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5" r:id="rId1"/>
    <p:sldMasterId id="2147483897" r:id="rId2"/>
  </p:sldMasterIdLst>
  <p:notesMasterIdLst>
    <p:notesMasterId r:id="rId43"/>
  </p:notesMasterIdLst>
  <p:handoutMasterIdLst>
    <p:handoutMasterId r:id="rId44"/>
  </p:handoutMasterIdLst>
  <p:sldIdLst>
    <p:sldId id="362" r:id="rId3"/>
    <p:sldId id="363" r:id="rId4"/>
    <p:sldId id="365" r:id="rId5"/>
    <p:sldId id="366" r:id="rId6"/>
    <p:sldId id="368" r:id="rId7"/>
    <p:sldId id="367" r:id="rId8"/>
    <p:sldId id="370" r:id="rId9"/>
    <p:sldId id="371" r:id="rId10"/>
    <p:sldId id="372" r:id="rId11"/>
    <p:sldId id="373" r:id="rId12"/>
    <p:sldId id="382" r:id="rId13"/>
    <p:sldId id="374" r:id="rId14"/>
    <p:sldId id="375" r:id="rId15"/>
    <p:sldId id="376" r:id="rId16"/>
    <p:sldId id="377" r:id="rId17"/>
    <p:sldId id="378" r:id="rId18"/>
    <p:sldId id="379" r:id="rId19"/>
    <p:sldId id="380" r:id="rId20"/>
    <p:sldId id="381" r:id="rId21"/>
    <p:sldId id="383" r:id="rId22"/>
    <p:sldId id="384" r:id="rId23"/>
    <p:sldId id="385" r:id="rId24"/>
    <p:sldId id="386" r:id="rId25"/>
    <p:sldId id="387" r:id="rId26"/>
    <p:sldId id="388" r:id="rId27"/>
    <p:sldId id="389" r:id="rId28"/>
    <p:sldId id="390" r:id="rId29"/>
    <p:sldId id="394" r:id="rId30"/>
    <p:sldId id="391" r:id="rId31"/>
    <p:sldId id="392" r:id="rId32"/>
    <p:sldId id="393" r:id="rId33"/>
    <p:sldId id="397" r:id="rId34"/>
    <p:sldId id="403" r:id="rId35"/>
    <p:sldId id="396" r:id="rId36"/>
    <p:sldId id="398" r:id="rId37"/>
    <p:sldId id="399" r:id="rId38"/>
    <p:sldId id="400" r:id="rId39"/>
    <p:sldId id="401" r:id="rId40"/>
    <p:sldId id="402" r:id="rId41"/>
    <p:sldId id="404" r:id="rId42"/>
  </p:sldIdLst>
  <p:sldSz cx="9144000" cy="6858000" type="screen4x3"/>
  <p:notesSz cx="6797675" cy="9926638"/>
  <p:defaultTextStyle>
    <a:defPPr>
      <a:defRPr lang="en-GB"/>
    </a:defPPr>
    <a:lvl1pPr algn="l" rtl="0" eaLnBrk="0" fontAlgn="base" hangingPunct="0">
      <a:spcBef>
        <a:spcPct val="0"/>
      </a:spcBef>
      <a:spcAft>
        <a:spcPct val="0"/>
      </a:spcAft>
      <a:defRPr sz="3200" b="1" kern="1200">
        <a:solidFill>
          <a:schemeClr val="bg1"/>
        </a:solidFill>
        <a:latin typeface="Verdana" panose="020B060403050404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3200" b="1" kern="1200">
        <a:solidFill>
          <a:schemeClr val="bg1"/>
        </a:solidFill>
        <a:latin typeface="Verdana" panose="020B060403050404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3200" b="1" kern="1200">
        <a:solidFill>
          <a:schemeClr val="bg1"/>
        </a:solidFill>
        <a:latin typeface="Verdana" panose="020B060403050404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3200" b="1" kern="1200">
        <a:solidFill>
          <a:schemeClr val="bg1"/>
        </a:solidFill>
        <a:latin typeface="Verdana" panose="020B060403050404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3200" b="1" kern="1200">
        <a:solidFill>
          <a:schemeClr val="bg1"/>
        </a:solidFill>
        <a:latin typeface="Verdana" panose="020B0604030504040204" pitchFamily="34" charset="0"/>
        <a:ea typeface="ＭＳ Ｐゴシック" panose="020B0600070205080204" pitchFamily="34" charset="-128"/>
        <a:cs typeface="+mn-cs"/>
      </a:defRPr>
    </a:lvl5pPr>
    <a:lvl6pPr marL="2286000" algn="l" defTabSz="914400" rtl="0" eaLnBrk="1" latinLnBrk="0" hangingPunct="1">
      <a:defRPr sz="3200" b="1" kern="1200">
        <a:solidFill>
          <a:schemeClr val="bg1"/>
        </a:solidFill>
        <a:latin typeface="Verdana" panose="020B0604030504040204" pitchFamily="34" charset="0"/>
        <a:ea typeface="ＭＳ Ｐゴシック" panose="020B0600070205080204" pitchFamily="34" charset="-128"/>
        <a:cs typeface="+mn-cs"/>
      </a:defRPr>
    </a:lvl6pPr>
    <a:lvl7pPr marL="2743200" algn="l" defTabSz="914400" rtl="0" eaLnBrk="1" latinLnBrk="0" hangingPunct="1">
      <a:defRPr sz="3200" b="1" kern="1200">
        <a:solidFill>
          <a:schemeClr val="bg1"/>
        </a:solidFill>
        <a:latin typeface="Verdana" panose="020B0604030504040204" pitchFamily="34" charset="0"/>
        <a:ea typeface="ＭＳ Ｐゴシック" panose="020B0600070205080204" pitchFamily="34" charset="-128"/>
        <a:cs typeface="+mn-cs"/>
      </a:defRPr>
    </a:lvl7pPr>
    <a:lvl8pPr marL="3200400" algn="l" defTabSz="914400" rtl="0" eaLnBrk="1" latinLnBrk="0" hangingPunct="1">
      <a:defRPr sz="3200" b="1" kern="1200">
        <a:solidFill>
          <a:schemeClr val="bg1"/>
        </a:solidFill>
        <a:latin typeface="Verdana" panose="020B0604030504040204" pitchFamily="34" charset="0"/>
        <a:ea typeface="ＭＳ Ｐゴシック" panose="020B0600070205080204" pitchFamily="34" charset="-128"/>
        <a:cs typeface="+mn-cs"/>
      </a:defRPr>
    </a:lvl8pPr>
    <a:lvl9pPr marL="3657600" algn="l" defTabSz="914400" rtl="0" eaLnBrk="1" latinLnBrk="0" hangingPunct="1">
      <a:defRPr sz="3200" b="1" kern="1200">
        <a:solidFill>
          <a:schemeClr val="bg1"/>
        </a:solidFill>
        <a:latin typeface="Verdana" panose="020B0604030504040204" pitchFamily="34" charset="0"/>
        <a:ea typeface="ＭＳ Ｐゴシック" panose="020B0600070205080204" pitchFamily="34" charset="-128"/>
        <a:cs typeface="+mn-cs"/>
      </a:defRPr>
    </a:lvl9pPr>
  </p:defaultTextStyle>
  <p:modifyVerifier cryptProviderType="rsaAES" cryptAlgorithmClass="hash" cryptAlgorithmType="typeAny" cryptAlgorithmSid="14" spinCount="100000" saltData="K1FpR3r2pP/yYh0MV41mPQ==" hashData="3Btr6XeogSIgptOHbSt4hLvvtCMUCz6Hv0ojxZ2lGzrfN8jIggDgTd4CEg9VxKMBbys5VruzyOFy+YGncRjRN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a:srgbClr val="00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21350" autoAdjust="0"/>
    <p:restoredTop sz="63037" autoAdjust="0"/>
  </p:normalViewPr>
  <p:slideViewPr>
    <p:cSldViewPr>
      <p:cViewPr varScale="1">
        <p:scale>
          <a:sx n="116" d="100"/>
          <a:sy n="116" d="100"/>
        </p:scale>
        <p:origin x="238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61" d="100"/>
          <a:sy n="61" d="100"/>
        </p:scale>
        <p:origin x="3264"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098" name="Rectangle 2"/>
          <p:cNvSpPr>
            <a:spLocks noGrp="1" noChangeArrowheads="1"/>
          </p:cNvSpPr>
          <p:nvPr>
            <p:ph type="hdr" sz="quarter"/>
          </p:nvPr>
        </p:nvSpPr>
        <p:spPr bwMode="auto">
          <a:xfrm>
            <a:off x="0" y="0"/>
            <a:ext cx="2945659" cy="495936"/>
          </a:xfrm>
          <a:prstGeom prst="rect">
            <a:avLst/>
          </a:prstGeom>
          <a:noFill/>
          <a:ln w="9525">
            <a:noFill/>
            <a:miter lim="800000"/>
            <a:headEnd/>
            <a:tailEnd/>
          </a:ln>
          <a:effectLst/>
        </p:spPr>
        <p:txBody>
          <a:bodyPr vert="horz" wrap="square" lIns="92084" tIns="46042" rIns="92084" bIns="46042" numCol="1" anchor="t" anchorCtr="0" compatLnSpc="1">
            <a:prstTxWarp prst="textNoShape">
              <a:avLst/>
            </a:prstTxWarp>
          </a:bodyPr>
          <a:lstStyle>
            <a:lvl1pP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260099" name="Rectangle 3"/>
          <p:cNvSpPr>
            <a:spLocks noGrp="1" noChangeArrowheads="1"/>
          </p:cNvSpPr>
          <p:nvPr>
            <p:ph type="dt" sz="quarter" idx="1"/>
          </p:nvPr>
        </p:nvSpPr>
        <p:spPr bwMode="auto">
          <a:xfrm>
            <a:off x="3850443" y="0"/>
            <a:ext cx="2945659" cy="495936"/>
          </a:xfrm>
          <a:prstGeom prst="rect">
            <a:avLst/>
          </a:prstGeom>
          <a:noFill/>
          <a:ln w="9525">
            <a:noFill/>
            <a:miter lim="800000"/>
            <a:headEnd/>
            <a:tailEnd/>
          </a:ln>
          <a:effectLst/>
        </p:spPr>
        <p:txBody>
          <a:bodyPr vert="horz" wrap="square" lIns="92084" tIns="46042" rIns="92084" bIns="46042" numCol="1" anchor="t" anchorCtr="0" compatLnSpc="1">
            <a:prstTxWarp prst="textNoShape">
              <a:avLst/>
            </a:prstTxWarp>
          </a:bodyPr>
          <a:lstStyle>
            <a:lvl1pPr algn="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260100" name="Rectangle 4"/>
          <p:cNvSpPr>
            <a:spLocks noGrp="1" noChangeArrowheads="1"/>
          </p:cNvSpPr>
          <p:nvPr>
            <p:ph type="ftr" sz="quarter" idx="2"/>
          </p:nvPr>
        </p:nvSpPr>
        <p:spPr bwMode="auto">
          <a:xfrm>
            <a:off x="0" y="9429118"/>
            <a:ext cx="2945659" cy="495935"/>
          </a:xfrm>
          <a:prstGeom prst="rect">
            <a:avLst/>
          </a:prstGeom>
          <a:noFill/>
          <a:ln w="9525">
            <a:noFill/>
            <a:miter lim="800000"/>
            <a:headEnd/>
            <a:tailEnd/>
          </a:ln>
          <a:effectLst/>
        </p:spPr>
        <p:txBody>
          <a:bodyPr vert="horz" wrap="square" lIns="92084" tIns="46042" rIns="92084" bIns="46042" numCol="1" anchor="b" anchorCtr="0" compatLnSpc="1">
            <a:prstTxWarp prst="textNoShape">
              <a:avLst/>
            </a:prstTxWarp>
          </a:bodyPr>
          <a:lstStyle>
            <a:lvl1pP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260101" name="Rectangle 5"/>
          <p:cNvSpPr>
            <a:spLocks noGrp="1" noChangeArrowheads="1"/>
          </p:cNvSpPr>
          <p:nvPr>
            <p:ph type="sldNum" sz="quarter" idx="3"/>
          </p:nvPr>
        </p:nvSpPr>
        <p:spPr bwMode="auto">
          <a:xfrm>
            <a:off x="3850443" y="9429118"/>
            <a:ext cx="2945659" cy="495935"/>
          </a:xfrm>
          <a:prstGeom prst="rect">
            <a:avLst/>
          </a:prstGeom>
          <a:noFill/>
          <a:ln w="9525">
            <a:noFill/>
            <a:miter lim="800000"/>
            <a:headEnd/>
            <a:tailEnd/>
          </a:ln>
          <a:effectLst/>
        </p:spPr>
        <p:txBody>
          <a:bodyPr vert="horz" wrap="square" lIns="92084" tIns="46042" rIns="92084" bIns="46042" numCol="1" anchor="b" anchorCtr="0" compatLnSpc="1">
            <a:prstTxWarp prst="textNoShape">
              <a:avLst/>
            </a:prstTxWarp>
          </a:bodyPr>
          <a:lstStyle>
            <a:lvl1pPr algn="r" eaLnBrk="1" hangingPunct="1">
              <a:defRPr sz="1200" b="0">
                <a:solidFill>
                  <a:schemeClr val="tx1"/>
                </a:solidFill>
                <a:latin typeface="Arial" panose="020B0604020202020204" pitchFamily="34" charset="0"/>
              </a:defRPr>
            </a:lvl1pPr>
          </a:lstStyle>
          <a:p>
            <a:pPr>
              <a:defRPr/>
            </a:pPr>
            <a:fld id="{9A04B87D-AF25-4A6C-BB32-0451EF5BA1E7}" type="slidenum">
              <a:rPr lang="en-GB" altLang="en-US"/>
              <a:pPr>
                <a:defRPr/>
              </a:pPr>
              <a:t>‹#›</a:t>
            </a:fld>
            <a:endParaRPr lang="en-GB" altLang="en-US"/>
          </a:p>
        </p:txBody>
      </p:sp>
      <p:sp>
        <p:nvSpPr>
          <p:cNvPr id="9222" name="hc"/>
          <p:cNvSpPr txBox="1">
            <a:spLocks noChangeArrowheads="1"/>
          </p:cNvSpPr>
          <p:nvPr/>
        </p:nvSpPr>
        <p:spPr bwMode="auto">
          <a:xfrm>
            <a:off x="0" y="0"/>
            <a:ext cx="6797675" cy="277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4" tIns="46042" rIns="92084" bIns="46042">
            <a:spAutoFit/>
          </a:bodyPr>
          <a:lstStyle>
            <a:lvl1pPr eaLnBrk="0" hangingPunct="0">
              <a:defRPr sz="3200" b="1">
                <a:solidFill>
                  <a:schemeClr val="bg1"/>
                </a:solidFill>
                <a:latin typeface="Verdana" pitchFamily="34" charset="0"/>
                <a:ea typeface="ＭＳ Ｐゴシック" pitchFamily="-112" charset="-128"/>
              </a:defRPr>
            </a:lvl1pPr>
            <a:lvl2pPr marL="742950" indent="-285750" eaLnBrk="0" hangingPunct="0">
              <a:defRPr sz="3200" b="1">
                <a:solidFill>
                  <a:schemeClr val="bg1"/>
                </a:solidFill>
                <a:latin typeface="Verdana" pitchFamily="34" charset="0"/>
                <a:ea typeface="ＭＳ Ｐゴシック" pitchFamily="-112" charset="-128"/>
              </a:defRPr>
            </a:lvl2pPr>
            <a:lvl3pPr marL="1143000" indent="-228600" eaLnBrk="0" hangingPunct="0">
              <a:defRPr sz="3200" b="1">
                <a:solidFill>
                  <a:schemeClr val="bg1"/>
                </a:solidFill>
                <a:latin typeface="Verdana" pitchFamily="34" charset="0"/>
                <a:ea typeface="ＭＳ Ｐゴシック" pitchFamily="-112" charset="-128"/>
              </a:defRPr>
            </a:lvl3pPr>
            <a:lvl4pPr marL="1600200" indent="-228600" eaLnBrk="0" hangingPunct="0">
              <a:defRPr sz="3200" b="1">
                <a:solidFill>
                  <a:schemeClr val="bg1"/>
                </a:solidFill>
                <a:latin typeface="Verdana" pitchFamily="34" charset="0"/>
                <a:ea typeface="ＭＳ Ｐゴシック" pitchFamily="-112" charset="-128"/>
              </a:defRPr>
            </a:lvl4pPr>
            <a:lvl5pPr marL="2057400" indent="-228600" eaLnBrk="0" hangingPunct="0">
              <a:defRPr sz="3200" b="1">
                <a:solidFill>
                  <a:schemeClr val="bg1"/>
                </a:solidFill>
                <a:latin typeface="Verdana" pitchFamily="34" charset="0"/>
                <a:ea typeface="ＭＳ Ｐゴシック" pitchFamily="-112"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defRPr/>
            </a:pPr>
            <a:endParaRPr lang="en-US" altLang="en-US" sz="1200">
              <a:solidFill>
                <a:srgbClr val="FF0000"/>
              </a:solidFill>
              <a:latin typeface="Calibri" pitchFamily="34" charset="0"/>
            </a:endParaRPr>
          </a:p>
        </p:txBody>
      </p:sp>
      <p:sp>
        <p:nvSpPr>
          <p:cNvPr id="9223" name="fc"/>
          <p:cNvSpPr txBox="1">
            <a:spLocks noChangeArrowheads="1"/>
          </p:cNvSpPr>
          <p:nvPr/>
        </p:nvSpPr>
        <p:spPr bwMode="auto">
          <a:xfrm>
            <a:off x="0" y="9679463"/>
            <a:ext cx="6797675" cy="27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4" tIns="46042" rIns="92084" bIns="46042">
            <a:spAutoFit/>
          </a:bodyPr>
          <a:lstStyle>
            <a:lvl1pPr eaLnBrk="0" hangingPunct="0">
              <a:defRPr sz="3200" b="1">
                <a:solidFill>
                  <a:schemeClr val="bg1"/>
                </a:solidFill>
                <a:latin typeface="Verdana" pitchFamily="34" charset="0"/>
                <a:ea typeface="ＭＳ Ｐゴシック" pitchFamily="-112" charset="-128"/>
              </a:defRPr>
            </a:lvl1pPr>
            <a:lvl2pPr marL="742950" indent="-285750" eaLnBrk="0" hangingPunct="0">
              <a:defRPr sz="3200" b="1">
                <a:solidFill>
                  <a:schemeClr val="bg1"/>
                </a:solidFill>
                <a:latin typeface="Verdana" pitchFamily="34" charset="0"/>
                <a:ea typeface="ＭＳ Ｐゴシック" pitchFamily="-112" charset="-128"/>
              </a:defRPr>
            </a:lvl2pPr>
            <a:lvl3pPr marL="1143000" indent="-228600" eaLnBrk="0" hangingPunct="0">
              <a:defRPr sz="3200" b="1">
                <a:solidFill>
                  <a:schemeClr val="bg1"/>
                </a:solidFill>
                <a:latin typeface="Verdana" pitchFamily="34" charset="0"/>
                <a:ea typeface="ＭＳ Ｐゴシック" pitchFamily="-112" charset="-128"/>
              </a:defRPr>
            </a:lvl3pPr>
            <a:lvl4pPr marL="1600200" indent="-228600" eaLnBrk="0" hangingPunct="0">
              <a:defRPr sz="3200" b="1">
                <a:solidFill>
                  <a:schemeClr val="bg1"/>
                </a:solidFill>
                <a:latin typeface="Verdana" pitchFamily="34" charset="0"/>
                <a:ea typeface="ＭＳ Ｐゴシック" pitchFamily="-112" charset="-128"/>
              </a:defRPr>
            </a:lvl4pPr>
            <a:lvl5pPr marL="2057400" indent="-228600" eaLnBrk="0" hangingPunct="0">
              <a:defRPr sz="3200" b="1">
                <a:solidFill>
                  <a:schemeClr val="bg1"/>
                </a:solidFill>
                <a:latin typeface="Verdana" pitchFamily="34" charset="0"/>
                <a:ea typeface="ＭＳ Ｐゴシック" pitchFamily="-112"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defRPr/>
            </a:pPr>
            <a:endParaRPr lang="en-US" altLang="en-US" sz="1200">
              <a:solidFill>
                <a:srgbClr val="FF0000"/>
              </a:solidFill>
              <a:latin typeface="Calibri" pitchFamily="34" charset="0"/>
            </a:endParaRPr>
          </a:p>
        </p:txBody>
      </p:sp>
    </p:spTree>
    <p:extLst>
      <p:ext uri="{BB962C8B-B14F-4D97-AF65-F5344CB8AC3E}">
        <p14:creationId xmlns:p14="http://schemas.microsoft.com/office/powerpoint/2010/main" val="16903945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45659" cy="495936"/>
          </a:xfrm>
          <a:prstGeom prst="rect">
            <a:avLst/>
          </a:prstGeom>
          <a:noFill/>
          <a:ln w="9525">
            <a:noFill/>
            <a:miter lim="800000"/>
            <a:headEnd/>
            <a:tailEnd/>
          </a:ln>
          <a:effectLst/>
        </p:spPr>
        <p:txBody>
          <a:bodyPr vert="horz" wrap="square" lIns="92084" tIns="46042" rIns="92084" bIns="46042" numCol="1" anchor="t" anchorCtr="0" compatLnSpc="1">
            <a:prstTxWarp prst="textNoShape">
              <a:avLst/>
            </a:prstTxWarp>
          </a:bodyPr>
          <a:lstStyle>
            <a:lvl1pP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9219" name="Rectangle 3"/>
          <p:cNvSpPr>
            <a:spLocks noGrp="1" noChangeArrowheads="1"/>
          </p:cNvSpPr>
          <p:nvPr>
            <p:ph type="dt" idx="1"/>
          </p:nvPr>
        </p:nvSpPr>
        <p:spPr bwMode="auto">
          <a:xfrm>
            <a:off x="3850443" y="0"/>
            <a:ext cx="2945659" cy="495936"/>
          </a:xfrm>
          <a:prstGeom prst="rect">
            <a:avLst/>
          </a:prstGeom>
          <a:noFill/>
          <a:ln w="9525">
            <a:noFill/>
            <a:miter lim="800000"/>
            <a:headEnd/>
            <a:tailEnd/>
          </a:ln>
          <a:effectLst/>
        </p:spPr>
        <p:txBody>
          <a:bodyPr vert="horz" wrap="square" lIns="92084" tIns="46042" rIns="92084" bIns="46042" numCol="1" anchor="t" anchorCtr="0" compatLnSpc="1">
            <a:prstTxWarp prst="textNoShape">
              <a:avLst/>
            </a:prstTxWarp>
          </a:bodyPr>
          <a:lstStyle>
            <a:lvl1pPr algn="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2214563" y="617538"/>
            <a:ext cx="2535237" cy="19018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79768" y="2717348"/>
            <a:ext cx="5438140" cy="6464594"/>
          </a:xfrm>
          <a:prstGeom prst="rect">
            <a:avLst/>
          </a:prstGeom>
          <a:noFill/>
          <a:ln w="9525">
            <a:noFill/>
            <a:miter lim="800000"/>
            <a:headEnd/>
            <a:tailEnd/>
          </a:ln>
          <a:effectLst/>
        </p:spPr>
        <p:txBody>
          <a:bodyPr vert="horz" wrap="square" lIns="92084" tIns="46042" rIns="92084" bIns="46042"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9222" name="Rectangle 6"/>
          <p:cNvSpPr>
            <a:spLocks noGrp="1" noChangeArrowheads="1"/>
          </p:cNvSpPr>
          <p:nvPr>
            <p:ph type="ftr" sz="quarter" idx="4"/>
          </p:nvPr>
        </p:nvSpPr>
        <p:spPr bwMode="auto">
          <a:xfrm>
            <a:off x="0" y="9429118"/>
            <a:ext cx="2945659" cy="495935"/>
          </a:xfrm>
          <a:prstGeom prst="rect">
            <a:avLst/>
          </a:prstGeom>
          <a:noFill/>
          <a:ln w="9525">
            <a:noFill/>
            <a:miter lim="800000"/>
            <a:headEnd/>
            <a:tailEnd/>
          </a:ln>
          <a:effectLst/>
        </p:spPr>
        <p:txBody>
          <a:bodyPr vert="horz" wrap="square" lIns="92084" tIns="46042" rIns="92084" bIns="46042" numCol="1" anchor="b" anchorCtr="0" compatLnSpc="1">
            <a:prstTxWarp prst="textNoShape">
              <a:avLst/>
            </a:prstTxWarp>
          </a:bodyPr>
          <a:lstStyle>
            <a:lvl1pPr eaLnBrk="1" hangingPunct="1">
              <a:defRPr sz="1200" b="0">
                <a:solidFill>
                  <a:schemeClr val="tx1"/>
                </a:solidFill>
                <a:latin typeface="Arial" charset="0"/>
                <a:ea typeface="ＭＳ Ｐゴシック" pitchFamily="-112" charset="-128"/>
              </a:defRPr>
            </a:lvl1pPr>
          </a:lstStyle>
          <a:p>
            <a:pPr>
              <a:defRPr/>
            </a:pPr>
            <a:endParaRPr lang="en-US" altLang="en-US"/>
          </a:p>
        </p:txBody>
      </p:sp>
      <p:sp>
        <p:nvSpPr>
          <p:cNvPr id="9223" name="Rectangle 7"/>
          <p:cNvSpPr>
            <a:spLocks noGrp="1" noChangeArrowheads="1"/>
          </p:cNvSpPr>
          <p:nvPr>
            <p:ph type="sldNum" sz="quarter" idx="5"/>
          </p:nvPr>
        </p:nvSpPr>
        <p:spPr bwMode="auto">
          <a:xfrm>
            <a:off x="3850443" y="9429118"/>
            <a:ext cx="2945659" cy="495935"/>
          </a:xfrm>
          <a:prstGeom prst="rect">
            <a:avLst/>
          </a:prstGeom>
          <a:noFill/>
          <a:ln w="9525">
            <a:noFill/>
            <a:miter lim="800000"/>
            <a:headEnd/>
            <a:tailEnd/>
          </a:ln>
          <a:effectLst/>
        </p:spPr>
        <p:txBody>
          <a:bodyPr vert="horz" wrap="square" lIns="92084" tIns="46042" rIns="92084" bIns="46042" numCol="1" anchor="b" anchorCtr="0" compatLnSpc="1">
            <a:prstTxWarp prst="textNoShape">
              <a:avLst/>
            </a:prstTxWarp>
          </a:bodyPr>
          <a:lstStyle>
            <a:lvl1pPr algn="r" eaLnBrk="1" hangingPunct="1">
              <a:defRPr sz="1200" b="0">
                <a:solidFill>
                  <a:schemeClr val="tx1"/>
                </a:solidFill>
                <a:latin typeface="Arial" panose="020B0604020202020204" pitchFamily="34" charset="0"/>
              </a:defRPr>
            </a:lvl1pPr>
          </a:lstStyle>
          <a:p>
            <a:pPr>
              <a:defRPr/>
            </a:pPr>
            <a:fld id="{02207072-C21A-4897-92A4-B5FA52572EBB}" type="slidenum">
              <a:rPr lang="en-GB" altLang="en-US"/>
              <a:pPr>
                <a:defRPr/>
              </a:pPr>
              <a:t>‹#›</a:t>
            </a:fld>
            <a:endParaRPr lang="en-GB" altLang="en-US"/>
          </a:p>
        </p:txBody>
      </p:sp>
      <p:sp>
        <p:nvSpPr>
          <p:cNvPr id="6152" name="hc"/>
          <p:cNvSpPr txBox="1">
            <a:spLocks noChangeArrowheads="1"/>
          </p:cNvSpPr>
          <p:nvPr/>
        </p:nvSpPr>
        <p:spPr bwMode="auto">
          <a:xfrm>
            <a:off x="0" y="0"/>
            <a:ext cx="6797675" cy="277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4" tIns="46042" rIns="92084" bIns="46042">
            <a:spAutoFit/>
          </a:bodyPr>
          <a:lstStyle>
            <a:lvl1pPr eaLnBrk="0" hangingPunct="0">
              <a:defRPr sz="3200" b="1">
                <a:solidFill>
                  <a:schemeClr val="bg1"/>
                </a:solidFill>
                <a:latin typeface="Verdana" pitchFamily="34" charset="0"/>
                <a:ea typeface="ＭＳ Ｐゴシック" pitchFamily="-112" charset="-128"/>
              </a:defRPr>
            </a:lvl1pPr>
            <a:lvl2pPr marL="742950" indent="-285750" eaLnBrk="0" hangingPunct="0">
              <a:defRPr sz="3200" b="1">
                <a:solidFill>
                  <a:schemeClr val="bg1"/>
                </a:solidFill>
                <a:latin typeface="Verdana" pitchFamily="34" charset="0"/>
                <a:ea typeface="ＭＳ Ｐゴシック" pitchFamily="-112" charset="-128"/>
              </a:defRPr>
            </a:lvl2pPr>
            <a:lvl3pPr marL="1143000" indent="-228600" eaLnBrk="0" hangingPunct="0">
              <a:defRPr sz="3200" b="1">
                <a:solidFill>
                  <a:schemeClr val="bg1"/>
                </a:solidFill>
                <a:latin typeface="Verdana" pitchFamily="34" charset="0"/>
                <a:ea typeface="ＭＳ Ｐゴシック" pitchFamily="-112" charset="-128"/>
              </a:defRPr>
            </a:lvl3pPr>
            <a:lvl4pPr marL="1600200" indent="-228600" eaLnBrk="0" hangingPunct="0">
              <a:defRPr sz="3200" b="1">
                <a:solidFill>
                  <a:schemeClr val="bg1"/>
                </a:solidFill>
                <a:latin typeface="Verdana" pitchFamily="34" charset="0"/>
                <a:ea typeface="ＭＳ Ｐゴシック" pitchFamily="-112" charset="-128"/>
              </a:defRPr>
            </a:lvl4pPr>
            <a:lvl5pPr marL="2057400" indent="-228600" eaLnBrk="0" hangingPunct="0">
              <a:defRPr sz="3200" b="1">
                <a:solidFill>
                  <a:schemeClr val="bg1"/>
                </a:solidFill>
                <a:latin typeface="Verdana" pitchFamily="34" charset="0"/>
                <a:ea typeface="ＭＳ Ｐゴシック" pitchFamily="-112"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defRPr/>
            </a:pPr>
            <a:endParaRPr lang="en-US" altLang="en-US" sz="1200" smtClean="0">
              <a:solidFill>
                <a:srgbClr val="FF0000"/>
              </a:solidFill>
              <a:latin typeface="Calibri" pitchFamily="34" charset="0"/>
            </a:endParaRPr>
          </a:p>
        </p:txBody>
      </p:sp>
      <p:sp>
        <p:nvSpPr>
          <p:cNvPr id="6153" name="fc"/>
          <p:cNvSpPr txBox="1">
            <a:spLocks noChangeArrowheads="1"/>
          </p:cNvSpPr>
          <p:nvPr/>
        </p:nvSpPr>
        <p:spPr bwMode="auto">
          <a:xfrm>
            <a:off x="0" y="9679463"/>
            <a:ext cx="6797675" cy="27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4" tIns="46042" rIns="92084" bIns="46042">
            <a:spAutoFit/>
          </a:bodyPr>
          <a:lstStyle>
            <a:lvl1pPr eaLnBrk="0" hangingPunct="0">
              <a:defRPr sz="3200" b="1">
                <a:solidFill>
                  <a:schemeClr val="bg1"/>
                </a:solidFill>
                <a:latin typeface="Verdana" pitchFamily="34" charset="0"/>
                <a:ea typeface="ＭＳ Ｐゴシック" pitchFamily="-112" charset="-128"/>
              </a:defRPr>
            </a:lvl1pPr>
            <a:lvl2pPr marL="742950" indent="-285750" eaLnBrk="0" hangingPunct="0">
              <a:defRPr sz="3200" b="1">
                <a:solidFill>
                  <a:schemeClr val="bg1"/>
                </a:solidFill>
                <a:latin typeface="Verdana" pitchFamily="34" charset="0"/>
                <a:ea typeface="ＭＳ Ｐゴシック" pitchFamily="-112" charset="-128"/>
              </a:defRPr>
            </a:lvl2pPr>
            <a:lvl3pPr marL="1143000" indent="-228600" eaLnBrk="0" hangingPunct="0">
              <a:defRPr sz="3200" b="1">
                <a:solidFill>
                  <a:schemeClr val="bg1"/>
                </a:solidFill>
                <a:latin typeface="Verdana" pitchFamily="34" charset="0"/>
                <a:ea typeface="ＭＳ Ｐゴシック" pitchFamily="-112" charset="-128"/>
              </a:defRPr>
            </a:lvl3pPr>
            <a:lvl4pPr marL="1600200" indent="-228600" eaLnBrk="0" hangingPunct="0">
              <a:defRPr sz="3200" b="1">
                <a:solidFill>
                  <a:schemeClr val="bg1"/>
                </a:solidFill>
                <a:latin typeface="Verdana" pitchFamily="34" charset="0"/>
                <a:ea typeface="ＭＳ Ｐゴシック" pitchFamily="-112" charset="-128"/>
              </a:defRPr>
            </a:lvl4pPr>
            <a:lvl5pPr marL="2057400" indent="-228600" eaLnBrk="0" hangingPunct="0">
              <a:defRPr sz="3200" b="1">
                <a:solidFill>
                  <a:schemeClr val="bg1"/>
                </a:solidFill>
                <a:latin typeface="Verdana" pitchFamily="34" charset="0"/>
                <a:ea typeface="ＭＳ Ｐゴシック" pitchFamily="-112"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112" charset="-128"/>
              </a:defRPr>
            </a:lvl9pPr>
          </a:lstStyle>
          <a:p>
            <a:pPr algn="ctr" eaLnBrk="1" hangingPunct="1">
              <a:defRPr/>
            </a:pPr>
            <a:endParaRPr lang="en-US" altLang="en-US" sz="1200" smtClean="0">
              <a:solidFill>
                <a:srgbClr val="FF0000"/>
              </a:solidFill>
              <a:latin typeface="Calibri" pitchFamily="34" charset="0"/>
            </a:endParaRPr>
          </a:p>
        </p:txBody>
      </p:sp>
    </p:spTree>
    <p:extLst>
      <p:ext uri="{BB962C8B-B14F-4D97-AF65-F5344CB8AC3E}">
        <p14:creationId xmlns:p14="http://schemas.microsoft.com/office/powerpoint/2010/main" val="22417539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docmanager.pnld.co.uk/content/D16576.htm" TargetMode="External"/><Relationship Id="rId7" Type="http://schemas.openxmlformats.org/officeDocument/2006/relationships/hyperlink" Target="https://docmanager.pnld.co.uk/content/D11256.htm"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s://docmanager.pnld.co.uk/content/D2127.htm" TargetMode="External"/><Relationship Id="rId5" Type="http://schemas.openxmlformats.org/officeDocument/2006/relationships/hyperlink" Target="https://docmanager.pnld.co.uk/content/D2103.htm" TargetMode="External"/><Relationship Id="rId4" Type="http://schemas.openxmlformats.org/officeDocument/2006/relationships/hyperlink" Target="https://docmanager.pnld.co.uk/content/D2101.htm"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100" kern="1200" dirty="0" smtClean="0">
                <a:solidFill>
                  <a:schemeClr val="tx1"/>
                </a:solidFill>
                <a:effectLst/>
                <a:latin typeface="Arial" pitchFamily="34" charset="0"/>
                <a:ea typeface="ＭＳ Ｐゴシック" pitchFamily="-112" charset="-128"/>
                <a:cs typeface="ＭＳ Ｐゴシック" pitchFamily="-112" charset="-128"/>
              </a:rPr>
              <a:t>Learners</a:t>
            </a:r>
            <a:r>
              <a:rPr lang="en-GB" sz="1100" kern="1200" baseline="0" dirty="0" smtClean="0">
                <a:solidFill>
                  <a:schemeClr val="tx1"/>
                </a:solidFill>
                <a:effectLst/>
                <a:latin typeface="Arial" pitchFamily="34" charset="0"/>
                <a:ea typeface="ＭＳ Ｐゴシック" pitchFamily="-112" charset="-128"/>
                <a:cs typeface="ＭＳ Ｐゴシック" pitchFamily="-112" charset="-128"/>
              </a:rPr>
              <a:t> who have </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successfully completed</a:t>
            </a:r>
            <a:r>
              <a:rPr lang="en-GB" sz="1100" kern="1200" baseline="0" dirty="0" smtClean="0">
                <a:solidFill>
                  <a:schemeClr val="tx1"/>
                </a:solidFill>
                <a:effectLst/>
                <a:latin typeface="Arial" pitchFamily="34" charset="0"/>
                <a:ea typeface="ＭＳ Ｐゴシック" pitchFamily="-112" charset="-128"/>
                <a:cs typeface="ＭＳ Ｐゴシック" pitchFamily="-112" charset="-128"/>
              </a:rPr>
              <a:t> this lesson will be able to: </a:t>
            </a:r>
          </a:p>
          <a:p>
            <a:pPr lvl="0"/>
            <a:endParaRPr lang="en-GB" sz="1100" kern="1200" baseline="0" dirty="0" smtClean="0">
              <a:solidFill>
                <a:schemeClr val="tx1"/>
              </a:solidFill>
              <a:effectLst/>
              <a:latin typeface="Arial" pitchFamily="34" charset="0"/>
              <a:ea typeface="ＭＳ Ｐゴシック" pitchFamily="-112" charset="-128"/>
              <a:cs typeface="ＭＳ Ｐゴシック" pitchFamily="-112" charset="-128"/>
            </a:endParaRPr>
          </a:p>
          <a:p>
            <a:pPr marL="228600" lvl="0" indent="-228600">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Identify the different controlled drugs and categorise the drugs as Class A, Class B or Class C in accordance with the Misuse of Drugs Act. </a:t>
            </a:r>
          </a:p>
          <a:p>
            <a:pPr marL="228600" lvl="0" indent="-228600">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Describe the points to prove for the offence of possession of a controlled drug (S5 Misuse of Drugs Act). </a:t>
            </a:r>
          </a:p>
          <a:p>
            <a:pPr marL="228600" lvl="0" indent="-228600">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Explain the offence of Supply a Controlled Drug contrary to Section 4 Misuse of Drugs Act 1971. </a:t>
            </a:r>
          </a:p>
          <a:p>
            <a:pPr marL="228600" lvl="0" indent="-228600">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Demonstrate how to issue a Cannabis warning.</a:t>
            </a:r>
          </a:p>
          <a:p>
            <a:pPr marL="228600" lvl="0" indent="-228600">
              <a:buFont typeface="+mj-lt"/>
              <a:buAutoNum type="arabicPeriod"/>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Apply knowledge of legislation to explain when a person has committed a drug related offence.  </a:t>
            </a:r>
          </a:p>
          <a:p>
            <a:endParaRPr lang="en-GB"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a:t>
            </a:fld>
            <a:endParaRPr lang="en-GB" altLang="en-US"/>
          </a:p>
        </p:txBody>
      </p:sp>
    </p:spTree>
    <p:extLst>
      <p:ext uri="{BB962C8B-B14F-4D97-AF65-F5344CB8AC3E}">
        <p14:creationId xmlns:p14="http://schemas.microsoft.com/office/powerpoint/2010/main" val="2596610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solidFill>
                  <a:srgbClr val="FF0000"/>
                </a:solidFill>
              </a:rPr>
              <a:t>Short film to show the effects of “Spice” which is very prevalent in today’s society. </a:t>
            </a:r>
            <a:endParaRPr lang="en-GB" sz="1100" dirty="0">
              <a:solidFill>
                <a:srgbClr val="FF0000"/>
              </a:solidFill>
            </a:endParaRP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a:t>
            </a:fld>
            <a:endParaRPr lang="en-GB" altLang="en-US"/>
          </a:p>
        </p:txBody>
      </p:sp>
    </p:spTree>
    <p:extLst>
      <p:ext uri="{BB962C8B-B14F-4D97-AF65-F5344CB8AC3E}">
        <p14:creationId xmlns:p14="http://schemas.microsoft.com/office/powerpoint/2010/main" val="2813520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smtClean="0">
                <a:ea typeface="ＭＳ Ｐゴシック" panose="020B0600070205080204" pitchFamily="34" charset="-128"/>
              </a:rPr>
              <a:t>There are drugs that are legally prescribed by doctors…</a:t>
            </a:r>
          </a:p>
          <a:p>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…there are other drugs which are illegal to possess…</a:t>
            </a:r>
          </a:p>
          <a:p>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The second category are called ‘controlled drugs’ for the purpose of this legislation.</a:t>
            </a:r>
          </a:p>
          <a:p>
            <a:endParaRPr lang="en-GB"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a:t>
            </a:fld>
            <a:endParaRPr lang="en-GB" altLang="en-US"/>
          </a:p>
        </p:txBody>
      </p:sp>
    </p:spTree>
    <p:extLst>
      <p:ext uri="{BB962C8B-B14F-4D97-AF65-F5344CB8AC3E}">
        <p14:creationId xmlns:p14="http://schemas.microsoft.com/office/powerpoint/2010/main" val="2671572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smtClean="0">
                <a:ea typeface="ＭＳ Ｐゴシック" panose="020B0600070205080204" pitchFamily="34" charset="-128"/>
              </a:rPr>
              <a:t>A drug is controlled because of the effect it has on the human body</a:t>
            </a:r>
            <a:r>
              <a:rPr lang="en-GB" altLang="en-US" sz="1100" baseline="0" dirty="0" smtClean="0">
                <a:ea typeface="ＭＳ Ｐゴシック" panose="020B0600070205080204" pitchFamily="34" charset="-128"/>
              </a:rPr>
              <a:t>, and they are divided</a:t>
            </a:r>
            <a:r>
              <a:rPr lang="en-GB" altLang="en-US" sz="1100" dirty="0" smtClean="0">
                <a:ea typeface="ＭＳ Ｐゴシック" panose="020B0600070205080204" pitchFamily="34" charset="-128"/>
              </a:rPr>
              <a:t> into 3 groups according to the potential harm they are thought to present</a:t>
            </a:r>
          </a:p>
          <a:p>
            <a:pPr eaLnBrk="1" hangingPunct="1"/>
            <a:r>
              <a:rPr lang="en-GB" altLang="en-US" sz="1100" dirty="0" smtClean="0">
                <a:ea typeface="ＭＳ Ｐゴシック" panose="020B0600070205080204" pitchFamily="34" charset="-128"/>
              </a:rPr>
              <a:t>The controlled drugs are listed in the </a:t>
            </a:r>
            <a:r>
              <a:rPr lang="en-GB" altLang="en-US" sz="1100" b="1" dirty="0" smtClean="0">
                <a:ea typeface="ＭＳ Ｐゴシック" panose="020B0600070205080204" pitchFamily="34" charset="-128"/>
              </a:rPr>
              <a:t>Misuse of Drugs Act 1971 &amp; Psychoactive Active Substances Act 2016</a:t>
            </a:r>
          </a:p>
          <a:p>
            <a:pPr eaLnBrk="1" hangingPunct="1"/>
            <a:r>
              <a:rPr lang="en-GB" altLang="en-US" sz="1100" dirty="0" smtClean="0">
                <a:ea typeface="ＭＳ Ｐゴシック" panose="020B0600070205080204" pitchFamily="34" charset="-128"/>
              </a:rPr>
              <a:t>However, the list can be altered when necessary by the issuing of new Regulations. </a:t>
            </a:r>
            <a:r>
              <a:rPr lang="en-GB" altLang="en-US" sz="1100" dirty="0" err="1" smtClean="0">
                <a:ea typeface="ＭＳ Ｐゴシック" panose="020B0600070205080204" pitchFamily="34" charset="-128"/>
              </a:rPr>
              <a:t>Eg</a:t>
            </a:r>
            <a:r>
              <a:rPr lang="en-GB" altLang="en-US" sz="1100" dirty="0" smtClean="0">
                <a:ea typeface="ＭＳ Ｐゴシック" panose="020B0600070205080204" pitchFamily="34" charset="-128"/>
              </a:rPr>
              <a:t> April 2010- </a:t>
            </a:r>
            <a:r>
              <a:rPr lang="en-GB" altLang="en-US" sz="1100" dirty="0" err="1" smtClean="0">
                <a:ea typeface="ＭＳ Ｐゴシック" panose="020B0600070205080204" pitchFamily="34" charset="-128"/>
              </a:rPr>
              <a:t>Mephedrone</a:t>
            </a:r>
            <a:r>
              <a:rPr lang="en-GB" altLang="en-US" sz="1100" dirty="0" smtClean="0">
                <a:ea typeface="ＭＳ Ｐゴシック" panose="020B0600070205080204" pitchFamily="34" charset="-128"/>
              </a:rPr>
              <a:t>- ‘meow </a:t>
            </a:r>
            <a:r>
              <a:rPr lang="en-GB" altLang="en-US" sz="1100" dirty="0" err="1" smtClean="0">
                <a:ea typeface="ＭＳ Ｐゴシック" panose="020B0600070205080204" pitchFamily="34" charset="-128"/>
              </a:rPr>
              <a:t>meow</a:t>
            </a:r>
            <a:r>
              <a:rPr lang="en-GB" altLang="en-US" sz="1100" dirty="0" smtClean="0">
                <a:ea typeface="ＭＳ Ｐゴシック" panose="020B0600070205080204" pitchFamily="34" charset="-128"/>
              </a:rPr>
              <a:t>’ added to list. </a:t>
            </a:r>
          </a:p>
          <a:p>
            <a:pPr eaLnBrk="1" hangingPunct="1"/>
            <a:endParaRPr lang="en-GB" altLang="en-US" sz="1100" dirty="0" smtClean="0">
              <a:ea typeface="ＭＳ Ｐゴシック" panose="020B0600070205080204" pitchFamily="34" charset="-128"/>
            </a:endParaRPr>
          </a:p>
          <a:p>
            <a:pPr eaLnBrk="1" hangingPunct="1"/>
            <a:r>
              <a:rPr lang="en-GB" altLang="en-US" sz="1100" dirty="0" smtClean="0">
                <a:ea typeface="ＭＳ Ｐゴシック" panose="020B0600070205080204" pitchFamily="34" charset="-128"/>
              </a:rPr>
              <a:t>The Medicines Act 1968 controls the way medicines are made and supplied.  Many controlled drugs are available as medicinal products.  The Act divides them into prescription-only medicines (those which can only be supplied legally on a doctor’s prescription), pharmacy medicines (those which must be sold or supplied at a registered pharmacy and under the supervision of a pharmacist) and those on the general sales list, usually the least harmful, which may be sold in small quantities by supermarkets and other stores.</a:t>
            </a:r>
          </a:p>
          <a:p>
            <a:pPr eaLnBrk="1" hangingPunct="1"/>
            <a:endParaRPr lang="en-GB" altLang="en-US" sz="1100" dirty="0" smtClean="0">
              <a:ea typeface="ＭＳ Ｐゴシック" panose="020B0600070205080204" pitchFamily="34" charset="-128"/>
            </a:endParaRPr>
          </a:p>
          <a:p>
            <a:pPr eaLnBrk="1" hangingPunct="1"/>
            <a:r>
              <a:rPr lang="en-GB" altLang="en-US" sz="1100" dirty="0" smtClean="0">
                <a:ea typeface="ＭＳ Ｐゴシック" panose="020B0600070205080204" pitchFamily="34" charset="-128"/>
              </a:rPr>
              <a:t>Controlled drugs are classified as ‘A’, ‘B’ and ‘C’ group, according to their toxicity.  Most of the common drugs fall into Classes ‘A’ and ‘B’, but many of them will be unfamiliar to student officers and they would not be permitted to identify categorically, even if they could recognise them.</a:t>
            </a:r>
          </a:p>
          <a:p>
            <a:pPr eaLnBrk="1" hangingPunct="1"/>
            <a:endParaRPr lang="en-GB" altLang="en-US" sz="1100" dirty="0" smtClean="0">
              <a:ea typeface="ＭＳ Ｐゴシック" panose="020B0600070205080204" pitchFamily="34" charset="-128"/>
            </a:endParaRPr>
          </a:p>
          <a:p>
            <a:pPr eaLnBrk="1" hangingPunct="1"/>
            <a:r>
              <a:rPr lang="en-GB" altLang="en-US" sz="1100" dirty="0" smtClean="0">
                <a:ea typeface="ＭＳ Ｐゴシック" panose="020B0600070205080204" pitchFamily="34" charset="-128"/>
              </a:rPr>
              <a:t>All classes of drugs are triable either way – Power of arrest without warrant Constable / other persons.</a:t>
            </a:r>
          </a:p>
          <a:p>
            <a:endParaRPr lang="en-GB"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4</a:t>
            </a:fld>
            <a:endParaRPr lang="en-GB" altLang="en-US"/>
          </a:p>
        </p:txBody>
      </p:sp>
    </p:spTree>
    <p:extLst>
      <p:ext uri="{BB962C8B-B14F-4D97-AF65-F5344CB8AC3E}">
        <p14:creationId xmlns:p14="http://schemas.microsoft.com/office/powerpoint/2010/main" val="1733581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5</a:t>
            </a:fld>
            <a:endParaRPr lang="en-GB" altLang="en-US"/>
          </a:p>
        </p:txBody>
      </p:sp>
    </p:spTree>
    <p:extLst>
      <p:ext uri="{BB962C8B-B14F-4D97-AF65-F5344CB8AC3E}">
        <p14:creationId xmlns:p14="http://schemas.microsoft.com/office/powerpoint/2010/main" val="2840932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spcBef>
                <a:spcPct val="0"/>
              </a:spcBef>
              <a:defRPr/>
            </a:pPr>
            <a:r>
              <a:rPr lang="en-US" altLang="en-US" sz="1100" b="1" u="sng" dirty="0" smtClean="0">
                <a:solidFill>
                  <a:schemeClr val="tx1"/>
                </a:solidFill>
                <a:ea typeface="ＭＳ Ｐゴシック" panose="020B0600070205080204" pitchFamily="34" charset="-128"/>
              </a:rPr>
              <a:t>Class A</a:t>
            </a:r>
          </a:p>
          <a:p>
            <a:pPr eaLnBrk="1" hangingPunct="1">
              <a:lnSpc>
                <a:spcPct val="100000"/>
              </a:lnSpc>
              <a:spcBef>
                <a:spcPct val="0"/>
              </a:spcBef>
              <a:defRPr/>
            </a:pPr>
            <a:r>
              <a:rPr lang="en-US" altLang="en-US" sz="1100" b="1" dirty="0" smtClean="0">
                <a:solidFill>
                  <a:schemeClr val="tx1"/>
                </a:solidFill>
                <a:ea typeface="ＭＳ Ｐゴシック" panose="020B0600070205080204" pitchFamily="34" charset="-128"/>
              </a:rPr>
              <a:t>Heroin</a:t>
            </a:r>
            <a:r>
              <a:rPr lang="en-US" altLang="en-US" sz="1100" dirty="0" smtClean="0">
                <a:solidFill>
                  <a:schemeClr val="tx1"/>
                </a:solidFill>
                <a:ea typeface="ＭＳ Ｐゴシック" panose="020B0600070205080204" pitchFamily="34" charset="-128"/>
              </a:rPr>
              <a:t> – “Smack, Brown” </a:t>
            </a:r>
            <a:r>
              <a:rPr lang="en-GB" altLang="en-US" sz="1100" dirty="0" smtClean="0">
                <a:solidFill>
                  <a:schemeClr val="tx1"/>
                </a:solidFill>
              </a:rPr>
              <a:t>light brown, white or off-white powder produced from the opium poppy. Can be injected, sniffed or heated and the resulting fumes inhaled </a:t>
            </a:r>
          </a:p>
          <a:p>
            <a:pPr eaLnBrk="1" hangingPunct="1">
              <a:lnSpc>
                <a:spcPct val="100000"/>
              </a:lnSpc>
              <a:spcBef>
                <a:spcPct val="0"/>
              </a:spcBef>
              <a:defRPr/>
            </a:pPr>
            <a:r>
              <a:rPr lang="en-GB" altLang="en-US" sz="1100" b="0" u="none" dirty="0" smtClean="0">
                <a:solidFill>
                  <a:schemeClr val="tx1"/>
                </a:solidFill>
              </a:rPr>
              <a:t>Symptoms: </a:t>
            </a:r>
            <a:r>
              <a:rPr lang="en-GB" altLang="en-US" sz="1100" dirty="0" smtClean="0">
                <a:solidFill>
                  <a:schemeClr val="tx1"/>
                </a:solidFill>
              </a:rPr>
              <a:t>Relaxed euphoria. Drowsiness dehydration and lack of appetite. Runny nose. Contracted pupils, needle marks, weeping sores. Tremors, cramps &amp; sweating</a:t>
            </a:r>
          </a:p>
          <a:p>
            <a:pPr>
              <a:lnSpc>
                <a:spcPct val="100000"/>
              </a:lnSpc>
              <a:defRPr/>
            </a:pPr>
            <a:endParaRPr lang="en-US" altLang="en-US" sz="1100" dirty="0" smtClean="0">
              <a:solidFill>
                <a:schemeClr val="tx1"/>
              </a:solidFill>
              <a:ea typeface="ＭＳ Ｐゴシック" panose="020B0600070205080204" pitchFamily="34" charset="-128"/>
            </a:endParaRPr>
          </a:p>
          <a:p>
            <a:pPr>
              <a:lnSpc>
                <a:spcPct val="100000"/>
              </a:lnSpc>
              <a:defRPr/>
            </a:pPr>
            <a:r>
              <a:rPr lang="en-US" altLang="en-US" sz="1100" b="1" dirty="0" smtClean="0">
                <a:solidFill>
                  <a:schemeClr val="tx1"/>
                </a:solidFill>
                <a:ea typeface="ＭＳ Ｐゴシック" panose="020B0600070205080204" pitchFamily="34" charset="-128"/>
              </a:rPr>
              <a:t>Ecstasy</a:t>
            </a:r>
            <a:r>
              <a:rPr lang="en-US" altLang="en-US" sz="1100" dirty="0" smtClean="0">
                <a:solidFill>
                  <a:schemeClr val="tx1"/>
                </a:solidFill>
                <a:ea typeface="ＭＳ Ｐゴシック" panose="020B0600070205080204" pitchFamily="34" charset="-128"/>
              </a:rPr>
              <a:t> – “E, Doves” off white or colored tablets, associated with the dance scene</a:t>
            </a:r>
          </a:p>
          <a:p>
            <a:pPr>
              <a:lnSpc>
                <a:spcPct val="100000"/>
              </a:lnSpc>
              <a:defRPr/>
            </a:pPr>
            <a:r>
              <a:rPr lang="en-US" altLang="en-US" sz="1100" dirty="0" smtClean="0">
                <a:solidFill>
                  <a:schemeClr val="tx1"/>
                </a:solidFill>
                <a:ea typeface="ＭＳ Ｐゴシック" panose="020B0600070205080204" pitchFamily="34" charset="-128"/>
              </a:rPr>
              <a:t>Symptoms:</a:t>
            </a:r>
            <a:r>
              <a:rPr lang="en-US" altLang="en-US" sz="1100" baseline="0" dirty="0" smtClean="0">
                <a:solidFill>
                  <a:schemeClr val="tx1"/>
                </a:solidFill>
                <a:ea typeface="ＭＳ Ｐゴシック" panose="020B0600070205080204" pitchFamily="34" charset="-128"/>
              </a:rPr>
              <a:t> stimulant, psychedelic effect, hallucinogenic</a:t>
            </a:r>
          </a:p>
          <a:p>
            <a:pPr>
              <a:lnSpc>
                <a:spcPct val="100000"/>
              </a:lnSpc>
              <a:defRPr/>
            </a:pPr>
            <a:endParaRPr lang="en-US" altLang="en-US" sz="1100"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dirty="0" smtClean="0">
                <a:solidFill>
                  <a:schemeClr val="tx1"/>
                </a:solidFill>
                <a:ea typeface="ＭＳ Ｐゴシック" panose="020B0600070205080204" pitchFamily="34" charset="-128"/>
              </a:rPr>
              <a:t>Cocaine</a:t>
            </a:r>
            <a:r>
              <a:rPr lang="en-US" altLang="en-US" sz="1100" dirty="0" smtClean="0">
                <a:solidFill>
                  <a:schemeClr val="tx1"/>
                </a:solidFill>
                <a:ea typeface="ＭＳ Ｐゴシック" panose="020B0600070205080204" pitchFamily="34" charset="-128"/>
              </a:rPr>
              <a:t> “</a:t>
            </a:r>
            <a:r>
              <a:rPr lang="en-GB" altLang="en-US" sz="1100" kern="0" dirty="0" smtClean="0">
                <a:solidFill>
                  <a:schemeClr val="tx1"/>
                </a:solidFill>
              </a:rPr>
              <a:t>Coke, Charlie, C, Snow” fluffy white crystalline powder. May resemble snowflakes, camphor, sugar or </a:t>
            </a:r>
            <a:r>
              <a:rPr lang="en-GB" altLang="en-US" sz="1100" kern="0" dirty="0" err="1" smtClean="0">
                <a:solidFill>
                  <a:schemeClr val="tx1"/>
                </a:solidFill>
              </a:rPr>
              <a:t>epsom</a:t>
            </a:r>
            <a:r>
              <a:rPr lang="en-GB" altLang="en-US" sz="1100" kern="0" dirty="0" smtClean="0">
                <a:solidFill>
                  <a:schemeClr val="tx1"/>
                </a:solidFill>
              </a:rPr>
              <a:t> salts, taken by sniffing</a:t>
            </a:r>
            <a:r>
              <a:rPr lang="en-GB" altLang="en-US" sz="1100" kern="0" baseline="0" dirty="0" smtClean="0">
                <a:solidFill>
                  <a:schemeClr val="tx1"/>
                </a:solidFill>
              </a:rPr>
              <a:t> or </a:t>
            </a:r>
            <a:r>
              <a:rPr lang="en-GB" altLang="en-US" sz="1100" kern="0" dirty="0" smtClean="0">
                <a:solidFill>
                  <a:schemeClr val="tx1"/>
                </a:solidFill>
              </a:rPr>
              <a:t>injecting </a:t>
            </a:r>
            <a:r>
              <a:rPr lang="en-GB" altLang="en-US" sz="1100" b="0" u="none" kern="0" dirty="0" smtClean="0">
                <a:solidFill>
                  <a:schemeClr val="tx1"/>
                </a:solidFill>
              </a:rPr>
              <a:t>Symptoms: </a:t>
            </a:r>
            <a:r>
              <a:rPr lang="en-GB" altLang="en-US" sz="1100" kern="0" dirty="0" smtClean="0">
                <a:solidFill>
                  <a:schemeClr val="tx1"/>
                </a:solidFill>
              </a:rPr>
              <a:t>Increased alertness, indifference to pain, illusion of strength, mood changes, anxiety, feelings of persecution, loss of appetite</a:t>
            </a:r>
          </a:p>
          <a:p>
            <a:pPr>
              <a:lnSpc>
                <a:spcPct val="100000"/>
              </a:lnSpc>
              <a:defRPr/>
            </a:pPr>
            <a:endParaRPr lang="en-GB" altLang="en-US" sz="1100" kern="0" dirty="0" smtClean="0">
              <a:solidFill>
                <a:schemeClr val="tx1"/>
              </a:solidFill>
            </a:endParaRPr>
          </a:p>
          <a:p>
            <a:pPr>
              <a:lnSpc>
                <a:spcPct val="100000"/>
              </a:lnSpc>
              <a:defRPr/>
            </a:pPr>
            <a:r>
              <a:rPr lang="en-GB" altLang="en-US" sz="1100" b="1" kern="0" dirty="0" smtClean="0">
                <a:solidFill>
                  <a:schemeClr val="tx1"/>
                </a:solidFill>
              </a:rPr>
              <a:t>LSD </a:t>
            </a:r>
            <a:r>
              <a:rPr lang="en-GB" altLang="en-US" sz="1100" kern="0" dirty="0" smtClean="0">
                <a:solidFill>
                  <a:schemeClr val="tx1"/>
                </a:solidFill>
              </a:rPr>
              <a:t>– “Tabs, Flash, Acid” Often found printed</a:t>
            </a:r>
            <a:r>
              <a:rPr lang="en-GB" altLang="en-US" sz="1100" kern="0" baseline="0" dirty="0" smtClean="0">
                <a:solidFill>
                  <a:schemeClr val="tx1"/>
                </a:solidFill>
              </a:rPr>
              <a:t> </a:t>
            </a:r>
            <a:r>
              <a:rPr lang="en-GB" altLang="en-US" sz="1100" kern="0" dirty="0" smtClean="0">
                <a:solidFill>
                  <a:schemeClr val="tx1"/>
                </a:solidFill>
              </a:rPr>
              <a:t>onto paper with multiple designs e.g. cartoon characters or as tiny coloured tablets or gelatine squares. Usually taken orally.</a:t>
            </a:r>
          </a:p>
          <a:p>
            <a:pPr>
              <a:lnSpc>
                <a:spcPct val="100000"/>
              </a:lnSpc>
              <a:defRPr/>
            </a:pPr>
            <a:r>
              <a:rPr lang="en-GB" altLang="en-US" sz="1100" b="0" u="none" kern="0" dirty="0" smtClean="0">
                <a:solidFill>
                  <a:schemeClr val="tx1"/>
                </a:solidFill>
              </a:rPr>
              <a:t>Symptoms: </a:t>
            </a:r>
            <a:r>
              <a:rPr lang="en-GB" altLang="en-US" sz="1100" kern="0" dirty="0" smtClean="0">
                <a:solidFill>
                  <a:schemeClr val="tx1"/>
                </a:solidFill>
              </a:rPr>
              <a:t>Heightened awareness of colour and sound. Hallucination, disorientation, panic, persecution and conviction of invincibility, paranoia</a:t>
            </a:r>
          </a:p>
          <a:p>
            <a:pPr>
              <a:lnSpc>
                <a:spcPct val="100000"/>
              </a:lnSpc>
              <a:defRPr/>
            </a:pPr>
            <a:endParaRPr lang="en-GB" altLang="en-US" sz="1100" kern="0" dirty="0" smtClean="0">
              <a:solidFill>
                <a:schemeClr val="tx1"/>
              </a:solidFil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u="none" dirty="0" smtClean="0">
                <a:solidFill>
                  <a:schemeClr val="tx1"/>
                </a:solidFill>
                <a:ea typeface="ＭＳ Ｐゴシック" panose="020B0600070205080204" pitchFamily="34" charset="-128"/>
              </a:rPr>
              <a:t>Magic Mushrooms </a:t>
            </a:r>
            <a:r>
              <a:rPr lang="en-US" altLang="en-US" sz="1100" b="0" u="none" dirty="0" smtClean="0">
                <a:solidFill>
                  <a:schemeClr val="tx1"/>
                </a:solidFill>
                <a:ea typeface="ＭＳ Ｐゴシック" panose="020B0600070205080204" pitchFamily="34" charset="-128"/>
              </a:rPr>
              <a:t>“</a:t>
            </a:r>
            <a:r>
              <a:rPr lang="en-US" altLang="en-US" sz="1100" b="0" u="none" dirty="0" err="1" smtClean="0">
                <a:solidFill>
                  <a:schemeClr val="tx1"/>
                </a:solidFill>
                <a:ea typeface="ＭＳ Ｐゴシック" panose="020B0600070205080204" pitchFamily="34" charset="-128"/>
              </a:rPr>
              <a:t>Mushies</a:t>
            </a:r>
            <a:r>
              <a:rPr lang="en-US" altLang="en-US" sz="1100" b="0" u="none" dirty="0" smtClean="0">
                <a:solidFill>
                  <a:schemeClr val="tx1"/>
                </a:solidFill>
                <a:ea typeface="ＭＳ Ｐゴシック" panose="020B0600070205080204" pitchFamily="34" charset="-128"/>
              </a:rPr>
              <a:t>” usually cooked and eaten.</a:t>
            </a:r>
            <a:r>
              <a:rPr lang="en-US" altLang="en-US" sz="1100" b="0" u="none" baseline="0" dirty="0" smtClean="0">
                <a:solidFill>
                  <a:schemeClr val="tx1"/>
                </a:solidFill>
                <a:ea typeface="ＭＳ Ｐゴシック" panose="020B0600070205080204" pitchFamily="34" charset="-128"/>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0" u="none" baseline="0" dirty="0" smtClean="0">
                <a:solidFill>
                  <a:schemeClr val="tx1"/>
                </a:solidFill>
                <a:ea typeface="ＭＳ Ｐゴシック" panose="020B0600070205080204" pitchFamily="34" charset="-128"/>
              </a:rPr>
              <a:t>Symptoms: Euphoria and Hallucinations, sleep often follows use. They can bring about heart failure long term </a:t>
            </a:r>
            <a:endParaRPr lang="en-US" altLang="en-US" sz="1100" b="0" u="none"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100" b="1" u="sng"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u="none" dirty="0" smtClean="0">
                <a:solidFill>
                  <a:schemeClr val="tx1"/>
                </a:solidFill>
                <a:ea typeface="ＭＳ Ｐゴシック" panose="020B0600070205080204" pitchFamily="34" charset="-128"/>
              </a:rPr>
              <a:t>Methadone </a:t>
            </a:r>
            <a:r>
              <a:rPr lang="en-US" altLang="en-US" sz="1100" b="0" u="none" dirty="0" smtClean="0">
                <a:solidFill>
                  <a:schemeClr val="tx1"/>
                </a:solidFill>
                <a:ea typeface="ＭＳ Ｐゴシック" panose="020B0600070205080204" pitchFamily="34" charset="-128"/>
              </a:rPr>
              <a:t>“ Meth” A prescription only medicine.</a:t>
            </a:r>
            <a:r>
              <a:rPr lang="en-US" altLang="en-US" sz="1100" b="0" u="none" baseline="0" dirty="0" smtClean="0">
                <a:solidFill>
                  <a:schemeClr val="tx1"/>
                </a:solidFill>
                <a:ea typeface="ＭＳ Ｐゴシック" panose="020B0600070205080204" pitchFamily="34" charset="-128"/>
              </a:rPr>
              <a:t> </a:t>
            </a:r>
            <a:r>
              <a:rPr lang="en-US" altLang="en-US" sz="1100" b="0" u="none" dirty="0" smtClean="0">
                <a:solidFill>
                  <a:schemeClr val="tx1"/>
                </a:solidFill>
                <a:ea typeface="ＭＳ Ｐゴシック" panose="020B0600070205080204" pitchFamily="34" charset="-128"/>
              </a:rPr>
              <a:t>A white scored tablet which is swallowed</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0" u="none" dirty="0" smtClean="0">
                <a:solidFill>
                  <a:schemeClr val="tx1"/>
                </a:solidFill>
                <a:ea typeface="ＭＳ Ｐゴシック" panose="020B0600070205080204" pitchFamily="34" charset="-128"/>
              </a:rPr>
              <a:t>Symptoms: Painkiller and depressant. May bring about breathing difficulties and constipation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100" b="0" u="none"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u="none" dirty="0" smtClean="0">
                <a:solidFill>
                  <a:schemeClr val="tx1"/>
                </a:solidFill>
                <a:ea typeface="ＭＳ Ｐゴシック" panose="020B0600070205080204" pitchFamily="34" charset="-128"/>
              </a:rPr>
              <a:t>Methamphetamine</a:t>
            </a:r>
            <a:r>
              <a:rPr lang="en-US" altLang="en-US" sz="1100" b="0" u="none" dirty="0" smtClean="0">
                <a:solidFill>
                  <a:schemeClr val="tx1"/>
                </a:solidFill>
                <a:ea typeface="ＭＳ Ｐゴシック" panose="020B0600070205080204" pitchFamily="34" charset="-128"/>
              </a:rPr>
              <a:t> “Meth, Ice” snorted,</a:t>
            </a:r>
            <a:r>
              <a:rPr lang="en-US" altLang="en-US" sz="1100" b="0" u="none" baseline="0" dirty="0" smtClean="0">
                <a:solidFill>
                  <a:schemeClr val="tx1"/>
                </a:solidFill>
                <a:ea typeface="ＭＳ Ｐゴシック" panose="020B0600070205080204" pitchFamily="34" charset="-128"/>
              </a:rPr>
              <a:t> smoked or injected. A crystal powder</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0" u="none" baseline="0" dirty="0" smtClean="0">
                <a:solidFill>
                  <a:schemeClr val="tx1"/>
                </a:solidFill>
                <a:ea typeface="ＭＳ Ｐゴシック" panose="020B0600070205080204" pitchFamily="34" charset="-128"/>
              </a:rPr>
              <a:t>Symptoms: A strong and long lived stimulant giving a euphoric high. It may bring about sever weight loss, paranoia and severe depression</a:t>
            </a:r>
            <a:endParaRPr lang="en-US" altLang="en-US" sz="1100" b="0" u="none" dirty="0" smtClean="0">
              <a:solidFill>
                <a:schemeClr val="tx1"/>
              </a:solidFill>
              <a:ea typeface="ＭＳ Ｐゴシック" panose="020B0600070205080204" pitchFamily="34" charset="-128"/>
            </a:endParaRP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6</a:t>
            </a:fld>
            <a:endParaRPr lang="en-GB" altLang="en-US"/>
          </a:p>
        </p:txBody>
      </p:sp>
    </p:spTree>
    <p:extLst>
      <p:ext uri="{BB962C8B-B14F-4D97-AF65-F5344CB8AC3E}">
        <p14:creationId xmlns:p14="http://schemas.microsoft.com/office/powerpoint/2010/main" val="208833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u="sng" dirty="0" smtClean="0">
                <a:solidFill>
                  <a:schemeClr val="tx1"/>
                </a:solidFill>
                <a:ea typeface="ＭＳ Ｐゴシック" panose="020B0600070205080204" pitchFamily="34" charset="-128"/>
              </a:rPr>
              <a:t>Class B</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100" b="1" u="sng" dirty="0" smtClean="0">
              <a:solidFill>
                <a:schemeClr val="tx1"/>
              </a:solidFill>
              <a:ea typeface="ＭＳ Ｐゴシック" panose="020B0600070205080204" pitchFamily="34" charset="-128"/>
            </a:endParaRPr>
          </a:p>
          <a:p>
            <a:pPr>
              <a:lnSpc>
                <a:spcPct val="100000"/>
              </a:lnSpc>
              <a:spcBef>
                <a:spcPct val="50000"/>
              </a:spcBef>
              <a:defRPr/>
            </a:pPr>
            <a:r>
              <a:rPr lang="en-US" altLang="en-US" sz="1100" b="1" dirty="0" smtClean="0">
                <a:solidFill>
                  <a:schemeClr val="tx1"/>
                </a:solidFill>
                <a:ea typeface="ＭＳ Ｐゴシック" panose="020B0600070205080204" pitchFamily="34" charset="-128"/>
              </a:rPr>
              <a:t>Cannabis</a:t>
            </a:r>
            <a:r>
              <a:rPr lang="en-US" altLang="en-US" sz="1100" dirty="0" smtClean="0">
                <a:solidFill>
                  <a:schemeClr val="tx1"/>
                </a:solidFill>
                <a:ea typeface="ＭＳ Ｐゴシック" panose="020B0600070205080204" pitchFamily="34" charset="-128"/>
              </a:rPr>
              <a:t> “Skunk, blow, hash, dope”  Found in leaves &amp; flowers (not stem or branches) </a:t>
            </a:r>
            <a:r>
              <a:rPr lang="en-GB" altLang="en-US" sz="1100" kern="0" dirty="0" smtClean="0">
                <a:solidFill>
                  <a:schemeClr val="tx1"/>
                </a:solidFill>
                <a:ea typeface="ＭＳ Ｐゴシック" pitchFamily="-112" charset="-128"/>
              </a:rPr>
              <a:t>most</a:t>
            </a:r>
            <a:r>
              <a:rPr lang="en-GB" altLang="en-US" sz="1100" kern="0" baseline="0" dirty="0" smtClean="0">
                <a:solidFill>
                  <a:schemeClr val="tx1"/>
                </a:solidFill>
                <a:ea typeface="ＭＳ Ｐゴシック" pitchFamily="-112" charset="-128"/>
              </a:rPr>
              <a:t> common form Cannabis </a:t>
            </a:r>
            <a:r>
              <a:rPr lang="en-GB" altLang="en-US" sz="1100" kern="0" dirty="0" smtClean="0">
                <a:solidFill>
                  <a:schemeClr val="tx1"/>
                </a:solidFill>
              </a:rPr>
              <a:t>Resin</a:t>
            </a:r>
            <a:r>
              <a:rPr lang="en-GB" altLang="en-US" sz="1100" kern="0" baseline="0" dirty="0" smtClean="0">
                <a:solidFill>
                  <a:schemeClr val="tx1"/>
                </a:solidFill>
              </a:rPr>
              <a:t> which is small blocks/lumps of brown resinous material</a:t>
            </a:r>
            <a:r>
              <a:rPr lang="en-GB" altLang="en-US" sz="1100" kern="0" dirty="0" smtClean="0">
                <a:solidFill>
                  <a:schemeClr val="tx1"/>
                </a:solidFill>
              </a:rPr>
              <a:t>. Usually smoked in a cigarette (</a:t>
            </a:r>
            <a:r>
              <a:rPr lang="en-GB" altLang="en-US" sz="1100" kern="0" dirty="0" err="1" smtClean="0">
                <a:solidFill>
                  <a:schemeClr val="tx1"/>
                </a:solidFill>
              </a:rPr>
              <a:t>spliff</a:t>
            </a:r>
            <a:r>
              <a:rPr lang="en-GB" altLang="en-US" sz="1100" kern="0" dirty="0" smtClean="0">
                <a:solidFill>
                  <a:schemeClr val="tx1"/>
                </a:solidFill>
              </a:rPr>
              <a:t>) or eaten </a:t>
            </a:r>
          </a:p>
          <a:p>
            <a:pPr>
              <a:lnSpc>
                <a:spcPct val="100000"/>
              </a:lnSpc>
              <a:spcBef>
                <a:spcPct val="50000"/>
              </a:spcBef>
              <a:defRPr/>
            </a:pPr>
            <a:r>
              <a:rPr lang="en-GB" altLang="en-US" sz="1100" b="0" u="none" dirty="0" smtClean="0">
                <a:solidFill>
                  <a:schemeClr val="tx1"/>
                </a:solidFill>
                <a:ea typeface="ＭＳ Ｐゴシック" panose="020B0600070205080204" pitchFamily="34" charset="-128"/>
              </a:rPr>
              <a:t>Symptoms: </a:t>
            </a:r>
            <a:r>
              <a:rPr lang="en-GB" altLang="en-US" sz="1100" dirty="0" smtClean="0">
                <a:solidFill>
                  <a:schemeClr val="tx1"/>
                </a:solidFill>
                <a:ea typeface="ＭＳ Ｐゴシック" panose="020B0600070205080204" pitchFamily="34" charset="-128"/>
              </a:rPr>
              <a:t>Produces relaxation, talkativeness, sense of well being, lack of inhibitions, increased appetite, disorientated behaviour and irrelevant giggling. </a:t>
            </a:r>
          </a:p>
          <a:p>
            <a:pPr>
              <a:lnSpc>
                <a:spcPct val="100000"/>
              </a:lnSpc>
              <a:spcBef>
                <a:spcPct val="50000"/>
              </a:spcBef>
              <a:defRPr/>
            </a:pPr>
            <a:r>
              <a:rPr lang="en-GB" altLang="en-US" sz="1100" u="none" dirty="0" smtClean="0">
                <a:solidFill>
                  <a:schemeClr val="tx1"/>
                </a:solidFill>
                <a:ea typeface="ＭＳ Ｐゴシック" panose="020B0600070205080204" pitchFamily="34" charset="-128"/>
                <a:sym typeface="Wingdings 2" panose="05020102010507070707" pitchFamily="18" charset="2"/>
              </a:rPr>
              <a:t>Duration of effects.  </a:t>
            </a:r>
            <a:r>
              <a:rPr lang="en-GB" altLang="en-US" sz="1100" u="sng" dirty="0" smtClean="0">
                <a:solidFill>
                  <a:schemeClr val="tx1"/>
                </a:solidFill>
                <a:ea typeface="ＭＳ Ｐゴシック" panose="020B0600070205080204" pitchFamily="34" charset="-128"/>
                <a:sym typeface="Wingdings 2" panose="05020102010507070707" pitchFamily="18" charset="2"/>
              </a:rPr>
              <a:t>STARTS</a:t>
            </a:r>
            <a:r>
              <a:rPr lang="en-US" altLang="en-US" sz="1100" dirty="0" smtClean="0">
                <a:solidFill>
                  <a:schemeClr val="tx1"/>
                </a:solidFill>
                <a:ea typeface="ＭＳ Ｐゴシック" panose="020B0600070205080204" pitchFamily="34" charset="-128"/>
                <a:sym typeface="Wingdings 2" panose="05020102010507070707" pitchFamily="18" charset="2"/>
              </a:rPr>
              <a:t>	</a:t>
            </a:r>
            <a:r>
              <a:rPr lang="en-GB" altLang="en-US" sz="1100" dirty="0" smtClean="0">
                <a:solidFill>
                  <a:schemeClr val="tx1"/>
                </a:solidFill>
                <a:ea typeface="ＭＳ Ｐゴシック" panose="020B0600070205080204" pitchFamily="34" charset="-128"/>
                <a:sym typeface="Wingdings 2" panose="05020102010507070707" pitchFamily="18" charset="2"/>
              </a:rPr>
              <a:t>Smoked = </a:t>
            </a:r>
            <a:r>
              <a:rPr lang="en-US" altLang="en-US" sz="1100" dirty="0" smtClean="0">
                <a:solidFill>
                  <a:schemeClr val="tx1"/>
                </a:solidFill>
                <a:ea typeface="ＭＳ Ｐゴシック" panose="020B0600070205080204" pitchFamily="34" charset="-128"/>
                <a:sym typeface="Wingdings 2" panose="05020102010507070707" pitchFamily="18" charset="2"/>
              </a:rPr>
              <a:t>less than 10 seconds</a:t>
            </a:r>
            <a:r>
              <a:rPr lang="en-GB" altLang="en-US" sz="1100" dirty="0" smtClean="0">
                <a:solidFill>
                  <a:schemeClr val="tx1"/>
                </a:solidFill>
                <a:ea typeface="ＭＳ Ｐゴシック" panose="020B0600070205080204" pitchFamily="34" charset="-128"/>
                <a:sym typeface="Wingdings 2" panose="05020102010507070707" pitchFamily="18" charset="2"/>
              </a:rPr>
              <a:t> Eaten</a:t>
            </a:r>
            <a:r>
              <a:rPr lang="en-US" altLang="en-US" sz="1100" dirty="0" smtClean="0">
                <a:solidFill>
                  <a:schemeClr val="tx1"/>
                </a:solidFill>
                <a:ea typeface="ＭＳ Ｐゴシック" panose="020B0600070205080204" pitchFamily="34" charset="-128"/>
              </a:rPr>
              <a:t> = </a:t>
            </a:r>
            <a:r>
              <a:rPr lang="en-US" altLang="en-US" sz="1100" dirty="0" smtClean="0">
                <a:solidFill>
                  <a:schemeClr val="tx1"/>
                </a:solidFill>
                <a:ea typeface="ＭＳ Ｐゴシック" panose="020B0600070205080204" pitchFamily="34" charset="-128"/>
                <a:sym typeface="Wingdings 2" panose="05020102010507070707" pitchFamily="18" charset="2"/>
              </a:rPr>
              <a:t>20-40 minutes </a:t>
            </a:r>
            <a:r>
              <a:rPr lang="en-GB" altLang="en-US" sz="1100" u="sng" dirty="0" smtClean="0">
                <a:solidFill>
                  <a:schemeClr val="tx1"/>
                </a:solidFill>
                <a:ea typeface="ＭＳ Ｐゴシック" panose="020B0600070205080204" pitchFamily="34" charset="-128"/>
                <a:sym typeface="Wingdings 2" panose="05020102010507070707" pitchFamily="18" charset="2"/>
              </a:rPr>
              <a:t>LASTS</a:t>
            </a:r>
            <a:r>
              <a:rPr lang="en-US" altLang="en-US" sz="1100" dirty="0" smtClean="0">
                <a:solidFill>
                  <a:schemeClr val="tx1"/>
                </a:solidFill>
                <a:ea typeface="ＭＳ Ｐゴシック" panose="020B0600070205080204" pitchFamily="34" charset="-128"/>
                <a:sym typeface="Wingdings 2" panose="05020102010507070707" pitchFamily="18" charset="2"/>
              </a:rPr>
              <a:t> Up to 6 hours depending on THC level</a:t>
            </a:r>
            <a:r>
              <a:rPr lang="en-GB" altLang="en-US" sz="1100" dirty="0" smtClean="0">
                <a:solidFill>
                  <a:schemeClr val="tx1"/>
                </a:solidFill>
                <a:ea typeface="ＭＳ Ｐゴシック" panose="020B0600070205080204" pitchFamily="34" charset="-128"/>
                <a:sym typeface="Wingdings 2" panose="05020102010507070707" pitchFamily="18" charset="2"/>
              </a:rPr>
              <a:t> </a:t>
            </a:r>
            <a:r>
              <a:rPr lang="en-US" altLang="en-US" sz="1100" dirty="0" smtClean="0">
                <a:solidFill>
                  <a:schemeClr val="tx1"/>
                </a:solidFill>
                <a:ea typeface="ＭＳ Ｐゴシック" panose="020B0600070205080204" pitchFamily="34" charset="-128"/>
                <a:sym typeface="Wingdings 2" panose="05020102010507070707" pitchFamily="18" charset="2"/>
              </a:rPr>
              <a:t>and the amount smoked</a:t>
            </a:r>
          </a:p>
          <a:p>
            <a:pPr>
              <a:lnSpc>
                <a:spcPct val="100000"/>
              </a:lnSpc>
              <a:spcBef>
                <a:spcPct val="50000"/>
              </a:spcBef>
              <a:defRPr/>
            </a:pPr>
            <a:endParaRPr lang="en-US" altLang="en-US" sz="1100" dirty="0" smtClean="0">
              <a:solidFill>
                <a:schemeClr val="tx1"/>
              </a:solidFill>
              <a:ea typeface="ＭＳ Ｐゴシック" panose="020B0600070205080204" pitchFamily="34" charset="-128"/>
              <a:sym typeface="Wingdings 2" panose="05020102010507070707" pitchFamily="18" charset="2"/>
            </a:endParaRPr>
          </a:p>
          <a:p>
            <a:pPr>
              <a:lnSpc>
                <a:spcPct val="100000"/>
              </a:lnSpc>
              <a:spcBef>
                <a:spcPct val="50000"/>
              </a:spcBef>
              <a:defRPr/>
            </a:pPr>
            <a:r>
              <a:rPr lang="en-US" altLang="en-US" sz="1100" b="1" dirty="0" smtClean="0">
                <a:solidFill>
                  <a:schemeClr val="tx1"/>
                </a:solidFill>
                <a:ea typeface="ＭＳ Ｐゴシック" panose="020B0600070205080204" pitchFamily="34" charset="-128"/>
                <a:sym typeface="Wingdings 2" panose="05020102010507070707" pitchFamily="18" charset="2"/>
              </a:rPr>
              <a:t>Amphetamine </a:t>
            </a:r>
            <a:r>
              <a:rPr lang="en-US" altLang="en-US" sz="1100" b="0" dirty="0" smtClean="0">
                <a:solidFill>
                  <a:schemeClr val="tx1"/>
                </a:solidFill>
                <a:ea typeface="ＭＳ Ｐゴシック" panose="020B0600070205080204" pitchFamily="34" charset="-128"/>
                <a:sym typeface="Wingdings 2" panose="05020102010507070707" pitchFamily="18" charset="2"/>
              </a:rPr>
              <a:t>“Whizz, Speed” a powder sold in wraps, can be eaten, sniffed or injected</a:t>
            </a:r>
          </a:p>
          <a:p>
            <a:pPr>
              <a:lnSpc>
                <a:spcPct val="100000"/>
              </a:lnSpc>
              <a:spcBef>
                <a:spcPct val="50000"/>
              </a:spcBef>
              <a:defRPr/>
            </a:pPr>
            <a:r>
              <a:rPr lang="en-US" altLang="en-US" sz="1100" b="0" dirty="0" smtClean="0">
                <a:solidFill>
                  <a:schemeClr val="tx1"/>
                </a:solidFill>
                <a:ea typeface="ＭＳ Ｐゴシック" panose="020B0600070205080204" pitchFamily="34" charset="-128"/>
                <a:sym typeface="Wingdings 2" panose="05020102010507070707" pitchFamily="18" charset="2"/>
              </a:rPr>
              <a:t>Symptoms:</a:t>
            </a:r>
            <a:r>
              <a:rPr lang="en-US" altLang="en-US" sz="1100" b="0" baseline="0" dirty="0" smtClean="0">
                <a:solidFill>
                  <a:schemeClr val="tx1"/>
                </a:solidFill>
                <a:ea typeface="ＭＳ Ｐゴシック" panose="020B0600070205080204" pitchFamily="34" charset="-128"/>
                <a:sym typeface="Wingdings 2" panose="05020102010507070707" pitchFamily="18" charset="2"/>
              </a:rPr>
              <a:t> Stimulant , weight loss, insomnia</a:t>
            </a:r>
            <a:endParaRPr lang="en-US" altLang="en-US" sz="1100" b="0" dirty="0" smtClean="0">
              <a:solidFill>
                <a:schemeClr val="tx1"/>
              </a:solidFill>
              <a:ea typeface="ＭＳ Ｐゴシック" panose="020B0600070205080204" pitchFamily="34" charset="-128"/>
              <a:sym typeface="Wingdings 2" panose="05020102010507070707" pitchFamily="18" charset="2"/>
            </a:endParaRPr>
          </a:p>
          <a:p>
            <a:pPr>
              <a:lnSpc>
                <a:spcPct val="100000"/>
              </a:lnSpc>
              <a:spcBef>
                <a:spcPct val="50000"/>
              </a:spcBef>
              <a:defRPr/>
            </a:pPr>
            <a:endParaRPr lang="en-US" altLang="en-US" sz="1100" dirty="0" smtClean="0">
              <a:solidFill>
                <a:schemeClr val="tx1"/>
              </a:solidFill>
              <a:ea typeface="ＭＳ Ｐゴシック" panose="020B0600070205080204" pitchFamily="34" charset="-128"/>
              <a:sym typeface="Wingdings 2" panose="05020102010507070707" pitchFamily="18" charset="2"/>
            </a:endParaRPr>
          </a:p>
          <a:p>
            <a:pPr>
              <a:lnSpc>
                <a:spcPct val="100000"/>
              </a:lnSpc>
              <a:spcBef>
                <a:spcPct val="50000"/>
              </a:spcBef>
              <a:defRPr/>
            </a:pPr>
            <a:r>
              <a:rPr lang="en-US" altLang="en-US" sz="1100" b="1" dirty="0" err="1" smtClean="0">
                <a:solidFill>
                  <a:schemeClr val="tx1"/>
                </a:solidFill>
                <a:ea typeface="ＭＳ Ｐゴシック" panose="020B0600070205080204" pitchFamily="34" charset="-128"/>
                <a:sym typeface="Wingdings 2" panose="05020102010507070707" pitchFamily="18" charset="2"/>
              </a:rPr>
              <a:t>Mephedrone</a:t>
            </a:r>
            <a:r>
              <a:rPr lang="en-US" altLang="en-US" sz="1100" baseline="0" dirty="0" smtClean="0">
                <a:solidFill>
                  <a:schemeClr val="tx1"/>
                </a:solidFill>
                <a:ea typeface="ＭＳ Ｐゴシック" panose="020B0600070205080204" pitchFamily="34" charset="-128"/>
                <a:sym typeface="Wingdings 2" panose="05020102010507070707" pitchFamily="18" charset="2"/>
              </a:rPr>
              <a:t> “Meow </a:t>
            </a:r>
            <a:r>
              <a:rPr lang="en-US" altLang="en-US" sz="1100" baseline="0" dirty="0" err="1" smtClean="0">
                <a:solidFill>
                  <a:schemeClr val="tx1"/>
                </a:solidFill>
                <a:ea typeface="ＭＳ Ｐゴシック" panose="020B0600070205080204" pitchFamily="34" charset="-128"/>
                <a:sym typeface="Wingdings 2" panose="05020102010507070707" pitchFamily="18" charset="2"/>
              </a:rPr>
              <a:t>Meow</a:t>
            </a:r>
            <a:r>
              <a:rPr lang="en-US" altLang="en-US" sz="1100" baseline="0" dirty="0" smtClean="0">
                <a:solidFill>
                  <a:schemeClr val="tx1"/>
                </a:solidFill>
                <a:ea typeface="ＭＳ Ｐゴシック" panose="020B0600070205080204" pitchFamily="34" charset="-128"/>
                <a:sym typeface="Wingdings 2" panose="05020102010507070707" pitchFamily="18" charset="2"/>
              </a:rPr>
              <a:t>, </a:t>
            </a:r>
            <a:r>
              <a:rPr lang="en-US" altLang="en-US" sz="1100" baseline="0" dirty="0" err="1" smtClean="0">
                <a:solidFill>
                  <a:schemeClr val="tx1"/>
                </a:solidFill>
                <a:ea typeface="ＭＳ Ｐゴシック" panose="020B0600070205080204" pitchFamily="34" charset="-128"/>
                <a:sym typeface="Wingdings 2" panose="05020102010507070707" pitchFamily="18" charset="2"/>
              </a:rPr>
              <a:t>Mcat</a:t>
            </a:r>
            <a:r>
              <a:rPr lang="en-US" altLang="en-US" sz="1100" baseline="0" dirty="0" smtClean="0">
                <a:solidFill>
                  <a:schemeClr val="tx1"/>
                </a:solidFill>
                <a:ea typeface="ＭＳ Ｐゴシック" panose="020B0600070205080204" pitchFamily="34" charset="-128"/>
                <a:sym typeface="Wingdings 2" panose="05020102010507070707" pitchFamily="18" charset="2"/>
              </a:rPr>
              <a:t>, Magic” Off white powder, cheap alternative to cocaine and ecstasy. Used by vets as a horse tranquilizer</a:t>
            </a:r>
          </a:p>
          <a:p>
            <a:pPr>
              <a:lnSpc>
                <a:spcPct val="100000"/>
              </a:lnSpc>
              <a:spcBef>
                <a:spcPct val="50000"/>
              </a:spcBef>
              <a:defRPr/>
            </a:pPr>
            <a:r>
              <a:rPr lang="en-US" altLang="en-US" sz="1100" baseline="0" dirty="0" smtClean="0">
                <a:solidFill>
                  <a:schemeClr val="tx1"/>
                </a:solidFill>
                <a:ea typeface="ＭＳ Ｐゴシック" panose="020B0600070205080204" pitchFamily="34" charset="-128"/>
                <a:sym typeface="Wingdings 2" panose="05020102010507070707" pitchFamily="18" charset="2"/>
              </a:rPr>
              <a:t>Symptoms: produces euphoria, alertness and talkativeness</a:t>
            </a:r>
          </a:p>
          <a:p>
            <a:pPr>
              <a:lnSpc>
                <a:spcPct val="100000"/>
              </a:lnSpc>
              <a:spcBef>
                <a:spcPct val="50000"/>
              </a:spcBef>
              <a:defRPr/>
            </a:pPr>
            <a:endParaRPr lang="en-US" altLang="en-US" sz="1100" baseline="0" dirty="0" smtClean="0">
              <a:solidFill>
                <a:schemeClr val="tx1"/>
              </a:solidFill>
              <a:ea typeface="ＭＳ Ｐゴシック" panose="020B0600070205080204" pitchFamily="34" charset="-128"/>
              <a:sym typeface="Wingdings 2" panose="05020102010507070707" pitchFamily="18" charset="2"/>
            </a:endParaRPr>
          </a:p>
          <a:p>
            <a:pPr>
              <a:lnSpc>
                <a:spcPct val="100000"/>
              </a:lnSpc>
              <a:spcBef>
                <a:spcPct val="50000"/>
              </a:spcBef>
              <a:defRPr/>
            </a:pPr>
            <a:r>
              <a:rPr lang="en-US" altLang="en-US" sz="1100" b="1" baseline="0" dirty="0" smtClean="0">
                <a:solidFill>
                  <a:schemeClr val="tx1"/>
                </a:solidFill>
                <a:ea typeface="ＭＳ Ｐゴシック" panose="020B0600070205080204" pitchFamily="34" charset="-128"/>
                <a:sym typeface="Wingdings 2" panose="05020102010507070707" pitchFamily="18" charset="2"/>
              </a:rPr>
              <a:t>Ketamine</a:t>
            </a:r>
            <a:r>
              <a:rPr lang="en-US" altLang="en-US" sz="1100" baseline="0" dirty="0" smtClean="0">
                <a:solidFill>
                  <a:schemeClr val="tx1"/>
                </a:solidFill>
                <a:ea typeface="ＭＳ Ｐゴシック" panose="020B0600070205080204" pitchFamily="34" charset="-128"/>
                <a:sym typeface="Wingdings 2" panose="05020102010507070707" pitchFamily="18" charset="2"/>
              </a:rPr>
              <a:t> “K, Special K” a white powder that is mainly snorted but can be smoked or injected. </a:t>
            </a:r>
          </a:p>
          <a:p>
            <a:pPr>
              <a:lnSpc>
                <a:spcPct val="100000"/>
              </a:lnSpc>
              <a:spcBef>
                <a:spcPct val="50000"/>
              </a:spcBef>
              <a:defRPr/>
            </a:pPr>
            <a:r>
              <a:rPr lang="en-US" altLang="en-US" sz="1100" baseline="0" dirty="0" smtClean="0">
                <a:solidFill>
                  <a:schemeClr val="tx1"/>
                </a:solidFill>
                <a:ea typeface="ＭＳ Ｐゴシック" panose="020B0600070205080204" pitchFamily="34" charset="-128"/>
                <a:sym typeface="Wingdings 2" panose="05020102010507070707" pitchFamily="18" charset="2"/>
              </a:rPr>
              <a:t>Symptoms: Takes 30 seconds to take effect. Effects can be very dramatic, brings energy and confidence but with higher dosages can be disassociated with reality. Can cause long time bladder issues</a:t>
            </a:r>
            <a:endParaRPr lang="en-US" altLang="en-US" sz="1100" dirty="0" smtClean="0">
              <a:solidFill>
                <a:schemeClr val="tx1"/>
              </a:solidFill>
              <a:ea typeface="ＭＳ Ｐゴシック" panose="020B0600070205080204" pitchFamily="34" charset="-128"/>
              <a:sym typeface="Wingdings 2" panose="05020102010507070707" pitchFamily="18" charset="2"/>
            </a:endParaRPr>
          </a:p>
          <a:p>
            <a:pPr>
              <a:lnSpc>
                <a:spcPct val="100000"/>
              </a:lnSpc>
              <a:defRPr/>
            </a:pPr>
            <a:endParaRPr lang="en-US" altLang="en-US" sz="1100" b="1" dirty="0" smtClean="0">
              <a:solidFill>
                <a:schemeClr val="tx1"/>
              </a:solidFill>
              <a:ea typeface="ＭＳ Ｐゴシック" panose="020B0600070205080204" pitchFamily="34" charset="-128"/>
            </a:endParaRPr>
          </a:p>
          <a:p>
            <a:pPr>
              <a:lnSpc>
                <a:spcPct val="100000"/>
              </a:lnSpc>
              <a:defRPr/>
            </a:pPr>
            <a:r>
              <a:rPr lang="en-US" altLang="en-US" sz="1100" b="1" dirty="0" smtClean="0">
                <a:solidFill>
                  <a:schemeClr val="tx1"/>
                </a:solidFill>
                <a:ea typeface="ＭＳ Ｐゴシック" panose="020B0600070205080204" pitchFamily="34" charset="-128"/>
              </a:rPr>
              <a:t>Barbiturates</a:t>
            </a:r>
            <a:r>
              <a:rPr lang="en-US" altLang="en-US" sz="1100" dirty="0" smtClean="0">
                <a:solidFill>
                  <a:schemeClr val="tx1"/>
                </a:solidFill>
                <a:ea typeface="ＭＳ Ｐゴシック" panose="020B0600070205080204" pitchFamily="34" charset="-128"/>
              </a:rPr>
              <a:t> ”Angels, </a:t>
            </a:r>
            <a:r>
              <a:rPr lang="en-US" altLang="en-US" sz="1100" dirty="0" err="1" smtClean="0">
                <a:solidFill>
                  <a:schemeClr val="tx1"/>
                </a:solidFill>
                <a:ea typeface="ＭＳ Ｐゴシック" panose="020B0600070205080204" pitchFamily="34" charset="-128"/>
              </a:rPr>
              <a:t>Chewies</a:t>
            </a:r>
            <a:r>
              <a:rPr lang="en-US" altLang="en-US" sz="1100" dirty="0" smtClean="0">
                <a:solidFill>
                  <a:schemeClr val="tx1"/>
                </a:solidFill>
                <a:ea typeface="ＭＳ Ｐゴシック" panose="020B0600070205080204" pitchFamily="34" charset="-128"/>
              </a:rPr>
              <a:t>”  </a:t>
            </a:r>
            <a:r>
              <a:rPr lang="en-GB" altLang="en-US" sz="1100" kern="0" dirty="0" smtClean="0">
                <a:solidFill>
                  <a:schemeClr val="tx1"/>
                </a:solidFill>
              </a:rPr>
              <a:t>tablets and capsules of various colours and forms, mostly available legally on prescription</a:t>
            </a:r>
          </a:p>
          <a:p>
            <a:pPr>
              <a:lnSpc>
                <a:spcPct val="100000"/>
              </a:lnSpc>
              <a:defRPr/>
            </a:pPr>
            <a:r>
              <a:rPr lang="en-GB" altLang="en-US" sz="1100" b="0" u="none" kern="0" dirty="0" smtClean="0">
                <a:solidFill>
                  <a:schemeClr val="tx1"/>
                </a:solidFill>
              </a:rPr>
              <a:t>Symptoms: They are depressants or downers. They decrease motor activities and produce d</a:t>
            </a:r>
            <a:r>
              <a:rPr lang="en-GB" altLang="en-US" sz="1100" kern="0" dirty="0" smtClean="0">
                <a:solidFill>
                  <a:schemeClr val="tx1"/>
                </a:solidFill>
              </a:rPr>
              <a:t>rowsiness</a:t>
            </a:r>
            <a:r>
              <a:rPr lang="en-GB" altLang="en-US" sz="1100" kern="0" baseline="0" dirty="0" smtClean="0">
                <a:solidFill>
                  <a:schemeClr val="tx1"/>
                </a:solidFill>
              </a:rPr>
              <a:t> and</a:t>
            </a:r>
            <a:r>
              <a:rPr lang="en-GB" altLang="en-US" sz="1100" kern="0" dirty="0" smtClean="0">
                <a:solidFill>
                  <a:schemeClr val="tx1"/>
                </a:solidFill>
              </a:rPr>
              <a:t> slurred speech.</a:t>
            </a:r>
            <a:endParaRPr lang="en-US" altLang="en-US" sz="1100" b="1" u="sng"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lang="en-US" altLang="en-US" sz="1100" b="1" u="sng" dirty="0" smtClean="0">
              <a:solidFill>
                <a:schemeClr val="tx1"/>
              </a:solidFill>
              <a:ea typeface="ＭＳ Ｐゴシック" panose="020B0600070205080204" pitchFamily="34" charset="-128"/>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lang="en-US" altLang="en-US" sz="1100" b="1" u="none" dirty="0" smtClean="0">
                <a:solidFill>
                  <a:schemeClr val="tx1"/>
                </a:solidFill>
                <a:ea typeface="ＭＳ Ｐゴシック" panose="020B0600070205080204" pitchFamily="34" charset="-128"/>
              </a:rPr>
              <a:t>Synthetic Cannabinoids </a:t>
            </a:r>
            <a:r>
              <a:rPr lang="en-US" altLang="en-US" sz="1100" b="0" u="none" dirty="0" smtClean="0">
                <a:solidFill>
                  <a:schemeClr val="tx1"/>
                </a:solidFill>
                <a:ea typeface="ＭＳ Ｐゴシック" panose="020B0600070205080204" pitchFamily="34" charset="-128"/>
              </a:rPr>
              <a:t>“Spice, Black Mamba, Pandora's Box, Legal Weed” Sold</a:t>
            </a:r>
            <a:r>
              <a:rPr lang="en-US" altLang="en-US" sz="1100" b="0" u="none" baseline="0" dirty="0" smtClean="0">
                <a:solidFill>
                  <a:schemeClr val="tx1"/>
                </a:solidFill>
                <a:ea typeface="ＭＳ Ｐゴシック" panose="020B0600070205080204" pitchFamily="34" charset="-128"/>
              </a:rPr>
              <a:t> in the UK as a ‘legal alternative to cannabis. Previously purchased in shops and online prior to be made illegal. A steep rise in their use in prisons. The chemical mimics the effects the psychoactive element of cannabis and therefore cannot be detected on drug testing devises. </a:t>
            </a:r>
          </a:p>
          <a:p>
            <a:pPr marL="0" marR="0" lvl="0" indent="0" algn="l" defTabSz="914400" rtl="0" eaLnBrk="0" fontAlgn="base" latinLnBrk="0" hangingPunct="0">
              <a:lnSpc>
                <a:spcPct val="100000"/>
              </a:lnSpc>
              <a:spcBef>
                <a:spcPct val="50000"/>
              </a:spcBef>
              <a:spcAft>
                <a:spcPct val="0"/>
              </a:spcAft>
              <a:buClrTx/>
              <a:buSzTx/>
              <a:buFontTx/>
              <a:buNone/>
              <a:tabLst/>
              <a:defRPr/>
            </a:pPr>
            <a:r>
              <a:rPr lang="en-US" altLang="en-US" sz="1100" b="0" u="none" baseline="0" dirty="0" smtClean="0">
                <a:solidFill>
                  <a:schemeClr val="tx1"/>
                </a:solidFill>
                <a:ea typeface="ＭＳ Ｐゴシック" panose="020B0600070205080204" pitchFamily="34" charset="-128"/>
              </a:rPr>
              <a:t>Symptoms: Potent trip, anxiety and depression. </a:t>
            </a:r>
            <a:endParaRPr lang="en-GB" altLang="en-US" sz="1100" b="0" u="none" baseline="0" dirty="0" smtClean="0">
              <a:solidFill>
                <a:schemeClr val="tx1"/>
              </a:solidFill>
              <a:ea typeface="ＭＳ Ｐゴシック" pitchFamily="-112" charset="-128"/>
            </a:endParaRPr>
          </a:p>
          <a:p>
            <a:pPr marL="0" marR="0" lvl="0" indent="0" algn="l" defTabSz="914400" rtl="0" eaLnBrk="0" fontAlgn="base" latinLnBrk="0" hangingPunct="0">
              <a:lnSpc>
                <a:spcPct val="100000"/>
              </a:lnSpc>
              <a:spcBef>
                <a:spcPct val="50000"/>
              </a:spcBef>
              <a:spcAft>
                <a:spcPct val="0"/>
              </a:spcAft>
              <a:buClrTx/>
              <a:buSzTx/>
              <a:buFontTx/>
              <a:buNone/>
              <a:tabLst/>
              <a:defRPr/>
            </a:pPr>
            <a:r>
              <a:rPr lang="en-GB" sz="1100" b="0" u="none" baseline="0" dirty="0" smtClean="0">
                <a:solidFill>
                  <a:schemeClr val="tx1"/>
                </a:solidFill>
                <a:ea typeface="ＭＳ Ｐゴシック" pitchFamily="-112" charset="-128"/>
              </a:rPr>
              <a:t>The</a:t>
            </a:r>
            <a:r>
              <a:rPr lang="en-GB" sz="1100" dirty="0" smtClean="0">
                <a:solidFill>
                  <a:schemeClr val="tx1"/>
                </a:solidFill>
              </a:rPr>
              <a:t> </a:t>
            </a:r>
            <a:r>
              <a:rPr lang="en-GB" sz="1100" b="1" dirty="0" smtClean="0">
                <a:solidFill>
                  <a:schemeClr val="tx1"/>
                </a:solidFill>
              </a:rPr>
              <a:t>Psychoactive Substances Act 2016 </a:t>
            </a:r>
            <a:r>
              <a:rPr lang="en-GB" sz="1100" dirty="0" smtClean="0">
                <a:solidFill>
                  <a:schemeClr val="tx1"/>
                </a:solidFill>
              </a:rPr>
              <a:t>means that none of these drugs are legal to produce, supply, or import (even for personal use) for human consumption. In 2014 alone, new psychoactive substances were involved in the deaths of 144 people in the UK, up from 31 deaths in 2010 and there have been a total of 444 deaths involving new psychoactive substances since 2010.</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7</a:t>
            </a:fld>
            <a:endParaRPr lang="en-GB" altLang="en-US"/>
          </a:p>
        </p:txBody>
      </p:sp>
    </p:spTree>
    <p:extLst>
      <p:ext uri="{BB962C8B-B14F-4D97-AF65-F5344CB8AC3E}">
        <p14:creationId xmlns:p14="http://schemas.microsoft.com/office/powerpoint/2010/main" val="1931227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altLang="en-US" sz="1100" b="1" u="sng" dirty="0" smtClean="0">
                <a:ea typeface="ＭＳ Ｐゴシック" panose="020B0600070205080204" pitchFamily="34" charset="-128"/>
              </a:rPr>
              <a:t>Class C</a:t>
            </a:r>
          </a:p>
          <a:p>
            <a:pPr>
              <a:lnSpc>
                <a:spcPct val="100000"/>
              </a:lnSpc>
              <a:spcBef>
                <a:spcPct val="50000"/>
              </a:spcBef>
              <a:defRPr/>
            </a:pPr>
            <a:endParaRPr lang="en-US" altLang="en-US" sz="1100" dirty="0" smtClean="0">
              <a:solidFill>
                <a:schemeClr val="tx2"/>
              </a:solidFill>
              <a:ea typeface="ＭＳ Ｐゴシック" panose="020B0600070205080204" pitchFamily="34" charset="-128"/>
              <a:sym typeface="Wingdings 2" panose="05020102010507070707" pitchFamily="18" charset="2"/>
            </a:endParaRPr>
          </a:p>
          <a:p>
            <a:pPr>
              <a:lnSpc>
                <a:spcPct val="100000"/>
              </a:lnSpc>
              <a:defRPr/>
            </a:pPr>
            <a:r>
              <a:rPr lang="en-US" altLang="en-US" sz="1100" b="1" dirty="0" err="1" smtClean="0">
                <a:ea typeface="ＭＳ Ｐゴシック" panose="020B0600070205080204" pitchFamily="34" charset="-128"/>
              </a:rPr>
              <a:t>Khat</a:t>
            </a:r>
            <a:r>
              <a:rPr lang="en-US" altLang="en-US" sz="1100" b="1" dirty="0" smtClean="0">
                <a:ea typeface="ＭＳ Ｐゴシック" panose="020B0600070205080204" pitchFamily="34" charset="-128"/>
              </a:rPr>
              <a:t> </a:t>
            </a:r>
            <a:r>
              <a:rPr lang="en-US" altLang="en-US" sz="1100" b="0" dirty="0" smtClean="0">
                <a:ea typeface="ＭＳ Ｐゴシック" panose="020B0600070205080204" pitchFamily="34" charset="-128"/>
              </a:rPr>
              <a:t>“Chat, </a:t>
            </a:r>
            <a:r>
              <a:rPr lang="en-US" altLang="en-US" sz="1100" b="0" dirty="0" err="1" smtClean="0">
                <a:ea typeface="ＭＳ Ｐゴシック" panose="020B0600070205080204" pitchFamily="34" charset="-128"/>
              </a:rPr>
              <a:t>Khat</a:t>
            </a:r>
            <a:r>
              <a:rPr lang="en-US" altLang="en-US" sz="1100" b="0" dirty="0" smtClean="0">
                <a:ea typeface="ＭＳ Ｐゴシック" panose="020B0600070205080204" pitchFamily="34" charset="-128"/>
              </a:rPr>
              <a:t>” leaves can be chewed or infused in tea. Used predominantly among the Somali community and</a:t>
            </a:r>
            <a:r>
              <a:rPr lang="en-US" altLang="en-US" sz="1100" b="0" baseline="0" dirty="0" smtClean="0">
                <a:ea typeface="ＭＳ Ｐゴシック" panose="020B0600070205080204" pitchFamily="34" charset="-128"/>
              </a:rPr>
              <a:t> Ethiopian groups. </a:t>
            </a:r>
          </a:p>
          <a:p>
            <a:pPr>
              <a:lnSpc>
                <a:spcPct val="100000"/>
              </a:lnSpc>
              <a:defRPr/>
            </a:pPr>
            <a:r>
              <a:rPr lang="en-US" altLang="en-US" sz="1100" b="0" baseline="0" dirty="0" smtClean="0">
                <a:ea typeface="ＭＳ Ｐゴシック" panose="020B0600070205080204" pitchFamily="34" charset="-128"/>
              </a:rPr>
              <a:t>Symptoms: It’s a mild stimulant but has a calming effect. Excessive use can lead to psychosis and oral cancer</a:t>
            </a:r>
            <a:endParaRPr lang="en-US" altLang="en-US" sz="1100" b="0" dirty="0" smtClean="0">
              <a:ea typeface="ＭＳ Ｐゴシック" panose="020B0600070205080204" pitchFamily="34" charset="-128"/>
            </a:endParaRPr>
          </a:p>
          <a:p>
            <a:pPr>
              <a:lnSpc>
                <a:spcPct val="100000"/>
              </a:lnSpc>
              <a:defRPr/>
            </a:pPr>
            <a:endParaRPr lang="en-US" altLang="en-US" sz="1100" b="1" dirty="0" smtClean="0">
              <a:ea typeface="ＭＳ Ｐゴシック" panose="020B0600070205080204" pitchFamily="34" charset="-128"/>
            </a:endParaRPr>
          </a:p>
          <a:p>
            <a:pPr>
              <a:lnSpc>
                <a:spcPct val="100000"/>
              </a:lnSpc>
              <a:defRPr/>
            </a:pPr>
            <a:r>
              <a:rPr lang="en-US" altLang="en-US" sz="1100" b="1" dirty="0" smtClean="0">
                <a:ea typeface="ＭＳ Ｐゴシック" panose="020B0600070205080204" pitchFamily="34" charset="-128"/>
              </a:rPr>
              <a:t>Anabolic Steroids </a:t>
            </a:r>
            <a:r>
              <a:rPr lang="en-US" altLang="en-US" sz="1100" b="0" dirty="0" smtClean="0">
                <a:ea typeface="ＭＳ Ｐゴシック" panose="020B0600070205080204" pitchFamily="34" charset="-128"/>
              </a:rPr>
              <a:t>“Iron Brew” used to increase body weight and build muscle. A prescription only medicine  and taken via tablet or injection</a:t>
            </a:r>
          </a:p>
          <a:p>
            <a:pPr>
              <a:lnSpc>
                <a:spcPct val="100000"/>
              </a:lnSpc>
              <a:defRPr/>
            </a:pPr>
            <a:r>
              <a:rPr lang="en-US" altLang="en-US" sz="1100" b="0" dirty="0" smtClean="0">
                <a:ea typeface="ＭＳ Ｐゴシック" panose="020B0600070205080204" pitchFamily="34" charset="-128"/>
              </a:rPr>
              <a:t>Symptoms: User can become more aggressive, can bring about infertility and sex drive in men. Side effects are irreversible</a:t>
            </a:r>
          </a:p>
          <a:p>
            <a:pPr>
              <a:lnSpc>
                <a:spcPct val="100000"/>
              </a:lnSpc>
              <a:defRPr/>
            </a:pPr>
            <a:endParaRPr lang="en-US" altLang="en-US" sz="1100" dirty="0" smtClean="0">
              <a:ea typeface="ＭＳ Ｐゴシック" panose="020B0600070205080204" pitchFamily="34" charset="-128"/>
            </a:endParaRPr>
          </a:p>
          <a:p>
            <a:pPr>
              <a:lnSpc>
                <a:spcPct val="100000"/>
              </a:lnSpc>
              <a:defRPr/>
            </a:pPr>
            <a:r>
              <a:rPr lang="en-GB" altLang="en-US" sz="1100" b="1" kern="0" dirty="0" smtClean="0">
                <a:ea typeface="ＭＳ Ｐゴシック" pitchFamily="-112" charset="-128"/>
              </a:rPr>
              <a:t>GHB</a:t>
            </a:r>
            <a:r>
              <a:rPr lang="en-GB" altLang="en-US" sz="1100" kern="0" baseline="0" dirty="0" smtClean="0">
                <a:ea typeface="ＭＳ Ｐゴシック" pitchFamily="-112" charset="-128"/>
              </a:rPr>
              <a:t> “Liquid” taken orally. Colourless liquid in bottles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kern="0" baseline="0" dirty="0" smtClean="0">
                <a:ea typeface="ＭＳ Ｐゴシック" pitchFamily="-112" charset="-128"/>
              </a:rPr>
              <a:t>Symptoms: Produces a euphoric effect within 10 minutes and can last up to 24hrs. No evidence of any long term effects</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8</a:t>
            </a:fld>
            <a:endParaRPr lang="en-GB" altLang="en-US"/>
          </a:p>
        </p:txBody>
      </p:sp>
    </p:spTree>
    <p:extLst>
      <p:ext uri="{BB962C8B-B14F-4D97-AF65-F5344CB8AC3E}">
        <p14:creationId xmlns:p14="http://schemas.microsoft.com/office/powerpoint/2010/main" val="1270997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Example:</a:t>
            </a:r>
          </a:p>
          <a:p>
            <a:r>
              <a:rPr lang="en-GB" altLang="en-US" sz="1100" dirty="0" smtClean="0">
                <a:ea typeface="ＭＳ Ｐゴシック" panose="020B0600070205080204" pitchFamily="34" charset="-128"/>
              </a:rPr>
              <a:t>A male is being searched under the misuse of drugs act 1971. A cigarette and aluminium foil with traces of brown powder on it are found in the mans pocket. After examination, the brown substance id proved to be heroin. To prove the offence of possession:</a:t>
            </a:r>
          </a:p>
          <a:p>
            <a:endParaRPr lang="en-GB" altLang="en-US" sz="1100" dirty="0" smtClean="0">
              <a:ea typeface="ＭＳ Ｐゴシック" panose="020B0600070205080204" pitchFamily="34" charset="-128"/>
            </a:endParaRPr>
          </a:p>
          <a:p>
            <a:pPr marL="284378" indent="-284378">
              <a:buFont typeface="Arial" panose="020B0604020202020204" pitchFamily="34" charset="0"/>
              <a:buChar char="•"/>
            </a:pPr>
            <a:r>
              <a:rPr lang="en-GB" altLang="en-US" sz="1100" dirty="0" smtClean="0">
                <a:ea typeface="ＭＳ Ｐゴシック" panose="020B0600070205080204" pitchFamily="34" charset="-128"/>
              </a:rPr>
              <a:t>The foil was in his pocket and he knew it was there</a:t>
            </a:r>
          </a:p>
          <a:p>
            <a:pPr marL="284378" indent="-284378">
              <a:buFont typeface="Arial" panose="020B0604020202020204" pitchFamily="34" charset="0"/>
              <a:buChar char="•"/>
            </a:pPr>
            <a:r>
              <a:rPr lang="en-GB" altLang="en-US" sz="1100" dirty="0" smtClean="0">
                <a:ea typeface="ＭＳ Ｐゴシック" panose="020B0600070205080204" pitchFamily="34" charset="-128"/>
              </a:rPr>
              <a:t>He knew there was powder on the foil (it does not matter whether or not he knew the substance was a controlled drug)</a:t>
            </a:r>
          </a:p>
          <a:p>
            <a:pPr marL="284378" indent="-284378">
              <a:buFont typeface="Arial" panose="020B0604020202020204" pitchFamily="34" charset="0"/>
              <a:buChar char="•"/>
            </a:pPr>
            <a:r>
              <a:rPr lang="en-GB" altLang="en-US" sz="1100" dirty="0" smtClean="0">
                <a:ea typeface="ＭＳ Ｐゴシック" panose="020B0600070205080204" pitchFamily="34" charset="-128"/>
              </a:rPr>
              <a:t>The powder was proved</a:t>
            </a:r>
            <a:r>
              <a:rPr lang="en-GB" altLang="en-US" sz="1100" baseline="0" dirty="0" smtClean="0">
                <a:ea typeface="ＭＳ Ｐゴシック" panose="020B0600070205080204" pitchFamily="34" charset="-128"/>
              </a:rPr>
              <a:t> to be </a:t>
            </a:r>
            <a:r>
              <a:rPr lang="en-GB" altLang="en-US" sz="1100" dirty="0" smtClean="0">
                <a:ea typeface="ＭＳ Ｐゴシック" panose="020B0600070205080204" pitchFamily="34" charset="-128"/>
              </a:rPr>
              <a:t>heroin</a:t>
            </a:r>
          </a:p>
          <a:p>
            <a:pPr marL="284378" indent="-284378">
              <a:buFont typeface="Arial" panose="020B0604020202020204" pitchFamily="34" charset="0"/>
              <a:buChar char="•"/>
            </a:pPr>
            <a:r>
              <a:rPr lang="en-GB" altLang="en-US" sz="1100" dirty="0" smtClean="0">
                <a:ea typeface="ＭＳ Ｐゴシック" panose="020B0600070205080204" pitchFamily="34" charset="-128"/>
              </a:rPr>
              <a:t>He was not lawfully entitled to possess the drug</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9</a:t>
            </a:fld>
            <a:endParaRPr lang="en-GB" altLang="en-US"/>
          </a:p>
        </p:txBody>
      </p:sp>
    </p:spTree>
    <p:extLst>
      <p:ext uri="{BB962C8B-B14F-4D97-AF65-F5344CB8AC3E}">
        <p14:creationId xmlns:p14="http://schemas.microsoft.com/office/powerpoint/2010/main" val="2801969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b="1" u="sng" dirty="0" smtClean="0">
                <a:ea typeface="ＭＳ Ｐゴシック" panose="020B0600070205080204" pitchFamily="34" charset="-128"/>
              </a:rPr>
              <a:t>Possession</a:t>
            </a:r>
          </a:p>
          <a:p>
            <a:pPr>
              <a:lnSpc>
                <a:spcPct val="100000"/>
              </a:lnSpc>
            </a:pPr>
            <a:r>
              <a:rPr lang="en-GB" altLang="en-US" sz="1100" dirty="0" smtClean="0">
                <a:ea typeface="ＭＳ Ｐゴシック" panose="020B0600070205080204" pitchFamily="34" charset="-128"/>
              </a:rPr>
              <a:t>Proving that a person had possession of the substance could be established in many ways such as: </a:t>
            </a:r>
          </a:p>
          <a:p>
            <a:pPr marL="228600" indent="-228600">
              <a:lnSpc>
                <a:spcPct val="100000"/>
              </a:lnSpc>
              <a:buFont typeface="+mj-lt"/>
              <a:buAutoNum type="arabicPeriod"/>
            </a:pPr>
            <a:r>
              <a:rPr lang="en-GB" altLang="en-US" sz="1100" dirty="0" smtClean="0">
                <a:ea typeface="ＭＳ Ｐゴシック" panose="020B0600070205080204" pitchFamily="34" charset="-128"/>
              </a:rPr>
              <a:t>by admission and handing it to you</a:t>
            </a:r>
          </a:p>
          <a:p>
            <a:pPr marL="228600" indent="-228600">
              <a:lnSpc>
                <a:spcPct val="100000"/>
              </a:lnSpc>
              <a:buFont typeface="+mj-lt"/>
              <a:buAutoNum type="arabicPeriod"/>
            </a:pPr>
            <a:r>
              <a:rPr lang="en-GB" altLang="en-US" sz="1100" dirty="0" smtClean="0">
                <a:ea typeface="ＭＳ Ｐゴシック" panose="020B0600070205080204" pitchFamily="34" charset="-128"/>
              </a:rPr>
              <a:t>By finding it in a search of clothing or possessions, or by questioning and observation.</a:t>
            </a:r>
          </a:p>
          <a:p>
            <a:pPr marL="228600" indent="-228600">
              <a:lnSpc>
                <a:spcPct val="100000"/>
              </a:lnSpc>
              <a:buFont typeface="+mj-lt"/>
              <a:buAutoNum type="arabicPeriod"/>
            </a:pPr>
            <a:r>
              <a:rPr lang="en-GB" altLang="en-US" sz="1100" dirty="0" smtClean="0">
                <a:ea typeface="ＭＳ Ｐゴシック" panose="020B0600070205080204" pitchFamily="34" charset="-128"/>
              </a:rPr>
              <a:t>Evasive answers to questions, carrying tablets loose in a pocket or in a twist of paper will all help you to draw an inference that the person is not in </a:t>
            </a:r>
            <a:r>
              <a:rPr lang="en-GB" altLang="en-US" sz="1100" u="sng" dirty="0" smtClean="0">
                <a:ea typeface="ＭＳ Ｐゴシック" panose="020B0600070205080204" pitchFamily="34" charset="-128"/>
              </a:rPr>
              <a:t>lawfu</a:t>
            </a:r>
            <a:r>
              <a:rPr lang="en-GB" altLang="en-US" sz="1100" dirty="0" smtClean="0">
                <a:ea typeface="ＭＳ Ｐゴシック" panose="020B0600070205080204" pitchFamily="34" charset="-128"/>
              </a:rPr>
              <a:t>l possession.</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Where a person possesses a container that contains controlled drugs and knows that there is something in that container, the defendant is taken to be in possession of the contents of the container. Do not have to prove the knowledge the person knew them to be controlled drugs</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It would include items the person has paid for by post but not yet had delivered ore received</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It would include where a person knows they have temporary or partial responsibility for an item with the owners consent/knowledge will be deemed as possession</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A person cannot be said to be in possession of a substance inside a bag, unless they have custody or control of it. (this may be in a vehicle or house some distance away)</a:t>
            </a:r>
          </a:p>
          <a:p>
            <a:pPr>
              <a:lnSpc>
                <a:spcPct val="100000"/>
              </a:lnSpc>
            </a:pPr>
            <a:endParaRPr lang="en-GB" sz="1100" baseline="0" dirty="0" smtClean="0"/>
          </a:p>
          <a:p>
            <a:pPr>
              <a:lnSpc>
                <a:spcPct val="100000"/>
              </a:lnSpc>
            </a:pPr>
            <a:r>
              <a:rPr lang="en-GB" sz="1100" b="1" u="sng" baseline="0" dirty="0" smtClean="0"/>
              <a:t>Knowledge</a:t>
            </a:r>
          </a:p>
          <a:p>
            <a:pPr>
              <a:lnSpc>
                <a:spcPct val="100000"/>
              </a:lnSpc>
            </a:pPr>
            <a:r>
              <a:rPr lang="en-GB" altLang="en-US" sz="1100" b="1" dirty="0" smtClean="0">
                <a:ea typeface="ＭＳ Ｐゴシック" panose="020B0600070205080204" pitchFamily="34" charset="-128"/>
              </a:rPr>
              <a:t>Common Law ‘possession’</a:t>
            </a:r>
          </a:p>
          <a:p>
            <a:pPr>
              <a:lnSpc>
                <a:spcPct val="100000"/>
              </a:lnSpc>
            </a:pPr>
            <a:endParaRPr lang="en-GB" altLang="en-US" sz="1100" b="1"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The suspect must </a:t>
            </a:r>
            <a:r>
              <a:rPr lang="en-GB" altLang="en-US" sz="1100" b="1" u="sng" dirty="0" smtClean="0">
                <a:ea typeface="ＭＳ Ｐゴシック" panose="020B0600070205080204" pitchFamily="34" charset="-128"/>
              </a:rPr>
              <a:t>know</a:t>
            </a:r>
            <a:r>
              <a:rPr lang="en-GB" altLang="en-US" sz="1100" dirty="0" smtClean="0">
                <a:ea typeface="ＭＳ Ｐゴシック" panose="020B0600070205080204" pitchFamily="34" charset="-128"/>
              </a:rPr>
              <a:t> or </a:t>
            </a:r>
            <a:r>
              <a:rPr lang="en-GB" altLang="en-US" sz="1100" b="1" u="sng" dirty="0" smtClean="0">
                <a:ea typeface="ＭＳ Ｐゴシック" panose="020B0600070205080204" pitchFamily="34" charset="-128"/>
              </a:rPr>
              <a:t>suspect</a:t>
            </a:r>
            <a:r>
              <a:rPr lang="en-GB" altLang="en-US" sz="1100" dirty="0" smtClean="0">
                <a:ea typeface="ＭＳ Ｐゴシック" panose="020B0600070205080204" pitchFamily="34" charset="-128"/>
              </a:rPr>
              <a:t> the existence of </a:t>
            </a:r>
            <a:r>
              <a:rPr lang="en-GB" altLang="en-US" sz="1100" b="1" u="sng" dirty="0" smtClean="0">
                <a:ea typeface="ＭＳ Ｐゴシック" panose="020B0600070205080204" pitchFamily="34" charset="-128"/>
              </a:rPr>
              <a:t>something</a:t>
            </a:r>
            <a:r>
              <a:rPr lang="en-GB" altLang="en-US" sz="1100" baseline="0" dirty="0" smtClean="0">
                <a:ea typeface="ＭＳ Ｐゴシック" panose="020B0600070205080204" pitchFamily="34" charset="-128"/>
              </a:rPr>
              <a:t> in their possession</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The prosecution does not need to prove that the defendant knew the substance was a controlled drug.</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It is sufficient that they knew that they possessed ‘something’</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b="1" dirty="0" smtClean="0">
                <a:ea typeface="ＭＳ Ｐゴシック" panose="020B0600070205080204" pitchFamily="34" charset="-128"/>
              </a:rPr>
              <a:t>Both possession and knowledge need to be present in order to prove the person had possession of the substance </a:t>
            </a:r>
          </a:p>
          <a:p>
            <a:pPr>
              <a:lnSpc>
                <a:spcPct val="100000"/>
              </a:lnSpc>
            </a:pPr>
            <a:endParaRPr lang="en-GB" altLang="en-US" sz="1100" b="1" dirty="0" smtClean="0">
              <a:ea typeface="ＭＳ Ｐゴシック" panose="020B0600070205080204" pitchFamily="34" charset="-128"/>
            </a:endParaRPr>
          </a:p>
          <a:p>
            <a:pPr>
              <a:lnSpc>
                <a:spcPct val="100000"/>
              </a:lnSpc>
            </a:pPr>
            <a:r>
              <a:rPr lang="en-GB" altLang="en-US" sz="1100" b="0" dirty="0" smtClean="0">
                <a:ea typeface="ＭＳ Ｐゴシック" panose="020B0600070205080204" pitchFamily="34" charset="-128"/>
              </a:rPr>
              <a:t>A good question asked prior to a police search is “Do you have anything on your person that you are illegally not allowed to carry?” This may bring about an admission prior to search </a:t>
            </a:r>
          </a:p>
          <a:p>
            <a:pPr>
              <a:lnSpc>
                <a:spcPct val="100000"/>
              </a:lnSpc>
            </a:pPr>
            <a:endParaRPr lang="en-GB" sz="1100" b="1" u="sng" baseline="0" dirty="0" smtClean="0"/>
          </a:p>
          <a:p>
            <a:pPr>
              <a:lnSpc>
                <a:spcPct val="100000"/>
              </a:lnSpc>
            </a:pPr>
            <a:r>
              <a:rPr lang="en-GB" sz="1100" b="1" u="sng" baseline="0" dirty="0" smtClean="0"/>
              <a:t>Controlled Drug</a:t>
            </a:r>
          </a:p>
          <a:p>
            <a:pPr eaLnBrk="1" hangingPunct="1">
              <a:lnSpc>
                <a:spcPct val="100000"/>
              </a:lnSpc>
            </a:pPr>
            <a:r>
              <a:rPr lang="en-GB" altLang="en-US" sz="1100" dirty="0" smtClean="0">
                <a:ea typeface="ＭＳ Ｐゴシック" panose="020B0600070205080204" pitchFamily="34" charset="-128"/>
              </a:rPr>
              <a:t>Controlled Drug as per the classifications</a:t>
            </a:r>
            <a:r>
              <a:rPr lang="en-GB" altLang="en-US" sz="1100" baseline="0" dirty="0" smtClean="0">
                <a:ea typeface="ＭＳ Ｐゴシック" panose="020B0600070205080204" pitchFamily="34" charset="-128"/>
              </a:rPr>
              <a:t> A,B,C within the Misuse of Drugs Act 1971</a:t>
            </a:r>
          </a:p>
          <a:p>
            <a:pPr eaLnBrk="1" hangingPunct="1">
              <a:lnSpc>
                <a:spcPct val="100000"/>
              </a:lnSpc>
            </a:pPr>
            <a:endParaRPr lang="en-GB" altLang="en-US" sz="1100" baseline="0" dirty="0" smtClean="0">
              <a:ea typeface="ＭＳ Ｐゴシック" panose="020B0600070205080204" pitchFamily="34" charset="-128"/>
            </a:endParaRPr>
          </a:p>
          <a:p>
            <a:pPr eaLnBrk="1" hangingPunct="1">
              <a:lnSpc>
                <a:spcPct val="100000"/>
              </a:lnSpc>
            </a:pPr>
            <a:r>
              <a:rPr lang="en-GB" altLang="en-US" sz="1100" dirty="0" smtClean="0">
                <a:ea typeface="ＭＳ Ｐゴシック" panose="020B0600070205080204" pitchFamily="34" charset="-128"/>
              </a:rPr>
              <a:t>To prove a substance is a controlled drug a forensic scientist would analyse it in a laboratory.</a:t>
            </a:r>
          </a:p>
          <a:p>
            <a:pPr eaLnBrk="1" hangingPunct="1">
              <a:lnSpc>
                <a:spcPct val="100000"/>
              </a:lnSpc>
            </a:pPr>
            <a:endParaRPr lang="en-GB" altLang="en-US" sz="1100" dirty="0" smtClean="0">
              <a:ea typeface="ＭＳ Ｐゴシック" panose="020B0600070205080204" pitchFamily="34" charset="-128"/>
            </a:endParaRPr>
          </a:p>
          <a:p>
            <a:pPr eaLnBrk="1" hangingPunct="1">
              <a:lnSpc>
                <a:spcPct val="100000"/>
              </a:lnSpc>
            </a:pPr>
            <a:r>
              <a:rPr lang="en-GB" altLang="en-US" sz="1100" dirty="0" smtClean="0">
                <a:ea typeface="ＭＳ Ｐゴシック" panose="020B0600070205080204" pitchFamily="34" charset="-128"/>
              </a:rPr>
              <a:t>It is important that student officers know that they should </a:t>
            </a:r>
            <a:r>
              <a:rPr lang="en-GB" altLang="en-US" sz="1100" b="1" dirty="0" smtClean="0">
                <a:ea typeface="ＭＳ Ｐゴシック" panose="020B0600070205080204" pitchFamily="34" charset="-128"/>
              </a:rPr>
              <a:t>never</a:t>
            </a:r>
            <a:r>
              <a:rPr lang="en-GB" altLang="en-US" sz="1100" dirty="0" smtClean="0">
                <a:ea typeface="ＭＳ Ｐゴシック" panose="020B0600070205080204" pitchFamily="34" charset="-128"/>
              </a:rPr>
              <a:t> try to make their own identification by tasting a suspect substance; it is of no evidential value and is extremely dangerous.</a:t>
            </a:r>
          </a:p>
          <a:p>
            <a:pPr eaLnBrk="1" hangingPunct="1">
              <a:lnSpc>
                <a:spcPct val="100000"/>
              </a:lnSpc>
            </a:pPr>
            <a:endParaRPr lang="en-GB" altLang="en-US" sz="1100" dirty="0" smtClean="0">
              <a:ea typeface="ＭＳ Ｐゴシック" panose="020B0600070205080204" pitchFamily="34" charset="-128"/>
            </a:endParaRPr>
          </a:p>
          <a:p>
            <a:pPr eaLnBrk="1" hangingPunct="1">
              <a:lnSpc>
                <a:spcPct val="100000"/>
              </a:lnSpc>
            </a:pPr>
            <a:r>
              <a:rPr lang="en-GB" altLang="en-US" sz="1100" dirty="0" smtClean="0">
                <a:ea typeface="ＭＳ Ｐゴシック" panose="020B0600070205080204" pitchFamily="34" charset="-128"/>
              </a:rPr>
              <a:t>Provided a drug is involved , it is not necessary to prove which controlled drug it was in order to obtain a conviction.</a:t>
            </a:r>
          </a:p>
          <a:p>
            <a:pPr eaLnBrk="1" hangingPunct="1">
              <a:lnSpc>
                <a:spcPct val="100000"/>
              </a:lnSpc>
            </a:pPr>
            <a:r>
              <a:rPr lang="en-GB" altLang="en-US" sz="1100" dirty="0" smtClean="0">
                <a:ea typeface="ＭＳ Ｐゴシック" panose="020B0600070205080204" pitchFamily="34" charset="-128"/>
              </a:rPr>
              <a:t>For example a dealer thought he was dealing in amphetamine when he was actually dealing in cocaine. </a:t>
            </a:r>
          </a:p>
          <a:p>
            <a:pPr eaLnBrk="1" hangingPunct="1">
              <a:lnSpc>
                <a:spcPct val="100000"/>
              </a:lnSpc>
            </a:pPr>
            <a:r>
              <a:rPr lang="en-GB" altLang="en-US" sz="1100" dirty="0" smtClean="0">
                <a:ea typeface="ＭＳ Ｐゴシック" panose="020B0600070205080204" pitchFamily="34" charset="-128"/>
              </a:rPr>
              <a:t>The defendant appealed against conviction that he had no intention to supply cocaine. </a:t>
            </a:r>
          </a:p>
          <a:p>
            <a:pPr eaLnBrk="1" hangingPunct="1">
              <a:lnSpc>
                <a:spcPct val="100000"/>
              </a:lnSpc>
            </a:pPr>
            <a:r>
              <a:rPr lang="en-GB" altLang="en-US" sz="1100" dirty="0" smtClean="0">
                <a:ea typeface="ＭＳ Ｐゴシック" panose="020B0600070205080204" pitchFamily="34" charset="-128"/>
              </a:rPr>
              <a:t>The appeal was dismissed as the type of drug did not matter (R v Leeson 1999)</a:t>
            </a:r>
          </a:p>
          <a:p>
            <a:pPr eaLnBrk="1" hangingPunct="1">
              <a:lnSpc>
                <a:spcPct val="100000"/>
              </a:lnSpc>
            </a:pPr>
            <a:endParaRPr lang="en-GB" altLang="en-US" sz="1100" dirty="0" smtClean="0">
              <a:ea typeface="ＭＳ Ｐゴシック" panose="020B0600070205080204" pitchFamily="34" charset="-128"/>
            </a:endParaRPr>
          </a:p>
          <a:p>
            <a:pPr eaLnBrk="1" hangingPunct="1">
              <a:lnSpc>
                <a:spcPct val="100000"/>
              </a:lnSpc>
            </a:pPr>
            <a:r>
              <a:rPr lang="en-GB" altLang="en-US" sz="1100" b="1" u="sng" dirty="0" smtClean="0">
                <a:ea typeface="ＭＳ Ｐゴシック" panose="020B0600070205080204" pitchFamily="34" charset="-128"/>
              </a:rPr>
              <a:t>Lawful Authority </a:t>
            </a:r>
          </a:p>
          <a:p>
            <a:pPr>
              <a:lnSpc>
                <a:spcPct val="100000"/>
              </a:lnSpc>
            </a:pPr>
            <a:r>
              <a:rPr lang="en-GB" altLang="en-US" sz="1100" dirty="0" smtClean="0">
                <a:ea typeface="ＭＳ Ｐゴシック" panose="020B0600070205080204" pitchFamily="34" charset="-128"/>
              </a:rPr>
              <a:t>Police Officers, Custom &amp; Excise Officers, Health Professionals, Vets, Forensic Science Laboratory, person to whom it had been prescribed, person conveying the drug to person who</a:t>
            </a:r>
            <a:r>
              <a:rPr lang="en-GB" altLang="en-US" sz="1100" baseline="0" dirty="0" smtClean="0">
                <a:ea typeface="ＭＳ Ｐゴシック" panose="020B0600070205080204" pitchFamily="34" charset="-128"/>
              </a:rPr>
              <a:t> may lawfully have it in their possession</a:t>
            </a:r>
            <a:endParaRPr lang="en-GB" altLang="en-US" sz="1100"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If it is claimed that the drug was obtained on prescription, who was the doctor?</a:t>
            </a:r>
          </a:p>
          <a:p>
            <a:pPr>
              <a:lnSpc>
                <a:spcPct val="100000"/>
              </a:lnSpc>
            </a:pPr>
            <a:r>
              <a:rPr lang="en-GB" altLang="en-US" sz="1100" dirty="0" smtClean="0">
                <a:ea typeface="ＭＳ Ｐゴシック" panose="020B0600070205080204" pitchFamily="34" charset="-128"/>
              </a:rPr>
              <a:t>Where did the person get it dispensed?</a:t>
            </a:r>
          </a:p>
          <a:p>
            <a:pPr>
              <a:lnSpc>
                <a:spcPct val="100000"/>
              </a:lnSpc>
            </a:pPr>
            <a:r>
              <a:rPr lang="en-GB" altLang="en-US" sz="1100" dirty="0" smtClean="0">
                <a:ea typeface="ＭＳ Ｐゴシック" panose="020B0600070205080204" pitchFamily="34" charset="-128"/>
              </a:rPr>
              <a:t>What is written on the container?</a:t>
            </a:r>
          </a:p>
          <a:p>
            <a:pPr>
              <a:lnSpc>
                <a:spcPct val="100000"/>
              </a:lnSpc>
            </a:pPr>
            <a:r>
              <a:rPr lang="en-GB" altLang="en-US" sz="1100" dirty="0" smtClean="0">
                <a:ea typeface="ＭＳ Ｐゴシック" panose="020B0600070205080204" pitchFamily="34" charset="-128"/>
              </a:rPr>
              <a:t>Does the name on the container correspond with that supplied to you by the person?</a:t>
            </a:r>
          </a:p>
          <a:p>
            <a:pPr>
              <a:lnSpc>
                <a:spcPct val="100000"/>
              </a:lnSpc>
            </a:pPr>
            <a:r>
              <a:rPr lang="en-GB" altLang="en-US" sz="1100" b="1" dirty="0" smtClean="0">
                <a:ea typeface="ＭＳ Ｐゴシック" panose="020B0600070205080204" pitchFamily="34" charset="-128"/>
              </a:rPr>
              <a:t>Note:  Cannabis and LSD cannot be prescribed to any person.</a:t>
            </a:r>
          </a:p>
          <a:p>
            <a:pPr>
              <a:lnSpc>
                <a:spcPct val="100000"/>
              </a:lnSpc>
            </a:pPr>
            <a:endParaRPr lang="en-GB" altLang="en-US" sz="1100" b="1" dirty="0" smtClean="0">
              <a:ea typeface="ＭＳ Ｐゴシック" panose="020B0600070205080204" pitchFamily="34" charset="-128"/>
            </a:endParaRPr>
          </a:p>
          <a:p>
            <a:pPr>
              <a:lnSpc>
                <a:spcPct val="100000"/>
              </a:lnSpc>
            </a:pPr>
            <a:r>
              <a:rPr lang="en-GB" altLang="en-US" sz="1100" dirty="0" smtClean="0">
                <a:ea typeface="ＭＳ Ｐゴシック" panose="020B0600070205080204" pitchFamily="34" charset="-128"/>
              </a:rPr>
              <a:t>When engaged in conveying the drug to a person who may lawfully have that drug in their possession (e.g. someone lawfully conveying the drugs to one of the above, for example someone finds some drugs on the street and is taking them to a police station)</a:t>
            </a:r>
          </a:p>
          <a:p>
            <a:pPr>
              <a:lnSpc>
                <a:spcPct val="100000"/>
              </a:lnSpc>
            </a:pPr>
            <a:endParaRPr lang="en-US" altLang="en-US" sz="1100" dirty="0" smtClean="0">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solidFill>
                  <a:srgbClr val="002060"/>
                </a:solidFill>
              </a:rPr>
              <a:t>Regulation</a:t>
            </a:r>
            <a:r>
              <a:rPr lang="en-GB" altLang="en-US" sz="1100" baseline="0" dirty="0" smtClean="0">
                <a:solidFill>
                  <a:srgbClr val="002060"/>
                </a:solidFill>
              </a:rPr>
              <a:t> 2 Misuse of Drugs Regulation Act 2001 provides an interpretation of the term lawful possession and a list of who and what group can lawfully possess illegal drugs.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solidFill>
                  <a:srgbClr val="002060"/>
                </a:solidFill>
              </a:rPr>
              <a:t>Post Office Employees/ Private Couriers are</a:t>
            </a:r>
            <a:r>
              <a:rPr lang="en-GB" altLang="en-US" sz="1100" baseline="0" dirty="0" smtClean="0">
                <a:solidFill>
                  <a:srgbClr val="002060"/>
                </a:solidFill>
              </a:rPr>
              <a:t> not included in this list… however they will have a defence in court </a:t>
            </a:r>
            <a:endParaRPr lang="en-GB" altLang="en-US" sz="1100" dirty="0" smtClean="0">
              <a:solidFill>
                <a:srgbClr val="002060"/>
              </a:solidFill>
            </a:endParaRPr>
          </a:p>
          <a:p>
            <a:endParaRPr lang="en-GB" b="1" u="sng"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10</a:t>
            </a:fld>
            <a:endParaRPr lang="en-GB" altLang="en-US"/>
          </a:p>
        </p:txBody>
      </p:sp>
    </p:spTree>
    <p:extLst>
      <p:ext uri="{BB962C8B-B14F-4D97-AF65-F5344CB8AC3E}">
        <p14:creationId xmlns:p14="http://schemas.microsoft.com/office/powerpoint/2010/main" val="1479787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0" dirty="0" smtClean="0">
                <a:ea typeface="ＭＳ Ｐゴシック" panose="020B0600070205080204" pitchFamily="34" charset="-128"/>
              </a:rPr>
              <a:t>There are two types of defences we shall look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100" b="1" dirty="0" smtClean="0">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dirty="0" smtClean="0">
                <a:ea typeface="ＭＳ Ｐゴシック" panose="020B0600070205080204" pitchFamily="34" charset="-128"/>
              </a:rPr>
              <a:t>Statutory Defence –</a:t>
            </a:r>
            <a:r>
              <a:rPr lang="en-US" altLang="en-US" sz="1100" b="1" baseline="0" dirty="0" smtClean="0">
                <a:ea typeface="ＭＳ Ｐゴシック" panose="020B0600070205080204" pitchFamily="34" charset="-128"/>
              </a:rPr>
              <a:t> </a:t>
            </a:r>
            <a:r>
              <a:rPr lang="en-GB" altLang="en-US" sz="1100" b="0" kern="1200" baseline="0" dirty="0" smtClean="0">
                <a:solidFill>
                  <a:schemeClr val="tx1"/>
                </a:solidFill>
                <a:effectLst/>
                <a:latin typeface="Arial" pitchFamily="34" charset="0"/>
                <a:ea typeface="ＭＳ Ｐゴシック" pitchFamily="-112" charset="-128"/>
              </a:rPr>
              <a:t>A</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statutory defence can be raised in any instance in which a party cannot be shown to have acted purposely, knowingly, recklessly, or negligently as the law may require, with respect to each material element of the offense</a:t>
            </a:r>
            <a:endParaRPr lang="en-US" altLang="en-US" sz="1100" b="0" dirty="0" smtClean="0">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100" b="1" dirty="0" smtClean="0">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100" b="1" dirty="0" smtClean="0">
                <a:ea typeface="ＭＳ Ｐゴシック" panose="020B0600070205080204" pitchFamily="34" charset="-128"/>
              </a:rPr>
              <a:t>General Defence – </a:t>
            </a:r>
            <a:r>
              <a:rPr lang="en-US" altLang="en-US" sz="1100" b="0" dirty="0" smtClean="0">
                <a:ea typeface="ＭＳ Ｐゴシック" panose="020B0600070205080204" pitchFamily="34" charset="-128"/>
              </a:rPr>
              <a:t>Not a recognised defence in law, the</a:t>
            </a:r>
            <a:r>
              <a:rPr lang="en-US" altLang="en-US" sz="1100" b="0" baseline="0" dirty="0" smtClean="0">
                <a:ea typeface="ＭＳ Ｐゴシック" panose="020B0600070205080204" pitchFamily="34" charset="-128"/>
              </a:rPr>
              <a:t> onus is on the defendant to prove in court</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11</a:t>
            </a:fld>
            <a:endParaRPr lang="en-GB" altLang="en-US"/>
          </a:p>
        </p:txBody>
      </p:sp>
    </p:spTree>
    <p:extLst>
      <p:ext uri="{BB962C8B-B14F-4D97-AF65-F5344CB8AC3E}">
        <p14:creationId xmlns:p14="http://schemas.microsoft.com/office/powerpoint/2010/main" val="2385961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Section 5(4) Misuse of Drugs Act 1971</a:t>
            </a:r>
            <a:r>
              <a:rPr lang="en-GB" altLang="en-US" sz="1100" dirty="0" smtClean="0">
                <a:ea typeface="ＭＳ Ｐゴシック" panose="020B0600070205080204" pitchFamily="34" charset="-128"/>
              </a:rPr>
              <a:t> provides a specific defence to unlawful possession of a controlled drug.</a:t>
            </a:r>
          </a:p>
          <a:p>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Statutory Defence – in two circumstances on the next 3 slides…</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12</a:t>
            </a:fld>
            <a:endParaRPr lang="en-GB" altLang="en-US"/>
          </a:p>
        </p:txBody>
      </p:sp>
    </p:spTree>
    <p:extLst>
      <p:ext uri="{BB962C8B-B14F-4D97-AF65-F5344CB8AC3E}">
        <p14:creationId xmlns:p14="http://schemas.microsoft.com/office/powerpoint/2010/main" val="1337576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Example</a:t>
            </a:r>
          </a:p>
          <a:p>
            <a:r>
              <a:rPr lang="en-GB" altLang="en-US" sz="1100" dirty="0" smtClean="0">
                <a:ea typeface="ＭＳ Ｐゴシック" panose="020B0600070205080204" pitchFamily="34" charset="-128"/>
              </a:rPr>
              <a:t>A father finds his son in possession of a controlled drug and takes it from him.  He then immediately throws the drug into the fire, or he finds his son in possession of a controlled drug and takes it from him.</a:t>
            </a:r>
          </a:p>
          <a:p>
            <a:r>
              <a:rPr lang="en-GB" altLang="en-US" sz="1100" dirty="0" smtClean="0">
                <a:ea typeface="ＭＳ Ｐゴシック" panose="020B0600070205080204" pitchFamily="34" charset="-128"/>
              </a:rPr>
              <a:t>He then immediately takes the drug to a local police station.</a:t>
            </a:r>
          </a:p>
          <a:p>
            <a:endParaRPr lang="en-GB" altLang="en-US" sz="1100" dirty="0" smtClean="0">
              <a:ea typeface="ＭＳ Ｐゴシック" panose="020B0600070205080204" pitchFamily="34" charset="-128"/>
            </a:endParaRP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OR…</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13</a:t>
            </a:fld>
            <a:endParaRPr lang="en-GB" altLang="en-US"/>
          </a:p>
        </p:txBody>
      </p:sp>
    </p:spTree>
    <p:extLst>
      <p:ext uri="{BB962C8B-B14F-4D97-AF65-F5344CB8AC3E}">
        <p14:creationId xmlns:p14="http://schemas.microsoft.com/office/powerpoint/2010/main" val="3988267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In both cases, the person taking possession of the drug knew or believed it was a controlled drug.</a:t>
            </a:r>
          </a:p>
          <a:p>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Example</a:t>
            </a:r>
          </a:p>
          <a:p>
            <a:r>
              <a:rPr lang="en-GB" altLang="en-US" sz="1100" dirty="0" smtClean="0">
                <a:ea typeface="ＭＳ Ｐゴシック" panose="020B0600070205080204" pitchFamily="34" charset="-128"/>
              </a:rPr>
              <a:t>A schoolteacher might come into possession of some cannabis abandoned by a pupil in panic during a spot check by staff.</a:t>
            </a:r>
          </a:p>
          <a:p>
            <a:r>
              <a:rPr lang="en-GB" altLang="en-US" sz="1100" dirty="0" smtClean="0">
                <a:ea typeface="ＭＳ Ｐゴシック" panose="020B0600070205080204" pitchFamily="34" charset="-128"/>
              </a:rPr>
              <a:t>The teacher is protected for the purposes of handing it to their local schools liaison officer </a:t>
            </a:r>
            <a:r>
              <a:rPr lang="en-GB" altLang="en-US" sz="1100" b="1" dirty="0" smtClean="0">
                <a:ea typeface="ＭＳ Ｐゴシック" panose="020B0600070205080204" pitchFamily="34" charset="-128"/>
              </a:rPr>
              <a:t>(provided this is done as soon as reasonably practicable).</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So, anyone who temporarily handles any controlled drug is acting in accordance with the law, as long as they act promptly and with the correct motives.</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A decision would be made based on all the circumstances.</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14</a:t>
            </a:fld>
            <a:endParaRPr lang="en-GB" altLang="en-US"/>
          </a:p>
        </p:txBody>
      </p:sp>
    </p:spTree>
    <p:extLst>
      <p:ext uri="{BB962C8B-B14F-4D97-AF65-F5344CB8AC3E}">
        <p14:creationId xmlns:p14="http://schemas.microsoft.com/office/powerpoint/2010/main" val="4064433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smtClean="0">
                <a:ea typeface="ＭＳ Ｐゴシック" panose="020B0600070205080204" pitchFamily="34" charset="-128"/>
              </a:rPr>
              <a:t>We’ll look at these concepts individually…</a:t>
            </a:r>
          </a:p>
          <a:p>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The</a:t>
            </a:r>
            <a:r>
              <a:rPr lang="en-US" altLang="en-US" sz="1100" baseline="0" dirty="0" smtClean="0">
                <a:ea typeface="ＭＳ Ｐゴシック" panose="020B0600070205080204" pitchFamily="34" charset="-128"/>
              </a:rPr>
              <a:t> onus is on the defendant to prove in court the following….</a:t>
            </a:r>
            <a:endParaRPr lang="en-US" altLang="en-US" sz="1100" dirty="0" smtClean="0">
              <a:ea typeface="ＭＳ Ｐゴシック" panose="020B0600070205080204" pitchFamily="34" charset="-128"/>
            </a:endParaRP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15</a:t>
            </a:fld>
            <a:endParaRPr lang="en-GB" altLang="en-US"/>
          </a:p>
        </p:txBody>
      </p:sp>
    </p:spTree>
    <p:extLst>
      <p:ext uri="{BB962C8B-B14F-4D97-AF65-F5344CB8AC3E}">
        <p14:creationId xmlns:p14="http://schemas.microsoft.com/office/powerpoint/2010/main" val="2986983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dirty="0" smtClean="0">
                <a:ea typeface="ＭＳ Ｐゴシック" panose="020B0600070205080204" pitchFamily="34" charset="-128"/>
              </a:rPr>
              <a:t>The first defence is based upon a person’s lack of knowledge of a fact, which the prosecution must prove to secure a conviction, e.g. unlawful possession.</a:t>
            </a:r>
          </a:p>
          <a:p>
            <a:pPr>
              <a:lnSpc>
                <a:spcPct val="100000"/>
              </a:lnSpc>
            </a:pPr>
            <a:endParaRPr lang="en-GB" altLang="en-US" sz="1100" dirty="0" smtClean="0">
              <a:ea typeface="ＭＳ Ｐゴシック" panose="020B0600070205080204" pitchFamily="34" charset="-128"/>
            </a:endParaRPr>
          </a:p>
          <a:p>
            <a:pPr>
              <a:lnSpc>
                <a:spcPct val="100000"/>
              </a:lnSpc>
            </a:pPr>
            <a:r>
              <a:rPr lang="en-GB" altLang="en-US" sz="1100" b="1" dirty="0" smtClean="0">
                <a:ea typeface="ＭＳ Ｐゴシック" panose="020B0600070205080204" pitchFamily="34" charset="-128"/>
              </a:rPr>
              <a:t>Example</a:t>
            </a:r>
          </a:p>
          <a:p>
            <a:pPr>
              <a:lnSpc>
                <a:spcPct val="100000"/>
              </a:lnSpc>
            </a:pPr>
            <a:r>
              <a:rPr lang="en-GB" altLang="en-US" sz="1100" dirty="0" smtClean="0">
                <a:ea typeface="ＭＳ Ｐゴシック" panose="020B0600070205080204" pitchFamily="34" charset="-128"/>
              </a:rPr>
              <a:t>Two men are walking together in the street when a police constable approaches them.  One is carrying a small packet of cannabis and, to avoid being found in possession of it, he slips the packet into the other’s pocket without his knowledge.</a:t>
            </a:r>
          </a:p>
          <a:p>
            <a:pPr>
              <a:lnSpc>
                <a:spcPct val="100000"/>
              </a:lnSpc>
            </a:pPr>
            <a:r>
              <a:rPr lang="en-GB" altLang="en-US" sz="1100" dirty="0" smtClean="0">
                <a:ea typeface="ＭＳ Ｐゴシック" panose="020B0600070205080204" pitchFamily="34" charset="-128"/>
              </a:rPr>
              <a:t>Would the other person be guilty?</a:t>
            </a:r>
          </a:p>
          <a:p>
            <a:pPr>
              <a:lnSpc>
                <a:spcPct val="100000"/>
              </a:lnSpc>
            </a:pPr>
            <a:r>
              <a:rPr lang="en-GB" altLang="en-US" sz="1100" dirty="0" smtClean="0">
                <a:ea typeface="ＭＳ Ｐゴシック" panose="020B0600070205080204" pitchFamily="34" charset="-128"/>
              </a:rPr>
              <a:t>‘Knowledge’ is a fact the prosecution have to prove for an offence of unlawful possession.</a:t>
            </a:r>
          </a:p>
          <a:p>
            <a:pPr>
              <a:lnSpc>
                <a:spcPct val="100000"/>
              </a:lnSpc>
            </a:pPr>
            <a:r>
              <a:rPr lang="en-GB" altLang="en-US" sz="1100" dirty="0" smtClean="0">
                <a:ea typeface="ＭＳ Ｐゴシック" panose="020B0600070205080204" pitchFamily="34" charset="-128"/>
              </a:rPr>
              <a:t>In this case the person </a:t>
            </a:r>
            <a:r>
              <a:rPr lang="en-GB" altLang="en-US" sz="1100" b="1" dirty="0" smtClean="0">
                <a:ea typeface="ＭＳ Ｐゴシック" panose="020B0600070205080204" pitchFamily="34" charset="-128"/>
              </a:rPr>
              <a:t>would not </a:t>
            </a:r>
            <a:r>
              <a:rPr lang="en-GB" altLang="en-US" sz="1100" dirty="0" smtClean="0">
                <a:ea typeface="ＭＳ Ｐゴシック" panose="020B0600070205080204" pitchFamily="34" charset="-128"/>
              </a:rPr>
              <a:t>be guilty.</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16</a:t>
            </a:fld>
            <a:endParaRPr lang="en-GB" altLang="en-US"/>
          </a:p>
        </p:txBody>
      </p:sp>
    </p:spTree>
    <p:extLst>
      <p:ext uri="{BB962C8B-B14F-4D97-AF65-F5344CB8AC3E}">
        <p14:creationId xmlns:p14="http://schemas.microsoft.com/office/powerpoint/2010/main" val="1594025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This second defence prevents defendants from claiming a ‘defence’ when what they thought was one type of controlled drug was in fact another, different controlled drug.</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Example</a:t>
            </a:r>
          </a:p>
          <a:p>
            <a:r>
              <a:rPr lang="en-GB" altLang="en-US" sz="1100" dirty="0" smtClean="0">
                <a:ea typeface="ＭＳ Ｐゴシック" panose="020B0600070205080204" pitchFamily="34" charset="-128"/>
              </a:rPr>
              <a:t>A man gives his employee a packet to deliver, informing her it contains tobacco.</a:t>
            </a:r>
          </a:p>
          <a:p>
            <a:r>
              <a:rPr lang="en-GB" altLang="en-US" sz="1100" dirty="0" smtClean="0">
                <a:ea typeface="ＭＳ Ｐゴシック" panose="020B0600070205080204" pitchFamily="34" charset="-128"/>
              </a:rPr>
              <a:t>The package is found to contain cannabis.</a:t>
            </a:r>
          </a:p>
          <a:p>
            <a:r>
              <a:rPr lang="en-GB" altLang="en-US" sz="1100" dirty="0" smtClean="0">
                <a:ea typeface="ＭＳ Ｐゴシック" panose="020B0600070205080204" pitchFamily="34" charset="-128"/>
              </a:rPr>
              <a:t>The employee did not know it was cannabis, did not suspect it was and had no reason to suspect it; therefore she would not be guilty.</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If an offender purchased what she thought to be cocaine and forensic analysis revealed it to be heroin, would she be able to rely on this defence?</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The answer is NO.</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If she believed the substance to be a controlled drug, then it does not matter which type of controlled drug it turns out to be.</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What is in the person’s mind is important here.</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17</a:t>
            </a:fld>
            <a:endParaRPr lang="en-GB" altLang="en-US"/>
          </a:p>
        </p:txBody>
      </p:sp>
    </p:spTree>
    <p:extLst>
      <p:ext uri="{BB962C8B-B14F-4D97-AF65-F5344CB8AC3E}">
        <p14:creationId xmlns:p14="http://schemas.microsoft.com/office/powerpoint/2010/main" val="21162110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These circumstances would be quite unusual, but registered drug users have been known to claim ignorance when in possession of a drug other than that which they are lawfully permitted to possess.</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A mistake by a dispensing chemist would be the only sort of example that might apply here,</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18</a:t>
            </a:fld>
            <a:endParaRPr lang="en-GB" altLang="en-US"/>
          </a:p>
        </p:txBody>
      </p:sp>
    </p:spTree>
    <p:extLst>
      <p:ext uri="{BB962C8B-B14F-4D97-AF65-F5344CB8AC3E}">
        <p14:creationId xmlns:p14="http://schemas.microsoft.com/office/powerpoint/2010/main" val="19519783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19</a:t>
            </a:fld>
            <a:endParaRPr lang="en-GB" altLang="en-US"/>
          </a:p>
        </p:txBody>
      </p:sp>
    </p:spTree>
    <p:extLst>
      <p:ext uri="{BB962C8B-B14F-4D97-AF65-F5344CB8AC3E}">
        <p14:creationId xmlns:p14="http://schemas.microsoft.com/office/powerpoint/2010/main" val="3957974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20</a:t>
            </a:fld>
            <a:endParaRPr lang="en-GB" altLang="en-US"/>
          </a:p>
        </p:txBody>
      </p:sp>
    </p:spTree>
    <p:extLst>
      <p:ext uri="{BB962C8B-B14F-4D97-AF65-F5344CB8AC3E}">
        <p14:creationId xmlns:p14="http://schemas.microsoft.com/office/powerpoint/2010/main" val="16178220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The only person who can lawfully supply controlled drugs i.e. morphine are doctors, vets and pharmacists under licence</a:t>
            </a:r>
          </a:p>
          <a:p>
            <a:pPr>
              <a:lnSpc>
                <a:spcPct val="100000"/>
              </a:lnSpc>
            </a:pPr>
            <a:endParaRPr lang="en-GB"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dirty="0" smtClean="0">
                <a:latin typeface="Arial" panose="020B0604020202020204" pitchFamily="34" charset="0"/>
                <a:ea typeface="ＭＳ Ｐゴシック" panose="020B0600070205080204" pitchFamily="34" charset="-128"/>
                <a:cs typeface="Arial" panose="020B0604020202020204" pitchFamily="34" charset="0"/>
              </a:rPr>
              <a:t>Supplying or offering </a:t>
            </a:r>
            <a:r>
              <a:rPr lang="en-GB" altLang="en-US" sz="1100" dirty="0" smtClean="0">
                <a:latin typeface="Arial" panose="020B0604020202020204" pitchFamily="34" charset="0"/>
                <a:ea typeface="ＭＳ Ｐゴシック" panose="020B0600070205080204" pitchFamily="34" charset="-128"/>
                <a:cs typeface="Arial" panose="020B0604020202020204" pitchFamily="34" charset="0"/>
              </a:rPr>
              <a:t>can mean</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 more than merely transferring from one person to another by sale. It also includes distributing </a:t>
            </a:r>
            <a:r>
              <a:rPr lang="en-GB" altLang="en-US" sz="1100" baseline="0" dirty="0" err="1" smtClean="0">
                <a:latin typeface="Arial" panose="020B0604020202020204" pitchFamily="34" charset="0"/>
                <a:ea typeface="ＭＳ Ｐゴシック" panose="020B0600070205080204" pitchFamily="34" charset="-128"/>
                <a:cs typeface="Arial" panose="020B0604020202020204" pitchFamily="34" charset="0"/>
              </a:rPr>
              <a:t>ie</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 passing a joint to another person for a smoke</a:t>
            </a:r>
          </a:p>
          <a:p>
            <a:pPr>
              <a:lnSpc>
                <a:spcPct val="100000"/>
              </a:lnSpc>
            </a:pPr>
            <a:endPar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The offence is only committed if the substance is an </a:t>
            </a:r>
            <a:r>
              <a:rPr lang="en-GB" altLang="en-US" sz="1100" u="sng" baseline="0" dirty="0" smtClean="0">
                <a:latin typeface="Arial" panose="020B0604020202020204" pitchFamily="34" charset="0"/>
                <a:ea typeface="ＭＳ Ｐゴシック" panose="020B0600070205080204" pitchFamily="34" charset="-128"/>
                <a:cs typeface="Arial" panose="020B0604020202020204" pitchFamily="34" charset="0"/>
              </a:rPr>
              <a:t>actual drug </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(may not be established until the time of testing)</a:t>
            </a:r>
          </a:p>
          <a:p>
            <a:pPr>
              <a:lnSpc>
                <a:spcPct val="100000"/>
              </a:lnSpc>
            </a:pPr>
            <a:endPar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baseline="0" dirty="0" smtClean="0">
                <a:latin typeface="Arial" panose="020B0604020202020204" pitchFamily="34" charset="0"/>
                <a:ea typeface="ＭＳ Ｐゴシック" panose="020B0600070205080204" pitchFamily="34" charset="-128"/>
                <a:cs typeface="Arial" panose="020B0604020202020204" pitchFamily="34" charset="0"/>
              </a:rPr>
              <a:t>Being concerned in  </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the production includes others involved around the act of supplying </a:t>
            </a:r>
            <a:r>
              <a:rPr lang="en-GB" altLang="en-US" sz="1100" baseline="0" dirty="0" err="1" smtClean="0">
                <a:latin typeface="Arial" panose="020B0604020202020204" pitchFamily="34" charset="0"/>
                <a:ea typeface="ＭＳ Ｐゴシック" panose="020B0600070205080204" pitchFamily="34" charset="-128"/>
                <a:cs typeface="Arial" panose="020B0604020202020204" pitchFamily="34" charset="0"/>
              </a:rPr>
              <a:t>ie</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 the person who provides the means of transport or packages the drugs ready for supply</a:t>
            </a:r>
          </a:p>
          <a:p>
            <a:pPr>
              <a:lnSpc>
                <a:spcPct val="100000"/>
              </a:lnSpc>
            </a:pPr>
            <a:endPar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The drug must be a controlled drug, its not sufficient for this offence merely to believe it is a controlled drug</a:t>
            </a:r>
          </a:p>
          <a:p>
            <a:pPr>
              <a:lnSpc>
                <a:spcPct val="100000"/>
              </a:lnSpc>
            </a:pPr>
            <a:endPar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baseline="0" dirty="0" smtClean="0">
                <a:latin typeface="Arial" panose="020B0604020202020204" pitchFamily="34" charset="0"/>
                <a:ea typeface="ＭＳ Ｐゴシック" panose="020B0600070205080204" pitchFamily="34" charset="-128"/>
                <a:cs typeface="Arial" panose="020B0604020202020204" pitchFamily="34" charset="0"/>
              </a:rPr>
              <a:t>Making an offer </a:t>
            </a: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 in contrast to the above a person can commit the offence of making an offer to supply when the substance is not a controlled drug. This is because people who are involved in the making of an offer may be people who are sent to find prospective buyers, and therefore these people can also be prosecuted. </a:t>
            </a:r>
          </a:p>
          <a:p>
            <a:pPr>
              <a:lnSpc>
                <a:spcPct val="100000"/>
              </a:lnSpc>
            </a:pPr>
            <a:endPar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smtClean="0">
                <a:latin typeface="Arial" panose="020B0604020202020204" pitchFamily="34" charset="0"/>
                <a:ea typeface="ＭＳ Ｐゴシック" panose="020B0600070205080204" pitchFamily="34" charset="-128"/>
                <a:cs typeface="Arial" panose="020B0604020202020204" pitchFamily="34" charset="0"/>
              </a:rPr>
              <a:t>This offence must be treated seriously if it was committed in the vicinity of a school, or a courier was used under the age of 18 years. </a:t>
            </a:r>
          </a:p>
          <a:p>
            <a:pPr>
              <a:lnSpc>
                <a:spcPct val="100000"/>
              </a:lnSpc>
            </a:pPr>
            <a:endParaRPr lang="en-GB" sz="1100" baseline="0" dirty="0" smtClean="0">
              <a:latin typeface="Arial" panose="020B0604020202020204" pitchFamily="34" charset="0"/>
              <a:cs typeface="Arial" panose="020B0604020202020204" pitchFamily="34" charset="0"/>
            </a:endParaRPr>
          </a:p>
          <a:p>
            <a:pPr>
              <a:lnSpc>
                <a:spcPct val="100000"/>
              </a:lnSpc>
            </a:pPr>
            <a:endParaRPr lang="en-GB" sz="1100" baseline="0" dirty="0" smtClean="0">
              <a:latin typeface="Arial" panose="020B0604020202020204" pitchFamily="34" charset="0"/>
              <a:cs typeface="Arial" panose="020B0604020202020204" pitchFamily="34" charset="0"/>
            </a:endParaRPr>
          </a:p>
          <a:p>
            <a:pPr>
              <a:lnSpc>
                <a:spcPct val="100000"/>
              </a:lnSpc>
            </a:pPr>
            <a:endParaRPr lang="en-GB" sz="1100" baseline="0" dirty="0" smtClean="0">
              <a:latin typeface="Arial" panose="020B0604020202020204" pitchFamily="34" charset="0"/>
              <a:cs typeface="Arial" panose="020B0604020202020204" pitchFamily="34" charset="0"/>
            </a:endParaRPr>
          </a:p>
          <a:p>
            <a:pPr eaLnBrk="1" hangingPunct="1">
              <a:lnSpc>
                <a:spcPct val="100000"/>
              </a:lnSpc>
            </a:pPr>
            <a:r>
              <a:rPr lang="en-GB" altLang="en-US" sz="1100" b="1" u="sng" dirty="0" smtClean="0">
                <a:latin typeface="Arial" panose="020B0604020202020204" pitchFamily="34" charset="0"/>
                <a:cs typeface="Arial" panose="020B0604020202020204" pitchFamily="34" charset="0"/>
              </a:rPr>
              <a:t>The differences explained:</a:t>
            </a:r>
          </a:p>
          <a:p>
            <a:pPr eaLnBrk="1" hangingPunct="1">
              <a:lnSpc>
                <a:spcPct val="100000"/>
              </a:lnSpc>
            </a:pPr>
            <a:endParaRPr lang="en-GB" altLang="en-US" sz="1100" b="1" u="sng" dirty="0" smtClean="0">
              <a:latin typeface="Arial" panose="020B0604020202020204" pitchFamily="34" charset="0"/>
              <a:cs typeface="Arial" panose="020B0604020202020204" pitchFamily="34" charset="0"/>
            </a:endParaRPr>
          </a:p>
          <a:p>
            <a:pPr eaLnBrk="1" hangingPunct="1">
              <a:lnSpc>
                <a:spcPct val="100000"/>
              </a:lnSpc>
            </a:pPr>
            <a:r>
              <a:rPr lang="en-GB" altLang="en-US" sz="1100" b="1" u="sng" dirty="0" smtClean="0">
                <a:latin typeface="Arial" panose="020B0604020202020204" pitchFamily="34" charset="0"/>
                <a:cs typeface="Arial" panose="020B0604020202020204" pitchFamily="34" charset="0"/>
              </a:rPr>
              <a:t>Supply</a:t>
            </a:r>
            <a:r>
              <a:rPr lang="en-GB" altLang="en-US" sz="1100" dirty="0" smtClean="0">
                <a:latin typeface="Arial" panose="020B0604020202020204" pitchFamily="34" charset="0"/>
                <a:cs typeface="Arial" panose="020B0604020202020204" pitchFamily="34" charset="0"/>
              </a:rPr>
              <a:t> – Actually hand the drugs over</a:t>
            </a:r>
          </a:p>
          <a:p>
            <a:pPr eaLnBrk="1" hangingPunct="1">
              <a:lnSpc>
                <a:spcPct val="100000"/>
              </a:lnSpc>
            </a:pPr>
            <a:endParaRPr lang="en-GB" altLang="en-US" sz="1100" dirty="0" smtClean="0">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altLang="en-US" sz="1100" b="1" u="sng" dirty="0" smtClean="0">
                <a:latin typeface="Arial" panose="020B0604020202020204" pitchFamily="34" charset="0"/>
                <a:cs typeface="Arial" panose="020B0604020202020204" pitchFamily="34" charset="0"/>
              </a:rPr>
              <a:t>Offer to Supply</a:t>
            </a:r>
            <a:r>
              <a:rPr lang="en-GB" altLang="en-US" sz="1100" b="1" dirty="0" smtClean="0">
                <a:latin typeface="Arial" panose="020B0604020202020204" pitchFamily="34" charset="0"/>
                <a:cs typeface="Arial" panose="020B0604020202020204" pitchFamily="34" charset="0"/>
              </a:rPr>
              <a:t> </a:t>
            </a:r>
            <a:r>
              <a:rPr lang="en-GB" altLang="en-US" sz="1100" dirty="0" smtClean="0">
                <a:latin typeface="Arial" panose="020B0604020202020204" pitchFamily="34" charset="0"/>
                <a:cs typeface="Arial" panose="020B0604020202020204" pitchFamily="34" charset="0"/>
              </a:rPr>
              <a:t>– “Do you want to buy some drugs?”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altLang="en-US" sz="1100" dirty="0" smtClean="0">
              <a:latin typeface="Arial" panose="020B0604020202020204" pitchFamily="34" charset="0"/>
              <a:cs typeface="Arial" panose="020B0604020202020204" pitchFamily="34" charset="0"/>
            </a:endParaRPr>
          </a:p>
          <a:p>
            <a:pPr eaLnBrk="1" hangingPunct="1">
              <a:lnSpc>
                <a:spcPct val="100000"/>
              </a:lnSpc>
            </a:pPr>
            <a:r>
              <a:rPr lang="en-GB" altLang="en-US" sz="1100" b="1" u="sng" dirty="0" smtClean="0">
                <a:latin typeface="Arial" panose="020B0604020202020204" pitchFamily="34" charset="0"/>
                <a:cs typeface="Arial" panose="020B0604020202020204" pitchFamily="34" charset="0"/>
              </a:rPr>
              <a:t>Concerned in the supply</a:t>
            </a:r>
            <a:r>
              <a:rPr lang="en-GB" altLang="en-US" sz="1100" b="1" dirty="0" smtClean="0">
                <a:latin typeface="Arial" panose="020B0604020202020204" pitchFamily="34" charset="0"/>
                <a:cs typeface="Arial" panose="020B0604020202020204" pitchFamily="34" charset="0"/>
              </a:rPr>
              <a:t> </a:t>
            </a:r>
            <a:r>
              <a:rPr lang="en-GB" altLang="en-US" sz="1100" dirty="0" smtClean="0">
                <a:latin typeface="Arial" panose="020B0604020202020204" pitchFamily="34" charset="0"/>
                <a:cs typeface="Arial" panose="020B0604020202020204" pitchFamily="34" charset="0"/>
              </a:rPr>
              <a:t>– Could be just a “Look out” or a “Driver” for someone else</a:t>
            </a:r>
          </a:p>
          <a:p>
            <a:pPr eaLnBrk="1" hangingPunct="1">
              <a:lnSpc>
                <a:spcPct val="100000"/>
              </a:lnSpc>
            </a:pPr>
            <a:endParaRPr lang="en-GB" altLang="en-US" sz="1100" dirty="0" smtClean="0">
              <a:latin typeface="Arial" panose="020B0604020202020204" pitchFamily="34" charset="0"/>
              <a:cs typeface="Arial" panose="020B0604020202020204" pitchFamily="34" charset="0"/>
            </a:endParaRPr>
          </a:p>
          <a:p>
            <a:pPr eaLnBrk="1" hangingPunct="1">
              <a:lnSpc>
                <a:spcPct val="100000"/>
              </a:lnSpc>
            </a:pPr>
            <a:r>
              <a:rPr lang="en-GB" altLang="en-US" sz="1100" b="1" u="sng" dirty="0" smtClean="0">
                <a:latin typeface="Arial" panose="020B0604020202020204" pitchFamily="34" charset="0"/>
                <a:cs typeface="Arial" panose="020B0604020202020204" pitchFamily="34" charset="0"/>
              </a:rPr>
              <a:t>Concerned in the making of an offer to supply</a:t>
            </a:r>
            <a:r>
              <a:rPr lang="en-GB" altLang="en-US" sz="1100" b="1" dirty="0" smtClean="0">
                <a:latin typeface="Arial" panose="020B0604020202020204" pitchFamily="34" charset="0"/>
                <a:cs typeface="Arial" panose="020B0604020202020204" pitchFamily="34" charset="0"/>
              </a:rPr>
              <a:t> </a:t>
            </a:r>
            <a:r>
              <a:rPr lang="en-GB" altLang="en-US" sz="1100" dirty="0" smtClean="0">
                <a:latin typeface="Arial" panose="020B0604020202020204" pitchFamily="34" charset="0"/>
                <a:cs typeface="Arial" panose="020B0604020202020204" pitchFamily="34" charset="0"/>
              </a:rPr>
              <a:t>– “Make arrangements” – Don’t actually have to be there when the drugs are supplied</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21</a:t>
            </a:fld>
            <a:endParaRPr lang="en-GB" altLang="en-US"/>
          </a:p>
        </p:txBody>
      </p:sp>
    </p:spTree>
    <p:extLst>
      <p:ext uri="{BB962C8B-B14F-4D97-AF65-F5344CB8AC3E}">
        <p14:creationId xmlns:p14="http://schemas.microsoft.com/office/powerpoint/2010/main" val="17039907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Triable either way – power of arrest without warrant – Constables/other persons</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The offence is designed to bridge the gap between evidence of an actual supply and evidence of possession only.</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The term ‘whether lawfully or not’ includes a person who has lawful possession, but intends to supply it unlawfully to another.</a:t>
            </a:r>
          </a:p>
          <a:p>
            <a:r>
              <a:rPr lang="en-GB" altLang="en-US" sz="1100" dirty="0" smtClean="0">
                <a:ea typeface="ＭＳ Ｐゴシック" panose="020B0600070205080204" pitchFamily="34" charset="-128"/>
              </a:rPr>
              <a:t>For example, a doctor or nurse who has lawful possession of morphine, but intends to supply it unlawfully to another.</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Controlled drug in their possession </a:t>
            </a:r>
            <a:r>
              <a:rPr lang="en-GB" altLang="en-US" sz="1100" dirty="0" smtClean="0">
                <a:ea typeface="ＭＳ Ｐゴシック" panose="020B0600070205080204" pitchFamily="34" charset="-128"/>
              </a:rPr>
              <a:t>– to be found guilty of this offence, a person must be in possession</a:t>
            </a:r>
            <a:r>
              <a:rPr lang="en-GB" altLang="en-US" sz="1100" baseline="0" dirty="0" smtClean="0">
                <a:ea typeface="ＭＳ Ｐゴシック" panose="020B0600070205080204" pitchFamily="34" charset="-128"/>
              </a:rPr>
              <a:t> of a controlled drug (this may be established after the drug has been tested)</a:t>
            </a:r>
          </a:p>
          <a:p>
            <a:endParaRPr lang="en-GB" altLang="en-US" sz="1100" baseline="0" dirty="0" smtClean="0">
              <a:ea typeface="ＭＳ Ｐゴシック" panose="020B0600070205080204" pitchFamily="34" charset="-128"/>
            </a:endParaRPr>
          </a:p>
          <a:p>
            <a:r>
              <a:rPr lang="en-GB" altLang="en-US" sz="1100" b="1" baseline="0" dirty="0" smtClean="0">
                <a:ea typeface="ＭＳ Ｐゴシック" panose="020B0600070205080204" pitchFamily="34" charset="-128"/>
              </a:rPr>
              <a:t>Lawfully or not </a:t>
            </a:r>
            <a:r>
              <a:rPr lang="en-GB" altLang="en-US" sz="1100" baseline="0" dirty="0" smtClean="0">
                <a:ea typeface="ＭＳ Ｐゴシック" panose="020B0600070205080204" pitchFamily="34" charset="-128"/>
              </a:rPr>
              <a:t>– Lawfulness or otherwise of the possession is irrelevant. A person can lawfully possess a controlled drug </a:t>
            </a:r>
          </a:p>
          <a:p>
            <a:r>
              <a:rPr lang="en-GB" altLang="en-US" sz="1100" baseline="0" dirty="0" err="1" smtClean="0">
                <a:ea typeface="ＭＳ Ｐゴシック" panose="020B0600070205080204" pitchFamily="34" charset="-128"/>
              </a:rPr>
              <a:t>ie</a:t>
            </a:r>
            <a:r>
              <a:rPr lang="en-GB" altLang="en-US" sz="1100" baseline="0" dirty="0" smtClean="0">
                <a:ea typeface="ＭＳ Ｐゴシック" panose="020B0600070205080204" pitchFamily="34" charset="-128"/>
              </a:rPr>
              <a:t> police officer, doctor, chemist, and still commit the offence when they intend to supply it to another who cannot lawfully possess it. </a:t>
            </a:r>
          </a:p>
          <a:p>
            <a:endParaRPr lang="en-GB" altLang="en-US" sz="1100" baseline="0" dirty="0" smtClean="0">
              <a:ea typeface="ＭＳ Ｐゴシック" panose="020B0600070205080204" pitchFamily="34" charset="-128"/>
            </a:endParaRPr>
          </a:p>
          <a:p>
            <a:r>
              <a:rPr lang="en-GB" altLang="en-US" sz="1100" b="1" dirty="0" smtClean="0">
                <a:ea typeface="ＭＳ Ｐゴシック" panose="020B0600070205080204" pitchFamily="34" charset="-128"/>
              </a:rPr>
              <a:t>Intent</a:t>
            </a:r>
            <a:r>
              <a:rPr lang="en-GB" altLang="en-US" sz="1100" dirty="0" smtClean="0">
                <a:ea typeface="ＭＳ Ｐゴシック" panose="020B0600070205080204" pitchFamily="34" charset="-128"/>
              </a:rPr>
              <a:t> – its not necessary to prove intent of a person</a:t>
            </a:r>
            <a:r>
              <a:rPr lang="en-GB" altLang="en-US" sz="1100" baseline="0" dirty="0" smtClean="0">
                <a:ea typeface="ＭＳ Ｐゴシック" panose="020B0600070205080204" pitchFamily="34" charset="-128"/>
              </a:rPr>
              <a:t> to supply a controlled drug. i.e. a person who thought he was dealing heroin but was in fact in possession of dealing amphetamines is still guilty of the offence </a:t>
            </a:r>
            <a:endParaRPr lang="en-GB" altLang="en-US" sz="1100" dirty="0" smtClean="0">
              <a:ea typeface="ＭＳ Ｐゴシック" panose="020B0600070205080204" pitchFamily="34" charset="-128"/>
            </a:endParaRP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22</a:t>
            </a:fld>
            <a:endParaRPr lang="en-GB" altLang="en-US"/>
          </a:p>
        </p:txBody>
      </p:sp>
    </p:spTree>
    <p:extLst>
      <p:ext uri="{BB962C8B-B14F-4D97-AF65-F5344CB8AC3E}">
        <p14:creationId xmlns:p14="http://schemas.microsoft.com/office/powerpoint/2010/main" val="382954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50000"/>
              </a:spcBef>
            </a:pPr>
            <a:r>
              <a:rPr lang="en-GB" altLang="en-US" sz="1100" b="1" u="sng" dirty="0" smtClean="0">
                <a:ea typeface="ＭＳ Ｐゴシック" panose="020B0600070205080204" pitchFamily="34" charset="-128"/>
                <a:sym typeface="Wingdings 2" panose="05020102010507070707" pitchFamily="18" charset="2"/>
              </a:rPr>
              <a:t>FACTS</a:t>
            </a:r>
          </a:p>
          <a:p>
            <a:r>
              <a:rPr lang="en-GB" sz="1100" dirty="0" smtClean="0">
                <a:effectLst/>
              </a:rPr>
              <a:t>The effects of cannabis vary from person to person:</a:t>
            </a:r>
          </a:p>
          <a:p>
            <a:pPr marL="170627" indent="-170627">
              <a:buFont typeface="Arial" panose="020B0604020202020204" pitchFamily="34" charset="0"/>
              <a:buChar char="•"/>
            </a:pPr>
            <a:r>
              <a:rPr lang="en-GB" sz="1100" dirty="0" smtClean="0">
                <a:effectLst/>
              </a:rPr>
              <a:t>some people may feel chilled out, relaxed and happy </a:t>
            </a:r>
          </a:p>
          <a:p>
            <a:pPr marL="170627" indent="-170627">
              <a:buFont typeface="Arial" panose="020B0604020202020204" pitchFamily="34" charset="0"/>
              <a:buChar char="•"/>
            </a:pPr>
            <a:r>
              <a:rPr lang="en-GB" sz="1100" dirty="0" smtClean="0">
                <a:effectLst/>
              </a:rPr>
              <a:t>others get the giggles or become more talkative </a:t>
            </a:r>
          </a:p>
          <a:p>
            <a:pPr marL="170627" indent="-170627">
              <a:buFont typeface="Arial" panose="020B0604020202020204" pitchFamily="34" charset="0"/>
              <a:buChar char="•"/>
            </a:pPr>
            <a:r>
              <a:rPr lang="en-GB" sz="1100" dirty="0" smtClean="0">
                <a:effectLst/>
              </a:rPr>
              <a:t>hunger pangs are common – this is sometimes known as "getting the munchies" </a:t>
            </a:r>
          </a:p>
          <a:p>
            <a:pPr marL="170627" indent="-170627">
              <a:buFont typeface="Arial" panose="020B0604020202020204" pitchFamily="34" charset="0"/>
              <a:buChar char="•"/>
            </a:pPr>
            <a:r>
              <a:rPr lang="en-GB" sz="1100" dirty="0" smtClean="0">
                <a:effectLst/>
              </a:rPr>
              <a:t>you may become more aware of your senses – colours may look more intense and music may sound better </a:t>
            </a:r>
          </a:p>
          <a:p>
            <a:pPr marL="170627" indent="-170627">
              <a:buFont typeface="Arial" panose="020B0604020202020204" pitchFamily="34" charset="0"/>
              <a:buChar char="•"/>
            </a:pPr>
            <a:r>
              <a:rPr lang="en-GB" sz="1100" dirty="0" smtClean="0">
                <a:effectLst/>
              </a:rPr>
              <a:t>it’s common to feel as though time is slowing down </a:t>
            </a:r>
          </a:p>
          <a:p>
            <a:r>
              <a:rPr lang="en-GB" sz="1100" dirty="0" smtClean="0">
                <a:effectLst/>
              </a:rPr>
              <a:t>Cannabis can have other effects too:</a:t>
            </a:r>
          </a:p>
          <a:p>
            <a:pPr marL="170627" indent="-170627">
              <a:buFont typeface="Arial" panose="020B0604020202020204" pitchFamily="34" charset="0"/>
              <a:buChar char="•"/>
            </a:pPr>
            <a:r>
              <a:rPr lang="en-GB" sz="1100" dirty="0" smtClean="0">
                <a:effectLst/>
              </a:rPr>
              <a:t>it makes some people feel faint and/or sick – this is sometimes known as a "whitey" </a:t>
            </a:r>
          </a:p>
          <a:p>
            <a:pPr marL="170627" indent="-170627">
              <a:buFont typeface="Arial" panose="020B0604020202020204" pitchFamily="34" charset="0"/>
              <a:buChar char="•"/>
            </a:pPr>
            <a:r>
              <a:rPr lang="en-GB" sz="1100" dirty="0" smtClean="0">
                <a:effectLst/>
              </a:rPr>
              <a:t>it can make you feel sleepy and lethargic </a:t>
            </a:r>
          </a:p>
          <a:p>
            <a:pPr marL="170627" indent="-170627">
              <a:buFont typeface="Arial" panose="020B0604020202020204" pitchFamily="34" charset="0"/>
              <a:buChar char="•"/>
            </a:pPr>
            <a:r>
              <a:rPr lang="en-GB" sz="1100" dirty="0" smtClean="0">
                <a:effectLst/>
              </a:rPr>
              <a:t>some people find it affects their memory, making it harder to remember things </a:t>
            </a:r>
          </a:p>
          <a:p>
            <a:pPr marL="170627" indent="-170627">
              <a:buFont typeface="Arial" panose="020B0604020202020204" pitchFamily="34" charset="0"/>
              <a:buChar char="•"/>
            </a:pPr>
            <a:r>
              <a:rPr lang="en-GB" sz="1100" dirty="0" smtClean="0">
                <a:effectLst/>
              </a:rPr>
              <a:t>it makes some people feel confused, anxious or paranoid, and some experience panic attacks and hallucinations. These effects are particularly common with stronger forms of cannabis, such as skunk and </a:t>
            </a:r>
            <a:r>
              <a:rPr lang="en-GB" sz="1100" dirty="0" err="1" smtClean="0">
                <a:effectLst/>
              </a:rPr>
              <a:t>sinsemilla</a:t>
            </a:r>
            <a:r>
              <a:rPr lang="en-GB" sz="1100" dirty="0" smtClean="0">
                <a:effectLst/>
              </a:rPr>
              <a:t> </a:t>
            </a:r>
          </a:p>
          <a:p>
            <a:pPr marL="170627" indent="-170627">
              <a:buFont typeface="Arial" panose="020B0604020202020204" pitchFamily="34" charset="0"/>
              <a:buChar char="•"/>
            </a:pPr>
            <a:r>
              <a:rPr lang="en-GB" sz="1100" dirty="0" smtClean="0">
                <a:effectLst/>
              </a:rPr>
              <a:t>If you use cannabis regularly it can make you demotivated and uninterested in other things going on in your life, such as education or work. Long-term use can affect your ability to learn and to concentrate.</a:t>
            </a:r>
            <a:endParaRPr lang="en-GB" altLang="en-US" sz="1100" u="sng" dirty="0" smtClean="0">
              <a:ea typeface="ＭＳ Ｐゴシック" panose="020B0600070205080204" pitchFamily="34" charset="-128"/>
              <a:sym typeface="Wingdings 2" panose="05020102010507070707" pitchFamily="18" charset="2"/>
            </a:endParaRPr>
          </a:p>
          <a:p>
            <a:pPr>
              <a:spcBef>
                <a:spcPct val="50000"/>
              </a:spcBef>
            </a:pPr>
            <a:r>
              <a:rPr lang="en-GB" altLang="en-US" sz="1100" u="sng" dirty="0" smtClean="0">
                <a:ea typeface="ＭＳ Ｐゴシック" panose="020B0600070205080204" pitchFamily="34" charset="-128"/>
                <a:sym typeface="Wingdings 2" panose="05020102010507070707" pitchFamily="18" charset="2"/>
              </a:rPr>
              <a:t>Duration of Effects</a:t>
            </a:r>
            <a:r>
              <a:rPr lang="en-US" altLang="en-US" sz="1100" dirty="0" smtClean="0">
                <a:ea typeface="ＭＳ Ｐゴシック" panose="020B0600070205080204" pitchFamily="34" charset="-128"/>
                <a:sym typeface="Wingdings 2" panose="05020102010507070707" pitchFamily="18" charset="2"/>
              </a:rPr>
              <a:t>	</a:t>
            </a:r>
            <a:endParaRPr lang="en-GB" altLang="en-US" sz="1100" dirty="0" smtClean="0">
              <a:ea typeface="ＭＳ Ｐゴシック" panose="020B0600070205080204" pitchFamily="34" charset="-128"/>
              <a:sym typeface="Wingdings 2" panose="05020102010507070707" pitchFamily="18" charset="2"/>
            </a:endParaRPr>
          </a:p>
          <a:p>
            <a:pPr>
              <a:spcBef>
                <a:spcPct val="50000"/>
              </a:spcBef>
            </a:pPr>
            <a:r>
              <a:rPr lang="en-GB" altLang="en-US" sz="1100" dirty="0" smtClean="0">
                <a:ea typeface="ＭＳ Ｐゴシック" panose="020B0600070205080204" pitchFamily="34" charset="-128"/>
                <a:sym typeface="Wingdings 2" panose="05020102010507070707" pitchFamily="18" charset="2"/>
              </a:rPr>
              <a:t>Smoked = </a:t>
            </a:r>
            <a:r>
              <a:rPr lang="en-US" altLang="en-US" sz="1100" dirty="0" smtClean="0">
                <a:ea typeface="ＭＳ Ｐゴシック" panose="020B0600070205080204" pitchFamily="34" charset="-128"/>
                <a:sym typeface="Wingdings 2" panose="05020102010507070707" pitchFamily="18" charset="2"/>
              </a:rPr>
              <a:t>less than 10 seconds</a:t>
            </a:r>
            <a:endParaRPr lang="en-GB" altLang="en-US" sz="1100" dirty="0" smtClean="0">
              <a:ea typeface="ＭＳ Ｐゴシック" panose="020B0600070205080204" pitchFamily="34" charset="-128"/>
              <a:sym typeface="Wingdings 2" panose="05020102010507070707" pitchFamily="18" charset="2"/>
            </a:endParaRPr>
          </a:p>
          <a:p>
            <a:pPr>
              <a:spcBef>
                <a:spcPct val="50000"/>
              </a:spcBef>
            </a:pPr>
            <a:r>
              <a:rPr lang="en-GB" altLang="en-US" sz="1100" dirty="0" smtClean="0">
                <a:ea typeface="ＭＳ Ｐゴシック" panose="020B0600070205080204" pitchFamily="34" charset="-128"/>
                <a:sym typeface="Wingdings 2" panose="05020102010507070707" pitchFamily="18" charset="2"/>
              </a:rPr>
              <a:t>Eaten</a:t>
            </a:r>
            <a:r>
              <a:rPr lang="en-US" altLang="en-US" sz="1100" dirty="0" smtClean="0">
                <a:ea typeface="ＭＳ Ｐゴシック" panose="020B0600070205080204" pitchFamily="34" charset="-128"/>
              </a:rPr>
              <a:t> = </a:t>
            </a:r>
            <a:r>
              <a:rPr lang="en-US" altLang="en-US" sz="1100" dirty="0" smtClean="0">
                <a:ea typeface="ＭＳ Ｐゴシック" panose="020B0600070205080204" pitchFamily="34" charset="-128"/>
                <a:sym typeface="Wingdings 2" panose="05020102010507070707" pitchFamily="18" charset="2"/>
              </a:rPr>
              <a:t>20-40 minutes</a:t>
            </a:r>
            <a:endParaRPr lang="en-GB" altLang="en-US" sz="1100" dirty="0" smtClean="0">
              <a:ea typeface="ＭＳ Ｐゴシック" panose="020B0600070205080204" pitchFamily="34" charset="-128"/>
            </a:endParaRPr>
          </a:p>
          <a:p>
            <a:pPr>
              <a:spcBef>
                <a:spcPct val="50000"/>
              </a:spcBef>
            </a:pPr>
            <a:r>
              <a:rPr lang="en-GB" altLang="en-US" sz="1100" u="sng" dirty="0" smtClean="0">
                <a:solidFill>
                  <a:schemeClr val="tx2"/>
                </a:solidFill>
                <a:ea typeface="ＭＳ Ｐゴシック" panose="020B0600070205080204" pitchFamily="34" charset="-128"/>
                <a:sym typeface="Wingdings 2" panose="05020102010507070707" pitchFamily="18" charset="2"/>
              </a:rPr>
              <a:t>LASTS</a:t>
            </a:r>
            <a:r>
              <a:rPr lang="en-US" altLang="en-US" sz="1100" dirty="0" smtClean="0">
                <a:solidFill>
                  <a:schemeClr val="tx2"/>
                </a:solidFill>
                <a:ea typeface="ＭＳ Ｐゴシック" panose="020B0600070205080204" pitchFamily="34" charset="-128"/>
                <a:sym typeface="Wingdings 2" panose="05020102010507070707" pitchFamily="18" charset="2"/>
              </a:rPr>
              <a:t>	</a:t>
            </a:r>
            <a:endParaRPr lang="en-GB" altLang="en-US" sz="1100" dirty="0" smtClean="0">
              <a:solidFill>
                <a:schemeClr val="tx2"/>
              </a:solidFill>
              <a:ea typeface="ＭＳ Ｐゴシック" panose="020B0600070205080204" pitchFamily="34" charset="-128"/>
              <a:sym typeface="Wingdings 2" panose="05020102010507070707" pitchFamily="18" charset="2"/>
            </a:endParaRPr>
          </a:p>
          <a:p>
            <a:pPr>
              <a:spcBef>
                <a:spcPct val="50000"/>
              </a:spcBef>
            </a:pPr>
            <a:r>
              <a:rPr lang="en-US" altLang="en-US" sz="1100" dirty="0" smtClean="0">
                <a:solidFill>
                  <a:schemeClr val="tx2"/>
                </a:solidFill>
                <a:ea typeface="ＭＳ Ｐゴシック" panose="020B0600070205080204" pitchFamily="34" charset="-128"/>
                <a:sym typeface="Wingdings 2" panose="05020102010507070707" pitchFamily="18" charset="2"/>
              </a:rPr>
              <a:t>Up to 6 hours depending on THC level</a:t>
            </a:r>
            <a:r>
              <a:rPr lang="en-GB" altLang="en-US" sz="1100" dirty="0" smtClean="0">
                <a:solidFill>
                  <a:schemeClr val="tx2"/>
                </a:solidFill>
                <a:ea typeface="ＭＳ Ｐゴシック" panose="020B0600070205080204" pitchFamily="34" charset="-128"/>
                <a:sym typeface="Wingdings 2" panose="05020102010507070707" pitchFamily="18" charset="2"/>
              </a:rPr>
              <a:t> </a:t>
            </a:r>
            <a:r>
              <a:rPr lang="en-US" altLang="en-US" sz="1100" dirty="0" smtClean="0">
                <a:solidFill>
                  <a:schemeClr val="tx2"/>
                </a:solidFill>
                <a:ea typeface="ＭＳ Ｐゴシック" panose="020B0600070205080204" pitchFamily="34" charset="-128"/>
                <a:sym typeface="Wingdings 2" panose="05020102010507070707" pitchFamily="18" charset="2"/>
              </a:rPr>
              <a:t>and the amount smoked</a:t>
            </a:r>
          </a:p>
          <a:p>
            <a:pPr>
              <a:spcBef>
                <a:spcPct val="50000"/>
              </a:spcBef>
            </a:pPr>
            <a:endParaRPr lang="en-US" altLang="en-US" sz="1100" dirty="0" smtClean="0">
              <a:solidFill>
                <a:schemeClr val="tx2"/>
              </a:solidFill>
              <a:ea typeface="ＭＳ Ｐゴシック" panose="020B0600070205080204" pitchFamily="34" charset="-128"/>
              <a:sym typeface="Wingdings 2" panose="05020102010507070707" pitchFamily="18" charset="2"/>
            </a:endParaRPr>
          </a:p>
          <a:p>
            <a:pPr>
              <a:spcBef>
                <a:spcPct val="50000"/>
              </a:spcBef>
            </a:pPr>
            <a:endParaRPr lang="en-US" altLang="en-US" sz="1100" dirty="0" smtClean="0">
              <a:solidFill>
                <a:schemeClr val="tx2"/>
              </a:solidFill>
              <a:ea typeface="ＭＳ Ｐゴシック" panose="020B0600070205080204" pitchFamily="34" charset="-128"/>
              <a:sym typeface="Wingdings 2" panose="05020102010507070707" pitchFamily="18" charset="2"/>
            </a:endParaRPr>
          </a:p>
          <a:p>
            <a:pPr>
              <a:spcBef>
                <a:spcPct val="50000"/>
              </a:spcBef>
            </a:pPr>
            <a:r>
              <a:rPr lang="en-GB" sz="1100" b="1" kern="1200" dirty="0" smtClean="0">
                <a:solidFill>
                  <a:schemeClr val="tx1"/>
                </a:solidFill>
                <a:effectLst/>
                <a:latin typeface="Arial" pitchFamily="34" charset="0"/>
                <a:ea typeface="ＭＳ Ｐゴシック" pitchFamily="-112" charset="-128"/>
                <a:cs typeface="ＭＳ Ｐゴシック" pitchFamily="-112" charset="-128"/>
              </a:rPr>
              <a:t>NOTE</a:t>
            </a:r>
            <a:r>
              <a:rPr lang="en-GB" sz="1100" b="1" kern="1200" baseline="0" dirty="0" smtClean="0">
                <a:solidFill>
                  <a:schemeClr val="tx1"/>
                </a:solidFill>
                <a:effectLst/>
                <a:latin typeface="Arial" pitchFamily="34" charset="0"/>
                <a:ea typeface="ＭＳ Ｐゴシック" pitchFamily="-112" charset="-128"/>
                <a:cs typeface="ＭＳ Ｐゴシック" pitchFamily="-112" charset="-128"/>
              </a:rPr>
              <a:t> </a:t>
            </a:r>
            <a:r>
              <a:rPr lang="en-GB" sz="1100" b="1" kern="1200" dirty="0" smtClean="0">
                <a:solidFill>
                  <a:schemeClr val="tx1"/>
                </a:solidFill>
                <a:effectLst/>
                <a:latin typeface="Arial" pitchFamily="34" charset="0"/>
                <a:ea typeface="ＭＳ Ｐゴシック" pitchFamily="-112" charset="-128"/>
                <a:cs typeface="ＭＳ Ｐゴシック" pitchFamily="-112" charset="-128"/>
              </a:rPr>
              <a:t>Cannabis-based medicinal products  </a:t>
            </a:r>
            <a:endParaRPr lang="en-GB" sz="1100" kern="1200" dirty="0" smtClean="0">
              <a:solidFill>
                <a:schemeClr val="tx1"/>
              </a:solidFill>
              <a:effectLst/>
              <a:latin typeface="Arial" pitchFamily="34" charset="0"/>
              <a:ea typeface="ＭＳ Ｐゴシック" pitchFamily="-112" charset="-128"/>
              <a:cs typeface="ＭＳ Ｐゴシック" pitchFamily="-112" charset="-128"/>
            </a:endParaRP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As of November 1</a:t>
            </a:r>
            <a:r>
              <a:rPr lang="en-GB" sz="1100" kern="1200" baseline="30000" dirty="0" smtClean="0">
                <a:solidFill>
                  <a:schemeClr val="tx1"/>
                </a:solidFill>
                <a:effectLst/>
                <a:latin typeface="Arial" pitchFamily="34" charset="0"/>
                <a:ea typeface="ＭＳ Ｐゴシック" pitchFamily="-112" charset="-128"/>
                <a:cs typeface="ＭＳ Ｐゴシック" pitchFamily="-112" charset="-128"/>
              </a:rPr>
              <a:t>st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2018 certain cannabis-based medicines are now available on prescription to patients in the UK suffering from certain medical conditions. Those who will come in to contact with cannabis-based product users must now know how to spot legitimate medicinal products and prescriptions.</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23</a:t>
            </a:fld>
            <a:endParaRPr lang="en-GB" altLang="en-US"/>
          </a:p>
        </p:txBody>
      </p:sp>
    </p:spTree>
    <p:extLst>
      <p:ext uri="{BB962C8B-B14F-4D97-AF65-F5344CB8AC3E}">
        <p14:creationId xmlns:p14="http://schemas.microsoft.com/office/powerpoint/2010/main" val="990120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0011">
              <a:defRPr/>
            </a:pPr>
            <a:r>
              <a:rPr lang="en-GB" altLang="en-US" sz="1100" dirty="0" smtClean="0">
                <a:ea typeface="ＭＳ Ｐゴシック" panose="020B0600070205080204" pitchFamily="34" charset="-128"/>
                <a:sym typeface="Wingdings 2" panose="05020102010507070707" pitchFamily="18" charset="2"/>
              </a:rPr>
              <a:t>In 2004 cannabis was reclassified to Class C but in 2009 it was returned to </a:t>
            </a:r>
            <a:r>
              <a:rPr lang="en-GB" altLang="en-US" sz="1100" b="1" dirty="0" smtClean="0">
                <a:ea typeface="ＭＳ Ｐゴシック" panose="020B0600070205080204" pitchFamily="34" charset="-128"/>
                <a:sym typeface="Wingdings 2" panose="05020102010507070707" pitchFamily="18" charset="2"/>
              </a:rPr>
              <a:t>Class B</a:t>
            </a:r>
            <a:r>
              <a:rPr lang="en-GB" altLang="en-US" sz="1100" dirty="0" smtClean="0">
                <a:ea typeface="ＭＳ Ｐゴシック" panose="020B0600070205080204" pitchFamily="34" charset="-128"/>
                <a:sym typeface="Wingdings 2" panose="05020102010507070707" pitchFamily="18" charset="2"/>
              </a:rPr>
              <a:t>.</a:t>
            </a:r>
          </a:p>
          <a:p>
            <a:pPr defTabSz="910011">
              <a:defRPr/>
            </a:pPr>
            <a:endParaRPr lang="en-GB" altLang="en-US" sz="1100" dirty="0" smtClean="0">
              <a:ea typeface="ＭＳ Ｐゴシック" panose="020B0600070205080204" pitchFamily="34" charset="-128"/>
              <a:sym typeface="Wingdings 2" panose="05020102010507070707" pitchFamily="18" charset="2"/>
            </a:endParaRPr>
          </a:p>
          <a:p>
            <a:pPr defTabSz="910011">
              <a:defRPr/>
            </a:pPr>
            <a:r>
              <a:rPr lang="en-GB" altLang="en-US" sz="1100" dirty="0" smtClean="0">
                <a:ea typeface="ＭＳ Ｐゴシック" panose="020B0600070205080204" pitchFamily="34" charset="-128"/>
                <a:sym typeface="Wingdings 2" panose="05020102010507070707" pitchFamily="18" charset="2"/>
              </a:rPr>
              <a:t>ACPO (Association of Chief of Police Officers) aimed to provide a consistent national approach on how to deal with a drug commonly used throughout the country. </a:t>
            </a:r>
          </a:p>
          <a:p>
            <a:pPr defTabSz="910011">
              <a:defRPr/>
            </a:pPr>
            <a:r>
              <a:rPr lang="en-GB" altLang="en-US" sz="1100" dirty="0" smtClean="0">
                <a:ea typeface="ＭＳ Ｐゴシック" panose="020B0600070205080204" pitchFamily="34" charset="-128"/>
                <a:sym typeface="Wingdings 2" panose="05020102010507070707" pitchFamily="18" charset="2"/>
              </a:rPr>
              <a:t>Therefore guidance has been produced to deal with the intervention of unlawful possession of cannabis. </a:t>
            </a:r>
          </a:p>
          <a:p>
            <a:pPr defTabSz="910011">
              <a:defRPr/>
            </a:pPr>
            <a:endParaRPr lang="en-GB" altLang="en-US" sz="1100" dirty="0" smtClean="0">
              <a:ea typeface="ＭＳ Ｐゴシック" panose="020B0600070205080204" pitchFamily="34" charset="-128"/>
              <a:sym typeface="Wingdings 2" panose="05020102010507070707" pitchFamily="18" charset="2"/>
            </a:endParaRPr>
          </a:p>
          <a:p>
            <a:r>
              <a:rPr lang="en-GB" altLang="en-US" sz="1100" dirty="0" smtClean="0">
                <a:ea typeface="ＭＳ Ｐゴシック" panose="020B0600070205080204" pitchFamily="34" charset="-128"/>
              </a:rPr>
              <a:t>In dealing with an offence of possession of cannabis, an officer will have three courses of action available:</a:t>
            </a:r>
          </a:p>
          <a:p>
            <a:r>
              <a:rPr lang="en-GB" altLang="en-US" sz="1100" b="1" dirty="0" smtClean="0">
                <a:ea typeface="ＭＳ Ｐゴシック" panose="020B0600070205080204" pitchFamily="34" charset="-128"/>
              </a:rPr>
              <a:t>Cannabis Warning </a:t>
            </a:r>
          </a:p>
          <a:p>
            <a:r>
              <a:rPr lang="en-GB" altLang="en-US" sz="1100" b="1" dirty="0" smtClean="0">
                <a:ea typeface="ＭＳ Ｐゴシック" panose="020B0600070205080204" pitchFamily="34" charset="-128"/>
              </a:rPr>
              <a:t>Penalty Notice for Disorder</a:t>
            </a:r>
          </a:p>
          <a:p>
            <a:r>
              <a:rPr lang="en-GB" altLang="en-US" sz="1100" b="1" dirty="0" smtClean="0">
                <a:ea typeface="ＭＳ Ｐゴシック" panose="020B0600070205080204" pitchFamily="34" charset="-128"/>
              </a:rPr>
              <a:t>Arrest</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The options are shown in the order of escalation that would be expected, taking into account all the aggravating factors. (see next slide)</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If none of the aggravating factors are present, the expectation is that a Cannabis Warning will be issued.</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24</a:t>
            </a:fld>
            <a:endParaRPr lang="en-GB" altLang="en-US"/>
          </a:p>
        </p:txBody>
      </p:sp>
    </p:spTree>
    <p:extLst>
      <p:ext uri="{BB962C8B-B14F-4D97-AF65-F5344CB8AC3E}">
        <p14:creationId xmlns:p14="http://schemas.microsoft.com/office/powerpoint/2010/main" val="20003725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Aggravating factors must be taken into consideration when deciding what option to take.</a:t>
            </a:r>
          </a:p>
          <a:p>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If there are no aggravating factors then a Cannabis Warning is a likely outcome. </a:t>
            </a:r>
          </a:p>
          <a:p>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Public Place or View – </a:t>
            </a:r>
            <a:r>
              <a:rPr lang="en-GB" altLang="en-US" sz="1100" dirty="0" smtClean="0">
                <a:ea typeface="ＭＳ Ｐゴシック" panose="020B0600070205080204" pitchFamily="34" charset="-128"/>
              </a:rPr>
              <a:t>smoking of cannabis in a public place or view risks undermining the illegal status of possession of a controlled drug.  Examples of smoking in public view would include at a football match, on public transport, in a park, in the street, in or near a public house, club etc.</a:t>
            </a:r>
          </a:p>
          <a:p>
            <a:r>
              <a:rPr lang="en-GB" altLang="en-US" sz="1100" b="1" dirty="0" smtClean="0">
                <a:ea typeface="ＭＳ Ｐゴシック" panose="020B0600070205080204" pitchFamily="34" charset="-128"/>
              </a:rPr>
              <a:t>Locally Identified Policing Problem – </a:t>
            </a:r>
            <a:r>
              <a:rPr lang="en-GB" altLang="en-US" sz="1100" dirty="0" smtClean="0">
                <a:ea typeface="ＭＳ Ｐゴシック" panose="020B0600070205080204" pitchFamily="34" charset="-128"/>
              </a:rPr>
              <a:t>there may be circumstances which are causing a local policing problem or community concern, such as the fear of anti-social behaviour associated with the use of cannabis, e.g. a disorder ‘hotspot’ that generates frequent calls for service to deal with anti-social behaviour.</a:t>
            </a:r>
          </a:p>
          <a:p>
            <a:r>
              <a:rPr lang="en-GB" altLang="en-US" sz="1100" b="1" dirty="0" smtClean="0">
                <a:ea typeface="ＭＳ Ｐゴシック" panose="020B0600070205080204" pitchFamily="34" charset="-128"/>
              </a:rPr>
              <a:t>Protecting Young People – </a:t>
            </a:r>
            <a:r>
              <a:rPr lang="en-GB" altLang="en-US" sz="1100" dirty="0" smtClean="0">
                <a:ea typeface="ＭＳ Ｐゴシック" panose="020B0600070205080204" pitchFamily="34" charset="-128"/>
              </a:rPr>
              <a:t>where possession of cannabis by others may create a particular risk to young people. E.g. where a person is in possession of cannabis inside or in the vicinity of premises frequented by young people, such as youth clubs or play areas or schools. </a:t>
            </a:r>
          </a:p>
          <a:p>
            <a:r>
              <a:rPr lang="en-GB" altLang="en-US" sz="1100" b="1" dirty="0" smtClean="0">
                <a:ea typeface="ＭＳ Ｐゴシック" panose="020B0600070205080204" pitchFamily="34" charset="-128"/>
              </a:rPr>
              <a:t>Repeat or Persistent Offenders – </a:t>
            </a:r>
            <a:r>
              <a:rPr lang="en-GB" altLang="en-US" sz="1100" dirty="0" smtClean="0">
                <a:ea typeface="ＭＳ Ｐゴシック" panose="020B0600070205080204" pitchFamily="34" charset="-128"/>
              </a:rPr>
              <a:t>the illegal status of cannabis would be undermined if a person who is known locally to continually commit offences and to have a complete disregard for the law, were to be issued a cannabis warning or PND</a:t>
            </a:r>
          </a:p>
          <a:p>
            <a:r>
              <a:rPr lang="en-GB" altLang="en-US" sz="1100" b="1" dirty="0" smtClean="0">
                <a:ea typeface="ＭＳ Ｐゴシック" panose="020B0600070205080204" pitchFamily="34" charset="-128"/>
              </a:rPr>
              <a:t>Impact on the Offender – </a:t>
            </a:r>
            <a:r>
              <a:rPr lang="en-GB" altLang="en-US" sz="1100" dirty="0" smtClean="0">
                <a:ea typeface="ＭＳ Ｐゴシック" panose="020B0600070205080204" pitchFamily="34" charset="-128"/>
              </a:rPr>
              <a:t>other considerations would include:</a:t>
            </a:r>
          </a:p>
          <a:p>
            <a:r>
              <a:rPr lang="en-GB" altLang="en-US" sz="1100" dirty="0" smtClean="0">
                <a:ea typeface="ＭＳ Ｐゴシック" panose="020B0600070205080204" pitchFamily="34" charset="-128"/>
              </a:rPr>
              <a:t>What impact a decision to issue a Cannabis Warning or PND may have on the offender?</a:t>
            </a:r>
          </a:p>
          <a:p>
            <a:r>
              <a:rPr lang="en-GB" altLang="en-US" sz="1100" dirty="0" smtClean="0">
                <a:ea typeface="ＭＳ Ｐゴシック" panose="020B0600070205080204" pitchFamily="34" charset="-128"/>
              </a:rPr>
              <a:t>Does the person understand the seriousness of the offence?</a:t>
            </a:r>
          </a:p>
          <a:p>
            <a:r>
              <a:rPr lang="en-GB" altLang="en-US" sz="1100" dirty="0" smtClean="0">
                <a:ea typeface="ＭＳ Ｐゴシック" panose="020B0600070205080204" pitchFamily="34" charset="-128"/>
              </a:rPr>
              <a:t>Will this person benefit from this course of action?</a:t>
            </a:r>
          </a:p>
          <a:p>
            <a:r>
              <a:rPr lang="en-GB" altLang="en-US" sz="1100" dirty="0" smtClean="0">
                <a:ea typeface="ＭＳ Ｐゴシック" panose="020B0600070205080204" pitchFamily="34" charset="-128"/>
              </a:rPr>
              <a:t>Will this person take heed of a cannabis warning or PND?</a:t>
            </a:r>
          </a:p>
          <a:p>
            <a:r>
              <a:rPr lang="en-GB" altLang="en-US" sz="1100" dirty="0" smtClean="0">
                <a:ea typeface="ＭＳ Ｐゴシック" panose="020B0600070205080204" pitchFamily="34" charset="-128"/>
              </a:rPr>
              <a:t>Is there evidence of previous convictions or offending behaviour?</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25</a:t>
            </a:fld>
            <a:endParaRPr lang="en-GB" altLang="en-US"/>
          </a:p>
        </p:txBody>
      </p:sp>
    </p:spTree>
    <p:extLst>
      <p:ext uri="{BB962C8B-B14F-4D97-AF65-F5344CB8AC3E}">
        <p14:creationId xmlns:p14="http://schemas.microsoft.com/office/powerpoint/2010/main" val="14617679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Officer should consider dealing with the offender by way of a Cannabis Warning if it </a:t>
            </a:r>
            <a:r>
              <a:rPr lang="en-GB" altLang="en-US" sz="1100" u="none" dirty="0" smtClean="0">
                <a:ea typeface="ＭＳ Ｐゴシック" panose="020B0600070205080204" pitchFamily="34" charset="-128"/>
              </a:rPr>
              <a:t>is </a:t>
            </a:r>
            <a:r>
              <a:rPr lang="en-GB" altLang="en-US" sz="1100" b="1" u="none" dirty="0" smtClean="0">
                <a:ea typeface="ＭＳ Ｐゴシック" panose="020B0600070205080204" pitchFamily="34" charset="-128"/>
              </a:rPr>
              <a:t>a proportionate and </a:t>
            </a:r>
            <a:r>
              <a:rPr lang="en-GB" altLang="en-US" sz="1100" b="0" u="none" dirty="0" smtClean="0">
                <a:ea typeface="ＭＳ Ｐゴシック" panose="020B0600070205080204" pitchFamily="34" charset="-128"/>
              </a:rPr>
              <a:t>appropriate method of disposal</a:t>
            </a:r>
            <a:r>
              <a:rPr lang="en-GB" altLang="en-US" sz="1100" b="0" u="none" baseline="0" dirty="0" smtClean="0">
                <a:ea typeface="ＭＳ Ｐゴシック" panose="020B0600070205080204" pitchFamily="34" charset="-128"/>
              </a:rPr>
              <a:t> – NDM/ JPLANE.</a:t>
            </a:r>
            <a:endParaRPr lang="en-GB" altLang="en-US" sz="1100" b="0" u="none" dirty="0" smtClean="0">
              <a:ea typeface="ＭＳ Ｐゴシック" panose="020B0600070205080204" pitchFamily="34" charset="-128"/>
            </a:endParaRP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26</a:t>
            </a:fld>
            <a:endParaRPr lang="en-GB" altLang="en-US"/>
          </a:p>
        </p:txBody>
      </p:sp>
    </p:spTree>
    <p:extLst>
      <p:ext uri="{BB962C8B-B14F-4D97-AF65-F5344CB8AC3E}">
        <p14:creationId xmlns:p14="http://schemas.microsoft.com/office/powerpoint/2010/main" val="1191283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A Cannabis Warning cannot be issued by PCSOs</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Penalty Notices for Disorder (PNDs)</a:t>
            </a:r>
          </a:p>
          <a:p>
            <a:r>
              <a:rPr lang="en-GB" altLang="en-US" sz="1100" dirty="0" smtClean="0">
                <a:ea typeface="ＭＳ Ｐゴシック" panose="020B0600070205080204" pitchFamily="34" charset="-128"/>
              </a:rPr>
              <a:t>If the offender has already received a PND for Cannabis possession on a previous occasion then a second PND should not be issued and the only option is to arrest.</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If the offender has never received a Cannabis Warning, but has been issued one PND for possession, you should NOT de-escalate back to a Cannabis Warning and the only option is arrest.</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You may use operational discretion to decide that, although the offender has never received a Cannabis Warning, due to the circumstances you should immediately escalate to the issue of a PND or arrest.</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PNDs for possession of cannabis are recorded on PNC</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The above Cannabis warnings model only applies to:</a:t>
            </a:r>
          </a:p>
          <a:p>
            <a:endParaRPr lang="en-GB" altLang="en-US" sz="1100" dirty="0" smtClean="0">
              <a:ea typeface="ＭＳ Ｐゴシック" panose="020B0600070205080204" pitchFamily="34" charset="-128"/>
            </a:endParaRPr>
          </a:p>
          <a:p>
            <a:pPr marL="170627" indent="-170627">
              <a:buFont typeface="Arial" panose="020B0604020202020204" pitchFamily="34" charset="0"/>
              <a:buChar char="•"/>
            </a:pPr>
            <a:r>
              <a:rPr lang="en-GB" altLang="en-US" sz="1100" dirty="0" smtClean="0">
                <a:ea typeface="ＭＳ Ｐゴシック" panose="020B0600070205080204" pitchFamily="34" charset="-128"/>
              </a:rPr>
              <a:t>Persons aged 18 years or over (person aged 17yrs and under cannot be </a:t>
            </a:r>
            <a:r>
              <a:rPr lang="en-GB" altLang="en-US" sz="1100" dirty="0" err="1" smtClean="0">
                <a:ea typeface="ＭＳ Ｐゴシック" panose="020B0600070205080204" pitchFamily="34" charset="-128"/>
              </a:rPr>
              <a:t>issed</a:t>
            </a:r>
            <a:r>
              <a:rPr lang="en-GB" altLang="en-US" sz="1100" dirty="0" smtClean="0">
                <a:ea typeface="ＭＳ Ｐゴシック" panose="020B0600070205080204" pitchFamily="34" charset="-128"/>
              </a:rPr>
              <a:t> a cannabis warning or PND)</a:t>
            </a:r>
          </a:p>
          <a:p>
            <a:pPr marL="170627" indent="-170627">
              <a:buFont typeface="Arial" panose="020B0604020202020204" pitchFamily="34" charset="0"/>
              <a:buChar char="•"/>
            </a:pPr>
            <a:r>
              <a:rPr lang="en-GB" altLang="en-US" sz="1100" dirty="0" smtClean="0">
                <a:ea typeface="ＭＳ Ｐゴシック" panose="020B0600070205080204" pitchFamily="34" charset="-128"/>
              </a:rPr>
              <a:t>Person is not vulnerable</a:t>
            </a:r>
          </a:p>
          <a:p>
            <a:pPr marL="170627" indent="-170627">
              <a:buFont typeface="Arial" panose="020B0604020202020204" pitchFamily="34" charset="0"/>
              <a:buChar char="•"/>
            </a:pPr>
            <a:r>
              <a:rPr lang="en-GB" altLang="en-US" sz="1100" dirty="0" smtClean="0">
                <a:ea typeface="ＭＳ Ｐゴシック" panose="020B0600070205080204" pitchFamily="34" charset="-128"/>
              </a:rPr>
              <a:t>Person is competent enough to understand the officers questioning</a:t>
            </a:r>
          </a:p>
          <a:p>
            <a:pPr marL="170627" indent="-170627">
              <a:buFont typeface="Arial" panose="020B0604020202020204" pitchFamily="34" charset="0"/>
              <a:buChar char="•"/>
            </a:pPr>
            <a:r>
              <a:rPr lang="en-GB" altLang="en-US" sz="1100" dirty="0" smtClean="0">
                <a:ea typeface="ＭＳ Ｐゴシック" panose="020B0600070205080204" pitchFamily="34" charset="-128"/>
              </a:rPr>
              <a:t>Person is not under the influence of alcohol</a:t>
            </a:r>
          </a:p>
          <a:p>
            <a:pPr marL="170627" indent="-170627">
              <a:buFont typeface="Arial" panose="020B0604020202020204" pitchFamily="34" charset="0"/>
              <a:buChar char="•"/>
            </a:pPr>
            <a:r>
              <a:rPr lang="en-GB" altLang="en-US" sz="1100" dirty="0" smtClean="0">
                <a:ea typeface="ＭＳ Ｐゴシック" panose="020B0600070205080204" pitchFamily="34" charset="-128"/>
              </a:rPr>
              <a:t>Possesses cannabis enough for personal use and not supply</a:t>
            </a:r>
          </a:p>
          <a:p>
            <a:pPr marL="170627" indent="-170627">
              <a:buFont typeface="Arial" panose="020B0604020202020204" pitchFamily="34" charset="0"/>
              <a:buChar char="•"/>
            </a:pPr>
            <a:r>
              <a:rPr lang="en-GB" altLang="en-US" sz="1100" dirty="0" smtClean="0">
                <a:ea typeface="ＭＳ Ｐゴシック" panose="020B0600070205080204" pitchFamily="34" charset="-128"/>
              </a:rPr>
              <a:t>Person is not in possession of any other drug</a:t>
            </a:r>
          </a:p>
          <a:p>
            <a:pPr marL="170627" indent="-170627">
              <a:buFont typeface="Arial" panose="020B0604020202020204" pitchFamily="34" charset="0"/>
              <a:buChar char="•"/>
            </a:pPr>
            <a:endParaRPr lang="en-GB" altLang="en-US" sz="1100" dirty="0">
              <a:ea typeface="ＭＳ Ｐゴシック" panose="020B0600070205080204" pitchFamily="34" charset="-128"/>
            </a:endParaRPr>
          </a:p>
          <a:p>
            <a:r>
              <a:rPr lang="en-GB" altLang="en-US" sz="1100" u="sng" dirty="0" smtClean="0">
                <a:solidFill>
                  <a:srgbClr val="FF0000"/>
                </a:solidFill>
                <a:ea typeface="ＭＳ Ｐゴシック" panose="020B0600070205080204" pitchFamily="34" charset="-128"/>
              </a:rPr>
              <a:t>Paired Activity </a:t>
            </a:r>
          </a:p>
          <a:p>
            <a:r>
              <a:rPr lang="en-GB" sz="1100" dirty="0" smtClean="0">
                <a:solidFill>
                  <a:srgbClr val="FF0000"/>
                </a:solidFill>
              </a:rPr>
              <a:t>Students to work in pairs for this activity. </a:t>
            </a:r>
          </a:p>
          <a:p>
            <a:r>
              <a:rPr lang="en-GB" sz="1100" baseline="0" dirty="0" smtClean="0">
                <a:solidFill>
                  <a:srgbClr val="FF0000"/>
                </a:solidFill>
              </a:rPr>
              <a:t>Students</a:t>
            </a:r>
            <a:r>
              <a:rPr lang="en-GB" sz="1100" dirty="0" smtClean="0">
                <a:solidFill>
                  <a:srgbClr val="FF0000"/>
                </a:solidFill>
              </a:rPr>
              <a:t> to utilise their EPNB’s and familiarise themselves with the Cannabis Warning function located on the device. </a:t>
            </a:r>
          </a:p>
          <a:p>
            <a:r>
              <a:rPr lang="en-GB" sz="1100" baseline="0" dirty="0" smtClean="0">
                <a:solidFill>
                  <a:srgbClr val="FF0000"/>
                </a:solidFill>
              </a:rPr>
              <a:t>In</a:t>
            </a:r>
            <a:r>
              <a:rPr lang="en-GB" sz="1100" dirty="0" smtClean="0">
                <a:solidFill>
                  <a:srgbClr val="FF0000"/>
                </a:solidFill>
              </a:rPr>
              <a:t> pairs, students to practice issuing a Cannabis Warning to each other. </a:t>
            </a:r>
          </a:p>
          <a:p>
            <a:r>
              <a:rPr lang="en-GB" sz="1100" baseline="0" dirty="0" smtClean="0">
                <a:solidFill>
                  <a:srgbClr val="FF0000"/>
                </a:solidFill>
              </a:rPr>
              <a:t>Group</a:t>
            </a:r>
            <a:r>
              <a:rPr lang="en-GB" sz="1100" dirty="0" smtClean="0">
                <a:solidFill>
                  <a:srgbClr val="FF0000"/>
                </a:solidFill>
              </a:rPr>
              <a:t> discussion based on students learning after the exercise. </a:t>
            </a:r>
            <a:endParaRPr lang="en-GB" sz="1100" baseline="0" dirty="0" smtClean="0">
              <a:solidFill>
                <a:srgbClr val="FF0000"/>
              </a:solidFill>
            </a:endParaRP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27</a:t>
            </a:fld>
            <a:endParaRPr lang="en-GB" altLang="en-US"/>
          </a:p>
        </p:txBody>
      </p:sp>
    </p:spTree>
    <p:extLst>
      <p:ext uri="{BB962C8B-B14F-4D97-AF65-F5344CB8AC3E}">
        <p14:creationId xmlns:p14="http://schemas.microsoft.com/office/powerpoint/2010/main" val="5399550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solidFill>
                  <a:schemeClr val="tx1"/>
                </a:solidFill>
                <a:effectLst/>
              </a:rPr>
              <a:t>Section 6 of the Misuse of Drugs Act 1971 provides restrictions on the cultivation of cannabis plants.</a:t>
            </a:r>
          </a:p>
          <a:p>
            <a:endParaRPr lang="en-GB" altLang="en-US" sz="1100" dirty="0" smtClean="0">
              <a:solidFill>
                <a:schemeClr val="tx1"/>
              </a:solidFill>
              <a:effectLst/>
              <a:latin typeface="Arial" panose="020B0604020202020204" pitchFamily="34" charset="0"/>
            </a:endParaRPr>
          </a:p>
          <a:p>
            <a:r>
              <a:rPr lang="en-GB" sz="1100" dirty="0" smtClean="0">
                <a:solidFill>
                  <a:schemeClr val="tx1"/>
                </a:solidFill>
                <a:effectLst/>
              </a:rPr>
              <a:t>“Genus </a:t>
            </a:r>
            <a:r>
              <a:rPr lang="en-GB" sz="1100" i="1" dirty="0" smtClean="0">
                <a:solidFill>
                  <a:schemeClr val="tx1"/>
                </a:solidFill>
                <a:effectLst/>
              </a:rPr>
              <a:t>Cannabis” means </a:t>
            </a:r>
            <a:r>
              <a:rPr lang="en-GB" sz="1100" dirty="0" smtClean="0">
                <a:solidFill>
                  <a:schemeClr val="tx1"/>
                </a:solidFill>
                <a:effectLst/>
              </a:rPr>
              <a:t>any part of the</a:t>
            </a:r>
            <a:r>
              <a:rPr lang="en-GB" sz="1100" baseline="0" dirty="0" smtClean="0">
                <a:solidFill>
                  <a:schemeClr val="tx1"/>
                </a:solidFill>
                <a:effectLst/>
              </a:rPr>
              <a:t> cannabis plant </a:t>
            </a:r>
            <a:r>
              <a:rPr lang="en-GB" sz="1100" dirty="0" smtClean="0">
                <a:solidFill>
                  <a:schemeClr val="tx1"/>
                </a:solidFill>
                <a:effectLst/>
              </a:rPr>
              <a:t>(but</a:t>
            </a:r>
            <a:r>
              <a:rPr lang="en-GB" sz="1100" baseline="0" dirty="0" smtClean="0">
                <a:solidFill>
                  <a:schemeClr val="tx1"/>
                </a:solidFill>
                <a:effectLst/>
              </a:rPr>
              <a:t> </a:t>
            </a:r>
            <a:r>
              <a:rPr lang="en-GB" sz="1100" dirty="0" smtClean="0">
                <a:solidFill>
                  <a:schemeClr val="tx1"/>
                </a:solidFill>
                <a:effectLst/>
              </a:rPr>
              <a:t>does not include cannabis resin, the stalk of the plant or the seed of the plant)</a:t>
            </a:r>
          </a:p>
          <a:p>
            <a:endParaRPr lang="en-GB" altLang="en-US" sz="1100" dirty="0" smtClean="0">
              <a:solidFill>
                <a:schemeClr val="tx1"/>
              </a:solidFill>
              <a:effectLst/>
              <a:latin typeface="Arial" panose="020B0604020202020204" pitchFamily="34" charset="0"/>
            </a:endParaRPr>
          </a:p>
          <a:p>
            <a:r>
              <a:rPr lang="en-GB" altLang="en-US" sz="1100" dirty="0" smtClean="0">
                <a:solidFill>
                  <a:schemeClr val="tx1"/>
                </a:solidFill>
                <a:latin typeface="Arial" panose="020B0604020202020204" pitchFamily="34" charset="0"/>
              </a:rPr>
              <a:t>Do not need to prove the defendant knew it was a cannabis plant. If any form of cultivation can be proved just need to show that the plant was of the genus cannabis.</a:t>
            </a:r>
          </a:p>
          <a:p>
            <a:endParaRPr lang="en-GB" altLang="en-US" sz="1100" dirty="0" smtClean="0">
              <a:solidFill>
                <a:schemeClr val="tx1"/>
              </a:solidFill>
              <a:latin typeface="Arial" panose="020B0604020202020204" pitchFamily="34" charset="0"/>
            </a:endParaRPr>
          </a:p>
          <a:p>
            <a:r>
              <a:rPr lang="en-GB" altLang="en-US" sz="1100" dirty="0" smtClean="0">
                <a:solidFill>
                  <a:schemeClr val="tx1"/>
                </a:solidFill>
                <a:latin typeface="Arial" panose="020B0604020202020204" pitchFamily="34" charset="0"/>
              </a:rPr>
              <a:t>Only lawful cultivation is under a licence granted by the Secretary of State.</a:t>
            </a:r>
          </a:p>
          <a:p>
            <a:endParaRPr lang="en-GB" sz="1100" baseline="0" dirty="0" smtClean="0">
              <a:solidFill>
                <a:schemeClr val="tx1"/>
              </a:solidFill>
            </a:endParaRPr>
          </a:p>
          <a:p>
            <a:r>
              <a:rPr lang="en-GB" sz="1100" i="1" dirty="0" smtClean="0">
                <a:solidFill>
                  <a:schemeClr val="tx1"/>
                </a:solidFill>
                <a:effectLst/>
              </a:rPr>
              <a:t>Note:</a:t>
            </a:r>
            <a:r>
              <a:rPr lang="en-GB" sz="1100" i="1" baseline="0" dirty="0" smtClean="0">
                <a:solidFill>
                  <a:schemeClr val="tx1"/>
                </a:solidFill>
                <a:effectLst/>
              </a:rPr>
              <a:t> </a:t>
            </a:r>
            <a:r>
              <a:rPr lang="en-GB" sz="1100" i="1" dirty="0" smtClean="0">
                <a:solidFill>
                  <a:schemeClr val="tx1"/>
                </a:solidFill>
                <a:effectLst/>
              </a:rPr>
              <a:t>(</a:t>
            </a:r>
            <a:r>
              <a:rPr lang="en-GB" sz="1100" i="1" dirty="0" err="1" smtClean="0">
                <a:solidFill>
                  <a:schemeClr val="tx1"/>
                </a:solidFill>
                <a:effectLst/>
              </a:rPr>
              <a:t>i</a:t>
            </a:r>
            <a:r>
              <a:rPr lang="en-GB" sz="1100" i="1" dirty="0" smtClean="0">
                <a:solidFill>
                  <a:schemeClr val="tx1"/>
                </a:solidFill>
                <a:effectLst/>
              </a:rPr>
              <a:t>) </a:t>
            </a:r>
            <a:r>
              <a:rPr lang="en-GB" sz="1100" i="1" dirty="0" smtClean="0">
                <a:solidFill>
                  <a:schemeClr val="tx1"/>
                </a:solidFill>
                <a:effectLst/>
                <a:hlinkClick r:id="rId3"/>
              </a:rPr>
              <a:t>Home Office Circular 82/1980 </a:t>
            </a:r>
            <a:r>
              <a:rPr lang="en-GB" sz="1100" i="1" dirty="0" smtClean="0">
                <a:solidFill>
                  <a:schemeClr val="tx1"/>
                </a:solidFill>
                <a:effectLst/>
              </a:rPr>
              <a:t>recommends charging with production of a </a:t>
            </a:r>
            <a:r>
              <a:rPr lang="en-GB" sz="1100" i="1" dirty="0" smtClean="0">
                <a:solidFill>
                  <a:schemeClr val="tx1"/>
                </a:solidFill>
                <a:effectLst/>
                <a:hlinkClick r:id="rId4"/>
              </a:rPr>
              <a:t>controlled drug</a:t>
            </a:r>
            <a:r>
              <a:rPr lang="en-GB" sz="1100" i="1" dirty="0" smtClean="0">
                <a:solidFill>
                  <a:schemeClr val="tx1"/>
                </a:solidFill>
                <a:effectLst/>
              </a:rPr>
              <a:t> under </a:t>
            </a:r>
            <a:r>
              <a:rPr lang="en-GB" sz="1100" i="1" dirty="0" smtClean="0">
                <a:solidFill>
                  <a:schemeClr val="tx1"/>
                </a:solidFill>
                <a:effectLst/>
                <a:hlinkClick r:id="rId5"/>
              </a:rPr>
              <a:t>section 4</a:t>
            </a:r>
            <a:r>
              <a:rPr lang="en-GB" sz="1100" i="1" dirty="0" smtClean="0">
                <a:solidFill>
                  <a:schemeClr val="tx1"/>
                </a:solidFill>
                <a:effectLst/>
              </a:rPr>
              <a:t>, rather than cultivation of Cannabis under this section, due to the wide interpretation of 'produce' in </a:t>
            </a:r>
            <a:r>
              <a:rPr lang="en-GB" sz="1100" i="1" dirty="0" smtClean="0">
                <a:solidFill>
                  <a:schemeClr val="tx1"/>
                </a:solidFill>
                <a:effectLst/>
                <a:hlinkClick r:id="rId6"/>
              </a:rPr>
              <a:t>section 37(1)</a:t>
            </a:r>
            <a:r>
              <a:rPr lang="en-GB" sz="1100" i="1" dirty="0" smtClean="0">
                <a:solidFill>
                  <a:schemeClr val="tx1"/>
                </a:solidFill>
                <a:effectLst/>
              </a:rPr>
              <a:t>. Additionally, a principal difference between the two is that production falls under the lifestyle offences within </a:t>
            </a:r>
            <a:r>
              <a:rPr lang="en-GB" sz="1100" i="1" dirty="0" smtClean="0">
                <a:solidFill>
                  <a:schemeClr val="tx1"/>
                </a:solidFill>
                <a:effectLst/>
                <a:hlinkClick r:id="rId7"/>
              </a:rPr>
              <a:t>Schedule 2</a:t>
            </a:r>
            <a:r>
              <a:rPr lang="en-GB" sz="1100" i="1" dirty="0" smtClean="0">
                <a:solidFill>
                  <a:schemeClr val="tx1"/>
                </a:solidFill>
                <a:effectLst/>
              </a:rPr>
              <a:t> of the Proceeds of Crime Act, allowing the courts to make wider confiscation orders where it is shown that the defendant has benefited from his criminal conduct.</a:t>
            </a:r>
          </a:p>
          <a:p>
            <a:endParaRPr lang="en-GB" sz="1100" i="1" baseline="0" dirty="0" smtClean="0">
              <a:solidFill>
                <a:schemeClr val="tx1"/>
              </a:solidFill>
              <a:effectLst/>
            </a:endParaRPr>
          </a:p>
          <a:p>
            <a:r>
              <a:rPr lang="en-GB" sz="1100" dirty="0" smtClean="0">
                <a:solidFill>
                  <a:schemeClr val="tx1"/>
                </a:solidFill>
                <a:effectLst/>
              </a:rPr>
              <a:t>Either-way Offence </a:t>
            </a:r>
            <a:br>
              <a:rPr lang="en-GB" sz="1100" dirty="0" smtClean="0">
                <a:solidFill>
                  <a:schemeClr val="tx1"/>
                </a:solidFill>
                <a:effectLst/>
              </a:rPr>
            </a:br>
            <a:r>
              <a:rPr lang="en-GB" sz="1100" dirty="0" smtClean="0">
                <a:solidFill>
                  <a:schemeClr val="tx1"/>
                </a:solidFill>
                <a:effectLst/>
              </a:rPr>
              <a:t/>
            </a:r>
            <a:br>
              <a:rPr lang="en-GB" sz="1100" dirty="0" smtClean="0">
                <a:solidFill>
                  <a:schemeClr val="tx1"/>
                </a:solidFill>
                <a:effectLst/>
              </a:rPr>
            </a:br>
            <a:r>
              <a:rPr lang="en-GB" sz="1100" dirty="0" smtClean="0">
                <a:solidFill>
                  <a:schemeClr val="tx1"/>
                </a:solidFill>
                <a:effectLst/>
              </a:rPr>
              <a:t>Summary: Maximum six months imprisonment and/or a fine.</a:t>
            </a:r>
            <a:br>
              <a:rPr lang="en-GB" sz="1100" dirty="0" smtClean="0">
                <a:solidFill>
                  <a:schemeClr val="tx1"/>
                </a:solidFill>
                <a:effectLst/>
              </a:rPr>
            </a:br>
            <a:r>
              <a:rPr lang="en-GB" sz="1100" dirty="0" smtClean="0">
                <a:solidFill>
                  <a:schemeClr val="tx1"/>
                </a:solidFill>
                <a:effectLst/>
              </a:rPr>
              <a:t>Indictment: Maximum fourteen years imprisonment and/or a fine. </a:t>
            </a:r>
            <a:endParaRPr lang="en-GB" sz="1100" baseline="0" dirty="0" smtClean="0">
              <a:solidFill>
                <a:schemeClr val="tx1"/>
              </a:solidFill>
            </a:endParaRP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28</a:t>
            </a:fld>
            <a:endParaRPr lang="en-GB" altLang="en-US"/>
          </a:p>
        </p:txBody>
      </p:sp>
    </p:spTree>
    <p:extLst>
      <p:ext uri="{BB962C8B-B14F-4D97-AF65-F5344CB8AC3E}">
        <p14:creationId xmlns:p14="http://schemas.microsoft.com/office/powerpoint/2010/main" val="16068308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29</a:t>
            </a:fld>
            <a:endParaRPr lang="en-GB" altLang="en-US"/>
          </a:p>
        </p:txBody>
      </p:sp>
    </p:spTree>
    <p:extLst>
      <p:ext uri="{BB962C8B-B14F-4D97-AF65-F5344CB8AC3E}">
        <p14:creationId xmlns:p14="http://schemas.microsoft.com/office/powerpoint/2010/main" val="4237024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buFont typeface="Arial" panose="020B0604020202020204" pitchFamily="34" charset="0"/>
              <a:buNone/>
              <a:defRPr/>
            </a:pPr>
            <a:r>
              <a:rPr lang="en-GB" sz="1100" i="0" dirty="0" smtClean="0">
                <a:effectLst/>
              </a:rPr>
              <a:t>You </a:t>
            </a:r>
            <a:r>
              <a:rPr lang="en-GB" sz="1100" b="1" i="0" dirty="0" smtClean="0">
                <a:effectLst/>
              </a:rPr>
              <a:t>MUST</a:t>
            </a:r>
            <a:r>
              <a:rPr lang="en-GB" sz="1100" i="0" dirty="0" smtClean="0">
                <a:effectLst/>
              </a:rPr>
              <a:t> be able </a:t>
            </a:r>
            <a:r>
              <a:rPr lang="en-GB" sz="1100" b="1" i="0" dirty="0" smtClean="0">
                <a:effectLst/>
              </a:rPr>
              <a:t>to justify your grounds for suspicion</a:t>
            </a:r>
            <a:r>
              <a:rPr lang="en-GB" sz="1100" i="0" dirty="0" smtClean="0">
                <a:effectLst/>
              </a:rPr>
              <a:t>. </a:t>
            </a:r>
          </a:p>
          <a:p>
            <a:pPr>
              <a:lnSpc>
                <a:spcPct val="100000"/>
              </a:lnSpc>
              <a:buFont typeface="Arial" panose="020B0604020202020204" pitchFamily="34" charset="0"/>
              <a:buNone/>
              <a:defRPr/>
            </a:pPr>
            <a:endParaRPr lang="en-GB" sz="1100" i="0" dirty="0" smtClean="0">
              <a:effectLst/>
            </a:endParaRPr>
          </a:p>
          <a:p>
            <a:pPr marL="171450" indent="-171450">
              <a:lnSpc>
                <a:spcPct val="100000"/>
              </a:lnSpc>
              <a:buFont typeface="Arial" panose="020B0604020202020204" pitchFamily="34" charset="0"/>
              <a:buChar char="•"/>
            </a:pPr>
            <a:r>
              <a:rPr lang="en-US" altLang="en-US" sz="1100" dirty="0" smtClean="0"/>
              <a:t>The officer must have formed a </a:t>
            </a:r>
            <a:r>
              <a:rPr lang="en-US" altLang="en-US" sz="1100" i="1" dirty="0" smtClean="0"/>
              <a:t>genuine </a:t>
            </a:r>
            <a:r>
              <a:rPr lang="en-US" altLang="en-US" sz="1100" dirty="0" smtClean="0"/>
              <a:t>suspicion in their own mind that they will find the object for which the search power being exercised allows them to search and the suspicion that the object will be found must be reasonable. </a:t>
            </a:r>
          </a:p>
          <a:p>
            <a:pPr marL="171450" indent="-171450">
              <a:lnSpc>
                <a:spcPct val="100000"/>
              </a:lnSpc>
              <a:buFont typeface="Arial" panose="020B0604020202020204" pitchFamily="34" charset="0"/>
              <a:buChar char="•"/>
            </a:pPr>
            <a:r>
              <a:rPr lang="en-US" altLang="en-US" sz="1100" dirty="0" smtClean="0"/>
              <a:t>This means that there must be an </a:t>
            </a:r>
            <a:r>
              <a:rPr lang="en-US" altLang="en-US" sz="1100" i="1" dirty="0" smtClean="0"/>
              <a:t>objective </a:t>
            </a:r>
            <a:r>
              <a:rPr lang="en-US" altLang="en-US" sz="1100" dirty="0" smtClean="0"/>
              <a:t>basis for that suspicion based on facts, information and/or intelligence which are relevant to the likelihood that the object in question will be found, so that a reasonable person would be entitled to reach the same conclusion based on the same facts and information and/or intelligence. </a:t>
            </a:r>
          </a:p>
          <a:p>
            <a:pPr marL="171450" indent="-171450">
              <a:lnSpc>
                <a:spcPct val="100000"/>
              </a:lnSpc>
              <a:buFont typeface="Arial" panose="020B0604020202020204" pitchFamily="34" charset="0"/>
              <a:buChar char="•"/>
              <a:defRPr/>
            </a:pPr>
            <a:r>
              <a:rPr lang="en-US" sz="1100" dirty="0" smtClean="0"/>
              <a:t>Reasonable grounds for suspicion should be linked to </a:t>
            </a:r>
            <a:r>
              <a:rPr lang="en-US" sz="1100" b="1" dirty="0" smtClean="0"/>
              <a:t>accurate and current </a:t>
            </a:r>
            <a:r>
              <a:rPr lang="en-US" sz="1100" dirty="0" smtClean="0"/>
              <a:t>intelligence or information, relating to articles for which there is a power to stop and search, being carried by individuals or being in vehicles in any locality</a:t>
            </a:r>
          </a:p>
          <a:p>
            <a:pPr marL="171450" indent="-171450">
              <a:lnSpc>
                <a:spcPct val="100000"/>
              </a:lnSpc>
              <a:buFont typeface="Arial" panose="020B0604020202020204" pitchFamily="34" charset="0"/>
              <a:buChar char="•"/>
              <a:defRPr/>
            </a:pPr>
            <a:r>
              <a:rPr lang="en-US" sz="1100" dirty="0" smtClean="0"/>
              <a:t>The suspicion must be objective and based on relevant facts, information and intelligence about the person concerned, or some aspect of his/her </a:t>
            </a:r>
            <a:r>
              <a:rPr lang="en-US" sz="1100" dirty="0" err="1" smtClean="0"/>
              <a:t>behaviour</a:t>
            </a:r>
            <a:endParaRPr lang="en-US" sz="1100" dirty="0" smtClean="0"/>
          </a:p>
          <a:p>
            <a:pPr marL="171450" indent="-171450">
              <a:lnSpc>
                <a:spcPct val="100000"/>
              </a:lnSpc>
              <a:buFont typeface="Arial" panose="020B0604020202020204" pitchFamily="34" charset="0"/>
              <a:buChar char="•"/>
              <a:defRPr/>
            </a:pPr>
            <a:r>
              <a:rPr lang="en-US" sz="1100" dirty="0" smtClean="0"/>
              <a:t>Officers must be able to explain the basis for their suspicion by reference to intelligence or information about, or some specific </a:t>
            </a:r>
            <a:r>
              <a:rPr lang="en-US" sz="1100" dirty="0" err="1" smtClean="0"/>
              <a:t>behaviour</a:t>
            </a:r>
            <a:r>
              <a:rPr lang="en-US" sz="1100" dirty="0" smtClean="0"/>
              <a:t> by, the person concerned</a:t>
            </a:r>
          </a:p>
          <a:p>
            <a:pPr marL="171450" indent="-171450">
              <a:lnSpc>
                <a:spcPct val="100000"/>
              </a:lnSpc>
              <a:buFont typeface="Arial" panose="020B0604020202020204" pitchFamily="34" charset="0"/>
              <a:buChar char="•"/>
              <a:defRPr/>
            </a:pPr>
            <a:r>
              <a:rPr lang="en-US" sz="1100" dirty="0" smtClean="0"/>
              <a:t>A person cannot, in themselves, give grounds for suspicion.</a:t>
            </a:r>
          </a:p>
          <a:p>
            <a:pPr>
              <a:lnSpc>
                <a:spcPct val="100000"/>
              </a:lnSpc>
              <a:buFont typeface="Arial" panose="020B0604020202020204" pitchFamily="34" charset="0"/>
              <a:buNone/>
              <a:defRPr/>
            </a:pPr>
            <a:endParaRPr lang="en-GB" sz="1100" i="0" dirty="0" smtClean="0">
              <a:effectLst/>
            </a:endParaRPr>
          </a:p>
          <a:p>
            <a:pPr>
              <a:lnSpc>
                <a:spcPct val="100000"/>
              </a:lnSpc>
              <a:buFont typeface="Arial" panose="020B0604020202020204" pitchFamily="34" charset="0"/>
              <a:buNone/>
              <a:defRPr/>
            </a:pPr>
            <a:endParaRPr lang="en-GB" sz="1100" i="0" dirty="0" smtClean="0">
              <a:effectLst/>
            </a:endParaRPr>
          </a:p>
          <a:p>
            <a:pPr defTabSz="457200" eaLnBrk="1" fontAlgn="auto" hangingPunct="1">
              <a:lnSpc>
                <a:spcPct val="100000"/>
              </a:lnSpc>
              <a:spcBef>
                <a:spcPts val="0"/>
              </a:spcBef>
              <a:spcAft>
                <a:spcPts val="0"/>
              </a:spcAft>
              <a:defRPr/>
            </a:pPr>
            <a:r>
              <a:rPr lang="en-US" sz="1100" dirty="0" smtClean="0"/>
              <a:t>The</a:t>
            </a:r>
            <a:r>
              <a:rPr lang="en-US" sz="1100" baseline="0" dirty="0" smtClean="0"/>
              <a:t> below do not constitute grounds for suspicion:</a:t>
            </a:r>
          </a:p>
          <a:p>
            <a:pPr defTabSz="457200" eaLnBrk="1" fontAlgn="auto" hangingPunct="1">
              <a:lnSpc>
                <a:spcPct val="100000"/>
              </a:lnSpc>
              <a:spcBef>
                <a:spcPts val="0"/>
              </a:spcBef>
              <a:spcAft>
                <a:spcPts val="0"/>
              </a:spcAft>
              <a:defRPr/>
            </a:pPr>
            <a:r>
              <a:rPr lang="en-US" sz="1100" i="0" dirty="0" smtClean="0">
                <a:effectLst/>
              </a:rPr>
              <a:t>Their</a:t>
            </a:r>
            <a:r>
              <a:rPr lang="en-US" sz="1100" i="0" baseline="0" dirty="0" smtClean="0">
                <a:effectLst/>
              </a:rPr>
              <a:t> </a:t>
            </a:r>
            <a:r>
              <a:rPr lang="en-US" sz="1100" i="0" dirty="0" smtClean="0">
                <a:effectLst/>
              </a:rPr>
              <a:t>p</a:t>
            </a:r>
            <a:r>
              <a:rPr lang="en-US" sz="1100" dirty="0" smtClean="0"/>
              <a:t>hysical appearance</a:t>
            </a:r>
          </a:p>
          <a:p>
            <a:pPr defTabSz="457200" eaLnBrk="1" fontAlgn="auto" hangingPunct="1">
              <a:lnSpc>
                <a:spcPct val="100000"/>
              </a:lnSpc>
              <a:spcBef>
                <a:spcPts val="0"/>
              </a:spcBef>
              <a:spcAft>
                <a:spcPts val="0"/>
              </a:spcAft>
              <a:defRPr/>
            </a:pPr>
            <a:r>
              <a:rPr lang="en-US" sz="1100" dirty="0" smtClean="0"/>
              <a:t>Apparent race</a:t>
            </a:r>
          </a:p>
          <a:p>
            <a:pPr defTabSz="457200" eaLnBrk="1" fontAlgn="auto" hangingPunct="1">
              <a:lnSpc>
                <a:spcPct val="100000"/>
              </a:lnSpc>
              <a:spcBef>
                <a:spcPts val="0"/>
              </a:spcBef>
              <a:spcAft>
                <a:spcPts val="0"/>
              </a:spcAft>
              <a:defRPr/>
            </a:pPr>
            <a:r>
              <a:rPr lang="en-US" sz="1100" dirty="0" smtClean="0"/>
              <a:t>Ethnicity</a:t>
            </a:r>
          </a:p>
          <a:p>
            <a:pPr defTabSz="457200" eaLnBrk="1" fontAlgn="auto" hangingPunct="1">
              <a:lnSpc>
                <a:spcPct val="100000"/>
              </a:lnSpc>
              <a:spcBef>
                <a:spcPts val="0"/>
              </a:spcBef>
              <a:spcAft>
                <a:spcPts val="0"/>
              </a:spcAft>
              <a:defRPr/>
            </a:pPr>
            <a:r>
              <a:rPr lang="en-US" sz="1100" dirty="0" smtClean="0"/>
              <a:t>Religion</a:t>
            </a:r>
          </a:p>
          <a:p>
            <a:pPr defTabSz="457200" eaLnBrk="1" fontAlgn="auto" hangingPunct="1">
              <a:lnSpc>
                <a:spcPct val="100000"/>
              </a:lnSpc>
              <a:spcBef>
                <a:spcPts val="0"/>
              </a:spcBef>
              <a:spcAft>
                <a:spcPts val="0"/>
              </a:spcAft>
              <a:defRPr/>
            </a:pPr>
            <a:r>
              <a:rPr lang="en-US" sz="1100" dirty="0" smtClean="0"/>
              <a:t>Gender</a:t>
            </a:r>
          </a:p>
          <a:p>
            <a:pPr defTabSz="457200" eaLnBrk="1" fontAlgn="auto" hangingPunct="1">
              <a:lnSpc>
                <a:spcPct val="100000"/>
              </a:lnSpc>
              <a:spcBef>
                <a:spcPts val="0"/>
              </a:spcBef>
              <a:spcAft>
                <a:spcPts val="0"/>
              </a:spcAft>
              <a:defRPr/>
            </a:pPr>
            <a:r>
              <a:rPr lang="en-US" sz="1100" dirty="0" smtClean="0"/>
              <a:t>Age</a:t>
            </a:r>
          </a:p>
          <a:p>
            <a:pPr defTabSz="457200" eaLnBrk="1" fontAlgn="auto" hangingPunct="1">
              <a:lnSpc>
                <a:spcPct val="100000"/>
              </a:lnSpc>
              <a:spcBef>
                <a:spcPts val="0"/>
              </a:spcBef>
              <a:spcAft>
                <a:spcPts val="0"/>
              </a:spcAft>
              <a:defRPr/>
            </a:pPr>
            <a:r>
              <a:rPr lang="en-US" sz="1100" dirty="0" smtClean="0"/>
              <a:t>Social standing</a:t>
            </a:r>
          </a:p>
          <a:p>
            <a:pPr defTabSz="457200" eaLnBrk="1" fontAlgn="auto" hangingPunct="1">
              <a:lnSpc>
                <a:spcPct val="100000"/>
              </a:lnSpc>
              <a:spcBef>
                <a:spcPts val="0"/>
              </a:spcBef>
              <a:spcAft>
                <a:spcPts val="0"/>
              </a:spcAft>
              <a:defRPr/>
            </a:pPr>
            <a:r>
              <a:rPr lang="en-US" sz="1100" dirty="0" smtClean="0"/>
              <a:t>Previous convictions or the fact they are ‘known’</a:t>
            </a:r>
          </a:p>
          <a:p>
            <a:pPr>
              <a:lnSpc>
                <a:spcPct val="100000"/>
              </a:lnSpc>
              <a:buFont typeface="Arial" panose="020B0604020202020204" pitchFamily="34" charset="0"/>
              <a:buNone/>
              <a:defRPr/>
            </a:pPr>
            <a:r>
              <a:rPr lang="en-US" sz="1100" dirty="0" smtClean="0"/>
              <a:t>Presence in a ‘high crime area’ </a:t>
            </a:r>
          </a:p>
          <a:p>
            <a:pPr>
              <a:lnSpc>
                <a:spcPct val="100000"/>
              </a:lnSpc>
              <a:buFont typeface="Arial" panose="020B0604020202020204" pitchFamily="34" charset="0"/>
              <a:buNone/>
              <a:defRPr/>
            </a:pPr>
            <a:r>
              <a:rPr lang="en-US" sz="1100" dirty="0" smtClean="0"/>
              <a:t>Associates (even if there are reasonable grounds for searching one of them)</a:t>
            </a:r>
          </a:p>
          <a:p>
            <a:pPr>
              <a:lnSpc>
                <a:spcPct val="100000"/>
              </a:lnSpc>
              <a:buFont typeface="Arial" panose="020B0604020202020204" pitchFamily="34" charset="0"/>
              <a:buNone/>
              <a:defRPr/>
            </a:pPr>
            <a:r>
              <a:rPr lang="en-US" sz="1100" dirty="0" smtClean="0"/>
              <a:t>Furtive movements.</a:t>
            </a:r>
          </a:p>
          <a:p>
            <a:pPr>
              <a:lnSpc>
                <a:spcPct val="100000"/>
              </a:lnSpc>
            </a:pPr>
            <a:r>
              <a:rPr lang="en-GB" sz="1100" i="0" dirty="0" smtClean="0">
                <a:effectLst/>
              </a:rPr>
              <a:t>- there must be something about their manner, deportment, conversations and the surrounding circumstances which afford that suspicion</a:t>
            </a:r>
          </a:p>
          <a:p>
            <a:pPr>
              <a:lnSpc>
                <a:spcPct val="100000"/>
              </a:lnSpc>
            </a:pPr>
            <a:endParaRPr lang="en-GB" sz="1100" dirty="0" smtClean="0">
              <a:effectLst/>
            </a:endParaRPr>
          </a:p>
          <a:p>
            <a:pPr>
              <a:lnSpc>
                <a:spcPct val="100000"/>
              </a:lnSpc>
            </a:pPr>
            <a:r>
              <a:rPr lang="en-GB" sz="1100" dirty="0" smtClean="0">
                <a:effectLst/>
              </a:rPr>
              <a:t>The primary purpose of stop and search powers is to enable officers to allay or confirm suspicions about individuals without exercising their power of arrest. Officers may be required to justify the use or authorisation of such powers, in relation both to individual searches and the overall pattern of their activity in this regard, to their supervisory officers or in court. Any misuse of the powers is likely to be harmful to policing and lead to mistrust of the police. Officers must also be able to explain their actions to the member of the public searched. The misuse of these powers can lead to disciplinary action.</a:t>
            </a:r>
            <a:endParaRPr lang="en-GB" sz="1100" i="0" dirty="0" smtClean="0">
              <a:effectLst/>
            </a:endParaRP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30</a:t>
            </a:fld>
            <a:endParaRPr lang="en-GB" altLang="en-US"/>
          </a:p>
        </p:txBody>
      </p:sp>
    </p:spTree>
    <p:extLst>
      <p:ext uri="{BB962C8B-B14F-4D97-AF65-F5344CB8AC3E}">
        <p14:creationId xmlns:p14="http://schemas.microsoft.com/office/powerpoint/2010/main" val="29911104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100" b="1" dirty="0" smtClean="0"/>
              <a:t>PACE Code A </a:t>
            </a:r>
            <a:r>
              <a:rPr lang="en-GB" sz="1100" dirty="0" smtClean="0"/>
              <a:t>deals with the exercise by police officers of statutory powers to search a person or a vehicle without first making an arrest.</a:t>
            </a:r>
          </a:p>
          <a:p>
            <a:pPr>
              <a:lnSpc>
                <a:spcPct val="100000"/>
              </a:lnSpc>
            </a:pPr>
            <a:endParaRPr lang="en-GB" altLang="en-US" sz="1100" dirty="0" smtClean="0">
              <a:ea typeface="ＭＳ Ｐゴシック" panose="020B0600070205080204"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i="0" dirty="0" smtClean="0">
                <a:effectLst/>
              </a:rPr>
              <a:t>In law, the effect of </a:t>
            </a:r>
            <a:r>
              <a:rPr lang="en-GB" sz="1100" b="1" i="0" dirty="0" smtClean="0">
                <a:effectLst/>
              </a:rPr>
              <a:t>'detaining</a:t>
            </a:r>
            <a:r>
              <a:rPr lang="en-GB" sz="1100" i="0" dirty="0" smtClean="0">
                <a:effectLst/>
              </a:rPr>
              <a:t>' someone for one of these purposes is really to temporarily arrest them whilst the procedure takes place.</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i="0" dirty="0" smtClean="0">
                <a:effectLst/>
              </a:rPr>
              <a:t>The main difference between the two is that a person being held for a procedure has not been 'arrested for an offence‘.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b="1" i="1" dirty="0" smtClean="0">
              <a:effectLst/>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1" dirty="0" smtClean="0">
                <a:effectLst/>
              </a:rPr>
              <a:t>VEHICLE means</a:t>
            </a:r>
            <a:r>
              <a:rPr lang="en-GB" sz="1100" dirty="0" smtClean="0">
                <a:effectLst/>
              </a:rPr>
              <a:t>: - a conveyance, usually with wheels, for transporting people, goods, etc.;</a:t>
            </a:r>
            <a:br>
              <a:rPr lang="en-GB" sz="1100" dirty="0" smtClean="0">
                <a:effectLst/>
              </a:rPr>
            </a:br>
            <a:r>
              <a:rPr lang="en-GB" sz="1100" dirty="0" smtClean="0">
                <a:effectLst/>
              </a:rPr>
              <a:t>- a car, cart, truck, carriage, sledge, etc.;</a:t>
            </a:r>
            <a:br>
              <a:rPr lang="en-GB" sz="1100" dirty="0" smtClean="0">
                <a:effectLst/>
              </a:rPr>
            </a:br>
            <a:r>
              <a:rPr lang="en-GB" sz="1100" dirty="0" smtClean="0">
                <a:effectLst/>
              </a:rPr>
              <a:t>- any means of carriage or transport;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b="1" dirty="0" smtClean="0">
              <a:effectLst/>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1" dirty="0" smtClean="0">
                <a:effectLst/>
              </a:rPr>
              <a:t>Vessel</a:t>
            </a:r>
            <a:r>
              <a:rPr lang="en-GB" sz="1100" dirty="0" smtClean="0">
                <a:effectLst/>
              </a:rPr>
              <a:t> includes a hovercraft</a:t>
            </a:r>
            <a:br>
              <a:rPr lang="en-GB" sz="1100" dirty="0" smtClean="0">
                <a:effectLst/>
              </a:rPr>
            </a:br>
            <a:endParaRPr lang="en-GB" sz="1100" dirty="0" smtClean="0">
              <a:effectLst/>
            </a:endParaRPr>
          </a:p>
          <a:p>
            <a:pPr>
              <a:lnSpc>
                <a:spcPct val="100000"/>
              </a:lnSpc>
            </a:pPr>
            <a:r>
              <a:rPr lang="en-GB" altLang="en-US" sz="1100" dirty="0" smtClean="0">
                <a:ea typeface="ＭＳ Ｐゴシック" panose="020B0600070205080204" pitchFamily="34" charset="-128"/>
              </a:rPr>
              <a:t>Search any vehicle or vessel in which the constable suspects that the drug may be found </a:t>
            </a:r>
            <a:r>
              <a:rPr lang="en-GB" altLang="en-US" sz="1100" b="1" u="sng" dirty="0" smtClean="0">
                <a:ea typeface="ＭＳ Ｐゴシック" panose="020B0600070205080204" pitchFamily="34" charset="-128"/>
              </a:rPr>
              <a:t>and, for that purpose, require the person in control of the vehicle or vessel to stop it</a:t>
            </a:r>
            <a:r>
              <a:rPr lang="en-GB" altLang="en-US" sz="1100" dirty="0" smtClean="0">
                <a:ea typeface="ＭＳ Ｐゴシック" panose="020B0600070205080204" pitchFamily="34" charset="-128"/>
              </a:rPr>
              <a:t>.</a:t>
            </a:r>
          </a:p>
          <a:p>
            <a:pPr>
              <a:lnSpc>
                <a:spcPct val="100000"/>
              </a:lnSpc>
            </a:pPr>
            <a:endParaRPr lang="en-GB" altLang="en-US" sz="1100" dirty="0" smtClean="0">
              <a:ea typeface="ＭＳ Ｐゴシック" panose="020B0600070205080204" pitchFamily="34" charset="-128"/>
            </a:endParaRPr>
          </a:p>
          <a:p>
            <a:pPr>
              <a:lnSpc>
                <a:spcPct val="100000"/>
              </a:lnSpc>
            </a:pPr>
            <a:r>
              <a:rPr lang="en-GB" sz="1100" dirty="0" smtClean="0">
                <a:ea typeface="ＭＳ Ｐゴシック" panose="020B0600070205080204" pitchFamily="34" charset="-128"/>
              </a:rPr>
              <a:t>When searching a </a:t>
            </a:r>
            <a:r>
              <a:rPr lang="en-GB" sz="1100" b="1" u="sng" dirty="0" smtClean="0">
                <a:ea typeface="ＭＳ Ｐゴシック" panose="020B0600070205080204" pitchFamily="34" charset="-128"/>
              </a:rPr>
              <a:t>vehicle</a:t>
            </a:r>
            <a:r>
              <a:rPr lang="en-GB" sz="1100" dirty="0" smtClean="0">
                <a:ea typeface="ＭＳ Ｐゴシック" panose="020B0600070205080204" pitchFamily="34" charset="-128"/>
              </a:rPr>
              <a:t> </a:t>
            </a:r>
            <a:r>
              <a:rPr lang="en-GB" sz="1100" dirty="0" smtClean="0"/>
              <a:t>there are 5 distinct areas utilised for the purposes of searching:</a:t>
            </a:r>
          </a:p>
          <a:p>
            <a:pPr>
              <a:lnSpc>
                <a:spcPct val="100000"/>
              </a:lnSpc>
            </a:pPr>
            <a:r>
              <a:rPr lang="en-GB" sz="1100" dirty="0" smtClean="0"/>
              <a:t> interior </a:t>
            </a:r>
          </a:p>
          <a:p>
            <a:pPr lvl="0">
              <a:lnSpc>
                <a:spcPct val="100000"/>
              </a:lnSpc>
            </a:pPr>
            <a:r>
              <a:rPr lang="en-GB" sz="1100" dirty="0" smtClean="0"/>
              <a:t>boot or cargo area</a:t>
            </a:r>
          </a:p>
          <a:p>
            <a:pPr lvl="0">
              <a:lnSpc>
                <a:spcPct val="100000"/>
              </a:lnSpc>
            </a:pPr>
            <a:r>
              <a:rPr lang="en-GB" sz="1100" dirty="0" smtClean="0"/>
              <a:t>engine compartment </a:t>
            </a:r>
          </a:p>
          <a:p>
            <a:pPr lvl="0">
              <a:lnSpc>
                <a:spcPct val="100000"/>
              </a:lnSpc>
            </a:pPr>
            <a:r>
              <a:rPr lang="en-GB" sz="1100" dirty="0" smtClean="0"/>
              <a:t>outside</a:t>
            </a:r>
          </a:p>
          <a:p>
            <a:pPr lvl="0">
              <a:lnSpc>
                <a:spcPct val="100000"/>
              </a:lnSpc>
            </a:pPr>
            <a:r>
              <a:rPr lang="en-GB" sz="1100" dirty="0" smtClean="0"/>
              <a:t>underneath </a:t>
            </a:r>
          </a:p>
          <a:p>
            <a:pPr>
              <a:lnSpc>
                <a:spcPct val="100000"/>
              </a:lnSpc>
            </a:pPr>
            <a:r>
              <a:rPr lang="en-GB" sz="1100" dirty="0" smtClean="0"/>
              <a:t> </a:t>
            </a:r>
          </a:p>
          <a:p>
            <a:pPr>
              <a:lnSpc>
                <a:spcPct val="100000"/>
              </a:lnSpc>
            </a:pPr>
            <a:r>
              <a:rPr lang="en-GB" sz="1100" dirty="0" smtClean="0"/>
              <a:t>Risk assessment should be conducted prior to the start of the search. Care must be taken when searching the engine compartment. </a:t>
            </a:r>
          </a:p>
          <a:p>
            <a:pPr>
              <a:lnSpc>
                <a:spcPct val="100000"/>
              </a:lnSpc>
            </a:pPr>
            <a:r>
              <a:rPr lang="en-GB" sz="1100" dirty="0" smtClean="0"/>
              <a:t>If the driver is non-compliant during the search, a further risk assessment needs to be made and assistance requested. If compliant, the owner should be allowed to observe the search, but not interfere.</a:t>
            </a:r>
          </a:p>
          <a:p>
            <a:pPr>
              <a:lnSpc>
                <a:spcPct val="100000"/>
              </a:lnSpc>
            </a:pPr>
            <a:endParaRPr lang="en-GB" sz="1100" dirty="0" smtClean="0"/>
          </a:p>
          <a:p>
            <a:pPr defTabSz="910011">
              <a:lnSpc>
                <a:spcPct val="100000"/>
              </a:lnSpc>
              <a:defRPr/>
            </a:pPr>
            <a:r>
              <a:rPr lang="en-GB" sz="1100" dirty="0" smtClean="0"/>
              <a:t>The vehicle should be searched systematically and it is recommended that more than one officer conducts the search, who should remain in constant communication.</a:t>
            </a:r>
          </a:p>
          <a:p>
            <a:pPr>
              <a:lnSpc>
                <a:spcPct val="100000"/>
              </a:lnSpc>
            </a:pPr>
            <a:r>
              <a:rPr lang="en-GB" sz="1100" dirty="0" smtClean="0"/>
              <a:t> </a:t>
            </a:r>
          </a:p>
          <a:p>
            <a:pPr>
              <a:lnSpc>
                <a:spcPct val="100000"/>
              </a:lnSpc>
            </a:pPr>
            <a:r>
              <a:rPr lang="en-GB" sz="1100" dirty="0" smtClean="0"/>
              <a:t>Specialists may be called in to conduct the search, but this would depend on the urgency of the situation. Vehicles can be removed by police and securely stored before the start of a search. </a:t>
            </a:r>
          </a:p>
          <a:p>
            <a:pPr>
              <a:lnSpc>
                <a:spcPct val="100000"/>
              </a:lnSpc>
            </a:pPr>
            <a:r>
              <a:rPr lang="en-GB" sz="1100" dirty="0" smtClean="0"/>
              <a:t>   </a:t>
            </a:r>
          </a:p>
          <a:p>
            <a:pPr>
              <a:lnSpc>
                <a:spcPct val="100000"/>
              </a:lnSpc>
            </a:pPr>
            <a:r>
              <a:rPr lang="en-GB" sz="1100" dirty="0" smtClean="0"/>
              <a:t>Seize any property found – document – exhibits.</a:t>
            </a:r>
          </a:p>
          <a:p>
            <a:pPr>
              <a:lnSpc>
                <a:spcPct val="100000"/>
              </a:lnSpc>
            </a:pPr>
            <a:endParaRPr lang="en-GB" sz="1100" dirty="0" smtClean="0"/>
          </a:p>
          <a:p>
            <a:pPr>
              <a:lnSpc>
                <a:spcPct val="100000"/>
              </a:lnSpc>
            </a:pPr>
            <a:r>
              <a:rPr lang="en-GB" sz="1100" dirty="0" smtClean="0"/>
              <a:t>Complete search record – document all decisions on the form, offer a copy  to the person (may collect within 3 months) </a:t>
            </a:r>
          </a:p>
          <a:p>
            <a:pPr>
              <a:lnSpc>
                <a:spcPct val="100000"/>
              </a:lnSpc>
            </a:pPr>
            <a:endParaRPr lang="en-GB" sz="1100" dirty="0" smtClean="0"/>
          </a:p>
          <a:p>
            <a:pPr>
              <a:lnSpc>
                <a:spcPct val="100000"/>
              </a:lnSpc>
            </a:pPr>
            <a:r>
              <a:rPr lang="en-GB" sz="1100" dirty="0" smtClean="0"/>
              <a:t>Always leave a vehicle in the state it was found </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31</a:t>
            </a:fld>
            <a:endParaRPr lang="en-GB" altLang="en-US"/>
          </a:p>
        </p:txBody>
      </p:sp>
    </p:spTree>
    <p:extLst>
      <p:ext uri="{BB962C8B-B14F-4D97-AF65-F5344CB8AC3E}">
        <p14:creationId xmlns:p14="http://schemas.microsoft.com/office/powerpoint/2010/main" val="27355622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t>If</a:t>
            </a:r>
            <a:r>
              <a:rPr lang="en-GB" sz="1100" baseline="0" dirty="0" smtClean="0"/>
              <a:t> students wish to learn more about substance abuse, visit this website for my updated information </a:t>
            </a:r>
            <a:endParaRPr lang="en-GB" sz="1100" dirty="0" smtClean="0"/>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32</a:t>
            </a:fld>
            <a:endParaRPr lang="en-GB" altLang="en-US"/>
          </a:p>
        </p:txBody>
      </p:sp>
    </p:spTree>
    <p:extLst>
      <p:ext uri="{BB962C8B-B14F-4D97-AF65-F5344CB8AC3E}">
        <p14:creationId xmlns:p14="http://schemas.microsoft.com/office/powerpoint/2010/main" val="6778780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aseline="0" dirty="0" smtClean="0"/>
              <a:t>Pens and books away – individually answer the questions below </a:t>
            </a: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33</a:t>
            </a:fld>
            <a:endParaRPr lang="en-GB" altLang="en-US"/>
          </a:p>
        </p:txBody>
      </p:sp>
    </p:spTree>
    <p:extLst>
      <p:ext uri="{BB962C8B-B14F-4D97-AF65-F5344CB8AC3E}">
        <p14:creationId xmlns:p14="http://schemas.microsoft.com/office/powerpoint/2010/main" val="3333315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kern="1200" dirty="0" smtClean="0">
                <a:solidFill>
                  <a:schemeClr val="tx1"/>
                </a:solidFill>
                <a:effectLst/>
                <a:latin typeface="Arial" pitchFamily="34" charset="0"/>
                <a:ea typeface="ＭＳ Ｐゴシック" pitchFamily="-112" charset="-128"/>
                <a:cs typeface="ＭＳ Ｐゴシック" pitchFamily="-112" charset="-128"/>
              </a:rPr>
              <a:t>(c) CLARKE &amp; READER</a:t>
            </a:r>
            <a:endParaRPr lang="en-GB" sz="1100" b="0" baseline="0" dirty="0" smtClean="0">
              <a:solidFill>
                <a:schemeClr val="tx1"/>
              </a:solidFill>
            </a:endParaRPr>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34</a:t>
            </a:fld>
            <a:endParaRPr lang="en-GB" altLang="en-US"/>
          </a:p>
        </p:txBody>
      </p:sp>
    </p:spTree>
    <p:extLst>
      <p:ext uri="{BB962C8B-B14F-4D97-AF65-F5344CB8AC3E}">
        <p14:creationId xmlns:p14="http://schemas.microsoft.com/office/powerpoint/2010/main" val="39333855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(c) When he offers the wraps to students</a:t>
            </a:r>
            <a:r>
              <a:rPr lang="en-GB" sz="1100" b="0" dirty="0" smtClean="0">
                <a:effectLst/>
              </a:rPr>
              <a:t> </a:t>
            </a:r>
            <a:r>
              <a:rPr lang="en-GB" sz="1100" b="0" kern="1200" dirty="0" smtClean="0">
                <a:solidFill>
                  <a:schemeClr val="tx1"/>
                </a:solidFill>
                <a:effectLst/>
                <a:latin typeface="Arial" pitchFamily="34" charset="0"/>
                <a:ea typeface="ＭＳ Ｐゴシック" pitchFamily="-112" charset="-128"/>
                <a:cs typeface="ＭＳ Ｐゴシック" pitchFamily="-112" charset="-128"/>
              </a:rPr>
              <a:t> </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35</a:t>
            </a:fld>
            <a:endParaRPr lang="en-GB" altLang="en-US"/>
          </a:p>
        </p:txBody>
      </p:sp>
    </p:spTree>
    <p:extLst>
      <p:ext uri="{BB962C8B-B14F-4D97-AF65-F5344CB8AC3E}">
        <p14:creationId xmlns:p14="http://schemas.microsoft.com/office/powerpoint/2010/main" val="42037273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C.</a:t>
            </a:r>
            <a:r>
              <a:rPr lang="en-GB" sz="1100" b="0" kern="1200" baseline="0" dirty="0" smtClean="0">
                <a:solidFill>
                  <a:schemeClr val="tx1"/>
                </a:solidFill>
                <a:effectLst/>
                <a:latin typeface="Arial" pitchFamily="34" charset="0"/>
                <a:ea typeface="ＭＳ Ｐゴシック" pitchFamily="-112" charset="-128"/>
                <a:cs typeface="ＭＳ Ｐゴシック" pitchFamily="-112" charset="-128"/>
              </a:rPr>
              <a:t> </a:t>
            </a:r>
            <a:r>
              <a:rPr lang="en-GB" sz="1100" b="0" kern="1200" dirty="0" smtClean="0">
                <a:solidFill>
                  <a:schemeClr val="tx1"/>
                </a:solidFill>
                <a:effectLst/>
                <a:latin typeface="Arial" pitchFamily="34" charset="0"/>
                <a:ea typeface="ＭＳ Ｐゴシック" pitchFamily="-112" charset="-128"/>
                <a:cs typeface="ＭＳ Ｐゴシック" pitchFamily="-112" charset="-128"/>
              </a:rPr>
              <a:t>Both</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36</a:t>
            </a:fld>
            <a:endParaRPr lang="en-GB" altLang="en-US"/>
          </a:p>
        </p:txBody>
      </p:sp>
    </p:spTree>
    <p:extLst>
      <p:ext uri="{BB962C8B-B14F-4D97-AF65-F5344CB8AC3E}">
        <p14:creationId xmlns:p14="http://schemas.microsoft.com/office/powerpoint/2010/main" val="16100184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B. That ROPER knew of the presence of a substance in the tin and that this transpired to be a controlled drug.</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37</a:t>
            </a:fld>
            <a:endParaRPr lang="en-GB" altLang="en-US"/>
          </a:p>
        </p:txBody>
      </p:sp>
    </p:spTree>
    <p:extLst>
      <p:ext uri="{BB962C8B-B14F-4D97-AF65-F5344CB8AC3E}">
        <p14:creationId xmlns:p14="http://schemas.microsoft.com/office/powerpoint/2010/main" val="17440558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D. No, the defence would only apply if she took possession of the drugs and either destroyed them immediately or delivered them to a person lawfully entitled to possess them. </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38</a:t>
            </a:fld>
            <a:endParaRPr lang="en-GB" altLang="en-US"/>
          </a:p>
        </p:txBody>
      </p:sp>
    </p:spTree>
    <p:extLst>
      <p:ext uri="{BB962C8B-B14F-4D97-AF65-F5344CB8AC3E}">
        <p14:creationId xmlns:p14="http://schemas.microsoft.com/office/powerpoint/2010/main" val="24913611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A. When the provision of the drugs was agreed.  </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39</a:t>
            </a:fld>
            <a:endParaRPr lang="en-GB" altLang="en-US"/>
          </a:p>
        </p:txBody>
      </p:sp>
    </p:spTree>
    <p:extLst>
      <p:ext uri="{BB962C8B-B14F-4D97-AF65-F5344CB8AC3E}">
        <p14:creationId xmlns:p14="http://schemas.microsoft.com/office/powerpoint/2010/main" val="18615947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ＭＳ Ｐゴシック" pitchFamily="-112" charset="-128"/>
                <a:cs typeface="ＭＳ Ｐゴシック" pitchFamily="-112" charset="-128"/>
              </a:rPr>
              <a:t>A. When the provision of the drugs was agreed.  </a:t>
            </a:r>
          </a:p>
          <a:p>
            <a:endParaRPr lang="en-GB" baseline="0" dirty="0" smtClean="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40</a:t>
            </a:fld>
            <a:endParaRPr lang="en-GB" altLang="en-US"/>
          </a:p>
        </p:txBody>
      </p:sp>
    </p:spTree>
    <p:extLst>
      <p:ext uri="{BB962C8B-B14F-4D97-AF65-F5344CB8AC3E}">
        <p14:creationId xmlns:p14="http://schemas.microsoft.com/office/powerpoint/2010/main" val="11725904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9821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68030277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55605837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845699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8398725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2624314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48971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3154341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70616490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9605036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2540611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0733286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7994351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7693338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13366335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4642870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0048361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6491297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057742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70542546"/>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3316245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4198473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1681232836"/>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3954392076"/>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hyperlink" Target="https://www.youtube.com/watch?v=jNg0cDvxat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jp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jp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5.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27.wmf"/><Relationship Id="rId5" Type="http://schemas.openxmlformats.org/officeDocument/2006/relationships/oleObject" Target="../embeddings/oleObject1.bin"/><Relationship Id="rId4" Type="http://schemas.openxmlformats.org/officeDocument/2006/relationships/image" Target="../media/image3.jpg"/></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18.xml"/><Relationship Id="rId4" Type="http://schemas.openxmlformats.org/officeDocument/2006/relationships/hyperlink" Target="http://www.drugstraining.co.uk/index.php"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3.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0.xml"/><Relationship Id="rId1" Type="http://schemas.openxmlformats.org/officeDocument/2006/relationships/slideLayout" Target="../slideLayouts/slideLayout18.xml"/><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54571" y="2420888"/>
            <a:ext cx="3413927" cy="1569660"/>
          </a:xfrm>
          <a:prstGeom prst="rect">
            <a:avLst/>
          </a:prstGeom>
          <a:noFill/>
        </p:spPr>
        <p:txBody>
          <a:bodyPr wrap="square" rtlCol="0">
            <a:spAutoFit/>
          </a:bodyPr>
          <a:lstStyle/>
          <a:p>
            <a:pPr algn="ctr" defTabSz="685800" eaLnBrk="1" fontAlgn="auto" hangingPunct="1">
              <a:spcBef>
                <a:spcPts val="0"/>
              </a:spcBef>
              <a:spcAft>
                <a:spcPts val="0"/>
              </a:spcAft>
            </a:pPr>
            <a:r>
              <a:rPr lang="en-GB" dirty="0" smtClean="0">
                <a:latin typeface="Arial" panose="020B0604020202020204" pitchFamily="34" charset="0"/>
                <a:ea typeface="Tahoma" panose="020B0604030504040204" pitchFamily="34" charset="0"/>
                <a:cs typeface="Arial" panose="020B0604020202020204" pitchFamily="34" charset="0"/>
              </a:rPr>
              <a:t>MISUSE </a:t>
            </a:r>
          </a:p>
          <a:p>
            <a:pPr algn="ctr" defTabSz="685800" eaLnBrk="1" fontAlgn="auto" hangingPunct="1">
              <a:spcBef>
                <a:spcPts val="0"/>
              </a:spcBef>
              <a:spcAft>
                <a:spcPts val="0"/>
              </a:spcAft>
            </a:pPr>
            <a:r>
              <a:rPr lang="en-GB" dirty="0" smtClean="0">
                <a:latin typeface="Arial" panose="020B0604020202020204" pitchFamily="34" charset="0"/>
                <a:ea typeface="Tahoma" panose="020B0604030504040204" pitchFamily="34" charset="0"/>
                <a:cs typeface="Arial" panose="020B0604020202020204" pitchFamily="34" charset="0"/>
              </a:rPr>
              <a:t>OF </a:t>
            </a:r>
          </a:p>
          <a:p>
            <a:pPr algn="ctr" defTabSz="685800" eaLnBrk="1" fontAlgn="auto" hangingPunct="1">
              <a:spcBef>
                <a:spcPts val="0"/>
              </a:spcBef>
              <a:spcAft>
                <a:spcPts val="0"/>
              </a:spcAft>
            </a:pPr>
            <a:r>
              <a:rPr lang="en-GB" dirty="0" smtClean="0">
                <a:latin typeface="Arial" panose="020B0604020202020204" pitchFamily="34" charset="0"/>
                <a:ea typeface="Tahoma" panose="020B0604030504040204" pitchFamily="34" charset="0"/>
                <a:cs typeface="Arial" panose="020B0604020202020204" pitchFamily="34" charset="0"/>
              </a:rPr>
              <a:t>DRUGS </a:t>
            </a:r>
            <a:endParaRPr lang="en-GB" dirty="0">
              <a:latin typeface="Arial" panose="020B0604020202020204" pitchFamily="34" charset="0"/>
              <a:ea typeface="Tahoma" panose="020B0604030504040204" pitchFamily="34" charset="0"/>
              <a:cs typeface="Arial" panose="020B0604020202020204" pitchFamily="34" charset="0"/>
            </a:endParaRPr>
          </a:p>
        </p:txBody>
      </p:sp>
      <p:pic>
        <p:nvPicPr>
          <p:cNvPr id="2" name="Picture 1"/>
          <p:cNvPicPr>
            <a:picLocks noChangeAspect="1"/>
          </p:cNvPicPr>
          <p:nvPr/>
        </p:nvPicPr>
        <p:blipFill>
          <a:blip r:embed="rId4"/>
          <a:stretch>
            <a:fillRect/>
          </a:stretch>
        </p:blipFill>
        <p:spPr>
          <a:xfrm>
            <a:off x="148402" y="188640"/>
            <a:ext cx="607174" cy="733279"/>
          </a:xfrm>
          <a:prstGeom prst="rect">
            <a:avLst/>
          </a:prstGeom>
        </p:spPr>
      </p:pic>
    </p:spTree>
    <p:extLst>
      <p:ext uri="{BB962C8B-B14F-4D97-AF65-F5344CB8AC3E}">
        <p14:creationId xmlns:p14="http://schemas.microsoft.com/office/powerpoint/2010/main" val="3020978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683568" y="2644170"/>
            <a:ext cx="7560840" cy="1077218"/>
          </a:xfrm>
          <a:prstGeom prst="rect">
            <a:avLst/>
          </a:prstGeom>
        </p:spPr>
        <p:txBody>
          <a:bodyPr wrap="square">
            <a:spAutoFit/>
          </a:bodyPr>
          <a:lstStyle/>
          <a:p>
            <a:pPr algn="ctr"/>
            <a:r>
              <a:rPr lang="en-GB" u="sng" dirty="0">
                <a:hlinkClick r:id="rId4"/>
              </a:rPr>
              <a:t>https://www.youtube.com/watch?v=jNg0cDvxats</a:t>
            </a:r>
            <a:r>
              <a:rPr lang="en-GB" dirty="0"/>
              <a:t> </a:t>
            </a:r>
          </a:p>
        </p:txBody>
      </p:sp>
    </p:spTree>
    <p:extLst>
      <p:ext uri="{BB962C8B-B14F-4D97-AF65-F5344CB8AC3E}">
        <p14:creationId xmlns:p14="http://schemas.microsoft.com/office/powerpoint/2010/main" val="37944173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3"/>
          <p:cNvSpPr txBox="1">
            <a:spLocks noChangeArrowheads="1"/>
          </p:cNvSpPr>
          <p:nvPr/>
        </p:nvSpPr>
        <p:spPr bwMode="auto">
          <a:xfrm>
            <a:off x="611560" y="1484784"/>
            <a:ext cx="352807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chemeClr val="tx1"/>
                </a:solidFill>
              </a:rPr>
              <a:t>Controlled drugs are listed in the Misuse of Drugs Act 1971</a:t>
            </a:r>
          </a:p>
          <a:p>
            <a:pPr eaLnBrk="1" hangingPunct="1">
              <a:spcBef>
                <a:spcPct val="0"/>
              </a:spcBef>
              <a:buFontTx/>
              <a:buNone/>
            </a:pPr>
            <a:endParaRPr lang="en-GB" altLang="en-US" sz="2800" dirty="0">
              <a:solidFill>
                <a:schemeClr val="tx1"/>
              </a:solidFill>
            </a:endParaRPr>
          </a:p>
        </p:txBody>
      </p:sp>
      <p:pic>
        <p:nvPicPr>
          <p:cNvPr id="4" name="Picture 2" descr="R:\SWPKDIVLDSEPF\Shared\Pre-join\Images\hero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620688"/>
            <a:ext cx="3599953"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7845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5"/>
          <p:cNvSpPr txBox="1">
            <a:spLocks noChangeArrowheads="1"/>
          </p:cNvSpPr>
          <p:nvPr/>
        </p:nvSpPr>
        <p:spPr bwMode="auto">
          <a:xfrm>
            <a:off x="755576" y="2060848"/>
            <a:ext cx="331306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a:solidFill>
                  <a:schemeClr val="tx1"/>
                </a:solidFill>
              </a:rPr>
              <a:t>Controlled drugs are classified as Class ‘A’, ‘B’ or ‘C’ according to their toxicity</a:t>
            </a:r>
          </a:p>
        </p:txBody>
      </p:sp>
      <p:pic>
        <p:nvPicPr>
          <p:cNvPr id="4" name="Picture 2" descr="drugs 1a"/>
          <p:cNvPicPr>
            <a:picLocks noChangeAspect="1" noChangeArrowheads="1"/>
          </p:cNvPicPr>
          <p:nvPr/>
        </p:nvPicPr>
        <p:blipFill>
          <a:blip r:embed="rId4">
            <a:lum bright="50000" contrast="-50000"/>
            <a:extLst>
              <a:ext uri="{28A0092B-C50C-407E-A947-70E740481C1C}">
                <a14:useLocalDpi xmlns:a14="http://schemas.microsoft.com/office/drawing/2010/main" val="0"/>
              </a:ext>
            </a:extLst>
          </a:blip>
          <a:srcRect l="850" t="1050" r="850" b="1050"/>
          <a:stretch>
            <a:fillRect/>
          </a:stretch>
        </p:blipFill>
        <p:spPr bwMode="auto">
          <a:xfrm>
            <a:off x="4562263" y="1310357"/>
            <a:ext cx="3550294" cy="4608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539552" y="332656"/>
            <a:ext cx="804542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b="1" dirty="0" smtClean="0">
                <a:solidFill>
                  <a:schemeClr val="bg1"/>
                </a:solidFill>
              </a:rPr>
              <a:t>Classification of Controlled Drugs</a:t>
            </a:r>
            <a:endParaRPr lang="en-GB" b="1" dirty="0">
              <a:solidFill>
                <a:schemeClr val="bg1"/>
              </a:solidFill>
            </a:endParaRPr>
          </a:p>
        </p:txBody>
      </p:sp>
    </p:spTree>
    <p:extLst>
      <p:ext uri="{BB962C8B-B14F-4D97-AF65-F5344CB8AC3E}">
        <p14:creationId xmlns:p14="http://schemas.microsoft.com/office/powerpoint/2010/main" val="16345618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19672" y="1340768"/>
            <a:ext cx="1443024" cy="461665"/>
          </a:xfrm>
          <a:prstGeom prst="rect">
            <a:avLst/>
          </a:prstGeom>
          <a:noFill/>
        </p:spPr>
        <p:txBody>
          <a:bodyPr wrap="none" rtlCol="0">
            <a:spAutoFit/>
          </a:bodyPr>
          <a:lstStyle/>
          <a:p>
            <a:pPr algn="ctr"/>
            <a:r>
              <a:rPr lang="en-GB" sz="2400" dirty="0" smtClean="0">
                <a:solidFill>
                  <a:schemeClr val="tx1"/>
                </a:solidFill>
              </a:rPr>
              <a:t>Heroin </a:t>
            </a:r>
            <a:endParaRPr lang="en-GB" sz="2400" dirty="0">
              <a:solidFill>
                <a:schemeClr val="tx1"/>
              </a:solidFill>
            </a:endParaRPr>
          </a:p>
        </p:txBody>
      </p:sp>
      <p:sp>
        <p:nvSpPr>
          <p:cNvPr id="4" name="TextBox 3"/>
          <p:cNvSpPr txBox="1"/>
          <p:nvPr/>
        </p:nvSpPr>
        <p:spPr>
          <a:xfrm>
            <a:off x="2918305" y="521097"/>
            <a:ext cx="1747594" cy="461665"/>
          </a:xfrm>
          <a:prstGeom prst="rect">
            <a:avLst/>
          </a:prstGeom>
          <a:noFill/>
        </p:spPr>
        <p:txBody>
          <a:bodyPr wrap="none" rtlCol="0">
            <a:spAutoFit/>
          </a:bodyPr>
          <a:lstStyle/>
          <a:p>
            <a:pPr algn="ctr"/>
            <a:r>
              <a:rPr lang="en-GB" sz="2400" dirty="0" smtClean="0">
                <a:solidFill>
                  <a:schemeClr val="tx1"/>
                </a:solidFill>
              </a:rPr>
              <a:t>Cocaine  </a:t>
            </a:r>
            <a:endParaRPr lang="en-GB" sz="2400" dirty="0">
              <a:solidFill>
                <a:schemeClr val="tx1"/>
              </a:solidFill>
            </a:endParaRPr>
          </a:p>
        </p:txBody>
      </p:sp>
      <p:sp>
        <p:nvSpPr>
          <p:cNvPr id="5" name="TextBox 4"/>
          <p:cNvSpPr txBox="1"/>
          <p:nvPr/>
        </p:nvSpPr>
        <p:spPr>
          <a:xfrm>
            <a:off x="1259219" y="2685690"/>
            <a:ext cx="2460930" cy="461665"/>
          </a:xfrm>
          <a:prstGeom prst="rect">
            <a:avLst/>
          </a:prstGeom>
          <a:noFill/>
        </p:spPr>
        <p:txBody>
          <a:bodyPr wrap="none" rtlCol="0">
            <a:spAutoFit/>
          </a:bodyPr>
          <a:lstStyle/>
          <a:p>
            <a:pPr algn="ctr"/>
            <a:r>
              <a:rPr lang="en-GB" sz="2400" dirty="0" err="1" smtClean="0">
                <a:solidFill>
                  <a:schemeClr val="tx1"/>
                </a:solidFill>
              </a:rPr>
              <a:t>Methadrone</a:t>
            </a:r>
            <a:r>
              <a:rPr lang="en-GB" sz="2400" dirty="0" smtClean="0">
                <a:solidFill>
                  <a:schemeClr val="tx1"/>
                </a:solidFill>
              </a:rPr>
              <a:t>  </a:t>
            </a:r>
            <a:endParaRPr lang="en-GB" sz="2400" dirty="0">
              <a:solidFill>
                <a:schemeClr val="tx1"/>
              </a:solidFill>
            </a:endParaRPr>
          </a:p>
        </p:txBody>
      </p:sp>
      <p:sp>
        <p:nvSpPr>
          <p:cNvPr id="6" name="TextBox 5"/>
          <p:cNvSpPr txBox="1"/>
          <p:nvPr/>
        </p:nvSpPr>
        <p:spPr>
          <a:xfrm>
            <a:off x="3514548" y="2096852"/>
            <a:ext cx="1592103" cy="461665"/>
          </a:xfrm>
          <a:prstGeom prst="rect">
            <a:avLst/>
          </a:prstGeom>
          <a:noFill/>
        </p:spPr>
        <p:txBody>
          <a:bodyPr wrap="none" rtlCol="0">
            <a:spAutoFit/>
          </a:bodyPr>
          <a:lstStyle/>
          <a:p>
            <a:pPr algn="ctr"/>
            <a:r>
              <a:rPr lang="en-GB" sz="2400" dirty="0" smtClean="0">
                <a:solidFill>
                  <a:schemeClr val="tx1"/>
                </a:solidFill>
              </a:rPr>
              <a:t>Ecstasy </a:t>
            </a:r>
            <a:endParaRPr lang="en-GB" sz="2400" dirty="0">
              <a:solidFill>
                <a:schemeClr val="tx1"/>
              </a:solidFill>
            </a:endParaRPr>
          </a:p>
        </p:txBody>
      </p:sp>
      <p:sp>
        <p:nvSpPr>
          <p:cNvPr id="7" name="TextBox 6"/>
          <p:cNvSpPr txBox="1"/>
          <p:nvPr/>
        </p:nvSpPr>
        <p:spPr>
          <a:xfrm>
            <a:off x="1223336" y="501061"/>
            <a:ext cx="958917" cy="461665"/>
          </a:xfrm>
          <a:prstGeom prst="rect">
            <a:avLst/>
          </a:prstGeom>
          <a:noFill/>
        </p:spPr>
        <p:txBody>
          <a:bodyPr wrap="none" rtlCol="0">
            <a:spAutoFit/>
          </a:bodyPr>
          <a:lstStyle/>
          <a:p>
            <a:pPr algn="ctr"/>
            <a:r>
              <a:rPr lang="en-GB" sz="2400" dirty="0" smtClean="0">
                <a:solidFill>
                  <a:schemeClr val="tx1"/>
                </a:solidFill>
              </a:rPr>
              <a:t>LSD </a:t>
            </a:r>
            <a:endParaRPr lang="en-GB" sz="2400" dirty="0">
              <a:solidFill>
                <a:schemeClr val="tx1"/>
              </a:solidFill>
            </a:endParaRPr>
          </a:p>
        </p:txBody>
      </p:sp>
      <p:sp>
        <p:nvSpPr>
          <p:cNvPr id="8" name="TextBox 7"/>
          <p:cNvSpPr txBox="1"/>
          <p:nvPr/>
        </p:nvSpPr>
        <p:spPr>
          <a:xfrm>
            <a:off x="5350991" y="536143"/>
            <a:ext cx="3209533" cy="461665"/>
          </a:xfrm>
          <a:prstGeom prst="rect">
            <a:avLst/>
          </a:prstGeom>
          <a:noFill/>
        </p:spPr>
        <p:txBody>
          <a:bodyPr wrap="none" rtlCol="0">
            <a:spAutoFit/>
          </a:bodyPr>
          <a:lstStyle/>
          <a:p>
            <a:pPr algn="ctr"/>
            <a:r>
              <a:rPr lang="en-GB" sz="2400" dirty="0" smtClean="0">
                <a:solidFill>
                  <a:schemeClr val="tx1"/>
                </a:solidFill>
              </a:rPr>
              <a:t>Magic Mushroom </a:t>
            </a:r>
            <a:endParaRPr lang="en-GB" sz="2400" dirty="0">
              <a:solidFill>
                <a:schemeClr val="tx1"/>
              </a:solidFill>
            </a:endParaRPr>
          </a:p>
        </p:txBody>
      </p:sp>
      <p:sp>
        <p:nvSpPr>
          <p:cNvPr id="9" name="TextBox 8"/>
          <p:cNvSpPr txBox="1"/>
          <p:nvPr/>
        </p:nvSpPr>
        <p:spPr>
          <a:xfrm>
            <a:off x="4252092" y="1393445"/>
            <a:ext cx="3517310" cy="461665"/>
          </a:xfrm>
          <a:prstGeom prst="rect">
            <a:avLst/>
          </a:prstGeom>
          <a:noFill/>
        </p:spPr>
        <p:txBody>
          <a:bodyPr wrap="none" rtlCol="0">
            <a:spAutoFit/>
          </a:bodyPr>
          <a:lstStyle/>
          <a:p>
            <a:pPr algn="ctr"/>
            <a:r>
              <a:rPr lang="en-GB" sz="2400" dirty="0" smtClean="0">
                <a:solidFill>
                  <a:schemeClr val="tx1"/>
                </a:solidFill>
              </a:rPr>
              <a:t>Methamphetamine </a:t>
            </a:r>
            <a:endParaRPr lang="en-GB" sz="2400" dirty="0">
              <a:solidFill>
                <a:schemeClr val="tx1"/>
              </a:solidFill>
            </a:endParaRPr>
          </a:p>
        </p:txBody>
      </p:sp>
      <p:sp>
        <p:nvSpPr>
          <p:cNvPr id="10" name="TextBox 9"/>
          <p:cNvSpPr txBox="1"/>
          <p:nvPr/>
        </p:nvSpPr>
        <p:spPr>
          <a:xfrm>
            <a:off x="231070" y="3426951"/>
            <a:ext cx="5085046" cy="461665"/>
          </a:xfrm>
          <a:prstGeom prst="rect">
            <a:avLst/>
          </a:prstGeom>
          <a:noFill/>
        </p:spPr>
        <p:txBody>
          <a:bodyPr wrap="none" rtlCol="0">
            <a:spAutoFit/>
          </a:bodyPr>
          <a:lstStyle/>
          <a:p>
            <a:pPr algn="ctr"/>
            <a:r>
              <a:rPr lang="en-GB" sz="2400" dirty="0" smtClean="0">
                <a:solidFill>
                  <a:schemeClr val="tx1"/>
                </a:solidFill>
              </a:rPr>
              <a:t> Cannabis &amp; Cannabis Resin </a:t>
            </a:r>
            <a:endParaRPr lang="en-GB" sz="2400" dirty="0">
              <a:solidFill>
                <a:schemeClr val="tx1"/>
              </a:solidFill>
            </a:endParaRPr>
          </a:p>
        </p:txBody>
      </p:sp>
      <p:sp>
        <p:nvSpPr>
          <p:cNvPr id="11" name="TextBox 10"/>
          <p:cNvSpPr txBox="1"/>
          <p:nvPr/>
        </p:nvSpPr>
        <p:spPr>
          <a:xfrm>
            <a:off x="5078795" y="2731766"/>
            <a:ext cx="2877712" cy="461665"/>
          </a:xfrm>
          <a:prstGeom prst="rect">
            <a:avLst/>
          </a:prstGeom>
          <a:noFill/>
        </p:spPr>
        <p:txBody>
          <a:bodyPr wrap="none" rtlCol="0">
            <a:spAutoFit/>
          </a:bodyPr>
          <a:lstStyle/>
          <a:p>
            <a:pPr algn="ctr"/>
            <a:r>
              <a:rPr lang="en-GB" sz="2400" dirty="0" smtClean="0">
                <a:solidFill>
                  <a:schemeClr val="tx1"/>
                </a:solidFill>
              </a:rPr>
              <a:t>Amphetamines </a:t>
            </a:r>
            <a:endParaRPr lang="en-GB" sz="2400" dirty="0">
              <a:solidFill>
                <a:schemeClr val="tx1"/>
              </a:solidFill>
            </a:endParaRPr>
          </a:p>
        </p:txBody>
      </p:sp>
      <p:sp>
        <p:nvSpPr>
          <p:cNvPr id="12" name="TextBox 11"/>
          <p:cNvSpPr txBox="1"/>
          <p:nvPr/>
        </p:nvSpPr>
        <p:spPr>
          <a:xfrm>
            <a:off x="524426" y="4122136"/>
            <a:ext cx="2536272" cy="461665"/>
          </a:xfrm>
          <a:prstGeom prst="rect">
            <a:avLst/>
          </a:prstGeom>
          <a:noFill/>
        </p:spPr>
        <p:txBody>
          <a:bodyPr wrap="none" rtlCol="0">
            <a:spAutoFit/>
          </a:bodyPr>
          <a:lstStyle/>
          <a:p>
            <a:pPr algn="ctr"/>
            <a:r>
              <a:rPr lang="en-GB" sz="2400" dirty="0" err="1" smtClean="0">
                <a:solidFill>
                  <a:schemeClr val="tx1"/>
                </a:solidFill>
              </a:rPr>
              <a:t>Mephedrone</a:t>
            </a:r>
            <a:r>
              <a:rPr lang="en-GB" sz="2400" dirty="0" smtClean="0">
                <a:solidFill>
                  <a:schemeClr val="tx1"/>
                </a:solidFill>
              </a:rPr>
              <a:t>  </a:t>
            </a:r>
            <a:endParaRPr lang="en-GB" sz="2400" dirty="0">
              <a:solidFill>
                <a:schemeClr val="tx1"/>
              </a:solidFill>
            </a:endParaRPr>
          </a:p>
        </p:txBody>
      </p:sp>
      <p:sp>
        <p:nvSpPr>
          <p:cNvPr id="13" name="TextBox 12"/>
          <p:cNvSpPr txBox="1"/>
          <p:nvPr/>
        </p:nvSpPr>
        <p:spPr>
          <a:xfrm>
            <a:off x="5936088" y="3479490"/>
            <a:ext cx="2039341" cy="461665"/>
          </a:xfrm>
          <a:prstGeom prst="rect">
            <a:avLst/>
          </a:prstGeom>
          <a:noFill/>
        </p:spPr>
        <p:txBody>
          <a:bodyPr wrap="none" rtlCol="0">
            <a:spAutoFit/>
          </a:bodyPr>
          <a:lstStyle/>
          <a:p>
            <a:pPr algn="ctr"/>
            <a:r>
              <a:rPr lang="en-GB" sz="2400" dirty="0" smtClean="0">
                <a:solidFill>
                  <a:schemeClr val="tx1"/>
                </a:solidFill>
              </a:rPr>
              <a:t>Ketamine  </a:t>
            </a:r>
            <a:endParaRPr lang="en-GB" sz="2400" dirty="0">
              <a:solidFill>
                <a:schemeClr val="tx1"/>
              </a:solidFill>
            </a:endParaRPr>
          </a:p>
        </p:txBody>
      </p:sp>
      <p:sp>
        <p:nvSpPr>
          <p:cNvPr id="14" name="TextBox 13"/>
          <p:cNvSpPr txBox="1"/>
          <p:nvPr/>
        </p:nvSpPr>
        <p:spPr>
          <a:xfrm>
            <a:off x="6110814" y="4556100"/>
            <a:ext cx="2552302" cy="461665"/>
          </a:xfrm>
          <a:prstGeom prst="rect">
            <a:avLst/>
          </a:prstGeom>
          <a:noFill/>
        </p:spPr>
        <p:txBody>
          <a:bodyPr wrap="none" rtlCol="0">
            <a:spAutoFit/>
          </a:bodyPr>
          <a:lstStyle/>
          <a:p>
            <a:pPr algn="ctr"/>
            <a:r>
              <a:rPr lang="en-GB" sz="2400" dirty="0" smtClean="0">
                <a:solidFill>
                  <a:schemeClr val="tx1"/>
                </a:solidFill>
              </a:rPr>
              <a:t>Barbiturates  </a:t>
            </a:r>
            <a:endParaRPr lang="en-GB" sz="2400" dirty="0">
              <a:solidFill>
                <a:schemeClr val="tx1"/>
              </a:solidFill>
            </a:endParaRPr>
          </a:p>
        </p:txBody>
      </p:sp>
      <p:sp>
        <p:nvSpPr>
          <p:cNvPr id="16" name="TextBox 15"/>
          <p:cNvSpPr txBox="1"/>
          <p:nvPr/>
        </p:nvSpPr>
        <p:spPr>
          <a:xfrm>
            <a:off x="4014684" y="4220889"/>
            <a:ext cx="1091967" cy="461665"/>
          </a:xfrm>
          <a:prstGeom prst="rect">
            <a:avLst/>
          </a:prstGeom>
          <a:noFill/>
        </p:spPr>
        <p:txBody>
          <a:bodyPr wrap="none" rtlCol="0">
            <a:spAutoFit/>
          </a:bodyPr>
          <a:lstStyle/>
          <a:p>
            <a:pPr algn="ctr"/>
            <a:r>
              <a:rPr lang="en-GB" sz="2400" dirty="0" err="1" smtClean="0">
                <a:solidFill>
                  <a:schemeClr val="tx1"/>
                </a:solidFill>
              </a:rPr>
              <a:t>Khat</a:t>
            </a:r>
            <a:r>
              <a:rPr lang="en-GB" sz="2400" dirty="0" smtClean="0">
                <a:solidFill>
                  <a:schemeClr val="tx1"/>
                </a:solidFill>
              </a:rPr>
              <a:t> </a:t>
            </a:r>
            <a:endParaRPr lang="en-GB" sz="2400" dirty="0">
              <a:solidFill>
                <a:schemeClr val="tx1"/>
              </a:solidFill>
            </a:endParaRPr>
          </a:p>
        </p:txBody>
      </p:sp>
      <p:sp>
        <p:nvSpPr>
          <p:cNvPr id="17" name="TextBox 16"/>
          <p:cNvSpPr txBox="1"/>
          <p:nvPr/>
        </p:nvSpPr>
        <p:spPr>
          <a:xfrm>
            <a:off x="654109" y="2013229"/>
            <a:ext cx="1138453" cy="461665"/>
          </a:xfrm>
          <a:prstGeom prst="rect">
            <a:avLst/>
          </a:prstGeom>
          <a:noFill/>
        </p:spPr>
        <p:txBody>
          <a:bodyPr wrap="none" rtlCol="0">
            <a:spAutoFit/>
          </a:bodyPr>
          <a:lstStyle/>
          <a:p>
            <a:pPr algn="ctr"/>
            <a:r>
              <a:rPr lang="en-GB" sz="2400" dirty="0" smtClean="0">
                <a:solidFill>
                  <a:schemeClr val="tx1"/>
                </a:solidFill>
              </a:rPr>
              <a:t>GHB  </a:t>
            </a:r>
            <a:endParaRPr lang="en-GB" sz="2400" dirty="0">
              <a:solidFill>
                <a:schemeClr val="tx1"/>
              </a:solidFill>
            </a:endParaRPr>
          </a:p>
        </p:txBody>
      </p:sp>
      <p:sp>
        <p:nvSpPr>
          <p:cNvPr id="18" name="TextBox 17"/>
          <p:cNvSpPr txBox="1"/>
          <p:nvPr/>
        </p:nvSpPr>
        <p:spPr>
          <a:xfrm>
            <a:off x="4310599" y="5444280"/>
            <a:ext cx="3414717" cy="461665"/>
          </a:xfrm>
          <a:prstGeom prst="rect">
            <a:avLst/>
          </a:prstGeom>
          <a:noFill/>
        </p:spPr>
        <p:txBody>
          <a:bodyPr wrap="none" rtlCol="0">
            <a:spAutoFit/>
          </a:bodyPr>
          <a:lstStyle/>
          <a:p>
            <a:pPr algn="ctr"/>
            <a:r>
              <a:rPr lang="en-GB" sz="2400" dirty="0" smtClean="0">
                <a:solidFill>
                  <a:schemeClr val="tx1"/>
                </a:solidFill>
              </a:rPr>
              <a:t>Anabolic Steroids  </a:t>
            </a:r>
            <a:endParaRPr lang="en-GB" sz="2400" dirty="0">
              <a:solidFill>
                <a:schemeClr val="tx1"/>
              </a:solidFill>
            </a:endParaRPr>
          </a:p>
        </p:txBody>
      </p:sp>
      <p:sp>
        <p:nvSpPr>
          <p:cNvPr id="19" name="TextBox 18"/>
          <p:cNvSpPr txBox="1"/>
          <p:nvPr/>
        </p:nvSpPr>
        <p:spPr>
          <a:xfrm>
            <a:off x="1069441" y="4881313"/>
            <a:ext cx="4246675" cy="461665"/>
          </a:xfrm>
          <a:prstGeom prst="rect">
            <a:avLst/>
          </a:prstGeom>
          <a:noFill/>
        </p:spPr>
        <p:txBody>
          <a:bodyPr wrap="none" rtlCol="0">
            <a:spAutoFit/>
          </a:bodyPr>
          <a:lstStyle/>
          <a:p>
            <a:r>
              <a:rPr lang="en-GB" altLang="en-US" sz="2400" dirty="0">
                <a:solidFill>
                  <a:schemeClr val="tx1"/>
                </a:solidFill>
                <a:ea typeface="Verdana" panose="020B0604030504040204" pitchFamily="34" charset="0"/>
                <a:cs typeface="Verdana" panose="020B0604030504040204" pitchFamily="34" charset="0"/>
              </a:rPr>
              <a:t>Synthetic Cannabinoids</a:t>
            </a:r>
          </a:p>
        </p:txBody>
      </p:sp>
    </p:spTree>
    <p:extLst>
      <p:ext uri="{BB962C8B-B14F-4D97-AF65-F5344CB8AC3E}">
        <p14:creationId xmlns:p14="http://schemas.microsoft.com/office/powerpoint/2010/main" val="72559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6" grpId="0"/>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drugs 1a"/>
          <p:cNvPicPr>
            <a:picLocks noChangeAspect="1" noChangeArrowheads="1"/>
          </p:cNvPicPr>
          <p:nvPr/>
        </p:nvPicPr>
        <p:blipFill>
          <a:blip r:embed="rId4">
            <a:lum bright="50000" contrast="-50000"/>
            <a:extLst>
              <a:ext uri="{28A0092B-C50C-407E-A947-70E740481C1C}">
                <a14:useLocalDpi xmlns:a14="http://schemas.microsoft.com/office/drawing/2010/main" val="0"/>
              </a:ext>
            </a:extLst>
          </a:blip>
          <a:srcRect l="850" t="1050" r="850" b="1050"/>
          <a:stretch>
            <a:fillRect/>
          </a:stretch>
        </p:blipFill>
        <p:spPr bwMode="auto">
          <a:xfrm>
            <a:off x="0" y="-65511"/>
            <a:ext cx="9147176" cy="5294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a:spLocks noChangeArrowheads="1"/>
          </p:cNvSpPr>
          <p:nvPr/>
        </p:nvSpPr>
        <p:spPr bwMode="auto">
          <a:xfrm>
            <a:off x="251520" y="1100561"/>
            <a:ext cx="4536976" cy="513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lnSpc>
                <a:spcPct val="90000"/>
              </a:lnSpc>
              <a:spcBef>
                <a:spcPct val="0"/>
              </a:spcBef>
              <a:buFontTx/>
              <a:buNone/>
            </a:pPr>
            <a:endParaRPr lang="en-GB" altLang="en-US" sz="36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Heroin</a:t>
            </a:r>
          </a:p>
          <a:p>
            <a:pPr eaLnBrk="1" hangingPunct="1">
              <a:lnSpc>
                <a:spcPct val="90000"/>
              </a:lnSpc>
              <a:spcBef>
                <a:spcPct val="0"/>
              </a:spcBef>
              <a:buFontTx/>
              <a:buNone/>
            </a:pPr>
            <a:r>
              <a:rPr lang="en-GB" altLang="en-US" sz="2800" dirty="0" smtClean="0">
                <a:solidFill>
                  <a:schemeClr val="tx1"/>
                </a:solidFill>
                <a:latin typeface="Arial" panose="020B0604020202020204" pitchFamily="34" charset="0"/>
                <a:cs typeface="Arial" panose="020B0604020202020204" pitchFamily="34" charset="0"/>
              </a:rPr>
              <a:t> </a:t>
            </a: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Cocaine</a:t>
            </a: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Methadone</a:t>
            </a:r>
          </a:p>
          <a:p>
            <a:pPr eaLnBrk="1" hangingPunct="1">
              <a:lnSpc>
                <a:spcPct val="90000"/>
              </a:lnSpc>
              <a:spcBef>
                <a:spcPct val="0"/>
              </a:spcBef>
              <a:buFontTx/>
              <a:buNone/>
            </a:pPr>
            <a:endParaRPr lang="en-GB" altLang="en-US" dirty="0">
              <a:solidFill>
                <a:schemeClr val="tx1"/>
              </a:solidFill>
            </a:endParaRPr>
          </a:p>
          <a:p>
            <a:pPr eaLnBrk="1" hangingPunct="1">
              <a:lnSpc>
                <a:spcPct val="90000"/>
              </a:lnSpc>
              <a:spcBef>
                <a:spcPct val="0"/>
              </a:spcBef>
              <a:buFontTx/>
              <a:buNone/>
            </a:pPr>
            <a:r>
              <a:rPr lang="en-GB" altLang="en-US" dirty="0" smtClean="0">
                <a:solidFill>
                  <a:schemeClr val="tx1"/>
                </a:solidFill>
              </a:rPr>
              <a:t> </a:t>
            </a:r>
            <a:endParaRPr lang="en-GB" altLang="en-US" dirty="0">
              <a:solidFill>
                <a:schemeClr val="tx1"/>
              </a:solidFill>
            </a:endParaRPr>
          </a:p>
        </p:txBody>
      </p:sp>
      <p:pic>
        <p:nvPicPr>
          <p:cNvPr id="6" name="Picture 5"/>
          <p:cNvPicPr>
            <a:picLocks noChangeAspect="1"/>
          </p:cNvPicPr>
          <p:nvPr/>
        </p:nvPicPr>
        <p:blipFill>
          <a:blip r:embed="rId5"/>
          <a:stretch>
            <a:fillRect/>
          </a:stretch>
        </p:blipFill>
        <p:spPr>
          <a:xfrm>
            <a:off x="2400001" y="1307064"/>
            <a:ext cx="1473725" cy="1105293"/>
          </a:xfrm>
          <a:prstGeom prst="rect">
            <a:avLst/>
          </a:prstGeom>
        </p:spPr>
      </p:pic>
      <p:pic>
        <p:nvPicPr>
          <p:cNvPr id="7" name="Picture 6"/>
          <p:cNvPicPr>
            <a:picLocks noChangeAspect="1"/>
          </p:cNvPicPr>
          <p:nvPr/>
        </p:nvPicPr>
        <p:blipFill>
          <a:blip r:embed="rId6"/>
          <a:stretch>
            <a:fillRect/>
          </a:stretch>
        </p:blipFill>
        <p:spPr>
          <a:xfrm>
            <a:off x="2379771" y="2932958"/>
            <a:ext cx="1577723" cy="1105295"/>
          </a:xfrm>
          <a:prstGeom prst="rect">
            <a:avLst/>
          </a:prstGeom>
        </p:spPr>
      </p:pic>
      <p:pic>
        <p:nvPicPr>
          <p:cNvPr id="8" name="Picture 7"/>
          <p:cNvPicPr>
            <a:picLocks noChangeAspect="1"/>
          </p:cNvPicPr>
          <p:nvPr/>
        </p:nvPicPr>
        <p:blipFill>
          <a:blip r:embed="rId7"/>
          <a:stretch>
            <a:fillRect/>
          </a:stretch>
        </p:blipFill>
        <p:spPr>
          <a:xfrm>
            <a:off x="2379770" y="4746542"/>
            <a:ext cx="1599641" cy="1199730"/>
          </a:xfrm>
          <a:prstGeom prst="rect">
            <a:avLst/>
          </a:prstGeom>
        </p:spPr>
      </p:pic>
      <p:sp>
        <p:nvSpPr>
          <p:cNvPr id="9" name="TextBox 8"/>
          <p:cNvSpPr txBox="1"/>
          <p:nvPr/>
        </p:nvSpPr>
        <p:spPr>
          <a:xfrm>
            <a:off x="4460620" y="882039"/>
            <a:ext cx="4392488" cy="5570756"/>
          </a:xfrm>
          <a:prstGeom prst="rect">
            <a:avLst/>
          </a:prstGeom>
          <a:noFill/>
        </p:spPr>
        <p:txBody>
          <a:bodyPr wrap="square" rtlCol="0">
            <a:spAutoFit/>
          </a:bodyPr>
          <a:lstStyle/>
          <a:p>
            <a:r>
              <a:rPr lang="en-GB" sz="2400" dirty="0" smtClean="0">
                <a:solidFill>
                  <a:schemeClr val="tx1"/>
                </a:solidFill>
                <a:latin typeface="Arial" panose="020B0604020202020204" pitchFamily="34" charset="0"/>
                <a:cs typeface="Arial" panose="020B0604020202020204" pitchFamily="34" charset="0"/>
              </a:rPr>
              <a:t>Ecstasy </a:t>
            </a:r>
          </a:p>
          <a:p>
            <a:endParaRPr lang="en-GB" sz="2800" dirty="0" smtClean="0">
              <a:solidFill>
                <a:schemeClr val="tx1"/>
              </a:solidFill>
              <a:latin typeface="Arial" panose="020B0604020202020204" pitchFamily="34" charset="0"/>
              <a:cs typeface="Arial" panose="020B0604020202020204" pitchFamily="34" charset="0"/>
            </a:endParaRPr>
          </a:p>
          <a:p>
            <a:endParaRPr lang="en-GB" sz="2800" dirty="0">
              <a:solidFill>
                <a:schemeClr val="tx1"/>
              </a:solidFill>
              <a:latin typeface="Arial" panose="020B0604020202020204" pitchFamily="34" charset="0"/>
              <a:cs typeface="Arial" panose="020B0604020202020204" pitchFamily="34" charset="0"/>
            </a:endParaRPr>
          </a:p>
          <a:p>
            <a:r>
              <a:rPr lang="en-GB" altLang="en-US" sz="2400" dirty="0">
                <a:solidFill>
                  <a:schemeClr val="tx1"/>
                </a:solidFill>
                <a:latin typeface="Arial" panose="020B0604020202020204" pitchFamily="34" charset="0"/>
                <a:cs typeface="Arial" panose="020B0604020202020204" pitchFamily="34" charset="0"/>
              </a:rPr>
              <a:t>LSD</a:t>
            </a:r>
          </a:p>
          <a:p>
            <a:endParaRPr lang="en-GB" sz="2800" dirty="0" smtClean="0">
              <a:solidFill>
                <a:schemeClr val="tx1"/>
              </a:solidFill>
              <a:latin typeface="Arial" panose="020B0604020202020204" pitchFamily="34" charset="0"/>
              <a:cs typeface="Arial" panose="020B0604020202020204" pitchFamily="34" charset="0"/>
            </a:endParaRPr>
          </a:p>
          <a:p>
            <a:endParaRPr lang="en-GB" sz="2800" dirty="0" smtClean="0">
              <a:solidFill>
                <a:schemeClr val="tx1"/>
              </a:solidFill>
              <a:latin typeface="Arial" panose="020B0604020202020204" pitchFamily="34" charset="0"/>
              <a:cs typeface="Arial" panose="020B0604020202020204" pitchFamily="34" charset="0"/>
            </a:endParaRPr>
          </a:p>
          <a:p>
            <a:endParaRPr lang="en-GB" sz="2800" dirty="0" smtClean="0">
              <a:solidFill>
                <a:schemeClr val="tx1"/>
              </a:solidFill>
              <a:latin typeface="Arial" panose="020B0604020202020204" pitchFamily="34" charset="0"/>
              <a:cs typeface="Arial" panose="020B0604020202020204" pitchFamily="34" charset="0"/>
            </a:endParaRPr>
          </a:p>
          <a:p>
            <a:r>
              <a:rPr lang="en-GB" altLang="en-US" sz="2400" dirty="0">
                <a:solidFill>
                  <a:schemeClr val="tx1"/>
                </a:solidFill>
                <a:latin typeface="Arial" panose="020B0604020202020204" pitchFamily="34" charset="0"/>
                <a:cs typeface="Arial" panose="020B0604020202020204" pitchFamily="34" charset="0"/>
              </a:rPr>
              <a:t>Magic </a:t>
            </a:r>
            <a:endParaRPr lang="en-GB" altLang="en-US" sz="2400" dirty="0" smtClean="0">
              <a:solidFill>
                <a:schemeClr val="tx1"/>
              </a:solidFill>
              <a:latin typeface="Arial" panose="020B0604020202020204" pitchFamily="34" charset="0"/>
              <a:cs typeface="Arial" panose="020B0604020202020204" pitchFamily="34" charset="0"/>
            </a:endParaRPr>
          </a:p>
          <a:p>
            <a:r>
              <a:rPr lang="en-GB" altLang="en-US" sz="2400" dirty="0" smtClean="0">
                <a:solidFill>
                  <a:schemeClr val="tx1"/>
                </a:solidFill>
                <a:latin typeface="Arial" panose="020B0604020202020204" pitchFamily="34" charset="0"/>
                <a:cs typeface="Arial" panose="020B0604020202020204" pitchFamily="34" charset="0"/>
              </a:rPr>
              <a:t>Mushrooms</a:t>
            </a:r>
            <a:endParaRPr lang="en-GB" altLang="en-US" sz="2400" dirty="0">
              <a:solidFill>
                <a:schemeClr val="tx1"/>
              </a:solidFill>
              <a:latin typeface="Arial" panose="020B0604020202020204" pitchFamily="34" charset="0"/>
              <a:cs typeface="Arial" panose="020B0604020202020204" pitchFamily="34" charset="0"/>
            </a:endParaRPr>
          </a:p>
          <a:p>
            <a:endParaRPr lang="en-GB" sz="2800" dirty="0" smtClean="0">
              <a:solidFill>
                <a:schemeClr val="tx1"/>
              </a:solidFill>
              <a:latin typeface="Arial" panose="020B0604020202020204" pitchFamily="34" charset="0"/>
              <a:cs typeface="Arial" panose="020B0604020202020204" pitchFamily="34" charset="0"/>
            </a:endParaRPr>
          </a:p>
          <a:p>
            <a:endParaRPr lang="en-GB" sz="2800" dirty="0">
              <a:solidFill>
                <a:schemeClr val="tx1"/>
              </a:solidFill>
              <a:latin typeface="Arial" panose="020B0604020202020204" pitchFamily="34" charset="0"/>
              <a:cs typeface="Arial" panose="020B0604020202020204" pitchFamily="34" charset="0"/>
            </a:endParaRPr>
          </a:p>
          <a:p>
            <a:r>
              <a:rPr lang="en-GB" altLang="en-US" sz="2400" dirty="0" smtClean="0">
                <a:solidFill>
                  <a:schemeClr val="tx1"/>
                </a:solidFill>
                <a:latin typeface="Arial" panose="020B0604020202020204" pitchFamily="34" charset="0"/>
                <a:cs typeface="Arial" panose="020B0604020202020204" pitchFamily="34" charset="0"/>
              </a:rPr>
              <a:t>Methamphetamine</a:t>
            </a:r>
            <a:r>
              <a:rPr lang="en-GB" altLang="en-US" dirty="0" smtClean="0">
                <a:solidFill>
                  <a:schemeClr val="tx1"/>
                </a:solidFill>
                <a:latin typeface="Arial" panose="020B0604020202020204" pitchFamily="34" charset="0"/>
                <a:cs typeface="Arial" panose="020B0604020202020204" pitchFamily="34" charset="0"/>
              </a:rPr>
              <a:t> </a:t>
            </a:r>
            <a:endParaRPr lang="en-GB" altLang="en-US" dirty="0">
              <a:solidFill>
                <a:schemeClr val="tx1"/>
              </a:solidFill>
              <a:latin typeface="Arial" panose="020B0604020202020204" pitchFamily="34" charset="0"/>
              <a:cs typeface="Arial" panose="020B0604020202020204" pitchFamily="34" charset="0"/>
            </a:endParaRPr>
          </a:p>
          <a:p>
            <a:endParaRPr lang="en-GB" dirty="0">
              <a:solidFill>
                <a:schemeClr val="tx1"/>
              </a:solidFill>
            </a:endParaRPr>
          </a:p>
        </p:txBody>
      </p:sp>
      <p:pic>
        <p:nvPicPr>
          <p:cNvPr id="10" name="Picture 9"/>
          <p:cNvPicPr>
            <a:picLocks noChangeAspect="1"/>
          </p:cNvPicPr>
          <p:nvPr/>
        </p:nvPicPr>
        <p:blipFill>
          <a:blip r:embed="rId8"/>
          <a:stretch>
            <a:fillRect/>
          </a:stretch>
        </p:blipFill>
        <p:spPr>
          <a:xfrm>
            <a:off x="7436009" y="747237"/>
            <a:ext cx="1386517" cy="1039888"/>
          </a:xfrm>
          <a:prstGeom prst="rect">
            <a:avLst/>
          </a:prstGeom>
        </p:spPr>
      </p:pic>
      <p:pic>
        <p:nvPicPr>
          <p:cNvPr id="11" name="Picture 10"/>
          <p:cNvPicPr>
            <a:picLocks noChangeAspect="1"/>
          </p:cNvPicPr>
          <p:nvPr/>
        </p:nvPicPr>
        <p:blipFill>
          <a:blip r:embed="rId9"/>
          <a:stretch>
            <a:fillRect/>
          </a:stretch>
        </p:blipFill>
        <p:spPr>
          <a:xfrm>
            <a:off x="7436009" y="2163045"/>
            <a:ext cx="1407038" cy="1055278"/>
          </a:xfrm>
          <a:prstGeom prst="rect">
            <a:avLst/>
          </a:prstGeom>
        </p:spPr>
      </p:pic>
      <p:pic>
        <p:nvPicPr>
          <p:cNvPr id="12" name="Picture 11"/>
          <p:cNvPicPr>
            <a:picLocks noChangeAspect="1"/>
          </p:cNvPicPr>
          <p:nvPr/>
        </p:nvPicPr>
        <p:blipFill>
          <a:blip r:embed="rId10"/>
          <a:stretch>
            <a:fillRect/>
          </a:stretch>
        </p:blipFill>
        <p:spPr>
          <a:xfrm>
            <a:off x="7436009" y="3543183"/>
            <a:ext cx="1407039" cy="1055279"/>
          </a:xfrm>
          <a:prstGeom prst="rect">
            <a:avLst/>
          </a:prstGeom>
        </p:spPr>
      </p:pic>
      <p:pic>
        <p:nvPicPr>
          <p:cNvPr id="13" name="Picture 12"/>
          <p:cNvPicPr>
            <a:picLocks noChangeAspect="1"/>
          </p:cNvPicPr>
          <p:nvPr/>
        </p:nvPicPr>
        <p:blipFill>
          <a:blip r:embed="rId11"/>
          <a:stretch>
            <a:fillRect/>
          </a:stretch>
        </p:blipFill>
        <p:spPr>
          <a:xfrm>
            <a:off x="7436009" y="4816142"/>
            <a:ext cx="1414039" cy="1060529"/>
          </a:xfrm>
          <a:prstGeom prst="rect">
            <a:avLst/>
          </a:prstGeom>
        </p:spPr>
      </p:pic>
      <p:sp>
        <p:nvSpPr>
          <p:cNvPr id="14" name="TextBox 13"/>
          <p:cNvSpPr txBox="1"/>
          <p:nvPr/>
        </p:nvSpPr>
        <p:spPr>
          <a:xfrm>
            <a:off x="1809429" y="142384"/>
            <a:ext cx="4847435"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Class A</a:t>
            </a:r>
            <a:endParaRPr lang="en-GB" sz="2800" b="1" dirty="0">
              <a:solidFill>
                <a:schemeClr val="bg1"/>
              </a:solidFill>
            </a:endParaRPr>
          </a:p>
        </p:txBody>
      </p:sp>
    </p:spTree>
    <p:extLst>
      <p:ext uri="{BB962C8B-B14F-4D97-AF65-F5344CB8AC3E}">
        <p14:creationId xmlns:p14="http://schemas.microsoft.com/office/powerpoint/2010/main" val="138782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fade">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animEffect transition="in" filter="fade">
                                      <p:cBhvr>
                                        <p:cTn id="27" dur="500"/>
                                        <p:tgtEl>
                                          <p:spTgt spid="5">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3" end="3"/>
                                            </p:txEl>
                                          </p:spTgt>
                                        </p:tgtEl>
                                        <p:attrNameLst>
                                          <p:attrName>style.visibility</p:attrName>
                                        </p:attrNameLst>
                                      </p:cBhvr>
                                      <p:to>
                                        <p:strVal val="visible"/>
                                      </p:to>
                                    </p:set>
                                    <p:animEffect transition="in" filter="fade">
                                      <p:cBhvr>
                                        <p:cTn id="47" dur="500"/>
                                        <p:tgtEl>
                                          <p:spTgt spid="9">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7" end="7"/>
                                            </p:txEl>
                                          </p:spTgt>
                                        </p:tgtEl>
                                        <p:attrNameLst>
                                          <p:attrName>style.visibility</p:attrName>
                                        </p:attrNameLst>
                                      </p:cBhvr>
                                      <p:to>
                                        <p:strVal val="visible"/>
                                      </p:to>
                                    </p:set>
                                    <p:animEffect transition="in" filter="fade">
                                      <p:cBhvr>
                                        <p:cTn id="57" dur="500"/>
                                        <p:tgtEl>
                                          <p:spTgt spid="9">
                                            <p:txEl>
                                              <p:pRg st="7" end="7"/>
                                            </p:txEl>
                                          </p:spTgt>
                                        </p:tgtEl>
                                      </p:cBhvr>
                                    </p:animEffect>
                                  </p:childTnLst>
                                </p:cTn>
                              </p:par>
                              <p:par>
                                <p:cTn id="58" presetID="10" presetClass="entr" presetSubtype="0" fill="hold" nodeType="withEffect">
                                  <p:stCondLst>
                                    <p:cond delay="0"/>
                                  </p:stCondLst>
                                  <p:childTnLst>
                                    <p:set>
                                      <p:cBhvr>
                                        <p:cTn id="59" dur="1" fill="hold">
                                          <p:stCondLst>
                                            <p:cond delay="0"/>
                                          </p:stCondLst>
                                        </p:cTn>
                                        <p:tgtEl>
                                          <p:spTgt spid="9">
                                            <p:txEl>
                                              <p:pRg st="8" end="8"/>
                                            </p:txEl>
                                          </p:spTgt>
                                        </p:tgtEl>
                                        <p:attrNameLst>
                                          <p:attrName>style.visibility</p:attrName>
                                        </p:attrNameLst>
                                      </p:cBhvr>
                                      <p:to>
                                        <p:strVal val="visible"/>
                                      </p:to>
                                    </p:set>
                                    <p:animEffect transition="in" filter="fade">
                                      <p:cBhvr>
                                        <p:cTn id="60" dur="500"/>
                                        <p:tgtEl>
                                          <p:spTgt spid="9">
                                            <p:txEl>
                                              <p:pRg st="8" end="8"/>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9">
                                            <p:txEl>
                                              <p:pRg st="11" end="11"/>
                                            </p:txEl>
                                          </p:spTgt>
                                        </p:tgtEl>
                                        <p:attrNameLst>
                                          <p:attrName>style.visibility</p:attrName>
                                        </p:attrNameLst>
                                      </p:cBhvr>
                                      <p:to>
                                        <p:strVal val="visible"/>
                                      </p:to>
                                    </p:set>
                                    <p:animEffect transition="in" filter="fade">
                                      <p:cBhvr>
                                        <p:cTn id="70" dur="500"/>
                                        <p:tgtEl>
                                          <p:spTgt spid="9">
                                            <p:txEl>
                                              <p:pRg st="11" end="1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drugs 1a"/>
          <p:cNvPicPr>
            <a:picLocks noChangeAspect="1" noChangeArrowheads="1"/>
          </p:cNvPicPr>
          <p:nvPr/>
        </p:nvPicPr>
        <p:blipFill>
          <a:blip r:embed="rId4">
            <a:lum bright="50000" contrast="-50000"/>
            <a:extLst>
              <a:ext uri="{28A0092B-C50C-407E-A947-70E740481C1C}">
                <a14:useLocalDpi xmlns:a14="http://schemas.microsoft.com/office/drawing/2010/main" val="0"/>
              </a:ext>
            </a:extLst>
          </a:blip>
          <a:srcRect l="850" t="1050" r="850" b="1050"/>
          <a:stretch>
            <a:fillRect/>
          </a:stretch>
        </p:blipFill>
        <p:spPr bwMode="auto">
          <a:xfrm>
            <a:off x="-1588" y="0"/>
            <a:ext cx="9147176" cy="537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5"/>
          <p:cNvSpPr>
            <a:spLocks noChangeArrowheads="1"/>
          </p:cNvSpPr>
          <p:nvPr/>
        </p:nvSpPr>
        <p:spPr bwMode="auto">
          <a:xfrm>
            <a:off x="354389" y="471970"/>
            <a:ext cx="3312840" cy="5853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lnSpc>
                <a:spcPct val="90000"/>
              </a:lnSpc>
              <a:spcBef>
                <a:spcPct val="0"/>
              </a:spcBef>
              <a:buFontTx/>
              <a:buNone/>
            </a:pPr>
            <a:endParaRPr lang="en-GB" altLang="en-US" dirty="0">
              <a:solidFill>
                <a:schemeClr val="tx1"/>
              </a:solidFill>
            </a:endParaRPr>
          </a:p>
          <a:p>
            <a:pPr eaLnBrk="1" hangingPunct="1">
              <a:lnSpc>
                <a:spcPct val="90000"/>
              </a:lnSpc>
              <a:spcBef>
                <a:spcPct val="0"/>
              </a:spcBef>
              <a:buFontTx/>
              <a:buNone/>
            </a:pPr>
            <a:endParaRPr lang="en-GB" altLang="en-US" sz="36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2800" dirty="0" smtClean="0">
                <a:solidFill>
                  <a:schemeClr val="tx1"/>
                </a:solidFill>
                <a:latin typeface="Arial" panose="020B0604020202020204" pitchFamily="34" charset="0"/>
                <a:cs typeface="Arial" panose="020B0604020202020204" pitchFamily="34" charset="0"/>
              </a:rPr>
              <a:t>Cannabis </a:t>
            </a:r>
            <a:r>
              <a:rPr lang="en-GB" altLang="en-US" sz="2800" dirty="0">
                <a:solidFill>
                  <a:schemeClr val="tx1"/>
                </a:solidFill>
                <a:latin typeface="Arial" panose="020B0604020202020204" pitchFamily="34" charset="0"/>
                <a:cs typeface="Arial" panose="020B0604020202020204" pitchFamily="34" charset="0"/>
              </a:rPr>
              <a:t>&amp; </a:t>
            </a:r>
            <a:r>
              <a:rPr lang="en-GB" altLang="en-US" sz="2800" dirty="0" smtClean="0">
                <a:solidFill>
                  <a:schemeClr val="tx1"/>
                </a:solidFill>
                <a:latin typeface="Arial" panose="020B0604020202020204" pitchFamily="34" charset="0"/>
                <a:cs typeface="Arial" panose="020B0604020202020204" pitchFamily="34" charset="0"/>
              </a:rPr>
              <a:t>Cannabis </a:t>
            </a:r>
          </a:p>
          <a:p>
            <a:pPr eaLnBrk="1" hangingPunct="1">
              <a:lnSpc>
                <a:spcPct val="90000"/>
              </a:lnSpc>
              <a:spcBef>
                <a:spcPct val="0"/>
              </a:spcBef>
              <a:buFontTx/>
              <a:buNone/>
            </a:pPr>
            <a:r>
              <a:rPr lang="en-GB" altLang="en-US" sz="2800" dirty="0" smtClean="0">
                <a:solidFill>
                  <a:schemeClr val="tx1"/>
                </a:solidFill>
                <a:latin typeface="Arial" panose="020B0604020202020204" pitchFamily="34" charset="0"/>
                <a:cs typeface="Arial" panose="020B0604020202020204" pitchFamily="34" charset="0"/>
              </a:rPr>
              <a:t>Resin</a:t>
            </a: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2800" dirty="0" smtClean="0">
                <a:solidFill>
                  <a:schemeClr val="tx1"/>
                </a:solidFill>
                <a:latin typeface="Arial" panose="020B0604020202020204" pitchFamily="34" charset="0"/>
                <a:cs typeface="Arial" panose="020B0604020202020204" pitchFamily="34" charset="0"/>
              </a:rPr>
              <a:t>Amphetamines</a:t>
            </a: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2800" dirty="0" err="1" smtClean="0">
                <a:solidFill>
                  <a:schemeClr val="tx1"/>
                </a:solidFill>
                <a:latin typeface="Arial" panose="020B0604020202020204" pitchFamily="34" charset="0"/>
                <a:cs typeface="Arial" panose="020B0604020202020204" pitchFamily="34" charset="0"/>
              </a:rPr>
              <a:t>Mephedrone</a:t>
            </a:r>
            <a:endParaRPr lang="en-GB" altLang="en-US" sz="28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28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dirty="0">
              <a:solidFill>
                <a:schemeClr val="tx1"/>
              </a:solidFill>
            </a:endParaRPr>
          </a:p>
          <a:p>
            <a:pPr eaLnBrk="1" hangingPunct="1">
              <a:lnSpc>
                <a:spcPct val="90000"/>
              </a:lnSpc>
              <a:spcBef>
                <a:spcPct val="0"/>
              </a:spcBef>
              <a:buFontTx/>
              <a:buNone/>
            </a:pPr>
            <a:endParaRPr lang="en-GB" altLang="en-US" dirty="0">
              <a:solidFill>
                <a:schemeClr val="tx1"/>
              </a:solidFill>
            </a:endParaRPr>
          </a:p>
        </p:txBody>
      </p:sp>
      <p:pic>
        <p:nvPicPr>
          <p:cNvPr id="5" name="Picture 4"/>
          <p:cNvPicPr>
            <a:picLocks noChangeAspect="1"/>
          </p:cNvPicPr>
          <p:nvPr/>
        </p:nvPicPr>
        <p:blipFill>
          <a:blip r:embed="rId5"/>
          <a:stretch>
            <a:fillRect/>
          </a:stretch>
        </p:blipFill>
        <p:spPr>
          <a:xfrm>
            <a:off x="3130470" y="1250831"/>
            <a:ext cx="1439688" cy="1079766"/>
          </a:xfrm>
          <a:prstGeom prst="rect">
            <a:avLst/>
          </a:prstGeom>
          <a:ln>
            <a:solidFill>
              <a:schemeClr val="tx1"/>
            </a:solidFill>
          </a:ln>
        </p:spPr>
      </p:pic>
      <p:pic>
        <p:nvPicPr>
          <p:cNvPr id="6" name="Picture 5"/>
          <p:cNvPicPr>
            <a:picLocks noChangeAspect="1"/>
          </p:cNvPicPr>
          <p:nvPr/>
        </p:nvPicPr>
        <p:blipFill>
          <a:blip r:embed="rId6"/>
          <a:stretch>
            <a:fillRect/>
          </a:stretch>
        </p:blipFill>
        <p:spPr>
          <a:xfrm>
            <a:off x="3132992" y="2834471"/>
            <a:ext cx="1444789" cy="1083592"/>
          </a:xfrm>
          <a:prstGeom prst="rect">
            <a:avLst/>
          </a:prstGeom>
          <a:ln>
            <a:solidFill>
              <a:schemeClr val="tx1"/>
            </a:solidFill>
          </a:ln>
        </p:spPr>
      </p:pic>
      <p:pic>
        <p:nvPicPr>
          <p:cNvPr id="7" name="Picture 6"/>
          <p:cNvPicPr>
            <a:picLocks noChangeAspect="1"/>
          </p:cNvPicPr>
          <p:nvPr/>
        </p:nvPicPr>
        <p:blipFill>
          <a:blip r:embed="rId7"/>
          <a:stretch>
            <a:fillRect/>
          </a:stretch>
        </p:blipFill>
        <p:spPr>
          <a:xfrm>
            <a:off x="3130470" y="4491769"/>
            <a:ext cx="1444789" cy="929356"/>
          </a:xfrm>
          <a:prstGeom prst="rect">
            <a:avLst/>
          </a:prstGeom>
          <a:ln>
            <a:solidFill>
              <a:srgbClr val="000000"/>
            </a:solidFill>
          </a:ln>
        </p:spPr>
      </p:pic>
      <p:sp>
        <p:nvSpPr>
          <p:cNvPr id="8" name="TextBox 7"/>
          <p:cNvSpPr txBox="1"/>
          <p:nvPr/>
        </p:nvSpPr>
        <p:spPr>
          <a:xfrm>
            <a:off x="5005245" y="1258829"/>
            <a:ext cx="3384376" cy="4647426"/>
          </a:xfrm>
          <a:prstGeom prst="rect">
            <a:avLst/>
          </a:prstGeom>
          <a:noFill/>
        </p:spPr>
        <p:txBody>
          <a:bodyPr wrap="square" rtlCol="0">
            <a:spAutoFit/>
          </a:bodyPr>
          <a:lstStyle/>
          <a:p>
            <a:r>
              <a:rPr lang="en-GB" altLang="en-US" sz="2800" dirty="0" smtClean="0">
                <a:solidFill>
                  <a:schemeClr val="tx1"/>
                </a:solidFill>
                <a:latin typeface="Arial" panose="020B0604020202020204" pitchFamily="34" charset="0"/>
                <a:cs typeface="Arial" panose="020B0604020202020204" pitchFamily="34" charset="0"/>
              </a:rPr>
              <a:t>Ketamine</a:t>
            </a:r>
            <a:endParaRPr lang="en-GB" altLang="en-US" sz="2800" dirty="0">
              <a:solidFill>
                <a:schemeClr val="tx1"/>
              </a:solidFill>
              <a:latin typeface="Arial" panose="020B0604020202020204" pitchFamily="34" charset="0"/>
              <a:cs typeface="Arial" panose="020B0604020202020204" pitchFamily="34" charset="0"/>
            </a:endParaRPr>
          </a:p>
          <a:p>
            <a:endParaRPr lang="en-GB" altLang="en-US" dirty="0">
              <a:solidFill>
                <a:srgbClr val="FF0000"/>
              </a:solidFill>
            </a:endParaRPr>
          </a:p>
          <a:p>
            <a:endParaRPr lang="en-GB" altLang="en-US" dirty="0" smtClean="0">
              <a:solidFill>
                <a:srgbClr val="FF0000"/>
              </a:solidFill>
              <a:latin typeface="Arial" panose="020B0604020202020204" pitchFamily="34" charset="0"/>
              <a:cs typeface="Arial" panose="020B0604020202020204" pitchFamily="34" charset="0"/>
            </a:endParaRPr>
          </a:p>
          <a:p>
            <a:endParaRPr lang="en-GB" altLang="en-US" dirty="0" smtClean="0">
              <a:solidFill>
                <a:srgbClr val="FF0000"/>
              </a:solidFill>
              <a:latin typeface="Arial" panose="020B0604020202020204" pitchFamily="34" charset="0"/>
              <a:cs typeface="Arial" panose="020B0604020202020204" pitchFamily="34" charset="0"/>
            </a:endParaRPr>
          </a:p>
          <a:p>
            <a:r>
              <a:rPr lang="en-GB" altLang="en-US" sz="2800" dirty="0" smtClean="0">
                <a:solidFill>
                  <a:schemeClr val="tx1"/>
                </a:solidFill>
                <a:latin typeface="Arial" panose="020B0604020202020204" pitchFamily="34" charset="0"/>
                <a:cs typeface="Arial" panose="020B0604020202020204" pitchFamily="34" charset="0"/>
              </a:rPr>
              <a:t>Barbiturates</a:t>
            </a:r>
            <a:endParaRPr lang="en-GB" altLang="en-US" sz="2800" dirty="0">
              <a:solidFill>
                <a:schemeClr val="tx1"/>
              </a:solidFill>
              <a:latin typeface="Arial" panose="020B0604020202020204" pitchFamily="34" charset="0"/>
              <a:cs typeface="Arial" panose="020B0604020202020204" pitchFamily="34" charset="0"/>
            </a:endParaRPr>
          </a:p>
          <a:p>
            <a:endParaRPr lang="en-GB" altLang="en-US" sz="2800" dirty="0" smtClean="0">
              <a:solidFill>
                <a:schemeClr val="tx1"/>
              </a:solidFill>
              <a:latin typeface="Arial" panose="020B0604020202020204" pitchFamily="34" charset="0"/>
              <a:cs typeface="Arial" panose="020B0604020202020204" pitchFamily="34" charset="0"/>
            </a:endParaRPr>
          </a:p>
          <a:p>
            <a:endParaRPr lang="en-GB" altLang="en-US" sz="2800" dirty="0">
              <a:solidFill>
                <a:schemeClr val="tx1"/>
              </a:solidFill>
              <a:latin typeface="Arial" panose="020B0604020202020204" pitchFamily="34" charset="0"/>
              <a:cs typeface="Arial" panose="020B0604020202020204" pitchFamily="34" charset="0"/>
            </a:endParaRPr>
          </a:p>
          <a:p>
            <a:r>
              <a:rPr lang="en-GB" altLang="en-US" sz="2800" dirty="0" smtClean="0">
                <a:solidFill>
                  <a:schemeClr val="tx1"/>
                </a:solidFill>
                <a:latin typeface="Arial" panose="020B0604020202020204" pitchFamily="34" charset="0"/>
                <a:cs typeface="Arial" panose="020B0604020202020204" pitchFamily="34" charset="0"/>
              </a:rPr>
              <a:t>Synthetic </a:t>
            </a:r>
            <a:r>
              <a:rPr lang="en-GB" altLang="en-US" sz="2800" dirty="0">
                <a:solidFill>
                  <a:schemeClr val="tx1"/>
                </a:solidFill>
                <a:latin typeface="Arial" panose="020B0604020202020204" pitchFamily="34" charset="0"/>
                <a:cs typeface="Arial" panose="020B0604020202020204" pitchFamily="34" charset="0"/>
              </a:rPr>
              <a:t>Cannabinoids</a:t>
            </a:r>
          </a:p>
          <a:p>
            <a:endParaRPr lang="en-GB" dirty="0">
              <a:solidFill>
                <a:srgbClr val="FF0000"/>
              </a:solidFill>
            </a:endParaRPr>
          </a:p>
        </p:txBody>
      </p:sp>
      <p:pic>
        <p:nvPicPr>
          <p:cNvPr id="9" name="Picture 8"/>
          <p:cNvPicPr>
            <a:picLocks noChangeAspect="1"/>
          </p:cNvPicPr>
          <p:nvPr/>
        </p:nvPicPr>
        <p:blipFill>
          <a:blip r:embed="rId8"/>
          <a:stretch>
            <a:fillRect/>
          </a:stretch>
        </p:blipFill>
        <p:spPr>
          <a:xfrm>
            <a:off x="7551989" y="1214221"/>
            <a:ext cx="1360651" cy="1020488"/>
          </a:xfrm>
          <a:prstGeom prst="rect">
            <a:avLst/>
          </a:prstGeom>
        </p:spPr>
      </p:pic>
      <p:pic>
        <p:nvPicPr>
          <p:cNvPr id="10" name="Picture 9"/>
          <p:cNvPicPr>
            <a:picLocks noChangeAspect="1"/>
          </p:cNvPicPr>
          <p:nvPr/>
        </p:nvPicPr>
        <p:blipFill>
          <a:blip r:embed="rId9"/>
          <a:stretch>
            <a:fillRect/>
          </a:stretch>
        </p:blipFill>
        <p:spPr>
          <a:xfrm>
            <a:off x="7556076" y="2897575"/>
            <a:ext cx="1360651" cy="1020488"/>
          </a:xfrm>
          <a:prstGeom prst="rect">
            <a:avLst/>
          </a:prstGeom>
        </p:spPr>
      </p:pic>
      <p:pic>
        <p:nvPicPr>
          <p:cNvPr id="11" name="Picture 10"/>
          <p:cNvPicPr>
            <a:picLocks noChangeAspect="1"/>
          </p:cNvPicPr>
          <p:nvPr/>
        </p:nvPicPr>
        <p:blipFill>
          <a:blip r:embed="rId10"/>
          <a:stretch>
            <a:fillRect/>
          </a:stretch>
        </p:blipFill>
        <p:spPr>
          <a:xfrm>
            <a:off x="7600098" y="4422648"/>
            <a:ext cx="1331303" cy="998477"/>
          </a:xfrm>
          <a:prstGeom prst="rect">
            <a:avLst/>
          </a:prstGeom>
          <a:ln>
            <a:solidFill>
              <a:schemeClr val="tx1"/>
            </a:solidFill>
          </a:ln>
        </p:spPr>
      </p:pic>
      <p:sp>
        <p:nvSpPr>
          <p:cNvPr id="12" name="TextBox 11"/>
          <p:cNvSpPr txBox="1"/>
          <p:nvPr/>
        </p:nvSpPr>
        <p:spPr>
          <a:xfrm>
            <a:off x="2154063" y="215069"/>
            <a:ext cx="4847435"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Class B</a:t>
            </a:r>
            <a:endParaRPr lang="en-GB" sz="2800" b="1" dirty="0">
              <a:solidFill>
                <a:schemeClr val="bg1"/>
              </a:solidFill>
            </a:endParaRPr>
          </a:p>
        </p:txBody>
      </p:sp>
    </p:spTree>
    <p:extLst>
      <p:ext uri="{BB962C8B-B14F-4D97-AF65-F5344CB8AC3E}">
        <p14:creationId xmlns:p14="http://schemas.microsoft.com/office/powerpoint/2010/main" val="340437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fade">
                                      <p:cBhvr>
                                        <p:cTn id="10" dur="500"/>
                                        <p:tgtEl>
                                          <p:spTgt spid="4">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6" end="6"/>
                                            </p:txEl>
                                          </p:spTgt>
                                        </p:tgtEl>
                                        <p:attrNameLst>
                                          <p:attrName>style.visibility</p:attrName>
                                        </p:attrNameLst>
                                      </p:cBhvr>
                                      <p:to>
                                        <p:strVal val="visible"/>
                                      </p:to>
                                    </p:set>
                                    <p:animEffect transition="in" filter="fade">
                                      <p:cBhvr>
                                        <p:cTn id="20" dur="500"/>
                                        <p:tgtEl>
                                          <p:spTgt spid="4">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10" end="10"/>
                                            </p:txEl>
                                          </p:spTgt>
                                        </p:tgtEl>
                                        <p:attrNameLst>
                                          <p:attrName>style.visibility</p:attrName>
                                        </p:attrNameLst>
                                      </p:cBhvr>
                                      <p:to>
                                        <p:strVal val="visible"/>
                                      </p:to>
                                    </p:set>
                                    <p:animEffect transition="in" filter="fade">
                                      <p:cBhvr>
                                        <p:cTn id="30" dur="500"/>
                                        <p:tgtEl>
                                          <p:spTgt spid="4">
                                            <p:txEl>
                                              <p:pRg st="10" end="1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xEl>
                                              <p:pRg st="0" end="0"/>
                                            </p:txEl>
                                          </p:spTgt>
                                        </p:tgtEl>
                                        <p:attrNameLst>
                                          <p:attrName>style.visibility</p:attrName>
                                        </p:attrNameLst>
                                      </p:cBhvr>
                                      <p:to>
                                        <p:strVal val="visible"/>
                                      </p:to>
                                    </p:set>
                                    <p:animEffect transition="in" filter="fade">
                                      <p:cBhvr>
                                        <p:cTn id="40" dur="500"/>
                                        <p:tgtEl>
                                          <p:spTgt spid="8">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8">
                                            <p:txEl>
                                              <p:pRg st="4" end="4"/>
                                            </p:txEl>
                                          </p:spTgt>
                                        </p:tgtEl>
                                        <p:attrNameLst>
                                          <p:attrName>style.visibility</p:attrName>
                                        </p:attrNameLst>
                                      </p:cBhvr>
                                      <p:to>
                                        <p:strVal val="visible"/>
                                      </p:to>
                                    </p:set>
                                    <p:animEffect transition="in" filter="fade">
                                      <p:cBhvr>
                                        <p:cTn id="50" dur="500"/>
                                        <p:tgtEl>
                                          <p:spTgt spid="8">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500"/>
                                        <p:tgtEl>
                                          <p:spTgt spid="8">
                                            <p:txEl>
                                              <p:pRg st="7" end="7"/>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drugs 1a"/>
          <p:cNvPicPr>
            <a:picLocks noChangeAspect="1" noChangeArrowheads="1"/>
          </p:cNvPicPr>
          <p:nvPr/>
        </p:nvPicPr>
        <p:blipFill>
          <a:blip r:embed="rId4">
            <a:lum bright="50000" contrast="-50000"/>
            <a:extLst>
              <a:ext uri="{28A0092B-C50C-407E-A947-70E740481C1C}">
                <a14:useLocalDpi xmlns:a14="http://schemas.microsoft.com/office/drawing/2010/main" val="0"/>
              </a:ext>
            </a:extLst>
          </a:blip>
          <a:srcRect l="850" t="1050" r="850" b="1050"/>
          <a:stretch>
            <a:fillRect/>
          </a:stretch>
        </p:blipFill>
        <p:spPr bwMode="auto">
          <a:xfrm>
            <a:off x="106424" y="74387"/>
            <a:ext cx="9147176" cy="537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5"/>
          <p:cNvSpPr>
            <a:spLocks noChangeArrowheads="1"/>
          </p:cNvSpPr>
          <p:nvPr/>
        </p:nvSpPr>
        <p:spPr bwMode="auto">
          <a:xfrm>
            <a:off x="198753" y="625842"/>
            <a:ext cx="8497888" cy="5576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lnSpc>
                <a:spcPct val="90000"/>
              </a:lnSpc>
              <a:spcBef>
                <a:spcPct val="0"/>
              </a:spcBef>
              <a:buFontTx/>
              <a:buNone/>
            </a:pPr>
            <a:endParaRPr lang="en-GB" altLang="en-US" sz="36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3600" dirty="0" smtClean="0">
                <a:solidFill>
                  <a:schemeClr val="tx1"/>
                </a:solidFill>
                <a:latin typeface="Arial" panose="020B0604020202020204" pitchFamily="34" charset="0"/>
                <a:cs typeface="Arial" panose="020B0604020202020204" pitchFamily="34" charset="0"/>
              </a:rPr>
              <a:t>                      </a:t>
            </a:r>
            <a:r>
              <a:rPr lang="en-GB" altLang="en-US" sz="3600" dirty="0" err="1" smtClean="0">
                <a:solidFill>
                  <a:schemeClr val="tx1"/>
                </a:solidFill>
                <a:latin typeface="Arial" panose="020B0604020202020204" pitchFamily="34" charset="0"/>
                <a:cs typeface="Arial" panose="020B0604020202020204" pitchFamily="34" charset="0"/>
              </a:rPr>
              <a:t>Khat</a:t>
            </a:r>
            <a:endParaRPr lang="en-GB" altLang="en-US" sz="36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36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36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3600" dirty="0">
                <a:solidFill>
                  <a:schemeClr val="tx1"/>
                </a:solidFill>
                <a:latin typeface="Arial" panose="020B0604020202020204" pitchFamily="34" charset="0"/>
                <a:cs typeface="Arial" panose="020B0604020202020204" pitchFamily="34" charset="0"/>
              </a:rPr>
              <a:t>	</a:t>
            </a:r>
            <a:r>
              <a:rPr lang="en-GB" altLang="en-US" sz="3600" dirty="0" smtClean="0">
                <a:solidFill>
                  <a:schemeClr val="tx1"/>
                </a:solidFill>
                <a:latin typeface="Arial" panose="020B0604020202020204" pitchFamily="34" charset="0"/>
                <a:cs typeface="Arial" panose="020B0604020202020204" pitchFamily="34" charset="0"/>
              </a:rPr>
              <a:t>			    </a:t>
            </a:r>
          </a:p>
          <a:p>
            <a:pPr eaLnBrk="1" hangingPunct="1">
              <a:lnSpc>
                <a:spcPct val="90000"/>
              </a:lnSpc>
              <a:spcBef>
                <a:spcPct val="0"/>
              </a:spcBef>
              <a:buFontTx/>
              <a:buNone/>
            </a:pPr>
            <a:r>
              <a:rPr lang="en-GB" altLang="en-US" sz="3600" dirty="0">
                <a:solidFill>
                  <a:schemeClr val="tx1"/>
                </a:solidFill>
                <a:latin typeface="Arial" panose="020B0604020202020204" pitchFamily="34" charset="0"/>
                <a:cs typeface="Arial" panose="020B0604020202020204" pitchFamily="34" charset="0"/>
              </a:rPr>
              <a:t>	</a:t>
            </a:r>
            <a:r>
              <a:rPr lang="en-GB" altLang="en-US" sz="3600" dirty="0" smtClean="0">
                <a:solidFill>
                  <a:schemeClr val="tx1"/>
                </a:solidFill>
                <a:latin typeface="Arial" panose="020B0604020202020204" pitchFamily="34" charset="0"/>
                <a:cs typeface="Arial" panose="020B0604020202020204" pitchFamily="34" charset="0"/>
              </a:rPr>
              <a:t>			Anabolic steroids</a:t>
            </a:r>
          </a:p>
          <a:p>
            <a:pPr eaLnBrk="1" hangingPunct="1">
              <a:lnSpc>
                <a:spcPct val="90000"/>
              </a:lnSpc>
              <a:spcBef>
                <a:spcPct val="0"/>
              </a:spcBef>
              <a:buFontTx/>
              <a:buNone/>
            </a:pPr>
            <a:endParaRPr lang="en-GB" altLang="en-US" sz="36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3600" dirty="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endParaRPr lang="en-GB" altLang="en-US" sz="3600" dirty="0" smtClean="0">
              <a:solidFill>
                <a:schemeClr val="tx1"/>
              </a:solidFill>
              <a:latin typeface="Arial" panose="020B0604020202020204" pitchFamily="34" charset="0"/>
              <a:cs typeface="Arial" panose="020B0604020202020204" pitchFamily="34" charset="0"/>
            </a:endParaRPr>
          </a:p>
          <a:p>
            <a:pPr eaLnBrk="1" hangingPunct="1">
              <a:lnSpc>
                <a:spcPct val="90000"/>
              </a:lnSpc>
              <a:spcBef>
                <a:spcPct val="0"/>
              </a:spcBef>
              <a:buFontTx/>
              <a:buNone/>
            </a:pPr>
            <a:r>
              <a:rPr lang="en-GB" altLang="en-US" sz="3600" dirty="0" smtClean="0">
                <a:solidFill>
                  <a:schemeClr val="tx1"/>
                </a:solidFill>
                <a:latin typeface="Arial" panose="020B0604020202020204" pitchFamily="34" charset="0"/>
                <a:cs typeface="Arial" panose="020B0604020202020204" pitchFamily="34" charset="0"/>
              </a:rPr>
              <a:t>		                GHB </a:t>
            </a:r>
          </a:p>
          <a:p>
            <a:pPr algn="ctr" eaLnBrk="1" hangingPunct="1">
              <a:lnSpc>
                <a:spcPct val="90000"/>
              </a:lnSpc>
              <a:spcBef>
                <a:spcPct val="0"/>
              </a:spcBef>
              <a:buFontTx/>
              <a:buNone/>
            </a:pPr>
            <a:endParaRPr lang="en-GB" altLang="en-US" sz="3600" dirty="0" smtClean="0">
              <a:solidFill>
                <a:schemeClr val="tx1"/>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5"/>
          <a:stretch>
            <a:fillRect/>
          </a:stretch>
        </p:blipFill>
        <p:spPr>
          <a:xfrm>
            <a:off x="4452989" y="1114572"/>
            <a:ext cx="1944216" cy="1458162"/>
          </a:xfrm>
          <a:prstGeom prst="rect">
            <a:avLst/>
          </a:prstGeom>
          <a:ln>
            <a:solidFill>
              <a:schemeClr val="tx1"/>
            </a:solidFill>
          </a:ln>
        </p:spPr>
      </p:pic>
      <p:pic>
        <p:nvPicPr>
          <p:cNvPr id="6" name="Picture 5"/>
          <p:cNvPicPr>
            <a:picLocks noChangeAspect="1"/>
          </p:cNvPicPr>
          <p:nvPr/>
        </p:nvPicPr>
        <p:blipFill>
          <a:blip r:embed="rId6"/>
          <a:stretch>
            <a:fillRect/>
          </a:stretch>
        </p:blipFill>
        <p:spPr>
          <a:xfrm>
            <a:off x="1763688" y="2825906"/>
            <a:ext cx="1736907" cy="1302680"/>
          </a:xfrm>
          <a:prstGeom prst="rect">
            <a:avLst/>
          </a:prstGeom>
          <a:ln>
            <a:solidFill>
              <a:schemeClr val="tx1"/>
            </a:solidFill>
          </a:ln>
        </p:spPr>
      </p:pic>
      <p:pic>
        <p:nvPicPr>
          <p:cNvPr id="7" name="Picture 6"/>
          <p:cNvPicPr>
            <a:picLocks noChangeAspect="1"/>
          </p:cNvPicPr>
          <p:nvPr/>
        </p:nvPicPr>
        <p:blipFill>
          <a:blip r:embed="rId7"/>
          <a:stretch>
            <a:fillRect/>
          </a:stretch>
        </p:blipFill>
        <p:spPr>
          <a:xfrm>
            <a:off x="5652120" y="4250975"/>
            <a:ext cx="1903648" cy="1427736"/>
          </a:xfrm>
          <a:prstGeom prst="rect">
            <a:avLst/>
          </a:prstGeom>
          <a:ln>
            <a:solidFill>
              <a:schemeClr val="tx1"/>
            </a:solidFill>
          </a:ln>
        </p:spPr>
      </p:pic>
      <p:sp>
        <p:nvSpPr>
          <p:cNvPr id="8" name="TextBox 7"/>
          <p:cNvSpPr txBox="1"/>
          <p:nvPr/>
        </p:nvSpPr>
        <p:spPr>
          <a:xfrm>
            <a:off x="2154063" y="215069"/>
            <a:ext cx="4847435"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Class C</a:t>
            </a:r>
            <a:endParaRPr lang="en-GB" sz="2800" b="1" dirty="0">
              <a:solidFill>
                <a:schemeClr val="bg1"/>
              </a:solidFill>
            </a:endParaRPr>
          </a:p>
        </p:txBody>
      </p:sp>
    </p:spTree>
    <p:extLst>
      <p:ext uri="{BB962C8B-B14F-4D97-AF65-F5344CB8AC3E}">
        <p14:creationId xmlns:p14="http://schemas.microsoft.com/office/powerpoint/2010/main" val="295391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fade">
                                      <p:cBhvr>
                                        <p:cTn id="17" dur="500"/>
                                        <p:tgtEl>
                                          <p:spTgt spid="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animEffect transition="in" filter="fade">
                                      <p:cBhvr>
                                        <p:cTn id="27" dur="500"/>
                                        <p:tgtEl>
                                          <p:spTgt spid="4">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Client\G$\CKP Images\NIM\Law 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1340768"/>
            <a:ext cx="2466127"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539552" y="692696"/>
            <a:ext cx="5148064" cy="533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chemeClr val="tx1"/>
                </a:solidFill>
                <a:latin typeface="Arial" panose="020B0604020202020204" pitchFamily="34" charset="0"/>
                <a:cs typeface="Arial" panose="020B0604020202020204" pitchFamily="34" charset="0"/>
              </a:rPr>
              <a:t>A person who has </a:t>
            </a:r>
            <a:r>
              <a:rPr lang="en-GB" altLang="en-US" dirty="0">
                <a:solidFill>
                  <a:srgbClr val="FF0000"/>
                </a:solidFill>
                <a:latin typeface="Arial" panose="020B0604020202020204" pitchFamily="34" charset="0"/>
                <a:cs typeface="Arial" panose="020B0604020202020204" pitchFamily="34" charset="0"/>
              </a:rPr>
              <a:t>possession </a:t>
            </a:r>
            <a:endParaRPr lang="en-GB" altLang="en-US" dirty="0" smtClean="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of </a:t>
            </a:r>
            <a:r>
              <a:rPr lang="en-GB" altLang="en-US" dirty="0">
                <a:solidFill>
                  <a:schemeClr val="tx1"/>
                </a:solidFill>
                <a:latin typeface="Arial" panose="020B0604020202020204" pitchFamily="34" charset="0"/>
                <a:cs typeface="Arial" panose="020B0604020202020204" pitchFamily="34" charset="0"/>
              </a:rPr>
              <a:t>a </a:t>
            </a:r>
            <a:endParaRPr lang="en-GB" altLang="en-US" u="sng"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dirty="0" smtClean="0">
                <a:solidFill>
                  <a:srgbClr val="FF0000"/>
                </a:solidFill>
                <a:latin typeface="Arial" panose="020B0604020202020204" pitchFamily="34" charset="0"/>
                <a:cs typeface="Arial" panose="020B0604020202020204" pitchFamily="34" charset="0"/>
              </a:rPr>
              <a:t>controlled </a:t>
            </a:r>
            <a:r>
              <a:rPr lang="en-GB" altLang="en-US" dirty="0">
                <a:solidFill>
                  <a:srgbClr val="FF0000"/>
                </a:solidFill>
                <a:latin typeface="Arial" panose="020B0604020202020204" pitchFamily="34" charset="0"/>
                <a:cs typeface="Arial" panose="020B0604020202020204" pitchFamily="34" charset="0"/>
              </a:rPr>
              <a:t>drug </a:t>
            </a:r>
          </a:p>
          <a:p>
            <a:pPr algn="ctr" eaLnBrk="1" hangingPunct="1">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without </a:t>
            </a:r>
          </a:p>
          <a:p>
            <a:pPr algn="ctr" eaLnBrk="1" hangingPunct="1">
              <a:spcBef>
                <a:spcPct val="0"/>
              </a:spcBef>
              <a:buFontTx/>
              <a:buNone/>
            </a:pPr>
            <a:r>
              <a:rPr lang="en-GB" altLang="en-US" dirty="0" smtClean="0">
                <a:solidFill>
                  <a:srgbClr val="FF0000"/>
                </a:solidFill>
                <a:latin typeface="Arial" panose="020B0604020202020204" pitchFamily="34" charset="0"/>
                <a:cs typeface="Arial" panose="020B0604020202020204" pitchFamily="34" charset="0"/>
              </a:rPr>
              <a:t>lawful </a:t>
            </a:r>
            <a:r>
              <a:rPr lang="en-GB" altLang="en-US" dirty="0">
                <a:solidFill>
                  <a:srgbClr val="FF0000"/>
                </a:solidFill>
                <a:latin typeface="Arial" panose="020B0604020202020204" pitchFamily="34" charset="0"/>
                <a:cs typeface="Arial" panose="020B0604020202020204" pitchFamily="34" charset="0"/>
              </a:rPr>
              <a:t>authority </a:t>
            </a:r>
            <a:endParaRPr lang="en-GB" altLang="en-US" dirty="0" smtClean="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dirty="0" smtClean="0">
                <a:solidFill>
                  <a:schemeClr val="tx1"/>
                </a:solidFill>
                <a:latin typeface="Arial" panose="020B0604020202020204" pitchFamily="34" charset="0"/>
                <a:cs typeface="Arial" panose="020B0604020202020204" pitchFamily="34" charset="0"/>
              </a:rPr>
              <a:t>and</a:t>
            </a:r>
            <a:endParaRPr lang="en-GB" altLang="en-US" u="sng" dirty="0">
              <a:solidFill>
                <a:schemeClr val="tx1"/>
              </a:solidFill>
              <a:latin typeface="Arial" panose="020B0604020202020204" pitchFamily="34" charset="0"/>
              <a:cs typeface="Arial" panose="020B0604020202020204" pitchFamily="34" charset="0"/>
            </a:endParaRPr>
          </a:p>
          <a:p>
            <a:pPr algn="ctr" eaLnBrk="1" hangingPunct="1">
              <a:spcBef>
                <a:spcPct val="0"/>
              </a:spcBef>
              <a:buNone/>
            </a:pPr>
            <a:r>
              <a:rPr lang="en-GB" altLang="en-US" dirty="0">
                <a:solidFill>
                  <a:schemeClr val="tx1"/>
                </a:solidFill>
                <a:latin typeface="Arial" panose="020B0604020202020204" pitchFamily="34" charset="0"/>
                <a:cs typeface="Arial" panose="020B0604020202020204" pitchFamily="34" charset="0"/>
              </a:rPr>
              <a:t>has</a:t>
            </a:r>
            <a:r>
              <a:rPr lang="en-GB" altLang="en-US" u="sng" dirty="0">
                <a:solidFill>
                  <a:srgbClr val="FF0000"/>
                </a:solidFill>
                <a:latin typeface="Arial" panose="020B0604020202020204" pitchFamily="34" charset="0"/>
                <a:cs typeface="Arial" panose="020B0604020202020204" pitchFamily="34" charset="0"/>
              </a:rPr>
              <a:t> </a:t>
            </a:r>
            <a:r>
              <a:rPr lang="en-GB" altLang="en-US" u="sng" dirty="0" smtClean="0">
                <a:solidFill>
                  <a:srgbClr val="FF0000"/>
                </a:solidFill>
                <a:latin typeface="Arial" panose="020B0604020202020204" pitchFamily="34" charset="0"/>
                <a:cs typeface="Arial" panose="020B0604020202020204" pitchFamily="34" charset="0"/>
              </a:rPr>
              <a:t>knowledge </a:t>
            </a:r>
            <a:r>
              <a:rPr lang="en-GB" altLang="en-US" dirty="0">
                <a:solidFill>
                  <a:schemeClr val="tx1"/>
                </a:solidFill>
                <a:latin typeface="Arial" panose="020B0604020202020204" pitchFamily="34" charset="0"/>
                <a:cs typeface="Arial" panose="020B0604020202020204" pitchFamily="34" charset="0"/>
              </a:rPr>
              <a:t>that they </a:t>
            </a:r>
            <a:endParaRPr lang="en-GB" altLang="en-US" dirty="0" smtClean="0">
              <a:solidFill>
                <a:schemeClr val="tx1"/>
              </a:solidFill>
              <a:latin typeface="Arial" panose="020B0604020202020204" pitchFamily="34" charset="0"/>
              <a:cs typeface="Arial" panose="020B0604020202020204" pitchFamily="34" charset="0"/>
            </a:endParaRPr>
          </a:p>
          <a:p>
            <a:pPr algn="ctr" eaLnBrk="1" hangingPunct="1">
              <a:spcBef>
                <a:spcPct val="0"/>
              </a:spcBef>
              <a:buNone/>
            </a:pPr>
            <a:r>
              <a:rPr lang="en-GB" altLang="en-US" dirty="0" smtClean="0">
                <a:solidFill>
                  <a:schemeClr val="tx1"/>
                </a:solidFill>
                <a:latin typeface="Arial" panose="020B0604020202020204" pitchFamily="34" charset="0"/>
                <a:cs typeface="Arial" panose="020B0604020202020204" pitchFamily="34" charset="0"/>
              </a:rPr>
              <a:t>have </a:t>
            </a:r>
            <a:r>
              <a:rPr lang="en-GB" altLang="en-US" dirty="0">
                <a:solidFill>
                  <a:schemeClr val="tx1"/>
                </a:solidFill>
                <a:latin typeface="Arial" panose="020B0604020202020204" pitchFamily="34" charset="0"/>
                <a:cs typeface="Arial" panose="020B0604020202020204" pitchFamily="34" charset="0"/>
              </a:rPr>
              <a:t>a substance </a:t>
            </a:r>
            <a:endParaRPr lang="en-GB" altLang="en-US" dirty="0" smtClean="0">
              <a:solidFill>
                <a:schemeClr val="tx1"/>
              </a:solidFill>
              <a:latin typeface="Arial" panose="020B0604020202020204" pitchFamily="34" charset="0"/>
              <a:cs typeface="Arial" panose="020B0604020202020204" pitchFamily="34" charset="0"/>
            </a:endParaRPr>
          </a:p>
          <a:p>
            <a:pPr algn="ctr" eaLnBrk="1" hangingPunct="1">
              <a:spcBef>
                <a:spcPct val="0"/>
              </a:spcBef>
              <a:buNone/>
            </a:pPr>
            <a:r>
              <a:rPr lang="en-GB" altLang="en-US" dirty="0" smtClean="0">
                <a:solidFill>
                  <a:schemeClr val="tx1"/>
                </a:solidFill>
                <a:latin typeface="Arial" panose="020B0604020202020204" pitchFamily="34" charset="0"/>
                <a:cs typeface="Arial" panose="020B0604020202020204" pitchFamily="34" charset="0"/>
              </a:rPr>
              <a:t>commits </a:t>
            </a:r>
            <a:r>
              <a:rPr lang="en-GB" altLang="en-US" dirty="0">
                <a:solidFill>
                  <a:schemeClr val="tx1"/>
                </a:solidFill>
                <a:latin typeface="Arial" panose="020B0604020202020204" pitchFamily="34" charset="0"/>
                <a:cs typeface="Arial" panose="020B0604020202020204" pitchFamily="34" charset="0"/>
              </a:rPr>
              <a:t>an offence of unlawful </a:t>
            </a:r>
            <a:r>
              <a:rPr lang="en-GB" altLang="en-US" dirty="0" smtClean="0">
                <a:solidFill>
                  <a:schemeClr val="tx1"/>
                </a:solidFill>
                <a:latin typeface="Arial" panose="020B0604020202020204" pitchFamily="34" charset="0"/>
                <a:cs typeface="Arial" panose="020B0604020202020204" pitchFamily="34" charset="0"/>
              </a:rPr>
              <a:t>possession</a:t>
            </a:r>
            <a:endParaRPr lang="en-GB" altLang="en-US" dirty="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endParaRPr lang="en-GB" altLang="en-US" dirty="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sz="2000" b="0" dirty="0">
                <a:solidFill>
                  <a:schemeClr val="tx1"/>
                </a:solidFill>
                <a:latin typeface="Arial" panose="020B0604020202020204" pitchFamily="34" charset="0"/>
                <a:cs typeface="Arial" panose="020B0604020202020204" pitchFamily="34" charset="0"/>
              </a:rPr>
              <a:t> </a:t>
            </a:r>
            <a:r>
              <a:rPr lang="en-GB" altLang="en-US" sz="2000" b="0" dirty="0" smtClean="0">
                <a:solidFill>
                  <a:schemeClr val="tx1"/>
                </a:solidFill>
                <a:latin typeface="Arial" panose="020B0604020202020204" pitchFamily="34" charset="0"/>
                <a:cs typeface="Arial" panose="020B0604020202020204" pitchFamily="34" charset="0"/>
              </a:rPr>
              <a:t> Contrary to:</a:t>
            </a:r>
          </a:p>
          <a:p>
            <a:pPr algn="ctr" eaLnBrk="1" hangingPunct="1">
              <a:spcBef>
                <a:spcPct val="0"/>
              </a:spcBef>
              <a:buNone/>
            </a:pPr>
            <a:r>
              <a:rPr lang="en-GB" altLang="en-US" sz="2000" b="0" dirty="0" smtClean="0">
                <a:solidFill>
                  <a:schemeClr val="tx1"/>
                </a:solidFill>
                <a:latin typeface="Arial" panose="020B0604020202020204" pitchFamily="34" charset="0"/>
                <a:cs typeface="Arial" panose="020B0604020202020204" pitchFamily="34" charset="0"/>
              </a:rPr>
              <a:t> </a:t>
            </a:r>
            <a:r>
              <a:rPr lang="en-GB" altLang="en-US" sz="2000" b="0" dirty="0">
                <a:solidFill>
                  <a:schemeClr val="tx1"/>
                </a:solidFill>
                <a:latin typeface="Arial" panose="020B0604020202020204" pitchFamily="34" charset="0"/>
                <a:cs typeface="Arial" panose="020B0604020202020204" pitchFamily="34" charset="0"/>
              </a:rPr>
              <a:t>Sec 5(2) Misuse Drugs Act 1971</a:t>
            </a:r>
          </a:p>
          <a:p>
            <a:pPr algn="ctr" eaLnBrk="1" hangingPunct="1">
              <a:spcBef>
                <a:spcPct val="0"/>
              </a:spcBef>
              <a:buFontTx/>
              <a:buNone/>
            </a:pPr>
            <a:endParaRPr lang="en-GB" altLang="en-US" dirty="0" smtClean="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0999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nvSpPr>
        <p:spPr>
          <a:xfrm>
            <a:off x="755576" y="1196752"/>
            <a:ext cx="7992888" cy="4536504"/>
          </a:xfrm>
          <a:prstGeom prst="rect">
            <a:avLst/>
          </a:prstGeom>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spcAft>
                <a:spcPts val="0"/>
              </a:spcAft>
              <a:buSzPct val="80000"/>
              <a:buNone/>
              <a:defRPr/>
            </a:pPr>
            <a:r>
              <a:rPr lang="en-GB" sz="2400" dirty="0" smtClean="0">
                <a:solidFill>
                  <a:srgbClr val="0033CC"/>
                </a:solidFill>
                <a:latin typeface="Arial" panose="020B0604020202020204" pitchFamily="34" charset="0"/>
                <a:cs typeface="Arial" panose="020B0604020202020204" pitchFamily="34" charset="0"/>
              </a:rPr>
              <a:t>1. Possession</a:t>
            </a:r>
          </a:p>
          <a:p>
            <a:pPr marL="0" indent="0" fontAlgn="auto">
              <a:spcAft>
                <a:spcPts val="0"/>
              </a:spcAft>
              <a:buSzPct val="80000"/>
              <a:buNone/>
              <a:defRPr/>
            </a:pPr>
            <a:r>
              <a:rPr lang="en-GB" sz="2400" b="0" dirty="0" smtClean="0">
                <a:latin typeface="Arial" panose="020B0604020202020204" pitchFamily="34" charset="0"/>
                <a:cs typeface="Arial" panose="020B0604020202020204" pitchFamily="34" charset="0"/>
              </a:rPr>
              <a:t>The accused had the substance in his/her </a:t>
            </a:r>
            <a:r>
              <a:rPr lang="en-GB" sz="2400" b="1" dirty="0" smtClean="0">
                <a:latin typeface="Arial" panose="020B0604020202020204" pitchFamily="34" charset="0"/>
                <a:cs typeface="Arial" panose="020B0604020202020204" pitchFamily="34" charset="0"/>
              </a:rPr>
              <a:t>possession </a:t>
            </a:r>
            <a:r>
              <a:rPr lang="en-GB" sz="2400" b="0" dirty="0" smtClean="0">
                <a:latin typeface="Arial" panose="020B0604020202020204" pitchFamily="34" charset="0"/>
                <a:cs typeface="Arial" panose="020B0604020202020204" pitchFamily="34" charset="0"/>
              </a:rPr>
              <a:t>(physical custody)</a:t>
            </a:r>
          </a:p>
          <a:p>
            <a:pPr marL="0" indent="0" fontAlgn="auto">
              <a:spcAft>
                <a:spcPts val="0"/>
              </a:spcAft>
              <a:buSzPct val="80000"/>
              <a:buNone/>
              <a:defRPr/>
            </a:pPr>
            <a:r>
              <a:rPr lang="en-GB" sz="2400" dirty="0" smtClean="0">
                <a:solidFill>
                  <a:srgbClr val="0033CC"/>
                </a:solidFill>
                <a:latin typeface="Arial" panose="020B0604020202020204" pitchFamily="34" charset="0"/>
                <a:cs typeface="Arial" panose="020B0604020202020204" pitchFamily="34" charset="0"/>
              </a:rPr>
              <a:t>2. Knowledge </a:t>
            </a:r>
          </a:p>
          <a:p>
            <a:pPr marL="0" indent="0" fontAlgn="auto">
              <a:spcAft>
                <a:spcPts val="0"/>
              </a:spcAft>
              <a:buSzPct val="80000"/>
              <a:buNone/>
              <a:defRPr/>
            </a:pPr>
            <a:r>
              <a:rPr lang="en-GB" sz="2400" b="0" dirty="0" smtClean="0">
                <a:latin typeface="Arial" panose="020B0604020202020204" pitchFamily="34" charset="0"/>
                <a:cs typeface="Arial" panose="020B0604020202020204" pitchFamily="34" charset="0"/>
              </a:rPr>
              <a:t>The accused knew they had</a:t>
            </a:r>
            <a:r>
              <a:rPr lang="en-GB" sz="2400" b="1" dirty="0" smtClean="0">
                <a:latin typeface="Arial" panose="020B0604020202020204" pitchFamily="34" charset="0"/>
                <a:cs typeface="Arial" panose="020B0604020202020204" pitchFamily="34" charset="0"/>
              </a:rPr>
              <a:t> something </a:t>
            </a:r>
            <a:r>
              <a:rPr lang="en-GB" sz="2400" b="0" dirty="0" smtClean="0">
                <a:latin typeface="Arial" panose="020B0604020202020204" pitchFamily="34" charset="0"/>
                <a:cs typeface="Arial" panose="020B0604020202020204" pitchFamily="34" charset="0"/>
              </a:rPr>
              <a:t>in their possession and that something contained an item</a:t>
            </a:r>
          </a:p>
          <a:p>
            <a:pPr marL="0" indent="0" fontAlgn="auto">
              <a:spcAft>
                <a:spcPts val="0"/>
              </a:spcAft>
              <a:buSzPct val="80000"/>
              <a:buNone/>
              <a:defRPr/>
            </a:pPr>
            <a:r>
              <a:rPr lang="en-GB" sz="2400" dirty="0" smtClean="0">
                <a:solidFill>
                  <a:srgbClr val="0033CC"/>
                </a:solidFill>
                <a:latin typeface="Arial" panose="020B0604020202020204" pitchFamily="34" charset="0"/>
                <a:cs typeface="Arial" panose="020B0604020202020204" pitchFamily="34" charset="0"/>
              </a:rPr>
              <a:t>3. Controlled Drug</a:t>
            </a:r>
          </a:p>
          <a:p>
            <a:pPr marL="0" indent="0" fontAlgn="auto">
              <a:spcAft>
                <a:spcPts val="0"/>
              </a:spcAft>
              <a:buSzPct val="80000"/>
              <a:buNone/>
              <a:defRPr/>
            </a:pPr>
            <a:r>
              <a:rPr lang="en-GB" sz="2400" b="0" dirty="0" smtClean="0">
                <a:latin typeface="Arial" panose="020B0604020202020204" pitchFamily="34" charset="0"/>
                <a:cs typeface="Arial" panose="020B0604020202020204" pitchFamily="34" charset="0"/>
              </a:rPr>
              <a:t>The substance was a controlled </a:t>
            </a:r>
            <a:r>
              <a:rPr lang="en-GB" sz="2400" b="1" dirty="0" smtClean="0">
                <a:latin typeface="Arial" panose="020B0604020202020204" pitchFamily="34" charset="0"/>
                <a:cs typeface="Arial" panose="020B0604020202020204" pitchFamily="34" charset="0"/>
              </a:rPr>
              <a:t>drug</a:t>
            </a:r>
          </a:p>
          <a:p>
            <a:pPr marL="0" indent="0" fontAlgn="auto">
              <a:spcAft>
                <a:spcPts val="0"/>
              </a:spcAft>
              <a:buSzPct val="80000"/>
              <a:buNone/>
              <a:defRPr/>
            </a:pPr>
            <a:r>
              <a:rPr lang="en-GB" sz="2400" dirty="0" smtClean="0">
                <a:solidFill>
                  <a:srgbClr val="0033CC"/>
                </a:solidFill>
                <a:latin typeface="Arial" panose="020B0604020202020204" pitchFamily="34" charset="0"/>
                <a:cs typeface="Arial" panose="020B0604020202020204" pitchFamily="34" charset="0"/>
              </a:rPr>
              <a:t>4. Lawful Authority</a:t>
            </a:r>
          </a:p>
          <a:p>
            <a:pPr marL="0" indent="0" fontAlgn="auto">
              <a:spcAft>
                <a:spcPts val="0"/>
              </a:spcAft>
              <a:buSzPct val="80000"/>
              <a:buNone/>
              <a:defRPr/>
            </a:pPr>
            <a:r>
              <a:rPr lang="en-GB" sz="2400" b="0" dirty="0" err="1" smtClean="0">
                <a:latin typeface="Arial" panose="020B0604020202020204" pitchFamily="34" charset="0"/>
                <a:cs typeface="Arial" panose="020B0604020202020204" pitchFamily="34" charset="0"/>
              </a:rPr>
              <a:t>He/She</a:t>
            </a:r>
            <a:r>
              <a:rPr lang="en-GB" sz="2400" b="0" dirty="0" smtClean="0">
                <a:latin typeface="Arial" panose="020B0604020202020204" pitchFamily="34" charset="0"/>
                <a:cs typeface="Arial" panose="020B0604020202020204" pitchFamily="34" charset="0"/>
              </a:rPr>
              <a:t> had </a:t>
            </a:r>
            <a:r>
              <a:rPr lang="en-GB" sz="2400" b="1" dirty="0" smtClean="0">
                <a:latin typeface="Arial" panose="020B0604020202020204" pitchFamily="34" charset="0"/>
                <a:cs typeface="Arial" panose="020B0604020202020204" pitchFamily="34" charset="0"/>
              </a:rPr>
              <a:t>no authority </a:t>
            </a:r>
            <a:r>
              <a:rPr lang="en-GB" sz="2400" b="0" dirty="0" smtClean="0">
                <a:latin typeface="Arial" panose="020B0604020202020204" pitchFamily="34" charset="0"/>
                <a:cs typeface="Arial" panose="020B0604020202020204" pitchFamily="34" charset="0"/>
              </a:rPr>
              <a:t>such as a Doctor’s prescription to possess</a:t>
            </a:r>
          </a:p>
          <a:p>
            <a:pPr marL="609600" indent="-609600" fontAlgn="auto">
              <a:spcAft>
                <a:spcPts val="0"/>
              </a:spcAft>
              <a:buSzPct val="80000"/>
              <a:buFont typeface="Wingdings" pitchFamily="2" charset="2"/>
              <a:buAutoNum type="arabicPeriod"/>
              <a:defRPr/>
            </a:pPr>
            <a:endParaRPr lang="en-GB" sz="2400" b="0" dirty="0" smtClean="0">
              <a:latin typeface="Calibri" pitchFamily="34" charset="0"/>
              <a:cs typeface="Calibri" pitchFamily="34" charset="0"/>
            </a:endParaRPr>
          </a:p>
        </p:txBody>
      </p:sp>
      <p:sp>
        <p:nvSpPr>
          <p:cNvPr id="5" name="TextBox 4"/>
          <p:cNvSpPr txBox="1"/>
          <p:nvPr/>
        </p:nvSpPr>
        <p:spPr>
          <a:xfrm>
            <a:off x="539552" y="332656"/>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Four things that YOU must prove ..</a:t>
            </a:r>
            <a:endParaRPr lang="en-GB" sz="2800" b="1" dirty="0">
              <a:solidFill>
                <a:schemeClr val="bg1"/>
              </a:solidFill>
            </a:endParaRPr>
          </a:p>
        </p:txBody>
      </p:sp>
    </p:spTree>
    <p:extLst>
      <p:ext uri="{BB962C8B-B14F-4D97-AF65-F5344CB8AC3E}">
        <p14:creationId xmlns:p14="http://schemas.microsoft.com/office/powerpoint/2010/main" val="2965546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fade">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fade">
                                      <p:cBhvr>
                                        <p:cTn id="26" dur="500"/>
                                        <p:tgtEl>
                                          <p:spTgt spid="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fade">
                                      <p:cBhvr>
                                        <p:cTn id="31" dur="500"/>
                                        <p:tgtEl>
                                          <p:spTgt spid="4">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fade">
                                      <p:cBhvr>
                                        <p:cTn id="34"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91680" y="2420888"/>
            <a:ext cx="5688632" cy="830997"/>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4800" b="1" dirty="0" smtClean="0">
                <a:solidFill>
                  <a:schemeClr val="bg1"/>
                </a:solidFill>
              </a:rPr>
              <a:t>Defences</a:t>
            </a:r>
            <a:endParaRPr lang="en-GB" sz="4800" b="1" dirty="0">
              <a:solidFill>
                <a:schemeClr val="bg1"/>
              </a:solidFill>
            </a:endParaRPr>
          </a:p>
        </p:txBody>
      </p:sp>
    </p:spTree>
    <p:extLst>
      <p:ext uri="{BB962C8B-B14F-4D97-AF65-F5344CB8AC3E}">
        <p14:creationId xmlns:p14="http://schemas.microsoft.com/office/powerpoint/2010/main" val="29498386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4"/>
          <p:cNvSpPr txBox="1">
            <a:spLocks noChangeArrowheads="1"/>
          </p:cNvSpPr>
          <p:nvPr/>
        </p:nvSpPr>
        <p:spPr bwMode="auto">
          <a:xfrm>
            <a:off x="447336" y="2204864"/>
            <a:ext cx="8208963"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endParaRPr lang="en-GB" altLang="en-US" dirty="0">
              <a:solidFill>
                <a:srgbClr val="0033CC"/>
              </a:solidFill>
            </a:endParaRPr>
          </a:p>
          <a:p>
            <a:pPr algn="ctr" eaLnBrk="1" hangingPunct="1">
              <a:spcBef>
                <a:spcPct val="0"/>
              </a:spcBef>
              <a:buFontTx/>
              <a:buNone/>
            </a:pPr>
            <a:r>
              <a:rPr lang="en-GB" altLang="en-US" sz="2800" b="0" dirty="0">
                <a:solidFill>
                  <a:schemeClr val="tx1"/>
                </a:solidFill>
              </a:rPr>
              <a:t>A person found to have unlawful </a:t>
            </a:r>
          </a:p>
          <a:p>
            <a:pPr algn="ctr" eaLnBrk="1" hangingPunct="1">
              <a:spcBef>
                <a:spcPct val="0"/>
              </a:spcBef>
              <a:buFontTx/>
              <a:buNone/>
            </a:pPr>
            <a:endParaRPr lang="en-GB" altLang="en-US" sz="2800" b="0" dirty="0">
              <a:solidFill>
                <a:schemeClr val="tx1"/>
              </a:solidFill>
            </a:endParaRPr>
          </a:p>
          <a:p>
            <a:pPr algn="ctr" eaLnBrk="1" hangingPunct="1">
              <a:spcBef>
                <a:spcPct val="0"/>
              </a:spcBef>
              <a:buFontTx/>
              <a:buNone/>
            </a:pPr>
            <a:r>
              <a:rPr lang="en-GB" altLang="en-US" sz="2800" b="0" dirty="0">
                <a:solidFill>
                  <a:schemeClr val="tx1"/>
                </a:solidFill>
              </a:rPr>
              <a:t>possession of a controlled drug, </a:t>
            </a:r>
          </a:p>
          <a:p>
            <a:pPr algn="ctr" eaLnBrk="1" hangingPunct="1">
              <a:spcBef>
                <a:spcPct val="0"/>
              </a:spcBef>
              <a:buFontTx/>
              <a:buNone/>
            </a:pPr>
            <a:endParaRPr lang="en-GB" altLang="en-US" sz="2800" b="0" dirty="0">
              <a:solidFill>
                <a:schemeClr val="tx1"/>
              </a:solidFill>
            </a:endParaRPr>
          </a:p>
          <a:p>
            <a:pPr algn="ctr" eaLnBrk="1" hangingPunct="1">
              <a:spcBef>
                <a:spcPct val="0"/>
              </a:spcBef>
              <a:buFontTx/>
              <a:buNone/>
            </a:pPr>
            <a:r>
              <a:rPr lang="en-GB" altLang="en-US" sz="2800" b="0" dirty="0" smtClean="0">
                <a:solidFill>
                  <a:schemeClr val="tx1"/>
                </a:solidFill>
              </a:rPr>
              <a:t>has </a:t>
            </a:r>
            <a:r>
              <a:rPr lang="en-GB" altLang="en-US" sz="2800" b="0" dirty="0">
                <a:solidFill>
                  <a:schemeClr val="tx1"/>
                </a:solidFill>
              </a:rPr>
              <a:t>a defence if it can be proved </a:t>
            </a:r>
          </a:p>
          <a:p>
            <a:pPr algn="ctr" eaLnBrk="1" hangingPunct="1">
              <a:spcBef>
                <a:spcPct val="0"/>
              </a:spcBef>
              <a:buFontTx/>
              <a:buNone/>
            </a:pPr>
            <a:endParaRPr lang="en-GB" altLang="en-US" sz="2800" b="0" dirty="0">
              <a:solidFill>
                <a:schemeClr val="tx1"/>
              </a:solidFill>
            </a:endParaRPr>
          </a:p>
          <a:p>
            <a:pPr algn="ctr" eaLnBrk="1" hangingPunct="1">
              <a:spcBef>
                <a:spcPct val="0"/>
              </a:spcBef>
              <a:buFontTx/>
              <a:buNone/>
            </a:pPr>
            <a:r>
              <a:rPr lang="en-GB" altLang="en-US" sz="2800" b="0" dirty="0">
                <a:solidFill>
                  <a:schemeClr val="tx1"/>
                </a:solidFill>
              </a:rPr>
              <a:t>that:</a:t>
            </a:r>
          </a:p>
          <a:p>
            <a:pPr eaLnBrk="1" hangingPunct="1">
              <a:spcBef>
                <a:spcPct val="0"/>
              </a:spcBef>
              <a:buFontTx/>
              <a:buNone/>
            </a:pPr>
            <a:endParaRPr lang="en-GB" altLang="en-US" dirty="0">
              <a:solidFill>
                <a:srgbClr val="FFFF00"/>
              </a:solidFill>
            </a:endParaRPr>
          </a:p>
        </p:txBody>
      </p:sp>
      <p:sp>
        <p:nvSpPr>
          <p:cNvPr id="4" name="TextBox 3"/>
          <p:cNvSpPr txBox="1"/>
          <p:nvPr/>
        </p:nvSpPr>
        <p:spPr>
          <a:xfrm>
            <a:off x="539552" y="332656"/>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Statutory Defences</a:t>
            </a:r>
            <a:endParaRPr lang="en-GB" sz="3600" b="1" dirty="0">
              <a:solidFill>
                <a:schemeClr val="bg1"/>
              </a:solidFill>
            </a:endParaRPr>
          </a:p>
        </p:txBody>
      </p:sp>
      <p:sp>
        <p:nvSpPr>
          <p:cNvPr id="5" name="Rectangle 4"/>
          <p:cNvSpPr/>
          <p:nvPr/>
        </p:nvSpPr>
        <p:spPr>
          <a:xfrm>
            <a:off x="621322" y="1429466"/>
            <a:ext cx="8045422" cy="400110"/>
          </a:xfrm>
          <a:prstGeom prst="rect">
            <a:avLst/>
          </a:prstGeom>
          <a:solidFill>
            <a:schemeClr val="accent1">
              <a:lumMod val="20000"/>
              <a:lumOff val="80000"/>
            </a:schemeClr>
          </a:solidFill>
        </p:spPr>
        <p:txBody>
          <a:bodyPr wrap="square">
            <a:spAutoFit/>
          </a:bodyPr>
          <a:lstStyle/>
          <a:p>
            <a:pPr algn="ctr" eaLnBrk="1" hangingPunct="1"/>
            <a:r>
              <a:rPr lang="en-GB" altLang="en-US" sz="2000" dirty="0">
                <a:solidFill>
                  <a:srgbClr val="002060"/>
                </a:solidFill>
              </a:rPr>
              <a:t>Sec 5(4) Misuse of Drugs Act 1971</a:t>
            </a:r>
          </a:p>
        </p:txBody>
      </p:sp>
    </p:spTree>
    <p:extLst>
      <p:ext uri="{BB962C8B-B14F-4D97-AF65-F5344CB8AC3E}">
        <p14:creationId xmlns:p14="http://schemas.microsoft.com/office/powerpoint/2010/main" val="127844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683568" y="142958"/>
            <a:ext cx="7776864"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defRPr/>
            </a:pPr>
            <a:endParaRPr lang="en-GB" altLang="en-US" dirty="0" smtClean="0">
              <a:solidFill>
                <a:srgbClr val="FFFF00"/>
              </a:solidFill>
            </a:endParaRPr>
          </a:p>
          <a:p>
            <a:pPr algn="ctr" eaLnBrk="1" hangingPunct="1">
              <a:spcBef>
                <a:spcPct val="0"/>
              </a:spcBef>
              <a:buFontTx/>
              <a:buNone/>
              <a:defRPr/>
            </a:pPr>
            <a:r>
              <a:rPr lang="en-GB" altLang="en-US" sz="2000" dirty="0" smtClean="0">
                <a:solidFill>
                  <a:srgbClr val="0033CC"/>
                </a:solidFill>
                <a:latin typeface="Arial" panose="020B0604020202020204" pitchFamily="34" charset="0"/>
                <a:cs typeface="Arial" panose="020B0604020202020204" pitchFamily="34" charset="0"/>
              </a:rPr>
              <a:t>The person took possession of the controlled drug to prevent another person: </a:t>
            </a:r>
          </a:p>
          <a:p>
            <a:pPr eaLnBrk="1" hangingPunct="1">
              <a:spcBef>
                <a:spcPct val="0"/>
              </a:spcBef>
              <a:buNone/>
              <a:defRPr/>
            </a:pPr>
            <a:endParaRPr lang="en-GB" altLang="en-US" sz="2000" dirty="0" smtClean="0">
              <a:solidFill>
                <a:srgbClr val="0033CC"/>
              </a:solidFill>
            </a:endParaRPr>
          </a:p>
          <a:p>
            <a:pPr eaLnBrk="1" hangingPunct="1">
              <a:spcBef>
                <a:spcPct val="0"/>
              </a:spcBef>
              <a:buNone/>
              <a:defRPr/>
            </a:pPr>
            <a:endParaRPr lang="en-GB" altLang="en-US" sz="2000" dirty="0" smtClean="0">
              <a:solidFill>
                <a:srgbClr val="0033CC"/>
              </a:solidFill>
            </a:endParaRPr>
          </a:p>
          <a:p>
            <a:pPr algn="ctr" eaLnBrk="1" hangingPunct="1">
              <a:spcBef>
                <a:spcPct val="0"/>
              </a:spcBef>
              <a:buNone/>
              <a:defRPr/>
            </a:pPr>
            <a:r>
              <a:rPr lang="en-GB" altLang="en-US" sz="2000" b="0" dirty="0">
                <a:solidFill>
                  <a:schemeClr val="tx1"/>
                </a:solidFill>
              </a:rPr>
              <a:t>F</a:t>
            </a:r>
            <a:r>
              <a:rPr lang="en-GB" altLang="en-US" sz="2000" b="0" dirty="0" smtClean="0">
                <a:solidFill>
                  <a:schemeClr val="tx1"/>
                </a:solidFill>
              </a:rPr>
              <a:t>rom committing, or continuing to commit an offence in connection with that drug </a:t>
            </a:r>
          </a:p>
          <a:p>
            <a:pPr algn="ctr" eaLnBrk="1" hangingPunct="1">
              <a:spcBef>
                <a:spcPct val="0"/>
              </a:spcBef>
              <a:buNone/>
              <a:defRPr/>
            </a:pPr>
            <a:r>
              <a:rPr lang="en-GB" altLang="en-US" sz="2000" dirty="0" smtClean="0">
                <a:solidFill>
                  <a:schemeClr val="tx1"/>
                </a:solidFill>
              </a:rPr>
              <a:t>and </a:t>
            </a:r>
          </a:p>
          <a:p>
            <a:pPr algn="ctr" eaLnBrk="1" hangingPunct="1">
              <a:spcBef>
                <a:spcPct val="0"/>
              </a:spcBef>
              <a:buNone/>
              <a:defRPr/>
            </a:pPr>
            <a:endParaRPr lang="en-GB" altLang="en-US" sz="2000" dirty="0" smtClean="0">
              <a:solidFill>
                <a:schemeClr val="tx1"/>
              </a:solidFill>
            </a:endParaRPr>
          </a:p>
          <a:p>
            <a:pPr algn="ctr" eaLnBrk="1" hangingPunct="1">
              <a:spcBef>
                <a:spcPct val="0"/>
              </a:spcBef>
              <a:buNone/>
              <a:defRPr/>
            </a:pPr>
            <a:r>
              <a:rPr lang="en-GB" altLang="en-US" sz="2000" b="0" dirty="0" smtClean="0">
                <a:solidFill>
                  <a:schemeClr val="tx1"/>
                </a:solidFill>
              </a:rPr>
              <a:t>As soon as possible after taking possession of the drug, they took all reasonable steps to destroy the drug </a:t>
            </a:r>
          </a:p>
          <a:p>
            <a:pPr algn="ctr" eaLnBrk="1" hangingPunct="1">
              <a:spcBef>
                <a:spcPct val="0"/>
              </a:spcBef>
              <a:buNone/>
              <a:defRPr/>
            </a:pPr>
            <a:r>
              <a:rPr lang="en-GB" altLang="en-US" sz="2000" dirty="0" smtClean="0">
                <a:solidFill>
                  <a:schemeClr val="tx1"/>
                </a:solidFill>
              </a:rPr>
              <a:t>or</a:t>
            </a:r>
            <a:r>
              <a:rPr lang="en-GB" altLang="en-US" sz="2000" b="0" u="sng" dirty="0" smtClean="0">
                <a:solidFill>
                  <a:schemeClr val="tx1"/>
                </a:solidFill>
              </a:rPr>
              <a:t> </a:t>
            </a:r>
          </a:p>
          <a:p>
            <a:pPr algn="ctr" eaLnBrk="1" hangingPunct="1">
              <a:spcBef>
                <a:spcPct val="0"/>
              </a:spcBef>
              <a:buNone/>
              <a:defRPr/>
            </a:pPr>
            <a:endParaRPr lang="en-GB" altLang="en-US" sz="2000" b="0" u="sng" dirty="0" smtClean="0">
              <a:solidFill>
                <a:schemeClr val="tx1"/>
              </a:solidFill>
            </a:endParaRPr>
          </a:p>
          <a:p>
            <a:pPr algn="ctr" eaLnBrk="1" hangingPunct="1">
              <a:spcBef>
                <a:spcPct val="0"/>
              </a:spcBef>
              <a:buNone/>
              <a:defRPr/>
            </a:pPr>
            <a:r>
              <a:rPr lang="en-GB" altLang="en-US" sz="2000" b="0" dirty="0">
                <a:solidFill>
                  <a:schemeClr val="tx1"/>
                </a:solidFill>
              </a:rPr>
              <a:t>D</a:t>
            </a:r>
            <a:r>
              <a:rPr lang="en-GB" altLang="en-US" sz="2000" b="0" dirty="0" smtClean="0">
                <a:solidFill>
                  <a:schemeClr val="tx1"/>
                </a:solidFill>
              </a:rPr>
              <a:t>eliver it into the custody of a person lawfully entitled to take custody of it.</a:t>
            </a:r>
          </a:p>
          <a:p>
            <a:pPr eaLnBrk="1" hangingPunct="1">
              <a:spcBef>
                <a:spcPct val="0"/>
              </a:spcBef>
              <a:buFontTx/>
              <a:buNone/>
              <a:defRPr/>
            </a:pPr>
            <a:endParaRPr lang="en-GB" altLang="en-US" dirty="0" smtClean="0">
              <a:solidFill>
                <a:schemeClr val="tx1"/>
              </a:solidFill>
            </a:endParaRPr>
          </a:p>
          <a:p>
            <a:pPr algn="ctr" eaLnBrk="1" hangingPunct="1">
              <a:spcBef>
                <a:spcPct val="0"/>
              </a:spcBef>
              <a:buFontTx/>
              <a:buNone/>
              <a:defRPr/>
            </a:pPr>
            <a:endParaRPr lang="en-GB" altLang="en-US" dirty="0" smtClean="0">
              <a:solidFill>
                <a:srgbClr val="FF0000"/>
              </a:solidFill>
            </a:endParaRPr>
          </a:p>
        </p:txBody>
      </p:sp>
    </p:spTree>
    <p:extLst>
      <p:ext uri="{BB962C8B-B14F-4D97-AF65-F5344CB8AC3E}">
        <p14:creationId xmlns:p14="http://schemas.microsoft.com/office/powerpoint/2010/main" val="1954787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683568" y="260648"/>
            <a:ext cx="7776864" cy="553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defRPr/>
            </a:pPr>
            <a:endParaRPr lang="en-GB" altLang="en-US" sz="1800" dirty="0" smtClean="0">
              <a:solidFill>
                <a:srgbClr val="FFFF00"/>
              </a:solidFill>
            </a:endParaRPr>
          </a:p>
          <a:p>
            <a:pPr algn="ctr" eaLnBrk="1" hangingPunct="1">
              <a:spcBef>
                <a:spcPct val="0"/>
              </a:spcBef>
              <a:buFontTx/>
              <a:buNone/>
              <a:defRPr/>
            </a:pPr>
            <a:r>
              <a:rPr lang="en-GB" altLang="en-US" dirty="0" smtClean="0">
                <a:solidFill>
                  <a:srgbClr val="0033CC"/>
                </a:solidFill>
                <a:latin typeface="Arial" panose="020B0604020202020204" pitchFamily="34" charset="0"/>
                <a:cs typeface="Arial" panose="020B0604020202020204" pitchFamily="34" charset="0"/>
              </a:rPr>
              <a:t>The person took possession of the controlled drug for the purpose of:</a:t>
            </a:r>
          </a:p>
          <a:p>
            <a:pPr algn="ctr" eaLnBrk="1" hangingPunct="1">
              <a:spcBef>
                <a:spcPct val="0"/>
              </a:spcBef>
              <a:buFontTx/>
              <a:buNone/>
              <a:defRPr/>
            </a:pPr>
            <a:endParaRPr lang="en-GB" altLang="en-US" dirty="0" smtClean="0">
              <a:solidFill>
                <a:schemeClr val="tx1"/>
              </a:solidFill>
            </a:endParaRPr>
          </a:p>
          <a:p>
            <a:pPr algn="ctr" eaLnBrk="1" hangingPunct="1">
              <a:spcBef>
                <a:spcPct val="0"/>
              </a:spcBef>
              <a:buFontTx/>
              <a:buNone/>
              <a:defRPr/>
            </a:pPr>
            <a:endParaRPr lang="en-GB" altLang="en-US" dirty="0" smtClean="0">
              <a:solidFill>
                <a:schemeClr val="tx1"/>
              </a:solidFill>
            </a:endParaRPr>
          </a:p>
          <a:p>
            <a:pPr algn="ctr" eaLnBrk="1" hangingPunct="1">
              <a:spcBef>
                <a:spcPct val="0"/>
              </a:spcBef>
              <a:buNone/>
              <a:defRPr/>
            </a:pPr>
            <a:r>
              <a:rPr lang="en-GB" altLang="en-US" b="0" dirty="0">
                <a:solidFill>
                  <a:schemeClr val="tx1"/>
                </a:solidFill>
              </a:rPr>
              <a:t>D</a:t>
            </a:r>
            <a:r>
              <a:rPr lang="en-GB" altLang="en-US" b="0" dirty="0" smtClean="0">
                <a:solidFill>
                  <a:schemeClr val="tx1"/>
                </a:solidFill>
              </a:rPr>
              <a:t>elivering it into the custody of a person lawfully entitled to take custody of it </a:t>
            </a:r>
          </a:p>
          <a:p>
            <a:pPr algn="ctr" eaLnBrk="1" hangingPunct="1">
              <a:spcBef>
                <a:spcPct val="0"/>
              </a:spcBef>
              <a:buNone/>
              <a:defRPr/>
            </a:pPr>
            <a:endParaRPr lang="en-GB" altLang="en-US" u="sng" dirty="0">
              <a:solidFill>
                <a:schemeClr val="tx1"/>
              </a:solidFill>
            </a:endParaRPr>
          </a:p>
          <a:p>
            <a:pPr algn="ctr" eaLnBrk="1" hangingPunct="1">
              <a:spcBef>
                <a:spcPct val="0"/>
              </a:spcBef>
              <a:buNone/>
              <a:defRPr/>
            </a:pPr>
            <a:r>
              <a:rPr lang="en-GB" altLang="en-US" dirty="0" smtClean="0">
                <a:solidFill>
                  <a:schemeClr val="tx1"/>
                </a:solidFill>
              </a:rPr>
              <a:t>and</a:t>
            </a:r>
          </a:p>
          <a:p>
            <a:pPr marL="457200" indent="-457200" algn="ctr" eaLnBrk="1" hangingPunct="1">
              <a:spcBef>
                <a:spcPct val="0"/>
              </a:spcBef>
              <a:defRPr/>
            </a:pPr>
            <a:endParaRPr lang="en-GB" altLang="en-US" dirty="0" smtClean="0">
              <a:solidFill>
                <a:schemeClr val="tx1"/>
              </a:solidFill>
            </a:endParaRPr>
          </a:p>
          <a:p>
            <a:pPr algn="ctr" eaLnBrk="1" hangingPunct="1">
              <a:spcBef>
                <a:spcPct val="0"/>
              </a:spcBef>
              <a:buNone/>
              <a:defRPr/>
            </a:pPr>
            <a:r>
              <a:rPr lang="en-GB" altLang="en-US" b="0" dirty="0">
                <a:solidFill>
                  <a:schemeClr val="tx1"/>
                </a:solidFill>
              </a:rPr>
              <a:t>A</a:t>
            </a:r>
            <a:r>
              <a:rPr lang="en-GB" altLang="en-US" b="0" dirty="0" smtClean="0">
                <a:solidFill>
                  <a:schemeClr val="tx1"/>
                </a:solidFill>
              </a:rPr>
              <a:t>s soon as possible after taking possession of the drug, they took all reasonable steps to deliver it into the custody of such a person.</a:t>
            </a:r>
          </a:p>
          <a:p>
            <a:pPr eaLnBrk="1" hangingPunct="1">
              <a:spcBef>
                <a:spcPct val="0"/>
              </a:spcBef>
              <a:buFontTx/>
              <a:buNone/>
              <a:defRPr/>
            </a:pPr>
            <a:endParaRPr lang="en-GB" altLang="en-US" dirty="0" smtClean="0">
              <a:solidFill>
                <a:schemeClr val="tx1"/>
              </a:solidFill>
            </a:endParaRPr>
          </a:p>
          <a:p>
            <a:pPr algn="ctr" eaLnBrk="1" hangingPunct="1">
              <a:spcBef>
                <a:spcPct val="0"/>
              </a:spcBef>
              <a:buFontTx/>
              <a:buNone/>
              <a:defRPr/>
            </a:pPr>
            <a:endParaRPr lang="en-GB" altLang="en-US" dirty="0" smtClean="0">
              <a:solidFill>
                <a:srgbClr val="FF0000"/>
              </a:solidFill>
            </a:endParaRPr>
          </a:p>
        </p:txBody>
      </p:sp>
    </p:spTree>
    <p:extLst>
      <p:ext uri="{BB962C8B-B14F-4D97-AF65-F5344CB8AC3E}">
        <p14:creationId xmlns:p14="http://schemas.microsoft.com/office/powerpoint/2010/main" val="325571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4"/>
          <p:cNvSpPr txBox="1">
            <a:spLocks noChangeArrowheads="1"/>
          </p:cNvSpPr>
          <p:nvPr/>
        </p:nvSpPr>
        <p:spPr bwMode="auto">
          <a:xfrm>
            <a:off x="1115616" y="1772816"/>
            <a:ext cx="7200800"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000" dirty="0">
                <a:solidFill>
                  <a:srgbClr val="0033CC"/>
                </a:solidFill>
                <a:latin typeface="Arial" panose="020B0604020202020204" pitchFamily="34" charset="0"/>
                <a:cs typeface="Arial" panose="020B0604020202020204" pitchFamily="34" charset="0"/>
              </a:rPr>
              <a:t>Section 28 Misuse of Drugs Act 1971 </a:t>
            </a:r>
            <a:r>
              <a:rPr lang="en-GB" altLang="en-US" sz="2000" dirty="0" smtClean="0">
                <a:solidFill>
                  <a:srgbClr val="0033CC"/>
                </a:solidFill>
                <a:latin typeface="Arial" panose="020B0604020202020204" pitchFamily="34" charset="0"/>
                <a:cs typeface="Arial" panose="020B0604020202020204" pitchFamily="34" charset="0"/>
              </a:rPr>
              <a:t>provides </a:t>
            </a:r>
            <a:r>
              <a:rPr lang="en-GB" altLang="en-US" sz="2000" dirty="0">
                <a:solidFill>
                  <a:srgbClr val="0033CC"/>
                </a:solidFill>
                <a:latin typeface="Arial" panose="020B0604020202020204" pitchFamily="34" charset="0"/>
                <a:cs typeface="Arial" panose="020B0604020202020204" pitchFamily="34" charset="0"/>
              </a:rPr>
              <a:t>three </a:t>
            </a:r>
            <a:r>
              <a:rPr lang="en-GB" altLang="en-US" sz="2000" dirty="0" smtClean="0">
                <a:solidFill>
                  <a:srgbClr val="0033CC"/>
                </a:solidFill>
                <a:latin typeface="Arial" panose="020B0604020202020204" pitchFamily="34" charset="0"/>
                <a:cs typeface="Arial" panose="020B0604020202020204" pitchFamily="34" charset="0"/>
              </a:rPr>
              <a:t>general </a:t>
            </a:r>
            <a:r>
              <a:rPr lang="en-GB" altLang="en-US" sz="2000" dirty="0">
                <a:solidFill>
                  <a:srgbClr val="0033CC"/>
                </a:solidFill>
                <a:latin typeface="Arial" panose="020B0604020202020204" pitchFamily="34" charset="0"/>
                <a:cs typeface="Arial" panose="020B0604020202020204" pitchFamily="34" charset="0"/>
              </a:rPr>
              <a:t>defences, namely:</a:t>
            </a:r>
          </a:p>
          <a:p>
            <a:pPr eaLnBrk="1" hangingPunct="1">
              <a:spcBef>
                <a:spcPct val="0"/>
              </a:spcBef>
              <a:buFontTx/>
              <a:buNone/>
            </a:pPr>
            <a:endParaRPr lang="en-GB" altLang="en-US" dirty="0">
              <a:solidFill>
                <a:schemeClr val="tx1"/>
              </a:solidFill>
            </a:endParaRPr>
          </a:p>
          <a:p>
            <a:pPr marL="457200" indent="-457200" eaLnBrk="1" hangingPunct="1">
              <a:spcBef>
                <a:spcPct val="0"/>
              </a:spcBef>
            </a:pPr>
            <a:r>
              <a:rPr lang="en-GB" altLang="en-US" sz="2000" b="0" dirty="0">
                <a:solidFill>
                  <a:schemeClr val="tx1"/>
                </a:solidFill>
                <a:latin typeface="Arial" panose="020B0604020202020204" pitchFamily="34" charset="0"/>
                <a:cs typeface="Arial" panose="020B0604020202020204" pitchFamily="34" charset="0"/>
              </a:rPr>
              <a:t>Lack of knowledge of the alleged fact</a:t>
            </a:r>
          </a:p>
          <a:p>
            <a:pPr marL="457200" indent="-457200" eaLnBrk="1" hangingPunct="1">
              <a:spcBef>
                <a:spcPct val="0"/>
              </a:spcBef>
            </a:pPr>
            <a:endParaRPr lang="en-GB" altLang="en-US" sz="2000"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endParaRPr lang="en-GB" altLang="en-US" sz="2000"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sz="2000" b="0" dirty="0">
                <a:solidFill>
                  <a:schemeClr val="tx1"/>
                </a:solidFill>
                <a:latin typeface="Arial" panose="020B0604020202020204" pitchFamily="34" charset="0"/>
                <a:cs typeface="Arial" panose="020B0604020202020204" pitchFamily="34" charset="0"/>
              </a:rPr>
              <a:t>Lack of knowledge of the controlled </a:t>
            </a:r>
            <a:r>
              <a:rPr lang="en-GB" altLang="en-US" sz="2000" b="0" dirty="0" smtClean="0">
                <a:solidFill>
                  <a:schemeClr val="tx1"/>
                </a:solidFill>
                <a:latin typeface="Arial" panose="020B0604020202020204" pitchFamily="34" charset="0"/>
                <a:cs typeface="Arial" panose="020B0604020202020204" pitchFamily="34" charset="0"/>
              </a:rPr>
              <a:t>drug</a:t>
            </a:r>
          </a:p>
          <a:p>
            <a:pPr marL="457200" indent="-457200" eaLnBrk="1" hangingPunct="1">
              <a:spcBef>
                <a:spcPct val="0"/>
              </a:spcBef>
            </a:pPr>
            <a:endParaRPr lang="en-GB" altLang="en-US" sz="2000"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sz="2000" b="0" dirty="0">
                <a:solidFill>
                  <a:schemeClr val="tx1"/>
                </a:solidFill>
                <a:latin typeface="Arial" panose="020B0604020202020204" pitchFamily="34" charset="0"/>
                <a:cs typeface="Arial" panose="020B0604020202020204" pitchFamily="34" charset="0"/>
              </a:rPr>
              <a:t>B</a:t>
            </a:r>
            <a:r>
              <a:rPr lang="en-GB" altLang="en-US" sz="2000" b="0" dirty="0" smtClean="0">
                <a:solidFill>
                  <a:schemeClr val="tx1"/>
                </a:solidFill>
                <a:latin typeface="Arial" panose="020B0604020202020204" pitchFamily="34" charset="0"/>
                <a:cs typeface="Arial" panose="020B0604020202020204" pitchFamily="34" charset="0"/>
              </a:rPr>
              <a:t>elief </a:t>
            </a:r>
            <a:r>
              <a:rPr lang="en-GB" altLang="en-US" sz="2000" b="0" dirty="0">
                <a:solidFill>
                  <a:schemeClr val="tx1"/>
                </a:solidFill>
                <a:latin typeface="Arial" panose="020B0604020202020204" pitchFamily="34" charset="0"/>
                <a:cs typeface="Arial" panose="020B0604020202020204" pitchFamily="34" charset="0"/>
              </a:rPr>
              <a:t>that it was a drug he/she </a:t>
            </a:r>
            <a:r>
              <a:rPr lang="en-GB" altLang="en-US" sz="2000" b="0" dirty="0" smtClean="0">
                <a:solidFill>
                  <a:schemeClr val="tx1"/>
                </a:solidFill>
                <a:latin typeface="Arial" panose="020B0604020202020204" pitchFamily="34" charset="0"/>
                <a:cs typeface="Arial" panose="020B0604020202020204" pitchFamily="34" charset="0"/>
              </a:rPr>
              <a:t>was entitled </a:t>
            </a:r>
            <a:r>
              <a:rPr lang="en-GB" altLang="en-US" sz="2000" b="0" dirty="0">
                <a:solidFill>
                  <a:schemeClr val="tx1"/>
                </a:solidFill>
                <a:latin typeface="Arial" panose="020B0604020202020204" pitchFamily="34" charset="0"/>
                <a:cs typeface="Arial" panose="020B0604020202020204" pitchFamily="34" charset="0"/>
              </a:rPr>
              <a:t>to produce, supply and </a:t>
            </a:r>
            <a:r>
              <a:rPr lang="en-GB" altLang="en-US" sz="2000" b="0" dirty="0" smtClean="0">
                <a:solidFill>
                  <a:schemeClr val="tx1"/>
                </a:solidFill>
                <a:latin typeface="Arial" panose="020B0604020202020204" pitchFamily="34" charset="0"/>
                <a:cs typeface="Arial" panose="020B0604020202020204" pitchFamily="34" charset="0"/>
              </a:rPr>
              <a:t>possess.</a:t>
            </a:r>
            <a:endParaRPr lang="en-GB" altLang="en-US" sz="2000" b="0" dirty="0">
              <a:solidFill>
                <a:schemeClr val="tx1"/>
              </a:solidFill>
              <a:latin typeface="Arial" panose="020B0604020202020204" pitchFamily="34" charset="0"/>
              <a:cs typeface="Arial" panose="020B0604020202020204" pitchFamily="34" charset="0"/>
            </a:endParaRPr>
          </a:p>
        </p:txBody>
      </p:sp>
      <p:sp>
        <p:nvSpPr>
          <p:cNvPr id="5" name="TextBox 4"/>
          <p:cNvSpPr txBox="1"/>
          <p:nvPr/>
        </p:nvSpPr>
        <p:spPr>
          <a:xfrm>
            <a:off x="539552" y="548680"/>
            <a:ext cx="804542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b="1" dirty="0" smtClean="0">
                <a:solidFill>
                  <a:schemeClr val="bg1"/>
                </a:solidFill>
              </a:rPr>
              <a:t>General Defences</a:t>
            </a:r>
            <a:endParaRPr lang="en-GB" b="1" dirty="0">
              <a:solidFill>
                <a:schemeClr val="bg1"/>
              </a:solidFill>
            </a:endParaRPr>
          </a:p>
        </p:txBody>
      </p:sp>
    </p:spTree>
    <p:extLst>
      <p:ext uri="{BB962C8B-B14F-4D97-AF65-F5344CB8AC3E}">
        <p14:creationId xmlns:p14="http://schemas.microsoft.com/office/powerpoint/2010/main" val="43344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Effect transition="in" filter="fade">
                                      <p:cBhvr>
                                        <p:cTn id="1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5"/>
          <p:cNvSpPr txBox="1">
            <a:spLocks noChangeArrowheads="1"/>
          </p:cNvSpPr>
          <p:nvPr/>
        </p:nvSpPr>
        <p:spPr bwMode="auto">
          <a:xfrm>
            <a:off x="827584" y="1340768"/>
            <a:ext cx="7344816"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Defendant must prove </a:t>
            </a:r>
            <a:r>
              <a:rPr lang="en-GB" altLang="en-US" dirty="0">
                <a:solidFill>
                  <a:srgbClr val="FF0000"/>
                </a:solidFill>
                <a:latin typeface="Arial" panose="020B0604020202020204" pitchFamily="34" charset="0"/>
                <a:cs typeface="Arial" panose="020B0604020202020204" pitchFamily="34" charset="0"/>
              </a:rPr>
              <a:t>three</a:t>
            </a:r>
            <a:r>
              <a:rPr lang="en-GB" altLang="en-US" b="0" dirty="0">
                <a:solidFill>
                  <a:srgbClr val="FF0000"/>
                </a:solidFill>
                <a:latin typeface="Arial" panose="020B0604020202020204" pitchFamily="34" charset="0"/>
                <a:cs typeface="Arial" panose="020B0604020202020204" pitchFamily="34" charset="0"/>
              </a:rPr>
              <a:t> </a:t>
            </a:r>
            <a:r>
              <a:rPr lang="en-GB" altLang="en-US" b="0" dirty="0">
                <a:solidFill>
                  <a:schemeClr val="tx1"/>
                </a:solidFill>
                <a:latin typeface="Arial" panose="020B0604020202020204" pitchFamily="34" charset="0"/>
                <a:cs typeface="Arial" panose="020B0604020202020204" pitchFamily="34" charset="0"/>
              </a:rPr>
              <a:t>things:</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That they did not know the existence of item</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That they lacked suspicion of the item</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That they had no reason to suspect the existence of the item</a:t>
            </a:r>
          </a:p>
        </p:txBody>
      </p:sp>
      <p:sp>
        <p:nvSpPr>
          <p:cNvPr id="5" name="TextBox 4"/>
          <p:cNvSpPr txBox="1"/>
          <p:nvPr/>
        </p:nvSpPr>
        <p:spPr>
          <a:xfrm>
            <a:off x="539552" y="332656"/>
            <a:ext cx="8045422" cy="584775"/>
          </a:xfrm>
          <a:prstGeom prst="rect">
            <a:avLst/>
          </a:prstGeom>
          <a:solidFill>
            <a:schemeClr val="bg1"/>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b="1" dirty="0" smtClean="0">
                <a:solidFill>
                  <a:srgbClr val="FF0000"/>
                </a:solidFill>
              </a:rPr>
              <a:t>Lack knowledge of the fact</a:t>
            </a:r>
            <a:endParaRPr lang="en-GB" b="1" dirty="0">
              <a:solidFill>
                <a:srgbClr val="FF0000"/>
              </a:solidFill>
            </a:endParaRPr>
          </a:p>
        </p:txBody>
      </p:sp>
    </p:spTree>
    <p:extLst>
      <p:ext uri="{BB962C8B-B14F-4D97-AF65-F5344CB8AC3E}">
        <p14:creationId xmlns:p14="http://schemas.microsoft.com/office/powerpoint/2010/main" val="18043004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5"/>
          <p:cNvSpPr txBox="1">
            <a:spLocks noChangeArrowheads="1"/>
          </p:cNvSpPr>
          <p:nvPr/>
        </p:nvSpPr>
        <p:spPr bwMode="auto">
          <a:xfrm>
            <a:off x="755576" y="1548606"/>
            <a:ext cx="748883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chemeClr val="tx1"/>
                </a:solidFill>
              </a:rPr>
              <a:t>Defendants will have a defence if they can prove </a:t>
            </a:r>
            <a:r>
              <a:rPr lang="en-GB" altLang="en-US" dirty="0">
                <a:solidFill>
                  <a:srgbClr val="FF0000"/>
                </a:solidFill>
              </a:rPr>
              <a:t>two</a:t>
            </a:r>
            <a:r>
              <a:rPr lang="en-GB" altLang="en-US" b="0" dirty="0">
                <a:solidFill>
                  <a:srgbClr val="FF0000"/>
                </a:solidFill>
              </a:rPr>
              <a:t> </a:t>
            </a:r>
            <a:r>
              <a:rPr lang="en-GB" altLang="en-US" b="0" dirty="0">
                <a:solidFill>
                  <a:schemeClr val="tx1"/>
                </a:solidFill>
              </a:rPr>
              <a:t>things:</a:t>
            </a:r>
          </a:p>
          <a:p>
            <a:pPr algn="ctr" eaLnBrk="1" hangingPunct="1">
              <a:spcBef>
                <a:spcPct val="0"/>
              </a:spcBef>
              <a:buFontTx/>
              <a:buNone/>
            </a:pPr>
            <a:endParaRPr lang="en-GB" altLang="en-US" b="0" dirty="0">
              <a:solidFill>
                <a:schemeClr val="tx1"/>
              </a:solidFill>
            </a:endParaRPr>
          </a:p>
          <a:p>
            <a:pPr algn="ctr" eaLnBrk="1" hangingPunct="1">
              <a:spcBef>
                <a:spcPct val="0"/>
              </a:spcBef>
              <a:buFontTx/>
              <a:buNone/>
            </a:pPr>
            <a:r>
              <a:rPr lang="en-GB" altLang="en-US" b="0" dirty="0">
                <a:solidFill>
                  <a:schemeClr val="tx1"/>
                </a:solidFill>
              </a:rPr>
              <a:t>That they did not believe or suspect it was a controlled drug</a:t>
            </a:r>
          </a:p>
          <a:p>
            <a:pPr algn="ctr" eaLnBrk="1" hangingPunct="1">
              <a:spcBef>
                <a:spcPct val="0"/>
              </a:spcBef>
              <a:buFontTx/>
              <a:buNone/>
            </a:pPr>
            <a:endParaRPr lang="en-GB" altLang="en-US" b="0" dirty="0">
              <a:solidFill>
                <a:schemeClr val="tx1"/>
              </a:solidFill>
            </a:endParaRPr>
          </a:p>
          <a:p>
            <a:pPr algn="ctr" eaLnBrk="1" hangingPunct="1">
              <a:spcBef>
                <a:spcPct val="0"/>
              </a:spcBef>
              <a:buFontTx/>
              <a:buNone/>
            </a:pPr>
            <a:r>
              <a:rPr lang="en-GB" altLang="en-US" dirty="0">
                <a:solidFill>
                  <a:schemeClr val="tx1"/>
                </a:solidFill>
              </a:rPr>
              <a:t>and</a:t>
            </a:r>
            <a:r>
              <a:rPr lang="en-GB" altLang="en-US" u="sng" dirty="0">
                <a:solidFill>
                  <a:schemeClr val="tx1"/>
                </a:solidFill>
              </a:rPr>
              <a:t> </a:t>
            </a:r>
          </a:p>
          <a:p>
            <a:pPr algn="ctr" eaLnBrk="1" hangingPunct="1">
              <a:spcBef>
                <a:spcPct val="0"/>
              </a:spcBef>
              <a:buFontTx/>
              <a:buNone/>
            </a:pPr>
            <a:endParaRPr lang="en-GB" altLang="en-US" b="0" dirty="0">
              <a:solidFill>
                <a:schemeClr val="tx1"/>
              </a:solidFill>
            </a:endParaRPr>
          </a:p>
          <a:p>
            <a:pPr algn="ctr" eaLnBrk="1" hangingPunct="1">
              <a:spcBef>
                <a:spcPct val="0"/>
              </a:spcBef>
              <a:buFontTx/>
              <a:buNone/>
            </a:pPr>
            <a:r>
              <a:rPr lang="en-GB" altLang="en-US" b="0" dirty="0">
                <a:solidFill>
                  <a:schemeClr val="tx1"/>
                </a:solidFill>
              </a:rPr>
              <a:t>That they had no reason to suspect it was a controlled drug</a:t>
            </a:r>
          </a:p>
        </p:txBody>
      </p:sp>
      <p:sp>
        <p:nvSpPr>
          <p:cNvPr id="5" name="TextBox 4"/>
          <p:cNvSpPr txBox="1">
            <a:spLocks noChangeArrowheads="1"/>
          </p:cNvSpPr>
          <p:nvPr/>
        </p:nvSpPr>
        <p:spPr bwMode="auto">
          <a:xfrm>
            <a:off x="396081" y="511687"/>
            <a:ext cx="83518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smtClean="0">
                <a:solidFill>
                  <a:srgbClr val="FF0000"/>
                </a:solidFill>
              </a:rPr>
              <a:t>Lack knowledge of a controlled drug</a:t>
            </a:r>
            <a:endParaRPr lang="en-GB" altLang="en-US" sz="2800" dirty="0">
              <a:solidFill>
                <a:srgbClr val="FF0000"/>
              </a:solidFill>
            </a:endParaRPr>
          </a:p>
        </p:txBody>
      </p:sp>
    </p:spTree>
    <p:extLst>
      <p:ext uri="{BB962C8B-B14F-4D97-AF65-F5344CB8AC3E}">
        <p14:creationId xmlns:p14="http://schemas.microsoft.com/office/powerpoint/2010/main" val="239077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396081" y="511687"/>
            <a:ext cx="835183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a:solidFill>
                  <a:srgbClr val="FF0000"/>
                </a:solidFill>
              </a:rPr>
              <a:t>Belief it was a drug he/she was entitled to possess</a:t>
            </a:r>
          </a:p>
        </p:txBody>
      </p:sp>
      <p:sp>
        <p:nvSpPr>
          <p:cNvPr id="3" name="TextBox 5"/>
          <p:cNvSpPr txBox="1">
            <a:spLocks noChangeArrowheads="1"/>
          </p:cNvSpPr>
          <p:nvPr/>
        </p:nvSpPr>
        <p:spPr bwMode="auto">
          <a:xfrm>
            <a:off x="1043607" y="1916832"/>
            <a:ext cx="7128793"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chemeClr val="tx1"/>
                </a:solidFill>
              </a:rPr>
              <a:t>The person </a:t>
            </a:r>
            <a:r>
              <a:rPr lang="en-GB" altLang="en-US" dirty="0">
                <a:solidFill>
                  <a:srgbClr val="FF0000"/>
                </a:solidFill>
              </a:rPr>
              <a:t>must</a:t>
            </a:r>
            <a:r>
              <a:rPr lang="en-GB" altLang="en-US" b="0" dirty="0">
                <a:solidFill>
                  <a:schemeClr val="tx1"/>
                </a:solidFill>
              </a:rPr>
              <a:t> prove that:</a:t>
            </a:r>
          </a:p>
          <a:p>
            <a:pPr algn="ctr" eaLnBrk="1" hangingPunct="1">
              <a:spcBef>
                <a:spcPct val="0"/>
              </a:spcBef>
              <a:buFontTx/>
              <a:buNone/>
            </a:pPr>
            <a:endParaRPr lang="en-GB" altLang="en-US" b="0" dirty="0">
              <a:solidFill>
                <a:schemeClr val="tx1"/>
              </a:solidFill>
            </a:endParaRPr>
          </a:p>
          <a:p>
            <a:pPr algn="ctr" eaLnBrk="1" hangingPunct="1">
              <a:spcBef>
                <a:spcPct val="0"/>
              </a:spcBef>
              <a:buFontTx/>
              <a:buNone/>
            </a:pPr>
            <a:r>
              <a:rPr lang="en-GB" altLang="en-US" b="0" dirty="0">
                <a:solidFill>
                  <a:schemeClr val="tx1"/>
                </a:solidFill>
              </a:rPr>
              <a:t>He/she believed it was a controlled drug or a particular controlled drug</a:t>
            </a:r>
          </a:p>
          <a:p>
            <a:pPr algn="ctr" eaLnBrk="1" hangingPunct="1">
              <a:spcBef>
                <a:spcPct val="0"/>
              </a:spcBef>
              <a:buFontTx/>
              <a:buNone/>
            </a:pPr>
            <a:endParaRPr lang="en-GB" altLang="en-US" b="0" dirty="0">
              <a:solidFill>
                <a:schemeClr val="tx1"/>
              </a:solidFill>
            </a:endParaRPr>
          </a:p>
          <a:p>
            <a:pPr algn="ctr" eaLnBrk="1" hangingPunct="1">
              <a:spcBef>
                <a:spcPct val="0"/>
              </a:spcBef>
              <a:buFontTx/>
              <a:buNone/>
            </a:pPr>
            <a:r>
              <a:rPr lang="en-GB" altLang="en-US" b="0" dirty="0">
                <a:solidFill>
                  <a:schemeClr val="tx1"/>
                </a:solidFill>
              </a:rPr>
              <a:t>He believed at the material time of his possession, he would not have been committing any offence to which this section applies</a:t>
            </a:r>
          </a:p>
        </p:txBody>
      </p:sp>
    </p:spTree>
    <p:extLst>
      <p:ext uri="{BB962C8B-B14F-4D97-AF65-F5344CB8AC3E}">
        <p14:creationId xmlns:p14="http://schemas.microsoft.com/office/powerpoint/2010/main" val="20514410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3" name="Content Placeholder 4"/>
          <p:cNvGraphicFramePr>
            <a:graphicFrameLocks/>
          </p:cNvGraphicFramePr>
          <p:nvPr>
            <p:extLst>
              <p:ext uri="{D42A27DB-BD31-4B8C-83A1-F6EECF244321}">
                <p14:modId xmlns:p14="http://schemas.microsoft.com/office/powerpoint/2010/main" val="509132291"/>
              </p:ext>
            </p:extLst>
          </p:nvPr>
        </p:nvGraphicFramePr>
        <p:xfrm>
          <a:off x="539552" y="1124744"/>
          <a:ext cx="8045424" cy="4450080"/>
        </p:xfrm>
        <a:graphic>
          <a:graphicData uri="http://schemas.openxmlformats.org/drawingml/2006/table">
            <a:tbl>
              <a:tblPr firstRow="1" bandRow="1">
                <a:tableStyleId>{5C22544A-7EE6-4342-B048-85BDC9FD1C3A}</a:tableStyleId>
              </a:tblPr>
              <a:tblGrid>
                <a:gridCol w="2011356">
                  <a:extLst>
                    <a:ext uri="{9D8B030D-6E8A-4147-A177-3AD203B41FA5}">
                      <a16:colId xmlns:a16="http://schemas.microsoft.com/office/drawing/2014/main" val="1679078417"/>
                    </a:ext>
                  </a:extLst>
                </a:gridCol>
                <a:gridCol w="2011356">
                  <a:extLst>
                    <a:ext uri="{9D8B030D-6E8A-4147-A177-3AD203B41FA5}">
                      <a16:colId xmlns:a16="http://schemas.microsoft.com/office/drawing/2014/main" val="2064139183"/>
                    </a:ext>
                  </a:extLst>
                </a:gridCol>
                <a:gridCol w="2011356">
                  <a:extLst>
                    <a:ext uri="{9D8B030D-6E8A-4147-A177-3AD203B41FA5}">
                      <a16:colId xmlns:a16="http://schemas.microsoft.com/office/drawing/2014/main" val="3128130626"/>
                    </a:ext>
                  </a:extLst>
                </a:gridCol>
                <a:gridCol w="2011356">
                  <a:extLst>
                    <a:ext uri="{9D8B030D-6E8A-4147-A177-3AD203B41FA5}">
                      <a16:colId xmlns:a16="http://schemas.microsoft.com/office/drawing/2014/main" val="2371383047"/>
                    </a:ext>
                  </a:extLst>
                </a:gridCol>
              </a:tblGrid>
              <a:tr h="485192">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u="sng" dirty="0" smtClean="0">
                          <a:solidFill>
                            <a:schemeClr val="tx1"/>
                          </a:solidFill>
                        </a:rPr>
                        <a:t>Class A</a:t>
                      </a:r>
                      <a:endParaRPr lang="en-GB" sz="2800"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u="sng" dirty="0" smtClean="0">
                          <a:solidFill>
                            <a:schemeClr val="tx1"/>
                          </a:solidFill>
                        </a:rPr>
                        <a:t>Class B</a:t>
                      </a:r>
                      <a:endParaRPr lang="en-GB" sz="2800"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u="sng" dirty="0" smtClean="0">
                          <a:solidFill>
                            <a:schemeClr val="tx1"/>
                          </a:solidFill>
                        </a:rPr>
                        <a:t>Class</a:t>
                      </a:r>
                      <a:r>
                        <a:rPr lang="en-GB" sz="2800" u="sng" baseline="0" dirty="0" smtClean="0">
                          <a:solidFill>
                            <a:schemeClr val="tx1"/>
                          </a:solidFill>
                        </a:rPr>
                        <a:t> C</a:t>
                      </a:r>
                      <a:endParaRPr lang="en-GB" sz="2800"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61591325"/>
                  </a:ext>
                </a:extLst>
              </a:tr>
              <a:tr h="370840">
                <a:tc>
                  <a:txBody>
                    <a:bodyPr/>
                    <a:lstStyle/>
                    <a:p>
                      <a:pPr algn="ctr"/>
                      <a:r>
                        <a:rPr lang="en-GB" sz="2400" b="1" u="sng" dirty="0" smtClean="0"/>
                        <a:t>Category of offence</a:t>
                      </a:r>
                      <a:endParaRPr lang="en-GB" sz="2400" b="1" u="sng"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400" dirty="0" smtClean="0"/>
                        <a:t>Either Way Offence</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Either Way Offence</a:t>
                      </a:r>
                    </a:p>
                    <a:p>
                      <a:pPr algn="ct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Either Way Offence</a:t>
                      </a:r>
                    </a:p>
                    <a:p>
                      <a:pPr algn="ct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645226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u="sng" dirty="0" smtClean="0"/>
                        <a:t>Penalty in Crown</a:t>
                      </a:r>
                      <a:r>
                        <a:rPr lang="en-GB" sz="2400" b="1" u="sng" baseline="0" dirty="0" smtClean="0"/>
                        <a:t> Court</a:t>
                      </a:r>
                      <a:endParaRPr lang="en-GB" sz="2400" b="1" u="sng" dirty="0" smtClean="0"/>
                    </a:p>
                    <a:p>
                      <a:pPr algn="ctr"/>
                      <a:endParaRPr lang="en-GB" sz="2400" b="1" u="sng"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400" dirty="0" smtClean="0"/>
                        <a:t>7 years imprisonment and</a:t>
                      </a:r>
                      <a:r>
                        <a:rPr lang="en-GB" sz="2400" baseline="0" dirty="0" smtClean="0"/>
                        <a:t> / or a fine</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5 years imprisonment and</a:t>
                      </a:r>
                      <a:r>
                        <a:rPr lang="en-GB" sz="2400" baseline="0" dirty="0" smtClean="0"/>
                        <a:t> / or a fine</a:t>
                      </a:r>
                      <a:endParaRPr lang="en-GB" sz="2400" dirty="0" smtClean="0"/>
                    </a:p>
                    <a:p>
                      <a:pPr algn="ct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2 years imprisonment and</a:t>
                      </a:r>
                      <a:r>
                        <a:rPr lang="en-GB" sz="2400" baseline="0" dirty="0" smtClean="0"/>
                        <a:t> / or a fine</a:t>
                      </a:r>
                      <a:endParaRPr lang="en-GB" sz="2400" dirty="0" smtClean="0"/>
                    </a:p>
                    <a:p>
                      <a:pPr algn="ct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06662834"/>
                  </a:ext>
                </a:extLst>
              </a:tr>
              <a:tr h="370840">
                <a:tc>
                  <a:txBody>
                    <a:bodyPr/>
                    <a:lstStyle/>
                    <a:p>
                      <a:pPr algn="ctr"/>
                      <a:r>
                        <a:rPr lang="en-GB" sz="2400" b="1" u="sng" dirty="0" smtClean="0"/>
                        <a:t>Penalty in Magistrates Court</a:t>
                      </a:r>
                      <a:endParaRPr lang="en-GB" sz="2400" b="1" u="sng"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6 months imprisonment and</a:t>
                      </a:r>
                      <a:r>
                        <a:rPr lang="en-GB" sz="2400" baseline="0" dirty="0" smtClean="0"/>
                        <a:t> / or a fine</a:t>
                      </a:r>
                      <a:endParaRPr lang="en-GB" sz="2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3 months imprisonment and</a:t>
                      </a:r>
                      <a:r>
                        <a:rPr lang="en-GB" sz="2400" baseline="0" dirty="0" smtClean="0"/>
                        <a:t> / or a fine</a:t>
                      </a:r>
                      <a:endParaRPr lang="en-GB" sz="2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t>3 months imprisonment and</a:t>
                      </a:r>
                      <a:r>
                        <a:rPr lang="en-GB" sz="2400" baseline="0" dirty="0" smtClean="0"/>
                        <a:t> / or a fine</a:t>
                      </a:r>
                      <a:endParaRPr lang="en-GB" sz="2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5333509"/>
                  </a:ext>
                </a:extLst>
              </a:tr>
            </a:tbl>
          </a:graphicData>
        </a:graphic>
      </p:graphicFrame>
      <p:sp>
        <p:nvSpPr>
          <p:cNvPr id="5" name="TextBox 4"/>
          <p:cNvSpPr txBox="1"/>
          <p:nvPr/>
        </p:nvSpPr>
        <p:spPr>
          <a:xfrm>
            <a:off x="539552" y="332656"/>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Sentence</a:t>
            </a:r>
            <a:endParaRPr lang="en-GB" sz="3600" b="1" dirty="0">
              <a:solidFill>
                <a:schemeClr val="bg1"/>
              </a:solidFill>
            </a:endParaRPr>
          </a:p>
        </p:txBody>
      </p:sp>
    </p:spTree>
    <p:extLst>
      <p:ext uri="{BB962C8B-B14F-4D97-AF65-F5344CB8AC3E}">
        <p14:creationId xmlns:p14="http://schemas.microsoft.com/office/powerpoint/2010/main" val="2346245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R:\SWPKDIVLDSEPF\Shared\Pre-join\Images\hero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255468"/>
            <a:ext cx="7560840" cy="5445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3"/>
          <p:cNvSpPr txBox="1">
            <a:spLocks noChangeArrowheads="1"/>
          </p:cNvSpPr>
          <p:nvPr/>
        </p:nvSpPr>
        <p:spPr bwMode="auto">
          <a:xfrm>
            <a:off x="2370009" y="2492896"/>
            <a:ext cx="41751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4800" dirty="0" smtClean="0">
                <a:solidFill>
                  <a:schemeClr val="bg1"/>
                </a:solidFill>
                <a:latin typeface="Arial" panose="020B0604020202020204" pitchFamily="34" charset="0"/>
                <a:cs typeface="Arial" panose="020B0604020202020204" pitchFamily="34" charset="0"/>
              </a:rPr>
              <a:t>Further Drug Offences</a:t>
            </a:r>
            <a:endParaRPr lang="en-GB" altLang="en-US" sz="4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32687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Client\G$\Roger Images\Images\thumbnail image\hoodies_drugs_de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1398719"/>
            <a:ext cx="2581831"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4"/>
          <p:cNvSpPr txBox="1">
            <a:spLocks noChangeArrowheads="1"/>
          </p:cNvSpPr>
          <p:nvPr/>
        </p:nvSpPr>
        <p:spPr bwMode="auto">
          <a:xfrm>
            <a:off x="1115616" y="1168465"/>
            <a:ext cx="4320480"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000" b="0" dirty="0">
                <a:solidFill>
                  <a:schemeClr val="tx1"/>
                </a:solidFill>
              </a:rPr>
              <a:t>It is an offence  for any person </a:t>
            </a:r>
            <a:r>
              <a:rPr lang="en-GB" altLang="en-US" sz="2000" dirty="0">
                <a:solidFill>
                  <a:srgbClr val="FF0000"/>
                </a:solidFill>
              </a:rPr>
              <a:t>unlawfully</a:t>
            </a:r>
            <a:r>
              <a:rPr lang="en-GB" altLang="en-US" sz="2000" b="0" dirty="0">
                <a:solidFill>
                  <a:schemeClr val="tx1"/>
                </a:solidFill>
              </a:rPr>
              <a:t> to</a:t>
            </a:r>
            <a:r>
              <a:rPr lang="en-GB" altLang="en-US" sz="2000" b="0" dirty="0" smtClean="0">
                <a:solidFill>
                  <a:schemeClr val="tx1"/>
                </a:solidFill>
              </a:rPr>
              <a:t>:</a:t>
            </a: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endParaRPr lang="en-GB" altLang="en-US" sz="2000" b="0" dirty="0">
              <a:solidFill>
                <a:schemeClr val="tx1"/>
              </a:solidFill>
            </a:endParaRPr>
          </a:p>
          <a:p>
            <a:pPr algn="ctr" eaLnBrk="1" hangingPunct="1">
              <a:spcBef>
                <a:spcPct val="0"/>
              </a:spcBef>
              <a:buNone/>
            </a:pPr>
            <a:r>
              <a:rPr lang="en-GB" altLang="en-US" sz="2000" dirty="0" smtClean="0">
                <a:solidFill>
                  <a:srgbClr val="FF0000"/>
                </a:solidFill>
              </a:rPr>
              <a:t>Supply</a:t>
            </a:r>
            <a:r>
              <a:rPr lang="en-GB" altLang="en-US" sz="2000" b="0" dirty="0" smtClean="0">
                <a:solidFill>
                  <a:srgbClr val="FF0000"/>
                </a:solidFill>
              </a:rPr>
              <a:t> </a:t>
            </a:r>
            <a:r>
              <a:rPr lang="en-GB" altLang="en-US" sz="2000" b="0" dirty="0" smtClean="0">
                <a:solidFill>
                  <a:schemeClr val="tx1"/>
                </a:solidFill>
              </a:rPr>
              <a:t>or </a:t>
            </a:r>
            <a:r>
              <a:rPr lang="en-GB" altLang="en-US" sz="2000" dirty="0" smtClean="0">
                <a:solidFill>
                  <a:srgbClr val="FF0000"/>
                </a:solidFill>
              </a:rPr>
              <a:t>offer </a:t>
            </a:r>
            <a:r>
              <a:rPr lang="en-GB" altLang="en-US" sz="2000" dirty="0">
                <a:solidFill>
                  <a:srgbClr val="FF0000"/>
                </a:solidFill>
              </a:rPr>
              <a:t>to supply </a:t>
            </a:r>
            <a:r>
              <a:rPr lang="en-GB" altLang="en-US" sz="2000" b="0" dirty="0">
                <a:solidFill>
                  <a:schemeClr val="tx1"/>
                </a:solidFill>
              </a:rPr>
              <a:t>a controlled drug to </a:t>
            </a:r>
            <a:r>
              <a:rPr lang="en-GB" altLang="en-US" sz="2000" b="0" dirty="0" smtClean="0">
                <a:solidFill>
                  <a:schemeClr val="tx1"/>
                </a:solidFill>
              </a:rPr>
              <a:t>another</a:t>
            </a:r>
          </a:p>
          <a:p>
            <a:pPr algn="ctr" eaLnBrk="1" hangingPunct="1">
              <a:spcBef>
                <a:spcPct val="0"/>
              </a:spcBef>
              <a:buNone/>
            </a:pPr>
            <a:endParaRPr lang="en-GB" altLang="en-US" sz="2000" b="0" dirty="0">
              <a:solidFill>
                <a:schemeClr val="tx1"/>
              </a:solidFill>
            </a:endParaRP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r>
              <a:rPr lang="en-GB" altLang="en-US" sz="2000" dirty="0">
                <a:solidFill>
                  <a:srgbClr val="FF0000"/>
                </a:solidFill>
              </a:rPr>
              <a:t>Be concerned in </a:t>
            </a:r>
            <a:r>
              <a:rPr lang="en-GB" altLang="en-US" sz="2000" b="0" dirty="0">
                <a:solidFill>
                  <a:schemeClr val="tx1"/>
                </a:solidFill>
              </a:rPr>
              <a:t>the supply of such a drug to another</a:t>
            </a: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r>
              <a:rPr lang="en-GB" altLang="en-US" sz="2000" b="0" dirty="0">
                <a:solidFill>
                  <a:schemeClr val="tx1"/>
                </a:solidFill>
              </a:rPr>
              <a:t>Be concerned in the </a:t>
            </a:r>
            <a:r>
              <a:rPr lang="en-GB" altLang="en-US" sz="2000" dirty="0">
                <a:solidFill>
                  <a:srgbClr val="FF0000"/>
                </a:solidFill>
              </a:rPr>
              <a:t>making of an offer</a:t>
            </a:r>
            <a:r>
              <a:rPr lang="en-GB" altLang="en-US" sz="2000" b="0" dirty="0">
                <a:solidFill>
                  <a:srgbClr val="FF0000"/>
                </a:solidFill>
              </a:rPr>
              <a:t> </a:t>
            </a:r>
            <a:r>
              <a:rPr lang="en-GB" altLang="en-US" sz="2000" b="0" dirty="0">
                <a:solidFill>
                  <a:schemeClr val="tx1"/>
                </a:solidFill>
              </a:rPr>
              <a:t>to supply a drug to </a:t>
            </a:r>
            <a:r>
              <a:rPr lang="en-GB" altLang="en-US" sz="2000" b="0" dirty="0" smtClean="0">
                <a:solidFill>
                  <a:schemeClr val="tx1"/>
                </a:solidFill>
              </a:rPr>
              <a:t>another</a:t>
            </a:r>
            <a:endParaRPr lang="en-GB" altLang="en-US" sz="2000" b="0" dirty="0">
              <a:solidFill>
                <a:schemeClr val="tx1"/>
              </a:solidFill>
            </a:endParaRPr>
          </a:p>
        </p:txBody>
      </p:sp>
      <p:sp>
        <p:nvSpPr>
          <p:cNvPr id="5" name="TextBox 4"/>
          <p:cNvSpPr txBox="1"/>
          <p:nvPr/>
        </p:nvSpPr>
        <p:spPr>
          <a:xfrm>
            <a:off x="539552" y="332656"/>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Section 4 Misuse of Drugs Act 1971</a:t>
            </a:r>
            <a:endParaRPr lang="en-GB" sz="2800" b="1" dirty="0">
              <a:solidFill>
                <a:schemeClr val="bg1"/>
              </a:solidFill>
            </a:endParaRPr>
          </a:p>
        </p:txBody>
      </p:sp>
    </p:spTree>
    <p:extLst>
      <p:ext uri="{BB962C8B-B14F-4D97-AF65-F5344CB8AC3E}">
        <p14:creationId xmlns:p14="http://schemas.microsoft.com/office/powerpoint/2010/main" val="1060288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Client\G$\Roger Images\Images\thumbnail image\hoodies_drugs_de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605272"/>
            <a:ext cx="3274342" cy="398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4"/>
          <p:cNvSpPr txBox="1">
            <a:spLocks noChangeArrowheads="1"/>
          </p:cNvSpPr>
          <p:nvPr/>
        </p:nvSpPr>
        <p:spPr bwMode="auto">
          <a:xfrm>
            <a:off x="1043608" y="1860111"/>
            <a:ext cx="3384376"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000" b="0" dirty="0">
                <a:solidFill>
                  <a:schemeClr val="tx1"/>
                </a:solidFill>
              </a:rPr>
              <a:t>It is an offence for a person to have </a:t>
            </a: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r>
              <a:rPr lang="en-GB" altLang="en-US" sz="2000" b="0" dirty="0">
                <a:solidFill>
                  <a:schemeClr val="tx1"/>
                </a:solidFill>
              </a:rPr>
              <a:t>a </a:t>
            </a:r>
            <a:r>
              <a:rPr lang="en-GB" altLang="en-US" sz="2000" dirty="0">
                <a:solidFill>
                  <a:srgbClr val="FF0000"/>
                </a:solidFill>
              </a:rPr>
              <a:t>controlled drug in their possession, </a:t>
            </a: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r>
              <a:rPr lang="en-GB" altLang="en-US" sz="2000" b="0" dirty="0">
                <a:solidFill>
                  <a:schemeClr val="tx1"/>
                </a:solidFill>
              </a:rPr>
              <a:t>whether </a:t>
            </a:r>
            <a:r>
              <a:rPr lang="en-GB" altLang="en-US" sz="2000" dirty="0">
                <a:solidFill>
                  <a:srgbClr val="FF0000"/>
                </a:solidFill>
              </a:rPr>
              <a:t>lawfully or not</a:t>
            </a:r>
            <a:r>
              <a:rPr lang="en-GB" altLang="en-US" sz="2000" b="0" dirty="0">
                <a:solidFill>
                  <a:srgbClr val="FF0000"/>
                </a:solidFill>
              </a:rPr>
              <a:t>, </a:t>
            </a:r>
            <a:endParaRPr lang="en-GB" altLang="en-US" sz="2000" b="0" dirty="0" smtClean="0">
              <a:solidFill>
                <a:srgbClr val="FF0000"/>
              </a:solidFill>
            </a:endParaRPr>
          </a:p>
          <a:p>
            <a:pPr algn="ctr" eaLnBrk="1" hangingPunct="1">
              <a:spcBef>
                <a:spcPct val="0"/>
              </a:spcBef>
              <a:buFontTx/>
              <a:buNone/>
            </a:pPr>
            <a:endParaRPr lang="en-GB" altLang="en-US" sz="2000" b="0" dirty="0">
              <a:solidFill>
                <a:schemeClr val="tx1"/>
              </a:solidFill>
            </a:endParaRPr>
          </a:p>
          <a:p>
            <a:pPr algn="ctr" eaLnBrk="1" hangingPunct="1">
              <a:spcBef>
                <a:spcPct val="0"/>
              </a:spcBef>
              <a:buFontTx/>
              <a:buNone/>
            </a:pPr>
            <a:r>
              <a:rPr lang="en-GB" altLang="en-US" sz="2000" b="0" dirty="0" smtClean="0">
                <a:solidFill>
                  <a:schemeClr val="tx1"/>
                </a:solidFill>
              </a:rPr>
              <a:t>with </a:t>
            </a:r>
            <a:r>
              <a:rPr lang="en-GB" altLang="en-US" sz="2000" dirty="0">
                <a:solidFill>
                  <a:srgbClr val="FF0000"/>
                </a:solidFill>
              </a:rPr>
              <a:t>intent</a:t>
            </a:r>
            <a:r>
              <a:rPr lang="en-GB" altLang="en-US" sz="2000" b="0" dirty="0">
                <a:solidFill>
                  <a:schemeClr val="tx1"/>
                </a:solidFill>
              </a:rPr>
              <a:t> </a:t>
            </a:r>
            <a:r>
              <a:rPr lang="en-GB" altLang="en-US" sz="2000" b="0" dirty="0" smtClean="0">
                <a:solidFill>
                  <a:schemeClr val="tx1"/>
                </a:solidFill>
              </a:rPr>
              <a:t>to </a:t>
            </a:r>
            <a:r>
              <a:rPr lang="en-GB" altLang="en-US" sz="2000" b="0" dirty="0">
                <a:solidFill>
                  <a:schemeClr val="tx1"/>
                </a:solidFill>
              </a:rPr>
              <a:t>supply it unlawfully to another.</a:t>
            </a:r>
          </a:p>
        </p:txBody>
      </p:sp>
      <p:sp>
        <p:nvSpPr>
          <p:cNvPr id="5" name="TextBox 4"/>
          <p:cNvSpPr txBox="1"/>
          <p:nvPr/>
        </p:nvSpPr>
        <p:spPr>
          <a:xfrm>
            <a:off x="323528" y="476672"/>
            <a:ext cx="8502999"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Section 5(3) Misuse of Drugs Act 1971</a:t>
            </a:r>
            <a:endParaRPr lang="en-GB" sz="2800" b="1" dirty="0">
              <a:solidFill>
                <a:schemeClr val="bg1"/>
              </a:solidFill>
            </a:endParaRPr>
          </a:p>
        </p:txBody>
      </p:sp>
    </p:spTree>
    <p:extLst>
      <p:ext uri="{BB962C8B-B14F-4D97-AF65-F5344CB8AC3E}">
        <p14:creationId xmlns:p14="http://schemas.microsoft.com/office/powerpoint/2010/main" val="9943471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054" descr="C:\FrontPage Webs\1\mjleaf.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404664"/>
            <a:ext cx="6804248" cy="5103186"/>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Rectangle 2"/>
          <p:cNvSpPr txBox="1">
            <a:spLocks noChangeArrowheads="1"/>
          </p:cNvSpPr>
          <p:nvPr/>
        </p:nvSpPr>
        <p:spPr>
          <a:xfrm>
            <a:off x="107950" y="2708275"/>
            <a:ext cx="8928100" cy="1081088"/>
          </a:xfrm>
          <a:prstGeom prst="rect">
            <a:avLst/>
          </a:prstGeom>
          <a:noFill/>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fontAlgn="auto">
              <a:spcAft>
                <a:spcPts val="0"/>
              </a:spcAft>
            </a:pPr>
            <a:r>
              <a:rPr lang="en-US" altLang="en-US" sz="4000" b="1" dirty="0" smtClean="0">
                <a:solidFill>
                  <a:srgbClr val="0033CC"/>
                </a:solidFill>
                <a:ea typeface="ＭＳ Ｐゴシック" panose="020B0600070205080204" pitchFamily="34" charset="-128"/>
              </a:rPr>
              <a:t> </a:t>
            </a:r>
            <a:r>
              <a:rPr lang="en-US" altLang="en-US" sz="4000" b="1" dirty="0" smtClean="0">
                <a:solidFill>
                  <a:schemeClr val="bg1"/>
                </a:solidFill>
                <a:ea typeface="ＭＳ Ｐゴシック" panose="020B0600070205080204" pitchFamily="34" charset="-128"/>
              </a:rPr>
              <a:t>Cannabis</a:t>
            </a:r>
            <a:r>
              <a:rPr lang="en-GB" altLang="en-US" sz="4000" b="1" dirty="0" smtClean="0">
                <a:solidFill>
                  <a:schemeClr val="bg1"/>
                </a:solidFill>
                <a:ea typeface="ＭＳ Ｐゴシック" panose="020B0600070205080204" pitchFamily="34" charset="-128"/>
              </a:rPr>
              <a:t> – Simple Possession</a:t>
            </a:r>
            <a:endParaRPr lang="en-US" altLang="en-US" sz="4000" b="1" dirty="0" smtClean="0">
              <a:solidFill>
                <a:schemeClr val="bg1"/>
              </a:solidFill>
              <a:ea typeface="ＭＳ Ｐゴシック" panose="020B0600070205080204" pitchFamily="34" charset="-128"/>
            </a:endParaRPr>
          </a:p>
        </p:txBody>
      </p:sp>
    </p:spTree>
    <p:extLst>
      <p:ext uri="{BB962C8B-B14F-4D97-AF65-F5344CB8AC3E}">
        <p14:creationId xmlns:p14="http://schemas.microsoft.com/office/powerpoint/2010/main" val="21548534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495018102"/>
              </p:ext>
            </p:extLst>
          </p:nvPr>
        </p:nvGraphicFramePr>
        <p:xfrm>
          <a:off x="2987675" y="1268413"/>
          <a:ext cx="3163888" cy="648419"/>
        </p:xfrm>
        <a:graphic>
          <a:graphicData uri="http://schemas.openxmlformats.org/drawingml/2006/table">
            <a:tbl>
              <a:tblPr/>
              <a:tblGrid>
                <a:gridCol w="3163888">
                  <a:extLst>
                    <a:ext uri="{9D8B030D-6E8A-4147-A177-3AD203B41FA5}">
                      <a16:colId xmlns:a16="http://schemas.microsoft.com/office/drawing/2014/main" val="20000"/>
                    </a:ext>
                  </a:extLst>
                </a:gridCol>
              </a:tblGrid>
              <a:tr h="648419">
                <a:tc>
                  <a:txBody>
                    <a:bodyPr/>
                    <a:lstStyle/>
                    <a:p>
                      <a:pPr algn="ctr"/>
                      <a:r>
                        <a:rPr lang="en-GB" sz="2800" dirty="0" smtClean="0"/>
                        <a:t>Arrest</a:t>
                      </a:r>
                      <a:endParaRPr lang="en-GB" sz="2800" dirty="0"/>
                    </a:p>
                  </a:txBody>
                  <a:tcPr marL="91433" marR="91433" marT="45709" marB="45709">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1"/>
                    </a:solidFill>
                  </a:tcPr>
                </a:tc>
                <a:extLst>
                  <a:ext uri="{0D108BD9-81ED-4DB2-BD59-A6C34878D82A}">
                    <a16:rowId xmlns:a16="http://schemas.microsoft.com/office/drawing/2014/main" val="10000"/>
                  </a:ext>
                </a:extLst>
              </a:tr>
            </a:tbl>
          </a:graphicData>
        </a:graphic>
      </p:graphicFrame>
      <p:sp>
        <p:nvSpPr>
          <p:cNvPr id="6" name="Up Arrow 5"/>
          <p:cNvSpPr/>
          <p:nvPr/>
        </p:nvSpPr>
        <p:spPr>
          <a:xfrm>
            <a:off x="4149725" y="2023989"/>
            <a:ext cx="1009650" cy="79216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aphicFrame>
        <p:nvGraphicFramePr>
          <p:cNvPr id="7" name="Table 6"/>
          <p:cNvGraphicFramePr>
            <a:graphicFrameLocks noGrp="1"/>
          </p:cNvGraphicFramePr>
          <p:nvPr>
            <p:extLst>
              <p:ext uri="{D42A27DB-BD31-4B8C-83A1-F6EECF244321}">
                <p14:modId xmlns:p14="http://schemas.microsoft.com/office/powerpoint/2010/main" val="609315484"/>
              </p:ext>
            </p:extLst>
          </p:nvPr>
        </p:nvGraphicFramePr>
        <p:xfrm>
          <a:off x="2987675" y="3069196"/>
          <a:ext cx="3165475" cy="647501"/>
        </p:xfrm>
        <a:graphic>
          <a:graphicData uri="http://schemas.openxmlformats.org/drawingml/2006/table">
            <a:tbl>
              <a:tblPr/>
              <a:tblGrid>
                <a:gridCol w="3165475">
                  <a:extLst>
                    <a:ext uri="{9D8B030D-6E8A-4147-A177-3AD203B41FA5}">
                      <a16:colId xmlns:a16="http://schemas.microsoft.com/office/drawing/2014/main" val="20000"/>
                    </a:ext>
                  </a:extLst>
                </a:gridCol>
              </a:tblGrid>
              <a:tr h="647501">
                <a:tc>
                  <a:txBody>
                    <a:bodyPr/>
                    <a:lstStyle/>
                    <a:p>
                      <a:pPr algn="ctr"/>
                      <a:r>
                        <a:rPr lang="en-GB" sz="2800" dirty="0" smtClean="0"/>
                        <a:t>PND</a:t>
                      </a:r>
                      <a:endParaRPr lang="en-GB" sz="2800" dirty="0"/>
                    </a:p>
                  </a:txBody>
                  <a:tcPr marL="91479" marR="91479" marT="45709" marB="45709">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1"/>
                    </a:solidFill>
                  </a:tcPr>
                </a:tc>
                <a:extLst>
                  <a:ext uri="{0D108BD9-81ED-4DB2-BD59-A6C34878D82A}">
                    <a16:rowId xmlns:a16="http://schemas.microsoft.com/office/drawing/2014/main" val="10000"/>
                  </a:ext>
                </a:extLst>
              </a:tr>
            </a:tbl>
          </a:graphicData>
        </a:graphic>
      </p:graphicFrame>
      <p:sp>
        <p:nvSpPr>
          <p:cNvPr id="8" name="Up Arrow 7"/>
          <p:cNvSpPr/>
          <p:nvPr/>
        </p:nvSpPr>
        <p:spPr>
          <a:xfrm>
            <a:off x="4149725" y="3824468"/>
            <a:ext cx="1009650" cy="79216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aphicFrame>
        <p:nvGraphicFramePr>
          <p:cNvPr id="9" name="Table 8"/>
          <p:cNvGraphicFramePr>
            <a:graphicFrameLocks noGrp="1"/>
          </p:cNvGraphicFramePr>
          <p:nvPr>
            <p:extLst>
              <p:ext uri="{D42A27DB-BD31-4B8C-83A1-F6EECF244321}">
                <p14:modId xmlns:p14="http://schemas.microsoft.com/office/powerpoint/2010/main" val="3534497476"/>
              </p:ext>
            </p:extLst>
          </p:nvPr>
        </p:nvGraphicFramePr>
        <p:xfrm>
          <a:off x="2987675" y="4831805"/>
          <a:ext cx="3165475" cy="576733"/>
        </p:xfrm>
        <a:graphic>
          <a:graphicData uri="http://schemas.openxmlformats.org/drawingml/2006/table">
            <a:tbl>
              <a:tblPr/>
              <a:tblGrid>
                <a:gridCol w="3165475">
                  <a:extLst>
                    <a:ext uri="{9D8B030D-6E8A-4147-A177-3AD203B41FA5}">
                      <a16:colId xmlns:a16="http://schemas.microsoft.com/office/drawing/2014/main" val="20000"/>
                    </a:ext>
                  </a:extLst>
                </a:gridCol>
              </a:tblGrid>
              <a:tr h="576733">
                <a:tc>
                  <a:txBody>
                    <a:bodyPr/>
                    <a:lstStyle/>
                    <a:p>
                      <a:pPr algn="ctr"/>
                      <a:r>
                        <a:rPr lang="en-GB" sz="2800" dirty="0" smtClean="0"/>
                        <a:t>Cannabis Warning</a:t>
                      </a:r>
                      <a:endParaRPr lang="en-GB" sz="2800" dirty="0"/>
                    </a:p>
                  </a:txBody>
                  <a:tcPr marL="91479" marR="91479" marT="45781" marB="45781">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1"/>
                    </a:solidFill>
                  </a:tcPr>
                </a:tc>
                <a:extLst>
                  <a:ext uri="{0D108BD9-81ED-4DB2-BD59-A6C34878D82A}">
                    <a16:rowId xmlns:a16="http://schemas.microsoft.com/office/drawing/2014/main" val="10000"/>
                  </a:ext>
                </a:extLst>
              </a:tr>
            </a:tbl>
          </a:graphicData>
        </a:graphic>
      </p:graphicFrame>
      <p:sp>
        <p:nvSpPr>
          <p:cNvPr id="10" name="TextBox 9"/>
          <p:cNvSpPr txBox="1"/>
          <p:nvPr/>
        </p:nvSpPr>
        <p:spPr>
          <a:xfrm>
            <a:off x="539552" y="332656"/>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Cannabis: Simple Possession</a:t>
            </a:r>
            <a:endParaRPr lang="en-GB" sz="3600" b="1" dirty="0">
              <a:solidFill>
                <a:schemeClr val="bg1"/>
              </a:solidFill>
            </a:endParaRPr>
          </a:p>
        </p:txBody>
      </p:sp>
    </p:spTree>
    <p:extLst>
      <p:ext uri="{BB962C8B-B14F-4D97-AF65-F5344CB8AC3E}">
        <p14:creationId xmlns:p14="http://schemas.microsoft.com/office/powerpoint/2010/main" val="164333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Client\I$\Images\verbal resistanc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5913" y="1196752"/>
            <a:ext cx="3375100" cy="449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4"/>
          <p:cNvSpPr txBox="1">
            <a:spLocks noChangeArrowheads="1"/>
          </p:cNvSpPr>
          <p:nvPr/>
        </p:nvSpPr>
        <p:spPr bwMode="auto">
          <a:xfrm>
            <a:off x="440919" y="1549492"/>
            <a:ext cx="410401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Public Place or View</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Locally Identified Policing Problem</a:t>
            </a:r>
          </a:p>
          <a:p>
            <a:pPr algn="ctr" eaLnBrk="1" hangingPunct="1">
              <a:spcBef>
                <a:spcPct val="0"/>
              </a:spcBef>
              <a:buFontTx/>
              <a:buNone/>
            </a:pPr>
            <a:endParaRPr lang="en-GB" altLang="en-US" b="0" dirty="0" smtClean="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smtClean="0">
                <a:solidFill>
                  <a:schemeClr val="tx1"/>
                </a:solidFill>
                <a:latin typeface="Arial" panose="020B0604020202020204" pitchFamily="34" charset="0"/>
                <a:cs typeface="Arial" panose="020B0604020202020204" pitchFamily="34" charset="0"/>
              </a:rPr>
              <a:t>Protecting Young People</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Repeat/Persistent Offenders</a:t>
            </a:r>
          </a:p>
          <a:p>
            <a:pPr algn="ct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Impact on Offender</a:t>
            </a:r>
          </a:p>
        </p:txBody>
      </p:sp>
      <p:sp>
        <p:nvSpPr>
          <p:cNvPr id="5" name="TextBox 4"/>
          <p:cNvSpPr txBox="1"/>
          <p:nvPr/>
        </p:nvSpPr>
        <p:spPr>
          <a:xfrm>
            <a:off x="539552" y="332656"/>
            <a:ext cx="8045422"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b="1" dirty="0" smtClean="0">
                <a:solidFill>
                  <a:schemeClr val="bg1"/>
                </a:solidFill>
              </a:rPr>
              <a:t>Aggravating Factors</a:t>
            </a:r>
            <a:endParaRPr lang="en-GB" sz="3600" b="1" dirty="0">
              <a:solidFill>
                <a:schemeClr val="bg1"/>
              </a:solidFill>
            </a:endParaRPr>
          </a:p>
        </p:txBody>
      </p:sp>
    </p:spTree>
    <p:extLst>
      <p:ext uri="{BB962C8B-B14F-4D97-AF65-F5344CB8AC3E}">
        <p14:creationId xmlns:p14="http://schemas.microsoft.com/office/powerpoint/2010/main" val="2686180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054" descr="C:\FrontPage Webs\1\mjleaf.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908719"/>
            <a:ext cx="3241055" cy="4320382"/>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TextBox 5"/>
          <p:cNvSpPr txBox="1">
            <a:spLocks noChangeArrowheads="1"/>
          </p:cNvSpPr>
          <p:nvPr/>
        </p:nvSpPr>
        <p:spPr bwMode="auto">
          <a:xfrm>
            <a:off x="4355976" y="406643"/>
            <a:ext cx="4517419"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None/>
              <a:defRPr/>
            </a:pPr>
            <a:r>
              <a:rPr lang="en-GB" altLang="en-US" b="0" dirty="0">
                <a:solidFill>
                  <a:schemeClr val="tx1"/>
                </a:solidFill>
                <a:latin typeface="Arial" panose="020B0604020202020204" pitchFamily="34" charset="0"/>
                <a:cs typeface="Arial" panose="020B0604020202020204" pitchFamily="34" charset="0"/>
              </a:rPr>
              <a:t>An officer should consider dealing with the offender by way of a Cannabis Warning </a:t>
            </a:r>
          </a:p>
          <a:p>
            <a:pPr eaLnBrk="1" hangingPunct="1">
              <a:spcBef>
                <a:spcPct val="0"/>
              </a:spcBef>
              <a:buFontTx/>
              <a:buNone/>
              <a:defRPr/>
            </a:pPr>
            <a:endParaRPr lang="en-GB" altLang="en-US" b="0" dirty="0" smtClean="0">
              <a:solidFill>
                <a:schemeClr val="tx1"/>
              </a:solidFill>
              <a:latin typeface="Arial" panose="020B0604020202020204" pitchFamily="34" charset="0"/>
              <a:cs typeface="Arial" panose="020B0604020202020204" pitchFamily="34" charset="0"/>
            </a:endParaRPr>
          </a:p>
          <a:p>
            <a:pPr eaLnBrk="1" hangingPunct="1">
              <a:spcBef>
                <a:spcPct val="0"/>
              </a:spcBef>
              <a:buFontTx/>
              <a:buNone/>
              <a:defRPr/>
            </a:pPr>
            <a:r>
              <a:rPr lang="en-GB" altLang="en-US" b="0" dirty="0" smtClean="0">
                <a:solidFill>
                  <a:schemeClr val="tx1"/>
                </a:solidFill>
                <a:latin typeface="Arial" panose="020B0604020202020204" pitchFamily="34" charset="0"/>
                <a:cs typeface="Arial" panose="020B0604020202020204" pitchFamily="34" charset="0"/>
              </a:rPr>
              <a:t>When:</a:t>
            </a:r>
          </a:p>
          <a:p>
            <a:pPr marL="514350" indent="-514350" eaLnBrk="1" hangingPunct="1">
              <a:spcBef>
                <a:spcPct val="0"/>
              </a:spcBef>
              <a:buFont typeface="+mj-lt"/>
              <a:buAutoNum type="arabicPeriod"/>
              <a:defRPr/>
            </a:pPr>
            <a:r>
              <a:rPr lang="en-GB" altLang="en-US" b="0" dirty="0" smtClean="0">
                <a:solidFill>
                  <a:schemeClr val="tx1"/>
                </a:solidFill>
                <a:latin typeface="Arial" panose="020B0604020202020204" pitchFamily="34" charset="0"/>
                <a:cs typeface="Arial" panose="020B0604020202020204" pitchFamily="34" charset="0"/>
              </a:rPr>
              <a:t>the offender admits possession of drug, </a:t>
            </a:r>
            <a:r>
              <a:rPr lang="en-GB" altLang="en-US" dirty="0" smtClean="0">
                <a:solidFill>
                  <a:schemeClr val="tx1"/>
                </a:solidFill>
                <a:latin typeface="Arial" panose="020B0604020202020204" pitchFamily="34" charset="0"/>
                <a:cs typeface="Arial" panose="020B0604020202020204" pitchFamily="34" charset="0"/>
              </a:rPr>
              <a:t>and</a:t>
            </a:r>
          </a:p>
          <a:p>
            <a:pPr marL="514350" indent="-514350" eaLnBrk="1" hangingPunct="1">
              <a:spcBef>
                <a:spcPct val="0"/>
              </a:spcBef>
              <a:buFont typeface="+mj-lt"/>
              <a:buAutoNum type="arabicPeriod"/>
              <a:defRPr/>
            </a:pPr>
            <a:endParaRPr lang="en-GB" altLang="en-US" dirty="0" smtClean="0">
              <a:solidFill>
                <a:schemeClr val="tx1"/>
              </a:solidFill>
              <a:latin typeface="Arial" panose="020B0604020202020204" pitchFamily="34" charset="0"/>
              <a:cs typeface="Arial" panose="020B0604020202020204" pitchFamily="34" charset="0"/>
            </a:endParaRPr>
          </a:p>
          <a:p>
            <a:pPr marL="514350" indent="-514350" eaLnBrk="1" hangingPunct="1">
              <a:spcBef>
                <a:spcPct val="0"/>
              </a:spcBef>
              <a:buFont typeface="+mj-lt"/>
              <a:buAutoNum type="arabicPeriod"/>
              <a:defRPr/>
            </a:pPr>
            <a:r>
              <a:rPr lang="en-GB" altLang="en-US" b="0" dirty="0" smtClean="0">
                <a:solidFill>
                  <a:schemeClr val="tx1"/>
                </a:solidFill>
                <a:latin typeface="Arial" panose="020B0604020202020204" pitchFamily="34" charset="0"/>
                <a:cs typeface="Arial" panose="020B0604020202020204" pitchFamily="34" charset="0"/>
              </a:rPr>
              <a:t>there is no evidence of intent to supply </a:t>
            </a:r>
            <a:r>
              <a:rPr lang="en-GB" altLang="en-US" dirty="0" smtClean="0">
                <a:solidFill>
                  <a:schemeClr val="tx1"/>
                </a:solidFill>
                <a:latin typeface="Arial" panose="020B0604020202020204" pitchFamily="34" charset="0"/>
                <a:cs typeface="Arial" panose="020B0604020202020204" pitchFamily="34" charset="0"/>
              </a:rPr>
              <a:t>and </a:t>
            </a:r>
          </a:p>
          <a:p>
            <a:pPr marL="514350" indent="-514350" eaLnBrk="1" hangingPunct="1">
              <a:spcBef>
                <a:spcPct val="0"/>
              </a:spcBef>
              <a:buFont typeface="+mj-lt"/>
              <a:buAutoNum type="arabicPeriod"/>
              <a:defRPr/>
            </a:pPr>
            <a:endParaRPr lang="en-GB" altLang="en-US" dirty="0" smtClean="0">
              <a:solidFill>
                <a:schemeClr val="tx1"/>
              </a:solidFill>
              <a:latin typeface="Arial" panose="020B0604020202020204" pitchFamily="34" charset="0"/>
              <a:cs typeface="Arial" panose="020B0604020202020204" pitchFamily="34" charset="0"/>
            </a:endParaRPr>
          </a:p>
          <a:p>
            <a:pPr marL="514350" indent="-514350" eaLnBrk="1" hangingPunct="1">
              <a:spcBef>
                <a:spcPct val="0"/>
              </a:spcBef>
              <a:buFont typeface="+mj-lt"/>
              <a:buAutoNum type="arabicPeriod"/>
              <a:defRPr/>
            </a:pPr>
            <a:r>
              <a:rPr lang="en-GB" altLang="en-US" b="0" dirty="0" smtClean="0">
                <a:solidFill>
                  <a:schemeClr val="tx1"/>
                </a:solidFill>
                <a:latin typeface="Arial" panose="020B0604020202020204" pitchFamily="34" charset="0"/>
                <a:cs typeface="Arial" panose="020B0604020202020204" pitchFamily="34" charset="0"/>
              </a:rPr>
              <a:t>No aggravating factors apply</a:t>
            </a:r>
          </a:p>
          <a:p>
            <a:pPr marL="514350" indent="-514350" eaLnBrk="1" hangingPunct="1">
              <a:spcBef>
                <a:spcPct val="0"/>
              </a:spcBef>
              <a:buFont typeface="+mj-lt"/>
              <a:buAutoNum type="arabicPeriod"/>
              <a:defRPr/>
            </a:pPr>
            <a:endParaRPr lang="en-GB" altLang="en-US" sz="2800" b="0"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268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Effect transition="in" filter="fade">
                                      <p:cBhvr>
                                        <p:cTn id="11" dur="500"/>
                                        <p:tgtEl>
                                          <p:spTgt spid="3">
                                            <p:txEl>
                                              <p:pRg st="5" end="5"/>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4"/>
          <p:cNvSpPr txBox="1">
            <a:spLocks noChangeArrowheads="1"/>
          </p:cNvSpPr>
          <p:nvPr/>
        </p:nvSpPr>
        <p:spPr bwMode="auto">
          <a:xfrm>
            <a:off x="403819" y="898101"/>
            <a:ext cx="831688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b="0" dirty="0">
                <a:solidFill>
                  <a:schemeClr val="tx1"/>
                </a:solidFill>
                <a:latin typeface="Arial" panose="020B0604020202020204" pitchFamily="34" charset="0"/>
                <a:cs typeface="Arial" panose="020B0604020202020204" pitchFamily="34" charset="0"/>
              </a:rPr>
              <a:t>No more than </a:t>
            </a:r>
            <a:r>
              <a:rPr lang="en-GB" altLang="en-US" dirty="0">
                <a:solidFill>
                  <a:srgbClr val="FF0000"/>
                </a:solidFill>
                <a:latin typeface="Arial" panose="020B0604020202020204" pitchFamily="34" charset="0"/>
                <a:cs typeface="Arial" panose="020B0604020202020204" pitchFamily="34" charset="0"/>
              </a:rPr>
              <a:t>one</a:t>
            </a:r>
            <a:r>
              <a:rPr lang="en-GB" altLang="en-US" b="0" dirty="0">
                <a:solidFill>
                  <a:srgbClr val="FF0000"/>
                </a:solidFill>
                <a:latin typeface="Arial" panose="020B0604020202020204" pitchFamily="34" charset="0"/>
                <a:cs typeface="Arial" panose="020B0604020202020204" pitchFamily="34" charset="0"/>
              </a:rPr>
              <a:t> </a:t>
            </a:r>
            <a:r>
              <a:rPr lang="en-GB" altLang="en-US" b="0" dirty="0" smtClean="0">
                <a:solidFill>
                  <a:schemeClr val="tx1"/>
                </a:solidFill>
                <a:latin typeface="Arial" panose="020B0604020202020204" pitchFamily="34" charset="0"/>
                <a:cs typeface="Arial" panose="020B0604020202020204" pitchFamily="34" charset="0"/>
              </a:rPr>
              <a:t>‘Cannabis Warning’ </a:t>
            </a:r>
            <a:r>
              <a:rPr lang="en-GB" altLang="en-US" b="0" dirty="0">
                <a:solidFill>
                  <a:schemeClr val="tx1"/>
                </a:solidFill>
                <a:latin typeface="Arial" panose="020B0604020202020204" pitchFamily="34" charset="0"/>
                <a:cs typeface="Arial" panose="020B0604020202020204" pitchFamily="34" charset="0"/>
              </a:rPr>
              <a:t>should be issued and only when the following applies:</a:t>
            </a:r>
          </a:p>
          <a:p>
            <a:pP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No previous record of Cannabis Warning</a:t>
            </a:r>
          </a:p>
          <a:p>
            <a:pPr marL="171450" indent="-171450" eaLnBrk="1" hangingPunct="1">
              <a:spcBef>
                <a:spcPct val="0"/>
              </a:spcBef>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No previous record of PND issued</a:t>
            </a:r>
          </a:p>
          <a:p>
            <a:pPr marL="285750" indent="-285750" eaLnBrk="1" hangingPunct="1">
              <a:spcBef>
                <a:spcPct val="0"/>
              </a:spcBef>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No previous convictions</a:t>
            </a:r>
          </a:p>
          <a:p>
            <a:pPr marL="285750" indent="-285750" eaLnBrk="1" hangingPunct="1">
              <a:spcBef>
                <a:spcPct val="0"/>
              </a:spcBef>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Not known to the officer ‘locally’ as a persistent offender</a:t>
            </a:r>
          </a:p>
          <a:p>
            <a:pPr marL="285750" indent="-285750" eaLnBrk="1" hangingPunct="1">
              <a:spcBef>
                <a:spcPct val="0"/>
              </a:spcBef>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No ‘aggravating’ circumstances</a:t>
            </a:r>
          </a:p>
          <a:p>
            <a:pPr eaLnBrk="1" hangingPunct="1">
              <a:spcBef>
                <a:spcPct val="0"/>
              </a:spcBef>
              <a:buFontTx/>
              <a:buNone/>
            </a:pPr>
            <a:endParaRPr lang="en-GB" altLang="en-US" b="0" dirty="0">
              <a:solidFill>
                <a:schemeClr val="tx1"/>
              </a:solidFill>
              <a:latin typeface="Arial" panose="020B0604020202020204" pitchFamily="34" charset="0"/>
              <a:cs typeface="Arial" panose="020B0604020202020204" pitchFamily="34" charset="0"/>
            </a:endParaRPr>
          </a:p>
          <a:p>
            <a:pPr marL="457200" indent="-457200" eaLnBrk="1" hangingPunct="1">
              <a:spcBef>
                <a:spcPct val="0"/>
              </a:spcBef>
            </a:pPr>
            <a:r>
              <a:rPr lang="en-GB" altLang="en-US" b="0" dirty="0">
                <a:solidFill>
                  <a:schemeClr val="tx1"/>
                </a:solidFill>
                <a:latin typeface="Arial" panose="020B0604020202020204" pitchFamily="34" charset="0"/>
                <a:cs typeface="Arial" panose="020B0604020202020204" pitchFamily="34" charset="0"/>
              </a:rPr>
              <a:t>The offender is compliant with the procedure</a:t>
            </a:r>
          </a:p>
        </p:txBody>
      </p:sp>
      <p:sp>
        <p:nvSpPr>
          <p:cNvPr id="4" name="TextBox 3"/>
          <p:cNvSpPr txBox="1"/>
          <p:nvPr/>
        </p:nvSpPr>
        <p:spPr>
          <a:xfrm>
            <a:off x="539551" y="221473"/>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Cannabis Warning</a:t>
            </a:r>
            <a:endParaRPr lang="en-GB" sz="2800" b="1" dirty="0">
              <a:solidFill>
                <a:schemeClr val="bg1"/>
              </a:solidFill>
            </a:endParaRPr>
          </a:p>
        </p:txBody>
      </p:sp>
    </p:spTree>
    <p:extLst>
      <p:ext uri="{BB962C8B-B14F-4D97-AF65-F5344CB8AC3E}">
        <p14:creationId xmlns:p14="http://schemas.microsoft.com/office/powerpoint/2010/main" val="142991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4101"/>
          <p:cNvGraphicFramePr>
            <a:graphicFrameLocks noChangeAspect="1"/>
          </p:cNvGraphicFramePr>
          <p:nvPr>
            <p:extLst>
              <p:ext uri="{D42A27DB-BD31-4B8C-83A1-F6EECF244321}">
                <p14:modId xmlns:p14="http://schemas.microsoft.com/office/powerpoint/2010/main" val="2370783397"/>
              </p:ext>
            </p:extLst>
          </p:nvPr>
        </p:nvGraphicFramePr>
        <p:xfrm>
          <a:off x="899592" y="1540821"/>
          <a:ext cx="2808312" cy="3870859"/>
        </p:xfrm>
        <a:graphic>
          <a:graphicData uri="http://schemas.openxmlformats.org/presentationml/2006/ole">
            <mc:AlternateContent xmlns:mc="http://schemas.openxmlformats.org/markup-compatibility/2006">
              <mc:Choice xmlns:v="urn:schemas-microsoft-com:vml" Requires="v">
                <p:oleObj spid="_x0000_s1076" name="Document" r:id="rId5" imgW="2590800" imgH="3825240" progId="Word.Document.8">
                  <p:embed/>
                </p:oleObj>
              </mc:Choice>
              <mc:Fallback>
                <p:oleObj name="Document" r:id="rId5" imgW="2590800" imgH="3825240" progId="Word.Document.8">
                  <p:embed/>
                  <p:pic>
                    <p:nvPicPr>
                      <p:cNvPr id="142341" name="Object 41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9592" y="1540821"/>
                        <a:ext cx="2808312" cy="3870859"/>
                      </a:xfrm>
                      <a:prstGeom prst="rect">
                        <a:avLst/>
                      </a:prstGeom>
                      <a:noFill/>
                      <a:ln>
                        <a:noFill/>
                      </a:ln>
                      <a:effectLst/>
                      <a:extLst/>
                    </p:spPr>
                  </p:pic>
                </p:oleObj>
              </mc:Fallback>
            </mc:AlternateContent>
          </a:graphicData>
        </a:graphic>
      </p:graphicFrame>
      <p:sp>
        <p:nvSpPr>
          <p:cNvPr id="5" name="Rectangle 4"/>
          <p:cNvSpPr/>
          <p:nvPr/>
        </p:nvSpPr>
        <p:spPr>
          <a:xfrm>
            <a:off x="3991658" y="1983533"/>
            <a:ext cx="4572000" cy="2985433"/>
          </a:xfrm>
          <a:prstGeom prst="rect">
            <a:avLst/>
          </a:prstGeom>
        </p:spPr>
        <p:txBody>
          <a:bodyPr>
            <a:spAutoFit/>
          </a:bodyPr>
          <a:lstStyle/>
          <a:p>
            <a:pPr algn="ctr" eaLnBrk="1" hangingPunct="1"/>
            <a:r>
              <a:rPr lang="en-US" altLang="en-US" sz="2400" b="0" dirty="0" smtClean="0">
                <a:solidFill>
                  <a:schemeClr val="tx1"/>
                </a:solidFill>
                <a:latin typeface="Arial" panose="020B0604020202020204" pitchFamily="34" charset="0"/>
                <a:cs typeface="Arial" panose="020B0604020202020204" pitchFamily="34" charset="0"/>
              </a:rPr>
              <a:t>It </a:t>
            </a:r>
            <a:r>
              <a:rPr lang="en-US" altLang="en-US" sz="2400" b="0" dirty="0">
                <a:solidFill>
                  <a:schemeClr val="tx1"/>
                </a:solidFill>
                <a:latin typeface="Arial" panose="020B0604020202020204" pitchFamily="34" charset="0"/>
                <a:cs typeface="Arial" panose="020B0604020202020204" pitchFamily="34" charset="0"/>
              </a:rPr>
              <a:t>shall not be lawful for a person to cultivate any plant of the genus Cannabis</a:t>
            </a:r>
          </a:p>
          <a:p>
            <a:pPr algn="ctr" eaLnBrk="1" hangingPunct="1"/>
            <a:endParaRPr lang="en-US" altLang="en-US" sz="2400" b="0" dirty="0">
              <a:solidFill>
                <a:schemeClr val="tx1"/>
              </a:solidFill>
              <a:latin typeface="Arial" panose="020B0604020202020204" pitchFamily="34" charset="0"/>
              <a:cs typeface="Arial" panose="020B0604020202020204" pitchFamily="34" charset="0"/>
            </a:endParaRPr>
          </a:p>
          <a:p>
            <a:pPr algn="ctr" eaLnBrk="1" hangingPunct="1"/>
            <a:r>
              <a:rPr lang="en-US" altLang="en-US" sz="2400" b="0" dirty="0">
                <a:solidFill>
                  <a:schemeClr val="tx1"/>
                </a:solidFill>
                <a:latin typeface="Arial" panose="020B0604020202020204" pitchFamily="34" charset="0"/>
                <a:cs typeface="Arial" panose="020B0604020202020204" pitchFamily="34" charset="0"/>
              </a:rPr>
              <a:t>I</a:t>
            </a:r>
            <a:r>
              <a:rPr lang="en-US" altLang="en-US" sz="2400" b="0" dirty="0" smtClean="0">
                <a:solidFill>
                  <a:schemeClr val="tx1"/>
                </a:solidFill>
                <a:latin typeface="Arial" panose="020B0604020202020204" pitchFamily="34" charset="0"/>
                <a:cs typeface="Arial" panose="020B0604020202020204" pitchFamily="34" charset="0"/>
              </a:rPr>
              <a:t>t </a:t>
            </a:r>
            <a:r>
              <a:rPr lang="en-US" altLang="en-US" sz="2400" b="0" dirty="0">
                <a:solidFill>
                  <a:schemeClr val="tx1"/>
                </a:solidFill>
                <a:latin typeface="Arial" panose="020B0604020202020204" pitchFamily="34" charset="0"/>
                <a:cs typeface="Arial" panose="020B0604020202020204" pitchFamily="34" charset="0"/>
              </a:rPr>
              <a:t>is an offence to cultivate any such plant in contravention of subsection (1) above</a:t>
            </a:r>
          </a:p>
          <a:p>
            <a:pPr eaLnBrk="1" hangingPunct="1"/>
            <a:endParaRPr lang="en-US" altLang="en-US" sz="2000" b="0" dirty="0">
              <a:solidFill>
                <a:schemeClr val="tx1"/>
              </a:solidFill>
              <a:latin typeface="Arial" panose="020B0604020202020204" pitchFamily="34" charset="0"/>
              <a:cs typeface="Arial" panose="020B0604020202020204" pitchFamily="34" charset="0"/>
            </a:endParaRPr>
          </a:p>
        </p:txBody>
      </p:sp>
      <p:sp>
        <p:nvSpPr>
          <p:cNvPr id="6" name="TextBox 5"/>
          <p:cNvSpPr txBox="1"/>
          <p:nvPr/>
        </p:nvSpPr>
        <p:spPr>
          <a:xfrm>
            <a:off x="539552" y="332656"/>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Section 6 Misuse of Drugs Act 1971</a:t>
            </a:r>
            <a:endParaRPr lang="en-GB" sz="2800" b="1" dirty="0">
              <a:solidFill>
                <a:schemeClr val="bg1"/>
              </a:solidFill>
            </a:endParaRPr>
          </a:p>
        </p:txBody>
      </p:sp>
    </p:spTree>
    <p:extLst>
      <p:ext uri="{BB962C8B-B14F-4D97-AF65-F5344CB8AC3E}">
        <p14:creationId xmlns:p14="http://schemas.microsoft.com/office/powerpoint/2010/main" val="429236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7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2/3*#ppt_w"/>
                                          </p:val>
                                        </p:tav>
                                        <p:tav tm="100000">
                                          <p:val>
                                            <p:strVal val="#ppt_w"/>
                                          </p:val>
                                        </p:tav>
                                      </p:tavLst>
                                    </p:anim>
                                    <p:anim calcmode="lin" valueType="num">
                                      <p:cBhvr>
                                        <p:cTn id="8" dur="5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2" descr="\\Client\G$\CKP Images\Drugs\Drugs search.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3871" y="1340768"/>
            <a:ext cx="7056784" cy="4347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539552" y="332656"/>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Search &amp; Seizure: Police Powers</a:t>
            </a:r>
            <a:endParaRPr lang="en-GB" sz="2800" b="1" dirty="0">
              <a:solidFill>
                <a:schemeClr val="bg1"/>
              </a:solidFill>
            </a:endParaRPr>
          </a:p>
        </p:txBody>
      </p:sp>
    </p:spTree>
    <p:extLst>
      <p:ext uri="{BB962C8B-B14F-4D97-AF65-F5344CB8AC3E}">
        <p14:creationId xmlns:p14="http://schemas.microsoft.com/office/powerpoint/2010/main" val="17062100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a:xfrm>
            <a:off x="471166" y="1712912"/>
            <a:ext cx="8229600" cy="5145088"/>
          </a:xfrm>
          <a:prstGeom prst="rect">
            <a:avLst/>
          </a:prstGeom>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If a</a:t>
            </a:r>
            <a:r>
              <a:rPr lang="en-GB" altLang="en-US" sz="2400" b="0" dirty="0" smtClean="0">
                <a:solidFill>
                  <a:srgbClr val="FF0000"/>
                </a:solidFill>
                <a:latin typeface="Arial" panose="020B0604020202020204" pitchFamily="34" charset="0"/>
                <a:cs typeface="Arial" panose="020B0604020202020204" pitchFamily="34" charset="0"/>
              </a:rPr>
              <a:t> </a:t>
            </a:r>
            <a:r>
              <a:rPr lang="en-GB" altLang="en-US" sz="2400" dirty="0" smtClean="0">
                <a:solidFill>
                  <a:srgbClr val="FF0000"/>
                </a:solidFill>
                <a:latin typeface="Arial" panose="020B0604020202020204" pitchFamily="34" charset="0"/>
                <a:cs typeface="Arial" panose="020B0604020202020204" pitchFamily="34" charset="0"/>
              </a:rPr>
              <a:t>constable</a:t>
            </a:r>
            <a:r>
              <a:rPr lang="en-GB" altLang="en-US" sz="2400" b="0" dirty="0" smtClean="0">
                <a:solidFill>
                  <a:srgbClr val="FF0000"/>
                </a:solidFill>
                <a:latin typeface="Arial" panose="020B0604020202020204" pitchFamily="34" charset="0"/>
                <a:cs typeface="Arial" panose="020B0604020202020204" pitchFamily="34" charset="0"/>
              </a:rPr>
              <a:t> </a:t>
            </a:r>
            <a:r>
              <a:rPr lang="en-GB" altLang="en-US" sz="2400" b="0" dirty="0" smtClean="0">
                <a:latin typeface="Arial" panose="020B0604020202020204" pitchFamily="34" charset="0"/>
                <a:cs typeface="Arial" panose="020B0604020202020204" pitchFamily="34" charset="0"/>
              </a:rPr>
              <a:t>has </a:t>
            </a:r>
            <a:r>
              <a:rPr lang="en-GB" altLang="en-US" sz="2400" dirty="0" smtClean="0">
                <a:solidFill>
                  <a:srgbClr val="FF0000"/>
                </a:solidFill>
                <a:latin typeface="Arial" panose="020B0604020202020204" pitchFamily="34" charset="0"/>
                <a:cs typeface="Arial" panose="020B0604020202020204" pitchFamily="34" charset="0"/>
              </a:rPr>
              <a:t>reasonable grounds </a:t>
            </a:r>
          </a:p>
          <a:p>
            <a:pPr algn="ctr" fontAlgn="auto">
              <a:spcBef>
                <a:spcPct val="0"/>
              </a:spcBef>
              <a:spcAft>
                <a:spcPts val="0"/>
              </a:spcAft>
              <a:buFontTx/>
              <a:buNone/>
            </a:pPr>
            <a:endParaRPr lang="en-GB" altLang="en-US" sz="2400" b="0" dirty="0" smtClean="0">
              <a:latin typeface="Arial" panose="020B0604020202020204" pitchFamily="34" charset="0"/>
              <a:cs typeface="Arial" panose="020B0604020202020204" pitchFamily="34" charset="0"/>
            </a:endParaRPr>
          </a:p>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to</a:t>
            </a:r>
            <a:r>
              <a:rPr lang="en-GB" altLang="en-US" sz="2400" b="0" dirty="0" smtClean="0">
                <a:solidFill>
                  <a:srgbClr val="FF0000"/>
                </a:solidFill>
                <a:latin typeface="Arial" panose="020B0604020202020204" pitchFamily="34" charset="0"/>
                <a:cs typeface="Arial" panose="020B0604020202020204" pitchFamily="34" charset="0"/>
              </a:rPr>
              <a:t> </a:t>
            </a:r>
            <a:r>
              <a:rPr lang="en-GB" altLang="en-US" sz="2400" dirty="0" smtClean="0">
                <a:solidFill>
                  <a:srgbClr val="FF0000"/>
                </a:solidFill>
                <a:latin typeface="Arial" panose="020B0604020202020204" pitchFamily="34" charset="0"/>
                <a:cs typeface="Arial" panose="020B0604020202020204" pitchFamily="34" charset="0"/>
              </a:rPr>
              <a:t>suspect</a:t>
            </a:r>
            <a:r>
              <a:rPr lang="en-GB" altLang="en-US" sz="2400" b="0" dirty="0" smtClean="0">
                <a:solidFill>
                  <a:srgbClr val="FF0000"/>
                </a:solidFill>
                <a:latin typeface="Arial" panose="020B0604020202020204" pitchFamily="34" charset="0"/>
                <a:cs typeface="Arial" panose="020B0604020202020204" pitchFamily="34" charset="0"/>
              </a:rPr>
              <a:t> </a:t>
            </a:r>
            <a:r>
              <a:rPr lang="en-GB" altLang="en-US" sz="2400" b="0" dirty="0" smtClean="0">
                <a:latin typeface="Arial" panose="020B0604020202020204" pitchFamily="34" charset="0"/>
                <a:cs typeface="Arial" panose="020B0604020202020204" pitchFamily="34" charset="0"/>
              </a:rPr>
              <a:t>that any person is in </a:t>
            </a:r>
          </a:p>
          <a:p>
            <a:pPr algn="ctr" fontAlgn="auto">
              <a:spcBef>
                <a:spcPct val="0"/>
              </a:spcBef>
              <a:spcAft>
                <a:spcPts val="0"/>
              </a:spcAft>
              <a:buFontTx/>
              <a:buNone/>
            </a:pPr>
            <a:endParaRPr lang="en-GB" altLang="en-US" sz="2400" b="0" dirty="0" smtClean="0">
              <a:latin typeface="Arial" panose="020B0604020202020204" pitchFamily="34" charset="0"/>
              <a:cs typeface="Arial" panose="020B0604020202020204" pitchFamily="34" charset="0"/>
            </a:endParaRPr>
          </a:p>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possession of a </a:t>
            </a:r>
            <a:r>
              <a:rPr lang="en-GB" altLang="en-US" sz="2400" dirty="0" smtClean="0">
                <a:solidFill>
                  <a:srgbClr val="FF0000"/>
                </a:solidFill>
                <a:latin typeface="Arial" panose="020B0604020202020204" pitchFamily="34" charset="0"/>
                <a:cs typeface="Arial" panose="020B0604020202020204" pitchFamily="34" charset="0"/>
              </a:rPr>
              <a:t>controlled drug </a:t>
            </a:r>
            <a:r>
              <a:rPr lang="en-GB" altLang="en-US" sz="2400" b="0" dirty="0" smtClean="0">
                <a:latin typeface="Arial" panose="020B0604020202020204" pitchFamily="34" charset="0"/>
                <a:cs typeface="Arial" panose="020B0604020202020204" pitchFamily="34" charset="0"/>
              </a:rPr>
              <a:t>in </a:t>
            </a:r>
          </a:p>
          <a:p>
            <a:pPr algn="ctr" fontAlgn="auto">
              <a:spcBef>
                <a:spcPct val="0"/>
              </a:spcBef>
              <a:spcAft>
                <a:spcPts val="0"/>
              </a:spcAft>
              <a:buFontTx/>
              <a:buNone/>
            </a:pPr>
            <a:endParaRPr lang="en-GB" altLang="en-US" sz="2400" b="0" dirty="0" smtClean="0">
              <a:latin typeface="Arial" panose="020B0604020202020204" pitchFamily="34" charset="0"/>
              <a:cs typeface="Arial" panose="020B0604020202020204" pitchFamily="34" charset="0"/>
            </a:endParaRPr>
          </a:p>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contravention of the Misuse of Drugs </a:t>
            </a:r>
          </a:p>
          <a:p>
            <a:pPr algn="ctr" fontAlgn="auto">
              <a:spcBef>
                <a:spcPct val="0"/>
              </a:spcBef>
              <a:spcAft>
                <a:spcPts val="0"/>
              </a:spcAft>
              <a:buFontTx/>
              <a:buNone/>
            </a:pPr>
            <a:endParaRPr lang="en-GB" altLang="en-US" sz="2400" b="0" dirty="0" smtClean="0">
              <a:latin typeface="Arial" panose="020B0604020202020204" pitchFamily="34" charset="0"/>
              <a:cs typeface="Arial" panose="020B0604020202020204" pitchFamily="34" charset="0"/>
            </a:endParaRPr>
          </a:p>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Act 1971 or of any regulations made </a:t>
            </a:r>
          </a:p>
          <a:p>
            <a:pPr algn="ctr" fontAlgn="auto">
              <a:spcBef>
                <a:spcPct val="0"/>
              </a:spcBef>
              <a:spcAft>
                <a:spcPts val="0"/>
              </a:spcAft>
              <a:buFontTx/>
              <a:buNone/>
            </a:pPr>
            <a:endParaRPr lang="en-GB" altLang="en-US" sz="2400" b="0" dirty="0" smtClean="0">
              <a:latin typeface="Arial" panose="020B0604020202020204" pitchFamily="34" charset="0"/>
              <a:cs typeface="Arial" panose="020B0604020202020204" pitchFamily="34" charset="0"/>
            </a:endParaRPr>
          </a:p>
          <a:p>
            <a:pPr algn="ctr" fontAlgn="auto">
              <a:spcBef>
                <a:spcPct val="0"/>
              </a:spcBef>
              <a:spcAft>
                <a:spcPts val="0"/>
              </a:spcAft>
              <a:buFontTx/>
              <a:buNone/>
            </a:pPr>
            <a:r>
              <a:rPr lang="en-GB" altLang="en-US" sz="2400" b="0" dirty="0" smtClean="0">
                <a:latin typeface="Arial" panose="020B0604020202020204" pitchFamily="34" charset="0"/>
                <a:cs typeface="Arial" panose="020B0604020202020204" pitchFamily="34" charset="0"/>
              </a:rPr>
              <a:t>under it, the constable may:</a:t>
            </a:r>
          </a:p>
          <a:p>
            <a:pPr marL="0" indent="0" fontAlgn="auto">
              <a:spcAft>
                <a:spcPts val="0"/>
              </a:spcAft>
              <a:buFont typeface="Arial" panose="020B0604020202020204" pitchFamily="34" charset="0"/>
              <a:buNone/>
            </a:pPr>
            <a:endParaRPr lang="en-GB" b="0" dirty="0"/>
          </a:p>
        </p:txBody>
      </p:sp>
      <p:sp>
        <p:nvSpPr>
          <p:cNvPr id="4" name="TextBox 3"/>
          <p:cNvSpPr txBox="1"/>
          <p:nvPr/>
        </p:nvSpPr>
        <p:spPr>
          <a:xfrm>
            <a:off x="455243" y="548680"/>
            <a:ext cx="8261446"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Section 23 Misuse of Drugs Act 1971</a:t>
            </a:r>
            <a:endParaRPr lang="en-GB" sz="2800" b="1" dirty="0">
              <a:solidFill>
                <a:schemeClr val="bg1"/>
              </a:solidFill>
            </a:endParaRPr>
          </a:p>
        </p:txBody>
      </p:sp>
    </p:spTree>
    <p:extLst>
      <p:ext uri="{BB962C8B-B14F-4D97-AF65-F5344CB8AC3E}">
        <p14:creationId xmlns:p14="http://schemas.microsoft.com/office/powerpoint/2010/main" val="21417383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345895" y="981648"/>
            <a:ext cx="591309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b="0" dirty="0">
                <a:solidFill>
                  <a:schemeClr val="tx1"/>
                </a:solidFill>
              </a:rPr>
              <a:t>Search that person and </a:t>
            </a:r>
            <a:r>
              <a:rPr lang="en-GB" altLang="en-US" dirty="0">
                <a:solidFill>
                  <a:srgbClr val="FF0000"/>
                </a:solidFill>
              </a:rPr>
              <a:t>detain</a:t>
            </a:r>
            <a:r>
              <a:rPr lang="en-GB" altLang="en-US" b="0" dirty="0">
                <a:solidFill>
                  <a:schemeClr val="tx1"/>
                </a:solidFill>
              </a:rPr>
              <a:t> them for the purposes of that search</a:t>
            </a:r>
          </a:p>
        </p:txBody>
      </p:sp>
      <p:pic>
        <p:nvPicPr>
          <p:cNvPr id="3" name="Picture 2" descr="\\Client\G$\CKP Images\Drugs\Search perso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789" y="431006"/>
            <a:ext cx="2520950" cy="20018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6"/>
          <p:cNvSpPr txBox="1">
            <a:spLocks noChangeArrowheads="1"/>
          </p:cNvSpPr>
          <p:nvPr/>
        </p:nvSpPr>
        <p:spPr bwMode="auto">
          <a:xfrm>
            <a:off x="2628902" y="2819909"/>
            <a:ext cx="6192837"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b="0" dirty="0">
                <a:solidFill>
                  <a:schemeClr val="tx1"/>
                </a:solidFill>
              </a:rPr>
              <a:t>Search any </a:t>
            </a:r>
            <a:r>
              <a:rPr lang="en-GB" altLang="en-US" dirty="0">
                <a:solidFill>
                  <a:srgbClr val="FF0000"/>
                </a:solidFill>
              </a:rPr>
              <a:t>vehicle</a:t>
            </a:r>
            <a:r>
              <a:rPr lang="en-GB" altLang="en-US" b="0" dirty="0">
                <a:solidFill>
                  <a:schemeClr val="tx1"/>
                </a:solidFill>
              </a:rPr>
              <a:t> or vessel in which the constable suspects that the drug may be found</a:t>
            </a:r>
          </a:p>
        </p:txBody>
      </p:sp>
      <p:pic>
        <p:nvPicPr>
          <p:cNvPr id="5" name="Picture 3" descr="\\Client\G$\CKP Images\Drugs\Vehicle search.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900" y="2446338"/>
            <a:ext cx="2021188" cy="16083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7"/>
          <p:cNvSpPr txBox="1">
            <a:spLocks noChangeArrowheads="1"/>
          </p:cNvSpPr>
          <p:nvPr/>
        </p:nvSpPr>
        <p:spPr bwMode="auto">
          <a:xfrm>
            <a:off x="755576" y="4487731"/>
            <a:ext cx="5905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Seize</a:t>
            </a:r>
            <a:r>
              <a:rPr lang="en-GB" altLang="en-US" b="0" dirty="0">
                <a:solidFill>
                  <a:schemeClr val="tx1"/>
                </a:solidFill>
              </a:rPr>
              <a:t> and detain anything found which appears to be evidence of an offence under this Act</a:t>
            </a:r>
          </a:p>
        </p:txBody>
      </p:sp>
      <p:pic>
        <p:nvPicPr>
          <p:cNvPr id="7" name="Picture 2" descr="amphetamines"/>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a:xfrm>
            <a:off x="6444208" y="4041710"/>
            <a:ext cx="2014735" cy="1433975"/>
          </a:xfrm>
          <a:prstGeom prst="rect">
            <a:avLst/>
          </a:prstGeom>
          <a:ln>
            <a:solidFill>
              <a:schemeClr val="tx1"/>
            </a:solidFill>
          </a:ln>
        </p:spPr>
      </p:pic>
    </p:spTree>
    <p:extLst>
      <p:ext uri="{BB962C8B-B14F-4D97-AF65-F5344CB8AC3E}">
        <p14:creationId xmlns:p14="http://schemas.microsoft.com/office/powerpoint/2010/main" val="49363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2"/>
          <p:cNvSpPr txBox="1">
            <a:spLocks/>
          </p:cNvSpPr>
          <p:nvPr/>
        </p:nvSpPr>
        <p:spPr>
          <a:xfrm>
            <a:off x="476284" y="1268760"/>
            <a:ext cx="8229600" cy="266429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hlinkClick r:id="rId4"/>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hlinkClick r:id="rId4"/>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hlinkClick r:id="rId4"/>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hlinkClick r:id="rId4"/>
              </a:rPr>
              <a:t>http://www.drugstraining.co.uk/index.php</a:t>
            </a: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4" name="TextBox 3"/>
          <p:cNvSpPr txBox="1"/>
          <p:nvPr/>
        </p:nvSpPr>
        <p:spPr>
          <a:xfrm>
            <a:off x="568373" y="1268760"/>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smtClean="0">
                <a:solidFill>
                  <a:schemeClr val="bg1"/>
                </a:solidFill>
              </a:rPr>
              <a:t>Drugs Training Website</a:t>
            </a:r>
            <a:endParaRPr lang="en-GB" sz="2800" b="1" dirty="0">
              <a:solidFill>
                <a:schemeClr val="bg1"/>
              </a:solidFill>
            </a:endParaRPr>
          </a:p>
        </p:txBody>
      </p:sp>
    </p:spTree>
    <p:extLst>
      <p:ext uri="{BB962C8B-B14F-4D97-AF65-F5344CB8AC3E}">
        <p14:creationId xmlns:p14="http://schemas.microsoft.com/office/powerpoint/2010/main" val="30141555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3728" y="836712"/>
            <a:ext cx="5353570" cy="4853095"/>
          </a:xfrm>
          <a:prstGeom prst="rect">
            <a:avLst/>
          </a:prstGeom>
        </p:spPr>
      </p:pic>
    </p:spTree>
    <p:extLst>
      <p:ext uri="{BB962C8B-B14F-4D97-AF65-F5344CB8AC3E}">
        <p14:creationId xmlns:p14="http://schemas.microsoft.com/office/powerpoint/2010/main" val="8970913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755576" y="764704"/>
            <a:ext cx="7128792" cy="4031873"/>
          </a:xfrm>
          <a:prstGeom prst="rect">
            <a:avLst/>
          </a:prstGeom>
          <a:noFill/>
        </p:spPr>
        <p:txBody>
          <a:bodyPr wrap="square" rtlCol="0">
            <a:spAutoFit/>
          </a:bodyPr>
          <a:lstStyle/>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Who, if anyone, in the following circumstances, is guilty of an offence of unlawful </a:t>
            </a:r>
            <a:r>
              <a:rPr lang="en-GB" sz="1600" b="0" dirty="0" smtClean="0">
                <a:solidFill>
                  <a:schemeClr val="tx1"/>
                </a:solidFill>
                <a:latin typeface="Arial" panose="020B0604020202020204" pitchFamily="34" charset="0"/>
                <a:ea typeface="Calibri" panose="020F0502020204030204" pitchFamily="34" charset="0"/>
                <a:cs typeface="Arial" panose="020B0604020202020204" pitchFamily="34" charset="0"/>
              </a:rPr>
              <a:t>possession </a:t>
            </a: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of a Controlled Drug, contrary to the Misuse of Drugs Act 1971?</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spcAft>
                <a:spcPts val="0"/>
              </a:spcAft>
              <a:buFont typeface="+mj-lt"/>
              <a:buAutoNum type="romanLcParenBoth"/>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READER is smoking cannabis in the house of his friend TOMKINS.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228600"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TOMKINS objects to this and takes all the cannabis in READER's possession </a:t>
            </a:r>
            <a:r>
              <a:rPr lang="en-GB" sz="1600" b="0" dirty="0" smtClean="0">
                <a:solidFill>
                  <a:schemeClr val="tx1"/>
                </a:solidFill>
                <a:latin typeface="Arial" panose="020B0604020202020204" pitchFamily="34" charset="0"/>
                <a:ea typeface="Calibri" panose="020F0502020204030204" pitchFamily="34" charset="0"/>
                <a:cs typeface="Arial" panose="020B0604020202020204" pitchFamily="34" charset="0"/>
              </a:rPr>
              <a:t>from </a:t>
            </a: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him and flushes it down the toilet.</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228600"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spcAft>
                <a:spcPts val="0"/>
              </a:spcAft>
              <a:buFont typeface="+mj-lt"/>
              <a:buAutoNum type="romanLcParenBoth"/>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CLARKE, a juvenile, is found in possession of cannabis resin whilst at school.  </a:t>
            </a:r>
            <a:r>
              <a:rPr lang="en-GB" sz="1600" b="0" dirty="0" smtClean="0">
                <a:solidFill>
                  <a:schemeClr val="tx1"/>
                </a:solidFill>
                <a:latin typeface="Arial" panose="020B0604020202020204" pitchFamily="34" charset="0"/>
                <a:ea typeface="Calibri" panose="020F0502020204030204" pitchFamily="34" charset="0"/>
                <a:cs typeface="Arial" panose="020B0604020202020204" pitchFamily="34" charset="0"/>
              </a:rPr>
              <a:t>His </a:t>
            </a: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teacher JAMES, confiscates the drug and drops it into the local Police Station.</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(a) JAMES &amp; TOMKINS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(b) CLARKE &amp; JAMES</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(c) CLARKE &amp; READER	</a:t>
            </a: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r>
              <a:rPr lang="en-GB" sz="1600" b="0" dirty="0">
                <a:solidFill>
                  <a:schemeClr val="tx1"/>
                </a:solidFill>
                <a:latin typeface="Arial" panose="020B0604020202020204" pitchFamily="34" charset="0"/>
                <a:ea typeface="Calibri" panose="020F0502020204030204" pitchFamily="34" charset="0"/>
                <a:cs typeface="Arial" panose="020B0604020202020204" pitchFamily="34" charset="0"/>
              </a:rPr>
              <a:t>(d) CLARKE, READER &amp; TOMKINS</a:t>
            </a:r>
            <a:endParaRPr lang="en-GB" sz="1600" b="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75662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71600" y="1052736"/>
            <a:ext cx="7128792" cy="4031873"/>
          </a:xfrm>
          <a:prstGeom prst="rect">
            <a:avLst/>
          </a:prstGeom>
          <a:noFill/>
        </p:spPr>
        <p:txBody>
          <a:bodyPr wrap="square" rtlCol="0">
            <a:spAutoFit/>
          </a:bodyPr>
          <a:lstStyle/>
          <a:p>
            <a:r>
              <a:rPr lang="en-GB" sz="1600" b="0" dirty="0" smtClean="0">
                <a:solidFill>
                  <a:schemeClr val="tx1"/>
                </a:solidFill>
                <a:latin typeface="Arial" panose="020B0604020202020204" pitchFamily="34" charset="0"/>
                <a:cs typeface="Arial" panose="020B0604020202020204" pitchFamily="34" charset="0"/>
              </a:rPr>
              <a:t>JOHNSON </a:t>
            </a:r>
            <a:r>
              <a:rPr lang="en-GB" sz="1600" b="0" dirty="0">
                <a:solidFill>
                  <a:schemeClr val="tx1"/>
                </a:solidFill>
                <a:latin typeface="Arial" panose="020B0604020202020204" pitchFamily="34" charset="0"/>
                <a:cs typeface="Arial" panose="020B0604020202020204" pitchFamily="34" charset="0"/>
              </a:rPr>
              <a:t>is addicted to heroin. To help feed his habit he buys a number of wraps, </a:t>
            </a:r>
            <a:r>
              <a:rPr lang="en-GB" sz="1600" b="0" dirty="0" smtClean="0">
                <a:solidFill>
                  <a:schemeClr val="tx1"/>
                </a:solidFill>
                <a:latin typeface="Arial" panose="020B0604020202020204" pitchFamily="34" charset="0"/>
                <a:cs typeface="Arial" panose="020B0604020202020204" pitchFamily="34" charset="0"/>
              </a:rPr>
              <a:t>with </a:t>
            </a:r>
            <a:r>
              <a:rPr lang="en-GB" sz="1600" b="0" dirty="0">
                <a:solidFill>
                  <a:schemeClr val="tx1"/>
                </a:solidFill>
                <a:latin typeface="Arial" panose="020B0604020202020204" pitchFamily="34" charset="0"/>
                <a:cs typeface="Arial" panose="020B0604020202020204" pitchFamily="34" charset="0"/>
              </a:rPr>
              <a:t>the intention of using one himself and taking the rest to </a:t>
            </a:r>
            <a:r>
              <a:rPr lang="en-GB" sz="1600" b="0" dirty="0" err="1">
                <a:solidFill>
                  <a:schemeClr val="tx1"/>
                </a:solidFill>
                <a:latin typeface="Arial" panose="020B0604020202020204" pitchFamily="34" charset="0"/>
                <a:cs typeface="Arial" panose="020B0604020202020204" pitchFamily="34" charset="0"/>
              </a:rPr>
              <a:t>Sandford</a:t>
            </a:r>
            <a:r>
              <a:rPr lang="en-GB" sz="1600" b="0" dirty="0">
                <a:solidFill>
                  <a:schemeClr val="tx1"/>
                </a:solidFill>
                <a:latin typeface="Arial" panose="020B0604020202020204" pitchFamily="34" charset="0"/>
                <a:cs typeface="Arial" panose="020B0604020202020204" pitchFamily="34" charset="0"/>
              </a:rPr>
              <a:t> College to </a:t>
            </a:r>
            <a:r>
              <a:rPr lang="en-GB" sz="1600" b="0" dirty="0" smtClean="0">
                <a:solidFill>
                  <a:schemeClr val="tx1"/>
                </a:solidFill>
                <a:latin typeface="Arial" panose="020B0604020202020204" pitchFamily="34" charset="0"/>
                <a:cs typeface="Arial" panose="020B0604020202020204" pitchFamily="34" charset="0"/>
              </a:rPr>
              <a:t>sell </a:t>
            </a:r>
            <a:r>
              <a:rPr lang="en-GB" sz="1600" b="0" dirty="0">
                <a:solidFill>
                  <a:schemeClr val="tx1"/>
                </a:solidFill>
                <a:latin typeface="Arial" panose="020B0604020202020204" pitchFamily="34" charset="0"/>
                <a:cs typeface="Arial" panose="020B0604020202020204" pitchFamily="34" charset="0"/>
              </a:rPr>
              <a:t>them to other students. </a:t>
            </a:r>
            <a:endParaRPr lang="en-GB" sz="1600" b="0" dirty="0" smtClean="0">
              <a:solidFill>
                <a:schemeClr val="tx1"/>
              </a:solidFill>
              <a:latin typeface="Arial" panose="020B0604020202020204" pitchFamily="34" charset="0"/>
              <a:cs typeface="Arial" panose="020B0604020202020204" pitchFamily="34" charset="0"/>
            </a:endParaRPr>
          </a:p>
          <a:p>
            <a:r>
              <a:rPr lang="en-GB" sz="1600" b="0" dirty="0" smtClean="0">
                <a:solidFill>
                  <a:schemeClr val="tx1"/>
                </a:solidFill>
                <a:latin typeface="Arial" panose="020B0604020202020204" pitchFamily="34" charset="0"/>
                <a:cs typeface="Arial" panose="020B0604020202020204" pitchFamily="34" charset="0"/>
              </a:rPr>
              <a:t>He </a:t>
            </a:r>
            <a:r>
              <a:rPr lang="en-GB" sz="1600" b="0" dirty="0">
                <a:solidFill>
                  <a:schemeClr val="tx1"/>
                </a:solidFill>
                <a:latin typeface="Arial" panose="020B0604020202020204" pitchFamily="34" charset="0"/>
                <a:cs typeface="Arial" panose="020B0604020202020204" pitchFamily="34" charset="0"/>
              </a:rPr>
              <a:t>goes to the College and attempts to sell wraps to a </a:t>
            </a:r>
            <a:r>
              <a:rPr lang="en-GB" sz="1600" b="0" dirty="0" smtClean="0">
                <a:solidFill>
                  <a:schemeClr val="tx1"/>
                </a:solidFill>
                <a:latin typeface="Arial" panose="020B0604020202020204" pitchFamily="34" charset="0"/>
                <a:cs typeface="Arial" panose="020B0604020202020204" pitchFamily="34" charset="0"/>
              </a:rPr>
              <a:t>number </a:t>
            </a:r>
            <a:r>
              <a:rPr lang="en-GB" sz="1600" b="0" dirty="0">
                <a:solidFill>
                  <a:schemeClr val="tx1"/>
                </a:solidFill>
                <a:latin typeface="Arial" panose="020B0604020202020204" pitchFamily="34" charset="0"/>
                <a:cs typeface="Arial" panose="020B0604020202020204" pitchFamily="34" charset="0"/>
              </a:rPr>
              <a:t>of students but is unsuccessful in making any sales. He becomes nervous and </a:t>
            </a:r>
            <a:r>
              <a:rPr lang="en-GB" sz="1600" b="0" dirty="0" smtClean="0">
                <a:solidFill>
                  <a:schemeClr val="tx1"/>
                </a:solidFill>
                <a:latin typeface="Arial" panose="020B0604020202020204" pitchFamily="34" charset="0"/>
                <a:cs typeface="Arial" panose="020B0604020202020204" pitchFamily="34" charset="0"/>
              </a:rPr>
              <a:t>so </a:t>
            </a:r>
            <a:r>
              <a:rPr lang="en-GB" sz="1600" b="0" dirty="0">
                <a:solidFill>
                  <a:schemeClr val="tx1"/>
                </a:solidFill>
                <a:latin typeface="Arial" panose="020B0604020202020204" pitchFamily="34" charset="0"/>
                <a:cs typeface="Arial" panose="020B0604020202020204" pitchFamily="34" charset="0"/>
              </a:rPr>
              <a:t>he meets up with MARTIN and gives him the wraps free of charge to get rid of them</a:t>
            </a:r>
            <a:r>
              <a:rPr lang="en-GB" sz="1600" b="0" dirty="0" smtClean="0">
                <a:solidFill>
                  <a:schemeClr val="tx1"/>
                </a:solidFill>
                <a:latin typeface="Arial" panose="020B0604020202020204" pitchFamily="34" charset="0"/>
                <a:cs typeface="Arial" panose="020B0604020202020204" pitchFamily="34" charset="0"/>
              </a:rPr>
              <a:t>.</a:t>
            </a:r>
          </a:p>
          <a:p>
            <a:endParaRPr lang="en-GB" sz="1600" b="0" dirty="0">
              <a:solidFill>
                <a:schemeClr val="tx1"/>
              </a:solidFill>
              <a:latin typeface="Arial" panose="020B0604020202020204" pitchFamily="34" charset="0"/>
              <a:cs typeface="Arial" panose="020B0604020202020204" pitchFamily="34" charset="0"/>
            </a:endParaRPr>
          </a:p>
          <a:p>
            <a:r>
              <a:rPr lang="en-GB" sz="1600" b="0" dirty="0">
                <a:solidFill>
                  <a:schemeClr val="tx1"/>
                </a:solidFill>
                <a:latin typeface="Arial" panose="020B0604020202020204" pitchFamily="34" charset="0"/>
                <a:cs typeface="Arial" panose="020B0604020202020204" pitchFamily="34" charset="0"/>
              </a:rPr>
              <a:t>At what point, if any, does JOHNSON commit an offence of unlawfully supplying </a:t>
            </a:r>
            <a:r>
              <a:rPr lang="en-GB" sz="1600" b="0" dirty="0" smtClean="0">
                <a:solidFill>
                  <a:schemeClr val="tx1"/>
                </a:solidFill>
                <a:latin typeface="Arial" panose="020B0604020202020204" pitchFamily="34" charset="0"/>
                <a:cs typeface="Arial" panose="020B0604020202020204" pitchFamily="34" charset="0"/>
              </a:rPr>
              <a:t>a </a:t>
            </a:r>
            <a:r>
              <a:rPr lang="en-GB" sz="1600" b="0" dirty="0">
                <a:solidFill>
                  <a:schemeClr val="tx1"/>
                </a:solidFill>
                <a:latin typeface="Arial" panose="020B0604020202020204" pitchFamily="34" charset="0"/>
                <a:cs typeface="Arial" panose="020B0604020202020204" pitchFamily="34" charset="0"/>
              </a:rPr>
              <a:t>Controlled Drug contrary to Sec 4 of the Misuse of Drugs Act 1971</a:t>
            </a:r>
            <a:r>
              <a:rPr lang="en-GB" sz="1600" b="0" dirty="0" smtClean="0">
                <a:solidFill>
                  <a:schemeClr val="tx1"/>
                </a:solidFill>
                <a:latin typeface="Arial" panose="020B0604020202020204" pitchFamily="34" charset="0"/>
                <a:cs typeface="Arial" panose="020B0604020202020204" pitchFamily="34" charset="0"/>
              </a:rPr>
              <a:t>?</a:t>
            </a:r>
          </a:p>
          <a:p>
            <a:endParaRPr lang="en-GB" sz="1600" b="0" dirty="0">
              <a:solidFill>
                <a:schemeClr val="tx1"/>
              </a:solidFill>
              <a:latin typeface="Arial" panose="020B0604020202020204" pitchFamily="34" charset="0"/>
              <a:cs typeface="Arial" panose="020B0604020202020204" pitchFamily="34" charset="0"/>
            </a:endParaRPr>
          </a:p>
          <a:p>
            <a:r>
              <a:rPr lang="en-GB" sz="1600" b="0" dirty="0">
                <a:solidFill>
                  <a:schemeClr val="tx1"/>
                </a:solidFill>
                <a:latin typeface="Arial" panose="020B0604020202020204" pitchFamily="34" charset="0"/>
                <a:cs typeface="Arial" panose="020B0604020202020204" pitchFamily="34" charset="0"/>
              </a:rPr>
              <a:t>(a) When he buys the wraps  </a:t>
            </a:r>
          </a:p>
          <a:p>
            <a:r>
              <a:rPr lang="en-GB" sz="1600" b="0" dirty="0">
                <a:solidFill>
                  <a:schemeClr val="tx1"/>
                </a:solidFill>
                <a:latin typeface="Arial" panose="020B0604020202020204" pitchFamily="34" charset="0"/>
                <a:cs typeface="Arial" panose="020B0604020202020204" pitchFamily="34" charset="0"/>
              </a:rPr>
              <a:t>(b) When he goes in to College  </a:t>
            </a:r>
          </a:p>
          <a:p>
            <a:r>
              <a:rPr lang="en-GB" sz="1600" b="0" dirty="0">
                <a:solidFill>
                  <a:schemeClr val="tx1"/>
                </a:solidFill>
                <a:latin typeface="Arial" panose="020B0604020202020204" pitchFamily="34" charset="0"/>
                <a:cs typeface="Arial" panose="020B0604020202020204" pitchFamily="34" charset="0"/>
              </a:rPr>
              <a:t>(c) When he offers the wraps to students  </a:t>
            </a:r>
          </a:p>
          <a:p>
            <a:r>
              <a:rPr lang="en-GB" sz="1600" b="0" dirty="0">
                <a:solidFill>
                  <a:schemeClr val="tx1"/>
                </a:solidFill>
                <a:latin typeface="Arial" panose="020B0604020202020204" pitchFamily="34" charset="0"/>
                <a:cs typeface="Arial" panose="020B0604020202020204" pitchFamily="34" charset="0"/>
              </a:rPr>
              <a:t>(d) When he gives the wraps to MARTIN </a:t>
            </a:r>
          </a:p>
        </p:txBody>
      </p:sp>
    </p:spTree>
    <p:extLst>
      <p:ext uri="{BB962C8B-B14F-4D97-AF65-F5344CB8AC3E}">
        <p14:creationId xmlns:p14="http://schemas.microsoft.com/office/powerpoint/2010/main" val="12065125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43608" y="764704"/>
            <a:ext cx="7128792" cy="3785652"/>
          </a:xfrm>
          <a:prstGeom prst="rect">
            <a:avLst/>
          </a:prstGeom>
          <a:noFill/>
        </p:spPr>
        <p:txBody>
          <a:bodyPr wrap="square" rtlCol="0">
            <a:spAutoFit/>
          </a:bodyPr>
          <a:lstStyle/>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Which</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if any, of the below constitutes an offence of supplying a controlled drug contrary to Sec 4(3) Misuse of Drugs Act 1971.</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marL="400050" indent="-400050">
              <a:spcAft>
                <a:spcPts val="0"/>
              </a:spcAft>
              <a:buAutoNum type="romanLcParenBoth"/>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STEWART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has a quantity of controlled drugs which he has bought.  He then decides to give the drugs out to his friends for their own use</a:t>
            </a: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t>
            </a:r>
          </a:p>
          <a:p>
            <a:pPr>
              <a:spcAft>
                <a:spcPts val="0"/>
              </a:spcAft>
            </a:pP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ii)  MASON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doesn’t want his mother to know he has some controlled drugs and so he gives them to a friend for safekeeping on the understanding that they will be returned to him when it is safe.</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A.	(</a:t>
            </a:r>
            <a:r>
              <a:rPr lang="en-GB" sz="1600" b="0" dirty="0" err="1">
                <a:solidFill>
                  <a:schemeClr val="tx1"/>
                </a:solidFill>
                <a:latin typeface="Arial" panose="020B0604020202020204" pitchFamily="34" charset="0"/>
                <a:ea typeface="Times New Roman" panose="02020603050405020304" pitchFamily="18" charset="0"/>
                <a:cs typeface="Arial" panose="020B0604020202020204" pitchFamily="34" charset="0"/>
              </a:rPr>
              <a:t>i</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only</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B.	(ii) only</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C.	Both</a:t>
            </a:r>
          </a:p>
          <a:p>
            <a:pPr>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D.	Neither</a:t>
            </a:r>
            <a:endParaRPr lang="en-GB" sz="16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5827809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43608" y="764704"/>
            <a:ext cx="7128792" cy="4801314"/>
          </a:xfrm>
          <a:prstGeom prst="rect">
            <a:avLst/>
          </a:prstGeom>
          <a:noFill/>
        </p:spPr>
        <p:txBody>
          <a:bodyPr wrap="square" rtlCol="0">
            <a:spAutoFit/>
          </a:bodyPr>
          <a:lstStyle/>
          <a:p>
            <a:pPr>
              <a:spcAft>
                <a:spcPts val="0"/>
              </a:spcAft>
            </a:pP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algn="just">
              <a:spcAft>
                <a:spcPts val="0"/>
              </a:spcAft>
            </a:pP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ROPER is arrested in possession of a controlled drug. He has cannabis resin concealed </a:t>
            </a: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in </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a compartment in a tobacco tin. </a:t>
            </a:r>
            <a:endPar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endPar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What </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do the prosecution have to show to prove possession?</a:t>
            </a:r>
          </a:p>
          <a:p>
            <a:pPr algn="just">
              <a:spcAft>
                <a:spcPts val="0"/>
              </a:spcAft>
            </a:pPr>
            <a:endPar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 That ROPER knew that what he had in the tin was a controlled drug</a:t>
            </a: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t>
            </a:r>
          </a:p>
          <a:p>
            <a:pPr algn="just">
              <a:spcAft>
                <a:spcPts val="0"/>
              </a:spcAft>
            </a:pPr>
            <a:endPar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B</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 That ROPER knew of the presence of a substance in the tin and that this transpired to be a controlled drug</a:t>
            </a: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t>
            </a:r>
          </a:p>
          <a:p>
            <a:pPr algn="just">
              <a:spcAft>
                <a:spcPts val="0"/>
              </a:spcAft>
            </a:pPr>
            <a:endPar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C</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 That ROPER knew or suspected that what he had in the tin was a controlled drug and that it transpired to be one</a:t>
            </a: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a:t>
            </a:r>
          </a:p>
          <a:p>
            <a:pPr algn="just">
              <a:spcAft>
                <a:spcPts val="0"/>
              </a:spcAft>
            </a:pPr>
            <a:endPar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en-GB" sz="18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D</a:t>
            </a:r>
            <a:r>
              <a:rPr lang="en-GB" sz="1800" b="0" dirty="0">
                <a:solidFill>
                  <a:schemeClr val="tx1"/>
                </a:solidFill>
                <a:latin typeface="Arial" panose="020B0604020202020204" pitchFamily="34" charset="0"/>
                <a:ea typeface="Times New Roman" panose="02020603050405020304" pitchFamily="18" charset="0"/>
                <a:cs typeface="Arial" panose="020B0604020202020204" pitchFamily="34" charset="0"/>
              </a:rPr>
              <a:t>. Merely that ROPER had with him what transpired to be a controlled drug.</a:t>
            </a:r>
            <a:endParaRPr lang="en-GB" sz="18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451388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43608" y="764704"/>
            <a:ext cx="7128792" cy="4801314"/>
          </a:xfrm>
          <a:prstGeom prst="rect">
            <a:avLst/>
          </a:prstGeom>
          <a:noFill/>
        </p:spPr>
        <p:txBody>
          <a:bodyPr wrap="square" rtlCol="0">
            <a:spAutoFit/>
          </a:bodyPr>
          <a:lstStyle/>
          <a:p>
            <a:pPr>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Susan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found a bag of white powder in her son’s bedroom which she believed to be cocaine. Susan took the powder intending to hand it in to the police. However, as a leader of the local youth group, Susan decided to keep the drugs to show fellow youth workers, so they will be able to recognise the drugs should they find any. </a:t>
            </a:r>
          </a:p>
          <a:p>
            <a:pPr>
              <a:spcAft>
                <a:spcPts val="0"/>
              </a:spcAft>
            </a:pP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Would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Susan be able to claim a statutory defence to the offence of possession of a controlled drug, under s.5 (4) Misuse of Drugs Act 1971?</a:t>
            </a:r>
          </a:p>
          <a:p>
            <a:pPr marL="457200">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marL="342900" lvl="0" indent="-342900">
              <a:spcAft>
                <a:spcPts val="0"/>
              </a:spcAft>
              <a:buFont typeface="+mj-lt"/>
              <a:buAutoNum type="alphaUcPeriod"/>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Yes, providing it was her intent to destroy the drugs when she took possession of them to prevent her son from committing an offence. </a:t>
            </a:r>
          </a:p>
          <a:p>
            <a:pPr marL="342900" lvl="0" indent="-342900">
              <a:spcAft>
                <a:spcPts val="0"/>
              </a:spcAft>
              <a:buFont typeface="+mj-lt"/>
              <a:buAutoNum type="alphaUcPeriod"/>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No, the defence would only apply if she took possession of the drugs and handed them into the police station the following week. </a:t>
            </a:r>
          </a:p>
          <a:p>
            <a:pPr marL="342900" lvl="0" indent="-342900">
              <a:spcAft>
                <a:spcPts val="0"/>
              </a:spcAft>
              <a:buFont typeface="+mj-lt"/>
              <a:buAutoNum type="alphaUcPeriod"/>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Yes, the defence would apply if she took possession of the drugs and subsequently delivered them to a person lawfully entitled to possess them. </a:t>
            </a:r>
          </a:p>
          <a:p>
            <a:pPr marL="342900" lvl="0" indent="-342900">
              <a:spcAft>
                <a:spcPts val="0"/>
              </a:spcAft>
              <a:buFont typeface="+mj-lt"/>
              <a:buAutoNum type="alphaUcPeriod"/>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No, the defence would only apply if she took possession of the drugs and either destroyed them immediately or delivered them to a person lawfully entitled to possess them. </a:t>
            </a:r>
            <a:endParaRPr lang="en-GB" sz="16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1860355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43608" y="764704"/>
            <a:ext cx="7128792" cy="4770537"/>
          </a:xfrm>
          <a:prstGeom prst="rect">
            <a:avLst/>
          </a:prstGeom>
          <a:noFill/>
        </p:spPr>
        <p:txBody>
          <a:bodyPr wrap="square" rtlCol="0">
            <a:spAutoFit/>
          </a:bodyPr>
          <a:lstStyle/>
          <a:p>
            <a:pPr lvl="0">
              <a:spcAft>
                <a:spcPts val="0"/>
              </a:spcAft>
            </a:pP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TEAL, a nurse, is contacted by a friend MEDLAM who is suffering stress following a relationship break up.  MEDLAM informs TEAL that he has run out of tranquilisers prescribed by his doctor.  </a:t>
            </a: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MEDLAM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also tells TEAL that he is not able to see his doctor until the following day and asked TEAL to provide a small quantity of the class C drugs to cover the time to the next appointment.  </a:t>
            </a: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TEAL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agrees to provide the drugs.  She obtains the keys to the drugs cabinet and then removes the drugs.  Later that day she hands the drugs over to MEDLAM.  </a:t>
            </a: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lvl="0">
              <a:spcAft>
                <a:spcPts val="0"/>
              </a:spcAft>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What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is the earliest point at which TEAL commits an offence contrary to Section 4 of the Misuse of Drugs Act </a:t>
            </a: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1971?</a:t>
            </a:r>
          </a:p>
          <a:p>
            <a:pPr lvl="0">
              <a:spcAft>
                <a:spcPts val="0"/>
              </a:spcAft>
            </a:pPr>
            <a:endPar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mj-lt"/>
              <a:buAutoNum type="alphaUcPeriod"/>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When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the provision of the drugs was agreed.  </a:t>
            </a: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mj-lt"/>
              <a:buAutoNum type="alphaUcPeriod"/>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When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the drugs cabinet keys were </a:t>
            </a: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obtained.</a:t>
            </a:r>
          </a:p>
          <a:p>
            <a:pPr marL="342900" lvl="0" indent="-342900">
              <a:spcAft>
                <a:spcPts val="0"/>
              </a:spcAft>
              <a:buFont typeface="+mj-lt"/>
              <a:buAutoNum type="alphaUcPeriod"/>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When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the drugs were removed from the cabinet.  </a:t>
            </a:r>
            <a:endPar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mj-lt"/>
              <a:buAutoNum type="alphaUcPeriod"/>
            </a:pPr>
            <a:r>
              <a:rPr lang="en-GB" sz="1600" b="0"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When </a:t>
            </a:r>
            <a:r>
              <a:rPr lang="en-GB" sz="1600" b="0" dirty="0">
                <a:solidFill>
                  <a:schemeClr val="tx1"/>
                </a:solidFill>
                <a:latin typeface="Arial" panose="020B0604020202020204" pitchFamily="34" charset="0"/>
                <a:ea typeface="Times New Roman" panose="02020603050405020304" pitchFamily="18" charset="0"/>
                <a:cs typeface="Arial" panose="020B0604020202020204" pitchFamily="34" charset="0"/>
              </a:rPr>
              <a:t>the drugs were handed over.  </a:t>
            </a:r>
            <a:endParaRPr lang="en-GB" sz="1600" b="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52639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3728" y="1124744"/>
            <a:ext cx="5133732" cy="3744416"/>
          </a:xfrm>
          <a:prstGeom prst="rect">
            <a:avLst/>
          </a:prstGeom>
        </p:spPr>
      </p:pic>
    </p:spTree>
    <p:extLst>
      <p:ext uri="{BB962C8B-B14F-4D97-AF65-F5344CB8AC3E}">
        <p14:creationId xmlns:p14="http://schemas.microsoft.com/office/powerpoint/2010/main" val="771861374"/>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23855</TotalTime>
  <Words>5935</Words>
  <Application>Microsoft Office PowerPoint</Application>
  <PresentationFormat>On-screen Show (4:3)</PresentationFormat>
  <Paragraphs>736</Paragraphs>
  <Slides>40</Slides>
  <Notes>40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40</vt:i4>
      </vt:variant>
    </vt:vector>
  </HeadingPairs>
  <TitlesOfParts>
    <vt:vector size="53" baseType="lpstr">
      <vt:lpstr>ＭＳ Ｐゴシック</vt:lpstr>
      <vt:lpstr>Arial</vt:lpstr>
      <vt:lpstr>Calibri</vt:lpstr>
      <vt:lpstr>Calibri Light</vt:lpstr>
      <vt:lpstr>Microsoft Sans Serif</vt:lpstr>
      <vt:lpstr>Tahoma</vt:lpstr>
      <vt:lpstr>Times New Roman</vt:lpstr>
      <vt:lpstr>Verdana</vt:lpstr>
      <vt:lpstr>Wingdings</vt:lpstr>
      <vt:lpstr>Wingdings 2</vt:lpstr>
      <vt:lpstr>1_Office Theme</vt:lpstr>
      <vt:lpstr>2_Office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swp52919</dc:creator>
  <cp:lastModifiedBy>Jones,Sarah swp5354</cp:lastModifiedBy>
  <cp:revision>619</cp:revision>
  <cp:lastPrinted>2018-09-12T11:08:45Z</cp:lastPrinted>
  <dcterms:created xsi:type="dcterms:W3CDTF">2010-07-02T08:46:54Z</dcterms:created>
  <dcterms:modified xsi:type="dcterms:W3CDTF">2019-02-20T15:12:57Z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68e66b02-f1dd-44a1-8ac3-03bb321e26d3</vt:lpwstr>
  </property>
  <property fmtid="{D5CDD505-2E9C-101B-9397-08002B2CF9AE}" pid="3" name="SWPIL">
    <vt:lpwstr>NOT PROTECTIVELY MARKED</vt:lpwstr>
  </property>
  <property fmtid="{D5CDD505-2E9C-101B-9397-08002B2CF9AE}" pid="4" name="SWPVNV">
    <vt:lpwstr>No Visual Mark</vt:lpwstr>
  </property>
  <property fmtid="{D5CDD505-2E9C-101B-9397-08002B2CF9AE}" pid="5" name="Classification">
    <vt:lpwstr>OFFICIAL</vt:lpwstr>
  </property>
  <property fmtid="{D5CDD505-2E9C-101B-9397-08002B2CF9AE}" pid="6" name="Visibility">
    <vt:lpwstr>NOT VISIBLE</vt:lpwstr>
  </property>
</Properties>
</file>