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84" r:id="rId3"/>
    <p:sldId id="285" r:id="rId4"/>
    <p:sldId id="286" r:id="rId5"/>
    <p:sldId id="267" r:id="rId6"/>
    <p:sldId id="266" r:id="rId7"/>
    <p:sldId id="257" r:id="rId8"/>
    <p:sldId id="289" r:id="rId9"/>
    <p:sldId id="290" r:id="rId10"/>
    <p:sldId id="291" r:id="rId11"/>
    <p:sldId id="287" r:id="rId12"/>
    <p:sldId id="260" r:id="rId13"/>
    <p:sldId id="261" r:id="rId14"/>
    <p:sldId id="288" r:id="rId15"/>
    <p:sldId id="262" r:id="rId16"/>
    <p:sldId id="263" r:id="rId17"/>
    <p:sldId id="264" r:id="rId18"/>
    <p:sldId id="265" r:id="rId19"/>
    <p:sldId id="292" r:id="rId20"/>
    <p:sldId id="258" r:id="rId21"/>
    <p:sldId id="281" r:id="rId22"/>
    <p:sldId id="269" r:id="rId23"/>
    <p:sldId id="275" r:id="rId24"/>
    <p:sldId id="278" r:id="rId25"/>
    <p:sldId id="276" r:id="rId26"/>
    <p:sldId id="277" r:id="rId27"/>
    <p:sldId id="280" r:id="rId28"/>
    <p:sldId id="274"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56CB1-4A71-431B-85EA-9C1E319A3843}" v="19" dt="2026-03-03T15:18:16.193"/>
    <p1510:client id="{517FF5C0-7099-9BAB-66DC-524588115290}" v="20" dt="2026-03-04T08:58:10.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38" autoAdjust="0"/>
    <p:restoredTop sz="94660"/>
  </p:normalViewPr>
  <p:slideViewPr>
    <p:cSldViewPr snapToGrid="0">
      <p:cViewPr>
        <p:scale>
          <a:sx n="42" d="100"/>
          <a:sy n="42" d="100"/>
        </p:scale>
        <p:origin x="63" y="5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S::j.pugh@uwtsd.ac.uk::0c243754-e5db-4f8a-b480-e8b3756bbae8" providerId="AD" clId="Web-{517FF5C0-7099-9BAB-66DC-524588115290}"/>
    <pc:docChg chg="modSld">
      <pc:chgData name="Jonathan Pugh" userId="S::j.pugh@uwtsd.ac.uk::0c243754-e5db-4f8a-b480-e8b3756bbae8" providerId="AD" clId="Web-{517FF5C0-7099-9BAB-66DC-524588115290}" dt="2026-03-04T08:58:07.220" v="18" actId="20577"/>
      <pc:docMkLst>
        <pc:docMk/>
      </pc:docMkLst>
      <pc:sldChg chg="modSp">
        <pc:chgData name="Jonathan Pugh" userId="S::j.pugh@uwtsd.ac.uk::0c243754-e5db-4f8a-b480-e8b3756bbae8" providerId="AD" clId="Web-{517FF5C0-7099-9BAB-66DC-524588115290}" dt="2026-03-04T08:57:50.079" v="16" actId="20577"/>
        <pc:sldMkLst>
          <pc:docMk/>
          <pc:sldMk cId="2870652577" sldId="287"/>
        </pc:sldMkLst>
        <pc:spChg chg="mod">
          <ac:chgData name="Jonathan Pugh" userId="S::j.pugh@uwtsd.ac.uk::0c243754-e5db-4f8a-b480-e8b3756bbae8" providerId="AD" clId="Web-{517FF5C0-7099-9BAB-66DC-524588115290}" dt="2026-03-04T08:57:50.079" v="16" actId="20577"/>
          <ac:spMkLst>
            <pc:docMk/>
            <pc:sldMk cId="2870652577" sldId="287"/>
            <ac:spMk id="3" creationId="{2FB3F8CB-283D-49C6-ABDB-C3DEE5A75199}"/>
          </ac:spMkLst>
        </pc:spChg>
      </pc:sldChg>
      <pc:sldChg chg="modSp">
        <pc:chgData name="Jonathan Pugh" userId="S::j.pugh@uwtsd.ac.uk::0c243754-e5db-4f8a-b480-e8b3756bbae8" providerId="AD" clId="Web-{517FF5C0-7099-9BAB-66DC-524588115290}" dt="2026-03-04T08:54:12.603" v="5" actId="20577"/>
        <pc:sldMkLst>
          <pc:docMk/>
          <pc:sldMk cId="2691303024" sldId="289"/>
        </pc:sldMkLst>
        <pc:spChg chg="mod">
          <ac:chgData name="Jonathan Pugh" userId="S::j.pugh@uwtsd.ac.uk::0c243754-e5db-4f8a-b480-e8b3756bbae8" providerId="AD" clId="Web-{517FF5C0-7099-9BAB-66DC-524588115290}" dt="2026-03-04T08:53:49.431" v="0" actId="20577"/>
          <ac:spMkLst>
            <pc:docMk/>
            <pc:sldMk cId="2691303024" sldId="289"/>
            <ac:spMk id="2" creationId="{5FF6541E-75C3-2A0B-17F9-EAED31979E09}"/>
          </ac:spMkLst>
        </pc:spChg>
        <pc:spChg chg="mod">
          <ac:chgData name="Jonathan Pugh" userId="S::j.pugh@uwtsd.ac.uk::0c243754-e5db-4f8a-b480-e8b3756bbae8" providerId="AD" clId="Web-{517FF5C0-7099-9BAB-66DC-524588115290}" dt="2026-03-04T08:54:12.603" v="5" actId="20577"/>
          <ac:spMkLst>
            <pc:docMk/>
            <pc:sldMk cId="2691303024" sldId="289"/>
            <ac:spMk id="3" creationId="{B86CCBE2-3C99-6885-2BF5-E7D064BF0DA1}"/>
          </ac:spMkLst>
        </pc:spChg>
      </pc:sldChg>
      <pc:sldChg chg="modSp">
        <pc:chgData name="Jonathan Pugh" userId="S::j.pugh@uwtsd.ac.uk::0c243754-e5db-4f8a-b480-e8b3756bbae8" providerId="AD" clId="Web-{517FF5C0-7099-9BAB-66DC-524588115290}" dt="2026-03-04T08:58:07.220" v="18" actId="20577"/>
        <pc:sldMkLst>
          <pc:docMk/>
          <pc:sldMk cId="2382516324" sldId="290"/>
        </pc:sldMkLst>
        <pc:spChg chg="mod">
          <ac:chgData name="Jonathan Pugh" userId="S::j.pugh@uwtsd.ac.uk::0c243754-e5db-4f8a-b480-e8b3756bbae8" providerId="AD" clId="Web-{517FF5C0-7099-9BAB-66DC-524588115290}" dt="2026-03-04T08:53:52.744" v="1" actId="20577"/>
          <ac:spMkLst>
            <pc:docMk/>
            <pc:sldMk cId="2382516324" sldId="290"/>
            <ac:spMk id="2" creationId="{BB6FB3A1-2CE5-2671-C840-21ACBAE2862C}"/>
          </ac:spMkLst>
        </pc:spChg>
        <pc:spChg chg="mod">
          <ac:chgData name="Jonathan Pugh" userId="S::j.pugh@uwtsd.ac.uk::0c243754-e5db-4f8a-b480-e8b3756bbae8" providerId="AD" clId="Web-{517FF5C0-7099-9BAB-66DC-524588115290}" dt="2026-03-04T08:58:07.220" v="18" actId="20577"/>
          <ac:spMkLst>
            <pc:docMk/>
            <pc:sldMk cId="2382516324" sldId="290"/>
            <ac:spMk id="3" creationId="{45A6F581-8BC7-D529-6A1D-0BD2247F7652}"/>
          </ac:spMkLst>
        </pc:spChg>
      </pc:sldChg>
      <pc:sldChg chg="modSp">
        <pc:chgData name="Jonathan Pugh" userId="S::j.pugh@uwtsd.ac.uk::0c243754-e5db-4f8a-b480-e8b3756bbae8" providerId="AD" clId="Web-{517FF5C0-7099-9BAB-66DC-524588115290}" dt="2026-03-04T08:54:19.056" v="7" actId="20577"/>
        <pc:sldMkLst>
          <pc:docMk/>
          <pc:sldMk cId="2992882451" sldId="291"/>
        </pc:sldMkLst>
        <pc:spChg chg="mod">
          <ac:chgData name="Jonathan Pugh" userId="S::j.pugh@uwtsd.ac.uk::0c243754-e5db-4f8a-b480-e8b3756bbae8" providerId="AD" clId="Web-{517FF5C0-7099-9BAB-66DC-524588115290}" dt="2026-03-04T08:53:57.431" v="2" actId="20577"/>
          <ac:spMkLst>
            <pc:docMk/>
            <pc:sldMk cId="2992882451" sldId="291"/>
            <ac:spMk id="2" creationId="{67C6692C-CF39-86BE-A240-AC0C094247B9}"/>
          </ac:spMkLst>
        </pc:spChg>
        <pc:spChg chg="mod">
          <ac:chgData name="Jonathan Pugh" userId="S::j.pugh@uwtsd.ac.uk::0c243754-e5db-4f8a-b480-e8b3756bbae8" providerId="AD" clId="Web-{517FF5C0-7099-9BAB-66DC-524588115290}" dt="2026-03-04T08:54:19.056" v="7" actId="20577"/>
          <ac:spMkLst>
            <pc:docMk/>
            <pc:sldMk cId="2992882451" sldId="291"/>
            <ac:spMk id="3" creationId="{278A83CC-3404-DBA7-F3B3-79E64F5DDF48}"/>
          </ac:spMkLst>
        </pc:spChg>
      </pc:sldChg>
    </pc:docChg>
  </pc:docChgLst>
  <pc:docChgLst>
    <pc:chgData name="Jonathan Pugh" userId="0c243754-e5db-4f8a-b480-e8b3756bbae8" providerId="ADAL" clId="{703EB9DF-5989-4BBE-B87C-CD5E2E48186C}"/>
    <pc:docChg chg="custSel addSld delSld modSld sldOrd">
      <pc:chgData name="Jonathan Pugh" userId="0c243754-e5db-4f8a-b480-e8b3756bbae8" providerId="ADAL" clId="{703EB9DF-5989-4BBE-B87C-CD5E2E48186C}" dt="2026-03-03T15:18:44.301" v="244" actId="20577"/>
      <pc:docMkLst>
        <pc:docMk/>
      </pc:docMkLst>
      <pc:sldChg chg="modSp mod modNotesTx">
        <pc:chgData name="Jonathan Pugh" userId="0c243754-e5db-4f8a-b480-e8b3756bbae8" providerId="ADAL" clId="{703EB9DF-5989-4BBE-B87C-CD5E2E48186C}" dt="2026-03-03T12:49:38.941" v="83" actId="20577"/>
        <pc:sldMkLst>
          <pc:docMk/>
          <pc:sldMk cId="3580076454" sldId="267"/>
        </pc:sldMkLst>
        <pc:spChg chg="mod">
          <ac:chgData name="Jonathan Pugh" userId="0c243754-e5db-4f8a-b480-e8b3756bbae8" providerId="ADAL" clId="{703EB9DF-5989-4BBE-B87C-CD5E2E48186C}" dt="2026-03-03T12:49:35.612" v="82" actId="20577"/>
          <ac:spMkLst>
            <pc:docMk/>
            <pc:sldMk cId="3580076454" sldId="267"/>
            <ac:spMk id="3" creationId="{3BA5EB1D-A028-38F8-7DEA-AB7531EC256B}"/>
          </ac:spMkLst>
        </pc:spChg>
      </pc:sldChg>
      <pc:sldChg chg="del">
        <pc:chgData name="Jonathan Pugh" userId="0c243754-e5db-4f8a-b480-e8b3756bbae8" providerId="ADAL" clId="{703EB9DF-5989-4BBE-B87C-CD5E2E48186C}" dt="2026-03-03T12:30:08.090" v="1" actId="47"/>
        <pc:sldMkLst>
          <pc:docMk/>
          <pc:sldMk cId="936964041" sldId="268"/>
        </pc:sldMkLst>
      </pc:sldChg>
      <pc:sldChg chg="del">
        <pc:chgData name="Jonathan Pugh" userId="0c243754-e5db-4f8a-b480-e8b3756bbae8" providerId="ADAL" clId="{703EB9DF-5989-4BBE-B87C-CD5E2E48186C}" dt="2026-03-03T12:42:24.862" v="71" actId="47"/>
        <pc:sldMkLst>
          <pc:docMk/>
          <pc:sldMk cId="3661698587" sldId="279"/>
        </pc:sldMkLst>
      </pc:sldChg>
      <pc:sldChg chg="modSp mod">
        <pc:chgData name="Jonathan Pugh" userId="0c243754-e5db-4f8a-b480-e8b3756bbae8" providerId="ADAL" clId="{703EB9DF-5989-4BBE-B87C-CD5E2E48186C}" dt="2026-03-03T15:18:44.301" v="244" actId="20577"/>
        <pc:sldMkLst>
          <pc:docMk/>
          <pc:sldMk cId="2491039265" sldId="281"/>
        </pc:sldMkLst>
        <pc:spChg chg="mod">
          <ac:chgData name="Jonathan Pugh" userId="0c243754-e5db-4f8a-b480-e8b3756bbae8" providerId="ADAL" clId="{703EB9DF-5989-4BBE-B87C-CD5E2E48186C}" dt="2026-03-03T15:18:44.301" v="244" actId="20577"/>
          <ac:spMkLst>
            <pc:docMk/>
            <pc:sldMk cId="2491039265" sldId="281"/>
            <ac:spMk id="3" creationId="{BF09CE95-9BF3-AE0B-F0F9-0D9C0BA93B9A}"/>
          </ac:spMkLst>
        </pc:spChg>
      </pc:sldChg>
      <pc:sldChg chg="del">
        <pc:chgData name="Jonathan Pugh" userId="0c243754-e5db-4f8a-b480-e8b3756bbae8" providerId="ADAL" clId="{703EB9DF-5989-4BBE-B87C-CD5E2E48186C}" dt="2026-03-03T12:30:17.481" v="2" actId="47"/>
        <pc:sldMkLst>
          <pc:docMk/>
          <pc:sldMk cId="2342917297" sldId="282"/>
        </pc:sldMkLst>
      </pc:sldChg>
      <pc:sldChg chg="add">
        <pc:chgData name="Jonathan Pugh" userId="0c243754-e5db-4f8a-b480-e8b3756bbae8" providerId="ADAL" clId="{703EB9DF-5989-4BBE-B87C-CD5E2E48186C}" dt="2026-03-03T12:29:52.164" v="0"/>
        <pc:sldMkLst>
          <pc:docMk/>
          <pc:sldMk cId="300014094" sldId="284"/>
        </pc:sldMkLst>
      </pc:sldChg>
      <pc:sldChg chg="add">
        <pc:chgData name="Jonathan Pugh" userId="0c243754-e5db-4f8a-b480-e8b3756bbae8" providerId="ADAL" clId="{703EB9DF-5989-4BBE-B87C-CD5E2E48186C}" dt="2026-03-03T12:29:52.164" v="0"/>
        <pc:sldMkLst>
          <pc:docMk/>
          <pc:sldMk cId="462541847" sldId="285"/>
        </pc:sldMkLst>
      </pc:sldChg>
      <pc:sldChg chg="modSp new mod">
        <pc:chgData name="Jonathan Pugh" userId="0c243754-e5db-4f8a-b480-e8b3756bbae8" providerId="ADAL" clId="{703EB9DF-5989-4BBE-B87C-CD5E2E48186C}" dt="2026-03-03T12:30:34.469" v="21" actId="20577"/>
        <pc:sldMkLst>
          <pc:docMk/>
          <pc:sldMk cId="3000360195" sldId="286"/>
        </pc:sldMkLst>
        <pc:spChg chg="mod">
          <ac:chgData name="Jonathan Pugh" userId="0c243754-e5db-4f8a-b480-e8b3756bbae8" providerId="ADAL" clId="{703EB9DF-5989-4BBE-B87C-CD5E2E48186C}" dt="2026-03-03T12:30:34.469" v="21" actId="20577"/>
          <ac:spMkLst>
            <pc:docMk/>
            <pc:sldMk cId="3000360195" sldId="286"/>
            <ac:spMk id="2" creationId="{C1A3B9CA-FFE9-9441-9E65-BD12EBAD408D}"/>
          </ac:spMkLst>
        </pc:spChg>
      </pc:sldChg>
      <pc:sldChg chg="modSp new mod modNotesTx">
        <pc:chgData name="Jonathan Pugh" userId="0c243754-e5db-4f8a-b480-e8b3756bbae8" providerId="ADAL" clId="{703EB9DF-5989-4BBE-B87C-CD5E2E48186C}" dt="2026-03-03T13:13:25.263" v="103" actId="20577"/>
        <pc:sldMkLst>
          <pc:docMk/>
          <pc:sldMk cId="2870652577" sldId="287"/>
        </pc:sldMkLst>
        <pc:spChg chg="mod">
          <ac:chgData name="Jonathan Pugh" userId="0c243754-e5db-4f8a-b480-e8b3756bbae8" providerId="ADAL" clId="{703EB9DF-5989-4BBE-B87C-CD5E2E48186C}" dt="2026-03-03T13:13:25.263" v="103" actId="20577"/>
          <ac:spMkLst>
            <pc:docMk/>
            <pc:sldMk cId="2870652577" sldId="287"/>
            <ac:spMk id="2" creationId="{907A57FB-D4EE-3E83-7505-6A90CE54D457}"/>
          </ac:spMkLst>
        </pc:spChg>
        <pc:spChg chg="mod">
          <ac:chgData name="Jonathan Pugh" userId="0c243754-e5db-4f8a-b480-e8b3756bbae8" providerId="ADAL" clId="{703EB9DF-5989-4BBE-B87C-CD5E2E48186C}" dt="2026-03-03T13:12:51.909" v="100" actId="27636"/>
          <ac:spMkLst>
            <pc:docMk/>
            <pc:sldMk cId="2870652577" sldId="287"/>
            <ac:spMk id="3" creationId="{2FB3F8CB-283D-49C6-ABDB-C3DEE5A75199}"/>
          </ac:spMkLst>
        </pc:spChg>
      </pc:sldChg>
      <pc:sldChg chg="addSp delSp modSp new mod">
        <pc:chgData name="Jonathan Pugh" userId="0c243754-e5db-4f8a-b480-e8b3756bbae8" providerId="ADAL" clId="{703EB9DF-5989-4BBE-B87C-CD5E2E48186C}" dt="2026-03-03T13:19:03.511" v="115" actId="20577"/>
        <pc:sldMkLst>
          <pc:docMk/>
          <pc:sldMk cId="2928237546" sldId="288"/>
        </pc:sldMkLst>
        <pc:spChg chg="mod">
          <ac:chgData name="Jonathan Pugh" userId="0c243754-e5db-4f8a-b480-e8b3756bbae8" providerId="ADAL" clId="{703EB9DF-5989-4BBE-B87C-CD5E2E48186C}" dt="2026-03-03T13:19:03.511" v="115" actId="20577"/>
          <ac:spMkLst>
            <pc:docMk/>
            <pc:sldMk cId="2928237546" sldId="288"/>
            <ac:spMk id="2" creationId="{DCAA2891-3A2F-7E1C-D0BE-AB88B22FE56B}"/>
          </ac:spMkLst>
        </pc:spChg>
        <pc:spChg chg="mod">
          <ac:chgData name="Jonathan Pugh" userId="0c243754-e5db-4f8a-b480-e8b3756bbae8" providerId="ADAL" clId="{703EB9DF-5989-4BBE-B87C-CD5E2E48186C}" dt="2026-03-03T13:18:36.367" v="113"/>
          <ac:spMkLst>
            <pc:docMk/>
            <pc:sldMk cId="2928237546" sldId="288"/>
            <ac:spMk id="3" creationId="{79061AEC-B53B-333F-61C1-9E8DC7F8C907}"/>
          </ac:spMkLst>
        </pc:spChg>
        <pc:spChg chg="add del mod">
          <ac:chgData name="Jonathan Pugh" userId="0c243754-e5db-4f8a-b480-e8b3756bbae8" providerId="ADAL" clId="{703EB9DF-5989-4BBE-B87C-CD5E2E48186C}" dt="2026-03-03T12:37:56.103" v="54" actId="478"/>
          <ac:spMkLst>
            <pc:docMk/>
            <pc:sldMk cId="2928237546" sldId="288"/>
            <ac:spMk id="5" creationId="{0A647823-0C6D-800A-16F5-34132C3ED962}"/>
          </ac:spMkLst>
        </pc:spChg>
      </pc:sldChg>
      <pc:sldChg chg="modSp new ord">
        <pc:chgData name="Jonathan Pugh" userId="0c243754-e5db-4f8a-b480-e8b3756bbae8" providerId="ADAL" clId="{703EB9DF-5989-4BBE-B87C-CD5E2E48186C}" dt="2026-03-03T12:51:24.298" v="87"/>
        <pc:sldMkLst>
          <pc:docMk/>
          <pc:sldMk cId="2691303024" sldId="289"/>
        </pc:sldMkLst>
        <pc:spChg chg="mod">
          <ac:chgData name="Jonathan Pugh" userId="0c243754-e5db-4f8a-b480-e8b3756bbae8" providerId="ADAL" clId="{703EB9DF-5989-4BBE-B87C-CD5E2E48186C}" dt="2026-03-03T12:51:24.298" v="87"/>
          <ac:spMkLst>
            <pc:docMk/>
            <pc:sldMk cId="2691303024" sldId="289"/>
            <ac:spMk id="3" creationId="{B86CCBE2-3C99-6885-2BF5-E7D064BF0DA1}"/>
          </ac:spMkLst>
        </pc:spChg>
      </pc:sldChg>
      <pc:sldChg chg="modSp new">
        <pc:chgData name="Jonathan Pugh" userId="0c243754-e5db-4f8a-b480-e8b3756bbae8" providerId="ADAL" clId="{703EB9DF-5989-4BBE-B87C-CD5E2E48186C}" dt="2026-03-03T12:51:45.852" v="89"/>
        <pc:sldMkLst>
          <pc:docMk/>
          <pc:sldMk cId="2382516324" sldId="290"/>
        </pc:sldMkLst>
        <pc:spChg chg="mod">
          <ac:chgData name="Jonathan Pugh" userId="0c243754-e5db-4f8a-b480-e8b3756bbae8" providerId="ADAL" clId="{703EB9DF-5989-4BBE-B87C-CD5E2E48186C}" dt="2026-03-03T12:51:45.852" v="89"/>
          <ac:spMkLst>
            <pc:docMk/>
            <pc:sldMk cId="2382516324" sldId="290"/>
            <ac:spMk id="3" creationId="{45A6F581-8BC7-D529-6A1D-0BD2247F7652}"/>
          </ac:spMkLst>
        </pc:spChg>
      </pc:sldChg>
      <pc:sldChg chg="modSp new">
        <pc:chgData name="Jonathan Pugh" userId="0c243754-e5db-4f8a-b480-e8b3756bbae8" providerId="ADAL" clId="{703EB9DF-5989-4BBE-B87C-CD5E2E48186C}" dt="2026-03-03T12:52:02.084" v="91"/>
        <pc:sldMkLst>
          <pc:docMk/>
          <pc:sldMk cId="2992882451" sldId="291"/>
        </pc:sldMkLst>
        <pc:spChg chg="mod">
          <ac:chgData name="Jonathan Pugh" userId="0c243754-e5db-4f8a-b480-e8b3756bbae8" providerId="ADAL" clId="{703EB9DF-5989-4BBE-B87C-CD5E2E48186C}" dt="2026-03-03T12:52:02.084" v="91"/>
          <ac:spMkLst>
            <pc:docMk/>
            <pc:sldMk cId="2992882451" sldId="291"/>
            <ac:spMk id="3" creationId="{278A83CC-3404-DBA7-F3B3-79E64F5DDF48}"/>
          </ac:spMkLst>
        </pc:spChg>
      </pc:sldChg>
      <pc:sldChg chg="modSp new mod">
        <pc:chgData name="Jonathan Pugh" userId="0c243754-e5db-4f8a-b480-e8b3756bbae8" providerId="ADAL" clId="{703EB9DF-5989-4BBE-B87C-CD5E2E48186C}" dt="2026-03-03T13:26:41.123" v="140"/>
        <pc:sldMkLst>
          <pc:docMk/>
          <pc:sldMk cId="3326983681" sldId="292"/>
        </pc:sldMkLst>
        <pc:spChg chg="mod">
          <ac:chgData name="Jonathan Pugh" userId="0c243754-e5db-4f8a-b480-e8b3756bbae8" providerId="ADAL" clId="{703EB9DF-5989-4BBE-B87C-CD5E2E48186C}" dt="2026-03-03T13:19:16.810" v="136" actId="20577"/>
          <ac:spMkLst>
            <pc:docMk/>
            <pc:sldMk cId="3326983681" sldId="292"/>
            <ac:spMk id="2" creationId="{C611743A-D24F-489A-2D19-18F6E2EEF7E5}"/>
          </ac:spMkLst>
        </pc:spChg>
        <pc:spChg chg="mod">
          <ac:chgData name="Jonathan Pugh" userId="0c243754-e5db-4f8a-b480-e8b3756bbae8" providerId="ADAL" clId="{703EB9DF-5989-4BBE-B87C-CD5E2E48186C}" dt="2026-03-03T13:26:41.123" v="140"/>
          <ac:spMkLst>
            <pc:docMk/>
            <pc:sldMk cId="3326983681" sldId="292"/>
            <ac:spMk id="3" creationId="{4644B07E-EC6B-8413-208F-B05F10C4A2C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C2F249-ACF1-4A82-BA73-03E91FCB7EB7}" type="datetimeFigureOut">
              <a:rPr lang="en-GB" smtClean="0"/>
              <a:t>04/03/2026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069DEC-7F1E-469C-B58F-BBD1495D57BE}" type="slidenum">
              <a:rPr lang="en-GB" smtClean="0"/>
              <a:t>‹#›</a:t>
            </a:fld>
            <a:endParaRPr lang="en-GB"/>
          </a:p>
        </p:txBody>
      </p:sp>
    </p:spTree>
    <p:extLst>
      <p:ext uri="{BB962C8B-B14F-4D97-AF65-F5344CB8AC3E}">
        <p14:creationId xmlns:p14="http://schemas.microsoft.com/office/powerpoint/2010/main" val="4129873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asterclass.com/articles/guide-to-poetic-documentarie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asterclass.com/articles/guide-to-poetic-documentaries"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en.wikipedia.org/wiki/Koyaanisqatsi#:~:text=The%20title%20comes%20from%20the,meaning%20%22life%20out%20of%20balance%22.&amp;text=The%20word%20koyaanisqatsi%20literally%20translates,to%20%22chaotic%20life%22.%20%5B33%5D%20It"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asterclass.com/articles/understanding-expository-documentary-mod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a:hlinkClick r:id="rId3"/>
              </a:rPr>
              <a:t>Guide to Poetic Documentaries: 4 Examples of Poetic Mode - 2026 - </a:t>
            </a:r>
            <a:r>
              <a:rPr lang="en-GB" dirty="0" err="1">
                <a:hlinkClick r:id="rId3"/>
              </a:rPr>
              <a:t>MasterClass</a:t>
            </a:r>
            <a:endParaRPr lang="en-GB" dirty="0"/>
          </a:p>
        </p:txBody>
      </p:sp>
      <p:sp>
        <p:nvSpPr>
          <p:cNvPr id="4" name="Slide Number Placeholder 3"/>
          <p:cNvSpPr>
            <a:spLocks noGrp="1"/>
          </p:cNvSpPr>
          <p:nvPr>
            <p:ph type="sldNum" sz="quarter" idx="5"/>
          </p:nvPr>
        </p:nvSpPr>
        <p:spPr/>
        <p:txBody>
          <a:bodyPr/>
          <a:lstStyle/>
          <a:p>
            <a:fld id="{E7069DEC-7F1E-469C-B58F-BBD1495D57BE}" type="slidenum">
              <a:rPr lang="en-GB" smtClean="0"/>
              <a:t>5</a:t>
            </a:fld>
            <a:endParaRPr lang="en-GB"/>
          </a:p>
        </p:txBody>
      </p:sp>
    </p:spTree>
    <p:extLst>
      <p:ext uri="{BB962C8B-B14F-4D97-AF65-F5344CB8AC3E}">
        <p14:creationId xmlns:p14="http://schemas.microsoft.com/office/powerpoint/2010/main" val="2663746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Guide to Poetic Documentaries: 4 Examples of Poetic Mode - 2026 – </a:t>
            </a:r>
            <a:r>
              <a:rPr lang="en-GB" dirty="0" err="1">
                <a:hlinkClick r:id="rId3"/>
              </a:rPr>
              <a:t>MasterClass</a:t>
            </a:r>
            <a:endParaRPr lang="en-GB" dirty="0"/>
          </a:p>
          <a:p>
            <a:r>
              <a:rPr lang="en-GB" dirty="0">
                <a:hlinkClick r:id="rId4"/>
              </a:rPr>
              <a:t>Koyaanisqatsi - Wikipedia</a:t>
            </a:r>
            <a:endParaRPr lang="en-GB" dirty="0"/>
          </a:p>
        </p:txBody>
      </p:sp>
      <p:sp>
        <p:nvSpPr>
          <p:cNvPr id="4" name="Slide Number Placeholder 3"/>
          <p:cNvSpPr>
            <a:spLocks noGrp="1"/>
          </p:cNvSpPr>
          <p:nvPr>
            <p:ph type="sldNum" sz="quarter" idx="5"/>
          </p:nvPr>
        </p:nvSpPr>
        <p:spPr/>
        <p:txBody>
          <a:bodyPr/>
          <a:lstStyle/>
          <a:p>
            <a:fld id="{E7069DEC-7F1E-469C-B58F-BBD1495D57BE}" type="slidenum">
              <a:rPr lang="en-GB" smtClean="0"/>
              <a:t>11</a:t>
            </a:fld>
            <a:endParaRPr lang="en-GB"/>
          </a:p>
        </p:txBody>
      </p:sp>
    </p:spTree>
    <p:extLst>
      <p:ext uri="{BB962C8B-B14F-4D97-AF65-F5344CB8AC3E}">
        <p14:creationId xmlns:p14="http://schemas.microsoft.com/office/powerpoint/2010/main" val="3701799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Film 101: Understanding Expository Documentary Mode - 2026 - </a:t>
            </a:r>
            <a:r>
              <a:rPr lang="en-GB" dirty="0" err="1">
                <a:hlinkClick r:id="rId3"/>
              </a:rPr>
              <a:t>MasterClass</a:t>
            </a:r>
            <a:endParaRPr lang="en-GB" dirty="0"/>
          </a:p>
        </p:txBody>
      </p:sp>
      <p:sp>
        <p:nvSpPr>
          <p:cNvPr id="4" name="Slide Number Placeholder 3"/>
          <p:cNvSpPr>
            <a:spLocks noGrp="1"/>
          </p:cNvSpPr>
          <p:nvPr>
            <p:ph type="sldNum" sz="quarter" idx="5"/>
          </p:nvPr>
        </p:nvSpPr>
        <p:spPr/>
        <p:txBody>
          <a:bodyPr/>
          <a:lstStyle/>
          <a:p>
            <a:fld id="{E7069DEC-7F1E-469C-B58F-BBD1495D57BE}" type="slidenum">
              <a:rPr lang="en-GB" smtClean="0"/>
              <a:t>14</a:t>
            </a:fld>
            <a:endParaRPr lang="en-GB"/>
          </a:p>
        </p:txBody>
      </p:sp>
    </p:spTree>
    <p:extLst>
      <p:ext uri="{BB962C8B-B14F-4D97-AF65-F5344CB8AC3E}">
        <p14:creationId xmlns:p14="http://schemas.microsoft.com/office/powerpoint/2010/main" val="3764311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opinion piece is (typically a written article) </a:t>
            </a:r>
            <a:r>
              <a:rPr lang="en-GB" b="0" i="0" dirty="0">
                <a:solidFill>
                  <a:srgbClr val="202122"/>
                </a:solidFill>
                <a:effectLst/>
                <a:latin typeface="Arial" panose="020B0604020202020204" pitchFamily="34" charset="0"/>
              </a:rPr>
              <a:t>that mainly reflects the author's opinion about a subject.</a:t>
            </a:r>
            <a:endParaRPr lang="en-GB" dirty="0"/>
          </a:p>
        </p:txBody>
      </p:sp>
      <p:sp>
        <p:nvSpPr>
          <p:cNvPr id="4" name="Slide Number Placeholder 3"/>
          <p:cNvSpPr>
            <a:spLocks noGrp="1"/>
          </p:cNvSpPr>
          <p:nvPr>
            <p:ph type="sldNum" sz="quarter" idx="5"/>
          </p:nvPr>
        </p:nvSpPr>
        <p:spPr/>
        <p:txBody>
          <a:bodyPr/>
          <a:lstStyle/>
          <a:p>
            <a:fld id="{E7069DEC-7F1E-469C-B58F-BBD1495D57BE}" type="slidenum">
              <a:rPr lang="en-GB" smtClean="0"/>
              <a:t>21</a:t>
            </a:fld>
            <a:endParaRPr lang="en-GB"/>
          </a:p>
        </p:txBody>
      </p:sp>
    </p:spTree>
    <p:extLst>
      <p:ext uri="{BB962C8B-B14F-4D97-AF65-F5344CB8AC3E}">
        <p14:creationId xmlns:p14="http://schemas.microsoft.com/office/powerpoint/2010/main" val="3353221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6CD80-985D-0850-72AF-9FBDECA21B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C5FA93-0095-BD48-F94D-A99666E5BD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C5A5A2-84B4-21FB-DF64-4C1538954C05}"/>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5" name="Footer Placeholder 4">
            <a:extLst>
              <a:ext uri="{FF2B5EF4-FFF2-40B4-BE49-F238E27FC236}">
                <a16:creationId xmlns:a16="http://schemas.microsoft.com/office/drawing/2014/main" id="{15F36CA5-4CAD-AD38-806E-B6266A230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E9D14F-2205-27F6-999B-F437F35E2141}"/>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4136644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EEDA-A385-7A59-611F-0847368DF0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88D19D-1D4F-6BED-730D-5D8FBBEA25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C3BD79-CE9D-DA28-0097-B3E1E141138F}"/>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5" name="Footer Placeholder 4">
            <a:extLst>
              <a:ext uri="{FF2B5EF4-FFF2-40B4-BE49-F238E27FC236}">
                <a16:creationId xmlns:a16="http://schemas.microsoft.com/office/drawing/2014/main" id="{6F59093A-A21B-F578-2340-3ED7B755A5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22BD6-7597-30F8-E067-B11B3107642F}"/>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1777909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21EF5-D497-2361-53BD-AC3317D9B3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0FCBC9-340F-1D15-9614-39F12404711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D66A36-78F4-6BAC-1EC7-F26D51B225B6}"/>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5" name="Footer Placeholder 4">
            <a:extLst>
              <a:ext uri="{FF2B5EF4-FFF2-40B4-BE49-F238E27FC236}">
                <a16:creationId xmlns:a16="http://schemas.microsoft.com/office/drawing/2014/main" id="{1769B3CC-5659-4770-087F-9AE150AB75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3388C-B603-0585-BD94-79465352C46D}"/>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3669722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4A318-9E88-0ABA-68DF-D57F75A925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14D18E-0034-4062-8257-37AB427625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6B4EEA-42FF-9A6B-27C4-1880156881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9A547A-1439-8565-A9AD-A995B6982FED}"/>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6" name="Footer Placeholder 5">
            <a:extLst>
              <a:ext uri="{FF2B5EF4-FFF2-40B4-BE49-F238E27FC236}">
                <a16:creationId xmlns:a16="http://schemas.microsoft.com/office/drawing/2014/main" id="{103459D2-D77B-3386-7D20-520D3D9103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5AA21-336C-D5FC-A4C9-0091A79B30C8}"/>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257240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EC460-0E82-052E-FDB1-473C3830FE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D5AC41-5029-9C02-64E2-46304F1018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968295-2570-4278-9AA6-D604D0A603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EBF210-C503-A896-691A-4AB20635A3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D595C1-63EE-D89A-C81E-50A7A480FC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B1B8F7-B153-6A1D-531E-0E5AAB397C41}"/>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8" name="Footer Placeholder 7">
            <a:extLst>
              <a:ext uri="{FF2B5EF4-FFF2-40B4-BE49-F238E27FC236}">
                <a16:creationId xmlns:a16="http://schemas.microsoft.com/office/drawing/2014/main" id="{13A73465-3572-F607-6819-E02CFD326F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AA7715-090D-612E-0EDF-92FCB0180012}"/>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982702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BA033-7869-C39E-3CF4-91FB2A1947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4BA7A1-A0FC-C5C9-AFF1-CB84DC17D44C}"/>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4" name="Footer Placeholder 3">
            <a:extLst>
              <a:ext uri="{FF2B5EF4-FFF2-40B4-BE49-F238E27FC236}">
                <a16:creationId xmlns:a16="http://schemas.microsoft.com/office/drawing/2014/main" id="{05643867-DDAA-FE19-E0A8-3DACB8A3D4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4AFF8A-4A3D-F037-1475-1E04868A08D8}"/>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2770164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55E387-8D5D-A965-78D9-0588F283364B}"/>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3" name="Footer Placeholder 2">
            <a:extLst>
              <a:ext uri="{FF2B5EF4-FFF2-40B4-BE49-F238E27FC236}">
                <a16:creationId xmlns:a16="http://schemas.microsoft.com/office/drawing/2014/main" id="{15D0CED8-43B0-94CE-B23E-F371858F1A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DB13B3-35C8-70B3-8537-D6717D11C479}"/>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1796401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DC52C-C318-0BC8-EB8A-375C65D4E0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C8CB1E-7E6C-627C-FA57-EEEEDBA0C0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E8F63D-8DC8-EFED-C1A8-63ED046848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AD2362-D781-79FB-4C48-E456D9A46CC7}"/>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6" name="Footer Placeholder 5">
            <a:extLst>
              <a:ext uri="{FF2B5EF4-FFF2-40B4-BE49-F238E27FC236}">
                <a16:creationId xmlns:a16="http://schemas.microsoft.com/office/drawing/2014/main" id="{37E06D35-5025-BF8C-79F2-01BB193DDA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BD812D-2AF8-B4F3-5695-91FD7491D350}"/>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233120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ECEA0-5D10-2380-7A91-8C7C5475FD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307C57-592C-3EC9-BEA6-4E5DCC647F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81807C-6247-BA52-0D82-F9DB0050AC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168C68-9578-35FF-732B-C38C83D5903D}"/>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6" name="Footer Placeholder 5">
            <a:extLst>
              <a:ext uri="{FF2B5EF4-FFF2-40B4-BE49-F238E27FC236}">
                <a16:creationId xmlns:a16="http://schemas.microsoft.com/office/drawing/2014/main" id="{B725D630-5E56-271E-887D-9430F5EB40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9DD41B-D169-5404-F4B6-3D2469BBEAA7}"/>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4231954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71DD7-DCEF-F2A5-13E5-3FFBA05215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0C6113-4BEF-C665-E924-69B286F37F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A8843A-8E4B-0575-03E8-06A6E6A34CFA}"/>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5" name="Footer Placeholder 4">
            <a:extLst>
              <a:ext uri="{FF2B5EF4-FFF2-40B4-BE49-F238E27FC236}">
                <a16:creationId xmlns:a16="http://schemas.microsoft.com/office/drawing/2014/main" id="{27DD4CED-E3BE-4BFA-C30D-DDBE08F677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B97CD-1256-6BE1-06EF-EF0F96B7F8B8}"/>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2730031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379A07-EE4D-2DB6-29E7-BD9DF9A7C1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8C8197-4D4E-4D6E-D438-02041D5B7B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56BADA-9D5F-105E-5CC3-15BE0984EE4D}"/>
              </a:ext>
            </a:extLst>
          </p:cNvPr>
          <p:cNvSpPr>
            <a:spLocks noGrp="1"/>
          </p:cNvSpPr>
          <p:nvPr>
            <p:ph type="dt" sz="half" idx="10"/>
          </p:nvPr>
        </p:nvSpPr>
        <p:spPr/>
        <p:txBody>
          <a:bodyPr/>
          <a:lstStyle/>
          <a:p>
            <a:fld id="{16BE4B6E-2F02-4F2D-B2C5-F33AFE0AA4F7}" type="datetimeFigureOut">
              <a:rPr lang="en-GB" smtClean="0"/>
              <a:t>04/03/2026</a:t>
            </a:fld>
            <a:endParaRPr lang="en-GB"/>
          </a:p>
        </p:txBody>
      </p:sp>
      <p:sp>
        <p:nvSpPr>
          <p:cNvPr id="5" name="Footer Placeholder 4">
            <a:extLst>
              <a:ext uri="{FF2B5EF4-FFF2-40B4-BE49-F238E27FC236}">
                <a16:creationId xmlns:a16="http://schemas.microsoft.com/office/drawing/2014/main" id="{68466347-DE90-0C82-1B7E-4FD5333AB2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8166F4-E3F2-F0B1-C167-A2397879DBF9}"/>
              </a:ext>
            </a:extLst>
          </p:cNvPr>
          <p:cNvSpPr>
            <a:spLocks noGrp="1"/>
          </p:cNvSpPr>
          <p:nvPr>
            <p:ph type="sldNum" sz="quarter" idx="12"/>
          </p:nvPr>
        </p:nvSpPr>
        <p:spPr/>
        <p:txBody>
          <a:bodyPr/>
          <a:lstStyle/>
          <a:p>
            <a:fld id="{B4D56F74-4D83-48FB-A639-C3C1C5FBC06A}" type="slidenum">
              <a:rPr lang="en-GB" smtClean="0"/>
              <a:t>‹#›</a:t>
            </a:fld>
            <a:endParaRPr lang="en-GB"/>
          </a:p>
        </p:txBody>
      </p:sp>
    </p:spTree>
    <p:extLst>
      <p:ext uri="{BB962C8B-B14F-4D97-AF65-F5344CB8AC3E}">
        <p14:creationId xmlns:p14="http://schemas.microsoft.com/office/powerpoint/2010/main" val="4073530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5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7C1DE5-2F99-5826-1480-FCF0B33091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D85F66-4559-14EF-C9B5-1CCC5EACDD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7C7402-3E30-D360-BAC0-EFB62DEC56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BE4B6E-2F02-4F2D-B2C5-F33AFE0AA4F7}" type="datetimeFigureOut">
              <a:rPr lang="en-GB" smtClean="0"/>
              <a:t>04/03/2026</a:t>
            </a:fld>
            <a:endParaRPr lang="en-GB"/>
          </a:p>
        </p:txBody>
      </p:sp>
      <p:sp>
        <p:nvSpPr>
          <p:cNvPr id="5" name="Footer Placeholder 4">
            <a:extLst>
              <a:ext uri="{FF2B5EF4-FFF2-40B4-BE49-F238E27FC236}">
                <a16:creationId xmlns:a16="http://schemas.microsoft.com/office/drawing/2014/main" id="{034572BC-30E1-68BB-91CF-6C9C200B89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FFD5E8C-AF77-BCE4-A980-B331F9086E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D56F74-4D83-48FB-A639-C3C1C5FBC06A}" type="slidenum">
              <a:rPr lang="en-GB" smtClean="0"/>
              <a:t>‹#›</a:t>
            </a:fld>
            <a:endParaRPr lang="en-GB"/>
          </a:p>
        </p:txBody>
      </p:sp>
    </p:spTree>
    <p:extLst>
      <p:ext uri="{BB962C8B-B14F-4D97-AF65-F5344CB8AC3E}">
        <p14:creationId xmlns:p14="http://schemas.microsoft.com/office/powerpoint/2010/main" val="11883011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tDW-1JIa2gI"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earningonscreen.ac.uk/ondemand/index.php/prog/10439BF4?bcast=12766212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urRVZ4SW7WU"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zmciuKsBOi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carmarthenbayfilmfestival.co.uk/festival-winners" TargetMode="External"/><Relationship Id="rId2" Type="http://schemas.openxmlformats.org/officeDocument/2006/relationships/hyperlink" Target="https://griersontrust.org/grierson-award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0B120-DBFA-984E-D652-3B39821F85C9}"/>
              </a:ext>
            </a:extLst>
          </p:cNvPr>
          <p:cNvSpPr>
            <a:spLocks noGrp="1"/>
          </p:cNvSpPr>
          <p:nvPr>
            <p:ph type="ctrTitle"/>
          </p:nvPr>
        </p:nvSpPr>
        <p:spPr/>
        <p:txBody>
          <a:bodyPr/>
          <a:lstStyle/>
          <a:p>
            <a:r>
              <a:rPr lang="en-GB" dirty="0"/>
              <a:t>Factual Media Production </a:t>
            </a:r>
          </a:p>
        </p:txBody>
      </p:sp>
      <p:sp>
        <p:nvSpPr>
          <p:cNvPr id="3" name="Subtitle 2">
            <a:extLst>
              <a:ext uri="{FF2B5EF4-FFF2-40B4-BE49-F238E27FC236}">
                <a16:creationId xmlns:a16="http://schemas.microsoft.com/office/drawing/2014/main" id="{FB493CBF-EA8C-88C5-8584-29F0E0AEDDD0}"/>
              </a:ext>
            </a:extLst>
          </p:cNvPr>
          <p:cNvSpPr>
            <a:spLocks noGrp="1"/>
          </p:cNvSpPr>
          <p:nvPr>
            <p:ph type="subTitle" idx="1"/>
          </p:nvPr>
        </p:nvSpPr>
        <p:spPr/>
        <p:txBody>
          <a:bodyPr/>
          <a:lstStyle/>
          <a:p>
            <a:r>
              <a:rPr lang="en-GB" dirty="0"/>
              <a:t>ADMA5013</a:t>
            </a:r>
          </a:p>
        </p:txBody>
      </p:sp>
    </p:spTree>
    <p:extLst>
      <p:ext uri="{BB962C8B-B14F-4D97-AF65-F5344CB8AC3E}">
        <p14:creationId xmlns:p14="http://schemas.microsoft.com/office/powerpoint/2010/main" val="4169228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2F73C-1131-29B6-69DD-A844BBA2919D}"/>
              </a:ext>
            </a:extLst>
          </p:cNvPr>
          <p:cNvSpPr>
            <a:spLocks noGrp="1"/>
          </p:cNvSpPr>
          <p:nvPr>
            <p:ph type="title"/>
          </p:nvPr>
        </p:nvSpPr>
        <p:spPr/>
        <p:txBody>
          <a:bodyPr/>
          <a:lstStyle/>
          <a:p>
            <a:r>
              <a:rPr lang="en-GB" dirty="0"/>
              <a:t>By next week (04/03/2026): Documentary modes</a:t>
            </a:r>
          </a:p>
        </p:txBody>
      </p:sp>
      <p:sp>
        <p:nvSpPr>
          <p:cNvPr id="3" name="Content Placeholder 2">
            <a:extLst>
              <a:ext uri="{FF2B5EF4-FFF2-40B4-BE49-F238E27FC236}">
                <a16:creationId xmlns:a16="http://schemas.microsoft.com/office/drawing/2014/main" id="{E9903D24-79F1-1FF9-5B63-A406442D43B5}"/>
              </a:ext>
            </a:extLst>
          </p:cNvPr>
          <p:cNvSpPr>
            <a:spLocks noGrp="1"/>
          </p:cNvSpPr>
          <p:nvPr>
            <p:ph idx="1"/>
          </p:nvPr>
        </p:nvSpPr>
        <p:spPr/>
        <p:txBody>
          <a:bodyPr/>
          <a:lstStyle/>
          <a:p>
            <a:endParaRPr lang="en-GB" dirty="0"/>
          </a:p>
          <a:p>
            <a:r>
              <a:rPr lang="en-GB" dirty="0"/>
              <a:t>Research the styles, pro’s and con’s of the three ‘modes of documentary’ as described by Nichols in ‘Introduction to Documentary’ (2017) chapter 6, available online from the LLR.</a:t>
            </a:r>
          </a:p>
          <a:p>
            <a:endParaRPr lang="en-GB" dirty="0"/>
          </a:p>
          <a:p>
            <a:r>
              <a:rPr lang="en-GB" dirty="0"/>
              <a:t>Dylan:	Expository mode</a:t>
            </a:r>
          </a:p>
          <a:p>
            <a:r>
              <a:rPr lang="en-GB" dirty="0"/>
              <a:t>Brooke:	Reflexive mode</a:t>
            </a:r>
          </a:p>
          <a:p>
            <a:r>
              <a:rPr lang="en-GB" dirty="0"/>
              <a:t>Both:	Poetic mode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0014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AA31-84DC-E6DD-5BA3-D1B542547241}"/>
              </a:ext>
            </a:extLst>
          </p:cNvPr>
          <p:cNvSpPr>
            <a:spLocks noGrp="1"/>
          </p:cNvSpPr>
          <p:nvPr>
            <p:ph type="title"/>
          </p:nvPr>
        </p:nvSpPr>
        <p:spPr/>
        <p:txBody>
          <a:bodyPr/>
          <a:lstStyle/>
          <a:p>
            <a:r>
              <a:rPr lang="en-GB" dirty="0"/>
              <a:t>By next week (04/03/2026): Documentary modes</a:t>
            </a:r>
          </a:p>
        </p:txBody>
      </p:sp>
      <p:sp>
        <p:nvSpPr>
          <p:cNvPr id="3" name="Content Placeholder 2">
            <a:extLst>
              <a:ext uri="{FF2B5EF4-FFF2-40B4-BE49-F238E27FC236}">
                <a16:creationId xmlns:a16="http://schemas.microsoft.com/office/drawing/2014/main" id="{31240CEC-ED32-FA3F-64D9-9533781BEFE4}"/>
              </a:ext>
            </a:extLst>
          </p:cNvPr>
          <p:cNvSpPr>
            <a:spLocks noGrp="1"/>
          </p:cNvSpPr>
          <p:nvPr>
            <p:ph idx="1"/>
          </p:nvPr>
        </p:nvSpPr>
        <p:spPr/>
        <p:txBody>
          <a:bodyPr>
            <a:normAutofit lnSpcReduction="10000"/>
          </a:bodyPr>
          <a:lstStyle/>
          <a:p>
            <a:r>
              <a:rPr lang="en-GB" dirty="0"/>
              <a:t>You will present your findings at the beginning of the session. No more than 10 minutes please.</a:t>
            </a:r>
          </a:p>
          <a:p>
            <a:endParaRPr lang="en-GB" dirty="0"/>
          </a:p>
          <a:p>
            <a:r>
              <a:rPr lang="en-GB" dirty="0"/>
              <a:t>You can use any form you like to share your findings: PowerPoint, video, seminar style discussion etc.</a:t>
            </a:r>
          </a:p>
          <a:p>
            <a:endParaRPr lang="en-GB" dirty="0"/>
          </a:p>
          <a:p>
            <a:r>
              <a:rPr lang="en-GB" dirty="0"/>
              <a:t>Please find – and watch - an example of the style of documentary that you are researching so that you can share a relevant section with the group. This will help us visually recognise the description, pro and con of the mode in discussion. </a:t>
            </a:r>
          </a:p>
        </p:txBody>
      </p:sp>
    </p:spTree>
    <p:extLst>
      <p:ext uri="{BB962C8B-B14F-4D97-AF65-F5344CB8AC3E}">
        <p14:creationId xmlns:p14="http://schemas.microsoft.com/office/powerpoint/2010/main" val="462541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3B9CA-FFE9-9441-9E65-BD12EBAD408D}"/>
              </a:ext>
            </a:extLst>
          </p:cNvPr>
          <p:cNvSpPr>
            <a:spLocks noGrp="1"/>
          </p:cNvSpPr>
          <p:nvPr>
            <p:ph type="title"/>
          </p:nvPr>
        </p:nvSpPr>
        <p:spPr/>
        <p:txBody>
          <a:bodyPr/>
          <a:lstStyle/>
          <a:p>
            <a:r>
              <a:rPr lang="en-GB" dirty="0"/>
              <a:t>What have you got?</a:t>
            </a:r>
          </a:p>
        </p:txBody>
      </p:sp>
      <p:sp>
        <p:nvSpPr>
          <p:cNvPr id="3" name="Content Placeholder 2">
            <a:extLst>
              <a:ext uri="{FF2B5EF4-FFF2-40B4-BE49-F238E27FC236}">
                <a16:creationId xmlns:a16="http://schemas.microsoft.com/office/drawing/2014/main" id="{9BACC992-2A28-AC00-2C4E-F9E99ABBB38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00360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96351-3D1C-DC26-CE18-28CA65DB461F}"/>
              </a:ext>
            </a:extLst>
          </p:cNvPr>
          <p:cNvSpPr>
            <a:spLocks noGrp="1"/>
          </p:cNvSpPr>
          <p:nvPr>
            <p:ph type="title"/>
          </p:nvPr>
        </p:nvSpPr>
        <p:spPr/>
        <p:txBody>
          <a:bodyPr/>
          <a:lstStyle/>
          <a:p>
            <a:r>
              <a:rPr lang="en-GB" dirty="0"/>
              <a:t>The poetic mode</a:t>
            </a:r>
          </a:p>
        </p:txBody>
      </p:sp>
      <p:sp>
        <p:nvSpPr>
          <p:cNvPr id="3" name="Content Placeholder 2">
            <a:extLst>
              <a:ext uri="{FF2B5EF4-FFF2-40B4-BE49-F238E27FC236}">
                <a16:creationId xmlns:a16="http://schemas.microsoft.com/office/drawing/2014/main" id="{3BA5EB1D-A028-38F8-7DEA-AB7531EC256B}"/>
              </a:ext>
            </a:extLst>
          </p:cNvPr>
          <p:cNvSpPr>
            <a:spLocks noGrp="1"/>
          </p:cNvSpPr>
          <p:nvPr>
            <p:ph idx="1"/>
          </p:nvPr>
        </p:nvSpPr>
        <p:spPr/>
        <p:txBody>
          <a:bodyPr/>
          <a:lstStyle/>
          <a:p>
            <a:r>
              <a:rPr lang="en-GB" dirty="0"/>
              <a:t>‘…directors make poetic documentaries, which take a more experimental approach, weaving together images and music to create a specific emotional experience.’*</a:t>
            </a:r>
          </a:p>
          <a:p>
            <a:endParaRPr lang="en-GB" dirty="0"/>
          </a:p>
          <a:p>
            <a:r>
              <a:rPr lang="en-GB" dirty="0"/>
              <a:t>‘This mode stresses mood, tone, and affect much more than displays of factual knowledge or acts of rhetorical persuasion. The rhetorical element remains underdeveloped, but the expressive quality is vivid. We learn in this case by affect or feeling, by gaining a sense of what it feels like to see and experience the world in a particular, poetic way.’ (Nicols, 2017;pp116-7)</a:t>
            </a:r>
          </a:p>
        </p:txBody>
      </p:sp>
    </p:spTree>
    <p:extLst>
      <p:ext uri="{BB962C8B-B14F-4D97-AF65-F5344CB8AC3E}">
        <p14:creationId xmlns:p14="http://schemas.microsoft.com/office/powerpoint/2010/main" val="3580076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AF464-C9A4-8BB2-2C4F-2E2CB77C1FD1}"/>
              </a:ext>
            </a:extLst>
          </p:cNvPr>
          <p:cNvSpPr>
            <a:spLocks noGrp="1"/>
          </p:cNvSpPr>
          <p:nvPr>
            <p:ph type="title"/>
          </p:nvPr>
        </p:nvSpPr>
        <p:spPr/>
        <p:txBody>
          <a:bodyPr/>
          <a:lstStyle/>
          <a:p>
            <a:r>
              <a:rPr lang="en-GB" dirty="0"/>
              <a:t>The poetic mode</a:t>
            </a:r>
          </a:p>
        </p:txBody>
      </p:sp>
      <p:sp>
        <p:nvSpPr>
          <p:cNvPr id="3" name="Content Placeholder 2">
            <a:extLst>
              <a:ext uri="{FF2B5EF4-FFF2-40B4-BE49-F238E27FC236}">
                <a16:creationId xmlns:a16="http://schemas.microsoft.com/office/drawing/2014/main" id="{AE58FBDE-CBBD-E7F4-490C-C837CC9A7CED}"/>
              </a:ext>
            </a:extLst>
          </p:cNvPr>
          <p:cNvSpPr>
            <a:spLocks noGrp="1"/>
          </p:cNvSpPr>
          <p:nvPr>
            <p:ph idx="1"/>
          </p:nvPr>
        </p:nvSpPr>
        <p:spPr/>
        <p:txBody>
          <a:bodyPr/>
          <a:lstStyle/>
          <a:p>
            <a:endParaRPr lang="en-GB" dirty="0"/>
          </a:p>
          <a:p>
            <a:r>
              <a:rPr lang="en-GB" dirty="0"/>
              <a:t>The poetic mode began in tandem with modernism as a way of representing reality in terms of a series of fragments, subjective impressions, incoherent acts, and loose associations. (Nicols, 2017;pp120)</a:t>
            </a:r>
          </a:p>
        </p:txBody>
      </p:sp>
    </p:spTree>
    <p:extLst>
      <p:ext uri="{BB962C8B-B14F-4D97-AF65-F5344CB8AC3E}">
        <p14:creationId xmlns:p14="http://schemas.microsoft.com/office/powerpoint/2010/main" val="639544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7592E-CF4E-CFF0-FA0C-4A23E38BF311}"/>
              </a:ext>
            </a:extLst>
          </p:cNvPr>
          <p:cNvSpPr>
            <a:spLocks noGrp="1"/>
          </p:cNvSpPr>
          <p:nvPr>
            <p:ph type="title"/>
          </p:nvPr>
        </p:nvSpPr>
        <p:spPr/>
        <p:txBody>
          <a:bodyPr/>
          <a:lstStyle/>
          <a:p>
            <a:r>
              <a:rPr lang="en-GB" dirty="0"/>
              <a:t>The poetic mode</a:t>
            </a:r>
          </a:p>
        </p:txBody>
      </p:sp>
      <p:sp>
        <p:nvSpPr>
          <p:cNvPr id="3" name="Content Placeholder 2">
            <a:extLst>
              <a:ext uri="{FF2B5EF4-FFF2-40B4-BE49-F238E27FC236}">
                <a16:creationId xmlns:a16="http://schemas.microsoft.com/office/drawing/2014/main" id="{450DEC85-D264-F8E0-4F70-7311A89E0324}"/>
              </a:ext>
            </a:extLst>
          </p:cNvPr>
          <p:cNvSpPr>
            <a:spLocks noGrp="1"/>
          </p:cNvSpPr>
          <p:nvPr>
            <p:ph idx="1"/>
          </p:nvPr>
        </p:nvSpPr>
        <p:spPr/>
        <p:txBody>
          <a:bodyPr/>
          <a:lstStyle/>
          <a:p>
            <a:r>
              <a:rPr lang="en-GB" dirty="0"/>
              <a:t>The poetic mode has many facets, but they all emphasize the ways in which the filmmaker’s voice gives fragments of the historical world a formal, aesthetic integrity peculiar to the film itself. (Nicols, 2017; pp121)</a:t>
            </a:r>
          </a:p>
          <a:p>
            <a:endParaRPr lang="en-GB" dirty="0"/>
          </a:p>
          <a:p>
            <a:r>
              <a:rPr lang="en-GB" dirty="0"/>
              <a:t>The poetic mode is particularly adept at opening up the possibility of alternative forms of knowledge to the straightforward transfer of information, the pursuit of a particular argument or point of view, or the presentation of reasoned propositions about problems in need of solution. (Nicols, 2017; pp116)</a:t>
            </a:r>
          </a:p>
        </p:txBody>
      </p:sp>
    </p:spTree>
    <p:extLst>
      <p:ext uri="{BB962C8B-B14F-4D97-AF65-F5344CB8AC3E}">
        <p14:creationId xmlns:p14="http://schemas.microsoft.com/office/powerpoint/2010/main" val="1506454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541E-75C3-2A0B-17F9-EAED31979E09}"/>
              </a:ext>
            </a:extLst>
          </p:cNvPr>
          <p:cNvSpPr>
            <a:spLocks noGrp="1"/>
          </p:cNvSpPr>
          <p:nvPr>
            <p:ph type="title"/>
          </p:nvPr>
        </p:nvSpPr>
        <p:spPr/>
        <p:txBody>
          <a:bodyPr/>
          <a:lstStyle/>
          <a:p>
            <a:r>
              <a:rPr lang="en-GB"/>
              <a:t>The poetic mode</a:t>
            </a:r>
            <a:endParaRPr lang="en-US"/>
          </a:p>
        </p:txBody>
      </p:sp>
      <p:sp>
        <p:nvSpPr>
          <p:cNvPr id="3" name="Content Placeholder 2">
            <a:extLst>
              <a:ext uri="{FF2B5EF4-FFF2-40B4-BE49-F238E27FC236}">
                <a16:creationId xmlns:a16="http://schemas.microsoft.com/office/drawing/2014/main" id="{B86CCBE2-3C99-6885-2BF5-E7D064BF0DA1}"/>
              </a:ext>
            </a:extLst>
          </p:cNvPr>
          <p:cNvSpPr>
            <a:spLocks noGrp="1"/>
          </p:cNvSpPr>
          <p:nvPr>
            <p:ph idx="1"/>
          </p:nvPr>
        </p:nvSpPr>
        <p:spPr/>
        <p:txBody>
          <a:bodyPr vert="horz" lIns="91440" tIns="45720" rIns="91440" bIns="45720" rtlCol="0" anchor="t">
            <a:normAutofit/>
          </a:bodyPr>
          <a:lstStyle/>
          <a:p>
            <a:r>
              <a:rPr lang="en-GB" b="1" dirty="0"/>
              <a:t>Visual rhythm over continuity</a:t>
            </a:r>
            <a:r>
              <a:rPr lang="en-GB" dirty="0"/>
              <a:t>: </a:t>
            </a:r>
            <a:endParaRPr lang="en-US"/>
          </a:p>
          <a:p>
            <a:r>
              <a:rPr lang="en-GB"/>
              <a:t>Breaking from standard editing </a:t>
            </a:r>
            <a:r>
              <a:rPr lang="en-GB" dirty="0"/>
              <a:t>rules, poetic documentaries are avant-garde in that they aren’t concerned with maintaining continuity from scene to scene. Instead, the editing goal is to emphasize rhythm, composition, and shot design to create visuals that show the viewer the world through a new point of view.</a:t>
            </a:r>
            <a:endParaRPr lang="en-GB"/>
          </a:p>
        </p:txBody>
      </p:sp>
    </p:spTree>
    <p:extLst>
      <p:ext uri="{BB962C8B-B14F-4D97-AF65-F5344CB8AC3E}">
        <p14:creationId xmlns:p14="http://schemas.microsoft.com/office/powerpoint/2010/main" val="2691303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B3A1-2CE5-2671-C840-21ACBAE2862C}"/>
              </a:ext>
            </a:extLst>
          </p:cNvPr>
          <p:cNvSpPr>
            <a:spLocks noGrp="1"/>
          </p:cNvSpPr>
          <p:nvPr>
            <p:ph type="title"/>
          </p:nvPr>
        </p:nvSpPr>
        <p:spPr/>
        <p:txBody>
          <a:bodyPr/>
          <a:lstStyle/>
          <a:p>
            <a:r>
              <a:rPr lang="en-GB"/>
              <a:t>The poetic mode</a:t>
            </a:r>
            <a:endParaRPr lang="en-US"/>
          </a:p>
        </p:txBody>
      </p:sp>
      <p:sp>
        <p:nvSpPr>
          <p:cNvPr id="3" name="Content Placeholder 2">
            <a:extLst>
              <a:ext uri="{FF2B5EF4-FFF2-40B4-BE49-F238E27FC236}">
                <a16:creationId xmlns:a16="http://schemas.microsoft.com/office/drawing/2014/main" id="{45A6F581-8BC7-D529-6A1D-0BD2247F7652}"/>
              </a:ext>
            </a:extLst>
          </p:cNvPr>
          <p:cNvSpPr>
            <a:spLocks noGrp="1"/>
          </p:cNvSpPr>
          <p:nvPr>
            <p:ph idx="1"/>
          </p:nvPr>
        </p:nvSpPr>
        <p:spPr/>
        <p:txBody>
          <a:bodyPr vert="horz" lIns="91440" tIns="45720" rIns="91440" bIns="45720" rtlCol="0" anchor="t">
            <a:normAutofit/>
          </a:bodyPr>
          <a:lstStyle/>
          <a:p>
            <a:r>
              <a:rPr lang="en-GB" b="1" dirty="0"/>
              <a:t>Lack of traditional narrative</a:t>
            </a:r>
            <a:r>
              <a:rPr lang="en-GB" dirty="0"/>
              <a:t>: </a:t>
            </a:r>
            <a:endParaRPr lang="en-US"/>
          </a:p>
          <a:p>
            <a:r>
              <a:rPr lang="en-GB" dirty="0"/>
              <a:t>Since poetic documentaries are primarily focused on creating a particular mood or feeling, establishing a linear narrative isn’t necessary. This means </a:t>
            </a:r>
            <a:r>
              <a:rPr lang="en-GB"/>
              <a:t>characters don’t progress through arcs</a:t>
            </a:r>
            <a:r>
              <a:rPr lang="en-GB" dirty="0"/>
              <a:t> and storylines don’t move toward resolutions.</a:t>
            </a:r>
            <a:endParaRPr lang="en-GB"/>
          </a:p>
        </p:txBody>
      </p:sp>
    </p:spTree>
    <p:extLst>
      <p:ext uri="{BB962C8B-B14F-4D97-AF65-F5344CB8AC3E}">
        <p14:creationId xmlns:p14="http://schemas.microsoft.com/office/powerpoint/2010/main" val="2382516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6692C-CF39-86BE-A240-AC0C094247B9}"/>
              </a:ext>
            </a:extLst>
          </p:cNvPr>
          <p:cNvSpPr>
            <a:spLocks noGrp="1"/>
          </p:cNvSpPr>
          <p:nvPr>
            <p:ph type="title"/>
          </p:nvPr>
        </p:nvSpPr>
        <p:spPr/>
        <p:txBody>
          <a:bodyPr/>
          <a:lstStyle/>
          <a:p>
            <a:r>
              <a:rPr lang="en-GB"/>
              <a:t>The poetic mode</a:t>
            </a:r>
            <a:endParaRPr lang="en-US"/>
          </a:p>
        </p:txBody>
      </p:sp>
      <p:sp>
        <p:nvSpPr>
          <p:cNvPr id="3" name="Content Placeholder 2">
            <a:extLst>
              <a:ext uri="{FF2B5EF4-FFF2-40B4-BE49-F238E27FC236}">
                <a16:creationId xmlns:a16="http://schemas.microsoft.com/office/drawing/2014/main" id="{278A83CC-3404-DBA7-F3B3-79E64F5DDF48}"/>
              </a:ext>
            </a:extLst>
          </p:cNvPr>
          <p:cNvSpPr>
            <a:spLocks noGrp="1"/>
          </p:cNvSpPr>
          <p:nvPr>
            <p:ph idx="1"/>
          </p:nvPr>
        </p:nvSpPr>
        <p:spPr/>
        <p:txBody>
          <a:bodyPr vert="horz" lIns="91440" tIns="45720" rIns="91440" bIns="45720" rtlCol="0" anchor="t">
            <a:normAutofit/>
          </a:bodyPr>
          <a:lstStyle/>
          <a:p>
            <a:endParaRPr lang="en-GB" b="1" dirty="0"/>
          </a:p>
          <a:p>
            <a:r>
              <a:rPr lang="en-GB" b="1"/>
              <a:t>Subjectivity</a:t>
            </a:r>
            <a:r>
              <a:rPr lang="en-GB"/>
              <a:t>: </a:t>
            </a:r>
          </a:p>
          <a:p>
            <a:r>
              <a:rPr lang="en-GB"/>
              <a:t>Rather than arguing for an objective fact-based </a:t>
            </a:r>
            <a:r>
              <a:rPr lang="en-GB" dirty="0"/>
              <a:t>truth, poetic documentaries provide a subjective interpretation of a topic. They approach subjects in a more abstract and experimental way than traditional documentaries.</a:t>
            </a:r>
          </a:p>
        </p:txBody>
      </p:sp>
    </p:spTree>
    <p:extLst>
      <p:ext uri="{BB962C8B-B14F-4D97-AF65-F5344CB8AC3E}">
        <p14:creationId xmlns:p14="http://schemas.microsoft.com/office/powerpoint/2010/main" val="2992882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A57FB-D4EE-3E83-7505-6A90CE54D457}"/>
              </a:ext>
            </a:extLst>
          </p:cNvPr>
          <p:cNvSpPr>
            <a:spLocks noGrp="1"/>
          </p:cNvSpPr>
          <p:nvPr>
            <p:ph type="title"/>
          </p:nvPr>
        </p:nvSpPr>
        <p:spPr/>
        <p:txBody>
          <a:bodyPr/>
          <a:lstStyle/>
          <a:p>
            <a:r>
              <a:rPr lang="en-GB" dirty="0"/>
              <a:t>Example of the Poetic mode</a:t>
            </a:r>
          </a:p>
        </p:txBody>
      </p:sp>
      <p:sp>
        <p:nvSpPr>
          <p:cNvPr id="3" name="Content Placeholder 2">
            <a:extLst>
              <a:ext uri="{FF2B5EF4-FFF2-40B4-BE49-F238E27FC236}">
                <a16:creationId xmlns:a16="http://schemas.microsoft.com/office/drawing/2014/main" id="{2FB3F8CB-283D-49C6-ABDB-C3DEE5A75199}"/>
              </a:ext>
            </a:extLst>
          </p:cNvPr>
          <p:cNvSpPr>
            <a:spLocks noGrp="1"/>
          </p:cNvSpPr>
          <p:nvPr>
            <p:ph idx="1"/>
          </p:nvPr>
        </p:nvSpPr>
        <p:spPr/>
        <p:txBody>
          <a:bodyPr vert="horz" lIns="91440" tIns="45720" rIns="91440" bIns="45720" rtlCol="0" anchor="t">
            <a:normAutofit lnSpcReduction="10000"/>
          </a:bodyPr>
          <a:lstStyle/>
          <a:p>
            <a:r>
              <a:rPr lang="en-GB" b="1" i="1" dirty="0"/>
              <a:t>Koyaanisqatsi</a:t>
            </a:r>
            <a:r>
              <a:rPr lang="en-GB" dirty="0"/>
              <a:t> </a:t>
            </a:r>
            <a:r>
              <a:rPr lang="en-GB" b="1" dirty="0"/>
              <a:t>(1982)</a:t>
            </a:r>
            <a:r>
              <a:rPr lang="en-GB" dirty="0"/>
              <a:t>: Director Godfrey Reggio's wordless poetic documentary juxtaposes slow motion and time-lapse footage of cities and nature with a haunting score by Phillip Glass to show the effects that cities and modern technology have on human life.</a:t>
            </a:r>
          </a:p>
          <a:p>
            <a:endParaRPr lang="en-GB" dirty="0"/>
          </a:p>
          <a:p>
            <a:r>
              <a:rPr lang="en-GB" dirty="0">
                <a:hlinkClick r:id="rId3"/>
              </a:rPr>
              <a:t>Koyaanisqatsi Official Trailer #1 - Ted Koppel Movie (1982) HD</a:t>
            </a:r>
            <a:endParaRPr lang="en-GB" dirty="0"/>
          </a:p>
          <a:p>
            <a:endParaRPr lang="en-GB" dirty="0"/>
          </a:p>
          <a:p>
            <a:endParaRPr lang="en-GB" dirty="0"/>
          </a:p>
          <a:p>
            <a:r>
              <a:rPr lang="en-GB" dirty="0"/>
              <a:t>The title comes from the Hopi word </a:t>
            </a:r>
            <a:r>
              <a:rPr lang="en-GB" i="1" dirty="0" err="1"/>
              <a:t>koyaanisqatsi</a:t>
            </a:r>
            <a:r>
              <a:rPr lang="en-GB" dirty="0"/>
              <a:t>, meaning "life out of balance".</a:t>
            </a:r>
          </a:p>
        </p:txBody>
      </p:sp>
    </p:spTree>
    <p:extLst>
      <p:ext uri="{BB962C8B-B14F-4D97-AF65-F5344CB8AC3E}">
        <p14:creationId xmlns:p14="http://schemas.microsoft.com/office/powerpoint/2010/main" val="2870652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938D1-EFF5-5531-3A5F-47AF5CCA7956}"/>
              </a:ext>
            </a:extLst>
          </p:cNvPr>
          <p:cNvSpPr>
            <a:spLocks noGrp="1"/>
          </p:cNvSpPr>
          <p:nvPr>
            <p:ph type="title"/>
          </p:nvPr>
        </p:nvSpPr>
        <p:spPr/>
        <p:txBody>
          <a:bodyPr/>
          <a:lstStyle/>
          <a:p>
            <a:r>
              <a:rPr lang="en-GB" dirty="0"/>
              <a:t>The expository mode</a:t>
            </a:r>
          </a:p>
        </p:txBody>
      </p:sp>
      <p:sp>
        <p:nvSpPr>
          <p:cNvPr id="3" name="Content Placeholder 2">
            <a:extLst>
              <a:ext uri="{FF2B5EF4-FFF2-40B4-BE49-F238E27FC236}">
                <a16:creationId xmlns:a16="http://schemas.microsoft.com/office/drawing/2014/main" id="{7AE4385E-CC49-A971-25EF-11D4AD0EEC0F}"/>
              </a:ext>
            </a:extLst>
          </p:cNvPr>
          <p:cNvSpPr>
            <a:spLocks noGrp="1"/>
          </p:cNvSpPr>
          <p:nvPr>
            <p:ph idx="1"/>
          </p:nvPr>
        </p:nvSpPr>
        <p:spPr/>
        <p:txBody>
          <a:bodyPr/>
          <a:lstStyle/>
          <a:p>
            <a:r>
              <a:rPr lang="en-GB" dirty="0"/>
              <a:t>The expository mode addresses the viewer directly, with titles or voices that tell a story, propose a perspective, or advance an argument. Some expository films adopt a voice-of-God commentary (the speaker is heard but never seen)</a:t>
            </a:r>
          </a:p>
          <a:p>
            <a:r>
              <a:rPr lang="en-GB" dirty="0"/>
              <a:t>Expository documentaries rely heavily on an informing logic carried by the spoken word. In a reversal of the traditional emphasis in film, images serve a supporting role.</a:t>
            </a:r>
          </a:p>
          <a:p>
            <a:r>
              <a:rPr lang="en-GB" dirty="0"/>
              <a:t>Choice of voice – interesting anecdote (Nicols, 2017; pp122)</a:t>
            </a:r>
          </a:p>
        </p:txBody>
      </p:sp>
    </p:spTree>
    <p:extLst>
      <p:ext uri="{BB962C8B-B14F-4D97-AF65-F5344CB8AC3E}">
        <p14:creationId xmlns:p14="http://schemas.microsoft.com/office/powerpoint/2010/main" val="3326730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85121-A363-791C-F1A5-3666449ACA6E}"/>
              </a:ext>
            </a:extLst>
          </p:cNvPr>
          <p:cNvSpPr>
            <a:spLocks noGrp="1"/>
          </p:cNvSpPr>
          <p:nvPr>
            <p:ph type="title"/>
          </p:nvPr>
        </p:nvSpPr>
        <p:spPr/>
        <p:txBody>
          <a:bodyPr/>
          <a:lstStyle/>
          <a:p>
            <a:r>
              <a:rPr lang="en-GB" dirty="0"/>
              <a:t>The expository mode</a:t>
            </a:r>
          </a:p>
        </p:txBody>
      </p:sp>
      <p:sp>
        <p:nvSpPr>
          <p:cNvPr id="3" name="Content Placeholder 2">
            <a:extLst>
              <a:ext uri="{FF2B5EF4-FFF2-40B4-BE49-F238E27FC236}">
                <a16:creationId xmlns:a16="http://schemas.microsoft.com/office/drawing/2014/main" id="{CAF29A6C-E408-6B70-8C54-E953449CD4F4}"/>
              </a:ext>
            </a:extLst>
          </p:cNvPr>
          <p:cNvSpPr>
            <a:spLocks noGrp="1"/>
          </p:cNvSpPr>
          <p:nvPr>
            <p:ph idx="1"/>
          </p:nvPr>
        </p:nvSpPr>
        <p:spPr/>
        <p:txBody>
          <a:bodyPr>
            <a:normAutofit fontScale="92500" lnSpcReduction="20000"/>
          </a:bodyPr>
          <a:lstStyle/>
          <a:p>
            <a:r>
              <a:rPr lang="en-GB" dirty="0"/>
              <a:t>Editing in the expository mode generally serves less to establish a rhythm or formal pattern, as it does in the poetic mode, than to maintain the continuity of the spoken argument or perspective. (Nicols, 2017; pp123)</a:t>
            </a:r>
          </a:p>
          <a:p>
            <a:endParaRPr lang="en-GB" dirty="0"/>
          </a:p>
          <a:p>
            <a:r>
              <a:rPr lang="en-GB" dirty="0"/>
              <a:t>The expository mode emphasizes the impression of objectivity and a well-supported perspective. The voice-over commentary seems literally above the fray; it has the capacity to judge actions in the historical world without being caught up in them. The professional commentator’s official tone, like the authoritative manner of news anchors and reporters, strives to build a sense of credibility from qualities such as detachment, neutrality, disinterestedness, or omniscience. (Nicols, 2017; pp123)</a:t>
            </a:r>
          </a:p>
        </p:txBody>
      </p:sp>
    </p:spTree>
    <p:extLst>
      <p:ext uri="{BB962C8B-B14F-4D97-AF65-F5344CB8AC3E}">
        <p14:creationId xmlns:p14="http://schemas.microsoft.com/office/powerpoint/2010/main" val="2140055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A2891-3A2F-7E1C-D0BE-AB88B22FE56B}"/>
              </a:ext>
            </a:extLst>
          </p:cNvPr>
          <p:cNvSpPr>
            <a:spLocks noGrp="1"/>
          </p:cNvSpPr>
          <p:nvPr>
            <p:ph type="title"/>
          </p:nvPr>
        </p:nvSpPr>
        <p:spPr/>
        <p:txBody>
          <a:bodyPr/>
          <a:lstStyle/>
          <a:p>
            <a:r>
              <a:rPr lang="en-GB" dirty="0"/>
              <a:t>Example of the Expository mode</a:t>
            </a:r>
          </a:p>
        </p:txBody>
      </p:sp>
      <p:sp>
        <p:nvSpPr>
          <p:cNvPr id="3" name="Content Placeholder 2">
            <a:extLst>
              <a:ext uri="{FF2B5EF4-FFF2-40B4-BE49-F238E27FC236}">
                <a16:creationId xmlns:a16="http://schemas.microsoft.com/office/drawing/2014/main" id="{79061AEC-B53B-333F-61C1-9E8DC7F8C907}"/>
              </a:ext>
            </a:extLst>
          </p:cNvPr>
          <p:cNvSpPr>
            <a:spLocks noGrp="1"/>
          </p:cNvSpPr>
          <p:nvPr>
            <p:ph idx="1"/>
          </p:nvPr>
        </p:nvSpPr>
        <p:spPr/>
        <p:txBody>
          <a:bodyPr/>
          <a:lstStyle/>
          <a:p>
            <a:r>
              <a:rPr lang="en-GB" b="1" i="1" dirty="0"/>
              <a:t>The Blue Planet</a:t>
            </a:r>
            <a:r>
              <a:rPr lang="en-GB" dirty="0"/>
              <a:t> </a:t>
            </a:r>
            <a:r>
              <a:rPr lang="en-GB" b="1" dirty="0"/>
              <a:t>(2001)</a:t>
            </a:r>
            <a:r>
              <a:rPr lang="en-GB" dirty="0"/>
              <a:t>. David Attenborough’s knowledgeable and authoritative voice, along with his years of nature experience, gives credence to his scientific narration in this documentary series exploring the history and current environment of our planet’s oceans. The film attempts to unravel some of the mystery behind these giant bodies of water that cover two-thirds of the earth, along with its inhabitants. Attenborough also draws attention to mankind’s destruction of this natural habitat, and how our daily activities impact marine life.</a:t>
            </a:r>
          </a:p>
          <a:p>
            <a:r>
              <a:rPr lang="en-GB" dirty="0">
                <a:hlinkClick r:id="rId3"/>
              </a:rPr>
              <a:t>View Record: The Blue Planet · </a:t>
            </a:r>
            <a:r>
              <a:rPr lang="en-GB" dirty="0" err="1">
                <a:hlinkClick r:id="rId3"/>
              </a:rPr>
              <a:t>BoB</a:t>
            </a:r>
            <a:r>
              <a:rPr lang="en-GB" dirty="0"/>
              <a:t> (3:03)</a:t>
            </a:r>
          </a:p>
        </p:txBody>
      </p:sp>
    </p:spTree>
    <p:extLst>
      <p:ext uri="{BB962C8B-B14F-4D97-AF65-F5344CB8AC3E}">
        <p14:creationId xmlns:p14="http://schemas.microsoft.com/office/powerpoint/2010/main" val="2928237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B98C4-DF4F-4D21-928E-C53770E6F305}"/>
              </a:ext>
            </a:extLst>
          </p:cNvPr>
          <p:cNvSpPr>
            <a:spLocks noGrp="1"/>
          </p:cNvSpPr>
          <p:nvPr>
            <p:ph type="title"/>
          </p:nvPr>
        </p:nvSpPr>
        <p:spPr/>
        <p:txBody>
          <a:bodyPr/>
          <a:lstStyle/>
          <a:p>
            <a:r>
              <a:rPr lang="en-GB" dirty="0"/>
              <a:t>The reflexive mode</a:t>
            </a:r>
          </a:p>
        </p:txBody>
      </p:sp>
      <p:sp>
        <p:nvSpPr>
          <p:cNvPr id="3" name="Content Placeholder 2">
            <a:extLst>
              <a:ext uri="{FF2B5EF4-FFF2-40B4-BE49-F238E27FC236}">
                <a16:creationId xmlns:a16="http://schemas.microsoft.com/office/drawing/2014/main" id="{BF5887DA-411E-5ECF-07FC-28C9679E5BAF}"/>
              </a:ext>
            </a:extLst>
          </p:cNvPr>
          <p:cNvSpPr>
            <a:spLocks noGrp="1"/>
          </p:cNvSpPr>
          <p:nvPr>
            <p:ph idx="1"/>
          </p:nvPr>
        </p:nvSpPr>
        <p:spPr/>
        <p:txBody>
          <a:bodyPr/>
          <a:lstStyle/>
          <a:p>
            <a:endParaRPr lang="en-GB" dirty="0"/>
          </a:p>
          <a:p>
            <a:r>
              <a:rPr lang="en-GB" dirty="0"/>
              <a:t>Instead of seeing through documentaries to the world beyond them, reflexive documentaries ask us to see documentary for what it is: a construct or representation. Trinh’s film, for example, has no interviews and no explanatory commentary about what we see—and what we see for the most part are formally elegant but socially disjointed shots of life in Senegalese villages. (Nicols, 2017;pp124-5)</a:t>
            </a:r>
          </a:p>
        </p:txBody>
      </p:sp>
    </p:spTree>
    <p:extLst>
      <p:ext uri="{BB962C8B-B14F-4D97-AF65-F5344CB8AC3E}">
        <p14:creationId xmlns:p14="http://schemas.microsoft.com/office/powerpoint/2010/main" val="4261559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44214-FCBC-A0AF-DF90-BFFB9128A25E}"/>
              </a:ext>
            </a:extLst>
          </p:cNvPr>
          <p:cNvSpPr>
            <a:spLocks noGrp="1"/>
          </p:cNvSpPr>
          <p:nvPr>
            <p:ph type="title"/>
          </p:nvPr>
        </p:nvSpPr>
        <p:spPr/>
        <p:txBody>
          <a:bodyPr/>
          <a:lstStyle/>
          <a:p>
            <a:r>
              <a:rPr lang="en-GB" dirty="0"/>
              <a:t>The reflexive mode</a:t>
            </a:r>
          </a:p>
        </p:txBody>
      </p:sp>
      <p:sp>
        <p:nvSpPr>
          <p:cNvPr id="3" name="Content Placeholder 2">
            <a:extLst>
              <a:ext uri="{FF2B5EF4-FFF2-40B4-BE49-F238E27FC236}">
                <a16:creationId xmlns:a16="http://schemas.microsoft.com/office/drawing/2014/main" id="{50BA254E-5B0A-CE9D-2347-6A8E6262DB88}"/>
              </a:ext>
            </a:extLst>
          </p:cNvPr>
          <p:cNvSpPr>
            <a:spLocks noGrp="1"/>
          </p:cNvSpPr>
          <p:nvPr>
            <p:ph idx="1"/>
          </p:nvPr>
        </p:nvSpPr>
        <p:spPr/>
        <p:txBody>
          <a:bodyPr/>
          <a:lstStyle/>
          <a:p>
            <a:r>
              <a:rPr lang="en-GB" dirty="0" err="1"/>
              <a:t>Farocki</a:t>
            </a:r>
            <a:r>
              <a:rPr lang="en-GB" dirty="0"/>
              <a:t> adopts Brechtian techniques of </a:t>
            </a:r>
            <a:r>
              <a:rPr lang="en-GB" dirty="0" err="1"/>
              <a:t>distantiation</a:t>
            </a:r>
            <a:r>
              <a:rPr lang="en-GB" dirty="0"/>
              <a:t> that present situations and events in a flat, unemotional manner. His style reflexively comments on the standard utilization of voice-over as a technique, moral outrage as a political trope, and realism as a style that can lull us with their familiarity. </a:t>
            </a:r>
            <a:r>
              <a:rPr lang="en-GB" dirty="0" err="1"/>
              <a:t>Farocki</a:t>
            </a:r>
            <a:r>
              <a:rPr lang="en-GB" dirty="0"/>
              <a:t> defamiliarizes the form of representation to fashion a powerful, reflexive film on a highly controversial chemical weapon. (Nicols, 2017;pp127)</a:t>
            </a:r>
          </a:p>
        </p:txBody>
      </p:sp>
    </p:spTree>
    <p:extLst>
      <p:ext uri="{BB962C8B-B14F-4D97-AF65-F5344CB8AC3E}">
        <p14:creationId xmlns:p14="http://schemas.microsoft.com/office/powerpoint/2010/main" val="1828665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53597-9192-496E-438A-28419F1BB02D}"/>
              </a:ext>
            </a:extLst>
          </p:cNvPr>
          <p:cNvSpPr>
            <a:spLocks noGrp="1"/>
          </p:cNvSpPr>
          <p:nvPr>
            <p:ph type="title"/>
          </p:nvPr>
        </p:nvSpPr>
        <p:spPr/>
        <p:txBody>
          <a:bodyPr/>
          <a:lstStyle/>
          <a:p>
            <a:r>
              <a:rPr lang="en-GB" dirty="0"/>
              <a:t>The reflexive mode</a:t>
            </a:r>
          </a:p>
        </p:txBody>
      </p:sp>
      <p:sp>
        <p:nvSpPr>
          <p:cNvPr id="3" name="Content Placeholder 2">
            <a:extLst>
              <a:ext uri="{FF2B5EF4-FFF2-40B4-BE49-F238E27FC236}">
                <a16:creationId xmlns:a16="http://schemas.microsoft.com/office/drawing/2014/main" id="{C3C0AE11-6740-8293-82ED-C603868C2BF0}"/>
              </a:ext>
            </a:extLst>
          </p:cNvPr>
          <p:cNvSpPr>
            <a:spLocks noGrp="1"/>
          </p:cNvSpPr>
          <p:nvPr>
            <p:ph idx="1"/>
          </p:nvPr>
        </p:nvSpPr>
        <p:spPr/>
        <p:txBody>
          <a:bodyPr/>
          <a:lstStyle/>
          <a:p>
            <a:endParaRPr lang="en-GB" dirty="0"/>
          </a:p>
          <a:p>
            <a:r>
              <a:rPr lang="en-GB" dirty="0"/>
              <a:t>The reflexive mode is the most self-conscious and self-questioning mode of representation. Realist access to the world; the ability to provide persuasive evidence; the possibility of indisputable proof; the solemn, indexical bond between an indexical image and what it represents—all these notions come into question (Nicols, 2017;pp128)</a:t>
            </a:r>
          </a:p>
        </p:txBody>
      </p:sp>
    </p:spTree>
    <p:extLst>
      <p:ext uri="{BB962C8B-B14F-4D97-AF65-F5344CB8AC3E}">
        <p14:creationId xmlns:p14="http://schemas.microsoft.com/office/powerpoint/2010/main" val="1964903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2149A-FD4A-53E9-20F5-A90015221ED6}"/>
              </a:ext>
            </a:extLst>
          </p:cNvPr>
          <p:cNvSpPr>
            <a:spLocks noGrp="1"/>
          </p:cNvSpPr>
          <p:nvPr>
            <p:ph type="title"/>
          </p:nvPr>
        </p:nvSpPr>
        <p:spPr/>
        <p:txBody>
          <a:bodyPr/>
          <a:lstStyle/>
          <a:p>
            <a:r>
              <a:rPr lang="en-GB" dirty="0"/>
              <a:t>The reflexive mode</a:t>
            </a:r>
          </a:p>
        </p:txBody>
      </p:sp>
      <p:sp>
        <p:nvSpPr>
          <p:cNvPr id="3" name="Content Placeholder 2">
            <a:extLst>
              <a:ext uri="{FF2B5EF4-FFF2-40B4-BE49-F238E27FC236}">
                <a16:creationId xmlns:a16="http://schemas.microsoft.com/office/drawing/2014/main" id="{CD83C4CA-44E2-61CF-8B7F-59F542A9D062}"/>
              </a:ext>
            </a:extLst>
          </p:cNvPr>
          <p:cNvSpPr>
            <a:spLocks noGrp="1"/>
          </p:cNvSpPr>
          <p:nvPr>
            <p:ph idx="1"/>
          </p:nvPr>
        </p:nvSpPr>
        <p:spPr/>
        <p:txBody>
          <a:bodyPr/>
          <a:lstStyle/>
          <a:p>
            <a:endParaRPr lang="en-GB" dirty="0"/>
          </a:p>
          <a:p>
            <a:r>
              <a:rPr lang="en-GB" dirty="0"/>
              <a:t>Reflexive documentary sets out to readjust the assumptions and expectations of its audience more than to add new knowledge to existing categories. “Let’s reflect on how what you see and hear gets you to believe in a particular view of the world,” these films seem to say. (Nicols, 2017;pp128)</a:t>
            </a:r>
          </a:p>
        </p:txBody>
      </p:sp>
    </p:spTree>
    <p:extLst>
      <p:ext uri="{BB962C8B-B14F-4D97-AF65-F5344CB8AC3E}">
        <p14:creationId xmlns:p14="http://schemas.microsoft.com/office/powerpoint/2010/main" val="3507459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1743A-D24F-489A-2D19-18F6E2EEF7E5}"/>
              </a:ext>
            </a:extLst>
          </p:cNvPr>
          <p:cNvSpPr>
            <a:spLocks noGrp="1"/>
          </p:cNvSpPr>
          <p:nvPr>
            <p:ph type="title"/>
          </p:nvPr>
        </p:nvSpPr>
        <p:spPr/>
        <p:txBody>
          <a:bodyPr/>
          <a:lstStyle/>
          <a:p>
            <a:r>
              <a:rPr lang="en-GB" dirty="0"/>
              <a:t>Example of the Reflexive mode</a:t>
            </a:r>
          </a:p>
        </p:txBody>
      </p:sp>
      <p:sp>
        <p:nvSpPr>
          <p:cNvPr id="3" name="Content Placeholder 2">
            <a:extLst>
              <a:ext uri="{FF2B5EF4-FFF2-40B4-BE49-F238E27FC236}">
                <a16:creationId xmlns:a16="http://schemas.microsoft.com/office/drawing/2014/main" id="{4644B07E-EC6B-8413-208F-B05F10C4A2CD}"/>
              </a:ext>
            </a:extLst>
          </p:cNvPr>
          <p:cNvSpPr>
            <a:spLocks noGrp="1"/>
          </p:cNvSpPr>
          <p:nvPr>
            <p:ph idx="1"/>
          </p:nvPr>
        </p:nvSpPr>
        <p:spPr/>
        <p:txBody>
          <a:bodyPr/>
          <a:lstStyle/>
          <a:p>
            <a:r>
              <a:rPr lang="en-GB" dirty="0"/>
              <a:t>Unlike the expository documentary, the reflexive mode does not examine outside subject matter—it exposes the documentary-making process.</a:t>
            </a:r>
          </a:p>
          <a:p>
            <a:endParaRPr lang="en-GB" dirty="0"/>
          </a:p>
          <a:p>
            <a:r>
              <a:rPr lang="en-GB" dirty="0">
                <a:hlinkClick r:id="rId2"/>
              </a:rPr>
              <a:t>Free Solo - Trailer | National Geographic</a:t>
            </a:r>
            <a:endParaRPr lang="en-GB" dirty="0"/>
          </a:p>
        </p:txBody>
      </p:sp>
    </p:spTree>
    <p:extLst>
      <p:ext uri="{BB962C8B-B14F-4D97-AF65-F5344CB8AC3E}">
        <p14:creationId xmlns:p14="http://schemas.microsoft.com/office/powerpoint/2010/main" val="33269836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6AC8D-BDD0-1BD9-359F-54641641F77D}"/>
              </a:ext>
            </a:extLst>
          </p:cNvPr>
          <p:cNvSpPr>
            <a:spLocks noGrp="1"/>
          </p:cNvSpPr>
          <p:nvPr>
            <p:ph type="title"/>
          </p:nvPr>
        </p:nvSpPr>
        <p:spPr/>
        <p:txBody>
          <a:bodyPr/>
          <a:lstStyle/>
          <a:p>
            <a:r>
              <a:rPr lang="en-GB" dirty="0"/>
              <a:t>A study in pacing</a:t>
            </a:r>
          </a:p>
        </p:txBody>
      </p:sp>
      <p:sp>
        <p:nvSpPr>
          <p:cNvPr id="3" name="Content Placeholder 2">
            <a:extLst>
              <a:ext uri="{FF2B5EF4-FFF2-40B4-BE49-F238E27FC236}">
                <a16:creationId xmlns:a16="http://schemas.microsoft.com/office/drawing/2014/main" id="{1D0C2807-3989-1F9E-10A0-EBA8EAAE5356}"/>
              </a:ext>
            </a:extLst>
          </p:cNvPr>
          <p:cNvSpPr>
            <a:spLocks noGrp="1"/>
          </p:cNvSpPr>
          <p:nvPr>
            <p:ph idx="1"/>
          </p:nvPr>
        </p:nvSpPr>
        <p:spPr/>
        <p:txBody>
          <a:bodyPr/>
          <a:lstStyle/>
          <a:p>
            <a:r>
              <a:rPr lang="en-GB" dirty="0"/>
              <a:t>Auden’s ‘This is the night mail’ </a:t>
            </a:r>
          </a:p>
          <a:p>
            <a:r>
              <a:rPr lang="en-GB" dirty="0">
                <a:hlinkClick r:id="rId2"/>
              </a:rPr>
              <a:t>Video</a:t>
            </a:r>
            <a:endParaRPr lang="en-GB" dirty="0"/>
          </a:p>
        </p:txBody>
      </p:sp>
    </p:spTree>
    <p:extLst>
      <p:ext uri="{BB962C8B-B14F-4D97-AF65-F5344CB8AC3E}">
        <p14:creationId xmlns:p14="http://schemas.microsoft.com/office/powerpoint/2010/main" val="3527484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B8558-16C6-13B2-66E7-30EC51B71A5A}"/>
              </a:ext>
            </a:extLst>
          </p:cNvPr>
          <p:cNvSpPr>
            <a:spLocks noGrp="1"/>
          </p:cNvSpPr>
          <p:nvPr>
            <p:ph type="title"/>
          </p:nvPr>
        </p:nvSpPr>
        <p:spPr/>
        <p:txBody>
          <a:bodyPr/>
          <a:lstStyle/>
          <a:p>
            <a:r>
              <a:rPr lang="en-GB" dirty="0"/>
              <a:t>Audio-only task</a:t>
            </a:r>
          </a:p>
        </p:txBody>
      </p:sp>
      <p:sp>
        <p:nvSpPr>
          <p:cNvPr id="3" name="Content Placeholder 2">
            <a:extLst>
              <a:ext uri="{FF2B5EF4-FFF2-40B4-BE49-F238E27FC236}">
                <a16:creationId xmlns:a16="http://schemas.microsoft.com/office/drawing/2014/main" id="{BF09CE95-9BF3-AE0B-F0F9-0D9C0BA93B9A}"/>
              </a:ext>
            </a:extLst>
          </p:cNvPr>
          <p:cNvSpPr>
            <a:spLocks noGrp="1"/>
          </p:cNvSpPr>
          <p:nvPr>
            <p:ph idx="1"/>
          </p:nvPr>
        </p:nvSpPr>
        <p:spPr/>
        <p:txBody>
          <a:bodyPr>
            <a:normAutofit fontScale="92500"/>
          </a:bodyPr>
          <a:lstStyle/>
          <a:p>
            <a:r>
              <a:rPr lang="en-GB" dirty="0"/>
              <a:t>Using your knowledge of Nichols</a:t>
            </a:r>
            <a:r>
              <a:rPr lang="en-GB"/>
              <a:t>’ expository</a:t>
            </a:r>
            <a:r>
              <a:rPr lang="en-GB" dirty="0"/>
              <a:t>, reflexive and poetic modes of documentary, and using your phone, record a short – 60 second – opinion piece/ atmospheric piece/ vox-pops/ about the price of a cup of coffee. </a:t>
            </a:r>
          </a:p>
          <a:p>
            <a:r>
              <a:rPr lang="en-GB" dirty="0"/>
              <a:t>You may wish to undertake some research before you start recording.</a:t>
            </a:r>
          </a:p>
          <a:p>
            <a:pPr marL="0" indent="0">
              <a:buNone/>
            </a:pPr>
            <a:endParaRPr lang="en-GB" dirty="0"/>
          </a:p>
          <a:p>
            <a:r>
              <a:rPr lang="en-GB" dirty="0"/>
              <a:t>Your audio needs to be clear, establish location, and be of a consistently good quality.</a:t>
            </a:r>
          </a:p>
          <a:p>
            <a:endParaRPr lang="en-GB" dirty="0"/>
          </a:p>
          <a:p>
            <a:r>
              <a:rPr lang="en-GB" dirty="0"/>
              <a:t>You will share your recordings upon your return.</a:t>
            </a:r>
          </a:p>
        </p:txBody>
      </p:sp>
    </p:spTree>
    <p:extLst>
      <p:ext uri="{BB962C8B-B14F-4D97-AF65-F5344CB8AC3E}">
        <p14:creationId xmlns:p14="http://schemas.microsoft.com/office/powerpoint/2010/main" val="24910392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F09B-37F0-396A-4093-0A06AC6C382B}"/>
              </a:ext>
            </a:extLst>
          </p:cNvPr>
          <p:cNvSpPr>
            <a:spLocks noGrp="1"/>
          </p:cNvSpPr>
          <p:nvPr>
            <p:ph type="title"/>
          </p:nvPr>
        </p:nvSpPr>
        <p:spPr/>
        <p:txBody>
          <a:bodyPr/>
          <a:lstStyle/>
          <a:p>
            <a:r>
              <a:rPr lang="en-GB" dirty="0"/>
              <a:t>Skills audit</a:t>
            </a:r>
          </a:p>
        </p:txBody>
      </p:sp>
      <p:sp>
        <p:nvSpPr>
          <p:cNvPr id="3" name="Content Placeholder 2">
            <a:extLst>
              <a:ext uri="{FF2B5EF4-FFF2-40B4-BE49-F238E27FC236}">
                <a16:creationId xmlns:a16="http://schemas.microsoft.com/office/drawing/2014/main" id="{DEB847A9-84EA-24F9-9934-8B99FF895FAC}"/>
              </a:ext>
            </a:extLst>
          </p:cNvPr>
          <p:cNvSpPr>
            <a:spLocks noGrp="1"/>
          </p:cNvSpPr>
          <p:nvPr>
            <p:ph idx="1"/>
          </p:nvPr>
        </p:nvSpPr>
        <p:spPr/>
        <p:txBody>
          <a:bodyPr/>
          <a:lstStyle/>
          <a:p>
            <a:r>
              <a:rPr lang="en-GB" dirty="0"/>
              <a:t>You have identified visual and sound-based traits for some of Nichols’ documentary modes.</a:t>
            </a:r>
          </a:p>
          <a:p>
            <a:endParaRPr lang="en-GB" dirty="0"/>
          </a:p>
          <a:p>
            <a:r>
              <a:rPr lang="en-GB" dirty="0"/>
              <a:t>How proficient are you at ‘realising’ these traits in your practical production work?</a:t>
            </a:r>
          </a:p>
          <a:p>
            <a:endParaRPr lang="en-GB" dirty="0"/>
          </a:p>
          <a:p>
            <a:r>
              <a:rPr lang="en-GB" dirty="0"/>
              <a:t>Spend the next 5 minutes to note what skills you will need to create your practical assignment.</a:t>
            </a:r>
          </a:p>
        </p:txBody>
      </p:sp>
    </p:spTree>
    <p:extLst>
      <p:ext uri="{BB962C8B-B14F-4D97-AF65-F5344CB8AC3E}">
        <p14:creationId xmlns:p14="http://schemas.microsoft.com/office/powerpoint/2010/main" val="884040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105C-521A-7117-7760-4DAC23B86015}"/>
              </a:ext>
            </a:extLst>
          </p:cNvPr>
          <p:cNvSpPr>
            <a:spLocks noGrp="1"/>
          </p:cNvSpPr>
          <p:nvPr>
            <p:ph type="title"/>
          </p:nvPr>
        </p:nvSpPr>
        <p:spPr/>
        <p:txBody>
          <a:bodyPr/>
          <a:lstStyle/>
          <a:p>
            <a:r>
              <a:rPr lang="en-GB" b="0" i="0" dirty="0">
                <a:solidFill>
                  <a:srgbClr val="242424"/>
                </a:solidFill>
                <a:effectLst/>
                <a:latin typeface="Segoe UI" panose="020B0502040204020203" pitchFamily="34" charset="0"/>
              </a:rPr>
              <a:t>Skills audit</a:t>
            </a:r>
            <a:endParaRPr lang="en-GB" dirty="0"/>
          </a:p>
        </p:txBody>
      </p:sp>
      <p:sp>
        <p:nvSpPr>
          <p:cNvPr id="3" name="Content Placeholder 2">
            <a:extLst>
              <a:ext uri="{FF2B5EF4-FFF2-40B4-BE49-F238E27FC236}">
                <a16:creationId xmlns:a16="http://schemas.microsoft.com/office/drawing/2014/main" id="{8D350A33-2D2B-B661-7117-A59DD04095D0}"/>
              </a:ext>
            </a:extLst>
          </p:cNvPr>
          <p:cNvSpPr>
            <a:spLocks noGrp="1"/>
          </p:cNvSpPr>
          <p:nvPr>
            <p:ph idx="1"/>
          </p:nvPr>
        </p:nvSpPr>
        <p:spPr/>
        <p:txBody>
          <a:bodyPr>
            <a:noAutofit/>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Practical Skills needed:</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Single camera filming skills</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Sound recording + basic shielding skills </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Interview sound recording</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Location sound recording</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3 point lighting skills</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Reflector work</a:t>
            </a:r>
          </a:p>
        </p:txBody>
      </p:sp>
    </p:spTree>
    <p:extLst>
      <p:ext uri="{BB962C8B-B14F-4D97-AF65-F5344CB8AC3E}">
        <p14:creationId xmlns:p14="http://schemas.microsoft.com/office/powerpoint/2010/main" val="20475699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8754F-A0F6-DFF9-E782-4C9CE227DF95}"/>
              </a:ext>
            </a:extLst>
          </p:cNvPr>
          <p:cNvSpPr>
            <a:spLocks noGrp="1"/>
          </p:cNvSpPr>
          <p:nvPr>
            <p:ph type="title"/>
          </p:nvPr>
        </p:nvSpPr>
        <p:spPr/>
        <p:txBody>
          <a:bodyPr/>
          <a:lstStyle/>
          <a:p>
            <a:r>
              <a:rPr lang="en-GB" b="0" i="0" dirty="0">
                <a:solidFill>
                  <a:srgbClr val="242424"/>
                </a:solidFill>
                <a:effectLst/>
                <a:latin typeface="Segoe UI" panose="020B0502040204020203" pitchFamily="34" charset="0"/>
              </a:rPr>
              <a:t>Skills audit</a:t>
            </a:r>
            <a:endParaRPr lang="en-GB" dirty="0"/>
          </a:p>
        </p:txBody>
      </p:sp>
      <p:sp>
        <p:nvSpPr>
          <p:cNvPr id="3" name="Content Placeholder 2">
            <a:extLst>
              <a:ext uri="{FF2B5EF4-FFF2-40B4-BE49-F238E27FC236}">
                <a16:creationId xmlns:a16="http://schemas.microsoft.com/office/drawing/2014/main" id="{BA84E086-D1A5-2843-2064-2499D55410C9}"/>
              </a:ext>
            </a:extLst>
          </p:cNvPr>
          <p:cNvSpPr>
            <a:spLocks noGrp="1"/>
          </p:cNvSpPr>
          <p:nvPr>
            <p:ph sz="half" idx="1"/>
          </p:nvPr>
        </p:nvSpPr>
        <p:spPr/>
        <p:txBody>
          <a:bodyPr>
            <a:normAutofit/>
          </a:bodyPr>
          <a:lstStyle/>
          <a:p>
            <a:r>
              <a:rPr lang="en-GB" sz="2600" dirty="0">
                <a:effectLst/>
                <a:latin typeface="Aptos" panose="020B0004020202020204" pitchFamily="34" charset="0"/>
                <a:ea typeface="DengXian" panose="02010600030101010101" pitchFamily="2" charset="-122"/>
                <a:cs typeface="Times New Roman" panose="02020603050405020304" pitchFamily="18" charset="0"/>
              </a:rPr>
              <a:t>Composition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Monitoring</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Permissions/ locations/ waivers/ release forms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Ethics for filming </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Editing</a:t>
            </a:r>
            <a:endParaRPr lang="en-GB" sz="2600" dirty="0"/>
          </a:p>
        </p:txBody>
      </p:sp>
      <p:sp>
        <p:nvSpPr>
          <p:cNvPr id="4" name="Content Placeholder 3">
            <a:extLst>
              <a:ext uri="{FF2B5EF4-FFF2-40B4-BE49-F238E27FC236}">
                <a16:creationId xmlns:a16="http://schemas.microsoft.com/office/drawing/2014/main" id="{5D0C58D0-40CB-9499-4854-488D0DE9173F}"/>
              </a:ext>
            </a:extLst>
          </p:cNvPr>
          <p:cNvSpPr>
            <a:spLocks noGrp="1"/>
          </p:cNvSpPr>
          <p:nvPr>
            <p:ph sz="half" idx="2"/>
          </p:nvPr>
        </p:nvSpPr>
        <p:spPr/>
        <p:txBody>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Post production: visual</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Post production: sound</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Post production: text generation for information </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Post production: text generation for inclusivity</a:t>
            </a:r>
          </a:p>
          <a:p>
            <a:endParaRPr lang="en-GB" dirty="0"/>
          </a:p>
        </p:txBody>
      </p:sp>
    </p:spTree>
    <p:extLst>
      <p:ext uri="{BB962C8B-B14F-4D97-AF65-F5344CB8AC3E}">
        <p14:creationId xmlns:p14="http://schemas.microsoft.com/office/powerpoint/2010/main" val="792291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099D6-8CA0-5FFF-D90B-EDB567B9FAC5}"/>
              </a:ext>
            </a:extLst>
          </p:cNvPr>
          <p:cNvSpPr>
            <a:spLocks noGrp="1"/>
          </p:cNvSpPr>
          <p:nvPr>
            <p:ph type="title"/>
          </p:nvPr>
        </p:nvSpPr>
        <p:spPr/>
        <p:txBody>
          <a:bodyPr/>
          <a:lstStyle/>
          <a:p>
            <a:r>
              <a:rPr lang="en-GB" b="0" i="0" dirty="0">
                <a:solidFill>
                  <a:srgbClr val="242424"/>
                </a:solidFill>
                <a:effectLst/>
                <a:latin typeface="Segoe UI" panose="020B0502040204020203" pitchFamily="34" charset="0"/>
              </a:rPr>
              <a:t>Skills audit</a:t>
            </a:r>
            <a:endParaRPr lang="en-GB" dirty="0"/>
          </a:p>
        </p:txBody>
      </p:sp>
      <p:sp>
        <p:nvSpPr>
          <p:cNvPr id="3" name="Content Placeholder 2">
            <a:extLst>
              <a:ext uri="{FF2B5EF4-FFF2-40B4-BE49-F238E27FC236}">
                <a16:creationId xmlns:a16="http://schemas.microsoft.com/office/drawing/2014/main" id="{F4E590F9-B7BB-28B8-D3F9-47B0753EE4A4}"/>
              </a:ext>
            </a:extLst>
          </p:cNvPr>
          <p:cNvSpPr>
            <a:spLocks noGrp="1"/>
          </p:cNvSpPr>
          <p:nvPr>
            <p:ph idx="1"/>
          </p:nvPr>
        </p:nvSpPr>
        <p:spPr/>
        <p:txBody>
          <a:bodyPr>
            <a:normAutofit/>
          </a:bodyPr>
          <a:lstStyle/>
          <a:p>
            <a:r>
              <a:rPr lang="en-GB" sz="2600" dirty="0">
                <a:effectLst/>
                <a:latin typeface="Aptos" panose="020B0004020202020204" pitchFamily="34" charset="0"/>
                <a:ea typeface="DengXian" panose="02010600030101010101" pitchFamily="2" charset="-122"/>
                <a:cs typeface="Times New Roman" panose="02020603050405020304" pitchFamily="18" charset="0"/>
              </a:rPr>
              <a:t>Practical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Critical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Evaluative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Management skills e.g. time/ planning/ people/ communication</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Imagination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Reflexive skills</a:t>
            </a:r>
          </a:p>
          <a:p>
            <a:endParaRPr lang="en-GB" sz="2600" dirty="0"/>
          </a:p>
        </p:txBody>
      </p:sp>
    </p:spTree>
    <p:extLst>
      <p:ext uri="{BB962C8B-B14F-4D97-AF65-F5344CB8AC3E}">
        <p14:creationId xmlns:p14="http://schemas.microsoft.com/office/powerpoint/2010/main" val="2979408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54CC-495D-E663-7C34-C25211D1084F}"/>
              </a:ext>
            </a:extLst>
          </p:cNvPr>
          <p:cNvSpPr>
            <a:spLocks noGrp="1"/>
          </p:cNvSpPr>
          <p:nvPr>
            <p:ph type="title"/>
          </p:nvPr>
        </p:nvSpPr>
        <p:spPr/>
        <p:txBody>
          <a:bodyPr/>
          <a:lstStyle/>
          <a:p>
            <a:r>
              <a:rPr lang="en-GB" b="0" i="0" dirty="0">
                <a:solidFill>
                  <a:srgbClr val="242424"/>
                </a:solidFill>
                <a:effectLst/>
                <a:latin typeface="Segoe UI" panose="020B0502040204020203" pitchFamily="34" charset="0"/>
              </a:rPr>
              <a:t>Skills audit</a:t>
            </a:r>
            <a:endParaRPr lang="en-GB" dirty="0"/>
          </a:p>
        </p:txBody>
      </p:sp>
      <p:sp>
        <p:nvSpPr>
          <p:cNvPr id="3" name="Content Placeholder 2">
            <a:extLst>
              <a:ext uri="{FF2B5EF4-FFF2-40B4-BE49-F238E27FC236}">
                <a16:creationId xmlns:a16="http://schemas.microsoft.com/office/drawing/2014/main" id="{F84A3CC2-AE76-8FA6-3AAF-E65144CC630B}"/>
              </a:ext>
            </a:extLst>
          </p:cNvPr>
          <p:cNvSpPr>
            <a:spLocks noGrp="1"/>
          </p:cNvSpPr>
          <p:nvPr>
            <p:ph idx="1"/>
          </p:nvPr>
        </p:nvSpPr>
        <p:spPr/>
        <p:txBody>
          <a:bodyPr>
            <a:normAutofit/>
          </a:bodyPr>
          <a:lstStyle/>
          <a:p>
            <a:r>
              <a:rPr lang="en-GB" sz="2600" dirty="0">
                <a:effectLst/>
                <a:latin typeface="Aptos" panose="020B0004020202020204" pitchFamily="34" charset="0"/>
                <a:ea typeface="DengXian" panose="02010600030101010101" pitchFamily="2" charset="-122"/>
                <a:cs typeface="Times New Roman" panose="02020603050405020304" pitchFamily="18" charset="0"/>
              </a:rPr>
              <a:t>Social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Storytelling skills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Shots</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Story boarding</a:t>
            </a:r>
          </a:p>
          <a:p>
            <a:r>
              <a:rPr lang="en-GB" sz="2600" dirty="0">
                <a:effectLst/>
                <a:latin typeface="Aptos" panose="020B0004020202020204" pitchFamily="34" charset="0"/>
                <a:ea typeface="DengXian" panose="02010600030101010101" pitchFamily="2" charset="-122"/>
                <a:cs typeface="Times New Roman" panose="02020603050405020304" pitchFamily="18" charset="0"/>
              </a:rPr>
              <a:t>Interviewing skills</a:t>
            </a:r>
            <a:endParaRPr lang="en-GB" sz="2600" dirty="0"/>
          </a:p>
        </p:txBody>
      </p:sp>
    </p:spTree>
    <p:extLst>
      <p:ext uri="{BB962C8B-B14F-4D97-AF65-F5344CB8AC3E}">
        <p14:creationId xmlns:p14="http://schemas.microsoft.com/office/powerpoint/2010/main" val="369601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6F5A-8D03-CD35-F3AE-9D0D7A7EAA6E}"/>
              </a:ext>
            </a:extLst>
          </p:cNvPr>
          <p:cNvSpPr>
            <a:spLocks noGrp="1"/>
          </p:cNvSpPr>
          <p:nvPr>
            <p:ph type="title"/>
          </p:nvPr>
        </p:nvSpPr>
        <p:spPr/>
        <p:txBody>
          <a:bodyPr/>
          <a:lstStyle/>
          <a:p>
            <a:r>
              <a:rPr lang="en-GB" dirty="0"/>
              <a:t>Documentary Competitions</a:t>
            </a:r>
          </a:p>
        </p:txBody>
      </p:sp>
      <p:sp>
        <p:nvSpPr>
          <p:cNvPr id="3" name="Content Placeholder 2">
            <a:extLst>
              <a:ext uri="{FF2B5EF4-FFF2-40B4-BE49-F238E27FC236}">
                <a16:creationId xmlns:a16="http://schemas.microsoft.com/office/drawing/2014/main" id="{1C99B13C-D88B-56A3-90D6-B66725D36C07}"/>
              </a:ext>
            </a:extLst>
          </p:cNvPr>
          <p:cNvSpPr>
            <a:spLocks noGrp="1"/>
          </p:cNvSpPr>
          <p:nvPr>
            <p:ph idx="1"/>
          </p:nvPr>
        </p:nvSpPr>
        <p:spPr/>
        <p:txBody>
          <a:bodyPr/>
          <a:lstStyle/>
          <a:p>
            <a:r>
              <a:rPr lang="en-GB" dirty="0"/>
              <a:t>Following the module you might want to enter into competitions – alternatively – competitions are a good way of viewing current and contemporary student work:</a:t>
            </a:r>
            <a:endParaRPr lang="en-GB" dirty="0">
              <a:solidFill>
                <a:srgbClr val="467886"/>
              </a:solidFill>
            </a:endParaRPr>
          </a:p>
          <a:p>
            <a:r>
              <a:rPr lang="en-GB" dirty="0">
                <a:solidFill>
                  <a:srgbClr val="467886"/>
                </a:solidFill>
              </a:rPr>
              <a:t>BFI</a:t>
            </a:r>
            <a:endParaRPr lang="en-GB" dirty="0"/>
          </a:p>
          <a:p>
            <a:endParaRPr lang="en-GB" dirty="0"/>
          </a:p>
          <a:p>
            <a:r>
              <a:rPr lang="en-GB" dirty="0">
                <a:hlinkClick r:id="rId2"/>
              </a:rPr>
              <a:t>Grierson trust</a:t>
            </a:r>
            <a:endParaRPr lang="en-GB" dirty="0"/>
          </a:p>
          <a:p>
            <a:endParaRPr lang="en-GB" dirty="0"/>
          </a:p>
          <a:p>
            <a:r>
              <a:rPr lang="en-GB" dirty="0">
                <a:hlinkClick r:id="rId3"/>
              </a:rPr>
              <a:t>Carmarthen Bay Film Festival</a:t>
            </a:r>
            <a:endParaRPr lang="en-GB" dirty="0"/>
          </a:p>
          <a:p>
            <a:endParaRPr lang="en-GB" dirty="0"/>
          </a:p>
          <a:p>
            <a:endParaRPr lang="en-GB" dirty="0"/>
          </a:p>
        </p:txBody>
      </p:sp>
    </p:spTree>
    <p:extLst>
      <p:ext uri="{BB962C8B-B14F-4D97-AF65-F5344CB8AC3E}">
        <p14:creationId xmlns:p14="http://schemas.microsoft.com/office/powerpoint/2010/main" val="20290116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433E-FE30-704A-4006-7D2B42DB2264}"/>
              </a:ext>
            </a:extLst>
          </p:cNvPr>
          <p:cNvSpPr>
            <a:spLocks noGrp="1"/>
          </p:cNvSpPr>
          <p:nvPr>
            <p:ph type="title"/>
          </p:nvPr>
        </p:nvSpPr>
        <p:spPr/>
        <p:txBody>
          <a:bodyPr/>
          <a:lstStyle/>
          <a:p>
            <a:r>
              <a:rPr lang="en-GB" dirty="0"/>
              <a:t>By next week #1</a:t>
            </a:r>
          </a:p>
        </p:txBody>
      </p:sp>
      <p:sp>
        <p:nvSpPr>
          <p:cNvPr id="3" name="Content Placeholder 2">
            <a:extLst>
              <a:ext uri="{FF2B5EF4-FFF2-40B4-BE49-F238E27FC236}">
                <a16:creationId xmlns:a16="http://schemas.microsoft.com/office/drawing/2014/main" id="{E704A5E1-BC4A-BCD7-4450-C6B0F9EFCCF3}"/>
              </a:ext>
            </a:extLst>
          </p:cNvPr>
          <p:cNvSpPr>
            <a:spLocks noGrp="1"/>
          </p:cNvSpPr>
          <p:nvPr>
            <p:ph idx="1"/>
          </p:nvPr>
        </p:nvSpPr>
        <p:spPr/>
        <p:txBody>
          <a:bodyPr/>
          <a:lstStyle/>
          <a:p>
            <a:r>
              <a:rPr kumimoji="0" lang="en-US" altLang="en-US" sz="2800" b="0" i="0" u="none" strike="noStrike" cap="none" normalizeH="0" baseline="0" dirty="0">
                <a:ln>
                  <a:noFill/>
                </a:ln>
                <a:solidFill>
                  <a:schemeClr val="tx1"/>
                </a:solidFill>
                <a:effectLst/>
                <a:latin typeface="Arial" panose="020B0604020202020204" pitchFamily="34" charset="0"/>
              </a:rPr>
              <a:t>‘</a:t>
            </a:r>
            <a:r>
              <a:rPr kumimoji="0" lang="en-US" altLang="en-US" sz="2800" b="0" i="0" u="none" strike="noStrike" cap="none" normalizeH="0" baseline="0" dirty="0" err="1">
                <a:ln>
                  <a:noFill/>
                </a:ln>
                <a:solidFill>
                  <a:schemeClr val="tx1"/>
                </a:solidFill>
                <a:effectLst/>
                <a:latin typeface="Arial" panose="020B0604020202020204" pitchFamily="34" charset="0"/>
              </a:rPr>
              <a:t>Retero</a:t>
            </a:r>
            <a:r>
              <a:rPr kumimoji="0" lang="en-US" altLang="en-US" sz="2800" b="0" i="0" u="none" strike="noStrike" cap="none" normalizeH="0" baseline="0" dirty="0">
                <a:ln>
                  <a:noFill/>
                </a:ln>
                <a:solidFill>
                  <a:schemeClr val="tx1"/>
                </a:solidFill>
                <a:effectLst/>
                <a:latin typeface="Arial" panose="020B0604020202020204" pitchFamily="34" charset="0"/>
              </a:rPr>
              <a:t>-fit a pitch to the example of a doc’</a:t>
            </a:r>
          </a:p>
          <a:p>
            <a:endParaRPr lang="en-US" dirty="0">
              <a:latin typeface="Arial" panose="020B0604020202020204" pitchFamily="34" charset="0"/>
            </a:endParaRPr>
          </a:p>
          <a:p>
            <a:r>
              <a:rPr lang="en-US" dirty="0">
                <a:latin typeface="Arial" panose="020B0604020202020204" pitchFamily="34" charset="0"/>
              </a:rPr>
              <a:t>For this task I want you to find and watch a documentary and create a pitch for it.</a:t>
            </a:r>
          </a:p>
          <a:p>
            <a:endParaRPr lang="en-US" dirty="0">
              <a:latin typeface="Arial" panose="020B0604020202020204" pitchFamily="34" charset="0"/>
            </a:endParaRPr>
          </a:p>
          <a:p>
            <a:r>
              <a:rPr lang="en-US" dirty="0">
                <a:latin typeface="Arial" panose="020B0604020202020204" pitchFamily="34" charset="0"/>
              </a:rPr>
              <a:t>The task will require you to critically evaluate all aspects of the documentary from both your skills audit and your reading from Nichols.</a:t>
            </a:r>
            <a:endParaRPr lang="en-GB" dirty="0"/>
          </a:p>
        </p:txBody>
      </p:sp>
    </p:spTree>
    <p:extLst>
      <p:ext uri="{BB962C8B-B14F-4D97-AF65-F5344CB8AC3E}">
        <p14:creationId xmlns:p14="http://schemas.microsoft.com/office/powerpoint/2010/main" val="2895475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8DA5F-8700-00A1-D4AE-0D0DDDF72904}"/>
              </a:ext>
            </a:extLst>
          </p:cNvPr>
          <p:cNvSpPr>
            <a:spLocks noGrp="1"/>
          </p:cNvSpPr>
          <p:nvPr>
            <p:ph type="title"/>
          </p:nvPr>
        </p:nvSpPr>
        <p:spPr/>
        <p:txBody>
          <a:bodyPr/>
          <a:lstStyle/>
          <a:p>
            <a:r>
              <a:rPr lang="en-GB" dirty="0"/>
              <a:t>By next week #2</a:t>
            </a:r>
          </a:p>
        </p:txBody>
      </p:sp>
      <p:sp>
        <p:nvSpPr>
          <p:cNvPr id="3" name="Content Placeholder 2">
            <a:extLst>
              <a:ext uri="{FF2B5EF4-FFF2-40B4-BE49-F238E27FC236}">
                <a16:creationId xmlns:a16="http://schemas.microsoft.com/office/drawing/2014/main" id="{2DD7163F-B76B-76EE-FC1D-C244C92D8F2F}"/>
              </a:ext>
            </a:extLst>
          </p:cNvPr>
          <p:cNvSpPr>
            <a:spLocks noGrp="1"/>
          </p:cNvSpPr>
          <p:nvPr>
            <p:ph idx="1"/>
          </p:nvPr>
        </p:nvSpPr>
        <p:spPr/>
        <p:txBody>
          <a:bodyPr>
            <a:normAutofit lnSpcReduction="10000"/>
          </a:bodyPr>
          <a:lstStyle/>
          <a:p>
            <a:r>
              <a:rPr lang="en-GB" dirty="0"/>
              <a:t>Create a bring 3 treatments of potential documentary films / podcasts to discuss in a seminar session.</a:t>
            </a:r>
          </a:p>
          <a:p>
            <a:endParaRPr lang="en-GB" dirty="0"/>
          </a:p>
          <a:p>
            <a:r>
              <a:rPr lang="en-GB" dirty="0"/>
              <a:t>You can follow the guidance for component 1 as a blueprint:</a:t>
            </a:r>
          </a:p>
          <a:p>
            <a:endParaRPr lang="en-GB" dirty="0"/>
          </a:p>
          <a:p>
            <a:r>
              <a:rPr lang="en-GB" sz="2000" dirty="0">
                <a:effectLst/>
                <a:latin typeface="Arial" panose="020B0604020202020204" pitchFamily="34" charset="0"/>
                <a:ea typeface="Times New Roman" panose="02020603050405020304" pitchFamily="18" charset="0"/>
              </a:rPr>
              <a:t>‘Demonstrate the preproduction process for a piece of factual media work, including academic and subject specific research, its interpretation for the project, planning materials- such as AV Script, mood-board, release forms, risk assessment, ethics statement, and any third-party assets.’</a:t>
            </a:r>
          </a:p>
          <a:p>
            <a:endParaRPr lang="en-GB" sz="2000" dirty="0">
              <a:latin typeface="Arial" panose="020B0604020202020204" pitchFamily="34" charset="0"/>
              <a:ea typeface="Times New Roman" panose="02020603050405020304" pitchFamily="18" charset="0"/>
            </a:endParaRPr>
          </a:p>
          <a:p>
            <a:r>
              <a:rPr lang="en-GB" dirty="0">
                <a:effectLst/>
                <a:ea typeface="Times New Roman" panose="02020603050405020304" pitchFamily="18" charset="0"/>
              </a:rPr>
              <a:t>These break-down as ‘</a:t>
            </a:r>
            <a:r>
              <a:rPr lang="en-GB">
                <a:effectLst/>
                <a:ea typeface="Times New Roman" panose="02020603050405020304" pitchFamily="18" charset="0"/>
              </a:rPr>
              <a:t>what’, </a:t>
            </a:r>
            <a:r>
              <a:rPr lang="en-GB" dirty="0">
                <a:effectLst/>
                <a:ea typeface="Times New Roman" panose="02020603050405020304" pitchFamily="18" charset="0"/>
              </a:rPr>
              <a:t>‘</a:t>
            </a:r>
            <a:r>
              <a:rPr lang="en-GB">
                <a:effectLst/>
                <a:ea typeface="Times New Roman" panose="02020603050405020304" pitchFamily="18" charset="0"/>
              </a:rPr>
              <a:t>why’, </a:t>
            </a:r>
            <a:r>
              <a:rPr lang="en-GB" dirty="0">
                <a:effectLst/>
                <a:ea typeface="Times New Roman" panose="02020603050405020304" pitchFamily="18" charset="0"/>
              </a:rPr>
              <a:t>and ‘how’ for this task.</a:t>
            </a:r>
          </a:p>
          <a:p>
            <a:endParaRPr lang="en-GB" dirty="0"/>
          </a:p>
        </p:txBody>
      </p:sp>
    </p:spTree>
    <p:extLst>
      <p:ext uri="{BB962C8B-B14F-4D97-AF65-F5344CB8AC3E}">
        <p14:creationId xmlns:p14="http://schemas.microsoft.com/office/powerpoint/2010/main" val="817975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292</TotalTime>
  <Words>1770</Words>
  <Application>Microsoft Office PowerPoint</Application>
  <PresentationFormat>Widescreen</PresentationFormat>
  <Paragraphs>142</Paragraphs>
  <Slides>29</Slides>
  <Notes>4</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Factual Media Production </vt:lpstr>
      <vt:lpstr>By next week (04/03/2026): Documentary modes</vt:lpstr>
      <vt:lpstr>By next week (04/03/2026): Documentary modes</vt:lpstr>
      <vt:lpstr>What have you got?</vt:lpstr>
      <vt:lpstr>The poetic mode</vt:lpstr>
      <vt:lpstr>The poetic mode</vt:lpstr>
      <vt:lpstr>The poetic mode</vt:lpstr>
      <vt:lpstr>The poetic mode</vt:lpstr>
      <vt:lpstr>The poetic mode</vt:lpstr>
      <vt:lpstr>The poetic mode</vt:lpstr>
      <vt:lpstr>Example of the Poetic mode</vt:lpstr>
      <vt:lpstr>The expository mode</vt:lpstr>
      <vt:lpstr>The expository mode</vt:lpstr>
      <vt:lpstr>Example of the Expository mode</vt:lpstr>
      <vt:lpstr>The reflexive mode</vt:lpstr>
      <vt:lpstr>The reflexive mode</vt:lpstr>
      <vt:lpstr>The reflexive mode</vt:lpstr>
      <vt:lpstr>The reflexive mode</vt:lpstr>
      <vt:lpstr>Example of the Reflexive mode</vt:lpstr>
      <vt:lpstr>A study in pacing</vt:lpstr>
      <vt:lpstr>Audio-only task</vt:lpstr>
      <vt:lpstr>Skills audit</vt:lpstr>
      <vt:lpstr>Skills audit</vt:lpstr>
      <vt:lpstr>Skills audit</vt:lpstr>
      <vt:lpstr>Skills audit</vt:lpstr>
      <vt:lpstr>Skills audit</vt:lpstr>
      <vt:lpstr>Documentary Competitions</vt:lpstr>
      <vt:lpstr>By next week #1</vt:lpstr>
      <vt:lpstr>By next week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13</cp:revision>
  <dcterms:created xsi:type="dcterms:W3CDTF">2025-02-04T15:08:38Z</dcterms:created>
  <dcterms:modified xsi:type="dcterms:W3CDTF">2026-03-04T08:58:18Z</dcterms:modified>
</cp:coreProperties>
</file>