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7"/>
  </p:notesMasterIdLst>
  <p:sldIdLst>
    <p:sldId id="256" r:id="rId2"/>
    <p:sldId id="258" r:id="rId3"/>
    <p:sldId id="259" r:id="rId4"/>
    <p:sldId id="260"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84241" autoAdjust="0"/>
  </p:normalViewPr>
  <p:slideViewPr>
    <p:cSldViewPr snapToGrid="0">
      <p:cViewPr varScale="1">
        <p:scale>
          <a:sx n="74" d="100"/>
          <a:sy n="74" d="100"/>
        </p:scale>
        <p:origin x="376"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7FF4A-F17B-4F45-8FDE-3AB382C04CF7}" type="datetimeFigureOut">
              <a:rPr lang="en-US" smtClean="0"/>
              <a:t>2/26/2026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6B37F3-1479-4EEA-96FF-BF4F0FB15627}" type="slidenum">
              <a:rPr lang="en-US" smtClean="0"/>
              <a:t>‹#›</a:t>
            </a:fld>
            <a:endParaRPr lang="en-US"/>
          </a:p>
        </p:txBody>
      </p:sp>
    </p:spTree>
    <p:extLst>
      <p:ext uri="{BB962C8B-B14F-4D97-AF65-F5344CB8AC3E}">
        <p14:creationId xmlns:p14="http://schemas.microsoft.com/office/powerpoint/2010/main" val="500197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Innovation Support Officer position has been crafted to go beyond the old routine administrative duties and instead incorporate innovation into everyday operations. Armstrong and Taylor (2023) suggested that proper job design must correspond to the strategy of the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and support the performance results. Thus, every responsibility that is embedded in this job description assists innovation directly. As an example, proactive problem-solving is promoted by locating the opportunities of service improvement, whereas practical implementation of creative ideas is facilitated by implementing student-oriented innovation projects. Evidence-based decision-making through the analysis of feedback data enhances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learning. Based on Henry Mintzberg (2019), this role has a liaison and an innovator role, and collaboration across departments is necessary to overcome silos and encourage cross-functional creativity. Moreover, Edgar Schein (2010) also noted that innovation should be integrated into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culture. This role can play an active role in creating a culture of continuous improvement by incorporating tasks like tracking the new technologies and aiding digital efforts. Hence, the job description is not operationally reactive but strategically proactive, which aligns HR design with long-term institutional growth and positioning in the higher education industry.</a:t>
            </a:r>
          </a:p>
          <a:p>
            <a:endParaRPr lang="en-US" dirty="0"/>
          </a:p>
        </p:txBody>
      </p:sp>
      <p:sp>
        <p:nvSpPr>
          <p:cNvPr id="4" name="Slide Number Placeholder 3"/>
          <p:cNvSpPr>
            <a:spLocks noGrp="1"/>
          </p:cNvSpPr>
          <p:nvPr>
            <p:ph type="sldNum" sz="quarter" idx="5"/>
          </p:nvPr>
        </p:nvSpPr>
        <p:spPr/>
        <p:txBody>
          <a:bodyPr/>
          <a:lstStyle/>
          <a:p>
            <a:fld id="{366B37F3-1479-4EEA-96FF-BF4F0FB15627}" type="slidenum">
              <a:rPr lang="en-US" smtClean="0"/>
              <a:t>2</a:t>
            </a:fld>
            <a:endParaRPr lang="en-US"/>
          </a:p>
        </p:txBody>
      </p:sp>
    </p:spTree>
    <p:extLst>
      <p:ext uri="{BB962C8B-B14F-4D97-AF65-F5344CB8AC3E}">
        <p14:creationId xmlns:p14="http://schemas.microsoft.com/office/powerpoint/2010/main" val="846807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Strategic job design entrenched innovation. The concept of strategic HRM theories suggests that functions should be in line with long-term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goals and not the short-term requirements of operations (Armstrong and Taylor, 2023). In this case, the position promotes digital transformation and a continuous improvement process, which is an aspect of proactive workforce planning. As opposed to the past job descriptions that were based on general administrative duties, this design encourages agility, problem-solving and cross-functional teamwork. High-Performance Work Systems (HPWS) focus on employee participation, skill improvement and performance growth, which this position allows performing due to innovation duties (Boxall and Purcell, 2022). Incorporating digital literacy means that the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is adjusting to the technological change. More importantly, contemporary HRM should shift towards non-linear hierarchies with flexible structures that would enable employees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realise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and execute ideas to secure a long-term competitive advantage in an ever-evolving educational context.</a:t>
            </a:r>
          </a:p>
          <a:p>
            <a:endParaRPr lang="en-US" dirty="0"/>
          </a:p>
        </p:txBody>
      </p:sp>
      <p:sp>
        <p:nvSpPr>
          <p:cNvPr id="4" name="Slide Number Placeholder 3"/>
          <p:cNvSpPr>
            <a:spLocks noGrp="1"/>
          </p:cNvSpPr>
          <p:nvPr>
            <p:ph type="sldNum" sz="quarter" idx="5"/>
          </p:nvPr>
        </p:nvSpPr>
        <p:spPr/>
        <p:txBody>
          <a:bodyPr/>
          <a:lstStyle/>
          <a:p>
            <a:fld id="{366B37F3-1479-4EEA-96FF-BF4F0FB15627}" type="slidenum">
              <a:rPr lang="en-US" smtClean="0"/>
              <a:t>3</a:t>
            </a:fld>
            <a:endParaRPr lang="en-US"/>
          </a:p>
        </p:txBody>
      </p:sp>
    </p:spTree>
    <p:extLst>
      <p:ext uri="{BB962C8B-B14F-4D97-AF65-F5344CB8AC3E}">
        <p14:creationId xmlns:p14="http://schemas.microsoft.com/office/powerpoint/2010/main" val="2276329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person specification indicates a competency-based recruitment strategy, which emphasizes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behaviours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and attributes that are associated with performance (Armstrong and Taylor, 2023). Basic criteria guarantee the basic knowledge and technical expertise whereas the innovation competencies respond to future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requirements. According to the Human Capital Theory, knowledge, skills and capabilities of individuals are directly related to the value creation of the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Aydın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Demiröz</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2023). Innovation is thus conceived as a competency and not a one-skill ability as it integrates innovativeness, adaptability, analytical reasoning and implementation ability. Such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competencies like growth mindset and change awareness are especially critical in dynamic settings. The specification combines the technical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aspects of the recruitment process, so that it guarantees the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hires people who can make a strategic contribution as opposed to a mere execution of operational functions.</a:t>
            </a:r>
          </a:p>
          <a:p>
            <a:endParaRPr lang="en-US" dirty="0"/>
          </a:p>
        </p:txBody>
      </p:sp>
      <p:sp>
        <p:nvSpPr>
          <p:cNvPr id="4" name="Slide Number Placeholder 3"/>
          <p:cNvSpPr>
            <a:spLocks noGrp="1"/>
          </p:cNvSpPr>
          <p:nvPr>
            <p:ph type="sldNum" sz="quarter" idx="5"/>
          </p:nvPr>
        </p:nvSpPr>
        <p:spPr/>
        <p:txBody>
          <a:bodyPr/>
          <a:lstStyle/>
          <a:p>
            <a:fld id="{366B37F3-1479-4EEA-96FF-BF4F0FB15627}" type="slidenum">
              <a:rPr lang="en-US" smtClean="0"/>
              <a:t>4</a:t>
            </a:fld>
            <a:endParaRPr lang="en-US"/>
          </a:p>
        </p:txBody>
      </p:sp>
    </p:spTree>
    <p:extLst>
      <p:ext uri="{BB962C8B-B14F-4D97-AF65-F5344CB8AC3E}">
        <p14:creationId xmlns:p14="http://schemas.microsoft.com/office/powerpoint/2010/main" val="2336224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innovation is measured by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indicators and not subjective impressions. Competency models enhance predictive validity and reliability in hiring (Armstrong and Taylor, 2023). Innovation does not just consist of creativity, but also demands implementation skills and strategic awareness. Dave Ulrich (1997) noted that HR has to be a change agent, which enables employees to be agents of change. Thus, the adaptability, initiative, and evidence-based decision-making are measured by interview criteria. The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learning theory also posits that innovation is generated when people reflect, experiment and share knowledge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Gijbels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Spaenhoven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2021). Moreover, emphasizing on cultural fit alone may lead to homogeneity; hence, innovation fit guarantees diversity of thoughts and aligning them with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values. Competency-based assessment is organized and minimizes unconscious bias and enhances fairness, consistency, and strategic alignment of the selection process.</a:t>
            </a:r>
          </a:p>
          <a:p>
            <a:endParaRPr lang="en-US" dirty="0"/>
          </a:p>
        </p:txBody>
      </p:sp>
      <p:sp>
        <p:nvSpPr>
          <p:cNvPr id="4" name="Slide Number Placeholder 3"/>
          <p:cNvSpPr>
            <a:spLocks noGrp="1"/>
          </p:cNvSpPr>
          <p:nvPr>
            <p:ph type="sldNum" sz="quarter" idx="5"/>
          </p:nvPr>
        </p:nvSpPr>
        <p:spPr/>
        <p:txBody>
          <a:bodyPr/>
          <a:lstStyle/>
          <a:p>
            <a:fld id="{366B37F3-1479-4EEA-96FF-BF4F0FB15627}" type="slidenum">
              <a:rPr lang="en-US" smtClean="0"/>
              <a:t>5</a:t>
            </a:fld>
            <a:endParaRPr lang="en-US"/>
          </a:p>
        </p:txBody>
      </p:sp>
    </p:spTree>
    <p:extLst>
      <p:ext uri="{BB962C8B-B14F-4D97-AF65-F5344CB8AC3E}">
        <p14:creationId xmlns:p14="http://schemas.microsoft.com/office/powerpoint/2010/main" val="3067774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A23D661-E1CF-4250-A7C1-410B1D948A63}" type="datetimeFigureOut">
              <a:rPr lang="en-US" smtClean="0"/>
              <a:t>2/26/2026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2745716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23D661-E1CF-4250-A7C1-410B1D948A63}"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3741664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23D661-E1CF-4250-A7C1-410B1D948A63}"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1406967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A23D661-E1CF-4250-A7C1-410B1D948A63}" type="datetimeFigureOut">
              <a:rPr lang="en-US" smtClean="0"/>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14073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23D661-E1CF-4250-A7C1-410B1D948A63}" type="datetimeFigureOut">
              <a:rPr lang="en-US" smtClean="0"/>
              <a:t>2/26/2026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355939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23D661-E1CF-4250-A7C1-410B1D948A63}" type="datetimeFigureOut">
              <a:rPr lang="en-US" smtClean="0"/>
              <a:t>2/26/2026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751751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23D661-E1CF-4250-A7C1-410B1D948A63}" type="datetimeFigureOut">
              <a:rPr lang="en-US" smtClean="0"/>
              <a:t>2/26/2026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865584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23D661-E1CF-4250-A7C1-410B1D948A63}" type="datetimeFigureOut">
              <a:rPr lang="en-US" smtClean="0"/>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3286709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23D661-E1CF-4250-A7C1-410B1D948A63}" type="datetimeFigureOut">
              <a:rPr lang="en-US" smtClean="0"/>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1628682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23D661-E1CF-4250-A7C1-410B1D948A63}" type="datetimeFigureOut">
              <a:rPr lang="en-US" smtClean="0"/>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1437535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23D661-E1CF-4250-A7C1-410B1D948A63}"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564784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23D661-E1CF-4250-A7C1-410B1D948A63}"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6480590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23D661-E1CF-4250-A7C1-410B1D948A63}"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24494431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23D661-E1CF-4250-A7C1-410B1D948A63}"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28931242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23D661-E1CF-4250-A7C1-410B1D948A63}"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40645762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23D661-E1CF-4250-A7C1-410B1D948A63}"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29123788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23D661-E1CF-4250-A7C1-410B1D948A63}"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E9B394-7705-4B83-B00D-20E94FD0286F}" type="slidenum">
              <a:rPr lang="en-US" smtClean="0"/>
              <a:t>‹#›</a:t>
            </a:fld>
            <a:endParaRPr lang="en-US"/>
          </a:p>
        </p:txBody>
      </p:sp>
    </p:spTree>
    <p:extLst>
      <p:ext uri="{BB962C8B-B14F-4D97-AF65-F5344CB8AC3E}">
        <p14:creationId xmlns:p14="http://schemas.microsoft.com/office/powerpoint/2010/main" val="2582816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A23D661-E1CF-4250-A7C1-410B1D948A63}" type="datetimeFigureOut">
              <a:rPr lang="en-US" smtClean="0"/>
              <a:t>2/26/2026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AE9B394-7705-4B83-B00D-20E94FD0286F}" type="slidenum">
              <a:rPr lang="en-US" smtClean="0"/>
              <a:t>‹#›</a:t>
            </a:fld>
            <a:endParaRPr lang="en-US"/>
          </a:p>
        </p:txBody>
      </p:sp>
    </p:spTree>
    <p:extLst>
      <p:ext uri="{BB962C8B-B14F-4D97-AF65-F5344CB8AC3E}">
        <p14:creationId xmlns:p14="http://schemas.microsoft.com/office/powerpoint/2010/main" val="6033520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E5888-E448-7B5D-706A-D81EA60D10FE}"/>
              </a:ext>
            </a:extLst>
          </p:cNvPr>
          <p:cNvSpPr>
            <a:spLocks noGrp="1"/>
          </p:cNvSpPr>
          <p:nvPr>
            <p:ph type="ctrTitle"/>
          </p:nvPr>
        </p:nvSpPr>
        <p:spPr>
          <a:xfrm>
            <a:off x="568036" y="1122363"/>
            <a:ext cx="11263746" cy="2387600"/>
          </a:xfrm>
        </p:spPr>
        <p:txBody>
          <a:bodyPr/>
          <a:lstStyle/>
          <a:p>
            <a:pPr algn="ctr"/>
            <a:r>
              <a:rPr lang="en-US" sz="4000" b="1" kern="100" dirty="0">
                <a:effectLst/>
                <a:latin typeface="Bahnschrift" panose="020B0502040204020203" pitchFamily="34" charset="0"/>
                <a:ea typeface="Calibri" panose="020F0502020204030204" pitchFamily="34" charset="0"/>
                <a:cs typeface="Times New Roman" panose="02020603050405020304" pitchFamily="18" charset="0"/>
              </a:rPr>
              <a:t>LCBB5012</a:t>
            </a:r>
            <a:br>
              <a:rPr lang="en-US" sz="4000" b="1" kern="100" dirty="0">
                <a:effectLst/>
                <a:latin typeface="Bahnschrift" panose="020B0502040204020203" pitchFamily="34" charset="0"/>
                <a:ea typeface="Calibri" panose="020F0502020204030204" pitchFamily="34" charset="0"/>
                <a:cs typeface="Times New Roman" panose="02020603050405020304" pitchFamily="18" charset="0"/>
              </a:rPr>
            </a:br>
            <a:r>
              <a:rPr lang="en-US" sz="4000" b="1" kern="100" dirty="0">
                <a:effectLst/>
                <a:latin typeface="Bahnschrift" panose="020B0502040204020203" pitchFamily="34" charset="0"/>
                <a:ea typeface="Calibri" panose="020F0502020204030204" pitchFamily="34" charset="0"/>
                <a:cs typeface="Times New Roman" panose="02020603050405020304" pitchFamily="18" charset="0"/>
              </a:rPr>
              <a:t>Principles of Human Resource Management</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035D56BA-A826-B4D4-92D5-A3F2A0A32571}"/>
              </a:ext>
            </a:extLst>
          </p:cNvPr>
          <p:cNvSpPr>
            <a:spLocks noGrp="1"/>
          </p:cNvSpPr>
          <p:nvPr>
            <p:ph type="subTitle" idx="1"/>
          </p:nvPr>
        </p:nvSpPr>
        <p:spPr>
          <a:xfrm>
            <a:off x="831273" y="3602037"/>
            <a:ext cx="11000509" cy="2965018"/>
          </a:xfrm>
        </p:spPr>
        <p:txBody>
          <a:bodyPr>
            <a:noAutofit/>
          </a:bodyPr>
          <a:lstStyle/>
          <a:p>
            <a:pPr algn="ctr"/>
            <a:r>
              <a:rPr lang="en-US" sz="2800" b="1" kern="100" dirty="0">
                <a:effectLst/>
                <a:latin typeface="Bahnschrift" panose="020B0502040204020203" pitchFamily="34" charset="0"/>
                <a:ea typeface="Calibri" panose="020F0502020204030204" pitchFamily="34" charset="0"/>
                <a:cs typeface="Times New Roman" panose="02020603050405020304" pitchFamily="18" charset="0"/>
              </a:rPr>
              <a:t>Component 1: Practical: Academic Interview for HR Processes</a:t>
            </a:r>
          </a:p>
          <a:p>
            <a:pPr algn="ctr"/>
            <a:r>
              <a:rPr lang="en-US" sz="2800" b="1" dirty="0">
                <a:latin typeface="Bahnschrift" panose="020B0502040204020203" pitchFamily="34" charset="0"/>
              </a:rPr>
              <a:t>Name: Ervin Sandor Kis</a:t>
            </a:r>
          </a:p>
          <a:p>
            <a:pPr algn="ctr"/>
            <a:endParaRPr lang="en-US" sz="2800" b="1" dirty="0">
              <a:latin typeface="Bahnschrift" panose="020B0502040204020203" pitchFamily="34" charset="0"/>
            </a:endParaRPr>
          </a:p>
          <a:p>
            <a:pPr algn="ctr"/>
            <a:r>
              <a:rPr lang="en-US" sz="2800" b="1" dirty="0">
                <a:latin typeface="Bahnschrift" panose="020B0502040204020203" pitchFamily="34" charset="0"/>
              </a:rPr>
              <a:t>Date: 01.03.2026</a:t>
            </a:r>
          </a:p>
        </p:txBody>
      </p:sp>
    </p:spTree>
    <p:extLst>
      <p:ext uri="{BB962C8B-B14F-4D97-AF65-F5344CB8AC3E}">
        <p14:creationId xmlns:p14="http://schemas.microsoft.com/office/powerpoint/2010/main" val="3539486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47AAE-E951-6950-BEDB-3BC2241CC4D3}"/>
              </a:ext>
            </a:extLst>
          </p:cNvPr>
          <p:cNvSpPr>
            <a:spLocks noGrp="1"/>
          </p:cNvSpPr>
          <p:nvPr>
            <p:ph type="title"/>
          </p:nvPr>
        </p:nvSpPr>
        <p:spPr/>
        <p:txBody>
          <a:bodyPr/>
          <a:lstStyle/>
          <a:p>
            <a:r>
              <a:rPr lang="en-US" b="1" dirty="0"/>
              <a:t>Job Description: Innovation Support Officer</a:t>
            </a:r>
          </a:p>
        </p:txBody>
      </p:sp>
      <p:sp>
        <p:nvSpPr>
          <p:cNvPr id="3" name="Content Placeholder 2">
            <a:extLst>
              <a:ext uri="{FF2B5EF4-FFF2-40B4-BE49-F238E27FC236}">
                <a16:creationId xmlns:a16="http://schemas.microsoft.com/office/drawing/2014/main" id="{10592262-9879-4BFF-F260-E7E8284496A0}"/>
              </a:ext>
            </a:extLst>
          </p:cNvPr>
          <p:cNvSpPr>
            <a:spLocks noGrp="1"/>
          </p:cNvSpPr>
          <p:nvPr>
            <p:ph idx="1"/>
          </p:nvPr>
        </p:nvSpPr>
        <p:spPr/>
        <p:txBody>
          <a:bodyPr>
            <a:normAutofit fontScale="92500"/>
          </a:bodyPr>
          <a:lstStyle/>
          <a:p>
            <a:r>
              <a:rPr lang="en-US" dirty="0"/>
              <a:t>Position: Innovation Support Officer.</a:t>
            </a:r>
          </a:p>
          <a:p>
            <a:r>
              <a:rPr lang="en-US" dirty="0"/>
              <a:t>Reporting Line: Reports to Student Union Manager / Director of Operations.</a:t>
            </a:r>
          </a:p>
          <a:p>
            <a:r>
              <a:rPr lang="en-US" dirty="0"/>
              <a:t>Primary Mission: spur service innovation and help drive digital transformation.</a:t>
            </a:r>
          </a:p>
          <a:p>
            <a:r>
              <a:rPr lang="en-US" dirty="0"/>
              <a:t>Key Responsibilities: Find areas of improvement, launch innovation initiatives, </a:t>
            </a:r>
            <a:r>
              <a:rPr lang="en-US" dirty="0" err="1"/>
              <a:t>analyse</a:t>
            </a:r>
            <a:r>
              <a:rPr lang="en-US" dirty="0"/>
              <a:t> service data.</a:t>
            </a:r>
          </a:p>
          <a:p>
            <a:r>
              <a:rPr lang="en-US" dirty="0"/>
              <a:t>Innovation Responsibilities: Internal cross-departmental collaboration, scanning emerging technologies, instilling innovative culture.</a:t>
            </a:r>
          </a:p>
          <a:p>
            <a:endParaRPr lang="en-US" dirty="0"/>
          </a:p>
          <a:p>
            <a:endParaRPr lang="en-US" dirty="0"/>
          </a:p>
        </p:txBody>
      </p:sp>
    </p:spTree>
    <p:extLst>
      <p:ext uri="{BB962C8B-B14F-4D97-AF65-F5344CB8AC3E}">
        <p14:creationId xmlns:p14="http://schemas.microsoft.com/office/powerpoint/2010/main" val="1958036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3970B-E26A-A061-D3E4-465EF247FB12}"/>
              </a:ext>
            </a:extLst>
          </p:cNvPr>
          <p:cNvSpPr>
            <a:spLocks noGrp="1"/>
          </p:cNvSpPr>
          <p:nvPr>
            <p:ph type="title"/>
          </p:nvPr>
        </p:nvSpPr>
        <p:spPr/>
        <p:txBody>
          <a:bodyPr/>
          <a:lstStyle/>
          <a:p>
            <a:r>
              <a:rPr lang="en-US" b="1" dirty="0"/>
              <a:t>The Job Description: Designed to be Innovative</a:t>
            </a:r>
          </a:p>
        </p:txBody>
      </p:sp>
      <p:sp>
        <p:nvSpPr>
          <p:cNvPr id="3" name="Content Placeholder 2">
            <a:extLst>
              <a:ext uri="{FF2B5EF4-FFF2-40B4-BE49-F238E27FC236}">
                <a16:creationId xmlns:a16="http://schemas.microsoft.com/office/drawing/2014/main" id="{CAE0ADD7-8DAC-381B-0F4D-D19442CE6596}"/>
              </a:ext>
            </a:extLst>
          </p:cNvPr>
          <p:cNvSpPr>
            <a:spLocks noGrp="1"/>
          </p:cNvSpPr>
          <p:nvPr>
            <p:ph idx="1"/>
          </p:nvPr>
        </p:nvSpPr>
        <p:spPr/>
        <p:txBody>
          <a:bodyPr/>
          <a:lstStyle/>
          <a:p>
            <a:r>
              <a:rPr lang="en-US" dirty="0"/>
              <a:t>Digitally aligned with Student Union strategic objectives.</a:t>
            </a:r>
          </a:p>
          <a:p>
            <a:r>
              <a:rPr lang="en-US" dirty="0"/>
              <a:t>Future-oriented role design as opposed to task allocation that is reactive.</a:t>
            </a:r>
          </a:p>
          <a:p>
            <a:r>
              <a:rPr lang="en-US" dirty="0"/>
              <a:t>High focus on problem solving and constant improvement.</a:t>
            </a:r>
          </a:p>
          <a:p>
            <a:r>
              <a:rPr lang="en-US" dirty="0"/>
              <a:t>Silos reduction via cross functional collaboration.</a:t>
            </a:r>
          </a:p>
          <a:p>
            <a:r>
              <a:rPr lang="en-US" dirty="0"/>
              <a:t>Digital literacy as a basic performance criterion.</a:t>
            </a:r>
          </a:p>
          <a:p>
            <a:r>
              <a:rPr lang="en-US" dirty="0"/>
              <a:t>Agile role designed to represent High-Performance Work Systems (HPWS).</a:t>
            </a:r>
          </a:p>
        </p:txBody>
      </p:sp>
    </p:spTree>
    <p:extLst>
      <p:ext uri="{BB962C8B-B14F-4D97-AF65-F5344CB8AC3E}">
        <p14:creationId xmlns:p14="http://schemas.microsoft.com/office/powerpoint/2010/main" val="4124863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52448-4F17-2789-8163-3809BA3CD320}"/>
              </a:ext>
            </a:extLst>
          </p:cNvPr>
          <p:cNvSpPr>
            <a:spLocks noGrp="1"/>
          </p:cNvSpPr>
          <p:nvPr>
            <p:ph type="title"/>
          </p:nvPr>
        </p:nvSpPr>
        <p:spPr/>
        <p:txBody>
          <a:bodyPr>
            <a:normAutofit/>
          </a:bodyPr>
          <a:lstStyle/>
          <a:p>
            <a:br>
              <a:rPr lang="en-US" dirty="0"/>
            </a:br>
            <a:r>
              <a:rPr lang="en-US" b="1" dirty="0"/>
              <a:t>Person Specification (Innovation Focused)</a:t>
            </a:r>
          </a:p>
        </p:txBody>
      </p:sp>
      <p:sp>
        <p:nvSpPr>
          <p:cNvPr id="3" name="Content Placeholder 2">
            <a:extLst>
              <a:ext uri="{FF2B5EF4-FFF2-40B4-BE49-F238E27FC236}">
                <a16:creationId xmlns:a16="http://schemas.microsoft.com/office/drawing/2014/main" id="{3F94ABE9-2892-8A47-3AB0-8E913CE0208E}"/>
              </a:ext>
            </a:extLst>
          </p:cNvPr>
          <p:cNvSpPr>
            <a:spLocks noGrp="1"/>
          </p:cNvSpPr>
          <p:nvPr>
            <p:ph sz="half" idx="1"/>
          </p:nvPr>
        </p:nvSpPr>
        <p:spPr/>
        <p:txBody>
          <a:bodyPr/>
          <a:lstStyle/>
          <a:p>
            <a:pPr algn="ctr"/>
            <a:r>
              <a:rPr lang="en-US" b="1" dirty="0"/>
              <a:t>Essential Criteria</a:t>
            </a:r>
          </a:p>
          <a:p>
            <a:r>
              <a:rPr lang="en-US" dirty="0"/>
              <a:t>Bachelor of Degree/Management or equivalent.</a:t>
            </a:r>
          </a:p>
          <a:p>
            <a:r>
              <a:rPr lang="en-US" dirty="0"/>
              <a:t>Strong digital literacy</a:t>
            </a:r>
          </a:p>
          <a:p>
            <a:r>
              <a:rPr lang="en-US" dirty="0"/>
              <a:t>Problem-solving and analytical skill.</a:t>
            </a:r>
          </a:p>
          <a:p>
            <a:r>
              <a:rPr lang="en-US" dirty="0"/>
              <a:t>Well-developed communication skills.</a:t>
            </a:r>
          </a:p>
          <a:p>
            <a:endParaRPr lang="en-US" dirty="0"/>
          </a:p>
        </p:txBody>
      </p:sp>
      <p:sp>
        <p:nvSpPr>
          <p:cNvPr id="4" name="Content Placeholder 3">
            <a:extLst>
              <a:ext uri="{FF2B5EF4-FFF2-40B4-BE49-F238E27FC236}">
                <a16:creationId xmlns:a16="http://schemas.microsoft.com/office/drawing/2014/main" id="{D4150AB2-B629-38AD-F9B2-15C9F8588039}"/>
              </a:ext>
            </a:extLst>
          </p:cNvPr>
          <p:cNvSpPr>
            <a:spLocks noGrp="1"/>
          </p:cNvSpPr>
          <p:nvPr>
            <p:ph sz="half" idx="2"/>
          </p:nvPr>
        </p:nvSpPr>
        <p:spPr/>
        <p:txBody>
          <a:bodyPr/>
          <a:lstStyle/>
          <a:p>
            <a:pPr algn="ctr"/>
            <a:r>
              <a:rPr lang="en-US" b="1" dirty="0"/>
              <a:t>Innovation Competencies</a:t>
            </a:r>
          </a:p>
          <a:p>
            <a:r>
              <a:rPr lang="en-US" dirty="0"/>
              <a:t>Idea generation and creative thinking.</a:t>
            </a:r>
          </a:p>
          <a:p>
            <a:r>
              <a:rPr lang="en-US" dirty="0"/>
              <a:t>Flexibility and developmental attitude.</a:t>
            </a:r>
          </a:p>
          <a:p>
            <a:r>
              <a:rPr lang="en-US" dirty="0"/>
              <a:t>Awareness of change management.</a:t>
            </a:r>
          </a:p>
          <a:p>
            <a:r>
              <a:rPr lang="en-US" dirty="0"/>
              <a:t>Ability to make decisions based on data.</a:t>
            </a:r>
          </a:p>
          <a:p>
            <a:endParaRPr lang="en-US" dirty="0"/>
          </a:p>
        </p:txBody>
      </p:sp>
    </p:spTree>
    <p:extLst>
      <p:ext uri="{BB962C8B-B14F-4D97-AF65-F5344CB8AC3E}">
        <p14:creationId xmlns:p14="http://schemas.microsoft.com/office/powerpoint/2010/main" val="1721447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63FA2-D168-0412-D4A2-8473AC6CF668}"/>
              </a:ext>
            </a:extLst>
          </p:cNvPr>
          <p:cNvSpPr>
            <a:spLocks noGrp="1"/>
          </p:cNvSpPr>
          <p:nvPr>
            <p:ph type="title"/>
          </p:nvPr>
        </p:nvSpPr>
        <p:spPr/>
        <p:txBody>
          <a:bodyPr>
            <a:normAutofit/>
          </a:bodyPr>
          <a:lstStyle/>
          <a:p>
            <a:r>
              <a:rPr lang="en-US" b="1" dirty="0"/>
              <a:t>Designing the Person Specification of the Innovative Mindset</a:t>
            </a:r>
          </a:p>
        </p:txBody>
      </p:sp>
      <p:sp>
        <p:nvSpPr>
          <p:cNvPr id="3" name="Content Placeholder 2">
            <a:extLst>
              <a:ext uri="{FF2B5EF4-FFF2-40B4-BE49-F238E27FC236}">
                <a16:creationId xmlns:a16="http://schemas.microsoft.com/office/drawing/2014/main" id="{F2FE3392-7255-B51E-6600-2EA91BCB9374}"/>
              </a:ext>
            </a:extLst>
          </p:cNvPr>
          <p:cNvSpPr>
            <a:spLocks noGrp="1"/>
          </p:cNvSpPr>
          <p:nvPr>
            <p:ph idx="1"/>
          </p:nvPr>
        </p:nvSpPr>
        <p:spPr/>
        <p:txBody>
          <a:bodyPr/>
          <a:lstStyle/>
          <a:p>
            <a:r>
              <a:rPr lang="en-US" dirty="0"/>
              <a:t>Application of </a:t>
            </a:r>
            <a:r>
              <a:rPr lang="en-US" dirty="0" err="1"/>
              <a:t>behavioural</a:t>
            </a:r>
            <a:r>
              <a:rPr lang="en-US" dirty="0"/>
              <a:t> indicators to measure innovation capability</a:t>
            </a:r>
          </a:p>
          <a:p>
            <a:r>
              <a:rPr lang="en-US" dirty="0"/>
              <a:t>Competency frameworks to organize the selection criteria</a:t>
            </a:r>
          </a:p>
          <a:p>
            <a:r>
              <a:rPr lang="en-US" dirty="0"/>
              <a:t>Striking a balance between cultural fit and innovation fit</a:t>
            </a:r>
          </a:p>
          <a:p>
            <a:r>
              <a:rPr lang="en-US" dirty="0"/>
              <a:t>Eliminating unconscious bias in recruitment</a:t>
            </a:r>
          </a:p>
          <a:p>
            <a:r>
              <a:rPr lang="en-US" dirty="0"/>
              <a:t>Innovation is defined as creativity + implementation + strategic awareness</a:t>
            </a:r>
          </a:p>
        </p:txBody>
      </p:sp>
    </p:spTree>
    <p:extLst>
      <p:ext uri="{BB962C8B-B14F-4D97-AF65-F5344CB8AC3E}">
        <p14:creationId xmlns:p14="http://schemas.microsoft.com/office/powerpoint/2010/main" val="25760206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22</TotalTime>
  <Words>953</Words>
  <Application>Microsoft Office PowerPoint</Application>
  <PresentationFormat>Widescreen</PresentationFormat>
  <Paragraphs>43</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Bahnschrift</vt:lpstr>
      <vt:lpstr>Calibri</vt:lpstr>
      <vt:lpstr>Corbel</vt:lpstr>
      <vt:lpstr>Parallax</vt:lpstr>
      <vt:lpstr>LCBB5012 Principles of Human Resource Management </vt:lpstr>
      <vt:lpstr>Job Description: Innovation Support Officer</vt:lpstr>
      <vt:lpstr>The Job Description: Designed to be Innovative</vt:lpstr>
      <vt:lpstr> Person Specification (Innovation Focused)</vt:lpstr>
      <vt:lpstr>Designing the Person Specification of the Innovative Mindset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Ervin Kis</dc:creator>
  <cp:lastModifiedBy>Brigitta Buhala</cp:lastModifiedBy>
  <cp:revision>3</cp:revision>
  <dcterms:created xsi:type="dcterms:W3CDTF">2026-02-21T02:58:13Z</dcterms:created>
  <dcterms:modified xsi:type="dcterms:W3CDTF">2026-02-26T19:02:33Z</dcterms:modified>
</cp:coreProperties>
</file>