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2.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handoutMasterIdLst>
    <p:handoutMasterId r:id="rId15"/>
  </p:handoutMasterIdLst>
  <p:sldIdLst>
    <p:sldId id="258" r:id="rId3"/>
    <p:sldId id="263" r:id="rId4"/>
    <p:sldId id="272" r:id="rId5"/>
    <p:sldId id="322" r:id="rId6"/>
    <p:sldId id="271" r:id="rId7"/>
    <p:sldId id="320" r:id="rId8"/>
    <p:sldId id="273" r:id="rId9"/>
    <p:sldId id="319" r:id="rId10"/>
    <p:sldId id="268" r:id="rId12"/>
    <p:sldId id="264" r:id="rId13"/>
    <p:sldId id="278" r:id="rId14"/>
  </p:sldIdLst>
  <p:sldSz cx="12192000" cy="6858000"/>
  <p:notesSz cx="6858000" cy="9144000"/>
  <p:custDataLst>
    <p:tags r:id="rId1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showPr>
  <p:clrMru>
    <a:srgbClr val="D7EBEE"/>
    <a:srgbClr val="EEF7F8"/>
    <a:srgbClr val="58ACB6"/>
    <a:srgbClr val="3B8289"/>
    <a:srgbClr val="43939B"/>
    <a:srgbClr val="6F61ED"/>
    <a:srgbClr val="0E30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519" autoAdjust="0"/>
    <p:restoredTop sz="94660"/>
  </p:normalViewPr>
  <p:slideViewPr>
    <p:cSldViewPr snapToGrid="0">
      <p:cViewPr varScale="1">
        <p:scale>
          <a:sx n="63" d="100"/>
          <a:sy n="63" d="100"/>
        </p:scale>
        <p:origin x="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gs" Target="tags/tag18.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handoutMaster" Target="handoutMasters/handoutMaster1.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notesMaster" Target="notesMasters/notesMaster1.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D52038-1730-4C2B-9A62-3F1A1A599612}"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9B7636-57D0-414A-8AE9-EE1AE5EEBF7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C78BE06-4801-4F1A-833F-1BF3CF3E2A6B}" type="slidenum">
              <a:rPr lang="en-US" smtClean="0"/>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grpSp>
        <p:nvGrpSpPr>
          <p:cNvPr id="8" name="组合 7"/>
          <p:cNvGrpSpPr/>
          <p:nvPr userDrawn="1"/>
        </p:nvGrpSpPr>
        <p:grpSpPr>
          <a:xfrm>
            <a:off x="11409802" y="5944190"/>
            <a:ext cx="782199" cy="913810"/>
            <a:chOff x="11409802" y="5944190"/>
            <a:chExt cx="782199" cy="913810"/>
          </a:xfrm>
        </p:grpSpPr>
        <p:sp>
          <p:nvSpPr>
            <p:cNvPr id="9" name="任意多边形: 形状 8"/>
            <p:cNvSpPr/>
            <p:nvPr/>
          </p:nvSpPr>
          <p:spPr>
            <a:xfrm flipV="1">
              <a:off x="11409802" y="6398670"/>
              <a:ext cx="782199" cy="459330"/>
            </a:xfrm>
            <a:custGeom>
              <a:avLst/>
              <a:gdLst>
                <a:gd name="connsiteX0" fmla="*/ 0 w 782199"/>
                <a:gd name="connsiteY0" fmla="*/ 459330 h 459330"/>
                <a:gd name="connsiteX1" fmla="*/ 782199 w 782199"/>
                <a:gd name="connsiteY1" fmla="*/ 459330 h 459330"/>
                <a:gd name="connsiteX2" fmla="*/ 782199 w 782199"/>
                <a:gd name="connsiteY2" fmla="*/ 45742 h 459330"/>
                <a:gd name="connsiteX3" fmla="*/ 763364 w 782199"/>
                <a:gd name="connsiteY3" fmla="*/ 0 h 459330"/>
                <a:gd name="connsiteX4" fmla="*/ 486350 w 782199"/>
                <a:gd name="connsiteY4" fmla="*/ 0 h 4593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2199" h="459330">
                  <a:moveTo>
                    <a:pt x="0" y="459330"/>
                  </a:moveTo>
                  <a:lnTo>
                    <a:pt x="782199" y="459330"/>
                  </a:lnTo>
                  <a:lnTo>
                    <a:pt x="782199" y="45742"/>
                  </a:lnTo>
                  <a:lnTo>
                    <a:pt x="763364" y="0"/>
                  </a:lnTo>
                  <a:lnTo>
                    <a:pt x="486350" y="0"/>
                  </a:lnTo>
                  <a:close/>
                </a:path>
              </a:pathLst>
            </a:cu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0" name="等腰三角形 9"/>
            <p:cNvSpPr/>
            <p:nvPr/>
          </p:nvSpPr>
          <p:spPr>
            <a:xfrm>
              <a:off x="11457551" y="5944190"/>
              <a:ext cx="543708" cy="369721"/>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1" name="组合 10"/>
          <p:cNvGrpSpPr/>
          <p:nvPr userDrawn="1"/>
        </p:nvGrpSpPr>
        <p:grpSpPr>
          <a:xfrm>
            <a:off x="151376" y="162514"/>
            <a:ext cx="782074" cy="379247"/>
            <a:chOff x="218051" y="162514"/>
            <a:chExt cx="782074" cy="379247"/>
          </a:xfrm>
        </p:grpSpPr>
        <p:sp>
          <p:nvSpPr>
            <p:cNvPr id="12" name="等腰三角形 11"/>
            <p:cNvSpPr/>
            <p:nvPr/>
          </p:nvSpPr>
          <p:spPr>
            <a:xfrm>
              <a:off x="218051" y="172040"/>
              <a:ext cx="543708" cy="369721"/>
            </a:xfrm>
            <a:prstGeom prst="triangle">
              <a:avLst>
                <a:gd name="adj" fmla="val 72000"/>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等腰三角形 12"/>
            <p:cNvSpPr/>
            <p:nvPr/>
          </p:nvSpPr>
          <p:spPr>
            <a:xfrm rot="10800000">
              <a:off x="665726" y="162514"/>
              <a:ext cx="334399" cy="227391"/>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4" name="组合 13"/>
          <p:cNvGrpSpPr/>
          <p:nvPr userDrawn="1"/>
        </p:nvGrpSpPr>
        <p:grpSpPr>
          <a:xfrm>
            <a:off x="11402128" y="-238420"/>
            <a:ext cx="920502" cy="593626"/>
            <a:chOff x="11402128" y="-238420"/>
            <a:chExt cx="920502" cy="593626"/>
          </a:xfrm>
        </p:grpSpPr>
        <p:sp>
          <p:nvSpPr>
            <p:cNvPr id="15" name="矩形 14"/>
            <p:cNvSpPr/>
            <p:nvPr/>
          </p:nvSpPr>
          <p:spPr>
            <a:xfrm>
              <a:off x="11409802" y="-14515"/>
              <a:ext cx="448369" cy="369721"/>
            </a:xfrm>
            <a:prstGeom prst="rect">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文本框 15"/>
            <p:cNvSpPr txBox="1"/>
            <p:nvPr/>
          </p:nvSpPr>
          <p:spPr>
            <a:xfrm>
              <a:off x="11402128" y="-238420"/>
              <a:ext cx="920502" cy="584775"/>
            </a:xfrm>
            <a:prstGeom prst="rect">
              <a:avLst/>
            </a:prstGeom>
            <a:noFill/>
          </p:spPr>
          <p:txBody>
            <a:bodyPr wrap="square" rtlCol="0">
              <a:spAutoFit/>
            </a:bodyPr>
            <a:lstStyle/>
            <a:p>
              <a:r>
                <a:rPr lang="en-US" altLang="zh-CN" sz="1600" dirty="0">
                  <a:solidFill>
                    <a:schemeClr val="bg1"/>
                  </a:solidFill>
                  <a:latin typeface="庞门正道标题体" panose="02010600030101010101" pitchFamily="2" charset="-122"/>
                  <a:ea typeface="庞门正道标题体" panose="02010600030101010101" pitchFamily="2" charset="-122"/>
                </a:rPr>
                <a:t>	8D</a:t>
              </a:r>
              <a:endParaRPr lang="zh-CN" altLang="en-US" sz="1600" dirty="0">
                <a:solidFill>
                  <a:schemeClr val="bg1"/>
                </a:solidFill>
                <a:latin typeface="庞门正道标题体" panose="02010600030101010101" pitchFamily="2" charset="-122"/>
                <a:ea typeface="庞门正道标题体" panose="02010600030101010101" pitchFamily="2" charset="-122"/>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nvPr>
        </p:nvSpPr>
        <p:spPr/>
        <p:txBody>
          <a:bodyPr/>
          <a:lstStyle/>
          <a:p>
            <a:fld id="{E3F2BCDA-407A-41C1-BBC9-E91422425E7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DAAC3B3-CB84-49E7-A2BE-D667C077349E}"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2_Custom Layout">
    <p:spTree>
      <p:nvGrpSpPr>
        <p:cNvPr id="1" name=""/>
        <p:cNvGrpSpPr/>
        <p:nvPr/>
      </p:nvGrpSpPr>
      <p:grpSpPr>
        <a:xfrm>
          <a:off x="0" y="0"/>
          <a:ext cx="0" cy="0"/>
          <a:chOff x="0" y="0"/>
          <a:chExt cx="0" cy="0"/>
        </a:xfrm>
      </p:grpSpPr>
      <p:sp>
        <p:nvSpPr>
          <p:cNvPr id="10" name="Picture Placeholder 9"/>
          <p:cNvSpPr>
            <a:spLocks noGrp="1"/>
          </p:cNvSpPr>
          <p:nvPr>
            <p:ph type="pic" sz="quarter" idx="10"/>
          </p:nvPr>
        </p:nvSpPr>
        <p:spPr>
          <a:xfrm>
            <a:off x="4286337" y="1921396"/>
            <a:ext cx="3619328" cy="3619328"/>
          </a:xfrm>
          <a:custGeom>
            <a:avLst/>
            <a:gdLst>
              <a:gd name="connsiteX0" fmla="*/ 1809664 w 3619328"/>
              <a:gd name="connsiteY0" fmla="*/ 0 h 3619328"/>
              <a:gd name="connsiteX1" fmla="*/ 3619328 w 3619328"/>
              <a:gd name="connsiteY1" fmla="*/ 1809664 h 3619328"/>
              <a:gd name="connsiteX2" fmla="*/ 1809664 w 3619328"/>
              <a:gd name="connsiteY2" fmla="*/ 3619328 h 3619328"/>
              <a:gd name="connsiteX3" fmla="*/ 0 w 3619328"/>
              <a:gd name="connsiteY3" fmla="*/ 1809664 h 3619328"/>
              <a:gd name="connsiteX4" fmla="*/ 1809664 w 3619328"/>
              <a:gd name="connsiteY4" fmla="*/ 0 h 36193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19328" h="3619328">
                <a:moveTo>
                  <a:pt x="1809664" y="0"/>
                </a:moveTo>
                <a:cubicBezTo>
                  <a:pt x="2809114" y="0"/>
                  <a:pt x="3619328" y="810214"/>
                  <a:pt x="3619328" y="1809664"/>
                </a:cubicBezTo>
                <a:cubicBezTo>
                  <a:pt x="3619328" y="2809114"/>
                  <a:pt x="2809114" y="3619328"/>
                  <a:pt x="1809664" y="3619328"/>
                </a:cubicBezTo>
                <a:cubicBezTo>
                  <a:pt x="810214" y="3619328"/>
                  <a:pt x="0" y="2809114"/>
                  <a:pt x="0" y="1809664"/>
                </a:cubicBezTo>
                <a:cubicBezTo>
                  <a:pt x="0" y="810214"/>
                  <a:pt x="810214" y="0"/>
                  <a:pt x="1809664" y="0"/>
                </a:cubicBezTo>
                <a:close/>
              </a:path>
            </a:pathLst>
          </a:custGeom>
        </p:spPr>
        <p:txBody>
          <a:bodyPr wrap="square">
            <a:noAutofit/>
          </a:bodyPr>
          <a:lstStyle/>
          <a:p>
            <a:endParaRPr lang="en-US"/>
          </a:p>
        </p:txBody>
      </p:sp>
    </p:spTree>
  </p:cSld>
  <p:clrMapOvr>
    <a:masterClrMapping/>
  </p:clrMapOvr>
  <p:transition spd="slow">
    <p:wipe/>
  </p:transition>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F2BCDA-407A-41C1-BBC9-E91422425E7E}"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AAC3B3-CB84-49E7-A2BE-D667C077349E}"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tags" Target="../tags/tag2.xml"/><Relationship Id="rId4" Type="http://schemas.openxmlformats.org/officeDocument/2006/relationships/image" Target="../media/image3.jpeg"/><Relationship Id="rId3" Type="http://schemas.openxmlformats.org/officeDocument/2006/relationships/tags" Target="../tags/tag1.xml"/><Relationship Id="rId2" Type="http://schemas.openxmlformats.org/officeDocument/2006/relationships/image" Target="../media/image2.sv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image" Target="../media/image4.png"/><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tags" Target="../tags/tag8.xml"/><Relationship Id="rId2" Type="http://schemas.openxmlformats.org/officeDocument/2006/relationships/tags" Target="../tags/tag7.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8" Type="http://schemas.openxmlformats.org/officeDocument/2006/relationships/slideLayout" Target="../slideLayouts/slideLayout4.xml"/><Relationship Id="rId7" Type="http://schemas.openxmlformats.org/officeDocument/2006/relationships/tags" Target="../tags/tag17.xml"/><Relationship Id="rId6" Type="http://schemas.openxmlformats.org/officeDocument/2006/relationships/tags" Target="../tags/tag16.xml"/><Relationship Id="rId5" Type="http://schemas.openxmlformats.org/officeDocument/2006/relationships/tags" Target="../tags/tag15.xml"/><Relationship Id="rId4" Type="http://schemas.openxmlformats.org/officeDocument/2006/relationships/tags" Target="../tags/tag14.xml"/><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任意多边形: 形状 15"/>
          <p:cNvSpPr/>
          <p:nvPr/>
        </p:nvSpPr>
        <p:spPr>
          <a:xfrm rot="19930063">
            <a:off x="-110311" y="-436172"/>
            <a:ext cx="2916519" cy="4211930"/>
          </a:xfrm>
          <a:custGeom>
            <a:avLst/>
            <a:gdLst>
              <a:gd name="connsiteX0" fmla="*/ 1045845 w 2916519"/>
              <a:gd name="connsiteY0" fmla="*/ 0 h 4211930"/>
              <a:gd name="connsiteX1" fmla="*/ 2916519 w 2916519"/>
              <a:gd name="connsiteY1" fmla="*/ 987642 h 4211930"/>
              <a:gd name="connsiteX2" fmla="*/ 2916519 w 2916519"/>
              <a:gd name="connsiteY2" fmla="*/ 4085099 h 4211930"/>
              <a:gd name="connsiteX3" fmla="*/ 2900869 w 2916519"/>
              <a:gd name="connsiteY3" fmla="*/ 4058938 h 4211930"/>
              <a:gd name="connsiteX4" fmla="*/ 2284098 w 2916519"/>
              <a:gd name="connsiteY4" fmla="*/ 3502786 h 4211930"/>
              <a:gd name="connsiteX5" fmla="*/ 1905 w 2916519"/>
              <a:gd name="connsiteY5" fmla="*/ 4207834 h 4211930"/>
              <a:gd name="connsiteX6" fmla="*/ 0 w 2916519"/>
              <a:gd name="connsiteY6" fmla="*/ 4211930 h 4211930"/>
              <a:gd name="connsiteX7" fmla="*/ 0 w 2916519"/>
              <a:gd name="connsiteY7" fmla="*/ 1980916 h 421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6519" h="4211930">
                <a:moveTo>
                  <a:pt x="1045845" y="0"/>
                </a:moveTo>
                <a:lnTo>
                  <a:pt x="2916519" y="987642"/>
                </a:lnTo>
                <a:lnTo>
                  <a:pt x="2916519" y="4085099"/>
                </a:lnTo>
                <a:lnTo>
                  <a:pt x="2900869" y="4058938"/>
                </a:lnTo>
                <a:cubicBezTo>
                  <a:pt x="2749932" y="3832235"/>
                  <a:pt x="2541880" y="3638885"/>
                  <a:pt x="2284098" y="3502786"/>
                </a:cubicBezTo>
                <a:cubicBezTo>
                  <a:pt x="1459194" y="3067269"/>
                  <a:pt x="437422" y="3382930"/>
                  <a:pt x="1905" y="4207834"/>
                </a:cubicBezTo>
                <a:lnTo>
                  <a:pt x="0" y="4211930"/>
                </a:lnTo>
                <a:lnTo>
                  <a:pt x="0" y="1980916"/>
                </a:lnTo>
                <a:close/>
              </a:path>
            </a:pathLst>
          </a:cu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sp>
        <p:nvSpPr>
          <p:cNvPr id="17" name="等腰三角形 16"/>
          <p:cNvSpPr/>
          <p:nvPr/>
        </p:nvSpPr>
        <p:spPr>
          <a:xfrm flipH="1" flipV="1">
            <a:off x="2400837" y="0"/>
            <a:ext cx="952500" cy="647700"/>
          </a:xfrm>
          <a:prstGeom prst="triangle">
            <a:avLst>
              <a:gd name="adj" fmla="val 61333"/>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等腰三角形 18"/>
          <p:cNvSpPr/>
          <p:nvPr/>
        </p:nvSpPr>
        <p:spPr>
          <a:xfrm flipH="1" flipV="1">
            <a:off x="11121067" y="5858328"/>
            <a:ext cx="2587069" cy="1759207"/>
          </a:xfrm>
          <a:prstGeom prst="triangle">
            <a:avLst>
              <a:gd name="adj" fmla="val 61333"/>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等腰三角形 19"/>
          <p:cNvSpPr/>
          <p:nvPr/>
        </p:nvSpPr>
        <p:spPr>
          <a:xfrm flipH="1">
            <a:off x="10698846" y="5059271"/>
            <a:ext cx="952500" cy="647700"/>
          </a:xfrm>
          <a:prstGeom prst="triangle">
            <a:avLst>
              <a:gd name="adj" fmla="val 44571"/>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1" name="图形 30"/>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flipH="1">
            <a:off x="624523" y="6055180"/>
            <a:ext cx="1441947" cy="418144"/>
          </a:xfrm>
          <a:prstGeom prst="rect">
            <a:avLst/>
          </a:prstGeom>
        </p:spPr>
      </p:pic>
      <p:pic>
        <p:nvPicPr>
          <p:cNvPr id="32" name="图形 3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flipH="1">
            <a:off x="10636838" y="1416511"/>
            <a:ext cx="1552621" cy="450238"/>
          </a:xfrm>
          <a:prstGeom prst="rect">
            <a:avLst/>
          </a:prstGeom>
        </p:spPr>
      </p:pic>
      <p:sp>
        <p:nvSpPr>
          <p:cNvPr id="9" name="矩形 8"/>
          <p:cNvSpPr/>
          <p:nvPr/>
        </p:nvSpPr>
        <p:spPr>
          <a:xfrm>
            <a:off x="4220472" y="2106946"/>
            <a:ext cx="7688899" cy="1998856"/>
          </a:xfrm>
          <a:prstGeom prst="rect">
            <a:avLst/>
          </a:prstGeom>
          <a:solidFill>
            <a:srgbClr val="58ACB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14300" tIns="57150" rIns="114300" bIns="57150" rtlCol="0" anchor="ctr"/>
          <a:lstStyle/>
          <a:p>
            <a:pPr algn="ctr"/>
            <a:endParaRPr lang="zh-CN" altLang="en-US" sz="2250"/>
          </a:p>
        </p:txBody>
      </p:sp>
      <p:sp>
        <p:nvSpPr>
          <p:cNvPr id="10" name="文本框 9"/>
          <p:cNvSpPr txBox="1"/>
          <p:nvPr/>
        </p:nvSpPr>
        <p:spPr>
          <a:xfrm>
            <a:off x="4394884" y="2145833"/>
            <a:ext cx="7136406" cy="1776095"/>
          </a:xfrm>
          <a:prstGeom prst="rect">
            <a:avLst/>
          </a:prstGeom>
          <a:noFill/>
          <a:effectLst/>
        </p:spPr>
        <p:txBody>
          <a:bodyPr wrap="square" lIns="114300" tIns="57150" rIns="114300" bIns="57150" rtlCol="0">
            <a:spAutoFit/>
          </a:bodyPr>
          <a:lstStyle/>
          <a:p>
            <a:pPr algn="l"/>
            <a:r>
              <a:rPr lang="en-US" altLang="zh-CN" sz="5400" dirty="0">
                <a:ln w="11906">
                  <a:solidFill>
                    <a:schemeClr val="bg1">
                      <a:alpha val="69000"/>
                    </a:schemeClr>
                  </a:solidFill>
                </a:ln>
                <a:solidFill>
                  <a:schemeClr val="bg1"/>
                </a:solidFill>
                <a:latin typeface="Arial" panose="020B0604020202020204" pitchFamily="34" charset="0"/>
                <a:ea typeface="汉仪粗黑简" panose="02010600000101010101" pitchFamily="2" charset="-122"/>
                <a:cs typeface="Arial" panose="020B0604020202020204" pitchFamily="34" charset="0"/>
              </a:rPr>
              <a:t>Organizational Change Case Study</a:t>
            </a:r>
            <a:endParaRPr lang="zh-CN" altLang="en-US" sz="5400" dirty="0">
              <a:ln w="11906">
                <a:solidFill>
                  <a:schemeClr val="bg1">
                    <a:alpha val="69000"/>
                  </a:schemeClr>
                </a:solidFill>
              </a:ln>
              <a:solidFill>
                <a:schemeClr val="bg1"/>
              </a:solidFill>
              <a:latin typeface="Arial" panose="020B0604020202020204" pitchFamily="34" charset="0"/>
              <a:ea typeface="汉仪粗黑简" panose="02010600000101010101" pitchFamily="2" charset="-122"/>
              <a:cs typeface="Arial" panose="020B0604020202020204" pitchFamily="34" charset="0"/>
            </a:endParaRPr>
          </a:p>
        </p:txBody>
      </p:sp>
      <p:pic>
        <p:nvPicPr>
          <p:cNvPr id="100" name="图片 99"/>
          <p:cNvPicPr/>
          <p:nvPr>
            <p:custDataLst>
              <p:tags r:id="rId3"/>
            </p:custDataLst>
          </p:nvPr>
        </p:nvPicPr>
        <p:blipFill>
          <a:blip r:embed="rId4">
            <a:clrChange>
              <a:clrFrom>
                <a:srgbClr val="00D2AF">
                  <a:alpha val="100000"/>
                </a:srgbClr>
              </a:clrFrom>
              <a:clrTo>
                <a:srgbClr val="00D2AF">
                  <a:alpha val="100000"/>
                  <a:alpha val="0"/>
                </a:srgbClr>
              </a:clrTo>
            </a:clrChange>
          </a:blip>
          <a:srcRect l="42823"/>
          <a:stretch>
            <a:fillRect/>
          </a:stretch>
        </p:blipFill>
        <p:spPr>
          <a:xfrm>
            <a:off x="1154430" y="2555875"/>
            <a:ext cx="2988310" cy="3077210"/>
          </a:xfrm>
          <a:prstGeom prst="ellipse">
            <a:avLst/>
          </a:prstGeom>
          <a:noFill/>
          <a:ln w="9525">
            <a:noFill/>
          </a:ln>
        </p:spPr>
      </p:pic>
      <p:sp>
        <p:nvSpPr>
          <p:cNvPr id="2" name="文本框 1"/>
          <p:cNvSpPr txBox="1"/>
          <p:nvPr/>
        </p:nvSpPr>
        <p:spPr>
          <a:xfrm>
            <a:off x="4511040" y="4200525"/>
            <a:ext cx="5008880" cy="368300"/>
          </a:xfrm>
          <a:prstGeom prst="rect">
            <a:avLst/>
          </a:prstGeom>
          <a:noFill/>
        </p:spPr>
        <p:txBody>
          <a:bodyPr wrap="square" rtlCol="0">
            <a:spAutoFit/>
          </a:bodyPr>
          <a:p>
            <a:r>
              <a:rPr lang="en-US" altLang="zh-CN">
                <a:latin typeface="Times New Roman" panose="02020603050405020304" charset="0"/>
                <a:cs typeface="Times New Roman" panose="02020603050405020304" charset="0"/>
              </a:rPr>
              <a:t>Student Name: Zhang Zefeng</a:t>
            </a:r>
            <a:endParaRPr lang="en-US" altLang="zh-CN">
              <a:latin typeface="Times New Roman" panose="02020603050405020304" charset="0"/>
              <a:cs typeface="Times New Roman" panose="02020603050405020304" charset="0"/>
            </a:endParaRPr>
          </a:p>
        </p:txBody>
      </p:sp>
      <p:sp>
        <p:nvSpPr>
          <p:cNvPr id="3" name="文本框 2"/>
          <p:cNvSpPr txBox="1"/>
          <p:nvPr>
            <p:custDataLst>
              <p:tags r:id="rId5"/>
            </p:custDataLst>
          </p:nvPr>
        </p:nvSpPr>
        <p:spPr>
          <a:xfrm>
            <a:off x="4137660" y="1644015"/>
            <a:ext cx="5008880" cy="368300"/>
          </a:xfrm>
          <a:prstGeom prst="rect">
            <a:avLst/>
          </a:prstGeom>
          <a:noFill/>
        </p:spPr>
        <p:txBody>
          <a:bodyPr wrap="square" rtlCol="0">
            <a:spAutoFit/>
          </a:bodyPr>
          <a:p>
            <a:r>
              <a:rPr lang="en-US" altLang="zh-CN" b="1">
                <a:latin typeface="Times New Roman" panose="02020603050405020304" charset="0"/>
                <a:cs typeface="Times New Roman" panose="02020603050405020304" charset="0"/>
              </a:rPr>
              <a:t>BMMB 7000 Change &amp; Stability Management</a:t>
            </a:r>
            <a:endParaRPr lang="en-US" altLang="zh-CN" b="1">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timing>
    <p:tnLst>
      <p:par>
        <p:cTn id="1" dur="indefinite" restart="never" nodeType="tmRoot"/>
      </p:par>
    </p:tnLst>
    <p:bldLst>
      <p:bldP spid="16" grpId="0" animBg="1"/>
      <p:bldP spid="17" grpId="0" animBg="1"/>
      <p:bldP spid="19" grpId="0" animBg="1"/>
      <p:bldP spid="20"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825831" y="421448"/>
            <a:ext cx="3180641" cy="544830"/>
          </a:xfrm>
          <a:prstGeom prst="rect">
            <a:avLst/>
          </a:prstGeom>
          <a:noFill/>
          <a:effectLst/>
        </p:spPr>
        <p:txBody>
          <a:bodyPr wrap="square" lIns="114300" tIns="57150" rIns="114300" bIns="57150" rtlCol="0">
            <a:spAutoFit/>
          </a:bodyPr>
          <a:lstStyle/>
          <a:p>
            <a:pPr algn="l"/>
            <a:r>
              <a:rPr lang="en-US" altLang="zh-CN" sz="2800" dirty="0">
                <a:solidFill>
                  <a:srgbClr val="404040"/>
                </a:solidFill>
                <a:latin typeface="Times New Roman" panose="02020603050405020304" charset="0"/>
                <a:ea typeface="+mj-ea"/>
                <a:cs typeface="Times New Roman" panose="02020603050405020304" charset="0"/>
              </a:rPr>
              <a:t>Introduction</a:t>
            </a:r>
            <a:endParaRPr lang="en-US" altLang="zh-CN" sz="2800" dirty="0">
              <a:solidFill>
                <a:srgbClr val="404040"/>
              </a:solidFill>
              <a:latin typeface="Times New Roman" panose="02020603050405020304" charset="0"/>
              <a:ea typeface="+mj-ea"/>
              <a:cs typeface="Times New Roman" panose="02020603050405020304" charset="0"/>
            </a:endParaRPr>
          </a:p>
        </p:txBody>
      </p:sp>
      <p:grpSp>
        <p:nvGrpSpPr>
          <p:cNvPr id="3" name="组合 2"/>
          <p:cNvGrpSpPr/>
          <p:nvPr/>
        </p:nvGrpSpPr>
        <p:grpSpPr>
          <a:xfrm>
            <a:off x="298687" y="1045029"/>
            <a:ext cx="6560790" cy="5196114"/>
            <a:chOff x="434786" y="3222173"/>
            <a:chExt cx="9505101" cy="5196114"/>
          </a:xfrm>
        </p:grpSpPr>
        <p:sp>
          <p:nvSpPr>
            <p:cNvPr id="4" name="右箭头 3"/>
            <p:cNvSpPr/>
            <p:nvPr/>
          </p:nvSpPr>
          <p:spPr>
            <a:xfrm>
              <a:off x="434786" y="3222173"/>
              <a:ext cx="9113944" cy="5196114"/>
            </a:xfrm>
            <a:prstGeom prst="rightArrow">
              <a:avLst>
                <a:gd name="adj1" fmla="val 79305"/>
                <a:gd name="adj2" fmla="val 40552"/>
              </a:avLst>
            </a:prstGeom>
            <a:gradFill flip="none" rotWithShape="1">
              <a:gsLst>
                <a:gs pos="0">
                  <a:srgbClr val="58ACB6">
                    <a:alpha val="11000"/>
                  </a:srgbClr>
                </a:gs>
                <a:gs pos="100000">
                  <a:srgbClr val="58ACB6">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思源黑体 CN Medium" panose="020B0600000000000000" pitchFamily="34" charset="-122"/>
                <a:ea typeface="思源黑体 CN Medium" panose="020B0600000000000000" pitchFamily="34" charset="-122"/>
                <a:cs typeface="+mn-ea"/>
                <a:sym typeface="思源黑体 CN Medium" panose="020B0600000000000000" pitchFamily="34" charset="-122"/>
              </a:endParaRPr>
            </a:p>
          </p:txBody>
        </p:sp>
        <p:sp>
          <p:nvSpPr>
            <p:cNvPr id="5" name="文本框 2"/>
            <p:cNvSpPr txBox="1"/>
            <p:nvPr/>
          </p:nvSpPr>
          <p:spPr>
            <a:xfrm>
              <a:off x="1087202" y="3894994"/>
              <a:ext cx="8852685" cy="3784600"/>
            </a:xfrm>
            <a:prstGeom prst="rect">
              <a:avLst/>
            </a:prstGeom>
            <a:noFill/>
            <a:ln w="9525">
              <a:noFill/>
            </a:ln>
          </p:spPr>
          <p:txBody>
            <a:bodyPr wrap="square">
              <a:spAutoFit/>
            </a:bodyPr>
            <a:lstStyle/>
            <a:p>
              <a:pPr lvl="0" algn="l">
                <a:lnSpc>
                  <a:spcPct val="150000"/>
                </a:lnSpc>
                <a:buClr>
                  <a:prstClr val="black"/>
                </a:buClr>
                <a:defRPr/>
              </a:pPr>
              <a:r>
                <a:rPr lang="en-US" altLang="zh-CN" sz="1600" i="0" dirty="0">
                  <a:solidFill>
                    <a:srgbClr val="404040"/>
                  </a:solidFill>
                  <a:latin typeface="Times New Roman" panose="02020603050405020304" charset="0"/>
                  <a:ea typeface="+mj-ea"/>
                  <a:cs typeface="Times New Roman" panose="02020603050405020304" charset="0"/>
                </a:rPr>
                <a:t>When the enterprise develops to a certain stage, the organization will encounter various problems. They are more likely to encounter the bottleneck of development in the market. When we encounter this situation, we should judge whether it is time to change or maintain stability, and make correct decisions (</a:t>
              </a:r>
              <a:r>
                <a:rPr lang="en-US" altLang="zh-CN" sz="1600" i="0" dirty="0">
                  <a:solidFill>
                    <a:srgbClr val="404040"/>
                  </a:solidFill>
                  <a:latin typeface="Times New Roman" panose="02020603050405020304" charset="0"/>
                  <a:ea typeface="+mj-ea"/>
                  <a:cs typeface="Times New Roman" panose="02020603050405020304" charset="0"/>
                  <a:sym typeface="+mn-ea"/>
                </a:rPr>
                <a:t>Chuprov, 2015).</a:t>
              </a:r>
              <a:br>
                <a:rPr lang="en-US" altLang="zh-CN" sz="1600" i="0" dirty="0">
                  <a:solidFill>
                    <a:srgbClr val="404040"/>
                  </a:solidFill>
                  <a:latin typeface="Times New Roman" panose="02020603050405020304" charset="0"/>
                  <a:ea typeface="+mj-ea"/>
                  <a:cs typeface="Times New Roman" panose="02020603050405020304" charset="0"/>
                  <a:sym typeface="+mn-ea"/>
                </a:rPr>
              </a:br>
              <a:r>
                <a:rPr lang="en-US" altLang="zh-CN" sz="1600" i="0" dirty="0">
                  <a:solidFill>
                    <a:srgbClr val="404040"/>
                  </a:solidFill>
                  <a:latin typeface="Times New Roman" panose="02020603050405020304" charset="0"/>
                  <a:ea typeface="+mj-ea"/>
                  <a:cs typeface="Times New Roman" panose="02020603050405020304" charset="0"/>
                </a:rPr>
                <a:t>The organization manager will find that the company will be divided into two groups. One group will say that change is the only way out, and the other group will say that stability is the only way out of the crisis. It seems that what these two factions have said is reasonable and very difficult to choose. </a:t>
              </a:r>
              <a:endParaRPr lang="en-US" altLang="zh-CN" sz="1600" dirty="0">
                <a:solidFill>
                  <a:srgbClr val="404040"/>
                </a:solidFill>
                <a:latin typeface="Times New Roman" panose="02020603050405020304" charset="0"/>
                <a:ea typeface="+mj-ea"/>
                <a:cs typeface="Times New Roman" panose="02020603050405020304" charset="0"/>
                <a:sym typeface="思源黑体 CN Medium" panose="020B0600000000000000" pitchFamily="34" charset="-122"/>
              </a:endParaRPr>
            </a:p>
          </p:txBody>
        </p:sp>
        <p:sp>
          <p:nvSpPr>
            <p:cNvPr id="6" name="箭头: V 形 5"/>
            <p:cNvSpPr/>
            <p:nvPr/>
          </p:nvSpPr>
          <p:spPr>
            <a:xfrm>
              <a:off x="825945" y="4178018"/>
              <a:ext cx="261257" cy="261257"/>
            </a:xfrm>
            <a:prstGeom prst="chevron">
              <a:avLst/>
            </a:prstGeom>
            <a:gradFill flip="none" rotWithShape="1">
              <a:gsLst>
                <a:gs pos="58000">
                  <a:srgbClr val="58ACB6"/>
                </a:gs>
                <a:gs pos="0">
                  <a:srgbClr val="58ACB6"/>
                </a:gs>
                <a:gs pos="100000">
                  <a:srgbClr val="58ACB6"/>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dirty="0">
                <a:ln>
                  <a:noFill/>
                </a:ln>
                <a:solidFill>
                  <a:prstClr val="white"/>
                </a:solidFill>
                <a:effectLst/>
                <a:uLnTx/>
                <a:uFillTx/>
                <a:latin typeface="思源黑体 CN Medium" panose="020B0600000000000000" pitchFamily="34" charset="-122"/>
                <a:ea typeface="思源黑体 CN Medium" panose="020B0600000000000000" pitchFamily="34" charset="-122"/>
                <a:cs typeface="阿里巴巴普惠体 B" panose="00020600040101010101" pitchFamily="18" charset="-122"/>
                <a:sym typeface="思源黑体 CN Medium" panose="020B0600000000000000" pitchFamily="34" charset="-122"/>
              </a:endParaRPr>
            </a:p>
          </p:txBody>
        </p:sp>
      </p:grpSp>
      <p:grpSp>
        <p:nvGrpSpPr>
          <p:cNvPr id="24" name="组合 23"/>
          <p:cNvGrpSpPr/>
          <p:nvPr/>
        </p:nvGrpSpPr>
        <p:grpSpPr>
          <a:xfrm>
            <a:off x="6673409" y="1045029"/>
            <a:ext cx="5437617" cy="4811022"/>
            <a:chOff x="1670850" y="3222173"/>
            <a:chExt cx="7877878" cy="4811022"/>
          </a:xfrm>
        </p:grpSpPr>
        <p:sp>
          <p:nvSpPr>
            <p:cNvPr id="25" name="右箭头 3"/>
            <p:cNvSpPr/>
            <p:nvPr/>
          </p:nvSpPr>
          <p:spPr>
            <a:xfrm>
              <a:off x="1810521" y="3222173"/>
              <a:ext cx="7738207" cy="4811022"/>
            </a:xfrm>
            <a:prstGeom prst="rightArrow">
              <a:avLst>
                <a:gd name="adj1" fmla="val 79305"/>
                <a:gd name="adj2" fmla="val 40552"/>
              </a:avLst>
            </a:prstGeom>
            <a:gradFill flip="none" rotWithShape="1">
              <a:gsLst>
                <a:gs pos="0">
                  <a:srgbClr val="58ACB6">
                    <a:alpha val="11000"/>
                  </a:srgbClr>
                </a:gs>
                <a:gs pos="100000">
                  <a:srgbClr val="58ACB6">
                    <a:alpha val="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prstClr val="white"/>
                </a:solidFill>
                <a:effectLst/>
                <a:uLnTx/>
                <a:uFillTx/>
                <a:latin typeface="思源黑体 CN Medium" panose="020B0600000000000000" pitchFamily="34" charset="-122"/>
                <a:ea typeface="思源黑体 CN Medium" panose="020B0600000000000000" pitchFamily="34" charset="-122"/>
                <a:cs typeface="+mn-ea"/>
                <a:sym typeface="思源黑体 CN Medium" panose="020B0600000000000000" pitchFamily="34" charset="-122"/>
              </a:endParaRPr>
            </a:p>
          </p:txBody>
        </p:sp>
        <p:sp>
          <p:nvSpPr>
            <p:cNvPr id="27" name="箭头: V 形 26"/>
            <p:cNvSpPr/>
            <p:nvPr/>
          </p:nvSpPr>
          <p:spPr>
            <a:xfrm>
              <a:off x="1670850" y="3552094"/>
              <a:ext cx="261257" cy="261257"/>
            </a:xfrm>
            <a:prstGeom prst="chevron">
              <a:avLst/>
            </a:prstGeom>
            <a:gradFill flip="none" rotWithShape="1">
              <a:gsLst>
                <a:gs pos="58000">
                  <a:srgbClr val="58ACB6"/>
                </a:gs>
                <a:gs pos="0">
                  <a:srgbClr val="58ACB6"/>
                </a:gs>
                <a:gs pos="100000">
                  <a:srgbClr val="58ACB6"/>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2400" b="0" i="0" u="none" strike="noStrike" kern="1200" cap="none" spc="0" normalizeH="0" baseline="0" noProof="0" dirty="0">
                <a:ln>
                  <a:noFill/>
                </a:ln>
                <a:solidFill>
                  <a:prstClr val="white"/>
                </a:solidFill>
                <a:effectLst/>
                <a:uLnTx/>
                <a:uFillTx/>
                <a:latin typeface="思源黑体 CN Medium" panose="020B0600000000000000" pitchFamily="34" charset="-122"/>
                <a:ea typeface="思源黑体 CN Medium" panose="020B0600000000000000" pitchFamily="34" charset="-122"/>
                <a:cs typeface="阿里巴巴普惠体 B" panose="00020600040101010101" pitchFamily="18" charset="-122"/>
                <a:sym typeface="思源黑体 CN Medium" panose="020B0600000000000000" pitchFamily="34" charset="-122"/>
              </a:endParaRPr>
            </a:p>
          </p:txBody>
        </p:sp>
      </p:grpSp>
      <p:sp>
        <p:nvSpPr>
          <p:cNvPr id="7" name="矩形 6"/>
          <p:cNvSpPr/>
          <p:nvPr/>
        </p:nvSpPr>
        <p:spPr>
          <a:xfrm>
            <a:off x="6937375" y="-78740"/>
            <a:ext cx="5267960" cy="5340985"/>
          </a:xfrm>
          <a:prstGeom prst="rect">
            <a:avLst/>
          </a:prstGeom>
          <a:solidFill>
            <a:srgbClr val="D7EB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文本框 2"/>
          <p:cNvSpPr txBox="1"/>
          <p:nvPr>
            <p:custDataLst>
              <p:tags r:id="rId1"/>
            </p:custDataLst>
          </p:nvPr>
        </p:nvSpPr>
        <p:spPr>
          <a:xfrm>
            <a:off x="7190292" y="1208580"/>
            <a:ext cx="4763841" cy="2584450"/>
          </a:xfrm>
          <a:prstGeom prst="rect">
            <a:avLst/>
          </a:prstGeom>
          <a:noFill/>
          <a:ln w="9525">
            <a:noFill/>
          </a:ln>
        </p:spPr>
        <p:txBody>
          <a:bodyPr wrap="square">
            <a:spAutoFit/>
          </a:bodyPr>
          <a:p>
            <a:pPr lvl="0" algn="l">
              <a:lnSpc>
                <a:spcPct val="150000"/>
              </a:lnSpc>
              <a:spcBef>
                <a:spcPts val="1200"/>
              </a:spcBef>
              <a:buClr>
                <a:prstClr val="black"/>
              </a:buClr>
              <a:defRPr/>
            </a:pPr>
            <a:r>
              <a:rPr lang="zh-CN" altLang="en-US"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Bala women's jewel</a:t>
            </a:r>
            <a:r>
              <a:rPr lang="en-US" altLang="zh-CN"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le</a:t>
            </a:r>
            <a:r>
              <a:rPr lang="zh-CN" altLang="en-US"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ry store is a company located in Guangzhou</a:t>
            </a:r>
            <a:r>
              <a:rPr lang="en-US" altLang="zh-CN"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 China</a:t>
            </a:r>
            <a:r>
              <a:rPr lang="zh-CN" altLang="en-US"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 Since its establishment in 2001, it has expanded to more than a dozen branches. </a:t>
            </a:r>
            <a:r>
              <a:rPr lang="en-US" altLang="zh-CN" sz="1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Its branches located </a:t>
            </a:r>
            <a:r>
              <a:rPr lang="en-US" altLang="zh-CN" sz="1800" u="sng"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in </a:t>
            </a:r>
            <a:r>
              <a:rPr lang="en-US" altLang="zh-CN" sz="1800" u="sng" dirty="0" err="1">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Chongqing</a:t>
            </a:r>
            <a:r>
              <a:rPr lang="en-US" altLang="zh-CN" sz="1800" u="sng"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 Chengdu, </a:t>
            </a:r>
            <a:r>
              <a:rPr lang="en-US" altLang="zh-CN" sz="1800" u="sng" dirty="0" err="1">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Changsha, Shenzhen</a:t>
            </a:r>
            <a:r>
              <a:rPr lang="en-US" altLang="zh-CN" sz="1800" u="sng"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 </a:t>
            </a:r>
            <a:r>
              <a:rPr lang="en-US" altLang="zh-CN" sz="1800" u="sng" dirty="0" err="1">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Xiamen</a:t>
            </a:r>
            <a:r>
              <a:rPr lang="en-US" altLang="zh-CN" sz="1800" u="sng"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 and many other cities in China.</a:t>
            </a:r>
            <a:endParaRPr lang="zh-CN" altLang="en-US" u="sng" dirty="0">
              <a:solidFill>
                <a:srgbClr val="404040"/>
              </a:solidFill>
              <a:latin typeface="Times New Roman" panose="02020603050405020304" charset="0"/>
              <a:cs typeface="Times New Roman" panose="02020603050405020304" charset="0"/>
              <a:sym typeface="思源黑体 CN Medium" panose="020B0600000000000000" pitchFamily="34" charset="-122"/>
            </a:endParaRPr>
          </a:p>
        </p:txBody>
      </p:sp>
      <p:pic>
        <p:nvPicPr>
          <p:cNvPr id="10" name="图片 9"/>
          <p:cNvPicPr>
            <a:picLocks noChangeAspect="1"/>
          </p:cNvPicPr>
          <p:nvPr/>
        </p:nvPicPr>
        <p:blipFill>
          <a:blip r:embed="rId2"/>
          <a:stretch>
            <a:fillRect/>
          </a:stretch>
        </p:blipFill>
        <p:spPr>
          <a:xfrm>
            <a:off x="6938010" y="4524375"/>
            <a:ext cx="5267325" cy="1848485"/>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92480" y="324928"/>
            <a:ext cx="4255788" cy="544830"/>
          </a:xfrm>
          <a:prstGeom prst="rect">
            <a:avLst/>
          </a:prstGeom>
          <a:noFill/>
          <a:effectLst/>
        </p:spPr>
        <p:txBody>
          <a:bodyPr wrap="square" lIns="114300" tIns="57150" rIns="114300" bIns="57150" rtlCol="0">
            <a:spAutoFit/>
          </a:bodyPr>
          <a:lstStyle/>
          <a:p>
            <a:r>
              <a:rPr lang="en-US" altLang="zh-CN" sz="2800" dirty="0">
                <a:solidFill>
                  <a:srgbClr val="404040"/>
                </a:solidFill>
                <a:latin typeface="Times New Roman" panose="02020603050405020304" charset="0"/>
                <a:ea typeface="+mj-ea"/>
                <a:cs typeface="Times New Roman" panose="02020603050405020304" charset="0"/>
              </a:rPr>
              <a:t>Change</a:t>
            </a:r>
            <a:r>
              <a:rPr lang="en-US" altLang="zh-CN" sz="2800" dirty="0">
                <a:solidFill>
                  <a:srgbClr val="404040"/>
                </a:solidFill>
                <a:latin typeface="Times New Roman" panose="02020603050405020304" charset="0"/>
                <a:ea typeface="+mj-ea"/>
                <a:cs typeface="Times New Roman" panose="02020603050405020304" charset="0"/>
                <a:sym typeface="+mn-ea"/>
              </a:rPr>
              <a:t> Drive</a:t>
            </a:r>
            <a:endParaRPr lang="en-US" altLang="zh-CN" sz="2800" dirty="0">
              <a:solidFill>
                <a:srgbClr val="404040"/>
              </a:solidFill>
              <a:latin typeface="Times New Roman" panose="02020603050405020304" charset="0"/>
              <a:ea typeface="+mj-ea"/>
              <a:cs typeface="Times New Roman" panose="02020603050405020304" charset="0"/>
            </a:endParaRPr>
          </a:p>
        </p:txBody>
      </p:sp>
      <p:grpSp>
        <p:nvGrpSpPr>
          <p:cNvPr id="5" name="组合 4"/>
          <p:cNvGrpSpPr/>
          <p:nvPr/>
        </p:nvGrpSpPr>
        <p:grpSpPr>
          <a:xfrm>
            <a:off x="539687" y="1178043"/>
            <a:ext cx="10936431" cy="4656235"/>
            <a:chOff x="820167" y="1500787"/>
            <a:chExt cx="10936431" cy="4656235"/>
          </a:xfrm>
        </p:grpSpPr>
        <p:sp>
          <p:nvSpPr>
            <p:cNvPr id="6" name="矩形 5"/>
            <p:cNvSpPr/>
            <p:nvPr/>
          </p:nvSpPr>
          <p:spPr>
            <a:xfrm>
              <a:off x="820167" y="1500787"/>
              <a:ext cx="10936431" cy="4656235"/>
            </a:xfrm>
            <a:prstGeom prst="rect">
              <a:avLst/>
            </a:prstGeom>
            <a:gradFill flip="none" rotWithShape="1">
              <a:gsLst>
                <a:gs pos="0">
                  <a:srgbClr val="58ACB6">
                    <a:alpha val="24000"/>
                  </a:srgbClr>
                </a:gs>
                <a:gs pos="100000">
                  <a:srgbClr val="FFFFFF">
                    <a:alpha val="0"/>
                  </a:srgbClr>
                </a:gs>
              </a:gsLst>
              <a:lin ang="16200000" scaled="1"/>
              <a:tileRect/>
            </a:gradFill>
            <a:ln w="6350">
              <a:solidFill>
                <a:srgbClr val="58ACB6">
                  <a:alpha val="74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endParaRPr>
            </a:p>
          </p:txBody>
        </p:sp>
        <p:grpSp>
          <p:nvGrpSpPr>
            <p:cNvPr id="7" name="组合 6"/>
            <p:cNvGrpSpPr/>
            <p:nvPr/>
          </p:nvGrpSpPr>
          <p:grpSpPr>
            <a:xfrm>
              <a:off x="973229" y="1837394"/>
              <a:ext cx="1022208" cy="3157507"/>
              <a:chOff x="787312" y="2228944"/>
              <a:chExt cx="1222362" cy="3775762"/>
            </a:xfrm>
          </p:grpSpPr>
          <p:sp>
            <p:nvSpPr>
              <p:cNvPr id="11" name="矩形: 圆角 10"/>
              <p:cNvSpPr/>
              <p:nvPr/>
            </p:nvSpPr>
            <p:spPr>
              <a:xfrm>
                <a:off x="907754" y="2228944"/>
                <a:ext cx="990552" cy="990551"/>
              </a:xfrm>
              <a:prstGeom prst="roundRect">
                <a:avLst>
                  <a:gd name="adj" fmla="val 50000"/>
                </a:avLst>
              </a:prstGeom>
              <a:gradFill flip="none" rotWithShape="1">
                <a:gsLst>
                  <a:gs pos="51000">
                    <a:srgbClr val="58ACB6"/>
                  </a:gs>
                  <a:gs pos="0">
                    <a:srgbClr val="58ACB6"/>
                  </a:gs>
                  <a:gs pos="100000">
                    <a:srgbClr val="58ACB6"/>
                  </a:gs>
                </a:gsLst>
                <a:lin ang="16200000" scaled="1"/>
                <a:tileRect/>
              </a:gradFill>
              <a:ln>
                <a:noFill/>
              </a:ln>
              <a:effectLst>
                <a:outerShdw blurRad="127000" dist="139700" dir="2700000" algn="tl" rotWithShape="0">
                  <a:schemeClr val="tx1">
                    <a:lumMod val="50000"/>
                    <a:lumOff val="50000"/>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5400"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endParaRPr>
              </a:p>
            </p:txBody>
          </p:sp>
          <p:sp>
            <p:nvSpPr>
              <p:cNvPr id="12" name="文本框 11"/>
              <p:cNvSpPr txBox="1"/>
              <p:nvPr/>
            </p:nvSpPr>
            <p:spPr>
              <a:xfrm>
                <a:off x="822025" y="2506685"/>
                <a:ext cx="1187649" cy="552061"/>
              </a:xfrm>
              <a:prstGeom prst="rect">
                <a:avLst/>
              </a:prstGeom>
              <a:noFill/>
            </p:spPr>
            <p:txBody>
              <a:bodyPr wrap="square">
                <a:spAutoFit/>
              </a:bodyPr>
              <a:lstStyle/>
              <a:p>
                <a:pPr algn="ctr"/>
                <a:r>
                  <a:rPr lang="en-US" altLang="zh-CN" sz="2400" b="1"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rPr>
                  <a:t>01</a:t>
                </a:r>
                <a:endParaRPr lang="zh-CN" altLang="en-US" sz="2400" b="1"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endParaRPr>
              </a:p>
            </p:txBody>
          </p:sp>
          <p:sp>
            <p:nvSpPr>
              <p:cNvPr id="15" name="矩形: 圆角 14"/>
              <p:cNvSpPr/>
              <p:nvPr/>
            </p:nvSpPr>
            <p:spPr>
              <a:xfrm>
                <a:off x="873040" y="5014155"/>
                <a:ext cx="990552" cy="990551"/>
              </a:xfrm>
              <a:prstGeom prst="roundRect">
                <a:avLst>
                  <a:gd name="adj" fmla="val 50000"/>
                </a:avLst>
              </a:prstGeom>
              <a:gradFill flip="none" rotWithShape="1">
                <a:gsLst>
                  <a:gs pos="51000">
                    <a:srgbClr val="58ACB6"/>
                  </a:gs>
                  <a:gs pos="0">
                    <a:srgbClr val="58ACB6"/>
                  </a:gs>
                  <a:gs pos="100000">
                    <a:srgbClr val="58ACB6"/>
                  </a:gs>
                </a:gsLst>
                <a:lin ang="16200000" scaled="1"/>
                <a:tileRect/>
              </a:gradFill>
              <a:ln>
                <a:noFill/>
              </a:ln>
              <a:effectLst>
                <a:outerShdw blurRad="127000" dist="139700" dir="2700000" algn="tl" rotWithShape="0">
                  <a:schemeClr val="tx1">
                    <a:lumMod val="50000"/>
                    <a:lumOff val="50000"/>
                    <a:alpha val="19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5400"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endParaRPr>
              </a:p>
            </p:txBody>
          </p:sp>
          <p:sp>
            <p:nvSpPr>
              <p:cNvPr id="16" name="文本框 15"/>
              <p:cNvSpPr txBox="1"/>
              <p:nvPr/>
            </p:nvSpPr>
            <p:spPr>
              <a:xfrm>
                <a:off x="787312" y="5214835"/>
                <a:ext cx="1187649" cy="552061"/>
              </a:xfrm>
              <a:prstGeom prst="rect">
                <a:avLst/>
              </a:prstGeom>
              <a:noFill/>
            </p:spPr>
            <p:txBody>
              <a:bodyPr wrap="square">
                <a:spAutoFit/>
              </a:bodyPr>
              <a:lstStyle/>
              <a:p>
                <a:pPr algn="ctr"/>
                <a:r>
                  <a:rPr lang="en-US" altLang="zh-CN" sz="2400" b="1"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rPr>
                  <a:t>02</a:t>
                </a:r>
                <a:endParaRPr lang="zh-CN" altLang="en-US" sz="2400" b="1" dirty="0">
                  <a:solidFill>
                    <a:srgbClr val="FFFFFF"/>
                  </a:solidFill>
                  <a:latin typeface="微软雅黑" panose="020B0503020204020204" pitchFamily="34" charset="-122"/>
                  <a:ea typeface="微软雅黑" panose="020B0503020204020204" pitchFamily="34" charset="-122"/>
                  <a:cs typeface="+mn-ea"/>
                  <a:sym typeface="Arial" panose="020B0604020202020204" pitchFamily="34" charset="0"/>
                </a:endParaRPr>
              </a:p>
            </p:txBody>
          </p:sp>
        </p:grpSp>
        <p:sp>
          <p:nvSpPr>
            <p:cNvPr id="8" name="文本框 7"/>
            <p:cNvSpPr txBox="1"/>
            <p:nvPr/>
          </p:nvSpPr>
          <p:spPr>
            <a:xfrm>
              <a:off x="2059687" y="1715417"/>
              <a:ext cx="8779510" cy="2168525"/>
            </a:xfrm>
            <a:prstGeom prst="rect">
              <a:avLst/>
            </a:prstGeom>
            <a:noFill/>
          </p:spPr>
          <p:txBody>
            <a:bodyPr wrap="square">
              <a:spAutoFit/>
            </a:bodyPr>
            <a:lstStyle/>
            <a:p>
              <a:pPr>
                <a:lnSpc>
                  <a:spcPct val="150000"/>
                </a:lnSpc>
                <a:spcBef>
                  <a:spcPts val="1000"/>
                </a:spcBef>
              </a:pPr>
              <a:r>
                <a:rPr lang="en-US" altLang="zh-CN" dirty="0">
                  <a:solidFill>
                    <a:srgbClr val="404040"/>
                  </a:solidFill>
                  <a:latin typeface="Times New Roman" panose="02020603050405020304" charset="0"/>
                  <a:ea typeface="+mj-ea"/>
                  <a:cs typeface="Times New Roman" panose="02020603050405020304" charset="0"/>
                  <a:sym typeface="+mn-ea"/>
                </a:rPr>
                <a:t>The company's storefronts are generally located near university campuses, boutique streets, or white-collar office areas, where fashion loving women frequently move around. The company's products are also loved by young women. </a:t>
              </a:r>
              <a:r>
                <a:rPr lang="en-US" altLang="zh-CN" dirty="0">
                  <a:solidFill>
                    <a:srgbClr val="404040"/>
                  </a:solidFill>
                  <a:latin typeface="Times New Roman" panose="02020603050405020304" charset="0"/>
                  <a:ea typeface="+mj-ea"/>
                  <a:cs typeface="Times New Roman" panose="02020603050405020304" charset="0"/>
                  <a:sym typeface="+mn-ea"/>
                </a:rPr>
                <a:t>The most recent change in the company occurred in 2022, as the new crown epidemic spreads, the product market share declined rapidly.</a:t>
              </a:r>
              <a:endParaRPr lang="en-US" altLang="zh-CN" dirty="0">
                <a:solidFill>
                  <a:srgbClr val="404040"/>
                </a:solidFill>
                <a:latin typeface="Times New Roman" panose="02020603050405020304" charset="0"/>
                <a:ea typeface="+mj-ea"/>
                <a:cs typeface="Times New Roman" panose="02020603050405020304" charset="0"/>
                <a:sym typeface="Arial" panose="020B0604020202020204" pitchFamily="34" charset="0"/>
              </a:endParaRPr>
            </a:p>
          </p:txBody>
        </p:sp>
      </p:grpSp>
      <p:sp>
        <p:nvSpPr>
          <p:cNvPr id="3" name="矩形 2"/>
          <p:cNvSpPr/>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文本框 8"/>
          <p:cNvSpPr txBox="1"/>
          <p:nvPr/>
        </p:nvSpPr>
        <p:spPr>
          <a:xfrm>
            <a:off x="1779270" y="3735070"/>
            <a:ext cx="8764905" cy="1881505"/>
          </a:xfrm>
          <a:prstGeom prst="rect">
            <a:avLst/>
          </a:prstGeom>
          <a:noFill/>
        </p:spPr>
        <p:txBody>
          <a:bodyPr wrap="square" rtlCol="0" anchor="t">
            <a:spAutoFit/>
          </a:bodyPr>
          <a:p>
            <a:pPr>
              <a:lnSpc>
                <a:spcPct val="150000"/>
              </a:lnSpc>
              <a:spcBef>
                <a:spcPts val="1000"/>
              </a:spcBef>
            </a:pPr>
            <a:r>
              <a:rPr lang="en-US" altLang="zh-CN" dirty="0">
                <a:solidFill>
                  <a:srgbClr val="404040"/>
                </a:solidFill>
                <a:latin typeface="Times New Roman" panose="02020603050405020304" charset="0"/>
                <a:ea typeface="+mj-ea"/>
                <a:cs typeface="Times New Roman" panose="02020603050405020304" charset="0"/>
                <a:sym typeface="+mn-ea"/>
              </a:rPr>
              <a:t>The external reason for the change is that the change of the market environment leads to the reduction  of the company's consumers. </a:t>
            </a:r>
            <a:endParaRPr lang="en-US" altLang="zh-CN" dirty="0">
              <a:solidFill>
                <a:srgbClr val="404040"/>
              </a:solidFill>
              <a:latin typeface="Times New Roman" panose="02020603050405020304" charset="0"/>
              <a:ea typeface="+mj-ea"/>
              <a:cs typeface="Times New Roman" panose="02020603050405020304" charset="0"/>
              <a:sym typeface="+mn-ea"/>
            </a:endParaRPr>
          </a:p>
          <a:p>
            <a:pPr>
              <a:lnSpc>
                <a:spcPct val="150000"/>
              </a:lnSpc>
              <a:spcBef>
                <a:spcPts val="1000"/>
              </a:spcBef>
            </a:pPr>
            <a:r>
              <a:rPr lang="en-US" altLang="zh-CN" dirty="0">
                <a:solidFill>
                  <a:srgbClr val="404040"/>
                </a:solidFill>
                <a:latin typeface="Times New Roman" panose="02020603050405020304" charset="0"/>
                <a:ea typeface="+mj-ea"/>
                <a:cs typeface="Times New Roman" panose="02020603050405020304" charset="0"/>
                <a:sym typeface="+mn-ea"/>
              </a:rPr>
              <a:t>The internal reason for the change is that the company's senior management realizes that the development of the enterprise is entering a bottleneck and needs to be further upgraded.</a:t>
            </a:r>
            <a:endParaRPr lang="en-US" altLang="zh-CN" dirty="0">
              <a:solidFill>
                <a:srgbClr val="404040"/>
              </a:solidFill>
              <a:latin typeface="Times New Roman" panose="02020603050405020304" charset="0"/>
              <a:ea typeface="+mj-ea"/>
              <a:cs typeface="Times New Roman" panose="02020603050405020304" charset="0"/>
              <a:sym typeface="+mn-ea"/>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885520" y="207453"/>
            <a:ext cx="4255788" cy="544830"/>
          </a:xfrm>
          <a:prstGeom prst="rect">
            <a:avLst/>
          </a:prstGeom>
          <a:noFill/>
          <a:effectLst/>
        </p:spPr>
        <p:txBody>
          <a:bodyPr wrap="square" lIns="114300" tIns="57150" rIns="114300" bIns="57150" rtlCol="0">
            <a:spAutoFit/>
          </a:bodyPr>
          <a:lstStyle/>
          <a:p>
            <a:pPr marL="0" marR="0" lvl="0" indent="0" algn="l" defTabSz="914400" rtl="0" eaLnBrk="1" fontAlgn="auto" latinLnBrk="0" hangingPunct="1">
              <a:lnSpc>
                <a:spcPct val="100000"/>
              </a:lnSpc>
              <a:spcBef>
                <a:spcPts val="0"/>
              </a:spcBef>
              <a:spcAft>
                <a:spcPts val="0"/>
              </a:spcAft>
              <a:buClrTx/>
              <a:buSzTx/>
              <a:buFontTx/>
              <a:buNone/>
              <a:defRPr/>
            </a:pPr>
            <a:r>
              <a:rPr kumimoji="0" lang="en-US" altLang="zh-CN" sz="2800" b="0" i="0" u="none" strike="noStrike" kern="1200" cap="none" spc="0" normalizeH="0" baseline="0" noProof="0" dirty="0">
                <a:ln>
                  <a:noFill/>
                </a:ln>
                <a:solidFill>
                  <a:schemeClr val="tx1"/>
                </a:solidFill>
                <a:effectLst/>
                <a:uLnTx/>
                <a:uFillTx/>
                <a:latin typeface="Times New Roman" panose="02020603050405020304" charset="0"/>
                <a:ea typeface="等线" panose="02010600030101010101" pitchFamily="2" charset="-122"/>
                <a:cs typeface="Times New Roman" panose="02020603050405020304" charset="0"/>
                <a:sym typeface="+mn-ea"/>
              </a:rPr>
              <a:t>Change Drive</a:t>
            </a:r>
            <a:endParaRPr kumimoji="0" lang="en-US" altLang="zh-CN" sz="2800" b="0" i="0" u="none" strike="noStrike" kern="1200" cap="none" spc="0" normalizeH="0" baseline="0" noProof="0" dirty="0">
              <a:ln>
                <a:noFill/>
              </a:ln>
              <a:solidFill>
                <a:schemeClr val="tx1"/>
              </a:solidFill>
              <a:effectLst/>
              <a:uLnTx/>
              <a:uFillTx/>
              <a:latin typeface="Times New Roman" panose="02020603050405020304" charset="0"/>
              <a:ea typeface="等线" panose="02010600030101010101" pitchFamily="2" charset="-122"/>
              <a:cs typeface="Times New Roman" panose="02020603050405020304" charset="0"/>
              <a:sym typeface="+mn-ea"/>
            </a:endParaRPr>
          </a:p>
        </p:txBody>
      </p:sp>
      <p:grpSp>
        <p:nvGrpSpPr>
          <p:cNvPr id="9" name="Group 55"/>
          <p:cNvGrpSpPr/>
          <p:nvPr/>
        </p:nvGrpSpPr>
        <p:grpSpPr>
          <a:xfrm>
            <a:off x="4009142" y="1346799"/>
            <a:ext cx="3761253" cy="3251505"/>
            <a:chOff x="2690813" y="974725"/>
            <a:chExt cx="6805613" cy="5883275"/>
          </a:xfrm>
        </p:grpSpPr>
        <p:sp>
          <p:nvSpPr>
            <p:cNvPr id="13" name="Freeform 8"/>
            <p:cNvSpPr/>
            <p:nvPr/>
          </p:nvSpPr>
          <p:spPr bwMode="auto">
            <a:xfrm>
              <a:off x="2690813" y="974725"/>
              <a:ext cx="6805613" cy="1484313"/>
            </a:xfrm>
            <a:custGeom>
              <a:avLst/>
              <a:gdLst>
                <a:gd name="T0" fmla="*/ 540 w 4287"/>
                <a:gd name="T1" fmla="*/ 0 h 935"/>
                <a:gd name="T2" fmla="*/ 3739 w 4287"/>
                <a:gd name="T3" fmla="*/ 0 h 935"/>
                <a:gd name="T4" fmla="*/ 4287 w 4287"/>
                <a:gd name="T5" fmla="*/ 935 h 935"/>
                <a:gd name="T6" fmla="*/ 0 w 4287"/>
                <a:gd name="T7" fmla="*/ 935 h 935"/>
                <a:gd name="T8" fmla="*/ 540 w 4287"/>
                <a:gd name="T9" fmla="*/ 0 h 935"/>
              </a:gdLst>
              <a:ahLst/>
              <a:cxnLst>
                <a:cxn ang="0">
                  <a:pos x="T0" y="T1"/>
                </a:cxn>
                <a:cxn ang="0">
                  <a:pos x="T2" y="T3"/>
                </a:cxn>
                <a:cxn ang="0">
                  <a:pos x="T4" y="T5"/>
                </a:cxn>
                <a:cxn ang="0">
                  <a:pos x="T6" y="T7"/>
                </a:cxn>
                <a:cxn ang="0">
                  <a:pos x="T8" y="T9"/>
                </a:cxn>
              </a:cxnLst>
              <a:rect l="0" t="0" r="r" b="b"/>
              <a:pathLst>
                <a:path w="4287" h="935">
                  <a:moveTo>
                    <a:pt x="540" y="0"/>
                  </a:moveTo>
                  <a:lnTo>
                    <a:pt x="3739" y="0"/>
                  </a:lnTo>
                  <a:lnTo>
                    <a:pt x="4287" y="935"/>
                  </a:lnTo>
                  <a:lnTo>
                    <a:pt x="0" y="935"/>
                  </a:lnTo>
                  <a:lnTo>
                    <a:pt x="540" y="0"/>
                  </a:lnTo>
                  <a:close/>
                </a:path>
              </a:pathLst>
            </a:custGeom>
            <a:solidFill>
              <a:srgbClr val="B0CCB0">
                <a:lumMod val="75000"/>
              </a:srgbClr>
            </a:solid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4" name="Freeform 10"/>
            <p:cNvSpPr/>
            <p:nvPr/>
          </p:nvSpPr>
          <p:spPr bwMode="auto">
            <a:xfrm>
              <a:off x="2690813" y="974725"/>
              <a:ext cx="4243388" cy="5883275"/>
            </a:xfrm>
            <a:custGeom>
              <a:avLst/>
              <a:gdLst>
                <a:gd name="T0" fmla="*/ 540 w 2673"/>
                <a:gd name="T1" fmla="*/ 0 h 3706"/>
                <a:gd name="T2" fmla="*/ 2673 w 2673"/>
                <a:gd name="T3" fmla="*/ 3706 h 3706"/>
                <a:gd name="T4" fmla="*/ 1607 w 2673"/>
                <a:gd name="T5" fmla="*/ 3696 h 3706"/>
                <a:gd name="T6" fmla="*/ 0 w 2673"/>
                <a:gd name="T7" fmla="*/ 935 h 3706"/>
                <a:gd name="T8" fmla="*/ 540 w 2673"/>
                <a:gd name="T9" fmla="*/ 0 h 3706"/>
              </a:gdLst>
              <a:ahLst/>
              <a:cxnLst>
                <a:cxn ang="0">
                  <a:pos x="T0" y="T1"/>
                </a:cxn>
                <a:cxn ang="0">
                  <a:pos x="T2" y="T3"/>
                </a:cxn>
                <a:cxn ang="0">
                  <a:pos x="T4" y="T5"/>
                </a:cxn>
                <a:cxn ang="0">
                  <a:pos x="T6" y="T7"/>
                </a:cxn>
                <a:cxn ang="0">
                  <a:pos x="T8" y="T9"/>
                </a:cxn>
              </a:cxnLst>
              <a:rect l="0" t="0" r="r" b="b"/>
              <a:pathLst>
                <a:path w="2673" h="3706">
                  <a:moveTo>
                    <a:pt x="540" y="0"/>
                  </a:moveTo>
                  <a:lnTo>
                    <a:pt x="2673" y="3706"/>
                  </a:lnTo>
                  <a:lnTo>
                    <a:pt x="1607" y="3696"/>
                  </a:lnTo>
                  <a:lnTo>
                    <a:pt x="0" y="935"/>
                  </a:lnTo>
                  <a:lnTo>
                    <a:pt x="540" y="0"/>
                  </a:lnTo>
                  <a:close/>
                </a:path>
              </a:pathLst>
            </a:custGeom>
            <a:solidFill>
              <a:srgbClr val="E8B7B7"/>
            </a:solid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17" name="Freeform 12"/>
            <p:cNvSpPr/>
            <p:nvPr/>
          </p:nvSpPr>
          <p:spPr bwMode="auto">
            <a:xfrm>
              <a:off x="5241926" y="2459038"/>
              <a:ext cx="4254500" cy="4391025"/>
            </a:xfrm>
            <a:custGeom>
              <a:avLst/>
              <a:gdLst>
                <a:gd name="T0" fmla="*/ 1641 w 2680"/>
                <a:gd name="T1" fmla="*/ 0 h 2766"/>
                <a:gd name="T2" fmla="*/ 2680 w 2680"/>
                <a:gd name="T3" fmla="*/ 0 h 2766"/>
                <a:gd name="T4" fmla="*/ 1066 w 2680"/>
                <a:gd name="T5" fmla="*/ 2766 h 2766"/>
                <a:gd name="T6" fmla="*/ 0 w 2680"/>
                <a:gd name="T7" fmla="*/ 2761 h 2766"/>
                <a:gd name="T8" fmla="*/ 1641 w 2680"/>
                <a:gd name="T9" fmla="*/ 0 h 2766"/>
              </a:gdLst>
              <a:ahLst/>
              <a:cxnLst>
                <a:cxn ang="0">
                  <a:pos x="T0" y="T1"/>
                </a:cxn>
                <a:cxn ang="0">
                  <a:pos x="T2" y="T3"/>
                </a:cxn>
                <a:cxn ang="0">
                  <a:pos x="T4" y="T5"/>
                </a:cxn>
                <a:cxn ang="0">
                  <a:pos x="T6" y="T7"/>
                </a:cxn>
                <a:cxn ang="0">
                  <a:pos x="T8" y="T9"/>
                </a:cxn>
              </a:cxnLst>
              <a:rect l="0" t="0" r="r" b="b"/>
              <a:pathLst>
                <a:path w="2680" h="2766">
                  <a:moveTo>
                    <a:pt x="1641" y="0"/>
                  </a:moveTo>
                  <a:lnTo>
                    <a:pt x="2680" y="0"/>
                  </a:lnTo>
                  <a:lnTo>
                    <a:pt x="1066" y="2766"/>
                  </a:lnTo>
                  <a:lnTo>
                    <a:pt x="0" y="2761"/>
                  </a:lnTo>
                  <a:lnTo>
                    <a:pt x="1641" y="0"/>
                  </a:lnTo>
                  <a:close/>
                </a:path>
              </a:pathLst>
            </a:custGeom>
            <a:solidFill>
              <a:srgbClr val="B1A35A"/>
            </a:solid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sp>
        <p:nvSpPr>
          <p:cNvPr id="18" name="Rectangle 131"/>
          <p:cNvSpPr/>
          <p:nvPr/>
        </p:nvSpPr>
        <p:spPr>
          <a:xfrm>
            <a:off x="1129885" y="1346903"/>
            <a:ext cx="2505966" cy="1753235"/>
          </a:xfrm>
          <a:prstGeom prst="rect">
            <a:avLst/>
          </a:prstGeom>
        </p:spPr>
        <p:txBody>
          <a:bodyPr wrap="square">
            <a:spAutoFit/>
          </a:bodyPr>
          <a:lstStyle/>
          <a:p>
            <a:pPr algn="l">
              <a:lnSpc>
                <a:spcPct val="150000"/>
              </a:lnSpc>
            </a:pPr>
            <a:r>
              <a:rPr lang="en-US" sz="2400" dirty="0">
                <a:latin typeface="Times New Roman" panose="02020603050405020304" charset="0"/>
                <a:cs typeface="Times New Roman" panose="02020603050405020304" charset="0"/>
              </a:rPr>
              <a:t>Making organization more adaptable</a:t>
            </a:r>
            <a:endParaRPr lang="en-US" sz="2400" dirty="0">
              <a:latin typeface="Times New Roman" panose="02020603050405020304" charset="0"/>
              <a:cs typeface="Times New Roman" panose="02020603050405020304" charset="0"/>
            </a:endParaRPr>
          </a:p>
        </p:txBody>
      </p:sp>
      <p:sp>
        <p:nvSpPr>
          <p:cNvPr id="19" name="Rectangle 131"/>
          <p:cNvSpPr/>
          <p:nvPr/>
        </p:nvSpPr>
        <p:spPr>
          <a:xfrm>
            <a:off x="7821185" y="1410319"/>
            <a:ext cx="2505966" cy="1198880"/>
          </a:xfrm>
          <a:prstGeom prst="rect">
            <a:avLst/>
          </a:prstGeom>
        </p:spPr>
        <p:txBody>
          <a:bodyPr wrap="square">
            <a:spAutoFit/>
          </a:bodyPr>
          <a:lstStyle/>
          <a:p>
            <a:pPr algn="l">
              <a:lnSpc>
                <a:spcPct val="150000"/>
              </a:lnSpc>
            </a:pPr>
            <a:r>
              <a:rPr lang="en-US" sz="2400" dirty="0">
                <a:latin typeface="Times New Roman" panose="02020603050405020304" charset="0"/>
                <a:cs typeface="Times New Roman" panose="02020603050405020304" charset="0"/>
              </a:rPr>
              <a:t>M</a:t>
            </a:r>
            <a:r>
              <a:rPr lang="en-US" altLang="zh-CN" sz="2400" dirty="0">
                <a:latin typeface="Times New Roman" panose="02020603050405020304" charset="0"/>
                <a:cs typeface="Times New Roman" panose="02020603050405020304" charset="0"/>
              </a:rPr>
              <a:t>aking employee more adaptable</a:t>
            </a:r>
            <a:endParaRPr lang="en-US" sz="2400" dirty="0">
              <a:latin typeface="Times New Roman" panose="02020603050405020304" charset="0"/>
              <a:cs typeface="Times New Roman" panose="02020603050405020304" charset="0"/>
            </a:endParaRPr>
          </a:p>
        </p:txBody>
      </p:sp>
      <p:sp>
        <p:nvSpPr>
          <p:cNvPr id="20" name="Rectangle 131"/>
          <p:cNvSpPr/>
          <p:nvPr/>
        </p:nvSpPr>
        <p:spPr>
          <a:xfrm>
            <a:off x="3764280" y="4811395"/>
            <a:ext cx="4649470" cy="645160"/>
          </a:xfrm>
          <a:prstGeom prst="rect">
            <a:avLst/>
          </a:prstGeom>
        </p:spPr>
        <p:txBody>
          <a:bodyPr wrap="square">
            <a:spAutoFit/>
          </a:bodyPr>
          <a:lstStyle/>
          <a:p>
            <a:pPr algn="l">
              <a:lnSpc>
                <a:spcPct val="150000"/>
              </a:lnSpc>
            </a:pPr>
            <a:r>
              <a:rPr lang="en-US" sz="2400" dirty="0">
                <a:latin typeface="Times New Roman" panose="02020603050405020304" charset="0"/>
                <a:ea typeface="+mj-ea"/>
                <a:cs typeface="Times New Roman" panose="02020603050405020304" charset="0"/>
              </a:rPr>
              <a:t>Making managers more adaptable</a:t>
            </a:r>
            <a:endParaRPr lang="en-US" sz="2400" dirty="0">
              <a:latin typeface="Times New Roman" panose="02020603050405020304" charset="0"/>
              <a:ea typeface="+mj-ea"/>
              <a:cs typeface="Times New Roman" panose="02020603050405020304" charset="0"/>
            </a:endParaRPr>
          </a:p>
        </p:txBody>
      </p:sp>
      <p:sp>
        <p:nvSpPr>
          <p:cNvPr id="21" name="Rectangle 131"/>
          <p:cNvSpPr/>
          <p:nvPr/>
        </p:nvSpPr>
        <p:spPr>
          <a:xfrm>
            <a:off x="5227033" y="2504442"/>
            <a:ext cx="1070849" cy="506730"/>
          </a:xfrm>
          <a:prstGeom prst="rect">
            <a:avLst/>
          </a:prstGeom>
        </p:spPr>
        <p:txBody>
          <a:bodyPr wrap="square">
            <a:spAutoFit/>
          </a:bodyPr>
          <a:lstStyle/>
          <a:p>
            <a:pPr algn="r">
              <a:lnSpc>
                <a:spcPct val="150000"/>
              </a:lnSpc>
            </a:pPr>
            <a:r>
              <a:rPr lang="en-US" b="1" u="sng" dirty="0">
                <a:latin typeface="Times New Roman" panose="02020603050405020304" charset="0"/>
                <a:ea typeface="+mj-ea"/>
                <a:cs typeface="Times New Roman" panose="02020603050405020304" charset="0"/>
              </a:rPr>
              <a:t>Go</a:t>
            </a:r>
            <a:r>
              <a:rPr lang="en-US" altLang="zh-CN" b="1" u="sng" dirty="0">
                <a:latin typeface="Times New Roman" panose="02020603050405020304" charset="0"/>
                <a:ea typeface="+mj-ea"/>
                <a:cs typeface="Times New Roman" panose="02020603050405020304" charset="0"/>
              </a:rPr>
              <a:t>als</a:t>
            </a:r>
            <a:endParaRPr lang="en-US" b="1" u="sng" dirty="0">
              <a:latin typeface="Times New Roman" panose="02020603050405020304" charset="0"/>
              <a:ea typeface="+mj-ea"/>
              <a:cs typeface="Times New Roman" panose="02020603050405020304" charset="0"/>
            </a:endParaRPr>
          </a:p>
        </p:txBody>
      </p:sp>
      <p:sp>
        <p:nvSpPr>
          <p:cNvPr id="4" name="矩形 3"/>
          <p:cNvSpPr/>
          <p:nvPr>
            <p:custDataLst>
              <p:tags r:id="rId1"/>
            </p:custDataLst>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885519" y="207454"/>
            <a:ext cx="5908345" cy="544830"/>
          </a:xfrm>
          <a:prstGeom prst="rect">
            <a:avLst/>
          </a:prstGeom>
          <a:noFill/>
          <a:effectLst/>
        </p:spPr>
        <p:txBody>
          <a:bodyPr wrap="square" lIns="114300" tIns="57150" rIns="114300" bIns="57150" rtlCol="0">
            <a:spAutoFit/>
          </a:bodyPr>
          <a:lstStyle/>
          <a:p>
            <a:pPr eaLnBrk="1" hangingPunct="1"/>
            <a:r>
              <a:rPr lang="en-US" altLang="en-GB" sz="2800" kern="0" dirty="0">
                <a:latin typeface="Times New Roman" panose="02020603050405020304" charset="0"/>
                <a:cs typeface="Times New Roman" panose="02020603050405020304" charset="0"/>
              </a:rPr>
              <a:t>Change Resistance</a:t>
            </a:r>
            <a:endParaRPr lang="en-US" altLang="en-GB" sz="2800" kern="0" dirty="0">
              <a:latin typeface="Times New Roman" panose="02020603050405020304" charset="0"/>
              <a:cs typeface="Times New Roman" panose="02020603050405020304" charset="0"/>
            </a:endParaRPr>
          </a:p>
        </p:txBody>
      </p:sp>
      <p:sp>
        <p:nvSpPr>
          <p:cNvPr id="100" name="Arrow: U-Turn 22088"/>
          <p:cNvSpPr/>
          <p:nvPr/>
        </p:nvSpPr>
        <p:spPr>
          <a:xfrm rot="5400000">
            <a:off x="3591008" y="867064"/>
            <a:ext cx="4618555" cy="6006164"/>
          </a:xfrm>
          <a:prstGeom prst="uturnArrow">
            <a:avLst>
              <a:gd name="adj1" fmla="val 7711"/>
              <a:gd name="adj2" fmla="val 10606"/>
              <a:gd name="adj3" fmla="val 15896"/>
              <a:gd name="adj4" fmla="val 43750"/>
              <a:gd name="adj5" fmla="val 74816"/>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sp>
        <p:nvSpPr>
          <p:cNvPr id="101" name="Oval 2918"/>
          <p:cNvSpPr/>
          <p:nvPr/>
        </p:nvSpPr>
        <p:spPr>
          <a:xfrm>
            <a:off x="3986909" y="2049516"/>
            <a:ext cx="430800" cy="430800"/>
          </a:xfrm>
          <a:prstGeom prst="ellipse">
            <a:avLst/>
          </a:prstGeom>
          <a:solidFill>
            <a:srgbClr val="B0CCB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3" name="Oval 22087"/>
          <p:cNvSpPr/>
          <p:nvPr/>
        </p:nvSpPr>
        <p:spPr>
          <a:xfrm>
            <a:off x="3212405" y="1279144"/>
            <a:ext cx="1029387" cy="1029387"/>
          </a:xfrm>
          <a:prstGeom prst="ellipse">
            <a:avLst/>
          </a:prstGeom>
          <a:solidFill>
            <a:srgbClr val="B0CCB0"/>
          </a:solidFill>
          <a:ln w="1270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4" name="Oval 2911"/>
          <p:cNvSpPr/>
          <p:nvPr/>
        </p:nvSpPr>
        <p:spPr>
          <a:xfrm>
            <a:off x="3264547" y="1341807"/>
            <a:ext cx="918712" cy="918712"/>
          </a:xfrm>
          <a:prstGeom prst="ellipse">
            <a:avLst/>
          </a:prstGeom>
          <a:noFill/>
          <a:ln w="12700" cap="flat" cmpd="sng" algn="ctr">
            <a:solidFill>
              <a:sysClr val="window" lastClr="FFFFFF"/>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5" name="TextBox 2912"/>
          <p:cNvSpPr txBox="1"/>
          <p:nvPr/>
        </p:nvSpPr>
        <p:spPr>
          <a:xfrm>
            <a:off x="3313278" y="1639948"/>
            <a:ext cx="821250" cy="307777"/>
          </a:xfrm>
          <a:prstGeom prst="rect">
            <a:avLst/>
          </a:prstGeom>
          <a:noFill/>
        </p:spPr>
        <p:txBody>
          <a:bodyPr wrap="none" rtlCol="0">
            <a:spAutoFit/>
          </a:bodyPr>
          <a:lstStyle/>
          <a:p>
            <a:pPr algn="ctr"/>
            <a:r>
              <a:rPr lang="en-US" sz="1400" dirty="0">
                <a:solidFill>
                  <a:prstClr val="white"/>
                </a:solidFill>
                <a:latin typeface="Calibri" panose="020F0502020204030204"/>
              </a:rPr>
              <a:t>Keyword</a:t>
            </a:r>
            <a:endParaRPr lang="en-US" sz="1400" dirty="0">
              <a:solidFill>
                <a:prstClr val="white"/>
              </a:solidFill>
              <a:latin typeface="Calibri" panose="020F0502020204030204"/>
            </a:endParaRPr>
          </a:p>
        </p:txBody>
      </p:sp>
      <p:sp>
        <p:nvSpPr>
          <p:cNvPr id="109" name="Oval 2927"/>
          <p:cNvSpPr/>
          <p:nvPr/>
        </p:nvSpPr>
        <p:spPr>
          <a:xfrm>
            <a:off x="5800037" y="3041083"/>
            <a:ext cx="918712" cy="918712"/>
          </a:xfrm>
          <a:prstGeom prst="ellipse">
            <a:avLst/>
          </a:prstGeom>
          <a:noFill/>
          <a:ln w="12700" cap="flat" cmpd="sng" algn="ctr">
            <a:solidFill>
              <a:sysClr val="window" lastClr="FFFFFF"/>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2" name="TextBox 2933"/>
          <p:cNvSpPr txBox="1"/>
          <p:nvPr/>
        </p:nvSpPr>
        <p:spPr>
          <a:xfrm>
            <a:off x="8008872" y="3339224"/>
            <a:ext cx="821250" cy="307777"/>
          </a:xfrm>
          <a:prstGeom prst="rect">
            <a:avLst/>
          </a:prstGeom>
          <a:noFill/>
        </p:spPr>
        <p:txBody>
          <a:bodyPr wrap="square" rtlCol="0">
            <a:spAutoFit/>
          </a:bodyPr>
          <a:lstStyle/>
          <a:p>
            <a:pPr algn="ctr"/>
            <a:r>
              <a:rPr lang="en-US" sz="1400" dirty="0">
                <a:solidFill>
                  <a:prstClr val="white"/>
                </a:solidFill>
                <a:latin typeface="Calibri" panose="020F0502020204030204"/>
              </a:rPr>
              <a:t>Keyword</a:t>
            </a:r>
            <a:endParaRPr lang="en-US" sz="1400" dirty="0">
              <a:solidFill>
                <a:prstClr val="white"/>
              </a:solidFill>
              <a:latin typeface="Calibri" panose="020F0502020204030204"/>
            </a:endParaRPr>
          </a:p>
        </p:txBody>
      </p:sp>
      <p:sp>
        <p:nvSpPr>
          <p:cNvPr id="113" name="Oval 2937"/>
          <p:cNvSpPr/>
          <p:nvPr/>
        </p:nvSpPr>
        <p:spPr>
          <a:xfrm>
            <a:off x="8842071" y="3764372"/>
            <a:ext cx="430800" cy="430800"/>
          </a:xfrm>
          <a:prstGeom prst="ellipse">
            <a:avLst/>
          </a:prstGeom>
          <a:solidFill>
            <a:srgbClr val="E8B7B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4" name="TextBox 2938"/>
          <p:cNvSpPr txBox="1"/>
          <p:nvPr/>
        </p:nvSpPr>
        <p:spPr>
          <a:xfrm>
            <a:off x="8883385" y="3841272"/>
            <a:ext cx="348172" cy="276999"/>
          </a:xfrm>
          <a:prstGeom prst="rect">
            <a:avLst/>
          </a:prstGeom>
          <a:noFill/>
        </p:spPr>
        <p:txBody>
          <a:bodyPr wrap="square" rtlCol="0">
            <a:spAutoFit/>
          </a:bodyPr>
          <a:lstStyle/>
          <a:p>
            <a:pPr algn="ctr"/>
            <a:r>
              <a:rPr lang="en-US" sz="1200" dirty="0">
                <a:solidFill>
                  <a:prstClr val="white"/>
                </a:solidFill>
                <a:latin typeface="Calibri" panose="020F0502020204030204"/>
              </a:rPr>
              <a:t>01</a:t>
            </a:r>
            <a:endParaRPr lang="en-US" sz="1200" dirty="0">
              <a:solidFill>
                <a:prstClr val="white"/>
              </a:solidFill>
              <a:latin typeface="Calibri" panose="020F0502020204030204"/>
            </a:endParaRPr>
          </a:p>
        </p:txBody>
      </p:sp>
      <p:sp>
        <p:nvSpPr>
          <p:cNvPr id="115" name="Oval 2942"/>
          <p:cNvSpPr/>
          <p:nvPr/>
        </p:nvSpPr>
        <p:spPr>
          <a:xfrm>
            <a:off x="8150028" y="2966747"/>
            <a:ext cx="1029387" cy="1029387"/>
          </a:xfrm>
          <a:prstGeom prst="ellipse">
            <a:avLst/>
          </a:prstGeom>
          <a:solidFill>
            <a:srgbClr val="E8B7B7"/>
          </a:solidFill>
          <a:ln w="1270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6" name="Oval 2943"/>
          <p:cNvSpPr/>
          <p:nvPr/>
        </p:nvSpPr>
        <p:spPr>
          <a:xfrm>
            <a:off x="8202170" y="3029410"/>
            <a:ext cx="918712" cy="918712"/>
          </a:xfrm>
          <a:prstGeom prst="ellipse">
            <a:avLst/>
          </a:prstGeom>
          <a:noFill/>
          <a:ln w="12700" cap="flat" cmpd="sng" algn="ctr">
            <a:solidFill>
              <a:sysClr val="window" lastClr="FFFFFF"/>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7" name="TextBox 2941"/>
          <p:cNvSpPr txBox="1"/>
          <p:nvPr/>
        </p:nvSpPr>
        <p:spPr>
          <a:xfrm>
            <a:off x="8250901" y="3327551"/>
            <a:ext cx="821250" cy="307777"/>
          </a:xfrm>
          <a:prstGeom prst="rect">
            <a:avLst/>
          </a:prstGeom>
          <a:noFill/>
        </p:spPr>
        <p:txBody>
          <a:bodyPr wrap="square" rtlCol="0">
            <a:spAutoFit/>
          </a:bodyPr>
          <a:lstStyle/>
          <a:p>
            <a:pPr algn="ctr"/>
            <a:r>
              <a:rPr lang="en-US" sz="1400" dirty="0">
                <a:solidFill>
                  <a:prstClr val="white"/>
                </a:solidFill>
                <a:latin typeface="Calibri" panose="020F0502020204030204"/>
              </a:rPr>
              <a:t>Keyword</a:t>
            </a:r>
            <a:endParaRPr lang="en-US" sz="1400" dirty="0">
              <a:solidFill>
                <a:prstClr val="white"/>
              </a:solidFill>
              <a:latin typeface="Calibri" panose="020F0502020204030204"/>
            </a:endParaRPr>
          </a:p>
        </p:txBody>
      </p:sp>
      <p:sp>
        <p:nvSpPr>
          <p:cNvPr id="129" name="Oval 2921"/>
          <p:cNvSpPr/>
          <p:nvPr/>
        </p:nvSpPr>
        <p:spPr>
          <a:xfrm>
            <a:off x="5552920" y="6003152"/>
            <a:ext cx="430800" cy="430800"/>
          </a:xfrm>
          <a:prstGeom prst="ellipse">
            <a:avLst/>
          </a:prstGeom>
          <a:solidFill>
            <a:srgbClr val="CEC59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1" name="Oval 2926"/>
          <p:cNvSpPr/>
          <p:nvPr/>
        </p:nvSpPr>
        <p:spPr>
          <a:xfrm>
            <a:off x="4778416" y="5232780"/>
            <a:ext cx="1029387" cy="1029387"/>
          </a:xfrm>
          <a:prstGeom prst="ellipse">
            <a:avLst/>
          </a:prstGeom>
          <a:solidFill>
            <a:srgbClr val="CEC597"/>
          </a:solidFill>
          <a:ln w="12700" cap="flat" cmpd="sng" algn="ctr">
            <a:noFill/>
            <a:prstDash val="solid"/>
            <a:miter lim="800000"/>
          </a:ln>
          <a:effectLst>
            <a:outerShdw blurRad="50800" dist="38100" dir="2700000" algn="tl"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2" name="Oval 2927"/>
          <p:cNvSpPr/>
          <p:nvPr/>
        </p:nvSpPr>
        <p:spPr>
          <a:xfrm>
            <a:off x="4830558" y="5295443"/>
            <a:ext cx="918712" cy="918712"/>
          </a:xfrm>
          <a:prstGeom prst="ellipse">
            <a:avLst/>
          </a:prstGeom>
          <a:noFill/>
          <a:ln w="12700" cap="flat" cmpd="sng" algn="ctr">
            <a:solidFill>
              <a:sysClr val="window" lastClr="FFFFFF"/>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3" name="TextBox 2925"/>
          <p:cNvSpPr txBox="1"/>
          <p:nvPr/>
        </p:nvSpPr>
        <p:spPr>
          <a:xfrm>
            <a:off x="4879289" y="5593584"/>
            <a:ext cx="821250" cy="307777"/>
          </a:xfrm>
          <a:prstGeom prst="rect">
            <a:avLst/>
          </a:prstGeom>
          <a:noFill/>
        </p:spPr>
        <p:txBody>
          <a:bodyPr wrap="square" rtlCol="0">
            <a:spAutoFit/>
          </a:bodyPr>
          <a:lstStyle/>
          <a:p>
            <a:pPr algn="ctr"/>
            <a:r>
              <a:rPr lang="en-US" sz="1400" dirty="0">
                <a:solidFill>
                  <a:prstClr val="white"/>
                </a:solidFill>
                <a:latin typeface="Calibri" panose="020F0502020204030204"/>
              </a:rPr>
              <a:t>Keyword</a:t>
            </a:r>
            <a:endParaRPr lang="en-US" sz="1400" dirty="0">
              <a:solidFill>
                <a:prstClr val="white"/>
              </a:solidFill>
              <a:latin typeface="Calibri" panose="020F0502020204030204"/>
            </a:endParaRPr>
          </a:p>
        </p:txBody>
      </p:sp>
      <p:sp>
        <p:nvSpPr>
          <p:cNvPr id="136" name="Oval 2937"/>
          <p:cNvSpPr/>
          <p:nvPr/>
        </p:nvSpPr>
        <p:spPr>
          <a:xfrm>
            <a:off x="8863997" y="3776045"/>
            <a:ext cx="430800" cy="430800"/>
          </a:xfrm>
          <a:prstGeom prst="ellipse">
            <a:avLst/>
          </a:prstGeom>
          <a:solidFill>
            <a:srgbClr val="E8B7B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41" name="TextBox 227"/>
          <p:cNvSpPr txBox="1"/>
          <p:nvPr/>
        </p:nvSpPr>
        <p:spPr>
          <a:xfrm>
            <a:off x="770644" y="1449351"/>
            <a:ext cx="1991955" cy="92333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en-US" altLang="en-US" b="1" i="0" u="none" strike="noStrike" cap="none" normalizeH="0" baseline="0" dirty="0">
                <a:ln>
                  <a:noFill/>
                </a:ln>
                <a:solidFill>
                  <a:schemeClr val="tx1"/>
                </a:solidFill>
                <a:effectLst/>
                <a:latin typeface="Arial" panose="020B0604020202020204" pitchFamily="34" charset="0"/>
                <a:ea typeface="MS PGothic" panose="020B0600070205080204" pitchFamily="34" charset="-128"/>
              </a:rPr>
              <a:t>Managers make decisions about change</a:t>
            </a:r>
            <a:endParaRPr kumimoji="0" lang="en-US" altLang="en-US" b="1" i="0" u="none" strike="noStrike" cap="none" normalizeH="0" baseline="0" dirty="0">
              <a:ln>
                <a:noFill/>
              </a:ln>
              <a:solidFill>
                <a:schemeClr val="tx1"/>
              </a:solidFill>
              <a:effectLst/>
              <a:latin typeface="Arial" panose="020B0604020202020204" pitchFamily="34" charset="0"/>
              <a:ea typeface="MS PGothic" panose="020B0600070205080204" pitchFamily="34" charset="-128"/>
            </a:endParaRPr>
          </a:p>
        </p:txBody>
      </p:sp>
      <p:sp>
        <p:nvSpPr>
          <p:cNvPr id="142" name="TextBox 227"/>
          <p:cNvSpPr txBox="1"/>
          <p:nvPr/>
        </p:nvSpPr>
        <p:spPr>
          <a:xfrm>
            <a:off x="5385236" y="2036123"/>
            <a:ext cx="1796143" cy="119888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en-US" altLang="en-US" dirty="0">
                <a:ln>
                  <a:noFill/>
                </a:ln>
                <a:effectLst/>
                <a:latin typeface="Times New Roman" panose="02020603050405020304" charset="0"/>
                <a:ea typeface="MS PGothic" panose="020B0600070205080204" pitchFamily="34" charset="-128"/>
                <a:cs typeface="Times New Roman" panose="02020603050405020304" charset="0"/>
                <a:sym typeface="+mn-ea"/>
              </a:rPr>
              <a:t>Resistance 2</a:t>
            </a:r>
            <a:r>
              <a:rPr lang="zh-CN" altLang="en-US" dirty="0">
                <a:ln>
                  <a:noFill/>
                </a:ln>
                <a:effectLst/>
                <a:latin typeface="Times New Roman" panose="02020603050405020304" charset="0"/>
                <a:ea typeface="宋体" panose="02010600030101010101" pitchFamily="2" charset="-122"/>
                <a:cs typeface="Times New Roman" panose="02020603050405020304" charset="0"/>
                <a:sym typeface="+mn-ea"/>
              </a:rPr>
              <a:t>：Vested interests do not want to change</a:t>
            </a:r>
            <a:endParaRPr lang="zh-CN" altLang="en-US" dirty="0">
              <a:ln>
                <a:noFill/>
              </a:ln>
              <a:effectLst/>
              <a:latin typeface="Times New Roman" panose="02020603050405020304" charset="0"/>
              <a:ea typeface="宋体" panose="02010600030101010101" pitchFamily="2" charset="-122"/>
              <a:cs typeface="Times New Roman" panose="02020603050405020304" charset="0"/>
              <a:sym typeface="+mn-ea"/>
            </a:endParaRPr>
          </a:p>
        </p:txBody>
      </p:sp>
      <p:sp>
        <p:nvSpPr>
          <p:cNvPr id="143" name="TextBox 227"/>
          <p:cNvSpPr txBox="1"/>
          <p:nvPr/>
        </p:nvSpPr>
        <p:spPr>
          <a:xfrm>
            <a:off x="6848201" y="603143"/>
            <a:ext cx="2798078" cy="92202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Resistance1</a:t>
            </a:r>
            <a:r>
              <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a:p>
            <a:pPr marL="0" marR="0" indent="0" algn="l"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Old employees don't want to change</a:t>
            </a:r>
            <a:endPar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sp>
        <p:nvSpPr>
          <p:cNvPr id="144" name="TextBox 227"/>
          <p:cNvSpPr txBox="1"/>
          <p:nvPr/>
        </p:nvSpPr>
        <p:spPr>
          <a:xfrm>
            <a:off x="9469120" y="3395345"/>
            <a:ext cx="2416175" cy="119888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en-US" altLang="en-US" b="1"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Rationality and persistence </a:t>
            </a:r>
            <a:r>
              <a:rPr lang="en-US" altLang="zh-CN" b="1" dirty="0">
                <a:latin typeface="Times New Roman" panose="02020603050405020304" charset="0"/>
                <a:cs typeface="Times New Roman" panose="02020603050405020304" charset="0"/>
                <a:sym typeface="+mn-ea"/>
              </a:rPr>
              <a:t>(</a:t>
            </a:r>
            <a:r>
              <a:rPr lang="zh-CN" altLang="en-US" b="1" dirty="0">
                <a:latin typeface="Times New Roman" panose="02020603050405020304" charset="0"/>
                <a:cs typeface="Times New Roman" panose="02020603050405020304" charset="0"/>
                <a:sym typeface="+mn-ea"/>
              </a:rPr>
              <a:t>Doroshenko </a:t>
            </a:r>
            <a:r>
              <a:rPr lang="en-US" altLang="zh-CN" b="1" dirty="0">
                <a:latin typeface="Times New Roman" panose="02020603050405020304" charset="0"/>
                <a:cs typeface="Times New Roman" panose="02020603050405020304" charset="0"/>
                <a:sym typeface="+mn-ea"/>
              </a:rPr>
              <a:t>&amp; </a:t>
            </a:r>
            <a:r>
              <a:rPr lang="zh-CN" altLang="en-US" b="1" dirty="0">
                <a:latin typeface="Times New Roman" panose="02020603050405020304" charset="0"/>
                <a:cs typeface="Times New Roman" panose="02020603050405020304" charset="0"/>
                <a:sym typeface="+mn-ea"/>
              </a:rPr>
              <a:t>Kudryashova</a:t>
            </a:r>
            <a:r>
              <a:rPr lang="en-US" altLang="zh-CN" b="1" dirty="0">
                <a:latin typeface="Times New Roman" panose="02020603050405020304" charset="0"/>
                <a:cs typeface="Times New Roman" panose="02020603050405020304" charset="0"/>
                <a:sym typeface="+mn-ea"/>
              </a:rPr>
              <a:t>,2020).</a:t>
            </a:r>
            <a:r>
              <a:rPr lang="zh-CN" altLang="en-US" b="1" dirty="0">
                <a:latin typeface="Times New Roman" panose="02020603050405020304" charset="0"/>
                <a:cs typeface="Times New Roman" panose="02020603050405020304" charset="0"/>
                <a:sym typeface="+mn-ea"/>
              </a:rPr>
              <a:t> </a:t>
            </a:r>
            <a:endParaRPr kumimoji="0" lang="en-US" altLang="zh-CN" b="1"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endParaRPr>
          </a:p>
        </p:txBody>
      </p:sp>
      <p:sp>
        <p:nvSpPr>
          <p:cNvPr id="145" name="TextBox 227"/>
          <p:cNvSpPr txBox="1"/>
          <p:nvPr/>
        </p:nvSpPr>
        <p:spPr>
          <a:xfrm>
            <a:off x="2232080" y="5544643"/>
            <a:ext cx="2798078" cy="369332"/>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en-US" altLang="en-US" b="1" i="0" u="none" strike="noStrike" cap="none" normalizeH="0" baseline="0" dirty="0">
                <a:ln>
                  <a:noFill/>
                </a:ln>
                <a:solidFill>
                  <a:schemeClr val="tx1"/>
                </a:solidFill>
                <a:effectLst/>
                <a:latin typeface="Arial" panose="020B0604020202020204" pitchFamily="34" charset="0"/>
                <a:ea typeface="MS PGothic" panose="020B0600070205080204" pitchFamily="34" charset="-128"/>
              </a:rPr>
              <a:t>Successful change</a:t>
            </a:r>
            <a:endParaRPr kumimoji="0" lang="en-US" altLang="en-US" b="1" i="0" u="none" strike="noStrike" cap="none" normalizeH="0" baseline="0" dirty="0">
              <a:ln>
                <a:noFill/>
              </a:ln>
              <a:solidFill>
                <a:schemeClr val="tx1"/>
              </a:solidFill>
              <a:effectLst/>
              <a:latin typeface="Arial" panose="020B0604020202020204" pitchFamily="34" charset="0"/>
              <a:ea typeface="MS PGothic" panose="020B0600070205080204" pitchFamily="34" charset="-128"/>
            </a:endParaRPr>
          </a:p>
        </p:txBody>
      </p:sp>
      <p:sp>
        <p:nvSpPr>
          <p:cNvPr id="146" name="TextBox 227"/>
          <p:cNvSpPr txBox="1"/>
          <p:nvPr/>
        </p:nvSpPr>
        <p:spPr>
          <a:xfrm>
            <a:off x="8041640" y="5478145"/>
            <a:ext cx="3238500" cy="119888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en-US" altLang="en-US" dirty="0">
                <a:ln>
                  <a:noFill/>
                </a:ln>
                <a:effectLst/>
                <a:latin typeface="Times New Roman" panose="02020603050405020304" charset="0"/>
                <a:ea typeface="MS PGothic" panose="020B0600070205080204" pitchFamily="34" charset="-128"/>
                <a:cs typeface="Times New Roman" panose="02020603050405020304" charset="0"/>
                <a:sym typeface="+mn-ea"/>
              </a:rPr>
              <a:t>Resistance2</a:t>
            </a:r>
            <a:r>
              <a:rPr lang="zh-CN" altLang="en-US" dirty="0">
                <a:ln>
                  <a:noFill/>
                </a:ln>
                <a:effectLst/>
                <a:latin typeface="Times New Roman" panose="02020603050405020304" charset="0"/>
                <a:ea typeface="宋体" panose="02010600030101010101" pitchFamily="2" charset="-122"/>
                <a:cs typeface="Times New Roman" panose="02020603050405020304" charset="0"/>
                <a:sym typeface="+mn-ea"/>
              </a:rPr>
              <a:t>：Temporary performance decline and instability</a:t>
            </a:r>
            <a:r>
              <a:rPr lang="en-US" altLang="zh-CN" dirty="0">
                <a:ln>
                  <a:noFill/>
                </a:ln>
                <a:effectLst/>
                <a:latin typeface="Times New Roman" panose="02020603050405020304" charset="0"/>
                <a:ea typeface="宋体" panose="02010600030101010101" pitchFamily="2" charset="-122"/>
                <a:cs typeface="Times New Roman" panose="02020603050405020304" charset="0"/>
                <a:sym typeface="+mn-ea"/>
              </a:rPr>
              <a:t> (</a:t>
            </a:r>
            <a:r>
              <a:rPr lang="zh-CN" altLang="en-US" dirty="0">
                <a:latin typeface="Times New Roman" panose="02020603050405020304" charset="0"/>
                <a:cs typeface="Times New Roman" panose="02020603050405020304" charset="0"/>
                <a:sym typeface="+mn-ea"/>
              </a:rPr>
              <a:t>Sullivan</a:t>
            </a:r>
            <a:r>
              <a:rPr lang="en-US" altLang="zh-CN" dirty="0">
                <a:latin typeface="Times New Roman" panose="02020603050405020304" charset="0"/>
                <a:cs typeface="Times New Roman" panose="02020603050405020304" charset="0"/>
                <a:sym typeface="+mn-ea"/>
              </a:rPr>
              <a:t>, 2018)</a:t>
            </a:r>
            <a:endParaRPr lang="zh-CN" altLang="en-US" dirty="0">
              <a:latin typeface="Times New Roman" panose="02020603050405020304" charset="0"/>
              <a:cs typeface="Times New Roman" panose="02020603050405020304" charset="0"/>
            </a:endParaRPr>
          </a:p>
          <a:p>
            <a:pPr marL="0" marR="0" indent="0" algn="l" defTabSz="914400" rtl="0" eaLnBrk="0" fontAlgn="base" latinLnBrk="0" hangingPunct="0">
              <a:lnSpc>
                <a:spcPct val="100000"/>
              </a:lnSpc>
              <a:spcBef>
                <a:spcPct val="0"/>
              </a:spcBef>
              <a:spcAft>
                <a:spcPct val="0"/>
              </a:spcAft>
              <a:buClrTx/>
              <a:buSzTx/>
              <a:buFontTx/>
              <a:buNone/>
            </a:pPr>
            <a:endParaRPr lang="zh-CN" altLang="en-US" dirty="0">
              <a:ln>
                <a:noFill/>
              </a:ln>
              <a:effectLst/>
              <a:latin typeface="Times New Roman" panose="02020603050405020304" charset="0"/>
              <a:ea typeface="宋体" panose="02010600030101010101" pitchFamily="2" charset="-122"/>
              <a:cs typeface="Times New Roman" panose="02020603050405020304" charset="0"/>
              <a:sym typeface="+mn-ea"/>
            </a:endParaRPr>
          </a:p>
        </p:txBody>
      </p:sp>
      <p:sp>
        <p:nvSpPr>
          <p:cNvPr id="147" name="TextBox 227"/>
          <p:cNvSpPr txBox="1"/>
          <p:nvPr/>
        </p:nvSpPr>
        <p:spPr>
          <a:xfrm>
            <a:off x="5744508" y="4008642"/>
            <a:ext cx="2296864" cy="1476375"/>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en-US" altLang="en-US"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Resistance1</a:t>
            </a:r>
            <a:r>
              <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a:p>
            <a:pPr marL="0" marR="0" indent="0" algn="l" defTabSz="914400" rtl="0" eaLnBrk="0" fontAlgn="base" latinLnBrk="0" hangingPunct="0">
              <a:lnSpc>
                <a:spcPct val="100000"/>
              </a:lnSpc>
              <a:spcBef>
                <a:spcPct val="0"/>
              </a:spcBef>
              <a:spcAft>
                <a:spcPct val="0"/>
              </a:spcAft>
              <a:buClrTx/>
              <a:buSzTx/>
              <a:buFontTx/>
              <a:buNone/>
            </a:pPr>
            <a:r>
              <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Employees do not adapt to the new standards</a:t>
            </a:r>
            <a:r>
              <a:rPr kumimoji="0" lang="en-US" altLang="zh-CN"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 and learn new things</a:t>
            </a:r>
            <a:endParaRPr kumimoji="0" lang="zh-CN" altLang="en-US"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sp>
        <p:nvSpPr>
          <p:cNvPr id="3" name="矩形 2"/>
          <p:cNvSpPr/>
          <p:nvPr>
            <p:custDataLst>
              <p:tags r:id="rId1"/>
            </p:custDataLst>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5" name="组合 124"/>
          <p:cNvGrpSpPr/>
          <p:nvPr/>
        </p:nvGrpSpPr>
        <p:grpSpPr>
          <a:xfrm>
            <a:off x="7932625" y="917802"/>
            <a:ext cx="4660752" cy="4662170"/>
            <a:chOff x="1006626" y="1600053"/>
            <a:chExt cx="3500915" cy="3695510"/>
          </a:xfrm>
        </p:grpSpPr>
        <p:sp>
          <p:nvSpPr>
            <p:cNvPr id="127" name="矩形 126"/>
            <p:cNvSpPr/>
            <p:nvPr>
              <p:custDataLst>
                <p:tags r:id="rId1"/>
              </p:custDataLst>
            </p:nvPr>
          </p:nvSpPr>
          <p:spPr>
            <a:xfrm>
              <a:off x="1007103" y="1600053"/>
              <a:ext cx="3500438" cy="3667125"/>
            </a:xfrm>
            <a:prstGeom prst="rect">
              <a:avLst/>
            </a:prstGeom>
            <a:solidFill>
              <a:srgbClr val="FFFFFF"/>
            </a:solidFill>
            <a:ln w="9525" cap="flat">
              <a:noFill/>
              <a:prstDash val="solid"/>
              <a:miter/>
            </a:ln>
            <a:effectLst>
              <a:outerShdw blurRad="333375" dist="31750" algn="ctr" rotWithShape="0">
                <a:prstClr val="black">
                  <a:alpha val="17000"/>
                </a:prstClr>
              </a:outerShdw>
            </a:effectLst>
          </p:spPr>
          <p:txBody>
            <a:bodyPr lIns="114300" tIns="57150" rIns="114300" bIns="57150" rtlCol="0" anchor="ctr"/>
            <a:lstStyle/>
            <a:p>
              <a:pPr algn="l"/>
              <a:endParaRPr lang="zh-CN" altLang="en-US" sz="2250" dirty="0"/>
            </a:p>
          </p:txBody>
        </p:sp>
        <p:sp>
          <p:nvSpPr>
            <p:cNvPr id="128" name="矩形 127"/>
            <p:cNvSpPr/>
            <p:nvPr/>
          </p:nvSpPr>
          <p:spPr>
            <a:xfrm>
              <a:off x="1006626" y="5105301"/>
              <a:ext cx="3167618" cy="190262"/>
            </a:xfrm>
            <a:prstGeom prst="rect">
              <a:avLst/>
            </a:prstGeom>
            <a:solidFill>
              <a:srgbClr val="58ACB6"/>
            </a:solidFill>
            <a:ln w="9525" cap="flat">
              <a:noFill/>
              <a:prstDash val="solid"/>
              <a:miter/>
            </a:ln>
            <a:effectLst/>
          </p:spPr>
          <p:txBody>
            <a:bodyPr lIns="114300" tIns="57150" rIns="114300" bIns="57150" rtlCol="0" anchor="ctr"/>
            <a:lstStyle/>
            <a:p>
              <a:pPr algn="l"/>
              <a:endParaRPr lang="zh-CN" altLang="en-US" sz="2250" dirty="0"/>
            </a:p>
          </p:txBody>
        </p:sp>
      </p:grpSp>
      <p:sp>
        <p:nvSpPr>
          <p:cNvPr id="2" name="文本框 1"/>
          <p:cNvSpPr txBox="1"/>
          <p:nvPr/>
        </p:nvSpPr>
        <p:spPr>
          <a:xfrm>
            <a:off x="744550" y="285558"/>
            <a:ext cx="3584880" cy="544830"/>
          </a:xfrm>
          <a:prstGeom prst="rect">
            <a:avLst/>
          </a:prstGeom>
          <a:noFill/>
          <a:effectLst/>
        </p:spPr>
        <p:txBody>
          <a:bodyPr wrap="square" lIns="114300" tIns="57150" rIns="114300" bIns="57150" rtlCol="0">
            <a:spAutoFit/>
          </a:bodyPr>
          <a:lstStyle/>
          <a:p>
            <a:r>
              <a:rPr lang="en-US" altLang="zh-CN" sz="2800" dirty="0">
                <a:solidFill>
                  <a:schemeClr val="tx1"/>
                </a:solidFill>
                <a:latin typeface="Times New Roman" panose="02020603050405020304" charset="0"/>
                <a:ea typeface="汉仪粗黑简" panose="02010600000101010101" pitchFamily="2" charset="-122"/>
                <a:cs typeface="Times New Roman" panose="02020603050405020304" charset="0"/>
              </a:rPr>
              <a:t>Change Model</a:t>
            </a:r>
            <a:endParaRPr lang="en-US" altLang="zh-CN" sz="2800" dirty="0">
              <a:solidFill>
                <a:schemeClr val="tx1"/>
              </a:solidFill>
              <a:latin typeface="Times New Roman" panose="02020603050405020304" charset="0"/>
              <a:ea typeface="汉仪粗黑简" panose="02010600000101010101" pitchFamily="2" charset="-122"/>
              <a:cs typeface="Times New Roman" panose="02020603050405020304" charset="0"/>
            </a:endParaRPr>
          </a:p>
        </p:txBody>
      </p:sp>
      <p:sp>
        <p:nvSpPr>
          <p:cNvPr id="100" name="Block Arc 38"/>
          <p:cNvSpPr/>
          <p:nvPr/>
        </p:nvSpPr>
        <p:spPr>
          <a:xfrm>
            <a:off x="1596244" y="1267243"/>
            <a:ext cx="1928575" cy="2035111"/>
          </a:xfrm>
          <a:prstGeom prst="blockArc">
            <a:avLst>
              <a:gd name="adj1" fmla="val 10800000"/>
              <a:gd name="adj2" fmla="val 21333784"/>
              <a:gd name="adj3" fmla="val 0"/>
            </a:avLst>
          </a:prstGeom>
          <a:noFill/>
          <a:ln w="38100" cap="flat" cmpd="sng" algn="ctr">
            <a:solidFill>
              <a:sysClr val="window" lastClr="FFFFFF">
                <a:lumMod val="95000"/>
              </a:sysClr>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sp>
        <p:nvSpPr>
          <p:cNvPr id="101" name="Block Arc 39"/>
          <p:cNvSpPr/>
          <p:nvPr/>
        </p:nvSpPr>
        <p:spPr>
          <a:xfrm>
            <a:off x="3989896" y="1265897"/>
            <a:ext cx="1928575" cy="2035111"/>
          </a:xfrm>
          <a:prstGeom prst="blockArc">
            <a:avLst>
              <a:gd name="adj1" fmla="val 10800000"/>
              <a:gd name="adj2" fmla="val 21333784"/>
              <a:gd name="adj3" fmla="val 0"/>
            </a:avLst>
          </a:prstGeom>
          <a:noFill/>
          <a:ln w="38100" cap="flat" cmpd="sng" algn="ctr">
            <a:solidFill>
              <a:sysClr val="window" lastClr="FFFFFF">
                <a:lumMod val="95000"/>
              </a:sysClr>
            </a:solidFill>
            <a:prstDash val="dash"/>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sp>
        <p:nvSpPr>
          <p:cNvPr id="102" name="Rectangle 33"/>
          <p:cNvSpPr/>
          <p:nvPr/>
        </p:nvSpPr>
        <p:spPr>
          <a:xfrm>
            <a:off x="0" y="2442568"/>
            <a:ext cx="6946659" cy="112417"/>
          </a:xfrm>
          <a:prstGeom prst="rect">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nvGrpSpPr>
          <p:cNvPr id="103" name="Group 93"/>
          <p:cNvGrpSpPr/>
          <p:nvPr/>
        </p:nvGrpSpPr>
        <p:grpSpPr>
          <a:xfrm>
            <a:off x="742520" y="1895156"/>
            <a:ext cx="1334546" cy="1552642"/>
            <a:chOff x="1526720" y="2180831"/>
            <a:chExt cx="1945190" cy="2263079"/>
          </a:xfrm>
        </p:grpSpPr>
        <p:sp>
          <p:nvSpPr>
            <p:cNvPr id="104" name="Diamond 94"/>
            <p:cNvSpPr/>
            <p:nvPr/>
          </p:nvSpPr>
          <p:spPr>
            <a:xfrm>
              <a:off x="1530009" y="2502009"/>
              <a:ext cx="1941901" cy="1941901"/>
            </a:xfrm>
            <a:prstGeom prst="diamond">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5" name="Diamond 95"/>
            <p:cNvSpPr/>
            <p:nvPr/>
          </p:nvSpPr>
          <p:spPr>
            <a:xfrm>
              <a:off x="1526720" y="2180831"/>
              <a:ext cx="1941901" cy="1941901"/>
            </a:xfrm>
            <a:prstGeom prst="diamond">
              <a:avLst/>
            </a:prstGeom>
            <a:solidFill>
              <a:srgbClr val="B0CCB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grpSp>
        <p:nvGrpSpPr>
          <p:cNvPr id="106" name="Group 96"/>
          <p:cNvGrpSpPr/>
          <p:nvPr/>
        </p:nvGrpSpPr>
        <p:grpSpPr>
          <a:xfrm>
            <a:off x="3087093" y="1895156"/>
            <a:ext cx="1334546" cy="1552642"/>
            <a:chOff x="1526720" y="2180831"/>
            <a:chExt cx="1945190" cy="2263079"/>
          </a:xfrm>
        </p:grpSpPr>
        <p:sp>
          <p:nvSpPr>
            <p:cNvPr id="107" name="Diamond 98"/>
            <p:cNvSpPr/>
            <p:nvPr/>
          </p:nvSpPr>
          <p:spPr>
            <a:xfrm>
              <a:off x="1530009" y="2502009"/>
              <a:ext cx="1941901" cy="1941901"/>
            </a:xfrm>
            <a:prstGeom prst="diamond">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8" name="Diamond 99"/>
            <p:cNvSpPr/>
            <p:nvPr/>
          </p:nvSpPr>
          <p:spPr>
            <a:xfrm>
              <a:off x="1526720" y="2180831"/>
              <a:ext cx="1941901" cy="1941901"/>
            </a:xfrm>
            <a:prstGeom prst="diamond">
              <a:avLst/>
            </a:prstGeom>
            <a:solidFill>
              <a:srgbClr val="CEC59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109" name="Group 30"/>
          <p:cNvGrpSpPr/>
          <p:nvPr/>
        </p:nvGrpSpPr>
        <p:grpSpPr>
          <a:xfrm>
            <a:off x="5429409" y="1539938"/>
            <a:ext cx="1945190" cy="2263079"/>
            <a:chOff x="1526720" y="2180831"/>
            <a:chExt cx="1945190" cy="2263079"/>
          </a:xfrm>
        </p:grpSpPr>
        <p:sp>
          <p:nvSpPr>
            <p:cNvPr id="110" name="Diamond 31"/>
            <p:cNvSpPr/>
            <p:nvPr/>
          </p:nvSpPr>
          <p:spPr>
            <a:xfrm>
              <a:off x="1530009" y="2502009"/>
              <a:ext cx="1941901" cy="1941901"/>
            </a:xfrm>
            <a:prstGeom prst="diamond">
              <a:avLst/>
            </a:prstGeom>
            <a:solidFill>
              <a:sysClr val="window" lastClr="FFFFFF">
                <a:lumMod val="95000"/>
              </a:sys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1" name="Diamond 32"/>
            <p:cNvSpPr/>
            <p:nvPr/>
          </p:nvSpPr>
          <p:spPr>
            <a:xfrm>
              <a:off x="1526720" y="2180831"/>
              <a:ext cx="1941901" cy="1941901"/>
            </a:xfrm>
            <a:prstGeom prst="diamond">
              <a:avLst/>
            </a:prstGeom>
            <a:solidFill>
              <a:srgbClr val="E8B7B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grpSp>
      <p:sp>
        <p:nvSpPr>
          <p:cNvPr id="112" name="TextBox 34"/>
          <p:cNvSpPr txBox="1"/>
          <p:nvPr/>
        </p:nvSpPr>
        <p:spPr>
          <a:xfrm>
            <a:off x="1003272" y="2354930"/>
            <a:ext cx="813043" cy="398780"/>
          </a:xfrm>
          <a:prstGeom prst="rect">
            <a:avLst/>
          </a:prstGeom>
          <a:noFill/>
        </p:spPr>
        <p:txBody>
          <a:bodyPr wrap="square" rtlCol="0">
            <a:spAutoFit/>
          </a:bodyPr>
          <a:lstStyle/>
          <a:p>
            <a:pPr algn="ctr"/>
            <a:r>
              <a:rPr lang="en-US" altLang="zh-CN" sz="2000" dirty="0">
                <a:solidFill>
                  <a:prstClr val="white"/>
                </a:solidFill>
                <a:latin typeface="Calibri" panose="020F0502020204030204"/>
              </a:rPr>
              <a:t>Thaw</a:t>
            </a:r>
            <a:endParaRPr lang="en-US" sz="2000" dirty="0">
              <a:solidFill>
                <a:prstClr val="white"/>
              </a:solidFill>
              <a:latin typeface="Calibri" panose="020F0502020204030204"/>
            </a:endParaRPr>
          </a:p>
        </p:txBody>
      </p:sp>
      <p:sp>
        <p:nvSpPr>
          <p:cNvPr id="113" name="TextBox 35"/>
          <p:cNvSpPr txBox="1"/>
          <p:nvPr/>
        </p:nvSpPr>
        <p:spPr>
          <a:xfrm>
            <a:off x="3280040" y="2307305"/>
            <a:ext cx="959837" cy="400110"/>
          </a:xfrm>
          <a:prstGeom prst="rect">
            <a:avLst/>
          </a:prstGeom>
          <a:noFill/>
        </p:spPr>
        <p:txBody>
          <a:bodyPr wrap="square" rtlCol="0">
            <a:spAutoFit/>
          </a:bodyPr>
          <a:lstStyle/>
          <a:p>
            <a:pPr algn="ctr"/>
            <a:r>
              <a:rPr lang="en-US" sz="2000" dirty="0">
                <a:solidFill>
                  <a:prstClr val="white"/>
                </a:solidFill>
                <a:latin typeface="Calibri" panose="020F0502020204030204"/>
              </a:rPr>
              <a:t>Change</a:t>
            </a:r>
            <a:endParaRPr lang="en-US" sz="2000" dirty="0">
              <a:solidFill>
                <a:prstClr val="white"/>
              </a:solidFill>
              <a:latin typeface="Calibri" panose="020F0502020204030204"/>
            </a:endParaRPr>
          </a:p>
        </p:txBody>
      </p:sp>
      <p:sp>
        <p:nvSpPr>
          <p:cNvPr id="114" name="TextBox 36"/>
          <p:cNvSpPr txBox="1"/>
          <p:nvPr/>
        </p:nvSpPr>
        <p:spPr>
          <a:xfrm>
            <a:off x="5793562" y="2259680"/>
            <a:ext cx="1269368" cy="461665"/>
          </a:xfrm>
          <a:prstGeom prst="rect">
            <a:avLst/>
          </a:prstGeom>
          <a:noFill/>
        </p:spPr>
        <p:txBody>
          <a:bodyPr wrap="square" rtlCol="0">
            <a:spAutoFit/>
          </a:bodyPr>
          <a:lstStyle/>
          <a:p>
            <a:pPr algn="ctr"/>
            <a:r>
              <a:rPr lang="en-US" sz="2400" dirty="0">
                <a:solidFill>
                  <a:prstClr val="white"/>
                </a:solidFill>
                <a:latin typeface="Calibri" panose="020F0502020204030204"/>
              </a:rPr>
              <a:t>Refreeze</a:t>
            </a:r>
            <a:endParaRPr lang="en-US" sz="2400" dirty="0">
              <a:solidFill>
                <a:prstClr val="white"/>
              </a:solidFill>
              <a:latin typeface="Calibri" panose="020F0502020204030204"/>
            </a:endParaRPr>
          </a:p>
        </p:txBody>
      </p:sp>
      <p:sp>
        <p:nvSpPr>
          <p:cNvPr id="116" name="TextBox 40"/>
          <p:cNvSpPr txBox="1"/>
          <p:nvPr/>
        </p:nvSpPr>
        <p:spPr>
          <a:xfrm>
            <a:off x="365631" y="3556955"/>
            <a:ext cx="2369674" cy="2245360"/>
          </a:xfrm>
          <a:prstGeom prst="rect">
            <a:avLst/>
          </a:prstGeom>
          <a:noFill/>
        </p:spPr>
        <p:txBody>
          <a:bodyPr wrap="square" rtlCol="0">
            <a:spAutoFit/>
          </a:bodyPr>
          <a:lstStyle/>
          <a:p>
            <a:pPr>
              <a:lnSpc>
                <a:spcPct val="100000"/>
              </a:lnSpc>
            </a:pPr>
            <a:r>
              <a:rPr lang="en-US" altLang="zh-CN" sz="1400" dirty="0">
                <a:solidFill>
                  <a:schemeClr val="tx1"/>
                </a:solidFill>
                <a:latin typeface="Times New Roman" panose="02020603050405020304" charset="0"/>
                <a:cs typeface="Times New Roman" panose="02020603050405020304" charset="0"/>
              </a:rPr>
              <a:t>1.Recognize the necessity of </a:t>
            </a:r>
            <a:endParaRPr lang="en-US" altLang="zh-CN" sz="1400" dirty="0">
              <a:solidFill>
                <a:schemeClr val="tx1"/>
              </a:solidFill>
              <a:latin typeface="Times New Roman" panose="02020603050405020304" charset="0"/>
              <a:cs typeface="Times New Roman" panose="02020603050405020304" charset="0"/>
            </a:endParaRPr>
          </a:p>
          <a:p>
            <a:pPr>
              <a:lnSpc>
                <a:spcPct val="100000"/>
              </a:lnSpc>
            </a:pPr>
            <a:r>
              <a:rPr lang="en-US" altLang="zh-CN" sz="1400" dirty="0">
                <a:solidFill>
                  <a:schemeClr val="tx1"/>
                </a:solidFill>
                <a:latin typeface="Times New Roman" panose="02020603050405020304" charset="0"/>
                <a:cs typeface="Times New Roman" panose="02020603050405020304" charset="0"/>
              </a:rPr>
              <a:t>change</a:t>
            </a:r>
            <a:endParaRPr lang="en-US" altLang="zh-CN" sz="1400" dirty="0">
              <a:solidFill>
                <a:schemeClr val="tx1"/>
              </a:solidFill>
              <a:latin typeface="Times New Roman" panose="02020603050405020304" charset="0"/>
              <a:cs typeface="Times New Roman" panose="02020603050405020304" charset="0"/>
            </a:endParaRPr>
          </a:p>
          <a:p>
            <a:pPr>
              <a:lnSpc>
                <a:spcPct val="100000"/>
              </a:lnSpc>
            </a:pPr>
            <a:r>
              <a:rPr lang="en-US" altLang="zh-CN" sz="1400" dirty="0">
                <a:solidFill>
                  <a:schemeClr val="tx1"/>
                </a:solidFill>
                <a:latin typeface="Times New Roman" panose="02020603050405020304" charset="0"/>
                <a:cs typeface="Times New Roman" panose="02020603050405020304" charset="0"/>
              </a:rPr>
              <a:t>2.Determine what needs to be changed</a:t>
            </a:r>
            <a:endParaRPr lang="en-US" altLang="zh-CN" sz="1400" dirty="0">
              <a:solidFill>
                <a:schemeClr val="tx1"/>
              </a:solidFill>
              <a:latin typeface="Times New Roman" panose="02020603050405020304" charset="0"/>
              <a:cs typeface="Times New Roman" panose="02020603050405020304" charset="0"/>
            </a:endParaRPr>
          </a:p>
          <a:p>
            <a:pPr>
              <a:lnSpc>
                <a:spcPct val="100000"/>
              </a:lnSpc>
            </a:pPr>
            <a:r>
              <a:rPr lang="en-US" altLang="zh-CN" sz="1400" dirty="0">
                <a:solidFill>
                  <a:schemeClr val="tx1"/>
                </a:solidFill>
                <a:latin typeface="Times New Roman" panose="02020603050405020304" charset="0"/>
                <a:cs typeface="Times New Roman" panose="02020603050405020304" charset="0"/>
              </a:rPr>
              <a:t>3.Encourage changes in old behaviors and attitudes</a:t>
            </a:r>
            <a:endParaRPr lang="en-US" altLang="zh-CN" sz="1400" dirty="0">
              <a:solidFill>
                <a:schemeClr val="tx1"/>
              </a:solidFill>
              <a:latin typeface="Times New Roman" panose="02020603050405020304" charset="0"/>
              <a:cs typeface="Times New Roman" panose="02020603050405020304" charset="0"/>
            </a:endParaRPr>
          </a:p>
          <a:p>
            <a:pPr>
              <a:lnSpc>
                <a:spcPct val="100000"/>
              </a:lnSpc>
            </a:pPr>
            <a:r>
              <a:rPr lang="en-US" altLang="zh-CN" sz="1400" dirty="0">
                <a:solidFill>
                  <a:schemeClr val="tx1"/>
                </a:solidFill>
                <a:latin typeface="Times New Roman" panose="02020603050405020304" charset="0"/>
                <a:cs typeface="Times New Roman" panose="02020603050405020304" charset="0"/>
              </a:rPr>
              <a:t>4.Ensure strong support from management</a:t>
            </a:r>
            <a:endParaRPr lang="en-US" altLang="zh-CN" sz="1400" dirty="0">
              <a:solidFill>
                <a:schemeClr val="tx1"/>
              </a:solidFill>
              <a:latin typeface="Times New Roman" panose="02020603050405020304" charset="0"/>
              <a:cs typeface="Times New Roman" panose="02020603050405020304" charset="0"/>
            </a:endParaRPr>
          </a:p>
          <a:p>
            <a:pPr>
              <a:lnSpc>
                <a:spcPct val="100000"/>
              </a:lnSpc>
            </a:pPr>
            <a:r>
              <a:rPr lang="en-US" altLang="zh-CN" sz="1400" dirty="0">
                <a:solidFill>
                  <a:schemeClr val="tx1"/>
                </a:solidFill>
                <a:latin typeface="Times New Roman" panose="02020603050405020304" charset="0"/>
                <a:cs typeface="Times New Roman" panose="02020603050405020304" charset="0"/>
              </a:rPr>
              <a:t>5.Manage and understand doubts and concerns</a:t>
            </a:r>
            <a:endParaRPr lang="en-US" altLang="zh-CN" sz="1400" dirty="0">
              <a:solidFill>
                <a:schemeClr val="tx1"/>
              </a:solidFill>
              <a:latin typeface="Times New Roman" panose="02020603050405020304" charset="0"/>
              <a:cs typeface="Times New Roman" panose="02020603050405020304" charset="0"/>
            </a:endParaRPr>
          </a:p>
        </p:txBody>
      </p:sp>
      <p:sp>
        <p:nvSpPr>
          <p:cNvPr id="118" name="TextBox 42"/>
          <p:cNvSpPr txBox="1"/>
          <p:nvPr/>
        </p:nvSpPr>
        <p:spPr>
          <a:xfrm>
            <a:off x="3068827" y="3838627"/>
            <a:ext cx="2197546" cy="1168400"/>
          </a:xfrm>
          <a:prstGeom prst="rect">
            <a:avLst/>
          </a:prstGeom>
          <a:noFill/>
        </p:spPr>
        <p:txBody>
          <a:bodyPr wrap="square" rtlCol="0">
            <a:spAutoFit/>
          </a:bodyPr>
          <a:lstStyle/>
          <a:p>
            <a:pPr>
              <a:lnSpc>
                <a:spcPct val="100000"/>
              </a:lnSpc>
            </a:pPr>
            <a:r>
              <a:rPr lang="en-US" sz="1400" dirty="0">
                <a:solidFill>
                  <a:schemeClr val="tx1"/>
                </a:solidFill>
                <a:latin typeface="Times New Roman" panose="02020603050405020304" charset="0"/>
                <a:cs typeface="Times New Roman" panose="02020603050405020304" charset="0"/>
              </a:rPr>
              <a:t>1.Plan changes</a:t>
            </a:r>
            <a:endParaRPr lang="en-US" sz="1400" dirty="0">
              <a:solidFill>
                <a:schemeClr val="tx1"/>
              </a:solidFill>
              <a:latin typeface="Times New Roman" panose="02020603050405020304" charset="0"/>
              <a:cs typeface="Times New Roman" panose="02020603050405020304" charset="0"/>
            </a:endParaRPr>
          </a:p>
          <a:p>
            <a:pPr>
              <a:lnSpc>
                <a:spcPct val="100000"/>
              </a:lnSpc>
            </a:pPr>
            <a:r>
              <a:rPr lang="en-US" sz="1400" dirty="0">
                <a:solidFill>
                  <a:schemeClr val="tx1"/>
                </a:solidFill>
                <a:latin typeface="Times New Roman" panose="02020603050405020304" charset="0"/>
                <a:cs typeface="Times New Roman" panose="02020603050405020304" charset="0"/>
              </a:rPr>
              <a:t>2.Implement changes</a:t>
            </a:r>
            <a:endParaRPr lang="en-US" sz="1400" dirty="0">
              <a:solidFill>
                <a:schemeClr val="tx1"/>
              </a:solidFill>
              <a:latin typeface="Times New Roman" panose="02020603050405020304" charset="0"/>
              <a:cs typeface="Times New Roman" panose="02020603050405020304" charset="0"/>
            </a:endParaRPr>
          </a:p>
          <a:p>
            <a:pPr>
              <a:lnSpc>
                <a:spcPct val="100000"/>
              </a:lnSpc>
            </a:pPr>
            <a:r>
              <a:rPr lang="en-US" sz="1400" dirty="0">
                <a:solidFill>
                  <a:schemeClr val="tx1"/>
                </a:solidFill>
                <a:latin typeface="Times New Roman" panose="02020603050405020304" charset="0"/>
                <a:cs typeface="Times New Roman" panose="02020603050405020304" charset="0"/>
              </a:rPr>
              <a:t>3.Assist employees in learning new concepts or perspectives</a:t>
            </a:r>
            <a:endParaRPr lang="en-US" sz="1400" dirty="0">
              <a:solidFill>
                <a:schemeClr val="tx1"/>
              </a:solidFill>
              <a:latin typeface="Times New Roman" panose="02020603050405020304" charset="0"/>
              <a:cs typeface="Times New Roman" panose="02020603050405020304" charset="0"/>
            </a:endParaRPr>
          </a:p>
        </p:txBody>
      </p:sp>
      <p:sp>
        <p:nvSpPr>
          <p:cNvPr id="120" name="TextBox 44"/>
          <p:cNvSpPr txBox="1"/>
          <p:nvPr/>
        </p:nvSpPr>
        <p:spPr>
          <a:xfrm>
            <a:off x="5541387" y="3803045"/>
            <a:ext cx="2391813" cy="1922145"/>
          </a:xfrm>
          <a:prstGeom prst="rect">
            <a:avLst/>
          </a:prstGeom>
          <a:noFill/>
        </p:spPr>
        <p:txBody>
          <a:bodyPr wrap="square" rtlCol="0">
            <a:spAutoFit/>
          </a:bodyPr>
          <a:lstStyle/>
          <a:p>
            <a:pPr>
              <a:lnSpc>
                <a:spcPct val="100000"/>
              </a:lnSpc>
            </a:pPr>
            <a:r>
              <a:rPr lang="en-US" sz="1400" dirty="0">
                <a:solidFill>
                  <a:schemeClr val="tx1"/>
                </a:solidFill>
                <a:latin typeface="Times New Roman" panose="02020603050405020304" charset="0"/>
                <a:cs typeface="Times New Roman" panose="02020603050405020304" charset="0"/>
              </a:rPr>
              <a:t>1.Strengthening and stabilizing changes </a:t>
            </a:r>
            <a:endParaRPr lang="en-US" sz="1400" dirty="0">
              <a:solidFill>
                <a:schemeClr val="tx1"/>
              </a:solidFill>
              <a:latin typeface="Times New Roman" panose="02020603050405020304" charset="0"/>
              <a:cs typeface="Times New Roman" panose="02020603050405020304" charset="0"/>
            </a:endParaRPr>
          </a:p>
          <a:p>
            <a:pPr>
              <a:lnSpc>
                <a:spcPct val="100000"/>
              </a:lnSpc>
            </a:pPr>
            <a:r>
              <a:rPr lang="en-US" sz="1400" dirty="0">
                <a:solidFill>
                  <a:schemeClr val="tx1"/>
                </a:solidFill>
                <a:latin typeface="Times New Roman" panose="02020603050405020304" charset="0"/>
                <a:cs typeface="Times New Roman" panose="02020603050405020304" charset="0"/>
              </a:rPr>
              <a:t>2.Integrate changes into normal ways of doing things</a:t>
            </a:r>
            <a:endParaRPr lang="en-US" sz="1400" dirty="0">
              <a:solidFill>
                <a:schemeClr val="tx1"/>
              </a:solidFill>
              <a:latin typeface="Times New Roman" panose="02020603050405020304" charset="0"/>
              <a:cs typeface="Times New Roman" panose="02020603050405020304" charset="0"/>
            </a:endParaRPr>
          </a:p>
          <a:p>
            <a:pPr>
              <a:lnSpc>
                <a:spcPct val="100000"/>
              </a:lnSpc>
            </a:pPr>
            <a:r>
              <a:rPr lang="en-US" sz="1400" dirty="0">
                <a:solidFill>
                  <a:schemeClr val="tx1"/>
                </a:solidFill>
                <a:latin typeface="Times New Roman" panose="02020603050405020304" charset="0"/>
                <a:cs typeface="Times New Roman" panose="02020603050405020304" charset="0"/>
              </a:rPr>
              <a:t>3.Develop methods to sustain change</a:t>
            </a:r>
            <a:endParaRPr lang="en-US" sz="1400" dirty="0">
              <a:solidFill>
                <a:schemeClr val="tx1"/>
              </a:solidFill>
              <a:latin typeface="Times New Roman" panose="02020603050405020304" charset="0"/>
              <a:cs typeface="Times New Roman" panose="02020603050405020304" charset="0"/>
            </a:endParaRPr>
          </a:p>
          <a:p>
            <a:pPr>
              <a:lnSpc>
                <a:spcPct val="100000"/>
              </a:lnSpc>
            </a:pPr>
            <a:r>
              <a:rPr lang="en-US" sz="1400" dirty="0">
                <a:solidFill>
                  <a:schemeClr val="tx1"/>
                </a:solidFill>
                <a:latin typeface="Times New Roman" panose="02020603050405020304" charset="0"/>
                <a:cs typeface="Times New Roman" panose="02020603050405020304" charset="0"/>
              </a:rPr>
              <a:t>4.Celebrate Success</a:t>
            </a:r>
            <a:endParaRPr lang="en-US" sz="1400" dirty="0">
              <a:solidFill>
                <a:schemeClr val="tx1"/>
              </a:solidFill>
              <a:latin typeface="Times New Roman" panose="02020603050405020304" charset="0"/>
              <a:cs typeface="Times New Roman" panose="02020603050405020304" charset="0"/>
            </a:endParaRPr>
          </a:p>
          <a:p>
            <a:pPr>
              <a:lnSpc>
                <a:spcPct val="150000"/>
              </a:lnSpc>
            </a:pPr>
            <a:endParaRPr lang="en-US" sz="1400" dirty="0">
              <a:solidFill>
                <a:schemeClr val="tx1"/>
              </a:solidFill>
              <a:latin typeface="Times New Roman" panose="02020603050405020304" charset="0"/>
              <a:cs typeface="Times New Roman" panose="02020603050405020304" charset="0"/>
            </a:endParaRPr>
          </a:p>
        </p:txBody>
      </p:sp>
      <p:sp>
        <p:nvSpPr>
          <p:cNvPr id="123" name="内容占位符 2"/>
          <p:cNvSpPr txBox="1"/>
          <p:nvPr/>
        </p:nvSpPr>
        <p:spPr>
          <a:xfrm>
            <a:off x="8091805" y="1879600"/>
            <a:ext cx="3858260" cy="30454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l"/>
            <a:r>
              <a:rPr lang="en-US" sz="1800" dirty="0">
                <a:effectLst/>
                <a:latin typeface="Times New Roman" panose="02020603050405020304" charset="0"/>
                <a:cs typeface="Times New Roman" panose="02020603050405020304" charset="0"/>
              </a:rPr>
              <a:t>1. Hire experts to set up new systems and methods for the company.</a:t>
            </a:r>
            <a:endParaRPr lang="en-US" sz="1800" dirty="0">
              <a:effectLst/>
              <a:latin typeface="Times New Roman" panose="02020603050405020304" charset="0"/>
              <a:cs typeface="Times New Roman" panose="02020603050405020304" charset="0"/>
            </a:endParaRPr>
          </a:p>
          <a:p>
            <a:pPr algn="l"/>
            <a:r>
              <a:rPr lang="en-US" sz="1800" dirty="0">
                <a:effectLst/>
                <a:latin typeface="Times New Roman" panose="02020603050405020304" charset="0"/>
                <a:cs typeface="Times New Roman" panose="02020603050405020304" charset="0"/>
              </a:rPr>
              <a:t>2. Train employees and upgrade service methods and work processes.</a:t>
            </a:r>
            <a:endParaRPr lang="en-US" sz="1800" dirty="0">
              <a:effectLst/>
              <a:latin typeface="Times New Roman" panose="02020603050405020304" charset="0"/>
              <a:cs typeface="Times New Roman" panose="02020603050405020304" charset="0"/>
            </a:endParaRPr>
          </a:p>
          <a:p>
            <a:pPr algn="l"/>
            <a:r>
              <a:rPr lang="en-US" sz="1800" dirty="0">
                <a:effectLst/>
                <a:latin typeface="Times New Roman" panose="02020603050405020304" charset="0"/>
                <a:cs typeface="Times New Roman" panose="02020603050405020304" charset="0"/>
              </a:rPr>
              <a:t>3.Employees should work according to the new system given by the expert consultant, and work according to the standards and procedures required by the consultant.</a:t>
            </a:r>
            <a:endParaRPr lang="en-US" sz="1800" dirty="0">
              <a:effectLst/>
              <a:latin typeface="Times New Roman" panose="02020603050405020304" charset="0"/>
              <a:cs typeface="Times New Roman" panose="02020603050405020304" charset="0"/>
            </a:endParaRPr>
          </a:p>
        </p:txBody>
      </p:sp>
      <p:sp>
        <p:nvSpPr>
          <p:cNvPr id="3" name="矩形 2"/>
          <p:cNvSpPr/>
          <p:nvPr>
            <p:custDataLst>
              <p:tags r:id="rId2"/>
            </p:custDataLst>
          </p:nvPr>
        </p:nvSpPr>
        <p:spPr>
          <a:xfrm>
            <a:off x="10420985" y="-68580"/>
            <a:ext cx="1771015" cy="4838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4" name="矩形 3"/>
          <p:cNvSpPr/>
          <p:nvPr>
            <p:custDataLst>
              <p:tags r:id="rId3"/>
            </p:custDataLst>
          </p:nvPr>
        </p:nvSpPr>
        <p:spPr>
          <a:xfrm>
            <a:off x="7932625" y="908912"/>
            <a:ext cx="4217035" cy="240030"/>
          </a:xfrm>
          <a:prstGeom prst="rect">
            <a:avLst/>
          </a:prstGeom>
          <a:solidFill>
            <a:srgbClr val="58ACB6"/>
          </a:solidFill>
          <a:ln w="9525" cap="flat">
            <a:noFill/>
            <a:prstDash val="solid"/>
            <a:miter/>
          </a:ln>
          <a:effectLst/>
        </p:spPr>
        <p:txBody>
          <a:bodyPr lIns="114300" tIns="57150" rIns="114300" bIns="57150" rtlCol="0" anchor="ctr"/>
          <a:p>
            <a:pPr algn="l"/>
            <a:endParaRPr lang="zh-CN" altLang="en-US" sz="2250"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704215" y="305435"/>
            <a:ext cx="6185535" cy="544830"/>
          </a:xfrm>
          <a:prstGeom prst="rect">
            <a:avLst/>
          </a:prstGeom>
          <a:noFill/>
          <a:effectLst/>
        </p:spPr>
        <p:txBody>
          <a:bodyPr wrap="square" lIns="114300" tIns="57150" rIns="114300" bIns="57150" rtlCol="0">
            <a:spAutoFit/>
          </a:bodyPr>
          <a:lstStyle/>
          <a:p>
            <a:r>
              <a:rPr lang="en-US" altLang="zh-CN" sz="2800" dirty="0">
                <a:solidFill>
                  <a:schemeClr val="tx1"/>
                </a:solidFill>
                <a:latin typeface="Times New Roman" panose="02020603050405020304" charset="0"/>
                <a:cs typeface="Times New Roman" panose="02020603050405020304" charset="0"/>
              </a:rPr>
              <a:t>Force</a:t>
            </a:r>
            <a:r>
              <a:rPr lang="zh-CN" altLang="en-US" sz="2800" dirty="0">
                <a:solidFill>
                  <a:schemeClr val="tx1"/>
                </a:solidFill>
                <a:latin typeface="Times New Roman" panose="02020603050405020304" charset="0"/>
                <a:cs typeface="Times New Roman" panose="02020603050405020304" charset="0"/>
              </a:rPr>
              <a:t> </a:t>
            </a:r>
            <a:r>
              <a:rPr lang="en-US" altLang="zh-CN" sz="2800" dirty="0">
                <a:solidFill>
                  <a:schemeClr val="tx1"/>
                </a:solidFill>
                <a:latin typeface="Times New Roman" panose="02020603050405020304" charset="0"/>
                <a:cs typeface="Times New Roman" panose="02020603050405020304" charset="0"/>
              </a:rPr>
              <a:t>Field</a:t>
            </a:r>
            <a:r>
              <a:rPr lang="zh-CN" altLang="en-US" sz="2800" dirty="0">
                <a:solidFill>
                  <a:schemeClr val="tx1"/>
                </a:solidFill>
                <a:latin typeface="Times New Roman" panose="02020603050405020304" charset="0"/>
                <a:cs typeface="Times New Roman" panose="02020603050405020304" charset="0"/>
              </a:rPr>
              <a:t> </a:t>
            </a:r>
            <a:r>
              <a:rPr lang="en-US" altLang="zh-CN" sz="2800" dirty="0">
                <a:solidFill>
                  <a:schemeClr val="tx1"/>
                </a:solidFill>
                <a:latin typeface="Times New Roman" panose="02020603050405020304" charset="0"/>
                <a:cs typeface="Times New Roman" panose="02020603050405020304" charset="0"/>
              </a:rPr>
              <a:t>Analysis</a:t>
            </a:r>
            <a:endParaRPr lang="en-US" altLang="zh-CN" sz="2800" dirty="0">
              <a:solidFill>
                <a:schemeClr val="tx1"/>
              </a:solidFill>
              <a:latin typeface="Times New Roman" panose="02020603050405020304" charset="0"/>
              <a:cs typeface="Times New Roman" panose="02020603050405020304" charset="0"/>
            </a:endParaRPr>
          </a:p>
        </p:txBody>
      </p:sp>
      <p:grpSp>
        <p:nvGrpSpPr>
          <p:cNvPr id="190" name="Group 6"/>
          <p:cNvGrpSpPr/>
          <p:nvPr/>
        </p:nvGrpSpPr>
        <p:grpSpPr>
          <a:xfrm>
            <a:off x="5042340" y="4003273"/>
            <a:ext cx="914400" cy="1419895"/>
            <a:chOff x="5594790" y="3319529"/>
            <a:chExt cx="914400" cy="1419895"/>
          </a:xfrm>
          <a:solidFill>
            <a:srgbClr val="E8B7B7"/>
          </a:solidFill>
        </p:grpSpPr>
        <p:cxnSp>
          <p:nvCxnSpPr>
            <p:cNvPr id="191" name="Straight Arrow Connector 120"/>
            <p:cNvCxnSpPr/>
            <p:nvPr/>
          </p:nvCxnSpPr>
          <p:spPr>
            <a:xfrm>
              <a:off x="6056282" y="4134117"/>
              <a:ext cx="0" cy="605307"/>
            </a:xfrm>
            <a:prstGeom prst="straightConnector1">
              <a:avLst/>
            </a:prstGeom>
            <a:grpFill/>
            <a:ln w="28575" cap="flat" cmpd="sng" algn="ctr">
              <a:solidFill>
                <a:srgbClr val="E8B7B7"/>
              </a:solidFill>
              <a:prstDash val="solid"/>
              <a:miter lim="800000"/>
              <a:tailEnd type="triangle"/>
            </a:ln>
            <a:effectLst/>
          </p:spPr>
        </p:cxnSp>
        <p:sp>
          <p:nvSpPr>
            <p:cNvPr id="192" name="Rounded Rectangle 7"/>
            <p:cNvSpPr/>
            <p:nvPr/>
          </p:nvSpPr>
          <p:spPr>
            <a:xfrm>
              <a:off x="5594790" y="3319529"/>
              <a:ext cx="914400" cy="914400"/>
            </a:xfrm>
            <a:prstGeom prst="roundRect">
              <a:avLst/>
            </a:prstGeom>
            <a:grpFill/>
            <a:ln w="57150" cap="flat" cmpd="sng" algn="ctr">
              <a:solidFill>
                <a:srgbClr val="E8B7B7"/>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193" name="Group 7"/>
          <p:cNvGrpSpPr/>
          <p:nvPr/>
        </p:nvGrpSpPr>
        <p:grpSpPr>
          <a:xfrm>
            <a:off x="6438918" y="2044474"/>
            <a:ext cx="914400" cy="1481071"/>
            <a:chOff x="6991368" y="2752858"/>
            <a:chExt cx="914400" cy="1481071"/>
          </a:xfrm>
          <a:solidFill>
            <a:srgbClr val="B0CCB0"/>
          </a:solidFill>
        </p:grpSpPr>
        <p:cxnSp>
          <p:nvCxnSpPr>
            <p:cNvPr id="194" name="Straight Arrow Connector 164"/>
            <p:cNvCxnSpPr/>
            <p:nvPr/>
          </p:nvCxnSpPr>
          <p:spPr>
            <a:xfrm flipV="1">
              <a:off x="7442126" y="2752858"/>
              <a:ext cx="0" cy="566671"/>
            </a:xfrm>
            <a:prstGeom prst="straightConnector1">
              <a:avLst/>
            </a:prstGeom>
            <a:grpFill/>
            <a:ln w="28575" cap="flat" cmpd="sng" algn="ctr">
              <a:solidFill>
                <a:srgbClr val="B0CCB0"/>
              </a:solidFill>
              <a:prstDash val="solid"/>
              <a:miter lim="800000"/>
              <a:tailEnd type="triangle"/>
            </a:ln>
            <a:effectLst/>
          </p:spPr>
        </p:cxnSp>
        <p:sp>
          <p:nvSpPr>
            <p:cNvPr id="195" name="Rounded Rectangle 8"/>
            <p:cNvSpPr/>
            <p:nvPr/>
          </p:nvSpPr>
          <p:spPr>
            <a:xfrm>
              <a:off x="6991368" y="3319529"/>
              <a:ext cx="914400" cy="914400"/>
            </a:xfrm>
            <a:prstGeom prst="roundRect">
              <a:avLst/>
            </a:prstGeom>
            <a:grpFill/>
            <a:ln w="57150" cap="flat" cmpd="sng" algn="ctr">
              <a:solidFill>
                <a:srgbClr val="B0CCB0"/>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196" name="Group 8"/>
          <p:cNvGrpSpPr/>
          <p:nvPr/>
        </p:nvGrpSpPr>
        <p:grpSpPr>
          <a:xfrm>
            <a:off x="7835496" y="4003273"/>
            <a:ext cx="914400" cy="1419895"/>
            <a:chOff x="8387946" y="3319529"/>
            <a:chExt cx="914400" cy="1419895"/>
          </a:xfrm>
          <a:solidFill>
            <a:srgbClr val="CEC597"/>
          </a:solidFill>
        </p:grpSpPr>
        <p:cxnSp>
          <p:nvCxnSpPr>
            <p:cNvPr id="197" name="Straight Arrow Connector 171"/>
            <p:cNvCxnSpPr/>
            <p:nvPr/>
          </p:nvCxnSpPr>
          <p:spPr>
            <a:xfrm>
              <a:off x="8849437" y="4134117"/>
              <a:ext cx="0" cy="605307"/>
            </a:xfrm>
            <a:prstGeom prst="straightConnector1">
              <a:avLst/>
            </a:prstGeom>
            <a:grpFill/>
            <a:ln w="28575" cap="flat" cmpd="sng" algn="ctr">
              <a:solidFill>
                <a:srgbClr val="CEC597"/>
              </a:solidFill>
              <a:prstDash val="solid"/>
              <a:miter lim="800000"/>
              <a:tailEnd type="triangle"/>
            </a:ln>
            <a:effectLst/>
          </p:spPr>
        </p:cxnSp>
        <p:sp>
          <p:nvSpPr>
            <p:cNvPr id="198" name="Rounded Rectangle 9"/>
            <p:cNvSpPr/>
            <p:nvPr/>
          </p:nvSpPr>
          <p:spPr>
            <a:xfrm>
              <a:off x="8387946" y="3319529"/>
              <a:ext cx="914400" cy="914400"/>
            </a:xfrm>
            <a:prstGeom prst="roundRect">
              <a:avLst/>
            </a:prstGeom>
            <a:grpFill/>
            <a:ln w="57150" cap="flat" cmpd="sng" algn="ctr">
              <a:solidFill>
                <a:srgbClr val="CEC597"/>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199" name="Group 5"/>
          <p:cNvGrpSpPr/>
          <p:nvPr/>
        </p:nvGrpSpPr>
        <p:grpSpPr>
          <a:xfrm>
            <a:off x="3645762" y="2044474"/>
            <a:ext cx="914400" cy="1481071"/>
            <a:chOff x="4198212" y="2752858"/>
            <a:chExt cx="914400" cy="1481071"/>
          </a:xfrm>
          <a:solidFill>
            <a:srgbClr val="B1A35A"/>
          </a:solidFill>
        </p:grpSpPr>
        <p:cxnSp>
          <p:nvCxnSpPr>
            <p:cNvPr id="200" name="Straight Arrow Connector 177"/>
            <p:cNvCxnSpPr/>
            <p:nvPr/>
          </p:nvCxnSpPr>
          <p:spPr>
            <a:xfrm flipV="1">
              <a:off x="4661850" y="2752858"/>
              <a:ext cx="0" cy="566671"/>
            </a:xfrm>
            <a:prstGeom prst="straightConnector1">
              <a:avLst/>
            </a:prstGeom>
            <a:grpFill/>
            <a:ln w="28575" cap="flat" cmpd="sng" algn="ctr">
              <a:solidFill>
                <a:srgbClr val="B1A35A"/>
              </a:solidFill>
              <a:prstDash val="solid"/>
              <a:miter lim="800000"/>
              <a:tailEnd type="triangle"/>
            </a:ln>
            <a:effectLst/>
          </p:spPr>
        </p:cxnSp>
        <p:sp>
          <p:nvSpPr>
            <p:cNvPr id="201" name="Rounded Rectangle 6"/>
            <p:cNvSpPr/>
            <p:nvPr/>
          </p:nvSpPr>
          <p:spPr>
            <a:xfrm>
              <a:off x="4198212" y="3319529"/>
              <a:ext cx="914400" cy="914400"/>
            </a:xfrm>
            <a:prstGeom prst="roundRect">
              <a:avLst/>
            </a:prstGeom>
            <a:grpFill/>
            <a:ln w="57150" cap="flat" cmpd="sng" algn="ctr">
              <a:solidFill>
                <a:srgbClr val="B1A35A"/>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202" name="Group 4"/>
          <p:cNvGrpSpPr/>
          <p:nvPr/>
        </p:nvGrpSpPr>
        <p:grpSpPr>
          <a:xfrm>
            <a:off x="2249184" y="4003273"/>
            <a:ext cx="914400" cy="1419895"/>
            <a:chOff x="2801634" y="3319529"/>
            <a:chExt cx="914400" cy="1419895"/>
          </a:xfrm>
          <a:solidFill>
            <a:srgbClr val="CEC597"/>
          </a:solidFill>
        </p:grpSpPr>
        <p:cxnSp>
          <p:nvCxnSpPr>
            <p:cNvPr id="203" name="Straight Arrow Connector 184"/>
            <p:cNvCxnSpPr/>
            <p:nvPr/>
          </p:nvCxnSpPr>
          <p:spPr>
            <a:xfrm>
              <a:off x="3265273" y="4134117"/>
              <a:ext cx="0" cy="605307"/>
            </a:xfrm>
            <a:prstGeom prst="straightConnector1">
              <a:avLst/>
            </a:prstGeom>
            <a:grpFill/>
            <a:ln w="28575" cap="flat" cmpd="sng" algn="ctr">
              <a:solidFill>
                <a:srgbClr val="CEC597"/>
              </a:solidFill>
              <a:prstDash val="solid"/>
              <a:miter lim="800000"/>
              <a:tailEnd type="triangle"/>
            </a:ln>
            <a:effectLst/>
          </p:spPr>
        </p:cxnSp>
        <p:sp>
          <p:nvSpPr>
            <p:cNvPr id="204" name="Rounded Rectangle 5"/>
            <p:cNvSpPr/>
            <p:nvPr/>
          </p:nvSpPr>
          <p:spPr>
            <a:xfrm>
              <a:off x="2801634" y="3319529"/>
              <a:ext cx="914400" cy="914400"/>
            </a:xfrm>
            <a:prstGeom prst="roundRect">
              <a:avLst/>
            </a:prstGeom>
            <a:grpFill/>
            <a:ln w="57150" cap="flat" cmpd="sng" algn="ctr">
              <a:solidFill>
                <a:srgbClr val="CEC597"/>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205" name="Group 9"/>
          <p:cNvGrpSpPr/>
          <p:nvPr/>
        </p:nvGrpSpPr>
        <p:grpSpPr>
          <a:xfrm>
            <a:off x="9232072" y="2044474"/>
            <a:ext cx="914400" cy="1481071"/>
            <a:chOff x="9784522" y="2752858"/>
            <a:chExt cx="914400" cy="1481071"/>
          </a:xfrm>
          <a:solidFill>
            <a:srgbClr val="E8B7B7"/>
          </a:solidFill>
        </p:grpSpPr>
        <p:cxnSp>
          <p:nvCxnSpPr>
            <p:cNvPr id="206" name="Straight Arrow Connector 194"/>
            <p:cNvCxnSpPr/>
            <p:nvPr/>
          </p:nvCxnSpPr>
          <p:spPr>
            <a:xfrm flipV="1">
              <a:off x="10235280" y="2752858"/>
              <a:ext cx="0" cy="566671"/>
            </a:xfrm>
            <a:prstGeom prst="straightConnector1">
              <a:avLst/>
            </a:prstGeom>
            <a:grpFill/>
            <a:ln w="28575" cap="flat" cmpd="sng" algn="ctr">
              <a:solidFill>
                <a:srgbClr val="E8B7B7"/>
              </a:solidFill>
              <a:prstDash val="solid"/>
              <a:miter lim="800000"/>
              <a:tailEnd type="triangle"/>
            </a:ln>
            <a:effectLst/>
          </p:spPr>
        </p:cxnSp>
        <p:sp>
          <p:nvSpPr>
            <p:cNvPr id="207" name="Rounded Rectangle 10"/>
            <p:cNvSpPr/>
            <p:nvPr/>
          </p:nvSpPr>
          <p:spPr>
            <a:xfrm>
              <a:off x="9784522" y="3319529"/>
              <a:ext cx="914400" cy="914400"/>
            </a:xfrm>
            <a:prstGeom prst="roundRect">
              <a:avLst/>
            </a:prstGeom>
            <a:grpFill/>
            <a:ln w="57150" cap="flat" cmpd="sng" algn="ctr">
              <a:solidFill>
                <a:srgbClr val="E8B7B7"/>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grpSp>
        <p:nvGrpSpPr>
          <p:cNvPr id="208" name="Group 3"/>
          <p:cNvGrpSpPr/>
          <p:nvPr/>
        </p:nvGrpSpPr>
        <p:grpSpPr>
          <a:xfrm>
            <a:off x="852606" y="2044474"/>
            <a:ext cx="914400" cy="1481071"/>
            <a:chOff x="1405056" y="2752858"/>
            <a:chExt cx="914400" cy="1481071"/>
          </a:xfrm>
          <a:solidFill>
            <a:srgbClr val="B0CCB0"/>
          </a:solidFill>
        </p:grpSpPr>
        <p:cxnSp>
          <p:nvCxnSpPr>
            <p:cNvPr id="209" name="Straight Arrow Connector 201"/>
            <p:cNvCxnSpPr/>
            <p:nvPr/>
          </p:nvCxnSpPr>
          <p:spPr>
            <a:xfrm flipV="1">
              <a:off x="1868695" y="2752858"/>
              <a:ext cx="0" cy="566671"/>
            </a:xfrm>
            <a:prstGeom prst="straightConnector1">
              <a:avLst/>
            </a:prstGeom>
            <a:grpFill/>
            <a:ln w="28575" cap="flat" cmpd="sng" algn="ctr">
              <a:solidFill>
                <a:srgbClr val="B0CCB0"/>
              </a:solidFill>
              <a:prstDash val="solid"/>
              <a:miter lim="800000"/>
              <a:tailEnd type="triangle"/>
            </a:ln>
            <a:effectLst/>
          </p:spPr>
        </p:cxnSp>
        <p:sp>
          <p:nvSpPr>
            <p:cNvPr id="210" name="Rounded Rectangle 3"/>
            <p:cNvSpPr/>
            <p:nvPr/>
          </p:nvSpPr>
          <p:spPr>
            <a:xfrm>
              <a:off x="1405056" y="3319529"/>
              <a:ext cx="914400" cy="914400"/>
            </a:xfrm>
            <a:prstGeom prst="roundRect">
              <a:avLst/>
            </a:prstGeom>
            <a:grpFill/>
            <a:ln w="571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sp>
        <p:nvSpPr>
          <p:cNvPr id="211" name="Rectangle 10"/>
          <p:cNvSpPr/>
          <p:nvPr/>
        </p:nvSpPr>
        <p:spPr>
          <a:xfrm>
            <a:off x="1316245" y="3737262"/>
            <a:ext cx="9718610" cy="45719"/>
          </a:xfrm>
          <a:prstGeom prst="rect">
            <a:avLst/>
          </a:prstGeom>
          <a:solidFill>
            <a:sysClr val="window" lastClr="FFFFFF">
              <a:lumMod val="95000"/>
            </a:sysClr>
          </a:solidFill>
          <a:ln w="12700" cap="flat" cmpd="sng" algn="ctr">
            <a:solidFill>
              <a:sysClr val="window" lastClr="FFFFFF">
                <a:lumMod val="95000"/>
              </a:sys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12" name="TextBox 207"/>
          <p:cNvSpPr txBox="1"/>
          <p:nvPr/>
        </p:nvSpPr>
        <p:spPr>
          <a:xfrm>
            <a:off x="843428" y="2868290"/>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3" name="TextBox 208"/>
          <p:cNvSpPr txBox="1"/>
          <p:nvPr/>
        </p:nvSpPr>
        <p:spPr>
          <a:xfrm>
            <a:off x="2246445" y="4261238"/>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4" name="TextBox 209"/>
          <p:cNvSpPr txBox="1"/>
          <p:nvPr/>
        </p:nvSpPr>
        <p:spPr>
          <a:xfrm>
            <a:off x="3636584" y="2879376"/>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5" name="TextBox 210"/>
          <p:cNvSpPr txBox="1"/>
          <p:nvPr/>
        </p:nvSpPr>
        <p:spPr>
          <a:xfrm>
            <a:off x="5044366" y="4261238"/>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6" name="TextBox 211"/>
          <p:cNvSpPr txBox="1"/>
          <p:nvPr/>
        </p:nvSpPr>
        <p:spPr>
          <a:xfrm>
            <a:off x="6430948" y="2886312"/>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7" name="TextBox 212"/>
          <p:cNvSpPr txBox="1"/>
          <p:nvPr/>
        </p:nvSpPr>
        <p:spPr>
          <a:xfrm>
            <a:off x="7817947" y="4259414"/>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8" name="TextBox 213"/>
          <p:cNvSpPr txBox="1"/>
          <p:nvPr/>
        </p:nvSpPr>
        <p:spPr>
          <a:xfrm>
            <a:off x="9222894" y="2868290"/>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9" name="Oval 215"/>
          <p:cNvSpPr/>
          <p:nvPr/>
        </p:nvSpPr>
        <p:spPr>
          <a:xfrm>
            <a:off x="9570584" y="3634206"/>
            <a:ext cx="224492" cy="224492"/>
          </a:xfrm>
          <a:prstGeom prst="ellipse">
            <a:avLst/>
          </a:prstGeom>
          <a:solidFill>
            <a:srgbClr val="E8B7B7"/>
          </a:solidFill>
          <a:ln w="12700" cap="flat" cmpd="sng" algn="ctr">
            <a:solidFill>
              <a:srgbClr val="E8B7B7"/>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0" name="Oval 216"/>
          <p:cNvSpPr/>
          <p:nvPr/>
        </p:nvSpPr>
        <p:spPr>
          <a:xfrm>
            <a:off x="8180450" y="3647875"/>
            <a:ext cx="224492" cy="224492"/>
          </a:xfrm>
          <a:prstGeom prst="ellipse">
            <a:avLst/>
          </a:prstGeom>
          <a:solidFill>
            <a:srgbClr val="CEC597"/>
          </a:solidFill>
          <a:ln w="12700" cap="flat" cmpd="sng" algn="ctr">
            <a:solidFill>
              <a:srgbClr val="CEC597"/>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1" name="Oval 217"/>
          <p:cNvSpPr/>
          <p:nvPr/>
        </p:nvSpPr>
        <p:spPr>
          <a:xfrm>
            <a:off x="6783872" y="3648173"/>
            <a:ext cx="224492" cy="224492"/>
          </a:xfrm>
          <a:prstGeom prst="ellipse">
            <a:avLst/>
          </a:prstGeom>
          <a:solidFill>
            <a:srgbClr val="B0CCB0"/>
          </a:solidFill>
          <a:ln w="12700" cap="flat" cmpd="sng" algn="ctr">
            <a:solidFill>
              <a:srgbClr val="B0CCB0"/>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2" name="Oval 218"/>
          <p:cNvSpPr/>
          <p:nvPr/>
        </p:nvSpPr>
        <p:spPr>
          <a:xfrm>
            <a:off x="5431304" y="3647875"/>
            <a:ext cx="224492" cy="224492"/>
          </a:xfrm>
          <a:prstGeom prst="ellipse">
            <a:avLst/>
          </a:prstGeom>
          <a:solidFill>
            <a:srgbClr val="E8B7B7"/>
          </a:solidFill>
          <a:ln w="12700" cap="flat" cmpd="sng" algn="ctr">
            <a:solidFill>
              <a:srgbClr val="E8B7B7"/>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3" name="Oval 219"/>
          <p:cNvSpPr/>
          <p:nvPr/>
        </p:nvSpPr>
        <p:spPr>
          <a:xfrm>
            <a:off x="3997154" y="3647875"/>
            <a:ext cx="224492" cy="224492"/>
          </a:xfrm>
          <a:prstGeom prst="ellipse">
            <a:avLst/>
          </a:prstGeom>
          <a:solidFill>
            <a:srgbClr val="B1A35A"/>
          </a:solidFill>
          <a:ln w="12700" cap="flat" cmpd="sng" algn="ctr">
            <a:solidFill>
              <a:srgbClr val="B1A35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4" name="Oval 220"/>
          <p:cNvSpPr/>
          <p:nvPr/>
        </p:nvSpPr>
        <p:spPr>
          <a:xfrm>
            <a:off x="2603795" y="3634206"/>
            <a:ext cx="224492" cy="224492"/>
          </a:xfrm>
          <a:prstGeom prst="ellipse">
            <a:avLst/>
          </a:prstGeom>
          <a:solidFill>
            <a:srgbClr val="CEC597"/>
          </a:solidFill>
          <a:ln w="12700" cap="flat" cmpd="sng" algn="ctr">
            <a:solidFill>
              <a:srgbClr val="CEC597"/>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5" name="Oval 221"/>
          <p:cNvSpPr/>
          <p:nvPr/>
        </p:nvSpPr>
        <p:spPr>
          <a:xfrm>
            <a:off x="1196796" y="3647875"/>
            <a:ext cx="224492" cy="224492"/>
          </a:xfrm>
          <a:prstGeom prst="ellipse">
            <a:avLst/>
          </a:prstGeom>
          <a:solidFill>
            <a:srgbClr val="B0CCB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26" name="TextBox 224"/>
          <p:cNvSpPr txBox="1"/>
          <p:nvPr/>
        </p:nvSpPr>
        <p:spPr>
          <a:xfrm>
            <a:off x="482600" y="1115695"/>
            <a:ext cx="2111375" cy="52197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dirty="0">
                <a:ln>
                  <a:noFill/>
                </a:ln>
                <a:effectLst/>
                <a:latin typeface="Times New Roman" panose="02020603050405020304" charset="0"/>
                <a:cs typeface="Times New Roman" panose="02020603050405020304" charset="0"/>
                <a:sym typeface="+mn-ea"/>
              </a:rPr>
              <a:t>Old employees don't want to change</a:t>
            </a:r>
            <a:r>
              <a:rPr lang="en-US" altLang="zh-CN" sz="1400" dirty="0">
                <a:ln>
                  <a:noFill/>
                </a:ln>
                <a:effectLst/>
                <a:latin typeface="Times New Roman" panose="02020603050405020304" charset="0"/>
                <a:cs typeface="Times New Roman" panose="02020603050405020304" charset="0"/>
                <a:sym typeface="+mn-ea"/>
              </a:rPr>
              <a:t>  A</a:t>
            </a:r>
            <a:r>
              <a:rPr lang="zh-CN" altLang="en-US" sz="1400" dirty="0">
                <a:ln>
                  <a:noFill/>
                </a:ln>
                <a:effectLst/>
                <a:latin typeface="Times New Roman" panose="02020603050405020304" charset="0"/>
                <a:cs typeface="Times New Roman" panose="02020603050405020304" charset="0"/>
                <a:sym typeface="+mn-ea"/>
              </a:rPr>
              <a:t>（</a:t>
            </a:r>
            <a:r>
              <a:rPr lang="en-US" altLang="zh-CN" sz="1400" dirty="0">
                <a:ln>
                  <a:noFill/>
                </a:ln>
                <a:effectLst/>
                <a:latin typeface="Times New Roman" panose="02020603050405020304" charset="0"/>
                <a:cs typeface="Times New Roman" panose="02020603050405020304" charset="0"/>
                <a:sym typeface="+mn-ea"/>
              </a:rPr>
              <a:t>+3</a:t>
            </a:r>
            <a:r>
              <a:rPr lang="zh-CN" altLang="en-US" sz="1400" dirty="0">
                <a:ln>
                  <a:noFill/>
                </a:ln>
                <a:effectLst/>
                <a:latin typeface="Times New Roman" panose="02020603050405020304" charset="0"/>
                <a:cs typeface="Times New Roman" panose="02020603050405020304" charset="0"/>
                <a:sym typeface="+mn-ea"/>
              </a:rPr>
              <a:t>）</a:t>
            </a:r>
            <a:endParaRPr kumimoji="0" lang="zh-CN" altLang="en-US" sz="1400" b="0" i="0" u="none" strike="noStrike" cap="none" normalizeH="0" baseline="0" dirty="0">
              <a:ln>
                <a:noFill/>
              </a:ln>
              <a:solidFill>
                <a:schemeClr val="tx1"/>
              </a:solidFill>
              <a:effectLst/>
              <a:latin typeface="Times New Roman" panose="02020603050405020304" charset="0"/>
              <a:cs typeface="Times New Roman" panose="02020603050405020304" charset="0"/>
              <a:sym typeface="+mn-ea"/>
            </a:endParaRPr>
          </a:p>
        </p:txBody>
      </p:sp>
      <p:sp>
        <p:nvSpPr>
          <p:cNvPr id="227" name="TextBox 227"/>
          <p:cNvSpPr txBox="1"/>
          <p:nvPr/>
        </p:nvSpPr>
        <p:spPr>
          <a:xfrm>
            <a:off x="3408045" y="1149350"/>
            <a:ext cx="2023110" cy="52197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Vested interests do not want to change（</a:t>
            </a:r>
            <a:r>
              <a:rPr lang="en-US" altLang="zh-CN" sz="1400" dirty="0">
                <a:ln>
                  <a:noFill/>
                </a:ln>
                <a:effectLst/>
                <a:latin typeface="Times New Roman" panose="02020603050405020304" charset="0"/>
                <a:ea typeface="宋体" panose="02010600030101010101" pitchFamily="2" charset="-122"/>
                <a:cs typeface="Times New Roman" panose="02020603050405020304" charset="0"/>
                <a:sym typeface="+mn-ea"/>
              </a:rPr>
              <a:t>+3</a:t>
            </a: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sym typeface="+mn-ea"/>
            </a:endParaRPr>
          </a:p>
        </p:txBody>
      </p:sp>
      <p:sp>
        <p:nvSpPr>
          <p:cNvPr id="228" name="TextBox 230"/>
          <p:cNvSpPr txBox="1"/>
          <p:nvPr/>
        </p:nvSpPr>
        <p:spPr>
          <a:xfrm>
            <a:off x="6384307" y="1069839"/>
            <a:ext cx="1796143" cy="953135"/>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Employees do not adapt to the new standards</a:t>
            </a:r>
            <a:r>
              <a:rPr lang="en-US" altLang="zh-CN" sz="1400" dirty="0">
                <a:ln>
                  <a:noFill/>
                </a:ln>
                <a:effectLst/>
                <a:latin typeface="Times New Roman" panose="02020603050405020304" charset="0"/>
                <a:ea typeface="宋体" panose="02010600030101010101" pitchFamily="2" charset="-122"/>
                <a:cs typeface="Times New Roman" panose="02020603050405020304" charset="0"/>
                <a:sym typeface="+mn-ea"/>
              </a:rPr>
              <a:t> and learn new things</a:t>
            </a: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a:t>
            </a:r>
            <a:r>
              <a:rPr lang="en-US" altLang="zh-CN" sz="1400" dirty="0">
                <a:ln>
                  <a:noFill/>
                </a:ln>
                <a:effectLst/>
                <a:latin typeface="Times New Roman" panose="02020603050405020304" charset="0"/>
                <a:ea typeface="宋体" panose="02010600030101010101" pitchFamily="2" charset="-122"/>
                <a:cs typeface="Times New Roman" panose="02020603050405020304" charset="0"/>
                <a:sym typeface="+mn-ea"/>
              </a:rPr>
              <a:t>+3</a:t>
            </a: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sym typeface="+mn-ea"/>
            </a:endParaRPr>
          </a:p>
        </p:txBody>
      </p:sp>
      <p:sp>
        <p:nvSpPr>
          <p:cNvPr id="229" name="TextBox 233"/>
          <p:cNvSpPr txBox="1"/>
          <p:nvPr/>
        </p:nvSpPr>
        <p:spPr>
          <a:xfrm>
            <a:off x="9164320" y="1113155"/>
            <a:ext cx="2442845" cy="52197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lang="en-US" altLang="zh-CN" sz="1400" dirty="0">
                <a:ln>
                  <a:noFill/>
                </a:ln>
                <a:effectLst/>
                <a:latin typeface="Times New Roman" panose="02020603050405020304" charset="0"/>
                <a:ea typeface="宋体" panose="02010600030101010101" pitchFamily="2" charset="-122"/>
                <a:cs typeface="Times New Roman" panose="02020603050405020304" charset="0"/>
                <a:sym typeface="+mn-ea"/>
              </a:rPr>
              <a:t>T</a:t>
            </a: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emporary performance decline and instability（</a:t>
            </a:r>
            <a:r>
              <a:rPr lang="en-US" altLang="zh-CN" sz="1400" dirty="0">
                <a:ln>
                  <a:noFill/>
                </a:ln>
                <a:effectLst/>
                <a:latin typeface="Times New Roman" panose="02020603050405020304" charset="0"/>
                <a:ea typeface="宋体" panose="02010600030101010101" pitchFamily="2" charset="-122"/>
                <a:cs typeface="Times New Roman" panose="02020603050405020304" charset="0"/>
                <a:sym typeface="+mn-ea"/>
              </a:rPr>
              <a:t>+3</a:t>
            </a:r>
            <a:r>
              <a:rPr lang="zh-CN" altLang="en-US" sz="1400" dirty="0">
                <a:ln>
                  <a:noFill/>
                </a:ln>
                <a:effectLst/>
                <a:latin typeface="Times New Roman" panose="02020603050405020304" charset="0"/>
                <a:ea typeface="宋体" panose="02010600030101010101" pitchFamily="2" charset="-122"/>
                <a:cs typeface="Times New Roman" panose="02020603050405020304" charset="0"/>
                <a:sym typeface="+mn-ea"/>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sym typeface="+mn-ea"/>
            </a:endParaRPr>
          </a:p>
        </p:txBody>
      </p:sp>
      <p:sp>
        <p:nvSpPr>
          <p:cNvPr id="230" name="TextBox 236"/>
          <p:cNvSpPr txBox="1"/>
          <p:nvPr/>
        </p:nvSpPr>
        <p:spPr>
          <a:xfrm>
            <a:off x="1789311" y="5549280"/>
            <a:ext cx="1796143" cy="737235"/>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Perseverance of top management（</a:t>
            </a:r>
            <a:r>
              <a:rPr kumimoji="0" lang="en-US" altLang="zh-CN"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+4</a:t>
            </a:r>
            <a:r>
              <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endParaRPr>
          </a:p>
          <a:p>
            <a:pPr marL="0" marR="0" indent="0" algn="l" defTabSz="914400" rtl="0" eaLnBrk="0" fontAlgn="base" latinLnBrk="0" hangingPunct="0">
              <a:lnSpc>
                <a:spcPct val="100000"/>
              </a:lnSpc>
              <a:spcBef>
                <a:spcPct val="0"/>
              </a:spcBef>
              <a:spcAft>
                <a:spcPct val="0"/>
              </a:spcAft>
              <a:buClrTx/>
              <a:buSzTx/>
              <a:buFontTx/>
              <a:buNone/>
            </a:pPr>
            <a:endPar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endParaRPr>
          </a:p>
        </p:txBody>
      </p:sp>
      <p:sp>
        <p:nvSpPr>
          <p:cNvPr id="231" name="TextBox 239"/>
          <p:cNvSpPr txBox="1"/>
          <p:nvPr/>
        </p:nvSpPr>
        <p:spPr>
          <a:xfrm>
            <a:off x="4987729" y="5551318"/>
            <a:ext cx="1796143" cy="737235"/>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Changes in the market and consumer demand（</a:t>
            </a:r>
            <a:r>
              <a:rPr kumimoji="0" lang="en-US" altLang="zh-CN"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+3</a:t>
            </a:r>
            <a:r>
              <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sp>
        <p:nvSpPr>
          <p:cNvPr id="232" name="TextBox 242"/>
          <p:cNvSpPr txBox="1"/>
          <p:nvPr/>
        </p:nvSpPr>
        <p:spPr>
          <a:xfrm>
            <a:off x="7588996" y="5627573"/>
            <a:ext cx="1796143" cy="52197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Decline in company revenue（</a:t>
            </a:r>
            <a:r>
              <a:rPr kumimoji="0" lang="en-US" altLang="zh-CN"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+4</a:t>
            </a:r>
            <a:r>
              <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grpSp>
        <p:nvGrpSpPr>
          <p:cNvPr id="233" name="Group 5"/>
          <p:cNvGrpSpPr/>
          <p:nvPr/>
        </p:nvGrpSpPr>
        <p:grpSpPr>
          <a:xfrm rot="10800000">
            <a:off x="10773696" y="4052377"/>
            <a:ext cx="914400" cy="1481071"/>
            <a:chOff x="4198212" y="2752858"/>
            <a:chExt cx="914400" cy="1481071"/>
          </a:xfrm>
          <a:solidFill>
            <a:srgbClr val="B1A35A"/>
          </a:solidFill>
        </p:grpSpPr>
        <p:cxnSp>
          <p:nvCxnSpPr>
            <p:cNvPr id="234" name="Straight Arrow Connector 177"/>
            <p:cNvCxnSpPr/>
            <p:nvPr/>
          </p:nvCxnSpPr>
          <p:spPr>
            <a:xfrm flipV="1">
              <a:off x="4661850" y="2752858"/>
              <a:ext cx="0" cy="566671"/>
            </a:xfrm>
            <a:prstGeom prst="straightConnector1">
              <a:avLst/>
            </a:prstGeom>
            <a:grpFill/>
            <a:ln w="28575" cap="flat" cmpd="sng" algn="ctr">
              <a:solidFill>
                <a:srgbClr val="B1A35A"/>
              </a:solidFill>
              <a:prstDash val="solid"/>
              <a:miter lim="800000"/>
              <a:tailEnd type="triangle"/>
            </a:ln>
            <a:effectLst/>
          </p:spPr>
        </p:cxnSp>
        <p:sp>
          <p:nvSpPr>
            <p:cNvPr id="235" name="Rounded Rectangle 6"/>
            <p:cNvSpPr/>
            <p:nvPr/>
          </p:nvSpPr>
          <p:spPr>
            <a:xfrm>
              <a:off x="4198212" y="3319529"/>
              <a:ext cx="914400" cy="914400"/>
            </a:xfrm>
            <a:prstGeom prst="roundRect">
              <a:avLst/>
            </a:prstGeom>
            <a:grpFill/>
            <a:ln w="57150" cap="flat" cmpd="sng" algn="ctr">
              <a:solidFill>
                <a:srgbClr val="B1A35A"/>
              </a:solid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a typeface="+mn-ea"/>
                <a:cs typeface="+mn-cs"/>
              </a:endParaRPr>
            </a:p>
          </p:txBody>
        </p:sp>
      </p:grpSp>
      <p:sp>
        <p:nvSpPr>
          <p:cNvPr id="236" name="Oval 219"/>
          <p:cNvSpPr/>
          <p:nvPr/>
        </p:nvSpPr>
        <p:spPr>
          <a:xfrm>
            <a:off x="11006404" y="3647875"/>
            <a:ext cx="224492" cy="224492"/>
          </a:xfrm>
          <a:prstGeom prst="ellipse">
            <a:avLst/>
          </a:prstGeom>
          <a:solidFill>
            <a:srgbClr val="B1A35A"/>
          </a:solidFill>
          <a:ln w="12700" cap="flat" cmpd="sng" algn="ctr">
            <a:solidFill>
              <a:srgbClr val="B1A35A"/>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37" name="TextBox 212"/>
          <p:cNvSpPr txBox="1"/>
          <p:nvPr/>
        </p:nvSpPr>
        <p:spPr>
          <a:xfrm>
            <a:off x="10773696" y="4231914"/>
            <a:ext cx="932756" cy="40011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change</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8" name="TextBox 242"/>
          <p:cNvSpPr txBox="1"/>
          <p:nvPr/>
        </p:nvSpPr>
        <p:spPr>
          <a:xfrm>
            <a:off x="10190264" y="5667577"/>
            <a:ext cx="1796143" cy="521970"/>
          </a:xfrm>
          <a:prstGeom prst="rect">
            <a:avLst/>
          </a:prstGeom>
          <a:noFill/>
        </p:spPr>
        <p:txBody>
          <a:bodyPr wrap="square" rtlCol="0">
            <a:spAutoFit/>
          </a:bodyPr>
          <a:lstStyle/>
          <a:p>
            <a:pPr marL="0" marR="0" indent="0" algn="l" defTabSz="914400" rtl="0" eaLnBrk="0" fontAlgn="base" latinLnBrk="0" hangingPunct="0">
              <a:lnSpc>
                <a:spcPct val="100000"/>
              </a:lnSpc>
              <a:spcBef>
                <a:spcPct val="0"/>
              </a:spcBef>
              <a:spcAft>
                <a:spcPct val="0"/>
              </a:spcAft>
              <a:buClrTx/>
              <a:buSzTx/>
              <a:buFontTx/>
              <a:buNone/>
            </a:pPr>
            <a:r>
              <a:rPr kumimoji="0" lang="zh-CN" altLang="en-US"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Employees who support change（</a:t>
            </a:r>
            <a:r>
              <a:rPr kumimoji="0" lang="en-US" altLang="zh-CN" sz="1400" b="0" i="0" u="none" strike="noStrike" cap="none" normalizeH="0" baseline="0" dirty="0">
                <a:ln>
                  <a:noFill/>
                </a:ln>
                <a:solidFill>
                  <a:schemeClr val="tx1"/>
                </a:solidFill>
                <a:effectLst/>
                <a:latin typeface="Times New Roman" panose="02020603050405020304" charset="0"/>
                <a:ea typeface="MS PGothic" panose="020B0600070205080204" pitchFamily="34" charset="-128"/>
                <a:cs typeface="Times New Roman" panose="02020603050405020304" charset="0"/>
              </a:rPr>
              <a:t>+3</a:t>
            </a:r>
            <a:r>
              <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rPr>
              <a:t>）</a:t>
            </a:r>
            <a:endParaRPr kumimoji="0" lang="zh-CN" altLang="en-US" sz="1400" b="0" i="0" u="none" strike="noStrike" cap="none" normalizeH="0" baseline="0" dirty="0">
              <a:ln>
                <a:noFill/>
              </a:ln>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sp>
        <p:nvSpPr>
          <p:cNvPr id="3" name="矩形 2"/>
          <p:cNvSpPr/>
          <p:nvPr>
            <p:custDataLst>
              <p:tags r:id="rId1"/>
            </p:custDataLst>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p:cNvSpPr/>
          <p:nvPr/>
        </p:nvSpPr>
        <p:spPr>
          <a:xfrm>
            <a:off x="1934202" y="2067619"/>
            <a:ext cx="64261" cy="864495"/>
          </a:xfrm>
          <a:prstGeom prst="rect">
            <a:avLst/>
          </a:prstGeom>
          <a:solidFill>
            <a:srgbClr val="B0CCB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9" name="Rectangle 115"/>
          <p:cNvSpPr/>
          <p:nvPr/>
        </p:nvSpPr>
        <p:spPr>
          <a:xfrm>
            <a:off x="4093951" y="2133905"/>
            <a:ext cx="64261" cy="1068396"/>
          </a:xfrm>
          <a:prstGeom prst="rect">
            <a:avLst/>
          </a:prstGeom>
          <a:solidFill>
            <a:srgbClr val="CEC59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0" name="Rectangle 116"/>
          <p:cNvSpPr/>
          <p:nvPr/>
        </p:nvSpPr>
        <p:spPr>
          <a:xfrm>
            <a:off x="6080709" y="2160993"/>
            <a:ext cx="64261" cy="864495"/>
          </a:xfrm>
          <a:prstGeom prst="rect">
            <a:avLst/>
          </a:prstGeom>
          <a:solidFill>
            <a:srgbClr val="B1A35A"/>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tangle 117"/>
          <p:cNvSpPr/>
          <p:nvPr/>
        </p:nvSpPr>
        <p:spPr>
          <a:xfrm>
            <a:off x="8116731" y="2129397"/>
            <a:ext cx="64261" cy="1068396"/>
          </a:xfrm>
          <a:prstGeom prst="rect">
            <a:avLst/>
          </a:prstGeom>
          <a:solidFill>
            <a:srgbClr val="E8B7B7"/>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8"/>
          <p:cNvSpPr/>
          <p:nvPr/>
        </p:nvSpPr>
        <p:spPr>
          <a:xfrm>
            <a:off x="10137359" y="2069269"/>
            <a:ext cx="64261" cy="864495"/>
          </a:xfrm>
          <a:prstGeom prst="rect">
            <a:avLst/>
          </a:prstGeom>
          <a:solidFill>
            <a:srgbClr val="B0CCB0"/>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5" name="Diamond 62"/>
          <p:cNvSpPr/>
          <p:nvPr/>
        </p:nvSpPr>
        <p:spPr>
          <a:xfrm>
            <a:off x="3265714" y="2317933"/>
            <a:ext cx="1711234" cy="1711234"/>
          </a:xfrm>
          <a:prstGeom prst="diamond">
            <a:avLst/>
          </a:prstGeom>
          <a:solidFill>
            <a:srgbClr val="CEC597"/>
          </a:solidFill>
          <a:ln w="12700" cap="rnd" cmpd="sng" algn="ctr">
            <a:noFill/>
            <a:prstDash val="solid"/>
            <a:round/>
          </a:ln>
          <a:effectLst>
            <a:outerShdw blurRad="50800" dist="38100" dir="16200000"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600" b="0" i="0" u="none" strike="noStrike" kern="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16" name="TextBox 63"/>
          <p:cNvSpPr txBox="1"/>
          <p:nvPr/>
        </p:nvSpPr>
        <p:spPr>
          <a:xfrm>
            <a:off x="2819398" y="4137006"/>
            <a:ext cx="2420169" cy="2677656"/>
          </a:xfrm>
          <a:prstGeom prst="rect">
            <a:avLst/>
          </a:prstGeom>
          <a:noFill/>
        </p:spPr>
        <p:txBody>
          <a:bodyPr wrap="square" rtlCol="0">
            <a:spAutoFit/>
          </a:bodyPr>
          <a:lstStyle/>
          <a:p>
            <a:pPr marL="264795" lvl="1" indent="0" algn="l">
              <a:buNone/>
            </a:pPr>
            <a:r>
              <a:rPr lang="en-US" altLang="zh-CN" sz="1400" dirty="0">
                <a:solidFill>
                  <a:schemeClr val="tx1"/>
                </a:solidFill>
                <a:effectLst/>
                <a:latin typeface="Times New Roman" panose="02020603050405020304" charset="0"/>
                <a:cs typeface="Times New Roman" panose="02020603050405020304" charset="0"/>
              </a:rPr>
              <a:t>To establish a guiding alliance. According to the plan, the company's senior management held multiple meetings, investigations, and studies to make the best action plan, which was unanimously approved by all department managers at the grassroots, middle, and senior levels.</a:t>
            </a:r>
            <a:endParaRPr lang="en-US" altLang="zh-CN" sz="1400" dirty="0">
              <a:solidFill>
                <a:schemeClr val="tx1"/>
              </a:solidFill>
              <a:effectLst/>
              <a:latin typeface="Times New Roman" panose="02020603050405020304" charset="0"/>
              <a:cs typeface="Times New Roman" panose="02020603050405020304" charset="0"/>
            </a:endParaRPr>
          </a:p>
        </p:txBody>
      </p:sp>
      <p:sp>
        <p:nvSpPr>
          <p:cNvPr id="18" name="Diamond 65"/>
          <p:cNvSpPr/>
          <p:nvPr/>
        </p:nvSpPr>
        <p:spPr>
          <a:xfrm>
            <a:off x="5256712" y="2431115"/>
            <a:ext cx="1711234" cy="1711234"/>
          </a:xfrm>
          <a:prstGeom prst="diamond">
            <a:avLst/>
          </a:prstGeom>
          <a:solidFill>
            <a:srgbClr val="B1A35A"/>
          </a:solidFill>
          <a:ln w="12700" cap="rnd" cmpd="sng" algn="ctr">
            <a:noFill/>
            <a:prstDash val="solid"/>
            <a:round/>
          </a:ln>
          <a:effectLst>
            <a:outerShdw blurRad="50800" dist="38100" dir="16200000"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600" b="0" i="0" u="none" strike="noStrike" kern="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19" name="TextBox 66"/>
          <p:cNvSpPr txBox="1"/>
          <p:nvPr/>
        </p:nvSpPr>
        <p:spPr>
          <a:xfrm>
            <a:off x="5441751" y="4188803"/>
            <a:ext cx="1914797" cy="2031325"/>
          </a:xfrm>
          <a:prstGeom prst="rect">
            <a:avLst/>
          </a:prstGeom>
          <a:noFill/>
        </p:spPr>
        <p:txBody>
          <a:bodyPr wrap="square" rtlCol="0">
            <a:spAutoFit/>
          </a:bodyPr>
          <a:lstStyle/>
          <a:p>
            <a:pPr algn="l"/>
            <a:r>
              <a:rPr lang="en-US" altLang="zh-CN" sz="1400" dirty="0">
                <a:solidFill>
                  <a:schemeClr val="tx1"/>
                </a:solidFill>
                <a:effectLst/>
                <a:latin typeface="Times New Roman" panose="02020603050405020304" charset="0"/>
                <a:cs typeface="Times New Roman" panose="02020603050405020304" charset="0"/>
              </a:rPr>
              <a:t>The formation of strategic ideas. The founder of the company hired a completely independent change consultant specifically responsible for the execution of change plans.</a:t>
            </a:r>
            <a:endParaRPr lang="en-US" altLang="zh-CN" sz="1400" dirty="0">
              <a:solidFill>
                <a:schemeClr val="tx1"/>
              </a:solidFill>
              <a:effectLst/>
              <a:latin typeface="Times New Roman" panose="02020603050405020304" charset="0"/>
              <a:cs typeface="Times New Roman" panose="02020603050405020304" charset="0"/>
            </a:endParaRPr>
          </a:p>
        </p:txBody>
      </p:sp>
      <p:sp>
        <p:nvSpPr>
          <p:cNvPr id="21" name="Diamond 68"/>
          <p:cNvSpPr/>
          <p:nvPr/>
        </p:nvSpPr>
        <p:spPr>
          <a:xfrm>
            <a:off x="9314646" y="2431115"/>
            <a:ext cx="1711234" cy="1711234"/>
          </a:xfrm>
          <a:prstGeom prst="diamond">
            <a:avLst/>
          </a:prstGeom>
          <a:solidFill>
            <a:srgbClr val="B0CCB0"/>
          </a:solidFill>
          <a:ln w="12700" cap="rnd" cmpd="sng" algn="ctr">
            <a:noFill/>
            <a:prstDash val="solid"/>
            <a:round/>
          </a:ln>
          <a:effectLst>
            <a:outerShdw blurRad="50800" dist="38100" dir="16200000"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600" b="0" i="0" u="none" strike="noStrike" kern="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22" name="TextBox 69"/>
          <p:cNvSpPr txBox="1"/>
          <p:nvPr/>
        </p:nvSpPr>
        <p:spPr>
          <a:xfrm>
            <a:off x="9011285" y="4265295"/>
            <a:ext cx="2253615" cy="1599565"/>
          </a:xfrm>
          <a:prstGeom prst="rect">
            <a:avLst/>
          </a:prstGeom>
          <a:noFill/>
        </p:spPr>
        <p:txBody>
          <a:bodyPr wrap="square" rtlCol="0">
            <a:spAutoFit/>
          </a:bodyPr>
          <a:lstStyle/>
          <a:p>
            <a:pPr marL="264795" lvl="1" indent="0" algn="l">
              <a:buNone/>
            </a:pPr>
            <a:r>
              <a:rPr lang="en-US" altLang="zh-CN" sz="1400" dirty="0">
                <a:solidFill>
                  <a:schemeClr val="tx1"/>
                </a:solidFill>
                <a:effectLst/>
                <a:latin typeface="Times New Roman" panose="02020603050405020304" charset="0"/>
                <a:cs typeface="Times New Roman" panose="02020603050405020304" charset="0"/>
              </a:rPr>
              <a:t>To use different methods to eliminate obstacles in the change process</a:t>
            </a:r>
            <a:r>
              <a:rPr lang="zh-CN" altLang="en-US" sz="1400" dirty="0">
                <a:latin typeface="Times New Roman" panose="02020603050405020304" charset="0"/>
                <a:cs typeface="Times New Roman" panose="02020603050405020304" charset="0"/>
                <a:sym typeface="+mn-ea"/>
              </a:rPr>
              <a:t>（</a:t>
            </a:r>
            <a:r>
              <a:rPr lang="en-US" altLang="zh-CN" sz="1400" dirty="0">
                <a:latin typeface="Times New Roman" panose="02020603050405020304" charset="0"/>
                <a:cs typeface="Times New Roman" panose="02020603050405020304" charset="0"/>
                <a:sym typeface="+mn-ea"/>
              </a:rPr>
              <a:t>Lin, 2007)</a:t>
            </a:r>
            <a:r>
              <a:rPr lang="en-US" altLang="zh-CN" sz="1400" dirty="0">
                <a:latin typeface="Times New Roman" panose="02020603050405020304" charset="0"/>
                <a:cs typeface="Times New Roman" panose="02020603050405020304" charset="0"/>
                <a:sym typeface="+mn-ea"/>
              </a:rPr>
              <a:t> </a:t>
            </a:r>
            <a:r>
              <a:rPr lang="en-US" altLang="zh-CN" sz="1400" dirty="0">
                <a:solidFill>
                  <a:schemeClr val="tx1"/>
                </a:solidFill>
                <a:effectLst/>
                <a:latin typeface="Times New Roman" panose="02020603050405020304" charset="0"/>
                <a:cs typeface="Times New Roman" panose="02020603050405020304" charset="0"/>
              </a:rPr>
              <a:t>. Bala Company mainly achieves this through the pressure of senior management.</a:t>
            </a:r>
            <a:endParaRPr lang="en-US" altLang="zh-CN" sz="1400" dirty="0">
              <a:solidFill>
                <a:schemeClr val="tx1"/>
              </a:solidFill>
              <a:effectLst/>
              <a:latin typeface="Times New Roman" panose="02020603050405020304" charset="0"/>
              <a:cs typeface="Times New Roman" panose="02020603050405020304" charset="0"/>
            </a:endParaRPr>
          </a:p>
        </p:txBody>
      </p:sp>
      <p:sp>
        <p:nvSpPr>
          <p:cNvPr id="24" name="Diamond 71"/>
          <p:cNvSpPr/>
          <p:nvPr/>
        </p:nvSpPr>
        <p:spPr>
          <a:xfrm>
            <a:off x="7290164" y="2973545"/>
            <a:ext cx="1711234" cy="1711234"/>
          </a:xfrm>
          <a:prstGeom prst="diamond">
            <a:avLst/>
          </a:prstGeom>
          <a:solidFill>
            <a:srgbClr val="E8B7B7"/>
          </a:solidFill>
          <a:ln w="12700" cap="rnd" cmpd="sng" algn="ctr">
            <a:noFill/>
            <a:prstDash val="solid"/>
            <a:round/>
          </a:ln>
          <a:effectLst>
            <a:outerShdw blurRad="50800" dist="38100" dir="16200000"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600" b="0" i="0" u="none" strike="noStrike" kern="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25" name="TextBox 72"/>
          <p:cNvSpPr txBox="1"/>
          <p:nvPr/>
        </p:nvSpPr>
        <p:spPr>
          <a:xfrm>
            <a:off x="7467057" y="4685249"/>
            <a:ext cx="1753688" cy="1384995"/>
          </a:xfrm>
          <a:prstGeom prst="rect">
            <a:avLst/>
          </a:prstGeom>
          <a:noFill/>
        </p:spPr>
        <p:txBody>
          <a:bodyPr wrap="square" rtlCol="0">
            <a:spAutoFit/>
          </a:bodyPr>
          <a:lstStyle/>
          <a:p>
            <a:pPr algn="l"/>
            <a:r>
              <a:rPr lang="en-US" altLang="zh-CN" sz="1400" dirty="0">
                <a:solidFill>
                  <a:schemeClr val="tx1"/>
                </a:solidFill>
                <a:effectLst/>
                <a:latin typeface="Times New Roman" panose="02020603050405020304" charset="0"/>
                <a:cs typeface="Times New Roman" panose="02020603050405020304" charset="0"/>
              </a:rPr>
              <a:t>To mobilize more people to support change, forming a source of strength within the organization.</a:t>
            </a:r>
            <a:endParaRPr lang="en-US" altLang="zh-CN" sz="1400" dirty="0">
              <a:solidFill>
                <a:schemeClr val="tx1"/>
              </a:solidFill>
              <a:effectLst/>
              <a:latin typeface="Times New Roman" panose="02020603050405020304" charset="0"/>
              <a:cs typeface="Times New Roman" panose="02020603050405020304" charset="0"/>
            </a:endParaRPr>
          </a:p>
        </p:txBody>
      </p:sp>
      <p:sp>
        <p:nvSpPr>
          <p:cNvPr id="27" name="Diamond 74"/>
          <p:cNvSpPr/>
          <p:nvPr/>
        </p:nvSpPr>
        <p:spPr>
          <a:xfrm>
            <a:off x="1108164" y="2724416"/>
            <a:ext cx="1711234" cy="1711234"/>
          </a:xfrm>
          <a:prstGeom prst="diamond">
            <a:avLst/>
          </a:prstGeom>
          <a:solidFill>
            <a:srgbClr val="B0CCB0"/>
          </a:solidFill>
          <a:ln w="12700" cap="rnd" cmpd="sng" algn="ctr">
            <a:noFill/>
            <a:prstDash val="solid"/>
            <a:round/>
          </a:ln>
          <a:effectLst>
            <a:outerShdw blurRad="50800" dist="38100" dir="16200000" rotWithShape="0">
              <a:prstClr val="black">
                <a:alpha val="40000"/>
              </a:prstClr>
            </a:outerShdw>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en-US" sz="1600" b="0" i="0" u="none" strike="noStrike" kern="0" cap="none" spc="0" normalizeH="0" baseline="0" noProof="0">
              <a:ln>
                <a:noFill/>
              </a:ln>
              <a:solidFill>
                <a:prstClr val="black">
                  <a:lumMod val="75000"/>
                  <a:lumOff val="25000"/>
                </a:prstClr>
              </a:solidFill>
              <a:effectLst/>
              <a:uLnTx/>
              <a:uFillTx/>
              <a:latin typeface="Calibri" panose="020F0502020204030204"/>
              <a:ea typeface="+mn-ea"/>
              <a:cs typeface="+mn-cs"/>
            </a:endParaRPr>
          </a:p>
        </p:txBody>
      </p:sp>
      <p:sp>
        <p:nvSpPr>
          <p:cNvPr id="28" name="TextBox 75"/>
          <p:cNvSpPr txBox="1"/>
          <p:nvPr/>
        </p:nvSpPr>
        <p:spPr>
          <a:xfrm>
            <a:off x="828989" y="4580241"/>
            <a:ext cx="2121278" cy="1383665"/>
          </a:xfrm>
          <a:prstGeom prst="rect">
            <a:avLst/>
          </a:prstGeom>
          <a:noFill/>
        </p:spPr>
        <p:txBody>
          <a:bodyPr wrap="square" rtlCol="0">
            <a:spAutoFit/>
          </a:bodyPr>
          <a:lstStyle/>
          <a:p>
            <a:pPr marL="264795" lvl="1" indent="0" algn="l">
              <a:buNone/>
            </a:pPr>
            <a:r>
              <a:rPr lang="en-US" altLang="zh-CN" sz="1400" dirty="0">
                <a:solidFill>
                  <a:schemeClr val="tx1"/>
                </a:solidFill>
                <a:effectLst/>
                <a:latin typeface="Times New Roman" panose="02020603050405020304" charset="0"/>
                <a:ea typeface="宋体" panose="02010600030101010101" pitchFamily="2" charset="-122"/>
                <a:cs typeface="Times New Roman" panose="02020603050405020304" charset="0"/>
              </a:rPr>
              <a:t>The company's senior management continuously promotes the importance of change and change plans to employees.</a:t>
            </a:r>
            <a:endParaRPr lang="en-US" altLang="zh-CN" sz="1400" dirty="0">
              <a:solidFill>
                <a:schemeClr val="tx1"/>
              </a:solidFill>
              <a:effectLst/>
              <a:latin typeface="Times New Roman" panose="02020603050405020304" charset="0"/>
              <a:ea typeface="宋体" panose="02010600030101010101" pitchFamily="2" charset="-122"/>
              <a:cs typeface="Times New Roman" panose="02020603050405020304" charset="0"/>
            </a:endParaRPr>
          </a:p>
        </p:txBody>
      </p:sp>
      <p:grpSp>
        <p:nvGrpSpPr>
          <p:cNvPr id="30" name="Group 42"/>
          <p:cNvGrpSpPr>
            <a:grpSpLocks noChangeAspect="1"/>
          </p:cNvGrpSpPr>
          <p:nvPr/>
        </p:nvGrpSpPr>
        <p:grpSpPr bwMode="auto">
          <a:xfrm>
            <a:off x="5968283" y="3088001"/>
            <a:ext cx="288089" cy="362778"/>
            <a:chOff x="4772" y="2013"/>
            <a:chExt cx="837" cy="1054"/>
          </a:xfrm>
          <a:solidFill>
            <a:sysClr val="window" lastClr="FFFFFF"/>
          </a:solidFill>
        </p:grpSpPr>
        <p:sp>
          <p:nvSpPr>
            <p:cNvPr id="31" name="Freeform 44"/>
            <p:cNvSpPr/>
            <p:nvPr/>
          </p:nvSpPr>
          <p:spPr bwMode="auto">
            <a:xfrm>
              <a:off x="5192" y="2187"/>
              <a:ext cx="204" cy="204"/>
            </a:xfrm>
            <a:custGeom>
              <a:avLst/>
              <a:gdLst>
                <a:gd name="T0" fmla="*/ 306 w 612"/>
                <a:gd name="T1" fmla="*/ 0 h 613"/>
                <a:gd name="T2" fmla="*/ 348 w 612"/>
                <a:gd name="T3" fmla="*/ 2 h 613"/>
                <a:gd name="T4" fmla="*/ 387 w 612"/>
                <a:gd name="T5" fmla="*/ 10 h 613"/>
                <a:gd name="T6" fmla="*/ 425 w 612"/>
                <a:gd name="T7" fmla="*/ 24 h 613"/>
                <a:gd name="T8" fmla="*/ 460 w 612"/>
                <a:gd name="T9" fmla="*/ 41 h 613"/>
                <a:gd name="T10" fmla="*/ 493 w 612"/>
                <a:gd name="T11" fmla="*/ 63 h 613"/>
                <a:gd name="T12" fmla="*/ 523 w 612"/>
                <a:gd name="T13" fmla="*/ 89 h 613"/>
                <a:gd name="T14" fmla="*/ 548 w 612"/>
                <a:gd name="T15" fmla="*/ 119 h 613"/>
                <a:gd name="T16" fmla="*/ 570 w 612"/>
                <a:gd name="T17" fmla="*/ 151 h 613"/>
                <a:gd name="T18" fmla="*/ 588 w 612"/>
                <a:gd name="T19" fmla="*/ 186 h 613"/>
                <a:gd name="T20" fmla="*/ 601 w 612"/>
                <a:gd name="T21" fmla="*/ 225 h 613"/>
                <a:gd name="T22" fmla="*/ 609 w 612"/>
                <a:gd name="T23" fmla="*/ 264 h 613"/>
                <a:gd name="T24" fmla="*/ 612 w 612"/>
                <a:gd name="T25" fmla="*/ 306 h 613"/>
                <a:gd name="T26" fmla="*/ 609 w 612"/>
                <a:gd name="T27" fmla="*/ 348 h 613"/>
                <a:gd name="T28" fmla="*/ 601 w 612"/>
                <a:gd name="T29" fmla="*/ 387 h 613"/>
                <a:gd name="T30" fmla="*/ 588 w 612"/>
                <a:gd name="T31" fmla="*/ 425 h 613"/>
                <a:gd name="T32" fmla="*/ 570 w 612"/>
                <a:gd name="T33" fmla="*/ 460 h 613"/>
                <a:gd name="T34" fmla="*/ 548 w 612"/>
                <a:gd name="T35" fmla="*/ 493 h 613"/>
                <a:gd name="T36" fmla="*/ 523 w 612"/>
                <a:gd name="T37" fmla="*/ 523 h 613"/>
                <a:gd name="T38" fmla="*/ 493 w 612"/>
                <a:gd name="T39" fmla="*/ 548 h 613"/>
                <a:gd name="T40" fmla="*/ 460 w 612"/>
                <a:gd name="T41" fmla="*/ 570 h 613"/>
                <a:gd name="T42" fmla="*/ 425 w 612"/>
                <a:gd name="T43" fmla="*/ 588 h 613"/>
                <a:gd name="T44" fmla="*/ 387 w 612"/>
                <a:gd name="T45" fmla="*/ 601 h 613"/>
                <a:gd name="T46" fmla="*/ 348 w 612"/>
                <a:gd name="T47" fmla="*/ 609 h 613"/>
                <a:gd name="T48" fmla="*/ 306 w 612"/>
                <a:gd name="T49" fmla="*/ 613 h 613"/>
                <a:gd name="T50" fmla="*/ 265 w 612"/>
                <a:gd name="T51" fmla="*/ 609 h 613"/>
                <a:gd name="T52" fmla="*/ 225 w 612"/>
                <a:gd name="T53" fmla="*/ 601 h 613"/>
                <a:gd name="T54" fmla="*/ 188 w 612"/>
                <a:gd name="T55" fmla="*/ 588 h 613"/>
                <a:gd name="T56" fmla="*/ 151 w 612"/>
                <a:gd name="T57" fmla="*/ 570 h 613"/>
                <a:gd name="T58" fmla="*/ 119 w 612"/>
                <a:gd name="T59" fmla="*/ 548 h 613"/>
                <a:gd name="T60" fmla="*/ 89 w 612"/>
                <a:gd name="T61" fmla="*/ 523 h 613"/>
                <a:gd name="T62" fmla="*/ 63 w 612"/>
                <a:gd name="T63" fmla="*/ 493 h 613"/>
                <a:gd name="T64" fmla="*/ 42 w 612"/>
                <a:gd name="T65" fmla="*/ 460 h 613"/>
                <a:gd name="T66" fmla="*/ 24 w 612"/>
                <a:gd name="T67" fmla="*/ 425 h 613"/>
                <a:gd name="T68" fmla="*/ 11 w 612"/>
                <a:gd name="T69" fmla="*/ 387 h 613"/>
                <a:gd name="T70" fmla="*/ 2 w 612"/>
                <a:gd name="T71" fmla="*/ 348 h 613"/>
                <a:gd name="T72" fmla="*/ 0 w 612"/>
                <a:gd name="T73" fmla="*/ 306 h 613"/>
                <a:gd name="T74" fmla="*/ 2 w 612"/>
                <a:gd name="T75" fmla="*/ 264 h 613"/>
                <a:gd name="T76" fmla="*/ 11 w 612"/>
                <a:gd name="T77" fmla="*/ 225 h 613"/>
                <a:gd name="T78" fmla="*/ 24 w 612"/>
                <a:gd name="T79" fmla="*/ 186 h 613"/>
                <a:gd name="T80" fmla="*/ 42 w 612"/>
                <a:gd name="T81" fmla="*/ 151 h 613"/>
                <a:gd name="T82" fmla="*/ 63 w 612"/>
                <a:gd name="T83" fmla="*/ 119 h 613"/>
                <a:gd name="T84" fmla="*/ 89 w 612"/>
                <a:gd name="T85" fmla="*/ 89 h 613"/>
                <a:gd name="T86" fmla="*/ 119 w 612"/>
                <a:gd name="T87" fmla="*/ 63 h 613"/>
                <a:gd name="T88" fmla="*/ 151 w 612"/>
                <a:gd name="T89" fmla="*/ 41 h 613"/>
                <a:gd name="T90" fmla="*/ 188 w 612"/>
                <a:gd name="T91" fmla="*/ 24 h 613"/>
                <a:gd name="T92" fmla="*/ 225 w 612"/>
                <a:gd name="T93" fmla="*/ 10 h 613"/>
                <a:gd name="T94" fmla="*/ 265 w 612"/>
                <a:gd name="T95" fmla="*/ 2 h 613"/>
                <a:gd name="T96" fmla="*/ 306 w 612"/>
                <a:gd name="T97" fmla="*/ 0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12" h="613">
                  <a:moveTo>
                    <a:pt x="306" y="0"/>
                  </a:moveTo>
                  <a:lnTo>
                    <a:pt x="348" y="2"/>
                  </a:lnTo>
                  <a:lnTo>
                    <a:pt x="387" y="10"/>
                  </a:lnTo>
                  <a:lnTo>
                    <a:pt x="425" y="24"/>
                  </a:lnTo>
                  <a:lnTo>
                    <a:pt x="460" y="41"/>
                  </a:lnTo>
                  <a:lnTo>
                    <a:pt x="493" y="63"/>
                  </a:lnTo>
                  <a:lnTo>
                    <a:pt x="523" y="89"/>
                  </a:lnTo>
                  <a:lnTo>
                    <a:pt x="548" y="119"/>
                  </a:lnTo>
                  <a:lnTo>
                    <a:pt x="570" y="151"/>
                  </a:lnTo>
                  <a:lnTo>
                    <a:pt x="588" y="186"/>
                  </a:lnTo>
                  <a:lnTo>
                    <a:pt x="601" y="225"/>
                  </a:lnTo>
                  <a:lnTo>
                    <a:pt x="609" y="264"/>
                  </a:lnTo>
                  <a:lnTo>
                    <a:pt x="612" y="306"/>
                  </a:lnTo>
                  <a:lnTo>
                    <a:pt x="609" y="348"/>
                  </a:lnTo>
                  <a:lnTo>
                    <a:pt x="601" y="387"/>
                  </a:lnTo>
                  <a:lnTo>
                    <a:pt x="588" y="425"/>
                  </a:lnTo>
                  <a:lnTo>
                    <a:pt x="570" y="460"/>
                  </a:lnTo>
                  <a:lnTo>
                    <a:pt x="548" y="493"/>
                  </a:lnTo>
                  <a:lnTo>
                    <a:pt x="523" y="523"/>
                  </a:lnTo>
                  <a:lnTo>
                    <a:pt x="493" y="548"/>
                  </a:lnTo>
                  <a:lnTo>
                    <a:pt x="460" y="570"/>
                  </a:lnTo>
                  <a:lnTo>
                    <a:pt x="425" y="588"/>
                  </a:lnTo>
                  <a:lnTo>
                    <a:pt x="387" y="601"/>
                  </a:lnTo>
                  <a:lnTo>
                    <a:pt x="348" y="609"/>
                  </a:lnTo>
                  <a:lnTo>
                    <a:pt x="306" y="613"/>
                  </a:lnTo>
                  <a:lnTo>
                    <a:pt x="265" y="609"/>
                  </a:lnTo>
                  <a:lnTo>
                    <a:pt x="225" y="601"/>
                  </a:lnTo>
                  <a:lnTo>
                    <a:pt x="188" y="588"/>
                  </a:lnTo>
                  <a:lnTo>
                    <a:pt x="151" y="570"/>
                  </a:lnTo>
                  <a:lnTo>
                    <a:pt x="119" y="548"/>
                  </a:lnTo>
                  <a:lnTo>
                    <a:pt x="89" y="523"/>
                  </a:lnTo>
                  <a:lnTo>
                    <a:pt x="63" y="493"/>
                  </a:lnTo>
                  <a:lnTo>
                    <a:pt x="42" y="460"/>
                  </a:lnTo>
                  <a:lnTo>
                    <a:pt x="24" y="425"/>
                  </a:lnTo>
                  <a:lnTo>
                    <a:pt x="11" y="387"/>
                  </a:lnTo>
                  <a:lnTo>
                    <a:pt x="2" y="348"/>
                  </a:lnTo>
                  <a:lnTo>
                    <a:pt x="0" y="306"/>
                  </a:lnTo>
                  <a:lnTo>
                    <a:pt x="2" y="264"/>
                  </a:lnTo>
                  <a:lnTo>
                    <a:pt x="11" y="225"/>
                  </a:lnTo>
                  <a:lnTo>
                    <a:pt x="24" y="186"/>
                  </a:lnTo>
                  <a:lnTo>
                    <a:pt x="42" y="151"/>
                  </a:lnTo>
                  <a:lnTo>
                    <a:pt x="63" y="119"/>
                  </a:lnTo>
                  <a:lnTo>
                    <a:pt x="89" y="89"/>
                  </a:lnTo>
                  <a:lnTo>
                    <a:pt x="119" y="63"/>
                  </a:lnTo>
                  <a:lnTo>
                    <a:pt x="151" y="41"/>
                  </a:lnTo>
                  <a:lnTo>
                    <a:pt x="188" y="24"/>
                  </a:lnTo>
                  <a:lnTo>
                    <a:pt x="225" y="10"/>
                  </a:lnTo>
                  <a:lnTo>
                    <a:pt x="265" y="2"/>
                  </a:lnTo>
                  <a:lnTo>
                    <a:pt x="306"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2" name="Freeform 45"/>
            <p:cNvSpPr/>
            <p:nvPr/>
          </p:nvSpPr>
          <p:spPr bwMode="auto">
            <a:xfrm>
              <a:off x="5282" y="2507"/>
              <a:ext cx="131" cy="131"/>
            </a:xfrm>
            <a:custGeom>
              <a:avLst/>
              <a:gdLst>
                <a:gd name="T0" fmla="*/ 197 w 393"/>
                <a:gd name="T1" fmla="*/ 0 h 393"/>
                <a:gd name="T2" fmla="*/ 232 w 393"/>
                <a:gd name="T3" fmla="*/ 3 h 393"/>
                <a:gd name="T4" fmla="*/ 265 w 393"/>
                <a:gd name="T5" fmla="*/ 13 h 393"/>
                <a:gd name="T6" fmla="*/ 296 w 393"/>
                <a:gd name="T7" fmla="*/ 27 h 393"/>
                <a:gd name="T8" fmla="*/ 323 w 393"/>
                <a:gd name="T9" fmla="*/ 46 h 393"/>
                <a:gd name="T10" fmla="*/ 347 w 393"/>
                <a:gd name="T11" fmla="*/ 70 h 393"/>
                <a:gd name="T12" fmla="*/ 366 w 393"/>
                <a:gd name="T13" fmla="*/ 97 h 393"/>
                <a:gd name="T14" fmla="*/ 381 w 393"/>
                <a:gd name="T15" fmla="*/ 128 h 393"/>
                <a:gd name="T16" fmla="*/ 390 w 393"/>
                <a:gd name="T17" fmla="*/ 162 h 393"/>
                <a:gd name="T18" fmla="*/ 393 w 393"/>
                <a:gd name="T19" fmla="*/ 197 h 393"/>
                <a:gd name="T20" fmla="*/ 390 w 393"/>
                <a:gd name="T21" fmla="*/ 232 h 393"/>
                <a:gd name="T22" fmla="*/ 381 w 393"/>
                <a:gd name="T23" fmla="*/ 265 h 393"/>
                <a:gd name="T24" fmla="*/ 366 w 393"/>
                <a:gd name="T25" fmla="*/ 296 h 393"/>
                <a:gd name="T26" fmla="*/ 347 w 393"/>
                <a:gd name="T27" fmla="*/ 324 h 393"/>
                <a:gd name="T28" fmla="*/ 323 w 393"/>
                <a:gd name="T29" fmla="*/ 347 h 393"/>
                <a:gd name="T30" fmla="*/ 296 w 393"/>
                <a:gd name="T31" fmla="*/ 366 h 393"/>
                <a:gd name="T32" fmla="*/ 265 w 393"/>
                <a:gd name="T33" fmla="*/ 381 h 393"/>
                <a:gd name="T34" fmla="*/ 232 w 393"/>
                <a:gd name="T35" fmla="*/ 390 h 393"/>
                <a:gd name="T36" fmla="*/ 197 w 393"/>
                <a:gd name="T37" fmla="*/ 393 h 393"/>
                <a:gd name="T38" fmla="*/ 162 w 393"/>
                <a:gd name="T39" fmla="*/ 390 h 393"/>
                <a:gd name="T40" fmla="*/ 127 w 393"/>
                <a:gd name="T41" fmla="*/ 381 h 393"/>
                <a:gd name="T42" fmla="*/ 97 w 393"/>
                <a:gd name="T43" fmla="*/ 366 h 393"/>
                <a:gd name="T44" fmla="*/ 70 w 393"/>
                <a:gd name="T45" fmla="*/ 347 h 393"/>
                <a:gd name="T46" fmla="*/ 46 w 393"/>
                <a:gd name="T47" fmla="*/ 324 h 393"/>
                <a:gd name="T48" fmla="*/ 27 w 393"/>
                <a:gd name="T49" fmla="*/ 296 h 393"/>
                <a:gd name="T50" fmla="*/ 13 w 393"/>
                <a:gd name="T51" fmla="*/ 265 h 393"/>
                <a:gd name="T52" fmla="*/ 3 w 393"/>
                <a:gd name="T53" fmla="*/ 232 h 393"/>
                <a:gd name="T54" fmla="*/ 0 w 393"/>
                <a:gd name="T55" fmla="*/ 197 h 393"/>
                <a:gd name="T56" fmla="*/ 3 w 393"/>
                <a:gd name="T57" fmla="*/ 162 h 393"/>
                <a:gd name="T58" fmla="*/ 13 w 393"/>
                <a:gd name="T59" fmla="*/ 128 h 393"/>
                <a:gd name="T60" fmla="*/ 27 w 393"/>
                <a:gd name="T61" fmla="*/ 97 h 393"/>
                <a:gd name="T62" fmla="*/ 46 w 393"/>
                <a:gd name="T63" fmla="*/ 70 h 393"/>
                <a:gd name="T64" fmla="*/ 70 w 393"/>
                <a:gd name="T65" fmla="*/ 46 h 393"/>
                <a:gd name="T66" fmla="*/ 97 w 393"/>
                <a:gd name="T67" fmla="*/ 27 h 393"/>
                <a:gd name="T68" fmla="*/ 127 w 393"/>
                <a:gd name="T69" fmla="*/ 13 h 393"/>
                <a:gd name="T70" fmla="*/ 162 w 393"/>
                <a:gd name="T71" fmla="*/ 3 h 393"/>
                <a:gd name="T72" fmla="*/ 197 w 393"/>
                <a:gd name="T73" fmla="*/ 0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93" h="393">
                  <a:moveTo>
                    <a:pt x="197" y="0"/>
                  </a:moveTo>
                  <a:lnTo>
                    <a:pt x="232" y="3"/>
                  </a:lnTo>
                  <a:lnTo>
                    <a:pt x="265" y="13"/>
                  </a:lnTo>
                  <a:lnTo>
                    <a:pt x="296" y="27"/>
                  </a:lnTo>
                  <a:lnTo>
                    <a:pt x="323" y="46"/>
                  </a:lnTo>
                  <a:lnTo>
                    <a:pt x="347" y="70"/>
                  </a:lnTo>
                  <a:lnTo>
                    <a:pt x="366" y="97"/>
                  </a:lnTo>
                  <a:lnTo>
                    <a:pt x="381" y="128"/>
                  </a:lnTo>
                  <a:lnTo>
                    <a:pt x="390" y="162"/>
                  </a:lnTo>
                  <a:lnTo>
                    <a:pt x="393" y="197"/>
                  </a:lnTo>
                  <a:lnTo>
                    <a:pt x="390" y="232"/>
                  </a:lnTo>
                  <a:lnTo>
                    <a:pt x="381" y="265"/>
                  </a:lnTo>
                  <a:lnTo>
                    <a:pt x="366" y="296"/>
                  </a:lnTo>
                  <a:lnTo>
                    <a:pt x="347" y="324"/>
                  </a:lnTo>
                  <a:lnTo>
                    <a:pt x="323" y="347"/>
                  </a:lnTo>
                  <a:lnTo>
                    <a:pt x="296" y="366"/>
                  </a:lnTo>
                  <a:lnTo>
                    <a:pt x="265" y="381"/>
                  </a:lnTo>
                  <a:lnTo>
                    <a:pt x="232" y="390"/>
                  </a:lnTo>
                  <a:lnTo>
                    <a:pt x="197" y="393"/>
                  </a:lnTo>
                  <a:lnTo>
                    <a:pt x="162" y="390"/>
                  </a:lnTo>
                  <a:lnTo>
                    <a:pt x="127" y="381"/>
                  </a:lnTo>
                  <a:lnTo>
                    <a:pt x="97" y="366"/>
                  </a:lnTo>
                  <a:lnTo>
                    <a:pt x="70" y="347"/>
                  </a:lnTo>
                  <a:lnTo>
                    <a:pt x="46" y="324"/>
                  </a:lnTo>
                  <a:lnTo>
                    <a:pt x="27" y="296"/>
                  </a:lnTo>
                  <a:lnTo>
                    <a:pt x="13" y="265"/>
                  </a:lnTo>
                  <a:lnTo>
                    <a:pt x="3" y="232"/>
                  </a:lnTo>
                  <a:lnTo>
                    <a:pt x="0" y="197"/>
                  </a:lnTo>
                  <a:lnTo>
                    <a:pt x="3" y="162"/>
                  </a:lnTo>
                  <a:lnTo>
                    <a:pt x="13" y="128"/>
                  </a:lnTo>
                  <a:lnTo>
                    <a:pt x="27" y="97"/>
                  </a:lnTo>
                  <a:lnTo>
                    <a:pt x="46" y="70"/>
                  </a:lnTo>
                  <a:lnTo>
                    <a:pt x="70" y="46"/>
                  </a:lnTo>
                  <a:lnTo>
                    <a:pt x="97" y="27"/>
                  </a:lnTo>
                  <a:lnTo>
                    <a:pt x="127" y="13"/>
                  </a:lnTo>
                  <a:lnTo>
                    <a:pt x="162" y="3"/>
                  </a:lnTo>
                  <a:lnTo>
                    <a:pt x="197"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3" name="Freeform 46"/>
            <p:cNvSpPr>
              <a:spLocks noEditPoints="1"/>
            </p:cNvSpPr>
            <p:nvPr/>
          </p:nvSpPr>
          <p:spPr bwMode="auto">
            <a:xfrm>
              <a:off x="4772" y="2013"/>
              <a:ext cx="837" cy="1054"/>
            </a:xfrm>
            <a:custGeom>
              <a:avLst/>
              <a:gdLst>
                <a:gd name="T0" fmla="*/ 1521 w 2511"/>
                <a:gd name="T1" fmla="*/ 1479 h 3162"/>
                <a:gd name="T2" fmla="*/ 1439 w 2511"/>
                <a:gd name="T3" fmla="*/ 1684 h 3162"/>
                <a:gd name="T4" fmla="*/ 1526 w 2511"/>
                <a:gd name="T5" fmla="*/ 1887 h 3162"/>
                <a:gd name="T6" fmla="*/ 1733 w 2511"/>
                <a:gd name="T7" fmla="*/ 1968 h 3162"/>
                <a:gd name="T8" fmla="*/ 1936 w 2511"/>
                <a:gd name="T9" fmla="*/ 1880 h 3162"/>
                <a:gd name="T10" fmla="*/ 2016 w 2511"/>
                <a:gd name="T11" fmla="*/ 1676 h 3162"/>
                <a:gd name="T12" fmla="*/ 1928 w 2511"/>
                <a:gd name="T13" fmla="*/ 1472 h 3162"/>
                <a:gd name="T14" fmla="*/ 1724 w 2511"/>
                <a:gd name="T15" fmla="*/ 1391 h 3162"/>
                <a:gd name="T16" fmla="*/ 1450 w 2511"/>
                <a:gd name="T17" fmla="*/ 395 h 3162"/>
                <a:gd name="T18" fmla="*/ 1201 w 2511"/>
                <a:gd name="T19" fmla="*/ 568 h 3162"/>
                <a:gd name="T20" fmla="*/ 1119 w 2511"/>
                <a:gd name="T21" fmla="*/ 856 h 3162"/>
                <a:gd name="T22" fmla="*/ 1239 w 2511"/>
                <a:gd name="T23" fmla="*/ 1134 h 3162"/>
                <a:gd name="T24" fmla="*/ 1526 w 2511"/>
                <a:gd name="T25" fmla="*/ 1383 h 3162"/>
                <a:gd name="T26" fmla="*/ 1786 w 2511"/>
                <a:gd name="T27" fmla="*/ 1339 h 3162"/>
                <a:gd name="T28" fmla="*/ 1978 w 2511"/>
                <a:gd name="T29" fmla="*/ 1010 h 3162"/>
                <a:gd name="T30" fmla="*/ 2001 w 2511"/>
                <a:gd name="T31" fmla="*/ 710 h 3162"/>
                <a:gd name="T32" fmla="*/ 1827 w 2511"/>
                <a:gd name="T33" fmla="*/ 462 h 3162"/>
                <a:gd name="T34" fmla="*/ 1410 w 2511"/>
                <a:gd name="T35" fmla="*/ 3 h 3162"/>
                <a:gd name="T36" fmla="*/ 1857 w 2511"/>
                <a:gd name="T37" fmla="*/ 95 h 3162"/>
                <a:gd name="T38" fmla="*/ 2181 w 2511"/>
                <a:gd name="T39" fmla="*/ 322 h 3162"/>
                <a:gd name="T40" fmla="*/ 2399 w 2511"/>
                <a:gd name="T41" fmla="*/ 626 h 3162"/>
                <a:gd name="T42" fmla="*/ 2502 w 2511"/>
                <a:gd name="T43" fmla="*/ 935 h 3162"/>
                <a:gd name="T44" fmla="*/ 2478 w 2511"/>
                <a:gd name="T45" fmla="*/ 1324 h 3162"/>
                <a:gd name="T46" fmla="*/ 2348 w 2511"/>
                <a:gd name="T47" fmla="*/ 1684 h 3162"/>
                <a:gd name="T48" fmla="*/ 2178 w 2511"/>
                <a:gd name="T49" fmla="*/ 1960 h 3162"/>
                <a:gd name="T50" fmla="*/ 2044 w 2511"/>
                <a:gd name="T51" fmla="*/ 2176 h 3162"/>
                <a:gd name="T52" fmla="*/ 2016 w 2511"/>
                <a:gd name="T53" fmla="*/ 2402 h 3162"/>
                <a:gd name="T54" fmla="*/ 2119 w 2511"/>
                <a:gd name="T55" fmla="*/ 2693 h 3162"/>
                <a:gd name="T56" fmla="*/ 2286 w 2511"/>
                <a:gd name="T57" fmla="*/ 2935 h 3162"/>
                <a:gd name="T58" fmla="*/ 2442 w 2511"/>
                <a:gd name="T59" fmla="*/ 3100 h 3162"/>
                <a:gd name="T60" fmla="*/ 2511 w 2511"/>
                <a:gd name="T61" fmla="*/ 3162 h 3162"/>
                <a:gd name="T62" fmla="*/ 789 w 2511"/>
                <a:gd name="T63" fmla="*/ 3135 h 3162"/>
                <a:gd name="T64" fmla="*/ 897 w 2511"/>
                <a:gd name="T65" fmla="*/ 3037 h 3162"/>
                <a:gd name="T66" fmla="*/ 974 w 2511"/>
                <a:gd name="T67" fmla="*/ 2864 h 3162"/>
                <a:gd name="T68" fmla="*/ 921 w 2511"/>
                <a:gd name="T69" fmla="*/ 2670 h 3162"/>
                <a:gd name="T70" fmla="*/ 697 w 2511"/>
                <a:gd name="T71" fmla="*/ 2709 h 3162"/>
                <a:gd name="T72" fmla="*/ 448 w 2511"/>
                <a:gd name="T73" fmla="*/ 2721 h 3162"/>
                <a:gd name="T74" fmla="*/ 292 w 2511"/>
                <a:gd name="T75" fmla="*/ 2614 h 3162"/>
                <a:gd name="T76" fmla="*/ 287 w 2511"/>
                <a:gd name="T77" fmla="*/ 2489 h 3162"/>
                <a:gd name="T78" fmla="*/ 305 w 2511"/>
                <a:gd name="T79" fmla="*/ 2372 h 3162"/>
                <a:gd name="T80" fmla="*/ 233 w 2511"/>
                <a:gd name="T81" fmla="*/ 2268 h 3162"/>
                <a:gd name="T82" fmla="*/ 201 w 2511"/>
                <a:gd name="T83" fmla="*/ 2108 h 3162"/>
                <a:gd name="T84" fmla="*/ 222 w 2511"/>
                <a:gd name="T85" fmla="*/ 1976 h 3162"/>
                <a:gd name="T86" fmla="*/ 195 w 2511"/>
                <a:gd name="T87" fmla="*/ 1954 h 3162"/>
                <a:gd name="T88" fmla="*/ 73 w 2511"/>
                <a:gd name="T89" fmla="*/ 1912 h 3162"/>
                <a:gd name="T90" fmla="*/ 0 w 2511"/>
                <a:gd name="T91" fmla="*/ 1837 h 3162"/>
                <a:gd name="T92" fmla="*/ 36 w 2511"/>
                <a:gd name="T93" fmla="*/ 1735 h 3162"/>
                <a:gd name="T94" fmla="*/ 131 w 2511"/>
                <a:gd name="T95" fmla="*/ 1559 h 3162"/>
                <a:gd name="T96" fmla="*/ 230 w 2511"/>
                <a:gd name="T97" fmla="*/ 1397 h 3162"/>
                <a:gd name="T98" fmla="*/ 274 w 2511"/>
                <a:gd name="T99" fmla="*/ 1326 h 3162"/>
                <a:gd name="T100" fmla="*/ 242 w 2511"/>
                <a:gd name="T101" fmla="*/ 1264 h 3162"/>
                <a:gd name="T102" fmla="*/ 198 w 2511"/>
                <a:gd name="T103" fmla="*/ 1158 h 3162"/>
                <a:gd name="T104" fmla="*/ 204 w 2511"/>
                <a:gd name="T105" fmla="*/ 979 h 3162"/>
                <a:gd name="T106" fmla="*/ 294 w 2511"/>
                <a:gd name="T107" fmla="*/ 637 h 3162"/>
                <a:gd name="T108" fmla="*/ 494 w 2511"/>
                <a:gd name="T109" fmla="*/ 278 h 3162"/>
                <a:gd name="T110" fmla="*/ 810 w 2511"/>
                <a:gd name="T111" fmla="*/ 74 h 3162"/>
                <a:gd name="T112" fmla="*/ 1243 w 2511"/>
                <a:gd name="T113" fmla="*/ 0 h 3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511" h="3162">
                  <a:moveTo>
                    <a:pt x="1709" y="1323"/>
                  </a:moveTo>
                  <a:lnTo>
                    <a:pt x="1603" y="1345"/>
                  </a:lnTo>
                  <a:lnTo>
                    <a:pt x="1616" y="1414"/>
                  </a:lnTo>
                  <a:lnTo>
                    <a:pt x="1581" y="1430"/>
                  </a:lnTo>
                  <a:lnTo>
                    <a:pt x="1549" y="1453"/>
                  </a:lnTo>
                  <a:lnTo>
                    <a:pt x="1521" y="1479"/>
                  </a:lnTo>
                  <a:lnTo>
                    <a:pt x="1462" y="1440"/>
                  </a:lnTo>
                  <a:lnTo>
                    <a:pt x="1402" y="1533"/>
                  </a:lnTo>
                  <a:lnTo>
                    <a:pt x="1461" y="1570"/>
                  </a:lnTo>
                  <a:lnTo>
                    <a:pt x="1449" y="1607"/>
                  </a:lnTo>
                  <a:lnTo>
                    <a:pt x="1441" y="1645"/>
                  </a:lnTo>
                  <a:lnTo>
                    <a:pt x="1439" y="1684"/>
                  </a:lnTo>
                  <a:lnTo>
                    <a:pt x="1371" y="1698"/>
                  </a:lnTo>
                  <a:lnTo>
                    <a:pt x="1394" y="1806"/>
                  </a:lnTo>
                  <a:lnTo>
                    <a:pt x="1462" y="1791"/>
                  </a:lnTo>
                  <a:lnTo>
                    <a:pt x="1480" y="1827"/>
                  </a:lnTo>
                  <a:lnTo>
                    <a:pt x="1501" y="1859"/>
                  </a:lnTo>
                  <a:lnTo>
                    <a:pt x="1526" y="1887"/>
                  </a:lnTo>
                  <a:lnTo>
                    <a:pt x="1489" y="1946"/>
                  </a:lnTo>
                  <a:lnTo>
                    <a:pt x="1581" y="2006"/>
                  </a:lnTo>
                  <a:lnTo>
                    <a:pt x="1619" y="1947"/>
                  </a:lnTo>
                  <a:lnTo>
                    <a:pt x="1655" y="1959"/>
                  </a:lnTo>
                  <a:lnTo>
                    <a:pt x="1694" y="1966"/>
                  </a:lnTo>
                  <a:lnTo>
                    <a:pt x="1733" y="1968"/>
                  </a:lnTo>
                  <a:lnTo>
                    <a:pt x="1747" y="2037"/>
                  </a:lnTo>
                  <a:lnTo>
                    <a:pt x="1854" y="2014"/>
                  </a:lnTo>
                  <a:lnTo>
                    <a:pt x="1839" y="1946"/>
                  </a:lnTo>
                  <a:lnTo>
                    <a:pt x="1874" y="1928"/>
                  </a:lnTo>
                  <a:lnTo>
                    <a:pt x="1907" y="1906"/>
                  </a:lnTo>
                  <a:lnTo>
                    <a:pt x="1936" y="1880"/>
                  </a:lnTo>
                  <a:lnTo>
                    <a:pt x="1993" y="1919"/>
                  </a:lnTo>
                  <a:lnTo>
                    <a:pt x="2053" y="1827"/>
                  </a:lnTo>
                  <a:lnTo>
                    <a:pt x="1995" y="1788"/>
                  </a:lnTo>
                  <a:lnTo>
                    <a:pt x="2007" y="1752"/>
                  </a:lnTo>
                  <a:lnTo>
                    <a:pt x="2014" y="1714"/>
                  </a:lnTo>
                  <a:lnTo>
                    <a:pt x="2016" y="1676"/>
                  </a:lnTo>
                  <a:lnTo>
                    <a:pt x="2084" y="1661"/>
                  </a:lnTo>
                  <a:lnTo>
                    <a:pt x="2062" y="1554"/>
                  </a:lnTo>
                  <a:lnTo>
                    <a:pt x="1994" y="1568"/>
                  </a:lnTo>
                  <a:lnTo>
                    <a:pt x="1977" y="1533"/>
                  </a:lnTo>
                  <a:lnTo>
                    <a:pt x="1954" y="1501"/>
                  </a:lnTo>
                  <a:lnTo>
                    <a:pt x="1928" y="1472"/>
                  </a:lnTo>
                  <a:lnTo>
                    <a:pt x="1967" y="1414"/>
                  </a:lnTo>
                  <a:lnTo>
                    <a:pt x="1876" y="1354"/>
                  </a:lnTo>
                  <a:lnTo>
                    <a:pt x="1837" y="1413"/>
                  </a:lnTo>
                  <a:lnTo>
                    <a:pt x="1800" y="1400"/>
                  </a:lnTo>
                  <a:lnTo>
                    <a:pt x="1763" y="1393"/>
                  </a:lnTo>
                  <a:lnTo>
                    <a:pt x="1724" y="1391"/>
                  </a:lnTo>
                  <a:lnTo>
                    <a:pt x="1709" y="1323"/>
                  </a:lnTo>
                  <a:close/>
                  <a:moveTo>
                    <a:pt x="1608" y="273"/>
                  </a:moveTo>
                  <a:lnTo>
                    <a:pt x="1583" y="379"/>
                  </a:lnTo>
                  <a:lnTo>
                    <a:pt x="1538" y="379"/>
                  </a:lnTo>
                  <a:lnTo>
                    <a:pt x="1494" y="385"/>
                  </a:lnTo>
                  <a:lnTo>
                    <a:pt x="1450" y="395"/>
                  </a:lnTo>
                  <a:lnTo>
                    <a:pt x="1406" y="409"/>
                  </a:lnTo>
                  <a:lnTo>
                    <a:pt x="1348" y="316"/>
                  </a:lnTo>
                  <a:lnTo>
                    <a:pt x="1203" y="406"/>
                  </a:lnTo>
                  <a:lnTo>
                    <a:pt x="1261" y="499"/>
                  </a:lnTo>
                  <a:lnTo>
                    <a:pt x="1229" y="532"/>
                  </a:lnTo>
                  <a:lnTo>
                    <a:pt x="1201" y="568"/>
                  </a:lnTo>
                  <a:lnTo>
                    <a:pt x="1177" y="606"/>
                  </a:lnTo>
                  <a:lnTo>
                    <a:pt x="1157" y="645"/>
                  </a:lnTo>
                  <a:lnTo>
                    <a:pt x="1051" y="621"/>
                  </a:lnTo>
                  <a:lnTo>
                    <a:pt x="1013" y="787"/>
                  </a:lnTo>
                  <a:lnTo>
                    <a:pt x="1119" y="812"/>
                  </a:lnTo>
                  <a:lnTo>
                    <a:pt x="1119" y="856"/>
                  </a:lnTo>
                  <a:lnTo>
                    <a:pt x="1124" y="901"/>
                  </a:lnTo>
                  <a:lnTo>
                    <a:pt x="1134" y="945"/>
                  </a:lnTo>
                  <a:lnTo>
                    <a:pt x="1149" y="989"/>
                  </a:lnTo>
                  <a:lnTo>
                    <a:pt x="1057" y="1047"/>
                  </a:lnTo>
                  <a:lnTo>
                    <a:pt x="1147" y="1191"/>
                  </a:lnTo>
                  <a:lnTo>
                    <a:pt x="1239" y="1134"/>
                  </a:lnTo>
                  <a:lnTo>
                    <a:pt x="1272" y="1166"/>
                  </a:lnTo>
                  <a:lnTo>
                    <a:pt x="1307" y="1194"/>
                  </a:lnTo>
                  <a:lnTo>
                    <a:pt x="1345" y="1218"/>
                  </a:lnTo>
                  <a:lnTo>
                    <a:pt x="1384" y="1238"/>
                  </a:lnTo>
                  <a:lnTo>
                    <a:pt x="1361" y="1345"/>
                  </a:lnTo>
                  <a:lnTo>
                    <a:pt x="1526" y="1383"/>
                  </a:lnTo>
                  <a:lnTo>
                    <a:pt x="1551" y="1277"/>
                  </a:lnTo>
                  <a:lnTo>
                    <a:pt x="1595" y="1276"/>
                  </a:lnTo>
                  <a:lnTo>
                    <a:pt x="1641" y="1271"/>
                  </a:lnTo>
                  <a:lnTo>
                    <a:pt x="1685" y="1261"/>
                  </a:lnTo>
                  <a:lnTo>
                    <a:pt x="1729" y="1247"/>
                  </a:lnTo>
                  <a:lnTo>
                    <a:pt x="1786" y="1339"/>
                  </a:lnTo>
                  <a:lnTo>
                    <a:pt x="1930" y="1248"/>
                  </a:lnTo>
                  <a:lnTo>
                    <a:pt x="1873" y="1156"/>
                  </a:lnTo>
                  <a:lnTo>
                    <a:pt x="1906" y="1123"/>
                  </a:lnTo>
                  <a:lnTo>
                    <a:pt x="1933" y="1088"/>
                  </a:lnTo>
                  <a:lnTo>
                    <a:pt x="1957" y="1050"/>
                  </a:lnTo>
                  <a:lnTo>
                    <a:pt x="1978" y="1010"/>
                  </a:lnTo>
                  <a:lnTo>
                    <a:pt x="2083" y="1034"/>
                  </a:lnTo>
                  <a:lnTo>
                    <a:pt x="2122" y="869"/>
                  </a:lnTo>
                  <a:lnTo>
                    <a:pt x="2016" y="844"/>
                  </a:lnTo>
                  <a:lnTo>
                    <a:pt x="2015" y="799"/>
                  </a:lnTo>
                  <a:lnTo>
                    <a:pt x="2010" y="754"/>
                  </a:lnTo>
                  <a:lnTo>
                    <a:pt x="2001" y="710"/>
                  </a:lnTo>
                  <a:lnTo>
                    <a:pt x="1986" y="666"/>
                  </a:lnTo>
                  <a:lnTo>
                    <a:pt x="2078" y="609"/>
                  </a:lnTo>
                  <a:lnTo>
                    <a:pt x="1988" y="464"/>
                  </a:lnTo>
                  <a:lnTo>
                    <a:pt x="1896" y="522"/>
                  </a:lnTo>
                  <a:lnTo>
                    <a:pt x="1863" y="490"/>
                  </a:lnTo>
                  <a:lnTo>
                    <a:pt x="1827" y="462"/>
                  </a:lnTo>
                  <a:lnTo>
                    <a:pt x="1790" y="437"/>
                  </a:lnTo>
                  <a:lnTo>
                    <a:pt x="1749" y="418"/>
                  </a:lnTo>
                  <a:lnTo>
                    <a:pt x="1774" y="311"/>
                  </a:lnTo>
                  <a:lnTo>
                    <a:pt x="1608" y="273"/>
                  </a:lnTo>
                  <a:close/>
                  <a:moveTo>
                    <a:pt x="1325" y="0"/>
                  </a:moveTo>
                  <a:lnTo>
                    <a:pt x="1410" y="3"/>
                  </a:lnTo>
                  <a:lnTo>
                    <a:pt x="1498" y="9"/>
                  </a:lnTo>
                  <a:lnTo>
                    <a:pt x="1588" y="19"/>
                  </a:lnTo>
                  <a:lnTo>
                    <a:pt x="1659" y="31"/>
                  </a:lnTo>
                  <a:lnTo>
                    <a:pt x="1728" y="47"/>
                  </a:lnTo>
                  <a:lnTo>
                    <a:pt x="1794" y="69"/>
                  </a:lnTo>
                  <a:lnTo>
                    <a:pt x="1857" y="95"/>
                  </a:lnTo>
                  <a:lnTo>
                    <a:pt x="1918" y="124"/>
                  </a:lnTo>
                  <a:lnTo>
                    <a:pt x="1976" y="158"/>
                  </a:lnTo>
                  <a:lnTo>
                    <a:pt x="2032" y="194"/>
                  </a:lnTo>
                  <a:lnTo>
                    <a:pt x="2083" y="235"/>
                  </a:lnTo>
                  <a:lnTo>
                    <a:pt x="2134" y="277"/>
                  </a:lnTo>
                  <a:lnTo>
                    <a:pt x="2181" y="322"/>
                  </a:lnTo>
                  <a:lnTo>
                    <a:pt x="2224" y="370"/>
                  </a:lnTo>
                  <a:lnTo>
                    <a:pt x="2265" y="419"/>
                  </a:lnTo>
                  <a:lnTo>
                    <a:pt x="2304" y="469"/>
                  </a:lnTo>
                  <a:lnTo>
                    <a:pt x="2338" y="520"/>
                  </a:lnTo>
                  <a:lnTo>
                    <a:pt x="2370" y="573"/>
                  </a:lnTo>
                  <a:lnTo>
                    <a:pt x="2399" y="626"/>
                  </a:lnTo>
                  <a:lnTo>
                    <a:pt x="2424" y="678"/>
                  </a:lnTo>
                  <a:lnTo>
                    <a:pt x="2446" y="732"/>
                  </a:lnTo>
                  <a:lnTo>
                    <a:pt x="2465" y="784"/>
                  </a:lnTo>
                  <a:lnTo>
                    <a:pt x="2480" y="836"/>
                  </a:lnTo>
                  <a:lnTo>
                    <a:pt x="2493" y="886"/>
                  </a:lnTo>
                  <a:lnTo>
                    <a:pt x="2502" y="935"/>
                  </a:lnTo>
                  <a:lnTo>
                    <a:pt x="2507" y="982"/>
                  </a:lnTo>
                  <a:lnTo>
                    <a:pt x="2509" y="1027"/>
                  </a:lnTo>
                  <a:lnTo>
                    <a:pt x="2507" y="1107"/>
                  </a:lnTo>
                  <a:lnTo>
                    <a:pt x="2502" y="1182"/>
                  </a:lnTo>
                  <a:lnTo>
                    <a:pt x="2492" y="1255"/>
                  </a:lnTo>
                  <a:lnTo>
                    <a:pt x="2478" y="1324"/>
                  </a:lnTo>
                  <a:lnTo>
                    <a:pt x="2463" y="1391"/>
                  </a:lnTo>
                  <a:lnTo>
                    <a:pt x="2444" y="1454"/>
                  </a:lnTo>
                  <a:lnTo>
                    <a:pt x="2422" y="1515"/>
                  </a:lnTo>
                  <a:lnTo>
                    <a:pt x="2399" y="1574"/>
                  </a:lnTo>
                  <a:lnTo>
                    <a:pt x="2374" y="1630"/>
                  </a:lnTo>
                  <a:lnTo>
                    <a:pt x="2348" y="1684"/>
                  </a:lnTo>
                  <a:lnTo>
                    <a:pt x="2320" y="1735"/>
                  </a:lnTo>
                  <a:lnTo>
                    <a:pt x="2292" y="1783"/>
                  </a:lnTo>
                  <a:lnTo>
                    <a:pt x="2263" y="1831"/>
                  </a:lnTo>
                  <a:lnTo>
                    <a:pt x="2234" y="1875"/>
                  </a:lnTo>
                  <a:lnTo>
                    <a:pt x="2206" y="1919"/>
                  </a:lnTo>
                  <a:lnTo>
                    <a:pt x="2178" y="1960"/>
                  </a:lnTo>
                  <a:lnTo>
                    <a:pt x="2152" y="1999"/>
                  </a:lnTo>
                  <a:lnTo>
                    <a:pt x="2127" y="2038"/>
                  </a:lnTo>
                  <a:lnTo>
                    <a:pt x="2103" y="2074"/>
                  </a:lnTo>
                  <a:lnTo>
                    <a:pt x="2081" y="2109"/>
                  </a:lnTo>
                  <a:lnTo>
                    <a:pt x="2062" y="2143"/>
                  </a:lnTo>
                  <a:lnTo>
                    <a:pt x="2044" y="2176"/>
                  </a:lnTo>
                  <a:lnTo>
                    <a:pt x="2031" y="2207"/>
                  </a:lnTo>
                  <a:lnTo>
                    <a:pt x="2020" y="2238"/>
                  </a:lnTo>
                  <a:lnTo>
                    <a:pt x="2013" y="2268"/>
                  </a:lnTo>
                  <a:lnTo>
                    <a:pt x="2010" y="2298"/>
                  </a:lnTo>
                  <a:lnTo>
                    <a:pt x="2011" y="2350"/>
                  </a:lnTo>
                  <a:lnTo>
                    <a:pt x="2016" y="2402"/>
                  </a:lnTo>
                  <a:lnTo>
                    <a:pt x="2025" y="2453"/>
                  </a:lnTo>
                  <a:lnTo>
                    <a:pt x="2039" y="2502"/>
                  </a:lnTo>
                  <a:lnTo>
                    <a:pt x="2054" y="2552"/>
                  </a:lnTo>
                  <a:lnTo>
                    <a:pt x="2074" y="2599"/>
                  </a:lnTo>
                  <a:lnTo>
                    <a:pt x="2095" y="2647"/>
                  </a:lnTo>
                  <a:lnTo>
                    <a:pt x="2119" y="2693"/>
                  </a:lnTo>
                  <a:lnTo>
                    <a:pt x="2144" y="2737"/>
                  </a:lnTo>
                  <a:lnTo>
                    <a:pt x="2171" y="2781"/>
                  </a:lnTo>
                  <a:lnTo>
                    <a:pt x="2199" y="2822"/>
                  </a:lnTo>
                  <a:lnTo>
                    <a:pt x="2228" y="2861"/>
                  </a:lnTo>
                  <a:lnTo>
                    <a:pt x="2257" y="2899"/>
                  </a:lnTo>
                  <a:lnTo>
                    <a:pt x="2286" y="2935"/>
                  </a:lnTo>
                  <a:lnTo>
                    <a:pt x="2315" y="2969"/>
                  </a:lnTo>
                  <a:lnTo>
                    <a:pt x="2343" y="3000"/>
                  </a:lnTo>
                  <a:lnTo>
                    <a:pt x="2371" y="3029"/>
                  </a:lnTo>
                  <a:lnTo>
                    <a:pt x="2397" y="3056"/>
                  </a:lnTo>
                  <a:lnTo>
                    <a:pt x="2420" y="3080"/>
                  </a:lnTo>
                  <a:lnTo>
                    <a:pt x="2442" y="3100"/>
                  </a:lnTo>
                  <a:lnTo>
                    <a:pt x="2462" y="3119"/>
                  </a:lnTo>
                  <a:lnTo>
                    <a:pt x="2479" y="3134"/>
                  </a:lnTo>
                  <a:lnTo>
                    <a:pt x="2493" y="3146"/>
                  </a:lnTo>
                  <a:lnTo>
                    <a:pt x="2503" y="3155"/>
                  </a:lnTo>
                  <a:lnTo>
                    <a:pt x="2509" y="3160"/>
                  </a:lnTo>
                  <a:lnTo>
                    <a:pt x="2511" y="3162"/>
                  </a:lnTo>
                  <a:lnTo>
                    <a:pt x="746" y="3162"/>
                  </a:lnTo>
                  <a:lnTo>
                    <a:pt x="749" y="3160"/>
                  </a:lnTo>
                  <a:lnTo>
                    <a:pt x="755" y="3157"/>
                  </a:lnTo>
                  <a:lnTo>
                    <a:pt x="763" y="3152"/>
                  </a:lnTo>
                  <a:lnTo>
                    <a:pt x="775" y="3145"/>
                  </a:lnTo>
                  <a:lnTo>
                    <a:pt x="789" y="3135"/>
                  </a:lnTo>
                  <a:lnTo>
                    <a:pt x="805" y="3124"/>
                  </a:lnTo>
                  <a:lnTo>
                    <a:pt x="823" y="3111"/>
                  </a:lnTo>
                  <a:lnTo>
                    <a:pt x="841" y="3096"/>
                  </a:lnTo>
                  <a:lnTo>
                    <a:pt x="860" y="3078"/>
                  </a:lnTo>
                  <a:lnTo>
                    <a:pt x="879" y="3059"/>
                  </a:lnTo>
                  <a:lnTo>
                    <a:pt x="897" y="3037"/>
                  </a:lnTo>
                  <a:lnTo>
                    <a:pt x="915" y="3013"/>
                  </a:lnTo>
                  <a:lnTo>
                    <a:pt x="931" y="2987"/>
                  </a:lnTo>
                  <a:lnTo>
                    <a:pt x="946" y="2959"/>
                  </a:lnTo>
                  <a:lnTo>
                    <a:pt x="957" y="2931"/>
                  </a:lnTo>
                  <a:lnTo>
                    <a:pt x="968" y="2898"/>
                  </a:lnTo>
                  <a:lnTo>
                    <a:pt x="974" y="2864"/>
                  </a:lnTo>
                  <a:lnTo>
                    <a:pt x="977" y="2829"/>
                  </a:lnTo>
                  <a:lnTo>
                    <a:pt x="975" y="2791"/>
                  </a:lnTo>
                  <a:lnTo>
                    <a:pt x="970" y="2752"/>
                  </a:lnTo>
                  <a:lnTo>
                    <a:pt x="959" y="2710"/>
                  </a:lnTo>
                  <a:lnTo>
                    <a:pt x="943" y="2666"/>
                  </a:lnTo>
                  <a:lnTo>
                    <a:pt x="921" y="2670"/>
                  </a:lnTo>
                  <a:lnTo>
                    <a:pt x="893" y="2675"/>
                  </a:lnTo>
                  <a:lnTo>
                    <a:pt x="860" y="2681"/>
                  </a:lnTo>
                  <a:lnTo>
                    <a:pt x="823" y="2687"/>
                  </a:lnTo>
                  <a:lnTo>
                    <a:pt x="783" y="2695"/>
                  </a:lnTo>
                  <a:lnTo>
                    <a:pt x="740" y="2702"/>
                  </a:lnTo>
                  <a:lnTo>
                    <a:pt x="697" y="2709"/>
                  </a:lnTo>
                  <a:lnTo>
                    <a:pt x="652" y="2715"/>
                  </a:lnTo>
                  <a:lnTo>
                    <a:pt x="608" y="2723"/>
                  </a:lnTo>
                  <a:lnTo>
                    <a:pt x="566" y="2729"/>
                  </a:lnTo>
                  <a:lnTo>
                    <a:pt x="524" y="2731"/>
                  </a:lnTo>
                  <a:lnTo>
                    <a:pt x="485" y="2728"/>
                  </a:lnTo>
                  <a:lnTo>
                    <a:pt x="448" y="2721"/>
                  </a:lnTo>
                  <a:lnTo>
                    <a:pt x="414" y="2708"/>
                  </a:lnTo>
                  <a:lnTo>
                    <a:pt x="381" y="2694"/>
                  </a:lnTo>
                  <a:lnTo>
                    <a:pt x="353" y="2676"/>
                  </a:lnTo>
                  <a:lnTo>
                    <a:pt x="328" y="2656"/>
                  </a:lnTo>
                  <a:lnTo>
                    <a:pt x="308" y="2636"/>
                  </a:lnTo>
                  <a:lnTo>
                    <a:pt x="292" y="2614"/>
                  </a:lnTo>
                  <a:lnTo>
                    <a:pt x="281" y="2593"/>
                  </a:lnTo>
                  <a:lnTo>
                    <a:pt x="277" y="2575"/>
                  </a:lnTo>
                  <a:lnTo>
                    <a:pt x="276" y="2555"/>
                  </a:lnTo>
                  <a:lnTo>
                    <a:pt x="278" y="2533"/>
                  </a:lnTo>
                  <a:lnTo>
                    <a:pt x="282" y="2511"/>
                  </a:lnTo>
                  <a:lnTo>
                    <a:pt x="287" y="2489"/>
                  </a:lnTo>
                  <a:lnTo>
                    <a:pt x="293" y="2466"/>
                  </a:lnTo>
                  <a:lnTo>
                    <a:pt x="299" y="2444"/>
                  </a:lnTo>
                  <a:lnTo>
                    <a:pt x="303" y="2423"/>
                  </a:lnTo>
                  <a:lnTo>
                    <a:pt x="306" y="2404"/>
                  </a:lnTo>
                  <a:lnTo>
                    <a:pt x="307" y="2386"/>
                  </a:lnTo>
                  <a:lnTo>
                    <a:pt x="305" y="2372"/>
                  </a:lnTo>
                  <a:lnTo>
                    <a:pt x="300" y="2360"/>
                  </a:lnTo>
                  <a:lnTo>
                    <a:pt x="289" y="2348"/>
                  </a:lnTo>
                  <a:lnTo>
                    <a:pt x="277" y="2332"/>
                  </a:lnTo>
                  <a:lnTo>
                    <a:pt x="263" y="2313"/>
                  </a:lnTo>
                  <a:lnTo>
                    <a:pt x="247" y="2292"/>
                  </a:lnTo>
                  <a:lnTo>
                    <a:pt x="233" y="2268"/>
                  </a:lnTo>
                  <a:lnTo>
                    <a:pt x="218" y="2244"/>
                  </a:lnTo>
                  <a:lnTo>
                    <a:pt x="207" y="2218"/>
                  </a:lnTo>
                  <a:lnTo>
                    <a:pt x="198" y="2190"/>
                  </a:lnTo>
                  <a:lnTo>
                    <a:pt x="194" y="2163"/>
                  </a:lnTo>
                  <a:lnTo>
                    <a:pt x="194" y="2135"/>
                  </a:lnTo>
                  <a:lnTo>
                    <a:pt x="201" y="2108"/>
                  </a:lnTo>
                  <a:lnTo>
                    <a:pt x="211" y="2077"/>
                  </a:lnTo>
                  <a:lnTo>
                    <a:pt x="218" y="2050"/>
                  </a:lnTo>
                  <a:lnTo>
                    <a:pt x="222" y="2025"/>
                  </a:lnTo>
                  <a:lnTo>
                    <a:pt x="223" y="2006"/>
                  </a:lnTo>
                  <a:lnTo>
                    <a:pt x="223" y="1989"/>
                  </a:lnTo>
                  <a:lnTo>
                    <a:pt x="222" y="1976"/>
                  </a:lnTo>
                  <a:lnTo>
                    <a:pt x="221" y="1966"/>
                  </a:lnTo>
                  <a:lnTo>
                    <a:pt x="220" y="1961"/>
                  </a:lnTo>
                  <a:lnTo>
                    <a:pt x="219" y="1959"/>
                  </a:lnTo>
                  <a:lnTo>
                    <a:pt x="216" y="1958"/>
                  </a:lnTo>
                  <a:lnTo>
                    <a:pt x="208" y="1957"/>
                  </a:lnTo>
                  <a:lnTo>
                    <a:pt x="195" y="1954"/>
                  </a:lnTo>
                  <a:lnTo>
                    <a:pt x="179" y="1950"/>
                  </a:lnTo>
                  <a:lnTo>
                    <a:pt x="160" y="1945"/>
                  </a:lnTo>
                  <a:lnTo>
                    <a:pt x="140" y="1938"/>
                  </a:lnTo>
                  <a:lnTo>
                    <a:pt x="117" y="1930"/>
                  </a:lnTo>
                  <a:lnTo>
                    <a:pt x="95" y="1922"/>
                  </a:lnTo>
                  <a:lnTo>
                    <a:pt x="73" y="1912"/>
                  </a:lnTo>
                  <a:lnTo>
                    <a:pt x="53" y="1901"/>
                  </a:lnTo>
                  <a:lnTo>
                    <a:pt x="34" y="1889"/>
                  </a:lnTo>
                  <a:lnTo>
                    <a:pt x="19" y="1876"/>
                  </a:lnTo>
                  <a:lnTo>
                    <a:pt x="8" y="1862"/>
                  </a:lnTo>
                  <a:lnTo>
                    <a:pt x="1" y="1847"/>
                  </a:lnTo>
                  <a:lnTo>
                    <a:pt x="0" y="1837"/>
                  </a:lnTo>
                  <a:lnTo>
                    <a:pt x="0" y="1835"/>
                  </a:lnTo>
                  <a:lnTo>
                    <a:pt x="3" y="1821"/>
                  </a:lnTo>
                  <a:lnTo>
                    <a:pt x="7" y="1804"/>
                  </a:lnTo>
                  <a:lnTo>
                    <a:pt x="15" y="1783"/>
                  </a:lnTo>
                  <a:lnTo>
                    <a:pt x="25" y="1760"/>
                  </a:lnTo>
                  <a:lnTo>
                    <a:pt x="36" y="1735"/>
                  </a:lnTo>
                  <a:lnTo>
                    <a:pt x="50" y="1708"/>
                  </a:lnTo>
                  <a:lnTo>
                    <a:pt x="64" y="1680"/>
                  </a:lnTo>
                  <a:lnTo>
                    <a:pt x="80" y="1650"/>
                  </a:lnTo>
                  <a:lnTo>
                    <a:pt x="96" y="1620"/>
                  </a:lnTo>
                  <a:lnTo>
                    <a:pt x="114" y="1590"/>
                  </a:lnTo>
                  <a:lnTo>
                    <a:pt x="131" y="1559"/>
                  </a:lnTo>
                  <a:lnTo>
                    <a:pt x="149" y="1529"/>
                  </a:lnTo>
                  <a:lnTo>
                    <a:pt x="166" y="1500"/>
                  </a:lnTo>
                  <a:lnTo>
                    <a:pt x="183" y="1472"/>
                  </a:lnTo>
                  <a:lnTo>
                    <a:pt x="200" y="1445"/>
                  </a:lnTo>
                  <a:lnTo>
                    <a:pt x="215" y="1420"/>
                  </a:lnTo>
                  <a:lnTo>
                    <a:pt x="230" y="1397"/>
                  </a:lnTo>
                  <a:lnTo>
                    <a:pt x="242" y="1377"/>
                  </a:lnTo>
                  <a:lnTo>
                    <a:pt x="253" y="1359"/>
                  </a:lnTo>
                  <a:lnTo>
                    <a:pt x="262" y="1346"/>
                  </a:lnTo>
                  <a:lnTo>
                    <a:pt x="269" y="1334"/>
                  </a:lnTo>
                  <a:lnTo>
                    <a:pt x="273" y="1328"/>
                  </a:lnTo>
                  <a:lnTo>
                    <a:pt x="274" y="1326"/>
                  </a:lnTo>
                  <a:lnTo>
                    <a:pt x="273" y="1324"/>
                  </a:lnTo>
                  <a:lnTo>
                    <a:pt x="270" y="1318"/>
                  </a:lnTo>
                  <a:lnTo>
                    <a:pt x="265" y="1307"/>
                  </a:lnTo>
                  <a:lnTo>
                    <a:pt x="257" y="1295"/>
                  </a:lnTo>
                  <a:lnTo>
                    <a:pt x="250" y="1280"/>
                  </a:lnTo>
                  <a:lnTo>
                    <a:pt x="242" y="1264"/>
                  </a:lnTo>
                  <a:lnTo>
                    <a:pt x="233" y="1246"/>
                  </a:lnTo>
                  <a:lnTo>
                    <a:pt x="224" y="1228"/>
                  </a:lnTo>
                  <a:lnTo>
                    <a:pt x="216" y="1209"/>
                  </a:lnTo>
                  <a:lnTo>
                    <a:pt x="209" y="1191"/>
                  </a:lnTo>
                  <a:lnTo>
                    <a:pt x="203" y="1174"/>
                  </a:lnTo>
                  <a:lnTo>
                    <a:pt x="198" y="1158"/>
                  </a:lnTo>
                  <a:lnTo>
                    <a:pt x="195" y="1144"/>
                  </a:lnTo>
                  <a:lnTo>
                    <a:pt x="194" y="1122"/>
                  </a:lnTo>
                  <a:lnTo>
                    <a:pt x="194" y="1094"/>
                  </a:lnTo>
                  <a:lnTo>
                    <a:pt x="195" y="1061"/>
                  </a:lnTo>
                  <a:lnTo>
                    <a:pt x="198" y="1023"/>
                  </a:lnTo>
                  <a:lnTo>
                    <a:pt x="204" y="979"/>
                  </a:lnTo>
                  <a:lnTo>
                    <a:pt x="211" y="932"/>
                  </a:lnTo>
                  <a:lnTo>
                    <a:pt x="221" y="880"/>
                  </a:lnTo>
                  <a:lnTo>
                    <a:pt x="235" y="824"/>
                  </a:lnTo>
                  <a:lnTo>
                    <a:pt x="250" y="764"/>
                  </a:lnTo>
                  <a:lnTo>
                    <a:pt x="270" y="702"/>
                  </a:lnTo>
                  <a:lnTo>
                    <a:pt x="294" y="637"/>
                  </a:lnTo>
                  <a:lnTo>
                    <a:pt x="320" y="570"/>
                  </a:lnTo>
                  <a:lnTo>
                    <a:pt x="352" y="500"/>
                  </a:lnTo>
                  <a:lnTo>
                    <a:pt x="387" y="430"/>
                  </a:lnTo>
                  <a:lnTo>
                    <a:pt x="419" y="375"/>
                  </a:lnTo>
                  <a:lnTo>
                    <a:pt x="455" y="325"/>
                  </a:lnTo>
                  <a:lnTo>
                    <a:pt x="494" y="278"/>
                  </a:lnTo>
                  <a:lnTo>
                    <a:pt x="539" y="235"/>
                  </a:lnTo>
                  <a:lnTo>
                    <a:pt x="585" y="195"/>
                  </a:lnTo>
                  <a:lnTo>
                    <a:pt x="636" y="160"/>
                  </a:lnTo>
                  <a:lnTo>
                    <a:pt x="691" y="128"/>
                  </a:lnTo>
                  <a:lnTo>
                    <a:pt x="749" y="99"/>
                  </a:lnTo>
                  <a:lnTo>
                    <a:pt x="810" y="74"/>
                  </a:lnTo>
                  <a:lnTo>
                    <a:pt x="875" y="53"/>
                  </a:lnTo>
                  <a:lnTo>
                    <a:pt x="942" y="35"/>
                  </a:lnTo>
                  <a:lnTo>
                    <a:pt x="1013" y="21"/>
                  </a:lnTo>
                  <a:lnTo>
                    <a:pt x="1087" y="10"/>
                  </a:lnTo>
                  <a:lnTo>
                    <a:pt x="1163" y="3"/>
                  </a:lnTo>
                  <a:lnTo>
                    <a:pt x="1243" y="0"/>
                  </a:lnTo>
                  <a:lnTo>
                    <a:pt x="1325"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grpSp>
        <p:nvGrpSpPr>
          <p:cNvPr id="34" name="Group 192"/>
          <p:cNvGrpSpPr>
            <a:grpSpLocks noChangeAspect="1"/>
          </p:cNvGrpSpPr>
          <p:nvPr/>
        </p:nvGrpSpPr>
        <p:grpSpPr bwMode="auto">
          <a:xfrm>
            <a:off x="1742450" y="3406709"/>
            <a:ext cx="436865" cy="313500"/>
            <a:chOff x="4283" y="2577"/>
            <a:chExt cx="3134" cy="2249"/>
          </a:xfrm>
          <a:solidFill>
            <a:sysClr val="window" lastClr="FFFFFF"/>
          </a:solidFill>
        </p:grpSpPr>
        <p:sp>
          <p:nvSpPr>
            <p:cNvPr id="35" name="Freeform 194"/>
            <p:cNvSpPr/>
            <p:nvPr/>
          </p:nvSpPr>
          <p:spPr bwMode="auto">
            <a:xfrm>
              <a:off x="4718" y="2723"/>
              <a:ext cx="958" cy="1276"/>
            </a:xfrm>
            <a:custGeom>
              <a:avLst/>
              <a:gdLst>
                <a:gd name="T0" fmla="*/ 1134 w 1917"/>
                <a:gd name="T1" fmla="*/ 13 h 2554"/>
                <a:gd name="T2" fmla="*/ 1314 w 1917"/>
                <a:gd name="T3" fmla="*/ 74 h 2554"/>
                <a:gd name="T4" fmla="*/ 1459 w 1917"/>
                <a:gd name="T5" fmla="*/ 164 h 2554"/>
                <a:gd name="T6" fmla="*/ 1548 w 1917"/>
                <a:gd name="T7" fmla="*/ 253 h 2554"/>
                <a:gd name="T8" fmla="*/ 1586 w 1917"/>
                <a:gd name="T9" fmla="*/ 306 h 2554"/>
                <a:gd name="T10" fmla="*/ 1598 w 1917"/>
                <a:gd name="T11" fmla="*/ 312 h 2554"/>
                <a:gd name="T12" fmla="*/ 1634 w 1917"/>
                <a:gd name="T13" fmla="*/ 321 h 2554"/>
                <a:gd name="T14" fmla="*/ 1687 w 1917"/>
                <a:gd name="T15" fmla="*/ 350 h 2554"/>
                <a:gd name="T16" fmla="*/ 1750 w 1917"/>
                <a:gd name="T17" fmla="*/ 407 h 2554"/>
                <a:gd name="T18" fmla="*/ 1807 w 1917"/>
                <a:gd name="T19" fmla="*/ 500 h 2554"/>
                <a:gd name="T20" fmla="*/ 1849 w 1917"/>
                <a:gd name="T21" fmla="*/ 639 h 2554"/>
                <a:gd name="T22" fmla="*/ 1862 w 1917"/>
                <a:gd name="T23" fmla="*/ 835 h 2554"/>
                <a:gd name="T24" fmla="*/ 1835 w 1917"/>
                <a:gd name="T25" fmla="*/ 1097 h 2554"/>
                <a:gd name="T26" fmla="*/ 1822 w 1917"/>
                <a:gd name="T27" fmla="*/ 1217 h 2554"/>
                <a:gd name="T28" fmla="*/ 1872 w 1917"/>
                <a:gd name="T29" fmla="*/ 1230 h 2554"/>
                <a:gd name="T30" fmla="*/ 1908 w 1917"/>
                <a:gd name="T31" fmla="*/ 1280 h 2554"/>
                <a:gd name="T32" fmla="*/ 1915 w 1917"/>
                <a:gd name="T33" fmla="*/ 1380 h 2554"/>
                <a:gd name="T34" fmla="*/ 1883 w 1917"/>
                <a:gd name="T35" fmla="*/ 1546 h 2554"/>
                <a:gd name="T36" fmla="*/ 1816 w 1917"/>
                <a:gd name="T37" fmla="*/ 1726 h 2554"/>
                <a:gd name="T38" fmla="*/ 1757 w 1917"/>
                <a:gd name="T39" fmla="*/ 1808 h 2554"/>
                <a:gd name="T40" fmla="*/ 1710 w 1917"/>
                <a:gd name="T41" fmla="*/ 1888 h 2554"/>
                <a:gd name="T42" fmla="*/ 1632 w 1917"/>
                <a:gd name="T43" fmla="*/ 2092 h 2554"/>
                <a:gd name="T44" fmla="*/ 1497 w 1917"/>
                <a:gd name="T45" fmla="*/ 2284 h 2554"/>
                <a:gd name="T46" fmla="*/ 1312 w 1917"/>
                <a:gd name="T47" fmla="*/ 2443 h 2554"/>
                <a:gd name="T48" fmla="*/ 1096 w 1917"/>
                <a:gd name="T49" fmla="*/ 2536 h 2554"/>
                <a:gd name="T50" fmla="*/ 888 w 1917"/>
                <a:gd name="T51" fmla="*/ 2550 h 2554"/>
                <a:gd name="T52" fmla="*/ 673 w 1917"/>
                <a:gd name="T53" fmla="*/ 2485 h 2554"/>
                <a:gd name="T54" fmla="*/ 472 w 1917"/>
                <a:gd name="T55" fmla="*/ 2344 h 2554"/>
                <a:gd name="T56" fmla="*/ 322 w 1917"/>
                <a:gd name="T57" fmla="*/ 2160 h 2554"/>
                <a:gd name="T58" fmla="*/ 226 w 1917"/>
                <a:gd name="T59" fmla="*/ 1957 h 2554"/>
                <a:gd name="T60" fmla="*/ 177 w 1917"/>
                <a:gd name="T61" fmla="*/ 1822 h 2554"/>
                <a:gd name="T62" fmla="*/ 120 w 1917"/>
                <a:gd name="T63" fmla="*/ 1766 h 2554"/>
                <a:gd name="T64" fmla="*/ 57 w 1917"/>
                <a:gd name="T65" fmla="*/ 1620 h 2554"/>
                <a:gd name="T66" fmla="*/ 8 w 1917"/>
                <a:gd name="T67" fmla="*/ 1428 h 2554"/>
                <a:gd name="T68" fmla="*/ 4 w 1917"/>
                <a:gd name="T69" fmla="*/ 1308 h 2554"/>
                <a:gd name="T70" fmla="*/ 32 w 1917"/>
                <a:gd name="T71" fmla="*/ 1244 h 2554"/>
                <a:gd name="T72" fmla="*/ 78 w 1917"/>
                <a:gd name="T73" fmla="*/ 1219 h 2554"/>
                <a:gd name="T74" fmla="*/ 95 w 1917"/>
                <a:gd name="T75" fmla="*/ 1156 h 2554"/>
                <a:gd name="T76" fmla="*/ 61 w 1917"/>
                <a:gd name="T77" fmla="*/ 935 h 2554"/>
                <a:gd name="T78" fmla="*/ 80 w 1917"/>
                <a:gd name="T79" fmla="*/ 709 h 2554"/>
                <a:gd name="T80" fmla="*/ 169 w 1917"/>
                <a:gd name="T81" fmla="*/ 489 h 2554"/>
                <a:gd name="T82" fmla="*/ 306 w 1917"/>
                <a:gd name="T83" fmla="*/ 314 h 2554"/>
                <a:gd name="T84" fmla="*/ 514 w 1917"/>
                <a:gd name="T85" fmla="*/ 141 h 2554"/>
                <a:gd name="T86" fmla="*/ 717 w 1917"/>
                <a:gd name="T87" fmla="*/ 38 h 2554"/>
                <a:gd name="T88" fmla="*/ 902 w 1917"/>
                <a:gd name="T89" fmla="*/ 4 h 2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917" h="2554">
                  <a:moveTo>
                    <a:pt x="983" y="0"/>
                  </a:moveTo>
                  <a:lnTo>
                    <a:pt x="1061" y="4"/>
                  </a:lnTo>
                  <a:lnTo>
                    <a:pt x="1134" y="13"/>
                  </a:lnTo>
                  <a:lnTo>
                    <a:pt x="1198" y="29"/>
                  </a:lnTo>
                  <a:lnTo>
                    <a:pt x="1259" y="49"/>
                  </a:lnTo>
                  <a:lnTo>
                    <a:pt x="1314" y="74"/>
                  </a:lnTo>
                  <a:lnTo>
                    <a:pt x="1364" y="101"/>
                  </a:lnTo>
                  <a:lnTo>
                    <a:pt x="1415" y="131"/>
                  </a:lnTo>
                  <a:lnTo>
                    <a:pt x="1459" y="164"/>
                  </a:lnTo>
                  <a:lnTo>
                    <a:pt x="1495" y="196"/>
                  </a:lnTo>
                  <a:lnTo>
                    <a:pt x="1525" y="224"/>
                  </a:lnTo>
                  <a:lnTo>
                    <a:pt x="1548" y="253"/>
                  </a:lnTo>
                  <a:lnTo>
                    <a:pt x="1567" y="276"/>
                  </a:lnTo>
                  <a:lnTo>
                    <a:pt x="1579" y="295"/>
                  </a:lnTo>
                  <a:lnTo>
                    <a:pt x="1586" y="306"/>
                  </a:lnTo>
                  <a:lnTo>
                    <a:pt x="1588" y="310"/>
                  </a:lnTo>
                  <a:lnTo>
                    <a:pt x="1590" y="310"/>
                  </a:lnTo>
                  <a:lnTo>
                    <a:pt x="1598" y="312"/>
                  </a:lnTo>
                  <a:lnTo>
                    <a:pt x="1605" y="314"/>
                  </a:lnTo>
                  <a:lnTo>
                    <a:pt x="1619" y="316"/>
                  </a:lnTo>
                  <a:lnTo>
                    <a:pt x="1634" y="321"/>
                  </a:lnTo>
                  <a:lnTo>
                    <a:pt x="1649" y="329"/>
                  </a:lnTo>
                  <a:lnTo>
                    <a:pt x="1668" y="338"/>
                  </a:lnTo>
                  <a:lnTo>
                    <a:pt x="1687" y="350"/>
                  </a:lnTo>
                  <a:lnTo>
                    <a:pt x="1708" y="365"/>
                  </a:lnTo>
                  <a:lnTo>
                    <a:pt x="1729" y="384"/>
                  </a:lnTo>
                  <a:lnTo>
                    <a:pt x="1750" y="407"/>
                  </a:lnTo>
                  <a:lnTo>
                    <a:pt x="1771" y="432"/>
                  </a:lnTo>
                  <a:lnTo>
                    <a:pt x="1790" y="464"/>
                  </a:lnTo>
                  <a:lnTo>
                    <a:pt x="1807" y="500"/>
                  </a:lnTo>
                  <a:lnTo>
                    <a:pt x="1824" y="540"/>
                  </a:lnTo>
                  <a:lnTo>
                    <a:pt x="1837" y="588"/>
                  </a:lnTo>
                  <a:lnTo>
                    <a:pt x="1849" y="639"/>
                  </a:lnTo>
                  <a:lnTo>
                    <a:pt x="1856" y="698"/>
                  </a:lnTo>
                  <a:lnTo>
                    <a:pt x="1862" y="762"/>
                  </a:lnTo>
                  <a:lnTo>
                    <a:pt x="1862" y="835"/>
                  </a:lnTo>
                  <a:lnTo>
                    <a:pt x="1858" y="915"/>
                  </a:lnTo>
                  <a:lnTo>
                    <a:pt x="1851" y="1002"/>
                  </a:lnTo>
                  <a:lnTo>
                    <a:pt x="1835" y="1097"/>
                  </a:lnTo>
                  <a:lnTo>
                    <a:pt x="1822" y="1156"/>
                  </a:lnTo>
                  <a:lnTo>
                    <a:pt x="1805" y="1217"/>
                  </a:lnTo>
                  <a:lnTo>
                    <a:pt x="1822" y="1217"/>
                  </a:lnTo>
                  <a:lnTo>
                    <a:pt x="1839" y="1217"/>
                  </a:lnTo>
                  <a:lnTo>
                    <a:pt x="1856" y="1223"/>
                  </a:lnTo>
                  <a:lnTo>
                    <a:pt x="1872" y="1230"/>
                  </a:lnTo>
                  <a:lnTo>
                    <a:pt x="1885" y="1242"/>
                  </a:lnTo>
                  <a:lnTo>
                    <a:pt x="1898" y="1259"/>
                  </a:lnTo>
                  <a:lnTo>
                    <a:pt x="1908" y="1280"/>
                  </a:lnTo>
                  <a:lnTo>
                    <a:pt x="1913" y="1306"/>
                  </a:lnTo>
                  <a:lnTo>
                    <a:pt x="1917" y="1340"/>
                  </a:lnTo>
                  <a:lnTo>
                    <a:pt x="1915" y="1380"/>
                  </a:lnTo>
                  <a:lnTo>
                    <a:pt x="1910" y="1428"/>
                  </a:lnTo>
                  <a:lnTo>
                    <a:pt x="1900" y="1483"/>
                  </a:lnTo>
                  <a:lnTo>
                    <a:pt x="1883" y="1546"/>
                  </a:lnTo>
                  <a:lnTo>
                    <a:pt x="1860" y="1620"/>
                  </a:lnTo>
                  <a:lnTo>
                    <a:pt x="1839" y="1679"/>
                  </a:lnTo>
                  <a:lnTo>
                    <a:pt x="1816" y="1726"/>
                  </a:lnTo>
                  <a:lnTo>
                    <a:pt x="1795" y="1765"/>
                  </a:lnTo>
                  <a:lnTo>
                    <a:pt x="1776" y="1791"/>
                  </a:lnTo>
                  <a:lnTo>
                    <a:pt x="1757" y="1808"/>
                  </a:lnTo>
                  <a:lnTo>
                    <a:pt x="1740" y="1820"/>
                  </a:lnTo>
                  <a:lnTo>
                    <a:pt x="1723" y="1823"/>
                  </a:lnTo>
                  <a:lnTo>
                    <a:pt x="1710" y="1888"/>
                  </a:lnTo>
                  <a:lnTo>
                    <a:pt x="1691" y="1957"/>
                  </a:lnTo>
                  <a:lnTo>
                    <a:pt x="1664" y="2023"/>
                  </a:lnTo>
                  <a:lnTo>
                    <a:pt x="1632" y="2092"/>
                  </a:lnTo>
                  <a:lnTo>
                    <a:pt x="1592" y="2158"/>
                  </a:lnTo>
                  <a:lnTo>
                    <a:pt x="1548" y="2223"/>
                  </a:lnTo>
                  <a:lnTo>
                    <a:pt x="1497" y="2284"/>
                  </a:lnTo>
                  <a:lnTo>
                    <a:pt x="1440" y="2343"/>
                  </a:lnTo>
                  <a:lnTo>
                    <a:pt x="1379" y="2396"/>
                  </a:lnTo>
                  <a:lnTo>
                    <a:pt x="1312" y="2443"/>
                  </a:lnTo>
                  <a:lnTo>
                    <a:pt x="1240" y="2483"/>
                  </a:lnTo>
                  <a:lnTo>
                    <a:pt x="1162" y="2517"/>
                  </a:lnTo>
                  <a:lnTo>
                    <a:pt x="1096" y="2536"/>
                  </a:lnTo>
                  <a:lnTo>
                    <a:pt x="1027" y="2550"/>
                  </a:lnTo>
                  <a:lnTo>
                    <a:pt x="957" y="2554"/>
                  </a:lnTo>
                  <a:lnTo>
                    <a:pt x="888" y="2550"/>
                  </a:lnTo>
                  <a:lnTo>
                    <a:pt x="820" y="2536"/>
                  </a:lnTo>
                  <a:lnTo>
                    <a:pt x="753" y="2517"/>
                  </a:lnTo>
                  <a:lnTo>
                    <a:pt x="673" y="2485"/>
                  </a:lnTo>
                  <a:lnTo>
                    <a:pt x="601" y="2445"/>
                  </a:lnTo>
                  <a:lnTo>
                    <a:pt x="535" y="2398"/>
                  </a:lnTo>
                  <a:lnTo>
                    <a:pt x="472" y="2344"/>
                  </a:lnTo>
                  <a:lnTo>
                    <a:pt x="417" y="2285"/>
                  </a:lnTo>
                  <a:lnTo>
                    <a:pt x="365" y="2225"/>
                  </a:lnTo>
                  <a:lnTo>
                    <a:pt x="322" y="2160"/>
                  </a:lnTo>
                  <a:lnTo>
                    <a:pt x="284" y="2093"/>
                  </a:lnTo>
                  <a:lnTo>
                    <a:pt x="251" y="2025"/>
                  </a:lnTo>
                  <a:lnTo>
                    <a:pt x="226" y="1957"/>
                  </a:lnTo>
                  <a:lnTo>
                    <a:pt x="206" y="1890"/>
                  </a:lnTo>
                  <a:lnTo>
                    <a:pt x="192" y="1825"/>
                  </a:lnTo>
                  <a:lnTo>
                    <a:pt x="177" y="1822"/>
                  </a:lnTo>
                  <a:lnTo>
                    <a:pt x="158" y="1810"/>
                  </a:lnTo>
                  <a:lnTo>
                    <a:pt x="139" y="1793"/>
                  </a:lnTo>
                  <a:lnTo>
                    <a:pt x="120" y="1766"/>
                  </a:lnTo>
                  <a:lnTo>
                    <a:pt x="99" y="1728"/>
                  </a:lnTo>
                  <a:lnTo>
                    <a:pt x="78" y="1681"/>
                  </a:lnTo>
                  <a:lnTo>
                    <a:pt x="57" y="1620"/>
                  </a:lnTo>
                  <a:lnTo>
                    <a:pt x="34" y="1546"/>
                  </a:lnTo>
                  <a:lnTo>
                    <a:pt x="17" y="1483"/>
                  </a:lnTo>
                  <a:lnTo>
                    <a:pt x="8" y="1428"/>
                  </a:lnTo>
                  <a:lnTo>
                    <a:pt x="2" y="1380"/>
                  </a:lnTo>
                  <a:lnTo>
                    <a:pt x="0" y="1340"/>
                  </a:lnTo>
                  <a:lnTo>
                    <a:pt x="4" y="1308"/>
                  </a:lnTo>
                  <a:lnTo>
                    <a:pt x="10" y="1280"/>
                  </a:lnTo>
                  <a:lnTo>
                    <a:pt x="19" y="1259"/>
                  </a:lnTo>
                  <a:lnTo>
                    <a:pt x="32" y="1244"/>
                  </a:lnTo>
                  <a:lnTo>
                    <a:pt x="46" y="1230"/>
                  </a:lnTo>
                  <a:lnTo>
                    <a:pt x="63" y="1223"/>
                  </a:lnTo>
                  <a:lnTo>
                    <a:pt x="78" y="1219"/>
                  </a:lnTo>
                  <a:lnTo>
                    <a:pt x="95" y="1217"/>
                  </a:lnTo>
                  <a:lnTo>
                    <a:pt x="114" y="1217"/>
                  </a:lnTo>
                  <a:lnTo>
                    <a:pt x="95" y="1156"/>
                  </a:lnTo>
                  <a:lnTo>
                    <a:pt x="82" y="1097"/>
                  </a:lnTo>
                  <a:lnTo>
                    <a:pt x="69" y="1015"/>
                  </a:lnTo>
                  <a:lnTo>
                    <a:pt x="61" y="935"/>
                  </a:lnTo>
                  <a:lnTo>
                    <a:pt x="59" y="859"/>
                  </a:lnTo>
                  <a:lnTo>
                    <a:pt x="65" y="783"/>
                  </a:lnTo>
                  <a:lnTo>
                    <a:pt x="80" y="709"/>
                  </a:lnTo>
                  <a:lnTo>
                    <a:pt x="103" y="631"/>
                  </a:lnTo>
                  <a:lnTo>
                    <a:pt x="133" y="557"/>
                  </a:lnTo>
                  <a:lnTo>
                    <a:pt x="169" y="489"/>
                  </a:lnTo>
                  <a:lnTo>
                    <a:pt x="211" y="426"/>
                  </a:lnTo>
                  <a:lnTo>
                    <a:pt x="257" y="367"/>
                  </a:lnTo>
                  <a:lnTo>
                    <a:pt x="306" y="314"/>
                  </a:lnTo>
                  <a:lnTo>
                    <a:pt x="371" y="251"/>
                  </a:lnTo>
                  <a:lnTo>
                    <a:pt x="441" y="192"/>
                  </a:lnTo>
                  <a:lnTo>
                    <a:pt x="514" y="141"/>
                  </a:lnTo>
                  <a:lnTo>
                    <a:pt x="576" y="101"/>
                  </a:lnTo>
                  <a:lnTo>
                    <a:pt x="645" y="67"/>
                  </a:lnTo>
                  <a:lnTo>
                    <a:pt x="717" y="38"/>
                  </a:lnTo>
                  <a:lnTo>
                    <a:pt x="776" y="21"/>
                  </a:lnTo>
                  <a:lnTo>
                    <a:pt x="837" y="10"/>
                  </a:lnTo>
                  <a:lnTo>
                    <a:pt x="902" y="4"/>
                  </a:lnTo>
                  <a:lnTo>
                    <a:pt x="983"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6" name="Freeform 195"/>
            <p:cNvSpPr/>
            <p:nvPr/>
          </p:nvSpPr>
          <p:spPr bwMode="auto">
            <a:xfrm>
              <a:off x="4283" y="3981"/>
              <a:ext cx="1831" cy="845"/>
            </a:xfrm>
            <a:custGeom>
              <a:avLst/>
              <a:gdLst>
                <a:gd name="T0" fmla="*/ 1531 w 3661"/>
                <a:gd name="T1" fmla="*/ 1090 h 1691"/>
                <a:gd name="T2" fmla="*/ 1733 w 3661"/>
                <a:gd name="T3" fmla="*/ 801 h 1691"/>
                <a:gd name="T4" fmla="*/ 1653 w 3661"/>
                <a:gd name="T5" fmla="*/ 677 h 1691"/>
                <a:gd name="T6" fmla="*/ 1607 w 3661"/>
                <a:gd name="T7" fmla="*/ 575 h 1691"/>
                <a:gd name="T8" fmla="*/ 1586 w 3661"/>
                <a:gd name="T9" fmla="*/ 493 h 1691"/>
                <a:gd name="T10" fmla="*/ 1588 w 3661"/>
                <a:gd name="T11" fmla="*/ 426 h 1691"/>
                <a:gd name="T12" fmla="*/ 1607 w 3661"/>
                <a:gd name="T13" fmla="*/ 377 h 1691"/>
                <a:gd name="T14" fmla="*/ 1639 w 3661"/>
                <a:gd name="T15" fmla="*/ 339 h 1691"/>
                <a:gd name="T16" fmla="*/ 1679 w 3661"/>
                <a:gd name="T17" fmla="*/ 314 h 1691"/>
                <a:gd name="T18" fmla="*/ 1723 w 3661"/>
                <a:gd name="T19" fmla="*/ 297 h 1691"/>
                <a:gd name="T20" fmla="*/ 1765 w 3661"/>
                <a:gd name="T21" fmla="*/ 288 h 1691"/>
                <a:gd name="T22" fmla="*/ 1801 w 3661"/>
                <a:gd name="T23" fmla="*/ 284 h 1691"/>
                <a:gd name="T24" fmla="*/ 1826 w 3661"/>
                <a:gd name="T25" fmla="*/ 282 h 1691"/>
                <a:gd name="T26" fmla="*/ 1843 w 3661"/>
                <a:gd name="T27" fmla="*/ 284 h 1691"/>
                <a:gd name="T28" fmla="*/ 1873 w 3661"/>
                <a:gd name="T29" fmla="*/ 286 h 1691"/>
                <a:gd name="T30" fmla="*/ 1913 w 3661"/>
                <a:gd name="T31" fmla="*/ 291 h 1691"/>
                <a:gd name="T32" fmla="*/ 1957 w 3661"/>
                <a:gd name="T33" fmla="*/ 305 h 1691"/>
                <a:gd name="T34" fmla="*/ 1999 w 3661"/>
                <a:gd name="T35" fmla="*/ 326 h 1691"/>
                <a:gd name="T36" fmla="*/ 2037 w 3661"/>
                <a:gd name="T37" fmla="*/ 356 h 1691"/>
                <a:gd name="T38" fmla="*/ 2063 w 3661"/>
                <a:gd name="T39" fmla="*/ 400 h 1691"/>
                <a:gd name="T40" fmla="*/ 2073 w 3661"/>
                <a:gd name="T41" fmla="*/ 457 h 1691"/>
                <a:gd name="T42" fmla="*/ 2065 w 3661"/>
                <a:gd name="T43" fmla="*/ 531 h 1691"/>
                <a:gd name="T44" fmla="*/ 2031 w 3661"/>
                <a:gd name="T45" fmla="*/ 624 h 1691"/>
                <a:gd name="T46" fmla="*/ 1968 w 3661"/>
                <a:gd name="T47" fmla="*/ 736 h 1691"/>
                <a:gd name="T48" fmla="*/ 2081 w 3661"/>
                <a:gd name="T49" fmla="*/ 1240 h 1691"/>
                <a:gd name="T50" fmla="*/ 2472 w 3661"/>
                <a:gd name="T51" fmla="*/ 0 h 1691"/>
                <a:gd name="T52" fmla="*/ 2488 w 3661"/>
                <a:gd name="T53" fmla="*/ 10 h 1691"/>
                <a:gd name="T54" fmla="*/ 2535 w 3661"/>
                <a:gd name="T55" fmla="*/ 38 h 1691"/>
                <a:gd name="T56" fmla="*/ 2613 w 3661"/>
                <a:gd name="T57" fmla="*/ 82 h 1691"/>
                <a:gd name="T58" fmla="*/ 2718 w 3661"/>
                <a:gd name="T59" fmla="*/ 137 h 1691"/>
                <a:gd name="T60" fmla="*/ 2851 w 3661"/>
                <a:gd name="T61" fmla="*/ 202 h 1691"/>
                <a:gd name="T62" fmla="*/ 3007 w 3661"/>
                <a:gd name="T63" fmla="*/ 272 h 1691"/>
                <a:gd name="T64" fmla="*/ 3187 w 3661"/>
                <a:gd name="T65" fmla="*/ 345 h 1691"/>
                <a:gd name="T66" fmla="*/ 3334 w 3661"/>
                <a:gd name="T67" fmla="*/ 413 h 1691"/>
                <a:gd name="T68" fmla="*/ 3446 w 3661"/>
                <a:gd name="T69" fmla="*/ 501 h 1691"/>
                <a:gd name="T70" fmla="*/ 3528 w 3661"/>
                <a:gd name="T71" fmla="*/ 605 h 1691"/>
                <a:gd name="T72" fmla="*/ 3585 w 3661"/>
                <a:gd name="T73" fmla="*/ 731 h 1691"/>
                <a:gd name="T74" fmla="*/ 3621 w 3661"/>
                <a:gd name="T75" fmla="*/ 875 h 1691"/>
                <a:gd name="T76" fmla="*/ 3644 w 3661"/>
                <a:gd name="T77" fmla="*/ 1044 h 1691"/>
                <a:gd name="T78" fmla="*/ 3653 w 3661"/>
                <a:gd name="T79" fmla="*/ 1234 h 1691"/>
                <a:gd name="T80" fmla="*/ 3657 w 3661"/>
                <a:gd name="T81" fmla="*/ 1449 h 1691"/>
                <a:gd name="T82" fmla="*/ 3661 w 3661"/>
                <a:gd name="T83" fmla="*/ 1691 h 1691"/>
                <a:gd name="T84" fmla="*/ 2 w 3661"/>
                <a:gd name="T85" fmla="*/ 1567 h 1691"/>
                <a:gd name="T86" fmla="*/ 4 w 3661"/>
                <a:gd name="T87" fmla="*/ 1339 h 1691"/>
                <a:gd name="T88" fmla="*/ 11 w 3661"/>
                <a:gd name="T89" fmla="*/ 1136 h 1691"/>
                <a:gd name="T90" fmla="*/ 27 w 3661"/>
                <a:gd name="T91" fmla="*/ 957 h 1691"/>
                <a:gd name="T92" fmla="*/ 55 w 3661"/>
                <a:gd name="T93" fmla="*/ 801 h 1691"/>
                <a:gd name="T94" fmla="*/ 103 w 3661"/>
                <a:gd name="T95" fmla="*/ 664 h 1691"/>
                <a:gd name="T96" fmla="*/ 171 w 3661"/>
                <a:gd name="T97" fmla="*/ 550 h 1691"/>
                <a:gd name="T98" fmla="*/ 266 w 3661"/>
                <a:gd name="T99" fmla="*/ 455 h 1691"/>
                <a:gd name="T100" fmla="*/ 396 w 3661"/>
                <a:gd name="T101" fmla="*/ 377 h 1691"/>
                <a:gd name="T102" fmla="*/ 567 w 3661"/>
                <a:gd name="T103" fmla="*/ 308 h 1691"/>
                <a:gd name="T104" fmla="*/ 736 w 3661"/>
                <a:gd name="T105" fmla="*/ 236 h 1691"/>
                <a:gd name="T106" fmla="*/ 881 w 3661"/>
                <a:gd name="T107" fmla="*/ 170 h 1691"/>
                <a:gd name="T108" fmla="*/ 998 w 3661"/>
                <a:gd name="T109" fmla="*/ 109 h 1691"/>
                <a:gd name="T110" fmla="*/ 1090 w 3661"/>
                <a:gd name="T111" fmla="*/ 59 h 1691"/>
                <a:gd name="T112" fmla="*/ 1153 w 3661"/>
                <a:gd name="T113" fmla="*/ 21 h 1691"/>
                <a:gd name="T114" fmla="*/ 1185 w 3661"/>
                <a:gd name="T115" fmla="*/ 2 h 16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661" h="1691">
                  <a:moveTo>
                    <a:pt x="1189" y="0"/>
                  </a:moveTo>
                  <a:lnTo>
                    <a:pt x="1531" y="1090"/>
                  </a:lnTo>
                  <a:lnTo>
                    <a:pt x="1579" y="1240"/>
                  </a:lnTo>
                  <a:lnTo>
                    <a:pt x="1733" y="801"/>
                  </a:lnTo>
                  <a:lnTo>
                    <a:pt x="1689" y="736"/>
                  </a:lnTo>
                  <a:lnTo>
                    <a:pt x="1653" y="677"/>
                  </a:lnTo>
                  <a:lnTo>
                    <a:pt x="1626" y="624"/>
                  </a:lnTo>
                  <a:lnTo>
                    <a:pt x="1607" y="575"/>
                  </a:lnTo>
                  <a:lnTo>
                    <a:pt x="1594" y="531"/>
                  </a:lnTo>
                  <a:lnTo>
                    <a:pt x="1586" y="493"/>
                  </a:lnTo>
                  <a:lnTo>
                    <a:pt x="1584" y="459"/>
                  </a:lnTo>
                  <a:lnTo>
                    <a:pt x="1588" y="426"/>
                  </a:lnTo>
                  <a:lnTo>
                    <a:pt x="1596" y="400"/>
                  </a:lnTo>
                  <a:lnTo>
                    <a:pt x="1607" y="377"/>
                  </a:lnTo>
                  <a:lnTo>
                    <a:pt x="1622" y="356"/>
                  </a:lnTo>
                  <a:lnTo>
                    <a:pt x="1639" y="339"/>
                  </a:lnTo>
                  <a:lnTo>
                    <a:pt x="1658" y="326"/>
                  </a:lnTo>
                  <a:lnTo>
                    <a:pt x="1679" y="314"/>
                  </a:lnTo>
                  <a:lnTo>
                    <a:pt x="1700" y="305"/>
                  </a:lnTo>
                  <a:lnTo>
                    <a:pt x="1723" y="297"/>
                  </a:lnTo>
                  <a:lnTo>
                    <a:pt x="1744" y="291"/>
                  </a:lnTo>
                  <a:lnTo>
                    <a:pt x="1765" y="288"/>
                  </a:lnTo>
                  <a:lnTo>
                    <a:pt x="1784" y="286"/>
                  </a:lnTo>
                  <a:lnTo>
                    <a:pt x="1801" y="284"/>
                  </a:lnTo>
                  <a:lnTo>
                    <a:pt x="1816" y="284"/>
                  </a:lnTo>
                  <a:lnTo>
                    <a:pt x="1826" y="282"/>
                  </a:lnTo>
                  <a:lnTo>
                    <a:pt x="1831" y="282"/>
                  </a:lnTo>
                  <a:lnTo>
                    <a:pt x="1843" y="284"/>
                  </a:lnTo>
                  <a:lnTo>
                    <a:pt x="1856" y="284"/>
                  </a:lnTo>
                  <a:lnTo>
                    <a:pt x="1873" y="286"/>
                  </a:lnTo>
                  <a:lnTo>
                    <a:pt x="1892" y="288"/>
                  </a:lnTo>
                  <a:lnTo>
                    <a:pt x="1913" y="291"/>
                  </a:lnTo>
                  <a:lnTo>
                    <a:pt x="1934" y="297"/>
                  </a:lnTo>
                  <a:lnTo>
                    <a:pt x="1957" y="305"/>
                  </a:lnTo>
                  <a:lnTo>
                    <a:pt x="1978" y="314"/>
                  </a:lnTo>
                  <a:lnTo>
                    <a:pt x="1999" y="326"/>
                  </a:lnTo>
                  <a:lnTo>
                    <a:pt x="2020" y="339"/>
                  </a:lnTo>
                  <a:lnTo>
                    <a:pt x="2037" y="356"/>
                  </a:lnTo>
                  <a:lnTo>
                    <a:pt x="2050" y="377"/>
                  </a:lnTo>
                  <a:lnTo>
                    <a:pt x="2063" y="400"/>
                  </a:lnTo>
                  <a:lnTo>
                    <a:pt x="2071" y="426"/>
                  </a:lnTo>
                  <a:lnTo>
                    <a:pt x="2073" y="457"/>
                  </a:lnTo>
                  <a:lnTo>
                    <a:pt x="2073" y="493"/>
                  </a:lnTo>
                  <a:lnTo>
                    <a:pt x="2065" y="531"/>
                  </a:lnTo>
                  <a:lnTo>
                    <a:pt x="2052" y="575"/>
                  </a:lnTo>
                  <a:lnTo>
                    <a:pt x="2031" y="624"/>
                  </a:lnTo>
                  <a:lnTo>
                    <a:pt x="2005" y="677"/>
                  </a:lnTo>
                  <a:lnTo>
                    <a:pt x="1968" y="736"/>
                  </a:lnTo>
                  <a:lnTo>
                    <a:pt x="1925" y="801"/>
                  </a:lnTo>
                  <a:lnTo>
                    <a:pt x="2081" y="1240"/>
                  </a:lnTo>
                  <a:lnTo>
                    <a:pt x="2128" y="1090"/>
                  </a:lnTo>
                  <a:lnTo>
                    <a:pt x="2472" y="0"/>
                  </a:lnTo>
                  <a:lnTo>
                    <a:pt x="2476" y="2"/>
                  </a:lnTo>
                  <a:lnTo>
                    <a:pt x="2488" y="10"/>
                  </a:lnTo>
                  <a:lnTo>
                    <a:pt x="2508" y="21"/>
                  </a:lnTo>
                  <a:lnTo>
                    <a:pt x="2535" y="38"/>
                  </a:lnTo>
                  <a:lnTo>
                    <a:pt x="2571" y="59"/>
                  </a:lnTo>
                  <a:lnTo>
                    <a:pt x="2613" y="82"/>
                  </a:lnTo>
                  <a:lnTo>
                    <a:pt x="2663" y="109"/>
                  </a:lnTo>
                  <a:lnTo>
                    <a:pt x="2718" y="137"/>
                  </a:lnTo>
                  <a:lnTo>
                    <a:pt x="2780" y="170"/>
                  </a:lnTo>
                  <a:lnTo>
                    <a:pt x="2851" y="202"/>
                  </a:lnTo>
                  <a:lnTo>
                    <a:pt x="2927" y="236"/>
                  </a:lnTo>
                  <a:lnTo>
                    <a:pt x="3007" y="272"/>
                  </a:lnTo>
                  <a:lnTo>
                    <a:pt x="3094" y="308"/>
                  </a:lnTo>
                  <a:lnTo>
                    <a:pt x="3187" y="345"/>
                  </a:lnTo>
                  <a:lnTo>
                    <a:pt x="3265" y="377"/>
                  </a:lnTo>
                  <a:lnTo>
                    <a:pt x="3334" y="413"/>
                  </a:lnTo>
                  <a:lnTo>
                    <a:pt x="3393" y="455"/>
                  </a:lnTo>
                  <a:lnTo>
                    <a:pt x="3446" y="501"/>
                  </a:lnTo>
                  <a:lnTo>
                    <a:pt x="3490" y="550"/>
                  </a:lnTo>
                  <a:lnTo>
                    <a:pt x="3528" y="605"/>
                  </a:lnTo>
                  <a:lnTo>
                    <a:pt x="3558" y="664"/>
                  </a:lnTo>
                  <a:lnTo>
                    <a:pt x="3585" y="731"/>
                  </a:lnTo>
                  <a:lnTo>
                    <a:pt x="3606" y="801"/>
                  </a:lnTo>
                  <a:lnTo>
                    <a:pt x="3621" y="875"/>
                  </a:lnTo>
                  <a:lnTo>
                    <a:pt x="3634" y="957"/>
                  </a:lnTo>
                  <a:lnTo>
                    <a:pt x="3644" y="1044"/>
                  </a:lnTo>
                  <a:lnTo>
                    <a:pt x="3650" y="1136"/>
                  </a:lnTo>
                  <a:lnTo>
                    <a:pt x="3653" y="1234"/>
                  </a:lnTo>
                  <a:lnTo>
                    <a:pt x="3657" y="1339"/>
                  </a:lnTo>
                  <a:lnTo>
                    <a:pt x="3657" y="1449"/>
                  </a:lnTo>
                  <a:lnTo>
                    <a:pt x="3659" y="1567"/>
                  </a:lnTo>
                  <a:lnTo>
                    <a:pt x="3661" y="1691"/>
                  </a:lnTo>
                  <a:lnTo>
                    <a:pt x="0" y="1691"/>
                  </a:lnTo>
                  <a:lnTo>
                    <a:pt x="2" y="1567"/>
                  </a:lnTo>
                  <a:lnTo>
                    <a:pt x="2" y="1449"/>
                  </a:lnTo>
                  <a:lnTo>
                    <a:pt x="4" y="1339"/>
                  </a:lnTo>
                  <a:lnTo>
                    <a:pt x="8" y="1234"/>
                  </a:lnTo>
                  <a:lnTo>
                    <a:pt x="11" y="1136"/>
                  </a:lnTo>
                  <a:lnTo>
                    <a:pt x="17" y="1044"/>
                  </a:lnTo>
                  <a:lnTo>
                    <a:pt x="27" y="957"/>
                  </a:lnTo>
                  <a:lnTo>
                    <a:pt x="38" y="875"/>
                  </a:lnTo>
                  <a:lnTo>
                    <a:pt x="55" y="801"/>
                  </a:lnTo>
                  <a:lnTo>
                    <a:pt x="76" y="731"/>
                  </a:lnTo>
                  <a:lnTo>
                    <a:pt x="103" y="664"/>
                  </a:lnTo>
                  <a:lnTo>
                    <a:pt x="133" y="605"/>
                  </a:lnTo>
                  <a:lnTo>
                    <a:pt x="171" y="550"/>
                  </a:lnTo>
                  <a:lnTo>
                    <a:pt x="215" y="501"/>
                  </a:lnTo>
                  <a:lnTo>
                    <a:pt x="266" y="455"/>
                  </a:lnTo>
                  <a:lnTo>
                    <a:pt x="327" y="413"/>
                  </a:lnTo>
                  <a:lnTo>
                    <a:pt x="396" y="377"/>
                  </a:lnTo>
                  <a:lnTo>
                    <a:pt x="474" y="345"/>
                  </a:lnTo>
                  <a:lnTo>
                    <a:pt x="567" y="308"/>
                  </a:lnTo>
                  <a:lnTo>
                    <a:pt x="654" y="272"/>
                  </a:lnTo>
                  <a:lnTo>
                    <a:pt x="736" y="236"/>
                  </a:lnTo>
                  <a:lnTo>
                    <a:pt x="810" y="202"/>
                  </a:lnTo>
                  <a:lnTo>
                    <a:pt x="881" y="170"/>
                  </a:lnTo>
                  <a:lnTo>
                    <a:pt x="943" y="137"/>
                  </a:lnTo>
                  <a:lnTo>
                    <a:pt x="998" y="109"/>
                  </a:lnTo>
                  <a:lnTo>
                    <a:pt x="1048" y="82"/>
                  </a:lnTo>
                  <a:lnTo>
                    <a:pt x="1090" y="59"/>
                  </a:lnTo>
                  <a:lnTo>
                    <a:pt x="1126" y="38"/>
                  </a:lnTo>
                  <a:lnTo>
                    <a:pt x="1153" y="21"/>
                  </a:lnTo>
                  <a:lnTo>
                    <a:pt x="1172" y="10"/>
                  </a:lnTo>
                  <a:lnTo>
                    <a:pt x="1185" y="2"/>
                  </a:lnTo>
                  <a:lnTo>
                    <a:pt x="1189"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7" name="Freeform 196"/>
            <p:cNvSpPr/>
            <p:nvPr/>
          </p:nvSpPr>
          <p:spPr bwMode="auto">
            <a:xfrm>
              <a:off x="5653" y="3148"/>
              <a:ext cx="841" cy="828"/>
            </a:xfrm>
            <a:custGeom>
              <a:avLst/>
              <a:gdLst>
                <a:gd name="T0" fmla="*/ 1150 w 1681"/>
                <a:gd name="T1" fmla="*/ 0 h 1656"/>
                <a:gd name="T2" fmla="*/ 1259 w 1681"/>
                <a:gd name="T3" fmla="*/ 6 h 1656"/>
                <a:gd name="T4" fmla="*/ 1367 w 1681"/>
                <a:gd name="T5" fmla="*/ 19 h 1656"/>
                <a:gd name="T6" fmla="*/ 1473 w 1681"/>
                <a:gd name="T7" fmla="*/ 44 h 1656"/>
                <a:gd name="T8" fmla="*/ 1578 w 1681"/>
                <a:gd name="T9" fmla="*/ 78 h 1656"/>
                <a:gd name="T10" fmla="*/ 1681 w 1681"/>
                <a:gd name="T11" fmla="*/ 122 h 1656"/>
                <a:gd name="T12" fmla="*/ 1356 w 1681"/>
                <a:gd name="T13" fmla="*/ 447 h 1656"/>
                <a:gd name="T14" fmla="*/ 1272 w 1681"/>
                <a:gd name="T15" fmla="*/ 430 h 1656"/>
                <a:gd name="T16" fmla="*/ 1186 w 1681"/>
                <a:gd name="T17" fmla="*/ 420 h 1656"/>
                <a:gd name="T18" fmla="*/ 1101 w 1681"/>
                <a:gd name="T19" fmla="*/ 418 h 1656"/>
                <a:gd name="T20" fmla="*/ 1015 w 1681"/>
                <a:gd name="T21" fmla="*/ 428 h 1656"/>
                <a:gd name="T22" fmla="*/ 931 w 1681"/>
                <a:gd name="T23" fmla="*/ 445 h 1656"/>
                <a:gd name="T24" fmla="*/ 850 w 1681"/>
                <a:gd name="T25" fmla="*/ 469 h 1656"/>
                <a:gd name="T26" fmla="*/ 770 w 1681"/>
                <a:gd name="T27" fmla="*/ 504 h 1656"/>
                <a:gd name="T28" fmla="*/ 692 w 1681"/>
                <a:gd name="T29" fmla="*/ 547 h 1656"/>
                <a:gd name="T30" fmla="*/ 620 w 1681"/>
                <a:gd name="T31" fmla="*/ 601 h 1656"/>
                <a:gd name="T32" fmla="*/ 551 w 1681"/>
                <a:gd name="T33" fmla="*/ 662 h 1656"/>
                <a:gd name="T34" fmla="*/ 488 w 1681"/>
                <a:gd name="T35" fmla="*/ 732 h 1656"/>
                <a:gd name="T36" fmla="*/ 435 w 1681"/>
                <a:gd name="T37" fmla="*/ 806 h 1656"/>
                <a:gd name="T38" fmla="*/ 391 w 1681"/>
                <a:gd name="T39" fmla="*/ 886 h 1656"/>
                <a:gd name="T40" fmla="*/ 357 w 1681"/>
                <a:gd name="T41" fmla="*/ 968 h 1656"/>
                <a:gd name="T42" fmla="*/ 332 w 1681"/>
                <a:gd name="T43" fmla="*/ 1053 h 1656"/>
                <a:gd name="T44" fmla="*/ 315 w 1681"/>
                <a:gd name="T45" fmla="*/ 1141 h 1656"/>
                <a:gd name="T46" fmla="*/ 310 w 1681"/>
                <a:gd name="T47" fmla="*/ 1228 h 1656"/>
                <a:gd name="T48" fmla="*/ 311 w 1681"/>
                <a:gd name="T49" fmla="*/ 1317 h 1656"/>
                <a:gd name="T50" fmla="*/ 323 w 1681"/>
                <a:gd name="T51" fmla="*/ 1405 h 1656"/>
                <a:gd name="T52" fmla="*/ 346 w 1681"/>
                <a:gd name="T53" fmla="*/ 1491 h 1656"/>
                <a:gd name="T54" fmla="*/ 376 w 1681"/>
                <a:gd name="T55" fmla="*/ 1574 h 1656"/>
                <a:gd name="T56" fmla="*/ 416 w 1681"/>
                <a:gd name="T57" fmla="*/ 1656 h 1656"/>
                <a:gd name="T58" fmla="*/ 327 w 1681"/>
                <a:gd name="T59" fmla="*/ 1618 h 1656"/>
                <a:gd name="T60" fmla="*/ 245 w 1681"/>
                <a:gd name="T61" fmla="*/ 1580 h 1656"/>
                <a:gd name="T62" fmla="*/ 171 w 1681"/>
                <a:gd name="T63" fmla="*/ 1544 h 1656"/>
                <a:gd name="T64" fmla="*/ 106 w 1681"/>
                <a:gd name="T65" fmla="*/ 1511 h 1656"/>
                <a:gd name="T66" fmla="*/ 49 w 1681"/>
                <a:gd name="T67" fmla="*/ 1481 h 1656"/>
                <a:gd name="T68" fmla="*/ 0 w 1681"/>
                <a:gd name="T69" fmla="*/ 1456 h 1656"/>
                <a:gd name="T70" fmla="*/ 34 w 1681"/>
                <a:gd name="T71" fmla="*/ 1382 h 1656"/>
                <a:gd name="T72" fmla="*/ 66 w 1681"/>
                <a:gd name="T73" fmla="*/ 1306 h 1656"/>
                <a:gd name="T74" fmla="*/ 93 w 1681"/>
                <a:gd name="T75" fmla="*/ 1224 h 1656"/>
                <a:gd name="T76" fmla="*/ 129 w 1681"/>
                <a:gd name="T77" fmla="*/ 1192 h 1656"/>
                <a:gd name="T78" fmla="*/ 163 w 1681"/>
                <a:gd name="T79" fmla="*/ 1154 h 1656"/>
                <a:gd name="T80" fmla="*/ 197 w 1681"/>
                <a:gd name="T81" fmla="*/ 1108 h 1656"/>
                <a:gd name="T82" fmla="*/ 233 w 1681"/>
                <a:gd name="T83" fmla="*/ 1046 h 1656"/>
                <a:gd name="T84" fmla="*/ 268 w 1681"/>
                <a:gd name="T85" fmla="*/ 973 h 1656"/>
                <a:gd name="T86" fmla="*/ 298 w 1681"/>
                <a:gd name="T87" fmla="*/ 890 h 1656"/>
                <a:gd name="T88" fmla="*/ 329 w 1681"/>
                <a:gd name="T89" fmla="*/ 793 h 1656"/>
                <a:gd name="T90" fmla="*/ 349 w 1681"/>
                <a:gd name="T91" fmla="*/ 717 h 1656"/>
                <a:gd name="T92" fmla="*/ 363 w 1681"/>
                <a:gd name="T93" fmla="*/ 646 h 1656"/>
                <a:gd name="T94" fmla="*/ 372 w 1681"/>
                <a:gd name="T95" fmla="*/ 580 h 1656"/>
                <a:gd name="T96" fmla="*/ 376 w 1681"/>
                <a:gd name="T97" fmla="*/ 519 h 1656"/>
                <a:gd name="T98" fmla="*/ 374 w 1681"/>
                <a:gd name="T99" fmla="*/ 460 h 1656"/>
                <a:gd name="T100" fmla="*/ 368 w 1681"/>
                <a:gd name="T101" fmla="*/ 407 h 1656"/>
                <a:gd name="T102" fmla="*/ 353 w 1681"/>
                <a:gd name="T103" fmla="*/ 348 h 1656"/>
                <a:gd name="T104" fmla="*/ 332 w 1681"/>
                <a:gd name="T105" fmla="*/ 293 h 1656"/>
                <a:gd name="T106" fmla="*/ 424 w 1681"/>
                <a:gd name="T107" fmla="*/ 224 h 1656"/>
                <a:gd name="T108" fmla="*/ 519 w 1681"/>
                <a:gd name="T109" fmla="*/ 163 h 1656"/>
                <a:gd name="T110" fmla="*/ 620 w 1681"/>
                <a:gd name="T111" fmla="*/ 112 h 1656"/>
                <a:gd name="T112" fmla="*/ 720 w 1681"/>
                <a:gd name="T113" fmla="*/ 70 h 1656"/>
                <a:gd name="T114" fmla="*/ 827 w 1681"/>
                <a:gd name="T115" fmla="*/ 38 h 1656"/>
                <a:gd name="T116" fmla="*/ 933 w 1681"/>
                <a:gd name="T117" fmla="*/ 15 h 1656"/>
                <a:gd name="T118" fmla="*/ 1042 w 1681"/>
                <a:gd name="T119" fmla="*/ 4 h 1656"/>
                <a:gd name="T120" fmla="*/ 1150 w 1681"/>
                <a:gd name="T121" fmla="*/ 0 h 16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681" h="1656">
                  <a:moveTo>
                    <a:pt x="1150" y="0"/>
                  </a:moveTo>
                  <a:lnTo>
                    <a:pt x="1259" y="6"/>
                  </a:lnTo>
                  <a:lnTo>
                    <a:pt x="1367" y="19"/>
                  </a:lnTo>
                  <a:lnTo>
                    <a:pt x="1473" y="44"/>
                  </a:lnTo>
                  <a:lnTo>
                    <a:pt x="1578" y="78"/>
                  </a:lnTo>
                  <a:lnTo>
                    <a:pt x="1681" y="122"/>
                  </a:lnTo>
                  <a:lnTo>
                    <a:pt x="1356" y="447"/>
                  </a:lnTo>
                  <a:lnTo>
                    <a:pt x="1272" y="430"/>
                  </a:lnTo>
                  <a:lnTo>
                    <a:pt x="1186" y="420"/>
                  </a:lnTo>
                  <a:lnTo>
                    <a:pt x="1101" y="418"/>
                  </a:lnTo>
                  <a:lnTo>
                    <a:pt x="1015" y="428"/>
                  </a:lnTo>
                  <a:lnTo>
                    <a:pt x="931" y="445"/>
                  </a:lnTo>
                  <a:lnTo>
                    <a:pt x="850" y="469"/>
                  </a:lnTo>
                  <a:lnTo>
                    <a:pt x="770" y="504"/>
                  </a:lnTo>
                  <a:lnTo>
                    <a:pt x="692" y="547"/>
                  </a:lnTo>
                  <a:lnTo>
                    <a:pt x="620" y="601"/>
                  </a:lnTo>
                  <a:lnTo>
                    <a:pt x="551" y="662"/>
                  </a:lnTo>
                  <a:lnTo>
                    <a:pt x="488" y="732"/>
                  </a:lnTo>
                  <a:lnTo>
                    <a:pt x="435" y="806"/>
                  </a:lnTo>
                  <a:lnTo>
                    <a:pt x="391" y="886"/>
                  </a:lnTo>
                  <a:lnTo>
                    <a:pt x="357" y="968"/>
                  </a:lnTo>
                  <a:lnTo>
                    <a:pt x="332" y="1053"/>
                  </a:lnTo>
                  <a:lnTo>
                    <a:pt x="315" y="1141"/>
                  </a:lnTo>
                  <a:lnTo>
                    <a:pt x="310" y="1228"/>
                  </a:lnTo>
                  <a:lnTo>
                    <a:pt x="311" y="1317"/>
                  </a:lnTo>
                  <a:lnTo>
                    <a:pt x="323" y="1405"/>
                  </a:lnTo>
                  <a:lnTo>
                    <a:pt x="346" y="1491"/>
                  </a:lnTo>
                  <a:lnTo>
                    <a:pt x="376" y="1574"/>
                  </a:lnTo>
                  <a:lnTo>
                    <a:pt x="416" y="1656"/>
                  </a:lnTo>
                  <a:lnTo>
                    <a:pt x="327" y="1618"/>
                  </a:lnTo>
                  <a:lnTo>
                    <a:pt x="245" y="1580"/>
                  </a:lnTo>
                  <a:lnTo>
                    <a:pt x="171" y="1544"/>
                  </a:lnTo>
                  <a:lnTo>
                    <a:pt x="106" y="1511"/>
                  </a:lnTo>
                  <a:lnTo>
                    <a:pt x="49" y="1481"/>
                  </a:lnTo>
                  <a:lnTo>
                    <a:pt x="0" y="1456"/>
                  </a:lnTo>
                  <a:lnTo>
                    <a:pt x="34" y="1382"/>
                  </a:lnTo>
                  <a:lnTo>
                    <a:pt x="66" y="1306"/>
                  </a:lnTo>
                  <a:lnTo>
                    <a:pt x="93" y="1224"/>
                  </a:lnTo>
                  <a:lnTo>
                    <a:pt x="129" y="1192"/>
                  </a:lnTo>
                  <a:lnTo>
                    <a:pt x="163" y="1154"/>
                  </a:lnTo>
                  <a:lnTo>
                    <a:pt x="197" y="1108"/>
                  </a:lnTo>
                  <a:lnTo>
                    <a:pt x="233" y="1046"/>
                  </a:lnTo>
                  <a:lnTo>
                    <a:pt x="268" y="973"/>
                  </a:lnTo>
                  <a:lnTo>
                    <a:pt x="298" y="890"/>
                  </a:lnTo>
                  <a:lnTo>
                    <a:pt x="329" y="793"/>
                  </a:lnTo>
                  <a:lnTo>
                    <a:pt x="349" y="717"/>
                  </a:lnTo>
                  <a:lnTo>
                    <a:pt x="363" y="646"/>
                  </a:lnTo>
                  <a:lnTo>
                    <a:pt x="372" y="580"/>
                  </a:lnTo>
                  <a:lnTo>
                    <a:pt x="376" y="519"/>
                  </a:lnTo>
                  <a:lnTo>
                    <a:pt x="374" y="460"/>
                  </a:lnTo>
                  <a:lnTo>
                    <a:pt x="368" y="407"/>
                  </a:lnTo>
                  <a:lnTo>
                    <a:pt x="353" y="348"/>
                  </a:lnTo>
                  <a:lnTo>
                    <a:pt x="332" y="293"/>
                  </a:lnTo>
                  <a:lnTo>
                    <a:pt x="424" y="224"/>
                  </a:lnTo>
                  <a:lnTo>
                    <a:pt x="519" y="163"/>
                  </a:lnTo>
                  <a:lnTo>
                    <a:pt x="620" y="112"/>
                  </a:lnTo>
                  <a:lnTo>
                    <a:pt x="720" y="70"/>
                  </a:lnTo>
                  <a:lnTo>
                    <a:pt x="827" y="38"/>
                  </a:lnTo>
                  <a:lnTo>
                    <a:pt x="933" y="15"/>
                  </a:lnTo>
                  <a:lnTo>
                    <a:pt x="1042" y="4"/>
                  </a:lnTo>
                  <a:lnTo>
                    <a:pt x="1150"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8" name="Freeform 197"/>
            <p:cNvSpPr/>
            <p:nvPr/>
          </p:nvSpPr>
          <p:spPr bwMode="auto">
            <a:xfrm>
              <a:off x="6172" y="3502"/>
              <a:ext cx="677" cy="895"/>
            </a:xfrm>
            <a:custGeom>
              <a:avLst/>
              <a:gdLst>
                <a:gd name="T0" fmla="*/ 1228 w 1352"/>
                <a:gd name="T1" fmla="*/ 0 h 1789"/>
                <a:gd name="T2" fmla="*/ 1272 w 1352"/>
                <a:gd name="T3" fmla="*/ 101 h 1789"/>
                <a:gd name="T4" fmla="*/ 1306 w 1352"/>
                <a:gd name="T5" fmla="*/ 206 h 1789"/>
                <a:gd name="T6" fmla="*/ 1331 w 1352"/>
                <a:gd name="T7" fmla="*/ 310 h 1789"/>
                <a:gd name="T8" fmla="*/ 1346 w 1352"/>
                <a:gd name="T9" fmla="*/ 418 h 1789"/>
                <a:gd name="T10" fmla="*/ 1352 w 1352"/>
                <a:gd name="T11" fmla="*/ 527 h 1789"/>
                <a:gd name="T12" fmla="*/ 1348 w 1352"/>
                <a:gd name="T13" fmla="*/ 635 h 1789"/>
                <a:gd name="T14" fmla="*/ 1335 w 1352"/>
                <a:gd name="T15" fmla="*/ 742 h 1789"/>
                <a:gd name="T16" fmla="*/ 1314 w 1352"/>
                <a:gd name="T17" fmla="*/ 848 h 1789"/>
                <a:gd name="T18" fmla="*/ 1282 w 1352"/>
                <a:gd name="T19" fmla="*/ 953 h 1789"/>
                <a:gd name="T20" fmla="*/ 1242 w 1352"/>
                <a:gd name="T21" fmla="*/ 1055 h 1789"/>
                <a:gd name="T22" fmla="*/ 1192 w 1352"/>
                <a:gd name="T23" fmla="*/ 1154 h 1789"/>
                <a:gd name="T24" fmla="*/ 1133 w 1352"/>
                <a:gd name="T25" fmla="*/ 1249 h 1789"/>
                <a:gd name="T26" fmla="*/ 1065 w 1352"/>
                <a:gd name="T27" fmla="*/ 1339 h 1789"/>
                <a:gd name="T28" fmla="*/ 987 w 1352"/>
                <a:gd name="T29" fmla="*/ 1424 h 1789"/>
                <a:gd name="T30" fmla="*/ 909 w 1352"/>
                <a:gd name="T31" fmla="*/ 1498 h 1789"/>
                <a:gd name="T32" fmla="*/ 825 w 1352"/>
                <a:gd name="T33" fmla="*/ 1563 h 1789"/>
                <a:gd name="T34" fmla="*/ 738 w 1352"/>
                <a:gd name="T35" fmla="*/ 1618 h 1789"/>
                <a:gd name="T36" fmla="*/ 647 w 1352"/>
                <a:gd name="T37" fmla="*/ 1668 h 1789"/>
                <a:gd name="T38" fmla="*/ 553 w 1352"/>
                <a:gd name="T39" fmla="*/ 1708 h 1789"/>
                <a:gd name="T40" fmla="*/ 456 w 1352"/>
                <a:gd name="T41" fmla="*/ 1740 h 1789"/>
                <a:gd name="T42" fmla="*/ 359 w 1352"/>
                <a:gd name="T43" fmla="*/ 1765 h 1789"/>
                <a:gd name="T44" fmla="*/ 260 w 1352"/>
                <a:gd name="T45" fmla="*/ 1782 h 1789"/>
                <a:gd name="T46" fmla="*/ 160 w 1352"/>
                <a:gd name="T47" fmla="*/ 1789 h 1789"/>
                <a:gd name="T48" fmla="*/ 143 w 1352"/>
                <a:gd name="T49" fmla="*/ 1706 h 1789"/>
                <a:gd name="T50" fmla="*/ 122 w 1352"/>
                <a:gd name="T51" fmla="*/ 1624 h 1789"/>
                <a:gd name="T52" fmla="*/ 87 w 1352"/>
                <a:gd name="T53" fmla="*/ 1531 h 1789"/>
                <a:gd name="T54" fmla="*/ 47 w 1352"/>
                <a:gd name="T55" fmla="*/ 1445 h 1789"/>
                <a:gd name="T56" fmla="*/ 0 w 1352"/>
                <a:gd name="T57" fmla="*/ 1365 h 1789"/>
                <a:gd name="T58" fmla="*/ 82 w 1352"/>
                <a:gd name="T59" fmla="*/ 1371 h 1789"/>
                <a:gd name="T60" fmla="*/ 165 w 1352"/>
                <a:gd name="T61" fmla="*/ 1369 h 1789"/>
                <a:gd name="T62" fmla="*/ 247 w 1352"/>
                <a:gd name="T63" fmla="*/ 1358 h 1789"/>
                <a:gd name="T64" fmla="*/ 327 w 1352"/>
                <a:gd name="T65" fmla="*/ 1341 h 1789"/>
                <a:gd name="T66" fmla="*/ 405 w 1352"/>
                <a:gd name="T67" fmla="*/ 1314 h 1789"/>
                <a:gd name="T68" fmla="*/ 481 w 1352"/>
                <a:gd name="T69" fmla="*/ 1280 h 1789"/>
                <a:gd name="T70" fmla="*/ 555 w 1352"/>
                <a:gd name="T71" fmla="*/ 1238 h 1789"/>
                <a:gd name="T72" fmla="*/ 624 w 1352"/>
                <a:gd name="T73" fmla="*/ 1187 h 1789"/>
                <a:gd name="T74" fmla="*/ 690 w 1352"/>
                <a:gd name="T75" fmla="*/ 1128 h 1789"/>
                <a:gd name="T76" fmla="*/ 751 w 1352"/>
                <a:gd name="T77" fmla="*/ 1059 h 1789"/>
                <a:gd name="T78" fmla="*/ 802 w 1352"/>
                <a:gd name="T79" fmla="*/ 987 h 1789"/>
                <a:gd name="T80" fmla="*/ 846 w 1352"/>
                <a:gd name="T81" fmla="*/ 911 h 1789"/>
                <a:gd name="T82" fmla="*/ 880 w 1352"/>
                <a:gd name="T83" fmla="*/ 831 h 1789"/>
                <a:gd name="T84" fmla="*/ 905 w 1352"/>
                <a:gd name="T85" fmla="*/ 749 h 1789"/>
                <a:gd name="T86" fmla="*/ 922 w 1352"/>
                <a:gd name="T87" fmla="*/ 664 h 1789"/>
                <a:gd name="T88" fmla="*/ 932 w 1352"/>
                <a:gd name="T89" fmla="*/ 580 h 1789"/>
                <a:gd name="T90" fmla="*/ 930 w 1352"/>
                <a:gd name="T91" fmla="*/ 495 h 1789"/>
                <a:gd name="T92" fmla="*/ 922 w 1352"/>
                <a:gd name="T93" fmla="*/ 409 h 1789"/>
                <a:gd name="T94" fmla="*/ 903 w 1352"/>
                <a:gd name="T95" fmla="*/ 325 h 1789"/>
                <a:gd name="T96" fmla="*/ 1228 w 1352"/>
                <a:gd name="T97" fmla="*/ 0 h 17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352" h="1789">
                  <a:moveTo>
                    <a:pt x="1228" y="0"/>
                  </a:moveTo>
                  <a:lnTo>
                    <a:pt x="1272" y="101"/>
                  </a:lnTo>
                  <a:lnTo>
                    <a:pt x="1306" y="206"/>
                  </a:lnTo>
                  <a:lnTo>
                    <a:pt x="1331" y="310"/>
                  </a:lnTo>
                  <a:lnTo>
                    <a:pt x="1346" y="418"/>
                  </a:lnTo>
                  <a:lnTo>
                    <a:pt x="1352" y="527"/>
                  </a:lnTo>
                  <a:lnTo>
                    <a:pt x="1348" y="635"/>
                  </a:lnTo>
                  <a:lnTo>
                    <a:pt x="1335" y="742"/>
                  </a:lnTo>
                  <a:lnTo>
                    <a:pt x="1314" y="848"/>
                  </a:lnTo>
                  <a:lnTo>
                    <a:pt x="1282" y="953"/>
                  </a:lnTo>
                  <a:lnTo>
                    <a:pt x="1242" y="1055"/>
                  </a:lnTo>
                  <a:lnTo>
                    <a:pt x="1192" y="1154"/>
                  </a:lnTo>
                  <a:lnTo>
                    <a:pt x="1133" y="1249"/>
                  </a:lnTo>
                  <a:lnTo>
                    <a:pt x="1065" y="1339"/>
                  </a:lnTo>
                  <a:lnTo>
                    <a:pt x="987" y="1424"/>
                  </a:lnTo>
                  <a:lnTo>
                    <a:pt x="909" y="1498"/>
                  </a:lnTo>
                  <a:lnTo>
                    <a:pt x="825" y="1563"/>
                  </a:lnTo>
                  <a:lnTo>
                    <a:pt x="738" y="1618"/>
                  </a:lnTo>
                  <a:lnTo>
                    <a:pt x="647" y="1668"/>
                  </a:lnTo>
                  <a:lnTo>
                    <a:pt x="553" y="1708"/>
                  </a:lnTo>
                  <a:lnTo>
                    <a:pt x="456" y="1740"/>
                  </a:lnTo>
                  <a:lnTo>
                    <a:pt x="359" y="1765"/>
                  </a:lnTo>
                  <a:lnTo>
                    <a:pt x="260" y="1782"/>
                  </a:lnTo>
                  <a:lnTo>
                    <a:pt x="160" y="1789"/>
                  </a:lnTo>
                  <a:lnTo>
                    <a:pt x="143" y="1706"/>
                  </a:lnTo>
                  <a:lnTo>
                    <a:pt x="122" y="1624"/>
                  </a:lnTo>
                  <a:lnTo>
                    <a:pt x="87" y="1531"/>
                  </a:lnTo>
                  <a:lnTo>
                    <a:pt x="47" y="1445"/>
                  </a:lnTo>
                  <a:lnTo>
                    <a:pt x="0" y="1365"/>
                  </a:lnTo>
                  <a:lnTo>
                    <a:pt x="82" y="1371"/>
                  </a:lnTo>
                  <a:lnTo>
                    <a:pt x="165" y="1369"/>
                  </a:lnTo>
                  <a:lnTo>
                    <a:pt x="247" y="1358"/>
                  </a:lnTo>
                  <a:lnTo>
                    <a:pt x="327" y="1341"/>
                  </a:lnTo>
                  <a:lnTo>
                    <a:pt x="405" y="1314"/>
                  </a:lnTo>
                  <a:lnTo>
                    <a:pt x="481" y="1280"/>
                  </a:lnTo>
                  <a:lnTo>
                    <a:pt x="555" y="1238"/>
                  </a:lnTo>
                  <a:lnTo>
                    <a:pt x="624" y="1187"/>
                  </a:lnTo>
                  <a:lnTo>
                    <a:pt x="690" y="1128"/>
                  </a:lnTo>
                  <a:lnTo>
                    <a:pt x="751" y="1059"/>
                  </a:lnTo>
                  <a:lnTo>
                    <a:pt x="802" y="987"/>
                  </a:lnTo>
                  <a:lnTo>
                    <a:pt x="846" y="911"/>
                  </a:lnTo>
                  <a:lnTo>
                    <a:pt x="880" y="831"/>
                  </a:lnTo>
                  <a:lnTo>
                    <a:pt x="905" y="749"/>
                  </a:lnTo>
                  <a:lnTo>
                    <a:pt x="922" y="664"/>
                  </a:lnTo>
                  <a:lnTo>
                    <a:pt x="932" y="580"/>
                  </a:lnTo>
                  <a:lnTo>
                    <a:pt x="930" y="495"/>
                  </a:lnTo>
                  <a:lnTo>
                    <a:pt x="922" y="409"/>
                  </a:lnTo>
                  <a:lnTo>
                    <a:pt x="903" y="325"/>
                  </a:lnTo>
                  <a:lnTo>
                    <a:pt x="1228"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39" name="Freeform 198"/>
            <p:cNvSpPr/>
            <p:nvPr/>
          </p:nvSpPr>
          <p:spPr bwMode="auto">
            <a:xfrm>
              <a:off x="6268" y="3188"/>
              <a:ext cx="1008" cy="1637"/>
            </a:xfrm>
            <a:custGeom>
              <a:avLst/>
              <a:gdLst>
                <a:gd name="T0" fmla="*/ 1736 w 2016"/>
                <a:gd name="T1" fmla="*/ 119 h 3274"/>
                <a:gd name="T2" fmla="*/ 1858 w 2016"/>
                <a:gd name="T3" fmla="*/ 369 h 3274"/>
                <a:gd name="T4" fmla="*/ 1946 w 2016"/>
                <a:gd name="T5" fmla="*/ 627 h 3274"/>
                <a:gd name="T6" fmla="*/ 1999 w 2016"/>
                <a:gd name="T7" fmla="*/ 893 h 3274"/>
                <a:gd name="T8" fmla="*/ 2016 w 2016"/>
                <a:gd name="T9" fmla="*/ 1163 h 3274"/>
                <a:gd name="T10" fmla="*/ 2001 w 2016"/>
                <a:gd name="T11" fmla="*/ 1433 h 3274"/>
                <a:gd name="T12" fmla="*/ 1949 w 2016"/>
                <a:gd name="T13" fmla="*/ 1700 h 3274"/>
                <a:gd name="T14" fmla="*/ 1864 w 2016"/>
                <a:gd name="T15" fmla="*/ 1960 h 3274"/>
                <a:gd name="T16" fmla="*/ 1744 w 2016"/>
                <a:gd name="T17" fmla="*/ 2207 h 3274"/>
                <a:gd name="T18" fmla="*/ 1588 w 2016"/>
                <a:gd name="T19" fmla="*/ 2443 h 3274"/>
                <a:gd name="T20" fmla="*/ 1400 w 2016"/>
                <a:gd name="T21" fmla="*/ 2660 h 3274"/>
                <a:gd name="T22" fmla="*/ 1177 w 2016"/>
                <a:gd name="T23" fmla="*/ 2852 h 3274"/>
                <a:gd name="T24" fmla="*/ 938 w 2016"/>
                <a:gd name="T25" fmla="*/ 3010 h 3274"/>
                <a:gd name="T26" fmla="*/ 683 w 2016"/>
                <a:gd name="T27" fmla="*/ 3129 h 3274"/>
                <a:gd name="T28" fmla="*/ 418 w 2016"/>
                <a:gd name="T29" fmla="*/ 3215 h 3274"/>
                <a:gd name="T30" fmla="*/ 145 w 2016"/>
                <a:gd name="T31" fmla="*/ 3262 h 3274"/>
                <a:gd name="T32" fmla="*/ 8 w 2016"/>
                <a:gd name="T33" fmla="*/ 3272 h 3274"/>
                <a:gd name="T34" fmla="*/ 6 w 2016"/>
                <a:gd name="T35" fmla="*/ 3127 h 3274"/>
                <a:gd name="T36" fmla="*/ 0 w 2016"/>
                <a:gd name="T37" fmla="*/ 2814 h 3274"/>
                <a:gd name="T38" fmla="*/ 234 w 2016"/>
                <a:gd name="T39" fmla="*/ 2785 h 3274"/>
                <a:gd name="T40" fmla="*/ 462 w 2016"/>
                <a:gd name="T41" fmla="*/ 2721 h 3274"/>
                <a:gd name="T42" fmla="*/ 681 w 2016"/>
                <a:gd name="T43" fmla="*/ 2626 h 3274"/>
                <a:gd name="T44" fmla="*/ 886 w 2016"/>
                <a:gd name="T45" fmla="*/ 2496 h 3274"/>
                <a:gd name="T46" fmla="*/ 1075 w 2016"/>
                <a:gd name="T47" fmla="*/ 2335 h 3274"/>
                <a:gd name="T48" fmla="*/ 1240 w 2016"/>
                <a:gd name="T49" fmla="*/ 2143 h 3274"/>
                <a:gd name="T50" fmla="*/ 1369 w 2016"/>
                <a:gd name="T51" fmla="*/ 1935 h 3274"/>
                <a:gd name="T52" fmla="*/ 1466 w 2016"/>
                <a:gd name="T53" fmla="*/ 1715 h 3274"/>
                <a:gd name="T54" fmla="*/ 1529 w 2016"/>
                <a:gd name="T55" fmla="*/ 1485 h 3274"/>
                <a:gd name="T56" fmla="*/ 1558 w 2016"/>
                <a:gd name="T57" fmla="*/ 1249 h 3274"/>
                <a:gd name="T58" fmla="*/ 1552 w 2016"/>
                <a:gd name="T59" fmla="*/ 1011 h 3274"/>
                <a:gd name="T60" fmla="*/ 1512 w 2016"/>
                <a:gd name="T61" fmla="*/ 777 h 3274"/>
                <a:gd name="T62" fmla="*/ 1440 w 2016"/>
                <a:gd name="T63" fmla="*/ 549 h 3274"/>
                <a:gd name="T64" fmla="*/ 1331 w 2016"/>
                <a:gd name="T65" fmla="*/ 332 h 3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016" h="3274">
                  <a:moveTo>
                    <a:pt x="1664" y="0"/>
                  </a:moveTo>
                  <a:lnTo>
                    <a:pt x="1736" y="119"/>
                  </a:lnTo>
                  <a:lnTo>
                    <a:pt x="1803" y="241"/>
                  </a:lnTo>
                  <a:lnTo>
                    <a:pt x="1858" y="369"/>
                  </a:lnTo>
                  <a:lnTo>
                    <a:pt x="1908" y="496"/>
                  </a:lnTo>
                  <a:lnTo>
                    <a:pt x="1946" y="627"/>
                  </a:lnTo>
                  <a:lnTo>
                    <a:pt x="1976" y="758"/>
                  </a:lnTo>
                  <a:lnTo>
                    <a:pt x="1999" y="893"/>
                  </a:lnTo>
                  <a:lnTo>
                    <a:pt x="2012" y="1028"/>
                  </a:lnTo>
                  <a:lnTo>
                    <a:pt x="2016" y="1163"/>
                  </a:lnTo>
                  <a:lnTo>
                    <a:pt x="2012" y="1298"/>
                  </a:lnTo>
                  <a:lnTo>
                    <a:pt x="2001" y="1433"/>
                  </a:lnTo>
                  <a:lnTo>
                    <a:pt x="1978" y="1566"/>
                  </a:lnTo>
                  <a:lnTo>
                    <a:pt x="1949" y="1700"/>
                  </a:lnTo>
                  <a:lnTo>
                    <a:pt x="1911" y="1831"/>
                  </a:lnTo>
                  <a:lnTo>
                    <a:pt x="1864" y="1960"/>
                  </a:lnTo>
                  <a:lnTo>
                    <a:pt x="1807" y="2086"/>
                  </a:lnTo>
                  <a:lnTo>
                    <a:pt x="1744" y="2207"/>
                  </a:lnTo>
                  <a:lnTo>
                    <a:pt x="1670" y="2327"/>
                  </a:lnTo>
                  <a:lnTo>
                    <a:pt x="1588" y="2443"/>
                  </a:lnTo>
                  <a:lnTo>
                    <a:pt x="1499" y="2553"/>
                  </a:lnTo>
                  <a:lnTo>
                    <a:pt x="1400" y="2660"/>
                  </a:lnTo>
                  <a:lnTo>
                    <a:pt x="1291" y="2761"/>
                  </a:lnTo>
                  <a:lnTo>
                    <a:pt x="1177" y="2852"/>
                  </a:lnTo>
                  <a:lnTo>
                    <a:pt x="1059" y="2935"/>
                  </a:lnTo>
                  <a:lnTo>
                    <a:pt x="938" y="3010"/>
                  </a:lnTo>
                  <a:lnTo>
                    <a:pt x="812" y="3074"/>
                  </a:lnTo>
                  <a:lnTo>
                    <a:pt x="683" y="3129"/>
                  </a:lnTo>
                  <a:lnTo>
                    <a:pt x="552" y="3177"/>
                  </a:lnTo>
                  <a:lnTo>
                    <a:pt x="418" y="3215"/>
                  </a:lnTo>
                  <a:lnTo>
                    <a:pt x="281" y="3243"/>
                  </a:lnTo>
                  <a:lnTo>
                    <a:pt x="145" y="3262"/>
                  </a:lnTo>
                  <a:lnTo>
                    <a:pt x="8" y="3274"/>
                  </a:lnTo>
                  <a:lnTo>
                    <a:pt x="8" y="3272"/>
                  </a:lnTo>
                  <a:lnTo>
                    <a:pt x="6" y="3198"/>
                  </a:lnTo>
                  <a:lnTo>
                    <a:pt x="6" y="3127"/>
                  </a:lnTo>
                  <a:lnTo>
                    <a:pt x="4" y="2966"/>
                  </a:lnTo>
                  <a:lnTo>
                    <a:pt x="0" y="2814"/>
                  </a:lnTo>
                  <a:lnTo>
                    <a:pt x="118" y="2804"/>
                  </a:lnTo>
                  <a:lnTo>
                    <a:pt x="234" y="2785"/>
                  </a:lnTo>
                  <a:lnTo>
                    <a:pt x="348" y="2757"/>
                  </a:lnTo>
                  <a:lnTo>
                    <a:pt x="462" y="2721"/>
                  </a:lnTo>
                  <a:lnTo>
                    <a:pt x="572" y="2677"/>
                  </a:lnTo>
                  <a:lnTo>
                    <a:pt x="681" y="2626"/>
                  </a:lnTo>
                  <a:lnTo>
                    <a:pt x="785" y="2565"/>
                  </a:lnTo>
                  <a:lnTo>
                    <a:pt x="886" y="2496"/>
                  </a:lnTo>
                  <a:lnTo>
                    <a:pt x="983" y="2418"/>
                  </a:lnTo>
                  <a:lnTo>
                    <a:pt x="1075" y="2335"/>
                  </a:lnTo>
                  <a:lnTo>
                    <a:pt x="1162" y="2241"/>
                  </a:lnTo>
                  <a:lnTo>
                    <a:pt x="1240" y="2143"/>
                  </a:lnTo>
                  <a:lnTo>
                    <a:pt x="1308" y="2042"/>
                  </a:lnTo>
                  <a:lnTo>
                    <a:pt x="1369" y="1935"/>
                  </a:lnTo>
                  <a:lnTo>
                    <a:pt x="1423" y="1827"/>
                  </a:lnTo>
                  <a:lnTo>
                    <a:pt x="1466" y="1715"/>
                  </a:lnTo>
                  <a:lnTo>
                    <a:pt x="1501" y="1601"/>
                  </a:lnTo>
                  <a:lnTo>
                    <a:pt x="1529" y="1485"/>
                  </a:lnTo>
                  <a:lnTo>
                    <a:pt x="1546" y="1367"/>
                  </a:lnTo>
                  <a:lnTo>
                    <a:pt x="1558" y="1249"/>
                  </a:lnTo>
                  <a:lnTo>
                    <a:pt x="1558" y="1129"/>
                  </a:lnTo>
                  <a:lnTo>
                    <a:pt x="1552" y="1011"/>
                  </a:lnTo>
                  <a:lnTo>
                    <a:pt x="1537" y="893"/>
                  </a:lnTo>
                  <a:lnTo>
                    <a:pt x="1512" y="777"/>
                  </a:lnTo>
                  <a:lnTo>
                    <a:pt x="1480" y="663"/>
                  </a:lnTo>
                  <a:lnTo>
                    <a:pt x="1440" y="549"/>
                  </a:lnTo>
                  <a:lnTo>
                    <a:pt x="1390" y="439"/>
                  </a:lnTo>
                  <a:lnTo>
                    <a:pt x="1331" y="332"/>
                  </a:lnTo>
                  <a:lnTo>
                    <a:pt x="1664"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0" name="Freeform 199"/>
            <p:cNvSpPr/>
            <p:nvPr/>
          </p:nvSpPr>
          <p:spPr bwMode="auto">
            <a:xfrm>
              <a:off x="6008" y="2577"/>
              <a:ext cx="1409" cy="1410"/>
            </a:xfrm>
            <a:custGeom>
              <a:avLst/>
              <a:gdLst>
                <a:gd name="T0" fmla="*/ 2351 w 2818"/>
                <a:gd name="T1" fmla="*/ 0 h 2820"/>
                <a:gd name="T2" fmla="*/ 2406 w 2818"/>
                <a:gd name="T3" fmla="*/ 413 h 2820"/>
                <a:gd name="T4" fmla="*/ 2818 w 2818"/>
                <a:gd name="T5" fmla="*/ 468 h 2820"/>
                <a:gd name="T6" fmla="*/ 2273 w 2818"/>
                <a:gd name="T7" fmla="*/ 1014 h 2820"/>
                <a:gd name="T8" fmla="*/ 2067 w 2818"/>
                <a:gd name="T9" fmla="*/ 987 h 2820"/>
                <a:gd name="T10" fmla="*/ 827 w 2818"/>
                <a:gd name="T11" fmla="*/ 2225 h 2820"/>
                <a:gd name="T12" fmla="*/ 848 w 2818"/>
                <a:gd name="T13" fmla="*/ 2286 h 2820"/>
                <a:gd name="T14" fmla="*/ 858 w 2818"/>
                <a:gd name="T15" fmla="*/ 2346 h 2820"/>
                <a:gd name="T16" fmla="*/ 860 w 2818"/>
                <a:gd name="T17" fmla="*/ 2409 h 2820"/>
                <a:gd name="T18" fmla="*/ 852 w 2818"/>
                <a:gd name="T19" fmla="*/ 2472 h 2820"/>
                <a:gd name="T20" fmla="*/ 837 w 2818"/>
                <a:gd name="T21" fmla="*/ 2531 h 2820"/>
                <a:gd name="T22" fmla="*/ 812 w 2818"/>
                <a:gd name="T23" fmla="*/ 2590 h 2820"/>
                <a:gd name="T24" fmla="*/ 778 w 2818"/>
                <a:gd name="T25" fmla="*/ 2645 h 2820"/>
                <a:gd name="T26" fmla="*/ 734 w 2818"/>
                <a:gd name="T27" fmla="*/ 2694 h 2820"/>
                <a:gd name="T28" fmla="*/ 686 w 2818"/>
                <a:gd name="T29" fmla="*/ 2736 h 2820"/>
                <a:gd name="T30" fmla="*/ 633 w 2818"/>
                <a:gd name="T31" fmla="*/ 2770 h 2820"/>
                <a:gd name="T32" fmla="*/ 578 w 2818"/>
                <a:gd name="T33" fmla="*/ 2795 h 2820"/>
                <a:gd name="T34" fmla="*/ 519 w 2818"/>
                <a:gd name="T35" fmla="*/ 2812 h 2820"/>
                <a:gd name="T36" fmla="*/ 460 w 2818"/>
                <a:gd name="T37" fmla="*/ 2820 h 2820"/>
                <a:gd name="T38" fmla="*/ 399 w 2818"/>
                <a:gd name="T39" fmla="*/ 2820 h 2820"/>
                <a:gd name="T40" fmla="*/ 340 w 2818"/>
                <a:gd name="T41" fmla="*/ 2812 h 2820"/>
                <a:gd name="T42" fmla="*/ 281 w 2818"/>
                <a:gd name="T43" fmla="*/ 2795 h 2820"/>
                <a:gd name="T44" fmla="*/ 226 w 2818"/>
                <a:gd name="T45" fmla="*/ 2770 h 2820"/>
                <a:gd name="T46" fmla="*/ 173 w 2818"/>
                <a:gd name="T47" fmla="*/ 2736 h 2820"/>
                <a:gd name="T48" fmla="*/ 125 w 2818"/>
                <a:gd name="T49" fmla="*/ 2694 h 2820"/>
                <a:gd name="T50" fmla="*/ 84 w 2818"/>
                <a:gd name="T51" fmla="*/ 2647 h 2820"/>
                <a:gd name="T52" fmla="*/ 49 w 2818"/>
                <a:gd name="T53" fmla="*/ 2594 h 2820"/>
                <a:gd name="T54" fmla="*/ 25 w 2818"/>
                <a:gd name="T55" fmla="*/ 2538 h 2820"/>
                <a:gd name="T56" fmla="*/ 8 w 2818"/>
                <a:gd name="T57" fmla="*/ 2480 h 2820"/>
                <a:gd name="T58" fmla="*/ 0 w 2818"/>
                <a:gd name="T59" fmla="*/ 2421 h 2820"/>
                <a:gd name="T60" fmla="*/ 0 w 2818"/>
                <a:gd name="T61" fmla="*/ 2360 h 2820"/>
                <a:gd name="T62" fmla="*/ 8 w 2818"/>
                <a:gd name="T63" fmla="*/ 2301 h 2820"/>
                <a:gd name="T64" fmla="*/ 25 w 2818"/>
                <a:gd name="T65" fmla="*/ 2242 h 2820"/>
                <a:gd name="T66" fmla="*/ 49 w 2818"/>
                <a:gd name="T67" fmla="*/ 2187 h 2820"/>
                <a:gd name="T68" fmla="*/ 84 w 2818"/>
                <a:gd name="T69" fmla="*/ 2133 h 2820"/>
                <a:gd name="T70" fmla="*/ 125 w 2818"/>
                <a:gd name="T71" fmla="*/ 2086 h 2820"/>
                <a:gd name="T72" fmla="*/ 175 w 2818"/>
                <a:gd name="T73" fmla="*/ 2042 h 2820"/>
                <a:gd name="T74" fmla="*/ 230 w 2818"/>
                <a:gd name="T75" fmla="*/ 2008 h 2820"/>
                <a:gd name="T76" fmla="*/ 287 w 2818"/>
                <a:gd name="T77" fmla="*/ 1983 h 2820"/>
                <a:gd name="T78" fmla="*/ 348 w 2818"/>
                <a:gd name="T79" fmla="*/ 1968 h 2820"/>
                <a:gd name="T80" fmla="*/ 411 w 2818"/>
                <a:gd name="T81" fmla="*/ 1960 h 2820"/>
                <a:gd name="T82" fmla="*/ 473 w 2818"/>
                <a:gd name="T83" fmla="*/ 1962 h 2820"/>
                <a:gd name="T84" fmla="*/ 534 w 2818"/>
                <a:gd name="T85" fmla="*/ 1972 h 2820"/>
                <a:gd name="T86" fmla="*/ 595 w 2818"/>
                <a:gd name="T87" fmla="*/ 1993 h 2820"/>
                <a:gd name="T88" fmla="*/ 1831 w 2818"/>
                <a:gd name="T89" fmla="*/ 753 h 2820"/>
                <a:gd name="T90" fmla="*/ 1805 w 2818"/>
                <a:gd name="T91" fmla="*/ 548 h 2820"/>
                <a:gd name="T92" fmla="*/ 2351 w 2818"/>
                <a:gd name="T93" fmla="*/ 0 h 28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818" h="2820">
                  <a:moveTo>
                    <a:pt x="2351" y="0"/>
                  </a:moveTo>
                  <a:lnTo>
                    <a:pt x="2406" y="413"/>
                  </a:lnTo>
                  <a:lnTo>
                    <a:pt x="2818" y="468"/>
                  </a:lnTo>
                  <a:lnTo>
                    <a:pt x="2273" y="1014"/>
                  </a:lnTo>
                  <a:lnTo>
                    <a:pt x="2067" y="987"/>
                  </a:lnTo>
                  <a:lnTo>
                    <a:pt x="827" y="2225"/>
                  </a:lnTo>
                  <a:lnTo>
                    <a:pt x="848" y="2286"/>
                  </a:lnTo>
                  <a:lnTo>
                    <a:pt x="858" y="2346"/>
                  </a:lnTo>
                  <a:lnTo>
                    <a:pt x="860" y="2409"/>
                  </a:lnTo>
                  <a:lnTo>
                    <a:pt x="852" y="2472"/>
                  </a:lnTo>
                  <a:lnTo>
                    <a:pt x="837" y="2531"/>
                  </a:lnTo>
                  <a:lnTo>
                    <a:pt x="812" y="2590"/>
                  </a:lnTo>
                  <a:lnTo>
                    <a:pt x="778" y="2645"/>
                  </a:lnTo>
                  <a:lnTo>
                    <a:pt x="734" y="2694"/>
                  </a:lnTo>
                  <a:lnTo>
                    <a:pt x="686" y="2736"/>
                  </a:lnTo>
                  <a:lnTo>
                    <a:pt x="633" y="2770"/>
                  </a:lnTo>
                  <a:lnTo>
                    <a:pt x="578" y="2795"/>
                  </a:lnTo>
                  <a:lnTo>
                    <a:pt x="519" y="2812"/>
                  </a:lnTo>
                  <a:lnTo>
                    <a:pt x="460" y="2820"/>
                  </a:lnTo>
                  <a:lnTo>
                    <a:pt x="399" y="2820"/>
                  </a:lnTo>
                  <a:lnTo>
                    <a:pt x="340" y="2812"/>
                  </a:lnTo>
                  <a:lnTo>
                    <a:pt x="281" y="2795"/>
                  </a:lnTo>
                  <a:lnTo>
                    <a:pt x="226" y="2770"/>
                  </a:lnTo>
                  <a:lnTo>
                    <a:pt x="173" y="2736"/>
                  </a:lnTo>
                  <a:lnTo>
                    <a:pt x="125" y="2694"/>
                  </a:lnTo>
                  <a:lnTo>
                    <a:pt x="84" y="2647"/>
                  </a:lnTo>
                  <a:lnTo>
                    <a:pt x="49" y="2594"/>
                  </a:lnTo>
                  <a:lnTo>
                    <a:pt x="25" y="2538"/>
                  </a:lnTo>
                  <a:lnTo>
                    <a:pt x="8" y="2480"/>
                  </a:lnTo>
                  <a:lnTo>
                    <a:pt x="0" y="2421"/>
                  </a:lnTo>
                  <a:lnTo>
                    <a:pt x="0" y="2360"/>
                  </a:lnTo>
                  <a:lnTo>
                    <a:pt x="8" y="2301"/>
                  </a:lnTo>
                  <a:lnTo>
                    <a:pt x="25" y="2242"/>
                  </a:lnTo>
                  <a:lnTo>
                    <a:pt x="49" y="2187"/>
                  </a:lnTo>
                  <a:lnTo>
                    <a:pt x="84" y="2133"/>
                  </a:lnTo>
                  <a:lnTo>
                    <a:pt x="125" y="2086"/>
                  </a:lnTo>
                  <a:lnTo>
                    <a:pt x="175" y="2042"/>
                  </a:lnTo>
                  <a:lnTo>
                    <a:pt x="230" y="2008"/>
                  </a:lnTo>
                  <a:lnTo>
                    <a:pt x="287" y="1983"/>
                  </a:lnTo>
                  <a:lnTo>
                    <a:pt x="348" y="1968"/>
                  </a:lnTo>
                  <a:lnTo>
                    <a:pt x="411" y="1960"/>
                  </a:lnTo>
                  <a:lnTo>
                    <a:pt x="473" y="1962"/>
                  </a:lnTo>
                  <a:lnTo>
                    <a:pt x="534" y="1972"/>
                  </a:lnTo>
                  <a:lnTo>
                    <a:pt x="595" y="1993"/>
                  </a:lnTo>
                  <a:lnTo>
                    <a:pt x="1831" y="753"/>
                  </a:lnTo>
                  <a:lnTo>
                    <a:pt x="1805" y="548"/>
                  </a:lnTo>
                  <a:lnTo>
                    <a:pt x="2351"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1" name="Freeform 200"/>
            <p:cNvSpPr/>
            <p:nvPr/>
          </p:nvSpPr>
          <p:spPr bwMode="auto">
            <a:xfrm>
              <a:off x="5745" y="2720"/>
              <a:ext cx="1063" cy="342"/>
            </a:xfrm>
            <a:custGeom>
              <a:avLst/>
              <a:gdLst>
                <a:gd name="T0" fmla="*/ 1002 w 2126"/>
                <a:gd name="T1" fmla="*/ 0 h 685"/>
                <a:gd name="T2" fmla="*/ 1151 w 2126"/>
                <a:gd name="T3" fmla="*/ 8 h 685"/>
                <a:gd name="T4" fmla="*/ 1297 w 2126"/>
                <a:gd name="T5" fmla="*/ 27 h 685"/>
                <a:gd name="T6" fmla="*/ 1442 w 2126"/>
                <a:gd name="T7" fmla="*/ 55 h 685"/>
                <a:gd name="T8" fmla="*/ 1584 w 2126"/>
                <a:gd name="T9" fmla="*/ 93 h 685"/>
                <a:gd name="T10" fmla="*/ 1725 w 2126"/>
                <a:gd name="T11" fmla="*/ 143 h 685"/>
                <a:gd name="T12" fmla="*/ 1864 w 2126"/>
                <a:gd name="T13" fmla="*/ 202 h 685"/>
                <a:gd name="T14" fmla="*/ 1997 w 2126"/>
                <a:gd name="T15" fmla="*/ 272 h 685"/>
                <a:gd name="T16" fmla="*/ 2126 w 2126"/>
                <a:gd name="T17" fmla="*/ 352 h 685"/>
                <a:gd name="T18" fmla="*/ 1794 w 2126"/>
                <a:gd name="T19" fmla="*/ 685 h 685"/>
                <a:gd name="T20" fmla="*/ 1677 w 2126"/>
                <a:gd name="T21" fmla="*/ 622 h 685"/>
                <a:gd name="T22" fmla="*/ 1556 w 2126"/>
                <a:gd name="T23" fmla="*/ 569 h 685"/>
                <a:gd name="T24" fmla="*/ 1432 w 2126"/>
                <a:gd name="T25" fmla="*/ 527 h 685"/>
                <a:gd name="T26" fmla="*/ 1305 w 2126"/>
                <a:gd name="T27" fmla="*/ 495 h 685"/>
                <a:gd name="T28" fmla="*/ 1177 w 2126"/>
                <a:gd name="T29" fmla="*/ 472 h 685"/>
                <a:gd name="T30" fmla="*/ 1048 w 2126"/>
                <a:gd name="T31" fmla="*/ 460 h 685"/>
                <a:gd name="T32" fmla="*/ 919 w 2126"/>
                <a:gd name="T33" fmla="*/ 459 h 685"/>
                <a:gd name="T34" fmla="*/ 789 w 2126"/>
                <a:gd name="T35" fmla="*/ 466 h 685"/>
                <a:gd name="T36" fmla="*/ 660 w 2126"/>
                <a:gd name="T37" fmla="*/ 485 h 685"/>
                <a:gd name="T38" fmla="*/ 533 w 2126"/>
                <a:gd name="T39" fmla="*/ 514 h 685"/>
                <a:gd name="T40" fmla="*/ 407 w 2126"/>
                <a:gd name="T41" fmla="*/ 552 h 685"/>
                <a:gd name="T42" fmla="*/ 285 w 2126"/>
                <a:gd name="T43" fmla="*/ 601 h 685"/>
                <a:gd name="T44" fmla="*/ 166 w 2126"/>
                <a:gd name="T45" fmla="*/ 660 h 685"/>
                <a:gd name="T46" fmla="*/ 150 w 2126"/>
                <a:gd name="T47" fmla="*/ 561 h 685"/>
                <a:gd name="T48" fmla="*/ 126 w 2126"/>
                <a:gd name="T49" fmla="*/ 472 h 685"/>
                <a:gd name="T50" fmla="*/ 93 w 2126"/>
                <a:gd name="T51" fmla="*/ 388 h 685"/>
                <a:gd name="T52" fmla="*/ 55 w 2126"/>
                <a:gd name="T53" fmla="*/ 310 h 685"/>
                <a:gd name="T54" fmla="*/ 10 w 2126"/>
                <a:gd name="T55" fmla="*/ 240 h 685"/>
                <a:gd name="T56" fmla="*/ 0 w 2126"/>
                <a:gd name="T57" fmla="*/ 228 h 685"/>
                <a:gd name="T58" fmla="*/ 137 w 2126"/>
                <a:gd name="T59" fmla="*/ 166 h 685"/>
                <a:gd name="T60" fmla="*/ 276 w 2126"/>
                <a:gd name="T61" fmla="*/ 112 h 685"/>
                <a:gd name="T62" fmla="*/ 418 w 2126"/>
                <a:gd name="T63" fmla="*/ 69 h 685"/>
                <a:gd name="T64" fmla="*/ 563 w 2126"/>
                <a:gd name="T65" fmla="*/ 36 h 685"/>
                <a:gd name="T66" fmla="*/ 708 w 2126"/>
                <a:gd name="T67" fmla="*/ 14 h 685"/>
                <a:gd name="T68" fmla="*/ 856 w 2126"/>
                <a:gd name="T69" fmla="*/ 2 h 685"/>
                <a:gd name="T70" fmla="*/ 1002 w 2126"/>
                <a:gd name="T71" fmla="*/ 0 h 6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126" h="685">
                  <a:moveTo>
                    <a:pt x="1002" y="0"/>
                  </a:moveTo>
                  <a:lnTo>
                    <a:pt x="1151" y="8"/>
                  </a:lnTo>
                  <a:lnTo>
                    <a:pt x="1297" y="27"/>
                  </a:lnTo>
                  <a:lnTo>
                    <a:pt x="1442" y="55"/>
                  </a:lnTo>
                  <a:lnTo>
                    <a:pt x="1584" y="93"/>
                  </a:lnTo>
                  <a:lnTo>
                    <a:pt x="1725" y="143"/>
                  </a:lnTo>
                  <a:lnTo>
                    <a:pt x="1864" y="202"/>
                  </a:lnTo>
                  <a:lnTo>
                    <a:pt x="1997" y="272"/>
                  </a:lnTo>
                  <a:lnTo>
                    <a:pt x="2126" y="352"/>
                  </a:lnTo>
                  <a:lnTo>
                    <a:pt x="1794" y="685"/>
                  </a:lnTo>
                  <a:lnTo>
                    <a:pt x="1677" y="622"/>
                  </a:lnTo>
                  <a:lnTo>
                    <a:pt x="1556" y="569"/>
                  </a:lnTo>
                  <a:lnTo>
                    <a:pt x="1432" y="527"/>
                  </a:lnTo>
                  <a:lnTo>
                    <a:pt x="1305" y="495"/>
                  </a:lnTo>
                  <a:lnTo>
                    <a:pt x="1177" y="472"/>
                  </a:lnTo>
                  <a:lnTo>
                    <a:pt x="1048" y="460"/>
                  </a:lnTo>
                  <a:lnTo>
                    <a:pt x="919" y="459"/>
                  </a:lnTo>
                  <a:lnTo>
                    <a:pt x="789" y="466"/>
                  </a:lnTo>
                  <a:lnTo>
                    <a:pt x="660" y="485"/>
                  </a:lnTo>
                  <a:lnTo>
                    <a:pt x="533" y="514"/>
                  </a:lnTo>
                  <a:lnTo>
                    <a:pt x="407" y="552"/>
                  </a:lnTo>
                  <a:lnTo>
                    <a:pt x="285" y="601"/>
                  </a:lnTo>
                  <a:lnTo>
                    <a:pt x="166" y="660"/>
                  </a:lnTo>
                  <a:lnTo>
                    <a:pt x="150" y="561"/>
                  </a:lnTo>
                  <a:lnTo>
                    <a:pt x="126" y="472"/>
                  </a:lnTo>
                  <a:lnTo>
                    <a:pt x="93" y="388"/>
                  </a:lnTo>
                  <a:lnTo>
                    <a:pt x="55" y="310"/>
                  </a:lnTo>
                  <a:lnTo>
                    <a:pt x="10" y="240"/>
                  </a:lnTo>
                  <a:lnTo>
                    <a:pt x="0" y="228"/>
                  </a:lnTo>
                  <a:lnTo>
                    <a:pt x="137" y="166"/>
                  </a:lnTo>
                  <a:lnTo>
                    <a:pt x="276" y="112"/>
                  </a:lnTo>
                  <a:lnTo>
                    <a:pt x="418" y="69"/>
                  </a:lnTo>
                  <a:lnTo>
                    <a:pt x="563" y="36"/>
                  </a:lnTo>
                  <a:lnTo>
                    <a:pt x="708" y="14"/>
                  </a:lnTo>
                  <a:lnTo>
                    <a:pt x="856" y="2"/>
                  </a:lnTo>
                  <a:lnTo>
                    <a:pt x="1002"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grpSp>
        <p:nvGrpSpPr>
          <p:cNvPr id="42" name="Group 279"/>
          <p:cNvGrpSpPr>
            <a:grpSpLocks noChangeAspect="1"/>
          </p:cNvGrpSpPr>
          <p:nvPr/>
        </p:nvGrpSpPr>
        <p:grpSpPr bwMode="auto">
          <a:xfrm>
            <a:off x="3941885" y="2910930"/>
            <a:ext cx="316439" cy="446159"/>
            <a:chOff x="4506" y="2376"/>
            <a:chExt cx="1349" cy="1902"/>
          </a:xfrm>
          <a:solidFill>
            <a:sysClr val="window" lastClr="FFFFFF"/>
          </a:solidFill>
        </p:grpSpPr>
        <p:sp>
          <p:nvSpPr>
            <p:cNvPr id="43" name="Freeform 281"/>
            <p:cNvSpPr/>
            <p:nvPr/>
          </p:nvSpPr>
          <p:spPr bwMode="auto">
            <a:xfrm>
              <a:off x="5418" y="2376"/>
              <a:ext cx="295" cy="295"/>
            </a:xfrm>
            <a:custGeom>
              <a:avLst/>
              <a:gdLst>
                <a:gd name="T0" fmla="*/ 295 w 589"/>
                <a:gd name="T1" fmla="*/ 0 h 589"/>
                <a:gd name="T2" fmla="*/ 338 w 589"/>
                <a:gd name="T3" fmla="*/ 2 h 589"/>
                <a:gd name="T4" fmla="*/ 379 w 589"/>
                <a:gd name="T5" fmla="*/ 11 h 589"/>
                <a:gd name="T6" fmla="*/ 419 w 589"/>
                <a:gd name="T7" fmla="*/ 26 h 589"/>
                <a:gd name="T8" fmla="*/ 455 w 589"/>
                <a:gd name="T9" fmla="*/ 47 h 589"/>
                <a:gd name="T10" fmla="*/ 488 w 589"/>
                <a:gd name="T11" fmla="*/ 72 h 589"/>
                <a:gd name="T12" fmla="*/ 517 w 589"/>
                <a:gd name="T13" fmla="*/ 101 h 589"/>
                <a:gd name="T14" fmla="*/ 541 w 589"/>
                <a:gd name="T15" fmla="*/ 134 h 589"/>
                <a:gd name="T16" fmla="*/ 561 w 589"/>
                <a:gd name="T17" fmla="*/ 170 h 589"/>
                <a:gd name="T18" fmla="*/ 576 w 589"/>
                <a:gd name="T19" fmla="*/ 210 h 589"/>
                <a:gd name="T20" fmla="*/ 585 w 589"/>
                <a:gd name="T21" fmla="*/ 250 h 589"/>
                <a:gd name="T22" fmla="*/ 589 w 589"/>
                <a:gd name="T23" fmla="*/ 294 h 589"/>
                <a:gd name="T24" fmla="*/ 585 w 589"/>
                <a:gd name="T25" fmla="*/ 337 h 589"/>
                <a:gd name="T26" fmla="*/ 576 w 589"/>
                <a:gd name="T27" fmla="*/ 379 h 589"/>
                <a:gd name="T28" fmla="*/ 561 w 589"/>
                <a:gd name="T29" fmla="*/ 419 h 589"/>
                <a:gd name="T30" fmla="*/ 541 w 589"/>
                <a:gd name="T31" fmla="*/ 455 h 589"/>
                <a:gd name="T32" fmla="*/ 517 w 589"/>
                <a:gd name="T33" fmla="*/ 488 h 589"/>
                <a:gd name="T34" fmla="*/ 488 w 589"/>
                <a:gd name="T35" fmla="*/ 517 h 589"/>
                <a:gd name="T36" fmla="*/ 455 w 589"/>
                <a:gd name="T37" fmla="*/ 542 h 589"/>
                <a:gd name="T38" fmla="*/ 419 w 589"/>
                <a:gd name="T39" fmla="*/ 562 h 589"/>
                <a:gd name="T40" fmla="*/ 379 w 589"/>
                <a:gd name="T41" fmla="*/ 577 h 589"/>
                <a:gd name="T42" fmla="*/ 338 w 589"/>
                <a:gd name="T43" fmla="*/ 587 h 589"/>
                <a:gd name="T44" fmla="*/ 295 w 589"/>
                <a:gd name="T45" fmla="*/ 589 h 589"/>
                <a:gd name="T46" fmla="*/ 251 w 589"/>
                <a:gd name="T47" fmla="*/ 587 h 589"/>
                <a:gd name="T48" fmla="*/ 209 w 589"/>
                <a:gd name="T49" fmla="*/ 577 h 589"/>
                <a:gd name="T50" fmla="*/ 171 w 589"/>
                <a:gd name="T51" fmla="*/ 562 h 589"/>
                <a:gd name="T52" fmla="*/ 134 w 589"/>
                <a:gd name="T53" fmla="*/ 542 h 589"/>
                <a:gd name="T54" fmla="*/ 102 w 589"/>
                <a:gd name="T55" fmla="*/ 517 h 589"/>
                <a:gd name="T56" fmla="*/ 73 w 589"/>
                <a:gd name="T57" fmla="*/ 488 h 589"/>
                <a:gd name="T58" fmla="*/ 47 w 589"/>
                <a:gd name="T59" fmla="*/ 455 h 589"/>
                <a:gd name="T60" fmla="*/ 28 w 589"/>
                <a:gd name="T61" fmla="*/ 419 h 589"/>
                <a:gd name="T62" fmla="*/ 12 w 589"/>
                <a:gd name="T63" fmla="*/ 379 h 589"/>
                <a:gd name="T64" fmla="*/ 3 w 589"/>
                <a:gd name="T65" fmla="*/ 337 h 589"/>
                <a:gd name="T66" fmla="*/ 0 w 589"/>
                <a:gd name="T67" fmla="*/ 294 h 589"/>
                <a:gd name="T68" fmla="*/ 3 w 589"/>
                <a:gd name="T69" fmla="*/ 250 h 589"/>
                <a:gd name="T70" fmla="*/ 12 w 589"/>
                <a:gd name="T71" fmla="*/ 210 h 589"/>
                <a:gd name="T72" fmla="*/ 28 w 589"/>
                <a:gd name="T73" fmla="*/ 170 h 589"/>
                <a:gd name="T74" fmla="*/ 47 w 589"/>
                <a:gd name="T75" fmla="*/ 134 h 589"/>
                <a:gd name="T76" fmla="*/ 73 w 589"/>
                <a:gd name="T77" fmla="*/ 101 h 589"/>
                <a:gd name="T78" fmla="*/ 102 w 589"/>
                <a:gd name="T79" fmla="*/ 72 h 589"/>
                <a:gd name="T80" fmla="*/ 134 w 589"/>
                <a:gd name="T81" fmla="*/ 47 h 589"/>
                <a:gd name="T82" fmla="*/ 171 w 589"/>
                <a:gd name="T83" fmla="*/ 26 h 589"/>
                <a:gd name="T84" fmla="*/ 209 w 589"/>
                <a:gd name="T85" fmla="*/ 11 h 589"/>
                <a:gd name="T86" fmla="*/ 251 w 589"/>
                <a:gd name="T87" fmla="*/ 2 h 589"/>
                <a:gd name="T88" fmla="*/ 295 w 589"/>
                <a:gd name="T89" fmla="*/ 0 h 5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89" h="589">
                  <a:moveTo>
                    <a:pt x="295" y="0"/>
                  </a:moveTo>
                  <a:lnTo>
                    <a:pt x="338" y="2"/>
                  </a:lnTo>
                  <a:lnTo>
                    <a:pt x="379" y="11"/>
                  </a:lnTo>
                  <a:lnTo>
                    <a:pt x="419" y="26"/>
                  </a:lnTo>
                  <a:lnTo>
                    <a:pt x="455" y="47"/>
                  </a:lnTo>
                  <a:lnTo>
                    <a:pt x="488" y="72"/>
                  </a:lnTo>
                  <a:lnTo>
                    <a:pt x="517" y="101"/>
                  </a:lnTo>
                  <a:lnTo>
                    <a:pt x="541" y="134"/>
                  </a:lnTo>
                  <a:lnTo>
                    <a:pt x="561" y="170"/>
                  </a:lnTo>
                  <a:lnTo>
                    <a:pt x="576" y="210"/>
                  </a:lnTo>
                  <a:lnTo>
                    <a:pt x="585" y="250"/>
                  </a:lnTo>
                  <a:lnTo>
                    <a:pt x="589" y="294"/>
                  </a:lnTo>
                  <a:lnTo>
                    <a:pt x="585" y="337"/>
                  </a:lnTo>
                  <a:lnTo>
                    <a:pt x="576" y="379"/>
                  </a:lnTo>
                  <a:lnTo>
                    <a:pt x="561" y="419"/>
                  </a:lnTo>
                  <a:lnTo>
                    <a:pt x="541" y="455"/>
                  </a:lnTo>
                  <a:lnTo>
                    <a:pt x="517" y="488"/>
                  </a:lnTo>
                  <a:lnTo>
                    <a:pt x="488" y="517"/>
                  </a:lnTo>
                  <a:lnTo>
                    <a:pt x="455" y="542"/>
                  </a:lnTo>
                  <a:lnTo>
                    <a:pt x="419" y="562"/>
                  </a:lnTo>
                  <a:lnTo>
                    <a:pt x="379" y="577"/>
                  </a:lnTo>
                  <a:lnTo>
                    <a:pt x="338" y="587"/>
                  </a:lnTo>
                  <a:lnTo>
                    <a:pt x="295" y="589"/>
                  </a:lnTo>
                  <a:lnTo>
                    <a:pt x="251" y="587"/>
                  </a:lnTo>
                  <a:lnTo>
                    <a:pt x="209" y="577"/>
                  </a:lnTo>
                  <a:lnTo>
                    <a:pt x="171" y="562"/>
                  </a:lnTo>
                  <a:lnTo>
                    <a:pt x="134" y="542"/>
                  </a:lnTo>
                  <a:lnTo>
                    <a:pt x="102" y="517"/>
                  </a:lnTo>
                  <a:lnTo>
                    <a:pt x="73" y="488"/>
                  </a:lnTo>
                  <a:lnTo>
                    <a:pt x="47" y="455"/>
                  </a:lnTo>
                  <a:lnTo>
                    <a:pt x="28" y="419"/>
                  </a:lnTo>
                  <a:lnTo>
                    <a:pt x="12" y="379"/>
                  </a:lnTo>
                  <a:lnTo>
                    <a:pt x="3" y="337"/>
                  </a:lnTo>
                  <a:lnTo>
                    <a:pt x="0" y="294"/>
                  </a:lnTo>
                  <a:lnTo>
                    <a:pt x="3" y="250"/>
                  </a:lnTo>
                  <a:lnTo>
                    <a:pt x="12" y="210"/>
                  </a:lnTo>
                  <a:lnTo>
                    <a:pt x="28" y="170"/>
                  </a:lnTo>
                  <a:lnTo>
                    <a:pt x="47" y="134"/>
                  </a:lnTo>
                  <a:lnTo>
                    <a:pt x="73" y="101"/>
                  </a:lnTo>
                  <a:lnTo>
                    <a:pt x="102" y="72"/>
                  </a:lnTo>
                  <a:lnTo>
                    <a:pt x="134" y="47"/>
                  </a:lnTo>
                  <a:lnTo>
                    <a:pt x="171" y="26"/>
                  </a:lnTo>
                  <a:lnTo>
                    <a:pt x="209" y="11"/>
                  </a:lnTo>
                  <a:lnTo>
                    <a:pt x="251" y="2"/>
                  </a:lnTo>
                  <a:lnTo>
                    <a:pt x="295"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4" name="Freeform 282"/>
            <p:cNvSpPr/>
            <p:nvPr/>
          </p:nvSpPr>
          <p:spPr bwMode="auto">
            <a:xfrm>
              <a:off x="5316" y="2707"/>
              <a:ext cx="500" cy="853"/>
            </a:xfrm>
            <a:custGeom>
              <a:avLst/>
              <a:gdLst>
                <a:gd name="T0" fmla="*/ 310 w 1000"/>
                <a:gd name="T1" fmla="*/ 0 h 1706"/>
                <a:gd name="T2" fmla="*/ 345 w 1000"/>
                <a:gd name="T3" fmla="*/ 12 h 1706"/>
                <a:gd name="T4" fmla="*/ 654 w 1000"/>
                <a:gd name="T5" fmla="*/ 12 h 1706"/>
                <a:gd name="T6" fmla="*/ 689 w 1000"/>
                <a:gd name="T7" fmla="*/ 0 h 1706"/>
                <a:gd name="T8" fmla="*/ 726 w 1000"/>
                <a:gd name="T9" fmla="*/ 3 h 1706"/>
                <a:gd name="T10" fmla="*/ 737 w 1000"/>
                <a:gd name="T11" fmla="*/ 7 h 1706"/>
                <a:gd name="T12" fmla="*/ 763 w 1000"/>
                <a:gd name="T13" fmla="*/ 15 h 1706"/>
                <a:gd name="T14" fmla="*/ 788 w 1000"/>
                <a:gd name="T15" fmla="*/ 23 h 1706"/>
                <a:gd name="T16" fmla="*/ 800 w 1000"/>
                <a:gd name="T17" fmla="*/ 27 h 1706"/>
                <a:gd name="T18" fmla="*/ 874 w 1000"/>
                <a:gd name="T19" fmla="*/ 63 h 1706"/>
                <a:gd name="T20" fmla="*/ 932 w 1000"/>
                <a:gd name="T21" fmla="*/ 117 h 1706"/>
                <a:gd name="T22" fmla="*/ 974 w 1000"/>
                <a:gd name="T23" fmla="*/ 184 h 1706"/>
                <a:gd name="T24" fmla="*/ 996 w 1000"/>
                <a:gd name="T25" fmla="*/ 262 h 1706"/>
                <a:gd name="T26" fmla="*/ 1000 w 1000"/>
                <a:gd name="T27" fmla="*/ 748 h 1706"/>
                <a:gd name="T28" fmla="*/ 993 w 1000"/>
                <a:gd name="T29" fmla="*/ 782 h 1706"/>
                <a:gd name="T30" fmla="*/ 837 w 1000"/>
                <a:gd name="T31" fmla="*/ 1023 h 1706"/>
                <a:gd name="T32" fmla="*/ 833 w 1000"/>
                <a:gd name="T33" fmla="*/ 1641 h 1706"/>
                <a:gd name="T34" fmla="*/ 810 w 1000"/>
                <a:gd name="T35" fmla="*/ 1681 h 1706"/>
                <a:gd name="T36" fmla="*/ 771 w 1000"/>
                <a:gd name="T37" fmla="*/ 1704 h 1706"/>
                <a:gd name="T38" fmla="*/ 252 w 1000"/>
                <a:gd name="T39" fmla="*/ 1706 h 1706"/>
                <a:gd name="T40" fmla="*/ 207 w 1000"/>
                <a:gd name="T41" fmla="*/ 1695 h 1706"/>
                <a:gd name="T42" fmla="*/ 175 w 1000"/>
                <a:gd name="T43" fmla="*/ 1662 h 1706"/>
                <a:gd name="T44" fmla="*/ 163 w 1000"/>
                <a:gd name="T45" fmla="*/ 1617 h 1706"/>
                <a:gd name="T46" fmla="*/ 14 w 1000"/>
                <a:gd name="T47" fmla="*/ 797 h 1706"/>
                <a:gd name="T48" fmla="*/ 1 w 1000"/>
                <a:gd name="T49" fmla="*/ 766 h 1706"/>
                <a:gd name="T50" fmla="*/ 0 w 1000"/>
                <a:gd name="T51" fmla="*/ 304 h 1706"/>
                <a:gd name="T52" fmla="*/ 11 w 1000"/>
                <a:gd name="T53" fmla="*/ 223 h 1706"/>
                <a:gd name="T54" fmla="*/ 44 w 1000"/>
                <a:gd name="T55" fmla="*/ 150 h 1706"/>
                <a:gd name="T56" fmla="*/ 95 w 1000"/>
                <a:gd name="T57" fmla="*/ 88 h 1706"/>
                <a:gd name="T58" fmla="*/ 161 w 1000"/>
                <a:gd name="T59" fmla="*/ 43 h 1706"/>
                <a:gd name="T60" fmla="*/ 202 w 1000"/>
                <a:gd name="T61" fmla="*/ 26 h 1706"/>
                <a:gd name="T62" fmla="*/ 223 w 1000"/>
                <a:gd name="T63" fmla="*/ 20 h 1706"/>
                <a:gd name="T64" fmla="*/ 250 w 1000"/>
                <a:gd name="T65" fmla="*/ 10 h 1706"/>
                <a:gd name="T66" fmla="*/ 271 w 1000"/>
                <a:gd name="T67" fmla="*/ 5 h 1706"/>
                <a:gd name="T68" fmla="*/ 292 w 1000"/>
                <a:gd name="T69" fmla="*/ 0 h 17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000" h="1706">
                  <a:moveTo>
                    <a:pt x="292" y="0"/>
                  </a:moveTo>
                  <a:lnTo>
                    <a:pt x="310" y="0"/>
                  </a:lnTo>
                  <a:lnTo>
                    <a:pt x="329" y="5"/>
                  </a:lnTo>
                  <a:lnTo>
                    <a:pt x="345" y="12"/>
                  </a:lnTo>
                  <a:lnTo>
                    <a:pt x="500" y="103"/>
                  </a:lnTo>
                  <a:lnTo>
                    <a:pt x="654" y="12"/>
                  </a:lnTo>
                  <a:lnTo>
                    <a:pt x="671" y="5"/>
                  </a:lnTo>
                  <a:lnTo>
                    <a:pt x="689" y="0"/>
                  </a:lnTo>
                  <a:lnTo>
                    <a:pt x="707" y="0"/>
                  </a:lnTo>
                  <a:lnTo>
                    <a:pt x="726" y="3"/>
                  </a:lnTo>
                  <a:lnTo>
                    <a:pt x="729" y="5"/>
                  </a:lnTo>
                  <a:lnTo>
                    <a:pt x="737" y="7"/>
                  </a:lnTo>
                  <a:lnTo>
                    <a:pt x="749" y="10"/>
                  </a:lnTo>
                  <a:lnTo>
                    <a:pt x="763" y="15"/>
                  </a:lnTo>
                  <a:lnTo>
                    <a:pt x="776" y="20"/>
                  </a:lnTo>
                  <a:lnTo>
                    <a:pt x="788" y="23"/>
                  </a:lnTo>
                  <a:lnTo>
                    <a:pt x="796" y="26"/>
                  </a:lnTo>
                  <a:lnTo>
                    <a:pt x="800" y="27"/>
                  </a:lnTo>
                  <a:lnTo>
                    <a:pt x="838" y="43"/>
                  </a:lnTo>
                  <a:lnTo>
                    <a:pt x="874" y="63"/>
                  </a:lnTo>
                  <a:lnTo>
                    <a:pt x="905" y="88"/>
                  </a:lnTo>
                  <a:lnTo>
                    <a:pt x="932" y="117"/>
                  </a:lnTo>
                  <a:lnTo>
                    <a:pt x="956" y="150"/>
                  </a:lnTo>
                  <a:lnTo>
                    <a:pt x="974" y="184"/>
                  </a:lnTo>
                  <a:lnTo>
                    <a:pt x="988" y="223"/>
                  </a:lnTo>
                  <a:lnTo>
                    <a:pt x="996" y="262"/>
                  </a:lnTo>
                  <a:lnTo>
                    <a:pt x="1000" y="304"/>
                  </a:lnTo>
                  <a:lnTo>
                    <a:pt x="1000" y="748"/>
                  </a:lnTo>
                  <a:lnTo>
                    <a:pt x="998" y="766"/>
                  </a:lnTo>
                  <a:lnTo>
                    <a:pt x="993" y="782"/>
                  </a:lnTo>
                  <a:lnTo>
                    <a:pt x="985" y="797"/>
                  </a:lnTo>
                  <a:lnTo>
                    <a:pt x="837" y="1023"/>
                  </a:lnTo>
                  <a:lnTo>
                    <a:pt x="837" y="1617"/>
                  </a:lnTo>
                  <a:lnTo>
                    <a:pt x="833" y="1641"/>
                  </a:lnTo>
                  <a:lnTo>
                    <a:pt x="824" y="1662"/>
                  </a:lnTo>
                  <a:lnTo>
                    <a:pt x="810" y="1681"/>
                  </a:lnTo>
                  <a:lnTo>
                    <a:pt x="793" y="1695"/>
                  </a:lnTo>
                  <a:lnTo>
                    <a:pt x="771" y="1704"/>
                  </a:lnTo>
                  <a:lnTo>
                    <a:pt x="748" y="1706"/>
                  </a:lnTo>
                  <a:lnTo>
                    <a:pt x="252" y="1706"/>
                  </a:lnTo>
                  <a:lnTo>
                    <a:pt x="228" y="1704"/>
                  </a:lnTo>
                  <a:lnTo>
                    <a:pt x="207" y="1695"/>
                  </a:lnTo>
                  <a:lnTo>
                    <a:pt x="189" y="1681"/>
                  </a:lnTo>
                  <a:lnTo>
                    <a:pt x="175" y="1662"/>
                  </a:lnTo>
                  <a:lnTo>
                    <a:pt x="165" y="1641"/>
                  </a:lnTo>
                  <a:lnTo>
                    <a:pt x="163" y="1617"/>
                  </a:lnTo>
                  <a:lnTo>
                    <a:pt x="163" y="1023"/>
                  </a:lnTo>
                  <a:lnTo>
                    <a:pt x="14" y="797"/>
                  </a:lnTo>
                  <a:lnTo>
                    <a:pt x="7" y="782"/>
                  </a:lnTo>
                  <a:lnTo>
                    <a:pt x="1" y="766"/>
                  </a:lnTo>
                  <a:lnTo>
                    <a:pt x="0" y="748"/>
                  </a:lnTo>
                  <a:lnTo>
                    <a:pt x="0" y="304"/>
                  </a:lnTo>
                  <a:lnTo>
                    <a:pt x="2" y="262"/>
                  </a:lnTo>
                  <a:lnTo>
                    <a:pt x="11" y="223"/>
                  </a:lnTo>
                  <a:lnTo>
                    <a:pt x="25" y="184"/>
                  </a:lnTo>
                  <a:lnTo>
                    <a:pt x="44" y="150"/>
                  </a:lnTo>
                  <a:lnTo>
                    <a:pt x="67" y="117"/>
                  </a:lnTo>
                  <a:lnTo>
                    <a:pt x="95" y="88"/>
                  </a:lnTo>
                  <a:lnTo>
                    <a:pt x="126" y="63"/>
                  </a:lnTo>
                  <a:lnTo>
                    <a:pt x="161" y="43"/>
                  </a:lnTo>
                  <a:lnTo>
                    <a:pt x="199" y="27"/>
                  </a:lnTo>
                  <a:lnTo>
                    <a:pt x="202" y="26"/>
                  </a:lnTo>
                  <a:lnTo>
                    <a:pt x="212" y="23"/>
                  </a:lnTo>
                  <a:lnTo>
                    <a:pt x="223" y="20"/>
                  </a:lnTo>
                  <a:lnTo>
                    <a:pt x="237" y="15"/>
                  </a:lnTo>
                  <a:lnTo>
                    <a:pt x="250" y="10"/>
                  </a:lnTo>
                  <a:lnTo>
                    <a:pt x="263" y="7"/>
                  </a:lnTo>
                  <a:lnTo>
                    <a:pt x="271" y="5"/>
                  </a:lnTo>
                  <a:lnTo>
                    <a:pt x="274" y="3"/>
                  </a:lnTo>
                  <a:lnTo>
                    <a:pt x="292"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5" name="Freeform 283"/>
            <p:cNvSpPr/>
            <p:nvPr/>
          </p:nvSpPr>
          <p:spPr bwMode="auto">
            <a:xfrm>
              <a:off x="4506" y="3648"/>
              <a:ext cx="1349" cy="630"/>
            </a:xfrm>
            <a:custGeom>
              <a:avLst/>
              <a:gdLst>
                <a:gd name="T0" fmla="*/ 1527 w 2696"/>
                <a:gd name="T1" fmla="*/ 0 h 1260"/>
                <a:gd name="T2" fmla="*/ 2607 w 2696"/>
                <a:gd name="T3" fmla="*/ 0 h 1260"/>
                <a:gd name="T4" fmla="*/ 2630 w 2696"/>
                <a:gd name="T5" fmla="*/ 3 h 1260"/>
                <a:gd name="T6" fmla="*/ 2652 w 2696"/>
                <a:gd name="T7" fmla="*/ 11 h 1260"/>
                <a:gd name="T8" fmla="*/ 2670 w 2696"/>
                <a:gd name="T9" fmla="*/ 25 h 1260"/>
                <a:gd name="T10" fmla="*/ 2684 w 2696"/>
                <a:gd name="T11" fmla="*/ 44 h 1260"/>
                <a:gd name="T12" fmla="*/ 2693 w 2696"/>
                <a:gd name="T13" fmla="*/ 65 h 1260"/>
                <a:gd name="T14" fmla="*/ 2696 w 2696"/>
                <a:gd name="T15" fmla="*/ 89 h 1260"/>
                <a:gd name="T16" fmla="*/ 2696 w 2696"/>
                <a:gd name="T17" fmla="*/ 1170 h 1260"/>
                <a:gd name="T18" fmla="*/ 2693 w 2696"/>
                <a:gd name="T19" fmla="*/ 1195 h 1260"/>
                <a:gd name="T20" fmla="*/ 2684 w 2696"/>
                <a:gd name="T21" fmla="*/ 1216 h 1260"/>
                <a:gd name="T22" fmla="*/ 2670 w 2696"/>
                <a:gd name="T23" fmla="*/ 1234 h 1260"/>
                <a:gd name="T24" fmla="*/ 2652 w 2696"/>
                <a:gd name="T25" fmla="*/ 1248 h 1260"/>
                <a:gd name="T26" fmla="*/ 2630 w 2696"/>
                <a:gd name="T27" fmla="*/ 1256 h 1260"/>
                <a:gd name="T28" fmla="*/ 2607 w 2696"/>
                <a:gd name="T29" fmla="*/ 1260 h 1260"/>
                <a:gd name="T30" fmla="*/ 89 w 2696"/>
                <a:gd name="T31" fmla="*/ 1260 h 1260"/>
                <a:gd name="T32" fmla="*/ 66 w 2696"/>
                <a:gd name="T33" fmla="*/ 1256 h 1260"/>
                <a:gd name="T34" fmla="*/ 44 w 2696"/>
                <a:gd name="T35" fmla="*/ 1248 h 1260"/>
                <a:gd name="T36" fmla="*/ 26 w 2696"/>
                <a:gd name="T37" fmla="*/ 1234 h 1260"/>
                <a:gd name="T38" fmla="*/ 13 w 2696"/>
                <a:gd name="T39" fmla="*/ 1216 h 1260"/>
                <a:gd name="T40" fmla="*/ 3 w 2696"/>
                <a:gd name="T41" fmla="*/ 1195 h 1260"/>
                <a:gd name="T42" fmla="*/ 0 w 2696"/>
                <a:gd name="T43" fmla="*/ 1170 h 1260"/>
                <a:gd name="T44" fmla="*/ 0 w 2696"/>
                <a:gd name="T45" fmla="*/ 810 h 1260"/>
                <a:gd name="T46" fmla="*/ 3 w 2696"/>
                <a:gd name="T47" fmla="*/ 786 h 1260"/>
                <a:gd name="T48" fmla="*/ 13 w 2696"/>
                <a:gd name="T49" fmla="*/ 765 h 1260"/>
                <a:gd name="T50" fmla="*/ 26 w 2696"/>
                <a:gd name="T51" fmla="*/ 747 h 1260"/>
                <a:gd name="T52" fmla="*/ 44 w 2696"/>
                <a:gd name="T53" fmla="*/ 733 h 1260"/>
                <a:gd name="T54" fmla="*/ 66 w 2696"/>
                <a:gd name="T55" fmla="*/ 724 h 1260"/>
                <a:gd name="T56" fmla="*/ 89 w 2696"/>
                <a:gd name="T57" fmla="*/ 721 h 1260"/>
                <a:gd name="T58" fmla="*/ 720 w 2696"/>
                <a:gd name="T59" fmla="*/ 721 h 1260"/>
                <a:gd name="T60" fmla="*/ 720 w 2696"/>
                <a:gd name="T61" fmla="*/ 450 h 1260"/>
                <a:gd name="T62" fmla="*/ 723 w 2696"/>
                <a:gd name="T63" fmla="*/ 426 h 1260"/>
                <a:gd name="T64" fmla="*/ 731 w 2696"/>
                <a:gd name="T65" fmla="*/ 405 h 1260"/>
                <a:gd name="T66" fmla="*/ 745 w 2696"/>
                <a:gd name="T67" fmla="*/ 386 h 1260"/>
                <a:gd name="T68" fmla="*/ 764 w 2696"/>
                <a:gd name="T69" fmla="*/ 372 h 1260"/>
                <a:gd name="T70" fmla="*/ 784 w 2696"/>
                <a:gd name="T71" fmla="*/ 363 h 1260"/>
                <a:gd name="T72" fmla="*/ 809 w 2696"/>
                <a:gd name="T73" fmla="*/ 361 h 1260"/>
                <a:gd name="T74" fmla="*/ 1438 w 2696"/>
                <a:gd name="T75" fmla="*/ 361 h 1260"/>
                <a:gd name="T76" fmla="*/ 1438 w 2696"/>
                <a:gd name="T77" fmla="*/ 89 h 1260"/>
                <a:gd name="T78" fmla="*/ 1442 w 2696"/>
                <a:gd name="T79" fmla="*/ 65 h 1260"/>
                <a:gd name="T80" fmla="*/ 1451 w 2696"/>
                <a:gd name="T81" fmla="*/ 44 h 1260"/>
                <a:gd name="T82" fmla="*/ 1465 w 2696"/>
                <a:gd name="T83" fmla="*/ 25 h 1260"/>
                <a:gd name="T84" fmla="*/ 1484 w 2696"/>
                <a:gd name="T85" fmla="*/ 11 h 1260"/>
                <a:gd name="T86" fmla="*/ 1504 w 2696"/>
                <a:gd name="T87" fmla="*/ 3 h 1260"/>
                <a:gd name="T88" fmla="*/ 1527 w 2696"/>
                <a:gd name="T89" fmla="*/ 0 h 1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696" h="1260">
                  <a:moveTo>
                    <a:pt x="1527" y="0"/>
                  </a:moveTo>
                  <a:lnTo>
                    <a:pt x="2607" y="0"/>
                  </a:lnTo>
                  <a:lnTo>
                    <a:pt x="2630" y="3"/>
                  </a:lnTo>
                  <a:lnTo>
                    <a:pt x="2652" y="11"/>
                  </a:lnTo>
                  <a:lnTo>
                    <a:pt x="2670" y="25"/>
                  </a:lnTo>
                  <a:lnTo>
                    <a:pt x="2684" y="44"/>
                  </a:lnTo>
                  <a:lnTo>
                    <a:pt x="2693" y="65"/>
                  </a:lnTo>
                  <a:lnTo>
                    <a:pt x="2696" y="89"/>
                  </a:lnTo>
                  <a:lnTo>
                    <a:pt x="2696" y="1170"/>
                  </a:lnTo>
                  <a:lnTo>
                    <a:pt x="2693" y="1195"/>
                  </a:lnTo>
                  <a:lnTo>
                    <a:pt x="2684" y="1216"/>
                  </a:lnTo>
                  <a:lnTo>
                    <a:pt x="2670" y="1234"/>
                  </a:lnTo>
                  <a:lnTo>
                    <a:pt x="2652" y="1248"/>
                  </a:lnTo>
                  <a:lnTo>
                    <a:pt x="2630" y="1256"/>
                  </a:lnTo>
                  <a:lnTo>
                    <a:pt x="2607" y="1260"/>
                  </a:lnTo>
                  <a:lnTo>
                    <a:pt x="89" y="1260"/>
                  </a:lnTo>
                  <a:lnTo>
                    <a:pt x="66" y="1256"/>
                  </a:lnTo>
                  <a:lnTo>
                    <a:pt x="44" y="1248"/>
                  </a:lnTo>
                  <a:lnTo>
                    <a:pt x="26" y="1234"/>
                  </a:lnTo>
                  <a:lnTo>
                    <a:pt x="13" y="1216"/>
                  </a:lnTo>
                  <a:lnTo>
                    <a:pt x="3" y="1195"/>
                  </a:lnTo>
                  <a:lnTo>
                    <a:pt x="0" y="1170"/>
                  </a:lnTo>
                  <a:lnTo>
                    <a:pt x="0" y="810"/>
                  </a:lnTo>
                  <a:lnTo>
                    <a:pt x="3" y="786"/>
                  </a:lnTo>
                  <a:lnTo>
                    <a:pt x="13" y="765"/>
                  </a:lnTo>
                  <a:lnTo>
                    <a:pt x="26" y="747"/>
                  </a:lnTo>
                  <a:lnTo>
                    <a:pt x="44" y="733"/>
                  </a:lnTo>
                  <a:lnTo>
                    <a:pt x="66" y="724"/>
                  </a:lnTo>
                  <a:lnTo>
                    <a:pt x="89" y="721"/>
                  </a:lnTo>
                  <a:lnTo>
                    <a:pt x="720" y="721"/>
                  </a:lnTo>
                  <a:lnTo>
                    <a:pt x="720" y="450"/>
                  </a:lnTo>
                  <a:lnTo>
                    <a:pt x="723" y="426"/>
                  </a:lnTo>
                  <a:lnTo>
                    <a:pt x="731" y="405"/>
                  </a:lnTo>
                  <a:lnTo>
                    <a:pt x="745" y="386"/>
                  </a:lnTo>
                  <a:lnTo>
                    <a:pt x="764" y="372"/>
                  </a:lnTo>
                  <a:lnTo>
                    <a:pt x="784" y="363"/>
                  </a:lnTo>
                  <a:lnTo>
                    <a:pt x="809" y="361"/>
                  </a:lnTo>
                  <a:lnTo>
                    <a:pt x="1438" y="361"/>
                  </a:lnTo>
                  <a:lnTo>
                    <a:pt x="1438" y="89"/>
                  </a:lnTo>
                  <a:lnTo>
                    <a:pt x="1442" y="65"/>
                  </a:lnTo>
                  <a:lnTo>
                    <a:pt x="1451" y="44"/>
                  </a:lnTo>
                  <a:lnTo>
                    <a:pt x="1465" y="25"/>
                  </a:lnTo>
                  <a:lnTo>
                    <a:pt x="1484" y="11"/>
                  </a:lnTo>
                  <a:lnTo>
                    <a:pt x="1504" y="3"/>
                  </a:lnTo>
                  <a:lnTo>
                    <a:pt x="1527"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grpSp>
        <p:nvGrpSpPr>
          <p:cNvPr id="46" name="Group 585"/>
          <p:cNvGrpSpPr>
            <a:grpSpLocks noChangeAspect="1"/>
          </p:cNvGrpSpPr>
          <p:nvPr/>
        </p:nvGrpSpPr>
        <p:grpSpPr bwMode="auto">
          <a:xfrm>
            <a:off x="7949411" y="3617226"/>
            <a:ext cx="392739" cy="411560"/>
            <a:chOff x="6765" y="1819"/>
            <a:chExt cx="313" cy="328"/>
          </a:xfrm>
          <a:solidFill>
            <a:sysClr val="window" lastClr="FFFFFF"/>
          </a:solidFill>
        </p:grpSpPr>
        <p:sp>
          <p:nvSpPr>
            <p:cNvPr id="47" name="Freeform 587"/>
            <p:cNvSpPr/>
            <p:nvPr/>
          </p:nvSpPr>
          <p:spPr bwMode="auto">
            <a:xfrm>
              <a:off x="6811" y="1819"/>
              <a:ext cx="46" cy="65"/>
            </a:xfrm>
            <a:custGeom>
              <a:avLst/>
              <a:gdLst>
                <a:gd name="T0" fmla="*/ 231 w 461"/>
                <a:gd name="T1" fmla="*/ 0 h 652"/>
                <a:gd name="T2" fmla="*/ 232 w 461"/>
                <a:gd name="T3" fmla="*/ 2 h 652"/>
                <a:gd name="T4" fmla="*/ 237 w 461"/>
                <a:gd name="T5" fmla="*/ 8 h 652"/>
                <a:gd name="T6" fmla="*/ 246 w 461"/>
                <a:gd name="T7" fmla="*/ 18 h 652"/>
                <a:gd name="T8" fmla="*/ 257 w 461"/>
                <a:gd name="T9" fmla="*/ 31 h 652"/>
                <a:gd name="T10" fmla="*/ 270 w 461"/>
                <a:gd name="T11" fmla="*/ 48 h 652"/>
                <a:gd name="T12" fmla="*/ 285 w 461"/>
                <a:gd name="T13" fmla="*/ 66 h 652"/>
                <a:gd name="T14" fmla="*/ 302 w 461"/>
                <a:gd name="T15" fmla="*/ 87 h 652"/>
                <a:gd name="T16" fmla="*/ 319 w 461"/>
                <a:gd name="T17" fmla="*/ 111 h 652"/>
                <a:gd name="T18" fmla="*/ 337 w 461"/>
                <a:gd name="T19" fmla="*/ 136 h 652"/>
                <a:gd name="T20" fmla="*/ 355 w 461"/>
                <a:gd name="T21" fmla="*/ 163 h 652"/>
                <a:gd name="T22" fmla="*/ 373 w 461"/>
                <a:gd name="T23" fmla="*/ 191 h 652"/>
                <a:gd name="T24" fmla="*/ 391 w 461"/>
                <a:gd name="T25" fmla="*/ 220 h 652"/>
                <a:gd name="T26" fmla="*/ 407 w 461"/>
                <a:gd name="T27" fmla="*/ 250 h 652"/>
                <a:gd name="T28" fmla="*/ 422 w 461"/>
                <a:gd name="T29" fmla="*/ 279 h 652"/>
                <a:gd name="T30" fmla="*/ 435 w 461"/>
                <a:gd name="T31" fmla="*/ 309 h 652"/>
                <a:gd name="T32" fmla="*/ 446 w 461"/>
                <a:gd name="T33" fmla="*/ 339 h 652"/>
                <a:gd name="T34" fmla="*/ 454 w 461"/>
                <a:gd name="T35" fmla="*/ 367 h 652"/>
                <a:gd name="T36" fmla="*/ 459 w 461"/>
                <a:gd name="T37" fmla="*/ 395 h 652"/>
                <a:gd name="T38" fmla="*/ 461 w 461"/>
                <a:gd name="T39" fmla="*/ 422 h 652"/>
                <a:gd name="T40" fmla="*/ 458 w 461"/>
                <a:gd name="T41" fmla="*/ 459 h 652"/>
                <a:gd name="T42" fmla="*/ 450 w 461"/>
                <a:gd name="T43" fmla="*/ 494 h 652"/>
                <a:gd name="T44" fmla="*/ 435 w 461"/>
                <a:gd name="T45" fmla="*/ 527 h 652"/>
                <a:gd name="T46" fmla="*/ 417 w 461"/>
                <a:gd name="T47" fmla="*/ 558 h 652"/>
                <a:gd name="T48" fmla="*/ 394 w 461"/>
                <a:gd name="T49" fmla="*/ 584 h 652"/>
                <a:gd name="T50" fmla="*/ 367 w 461"/>
                <a:gd name="T51" fmla="*/ 608 h 652"/>
                <a:gd name="T52" fmla="*/ 337 w 461"/>
                <a:gd name="T53" fmla="*/ 627 h 652"/>
                <a:gd name="T54" fmla="*/ 304 w 461"/>
                <a:gd name="T55" fmla="*/ 640 h 652"/>
                <a:gd name="T56" fmla="*/ 268 w 461"/>
                <a:gd name="T57" fmla="*/ 650 h 652"/>
                <a:gd name="T58" fmla="*/ 231 w 461"/>
                <a:gd name="T59" fmla="*/ 652 h 652"/>
                <a:gd name="T60" fmla="*/ 193 w 461"/>
                <a:gd name="T61" fmla="*/ 650 h 652"/>
                <a:gd name="T62" fmla="*/ 158 w 461"/>
                <a:gd name="T63" fmla="*/ 640 h 652"/>
                <a:gd name="T64" fmla="*/ 124 w 461"/>
                <a:gd name="T65" fmla="*/ 627 h 652"/>
                <a:gd name="T66" fmla="*/ 94 w 461"/>
                <a:gd name="T67" fmla="*/ 608 h 652"/>
                <a:gd name="T68" fmla="*/ 67 w 461"/>
                <a:gd name="T69" fmla="*/ 584 h 652"/>
                <a:gd name="T70" fmla="*/ 45 w 461"/>
                <a:gd name="T71" fmla="*/ 558 h 652"/>
                <a:gd name="T72" fmla="*/ 26 w 461"/>
                <a:gd name="T73" fmla="*/ 527 h 652"/>
                <a:gd name="T74" fmla="*/ 11 w 461"/>
                <a:gd name="T75" fmla="*/ 494 h 652"/>
                <a:gd name="T76" fmla="*/ 3 w 461"/>
                <a:gd name="T77" fmla="*/ 459 h 652"/>
                <a:gd name="T78" fmla="*/ 0 w 461"/>
                <a:gd name="T79" fmla="*/ 422 h 652"/>
                <a:gd name="T80" fmla="*/ 2 w 461"/>
                <a:gd name="T81" fmla="*/ 395 h 652"/>
                <a:gd name="T82" fmla="*/ 7 w 461"/>
                <a:gd name="T83" fmla="*/ 367 h 652"/>
                <a:gd name="T84" fmla="*/ 16 w 461"/>
                <a:gd name="T85" fmla="*/ 339 h 652"/>
                <a:gd name="T86" fmla="*/ 27 w 461"/>
                <a:gd name="T87" fmla="*/ 309 h 652"/>
                <a:gd name="T88" fmla="*/ 39 w 461"/>
                <a:gd name="T89" fmla="*/ 279 h 652"/>
                <a:gd name="T90" fmla="*/ 55 w 461"/>
                <a:gd name="T91" fmla="*/ 250 h 652"/>
                <a:gd name="T92" fmla="*/ 70 w 461"/>
                <a:gd name="T93" fmla="*/ 220 h 652"/>
                <a:gd name="T94" fmla="*/ 88 w 461"/>
                <a:gd name="T95" fmla="*/ 191 h 652"/>
                <a:gd name="T96" fmla="*/ 107 w 461"/>
                <a:gd name="T97" fmla="*/ 163 h 652"/>
                <a:gd name="T98" fmla="*/ 124 w 461"/>
                <a:gd name="T99" fmla="*/ 136 h 652"/>
                <a:gd name="T100" fmla="*/ 142 w 461"/>
                <a:gd name="T101" fmla="*/ 111 h 652"/>
                <a:gd name="T102" fmla="*/ 160 w 461"/>
                <a:gd name="T103" fmla="*/ 87 h 652"/>
                <a:gd name="T104" fmla="*/ 176 w 461"/>
                <a:gd name="T105" fmla="*/ 66 h 652"/>
                <a:gd name="T106" fmla="*/ 191 w 461"/>
                <a:gd name="T107" fmla="*/ 48 h 652"/>
                <a:gd name="T108" fmla="*/ 204 w 461"/>
                <a:gd name="T109" fmla="*/ 31 h 652"/>
                <a:gd name="T110" fmla="*/ 216 w 461"/>
                <a:gd name="T111" fmla="*/ 18 h 652"/>
                <a:gd name="T112" fmla="*/ 224 w 461"/>
                <a:gd name="T113" fmla="*/ 8 h 652"/>
                <a:gd name="T114" fmla="*/ 229 w 461"/>
                <a:gd name="T115" fmla="*/ 2 h 652"/>
                <a:gd name="T116" fmla="*/ 231 w 461"/>
                <a:gd name="T117" fmla="*/ 0 h 6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61" h="652">
                  <a:moveTo>
                    <a:pt x="231" y="0"/>
                  </a:moveTo>
                  <a:lnTo>
                    <a:pt x="232" y="2"/>
                  </a:lnTo>
                  <a:lnTo>
                    <a:pt x="237" y="8"/>
                  </a:lnTo>
                  <a:lnTo>
                    <a:pt x="246" y="18"/>
                  </a:lnTo>
                  <a:lnTo>
                    <a:pt x="257" y="31"/>
                  </a:lnTo>
                  <a:lnTo>
                    <a:pt x="270" y="48"/>
                  </a:lnTo>
                  <a:lnTo>
                    <a:pt x="285" y="66"/>
                  </a:lnTo>
                  <a:lnTo>
                    <a:pt x="302" y="87"/>
                  </a:lnTo>
                  <a:lnTo>
                    <a:pt x="319" y="111"/>
                  </a:lnTo>
                  <a:lnTo>
                    <a:pt x="337" y="136"/>
                  </a:lnTo>
                  <a:lnTo>
                    <a:pt x="355" y="163"/>
                  </a:lnTo>
                  <a:lnTo>
                    <a:pt x="373" y="191"/>
                  </a:lnTo>
                  <a:lnTo>
                    <a:pt x="391" y="220"/>
                  </a:lnTo>
                  <a:lnTo>
                    <a:pt x="407" y="250"/>
                  </a:lnTo>
                  <a:lnTo>
                    <a:pt x="422" y="279"/>
                  </a:lnTo>
                  <a:lnTo>
                    <a:pt x="435" y="309"/>
                  </a:lnTo>
                  <a:lnTo>
                    <a:pt x="446" y="339"/>
                  </a:lnTo>
                  <a:lnTo>
                    <a:pt x="454" y="367"/>
                  </a:lnTo>
                  <a:lnTo>
                    <a:pt x="459" y="395"/>
                  </a:lnTo>
                  <a:lnTo>
                    <a:pt x="461" y="422"/>
                  </a:lnTo>
                  <a:lnTo>
                    <a:pt x="458" y="459"/>
                  </a:lnTo>
                  <a:lnTo>
                    <a:pt x="450" y="494"/>
                  </a:lnTo>
                  <a:lnTo>
                    <a:pt x="435" y="527"/>
                  </a:lnTo>
                  <a:lnTo>
                    <a:pt x="417" y="558"/>
                  </a:lnTo>
                  <a:lnTo>
                    <a:pt x="394" y="584"/>
                  </a:lnTo>
                  <a:lnTo>
                    <a:pt x="367" y="608"/>
                  </a:lnTo>
                  <a:lnTo>
                    <a:pt x="337" y="627"/>
                  </a:lnTo>
                  <a:lnTo>
                    <a:pt x="304" y="640"/>
                  </a:lnTo>
                  <a:lnTo>
                    <a:pt x="268" y="650"/>
                  </a:lnTo>
                  <a:lnTo>
                    <a:pt x="231" y="652"/>
                  </a:lnTo>
                  <a:lnTo>
                    <a:pt x="193" y="650"/>
                  </a:lnTo>
                  <a:lnTo>
                    <a:pt x="158" y="640"/>
                  </a:lnTo>
                  <a:lnTo>
                    <a:pt x="124" y="627"/>
                  </a:lnTo>
                  <a:lnTo>
                    <a:pt x="94" y="608"/>
                  </a:lnTo>
                  <a:lnTo>
                    <a:pt x="67" y="584"/>
                  </a:lnTo>
                  <a:lnTo>
                    <a:pt x="45" y="558"/>
                  </a:lnTo>
                  <a:lnTo>
                    <a:pt x="26" y="527"/>
                  </a:lnTo>
                  <a:lnTo>
                    <a:pt x="11" y="494"/>
                  </a:lnTo>
                  <a:lnTo>
                    <a:pt x="3" y="459"/>
                  </a:lnTo>
                  <a:lnTo>
                    <a:pt x="0" y="422"/>
                  </a:lnTo>
                  <a:lnTo>
                    <a:pt x="2" y="395"/>
                  </a:lnTo>
                  <a:lnTo>
                    <a:pt x="7" y="367"/>
                  </a:lnTo>
                  <a:lnTo>
                    <a:pt x="16" y="339"/>
                  </a:lnTo>
                  <a:lnTo>
                    <a:pt x="27" y="309"/>
                  </a:lnTo>
                  <a:lnTo>
                    <a:pt x="39" y="279"/>
                  </a:lnTo>
                  <a:lnTo>
                    <a:pt x="55" y="250"/>
                  </a:lnTo>
                  <a:lnTo>
                    <a:pt x="70" y="220"/>
                  </a:lnTo>
                  <a:lnTo>
                    <a:pt x="88" y="191"/>
                  </a:lnTo>
                  <a:lnTo>
                    <a:pt x="107" y="163"/>
                  </a:lnTo>
                  <a:lnTo>
                    <a:pt x="124" y="136"/>
                  </a:lnTo>
                  <a:lnTo>
                    <a:pt x="142" y="111"/>
                  </a:lnTo>
                  <a:lnTo>
                    <a:pt x="160" y="87"/>
                  </a:lnTo>
                  <a:lnTo>
                    <a:pt x="176" y="66"/>
                  </a:lnTo>
                  <a:lnTo>
                    <a:pt x="191" y="48"/>
                  </a:lnTo>
                  <a:lnTo>
                    <a:pt x="204" y="31"/>
                  </a:lnTo>
                  <a:lnTo>
                    <a:pt x="216" y="18"/>
                  </a:lnTo>
                  <a:lnTo>
                    <a:pt x="224" y="8"/>
                  </a:lnTo>
                  <a:lnTo>
                    <a:pt x="229" y="2"/>
                  </a:lnTo>
                  <a:lnTo>
                    <a:pt x="231"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8" name="Freeform 588"/>
            <p:cNvSpPr/>
            <p:nvPr/>
          </p:nvSpPr>
          <p:spPr bwMode="auto">
            <a:xfrm>
              <a:off x="6765" y="1819"/>
              <a:ext cx="28" cy="39"/>
            </a:xfrm>
            <a:custGeom>
              <a:avLst/>
              <a:gdLst>
                <a:gd name="T0" fmla="*/ 141 w 281"/>
                <a:gd name="T1" fmla="*/ 0 h 398"/>
                <a:gd name="T2" fmla="*/ 142 w 281"/>
                <a:gd name="T3" fmla="*/ 2 h 398"/>
                <a:gd name="T4" fmla="*/ 147 w 281"/>
                <a:gd name="T5" fmla="*/ 8 h 398"/>
                <a:gd name="T6" fmla="*/ 155 w 281"/>
                <a:gd name="T7" fmla="*/ 18 h 398"/>
                <a:gd name="T8" fmla="*/ 165 w 281"/>
                <a:gd name="T9" fmla="*/ 30 h 398"/>
                <a:gd name="T10" fmla="*/ 177 w 281"/>
                <a:gd name="T11" fmla="*/ 45 h 398"/>
                <a:gd name="T12" fmla="*/ 190 w 281"/>
                <a:gd name="T13" fmla="*/ 62 h 398"/>
                <a:gd name="T14" fmla="*/ 204 w 281"/>
                <a:gd name="T15" fmla="*/ 81 h 398"/>
                <a:gd name="T16" fmla="*/ 218 w 281"/>
                <a:gd name="T17" fmla="*/ 102 h 398"/>
                <a:gd name="T18" fmla="*/ 232 w 281"/>
                <a:gd name="T19" fmla="*/ 123 h 398"/>
                <a:gd name="T20" fmla="*/ 244 w 281"/>
                <a:gd name="T21" fmla="*/ 146 h 398"/>
                <a:gd name="T22" fmla="*/ 257 w 281"/>
                <a:gd name="T23" fmla="*/ 169 h 398"/>
                <a:gd name="T24" fmla="*/ 266 w 281"/>
                <a:gd name="T25" fmla="*/ 192 h 398"/>
                <a:gd name="T26" fmla="*/ 275 w 281"/>
                <a:gd name="T27" fmla="*/ 214 h 398"/>
                <a:gd name="T28" fmla="*/ 280 w 281"/>
                <a:gd name="T29" fmla="*/ 236 h 398"/>
                <a:gd name="T30" fmla="*/ 281 w 281"/>
                <a:gd name="T31" fmla="*/ 257 h 398"/>
                <a:gd name="T32" fmla="*/ 279 w 281"/>
                <a:gd name="T33" fmla="*/ 285 h 398"/>
                <a:gd name="T34" fmla="*/ 270 w 281"/>
                <a:gd name="T35" fmla="*/ 312 h 398"/>
                <a:gd name="T36" fmla="*/ 257 w 281"/>
                <a:gd name="T37" fmla="*/ 336 h 398"/>
                <a:gd name="T38" fmla="*/ 240 w 281"/>
                <a:gd name="T39" fmla="*/ 356 h 398"/>
                <a:gd name="T40" fmla="*/ 220 w 281"/>
                <a:gd name="T41" fmla="*/ 373 h 398"/>
                <a:gd name="T42" fmla="*/ 195 w 281"/>
                <a:gd name="T43" fmla="*/ 387 h 398"/>
                <a:gd name="T44" fmla="*/ 169 w 281"/>
                <a:gd name="T45" fmla="*/ 395 h 398"/>
                <a:gd name="T46" fmla="*/ 141 w 281"/>
                <a:gd name="T47" fmla="*/ 398 h 398"/>
                <a:gd name="T48" fmla="*/ 112 w 281"/>
                <a:gd name="T49" fmla="*/ 395 h 398"/>
                <a:gd name="T50" fmla="*/ 86 w 281"/>
                <a:gd name="T51" fmla="*/ 387 h 398"/>
                <a:gd name="T52" fmla="*/ 62 w 281"/>
                <a:gd name="T53" fmla="*/ 373 h 398"/>
                <a:gd name="T54" fmla="*/ 41 w 281"/>
                <a:gd name="T55" fmla="*/ 356 h 398"/>
                <a:gd name="T56" fmla="*/ 24 w 281"/>
                <a:gd name="T57" fmla="*/ 336 h 398"/>
                <a:gd name="T58" fmla="*/ 11 w 281"/>
                <a:gd name="T59" fmla="*/ 312 h 398"/>
                <a:gd name="T60" fmla="*/ 3 w 281"/>
                <a:gd name="T61" fmla="*/ 285 h 398"/>
                <a:gd name="T62" fmla="*/ 0 w 281"/>
                <a:gd name="T63" fmla="*/ 257 h 398"/>
                <a:gd name="T64" fmla="*/ 0 w 281"/>
                <a:gd name="T65" fmla="*/ 257 h 398"/>
                <a:gd name="T66" fmla="*/ 2 w 281"/>
                <a:gd name="T67" fmla="*/ 236 h 398"/>
                <a:gd name="T68" fmla="*/ 7 w 281"/>
                <a:gd name="T69" fmla="*/ 214 h 398"/>
                <a:gd name="T70" fmla="*/ 14 w 281"/>
                <a:gd name="T71" fmla="*/ 192 h 398"/>
                <a:gd name="T72" fmla="*/ 25 w 281"/>
                <a:gd name="T73" fmla="*/ 169 h 398"/>
                <a:gd name="T74" fmla="*/ 36 w 281"/>
                <a:gd name="T75" fmla="*/ 146 h 398"/>
                <a:gd name="T76" fmla="*/ 50 w 281"/>
                <a:gd name="T77" fmla="*/ 123 h 398"/>
                <a:gd name="T78" fmla="*/ 63 w 281"/>
                <a:gd name="T79" fmla="*/ 102 h 398"/>
                <a:gd name="T80" fmla="*/ 78 w 281"/>
                <a:gd name="T81" fmla="*/ 81 h 398"/>
                <a:gd name="T82" fmla="*/ 91 w 281"/>
                <a:gd name="T83" fmla="*/ 62 h 398"/>
                <a:gd name="T84" fmla="*/ 105 w 281"/>
                <a:gd name="T85" fmla="*/ 45 h 398"/>
                <a:gd name="T86" fmla="*/ 116 w 281"/>
                <a:gd name="T87" fmla="*/ 30 h 398"/>
                <a:gd name="T88" fmla="*/ 126 w 281"/>
                <a:gd name="T89" fmla="*/ 18 h 398"/>
                <a:gd name="T90" fmla="*/ 134 w 281"/>
                <a:gd name="T91" fmla="*/ 8 h 398"/>
                <a:gd name="T92" fmla="*/ 139 w 281"/>
                <a:gd name="T93" fmla="*/ 2 h 398"/>
                <a:gd name="T94" fmla="*/ 141 w 281"/>
                <a:gd name="T95" fmla="*/ 0 h 3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81" h="398">
                  <a:moveTo>
                    <a:pt x="141" y="0"/>
                  </a:moveTo>
                  <a:lnTo>
                    <a:pt x="142" y="2"/>
                  </a:lnTo>
                  <a:lnTo>
                    <a:pt x="147" y="8"/>
                  </a:lnTo>
                  <a:lnTo>
                    <a:pt x="155" y="18"/>
                  </a:lnTo>
                  <a:lnTo>
                    <a:pt x="165" y="30"/>
                  </a:lnTo>
                  <a:lnTo>
                    <a:pt x="177" y="45"/>
                  </a:lnTo>
                  <a:lnTo>
                    <a:pt x="190" y="62"/>
                  </a:lnTo>
                  <a:lnTo>
                    <a:pt x="204" y="81"/>
                  </a:lnTo>
                  <a:lnTo>
                    <a:pt x="218" y="102"/>
                  </a:lnTo>
                  <a:lnTo>
                    <a:pt x="232" y="123"/>
                  </a:lnTo>
                  <a:lnTo>
                    <a:pt x="244" y="146"/>
                  </a:lnTo>
                  <a:lnTo>
                    <a:pt x="257" y="169"/>
                  </a:lnTo>
                  <a:lnTo>
                    <a:pt x="266" y="192"/>
                  </a:lnTo>
                  <a:lnTo>
                    <a:pt x="275" y="214"/>
                  </a:lnTo>
                  <a:lnTo>
                    <a:pt x="280" y="236"/>
                  </a:lnTo>
                  <a:lnTo>
                    <a:pt x="281" y="257"/>
                  </a:lnTo>
                  <a:lnTo>
                    <a:pt x="279" y="285"/>
                  </a:lnTo>
                  <a:lnTo>
                    <a:pt x="270" y="312"/>
                  </a:lnTo>
                  <a:lnTo>
                    <a:pt x="257" y="336"/>
                  </a:lnTo>
                  <a:lnTo>
                    <a:pt x="240" y="356"/>
                  </a:lnTo>
                  <a:lnTo>
                    <a:pt x="220" y="373"/>
                  </a:lnTo>
                  <a:lnTo>
                    <a:pt x="195" y="387"/>
                  </a:lnTo>
                  <a:lnTo>
                    <a:pt x="169" y="395"/>
                  </a:lnTo>
                  <a:lnTo>
                    <a:pt x="141" y="398"/>
                  </a:lnTo>
                  <a:lnTo>
                    <a:pt x="112" y="395"/>
                  </a:lnTo>
                  <a:lnTo>
                    <a:pt x="86" y="387"/>
                  </a:lnTo>
                  <a:lnTo>
                    <a:pt x="62" y="373"/>
                  </a:lnTo>
                  <a:lnTo>
                    <a:pt x="41" y="356"/>
                  </a:lnTo>
                  <a:lnTo>
                    <a:pt x="24" y="336"/>
                  </a:lnTo>
                  <a:lnTo>
                    <a:pt x="11" y="312"/>
                  </a:lnTo>
                  <a:lnTo>
                    <a:pt x="3" y="285"/>
                  </a:lnTo>
                  <a:lnTo>
                    <a:pt x="0" y="257"/>
                  </a:lnTo>
                  <a:lnTo>
                    <a:pt x="0" y="257"/>
                  </a:lnTo>
                  <a:lnTo>
                    <a:pt x="2" y="236"/>
                  </a:lnTo>
                  <a:lnTo>
                    <a:pt x="7" y="214"/>
                  </a:lnTo>
                  <a:lnTo>
                    <a:pt x="14" y="192"/>
                  </a:lnTo>
                  <a:lnTo>
                    <a:pt x="25" y="169"/>
                  </a:lnTo>
                  <a:lnTo>
                    <a:pt x="36" y="146"/>
                  </a:lnTo>
                  <a:lnTo>
                    <a:pt x="50" y="123"/>
                  </a:lnTo>
                  <a:lnTo>
                    <a:pt x="63" y="102"/>
                  </a:lnTo>
                  <a:lnTo>
                    <a:pt x="78" y="81"/>
                  </a:lnTo>
                  <a:lnTo>
                    <a:pt x="91" y="62"/>
                  </a:lnTo>
                  <a:lnTo>
                    <a:pt x="105" y="45"/>
                  </a:lnTo>
                  <a:lnTo>
                    <a:pt x="116" y="30"/>
                  </a:lnTo>
                  <a:lnTo>
                    <a:pt x="126" y="18"/>
                  </a:lnTo>
                  <a:lnTo>
                    <a:pt x="134" y="8"/>
                  </a:lnTo>
                  <a:lnTo>
                    <a:pt x="139" y="2"/>
                  </a:lnTo>
                  <a:lnTo>
                    <a:pt x="141"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49" name="Freeform 589"/>
            <p:cNvSpPr/>
            <p:nvPr/>
          </p:nvSpPr>
          <p:spPr bwMode="auto">
            <a:xfrm>
              <a:off x="6779" y="1824"/>
              <a:ext cx="299" cy="323"/>
            </a:xfrm>
            <a:custGeom>
              <a:avLst/>
              <a:gdLst>
                <a:gd name="T0" fmla="*/ 1566 w 2992"/>
                <a:gd name="T1" fmla="*/ 24 h 3227"/>
                <a:gd name="T2" fmla="*/ 1608 w 2992"/>
                <a:gd name="T3" fmla="*/ 110 h 3227"/>
                <a:gd name="T4" fmla="*/ 1890 w 2992"/>
                <a:gd name="T5" fmla="*/ 175 h 3227"/>
                <a:gd name="T6" fmla="*/ 2233 w 2992"/>
                <a:gd name="T7" fmla="*/ 316 h 3227"/>
                <a:gd name="T8" fmla="*/ 2526 w 2992"/>
                <a:gd name="T9" fmla="*/ 534 h 3227"/>
                <a:gd name="T10" fmla="*/ 2759 w 2992"/>
                <a:gd name="T11" fmla="*/ 816 h 3227"/>
                <a:gd name="T12" fmla="*/ 2917 w 2992"/>
                <a:gd name="T13" fmla="*/ 1148 h 3227"/>
                <a:gd name="T14" fmla="*/ 2989 w 2992"/>
                <a:gd name="T15" fmla="*/ 1521 h 3227"/>
                <a:gd name="T16" fmla="*/ 2992 w 2992"/>
                <a:gd name="T17" fmla="*/ 1616 h 3227"/>
                <a:gd name="T18" fmla="*/ 2980 w 2992"/>
                <a:gd name="T19" fmla="*/ 1519 h 3227"/>
                <a:gd name="T20" fmla="*/ 2897 w 2992"/>
                <a:gd name="T21" fmla="*/ 1363 h 3227"/>
                <a:gd name="T22" fmla="*/ 2753 w 2992"/>
                <a:gd name="T23" fmla="*/ 1262 h 3227"/>
                <a:gd name="T24" fmla="*/ 2571 w 2992"/>
                <a:gd name="T25" fmla="*/ 1240 h 3227"/>
                <a:gd name="T26" fmla="*/ 2404 w 2992"/>
                <a:gd name="T27" fmla="*/ 1305 h 3227"/>
                <a:gd name="T28" fmla="*/ 2288 w 2992"/>
                <a:gd name="T29" fmla="*/ 1435 h 3227"/>
                <a:gd name="T30" fmla="*/ 2243 w 2992"/>
                <a:gd name="T31" fmla="*/ 1612 h 3227"/>
                <a:gd name="T32" fmla="*/ 2200 w 2992"/>
                <a:gd name="T33" fmla="*/ 1435 h 3227"/>
                <a:gd name="T34" fmla="*/ 2084 w 2992"/>
                <a:gd name="T35" fmla="*/ 1305 h 3227"/>
                <a:gd name="T36" fmla="*/ 1917 w 2992"/>
                <a:gd name="T37" fmla="*/ 1240 h 3227"/>
                <a:gd name="T38" fmla="*/ 1730 w 2992"/>
                <a:gd name="T39" fmla="*/ 1264 h 3227"/>
                <a:gd name="T40" fmla="*/ 1653 w 2992"/>
                <a:gd name="T41" fmla="*/ 2816 h 3227"/>
                <a:gd name="T42" fmla="*/ 1714 w 2992"/>
                <a:gd name="T43" fmla="*/ 2896 h 3227"/>
                <a:gd name="T44" fmla="*/ 1815 w 2992"/>
                <a:gd name="T45" fmla="*/ 2896 h 3227"/>
                <a:gd name="T46" fmla="*/ 1876 w 2992"/>
                <a:gd name="T47" fmla="*/ 2816 h 3227"/>
                <a:gd name="T48" fmla="*/ 1906 w 2992"/>
                <a:gd name="T49" fmla="*/ 2700 h 3227"/>
                <a:gd name="T50" fmla="*/ 2007 w 2992"/>
                <a:gd name="T51" fmla="*/ 2633 h 3227"/>
                <a:gd name="T52" fmla="*/ 2128 w 2992"/>
                <a:gd name="T53" fmla="*/ 2657 h 3227"/>
                <a:gd name="T54" fmla="*/ 2194 w 2992"/>
                <a:gd name="T55" fmla="*/ 2757 h 3227"/>
                <a:gd name="T56" fmla="*/ 2173 w 2992"/>
                <a:gd name="T57" fmla="*/ 2935 h 3227"/>
                <a:gd name="T58" fmla="*/ 2073 w 2992"/>
                <a:gd name="T59" fmla="*/ 3096 h 3227"/>
                <a:gd name="T60" fmla="*/ 1915 w 2992"/>
                <a:gd name="T61" fmla="*/ 3199 h 3227"/>
                <a:gd name="T62" fmla="*/ 1759 w 2992"/>
                <a:gd name="T63" fmla="*/ 3227 h 3227"/>
                <a:gd name="T64" fmla="*/ 1571 w 2992"/>
                <a:gd name="T65" fmla="*/ 3180 h 3227"/>
                <a:gd name="T66" fmla="*/ 1426 w 2992"/>
                <a:gd name="T67" fmla="*/ 3059 h 3227"/>
                <a:gd name="T68" fmla="*/ 1343 w 2992"/>
                <a:gd name="T69" fmla="*/ 2887 h 3227"/>
                <a:gd name="T70" fmla="*/ 1294 w 2992"/>
                <a:gd name="T71" fmla="*/ 1280 h 3227"/>
                <a:gd name="T72" fmla="*/ 1121 w 2992"/>
                <a:gd name="T73" fmla="*/ 1237 h 3227"/>
                <a:gd name="T74" fmla="*/ 946 w 2992"/>
                <a:gd name="T75" fmla="*/ 1281 h 3227"/>
                <a:gd name="T76" fmla="*/ 814 w 2992"/>
                <a:gd name="T77" fmla="*/ 1398 h 3227"/>
                <a:gd name="T78" fmla="*/ 750 w 2992"/>
                <a:gd name="T79" fmla="*/ 1565 h 3227"/>
                <a:gd name="T80" fmla="*/ 722 w 2992"/>
                <a:gd name="T81" fmla="*/ 1476 h 3227"/>
                <a:gd name="T82" fmla="*/ 622 w 2992"/>
                <a:gd name="T83" fmla="*/ 1332 h 3227"/>
                <a:gd name="T84" fmla="*/ 465 w 2992"/>
                <a:gd name="T85" fmla="*/ 1249 h 3227"/>
                <a:gd name="T86" fmla="*/ 283 w 2992"/>
                <a:gd name="T87" fmla="*/ 1249 h 3227"/>
                <a:gd name="T88" fmla="*/ 127 w 2992"/>
                <a:gd name="T89" fmla="*/ 1330 h 3227"/>
                <a:gd name="T90" fmla="*/ 27 w 2992"/>
                <a:gd name="T91" fmla="*/ 1472 h 3227"/>
                <a:gd name="T92" fmla="*/ 4 w 2992"/>
                <a:gd name="T93" fmla="*/ 1507 h 3227"/>
                <a:gd name="T94" fmla="*/ 80 w 2992"/>
                <a:gd name="T95" fmla="*/ 1137 h 3227"/>
                <a:gd name="T96" fmla="*/ 240 w 2992"/>
                <a:gd name="T97" fmla="*/ 807 h 3227"/>
                <a:gd name="T98" fmla="*/ 423 w 2992"/>
                <a:gd name="T99" fmla="*/ 700 h 3227"/>
                <a:gd name="T100" fmla="*/ 599 w 2992"/>
                <a:gd name="T101" fmla="*/ 719 h 3227"/>
                <a:gd name="T102" fmla="*/ 769 w 2992"/>
                <a:gd name="T103" fmla="*/ 648 h 3227"/>
                <a:gd name="T104" fmla="*/ 880 w 2992"/>
                <a:gd name="T105" fmla="*/ 504 h 3227"/>
                <a:gd name="T106" fmla="*/ 905 w 2992"/>
                <a:gd name="T107" fmla="*/ 327 h 3227"/>
                <a:gd name="T108" fmla="*/ 1045 w 2992"/>
                <a:gd name="T109" fmla="*/ 193 h 3227"/>
                <a:gd name="T110" fmla="*/ 1382 w 2992"/>
                <a:gd name="T111" fmla="*/ 126 h 3227"/>
                <a:gd name="T112" fmla="*/ 1407 w 2992"/>
                <a:gd name="T113" fmla="*/ 41 h 3227"/>
                <a:gd name="T114" fmla="*/ 1495 w 2992"/>
                <a:gd name="T115" fmla="*/ 0 h 3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992" h="3227">
                  <a:moveTo>
                    <a:pt x="1495" y="0"/>
                  </a:moveTo>
                  <a:lnTo>
                    <a:pt x="1521" y="3"/>
                  </a:lnTo>
                  <a:lnTo>
                    <a:pt x="1545" y="11"/>
                  </a:lnTo>
                  <a:lnTo>
                    <a:pt x="1566" y="24"/>
                  </a:lnTo>
                  <a:lnTo>
                    <a:pt x="1583" y="41"/>
                  </a:lnTo>
                  <a:lnTo>
                    <a:pt x="1597" y="62"/>
                  </a:lnTo>
                  <a:lnTo>
                    <a:pt x="1605" y="85"/>
                  </a:lnTo>
                  <a:lnTo>
                    <a:pt x="1608" y="110"/>
                  </a:lnTo>
                  <a:lnTo>
                    <a:pt x="1608" y="126"/>
                  </a:lnTo>
                  <a:lnTo>
                    <a:pt x="1704" y="137"/>
                  </a:lnTo>
                  <a:lnTo>
                    <a:pt x="1798" y="153"/>
                  </a:lnTo>
                  <a:lnTo>
                    <a:pt x="1890" y="175"/>
                  </a:lnTo>
                  <a:lnTo>
                    <a:pt x="1980" y="202"/>
                  </a:lnTo>
                  <a:lnTo>
                    <a:pt x="2067" y="235"/>
                  </a:lnTo>
                  <a:lnTo>
                    <a:pt x="2151" y="273"/>
                  </a:lnTo>
                  <a:lnTo>
                    <a:pt x="2233" y="316"/>
                  </a:lnTo>
                  <a:lnTo>
                    <a:pt x="2312" y="364"/>
                  </a:lnTo>
                  <a:lnTo>
                    <a:pt x="2386" y="416"/>
                  </a:lnTo>
                  <a:lnTo>
                    <a:pt x="2459" y="473"/>
                  </a:lnTo>
                  <a:lnTo>
                    <a:pt x="2526" y="534"/>
                  </a:lnTo>
                  <a:lnTo>
                    <a:pt x="2590" y="598"/>
                  </a:lnTo>
                  <a:lnTo>
                    <a:pt x="2651" y="667"/>
                  </a:lnTo>
                  <a:lnTo>
                    <a:pt x="2707" y="739"/>
                  </a:lnTo>
                  <a:lnTo>
                    <a:pt x="2759" y="816"/>
                  </a:lnTo>
                  <a:lnTo>
                    <a:pt x="2806" y="894"/>
                  </a:lnTo>
                  <a:lnTo>
                    <a:pt x="2848" y="976"/>
                  </a:lnTo>
                  <a:lnTo>
                    <a:pt x="2886" y="1061"/>
                  </a:lnTo>
                  <a:lnTo>
                    <a:pt x="2917" y="1148"/>
                  </a:lnTo>
                  <a:lnTo>
                    <a:pt x="2944" y="1238"/>
                  </a:lnTo>
                  <a:lnTo>
                    <a:pt x="2965" y="1331"/>
                  </a:lnTo>
                  <a:lnTo>
                    <a:pt x="2980" y="1425"/>
                  </a:lnTo>
                  <a:lnTo>
                    <a:pt x="2989" y="1521"/>
                  </a:lnTo>
                  <a:lnTo>
                    <a:pt x="2992" y="1619"/>
                  </a:lnTo>
                  <a:lnTo>
                    <a:pt x="2992" y="1618"/>
                  </a:lnTo>
                  <a:lnTo>
                    <a:pt x="2992" y="1617"/>
                  </a:lnTo>
                  <a:lnTo>
                    <a:pt x="2992" y="1616"/>
                  </a:lnTo>
                  <a:lnTo>
                    <a:pt x="2991" y="1614"/>
                  </a:lnTo>
                  <a:lnTo>
                    <a:pt x="2991" y="1612"/>
                  </a:lnTo>
                  <a:lnTo>
                    <a:pt x="2988" y="1565"/>
                  </a:lnTo>
                  <a:lnTo>
                    <a:pt x="2980" y="1519"/>
                  </a:lnTo>
                  <a:lnTo>
                    <a:pt x="2966" y="1477"/>
                  </a:lnTo>
                  <a:lnTo>
                    <a:pt x="2948" y="1435"/>
                  </a:lnTo>
                  <a:lnTo>
                    <a:pt x="2924" y="1398"/>
                  </a:lnTo>
                  <a:lnTo>
                    <a:pt x="2897" y="1363"/>
                  </a:lnTo>
                  <a:lnTo>
                    <a:pt x="2866" y="1332"/>
                  </a:lnTo>
                  <a:lnTo>
                    <a:pt x="2831" y="1305"/>
                  </a:lnTo>
                  <a:lnTo>
                    <a:pt x="2793" y="1281"/>
                  </a:lnTo>
                  <a:lnTo>
                    <a:pt x="2753" y="1262"/>
                  </a:lnTo>
                  <a:lnTo>
                    <a:pt x="2709" y="1249"/>
                  </a:lnTo>
                  <a:lnTo>
                    <a:pt x="2664" y="1240"/>
                  </a:lnTo>
                  <a:lnTo>
                    <a:pt x="2617" y="1237"/>
                  </a:lnTo>
                  <a:lnTo>
                    <a:pt x="2571" y="1240"/>
                  </a:lnTo>
                  <a:lnTo>
                    <a:pt x="2525" y="1249"/>
                  </a:lnTo>
                  <a:lnTo>
                    <a:pt x="2483" y="1262"/>
                  </a:lnTo>
                  <a:lnTo>
                    <a:pt x="2442" y="1281"/>
                  </a:lnTo>
                  <a:lnTo>
                    <a:pt x="2404" y="1305"/>
                  </a:lnTo>
                  <a:lnTo>
                    <a:pt x="2369" y="1332"/>
                  </a:lnTo>
                  <a:lnTo>
                    <a:pt x="2337" y="1363"/>
                  </a:lnTo>
                  <a:lnTo>
                    <a:pt x="2311" y="1398"/>
                  </a:lnTo>
                  <a:lnTo>
                    <a:pt x="2288" y="1435"/>
                  </a:lnTo>
                  <a:lnTo>
                    <a:pt x="2269" y="1477"/>
                  </a:lnTo>
                  <a:lnTo>
                    <a:pt x="2255" y="1519"/>
                  </a:lnTo>
                  <a:lnTo>
                    <a:pt x="2246" y="1565"/>
                  </a:lnTo>
                  <a:lnTo>
                    <a:pt x="2243" y="1612"/>
                  </a:lnTo>
                  <a:lnTo>
                    <a:pt x="2240" y="1565"/>
                  </a:lnTo>
                  <a:lnTo>
                    <a:pt x="2232" y="1519"/>
                  </a:lnTo>
                  <a:lnTo>
                    <a:pt x="2218" y="1477"/>
                  </a:lnTo>
                  <a:lnTo>
                    <a:pt x="2200" y="1435"/>
                  </a:lnTo>
                  <a:lnTo>
                    <a:pt x="2177" y="1398"/>
                  </a:lnTo>
                  <a:lnTo>
                    <a:pt x="2149" y="1363"/>
                  </a:lnTo>
                  <a:lnTo>
                    <a:pt x="2118" y="1332"/>
                  </a:lnTo>
                  <a:lnTo>
                    <a:pt x="2084" y="1305"/>
                  </a:lnTo>
                  <a:lnTo>
                    <a:pt x="2045" y="1281"/>
                  </a:lnTo>
                  <a:lnTo>
                    <a:pt x="2005" y="1262"/>
                  </a:lnTo>
                  <a:lnTo>
                    <a:pt x="1961" y="1249"/>
                  </a:lnTo>
                  <a:lnTo>
                    <a:pt x="1917" y="1240"/>
                  </a:lnTo>
                  <a:lnTo>
                    <a:pt x="1869" y="1237"/>
                  </a:lnTo>
                  <a:lnTo>
                    <a:pt x="1820" y="1240"/>
                  </a:lnTo>
                  <a:lnTo>
                    <a:pt x="1775" y="1250"/>
                  </a:lnTo>
                  <a:lnTo>
                    <a:pt x="1730" y="1264"/>
                  </a:lnTo>
                  <a:lnTo>
                    <a:pt x="1689" y="1284"/>
                  </a:lnTo>
                  <a:lnTo>
                    <a:pt x="1649" y="1309"/>
                  </a:lnTo>
                  <a:lnTo>
                    <a:pt x="1649" y="2789"/>
                  </a:lnTo>
                  <a:lnTo>
                    <a:pt x="1653" y="2816"/>
                  </a:lnTo>
                  <a:lnTo>
                    <a:pt x="1662" y="2841"/>
                  </a:lnTo>
                  <a:lnTo>
                    <a:pt x="1675" y="2862"/>
                  </a:lnTo>
                  <a:lnTo>
                    <a:pt x="1693" y="2881"/>
                  </a:lnTo>
                  <a:lnTo>
                    <a:pt x="1714" y="2896"/>
                  </a:lnTo>
                  <a:lnTo>
                    <a:pt x="1739" y="2905"/>
                  </a:lnTo>
                  <a:lnTo>
                    <a:pt x="1764" y="2909"/>
                  </a:lnTo>
                  <a:lnTo>
                    <a:pt x="1791" y="2905"/>
                  </a:lnTo>
                  <a:lnTo>
                    <a:pt x="1815" y="2896"/>
                  </a:lnTo>
                  <a:lnTo>
                    <a:pt x="1837" y="2881"/>
                  </a:lnTo>
                  <a:lnTo>
                    <a:pt x="1855" y="2862"/>
                  </a:lnTo>
                  <a:lnTo>
                    <a:pt x="1868" y="2841"/>
                  </a:lnTo>
                  <a:lnTo>
                    <a:pt x="1876" y="2816"/>
                  </a:lnTo>
                  <a:lnTo>
                    <a:pt x="1879" y="2789"/>
                  </a:lnTo>
                  <a:lnTo>
                    <a:pt x="1883" y="2757"/>
                  </a:lnTo>
                  <a:lnTo>
                    <a:pt x="1892" y="2727"/>
                  </a:lnTo>
                  <a:lnTo>
                    <a:pt x="1906" y="2700"/>
                  </a:lnTo>
                  <a:lnTo>
                    <a:pt x="1926" y="2676"/>
                  </a:lnTo>
                  <a:lnTo>
                    <a:pt x="1950" y="2657"/>
                  </a:lnTo>
                  <a:lnTo>
                    <a:pt x="1977" y="2643"/>
                  </a:lnTo>
                  <a:lnTo>
                    <a:pt x="2007" y="2633"/>
                  </a:lnTo>
                  <a:lnTo>
                    <a:pt x="2039" y="2629"/>
                  </a:lnTo>
                  <a:lnTo>
                    <a:pt x="2071" y="2633"/>
                  </a:lnTo>
                  <a:lnTo>
                    <a:pt x="2100" y="2643"/>
                  </a:lnTo>
                  <a:lnTo>
                    <a:pt x="2128" y="2657"/>
                  </a:lnTo>
                  <a:lnTo>
                    <a:pt x="2151" y="2676"/>
                  </a:lnTo>
                  <a:lnTo>
                    <a:pt x="2171" y="2700"/>
                  </a:lnTo>
                  <a:lnTo>
                    <a:pt x="2185" y="2727"/>
                  </a:lnTo>
                  <a:lnTo>
                    <a:pt x="2194" y="2757"/>
                  </a:lnTo>
                  <a:lnTo>
                    <a:pt x="2198" y="2789"/>
                  </a:lnTo>
                  <a:lnTo>
                    <a:pt x="2194" y="2840"/>
                  </a:lnTo>
                  <a:lnTo>
                    <a:pt x="2186" y="2887"/>
                  </a:lnTo>
                  <a:lnTo>
                    <a:pt x="2173" y="2935"/>
                  </a:lnTo>
                  <a:lnTo>
                    <a:pt x="2154" y="2978"/>
                  </a:lnTo>
                  <a:lnTo>
                    <a:pt x="2131" y="3021"/>
                  </a:lnTo>
                  <a:lnTo>
                    <a:pt x="2104" y="3059"/>
                  </a:lnTo>
                  <a:lnTo>
                    <a:pt x="2073" y="3096"/>
                  </a:lnTo>
                  <a:lnTo>
                    <a:pt x="2038" y="3128"/>
                  </a:lnTo>
                  <a:lnTo>
                    <a:pt x="2000" y="3156"/>
                  </a:lnTo>
                  <a:lnTo>
                    <a:pt x="1958" y="3180"/>
                  </a:lnTo>
                  <a:lnTo>
                    <a:pt x="1915" y="3199"/>
                  </a:lnTo>
                  <a:lnTo>
                    <a:pt x="1868" y="3214"/>
                  </a:lnTo>
                  <a:lnTo>
                    <a:pt x="1820" y="3223"/>
                  </a:lnTo>
                  <a:lnTo>
                    <a:pt x="1771" y="3227"/>
                  </a:lnTo>
                  <a:lnTo>
                    <a:pt x="1759" y="3227"/>
                  </a:lnTo>
                  <a:lnTo>
                    <a:pt x="1710" y="3223"/>
                  </a:lnTo>
                  <a:lnTo>
                    <a:pt x="1661" y="3214"/>
                  </a:lnTo>
                  <a:lnTo>
                    <a:pt x="1615" y="3199"/>
                  </a:lnTo>
                  <a:lnTo>
                    <a:pt x="1571" y="3180"/>
                  </a:lnTo>
                  <a:lnTo>
                    <a:pt x="1529" y="3156"/>
                  </a:lnTo>
                  <a:lnTo>
                    <a:pt x="1492" y="3128"/>
                  </a:lnTo>
                  <a:lnTo>
                    <a:pt x="1457" y="3096"/>
                  </a:lnTo>
                  <a:lnTo>
                    <a:pt x="1426" y="3059"/>
                  </a:lnTo>
                  <a:lnTo>
                    <a:pt x="1398" y="3021"/>
                  </a:lnTo>
                  <a:lnTo>
                    <a:pt x="1375" y="2978"/>
                  </a:lnTo>
                  <a:lnTo>
                    <a:pt x="1356" y="2935"/>
                  </a:lnTo>
                  <a:lnTo>
                    <a:pt x="1343" y="2887"/>
                  </a:lnTo>
                  <a:lnTo>
                    <a:pt x="1334" y="2840"/>
                  </a:lnTo>
                  <a:lnTo>
                    <a:pt x="1331" y="2789"/>
                  </a:lnTo>
                  <a:lnTo>
                    <a:pt x="1331" y="1302"/>
                  </a:lnTo>
                  <a:lnTo>
                    <a:pt x="1294" y="1280"/>
                  </a:lnTo>
                  <a:lnTo>
                    <a:pt x="1255" y="1262"/>
                  </a:lnTo>
                  <a:lnTo>
                    <a:pt x="1212" y="1249"/>
                  </a:lnTo>
                  <a:lnTo>
                    <a:pt x="1168" y="1240"/>
                  </a:lnTo>
                  <a:lnTo>
                    <a:pt x="1121" y="1237"/>
                  </a:lnTo>
                  <a:lnTo>
                    <a:pt x="1074" y="1240"/>
                  </a:lnTo>
                  <a:lnTo>
                    <a:pt x="1030" y="1249"/>
                  </a:lnTo>
                  <a:lnTo>
                    <a:pt x="986" y="1262"/>
                  </a:lnTo>
                  <a:lnTo>
                    <a:pt x="946" y="1281"/>
                  </a:lnTo>
                  <a:lnTo>
                    <a:pt x="908" y="1305"/>
                  </a:lnTo>
                  <a:lnTo>
                    <a:pt x="873" y="1332"/>
                  </a:lnTo>
                  <a:lnTo>
                    <a:pt x="842" y="1363"/>
                  </a:lnTo>
                  <a:lnTo>
                    <a:pt x="814" y="1398"/>
                  </a:lnTo>
                  <a:lnTo>
                    <a:pt x="792" y="1435"/>
                  </a:lnTo>
                  <a:lnTo>
                    <a:pt x="773" y="1476"/>
                  </a:lnTo>
                  <a:lnTo>
                    <a:pt x="759" y="1519"/>
                  </a:lnTo>
                  <a:lnTo>
                    <a:pt x="750" y="1565"/>
                  </a:lnTo>
                  <a:lnTo>
                    <a:pt x="748" y="1612"/>
                  </a:lnTo>
                  <a:lnTo>
                    <a:pt x="745" y="1565"/>
                  </a:lnTo>
                  <a:lnTo>
                    <a:pt x="736" y="1519"/>
                  </a:lnTo>
                  <a:lnTo>
                    <a:pt x="722" y="1476"/>
                  </a:lnTo>
                  <a:lnTo>
                    <a:pt x="703" y="1435"/>
                  </a:lnTo>
                  <a:lnTo>
                    <a:pt x="681" y="1398"/>
                  </a:lnTo>
                  <a:lnTo>
                    <a:pt x="653" y="1363"/>
                  </a:lnTo>
                  <a:lnTo>
                    <a:pt x="622" y="1332"/>
                  </a:lnTo>
                  <a:lnTo>
                    <a:pt x="587" y="1305"/>
                  </a:lnTo>
                  <a:lnTo>
                    <a:pt x="549" y="1281"/>
                  </a:lnTo>
                  <a:lnTo>
                    <a:pt x="509" y="1262"/>
                  </a:lnTo>
                  <a:lnTo>
                    <a:pt x="465" y="1249"/>
                  </a:lnTo>
                  <a:lnTo>
                    <a:pt x="421" y="1240"/>
                  </a:lnTo>
                  <a:lnTo>
                    <a:pt x="374" y="1237"/>
                  </a:lnTo>
                  <a:lnTo>
                    <a:pt x="327" y="1240"/>
                  </a:lnTo>
                  <a:lnTo>
                    <a:pt x="283" y="1249"/>
                  </a:lnTo>
                  <a:lnTo>
                    <a:pt x="240" y="1262"/>
                  </a:lnTo>
                  <a:lnTo>
                    <a:pt x="200" y="1280"/>
                  </a:lnTo>
                  <a:lnTo>
                    <a:pt x="163" y="1303"/>
                  </a:lnTo>
                  <a:lnTo>
                    <a:pt x="127" y="1330"/>
                  </a:lnTo>
                  <a:lnTo>
                    <a:pt x="96" y="1361"/>
                  </a:lnTo>
                  <a:lnTo>
                    <a:pt x="69" y="1394"/>
                  </a:lnTo>
                  <a:lnTo>
                    <a:pt x="45" y="1431"/>
                  </a:lnTo>
                  <a:lnTo>
                    <a:pt x="27" y="1472"/>
                  </a:lnTo>
                  <a:lnTo>
                    <a:pt x="12" y="1514"/>
                  </a:lnTo>
                  <a:lnTo>
                    <a:pt x="4" y="1558"/>
                  </a:lnTo>
                  <a:lnTo>
                    <a:pt x="0" y="1604"/>
                  </a:lnTo>
                  <a:lnTo>
                    <a:pt x="4" y="1507"/>
                  </a:lnTo>
                  <a:lnTo>
                    <a:pt x="14" y="1411"/>
                  </a:lnTo>
                  <a:lnTo>
                    <a:pt x="30" y="1318"/>
                  </a:lnTo>
                  <a:lnTo>
                    <a:pt x="52" y="1226"/>
                  </a:lnTo>
                  <a:lnTo>
                    <a:pt x="80" y="1137"/>
                  </a:lnTo>
                  <a:lnTo>
                    <a:pt x="112" y="1051"/>
                  </a:lnTo>
                  <a:lnTo>
                    <a:pt x="150" y="967"/>
                  </a:lnTo>
                  <a:lnTo>
                    <a:pt x="193" y="885"/>
                  </a:lnTo>
                  <a:lnTo>
                    <a:pt x="240" y="807"/>
                  </a:lnTo>
                  <a:lnTo>
                    <a:pt x="292" y="732"/>
                  </a:lnTo>
                  <a:lnTo>
                    <a:pt x="349" y="660"/>
                  </a:lnTo>
                  <a:lnTo>
                    <a:pt x="384" y="682"/>
                  </a:lnTo>
                  <a:lnTo>
                    <a:pt x="423" y="700"/>
                  </a:lnTo>
                  <a:lnTo>
                    <a:pt x="463" y="712"/>
                  </a:lnTo>
                  <a:lnTo>
                    <a:pt x="506" y="720"/>
                  </a:lnTo>
                  <a:lnTo>
                    <a:pt x="550" y="722"/>
                  </a:lnTo>
                  <a:lnTo>
                    <a:pt x="599" y="719"/>
                  </a:lnTo>
                  <a:lnTo>
                    <a:pt x="645" y="710"/>
                  </a:lnTo>
                  <a:lnTo>
                    <a:pt x="689" y="694"/>
                  </a:lnTo>
                  <a:lnTo>
                    <a:pt x="730" y="674"/>
                  </a:lnTo>
                  <a:lnTo>
                    <a:pt x="769" y="648"/>
                  </a:lnTo>
                  <a:lnTo>
                    <a:pt x="803" y="618"/>
                  </a:lnTo>
                  <a:lnTo>
                    <a:pt x="833" y="583"/>
                  </a:lnTo>
                  <a:lnTo>
                    <a:pt x="859" y="545"/>
                  </a:lnTo>
                  <a:lnTo>
                    <a:pt x="880" y="504"/>
                  </a:lnTo>
                  <a:lnTo>
                    <a:pt x="895" y="460"/>
                  </a:lnTo>
                  <a:lnTo>
                    <a:pt x="904" y="413"/>
                  </a:lnTo>
                  <a:lnTo>
                    <a:pt x="908" y="365"/>
                  </a:lnTo>
                  <a:lnTo>
                    <a:pt x="905" y="327"/>
                  </a:lnTo>
                  <a:lnTo>
                    <a:pt x="898" y="290"/>
                  </a:lnTo>
                  <a:lnTo>
                    <a:pt x="889" y="252"/>
                  </a:lnTo>
                  <a:lnTo>
                    <a:pt x="966" y="221"/>
                  </a:lnTo>
                  <a:lnTo>
                    <a:pt x="1045" y="193"/>
                  </a:lnTo>
                  <a:lnTo>
                    <a:pt x="1127" y="169"/>
                  </a:lnTo>
                  <a:lnTo>
                    <a:pt x="1210" y="150"/>
                  </a:lnTo>
                  <a:lnTo>
                    <a:pt x="1295" y="136"/>
                  </a:lnTo>
                  <a:lnTo>
                    <a:pt x="1382" y="126"/>
                  </a:lnTo>
                  <a:lnTo>
                    <a:pt x="1382" y="110"/>
                  </a:lnTo>
                  <a:lnTo>
                    <a:pt x="1385" y="85"/>
                  </a:lnTo>
                  <a:lnTo>
                    <a:pt x="1394" y="62"/>
                  </a:lnTo>
                  <a:lnTo>
                    <a:pt x="1407" y="41"/>
                  </a:lnTo>
                  <a:lnTo>
                    <a:pt x="1425" y="24"/>
                  </a:lnTo>
                  <a:lnTo>
                    <a:pt x="1445" y="11"/>
                  </a:lnTo>
                  <a:lnTo>
                    <a:pt x="1469" y="3"/>
                  </a:lnTo>
                  <a:lnTo>
                    <a:pt x="1495"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grpSp>
        <p:nvGrpSpPr>
          <p:cNvPr id="50" name="Group 688"/>
          <p:cNvGrpSpPr>
            <a:grpSpLocks noChangeAspect="1"/>
          </p:cNvGrpSpPr>
          <p:nvPr/>
        </p:nvGrpSpPr>
        <p:grpSpPr bwMode="auto">
          <a:xfrm>
            <a:off x="9970690" y="3080807"/>
            <a:ext cx="399146" cy="399537"/>
            <a:chOff x="2316" y="634"/>
            <a:chExt cx="3048" cy="3051"/>
          </a:xfrm>
          <a:solidFill>
            <a:sysClr val="window" lastClr="FFFFFF"/>
          </a:solidFill>
        </p:grpSpPr>
        <p:sp>
          <p:nvSpPr>
            <p:cNvPr id="51" name="Freeform 690"/>
            <p:cNvSpPr>
              <a:spLocks noEditPoints="1"/>
            </p:cNvSpPr>
            <p:nvPr/>
          </p:nvSpPr>
          <p:spPr bwMode="auto">
            <a:xfrm>
              <a:off x="2316" y="961"/>
              <a:ext cx="2721" cy="2724"/>
            </a:xfrm>
            <a:custGeom>
              <a:avLst/>
              <a:gdLst>
                <a:gd name="T0" fmla="*/ 2220 w 5442"/>
                <a:gd name="T1" fmla="*/ 399 h 5446"/>
                <a:gd name="T2" fmla="*/ 1757 w 5442"/>
                <a:gd name="T3" fmla="*/ 550 h 5446"/>
                <a:gd name="T4" fmla="*/ 1343 w 5442"/>
                <a:gd name="T5" fmla="*/ 788 h 5446"/>
                <a:gd name="T6" fmla="*/ 984 w 5442"/>
                <a:gd name="T7" fmla="*/ 1102 h 5446"/>
                <a:gd name="T8" fmla="*/ 697 w 5442"/>
                <a:gd name="T9" fmla="*/ 1481 h 5446"/>
                <a:gd name="T10" fmla="*/ 487 w 5442"/>
                <a:gd name="T11" fmla="*/ 1912 h 5446"/>
                <a:gd name="T12" fmla="*/ 368 w 5442"/>
                <a:gd name="T13" fmla="*/ 2388 h 5446"/>
                <a:gd name="T14" fmla="*/ 351 w 5442"/>
                <a:gd name="T15" fmla="*/ 2893 h 5446"/>
                <a:gd name="T16" fmla="*/ 438 w 5442"/>
                <a:gd name="T17" fmla="*/ 3382 h 5446"/>
                <a:gd name="T18" fmla="*/ 619 w 5442"/>
                <a:gd name="T19" fmla="*/ 3830 h 5446"/>
                <a:gd name="T20" fmla="*/ 882 w 5442"/>
                <a:gd name="T21" fmla="*/ 4227 h 5446"/>
                <a:gd name="T22" fmla="*/ 1218 w 5442"/>
                <a:gd name="T23" fmla="*/ 4564 h 5446"/>
                <a:gd name="T24" fmla="*/ 1616 w 5442"/>
                <a:gd name="T25" fmla="*/ 4828 h 5446"/>
                <a:gd name="T26" fmla="*/ 2064 w 5442"/>
                <a:gd name="T27" fmla="*/ 5010 h 5446"/>
                <a:gd name="T28" fmla="*/ 2552 w 5442"/>
                <a:gd name="T29" fmla="*/ 5095 h 5446"/>
                <a:gd name="T30" fmla="*/ 3057 w 5442"/>
                <a:gd name="T31" fmla="*/ 5078 h 5446"/>
                <a:gd name="T32" fmla="*/ 3533 w 5442"/>
                <a:gd name="T33" fmla="*/ 4959 h 5446"/>
                <a:gd name="T34" fmla="*/ 3964 w 5442"/>
                <a:gd name="T35" fmla="*/ 4749 h 5446"/>
                <a:gd name="T36" fmla="*/ 4343 w 5442"/>
                <a:gd name="T37" fmla="*/ 4461 h 5446"/>
                <a:gd name="T38" fmla="*/ 4657 w 5442"/>
                <a:gd name="T39" fmla="*/ 4103 h 5446"/>
                <a:gd name="T40" fmla="*/ 4894 w 5442"/>
                <a:gd name="T41" fmla="*/ 3688 h 5446"/>
                <a:gd name="T42" fmla="*/ 5045 w 5442"/>
                <a:gd name="T43" fmla="*/ 3226 h 5446"/>
                <a:gd name="T44" fmla="*/ 2721 w 5442"/>
                <a:gd name="T45" fmla="*/ 2897 h 5446"/>
                <a:gd name="T46" fmla="*/ 2613 w 5442"/>
                <a:gd name="T47" fmla="*/ 2860 h 5446"/>
                <a:gd name="T48" fmla="*/ 2552 w 5442"/>
                <a:gd name="T49" fmla="*/ 2763 h 5446"/>
                <a:gd name="T50" fmla="*/ 2721 w 5442"/>
                <a:gd name="T51" fmla="*/ 0 h 5446"/>
                <a:gd name="T52" fmla="*/ 2829 w 5442"/>
                <a:gd name="T53" fmla="*/ 39 h 5446"/>
                <a:gd name="T54" fmla="*/ 2890 w 5442"/>
                <a:gd name="T55" fmla="*/ 134 h 5446"/>
                <a:gd name="T56" fmla="*/ 5269 w 5442"/>
                <a:gd name="T57" fmla="*/ 2551 h 5446"/>
                <a:gd name="T58" fmla="*/ 5377 w 5442"/>
                <a:gd name="T59" fmla="*/ 2588 h 5446"/>
                <a:gd name="T60" fmla="*/ 5438 w 5442"/>
                <a:gd name="T61" fmla="*/ 2685 h 5446"/>
                <a:gd name="T62" fmla="*/ 5420 w 5442"/>
                <a:gd name="T63" fmla="*/ 3079 h 5446"/>
                <a:gd name="T64" fmla="*/ 5305 w 5442"/>
                <a:gd name="T65" fmla="*/ 3584 h 5446"/>
                <a:gd name="T66" fmla="*/ 5099 w 5442"/>
                <a:gd name="T67" fmla="*/ 4049 h 5446"/>
                <a:gd name="T68" fmla="*/ 4814 w 5442"/>
                <a:gd name="T69" fmla="*/ 4463 h 5446"/>
                <a:gd name="T70" fmla="*/ 4460 w 5442"/>
                <a:gd name="T71" fmla="*/ 4818 h 5446"/>
                <a:gd name="T72" fmla="*/ 4045 w 5442"/>
                <a:gd name="T73" fmla="*/ 5103 h 5446"/>
                <a:gd name="T74" fmla="*/ 3581 w 5442"/>
                <a:gd name="T75" fmla="*/ 5309 h 5446"/>
                <a:gd name="T76" fmla="*/ 3076 w 5442"/>
                <a:gd name="T77" fmla="*/ 5424 h 5446"/>
                <a:gd name="T78" fmla="*/ 2543 w 5442"/>
                <a:gd name="T79" fmla="*/ 5441 h 5446"/>
                <a:gd name="T80" fmla="*/ 2026 w 5442"/>
                <a:gd name="T81" fmla="*/ 5357 h 5446"/>
                <a:gd name="T82" fmla="*/ 1547 w 5442"/>
                <a:gd name="T83" fmla="*/ 5181 h 5446"/>
                <a:gd name="T84" fmla="*/ 1114 w 5442"/>
                <a:gd name="T85" fmla="*/ 4920 h 5446"/>
                <a:gd name="T86" fmla="*/ 739 w 5442"/>
                <a:gd name="T87" fmla="*/ 4588 h 5446"/>
                <a:gd name="T88" fmla="*/ 431 w 5442"/>
                <a:gd name="T89" fmla="*/ 4192 h 5446"/>
                <a:gd name="T90" fmla="*/ 197 w 5442"/>
                <a:gd name="T91" fmla="*/ 3744 h 5446"/>
                <a:gd name="T92" fmla="*/ 50 w 5442"/>
                <a:gd name="T93" fmla="*/ 3250 h 5446"/>
                <a:gd name="T94" fmla="*/ 0 w 5442"/>
                <a:gd name="T95" fmla="*/ 2724 h 5446"/>
                <a:gd name="T96" fmla="*/ 50 w 5442"/>
                <a:gd name="T97" fmla="*/ 2196 h 5446"/>
                <a:gd name="T98" fmla="*/ 197 w 5442"/>
                <a:gd name="T99" fmla="*/ 1704 h 5446"/>
                <a:gd name="T100" fmla="*/ 431 w 5442"/>
                <a:gd name="T101" fmla="*/ 1256 h 5446"/>
                <a:gd name="T102" fmla="*/ 739 w 5442"/>
                <a:gd name="T103" fmla="*/ 860 h 5446"/>
                <a:gd name="T104" fmla="*/ 1114 w 5442"/>
                <a:gd name="T105" fmla="*/ 528 h 5446"/>
                <a:gd name="T106" fmla="*/ 1547 w 5442"/>
                <a:gd name="T107" fmla="*/ 268 h 5446"/>
                <a:gd name="T108" fmla="*/ 2026 w 5442"/>
                <a:gd name="T109" fmla="*/ 91 h 5446"/>
                <a:gd name="T110" fmla="*/ 2543 w 5442"/>
                <a:gd name="T111" fmla="*/ 7 h 54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5442" h="5446">
                  <a:moveTo>
                    <a:pt x="2548" y="353"/>
                  </a:moveTo>
                  <a:lnTo>
                    <a:pt x="2383" y="372"/>
                  </a:lnTo>
                  <a:lnTo>
                    <a:pt x="2220" y="399"/>
                  </a:lnTo>
                  <a:lnTo>
                    <a:pt x="2062" y="440"/>
                  </a:lnTo>
                  <a:lnTo>
                    <a:pt x="1908" y="491"/>
                  </a:lnTo>
                  <a:lnTo>
                    <a:pt x="1757" y="550"/>
                  </a:lnTo>
                  <a:lnTo>
                    <a:pt x="1614" y="621"/>
                  </a:lnTo>
                  <a:lnTo>
                    <a:pt x="1475" y="700"/>
                  </a:lnTo>
                  <a:lnTo>
                    <a:pt x="1343" y="788"/>
                  </a:lnTo>
                  <a:lnTo>
                    <a:pt x="1217" y="884"/>
                  </a:lnTo>
                  <a:lnTo>
                    <a:pt x="1098" y="990"/>
                  </a:lnTo>
                  <a:lnTo>
                    <a:pt x="984" y="1102"/>
                  </a:lnTo>
                  <a:lnTo>
                    <a:pt x="880" y="1221"/>
                  </a:lnTo>
                  <a:lnTo>
                    <a:pt x="784" y="1347"/>
                  </a:lnTo>
                  <a:lnTo>
                    <a:pt x="697" y="1481"/>
                  </a:lnTo>
                  <a:lnTo>
                    <a:pt x="617" y="1618"/>
                  </a:lnTo>
                  <a:lnTo>
                    <a:pt x="548" y="1763"/>
                  </a:lnTo>
                  <a:lnTo>
                    <a:pt x="487" y="1912"/>
                  </a:lnTo>
                  <a:lnTo>
                    <a:pt x="436" y="2066"/>
                  </a:lnTo>
                  <a:lnTo>
                    <a:pt x="397" y="2226"/>
                  </a:lnTo>
                  <a:lnTo>
                    <a:pt x="368" y="2388"/>
                  </a:lnTo>
                  <a:lnTo>
                    <a:pt x="351" y="2555"/>
                  </a:lnTo>
                  <a:lnTo>
                    <a:pt x="345" y="2724"/>
                  </a:lnTo>
                  <a:lnTo>
                    <a:pt x="351" y="2893"/>
                  </a:lnTo>
                  <a:lnTo>
                    <a:pt x="368" y="3060"/>
                  </a:lnTo>
                  <a:lnTo>
                    <a:pt x="397" y="3222"/>
                  </a:lnTo>
                  <a:lnTo>
                    <a:pt x="438" y="3382"/>
                  </a:lnTo>
                  <a:lnTo>
                    <a:pt x="488" y="3536"/>
                  </a:lnTo>
                  <a:lnTo>
                    <a:pt x="548" y="3685"/>
                  </a:lnTo>
                  <a:lnTo>
                    <a:pt x="619" y="3830"/>
                  </a:lnTo>
                  <a:lnTo>
                    <a:pt x="697" y="3969"/>
                  </a:lnTo>
                  <a:lnTo>
                    <a:pt x="786" y="4101"/>
                  </a:lnTo>
                  <a:lnTo>
                    <a:pt x="882" y="4227"/>
                  </a:lnTo>
                  <a:lnTo>
                    <a:pt x="986" y="4346"/>
                  </a:lnTo>
                  <a:lnTo>
                    <a:pt x="1100" y="4460"/>
                  </a:lnTo>
                  <a:lnTo>
                    <a:pt x="1218" y="4564"/>
                  </a:lnTo>
                  <a:lnTo>
                    <a:pt x="1345" y="4660"/>
                  </a:lnTo>
                  <a:lnTo>
                    <a:pt x="1477" y="4749"/>
                  </a:lnTo>
                  <a:lnTo>
                    <a:pt x="1616" y="4828"/>
                  </a:lnTo>
                  <a:lnTo>
                    <a:pt x="1761" y="4898"/>
                  </a:lnTo>
                  <a:lnTo>
                    <a:pt x="1909" y="4958"/>
                  </a:lnTo>
                  <a:lnTo>
                    <a:pt x="2064" y="5010"/>
                  </a:lnTo>
                  <a:lnTo>
                    <a:pt x="2223" y="5049"/>
                  </a:lnTo>
                  <a:lnTo>
                    <a:pt x="2385" y="5078"/>
                  </a:lnTo>
                  <a:lnTo>
                    <a:pt x="2552" y="5095"/>
                  </a:lnTo>
                  <a:lnTo>
                    <a:pt x="2721" y="5101"/>
                  </a:lnTo>
                  <a:lnTo>
                    <a:pt x="2890" y="5095"/>
                  </a:lnTo>
                  <a:lnTo>
                    <a:pt x="3057" y="5078"/>
                  </a:lnTo>
                  <a:lnTo>
                    <a:pt x="3219" y="5049"/>
                  </a:lnTo>
                  <a:lnTo>
                    <a:pt x="3379" y="5010"/>
                  </a:lnTo>
                  <a:lnTo>
                    <a:pt x="3533" y="4959"/>
                  </a:lnTo>
                  <a:lnTo>
                    <a:pt x="3681" y="4898"/>
                  </a:lnTo>
                  <a:lnTo>
                    <a:pt x="3826" y="4829"/>
                  </a:lnTo>
                  <a:lnTo>
                    <a:pt x="3964" y="4749"/>
                  </a:lnTo>
                  <a:lnTo>
                    <a:pt x="4097" y="4662"/>
                  </a:lnTo>
                  <a:lnTo>
                    <a:pt x="4224" y="4565"/>
                  </a:lnTo>
                  <a:lnTo>
                    <a:pt x="4343" y="4461"/>
                  </a:lnTo>
                  <a:lnTo>
                    <a:pt x="4454" y="4348"/>
                  </a:lnTo>
                  <a:lnTo>
                    <a:pt x="4560" y="4229"/>
                  </a:lnTo>
                  <a:lnTo>
                    <a:pt x="4657" y="4103"/>
                  </a:lnTo>
                  <a:lnTo>
                    <a:pt x="4744" y="3971"/>
                  </a:lnTo>
                  <a:lnTo>
                    <a:pt x="4824" y="3832"/>
                  </a:lnTo>
                  <a:lnTo>
                    <a:pt x="4894" y="3688"/>
                  </a:lnTo>
                  <a:lnTo>
                    <a:pt x="4954" y="3538"/>
                  </a:lnTo>
                  <a:lnTo>
                    <a:pt x="5004" y="3384"/>
                  </a:lnTo>
                  <a:lnTo>
                    <a:pt x="5045" y="3226"/>
                  </a:lnTo>
                  <a:lnTo>
                    <a:pt x="5073" y="3062"/>
                  </a:lnTo>
                  <a:lnTo>
                    <a:pt x="5091" y="2897"/>
                  </a:lnTo>
                  <a:lnTo>
                    <a:pt x="2721" y="2897"/>
                  </a:lnTo>
                  <a:lnTo>
                    <a:pt x="2682" y="2893"/>
                  </a:lnTo>
                  <a:lnTo>
                    <a:pt x="2645" y="2880"/>
                  </a:lnTo>
                  <a:lnTo>
                    <a:pt x="2613" y="2860"/>
                  </a:lnTo>
                  <a:lnTo>
                    <a:pt x="2586" y="2832"/>
                  </a:lnTo>
                  <a:lnTo>
                    <a:pt x="2565" y="2800"/>
                  </a:lnTo>
                  <a:lnTo>
                    <a:pt x="2552" y="2763"/>
                  </a:lnTo>
                  <a:lnTo>
                    <a:pt x="2548" y="2724"/>
                  </a:lnTo>
                  <a:lnTo>
                    <a:pt x="2548" y="353"/>
                  </a:lnTo>
                  <a:close/>
                  <a:moveTo>
                    <a:pt x="2721" y="0"/>
                  </a:moveTo>
                  <a:lnTo>
                    <a:pt x="2760" y="6"/>
                  </a:lnTo>
                  <a:lnTo>
                    <a:pt x="2797" y="19"/>
                  </a:lnTo>
                  <a:lnTo>
                    <a:pt x="2829" y="39"/>
                  </a:lnTo>
                  <a:lnTo>
                    <a:pt x="2857" y="65"/>
                  </a:lnTo>
                  <a:lnTo>
                    <a:pt x="2877" y="97"/>
                  </a:lnTo>
                  <a:lnTo>
                    <a:pt x="2890" y="134"/>
                  </a:lnTo>
                  <a:lnTo>
                    <a:pt x="2894" y="175"/>
                  </a:lnTo>
                  <a:lnTo>
                    <a:pt x="2894" y="2551"/>
                  </a:lnTo>
                  <a:lnTo>
                    <a:pt x="5269" y="2551"/>
                  </a:lnTo>
                  <a:lnTo>
                    <a:pt x="5310" y="2555"/>
                  </a:lnTo>
                  <a:lnTo>
                    <a:pt x="5346" y="2568"/>
                  </a:lnTo>
                  <a:lnTo>
                    <a:pt x="5377" y="2588"/>
                  </a:lnTo>
                  <a:lnTo>
                    <a:pt x="5405" y="2616"/>
                  </a:lnTo>
                  <a:lnTo>
                    <a:pt x="5425" y="2648"/>
                  </a:lnTo>
                  <a:lnTo>
                    <a:pt x="5438" y="2685"/>
                  </a:lnTo>
                  <a:lnTo>
                    <a:pt x="5442" y="2724"/>
                  </a:lnTo>
                  <a:lnTo>
                    <a:pt x="5437" y="2902"/>
                  </a:lnTo>
                  <a:lnTo>
                    <a:pt x="5420" y="3079"/>
                  </a:lnTo>
                  <a:lnTo>
                    <a:pt x="5392" y="3250"/>
                  </a:lnTo>
                  <a:lnTo>
                    <a:pt x="5353" y="3419"/>
                  </a:lnTo>
                  <a:lnTo>
                    <a:pt x="5305" y="3584"/>
                  </a:lnTo>
                  <a:lnTo>
                    <a:pt x="5245" y="3744"/>
                  </a:lnTo>
                  <a:lnTo>
                    <a:pt x="5177" y="3898"/>
                  </a:lnTo>
                  <a:lnTo>
                    <a:pt x="5099" y="4049"/>
                  </a:lnTo>
                  <a:lnTo>
                    <a:pt x="5011" y="4192"/>
                  </a:lnTo>
                  <a:lnTo>
                    <a:pt x="4917" y="4331"/>
                  </a:lnTo>
                  <a:lnTo>
                    <a:pt x="4814" y="4463"/>
                  </a:lnTo>
                  <a:lnTo>
                    <a:pt x="4703" y="4588"/>
                  </a:lnTo>
                  <a:lnTo>
                    <a:pt x="4584" y="4707"/>
                  </a:lnTo>
                  <a:lnTo>
                    <a:pt x="4460" y="4818"/>
                  </a:lnTo>
                  <a:lnTo>
                    <a:pt x="4328" y="4920"/>
                  </a:lnTo>
                  <a:lnTo>
                    <a:pt x="4188" y="5015"/>
                  </a:lnTo>
                  <a:lnTo>
                    <a:pt x="4045" y="5103"/>
                  </a:lnTo>
                  <a:lnTo>
                    <a:pt x="3895" y="5181"/>
                  </a:lnTo>
                  <a:lnTo>
                    <a:pt x="3741" y="5249"/>
                  </a:lnTo>
                  <a:lnTo>
                    <a:pt x="3581" y="5309"/>
                  </a:lnTo>
                  <a:lnTo>
                    <a:pt x="3416" y="5357"/>
                  </a:lnTo>
                  <a:lnTo>
                    <a:pt x="3249" y="5396"/>
                  </a:lnTo>
                  <a:lnTo>
                    <a:pt x="3076" y="5424"/>
                  </a:lnTo>
                  <a:lnTo>
                    <a:pt x="2899" y="5441"/>
                  </a:lnTo>
                  <a:lnTo>
                    <a:pt x="2721" y="5446"/>
                  </a:lnTo>
                  <a:lnTo>
                    <a:pt x="2543" y="5441"/>
                  </a:lnTo>
                  <a:lnTo>
                    <a:pt x="2366" y="5424"/>
                  </a:lnTo>
                  <a:lnTo>
                    <a:pt x="2195" y="5396"/>
                  </a:lnTo>
                  <a:lnTo>
                    <a:pt x="2026" y="5357"/>
                  </a:lnTo>
                  <a:lnTo>
                    <a:pt x="1861" y="5309"/>
                  </a:lnTo>
                  <a:lnTo>
                    <a:pt x="1701" y="5249"/>
                  </a:lnTo>
                  <a:lnTo>
                    <a:pt x="1547" y="5181"/>
                  </a:lnTo>
                  <a:lnTo>
                    <a:pt x="1397" y="5103"/>
                  </a:lnTo>
                  <a:lnTo>
                    <a:pt x="1254" y="5015"/>
                  </a:lnTo>
                  <a:lnTo>
                    <a:pt x="1114" y="4920"/>
                  </a:lnTo>
                  <a:lnTo>
                    <a:pt x="983" y="4818"/>
                  </a:lnTo>
                  <a:lnTo>
                    <a:pt x="858" y="4707"/>
                  </a:lnTo>
                  <a:lnTo>
                    <a:pt x="739" y="4588"/>
                  </a:lnTo>
                  <a:lnTo>
                    <a:pt x="628" y="4463"/>
                  </a:lnTo>
                  <a:lnTo>
                    <a:pt x="526" y="4331"/>
                  </a:lnTo>
                  <a:lnTo>
                    <a:pt x="431" y="4192"/>
                  </a:lnTo>
                  <a:lnTo>
                    <a:pt x="344" y="4049"/>
                  </a:lnTo>
                  <a:lnTo>
                    <a:pt x="266" y="3898"/>
                  </a:lnTo>
                  <a:lnTo>
                    <a:pt x="197" y="3744"/>
                  </a:lnTo>
                  <a:lnTo>
                    <a:pt x="137" y="3584"/>
                  </a:lnTo>
                  <a:lnTo>
                    <a:pt x="89" y="3419"/>
                  </a:lnTo>
                  <a:lnTo>
                    <a:pt x="50" y="3250"/>
                  </a:lnTo>
                  <a:lnTo>
                    <a:pt x="22" y="3079"/>
                  </a:lnTo>
                  <a:lnTo>
                    <a:pt x="6" y="2902"/>
                  </a:lnTo>
                  <a:lnTo>
                    <a:pt x="0" y="2724"/>
                  </a:lnTo>
                  <a:lnTo>
                    <a:pt x="6" y="2546"/>
                  </a:lnTo>
                  <a:lnTo>
                    <a:pt x="22" y="2369"/>
                  </a:lnTo>
                  <a:lnTo>
                    <a:pt x="50" y="2196"/>
                  </a:lnTo>
                  <a:lnTo>
                    <a:pt x="89" y="2029"/>
                  </a:lnTo>
                  <a:lnTo>
                    <a:pt x="137" y="1864"/>
                  </a:lnTo>
                  <a:lnTo>
                    <a:pt x="197" y="1704"/>
                  </a:lnTo>
                  <a:lnTo>
                    <a:pt x="266" y="1550"/>
                  </a:lnTo>
                  <a:lnTo>
                    <a:pt x="344" y="1399"/>
                  </a:lnTo>
                  <a:lnTo>
                    <a:pt x="431" y="1256"/>
                  </a:lnTo>
                  <a:lnTo>
                    <a:pt x="526" y="1117"/>
                  </a:lnTo>
                  <a:lnTo>
                    <a:pt x="628" y="985"/>
                  </a:lnTo>
                  <a:lnTo>
                    <a:pt x="739" y="860"/>
                  </a:lnTo>
                  <a:lnTo>
                    <a:pt x="858" y="741"/>
                  </a:lnTo>
                  <a:lnTo>
                    <a:pt x="983" y="630"/>
                  </a:lnTo>
                  <a:lnTo>
                    <a:pt x="1114" y="528"/>
                  </a:lnTo>
                  <a:lnTo>
                    <a:pt x="1254" y="431"/>
                  </a:lnTo>
                  <a:lnTo>
                    <a:pt x="1397" y="346"/>
                  </a:lnTo>
                  <a:lnTo>
                    <a:pt x="1547" y="268"/>
                  </a:lnTo>
                  <a:lnTo>
                    <a:pt x="1701" y="199"/>
                  </a:lnTo>
                  <a:lnTo>
                    <a:pt x="1861" y="139"/>
                  </a:lnTo>
                  <a:lnTo>
                    <a:pt x="2026" y="91"/>
                  </a:lnTo>
                  <a:lnTo>
                    <a:pt x="2195" y="52"/>
                  </a:lnTo>
                  <a:lnTo>
                    <a:pt x="2366" y="24"/>
                  </a:lnTo>
                  <a:lnTo>
                    <a:pt x="2543" y="7"/>
                  </a:lnTo>
                  <a:lnTo>
                    <a:pt x="2721"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sp>
          <p:nvSpPr>
            <p:cNvPr id="52" name="Freeform 691"/>
            <p:cNvSpPr>
              <a:spLocks noEditPoints="1"/>
            </p:cNvSpPr>
            <p:nvPr/>
          </p:nvSpPr>
          <p:spPr bwMode="auto">
            <a:xfrm>
              <a:off x="3917" y="634"/>
              <a:ext cx="1447" cy="1449"/>
            </a:xfrm>
            <a:custGeom>
              <a:avLst/>
              <a:gdLst>
                <a:gd name="T0" fmla="*/ 346 w 2894"/>
                <a:gd name="T1" fmla="*/ 2551 h 2897"/>
                <a:gd name="T2" fmla="*/ 2526 w 2894"/>
                <a:gd name="T3" fmla="*/ 2397 h 2897"/>
                <a:gd name="T4" fmla="*/ 2463 w 2894"/>
                <a:gd name="T5" fmla="*/ 2096 h 2897"/>
                <a:gd name="T6" fmla="*/ 2363 w 2894"/>
                <a:gd name="T7" fmla="*/ 1804 h 2897"/>
                <a:gd name="T8" fmla="*/ 2225 w 2894"/>
                <a:gd name="T9" fmla="*/ 1529 h 2897"/>
                <a:gd name="T10" fmla="*/ 2053 w 2894"/>
                <a:gd name="T11" fmla="*/ 1273 h 2897"/>
                <a:gd name="T12" fmla="*/ 1846 w 2894"/>
                <a:gd name="T13" fmla="*/ 1039 h 2897"/>
                <a:gd name="T14" fmla="*/ 1614 w 2894"/>
                <a:gd name="T15" fmla="*/ 836 h 2897"/>
                <a:gd name="T16" fmla="*/ 1360 w 2894"/>
                <a:gd name="T17" fmla="*/ 667 h 2897"/>
                <a:gd name="T18" fmla="*/ 1087 w 2894"/>
                <a:gd name="T19" fmla="*/ 531 h 2897"/>
                <a:gd name="T20" fmla="*/ 799 w 2894"/>
                <a:gd name="T21" fmla="*/ 431 h 2897"/>
                <a:gd name="T22" fmla="*/ 498 w 2894"/>
                <a:gd name="T23" fmla="*/ 370 h 2897"/>
                <a:gd name="T24" fmla="*/ 173 w 2894"/>
                <a:gd name="T25" fmla="*/ 0 h 2897"/>
                <a:gd name="T26" fmla="*/ 504 w 2894"/>
                <a:gd name="T27" fmla="*/ 20 h 2897"/>
                <a:gd name="T28" fmla="*/ 829 w 2894"/>
                <a:gd name="T29" fmla="*/ 80 h 2897"/>
                <a:gd name="T30" fmla="*/ 1141 w 2894"/>
                <a:gd name="T31" fmla="*/ 178 h 2897"/>
                <a:gd name="T32" fmla="*/ 1438 w 2894"/>
                <a:gd name="T33" fmla="*/ 314 h 2897"/>
                <a:gd name="T34" fmla="*/ 1718 w 2894"/>
                <a:gd name="T35" fmla="*/ 483 h 2897"/>
                <a:gd name="T36" fmla="*/ 1978 w 2894"/>
                <a:gd name="T37" fmla="*/ 686 h 2897"/>
                <a:gd name="T38" fmla="*/ 2212 w 2894"/>
                <a:gd name="T39" fmla="*/ 922 h 2897"/>
                <a:gd name="T40" fmla="*/ 2415 w 2894"/>
                <a:gd name="T41" fmla="*/ 1180 h 2897"/>
                <a:gd name="T42" fmla="*/ 2584 w 2894"/>
                <a:gd name="T43" fmla="*/ 1460 h 2897"/>
                <a:gd name="T44" fmla="*/ 2716 w 2894"/>
                <a:gd name="T45" fmla="*/ 1756 h 2897"/>
                <a:gd name="T46" fmla="*/ 2814 w 2894"/>
                <a:gd name="T47" fmla="*/ 2066 h 2897"/>
                <a:gd name="T48" fmla="*/ 2874 w 2894"/>
                <a:gd name="T49" fmla="*/ 2386 h 2897"/>
                <a:gd name="T50" fmla="*/ 2894 w 2894"/>
                <a:gd name="T51" fmla="*/ 2715 h 2897"/>
                <a:gd name="T52" fmla="*/ 2890 w 2894"/>
                <a:gd name="T53" fmla="*/ 2763 h 2897"/>
                <a:gd name="T54" fmla="*/ 2857 w 2894"/>
                <a:gd name="T55" fmla="*/ 2832 h 2897"/>
                <a:gd name="T56" fmla="*/ 2797 w 2894"/>
                <a:gd name="T57" fmla="*/ 2878 h 2897"/>
                <a:gd name="T58" fmla="*/ 2721 w 2894"/>
                <a:gd name="T59" fmla="*/ 2897 h 2897"/>
                <a:gd name="T60" fmla="*/ 132 w 2894"/>
                <a:gd name="T61" fmla="*/ 2891 h 2897"/>
                <a:gd name="T62" fmla="*/ 63 w 2894"/>
                <a:gd name="T63" fmla="*/ 2858 h 2897"/>
                <a:gd name="T64" fmla="*/ 17 w 2894"/>
                <a:gd name="T65" fmla="*/ 2800 h 2897"/>
                <a:gd name="T66" fmla="*/ 0 w 2894"/>
                <a:gd name="T67" fmla="*/ 2724 h 2897"/>
                <a:gd name="T68" fmla="*/ 4 w 2894"/>
                <a:gd name="T69" fmla="*/ 134 h 2897"/>
                <a:gd name="T70" fmla="*/ 37 w 2894"/>
                <a:gd name="T71" fmla="*/ 65 h 2897"/>
                <a:gd name="T72" fmla="*/ 97 w 2894"/>
                <a:gd name="T73" fmla="*/ 18 h 2897"/>
                <a:gd name="T74" fmla="*/ 173 w 2894"/>
                <a:gd name="T75" fmla="*/ 0 h 28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894" h="2897">
                  <a:moveTo>
                    <a:pt x="346" y="353"/>
                  </a:moveTo>
                  <a:lnTo>
                    <a:pt x="346" y="2551"/>
                  </a:lnTo>
                  <a:lnTo>
                    <a:pt x="2541" y="2551"/>
                  </a:lnTo>
                  <a:lnTo>
                    <a:pt x="2526" y="2397"/>
                  </a:lnTo>
                  <a:lnTo>
                    <a:pt x="2498" y="2245"/>
                  </a:lnTo>
                  <a:lnTo>
                    <a:pt x="2463" y="2096"/>
                  </a:lnTo>
                  <a:lnTo>
                    <a:pt x="2419" y="1947"/>
                  </a:lnTo>
                  <a:lnTo>
                    <a:pt x="2363" y="1804"/>
                  </a:lnTo>
                  <a:lnTo>
                    <a:pt x="2298" y="1665"/>
                  </a:lnTo>
                  <a:lnTo>
                    <a:pt x="2225" y="1529"/>
                  </a:lnTo>
                  <a:lnTo>
                    <a:pt x="2144" y="1397"/>
                  </a:lnTo>
                  <a:lnTo>
                    <a:pt x="2053" y="1273"/>
                  </a:lnTo>
                  <a:lnTo>
                    <a:pt x="1952" y="1152"/>
                  </a:lnTo>
                  <a:lnTo>
                    <a:pt x="1846" y="1039"/>
                  </a:lnTo>
                  <a:lnTo>
                    <a:pt x="1733" y="933"/>
                  </a:lnTo>
                  <a:lnTo>
                    <a:pt x="1614" y="836"/>
                  </a:lnTo>
                  <a:lnTo>
                    <a:pt x="1490" y="747"/>
                  </a:lnTo>
                  <a:lnTo>
                    <a:pt x="1360" y="667"/>
                  </a:lnTo>
                  <a:lnTo>
                    <a:pt x="1226" y="594"/>
                  </a:lnTo>
                  <a:lnTo>
                    <a:pt x="1087" y="531"/>
                  </a:lnTo>
                  <a:lnTo>
                    <a:pt x="944" y="477"/>
                  </a:lnTo>
                  <a:lnTo>
                    <a:pt x="799" y="431"/>
                  </a:lnTo>
                  <a:lnTo>
                    <a:pt x="650" y="396"/>
                  </a:lnTo>
                  <a:lnTo>
                    <a:pt x="498" y="370"/>
                  </a:lnTo>
                  <a:lnTo>
                    <a:pt x="346" y="353"/>
                  </a:lnTo>
                  <a:close/>
                  <a:moveTo>
                    <a:pt x="173" y="0"/>
                  </a:moveTo>
                  <a:lnTo>
                    <a:pt x="338" y="5"/>
                  </a:lnTo>
                  <a:lnTo>
                    <a:pt x="504" y="20"/>
                  </a:lnTo>
                  <a:lnTo>
                    <a:pt x="667" y="46"/>
                  </a:lnTo>
                  <a:lnTo>
                    <a:pt x="829" y="80"/>
                  </a:lnTo>
                  <a:lnTo>
                    <a:pt x="986" y="124"/>
                  </a:lnTo>
                  <a:lnTo>
                    <a:pt x="1141" y="178"/>
                  </a:lnTo>
                  <a:lnTo>
                    <a:pt x="1291" y="241"/>
                  </a:lnTo>
                  <a:lnTo>
                    <a:pt x="1438" y="314"/>
                  </a:lnTo>
                  <a:lnTo>
                    <a:pt x="1581" y="394"/>
                  </a:lnTo>
                  <a:lnTo>
                    <a:pt x="1718" y="483"/>
                  </a:lnTo>
                  <a:lnTo>
                    <a:pt x="1852" y="580"/>
                  </a:lnTo>
                  <a:lnTo>
                    <a:pt x="1978" y="686"/>
                  </a:lnTo>
                  <a:lnTo>
                    <a:pt x="2099" y="799"/>
                  </a:lnTo>
                  <a:lnTo>
                    <a:pt x="2212" y="922"/>
                  </a:lnTo>
                  <a:lnTo>
                    <a:pt x="2318" y="1048"/>
                  </a:lnTo>
                  <a:lnTo>
                    <a:pt x="2415" y="1180"/>
                  </a:lnTo>
                  <a:lnTo>
                    <a:pt x="2504" y="1317"/>
                  </a:lnTo>
                  <a:lnTo>
                    <a:pt x="2584" y="1460"/>
                  </a:lnTo>
                  <a:lnTo>
                    <a:pt x="2654" y="1605"/>
                  </a:lnTo>
                  <a:lnTo>
                    <a:pt x="2716" y="1756"/>
                  </a:lnTo>
                  <a:lnTo>
                    <a:pt x="2770" y="1910"/>
                  </a:lnTo>
                  <a:lnTo>
                    <a:pt x="2814" y="2066"/>
                  </a:lnTo>
                  <a:lnTo>
                    <a:pt x="2848" y="2226"/>
                  </a:lnTo>
                  <a:lnTo>
                    <a:pt x="2874" y="2386"/>
                  </a:lnTo>
                  <a:lnTo>
                    <a:pt x="2888" y="2549"/>
                  </a:lnTo>
                  <a:lnTo>
                    <a:pt x="2894" y="2715"/>
                  </a:lnTo>
                  <a:lnTo>
                    <a:pt x="2894" y="2724"/>
                  </a:lnTo>
                  <a:lnTo>
                    <a:pt x="2890" y="2763"/>
                  </a:lnTo>
                  <a:lnTo>
                    <a:pt x="2877" y="2800"/>
                  </a:lnTo>
                  <a:lnTo>
                    <a:pt x="2857" y="2832"/>
                  </a:lnTo>
                  <a:lnTo>
                    <a:pt x="2829" y="2858"/>
                  </a:lnTo>
                  <a:lnTo>
                    <a:pt x="2797" y="2878"/>
                  </a:lnTo>
                  <a:lnTo>
                    <a:pt x="2760" y="2891"/>
                  </a:lnTo>
                  <a:lnTo>
                    <a:pt x="2721" y="2897"/>
                  </a:lnTo>
                  <a:lnTo>
                    <a:pt x="173" y="2897"/>
                  </a:lnTo>
                  <a:lnTo>
                    <a:pt x="132" y="2891"/>
                  </a:lnTo>
                  <a:lnTo>
                    <a:pt x="97" y="2878"/>
                  </a:lnTo>
                  <a:lnTo>
                    <a:pt x="63" y="2858"/>
                  </a:lnTo>
                  <a:lnTo>
                    <a:pt x="37" y="2832"/>
                  </a:lnTo>
                  <a:lnTo>
                    <a:pt x="17" y="2800"/>
                  </a:lnTo>
                  <a:lnTo>
                    <a:pt x="4" y="2763"/>
                  </a:lnTo>
                  <a:lnTo>
                    <a:pt x="0" y="2724"/>
                  </a:lnTo>
                  <a:lnTo>
                    <a:pt x="0" y="173"/>
                  </a:lnTo>
                  <a:lnTo>
                    <a:pt x="4" y="134"/>
                  </a:lnTo>
                  <a:lnTo>
                    <a:pt x="17" y="96"/>
                  </a:lnTo>
                  <a:lnTo>
                    <a:pt x="37" y="65"/>
                  </a:lnTo>
                  <a:lnTo>
                    <a:pt x="63" y="39"/>
                  </a:lnTo>
                  <a:lnTo>
                    <a:pt x="97" y="18"/>
                  </a:lnTo>
                  <a:lnTo>
                    <a:pt x="132" y="5"/>
                  </a:lnTo>
                  <a:lnTo>
                    <a:pt x="173" y="0"/>
                  </a:lnTo>
                  <a:close/>
                </a:path>
              </a:pathLst>
            </a:custGeom>
            <a:grpFill/>
            <a:ln w="0">
              <a:noFill/>
              <a:prstDash val="solid"/>
              <a:round/>
            </a:ln>
          </p:spPr>
          <p:txBody>
            <a:bodyPr vert="horz" wrap="square" lIns="91440" tIns="45720" rIns="91440" bIns="45720" numCol="1" anchor="t" anchorCtr="0" compatLnSpc="1"/>
            <a:lstStyle/>
            <a:p>
              <a:pPr marL="0" marR="0" lvl="0" indent="0" defTabSz="914400" eaLnBrk="1" fontAlgn="auto" latinLnBrk="0" hangingPunct="1">
                <a:lnSpc>
                  <a:spcPct val="100000"/>
                </a:lnSpc>
                <a:spcBef>
                  <a:spcPts val="0"/>
                </a:spcBef>
                <a:spcAft>
                  <a:spcPts val="0"/>
                </a:spcAft>
                <a:buClrTx/>
                <a:buSzTx/>
                <a:buFontTx/>
                <a:buNone/>
                <a:defRPr/>
              </a:pPr>
              <a:endParaRPr kumimoji="0" lang="en-US" sz="1800" b="0" i="0" u="none" strike="noStrike" kern="0" cap="none" spc="0" normalizeH="0" baseline="0" noProof="0">
                <a:ln>
                  <a:noFill/>
                </a:ln>
                <a:solidFill>
                  <a:prstClr val="black"/>
                </a:solidFill>
                <a:effectLst/>
                <a:uLnTx/>
                <a:uFillTx/>
                <a:latin typeface="Calibri" panose="020F0502020204030204"/>
              </a:endParaRPr>
            </a:p>
          </p:txBody>
        </p:sp>
      </p:grpSp>
      <p:sp>
        <p:nvSpPr>
          <p:cNvPr id="53" name="TextBox 136"/>
          <p:cNvSpPr txBox="1"/>
          <p:nvPr/>
        </p:nvSpPr>
        <p:spPr>
          <a:xfrm>
            <a:off x="1104909" y="6241371"/>
            <a:ext cx="231153" cy="338554"/>
          </a:xfrm>
          <a:prstGeom prst="rect">
            <a:avLst/>
          </a:prstGeom>
          <a:noFill/>
        </p:spPr>
        <p:txBody>
          <a:bodyPr wrap="none" rtlCol="0">
            <a:spAutoFit/>
          </a:bodyPr>
          <a:lstStyle/>
          <a:p>
            <a:pPr algn="ctr"/>
            <a:r>
              <a:rPr lang="en-US" sz="1600" dirty="0">
                <a:solidFill>
                  <a:prstClr val="white">
                    <a:lumMod val="75000"/>
                  </a:prstClr>
                </a:solidFill>
                <a:latin typeface="Calibri" panose="020F0502020204030204"/>
              </a:rPr>
              <a:t> </a:t>
            </a:r>
            <a:endParaRPr lang="en-US" sz="1600" dirty="0">
              <a:solidFill>
                <a:prstClr val="white">
                  <a:lumMod val="75000"/>
                </a:prstClr>
              </a:solidFill>
              <a:latin typeface="Calibri" panose="020F0502020204030204"/>
            </a:endParaRPr>
          </a:p>
        </p:txBody>
      </p:sp>
      <p:sp>
        <p:nvSpPr>
          <p:cNvPr id="2" name="矩形 1"/>
          <p:cNvSpPr/>
          <p:nvPr/>
        </p:nvSpPr>
        <p:spPr>
          <a:xfrm>
            <a:off x="-19723" y="-23720"/>
            <a:ext cx="12192000" cy="2453301"/>
          </a:xfrm>
          <a:prstGeom prst="rect">
            <a:avLst/>
          </a:prstGeom>
          <a:solidFill>
            <a:srgbClr val="58ACB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14300" tIns="57150" rIns="114300" bIns="57150" rtlCol="0" anchor="ctr"/>
          <a:lstStyle/>
          <a:p>
            <a:pPr algn="ctr"/>
            <a:endParaRPr lang="zh-CN" altLang="en-US" sz="2250"/>
          </a:p>
        </p:txBody>
      </p:sp>
      <p:sp>
        <p:nvSpPr>
          <p:cNvPr id="54" name="TextBox 97"/>
          <p:cNvSpPr txBox="1"/>
          <p:nvPr/>
        </p:nvSpPr>
        <p:spPr>
          <a:xfrm>
            <a:off x="575955" y="185619"/>
            <a:ext cx="10161270" cy="521970"/>
          </a:xfrm>
          <a:prstGeom prst="rect">
            <a:avLst/>
          </a:prstGeom>
          <a:noFill/>
        </p:spPr>
        <p:txBody>
          <a:bodyPr wrap="none" rtlCol="0">
            <a:spAutoFit/>
          </a:bodyPr>
          <a:lstStyle/>
          <a:p>
            <a:pPr algn="ctr"/>
            <a:r>
              <a:rPr lang="zh-CN" altLang="en-US" sz="2800" b="1" dirty="0">
                <a:solidFill>
                  <a:schemeClr val="bg1"/>
                </a:solidFill>
                <a:latin typeface="Times New Roman" panose="02020603050405020304" charset="0"/>
                <a:cs typeface="Times New Roman" panose="02020603050405020304" charset="0"/>
              </a:rPr>
              <a:t>Kotter's Eight Step Model for Leading Change-Change Strategies</a:t>
            </a:r>
            <a:endParaRPr lang="zh-CN" altLang="en-US" sz="2800" b="1" dirty="0">
              <a:solidFill>
                <a:schemeClr val="bg1"/>
              </a:solidFill>
              <a:latin typeface="Times New Roman" panose="02020603050405020304" charset="0"/>
              <a:cs typeface="Times New Roman" panose="02020603050405020304" charset="0"/>
            </a:endParaRPr>
          </a:p>
        </p:txBody>
      </p:sp>
      <p:sp>
        <p:nvSpPr>
          <p:cNvPr id="14" name="TextBox 61"/>
          <p:cNvSpPr txBox="1"/>
          <p:nvPr/>
        </p:nvSpPr>
        <p:spPr>
          <a:xfrm>
            <a:off x="547370" y="739775"/>
            <a:ext cx="11458575" cy="1938020"/>
          </a:xfrm>
          <a:prstGeom prst="rect">
            <a:avLst/>
          </a:prstGeom>
          <a:noFill/>
        </p:spPr>
        <p:txBody>
          <a:bodyPr wrap="square" rtlCol="0">
            <a:spAutoFit/>
          </a:bodyPr>
          <a:lstStyle/>
          <a:p>
            <a:pPr>
              <a:lnSpc>
                <a:spcPct val="150000"/>
              </a:lnSpc>
            </a:pPr>
            <a:r>
              <a:rPr lang="en-US" altLang="zh-CN" sz="1600" dirty="0">
                <a:solidFill>
                  <a:schemeClr val="bg1"/>
                </a:solidFill>
                <a:effectLst/>
                <a:latin typeface="Times New Roman" panose="02020603050405020304" charset="0"/>
                <a:cs typeface="Times New Roman" panose="02020603050405020304" charset="0"/>
              </a:rPr>
              <a:t>When it comes to the sixth step of the Kotter model, the company needs to put the change into action. In order to maintain the enthusiasm of all employees for change, managers can identify some short-term achievements in this process and reward relevant personnel to ensure their enthusiasm and motivation </a:t>
            </a:r>
            <a:r>
              <a:rPr lang="en-US" altLang="zh-CN" sz="1600" dirty="0">
                <a:solidFill>
                  <a:schemeClr val="bg1"/>
                </a:solidFill>
                <a:effectLst/>
                <a:latin typeface="Times New Roman" panose="02020603050405020304" charset="0"/>
                <a:cs typeface="Times New Roman" panose="02020603050405020304" charset="0"/>
                <a:sym typeface="+mn-ea"/>
              </a:rPr>
              <a:t>(</a:t>
            </a:r>
            <a:r>
              <a:rPr lang="en-US" altLang="zh-CN" sz="1600" dirty="0">
                <a:solidFill>
                  <a:schemeClr val="bg1"/>
                </a:solidFill>
                <a:effectLst/>
                <a:latin typeface="Times New Roman" panose="02020603050405020304" charset="0"/>
                <a:cs typeface="Times New Roman" panose="02020603050405020304" charset="0"/>
                <a:sym typeface="+mn-ea"/>
              </a:rPr>
              <a:t>Hussain, Lei &amp;Akram, 2016)</a:t>
            </a:r>
            <a:r>
              <a:rPr lang="en-US" altLang="zh-CN" sz="1600" dirty="0">
                <a:solidFill>
                  <a:schemeClr val="bg1"/>
                </a:solidFill>
                <a:effectLst/>
                <a:latin typeface="Times New Roman" panose="02020603050405020304" charset="0"/>
                <a:cs typeface="Times New Roman" panose="02020603050405020304" charset="0"/>
              </a:rPr>
              <a:t>. Subsequently, the company will enter the steps of maintaining a state of change and accelerating the process of change. In the end, the company will complete the change and make the changed state a work habit for everyone.</a:t>
            </a:r>
            <a:endParaRPr lang="en-US" altLang="zh-CN" sz="1600" dirty="0">
              <a:solidFill>
                <a:schemeClr val="bg1"/>
              </a:solidFill>
              <a:effectLst/>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矩形 67"/>
          <p:cNvSpPr/>
          <p:nvPr/>
        </p:nvSpPr>
        <p:spPr>
          <a:xfrm>
            <a:off x="484902" y="827224"/>
            <a:ext cx="15217358" cy="837747"/>
          </a:xfrm>
          <a:prstGeom prst="rect">
            <a:avLst/>
          </a:prstGeom>
          <a:gradFill flip="none" rotWithShape="1">
            <a:gsLst>
              <a:gs pos="0">
                <a:srgbClr val="58ACB6">
                  <a:alpha val="24000"/>
                </a:srgbClr>
              </a:gs>
              <a:gs pos="100000">
                <a:srgbClr val="58ACB6">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endParaRPr>
          </a:p>
        </p:txBody>
      </p:sp>
      <p:sp>
        <p:nvSpPr>
          <p:cNvPr id="2" name="文本框 1"/>
          <p:cNvSpPr txBox="1"/>
          <p:nvPr/>
        </p:nvSpPr>
        <p:spPr>
          <a:xfrm>
            <a:off x="885521" y="207453"/>
            <a:ext cx="8453032" cy="544830"/>
          </a:xfrm>
          <a:prstGeom prst="rect">
            <a:avLst/>
          </a:prstGeom>
          <a:noFill/>
          <a:effectLst/>
        </p:spPr>
        <p:txBody>
          <a:bodyPr wrap="square" lIns="114300" tIns="57150" rIns="114300" bIns="57150" rtlCol="0">
            <a:spAutoFit/>
          </a:bodyPr>
          <a:lstStyle/>
          <a:p>
            <a:pPr algn="l"/>
            <a:r>
              <a:rPr lang="en-US" altLang="zh-CN" sz="2800" dirty="0">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sym typeface="+mn-ea"/>
              </a:rPr>
              <a:t>Conclusion (experience summary)</a:t>
            </a:r>
            <a:endParaRPr lang="en-US" altLang="zh-CN" sz="2800" dirty="0">
              <a:solidFill>
                <a:srgbClr val="404040"/>
              </a:solidFill>
              <a:latin typeface="Times New Roman" panose="02020603050405020304" charset="0"/>
              <a:cs typeface="Times New Roman" panose="02020603050405020304" charset="0"/>
            </a:endParaRPr>
          </a:p>
        </p:txBody>
      </p:sp>
      <p:grpSp>
        <p:nvGrpSpPr>
          <p:cNvPr id="3" name="组合 2"/>
          <p:cNvGrpSpPr/>
          <p:nvPr/>
        </p:nvGrpSpPr>
        <p:grpSpPr>
          <a:xfrm>
            <a:off x="1336565" y="1433180"/>
            <a:ext cx="1525231" cy="753368"/>
            <a:chOff x="1799303" y="2547813"/>
            <a:chExt cx="1525231" cy="753368"/>
          </a:xfrm>
        </p:grpSpPr>
        <p:sp>
          <p:nvSpPr>
            <p:cNvPr id="4" name="矩形 3"/>
            <p:cNvSpPr/>
            <p:nvPr/>
          </p:nvSpPr>
          <p:spPr>
            <a:xfrm>
              <a:off x="1799303" y="3167831"/>
              <a:ext cx="1525231" cy="133350"/>
            </a:xfrm>
            <a:prstGeom prst="rect">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endParaRPr>
            </a:p>
          </p:txBody>
        </p:sp>
        <p:sp>
          <p:nvSpPr>
            <p:cNvPr id="5" name="文本框 4"/>
            <p:cNvSpPr txBox="1"/>
            <p:nvPr/>
          </p:nvSpPr>
          <p:spPr>
            <a:xfrm>
              <a:off x="2266725" y="2547813"/>
              <a:ext cx="562510" cy="664156"/>
            </a:xfrm>
            <a:prstGeom prst="rect">
              <a:avLst/>
            </a:prstGeom>
            <a:noFill/>
          </p:spPr>
          <p:txBody>
            <a:bodyPr wrap="square" rtlCol="0" anchor="t">
              <a:spAutoFit/>
            </a:bodyPr>
            <a:lstStyle/>
            <a:p>
              <a:pPr lvl="0" algn="dist">
                <a:lnSpc>
                  <a:spcPct val="180000"/>
                </a:lnSpc>
              </a:pPr>
              <a:r>
                <a:rPr lang="en-US" altLang="zh-CN"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rPr>
                <a:t>01</a:t>
              </a:r>
              <a:endParaRPr lang="zh-CN" altLang="en-US"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endParaRPr>
            </a:p>
          </p:txBody>
        </p:sp>
      </p:grpSp>
      <p:sp>
        <p:nvSpPr>
          <p:cNvPr id="6" name="îS1îḋè"/>
          <p:cNvSpPr/>
          <p:nvPr/>
        </p:nvSpPr>
        <p:spPr bwMode="auto">
          <a:xfrm>
            <a:off x="914096" y="2382466"/>
            <a:ext cx="2842394" cy="316928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r>
              <a:rPr lang="en-US" altLang="zh-CN" sz="2000" dirty="0">
                <a:effectLst/>
                <a:latin typeface="Times New Roman" panose="02020603050405020304" charset="0"/>
                <a:cs typeface="Times New Roman" panose="02020603050405020304" charset="0"/>
              </a:rPr>
              <a:t>The construction of the enterprise is reasonable and stable, and can cope with various risks and side effects in the process of change. Because in the process of change, team instability may occur in the organization (</a:t>
            </a:r>
            <a:r>
              <a:rPr lang="en-US" altLang="zh-CN" sz="2000" dirty="0">
                <a:effectLst/>
                <a:latin typeface="Times New Roman" panose="02020603050405020304" charset="0"/>
                <a:cs typeface="Times New Roman" panose="02020603050405020304" charset="0"/>
                <a:sym typeface="+mn-ea"/>
              </a:rPr>
              <a:t>Pang &amp;Sun, 2022)</a:t>
            </a:r>
            <a:endParaRPr lang="en-US" altLang="zh-CN" sz="2000" dirty="0">
              <a:effectLst/>
              <a:latin typeface="Times New Roman" panose="02020603050405020304" charset="0"/>
              <a:cs typeface="Times New Roman" panose="02020603050405020304" charset="0"/>
            </a:endParaRPr>
          </a:p>
        </p:txBody>
      </p:sp>
      <p:grpSp>
        <p:nvGrpSpPr>
          <p:cNvPr id="7" name="组合 6"/>
          <p:cNvGrpSpPr/>
          <p:nvPr/>
        </p:nvGrpSpPr>
        <p:grpSpPr>
          <a:xfrm>
            <a:off x="4165382" y="1428190"/>
            <a:ext cx="1525231" cy="777408"/>
            <a:chOff x="1799303" y="2523773"/>
            <a:chExt cx="1525231" cy="777408"/>
          </a:xfrm>
        </p:grpSpPr>
        <p:sp>
          <p:nvSpPr>
            <p:cNvPr id="8" name="矩形 7"/>
            <p:cNvSpPr/>
            <p:nvPr/>
          </p:nvSpPr>
          <p:spPr>
            <a:xfrm>
              <a:off x="1799303" y="3167831"/>
              <a:ext cx="1525231" cy="133350"/>
            </a:xfrm>
            <a:prstGeom prst="rect">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endParaRPr>
            </a:p>
          </p:txBody>
        </p:sp>
        <p:sp>
          <p:nvSpPr>
            <p:cNvPr id="9" name="文本框 8"/>
            <p:cNvSpPr txBox="1"/>
            <p:nvPr/>
          </p:nvSpPr>
          <p:spPr>
            <a:xfrm>
              <a:off x="2242232" y="2523773"/>
              <a:ext cx="650682" cy="664156"/>
            </a:xfrm>
            <a:prstGeom prst="rect">
              <a:avLst/>
            </a:prstGeom>
            <a:noFill/>
          </p:spPr>
          <p:txBody>
            <a:bodyPr wrap="square" rtlCol="0" anchor="t">
              <a:spAutoFit/>
            </a:bodyPr>
            <a:lstStyle/>
            <a:p>
              <a:pPr lvl="0" algn="l">
                <a:lnSpc>
                  <a:spcPct val="180000"/>
                </a:lnSpc>
              </a:pPr>
              <a:r>
                <a:rPr lang="en-US" altLang="zh-CN"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rPr>
                <a:t>02</a:t>
              </a:r>
              <a:endParaRPr lang="zh-CN" altLang="en-US"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endParaRPr>
            </a:p>
          </p:txBody>
        </p:sp>
      </p:grpSp>
      <p:grpSp>
        <p:nvGrpSpPr>
          <p:cNvPr id="11" name="组合 10"/>
          <p:cNvGrpSpPr/>
          <p:nvPr/>
        </p:nvGrpSpPr>
        <p:grpSpPr>
          <a:xfrm>
            <a:off x="6741013" y="1431819"/>
            <a:ext cx="1525231" cy="773779"/>
            <a:chOff x="1799303" y="2527402"/>
            <a:chExt cx="1525231" cy="773779"/>
          </a:xfrm>
        </p:grpSpPr>
        <p:sp>
          <p:nvSpPr>
            <p:cNvPr id="12" name="矩形 11"/>
            <p:cNvSpPr/>
            <p:nvPr/>
          </p:nvSpPr>
          <p:spPr>
            <a:xfrm>
              <a:off x="1799303" y="3167831"/>
              <a:ext cx="1525231" cy="133350"/>
            </a:xfrm>
            <a:prstGeom prst="rect">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endParaRPr>
            </a:p>
          </p:txBody>
        </p:sp>
        <p:sp>
          <p:nvSpPr>
            <p:cNvPr id="13" name="文本框 12"/>
            <p:cNvSpPr txBox="1"/>
            <p:nvPr/>
          </p:nvSpPr>
          <p:spPr>
            <a:xfrm>
              <a:off x="2247221" y="2527402"/>
              <a:ext cx="592885" cy="664156"/>
            </a:xfrm>
            <a:prstGeom prst="rect">
              <a:avLst/>
            </a:prstGeom>
            <a:noFill/>
          </p:spPr>
          <p:txBody>
            <a:bodyPr wrap="square" rtlCol="0" anchor="t">
              <a:spAutoFit/>
            </a:bodyPr>
            <a:lstStyle/>
            <a:p>
              <a:pPr lvl="0" algn="l">
                <a:lnSpc>
                  <a:spcPct val="180000"/>
                </a:lnSpc>
              </a:pPr>
              <a:r>
                <a:rPr lang="en-US" altLang="zh-CN"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rPr>
                <a:t>03</a:t>
              </a:r>
              <a:endParaRPr lang="zh-CN" altLang="en-US"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endParaRPr>
            </a:p>
          </p:txBody>
        </p:sp>
      </p:grpSp>
      <p:sp>
        <p:nvSpPr>
          <p:cNvPr id="14" name="îS1îḋè"/>
          <p:cNvSpPr/>
          <p:nvPr/>
        </p:nvSpPr>
        <p:spPr bwMode="auto">
          <a:xfrm>
            <a:off x="6455221" y="2382466"/>
            <a:ext cx="2352542" cy="286131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r>
              <a:rPr lang="en-US" altLang="zh-CN" sz="2000" dirty="0">
                <a:effectLst/>
                <a:latin typeface="Times New Roman" panose="02020603050405020304" charset="0"/>
                <a:cs typeface="Times New Roman" panose="02020603050405020304" charset="0"/>
              </a:rPr>
              <a:t>Decision-makers should have rational thinking and advanced thinking, and be willing to firmly lead the team to make thorough changes.(</a:t>
            </a:r>
            <a:r>
              <a:rPr lang="en-US" altLang="zh-CN" sz="2000" dirty="0">
                <a:effectLst/>
                <a:latin typeface="Times New Roman" panose="02020603050405020304" charset="0"/>
                <a:cs typeface="Times New Roman" panose="02020603050405020304" charset="0"/>
                <a:sym typeface="+mn-ea"/>
              </a:rPr>
              <a:t>Jeffrey Schwartz </a:t>
            </a:r>
            <a:r>
              <a:rPr lang="en-US" altLang="zh-CN" sz="2000" i="1" dirty="0">
                <a:effectLst/>
                <a:latin typeface="Times New Roman" panose="02020603050405020304" charset="0"/>
                <a:cs typeface="Times New Roman" panose="02020603050405020304" charset="0"/>
                <a:sym typeface="+mn-ea"/>
              </a:rPr>
              <a:t>et al.,</a:t>
            </a:r>
            <a:r>
              <a:rPr lang="en-US" altLang="zh-CN" sz="2000" dirty="0">
                <a:effectLst/>
                <a:latin typeface="Times New Roman" panose="02020603050405020304" charset="0"/>
                <a:cs typeface="Times New Roman" panose="02020603050405020304" charset="0"/>
                <a:sym typeface="+mn-ea"/>
              </a:rPr>
              <a:t> 2013) </a:t>
            </a:r>
            <a:endParaRPr lang="en-US" altLang="zh-CN" sz="2000" dirty="0">
              <a:effectLst/>
              <a:latin typeface="Times New Roman" panose="02020603050405020304" charset="0"/>
              <a:cs typeface="Times New Roman" panose="02020603050405020304" charset="0"/>
            </a:endParaRPr>
          </a:p>
        </p:txBody>
      </p:sp>
      <p:grpSp>
        <p:nvGrpSpPr>
          <p:cNvPr id="15" name="组合 14"/>
          <p:cNvGrpSpPr/>
          <p:nvPr/>
        </p:nvGrpSpPr>
        <p:grpSpPr>
          <a:xfrm>
            <a:off x="9166625" y="1427011"/>
            <a:ext cx="1525231" cy="782397"/>
            <a:chOff x="1799303" y="2518784"/>
            <a:chExt cx="1525231" cy="782397"/>
          </a:xfrm>
        </p:grpSpPr>
        <p:sp>
          <p:nvSpPr>
            <p:cNvPr id="16" name="矩形 15"/>
            <p:cNvSpPr/>
            <p:nvPr/>
          </p:nvSpPr>
          <p:spPr>
            <a:xfrm>
              <a:off x="1799303" y="3167831"/>
              <a:ext cx="1525231" cy="133350"/>
            </a:xfrm>
            <a:prstGeom prst="rect">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solidFill>
                  <a:srgbClr val="FFFFFF"/>
                </a:solidFill>
              </a:endParaRPr>
            </a:p>
          </p:txBody>
        </p:sp>
        <p:sp>
          <p:nvSpPr>
            <p:cNvPr id="17" name="文本框 16"/>
            <p:cNvSpPr txBox="1"/>
            <p:nvPr/>
          </p:nvSpPr>
          <p:spPr>
            <a:xfrm>
              <a:off x="2221368" y="2518784"/>
              <a:ext cx="614584" cy="664156"/>
            </a:xfrm>
            <a:prstGeom prst="rect">
              <a:avLst/>
            </a:prstGeom>
            <a:noFill/>
          </p:spPr>
          <p:txBody>
            <a:bodyPr wrap="square" rtlCol="0" anchor="t">
              <a:spAutoFit/>
            </a:bodyPr>
            <a:lstStyle/>
            <a:p>
              <a:pPr lvl="0" algn="l">
                <a:lnSpc>
                  <a:spcPct val="180000"/>
                </a:lnSpc>
              </a:pPr>
              <a:r>
                <a:rPr lang="en-US" altLang="zh-CN"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rPr>
                <a:t>04</a:t>
              </a:r>
              <a:endParaRPr lang="zh-CN" altLang="en-US" sz="2400" b="1" kern="100" dirty="0">
                <a:solidFill>
                  <a:srgbClr val="404040"/>
                </a:solidFill>
                <a:latin typeface="微软雅黑" panose="020B0503020204020204" pitchFamily="34" charset="-122"/>
                <a:ea typeface="微软雅黑" panose="020B0503020204020204" pitchFamily="34" charset="-122"/>
                <a:cs typeface="字魂58号-创中黑" panose="00000500000000000000" charset="-122"/>
                <a:sym typeface="+mn-ea"/>
              </a:endParaRPr>
            </a:p>
          </p:txBody>
        </p:sp>
      </p:grpSp>
      <p:sp>
        <p:nvSpPr>
          <p:cNvPr id="45" name="îS1îḋè"/>
          <p:cNvSpPr/>
          <p:nvPr/>
        </p:nvSpPr>
        <p:spPr bwMode="auto">
          <a:xfrm>
            <a:off x="3835486" y="2391394"/>
            <a:ext cx="2352542" cy="34766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r>
              <a:rPr lang="en-US" altLang="zh-CN" sz="2000" dirty="0">
                <a:effectLst/>
                <a:latin typeface="Times New Roman" panose="02020603050405020304" charset="0"/>
                <a:cs typeface="Times New Roman" panose="02020603050405020304" charset="0"/>
              </a:rPr>
              <a:t>The organization has sufficient financial and human resources to make changes (</a:t>
            </a:r>
            <a:r>
              <a:rPr lang="en-US" altLang="zh-CN" sz="2000" dirty="0">
                <a:effectLst/>
                <a:latin typeface="Times New Roman" panose="02020603050405020304" charset="0"/>
                <a:cs typeface="Times New Roman" panose="02020603050405020304" charset="0"/>
                <a:sym typeface="+mn-ea"/>
              </a:rPr>
              <a:t>Sun, 2013) </a:t>
            </a:r>
            <a:r>
              <a:rPr lang="en-US" altLang="zh-CN" sz="2000" dirty="0">
                <a:effectLst/>
                <a:latin typeface="Times New Roman" panose="02020603050405020304" charset="0"/>
                <a:cs typeface="Times New Roman" panose="02020603050405020304" charset="0"/>
              </a:rPr>
              <a:t>Because in the process of change, the organization will face a temporary decline in performance.</a:t>
            </a:r>
            <a:endParaRPr lang="en-US" altLang="zh-CN" sz="2000" dirty="0">
              <a:effectLst/>
              <a:latin typeface="Times New Roman" panose="02020603050405020304" charset="0"/>
              <a:cs typeface="Times New Roman" panose="02020603050405020304" charset="0"/>
            </a:endParaRPr>
          </a:p>
        </p:txBody>
      </p:sp>
      <p:sp>
        <p:nvSpPr>
          <p:cNvPr id="47" name="îS1îḋè"/>
          <p:cNvSpPr/>
          <p:nvPr/>
        </p:nvSpPr>
        <p:spPr bwMode="auto">
          <a:xfrm>
            <a:off x="8918614" y="2382466"/>
            <a:ext cx="2199488" cy="255333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r>
              <a:rPr lang="en-US" altLang="zh-CN" sz="2000" dirty="0">
                <a:effectLst/>
                <a:latin typeface="Times New Roman" panose="02020603050405020304" charset="0"/>
                <a:cs typeface="Times New Roman" panose="02020603050405020304" charset="0"/>
              </a:rPr>
              <a:t>The organization needs to choose the right direction of change and reasonable methods to implement the change </a:t>
            </a:r>
            <a:r>
              <a:rPr lang="en-US" altLang="zh-CN" sz="2000" dirty="0">
                <a:effectLst/>
                <a:latin typeface="Times New Roman" panose="02020603050405020304" charset="0"/>
                <a:cs typeface="Times New Roman" panose="02020603050405020304" charset="0"/>
                <a:sym typeface="+mn-ea"/>
              </a:rPr>
              <a:t>(Cai </a:t>
            </a:r>
            <a:r>
              <a:rPr lang="en-US" altLang="zh-CN" sz="2000" i="1" dirty="0">
                <a:effectLst/>
                <a:latin typeface="Times New Roman" panose="02020603050405020304" charset="0"/>
                <a:cs typeface="Times New Roman" panose="02020603050405020304" charset="0"/>
                <a:sym typeface="+mn-ea"/>
              </a:rPr>
              <a:t>et al.</a:t>
            </a:r>
            <a:r>
              <a:rPr lang="en-US" altLang="zh-CN" sz="2000" dirty="0">
                <a:effectLst/>
                <a:latin typeface="Times New Roman" panose="02020603050405020304" charset="0"/>
                <a:cs typeface="Times New Roman" panose="02020603050405020304" charset="0"/>
                <a:sym typeface="+mn-ea"/>
              </a:rPr>
              <a:t>, 2017)</a:t>
            </a:r>
            <a:endParaRPr lang="en-US" altLang="zh-CN" sz="2000" dirty="0">
              <a:effectLst/>
              <a:latin typeface="Times New Roman" panose="02020603050405020304" charset="0"/>
              <a:cs typeface="Times New Roman" panose="02020603050405020304" charset="0"/>
            </a:endParaRPr>
          </a:p>
        </p:txBody>
      </p:sp>
      <p:sp>
        <p:nvSpPr>
          <p:cNvPr id="56" name="îS1îḋè"/>
          <p:cNvSpPr/>
          <p:nvPr/>
        </p:nvSpPr>
        <p:spPr bwMode="auto">
          <a:xfrm>
            <a:off x="930500" y="992371"/>
            <a:ext cx="8890520" cy="3987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just"/>
            <a:r>
              <a:rPr lang="zh-CN" altLang="en-US"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If  the change</a:t>
            </a:r>
            <a:r>
              <a:rPr lang="en-US" altLang="zh-CN"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s are expected</a:t>
            </a:r>
            <a:r>
              <a:rPr lang="zh-CN" altLang="en-US"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 to </a:t>
            </a:r>
            <a:r>
              <a:rPr lang="en-US" altLang="zh-CN"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be </a:t>
            </a:r>
            <a:r>
              <a:rPr lang="zh-CN" altLang="en-US"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succeed, the following points</a:t>
            </a:r>
            <a:r>
              <a:rPr lang="en-US" altLang="zh-CN"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 should be requested:</a:t>
            </a:r>
            <a:endParaRPr lang="zh-CN" altLang="en-US" sz="2000" dirty="0">
              <a:effectLst>
                <a:outerShdw blurRad="38100" dist="19050" dir="2700000" algn="tl" rotWithShape="0">
                  <a:schemeClr val="dk1">
                    <a:alpha val="40000"/>
                  </a:schemeClr>
                </a:outerShdw>
              </a:effectLst>
              <a:latin typeface="Times New Roman" panose="02020603050405020304" charset="0"/>
              <a:cs typeface="Times New Roman" panose="02020603050405020304" charset="0"/>
            </a:endParaRPr>
          </a:p>
        </p:txBody>
      </p:sp>
      <p:sp>
        <p:nvSpPr>
          <p:cNvPr id="10" name="矩形 9"/>
          <p:cNvSpPr/>
          <p:nvPr>
            <p:custDataLst>
              <p:tags r:id="rId1"/>
            </p:custDataLst>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timing>
    <p:tnLst>
      <p:par>
        <p:cTn id="1" dur="indefinite" restart="never" nodeType="tmRoot"/>
      </p:par>
    </p:tnLst>
    <p:bldLst>
      <p:bldP spid="6" grpId="0"/>
      <p:bldP spid="14" grpId="0"/>
      <p:bldP spid="45" grpId="0"/>
      <p:bldP spid="47" grpId="0"/>
      <p:bldP spid="5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655650" y="294448"/>
            <a:ext cx="3297373" cy="544830"/>
          </a:xfrm>
          <a:prstGeom prst="rect">
            <a:avLst/>
          </a:prstGeom>
          <a:noFill/>
          <a:effectLst/>
        </p:spPr>
        <p:txBody>
          <a:bodyPr wrap="square" lIns="114300" tIns="57150" rIns="114300" bIns="57150" rtlCol="0">
            <a:spAutoFit/>
          </a:bodyPr>
          <a:lstStyle/>
          <a:p>
            <a:r>
              <a:rPr lang="en-US" altLang="zh-CN" sz="2800" dirty="0">
                <a:solidFill>
                  <a:srgbClr val="404040"/>
                </a:solidFill>
                <a:latin typeface="Times New Roman" panose="02020603050405020304" charset="0"/>
                <a:cs typeface="Times New Roman" panose="02020603050405020304" charset="0"/>
              </a:rPr>
              <a:t>Reference</a:t>
            </a:r>
            <a:endParaRPr lang="en-US" altLang="zh-CN" sz="2800" dirty="0">
              <a:solidFill>
                <a:srgbClr val="404040"/>
              </a:solidFill>
              <a:latin typeface="Times New Roman" panose="02020603050405020304" charset="0"/>
              <a:cs typeface="Times New Roman" panose="02020603050405020304" charset="0"/>
            </a:endParaRPr>
          </a:p>
        </p:txBody>
      </p:sp>
      <p:grpSp>
        <p:nvGrpSpPr>
          <p:cNvPr id="3" name="组合 2"/>
          <p:cNvGrpSpPr/>
          <p:nvPr/>
        </p:nvGrpSpPr>
        <p:grpSpPr>
          <a:xfrm>
            <a:off x="290625" y="919144"/>
            <a:ext cx="15217139" cy="5790565"/>
            <a:chOff x="812943" y="2998689"/>
            <a:chExt cx="10579855" cy="2847688"/>
          </a:xfrm>
        </p:grpSpPr>
        <p:sp>
          <p:nvSpPr>
            <p:cNvPr id="4" name="矩形 3"/>
            <p:cNvSpPr/>
            <p:nvPr/>
          </p:nvSpPr>
          <p:spPr>
            <a:xfrm>
              <a:off x="812943" y="2998689"/>
              <a:ext cx="10579855" cy="2847688"/>
            </a:xfrm>
            <a:prstGeom prst="rect">
              <a:avLst/>
            </a:prstGeom>
            <a:gradFill flip="none" rotWithShape="1">
              <a:gsLst>
                <a:gs pos="0">
                  <a:srgbClr val="58ACB6">
                    <a:alpha val="24000"/>
                  </a:srgbClr>
                </a:gs>
                <a:gs pos="100000">
                  <a:srgbClr val="58ACB6">
                    <a:alpha val="0"/>
                  </a:srgb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dirty="0">
                <a:solidFill>
                  <a:srgbClr val="FFFFFF"/>
                </a:solidFill>
              </a:endParaRPr>
            </a:p>
          </p:txBody>
        </p:sp>
        <p:sp>
          <p:nvSpPr>
            <p:cNvPr id="5" name="矩形 4"/>
            <p:cNvSpPr/>
            <p:nvPr/>
          </p:nvSpPr>
          <p:spPr>
            <a:xfrm>
              <a:off x="1094171" y="3616724"/>
              <a:ext cx="8036876" cy="286986"/>
            </a:xfrm>
            <a:prstGeom prst="rect">
              <a:avLst/>
            </a:prstGeom>
          </p:spPr>
          <p:txBody>
            <a:bodyPr wrap="square">
              <a:spAutoFit/>
            </a:bodyPr>
            <a:lstStyle/>
            <a:p>
              <a:pPr algn="l">
                <a:buClrTx/>
                <a:buSzTx/>
                <a:buNone/>
              </a:pPr>
              <a:r>
                <a:rPr lang="zh-CN" altLang="en-US" sz="1600" i="0" dirty="0">
                  <a:latin typeface="Times New Roman" panose="02020603050405020304" charset="0"/>
                  <a:cs typeface="Times New Roman" panose="02020603050405020304" charset="0"/>
                </a:rPr>
                <a:t>Doroshenko M V</a:t>
              </a:r>
              <a:r>
                <a:rPr lang="en-US" altLang="zh-CN" sz="1600" i="0" dirty="0">
                  <a:latin typeface="Times New Roman" panose="02020603050405020304" charset="0"/>
                  <a:cs typeface="Times New Roman" panose="02020603050405020304" charset="0"/>
                </a:rPr>
                <a:t> and</a:t>
              </a:r>
              <a:r>
                <a:rPr lang="zh-CN" altLang="en-US" sz="1600" i="0" dirty="0">
                  <a:latin typeface="Times New Roman" panose="02020603050405020304" charset="0"/>
                  <a:cs typeface="Times New Roman" panose="02020603050405020304" charset="0"/>
                </a:rPr>
                <a:t> Kudryashova I A</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(2020).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Process approach to enterprise management as a factor of the increase in economic stability</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WORLD OF ECONOMICS AND</a:t>
              </a:r>
              <a:r>
                <a:rPr lang="en-US" altLang="zh-CN" sz="1600" i="0" u="sng"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MANAGEMENT</a:t>
              </a:r>
              <a:r>
                <a:rPr lang="zh-CN" altLang="en-US" sz="1600" i="0" dirty="0">
                  <a:latin typeface="Times New Roman" panose="02020603050405020304" charset="0"/>
                  <a:cs typeface="Times New Roman" panose="02020603050405020304" charset="0"/>
                </a:rPr>
                <a:t>, 2020, 20(1):67-85.</a:t>
              </a:r>
              <a:endParaRPr lang="zh-CN" altLang="en-US" sz="1600" i="0" dirty="0">
                <a:latin typeface="Times New Roman" panose="02020603050405020304" charset="0"/>
                <a:cs typeface="Times New Roman" panose="02020603050405020304" charset="0"/>
              </a:endParaRPr>
            </a:p>
          </p:txBody>
        </p:sp>
      </p:grpSp>
      <p:sp>
        <p:nvSpPr>
          <p:cNvPr id="11" name="矩形 10"/>
          <p:cNvSpPr/>
          <p:nvPr/>
        </p:nvSpPr>
        <p:spPr>
          <a:xfrm>
            <a:off x="685800" y="1583690"/>
            <a:ext cx="13284835" cy="583565"/>
          </a:xfrm>
          <a:prstGeom prst="rect">
            <a:avLst/>
          </a:prstGeom>
        </p:spPr>
        <p:txBody>
          <a:bodyPr wrap="square">
            <a:spAutoFit/>
          </a:bodyPr>
          <a:lstStyle/>
          <a:p>
            <a:r>
              <a:rPr lang="zh-CN" altLang="en-US" sz="1600" i="0" dirty="0">
                <a:latin typeface="Times New Roman" panose="02020603050405020304" charset="0"/>
                <a:cs typeface="Times New Roman" panose="02020603050405020304" charset="0"/>
              </a:rPr>
              <a:t>Chuprov S V</a:t>
            </a:r>
            <a:r>
              <a:rPr lang="en-US" altLang="zh-CN" sz="1600" i="0" dirty="0">
                <a:latin typeface="Times New Roman" panose="02020603050405020304" charset="0"/>
                <a:cs typeface="Times New Roman" panose="02020603050405020304" charset="0"/>
              </a:rPr>
              <a:t> (2015).</a:t>
            </a:r>
            <a:r>
              <a:rPr lang="zh-CN" altLang="en-US" sz="1600" i="0" dirty="0">
                <a:latin typeface="Times New Roman" panose="02020603050405020304" charset="0"/>
                <a:cs typeface="Times New Roman" panose="02020603050405020304" charset="0"/>
              </a:rPr>
              <a:t>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Industrial Enterprise Stability Management</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in Competitive Environment of the Global Economy</a:t>
            </a:r>
            <a:r>
              <a:rPr lang="en-US" altLang="zh-CN"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Northeast</a:t>
            </a:r>
            <a:r>
              <a:rPr lang="en-US" altLang="zh-CN" sz="1600" i="0" u="sng" dirty="0">
                <a:latin typeface="Times New Roman" panose="02020603050405020304" charset="0"/>
                <a:cs typeface="Times New Roman" panose="02020603050405020304" charset="0"/>
              </a:rPr>
              <a:t> </a:t>
            </a:r>
            <a:endParaRPr lang="en-US" altLang="zh-CN" sz="1600" i="0" u="sng" dirty="0">
              <a:latin typeface="Times New Roman" panose="02020603050405020304" charset="0"/>
              <a:cs typeface="Times New Roman" panose="02020603050405020304" charset="0"/>
            </a:endParaRPr>
          </a:p>
          <a:p>
            <a:r>
              <a:rPr lang="zh-CN" altLang="en-US" sz="1600" i="0" u="sng" dirty="0">
                <a:latin typeface="Times New Roman" panose="02020603050405020304" charset="0"/>
                <a:cs typeface="Times New Roman" panose="02020603050405020304" charset="0"/>
              </a:rPr>
              <a:t>Asia Academic Forum</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2015</a:t>
            </a:r>
            <a:r>
              <a:rPr lang="en-US" altLang="zh-CN" sz="1600" i="0" dirty="0">
                <a:latin typeface="Times New Roman" panose="02020603050405020304" charset="0"/>
                <a:cs typeface="Times New Roman" panose="02020603050405020304" charset="0"/>
              </a:rPr>
              <a:t>.</a:t>
            </a:r>
            <a:endParaRPr lang="zh-CN" altLang="en-US" sz="1600" i="0" dirty="0">
              <a:latin typeface="Times New Roman" panose="02020603050405020304" charset="0"/>
              <a:cs typeface="Times New Roman" panose="02020603050405020304" charset="0"/>
            </a:endParaRPr>
          </a:p>
        </p:txBody>
      </p:sp>
      <p:sp>
        <p:nvSpPr>
          <p:cNvPr id="47" name="矩形 46"/>
          <p:cNvSpPr/>
          <p:nvPr/>
        </p:nvSpPr>
        <p:spPr>
          <a:xfrm>
            <a:off x="690245" y="4182745"/>
            <a:ext cx="11329035" cy="583565"/>
          </a:xfrm>
          <a:prstGeom prst="rect">
            <a:avLst/>
          </a:prstGeom>
        </p:spPr>
        <p:txBody>
          <a:bodyPr wrap="square">
            <a:spAutoFit/>
          </a:bodyPr>
          <a:lstStyle/>
          <a:p>
            <a:pPr algn="l">
              <a:buClrTx/>
              <a:buSzTx/>
              <a:buNone/>
            </a:pPr>
            <a:r>
              <a:rPr lang="zh-CN" altLang="en-US" sz="1600" i="0" dirty="0">
                <a:latin typeface="Times New Roman" panose="02020603050405020304" charset="0"/>
                <a:cs typeface="Times New Roman" panose="02020603050405020304" charset="0"/>
              </a:rPr>
              <a:t>Lin, H.-F.(2007).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Effects of extrinsic and intrinsic motivation on employee knowledge sharing intentions</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Journal of Information Science</a:t>
            </a:r>
            <a:r>
              <a:rPr lang="zh-CN" altLang="en-US" sz="1600" i="0" dirty="0">
                <a:latin typeface="Times New Roman" panose="02020603050405020304" charset="0"/>
                <a:cs typeface="Times New Roman" panose="02020603050405020304" charset="0"/>
              </a:rPr>
              <a:t>, 2007, 33(2):p.135-149.</a:t>
            </a:r>
            <a:endParaRPr lang="zh-CN" altLang="en-US" sz="1600" i="0" dirty="0">
              <a:latin typeface="Times New Roman" panose="02020603050405020304" charset="0"/>
              <a:cs typeface="Times New Roman" panose="02020603050405020304" charset="0"/>
            </a:endParaRPr>
          </a:p>
        </p:txBody>
      </p:sp>
      <p:sp>
        <p:nvSpPr>
          <p:cNvPr id="16" name="矩形 15"/>
          <p:cNvSpPr/>
          <p:nvPr>
            <p:custDataLst>
              <p:tags r:id="rId1"/>
            </p:custDataLst>
          </p:nvPr>
        </p:nvSpPr>
        <p:spPr>
          <a:xfrm>
            <a:off x="624846" y="4850238"/>
            <a:ext cx="11328775" cy="583565"/>
          </a:xfrm>
          <a:prstGeom prst="rect">
            <a:avLst/>
          </a:prstGeom>
        </p:spPr>
        <p:txBody>
          <a:bodyPr wrap="square">
            <a:spAutoFit/>
          </a:bodyPr>
          <a:p>
            <a:pPr marL="51435" indent="-51435" algn="l">
              <a:buClrTx/>
              <a:buSzTx/>
              <a:buFontTx/>
            </a:pPr>
            <a:r>
              <a:rPr lang="zh-CN" altLang="en-US" sz="1600" i="0" dirty="0">
                <a:latin typeface="Times New Roman" panose="02020603050405020304" charset="0"/>
                <a:cs typeface="Times New Roman" panose="02020603050405020304" charset="0"/>
                <a:sym typeface="+mn-ea"/>
              </a:rPr>
              <a:t> Pang Peifeng</a:t>
            </a:r>
            <a:r>
              <a:rPr lang="en-US" altLang="zh-CN" sz="1600" i="0" dirty="0">
                <a:latin typeface="Times New Roman" panose="02020603050405020304" charset="0"/>
                <a:cs typeface="Times New Roman" panose="02020603050405020304" charset="0"/>
                <a:sym typeface="+mn-ea"/>
              </a:rPr>
              <a:t> and </a:t>
            </a:r>
            <a:r>
              <a:rPr lang="zh-CN" altLang="en-US" sz="1600" i="0" dirty="0">
                <a:latin typeface="Times New Roman" panose="02020603050405020304" charset="0"/>
                <a:cs typeface="Times New Roman" panose="02020603050405020304" charset="0"/>
                <a:sym typeface="+mn-ea"/>
              </a:rPr>
              <a:t>Sun Weipeng </a:t>
            </a:r>
            <a:r>
              <a:rPr lang="zh-CN" altLang="en-US" sz="1600" dirty="0">
                <a:latin typeface="Times New Roman" panose="02020603050405020304" charset="0"/>
                <a:cs typeface="Times New Roman" panose="02020603050405020304" charset="0"/>
                <a:sym typeface="+mn-ea"/>
              </a:rPr>
              <a:t>(2022).</a:t>
            </a:r>
            <a:r>
              <a:rPr lang="en-US" altLang="zh-CN" sz="1600" dirty="0">
                <a:latin typeface="Times New Roman" panose="02020603050405020304" charset="0"/>
                <a:cs typeface="Times New Roman" panose="02020603050405020304" charset="0"/>
                <a:sym typeface="+mn-ea"/>
              </a:rPr>
              <a:t>‘</a:t>
            </a:r>
            <a:r>
              <a:rPr lang="zh-CN" altLang="en-US" sz="1600" i="0" dirty="0">
                <a:latin typeface="Times New Roman" panose="02020603050405020304" charset="0"/>
                <a:cs typeface="Times New Roman" panose="02020603050405020304" charset="0"/>
                <a:sym typeface="+mn-ea"/>
              </a:rPr>
              <a:t>Corporate transformation and</a:t>
            </a:r>
            <a:r>
              <a:rPr lang="en-US" altLang="zh-CN" sz="1600" i="0" dirty="0">
                <a:latin typeface="Times New Roman" panose="02020603050405020304" charset="0"/>
                <a:cs typeface="Times New Roman" panose="02020603050405020304" charset="0"/>
                <a:sym typeface="+mn-ea"/>
              </a:rPr>
              <a:t> </a:t>
            </a:r>
            <a:r>
              <a:rPr lang="zh-CN" altLang="en-US" sz="1600" i="0" dirty="0">
                <a:latin typeface="Times New Roman" panose="02020603050405020304" charset="0"/>
                <a:cs typeface="Times New Roman" panose="02020603050405020304" charset="0"/>
                <a:sym typeface="+mn-ea"/>
              </a:rPr>
              <a:t>transformation: Q Group faces the challenges and opportunities of </a:t>
            </a:r>
            <a:r>
              <a:rPr lang="en-US" altLang="zh-CN" sz="1600" i="0" dirty="0">
                <a:latin typeface="Times New Roman" panose="02020603050405020304" charset="0"/>
                <a:cs typeface="Times New Roman" panose="02020603050405020304" charset="0"/>
                <a:sym typeface="+mn-ea"/>
              </a:rPr>
              <a:t> </a:t>
            </a:r>
            <a:r>
              <a:rPr lang="zh-CN" altLang="en-US" sz="1600" i="0" dirty="0">
                <a:latin typeface="Times New Roman" panose="02020603050405020304" charset="0"/>
                <a:cs typeface="Times New Roman" panose="02020603050405020304" charset="0"/>
                <a:sym typeface="+mn-ea"/>
              </a:rPr>
              <a:t>the</a:t>
            </a:r>
            <a:r>
              <a:rPr lang="en-US" altLang="zh-CN" sz="1600" i="0" dirty="0">
                <a:latin typeface="Times New Roman" panose="02020603050405020304" charset="0"/>
                <a:cs typeface="Times New Roman" panose="02020603050405020304" charset="0"/>
                <a:sym typeface="+mn-ea"/>
              </a:rPr>
              <a:t> </a:t>
            </a:r>
            <a:r>
              <a:rPr lang="zh-CN" altLang="en-US" sz="1600" i="0" dirty="0">
                <a:latin typeface="Times New Roman" panose="02020603050405020304" charset="0"/>
                <a:cs typeface="Times New Roman" panose="02020603050405020304" charset="0"/>
                <a:sym typeface="+mn-ea"/>
              </a:rPr>
              <a:t>changes in the new asset management regulations and policies</a:t>
            </a:r>
            <a:r>
              <a:rPr lang="en-US" altLang="zh-CN" sz="1600" i="0" dirty="0">
                <a:latin typeface="Times New Roman" panose="02020603050405020304" charset="0"/>
                <a:cs typeface="Times New Roman" panose="02020603050405020304" charset="0"/>
                <a:sym typeface="+mn-ea"/>
              </a:rPr>
              <a:t>’, </a:t>
            </a:r>
            <a:r>
              <a:rPr lang="zh-CN" altLang="en-US" sz="1600" i="0" u="sng" dirty="0">
                <a:latin typeface="Times New Roman" panose="02020603050405020304" charset="0"/>
                <a:cs typeface="Times New Roman" panose="02020603050405020304" charset="0"/>
                <a:sym typeface="+mn-ea"/>
              </a:rPr>
              <a:t>Vitality</a:t>
            </a:r>
            <a:r>
              <a:rPr lang="zh-CN" altLang="en-US" sz="1600" i="0" dirty="0">
                <a:latin typeface="Times New Roman" panose="02020603050405020304" charset="0"/>
                <a:cs typeface="Times New Roman" panose="02020603050405020304" charset="0"/>
                <a:sym typeface="+mn-ea"/>
              </a:rPr>
              <a:t>, 2022 (10): 3.</a:t>
            </a:r>
            <a:endParaRPr lang="zh-CN" altLang="en-US" sz="1600" i="0" dirty="0">
              <a:latin typeface="Times New Roman" panose="02020603050405020304" charset="0"/>
              <a:cs typeface="Times New Roman" panose="02020603050405020304" charset="0"/>
            </a:endParaRPr>
          </a:p>
        </p:txBody>
      </p:sp>
      <p:sp>
        <p:nvSpPr>
          <p:cNvPr id="17" name="矩形 16"/>
          <p:cNvSpPr/>
          <p:nvPr>
            <p:custDataLst>
              <p:tags r:id="rId2"/>
            </p:custDataLst>
          </p:nvPr>
        </p:nvSpPr>
        <p:spPr>
          <a:xfrm>
            <a:off x="664450" y="5536476"/>
            <a:ext cx="11328775" cy="583565"/>
          </a:xfrm>
          <a:prstGeom prst="rect">
            <a:avLst/>
          </a:prstGeom>
        </p:spPr>
        <p:txBody>
          <a:bodyPr wrap="square">
            <a:spAutoFit/>
          </a:bodyPr>
          <a:p>
            <a:pPr algn="l">
              <a:buClrTx/>
              <a:buSzTx/>
              <a:buNone/>
            </a:pPr>
            <a:r>
              <a:rPr lang="zh-CN" altLang="en-US" sz="1600" i="0" dirty="0">
                <a:latin typeface="Times New Roman" panose="02020603050405020304" charset="0"/>
                <a:cs typeface="Times New Roman" panose="02020603050405020304" charset="0"/>
                <a:sym typeface="+mn-ea"/>
              </a:rPr>
              <a:t>Sun Xiaodong (2013).</a:t>
            </a:r>
            <a:r>
              <a:rPr lang="en-US" altLang="zh-CN" sz="1600" i="0" dirty="0">
                <a:latin typeface="Times New Roman" panose="02020603050405020304" charset="0"/>
                <a:cs typeface="Times New Roman" panose="02020603050405020304" charset="0"/>
                <a:sym typeface="+mn-ea"/>
              </a:rPr>
              <a:t>‘</a:t>
            </a:r>
            <a:r>
              <a:rPr lang="zh-CN" altLang="en-US" sz="1600" i="0" dirty="0">
                <a:latin typeface="Times New Roman" panose="02020603050405020304" charset="0"/>
                <a:cs typeface="Times New Roman" panose="02020603050405020304" charset="0"/>
                <a:sym typeface="+mn-ea"/>
              </a:rPr>
              <a:t>Research on human resource management strategy</a:t>
            </a:r>
            <a:r>
              <a:rPr lang="en-US" altLang="zh-CN" sz="1600" i="0" dirty="0">
                <a:latin typeface="Times New Roman" panose="02020603050405020304" charset="0"/>
                <a:cs typeface="Times New Roman" panose="02020603050405020304" charset="0"/>
                <a:sym typeface="+mn-ea"/>
              </a:rPr>
              <a:t> </a:t>
            </a:r>
            <a:r>
              <a:rPr lang="zh-CN" altLang="en-US" sz="1600" i="0" dirty="0">
                <a:latin typeface="Times New Roman" panose="02020603050405020304" charset="0"/>
                <a:cs typeface="Times New Roman" panose="02020603050405020304" charset="0"/>
                <a:sym typeface="+mn-ea"/>
              </a:rPr>
              <a:t>in the transformation of NF Company</a:t>
            </a:r>
            <a:r>
              <a:rPr lang="en-US" altLang="zh-CN" sz="1600" i="0" dirty="0">
                <a:latin typeface="Times New Roman" panose="02020603050405020304" charset="0"/>
                <a:cs typeface="Times New Roman" panose="02020603050405020304" charset="0"/>
                <a:sym typeface="+mn-ea"/>
              </a:rPr>
              <a:t>’,</a:t>
            </a:r>
            <a:r>
              <a:rPr lang="zh-CN" altLang="en-US" sz="1600" i="0" dirty="0">
                <a:latin typeface="Times New Roman" panose="02020603050405020304" charset="0"/>
                <a:cs typeface="Times New Roman" panose="02020603050405020304" charset="0"/>
                <a:sym typeface="+mn-ea"/>
              </a:rPr>
              <a:t> </a:t>
            </a:r>
            <a:r>
              <a:rPr lang="zh-CN" altLang="en-US" sz="1600" i="0" u="sng" dirty="0">
                <a:latin typeface="Times New Roman" panose="02020603050405020304" charset="0"/>
                <a:cs typeface="Times New Roman" panose="02020603050405020304" charset="0"/>
                <a:sym typeface="+mn-ea"/>
              </a:rPr>
              <a:t>Tianjin University</a:t>
            </a:r>
            <a:r>
              <a:rPr lang="zh-CN" altLang="en-US" sz="1600" i="0" dirty="0">
                <a:latin typeface="Times New Roman" panose="02020603050405020304" charset="0"/>
                <a:cs typeface="Times New Roman" panose="02020603050405020304" charset="0"/>
                <a:sym typeface="+mn-ea"/>
              </a:rPr>
              <a:t>, 2013.25-29</a:t>
            </a:r>
            <a:endParaRPr lang="zh-CN" altLang="en-US" sz="1600" i="0" dirty="0">
              <a:latin typeface="Times New Roman" panose="02020603050405020304" charset="0"/>
              <a:cs typeface="Times New Roman" panose="02020603050405020304" charset="0"/>
              <a:sym typeface="+mn-ea"/>
            </a:endParaRPr>
          </a:p>
        </p:txBody>
      </p:sp>
      <p:sp>
        <p:nvSpPr>
          <p:cNvPr id="18" name="矩形 17"/>
          <p:cNvSpPr/>
          <p:nvPr>
            <p:custDataLst>
              <p:tags r:id="rId3"/>
            </p:custDataLst>
          </p:nvPr>
        </p:nvSpPr>
        <p:spPr>
          <a:xfrm>
            <a:off x="690439" y="3726418"/>
            <a:ext cx="11328775" cy="460375"/>
          </a:xfrm>
          <a:prstGeom prst="rect">
            <a:avLst/>
          </a:prstGeom>
        </p:spPr>
        <p:txBody>
          <a:bodyPr wrap="square">
            <a:spAutoFit/>
          </a:bodyPr>
          <a:p>
            <a:r>
              <a:rPr lang="zh-CN" altLang="en-US" sz="1600" i="0" dirty="0">
                <a:latin typeface="Times New Roman" panose="02020603050405020304" charset="0"/>
                <a:cs typeface="Times New Roman" panose="02020603050405020304" charset="0"/>
              </a:rPr>
              <a:t>Jeffrey Schwartz, Pablo Gaito</a:t>
            </a:r>
            <a:r>
              <a:rPr lang="en-US" altLang="zh-CN" sz="1600" i="0" dirty="0">
                <a:latin typeface="Times New Roman" panose="02020603050405020304" charset="0"/>
                <a:cs typeface="Times New Roman" panose="02020603050405020304" charset="0"/>
              </a:rPr>
              <a:t> and </a:t>
            </a:r>
            <a:r>
              <a:rPr lang="zh-CN" altLang="en-US" sz="1600" i="0" dirty="0">
                <a:latin typeface="Times New Roman" panose="02020603050405020304" charset="0"/>
                <a:cs typeface="Times New Roman" panose="02020603050405020304" charset="0"/>
              </a:rPr>
              <a:t>Doug Lenick</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(2013).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Use brain science to guide company reform</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a:t>
            </a:r>
            <a:r>
              <a:rPr lang="en-US" altLang="zh-CN"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Business Review</a:t>
            </a:r>
            <a:r>
              <a:rPr lang="zh-CN" altLang="en-US" sz="1600" i="0" dirty="0">
                <a:latin typeface="Times New Roman" panose="02020603050405020304" charset="0"/>
                <a:cs typeface="Times New Roman" panose="02020603050405020304" charset="0"/>
              </a:rPr>
              <a:t>,</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2013.14-16</a:t>
            </a:r>
            <a:r>
              <a:rPr lang="zh-CN" altLang="en-US" sz="2400" dirty="0">
                <a:latin typeface="Times New Roman" panose="02020603050405020304" charset="0"/>
                <a:cs typeface="Times New Roman" panose="02020603050405020304" charset="0"/>
                <a:sym typeface="+mn-ea"/>
              </a:rPr>
              <a:t>.</a:t>
            </a:r>
            <a:endParaRPr lang="en-US" altLang="zh-CN" sz="2400" i="0" dirty="0">
              <a:latin typeface="Times New Roman" panose="02020603050405020304" charset="0"/>
              <a:cs typeface="Times New Roman" panose="02020603050405020304" charset="0"/>
            </a:endParaRPr>
          </a:p>
        </p:txBody>
      </p:sp>
      <p:sp>
        <p:nvSpPr>
          <p:cNvPr id="19" name="矩形 18"/>
          <p:cNvSpPr/>
          <p:nvPr>
            <p:custDataLst>
              <p:tags r:id="rId4"/>
            </p:custDataLst>
          </p:nvPr>
        </p:nvSpPr>
        <p:spPr>
          <a:xfrm>
            <a:off x="670909" y="6210837"/>
            <a:ext cx="11328775" cy="337185"/>
          </a:xfrm>
          <a:prstGeom prst="rect">
            <a:avLst/>
          </a:prstGeom>
        </p:spPr>
        <p:txBody>
          <a:bodyPr wrap="square">
            <a:spAutoFit/>
          </a:bodyPr>
          <a:p>
            <a:r>
              <a:rPr lang="zh-CN" altLang="en-US" sz="1600" i="0" dirty="0">
                <a:latin typeface="Times New Roman" panose="02020603050405020304" charset="0"/>
                <a:cs typeface="Times New Roman" panose="02020603050405020304" charset="0"/>
              </a:rPr>
              <a:t>S</a:t>
            </a:r>
            <a:r>
              <a:rPr lang="en-US" altLang="zh-CN" sz="1600" i="0" dirty="0">
                <a:latin typeface="Times New Roman" panose="02020603050405020304" charset="0"/>
                <a:cs typeface="Times New Roman" panose="02020603050405020304" charset="0"/>
              </a:rPr>
              <a:t>ullivan Dan (2018)</a:t>
            </a:r>
            <a:r>
              <a:rPr lang="zh-CN" altLang="en-US" sz="1600" i="0" dirty="0">
                <a:latin typeface="Times New Roman" panose="02020603050405020304" charset="0"/>
                <a:cs typeface="Times New Roman" panose="02020603050405020304" charset="0"/>
              </a:rPr>
              <a:t> </a:t>
            </a:r>
            <a:r>
              <a:rPr lang="en-US" altLang="zh-CN" sz="1600" i="1" dirty="0">
                <a:latin typeface="Times New Roman" panose="02020603050405020304" charset="0"/>
                <a:cs typeface="Times New Roman" panose="02020603050405020304" charset="0"/>
              </a:rPr>
              <a:t>Unique process advisors</a:t>
            </a:r>
            <a:r>
              <a:rPr lang="en-US" altLang="zh-CN" sz="1600" i="0" dirty="0">
                <a:latin typeface="Times New Roman" panose="02020603050405020304" charset="0"/>
                <a:cs typeface="Times New Roman" panose="02020603050405020304" charset="0"/>
              </a:rPr>
              <a:t>, London: The Strategic Coach Inc.</a:t>
            </a:r>
            <a:endParaRPr lang="zh-CN" altLang="en-US" sz="1600" i="0" dirty="0">
              <a:latin typeface="Times New Roman" panose="02020603050405020304" charset="0"/>
              <a:cs typeface="Times New Roman" panose="02020603050405020304" charset="0"/>
            </a:endParaRPr>
          </a:p>
        </p:txBody>
      </p:sp>
      <p:sp>
        <p:nvSpPr>
          <p:cNvPr id="20" name="矩形 19"/>
          <p:cNvSpPr/>
          <p:nvPr>
            <p:custDataLst>
              <p:tags r:id="rId5"/>
            </p:custDataLst>
          </p:nvPr>
        </p:nvSpPr>
        <p:spPr>
          <a:xfrm>
            <a:off x="680868" y="1002151"/>
            <a:ext cx="11328775" cy="583565"/>
          </a:xfrm>
          <a:prstGeom prst="rect">
            <a:avLst/>
          </a:prstGeom>
        </p:spPr>
        <p:txBody>
          <a:bodyPr wrap="square">
            <a:spAutoFit/>
          </a:bodyPr>
          <a:p>
            <a:pPr algn="l">
              <a:buClrTx/>
              <a:buSzTx/>
              <a:buNone/>
            </a:pPr>
            <a:r>
              <a:rPr lang="zh-CN" altLang="en-US" sz="1600" i="0" dirty="0">
                <a:latin typeface="Times New Roman" panose="02020603050405020304" charset="0"/>
                <a:cs typeface="Times New Roman" panose="02020603050405020304" charset="0"/>
              </a:rPr>
              <a:t>Cai Tejin, Zhou Wencheng</a:t>
            </a:r>
            <a:r>
              <a:rPr lang="en-US" altLang="zh-CN" sz="1600" i="0" dirty="0">
                <a:latin typeface="Times New Roman" panose="02020603050405020304" charset="0"/>
                <a:cs typeface="Times New Roman" panose="02020603050405020304" charset="0"/>
              </a:rPr>
              <a:t> and</a:t>
            </a:r>
            <a:r>
              <a:rPr lang="zh-CN" altLang="en-US" sz="1600" i="0" dirty="0">
                <a:latin typeface="Times New Roman" panose="02020603050405020304" charset="0"/>
                <a:cs typeface="Times New Roman" panose="02020603050405020304" charset="0"/>
              </a:rPr>
              <a:t> Yao Tingting</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(2017).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Analysis on the evaluation of the change management ability of listed companies</a:t>
            </a:r>
            <a:r>
              <a:rPr lang="en-US" altLang="zh-CN"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Human Resources Management,</a:t>
            </a:r>
            <a:r>
              <a:rPr lang="zh-CN" altLang="en-US" sz="1600" i="0" dirty="0">
                <a:latin typeface="Times New Roman" panose="02020603050405020304" charset="0"/>
                <a:cs typeface="Times New Roman" panose="02020603050405020304" charset="0"/>
              </a:rPr>
              <a:t> 2017 (8): 3</a:t>
            </a:r>
            <a:endParaRPr lang="zh-CN" altLang="en-US" sz="1600" i="0" dirty="0">
              <a:latin typeface="Times New Roman" panose="02020603050405020304" charset="0"/>
              <a:cs typeface="Times New Roman" panose="02020603050405020304" charset="0"/>
            </a:endParaRPr>
          </a:p>
        </p:txBody>
      </p:sp>
      <p:sp>
        <p:nvSpPr>
          <p:cNvPr id="27" name="矩形 26"/>
          <p:cNvSpPr/>
          <p:nvPr>
            <p:custDataLst>
              <p:tags r:id="rId6"/>
            </p:custDataLst>
          </p:nvPr>
        </p:nvSpPr>
        <p:spPr>
          <a:xfrm>
            <a:off x="682107" y="2859354"/>
            <a:ext cx="11328775" cy="337185"/>
          </a:xfrm>
          <a:prstGeom prst="rect">
            <a:avLst/>
          </a:prstGeom>
        </p:spPr>
        <p:txBody>
          <a:bodyPr wrap="square">
            <a:spAutoFit/>
          </a:bodyPr>
          <a:p>
            <a:r>
              <a:rPr lang="zh-CN" altLang="en-US" sz="1600" i="0" dirty="0">
                <a:latin typeface="Times New Roman" panose="02020603050405020304" charset="0"/>
                <a:cs typeface="Times New Roman" panose="02020603050405020304" charset="0"/>
              </a:rPr>
              <a:t>Frank Bronte</a:t>
            </a:r>
            <a:r>
              <a:rPr lang="en-US" altLang="zh-CN" sz="1600" i="0" dirty="0">
                <a:latin typeface="Times New Roman" panose="02020603050405020304" charset="0"/>
                <a:cs typeface="Times New Roman" panose="02020603050405020304" charset="0"/>
              </a:rPr>
              <a:t> </a:t>
            </a:r>
            <a:r>
              <a:rPr lang="zh-CN" altLang="en-US" sz="1600" i="0" dirty="0">
                <a:latin typeface="Times New Roman" panose="02020603050405020304" charset="0"/>
                <a:cs typeface="Times New Roman" panose="02020603050405020304" charset="0"/>
              </a:rPr>
              <a:t>(2012). </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Five elements of leading company change</a:t>
            </a:r>
            <a:r>
              <a:rPr lang="en-US" altLang="zh-CN" sz="1600" i="0" dirty="0">
                <a:latin typeface="Times New Roman" panose="02020603050405020304" charset="0"/>
                <a:cs typeface="Times New Roman" panose="02020603050405020304" charset="0"/>
              </a:rPr>
              <a:t>’</a:t>
            </a:r>
            <a:r>
              <a:rPr lang="zh-CN" altLang="en-US" sz="1600" i="0" dirty="0">
                <a:latin typeface="Times New Roman" panose="02020603050405020304" charset="0"/>
                <a:cs typeface="Times New Roman" panose="02020603050405020304" charset="0"/>
              </a:rPr>
              <a:t>,</a:t>
            </a:r>
            <a:r>
              <a:rPr lang="en-US" altLang="zh-CN" sz="1600" i="0" dirty="0">
                <a:latin typeface="Times New Roman" panose="02020603050405020304" charset="0"/>
                <a:cs typeface="Times New Roman" panose="02020603050405020304" charset="0"/>
              </a:rPr>
              <a:t> </a:t>
            </a:r>
            <a:r>
              <a:rPr lang="zh-CN" altLang="en-US" sz="1600" i="0" u="sng" dirty="0">
                <a:latin typeface="Times New Roman" panose="02020603050405020304" charset="0"/>
                <a:cs typeface="Times New Roman" panose="02020603050405020304" charset="0"/>
              </a:rPr>
              <a:t>Modern State-owned Enterprise Research</a:t>
            </a:r>
            <a:r>
              <a:rPr lang="zh-CN" altLang="en-US" sz="1600" i="0" dirty="0">
                <a:latin typeface="Times New Roman" panose="02020603050405020304" charset="0"/>
                <a:cs typeface="Times New Roman" panose="02020603050405020304" charset="0"/>
              </a:rPr>
              <a:t>, 2012 (Z1): 8.</a:t>
            </a:r>
            <a:endParaRPr lang="zh-CN" altLang="en-US" sz="1600" i="0" dirty="0">
              <a:latin typeface="Times New Roman" panose="02020603050405020304" charset="0"/>
              <a:cs typeface="Times New Roman" panose="02020603050405020304" charset="0"/>
            </a:endParaRPr>
          </a:p>
        </p:txBody>
      </p:sp>
      <p:sp>
        <p:nvSpPr>
          <p:cNvPr id="21" name="矩形 20"/>
          <p:cNvSpPr/>
          <p:nvPr>
            <p:custDataLst>
              <p:tags r:id="rId7"/>
            </p:custDataLst>
          </p:nvPr>
        </p:nvSpPr>
        <p:spPr>
          <a:xfrm>
            <a:off x="10420985" y="-68580"/>
            <a:ext cx="1771015" cy="80708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0" name="文本框 99"/>
          <p:cNvSpPr txBox="1"/>
          <p:nvPr/>
        </p:nvSpPr>
        <p:spPr>
          <a:xfrm>
            <a:off x="685800" y="3202305"/>
            <a:ext cx="10749280" cy="583565"/>
          </a:xfrm>
          <a:prstGeom prst="rect">
            <a:avLst/>
          </a:prstGeom>
          <a:noFill/>
          <a:ln w="9525">
            <a:noFill/>
          </a:ln>
        </p:spPr>
        <p:txBody>
          <a:bodyPr wrap="square">
            <a:spAutoFit/>
          </a:bodyPr>
          <a:p>
            <a:pPr marL="0" indent="0"/>
            <a:r>
              <a:rPr lang="en-US" sz="1600" b="0">
                <a:solidFill>
                  <a:srgbClr val="000000"/>
                </a:solidFill>
                <a:latin typeface="Times New Roman" panose="02020603050405020304" charset="0"/>
                <a:ea typeface="宋体" panose="02010600030101010101" pitchFamily="2" charset="-122"/>
              </a:rPr>
              <a:t>Hussain S T, Lei S and Akram (2016),</a:t>
            </a:r>
            <a:r>
              <a:rPr lang="en-US" sz="1600" b="0">
                <a:solidFill>
                  <a:srgbClr val="000000"/>
                </a:solidFill>
                <a:latin typeface="Times New Roman" panose="02020603050405020304" charset="0"/>
                <a:ea typeface="宋体" panose="02010600030101010101" pitchFamily="2" charset="-122"/>
                <a:cs typeface="Times New Roman" panose="02020603050405020304" charset="0"/>
              </a:rPr>
              <a:t> ‘</a:t>
            </a:r>
            <a:r>
              <a:rPr lang="en-US" sz="1600" b="0">
                <a:solidFill>
                  <a:srgbClr val="000000"/>
                </a:solidFill>
                <a:latin typeface="Times New Roman" panose="02020603050405020304" charset="0"/>
                <a:ea typeface="宋体" panose="02010600030101010101" pitchFamily="2" charset="-122"/>
              </a:rPr>
              <a:t>Kurt Lewin's process model for organizational change: The role of leadership and employee involvement: A critical review’. </a:t>
            </a:r>
            <a:r>
              <a:rPr lang="en-US" sz="1600" b="0" u="sng">
                <a:solidFill>
                  <a:srgbClr val="000000"/>
                </a:solidFill>
                <a:latin typeface="Times New Roman" panose="02020603050405020304" charset="0"/>
                <a:ea typeface="宋体" panose="02010600030101010101" pitchFamily="2" charset="-122"/>
              </a:rPr>
              <a:t>Journal of Innovation &amp; Knowledge</a:t>
            </a:r>
            <a:r>
              <a:rPr lang="en-US" sz="1600" b="0">
                <a:solidFill>
                  <a:srgbClr val="000000"/>
                </a:solidFill>
                <a:latin typeface="Times New Roman" panose="02020603050405020304" charset="0"/>
                <a:ea typeface="宋体" panose="02010600030101010101" pitchFamily="2" charset="-122"/>
              </a:rPr>
              <a:t>, 2016.</a:t>
            </a:r>
            <a:endParaRPr lang="en-US" altLang="en-US" sz="1600" b="0">
              <a:solidFill>
                <a:srgbClr val="000000"/>
              </a:solidFill>
              <a:latin typeface="Times New Roman" panose="02020603050405020304" charset="0"/>
              <a:ea typeface="宋体" panose="02010600030101010101" pitchFamily="2" charset="-122"/>
            </a:endParaRP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2000" advTm="0">
        <p15:prstTrans prst="drape"/>
      </p:transition>
    </mc:Choice>
    <mc:Fallback>
      <p:transition spd="slow" advTm="0">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任意多边形: 形状 13"/>
          <p:cNvSpPr/>
          <p:nvPr/>
        </p:nvSpPr>
        <p:spPr>
          <a:xfrm rot="1329207">
            <a:off x="7959130" y="-663464"/>
            <a:ext cx="3541974" cy="8503145"/>
          </a:xfrm>
          <a:custGeom>
            <a:avLst/>
            <a:gdLst>
              <a:gd name="connsiteX0" fmla="*/ 0 w 3541974"/>
              <a:gd name="connsiteY0" fmla="*/ 4822714 h 8503145"/>
              <a:gd name="connsiteX1" fmla="*/ 19961 w 3541974"/>
              <a:gd name="connsiteY1" fmla="*/ 4865434 h 8503145"/>
              <a:gd name="connsiteX2" fmla="*/ 2493273 w 3541974"/>
              <a:gd name="connsiteY2" fmla="*/ 5761254 h 8503145"/>
              <a:gd name="connsiteX3" fmla="*/ 3480741 w 3541974"/>
              <a:gd name="connsiteY3" fmla="*/ 4875214 h 8503145"/>
              <a:gd name="connsiteX4" fmla="*/ 3541974 w 3541974"/>
              <a:gd name="connsiteY4" fmla="*/ 4747300 h 8503145"/>
              <a:gd name="connsiteX5" fmla="*/ 3541973 w 3541974"/>
              <a:gd name="connsiteY5" fmla="*/ 7061048 h 8503145"/>
              <a:gd name="connsiteX6" fmla="*/ 0 w 3541974"/>
              <a:gd name="connsiteY6" fmla="*/ 8503145 h 8503145"/>
              <a:gd name="connsiteX7" fmla="*/ 1 w 3541974"/>
              <a:gd name="connsiteY7" fmla="*/ 1098515 h 8503145"/>
              <a:gd name="connsiteX8" fmla="*/ 2698092 w 3541974"/>
              <a:gd name="connsiteY8" fmla="*/ 0 h 8503145"/>
              <a:gd name="connsiteX9" fmla="*/ 3541973 w 3541974"/>
              <a:gd name="connsiteY9" fmla="*/ 2072679 h 8503145"/>
              <a:gd name="connsiteX10" fmla="*/ 3541973 w 3541974"/>
              <a:gd name="connsiteY10" fmla="*/ 3140391 h 8503145"/>
              <a:gd name="connsiteX11" fmla="*/ 3486093 w 3541974"/>
              <a:gd name="connsiteY11" fmla="*/ 3020797 h 8503145"/>
              <a:gd name="connsiteX12" fmla="*/ 1012781 w 3541974"/>
              <a:gd name="connsiteY12" fmla="*/ 2124977 h 8503145"/>
              <a:gd name="connsiteX13" fmla="*/ 25312 w 3541974"/>
              <a:gd name="connsiteY13" fmla="*/ 3011016 h 8503145"/>
              <a:gd name="connsiteX14" fmla="*/ 0 w 3541974"/>
              <a:gd name="connsiteY14" fmla="*/ 3063894 h 850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41974" h="8503145">
                <a:moveTo>
                  <a:pt x="0" y="4822714"/>
                </a:moveTo>
                <a:lnTo>
                  <a:pt x="19961" y="4865434"/>
                </a:lnTo>
                <a:cubicBezTo>
                  <a:pt x="486341" y="5744332"/>
                  <a:pt x="1551901" y="6144529"/>
                  <a:pt x="2493273" y="5761254"/>
                </a:cubicBezTo>
                <a:cubicBezTo>
                  <a:pt x="2932580" y="5582392"/>
                  <a:pt x="3272060" y="5262541"/>
                  <a:pt x="3480741" y="4875214"/>
                </a:cubicBezTo>
                <a:lnTo>
                  <a:pt x="3541974" y="4747300"/>
                </a:lnTo>
                <a:lnTo>
                  <a:pt x="3541973" y="7061048"/>
                </a:lnTo>
                <a:lnTo>
                  <a:pt x="0" y="8503145"/>
                </a:lnTo>
                <a:close/>
                <a:moveTo>
                  <a:pt x="1" y="1098515"/>
                </a:moveTo>
                <a:lnTo>
                  <a:pt x="2698092" y="0"/>
                </a:lnTo>
                <a:lnTo>
                  <a:pt x="3541973" y="2072679"/>
                </a:lnTo>
                <a:lnTo>
                  <a:pt x="3541973" y="3140391"/>
                </a:lnTo>
                <a:lnTo>
                  <a:pt x="3486093" y="3020797"/>
                </a:lnTo>
                <a:cubicBezTo>
                  <a:pt x="3019713" y="2141898"/>
                  <a:pt x="1954153" y="1741702"/>
                  <a:pt x="1012781" y="2124977"/>
                </a:cubicBezTo>
                <a:cubicBezTo>
                  <a:pt x="573475" y="2303838"/>
                  <a:pt x="233994" y="2623690"/>
                  <a:pt x="25312" y="3011016"/>
                </a:cubicBezTo>
                <a:lnTo>
                  <a:pt x="0" y="3063894"/>
                </a:lnTo>
                <a:close/>
              </a:path>
            </a:pathLst>
          </a:cu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nvGrpSpPr>
          <p:cNvPr id="18" name="组合 17"/>
          <p:cNvGrpSpPr/>
          <p:nvPr/>
        </p:nvGrpSpPr>
        <p:grpSpPr>
          <a:xfrm>
            <a:off x="8057242" y="1523093"/>
            <a:ext cx="3545114" cy="3545114"/>
            <a:chOff x="8057242" y="1523093"/>
            <a:chExt cx="3545114" cy="3545114"/>
          </a:xfrm>
        </p:grpSpPr>
        <p:sp>
          <p:nvSpPr>
            <p:cNvPr id="9" name="椭圆 8"/>
            <p:cNvSpPr/>
            <p:nvPr/>
          </p:nvSpPr>
          <p:spPr>
            <a:xfrm>
              <a:off x="8057242" y="1523093"/>
              <a:ext cx="3545114" cy="3545114"/>
            </a:xfrm>
            <a:prstGeom prst="ellipse">
              <a:avLst/>
            </a:prstGeom>
            <a:solidFill>
              <a:schemeClr val="bg1"/>
            </a:solidFill>
            <a:ln w="12700" cap="flat" cmpd="sng" algn="ctr">
              <a:noFill/>
              <a:prstDash val="solid"/>
              <a:miter lim="800000"/>
              <a:headEnd type="none" w="med" len="med"/>
              <a:tailEnd type="none" w="med" len="med"/>
            </a:ln>
            <a:effectLst>
              <a:outerShdw blurRad="330200" algn="ctr" rotWithShape="0">
                <a:prstClr val="black">
                  <a:alpha val="14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7" name="图片 16"/>
            <p:cNvPicPr>
              <a:picLocks noChangeAspect="1"/>
            </p:cNvPicPr>
            <p:nvPr/>
          </p:nvPicPr>
          <p:blipFill>
            <a:blip r:embed="rId1">
              <a:extLst>
                <a:ext uri="{28A0092B-C50C-407E-A947-70E740481C1C}">
                  <a14:useLocalDpi xmlns:a14="http://schemas.microsoft.com/office/drawing/2010/main" val="0"/>
                </a:ext>
              </a:extLst>
            </a:blip>
            <a:srcRect l="18096" t="5345" r="26161" b="11050"/>
            <a:stretch>
              <a:fillRect/>
            </a:stretch>
          </p:blipFill>
          <p:spPr>
            <a:xfrm>
              <a:off x="8247742" y="1713593"/>
              <a:ext cx="3164114" cy="3164114"/>
            </a:xfrm>
            <a:custGeom>
              <a:avLst/>
              <a:gdLst>
                <a:gd name="connsiteX0" fmla="*/ 1582057 w 3164114"/>
                <a:gd name="connsiteY0" fmla="*/ 0 h 3164114"/>
                <a:gd name="connsiteX1" fmla="*/ 3164114 w 3164114"/>
                <a:gd name="connsiteY1" fmla="*/ 1582057 h 3164114"/>
                <a:gd name="connsiteX2" fmla="*/ 1582057 w 3164114"/>
                <a:gd name="connsiteY2" fmla="*/ 3164114 h 3164114"/>
                <a:gd name="connsiteX3" fmla="*/ 0 w 3164114"/>
                <a:gd name="connsiteY3" fmla="*/ 1582057 h 3164114"/>
                <a:gd name="connsiteX4" fmla="*/ 1582057 w 3164114"/>
                <a:gd name="connsiteY4" fmla="*/ 0 h 31641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64114" h="3164114">
                  <a:moveTo>
                    <a:pt x="1582057" y="0"/>
                  </a:moveTo>
                  <a:cubicBezTo>
                    <a:pt x="2455803" y="0"/>
                    <a:pt x="3164114" y="708311"/>
                    <a:pt x="3164114" y="1582057"/>
                  </a:cubicBezTo>
                  <a:cubicBezTo>
                    <a:pt x="3164114" y="2455803"/>
                    <a:pt x="2455803" y="3164114"/>
                    <a:pt x="1582057" y="3164114"/>
                  </a:cubicBezTo>
                  <a:cubicBezTo>
                    <a:pt x="708311" y="3164114"/>
                    <a:pt x="0" y="2455803"/>
                    <a:pt x="0" y="1582057"/>
                  </a:cubicBezTo>
                  <a:cubicBezTo>
                    <a:pt x="0" y="708311"/>
                    <a:pt x="708311" y="0"/>
                    <a:pt x="1582057" y="0"/>
                  </a:cubicBezTo>
                  <a:close/>
                </a:path>
              </a:pathLst>
            </a:custGeom>
          </p:spPr>
        </p:pic>
      </p:grpSp>
      <p:sp>
        <p:nvSpPr>
          <p:cNvPr id="19" name="等腰三角形 18"/>
          <p:cNvSpPr/>
          <p:nvPr/>
        </p:nvSpPr>
        <p:spPr>
          <a:xfrm flipV="1">
            <a:off x="8039100" y="-19050"/>
            <a:ext cx="952500" cy="647700"/>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37" name="组合 36"/>
          <p:cNvGrpSpPr/>
          <p:nvPr/>
        </p:nvGrpSpPr>
        <p:grpSpPr>
          <a:xfrm>
            <a:off x="7218801" y="1029290"/>
            <a:ext cx="952500" cy="1310764"/>
            <a:chOff x="6723742" y="2974520"/>
            <a:chExt cx="952500" cy="1310764"/>
          </a:xfrm>
        </p:grpSpPr>
        <p:sp>
          <p:nvSpPr>
            <p:cNvPr id="20" name="等腰三角形 19"/>
            <p:cNvSpPr/>
            <p:nvPr/>
          </p:nvSpPr>
          <p:spPr>
            <a:xfrm flipV="1">
              <a:off x="6723742" y="3429000"/>
              <a:ext cx="952500" cy="647700"/>
            </a:xfrm>
            <a:prstGeom prst="triangle">
              <a:avLst>
                <a:gd name="adj" fmla="val 72000"/>
              </a:avLst>
            </a:pr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等腰三角形 20"/>
            <p:cNvSpPr/>
            <p:nvPr/>
          </p:nvSpPr>
          <p:spPr>
            <a:xfrm>
              <a:off x="6771492" y="2974520"/>
              <a:ext cx="543708" cy="369721"/>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2" name="等腰三角形 21"/>
            <p:cNvSpPr/>
            <p:nvPr/>
          </p:nvSpPr>
          <p:spPr>
            <a:xfrm rot="19971375">
              <a:off x="6756814" y="3915563"/>
              <a:ext cx="543708" cy="369721"/>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3" name="等腰三角形 22"/>
          <p:cNvSpPr/>
          <p:nvPr/>
        </p:nvSpPr>
        <p:spPr>
          <a:xfrm flipH="1">
            <a:off x="10592706" y="6210300"/>
            <a:ext cx="952500" cy="647700"/>
          </a:xfrm>
          <a:prstGeom prst="triangle">
            <a:avLst>
              <a:gd name="adj" fmla="val 72000"/>
            </a:avLst>
          </a:prstGeom>
          <a:solidFill>
            <a:srgbClr val="58ACB6">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任意多边形: 形状 27"/>
          <p:cNvSpPr/>
          <p:nvPr/>
        </p:nvSpPr>
        <p:spPr>
          <a:xfrm rot="2701654">
            <a:off x="-339393" y="-143312"/>
            <a:ext cx="963050" cy="1363940"/>
          </a:xfrm>
          <a:custGeom>
            <a:avLst/>
            <a:gdLst>
              <a:gd name="connsiteX0" fmla="*/ 0 w 963050"/>
              <a:gd name="connsiteY0" fmla="*/ 401815 h 1363940"/>
              <a:gd name="connsiteX1" fmla="*/ 401429 w 963050"/>
              <a:gd name="connsiteY1" fmla="*/ 0 h 1363940"/>
              <a:gd name="connsiteX2" fmla="*/ 963050 w 963050"/>
              <a:gd name="connsiteY2" fmla="*/ 1363940 h 1363940"/>
            </a:gdLst>
            <a:ahLst/>
            <a:cxnLst>
              <a:cxn ang="0">
                <a:pos x="connsiteX0" y="connsiteY0"/>
              </a:cxn>
              <a:cxn ang="0">
                <a:pos x="connsiteX1" y="connsiteY1"/>
              </a:cxn>
              <a:cxn ang="0">
                <a:pos x="connsiteX2" y="connsiteY2"/>
              </a:cxn>
            </a:cxnLst>
            <a:rect l="l" t="t" r="r" b="b"/>
            <a:pathLst>
              <a:path w="963050" h="1363940">
                <a:moveTo>
                  <a:pt x="0" y="401815"/>
                </a:moveTo>
                <a:lnTo>
                  <a:pt x="401429" y="0"/>
                </a:lnTo>
                <a:lnTo>
                  <a:pt x="963050" y="1363940"/>
                </a:lnTo>
                <a:close/>
              </a:path>
            </a:pathLst>
          </a:custGeom>
          <a:solidFill>
            <a:srgbClr val="58ACB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nvGrpSpPr>
          <p:cNvPr id="67" name="组合 66"/>
          <p:cNvGrpSpPr/>
          <p:nvPr/>
        </p:nvGrpSpPr>
        <p:grpSpPr>
          <a:xfrm>
            <a:off x="536299" y="2264712"/>
            <a:ext cx="6661346" cy="1395880"/>
            <a:chOff x="1246144" y="3034605"/>
            <a:chExt cx="6661346" cy="1395880"/>
          </a:xfrm>
        </p:grpSpPr>
        <p:sp>
          <p:nvSpPr>
            <p:cNvPr id="53" name="矩形 52"/>
            <p:cNvSpPr/>
            <p:nvPr/>
          </p:nvSpPr>
          <p:spPr>
            <a:xfrm>
              <a:off x="1246144" y="3179273"/>
              <a:ext cx="6113806" cy="1126027"/>
            </a:xfrm>
            <a:prstGeom prst="rect">
              <a:avLst/>
            </a:prstGeom>
            <a:solidFill>
              <a:srgbClr val="58ACB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14300" tIns="57150" rIns="114300" bIns="57150" rtlCol="0" anchor="ctr"/>
            <a:lstStyle/>
            <a:p>
              <a:pPr algn="ctr"/>
              <a:endParaRPr lang="zh-CN" altLang="en-US" sz="2250"/>
            </a:p>
          </p:txBody>
        </p:sp>
        <p:grpSp>
          <p:nvGrpSpPr>
            <p:cNvPr id="57" name="组合 56"/>
            <p:cNvGrpSpPr/>
            <p:nvPr/>
          </p:nvGrpSpPr>
          <p:grpSpPr>
            <a:xfrm>
              <a:off x="1367891" y="3034605"/>
              <a:ext cx="6539599" cy="1395880"/>
              <a:chOff x="2783919" y="7770388"/>
              <a:chExt cx="6539599" cy="1395880"/>
            </a:xfrm>
          </p:grpSpPr>
          <p:sp>
            <p:nvSpPr>
              <p:cNvPr id="55" name="文本框 54"/>
              <p:cNvSpPr txBox="1"/>
              <p:nvPr/>
            </p:nvSpPr>
            <p:spPr>
              <a:xfrm>
                <a:off x="2836584" y="7770388"/>
                <a:ext cx="6486934" cy="1384995"/>
              </a:xfrm>
              <a:prstGeom prst="rect">
                <a:avLst/>
              </a:prstGeom>
              <a:noFill/>
              <a:effectLst/>
            </p:spPr>
            <p:txBody>
              <a:bodyPr wrap="square" lIns="114300" tIns="57150" rIns="114300" bIns="57150" rtlCol="0">
                <a:spAutoFit/>
              </a:bodyPr>
              <a:lstStyle/>
              <a:p>
                <a:r>
                  <a:rPr lang="en-US" altLang="zh-CN" sz="8250" dirty="0">
                    <a:ln w="11906">
                      <a:solidFill>
                        <a:schemeClr val="bg1">
                          <a:alpha val="69000"/>
                        </a:schemeClr>
                      </a:solidFill>
                    </a:ln>
                    <a:noFill/>
                    <a:latin typeface="汉仪粗黑简" panose="02010600000101010101" pitchFamily="2" charset="-122"/>
                    <a:ea typeface="汉仪粗黑简" panose="02010600000101010101" pitchFamily="2" charset="-122"/>
                  </a:rPr>
                  <a:t>Thank you</a:t>
                </a:r>
                <a:endParaRPr lang="zh-CN" altLang="en-US" sz="8250" dirty="0">
                  <a:ln w="11906">
                    <a:solidFill>
                      <a:schemeClr val="bg1">
                        <a:alpha val="69000"/>
                      </a:schemeClr>
                    </a:solidFill>
                  </a:ln>
                  <a:noFill/>
                  <a:latin typeface="汉仪粗黑简" panose="02010600000101010101" pitchFamily="2" charset="-122"/>
                  <a:ea typeface="汉仪粗黑简" panose="02010600000101010101" pitchFamily="2" charset="-122"/>
                </a:endParaRPr>
              </a:p>
            </p:txBody>
          </p:sp>
          <p:sp>
            <p:nvSpPr>
              <p:cNvPr id="54" name="文本框 53"/>
              <p:cNvSpPr txBox="1"/>
              <p:nvPr/>
            </p:nvSpPr>
            <p:spPr>
              <a:xfrm>
                <a:off x="2783919" y="7781273"/>
                <a:ext cx="6265829" cy="1384995"/>
              </a:xfrm>
              <a:prstGeom prst="rect">
                <a:avLst/>
              </a:prstGeom>
              <a:noFill/>
              <a:effectLst/>
            </p:spPr>
            <p:txBody>
              <a:bodyPr wrap="square" lIns="114300" tIns="57150" rIns="114300" bIns="57150" rtlCol="0">
                <a:spAutoFit/>
              </a:bodyPr>
              <a:lstStyle/>
              <a:p>
                <a:r>
                  <a:rPr lang="en-US" altLang="zh-CN" sz="8250" dirty="0">
                    <a:solidFill>
                      <a:schemeClr val="bg1"/>
                    </a:solidFill>
                    <a:latin typeface="汉仪粗黑简" panose="02010600000101010101" pitchFamily="2" charset="-122"/>
                    <a:ea typeface="汉仪粗黑简" panose="02010600000101010101" pitchFamily="2" charset="-122"/>
                  </a:rPr>
                  <a:t>Thank</a:t>
                </a:r>
                <a:r>
                  <a:rPr lang="zh-CN" altLang="en-US" sz="8250" dirty="0">
                    <a:solidFill>
                      <a:schemeClr val="bg1"/>
                    </a:solidFill>
                    <a:latin typeface="汉仪粗黑简" panose="02010600000101010101" pitchFamily="2" charset="-122"/>
                    <a:ea typeface="汉仪粗黑简" panose="02010600000101010101" pitchFamily="2" charset="-122"/>
                  </a:rPr>
                  <a:t> </a:t>
                </a:r>
                <a:r>
                  <a:rPr lang="en-US" altLang="zh-CN" sz="8250" dirty="0">
                    <a:solidFill>
                      <a:schemeClr val="bg1"/>
                    </a:solidFill>
                    <a:latin typeface="汉仪粗黑简" panose="02010600000101010101" pitchFamily="2" charset="-122"/>
                    <a:ea typeface="汉仪粗黑简" panose="02010600000101010101" pitchFamily="2" charset="-122"/>
                  </a:rPr>
                  <a:t>you</a:t>
                </a:r>
                <a:endParaRPr lang="zh-CN" altLang="en-US" sz="8250" dirty="0">
                  <a:solidFill>
                    <a:schemeClr val="bg1"/>
                  </a:solidFill>
                  <a:latin typeface="汉仪粗黑简" panose="02010600000101010101" pitchFamily="2" charset="-122"/>
                  <a:ea typeface="汉仪粗黑简" panose="02010600000101010101" pitchFamily="2" charset="-122"/>
                </a:endParaRPr>
              </a:p>
            </p:txBody>
          </p:sp>
        </p:grpSp>
      </p:grpSp>
      <p:pic>
        <p:nvPicPr>
          <p:cNvPr id="71" name="图形 70"/>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a:off x="653552" y="6026152"/>
            <a:ext cx="1441947" cy="418144"/>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Requires="p14" p14:dur="1250" advTm="9000">
        <p15:prstTrans prst="airplane"/>
      </p:transition>
    </mc:Choice>
    <mc:Fallback>
      <p:transition spd="slow" advTm="9000">
        <p:fade/>
      </p:transition>
    </mc:Fallback>
  </mc:AlternateContent>
  <p:timing>
    <p:tnLst>
      <p:par>
        <p:cTn id="1" dur="indefinite" restart="never" nodeType="tmRoot"/>
      </p:par>
    </p:tnLst>
    <p:bldLst>
      <p:bldP spid="14" grpId="0" animBg="1"/>
      <p:bldP spid="19" grpId="0" animBg="1"/>
      <p:bldP spid="23" grpId="0" animBg="1"/>
      <p:bldP spid="28" grpId="0" animBg="1"/>
    </p:bldLst>
  </p:timing>
</p:sld>
</file>

<file path=ppt/tags/tag1.xml><?xml version="1.0" encoding="utf-8"?>
<p:tagLst xmlns:p="http://schemas.openxmlformats.org/presentationml/2006/main">
  <p:tag name="KSO_WM_BEAUTIFY_FLAG" val=""/>
  <p:tag name="KSO_WM_UNIT_PLACING_PICTURE_USER_VIEWPORT" val="{&quot;height&quot;:4846,&quot;width&quot;:8231}"/>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SHADOWSIZE" val="100"/>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PP_MARK_KEY" val="f24f12a9-a9cf-4872-bf3e-434ee8f9a62b"/>
  <p:tag name="COMMONDATA" val="eyJoZGlkIjoiYWJjZjhjMGYwMWJlZmMwYTZmMjI1MzQwNTU1YTNlNmY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7224</Words>
  <Application>WPS 演示</Application>
  <PresentationFormat>宽屏</PresentationFormat>
  <Paragraphs>189</Paragraphs>
  <Slides>11</Slides>
  <Notes>1</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11</vt:i4>
      </vt:variant>
    </vt:vector>
  </HeadingPairs>
  <TitlesOfParts>
    <vt:vector size="29" baseType="lpstr">
      <vt:lpstr>Arial</vt:lpstr>
      <vt:lpstr>宋体</vt:lpstr>
      <vt:lpstr>Wingdings</vt:lpstr>
      <vt:lpstr>庞门正道标题体</vt:lpstr>
      <vt:lpstr>汉仪粗黑简</vt:lpstr>
      <vt:lpstr>黑体</vt:lpstr>
      <vt:lpstr>Times New Roman</vt:lpstr>
      <vt:lpstr>思源黑体 CN Medium</vt:lpstr>
      <vt:lpstr>阿里巴巴普惠体 B</vt:lpstr>
      <vt:lpstr>微软雅黑</vt:lpstr>
      <vt:lpstr>等线</vt:lpstr>
      <vt:lpstr>Calibri</vt:lpstr>
      <vt:lpstr>MS PGothic</vt:lpstr>
      <vt:lpstr>字魂58号-创中黑</vt:lpstr>
      <vt:lpstr>Arial Unicode MS</vt:lpstr>
      <vt:lpstr>等线 Light</vt:lpstr>
      <vt:lpstr>等线</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Windows User</dc:creator>
  <cp:lastModifiedBy>kittij徐</cp:lastModifiedBy>
  <cp:revision>142</cp:revision>
  <dcterms:created xsi:type="dcterms:W3CDTF">2023-03-13T12:31:00Z</dcterms:created>
  <dcterms:modified xsi:type="dcterms:W3CDTF">2023-06-26T06:54:07Z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FB735A2945964C86845717FC2825AFE5_12</vt:lpwstr>
  </property>
  <property fmtid="{D5CDD505-2E9C-101B-9397-08002B2CF9AE}" pid="3" name="KSOProductBuildVer">
    <vt:lpwstr>2052-11.1.0.14309</vt:lpwstr>
  </property>
</Properties>
</file>