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3"/>
  </p:notesMasterIdLst>
  <p:handoutMasterIdLst>
    <p:handoutMasterId r:id="rId24"/>
  </p:handoutMasterIdLst>
  <p:sldIdLst>
    <p:sldId id="257" r:id="rId3"/>
    <p:sldId id="258" r:id="rId4"/>
    <p:sldId id="259" r:id="rId5"/>
    <p:sldId id="260" r:id="rId6"/>
    <p:sldId id="264" r:id="rId7"/>
    <p:sldId id="268" r:id="rId8"/>
    <p:sldId id="265" r:id="rId9"/>
    <p:sldId id="269" r:id="rId10"/>
    <p:sldId id="271" r:id="rId11"/>
    <p:sldId id="272" r:id="rId12"/>
    <p:sldId id="273" r:id="rId13"/>
    <p:sldId id="274" r:id="rId14"/>
    <p:sldId id="275" r:id="rId15"/>
    <p:sldId id="281" r:id="rId16"/>
    <p:sldId id="276" r:id="rId17"/>
    <p:sldId id="280" r:id="rId18"/>
    <p:sldId id="277" r:id="rId19"/>
    <p:sldId id="278" r:id="rId20"/>
    <p:sldId id="279" r:id="rId21"/>
    <p:sldId id="282"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5FD58AE-DE01-4E81-B9C0-AFDF2767D723}" type="datetimeFigureOut">
              <a:rPr lang="en-US" smtClean="0"/>
              <a:t>29-Nov-16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3834660-DB75-41FE-B1F5-0323EBDBDD52}" type="slidenum">
              <a:rPr lang="en-US" smtClean="0"/>
              <a:t>‹#›</a:t>
            </a:fld>
            <a:endParaRPr lang="en-US"/>
          </a:p>
        </p:txBody>
      </p:sp>
    </p:spTree>
    <p:extLst>
      <p:ext uri="{BB962C8B-B14F-4D97-AF65-F5344CB8AC3E}">
        <p14:creationId xmlns:p14="http://schemas.microsoft.com/office/powerpoint/2010/main" val="7737088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BF861B3-55F5-4AF7-A173-DB80162D5189}" type="datetimeFigureOut">
              <a:rPr lang="en-GB" smtClean="0"/>
              <a:t>29/11/2016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5162362-A2ED-4ED0-BB2C-1492E49BE5D2}" type="slidenum">
              <a:rPr lang="en-GB" smtClean="0"/>
              <a:t>‹#›</a:t>
            </a:fld>
            <a:endParaRPr lang="en-GB"/>
          </a:p>
        </p:txBody>
      </p:sp>
    </p:spTree>
    <p:extLst>
      <p:ext uri="{BB962C8B-B14F-4D97-AF65-F5344CB8AC3E}">
        <p14:creationId xmlns:p14="http://schemas.microsoft.com/office/powerpoint/2010/main" val="24615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2</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3</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4</a:t>
            </a:fld>
            <a:endParaRPr lang="en-GB" altLang="en-US" dirty="0" smtClean="0">
              <a:solidFill>
                <a:srgbClr val="000000"/>
              </a:solidFill>
            </a:endParaRPr>
          </a:p>
        </p:txBody>
      </p:sp>
    </p:spTree>
    <p:extLst>
      <p:ext uri="{BB962C8B-B14F-4D97-AF65-F5344CB8AC3E}">
        <p14:creationId xmlns:p14="http://schemas.microsoft.com/office/powerpoint/2010/main" val="2232370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smtClean="0">
              <a:solidFill>
                <a:srgbClr val="000000"/>
              </a:solidFill>
            </a:endParaRPr>
          </a:p>
        </p:txBody>
      </p:sp>
    </p:spTree>
    <p:extLst>
      <p:ext uri="{BB962C8B-B14F-4D97-AF65-F5344CB8AC3E}">
        <p14:creationId xmlns:p14="http://schemas.microsoft.com/office/powerpoint/2010/main" val="3462453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3813812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365585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1028936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smtClean="0">
              <a:solidFill>
                <a:srgbClr val="000000"/>
              </a:solidFill>
            </a:endParaRPr>
          </a:p>
        </p:txBody>
      </p:sp>
    </p:spTree>
    <p:extLst>
      <p:ext uri="{BB962C8B-B14F-4D97-AF65-F5344CB8AC3E}">
        <p14:creationId xmlns:p14="http://schemas.microsoft.com/office/powerpoint/2010/main" val="1327739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14</a:t>
            </a:fld>
            <a:endParaRPr lang="en-GB" altLang="en-US" smtClean="0">
              <a:solidFill>
                <a:srgbClr val="000000"/>
              </a:solidFill>
            </a:endParaRPr>
          </a:p>
        </p:txBody>
      </p:sp>
    </p:spTree>
    <p:extLst>
      <p:ext uri="{BB962C8B-B14F-4D97-AF65-F5344CB8AC3E}">
        <p14:creationId xmlns:p14="http://schemas.microsoft.com/office/powerpoint/2010/main" val="2860172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extLst>
      <p:ext uri="{BB962C8B-B14F-4D97-AF65-F5344CB8AC3E}">
        <p14:creationId xmlns:p14="http://schemas.microsoft.com/office/powerpoint/2010/main" val="1089553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17</a:t>
            </a:fld>
            <a:endParaRPr lang="en-GB" altLang="en-US" smtClean="0">
              <a:solidFill>
                <a:srgbClr val="000000"/>
              </a:solidFill>
            </a:endParaRPr>
          </a:p>
        </p:txBody>
      </p:sp>
    </p:spTree>
    <p:extLst>
      <p:ext uri="{BB962C8B-B14F-4D97-AF65-F5344CB8AC3E}">
        <p14:creationId xmlns:p14="http://schemas.microsoft.com/office/powerpoint/2010/main" val="10782497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extLst>
      <p:ext uri="{BB962C8B-B14F-4D97-AF65-F5344CB8AC3E}">
        <p14:creationId xmlns:p14="http://schemas.microsoft.com/office/powerpoint/2010/main" val="2320152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extLst>
      <p:ext uri="{BB962C8B-B14F-4D97-AF65-F5344CB8AC3E}">
        <p14:creationId xmlns:p14="http://schemas.microsoft.com/office/powerpoint/2010/main" val="10450927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3581559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29/11/2016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dirty="0"/>
          </a:p>
        </p:txBody>
      </p:sp>
    </p:spTree>
    <p:extLst>
      <p:ext uri="{BB962C8B-B14F-4D97-AF65-F5344CB8AC3E}">
        <p14:creationId xmlns:p14="http://schemas.microsoft.com/office/powerpoint/2010/main" val="201117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29/11/2016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dirty="0"/>
          </a:p>
        </p:txBody>
      </p:sp>
    </p:spTree>
    <p:extLst>
      <p:ext uri="{BB962C8B-B14F-4D97-AF65-F5344CB8AC3E}">
        <p14:creationId xmlns:p14="http://schemas.microsoft.com/office/powerpoint/2010/main" val="3567009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29/11/2016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dirty="0"/>
          </a:p>
        </p:txBody>
      </p:sp>
    </p:spTree>
    <p:extLst>
      <p:ext uri="{BB962C8B-B14F-4D97-AF65-F5344CB8AC3E}">
        <p14:creationId xmlns:p14="http://schemas.microsoft.com/office/powerpoint/2010/main" val="1953354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29/11/2016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dirty="0"/>
          </a:p>
        </p:txBody>
      </p:sp>
    </p:spTree>
    <p:extLst>
      <p:ext uri="{BB962C8B-B14F-4D97-AF65-F5344CB8AC3E}">
        <p14:creationId xmlns:p14="http://schemas.microsoft.com/office/powerpoint/2010/main" val="1116283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29/11/2016</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dirty="0"/>
          </a:p>
        </p:txBody>
      </p:sp>
    </p:spTree>
    <p:extLst>
      <p:ext uri="{BB962C8B-B14F-4D97-AF65-F5344CB8AC3E}">
        <p14:creationId xmlns:p14="http://schemas.microsoft.com/office/powerpoint/2010/main" val="3670432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29/11/2016</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dirty="0"/>
          </a:p>
        </p:txBody>
      </p:sp>
    </p:spTree>
    <p:extLst>
      <p:ext uri="{BB962C8B-B14F-4D97-AF65-F5344CB8AC3E}">
        <p14:creationId xmlns:p14="http://schemas.microsoft.com/office/powerpoint/2010/main" val="1266108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29/11/2016</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dirty="0"/>
          </a:p>
        </p:txBody>
      </p:sp>
    </p:spTree>
    <p:extLst>
      <p:ext uri="{BB962C8B-B14F-4D97-AF65-F5344CB8AC3E}">
        <p14:creationId xmlns:p14="http://schemas.microsoft.com/office/powerpoint/2010/main" val="109002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29/11/2016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dirty="0"/>
          </a:p>
        </p:txBody>
      </p:sp>
    </p:spTree>
    <p:extLst>
      <p:ext uri="{BB962C8B-B14F-4D97-AF65-F5344CB8AC3E}">
        <p14:creationId xmlns:p14="http://schemas.microsoft.com/office/powerpoint/2010/main" val="239806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29/11/2016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dirty="0"/>
          </a:p>
        </p:txBody>
      </p:sp>
    </p:spTree>
    <p:extLst>
      <p:ext uri="{BB962C8B-B14F-4D97-AF65-F5344CB8AC3E}">
        <p14:creationId xmlns:p14="http://schemas.microsoft.com/office/powerpoint/2010/main" val="169570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29/11/2016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dirty="0"/>
          </a:p>
        </p:txBody>
      </p:sp>
    </p:spTree>
    <p:extLst>
      <p:ext uri="{BB962C8B-B14F-4D97-AF65-F5344CB8AC3E}">
        <p14:creationId xmlns:p14="http://schemas.microsoft.com/office/powerpoint/2010/main" val="212538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29/11/2016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dirty="0"/>
          </a:p>
        </p:txBody>
      </p:sp>
    </p:spTree>
    <p:extLst>
      <p:ext uri="{BB962C8B-B14F-4D97-AF65-F5344CB8AC3E}">
        <p14:creationId xmlns:p14="http://schemas.microsoft.com/office/powerpoint/2010/main" val="1072424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dirty="0"/>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dirty="0"/>
          </a:p>
        </p:txBody>
      </p:sp>
    </p:spTree>
    <p:extLst>
      <p:ext uri="{BB962C8B-B14F-4D97-AF65-F5344CB8AC3E}">
        <p14:creationId xmlns:p14="http://schemas.microsoft.com/office/powerpoint/2010/main" val="1636127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0930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6680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642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4315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47008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5435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09120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19320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07782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83116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500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29/11/2016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dirty="0"/>
          </a:p>
        </p:txBody>
      </p:sp>
    </p:spTree>
    <p:extLst>
      <p:ext uri="{BB962C8B-B14F-4D97-AF65-F5344CB8AC3E}">
        <p14:creationId xmlns:p14="http://schemas.microsoft.com/office/powerpoint/2010/main" val="2872853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29/11/2016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39067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eg"/><Relationship Id="rId7" Type="http://schemas.openxmlformats.org/officeDocument/2006/relationships/image" Target="../media/image20.gi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412777"/>
            <a:ext cx="9144000" cy="5990010"/>
          </a:xfrm>
          <a:prstGeom prst="rect">
            <a:avLst/>
          </a:prstGeom>
        </p:spPr>
        <p:txBody>
          <a:bodyPr wrap="square" lIns="540000" tIns="360000" rIns="540000" bIns="360000" numCol="2" spcCol="1260000">
            <a:spAutoFit/>
          </a:bodyPr>
          <a:lstStyle/>
          <a:p>
            <a:pPr>
              <a:defRPr/>
            </a:pPr>
            <a:r>
              <a:rPr lang="en-GB" b="1" u="sng" dirty="0" smtClean="0">
                <a:solidFill>
                  <a:prstClr val="black"/>
                </a:solidFill>
                <a:cs typeface="Arial" charset="0"/>
              </a:rPr>
              <a:t>1. Civil Rights</a:t>
            </a:r>
          </a:p>
          <a:p>
            <a:pPr marL="285750" indent="-285750">
              <a:buFontTx/>
              <a:buChar char="-"/>
              <a:defRPr/>
            </a:pPr>
            <a:r>
              <a:rPr lang="en-GB" dirty="0" smtClean="0">
                <a:solidFill>
                  <a:prstClr val="black"/>
                </a:solidFill>
                <a:cs typeface="Arial" charset="0"/>
              </a:rPr>
              <a:t>African American Civil Rights</a:t>
            </a:r>
          </a:p>
          <a:p>
            <a:pPr marL="285750" indent="-285750">
              <a:buFontTx/>
              <a:buChar char="-"/>
              <a:defRPr/>
            </a:pPr>
            <a:r>
              <a:rPr lang="en-GB" dirty="0">
                <a:solidFill>
                  <a:prstClr val="black"/>
                </a:solidFill>
                <a:cs typeface="Arial" charset="0"/>
              </a:rPr>
              <a:t>Counterculture and Protest</a:t>
            </a:r>
          </a:p>
          <a:p>
            <a:pPr>
              <a:defRPr/>
            </a:pPr>
            <a:endParaRPr lang="en-GB" dirty="0" smtClean="0">
              <a:solidFill>
                <a:prstClr val="black"/>
              </a:solidFill>
              <a:cs typeface="Arial" charset="0"/>
            </a:endParaRPr>
          </a:p>
          <a:p>
            <a:pPr>
              <a:defRPr/>
            </a:pPr>
            <a:r>
              <a:rPr lang="en-GB" b="1" u="sng" dirty="0" smtClean="0">
                <a:solidFill>
                  <a:prstClr val="black"/>
                </a:solidFill>
                <a:cs typeface="Arial" charset="0"/>
              </a:rPr>
              <a:t>2. American Women’s History</a:t>
            </a:r>
          </a:p>
          <a:p>
            <a:pPr marL="285750" indent="-285750">
              <a:buFontTx/>
              <a:buChar char="-"/>
              <a:defRPr/>
            </a:pPr>
            <a:r>
              <a:rPr lang="en-GB" dirty="0" smtClean="0">
                <a:solidFill>
                  <a:prstClr val="black"/>
                </a:solidFill>
                <a:cs typeface="Arial" charset="0"/>
              </a:rPr>
              <a:t>Adams, Seneca Falls</a:t>
            </a:r>
          </a:p>
          <a:p>
            <a:pPr marL="285750" indent="-285750">
              <a:buFontTx/>
              <a:buChar char="-"/>
              <a:defRPr/>
            </a:pPr>
            <a:r>
              <a:rPr lang="en-GB" dirty="0" smtClean="0">
                <a:solidFill>
                  <a:prstClr val="black"/>
                </a:solidFill>
                <a:cs typeface="Arial" charset="0"/>
              </a:rPr>
              <a:t>New Woman</a:t>
            </a:r>
            <a:endParaRPr lang="en-GB" dirty="0">
              <a:solidFill>
                <a:prstClr val="black"/>
              </a:solidFill>
              <a:cs typeface="Arial" charset="0"/>
            </a:endParaRPr>
          </a:p>
          <a:p>
            <a:pPr>
              <a:defRPr/>
            </a:pPr>
            <a:endParaRPr lang="en-GB" b="1" dirty="0" smtClean="0">
              <a:solidFill>
                <a:srgbClr val="7030A0"/>
              </a:solidFill>
              <a:cs typeface="Arial" charset="0"/>
            </a:endParaRPr>
          </a:p>
          <a:p>
            <a:pPr>
              <a:defRPr/>
            </a:pPr>
            <a:r>
              <a:rPr lang="en-GB" b="1" u="sng" dirty="0" smtClean="0">
                <a:solidFill>
                  <a:prstClr val="black"/>
                </a:solidFill>
                <a:cs typeface="Arial" charset="0"/>
              </a:rPr>
              <a:t>3. Second Wave Feminism</a:t>
            </a:r>
          </a:p>
          <a:p>
            <a:pPr>
              <a:defRPr/>
            </a:pPr>
            <a:endParaRPr lang="en-GB" b="1" u="sng" dirty="0" smtClean="0">
              <a:solidFill>
                <a:prstClr val="black"/>
              </a:solidFill>
              <a:cs typeface="Arial" charset="0"/>
            </a:endParaRPr>
          </a:p>
          <a:p>
            <a:pPr>
              <a:defRPr/>
            </a:pPr>
            <a:r>
              <a:rPr lang="en-GB" b="1" u="sng" dirty="0" smtClean="0">
                <a:solidFill>
                  <a:srgbClr val="7030A0"/>
                </a:solidFill>
                <a:cs typeface="Arial" charset="0"/>
              </a:rPr>
              <a:t>4. </a:t>
            </a:r>
            <a:r>
              <a:rPr lang="en-GB" b="1" i="1" u="sng" dirty="0" smtClean="0">
                <a:solidFill>
                  <a:srgbClr val="7030A0"/>
                </a:solidFill>
                <a:cs typeface="Arial" charset="0"/>
              </a:rPr>
              <a:t>The Feminine Mystique</a:t>
            </a:r>
          </a:p>
          <a:p>
            <a:pPr>
              <a:defRPr/>
            </a:pPr>
            <a:r>
              <a:rPr lang="en-GB" dirty="0" smtClean="0">
                <a:cs typeface="Arial" charset="0"/>
              </a:rPr>
              <a:t>- White Flight</a:t>
            </a:r>
            <a:endParaRPr lang="en-GB" dirty="0">
              <a:cs typeface="Arial" charset="0"/>
            </a:endParaRPr>
          </a:p>
          <a:p>
            <a:pPr>
              <a:defRPr/>
            </a:pPr>
            <a:endParaRPr lang="en-GB" b="1" dirty="0" smtClean="0">
              <a:solidFill>
                <a:srgbClr val="7030A0"/>
              </a:solidFill>
              <a:cs typeface="Arial" charset="0"/>
            </a:endParaRPr>
          </a:p>
          <a:p>
            <a:pPr>
              <a:defRPr/>
            </a:pPr>
            <a:r>
              <a:rPr lang="en-GB" b="1" u="sng" dirty="0" smtClean="0">
                <a:solidFill>
                  <a:srgbClr val="7030A0"/>
                </a:solidFill>
                <a:cs typeface="Arial" charset="0"/>
              </a:rPr>
              <a:t>5. </a:t>
            </a:r>
            <a:r>
              <a:rPr lang="en-GB" b="1" i="1" u="sng" dirty="0" smtClean="0">
                <a:solidFill>
                  <a:srgbClr val="7030A0"/>
                </a:solidFill>
                <a:cs typeface="Arial" charset="0"/>
              </a:rPr>
              <a:t>Roe v. Wade</a:t>
            </a:r>
          </a:p>
          <a:p>
            <a:pPr algn="r">
              <a:defRPr/>
            </a:pPr>
            <a:endParaRPr lang="en-GB" b="1" u="sng" dirty="0" smtClean="0">
              <a:solidFill>
                <a:srgbClr val="FF0000"/>
              </a:solidFill>
              <a:cs typeface="Arial" charset="0"/>
            </a:endParaRPr>
          </a:p>
          <a:p>
            <a:pPr algn="r">
              <a:defRPr/>
            </a:pPr>
            <a:endParaRPr lang="en-GB" b="1" u="sng" dirty="0">
              <a:solidFill>
                <a:srgbClr val="FF0000"/>
              </a:solidFill>
              <a:cs typeface="Arial" charset="0"/>
            </a:endParaRPr>
          </a:p>
          <a:p>
            <a:pPr algn="r">
              <a:defRPr/>
            </a:pPr>
            <a:endParaRPr lang="en-GB" b="1" u="sng" dirty="0" smtClean="0">
              <a:solidFill>
                <a:srgbClr val="FF0000"/>
              </a:solidFill>
              <a:cs typeface="Arial" charset="0"/>
            </a:endParaRPr>
          </a:p>
          <a:p>
            <a:pPr algn="r">
              <a:defRPr/>
            </a:pPr>
            <a:endParaRPr lang="en-GB" b="1" u="sng" dirty="0">
              <a:solidFill>
                <a:srgbClr val="FF0000"/>
              </a:solidFill>
              <a:cs typeface="Arial" charset="0"/>
            </a:endParaRPr>
          </a:p>
          <a:p>
            <a:pPr algn="r">
              <a:defRPr/>
            </a:pPr>
            <a:endParaRPr lang="en-GB" b="1" u="sng" dirty="0" smtClean="0">
              <a:solidFill>
                <a:srgbClr val="FF0000"/>
              </a:solidFill>
              <a:cs typeface="Arial" charset="0"/>
            </a:endParaRPr>
          </a:p>
          <a:p>
            <a:pPr algn="r">
              <a:defRPr/>
            </a:pPr>
            <a:r>
              <a:rPr lang="en-GB" b="1" u="sng" dirty="0" smtClean="0">
                <a:solidFill>
                  <a:srgbClr val="FF0000"/>
                </a:solidFill>
                <a:cs typeface="Arial" charset="0"/>
              </a:rPr>
              <a:t>AIMS</a:t>
            </a:r>
          </a:p>
          <a:p>
            <a:pPr marL="342900" indent="-342900" algn="r">
              <a:buFont typeface="Arial" panose="020B0604020202020204" pitchFamily="34" charset="0"/>
              <a:buChar char="•"/>
              <a:defRPr/>
            </a:pPr>
            <a:r>
              <a:rPr lang="en-GB" b="1" dirty="0" smtClean="0">
                <a:solidFill>
                  <a:srgbClr val="FF0000"/>
                </a:solidFill>
                <a:cs typeface="Arial" charset="0"/>
              </a:rPr>
              <a:t>Situate African American Civil Rights movement within wider context of social, cultural and political campaigns of 1960/70s</a:t>
            </a:r>
          </a:p>
          <a:p>
            <a:pPr marL="342900" indent="-342900" algn="r">
              <a:buFont typeface="Arial" panose="020B0604020202020204" pitchFamily="34" charset="0"/>
              <a:buChar char="•"/>
              <a:defRPr/>
            </a:pPr>
            <a:r>
              <a:rPr lang="en-GB" b="1" dirty="0" smtClean="0">
                <a:solidFill>
                  <a:srgbClr val="FF0000"/>
                </a:solidFill>
                <a:cs typeface="Arial" charset="0"/>
              </a:rPr>
              <a:t>Focus on Second Wave Feminism as an important case study within this wider context</a:t>
            </a:r>
          </a:p>
          <a:p>
            <a:pPr marL="342900" indent="-342900" algn="r">
              <a:buFont typeface="Arial" panose="020B0604020202020204" pitchFamily="34" charset="0"/>
              <a:buChar char="•"/>
              <a:defRPr/>
            </a:pPr>
            <a:r>
              <a:rPr lang="en-GB" b="1" dirty="0" smtClean="0">
                <a:solidFill>
                  <a:srgbClr val="FF0000"/>
                </a:solidFill>
                <a:cs typeface="Arial" charset="0"/>
              </a:rPr>
              <a:t>Explore how Betty Friedan theorised </a:t>
            </a:r>
            <a:r>
              <a:rPr lang="en-GB" b="1" i="1" dirty="0" smtClean="0">
                <a:solidFill>
                  <a:srgbClr val="FF0000"/>
                </a:solidFill>
                <a:cs typeface="Arial" charset="0"/>
              </a:rPr>
              <a:t>The Feminine Mystique </a:t>
            </a:r>
            <a:r>
              <a:rPr lang="en-GB" b="1" dirty="0" smtClean="0">
                <a:solidFill>
                  <a:srgbClr val="FF0000"/>
                </a:solidFill>
                <a:cs typeface="Arial" charset="0"/>
              </a:rPr>
              <a:t>and ‘The Problem with No Name’</a:t>
            </a:r>
          </a:p>
          <a:p>
            <a:pPr marL="342900" indent="-342900" algn="r">
              <a:buFont typeface="Arial" panose="020B0604020202020204" pitchFamily="34" charset="0"/>
              <a:buChar char="•"/>
              <a:defRPr/>
            </a:pPr>
            <a:r>
              <a:rPr lang="en-GB" b="1" dirty="0" smtClean="0">
                <a:solidFill>
                  <a:srgbClr val="FF0000"/>
                </a:solidFill>
                <a:cs typeface="Arial" charset="0"/>
              </a:rPr>
              <a:t>(Time-permitting) explore R</a:t>
            </a:r>
            <a:r>
              <a:rPr lang="en-GB" b="1" i="1" dirty="0" smtClean="0">
                <a:solidFill>
                  <a:srgbClr val="FF0000"/>
                </a:solidFill>
                <a:cs typeface="Arial" charset="0"/>
              </a:rPr>
              <a:t>oe v. Wade </a:t>
            </a:r>
            <a:r>
              <a:rPr lang="en-GB" b="1" dirty="0" smtClean="0">
                <a:solidFill>
                  <a:srgbClr val="FF0000"/>
                </a:solidFill>
                <a:cs typeface="Arial" charset="0"/>
              </a:rPr>
              <a:t>case as a key episode in the history of American feminism and the US Constitution</a:t>
            </a:r>
            <a:endParaRPr lang="en-GB" b="1" i="1" u="sng" dirty="0" smtClean="0">
              <a:solidFill>
                <a:srgbClr val="FF0000"/>
              </a:solidFill>
              <a:cs typeface="Arial" charset="0"/>
            </a:endParaRPr>
          </a:p>
        </p:txBody>
      </p:sp>
      <p:sp>
        <p:nvSpPr>
          <p:cNvPr id="4" name="Rectangle 3"/>
          <p:cNvSpPr/>
          <p:nvPr/>
        </p:nvSpPr>
        <p:spPr>
          <a:xfrm>
            <a:off x="-23813" y="6349"/>
            <a:ext cx="9189223" cy="1650361"/>
          </a:xfrm>
          <a:prstGeom prst="rect">
            <a:avLst/>
          </a:prstGeom>
        </p:spPr>
        <p:txBody>
          <a:bodyPr wrap="square" lIns="540000" tIns="360000" rIns="540000" bIns="360000">
            <a:spAutoFit/>
          </a:bodyPr>
          <a:lstStyle/>
          <a:p>
            <a:pPr>
              <a:defRPr/>
            </a:pPr>
            <a:r>
              <a:rPr lang="en-GB" sz="2000" b="1" dirty="0" smtClean="0">
                <a:solidFill>
                  <a:srgbClr val="FF0000"/>
                </a:solidFill>
                <a:effectLst>
                  <a:outerShdw blurRad="38100" dist="38100" dir="2700000" algn="tl">
                    <a:srgbClr val="000000">
                      <a:alpha val="43137"/>
                    </a:srgbClr>
                  </a:outerShdw>
                </a:effectLst>
                <a:cs typeface="Arial" charset="0"/>
              </a:rPr>
              <a:t>AHHI5016 </a:t>
            </a:r>
            <a:r>
              <a:rPr lang="en-GB" sz="2000" b="1" dirty="0">
                <a:solidFill>
                  <a:srgbClr val="FF0000"/>
                </a:solidFill>
                <a:effectLst>
                  <a:outerShdw blurRad="38100" dist="38100" dir="2700000" algn="tl">
                    <a:srgbClr val="000000">
                      <a:alpha val="43137"/>
                    </a:srgbClr>
                  </a:outerShdw>
                </a:effectLst>
                <a:cs typeface="Arial" charset="0"/>
              </a:rPr>
              <a:t>Week </a:t>
            </a:r>
            <a:r>
              <a:rPr lang="en-GB" sz="2000" b="1" dirty="0" smtClean="0">
                <a:solidFill>
                  <a:srgbClr val="FF0000"/>
                </a:solidFill>
                <a:effectLst>
                  <a:outerShdw blurRad="38100" dist="38100" dir="2700000" algn="tl">
                    <a:srgbClr val="000000">
                      <a:alpha val="43137"/>
                    </a:srgbClr>
                  </a:outerShdw>
                </a:effectLst>
                <a:cs typeface="Arial" charset="0"/>
              </a:rPr>
              <a:t>9</a:t>
            </a:r>
            <a:endParaRPr lang="en-GB" sz="2000" b="1" dirty="0">
              <a:solidFill>
                <a:srgbClr val="FF0000"/>
              </a:solidFill>
              <a:effectLst>
                <a:outerShdw blurRad="38100" dist="38100" dir="2700000" algn="tl">
                  <a:srgbClr val="000000">
                    <a:alpha val="43137"/>
                  </a:srgbClr>
                </a:outerShdw>
              </a:effectLst>
              <a:cs typeface="Arial" charset="0"/>
            </a:endParaRPr>
          </a:p>
          <a:p>
            <a:pPr>
              <a:defRPr/>
            </a:pPr>
            <a:r>
              <a:rPr lang="en-GB" sz="2000" b="1" dirty="0" smtClean="0">
                <a:solidFill>
                  <a:srgbClr val="FF0000"/>
                </a:solidFill>
                <a:effectLst>
                  <a:outerShdw blurRad="38100" dist="38100" dir="2700000" algn="tl">
                    <a:srgbClr val="000000">
                      <a:alpha val="43137"/>
                    </a:srgbClr>
                  </a:outerShdw>
                </a:effectLst>
                <a:cs typeface="Arial" charset="0"/>
              </a:rPr>
              <a:t>Civil Rights: From Plessy to King </a:t>
            </a:r>
          </a:p>
          <a:p>
            <a:pPr>
              <a:defRPr/>
            </a:pPr>
            <a:r>
              <a:rPr lang="en-GB" sz="2000" b="1" dirty="0" smtClean="0">
                <a:solidFill>
                  <a:srgbClr val="FF0000"/>
                </a:solidFill>
                <a:effectLst>
                  <a:outerShdw blurRad="38100" dist="38100" dir="2700000" algn="tl">
                    <a:srgbClr val="000000">
                      <a:alpha val="43137"/>
                    </a:srgbClr>
                  </a:outerShdw>
                </a:effectLst>
                <a:cs typeface="Arial" charset="0"/>
              </a:rPr>
              <a:t>In </a:t>
            </a:r>
            <a:r>
              <a:rPr lang="en-GB" sz="2000" b="1" dirty="0">
                <a:solidFill>
                  <a:srgbClr val="FF0000"/>
                </a:solidFill>
                <a:effectLst>
                  <a:outerShdw blurRad="38100" dist="38100" dir="2700000" algn="tl">
                    <a:srgbClr val="000000">
                      <a:alpha val="43137"/>
                    </a:srgbClr>
                  </a:outerShdw>
                </a:effectLst>
                <a:cs typeface="Arial" charset="0"/>
              </a:rPr>
              <a:t>focus: </a:t>
            </a:r>
            <a:r>
              <a:rPr lang="en-GB" sz="2000" b="1" dirty="0" smtClean="0">
                <a:solidFill>
                  <a:srgbClr val="FF0000"/>
                </a:solidFill>
                <a:effectLst>
                  <a:outerShdw blurRad="38100" dist="38100" dir="2700000" algn="tl">
                    <a:srgbClr val="000000">
                      <a:alpha val="43137"/>
                    </a:srgbClr>
                  </a:outerShdw>
                </a:effectLst>
                <a:cs typeface="Arial" charset="0"/>
              </a:rPr>
              <a:t> Second Wave Feminism</a:t>
            </a:r>
            <a:endParaRPr lang="en-GB" sz="2000" b="1" dirty="0">
              <a:solidFill>
                <a:srgbClr val="FF0000"/>
              </a:solidFill>
              <a:effectLst>
                <a:outerShdw blurRad="38100" dist="38100" dir="2700000" algn="tl">
                  <a:srgbClr val="000000">
                    <a:alpha val="43137"/>
                  </a:srgbClr>
                </a:outerShdw>
              </a:effectLst>
              <a:cs typeface="Arial" charset="0"/>
            </a:endParaRPr>
          </a:p>
        </p:txBody>
      </p:sp>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07904" y="1656710"/>
            <a:ext cx="1433518" cy="2376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70970" y="4149080"/>
            <a:ext cx="1670452" cy="2230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22299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24" y="1457924"/>
            <a:ext cx="9189223" cy="1588806"/>
          </a:xfrm>
          <a:prstGeom prst="rect">
            <a:avLst/>
          </a:prstGeom>
        </p:spPr>
        <p:txBody>
          <a:bodyPr wrap="square" lIns="540000" tIns="360000" rIns="540000" bIns="360000" numCol="2" spcCol="360000">
            <a:spAutoFit/>
          </a:bodyPr>
          <a:lstStyle/>
          <a:p>
            <a:pPr algn="ctr">
              <a:defRPr/>
            </a:pPr>
            <a:r>
              <a:rPr lang="en-GB" sz="2800" b="1" dirty="0" smtClean="0">
                <a:solidFill>
                  <a:prstClr val="black"/>
                </a:solidFill>
                <a:cs typeface="Arial" charset="0"/>
              </a:rPr>
              <a:t>Booker T Washington </a:t>
            </a:r>
          </a:p>
          <a:p>
            <a:pPr algn="ctr">
              <a:defRPr/>
            </a:pPr>
            <a:endParaRPr lang="en-GB" sz="2800" b="1" dirty="0" smtClean="0">
              <a:solidFill>
                <a:prstClr val="black"/>
              </a:solidFill>
              <a:cs typeface="Arial" charset="0"/>
            </a:endParaRPr>
          </a:p>
          <a:p>
            <a:pPr algn="ctr">
              <a:defRPr/>
            </a:pPr>
            <a:r>
              <a:rPr lang="en-GB" sz="2800" b="1" dirty="0" smtClean="0">
                <a:solidFill>
                  <a:prstClr val="black"/>
                </a:solidFill>
                <a:cs typeface="Arial" charset="0"/>
              </a:rPr>
              <a:t>WEB Du Bois</a:t>
            </a:r>
            <a:endParaRPr lang="en-GB" sz="2800" dirty="0">
              <a:solidFill>
                <a:prstClr val="black"/>
              </a:solidFill>
              <a:cs typeface="Arial" charset="0"/>
            </a:endParaRPr>
          </a:p>
        </p:txBody>
      </p:sp>
      <p:sp>
        <p:nvSpPr>
          <p:cNvPr id="4" name="Rectangle 3"/>
          <p:cNvSpPr/>
          <p:nvPr/>
        </p:nvSpPr>
        <p:spPr>
          <a:xfrm>
            <a:off x="-23813" y="6349"/>
            <a:ext cx="9189223" cy="1804249"/>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defRPr/>
            </a:pPr>
            <a:endParaRPr lang="en-GB" sz="1000" b="1" dirty="0" smtClean="0">
              <a:solidFill>
                <a:prstClr val="black"/>
              </a:solidFill>
              <a:cs typeface="Arial" charset="0"/>
            </a:endParaRPr>
          </a:p>
          <a:p>
            <a:pPr marL="342900" indent="-342900">
              <a:buFont typeface="Arial" panose="020B0604020202020204" pitchFamily="34" charset="0"/>
              <a:buChar char="•"/>
              <a:defRPr/>
            </a:pPr>
            <a:r>
              <a:rPr lang="en-GB" sz="2000" dirty="0" smtClean="0">
                <a:solidFill>
                  <a:prstClr val="black"/>
                </a:solidFill>
                <a:cs typeface="Arial" charset="0"/>
              </a:rPr>
              <a:t>As Tuesday’s lecture attested, it is important not to see the campaign for African American Civil Rights as a monolithic or uniform movement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7821" y="2420888"/>
            <a:ext cx="2663825" cy="374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088" y="2420888"/>
            <a:ext cx="2852737" cy="285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15853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813" y="6349"/>
            <a:ext cx="9189223" cy="4574238"/>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lgn="just">
              <a:defRPr/>
            </a:pPr>
            <a:endParaRPr lang="en-GB" sz="1000" b="1"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This applied especially to the Civil Rights movement of the 1960s. For instance, where the NAACP and Martin Luther King had mounted their campaign on claims to equality and solidarity between African Americans and white society, more radical voices (not entirely unprecedentedly) asserted the distinctiveness both of black cultural identity and of black political, social and economic interests. </a:t>
            </a:r>
            <a:r>
              <a:rPr lang="en-GB" sz="2000" b="1" dirty="0" smtClean="0">
                <a:solidFill>
                  <a:prstClr val="black"/>
                </a:solidFill>
                <a:cs typeface="Arial" charset="0"/>
              </a:rPr>
              <a:t>E.g. the Nation of Islam and Malcolm X</a:t>
            </a: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022523"/>
            <a:ext cx="5704956" cy="3761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3022523"/>
            <a:ext cx="2716503" cy="36181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47474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813" y="6349"/>
            <a:ext cx="9189223" cy="2419802"/>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Rights: African American </a:t>
            </a:r>
            <a:r>
              <a:rPr lang="en-GB" sz="2000" b="1" u="sng" dirty="0">
                <a:solidFill>
                  <a:prstClr val="black"/>
                </a:solidFill>
                <a:cs typeface="Arial" charset="0"/>
              </a:rPr>
              <a:t>Civil </a:t>
            </a:r>
            <a:r>
              <a:rPr lang="en-GB" sz="2000" b="1" u="sng" dirty="0" smtClean="0">
                <a:solidFill>
                  <a:prstClr val="black"/>
                </a:solidFill>
                <a:cs typeface="Arial" charset="0"/>
              </a:rPr>
              <a:t>Rights</a:t>
            </a:r>
          </a:p>
          <a:p>
            <a:pPr algn="just">
              <a:defRPr/>
            </a:pPr>
            <a:endParaRPr lang="en-GB" sz="1000" b="1" dirty="0" smtClean="0">
              <a:solidFill>
                <a:prstClr val="black"/>
              </a:solidFill>
              <a:cs typeface="Arial" charset="0"/>
            </a:endParaRPr>
          </a:p>
          <a:p>
            <a:pPr marL="342900" indent="-342900" algn="just">
              <a:buFont typeface="Arial" panose="020B0604020202020204" pitchFamily="34" charset="0"/>
              <a:buChar char="•"/>
              <a:defRPr/>
            </a:pPr>
            <a:r>
              <a:rPr lang="en-GB" sz="2000" b="1" dirty="0" smtClean="0">
                <a:solidFill>
                  <a:prstClr val="black"/>
                </a:solidFill>
                <a:cs typeface="Arial" charset="0"/>
              </a:rPr>
              <a:t>E.g. the Black Panthers</a:t>
            </a: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2000" dirty="0">
              <a:solidFill>
                <a:prstClr val="black"/>
              </a:solidFill>
              <a:cs typeface="Arial" charset="0"/>
            </a:endParaRPr>
          </a:p>
          <a:p>
            <a:pPr marL="342900" indent="-342900" algn="just">
              <a:buFont typeface="Arial" panose="020B0604020202020204" pitchFamily="34" charset="0"/>
              <a:buChar char="•"/>
              <a:defRPr/>
            </a:pPr>
            <a:endParaRPr lang="en-GB" sz="2000" dirty="0" smtClean="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192733"/>
            <a:ext cx="2520280" cy="3758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8479" y="836712"/>
            <a:ext cx="4549502" cy="5885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72" y="4314522"/>
            <a:ext cx="4322607" cy="24391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74809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28184" y="4131434"/>
            <a:ext cx="2915816" cy="2733395"/>
          </a:xfrm>
          <a:prstGeom prst="rect">
            <a:avLst/>
          </a:prstGeom>
          <a:noFill/>
        </p:spPr>
        <p:txBody>
          <a:bodyPr wrap="square" lIns="180000" tIns="180000" rIns="180000" bIns="180000" rtlCol="0">
            <a:spAutoFit/>
          </a:bodyPr>
          <a:lstStyle/>
          <a:p>
            <a:pPr algn="r"/>
            <a:r>
              <a:rPr lang="en-GB" sz="1400" b="1" dirty="0" smtClean="0"/>
              <a:t>Geographic proximity: </a:t>
            </a:r>
          </a:p>
          <a:p>
            <a:pPr algn="r"/>
            <a:r>
              <a:rPr lang="en-GB" sz="1400" dirty="0" smtClean="0"/>
              <a:t>San Francisco Bay Area as centre of the Black Panther Party (Oakland, pictured top), the student movement (Berkeley, middle) hippie counterculture (San Francisco, bottom). See also: anti-war protests in San Francisco (bottom) and</a:t>
            </a:r>
            <a:r>
              <a:rPr lang="en-GB" sz="1400" i="1" dirty="0" smtClean="0"/>
              <a:t> </a:t>
            </a:r>
            <a:r>
              <a:rPr lang="en-GB" sz="1400" dirty="0" smtClean="0"/>
              <a:t>Native American  </a:t>
            </a:r>
            <a:r>
              <a:rPr lang="en-GB" sz="1400" dirty="0"/>
              <a:t>occupation </a:t>
            </a:r>
            <a:r>
              <a:rPr lang="en-GB" sz="1400" dirty="0" smtClean="0"/>
              <a:t>(middle) of Alcatraz (circled on map)</a:t>
            </a:r>
            <a:endParaRPr lang="en-GB" sz="1400" dirty="0"/>
          </a:p>
        </p:txBody>
      </p:sp>
      <p:pic>
        <p:nvPicPr>
          <p:cNvPr id="1029" name="Picture 5" descr="https://s-media-cache-ak0.pinimg.com/originals/aa/d9/7d/aad97dff45b576e55ea8bc780c679f9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01" y="4725144"/>
            <a:ext cx="3181885" cy="212716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http://jewishcurrents.org/wp-content/uploads/2011/09/csp_savio-rally_hyjc.jpg"/>
          <p:cNvPicPr>
            <a:picLocks noChangeAspect="1" noChangeArrowheads="1"/>
          </p:cNvPicPr>
          <p:nvPr/>
        </p:nvPicPr>
        <p:blipFill rotWithShape="1">
          <a:blip r:embed="rId4">
            <a:extLst>
              <a:ext uri="{28A0092B-C50C-407E-A947-70E740481C1C}">
                <a14:useLocalDpi xmlns:a14="http://schemas.microsoft.com/office/drawing/2010/main" val="0"/>
              </a:ext>
            </a:extLst>
          </a:blip>
          <a:srcRect b="5294"/>
          <a:stretch/>
        </p:blipFill>
        <p:spPr bwMode="auto">
          <a:xfrm>
            <a:off x="-26003" y="2488931"/>
            <a:ext cx="3252265" cy="22400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01" y="157751"/>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9936" y="155163"/>
            <a:ext cx="2350107" cy="2343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4110043" y="9097"/>
            <a:ext cx="5033958" cy="4851237"/>
          </a:xfrm>
          <a:prstGeom prst="rect">
            <a:avLst/>
          </a:prstGeom>
        </p:spPr>
        <p:txBody>
          <a:bodyPr wrap="square" lIns="540000" tIns="360000" rIns="540000" bIns="360000">
            <a:spAutoFit/>
          </a:bodyPr>
          <a:lstStyle/>
          <a:p>
            <a:pPr algn="just">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lgn="just">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1900" dirty="0">
                <a:solidFill>
                  <a:prstClr val="black"/>
                </a:solidFill>
              </a:rPr>
              <a:t>In the 1960s, the African American Civil Rights (mainstream and Black Power) movement coincided – and sometimes interacted with – a raft </a:t>
            </a:r>
            <a:r>
              <a:rPr lang="en-GB" sz="1900" dirty="0" smtClean="0">
                <a:solidFill>
                  <a:prstClr val="black"/>
                </a:solidFill>
              </a:rPr>
              <a:t>political campaigns  which asserted different </a:t>
            </a:r>
            <a:r>
              <a:rPr lang="en-GB" sz="1900" dirty="0">
                <a:solidFill>
                  <a:prstClr val="black"/>
                </a:solidFill>
              </a:rPr>
              <a:t>demographics’ </a:t>
            </a:r>
            <a:r>
              <a:rPr lang="en-GB" sz="1900" dirty="0" smtClean="0">
                <a:solidFill>
                  <a:prstClr val="black"/>
                </a:solidFill>
              </a:rPr>
              <a:t>Civil Rights and/or challenged social, cultural and political norms/orthodoxies – e.g. </a:t>
            </a:r>
            <a:r>
              <a:rPr lang="en-GB" sz="1900" dirty="0"/>
              <a:t>student protests, </a:t>
            </a:r>
            <a:r>
              <a:rPr lang="en-GB" sz="1900" dirty="0" smtClean="0"/>
              <a:t>counterculture </a:t>
            </a:r>
            <a:r>
              <a:rPr lang="en-GB" sz="1900" dirty="0"/>
              <a:t>(hippies, </a:t>
            </a:r>
            <a:r>
              <a:rPr lang="en-GB" sz="1900" dirty="0" smtClean="0"/>
              <a:t>Weathermen), anti-war movement … </a:t>
            </a:r>
            <a:endParaRPr lang="en-GB" sz="1900" dirty="0">
              <a:solidFill>
                <a:prstClr val="black"/>
              </a:solidFill>
            </a:endParaRPr>
          </a:p>
        </p:txBody>
      </p:sp>
      <p:pic>
        <p:nvPicPr>
          <p:cNvPr id="512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54492" y="4630673"/>
            <a:ext cx="3208886" cy="2227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954492" y="2510426"/>
            <a:ext cx="1521826" cy="221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val 2"/>
          <p:cNvSpPr/>
          <p:nvPr/>
        </p:nvSpPr>
        <p:spPr>
          <a:xfrm>
            <a:off x="2483768" y="620688"/>
            <a:ext cx="144016" cy="216024"/>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59169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 y="-32668"/>
            <a:ext cx="4275325" cy="1194512"/>
          </a:xfrm>
          <a:prstGeom prst="rect">
            <a:avLst/>
          </a:prstGeom>
          <a:noFill/>
        </p:spPr>
        <p:txBody>
          <a:bodyPr wrap="square" lIns="360000" tIns="180000" rIns="180000" bIns="180000" rtlCol="0">
            <a:spAutoFit/>
          </a:bodyPr>
          <a:lstStyle/>
          <a:p>
            <a:pPr lvl="1"/>
            <a:endParaRPr lang="en-GB" b="1" dirty="0" smtClean="0">
              <a:cs typeface="Arial" pitchFamily="34" charset="0"/>
            </a:endParaRPr>
          </a:p>
          <a:p>
            <a:pPr lvl="1"/>
            <a:endParaRPr lang="en-GB" b="1" dirty="0" smtClean="0">
              <a:cs typeface="Arial" pitchFamily="34" charset="0"/>
            </a:endParaRPr>
          </a:p>
          <a:p>
            <a:pPr lvl="1"/>
            <a:endParaRPr lang="en-GB" b="1" dirty="0" smtClean="0"/>
          </a:p>
        </p:txBody>
      </p:sp>
      <p:pic>
        <p:nvPicPr>
          <p:cNvPr id="2052" name="Picture 4" descr="http://forwardlatino.files.wordpress.com/2011/01/chicano20power.jpg"/>
          <p:cNvPicPr>
            <a:picLocks noChangeAspect="1" noChangeArrowheads="1"/>
          </p:cNvPicPr>
          <p:nvPr/>
        </p:nvPicPr>
        <p:blipFill rotWithShape="1">
          <a:blip r:embed="rId3">
            <a:extLst>
              <a:ext uri="{28A0092B-C50C-407E-A947-70E740481C1C}">
                <a14:useLocalDpi xmlns:a14="http://schemas.microsoft.com/office/drawing/2010/main" val="0"/>
              </a:ext>
            </a:extLst>
          </a:blip>
          <a:srcRect b="4036"/>
          <a:stretch/>
        </p:blipFill>
        <p:spPr bwMode="auto">
          <a:xfrm>
            <a:off x="4302751" y="289895"/>
            <a:ext cx="4868673" cy="375659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hswstatic.com/gif/feminism-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324" y="4046494"/>
            <a:ext cx="3748675" cy="2811506"/>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929230"/>
            <a:ext cx="3563888" cy="308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1" y="-5680"/>
            <a:ext cx="4302752" cy="2573691"/>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defRPr/>
            </a:pPr>
            <a:r>
              <a:rPr lang="en-GB" sz="2000" b="1" dirty="0" smtClean="0">
                <a:solidFill>
                  <a:prstClr val="black"/>
                </a:solidFill>
                <a:cs typeface="Arial" charset="0"/>
              </a:rPr>
              <a:t>e.g. Chicano Movement, </a:t>
            </a:r>
            <a:r>
              <a:rPr lang="en-GB" sz="2000" b="1" dirty="0"/>
              <a:t>American Indian </a:t>
            </a:r>
            <a:r>
              <a:rPr lang="en-GB" sz="2000" b="1" dirty="0" smtClean="0"/>
              <a:t>Movement, Gay Rights, Women Liberation …</a:t>
            </a:r>
            <a:r>
              <a:rPr lang="en-GB" sz="2000" b="1" dirty="0" smtClean="0">
                <a:solidFill>
                  <a:prstClr val="black"/>
                </a:solidFill>
                <a:cs typeface="Arial" charset="0"/>
              </a:rPr>
              <a:t> </a:t>
            </a: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67" y="4046495"/>
            <a:ext cx="3109257" cy="2792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descr="http://www.dickshovel.com/AIM.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63520" y="4064363"/>
            <a:ext cx="1340544" cy="133447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14" y="4113899"/>
            <a:ext cx="2151375" cy="2744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822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Rectangle 9"/>
          <p:cNvSpPr/>
          <p:nvPr/>
        </p:nvSpPr>
        <p:spPr>
          <a:xfrm>
            <a:off x="-2" y="-5680"/>
            <a:ext cx="9119221" cy="3804797"/>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1. Civil </a:t>
            </a:r>
            <a:r>
              <a:rPr lang="en-GB" sz="2000" b="1" u="sng" dirty="0">
                <a:solidFill>
                  <a:prstClr val="black"/>
                </a:solidFill>
                <a:cs typeface="Arial" charset="0"/>
              </a:rPr>
              <a:t>Rights: Counterculture and </a:t>
            </a:r>
            <a:r>
              <a:rPr lang="en-GB" sz="2000" b="1" u="sng" dirty="0" smtClean="0">
                <a:solidFill>
                  <a:prstClr val="black"/>
                </a:solidFill>
                <a:cs typeface="Arial" charset="0"/>
              </a:rPr>
              <a:t>Protest</a:t>
            </a:r>
          </a:p>
          <a:p>
            <a:pPr>
              <a:defRPr/>
            </a:pPr>
            <a:endParaRPr lang="en-GB" sz="1000" b="1" u="sng" dirty="0" smtClean="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rPr>
              <a:t>Of course, none of these </a:t>
            </a:r>
            <a:r>
              <a:rPr lang="en-GB" sz="2000" dirty="0" smtClean="0">
                <a:solidFill>
                  <a:prstClr val="black"/>
                </a:solidFill>
              </a:rPr>
              <a:t>campaigns were representative of mutually-exclusive identities or causes, </a:t>
            </a:r>
            <a:r>
              <a:rPr lang="en-GB" sz="2000" dirty="0">
                <a:solidFill>
                  <a:prstClr val="black"/>
                </a:solidFill>
              </a:rPr>
              <a:t>and there were crossovers between the different Civil Right </a:t>
            </a:r>
            <a:r>
              <a:rPr lang="en-GB" sz="2000" dirty="0" smtClean="0">
                <a:solidFill>
                  <a:prstClr val="black"/>
                </a:solidFill>
              </a:rPr>
              <a:t>campaigns (see career of Angela Davis, for instance)</a:t>
            </a:r>
          </a:p>
          <a:p>
            <a:pPr marL="342900" indent="-342900" algn="just">
              <a:buFont typeface="Arial" panose="020B0604020202020204" pitchFamily="34" charset="0"/>
              <a:buChar char="•"/>
              <a:defRPr/>
            </a:pPr>
            <a:endParaRPr lang="en-GB" sz="2000" dirty="0">
              <a:solidFill>
                <a:prstClr val="black"/>
              </a:solidFill>
            </a:endParaRPr>
          </a:p>
          <a:p>
            <a:pPr marL="342900" indent="-342900" algn="just">
              <a:buFont typeface="Arial" panose="020B0604020202020204" pitchFamily="34" charset="0"/>
              <a:buChar char="•"/>
              <a:defRPr/>
            </a:pPr>
            <a:r>
              <a:rPr lang="en-GB" sz="2000" dirty="0" smtClean="0">
                <a:solidFill>
                  <a:prstClr val="black"/>
                </a:solidFill>
              </a:rPr>
              <a:t>Conversely</a:t>
            </a:r>
            <a:r>
              <a:rPr lang="en-GB" sz="2000" dirty="0">
                <a:solidFill>
                  <a:prstClr val="black"/>
                </a:solidFill>
              </a:rPr>
              <a:t>, though, it was also the case (for example) that women experienced sexism in the campaign against the United States’ war in </a:t>
            </a:r>
            <a:r>
              <a:rPr lang="en-GB" sz="2000" dirty="0" smtClean="0">
                <a:solidFill>
                  <a:prstClr val="black"/>
                </a:solidFill>
              </a:rPr>
              <a:t>Vietnam</a:t>
            </a:r>
            <a:endParaRPr lang="en-GB" sz="2400" b="1" i="1" u="sng" dirty="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a:p>
            <a:pPr algn="just"/>
            <a:endParaRPr lang="en-GB" sz="1000" b="1" i="1" u="sng" dirty="0">
              <a:solidFill>
                <a:prstClr val="black"/>
              </a:solidFill>
            </a:endParaRPr>
          </a:p>
        </p:txBody>
      </p:sp>
      <p:pic>
        <p:nvPicPr>
          <p:cNvPr id="9217"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186" y="3161215"/>
            <a:ext cx="4613002" cy="3456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3591" y="2849053"/>
            <a:ext cx="2943828" cy="3927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9353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7" name="Rectangle 6"/>
          <p:cNvSpPr/>
          <p:nvPr/>
        </p:nvSpPr>
        <p:spPr>
          <a:xfrm>
            <a:off x="2555777" y="548680"/>
            <a:ext cx="6588224" cy="4474211"/>
          </a:xfrm>
          <a:prstGeom prst="rect">
            <a:avLst/>
          </a:prstGeom>
        </p:spPr>
        <p:txBody>
          <a:bodyPr wrap="square" lIns="540000" tIns="360000" rIns="540000" bIns="360000">
            <a:spAutoFit/>
          </a:bodyPr>
          <a:lstStyle/>
          <a:p>
            <a:pPr algn="just"/>
            <a:r>
              <a:rPr lang="en-GB" sz="1750" dirty="0">
                <a:solidFill>
                  <a:prstClr val="black"/>
                </a:solidFill>
              </a:rPr>
              <a:t>“… I long to hear that you have declared an independency – and by the way in the new Code of Laws it will be necessary for you to make I desire you would </a:t>
            </a:r>
            <a:r>
              <a:rPr lang="en-GB" sz="1750" b="1" dirty="0">
                <a:solidFill>
                  <a:prstClr val="black"/>
                </a:solidFill>
              </a:rPr>
              <a:t>Remember the Ladies, and be more generous and favourable to them than your ancestors</a:t>
            </a:r>
            <a:r>
              <a:rPr lang="en-GB" sz="1750" dirty="0">
                <a:solidFill>
                  <a:prstClr val="black"/>
                </a:solidFill>
              </a:rPr>
              <a:t>. </a:t>
            </a:r>
            <a:r>
              <a:rPr lang="en-GB" sz="1750" b="1" dirty="0">
                <a:solidFill>
                  <a:prstClr val="black"/>
                </a:solidFill>
              </a:rPr>
              <a:t>Do not put unlimited power into the hands of the Husbands</a:t>
            </a:r>
            <a:r>
              <a:rPr lang="en-GB" sz="1750" dirty="0">
                <a:solidFill>
                  <a:prstClr val="black"/>
                </a:solidFill>
              </a:rPr>
              <a:t>. Remember all Men would be tyrants if they could. </a:t>
            </a:r>
            <a:r>
              <a:rPr lang="en-GB" sz="1750" b="1" dirty="0">
                <a:solidFill>
                  <a:srgbClr val="0000CC"/>
                </a:solidFill>
              </a:rPr>
              <a:t>If particular care and attention is not paid to the Ladies we are determined to foment a Rebellion, and will not hold ourselves bound by any Laws in which we have no voice, or Representation</a:t>
            </a:r>
            <a:r>
              <a:rPr lang="en-GB" sz="1750" dirty="0" smtClean="0">
                <a:solidFill>
                  <a:prstClr val="black"/>
                </a:solidFill>
              </a:rPr>
              <a:t>.”</a:t>
            </a:r>
          </a:p>
          <a:p>
            <a:pPr marL="285750" indent="-285750" algn="just">
              <a:buFontTx/>
              <a:buChar char="-"/>
            </a:pPr>
            <a:r>
              <a:rPr lang="en-GB" sz="1600" dirty="0" smtClean="0">
                <a:solidFill>
                  <a:prstClr val="black"/>
                </a:solidFill>
              </a:rPr>
              <a:t>Abigail </a:t>
            </a:r>
            <a:r>
              <a:rPr lang="en-GB" sz="1600" dirty="0">
                <a:solidFill>
                  <a:prstClr val="black"/>
                </a:solidFill>
              </a:rPr>
              <a:t>Adams, ‘Remember the Ladies,’ to John Adams (March 31 </a:t>
            </a:r>
            <a:r>
              <a:rPr lang="en-GB" sz="1600" dirty="0" smtClean="0">
                <a:solidFill>
                  <a:prstClr val="black"/>
                </a:solidFill>
              </a:rPr>
              <a:t>1776</a:t>
            </a:r>
          </a:p>
          <a:p>
            <a:pPr marL="285750" indent="-285750" algn="just">
              <a:buFontTx/>
              <a:buChar char="-"/>
            </a:pPr>
            <a:endParaRPr lang="en-GB" sz="1750" dirty="0">
              <a:solidFill>
                <a:prstClr val="black"/>
              </a:solidFill>
            </a:endParaRPr>
          </a:p>
          <a:p>
            <a:pPr algn="just"/>
            <a:r>
              <a:rPr lang="en-GB" sz="1750" dirty="0">
                <a:solidFill>
                  <a:prstClr val="black"/>
                </a:solidFill>
              </a:rPr>
              <a:t>	</a:t>
            </a:r>
            <a:endParaRPr lang="en-GB" sz="1750" b="1" u="sng" dirty="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836712"/>
            <a:ext cx="2371007" cy="3079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64" y="4014973"/>
            <a:ext cx="1979712" cy="2843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59608" y="4097939"/>
            <a:ext cx="2219325"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67451" y="4863845"/>
            <a:ext cx="4572000" cy="646331"/>
          </a:xfrm>
          <a:prstGeom prst="rect">
            <a:avLst/>
          </a:prstGeom>
        </p:spPr>
        <p:txBody>
          <a:bodyPr>
            <a:spAutoFit/>
          </a:bodyPr>
          <a:lstStyle/>
          <a:p>
            <a:r>
              <a:rPr lang="en-GB" b="1" dirty="0" smtClean="0">
                <a:solidFill>
                  <a:prstClr val="black"/>
                </a:solidFill>
              </a:rPr>
              <a:t>Elizabeth </a:t>
            </a:r>
            <a:r>
              <a:rPr lang="en-GB" b="1" dirty="0">
                <a:solidFill>
                  <a:prstClr val="black"/>
                </a:solidFill>
              </a:rPr>
              <a:t>Cady Stanton, ‘The Seneca Falls Declaration’ (1848)</a:t>
            </a:r>
            <a:endParaRPr lang="en-GB" dirty="0"/>
          </a:p>
        </p:txBody>
      </p:sp>
      <p:sp>
        <p:nvSpPr>
          <p:cNvPr id="9" name="Rectangle 8"/>
          <p:cNvSpPr/>
          <p:nvPr/>
        </p:nvSpPr>
        <p:spPr>
          <a:xfrm>
            <a:off x="-2" y="-5680"/>
            <a:ext cx="9119221" cy="1188696"/>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2</a:t>
            </a:r>
            <a:r>
              <a:rPr lang="en-GB" sz="2000" b="1" u="sng" dirty="0" smtClean="0">
                <a:solidFill>
                  <a:prstClr val="black"/>
                </a:solidFill>
                <a:cs typeface="Arial" charset="0"/>
              </a:rPr>
              <a:t>. American Women’s History</a:t>
            </a:r>
          </a:p>
          <a:p>
            <a:pPr>
              <a:defRPr/>
            </a:pPr>
            <a:endParaRPr lang="en-GB" sz="1000" b="1" u="sng" dirty="0" smtClean="0">
              <a:solidFill>
                <a:prstClr val="black"/>
              </a:solidFill>
              <a:cs typeface="Arial" charset="0"/>
            </a:endParaRPr>
          </a:p>
        </p:txBody>
      </p:sp>
    </p:spTree>
    <p:extLst>
      <p:ext uri="{BB962C8B-B14F-4D97-AF65-F5344CB8AC3E}">
        <p14:creationId xmlns:p14="http://schemas.microsoft.com/office/powerpoint/2010/main" val="34712821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3384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a:p>
            <a:pPr algn="just">
              <a:defRPr/>
            </a:pPr>
            <a:r>
              <a:rPr lang="en-GB" sz="2200" dirty="0" smtClean="0">
                <a:solidFill>
                  <a:prstClr val="black"/>
                </a:solidFill>
              </a:rPr>
              <a:t>‘</a:t>
            </a:r>
            <a:r>
              <a:rPr lang="en-GB" sz="2200" dirty="0">
                <a:solidFill>
                  <a:prstClr val="black"/>
                </a:solidFill>
              </a:rPr>
              <a:t>New Woman</a:t>
            </a:r>
            <a:r>
              <a:rPr lang="en-GB" sz="2200" dirty="0" smtClean="0">
                <a:solidFill>
                  <a:prstClr val="black"/>
                </a:solidFill>
              </a:rPr>
              <a:t>’ of the 1920s</a:t>
            </a:r>
            <a:endParaRPr lang="en-GB" sz="2200" dirty="0">
              <a:solidFill>
                <a:prstClr val="black"/>
              </a:solidFill>
            </a:endParaRPr>
          </a:p>
          <a:p>
            <a:pPr marL="800100" lvl="1" indent="-342900" algn="just">
              <a:buFontTx/>
              <a:buChar char="-"/>
              <a:defRPr/>
            </a:pPr>
            <a:r>
              <a:rPr lang="en-GB" sz="2200" dirty="0">
                <a:solidFill>
                  <a:prstClr val="black"/>
                </a:solidFill>
              </a:rPr>
              <a:t>More colourful, vibrant (and less constrictive) clothing</a:t>
            </a:r>
          </a:p>
          <a:p>
            <a:pPr marL="800100" lvl="1" indent="-342900" algn="just">
              <a:buFontTx/>
              <a:buChar char="-"/>
              <a:defRPr/>
            </a:pPr>
            <a:r>
              <a:rPr lang="en-GB" sz="2200" dirty="0">
                <a:solidFill>
                  <a:prstClr val="black"/>
                </a:solidFill>
              </a:rPr>
              <a:t>Less deferential and more visible</a:t>
            </a:r>
          </a:p>
          <a:p>
            <a:pPr marL="800100" lvl="1" indent="-342900" algn="just">
              <a:buFontTx/>
              <a:buChar char="-"/>
              <a:defRPr/>
            </a:pPr>
            <a:r>
              <a:rPr lang="en-GB" sz="2200" dirty="0">
                <a:solidFill>
                  <a:prstClr val="black"/>
                </a:solidFill>
              </a:rPr>
              <a:t>Increased frankness about sex </a:t>
            </a:r>
          </a:p>
          <a:p>
            <a:pPr marL="800100" lvl="1" indent="-342900" algn="just">
              <a:buFontTx/>
              <a:buChar char="-"/>
              <a:defRPr/>
            </a:pPr>
            <a:r>
              <a:rPr lang="en-GB" sz="2200" dirty="0">
                <a:solidFill>
                  <a:prstClr val="black"/>
                </a:solidFill>
              </a:rPr>
              <a:t>Flapper </a:t>
            </a:r>
            <a:r>
              <a:rPr lang="en-GB" sz="2200" dirty="0" smtClean="0">
                <a:solidFill>
                  <a:prstClr val="black"/>
                </a:solidFill>
              </a:rPr>
              <a:t>styles</a:t>
            </a:r>
          </a:p>
          <a:p>
            <a:pPr marL="800100" lvl="1" indent="-342900" algn="just">
              <a:buFontTx/>
              <a:buChar char="-"/>
              <a:defRPr/>
            </a:pPr>
            <a:r>
              <a:rPr lang="en-GB" sz="2200" dirty="0" smtClean="0">
                <a:solidFill>
                  <a:prstClr val="black"/>
                </a:solidFill>
              </a:rPr>
              <a:t>Increasingly likely to be in employment outside the home</a:t>
            </a:r>
          </a:p>
          <a:p>
            <a:pPr marL="800100" lvl="1" indent="-342900" algn="just">
              <a:buFontTx/>
              <a:buChar char="-"/>
              <a:defRPr/>
            </a:pPr>
            <a:r>
              <a:rPr lang="en-GB" sz="2200" dirty="0" smtClean="0">
                <a:solidFill>
                  <a:prstClr val="black"/>
                </a:solidFill>
              </a:rPr>
              <a:t>Increasingly likely to be well-educated</a:t>
            </a:r>
          </a:p>
          <a:p>
            <a:pPr marL="800100" lvl="1" indent="-342900" algn="just">
              <a:buFontTx/>
              <a:buChar char="-"/>
              <a:defRPr/>
            </a:pPr>
            <a:r>
              <a:rPr lang="en-GB" sz="2200" dirty="0" smtClean="0">
                <a:solidFill>
                  <a:prstClr val="black"/>
                </a:solidFill>
              </a:rPr>
              <a:t>Able to vote – 19</a:t>
            </a:r>
            <a:r>
              <a:rPr lang="en-GB" sz="2200" baseline="30000" dirty="0" smtClean="0">
                <a:solidFill>
                  <a:prstClr val="black"/>
                </a:solidFill>
              </a:rPr>
              <a:t>th</a:t>
            </a:r>
            <a:r>
              <a:rPr lang="en-GB" sz="2200" dirty="0" smtClean="0">
                <a:solidFill>
                  <a:prstClr val="black"/>
                </a:solidFill>
              </a:rPr>
              <a:t> Amendment</a:t>
            </a:r>
            <a:endParaRPr lang="en-GB" sz="1400" b="1" dirty="0">
              <a:solidFill>
                <a:prstClr val="black"/>
              </a:solidFill>
              <a:effectLst>
                <a:outerShdw blurRad="38100" dist="38100" dir="2700000" algn="tl">
                  <a:srgbClr val="000000">
                    <a:alpha val="43137"/>
                  </a:srgbClr>
                </a:outerShdw>
              </a:effectLst>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608" y="993989"/>
            <a:ext cx="1656184"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402" y="424190"/>
            <a:ext cx="384508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993990"/>
            <a:ext cx="1933250"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 y="-5680"/>
            <a:ext cx="9119221" cy="1188696"/>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2. American Women’s History</a:t>
            </a:r>
          </a:p>
          <a:p>
            <a:pPr>
              <a:defRPr/>
            </a:pPr>
            <a:endParaRPr lang="en-GB" sz="1000" b="1" u="sng" dirty="0" smtClean="0">
              <a:solidFill>
                <a:prstClr val="black"/>
              </a:solidFill>
              <a:cs typeface="Arial" charset="0"/>
            </a:endParaRPr>
          </a:p>
        </p:txBody>
      </p:sp>
    </p:spTree>
    <p:extLst>
      <p:ext uri="{BB962C8B-B14F-4D97-AF65-F5344CB8AC3E}">
        <p14:creationId xmlns:p14="http://schemas.microsoft.com/office/powerpoint/2010/main" val="3093043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2" y="-5680"/>
            <a:ext cx="9119221" cy="4112573"/>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3. Second Wave Feminism</a:t>
            </a:r>
          </a:p>
          <a:p>
            <a:pPr marL="342900" indent="-342900" algn="just">
              <a:buFont typeface="Arial" panose="020B0604020202020204" pitchFamily="34" charset="0"/>
              <a:buChar char="•"/>
              <a:defRPr/>
            </a:pPr>
            <a:endParaRPr lang="en-GB" sz="8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Born </a:t>
            </a:r>
            <a:r>
              <a:rPr lang="en-GB" sz="2000" dirty="0">
                <a:solidFill>
                  <a:prstClr val="black"/>
                </a:solidFill>
                <a:cs typeface="Arial" charset="0"/>
              </a:rPr>
              <a:t>of </a:t>
            </a:r>
            <a:r>
              <a:rPr lang="en-GB" sz="2000" dirty="0" smtClean="0">
                <a:solidFill>
                  <a:prstClr val="black"/>
                </a:solidFill>
                <a:cs typeface="Arial" charset="0"/>
              </a:rPr>
              <a:t>recognition </a:t>
            </a:r>
            <a:r>
              <a:rPr lang="en-GB" sz="2000" dirty="0">
                <a:solidFill>
                  <a:prstClr val="black"/>
                </a:solidFill>
                <a:cs typeface="Arial" charset="0"/>
              </a:rPr>
              <a:t>that </a:t>
            </a:r>
            <a:r>
              <a:rPr lang="en-GB" sz="2000" dirty="0" smtClean="0">
                <a:solidFill>
                  <a:prstClr val="black"/>
                </a:solidFill>
                <a:cs typeface="Arial" charset="0"/>
              </a:rPr>
              <a:t>despite considerable advances, the retrospectively-christened </a:t>
            </a:r>
            <a:r>
              <a:rPr lang="en-GB" sz="2000" dirty="0">
                <a:solidFill>
                  <a:prstClr val="black"/>
                </a:solidFill>
                <a:cs typeface="Arial" charset="0"/>
              </a:rPr>
              <a:t>First Wave of </a:t>
            </a:r>
            <a:r>
              <a:rPr lang="en-GB" sz="2000" dirty="0" smtClean="0">
                <a:solidFill>
                  <a:prstClr val="black"/>
                </a:solidFill>
                <a:cs typeface="Arial" charset="0"/>
              </a:rPr>
              <a:t>Feminism (namely, the campaign for women’s suffrage) did not achieve </a:t>
            </a:r>
            <a:r>
              <a:rPr lang="en-GB" sz="2000" dirty="0">
                <a:solidFill>
                  <a:prstClr val="black"/>
                </a:solidFill>
                <a:cs typeface="Arial" charset="0"/>
              </a:rPr>
              <a:t>genuine equality with men </a:t>
            </a:r>
            <a:r>
              <a:rPr lang="en-GB" sz="2000" dirty="0" smtClean="0">
                <a:solidFill>
                  <a:prstClr val="black"/>
                </a:solidFill>
                <a:cs typeface="Arial" charset="0"/>
              </a:rPr>
              <a:t>nor evince full realisation of women’s potentiality politically, socially, culturally, economically, artistically, psychologically or sexually</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International, cultural, social, intellectual movement from </a:t>
            </a:r>
            <a:r>
              <a:rPr lang="en-GB" sz="2000" dirty="0" smtClean="0">
                <a:solidFill>
                  <a:prstClr val="black"/>
                </a:solidFill>
                <a:cs typeface="Arial" charset="0"/>
              </a:rPr>
              <a:t>1960s–1990s(?): </a:t>
            </a:r>
            <a:r>
              <a:rPr lang="en-GB" sz="2000" dirty="0">
                <a:solidFill>
                  <a:prstClr val="black"/>
                </a:solidFill>
                <a:cs typeface="Arial" charset="0"/>
              </a:rPr>
              <a:t>influences of Simone de Beauvoir’s </a:t>
            </a:r>
            <a:r>
              <a:rPr lang="en-GB" sz="2000" i="1" dirty="0">
                <a:solidFill>
                  <a:prstClr val="black"/>
                </a:solidFill>
                <a:cs typeface="Arial" charset="0"/>
              </a:rPr>
              <a:t>The Second </a:t>
            </a:r>
            <a:r>
              <a:rPr lang="en-GB" sz="2000" i="1" dirty="0" smtClean="0">
                <a:solidFill>
                  <a:prstClr val="black"/>
                </a:solidFill>
                <a:cs typeface="Arial" charset="0"/>
              </a:rPr>
              <a:t>Sex </a:t>
            </a:r>
            <a:r>
              <a:rPr lang="en-GB" sz="2000" dirty="0" smtClean="0">
                <a:solidFill>
                  <a:prstClr val="black"/>
                </a:solidFill>
                <a:cs typeface="Arial" charset="0"/>
              </a:rPr>
              <a:t>(1949) on Kate </a:t>
            </a:r>
            <a:r>
              <a:rPr lang="en-GB" sz="2000" dirty="0">
                <a:solidFill>
                  <a:prstClr val="black"/>
                </a:solidFill>
                <a:cs typeface="Arial" charset="0"/>
              </a:rPr>
              <a:t>Millett </a:t>
            </a:r>
            <a:r>
              <a:rPr lang="en-GB" sz="2000" i="1" dirty="0" smtClean="0">
                <a:solidFill>
                  <a:prstClr val="black"/>
                </a:solidFill>
                <a:cs typeface="Arial" charset="0"/>
              </a:rPr>
              <a:t>Sexual Politics</a:t>
            </a:r>
            <a:r>
              <a:rPr lang="en-GB" sz="2000" dirty="0" smtClean="0">
                <a:solidFill>
                  <a:prstClr val="black"/>
                </a:solidFill>
                <a:cs typeface="Arial" charset="0"/>
              </a:rPr>
              <a:t> </a:t>
            </a:r>
            <a:r>
              <a:rPr lang="en-GB" sz="2000" i="1" dirty="0" smtClean="0">
                <a:solidFill>
                  <a:prstClr val="black"/>
                </a:solidFill>
                <a:cs typeface="Arial" charset="0"/>
              </a:rPr>
              <a:t>(1970) </a:t>
            </a:r>
            <a:r>
              <a:rPr lang="en-GB" sz="2000" dirty="0" smtClean="0">
                <a:solidFill>
                  <a:prstClr val="black"/>
                </a:solidFill>
                <a:cs typeface="Arial" charset="0"/>
              </a:rPr>
              <a:t>Germaine </a:t>
            </a:r>
            <a:r>
              <a:rPr lang="en-GB" sz="2000" dirty="0">
                <a:solidFill>
                  <a:prstClr val="black"/>
                </a:solidFill>
                <a:cs typeface="Arial" charset="0"/>
              </a:rPr>
              <a:t>Greer's </a:t>
            </a:r>
            <a:r>
              <a:rPr lang="en-GB" sz="2000" i="1" dirty="0">
                <a:solidFill>
                  <a:prstClr val="black"/>
                </a:solidFill>
                <a:cs typeface="Arial" charset="0"/>
              </a:rPr>
              <a:t>The Female Eunuch</a:t>
            </a:r>
            <a:r>
              <a:rPr lang="en-GB" sz="2000" dirty="0">
                <a:solidFill>
                  <a:prstClr val="black"/>
                </a:solidFill>
                <a:cs typeface="Arial" charset="0"/>
              </a:rPr>
              <a:t> (1970</a:t>
            </a:r>
            <a:r>
              <a:rPr lang="en-GB" sz="2000" dirty="0" smtClean="0">
                <a:solidFill>
                  <a:prstClr val="black"/>
                </a:solidFill>
                <a:cs typeface="Arial" charset="0"/>
              </a:rPr>
              <a:t>); Guerrilla Girls </a:t>
            </a:r>
            <a:r>
              <a:rPr lang="en-GB" sz="1400" dirty="0" smtClean="0">
                <a:solidFill>
                  <a:prstClr val="black"/>
                </a:solidFill>
                <a:cs typeface="Arial" charset="0"/>
              </a:rPr>
              <a:t>(see 1985 poster below)</a:t>
            </a:r>
            <a:endParaRPr lang="en-GB" sz="1400" dirty="0">
              <a:solidFill>
                <a:prstClr val="black"/>
              </a:solidFill>
              <a:cs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705" y="3731235"/>
            <a:ext cx="6851475" cy="3126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7522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0" y="-5680"/>
            <a:ext cx="6804248" cy="6728674"/>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3. Second Wave Feminism: </a:t>
            </a:r>
            <a:r>
              <a:rPr lang="en-GB" sz="2000" b="1" u="sng" dirty="0">
                <a:solidFill>
                  <a:prstClr val="black"/>
                </a:solidFill>
                <a:cs typeface="Arial" charset="0"/>
              </a:rPr>
              <a:t>Betty Friedan (1921–2006</a:t>
            </a:r>
            <a:r>
              <a:rPr lang="en-GB" sz="2000" b="1" u="sng" dirty="0" smtClean="0">
                <a:solidFill>
                  <a:prstClr val="black"/>
                </a:solidFill>
                <a:cs typeface="Arial" charset="0"/>
              </a:rPr>
              <a:t>)</a:t>
            </a:r>
          </a:p>
          <a:p>
            <a:pP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cs typeface="Arial" charset="0"/>
              </a:rPr>
              <a:t>Studied </a:t>
            </a:r>
            <a:r>
              <a:rPr lang="en-GB" sz="2000" dirty="0" smtClean="0">
                <a:solidFill>
                  <a:prstClr val="black"/>
                </a:solidFill>
                <a:cs typeface="Arial" charset="0"/>
              </a:rPr>
              <a:t>psychology at university, started career as journalist in New York – working  for trade unions and leftist publications</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Left position at </a:t>
            </a:r>
            <a:r>
              <a:rPr lang="en-GB" sz="2000" dirty="0"/>
              <a:t>United </a:t>
            </a:r>
            <a:r>
              <a:rPr lang="en-GB" sz="2000" dirty="0" smtClean="0"/>
              <a:t>Electrical journal </a:t>
            </a:r>
            <a:r>
              <a:rPr lang="en-GB" sz="2000" i="1" dirty="0" smtClean="0"/>
              <a:t>UE News </a:t>
            </a:r>
            <a:r>
              <a:rPr lang="en-GB" sz="2000" dirty="0" smtClean="0"/>
              <a:t>in 1952 after being refused a s</a:t>
            </a:r>
            <a:r>
              <a:rPr lang="en-GB" sz="2000" dirty="0" smtClean="0">
                <a:solidFill>
                  <a:prstClr val="black"/>
                </a:solidFill>
                <a:cs typeface="Arial" charset="0"/>
              </a:rPr>
              <a:t>econd </a:t>
            </a:r>
            <a:r>
              <a:rPr lang="en-GB" sz="2000" dirty="0">
                <a:solidFill>
                  <a:prstClr val="black"/>
                </a:solidFill>
                <a:cs typeface="Arial" charset="0"/>
              </a:rPr>
              <a:t>maternity leave, </a:t>
            </a:r>
            <a:endParaRPr lang="en-GB" sz="2000" dirty="0" smtClean="0">
              <a:solidFill>
                <a:prstClr val="black"/>
              </a:solidFill>
              <a:cs typeface="Arial" charset="0"/>
            </a:endParaRP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Began </a:t>
            </a:r>
            <a:r>
              <a:rPr lang="en-GB" sz="2000" dirty="0">
                <a:solidFill>
                  <a:prstClr val="black"/>
                </a:solidFill>
                <a:cs typeface="Arial" charset="0"/>
              </a:rPr>
              <a:t>free-lancing for women's magazines, but became disillusioned when she noticed that her articles were repeatedly edited to exclude any reference to </a:t>
            </a:r>
            <a:r>
              <a:rPr lang="en-GB" sz="2000" dirty="0" smtClean="0">
                <a:solidFill>
                  <a:prstClr val="black"/>
                </a:solidFill>
                <a:cs typeface="Arial" charset="0"/>
              </a:rPr>
              <a:t>women’s careers in favour of material on homemaking</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Experiences informed </a:t>
            </a:r>
            <a:r>
              <a:rPr lang="en-GB" sz="2000" i="1" dirty="0" smtClean="0">
                <a:solidFill>
                  <a:prstClr val="black"/>
                </a:solidFill>
                <a:cs typeface="Arial" charset="0"/>
              </a:rPr>
              <a:t>The </a:t>
            </a:r>
            <a:r>
              <a:rPr lang="en-GB" sz="2000" i="1" dirty="0">
                <a:solidFill>
                  <a:prstClr val="black"/>
                </a:solidFill>
                <a:cs typeface="Arial" charset="0"/>
              </a:rPr>
              <a:t>Feminine Mystique </a:t>
            </a:r>
            <a:r>
              <a:rPr lang="en-GB" sz="2000" dirty="0">
                <a:solidFill>
                  <a:prstClr val="black"/>
                </a:solidFill>
                <a:cs typeface="Arial" charset="0"/>
              </a:rPr>
              <a:t>(1963</a:t>
            </a:r>
            <a:r>
              <a:rPr lang="en-GB" sz="2000" dirty="0" smtClean="0">
                <a:solidFill>
                  <a:prstClr val="black"/>
                </a:solidFill>
                <a:cs typeface="Arial" charset="0"/>
              </a:rPr>
              <a:t>), widely credited as the foundation text of American Second Wave Feminism</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 </a:t>
            </a:r>
            <a:r>
              <a:rPr lang="en-GB" sz="2000" dirty="0">
                <a:solidFill>
                  <a:prstClr val="black"/>
                </a:solidFill>
                <a:cs typeface="Arial" charset="0"/>
              </a:rPr>
              <a:t>1966, Friedan cofounded the National Organization for Women (NOW) and became its first </a:t>
            </a:r>
            <a:r>
              <a:rPr lang="en-GB" sz="2000" dirty="0" smtClean="0">
                <a:solidFill>
                  <a:prstClr val="black"/>
                </a:solidFill>
                <a:cs typeface="Arial" charset="0"/>
              </a:rPr>
              <a:t>president</a:t>
            </a:r>
            <a:endParaRPr lang="en-GB" sz="1400" dirty="0">
              <a:solidFill>
                <a:prstClr val="black"/>
              </a:solidFill>
              <a:cs typeface="Arial" charset="0"/>
            </a:endParaRP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36762" y="3068960"/>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07357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482453"/>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a:p>
          <a:p>
            <a:pPr lvl="0" algn="just">
              <a:defRPr/>
            </a:pPr>
            <a:r>
              <a:rPr lang="en-GB" sz="2400" dirty="0" smtClean="0"/>
              <a:t>Friedan’s perspective is informed by her own biography and her understanding of the particular cultural climate of the United States  in the early 1960s. </a:t>
            </a:r>
          </a:p>
          <a:p>
            <a:pPr marL="342900" lvl="0" indent="-342900" algn="just">
              <a:buFont typeface="Arial" panose="020B0604020202020204" pitchFamily="34" charset="0"/>
              <a:buChar char="•"/>
              <a:defRPr/>
            </a:pPr>
            <a:r>
              <a:rPr lang="en-GB" sz="2400" dirty="0" smtClean="0"/>
              <a:t>What phenomena does she refer as being characteristic of this era?</a:t>
            </a:r>
          </a:p>
          <a:p>
            <a:pPr marL="342900" lvl="0" indent="-342900" algn="just">
              <a:buFont typeface="Arial" panose="020B0604020202020204" pitchFamily="34" charset="0"/>
              <a:buChar char="•"/>
              <a:defRPr/>
            </a:pPr>
            <a:r>
              <a:rPr lang="en-GB" sz="2400" dirty="0" smtClean="0"/>
              <a:t>What </a:t>
            </a:r>
            <a:r>
              <a:rPr lang="en-GB" sz="2400" b="1" dirty="0" smtClean="0"/>
              <a:t>social</a:t>
            </a:r>
            <a:r>
              <a:rPr lang="en-GB" sz="2400" dirty="0" smtClean="0"/>
              <a:t>, </a:t>
            </a:r>
            <a:r>
              <a:rPr lang="en-GB" sz="2400" b="1" dirty="0" smtClean="0"/>
              <a:t>economic</a:t>
            </a:r>
            <a:r>
              <a:rPr lang="en-GB" sz="2400" dirty="0" smtClean="0"/>
              <a:t>, </a:t>
            </a:r>
            <a:r>
              <a:rPr lang="en-GB" sz="2400" b="1" dirty="0" smtClean="0"/>
              <a:t>cultural</a:t>
            </a:r>
            <a:r>
              <a:rPr lang="en-GB" sz="2400" dirty="0" smtClean="0"/>
              <a:t> and </a:t>
            </a:r>
            <a:r>
              <a:rPr lang="en-GB" sz="2400" b="1" dirty="0" smtClean="0"/>
              <a:t>demographic </a:t>
            </a:r>
            <a:r>
              <a:rPr lang="en-GB" sz="2400" dirty="0" smtClean="0"/>
              <a:t>developments does she suggest affected the lives of women – and US society generally - in the years after World War Two?</a:t>
            </a:r>
            <a:endParaRPr lang="en-GB" sz="1000" dirty="0" smtClean="0">
              <a:solidFill>
                <a:prstClr val="black"/>
              </a:solidFill>
              <a:cs typeface="Arial" charset="0"/>
            </a:endParaRP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0161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451675"/>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marL="171450" lvl="0" indent="-171450" algn="just">
              <a:buFont typeface="Arial" panose="020B0604020202020204" pitchFamily="34" charset="0"/>
              <a:buChar char="•"/>
            </a:pPr>
            <a:r>
              <a:rPr lang="en-GB" sz="3600" b="1" dirty="0" smtClean="0"/>
              <a:t>How </a:t>
            </a:r>
            <a:r>
              <a:rPr lang="en-GB" sz="3600" b="1" dirty="0"/>
              <a:t>do you interpret the title ‘</a:t>
            </a:r>
            <a:r>
              <a:rPr lang="en-GB" sz="3600" b="1" i="1" dirty="0">
                <a:solidFill>
                  <a:srgbClr val="FF0000"/>
                </a:solidFill>
              </a:rPr>
              <a:t>Feminine Mystique</a:t>
            </a:r>
            <a:r>
              <a:rPr lang="en-GB" sz="3600" b="1" dirty="0"/>
              <a:t>’? What does this phrase mean to you? Why did Friedan chose the term ‘</a:t>
            </a:r>
            <a:r>
              <a:rPr lang="en-GB" sz="3600" b="1" dirty="0">
                <a:solidFill>
                  <a:srgbClr val="FF0000"/>
                </a:solidFill>
              </a:rPr>
              <a:t>mystique</a:t>
            </a:r>
            <a:r>
              <a:rPr lang="en-GB" sz="3600" b="1" dirty="0"/>
              <a:t>’ as the title for the book?</a:t>
            </a:r>
            <a:endParaRPr lang="en-GB" sz="3600" dirty="0"/>
          </a:p>
          <a:p>
            <a:pPr marL="171450" indent="-171450" algn="just">
              <a:buFont typeface="Arial" panose="020B0604020202020204" pitchFamily="34" charset="0"/>
              <a:buChar char="•"/>
            </a:pPr>
            <a:endParaRPr lang="en-GB" sz="2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12779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697897"/>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algn="just"/>
            <a:endParaRPr lang="en-GB" sz="800" dirty="0" smtClean="0"/>
          </a:p>
          <a:p>
            <a:pPr marL="342900" lvl="0" indent="-342900" algn="just">
              <a:spcAft>
                <a:spcPts val="0"/>
              </a:spcAft>
              <a:buFont typeface="Symbol"/>
              <a:buChar char=""/>
            </a:pPr>
            <a:r>
              <a:rPr lang="en-GB" sz="2400" b="1" dirty="0">
                <a:latin typeface="+mj-lt"/>
                <a:ea typeface="Calibri"/>
                <a:cs typeface="Times New Roman"/>
              </a:rPr>
              <a:t>What is the problem with ‘</a:t>
            </a:r>
            <a:r>
              <a:rPr lang="en-GB" sz="2400" b="1" dirty="0">
                <a:solidFill>
                  <a:srgbClr val="FF0000"/>
                </a:solidFill>
                <a:latin typeface="+mj-lt"/>
                <a:ea typeface="Calibri"/>
                <a:cs typeface="Times New Roman"/>
              </a:rPr>
              <a:t>no name</a:t>
            </a:r>
            <a:r>
              <a:rPr lang="en-GB" sz="2400" b="1" dirty="0">
                <a:latin typeface="+mj-lt"/>
                <a:ea typeface="Calibri"/>
                <a:cs typeface="Times New Roman"/>
              </a:rPr>
              <a:t>’ to which Friedan refers? What are its characteristics? Does she define it? If so, in what ways</a:t>
            </a:r>
            <a:r>
              <a:rPr lang="en-GB" sz="2400" b="1" dirty="0" smtClean="0">
                <a:latin typeface="+mj-lt"/>
                <a:ea typeface="Calibri"/>
                <a:cs typeface="Times New Roman"/>
              </a:rPr>
              <a:t>?</a:t>
            </a:r>
            <a:endParaRPr lang="en-GB" sz="2400" dirty="0" smtClean="0">
              <a:latin typeface="+mj-lt"/>
              <a:ea typeface="Calibri"/>
              <a:cs typeface="Times New Roman"/>
            </a:endParaRPr>
          </a:p>
          <a:p>
            <a:pPr lvl="0" algn="just">
              <a:spcAft>
                <a:spcPts val="0"/>
              </a:spcAft>
            </a:pPr>
            <a:endParaRPr lang="en-GB" sz="800" dirty="0" smtClean="0">
              <a:latin typeface="+mj-lt"/>
              <a:ea typeface="Calibri"/>
              <a:cs typeface="Times New Roman"/>
            </a:endParaRPr>
          </a:p>
          <a:p>
            <a:pPr marL="342900" lvl="0" indent="-342900" algn="just">
              <a:spcAft>
                <a:spcPts val="0"/>
              </a:spcAft>
              <a:buFont typeface="Symbol"/>
              <a:buChar char=""/>
            </a:pPr>
            <a:r>
              <a:rPr lang="en-GB" sz="2400" b="1" dirty="0" smtClean="0">
                <a:latin typeface="+mj-lt"/>
                <a:ea typeface="Calibri"/>
                <a:cs typeface="Times New Roman"/>
              </a:rPr>
              <a:t>Why, and in what ways, does Friedan suggest that the ‘problem’ has hitherto remained </a:t>
            </a:r>
            <a:r>
              <a:rPr lang="en-GB" sz="2400" b="1" dirty="0" smtClean="0">
                <a:solidFill>
                  <a:srgbClr val="FF0000"/>
                </a:solidFill>
                <a:latin typeface="+mj-lt"/>
                <a:ea typeface="Calibri"/>
                <a:cs typeface="Times New Roman"/>
              </a:rPr>
              <a:t>unattended</a:t>
            </a:r>
            <a:r>
              <a:rPr lang="en-GB" sz="2400" b="1" dirty="0" smtClean="0">
                <a:latin typeface="+mj-lt"/>
                <a:ea typeface="Calibri"/>
                <a:cs typeface="Times New Roman"/>
              </a:rPr>
              <a:t>?</a:t>
            </a:r>
            <a:endParaRPr lang="en-GB" sz="2400" dirty="0">
              <a:latin typeface="+mj-lt"/>
              <a:ea typeface="Calibri"/>
              <a:cs typeface="Times New Roman"/>
            </a:endParaRPr>
          </a:p>
          <a:p>
            <a:pPr lvl="0" algn="just">
              <a:spcAft>
                <a:spcPts val="0"/>
              </a:spcAft>
            </a:pPr>
            <a:endParaRPr lang="en-GB" sz="800" dirty="0">
              <a:latin typeface="+mj-lt"/>
              <a:ea typeface="Calibri"/>
              <a:cs typeface="Times New Roman"/>
            </a:endParaRPr>
          </a:p>
          <a:p>
            <a:pPr marL="342900" lvl="0" indent="-342900" algn="just">
              <a:spcAft>
                <a:spcPts val="0"/>
              </a:spcAft>
              <a:buFont typeface="Symbol"/>
              <a:buChar char=""/>
            </a:pPr>
            <a:r>
              <a:rPr lang="en-GB" sz="2400" b="1" dirty="0">
                <a:latin typeface="+mj-lt"/>
                <a:ea typeface="Calibri"/>
                <a:cs typeface="Times New Roman"/>
              </a:rPr>
              <a:t>What means does Friedan use to </a:t>
            </a:r>
            <a:r>
              <a:rPr lang="en-GB" sz="2400" b="1" dirty="0">
                <a:solidFill>
                  <a:srgbClr val="FF0000"/>
                </a:solidFill>
                <a:latin typeface="+mj-lt"/>
                <a:ea typeface="Calibri"/>
                <a:cs typeface="Times New Roman"/>
              </a:rPr>
              <a:t>investigate</a:t>
            </a:r>
            <a:r>
              <a:rPr lang="en-GB" sz="2400" b="1" dirty="0">
                <a:latin typeface="+mj-lt"/>
                <a:ea typeface="Calibri"/>
                <a:cs typeface="Times New Roman"/>
              </a:rPr>
              <a:t> the ‘problem,’ and what </a:t>
            </a:r>
            <a:r>
              <a:rPr lang="en-GB" sz="2400" b="1" dirty="0">
                <a:solidFill>
                  <a:srgbClr val="FF0000"/>
                </a:solidFill>
                <a:latin typeface="+mj-lt"/>
                <a:ea typeface="Calibri"/>
                <a:cs typeface="Times New Roman"/>
              </a:rPr>
              <a:t>evidence</a:t>
            </a:r>
            <a:r>
              <a:rPr lang="en-GB" sz="2400" b="1" dirty="0">
                <a:latin typeface="+mj-lt"/>
                <a:ea typeface="Calibri"/>
                <a:cs typeface="Times New Roman"/>
              </a:rPr>
              <a:t> does he put forward to substantiate her points</a:t>
            </a:r>
            <a:r>
              <a:rPr lang="en-GB" sz="2400" b="1" dirty="0" smtClean="0">
                <a:latin typeface="+mj-lt"/>
                <a:ea typeface="Calibri"/>
                <a:cs typeface="Times New Roman"/>
              </a:rPr>
              <a:t>?</a:t>
            </a:r>
            <a:endParaRPr lang="en-GB" sz="2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74078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6821007"/>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1000" dirty="0" smtClean="0"/>
          </a:p>
          <a:p>
            <a:pPr marL="171450" lvl="0" indent="-171450" algn="just">
              <a:buFont typeface="Arial" panose="020B0604020202020204" pitchFamily="34" charset="0"/>
              <a:buChar char="•"/>
            </a:pPr>
            <a:r>
              <a:rPr lang="en-GB" sz="2200" b="1" dirty="0"/>
              <a:t>In what ways might Friedan’s inquiries into the problems experienced by American women be related to a more general discussion of US society at mid-century? Does her critique raise </a:t>
            </a:r>
            <a:r>
              <a:rPr lang="en-GB" sz="2200" b="1" dirty="0">
                <a:solidFill>
                  <a:srgbClr val="FF0000"/>
                </a:solidFill>
              </a:rPr>
              <a:t>socioeconomic</a:t>
            </a:r>
            <a:r>
              <a:rPr lang="en-GB" sz="2200" b="1" dirty="0"/>
              <a:t>, </a:t>
            </a:r>
            <a:r>
              <a:rPr lang="en-GB" sz="2200" b="1" dirty="0">
                <a:solidFill>
                  <a:srgbClr val="3333FF"/>
                </a:solidFill>
              </a:rPr>
              <a:t>cultural</a:t>
            </a:r>
            <a:r>
              <a:rPr lang="en-GB" sz="2200" b="1" dirty="0"/>
              <a:t>, </a:t>
            </a:r>
            <a:r>
              <a:rPr lang="en-GB" sz="2200" b="1" dirty="0">
                <a:solidFill>
                  <a:srgbClr val="7030A0"/>
                </a:solidFill>
              </a:rPr>
              <a:t>geographic</a:t>
            </a:r>
            <a:r>
              <a:rPr lang="en-GB" sz="2200" b="1" dirty="0"/>
              <a:t> or </a:t>
            </a:r>
            <a:r>
              <a:rPr lang="en-GB" sz="2200" b="1" dirty="0">
                <a:solidFill>
                  <a:schemeClr val="accent6">
                    <a:lumMod val="75000"/>
                  </a:schemeClr>
                </a:solidFill>
              </a:rPr>
              <a:t>political</a:t>
            </a:r>
            <a:r>
              <a:rPr lang="en-GB" sz="2200" b="1" dirty="0"/>
              <a:t> issues which interrelate with her discussion of the status of women?</a:t>
            </a:r>
            <a:endParaRPr lang="en-GB" sz="2200" dirty="0"/>
          </a:p>
          <a:p>
            <a:pPr marL="171450" indent="-171450" algn="just">
              <a:buFont typeface="Arial" panose="020B0604020202020204" pitchFamily="34" charset="0"/>
              <a:buChar char="•"/>
            </a:pPr>
            <a:endParaRPr lang="en-GB" sz="2200" dirty="0"/>
          </a:p>
          <a:p>
            <a:pPr marL="171450" lvl="0" indent="-171450" algn="just">
              <a:buFont typeface="Arial" panose="020B0604020202020204" pitchFamily="34" charset="0"/>
              <a:buChar char="•"/>
            </a:pPr>
            <a:r>
              <a:rPr lang="en-GB" sz="2200" b="1" dirty="0"/>
              <a:t>Does Friedan specifically concern herself with any </a:t>
            </a:r>
            <a:r>
              <a:rPr lang="en-GB" sz="2200" b="1" u="sng" dirty="0">
                <a:solidFill>
                  <a:srgbClr val="FF0000"/>
                </a:solidFill>
              </a:rPr>
              <a:t>particular</a:t>
            </a:r>
            <a:r>
              <a:rPr lang="en-GB" sz="2200" b="1" dirty="0"/>
              <a:t> </a:t>
            </a:r>
            <a:r>
              <a:rPr lang="en-GB" sz="2200" b="1" dirty="0">
                <a:solidFill>
                  <a:srgbClr val="FF0000"/>
                </a:solidFill>
              </a:rPr>
              <a:t>social demographic groups </a:t>
            </a:r>
            <a:r>
              <a:rPr lang="en-GB" sz="2200" b="1" dirty="0"/>
              <a:t>in ‘The Problem Which Has No Name’? And if so, might this be problematic in any way?</a:t>
            </a:r>
            <a:endParaRPr lang="en-GB" sz="2200" dirty="0"/>
          </a:p>
          <a:p>
            <a:pPr lvl="0">
              <a:defRPr/>
            </a:pPr>
            <a:endParaRPr lang="en-GB" sz="1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24375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Rectangle 9"/>
          <p:cNvSpPr/>
          <p:nvPr/>
        </p:nvSpPr>
        <p:spPr>
          <a:xfrm>
            <a:off x="-1" y="-5680"/>
            <a:ext cx="9119221" cy="6451675"/>
          </a:xfrm>
          <a:prstGeom prst="rect">
            <a:avLst/>
          </a:prstGeom>
        </p:spPr>
        <p:txBody>
          <a:bodyPr wrap="square" lIns="540000" tIns="360000" rIns="540000" bIns="360000">
            <a:spAutoFit/>
          </a:bodyPr>
          <a:lstStyle/>
          <a:p>
            <a:pPr algn="just"/>
            <a:r>
              <a:rPr lang="en-GB" sz="2000" b="1" u="sng" dirty="0">
                <a:solidFill>
                  <a:prstClr val="black"/>
                </a:solidFill>
                <a:cs typeface="Arial" charset="0"/>
              </a:rPr>
              <a:t>4. </a:t>
            </a:r>
            <a:r>
              <a:rPr lang="en-GB" sz="2000" b="1" i="1" u="sng" dirty="0">
                <a:solidFill>
                  <a:prstClr val="black"/>
                </a:solidFill>
                <a:cs typeface="Arial" charset="0"/>
              </a:rPr>
              <a:t>The Feminine </a:t>
            </a:r>
            <a:r>
              <a:rPr lang="en-GB" sz="2000" b="1" i="1" u="sng" dirty="0" smtClean="0">
                <a:solidFill>
                  <a:prstClr val="black"/>
                </a:solidFill>
                <a:cs typeface="Arial" charset="0"/>
              </a:rPr>
              <a:t>Mystique</a:t>
            </a:r>
            <a:r>
              <a:rPr lang="en-GB" sz="2000" b="1" u="sng" dirty="0" smtClean="0">
                <a:solidFill>
                  <a:prstClr val="black"/>
                </a:solidFill>
              </a:rPr>
              <a:t>: </a:t>
            </a:r>
            <a:r>
              <a:rPr lang="en-GB" sz="2000" b="1" u="sng" dirty="0">
                <a:solidFill>
                  <a:prstClr val="black"/>
                </a:solidFill>
              </a:rPr>
              <a:t>White Flight</a:t>
            </a:r>
          </a:p>
          <a:p>
            <a:pPr algn="just"/>
            <a:endParaRPr lang="en-GB" sz="2200" b="1" i="1" u="sng" dirty="0">
              <a:solidFill>
                <a:prstClr val="black"/>
              </a:solidFill>
            </a:endParaRPr>
          </a:p>
          <a:p>
            <a:pPr marL="171450" indent="-171450" algn="just">
              <a:buFont typeface="Arial" panose="020B0604020202020204" pitchFamily="34" charset="0"/>
              <a:buChar char="•"/>
            </a:pPr>
            <a:r>
              <a:rPr lang="en-GB" sz="2200" dirty="0">
                <a:solidFill>
                  <a:prstClr val="black"/>
                </a:solidFill>
              </a:rPr>
              <a:t>Economic restructuring and infrastructure improvements permitted </a:t>
            </a:r>
            <a:r>
              <a:rPr lang="en-GB" sz="2200" dirty="0" smtClean="0">
                <a:solidFill>
                  <a:prstClr val="black"/>
                </a:solidFill>
              </a:rPr>
              <a:t>middle-class </a:t>
            </a:r>
            <a:r>
              <a:rPr lang="en-GB" sz="2200" dirty="0">
                <a:solidFill>
                  <a:prstClr val="black"/>
                </a:solidFill>
              </a:rPr>
              <a:t>and well-off working-class white Americans to resettle in suburban </a:t>
            </a:r>
            <a:r>
              <a:rPr lang="en-GB" sz="2200" dirty="0" smtClean="0">
                <a:solidFill>
                  <a:prstClr val="black"/>
                </a:solidFill>
              </a:rPr>
              <a:t>communities: process gathered steam in interwar years and accelerated post-war – </a:t>
            </a:r>
            <a:r>
              <a:rPr lang="en-GB" sz="2200" b="1" dirty="0" smtClean="0">
                <a:solidFill>
                  <a:prstClr val="black"/>
                </a:solidFill>
              </a:rPr>
              <a:t>suburbia </a:t>
            </a:r>
            <a:r>
              <a:rPr lang="en-GB" sz="2200" dirty="0" smtClean="0">
                <a:solidFill>
                  <a:prstClr val="black"/>
                </a:solidFill>
              </a:rPr>
              <a:t>assumes status as US idyll/myth</a:t>
            </a:r>
            <a:endParaRPr lang="en-GB" sz="2200" dirty="0">
              <a:solidFill>
                <a:prstClr val="black"/>
              </a:solidFill>
            </a:endParaRP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Offshoring and </a:t>
            </a:r>
            <a:r>
              <a:rPr lang="en-GB" sz="2200" dirty="0" err="1">
                <a:solidFill>
                  <a:prstClr val="black"/>
                </a:solidFill>
              </a:rPr>
              <a:t>deinstrustrialisation</a:t>
            </a:r>
            <a:r>
              <a:rPr lang="en-GB" sz="2200" dirty="0">
                <a:solidFill>
                  <a:prstClr val="black"/>
                </a:solidFill>
              </a:rPr>
              <a:t> decreases employment in traditional manufacturing industries which had spurred the Great Migration</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African American population concentrated in inner-city areas with declining tax base and lack of corporate or industrial investment</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i="1" dirty="0">
                <a:solidFill>
                  <a:prstClr val="black"/>
                </a:solidFill>
              </a:rPr>
              <a:t>These processes have continued throughout subsequent decades (albeit with a noteworthy expansion of the African American middle class and black suburbanite demographic)</a:t>
            </a:r>
          </a:p>
        </p:txBody>
      </p:sp>
    </p:spTree>
    <p:extLst>
      <p:ext uri="{BB962C8B-B14F-4D97-AF65-F5344CB8AC3E}">
        <p14:creationId xmlns:p14="http://schemas.microsoft.com/office/powerpoint/2010/main" val="18159338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smtClean="0">
              <a:solidFill>
                <a:prstClr val="black"/>
              </a:solidFill>
            </a:endParaRPr>
          </a:p>
          <a:p>
            <a:pPr marL="285750" indent="-285750">
              <a:buFont typeface="Arial" panose="020B0604020202020204" pitchFamily="34" charset="0"/>
              <a:buChar char="•"/>
              <a:defRPr/>
            </a:pPr>
            <a:endParaRPr lang="en-GB" sz="2400" dirty="0" smtClean="0">
              <a:solidFill>
                <a:prstClr val="black"/>
              </a:solidFill>
            </a:endParaRPr>
          </a:p>
        </p:txBody>
      </p:sp>
      <p:sp>
        <p:nvSpPr>
          <p:cNvPr id="7" name="Rectangle 6"/>
          <p:cNvSpPr/>
          <p:nvPr/>
        </p:nvSpPr>
        <p:spPr>
          <a:xfrm>
            <a:off x="-11113" y="-5680"/>
            <a:ext cx="6599338" cy="5620679"/>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4</a:t>
            </a:r>
            <a:r>
              <a:rPr lang="en-GB" sz="2000" b="1" u="sng" dirty="0" smtClean="0">
                <a:solidFill>
                  <a:prstClr val="black"/>
                </a:solidFill>
                <a:cs typeface="Arial" charset="0"/>
              </a:rPr>
              <a:t>. </a:t>
            </a:r>
            <a:r>
              <a:rPr lang="en-GB" sz="2000" b="1" i="1" u="sng" dirty="0" smtClean="0">
                <a:solidFill>
                  <a:prstClr val="black"/>
                </a:solidFill>
                <a:cs typeface="Arial" charset="0"/>
              </a:rPr>
              <a:t>The Feminine Mystique</a:t>
            </a:r>
            <a:endParaRPr lang="en-GB" sz="2000" b="1" u="sng" dirty="0" smtClean="0">
              <a:solidFill>
                <a:prstClr val="black"/>
              </a:solidFill>
              <a:cs typeface="Arial" charset="0"/>
            </a:endParaRPr>
          </a:p>
          <a:p>
            <a:pPr>
              <a:defRPr/>
            </a:pPr>
            <a:endParaRPr lang="en-GB" sz="1000" dirty="0">
              <a:solidFill>
                <a:prstClr val="black"/>
              </a:solidFill>
              <a:cs typeface="Arial" charset="0"/>
            </a:endParaRPr>
          </a:p>
          <a:p>
            <a:pPr lvl="0" algn="just">
              <a:defRPr/>
            </a:pPr>
            <a:r>
              <a:rPr lang="en-GB" sz="2000" dirty="0"/>
              <a:t>Betty Friedan, ‘The Problem Which Has No Name,’ </a:t>
            </a:r>
            <a:r>
              <a:rPr lang="en-GB" sz="2000" i="1" dirty="0"/>
              <a:t>The Feminine Mystique</a:t>
            </a:r>
            <a:r>
              <a:rPr lang="en-GB" sz="2000" dirty="0"/>
              <a:t> (WW Norton: New York, 1963), pp. 15–32</a:t>
            </a:r>
            <a:r>
              <a:rPr lang="en-GB" sz="2000" dirty="0" smtClean="0"/>
              <a:t>.</a:t>
            </a:r>
          </a:p>
          <a:p>
            <a:pPr lvl="0">
              <a:defRPr/>
            </a:pPr>
            <a:endParaRPr lang="en-GB" sz="2400" dirty="0" smtClean="0"/>
          </a:p>
          <a:p>
            <a:pPr lvl="0" algn="just"/>
            <a:r>
              <a:rPr lang="en-GB" sz="2400" b="1" i="1" dirty="0" smtClean="0">
                <a:solidFill>
                  <a:srgbClr val="FF0000"/>
                </a:solidFill>
              </a:rPr>
              <a:t>General question to reflect on:</a:t>
            </a:r>
          </a:p>
          <a:p>
            <a:pPr marL="171450" lvl="0" indent="-171450" algn="just">
              <a:buFont typeface="Arial" panose="020B0604020202020204" pitchFamily="34" charset="0"/>
              <a:buChar char="•"/>
            </a:pPr>
            <a:r>
              <a:rPr lang="en-GB" sz="3000" b="1" dirty="0" smtClean="0"/>
              <a:t>How relevant do Friedan’s ideas remain in 21st-century society? In what ways might her analysis and approach be endorsed or challenged by contemporary feminists?</a:t>
            </a:r>
            <a:endParaRPr lang="en-GB" sz="3000" dirty="0"/>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3089564"/>
            <a:ext cx="21746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476672"/>
            <a:ext cx="2513411" cy="2465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95468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5251347"/>
          </a:xfrm>
          <a:prstGeom prst="rect">
            <a:avLst/>
          </a:prstGeom>
        </p:spPr>
        <p:txBody>
          <a:bodyPr wrap="square" lIns="540000" tIns="360000" rIns="540000" bIns="360000">
            <a:spAutoFit/>
          </a:bodyPr>
          <a:lstStyle/>
          <a:p>
            <a:pPr>
              <a:defRPr/>
            </a:pPr>
            <a:r>
              <a:rPr lang="en-GB" sz="2000" b="1" u="sng" dirty="0" smtClean="0">
                <a:solidFill>
                  <a:prstClr val="black"/>
                </a:solidFill>
                <a:cs typeface="Arial" charset="0"/>
              </a:rPr>
              <a:t>5. </a:t>
            </a:r>
            <a:r>
              <a:rPr lang="en-GB" sz="2000" b="1" i="1" u="sng" dirty="0" smtClean="0">
                <a:solidFill>
                  <a:prstClr val="black"/>
                </a:solidFill>
                <a:cs typeface="Arial" charset="0"/>
              </a:rPr>
              <a:t>Roe v. Wade</a:t>
            </a:r>
            <a:endParaRPr lang="en-GB" sz="2000" b="1" i="1" u="sng" dirty="0">
              <a:solidFill>
                <a:prstClr val="black"/>
              </a:solidFill>
              <a:cs typeface="Arial" charset="0"/>
            </a:endParaRP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In 1969, Norma </a:t>
            </a:r>
            <a:r>
              <a:rPr lang="en-GB" sz="2400" dirty="0" err="1" smtClean="0">
                <a:solidFill>
                  <a:prstClr val="black"/>
                </a:solidFill>
                <a:cs typeface="Arial" charset="0"/>
              </a:rPr>
              <a:t>McCorvey</a:t>
            </a:r>
            <a:r>
              <a:rPr lang="en-GB" sz="2400" dirty="0" smtClean="0">
                <a:solidFill>
                  <a:prstClr val="black"/>
                </a:solidFill>
                <a:cs typeface="Arial" charset="0"/>
              </a:rPr>
              <a:t> (‘Jane </a:t>
            </a:r>
            <a:r>
              <a:rPr lang="en-GB" sz="2400" dirty="0">
                <a:solidFill>
                  <a:prstClr val="black"/>
                </a:solidFill>
                <a:cs typeface="Arial" charset="0"/>
              </a:rPr>
              <a:t>Roe</a:t>
            </a:r>
            <a:r>
              <a:rPr lang="en-GB" sz="2400" dirty="0" smtClean="0">
                <a:solidFill>
                  <a:prstClr val="black"/>
                </a:solidFill>
                <a:cs typeface="Arial" charset="0"/>
              </a:rPr>
              <a:t>’) unsuccessfully sought permission to abort and unwanted pregnancy. Attorneys  then petitioned her case to district courts in Texas  the following year (</a:t>
            </a:r>
            <a:r>
              <a:rPr lang="en-GB" sz="2400" dirty="0">
                <a:solidFill>
                  <a:prstClr val="black"/>
                </a:solidFill>
                <a:cs typeface="Arial" charset="0"/>
              </a:rPr>
              <a:t>the </a:t>
            </a:r>
            <a:r>
              <a:rPr lang="en-GB" sz="2400" dirty="0" smtClean="0">
                <a:solidFill>
                  <a:prstClr val="black"/>
                </a:solidFill>
                <a:cs typeface="Arial" charset="0"/>
              </a:rPr>
              <a:t>named  </a:t>
            </a:r>
            <a:r>
              <a:rPr lang="en-GB" sz="2400" dirty="0">
                <a:solidFill>
                  <a:prstClr val="black"/>
                </a:solidFill>
                <a:cs typeface="Arial" charset="0"/>
              </a:rPr>
              <a:t>defendant in the case was Dallas County District Attorney Henry </a:t>
            </a:r>
            <a:r>
              <a:rPr lang="en-GB" sz="2400" dirty="0" smtClean="0">
                <a:solidFill>
                  <a:prstClr val="black"/>
                </a:solidFill>
                <a:cs typeface="Arial" charset="0"/>
              </a:rPr>
              <a:t>Wade)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The case reached the Federal Supreme court in 1970 –lengthy delay before ultimate verdict on January 22 1973</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A 7:2 majority decided in favour of Roe, with Harry Blackmun delivering the court’s verdict</a:t>
            </a:r>
          </a:p>
        </p:txBody>
      </p:sp>
    </p:spTree>
    <p:extLst>
      <p:ext uri="{BB962C8B-B14F-4D97-AF65-F5344CB8AC3E}">
        <p14:creationId xmlns:p14="http://schemas.microsoft.com/office/powerpoint/2010/main" val="41535412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5620679"/>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5. </a:t>
            </a:r>
            <a:r>
              <a:rPr lang="en-GB" sz="2000" b="1" i="1" u="sng" dirty="0">
                <a:solidFill>
                  <a:prstClr val="black"/>
                </a:solidFill>
                <a:cs typeface="Arial" charset="0"/>
              </a:rPr>
              <a:t>Roe v. Wade</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On what constitutional grounds did the plaintiff (‘Roe’) seek to overturn Texas abortion laws?</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How did Blackmun explain the history of abortion in the United States? What three arguments did he suggest have been traditionally forwarded against abortion, and when did these arguments originate?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What sections of the US Constitution did  Blackmun cite in affirming women’s rights to abortion? And what conditions applied to this right?</a:t>
            </a:r>
          </a:p>
          <a:p>
            <a:pPr marL="342900" indent="-342900" algn="just">
              <a:buFont typeface="Arial" panose="020B0604020202020204" pitchFamily="34" charset="0"/>
              <a:buChar char="•"/>
              <a:defRPr/>
            </a:pPr>
            <a:endParaRPr lang="en-GB" sz="2400" dirty="0">
              <a:solidFill>
                <a:prstClr val="black"/>
              </a:solidFill>
              <a:cs typeface="Arial" charset="0"/>
            </a:endParaRPr>
          </a:p>
        </p:txBody>
      </p:sp>
    </p:spTree>
    <p:extLst>
      <p:ext uri="{BB962C8B-B14F-4D97-AF65-F5344CB8AC3E}">
        <p14:creationId xmlns:p14="http://schemas.microsoft.com/office/powerpoint/2010/main" val="30811585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2" y="-5680"/>
            <a:ext cx="9119221" cy="6359342"/>
          </a:xfrm>
          <a:prstGeom prst="rect">
            <a:avLst/>
          </a:prstGeom>
        </p:spPr>
        <p:txBody>
          <a:bodyPr wrap="square" lIns="540000" tIns="360000" rIns="540000" bIns="360000">
            <a:spAutoFit/>
          </a:bodyPr>
          <a:lstStyle/>
          <a:p>
            <a:pPr>
              <a:defRPr/>
            </a:pPr>
            <a:r>
              <a:rPr lang="en-GB" sz="2000" b="1" u="sng" dirty="0">
                <a:solidFill>
                  <a:prstClr val="black"/>
                </a:solidFill>
                <a:cs typeface="Arial" charset="0"/>
              </a:rPr>
              <a:t>5. </a:t>
            </a:r>
            <a:r>
              <a:rPr lang="en-GB" sz="2000" b="1" i="1" u="sng" dirty="0">
                <a:solidFill>
                  <a:prstClr val="black"/>
                </a:solidFill>
                <a:cs typeface="Arial" charset="0"/>
              </a:rPr>
              <a:t>Roe v. Wade</a:t>
            </a:r>
          </a:p>
          <a:p>
            <a:pPr marL="342900" indent="-342900" algn="just">
              <a:buFont typeface="Arial" panose="020B0604020202020204" pitchFamily="34" charset="0"/>
              <a:buChar char="•"/>
              <a:defRPr/>
            </a:pPr>
            <a:endParaRPr lang="en-GB" sz="2400" dirty="0">
              <a:solidFill>
                <a:prstClr val="black"/>
              </a:solidFill>
              <a:cs typeface="Arial" charset="0"/>
            </a:endParaRPr>
          </a:p>
          <a:p>
            <a:pPr algn="just">
              <a:defRPr/>
            </a:pPr>
            <a:r>
              <a:rPr lang="en-GB" sz="2400" dirty="0" smtClean="0">
                <a:solidFill>
                  <a:prstClr val="black"/>
                </a:solidFill>
                <a:cs typeface="Arial" charset="0"/>
              </a:rPr>
              <a:t>“A state abortion statute of the current Texas type … is </a:t>
            </a:r>
            <a:r>
              <a:rPr lang="en-GB" sz="2400" dirty="0" err="1" smtClean="0">
                <a:solidFill>
                  <a:prstClr val="black"/>
                </a:solidFill>
                <a:cs typeface="Arial" charset="0"/>
              </a:rPr>
              <a:t>violative</a:t>
            </a:r>
            <a:r>
              <a:rPr lang="en-GB" sz="2400" dirty="0" smtClean="0">
                <a:solidFill>
                  <a:prstClr val="black"/>
                </a:solidFill>
                <a:cs typeface="Arial" charset="0"/>
              </a:rPr>
              <a:t> of the Due Process Clause of the Fourteenth Amendment.” </a:t>
            </a:r>
          </a:p>
          <a:p>
            <a:pPr marL="342900" indent="-342900" algn="just">
              <a:buFontTx/>
              <a:buChar char="-"/>
              <a:defRPr/>
            </a:pPr>
            <a:r>
              <a:rPr lang="en-GB" sz="2400" dirty="0" smtClean="0">
                <a:solidFill>
                  <a:prstClr val="black"/>
                </a:solidFill>
                <a:cs typeface="Arial" charset="0"/>
              </a:rPr>
              <a:t>Harry Blackman verdict on </a:t>
            </a:r>
            <a:r>
              <a:rPr lang="en-GB" sz="2400" i="1" dirty="0" smtClean="0">
                <a:solidFill>
                  <a:prstClr val="black"/>
                </a:solidFill>
                <a:cs typeface="Arial" charset="0"/>
              </a:rPr>
              <a:t>Roe v. Wade</a:t>
            </a:r>
            <a:r>
              <a:rPr lang="en-GB" sz="2400" dirty="0" smtClean="0">
                <a:solidFill>
                  <a:prstClr val="black"/>
                </a:solidFill>
                <a:cs typeface="Arial" charset="0"/>
              </a:rPr>
              <a:t>, 1973</a:t>
            </a:r>
          </a:p>
          <a:p>
            <a:pPr algn="just">
              <a:defRPr/>
            </a:pPr>
            <a:endParaRPr lang="en-GB" sz="2400" dirty="0">
              <a:solidFill>
                <a:prstClr val="black"/>
              </a:solidFill>
              <a:cs typeface="Arial" charset="0"/>
            </a:endParaRPr>
          </a:p>
          <a:p>
            <a:pPr algn="just">
              <a:defRPr/>
            </a:pPr>
            <a:r>
              <a:rPr lang="en-GB" sz="2400" dirty="0" smtClean="0">
                <a:solidFill>
                  <a:prstClr val="black"/>
                </a:solidFill>
                <a:cs typeface="Arial" charset="0"/>
              </a:rPr>
              <a:t>“</a:t>
            </a:r>
            <a:r>
              <a:rPr lang="en-US" sz="2400" dirty="0"/>
              <a:t>All persons born or naturalized in the United States, and subject to the jurisdiction thereof, are citizens of the United States and of the state wherein they reside. No state shall make or enforce any law which shall abridge the privileges or immunities of citizens of the United States; nor shall any state deprive any person of life, liberty, or property, without due process of law; nor deny to any person within its jurisdiction the equal protection of the laws</a:t>
            </a:r>
            <a:r>
              <a:rPr lang="en-US" sz="2400" dirty="0" smtClean="0"/>
              <a:t>.</a:t>
            </a:r>
            <a:r>
              <a:rPr lang="en-GB" sz="2400" dirty="0" smtClean="0">
                <a:solidFill>
                  <a:prstClr val="black"/>
                </a:solidFill>
                <a:cs typeface="Arial" charset="0"/>
              </a:rPr>
              <a:t>”</a:t>
            </a:r>
          </a:p>
          <a:p>
            <a:pPr marL="342900" indent="-342900" algn="just">
              <a:buFontTx/>
              <a:buChar char="-"/>
              <a:defRPr/>
            </a:pPr>
            <a:r>
              <a:rPr lang="en-GB" sz="2400" dirty="0" smtClean="0">
                <a:solidFill>
                  <a:prstClr val="black"/>
                </a:solidFill>
                <a:cs typeface="Arial" charset="0"/>
              </a:rPr>
              <a:t>US Constitution 14</a:t>
            </a:r>
            <a:r>
              <a:rPr lang="en-GB" sz="2400" baseline="30000" dirty="0" smtClean="0">
                <a:solidFill>
                  <a:prstClr val="black"/>
                </a:solidFill>
                <a:cs typeface="Arial" charset="0"/>
              </a:rPr>
              <a:t>th</a:t>
            </a:r>
            <a:r>
              <a:rPr lang="en-GB" sz="2400" dirty="0" smtClean="0">
                <a:solidFill>
                  <a:prstClr val="black"/>
                </a:solidFill>
                <a:cs typeface="Arial" charset="0"/>
              </a:rPr>
              <a:t> Amendment, ratified 1868</a:t>
            </a:r>
          </a:p>
          <a:p>
            <a:pPr algn="just">
              <a:defRPr/>
            </a:pPr>
            <a:endParaRPr lang="en-GB" sz="1000" dirty="0">
              <a:solidFill>
                <a:prstClr val="black"/>
              </a:solidFill>
              <a:cs typeface="Arial" charset="0"/>
            </a:endParaRPr>
          </a:p>
        </p:txBody>
      </p:sp>
    </p:spTree>
    <p:extLst>
      <p:ext uri="{BB962C8B-B14F-4D97-AF65-F5344CB8AC3E}">
        <p14:creationId xmlns:p14="http://schemas.microsoft.com/office/powerpoint/2010/main" val="384186488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1763</Words>
  <Application>Microsoft Office PowerPoint</Application>
  <PresentationFormat>On-screen Show (4:3)</PresentationFormat>
  <Paragraphs>218</Paragraphs>
  <Slides>20</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Symbol</vt:lpstr>
      <vt:lpstr>Times New Roman</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20</cp:revision>
  <cp:lastPrinted>2016-11-29T13:01:56Z</cp:lastPrinted>
  <dcterms:created xsi:type="dcterms:W3CDTF">2016-03-23T13:09:50Z</dcterms:created>
  <dcterms:modified xsi:type="dcterms:W3CDTF">2016-11-29T13:21:48Z</dcterms:modified>
</cp:coreProperties>
</file>