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8" r:id="rId4"/>
    <p:sldId id="269" r:id="rId5"/>
    <p:sldId id="270" r:id="rId6"/>
    <p:sldId id="271" r:id="rId7"/>
    <p:sldId id="272" r:id="rId8"/>
    <p:sldId id="273" r:id="rId9"/>
    <p:sldId id="274"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782" autoAdjust="0"/>
  </p:normalViewPr>
  <p:slideViewPr>
    <p:cSldViewPr snapToGrid="0">
      <p:cViewPr varScale="1">
        <p:scale>
          <a:sx n="46" d="100"/>
          <a:sy n="46" d="100"/>
        </p:scale>
        <p:origin x="58" y="48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6F3C9-F2BA-420F-9062-0E47EC568EED}" type="datetimeFigureOut">
              <a:rPr lang="en-IN" smtClean="0"/>
              <a:t>01-12-2025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0927-7010-4CC6-A673-7AAFE229874A}" type="slidenum">
              <a:rPr lang="en-IN" smtClean="0"/>
              <a:t>‹#›</a:t>
            </a:fld>
            <a:endParaRPr lang="en-IN"/>
          </a:p>
        </p:txBody>
      </p:sp>
    </p:spTree>
    <p:extLst>
      <p:ext uri="{BB962C8B-B14F-4D97-AF65-F5344CB8AC3E}">
        <p14:creationId xmlns:p14="http://schemas.microsoft.com/office/powerpoint/2010/main" val="61267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1F0927-7010-4CC6-A673-7AAFE229874A}" type="slidenum">
              <a:rPr lang="en-IN" smtClean="0"/>
              <a:t>1</a:t>
            </a:fld>
            <a:endParaRPr lang="en-IN"/>
          </a:p>
        </p:txBody>
      </p:sp>
    </p:spTree>
    <p:extLst>
      <p:ext uri="{BB962C8B-B14F-4D97-AF65-F5344CB8AC3E}">
        <p14:creationId xmlns:p14="http://schemas.microsoft.com/office/powerpoint/2010/main" val="3629277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module has made me aware of the significance of digital skills both in the school setting and career life. During the course, I tried various digital devices, such as Microsoft Office applications, data management methods, and online learning sites. Through these experiences, I was able to increase my confidence in technology as a communication, collaboration, and productivity tool (Van Laar et al., 2020) . The module showed that digital skills are employability, as the organisations are growing depending on digital systems to aid them in decision making, troubleshooting and streamlining workflow.</a:t>
            </a:r>
          </a:p>
          <a:p>
            <a:endParaRPr lang="en-IN" dirty="0"/>
          </a:p>
        </p:txBody>
      </p:sp>
      <p:sp>
        <p:nvSpPr>
          <p:cNvPr id="4" name="Slide Number Placeholder 3"/>
          <p:cNvSpPr>
            <a:spLocks noGrp="1"/>
          </p:cNvSpPr>
          <p:nvPr>
            <p:ph type="sldNum" sz="quarter" idx="5"/>
          </p:nvPr>
        </p:nvSpPr>
        <p:spPr/>
        <p:txBody>
          <a:bodyPr/>
          <a:lstStyle/>
          <a:p>
            <a:fld id="{101F0927-7010-4CC6-A673-7AAFE229874A}" type="slidenum">
              <a:rPr lang="en-IN" smtClean="0"/>
              <a:t>2</a:t>
            </a:fld>
            <a:endParaRPr lang="en-IN"/>
          </a:p>
        </p:txBody>
      </p:sp>
    </p:spTree>
    <p:extLst>
      <p:ext uri="{BB962C8B-B14F-4D97-AF65-F5344CB8AC3E}">
        <p14:creationId xmlns:p14="http://schemas.microsoft.com/office/powerpoint/2010/main" val="1713699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7FC62-E008-B371-A761-C3AFFD36C1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12FDC1-C620-940A-E5AA-48E7A560F3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D81D9A-5C3D-23E0-8E3F-5C4A7ED8CA7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JISC Digital Skills Assessment enabled me to assess my digital competencies at present. I have found out that I had excellent strengths in the areas of using digital tools to accomplish work-related activities and being a responsible digital citizen. These advantages allowed me to rely on the use of online platforms and a professional online presence (</a:t>
            </a:r>
            <a:r>
              <a:rPr lang="en-IN" sz="1200" kern="1200" dirty="0" err="1">
                <a:solidFill>
                  <a:schemeClr val="tx1"/>
                </a:solidFill>
                <a:effectLst/>
                <a:latin typeface="+mn-lt"/>
                <a:ea typeface="+mn-ea"/>
                <a:cs typeface="+mn-cs"/>
              </a:rPr>
              <a:t>Baiyere</a:t>
            </a:r>
            <a:r>
              <a:rPr lang="en-IN" sz="1200" kern="1200" dirty="0">
                <a:solidFill>
                  <a:schemeClr val="tx1"/>
                </a:solidFill>
                <a:effectLst/>
                <a:latin typeface="+mn-lt"/>
                <a:ea typeface="+mn-ea"/>
                <a:cs typeface="+mn-cs"/>
              </a:rPr>
              <a:t> et al., 2025). Nonetheless, a weakness has been also defined in the assessment, specifically data literacy and digital communication. I occasionally had problems in analysing data sets and using collaborative tools. Viewing this breakdown proved helpful as it outlined the areas that I needed to work on and gave me a clear setpoint in embarking on my digital education (</a:t>
            </a:r>
            <a:r>
              <a:rPr lang="en-IN" sz="1200" kern="1200" dirty="0" err="1">
                <a:solidFill>
                  <a:schemeClr val="tx1"/>
                </a:solidFill>
                <a:effectLst/>
                <a:latin typeface="+mn-lt"/>
                <a:ea typeface="+mn-ea"/>
                <a:cs typeface="+mn-cs"/>
              </a:rPr>
              <a:t>Baiyere</a:t>
            </a:r>
            <a:r>
              <a:rPr lang="en-IN" sz="1200" kern="1200" dirty="0">
                <a:solidFill>
                  <a:schemeClr val="tx1"/>
                </a:solidFill>
                <a:effectLst/>
                <a:latin typeface="+mn-lt"/>
                <a:ea typeface="+mn-ea"/>
                <a:cs typeface="+mn-cs"/>
              </a:rPr>
              <a:t> et al., 2025). The radar graph gave a visual depiction of my skills and it was easier to observe my areas of development.</a:t>
            </a:r>
          </a:p>
          <a:p>
            <a:endParaRPr lang="en-IN" dirty="0"/>
          </a:p>
        </p:txBody>
      </p:sp>
      <p:sp>
        <p:nvSpPr>
          <p:cNvPr id="4" name="Slide Number Placeholder 3">
            <a:extLst>
              <a:ext uri="{FF2B5EF4-FFF2-40B4-BE49-F238E27FC236}">
                <a16:creationId xmlns:a16="http://schemas.microsoft.com/office/drawing/2014/main" id="{DF7D7F4F-BB87-0E30-C05B-23054050B692}"/>
              </a:ext>
            </a:extLst>
          </p:cNvPr>
          <p:cNvSpPr>
            <a:spLocks noGrp="1"/>
          </p:cNvSpPr>
          <p:nvPr>
            <p:ph type="sldNum" sz="quarter" idx="5"/>
          </p:nvPr>
        </p:nvSpPr>
        <p:spPr/>
        <p:txBody>
          <a:bodyPr/>
          <a:lstStyle/>
          <a:p>
            <a:fld id="{101F0927-7010-4CC6-A673-7AAFE229874A}" type="slidenum">
              <a:rPr lang="en-IN" smtClean="0"/>
              <a:t>3</a:t>
            </a:fld>
            <a:endParaRPr lang="en-IN"/>
          </a:p>
        </p:txBody>
      </p:sp>
    </p:spTree>
    <p:extLst>
      <p:ext uri="{BB962C8B-B14F-4D97-AF65-F5344CB8AC3E}">
        <p14:creationId xmlns:p14="http://schemas.microsoft.com/office/powerpoint/2010/main" val="1245286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2E618-F187-E269-11D1-7A6A21E4B1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64002-13FE-F31A-F618-107FA2428E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3D4C4A-5E6B-6AB8-1C1B-169904E2E9E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order to work on my weaknesses, I developed a SMART action plan. To achieve data literacy, I wanted to get better at using Excel functions including SUM, AVERAGE, and IF. I promised myself that I would apply weekly worksheets and go through online tutorials. In respect of communication skills, I intended to engage in organized online conversations and be more confident in using Microsoft Teams (Martinez-Bravo et al., 2022). Both objectives were measurable and particular and could have been accomplished within the module timeframe. At the end of the learning activities, I had been awarded a number of digital badges, and this was an acknowledgement of my progress. These badges were sources of motivation and demonstration of my progress which indicated that I was objectively making improvements in the areas that I was doing according to the JISC assessment.</a:t>
            </a:r>
          </a:p>
          <a:p>
            <a:endParaRPr lang="en-IN" dirty="0"/>
          </a:p>
        </p:txBody>
      </p:sp>
      <p:sp>
        <p:nvSpPr>
          <p:cNvPr id="4" name="Slide Number Placeholder 3">
            <a:extLst>
              <a:ext uri="{FF2B5EF4-FFF2-40B4-BE49-F238E27FC236}">
                <a16:creationId xmlns:a16="http://schemas.microsoft.com/office/drawing/2014/main" id="{3C69268E-5969-E630-8B2F-1332B8BBA4D0}"/>
              </a:ext>
            </a:extLst>
          </p:cNvPr>
          <p:cNvSpPr>
            <a:spLocks noGrp="1"/>
          </p:cNvSpPr>
          <p:nvPr>
            <p:ph type="sldNum" sz="quarter" idx="5"/>
          </p:nvPr>
        </p:nvSpPr>
        <p:spPr/>
        <p:txBody>
          <a:bodyPr/>
          <a:lstStyle/>
          <a:p>
            <a:fld id="{101F0927-7010-4CC6-A673-7AAFE229874A}" type="slidenum">
              <a:rPr lang="en-IN" smtClean="0"/>
              <a:t>4</a:t>
            </a:fld>
            <a:endParaRPr lang="en-IN"/>
          </a:p>
        </p:txBody>
      </p:sp>
    </p:spTree>
    <p:extLst>
      <p:ext uri="{BB962C8B-B14F-4D97-AF65-F5344CB8AC3E}">
        <p14:creationId xmlns:p14="http://schemas.microsoft.com/office/powerpoint/2010/main" val="60432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E0A7E-441C-C6C1-8F6A-F8153837E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4ACE5D-8DD7-878D-8CB5-8407568196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1E43D2-ACC6-141F-CC42-86B63F4E0E7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Task 2, I took the LinkedIn Learning Microsoft Word, Excel, and PowerPoint courses. The courses have enabled me to know how to implement the features of each program. Word course enabled me to format documents in professional way and Excel course enhanced my skills in analysis of data and using formulas. The PowerPoint course also developed my presentation skills so that I can be able to make slides that are attractive to the eye. Getting certificates on all the three courses proved that at a workplace level, I was able to acquire relevant skills in digital aspects. The assignment also helped me feel confident in operating in the Office 365 trials, which will qualify me to handle academic assignments and other work-related tasks in the future that involve the implementation of these applications (</a:t>
            </a:r>
            <a:r>
              <a:rPr lang="en-IN" sz="1200" kern="1200" dirty="0" err="1">
                <a:solidFill>
                  <a:schemeClr val="tx1"/>
                </a:solidFill>
                <a:effectLst/>
                <a:latin typeface="+mn-lt"/>
                <a:ea typeface="+mn-ea"/>
                <a:cs typeface="+mn-cs"/>
              </a:rPr>
              <a:t>Agbasiere</a:t>
            </a:r>
            <a:r>
              <a:rPr lang="en-IN" sz="1200" kern="1200" dirty="0">
                <a:solidFill>
                  <a:schemeClr val="tx1"/>
                </a:solidFill>
                <a:effectLst/>
                <a:latin typeface="+mn-lt"/>
                <a:ea typeface="+mn-ea"/>
                <a:cs typeface="+mn-cs"/>
              </a:rPr>
              <a:t>, 2025).</a:t>
            </a:r>
          </a:p>
          <a:p>
            <a:endParaRPr lang="en-IN" dirty="0"/>
          </a:p>
        </p:txBody>
      </p:sp>
      <p:sp>
        <p:nvSpPr>
          <p:cNvPr id="4" name="Slide Number Placeholder 3">
            <a:extLst>
              <a:ext uri="{FF2B5EF4-FFF2-40B4-BE49-F238E27FC236}">
                <a16:creationId xmlns:a16="http://schemas.microsoft.com/office/drawing/2014/main" id="{65F07FB9-43F6-7B89-7BA9-D7E6AB45A843}"/>
              </a:ext>
            </a:extLst>
          </p:cNvPr>
          <p:cNvSpPr>
            <a:spLocks noGrp="1"/>
          </p:cNvSpPr>
          <p:nvPr>
            <p:ph type="sldNum" sz="quarter" idx="5"/>
          </p:nvPr>
        </p:nvSpPr>
        <p:spPr/>
        <p:txBody>
          <a:bodyPr/>
          <a:lstStyle/>
          <a:p>
            <a:fld id="{101F0927-7010-4CC6-A673-7AAFE229874A}" type="slidenum">
              <a:rPr lang="en-IN" smtClean="0"/>
              <a:t>5</a:t>
            </a:fld>
            <a:endParaRPr lang="en-IN"/>
          </a:p>
        </p:txBody>
      </p:sp>
    </p:spTree>
    <p:extLst>
      <p:ext uri="{BB962C8B-B14F-4D97-AF65-F5344CB8AC3E}">
        <p14:creationId xmlns:p14="http://schemas.microsoft.com/office/powerpoint/2010/main" val="1319226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67609-08FE-E007-4EE5-C52337510D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8E8D92-8244-EFA7-A80F-D1CE085C1C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8A4158-E19F-6554-DCBE-FEAE8CCB7EC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task 3, I was expected to write an essay about the relevance of Excel and create a household income and expenditure spreadsheet. Excel was also a necessity in budgeting since it enabled me to systematise financial information and come up with totals in a short period of time using mathematical formulae such as SUM and IF. I also included a pie chart with the distributions of income in various expense categories and it allowed me to have a clear picture of how spending occurred (Gade, 2021). Preparation of this spreadsheet showed how excel can be used in decision making based on precision in calculations and data presentation. This assignment has made me realize that Excel is not only a tool that is used in mathematics but also a space where problems can be solved, financial planning can be carried out, and information managed efficiently.</a:t>
            </a:r>
          </a:p>
          <a:p>
            <a:endParaRPr lang="en-IN" dirty="0"/>
          </a:p>
        </p:txBody>
      </p:sp>
      <p:sp>
        <p:nvSpPr>
          <p:cNvPr id="4" name="Slide Number Placeholder 3">
            <a:extLst>
              <a:ext uri="{FF2B5EF4-FFF2-40B4-BE49-F238E27FC236}">
                <a16:creationId xmlns:a16="http://schemas.microsoft.com/office/drawing/2014/main" id="{AF767BD7-1773-AC8E-4E56-C099AECE6CBD}"/>
              </a:ext>
            </a:extLst>
          </p:cNvPr>
          <p:cNvSpPr>
            <a:spLocks noGrp="1"/>
          </p:cNvSpPr>
          <p:nvPr>
            <p:ph type="sldNum" sz="quarter" idx="5"/>
          </p:nvPr>
        </p:nvSpPr>
        <p:spPr/>
        <p:txBody>
          <a:bodyPr/>
          <a:lstStyle/>
          <a:p>
            <a:fld id="{101F0927-7010-4CC6-A673-7AAFE229874A}" type="slidenum">
              <a:rPr lang="en-IN" smtClean="0"/>
              <a:t>6</a:t>
            </a:fld>
            <a:endParaRPr lang="en-IN"/>
          </a:p>
        </p:txBody>
      </p:sp>
    </p:spTree>
    <p:extLst>
      <p:ext uri="{BB962C8B-B14F-4D97-AF65-F5344CB8AC3E}">
        <p14:creationId xmlns:p14="http://schemas.microsoft.com/office/powerpoint/2010/main" val="2957575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77EA4-CCAB-1AF2-EA92-2EF2F0BE65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B768AF-47ED-B1B5-D122-49AE536B89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A6DD90-ACAF-10CC-AD68-4D3B4080AD4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digital skills have already been practised by me and I used the Word and Excel applications to structure my assignments and PowerPoint to prepare presentations. These are tools that assisted me in being efficient in work and delivering information lucidly. I intend to apply such abilities in my professional practice in the future, particularly in the area that demands handling data, using digital communication, and documents (World Economic Forum, 2023). Having mastered the use of Microsoft applications will promote my employability and thus be able to work effectively in digitally driven working environments.</a:t>
            </a:r>
          </a:p>
          <a:p>
            <a:endParaRPr lang="en-IN" dirty="0"/>
          </a:p>
        </p:txBody>
      </p:sp>
      <p:sp>
        <p:nvSpPr>
          <p:cNvPr id="4" name="Slide Number Placeholder 3">
            <a:extLst>
              <a:ext uri="{FF2B5EF4-FFF2-40B4-BE49-F238E27FC236}">
                <a16:creationId xmlns:a16="http://schemas.microsoft.com/office/drawing/2014/main" id="{3D6F063C-0E62-B39B-B900-D8BFBF92ABF8}"/>
              </a:ext>
            </a:extLst>
          </p:cNvPr>
          <p:cNvSpPr>
            <a:spLocks noGrp="1"/>
          </p:cNvSpPr>
          <p:nvPr>
            <p:ph type="sldNum" sz="quarter" idx="5"/>
          </p:nvPr>
        </p:nvSpPr>
        <p:spPr/>
        <p:txBody>
          <a:bodyPr/>
          <a:lstStyle/>
          <a:p>
            <a:fld id="{101F0927-7010-4CC6-A673-7AAFE229874A}" type="slidenum">
              <a:rPr lang="en-IN" smtClean="0"/>
              <a:t>7</a:t>
            </a:fld>
            <a:endParaRPr lang="en-IN"/>
          </a:p>
        </p:txBody>
      </p:sp>
    </p:spTree>
    <p:extLst>
      <p:ext uri="{BB962C8B-B14F-4D97-AF65-F5344CB8AC3E}">
        <p14:creationId xmlns:p14="http://schemas.microsoft.com/office/powerpoint/2010/main" val="1377312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0B9E3-E638-3E70-CD52-76B89D2263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A5BDC5-AF2B-897F-99DA-2DDD1A4A0F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714C31-9CF3-BF37-3364-58E9B42B16B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During the module, I gained a lot of confidence in operating digital tools and became more proficient in information management skills. I now realize how online skills can be used to achieve better grades and prove to be effective in the job market (Macgilchrist et al., 2024). I use technology more at collaborating and making decisions, and the confidence level has grown by accomplishing practical work. This module has made me more digitally conscious, and I am now able to respond to changes in technologies and proceed to enhance my proficiency in the future.</a:t>
            </a:r>
          </a:p>
          <a:p>
            <a:endParaRPr lang="en-IN" dirty="0"/>
          </a:p>
        </p:txBody>
      </p:sp>
      <p:sp>
        <p:nvSpPr>
          <p:cNvPr id="4" name="Slide Number Placeholder 3">
            <a:extLst>
              <a:ext uri="{FF2B5EF4-FFF2-40B4-BE49-F238E27FC236}">
                <a16:creationId xmlns:a16="http://schemas.microsoft.com/office/drawing/2014/main" id="{DB202E02-5E88-67EE-8D35-5EC383FC79B3}"/>
              </a:ext>
            </a:extLst>
          </p:cNvPr>
          <p:cNvSpPr>
            <a:spLocks noGrp="1"/>
          </p:cNvSpPr>
          <p:nvPr>
            <p:ph type="sldNum" sz="quarter" idx="5"/>
          </p:nvPr>
        </p:nvSpPr>
        <p:spPr/>
        <p:txBody>
          <a:bodyPr/>
          <a:lstStyle/>
          <a:p>
            <a:fld id="{101F0927-7010-4CC6-A673-7AAFE229874A}" type="slidenum">
              <a:rPr lang="en-IN" smtClean="0"/>
              <a:t>8</a:t>
            </a:fld>
            <a:endParaRPr lang="en-IN"/>
          </a:p>
        </p:txBody>
      </p:sp>
    </p:spTree>
    <p:extLst>
      <p:ext uri="{BB962C8B-B14F-4D97-AF65-F5344CB8AC3E}">
        <p14:creationId xmlns:p14="http://schemas.microsoft.com/office/powerpoint/2010/main" val="3904898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6C31D-D37F-87AC-5E5C-BA9E26DAD8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17074C-D88C-04B6-BA73-4FD0B30B72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F2E6B7-C2CC-A060-25E7-E4D09CB5A2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module has helped to enhance my digital literacy and equip me with effective skills, which are applicable both in academics and in the employment. The accomplishment of each task had helped me acquire direct experience on the use of digital tools and learnt how to implement them fully. I am currently better equipped to handle the demands of the contemporary workplaces where technology plays an important role. The increased digital skills that I will gain will help me in the future learning process, make me more employable, and make me work well in digitally oriented environments.  </a:t>
            </a:r>
          </a:p>
          <a:p>
            <a:endParaRPr lang="en-IN" dirty="0"/>
          </a:p>
        </p:txBody>
      </p:sp>
      <p:sp>
        <p:nvSpPr>
          <p:cNvPr id="4" name="Slide Number Placeholder 3">
            <a:extLst>
              <a:ext uri="{FF2B5EF4-FFF2-40B4-BE49-F238E27FC236}">
                <a16:creationId xmlns:a16="http://schemas.microsoft.com/office/drawing/2014/main" id="{3C27DF8F-4846-99D4-1BF2-129F90BC4B87}"/>
              </a:ext>
            </a:extLst>
          </p:cNvPr>
          <p:cNvSpPr>
            <a:spLocks noGrp="1"/>
          </p:cNvSpPr>
          <p:nvPr>
            <p:ph type="sldNum" sz="quarter" idx="5"/>
          </p:nvPr>
        </p:nvSpPr>
        <p:spPr/>
        <p:txBody>
          <a:bodyPr/>
          <a:lstStyle/>
          <a:p>
            <a:fld id="{101F0927-7010-4CC6-A673-7AAFE229874A}" type="slidenum">
              <a:rPr lang="en-IN" smtClean="0"/>
              <a:t>9</a:t>
            </a:fld>
            <a:endParaRPr lang="en-IN"/>
          </a:p>
        </p:txBody>
      </p:sp>
    </p:spTree>
    <p:extLst>
      <p:ext uri="{BB962C8B-B14F-4D97-AF65-F5344CB8AC3E}">
        <p14:creationId xmlns:p14="http://schemas.microsoft.com/office/powerpoint/2010/main" val="1700581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  </a:t>
            </a:r>
          </a:p>
        </p:txBody>
      </p:sp>
      <p:sp>
        <p:nvSpPr>
          <p:cNvPr id="4" name="Slide Number Placeholder 3"/>
          <p:cNvSpPr>
            <a:spLocks noGrp="1"/>
          </p:cNvSpPr>
          <p:nvPr>
            <p:ph type="sldNum" sz="quarter" idx="5"/>
          </p:nvPr>
        </p:nvSpPr>
        <p:spPr/>
        <p:txBody>
          <a:bodyPr/>
          <a:lstStyle/>
          <a:p>
            <a:fld id="{101F0927-7010-4CC6-A673-7AAFE229874A}" type="slidenum">
              <a:rPr lang="en-IN" smtClean="0"/>
              <a:t>10</a:t>
            </a:fld>
            <a:endParaRPr lang="en-IN"/>
          </a:p>
        </p:txBody>
      </p:sp>
    </p:spTree>
    <p:extLst>
      <p:ext uri="{BB962C8B-B14F-4D97-AF65-F5344CB8AC3E}">
        <p14:creationId xmlns:p14="http://schemas.microsoft.com/office/powerpoint/2010/main" val="2840994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B887EB7-2498-4D31-BD61-85D8F7725D1E}" type="datetimeFigureOut">
              <a:rPr lang="en-IN" smtClean="0"/>
              <a:t>01-12-2025</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7E44BF8-F108-499B-B60E-D2AA8F587D40}" type="slidenum">
              <a:rPr lang="en-IN" smtClean="0"/>
              <a:t>‹#›</a:t>
            </a:fld>
            <a:endParaRPr lang="en-IN"/>
          </a:p>
        </p:txBody>
      </p:sp>
    </p:spTree>
    <p:extLst>
      <p:ext uri="{BB962C8B-B14F-4D97-AF65-F5344CB8AC3E}">
        <p14:creationId xmlns:p14="http://schemas.microsoft.com/office/powerpoint/2010/main" val="439050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887EB7-2498-4D31-BD61-85D8F7725D1E}"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2848256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B887EB7-2498-4D31-BD61-85D8F7725D1E}" type="datetimeFigureOut">
              <a:rPr lang="en-IN" smtClean="0"/>
              <a:t>01-12-2025</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7E44BF8-F108-499B-B60E-D2AA8F587D40}" type="slidenum">
              <a:rPr lang="en-IN" smtClean="0"/>
              <a:t>‹#›</a:t>
            </a:fld>
            <a:endParaRPr lang="en-IN"/>
          </a:p>
        </p:txBody>
      </p:sp>
    </p:spTree>
    <p:extLst>
      <p:ext uri="{BB962C8B-B14F-4D97-AF65-F5344CB8AC3E}">
        <p14:creationId xmlns:p14="http://schemas.microsoft.com/office/powerpoint/2010/main" val="4272539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887EB7-2498-4D31-BD61-85D8F7725D1E}"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1667334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887EB7-2498-4D31-BD61-85D8F7725D1E}" type="datetimeFigureOut">
              <a:rPr lang="en-IN" smtClean="0"/>
              <a:t>01-12-2025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248567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887EB7-2498-4D31-BD61-85D8F7725D1E}" type="datetimeFigureOut">
              <a:rPr lang="en-IN" smtClean="0"/>
              <a:t>01-12-2025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2977238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887EB7-2498-4D31-BD61-85D8F7725D1E}" type="datetimeFigureOut">
              <a:rPr lang="en-IN" smtClean="0"/>
              <a:t>01-12-2025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1324072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B887EB7-2498-4D31-BD61-85D8F7725D1E}" type="datetimeFigureOut">
              <a:rPr lang="en-IN" smtClean="0"/>
              <a:t>01-12-2025</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7E44BF8-F108-499B-B60E-D2AA8F587D40}" type="slidenum">
              <a:rPr lang="en-IN" smtClean="0"/>
              <a:t>‹#›</a:t>
            </a:fld>
            <a:endParaRPr lang="en-IN"/>
          </a:p>
        </p:txBody>
      </p:sp>
    </p:spTree>
    <p:extLst>
      <p:ext uri="{BB962C8B-B14F-4D97-AF65-F5344CB8AC3E}">
        <p14:creationId xmlns:p14="http://schemas.microsoft.com/office/powerpoint/2010/main" val="3245889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887EB7-2498-4D31-BD61-85D8F7725D1E}"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2061736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887EB7-2498-4D31-BD61-85D8F7725D1E}"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E44BF8-F108-499B-B60E-D2AA8F587D40}" type="slidenum">
              <a:rPr lang="en-IN" smtClean="0"/>
              <a:t>‹#›</a:t>
            </a:fld>
            <a:endParaRPr lang="en-IN"/>
          </a:p>
        </p:txBody>
      </p:sp>
    </p:spTree>
    <p:extLst>
      <p:ext uri="{BB962C8B-B14F-4D97-AF65-F5344CB8AC3E}">
        <p14:creationId xmlns:p14="http://schemas.microsoft.com/office/powerpoint/2010/main" val="853412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B887EB7-2498-4D31-BD61-85D8F7725D1E}" type="datetimeFigureOut">
              <a:rPr lang="en-IN" smtClean="0"/>
              <a:t>01-12-2025</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7E44BF8-F108-499B-B60E-D2AA8F587D40}" type="slidenum">
              <a:rPr lang="en-IN" smtClean="0"/>
              <a:t>‹#›</a:t>
            </a:fld>
            <a:endParaRPr lang="en-IN"/>
          </a:p>
        </p:txBody>
      </p:sp>
    </p:spTree>
    <p:extLst>
      <p:ext uri="{BB962C8B-B14F-4D97-AF65-F5344CB8AC3E}">
        <p14:creationId xmlns:p14="http://schemas.microsoft.com/office/powerpoint/2010/main" val="2609269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B887EB7-2498-4D31-BD61-85D8F7725D1E}" type="datetimeFigureOut">
              <a:rPr lang="en-IN" smtClean="0"/>
              <a:t>01-12-2025</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7E44BF8-F108-499B-B60E-D2AA8F587D40}"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030962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eforum.org/publications/the-future-of-jobs-report-2023/"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1C4394-D3FA-F024-932D-3BE53633C6DD}"/>
              </a:ext>
            </a:extLst>
          </p:cNvPr>
          <p:cNvSpPr>
            <a:spLocks noGrp="1"/>
          </p:cNvSpPr>
          <p:nvPr>
            <p:ph type="ctrTitle"/>
          </p:nvPr>
        </p:nvSpPr>
        <p:spPr/>
        <p:txBody>
          <a:bodyPr>
            <a:normAutofit/>
          </a:bodyPr>
          <a:lstStyle/>
          <a:p>
            <a:pPr algn="ctr"/>
            <a:r>
              <a:rPr lang="en-US" b="1" dirty="0"/>
              <a:t>Digital Skills for Personal and Professional Growth </a:t>
            </a:r>
            <a:endParaRPr lang="en-IN" dirty="0"/>
          </a:p>
        </p:txBody>
      </p:sp>
      <p:sp>
        <p:nvSpPr>
          <p:cNvPr id="6" name="TextBox 5">
            <a:extLst>
              <a:ext uri="{FF2B5EF4-FFF2-40B4-BE49-F238E27FC236}">
                <a16:creationId xmlns:a16="http://schemas.microsoft.com/office/drawing/2014/main" id="{1EDCB668-61A0-614B-7404-674E68C1DBE2}"/>
              </a:ext>
            </a:extLst>
          </p:cNvPr>
          <p:cNvSpPr txBox="1"/>
          <p:nvPr/>
        </p:nvSpPr>
        <p:spPr>
          <a:xfrm>
            <a:off x="581192" y="4405744"/>
            <a:ext cx="10993548" cy="646331"/>
          </a:xfrm>
          <a:prstGeom prst="rect">
            <a:avLst/>
          </a:prstGeom>
          <a:noFill/>
        </p:spPr>
        <p:txBody>
          <a:bodyPr wrap="square" rtlCol="0">
            <a:spAutoFit/>
          </a:bodyPr>
          <a:lstStyle/>
          <a:p>
            <a:pPr algn="ctr"/>
            <a:r>
              <a:rPr lang="en-IN" sz="3600" b="1" dirty="0">
                <a:solidFill>
                  <a:schemeClr val="bg1"/>
                </a:solidFill>
              </a:rPr>
              <a:t>Task 4: Reflective Presentation</a:t>
            </a:r>
          </a:p>
        </p:txBody>
      </p:sp>
    </p:spTree>
    <p:extLst>
      <p:ext uri="{BB962C8B-B14F-4D97-AF65-F5344CB8AC3E}">
        <p14:creationId xmlns:p14="http://schemas.microsoft.com/office/powerpoint/2010/main" val="2330391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6A5A-A670-0DB7-61CE-07201C3F49DF}"/>
              </a:ext>
            </a:extLst>
          </p:cNvPr>
          <p:cNvSpPr>
            <a:spLocks noGrp="1"/>
          </p:cNvSpPr>
          <p:nvPr>
            <p:ph type="title"/>
          </p:nvPr>
        </p:nvSpPr>
        <p:spPr/>
        <p:txBody>
          <a:bodyPr anchor="ctr" anchorCtr="1">
            <a:normAutofit/>
          </a:bodyPr>
          <a:lstStyle/>
          <a:p>
            <a:pPr algn="ctr"/>
            <a:r>
              <a:rPr lang="en-IN" sz="3200" b="1" dirty="0"/>
              <a:t>Overview of Module Learning </a:t>
            </a:r>
          </a:p>
        </p:txBody>
      </p:sp>
      <p:sp>
        <p:nvSpPr>
          <p:cNvPr id="3" name="Content Placeholder 2">
            <a:extLst>
              <a:ext uri="{FF2B5EF4-FFF2-40B4-BE49-F238E27FC236}">
                <a16:creationId xmlns:a16="http://schemas.microsoft.com/office/drawing/2014/main" id="{C33B88E7-87CE-287D-2801-5B14E3CCBD01}"/>
              </a:ext>
            </a:extLst>
          </p:cNvPr>
          <p:cNvSpPr>
            <a:spLocks noGrp="1"/>
          </p:cNvSpPr>
          <p:nvPr>
            <p:ph idx="1"/>
          </p:nvPr>
        </p:nvSpPr>
        <p:spPr>
          <a:xfrm>
            <a:off x="581193" y="2180496"/>
            <a:ext cx="6294170" cy="4139281"/>
          </a:xfrm>
        </p:spPr>
        <p:txBody>
          <a:bodyPr/>
          <a:lstStyle/>
          <a:p>
            <a:pPr lvl="0" algn="just">
              <a:lnSpc>
                <a:spcPct val="150000"/>
              </a:lnSpc>
              <a:spcBef>
                <a:spcPts val="1200"/>
              </a:spcBef>
              <a:spcAft>
                <a:spcPts val="1200"/>
              </a:spcAft>
            </a:pPr>
            <a:r>
              <a:rPr lang="en-IN" dirty="0"/>
              <a:t>Importance of digital skills in modern learning and work</a:t>
            </a:r>
          </a:p>
          <a:p>
            <a:pPr lvl="0" algn="just">
              <a:lnSpc>
                <a:spcPct val="150000"/>
              </a:lnSpc>
              <a:spcBef>
                <a:spcPts val="1200"/>
              </a:spcBef>
              <a:spcAft>
                <a:spcPts val="1200"/>
              </a:spcAft>
            </a:pPr>
            <a:r>
              <a:rPr lang="en-IN" dirty="0"/>
              <a:t>Use of Microsoft Office, online tools, and digital platforms</a:t>
            </a:r>
          </a:p>
          <a:p>
            <a:pPr lvl="0" algn="just">
              <a:lnSpc>
                <a:spcPct val="150000"/>
              </a:lnSpc>
              <a:spcBef>
                <a:spcPts val="1200"/>
              </a:spcBef>
              <a:spcAft>
                <a:spcPts val="1200"/>
              </a:spcAft>
            </a:pPr>
            <a:r>
              <a:rPr lang="en-IN" dirty="0"/>
              <a:t>Development of communication, collaboration, and data-handling skills</a:t>
            </a:r>
          </a:p>
          <a:p>
            <a:pPr algn="just">
              <a:lnSpc>
                <a:spcPct val="150000"/>
              </a:lnSpc>
              <a:spcBef>
                <a:spcPts val="1200"/>
              </a:spcBef>
              <a:spcAft>
                <a:spcPts val="1200"/>
              </a:spcAft>
            </a:pPr>
            <a:r>
              <a:rPr lang="en-IN" dirty="0"/>
              <a:t>Digital competence enhances academic success and employability </a:t>
            </a:r>
          </a:p>
        </p:txBody>
      </p:sp>
      <p:pic>
        <p:nvPicPr>
          <p:cNvPr id="4" name="Picture 3">
            <a:extLst>
              <a:ext uri="{FF2B5EF4-FFF2-40B4-BE49-F238E27FC236}">
                <a16:creationId xmlns:a16="http://schemas.microsoft.com/office/drawing/2014/main" id="{B9083C08-71DA-13EB-8E01-AE5B765389B8}"/>
              </a:ext>
            </a:extLst>
          </p:cNvPr>
          <p:cNvPicPr>
            <a:picLocks noChangeAspect="1"/>
          </p:cNvPicPr>
          <p:nvPr/>
        </p:nvPicPr>
        <p:blipFill>
          <a:blip r:embed="rId3"/>
          <a:stretch>
            <a:fillRect/>
          </a:stretch>
        </p:blipFill>
        <p:spPr>
          <a:xfrm>
            <a:off x="7173104" y="2590361"/>
            <a:ext cx="4614075" cy="2829537"/>
          </a:xfrm>
          <a:prstGeom prst="rect">
            <a:avLst/>
          </a:prstGeom>
        </p:spPr>
      </p:pic>
    </p:spTree>
    <p:extLst>
      <p:ext uri="{BB962C8B-B14F-4D97-AF65-F5344CB8AC3E}">
        <p14:creationId xmlns:p14="http://schemas.microsoft.com/office/powerpoint/2010/main" val="2930947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CDDDA-5DE5-1C93-458F-187068335B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C75DEF-63CA-620E-B8F8-8E60EC3EADF1}"/>
              </a:ext>
            </a:extLst>
          </p:cNvPr>
          <p:cNvSpPr>
            <a:spLocks noGrp="1"/>
          </p:cNvSpPr>
          <p:nvPr>
            <p:ph type="title"/>
          </p:nvPr>
        </p:nvSpPr>
        <p:spPr/>
        <p:txBody>
          <a:bodyPr anchor="ctr" anchorCtr="1">
            <a:normAutofit/>
          </a:bodyPr>
          <a:lstStyle/>
          <a:p>
            <a:pPr algn="ctr"/>
            <a:r>
              <a:rPr lang="en-IN" sz="3200" b="1" dirty="0"/>
              <a:t>JISC Digital Skills Assessment</a:t>
            </a:r>
          </a:p>
        </p:txBody>
      </p:sp>
      <p:sp>
        <p:nvSpPr>
          <p:cNvPr id="3" name="Content Placeholder 2">
            <a:extLst>
              <a:ext uri="{FF2B5EF4-FFF2-40B4-BE49-F238E27FC236}">
                <a16:creationId xmlns:a16="http://schemas.microsoft.com/office/drawing/2014/main" id="{0D6910E5-419E-9A8A-05E6-4BA3A467E894}"/>
              </a:ext>
            </a:extLst>
          </p:cNvPr>
          <p:cNvSpPr>
            <a:spLocks noGrp="1"/>
          </p:cNvSpPr>
          <p:nvPr>
            <p:ph idx="1"/>
          </p:nvPr>
        </p:nvSpPr>
        <p:spPr>
          <a:xfrm>
            <a:off x="581193" y="2180496"/>
            <a:ext cx="6236296" cy="4231879"/>
          </a:xfrm>
        </p:spPr>
        <p:txBody>
          <a:bodyPr>
            <a:normAutofit/>
          </a:bodyPr>
          <a:lstStyle/>
          <a:p>
            <a:pPr lvl="0" algn="just">
              <a:lnSpc>
                <a:spcPct val="150000"/>
              </a:lnSpc>
              <a:spcBef>
                <a:spcPts val="1200"/>
              </a:spcBef>
              <a:spcAft>
                <a:spcPts val="1200"/>
              </a:spcAft>
            </a:pPr>
            <a:r>
              <a:rPr lang="en-IN" dirty="0"/>
              <a:t>Evaluated current digital capabilities</a:t>
            </a:r>
          </a:p>
          <a:p>
            <a:pPr lvl="0" algn="just">
              <a:lnSpc>
                <a:spcPct val="150000"/>
              </a:lnSpc>
              <a:spcBef>
                <a:spcPts val="1200"/>
              </a:spcBef>
              <a:spcAft>
                <a:spcPts val="1200"/>
              </a:spcAft>
            </a:pPr>
            <a:r>
              <a:rPr lang="en-IN" dirty="0"/>
              <a:t>Strengths: Workplace digital tools &amp; professional online identity</a:t>
            </a:r>
          </a:p>
          <a:p>
            <a:pPr lvl="0" algn="just">
              <a:lnSpc>
                <a:spcPct val="150000"/>
              </a:lnSpc>
              <a:spcBef>
                <a:spcPts val="1200"/>
              </a:spcBef>
              <a:spcAft>
                <a:spcPts val="1200"/>
              </a:spcAft>
            </a:pPr>
            <a:r>
              <a:rPr lang="en-IN" dirty="0"/>
              <a:t>Weaknesses: Data literacy &amp; digital communication</a:t>
            </a:r>
          </a:p>
          <a:p>
            <a:pPr lvl="0" algn="just">
              <a:lnSpc>
                <a:spcPct val="150000"/>
              </a:lnSpc>
              <a:spcBef>
                <a:spcPts val="1200"/>
              </a:spcBef>
              <a:spcAft>
                <a:spcPts val="1200"/>
              </a:spcAft>
            </a:pPr>
            <a:r>
              <a:rPr lang="en-IN" dirty="0"/>
              <a:t>Radar chart showed skill levels and improvement areas</a:t>
            </a:r>
          </a:p>
          <a:p>
            <a:pPr algn="just">
              <a:lnSpc>
                <a:spcPct val="150000"/>
              </a:lnSpc>
              <a:spcBef>
                <a:spcPts val="1200"/>
              </a:spcBef>
              <a:spcAft>
                <a:spcPts val="1200"/>
              </a:spcAft>
            </a:pPr>
            <a:r>
              <a:rPr lang="en-IN" dirty="0"/>
              <a:t>Helped identify gaps and target development</a:t>
            </a:r>
          </a:p>
        </p:txBody>
      </p:sp>
      <p:pic>
        <p:nvPicPr>
          <p:cNvPr id="4" name="Picture 3">
            <a:extLst>
              <a:ext uri="{FF2B5EF4-FFF2-40B4-BE49-F238E27FC236}">
                <a16:creationId xmlns:a16="http://schemas.microsoft.com/office/drawing/2014/main" id="{B9CD66D5-1903-873F-2C07-37883ED2742F}"/>
              </a:ext>
            </a:extLst>
          </p:cNvPr>
          <p:cNvPicPr>
            <a:picLocks noChangeAspect="1"/>
          </p:cNvPicPr>
          <p:nvPr/>
        </p:nvPicPr>
        <p:blipFill>
          <a:blip r:embed="rId3"/>
          <a:stretch>
            <a:fillRect/>
          </a:stretch>
        </p:blipFill>
        <p:spPr>
          <a:xfrm>
            <a:off x="7147560" y="2377440"/>
            <a:ext cx="4639627" cy="4034935"/>
          </a:xfrm>
          <a:prstGeom prst="rect">
            <a:avLst/>
          </a:prstGeom>
        </p:spPr>
      </p:pic>
    </p:spTree>
    <p:extLst>
      <p:ext uri="{BB962C8B-B14F-4D97-AF65-F5344CB8AC3E}">
        <p14:creationId xmlns:p14="http://schemas.microsoft.com/office/powerpoint/2010/main" val="766409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74363-9266-FB42-AF3A-7B2C6B4873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10D1E4-3AA6-8566-EAB8-C5A84B1B25EC}"/>
              </a:ext>
            </a:extLst>
          </p:cNvPr>
          <p:cNvSpPr>
            <a:spLocks noGrp="1"/>
          </p:cNvSpPr>
          <p:nvPr>
            <p:ph type="title"/>
          </p:nvPr>
        </p:nvSpPr>
        <p:spPr/>
        <p:txBody>
          <a:bodyPr anchor="ctr" anchorCtr="1">
            <a:normAutofit/>
          </a:bodyPr>
          <a:lstStyle/>
          <a:p>
            <a:pPr algn="ctr"/>
            <a:r>
              <a:rPr lang="en-IN" sz="3600" b="1" dirty="0"/>
              <a:t>Action Plan &amp; Badges</a:t>
            </a:r>
          </a:p>
        </p:txBody>
      </p:sp>
      <p:sp>
        <p:nvSpPr>
          <p:cNvPr id="3" name="Content Placeholder 2">
            <a:extLst>
              <a:ext uri="{FF2B5EF4-FFF2-40B4-BE49-F238E27FC236}">
                <a16:creationId xmlns:a16="http://schemas.microsoft.com/office/drawing/2014/main" id="{28C8D2AE-EAB8-B0CC-4F73-2651E6D29E3B}"/>
              </a:ext>
            </a:extLst>
          </p:cNvPr>
          <p:cNvSpPr>
            <a:spLocks noGrp="1"/>
          </p:cNvSpPr>
          <p:nvPr>
            <p:ph idx="1"/>
          </p:nvPr>
        </p:nvSpPr>
        <p:spPr>
          <a:xfrm>
            <a:off x="581193" y="2180496"/>
            <a:ext cx="6185368" cy="4387944"/>
          </a:xfrm>
        </p:spPr>
        <p:txBody>
          <a:bodyPr/>
          <a:lstStyle/>
          <a:p>
            <a:pPr lvl="0" algn="just">
              <a:lnSpc>
                <a:spcPct val="150000"/>
              </a:lnSpc>
              <a:spcBef>
                <a:spcPts val="1200"/>
              </a:spcBef>
              <a:spcAft>
                <a:spcPts val="1200"/>
              </a:spcAft>
            </a:pPr>
            <a:r>
              <a:rPr lang="en-IN" dirty="0"/>
              <a:t>SMART goals created to improve weak areas</a:t>
            </a:r>
          </a:p>
          <a:p>
            <a:pPr lvl="0" algn="just">
              <a:lnSpc>
                <a:spcPct val="150000"/>
              </a:lnSpc>
              <a:spcBef>
                <a:spcPts val="1200"/>
              </a:spcBef>
              <a:spcAft>
                <a:spcPts val="1200"/>
              </a:spcAft>
            </a:pPr>
            <a:r>
              <a:rPr lang="en-IN" dirty="0"/>
              <a:t>Weekly data literacy practice using Excel functions</a:t>
            </a:r>
          </a:p>
          <a:p>
            <a:pPr lvl="0" algn="just">
              <a:lnSpc>
                <a:spcPct val="150000"/>
              </a:lnSpc>
              <a:spcBef>
                <a:spcPts val="1200"/>
              </a:spcBef>
              <a:spcAft>
                <a:spcPts val="1200"/>
              </a:spcAft>
            </a:pPr>
            <a:r>
              <a:rPr lang="en-IN" dirty="0"/>
              <a:t>Participation in online communication activities</a:t>
            </a:r>
          </a:p>
          <a:p>
            <a:pPr lvl="0" algn="just">
              <a:lnSpc>
                <a:spcPct val="150000"/>
              </a:lnSpc>
              <a:spcBef>
                <a:spcPts val="1200"/>
              </a:spcBef>
              <a:spcAft>
                <a:spcPts val="1200"/>
              </a:spcAft>
            </a:pPr>
            <a:r>
              <a:rPr lang="en-IN" dirty="0"/>
              <a:t>Digital badges earned as evidence of progress</a:t>
            </a:r>
          </a:p>
          <a:p>
            <a:pPr algn="just">
              <a:lnSpc>
                <a:spcPct val="150000"/>
              </a:lnSpc>
              <a:spcBef>
                <a:spcPts val="1200"/>
              </a:spcBef>
              <a:spcAft>
                <a:spcPts val="1200"/>
              </a:spcAft>
            </a:pPr>
            <a:r>
              <a:rPr lang="en-IN" dirty="0"/>
              <a:t>Action plan supported structured skill development</a:t>
            </a:r>
          </a:p>
        </p:txBody>
      </p:sp>
      <p:pic>
        <p:nvPicPr>
          <p:cNvPr id="4" name="Picture 3">
            <a:extLst>
              <a:ext uri="{FF2B5EF4-FFF2-40B4-BE49-F238E27FC236}">
                <a16:creationId xmlns:a16="http://schemas.microsoft.com/office/drawing/2014/main" id="{EEDD924B-1118-E5A0-08DC-7401F822AC4B}"/>
              </a:ext>
            </a:extLst>
          </p:cNvPr>
          <p:cNvPicPr>
            <a:picLocks noChangeAspect="1"/>
          </p:cNvPicPr>
          <p:nvPr/>
        </p:nvPicPr>
        <p:blipFill>
          <a:blip r:embed="rId3"/>
          <a:stretch>
            <a:fillRect/>
          </a:stretch>
        </p:blipFill>
        <p:spPr>
          <a:xfrm>
            <a:off x="6947621" y="2979863"/>
            <a:ext cx="4191434" cy="2789209"/>
          </a:xfrm>
          <a:prstGeom prst="rect">
            <a:avLst/>
          </a:prstGeom>
        </p:spPr>
      </p:pic>
    </p:spTree>
    <p:extLst>
      <p:ext uri="{BB962C8B-B14F-4D97-AF65-F5344CB8AC3E}">
        <p14:creationId xmlns:p14="http://schemas.microsoft.com/office/powerpoint/2010/main" val="1621305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FD45B-513E-6DDE-E05F-FEAC63998F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E9DE76-6328-07EF-3D60-7C29AA7216D7}"/>
              </a:ext>
            </a:extLst>
          </p:cNvPr>
          <p:cNvSpPr>
            <a:spLocks noGrp="1"/>
          </p:cNvSpPr>
          <p:nvPr>
            <p:ph type="title"/>
          </p:nvPr>
        </p:nvSpPr>
        <p:spPr/>
        <p:txBody>
          <a:bodyPr anchor="ctr" anchorCtr="1">
            <a:normAutofit/>
          </a:bodyPr>
          <a:lstStyle/>
          <a:p>
            <a:pPr algn="ctr"/>
            <a:r>
              <a:rPr lang="en-IN" sz="3200" b="1" dirty="0"/>
              <a:t>LinkedIn Learning Certificates</a:t>
            </a:r>
          </a:p>
        </p:txBody>
      </p:sp>
      <p:sp>
        <p:nvSpPr>
          <p:cNvPr id="3" name="Content Placeholder 2">
            <a:extLst>
              <a:ext uri="{FF2B5EF4-FFF2-40B4-BE49-F238E27FC236}">
                <a16:creationId xmlns:a16="http://schemas.microsoft.com/office/drawing/2014/main" id="{91806694-8B68-8A8A-D94C-0B56924A9A7D}"/>
              </a:ext>
            </a:extLst>
          </p:cNvPr>
          <p:cNvSpPr>
            <a:spLocks noGrp="1"/>
          </p:cNvSpPr>
          <p:nvPr>
            <p:ph idx="1"/>
          </p:nvPr>
        </p:nvSpPr>
        <p:spPr>
          <a:xfrm>
            <a:off x="581193" y="2180496"/>
            <a:ext cx="5514807" cy="4128864"/>
          </a:xfrm>
        </p:spPr>
        <p:txBody>
          <a:bodyPr>
            <a:normAutofit lnSpcReduction="10000"/>
          </a:bodyPr>
          <a:lstStyle/>
          <a:p>
            <a:pPr lvl="0" algn="just">
              <a:lnSpc>
                <a:spcPct val="150000"/>
              </a:lnSpc>
              <a:spcBef>
                <a:spcPts val="1200"/>
              </a:spcBef>
              <a:spcAft>
                <a:spcPts val="1200"/>
              </a:spcAft>
            </a:pPr>
            <a:r>
              <a:rPr lang="en-IN" dirty="0"/>
              <a:t>Completed courses in Word, Excel, and PowerPoint</a:t>
            </a:r>
          </a:p>
          <a:p>
            <a:pPr lvl="0" algn="just">
              <a:lnSpc>
                <a:spcPct val="150000"/>
              </a:lnSpc>
              <a:spcBef>
                <a:spcPts val="1200"/>
              </a:spcBef>
              <a:spcAft>
                <a:spcPts val="1200"/>
              </a:spcAft>
            </a:pPr>
            <a:r>
              <a:rPr lang="en-IN" dirty="0"/>
              <a:t>Improved formatting, data analysis, and presentation skills</a:t>
            </a:r>
          </a:p>
          <a:p>
            <a:pPr lvl="0" algn="just">
              <a:lnSpc>
                <a:spcPct val="150000"/>
              </a:lnSpc>
              <a:spcBef>
                <a:spcPts val="1200"/>
              </a:spcBef>
              <a:spcAft>
                <a:spcPts val="1200"/>
              </a:spcAft>
            </a:pPr>
            <a:r>
              <a:rPr lang="en-IN" dirty="0"/>
              <a:t>Certificates show competence in Office 365 tools</a:t>
            </a:r>
          </a:p>
          <a:p>
            <a:pPr lvl="0" algn="just">
              <a:lnSpc>
                <a:spcPct val="150000"/>
              </a:lnSpc>
              <a:spcBef>
                <a:spcPts val="1200"/>
              </a:spcBef>
              <a:spcAft>
                <a:spcPts val="1200"/>
              </a:spcAft>
            </a:pPr>
            <a:r>
              <a:rPr lang="en-IN" dirty="0"/>
              <a:t>Increased confidence and readiness for academic and career tasks</a:t>
            </a:r>
          </a:p>
          <a:p>
            <a:pPr lvl="0" algn="just">
              <a:lnSpc>
                <a:spcPct val="150000"/>
              </a:lnSpc>
              <a:spcBef>
                <a:spcPts val="1200"/>
              </a:spcBef>
              <a:spcAft>
                <a:spcPts val="1200"/>
              </a:spcAft>
            </a:pPr>
            <a:r>
              <a:rPr lang="en-IN" dirty="0"/>
              <a:t>Practical learning strengthened digital foundation</a:t>
            </a:r>
          </a:p>
        </p:txBody>
      </p:sp>
      <p:pic>
        <p:nvPicPr>
          <p:cNvPr id="1026" name="Picture 2">
            <a:extLst>
              <a:ext uri="{FF2B5EF4-FFF2-40B4-BE49-F238E27FC236}">
                <a16:creationId xmlns:a16="http://schemas.microsoft.com/office/drawing/2014/main" id="{1DFF4246-C6D6-7C21-6643-9B273A344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8391" y="2024212"/>
            <a:ext cx="2172416" cy="16785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B361F6C-64C6-175E-31BE-5DA04C1ACBB6}"/>
              </a:ext>
            </a:extLst>
          </p:cNvPr>
          <p:cNvPicPr>
            <a:picLocks noChangeAspect="1"/>
          </p:cNvPicPr>
          <p:nvPr/>
        </p:nvPicPr>
        <p:blipFill>
          <a:blip r:embed="rId4"/>
          <a:stretch>
            <a:fillRect/>
          </a:stretch>
        </p:blipFill>
        <p:spPr>
          <a:xfrm>
            <a:off x="6947519" y="3463514"/>
            <a:ext cx="2172415" cy="1678531"/>
          </a:xfrm>
          <a:prstGeom prst="rect">
            <a:avLst/>
          </a:prstGeom>
        </p:spPr>
      </p:pic>
      <p:pic>
        <p:nvPicPr>
          <p:cNvPr id="5" name="Picture 4">
            <a:extLst>
              <a:ext uri="{FF2B5EF4-FFF2-40B4-BE49-F238E27FC236}">
                <a16:creationId xmlns:a16="http://schemas.microsoft.com/office/drawing/2014/main" id="{41FE2506-07BC-2C15-B68C-E7742AD2115C}"/>
              </a:ext>
            </a:extLst>
          </p:cNvPr>
          <p:cNvPicPr>
            <a:picLocks noChangeAspect="1"/>
          </p:cNvPicPr>
          <p:nvPr/>
        </p:nvPicPr>
        <p:blipFill>
          <a:blip r:embed="rId5"/>
          <a:stretch>
            <a:fillRect/>
          </a:stretch>
        </p:blipFill>
        <p:spPr>
          <a:xfrm>
            <a:off x="9438391" y="4833787"/>
            <a:ext cx="2172416" cy="1678531"/>
          </a:xfrm>
          <a:prstGeom prst="rect">
            <a:avLst/>
          </a:prstGeom>
        </p:spPr>
      </p:pic>
    </p:spTree>
    <p:extLst>
      <p:ext uri="{BB962C8B-B14F-4D97-AF65-F5344CB8AC3E}">
        <p14:creationId xmlns:p14="http://schemas.microsoft.com/office/powerpoint/2010/main" val="791996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FA1CF1-AEB8-B8FF-35D8-06F091DA03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C2FDE-C84D-D5FF-C9A5-A30419D8377A}"/>
              </a:ext>
            </a:extLst>
          </p:cNvPr>
          <p:cNvSpPr>
            <a:spLocks noGrp="1"/>
          </p:cNvSpPr>
          <p:nvPr>
            <p:ph type="title"/>
          </p:nvPr>
        </p:nvSpPr>
        <p:spPr/>
        <p:txBody>
          <a:bodyPr anchor="ctr" anchorCtr="1">
            <a:normAutofit/>
          </a:bodyPr>
          <a:lstStyle/>
          <a:p>
            <a:pPr algn="ctr"/>
            <a:r>
              <a:rPr lang="en-IN" sz="3200" b="1" dirty="0"/>
              <a:t>Excel Essay and Spreadsheet</a:t>
            </a:r>
          </a:p>
        </p:txBody>
      </p:sp>
      <p:sp>
        <p:nvSpPr>
          <p:cNvPr id="3" name="Content Placeholder 2">
            <a:extLst>
              <a:ext uri="{FF2B5EF4-FFF2-40B4-BE49-F238E27FC236}">
                <a16:creationId xmlns:a16="http://schemas.microsoft.com/office/drawing/2014/main" id="{6BE07519-B9BF-A3B1-5AF7-4DB4FE116499}"/>
              </a:ext>
            </a:extLst>
          </p:cNvPr>
          <p:cNvSpPr>
            <a:spLocks noGrp="1"/>
          </p:cNvSpPr>
          <p:nvPr>
            <p:ph idx="1"/>
          </p:nvPr>
        </p:nvSpPr>
        <p:spPr>
          <a:xfrm>
            <a:off x="581193" y="2103120"/>
            <a:ext cx="6109168" cy="4297680"/>
          </a:xfrm>
        </p:spPr>
        <p:txBody>
          <a:bodyPr>
            <a:normAutofit lnSpcReduction="10000"/>
          </a:bodyPr>
          <a:lstStyle/>
          <a:p>
            <a:pPr lvl="0" algn="just">
              <a:lnSpc>
                <a:spcPct val="150000"/>
              </a:lnSpc>
              <a:spcBef>
                <a:spcPts val="1200"/>
              </a:spcBef>
              <a:spcAft>
                <a:spcPts val="1200"/>
              </a:spcAft>
            </a:pPr>
            <a:r>
              <a:rPr lang="en-IN" sz="2000" dirty="0"/>
              <a:t>Excel used for budgeting and financial planning</a:t>
            </a:r>
          </a:p>
          <a:p>
            <a:pPr lvl="0" algn="just">
              <a:lnSpc>
                <a:spcPct val="150000"/>
              </a:lnSpc>
              <a:spcBef>
                <a:spcPts val="1200"/>
              </a:spcBef>
              <a:spcAft>
                <a:spcPts val="1200"/>
              </a:spcAft>
            </a:pPr>
            <a:r>
              <a:rPr lang="en-IN" sz="2000" dirty="0"/>
              <a:t>Spreadsheet created for household income and spending</a:t>
            </a:r>
          </a:p>
          <a:p>
            <a:pPr lvl="0" algn="just">
              <a:lnSpc>
                <a:spcPct val="150000"/>
              </a:lnSpc>
              <a:spcBef>
                <a:spcPts val="1200"/>
              </a:spcBef>
              <a:spcAft>
                <a:spcPts val="1200"/>
              </a:spcAft>
            </a:pPr>
            <a:r>
              <a:rPr lang="en-IN" sz="2000" dirty="0"/>
              <a:t>Applied formulas: SUM, IF, AVERAGE</a:t>
            </a:r>
          </a:p>
          <a:p>
            <a:pPr lvl="0" algn="just">
              <a:lnSpc>
                <a:spcPct val="150000"/>
              </a:lnSpc>
              <a:spcBef>
                <a:spcPts val="1200"/>
              </a:spcBef>
              <a:spcAft>
                <a:spcPts val="1200"/>
              </a:spcAft>
            </a:pPr>
            <a:r>
              <a:rPr lang="en-IN" sz="2000" dirty="0"/>
              <a:t>Added pie chart to visualise expenditure categories</a:t>
            </a:r>
          </a:p>
          <a:p>
            <a:pPr lvl="0" algn="just">
              <a:lnSpc>
                <a:spcPct val="150000"/>
              </a:lnSpc>
              <a:spcBef>
                <a:spcPts val="1200"/>
              </a:spcBef>
              <a:spcAft>
                <a:spcPts val="1200"/>
              </a:spcAft>
            </a:pPr>
            <a:r>
              <a:rPr lang="en-IN" sz="2000" dirty="0"/>
              <a:t>Demonstrated Excel’s role in analysis and decision-making</a:t>
            </a:r>
          </a:p>
        </p:txBody>
      </p:sp>
      <p:pic>
        <p:nvPicPr>
          <p:cNvPr id="4" name="Picture 3">
            <a:extLst>
              <a:ext uri="{FF2B5EF4-FFF2-40B4-BE49-F238E27FC236}">
                <a16:creationId xmlns:a16="http://schemas.microsoft.com/office/drawing/2014/main" id="{809458D2-1F31-4DD6-97A5-4338A49DF33E}"/>
              </a:ext>
            </a:extLst>
          </p:cNvPr>
          <p:cNvPicPr>
            <a:picLocks noChangeAspect="1"/>
          </p:cNvPicPr>
          <p:nvPr/>
        </p:nvPicPr>
        <p:blipFill>
          <a:blip r:embed="rId3"/>
          <a:stretch>
            <a:fillRect/>
          </a:stretch>
        </p:blipFill>
        <p:spPr>
          <a:xfrm>
            <a:off x="6832476" y="2443292"/>
            <a:ext cx="4778331" cy="3617336"/>
          </a:xfrm>
          <a:prstGeom prst="rect">
            <a:avLst/>
          </a:prstGeom>
        </p:spPr>
      </p:pic>
    </p:spTree>
    <p:extLst>
      <p:ext uri="{BB962C8B-B14F-4D97-AF65-F5344CB8AC3E}">
        <p14:creationId xmlns:p14="http://schemas.microsoft.com/office/powerpoint/2010/main" val="141332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6D4CB-D0BF-8568-3C4F-3656BA31F2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35D90A-48F0-C2BD-1A17-8DBADBFB49A6}"/>
              </a:ext>
            </a:extLst>
          </p:cNvPr>
          <p:cNvSpPr>
            <a:spLocks noGrp="1"/>
          </p:cNvSpPr>
          <p:nvPr>
            <p:ph type="title"/>
          </p:nvPr>
        </p:nvSpPr>
        <p:spPr/>
        <p:txBody>
          <a:bodyPr anchor="ctr" anchorCtr="1">
            <a:normAutofit/>
          </a:bodyPr>
          <a:lstStyle/>
          <a:p>
            <a:pPr algn="ctr"/>
            <a:r>
              <a:rPr lang="en-IN" sz="3600" b="1" dirty="0"/>
              <a:t>Application of Skills</a:t>
            </a:r>
          </a:p>
        </p:txBody>
      </p:sp>
      <p:sp>
        <p:nvSpPr>
          <p:cNvPr id="3" name="Content Placeholder 2">
            <a:extLst>
              <a:ext uri="{FF2B5EF4-FFF2-40B4-BE49-F238E27FC236}">
                <a16:creationId xmlns:a16="http://schemas.microsoft.com/office/drawing/2014/main" id="{9841A069-CE3D-E0ED-AEAB-DC401C9AE91B}"/>
              </a:ext>
            </a:extLst>
          </p:cNvPr>
          <p:cNvSpPr>
            <a:spLocks noGrp="1"/>
          </p:cNvSpPr>
          <p:nvPr>
            <p:ph idx="1"/>
          </p:nvPr>
        </p:nvSpPr>
        <p:spPr>
          <a:xfrm>
            <a:off x="581193" y="2164080"/>
            <a:ext cx="5880568" cy="4312920"/>
          </a:xfrm>
        </p:spPr>
        <p:txBody>
          <a:bodyPr>
            <a:normAutofit/>
          </a:bodyPr>
          <a:lstStyle/>
          <a:p>
            <a:pPr lvl="0" algn="just">
              <a:lnSpc>
                <a:spcPct val="150000"/>
              </a:lnSpc>
              <a:spcBef>
                <a:spcPts val="1200"/>
              </a:spcBef>
              <a:spcAft>
                <a:spcPts val="1200"/>
              </a:spcAft>
            </a:pPr>
            <a:r>
              <a:rPr lang="en-IN" sz="2000" dirty="0"/>
              <a:t>Used Word for structured assignments</a:t>
            </a:r>
          </a:p>
          <a:p>
            <a:pPr lvl="0" algn="just">
              <a:lnSpc>
                <a:spcPct val="150000"/>
              </a:lnSpc>
              <a:spcBef>
                <a:spcPts val="1200"/>
              </a:spcBef>
              <a:spcAft>
                <a:spcPts val="1200"/>
              </a:spcAft>
            </a:pPr>
            <a:r>
              <a:rPr lang="en-IN" sz="2000" dirty="0"/>
              <a:t>Used Excel for data analysis and calculations</a:t>
            </a:r>
          </a:p>
          <a:p>
            <a:pPr lvl="0" algn="just">
              <a:lnSpc>
                <a:spcPct val="150000"/>
              </a:lnSpc>
              <a:spcBef>
                <a:spcPts val="1200"/>
              </a:spcBef>
              <a:spcAft>
                <a:spcPts val="1200"/>
              </a:spcAft>
            </a:pPr>
            <a:r>
              <a:rPr lang="en-IN" sz="2000" dirty="0"/>
              <a:t>Used PowerPoint for professional presentations</a:t>
            </a:r>
          </a:p>
          <a:p>
            <a:pPr lvl="0" algn="just">
              <a:lnSpc>
                <a:spcPct val="150000"/>
              </a:lnSpc>
              <a:spcBef>
                <a:spcPts val="1200"/>
              </a:spcBef>
              <a:spcAft>
                <a:spcPts val="1200"/>
              </a:spcAft>
            </a:pPr>
            <a:r>
              <a:rPr lang="en-IN" sz="2000" dirty="0"/>
              <a:t>Skills are transferable to future workplace roles</a:t>
            </a:r>
          </a:p>
          <a:p>
            <a:pPr algn="just">
              <a:lnSpc>
                <a:spcPct val="150000"/>
              </a:lnSpc>
              <a:spcBef>
                <a:spcPts val="1200"/>
              </a:spcBef>
              <a:spcAft>
                <a:spcPts val="1200"/>
              </a:spcAft>
            </a:pPr>
            <a:r>
              <a:rPr lang="en-IN" sz="2000" dirty="0"/>
              <a:t>Supports communication, reporting, and problem-solving</a:t>
            </a:r>
          </a:p>
        </p:txBody>
      </p:sp>
      <p:pic>
        <p:nvPicPr>
          <p:cNvPr id="4" name="Picture 3">
            <a:extLst>
              <a:ext uri="{FF2B5EF4-FFF2-40B4-BE49-F238E27FC236}">
                <a16:creationId xmlns:a16="http://schemas.microsoft.com/office/drawing/2014/main" id="{00914168-9B0A-5F93-799F-25EA4C1AE4AC}"/>
              </a:ext>
            </a:extLst>
          </p:cNvPr>
          <p:cNvPicPr>
            <a:picLocks noChangeAspect="1"/>
          </p:cNvPicPr>
          <p:nvPr/>
        </p:nvPicPr>
        <p:blipFill>
          <a:blip r:embed="rId3"/>
          <a:stretch>
            <a:fillRect/>
          </a:stretch>
        </p:blipFill>
        <p:spPr>
          <a:xfrm>
            <a:off x="7010401" y="2595389"/>
            <a:ext cx="4361410" cy="3087290"/>
          </a:xfrm>
          <a:prstGeom prst="rect">
            <a:avLst/>
          </a:prstGeom>
        </p:spPr>
      </p:pic>
    </p:spTree>
    <p:extLst>
      <p:ext uri="{BB962C8B-B14F-4D97-AF65-F5344CB8AC3E}">
        <p14:creationId xmlns:p14="http://schemas.microsoft.com/office/powerpoint/2010/main" val="3952074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BFF97-544B-E879-B5F2-17680980AC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86070-6AA3-4410-24CB-A6E93A4ABAF5}"/>
              </a:ext>
            </a:extLst>
          </p:cNvPr>
          <p:cNvSpPr>
            <a:spLocks noGrp="1"/>
          </p:cNvSpPr>
          <p:nvPr>
            <p:ph type="title"/>
          </p:nvPr>
        </p:nvSpPr>
        <p:spPr/>
        <p:txBody>
          <a:bodyPr anchor="ctr" anchorCtr="1">
            <a:normAutofit/>
          </a:bodyPr>
          <a:lstStyle/>
          <a:p>
            <a:pPr algn="ctr"/>
            <a:r>
              <a:rPr lang="en-IN" sz="3600" b="1" dirty="0"/>
              <a:t>Reflection and Growth</a:t>
            </a:r>
          </a:p>
        </p:txBody>
      </p:sp>
      <p:sp>
        <p:nvSpPr>
          <p:cNvPr id="3" name="Content Placeholder 2">
            <a:extLst>
              <a:ext uri="{FF2B5EF4-FFF2-40B4-BE49-F238E27FC236}">
                <a16:creationId xmlns:a16="http://schemas.microsoft.com/office/drawing/2014/main" id="{E7AA2686-7C96-3925-F10D-E4358AE046FA}"/>
              </a:ext>
            </a:extLst>
          </p:cNvPr>
          <p:cNvSpPr>
            <a:spLocks noGrp="1"/>
          </p:cNvSpPr>
          <p:nvPr>
            <p:ph idx="1"/>
          </p:nvPr>
        </p:nvSpPr>
        <p:spPr>
          <a:xfrm>
            <a:off x="581193" y="2180496"/>
            <a:ext cx="5987248" cy="4296504"/>
          </a:xfrm>
        </p:spPr>
        <p:txBody>
          <a:bodyPr>
            <a:normAutofit lnSpcReduction="10000"/>
          </a:bodyPr>
          <a:lstStyle/>
          <a:p>
            <a:pPr lvl="0" algn="just">
              <a:lnSpc>
                <a:spcPct val="150000"/>
              </a:lnSpc>
              <a:spcBef>
                <a:spcPts val="1200"/>
              </a:spcBef>
              <a:spcAft>
                <a:spcPts val="1200"/>
              </a:spcAft>
            </a:pPr>
            <a:r>
              <a:rPr lang="en-IN" sz="2000" dirty="0"/>
              <a:t>Increased confidence using digital tools</a:t>
            </a:r>
          </a:p>
          <a:p>
            <a:pPr lvl="0" algn="just">
              <a:lnSpc>
                <a:spcPct val="150000"/>
              </a:lnSpc>
              <a:spcBef>
                <a:spcPts val="1200"/>
              </a:spcBef>
              <a:spcAft>
                <a:spcPts val="1200"/>
              </a:spcAft>
            </a:pPr>
            <a:r>
              <a:rPr lang="en-IN" sz="2000" dirty="0"/>
              <a:t>Improved organisation, communication, and data skills</a:t>
            </a:r>
          </a:p>
          <a:p>
            <a:pPr lvl="0" algn="just">
              <a:lnSpc>
                <a:spcPct val="150000"/>
              </a:lnSpc>
              <a:spcBef>
                <a:spcPts val="1200"/>
              </a:spcBef>
              <a:spcAft>
                <a:spcPts val="1200"/>
              </a:spcAft>
            </a:pPr>
            <a:r>
              <a:rPr lang="en-IN" sz="2000" dirty="0"/>
              <a:t>Better understanding of digital literacy and its value</a:t>
            </a:r>
          </a:p>
          <a:p>
            <a:pPr lvl="0" algn="just">
              <a:lnSpc>
                <a:spcPct val="150000"/>
              </a:lnSpc>
              <a:spcBef>
                <a:spcPts val="1200"/>
              </a:spcBef>
              <a:spcAft>
                <a:spcPts val="1200"/>
              </a:spcAft>
            </a:pPr>
            <a:r>
              <a:rPr lang="en-IN" sz="2000" dirty="0"/>
              <a:t>Prepared to adapt to future technological demands</a:t>
            </a:r>
          </a:p>
          <a:p>
            <a:pPr lvl="0" algn="just">
              <a:lnSpc>
                <a:spcPct val="150000"/>
              </a:lnSpc>
              <a:spcBef>
                <a:spcPts val="1200"/>
              </a:spcBef>
              <a:spcAft>
                <a:spcPts val="1200"/>
              </a:spcAft>
            </a:pPr>
            <a:r>
              <a:rPr lang="en-IN" sz="2000" dirty="0"/>
              <a:t>Enhanced readiness for academic and career progression</a:t>
            </a:r>
          </a:p>
        </p:txBody>
      </p:sp>
      <p:pic>
        <p:nvPicPr>
          <p:cNvPr id="4" name="Picture 3">
            <a:extLst>
              <a:ext uri="{FF2B5EF4-FFF2-40B4-BE49-F238E27FC236}">
                <a16:creationId xmlns:a16="http://schemas.microsoft.com/office/drawing/2014/main" id="{B77726F8-C159-8198-E4A5-636916EB0681}"/>
              </a:ext>
            </a:extLst>
          </p:cNvPr>
          <p:cNvPicPr>
            <a:picLocks noChangeAspect="1"/>
          </p:cNvPicPr>
          <p:nvPr/>
        </p:nvPicPr>
        <p:blipFill>
          <a:blip r:embed="rId3"/>
          <a:stretch>
            <a:fillRect/>
          </a:stretch>
        </p:blipFill>
        <p:spPr>
          <a:xfrm>
            <a:off x="7175181" y="3105478"/>
            <a:ext cx="4227175" cy="2446540"/>
          </a:xfrm>
          <a:prstGeom prst="rect">
            <a:avLst/>
          </a:prstGeom>
        </p:spPr>
      </p:pic>
    </p:spTree>
    <p:extLst>
      <p:ext uri="{BB962C8B-B14F-4D97-AF65-F5344CB8AC3E}">
        <p14:creationId xmlns:p14="http://schemas.microsoft.com/office/powerpoint/2010/main" val="2267421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9A678-A12B-B8EF-5FE7-4BE422639A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8AE5A4-4580-E3C5-D15E-8CCC7E1B14FB}"/>
              </a:ext>
            </a:extLst>
          </p:cNvPr>
          <p:cNvSpPr>
            <a:spLocks noGrp="1"/>
          </p:cNvSpPr>
          <p:nvPr>
            <p:ph type="title"/>
          </p:nvPr>
        </p:nvSpPr>
        <p:spPr/>
        <p:txBody>
          <a:bodyPr anchor="ctr" anchorCtr="1">
            <a:normAutofit/>
          </a:bodyPr>
          <a:lstStyle/>
          <a:p>
            <a:pPr algn="ctr"/>
            <a:r>
              <a:rPr lang="en-IN" sz="4000" b="1" dirty="0"/>
              <a:t>Conclusion</a:t>
            </a:r>
          </a:p>
        </p:txBody>
      </p:sp>
      <p:sp>
        <p:nvSpPr>
          <p:cNvPr id="3" name="Content Placeholder 2">
            <a:extLst>
              <a:ext uri="{FF2B5EF4-FFF2-40B4-BE49-F238E27FC236}">
                <a16:creationId xmlns:a16="http://schemas.microsoft.com/office/drawing/2014/main" id="{BFBDDD87-590A-E2D6-2BDD-68A270F2B7B3}"/>
              </a:ext>
            </a:extLst>
          </p:cNvPr>
          <p:cNvSpPr>
            <a:spLocks noGrp="1"/>
          </p:cNvSpPr>
          <p:nvPr>
            <p:ph idx="1"/>
          </p:nvPr>
        </p:nvSpPr>
        <p:spPr>
          <a:xfrm>
            <a:off x="581193" y="2180496"/>
            <a:ext cx="6170128" cy="4189824"/>
          </a:xfrm>
        </p:spPr>
        <p:txBody>
          <a:bodyPr>
            <a:normAutofit/>
          </a:bodyPr>
          <a:lstStyle/>
          <a:p>
            <a:pPr lvl="0" algn="just">
              <a:lnSpc>
                <a:spcPct val="150000"/>
              </a:lnSpc>
              <a:spcBef>
                <a:spcPts val="1200"/>
              </a:spcBef>
              <a:spcAft>
                <a:spcPts val="1200"/>
              </a:spcAft>
            </a:pPr>
            <a:r>
              <a:rPr lang="en-IN" dirty="0"/>
              <a:t>Digital skills are essential for modern success</a:t>
            </a:r>
          </a:p>
          <a:p>
            <a:pPr lvl="0" algn="just">
              <a:lnSpc>
                <a:spcPct val="150000"/>
              </a:lnSpc>
              <a:spcBef>
                <a:spcPts val="1200"/>
              </a:spcBef>
              <a:spcAft>
                <a:spcPts val="1200"/>
              </a:spcAft>
            </a:pPr>
            <a:r>
              <a:rPr lang="en-IN" dirty="0"/>
              <a:t>Module improved practical competence and awareness</a:t>
            </a:r>
          </a:p>
          <a:p>
            <a:pPr lvl="0" algn="just">
              <a:lnSpc>
                <a:spcPct val="150000"/>
              </a:lnSpc>
              <a:spcBef>
                <a:spcPts val="1200"/>
              </a:spcBef>
              <a:spcAft>
                <a:spcPts val="1200"/>
              </a:spcAft>
            </a:pPr>
            <a:r>
              <a:rPr lang="en-IN" dirty="0"/>
              <a:t>Tasks developed professional and analytical abilities</a:t>
            </a:r>
          </a:p>
          <a:p>
            <a:pPr lvl="0" algn="just">
              <a:lnSpc>
                <a:spcPct val="150000"/>
              </a:lnSpc>
              <a:spcBef>
                <a:spcPts val="1200"/>
              </a:spcBef>
              <a:spcAft>
                <a:spcPts val="1200"/>
              </a:spcAft>
            </a:pPr>
            <a:r>
              <a:rPr lang="en-IN" dirty="0"/>
              <a:t>Skills gained support academic achievement and employability</a:t>
            </a:r>
          </a:p>
          <a:p>
            <a:pPr lvl="0" algn="just">
              <a:lnSpc>
                <a:spcPct val="150000"/>
              </a:lnSpc>
              <a:spcBef>
                <a:spcPts val="1200"/>
              </a:spcBef>
              <a:spcAft>
                <a:spcPts val="1200"/>
              </a:spcAft>
            </a:pPr>
            <a:r>
              <a:rPr lang="en-IN" dirty="0"/>
              <a:t>Confident to use digital tools in future roles</a:t>
            </a:r>
          </a:p>
        </p:txBody>
      </p:sp>
      <p:pic>
        <p:nvPicPr>
          <p:cNvPr id="4" name="Picture 3">
            <a:extLst>
              <a:ext uri="{FF2B5EF4-FFF2-40B4-BE49-F238E27FC236}">
                <a16:creationId xmlns:a16="http://schemas.microsoft.com/office/drawing/2014/main" id="{159897B9-F0A9-8942-8109-3F984C613E1F}"/>
              </a:ext>
            </a:extLst>
          </p:cNvPr>
          <p:cNvPicPr>
            <a:picLocks noChangeAspect="1"/>
          </p:cNvPicPr>
          <p:nvPr/>
        </p:nvPicPr>
        <p:blipFill>
          <a:blip r:embed="rId3"/>
          <a:stretch>
            <a:fillRect/>
          </a:stretch>
        </p:blipFill>
        <p:spPr>
          <a:xfrm>
            <a:off x="7190989" y="2583976"/>
            <a:ext cx="4419818" cy="3401188"/>
          </a:xfrm>
          <a:prstGeom prst="rect">
            <a:avLst/>
          </a:prstGeom>
        </p:spPr>
      </p:pic>
    </p:spTree>
    <p:extLst>
      <p:ext uri="{BB962C8B-B14F-4D97-AF65-F5344CB8AC3E}">
        <p14:creationId xmlns:p14="http://schemas.microsoft.com/office/powerpoint/2010/main" val="3115736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71B6C-DC4D-1E76-09DB-A9A5A0E7B4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9031DB-C073-524E-23EB-0442728B1E73}"/>
              </a:ext>
            </a:extLst>
          </p:cNvPr>
          <p:cNvSpPr>
            <a:spLocks noGrp="1"/>
          </p:cNvSpPr>
          <p:nvPr>
            <p:ph type="title"/>
          </p:nvPr>
        </p:nvSpPr>
        <p:spPr/>
        <p:txBody>
          <a:bodyPr anchor="ctr" anchorCtr="1">
            <a:normAutofit/>
          </a:bodyPr>
          <a:lstStyle/>
          <a:p>
            <a:pPr algn="ctr"/>
            <a:r>
              <a:rPr lang="en-IN" sz="4400" b="1" dirty="0"/>
              <a:t>Reference</a:t>
            </a:r>
          </a:p>
        </p:txBody>
      </p:sp>
      <p:sp>
        <p:nvSpPr>
          <p:cNvPr id="3" name="Content Placeholder 2">
            <a:extLst>
              <a:ext uri="{FF2B5EF4-FFF2-40B4-BE49-F238E27FC236}">
                <a16:creationId xmlns:a16="http://schemas.microsoft.com/office/drawing/2014/main" id="{B7BF050B-B6D3-1EC7-9BFB-C7474B847FA1}"/>
              </a:ext>
            </a:extLst>
          </p:cNvPr>
          <p:cNvSpPr>
            <a:spLocks noGrp="1"/>
          </p:cNvSpPr>
          <p:nvPr>
            <p:ph idx="1"/>
          </p:nvPr>
        </p:nvSpPr>
        <p:spPr>
          <a:xfrm>
            <a:off x="581192" y="2180496"/>
            <a:ext cx="11029615" cy="4479384"/>
          </a:xfrm>
        </p:spPr>
        <p:txBody>
          <a:bodyPr>
            <a:normAutofit fontScale="55000" lnSpcReduction="20000"/>
          </a:bodyPr>
          <a:lstStyle/>
          <a:p>
            <a:pPr algn="just">
              <a:lnSpc>
                <a:spcPct val="170000"/>
              </a:lnSpc>
              <a:spcBef>
                <a:spcPts val="1200"/>
              </a:spcBef>
              <a:spcAft>
                <a:spcPts val="1200"/>
              </a:spcAft>
            </a:pPr>
            <a:r>
              <a:rPr lang="en-GB" dirty="0" err="1"/>
              <a:t>Agbasiere</a:t>
            </a:r>
            <a:r>
              <a:rPr lang="en-GB" dirty="0"/>
              <a:t>, C.L. (2025) The Influence of Social Media on Workforce Upskilling: A Critical Analysis of Learning, Networking, and Career Advancement Opportunities. </a:t>
            </a:r>
            <a:r>
              <a:rPr lang="en-GB" i="1" dirty="0"/>
              <a:t>Path of Science</a:t>
            </a:r>
            <a:r>
              <a:rPr lang="en-GB" dirty="0"/>
              <a:t>, </a:t>
            </a:r>
            <a:r>
              <a:rPr lang="en-GB" i="1" dirty="0"/>
              <a:t>11</a:t>
            </a:r>
            <a:r>
              <a:rPr lang="en-GB" dirty="0"/>
              <a:t>(3), pp.6001-6021.</a:t>
            </a:r>
            <a:endParaRPr lang="en-IN" dirty="0"/>
          </a:p>
          <a:p>
            <a:pPr algn="just">
              <a:lnSpc>
                <a:spcPct val="170000"/>
              </a:lnSpc>
              <a:spcBef>
                <a:spcPts val="1200"/>
              </a:spcBef>
              <a:spcAft>
                <a:spcPts val="1200"/>
              </a:spcAft>
            </a:pPr>
            <a:r>
              <a:rPr lang="en-GB" dirty="0" err="1"/>
              <a:t>Baiyere</a:t>
            </a:r>
            <a:r>
              <a:rPr lang="en-GB" dirty="0"/>
              <a:t>, A., Salmela, H., Nieminen, H. and </a:t>
            </a:r>
            <a:r>
              <a:rPr lang="en-GB" dirty="0" err="1"/>
              <a:t>Kankainen</a:t>
            </a:r>
            <a:r>
              <a:rPr lang="en-GB" dirty="0"/>
              <a:t>, T. (2025) Assessing digital capabilities for digital transformation—The MIND framework. </a:t>
            </a:r>
            <a:r>
              <a:rPr lang="en-GB" i="1" dirty="0"/>
              <a:t>Information Systems Journal</a:t>
            </a:r>
            <a:r>
              <a:rPr lang="en-GB" dirty="0"/>
              <a:t>, </a:t>
            </a:r>
            <a:r>
              <a:rPr lang="en-GB" i="1" dirty="0"/>
              <a:t>35</a:t>
            </a:r>
            <a:r>
              <a:rPr lang="en-GB" dirty="0"/>
              <a:t>(1), pp.6-38.</a:t>
            </a:r>
            <a:endParaRPr lang="en-IN" dirty="0"/>
          </a:p>
          <a:p>
            <a:pPr algn="just">
              <a:lnSpc>
                <a:spcPct val="170000"/>
              </a:lnSpc>
              <a:spcBef>
                <a:spcPts val="1200"/>
              </a:spcBef>
              <a:spcAft>
                <a:spcPts val="1200"/>
              </a:spcAft>
            </a:pPr>
            <a:r>
              <a:rPr lang="en-GB" dirty="0"/>
              <a:t>Gade, K.R. (2021) Data-driven decision making in a complex world. </a:t>
            </a:r>
            <a:r>
              <a:rPr lang="en-GB" i="1" dirty="0"/>
              <a:t>Journal of computational innovation</a:t>
            </a:r>
            <a:r>
              <a:rPr lang="en-GB" dirty="0"/>
              <a:t>, </a:t>
            </a:r>
            <a:r>
              <a:rPr lang="en-GB" i="1" dirty="0"/>
              <a:t>1</a:t>
            </a:r>
            <a:r>
              <a:rPr lang="en-GB" dirty="0"/>
              <a:t>(1).</a:t>
            </a:r>
            <a:endParaRPr lang="en-IN" dirty="0"/>
          </a:p>
          <a:p>
            <a:pPr algn="just">
              <a:lnSpc>
                <a:spcPct val="170000"/>
              </a:lnSpc>
              <a:spcBef>
                <a:spcPts val="1200"/>
              </a:spcBef>
              <a:spcAft>
                <a:spcPts val="1200"/>
              </a:spcAft>
            </a:pPr>
            <a:r>
              <a:rPr lang="en-GB" dirty="0"/>
              <a:t>Macgilchrist, F., Allert, H., </a:t>
            </a:r>
            <a:r>
              <a:rPr lang="en-GB" dirty="0" err="1"/>
              <a:t>Cerratto</a:t>
            </a:r>
            <a:r>
              <a:rPr lang="en-GB" dirty="0"/>
              <a:t> Pargman, T. and Jarke, J. (2024) Designing </a:t>
            </a:r>
            <a:r>
              <a:rPr lang="en-GB" dirty="0" err="1"/>
              <a:t>postdigital</a:t>
            </a:r>
            <a:r>
              <a:rPr lang="en-GB" dirty="0"/>
              <a:t> futures: Which designs? Whose futures?. </a:t>
            </a:r>
            <a:r>
              <a:rPr lang="en-GB" i="1" dirty="0" err="1"/>
              <a:t>Postdigital</a:t>
            </a:r>
            <a:r>
              <a:rPr lang="en-GB" i="1" dirty="0"/>
              <a:t> Science and Education</a:t>
            </a:r>
            <a:r>
              <a:rPr lang="en-GB" dirty="0"/>
              <a:t>, </a:t>
            </a:r>
            <a:r>
              <a:rPr lang="en-GB" i="1" dirty="0"/>
              <a:t>6</a:t>
            </a:r>
            <a:r>
              <a:rPr lang="en-GB" dirty="0"/>
              <a:t>(1), pp.13-24.</a:t>
            </a:r>
            <a:endParaRPr lang="en-IN" dirty="0"/>
          </a:p>
          <a:p>
            <a:pPr algn="just">
              <a:lnSpc>
                <a:spcPct val="170000"/>
              </a:lnSpc>
              <a:spcBef>
                <a:spcPts val="1200"/>
              </a:spcBef>
              <a:spcAft>
                <a:spcPts val="1200"/>
              </a:spcAft>
            </a:pPr>
            <a:r>
              <a:rPr lang="en-GB" dirty="0"/>
              <a:t>Martínez-Bravo, M.C., </a:t>
            </a:r>
            <a:r>
              <a:rPr lang="en-GB" dirty="0" err="1"/>
              <a:t>Sádaba</a:t>
            </a:r>
            <a:r>
              <a:rPr lang="en-GB" dirty="0"/>
              <a:t> </a:t>
            </a:r>
            <a:r>
              <a:rPr lang="en-GB" dirty="0" err="1"/>
              <a:t>Chalezquer</a:t>
            </a:r>
            <a:r>
              <a:rPr lang="en-GB" dirty="0"/>
              <a:t>, C. and Serrano-Puche, J. (2022) Dimensions of digital literacy in the 21st century competency frameworks. </a:t>
            </a:r>
            <a:r>
              <a:rPr lang="en-GB" i="1" dirty="0"/>
              <a:t>Sustainability</a:t>
            </a:r>
            <a:r>
              <a:rPr lang="en-GB" dirty="0"/>
              <a:t>, </a:t>
            </a:r>
            <a:r>
              <a:rPr lang="en-GB" i="1" dirty="0"/>
              <a:t>14</a:t>
            </a:r>
            <a:r>
              <a:rPr lang="en-GB" dirty="0"/>
              <a:t>(3), p.1867.</a:t>
            </a:r>
            <a:endParaRPr lang="en-IN" dirty="0"/>
          </a:p>
          <a:p>
            <a:pPr algn="just">
              <a:lnSpc>
                <a:spcPct val="170000"/>
              </a:lnSpc>
              <a:spcBef>
                <a:spcPts val="1200"/>
              </a:spcBef>
              <a:spcAft>
                <a:spcPts val="1200"/>
              </a:spcAft>
            </a:pPr>
            <a:r>
              <a:rPr lang="en-GB" dirty="0"/>
              <a:t>Van Laar, E., Van Deursen, A.J., Van Dijk, J.A. and De Haan, J. (2020) Measuring the levels of 21st-century digital skills among professionals working within the creative industries: A performance-based approach. </a:t>
            </a:r>
            <a:r>
              <a:rPr lang="en-GB" i="1" dirty="0"/>
              <a:t>Poetics</a:t>
            </a:r>
            <a:r>
              <a:rPr lang="en-GB" dirty="0"/>
              <a:t>, </a:t>
            </a:r>
            <a:r>
              <a:rPr lang="en-GB" i="1" dirty="0"/>
              <a:t>81</a:t>
            </a:r>
            <a:r>
              <a:rPr lang="en-GB" dirty="0"/>
              <a:t>, p.101434.</a:t>
            </a:r>
            <a:endParaRPr lang="en-IN" dirty="0"/>
          </a:p>
          <a:p>
            <a:pPr algn="just">
              <a:lnSpc>
                <a:spcPct val="170000"/>
              </a:lnSpc>
              <a:spcBef>
                <a:spcPts val="1200"/>
              </a:spcBef>
              <a:spcAft>
                <a:spcPts val="1200"/>
              </a:spcAft>
            </a:pPr>
            <a:r>
              <a:rPr lang="en-GB" dirty="0"/>
              <a:t>World Economic Forum (2023) </a:t>
            </a:r>
            <a:r>
              <a:rPr lang="en-GB" i="1" dirty="0"/>
              <a:t>The Future of Jobs Report 2023</a:t>
            </a:r>
            <a:r>
              <a:rPr lang="en-GB" dirty="0"/>
              <a:t>. Geneva: World Economic Forum. Available from: </a:t>
            </a:r>
            <a:r>
              <a:rPr lang="en-IN" u="sng" dirty="0">
                <a:hlinkClick r:id="rId3"/>
              </a:rPr>
              <a:t>https://www.weforum.org/publications/the-future-of-jobs-report-2023/</a:t>
            </a:r>
            <a:r>
              <a:rPr lang="en-IN" dirty="0"/>
              <a:t>. </a:t>
            </a:r>
            <a:r>
              <a:rPr lang="en-GB" dirty="0"/>
              <a:t>[Accessed 1 December 2025]. </a:t>
            </a:r>
            <a:r>
              <a:rPr lang="en-IN" dirty="0"/>
              <a:t> </a:t>
            </a:r>
          </a:p>
        </p:txBody>
      </p:sp>
    </p:spTree>
    <p:extLst>
      <p:ext uri="{BB962C8B-B14F-4D97-AF65-F5344CB8AC3E}">
        <p14:creationId xmlns:p14="http://schemas.microsoft.com/office/powerpoint/2010/main" val="59130552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Custom 1">
      <a:majorFont>
        <a:latin typeface="Times New Roman"/>
        <a:ea typeface=""/>
        <a:cs typeface=""/>
      </a:majorFont>
      <a:minorFont>
        <a:latin typeface="Times New Roman"/>
        <a:ea typeface=""/>
        <a:cs typeface=""/>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75</TotalTime>
  <Words>1639</Words>
  <Application>Microsoft Office PowerPoint</Application>
  <PresentationFormat>Widescreen</PresentationFormat>
  <Paragraphs>76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Wingdings 2</vt:lpstr>
      <vt:lpstr>Dividend</vt:lpstr>
      <vt:lpstr>Digital Skills for Personal and Professional Growth </vt:lpstr>
      <vt:lpstr>Overview of Module Learning </vt:lpstr>
      <vt:lpstr>JISC Digital Skills Assessment</vt:lpstr>
      <vt:lpstr>Action Plan &amp; Badges</vt:lpstr>
      <vt:lpstr>LinkedIn Learning Certificates</vt:lpstr>
      <vt:lpstr>Excel Essay and Spreadsheet</vt:lpstr>
      <vt:lpstr>Application of Skills</vt:lpstr>
      <vt:lpstr>Reflection and Growth</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2025-11-29T07:15:15Z</dcterms:created>
  <dcterms:modified xsi:type="dcterms:W3CDTF">2025-12-01T09:28:34Z</dcterms:modified>
</cp:coreProperties>
</file>