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 showGuides="1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C4D14A-CEE6-14BF-FEAF-4BFC062419E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984C18-A5E2-61CB-3F67-8C9AC9BC542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C146857-CD1E-4911-A345-E1D08AAADC40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69529BB-99D4-F420-8BF1-E3F5EE515A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D159809-1A26-DD7F-521C-860BAFE8B97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C496FB-5914-E18E-A2DD-1CD480B7AD7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BA03E-8BBC-991E-8F0E-A379F2CDDBB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05A7D75-6E12-4641-B20A-7AB1FA6DAC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799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36EC5D-CF11-D060-6204-8C2C1EB86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1D7328-B6B1-E2F7-B7F4-5DC129FB2F8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DDCD5-0261-5450-5E95-7D546FE2000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58C82DC-D381-474E-A2C9-7904630AF053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AD0C1E-7DF2-9096-4D7A-8CE9F10DFD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D18F34-84AD-4E16-E833-CBFE69EB20D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D56F49-CFDE-45F4-AFB1-1CF25A3DF45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6C12311-99CA-4933-9B95-7C45D29F2CD1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06E6-7923-0773-8B63-B137B994F43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FF2847-0394-12AE-1887-23D6EC44484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B67F3-6302-EF77-DC7C-12B16725B5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049674-1971-4714-B07A-EDA06233C04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2CD12-04DC-FD7A-D9D8-0D8FC277F6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8E2A65-E1C1-1BB8-CE17-95E0E39186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7096DA-6D16-448A-81E1-39713CE0C8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6763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52A83-B059-7E34-2894-56680A13E1D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1CC95-E7FA-6C64-351F-19CB6820B74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FD8DD-96AD-DC86-76BB-AD4D6AE324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F0FDD6-CC48-4D4A-9DF3-6A16F3D106BB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A9BE3-584D-8EAD-8F7A-4E14AC443E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81DD4-0340-DA72-D00E-BA327F286C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93B473-FD10-4B36-926A-E9A61C1E29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0510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7728E-FC46-1ADE-1857-870EFB787A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5A73A-CC2F-A24B-EAE6-BB33C7CEA5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7AB30-46C0-E6EF-14E2-03CB186E73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FF9DA7-F50A-4AD3-9DF9-84A53B0D2A2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87FA54-DE37-A75C-D9CC-2C7350952D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38A8-205E-F9A7-0F7F-86506BFA50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AEC3DF-0D22-4F7C-A711-44BB80E9A4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451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F2070-39EE-FEF5-443D-2E05CDADAE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567F5-DD64-DCCC-1AB9-E1D741D5289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38352-6939-B99D-D574-5B12451CC90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FA4FE-D46B-0BE0-EB66-5DB4768478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33351A-C7CC-4945-A903-524E3FA9A04F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1655A4-9A41-7642-B3AD-E416B92F13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90EEEA-CEF0-028D-DC65-4F5F5E06A4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AE5048-7CAA-4F25-BCB5-E142A58A9C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01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C83CE-9CCF-76E0-ECCA-E2ACA142F5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0104C5-EBF6-70E3-227E-16176D5A64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4034C6-A72B-26D8-1154-FC00DD329FD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C7BE2F-57C0-30D1-77DE-D3C03233C1E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88D32B-EEEA-03A9-04B3-D62798CFD8D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B470EE-F91C-8D49-5F9F-9202E04216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3DEAE8-CC4E-41E2-84D5-863B2DD205E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836A6C-081A-5C5D-B106-EB27306F4E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B4B4D6-DA5D-4254-0343-4900287AB3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0A1D9D-5438-4C07-8DB1-11C6770640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0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8786B-60DD-6248-3BA3-CE3427CA67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2882B7-532F-79BE-651B-2DF85CEA94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5C0597-947D-437A-8EBA-CF3E491712DC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71A1D5-D979-4825-8216-CC0C2A4300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3ECC62-525C-649E-E2BC-34355DDAE1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B0496-8AFF-411F-8B67-AE7EA94F984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99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765A33-9B65-6051-D815-89231AA5F9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E7E0DA-C312-4267-AA96-62F5E5CA4AD4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0DD0CD-F98C-B13E-4E0A-D260418D2E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01DCD4-1613-C742-92B1-6D2DCC7DCD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8D1095-C1CD-4612-9BE6-29237F6D63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39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CEF1A-49CD-52B8-03F0-463DD3FBD7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44A8A-5DF8-6757-60BC-205FE8A110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5DD88-A778-DA02-DF11-308C8131E57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240E17-B38C-2067-4511-6E8D58E1FC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3B870F-6C2E-4B41-980F-EE9661915993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2245FB-D709-3AAE-D967-CD2DEC2290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8FC21-E29A-29EA-0980-273715965D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43D764-FDE7-454E-ACB6-970D0651FA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19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C30A6-537C-CC68-E904-95247DEB4F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376662-A76E-2F5B-B832-0E12DDE9BC1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22BF2D-5E12-63BE-7414-56A12C4978A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F7BAC-8789-62BA-696A-3970A95287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97DB75-A889-4BB4-9855-C91E1E91C23E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E11B6A-826B-B1C3-E45F-E7F04B4163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86742A-B40C-D89A-2351-E4CAFB5A1F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EB3CD9-D650-4C7D-8096-42429FD1A8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40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F376-9518-41E3-DA71-5CB38F847D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22E13E-1A49-20C2-CDCE-66A7AD55131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18F68-AA33-B5BE-5532-8DC1F678E9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927344-7B87-4100-B0ED-57F981C488D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7AB15-B131-5D3A-6741-47AB24AC29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1A30F-900A-2809-27E6-1042B089D4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850DD3-4130-4C7C-B0C1-9EFEC425D3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77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AAD9DD-C5AC-1A76-24BA-25E776DAF6D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CE9E79-4EDD-A299-AE49-BD16B2741FF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EDB49-123C-6476-584B-CEA026244B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B7E557-7BB1-413B-8806-07836059A8B8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1EB67-1C9F-F4BC-4F72-72B99462C9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FA620-47F8-E228-965F-6E3416B644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B22263-F840-4D20-8892-89B056D260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85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C72FF3-B25F-253E-3E9D-6B05CC96FA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6579A-80C2-2EC6-EAD1-CB7A2F48EC3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B863A7-547D-7B4D-761E-7332508320F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A49757B-9E10-4131-BCF7-67F2EA87CFC0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F2EAF-1AB1-2D76-3CF2-38B47AA6E00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CD973-A948-C367-C87B-7C85D9294CD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0E4CC442-19AE-4936-9F3D-357610F81BC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eaLnBrk="1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eaLnBrk="1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eaLnBrk="1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" TargetMode="External"/><Relationship Id="rId3" Type="http://schemas.openxmlformats.org/officeDocument/2006/relationships/hyperlink" Target="https://diabetesjournals.org/care" TargetMode="External"/><Relationship Id="rId7" Type="http://schemas.openxmlformats.org/officeDocument/2006/relationships/hyperlink" Target="https://www.england.nhs.uk/" TargetMode="External"/><Relationship Id="rId12" Type="http://schemas.openxmlformats.org/officeDocument/2006/relationships/hyperlink" Target="https://www.who.int/" TargetMode="External"/><Relationship Id="rId2" Type="http://schemas.openxmlformats.org/officeDocument/2006/relationships/hyperlink" Target="https://www.freestyle.abbott/uk-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" TargetMode="External"/><Relationship Id="rId11" Type="http://schemas.openxmlformats.org/officeDocument/2006/relationships/hyperlink" Target="https://www.hee.nhs.uk/" TargetMode="External"/><Relationship Id="rId5" Type="http://schemas.openxmlformats.org/officeDocument/2006/relationships/hyperlink" Target="https://diabetesatlas.org/" TargetMode="External"/><Relationship Id="rId10" Type="http://schemas.openxmlformats.org/officeDocument/2006/relationships/hyperlink" Target="https://www.nmc.org.uk/" TargetMode="External"/><Relationship Id="rId4" Type="http://schemas.openxmlformats.org/officeDocument/2006/relationships/hyperlink" Target="https://www.diabetes.org.uk/" TargetMode="External"/><Relationship Id="rId9" Type="http://schemas.openxmlformats.org/officeDocument/2006/relationships/hyperlink" Target="https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E8E8E8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7A116A60-6DC1-FF2A-D768-0954294F3F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49745" y="2553543"/>
            <a:ext cx="5179307" cy="1416090"/>
          </a:xfrm>
        </p:spPr>
        <p:txBody>
          <a:bodyPr anchor="t">
            <a:noAutofit/>
          </a:bodyPr>
          <a:lstStyle/>
          <a:p>
            <a:pPr lvl="0"/>
            <a:r>
              <a:rPr lang="en-GB" sz="2800" b="1" dirty="0">
                <a:solidFill>
                  <a:schemeClr val="tx1"/>
                </a:solidFill>
              </a:rPr>
              <a:t>Student Name: </a:t>
            </a:r>
            <a:r>
              <a:rPr lang="en-GB" sz="2800" dirty="0">
                <a:solidFill>
                  <a:schemeClr val="tx1"/>
                </a:solidFill>
              </a:rPr>
              <a:t>Isabela Tocila</a:t>
            </a:r>
          </a:p>
          <a:p>
            <a:pPr lvl="0"/>
            <a:r>
              <a:rPr lang="en-GB" sz="2800" b="1" dirty="0">
                <a:solidFill>
                  <a:schemeClr val="tx1"/>
                </a:solidFill>
              </a:rPr>
              <a:t>Student ID:</a:t>
            </a:r>
            <a:r>
              <a:rPr lang="en-GB" sz="2800" dirty="0">
                <a:solidFill>
                  <a:schemeClr val="tx1"/>
                </a:solidFill>
              </a:rPr>
              <a:t> 2336281</a:t>
            </a:r>
          </a:p>
          <a:p>
            <a:pPr lvl="0"/>
            <a:r>
              <a:rPr lang="en-GB" sz="2800" b="1" dirty="0">
                <a:solidFill>
                  <a:schemeClr val="tx1"/>
                </a:solidFill>
              </a:rPr>
              <a:t>Lecture Name: </a:t>
            </a:r>
            <a:r>
              <a:rPr lang="en-GB" sz="2800" dirty="0">
                <a:solidFill>
                  <a:schemeClr val="tx1"/>
                </a:solidFill>
              </a:rPr>
              <a:t>Laila Surani </a:t>
            </a:r>
          </a:p>
          <a:p>
            <a:pPr lvl="0"/>
            <a:r>
              <a:rPr lang="en-GB" sz="2800" b="1" dirty="0">
                <a:solidFill>
                  <a:schemeClr val="tx1"/>
                </a:solidFill>
              </a:rPr>
              <a:t>Component 2:</a:t>
            </a:r>
            <a:r>
              <a:rPr lang="en-GB" sz="2800" dirty="0">
                <a:solidFill>
                  <a:schemeClr val="tx1"/>
                </a:solidFill>
              </a:rPr>
              <a:t> Report</a:t>
            </a:r>
          </a:p>
        </p:txBody>
      </p:sp>
      <p:pic>
        <p:nvPicPr>
          <p:cNvPr id="3" name="Picture 3" descr="University of Wales Trinity Saint David (Fees &amp; Reviews): Wales">
            <a:extLst>
              <a:ext uri="{FF2B5EF4-FFF2-40B4-BE49-F238E27FC236}">
                <a16:creationId xmlns:a16="http://schemas.microsoft.com/office/drawing/2014/main" id="{2D42E89D-58DD-1D1E-BF99-7FF5503DF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935" y="1419785"/>
            <a:ext cx="4018430" cy="401843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>
            <a:extLst>
              <a:ext uri="{FF2B5EF4-FFF2-40B4-BE49-F238E27FC236}">
                <a16:creationId xmlns:a16="http://schemas.microsoft.com/office/drawing/2014/main" id="{D47DF407-C3DC-D542-08FB-66AC69DC2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19221" y="-1"/>
            <a:ext cx="5213260" cy="6883028"/>
            <a:chOff x="-19221" y="-1"/>
            <a:chExt cx="5213260" cy="6883028"/>
          </a:xfrm>
        </p:grpSpPr>
        <p:sp>
          <p:nvSpPr>
            <p:cNvPr id="3" name="Rectangle 20">
              <a:extLst>
                <a:ext uri="{FF2B5EF4-FFF2-40B4-BE49-F238E27FC236}">
                  <a16:creationId xmlns:a16="http://schemas.microsoft.com/office/drawing/2014/main" id="{AEE038A5-24B8-D9FC-341D-B780BC282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9202" y="0"/>
              <a:ext cx="5204956" cy="6883027"/>
            </a:xfrm>
            <a:prstGeom prst="rect">
              <a:avLst/>
            </a:prstGeom>
            <a:gradFill>
              <a:gsLst>
                <a:gs pos="0">
                  <a:srgbClr val="E97132"/>
                </a:gs>
                <a:gs pos="100000">
                  <a:srgbClr val="A02B93"/>
                </a:gs>
              </a:gsLst>
              <a:lin ang="42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4" name="Rectangle 21">
              <a:extLst>
                <a:ext uri="{FF2B5EF4-FFF2-40B4-BE49-F238E27FC236}">
                  <a16:creationId xmlns:a16="http://schemas.microsoft.com/office/drawing/2014/main" id="{67C68C8A-7454-7732-5ECE-1902708C2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799991">
              <a:off x="-19221" y="1731910"/>
              <a:ext cx="5204965" cy="5144396"/>
            </a:xfrm>
            <a:prstGeom prst="rect">
              <a:avLst/>
            </a:prstGeom>
            <a:gradFill>
              <a:gsLst>
                <a:gs pos="0">
                  <a:srgbClr val="78206E"/>
                </a:gs>
                <a:gs pos="100000">
                  <a:srgbClr val="D86ECC">
                    <a:alpha val="0"/>
                  </a:srgbClr>
                </a:gs>
              </a:gsLst>
              <a:path path="circle">
                <a:fillToRect r="100000" b="100000"/>
              </a:path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" name="Rectangle 22">
              <a:extLst>
                <a:ext uri="{FF2B5EF4-FFF2-40B4-BE49-F238E27FC236}">
                  <a16:creationId xmlns:a16="http://schemas.microsoft.com/office/drawing/2014/main" id="{6AD4E078-6A0E-32D6-38A6-F6529EE72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9211" y="6720"/>
              <a:ext cx="3834563" cy="6876297"/>
            </a:xfrm>
            <a:prstGeom prst="rect">
              <a:avLst/>
            </a:prstGeom>
            <a:gradFill>
              <a:gsLst>
                <a:gs pos="0">
                  <a:srgbClr val="F2AA84">
                    <a:alpha val="78000"/>
                  </a:srgbClr>
                </a:gs>
                <a:gs pos="100000">
                  <a:srgbClr val="E97132">
                    <a:alpha val="0"/>
                  </a:srgbClr>
                </a:gs>
              </a:gsLst>
              <a:lin ang="3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Rectangle 23">
              <a:extLst>
                <a:ext uri="{FF2B5EF4-FFF2-40B4-BE49-F238E27FC236}">
                  <a16:creationId xmlns:a16="http://schemas.microsoft.com/office/drawing/2014/main" id="{CF229F1F-1C9E-C615-1DCA-28D0F5F00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6200004">
              <a:off x="-844608" y="833690"/>
              <a:ext cx="6872337" cy="5204956"/>
            </a:xfrm>
            <a:prstGeom prst="rect">
              <a:avLst/>
            </a:prstGeom>
            <a:gradFill>
              <a:gsLst>
                <a:gs pos="0">
                  <a:srgbClr val="A02B93">
                    <a:alpha val="86000"/>
                  </a:srgbClr>
                </a:gs>
                <a:gs pos="100000">
                  <a:srgbClr val="E97132">
                    <a:alpha val="0"/>
                  </a:srgbClr>
                </a:gs>
              </a:gsLst>
              <a:lin ang="138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6BBB9A1A-AB77-FDB9-AFE3-DC4D9BCF10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5486" y="739831"/>
            <a:ext cx="3702579" cy="1616202"/>
          </a:xfrm>
        </p:spPr>
        <p:txBody>
          <a:bodyPr anchor="b"/>
          <a:lstStyle/>
          <a:p>
            <a:pPr lvl="0"/>
            <a:r>
              <a:rPr lang="en-GB" sz="3200">
                <a:solidFill>
                  <a:srgbClr val="FFFFFF"/>
                </a:solidFill>
              </a:rPr>
              <a:t>Introduction </a:t>
            </a:r>
          </a:p>
        </p:txBody>
      </p:sp>
      <p:pic>
        <p:nvPicPr>
          <p:cNvPr id="8" name="Picture 3" descr="Libre Glucose Meter Libre 2 with Optional Glucose Alarms, High &amp; Low ...">
            <a:extLst>
              <a:ext uri="{FF2B5EF4-FFF2-40B4-BE49-F238E27FC236}">
                <a16:creationId xmlns:a16="http://schemas.microsoft.com/office/drawing/2014/main" id="{EB6E5E19-E0D4-7EED-B406-0B95307B10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59"/>
          <a:stretch>
            <a:fillRect/>
          </a:stretch>
        </p:blipFill>
        <p:spPr>
          <a:xfrm>
            <a:off x="6167161" y="787115"/>
            <a:ext cx="5083286" cy="5283768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5ECC2F95-D15D-4916-0E5B-C91A64B180C1}"/>
              </a:ext>
            </a:extLst>
          </p:cNvPr>
          <p:cNvGrpSpPr/>
          <p:nvPr/>
        </p:nvGrpSpPr>
        <p:grpSpPr>
          <a:xfrm>
            <a:off x="757836" y="2460632"/>
            <a:ext cx="3697879" cy="3521783"/>
            <a:chOff x="757836" y="2460632"/>
            <a:chExt cx="3697879" cy="3521783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4745DDD-2A10-8CB4-E6D6-47B2C54881B0}"/>
                </a:ext>
              </a:extLst>
            </p:cNvPr>
            <p:cNvSpPr/>
            <p:nvPr/>
          </p:nvSpPr>
          <p:spPr>
            <a:xfrm>
              <a:off x="757836" y="2460632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Freestyle Libre Flash Glucose Monitoring (FGM) is an innovative digital technology used to monitor glucose levels in people living with diabetes.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FDA7FA9-12C1-EAB5-30A0-844875259818}"/>
                </a:ext>
              </a:extLst>
            </p:cNvPr>
            <p:cNvSpPr/>
            <p:nvPr/>
          </p:nvSpPr>
          <p:spPr>
            <a:xfrm>
              <a:off x="2694819" y="2460632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The system uses a small sensor worn on the back of the upper arm, providing continuous glucose readings without routine finger-prick testing.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5699EFD-56C5-69B3-408D-A086B51A96A0}"/>
                </a:ext>
              </a:extLst>
            </p:cNvPr>
            <p:cNvSpPr/>
            <p:nvPr/>
          </p:nvSpPr>
          <p:spPr>
            <a:xfrm>
              <a:off x="757836" y="3693261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Patients can scan the sensor using a smartphone or reader to receive real-time glucose information and identify glucose trends.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D7FE72D-3D95-A665-9366-C134196D6768}"/>
                </a:ext>
              </a:extLst>
            </p:cNvPr>
            <p:cNvSpPr/>
            <p:nvPr/>
          </p:nvSpPr>
          <p:spPr>
            <a:xfrm>
              <a:off x="2694819" y="3693261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The technology supports better diabetes self-management and improves communication between patients and healthcare professionals.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453F6A-F065-5C1D-602F-D4A161D2A0E9}"/>
                </a:ext>
              </a:extLst>
            </p:cNvPr>
            <p:cNvSpPr/>
            <p:nvPr/>
          </p:nvSpPr>
          <p:spPr>
            <a:xfrm>
              <a:off x="757836" y="4925881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FreeStyle Libre has become an important part of modern diabetes care and supports the digital transformation of healthcare services.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1BDFC31-1CAF-E6EE-864A-E5E305A39E4D}"/>
                </a:ext>
              </a:extLst>
            </p:cNvPr>
            <p:cNvSpPr/>
            <p:nvPr/>
          </p:nvSpPr>
          <p:spPr>
            <a:xfrm>
              <a:off x="2694819" y="4925881"/>
              <a:ext cx="1760896" cy="10565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60894"/>
                <a:gd name="f7" fmla="val 1056536"/>
                <a:gd name="f8" fmla="+- 0 0 -90"/>
                <a:gd name="f9" fmla="*/ f3 1 1760894"/>
                <a:gd name="f10" fmla="*/ f4 1 105653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60894"/>
                <a:gd name="f19" fmla="*/ f15 1 1056536"/>
                <a:gd name="f20" fmla="*/ 0 f16 1"/>
                <a:gd name="f21" fmla="*/ 0 f15 1"/>
                <a:gd name="f22" fmla="*/ 1760894 f16 1"/>
                <a:gd name="f23" fmla="*/ 1056536 f15 1"/>
                <a:gd name="f24" fmla="+- f17 0 f1"/>
                <a:gd name="f25" fmla="*/ f20 1 1760894"/>
                <a:gd name="f26" fmla="*/ f21 1 1056536"/>
                <a:gd name="f27" fmla="*/ f22 1 1760894"/>
                <a:gd name="f28" fmla="*/ f23 1 105653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60894" h="105653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48505E"/>
                </a:gs>
                <a:gs pos="100000">
                  <a:srgbClr val="0B2844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38103" tIns="38103" rIns="38103" bIns="38103" anchor="ctr" anchorCtr="1" compatLnSpc="1">
              <a:noAutofit/>
            </a:bodyPr>
            <a:lstStyle/>
            <a:p>
              <a:pPr marL="0" marR="0" lvl="0" indent="0" algn="ctr" defTabSz="44449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0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This presentation will evaluate the impact of FreeStyle Libre on healthcare professionals, service delivery, patients and the wider community.</a:t>
              </a:r>
              <a:endParaRPr lang="en-US" sz="10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3">
            <a:extLst>
              <a:ext uri="{FF2B5EF4-FFF2-40B4-BE49-F238E27FC236}">
                <a16:creationId xmlns:a16="http://schemas.microsoft.com/office/drawing/2014/main" id="{A48067D4-006A-6332-D6DF-3DD13AD48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E9E9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AE67632-3557-9B06-5D76-B5ABBDE1FE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2496" y="238539"/>
            <a:ext cx="11018520" cy="1434419"/>
          </a:xfrm>
        </p:spPr>
        <p:txBody>
          <a:bodyPr anchor="b"/>
          <a:lstStyle/>
          <a:p>
            <a:pPr lvl="0"/>
            <a:r>
              <a:rPr lang="en-GB" sz="4600"/>
              <a:t>What is FreeStyle Libre?</a:t>
            </a:r>
            <a:br>
              <a:rPr lang="en-GB" sz="4600" b="1"/>
            </a:br>
            <a:endParaRPr lang="en-GB" sz="4600"/>
          </a:p>
        </p:txBody>
      </p:sp>
      <p:sp>
        <p:nvSpPr>
          <p:cNvPr id="4" name="sketchy line">
            <a:extLst>
              <a:ext uri="{FF2B5EF4-FFF2-40B4-BE49-F238E27FC236}">
                <a16:creationId xmlns:a16="http://schemas.microsoft.com/office/drawing/2014/main" id="{5E1FD18F-13D5-90CD-B936-43B7110B6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72496" y="1681545"/>
            <a:ext cx="10972800" cy="18288"/>
          </a:xfrm>
          <a:prstGeom prst="rect">
            <a:avLst/>
          </a:prstGeom>
          <a:solidFill>
            <a:srgbClr val="E97132">
              <a:alpha val="75000"/>
            </a:srgbClr>
          </a:solidFill>
          <a:ln w="44448" cap="rnd">
            <a:solidFill>
              <a:srgbClr val="E97132">
                <a:alpha val="75000"/>
              </a:srgbClr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F692192-DCB8-9E46-9C7D-EC3C070076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2496" y="2071317"/>
            <a:ext cx="6713552" cy="4119170"/>
          </a:xfrm>
        </p:spPr>
        <p:txBody>
          <a:bodyPr/>
          <a:lstStyle/>
          <a:p>
            <a:pPr lvl="0"/>
            <a:r>
              <a:rPr lang="en-GB" sz="1500"/>
              <a:t>FreeStyle Libre is a Flash Glucose Monitoring (FGM) system developed by Abbott to help people with diabetes monitor their glucose levels.</a:t>
            </a:r>
          </a:p>
          <a:p>
            <a:pPr lvl="0"/>
            <a:r>
              <a:rPr lang="en-GB" sz="1500"/>
              <a:t>The system uses a small sensor that is applied to the back of the upper arm and can be worn for up to 14 days.</a:t>
            </a:r>
          </a:p>
          <a:p>
            <a:pPr lvl="0"/>
            <a:r>
              <a:rPr lang="en-GB" sz="1500"/>
              <a:t>The sensor measures glucose levels in the interstitial fluid every minute and stores glucose data throughout the day and night.</a:t>
            </a:r>
          </a:p>
          <a:p>
            <a:pPr lvl="0"/>
            <a:r>
              <a:rPr lang="en-GB" sz="1500"/>
              <a:t>Patients scan the sensor using a smartphone or a dedicated reader to receive real-time glucose readings, trend arrows and glucose history.</a:t>
            </a:r>
          </a:p>
          <a:p>
            <a:pPr lvl="0"/>
            <a:r>
              <a:rPr lang="en-GB" sz="1500"/>
              <a:t>Unlike traditional finger-prick testing, FreeStyle Libre provides continuous glucose information, allowing patients to identify patterns and make informed decisions about their diabetes management.</a:t>
            </a:r>
          </a:p>
          <a:p>
            <a:pPr lvl="0"/>
            <a:r>
              <a:rPr lang="en-GB" sz="1500"/>
              <a:t>The technology supports personalised care by helping healthcare professionals adjust treatment plans based on accurate glucose trends.</a:t>
            </a:r>
          </a:p>
          <a:p>
            <a:pPr lvl="0"/>
            <a:endParaRPr lang="en-GB" sz="1500"/>
          </a:p>
        </p:txBody>
      </p:sp>
      <p:pic>
        <p:nvPicPr>
          <p:cNvPr id="6" name="Picture 3" descr="Freestyle Libre Sensor">
            <a:extLst>
              <a:ext uri="{FF2B5EF4-FFF2-40B4-BE49-F238E27FC236}">
                <a16:creationId xmlns:a16="http://schemas.microsoft.com/office/drawing/2014/main" id="{729657CF-8341-FDA5-6541-B83938CEC5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792" b="-3"/>
          <a:stretch>
            <a:fillRect/>
          </a:stretch>
        </p:blipFill>
        <p:spPr>
          <a:xfrm>
            <a:off x="7675656" y="2093976"/>
            <a:ext cx="3941063" cy="409651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">
            <a:extLst>
              <a:ext uri="{FF2B5EF4-FFF2-40B4-BE49-F238E27FC236}">
                <a16:creationId xmlns:a16="http://schemas.microsoft.com/office/drawing/2014/main" id="{A8606A86-88EC-36AC-96AD-F205EF5DD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E9E9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C892F98-E9D9-5336-B5A2-197EACED8C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5251316" cy="1807302"/>
          </a:xfrm>
        </p:spPr>
        <p:txBody>
          <a:bodyPr/>
          <a:lstStyle/>
          <a:p>
            <a:pPr lvl="0"/>
            <a:r>
              <a:rPr lang="en-GB" sz="4100">
                <a:latin typeface="Arial" pitchFamily="34"/>
              </a:rPr>
              <a:t>Impact on Healthcare Workforce</a:t>
            </a:r>
            <a:br>
              <a:rPr lang="en-GB" sz="4100" b="1">
                <a:latin typeface="Arial" pitchFamily="34"/>
              </a:rPr>
            </a:br>
            <a:endParaRPr lang="en-GB" sz="410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D91B7FE-5707-E211-39DF-1BF5775499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172431"/>
            <a:ext cx="5359398" cy="4004532"/>
          </a:xfrm>
        </p:spPr>
        <p:txBody>
          <a:bodyPr/>
          <a:lstStyle/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FreeStyle Libre provides healthcare professionals with continuous glucose data instead of single blood glucose readings, improving clinical decision-making.</a:t>
            </a:r>
          </a:p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The technology enables healthcare professionals to identify glucose patterns and trends, allowing more personalised treatment plans.</a:t>
            </a:r>
          </a:p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Remote monitoring through the LibreView platform allows clinicians to review patient data before appointments and provide timely interventions.</a:t>
            </a:r>
          </a:p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Digital glucose reports reduce consultation time and improve the efficiency of diabetes reviews within primary and secondary care.</a:t>
            </a:r>
          </a:p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Healthcare professionals can educate patients using accurate glucose data, promoting shared decision-making and patient-centred care.</a:t>
            </a:r>
          </a:p>
          <a:p>
            <a:pPr marL="342900" lvl="0" indent="-342900">
              <a:lnSpc>
                <a:spcPct val="70000"/>
              </a:lnSpc>
            </a:pPr>
            <a:r>
              <a:rPr lang="en-GB" sz="1600">
                <a:latin typeface="Arial" pitchFamily="34"/>
              </a:rPr>
              <a:t>The use of FreeStyle Libre supports evidence-based practice and contributes to improved quality and safety of diabetes care.</a:t>
            </a:r>
          </a:p>
          <a:p>
            <a:pPr lvl="0">
              <a:lnSpc>
                <a:spcPct val="70000"/>
              </a:lnSpc>
            </a:pPr>
            <a:endParaRPr lang="en-GB" sz="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1959CD-E3BC-A818-3AFD-FCF5D96839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59" r="21004" b="2"/>
          <a:stretch>
            <a:fillRect/>
          </a:stretch>
        </p:blipFill>
        <p:spPr>
          <a:xfrm>
            <a:off x="6102486" y="71131"/>
            <a:ext cx="5962784" cy="68579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4">
            <a:extLst>
              <a:ext uri="{FF2B5EF4-FFF2-40B4-BE49-F238E27FC236}">
                <a16:creationId xmlns:a16="http://schemas.microsoft.com/office/drawing/2014/main" id="{7B77F50E-24FB-13B9-72BB-E3AE8D497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9E9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411D2987-D5F6-FF25-481D-C99355D9F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34823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3482342"/>
              <a:gd name="f8" fmla="val 635369"/>
              <a:gd name="f9" fmla="val 12191930"/>
              <a:gd name="f10" fmla="val 610378"/>
              <a:gd name="f11" fmla="val 12191859"/>
              <a:gd name="f12" fmla="val 585387"/>
              <a:gd name="f13" fmla="val 12191789"/>
              <a:gd name="f14" fmla="val 560396"/>
              <a:gd name="f15" fmla="val 12175211"/>
              <a:gd name="f16" fmla="val 562678"/>
              <a:gd name="f17" fmla="val 11999606"/>
              <a:gd name="f18" fmla="val 644473"/>
              <a:gd name="f19" fmla="val 11983027"/>
              <a:gd name="f20" fmla="val 646756"/>
              <a:gd name="f21" fmla="val 11943442"/>
              <a:gd name="f22" fmla="val 661920"/>
              <a:gd name="f23" fmla="val 11950154"/>
              <a:gd name="f24" fmla="val 649830"/>
              <a:gd name="f25" fmla="val 11940158"/>
              <a:gd name="f26" fmla="val 651378"/>
              <a:gd name="f27" fmla="val 11930162"/>
              <a:gd name="f28" fmla="val 652926"/>
              <a:gd name="f29" fmla="val 11943274"/>
              <a:gd name="f30" fmla="val 652245"/>
              <a:gd name="f31" fmla="val 11923051"/>
              <a:gd name="f32" fmla="val 656045"/>
              <a:gd name="f33" fmla="val 11882449"/>
              <a:gd name="f34" fmla="val 639093"/>
              <a:gd name="f35" fmla="val 11867184"/>
              <a:gd name="f36" fmla="val 670845"/>
              <a:gd name="f37" fmla="val 11832939"/>
              <a:gd name="f38" fmla="val 674181"/>
              <a:gd name="f39" fmla="val 11812296"/>
              <a:gd name="f40" fmla="val 669845"/>
              <a:gd name="f41" fmla="val 11772988"/>
              <a:gd name="f42" fmla="val 668355"/>
              <a:gd name="f43" fmla="val 11767770"/>
              <a:gd name="f44" fmla="val 683807"/>
              <a:gd name="f45" fmla="val 11757314"/>
              <a:gd name="f46" fmla="val 685936"/>
              <a:gd name="f47" fmla="val 11743230"/>
              <a:gd name="f48" fmla="val 693101"/>
              <a:gd name="f49" fmla="val 11728279"/>
              <a:gd name="f50" fmla="val 700816"/>
              <a:gd name="f51" fmla="val 11722533"/>
              <a:gd name="f52" fmla="val 703421"/>
              <a:gd name="f53" fmla="val 11720002"/>
              <a:gd name="f54" fmla="val 710566"/>
              <a:gd name="f55" fmla="val 11707351"/>
              <a:gd name="f56" fmla="val 710310"/>
              <a:gd name="f57" fmla="val 11700369"/>
              <a:gd name="f58" fmla="val 713480"/>
              <a:gd name="f59" fmla="val 11691126"/>
              <a:gd name="f60" fmla="val 726131"/>
              <a:gd name="f61" fmla="val 11686960"/>
              <a:gd name="f62" fmla="val 732845"/>
              <a:gd name="f63" fmla="val 11663435"/>
              <a:gd name="f64" fmla="val 739546"/>
              <a:gd name="f65" fmla="val 11657717"/>
              <a:gd name="f66" fmla="val 746701"/>
              <a:gd name="f67" fmla="val 11651999"/>
              <a:gd name="f68" fmla="val 753856"/>
              <a:gd name="f69" fmla="val 11669175"/>
              <a:gd name="f70" fmla="val 763766"/>
              <a:gd name="f71" fmla="val 11656818"/>
              <a:gd name="f72" fmla="val 769062"/>
              <a:gd name="f73" fmla="val 11645954"/>
              <a:gd name="f74" fmla="val 777786"/>
              <a:gd name="f75" fmla="val 11627045"/>
              <a:gd name="f76" fmla="val 778196"/>
              <a:gd name="f77" fmla="val 11601229"/>
              <a:gd name="f78" fmla="val 785537"/>
              <a:gd name="f79" fmla="val 11575413"/>
              <a:gd name="f80" fmla="val 792878"/>
              <a:gd name="f81" fmla="val 11538696"/>
              <a:gd name="f82" fmla="val 801341"/>
              <a:gd name="f83" fmla="val 11501920"/>
              <a:gd name="f84" fmla="val 813109"/>
              <a:gd name="f85" fmla="val 11460587"/>
              <a:gd name="f86" fmla="val 824093"/>
              <a:gd name="f87" fmla="val 11432519"/>
              <a:gd name="f88" fmla="val 842469"/>
              <a:gd name="f89" fmla="val 11405286"/>
              <a:gd name="f90" fmla="val 849086"/>
              <a:gd name="f91" fmla="val 11353339"/>
              <a:gd name="f92" fmla="val 866295"/>
              <a:gd name="f93" fmla="val 11354410"/>
              <a:gd name="f94" fmla="val 845161"/>
              <a:gd name="f95" fmla="val 11338523"/>
              <a:gd name="f96" fmla="val 852810"/>
              <a:gd name="f97" fmla="val 11308884"/>
              <a:gd name="f98" fmla="val 863514"/>
              <a:gd name="f99" fmla="val 11353090"/>
              <a:gd name="f100" fmla="val 841987"/>
              <a:gd name="f101" fmla="val 11334676"/>
              <a:gd name="f102" fmla="val 859677"/>
              <a:gd name="f103" fmla="val 11295079"/>
              <a:gd name="f104" fmla="val 884428"/>
              <a:gd name="f105" fmla="val 11238631"/>
              <a:gd name="f106" fmla="val 959542"/>
              <a:gd name="f107" fmla="val 11217448"/>
              <a:gd name="f108" fmla="val 980136"/>
              <a:gd name="f109" fmla="val 11196801"/>
              <a:gd name="f110" fmla="val 1004817"/>
              <a:gd name="f111" fmla="val 11202732"/>
              <a:gd name="f112" fmla="val 987478"/>
              <a:gd name="f113" fmla="val 11196987"/>
              <a:gd name="f114" fmla="val 1000897"/>
              <a:gd name="f115" fmla="val 11191242"/>
              <a:gd name="f116" fmla="val 1014316"/>
              <a:gd name="f117" fmla="val 11200040"/>
              <a:gd name="f118" fmla="val 1028284"/>
              <a:gd name="f119" fmla="val 11193568"/>
              <a:gd name="f120" fmla="val 1039464"/>
              <a:gd name="f121" fmla="val 11181920"/>
              <a:gd name="f122" fmla="val 1057634"/>
              <a:gd name="f123" fmla="val 11187929"/>
              <a:gd name="f124" fmla="val 1053532"/>
              <a:gd name="f125" fmla="val 11175804"/>
              <a:gd name="f126" fmla="val 1067977"/>
              <a:gd name="f127" fmla="val 11168136"/>
              <a:gd name="f128" fmla="val 1078025"/>
              <a:gd name="f129" fmla="val 11142602"/>
              <a:gd name="f130" fmla="val 1097119"/>
              <a:gd name="f131" fmla="val 11133438"/>
              <a:gd name="f132" fmla="val 1106812"/>
              <a:gd name="f133" fmla="val 11124274"/>
              <a:gd name="f134" fmla="val 1116505"/>
              <a:gd name="f135" fmla="val 11134647"/>
              <a:gd name="f136" fmla="val 1114365"/>
              <a:gd name="f137" fmla="val 11120819"/>
              <a:gd name="f138" fmla="val 1126133"/>
              <a:gd name="f139" fmla="val 11106991"/>
              <a:gd name="f140" fmla="val 1137901"/>
              <a:gd name="f141" fmla="val 11087009"/>
              <a:gd name="f142" fmla="val 1165275"/>
              <a:gd name="f143" fmla="val 11071654"/>
              <a:gd name="f144" fmla="val 1177422"/>
              <a:gd name="f145" fmla="val 11056299"/>
              <a:gd name="f146" fmla="val 1189570"/>
              <a:gd name="f147" fmla="val 11041338"/>
              <a:gd name="f148" fmla="val 1190780"/>
              <a:gd name="f149" fmla="val 11028687"/>
              <a:gd name="f150" fmla="val 1199018"/>
              <a:gd name="f151" fmla="val 11006077"/>
              <a:gd name="f152" fmla="val 1216981"/>
              <a:gd name="f153" fmla="val 10985939"/>
              <a:gd name="f154" fmla="val 1219268"/>
              <a:gd name="f155" fmla="val 10974565"/>
              <a:gd name="f156" fmla="val 1226849"/>
              <a:gd name="f157" fmla="val 10963191"/>
              <a:gd name="f158" fmla="val 1234430"/>
              <a:gd name="f159" fmla="val 10978096"/>
              <a:gd name="f160" fmla="val 1238618"/>
              <a:gd name="f161" fmla="val 10960443"/>
              <a:gd name="f162" fmla="val 1244502"/>
              <a:gd name="f163" fmla="val 10937301"/>
              <a:gd name="f164" fmla="val 1255025"/>
              <a:gd name="f165" fmla="val 10897483"/>
              <a:gd name="f166" fmla="val 1265096"/>
              <a:gd name="f167" fmla="val 10879242"/>
              <a:gd name="f168" fmla="val 1269215"/>
              <a:gd name="f169" fmla="val 10861001"/>
              <a:gd name="f170" fmla="val 1273334"/>
              <a:gd name="f171" fmla="val 10863361"/>
              <a:gd name="f172" fmla="val 1264933"/>
              <a:gd name="f173" fmla="val 10850998"/>
              <a:gd name="f174" fmla="val 10815658"/>
              <a:gd name="f175" fmla="val 1287849"/>
              <a:gd name="f176" fmla="val 10795652"/>
              <a:gd name="f177" fmla="val 1293733"/>
              <a:gd name="f178" fmla="val 10746525"/>
              <a:gd name="f179" fmla="val 1311275"/>
              <a:gd name="f180" fmla="val 10723900"/>
              <a:gd name="f181" fmla="val 1318642"/>
              <a:gd name="f182" fmla="val 10705077"/>
              <a:gd name="f183" fmla="val 1325539"/>
              <a:gd name="f184" fmla="val 10706518"/>
              <a:gd name="f185" fmla="val 1319939"/>
              <a:gd name="f186" fmla="val 10699186"/>
              <a:gd name="f187" fmla="val 1322173"/>
              <a:gd name="f188" fmla="val 10691854"/>
              <a:gd name="f189" fmla="val 1324408"/>
              <a:gd name="f190" fmla="val 10686855"/>
              <a:gd name="f191" fmla="val 1343347"/>
              <a:gd name="f192" fmla="val 10676375"/>
              <a:gd name="f193" fmla="val 1342640"/>
              <a:gd name="f194" fmla="val 10676343"/>
              <a:gd name="f195" fmla="val 1337186"/>
              <a:gd name="f196" fmla="val 10639666"/>
              <a:gd name="f197" fmla="val 1342470"/>
              <a:gd name="f198" fmla="val 10636304"/>
              <a:gd name="f199" fmla="val 1342641"/>
              <a:gd name="f200" fmla="val 10626667"/>
              <a:gd name="f201" fmla="val 1347586"/>
              <a:gd name="f202" fmla="val 10613500"/>
              <a:gd name="f203" fmla="val 1341941"/>
              <a:gd name="f204" fmla="val 10603863"/>
              <a:gd name="f205" fmla="val 1346886"/>
              <a:gd name="f206" fmla="val 10573203"/>
              <a:gd name="f207" fmla="val 1351996"/>
              <a:gd name="f208" fmla="val 10562611"/>
              <a:gd name="f209" fmla="val 1353173"/>
              <a:gd name="f210" fmla="val 10557365"/>
              <a:gd name="f211" fmla="val 1375337"/>
              <a:gd name="f212" fmla="val 10547375"/>
              <a:gd name="f213" fmla="val 1375130"/>
              <a:gd name="f214" fmla="val 10537385"/>
              <a:gd name="f215" fmla="val 1374923"/>
              <a:gd name="f216" fmla="val 10522089"/>
              <a:gd name="f217" fmla="val 1366643"/>
              <a:gd name="f218" fmla="val 10513263"/>
              <a:gd name="f219" fmla="val 1371939"/>
              <a:gd name="f220" fmla="val 10505804"/>
              <a:gd name="f221" fmla="val 1378887"/>
              <a:gd name="f222" fmla="val 10494815"/>
              <a:gd name="f223" fmla="val 1378774"/>
              <a:gd name="f224" fmla="val 10487356"/>
              <a:gd name="f225" fmla="val 1385722"/>
              <a:gd name="f226" fmla="val 10464012"/>
              <a:gd name="f227" fmla="val 1391778"/>
              <a:gd name="f228" fmla="val 10456657"/>
              <a:gd name="f229" fmla="val 1392366"/>
              <a:gd name="f230" fmla="val 10449461"/>
              <a:gd name="f231" fmla="val 1401737"/>
              <a:gd name="f232" fmla="val 10439694"/>
              <a:gd name="f233" fmla="val 1406905"/>
              <a:gd name="f234" fmla="val 10429927"/>
              <a:gd name="f235" fmla="val 1412073"/>
              <a:gd name="f236" fmla="val 10417525"/>
              <a:gd name="f237" fmla="val 1414065"/>
              <a:gd name="f238" fmla="val 10405409"/>
              <a:gd name="f239" fmla="val 1422789"/>
              <a:gd name="f240" fmla="val 10385126"/>
              <a:gd name="f241" fmla="val 1419848"/>
              <a:gd name="f242" fmla="val 10374706"/>
              <a:gd name="f243" fmla="val 1423369"/>
              <a:gd name="f244" fmla="val 10370530"/>
              <a:gd name="f245" fmla="val 1441596"/>
              <a:gd name="f246" fmla="val 10354767"/>
              <a:gd name="f247" fmla="val 1445421"/>
              <a:gd name="f248" fmla="val 10317840"/>
              <a:gd name="f249" fmla="val 1451247"/>
              <a:gd name="f250" fmla="val 10300239"/>
              <a:gd name="f251" fmla="val 1456332"/>
              <a:gd name="f252" fmla="val 10282638"/>
              <a:gd name="f253" fmla="val 1461417"/>
              <a:gd name="f254" fmla="val 10276690"/>
              <a:gd name="f255" fmla="val 1468577"/>
              <a:gd name="f256" fmla="val 10264922"/>
              <a:gd name="f257" fmla="val 1472107"/>
              <a:gd name="f258" fmla="val 10253154"/>
              <a:gd name="f259" fmla="val 1475637"/>
              <a:gd name="f260" fmla="val 10240218"/>
              <a:gd name="f261" fmla="val 1469553"/>
              <a:gd name="f262" fmla="val 10229629"/>
              <a:gd name="f263" fmla="val 1470454"/>
              <a:gd name="f264" fmla="val 10219040"/>
              <a:gd name="f265" fmla="val 1471355"/>
              <a:gd name="f266" fmla="val 10214330"/>
              <a:gd name="f267" fmla="val 1477515"/>
              <a:gd name="f268" fmla="val 10201385"/>
              <a:gd name="f269" fmla="val 10188440"/>
              <a:gd name="f270" fmla="val 10165492"/>
              <a:gd name="f271" fmla="val 1479280"/>
              <a:gd name="f272" fmla="val 10151958"/>
              <a:gd name="f273" fmla="val 10138424"/>
              <a:gd name="f274" fmla="val 1475750"/>
              <a:gd name="f275" fmla="val 10130187"/>
              <a:gd name="f276" fmla="val 1468101"/>
              <a:gd name="f277" fmla="val 10120184"/>
              <a:gd name="f278" fmla="val 1466924"/>
              <a:gd name="f279" fmla="val 10110181"/>
              <a:gd name="f280" fmla="val 1465747"/>
              <a:gd name="f281" fmla="val 10091597"/>
              <a:gd name="f282" fmla="val 1479719"/>
              <a:gd name="f283" fmla="val 10081348"/>
              <a:gd name="f284" fmla="val 1481046"/>
              <a:gd name="f285" fmla="val 10071099"/>
              <a:gd name="f286" fmla="val 1482373"/>
              <a:gd name="f287" fmla="val 10073276"/>
              <a:gd name="f288" fmla="val 1471664"/>
              <a:gd name="f289" fmla="val 10058690"/>
              <a:gd name="f290" fmla="val 1474888"/>
              <a:gd name="f291" fmla="val 10040170"/>
              <a:gd name="f292" fmla="val 1466053"/>
              <a:gd name="f293" fmla="val 10015872"/>
              <a:gd name="f294" fmla="val 1472731"/>
              <a:gd name="f295" fmla="val 10004424"/>
              <a:gd name="f296" fmla="val 1489801"/>
              <a:gd name="f297" fmla="val 10002452"/>
              <a:gd name="f298" fmla="val 1492741"/>
              <a:gd name="f299" fmla="val 10000947"/>
              <a:gd name="f300" fmla="val 1495882"/>
              <a:gd name="f301" fmla="val 9999951"/>
              <a:gd name="f302" fmla="val 1499127"/>
              <a:gd name="f303" fmla="val 9967418"/>
              <a:gd name="f304" fmla="val 1507155"/>
              <a:gd name="f305" fmla="val 9889427"/>
              <a:gd name="f306" fmla="val 1534394"/>
              <a:gd name="f307" fmla="val 9845462"/>
              <a:gd name="f308" fmla="val 1548192"/>
              <a:gd name="f309" fmla="val 9822222"/>
              <a:gd name="f310" fmla="val 1562604"/>
              <a:gd name="f311" fmla="val 9768858"/>
              <a:gd name="f312" fmla="val 1594433"/>
              <a:gd name="f313" fmla="val 9736156"/>
              <a:gd name="f314" fmla="val 1581928"/>
              <a:gd name="f315" fmla="val 9745637"/>
              <a:gd name="f316" fmla="val 1601571"/>
              <a:gd name="f317" fmla="val 9699425"/>
              <a:gd name="f318" fmla="val 1582999"/>
              <a:gd name="f319" fmla="val 9693355"/>
              <a:gd name="f320" fmla="val 1602632"/>
              <a:gd name="f321" fmla="val 9690360"/>
              <a:gd name="f322" fmla="val 1618512"/>
              <a:gd name="f323" fmla="val 9675642"/>
              <a:gd name="f324" fmla="val 1616579"/>
              <a:gd name="f325" fmla="val 9664242"/>
              <a:gd name="f326" fmla="val 1622075"/>
              <a:gd name="f327" fmla="val 9655776"/>
              <a:gd name="f328" fmla="val 1638103"/>
              <a:gd name="f329" fmla="val 9598819"/>
              <a:gd name="f330" fmla="val 1651043"/>
              <a:gd name="f331" fmla="val 9579195"/>
              <a:gd name="f332" fmla="val 1648017"/>
              <a:gd name="f333" fmla="val 9524163"/>
              <a:gd name="f334" fmla="val 1629881"/>
              <a:gd name="f335" fmla="val 9477693"/>
              <a:gd name="f336" fmla="val 1693985"/>
              <a:gd name="f337" fmla="val 9433652"/>
              <a:gd name="f338" fmla="val 1681174"/>
              <a:gd name="f339" fmla="val 9421990"/>
              <a:gd name="f340" fmla="val 1682314"/>
              <a:gd name="f341" fmla="val 9412258"/>
              <a:gd name="f342" fmla="val 1685676"/>
              <a:gd name="f343" fmla="val 9403775"/>
              <a:gd name="f344" fmla="val 1690403"/>
              <a:gd name="f345" fmla="val 9382503"/>
              <a:gd name="f346" fmla="val 1706957"/>
              <a:gd name="f347" fmla="val 9381410"/>
              <a:gd name="f348" fmla="val 1718312"/>
              <a:gd name="f349" fmla="val 9365685"/>
              <a:gd name="f350" fmla="val 1724772"/>
              <a:gd name="f351" fmla="val 9278020"/>
              <a:gd name="f352" fmla="val 1741161"/>
              <a:gd name="f353" fmla="val 9235873"/>
              <a:gd name="f354" fmla="val 1762229"/>
              <a:gd name="f355" fmla="val 9231473"/>
              <a:gd name="f356" fmla="val 1754941"/>
              <a:gd name="f357" fmla="val 9217145"/>
              <a:gd name="f358" fmla="val 1771195"/>
              <a:gd name="f359" fmla="val 9131538"/>
              <a:gd name="f360" fmla="val 1776872"/>
              <a:gd name="f361" fmla="val 9039728"/>
              <a:gd name="f362" fmla="val 1814874"/>
              <a:gd name="f363" fmla="val 8955875"/>
              <a:gd name="f364" fmla="val 1796806"/>
              <a:gd name="f365" fmla="val 8861771"/>
              <a:gd name="f366" fmla="val 1817659"/>
              <a:gd name="f367" fmla="val 8730077"/>
              <a:gd name="f368" fmla="val 1856614"/>
              <a:gd name="f369" fmla="val 8648415"/>
              <a:gd name="f370" fmla="val 1878623"/>
              <a:gd name="f371" fmla="val 8578856"/>
              <a:gd name="f372" fmla="val 1892487"/>
              <a:gd name="f373" fmla="val 8546278"/>
              <a:gd name="f374" fmla="val 1907799"/>
              <a:gd name="f375" fmla="val 8538519"/>
              <a:gd name="f376" fmla="val 1894114"/>
              <a:gd name="f377" fmla="val 8513108"/>
              <a:gd name="f378" fmla="val 1898081"/>
              <a:gd name="f379" fmla="val 8514559"/>
              <a:gd name="f380" fmla="val 1915122"/>
              <a:gd name="f381" fmla="val 8506541"/>
              <a:gd name="f382" fmla="val 1905955"/>
              <a:gd name="f383" fmla="val 8437841"/>
              <a:gd name="f384" fmla="val 1911139"/>
              <a:gd name="f385" fmla="val 8301617"/>
              <a:gd name="f386" fmla="val 1910841"/>
              <a:gd name="f387" fmla="val 8236214"/>
              <a:gd name="f388" fmla="val 1909725"/>
              <a:gd name="f389" fmla="val 8201189"/>
              <a:gd name="f390" fmla="val 1897570"/>
              <a:gd name="f391" fmla="val 8163827"/>
              <a:gd name="f392" fmla="val 1900921"/>
              <a:gd name="f393" fmla="val 8132104"/>
              <a:gd name="f394" fmla="val 1895727"/>
              <a:gd name="f395" fmla="val 8021354"/>
              <a:gd name="f396" fmla="val 1869423"/>
              <a:gd name="f397" fmla="val 7973371"/>
              <a:gd name="f398" fmla="val 1872758"/>
              <a:gd name="f399" fmla="val 7918078"/>
              <a:gd name="f400" fmla="val 1862668"/>
              <a:gd name="f401" fmla="val 7883942"/>
              <a:gd name="f402" fmla="val 1854133"/>
              <a:gd name="f403" fmla="val 7834588"/>
              <a:gd name="f404" fmla="val 1870269"/>
              <a:gd name="f405" fmla="val 7817899"/>
              <a:gd name="f406" fmla="val 1862176"/>
              <a:gd name="f407" fmla="val 7803952"/>
              <a:gd name="f408" fmla="val 1858540"/>
              <a:gd name="f409" fmla="val 7780423"/>
              <a:gd name="f410" fmla="val 1826275"/>
              <a:gd name="f411" fmla="val 7768994"/>
              <a:gd name="f412" fmla="val 1855721"/>
              <a:gd name="f413" fmla="val 7693971"/>
              <a:gd name="f414" fmla="val 1816704"/>
              <a:gd name="f415" fmla="val 7680420"/>
              <a:gd name="f416" fmla="val 1850219"/>
              <a:gd name="f417" fmla="val 7618027"/>
              <a:gd name="f418" fmla="val 1830959"/>
              <a:gd name="f419" fmla="val 7563589"/>
              <a:gd name="f420" fmla="val 1813247"/>
              <a:gd name="f421" fmla="val 7530287"/>
              <a:gd name="f422" fmla="val 1817871"/>
              <a:gd name="f423" fmla="val 7449425"/>
              <a:gd name="f424" fmla="val 1810910"/>
              <a:gd name="f425" fmla="val 7342915"/>
              <a:gd name="f426" fmla="val 1819827"/>
              <a:gd name="f427" fmla="val 7255191"/>
              <a:gd name="f428" fmla="val 1834354"/>
              <a:gd name="f429" fmla="val 7235153"/>
              <a:gd name="f430" fmla="val 1839259"/>
              <a:gd name="f431" fmla="val 7150315"/>
              <a:gd name="f432" fmla="val 1831629"/>
              <a:gd name="f433" fmla="val 7131205"/>
              <a:gd name="f434" fmla="val 1845557"/>
              <a:gd name="f435" fmla="val 6968750"/>
              <a:gd name="f436" fmla="val 1838101"/>
              <a:gd name="f437" fmla="val 6977206"/>
              <a:gd name="f438" fmla="val 1837412"/>
              <a:gd name="f439" fmla="val 6941837"/>
              <a:gd name="f440" fmla="val 1840640"/>
              <a:gd name="f441" fmla="val 6905846"/>
              <a:gd name="f442" fmla="val 1863867"/>
              <a:gd name="f443" fmla="val 6892534"/>
              <a:gd name="f444" fmla="val 1847120"/>
              <a:gd name="f445" fmla="val 6837145"/>
              <a:gd name="f446" fmla="val 1870724"/>
              <a:gd name="f447" fmla="val 6823442"/>
              <a:gd name="f448" fmla="val 1850610"/>
              <a:gd name="f449" fmla="val 6785388"/>
              <a:gd name="f450" fmla="val 1865075"/>
              <a:gd name="f451" fmla="val 6753991"/>
              <a:gd name="f452" fmla="val 1860969"/>
              <a:gd name="f453" fmla="val 6744571"/>
              <a:gd name="f454" fmla="val 1866959"/>
              <a:gd name="f455" fmla="val 6736100"/>
              <a:gd name="f456" fmla="val 1874451"/>
              <a:gd name="f457" fmla="val 6727754"/>
              <a:gd name="f458" fmla="val 1882372"/>
              <a:gd name="f459" fmla="val 6723371"/>
              <a:gd name="f460" fmla="val 1886494"/>
              <a:gd name="f461" fmla="val 6702779"/>
              <a:gd name="f462" fmla="val 1893601"/>
              <a:gd name="f463" fmla="val 6686657"/>
              <a:gd name="f464" fmla="val 1907344"/>
              <a:gd name="f465" fmla="val 6651330"/>
              <a:gd name="f466" fmla="val 1922921"/>
              <a:gd name="f467" fmla="val 6640157"/>
              <a:gd name="f468" fmla="val 1928264"/>
              <a:gd name="f469" fmla="val 6638035"/>
              <a:gd name="f470" fmla="val 1935420"/>
              <a:gd name="f471" fmla="val 6622958"/>
              <a:gd name="f472" fmla="val 1936255"/>
              <a:gd name="f473" fmla="val 6600915"/>
              <a:gd name="f474" fmla="val 1943222"/>
              <a:gd name="f475" fmla="val 6552371"/>
              <a:gd name="f476" fmla="val 1948565"/>
              <a:gd name="f477" fmla="val 6522602"/>
              <a:gd name="f478" fmla="val 1954133"/>
              <a:gd name="f479" fmla="val 6492833"/>
              <a:gd name="f480" fmla="val 1959701"/>
              <a:gd name="f481" fmla="val 6461408"/>
              <a:gd name="f482" fmla="val 1966721"/>
              <a:gd name="f483" fmla="val 6444344"/>
              <a:gd name="f484" fmla="val 1969663"/>
              <a:gd name="f485" fmla="val 6427280"/>
              <a:gd name="f486" fmla="val 1972605"/>
              <a:gd name="f487" fmla="val 6428109"/>
              <a:gd name="f488" fmla="val 1974263"/>
              <a:gd name="f489" fmla="val 6409626"/>
              <a:gd name="f490" fmla="val 1978846"/>
              <a:gd name="f491" fmla="val 6391143"/>
              <a:gd name="f492" fmla="val 1983429"/>
              <a:gd name="f493" fmla="val 6354327"/>
              <a:gd name="f494" fmla="val 1989225"/>
              <a:gd name="f495" fmla="val 6333446"/>
              <a:gd name="f496" fmla="val 1997163"/>
              <a:gd name="f497" fmla="val 6318475"/>
              <a:gd name="f498" fmla="val 2003304"/>
              <a:gd name="f499" fmla="val 6299617"/>
              <a:gd name="f500" fmla="val 2000258"/>
              <a:gd name="f501" fmla="val 6294933"/>
              <a:gd name="f502" fmla="val 2019412"/>
              <a:gd name="f503" fmla="val 6286089"/>
              <a:gd name="f504" fmla="val 2042978"/>
              <a:gd name="f505" fmla="val 6227534"/>
              <a:gd name="f506" fmla="val 2018229"/>
              <a:gd name="f507" fmla="val 6238719"/>
              <a:gd name="f508" fmla="val 2042547"/>
              <a:gd name="f509" fmla="val 6222530"/>
              <a:gd name="f510" fmla="val 2046966"/>
              <a:gd name="f511" fmla="val 6203861"/>
              <a:gd name="f512" fmla="val 2053486"/>
              <a:gd name="f513" fmla="val 6187205"/>
              <a:gd name="f514" fmla="val 2060048"/>
              <a:gd name="f515" fmla="val 6170549"/>
              <a:gd name="f516" fmla="val 2066610"/>
              <a:gd name="f517" fmla="val 6153490"/>
              <a:gd name="f518" fmla="val 2074269"/>
              <a:gd name="f519" fmla="val 6138780"/>
              <a:gd name="f520" fmla="val 2081918"/>
              <a:gd name="f521" fmla="val 6124070"/>
              <a:gd name="f522" fmla="val 2089567"/>
              <a:gd name="f523" fmla="val 6133826"/>
              <a:gd name="f524" fmla="val 2100763"/>
              <a:gd name="f525" fmla="val 6120125"/>
              <a:gd name="f526" fmla="val 2109475"/>
              <a:gd name="f527" fmla="val 6106424"/>
              <a:gd name="f528" fmla="val 2118187"/>
              <a:gd name="f529" fmla="val 6071747"/>
              <a:gd name="f530" fmla="val 2113765"/>
              <a:gd name="f531" fmla="val 6056576"/>
              <a:gd name="f532" fmla="val 2120066"/>
              <a:gd name="f533" fmla="val 6041405"/>
              <a:gd name="f534" fmla="val 2126367"/>
              <a:gd name="f535" fmla="val 6013212"/>
              <a:gd name="f536" fmla="val 2118450"/>
              <a:gd name="f537" fmla="val 5993794"/>
              <a:gd name="f538" fmla="val 2122569"/>
              <a:gd name="f539" fmla="val 5964206"/>
              <a:gd name="f540" fmla="val 2130692"/>
              <a:gd name="f541" fmla="val 5962485"/>
              <a:gd name="f542" fmla="val 2139897"/>
              <a:gd name="f543" fmla="val 5943601"/>
              <a:gd name="f544" fmla="val 2137719"/>
              <a:gd name="f545" fmla="val 5924717"/>
              <a:gd name="f546" fmla="val 2135541"/>
              <a:gd name="f547" fmla="val 5912263"/>
              <a:gd name="f548" fmla="val 2145394"/>
              <a:gd name="f549" fmla="val 5898141"/>
              <a:gd name="f550" fmla="val 2144806"/>
              <a:gd name="f551" fmla="val 5884019"/>
              <a:gd name="f552" fmla="val 2144218"/>
              <a:gd name="f553" fmla="val 5868158"/>
              <a:gd name="f554" fmla="val 2133273"/>
              <a:gd name="f555" fmla="val 5855337"/>
              <a:gd name="f556" fmla="val 5842516"/>
              <a:gd name="f557" fmla="val 2142165"/>
              <a:gd name="f558" fmla="val 5837100"/>
              <a:gd name="f559" fmla="val 2155593"/>
              <a:gd name="f560" fmla="val 5817682"/>
              <a:gd name="f561" fmla="val 2157358"/>
              <a:gd name="f562" fmla="val 5798264"/>
              <a:gd name="f563" fmla="val 2159123"/>
              <a:gd name="f564" fmla="val 5773002"/>
              <a:gd name="f565" fmla="val 2155397"/>
              <a:gd name="f566" fmla="val 5735300"/>
              <a:gd name="f567" fmla="val 2158902"/>
              <a:gd name="f568" fmla="val 5697598"/>
              <a:gd name="f569" fmla="val 2162407"/>
              <a:gd name="f570" fmla="val 5588527"/>
              <a:gd name="f571" fmla="val 2188980"/>
              <a:gd name="f572" fmla="val 5591469"/>
              <a:gd name="f573" fmla="val 2178389"/>
              <a:gd name="f574" fmla="val 5555576"/>
              <a:gd name="f575" fmla="val 2181920"/>
              <a:gd name="f576" fmla="val 5528919"/>
              <a:gd name="f577" fmla="val 2193924"/>
              <a:gd name="f578" fmla="val 5505818"/>
              <a:gd name="f579" fmla="val 2194207"/>
              <a:gd name="f580" fmla="val 5482717"/>
              <a:gd name="f581" fmla="val 2194490"/>
              <a:gd name="f582" fmla="val 5495184"/>
              <a:gd name="f583" fmla="val 2190180"/>
              <a:gd name="f584" fmla="val 5477574"/>
              <a:gd name="f585" fmla="val 2190677"/>
              <a:gd name="f586" fmla="val 5459964"/>
              <a:gd name="f587" fmla="val 2191175"/>
              <a:gd name="f588" fmla="val 5427187"/>
              <a:gd name="f589" fmla="val 2180216"/>
              <a:gd name="f590" fmla="val 5414282"/>
              <a:gd name="f591" fmla="val 2183070"/>
              <a:gd name="f592" fmla="val 5407945"/>
              <a:gd name="f593" fmla="val 2205016"/>
              <a:gd name="f594" fmla="val 5394338"/>
              <a:gd name="f595" fmla="val 2208803"/>
              <a:gd name="f596" fmla="val 5368369"/>
              <a:gd name="f597" fmla="val 2204272"/>
              <a:gd name="f598" fmla="val 5354793"/>
              <a:gd name="f599" fmla="val 2209070"/>
              <a:gd name="f600" fmla="val 5349205"/>
              <a:gd name="f601" fmla="val 2213102"/>
              <a:gd name="f602" fmla="val 5336354"/>
              <a:gd name="f603" fmla="val 2218920"/>
              <a:gd name="f604" fmla="val 5323503"/>
              <a:gd name="f605" fmla="val 2224738"/>
              <a:gd name="f606" fmla="val 5304208"/>
              <a:gd name="f607" fmla="val 2232709"/>
              <a:gd name="f608" fmla="val 5291263"/>
              <a:gd name="f609" fmla="val 2239182"/>
              <a:gd name="f610" fmla="val 5278318"/>
              <a:gd name="f611" fmla="val 2245655"/>
              <a:gd name="f612" fmla="val 5264730"/>
              <a:gd name="f613" fmla="val 2242318"/>
              <a:gd name="f614" fmla="val 5255152"/>
              <a:gd name="f615" fmla="val 2247164"/>
              <a:gd name="f616" fmla="val 5245574"/>
              <a:gd name="f617" fmla="val 2252010"/>
              <a:gd name="f618" fmla="val 5240857"/>
              <a:gd name="f619" fmla="val 2261199"/>
              <a:gd name="f620" fmla="val 5233796"/>
              <a:gd name="f621" fmla="val 2268260"/>
              <a:gd name="f622" fmla="val 5226735"/>
              <a:gd name="f623" fmla="val 2275321"/>
              <a:gd name="f624" fmla="val 5222832"/>
              <a:gd name="f625" fmla="val 2268609"/>
              <a:gd name="f626" fmla="val 5212786"/>
              <a:gd name="f627" fmla="val 2275408"/>
              <a:gd name="f628" fmla="val 5202741"/>
              <a:gd name="f629" fmla="val 2282208"/>
              <a:gd name="f630" fmla="val 5174227"/>
              <a:gd name="f631" fmla="val 2281420"/>
              <a:gd name="f632" fmla="val 5159401"/>
              <a:gd name="f633" fmla="val 2284343"/>
              <a:gd name="f634" fmla="val 5129776"/>
              <a:gd name="f635" fmla="val 2295641"/>
              <a:gd name="f636" fmla="val 5158686"/>
              <a:gd name="f637" fmla="val 2301898"/>
              <a:gd name="f638" fmla="val 5123830"/>
              <a:gd name="f639" fmla="val 2307070"/>
              <a:gd name="f640" fmla="val 5082905"/>
              <a:gd name="f641" fmla="val 2318102"/>
              <a:gd name="f642" fmla="val 5072939"/>
              <a:gd name="f643" fmla="val 2287385"/>
              <a:gd name="f644" fmla="val 5065426"/>
              <a:gd name="f645" fmla="val 2324076"/>
              <a:gd name="f646" fmla="val 5017747"/>
              <a:gd name="f647" fmla="val 2318395"/>
              <a:gd name="f648" fmla="val 5031271"/>
              <a:gd name="f649" fmla="val 2337329"/>
              <a:gd name="f650" fmla="val 4975908"/>
              <a:gd name="f651" fmla="val 2364128"/>
              <a:gd name="f652" fmla="val 4946700"/>
              <a:gd name="f653" fmla="val 2354134"/>
              <a:gd name="f654" fmla="val 4928936"/>
              <a:gd name="f655" fmla="val 2366071"/>
              <a:gd name="f656" fmla="val 4913723"/>
              <a:gd name="f657" fmla="val 2385265"/>
              <a:gd name="f658" fmla="val 4854880"/>
              <a:gd name="f659" fmla="val 2394046"/>
              <a:gd name="f660" fmla="val 4808730"/>
              <a:gd name="f661" fmla="val 2428302"/>
              <a:gd name="f662" fmla="val 4746485"/>
              <a:gd name="f663" fmla="val 2451769"/>
              <a:gd name="f664" fmla="val 4681588"/>
              <a:gd name="f665" fmla="val 2467494"/>
              <a:gd name="f666" fmla="val 1783655"/>
              <a:gd name="f667" fmla="val 3163860"/>
              <a:gd name="f668" fmla="val 1325955"/>
              <a:gd name="f669" fmla="val 3176692"/>
              <a:gd name="f670" fmla="val 1278931"/>
              <a:gd name="f671" fmla="val 3186609"/>
              <a:gd name="f672" fmla="val 1232617"/>
              <a:gd name="f673" fmla="val 3191205"/>
              <a:gd name="f674" fmla="val 1190384"/>
              <a:gd name="f675" fmla="val 3203504"/>
              <a:gd name="f676" fmla="val 1146740"/>
              <a:gd name="f677" fmla="val 3204301"/>
              <a:gd name="f678" fmla="val 1142940"/>
              <a:gd name="f679" fmla="val 3250947"/>
              <a:gd name="f680" fmla="val 1094537"/>
              <a:gd name="f681" fmla="val 3229469"/>
              <a:gd name="f682" fmla="val 1069134"/>
              <a:gd name="f683" fmla="val 3237778"/>
              <a:gd name="f684" fmla="val 1026961"/>
              <a:gd name="f685" fmla="val 3247646"/>
              <a:gd name="f686" fmla="val 1013254"/>
              <a:gd name="f687" fmla="val 3263949"/>
              <a:gd name="f688" fmla="val 966756"/>
              <a:gd name="f689" fmla="val 3279110"/>
              <a:gd name="f690" fmla="val 851011"/>
              <a:gd name="f691" fmla="val 3352246"/>
              <a:gd name="f692" fmla="val 815546"/>
              <a:gd name="f693" fmla="val 3334559"/>
              <a:gd name="f694" fmla="val 808324"/>
              <a:gd name="f695" fmla="val 3352177"/>
              <a:gd name="f696" fmla="val 815137"/>
              <a:gd name="f697" fmla="val 3324821"/>
              <a:gd name="f698" fmla="val 779276"/>
              <a:gd name="f699" fmla="val 3327290"/>
              <a:gd name="f700" fmla="val 712585"/>
              <a:gd name="f701" fmla="val 3298149"/>
              <a:gd name="f702" fmla="val 672574"/>
              <a:gd name="f703" fmla="val 3378796"/>
              <a:gd name="f704" fmla="val 600378"/>
              <a:gd name="f705" fmla="val 3335250"/>
              <a:gd name="f706" fmla="val 595066"/>
              <a:gd name="f707" fmla="val 3356366"/>
              <a:gd name="f708" fmla="val 514059"/>
              <a:gd name="f709" fmla="val 3361176"/>
              <a:gd name="f710" fmla="val 493457"/>
              <a:gd name="f711" fmla="val 3365044"/>
              <a:gd name="f712" fmla="val 467535"/>
              <a:gd name="f713" fmla="val 3372578"/>
              <a:gd name="f714" fmla="val 412364"/>
              <a:gd name="f715" fmla="val 3374283"/>
              <a:gd name="f716" fmla="val 388355"/>
              <a:gd name="f717" fmla="val 3376925"/>
              <a:gd name="f718" fmla="val 364346"/>
              <a:gd name="f719" fmla="val 3379567"/>
              <a:gd name="f720" fmla="val 376469"/>
              <a:gd name="f721" fmla="val 3372659"/>
              <a:gd name="f722" fmla="val 349402"/>
              <a:gd name="f723" fmla="val 3380897"/>
              <a:gd name="f724" fmla="val 322335"/>
              <a:gd name="f725" fmla="val 3389135"/>
              <a:gd name="f726" fmla="val 248625"/>
              <a:gd name="f727" fmla="val 3434339"/>
              <a:gd name="f728" fmla="val 225952"/>
              <a:gd name="f729" fmla="val 3426352"/>
              <a:gd name="f730" fmla="val 199749"/>
              <a:gd name="f731" fmla="val 3439548"/>
              <a:gd name="f732" fmla="val 193948"/>
              <a:gd name="f733" fmla="val 3430066"/>
              <a:gd name="f734" fmla="val 171000"/>
              <a:gd name="f735" fmla="val 3438892"/>
              <a:gd name="f736" fmla="val 148052"/>
              <a:gd name="f737" fmla="val 3447718"/>
              <a:gd name="f738" fmla="val 101917"/>
              <a:gd name="f739" fmla="val 3457642"/>
              <a:gd name="f740" fmla="val 88263"/>
              <a:gd name="f741" fmla="val 3479310"/>
              <a:gd name="f742" fmla="val 64018"/>
              <a:gd name="f743" fmla="val 3479795"/>
              <a:gd name="f744" fmla="val 62139"/>
              <a:gd name="f745" fmla="val 3459801"/>
              <a:gd name="f746" fmla="val 46713"/>
              <a:gd name="f747" fmla="val 3462986"/>
              <a:gd name="f748" fmla="val 31576"/>
              <a:gd name="f749" fmla="val 3476862"/>
              <a:gd name="f750" fmla="val 15706"/>
              <a:gd name="f751" fmla="val 3476378"/>
              <a:gd name="f752" fmla="val 2765"/>
              <a:gd name="f753" fmla="val 3480770"/>
              <a:gd name="f754" fmla="+- 0 0 -90"/>
              <a:gd name="f755" fmla="*/ f3 1 12192000"/>
              <a:gd name="f756" fmla="*/ f4 1 3482342"/>
              <a:gd name="f757" fmla="val f5"/>
              <a:gd name="f758" fmla="val f6"/>
              <a:gd name="f759" fmla="val f7"/>
              <a:gd name="f760" fmla="*/ f754 f0 1"/>
              <a:gd name="f761" fmla="+- f759 0 f757"/>
              <a:gd name="f762" fmla="+- f758 0 f757"/>
              <a:gd name="f763" fmla="*/ f760 1 f2"/>
              <a:gd name="f764" fmla="*/ f762 1 12192000"/>
              <a:gd name="f765" fmla="*/ f761 1 3482342"/>
              <a:gd name="f766" fmla="*/ 0 f762 1"/>
              <a:gd name="f767" fmla="*/ 0 f761 1"/>
              <a:gd name="f768" fmla="*/ 12192000 f762 1"/>
              <a:gd name="f769" fmla="*/ 635369 f761 1"/>
              <a:gd name="f770" fmla="*/ 12191789 f762 1"/>
              <a:gd name="f771" fmla="*/ 560396 f761 1"/>
              <a:gd name="f772" fmla="*/ 11983027 f762 1"/>
              <a:gd name="f773" fmla="*/ 646756 f761 1"/>
              <a:gd name="f774" fmla="*/ 11923051 f762 1"/>
              <a:gd name="f775" fmla="*/ 656045 f761 1"/>
              <a:gd name="f776" fmla="*/ 11832939 f762 1"/>
              <a:gd name="f777" fmla="*/ 674181 f761 1"/>
              <a:gd name="f778" fmla="*/ 11767770 f762 1"/>
              <a:gd name="f779" fmla="*/ 683807 f761 1"/>
              <a:gd name="f780" fmla="*/ 11728279 f762 1"/>
              <a:gd name="f781" fmla="*/ 700816 f761 1"/>
              <a:gd name="f782" fmla="*/ 11722533 f762 1"/>
              <a:gd name="f783" fmla="*/ 703421 f761 1"/>
              <a:gd name="f784" fmla="*/ 11720002 f762 1"/>
              <a:gd name="f785" fmla="*/ 710566 f761 1"/>
              <a:gd name="f786" fmla="*/ 11707351 f762 1"/>
              <a:gd name="f787" fmla="*/ 710310 f761 1"/>
              <a:gd name="f788" fmla="*/ 11700369 f762 1"/>
              <a:gd name="f789" fmla="*/ 713480 f761 1"/>
              <a:gd name="f790" fmla="*/ 11691126 f762 1"/>
              <a:gd name="f791" fmla="*/ 726131 f761 1"/>
              <a:gd name="f792" fmla="*/ 11656818 f762 1"/>
              <a:gd name="f793" fmla="*/ 769062 f761 1"/>
              <a:gd name="f794" fmla="*/ 11193568 f762 1"/>
              <a:gd name="f795" fmla="*/ 1126133 f761 1"/>
              <a:gd name="f796" fmla="*/ 10573203 f762 1"/>
              <a:gd name="f797" fmla="*/ 1351996 f761 1"/>
              <a:gd name="f798" fmla="*/ 10513263 f762 1"/>
              <a:gd name="f799" fmla="*/ 10464012 f762 1"/>
              <a:gd name="f800" fmla="*/ 1391778 f761 1"/>
              <a:gd name="f801" fmla="*/ 10405409 f762 1"/>
              <a:gd name="f802" fmla="*/ 1422789 f761 1"/>
              <a:gd name="f803" fmla="*/ 10370530 f762 1"/>
              <a:gd name="f804" fmla="*/ 1441596 f761 1"/>
              <a:gd name="f805" fmla="*/ 10264922 f762 1"/>
              <a:gd name="f806" fmla="*/ 1472107 f761 1"/>
              <a:gd name="f807" fmla="*/ 10058690 f762 1"/>
              <a:gd name="f808" fmla="*/ 1474888 f761 1"/>
              <a:gd name="f809" fmla="*/ 10004424 f762 1"/>
              <a:gd name="f810" fmla="*/ 1489801 f761 1"/>
              <a:gd name="f811" fmla="*/ 9999951 f762 1"/>
              <a:gd name="f812" fmla="*/ 1499127 f761 1"/>
              <a:gd name="f813" fmla="*/ 9845462 f762 1"/>
              <a:gd name="f814" fmla="*/ 1548192 f761 1"/>
              <a:gd name="f815" fmla="*/ 9736156 f762 1"/>
              <a:gd name="f816" fmla="*/ 1581928 f761 1"/>
              <a:gd name="f817" fmla="*/ 9693355 f762 1"/>
              <a:gd name="f818" fmla="*/ 1602632 f761 1"/>
              <a:gd name="f819" fmla="*/ 9664242 f762 1"/>
              <a:gd name="f820" fmla="*/ 1622075 f761 1"/>
              <a:gd name="f821" fmla="*/ 9579195 f762 1"/>
              <a:gd name="f822" fmla="*/ 1648017 f761 1"/>
              <a:gd name="f823" fmla="*/ 9433652 f762 1"/>
              <a:gd name="f824" fmla="*/ 1681174 f761 1"/>
              <a:gd name="f825" fmla="*/ 9403775 f762 1"/>
              <a:gd name="f826" fmla="*/ 1690403 f761 1"/>
              <a:gd name="f827" fmla="*/ 9382503 f762 1"/>
              <a:gd name="f828" fmla="*/ 1706957 f761 1"/>
              <a:gd name="f829" fmla="*/ 9381410 f762 1"/>
              <a:gd name="f830" fmla="*/ 1718312 f761 1"/>
              <a:gd name="f831" fmla="*/ 9365685 f762 1"/>
              <a:gd name="f832" fmla="*/ 1724772 f761 1"/>
              <a:gd name="f833" fmla="*/ 9278020 f762 1"/>
              <a:gd name="f834" fmla="*/ 1741161 f761 1"/>
              <a:gd name="f835" fmla="*/ 9217145 f762 1"/>
              <a:gd name="f836" fmla="*/ 1771195 f761 1"/>
              <a:gd name="f837" fmla="*/ 8955875 f762 1"/>
              <a:gd name="f838" fmla="*/ 1796806 f761 1"/>
              <a:gd name="f839" fmla="*/ 8648415 f762 1"/>
              <a:gd name="f840" fmla="*/ 1878623 f761 1"/>
              <a:gd name="f841" fmla="*/ 8132104 f762 1"/>
              <a:gd name="f842" fmla="*/ 1895727 f761 1"/>
              <a:gd name="f843" fmla="*/ 7918078 f762 1"/>
              <a:gd name="f844" fmla="*/ 1862668 f761 1"/>
              <a:gd name="f845" fmla="*/ 7817899 f762 1"/>
              <a:gd name="f846" fmla="*/ 1862176 f761 1"/>
              <a:gd name="f847" fmla="*/ 7768994 f762 1"/>
              <a:gd name="f848" fmla="*/ 1855721 f761 1"/>
              <a:gd name="f849" fmla="*/ 7618027 f762 1"/>
              <a:gd name="f850" fmla="*/ 1830959 f761 1"/>
              <a:gd name="f851" fmla="*/ 7449425 f762 1"/>
              <a:gd name="f852" fmla="*/ 1810910 f761 1"/>
              <a:gd name="f853" fmla="*/ 7342915 f762 1"/>
              <a:gd name="f854" fmla="*/ 1819827 f761 1"/>
              <a:gd name="f855" fmla="*/ 7255191 f762 1"/>
              <a:gd name="f856" fmla="*/ 1834354 f761 1"/>
              <a:gd name="f857" fmla="*/ 7131205 f762 1"/>
              <a:gd name="f858" fmla="*/ 1845557 f761 1"/>
              <a:gd name="f859" fmla="*/ 6837145 f762 1"/>
              <a:gd name="f860" fmla="*/ 1870724 f761 1"/>
              <a:gd name="f861" fmla="*/ 6753991 f762 1"/>
              <a:gd name="f862" fmla="*/ 1860969 f761 1"/>
              <a:gd name="f863" fmla="*/ 6727754 f762 1"/>
              <a:gd name="f864" fmla="*/ 1882372 f761 1"/>
              <a:gd name="f865" fmla="*/ 6723371 f762 1"/>
              <a:gd name="f866" fmla="*/ 1886494 f761 1"/>
              <a:gd name="f867" fmla="*/ 6702779 f762 1"/>
              <a:gd name="f868" fmla="*/ 1893601 f761 1"/>
              <a:gd name="f869" fmla="*/ 1907344 f761 1"/>
              <a:gd name="f870" fmla="*/ 1936255 f761 1"/>
              <a:gd name="f871" fmla="*/ 6444344 f762 1"/>
              <a:gd name="f872" fmla="*/ 1969663 f761 1"/>
              <a:gd name="f873" fmla="*/ 6333446 f762 1"/>
              <a:gd name="f874" fmla="*/ 1997163 f761 1"/>
              <a:gd name="f875" fmla="*/ 6294933 f762 1"/>
              <a:gd name="f876" fmla="*/ 2019412 f761 1"/>
              <a:gd name="f877" fmla="*/ 6238719 f762 1"/>
              <a:gd name="f878" fmla="*/ 2042547 f761 1"/>
              <a:gd name="f879" fmla="*/ 5817682 f762 1"/>
              <a:gd name="f880" fmla="*/ 2157358 f761 1"/>
              <a:gd name="f881" fmla="*/ 5591469 f762 1"/>
              <a:gd name="f882" fmla="*/ 2178389 f761 1"/>
              <a:gd name="f883" fmla="*/ 5414282 f762 1"/>
              <a:gd name="f884" fmla="*/ 2183070 f761 1"/>
              <a:gd name="f885" fmla="*/ 5368369 f762 1"/>
              <a:gd name="f886" fmla="*/ 2204272 f761 1"/>
              <a:gd name="f887" fmla="*/ 5291263 f762 1"/>
              <a:gd name="f888" fmla="*/ 2239182 f761 1"/>
              <a:gd name="f889" fmla="*/ 4975908 f762 1"/>
              <a:gd name="f890" fmla="*/ 2364128 f761 1"/>
              <a:gd name="f891" fmla="*/ 4913723 f762 1"/>
              <a:gd name="f892" fmla="*/ 2385265 f761 1"/>
              <a:gd name="f893" fmla="*/ 4746485 f762 1"/>
              <a:gd name="f894" fmla="*/ 2451769 f761 1"/>
              <a:gd name="f895" fmla="*/ 4681588 f762 1"/>
              <a:gd name="f896" fmla="*/ 2467494 f761 1"/>
              <a:gd name="f897" fmla="*/ 1783655 f762 1"/>
              <a:gd name="f898" fmla="*/ 3163860 f761 1"/>
              <a:gd name="f899" fmla="*/ 1325955 f762 1"/>
              <a:gd name="f900" fmla="*/ 3176692 f761 1"/>
              <a:gd name="f901" fmla="*/ 1190384 f762 1"/>
              <a:gd name="f902" fmla="*/ 3203504 f761 1"/>
              <a:gd name="f903" fmla="*/ 1094537 f762 1"/>
              <a:gd name="f904" fmla="*/ 3229469 f761 1"/>
              <a:gd name="f905" fmla="*/ 779276 f762 1"/>
              <a:gd name="f906" fmla="*/ 3327290 f761 1"/>
              <a:gd name="f907" fmla="*/ 600378 f762 1"/>
              <a:gd name="f908" fmla="*/ 3335250 f761 1"/>
              <a:gd name="f909" fmla="*/ 493457 f762 1"/>
              <a:gd name="f910" fmla="*/ 3365044 f761 1"/>
              <a:gd name="f911" fmla="*/ 349402 f762 1"/>
              <a:gd name="f912" fmla="*/ 3380897 f761 1"/>
              <a:gd name="f913" fmla="*/ 46713 f762 1"/>
              <a:gd name="f914" fmla="*/ 3462986 f761 1"/>
              <a:gd name="f915" fmla="*/ 2765 f762 1"/>
              <a:gd name="f916" fmla="*/ 3480770 f761 1"/>
              <a:gd name="f917" fmla="*/ 3482342 f761 1"/>
              <a:gd name="f918" fmla="*/ 8236214 f762 1"/>
              <a:gd name="f919" fmla="*/ 1909725 f761 1"/>
              <a:gd name="f920" fmla="*/ 11338523 f762 1"/>
              <a:gd name="f921" fmla="*/ 852810 f761 1"/>
              <a:gd name="f922" fmla="*/ 11501920 f762 1"/>
              <a:gd name="f923" fmla="*/ 813109 f761 1"/>
              <a:gd name="f924" fmla="*/ 1039464 f761 1"/>
              <a:gd name="f925" fmla="*/ 10815658 f762 1"/>
              <a:gd name="f926" fmla="*/ 1287849 f761 1"/>
              <a:gd name="f927" fmla="*/ 11028687 f762 1"/>
              <a:gd name="f928" fmla="*/ 1199018 f761 1"/>
              <a:gd name="f929" fmla="*/ 11120819 f762 1"/>
              <a:gd name="f930" fmla="*/ 10636304 f762 1"/>
              <a:gd name="f931" fmla="*/ 6941837 f762 1"/>
              <a:gd name="f932" fmla="*/ 1840640 f761 1"/>
              <a:gd name="f933" fmla="*/ 6622958 f762 1"/>
              <a:gd name="f934" fmla="*/ 6651330 f762 1"/>
              <a:gd name="f935" fmla="*/ 1922921 f761 1"/>
              <a:gd name="f936" fmla="*/ 6686657 f762 1"/>
              <a:gd name="f937" fmla="*/ 5065426 f762 1"/>
              <a:gd name="f938" fmla="*/ 2324076 f761 1"/>
              <a:gd name="f939" fmla="*/ 5123830 f762 1"/>
              <a:gd name="f940" fmla="*/ 2307070 f761 1"/>
              <a:gd name="f941" fmla="*/ 5233796 f762 1"/>
              <a:gd name="f942" fmla="*/ 2268260 f761 1"/>
              <a:gd name="f943" fmla="*/ 5336354 f762 1"/>
              <a:gd name="f944" fmla="*/ 2218920 f761 1"/>
              <a:gd name="f945" fmla="*/ 5255152 f762 1"/>
              <a:gd name="f946" fmla="*/ 2247164 f761 1"/>
              <a:gd name="f947" fmla="*/ 5212786 f762 1"/>
              <a:gd name="f948" fmla="*/ 6056576 f762 1"/>
              <a:gd name="f949" fmla="*/ 5855337 f762 1"/>
              <a:gd name="f950" fmla="*/ 2137719 f761 1"/>
              <a:gd name="f951" fmla="*/ 5898141 f762 1"/>
              <a:gd name="f952" fmla="*/ 2144806 f761 1"/>
              <a:gd name="f953" fmla="*/ 5735300 f762 1"/>
              <a:gd name="f954" fmla="*/ 2158902 f761 1"/>
              <a:gd name="f955" fmla="*/ 6522602 f762 1"/>
              <a:gd name="f956" fmla="*/ 1954133 f761 1"/>
              <a:gd name="f957" fmla="*/ 6409626 f762 1"/>
              <a:gd name="f958" fmla="*/ 1978846 f761 1"/>
              <a:gd name="f959" fmla="*/ 6138780 f762 1"/>
              <a:gd name="f960" fmla="*/ 2081918 f761 1"/>
              <a:gd name="f961" fmla="*/ 6187205 f762 1"/>
              <a:gd name="f962" fmla="*/ 2060048 f761 1"/>
              <a:gd name="f963" fmla="*/ 6120125 f762 1"/>
              <a:gd name="f964" fmla="*/ 2109475 f761 1"/>
              <a:gd name="f965" fmla="*/ 2120066 f761 1"/>
              <a:gd name="f966" fmla="*/ 5993794 f762 1"/>
              <a:gd name="f967" fmla="*/ 2122569 f761 1"/>
              <a:gd name="f968" fmla="*/ 5943601 f762 1"/>
              <a:gd name="f969" fmla="*/ 5505818 f762 1"/>
              <a:gd name="f970" fmla="*/ 2194207 f761 1"/>
              <a:gd name="f971" fmla="*/ 10850998 f762 1"/>
              <a:gd name="f972" fmla="*/ 1269215 f761 1"/>
              <a:gd name="f973" fmla="*/ 10960443 f762 1"/>
              <a:gd name="f974" fmla="*/ 1244502 f761 1"/>
              <a:gd name="f975" fmla="*/ 10603863 f762 1"/>
              <a:gd name="f976" fmla="*/ 1346886 f761 1"/>
              <a:gd name="f977" fmla="*/ 1466924 f761 1"/>
              <a:gd name="f978" fmla="*/ 10120184 f762 1"/>
              <a:gd name="f979" fmla="*/ 10201385 f762 1"/>
              <a:gd name="f980" fmla="*/ 1477515 f761 1"/>
              <a:gd name="f981" fmla="*/ 11175804 f762 1"/>
              <a:gd name="f982" fmla="*/ 1067977 f761 1"/>
              <a:gd name="f983" fmla="*/ 11196987 f762 1"/>
              <a:gd name="f984" fmla="*/ 1000897 f761 1"/>
              <a:gd name="f985" fmla="*/ 11405286 f762 1"/>
              <a:gd name="f986" fmla="*/ 849086 f761 1"/>
              <a:gd name="f987" fmla="*/ 11133438 f762 1"/>
              <a:gd name="f988" fmla="*/ 1106812 f761 1"/>
              <a:gd name="f989" fmla="*/ 10723900 f762 1"/>
              <a:gd name="f990" fmla="*/ 1318642 f761 1"/>
              <a:gd name="f991" fmla="*/ 10879242 f762 1"/>
              <a:gd name="f992" fmla="*/ 10974565 f762 1"/>
              <a:gd name="f993" fmla="*/ 1226849 f761 1"/>
              <a:gd name="f994" fmla="*/ 10300239 f762 1"/>
              <a:gd name="f995" fmla="*/ 1456332 f761 1"/>
              <a:gd name="f996" fmla="*/ 10151958 f762 1"/>
              <a:gd name="f997" fmla="*/ 10229629 f762 1"/>
              <a:gd name="f998" fmla="*/ 1470454 f761 1"/>
              <a:gd name="f999" fmla="*/ 10487356 f762 1"/>
              <a:gd name="f1000" fmla="*/ 1385722 f761 1"/>
              <a:gd name="f1001" fmla="*/ 1371939 f761 1"/>
              <a:gd name="f1002" fmla="*/ 10547375 f762 1"/>
              <a:gd name="f1003" fmla="*/ 1375130 f761 1"/>
              <a:gd name="f1004" fmla="*/ 10699186 f762 1"/>
              <a:gd name="f1005" fmla="*/ 1322173 f761 1"/>
              <a:gd name="f1006" fmla="*/ 10081348 f762 1"/>
              <a:gd name="f1007" fmla="*/ 1481046 f761 1"/>
              <a:gd name="f1008" fmla="*/ 8538519 f762 1"/>
              <a:gd name="f1009" fmla="*/ 1894114 f761 1"/>
              <a:gd name="f1010" fmla="*/ 8506541 f762 1"/>
              <a:gd name="f1011" fmla="*/ 1905955 f761 1"/>
              <a:gd name="f1012" fmla="*/ 10439694 f762 1"/>
              <a:gd name="f1013" fmla="*/ 1406905 f761 1"/>
              <a:gd name="f1014" fmla="*/ 10676375 f762 1"/>
              <a:gd name="f1015" fmla="*/ 1342640 f761 1"/>
              <a:gd name="f1016" fmla="*/ 1342641 f761 1"/>
              <a:gd name="f1017" fmla="*/ 11071654 f762 1"/>
              <a:gd name="f1018" fmla="*/ 1177422 f761 1"/>
              <a:gd name="f1019" fmla="*/ 11601229 f762 1"/>
              <a:gd name="f1020" fmla="*/ 785537 f761 1"/>
              <a:gd name="f1021" fmla="*/ 11657717 f762 1"/>
              <a:gd name="f1022" fmla="*/ 746701 f761 1"/>
              <a:gd name="f1023" fmla="*/ 11940158 f762 1"/>
              <a:gd name="f1024" fmla="*/ 651378 f761 1"/>
              <a:gd name="f1025" fmla="*/ 11334676 f762 1"/>
              <a:gd name="f1026" fmla="*/ 859677 f761 1"/>
              <a:gd name="f1027" fmla="*/ 11217448 f762 1"/>
              <a:gd name="f1028" fmla="*/ 980136 f761 1"/>
              <a:gd name="f1029" fmla="*/ 2275408 f761 1"/>
              <a:gd name="f1030" fmla="*/ 5159401 f762 1"/>
              <a:gd name="f1031" fmla="*/ 2284343 f761 1"/>
              <a:gd name="f1032" fmla="*/ 5477574 f762 1"/>
              <a:gd name="f1033" fmla="*/ 2190677 f761 1"/>
              <a:gd name="f1034" fmla="*/ 88263 f762 1"/>
              <a:gd name="f1035" fmla="*/ 3479310 f761 1"/>
              <a:gd name="f1036" fmla="*/ 225952 f762 1"/>
              <a:gd name="f1037" fmla="*/ 3426352 f761 1"/>
              <a:gd name="f1038" fmla="*/ 171000 f762 1"/>
              <a:gd name="f1039" fmla="*/ 3438892 f761 1"/>
              <a:gd name="f1040" fmla="*/ 1013254 f762 1"/>
              <a:gd name="f1041" fmla="*/ 3263949 f761 1"/>
              <a:gd name="f1042" fmla="*/ 815546 f762 1"/>
              <a:gd name="f1043" fmla="*/ 3334559 f761 1"/>
              <a:gd name="f1044" fmla="*/ 388355 f762 1"/>
              <a:gd name="f1045" fmla="*/ 3376925 f761 1"/>
              <a:gd name="f1046" fmla="+- f763 0 f1"/>
              <a:gd name="f1047" fmla="*/ f766 1 12192000"/>
              <a:gd name="f1048" fmla="*/ f767 1 3482342"/>
              <a:gd name="f1049" fmla="*/ f768 1 12192000"/>
              <a:gd name="f1050" fmla="*/ f769 1 3482342"/>
              <a:gd name="f1051" fmla="*/ f770 1 12192000"/>
              <a:gd name="f1052" fmla="*/ f771 1 3482342"/>
              <a:gd name="f1053" fmla="*/ f772 1 12192000"/>
              <a:gd name="f1054" fmla="*/ f773 1 3482342"/>
              <a:gd name="f1055" fmla="*/ f774 1 12192000"/>
              <a:gd name="f1056" fmla="*/ f775 1 3482342"/>
              <a:gd name="f1057" fmla="*/ f776 1 12192000"/>
              <a:gd name="f1058" fmla="*/ f777 1 3482342"/>
              <a:gd name="f1059" fmla="*/ f778 1 12192000"/>
              <a:gd name="f1060" fmla="*/ f779 1 3482342"/>
              <a:gd name="f1061" fmla="*/ f780 1 12192000"/>
              <a:gd name="f1062" fmla="*/ f781 1 3482342"/>
              <a:gd name="f1063" fmla="*/ f782 1 12192000"/>
              <a:gd name="f1064" fmla="*/ f783 1 3482342"/>
              <a:gd name="f1065" fmla="*/ f784 1 12192000"/>
              <a:gd name="f1066" fmla="*/ f785 1 3482342"/>
              <a:gd name="f1067" fmla="*/ f786 1 12192000"/>
              <a:gd name="f1068" fmla="*/ f787 1 3482342"/>
              <a:gd name="f1069" fmla="*/ f788 1 12192000"/>
              <a:gd name="f1070" fmla="*/ f789 1 3482342"/>
              <a:gd name="f1071" fmla="*/ f790 1 12192000"/>
              <a:gd name="f1072" fmla="*/ f791 1 3482342"/>
              <a:gd name="f1073" fmla="*/ f792 1 12192000"/>
              <a:gd name="f1074" fmla="*/ f793 1 3482342"/>
              <a:gd name="f1075" fmla="*/ f794 1 12192000"/>
              <a:gd name="f1076" fmla="*/ f795 1 3482342"/>
              <a:gd name="f1077" fmla="*/ f796 1 12192000"/>
              <a:gd name="f1078" fmla="*/ f797 1 3482342"/>
              <a:gd name="f1079" fmla="*/ f798 1 12192000"/>
              <a:gd name="f1080" fmla="*/ f799 1 12192000"/>
              <a:gd name="f1081" fmla="*/ f800 1 3482342"/>
              <a:gd name="f1082" fmla="*/ f801 1 12192000"/>
              <a:gd name="f1083" fmla="*/ f802 1 3482342"/>
              <a:gd name="f1084" fmla="*/ f803 1 12192000"/>
              <a:gd name="f1085" fmla="*/ f804 1 3482342"/>
              <a:gd name="f1086" fmla="*/ f805 1 12192000"/>
              <a:gd name="f1087" fmla="*/ f806 1 3482342"/>
              <a:gd name="f1088" fmla="*/ f807 1 12192000"/>
              <a:gd name="f1089" fmla="*/ f808 1 3482342"/>
              <a:gd name="f1090" fmla="*/ f809 1 12192000"/>
              <a:gd name="f1091" fmla="*/ f810 1 3482342"/>
              <a:gd name="f1092" fmla="*/ f811 1 12192000"/>
              <a:gd name="f1093" fmla="*/ f812 1 3482342"/>
              <a:gd name="f1094" fmla="*/ f813 1 12192000"/>
              <a:gd name="f1095" fmla="*/ f814 1 3482342"/>
              <a:gd name="f1096" fmla="*/ f815 1 12192000"/>
              <a:gd name="f1097" fmla="*/ f816 1 3482342"/>
              <a:gd name="f1098" fmla="*/ f817 1 12192000"/>
              <a:gd name="f1099" fmla="*/ f818 1 3482342"/>
              <a:gd name="f1100" fmla="*/ f819 1 12192000"/>
              <a:gd name="f1101" fmla="*/ f820 1 3482342"/>
              <a:gd name="f1102" fmla="*/ f821 1 12192000"/>
              <a:gd name="f1103" fmla="*/ f822 1 3482342"/>
              <a:gd name="f1104" fmla="*/ f823 1 12192000"/>
              <a:gd name="f1105" fmla="*/ f824 1 3482342"/>
              <a:gd name="f1106" fmla="*/ f825 1 12192000"/>
              <a:gd name="f1107" fmla="*/ f826 1 3482342"/>
              <a:gd name="f1108" fmla="*/ f827 1 12192000"/>
              <a:gd name="f1109" fmla="*/ f828 1 3482342"/>
              <a:gd name="f1110" fmla="*/ f829 1 12192000"/>
              <a:gd name="f1111" fmla="*/ f830 1 3482342"/>
              <a:gd name="f1112" fmla="*/ f831 1 12192000"/>
              <a:gd name="f1113" fmla="*/ f832 1 3482342"/>
              <a:gd name="f1114" fmla="*/ f833 1 12192000"/>
              <a:gd name="f1115" fmla="*/ f834 1 3482342"/>
              <a:gd name="f1116" fmla="*/ f835 1 12192000"/>
              <a:gd name="f1117" fmla="*/ f836 1 3482342"/>
              <a:gd name="f1118" fmla="*/ f837 1 12192000"/>
              <a:gd name="f1119" fmla="*/ f838 1 3482342"/>
              <a:gd name="f1120" fmla="*/ f839 1 12192000"/>
              <a:gd name="f1121" fmla="*/ f840 1 3482342"/>
              <a:gd name="f1122" fmla="*/ f841 1 12192000"/>
              <a:gd name="f1123" fmla="*/ f842 1 3482342"/>
              <a:gd name="f1124" fmla="*/ f843 1 12192000"/>
              <a:gd name="f1125" fmla="*/ f844 1 3482342"/>
              <a:gd name="f1126" fmla="*/ f845 1 12192000"/>
              <a:gd name="f1127" fmla="*/ f846 1 3482342"/>
              <a:gd name="f1128" fmla="*/ f847 1 12192000"/>
              <a:gd name="f1129" fmla="*/ f848 1 3482342"/>
              <a:gd name="f1130" fmla="*/ f849 1 12192000"/>
              <a:gd name="f1131" fmla="*/ f850 1 3482342"/>
              <a:gd name="f1132" fmla="*/ f851 1 12192000"/>
              <a:gd name="f1133" fmla="*/ f852 1 3482342"/>
              <a:gd name="f1134" fmla="*/ f853 1 12192000"/>
              <a:gd name="f1135" fmla="*/ f854 1 3482342"/>
              <a:gd name="f1136" fmla="*/ f855 1 12192000"/>
              <a:gd name="f1137" fmla="*/ f856 1 3482342"/>
              <a:gd name="f1138" fmla="*/ f857 1 12192000"/>
              <a:gd name="f1139" fmla="*/ f858 1 3482342"/>
              <a:gd name="f1140" fmla="*/ f859 1 12192000"/>
              <a:gd name="f1141" fmla="*/ f860 1 3482342"/>
              <a:gd name="f1142" fmla="*/ f861 1 12192000"/>
              <a:gd name="f1143" fmla="*/ f862 1 3482342"/>
              <a:gd name="f1144" fmla="*/ f863 1 12192000"/>
              <a:gd name="f1145" fmla="*/ f864 1 3482342"/>
              <a:gd name="f1146" fmla="*/ f865 1 12192000"/>
              <a:gd name="f1147" fmla="*/ f866 1 3482342"/>
              <a:gd name="f1148" fmla="*/ f867 1 12192000"/>
              <a:gd name="f1149" fmla="*/ f868 1 3482342"/>
              <a:gd name="f1150" fmla="*/ f869 1 3482342"/>
              <a:gd name="f1151" fmla="*/ f870 1 3482342"/>
              <a:gd name="f1152" fmla="*/ f871 1 12192000"/>
              <a:gd name="f1153" fmla="*/ f872 1 3482342"/>
              <a:gd name="f1154" fmla="*/ f873 1 12192000"/>
              <a:gd name="f1155" fmla="*/ f874 1 3482342"/>
              <a:gd name="f1156" fmla="*/ f875 1 12192000"/>
              <a:gd name="f1157" fmla="*/ f876 1 3482342"/>
              <a:gd name="f1158" fmla="*/ f877 1 12192000"/>
              <a:gd name="f1159" fmla="*/ f878 1 3482342"/>
              <a:gd name="f1160" fmla="*/ f879 1 12192000"/>
              <a:gd name="f1161" fmla="*/ f880 1 3482342"/>
              <a:gd name="f1162" fmla="*/ f881 1 12192000"/>
              <a:gd name="f1163" fmla="*/ f882 1 3482342"/>
              <a:gd name="f1164" fmla="*/ f883 1 12192000"/>
              <a:gd name="f1165" fmla="*/ f884 1 3482342"/>
              <a:gd name="f1166" fmla="*/ f885 1 12192000"/>
              <a:gd name="f1167" fmla="*/ f886 1 3482342"/>
              <a:gd name="f1168" fmla="*/ f887 1 12192000"/>
              <a:gd name="f1169" fmla="*/ f888 1 3482342"/>
              <a:gd name="f1170" fmla="*/ f889 1 12192000"/>
              <a:gd name="f1171" fmla="*/ f890 1 3482342"/>
              <a:gd name="f1172" fmla="*/ f891 1 12192000"/>
              <a:gd name="f1173" fmla="*/ f892 1 3482342"/>
              <a:gd name="f1174" fmla="*/ f893 1 12192000"/>
              <a:gd name="f1175" fmla="*/ f894 1 3482342"/>
              <a:gd name="f1176" fmla="*/ f895 1 12192000"/>
              <a:gd name="f1177" fmla="*/ f896 1 3482342"/>
              <a:gd name="f1178" fmla="*/ f897 1 12192000"/>
              <a:gd name="f1179" fmla="*/ f898 1 3482342"/>
              <a:gd name="f1180" fmla="*/ f899 1 12192000"/>
              <a:gd name="f1181" fmla="*/ f900 1 3482342"/>
              <a:gd name="f1182" fmla="*/ f901 1 12192000"/>
              <a:gd name="f1183" fmla="*/ f902 1 3482342"/>
              <a:gd name="f1184" fmla="*/ f903 1 12192000"/>
              <a:gd name="f1185" fmla="*/ f904 1 3482342"/>
              <a:gd name="f1186" fmla="*/ f905 1 12192000"/>
              <a:gd name="f1187" fmla="*/ f906 1 3482342"/>
              <a:gd name="f1188" fmla="*/ f907 1 12192000"/>
              <a:gd name="f1189" fmla="*/ f908 1 3482342"/>
              <a:gd name="f1190" fmla="*/ f909 1 12192000"/>
              <a:gd name="f1191" fmla="*/ f910 1 3482342"/>
              <a:gd name="f1192" fmla="*/ f911 1 12192000"/>
              <a:gd name="f1193" fmla="*/ f912 1 3482342"/>
              <a:gd name="f1194" fmla="*/ f913 1 12192000"/>
              <a:gd name="f1195" fmla="*/ f914 1 3482342"/>
              <a:gd name="f1196" fmla="*/ f915 1 12192000"/>
              <a:gd name="f1197" fmla="*/ f916 1 3482342"/>
              <a:gd name="f1198" fmla="*/ f917 1 3482342"/>
              <a:gd name="f1199" fmla="*/ f918 1 12192000"/>
              <a:gd name="f1200" fmla="*/ f919 1 3482342"/>
              <a:gd name="f1201" fmla="*/ f920 1 12192000"/>
              <a:gd name="f1202" fmla="*/ f921 1 3482342"/>
              <a:gd name="f1203" fmla="*/ f922 1 12192000"/>
              <a:gd name="f1204" fmla="*/ f923 1 3482342"/>
              <a:gd name="f1205" fmla="*/ f924 1 3482342"/>
              <a:gd name="f1206" fmla="*/ f925 1 12192000"/>
              <a:gd name="f1207" fmla="*/ f926 1 3482342"/>
              <a:gd name="f1208" fmla="*/ f927 1 12192000"/>
              <a:gd name="f1209" fmla="*/ f928 1 3482342"/>
              <a:gd name="f1210" fmla="*/ f929 1 12192000"/>
              <a:gd name="f1211" fmla="*/ f930 1 12192000"/>
              <a:gd name="f1212" fmla="*/ f931 1 12192000"/>
              <a:gd name="f1213" fmla="*/ f932 1 3482342"/>
              <a:gd name="f1214" fmla="*/ f933 1 12192000"/>
              <a:gd name="f1215" fmla="*/ f934 1 12192000"/>
              <a:gd name="f1216" fmla="*/ f935 1 3482342"/>
              <a:gd name="f1217" fmla="*/ f936 1 12192000"/>
              <a:gd name="f1218" fmla="*/ f937 1 12192000"/>
              <a:gd name="f1219" fmla="*/ f938 1 3482342"/>
              <a:gd name="f1220" fmla="*/ f939 1 12192000"/>
              <a:gd name="f1221" fmla="*/ f940 1 3482342"/>
              <a:gd name="f1222" fmla="*/ f941 1 12192000"/>
              <a:gd name="f1223" fmla="*/ f942 1 3482342"/>
              <a:gd name="f1224" fmla="*/ f943 1 12192000"/>
              <a:gd name="f1225" fmla="*/ f944 1 3482342"/>
              <a:gd name="f1226" fmla="*/ f945 1 12192000"/>
              <a:gd name="f1227" fmla="*/ f946 1 3482342"/>
              <a:gd name="f1228" fmla="*/ f947 1 12192000"/>
              <a:gd name="f1229" fmla="*/ f948 1 12192000"/>
              <a:gd name="f1230" fmla="*/ f949 1 12192000"/>
              <a:gd name="f1231" fmla="*/ f950 1 3482342"/>
              <a:gd name="f1232" fmla="*/ f951 1 12192000"/>
              <a:gd name="f1233" fmla="*/ f952 1 3482342"/>
              <a:gd name="f1234" fmla="*/ f953 1 12192000"/>
              <a:gd name="f1235" fmla="*/ f954 1 3482342"/>
              <a:gd name="f1236" fmla="*/ f955 1 12192000"/>
              <a:gd name="f1237" fmla="*/ f956 1 3482342"/>
              <a:gd name="f1238" fmla="*/ f957 1 12192000"/>
              <a:gd name="f1239" fmla="*/ f958 1 3482342"/>
              <a:gd name="f1240" fmla="*/ f959 1 12192000"/>
              <a:gd name="f1241" fmla="*/ f960 1 3482342"/>
              <a:gd name="f1242" fmla="*/ f961 1 12192000"/>
              <a:gd name="f1243" fmla="*/ f962 1 3482342"/>
              <a:gd name="f1244" fmla="*/ f963 1 12192000"/>
              <a:gd name="f1245" fmla="*/ f964 1 3482342"/>
              <a:gd name="f1246" fmla="*/ f965 1 3482342"/>
              <a:gd name="f1247" fmla="*/ f966 1 12192000"/>
              <a:gd name="f1248" fmla="*/ f967 1 3482342"/>
              <a:gd name="f1249" fmla="*/ f968 1 12192000"/>
              <a:gd name="f1250" fmla="*/ f969 1 12192000"/>
              <a:gd name="f1251" fmla="*/ f970 1 3482342"/>
              <a:gd name="f1252" fmla="*/ f971 1 12192000"/>
              <a:gd name="f1253" fmla="*/ f972 1 3482342"/>
              <a:gd name="f1254" fmla="*/ f973 1 12192000"/>
              <a:gd name="f1255" fmla="*/ f974 1 3482342"/>
              <a:gd name="f1256" fmla="*/ f975 1 12192000"/>
              <a:gd name="f1257" fmla="*/ f976 1 3482342"/>
              <a:gd name="f1258" fmla="*/ f977 1 3482342"/>
              <a:gd name="f1259" fmla="*/ f978 1 12192000"/>
              <a:gd name="f1260" fmla="*/ f979 1 12192000"/>
              <a:gd name="f1261" fmla="*/ f980 1 3482342"/>
              <a:gd name="f1262" fmla="*/ f981 1 12192000"/>
              <a:gd name="f1263" fmla="*/ f982 1 3482342"/>
              <a:gd name="f1264" fmla="*/ f983 1 12192000"/>
              <a:gd name="f1265" fmla="*/ f984 1 3482342"/>
              <a:gd name="f1266" fmla="*/ f985 1 12192000"/>
              <a:gd name="f1267" fmla="*/ f986 1 3482342"/>
              <a:gd name="f1268" fmla="*/ f987 1 12192000"/>
              <a:gd name="f1269" fmla="*/ f988 1 3482342"/>
              <a:gd name="f1270" fmla="*/ f989 1 12192000"/>
              <a:gd name="f1271" fmla="*/ f990 1 3482342"/>
              <a:gd name="f1272" fmla="*/ f991 1 12192000"/>
              <a:gd name="f1273" fmla="*/ f992 1 12192000"/>
              <a:gd name="f1274" fmla="*/ f993 1 3482342"/>
              <a:gd name="f1275" fmla="*/ f994 1 12192000"/>
              <a:gd name="f1276" fmla="*/ f995 1 3482342"/>
              <a:gd name="f1277" fmla="*/ f996 1 12192000"/>
              <a:gd name="f1278" fmla="*/ f997 1 12192000"/>
              <a:gd name="f1279" fmla="*/ f998 1 3482342"/>
              <a:gd name="f1280" fmla="*/ f999 1 12192000"/>
              <a:gd name="f1281" fmla="*/ f1000 1 3482342"/>
              <a:gd name="f1282" fmla="*/ f1001 1 3482342"/>
              <a:gd name="f1283" fmla="*/ f1002 1 12192000"/>
              <a:gd name="f1284" fmla="*/ f1003 1 3482342"/>
              <a:gd name="f1285" fmla="*/ f1004 1 12192000"/>
              <a:gd name="f1286" fmla="*/ f1005 1 3482342"/>
              <a:gd name="f1287" fmla="*/ f1006 1 12192000"/>
              <a:gd name="f1288" fmla="*/ f1007 1 3482342"/>
              <a:gd name="f1289" fmla="*/ f1008 1 12192000"/>
              <a:gd name="f1290" fmla="*/ f1009 1 3482342"/>
              <a:gd name="f1291" fmla="*/ f1010 1 12192000"/>
              <a:gd name="f1292" fmla="*/ f1011 1 3482342"/>
              <a:gd name="f1293" fmla="*/ f1012 1 12192000"/>
              <a:gd name="f1294" fmla="*/ f1013 1 3482342"/>
              <a:gd name="f1295" fmla="*/ f1014 1 12192000"/>
              <a:gd name="f1296" fmla="*/ f1015 1 3482342"/>
              <a:gd name="f1297" fmla="*/ f1016 1 3482342"/>
              <a:gd name="f1298" fmla="*/ f1017 1 12192000"/>
              <a:gd name="f1299" fmla="*/ f1018 1 3482342"/>
              <a:gd name="f1300" fmla="*/ f1019 1 12192000"/>
              <a:gd name="f1301" fmla="*/ f1020 1 3482342"/>
              <a:gd name="f1302" fmla="*/ f1021 1 12192000"/>
              <a:gd name="f1303" fmla="*/ f1022 1 3482342"/>
              <a:gd name="f1304" fmla="*/ f1023 1 12192000"/>
              <a:gd name="f1305" fmla="*/ f1024 1 3482342"/>
              <a:gd name="f1306" fmla="*/ f1025 1 12192000"/>
              <a:gd name="f1307" fmla="*/ f1026 1 3482342"/>
              <a:gd name="f1308" fmla="*/ f1027 1 12192000"/>
              <a:gd name="f1309" fmla="*/ f1028 1 3482342"/>
              <a:gd name="f1310" fmla="*/ f1029 1 3482342"/>
              <a:gd name="f1311" fmla="*/ f1030 1 12192000"/>
              <a:gd name="f1312" fmla="*/ f1031 1 3482342"/>
              <a:gd name="f1313" fmla="*/ f1032 1 12192000"/>
              <a:gd name="f1314" fmla="*/ f1033 1 3482342"/>
              <a:gd name="f1315" fmla="*/ f1034 1 12192000"/>
              <a:gd name="f1316" fmla="*/ f1035 1 3482342"/>
              <a:gd name="f1317" fmla="*/ f1036 1 12192000"/>
              <a:gd name="f1318" fmla="*/ f1037 1 3482342"/>
              <a:gd name="f1319" fmla="*/ f1038 1 12192000"/>
              <a:gd name="f1320" fmla="*/ f1039 1 3482342"/>
              <a:gd name="f1321" fmla="*/ f1040 1 12192000"/>
              <a:gd name="f1322" fmla="*/ f1041 1 3482342"/>
              <a:gd name="f1323" fmla="*/ f1042 1 12192000"/>
              <a:gd name="f1324" fmla="*/ f1043 1 3482342"/>
              <a:gd name="f1325" fmla="*/ f1044 1 12192000"/>
              <a:gd name="f1326" fmla="*/ f1045 1 3482342"/>
              <a:gd name="f1327" fmla="*/ f757 1 f764"/>
              <a:gd name="f1328" fmla="*/ f758 1 f764"/>
              <a:gd name="f1329" fmla="*/ f757 1 f765"/>
              <a:gd name="f1330" fmla="*/ f759 1 f765"/>
              <a:gd name="f1331" fmla="*/ f1047 1 f764"/>
              <a:gd name="f1332" fmla="*/ f1048 1 f765"/>
              <a:gd name="f1333" fmla="*/ f1049 1 f764"/>
              <a:gd name="f1334" fmla="*/ f1050 1 f765"/>
              <a:gd name="f1335" fmla="*/ f1051 1 f764"/>
              <a:gd name="f1336" fmla="*/ f1052 1 f765"/>
              <a:gd name="f1337" fmla="*/ f1053 1 f764"/>
              <a:gd name="f1338" fmla="*/ f1054 1 f765"/>
              <a:gd name="f1339" fmla="*/ f1304 1 f764"/>
              <a:gd name="f1340" fmla="*/ f1305 1 f765"/>
              <a:gd name="f1341" fmla="*/ f1055 1 f764"/>
              <a:gd name="f1342" fmla="*/ f1056 1 f765"/>
              <a:gd name="f1343" fmla="*/ f1057 1 f764"/>
              <a:gd name="f1344" fmla="*/ f1058 1 f765"/>
              <a:gd name="f1345" fmla="*/ f1059 1 f764"/>
              <a:gd name="f1346" fmla="*/ f1060 1 f765"/>
              <a:gd name="f1347" fmla="*/ f1061 1 f764"/>
              <a:gd name="f1348" fmla="*/ f1062 1 f765"/>
              <a:gd name="f1349" fmla="*/ f1063 1 f764"/>
              <a:gd name="f1350" fmla="*/ f1064 1 f765"/>
              <a:gd name="f1351" fmla="*/ f1065 1 f764"/>
              <a:gd name="f1352" fmla="*/ f1066 1 f765"/>
              <a:gd name="f1353" fmla="*/ f1067 1 f764"/>
              <a:gd name="f1354" fmla="*/ f1068 1 f765"/>
              <a:gd name="f1355" fmla="*/ f1069 1 f764"/>
              <a:gd name="f1356" fmla="*/ f1070 1 f765"/>
              <a:gd name="f1357" fmla="*/ f1071 1 f764"/>
              <a:gd name="f1358" fmla="*/ f1072 1 f765"/>
              <a:gd name="f1359" fmla="*/ f1302 1 f764"/>
              <a:gd name="f1360" fmla="*/ f1303 1 f765"/>
              <a:gd name="f1361" fmla="*/ f1073 1 f764"/>
              <a:gd name="f1362" fmla="*/ f1074 1 f765"/>
              <a:gd name="f1363" fmla="*/ f1300 1 f764"/>
              <a:gd name="f1364" fmla="*/ f1301 1 f765"/>
              <a:gd name="f1365" fmla="*/ f1203 1 f764"/>
              <a:gd name="f1366" fmla="*/ f1204 1 f765"/>
              <a:gd name="f1367" fmla="*/ f1266 1 f764"/>
              <a:gd name="f1368" fmla="*/ f1267 1 f765"/>
              <a:gd name="f1369" fmla="*/ f1201 1 f764"/>
              <a:gd name="f1370" fmla="*/ f1202 1 f765"/>
              <a:gd name="f1371" fmla="*/ f1306 1 f764"/>
              <a:gd name="f1372" fmla="*/ f1307 1 f765"/>
              <a:gd name="f1373" fmla="*/ f1308 1 f764"/>
              <a:gd name="f1374" fmla="*/ f1309 1 f765"/>
              <a:gd name="f1375" fmla="*/ f1264 1 f764"/>
              <a:gd name="f1376" fmla="*/ f1265 1 f765"/>
              <a:gd name="f1377" fmla="*/ f1075 1 f764"/>
              <a:gd name="f1378" fmla="*/ f1205 1 f765"/>
              <a:gd name="f1379" fmla="*/ f1262 1 f764"/>
              <a:gd name="f1380" fmla="*/ f1263 1 f765"/>
              <a:gd name="f1381" fmla="*/ f1268 1 f764"/>
              <a:gd name="f1382" fmla="*/ f1269 1 f765"/>
              <a:gd name="f1383" fmla="*/ f1210 1 f764"/>
              <a:gd name="f1384" fmla="*/ f1076 1 f765"/>
              <a:gd name="f1385" fmla="*/ f1298 1 f764"/>
              <a:gd name="f1386" fmla="*/ f1299 1 f765"/>
              <a:gd name="f1387" fmla="*/ f1208 1 f764"/>
              <a:gd name="f1388" fmla="*/ f1209 1 f765"/>
              <a:gd name="f1389" fmla="*/ f1273 1 f764"/>
              <a:gd name="f1390" fmla="*/ f1274 1 f765"/>
              <a:gd name="f1391" fmla="*/ f1254 1 f764"/>
              <a:gd name="f1392" fmla="*/ f1255 1 f765"/>
              <a:gd name="f1393" fmla="*/ f1272 1 f764"/>
              <a:gd name="f1394" fmla="*/ f1253 1 f765"/>
              <a:gd name="f1395" fmla="*/ f1252 1 f764"/>
              <a:gd name="f1396" fmla="*/ f1206 1 f764"/>
              <a:gd name="f1397" fmla="*/ f1207 1 f765"/>
              <a:gd name="f1398" fmla="*/ f1270 1 f764"/>
              <a:gd name="f1399" fmla="*/ f1271 1 f765"/>
              <a:gd name="f1400" fmla="*/ f1285 1 f764"/>
              <a:gd name="f1401" fmla="*/ f1286 1 f765"/>
              <a:gd name="f1402" fmla="*/ f1295 1 f764"/>
              <a:gd name="f1403" fmla="*/ f1296 1 f765"/>
              <a:gd name="f1404" fmla="*/ f1211 1 f764"/>
              <a:gd name="f1405" fmla="*/ f1297 1 f765"/>
              <a:gd name="f1406" fmla="*/ f1256 1 f764"/>
              <a:gd name="f1407" fmla="*/ f1257 1 f765"/>
              <a:gd name="f1408" fmla="*/ f1077 1 f764"/>
              <a:gd name="f1409" fmla="*/ f1078 1 f765"/>
              <a:gd name="f1410" fmla="*/ f1283 1 f764"/>
              <a:gd name="f1411" fmla="*/ f1284 1 f765"/>
              <a:gd name="f1412" fmla="*/ f1079 1 f764"/>
              <a:gd name="f1413" fmla="*/ f1282 1 f765"/>
              <a:gd name="f1414" fmla="*/ f1280 1 f764"/>
              <a:gd name="f1415" fmla="*/ f1281 1 f765"/>
              <a:gd name="f1416" fmla="*/ f1080 1 f764"/>
              <a:gd name="f1417" fmla="*/ f1081 1 f765"/>
              <a:gd name="f1418" fmla="*/ f1293 1 f764"/>
              <a:gd name="f1419" fmla="*/ f1294 1 f765"/>
              <a:gd name="f1420" fmla="*/ f1082 1 f764"/>
              <a:gd name="f1421" fmla="*/ f1083 1 f765"/>
              <a:gd name="f1422" fmla="*/ f1084 1 f764"/>
              <a:gd name="f1423" fmla="*/ f1085 1 f765"/>
              <a:gd name="f1424" fmla="*/ f1275 1 f764"/>
              <a:gd name="f1425" fmla="*/ f1276 1 f765"/>
              <a:gd name="f1426" fmla="*/ f1086 1 f764"/>
              <a:gd name="f1427" fmla="*/ f1087 1 f765"/>
              <a:gd name="f1428" fmla="*/ f1278 1 f764"/>
              <a:gd name="f1429" fmla="*/ f1279 1 f765"/>
              <a:gd name="f1430" fmla="*/ f1260 1 f764"/>
              <a:gd name="f1431" fmla="*/ f1261 1 f765"/>
              <a:gd name="f1432" fmla="*/ f1277 1 f764"/>
              <a:gd name="f1433" fmla="*/ f1259 1 f764"/>
              <a:gd name="f1434" fmla="*/ f1258 1 f765"/>
              <a:gd name="f1435" fmla="*/ f1287 1 f764"/>
              <a:gd name="f1436" fmla="*/ f1288 1 f765"/>
              <a:gd name="f1437" fmla="*/ f1088 1 f764"/>
              <a:gd name="f1438" fmla="*/ f1089 1 f765"/>
              <a:gd name="f1439" fmla="*/ f1090 1 f764"/>
              <a:gd name="f1440" fmla="*/ f1091 1 f765"/>
              <a:gd name="f1441" fmla="*/ f1092 1 f764"/>
              <a:gd name="f1442" fmla="*/ f1093 1 f765"/>
              <a:gd name="f1443" fmla="*/ f1094 1 f764"/>
              <a:gd name="f1444" fmla="*/ f1095 1 f765"/>
              <a:gd name="f1445" fmla="*/ f1096 1 f764"/>
              <a:gd name="f1446" fmla="*/ f1097 1 f765"/>
              <a:gd name="f1447" fmla="*/ f1098 1 f764"/>
              <a:gd name="f1448" fmla="*/ f1099 1 f765"/>
              <a:gd name="f1449" fmla="*/ f1100 1 f764"/>
              <a:gd name="f1450" fmla="*/ f1101 1 f765"/>
              <a:gd name="f1451" fmla="*/ f1102 1 f764"/>
              <a:gd name="f1452" fmla="*/ f1103 1 f765"/>
              <a:gd name="f1453" fmla="*/ f1104 1 f764"/>
              <a:gd name="f1454" fmla="*/ f1105 1 f765"/>
              <a:gd name="f1455" fmla="*/ f1106 1 f764"/>
              <a:gd name="f1456" fmla="*/ f1107 1 f765"/>
              <a:gd name="f1457" fmla="*/ f1108 1 f764"/>
              <a:gd name="f1458" fmla="*/ f1109 1 f765"/>
              <a:gd name="f1459" fmla="*/ f1110 1 f764"/>
              <a:gd name="f1460" fmla="*/ f1111 1 f765"/>
              <a:gd name="f1461" fmla="*/ f1112 1 f764"/>
              <a:gd name="f1462" fmla="*/ f1113 1 f765"/>
              <a:gd name="f1463" fmla="*/ f1114 1 f764"/>
              <a:gd name="f1464" fmla="*/ f1115 1 f765"/>
              <a:gd name="f1465" fmla="*/ f1116 1 f764"/>
              <a:gd name="f1466" fmla="*/ f1117 1 f765"/>
              <a:gd name="f1467" fmla="*/ f1118 1 f764"/>
              <a:gd name="f1468" fmla="*/ f1119 1 f765"/>
              <a:gd name="f1469" fmla="*/ f1120 1 f764"/>
              <a:gd name="f1470" fmla="*/ f1121 1 f765"/>
              <a:gd name="f1471" fmla="*/ f1289 1 f764"/>
              <a:gd name="f1472" fmla="*/ f1290 1 f765"/>
              <a:gd name="f1473" fmla="*/ f1291 1 f764"/>
              <a:gd name="f1474" fmla="*/ f1292 1 f765"/>
              <a:gd name="f1475" fmla="*/ f1199 1 f764"/>
              <a:gd name="f1476" fmla="*/ f1200 1 f765"/>
              <a:gd name="f1477" fmla="*/ f1122 1 f764"/>
              <a:gd name="f1478" fmla="*/ f1123 1 f765"/>
              <a:gd name="f1479" fmla="*/ f1124 1 f764"/>
              <a:gd name="f1480" fmla="*/ f1125 1 f765"/>
              <a:gd name="f1481" fmla="*/ f1126 1 f764"/>
              <a:gd name="f1482" fmla="*/ f1127 1 f765"/>
              <a:gd name="f1483" fmla="*/ f1128 1 f764"/>
              <a:gd name="f1484" fmla="*/ f1129 1 f765"/>
              <a:gd name="f1485" fmla="*/ f1130 1 f764"/>
              <a:gd name="f1486" fmla="*/ f1131 1 f765"/>
              <a:gd name="f1487" fmla="*/ f1132 1 f764"/>
              <a:gd name="f1488" fmla="*/ f1133 1 f765"/>
              <a:gd name="f1489" fmla="*/ f1134 1 f764"/>
              <a:gd name="f1490" fmla="*/ f1135 1 f765"/>
              <a:gd name="f1491" fmla="*/ f1136 1 f764"/>
              <a:gd name="f1492" fmla="*/ f1137 1 f765"/>
              <a:gd name="f1493" fmla="*/ f1138 1 f764"/>
              <a:gd name="f1494" fmla="*/ f1139 1 f765"/>
              <a:gd name="f1495" fmla="*/ f1212 1 f764"/>
              <a:gd name="f1496" fmla="*/ f1213 1 f765"/>
              <a:gd name="f1497" fmla="*/ f1140 1 f764"/>
              <a:gd name="f1498" fmla="*/ f1141 1 f765"/>
              <a:gd name="f1499" fmla="*/ f1142 1 f764"/>
              <a:gd name="f1500" fmla="*/ f1143 1 f765"/>
              <a:gd name="f1501" fmla="*/ f1144 1 f764"/>
              <a:gd name="f1502" fmla="*/ f1145 1 f765"/>
              <a:gd name="f1503" fmla="*/ f1146 1 f764"/>
              <a:gd name="f1504" fmla="*/ f1147 1 f765"/>
              <a:gd name="f1505" fmla="*/ f1148 1 f764"/>
              <a:gd name="f1506" fmla="*/ f1149 1 f765"/>
              <a:gd name="f1507" fmla="*/ f1217 1 f764"/>
              <a:gd name="f1508" fmla="*/ f1150 1 f765"/>
              <a:gd name="f1509" fmla="*/ f1215 1 f764"/>
              <a:gd name="f1510" fmla="*/ f1216 1 f765"/>
              <a:gd name="f1511" fmla="*/ f1214 1 f764"/>
              <a:gd name="f1512" fmla="*/ f1151 1 f765"/>
              <a:gd name="f1513" fmla="*/ f1236 1 f764"/>
              <a:gd name="f1514" fmla="*/ f1237 1 f765"/>
              <a:gd name="f1515" fmla="*/ f1152 1 f764"/>
              <a:gd name="f1516" fmla="*/ f1153 1 f765"/>
              <a:gd name="f1517" fmla="*/ f1238 1 f764"/>
              <a:gd name="f1518" fmla="*/ f1239 1 f765"/>
              <a:gd name="f1519" fmla="*/ f1154 1 f764"/>
              <a:gd name="f1520" fmla="*/ f1155 1 f765"/>
              <a:gd name="f1521" fmla="*/ f1156 1 f764"/>
              <a:gd name="f1522" fmla="*/ f1157 1 f765"/>
              <a:gd name="f1523" fmla="*/ f1158 1 f764"/>
              <a:gd name="f1524" fmla="*/ f1159 1 f765"/>
              <a:gd name="f1525" fmla="*/ f1242 1 f764"/>
              <a:gd name="f1526" fmla="*/ f1243 1 f765"/>
              <a:gd name="f1527" fmla="*/ f1240 1 f764"/>
              <a:gd name="f1528" fmla="*/ f1241 1 f765"/>
              <a:gd name="f1529" fmla="*/ f1244 1 f764"/>
              <a:gd name="f1530" fmla="*/ f1245 1 f765"/>
              <a:gd name="f1531" fmla="*/ f1229 1 f764"/>
              <a:gd name="f1532" fmla="*/ f1246 1 f765"/>
              <a:gd name="f1533" fmla="*/ f1247 1 f764"/>
              <a:gd name="f1534" fmla="*/ f1248 1 f765"/>
              <a:gd name="f1535" fmla="*/ f1249 1 f764"/>
              <a:gd name="f1536" fmla="*/ f1231 1 f765"/>
              <a:gd name="f1537" fmla="*/ f1232 1 f764"/>
              <a:gd name="f1538" fmla="*/ f1233 1 f765"/>
              <a:gd name="f1539" fmla="*/ f1230 1 f764"/>
              <a:gd name="f1540" fmla="*/ f1160 1 f764"/>
              <a:gd name="f1541" fmla="*/ f1161 1 f765"/>
              <a:gd name="f1542" fmla="*/ f1234 1 f764"/>
              <a:gd name="f1543" fmla="*/ f1235 1 f765"/>
              <a:gd name="f1544" fmla="*/ f1162 1 f764"/>
              <a:gd name="f1545" fmla="*/ f1163 1 f765"/>
              <a:gd name="f1546" fmla="*/ f1250 1 f764"/>
              <a:gd name="f1547" fmla="*/ f1251 1 f765"/>
              <a:gd name="f1548" fmla="*/ f1313 1 f764"/>
              <a:gd name="f1549" fmla="*/ f1314 1 f765"/>
              <a:gd name="f1550" fmla="*/ f1164 1 f764"/>
              <a:gd name="f1551" fmla="*/ f1165 1 f765"/>
              <a:gd name="f1552" fmla="*/ f1166 1 f764"/>
              <a:gd name="f1553" fmla="*/ f1167 1 f765"/>
              <a:gd name="f1554" fmla="*/ f1224 1 f764"/>
              <a:gd name="f1555" fmla="*/ f1225 1 f765"/>
              <a:gd name="f1556" fmla="*/ f1168 1 f764"/>
              <a:gd name="f1557" fmla="*/ f1169 1 f765"/>
              <a:gd name="f1558" fmla="*/ f1226 1 f764"/>
              <a:gd name="f1559" fmla="*/ f1227 1 f765"/>
              <a:gd name="f1560" fmla="*/ f1222 1 f764"/>
              <a:gd name="f1561" fmla="*/ f1223 1 f765"/>
              <a:gd name="f1562" fmla="*/ f1228 1 f764"/>
              <a:gd name="f1563" fmla="*/ f1310 1 f765"/>
              <a:gd name="f1564" fmla="*/ f1311 1 f764"/>
              <a:gd name="f1565" fmla="*/ f1312 1 f765"/>
              <a:gd name="f1566" fmla="*/ f1220 1 f764"/>
              <a:gd name="f1567" fmla="*/ f1221 1 f765"/>
              <a:gd name="f1568" fmla="*/ f1218 1 f764"/>
              <a:gd name="f1569" fmla="*/ f1219 1 f765"/>
              <a:gd name="f1570" fmla="*/ f1170 1 f764"/>
              <a:gd name="f1571" fmla="*/ f1171 1 f765"/>
              <a:gd name="f1572" fmla="*/ f1172 1 f764"/>
              <a:gd name="f1573" fmla="*/ f1173 1 f765"/>
              <a:gd name="f1574" fmla="*/ f1174 1 f764"/>
              <a:gd name="f1575" fmla="*/ f1175 1 f765"/>
              <a:gd name="f1576" fmla="*/ f1176 1 f764"/>
              <a:gd name="f1577" fmla="*/ f1177 1 f765"/>
              <a:gd name="f1578" fmla="*/ f1178 1 f764"/>
              <a:gd name="f1579" fmla="*/ f1179 1 f765"/>
              <a:gd name="f1580" fmla="*/ f1180 1 f764"/>
              <a:gd name="f1581" fmla="*/ f1181 1 f765"/>
              <a:gd name="f1582" fmla="*/ f1182 1 f764"/>
              <a:gd name="f1583" fmla="*/ f1183 1 f765"/>
              <a:gd name="f1584" fmla="*/ f1184 1 f764"/>
              <a:gd name="f1585" fmla="*/ f1185 1 f765"/>
              <a:gd name="f1586" fmla="*/ f1321 1 f764"/>
              <a:gd name="f1587" fmla="*/ f1322 1 f765"/>
              <a:gd name="f1588" fmla="*/ f1323 1 f764"/>
              <a:gd name="f1589" fmla="*/ f1324 1 f765"/>
              <a:gd name="f1590" fmla="*/ f1186 1 f764"/>
              <a:gd name="f1591" fmla="*/ f1187 1 f765"/>
              <a:gd name="f1592" fmla="*/ f1188 1 f764"/>
              <a:gd name="f1593" fmla="*/ f1189 1 f765"/>
              <a:gd name="f1594" fmla="*/ f1190 1 f764"/>
              <a:gd name="f1595" fmla="*/ f1191 1 f765"/>
              <a:gd name="f1596" fmla="*/ f1325 1 f764"/>
              <a:gd name="f1597" fmla="*/ f1326 1 f765"/>
              <a:gd name="f1598" fmla="*/ f1192 1 f764"/>
              <a:gd name="f1599" fmla="*/ f1193 1 f765"/>
              <a:gd name="f1600" fmla="*/ f1317 1 f764"/>
              <a:gd name="f1601" fmla="*/ f1318 1 f765"/>
              <a:gd name="f1602" fmla="*/ f1319 1 f764"/>
              <a:gd name="f1603" fmla="*/ f1320 1 f765"/>
              <a:gd name="f1604" fmla="*/ f1315 1 f764"/>
              <a:gd name="f1605" fmla="*/ f1316 1 f765"/>
              <a:gd name="f1606" fmla="*/ f1194 1 f764"/>
              <a:gd name="f1607" fmla="*/ f1195 1 f765"/>
              <a:gd name="f1608" fmla="*/ f1196 1 f764"/>
              <a:gd name="f1609" fmla="*/ f1197 1 f765"/>
              <a:gd name="f1610" fmla="*/ f1198 1 f765"/>
              <a:gd name="f1611" fmla="*/ f1327 f755 1"/>
              <a:gd name="f1612" fmla="*/ f1328 f755 1"/>
              <a:gd name="f1613" fmla="*/ f1330 f756 1"/>
              <a:gd name="f1614" fmla="*/ f1329 f756 1"/>
              <a:gd name="f1615" fmla="*/ f1331 f755 1"/>
              <a:gd name="f1616" fmla="*/ f1332 f756 1"/>
              <a:gd name="f1617" fmla="*/ f1333 f755 1"/>
              <a:gd name="f1618" fmla="*/ f1334 f756 1"/>
              <a:gd name="f1619" fmla="*/ f1335 f755 1"/>
              <a:gd name="f1620" fmla="*/ f1336 f756 1"/>
              <a:gd name="f1621" fmla="*/ f1337 f755 1"/>
              <a:gd name="f1622" fmla="*/ f1338 f756 1"/>
              <a:gd name="f1623" fmla="*/ f1339 f755 1"/>
              <a:gd name="f1624" fmla="*/ f1340 f756 1"/>
              <a:gd name="f1625" fmla="*/ f1341 f755 1"/>
              <a:gd name="f1626" fmla="*/ f1342 f756 1"/>
              <a:gd name="f1627" fmla="*/ f1343 f755 1"/>
              <a:gd name="f1628" fmla="*/ f1344 f756 1"/>
              <a:gd name="f1629" fmla="*/ f1345 f755 1"/>
              <a:gd name="f1630" fmla="*/ f1346 f756 1"/>
              <a:gd name="f1631" fmla="*/ f1347 f755 1"/>
              <a:gd name="f1632" fmla="*/ f1348 f756 1"/>
              <a:gd name="f1633" fmla="*/ f1349 f755 1"/>
              <a:gd name="f1634" fmla="*/ f1350 f756 1"/>
              <a:gd name="f1635" fmla="*/ f1351 f755 1"/>
              <a:gd name="f1636" fmla="*/ f1352 f756 1"/>
              <a:gd name="f1637" fmla="*/ f1353 f755 1"/>
              <a:gd name="f1638" fmla="*/ f1354 f756 1"/>
              <a:gd name="f1639" fmla="*/ f1355 f755 1"/>
              <a:gd name="f1640" fmla="*/ f1356 f756 1"/>
              <a:gd name="f1641" fmla="*/ f1357 f755 1"/>
              <a:gd name="f1642" fmla="*/ f1358 f756 1"/>
              <a:gd name="f1643" fmla="*/ f1359 f755 1"/>
              <a:gd name="f1644" fmla="*/ f1360 f756 1"/>
              <a:gd name="f1645" fmla="*/ f1361 f755 1"/>
              <a:gd name="f1646" fmla="*/ f1362 f756 1"/>
              <a:gd name="f1647" fmla="*/ f1363 f755 1"/>
              <a:gd name="f1648" fmla="*/ f1364 f756 1"/>
              <a:gd name="f1649" fmla="*/ f1365 f755 1"/>
              <a:gd name="f1650" fmla="*/ f1366 f756 1"/>
              <a:gd name="f1651" fmla="*/ f1367 f755 1"/>
              <a:gd name="f1652" fmla="*/ f1368 f756 1"/>
              <a:gd name="f1653" fmla="*/ f1369 f755 1"/>
              <a:gd name="f1654" fmla="*/ f1370 f756 1"/>
              <a:gd name="f1655" fmla="*/ f1371 f755 1"/>
              <a:gd name="f1656" fmla="*/ f1372 f756 1"/>
              <a:gd name="f1657" fmla="*/ f1373 f755 1"/>
              <a:gd name="f1658" fmla="*/ f1374 f756 1"/>
              <a:gd name="f1659" fmla="*/ f1375 f755 1"/>
              <a:gd name="f1660" fmla="*/ f1376 f756 1"/>
              <a:gd name="f1661" fmla="*/ f1377 f755 1"/>
              <a:gd name="f1662" fmla="*/ f1378 f756 1"/>
              <a:gd name="f1663" fmla="*/ f1379 f755 1"/>
              <a:gd name="f1664" fmla="*/ f1380 f756 1"/>
              <a:gd name="f1665" fmla="*/ f1381 f755 1"/>
              <a:gd name="f1666" fmla="*/ f1382 f756 1"/>
              <a:gd name="f1667" fmla="*/ f1383 f755 1"/>
              <a:gd name="f1668" fmla="*/ f1384 f756 1"/>
              <a:gd name="f1669" fmla="*/ f1385 f755 1"/>
              <a:gd name="f1670" fmla="*/ f1386 f756 1"/>
              <a:gd name="f1671" fmla="*/ f1387 f755 1"/>
              <a:gd name="f1672" fmla="*/ f1388 f756 1"/>
              <a:gd name="f1673" fmla="*/ f1389 f755 1"/>
              <a:gd name="f1674" fmla="*/ f1390 f756 1"/>
              <a:gd name="f1675" fmla="*/ f1391 f755 1"/>
              <a:gd name="f1676" fmla="*/ f1392 f756 1"/>
              <a:gd name="f1677" fmla="*/ f1393 f755 1"/>
              <a:gd name="f1678" fmla="*/ f1394 f756 1"/>
              <a:gd name="f1679" fmla="*/ f1395 f755 1"/>
              <a:gd name="f1680" fmla="*/ f1396 f755 1"/>
              <a:gd name="f1681" fmla="*/ f1397 f756 1"/>
              <a:gd name="f1682" fmla="*/ f1398 f755 1"/>
              <a:gd name="f1683" fmla="*/ f1399 f756 1"/>
              <a:gd name="f1684" fmla="*/ f1400 f755 1"/>
              <a:gd name="f1685" fmla="*/ f1401 f756 1"/>
              <a:gd name="f1686" fmla="*/ f1402 f755 1"/>
              <a:gd name="f1687" fmla="*/ f1403 f756 1"/>
              <a:gd name="f1688" fmla="*/ f1404 f755 1"/>
              <a:gd name="f1689" fmla="*/ f1405 f756 1"/>
              <a:gd name="f1690" fmla="*/ f1406 f755 1"/>
              <a:gd name="f1691" fmla="*/ f1407 f756 1"/>
              <a:gd name="f1692" fmla="*/ f1408 f755 1"/>
              <a:gd name="f1693" fmla="*/ f1409 f756 1"/>
              <a:gd name="f1694" fmla="*/ f1410 f755 1"/>
              <a:gd name="f1695" fmla="*/ f1411 f756 1"/>
              <a:gd name="f1696" fmla="*/ f1412 f755 1"/>
              <a:gd name="f1697" fmla="*/ f1413 f756 1"/>
              <a:gd name="f1698" fmla="*/ f1414 f755 1"/>
              <a:gd name="f1699" fmla="*/ f1415 f756 1"/>
              <a:gd name="f1700" fmla="*/ f1416 f755 1"/>
              <a:gd name="f1701" fmla="*/ f1417 f756 1"/>
              <a:gd name="f1702" fmla="*/ f1418 f755 1"/>
              <a:gd name="f1703" fmla="*/ f1419 f756 1"/>
              <a:gd name="f1704" fmla="*/ f1420 f755 1"/>
              <a:gd name="f1705" fmla="*/ f1421 f756 1"/>
              <a:gd name="f1706" fmla="*/ f1422 f755 1"/>
              <a:gd name="f1707" fmla="*/ f1423 f756 1"/>
              <a:gd name="f1708" fmla="*/ f1424 f755 1"/>
              <a:gd name="f1709" fmla="*/ f1425 f756 1"/>
              <a:gd name="f1710" fmla="*/ f1426 f755 1"/>
              <a:gd name="f1711" fmla="*/ f1427 f756 1"/>
              <a:gd name="f1712" fmla="*/ f1428 f755 1"/>
              <a:gd name="f1713" fmla="*/ f1429 f756 1"/>
              <a:gd name="f1714" fmla="*/ f1430 f755 1"/>
              <a:gd name="f1715" fmla="*/ f1431 f756 1"/>
              <a:gd name="f1716" fmla="*/ f1432 f755 1"/>
              <a:gd name="f1717" fmla="*/ f1433 f755 1"/>
              <a:gd name="f1718" fmla="*/ f1434 f756 1"/>
              <a:gd name="f1719" fmla="*/ f1435 f755 1"/>
              <a:gd name="f1720" fmla="*/ f1436 f756 1"/>
              <a:gd name="f1721" fmla="*/ f1437 f755 1"/>
              <a:gd name="f1722" fmla="*/ f1438 f756 1"/>
              <a:gd name="f1723" fmla="*/ f1439 f755 1"/>
              <a:gd name="f1724" fmla="*/ f1440 f756 1"/>
              <a:gd name="f1725" fmla="*/ f1441 f755 1"/>
              <a:gd name="f1726" fmla="*/ f1442 f756 1"/>
              <a:gd name="f1727" fmla="*/ f1443 f755 1"/>
              <a:gd name="f1728" fmla="*/ f1444 f756 1"/>
              <a:gd name="f1729" fmla="*/ f1445 f755 1"/>
              <a:gd name="f1730" fmla="*/ f1446 f756 1"/>
              <a:gd name="f1731" fmla="*/ f1447 f755 1"/>
              <a:gd name="f1732" fmla="*/ f1448 f756 1"/>
              <a:gd name="f1733" fmla="*/ f1449 f755 1"/>
              <a:gd name="f1734" fmla="*/ f1450 f756 1"/>
              <a:gd name="f1735" fmla="*/ f1451 f755 1"/>
              <a:gd name="f1736" fmla="*/ f1452 f756 1"/>
              <a:gd name="f1737" fmla="*/ f1453 f755 1"/>
              <a:gd name="f1738" fmla="*/ f1454 f756 1"/>
              <a:gd name="f1739" fmla="*/ f1455 f755 1"/>
              <a:gd name="f1740" fmla="*/ f1456 f756 1"/>
              <a:gd name="f1741" fmla="*/ f1457 f755 1"/>
              <a:gd name="f1742" fmla="*/ f1458 f756 1"/>
              <a:gd name="f1743" fmla="*/ f1459 f755 1"/>
              <a:gd name="f1744" fmla="*/ f1460 f756 1"/>
              <a:gd name="f1745" fmla="*/ f1461 f755 1"/>
              <a:gd name="f1746" fmla="*/ f1462 f756 1"/>
              <a:gd name="f1747" fmla="*/ f1463 f755 1"/>
              <a:gd name="f1748" fmla="*/ f1464 f756 1"/>
              <a:gd name="f1749" fmla="*/ f1465 f755 1"/>
              <a:gd name="f1750" fmla="*/ f1466 f756 1"/>
              <a:gd name="f1751" fmla="*/ f1467 f755 1"/>
              <a:gd name="f1752" fmla="*/ f1468 f756 1"/>
              <a:gd name="f1753" fmla="*/ f1469 f755 1"/>
              <a:gd name="f1754" fmla="*/ f1470 f756 1"/>
              <a:gd name="f1755" fmla="*/ f1471 f755 1"/>
              <a:gd name="f1756" fmla="*/ f1472 f756 1"/>
              <a:gd name="f1757" fmla="*/ f1473 f755 1"/>
              <a:gd name="f1758" fmla="*/ f1474 f756 1"/>
              <a:gd name="f1759" fmla="*/ f1475 f755 1"/>
              <a:gd name="f1760" fmla="*/ f1476 f756 1"/>
              <a:gd name="f1761" fmla="*/ f1477 f755 1"/>
              <a:gd name="f1762" fmla="*/ f1478 f756 1"/>
              <a:gd name="f1763" fmla="*/ f1479 f755 1"/>
              <a:gd name="f1764" fmla="*/ f1480 f756 1"/>
              <a:gd name="f1765" fmla="*/ f1481 f755 1"/>
              <a:gd name="f1766" fmla="*/ f1482 f756 1"/>
              <a:gd name="f1767" fmla="*/ f1483 f755 1"/>
              <a:gd name="f1768" fmla="*/ f1484 f756 1"/>
              <a:gd name="f1769" fmla="*/ f1485 f755 1"/>
              <a:gd name="f1770" fmla="*/ f1486 f756 1"/>
              <a:gd name="f1771" fmla="*/ f1487 f755 1"/>
              <a:gd name="f1772" fmla="*/ f1488 f756 1"/>
              <a:gd name="f1773" fmla="*/ f1489 f755 1"/>
              <a:gd name="f1774" fmla="*/ f1490 f756 1"/>
              <a:gd name="f1775" fmla="*/ f1491 f755 1"/>
              <a:gd name="f1776" fmla="*/ f1492 f756 1"/>
              <a:gd name="f1777" fmla="*/ f1493 f755 1"/>
              <a:gd name="f1778" fmla="*/ f1494 f756 1"/>
              <a:gd name="f1779" fmla="*/ f1495 f755 1"/>
              <a:gd name="f1780" fmla="*/ f1496 f756 1"/>
              <a:gd name="f1781" fmla="*/ f1497 f755 1"/>
              <a:gd name="f1782" fmla="*/ f1498 f756 1"/>
              <a:gd name="f1783" fmla="*/ f1499 f755 1"/>
              <a:gd name="f1784" fmla="*/ f1500 f756 1"/>
              <a:gd name="f1785" fmla="*/ f1501 f755 1"/>
              <a:gd name="f1786" fmla="*/ f1502 f756 1"/>
              <a:gd name="f1787" fmla="*/ f1503 f755 1"/>
              <a:gd name="f1788" fmla="*/ f1504 f756 1"/>
              <a:gd name="f1789" fmla="*/ f1505 f755 1"/>
              <a:gd name="f1790" fmla="*/ f1506 f756 1"/>
              <a:gd name="f1791" fmla="*/ f1507 f755 1"/>
              <a:gd name="f1792" fmla="*/ f1508 f756 1"/>
              <a:gd name="f1793" fmla="*/ f1509 f755 1"/>
              <a:gd name="f1794" fmla="*/ f1510 f756 1"/>
              <a:gd name="f1795" fmla="*/ f1511 f755 1"/>
              <a:gd name="f1796" fmla="*/ f1512 f756 1"/>
              <a:gd name="f1797" fmla="*/ f1513 f755 1"/>
              <a:gd name="f1798" fmla="*/ f1514 f756 1"/>
              <a:gd name="f1799" fmla="*/ f1515 f755 1"/>
              <a:gd name="f1800" fmla="*/ f1516 f756 1"/>
              <a:gd name="f1801" fmla="*/ f1517 f755 1"/>
              <a:gd name="f1802" fmla="*/ f1518 f756 1"/>
              <a:gd name="f1803" fmla="*/ f1519 f755 1"/>
              <a:gd name="f1804" fmla="*/ f1520 f756 1"/>
              <a:gd name="f1805" fmla="*/ f1521 f755 1"/>
              <a:gd name="f1806" fmla="*/ f1522 f756 1"/>
              <a:gd name="f1807" fmla="*/ f1523 f755 1"/>
              <a:gd name="f1808" fmla="*/ f1524 f756 1"/>
              <a:gd name="f1809" fmla="*/ f1525 f755 1"/>
              <a:gd name="f1810" fmla="*/ f1526 f756 1"/>
              <a:gd name="f1811" fmla="*/ f1527 f755 1"/>
              <a:gd name="f1812" fmla="*/ f1528 f756 1"/>
              <a:gd name="f1813" fmla="*/ f1529 f755 1"/>
              <a:gd name="f1814" fmla="*/ f1530 f756 1"/>
              <a:gd name="f1815" fmla="*/ f1531 f755 1"/>
              <a:gd name="f1816" fmla="*/ f1532 f756 1"/>
              <a:gd name="f1817" fmla="*/ f1533 f755 1"/>
              <a:gd name="f1818" fmla="*/ f1534 f756 1"/>
              <a:gd name="f1819" fmla="*/ f1535 f755 1"/>
              <a:gd name="f1820" fmla="*/ f1536 f756 1"/>
              <a:gd name="f1821" fmla="*/ f1537 f755 1"/>
              <a:gd name="f1822" fmla="*/ f1538 f756 1"/>
              <a:gd name="f1823" fmla="*/ f1539 f755 1"/>
              <a:gd name="f1824" fmla="*/ f1540 f755 1"/>
              <a:gd name="f1825" fmla="*/ f1541 f756 1"/>
              <a:gd name="f1826" fmla="*/ f1542 f755 1"/>
              <a:gd name="f1827" fmla="*/ f1543 f756 1"/>
              <a:gd name="f1828" fmla="*/ f1544 f755 1"/>
              <a:gd name="f1829" fmla="*/ f1545 f756 1"/>
              <a:gd name="f1830" fmla="*/ f1546 f755 1"/>
              <a:gd name="f1831" fmla="*/ f1547 f756 1"/>
              <a:gd name="f1832" fmla="*/ f1548 f755 1"/>
              <a:gd name="f1833" fmla="*/ f1549 f756 1"/>
              <a:gd name="f1834" fmla="*/ f1550 f755 1"/>
              <a:gd name="f1835" fmla="*/ f1551 f756 1"/>
              <a:gd name="f1836" fmla="*/ f1552 f755 1"/>
              <a:gd name="f1837" fmla="*/ f1553 f756 1"/>
              <a:gd name="f1838" fmla="*/ f1554 f755 1"/>
              <a:gd name="f1839" fmla="*/ f1555 f756 1"/>
              <a:gd name="f1840" fmla="*/ f1556 f755 1"/>
              <a:gd name="f1841" fmla="*/ f1557 f756 1"/>
              <a:gd name="f1842" fmla="*/ f1558 f755 1"/>
              <a:gd name="f1843" fmla="*/ f1559 f756 1"/>
              <a:gd name="f1844" fmla="*/ f1560 f755 1"/>
              <a:gd name="f1845" fmla="*/ f1561 f756 1"/>
              <a:gd name="f1846" fmla="*/ f1562 f755 1"/>
              <a:gd name="f1847" fmla="*/ f1563 f756 1"/>
              <a:gd name="f1848" fmla="*/ f1564 f755 1"/>
              <a:gd name="f1849" fmla="*/ f1565 f756 1"/>
              <a:gd name="f1850" fmla="*/ f1566 f755 1"/>
              <a:gd name="f1851" fmla="*/ f1567 f756 1"/>
              <a:gd name="f1852" fmla="*/ f1568 f755 1"/>
              <a:gd name="f1853" fmla="*/ f1569 f756 1"/>
              <a:gd name="f1854" fmla="*/ f1570 f755 1"/>
              <a:gd name="f1855" fmla="*/ f1571 f756 1"/>
              <a:gd name="f1856" fmla="*/ f1572 f755 1"/>
              <a:gd name="f1857" fmla="*/ f1573 f756 1"/>
              <a:gd name="f1858" fmla="*/ f1574 f755 1"/>
              <a:gd name="f1859" fmla="*/ f1575 f756 1"/>
              <a:gd name="f1860" fmla="*/ f1576 f755 1"/>
              <a:gd name="f1861" fmla="*/ f1577 f756 1"/>
              <a:gd name="f1862" fmla="*/ f1578 f755 1"/>
              <a:gd name="f1863" fmla="*/ f1579 f756 1"/>
              <a:gd name="f1864" fmla="*/ f1580 f755 1"/>
              <a:gd name="f1865" fmla="*/ f1581 f756 1"/>
              <a:gd name="f1866" fmla="*/ f1582 f755 1"/>
              <a:gd name="f1867" fmla="*/ f1583 f756 1"/>
              <a:gd name="f1868" fmla="*/ f1584 f755 1"/>
              <a:gd name="f1869" fmla="*/ f1585 f756 1"/>
              <a:gd name="f1870" fmla="*/ f1586 f755 1"/>
              <a:gd name="f1871" fmla="*/ f1587 f756 1"/>
              <a:gd name="f1872" fmla="*/ f1588 f755 1"/>
              <a:gd name="f1873" fmla="*/ f1589 f756 1"/>
              <a:gd name="f1874" fmla="*/ f1590 f755 1"/>
              <a:gd name="f1875" fmla="*/ f1591 f756 1"/>
              <a:gd name="f1876" fmla="*/ f1592 f755 1"/>
              <a:gd name="f1877" fmla="*/ f1593 f756 1"/>
              <a:gd name="f1878" fmla="*/ f1594 f755 1"/>
              <a:gd name="f1879" fmla="*/ f1595 f756 1"/>
              <a:gd name="f1880" fmla="*/ f1596 f755 1"/>
              <a:gd name="f1881" fmla="*/ f1597 f756 1"/>
              <a:gd name="f1882" fmla="*/ f1598 f755 1"/>
              <a:gd name="f1883" fmla="*/ f1599 f756 1"/>
              <a:gd name="f1884" fmla="*/ f1600 f755 1"/>
              <a:gd name="f1885" fmla="*/ f1601 f756 1"/>
              <a:gd name="f1886" fmla="*/ f1602 f755 1"/>
              <a:gd name="f1887" fmla="*/ f1603 f756 1"/>
              <a:gd name="f1888" fmla="*/ f1604 f755 1"/>
              <a:gd name="f1889" fmla="*/ f1605 f756 1"/>
              <a:gd name="f1890" fmla="*/ f1606 f755 1"/>
              <a:gd name="f1891" fmla="*/ f1607 f756 1"/>
              <a:gd name="f1892" fmla="*/ f1608 f755 1"/>
              <a:gd name="f1893" fmla="*/ f1609 f756 1"/>
              <a:gd name="f1894" fmla="*/ f1610 f75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46">
                <a:pos x="f1615" y="f1616"/>
              </a:cxn>
              <a:cxn ang="f1046">
                <a:pos x="f1617" y="f1616"/>
              </a:cxn>
              <a:cxn ang="f1046">
                <a:pos x="f1617" y="f1618"/>
              </a:cxn>
              <a:cxn ang="f1046">
                <a:pos x="f1619" y="f1620"/>
              </a:cxn>
              <a:cxn ang="f1046">
                <a:pos x="f1621" y="f1622"/>
              </a:cxn>
              <a:cxn ang="f1046">
                <a:pos x="f1623" y="f1624"/>
              </a:cxn>
              <a:cxn ang="f1046">
                <a:pos x="f1625" y="f1626"/>
              </a:cxn>
              <a:cxn ang="f1046">
                <a:pos x="f1627" y="f1628"/>
              </a:cxn>
              <a:cxn ang="f1046">
                <a:pos x="f1629" y="f1630"/>
              </a:cxn>
              <a:cxn ang="f1046">
                <a:pos x="f1631" y="f1632"/>
              </a:cxn>
              <a:cxn ang="f1046">
                <a:pos x="f1633" y="f1634"/>
              </a:cxn>
              <a:cxn ang="f1046">
                <a:pos x="f1635" y="f1636"/>
              </a:cxn>
              <a:cxn ang="f1046">
                <a:pos x="f1637" y="f1638"/>
              </a:cxn>
              <a:cxn ang="f1046">
                <a:pos x="f1639" y="f1640"/>
              </a:cxn>
              <a:cxn ang="f1046">
                <a:pos x="f1641" y="f1642"/>
              </a:cxn>
              <a:cxn ang="f1046">
                <a:pos x="f1643" y="f1644"/>
              </a:cxn>
              <a:cxn ang="f1046">
                <a:pos x="f1645" y="f1646"/>
              </a:cxn>
              <a:cxn ang="f1046">
                <a:pos x="f1647" y="f1648"/>
              </a:cxn>
              <a:cxn ang="f1046">
                <a:pos x="f1649" y="f1650"/>
              </a:cxn>
              <a:cxn ang="f1046">
                <a:pos x="f1651" y="f1652"/>
              </a:cxn>
              <a:cxn ang="f1046">
                <a:pos x="f1653" y="f1654"/>
              </a:cxn>
              <a:cxn ang="f1046">
                <a:pos x="f1655" y="f1656"/>
              </a:cxn>
              <a:cxn ang="f1046">
                <a:pos x="f1657" y="f1658"/>
              </a:cxn>
              <a:cxn ang="f1046">
                <a:pos x="f1659" y="f1660"/>
              </a:cxn>
              <a:cxn ang="f1046">
                <a:pos x="f1661" y="f1662"/>
              </a:cxn>
              <a:cxn ang="f1046">
                <a:pos x="f1663" y="f1664"/>
              </a:cxn>
              <a:cxn ang="f1046">
                <a:pos x="f1665" y="f1666"/>
              </a:cxn>
              <a:cxn ang="f1046">
                <a:pos x="f1667" y="f1668"/>
              </a:cxn>
              <a:cxn ang="f1046">
                <a:pos x="f1669" y="f1670"/>
              </a:cxn>
              <a:cxn ang="f1046">
                <a:pos x="f1671" y="f1672"/>
              </a:cxn>
              <a:cxn ang="f1046">
                <a:pos x="f1673" y="f1674"/>
              </a:cxn>
              <a:cxn ang="f1046">
                <a:pos x="f1675" y="f1676"/>
              </a:cxn>
              <a:cxn ang="f1046">
                <a:pos x="f1677" y="f1678"/>
              </a:cxn>
              <a:cxn ang="f1046">
                <a:pos x="f1679" y="f1678"/>
              </a:cxn>
              <a:cxn ang="f1046">
                <a:pos x="f1680" y="f1681"/>
              </a:cxn>
              <a:cxn ang="f1046">
                <a:pos x="f1682" y="f1683"/>
              </a:cxn>
              <a:cxn ang="f1046">
                <a:pos x="f1684" y="f1685"/>
              </a:cxn>
              <a:cxn ang="f1046">
                <a:pos x="f1686" y="f1687"/>
              </a:cxn>
              <a:cxn ang="f1046">
                <a:pos x="f1688" y="f1689"/>
              </a:cxn>
              <a:cxn ang="f1046">
                <a:pos x="f1690" y="f1691"/>
              </a:cxn>
              <a:cxn ang="f1046">
                <a:pos x="f1692" y="f1693"/>
              </a:cxn>
              <a:cxn ang="f1046">
                <a:pos x="f1694" y="f1695"/>
              </a:cxn>
              <a:cxn ang="f1046">
                <a:pos x="f1696" y="f1697"/>
              </a:cxn>
              <a:cxn ang="f1046">
                <a:pos x="f1698" y="f1699"/>
              </a:cxn>
              <a:cxn ang="f1046">
                <a:pos x="f1700" y="f1701"/>
              </a:cxn>
              <a:cxn ang="f1046">
                <a:pos x="f1702" y="f1703"/>
              </a:cxn>
              <a:cxn ang="f1046">
                <a:pos x="f1704" y="f1705"/>
              </a:cxn>
              <a:cxn ang="f1046">
                <a:pos x="f1706" y="f1707"/>
              </a:cxn>
              <a:cxn ang="f1046">
                <a:pos x="f1708" y="f1709"/>
              </a:cxn>
              <a:cxn ang="f1046">
                <a:pos x="f1710" y="f1711"/>
              </a:cxn>
              <a:cxn ang="f1046">
                <a:pos x="f1712" y="f1713"/>
              </a:cxn>
              <a:cxn ang="f1046">
                <a:pos x="f1714" y="f1715"/>
              </a:cxn>
              <a:cxn ang="f1046">
                <a:pos x="f1716" y="f1715"/>
              </a:cxn>
              <a:cxn ang="f1046">
                <a:pos x="f1717" y="f1718"/>
              </a:cxn>
              <a:cxn ang="f1046">
                <a:pos x="f1719" y="f1720"/>
              </a:cxn>
              <a:cxn ang="f1046">
                <a:pos x="f1721" y="f1722"/>
              </a:cxn>
              <a:cxn ang="f1046">
                <a:pos x="f1723" y="f1724"/>
              </a:cxn>
              <a:cxn ang="f1046">
                <a:pos x="f1725" y="f1726"/>
              </a:cxn>
              <a:cxn ang="f1046">
                <a:pos x="f1727" y="f1728"/>
              </a:cxn>
              <a:cxn ang="f1046">
                <a:pos x="f1729" y="f1730"/>
              </a:cxn>
              <a:cxn ang="f1046">
                <a:pos x="f1731" y="f1732"/>
              </a:cxn>
              <a:cxn ang="f1046">
                <a:pos x="f1733" y="f1734"/>
              </a:cxn>
              <a:cxn ang="f1046">
                <a:pos x="f1735" y="f1736"/>
              </a:cxn>
              <a:cxn ang="f1046">
                <a:pos x="f1737" y="f1738"/>
              </a:cxn>
              <a:cxn ang="f1046">
                <a:pos x="f1739" y="f1740"/>
              </a:cxn>
              <a:cxn ang="f1046">
                <a:pos x="f1741" y="f1742"/>
              </a:cxn>
              <a:cxn ang="f1046">
                <a:pos x="f1743" y="f1744"/>
              </a:cxn>
              <a:cxn ang="f1046">
                <a:pos x="f1745" y="f1746"/>
              </a:cxn>
              <a:cxn ang="f1046">
                <a:pos x="f1747" y="f1748"/>
              </a:cxn>
              <a:cxn ang="f1046">
                <a:pos x="f1749" y="f1750"/>
              </a:cxn>
              <a:cxn ang="f1046">
                <a:pos x="f1751" y="f1752"/>
              </a:cxn>
              <a:cxn ang="f1046">
                <a:pos x="f1753" y="f1754"/>
              </a:cxn>
              <a:cxn ang="f1046">
                <a:pos x="f1755" y="f1756"/>
              </a:cxn>
              <a:cxn ang="f1046">
                <a:pos x="f1757" y="f1758"/>
              </a:cxn>
              <a:cxn ang="f1046">
                <a:pos x="f1759" y="f1760"/>
              </a:cxn>
              <a:cxn ang="f1046">
                <a:pos x="f1761" y="f1762"/>
              </a:cxn>
              <a:cxn ang="f1046">
                <a:pos x="f1763" y="f1764"/>
              </a:cxn>
              <a:cxn ang="f1046">
                <a:pos x="f1765" y="f1766"/>
              </a:cxn>
              <a:cxn ang="f1046">
                <a:pos x="f1767" y="f1768"/>
              </a:cxn>
              <a:cxn ang="f1046">
                <a:pos x="f1769" y="f1770"/>
              </a:cxn>
              <a:cxn ang="f1046">
                <a:pos x="f1771" y="f1772"/>
              </a:cxn>
              <a:cxn ang="f1046">
                <a:pos x="f1773" y="f1774"/>
              </a:cxn>
              <a:cxn ang="f1046">
                <a:pos x="f1775" y="f1776"/>
              </a:cxn>
              <a:cxn ang="f1046">
                <a:pos x="f1777" y="f1778"/>
              </a:cxn>
              <a:cxn ang="f1046">
                <a:pos x="f1779" y="f1780"/>
              </a:cxn>
              <a:cxn ang="f1046">
                <a:pos x="f1781" y="f1782"/>
              </a:cxn>
              <a:cxn ang="f1046">
                <a:pos x="f1783" y="f1784"/>
              </a:cxn>
              <a:cxn ang="f1046">
                <a:pos x="f1785" y="f1786"/>
              </a:cxn>
              <a:cxn ang="f1046">
                <a:pos x="f1787" y="f1788"/>
              </a:cxn>
              <a:cxn ang="f1046">
                <a:pos x="f1789" y="f1790"/>
              </a:cxn>
              <a:cxn ang="f1046">
                <a:pos x="f1791" y="f1792"/>
              </a:cxn>
              <a:cxn ang="f1046">
                <a:pos x="f1793" y="f1794"/>
              </a:cxn>
              <a:cxn ang="f1046">
                <a:pos x="f1795" y="f1796"/>
              </a:cxn>
              <a:cxn ang="f1046">
                <a:pos x="f1797" y="f1798"/>
              </a:cxn>
              <a:cxn ang="f1046">
                <a:pos x="f1799" y="f1800"/>
              </a:cxn>
              <a:cxn ang="f1046">
                <a:pos x="f1801" y="f1802"/>
              </a:cxn>
              <a:cxn ang="f1046">
                <a:pos x="f1803" y="f1804"/>
              </a:cxn>
              <a:cxn ang="f1046">
                <a:pos x="f1805" y="f1806"/>
              </a:cxn>
              <a:cxn ang="f1046">
                <a:pos x="f1807" y="f1808"/>
              </a:cxn>
              <a:cxn ang="f1046">
                <a:pos x="f1809" y="f1810"/>
              </a:cxn>
              <a:cxn ang="f1046">
                <a:pos x="f1811" y="f1812"/>
              </a:cxn>
              <a:cxn ang="f1046">
                <a:pos x="f1813" y="f1814"/>
              </a:cxn>
              <a:cxn ang="f1046">
                <a:pos x="f1815" y="f1816"/>
              </a:cxn>
              <a:cxn ang="f1046">
                <a:pos x="f1817" y="f1818"/>
              </a:cxn>
              <a:cxn ang="f1046">
                <a:pos x="f1819" y="f1820"/>
              </a:cxn>
              <a:cxn ang="f1046">
                <a:pos x="f1821" y="f1822"/>
              </a:cxn>
              <a:cxn ang="f1046">
                <a:pos x="f1823" y="f1820"/>
              </a:cxn>
              <a:cxn ang="f1046">
                <a:pos x="f1824" y="f1825"/>
              </a:cxn>
              <a:cxn ang="f1046">
                <a:pos x="f1826" y="f1827"/>
              </a:cxn>
              <a:cxn ang="f1046">
                <a:pos x="f1828" y="f1829"/>
              </a:cxn>
              <a:cxn ang="f1046">
                <a:pos x="f1830" y="f1831"/>
              </a:cxn>
              <a:cxn ang="f1046">
                <a:pos x="f1832" y="f1833"/>
              </a:cxn>
              <a:cxn ang="f1046">
                <a:pos x="f1834" y="f1835"/>
              </a:cxn>
              <a:cxn ang="f1046">
                <a:pos x="f1836" y="f1837"/>
              </a:cxn>
              <a:cxn ang="f1046">
                <a:pos x="f1838" y="f1839"/>
              </a:cxn>
              <a:cxn ang="f1046">
                <a:pos x="f1840" y="f1841"/>
              </a:cxn>
              <a:cxn ang="f1046">
                <a:pos x="f1842" y="f1843"/>
              </a:cxn>
              <a:cxn ang="f1046">
                <a:pos x="f1844" y="f1845"/>
              </a:cxn>
              <a:cxn ang="f1046">
                <a:pos x="f1846" y="f1847"/>
              </a:cxn>
              <a:cxn ang="f1046">
                <a:pos x="f1848" y="f1849"/>
              </a:cxn>
              <a:cxn ang="f1046">
                <a:pos x="f1850" y="f1851"/>
              </a:cxn>
              <a:cxn ang="f1046">
                <a:pos x="f1852" y="f1853"/>
              </a:cxn>
              <a:cxn ang="f1046">
                <a:pos x="f1854" y="f1855"/>
              </a:cxn>
              <a:cxn ang="f1046">
                <a:pos x="f1856" y="f1857"/>
              </a:cxn>
              <a:cxn ang="f1046">
                <a:pos x="f1858" y="f1859"/>
              </a:cxn>
              <a:cxn ang="f1046">
                <a:pos x="f1860" y="f1861"/>
              </a:cxn>
              <a:cxn ang="f1046">
                <a:pos x="f1862" y="f1863"/>
              </a:cxn>
              <a:cxn ang="f1046">
                <a:pos x="f1864" y="f1865"/>
              </a:cxn>
              <a:cxn ang="f1046">
                <a:pos x="f1866" y="f1867"/>
              </a:cxn>
              <a:cxn ang="f1046">
                <a:pos x="f1868" y="f1869"/>
              </a:cxn>
              <a:cxn ang="f1046">
                <a:pos x="f1870" y="f1871"/>
              </a:cxn>
              <a:cxn ang="f1046">
                <a:pos x="f1872" y="f1873"/>
              </a:cxn>
              <a:cxn ang="f1046">
                <a:pos x="f1874" y="f1875"/>
              </a:cxn>
              <a:cxn ang="f1046">
                <a:pos x="f1876" y="f1877"/>
              </a:cxn>
              <a:cxn ang="f1046">
                <a:pos x="f1878" y="f1879"/>
              </a:cxn>
              <a:cxn ang="f1046">
                <a:pos x="f1880" y="f1881"/>
              </a:cxn>
              <a:cxn ang="f1046">
                <a:pos x="f1882" y="f1883"/>
              </a:cxn>
              <a:cxn ang="f1046">
                <a:pos x="f1884" y="f1885"/>
              </a:cxn>
              <a:cxn ang="f1046">
                <a:pos x="f1886" y="f1887"/>
              </a:cxn>
              <a:cxn ang="f1046">
                <a:pos x="f1888" y="f1889"/>
              </a:cxn>
              <a:cxn ang="f1046">
                <a:pos x="f1890" y="f1891"/>
              </a:cxn>
              <a:cxn ang="f1046">
                <a:pos x="f1892" y="f1893"/>
              </a:cxn>
              <a:cxn ang="f1046">
                <a:pos x="f1615" y="f1894"/>
              </a:cxn>
              <a:cxn ang="f1046">
                <a:pos x="f1615" y="f1616"/>
              </a:cxn>
            </a:cxnLst>
            <a:rect l="f1611" t="f1614" r="f1612" b="f1613"/>
            <a:pathLst>
              <a:path w="12192000" h="3482342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lnTo>
                  <a:pt x="f57" y="f58"/>
                </a:lnTo>
                <a:lnTo>
                  <a:pt x="f59" y="f60"/>
                </a:ln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cubicBezTo>
                  <a:pt x="f127" y="f128"/>
                  <a:pt x="f129" y="f130"/>
                  <a:pt x="f131" y="f132"/>
                </a:cubicBezTo>
                <a:cubicBezTo>
                  <a:pt x="f133" y="f134"/>
                  <a:pt x="f135" y="f136"/>
                  <a:pt x="f137" y="f138"/>
                </a:cubicBezTo>
                <a:cubicBezTo>
                  <a:pt x="f139" y="f140"/>
                  <a:pt x="f141" y="f142"/>
                  <a:pt x="f143" y="f144"/>
                </a:cubicBezTo>
                <a:cubicBezTo>
                  <a:pt x="f145" y="f146"/>
                  <a:pt x="f147" y="f148"/>
                  <a:pt x="f149" y="f150"/>
                </a:cubicBezTo>
                <a:cubicBezTo>
                  <a:pt x="f151" y="f152"/>
                  <a:pt x="f153" y="f154"/>
                  <a:pt x="f155" y="f156"/>
                </a:cubicBezTo>
                <a:cubicBezTo>
                  <a:pt x="f157" y="f158"/>
                  <a:pt x="f159" y="f160"/>
                  <a:pt x="f161" y="f162"/>
                </a:cubicBezTo>
                <a:cubicBezTo>
                  <a:pt x="f163" y="f164"/>
                  <a:pt x="f165" y="f166"/>
                  <a:pt x="f167" y="f168"/>
                </a:cubicBezTo>
                <a:cubicBezTo>
                  <a:pt x="f169" y="f170"/>
                  <a:pt x="f171" y="f172"/>
                  <a:pt x="f173" y="f168"/>
                </a:cubicBezTo>
                <a:lnTo>
                  <a:pt x="f174" y="f175"/>
                </a:ln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lnTo>
                  <a:pt x="f206" y="f207"/>
                </a:ln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7"/>
                </a:cubicBezTo>
                <a:cubicBezTo>
                  <a:pt x="f269" y="f267"/>
                  <a:pt x="f270" y="f271"/>
                  <a:pt x="f272" y="f267"/>
                </a:cubicBezTo>
                <a:cubicBezTo>
                  <a:pt x="f273" y="f274"/>
                  <a:pt x="f275" y="f276"/>
                  <a:pt x="f277" y="f278"/>
                </a:cubicBezTo>
                <a:cubicBezTo>
                  <a:pt x="f279" y="f280"/>
                  <a:pt x="f281" y="f282"/>
                  <a:pt x="f283" y="f284"/>
                </a:cubicBezTo>
                <a:cubicBezTo>
                  <a:pt x="f285" y="f286"/>
                  <a:pt x="f287" y="f288"/>
                  <a:pt x="f289" y="f290"/>
                </a:cubicBezTo>
                <a:cubicBezTo>
                  <a:pt x="f291" y="f292"/>
                  <a:pt x="f293" y="f294"/>
                  <a:pt x="f295" y="f296"/>
                </a:cubicBezTo>
                <a:cubicBezTo>
                  <a:pt x="f297" y="f298"/>
                  <a:pt x="f299" y="f300"/>
                  <a:pt x="f301" y="f302"/>
                </a:cubicBezTo>
                <a:cubicBezTo>
                  <a:pt x="f303" y="f304"/>
                  <a:pt x="f305" y="f306"/>
                  <a:pt x="f307" y="f308"/>
                </a:cubicBezTo>
                <a:cubicBezTo>
                  <a:pt x="f309" y="f310"/>
                  <a:pt x="f311" y="f312"/>
                  <a:pt x="f313" y="f314"/>
                </a:cubicBezTo>
                <a:cubicBezTo>
                  <a:pt x="f315" y="f316"/>
                  <a:pt x="f317" y="f318"/>
                  <a:pt x="f319" y="f320"/>
                </a:cubicBezTo>
                <a:cubicBezTo>
                  <a:pt x="f321" y="f322"/>
                  <a:pt x="f323" y="f324"/>
                  <a:pt x="f325" y="f326"/>
                </a:cubicBezTo>
                <a:cubicBezTo>
                  <a:pt x="f327" y="f328"/>
                  <a:pt x="f329" y="f330"/>
                  <a:pt x="f331" y="f332"/>
                </a:cubicBezTo>
                <a:cubicBezTo>
                  <a:pt x="f333" y="f334"/>
                  <a:pt x="f335" y="f336"/>
                  <a:pt x="f337" y="f338"/>
                </a:cubicBezTo>
                <a:cubicBezTo>
                  <a:pt x="f339" y="f340"/>
                  <a:pt x="f341" y="f342"/>
                  <a:pt x="f343" y="f344"/>
                </a:cubicBezTo>
                <a:lnTo>
                  <a:pt x="f345" y="f346"/>
                </a:lnTo>
                <a:lnTo>
                  <a:pt x="f347" y="f348"/>
                </a:lnTo>
                <a:lnTo>
                  <a:pt x="f349" y="f350"/>
                </a:lnTo>
                <a:lnTo>
                  <a:pt x="f351" y="f352"/>
                </a:ln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ubicBezTo>
                  <a:pt x="f389" y="f390"/>
                  <a:pt x="f391" y="f392"/>
                  <a:pt x="f393" y="f394"/>
                </a:cubicBezTo>
                <a:cubicBezTo>
                  <a:pt x="f395" y="f396"/>
                  <a:pt x="f397" y="f398"/>
                  <a:pt x="f399" y="f400"/>
                </a:cubicBezTo>
                <a:cubicBezTo>
                  <a:pt x="f401" y="f402"/>
                  <a:pt x="f403" y="f404"/>
                  <a:pt x="f405" y="f406"/>
                </a:cubicBezTo>
                <a:cubicBezTo>
                  <a:pt x="f407" y="f408"/>
                  <a:pt x="f409" y="f410"/>
                  <a:pt x="f411" y="f412"/>
                </a:cubicBezTo>
                <a:cubicBezTo>
                  <a:pt x="f413" y="f414"/>
                  <a:pt x="f415" y="f416"/>
                  <a:pt x="f417" y="f418"/>
                </a:cubicBezTo>
                <a:cubicBezTo>
                  <a:pt x="f419" y="f420"/>
                  <a:pt x="f421" y="f422"/>
                  <a:pt x="f423" y="f424"/>
                </a:cubicBezTo>
                <a:lnTo>
                  <a:pt x="f425" y="f426"/>
                </a:lnTo>
                <a:lnTo>
                  <a:pt x="f427" y="f428"/>
                </a:lnTo>
                <a:cubicBezTo>
                  <a:pt x="f429" y="f430"/>
                  <a:pt x="f431" y="f432"/>
                  <a:pt x="f433" y="f434"/>
                </a:cubicBezTo>
                <a:cubicBezTo>
                  <a:pt x="f435" y="f436"/>
                  <a:pt x="f437" y="f438"/>
                  <a:pt x="f439" y="f440"/>
                </a:cubicBezTo>
                <a:cubicBezTo>
                  <a:pt x="f441" y="f442"/>
                  <a:pt x="f443" y="f444"/>
                  <a:pt x="f445" y="f446"/>
                </a:cubicBezTo>
                <a:cubicBezTo>
                  <a:pt x="f447" y="f448"/>
                  <a:pt x="f449" y="f450"/>
                  <a:pt x="f451" y="f452"/>
                </a:cubicBezTo>
                <a:cubicBezTo>
                  <a:pt x="f453" y="f454"/>
                  <a:pt x="f455" y="f456"/>
                  <a:pt x="f457" y="f458"/>
                </a:cubicBezTo>
                <a:lnTo>
                  <a:pt x="f459" y="f460"/>
                </a:lnTo>
                <a:lnTo>
                  <a:pt x="f461" y="f462"/>
                </a:lnTo>
                <a:lnTo>
                  <a:pt x="f463" y="f464"/>
                </a:lnTo>
                <a:lnTo>
                  <a:pt x="f465" y="f466"/>
                </a:lnTo>
                <a:cubicBezTo>
                  <a:pt x="f467" y="f468"/>
                  <a:pt x="f469" y="f470"/>
                  <a:pt x="f471" y="f472"/>
                </a:cubicBezTo>
                <a:cubicBezTo>
                  <a:pt x="f473" y="f474"/>
                  <a:pt x="f475" y="f476"/>
                  <a:pt x="f477" y="f478"/>
                </a:cubicBezTo>
                <a:cubicBezTo>
                  <a:pt x="f479" y="f480"/>
                  <a:pt x="f481" y="f482"/>
                  <a:pt x="f483" y="f484"/>
                </a:cubicBezTo>
                <a:cubicBezTo>
                  <a:pt x="f485" y="f486"/>
                  <a:pt x="f487" y="f488"/>
                  <a:pt x="f489" y="f490"/>
                </a:cubicBezTo>
                <a:cubicBezTo>
                  <a:pt x="f491" y="f492"/>
                  <a:pt x="f493" y="f494"/>
                  <a:pt x="f495" y="f496"/>
                </a:cubicBezTo>
                <a:cubicBezTo>
                  <a:pt x="f497" y="f498"/>
                  <a:pt x="f499" y="f500"/>
                  <a:pt x="f501" y="f502"/>
                </a:cubicBezTo>
                <a:cubicBezTo>
                  <a:pt x="f503" y="f504"/>
                  <a:pt x="f505" y="f506"/>
                  <a:pt x="f507" y="f508"/>
                </a:cubicBezTo>
                <a:cubicBezTo>
                  <a:pt x="f509" y="f510"/>
                  <a:pt x="f511" y="f512"/>
                  <a:pt x="f513" y="f514"/>
                </a:cubicBezTo>
                <a:cubicBezTo>
                  <a:pt x="f515" y="f516"/>
                  <a:pt x="f517" y="f518"/>
                  <a:pt x="f519" y="f520"/>
                </a:cubicBezTo>
                <a:cubicBezTo>
                  <a:pt x="f521" y="f522"/>
                  <a:pt x="f523" y="f524"/>
                  <a:pt x="f525" y="f526"/>
                </a:cubicBezTo>
                <a:cubicBezTo>
                  <a:pt x="f527" y="f528"/>
                  <a:pt x="f529" y="f530"/>
                  <a:pt x="f531" y="f532"/>
                </a:cubicBezTo>
                <a:cubicBezTo>
                  <a:pt x="f533" y="f534"/>
                  <a:pt x="f535" y="f536"/>
                  <a:pt x="f537" y="f538"/>
                </a:cubicBezTo>
                <a:cubicBezTo>
                  <a:pt x="f539" y="f540"/>
                  <a:pt x="f541" y="f542"/>
                  <a:pt x="f543" y="f544"/>
                </a:cubicBezTo>
                <a:cubicBezTo>
                  <a:pt x="f545" y="f546"/>
                  <a:pt x="f547" y="f548"/>
                  <a:pt x="f549" y="f550"/>
                </a:cubicBezTo>
                <a:cubicBezTo>
                  <a:pt x="f551" y="f552"/>
                  <a:pt x="f553" y="f554"/>
                  <a:pt x="f555" y="f544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72" y="f573"/>
                </a:cubicBez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596" y="f597"/>
                </a:cubicBez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cubicBezTo>
                  <a:pt x="f610" y="f611"/>
                  <a:pt x="f612" y="f613"/>
                  <a:pt x="f614" y="f615"/>
                </a:cubicBezTo>
                <a:cubicBezTo>
                  <a:pt x="f616" y="f617"/>
                  <a:pt x="f618" y="f619"/>
                  <a:pt x="f620" y="f621"/>
                </a:cubicBez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lnTo>
                  <a:pt x="f664" y="f665"/>
                </a:lnTo>
                <a:lnTo>
                  <a:pt x="f666" y="f667"/>
                </a:ln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cubicBezTo>
                  <a:pt x="f724" y="f725"/>
                  <a:pt x="f726" y="f727"/>
                  <a:pt x="f728" y="f729"/>
                </a:cubicBezTo>
                <a:cubicBezTo>
                  <a:pt x="f730" y="f731"/>
                  <a:pt x="f732" y="f733"/>
                  <a:pt x="f734" y="f735"/>
                </a:cubicBezTo>
                <a:cubicBezTo>
                  <a:pt x="f736" y="f737"/>
                  <a:pt x="f738" y="f739"/>
                  <a:pt x="f740" y="f741"/>
                </a:cubicBezTo>
                <a:cubicBezTo>
                  <a:pt x="f742" y="f743"/>
                  <a:pt x="f744" y="f745"/>
                  <a:pt x="f746" y="f747"/>
                </a:cubicBezTo>
                <a:cubicBezTo>
                  <a:pt x="f748" y="f749"/>
                  <a:pt x="f750" y="f751"/>
                  <a:pt x="f752" y="f753"/>
                </a:cubicBezTo>
                <a:lnTo>
                  <a:pt x="f5" y="f7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07F0D6-BEF4-BFC3-A3D0-095EF37155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484092"/>
            <a:ext cx="9998442" cy="1206596"/>
          </a:xfrm>
        </p:spPr>
        <p:txBody>
          <a:bodyPr/>
          <a:lstStyle/>
          <a:p>
            <a:pPr lvl="0"/>
            <a:r>
              <a:rPr lang="en-GB" sz="3700" b="1"/>
              <a:t>Impact on Service Delivery</a:t>
            </a:r>
            <a:br>
              <a:rPr lang="en-GB" sz="3700" b="1"/>
            </a:br>
            <a:endParaRPr lang="en-GB" sz="3700"/>
          </a:p>
        </p:txBody>
      </p:sp>
      <p:sp>
        <p:nvSpPr>
          <p:cNvPr id="5" name="Freeform: Shape 13">
            <a:extLst>
              <a:ext uri="{FF2B5EF4-FFF2-40B4-BE49-F238E27FC236}">
                <a16:creationId xmlns:a16="http://schemas.microsoft.com/office/drawing/2014/main" id="{F93DECB2-C7AA-D0B5-AD5A-EA309C700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137038" y="1958617"/>
            <a:ext cx="3594277" cy="39889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00300"/>
              <a:gd name="f7" fmla="+- 0 0 -90"/>
              <a:gd name="f8" fmla="*/ f3 1 2400300"/>
              <a:gd name="f9" fmla="*/ f4 1 2400300"/>
              <a:gd name="f10" fmla="val f5"/>
              <a:gd name="f11" fmla="val f6"/>
              <a:gd name="f12" fmla="*/ f7 f0 1"/>
              <a:gd name="f13" fmla="+- f11 0 f10"/>
              <a:gd name="f14" fmla="*/ f12 1 f2"/>
              <a:gd name="f15" fmla="*/ f13 1 2400300"/>
              <a:gd name="f16" fmla="*/ 0 f13 1"/>
              <a:gd name="f17" fmla="*/ 2400300 f13 1"/>
              <a:gd name="f18" fmla="+- f14 0 f1"/>
              <a:gd name="f19" fmla="*/ f16 1 2400300"/>
              <a:gd name="f20" fmla="*/ f17 1 2400300"/>
              <a:gd name="f21" fmla="*/ f10 1 f15"/>
              <a:gd name="f22" fmla="*/ f11 1 f15"/>
              <a:gd name="f23" fmla="*/ f19 1 f15"/>
              <a:gd name="f24" fmla="*/ f20 1 f15"/>
              <a:gd name="f25" fmla="*/ f21 f8 1"/>
              <a:gd name="f26" fmla="*/ f22 f8 1"/>
              <a:gd name="f27" fmla="*/ f22 f9 1"/>
              <a:gd name="f28" fmla="*/ f21 f9 1"/>
              <a:gd name="f29" fmla="*/ f23 f8 1"/>
              <a:gd name="f30" fmla="*/ f23 f9 1"/>
              <a:gd name="f31" fmla="*/ f24 f8 1"/>
              <a:gd name="f32" fmla="*/ f24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29" y="f30"/>
              </a:cxn>
              <a:cxn ang="f18">
                <a:pos x="f31" y="f30"/>
              </a:cxn>
              <a:cxn ang="f18">
                <a:pos x="f31" y="f32"/>
              </a:cxn>
              <a:cxn ang="f18">
                <a:pos x="f29" y="f32"/>
              </a:cxn>
            </a:cxnLst>
            <a:rect l="f25" t="f28" r="f26" b="f27"/>
            <a:pathLst>
              <a:path w="2400300" h="24003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close/>
              </a:path>
            </a:pathLst>
          </a:custGeom>
          <a:solidFill>
            <a:srgbClr val="F2F2F2"/>
          </a:solidFill>
          <a:ln cap="flat">
            <a:noFill/>
            <a:prstDash val="solid"/>
          </a:ln>
          <a:effectLst>
            <a:outerShdw dist="12701" dir="2999710" algn="tl">
              <a:srgbClr val="000000">
                <a:alpha val="27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24E4CCF9-0212-C019-2AD9-DDB73349F5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4974"/>
          <a:stretch>
            <a:fillRect/>
          </a:stretch>
        </p:blipFill>
        <p:spPr>
          <a:xfrm>
            <a:off x="1309402" y="2114943"/>
            <a:ext cx="3274548" cy="363949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3FE3E60-4CF3-390C-4603-0BCA28555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191496" y="5802242"/>
            <a:ext cx="1367622" cy="4289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1784"/>
              <a:gd name="f7" fmla="val 594531"/>
              <a:gd name="f8" fmla="val 13413"/>
              <a:gd name="f9" fmla="val 26000"/>
              <a:gd name="f10" fmla="val 37534"/>
              <a:gd name="f11" fmla="val 24897"/>
              <a:gd name="f12" fmla="val 66194"/>
              <a:gd name="f13" fmla="val 1103"/>
              <a:gd name="f14" fmla="val 90315"/>
              <a:gd name="f15" fmla="val 2164992"/>
              <a:gd name="f16" fmla="val 12386"/>
              <a:gd name="f17" fmla="val 2164717"/>
              <a:gd name="f18" fmla="val 43049"/>
              <a:gd name="f19" fmla="val 2182593"/>
              <a:gd name="f20" fmla="val 78249"/>
              <a:gd name="f21" fmla="val 2182318"/>
              <a:gd name="f22" fmla="val 108912"/>
              <a:gd name="f23" fmla="val 2188231"/>
              <a:gd name="f24" fmla="val 177186"/>
              <a:gd name="f25" fmla="val 2189743"/>
              <a:gd name="f26" fmla="val 342869"/>
              <a:gd name="f27" fmla="val 2191393"/>
              <a:gd name="f28" fmla="val 422031"/>
              <a:gd name="f29" fmla="val 2193043"/>
              <a:gd name="f30" fmla="val 501193"/>
              <a:gd name="f31" fmla="val 2213396"/>
              <a:gd name="f32" fmla="val 555146"/>
              <a:gd name="f33" fmla="val 2192219"/>
              <a:gd name="f34" fmla="val 583886"/>
              <a:gd name="f35" fmla="val 2172279"/>
              <a:gd name="f36" fmla="val 582877"/>
              <a:gd name="f37" fmla="val 2093346"/>
              <a:gd name="f38" fmla="val 595483"/>
              <a:gd name="f39" fmla="val 2073406"/>
              <a:gd name="f40" fmla="val 594474"/>
              <a:gd name="f41" fmla="val 22489"/>
              <a:gd name="f42" fmla="val 5849"/>
              <a:gd name="f43" fmla="val 592962"/>
              <a:gd name="f44" fmla="val 27580"/>
              <a:gd name="f45" fmla="val 542791"/>
              <a:gd name="f46" fmla="val 26783"/>
              <a:gd name="f47" fmla="val 512790"/>
              <a:gd name="f48" fmla="val 25986"/>
              <a:gd name="f49" fmla="val 482789"/>
              <a:gd name="f50" fmla="val 18464"/>
              <a:gd name="f51" fmla="val 450015"/>
              <a:gd name="f52" fmla="val 17708"/>
              <a:gd name="f53" fmla="val 403879"/>
              <a:gd name="f54" fmla="val 16952"/>
              <a:gd name="f55" fmla="val 357743"/>
              <a:gd name="f56" fmla="val -14855"/>
              <a:gd name="f57" fmla="val 308787"/>
              <a:gd name="f58" fmla="val 8632"/>
              <a:gd name="f59" fmla="val 235975"/>
              <a:gd name="f60" fmla="val 7119"/>
              <a:gd name="f61" fmla="val 142994"/>
              <a:gd name="f62" fmla="val -201"/>
              <a:gd name="f63" fmla="val 65329"/>
              <a:gd name="f64" fmla="+- 0 0 -90"/>
              <a:gd name="f65" fmla="*/ f3 1 2201784"/>
              <a:gd name="f66" fmla="*/ f4 1 594531"/>
              <a:gd name="f67" fmla="val f5"/>
              <a:gd name="f68" fmla="val f6"/>
              <a:gd name="f69" fmla="val f7"/>
              <a:gd name="f70" fmla="*/ f64 f0 1"/>
              <a:gd name="f71" fmla="+- f69 0 f67"/>
              <a:gd name="f72" fmla="+- f68 0 f67"/>
              <a:gd name="f73" fmla="*/ f70 1 f2"/>
              <a:gd name="f74" fmla="*/ f72 1 2201784"/>
              <a:gd name="f75" fmla="*/ f71 1 594531"/>
              <a:gd name="f76" fmla="*/ 12386 f71 1"/>
              <a:gd name="f77" fmla="*/ 0 f71 1"/>
              <a:gd name="f78" fmla="*/ 108912 f71 1"/>
              <a:gd name="f79" fmla="*/ 583886 f71 1"/>
              <a:gd name="f80" fmla="*/ 594474 f71 1"/>
              <a:gd name="f81" fmla="*/ 26000 f71 1"/>
              <a:gd name="f82" fmla="*/ 235975 f71 1"/>
              <a:gd name="f83" fmla="*/ 403879 f71 1"/>
              <a:gd name="f84" fmla="*/ 422031 f71 1"/>
              <a:gd name="f85" fmla="*/ 512790 f71 1"/>
              <a:gd name="f86" fmla="*/ 13413 f72 1"/>
              <a:gd name="f87" fmla="*/ 90315 f72 1"/>
              <a:gd name="f88" fmla="*/ 2164992 f72 1"/>
              <a:gd name="f89" fmla="*/ 2182318 f72 1"/>
              <a:gd name="f90" fmla="*/ 2191393 f72 1"/>
              <a:gd name="f91" fmla="*/ 2192219 f72 1"/>
              <a:gd name="f92" fmla="*/ 2073406 f72 1"/>
              <a:gd name="f93" fmla="*/ 22489 f72 1"/>
              <a:gd name="f94" fmla="*/ 26783 f72 1"/>
              <a:gd name="f95" fmla="*/ 17708 f72 1"/>
              <a:gd name="f96" fmla="*/ 8632 f72 1"/>
              <a:gd name="f97" fmla="+- f73 0 f1"/>
              <a:gd name="f98" fmla="*/ f76 1 594531"/>
              <a:gd name="f99" fmla="*/ f77 1 594531"/>
              <a:gd name="f100" fmla="*/ f78 1 594531"/>
              <a:gd name="f101" fmla="*/ f79 1 594531"/>
              <a:gd name="f102" fmla="*/ f80 1 594531"/>
              <a:gd name="f103" fmla="*/ f81 1 594531"/>
              <a:gd name="f104" fmla="*/ f82 1 594531"/>
              <a:gd name="f105" fmla="*/ f83 1 594531"/>
              <a:gd name="f106" fmla="*/ f84 1 594531"/>
              <a:gd name="f107" fmla="*/ f85 1 594531"/>
              <a:gd name="f108" fmla="*/ f86 1 2201784"/>
              <a:gd name="f109" fmla="*/ f87 1 2201784"/>
              <a:gd name="f110" fmla="*/ f88 1 2201784"/>
              <a:gd name="f111" fmla="*/ f89 1 2201784"/>
              <a:gd name="f112" fmla="*/ f90 1 2201784"/>
              <a:gd name="f113" fmla="*/ f91 1 2201784"/>
              <a:gd name="f114" fmla="*/ f92 1 2201784"/>
              <a:gd name="f115" fmla="*/ f93 1 2201784"/>
              <a:gd name="f116" fmla="*/ f94 1 2201784"/>
              <a:gd name="f117" fmla="*/ f95 1 2201784"/>
              <a:gd name="f118" fmla="*/ f96 1 2201784"/>
              <a:gd name="f119" fmla="*/ f67 1 f74"/>
              <a:gd name="f120" fmla="*/ f68 1 f74"/>
              <a:gd name="f121" fmla="*/ f67 1 f75"/>
              <a:gd name="f122" fmla="*/ f69 1 f75"/>
              <a:gd name="f123" fmla="*/ f108 1 f74"/>
              <a:gd name="f124" fmla="*/ f103 1 f75"/>
              <a:gd name="f125" fmla="*/ f109 1 f74"/>
              <a:gd name="f126" fmla="*/ f99 1 f75"/>
              <a:gd name="f127" fmla="*/ f110 1 f74"/>
              <a:gd name="f128" fmla="*/ f98 1 f75"/>
              <a:gd name="f129" fmla="*/ f111 1 f74"/>
              <a:gd name="f130" fmla="*/ f100 1 f75"/>
              <a:gd name="f131" fmla="*/ f112 1 f74"/>
              <a:gd name="f132" fmla="*/ f106 1 f75"/>
              <a:gd name="f133" fmla="*/ f113 1 f74"/>
              <a:gd name="f134" fmla="*/ f101 1 f75"/>
              <a:gd name="f135" fmla="*/ f114 1 f74"/>
              <a:gd name="f136" fmla="*/ f102 1 f75"/>
              <a:gd name="f137" fmla="*/ f115 1 f74"/>
              <a:gd name="f138" fmla="*/ f116 1 f74"/>
              <a:gd name="f139" fmla="*/ f107 1 f75"/>
              <a:gd name="f140" fmla="*/ f117 1 f74"/>
              <a:gd name="f141" fmla="*/ f105 1 f75"/>
              <a:gd name="f142" fmla="*/ f118 1 f74"/>
              <a:gd name="f143" fmla="*/ f104 1 f75"/>
              <a:gd name="f144" fmla="*/ f119 f65 1"/>
              <a:gd name="f145" fmla="*/ f120 f65 1"/>
              <a:gd name="f146" fmla="*/ f122 f66 1"/>
              <a:gd name="f147" fmla="*/ f121 f66 1"/>
              <a:gd name="f148" fmla="*/ f123 f65 1"/>
              <a:gd name="f149" fmla="*/ f124 f66 1"/>
              <a:gd name="f150" fmla="*/ f125 f65 1"/>
              <a:gd name="f151" fmla="*/ f126 f66 1"/>
              <a:gd name="f152" fmla="*/ f127 f65 1"/>
              <a:gd name="f153" fmla="*/ f128 f66 1"/>
              <a:gd name="f154" fmla="*/ f129 f65 1"/>
              <a:gd name="f155" fmla="*/ f130 f66 1"/>
              <a:gd name="f156" fmla="*/ f131 f65 1"/>
              <a:gd name="f157" fmla="*/ f132 f66 1"/>
              <a:gd name="f158" fmla="*/ f133 f65 1"/>
              <a:gd name="f159" fmla="*/ f134 f66 1"/>
              <a:gd name="f160" fmla="*/ f135 f65 1"/>
              <a:gd name="f161" fmla="*/ f136 f66 1"/>
              <a:gd name="f162" fmla="*/ f137 f65 1"/>
              <a:gd name="f163" fmla="*/ f138 f65 1"/>
              <a:gd name="f164" fmla="*/ f139 f66 1"/>
              <a:gd name="f165" fmla="*/ f140 f65 1"/>
              <a:gd name="f166" fmla="*/ f141 f66 1"/>
              <a:gd name="f167" fmla="*/ f142 f65 1"/>
              <a:gd name="f168" fmla="*/ f143 f6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7">
                <a:pos x="f148" y="f149"/>
              </a:cxn>
              <a:cxn ang="f97">
                <a:pos x="f150" y="f151"/>
              </a:cxn>
              <a:cxn ang="f97">
                <a:pos x="f152" y="f153"/>
              </a:cxn>
              <a:cxn ang="f97">
                <a:pos x="f154" y="f155"/>
              </a:cxn>
              <a:cxn ang="f97">
                <a:pos x="f156" y="f157"/>
              </a:cxn>
              <a:cxn ang="f97">
                <a:pos x="f158" y="f159"/>
              </a:cxn>
              <a:cxn ang="f97">
                <a:pos x="f160" y="f161"/>
              </a:cxn>
              <a:cxn ang="f97">
                <a:pos x="f162" y="f159"/>
              </a:cxn>
              <a:cxn ang="f97">
                <a:pos x="f163" y="f164"/>
              </a:cxn>
              <a:cxn ang="f97">
                <a:pos x="f165" y="f166"/>
              </a:cxn>
              <a:cxn ang="f97">
                <a:pos x="f167" y="f168"/>
              </a:cxn>
              <a:cxn ang="f97">
                <a:pos x="f148" y="f149"/>
              </a:cxn>
            </a:cxnLst>
            <a:rect l="f144" t="f147" r="f145" b="f146"/>
            <a:pathLst>
              <a:path w="2201784" h="594531">
                <a:moveTo>
                  <a:pt x="f8" y="f9"/>
                </a:moveTo>
                <a:cubicBezTo>
                  <a:pt x="f10" y="f11"/>
                  <a:pt x="f12" y="f13"/>
                  <a:pt x="f14" y="f5"/>
                </a:cubicBezTo>
                <a:lnTo>
                  <a:pt x="f15" y="f16"/>
                </a:ln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41" y="f34"/>
                </a:ln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8" y="f9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5B802E4-B308-8D01-82C9-A519011418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66869" y="2265416"/>
            <a:ext cx="6662574" cy="4318263"/>
          </a:xfrm>
        </p:spPr>
        <p:txBody>
          <a:bodyPr anchor="ctr"/>
          <a:lstStyle/>
          <a:p>
            <a:pPr lvl="0" fontAlgn="b"/>
            <a:r>
              <a:rPr lang="en-GB" sz="1600"/>
              <a:t>FreeStyle Libre has improved healthcare service delivery by supporting more efficient and patient-centred diabetes care.</a:t>
            </a:r>
          </a:p>
          <a:p>
            <a:pPr lvl="0" fontAlgn="b"/>
            <a:r>
              <a:rPr lang="en-GB" sz="1600"/>
              <a:t>Continuous glucose monitoring enables healthcare professionals to make faster and more informed treatment decisions based on glucose trends rather than single blood glucose readings.</a:t>
            </a:r>
          </a:p>
          <a:p>
            <a:pPr lvl="0" fontAlgn="b"/>
            <a:r>
              <a:rPr lang="en-GB" sz="1600"/>
              <a:t>The technology supports remote monitoring through the LibreView platform, reducing the need for routine face-to-face appointments.</a:t>
            </a:r>
          </a:p>
          <a:p>
            <a:pPr lvl="0" fontAlgn="b"/>
            <a:r>
              <a:rPr lang="en-GB" sz="1600"/>
              <a:t>Earlier identification of abnormal glucose levels allows timely interventions and helps prevent diabetes-related complications.</a:t>
            </a:r>
          </a:p>
          <a:p>
            <a:pPr lvl="0" fontAlgn="b"/>
            <a:r>
              <a:rPr lang="en-GB" sz="1600"/>
              <a:t>Reduced hospital visits and improved outpatient management help decrease pressure on NHS services and improve healthcare efficiency.</a:t>
            </a:r>
          </a:p>
          <a:p>
            <a:pPr lvl="0" fontAlgn="b"/>
            <a:r>
              <a:rPr lang="en-GB" sz="1600"/>
              <a:t>Digital healthcare technologies such as FreeStyle Libre contribute to the NHS Long Term Plan by supporting digital transformation and improving the quality of patient care.</a:t>
            </a:r>
          </a:p>
          <a:p>
            <a:pPr lvl="0"/>
            <a:endParaRPr lang="en-GB" sz="14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20CC517-D7F2-EA86-C828-A86BECF44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E9E9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249A10D-35F8-6A31-8CDC-988B3EA711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9559" y="856180"/>
            <a:ext cx="4560588" cy="1128067"/>
          </a:xfrm>
        </p:spPr>
        <p:txBody>
          <a:bodyPr/>
          <a:lstStyle/>
          <a:p>
            <a:pPr lvl="0"/>
            <a:r>
              <a:rPr lang="en-GB" sz="3700" b="1"/>
              <a:t>Impact on Patients</a:t>
            </a:r>
            <a:br>
              <a:rPr lang="en-GB" sz="3700" b="1"/>
            </a:br>
            <a:endParaRPr lang="en-GB" sz="3700"/>
          </a:p>
        </p:txBody>
      </p:sp>
      <p:grpSp>
        <p:nvGrpSpPr>
          <p:cNvPr id="4" name="Group 11">
            <a:extLst>
              <a:ext uri="{FF2B5EF4-FFF2-40B4-BE49-F238E27FC236}">
                <a16:creationId xmlns:a16="http://schemas.microsoft.com/office/drawing/2014/main" id="{E2B35A3B-20E1-7399-A245-461B15741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1083481"/>
            <a:ext cx="355198" cy="673455"/>
            <a:chOff x="0" y="1083481"/>
            <a:chExt cx="355198" cy="673455"/>
          </a:xfrm>
        </p:grpSpPr>
        <p:sp>
          <p:nvSpPr>
            <p:cNvPr id="5" name="Rectangle 12">
              <a:extLst>
                <a:ext uri="{FF2B5EF4-FFF2-40B4-BE49-F238E27FC236}">
                  <a16:creationId xmlns:a16="http://schemas.microsoft.com/office/drawing/2014/main" id="{81A5C13F-6EDF-6CC1-BCD2-83CE936CAE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1083481"/>
              <a:ext cx="87361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Rectangle 13">
              <a:extLst>
                <a:ext uri="{FF2B5EF4-FFF2-40B4-BE49-F238E27FC236}">
                  <a16:creationId xmlns:a16="http://schemas.microsoft.com/office/drawing/2014/main" id="{B321656B-EA7E-AC26-1AFF-77D2E773B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59343" y="1083481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7" name="Rectangle 15">
            <a:extLst>
              <a:ext uri="{FF2B5EF4-FFF2-40B4-BE49-F238E27FC236}">
                <a16:creationId xmlns:a16="http://schemas.microsoft.com/office/drawing/2014/main" id="{E261467E-4ADB-EECE-11E8-5EC39C90C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665088" y="2090565"/>
            <a:ext cx="4297680" cy="27432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E79AF37-4D6C-E05D-26B2-B71E449AA1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0720" y="2330503"/>
            <a:ext cx="4559427" cy="3979587"/>
          </a:xfrm>
        </p:spPr>
        <p:txBody>
          <a:bodyPr anchor="ctr"/>
          <a:lstStyle/>
          <a:p>
            <a:pPr lvl="0" fontAlgn="b"/>
            <a:r>
              <a:rPr lang="en-GB" sz="1300"/>
              <a:t>FreeStyle Libre has transformed the way people with diabetes monitor and manage their blood glucose levels.</a:t>
            </a:r>
          </a:p>
          <a:p>
            <a:pPr lvl="0" fontAlgn="b"/>
            <a:r>
              <a:rPr lang="en-GB" sz="1300"/>
              <a:t>The system reduces the need for routine finger-prick blood glucose testing, making diabetes management less painful and more convenient.</a:t>
            </a:r>
          </a:p>
          <a:p>
            <a:pPr lvl="0" fontAlgn="b"/>
            <a:r>
              <a:rPr lang="en-GB" sz="1300"/>
              <a:t>Continuous glucose monitoring helps patients understand how food, exercise, stress and medication affect their glucose levels throughout the day.</a:t>
            </a:r>
          </a:p>
          <a:p>
            <a:pPr lvl="0" fontAlgn="b"/>
            <a:r>
              <a:rPr lang="en-GB" sz="1300"/>
              <a:t>Real-time glucose readings improve patient confidence and encourage greater independence in managing their condition.</a:t>
            </a:r>
          </a:p>
          <a:p>
            <a:pPr lvl="0" fontAlgn="b"/>
            <a:r>
              <a:rPr lang="en-GB" sz="1300"/>
              <a:t>Better glycaemic control reduces the risk of long-term complications, including cardiovascular disease, kidney disease, diabetic retinopathy and lower limb amputation.</a:t>
            </a:r>
          </a:p>
          <a:p>
            <a:pPr lvl="0" fontAlgn="b"/>
            <a:r>
              <a:rPr lang="en-GB" sz="1300"/>
              <a:t>FreeStyle Libre promotes shared decision-making by allowing patients and healthcare professionals to review glucose data together and develop personalised care plans.</a:t>
            </a:r>
          </a:p>
          <a:p>
            <a:pPr lvl="0"/>
            <a:endParaRPr lang="en-GB" sz="1300"/>
          </a:p>
        </p:txBody>
      </p:sp>
      <p:sp>
        <p:nvSpPr>
          <p:cNvPr id="9" name="Rectangle 17">
            <a:extLst>
              <a:ext uri="{FF2B5EF4-FFF2-40B4-BE49-F238E27FC236}">
                <a16:creationId xmlns:a16="http://schemas.microsoft.com/office/drawing/2014/main" id="{AC62C4B6-3488-469D-4F19-B7740077A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10697666" y="0"/>
            <a:ext cx="1494330" cy="6858000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10" name="Rectangle 19">
            <a:extLst>
              <a:ext uri="{FF2B5EF4-FFF2-40B4-BE49-F238E27FC236}">
                <a16:creationId xmlns:a16="http://schemas.microsoft.com/office/drawing/2014/main" id="{EACF17BE-3ACA-5CA2-B006-652D38F09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685812" y="513856"/>
            <a:ext cx="6009363" cy="583457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C6A2EDCC-B8EC-AC62-82A2-931AFD150B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9603"/>
          <a:stretch>
            <a:fillRect/>
          </a:stretch>
        </p:blipFill>
        <p:spPr>
          <a:xfrm>
            <a:off x="5977789" y="799350"/>
            <a:ext cx="5425409" cy="52592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85EB4B16-6C69-F7B3-BB85-165968B08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9E9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Arc 18">
            <a:extLst>
              <a:ext uri="{FF2B5EF4-FFF2-40B4-BE49-F238E27FC236}">
                <a16:creationId xmlns:a16="http://schemas.microsoft.com/office/drawing/2014/main" id="{3DA464CA-6E65-BCD5-834E-C4EF56090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3967212" flipH="1">
            <a:off x="8631343" y="490496"/>
            <a:ext cx="2987902" cy="2987902"/>
          </a:xfrm>
          <a:custGeom>
            <a:avLst>
              <a:gd name="f12" fmla="val 150"/>
              <a:gd name="f13" fmla="val 27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50"/>
              <a:gd name="f13" fmla="val 270"/>
              <a:gd name="f14" fmla="+- 0 0 -240"/>
              <a:gd name="f15" fmla="+- 0 0 -210"/>
              <a:gd name="f16" fmla="+- 0 0 -180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0F9ED5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E89E785-B1C3-E46A-7423-A68941CDC0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25034" y="658880"/>
            <a:ext cx="5458839" cy="1325559"/>
          </a:xfrm>
        </p:spPr>
        <p:txBody>
          <a:bodyPr/>
          <a:lstStyle/>
          <a:p>
            <a:pPr lvl="0"/>
            <a:r>
              <a:rPr lang="en-GB" sz="3100" b="1">
                <a:latin typeface="Arial" pitchFamily="34"/>
              </a:rPr>
              <a:t>Impact on the Community</a:t>
            </a:r>
            <a:br>
              <a:rPr lang="en-GB" sz="3100" b="1">
                <a:latin typeface="Arial" pitchFamily="34"/>
              </a:rPr>
            </a:br>
            <a:endParaRPr lang="en-GB" sz="3100"/>
          </a:p>
        </p:txBody>
      </p:sp>
      <p:sp>
        <p:nvSpPr>
          <p:cNvPr id="5" name="Freeform: Shape 20">
            <a:extLst>
              <a:ext uri="{FF2B5EF4-FFF2-40B4-BE49-F238E27FC236}">
                <a16:creationId xmlns:a16="http://schemas.microsoft.com/office/drawing/2014/main" id="{6551E82E-0FDD-DB0C-36A0-F588D7BEE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486400"/>
            <a:ext cx="2672864" cy="13716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72863"/>
              <a:gd name="f7" fmla="val 1371600"/>
              <a:gd name="f8" fmla="val 1721734"/>
              <a:gd name="f9" fmla="val 2026863"/>
              <a:gd name="f10" fmla="val 2313937"/>
              <a:gd name="f11" fmla="val 77299"/>
              <a:gd name="f12" fmla="val 2564444"/>
              <a:gd name="f13" fmla="val 213382"/>
              <a:gd name="f14" fmla="val 279248"/>
              <a:gd name="f15" fmla="val 33268"/>
              <a:gd name="f16" fmla="val 1242216"/>
              <a:gd name="f17" fmla="val 257110"/>
              <a:gd name="f18" fmla="val 522539"/>
              <a:gd name="f19" fmla="val 928399"/>
              <a:gd name="f20" fmla="+- 0 0 -90"/>
              <a:gd name="f21" fmla="*/ f3 1 2672863"/>
              <a:gd name="f22" fmla="*/ f4 1 1371600"/>
              <a:gd name="f23" fmla="val f5"/>
              <a:gd name="f24" fmla="val f6"/>
              <a:gd name="f25" fmla="val f7"/>
              <a:gd name="f26" fmla="*/ f20 f0 1"/>
              <a:gd name="f27" fmla="+- f25 0 f23"/>
              <a:gd name="f28" fmla="+- f24 0 f23"/>
              <a:gd name="f29" fmla="*/ f26 1 f2"/>
              <a:gd name="f30" fmla="*/ f28 1 2672863"/>
              <a:gd name="f31" fmla="*/ f27 1 1371600"/>
              <a:gd name="f32" fmla="*/ 1721734 f28 1"/>
              <a:gd name="f33" fmla="*/ 0 f27 1"/>
              <a:gd name="f34" fmla="*/ 2564444 f28 1"/>
              <a:gd name="f35" fmla="*/ 213382 f27 1"/>
              <a:gd name="f36" fmla="*/ 2672863 f28 1"/>
              <a:gd name="f37" fmla="*/ 279248 f27 1"/>
              <a:gd name="f38" fmla="*/ 1371600 f27 1"/>
              <a:gd name="f39" fmla="*/ 0 f28 1"/>
              <a:gd name="f40" fmla="*/ 33268 f28 1"/>
              <a:gd name="f41" fmla="*/ 1242216 f27 1"/>
              <a:gd name="f42" fmla="+- f29 0 f1"/>
              <a:gd name="f43" fmla="*/ f32 1 2672863"/>
              <a:gd name="f44" fmla="*/ f33 1 1371600"/>
              <a:gd name="f45" fmla="*/ f34 1 2672863"/>
              <a:gd name="f46" fmla="*/ f35 1 1371600"/>
              <a:gd name="f47" fmla="*/ f36 1 2672863"/>
              <a:gd name="f48" fmla="*/ f37 1 1371600"/>
              <a:gd name="f49" fmla="*/ f38 1 1371600"/>
              <a:gd name="f50" fmla="*/ f39 1 2672863"/>
              <a:gd name="f51" fmla="*/ f40 1 2672863"/>
              <a:gd name="f52" fmla="*/ f41 1 1371600"/>
              <a:gd name="f53" fmla="*/ f23 1 f30"/>
              <a:gd name="f54" fmla="*/ f24 1 f30"/>
              <a:gd name="f55" fmla="*/ f23 1 f31"/>
              <a:gd name="f56" fmla="*/ f25 1 f31"/>
              <a:gd name="f57" fmla="*/ f43 1 f30"/>
              <a:gd name="f58" fmla="*/ f44 1 f31"/>
              <a:gd name="f59" fmla="*/ f45 1 f30"/>
              <a:gd name="f60" fmla="*/ f46 1 f31"/>
              <a:gd name="f61" fmla="*/ f47 1 f30"/>
              <a:gd name="f62" fmla="*/ f48 1 f31"/>
              <a:gd name="f63" fmla="*/ f49 1 f31"/>
              <a:gd name="f64" fmla="*/ f50 1 f30"/>
              <a:gd name="f65" fmla="*/ f51 1 f30"/>
              <a:gd name="f66" fmla="*/ f52 1 f31"/>
              <a:gd name="f67" fmla="*/ f53 f21 1"/>
              <a:gd name="f68" fmla="*/ f54 f21 1"/>
              <a:gd name="f69" fmla="*/ f56 f22 1"/>
              <a:gd name="f70" fmla="*/ f55 f22 1"/>
              <a:gd name="f71" fmla="*/ f57 f21 1"/>
              <a:gd name="f72" fmla="*/ f58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  <a:gd name="f79" fmla="*/ f65 f21 1"/>
              <a:gd name="f80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71" y="f72"/>
              </a:cxn>
              <a:cxn ang="f42">
                <a:pos x="f73" y="f74"/>
              </a:cxn>
              <a:cxn ang="f42">
                <a:pos x="f75" y="f76"/>
              </a:cxn>
              <a:cxn ang="f42">
                <a:pos x="f75" y="f77"/>
              </a:cxn>
              <a:cxn ang="f42">
                <a:pos x="f78" y="f77"/>
              </a:cxn>
              <a:cxn ang="f42">
                <a:pos x="f79" y="f80"/>
              </a:cxn>
              <a:cxn ang="f42">
                <a:pos x="f71" y="f72"/>
              </a:cxn>
            </a:cxnLst>
            <a:rect l="f67" t="f70" r="f68" b="f69"/>
            <a:pathLst>
              <a:path w="2672863" h="1371600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14"/>
                </a:lnTo>
                <a:lnTo>
                  <a:pt x="f6" y="f7"/>
                </a:lnTo>
                <a:lnTo>
                  <a:pt x="f5" y="f7"/>
                </a:lnTo>
                <a:lnTo>
                  <a:pt x="f15" y="f16"/>
                </a:lnTo>
                <a:cubicBezTo>
                  <a:pt x="f17" y="f18"/>
                  <a:pt x="f19" y="f5"/>
                  <a:pt x="f8" y="f5"/>
                </a:cubicBezTo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6EE07A15-8071-B38D-244D-3904E88AE7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552" y="479493"/>
            <a:ext cx="3128674" cy="458902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F3DF2A7-4767-0A2D-B613-E7AD5DA9C9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32355" y="1984440"/>
            <a:ext cx="6421447" cy="3603558"/>
          </a:xfrm>
        </p:spPr>
        <p:txBody>
          <a:bodyPr>
            <a:noAutofit/>
          </a:bodyPr>
          <a:lstStyle/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FreeStyle Libre has improved public health by helping people with diabetes achieve better glucose control and reduce the risk of long-term complications.</a:t>
            </a:r>
          </a:p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Better diabetes management can reduce emergency hospital admissions and lower the demand for NHS services.</a:t>
            </a:r>
          </a:p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The technology supports equality of care by enabling remote monitoring for patients living in rural or underserved areas.</a:t>
            </a:r>
          </a:p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Continuous glucose monitoring encourages early intervention, reducing the likelihood of severe hypoglycaemia and hyperglycaemia.</a:t>
            </a:r>
          </a:p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Wider use of digital healthcare technologies contributes to the NHS Long Term Plan by promoting innovation, prevention and patient-centred care.</a:t>
            </a:r>
          </a:p>
          <a:p>
            <a:pPr marL="342900" lvl="0" indent="-342900" fontAlgn="b">
              <a:spcBef>
                <a:spcPts val="600"/>
              </a:spcBef>
              <a:spcAft>
                <a:spcPts val="1200"/>
              </a:spcAft>
            </a:pPr>
            <a:r>
              <a:rPr lang="en-GB" sz="1600">
                <a:latin typeface="Arial" pitchFamily="34"/>
              </a:rPr>
              <a:t>Improved health outcomes benefit not only individuals but also families, carers and the wider community by reducing the social and economic burden of diabetes.</a:t>
            </a:r>
          </a:p>
          <a:p>
            <a:pPr lvl="0">
              <a:buNone/>
            </a:pPr>
            <a:br>
              <a:rPr lang="en-GB" sz="1600"/>
            </a:br>
            <a:endParaRPr lang="en-GB" sz="160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61399-1473-DF36-22BF-FECCF1E4F8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639693" cy="1054376"/>
          </a:xfrm>
        </p:spPr>
        <p:txBody>
          <a:bodyPr>
            <a:normAutofit fontScale="90000"/>
          </a:bodyPr>
          <a:lstStyle/>
          <a:p>
            <a:pPr lvl="0"/>
            <a:r>
              <a:rPr lang="en-GB" sz="4000" b="1">
                <a:solidFill>
                  <a:srgbClr val="222222"/>
                </a:solidFill>
                <a:latin typeface="Arial" pitchFamily="34"/>
              </a:rPr>
              <a:t>Challenges and Limitations of FreeStyle Libre</a:t>
            </a:r>
            <a:br>
              <a:rPr lang="en-GB" sz="4000" b="1">
                <a:solidFill>
                  <a:srgbClr val="222222"/>
                </a:solidFill>
                <a:latin typeface="Arial" pitchFamily="34"/>
              </a:rPr>
            </a:br>
            <a:endParaRPr lang="en-GB" sz="400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6212215-BE61-BAD0-8FE8-3DFCB2F360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4201" y="3666305"/>
            <a:ext cx="3675878" cy="2534195"/>
          </a:xfr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1A948754-95C7-356B-6680-82F29150BD43}"/>
              </a:ext>
            </a:extLst>
          </p:cNvPr>
          <p:cNvSpPr txBox="1"/>
          <p:nvPr/>
        </p:nvSpPr>
        <p:spPr>
          <a:xfrm>
            <a:off x="0" y="1419496"/>
            <a:ext cx="8586654" cy="555536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Although FreeStyle Libre provides many clinical benefits, there are several challenges that may affect its implementation and long-term use.</a:t>
            </a:r>
          </a:p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The cost of the device and replacement sensors may limit access for some patients and healthcare organisations, particularly where funding is restricted.</a:t>
            </a:r>
          </a:p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Some patients, especially older adults, may have limited digital literacy and require additional education and support to use the technology effectively.</a:t>
            </a:r>
          </a:p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Healthcare professionals need appropriate training to interpret glucose reports accurately and integrate digital monitoring into routine clinical practice.</a:t>
            </a:r>
          </a:p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Technical issues, including sensor errors, scanning problems or occasional inaccurate readings, may affect patient confidence and clinical decision-making.</a:t>
            </a:r>
          </a:p>
          <a:p>
            <a:pPr marL="342900" marR="0" lvl="0" indent="-342900" algn="l" defTabSz="914400" rtl="0" fontAlgn="b" hangingPunct="1">
              <a:lnSpc>
                <a:spcPct val="100000"/>
              </a:lnSpc>
              <a:spcBef>
                <a:spcPts val="600"/>
              </a:spcBef>
              <a:spcAft>
                <a:spcPts val="12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Data protection and patient confidentiality must be maintained when sharing glucose information through digital platforms such as LibreView.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39B9D-73B9-A5A2-6ABF-933B7600AA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39745" y="574846"/>
            <a:ext cx="10515600" cy="1325559"/>
          </a:xfrm>
        </p:spPr>
        <p:txBody>
          <a:bodyPr/>
          <a:lstStyle/>
          <a:p>
            <a:pPr lvl="0"/>
            <a:r>
              <a:rPr lang="en-GB" b="1"/>
              <a:t>Critical Evaluation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7B6A-3FD9-234A-D9F0-B71D3122BA9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1333" y="2261850"/>
            <a:ext cx="7785686" cy="4351336"/>
          </a:xfrm>
        </p:spPr>
        <p:txBody>
          <a:bodyPr/>
          <a:lstStyle/>
          <a:p>
            <a:pPr lvl="0" fontAlgn="b">
              <a:lnSpc>
                <a:spcPct val="70000"/>
              </a:lnSpc>
            </a:pPr>
            <a:r>
              <a:rPr lang="en-GB" sz="1800"/>
              <a:t>Research shows that FreeStyle Libre improves glycaemic control and reduces the frequency of hypoglycaemic episodes in many people living with diabetes.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Continuous glucose monitoring allows healthcare professionals to make evidence-based decisions and provide more personalised treatment plans.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Patients report improved quality of life, increased confidence and greater independence when managing their diabetes.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Despite these benefits, the high cost of sensors and unequal access may prevent some patients from using the technology.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Successful implementation depends on adequate NHS funding, staff training and patient education to maximise clinical outcomes.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Overall, the benefits of FreeStyle Libre outweigh its limitations, making it an effective digital innovation that supports modern healthcare and improves patient-centred diabetes care.</a:t>
            </a:r>
          </a:p>
          <a:p>
            <a:pPr marL="0" lvl="0" indent="0">
              <a:lnSpc>
                <a:spcPct val="70000"/>
              </a:lnSpc>
              <a:buNone/>
            </a:pPr>
            <a:br>
              <a:rPr lang="en-GB" sz="1800"/>
            </a:br>
            <a:endParaRPr lang="en-GB" sz="18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292CEA0-3D80-008B-2A89-982EA5FEA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81" y="2057674"/>
            <a:ext cx="4347752" cy="362725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48C69-E866-1E04-BDAD-CEF198D24C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Recommendations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0CE7A-4DB4-167D-52D2-D66264EBD0B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8420" y="1389394"/>
            <a:ext cx="5598679" cy="4600346"/>
          </a:xfrm>
        </p:spPr>
        <p:txBody>
          <a:bodyPr/>
          <a:lstStyle/>
          <a:p>
            <a:pPr lvl="0" fontAlgn="b">
              <a:lnSpc>
                <a:spcPct val="70000"/>
              </a:lnSpc>
            </a:pPr>
            <a:r>
              <a:rPr lang="en-GB" sz="1800"/>
              <a:t>Increase NHS funding to improve access to FreeStyle Libre for eligible patients across all healthcare settings.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Provide regular education and training programmes for healthcare professionals to improve confidence in interpreting glucose data and using digital monitoring systems.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Offer patient education sessions to develop digital literacy and encourage effective self-management of diabetes.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Expand the use of remote monitoring platforms, such as LibreView, to improve communication between patients and healthcare professionals.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Continue investing in digital healthcare technologies and research to improve diabetes management and reduce long-term complications.</a:t>
            </a:r>
          </a:p>
          <a:p>
            <a:pPr lvl="0" fontAlgn="b">
              <a:lnSpc>
                <a:spcPct val="70000"/>
              </a:lnSpc>
            </a:pPr>
            <a:r>
              <a:rPr lang="en-GB" sz="1800"/>
              <a:t>Promote collaboration between healthcare providers, patients and policymakers to ensure equal access to innovative diabetes technologies.</a:t>
            </a:r>
          </a:p>
          <a:p>
            <a:pPr lvl="0">
              <a:lnSpc>
                <a:spcPct val="70000"/>
              </a:lnSpc>
            </a:pPr>
            <a:endParaRPr lang="en-GB" sz="18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B959834-FD5D-5651-FE92-F171C6B17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6630" y="895042"/>
            <a:ext cx="5598679" cy="57070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90063-CA05-7E3C-4EDD-06E205E437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31275" y="532647"/>
            <a:ext cx="10515600" cy="1325559"/>
          </a:xfrm>
        </p:spPr>
        <p:txBody>
          <a:bodyPr/>
          <a:lstStyle/>
          <a:p>
            <a:pPr lvl="0"/>
            <a:r>
              <a:rPr lang="en-GB" b="1"/>
              <a:t>Conclusion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9268A-1C4E-3748-0A9F-F07C5730F2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36452" y="1808847"/>
            <a:ext cx="5755544" cy="3853720"/>
          </a:xfrm>
        </p:spPr>
        <p:txBody>
          <a:bodyPr/>
          <a:lstStyle/>
          <a:p>
            <a:pPr lvl="0" fontAlgn="b">
              <a:lnSpc>
                <a:spcPct val="70000"/>
              </a:lnSpc>
            </a:pPr>
            <a:r>
              <a:rPr lang="en-GB" sz="1500"/>
              <a:t>FreeStyle Libre has transformed diabetes management by providing continuous glucose monitoring and reducing the need for routine finger-prick testing.</a:t>
            </a:r>
          </a:p>
          <a:p>
            <a:pPr lvl="0" fontAlgn="b">
              <a:lnSpc>
                <a:spcPct val="70000"/>
              </a:lnSpc>
            </a:pPr>
            <a:r>
              <a:rPr lang="en-GB" sz="1500"/>
              <a:t>The technology supports healthcare professionals by improving clinical decision-making, enabling personalised treatment and facilitating remote patient monitoring.</a:t>
            </a:r>
          </a:p>
          <a:p>
            <a:pPr lvl="0" fontAlgn="b">
              <a:lnSpc>
                <a:spcPct val="70000"/>
              </a:lnSpc>
            </a:pPr>
            <a:r>
              <a:rPr lang="en-GB" sz="1500"/>
              <a:t>FreeStyle Libre enhances healthcare service delivery by reducing unnecessary hospital visits and supporting patient-centred care.</a:t>
            </a:r>
          </a:p>
          <a:p>
            <a:pPr lvl="0" fontAlgn="b">
              <a:lnSpc>
                <a:spcPct val="70000"/>
              </a:lnSpc>
            </a:pPr>
            <a:r>
              <a:rPr lang="en-GB" sz="1500"/>
              <a:t>Patients benefit from improved glucose control, greater independence, better self-management and an improved quality of life.</a:t>
            </a:r>
          </a:p>
          <a:p>
            <a:pPr lvl="0" fontAlgn="b">
              <a:lnSpc>
                <a:spcPct val="70000"/>
              </a:lnSpc>
            </a:pPr>
            <a:r>
              <a:rPr lang="en-GB" sz="1500"/>
              <a:t>Despite challenges such as cost, digital literacy and access inequalities, the overall benefits outweigh the limitations.</a:t>
            </a:r>
          </a:p>
          <a:p>
            <a:pPr lvl="0" fontAlgn="b">
              <a:lnSpc>
                <a:spcPct val="70000"/>
              </a:lnSpc>
            </a:pPr>
            <a:r>
              <a:rPr lang="en-GB" sz="1500"/>
              <a:t>Continued investment in digital health technologies, education and equal access will help improve diabetes care and future healthcare outcomes.</a:t>
            </a:r>
          </a:p>
          <a:p>
            <a:pPr marL="0" lvl="0" indent="0">
              <a:lnSpc>
                <a:spcPct val="70000"/>
              </a:lnSpc>
              <a:buNone/>
            </a:pPr>
            <a:br>
              <a:rPr lang="en-GB" sz="1500"/>
            </a:br>
            <a:endParaRPr lang="en-GB" sz="1500"/>
          </a:p>
        </p:txBody>
      </p:sp>
      <p:pic>
        <p:nvPicPr>
          <p:cNvPr id="4" name="Picture 3" descr="Conclusion of presentation: Más de 1,7 mil ilustraciones y dibujos de ...">
            <a:extLst>
              <a:ext uri="{FF2B5EF4-FFF2-40B4-BE49-F238E27FC236}">
                <a16:creationId xmlns:a16="http://schemas.microsoft.com/office/drawing/2014/main" id="{97E2911D-8B4E-2A8C-B7C4-EF3BDFBEF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817" y="1808847"/>
            <a:ext cx="5133971" cy="2667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132F-9F29-AFFC-E4B7-83DD72B7D87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i="1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ABB7B-14DD-A4A3-539F-3C39B53076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1641" y="1624285"/>
            <a:ext cx="10386267" cy="4440948"/>
          </a:xfrm>
        </p:spPr>
        <p:txBody>
          <a:bodyPr/>
          <a:lstStyle/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Abbott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FreeStyle Libre Systems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https://www.freestyle.abbott/uk-en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28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American Diabetes Association (2024)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Standards of Care in Diabetes—2024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https://diabetesjournals.org/care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20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Diabetes UK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Flash glucose monitoring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15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International Diabetes Federation (2021)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IDF Diabetes Atlas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10th edn. Brussels: International Diabetes Federation.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https://diabetesatlas.org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1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National Institute for Health and Care Excellence (NICE) (2022a)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Type 1 diabetes in adults: diagnosis and management (NG17)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29 June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National Institute for Health and Care Excellence (NICE) (2022b)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Type 2 diabetes in adults: management (NG28)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6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NHS England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NHS Diabetes Programme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17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NHS Digital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Digital transformation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20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NHS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Living with diabetes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7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Nursing and Midwifery Council (2018)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The Code: Professional standards of practice and behaviour for nurses, midwives and nursing associates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29 June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Topol, E. (2019)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The Topol Review: Preparing the Healthcare Workforce to Deliver the Digital Future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1 July 2026).</a:t>
            </a:r>
          </a:p>
          <a:p>
            <a:pPr lvl="0" indent="0">
              <a:lnSpc>
                <a:spcPct val="70000"/>
              </a:lnSpc>
              <a:buNone/>
            </a:pPr>
            <a:r>
              <a:rPr lang="en-GB" sz="1500">
                <a:solidFill>
                  <a:srgbClr val="222222"/>
                </a:solidFill>
                <a:latin typeface="Arial" pitchFamily="34"/>
              </a:rPr>
              <a:t>World Health Organization (2023) </a:t>
            </a:r>
            <a:r>
              <a:rPr lang="en-GB" sz="1500" i="1">
                <a:solidFill>
                  <a:srgbClr val="222222"/>
                </a:solidFill>
                <a:latin typeface="Arial" pitchFamily="34"/>
              </a:rPr>
              <a:t>Diabetes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. Available at: </a:t>
            </a:r>
            <a:r>
              <a:rPr lang="en-GB" sz="1500">
                <a:solidFill>
                  <a:srgbClr val="1155CC"/>
                </a:solidFill>
                <a:latin typeface="Arial" pitchFamily="34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</a:t>
            </a:r>
            <a:r>
              <a:rPr lang="en-GB" sz="1500">
                <a:solidFill>
                  <a:srgbClr val="222222"/>
                </a:solidFill>
                <a:latin typeface="Arial" pitchFamily="34"/>
              </a:rPr>
              <a:t> (Accessed: 17 July 2026).</a:t>
            </a:r>
          </a:p>
          <a:p>
            <a:pPr lvl="0">
              <a:lnSpc>
                <a:spcPct val="70000"/>
              </a:lnSpc>
            </a:pPr>
            <a:endParaRPr lang="en-GB" sz="1500"/>
          </a:p>
        </p:txBody>
      </p:sp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Laila Presentation component 2 (2026)" id="{E1A9992F-D4EF-4C15-BBD1-07FF7EDB2045}" vid="{6C0CB3FA-8E4D-44FE-8944-EFC04F43CD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Laila Presentation component 2 (2026)</Template>
  <TotalTime>10</TotalTime>
  <Words>1668</Words>
  <Application>Microsoft Office PowerPoint</Application>
  <PresentationFormat>Widescreen</PresentationFormat>
  <Paragraphs>93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 </vt:lpstr>
      <vt:lpstr>What is FreeStyle Libre? </vt:lpstr>
      <vt:lpstr>Impact on Healthcare Workforce </vt:lpstr>
      <vt:lpstr>Impact on Service Delivery </vt:lpstr>
      <vt:lpstr>Impact on Patients </vt:lpstr>
      <vt:lpstr>Impact on the Community </vt:lpstr>
      <vt:lpstr>Challenges and Limitations of FreeStyle Libre </vt:lpstr>
      <vt:lpstr>Critical Evaluation </vt:lpstr>
      <vt:lpstr>Recommendations 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Isabela-Cosmina Tocila (2336281)</dc:creator>
  <cp:lastModifiedBy>Isabela-Cosmina Tocila (2336281)</cp:lastModifiedBy>
  <cp:revision>1</cp:revision>
  <dcterms:created xsi:type="dcterms:W3CDTF">2026-08-06T22:39:46Z</dcterms:created>
  <dcterms:modified xsi:type="dcterms:W3CDTF">2026-08-06T22:50:41Z</dcterms:modified>
</cp:coreProperties>
</file>