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5" autoAdjust="0"/>
    <p:restoredTop sz="94737" autoAdjust="0"/>
  </p:normalViewPr>
  <p:slideViewPr>
    <p:cSldViewPr snapToGrid="0">
      <p:cViewPr varScale="1">
        <p:scale>
          <a:sx n="69" d="100"/>
          <a:sy n="69" d="100"/>
        </p:scale>
        <p:origin x="-780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3BE76-8670-439B-9202-FAB6112805AD}" type="datetimeFigureOut">
              <a:rPr lang="en-US" smtClean="0"/>
              <a:pPr/>
              <a:t>7/6/2020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0D0373-7278-4550-AC4A-4B5F9F66F1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03818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</a:t>
            </a:r>
            <a:r>
              <a:rPr lang="en-US" baseline="0" dirty="0" smtClean="0"/>
              <a:t> presentation emphasizes on comparing financial record of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Gatsby Grange for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year 2018 and 2019 in terms of taking strategic decision for enhancing potential of investment in future within hotel industry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0373-7278-4550-AC4A-4B5F9F66F19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7940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effectLst/>
              </a:rPr>
              <a:t>Gearing ratio  shows the strategy from business to  manage the requirement of capital through equity which indicates 32.77% for investment to assets ratio.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From the financial statement record of Gatsby Grange, it is found that significant downfall of debt margin has occurred from the previous financial year within the hotel industry. </a:t>
            </a:r>
            <a:endParaRPr lang="en-US" dirty="0" smtClean="0">
              <a:effectLst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0373-7278-4550-AC4A-4B5F9F66F19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058350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relevant trend related to assets ratio and debts to equity is followed in both the years, which is significantly 2.31%, 2.41%. and 7.05%, 7.25% respectively.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0373-7278-4550-AC4A-4B5F9F66F19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433430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current position showed that the hotel mainly focused on investing in fixed assets, which does not improve the condition of the business. </a:t>
            </a:r>
            <a:endParaRPr lang="en-US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0373-7278-4550-AC4A-4B5F9F66F19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975139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When there is a change in the position of liquidity it supports the management and it requires to invest in liquid assets.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calculated ratio is beneficial for the company to analyse the effectiveness of investment in a liquid asset 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0373-7278-4550-AC4A-4B5F9F66F19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499157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ratio analysis is analysed as it will assist the management of hotel chain in taking a strategic decision.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D0373-7278-4550-AC4A-4B5F9F66F19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50055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Task 2</a:t>
            </a:r>
            <a:br>
              <a:rPr lang="en-US" dirty="0"/>
            </a:br>
            <a:r>
              <a:rPr lang="en-US" dirty="0"/>
              <a:t>Presentation on Financial Statement Analysis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Financial Management for the Hotel </a:t>
            </a:r>
            <a:r>
              <a:rPr lang="en-US" dirty="0" smtClean="0"/>
              <a:t>Industry</a:t>
            </a:r>
          </a:p>
          <a:p>
            <a:r>
              <a:rPr lang="en-GB" b="1" i="1" dirty="0" smtClean="0"/>
              <a:t> Name: Cristina </a:t>
            </a:r>
            <a:r>
              <a:rPr lang="en-GB" b="1" i="1" dirty="0" err="1" smtClean="0"/>
              <a:t>Raluca</a:t>
            </a:r>
            <a:r>
              <a:rPr lang="en-GB" b="1" i="1" dirty="0" smtClean="0"/>
              <a:t> </a:t>
            </a:r>
            <a:r>
              <a:rPr lang="en-GB" b="1" i="1" dirty="0" smtClean="0"/>
              <a:t>URLOI</a:t>
            </a:r>
            <a:endParaRPr lang="en-US" dirty="0" smtClean="0"/>
          </a:p>
          <a:p>
            <a:r>
              <a:rPr lang="en-GB" b="1" i="1" dirty="0" smtClean="0"/>
              <a:t>Student </a:t>
            </a:r>
            <a:r>
              <a:rPr lang="en-GB" b="1" i="1" dirty="0" smtClean="0"/>
              <a:t>number: </a:t>
            </a:r>
            <a:r>
              <a:rPr lang="en-GB" b="1" i="1" dirty="0" smtClean="0"/>
              <a:t>1905716</a:t>
            </a:r>
          </a:p>
          <a:p>
            <a:r>
              <a:rPr lang="en-GB" b="1" i="1" dirty="0" smtClean="0"/>
              <a:t> </a:t>
            </a:r>
            <a:r>
              <a:rPr lang="en-GB" b="1" i="1" dirty="0" smtClean="0"/>
              <a:t>MODULE code : </a:t>
            </a:r>
            <a:r>
              <a:rPr lang="en-GB" b="1" dirty="0" smtClean="0"/>
              <a:t>M5X01922</a:t>
            </a:r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xmlns="" val="244820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096064"/>
            <a:ext cx="5372705" cy="369513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dirty="0">
                <a:effectLst/>
              </a:rPr>
              <a:t>Financial statement survey aids in finding financial information and taking important decisions.</a:t>
            </a:r>
          </a:p>
          <a:p>
            <a:pPr algn="just"/>
            <a:r>
              <a:rPr lang="en-US" dirty="0" smtClean="0">
                <a:effectLst/>
              </a:rPr>
              <a:t>The </a:t>
            </a:r>
            <a:r>
              <a:rPr lang="en-US" dirty="0">
                <a:effectLst/>
              </a:rPr>
              <a:t>two major users of the business are internal and external stakeholders which helps in making long term growth plan in the industry.</a:t>
            </a:r>
          </a:p>
          <a:p>
            <a:pPr algn="just"/>
            <a:r>
              <a:rPr lang="en-US" dirty="0" smtClean="0">
                <a:effectLst/>
              </a:rPr>
              <a:t>The </a:t>
            </a:r>
            <a:r>
              <a:rPr lang="en-US" dirty="0">
                <a:effectLst/>
              </a:rPr>
              <a:t>above presentation is to observe the financial condition of Gatsby Grange, a chain of a boutique located in  Northern Ireland and the U.K</a:t>
            </a:r>
          </a:p>
          <a:p>
            <a:pPr algn="just"/>
            <a:endParaRPr lang="en-US" dirty="0"/>
          </a:p>
        </p:txBody>
      </p:sp>
      <p:sp>
        <p:nvSpPr>
          <p:cNvPr id="4" name="AutoShape 2" descr="How to Create a Financial Contingency Plan for Your Busines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4642" y="2493962"/>
            <a:ext cx="3919408" cy="259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6356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ffectLst/>
              </a:rPr>
              <a:t>Analyze the financial information included in the financial statements 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1199" y="2096064"/>
            <a:ext cx="6746357" cy="3695136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u="sng" dirty="0">
                <a:effectLst/>
              </a:rPr>
              <a:t>Calculation of suitable ratios </a:t>
            </a:r>
            <a:endParaRPr lang="en-GB" b="1" u="sng" dirty="0" smtClean="0">
              <a:effectLst/>
            </a:endParaRPr>
          </a:p>
          <a:p>
            <a:pPr algn="just"/>
            <a:r>
              <a:rPr lang="en-US" dirty="0" smtClean="0">
                <a:effectLst/>
              </a:rPr>
              <a:t>The </a:t>
            </a:r>
            <a:r>
              <a:rPr lang="en-US" dirty="0">
                <a:effectLst/>
              </a:rPr>
              <a:t>amount of money invested in the fixed assets is </a:t>
            </a:r>
            <a:r>
              <a:rPr lang="en-US" dirty="0" err="1">
                <a:effectLst/>
              </a:rPr>
              <a:t>analysed</a:t>
            </a:r>
            <a:r>
              <a:rPr lang="en-US" dirty="0">
                <a:effectLst/>
              </a:rPr>
              <a:t> by the liquidity ratio of the Gatsby Grange. </a:t>
            </a:r>
          </a:p>
          <a:p>
            <a:pPr algn="just"/>
            <a:r>
              <a:rPr lang="en-US" dirty="0" smtClean="0">
                <a:effectLst/>
              </a:rPr>
              <a:t>The </a:t>
            </a:r>
            <a:r>
              <a:rPr lang="en-US" dirty="0">
                <a:effectLst/>
              </a:rPr>
              <a:t>gross and net profit margin is declined by 6% and 5% in the year 2019, and the profitability ratio is increased by 1% increase in return.</a:t>
            </a:r>
          </a:p>
          <a:p>
            <a:pPr marL="0" indent="0" algn="just">
              <a:buNone/>
            </a:pPr>
            <a:endParaRPr lang="en-US" b="1" dirty="0">
              <a:effectLst/>
            </a:endParaRPr>
          </a:p>
          <a:p>
            <a:pPr algn="just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288" y="2530475"/>
            <a:ext cx="388620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2735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096064"/>
            <a:ext cx="4725005" cy="3695136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u="sng" dirty="0">
                <a:effectLst/>
              </a:rPr>
              <a:t>Discussing ratio analysis trends </a:t>
            </a:r>
            <a:endParaRPr lang="en-US" b="1" u="sng" dirty="0">
              <a:effectLst/>
            </a:endParaRPr>
          </a:p>
          <a:p>
            <a:pPr algn="just"/>
            <a:r>
              <a:rPr lang="en-GB" dirty="0">
                <a:effectLst/>
              </a:rPr>
              <a:t>current asset margin </a:t>
            </a:r>
            <a:r>
              <a:rPr lang="en-GB" dirty="0" smtClean="0">
                <a:effectLst/>
              </a:rPr>
              <a:t> reduced in the year 2019</a:t>
            </a:r>
          </a:p>
          <a:p>
            <a:pPr algn="just"/>
            <a:r>
              <a:rPr lang="en-GB" dirty="0">
                <a:effectLst/>
              </a:rPr>
              <a:t>decline of 1.13:1 </a:t>
            </a:r>
            <a:r>
              <a:rPr lang="en-GB" dirty="0" smtClean="0">
                <a:effectLst/>
              </a:rPr>
              <a:t>in the quick ratio analysis in 2019 of Gatsby </a:t>
            </a:r>
            <a:r>
              <a:rPr lang="en-GB" dirty="0">
                <a:effectLst/>
              </a:rPr>
              <a:t>Grange </a:t>
            </a:r>
            <a:endParaRPr lang="en-GB" dirty="0" smtClean="0">
              <a:effectLst/>
            </a:endParaRPr>
          </a:p>
          <a:p>
            <a:pPr algn="just"/>
            <a:r>
              <a:rPr lang="en-GB" dirty="0" smtClean="0">
                <a:effectLst/>
              </a:rPr>
              <a:t>From </a:t>
            </a:r>
            <a:r>
              <a:rPr lang="en-GB" dirty="0">
                <a:effectLst/>
              </a:rPr>
              <a:t>32.77% from 33.22% equity to assets ratio </a:t>
            </a:r>
            <a:r>
              <a:rPr lang="en-GB" dirty="0" smtClean="0">
                <a:effectLst/>
              </a:rPr>
              <a:t> reflects company finance trend in the industry </a:t>
            </a:r>
            <a:endParaRPr lang="en-US" dirty="0"/>
          </a:p>
        </p:txBody>
      </p:sp>
      <p:sp>
        <p:nvSpPr>
          <p:cNvPr id="4" name="AutoShape 2" descr="How can financial services organisations grow their customer base?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454" y="2566987"/>
            <a:ext cx="4035321" cy="2627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654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096064"/>
            <a:ext cx="6541105" cy="3695136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b="1" u="sng" dirty="0">
                <a:effectLst/>
              </a:rPr>
              <a:t>Explaining about Profitability, Gearing and Liquidity of the hotel chain </a:t>
            </a:r>
            <a:endParaRPr lang="en-US" b="1" u="sng" dirty="0">
              <a:effectLst/>
            </a:endParaRPr>
          </a:p>
          <a:p>
            <a:pPr algn="just"/>
            <a:r>
              <a:rPr lang="en-US" dirty="0" smtClean="0">
                <a:effectLst/>
              </a:rPr>
              <a:t>The </a:t>
            </a:r>
            <a:r>
              <a:rPr lang="en-US" dirty="0">
                <a:effectLst/>
              </a:rPr>
              <a:t>money, when invested in fixed assets in the hotel chain instead of liquid assets it is shown by the liquidity ratio.</a:t>
            </a:r>
          </a:p>
          <a:p>
            <a:pPr algn="just"/>
            <a:r>
              <a:rPr lang="en-US" dirty="0" smtClean="0">
                <a:effectLst/>
              </a:rPr>
              <a:t>When </a:t>
            </a:r>
            <a:r>
              <a:rPr lang="en-US" dirty="0">
                <a:effectLst/>
              </a:rPr>
              <a:t>there is a decrease in the profit margin is shown by the profitability ratio, which means operating expenses in the business is high.</a:t>
            </a:r>
          </a:p>
          <a:p>
            <a:pPr algn="just"/>
            <a:r>
              <a:rPr lang="en-US" dirty="0" smtClean="0">
                <a:effectLst/>
              </a:rPr>
              <a:t>When </a:t>
            </a:r>
            <a:r>
              <a:rPr lang="en-US" dirty="0">
                <a:effectLst/>
              </a:rPr>
              <a:t>there is a higher adherence in the equity margin to manage the finance it is shown by the gearing ratio</a:t>
            </a:r>
          </a:p>
          <a:p>
            <a:pPr algn="just"/>
            <a:endParaRPr lang="en-US" dirty="0"/>
          </a:p>
        </p:txBody>
      </p:sp>
      <p:sp>
        <p:nvSpPr>
          <p:cNvPr id="4" name="AutoShape 2" descr="The 5 Categories of Financial Ratio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2072" y="2697162"/>
            <a:ext cx="4019716" cy="2674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8648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 smtClean="0">
                <a:effectLst/>
              </a:rPr>
              <a:t/>
            </a:r>
            <a:br>
              <a:rPr lang="en-US" sz="2800" dirty="0" smtClean="0">
                <a:effectLst/>
              </a:rPr>
            </a:br>
            <a:r>
              <a:rPr lang="en-US" sz="2800" dirty="0" smtClean="0">
                <a:effectLst/>
              </a:rPr>
              <a:t>Identify </a:t>
            </a:r>
            <a:r>
              <a:rPr lang="en-US" sz="2800" dirty="0">
                <a:effectLst/>
              </a:rPr>
              <a:t>whether ratios and its fluctuations is essential within Hotel management </a:t>
            </a:r>
            <a:br>
              <a:rPr lang="en-US" sz="2800" dirty="0">
                <a:effectLst/>
              </a:rPr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4795" y="2604064"/>
            <a:ext cx="4305905" cy="3695136"/>
          </a:xfrm>
        </p:spPr>
        <p:txBody>
          <a:bodyPr/>
          <a:lstStyle/>
          <a:p>
            <a:pPr algn="just"/>
            <a:r>
              <a:rPr lang="en-GB" dirty="0" smtClean="0">
                <a:effectLst/>
              </a:rPr>
              <a:t>Financial </a:t>
            </a:r>
            <a:r>
              <a:rPr lang="en-GB" dirty="0">
                <a:effectLst/>
              </a:rPr>
              <a:t>records  </a:t>
            </a:r>
            <a:r>
              <a:rPr lang="en-GB" dirty="0" smtClean="0">
                <a:effectLst/>
              </a:rPr>
              <a:t>alteration </a:t>
            </a:r>
          </a:p>
          <a:p>
            <a:pPr algn="just"/>
            <a:r>
              <a:rPr lang="en-GB" dirty="0" smtClean="0">
                <a:effectLst/>
              </a:rPr>
              <a:t>Investment on  fixed asset by company </a:t>
            </a:r>
          </a:p>
          <a:p>
            <a:pPr algn="just"/>
            <a:r>
              <a:rPr lang="en-GB" dirty="0" smtClean="0">
                <a:effectLst/>
              </a:rPr>
              <a:t>Improve financial position </a:t>
            </a:r>
            <a:endParaRPr lang="en-US" dirty="0"/>
          </a:p>
        </p:txBody>
      </p:sp>
      <p:pic>
        <p:nvPicPr>
          <p:cNvPr id="4098" name="Picture 2" descr="Approaching Financial Transformation As a Financial Leader - FE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4495" y="2509836"/>
            <a:ext cx="3518740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7504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effectLst/>
              </a:rPr>
              <a:t>Discussing about the limitations along with benefits of using ratio analysis 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5" y="2096064"/>
            <a:ext cx="5029805" cy="3695136"/>
          </a:xfrm>
        </p:spPr>
        <p:txBody>
          <a:bodyPr/>
          <a:lstStyle/>
          <a:p>
            <a:pPr algn="just"/>
            <a:r>
              <a:rPr lang="en-GB" b="1" dirty="0">
                <a:effectLst/>
              </a:rPr>
              <a:t>Benefits </a:t>
            </a:r>
            <a:endParaRPr lang="en-US" dirty="0">
              <a:effectLst/>
            </a:endParaRPr>
          </a:p>
          <a:p>
            <a:pPr algn="just"/>
            <a:r>
              <a:rPr lang="en-GB" dirty="0">
                <a:effectLst/>
              </a:rPr>
              <a:t>E</a:t>
            </a:r>
            <a:r>
              <a:rPr lang="en-GB" dirty="0" smtClean="0">
                <a:effectLst/>
              </a:rPr>
              <a:t>quity sources contribute in financial gathering of company </a:t>
            </a:r>
          </a:p>
          <a:p>
            <a:pPr algn="just"/>
            <a:r>
              <a:rPr lang="en-GB" dirty="0">
                <a:effectLst/>
              </a:rPr>
              <a:t>high investment margin and overflow of cash </a:t>
            </a:r>
            <a:r>
              <a:rPr lang="en-GB" dirty="0" smtClean="0">
                <a:effectLst/>
              </a:rPr>
              <a:t>is identified </a:t>
            </a:r>
            <a:endParaRPr lang="en-US" dirty="0" smtClean="0"/>
          </a:p>
          <a:p>
            <a:pPr algn="just"/>
            <a:r>
              <a:rPr lang="en-GB" b="1" dirty="0">
                <a:effectLst/>
              </a:rPr>
              <a:t>Limitations     </a:t>
            </a:r>
            <a:endParaRPr lang="en-US" dirty="0">
              <a:effectLst/>
            </a:endParaRPr>
          </a:p>
          <a:p>
            <a:pPr algn="just"/>
            <a:r>
              <a:rPr lang="en-GB" dirty="0">
                <a:effectLst/>
              </a:rPr>
              <a:t>quantitative </a:t>
            </a:r>
            <a:r>
              <a:rPr lang="en-GB" dirty="0" smtClean="0">
                <a:effectLst/>
              </a:rPr>
              <a:t>study</a:t>
            </a:r>
          </a:p>
          <a:p>
            <a:pPr algn="just"/>
            <a:r>
              <a:rPr lang="en-GB" dirty="0">
                <a:effectLst/>
              </a:rPr>
              <a:t>historical data</a:t>
            </a:r>
            <a:endParaRPr lang="en-US" dirty="0"/>
          </a:p>
        </p:txBody>
      </p:sp>
      <p:sp>
        <p:nvSpPr>
          <p:cNvPr id="4" name="AutoShape 2" descr="Ratio analysis advantages and limitation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5876" y="2670174"/>
            <a:ext cx="3946312" cy="295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98136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82375" y="2642164"/>
            <a:ext cx="5816600" cy="3695136"/>
          </a:xfrm>
        </p:spPr>
        <p:txBody>
          <a:bodyPr/>
          <a:lstStyle/>
          <a:p>
            <a:r>
              <a:rPr lang="en-US" dirty="0">
                <a:effectLst/>
              </a:rPr>
              <a:t>fixed assets </a:t>
            </a:r>
            <a:r>
              <a:rPr lang="en-US" dirty="0" smtClean="0">
                <a:effectLst/>
              </a:rPr>
              <a:t>emphasizing </a:t>
            </a:r>
          </a:p>
          <a:p>
            <a:r>
              <a:rPr lang="en-US" dirty="0">
                <a:effectLst/>
              </a:rPr>
              <a:t>cash flow or high expense margin </a:t>
            </a:r>
            <a:r>
              <a:rPr lang="en-US" dirty="0" smtClean="0">
                <a:effectLst/>
              </a:rPr>
              <a:t> is high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71457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effectLst/>
              </a:rPr>
              <a:t>Reference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dirty="0" err="1">
                <a:effectLst/>
              </a:rPr>
              <a:t>Afrino</a:t>
            </a:r>
            <a:r>
              <a:rPr lang="en-GB" dirty="0">
                <a:effectLst/>
              </a:rPr>
              <a:t>, J. &amp; </a:t>
            </a:r>
            <a:r>
              <a:rPr lang="en-GB" dirty="0" err="1">
                <a:effectLst/>
              </a:rPr>
              <a:t>Erni</a:t>
            </a:r>
            <a:r>
              <a:rPr lang="en-GB" dirty="0">
                <a:effectLst/>
              </a:rPr>
              <a:t>, M., 2019. Effect of Profitability Ratio, Solvency, Market Ratio, </a:t>
            </a:r>
            <a:r>
              <a:rPr lang="en-GB" dirty="0" err="1">
                <a:effectLst/>
              </a:rPr>
              <a:t>Andrisk</a:t>
            </a:r>
            <a:r>
              <a:rPr lang="en-GB" dirty="0">
                <a:effectLst/>
              </a:rPr>
              <a:t> Ratio on Stock Return. </a:t>
            </a:r>
            <a:r>
              <a:rPr lang="en-GB" i="1" dirty="0">
                <a:effectLst/>
              </a:rPr>
              <a:t>In Third Padang International Conference On Economics Education, Economics, Business and Management, Accounting and Entrepreneurship, </a:t>
            </a:r>
            <a:r>
              <a:rPr lang="en-GB" dirty="0">
                <a:effectLst/>
              </a:rPr>
              <a:t>8(7), p. 458.</a:t>
            </a:r>
            <a:endParaRPr lang="en-US" dirty="0">
              <a:effectLst/>
            </a:endParaRPr>
          </a:p>
          <a:p>
            <a:pPr algn="just"/>
            <a:r>
              <a:rPr lang="en-GB" dirty="0" err="1">
                <a:effectLst/>
              </a:rPr>
              <a:t>Amalina</a:t>
            </a:r>
            <a:r>
              <a:rPr lang="en-GB" dirty="0">
                <a:effectLst/>
              </a:rPr>
              <a:t>, N., Amelia, F. &amp; </a:t>
            </a:r>
            <a:r>
              <a:rPr lang="en-GB" dirty="0" err="1">
                <a:effectLst/>
              </a:rPr>
              <a:t>Alfatah</a:t>
            </a:r>
            <a:r>
              <a:rPr lang="en-GB" dirty="0">
                <a:effectLst/>
              </a:rPr>
              <a:t>, W., 2019. Analysis Effect of Profitability Ratio, Leverage Ratio, Audit Committee and Public Accounting Firm Size on Audit Delay. </a:t>
            </a:r>
            <a:r>
              <a:rPr lang="en-GB" i="1" dirty="0">
                <a:effectLst/>
              </a:rPr>
              <a:t>Indonesian Management and Accounting Research, </a:t>
            </a:r>
            <a:r>
              <a:rPr lang="en-GB" dirty="0">
                <a:effectLst/>
              </a:rPr>
              <a:t>17(1), pp. 36-52.</a:t>
            </a:r>
            <a:endParaRPr lang="en-US" dirty="0">
              <a:effectLst/>
            </a:endParaRPr>
          </a:p>
          <a:p>
            <a:pPr algn="just"/>
            <a:r>
              <a:rPr lang="en-GB" dirty="0" err="1">
                <a:effectLst/>
              </a:rPr>
              <a:t>Baraja</a:t>
            </a:r>
            <a:r>
              <a:rPr lang="en-GB" dirty="0">
                <a:effectLst/>
              </a:rPr>
              <a:t>, L. &amp; </a:t>
            </a:r>
            <a:r>
              <a:rPr lang="en-GB" dirty="0" err="1">
                <a:effectLst/>
              </a:rPr>
              <a:t>Yosya</a:t>
            </a:r>
            <a:r>
              <a:rPr lang="en-GB" dirty="0">
                <a:effectLst/>
              </a:rPr>
              <a:t>, E., 2019. Analysis the Impact of Liquidity, Profitability, Activity and Solvency Ratio on Change in Earnings. </a:t>
            </a:r>
            <a:r>
              <a:rPr lang="en-GB" i="1" dirty="0">
                <a:effectLst/>
              </a:rPr>
              <a:t>Indonesian Management and Accounting Research, </a:t>
            </a:r>
            <a:r>
              <a:rPr lang="en-GB" dirty="0">
                <a:effectLst/>
              </a:rPr>
              <a:t>17(1), pp. 1-17.</a:t>
            </a:r>
            <a:endParaRPr lang="en-US" dirty="0">
              <a:effectLst/>
            </a:endParaRPr>
          </a:p>
          <a:p>
            <a:pPr algn="just"/>
            <a:r>
              <a:rPr lang="en-GB" dirty="0" err="1">
                <a:effectLst/>
              </a:rPr>
              <a:t>Guay</a:t>
            </a:r>
            <a:r>
              <a:rPr lang="en-GB" dirty="0">
                <a:effectLst/>
              </a:rPr>
              <a:t>, W., Samuels, D. &amp; Taylor, D., 2016. Guiding through the fog: Financial statement complexity and voluntary disclosure. </a:t>
            </a:r>
            <a:r>
              <a:rPr lang="en-GB" i="1" dirty="0">
                <a:effectLst/>
              </a:rPr>
              <a:t>Journal of Accounting and Economics, </a:t>
            </a:r>
            <a:r>
              <a:rPr lang="en-GB" dirty="0">
                <a:effectLst/>
              </a:rPr>
              <a:t>62(2-3), pp. 234-269,DOI-10.1016/j.jacceco.2016.09.001.</a:t>
            </a:r>
            <a:endParaRPr lang="en-US" dirty="0">
              <a:effectLst/>
            </a:endParaRPr>
          </a:p>
          <a:p>
            <a:pPr algn="just"/>
            <a:r>
              <a:rPr lang="en-GB" dirty="0">
                <a:effectLst/>
              </a:rPr>
              <a:t>Jiang, L., Li, Y. &amp; </a:t>
            </a:r>
            <a:r>
              <a:rPr lang="en-GB" dirty="0" err="1">
                <a:effectLst/>
              </a:rPr>
              <a:t>Cai</a:t>
            </a:r>
            <a:r>
              <a:rPr lang="en-GB" dirty="0">
                <a:effectLst/>
              </a:rPr>
              <a:t>, L., 2018. Evaluation of enterprise economic performance based on principal component analysis. </a:t>
            </a:r>
            <a:r>
              <a:rPr lang="en-GB" i="1" dirty="0">
                <a:effectLst/>
              </a:rPr>
              <a:t>Journal of Interdisciplinary Mathematics, </a:t>
            </a:r>
            <a:r>
              <a:rPr lang="en-GB" dirty="0">
                <a:effectLst/>
              </a:rPr>
              <a:t>21(5), pp. 1309-1314,DOI-10.1080/09720502.2018.1498004.</a:t>
            </a:r>
            <a:endParaRPr lang="en-US" dirty="0">
              <a:effectLst/>
            </a:endParaRPr>
          </a:p>
          <a:p>
            <a:pPr algn="just"/>
            <a:r>
              <a:rPr lang="en-GB" dirty="0" err="1">
                <a:effectLst/>
              </a:rPr>
              <a:t>Köseoglu</a:t>
            </a:r>
            <a:r>
              <a:rPr lang="en-GB" dirty="0">
                <a:effectLst/>
              </a:rPr>
              <a:t>, M., </a:t>
            </a:r>
            <a:r>
              <a:rPr lang="en-GB" dirty="0" err="1">
                <a:effectLst/>
              </a:rPr>
              <a:t>Altin</a:t>
            </a:r>
            <a:r>
              <a:rPr lang="en-GB" dirty="0">
                <a:effectLst/>
              </a:rPr>
              <a:t>, M., Chan, E. &amp; </a:t>
            </a:r>
            <a:r>
              <a:rPr lang="en-GB" dirty="0" err="1">
                <a:effectLst/>
              </a:rPr>
              <a:t>Aladag</a:t>
            </a:r>
            <a:r>
              <a:rPr lang="en-GB" dirty="0">
                <a:effectLst/>
              </a:rPr>
              <a:t>, O., 2020. What are the key success factors for strategy formulation and implementation? Perspectives of managers in the hotel industry. </a:t>
            </a:r>
            <a:r>
              <a:rPr lang="en-GB" i="1" dirty="0">
                <a:effectLst/>
              </a:rPr>
              <a:t>International Journal of Hospitality Management, </a:t>
            </a:r>
            <a:r>
              <a:rPr lang="en-GB" dirty="0">
                <a:effectLst/>
              </a:rPr>
              <a:t>89(2), p. 102574.</a:t>
            </a:r>
            <a:endParaRPr lang="en-US" dirty="0">
              <a:effectLst/>
            </a:endParaRP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15747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479" y="2931694"/>
            <a:ext cx="10353761" cy="1326321"/>
          </a:xfrm>
        </p:spPr>
        <p:txBody>
          <a:bodyPr>
            <a:normAutofit/>
          </a:bodyPr>
          <a:lstStyle/>
          <a:p>
            <a:r>
              <a:rPr lang="en-GB" sz="4400" dirty="0" smtClean="0">
                <a:effectLst/>
              </a:rPr>
              <a:t>Thank You 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xmlns="" val="30289725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33</TotalTime>
  <Words>818</Words>
  <Application>Microsoft Office PowerPoint</Application>
  <PresentationFormat>Custom</PresentationFormat>
  <Paragraphs>57</Paragraphs>
  <Slides>10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Damask</vt:lpstr>
      <vt:lpstr>Task 2 Presentation on Financial Statement Analysis</vt:lpstr>
      <vt:lpstr>Introduction </vt:lpstr>
      <vt:lpstr>Analyze the financial information included in the financial statements  </vt:lpstr>
      <vt:lpstr>Cont. </vt:lpstr>
      <vt:lpstr>Cont. </vt:lpstr>
      <vt:lpstr> Identify whether ratios and its fluctuations is essential within Hotel management  </vt:lpstr>
      <vt:lpstr>Discussing about the limitations along with benefits of using ratio analysis  </vt:lpstr>
      <vt:lpstr>Conclusion </vt:lpstr>
      <vt:lpstr>Reference </vt:lpstr>
      <vt:lpstr>Thank You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6</cp:revision>
  <dcterms:created xsi:type="dcterms:W3CDTF">2020-07-05T09:58:18Z</dcterms:created>
  <dcterms:modified xsi:type="dcterms:W3CDTF">2020-07-06T08:40:31Z</dcterms:modified>
</cp:coreProperties>
</file>