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0" r:id="rId4"/>
    <p:sldMasterId id="2147483843" r:id="rId5"/>
  </p:sldMasterIdLst>
  <p:notesMasterIdLst>
    <p:notesMasterId r:id="rId71"/>
  </p:notesMasterIdLst>
  <p:sldIdLst>
    <p:sldId id="487" r:id="rId6"/>
    <p:sldId id="258" r:id="rId7"/>
    <p:sldId id="489" r:id="rId8"/>
    <p:sldId id="490" r:id="rId9"/>
    <p:sldId id="491" r:id="rId10"/>
    <p:sldId id="492" r:id="rId11"/>
    <p:sldId id="495" r:id="rId12"/>
    <p:sldId id="496" r:id="rId13"/>
    <p:sldId id="500" r:id="rId14"/>
    <p:sldId id="501" r:id="rId15"/>
    <p:sldId id="505" r:id="rId16"/>
    <p:sldId id="506" r:id="rId17"/>
    <p:sldId id="508" r:id="rId18"/>
    <p:sldId id="510" r:id="rId19"/>
    <p:sldId id="513" r:id="rId20"/>
    <p:sldId id="514" r:id="rId21"/>
    <p:sldId id="516" r:id="rId22"/>
    <p:sldId id="517" r:id="rId23"/>
    <p:sldId id="518" r:id="rId24"/>
    <p:sldId id="520" r:id="rId25"/>
    <p:sldId id="521" r:id="rId26"/>
    <p:sldId id="523" r:id="rId27"/>
    <p:sldId id="525" r:id="rId28"/>
    <p:sldId id="527" r:id="rId29"/>
    <p:sldId id="528" r:id="rId30"/>
    <p:sldId id="530" r:id="rId31"/>
    <p:sldId id="533" r:id="rId32"/>
    <p:sldId id="534" r:id="rId33"/>
    <p:sldId id="536" r:id="rId34"/>
    <p:sldId id="537" r:id="rId35"/>
    <p:sldId id="539" r:id="rId36"/>
    <p:sldId id="540" r:id="rId37"/>
    <p:sldId id="543" r:id="rId38"/>
    <p:sldId id="545" r:id="rId39"/>
    <p:sldId id="546" r:id="rId40"/>
    <p:sldId id="594" r:id="rId41"/>
    <p:sldId id="592" r:id="rId42"/>
    <p:sldId id="590" r:id="rId43"/>
    <p:sldId id="588" r:id="rId44"/>
    <p:sldId id="585" r:id="rId45"/>
    <p:sldId id="584" r:id="rId46"/>
    <p:sldId id="583" r:id="rId47"/>
    <p:sldId id="581" r:id="rId48"/>
    <p:sldId id="579" r:id="rId49"/>
    <p:sldId id="578" r:id="rId50"/>
    <p:sldId id="576" r:id="rId51"/>
    <p:sldId id="575" r:id="rId52"/>
    <p:sldId id="574" r:id="rId53"/>
    <p:sldId id="569" r:id="rId54"/>
    <p:sldId id="568" r:id="rId55"/>
    <p:sldId id="565" r:id="rId56"/>
    <p:sldId id="564" r:id="rId57"/>
    <p:sldId id="563" r:id="rId58"/>
    <p:sldId id="561" r:id="rId59"/>
    <p:sldId id="560" r:id="rId60"/>
    <p:sldId id="559" r:id="rId61"/>
    <p:sldId id="557" r:id="rId62"/>
    <p:sldId id="555" r:id="rId63"/>
    <p:sldId id="554" r:id="rId64"/>
    <p:sldId id="553" r:id="rId65"/>
    <p:sldId id="552" r:id="rId66"/>
    <p:sldId id="551" r:id="rId67"/>
    <p:sldId id="550" r:id="rId68"/>
    <p:sldId id="549" r:id="rId69"/>
    <p:sldId id="548" r:id="rId70"/>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66FF"/>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82" autoAdjust="0"/>
    <p:restoredTop sz="48561" autoAdjust="0"/>
  </p:normalViewPr>
  <p:slideViewPr>
    <p:cSldViewPr>
      <p:cViewPr varScale="1">
        <p:scale>
          <a:sx n="54" d="100"/>
          <a:sy n="54" d="100"/>
        </p:scale>
        <p:origin x="3018" y="66"/>
      </p:cViewPr>
      <p:guideLst>
        <p:guide orient="horz" pos="2160"/>
        <p:guide pos="2880"/>
      </p:guideLst>
    </p:cSldViewPr>
  </p:slideViewPr>
  <p:outlineViewPr>
    <p:cViewPr>
      <p:scale>
        <a:sx n="33" d="100"/>
        <a:sy n="33" d="100"/>
      </p:scale>
      <p:origin x="0" y="-14607"/>
    </p:cViewPr>
  </p:outlineViewPr>
  <p:notesTextViewPr>
    <p:cViewPr>
      <p:scale>
        <a:sx n="100" d="100"/>
        <a:sy n="100" d="100"/>
      </p:scale>
      <p:origin x="0" y="0"/>
    </p:cViewPr>
  </p:notesTextViewPr>
  <p:sorterViewPr>
    <p:cViewPr>
      <p:scale>
        <a:sx n="66" d="100"/>
        <a:sy n="66" d="100"/>
      </p:scale>
      <p:origin x="0" y="0"/>
    </p:cViewPr>
  </p:sorterViewPr>
  <p:notesViewPr>
    <p:cSldViewPr>
      <p:cViewPr varScale="1">
        <p:scale>
          <a:sx n="70" d="100"/>
          <a:sy n="70" d="100"/>
        </p:scale>
        <p:origin x="2547" y="57"/>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66" Type="http://schemas.openxmlformats.org/officeDocument/2006/relationships/slide" Target="slides/slide61.xml"/><Relationship Id="rId74" Type="http://schemas.openxmlformats.org/officeDocument/2006/relationships/theme" Target="theme/theme1.xml"/><Relationship Id="rId5" Type="http://schemas.openxmlformats.org/officeDocument/2006/relationships/slideMaster" Target="slideMasters/slideMaster2.xml"/><Relationship Id="rId61" Type="http://schemas.openxmlformats.org/officeDocument/2006/relationships/slide" Target="slides/slide56.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 Type="http://schemas.openxmlformats.org/officeDocument/2006/relationships/slide" Target="slides/slide2.xml"/><Relationship Id="rId71"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dirty="0"/>
              <a:t>Enablers</a:t>
            </a:r>
            <a:r>
              <a:rPr lang="en-GB" baseline="0" dirty="0"/>
              <a:t> to help practitioners identify SEN in a timely manner (NASEN, 2020)</a:t>
            </a:r>
            <a:endParaRPr lang="en-GB" dirty="0"/>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GB"/>
        </a:p>
      </c:txPr>
    </c:title>
    <c:autoTitleDeleted val="0"/>
    <c:plotArea>
      <c:layout/>
      <c:barChart>
        <c:barDir val="bar"/>
        <c:grouping val="clustered"/>
        <c:varyColors val="0"/>
        <c:ser>
          <c:idx val="0"/>
          <c:order val="0"/>
          <c:spPr>
            <a:solidFill>
              <a:schemeClr val="accent1"/>
            </a:solidFill>
            <a:ln>
              <a:noFill/>
            </a:ln>
            <a:effectLst/>
          </c:spPr>
          <c:invertIfNegative val="0"/>
          <c:cat>
            <c:strRef>
              <c:f>Sheet1!$A$1:$A$9</c:f>
              <c:strCache>
                <c:ptCount val="9"/>
                <c:pt idx="0">
                  <c:v>Other</c:v>
                </c:pt>
                <c:pt idx="1">
                  <c:v>SENCO support</c:v>
                </c:pt>
                <c:pt idx="2">
                  <c:v>Understanding of SEN</c:v>
                </c:pt>
                <c:pt idx="3">
                  <c:v>Sufficient guidance</c:v>
                </c:pt>
                <c:pt idx="4">
                  <c:v>Sufficient resources</c:v>
                </c:pt>
                <c:pt idx="5">
                  <c:v>Time to assess</c:v>
                </c:pt>
                <c:pt idx="6">
                  <c:v>Understanding term 'SEN'</c:v>
                </c:pt>
                <c:pt idx="7">
                  <c:v>Training</c:v>
                </c:pt>
                <c:pt idx="8">
                  <c:v>Confidence</c:v>
                </c:pt>
              </c:strCache>
            </c:strRef>
          </c:cat>
          <c:val>
            <c:numRef>
              <c:f>Sheet1!$B$1:$B$9</c:f>
              <c:numCache>
                <c:formatCode>General</c:formatCode>
                <c:ptCount val="9"/>
                <c:pt idx="0">
                  <c:v>2</c:v>
                </c:pt>
                <c:pt idx="1">
                  <c:v>18</c:v>
                </c:pt>
                <c:pt idx="2">
                  <c:v>19</c:v>
                </c:pt>
                <c:pt idx="3">
                  <c:v>2</c:v>
                </c:pt>
                <c:pt idx="4">
                  <c:v>1</c:v>
                </c:pt>
                <c:pt idx="5">
                  <c:v>10</c:v>
                </c:pt>
                <c:pt idx="6">
                  <c:v>8</c:v>
                </c:pt>
                <c:pt idx="7">
                  <c:v>18</c:v>
                </c:pt>
                <c:pt idx="8">
                  <c:v>22</c:v>
                </c:pt>
              </c:numCache>
            </c:numRef>
          </c:val>
          <c:extLst>
            <c:ext xmlns:c16="http://schemas.microsoft.com/office/drawing/2014/chart" uri="{C3380CC4-5D6E-409C-BE32-E72D297353CC}">
              <c16:uniqueId val="{00000000-2D8C-4500-8E48-68D9791101AC}"/>
            </c:ext>
          </c:extLst>
        </c:ser>
        <c:dLbls>
          <c:showLegendKey val="0"/>
          <c:showVal val="0"/>
          <c:showCatName val="0"/>
          <c:showSerName val="0"/>
          <c:showPercent val="0"/>
          <c:showBubbleSize val="0"/>
        </c:dLbls>
        <c:gapWidth val="182"/>
        <c:axId val="947982624"/>
        <c:axId val="947993024"/>
      </c:barChart>
      <c:catAx>
        <c:axId val="947982624"/>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7993024"/>
        <c:crosses val="autoZero"/>
        <c:auto val="1"/>
        <c:lblAlgn val="ctr"/>
        <c:lblOffset val="100"/>
        <c:noMultiLvlLbl val="0"/>
      </c:catAx>
      <c:valAx>
        <c:axId val="947993024"/>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947982624"/>
        <c:crosses val="autoZero"/>
        <c:crossBetween val="between"/>
      </c:valAx>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DE386A-6368-4775-9F6E-740EC5CE576C}" type="doc">
      <dgm:prSet loTypeId="urn:microsoft.com/office/officeart/2005/8/layout/equation2" loCatId="relationship" qsTypeId="urn:microsoft.com/office/officeart/2005/8/quickstyle/simple1" qsCatId="simple" csTypeId="urn:microsoft.com/office/officeart/2005/8/colors/colorful4" csCatId="colorful" phldr="1"/>
      <dgm:spPr/>
    </dgm:pt>
    <dgm:pt modelId="{EAB39BD5-9E99-4206-BECA-77E67AB539B3}">
      <dgm:prSet phldrT="[Text]"/>
      <dgm:spPr/>
      <dgm:t>
        <a:bodyPr/>
        <a:lstStyle/>
        <a:p>
          <a:endParaRPr lang="en-GB" dirty="0">
            <a:solidFill>
              <a:schemeClr val="tx1"/>
            </a:solidFill>
          </a:endParaRPr>
        </a:p>
        <a:p>
          <a:r>
            <a:rPr lang="en-GB" i="1">
              <a:solidFill>
                <a:schemeClr val="tx1"/>
              </a:solidFill>
            </a:rPr>
            <a:t>Introduction</a:t>
          </a:r>
          <a:endParaRPr lang="en-GB" i="1" dirty="0">
            <a:solidFill>
              <a:schemeClr val="tx1"/>
            </a:solidFill>
          </a:endParaRPr>
        </a:p>
      </dgm:t>
    </dgm:pt>
    <dgm:pt modelId="{74A5C9C1-F4C7-406A-8ACB-75A1133DE80D}" type="parTrans" cxnId="{86C1292E-855B-4B1D-8F29-9E40359592DA}">
      <dgm:prSet/>
      <dgm:spPr/>
      <dgm:t>
        <a:bodyPr/>
        <a:lstStyle/>
        <a:p>
          <a:endParaRPr lang="en-GB"/>
        </a:p>
      </dgm:t>
    </dgm:pt>
    <dgm:pt modelId="{94E5E1D3-4D1E-404A-A0D1-BB0EB69A777F}" type="sibTrans" cxnId="{86C1292E-855B-4B1D-8F29-9E40359592DA}">
      <dgm:prSet/>
      <dgm:spPr/>
      <dgm:t>
        <a:bodyPr/>
        <a:lstStyle/>
        <a:p>
          <a:endParaRPr lang="en-GB"/>
        </a:p>
      </dgm:t>
    </dgm:pt>
    <dgm:pt modelId="{B9455EA4-CCAF-431C-ABA7-2D9806A9A15E}">
      <dgm:prSet phldrT="[Text]"/>
      <dgm:spPr/>
      <dgm:t>
        <a:bodyPr/>
        <a:lstStyle/>
        <a:p>
          <a:endParaRPr lang="en-GB" dirty="0"/>
        </a:p>
        <a:p>
          <a:r>
            <a:rPr lang="en-GB" i="1" dirty="0"/>
            <a:t>Your chosen topic</a:t>
          </a:r>
        </a:p>
      </dgm:t>
    </dgm:pt>
    <dgm:pt modelId="{8C228A33-D0D9-4240-9CCE-F62709B8FB37}" type="parTrans" cxnId="{3DB5B27A-6956-47A7-8D0C-66BAD38BD36B}">
      <dgm:prSet/>
      <dgm:spPr/>
      <dgm:t>
        <a:bodyPr/>
        <a:lstStyle/>
        <a:p>
          <a:endParaRPr lang="en-GB"/>
        </a:p>
      </dgm:t>
    </dgm:pt>
    <dgm:pt modelId="{BDFE6AC6-98D5-48EF-AD6E-BFA327E40B4D}" type="sibTrans" cxnId="{3DB5B27A-6956-47A7-8D0C-66BAD38BD36B}">
      <dgm:prSet/>
      <dgm:spPr/>
      <dgm:t>
        <a:bodyPr/>
        <a:lstStyle/>
        <a:p>
          <a:endParaRPr lang="en-GB"/>
        </a:p>
      </dgm:t>
    </dgm:pt>
    <dgm:pt modelId="{D600C02D-3156-4D08-950B-DF6CDE52F841}">
      <dgm:prSet phldrT="[Text]"/>
      <dgm:spPr/>
      <dgm:t>
        <a:bodyPr/>
        <a:lstStyle/>
        <a:p>
          <a:endParaRPr lang="en-GB" dirty="0">
            <a:solidFill>
              <a:schemeClr val="tx1"/>
            </a:solidFill>
          </a:endParaRPr>
        </a:p>
        <a:p>
          <a:r>
            <a:rPr lang="en-GB" i="1" dirty="0">
              <a:solidFill>
                <a:schemeClr val="tx1"/>
              </a:solidFill>
            </a:rPr>
            <a:t>Identifying and Diagnosing</a:t>
          </a:r>
        </a:p>
      </dgm:t>
    </dgm:pt>
    <dgm:pt modelId="{E0D58D63-957A-42E5-A454-7CCE0E8C5009}" type="sibTrans" cxnId="{272D3730-B383-4B6B-94BC-6CDC29AC1A4E}">
      <dgm:prSet/>
      <dgm:spPr/>
      <dgm:t>
        <a:bodyPr/>
        <a:lstStyle/>
        <a:p>
          <a:endParaRPr lang="en-GB"/>
        </a:p>
      </dgm:t>
    </dgm:pt>
    <dgm:pt modelId="{12F8BFFC-08FA-41B4-AAC7-9A01F2E7ED11}" type="parTrans" cxnId="{272D3730-B383-4B6B-94BC-6CDC29AC1A4E}">
      <dgm:prSet/>
      <dgm:spPr/>
      <dgm:t>
        <a:bodyPr/>
        <a:lstStyle/>
        <a:p>
          <a:endParaRPr lang="en-GB"/>
        </a:p>
      </dgm:t>
    </dgm:pt>
    <dgm:pt modelId="{BA0C48F6-8EAE-4B1C-B1B0-FBC6586FF0C4}" type="pres">
      <dgm:prSet presAssocID="{55DE386A-6368-4775-9F6E-740EC5CE576C}" presName="Name0" presStyleCnt="0">
        <dgm:presLayoutVars>
          <dgm:dir/>
          <dgm:resizeHandles val="exact"/>
        </dgm:presLayoutVars>
      </dgm:prSet>
      <dgm:spPr/>
    </dgm:pt>
    <dgm:pt modelId="{04E3A427-C38F-41DD-94E0-25CAE6325388}" type="pres">
      <dgm:prSet presAssocID="{55DE386A-6368-4775-9F6E-740EC5CE576C}" presName="vNodes" presStyleCnt="0"/>
      <dgm:spPr/>
    </dgm:pt>
    <dgm:pt modelId="{F1775C5F-B941-4078-9FCD-400FCBE97DB1}" type="pres">
      <dgm:prSet presAssocID="{EAB39BD5-9E99-4206-BECA-77E67AB539B3}" presName="node" presStyleLbl="node1" presStyleIdx="0" presStyleCnt="3">
        <dgm:presLayoutVars>
          <dgm:bulletEnabled val="1"/>
        </dgm:presLayoutVars>
      </dgm:prSet>
      <dgm:spPr/>
    </dgm:pt>
    <dgm:pt modelId="{C79E86F2-1314-420C-AC6B-D4E073AB21FD}" type="pres">
      <dgm:prSet presAssocID="{94E5E1D3-4D1E-404A-A0D1-BB0EB69A777F}" presName="spacerT" presStyleCnt="0"/>
      <dgm:spPr/>
    </dgm:pt>
    <dgm:pt modelId="{BB639844-D363-4201-A17E-9A7195F34DAE}" type="pres">
      <dgm:prSet presAssocID="{94E5E1D3-4D1E-404A-A0D1-BB0EB69A777F}" presName="sibTrans" presStyleLbl="sibTrans2D1" presStyleIdx="0" presStyleCnt="2"/>
      <dgm:spPr/>
    </dgm:pt>
    <dgm:pt modelId="{41D61420-1886-4560-B7BD-9358527F13A0}" type="pres">
      <dgm:prSet presAssocID="{94E5E1D3-4D1E-404A-A0D1-BB0EB69A777F}" presName="spacerB" presStyleCnt="0"/>
      <dgm:spPr/>
    </dgm:pt>
    <dgm:pt modelId="{C6D8304A-C607-4CA4-ADA7-919F10DE114F}" type="pres">
      <dgm:prSet presAssocID="{D600C02D-3156-4D08-950B-DF6CDE52F841}" presName="node" presStyleLbl="node1" presStyleIdx="1" presStyleCnt="3">
        <dgm:presLayoutVars>
          <dgm:bulletEnabled val="1"/>
        </dgm:presLayoutVars>
      </dgm:prSet>
      <dgm:spPr/>
    </dgm:pt>
    <dgm:pt modelId="{460FBB2C-BE76-4552-8E39-765AE24F8D54}" type="pres">
      <dgm:prSet presAssocID="{55DE386A-6368-4775-9F6E-740EC5CE576C}" presName="sibTransLast" presStyleLbl="sibTrans2D1" presStyleIdx="1" presStyleCnt="2" custAng="0" custFlipHor="1" custScaleX="148291"/>
      <dgm:spPr/>
    </dgm:pt>
    <dgm:pt modelId="{76A67A95-7836-4D98-8619-4161655FDE24}" type="pres">
      <dgm:prSet presAssocID="{55DE386A-6368-4775-9F6E-740EC5CE576C}" presName="connectorText" presStyleLbl="sibTrans2D1" presStyleIdx="1" presStyleCnt="2"/>
      <dgm:spPr/>
    </dgm:pt>
    <dgm:pt modelId="{B0C78E14-E2A5-455F-B4B3-18813F3A45D6}" type="pres">
      <dgm:prSet presAssocID="{55DE386A-6368-4775-9F6E-740EC5CE576C}" presName="lastNode" presStyleLbl="node1" presStyleIdx="2" presStyleCnt="3">
        <dgm:presLayoutVars>
          <dgm:bulletEnabled val="1"/>
        </dgm:presLayoutVars>
      </dgm:prSet>
      <dgm:spPr/>
    </dgm:pt>
  </dgm:ptLst>
  <dgm:cxnLst>
    <dgm:cxn modelId="{4DE7D411-C401-46F8-B634-0BA797232DC5}" type="presOf" srcId="{B9455EA4-CCAF-431C-ABA7-2D9806A9A15E}" destId="{B0C78E14-E2A5-455F-B4B3-18813F3A45D6}" srcOrd="0" destOrd="0" presId="urn:microsoft.com/office/officeart/2005/8/layout/equation2"/>
    <dgm:cxn modelId="{86C1292E-855B-4B1D-8F29-9E40359592DA}" srcId="{55DE386A-6368-4775-9F6E-740EC5CE576C}" destId="{EAB39BD5-9E99-4206-BECA-77E67AB539B3}" srcOrd="0" destOrd="0" parTransId="{74A5C9C1-F4C7-406A-8ACB-75A1133DE80D}" sibTransId="{94E5E1D3-4D1E-404A-A0D1-BB0EB69A777F}"/>
    <dgm:cxn modelId="{272D3730-B383-4B6B-94BC-6CDC29AC1A4E}" srcId="{55DE386A-6368-4775-9F6E-740EC5CE576C}" destId="{D600C02D-3156-4D08-950B-DF6CDE52F841}" srcOrd="1" destOrd="0" parTransId="{12F8BFFC-08FA-41B4-AAC7-9A01F2E7ED11}" sibTransId="{E0D58D63-957A-42E5-A454-7CCE0E8C5009}"/>
    <dgm:cxn modelId="{20CF2969-FA4F-452A-960F-723D2418BD4B}" type="presOf" srcId="{D600C02D-3156-4D08-950B-DF6CDE52F841}" destId="{C6D8304A-C607-4CA4-ADA7-919F10DE114F}" srcOrd="0" destOrd="0" presId="urn:microsoft.com/office/officeart/2005/8/layout/equation2"/>
    <dgm:cxn modelId="{9E5D4869-4FF9-4687-B83F-E2D2FDE47DFA}" type="presOf" srcId="{55DE386A-6368-4775-9F6E-740EC5CE576C}" destId="{BA0C48F6-8EAE-4B1C-B1B0-FBC6586FF0C4}" srcOrd="0" destOrd="0" presId="urn:microsoft.com/office/officeart/2005/8/layout/equation2"/>
    <dgm:cxn modelId="{3DB5B27A-6956-47A7-8D0C-66BAD38BD36B}" srcId="{55DE386A-6368-4775-9F6E-740EC5CE576C}" destId="{B9455EA4-CCAF-431C-ABA7-2D9806A9A15E}" srcOrd="2" destOrd="0" parTransId="{8C228A33-D0D9-4240-9CCE-F62709B8FB37}" sibTransId="{BDFE6AC6-98D5-48EF-AD6E-BFA327E40B4D}"/>
    <dgm:cxn modelId="{EFCB0381-3B7C-4DE1-8B8E-C9178973EB71}" type="presOf" srcId="{E0D58D63-957A-42E5-A454-7CCE0E8C5009}" destId="{76A67A95-7836-4D98-8619-4161655FDE24}" srcOrd="1" destOrd="0" presId="urn:microsoft.com/office/officeart/2005/8/layout/equation2"/>
    <dgm:cxn modelId="{ACF6B5A1-9079-42EC-9710-24C4DA6DBAB6}" type="presOf" srcId="{E0D58D63-957A-42E5-A454-7CCE0E8C5009}" destId="{460FBB2C-BE76-4552-8E39-765AE24F8D54}" srcOrd="0" destOrd="0" presId="urn:microsoft.com/office/officeart/2005/8/layout/equation2"/>
    <dgm:cxn modelId="{1E6687D6-A154-4851-AF92-6818C9D8B63B}" type="presOf" srcId="{EAB39BD5-9E99-4206-BECA-77E67AB539B3}" destId="{F1775C5F-B941-4078-9FCD-400FCBE97DB1}" srcOrd="0" destOrd="0" presId="urn:microsoft.com/office/officeart/2005/8/layout/equation2"/>
    <dgm:cxn modelId="{C00088F4-568C-40E9-8CF8-550974168B3E}" type="presOf" srcId="{94E5E1D3-4D1E-404A-A0D1-BB0EB69A777F}" destId="{BB639844-D363-4201-A17E-9A7195F34DAE}" srcOrd="0" destOrd="0" presId="urn:microsoft.com/office/officeart/2005/8/layout/equation2"/>
    <dgm:cxn modelId="{029200EE-BD9C-4E1F-BF6D-FC3FAFEB1A80}" type="presParOf" srcId="{BA0C48F6-8EAE-4B1C-B1B0-FBC6586FF0C4}" destId="{04E3A427-C38F-41DD-94E0-25CAE6325388}" srcOrd="0" destOrd="0" presId="urn:microsoft.com/office/officeart/2005/8/layout/equation2"/>
    <dgm:cxn modelId="{2EBE3103-0E52-4278-BD49-698188C89D10}" type="presParOf" srcId="{04E3A427-C38F-41DD-94E0-25CAE6325388}" destId="{F1775C5F-B941-4078-9FCD-400FCBE97DB1}" srcOrd="0" destOrd="0" presId="urn:microsoft.com/office/officeart/2005/8/layout/equation2"/>
    <dgm:cxn modelId="{FF035A1E-052E-4876-8FA7-C1F557F77925}" type="presParOf" srcId="{04E3A427-C38F-41DD-94E0-25CAE6325388}" destId="{C79E86F2-1314-420C-AC6B-D4E073AB21FD}" srcOrd="1" destOrd="0" presId="urn:microsoft.com/office/officeart/2005/8/layout/equation2"/>
    <dgm:cxn modelId="{2C9D8592-126D-44FA-B1F7-227139638576}" type="presParOf" srcId="{04E3A427-C38F-41DD-94E0-25CAE6325388}" destId="{BB639844-D363-4201-A17E-9A7195F34DAE}" srcOrd="2" destOrd="0" presId="urn:microsoft.com/office/officeart/2005/8/layout/equation2"/>
    <dgm:cxn modelId="{B988E946-9ED5-4751-9BEA-77A6D1CB0F31}" type="presParOf" srcId="{04E3A427-C38F-41DD-94E0-25CAE6325388}" destId="{41D61420-1886-4560-B7BD-9358527F13A0}" srcOrd="3" destOrd="0" presId="urn:microsoft.com/office/officeart/2005/8/layout/equation2"/>
    <dgm:cxn modelId="{F508FFEE-8E28-4079-9EFD-E60DFCA799DA}" type="presParOf" srcId="{04E3A427-C38F-41DD-94E0-25CAE6325388}" destId="{C6D8304A-C607-4CA4-ADA7-919F10DE114F}" srcOrd="4" destOrd="0" presId="urn:microsoft.com/office/officeart/2005/8/layout/equation2"/>
    <dgm:cxn modelId="{2A357B72-4B3B-4DF0-B5BC-59C4A1A3975A}" type="presParOf" srcId="{BA0C48F6-8EAE-4B1C-B1B0-FBC6586FF0C4}" destId="{460FBB2C-BE76-4552-8E39-765AE24F8D54}" srcOrd="1" destOrd="0" presId="urn:microsoft.com/office/officeart/2005/8/layout/equation2"/>
    <dgm:cxn modelId="{DF9F7440-B52C-4F7C-BF5C-F8568BC1E573}" type="presParOf" srcId="{460FBB2C-BE76-4552-8E39-765AE24F8D54}" destId="{76A67A95-7836-4D98-8619-4161655FDE24}" srcOrd="0" destOrd="0" presId="urn:microsoft.com/office/officeart/2005/8/layout/equation2"/>
    <dgm:cxn modelId="{B19DA7F8-BAC7-4C03-9513-631AECDE72E4}" type="presParOf" srcId="{BA0C48F6-8EAE-4B1C-B1B0-FBC6586FF0C4}" destId="{B0C78E14-E2A5-455F-B4B3-18813F3A45D6}"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775C5F-B941-4078-9FCD-400FCBE97DB1}">
      <dsp:nvSpPr>
        <dsp:cNvPr id="0" name=""/>
        <dsp:cNvSpPr/>
      </dsp:nvSpPr>
      <dsp:spPr>
        <a:xfrm>
          <a:off x="593368" y="2175"/>
          <a:ext cx="1905852" cy="1905852"/>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dirty="0">
            <a:solidFill>
              <a:schemeClr val="tx1"/>
            </a:solidFill>
          </a:endParaRPr>
        </a:p>
        <a:p>
          <a:pPr marL="0" lvl="0" indent="0" algn="ctr" defTabSz="889000">
            <a:lnSpc>
              <a:spcPct val="90000"/>
            </a:lnSpc>
            <a:spcBef>
              <a:spcPct val="0"/>
            </a:spcBef>
            <a:spcAft>
              <a:spcPct val="35000"/>
            </a:spcAft>
            <a:buNone/>
          </a:pPr>
          <a:r>
            <a:rPr lang="en-GB" sz="2000" i="1" kern="1200">
              <a:solidFill>
                <a:schemeClr val="tx1"/>
              </a:solidFill>
            </a:rPr>
            <a:t>Introduction</a:t>
          </a:r>
          <a:endParaRPr lang="en-GB" sz="2000" i="1" kern="1200" dirty="0">
            <a:solidFill>
              <a:schemeClr val="tx1"/>
            </a:solidFill>
          </a:endParaRPr>
        </a:p>
      </dsp:txBody>
      <dsp:txXfrm>
        <a:off x="872474" y="281281"/>
        <a:ext cx="1347640" cy="1347640"/>
      </dsp:txXfrm>
    </dsp:sp>
    <dsp:sp modelId="{BB639844-D363-4201-A17E-9A7195F34DAE}">
      <dsp:nvSpPr>
        <dsp:cNvPr id="0" name=""/>
        <dsp:cNvSpPr/>
      </dsp:nvSpPr>
      <dsp:spPr>
        <a:xfrm>
          <a:off x="993597" y="2062783"/>
          <a:ext cx="1105394" cy="1105394"/>
        </a:xfrm>
        <a:prstGeom prst="mathPlus">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1140117" y="2485486"/>
        <a:ext cx="812354" cy="259988"/>
      </dsp:txXfrm>
    </dsp:sp>
    <dsp:sp modelId="{C6D8304A-C607-4CA4-ADA7-919F10DE114F}">
      <dsp:nvSpPr>
        <dsp:cNvPr id="0" name=""/>
        <dsp:cNvSpPr/>
      </dsp:nvSpPr>
      <dsp:spPr>
        <a:xfrm>
          <a:off x="593368" y="3322932"/>
          <a:ext cx="1905852" cy="1905852"/>
        </a:xfrm>
        <a:prstGeom prst="ellipse">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GB" sz="2000" kern="1200" dirty="0">
            <a:solidFill>
              <a:schemeClr val="tx1"/>
            </a:solidFill>
          </a:endParaRPr>
        </a:p>
        <a:p>
          <a:pPr marL="0" lvl="0" indent="0" algn="ctr" defTabSz="889000">
            <a:lnSpc>
              <a:spcPct val="90000"/>
            </a:lnSpc>
            <a:spcBef>
              <a:spcPct val="0"/>
            </a:spcBef>
            <a:spcAft>
              <a:spcPct val="35000"/>
            </a:spcAft>
            <a:buNone/>
          </a:pPr>
          <a:r>
            <a:rPr lang="en-GB" sz="2000" i="1" kern="1200" dirty="0">
              <a:solidFill>
                <a:schemeClr val="tx1"/>
              </a:solidFill>
            </a:rPr>
            <a:t>Identifying and Diagnosing</a:t>
          </a:r>
        </a:p>
      </dsp:txBody>
      <dsp:txXfrm>
        <a:off x="872474" y="3602038"/>
        <a:ext cx="1347640" cy="1347640"/>
      </dsp:txXfrm>
    </dsp:sp>
    <dsp:sp modelId="{460FBB2C-BE76-4552-8E39-765AE24F8D54}">
      <dsp:nvSpPr>
        <dsp:cNvPr id="0" name=""/>
        <dsp:cNvSpPr/>
      </dsp:nvSpPr>
      <dsp:spPr>
        <a:xfrm flipH="1">
          <a:off x="2638762" y="2260991"/>
          <a:ext cx="898734" cy="708977"/>
        </a:xfrm>
        <a:prstGeom prst="rightArrow">
          <a:avLst>
            <a:gd name="adj1" fmla="val 60000"/>
            <a:gd name="adj2" fmla="val 50000"/>
          </a:avLst>
        </a:prstGeom>
        <a:solidFill>
          <a:schemeClr val="accent4">
            <a:hueOff val="9800891"/>
            <a:satOff val="-40777"/>
            <a:lumOff val="960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2851455" y="2402786"/>
        <a:ext cx="686041" cy="425387"/>
      </dsp:txXfrm>
    </dsp:sp>
    <dsp:sp modelId="{B0C78E14-E2A5-455F-B4B3-18813F3A45D6}">
      <dsp:nvSpPr>
        <dsp:cNvPr id="0" name=""/>
        <dsp:cNvSpPr/>
      </dsp:nvSpPr>
      <dsp:spPr>
        <a:xfrm>
          <a:off x="3642732" y="709628"/>
          <a:ext cx="3811704" cy="3811704"/>
        </a:xfrm>
        <a:prstGeom prst="ellipse">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1866900">
            <a:lnSpc>
              <a:spcPct val="90000"/>
            </a:lnSpc>
            <a:spcBef>
              <a:spcPct val="0"/>
            </a:spcBef>
            <a:spcAft>
              <a:spcPct val="35000"/>
            </a:spcAft>
            <a:buNone/>
          </a:pPr>
          <a:endParaRPr lang="en-GB" sz="4200" kern="1200" dirty="0"/>
        </a:p>
        <a:p>
          <a:pPr marL="0" lvl="0" indent="0" algn="ctr" defTabSz="1866900">
            <a:lnSpc>
              <a:spcPct val="90000"/>
            </a:lnSpc>
            <a:spcBef>
              <a:spcPct val="0"/>
            </a:spcBef>
            <a:spcAft>
              <a:spcPct val="35000"/>
            </a:spcAft>
            <a:buNone/>
          </a:pPr>
          <a:r>
            <a:rPr lang="en-GB" sz="4200" i="1" kern="1200" dirty="0"/>
            <a:t>Your chosen topic</a:t>
          </a:r>
        </a:p>
      </dsp:txBody>
      <dsp:txXfrm>
        <a:off x="4200943" y="1267839"/>
        <a:ext cx="2695282" cy="2695282"/>
      </dsp:txXfrm>
    </dsp:sp>
  </dsp:spTree>
</dsp:drawing>
</file>

<file path=ppt/diagrams/layout1.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mn-cs"/>
              </a:defRPr>
            </a:lvl1pPr>
          </a:lstStyle>
          <a:p>
            <a:pPr>
              <a:defRPr/>
            </a:pPr>
            <a:endParaRPr lang="en-GB"/>
          </a:p>
        </p:txBody>
      </p:sp>
      <p:sp>
        <p:nvSpPr>
          <p:cNvPr id="13316"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717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cs typeface="+mn-cs"/>
              </a:defRPr>
            </a:lvl1pPr>
          </a:lstStyle>
          <a:p>
            <a:pPr>
              <a:defRPr/>
            </a:pPr>
            <a:endParaRPr lang="en-GB"/>
          </a:p>
        </p:txBody>
      </p:sp>
      <p:sp>
        <p:nvSpPr>
          <p:cNvPr id="717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1F51879B-46A6-4B01-9322-6C3420BE5B27}" type="slidenum">
              <a:rPr lang="en-GB" altLang="en-US"/>
              <a:pPr>
                <a:defRPr/>
              </a:pPr>
              <a:t>‹#›</a:t>
            </a:fld>
            <a:endParaRPr lang="en-GB" altLang="en-US"/>
          </a:p>
        </p:txBody>
      </p:sp>
    </p:spTree>
    <p:extLst>
      <p:ext uri="{BB962C8B-B14F-4D97-AF65-F5344CB8AC3E}">
        <p14:creationId xmlns:p14="http://schemas.microsoft.com/office/powerpoint/2010/main" val="35573022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3" Type="http://schemas.openxmlformats.org/officeDocument/2006/relationships/hyperlink" Target="https://www.nhs.uk/conditions/electroencephalogram/" TargetMode="External"/><Relationship Id="rId2" Type="http://schemas.openxmlformats.org/officeDocument/2006/relationships/slide" Target="../slides/slide39.xml"/><Relationship Id="rId1" Type="http://schemas.openxmlformats.org/officeDocument/2006/relationships/notesMaster" Target="../notesMasters/notesMaster1.xml"/><Relationship Id="rId5" Type="http://schemas.openxmlformats.org/officeDocument/2006/relationships/hyperlink" Target="https://www.nhs.uk/conditions/blood-tests/" TargetMode="External"/><Relationship Id="rId4" Type="http://schemas.openxmlformats.org/officeDocument/2006/relationships/hyperlink" Target="https://www.nhs.uk/conditions/epilepsy/" TargetMode="Externa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Several ALNs are included here – you certainly don’t need to cover all in the lecture</a:t>
            </a:r>
          </a:p>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Just a reminder</a:t>
            </a:r>
            <a:r>
              <a:rPr lang="en-GB" baseline="0" dirty="0"/>
              <a:t> that not all resources are hard copies of books from the Library</a:t>
            </a:r>
            <a:endParaRPr lang="en-GB" dirty="0"/>
          </a:p>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3521867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Discussion points</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a:t>
            </a:fld>
            <a:endParaRPr lang="en-GB" altLang="en-US"/>
          </a:p>
        </p:txBody>
      </p:sp>
    </p:spTree>
    <p:extLst>
      <p:ext uri="{BB962C8B-B14F-4D97-AF65-F5344CB8AC3E}">
        <p14:creationId xmlns:p14="http://schemas.microsoft.com/office/powerpoint/2010/main" val="12552382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process of identifying and supporting pupils with SEN can be understood in terms of three different overlapping models: a pedagogical model related to knowledge goals, a social model related to the pupil’s social situation and adjustment in school, and a medical model related to the pupil’s health </a:t>
            </a:r>
          </a:p>
          <a:p>
            <a:pPr marL="0" indent="0">
              <a:buFont typeface="Arial" panose="020B0604020202020204" pitchFamily="34" charset="0"/>
              <a:buNone/>
            </a:pPr>
            <a:endParaRPr lang="en-GB" dirty="0"/>
          </a:p>
          <a:p>
            <a:pPr marL="171450" indent="-171450">
              <a:buFont typeface="Arial" panose="020B0604020202020204" pitchFamily="34" charset="0"/>
              <a:buChar char="•"/>
            </a:pPr>
            <a:r>
              <a:rPr lang="en-GB" dirty="0"/>
              <a:t>Whether or not SEN are recognised by the teacher may depend upon contextual factors, for example the education level of parents or the number of pupils with SEN in class. </a:t>
            </a:r>
            <a:r>
              <a:rPr lang="en-GB" b="1" dirty="0"/>
              <a:t>As a result of this, special needs of children may not always be catered for.</a:t>
            </a:r>
          </a:p>
          <a:p>
            <a:pPr marL="171450" indent="-171450">
              <a:buFont typeface="Arial" panose="020B0604020202020204" pitchFamily="34" charset="0"/>
              <a:buChar char="•"/>
            </a:pPr>
            <a:endParaRPr lang="en-GB" b="1" dirty="0"/>
          </a:p>
          <a:p>
            <a:pPr marL="171450" indent="-171450">
              <a:buFont typeface="Arial" panose="020B0604020202020204" pitchFamily="34" charset="0"/>
              <a:buChar char="•"/>
            </a:pPr>
            <a:endParaRPr lang="en-GB" b="1"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a:t>
            </a:fld>
            <a:endParaRPr lang="en-GB" altLang="en-US"/>
          </a:p>
        </p:txBody>
      </p:sp>
    </p:spTree>
    <p:extLst>
      <p:ext uri="{BB962C8B-B14F-4D97-AF65-F5344CB8AC3E}">
        <p14:creationId xmlns:p14="http://schemas.microsoft.com/office/powerpoint/2010/main" val="34220019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Findings from </a:t>
            </a:r>
            <a:r>
              <a:rPr lang="en-GB" dirty="0" err="1"/>
              <a:t>Nasen’s</a:t>
            </a:r>
            <a:r>
              <a:rPr lang="en-GB" dirty="0"/>
              <a:t> 2020 report ‘IDENTIFYING SPECIAL EDUCATIONAL NEEDS IN THE EARLY YEARS: PERSPECTIVES FROM SPECIAL EDUCATIONAL NEEDS COORDINATORS’ (on Moodle)</a:t>
            </a:r>
          </a:p>
          <a:p>
            <a:endParaRPr lang="en-GB" dirty="0"/>
          </a:p>
          <a:p>
            <a:r>
              <a:rPr lang="en-GB" dirty="0"/>
              <a:t>SENCOs reported that experience of staff was central to identifying SEN early on, through knowing ‘what to look out for’, although it was evident that this was hard to quantify. Whilst SENCOs were predominantly confident in their ability to identify SEN in their settings, they were less confident in their staff. 45% of SENCOs stated that they felt either extremely confident, or very confident, in the ability of their staff in relation to identifying SEN.</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7</a:t>
            </a:fld>
            <a:endParaRPr lang="en-GB" altLang="en-US"/>
          </a:p>
        </p:txBody>
      </p:sp>
    </p:spTree>
    <p:extLst>
      <p:ext uri="{BB962C8B-B14F-4D97-AF65-F5344CB8AC3E}">
        <p14:creationId xmlns:p14="http://schemas.microsoft.com/office/powerpoint/2010/main" val="2339989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Parents to blame for misdiagnosis of special educational needs?  </a:t>
            </a:r>
          </a:p>
          <a:p>
            <a:endParaRPr lang="en-GB" dirty="0">
              <a:latin typeface="Arial" panose="020B0604020202020204" pitchFamily="34" charset="0"/>
            </a:endParaRPr>
          </a:p>
          <a:p>
            <a:r>
              <a:rPr lang="en-GB" dirty="0">
                <a:latin typeface="Arial" panose="020B0604020202020204" pitchFamily="34" charset="0"/>
              </a:rPr>
              <a:t>Survey undertaken by GL Assessment – Hooked on labels not on need</a:t>
            </a:r>
          </a:p>
          <a:p>
            <a:endParaRPr lang="en-GB" dirty="0">
              <a:latin typeface="Arial" panose="020B0604020202020204" pitchFamily="34" charset="0"/>
            </a:endParaRPr>
          </a:p>
          <a:p>
            <a:r>
              <a:rPr lang="en-GB" dirty="0">
                <a:latin typeface="Arial" panose="020B0604020202020204" pitchFamily="34" charset="0"/>
              </a:rPr>
              <a:t>Polled 810 teachers</a:t>
            </a:r>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8</a:t>
            </a:fld>
            <a:endParaRPr lang="en-GB" altLang="en-US"/>
          </a:p>
        </p:txBody>
      </p:sp>
    </p:spTree>
    <p:extLst>
      <p:ext uri="{BB962C8B-B14F-4D97-AF65-F5344CB8AC3E}">
        <p14:creationId xmlns:p14="http://schemas.microsoft.com/office/powerpoint/2010/main" val="37548035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1F51879B-46A6-4B01-9322-6C3420BE5B27}"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6341546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dirty="0">
                <a:solidFill>
                  <a:srgbClr val="002060"/>
                </a:solidFill>
                <a:latin typeface="Arial" panose="020B0604020202020204" pitchFamily="34" charset="0"/>
              </a:rPr>
              <a:t>1. Inattention - Short attention span for age (difficulty sustaining attention); Difficulty listening to others; Difficulty attending to details; Easily distracted; Forgetfulness; Poor organizational skills for age; Poor study skills for age</a:t>
            </a:r>
          </a:p>
          <a:p>
            <a:pPr marL="514350" indent="-514350">
              <a:buAutoNum type="arabicPeriod"/>
            </a:pPr>
            <a:endParaRPr lang="en-GB" dirty="0">
              <a:solidFill>
                <a:srgbClr val="002060"/>
              </a:solidFill>
              <a:latin typeface="Arial" panose="020B0604020202020204" pitchFamily="34" charset="0"/>
            </a:endParaRPr>
          </a:p>
          <a:p>
            <a:pPr marL="0" indent="0">
              <a:buNone/>
            </a:pPr>
            <a:r>
              <a:rPr lang="en-GB" dirty="0">
                <a:solidFill>
                  <a:srgbClr val="002060"/>
                </a:solidFill>
                <a:latin typeface="Arial" panose="020B0604020202020204" pitchFamily="34" charset="0"/>
              </a:rPr>
              <a:t>2. Impulsivity - Often interrupts others; Has difficulty waiting for his or her turn in school and/or social games; Tends to blurt out answers instead of waiting to be called upon; Takes frequent risks, often without thinking before acting</a:t>
            </a:r>
          </a:p>
          <a:p>
            <a:pPr marL="0" indent="0">
              <a:buNone/>
            </a:pPr>
            <a:endParaRPr lang="en-GB" dirty="0">
              <a:solidFill>
                <a:srgbClr val="002060"/>
              </a:solidFill>
              <a:latin typeface="Arial" panose="020B0604020202020204" pitchFamily="34" charset="0"/>
            </a:endParaRPr>
          </a:p>
          <a:p>
            <a:pPr marL="0" indent="0">
              <a:buNone/>
            </a:pPr>
            <a:r>
              <a:rPr lang="en-GB" dirty="0">
                <a:solidFill>
                  <a:srgbClr val="002060"/>
                </a:solidFill>
                <a:latin typeface="Arial" panose="020B0604020202020204" pitchFamily="34" charset="0"/>
              </a:rPr>
              <a:t>3. Hyperactivity - Seems to be moving ALL the time; runs or climbs, at times with no apparent goal except to move; Has difficulty remaining in their seat even when it is expected; Fidgets with hands or squirms when in their seat; fidgeting excessively; Talks excessively; Has difficulty engaging in quiet activities; Loses or forgets things repeatedly and often; Inability to stay on task; shifts from one task to another without bringing any to completion</a:t>
            </a:r>
          </a:p>
          <a:p>
            <a:endParaRPr lang="en-GB" sz="1200"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10</a:t>
            </a:fld>
            <a:endParaRPr lang="en-GB" altLang="en-US"/>
          </a:p>
        </p:txBody>
      </p:sp>
    </p:spTree>
    <p:extLst>
      <p:ext uri="{BB962C8B-B14F-4D97-AF65-F5344CB8AC3E}">
        <p14:creationId xmlns:p14="http://schemas.microsoft.com/office/powerpoint/2010/main" val="2002525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3EB1B44-A1CA-4F55-B758-EC7B367A4769}" type="slidenum">
              <a:rPr lang="en-GB" altLang="en-US"/>
              <a:pPr>
                <a:spcBef>
                  <a:spcPct val="0"/>
                </a:spcBef>
              </a:pPr>
              <a:t>11</a:t>
            </a:fld>
            <a:endParaRPr lang="en-GB"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p:spPr>
        <p:txBody>
          <a:bodyPr/>
          <a:lstStyle/>
          <a:p>
            <a:pPr eaLnBrk="1" hangingPunct="1"/>
            <a:r>
              <a:rPr lang="en-GB" altLang="en-US" dirty="0"/>
              <a:t>Which definition are students more familiar with?</a:t>
            </a:r>
            <a:br>
              <a:rPr lang="en-GB" altLang="en-US" dirty="0"/>
            </a:br>
            <a:endParaRPr lang="en-GB" altLang="en-US" dirty="0"/>
          </a:p>
          <a:p>
            <a:pPr eaLnBrk="1" hangingPunct="1"/>
            <a:r>
              <a:rPr lang="en-GB" altLang="en-US" dirty="0"/>
              <a:t>Why could that be?</a:t>
            </a:r>
          </a:p>
          <a:p>
            <a:pPr eaLnBrk="1" hangingPunct="1"/>
            <a:endParaRPr lang="en-GB" altLang="en-US" dirty="0"/>
          </a:p>
          <a:p>
            <a:pPr eaLnBrk="1" hangingPunct="1"/>
            <a:r>
              <a:rPr lang="en-GB" altLang="en-US" dirty="0"/>
              <a:t>What are their opinions re: quotations?</a:t>
            </a:r>
            <a:br>
              <a:rPr lang="en-GB" altLang="en-US" dirty="0"/>
            </a:br>
            <a:r>
              <a:rPr lang="en-GB" altLang="en-US" dirty="0"/>
              <a:t>How could parents feel?</a:t>
            </a:r>
            <a:br>
              <a:rPr lang="en-GB" altLang="en-US" dirty="0"/>
            </a:br>
            <a:r>
              <a:rPr lang="en-GB" altLang="en-US" dirty="0"/>
              <a:t>What about children with ADHD?</a:t>
            </a:r>
          </a:p>
        </p:txBody>
      </p:sp>
    </p:spTree>
    <p:extLst>
      <p:ext uri="{BB962C8B-B14F-4D97-AF65-F5344CB8AC3E}">
        <p14:creationId xmlns:p14="http://schemas.microsoft.com/office/powerpoint/2010/main" val="37540020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78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u="none" strike="noStrike" kern="1200" dirty="0">
                <a:solidFill>
                  <a:schemeClr val="tx1"/>
                </a:solidFill>
                <a:effectLst/>
                <a:latin typeface="Arial" charset="0"/>
                <a:ea typeface="+mn-ea"/>
                <a:cs typeface="+mn-cs"/>
              </a:rPr>
              <a:t>Research has </a:t>
            </a:r>
            <a:r>
              <a:rPr lang="en-GB" sz="1200" b="0" i="0" kern="1200" dirty="0">
                <a:solidFill>
                  <a:schemeClr val="tx1"/>
                </a:solidFill>
                <a:effectLst/>
                <a:latin typeface="Arial" charset="0"/>
                <a:ea typeface="+mn-ea"/>
                <a:cs typeface="+mn-cs"/>
              </a:rPr>
              <a:t>shown that boys with ADHD usually show externalized symptoms, such as running and impulsivity. Girls with ADHD, on the other hand, typically show internalized symptoms. These symptoms include inattentiveness and low self-esteem. Boys also tend to be more physically aggressive, while girls tend to be more verbally aggressive.</a:t>
            </a:r>
          </a:p>
          <a:p>
            <a:r>
              <a:rPr lang="en-GB" sz="1200" b="0" i="0" kern="1200" dirty="0">
                <a:solidFill>
                  <a:schemeClr val="tx1"/>
                </a:solidFill>
                <a:effectLst/>
                <a:latin typeface="Arial" charset="0"/>
                <a:ea typeface="+mn-ea"/>
                <a:cs typeface="+mn-cs"/>
              </a:rPr>
              <a:t>Since girls with ADHD often display fewer behavioural problems and less noticeable symptoms, their difficulties are often overlooked. As a result, they aren’t referred for evaluation or treatment.</a:t>
            </a:r>
          </a:p>
          <a:p>
            <a:endParaRPr lang="en-US" altLang="en-US" dirty="0">
              <a:latin typeface="Arial" panose="020B0604020202020204" pitchFamily="34" charset="0"/>
            </a:endParaRPr>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03B9C24-5667-4A29-A10D-93EF92FE42E6}" type="slidenum">
              <a:rPr lang="en-GB" altLang="en-US" smtClean="0"/>
              <a:pPr/>
              <a:t>12</a:t>
            </a:fld>
            <a:endParaRPr lang="en-GB" altLang="en-US"/>
          </a:p>
        </p:txBody>
      </p:sp>
    </p:spTree>
    <p:extLst>
      <p:ext uri="{BB962C8B-B14F-4D97-AF65-F5344CB8AC3E}">
        <p14:creationId xmlns:p14="http://schemas.microsoft.com/office/powerpoint/2010/main" val="2970898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rPr>
              <a:t>In UK,</a:t>
            </a:r>
            <a:r>
              <a:rPr lang="en-US" altLang="en-US" baseline="0" dirty="0">
                <a:latin typeface="Arial" panose="020B0604020202020204" pitchFamily="34" charset="0"/>
              </a:rPr>
              <a:t> diagnosis of ADHD is made using systems included in the ICD (International Classification of Diseases), published by WHO</a:t>
            </a:r>
          </a:p>
          <a:p>
            <a:endParaRPr lang="en-US" altLang="en-US" baseline="0" dirty="0">
              <a:latin typeface="Arial" panose="020B0604020202020204" pitchFamily="34" charset="0"/>
            </a:endParaRPr>
          </a:p>
          <a:p>
            <a:r>
              <a:rPr lang="en-US" altLang="en-US" baseline="0" dirty="0">
                <a:latin typeface="Arial" panose="020B0604020202020204" pitchFamily="34" charset="0"/>
              </a:rPr>
              <a:t>Characteristics MUST have appeared before 6 years of age and SHOULD last for at least 6 months</a:t>
            </a:r>
            <a:endParaRPr lang="en-US" altLang="en-US" dirty="0">
              <a:latin typeface="Arial" panose="020B0604020202020204" pitchFamily="34" charset="0"/>
            </a:endParaRPr>
          </a:p>
        </p:txBody>
      </p:sp>
      <p:sp>
        <p:nvSpPr>
          <p:cNvPr id="399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3EBBE7D-379C-4006-97AF-501FA980FB5A}" type="slidenum">
              <a:rPr lang="en-GB" altLang="en-US" smtClean="0"/>
              <a:pPr/>
              <a:t>13</a:t>
            </a:fld>
            <a:endParaRPr lang="en-GB" altLang="en-US"/>
          </a:p>
        </p:txBody>
      </p:sp>
    </p:spTree>
    <p:extLst>
      <p:ext uri="{BB962C8B-B14F-4D97-AF65-F5344CB8AC3E}">
        <p14:creationId xmlns:p14="http://schemas.microsoft.com/office/powerpoint/2010/main" val="2003716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Information from:</a:t>
            </a:r>
          </a:p>
          <a:p>
            <a:r>
              <a:rPr lang="en-GB" dirty="0"/>
              <a:t>John Hopkins University (2021) </a:t>
            </a:r>
            <a:r>
              <a:rPr lang="en-GB" i="1" dirty="0"/>
              <a:t>Oppositional Defiant Disorder (ODD) in Children. </a:t>
            </a:r>
            <a:r>
              <a:rPr lang="en-GB" dirty="0"/>
              <a:t>Available at: https://www.hopkinsmedicine.org/health/conditions-and-diseases/oppositional-defiant-disorder </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14</a:t>
            </a:fld>
            <a:endParaRPr lang="en-GB" altLang="en-US"/>
          </a:p>
        </p:txBody>
      </p:sp>
    </p:spTree>
    <p:extLst>
      <p:ext uri="{BB962C8B-B14F-4D97-AF65-F5344CB8AC3E}">
        <p14:creationId xmlns:p14="http://schemas.microsoft.com/office/powerpoint/2010/main" val="17230945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15</a:t>
            </a:fld>
            <a:endParaRPr lang="en-GB" altLang="en-US"/>
          </a:p>
        </p:txBody>
      </p:sp>
    </p:spTree>
    <p:extLst>
      <p:ext uri="{BB962C8B-B14F-4D97-AF65-F5344CB8AC3E}">
        <p14:creationId xmlns:p14="http://schemas.microsoft.com/office/powerpoint/2010/main" val="38753503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solidFill>
                  <a:srgbClr val="002060"/>
                </a:solidFill>
                <a:latin typeface="Arial" panose="020B0604020202020204" pitchFamily="34" charset="0"/>
              </a:rPr>
              <a:t>Percentage difference attributed to various factors:</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dirty="0">
                <a:solidFill>
                  <a:srgbClr val="002060"/>
                </a:solidFill>
                <a:latin typeface="Arial" panose="020B0604020202020204" pitchFamily="34" charset="0"/>
              </a:rPr>
              <a:t>Reports from parents/teachers/the children themselves</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US" dirty="0">
                <a:solidFill>
                  <a:srgbClr val="002060"/>
                </a:solidFill>
                <a:latin typeface="Arial" panose="020B0604020202020204" pitchFamily="34" charset="0"/>
              </a:rPr>
              <a:t>Timing of diagnosis</a:t>
            </a:r>
          </a:p>
          <a:p>
            <a:endParaRPr lang="en-GB" dirty="0"/>
          </a:p>
          <a:p>
            <a:endParaRPr lang="en-GB" dirty="0"/>
          </a:p>
          <a:p>
            <a:r>
              <a:rPr lang="en-GB" dirty="0"/>
              <a:t>You could discuss why prevalence declines with age….</a:t>
            </a:r>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16</a:t>
            </a:fld>
            <a:endParaRPr lang="en-GB" altLang="en-US"/>
          </a:p>
        </p:txBody>
      </p:sp>
    </p:spTree>
    <p:extLst>
      <p:ext uri="{BB962C8B-B14F-4D97-AF65-F5344CB8AC3E}">
        <p14:creationId xmlns:p14="http://schemas.microsoft.com/office/powerpoint/2010/main" val="63067821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Video: around 8 minutes long</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Students to critique data collection methods used for a diagnosis…</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The diagnosis of ODD requires a comprehensive diagnostic evaluation, which includes interviews with the child or youth, the primary caregiver, and teachers. </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Standardized reporting tools are recommended for gathering data, but no tool is thought to be specific.</a:t>
            </a:r>
          </a:p>
          <a:p>
            <a:endParaRPr lang="en-GB" b="0" i="0" dirty="0">
              <a:solidFill>
                <a:srgbClr val="000000"/>
              </a:solidFill>
              <a:effectLst/>
              <a:latin typeface="Times New Roman" panose="02020603050405020304" pitchFamily="18" charset="0"/>
            </a:endParaRPr>
          </a:p>
          <a:p>
            <a:r>
              <a:rPr lang="en-GB" b="0" i="0" dirty="0">
                <a:solidFill>
                  <a:srgbClr val="000000"/>
                </a:solidFill>
                <a:effectLst/>
                <a:latin typeface="Times New Roman" panose="02020603050405020304" pitchFamily="18" charset="0"/>
              </a:rPr>
              <a:t>It is important to note that because ODD diagnosis and symptoms are enmeshed in families and social interactions, the recommendations emphasize the importance of the clinicians' relationships with both the family and patient in assessment and treatment.</a:t>
            </a:r>
          </a:p>
          <a:p>
            <a:endParaRPr lang="en-GB" b="0" i="0" dirty="0">
              <a:solidFill>
                <a:srgbClr val="000000"/>
              </a:solidFill>
              <a:effectLst/>
              <a:latin typeface="Times New Roman" panose="02020603050405020304" pitchFamily="18" charset="0"/>
            </a:endParaRPr>
          </a:p>
          <a:p>
            <a:r>
              <a:rPr lang="en-GB" dirty="0"/>
              <a:t>Genetic, environmental, and family factors all contribute to ODD. Therefore, a review of a child's history should involve prenatal exposures, exposure to adverse childhood experiences, and cognitive or other developmental problems. It is also essential to assemble a history of the current illness, including age of onset, the environmental situations in which the symptoms appear, the duration of the symptoms, and any precipitating events or situations, and persons, places, or events that exacerbate the behaviour problems should be noted. </a:t>
            </a:r>
          </a:p>
          <a:p>
            <a:endParaRPr lang="en-GB" dirty="0"/>
          </a:p>
          <a:p>
            <a:r>
              <a:rPr lang="en-GB" dirty="0"/>
              <a:t>Because ODD and CD are known to cluster in families, it is important to obtain a family history of psychiatric disorders and medical conditions. In addition, the role of the family emotional, communicative, interactional, and coping styles and resources should be assessed.</a:t>
            </a:r>
          </a:p>
          <a:p>
            <a:endParaRPr lang="en-GB" dirty="0"/>
          </a:p>
          <a:p>
            <a:r>
              <a:rPr lang="en-GB" dirty="0"/>
              <a:t>Information about a child's functioning in a school setting should be obtained from the appropriate staff, such as the principal, teacher, school psychologist or counsellor, and nurse, once a release of information is granted. Teacher reports of behaviour that use structured forms are often very helpful. Suspected disabilities in intellectual functioning, communication abilities, or motor skills should be evaluated. ODD and CD are, by definition, conditions that often involve social service agencies, such as foster care and juvenile justice. Agency reports of both symptoms and consequences are essential to proper diagnosis and treatment.</a:t>
            </a:r>
          </a:p>
          <a:p>
            <a:endParaRPr lang="en-GB" dirty="0"/>
          </a:p>
          <a:p>
            <a:r>
              <a:rPr lang="en-GB" dirty="0"/>
              <a:t>A thorough physical evaluation is needed to rule out medical causes. Medical conditions that cause agitation, aggression, or impulsive anger need to be considered. </a:t>
            </a:r>
          </a:p>
          <a:p>
            <a:endParaRPr lang="en-GB" dirty="0"/>
          </a:p>
          <a:p>
            <a:r>
              <a:rPr lang="en-GB" dirty="0"/>
              <a:t>ODD symptoms are more pronounced in children in low-income households and adolescents. In fact, neighbourhood and environmental factors may play a strong role in producing such symptoms, with the poorest and most violent neighbourhoods having the highest prevalence rates of ODD behaviours. Low parental educational attainment and low household income are associated with higher rates, and these demographic characteristics are thought to influence prevalence through disciplinary practices, scarcity, food insecurity, and their influence on access to peer support. Less clear is whether or not these findings extend to rural areas.</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17</a:t>
            </a:fld>
            <a:endParaRPr lang="en-GB" altLang="en-US"/>
          </a:p>
        </p:txBody>
      </p:sp>
    </p:spTree>
    <p:extLst>
      <p:ext uri="{BB962C8B-B14F-4D97-AF65-F5344CB8AC3E}">
        <p14:creationId xmlns:p14="http://schemas.microsoft.com/office/powerpoint/2010/main" val="26589137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cy-GB" dirty="0">
                <a:latin typeface="Arial" panose="020B0604020202020204" pitchFamily="34" charset="0"/>
              </a:rPr>
              <a:t>Hidden disability – can’t tell from looking at a child whether or not they have Autism.</a:t>
            </a:r>
          </a:p>
          <a:p>
            <a:r>
              <a:rPr lang="en-US" altLang="cy-GB" dirty="0">
                <a:latin typeface="Arial" panose="020B0604020202020204" pitchFamily="34" charset="0"/>
              </a:rPr>
              <a:t>Life-long disability – no cure</a:t>
            </a:r>
          </a:p>
          <a:p>
            <a:r>
              <a:rPr lang="en-US" altLang="cy-GB" dirty="0">
                <a:latin typeface="Arial" panose="020B0604020202020204" pitchFamily="34" charset="0"/>
              </a:rPr>
              <a:t>Children can have one or more of the major characteristics, ranging from very mild to severe. The reason why it is called a ‘spectrum disorder.’</a:t>
            </a:r>
          </a:p>
          <a:p>
            <a:r>
              <a:rPr lang="en-US" altLang="cy-GB" dirty="0">
                <a:latin typeface="Arial" panose="020B0604020202020204" pitchFamily="34" charset="0"/>
              </a:rPr>
              <a:t>Triad of impairments – social interaction, communication, rigidity of </a:t>
            </a:r>
            <a:r>
              <a:rPr lang="en-US" altLang="cy-GB" dirty="0" err="1">
                <a:latin typeface="Arial" panose="020B0604020202020204" pitchFamily="34" charset="0"/>
              </a:rPr>
              <a:t>behaviour</a:t>
            </a:r>
            <a:r>
              <a:rPr lang="en-US" altLang="cy-GB" dirty="0">
                <a:latin typeface="Arial" panose="020B0604020202020204" pitchFamily="34" charset="0"/>
              </a:rPr>
              <a:t> and thought.</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18</a:t>
            </a:fld>
            <a:endParaRPr lang="en-GB" altLang="en-US"/>
          </a:p>
        </p:txBody>
      </p:sp>
    </p:spTree>
    <p:extLst>
      <p:ext uri="{BB962C8B-B14F-4D97-AF65-F5344CB8AC3E}">
        <p14:creationId xmlns:p14="http://schemas.microsoft.com/office/powerpoint/2010/main" val="28073661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a:ln/>
        </p:spPr>
      </p:sp>
      <p:sp>
        <p:nvSpPr>
          <p:cNvPr id="276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rPr>
              <a:t>In 2007, thought that 1 in 150 children would be diagnosed with autism. Today, thought to be 1 in 100 (National Autistic Society).</a:t>
            </a:r>
          </a:p>
          <a:p>
            <a:endParaRPr lang="en-GB" altLang="en-US" dirty="0">
              <a:latin typeface="Arial" panose="020B0604020202020204" pitchFamily="34" charset="0"/>
            </a:endParaRPr>
          </a:p>
          <a:p>
            <a:r>
              <a:rPr lang="en-GB" altLang="en-US" dirty="0">
                <a:latin typeface="Arial" panose="020B0604020202020204" pitchFamily="34" charset="0"/>
              </a:rPr>
              <a:t>For more information on Diagnosis – direct</a:t>
            </a:r>
            <a:r>
              <a:rPr lang="en-GB" altLang="en-US" baseline="0" dirty="0">
                <a:latin typeface="Arial" panose="020B0604020202020204" pitchFamily="34" charset="0"/>
              </a:rPr>
              <a:t> students to National Autistic Society website</a:t>
            </a:r>
          </a:p>
          <a:p>
            <a:endParaRPr lang="en-GB" altLang="en-US" baseline="0" dirty="0">
              <a:latin typeface="Arial" panose="020B0604020202020204" pitchFamily="34" charset="0"/>
            </a:endParaRPr>
          </a:p>
          <a:p>
            <a:r>
              <a:rPr lang="en-GB" altLang="en-US" baseline="0" dirty="0">
                <a:latin typeface="Arial" panose="020B0604020202020204" pitchFamily="34" charset="0"/>
              </a:rPr>
              <a:t>Anybody considering ASD for their poster….direct them to the work of Simon Baron-Cohen. His research demonstrates that autistic signs and symptoms can be detected in babies as young as 6 months</a:t>
            </a:r>
            <a:endParaRPr lang="en-US" altLang="en-US" dirty="0">
              <a:latin typeface="Arial" panose="020B0604020202020204" pitchFamily="34" charset="0"/>
            </a:endParaRPr>
          </a:p>
          <a:p>
            <a:endParaRPr lang="en-US" altLang="en-US" dirty="0">
              <a:latin typeface="Arial" panose="020B0604020202020204" pitchFamily="34" charset="0"/>
            </a:endParaRPr>
          </a:p>
        </p:txBody>
      </p:sp>
      <p:sp>
        <p:nvSpPr>
          <p:cNvPr id="276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3FE02DE-73D7-42BD-BC49-6CF97BA900A1}" type="slidenum">
              <a:rPr lang="en-GB" altLang="en-US" smtClean="0"/>
              <a:pPr/>
              <a:t>19</a:t>
            </a:fld>
            <a:endParaRPr lang="en-GB" altLang="en-US"/>
          </a:p>
        </p:txBody>
      </p:sp>
    </p:spTree>
    <p:extLst>
      <p:ext uri="{BB962C8B-B14F-4D97-AF65-F5344CB8AC3E}">
        <p14:creationId xmlns:p14="http://schemas.microsoft.com/office/powerpoint/2010/main" val="39719776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r>
              <a:rPr lang="en-GB" sz="1200" dirty="0">
                <a:solidFill>
                  <a:srgbClr val="0070C0"/>
                </a:solidFill>
                <a:latin typeface="Arial" panose="020B0604020202020204" pitchFamily="34" charset="0"/>
              </a:rPr>
              <a:t>What is our current knowledge/ experience?</a:t>
            </a:r>
            <a:endParaRPr lang="cy-GB" altLang="cy-GB" dirty="0">
              <a:latin typeface="Arial" panose="020B0604020202020204" pitchFamily="34" charset="0"/>
            </a:endParaRPr>
          </a:p>
        </p:txBody>
      </p:sp>
    </p:spTree>
    <p:extLst>
      <p:ext uri="{BB962C8B-B14F-4D97-AF65-F5344CB8AC3E}">
        <p14:creationId xmlns:p14="http://schemas.microsoft.com/office/powerpoint/2010/main" val="34268411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34176871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148583497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10289806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14246973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latin typeface="Arial" panose="020B0604020202020204" pitchFamily="34" charset="0"/>
            </a:endParaRPr>
          </a:p>
          <a:p>
            <a:endParaRPr lang="cy-GB" altLang="cy-GB" dirty="0">
              <a:latin typeface="Arial" panose="020B0604020202020204" pitchFamily="34" charset="0"/>
            </a:endParaRPr>
          </a:p>
        </p:txBody>
      </p:sp>
    </p:spTree>
    <p:extLst>
      <p:ext uri="{BB962C8B-B14F-4D97-AF65-F5344CB8AC3E}">
        <p14:creationId xmlns:p14="http://schemas.microsoft.com/office/powerpoint/2010/main" val="395907335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latin typeface="Arial" panose="020B0604020202020204" pitchFamily="34" charset="0"/>
              </a:rPr>
              <a:t>Do</a:t>
            </a:r>
            <a:r>
              <a:rPr lang="en-US" altLang="en-US" baseline="0" dirty="0">
                <a:latin typeface="Arial" panose="020B0604020202020204" pitchFamily="34" charset="0"/>
              </a:rPr>
              <a:t> students agree with this definition?</a:t>
            </a:r>
          </a:p>
          <a:p>
            <a:endParaRPr lang="en-US" altLang="en-US" baseline="0" dirty="0">
              <a:latin typeface="Arial" panose="020B0604020202020204" pitchFamily="34" charset="0"/>
            </a:endParaRPr>
          </a:p>
          <a:p>
            <a:r>
              <a:rPr lang="en-US" altLang="en-US" baseline="0" dirty="0">
                <a:latin typeface="Arial" panose="020B0604020202020204" pitchFamily="34" charset="0"/>
              </a:rPr>
              <a:t>Do they know of someone who call themselves Dyslexic? What kind of difficulties do they experience?</a:t>
            </a:r>
          </a:p>
          <a:p>
            <a:endParaRPr lang="en-US" altLang="en-US" baseline="0" dirty="0">
              <a:latin typeface="Arial" panose="020B0604020202020204" pitchFamily="34" charset="0"/>
            </a:endParaRPr>
          </a:p>
          <a:p>
            <a:r>
              <a:rPr lang="en-US" altLang="en-US" baseline="0" dirty="0">
                <a:latin typeface="Arial" panose="020B0604020202020204" pitchFamily="34" charset="0"/>
              </a:rPr>
              <a:t>Some can have difficulties with:</a:t>
            </a:r>
          </a:p>
          <a:p>
            <a:r>
              <a:rPr lang="en-US" altLang="en-US" baseline="0" dirty="0">
                <a:latin typeface="Arial" panose="020B0604020202020204" pitchFamily="34" charset="0"/>
              </a:rPr>
              <a:t>Co-ordination</a:t>
            </a:r>
          </a:p>
          <a:p>
            <a:r>
              <a:rPr lang="en-US" altLang="en-US" baseline="0" dirty="0">
                <a:latin typeface="Arial" panose="020B0604020202020204" pitchFamily="34" charset="0"/>
              </a:rPr>
              <a:t>Personal organization</a:t>
            </a:r>
          </a:p>
          <a:p>
            <a:r>
              <a:rPr lang="en-US" altLang="en-US" baseline="0" dirty="0">
                <a:latin typeface="Arial" panose="020B0604020202020204" pitchFamily="34" charset="0"/>
              </a:rPr>
              <a:t>Balance</a:t>
            </a:r>
          </a:p>
          <a:p>
            <a:r>
              <a:rPr lang="en-US" altLang="en-US" baseline="0" dirty="0">
                <a:latin typeface="Arial" panose="020B0604020202020204" pitchFamily="34" charset="0"/>
              </a:rPr>
              <a:t>Patterning</a:t>
            </a:r>
          </a:p>
          <a:p>
            <a:r>
              <a:rPr lang="en-US" altLang="en-US" baseline="0" dirty="0">
                <a:latin typeface="Arial" panose="020B0604020202020204" pitchFamily="34" charset="0"/>
              </a:rPr>
              <a:t>Confusion with left/right</a:t>
            </a:r>
          </a:p>
          <a:p>
            <a:r>
              <a:rPr lang="en-US" altLang="en-US" baseline="0" dirty="0">
                <a:latin typeface="Arial" panose="020B0604020202020204" pitchFamily="34" charset="0"/>
              </a:rPr>
              <a:t>Sequencing </a:t>
            </a:r>
          </a:p>
          <a:p>
            <a:r>
              <a:rPr lang="en-US" altLang="en-US" baseline="0" dirty="0">
                <a:latin typeface="Arial" panose="020B0604020202020204" pitchFamily="34" charset="0"/>
              </a:rPr>
              <a:t>Rhythm</a:t>
            </a:r>
          </a:p>
          <a:p>
            <a:r>
              <a:rPr lang="en-US" altLang="en-US" baseline="0" dirty="0">
                <a:latin typeface="Arial" panose="020B0604020202020204" pitchFamily="34" charset="0"/>
              </a:rPr>
              <a:t>Orientation</a:t>
            </a:r>
          </a:p>
          <a:p>
            <a:r>
              <a:rPr lang="en-US" altLang="en-US" baseline="0" dirty="0">
                <a:latin typeface="Arial" panose="020B0604020202020204" pitchFamily="34" charset="0"/>
              </a:rPr>
              <a:t>Memory</a:t>
            </a:r>
          </a:p>
          <a:p>
            <a:endParaRPr lang="en-US" altLang="en-US" dirty="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C59CBBA-4CCB-4CAB-857E-F6CE5A605AC2}" type="slidenum">
              <a:rPr lang="en-GB" altLang="en-US" smtClean="0"/>
              <a:pPr/>
              <a:t>27</a:t>
            </a:fld>
            <a:endParaRPr lang="en-GB" altLang="en-US"/>
          </a:p>
        </p:txBody>
      </p:sp>
    </p:spTree>
    <p:extLst>
      <p:ext uri="{BB962C8B-B14F-4D97-AF65-F5344CB8AC3E}">
        <p14:creationId xmlns:p14="http://schemas.microsoft.com/office/powerpoint/2010/main" val="34099741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28</a:t>
            </a:fld>
            <a:endParaRPr lang="en-GB" altLang="en-US"/>
          </a:p>
        </p:txBody>
      </p:sp>
    </p:spTree>
    <p:extLst>
      <p:ext uri="{BB962C8B-B14F-4D97-AF65-F5344CB8AC3E}">
        <p14:creationId xmlns:p14="http://schemas.microsoft.com/office/powerpoint/2010/main" val="4599161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29</a:t>
            </a:fld>
            <a:endParaRPr lang="en-GB" altLang="en-US"/>
          </a:p>
        </p:txBody>
      </p:sp>
    </p:spTree>
    <p:extLst>
      <p:ext uri="{BB962C8B-B14F-4D97-AF65-F5344CB8AC3E}">
        <p14:creationId xmlns:p14="http://schemas.microsoft.com/office/powerpoint/2010/main" val="7904189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30</a:t>
            </a:fld>
            <a:endParaRPr lang="en-GB" altLang="en-US"/>
          </a:p>
        </p:txBody>
      </p:sp>
    </p:spTree>
    <p:extLst>
      <p:ext uri="{BB962C8B-B14F-4D97-AF65-F5344CB8AC3E}">
        <p14:creationId xmlns:p14="http://schemas.microsoft.com/office/powerpoint/2010/main" val="263048790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42CB716-24FE-473A-BA78-E0843EB4409A}" type="slidenum">
              <a:rPr lang="en-GB" altLang="en-US" smtClean="0"/>
              <a:pPr/>
              <a:t>31</a:t>
            </a:fld>
            <a:endParaRPr lang="en-GB" altLang="en-US"/>
          </a:p>
        </p:txBody>
      </p:sp>
    </p:spTree>
    <p:extLst>
      <p:ext uri="{BB962C8B-B14F-4D97-AF65-F5344CB8AC3E}">
        <p14:creationId xmlns:p14="http://schemas.microsoft.com/office/powerpoint/2010/main" val="13361964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latin typeface="Arial" panose="020B0604020202020204" pitchFamily="34" charset="0"/>
            </a:endParaRPr>
          </a:p>
          <a:p>
            <a:r>
              <a:rPr lang="en-GB" altLang="en-US" dirty="0">
                <a:latin typeface="Arial" panose="020B0604020202020204" pitchFamily="34" charset="0"/>
              </a:rPr>
              <a:t>It’s linked to genes, which is why the condition often runs in families. </a:t>
            </a:r>
          </a:p>
          <a:p>
            <a:r>
              <a:rPr lang="en-GB" altLang="en-US" dirty="0">
                <a:latin typeface="Arial" panose="020B0604020202020204" pitchFamily="34" charset="0"/>
              </a:rPr>
              <a:t>Children are more likely to have Dyslexia if their parents, siblings, or other family members have it.</a:t>
            </a:r>
          </a:p>
          <a:p>
            <a:r>
              <a:rPr lang="en-GB" altLang="en-US" dirty="0">
                <a:latin typeface="Arial" panose="020B0604020202020204" pitchFamily="34" charset="0"/>
              </a:rPr>
              <a:t>Genetic studies suggest around 50% is inherited, prevalence across cultures is similar (and independent of socio-economic status and IQ), and more males than females are affected. </a:t>
            </a:r>
          </a:p>
          <a:p>
            <a:r>
              <a:rPr lang="en-GB" altLang="en-US" dirty="0">
                <a:latin typeface="Arial" panose="020B0604020202020204" pitchFamily="34" charset="0"/>
              </a:rPr>
              <a:t>Nine genes have so far been identified and several more suggested. The genes so far discovered all control the development of the brain. </a:t>
            </a:r>
          </a:p>
          <a:p>
            <a:endParaRPr lang="en-GB" altLang="en-US" dirty="0">
              <a:latin typeface="Arial" panose="020B0604020202020204" pitchFamily="34" charset="0"/>
            </a:endParaRPr>
          </a:p>
          <a:p>
            <a:r>
              <a:rPr lang="en-GB" altLang="en-US" dirty="0">
                <a:latin typeface="Arial" panose="020B0604020202020204" pitchFamily="34" charset="0"/>
              </a:rPr>
              <a:t>The condition stems from differences in parts of the brain that process language. </a:t>
            </a:r>
          </a:p>
          <a:p>
            <a:endParaRPr lang="en-GB" altLang="en-US" dirty="0">
              <a:latin typeface="Arial" panose="020B0604020202020204" pitchFamily="34" charset="0"/>
            </a:endParaRPr>
          </a:p>
          <a:p>
            <a:r>
              <a:rPr lang="en-GB" altLang="en-US" dirty="0">
                <a:latin typeface="Arial" panose="020B0604020202020204" pitchFamily="34" charset="0"/>
              </a:rPr>
              <a:t>Imaging scans in people with dyslexia show that areas of the brain that should be active when a person reads don't work properly. </a:t>
            </a:r>
          </a:p>
          <a:p>
            <a:r>
              <a:rPr lang="en-GB" altLang="en-US" dirty="0">
                <a:latin typeface="Arial" panose="020B0604020202020204" pitchFamily="34" charset="0"/>
              </a:rPr>
              <a:t>When children learn to read, they first figure out what sound each letter makes. For example, "B" makes a "</a:t>
            </a:r>
            <a:r>
              <a:rPr lang="en-GB" altLang="en-US" dirty="0" err="1">
                <a:latin typeface="Arial" panose="020B0604020202020204" pitchFamily="34" charset="0"/>
              </a:rPr>
              <a:t>buh</a:t>
            </a:r>
            <a:r>
              <a:rPr lang="en-GB" altLang="en-US" dirty="0">
                <a:latin typeface="Arial" panose="020B0604020202020204" pitchFamily="34" charset="0"/>
              </a:rPr>
              <a:t>" sound. "M" makes an "</a:t>
            </a:r>
            <a:r>
              <a:rPr lang="en-GB" altLang="en-US" dirty="0" err="1">
                <a:latin typeface="Arial" panose="020B0604020202020204" pitchFamily="34" charset="0"/>
              </a:rPr>
              <a:t>em</a:t>
            </a:r>
            <a:r>
              <a:rPr lang="en-GB" altLang="en-US" dirty="0">
                <a:latin typeface="Arial" panose="020B0604020202020204" pitchFamily="34" charset="0"/>
              </a:rPr>
              <a:t>" sound. </a:t>
            </a:r>
          </a:p>
          <a:p>
            <a:r>
              <a:rPr lang="en-GB" altLang="en-US" dirty="0">
                <a:latin typeface="Arial" panose="020B0604020202020204" pitchFamily="34" charset="0"/>
              </a:rPr>
              <a:t>Then, they learn how to put those sounds in order to form words ("C-A-T" spells "cat”). Finally, they have to figure out what words mean ("Cat" is a furry animal that meows).</a:t>
            </a:r>
          </a:p>
          <a:p>
            <a:endParaRPr lang="en-GB" altLang="en-US" dirty="0">
              <a:latin typeface="Arial" panose="020B0604020202020204" pitchFamily="34" charset="0"/>
            </a:endParaRPr>
          </a:p>
          <a:p>
            <a:r>
              <a:rPr lang="en-GB" altLang="en-US" dirty="0">
                <a:latin typeface="Arial" panose="020B0604020202020204" pitchFamily="34" charset="0"/>
              </a:rPr>
              <a:t>For children who have Dyslexia, the brain has a hard time connecting letters to the sounds they make, and then blending those sounds into words. </a:t>
            </a:r>
          </a:p>
          <a:p>
            <a:r>
              <a:rPr lang="en-GB" altLang="en-US" dirty="0">
                <a:latin typeface="Arial" panose="020B0604020202020204" pitchFamily="34" charset="0"/>
              </a:rPr>
              <a:t>So to someone with dyslexia, the word "cat" might read as "tac." </a:t>
            </a:r>
          </a:p>
          <a:p>
            <a:r>
              <a:rPr lang="en-GB" altLang="en-US" dirty="0">
                <a:latin typeface="Arial" panose="020B0604020202020204" pitchFamily="34" charset="0"/>
              </a:rPr>
              <a:t>Because of these mix-ups, reading can be a slow and difficult process.</a:t>
            </a:r>
          </a:p>
          <a:p>
            <a:endParaRPr lang="en-GB" altLang="en-US" dirty="0">
              <a:latin typeface="Arial" panose="020B0604020202020204" pitchFamily="34" charset="0"/>
            </a:endParaRPr>
          </a:p>
          <a:p>
            <a:r>
              <a:rPr lang="en-GB" altLang="en-US" dirty="0">
                <a:latin typeface="Arial" panose="020B0604020202020204" pitchFamily="34" charset="0"/>
              </a:rPr>
              <a:t>Dyslexia is different for everyone. Some people have a mild form that they eventually learn how to manage. Others have a little more trouble overcoming it. </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32</a:t>
            </a:fld>
            <a:endParaRPr lang="en-GB" altLang="en-US"/>
          </a:p>
        </p:txBody>
      </p:sp>
    </p:spTree>
    <p:extLst>
      <p:ext uri="{BB962C8B-B14F-4D97-AF65-F5344CB8AC3E}">
        <p14:creationId xmlns:p14="http://schemas.microsoft.com/office/powerpoint/2010/main" val="13214514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fontAlgn="base"/>
            <a:r>
              <a:rPr lang="en-US" altLang="en-US" dirty="0">
                <a:latin typeface="Arial" panose="020B0604020202020204" pitchFamily="34" charset="0"/>
              </a:rPr>
              <a:t>Researchers in the</a:t>
            </a:r>
            <a:r>
              <a:rPr lang="en-US" altLang="en-US" baseline="0" dirty="0">
                <a:latin typeface="Arial" panose="020B0604020202020204" pitchFamily="34" charset="0"/>
              </a:rPr>
              <a:t> field of Dyslexia are beginning to recognize, and question, whether there is only one kind of Dyslexia</a:t>
            </a:r>
          </a:p>
          <a:p>
            <a:pPr fontAlgn="base"/>
            <a:endParaRPr lang="en-US" altLang="en-US" baseline="0" dirty="0">
              <a:latin typeface="Arial" panose="020B0604020202020204" pitchFamily="34" charset="0"/>
            </a:endParaRPr>
          </a:p>
          <a:p>
            <a:pPr fontAlgn="base"/>
            <a:r>
              <a:rPr lang="en-US" altLang="en-US" baseline="0" dirty="0">
                <a:latin typeface="Arial" panose="020B0604020202020204" pitchFamily="34" charset="0"/>
              </a:rPr>
              <a:t>Two large-scale studies (USA and Australia, USA and Norway) have found that 30-36% of learner with Dyslexia had multiple deficits</a:t>
            </a:r>
          </a:p>
          <a:p>
            <a:pPr fontAlgn="base"/>
            <a:endParaRPr lang="en-US" altLang="en-US" baseline="0" dirty="0">
              <a:latin typeface="Arial" panose="020B0604020202020204" pitchFamily="34" charset="0"/>
            </a:endParaRPr>
          </a:p>
          <a:p>
            <a:pPr fontAlgn="base"/>
            <a:r>
              <a:rPr lang="en-US" altLang="en-US" baseline="0" dirty="0">
                <a:latin typeface="Arial" panose="020B0604020202020204" pitchFamily="34" charset="0"/>
              </a:rPr>
              <a:t>Could explain why Dyslexia is often associated with other ALN?</a:t>
            </a:r>
            <a:endParaRPr lang="en-US" altLang="en-US" dirty="0">
              <a:latin typeface="Arial" panose="020B0604020202020204" pitchFamily="34" charset="0"/>
            </a:endParaRPr>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E981DF5-050E-4CD2-806B-8816D1C86A73}" type="slidenum">
              <a:rPr lang="en-GB" altLang="en-US" smtClean="0"/>
              <a:pPr/>
              <a:t>33</a:t>
            </a:fld>
            <a:endParaRPr lang="en-GB" altLang="en-US"/>
          </a:p>
        </p:txBody>
      </p:sp>
    </p:spTree>
    <p:extLst>
      <p:ext uri="{BB962C8B-B14F-4D97-AF65-F5344CB8AC3E}">
        <p14:creationId xmlns:p14="http://schemas.microsoft.com/office/powerpoint/2010/main" val="96847508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34</a:t>
            </a:fld>
            <a:endParaRPr lang="en-GB" altLang="en-US"/>
          </a:p>
        </p:txBody>
      </p:sp>
    </p:spTree>
    <p:extLst>
      <p:ext uri="{BB962C8B-B14F-4D97-AF65-F5344CB8AC3E}">
        <p14:creationId xmlns:p14="http://schemas.microsoft.com/office/powerpoint/2010/main" val="319863010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latin typeface="Arial" panose="020B0604020202020204" pitchFamily="34" charset="0"/>
              </a:rPr>
              <a:t>The first step is to meet the child's teacher and ALNCO</a:t>
            </a:r>
            <a:r>
              <a:rPr lang="en-GB" altLang="en-US" baseline="0" dirty="0">
                <a:latin typeface="Arial" panose="020B0604020202020204" pitchFamily="34" charset="0"/>
              </a:rPr>
              <a:t> t</a:t>
            </a:r>
            <a:r>
              <a:rPr lang="en-GB" altLang="en-US" dirty="0">
                <a:latin typeface="Arial" panose="020B0604020202020204" pitchFamily="34" charset="0"/>
              </a:rPr>
              <a:t>o discuss concerns and any interventions that have been tried already.</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latin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latin typeface="Arial" panose="020B0604020202020204" pitchFamily="34" charset="0"/>
              </a:rPr>
              <a:t>If children</a:t>
            </a:r>
            <a:r>
              <a:rPr lang="en-GB" altLang="en-US" baseline="0" dirty="0">
                <a:latin typeface="Arial" panose="020B0604020202020204" pitchFamily="34" charset="0"/>
              </a:rPr>
              <a:t> </a:t>
            </a:r>
            <a:r>
              <a:rPr lang="en-GB" altLang="en-US" dirty="0">
                <a:latin typeface="Arial" panose="020B0604020202020204" pitchFamily="34" charset="0"/>
              </a:rPr>
              <a:t>continue</a:t>
            </a:r>
            <a:r>
              <a:rPr lang="en-GB" altLang="en-US" baseline="0" dirty="0">
                <a:latin typeface="Arial" panose="020B0604020202020204" pitchFamily="34" charset="0"/>
              </a:rPr>
              <a:t> </a:t>
            </a:r>
            <a:r>
              <a:rPr lang="en-GB" altLang="en-US" dirty="0">
                <a:latin typeface="Arial" panose="020B0604020202020204" pitchFamily="34" charset="0"/>
              </a:rPr>
              <a:t>to have difficulties despite interventions, they can be referred for assessment by a local authority educational psychologist or another specialist in dyslexia.</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altLang="en-US" dirty="0">
              <a:latin typeface="Arial" panose="020B0604020202020204" pitchFamily="34" charset="0"/>
            </a:endParaRPr>
          </a:p>
          <a:p>
            <a:r>
              <a:rPr lang="en-GB" altLang="en-US" dirty="0">
                <a:latin typeface="Arial" panose="020B0604020202020204" pitchFamily="34" charset="0"/>
              </a:rPr>
              <a:t>In-depth assessments</a:t>
            </a:r>
            <a:r>
              <a:rPr lang="en-GB" altLang="en-US" baseline="0" dirty="0">
                <a:latin typeface="Arial" panose="020B0604020202020204" pitchFamily="34" charset="0"/>
              </a:rPr>
              <a:t> can</a:t>
            </a:r>
            <a:r>
              <a:rPr lang="en-GB" altLang="en-US" dirty="0">
                <a:latin typeface="Arial" panose="020B0604020202020204" pitchFamily="34" charset="0"/>
              </a:rPr>
              <a:t> be carried out by an educational psychologist or an appropriately qualified specialist dyslexia teacher</a:t>
            </a:r>
            <a:r>
              <a:rPr lang="en-GB" altLang="en-US" baseline="0" dirty="0">
                <a:latin typeface="Arial" panose="020B0604020202020204" pitchFamily="34" charset="0"/>
              </a:rPr>
              <a:t> – implications of this?</a:t>
            </a:r>
          </a:p>
          <a:p>
            <a:endParaRPr lang="en-GB" altLang="en-US" baseline="0" dirty="0">
              <a:latin typeface="Arial" panose="020B0604020202020204" pitchFamily="34" charset="0"/>
            </a:endParaRPr>
          </a:p>
          <a:p>
            <a:r>
              <a:rPr lang="en-GB" altLang="en-US" dirty="0">
                <a:latin typeface="Arial" panose="020B0604020202020204" pitchFamily="34" charset="0"/>
              </a:rPr>
              <a:t>Parents</a:t>
            </a:r>
            <a:r>
              <a:rPr lang="en-GB" altLang="en-US" baseline="0" dirty="0">
                <a:latin typeface="Arial" panose="020B0604020202020204" pitchFamily="34" charset="0"/>
              </a:rPr>
              <a:t> have to request to have an assessment – this can be </a:t>
            </a:r>
            <a:r>
              <a:rPr lang="en-GB" altLang="en-US" dirty="0">
                <a:latin typeface="Arial" panose="020B0604020202020204" pitchFamily="34" charset="0"/>
              </a:rPr>
              <a:t>a time-consuming and frustrating process. Again, what could the implications of this be?</a:t>
            </a:r>
          </a:p>
          <a:p>
            <a:endParaRPr lang="en-GB" altLang="en-US" dirty="0">
              <a:latin typeface="Arial" panose="020B0604020202020204" pitchFamily="34" charset="0"/>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CB27AC-656E-47A4-B884-8E6A569CF3E3}" type="slidenum">
              <a:rPr lang="en-GB" altLang="en-US" smtClean="0"/>
              <a:pPr/>
              <a:t>35</a:t>
            </a:fld>
            <a:endParaRPr lang="en-GB" altLang="en-US"/>
          </a:p>
        </p:txBody>
      </p:sp>
    </p:spTree>
    <p:extLst>
      <p:ext uri="{BB962C8B-B14F-4D97-AF65-F5344CB8AC3E}">
        <p14:creationId xmlns:p14="http://schemas.microsoft.com/office/powerpoint/2010/main" val="270751995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Before an assessment takes place, both the home</a:t>
            </a:r>
            <a:r>
              <a:rPr lang="en-GB" altLang="en-US" baseline="0" dirty="0">
                <a:latin typeface="Arial" panose="020B0604020202020204" pitchFamily="34" charset="0"/>
              </a:rPr>
              <a:t> and the</a:t>
            </a:r>
            <a:r>
              <a:rPr lang="en-GB" altLang="en-US" dirty="0">
                <a:latin typeface="Arial" panose="020B0604020202020204" pitchFamily="34" charset="0"/>
              </a:rPr>
              <a:t> school may be sent a questionnaire that asks about the child and related issues, such as:</a:t>
            </a:r>
          </a:p>
          <a:p>
            <a:pPr marL="171450" indent="-171450">
              <a:buFont typeface="Arial" panose="020B0604020202020204" pitchFamily="34" charset="0"/>
              <a:buChar char="•"/>
            </a:pPr>
            <a:r>
              <a:rPr lang="en-GB" altLang="en-US" dirty="0">
                <a:latin typeface="Arial" panose="020B0604020202020204" pitchFamily="34" charset="0"/>
              </a:rPr>
              <a:t>the general state of their health</a:t>
            </a:r>
          </a:p>
          <a:p>
            <a:pPr marL="171450" indent="-171450">
              <a:buFont typeface="Arial" panose="020B0604020202020204" pitchFamily="34" charset="0"/>
              <a:buChar char="•"/>
            </a:pPr>
            <a:r>
              <a:rPr lang="en-GB" altLang="en-US" dirty="0">
                <a:latin typeface="Arial" panose="020B0604020202020204" pitchFamily="34" charset="0"/>
              </a:rPr>
              <a:t>how well they perform certain tasks</a:t>
            </a:r>
          </a:p>
          <a:p>
            <a:pPr marL="171450" indent="-171450">
              <a:buFont typeface="Arial" panose="020B0604020202020204" pitchFamily="34" charset="0"/>
              <a:buChar char="•"/>
            </a:pPr>
            <a:r>
              <a:rPr lang="en-GB" altLang="en-US" dirty="0">
                <a:latin typeface="Arial" panose="020B0604020202020204" pitchFamily="34" charset="0"/>
              </a:rPr>
              <a:t>what parents and school think needs to change</a:t>
            </a:r>
          </a:p>
          <a:p>
            <a:endParaRPr lang="en-GB" altLang="en-US" dirty="0">
              <a:latin typeface="Arial" panose="020B0604020202020204" pitchFamily="34" charset="0"/>
            </a:endParaRPr>
          </a:p>
          <a:p>
            <a:r>
              <a:rPr lang="en-GB" altLang="en-US" dirty="0">
                <a:latin typeface="Arial" panose="020B0604020202020204" pitchFamily="34" charset="0"/>
              </a:rPr>
              <a:t>The assessment itself may involve observing the child in their learning environment, talking with key adults involved with the child's learning, and asking the child to take part in a series of tests.</a:t>
            </a:r>
          </a:p>
          <a:p>
            <a:endParaRPr lang="en-GB" altLang="en-US" dirty="0">
              <a:latin typeface="Arial" panose="020B0604020202020204" pitchFamily="34" charset="0"/>
            </a:endParaRPr>
          </a:p>
          <a:p>
            <a:r>
              <a:rPr lang="en-GB" altLang="en-US" dirty="0">
                <a:latin typeface="Arial" panose="020B0604020202020204" pitchFamily="34" charset="0"/>
              </a:rPr>
              <a:t>Depending on the severity of the child's learning difficulties, it may be possible for their difficulties to be managed through special educational needs support (SEN support), an action plan drawn up by their school and their parents</a:t>
            </a:r>
            <a:r>
              <a:rPr lang="en-GB" altLang="en-US" baseline="0" dirty="0">
                <a:latin typeface="Arial" panose="020B0604020202020204" pitchFamily="34" charset="0"/>
              </a:rPr>
              <a:t> - IDP</a:t>
            </a:r>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36</a:t>
            </a:fld>
            <a:endParaRPr lang="en-GB" altLang="en-US"/>
          </a:p>
        </p:txBody>
      </p:sp>
    </p:spTree>
    <p:extLst>
      <p:ext uri="{BB962C8B-B14F-4D97-AF65-F5344CB8AC3E}">
        <p14:creationId xmlns:p14="http://schemas.microsoft.com/office/powerpoint/2010/main" val="195212264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212B32"/>
                </a:solidFill>
                <a:effectLst/>
                <a:latin typeface="Frutiger W01"/>
              </a:rPr>
              <a:t>Symptoms of cerebral palsy are not usually obvious just after a baby is born. They normally become noticeable during the first 2 or 3 years of a child's life.</a:t>
            </a:r>
            <a:endParaRPr lang="en-GB" b="0" dirty="0"/>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37</a:t>
            </a:fld>
            <a:endParaRPr lang="en-GB" altLang="en-US"/>
          </a:p>
        </p:txBody>
      </p:sp>
    </p:spTree>
    <p:extLst>
      <p:ext uri="{BB962C8B-B14F-4D97-AF65-F5344CB8AC3E}">
        <p14:creationId xmlns:p14="http://schemas.microsoft.com/office/powerpoint/2010/main" val="180594882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B32"/>
                </a:solidFill>
                <a:effectLst/>
                <a:latin typeface="Frutiger W01"/>
              </a:rPr>
              <a:t>It may not be possible to make a definitive diagnosis for several months or years, as some symptoms are not obvious until a child is a few years old.</a:t>
            </a:r>
          </a:p>
          <a:p>
            <a:endParaRPr lang="en-GB" b="0" i="0" dirty="0">
              <a:solidFill>
                <a:srgbClr val="212B32"/>
              </a:solidFill>
              <a:effectLst/>
              <a:latin typeface="Frutiger W01"/>
            </a:endParaRPr>
          </a:p>
          <a:p>
            <a:endParaRPr lang="en-GB" b="0" i="0" dirty="0">
              <a:solidFill>
                <a:srgbClr val="212B32"/>
              </a:solidFill>
              <a:effectLst/>
              <a:latin typeface="Frutiger W01"/>
            </a:endParaRPr>
          </a:p>
          <a:p>
            <a:pPr algn="l">
              <a:buFont typeface="Arial" panose="020B0604020202020204" pitchFamily="34" charset="0"/>
              <a:buChar char="•"/>
            </a:pPr>
            <a:r>
              <a:rPr lang="en-GB" b="0" i="0" dirty="0">
                <a:solidFill>
                  <a:srgbClr val="212B32"/>
                </a:solidFill>
                <a:effectLst/>
                <a:latin typeface="Frutiger W01"/>
              </a:rPr>
              <a:t>an </a:t>
            </a:r>
            <a:r>
              <a:rPr lang="en-GB" b="0" i="0" dirty="0">
                <a:solidFill>
                  <a:srgbClr val="005EB8"/>
                </a:solidFill>
                <a:effectLst/>
                <a:latin typeface="Frutiger W01"/>
                <a:hlinkClick r:id="rId3"/>
              </a:rPr>
              <a:t>electroencephalogram (EEG)</a:t>
            </a:r>
            <a:r>
              <a:rPr lang="en-GB" b="0" i="0" dirty="0">
                <a:solidFill>
                  <a:srgbClr val="212B32"/>
                </a:solidFill>
                <a:effectLst/>
                <a:latin typeface="Frutiger W01"/>
              </a:rPr>
              <a:t> – where small pads are placed on the scalp to monitor brain activity and check for signs of </a:t>
            </a:r>
            <a:r>
              <a:rPr lang="en-GB" b="0" i="0" dirty="0">
                <a:solidFill>
                  <a:srgbClr val="005EB8"/>
                </a:solidFill>
                <a:effectLst/>
                <a:latin typeface="Frutiger W01"/>
                <a:hlinkClick r:id="rId4"/>
              </a:rPr>
              <a:t>epilepsy</a:t>
            </a:r>
            <a:endParaRPr lang="en-GB" b="0" i="0" dirty="0">
              <a:solidFill>
                <a:srgbClr val="212B32"/>
              </a:solidFill>
              <a:effectLst/>
              <a:latin typeface="Frutiger W01"/>
            </a:endParaRPr>
          </a:p>
          <a:p>
            <a:pPr algn="l">
              <a:buFont typeface="Arial" panose="020B0604020202020204" pitchFamily="34" charset="0"/>
              <a:buChar char="•"/>
            </a:pPr>
            <a:r>
              <a:rPr lang="en-GB" b="0" i="0" dirty="0">
                <a:solidFill>
                  <a:srgbClr val="212B32"/>
                </a:solidFill>
                <a:effectLst/>
                <a:latin typeface="Frutiger W01"/>
              </a:rPr>
              <a:t>an electromyogram (EMG) – where tiny needles are gently inserted into the muscles and nerves to check how well they're working</a:t>
            </a:r>
          </a:p>
          <a:p>
            <a:pPr algn="l">
              <a:buFont typeface="Arial" panose="020B0604020202020204" pitchFamily="34" charset="0"/>
              <a:buChar char="•"/>
            </a:pPr>
            <a:r>
              <a:rPr lang="en-GB" b="0" i="0" dirty="0">
                <a:solidFill>
                  <a:srgbClr val="005EB8"/>
                </a:solidFill>
                <a:effectLst/>
                <a:latin typeface="Frutiger W01"/>
                <a:hlinkClick r:id="rId5"/>
              </a:rPr>
              <a:t>blood tests</a:t>
            </a:r>
            <a:r>
              <a:rPr lang="en-GB" b="0" i="0" dirty="0">
                <a:solidFill>
                  <a:srgbClr val="212B32"/>
                </a:solidFill>
                <a:effectLst/>
                <a:latin typeface="Frutiger W01"/>
              </a:rPr>
              <a:t> to check for problems that can cause similar symptoms to cerebral palsy</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39</a:t>
            </a:fld>
            <a:endParaRPr lang="en-GB" altLang="en-US"/>
          </a:p>
        </p:txBody>
      </p:sp>
    </p:spTree>
    <p:extLst>
      <p:ext uri="{BB962C8B-B14F-4D97-AF65-F5344CB8AC3E}">
        <p14:creationId xmlns:p14="http://schemas.microsoft.com/office/powerpoint/2010/main" val="236910571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40</a:t>
            </a:fld>
            <a:endParaRPr lang="en-GB" altLang="en-US"/>
          </a:p>
        </p:txBody>
      </p:sp>
    </p:spTree>
    <p:extLst>
      <p:ext uri="{BB962C8B-B14F-4D97-AF65-F5344CB8AC3E}">
        <p14:creationId xmlns:p14="http://schemas.microsoft.com/office/powerpoint/2010/main" val="348169149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cy-GB" sz="1800" dirty="0">
                <a:solidFill>
                  <a:srgbClr val="000000"/>
                </a:solidFill>
                <a:latin typeface="Arial" panose="020B0604020202020204" pitchFamily="34" charset="0"/>
              </a:rPr>
              <a:t>Services range from identification (such as screening and referral services) to diagnostic and direct intervention programmes. </a:t>
            </a:r>
          </a:p>
          <a:p>
            <a:r>
              <a:rPr lang="en-GB" altLang="cy-GB" sz="1800" dirty="0">
                <a:solidFill>
                  <a:srgbClr val="000000"/>
                </a:solidFill>
                <a:latin typeface="Arial" panose="020B0604020202020204" pitchFamily="34" charset="0"/>
              </a:rPr>
              <a:t>Early intervention may begin at any time between birth and three years of age. However, there are many reasons for it to begin as early as possible. </a:t>
            </a:r>
            <a:r>
              <a:rPr lang="en-GB" altLang="cy-GB" sz="1200" dirty="0">
                <a:solidFill>
                  <a:srgbClr val="000000"/>
                </a:solidFill>
                <a:latin typeface="Arial" panose="020B0604020202020204" pitchFamily="34" charset="0"/>
              </a:rPr>
              <a:t>Practitioners know that early intervention gives children the best chance of success. The importance of early intervention has been highlighted and endorsed in recent national legislation and guidance, as has the importance of communication skills to a child’s educational and life prospects.  Research conducted in 2004 - “The Effective Provision of Pre-school Education (EPPE)” -proved a direct link between  settings in which staff have higher qualifications and the progress of children attending those settings.</a:t>
            </a:r>
          </a:p>
          <a:p>
            <a:endParaRPr lang="cy-GB" altLang="cy-GB" dirty="0">
              <a:latin typeface="Arial" panose="020B0604020202020204" pitchFamily="34" charset="0"/>
            </a:endParaRPr>
          </a:p>
          <a:p>
            <a:r>
              <a:rPr lang="cy-GB" altLang="cy-GB" dirty="0" err="1">
                <a:latin typeface="Arial" panose="020B0604020202020204" pitchFamily="34" charset="0"/>
              </a:rPr>
              <a:t>These</a:t>
            </a:r>
            <a:r>
              <a:rPr lang="cy-GB" altLang="cy-GB" dirty="0">
                <a:latin typeface="Arial" panose="020B0604020202020204" pitchFamily="34" charset="0"/>
              </a:rPr>
              <a:t> </a:t>
            </a:r>
            <a:r>
              <a:rPr lang="cy-GB" altLang="cy-GB" dirty="0" err="1">
                <a:latin typeface="Arial" panose="020B0604020202020204" pitchFamily="34" charset="0"/>
              </a:rPr>
              <a:t>will</a:t>
            </a:r>
            <a:r>
              <a:rPr lang="cy-GB" altLang="cy-GB" dirty="0">
                <a:latin typeface="Arial" panose="020B0604020202020204" pitchFamily="34" charset="0"/>
              </a:rPr>
              <a:t> </a:t>
            </a:r>
            <a:r>
              <a:rPr lang="cy-GB" altLang="cy-GB" dirty="0" err="1">
                <a:latin typeface="Arial" panose="020B0604020202020204" pitchFamily="34" charset="0"/>
              </a:rPr>
              <a:t>vary</a:t>
            </a:r>
            <a:r>
              <a:rPr lang="cy-GB" altLang="cy-GB" dirty="0">
                <a:latin typeface="Arial" panose="020B0604020202020204" pitchFamily="34" charset="0"/>
              </a:rPr>
              <a:t> </a:t>
            </a:r>
            <a:r>
              <a:rPr lang="cy-GB" altLang="cy-GB" dirty="0" err="1">
                <a:latin typeface="Arial" panose="020B0604020202020204" pitchFamily="34" charset="0"/>
              </a:rPr>
              <a:t>according</a:t>
            </a:r>
            <a:r>
              <a:rPr lang="cy-GB" altLang="cy-GB" dirty="0">
                <a:latin typeface="Arial" panose="020B0604020202020204" pitchFamily="34" charset="0"/>
              </a:rPr>
              <a:t> to </a:t>
            </a:r>
            <a:r>
              <a:rPr lang="cy-GB" altLang="cy-GB" dirty="0" err="1">
                <a:latin typeface="Arial" panose="020B0604020202020204" pitchFamily="34" charset="0"/>
              </a:rPr>
              <a:t>chosen</a:t>
            </a:r>
            <a:r>
              <a:rPr lang="cy-GB" altLang="cy-GB" dirty="0">
                <a:latin typeface="Arial" panose="020B0604020202020204" pitchFamily="34" charset="0"/>
              </a:rPr>
              <a:t> ALN</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41</a:t>
            </a:fld>
            <a:endParaRPr lang="en-GB" altLang="en-US"/>
          </a:p>
        </p:txBody>
      </p:sp>
    </p:spTree>
    <p:extLst>
      <p:ext uri="{BB962C8B-B14F-4D97-AF65-F5344CB8AC3E}">
        <p14:creationId xmlns:p14="http://schemas.microsoft.com/office/powerpoint/2010/main" val="39604857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cy-GB" sz="1200" dirty="0">
                <a:solidFill>
                  <a:srgbClr val="000000"/>
                </a:solidFill>
                <a:latin typeface="Arial" panose="020B0604020202020204" pitchFamily="34" charset="0"/>
              </a:rPr>
              <a:t>Remind</a:t>
            </a:r>
            <a:r>
              <a:rPr lang="en-GB" altLang="cy-GB" sz="1200" baseline="0" dirty="0">
                <a:solidFill>
                  <a:srgbClr val="000000"/>
                </a:solidFill>
                <a:latin typeface="Arial" panose="020B0604020202020204" pitchFamily="34" charset="0"/>
              </a:rPr>
              <a:t> students to choose the most relevant examples for the assignment.</a:t>
            </a:r>
          </a:p>
          <a:p>
            <a:r>
              <a:rPr lang="en-GB" altLang="cy-GB" sz="1200" baseline="0" dirty="0">
                <a:solidFill>
                  <a:srgbClr val="000000"/>
                </a:solidFill>
                <a:latin typeface="Arial" panose="020B0604020202020204" pitchFamily="34" charset="0"/>
              </a:rPr>
              <a:t>Better to choose less discussion points.</a:t>
            </a:r>
            <a:endParaRPr lang="cy-GB" altLang="cy-GB"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43</a:t>
            </a:fld>
            <a:endParaRPr lang="en-GB" altLang="en-US"/>
          </a:p>
        </p:txBody>
      </p:sp>
    </p:spTree>
    <p:extLst>
      <p:ext uri="{BB962C8B-B14F-4D97-AF65-F5344CB8AC3E}">
        <p14:creationId xmlns:p14="http://schemas.microsoft.com/office/powerpoint/2010/main" val="8983702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Discuss the word ‘voluntary’ – any implications?</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46</a:t>
            </a:fld>
            <a:endParaRPr lang="en-GB" altLang="en-US"/>
          </a:p>
        </p:txBody>
      </p:sp>
    </p:spTree>
    <p:extLst>
      <p:ext uri="{BB962C8B-B14F-4D97-AF65-F5344CB8AC3E}">
        <p14:creationId xmlns:p14="http://schemas.microsoft.com/office/powerpoint/2010/main" val="281701160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Tx/>
              <a:buNone/>
            </a:pPr>
            <a:endParaRPr lang="cy-GB" altLang="en-US" sz="1200" dirty="0">
              <a:latin typeface="Arial" panose="020B0604020202020204" pitchFamily="34" charset="0"/>
            </a:endParaRPr>
          </a:p>
          <a:p>
            <a:endParaRPr lang="en-US" dirty="0"/>
          </a:p>
          <a:p>
            <a:endParaRPr lang="en-US" dirty="0"/>
          </a:p>
          <a:p>
            <a:r>
              <a:rPr lang="en-GB" altLang="en-US" sz="1200" dirty="0">
                <a:solidFill>
                  <a:srgbClr val="0070C0"/>
                </a:solidFill>
                <a:latin typeface="Arial" panose="020B0604020202020204" pitchFamily="34" charset="0"/>
              </a:rPr>
              <a:t>HOWEVER, for some children, their healthcare needs can have a longer impact on their:</a:t>
            </a:r>
          </a:p>
          <a:p>
            <a:pPr>
              <a:buFontTx/>
              <a:buChar char="-"/>
            </a:pPr>
            <a:r>
              <a:rPr lang="en-GB" altLang="en-US" sz="1200" dirty="0">
                <a:solidFill>
                  <a:srgbClr val="0070C0"/>
                </a:solidFill>
                <a:latin typeface="Arial" panose="020B0604020202020204" pitchFamily="34" charset="0"/>
              </a:rPr>
              <a:t>Cognitive abilities</a:t>
            </a:r>
          </a:p>
          <a:p>
            <a:pPr>
              <a:buFontTx/>
              <a:buChar char="-"/>
            </a:pPr>
            <a:r>
              <a:rPr lang="en-GB" altLang="en-US" sz="1200" dirty="0">
                <a:solidFill>
                  <a:srgbClr val="0070C0"/>
                </a:solidFill>
                <a:latin typeface="Arial" panose="020B0604020202020204" pitchFamily="34" charset="0"/>
              </a:rPr>
              <a:t>Physical abilities</a:t>
            </a:r>
          </a:p>
          <a:p>
            <a:pPr>
              <a:buFontTx/>
              <a:buChar char="-"/>
            </a:pPr>
            <a:r>
              <a:rPr lang="en-GB" altLang="en-US" sz="1200" dirty="0">
                <a:solidFill>
                  <a:srgbClr val="0070C0"/>
                </a:solidFill>
                <a:latin typeface="Arial" panose="020B0604020202020204" pitchFamily="34" charset="0"/>
              </a:rPr>
              <a:t>Behaviour/s</a:t>
            </a:r>
          </a:p>
          <a:p>
            <a:pPr>
              <a:buFontTx/>
              <a:buChar char="-"/>
            </a:pPr>
            <a:r>
              <a:rPr lang="en-GB" altLang="en-US" sz="1200" dirty="0">
                <a:solidFill>
                  <a:srgbClr val="0070C0"/>
                </a:solidFill>
                <a:latin typeface="Arial" panose="020B0604020202020204" pitchFamily="34" charset="0"/>
              </a:rPr>
              <a:t>Emotions</a:t>
            </a:r>
          </a:p>
          <a:p>
            <a:pPr>
              <a:buFontTx/>
              <a:buChar char="-"/>
            </a:pPr>
            <a:endParaRPr lang="en-GB" altLang="en-US" sz="1200" dirty="0">
              <a:solidFill>
                <a:srgbClr val="0070C0"/>
              </a:solidFill>
              <a:latin typeface="Arial" panose="020B0604020202020204" pitchFamily="34" charset="0"/>
            </a:endParaRPr>
          </a:p>
          <a:p>
            <a:r>
              <a:rPr lang="en-GB" altLang="en-US" sz="1200" dirty="0">
                <a:solidFill>
                  <a:srgbClr val="0070C0"/>
                </a:solidFill>
                <a:latin typeface="Arial" panose="020B0604020202020204" pitchFamily="34" charset="0"/>
              </a:rPr>
              <a:t>Mental health needs</a:t>
            </a:r>
          </a:p>
          <a:p>
            <a:r>
              <a:rPr lang="en-GB" altLang="en-US" sz="1200" dirty="0">
                <a:solidFill>
                  <a:srgbClr val="0070C0"/>
                </a:solidFill>
                <a:latin typeface="Arial" panose="020B0604020202020204" pitchFamily="34" charset="0"/>
              </a:rPr>
              <a:t>Sensory needs</a:t>
            </a:r>
          </a:p>
          <a:p>
            <a:r>
              <a:rPr lang="en-GB" altLang="en-US" sz="1200" dirty="0">
                <a:solidFill>
                  <a:srgbClr val="0070C0"/>
                </a:solidFill>
                <a:latin typeface="Arial" panose="020B0604020202020204" pitchFamily="34" charset="0"/>
              </a:rPr>
              <a:t>Dietary needs</a:t>
            </a:r>
          </a:p>
          <a:p>
            <a:r>
              <a:rPr lang="en-GB" altLang="en-US" sz="1200" dirty="0">
                <a:solidFill>
                  <a:srgbClr val="0070C0"/>
                </a:solidFill>
                <a:latin typeface="Arial" panose="020B0604020202020204" pitchFamily="34" charset="0"/>
              </a:rPr>
              <a:t>Long term chronic medical conditions</a:t>
            </a:r>
          </a:p>
          <a:p>
            <a:r>
              <a:rPr lang="en-GB" altLang="en-US" sz="1200" dirty="0">
                <a:solidFill>
                  <a:srgbClr val="0070C0"/>
                </a:solidFill>
                <a:latin typeface="Arial" panose="020B0604020202020204" pitchFamily="34" charset="0"/>
              </a:rPr>
              <a:t>Medicinal needs</a:t>
            </a: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47</a:t>
            </a:fld>
            <a:endParaRPr lang="en-GB" altLang="en-US"/>
          </a:p>
        </p:txBody>
      </p:sp>
    </p:spTree>
    <p:extLst>
      <p:ext uri="{BB962C8B-B14F-4D97-AF65-F5344CB8AC3E}">
        <p14:creationId xmlns:p14="http://schemas.microsoft.com/office/powerpoint/2010/main" val="76569995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cy-GB" sz="1200" dirty="0">
                <a:solidFill>
                  <a:srgbClr val="000000"/>
                </a:solidFill>
                <a:latin typeface="Arial" panose="020B0604020202020204" pitchFamily="34" charset="0"/>
              </a:rPr>
              <a:t>Early intervention programmes may be </a:t>
            </a:r>
            <a:r>
              <a:rPr lang="en-GB" altLang="cy-GB" sz="1200" dirty="0" err="1">
                <a:solidFill>
                  <a:srgbClr val="000000"/>
                </a:solidFill>
                <a:latin typeface="Arial" panose="020B0604020202020204" pitchFamily="34" charset="0"/>
              </a:rPr>
              <a:t>center</a:t>
            </a:r>
            <a:r>
              <a:rPr lang="en-GB" altLang="cy-GB" sz="1200" dirty="0">
                <a:solidFill>
                  <a:srgbClr val="000000"/>
                </a:solidFill>
                <a:latin typeface="Arial" panose="020B0604020202020204" pitchFamily="34" charset="0"/>
              </a:rPr>
              <a:t>-based, home-based, hospital-based, or a combination. </a:t>
            </a:r>
          </a:p>
          <a:p>
            <a:r>
              <a:rPr lang="en-GB" altLang="cy-GB" sz="1200" dirty="0">
                <a:solidFill>
                  <a:srgbClr val="000000"/>
                </a:solidFill>
                <a:latin typeface="Arial" panose="020B0604020202020204" pitchFamily="34" charset="0"/>
              </a:rPr>
              <a:t>Early intervention services focus on the child and family together. </a:t>
            </a:r>
          </a:p>
          <a:p>
            <a:r>
              <a:rPr lang="en-GB" altLang="cy-GB" sz="1200" dirty="0">
                <a:solidFill>
                  <a:srgbClr val="000000"/>
                </a:solidFill>
                <a:latin typeface="Arial" panose="020B0604020202020204" pitchFamily="34" charset="0"/>
              </a:rPr>
              <a:t>Early intervention may begin at any time between birth and three years of age. However, there are many reasons for it to begin as early as possible. Practitioners know that early intervention gives children the best chance of success.</a:t>
            </a:r>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51</a:t>
            </a:fld>
            <a:endParaRPr lang="en-GB" altLang="en-US"/>
          </a:p>
        </p:txBody>
      </p:sp>
    </p:spTree>
    <p:extLst>
      <p:ext uri="{BB962C8B-B14F-4D97-AF65-F5344CB8AC3E}">
        <p14:creationId xmlns:p14="http://schemas.microsoft.com/office/powerpoint/2010/main" val="99392233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GB" altLang="cy-GB" dirty="0">
                <a:latin typeface="Arial" panose="020B0604020202020204" pitchFamily="34" charset="0"/>
              </a:rPr>
              <a:t>Some </a:t>
            </a:r>
            <a:r>
              <a:rPr lang="cy-GB" altLang="cy-GB" dirty="0" err="1">
                <a:latin typeface="Arial" panose="020B0604020202020204" pitchFamily="34" charset="0"/>
              </a:rPr>
              <a:t>articles</a:t>
            </a:r>
            <a:r>
              <a:rPr lang="cy-GB" altLang="cy-GB" dirty="0">
                <a:latin typeface="Arial" panose="020B0604020202020204" pitchFamily="34" charset="0"/>
              </a:rPr>
              <a:t>/</a:t>
            </a:r>
            <a:r>
              <a:rPr lang="cy-GB" altLang="cy-GB" dirty="0" err="1">
                <a:latin typeface="Arial" panose="020B0604020202020204" pitchFamily="34" charset="0"/>
              </a:rPr>
              <a:t>websites</a:t>
            </a:r>
            <a:r>
              <a:rPr lang="cy-GB" altLang="cy-GB" dirty="0">
                <a:latin typeface="Arial" panose="020B0604020202020204" pitchFamily="34" charset="0"/>
              </a:rPr>
              <a:t> </a:t>
            </a:r>
            <a:r>
              <a:rPr lang="cy-GB" altLang="cy-GB" dirty="0" err="1">
                <a:latin typeface="Arial" panose="020B0604020202020204" pitchFamily="34" charset="0"/>
              </a:rPr>
              <a:t>students</a:t>
            </a:r>
            <a:r>
              <a:rPr lang="cy-GB" altLang="cy-GB" dirty="0">
                <a:latin typeface="Arial" panose="020B0604020202020204" pitchFamily="34" charset="0"/>
              </a:rPr>
              <a:t> </a:t>
            </a:r>
            <a:r>
              <a:rPr lang="cy-GB" altLang="cy-GB" dirty="0" err="1">
                <a:latin typeface="Arial" panose="020B0604020202020204" pitchFamily="34" charset="0"/>
              </a:rPr>
              <a:t>may</a:t>
            </a:r>
            <a:r>
              <a:rPr lang="cy-GB" altLang="cy-GB" dirty="0">
                <a:latin typeface="Arial" panose="020B0604020202020204" pitchFamily="34" charset="0"/>
              </a:rPr>
              <a:t> </a:t>
            </a:r>
            <a:r>
              <a:rPr lang="cy-GB" altLang="cy-GB" dirty="0" err="1">
                <a:latin typeface="Arial" panose="020B0604020202020204" pitchFamily="34" charset="0"/>
              </a:rPr>
              <a:t>find</a:t>
            </a:r>
            <a:r>
              <a:rPr lang="cy-GB" altLang="cy-GB" dirty="0">
                <a:latin typeface="Arial" panose="020B0604020202020204" pitchFamily="34" charset="0"/>
              </a:rPr>
              <a:t> </a:t>
            </a:r>
            <a:r>
              <a:rPr lang="cy-GB" altLang="cy-GB" dirty="0" err="1">
                <a:latin typeface="Arial" panose="020B0604020202020204" pitchFamily="34" charset="0"/>
              </a:rPr>
              <a:t>useful</a:t>
            </a:r>
            <a:endParaRPr lang="cy-GB" altLang="cy-GB"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52</a:t>
            </a:fld>
            <a:endParaRPr lang="en-GB" altLang="en-US"/>
          </a:p>
        </p:txBody>
      </p:sp>
    </p:spTree>
    <p:extLst>
      <p:ext uri="{BB962C8B-B14F-4D97-AF65-F5344CB8AC3E}">
        <p14:creationId xmlns:p14="http://schemas.microsoft.com/office/powerpoint/2010/main" val="2840042923"/>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altLang="cy-GB" dirty="0">
                <a:latin typeface="Arial" panose="020B0604020202020204" pitchFamily="34" charset="0"/>
              </a:rPr>
              <a:t>Observe and </a:t>
            </a:r>
            <a:r>
              <a:rPr lang="cy-GB" altLang="cy-GB" dirty="0" err="1">
                <a:latin typeface="Arial" panose="020B0604020202020204" pitchFamily="34" charset="0"/>
              </a:rPr>
              <a:t>critique</a:t>
            </a:r>
            <a:r>
              <a:rPr lang="cy-GB" altLang="cy-GB" dirty="0">
                <a:latin typeface="Arial" panose="020B0604020202020204" pitchFamily="34" charset="0"/>
              </a:rPr>
              <a:t>...</a:t>
            </a:r>
          </a:p>
          <a:p>
            <a:r>
              <a:rPr lang="cy-GB" altLang="cy-GB" dirty="0" err="1">
                <a:latin typeface="Arial" panose="020B0604020202020204" pitchFamily="34" charset="0"/>
              </a:rPr>
              <a:t>Take</a:t>
            </a:r>
            <a:r>
              <a:rPr lang="cy-GB" altLang="cy-GB" dirty="0">
                <a:latin typeface="Arial" panose="020B0604020202020204" pitchFamily="34" charset="0"/>
              </a:rPr>
              <a:t> </a:t>
            </a:r>
            <a:r>
              <a:rPr lang="cy-GB" altLang="cy-GB" dirty="0" err="1">
                <a:latin typeface="Arial" panose="020B0604020202020204" pitchFamily="34" charset="0"/>
              </a:rPr>
              <a:t>note</a:t>
            </a:r>
            <a:r>
              <a:rPr lang="cy-GB" altLang="cy-GB" baseline="0" dirty="0">
                <a:latin typeface="Arial" panose="020B0604020202020204" pitchFamily="34" charset="0"/>
              </a:rPr>
              <a:t> of </a:t>
            </a:r>
            <a:r>
              <a:rPr lang="cy-GB" altLang="cy-GB" baseline="0" dirty="0" err="1">
                <a:latin typeface="Arial" panose="020B0604020202020204" pitchFamily="34" charset="0"/>
              </a:rPr>
              <a:t>participants</a:t>
            </a:r>
            <a:r>
              <a:rPr lang="cy-GB" altLang="cy-GB" baseline="0" dirty="0">
                <a:latin typeface="Arial" panose="020B0604020202020204" pitchFamily="34" charset="0"/>
              </a:rPr>
              <a:t>’ </a:t>
            </a:r>
            <a:r>
              <a:rPr lang="cy-GB" altLang="cy-GB" baseline="0" dirty="0" err="1">
                <a:latin typeface="Arial" panose="020B0604020202020204" pitchFamily="34" charset="0"/>
              </a:rPr>
              <a:t>names</a:t>
            </a:r>
            <a:r>
              <a:rPr lang="cy-GB" altLang="cy-GB" baseline="0" dirty="0">
                <a:latin typeface="Arial" panose="020B0604020202020204" pitchFamily="34" charset="0"/>
              </a:rPr>
              <a:t>...</a:t>
            </a:r>
            <a:endParaRPr lang="cy-GB" altLang="cy-GB"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53</a:t>
            </a:fld>
            <a:endParaRPr lang="en-GB" altLang="en-US"/>
          </a:p>
        </p:txBody>
      </p:sp>
    </p:spTree>
    <p:extLst>
      <p:ext uri="{BB962C8B-B14F-4D97-AF65-F5344CB8AC3E}">
        <p14:creationId xmlns:p14="http://schemas.microsoft.com/office/powerpoint/2010/main" val="1365329775"/>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dirty="0">
                <a:latin typeface="Arial" panose="020B0604020202020204" pitchFamily="34" charset="0"/>
              </a:rPr>
              <a:t>Parents’ response when they</a:t>
            </a:r>
            <a:r>
              <a:rPr lang="en-GB" altLang="en-US" baseline="0" dirty="0">
                <a:latin typeface="Arial" panose="020B0604020202020204" pitchFamily="34" charset="0"/>
              </a:rPr>
              <a:t> first receive diagnosis</a:t>
            </a:r>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54</a:t>
            </a:fld>
            <a:endParaRPr lang="en-GB" altLang="en-US"/>
          </a:p>
        </p:txBody>
      </p:sp>
    </p:spTree>
    <p:extLst>
      <p:ext uri="{BB962C8B-B14F-4D97-AF65-F5344CB8AC3E}">
        <p14:creationId xmlns:p14="http://schemas.microsoft.com/office/powerpoint/2010/main" val="3504074987"/>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rPr>
              <a:t>Show clip</a:t>
            </a:r>
          </a:p>
          <a:p>
            <a:r>
              <a:rPr lang="en-US" altLang="en-US" dirty="0">
                <a:latin typeface="Arial" panose="020B0604020202020204" pitchFamily="34" charset="0"/>
              </a:rPr>
              <a:t>Student</a:t>
            </a:r>
            <a:r>
              <a:rPr lang="en-US" altLang="en-US" baseline="0" dirty="0">
                <a:latin typeface="Arial" panose="020B0604020202020204" pitchFamily="34" charset="0"/>
              </a:rPr>
              <a:t>s to take notes</a:t>
            </a:r>
            <a:endParaRPr lang="en-US" altLang="en-US"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55</a:t>
            </a:fld>
            <a:endParaRPr lang="en-GB" altLang="en-US"/>
          </a:p>
        </p:txBody>
      </p:sp>
    </p:spTree>
    <p:extLst>
      <p:ext uri="{BB962C8B-B14F-4D97-AF65-F5344CB8AC3E}">
        <p14:creationId xmlns:p14="http://schemas.microsoft.com/office/powerpoint/2010/main" val="39670825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Researchers commonly report that families of children with autism spectrum disorder (ASD) experience more parenting stress than families of typically developing (TD) children or those diagnosed with other disabilities [e.g., Down syndrome (DS), cerebral palsy, intellectual disability]. The authors </a:t>
            </a:r>
            <a:r>
              <a:rPr lang="en-GB" dirty="0" err="1"/>
              <a:t>reexamined</a:t>
            </a:r>
            <a:r>
              <a:rPr lang="en-GB" dirty="0"/>
              <a:t> the research using comparison groups to investigate parenting stress and conducted a meta-analysis to pool results across studies. The experience of stress in families of children with ASD versus families of TD children resulted in a large effect size. Comparisons between families of children of ASD and families with other disabilities also generated a large effect size however, this result should be interpreted with caution as it may be associated with the specific experience of parenting a child with DS.</a:t>
            </a:r>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58</a:t>
            </a:fld>
            <a:endParaRPr lang="en-GB" altLang="en-US"/>
          </a:p>
        </p:txBody>
      </p:sp>
    </p:spTree>
    <p:extLst>
      <p:ext uri="{BB962C8B-B14F-4D97-AF65-F5344CB8AC3E}">
        <p14:creationId xmlns:p14="http://schemas.microsoft.com/office/powerpoint/2010/main" val="113460745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1F51879B-46A6-4B01-9322-6C3420BE5B27}" type="slidenum">
              <a:rPr lang="en-GB" altLang="en-US" smtClean="0"/>
              <a:pPr>
                <a:defRPr/>
              </a:pPr>
              <a:t>62</a:t>
            </a:fld>
            <a:endParaRPr lang="en-GB" altLang="en-US"/>
          </a:p>
        </p:txBody>
      </p:sp>
    </p:spTree>
    <p:extLst>
      <p:ext uri="{BB962C8B-B14F-4D97-AF65-F5344CB8AC3E}">
        <p14:creationId xmlns:p14="http://schemas.microsoft.com/office/powerpoint/2010/main" val="1552587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6431034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128326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520982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22086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45020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368884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92055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3825730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65283654"/>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4789557"/>
      </p:ext>
    </p:extLst>
  </p:cSld>
  <p:clrMap bg1="lt1" tx1="dk1" bg2="lt2" tx2="dk2" accent1="accent1" accent2="accent2" accent3="accent3" accent4="accent4" accent5="accent5" accent6="accent6" hlink="hlink" folHlink="folHlink"/>
  <p:sldLayoutIdLst>
    <p:sldLayoutId id="2147483841" r:id="rId1"/>
    <p:sldLayoutId id="21474838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4206433349"/>
      </p:ext>
    </p:extLst>
  </p:cSld>
  <p:clrMap bg1="lt1" tx1="dk1" bg2="lt2" tx2="dk2" accent1="accent1" accent2="accent2" accent3="accent3" accent4="accent4" accent5="accent5" accent6="accent6" hlink="hlink" folHlink="folHlink"/>
  <p:sldLayoutIdLst>
    <p:sldLayoutId id="2147483844" r:id="rId1"/>
    <p:sldLayoutId id="2147483845" r:id="rId2"/>
    <p:sldLayoutId id="2147483846" r:id="rId3"/>
    <p:sldLayoutId id="2147483847" r:id="rId4"/>
    <p:sldLayoutId id="2147483848" r:id="rId5"/>
    <p:sldLayoutId id="2147483849" r:id="rId6"/>
    <p:sldLayoutId id="214748385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5.xml"/><Relationship Id="rId1" Type="http://schemas.openxmlformats.org/officeDocument/2006/relationships/video" Target="https://www.youtube.com/embed/UUN7MUSZyyY?feature=oembed" TargetMode="External"/><Relationship Id="rId4" Type="http://schemas.openxmlformats.org/officeDocument/2006/relationships/image" Target="../media/image3.jpeg"/></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3" Type="http://schemas.openxmlformats.org/officeDocument/2006/relationships/hyperlink" Target="https://www.kelsi.org.uk/__data/assets/pdf_file/0014/112370/Specialist-Nursery-Intervention-Information-for-families-and-settings.pdf" TargetMode="External"/><Relationship Id="rId2" Type="http://schemas.openxmlformats.org/officeDocument/2006/relationships/notesSlide" Target="../notesSlides/notesSlide43.xml"/><Relationship Id="rId1" Type="http://schemas.openxmlformats.org/officeDocument/2006/relationships/slideLayout" Target="../slideLayouts/slideLayout5.xml"/><Relationship Id="rId5" Type="http://schemas.openxmlformats.org/officeDocument/2006/relationships/hyperlink" Target="https://www.family-action.org.uk/content/uploads/2014/07/Early-Intervention-Grasping-the-Nettle-Full-Report.pdf" TargetMode="External"/><Relationship Id="rId4" Type="http://schemas.openxmlformats.org/officeDocument/2006/relationships/hyperlink" Target="https://repository.uwtsd.ac.uk/id/eprint/634/9/Case%20Study%20for%20Flying%20Start.pdf" TargetMode="External"/></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5.xml"/><Relationship Id="rId1" Type="http://schemas.openxmlformats.org/officeDocument/2006/relationships/video" Target="https://www.youtube.com/embed/3GAHmiI1K64" TargetMode="External"/><Relationship Id="rId5" Type="http://schemas.openxmlformats.org/officeDocument/2006/relationships/image" Target="../media/image7.jpeg"/><Relationship Id="rId4" Type="http://schemas.openxmlformats.org/officeDocument/2006/relationships/hyperlink" Target="https://www.youtube.com/watch?v=3GAHmiI1K64" TargetMode="Externa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5.xml"/><Relationship Id="rId1" Type="http://schemas.openxmlformats.org/officeDocument/2006/relationships/video" Target="https://www.youtube.com/embed/phUwXFcnaL0" TargetMode="External"/><Relationship Id="rId5" Type="http://schemas.openxmlformats.org/officeDocument/2006/relationships/image" Target="../media/image8.jpeg"/><Relationship Id="rId4" Type="http://schemas.openxmlformats.org/officeDocument/2006/relationships/hyperlink" Target="https://www.youtube.com/watch?v=phUwXFcnaL0" TargetMode="Externa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2" Type="http://schemas.openxmlformats.org/officeDocument/2006/relationships/hyperlink" Target="https://onlinelibrary.wiley.com/doi/pdf/10.1111/jar.12354?casa_token=lkCXsPLrrPEAAAAA:XAhGDuKTZySXq87ppy_byfaS1vUSMdx2S8Vzs3dRyWvKdAVx71Xq3viKmkKd_qYQxPZgcyoTfKCRkR-I" TargetMode="Externa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hyperlink" Target="https://onlinelibrary.wiley.com/doi/pdf/10.1111/ppc.12217?casa_token=OT8x7qEfkg8AAAAA:DcZ1bdHouwxSxXurmsA84Kk_O39e6qW8IFb87mVVosOKV8IAM2CSv21G3KOymrn4jr36_BswqDbWWrdA" TargetMode="Externa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8.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3.xml.rels><?xml version="1.0" encoding="UTF-8" standalone="yes"?>
<Relationships xmlns="http://schemas.openxmlformats.org/package/2006/relationships"><Relationship Id="rId3" Type="http://schemas.openxmlformats.org/officeDocument/2006/relationships/hyperlink" Target="http://www.bdadyslexia.org.uk/" TargetMode="External"/><Relationship Id="rId2" Type="http://schemas.openxmlformats.org/officeDocument/2006/relationships/hyperlink" Target="https://www.senexpertsolicitors.co.uk/site/news/parents-to-blame-for-misdiagnosis-of-special-educational-needs" TargetMode="External"/><Relationship Id="rId1" Type="http://schemas.openxmlformats.org/officeDocument/2006/relationships/slideLayout" Target="../slideLayouts/slideLayout5.xml"/><Relationship Id="rId4" Type="http://schemas.openxmlformats.org/officeDocument/2006/relationships/hyperlink" Target="http://icanbrainlab.bnu.edu.cn/webpic/image/20200930/20200930095347.pdf" TargetMode="External"/></Relationships>
</file>

<file path=ppt/slides/_rels/slide64.xml.rels><?xml version="1.0" encoding="UTF-8" standalone="yes"?>
<Relationships xmlns="http://schemas.openxmlformats.org/package/2006/relationships"><Relationship Id="rId3" Type="http://schemas.openxmlformats.org/officeDocument/2006/relationships/hyperlink" Target="https://www.rctcbc.gov.uk/CY/Resident/SchoolsandLearning/AccessandInclusiontoEducation/AdditionalLearningNeedsAct/DraftAdditionalLearningNeedsCodeforWales.pdf" TargetMode="External"/><Relationship Id="rId2" Type="http://schemas.openxmlformats.org/officeDocument/2006/relationships/hyperlink" Target="https://link.springer.com/article/10.1007/s10803-012-1604-y" TargetMode="External"/><Relationship Id="rId1" Type="http://schemas.openxmlformats.org/officeDocument/2006/relationships/slideLayout" Target="../slideLayouts/slideLayout5.xml"/><Relationship Id="rId5" Type="http://schemas.openxmlformats.org/officeDocument/2006/relationships/hyperlink" Target="https://www.youtube.com/watch?v=UUN7MUSZyyY" TargetMode="External"/><Relationship Id="rId4" Type="http://schemas.openxmlformats.org/officeDocument/2006/relationships/hyperlink" Target="https://www.naht.org.uk/news-and-opinion/press-room/without-sufficient-funding-sen-code-of-practice-is-nothing-more-than-an-empty-promise-say-school-leaders/" TargetMode="External"/></Relationships>
</file>

<file path=ppt/slides/_rels/slide65.xml.rels><?xml version="1.0" encoding="UTF-8" standalone="yes"?>
<Relationships xmlns="http://schemas.openxmlformats.org/package/2006/relationships"><Relationship Id="rId3" Type="http://schemas.openxmlformats.org/officeDocument/2006/relationships/hyperlink" Target="https://gov.wales/sites/default/files/publications/2018-12/supporting-learners-with-healthcare-needs.pdf" TargetMode="External"/><Relationship Id="rId2" Type="http://schemas.openxmlformats.org/officeDocument/2006/relationships/hyperlink" Target="https://gov.wales/sites/default/files/consultations/2018-12/draft-additional-learning-needs-code-for-wales_0.pdf"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323528" y="1385455"/>
            <a:ext cx="8578017" cy="3555713"/>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p>
          <a:p>
            <a:pPr marL="0" lvl="0" indent="0" eaLnBrk="0" fontAlgn="base" hangingPunct="0">
              <a:spcAft>
                <a:spcPct val="0"/>
              </a:spcAft>
              <a:buNone/>
              <a:defRPr/>
            </a:pPr>
            <a:r>
              <a:rPr lang="en-GB" sz="32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latin typeface="Arial" panose="020B0604020202020204" pitchFamily="34" charset="0"/>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Identifying and diagnosing ALN</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err="1">
                <a:latin typeface="Arial" panose="020B0604020202020204" pitchFamily="34" charset="0"/>
                <a:cs typeface="Arial" panose="020B0604020202020204" pitchFamily="34" charset="0"/>
              </a:rPr>
              <a:t>Contents</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467544" y="1825625"/>
            <a:ext cx="8047806" cy="3809862"/>
          </a:xfrm>
        </p:spPr>
        <p:txBody>
          <a:bodyPr>
            <a:normAutofit/>
          </a:bodyPr>
          <a:lstStyle/>
          <a:p>
            <a:pPr>
              <a:defRPr/>
            </a:pPr>
            <a:r>
              <a:rPr lang="en-GB" altLang="en-US" dirty="0">
                <a:latin typeface="Arial" panose="020B0604020202020204" pitchFamily="34" charset="0"/>
              </a:rPr>
              <a:t>Signs and symptoms;</a:t>
            </a:r>
          </a:p>
          <a:p>
            <a:pPr>
              <a:defRPr/>
            </a:pPr>
            <a:r>
              <a:rPr lang="en-GB" altLang="en-US" dirty="0">
                <a:latin typeface="Arial" panose="020B0604020202020204" pitchFamily="34" charset="0"/>
              </a:rPr>
              <a:t>Different ALNs;</a:t>
            </a:r>
          </a:p>
          <a:p>
            <a:pPr>
              <a:defRPr/>
            </a:pPr>
            <a:r>
              <a:rPr lang="en-GB" altLang="en-US" dirty="0">
                <a:latin typeface="Arial" panose="020B0604020202020204" pitchFamily="34" charset="0"/>
              </a:rPr>
              <a:t>Early intervention;</a:t>
            </a:r>
          </a:p>
          <a:p>
            <a:pPr>
              <a:defRPr/>
            </a:pPr>
            <a:r>
              <a:rPr lang="en-GB" altLang="en-US" dirty="0">
                <a:latin typeface="Arial" panose="020B0604020202020204" pitchFamily="34" charset="0"/>
              </a:rPr>
              <a:t>Parents;</a:t>
            </a:r>
          </a:p>
          <a:p>
            <a:pPr>
              <a:defRPr/>
            </a:pPr>
            <a:r>
              <a:rPr lang="en-GB" altLang="en-US" dirty="0">
                <a:latin typeface="Arial" panose="020B0604020202020204" pitchFamily="34" charset="0"/>
              </a:rPr>
              <a:t>Training;</a:t>
            </a:r>
          </a:p>
          <a:p>
            <a:pPr>
              <a:defRPr/>
            </a:pPr>
            <a:r>
              <a:rPr lang="en-GB" altLang="en-US" dirty="0">
                <a:latin typeface="Arial" panose="020B0604020202020204" pitchFamily="34" charset="0"/>
              </a:rPr>
              <a:t>Research.</a:t>
            </a:r>
            <a:endParaRPr lang="cy-GB" altLang="cy-GB" sz="2000" dirty="0">
              <a:latin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5885A-01B6-43B9-65D3-236DEA702088}"/>
              </a:ext>
            </a:extLst>
          </p:cNvPr>
          <p:cNvSpPr>
            <a:spLocks noGrp="1"/>
          </p:cNvSpPr>
          <p:nvPr>
            <p:ph type="title"/>
          </p:nvPr>
        </p:nvSpPr>
        <p:spPr>
          <a:xfrm>
            <a:off x="179512" y="365125"/>
            <a:ext cx="8568952" cy="1325563"/>
          </a:xfrm>
        </p:spPr>
        <p:txBody>
          <a:bodyPr>
            <a:noAutofit/>
          </a:bodyPr>
          <a:lstStyle/>
          <a:p>
            <a:pPr algn="ctr"/>
            <a:r>
              <a:rPr lang="en-GB" sz="3600" dirty="0">
                <a:latin typeface="Arial" panose="020B0604020202020204" pitchFamily="34" charset="0"/>
              </a:rPr>
              <a:t>Employability/Transferable Skills</a:t>
            </a:r>
            <a:endParaRPr lang="en-GB" sz="3600" dirty="0"/>
          </a:p>
        </p:txBody>
      </p:sp>
      <p:sp>
        <p:nvSpPr>
          <p:cNvPr id="4" name="Content Placeholder 3">
            <a:extLst>
              <a:ext uri="{FF2B5EF4-FFF2-40B4-BE49-F238E27FC236}">
                <a16:creationId xmlns:a16="http://schemas.microsoft.com/office/drawing/2014/main" id="{EA639833-F404-D477-5BB8-DFC7B57061D8}"/>
              </a:ext>
            </a:extLst>
          </p:cNvPr>
          <p:cNvSpPr>
            <a:spLocks noGrp="1"/>
          </p:cNvSpPr>
          <p:nvPr>
            <p:ph sz="half" idx="2"/>
          </p:nvPr>
        </p:nvSpPr>
        <p:spPr>
          <a:xfrm>
            <a:off x="683568" y="1825625"/>
            <a:ext cx="7831782" cy="3809862"/>
          </a:xfrm>
        </p:spPr>
        <p:txBody>
          <a:bodyPr/>
          <a:lstStyle/>
          <a:p>
            <a:r>
              <a:rPr lang="en-GB" dirty="0">
                <a:latin typeface="Arial" panose="020B0604020202020204" pitchFamily="34" charset="0"/>
              </a:rPr>
              <a:t>Organisation;</a:t>
            </a:r>
          </a:p>
          <a:p>
            <a:r>
              <a:rPr lang="en-GB" dirty="0">
                <a:latin typeface="Arial" panose="020B0604020202020204" pitchFamily="34" charset="0"/>
              </a:rPr>
              <a:t>Planning;</a:t>
            </a:r>
          </a:p>
          <a:p>
            <a:r>
              <a:rPr lang="en-GB" dirty="0">
                <a:latin typeface="Arial" panose="020B0604020202020204" pitchFamily="34" charset="0"/>
              </a:rPr>
              <a:t>Researching;</a:t>
            </a:r>
          </a:p>
          <a:p>
            <a:r>
              <a:rPr lang="en-GB" dirty="0">
                <a:latin typeface="Arial" panose="020B0604020202020204" pitchFamily="34" charset="0"/>
              </a:rPr>
              <a:t>Note taking;</a:t>
            </a:r>
          </a:p>
          <a:p>
            <a:r>
              <a:rPr lang="en-GB" dirty="0">
                <a:latin typeface="Arial" panose="020B0604020202020204" pitchFamily="34" charset="0"/>
              </a:rPr>
              <a:t>Communication.</a:t>
            </a:r>
            <a:endParaRPr lang="en-US" dirty="0">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610157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a:latin typeface="Arial" panose="020B0604020202020204" pitchFamily="34" charset="0"/>
              </a:rPr>
              <a:t>Resources</a:t>
            </a:r>
            <a:endParaRPr lang="en-GB" sz="4000" dirty="0"/>
          </a:p>
        </p:txBody>
      </p:sp>
      <p:sp>
        <p:nvSpPr>
          <p:cNvPr id="6" name="Content Placeholder 5"/>
          <p:cNvSpPr>
            <a:spLocks noGrp="1"/>
          </p:cNvSpPr>
          <p:nvPr>
            <p:ph sz="half" idx="2"/>
          </p:nvPr>
        </p:nvSpPr>
        <p:spPr>
          <a:xfrm>
            <a:off x="395536" y="1600201"/>
            <a:ext cx="8568952" cy="3989040"/>
          </a:xfrm>
        </p:spPr>
        <p:txBody>
          <a:bodyPr>
            <a:normAutofit/>
          </a:bodyPr>
          <a:lstStyle/>
          <a:p>
            <a:r>
              <a:rPr lang="en-GB" dirty="0">
                <a:latin typeface="Arial" panose="020B0604020202020204" pitchFamily="34" charset="0"/>
              </a:rPr>
              <a:t>PP for the lecture;</a:t>
            </a:r>
          </a:p>
          <a:p>
            <a:r>
              <a:rPr lang="en-GB" dirty="0">
                <a:latin typeface="Arial" panose="020B0604020202020204" pitchFamily="34" charset="0"/>
              </a:rPr>
              <a:t>Research;</a:t>
            </a:r>
          </a:p>
          <a:p>
            <a:r>
              <a:rPr lang="en-GB" dirty="0">
                <a:latin typeface="Arial" panose="020B0604020202020204" pitchFamily="34" charset="0"/>
              </a:rPr>
              <a:t>Leganto/Moodle;</a:t>
            </a:r>
          </a:p>
          <a:p>
            <a:r>
              <a:rPr lang="en-GB" dirty="0">
                <a:latin typeface="Arial" panose="020B0604020202020204" pitchFamily="34" charset="0"/>
              </a:rPr>
              <a:t>Library/Google Scholar.</a:t>
            </a:r>
          </a:p>
        </p:txBody>
      </p:sp>
    </p:spTree>
    <p:extLst>
      <p:ext uri="{BB962C8B-B14F-4D97-AF65-F5344CB8AC3E}">
        <p14:creationId xmlns:p14="http://schemas.microsoft.com/office/powerpoint/2010/main" val="3723977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p:txBody>
          <a:bodyPr>
            <a:normAutofit/>
          </a:bodyPr>
          <a:lstStyle/>
          <a:p>
            <a:pPr algn="ctr"/>
            <a:r>
              <a:rPr lang="en-GB" sz="4000" dirty="0">
                <a:latin typeface="Arial" panose="020B0604020202020204" pitchFamily="34" charset="0"/>
              </a:rPr>
              <a:t>Signs and Symptoms</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467544" y="1825625"/>
            <a:ext cx="8047806" cy="3809862"/>
          </a:xfrm>
        </p:spPr>
        <p:txBody>
          <a:bodyPr/>
          <a:lstStyle/>
          <a:p>
            <a:r>
              <a:rPr lang="en-GB" dirty="0">
                <a:latin typeface="Arial" panose="020B0604020202020204" pitchFamily="34" charset="0"/>
              </a:rPr>
              <a:t>Why is it important to recognise signs and symptoms of ALN?</a:t>
            </a:r>
          </a:p>
          <a:p>
            <a:r>
              <a:rPr lang="en-GB" dirty="0">
                <a:latin typeface="Arial" panose="020B0604020202020204" pitchFamily="34" charset="0"/>
              </a:rPr>
              <a:t>Is this always easy to do?</a:t>
            </a:r>
          </a:p>
          <a:p>
            <a:r>
              <a:rPr lang="en-GB" dirty="0">
                <a:latin typeface="Arial" panose="020B0604020202020204" pitchFamily="34" charset="0"/>
              </a:rPr>
              <a:t>Why not?</a:t>
            </a:r>
          </a:p>
        </p:txBody>
      </p:sp>
    </p:spTree>
    <p:extLst>
      <p:ext uri="{BB962C8B-B14F-4D97-AF65-F5344CB8AC3E}">
        <p14:creationId xmlns:p14="http://schemas.microsoft.com/office/powerpoint/2010/main" val="234353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10"/>
          </a:xfrm>
        </p:spPr>
        <p:txBody>
          <a:bodyPr>
            <a:noAutofit/>
          </a:bodyPr>
          <a:lstStyle/>
          <a:p>
            <a:pPr algn="ctr"/>
            <a:r>
              <a:rPr lang="en-GB" sz="4000" dirty="0">
                <a:latin typeface="Arial" panose="020B0604020202020204" pitchFamily="34" charset="0"/>
              </a:rPr>
              <a:t>Identifying children at school               </a:t>
            </a:r>
          </a:p>
        </p:txBody>
      </p:sp>
      <p:sp>
        <p:nvSpPr>
          <p:cNvPr id="10" name="Content Placeholder 9">
            <a:extLst>
              <a:ext uri="{FF2B5EF4-FFF2-40B4-BE49-F238E27FC236}">
                <a16:creationId xmlns:a16="http://schemas.microsoft.com/office/drawing/2014/main" id="{E36245D5-5709-4D63-8ABB-80643DB71401}"/>
              </a:ext>
            </a:extLst>
          </p:cNvPr>
          <p:cNvSpPr>
            <a:spLocks noGrp="1"/>
          </p:cNvSpPr>
          <p:nvPr>
            <p:ph sz="half" idx="2"/>
          </p:nvPr>
        </p:nvSpPr>
        <p:spPr>
          <a:xfrm>
            <a:off x="628650" y="1628801"/>
            <a:ext cx="8191822" cy="4104456"/>
          </a:xfrm>
        </p:spPr>
        <p:txBody>
          <a:bodyPr>
            <a:normAutofit lnSpcReduction="10000"/>
          </a:bodyPr>
          <a:lstStyle/>
          <a:p>
            <a:r>
              <a:rPr lang="en-GB" sz="2700" dirty="0">
                <a:latin typeface="Arial" panose="020B0604020202020204" pitchFamily="34" charset="0"/>
              </a:rPr>
              <a:t>Children with SEN do not form a clearly defined group;</a:t>
            </a:r>
          </a:p>
          <a:p>
            <a:r>
              <a:rPr lang="en-GB" sz="2700" dirty="0">
                <a:latin typeface="Arial" panose="020B0604020202020204" pitchFamily="34" charset="0"/>
              </a:rPr>
              <a:t>Most schools rely on the medical model in order to identify these children;</a:t>
            </a:r>
          </a:p>
          <a:p>
            <a:r>
              <a:rPr lang="en-GB" sz="2700" dirty="0">
                <a:latin typeface="Arial" panose="020B0604020202020204" pitchFamily="34" charset="0"/>
              </a:rPr>
              <a:t>A substantial group of children have not been diagnosed as having a disorder, but do require additional attention and support;</a:t>
            </a:r>
          </a:p>
          <a:p>
            <a:r>
              <a:rPr lang="en-GB" sz="2700" dirty="0">
                <a:latin typeface="Arial" panose="020B0604020202020204" pitchFamily="34" charset="0"/>
              </a:rPr>
              <a:t>Teachers over-identify certain groups of children.</a:t>
            </a:r>
          </a:p>
          <a:p>
            <a:pPr marL="0" indent="0">
              <a:buNone/>
            </a:pPr>
            <a:endParaRPr lang="en-GB" sz="2700" dirty="0">
              <a:latin typeface="Arial" panose="020B0604020202020204" pitchFamily="34" charset="0"/>
            </a:endParaRPr>
          </a:p>
          <a:p>
            <a:pPr marL="0" indent="0" algn="r">
              <a:buNone/>
            </a:pPr>
            <a:r>
              <a:rPr lang="en-GB" sz="2300" dirty="0">
                <a:latin typeface="Arial" panose="020B0604020202020204" pitchFamily="34" charset="0"/>
              </a:rPr>
              <a:t>(Smeets and </a:t>
            </a:r>
            <a:r>
              <a:rPr lang="en-GB" sz="2300" dirty="0" err="1">
                <a:latin typeface="Arial" panose="020B0604020202020204" pitchFamily="34" charset="0"/>
              </a:rPr>
              <a:t>Roelveld</a:t>
            </a:r>
            <a:r>
              <a:rPr lang="en-GB" sz="2300" dirty="0">
                <a:latin typeface="Arial" panose="020B0604020202020204" pitchFamily="34" charset="0"/>
              </a:rPr>
              <a:t>, 2016)</a:t>
            </a:r>
          </a:p>
          <a:p>
            <a:endParaRPr lang="en-GB" dirty="0"/>
          </a:p>
        </p:txBody>
      </p:sp>
    </p:spTree>
    <p:extLst>
      <p:ext uri="{BB962C8B-B14F-4D97-AF65-F5344CB8AC3E}">
        <p14:creationId xmlns:p14="http://schemas.microsoft.com/office/powerpoint/2010/main" val="2335789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687610"/>
          </a:xfrm>
        </p:spPr>
        <p:txBody>
          <a:bodyPr>
            <a:normAutofit/>
          </a:bodyPr>
          <a:lstStyle/>
          <a:p>
            <a:pPr algn="r"/>
            <a:r>
              <a:rPr lang="en-GB" sz="4000" dirty="0">
                <a:latin typeface="Arial" panose="020B0604020202020204" pitchFamily="34" charset="0"/>
              </a:rPr>
              <a:t>Research by NASEN (2020)</a:t>
            </a:r>
          </a:p>
        </p:txBody>
      </p:sp>
      <p:graphicFrame>
        <p:nvGraphicFramePr>
          <p:cNvPr id="6" name="Content Placeholder 5">
            <a:extLst>
              <a:ext uri="{FF2B5EF4-FFF2-40B4-BE49-F238E27FC236}">
                <a16:creationId xmlns:a16="http://schemas.microsoft.com/office/drawing/2014/main" id="{38321749-4FA6-475E-85BD-001C76F0AB28}"/>
              </a:ext>
            </a:extLst>
          </p:cNvPr>
          <p:cNvGraphicFramePr>
            <a:graphicFrameLocks noGrp="1"/>
          </p:cNvGraphicFramePr>
          <p:nvPr>
            <p:ph idx="1"/>
          </p:nvPr>
        </p:nvGraphicFramePr>
        <p:xfrm>
          <a:off x="457200" y="1196752"/>
          <a:ext cx="8229600" cy="4319811"/>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686558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4D6FE-D9A0-49D2-A137-276F1ADD1E2A}"/>
              </a:ext>
            </a:extLst>
          </p:cNvPr>
          <p:cNvSpPr>
            <a:spLocks noGrp="1"/>
          </p:cNvSpPr>
          <p:nvPr>
            <p:ph type="title"/>
          </p:nvPr>
        </p:nvSpPr>
        <p:spPr>
          <a:xfrm>
            <a:off x="628650" y="365127"/>
            <a:ext cx="7886700" cy="687609"/>
          </a:xfrm>
        </p:spPr>
        <p:txBody>
          <a:bodyPr>
            <a:noAutofit/>
          </a:bodyPr>
          <a:lstStyle/>
          <a:p>
            <a:pPr algn="ctr"/>
            <a:r>
              <a:rPr lang="en-GB" sz="4000" dirty="0">
                <a:latin typeface="Arial" panose="020B0604020202020204" pitchFamily="34" charset="0"/>
              </a:rPr>
              <a:t>Parents</a:t>
            </a:r>
            <a:endParaRPr lang="en-GB" sz="4000" dirty="0"/>
          </a:p>
        </p:txBody>
      </p:sp>
      <p:sp>
        <p:nvSpPr>
          <p:cNvPr id="4" name="Content Placeholder 3">
            <a:extLst>
              <a:ext uri="{FF2B5EF4-FFF2-40B4-BE49-F238E27FC236}">
                <a16:creationId xmlns:a16="http://schemas.microsoft.com/office/drawing/2014/main" id="{4EB0EF27-26E1-4EC0-B681-801F6F182742}"/>
              </a:ext>
            </a:extLst>
          </p:cNvPr>
          <p:cNvSpPr>
            <a:spLocks noGrp="1"/>
          </p:cNvSpPr>
          <p:nvPr>
            <p:ph sz="half" idx="2"/>
          </p:nvPr>
        </p:nvSpPr>
        <p:spPr>
          <a:xfrm>
            <a:off x="251520" y="1412777"/>
            <a:ext cx="8712968" cy="4248472"/>
          </a:xfrm>
        </p:spPr>
        <p:txBody>
          <a:bodyPr>
            <a:normAutofit/>
          </a:bodyPr>
          <a:lstStyle/>
          <a:p>
            <a:pPr algn="l">
              <a:buFont typeface="Arial" panose="020B0604020202020204" pitchFamily="34" charset="0"/>
              <a:buChar char="•"/>
            </a:pPr>
            <a:r>
              <a:rPr lang="en-GB" b="0" i="0" dirty="0">
                <a:effectLst/>
                <a:latin typeface="Arial" panose="020B0604020202020204" pitchFamily="34" charset="0"/>
              </a:rPr>
              <a:t>57% of teachers think that children are being misdiagnosed with SEN;</a:t>
            </a:r>
          </a:p>
          <a:p>
            <a:pPr algn="l">
              <a:buFont typeface="Arial" panose="020B0604020202020204" pitchFamily="34" charset="0"/>
              <a:buChar char="•"/>
            </a:pPr>
            <a:r>
              <a:rPr lang="en-GB" b="0" i="0" dirty="0">
                <a:effectLst/>
                <a:latin typeface="Arial" panose="020B0604020202020204" pitchFamily="34" charset="0"/>
              </a:rPr>
              <a:t>54% blame pressure from parents for  misdiagnosis;</a:t>
            </a:r>
          </a:p>
          <a:p>
            <a:pPr algn="l">
              <a:buFont typeface="Arial" panose="020B0604020202020204" pitchFamily="34" charset="0"/>
              <a:buChar char="•"/>
            </a:pPr>
            <a:r>
              <a:rPr lang="en-GB" dirty="0">
                <a:latin typeface="Arial" panose="020B0604020202020204" pitchFamily="34" charset="0"/>
              </a:rPr>
              <a:t>64% said that parents push for a diagnosis; </a:t>
            </a:r>
          </a:p>
          <a:p>
            <a:pPr algn="l">
              <a:buFont typeface="Arial" panose="020B0604020202020204" pitchFamily="34" charset="0"/>
              <a:buChar char="•"/>
            </a:pPr>
            <a:r>
              <a:rPr lang="en-GB" dirty="0">
                <a:latin typeface="Arial" panose="020B0604020202020204" pitchFamily="34" charset="0"/>
              </a:rPr>
              <a:t>62% worry that some genuine children with SEN don’t get the help they need because resources are diverted to children ‘that don’t really need the help’.</a:t>
            </a:r>
          </a:p>
          <a:p>
            <a:pPr marL="0" indent="0" algn="l">
              <a:buNone/>
            </a:pPr>
            <a:endParaRPr lang="en-GB" b="0" i="0" dirty="0">
              <a:effectLst/>
              <a:latin typeface="Arial" panose="020B0604020202020204" pitchFamily="34" charset="0"/>
            </a:endParaRPr>
          </a:p>
          <a:p>
            <a:pPr marL="0" indent="0" algn="r">
              <a:buNone/>
            </a:pPr>
            <a:r>
              <a:rPr lang="en-GB" sz="2300" dirty="0">
                <a:latin typeface="Arial" panose="020B0604020202020204" pitchFamily="34" charset="0"/>
              </a:rPr>
              <a:t>(Boyes Turner, 2017)</a:t>
            </a:r>
            <a:endParaRPr lang="en-GB" sz="2300" b="0" dirty="0">
              <a:effectLst/>
              <a:latin typeface="Arial" panose="020B0604020202020204" pitchFamily="34" charset="0"/>
            </a:endParaRPr>
          </a:p>
          <a:p>
            <a:endParaRPr lang="en-GB" dirty="0"/>
          </a:p>
        </p:txBody>
      </p:sp>
    </p:spTree>
    <p:extLst>
      <p:ext uri="{BB962C8B-B14F-4D97-AF65-F5344CB8AC3E}">
        <p14:creationId xmlns:p14="http://schemas.microsoft.com/office/powerpoint/2010/main" val="1610286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p:txBody>
          <a:bodyPr>
            <a:normAutofit/>
          </a:bodyPr>
          <a:lstStyle/>
          <a:p>
            <a:pPr algn="ctr"/>
            <a:r>
              <a:rPr lang="en-GB" sz="4000" dirty="0">
                <a:latin typeface="Arial" panose="020B0604020202020204" pitchFamily="34" charset="0"/>
              </a:rPr>
              <a:t>Making a diagnosis</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467544" y="1825625"/>
            <a:ext cx="8047806" cy="3809862"/>
          </a:xfrm>
        </p:spPr>
        <p:txBody>
          <a:bodyPr/>
          <a:lstStyle/>
          <a:p>
            <a:r>
              <a:rPr lang="en-GB" dirty="0">
                <a:latin typeface="Arial" panose="020B0604020202020204" pitchFamily="34" charset="0"/>
              </a:rPr>
              <a:t>Official diagnoses can only be provided by specialists;</a:t>
            </a:r>
          </a:p>
          <a:p>
            <a:r>
              <a:rPr lang="en-GB" dirty="0">
                <a:latin typeface="Arial" panose="020B0604020202020204" pitchFamily="34" charset="0"/>
              </a:rPr>
              <a:t>Professionals with expertise;</a:t>
            </a:r>
          </a:p>
          <a:p>
            <a:r>
              <a:rPr lang="en-GB" dirty="0">
                <a:latin typeface="Arial" panose="020B0604020202020204" pitchFamily="34" charset="0"/>
              </a:rPr>
              <a:t>Does not include teachers, nurses or parents.</a:t>
            </a:r>
          </a:p>
        </p:txBody>
      </p:sp>
    </p:spTree>
    <p:extLst>
      <p:ext uri="{BB962C8B-B14F-4D97-AF65-F5344CB8AC3E}">
        <p14:creationId xmlns:p14="http://schemas.microsoft.com/office/powerpoint/2010/main" val="22104606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179512" y="365126"/>
            <a:ext cx="8712968" cy="1325563"/>
          </a:xfrm>
        </p:spPr>
        <p:txBody>
          <a:bodyPr>
            <a:noAutofit/>
          </a:bodyPr>
          <a:lstStyle/>
          <a:p>
            <a:pPr algn="ctr"/>
            <a:r>
              <a:rPr lang="en-GB" sz="3200" dirty="0">
                <a:latin typeface="Arial" panose="020B0604020202020204" pitchFamily="34" charset="0"/>
              </a:rPr>
              <a:t>Attention Deficit Hyperactivity Disorder (ADHD)</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611560" y="1825625"/>
            <a:ext cx="7903790" cy="3809862"/>
          </a:xfrm>
        </p:spPr>
        <p:txBody>
          <a:bodyPr/>
          <a:lstStyle/>
          <a:p>
            <a:pPr marL="0" indent="0">
              <a:buNone/>
            </a:pPr>
            <a:r>
              <a:rPr lang="en-GB" dirty="0">
                <a:latin typeface="Arial" panose="020B0604020202020204" pitchFamily="34" charset="0"/>
              </a:rPr>
              <a:t>Usually 3 categories of symptoms:</a:t>
            </a:r>
          </a:p>
          <a:p>
            <a:pPr marL="514350" indent="-514350">
              <a:buAutoNum type="arabicPeriod"/>
            </a:pPr>
            <a:r>
              <a:rPr lang="en-GB" dirty="0">
                <a:latin typeface="Arial" panose="020B0604020202020204" pitchFamily="34" charset="0"/>
              </a:rPr>
              <a:t>Inattention;</a:t>
            </a:r>
          </a:p>
          <a:p>
            <a:pPr marL="514350" indent="-514350">
              <a:buAutoNum type="arabicPeriod"/>
            </a:pPr>
            <a:r>
              <a:rPr lang="en-GB" dirty="0">
                <a:latin typeface="Arial" panose="020B0604020202020204" pitchFamily="34" charset="0"/>
              </a:rPr>
              <a:t>Impulsivity;</a:t>
            </a:r>
          </a:p>
          <a:p>
            <a:pPr marL="514350" indent="-514350">
              <a:buAutoNum type="arabicPeriod"/>
            </a:pPr>
            <a:r>
              <a:rPr lang="en-GB" dirty="0">
                <a:latin typeface="Arial" panose="020B0604020202020204" pitchFamily="34" charset="0"/>
              </a:rPr>
              <a:t>Hyperactivity.</a:t>
            </a:r>
          </a:p>
        </p:txBody>
      </p:sp>
    </p:spTree>
    <p:extLst>
      <p:ext uri="{BB962C8B-B14F-4D97-AF65-F5344CB8AC3E}">
        <p14:creationId xmlns:p14="http://schemas.microsoft.com/office/powerpoint/2010/main" val="354393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628650" y="365127"/>
            <a:ext cx="7886700" cy="831626"/>
          </a:xfrm>
        </p:spPr>
        <p:txBody>
          <a:bodyPr>
            <a:normAutofit/>
          </a:bodyPr>
          <a:lstStyle/>
          <a:p>
            <a:pPr algn="ctr" eaLnBrk="1" hangingPunct="1"/>
            <a:r>
              <a:rPr lang="en-GB" altLang="en-US" sz="4000" dirty="0">
                <a:latin typeface="Arial" panose="020B0604020202020204" pitchFamily="34" charset="0"/>
              </a:rPr>
              <a:t>Definition </a:t>
            </a:r>
            <a:endParaRPr lang="en-GB" altLang="en-US" sz="4000" dirty="0"/>
          </a:p>
        </p:txBody>
      </p:sp>
      <p:sp>
        <p:nvSpPr>
          <p:cNvPr id="16387" name="Rectangle 3"/>
          <p:cNvSpPr>
            <a:spLocks noGrp="1" noChangeArrowheads="1"/>
          </p:cNvSpPr>
          <p:nvPr>
            <p:ph type="body" idx="1"/>
          </p:nvPr>
        </p:nvSpPr>
        <p:spPr>
          <a:xfrm>
            <a:off x="107504" y="1340768"/>
            <a:ext cx="9001000" cy="5040560"/>
          </a:xfrm>
        </p:spPr>
        <p:txBody>
          <a:bodyPr/>
          <a:lstStyle/>
          <a:p>
            <a:pPr eaLnBrk="1" hangingPunct="1">
              <a:buFontTx/>
              <a:buNone/>
            </a:pPr>
            <a:r>
              <a:rPr lang="en-GB" altLang="en-US" sz="2600" i="1" dirty="0">
                <a:latin typeface="Arial" panose="020B0604020202020204" pitchFamily="34" charset="0"/>
              </a:rPr>
              <a:t>  “Attention-deficit/hyperactivity disorder is an etiologically heterogeneous neurodevelopmental condition with long-term negative outcomes. However, the early developmental course of hyperactivity-impulsivity and inattention symptoms and their association with previous environmental risk factors are still poorly understood.”</a:t>
            </a:r>
          </a:p>
          <a:p>
            <a:pPr algn="r" eaLnBrk="1" hangingPunct="1">
              <a:buFontTx/>
              <a:buNone/>
            </a:pPr>
            <a:r>
              <a:rPr lang="en-GB" altLang="en-US" sz="1800" dirty="0">
                <a:latin typeface="Arial" panose="020B0604020202020204" pitchFamily="34" charset="0"/>
              </a:rPr>
              <a:t>                   (</a:t>
            </a:r>
            <a:r>
              <a:rPr lang="en-GB" altLang="en-US" sz="1800" dirty="0" err="1">
                <a:latin typeface="Arial" panose="020B0604020202020204" pitchFamily="34" charset="0"/>
              </a:rPr>
              <a:t>Galéra</a:t>
            </a:r>
            <a:r>
              <a:rPr lang="en-GB" altLang="en-US" sz="1800" dirty="0">
                <a:latin typeface="Arial" panose="020B0604020202020204" pitchFamily="34" charset="0"/>
              </a:rPr>
              <a:t> </a:t>
            </a:r>
            <a:r>
              <a:rPr lang="en-GB" altLang="en-US" sz="1800" i="1" dirty="0">
                <a:latin typeface="Arial" panose="020B0604020202020204" pitchFamily="34" charset="0"/>
              </a:rPr>
              <a:t>et al</a:t>
            </a:r>
            <a:r>
              <a:rPr lang="en-GB" altLang="en-US" sz="1800" dirty="0">
                <a:latin typeface="Arial" panose="020B0604020202020204" pitchFamily="34" charset="0"/>
              </a:rPr>
              <a:t>., 2011: 68(12):1267-1275)</a:t>
            </a:r>
          </a:p>
          <a:p>
            <a:pPr eaLnBrk="1" hangingPunct="1">
              <a:buFontTx/>
              <a:buNone/>
            </a:pPr>
            <a:r>
              <a:rPr lang="en-GB" altLang="en-US" i="1" dirty="0">
                <a:latin typeface="Arial" panose="020B0604020202020204" pitchFamily="34" charset="0"/>
              </a:rPr>
              <a:t>“One kind of anti-social behaviour….”</a:t>
            </a:r>
          </a:p>
          <a:p>
            <a:pPr algn="r" eaLnBrk="1" hangingPunct="1">
              <a:buFontTx/>
              <a:buNone/>
            </a:pPr>
            <a:r>
              <a:rPr lang="en-GB" altLang="en-US" sz="2000" dirty="0">
                <a:latin typeface="Arial" panose="020B0604020202020204" pitchFamily="34" charset="0"/>
              </a:rPr>
              <a:t>                               </a:t>
            </a:r>
            <a:r>
              <a:rPr lang="en-GB" altLang="en-US" sz="1600" dirty="0">
                <a:latin typeface="Arial" panose="020B0604020202020204" pitchFamily="34" charset="0"/>
              </a:rPr>
              <a:t>    </a:t>
            </a:r>
            <a:r>
              <a:rPr lang="en-GB" altLang="en-US" sz="1800" dirty="0">
                <a:latin typeface="Arial" panose="020B0604020202020204" pitchFamily="34" charset="0"/>
              </a:rPr>
              <a:t>(</a:t>
            </a:r>
            <a:r>
              <a:rPr lang="en-GB" altLang="en-US" sz="1800" dirty="0" err="1">
                <a:latin typeface="Arial" panose="020B0604020202020204" pitchFamily="34" charset="0"/>
              </a:rPr>
              <a:t>Wearmouth</a:t>
            </a:r>
            <a:r>
              <a:rPr lang="en-GB" altLang="en-US" sz="1800" dirty="0">
                <a:latin typeface="Arial" panose="020B0604020202020204" pitchFamily="34" charset="0"/>
              </a:rPr>
              <a:t>, 2017:195)</a:t>
            </a:r>
          </a:p>
          <a:p>
            <a:pPr algn="r" eaLnBrk="1" hangingPunct="1">
              <a:buFontTx/>
              <a:buNone/>
            </a:pPr>
            <a:endParaRPr lang="en-GB" altLang="en-US" sz="2000" dirty="0">
              <a:latin typeface="Arial" panose="020B0604020202020204" pitchFamily="34" charset="0"/>
            </a:endParaRPr>
          </a:p>
        </p:txBody>
      </p:sp>
    </p:spTree>
    <p:extLst>
      <p:ext uri="{BB962C8B-B14F-4D97-AF65-F5344CB8AC3E}">
        <p14:creationId xmlns:p14="http://schemas.microsoft.com/office/powerpoint/2010/main" val="1940874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normAutofit/>
          </a:bodyPr>
          <a:lstStyle/>
          <a:p>
            <a:pPr algn="ctr" eaLnBrk="1" hangingPunct="1"/>
            <a:r>
              <a:rPr lang="cy-GB" altLang="cy-GB" sz="4000" dirty="0" err="1">
                <a:latin typeface="Arial" panose="020B0604020202020204" pitchFamily="34" charset="0"/>
              </a:rPr>
              <a:t>Prevalence</a:t>
            </a:r>
            <a:endParaRPr lang="en-US" altLang="en-US" sz="4000" dirty="0"/>
          </a:p>
        </p:txBody>
      </p:sp>
      <p:sp>
        <p:nvSpPr>
          <p:cNvPr id="4" name="Content Placeholder 3"/>
          <p:cNvSpPr>
            <a:spLocks noGrp="1"/>
          </p:cNvSpPr>
          <p:nvPr>
            <p:ph sz="half" idx="2"/>
          </p:nvPr>
        </p:nvSpPr>
        <p:spPr>
          <a:xfrm>
            <a:off x="971600" y="1988840"/>
            <a:ext cx="7715200" cy="3600748"/>
          </a:xfrm>
        </p:spPr>
        <p:txBody>
          <a:bodyPr rtlCol="0">
            <a:normAutofit/>
          </a:bodyPr>
          <a:lstStyle/>
          <a:p>
            <a:pPr eaLnBrk="1" fontAlgn="auto" hangingPunct="1">
              <a:spcAft>
                <a:spcPts val="0"/>
              </a:spcAft>
              <a:defRPr/>
            </a:pPr>
            <a:r>
              <a:rPr lang="en-US" dirty="0">
                <a:latin typeface="Arial" panose="020B0604020202020204" pitchFamily="34" charset="0"/>
              </a:rPr>
              <a:t>3 – 5% of children in UK;</a:t>
            </a:r>
          </a:p>
          <a:p>
            <a:pPr eaLnBrk="1" fontAlgn="auto" hangingPunct="1">
              <a:spcAft>
                <a:spcPts val="0"/>
              </a:spcAft>
              <a:defRPr/>
            </a:pPr>
            <a:r>
              <a:rPr lang="en-US" dirty="0">
                <a:latin typeface="Arial" panose="020B0604020202020204" pitchFamily="34" charset="0"/>
              </a:rPr>
              <a:t>Average 1 child per classroom;</a:t>
            </a:r>
          </a:p>
          <a:p>
            <a:pPr eaLnBrk="1" fontAlgn="auto" hangingPunct="1">
              <a:spcAft>
                <a:spcPts val="0"/>
              </a:spcAft>
              <a:defRPr/>
            </a:pPr>
            <a:r>
              <a:rPr lang="en-US" dirty="0">
                <a:latin typeface="Arial" panose="020B0604020202020204" pitchFamily="34" charset="0"/>
              </a:rPr>
              <a:t>Ratio – 4:1 (M:F);</a:t>
            </a:r>
          </a:p>
          <a:p>
            <a:pPr eaLnBrk="1" fontAlgn="auto" hangingPunct="1">
              <a:spcAft>
                <a:spcPts val="0"/>
              </a:spcAft>
              <a:defRPr/>
            </a:pPr>
            <a:r>
              <a:rPr lang="en-GB" dirty="0">
                <a:latin typeface="Arial" panose="020B0604020202020204" pitchFamily="34" charset="0"/>
              </a:rPr>
              <a:t>Many girls are not diagnosed;</a:t>
            </a:r>
          </a:p>
          <a:p>
            <a:pPr eaLnBrk="1" fontAlgn="auto" hangingPunct="1">
              <a:spcAft>
                <a:spcPts val="0"/>
              </a:spcAft>
              <a:defRPr/>
            </a:pPr>
            <a:r>
              <a:rPr lang="en-GB" dirty="0">
                <a:latin typeface="Arial" panose="020B0604020202020204" pitchFamily="34" charset="0"/>
              </a:rPr>
              <a:t>Sometimes initially diagnosed as an autistic spectrum disorder.</a:t>
            </a:r>
          </a:p>
          <a:p>
            <a:pPr marL="0" indent="0" eaLnBrk="1" fontAlgn="auto" hangingPunct="1">
              <a:spcAft>
                <a:spcPts val="0"/>
              </a:spcAft>
              <a:buNone/>
              <a:defRPr/>
            </a:pPr>
            <a:endParaRPr lang="en-US" dirty="0">
              <a:solidFill>
                <a:srgbClr val="0070C0"/>
              </a:solidFill>
              <a:latin typeface="Arial" panose="020B0604020202020204" pitchFamily="34" charset="0"/>
            </a:endParaRPr>
          </a:p>
          <a:p>
            <a:pPr eaLnBrk="1" fontAlgn="auto" hangingPunct="1">
              <a:spcAft>
                <a:spcPts val="0"/>
              </a:spcAft>
              <a:defRPr/>
            </a:pPr>
            <a:endParaRPr lang="en-US" dirty="0"/>
          </a:p>
        </p:txBody>
      </p:sp>
    </p:spTree>
    <p:extLst>
      <p:ext uri="{BB962C8B-B14F-4D97-AF65-F5344CB8AC3E}">
        <p14:creationId xmlns:p14="http://schemas.microsoft.com/office/powerpoint/2010/main" val="16748744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457200" y="274638"/>
            <a:ext cx="8229600" cy="418058"/>
          </a:xfrm>
        </p:spPr>
        <p:txBody>
          <a:bodyPr>
            <a:noAutofit/>
          </a:bodyPr>
          <a:lstStyle/>
          <a:p>
            <a:pPr algn="ctr" eaLnBrk="1" hangingPunct="1"/>
            <a:r>
              <a:rPr lang="cy-GB" altLang="cy-GB" sz="4000" dirty="0">
                <a:latin typeface="Arial" panose="020B0604020202020204" pitchFamily="34" charset="0"/>
              </a:rPr>
              <a:t>Diagnosis</a:t>
            </a:r>
            <a:endParaRPr lang="en-US" altLang="en-US" sz="4000" dirty="0"/>
          </a:p>
        </p:txBody>
      </p:sp>
      <p:sp>
        <p:nvSpPr>
          <p:cNvPr id="4" name="Content Placeholder 3"/>
          <p:cNvSpPr>
            <a:spLocks noGrp="1"/>
          </p:cNvSpPr>
          <p:nvPr>
            <p:ph sz="half" idx="2"/>
          </p:nvPr>
        </p:nvSpPr>
        <p:spPr>
          <a:xfrm>
            <a:off x="457200" y="1484784"/>
            <a:ext cx="8229600" cy="4284476"/>
          </a:xfrm>
        </p:spPr>
        <p:txBody>
          <a:bodyPr rtlCol="0">
            <a:noAutofit/>
          </a:bodyPr>
          <a:lstStyle/>
          <a:p>
            <a:pPr eaLnBrk="1" fontAlgn="auto" hangingPunct="1">
              <a:spcAft>
                <a:spcPts val="0"/>
              </a:spcAft>
              <a:defRPr/>
            </a:pPr>
            <a:r>
              <a:rPr lang="en-US" dirty="0">
                <a:latin typeface="Arial" panose="020B0604020202020204" pitchFamily="34" charset="0"/>
              </a:rPr>
              <a:t>International Classification of Diseases (ICD);</a:t>
            </a:r>
          </a:p>
          <a:p>
            <a:pPr eaLnBrk="1" fontAlgn="auto" hangingPunct="1">
              <a:spcAft>
                <a:spcPts val="0"/>
              </a:spcAft>
              <a:defRPr/>
            </a:pPr>
            <a:r>
              <a:rPr lang="en-US" dirty="0">
                <a:latin typeface="Arial" panose="020B0604020202020204" pitchFamily="34" charset="0"/>
              </a:rPr>
              <a:t>World Health Organisation (WHO);</a:t>
            </a:r>
          </a:p>
          <a:p>
            <a:pPr eaLnBrk="1" fontAlgn="auto" hangingPunct="1">
              <a:spcAft>
                <a:spcPts val="0"/>
              </a:spcAft>
              <a:defRPr/>
            </a:pPr>
            <a:r>
              <a:rPr lang="en-US" dirty="0">
                <a:latin typeface="Arial" panose="020B0604020202020204" pitchFamily="34" charset="0"/>
              </a:rPr>
              <a:t>Children MUST demonstrate ‘abnormal’ levels of attention and activity in 2 different settings;</a:t>
            </a:r>
          </a:p>
          <a:p>
            <a:pPr eaLnBrk="1" fontAlgn="auto" hangingPunct="1">
              <a:spcAft>
                <a:spcPts val="0"/>
              </a:spcAft>
              <a:defRPr/>
            </a:pPr>
            <a:r>
              <a:rPr lang="en-US" dirty="0">
                <a:latin typeface="Arial" panose="020B0604020202020204" pitchFamily="34" charset="0"/>
              </a:rPr>
              <a:t>Teachers usually first to detect ADHD </a:t>
            </a:r>
            <a:r>
              <a:rPr lang="en-US" dirty="0" err="1">
                <a:latin typeface="Arial" panose="020B0604020202020204" pitchFamily="34" charset="0"/>
              </a:rPr>
              <a:t>behaviours</a:t>
            </a:r>
            <a:r>
              <a:rPr lang="en-US" dirty="0">
                <a:latin typeface="Arial" panose="020B0604020202020204" pitchFamily="34" charset="0"/>
              </a:rPr>
              <a:t>.</a:t>
            </a:r>
          </a:p>
          <a:p>
            <a:pPr eaLnBrk="1" fontAlgn="auto" hangingPunct="1">
              <a:spcAft>
                <a:spcPts val="0"/>
              </a:spcAft>
              <a:defRPr/>
            </a:pP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37944464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179512" y="365127"/>
            <a:ext cx="8784976" cy="903634"/>
          </a:xfrm>
        </p:spPr>
        <p:txBody>
          <a:bodyPr>
            <a:noAutofit/>
          </a:bodyPr>
          <a:lstStyle/>
          <a:p>
            <a:pPr algn="ctr"/>
            <a:r>
              <a:rPr lang="en-GB" sz="3600" dirty="0">
                <a:latin typeface="Arial" panose="020B0604020202020204" pitchFamily="34" charset="0"/>
              </a:rPr>
              <a:t>Oppositional Defiant Disorder (ODD)</a:t>
            </a: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467544" y="1268761"/>
            <a:ext cx="8496944" cy="4464495"/>
          </a:xfrm>
        </p:spPr>
        <p:txBody>
          <a:bodyPr>
            <a:normAutofit lnSpcReduction="10000"/>
          </a:bodyPr>
          <a:lstStyle/>
          <a:p>
            <a:r>
              <a:rPr lang="en-GB" dirty="0">
                <a:latin typeface="Arial" panose="020B0604020202020204" pitchFamily="34" charset="0"/>
              </a:rPr>
              <a:t>Having frequent </a:t>
            </a:r>
            <a:r>
              <a:rPr lang="en-GB" i="1" dirty="0">
                <a:latin typeface="Arial" panose="020B0604020202020204" pitchFamily="34" charset="0"/>
              </a:rPr>
              <a:t>tantrums;</a:t>
            </a:r>
          </a:p>
          <a:p>
            <a:r>
              <a:rPr lang="en-GB" dirty="0">
                <a:latin typeface="Arial" panose="020B0604020202020204" pitchFamily="34" charset="0"/>
              </a:rPr>
              <a:t>Arguing a lot with adults;</a:t>
            </a:r>
          </a:p>
          <a:p>
            <a:r>
              <a:rPr lang="en-GB" dirty="0">
                <a:latin typeface="Arial" panose="020B0604020202020204" pitchFamily="34" charset="0"/>
              </a:rPr>
              <a:t>Refusing to do what an adult asks;</a:t>
            </a:r>
          </a:p>
          <a:p>
            <a:r>
              <a:rPr lang="en-GB" dirty="0">
                <a:latin typeface="Arial" panose="020B0604020202020204" pitchFamily="34" charset="0"/>
              </a:rPr>
              <a:t>Always questioning rules and refusing to follow rules;</a:t>
            </a:r>
          </a:p>
          <a:p>
            <a:r>
              <a:rPr lang="en-GB" dirty="0">
                <a:latin typeface="Arial" panose="020B0604020202020204" pitchFamily="34" charset="0"/>
              </a:rPr>
              <a:t>Doing things to annoy or upset others;</a:t>
            </a:r>
          </a:p>
          <a:p>
            <a:r>
              <a:rPr lang="en-GB" dirty="0">
                <a:latin typeface="Arial" panose="020B0604020202020204" pitchFamily="34" charset="0"/>
              </a:rPr>
              <a:t>Blaming others for their own behaviours or mistakes;</a:t>
            </a:r>
          </a:p>
          <a:p>
            <a:r>
              <a:rPr lang="en-GB" dirty="0">
                <a:latin typeface="Arial" panose="020B0604020202020204" pitchFamily="34" charset="0"/>
              </a:rPr>
              <a:t>Easily annoyed by others;</a:t>
            </a:r>
          </a:p>
          <a:p>
            <a:r>
              <a:rPr lang="en-GB" dirty="0">
                <a:latin typeface="Arial" panose="020B0604020202020204" pitchFamily="34" charset="0"/>
              </a:rPr>
              <a:t>Speaking harshly or unkindly.</a:t>
            </a:r>
          </a:p>
          <a:p>
            <a:pPr marL="0" indent="0">
              <a:buNone/>
            </a:pPr>
            <a:endParaRPr lang="en-GB" dirty="0">
              <a:solidFill>
                <a:srgbClr val="0070C0"/>
              </a:solidFill>
              <a:latin typeface="Arial" panose="020B0604020202020204" pitchFamily="34" charset="0"/>
            </a:endParaRPr>
          </a:p>
        </p:txBody>
      </p:sp>
    </p:spTree>
    <p:extLst>
      <p:ext uri="{BB962C8B-B14F-4D97-AF65-F5344CB8AC3E}">
        <p14:creationId xmlns:p14="http://schemas.microsoft.com/office/powerpoint/2010/main" val="2475336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251520" y="365127"/>
            <a:ext cx="8263830" cy="759618"/>
          </a:xfrm>
        </p:spPr>
        <p:txBody>
          <a:bodyPr>
            <a:noAutofit/>
          </a:bodyPr>
          <a:lstStyle/>
          <a:p>
            <a:pPr algn="ctr"/>
            <a:r>
              <a:rPr lang="en-GB" sz="3200" dirty="0">
                <a:latin typeface="Arial" panose="020B0604020202020204" pitchFamily="34" charset="0"/>
              </a:rPr>
              <a:t>Oppositional Defiant Disorder (ODD)</a:t>
            </a:r>
          </a:p>
        </p:txBody>
      </p:sp>
      <p:sp>
        <p:nvSpPr>
          <p:cNvPr id="5" name="Content Placeholder 4">
            <a:extLst>
              <a:ext uri="{FF2B5EF4-FFF2-40B4-BE49-F238E27FC236}">
                <a16:creationId xmlns:a16="http://schemas.microsoft.com/office/drawing/2014/main" id="{851EFA9C-830F-4E30-8090-0A02F448C7C5}"/>
              </a:ext>
            </a:extLst>
          </p:cNvPr>
          <p:cNvSpPr>
            <a:spLocks noGrp="1"/>
          </p:cNvSpPr>
          <p:nvPr>
            <p:ph idx="1"/>
          </p:nvPr>
        </p:nvSpPr>
        <p:spPr>
          <a:xfrm>
            <a:off x="251520" y="1340767"/>
            <a:ext cx="8466112" cy="4176465"/>
          </a:xfrm>
        </p:spPr>
        <p:txBody>
          <a:bodyPr>
            <a:normAutofit lnSpcReduction="10000"/>
          </a:bodyPr>
          <a:lstStyle/>
          <a:p>
            <a:pPr marL="0" indent="0">
              <a:buNone/>
            </a:pPr>
            <a:r>
              <a:rPr lang="en-GB" sz="2400" i="1" dirty="0">
                <a:latin typeface="Arial" panose="020B0604020202020204" pitchFamily="34" charset="0"/>
              </a:rPr>
              <a:t>“Oppositional defiant disorder (ODD) is among the most common developmental disorders in children. Children who are diagnosed with ODD exhibit a recurrent pattern of emotional and </a:t>
            </a:r>
            <a:r>
              <a:rPr lang="en-GB" sz="2400" i="1" dirty="0" err="1">
                <a:latin typeface="Arial" panose="020B0604020202020204" pitchFamily="34" charset="0"/>
              </a:rPr>
              <a:t>behavioral</a:t>
            </a:r>
            <a:r>
              <a:rPr lang="en-GB" sz="2400" i="1" dirty="0">
                <a:latin typeface="Arial" panose="020B0604020202020204" pitchFamily="34" charset="0"/>
              </a:rPr>
              <a:t> symptoms, including angry/irritable mood, argumentative/defiant </a:t>
            </a:r>
            <a:r>
              <a:rPr lang="en-GB" sz="2400" i="1" dirty="0" err="1">
                <a:latin typeface="Arial" panose="020B0604020202020204" pitchFamily="34" charset="0"/>
              </a:rPr>
              <a:t>behavior</a:t>
            </a:r>
            <a:r>
              <a:rPr lang="en-GB" sz="2400" i="1" dirty="0">
                <a:latin typeface="Arial" panose="020B0604020202020204" pitchFamily="34" charset="0"/>
              </a:rPr>
              <a:t>, and vindictiveness toward authority figures. </a:t>
            </a:r>
          </a:p>
          <a:p>
            <a:pPr marL="0" indent="0">
              <a:buNone/>
            </a:pPr>
            <a:r>
              <a:rPr lang="en-GB" sz="2400" i="1" dirty="0">
                <a:latin typeface="Arial" panose="020B0604020202020204" pitchFamily="34" charset="0"/>
              </a:rPr>
              <a:t>To meet diagnostic criteria, these emotional and </a:t>
            </a:r>
            <a:r>
              <a:rPr lang="en-GB" sz="2400" i="1" dirty="0" err="1">
                <a:latin typeface="Arial" panose="020B0604020202020204" pitchFamily="34" charset="0"/>
              </a:rPr>
              <a:t>behavioral</a:t>
            </a:r>
            <a:r>
              <a:rPr lang="en-GB" sz="2400" i="1" dirty="0">
                <a:latin typeface="Arial" panose="020B0604020202020204" pitchFamily="34" charset="0"/>
              </a:rPr>
              <a:t> symptoms must negatively influence children’s social, academic, or other important domains of functioning. Early ODD onset is believed to be a precursor to developing subsequent internalizing problems, such as depression and anxiety.”</a:t>
            </a:r>
          </a:p>
          <a:p>
            <a:pPr marL="0" indent="0" algn="r">
              <a:buNone/>
            </a:pPr>
            <a:r>
              <a:rPr lang="en-GB" sz="1800" dirty="0">
                <a:latin typeface="Arial" panose="020B0604020202020204" pitchFamily="34" charset="0"/>
              </a:rPr>
              <a:t>(Ding </a:t>
            </a:r>
            <a:r>
              <a:rPr lang="en-GB" sz="1800" i="1" dirty="0">
                <a:latin typeface="Arial" panose="020B0604020202020204" pitchFamily="34" charset="0"/>
              </a:rPr>
              <a:t>et al</a:t>
            </a:r>
            <a:r>
              <a:rPr lang="en-GB" sz="1800" dirty="0">
                <a:latin typeface="Arial" panose="020B0604020202020204" pitchFamily="34" charset="0"/>
              </a:rPr>
              <a:t>., 2019, p.2)</a:t>
            </a:r>
          </a:p>
        </p:txBody>
      </p:sp>
    </p:spTree>
    <p:extLst>
      <p:ext uri="{BB962C8B-B14F-4D97-AF65-F5344CB8AC3E}">
        <p14:creationId xmlns:p14="http://schemas.microsoft.com/office/powerpoint/2010/main" val="2672370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EFF40-36FB-4A77-A59A-3F3607E99576}"/>
              </a:ext>
            </a:extLst>
          </p:cNvPr>
          <p:cNvSpPr>
            <a:spLocks noGrp="1"/>
          </p:cNvSpPr>
          <p:nvPr>
            <p:ph type="title"/>
          </p:nvPr>
        </p:nvSpPr>
        <p:spPr>
          <a:xfrm>
            <a:off x="628650" y="365127"/>
            <a:ext cx="7886700" cy="1047650"/>
          </a:xfrm>
        </p:spPr>
        <p:txBody>
          <a:bodyPr>
            <a:noAutofit/>
          </a:bodyPr>
          <a:lstStyle/>
          <a:p>
            <a:pPr algn="ctr"/>
            <a:r>
              <a:rPr lang="cy-GB" altLang="cy-GB" sz="4000" dirty="0" err="1">
                <a:latin typeface="Arial" panose="020B0604020202020204" pitchFamily="34" charset="0"/>
              </a:rPr>
              <a:t>Prevalence</a:t>
            </a:r>
            <a:endParaRPr lang="en-GB" sz="4000" dirty="0"/>
          </a:p>
        </p:txBody>
      </p:sp>
      <p:sp>
        <p:nvSpPr>
          <p:cNvPr id="5" name="Content Placeholder 4">
            <a:extLst>
              <a:ext uri="{FF2B5EF4-FFF2-40B4-BE49-F238E27FC236}">
                <a16:creationId xmlns:a16="http://schemas.microsoft.com/office/drawing/2014/main" id="{03C971E1-46E4-4DA4-A71C-D4FCEE647F7C}"/>
              </a:ext>
            </a:extLst>
          </p:cNvPr>
          <p:cNvSpPr>
            <a:spLocks noGrp="1"/>
          </p:cNvSpPr>
          <p:nvPr>
            <p:ph sz="half" idx="2"/>
          </p:nvPr>
        </p:nvSpPr>
        <p:spPr>
          <a:xfrm>
            <a:off x="323528" y="1700808"/>
            <a:ext cx="8568952" cy="4032448"/>
          </a:xfrm>
        </p:spPr>
        <p:txBody>
          <a:bodyPr>
            <a:normAutofit/>
          </a:bodyPr>
          <a:lstStyle/>
          <a:p>
            <a:pPr eaLnBrk="1" fontAlgn="auto" hangingPunct="1">
              <a:spcAft>
                <a:spcPts val="0"/>
              </a:spcAft>
              <a:defRPr/>
            </a:pPr>
            <a:r>
              <a:rPr lang="en-US" dirty="0">
                <a:latin typeface="Arial" panose="020B0604020202020204" pitchFamily="34" charset="0"/>
              </a:rPr>
              <a:t>2 – 11% of children;</a:t>
            </a:r>
          </a:p>
          <a:p>
            <a:pPr eaLnBrk="1" fontAlgn="auto" hangingPunct="1">
              <a:spcAft>
                <a:spcPts val="0"/>
              </a:spcAft>
              <a:defRPr/>
            </a:pPr>
            <a:r>
              <a:rPr lang="en-US" dirty="0">
                <a:latin typeface="Arial" panose="020B0604020202020204" pitchFamily="34" charset="0"/>
              </a:rPr>
              <a:t>Percentage difference attributed to various factors;</a:t>
            </a:r>
          </a:p>
          <a:p>
            <a:pPr eaLnBrk="1" fontAlgn="auto" hangingPunct="1">
              <a:spcAft>
                <a:spcPts val="0"/>
              </a:spcAft>
              <a:defRPr/>
            </a:pPr>
            <a:r>
              <a:rPr lang="en-US" dirty="0">
                <a:latin typeface="Arial" panose="020B0604020202020204" pitchFamily="34" charset="0"/>
              </a:rPr>
              <a:t>Ratio – 4:1 (M:F);</a:t>
            </a:r>
          </a:p>
          <a:p>
            <a:pPr eaLnBrk="1" fontAlgn="auto" hangingPunct="1">
              <a:spcAft>
                <a:spcPts val="0"/>
              </a:spcAft>
              <a:defRPr/>
            </a:pPr>
            <a:r>
              <a:rPr lang="en-GB" dirty="0">
                <a:latin typeface="Arial" panose="020B0604020202020204" pitchFamily="34" charset="0"/>
              </a:rPr>
              <a:t>Symptoms remain stable between 5 and 10 years of age;</a:t>
            </a:r>
          </a:p>
          <a:p>
            <a:pPr eaLnBrk="1" fontAlgn="auto" hangingPunct="1">
              <a:spcAft>
                <a:spcPts val="0"/>
              </a:spcAft>
              <a:defRPr/>
            </a:pPr>
            <a:r>
              <a:rPr lang="en-GB" dirty="0">
                <a:latin typeface="Arial" panose="020B0604020202020204" pitchFamily="34" charset="0"/>
              </a:rPr>
              <a:t>Prevalence declines with age.</a:t>
            </a:r>
          </a:p>
          <a:p>
            <a:pPr marL="0" indent="0" eaLnBrk="1" fontAlgn="auto" hangingPunct="1">
              <a:spcAft>
                <a:spcPts val="0"/>
              </a:spcAft>
              <a:buNone/>
              <a:defRPr/>
            </a:pPr>
            <a:endParaRPr lang="en-US" dirty="0">
              <a:latin typeface="Arial" panose="020B0604020202020204" pitchFamily="34" charset="0"/>
            </a:endParaRPr>
          </a:p>
          <a:p>
            <a:pPr marL="0" indent="0" algn="r" eaLnBrk="1" fontAlgn="auto" hangingPunct="1">
              <a:spcAft>
                <a:spcPts val="0"/>
              </a:spcAft>
              <a:buNone/>
              <a:defRPr/>
            </a:pPr>
            <a:r>
              <a:rPr lang="en-US" sz="1800" dirty="0">
                <a:latin typeface="Arial" panose="020B0604020202020204" pitchFamily="34" charset="0"/>
              </a:rPr>
              <a:t>(Aggarwal and Marwaha, 2021)</a:t>
            </a:r>
          </a:p>
        </p:txBody>
      </p:sp>
    </p:spTree>
    <p:extLst>
      <p:ext uri="{BB962C8B-B14F-4D97-AF65-F5344CB8AC3E}">
        <p14:creationId xmlns:p14="http://schemas.microsoft.com/office/powerpoint/2010/main" val="40031663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81B75-3E00-4DF8-B5FF-383FC49E7FBC}"/>
              </a:ext>
            </a:extLst>
          </p:cNvPr>
          <p:cNvSpPr>
            <a:spLocks noGrp="1"/>
          </p:cNvSpPr>
          <p:nvPr>
            <p:ph type="title"/>
          </p:nvPr>
        </p:nvSpPr>
        <p:spPr>
          <a:xfrm>
            <a:off x="628650" y="365127"/>
            <a:ext cx="7886700" cy="831626"/>
          </a:xfrm>
        </p:spPr>
        <p:txBody>
          <a:bodyPr>
            <a:normAutofit/>
          </a:bodyPr>
          <a:lstStyle/>
          <a:p>
            <a:r>
              <a:rPr lang="cy-GB" altLang="cy-GB" sz="4000" dirty="0">
                <a:latin typeface="Arial" panose="020B0604020202020204" pitchFamily="34" charset="0"/>
              </a:rPr>
              <a:t>Diagnosis</a:t>
            </a:r>
            <a:endParaRPr lang="en-GB" sz="4000" dirty="0"/>
          </a:p>
        </p:txBody>
      </p:sp>
      <p:sp>
        <p:nvSpPr>
          <p:cNvPr id="4" name="Content Placeholder 3">
            <a:extLst>
              <a:ext uri="{FF2B5EF4-FFF2-40B4-BE49-F238E27FC236}">
                <a16:creationId xmlns:a16="http://schemas.microsoft.com/office/drawing/2014/main" id="{2E71913C-4898-48C9-89C8-0E11F9EAFA44}"/>
              </a:ext>
            </a:extLst>
          </p:cNvPr>
          <p:cNvSpPr>
            <a:spLocks noGrp="1"/>
          </p:cNvSpPr>
          <p:nvPr>
            <p:ph sz="half" idx="1"/>
          </p:nvPr>
        </p:nvSpPr>
        <p:spPr>
          <a:xfrm>
            <a:off x="251520" y="1196753"/>
            <a:ext cx="4263330" cy="4320480"/>
          </a:xfrm>
        </p:spPr>
        <p:txBody>
          <a:bodyPr>
            <a:normAutofit/>
          </a:bodyPr>
          <a:lstStyle/>
          <a:p>
            <a:pPr marL="0" indent="0">
              <a:buNone/>
            </a:pPr>
            <a:endParaRPr lang="en-GB" dirty="0">
              <a:latin typeface="Arial" panose="020B0604020202020204" pitchFamily="34" charset="0"/>
            </a:endParaRPr>
          </a:p>
          <a:p>
            <a:r>
              <a:rPr lang="en-GB" dirty="0">
                <a:latin typeface="Arial" panose="020B0604020202020204" pitchFamily="34" charset="0"/>
              </a:rPr>
              <a:t>Behaviours that last at least 6 months;</a:t>
            </a:r>
          </a:p>
          <a:p>
            <a:r>
              <a:rPr lang="en-GB" dirty="0">
                <a:latin typeface="Arial" panose="020B0604020202020204" pitchFamily="34" charset="0"/>
              </a:rPr>
              <a:t>Interviews;</a:t>
            </a:r>
          </a:p>
          <a:p>
            <a:r>
              <a:rPr lang="en-GB" dirty="0">
                <a:latin typeface="Arial" panose="020B0604020202020204" pitchFamily="34" charset="0"/>
              </a:rPr>
              <a:t>Questionnaires.</a:t>
            </a:r>
          </a:p>
          <a:p>
            <a:endParaRPr lang="en-GB" dirty="0">
              <a:latin typeface="Arial" panose="020B0604020202020204" pitchFamily="34" charset="0"/>
            </a:endParaRPr>
          </a:p>
          <a:p>
            <a:endParaRPr lang="en-GB" dirty="0">
              <a:latin typeface="Arial" panose="020B0604020202020204" pitchFamily="34" charset="0"/>
            </a:endParaRPr>
          </a:p>
        </p:txBody>
      </p:sp>
      <p:pic>
        <p:nvPicPr>
          <p:cNvPr id="6" name="Online Media 5" title="Oppositional Defiant Disorder: Raising a Child with ODD and ADHD">
            <a:hlinkClick r:id="" action="ppaction://media"/>
            <a:extLst>
              <a:ext uri="{FF2B5EF4-FFF2-40B4-BE49-F238E27FC236}">
                <a16:creationId xmlns:a16="http://schemas.microsoft.com/office/drawing/2014/main" id="{F722B91D-E58D-477B-B722-C3C052E48C53}"/>
              </a:ext>
            </a:extLst>
          </p:cNvPr>
          <p:cNvPicPr>
            <a:picLocks noGrp="1" noRot="1" noChangeAspect="1"/>
          </p:cNvPicPr>
          <p:nvPr>
            <p:ph sz="half" idx="2"/>
            <a:videoFile r:link="rId1"/>
          </p:nvPr>
        </p:nvPicPr>
        <p:blipFill>
          <a:blip r:embed="rId4"/>
          <a:stretch>
            <a:fillRect/>
          </a:stretch>
        </p:blipFill>
        <p:spPr>
          <a:xfrm>
            <a:off x="4629150" y="548680"/>
            <a:ext cx="4514850" cy="4968552"/>
          </a:xfrm>
          <a:prstGeom prst="rect">
            <a:avLst/>
          </a:prstGeom>
        </p:spPr>
      </p:pic>
    </p:spTree>
    <p:extLst>
      <p:ext uri="{BB962C8B-B14F-4D97-AF65-F5344CB8AC3E}">
        <p14:creationId xmlns:p14="http://schemas.microsoft.com/office/powerpoint/2010/main" val="3484391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32656"/>
            <a:ext cx="7886700" cy="615602"/>
          </a:xfrm>
        </p:spPr>
        <p:txBody>
          <a:bodyPr>
            <a:noAutofit/>
          </a:bodyPr>
          <a:lstStyle/>
          <a:p>
            <a:pPr algn="ctr"/>
            <a:r>
              <a:rPr lang="en-GB" sz="4000" dirty="0">
                <a:latin typeface="Arial" panose="020B0604020202020204" pitchFamily="34" charset="0"/>
              </a:rPr>
              <a:t>Autism</a:t>
            </a:r>
          </a:p>
        </p:txBody>
      </p:sp>
      <p:pic>
        <p:nvPicPr>
          <p:cNvPr id="1026" name="Picture 2" descr="Early Signs of A Child with Autism">
            <a:extLst>
              <a:ext uri="{FF2B5EF4-FFF2-40B4-BE49-F238E27FC236}">
                <a16:creationId xmlns:a16="http://schemas.microsoft.com/office/drawing/2014/main" id="{CECE8D82-3026-4950-9DF5-989104C07A26}"/>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539552" y="1125538"/>
            <a:ext cx="8424936" cy="54718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1565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457200" y="274638"/>
            <a:ext cx="8229600" cy="850106"/>
          </a:xfrm>
        </p:spPr>
        <p:txBody>
          <a:bodyPr>
            <a:noAutofit/>
          </a:bodyPr>
          <a:lstStyle/>
          <a:p>
            <a:pPr algn="ctr" eaLnBrk="1" hangingPunct="1"/>
            <a:r>
              <a:rPr lang="cy-GB" altLang="cy-GB" sz="3600" dirty="0" err="1">
                <a:latin typeface="Arial" panose="020B0604020202020204" pitchFamily="34" charset="0"/>
              </a:rPr>
              <a:t>Prevalence</a:t>
            </a:r>
            <a:r>
              <a:rPr lang="cy-GB" altLang="cy-GB" sz="3600" dirty="0">
                <a:latin typeface="Arial" panose="020B0604020202020204" pitchFamily="34" charset="0"/>
              </a:rPr>
              <a:t> and Diagnosis</a:t>
            </a:r>
            <a:endParaRPr lang="en-US" altLang="en-US" sz="3600" dirty="0"/>
          </a:p>
        </p:txBody>
      </p:sp>
      <p:sp>
        <p:nvSpPr>
          <p:cNvPr id="4" name="Content Placeholder 3"/>
          <p:cNvSpPr>
            <a:spLocks noGrp="1"/>
          </p:cNvSpPr>
          <p:nvPr>
            <p:ph sz="half" idx="2"/>
          </p:nvPr>
        </p:nvSpPr>
        <p:spPr>
          <a:xfrm>
            <a:off x="457200" y="1700808"/>
            <a:ext cx="8507288" cy="3888780"/>
          </a:xfrm>
        </p:spPr>
        <p:txBody>
          <a:bodyPr rtlCol="0">
            <a:normAutofit/>
          </a:bodyPr>
          <a:lstStyle/>
          <a:p>
            <a:r>
              <a:rPr lang="en-US" altLang="en-US" dirty="0">
                <a:latin typeface="Arial" panose="020B0604020202020204" pitchFamily="34" charset="0"/>
              </a:rPr>
              <a:t>More common in boys than girls (4:1);</a:t>
            </a:r>
          </a:p>
          <a:p>
            <a:r>
              <a:rPr lang="en-US" altLang="en-US" dirty="0">
                <a:latin typeface="Arial" panose="020B0604020202020204" pitchFamily="34" charset="0"/>
              </a:rPr>
              <a:t>Believed to start before 3 years of age;</a:t>
            </a:r>
          </a:p>
          <a:p>
            <a:r>
              <a:rPr lang="en-GB" altLang="en-US" dirty="0">
                <a:latin typeface="Arial" panose="020B0604020202020204" pitchFamily="34" charset="0"/>
              </a:rPr>
              <a:t>Can be diagnosed from 2 years;</a:t>
            </a:r>
          </a:p>
          <a:p>
            <a:r>
              <a:rPr lang="en-GB" altLang="en-US" dirty="0">
                <a:latin typeface="Arial" panose="020B0604020202020204" pitchFamily="34" charset="0"/>
              </a:rPr>
              <a:t>However, characteristics may be identified earlier;</a:t>
            </a:r>
          </a:p>
          <a:p>
            <a:r>
              <a:rPr lang="en-GB" altLang="en-US" dirty="0">
                <a:latin typeface="Arial" panose="020B0604020202020204" pitchFamily="34" charset="0"/>
              </a:rPr>
              <a:t>M-CHAT – Modified Checklist for Autism in Toddlers;</a:t>
            </a:r>
          </a:p>
          <a:p>
            <a:r>
              <a:rPr lang="en-GB" altLang="en-US" dirty="0">
                <a:latin typeface="Arial" panose="020B0604020202020204" pitchFamily="34" charset="0"/>
              </a:rPr>
              <a:t>Referral.</a:t>
            </a:r>
          </a:p>
          <a:p>
            <a:pPr marL="0" indent="0">
              <a:buNone/>
            </a:pPr>
            <a:endParaRPr lang="en-GB" altLang="en-US" dirty="0">
              <a:solidFill>
                <a:srgbClr val="0070C0"/>
              </a:solidFill>
              <a:latin typeface="Arial" panose="020B0604020202020204" pitchFamily="34" charset="0"/>
            </a:endParaRPr>
          </a:p>
          <a:p>
            <a:pPr marL="0" indent="0" eaLnBrk="1" fontAlgn="auto" hangingPunct="1">
              <a:spcAft>
                <a:spcPts val="0"/>
              </a:spcAft>
              <a:buNone/>
              <a:defRPr/>
            </a:pPr>
            <a:endParaRPr lang="en-US" dirty="0">
              <a:latin typeface="Arial" panose="020B0604020202020204" pitchFamily="34" charset="0"/>
            </a:endParaRPr>
          </a:p>
        </p:txBody>
      </p:sp>
    </p:spTree>
    <p:extLst>
      <p:ext uri="{BB962C8B-B14F-4D97-AF65-F5344CB8AC3E}">
        <p14:creationId xmlns:p14="http://schemas.microsoft.com/office/powerpoint/2010/main" val="26670909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85750" y="365126"/>
            <a:ext cx="8678738" cy="1235073"/>
          </a:xfrm>
        </p:spPr>
        <p:txBody>
          <a:bodyPr rtlCol="0">
            <a:normAutofit/>
          </a:bodyPr>
          <a:lstStyle/>
          <a:p>
            <a:pPr algn="ctr" eaLnBrk="1" fontAlgn="auto" hangingPunct="1">
              <a:spcAft>
                <a:spcPts val="0"/>
              </a:spcAft>
              <a:defRPr/>
            </a:pPr>
            <a:r>
              <a:rPr lang="en-GB" sz="3600" dirty="0">
                <a:latin typeface="Arial" panose="020B0604020202020204" pitchFamily="34" charset="0"/>
              </a:rPr>
              <a:t>Down Syndrome</a:t>
            </a:r>
            <a:endParaRPr lang="cy-GB" sz="3600" dirty="0">
              <a:latin typeface="Arial" panose="020B0604020202020204" pitchFamily="34" charset="0"/>
            </a:endParaRPr>
          </a:p>
        </p:txBody>
      </p:sp>
      <p:sp>
        <p:nvSpPr>
          <p:cNvPr id="4099" name="Rectangle 4"/>
          <p:cNvSpPr>
            <a:spLocks noGrp="1" noChangeArrowheads="1"/>
          </p:cNvSpPr>
          <p:nvPr>
            <p:ph idx="1"/>
          </p:nvPr>
        </p:nvSpPr>
        <p:spPr/>
        <p:txBody>
          <a:bodyPr rtlCol="0">
            <a:normAutofit/>
          </a:bodyPr>
          <a:lstStyle/>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a:p>
            <a:pPr marL="0" indent="0">
              <a:buFont typeface="Arial" panose="020B0604020202020204" pitchFamily="34" charset="0"/>
              <a:buNone/>
              <a:defRPr/>
            </a:pPr>
            <a:endParaRPr lang="cy-GB" sz="2000" kern="0" dirty="0">
              <a:solidFill>
                <a:srgbClr val="000000"/>
              </a:solidFill>
              <a:latin typeface="Arial" panose="020B0604020202020204" pitchFamily="34" charset="0"/>
              <a:ea typeface="ＭＳ Ｐゴシック" charset="-128"/>
            </a:endParaRPr>
          </a:p>
        </p:txBody>
      </p:sp>
      <p:pic>
        <p:nvPicPr>
          <p:cNvPr id="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600200"/>
            <a:ext cx="8229600" cy="464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5874483"/>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Autofit/>
          </a:bodyPr>
          <a:lstStyle/>
          <a:p>
            <a:pPr algn="ctr" eaLnBrk="1" fontAlgn="auto" hangingPunct="1">
              <a:spcAft>
                <a:spcPts val="0"/>
              </a:spcAft>
              <a:defRPr/>
            </a:pPr>
            <a:r>
              <a:rPr lang="en-GB" sz="4000" dirty="0">
                <a:latin typeface="Arial" panose="020B0604020202020204" pitchFamily="34" charset="0"/>
              </a:rPr>
              <a:t>Causes</a:t>
            </a:r>
            <a:endParaRPr lang="cy-GB" sz="4000" dirty="0">
              <a:latin typeface="Arial" panose="020B0604020202020204" pitchFamily="34" charset="0"/>
            </a:endParaRPr>
          </a:p>
        </p:txBody>
      </p:sp>
      <p:sp>
        <p:nvSpPr>
          <p:cNvPr id="2" name="Content Placeholder 1"/>
          <p:cNvSpPr>
            <a:spLocks noGrp="1"/>
          </p:cNvSpPr>
          <p:nvPr>
            <p:ph sz="half" idx="2"/>
          </p:nvPr>
        </p:nvSpPr>
        <p:spPr>
          <a:xfrm>
            <a:off x="457200" y="1628800"/>
            <a:ext cx="8507288" cy="3960441"/>
          </a:xfrm>
        </p:spPr>
        <p:txBody>
          <a:bodyPr>
            <a:normAutofit/>
          </a:bodyPr>
          <a:lstStyle/>
          <a:p>
            <a:r>
              <a:rPr lang="en-US" sz="2400" dirty="0">
                <a:latin typeface="Arial" panose="020B0604020202020204" pitchFamily="34" charset="0"/>
              </a:rPr>
              <a:t>Trisomy 21: the cells in the body have the extra chromosome 21. About 94% of people with Down’s syndrome have this type;</a:t>
            </a:r>
          </a:p>
          <a:p>
            <a:r>
              <a:rPr lang="en-US" sz="2400" dirty="0">
                <a:latin typeface="Arial" panose="020B0604020202020204" pitchFamily="34" charset="0"/>
              </a:rPr>
              <a:t>Mosaic: in which only some of the cells have the extra chromosome 21. About 2% of people with Down’s syndrome have this type;</a:t>
            </a:r>
          </a:p>
          <a:p>
            <a:r>
              <a:rPr lang="en-GB" sz="2400" dirty="0">
                <a:latin typeface="Arial" panose="020B0604020202020204" pitchFamily="34" charset="0"/>
              </a:rPr>
              <a:t>Translocation: in which a segment of an extra chromosome 21 is attached to another chromosome. Around 4% of people with Down’s syndrome have this type.</a:t>
            </a:r>
          </a:p>
          <a:p>
            <a:pPr marL="0" indent="0">
              <a:buNone/>
            </a:pPr>
            <a:endParaRPr lang="en-US" sz="2400" dirty="0">
              <a:solidFill>
                <a:srgbClr val="0070C0"/>
              </a:solidFill>
              <a:latin typeface="Arial" panose="020B0604020202020204" pitchFamily="34" charset="0"/>
            </a:endParaRPr>
          </a:p>
          <a:p>
            <a:pPr marL="0" indent="0">
              <a:buNone/>
            </a:pPr>
            <a:endParaRPr lang="en-US" dirty="0"/>
          </a:p>
        </p:txBody>
      </p:sp>
    </p:spTree>
    <p:extLst>
      <p:ext uri="{BB962C8B-B14F-4D97-AF65-F5344CB8AC3E}">
        <p14:creationId xmlns:p14="http://schemas.microsoft.com/office/powerpoint/2010/main" val="1870624376"/>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152400"/>
            <a:ext cx="8229600" cy="685800"/>
          </a:xfrm>
        </p:spPr>
        <p:txBody>
          <a:bodyPr rtlCol="0">
            <a:noAutofit/>
          </a:bodyPr>
          <a:lstStyle/>
          <a:p>
            <a:pPr algn="ctr" eaLnBrk="1" fontAlgn="auto" hangingPunct="1">
              <a:spcAft>
                <a:spcPts val="0"/>
              </a:spcAft>
              <a:defRPr/>
            </a:pPr>
            <a:r>
              <a:rPr lang="en-GB" sz="4000" dirty="0">
                <a:latin typeface="Arial" panose="020B0604020202020204" pitchFamily="34" charset="0"/>
              </a:rPr>
              <a:t>Prenatal Screening</a:t>
            </a:r>
            <a:endParaRPr lang="cy-GB" sz="4000" dirty="0">
              <a:latin typeface="Arial" panose="020B0604020202020204" pitchFamily="34" charset="0"/>
            </a:endParaRPr>
          </a:p>
        </p:txBody>
      </p:sp>
      <p:sp>
        <p:nvSpPr>
          <p:cNvPr id="2" name="Content Placeholder 1"/>
          <p:cNvSpPr>
            <a:spLocks noGrp="1"/>
          </p:cNvSpPr>
          <p:nvPr>
            <p:ph sz="half" idx="2"/>
          </p:nvPr>
        </p:nvSpPr>
        <p:spPr>
          <a:xfrm>
            <a:off x="489374" y="1196752"/>
            <a:ext cx="7899049" cy="3960441"/>
          </a:xfrm>
        </p:spPr>
        <p:txBody>
          <a:bodyPr/>
          <a:lstStyle/>
          <a:p>
            <a:r>
              <a:rPr lang="en-GB" dirty="0">
                <a:latin typeface="Arial" panose="020B0604020202020204" pitchFamily="34" charset="0"/>
              </a:rPr>
              <a:t>Screening for risk of Down Syndrome:</a:t>
            </a:r>
          </a:p>
          <a:p>
            <a:pPr marL="0" indent="0">
              <a:buNone/>
            </a:pPr>
            <a:r>
              <a:rPr lang="en-GB" dirty="0">
                <a:latin typeface="Arial" panose="020B0604020202020204" pitchFamily="34" charset="0"/>
              </a:rPr>
              <a:t>(1/100 = 1% chance) </a:t>
            </a:r>
          </a:p>
          <a:p>
            <a:pPr marL="0" indent="0">
              <a:buNone/>
            </a:pPr>
            <a:r>
              <a:rPr lang="en-GB" dirty="0">
                <a:latin typeface="Arial" panose="020B0604020202020204" pitchFamily="34" charset="0"/>
              </a:rPr>
              <a:t>(1/1000 = 0.01% chance);</a:t>
            </a:r>
          </a:p>
          <a:p>
            <a:r>
              <a:rPr lang="en-GB" dirty="0">
                <a:latin typeface="Arial" panose="020B0604020202020204" pitchFamily="34" charset="0"/>
              </a:rPr>
              <a:t>Blood Test usually  before 14 weeks;</a:t>
            </a:r>
          </a:p>
          <a:p>
            <a:r>
              <a:rPr lang="en-GB" dirty="0">
                <a:latin typeface="Arial" panose="020B0604020202020204" pitchFamily="34" charset="0"/>
              </a:rPr>
              <a:t>Ultrasound scan usually before 14 weeks;</a:t>
            </a:r>
          </a:p>
          <a:p>
            <a:r>
              <a:rPr lang="en-GB" dirty="0">
                <a:latin typeface="Arial" panose="020B0604020202020204" pitchFamily="34" charset="0"/>
              </a:rPr>
              <a:t>Combination of both to work out the risk;</a:t>
            </a:r>
          </a:p>
          <a:p>
            <a:r>
              <a:rPr lang="en-GB" dirty="0">
                <a:latin typeface="Arial" panose="020B0604020202020204" pitchFamily="34" charset="0"/>
              </a:rPr>
              <a:t>Screening can take place up to 20 weeks.</a:t>
            </a:r>
          </a:p>
          <a:p>
            <a:pPr marL="0" indent="0">
              <a:buNone/>
            </a:pPr>
            <a:endParaRPr lang="en-GB" dirty="0">
              <a:solidFill>
                <a:srgbClr val="0070C0"/>
              </a:solidFill>
              <a:latin typeface="Arial" panose="020B0604020202020204" pitchFamily="34" charset="0"/>
            </a:endParaRPr>
          </a:p>
          <a:p>
            <a:pPr marL="0" indent="0">
              <a:buNone/>
            </a:pPr>
            <a:endParaRPr lang="en-GB" dirty="0">
              <a:latin typeface="Arial" panose="020B0604020202020204" pitchFamily="34" charset="0"/>
            </a:endParaRPr>
          </a:p>
          <a:p>
            <a:endParaRPr lang="en-US" dirty="0"/>
          </a:p>
        </p:txBody>
      </p:sp>
    </p:spTree>
    <p:extLst>
      <p:ext uri="{BB962C8B-B14F-4D97-AF65-F5344CB8AC3E}">
        <p14:creationId xmlns:p14="http://schemas.microsoft.com/office/powerpoint/2010/main" val="38375610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65127"/>
            <a:ext cx="7886700" cy="759617"/>
          </a:xfrm>
        </p:spPr>
        <p:txBody>
          <a:bodyPr rtlCol="0">
            <a:noAutofit/>
          </a:bodyPr>
          <a:lstStyle/>
          <a:p>
            <a:pPr algn="ctr" eaLnBrk="1" fontAlgn="auto" hangingPunct="1">
              <a:spcAft>
                <a:spcPts val="0"/>
              </a:spcAft>
              <a:defRPr/>
            </a:pPr>
            <a:r>
              <a:rPr lang="en-GB" sz="4000" dirty="0">
                <a:latin typeface="Arial" panose="020B0604020202020204" pitchFamily="34" charset="0"/>
              </a:rPr>
              <a:t>Diagnostic tests </a:t>
            </a:r>
            <a:endParaRPr lang="cy-GB" sz="4000" dirty="0">
              <a:latin typeface="Arial" panose="020B0604020202020204" pitchFamily="34" charset="0"/>
            </a:endParaRPr>
          </a:p>
        </p:txBody>
      </p:sp>
      <p:sp>
        <p:nvSpPr>
          <p:cNvPr id="2" name="Content Placeholder 1"/>
          <p:cNvSpPr>
            <a:spLocks noGrp="1"/>
          </p:cNvSpPr>
          <p:nvPr>
            <p:ph sz="half" idx="2"/>
          </p:nvPr>
        </p:nvSpPr>
        <p:spPr>
          <a:xfrm>
            <a:off x="323528" y="1772816"/>
            <a:ext cx="8640960" cy="4404147"/>
          </a:xfrm>
        </p:spPr>
        <p:txBody>
          <a:bodyPr>
            <a:normAutofit/>
          </a:bodyPr>
          <a:lstStyle/>
          <a:p>
            <a:r>
              <a:rPr lang="en-GB" b="1" dirty="0">
                <a:latin typeface="Arial" panose="020B0604020202020204" pitchFamily="34" charset="0"/>
              </a:rPr>
              <a:t>Chorionic </a:t>
            </a:r>
            <a:r>
              <a:rPr lang="en-US" b="1" dirty="0">
                <a:latin typeface="Arial" panose="020B0604020202020204" pitchFamily="34" charset="0"/>
              </a:rPr>
              <a:t>Villus Sampling (CVS)</a:t>
            </a:r>
          </a:p>
          <a:p>
            <a:pPr marL="0" indent="0">
              <a:buNone/>
            </a:pPr>
            <a:r>
              <a:rPr lang="en-US" dirty="0">
                <a:latin typeface="Arial" panose="020B0604020202020204" pitchFamily="34" charset="0"/>
              </a:rPr>
              <a:t>-10 to 22 of pregnancy</a:t>
            </a:r>
          </a:p>
          <a:p>
            <a:pPr marL="0" indent="0">
              <a:buNone/>
            </a:pPr>
            <a:r>
              <a:rPr lang="en-US" dirty="0">
                <a:latin typeface="Arial" panose="020B0604020202020204" pitchFamily="34" charset="0"/>
              </a:rPr>
              <a:t>although it is usually performed between weeks 11;</a:t>
            </a:r>
          </a:p>
          <a:p>
            <a:pPr marL="0" indent="0">
              <a:buNone/>
            </a:pPr>
            <a:r>
              <a:rPr lang="en-GB" dirty="0">
                <a:latin typeface="Arial" panose="020B0604020202020204" pitchFamily="34" charset="0"/>
              </a:rPr>
              <a:t>-Risk (1-2% miscarriage). </a:t>
            </a:r>
          </a:p>
          <a:p>
            <a:r>
              <a:rPr lang="en-GB" b="1" dirty="0">
                <a:latin typeface="Arial" panose="020B0604020202020204" pitchFamily="34" charset="0"/>
              </a:rPr>
              <a:t>Amniocentesis (Amnio) </a:t>
            </a:r>
          </a:p>
          <a:p>
            <a:pPr marL="0" indent="0">
              <a:buNone/>
            </a:pPr>
            <a:r>
              <a:rPr lang="en-GB" dirty="0">
                <a:latin typeface="Arial" panose="020B0604020202020204" pitchFamily="34" charset="0"/>
              </a:rPr>
              <a:t>- After 15 of pregnancy;</a:t>
            </a:r>
          </a:p>
          <a:p>
            <a:pPr marL="0" indent="0">
              <a:buNone/>
            </a:pPr>
            <a:r>
              <a:rPr lang="en-GB" dirty="0">
                <a:latin typeface="Arial" panose="020B0604020202020204" pitchFamily="34" charset="0"/>
              </a:rPr>
              <a:t>- Risk (1-2% miscarriage). </a:t>
            </a:r>
          </a:p>
          <a:p>
            <a:pPr marL="0" indent="0">
              <a:buNone/>
            </a:pPr>
            <a:endParaRPr lang="en-US" dirty="0">
              <a:latin typeface="Arial" panose="020B0604020202020204" pitchFamily="34" charset="0"/>
            </a:endParaRPr>
          </a:p>
          <a:p>
            <a:pPr marL="0" indent="0">
              <a:buNone/>
            </a:pPr>
            <a:endParaRPr lang="en-US" sz="2000" dirty="0">
              <a:solidFill>
                <a:srgbClr val="0070C0"/>
              </a:solidFill>
              <a:latin typeface="Arial" panose="020B0604020202020204" pitchFamily="34" charset="0"/>
            </a:endParaRPr>
          </a:p>
          <a:p>
            <a:pPr marL="0" indent="0">
              <a:buNone/>
            </a:pPr>
            <a:endParaRPr lang="en-GB" dirty="0">
              <a:latin typeface="Arial" panose="020B0604020202020204" pitchFamily="34" charset="0"/>
            </a:endParaRPr>
          </a:p>
          <a:p>
            <a:endParaRPr lang="en-US" dirty="0"/>
          </a:p>
        </p:txBody>
      </p:sp>
    </p:spTree>
    <p:extLst>
      <p:ext uri="{BB962C8B-B14F-4D97-AF65-F5344CB8AC3E}">
        <p14:creationId xmlns:p14="http://schemas.microsoft.com/office/powerpoint/2010/main" val="1418348959"/>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687611"/>
          </a:xfrm>
        </p:spPr>
        <p:txBody>
          <a:bodyPr>
            <a:normAutofit fontScale="90000"/>
          </a:bodyPr>
          <a:lstStyle/>
          <a:p>
            <a:pPr algn="ctr"/>
            <a:r>
              <a:rPr lang="en-GB" dirty="0">
                <a:latin typeface="Arial" panose="020B0604020202020204" pitchFamily="34" charset="0"/>
              </a:rPr>
              <a:t>Amniocentesis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219200"/>
            <a:ext cx="8001000" cy="5181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749328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rtlCol="0">
            <a:normAutofit/>
          </a:bodyPr>
          <a:lstStyle/>
          <a:p>
            <a:pPr algn="ctr" eaLnBrk="1" fontAlgn="auto" hangingPunct="1">
              <a:spcAft>
                <a:spcPts val="0"/>
              </a:spcAft>
              <a:defRPr/>
            </a:pPr>
            <a:r>
              <a:rPr lang="en-GB" sz="4000" dirty="0">
                <a:latin typeface="Arial" panose="020B0604020202020204" pitchFamily="34" charset="0"/>
              </a:rPr>
              <a:t>Age and Risk? </a:t>
            </a:r>
            <a:endParaRPr lang="cy-GB" sz="4000" dirty="0">
              <a:latin typeface="Arial" panose="020B0604020202020204" pitchFamily="34" charset="0"/>
            </a:endParaRPr>
          </a:p>
        </p:txBody>
      </p:sp>
      <p:sp>
        <p:nvSpPr>
          <p:cNvPr id="2" name="Content Placeholder 1"/>
          <p:cNvSpPr>
            <a:spLocks noGrp="1"/>
          </p:cNvSpPr>
          <p:nvPr>
            <p:ph sz="half" idx="2"/>
          </p:nvPr>
        </p:nvSpPr>
        <p:spPr>
          <a:xfrm>
            <a:off x="628650" y="1825625"/>
            <a:ext cx="7886700" cy="3809862"/>
          </a:xfrm>
        </p:spPr>
        <p:txBody>
          <a:bodyPr>
            <a:normAutofit/>
          </a:bodyPr>
          <a:lstStyle/>
          <a:p>
            <a:r>
              <a:rPr lang="en-US" dirty="0">
                <a:latin typeface="Arial" panose="020B0604020202020204" pitchFamily="34" charset="0"/>
              </a:rPr>
              <a:t>25 years of age has a risk of 1 in 1,250;</a:t>
            </a:r>
          </a:p>
          <a:p>
            <a:r>
              <a:rPr lang="en-US" dirty="0">
                <a:latin typeface="Arial" panose="020B0604020202020204" pitchFamily="34" charset="0"/>
              </a:rPr>
              <a:t>30 years of age has a risk of 1 in 1,000;</a:t>
            </a:r>
          </a:p>
          <a:p>
            <a:r>
              <a:rPr lang="en-US" dirty="0">
                <a:latin typeface="Arial" panose="020B0604020202020204" pitchFamily="34" charset="0"/>
              </a:rPr>
              <a:t>35 years of age has a risk of 1 in 400; </a:t>
            </a:r>
          </a:p>
          <a:p>
            <a:r>
              <a:rPr lang="en-GB" dirty="0">
                <a:latin typeface="Arial" panose="020B0604020202020204" pitchFamily="34" charset="0"/>
              </a:rPr>
              <a:t>40 years of age has a risk of 1 in 100; </a:t>
            </a:r>
          </a:p>
          <a:p>
            <a:r>
              <a:rPr lang="en-GB" dirty="0">
                <a:latin typeface="Arial" panose="020B0604020202020204" pitchFamily="34" charset="0"/>
              </a:rPr>
              <a:t>45 years of age has a risk of 1 in 30.</a:t>
            </a:r>
          </a:p>
          <a:p>
            <a:pPr marL="0" indent="0">
              <a:buNone/>
            </a:pP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630737386"/>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365127"/>
            <a:ext cx="7886700" cy="930274"/>
          </a:xfrm>
        </p:spPr>
        <p:txBody>
          <a:bodyPr rtlCol="0">
            <a:noAutofit/>
          </a:bodyPr>
          <a:lstStyle/>
          <a:p>
            <a:pPr algn="ctr" eaLnBrk="1" fontAlgn="auto" hangingPunct="1">
              <a:spcAft>
                <a:spcPts val="0"/>
              </a:spcAft>
              <a:defRPr/>
            </a:pPr>
            <a:r>
              <a:rPr lang="en-GB" sz="4000" dirty="0">
                <a:latin typeface="Arial" panose="020B0604020202020204" pitchFamily="34" charset="0"/>
              </a:rPr>
              <a:t>However… </a:t>
            </a:r>
            <a:endParaRPr lang="cy-GB" sz="4000" dirty="0">
              <a:latin typeface="Arial" panose="020B0604020202020204" pitchFamily="34" charset="0"/>
            </a:endParaRPr>
          </a:p>
        </p:txBody>
      </p:sp>
      <p:sp>
        <p:nvSpPr>
          <p:cNvPr id="2" name="Content Placeholder 1"/>
          <p:cNvSpPr>
            <a:spLocks noGrp="1"/>
          </p:cNvSpPr>
          <p:nvPr>
            <p:ph sz="half" idx="2"/>
          </p:nvPr>
        </p:nvSpPr>
        <p:spPr>
          <a:xfrm>
            <a:off x="251520" y="1484783"/>
            <a:ext cx="8712968" cy="4104457"/>
          </a:xfrm>
        </p:spPr>
        <p:txBody>
          <a:bodyPr>
            <a:normAutofit fontScale="92500" lnSpcReduction="10000"/>
          </a:bodyPr>
          <a:lstStyle/>
          <a:p>
            <a:r>
              <a:rPr lang="en-US" dirty="0">
                <a:latin typeface="Arial" panose="020B0604020202020204" pitchFamily="34" charset="0"/>
              </a:rPr>
              <a:t>Babies with Down's syndrome are born to mothers of all ages;</a:t>
            </a:r>
          </a:p>
          <a:p>
            <a:r>
              <a:rPr lang="en-US" dirty="0">
                <a:latin typeface="Arial" panose="020B0604020202020204" pitchFamily="34" charset="0"/>
              </a:rPr>
              <a:t>Over half of babies with Down's syndrome are born to mothers who are under 35;</a:t>
            </a:r>
          </a:p>
          <a:p>
            <a:r>
              <a:rPr lang="en-US" dirty="0">
                <a:latin typeface="Arial" panose="020B0604020202020204" pitchFamily="34" charset="0"/>
              </a:rPr>
              <a:t>Women under 35 make up the majority of the child-bearing population;</a:t>
            </a:r>
          </a:p>
          <a:p>
            <a:r>
              <a:rPr lang="en-GB" dirty="0">
                <a:latin typeface="Arial" panose="020B0604020202020204" pitchFamily="34" charset="0"/>
              </a:rPr>
              <a:t>One in every 1000 babies born in the UK is born with Down’s syndrome;</a:t>
            </a:r>
          </a:p>
          <a:p>
            <a:r>
              <a:rPr lang="en-GB" dirty="0">
                <a:latin typeface="Arial" panose="020B0604020202020204" pitchFamily="34" charset="0"/>
              </a:rPr>
              <a:t>About 750 babies with Down’s syndrome are born in the UK each year.</a:t>
            </a:r>
          </a:p>
          <a:p>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1852969512"/>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p:cNvSpPr>
            <a:spLocks noGrp="1"/>
          </p:cNvSpPr>
          <p:nvPr>
            <p:ph type="title"/>
          </p:nvPr>
        </p:nvSpPr>
        <p:spPr>
          <a:xfrm>
            <a:off x="628650" y="365127"/>
            <a:ext cx="7886700" cy="831626"/>
          </a:xfrm>
        </p:spPr>
        <p:txBody>
          <a:bodyPr>
            <a:noAutofit/>
          </a:bodyPr>
          <a:lstStyle/>
          <a:p>
            <a:pPr algn="ctr" eaLnBrk="1" hangingPunct="1">
              <a:defRPr/>
            </a:pPr>
            <a:r>
              <a:rPr lang="en-US" altLang="en-US" sz="4000" dirty="0">
                <a:latin typeface="Arial" panose="020B0604020202020204" pitchFamily="34" charset="0"/>
              </a:rPr>
              <a:t>Dyslexia</a:t>
            </a:r>
          </a:p>
        </p:txBody>
      </p:sp>
      <p:sp>
        <p:nvSpPr>
          <p:cNvPr id="46083" name="Content Placeholder 2"/>
          <p:cNvSpPr>
            <a:spLocks noGrp="1"/>
          </p:cNvSpPr>
          <p:nvPr>
            <p:ph idx="1"/>
          </p:nvPr>
        </p:nvSpPr>
        <p:spPr>
          <a:xfrm>
            <a:off x="179512" y="1412776"/>
            <a:ext cx="8640960" cy="4103787"/>
          </a:xfrm>
        </p:spPr>
        <p:txBody>
          <a:bodyPr>
            <a:normAutofit/>
          </a:bodyPr>
          <a:lstStyle/>
          <a:p>
            <a:pPr eaLnBrk="1" hangingPunct="1">
              <a:buFont typeface="Arial" panose="020B0604020202020204" pitchFamily="34" charset="0"/>
              <a:buNone/>
              <a:defRPr/>
            </a:pPr>
            <a:r>
              <a:rPr lang="en-GB" altLang="en-US" i="1" kern="0" dirty="0">
                <a:solidFill>
                  <a:srgbClr val="000000"/>
                </a:solidFill>
                <a:latin typeface="Arial"/>
              </a:rPr>
              <a:t>“</a:t>
            </a:r>
            <a:r>
              <a:rPr lang="en-GB" altLang="en-US" i="1" kern="0" dirty="0">
                <a:solidFill>
                  <a:srgbClr val="000000"/>
                </a:solidFill>
                <a:latin typeface="Arial" panose="020B0604020202020204" pitchFamily="34" charset="0"/>
              </a:rPr>
              <a:t>Dyslexia is a specific learning difficulty that mainly affects development of literacy and language related skills. It is likely to be present at birth and to be life-long in its effects. It is characterised by difficulties with phonological processing, rapid naming, working memory, processing speed, and the automatic development of skills that may not match up to an individual’s other cognitive abilities.”</a:t>
            </a:r>
          </a:p>
          <a:p>
            <a:pPr algn="r" eaLnBrk="1" hangingPunct="1">
              <a:buFont typeface="Arial" panose="020B0604020202020204" pitchFamily="34" charset="0"/>
              <a:buNone/>
              <a:defRPr/>
            </a:pPr>
            <a:r>
              <a:rPr lang="en-GB" altLang="en-US" sz="1800" kern="0" dirty="0">
                <a:solidFill>
                  <a:srgbClr val="000000"/>
                </a:solidFill>
                <a:latin typeface="Arial" panose="020B0604020202020204" pitchFamily="34" charset="0"/>
              </a:rPr>
              <a:t>(British Dyslexia Association, 2021)</a:t>
            </a:r>
            <a:endParaRPr lang="en-US" altLang="en-US" sz="1800" dirty="0">
              <a:latin typeface="Arial" panose="020B0604020202020204" pitchFamily="34" charset="0"/>
            </a:endParaRPr>
          </a:p>
        </p:txBody>
      </p:sp>
    </p:spTree>
    <p:extLst>
      <p:ext uri="{BB962C8B-B14F-4D97-AF65-F5344CB8AC3E}">
        <p14:creationId xmlns:p14="http://schemas.microsoft.com/office/powerpoint/2010/main" val="8015966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algn="ctr" eaLnBrk="1" hangingPunct="1"/>
            <a:r>
              <a:rPr lang="en-GB" altLang="en-US" sz="3200" dirty="0">
                <a:latin typeface="Arial" panose="020B0604020202020204" pitchFamily="34" charset="0"/>
              </a:rPr>
              <a:t>Signs of Dyslexia – Early Years</a:t>
            </a:r>
            <a:endParaRPr lang="en-US" altLang="en-US" sz="3200" dirty="0">
              <a:latin typeface="Arial" panose="020B0604020202020204" pitchFamily="34" charset="0"/>
            </a:endParaRPr>
          </a:p>
        </p:txBody>
      </p:sp>
      <p:sp>
        <p:nvSpPr>
          <p:cNvPr id="4" name="Content Placeholder 3"/>
          <p:cNvSpPr>
            <a:spLocks noGrp="1"/>
          </p:cNvSpPr>
          <p:nvPr>
            <p:ph sz="half" idx="2"/>
          </p:nvPr>
        </p:nvSpPr>
        <p:spPr>
          <a:xfrm>
            <a:off x="422275" y="1268412"/>
            <a:ext cx="8542213" cy="4608860"/>
          </a:xfrm>
        </p:spPr>
        <p:txBody>
          <a:bodyPr rtlCol="0">
            <a:normAutofit/>
          </a:bodyPr>
          <a:lstStyle/>
          <a:p>
            <a:pPr>
              <a:defRPr/>
            </a:pPr>
            <a:r>
              <a:rPr lang="en-GB" dirty="0">
                <a:latin typeface="Arial" panose="020B0604020202020204" pitchFamily="34" charset="0"/>
              </a:rPr>
              <a:t>Difficulty learning nursery rhymes;</a:t>
            </a:r>
          </a:p>
          <a:p>
            <a:pPr>
              <a:defRPr/>
            </a:pPr>
            <a:r>
              <a:rPr lang="en-GB" dirty="0">
                <a:latin typeface="Arial" panose="020B0604020202020204" pitchFamily="34" charset="0"/>
              </a:rPr>
              <a:t>Difficulty paying attention, sitting still, listening to stories;</a:t>
            </a:r>
          </a:p>
          <a:p>
            <a:pPr>
              <a:defRPr/>
            </a:pPr>
            <a:r>
              <a:rPr lang="en-GB" dirty="0">
                <a:latin typeface="Arial" panose="020B0604020202020204" pitchFamily="34" charset="0"/>
              </a:rPr>
              <a:t>Likes listening to stories but shows no interest in letters or words;</a:t>
            </a:r>
          </a:p>
          <a:p>
            <a:pPr>
              <a:defRPr/>
            </a:pPr>
            <a:r>
              <a:rPr lang="en-GB" dirty="0">
                <a:latin typeface="Arial" panose="020B0604020202020204" pitchFamily="34" charset="0"/>
              </a:rPr>
              <a:t>Difficulty learning to sing or recite the alphabet;</a:t>
            </a:r>
          </a:p>
          <a:p>
            <a:pPr marL="0" indent="0">
              <a:buNone/>
              <a:defRPr/>
            </a:pPr>
            <a:endParaRPr lang="en-GB" dirty="0">
              <a:solidFill>
                <a:srgbClr val="0070C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0735666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algn="ctr" eaLnBrk="1" hangingPunct="1"/>
            <a:r>
              <a:rPr lang="en-GB" altLang="en-US" sz="3200" dirty="0">
                <a:latin typeface="Arial" panose="020B0604020202020204" pitchFamily="34" charset="0"/>
              </a:rPr>
              <a:t>Signs of Dyslexia – Early Years</a:t>
            </a:r>
            <a:endParaRPr lang="en-US" altLang="en-US" sz="3200" dirty="0">
              <a:latin typeface="Arial" panose="020B0604020202020204" pitchFamily="34" charset="0"/>
            </a:endParaRPr>
          </a:p>
        </p:txBody>
      </p:sp>
      <p:sp>
        <p:nvSpPr>
          <p:cNvPr id="4" name="Content Placeholder 3"/>
          <p:cNvSpPr>
            <a:spLocks noGrp="1"/>
          </p:cNvSpPr>
          <p:nvPr>
            <p:ph sz="half" idx="2"/>
          </p:nvPr>
        </p:nvSpPr>
        <p:spPr>
          <a:xfrm>
            <a:off x="422275" y="1412776"/>
            <a:ext cx="8542213" cy="4464496"/>
          </a:xfrm>
        </p:spPr>
        <p:txBody>
          <a:bodyPr rtlCol="0">
            <a:normAutofit/>
          </a:bodyPr>
          <a:lstStyle/>
          <a:p>
            <a:pPr>
              <a:defRPr/>
            </a:pPr>
            <a:r>
              <a:rPr lang="en-GB" dirty="0">
                <a:latin typeface="Arial" panose="020B0604020202020204" pitchFamily="34" charset="0"/>
              </a:rPr>
              <a:t>A history of slow speech development;</a:t>
            </a:r>
          </a:p>
          <a:p>
            <a:pPr>
              <a:defRPr/>
            </a:pPr>
            <a:r>
              <a:rPr lang="en-GB" dirty="0">
                <a:latin typeface="Arial" panose="020B0604020202020204" pitchFamily="34" charset="0"/>
              </a:rPr>
              <a:t>Muddles words e.g. </a:t>
            </a:r>
            <a:r>
              <a:rPr lang="en-GB" dirty="0" err="1">
                <a:latin typeface="Arial" panose="020B0604020202020204" pitchFamily="34" charset="0"/>
              </a:rPr>
              <a:t>cubumber</a:t>
            </a:r>
            <a:r>
              <a:rPr lang="en-GB" dirty="0">
                <a:latin typeface="Arial" panose="020B0604020202020204" pitchFamily="34" charset="0"/>
              </a:rPr>
              <a:t>, </a:t>
            </a:r>
            <a:r>
              <a:rPr lang="en-GB" dirty="0" err="1">
                <a:latin typeface="Arial" panose="020B0604020202020204" pitchFamily="34" charset="0"/>
              </a:rPr>
              <a:t>flutterby</a:t>
            </a:r>
            <a:r>
              <a:rPr lang="en-GB" dirty="0">
                <a:latin typeface="Arial" panose="020B0604020202020204" pitchFamily="34" charset="0"/>
              </a:rPr>
              <a:t>;</a:t>
            </a:r>
          </a:p>
          <a:p>
            <a:pPr>
              <a:defRPr/>
            </a:pPr>
            <a:r>
              <a:rPr lang="en-GB" dirty="0">
                <a:latin typeface="Arial" panose="020B0604020202020204" pitchFamily="34" charset="0"/>
              </a:rPr>
              <a:t>Difficulty keeping simple rhythm;</a:t>
            </a:r>
          </a:p>
          <a:p>
            <a:pPr>
              <a:defRPr/>
            </a:pPr>
            <a:r>
              <a:rPr lang="en-GB" dirty="0">
                <a:latin typeface="Arial" panose="020B0604020202020204" pitchFamily="34" charset="0"/>
              </a:rPr>
              <a:t>Finds it hard to carry out two or more instructions at one time but is fine if tasks are presented in smaller units.</a:t>
            </a: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31278453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algn="ctr" eaLnBrk="1" hangingPunct="1"/>
            <a:r>
              <a:rPr lang="en-GB" altLang="en-US" sz="3200" dirty="0">
                <a:latin typeface="Arial" panose="020B0604020202020204" pitchFamily="34" charset="0"/>
              </a:rPr>
              <a:t>Signs of Dyslexia – Early Years (2)</a:t>
            </a:r>
            <a:endParaRPr lang="en-US" altLang="en-US" sz="3200" dirty="0">
              <a:latin typeface="Arial" panose="020B0604020202020204" pitchFamily="34" charset="0"/>
            </a:endParaRPr>
          </a:p>
        </p:txBody>
      </p:sp>
      <p:sp>
        <p:nvSpPr>
          <p:cNvPr id="4" name="Content Placeholder 3"/>
          <p:cNvSpPr>
            <a:spLocks noGrp="1"/>
          </p:cNvSpPr>
          <p:nvPr>
            <p:ph sz="half" idx="2"/>
          </p:nvPr>
        </p:nvSpPr>
        <p:spPr>
          <a:xfrm>
            <a:off x="492125" y="1143000"/>
            <a:ext cx="8194675" cy="4446588"/>
          </a:xfrm>
        </p:spPr>
        <p:txBody>
          <a:bodyPr rtlCol="0">
            <a:normAutofit/>
          </a:bodyPr>
          <a:lstStyle/>
          <a:p>
            <a:pPr>
              <a:defRPr/>
            </a:pPr>
            <a:r>
              <a:rPr lang="en-GB" dirty="0">
                <a:latin typeface="Arial" panose="020B0604020202020204" pitchFamily="34" charset="0"/>
              </a:rPr>
              <a:t>Forgets names of friends, teacher, colours etc;</a:t>
            </a:r>
          </a:p>
          <a:p>
            <a:pPr>
              <a:defRPr/>
            </a:pPr>
            <a:r>
              <a:rPr lang="en-GB" dirty="0">
                <a:latin typeface="Arial" panose="020B0604020202020204" pitchFamily="34" charset="0"/>
              </a:rPr>
              <a:t>Poor auditory discrimination;</a:t>
            </a:r>
          </a:p>
          <a:p>
            <a:pPr>
              <a:defRPr/>
            </a:pPr>
            <a:r>
              <a:rPr lang="en-GB" dirty="0">
                <a:latin typeface="Arial" panose="020B0604020202020204" pitchFamily="34" charset="0"/>
              </a:rPr>
              <a:t>Difficulty cutting, sticking and crayoning; </a:t>
            </a:r>
          </a:p>
          <a:p>
            <a:pPr>
              <a:defRPr/>
            </a:pPr>
            <a:r>
              <a:rPr lang="en-GB" dirty="0">
                <a:latin typeface="Arial" panose="020B0604020202020204" pitchFamily="34" charset="0"/>
              </a:rPr>
              <a:t>Difficulty in dressing, e.g. finds shoelaces and buttons difficult;</a:t>
            </a:r>
          </a:p>
          <a:p>
            <a:pPr marL="0" indent="0">
              <a:buNone/>
              <a:defRPr/>
            </a:pPr>
            <a:endParaRPr lang="en-GB" dirty="0">
              <a:latin typeface="Arial" panose="020B0604020202020204" pitchFamily="34" charset="0"/>
            </a:endParaRPr>
          </a:p>
          <a:p>
            <a:pPr marL="0" indent="0" algn="r">
              <a:buNone/>
              <a:defRPr/>
            </a:pPr>
            <a:r>
              <a:rPr lang="en-GB" sz="2200" dirty="0">
                <a:latin typeface="Arial" panose="020B0604020202020204" pitchFamily="34" charset="0"/>
              </a:rPr>
              <a:t>(British Dyslexia Association, 2021)</a:t>
            </a:r>
            <a:endParaRPr lang="en-US" sz="2200" dirty="0">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0928785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p:cNvSpPr>
            <a:spLocks noGrp="1"/>
          </p:cNvSpPr>
          <p:nvPr>
            <p:ph type="title"/>
          </p:nvPr>
        </p:nvSpPr>
        <p:spPr>
          <a:xfrm>
            <a:off x="422275" y="0"/>
            <a:ext cx="8229600" cy="1143000"/>
          </a:xfrm>
        </p:spPr>
        <p:txBody>
          <a:bodyPr>
            <a:normAutofit/>
          </a:bodyPr>
          <a:lstStyle/>
          <a:p>
            <a:pPr algn="ctr" eaLnBrk="1" hangingPunct="1"/>
            <a:r>
              <a:rPr lang="en-GB" altLang="en-US" sz="3200" dirty="0">
                <a:latin typeface="Arial" panose="020B0604020202020204" pitchFamily="34" charset="0"/>
              </a:rPr>
              <a:t>Signs of Dyslexia – Early Years (2)</a:t>
            </a:r>
            <a:endParaRPr lang="en-US" altLang="en-US" sz="3200" dirty="0">
              <a:latin typeface="Arial" panose="020B0604020202020204" pitchFamily="34" charset="0"/>
            </a:endParaRPr>
          </a:p>
        </p:txBody>
      </p:sp>
      <p:sp>
        <p:nvSpPr>
          <p:cNvPr id="4" name="Content Placeholder 3"/>
          <p:cNvSpPr>
            <a:spLocks noGrp="1"/>
          </p:cNvSpPr>
          <p:nvPr>
            <p:ph sz="half" idx="2"/>
          </p:nvPr>
        </p:nvSpPr>
        <p:spPr>
          <a:xfrm>
            <a:off x="422275" y="1143000"/>
            <a:ext cx="8264525" cy="4446588"/>
          </a:xfrm>
        </p:spPr>
        <p:txBody>
          <a:bodyPr rtlCol="0">
            <a:normAutofit/>
          </a:bodyPr>
          <a:lstStyle/>
          <a:p>
            <a:pPr>
              <a:defRPr/>
            </a:pPr>
            <a:r>
              <a:rPr lang="en-GB" dirty="0">
                <a:latin typeface="Arial" panose="020B0604020202020204" pitchFamily="34" charset="0"/>
              </a:rPr>
              <a:t>Difficulty with catching, kicking or throwing a ball;</a:t>
            </a:r>
          </a:p>
          <a:p>
            <a:pPr>
              <a:defRPr/>
            </a:pPr>
            <a:r>
              <a:rPr lang="en-GB" dirty="0">
                <a:latin typeface="Arial" panose="020B0604020202020204" pitchFamily="34" charset="0"/>
              </a:rPr>
              <a:t>Often trips and falls over;</a:t>
            </a:r>
          </a:p>
          <a:p>
            <a:pPr>
              <a:defRPr/>
            </a:pPr>
            <a:r>
              <a:rPr lang="en-GB" dirty="0">
                <a:latin typeface="Arial" panose="020B0604020202020204" pitchFamily="34" charset="0"/>
              </a:rPr>
              <a:t>Difficulty hopping or skipping;</a:t>
            </a:r>
          </a:p>
          <a:p>
            <a:pPr>
              <a:defRPr/>
            </a:pPr>
            <a:r>
              <a:rPr lang="en-GB" dirty="0">
                <a:latin typeface="Arial" panose="020B0604020202020204" pitchFamily="34" charset="0"/>
              </a:rPr>
              <a:t>Obvious 'good' and 'bad' days for no apparent reason.</a:t>
            </a:r>
          </a:p>
          <a:p>
            <a:pPr marL="0" indent="0">
              <a:buNone/>
              <a:defRPr/>
            </a:pPr>
            <a:endParaRPr lang="en-GB" dirty="0">
              <a:latin typeface="Arial" panose="020B0604020202020204" pitchFamily="34" charset="0"/>
            </a:endParaRPr>
          </a:p>
          <a:p>
            <a:pPr marL="0" indent="0" algn="r">
              <a:buNone/>
              <a:defRPr/>
            </a:pPr>
            <a:r>
              <a:rPr lang="en-GB" sz="2200" dirty="0">
                <a:latin typeface="Arial" panose="020B0604020202020204" pitchFamily="34" charset="0"/>
              </a:rPr>
              <a:t>(British Dyslexia Association, 2021)</a:t>
            </a:r>
            <a:endParaRPr lang="en-US" sz="2200" dirty="0">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93353307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31F20-A8C3-443B-B98E-37A1287A2F42}"/>
              </a:ext>
            </a:extLst>
          </p:cNvPr>
          <p:cNvSpPr>
            <a:spLocks noGrp="1"/>
          </p:cNvSpPr>
          <p:nvPr>
            <p:ph type="title"/>
          </p:nvPr>
        </p:nvSpPr>
        <p:spPr>
          <a:xfrm>
            <a:off x="628650" y="365127"/>
            <a:ext cx="7886700" cy="903634"/>
          </a:xfrm>
        </p:spPr>
        <p:txBody>
          <a:bodyPr>
            <a:noAutofit/>
          </a:bodyPr>
          <a:lstStyle/>
          <a:p>
            <a:pPr algn="ctr"/>
            <a:r>
              <a:rPr lang="cy-GB" altLang="cy-GB" sz="4000" dirty="0" err="1">
                <a:latin typeface="Arial" panose="020B0604020202020204" pitchFamily="34" charset="0"/>
              </a:rPr>
              <a:t>Prevalence</a:t>
            </a:r>
            <a:endParaRPr lang="en-GB" sz="4000" dirty="0">
              <a:latin typeface="Arial" panose="020B0604020202020204" pitchFamily="34" charset="0"/>
            </a:endParaRPr>
          </a:p>
        </p:txBody>
      </p:sp>
      <p:sp>
        <p:nvSpPr>
          <p:cNvPr id="4" name="Content Placeholder 3">
            <a:extLst>
              <a:ext uri="{FF2B5EF4-FFF2-40B4-BE49-F238E27FC236}">
                <a16:creationId xmlns:a16="http://schemas.microsoft.com/office/drawing/2014/main" id="{31BF3990-3F7E-4DE6-95AD-6F0BBB4214F1}"/>
              </a:ext>
            </a:extLst>
          </p:cNvPr>
          <p:cNvSpPr>
            <a:spLocks noGrp="1"/>
          </p:cNvSpPr>
          <p:nvPr>
            <p:ph sz="half" idx="2"/>
          </p:nvPr>
        </p:nvSpPr>
        <p:spPr>
          <a:xfrm>
            <a:off x="628650" y="1700808"/>
            <a:ext cx="7886700" cy="4476155"/>
          </a:xfrm>
        </p:spPr>
        <p:txBody>
          <a:bodyPr/>
          <a:lstStyle/>
          <a:p>
            <a:r>
              <a:rPr lang="en-GB" dirty="0">
                <a:latin typeface="Arial" panose="020B0604020202020204" pitchFamily="34" charset="0"/>
              </a:rPr>
              <a:t>10% of UK population believed to be dyslexic;</a:t>
            </a:r>
          </a:p>
          <a:p>
            <a:r>
              <a:rPr lang="en-GB" dirty="0">
                <a:latin typeface="Arial" panose="020B0604020202020204" pitchFamily="34" charset="0"/>
              </a:rPr>
              <a:t>Linked to genetics;</a:t>
            </a:r>
          </a:p>
          <a:p>
            <a:r>
              <a:rPr lang="en-GB" dirty="0">
                <a:latin typeface="Arial" panose="020B0604020202020204" pitchFamily="34" charset="0"/>
              </a:rPr>
              <a:t>Often runs in families;</a:t>
            </a:r>
          </a:p>
          <a:p>
            <a:r>
              <a:rPr lang="en-GB" dirty="0">
                <a:latin typeface="Arial" panose="020B0604020202020204" pitchFamily="34" charset="0"/>
              </a:rPr>
              <a:t>Affects more boys than girls.</a:t>
            </a:r>
          </a:p>
          <a:p>
            <a:endParaRPr lang="en-GB" dirty="0">
              <a:latin typeface="Arial" panose="020B0604020202020204" pitchFamily="34" charset="0"/>
            </a:endParaRPr>
          </a:p>
          <a:p>
            <a:pPr marL="0" indent="0">
              <a:buNone/>
            </a:pPr>
            <a:endParaRPr lang="en-GB" dirty="0">
              <a:latin typeface="Arial" panose="020B0604020202020204" pitchFamily="34" charset="0"/>
            </a:endParaRPr>
          </a:p>
          <a:p>
            <a:pPr marL="0" indent="0" algn="r">
              <a:buNone/>
            </a:pPr>
            <a:r>
              <a:rPr lang="en-GB" sz="1800" dirty="0">
                <a:latin typeface="Arial" panose="020B0604020202020204" pitchFamily="34" charset="0"/>
              </a:rPr>
              <a:t>(British Dyslexia Association, 2021).</a:t>
            </a:r>
          </a:p>
          <a:p>
            <a:pPr marL="0" indent="0">
              <a:buNone/>
            </a:pPr>
            <a:endParaRPr lang="en-GB" dirty="0"/>
          </a:p>
        </p:txBody>
      </p:sp>
    </p:spTree>
    <p:extLst>
      <p:ext uri="{BB962C8B-B14F-4D97-AF65-F5344CB8AC3E}">
        <p14:creationId xmlns:p14="http://schemas.microsoft.com/office/powerpoint/2010/main" val="11233093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422275" y="0"/>
            <a:ext cx="8229600" cy="1143000"/>
          </a:xfrm>
        </p:spPr>
        <p:txBody>
          <a:bodyPr/>
          <a:lstStyle/>
          <a:p>
            <a:pPr algn="ctr" eaLnBrk="1" hangingPunct="1"/>
            <a:r>
              <a:rPr lang="cy-GB" altLang="en-US" sz="3200" dirty="0">
                <a:latin typeface="Arial" panose="020B0604020202020204" pitchFamily="34" charset="0"/>
              </a:rPr>
              <a:t>‘The </a:t>
            </a:r>
            <a:r>
              <a:rPr lang="cy-GB" altLang="en-US" sz="3200" dirty="0" err="1">
                <a:latin typeface="Arial" panose="020B0604020202020204" pitchFamily="34" charset="0"/>
              </a:rPr>
              <a:t>Multi-Deficit</a:t>
            </a:r>
            <a:r>
              <a:rPr lang="cy-GB" altLang="en-US" sz="3200" dirty="0">
                <a:latin typeface="Arial" panose="020B0604020202020204" pitchFamily="34" charset="0"/>
              </a:rPr>
              <a:t> Model of </a:t>
            </a:r>
            <a:r>
              <a:rPr lang="cy-GB" altLang="en-US" sz="3200" dirty="0" err="1">
                <a:latin typeface="Arial" panose="020B0604020202020204" pitchFamily="34" charset="0"/>
              </a:rPr>
              <a:t>Dyslexia</a:t>
            </a:r>
            <a:r>
              <a:rPr lang="cy-GB" altLang="en-US" sz="3200" dirty="0">
                <a:latin typeface="Arial" panose="020B0604020202020204" pitchFamily="34" charset="0"/>
              </a:rPr>
              <a:t>’</a:t>
            </a:r>
            <a:endParaRPr lang="en-US" altLang="en-US" sz="3200" dirty="0">
              <a:solidFill>
                <a:srgbClr val="002060"/>
              </a:solidFill>
              <a:latin typeface="Arial" panose="020B0604020202020204" pitchFamily="34" charset="0"/>
            </a:endParaRPr>
          </a:p>
        </p:txBody>
      </p:sp>
      <p:sp>
        <p:nvSpPr>
          <p:cNvPr id="4" name="Content Placeholder 3"/>
          <p:cNvSpPr>
            <a:spLocks noGrp="1"/>
          </p:cNvSpPr>
          <p:nvPr>
            <p:ph sz="half" idx="2"/>
          </p:nvPr>
        </p:nvSpPr>
        <p:spPr>
          <a:xfrm>
            <a:off x="492126" y="1143000"/>
            <a:ext cx="8472488" cy="4446588"/>
          </a:xfrm>
        </p:spPr>
        <p:txBody>
          <a:bodyPr rtlCol="0">
            <a:normAutofit/>
          </a:bodyPr>
          <a:lstStyle/>
          <a:p>
            <a:pPr marL="0" indent="0" eaLnBrk="1" fontAlgn="auto" hangingPunct="1">
              <a:spcAft>
                <a:spcPts val="0"/>
              </a:spcAft>
              <a:buNone/>
              <a:defRPr/>
            </a:pPr>
            <a:r>
              <a:rPr lang="en-US" b="1" dirty="0">
                <a:latin typeface="Arial" panose="020B0604020202020204" pitchFamily="34" charset="0"/>
              </a:rPr>
              <a:t>4 levels</a:t>
            </a:r>
          </a:p>
          <a:p>
            <a:pPr marL="514350" indent="-514350" eaLnBrk="1" fontAlgn="auto" hangingPunct="1">
              <a:spcAft>
                <a:spcPts val="0"/>
              </a:spcAft>
              <a:buAutoNum type="arabicPeriod"/>
              <a:defRPr/>
            </a:pPr>
            <a:r>
              <a:rPr lang="en-US" dirty="0">
                <a:latin typeface="Arial" panose="020B0604020202020204" pitchFamily="34" charset="0"/>
              </a:rPr>
              <a:t>Combination of genetic and environmental risk factors;</a:t>
            </a:r>
          </a:p>
          <a:p>
            <a:pPr marL="514350" indent="-514350" eaLnBrk="1" fontAlgn="auto" hangingPunct="1">
              <a:spcAft>
                <a:spcPts val="0"/>
              </a:spcAft>
              <a:buAutoNum type="arabicPeriod"/>
              <a:defRPr/>
            </a:pPr>
            <a:r>
              <a:rPr lang="en-US" dirty="0">
                <a:latin typeface="Arial" panose="020B0604020202020204" pitchFamily="34" charset="0"/>
              </a:rPr>
              <a:t>Combination of neural systems affected by each risk factor;</a:t>
            </a:r>
          </a:p>
          <a:p>
            <a:pPr marL="514350" indent="-514350" eaLnBrk="1" fontAlgn="auto" hangingPunct="1">
              <a:spcAft>
                <a:spcPts val="0"/>
              </a:spcAft>
              <a:buAutoNum type="arabicPeriod"/>
              <a:defRPr/>
            </a:pPr>
            <a:r>
              <a:rPr lang="en-US" dirty="0">
                <a:latin typeface="Arial" panose="020B0604020202020204" pitchFamily="34" charset="0"/>
              </a:rPr>
              <a:t>Cognitive processes affected;</a:t>
            </a:r>
          </a:p>
          <a:p>
            <a:pPr marL="514350" indent="-514350" eaLnBrk="1" fontAlgn="auto" hangingPunct="1">
              <a:spcAft>
                <a:spcPts val="0"/>
              </a:spcAft>
              <a:buAutoNum type="arabicPeriod"/>
              <a:defRPr/>
            </a:pPr>
            <a:r>
              <a:rPr lang="en-US" dirty="0" err="1">
                <a:latin typeface="Arial" panose="020B0604020202020204" pitchFamily="34" charset="0"/>
              </a:rPr>
              <a:t>Behavioural</a:t>
            </a:r>
            <a:r>
              <a:rPr lang="en-US" dirty="0">
                <a:latin typeface="Arial" panose="020B0604020202020204" pitchFamily="34" charset="0"/>
              </a:rPr>
              <a:t> level.</a:t>
            </a:r>
          </a:p>
          <a:p>
            <a:pPr marL="0" indent="0" algn="r">
              <a:buNone/>
              <a:defRPr/>
            </a:pPr>
            <a:r>
              <a:rPr lang="en-US" sz="1900" dirty="0">
                <a:latin typeface="Arial" panose="020B0604020202020204" pitchFamily="34" charset="0"/>
              </a:rPr>
              <a:t>(Kelly and Phillips, 2016)</a:t>
            </a:r>
          </a:p>
          <a:p>
            <a:pPr marL="0" indent="0" eaLnBrk="1" fontAlgn="auto" hangingPunct="1">
              <a:spcAft>
                <a:spcPts val="0"/>
              </a:spcAft>
              <a:buNone/>
              <a:defRPr/>
            </a:pPr>
            <a:endParaRPr lang="en-US" dirty="0">
              <a:solidFill>
                <a:srgbClr val="002060"/>
              </a:solidFill>
              <a:latin typeface="Arial" panose="020B0604020202020204" pitchFamily="34" charset="0"/>
            </a:endParaRPr>
          </a:p>
          <a:p>
            <a:pPr marL="0" indent="0" eaLnBrk="1" fontAlgn="auto" hangingPunct="1">
              <a:spcAft>
                <a:spcPts val="0"/>
              </a:spcAft>
              <a:buFont typeface="Arial" panose="020B0604020202020204" pitchFamily="34" charset="0"/>
              <a:buNone/>
              <a:defRPr/>
            </a:pPr>
            <a:endParaRPr lang="en-US" dirty="0"/>
          </a:p>
        </p:txBody>
      </p:sp>
    </p:spTree>
    <p:extLst>
      <p:ext uri="{BB962C8B-B14F-4D97-AF65-F5344CB8AC3E}">
        <p14:creationId xmlns:p14="http://schemas.microsoft.com/office/powerpoint/2010/main" val="199899818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0"/>
            <a:ext cx="8229600" cy="1143000"/>
          </a:xfrm>
        </p:spPr>
        <p:txBody>
          <a:bodyPr>
            <a:normAutofit/>
          </a:bodyPr>
          <a:lstStyle/>
          <a:p>
            <a:pPr algn="ctr" eaLnBrk="1" hangingPunct="1"/>
            <a:r>
              <a:rPr lang="cy-GB" altLang="en-US" sz="4000" dirty="0">
                <a:latin typeface="Arial" panose="020B0604020202020204" pitchFamily="34" charset="0"/>
              </a:rPr>
              <a:t>Diagnosis</a:t>
            </a:r>
            <a:endParaRPr lang="en-US" altLang="en-US" sz="4000" dirty="0">
              <a:latin typeface="Arial" panose="020B0604020202020204" pitchFamily="34" charset="0"/>
            </a:endParaRPr>
          </a:p>
        </p:txBody>
      </p:sp>
      <p:sp>
        <p:nvSpPr>
          <p:cNvPr id="3" name="Content Placeholder 2"/>
          <p:cNvSpPr>
            <a:spLocks noGrp="1"/>
          </p:cNvSpPr>
          <p:nvPr>
            <p:ph sz="half" idx="1"/>
          </p:nvPr>
        </p:nvSpPr>
        <p:spPr>
          <a:xfrm>
            <a:off x="179512" y="1052736"/>
            <a:ext cx="4316288" cy="4536852"/>
          </a:xfrm>
        </p:spPr>
        <p:txBody>
          <a:bodyPr rtlCol="0">
            <a:normAutofit fontScale="85000" lnSpcReduction="20000"/>
          </a:bodyPr>
          <a:lstStyle/>
          <a:p>
            <a:pPr marL="0" indent="0">
              <a:buNone/>
              <a:defRPr/>
            </a:pPr>
            <a:r>
              <a:rPr lang="en-GB" i="1" dirty="0">
                <a:latin typeface="Arial" panose="020B0604020202020204" pitchFamily="34" charset="0"/>
              </a:rPr>
              <a:t>“The earlier a child with dyslexia is diagnosed, the more effective educational interventions are likely to be. But identifying dyslexia in young children can be difficult for both parents and teachers because the signs and symptoms are not always obvious.” </a:t>
            </a:r>
          </a:p>
          <a:p>
            <a:pPr marL="0" indent="0" algn="r">
              <a:buNone/>
              <a:defRPr/>
            </a:pPr>
            <a:r>
              <a:rPr lang="en-GB" sz="2200" dirty="0">
                <a:latin typeface="Arial" panose="020B0604020202020204" pitchFamily="34" charset="0"/>
              </a:rPr>
              <a:t>(NHS, 2018)</a:t>
            </a:r>
            <a:endParaRPr lang="en-US" sz="2200" dirty="0">
              <a:latin typeface="Arial" panose="020B0604020202020204" pitchFamily="34" charset="0"/>
            </a:endParaRPr>
          </a:p>
        </p:txBody>
      </p:sp>
      <p:sp>
        <p:nvSpPr>
          <p:cNvPr id="4" name="Content Placeholder 3"/>
          <p:cNvSpPr>
            <a:spLocks noGrp="1"/>
          </p:cNvSpPr>
          <p:nvPr>
            <p:ph sz="half" idx="2"/>
          </p:nvPr>
        </p:nvSpPr>
        <p:spPr>
          <a:xfrm>
            <a:off x="4648200" y="1143000"/>
            <a:ext cx="4316413" cy="4446588"/>
          </a:xfrm>
        </p:spPr>
        <p:txBody>
          <a:bodyPr rtlCol="0">
            <a:normAutofit fontScale="85000" lnSpcReduction="20000"/>
          </a:bodyPr>
          <a:lstStyle/>
          <a:p>
            <a:pPr marL="0" indent="0">
              <a:buNone/>
            </a:pPr>
            <a:r>
              <a:rPr lang="en-GB" i="1" dirty="0"/>
              <a:t>“</a:t>
            </a:r>
            <a:r>
              <a:rPr lang="en-GB" i="1" dirty="0">
                <a:latin typeface="Arial" panose="020B0604020202020204" pitchFamily="34" charset="0"/>
                <a:cs typeface="Arial" panose="020B0604020202020204" pitchFamily="34" charset="0"/>
              </a:rPr>
              <a:t>Dyslexia is different for everyone. It is therefore not straightforward to diagnose. An individual will show dyslexia in an individual way. It can change over the years according to your environment and the demands being made on you. The shifting focus of definitions of dyslexia continues to alert us to the fact that we are dealing with more than a reading, writing and spelling problem.”</a:t>
            </a:r>
          </a:p>
          <a:p>
            <a:pPr marL="0" indent="0" algn="r">
              <a:buNone/>
            </a:pPr>
            <a:r>
              <a:rPr lang="en-GB" sz="2100" dirty="0">
                <a:latin typeface="Arial" panose="020B0604020202020204" pitchFamily="34" charset="0"/>
                <a:cs typeface="Arial" panose="020B0604020202020204" pitchFamily="34" charset="0"/>
              </a:rPr>
              <a:t>(Helen </a:t>
            </a:r>
            <a:r>
              <a:rPr lang="en-GB" sz="2100" dirty="0" err="1">
                <a:latin typeface="Arial" panose="020B0604020202020204" pitchFamily="34" charset="0"/>
                <a:cs typeface="Arial" panose="020B0604020202020204" pitchFamily="34" charset="0"/>
              </a:rPr>
              <a:t>Arkell</a:t>
            </a:r>
            <a:r>
              <a:rPr lang="en-GB" sz="2100" dirty="0">
                <a:latin typeface="Arial" panose="020B0604020202020204" pitchFamily="34" charset="0"/>
                <a:cs typeface="Arial" panose="020B0604020202020204" pitchFamily="34" charset="0"/>
              </a:rPr>
              <a:t> Dyslexia Charity, 2021)</a:t>
            </a:r>
          </a:p>
          <a:p>
            <a:pPr marL="0" indent="0">
              <a:buNone/>
            </a:pPr>
            <a:endParaRPr lang="en-US" dirty="0"/>
          </a:p>
        </p:txBody>
      </p:sp>
    </p:spTree>
    <p:extLst>
      <p:ext uri="{BB962C8B-B14F-4D97-AF65-F5344CB8AC3E}">
        <p14:creationId xmlns:p14="http://schemas.microsoft.com/office/powerpoint/2010/main" val="34190277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422275" y="332656"/>
            <a:ext cx="8229600" cy="810344"/>
          </a:xfrm>
        </p:spPr>
        <p:txBody>
          <a:bodyPr>
            <a:noAutofit/>
          </a:bodyPr>
          <a:lstStyle/>
          <a:p>
            <a:pPr algn="ctr" eaLnBrk="1" hangingPunct="1"/>
            <a:r>
              <a:rPr lang="cy-GB" altLang="en-US" sz="4000" dirty="0" err="1">
                <a:latin typeface="Arial" panose="020B0604020202020204" pitchFamily="34" charset="0"/>
              </a:rPr>
              <a:t>Assessments</a:t>
            </a:r>
            <a:endParaRPr lang="en-US" altLang="en-US" sz="4000" dirty="0">
              <a:latin typeface="Arial" panose="020B0604020202020204" pitchFamily="34" charset="0"/>
            </a:endParaRPr>
          </a:p>
        </p:txBody>
      </p:sp>
      <p:sp>
        <p:nvSpPr>
          <p:cNvPr id="4" name="Content Placeholder 3"/>
          <p:cNvSpPr>
            <a:spLocks noGrp="1"/>
          </p:cNvSpPr>
          <p:nvPr>
            <p:ph sz="half" idx="2"/>
          </p:nvPr>
        </p:nvSpPr>
        <p:spPr>
          <a:xfrm>
            <a:off x="539552" y="1700808"/>
            <a:ext cx="8425061" cy="3888780"/>
          </a:xfrm>
        </p:spPr>
        <p:txBody>
          <a:bodyPr rtlCol="0">
            <a:normAutofit/>
          </a:bodyPr>
          <a:lstStyle/>
          <a:p>
            <a:pPr eaLnBrk="1" fontAlgn="auto" hangingPunct="1">
              <a:spcAft>
                <a:spcPts val="0"/>
              </a:spcAft>
              <a:defRPr/>
            </a:pPr>
            <a:r>
              <a:rPr lang="en-US" dirty="0">
                <a:latin typeface="Arial" panose="020B0604020202020204" pitchFamily="34" charset="0"/>
              </a:rPr>
              <a:t>Teacher;</a:t>
            </a:r>
          </a:p>
          <a:p>
            <a:pPr eaLnBrk="1" fontAlgn="auto" hangingPunct="1">
              <a:spcAft>
                <a:spcPts val="0"/>
              </a:spcAft>
              <a:defRPr/>
            </a:pPr>
            <a:r>
              <a:rPr lang="en-US" dirty="0">
                <a:latin typeface="Arial" panose="020B0604020202020204" pitchFamily="34" charset="0"/>
              </a:rPr>
              <a:t>ALNCO;</a:t>
            </a:r>
          </a:p>
          <a:p>
            <a:pPr eaLnBrk="1" fontAlgn="auto" hangingPunct="1">
              <a:spcAft>
                <a:spcPts val="0"/>
              </a:spcAft>
              <a:defRPr/>
            </a:pPr>
            <a:r>
              <a:rPr lang="en-US" dirty="0">
                <a:latin typeface="Arial" panose="020B0604020202020204" pitchFamily="34" charset="0"/>
              </a:rPr>
              <a:t>Educational Psychologist;</a:t>
            </a:r>
          </a:p>
          <a:p>
            <a:pPr eaLnBrk="1" fontAlgn="auto" hangingPunct="1">
              <a:spcAft>
                <a:spcPts val="0"/>
              </a:spcAft>
              <a:defRPr/>
            </a:pPr>
            <a:r>
              <a:rPr lang="en-GB" dirty="0">
                <a:latin typeface="Arial" panose="020B0604020202020204" pitchFamily="34" charset="0"/>
              </a:rPr>
              <a:t>Qualified specialist Dyslexia teacher;</a:t>
            </a:r>
          </a:p>
          <a:p>
            <a:pPr eaLnBrk="1" fontAlgn="auto" hangingPunct="1">
              <a:spcAft>
                <a:spcPts val="0"/>
              </a:spcAft>
              <a:defRPr/>
            </a:pPr>
            <a:r>
              <a:rPr lang="en-GB" dirty="0">
                <a:latin typeface="Arial" panose="020B0604020202020204" pitchFamily="34" charset="0"/>
              </a:rPr>
              <a:t>Local Dyslexia association.</a:t>
            </a:r>
          </a:p>
          <a:p>
            <a:pPr marL="0" indent="0" eaLnBrk="1" fontAlgn="auto" hangingPunct="1">
              <a:spcAft>
                <a:spcPts val="0"/>
              </a:spcAft>
              <a:buNone/>
              <a:defRPr/>
            </a:pPr>
            <a:endParaRPr lang="en-US" dirty="0">
              <a:solidFill>
                <a:srgbClr val="0070C0"/>
              </a:solidFill>
              <a:latin typeface="Arial" panose="020B0604020202020204" pitchFamily="34" charset="0"/>
            </a:endParaRPr>
          </a:p>
        </p:txBody>
      </p:sp>
    </p:spTree>
    <p:extLst>
      <p:ext uri="{BB962C8B-B14F-4D97-AF65-F5344CB8AC3E}">
        <p14:creationId xmlns:p14="http://schemas.microsoft.com/office/powerpoint/2010/main" val="41520693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EC26F-A9DB-329D-3B61-D6DF8BB797FF}"/>
              </a:ext>
            </a:extLst>
          </p:cNvPr>
          <p:cNvSpPr>
            <a:spLocks noGrp="1"/>
          </p:cNvSpPr>
          <p:nvPr>
            <p:ph type="title"/>
          </p:nvPr>
        </p:nvSpPr>
        <p:spPr/>
        <p:txBody>
          <a:bodyPr/>
          <a:lstStyle/>
          <a:p>
            <a:pPr algn="ctr"/>
            <a:r>
              <a:rPr lang="cy-GB" altLang="en-US" sz="4400" dirty="0">
                <a:latin typeface="Arial" panose="020B0604020202020204" pitchFamily="34" charset="0"/>
              </a:rPr>
              <a:t>The </a:t>
            </a:r>
            <a:r>
              <a:rPr lang="cy-GB" altLang="en-US" sz="4400" dirty="0" err="1">
                <a:latin typeface="Arial" panose="020B0604020202020204" pitchFamily="34" charset="0"/>
              </a:rPr>
              <a:t>assessment</a:t>
            </a:r>
            <a:endParaRPr lang="en-GB" dirty="0"/>
          </a:p>
        </p:txBody>
      </p:sp>
      <p:sp>
        <p:nvSpPr>
          <p:cNvPr id="4" name="Content Placeholder 3">
            <a:extLst>
              <a:ext uri="{FF2B5EF4-FFF2-40B4-BE49-F238E27FC236}">
                <a16:creationId xmlns:a16="http://schemas.microsoft.com/office/drawing/2014/main" id="{D0FBFE0A-5A2D-D938-F706-5C5C76CA2131}"/>
              </a:ext>
            </a:extLst>
          </p:cNvPr>
          <p:cNvSpPr>
            <a:spLocks noGrp="1"/>
          </p:cNvSpPr>
          <p:nvPr>
            <p:ph sz="half" idx="2"/>
          </p:nvPr>
        </p:nvSpPr>
        <p:spPr>
          <a:xfrm>
            <a:off x="628650" y="1825625"/>
            <a:ext cx="7886700" cy="3809862"/>
          </a:xfrm>
        </p:spPr>
        <p:txBody>
          <a:bodyPr>
            <a:normAutofit lnSpcReduction="10000"/>
          </a:bodyPr>
          <a:lstStyle/>
          <a:p>
            <a:pPr>
              <a:defRPr/>
            </a:pPr>
            <a:r>
              <a:rPr lang="en-GB" dirty="0">
                <a:latin typeface="Arial" panose="020B0604020202020204" pitchFamily="34" charset="0"/>
              </a:rPr>
              <a:t>Reading and writing abilities; </a:t>
            </a:r>
          </a:p>
          <a:p>
            <a:pPr>
              <a:defRPr/>
            </a:pPr>
            <a:r>
              <a:rPr lang="en-GB" dirty="0">
                <a:latin typeface="Arial" panose="020B0604020202020204" pitchFamily="34" charset="0"/>
              </a:rPr>
              <a:t>Language development and vocabulary;</a:t>
            </a:r>
          </a:p>
          <a:p>
            <a:pPr>
              <a:defRPr/>
            </a:pPr>
            <a:r>
              <a:rPr lang="en-GB" dirty="0">
                <a:latin typeface="Arial" panose="020B0604020202020204" pitchFamily="34" charset="0"/>
              </a:rPr>
              <a:t>Logical reasoning; </a:t>
            </a:r>
          </a:p>
          <a:p>
            <a:pPr>
              <a:defRPr/>
            </a:pPr>
            <a:r>
              <a:rPr lang="en-GB" dirty="0">
                <a:latin typeface="Arial" panose="020B0604020202020204" pitchFamily="34" charset="0"/>
              </a:rPr>
              <a:t>Memory; </a:t>
            </a:r>
          </a:p>
          <a:p>
            <a:pPr>
              <a:defRPr/>
            </a:pPr>
            <a:r>
              <a:rPr lang="en-GB" dirty="0">
                <a:latin typeface="Arial" panose="020B0604020202020204" pitchFamily="34" charset="0"/>
              </a:rPr>
              <a:t>Speed they can process visual and auditory (sound) information; </a:t>
            </a:r>
          </a:p>
          <a:p>
            <a:pPr>
              <a:defRPr/>
            </a:pPr>
            <a:r>
              <a:rPr lang="en-GB" dirty="0">
                <a:latin typeface="Arial" panose="020B0604020202020204" pitchFamily="34" charset="0"/>
              </a:rPr>
              <a:t>Organisational skills;</a:t>
            </a:r>
          </a:p>
          <a:p>
            <a:pPr>
              <a:defRPr/>
            </a:pPr>
            <a:r>
              <a:rPr lang="en-GB" dirty="0">
                <a:latin typeface="Arial" panose="020B0604020202020204" pitchFamily="34" charset="0"/>
              </a:rPr>
              <a:t>Approaches to learning. </a:t>
            </a:r>
          </a:p>
          <a:p>
            <a:pPr marL="0" indent="0">
              <a:buNone/>
              <a:defRPr/>
            </a:pPr>
            <a:endParaRPr lang="en-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5324538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5D432-F6F2-CF78-B5C8-16EC17B4E7CF}"/>
              </a:ext>
            </a:extLst>
          </p:cNvPr>
          <p:cNvSpPr>
            <a:spLocks noGrp="1"/>
          </p:cNvSpPr>
          <p:nvPr>
            <p:ph type="title"/>
          </p:nvPr>
        </p:nvSpPr>
        <p:spPr/>
        <p:txBody>
          <a:bodyPr/>
          <a:lstStyle/>
          <a:p>
            <a:pPr algn="ctr"/>
            <a:r>
              <a:rPr lang="en-GB" sz="4400" dirty="0">
                <a:latin typeface="Arial" panose="020B0604020202020204" pitchFamily="34" charset="0"/>
              </a:rPr>
              <a:t>Cerebral Palsy</a:t>
            </a:r>
            <a:endParaRPr lang="en-GB" dirty="0"/>
          </a:p>
        </p:txBody>
      </p:sp>
      <p:sp>
        <p:nvSpPr>
          <p:cNvPr id="4" name="Content Placeholder 3">
            <a:extLst>
              <a:ext uri="{FF2B5EF4-FFF2-40B4-BE49-F238E27FC236}">
                <a16:creationId xmlns:a16="http://schemas.microsoft.com/office/drawing/2014/main" id="{E4D9AC7E-8A58-9730-3EF9-4FC5A5F33831}"/>
              </a:ext>
            </a:extLst>
          </p:cNvPr>
          <p:cNvSpPr>
            <a:spLocks noGrp="1"/>
          </p:cNvSpPr>
          <p:nvPr>
            <p:ph sz="half" idx="2"/>
          </p:nvPr>
        </p:nvSpPr>
        <p:spPr>
          <a:xfrm>
            <a:off x="323528" y="1825625"/>
            <a:ext cx="8191822" cy="3809862"/>
          </a:xfrm>
        </p:spPr>
        <p:txBody>
          <a:bodyPr>
            <a:normAutofit lnSpcReduction="10000"/>
          </a:bodyPr>
          <a:lstStyle/>
          <a:p>
            <a:r>
              <a:rPr lang="en-GB" dirty="0">
                <a:latin typeface="Arial" panose="020B0604020202020204" pitchFamily="34" charset="0"/>
              </a:rPr>
              <a:t>Delays in reaching development milestones; </a:t>
            </a:r>
          </a:p>
          <a:p>
            <a:r>
              <a:rPr lang="en-GB" dirty="0">
                <a:latin typeface="Arial" panose="020B0604020202020204" pitchFamily="34" charset="0"/>
              </a:rPr>
              <a:t>Seeming too stiff or too floppy (hypotonia);</a:t>
            </a:r>
          </a:p>
          <a:p>
            <a:r>
              <a:rPr lang="en-GB" dirty="0">
                <a:latin typeface="Arial" panose="020B0604020202020204" pitchFamily="34" charset="0"/>
              </a:rPr>
              <a:t>Weak arms or legs;</a:t>
            </a:r>
          </a:p>
          <a:p>
            <a:r>
              <a:rPr lang="en-GB" dirty="0">
                <a:latin typeface="Arial" panose="020B0604020202020204" pitchFamily="34" charset="0"/>
              </a:rPr>
              <a:t>Fidgety or clumsy movements;</a:t>
            </a:r>
          </a:p>
          <a:p>
            <a:r>
              <a:rPr lang="en-GB" dirty="0">
                <a:latin typeface="Arial" panose="020B0604020202020204" pitchFamily="34" charset="0"/>
              </a:rPr>
              <a:t>Random, uncontrolled movements;</a:t>
            </a:r>
          </a:p>
          <a:p>
            <a:r>
              <a:rPr lang="en-GB" dirty="0">
                <a:latin typeface="Arial" panose="020B0604020202020204" pitchFamily="34" charset="0"/>
              </a:rPr>
              <a:t>Muscle spasms;</a:t>
            </a:r>
          </a:p>
          <a:p>
            <a:r>
              <a:rPr lang="en-GB" dirty="0">
                <a:latin typeface="Arial" panose="020B0604020202020204" pitchFamily="34" charset="0"/>
              </a:rPr>
              <a:t>Shaking hands (tremors);</a:t>
            </a:r>
          </a:p>
          <a:p>
            <a:r>
              <a:rPr lang="en-GB" dirty="0">
                <a:latin typeface="Arial" panose="020B0604020202020204" pitchFamily="34" charset="0"/>
              </a:rPr>
              <a:t>Walking on tiptoes.</a:t>
            </a:r>
          </a:p>
          <a:p>
            <a:pPr marL="0" indent="0">
              <a:buNone/>
            </a:pPr>
            <a:endParaRPr lang="en-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7460560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D43A-73CC-6107-1C52-ACD13B5AF231}"/>
              </a:ext>
            </a:extLst>
          </p:cNvPr>
          <p:cNvSpPr>
            <a:spLocks noGrp="1"/>
          </p:cNvSpPr>
          <p:nvPr>
            <p:ph type="title"/>
          </p:nvPr>
        </p:nvSpPr>
        <p:spPr/>
        <p:txBody>
          <a:bodyPr/>
          <a:lstStyle/>
          <a:p>
            <a:pPr algn="ctr"/>
            <a:r>
              <a:rPr lang="cy-GB" altLang="cy-GB" sz="4400" dirty="0" err="1">
                <a:latin typeface="Arial" panose="020B0604020202020204" pitchFamily="34" charset="0"/>
              </a:rPr>
              <a:t>Prevalence</a:t>
            </a:r>
            <a:endParaRPr lang="en-GB" dirty="0"/>
          </a:p>
        </p:txBody>
      </p:sp>
      <p:sp>
        <p:nvSpPr>
          <p:cNvPr id="4" name="Content Placeholder 3">
            <a:extLst>
              <a:ext uri="{FF2B5EF4-FFF2-40B4-BE49-F238E27FC236}">
                <a16:creationId xmlns:a16="http://schemas.microsoft.com/office/drawing/2014/main" id="{42695B39-9E6E-7CD0-9318-046DD9B10AB0}"/>
              </a:ext>
            </a:extLst>
          </p:cNvPr>
          <p:cNvSpPr>
            <a:spLocks noGrp="1"/>
          </p:cNvSpPr>
          <p:nvPr>
            <p:ph sz="half" idx="2"/>
          </p:nvPr>
        </p:nvSpPr>
        <p:spPr>
          <a:xfrm>
            <a:off x="467544" y="1825625"/>
            <a:ext cx="8047806" cy="3809862"/>
          </a:xfrm>
        </p:spPr>
        <p:txBody>
          <a:bodyPr>
            <a:normAutofit/>
          </a:bodyPr>
          <a:lstStyle/>
          <a:p>
            <a:r>
              <a:rPr lang="en-GB" dirty="0">
                <a:latin typeface="Arial" panose="020B0604020202020204" pitchFamily="34" charset="0"/>
              </a:rPr>
              <a:t>About 2 per 1000 live births;</a:t>
            </a:r>
          </a:p>
          <a:p>
            <a:r>
              <a:rPr lang="en-GB" dirty="0">
                <a:latin typeface="Arial" panose="020B0604020202020204" pitchFamily="34" charset="0"/>
              </a:rPr>
              <a:t>Around 40% of children with cerebral palsy are born prematurely;</a:t>
            </a:r>
          </a:p>
          <a:p>
            <a:r>
              <a:rPr lang="en-GB" dirty="0">
                <a:latin typeface="Arial" panose="020B0604020202020204" pitchFamily="34" charset="0"/>
              </a:rPr>
              <a:t>Precise cause of cerebral palsy is not apparent, but various risk factors can be identified, including maternal illness and postnatal events.</a:t>
            </a:r>
          </a:p>
          <a:p>
            <a:endParaRPr lang="en-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0997954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BD04-2956-7379-01BD-C7897F6BF624}"/>
              </a:ext>
            </a:extLst>
          </p:cNvPr>
          <p:cNvSpPr>
            <a:spLocks noGrp="1"/>
          </p:cNvSpPr>
          <p:nvPr>
            <p:ph type="title"/>
          </p:nvPr>
        </p:nvSpPr>
        <p:spPr/>
        <p:txBody>
          <a:bodyPr/>
          <a:lstStyle/>
          <a:p>
            <a:pPr algn="ctr"/>
            <a:r>
              <a:rPr lang="en-GB" sz="4400" dirty="0">
                <a:latin typeface="Arial" panose="020B0604020202020204" pitchFamily="34" charset="0"/>
              </a:rPr>
              <a:t>Diagnosis</a:t>
            </a:r>
            <a:endParaRPr lang="en-GB" dirty="0"/>
          </a:p>
        </p:txBody>
      </p:sp>
      <p:sp>
        <p:nvSpPr>
          <p:cNvPr id="4" name="Content Placeholder 3">
            <a:extLst>
              <a:ext uri="{FF2B5EF4-FFF2-40B4-BE49-F238E27FC236}">
                <a16:creationId xmlns:a16="http://schemas.microsoft.com/office/drawing/2014/main" id="{A1FB957A-C338-6147-7F80-E5B050436BAF}"/>
              </a:ext>
            </a:extLst>
          </p:cNvPr>
          <p:cNvSpPr>
            <a:spLocks noGrp="1"/>
          </p:cNvSpPr>
          <p:nvPr>
            <p:ph sz="half" idx="2"/>
          </p:nvPr>
        </p:nvSpPr>
        <p:spPr>
          <a:xfrm>
            <a:off x="467544" y="1825625"/>
            <a:ext cx="8047806" cy="3809862"/>
          </a:xfrm>
        </p:spPr>
        <p:txBody>
          <a:bodyPr/>
          <a:lstStyle/>
          <a:p>
            <a:r>
              <a:rPr lang="en-GB" dirty="0">
                <a:latin typeface="Arial" panose="020B0604020202020204" pitchFamily="34" charset="0"/>
              </a:rPr>
              <a:t>Medical history and development;</a:t>
            </a:r>
          </a:p>
          <a:p>
            <a:r>
              <a:rPr lang="en-GB" dirty="0">
                <a:latin typeface="Arial" panose="020B0604020202020204" pitchFamily="34" charset="0"/>
              </a:rPr>
              <a:t>Check for symptoms of cerebral palsy;</a:t>
            </a:r>
          </a:p>
          <a:p>
            <a:r>
              <a:rPr lang="en-GB" dirty="0">
                <a:latin typeface="Arial" panose="020B0604020202020204" pitchFamily="34" charset="0"/>
              </a:rPr>
              <a:t>Child’s movements are assessed;</a:t>
            </a:r>
          </a:p>
          <a:p>
            <a:r>
              <a:rPr lang="en-GB" dirty="0">
                <a:latin typeface="Arial" panose="020B0604020202020204" pitchFamily="34" charset="0"/>
              </a:rPr>
              <a:t>Brain scan;</a:t>
            </a:r>
          </a:p>
          <a:p>
            <a:r>
              <a:rPr lang="en-GB" dirty="0">
                <a:latin typeface="Arial" panose="020B0604020202020204" pitchFamily="34" charset="0"/>
              </a:rPr>
              <a:t>EEG – electroencephalogram;</a:t>
            </a:r>
          </a:p>
          <a:p>
            <a:r>
              <a:rPr lang="en-GB" dirty="0">
                <a:latin typeface="Arial" panose="020B0604020202020204" pitchFamily="34" charset="0"/>
              </a:rPr>
              <a:t>EMG – electromyogram;</a:t>
            </a:r>
          </a:p>
          <a:p>
            <a:r>
              <a:rPr lang="en-GB" dirty="0">
                <a:latin typeface="Arial" panose="020B0604020202020204" pitchFamily="34" charset="0"/>
              </a:rPr>
              <a:t>Blood tests.</a:t>
            </a:r>
          </a:p>
          <a:p>
            <a:pPr marL="0" indent="0">
              <a:buNone/>
            </a:pPr>
            <a:endParaRPr lang="en-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9460325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AE98B-000A-FFE0-7A7C-2811664A989C}"/>
              </a:ext>
            </a:extLst>
          </p:cNvPr>
          <p:cNvSpPr>
            <a:spLocks noGrp="1"/>
          </p:cNvSpPr>
          <p:nvPr>
            <p:ph type="title"/>
          </p:nvPr>
        </p:nvSpPr>
        <p:spPr/>
        <p:txBody>
          <a:bodyPr/>
          <a:lstStyle/>
          <a:p>
            <a:pPr algn="ctr"/>
            <a:r>
              <a:rPr lang="en-GB" sz="4400" dirty="0">
                <a:latin typeface="Arial" panose="020B0604020202020204" pitchFamily="34" charset="0"/>
              </a:rPr>
              <a:t>What is Early Intervention?</a:t>
            </a:r>
            <a:endParaRPr lang="en-GB" dirty="0"/>
          </a:p>
        </p:txBody>
      </p:sp>
      <p:sp>
        <p:nvSpPr>
          <p:cNvPr id="3" name="Content Placeholder 2">
            <a:extLst>
              <a:ext uri="{FF2B5EF4-FFF2-40B4-BE49-F238E27FC236}">
                <a16:creationId xmlns:a16="http://schemas.microsoft.com/office/drawing/2014/main" id="{0E839BC2-958D-BF34-157A-5CBCA891E4E4}"/>
              </a:ext>
            </a:extLst>
          </p:cNvPr>
          <p:cNvSpPr>
            <a:spLocks noGrp="1"/>
          </p:cNvSpPr>
          <p:nvPr>
            <p:ph sz="half" idx="1"/>
          </p:nvPr>
        </p:nvSpPr>
        <p:spPr>
          <a:xfrm>
            <a:off x="251520" y="1690688"/>
            <a:ext cx="8568952" cy="4258591"/>
          </a:xfrm>
        </p:spPr>
        <p:txBody>
          <a:bodyPr>
            <a:normAutofit fontScale="92500" lnSpcReduction="10000"/>
          </a:bodyPr>
          <a:lstStyle/>
          <a:p>
            <a:pPr marL="0" indent="0">
              <a:buNone/>
            </a:pPr>
            <a:r>
              <a:rPr lang="en-GB" i="1" dirty="0">
                <a:latin typeface="Arial" panose="020B0604020202020204" pitchFamily="34" charset="0"/>
              </a:rPr>
              <a:t>“The importance of timely identification and of providing appropriate provision as soon as possible for a child or young person with ALN cannot be overemphasised. The earlier action is taken, the more effective the action is likely to be. Identifying ALN at an early stage and delivering appropriate interventions can also prevent the need for future more costly and less effective interventions. The child or young person’s ALN and the provision made for them </a:t>
            </a:r>
            <a:r>
              <a:rPr lang="en-GB" b="1" i="1" dirty="0">
                <a:latin typeface="Arial" panose="020B0604020202020204" pitchFamily="34" charset="0"/>
              </a:rPr>
              <a:t>must</a:t>
            </a:r>
            <a:r>
              <a:rPr lang="en-GB" i="1" dirty="0">
                <a:latin typeface="Arial" panose="020B0604020202020204" pitchFamily="34" charset="0"/>
              </a:rPr>
              <a:t> be reviewed at least annually, to ensure that interventions remain appropriate.”</a:t>
            </a:r>
          </a:p>
          <a:p>
            <a:pPr marL="0" indent="0" algn="r">
              <a:buNone/>
            </a:pPr>
            <a:r>
              <a:rPr lang="en-GB" i="1" dirty="0">
                <a:latin typeface="Arial" panose="020B0604020202020204" pitchFamily="34" charset="0"/>
              </a:rPr>
              <a:t>                                 </a:t>
            </a:r>
            <a:r>
              <a:rPr lang="en-GB" sz="1400" i="1" dirty="0">
                <a:latin typeface="Arial" panose="020B0604020202020204" pitchFamily="34" charset="0"/>
              </a:rPr>
              <a:t>(Welsh Government, 2018, p.28).</a:t>
            </a:r>
          </a:p>
          <a:p>
            <a:pPr marL="0" indent="0">
              <a:buNone/>
            </a:pPr>
            <a:endParaRPr lang="en-GB" dirty="0"/>
          </a:p>
        </p:txBody>
      </p:sp>
    </p:spTree>
    <p:extLst>
      <p:ext uri="{BB962C8B-B14F-4D97-AF65-F5344CB8AC3E}">
        <p14:creationId xmlns:p14="http://schemas.microsoft.com/office/powerpoint/2010/main" val="952494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A0274-B581-2F3E-FC3A-BEB2CBBBA12B}"/>
              </a:ext>
            </a:extLst>
          </p:cNvPr>
          <p:cNvSpPr>
            <a:spLocks noGrp="1"/>
          </p:cNvSpPr>
          <p:nvPr>
            <p:ph type="title"/>
          </p:nvPr>
        </p:nvSpPr>
        <p:spPr/>
        <p:txBody>
          <a:bodyPr/>
          <a:lstStyle/>
          <a:p>
            <a:pPr algn="ctr"/>
            <a:r>
              <a:rPr lang="en-GB" altLang="cy-GB" sz="4400" dirty="0">
                <a:latin typeface="Arial" panose="020B0604020202020204" pitchFamily="34" charset="0"/>
              </a:rPr>
              <a:t>Early Intervention</a:t>
            </a:r>
            <a:endParaRPr lang="en-GB" dirty="0"/>
          </a:p>
        </p:txBody>
      </p:sp>
      <p:sp>
        <p:nvSpPr>
          <p:cNvPr id="4" name="Content Placeholder 3">
            <a:extLst>
              <a:ext uri="{FF2B5EF4-FFF2-40B4-BE49-F238E27FC236}">
                <a16:creationId xmlns:a16="http://schemas.microsoft.com/office/drawing/2014/main" id="{B87C0464-DC02-861E-F2FD-1E89E11DA40C}"/>
              </a:ext>
            </a:extLst>
          </p:cNvPr>
          <p:cNvSpPr>
            <a:spLocks noGrp="1"/>
          </p:cNvSpPr>
          <p:nvPr>
            <p:ph sz="half" idx="2"/>
          </p:nvPr>
        </p:nvSpPr>
        <p:spPr>
          <a:xfrm>
            <a:off x="628650" y="1825625"/>
            <a:ext cx="7886700" cy="3809862"/>
          </a:xfrm>
        </p:spPr>
        <p:txBody>
          <a:bodyPr/>
          <a:lstStyle/>
          <a:p>
            <a:r>
              <a:rPr lang="en-US" altLang="cy-GB" dirty="0">
                <a:latin typeface="Arial" panose="020B0604020202020204" pitchFamily="34" charset="0"/>
              </a:rPr>
              <a:t>Services range from identification (such as screening and referral services) to diagnostic and direct intervention </a:t>
            </a:r>
            <a:r>
              <a:rPr lang="en-US" altLang="cy-GB" dirty="0" err="1">
                <a:latin typeface="Arial" panose="020B0604020202020204" pitchFamily="34" charset="0"/>
              </a:rPr>
              <a:t>programmes</a:t>
            </a:r>
            <a:r>
              <a:rPr lang="en-US" altLang="cy-GB" dirty="0">
                <a:latin typeface="Arial" panose="020B0604020202020204" pitchFamily="34" charset="0"/>
              </a:rPr>
              <a:t>. </a:t>
            </a:r>
          </a:p>
          <a:p>
            <a:pPr marL="0" indent="0">
              <a:buNone/>
            </a:pPr>
            <a:endParaRPr lang="en-GB" dirty="0"/>
          </a:p>
        </p:txBody>
      </p:sp>
    </p:spTree>
    <p:extLst>
      <p:ext uri="{BB962C8B-B14F-4D97-AF65-F5344CB8AC3E}">
        <p14:creationId xmlns:p14="http://schemas.microsoft.com/office/powerpoint/2010/main" val="1150878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EB096-DF82-ABEC-559E-E12B78BAECCA}"/>
              </a:ext>
            </a:extLst>
          </p:cNvPr>
          <p:cNvSpPr>
            <a:spLocks noGrp="1"/>
          </p:cNvSpPr>
          <p:nvPr>
            <p:ph type="title"/>
          </p:nvPr>
        </p:nvSpPr>
        <p:spPr/>
        <p:txBody>
          <a:bodyPr>
            <a:noAutofit/>
          </a:bodyPr>
          <a:lstStyle/>
          <a:p>
            <a:pPr algn="ctr"/>
            <a:r>
              <a:rPr lang="en-GB" altLang="cy-GB" sz="3200" dirty="0">
                <a:latin typeface="Arial" panose="020B0604020202020204" pitchFamily="34" charset="0"/>
              </a:rPr>
              <a:t>Early Intervention – Developmental screening</a:t>
            </a:r>
            <a:endParaRPr lang="en-GB" sz="3200" dirty="0"/>
          </a:p>
        </p:txBody>
      </p:sp>
      <p:sp>
        <p:nvSpPr>
          <p:cNvPr id="4" name="Content Placeholder 3">
            <a:extLst>
              <a:ext uri="{FF2B5EF4-FFF2-40B4-BE49-F238E27FC236}">
                <a16:creationId xmlns:a16="http://schemas.microsoft.com/office/drawing/2014/main" id="{23DB2C07-4F3D-DE34-7AF8-7010B33375E1}"/>
              </a:ext>
            </a:extLst>
          </p:cNvPr>
          <p:cNvSpPr>
            <a:spLocks noGrp="1"/>
          </p:cNvSpPr>
          <p:nvPr>
            <p:ph sz="half" idx="2"/>
          </p:nvPr>
        </p:nvSpPr>
        <p:spPr>
          <a:xfrm>
            <a:off x="628650" y="1825625"/>
            <a:ext cx="7886700" cy="3809862"/>
          </a:xfrm>
        </p:spPr>
        <p:txBody>
          <a:bodyPr/>
          <a:lstStyle/>
          <a:p>
            <a:pPr>
              <a:defRPr/>
            </a:pPr>
            <a:r>
              <a:rPr lang="en-US" altLang="cy-GB" dirty="0">
                <a:latin typeface="Arial" panose="020B0604020202020204" pitchFamily="34" charset="0"/>
              </a:rPr>
              <a:t>Undertaken when there are concerns;</a:t>
            </a:r>
          </a:p>
          <a:p>
            <a:pPr>
              <a:defRPr/>
            </a:pPr>
            <a:r>
              <a:rPr lang="en-US" altLang="cy-GB" dirty="0">
                <a:latin typeface="Arial" panose="020B0604020202020204" pitchFamily="34" charset="0"/>
              </a:rPr>
              <a:t>Carried out by professionals;</a:t>
            </a:r>
          </a:p>
          <a:p>
            <a:pPr>
              <a:defRPr/>
            </a:pPr>
            <a:r>
              <a:rPr lang="en-US" altLang="cy-GB" dirty="0">
                <a:latin typeface="Arial" panose="020B0604020202020204" pitchFamily="34" charset="0"/>
              </a:rPr>
              <a:t>Questionnaires;</a:t>
            </a:r>
          </a:p>
          <a:p>
            <a:pPr>
              <a:defRPr/>
            </a:pPr>
            <a:r>
              <a:rPr lang="en-GB" altLang="cy-GB" dirty="0">
                <a:latin typeface="Arial" panose="020B0604020202020204" pitchFamily="34" charset="0"/>
              </a:rPr>
              <a:t>Checklists;</a:t>
            </a:r>
          </a:p>
          <a:p>
            <a:pPr>
              <a:defRPr/>
            </a:pPr>
            <a:r>
              <a:rPr lang="en-GB" altLang="cy-GB" dirty="0">
                <a:latin typeface="Arial" panose="020B0604020202020204" pitchFamily="34" charset="0"/>
              </a:rPr>
              <a:t>Aids identification of ALN.</a:t>
            </a:r>
          </a:p>
          <a:p>
            <a:pPr marL="0" indent="0">
              <a:buNone/>
              <a:defRPr/>
            </a:pPr>
            <a:endParaRPr lang="en-US" altLang="cy-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0429429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C8DB0-3D58-7CCA-246F-A00AD20A3C72}"/>
              </a:ext>
            </a:extLst>
          </p:cNvPr>
          <p:cNvSpPr>
            <a:spLocks noGrp="1"/>
          </p:cNvSpPr>
          <p:nvPr>
            <p:ph type="title"/>
          </p:nvPr>
        </p:nvSpPr>
        <p:spPr/>
        <p:txBody>
          <a:bodyPr/>
          <a:lstStyle/>
          <a:p>
            <a:pPr algn="ctr"/>
            <a:r>
              <a:rPr lang="en-GB" altLang="cy-GB" sz="4400" dirty="0">
                <a:latin typeface="Arial" panose="020B0604020202020204" pitchFamily="34" charset="0"/>
              </a:rPr>
              <a:t>Developmental screening</a:t>
            </a:r>
            <a:endParaRPr lang="en-GB" dirty="0"/>
          </a:p>
        </p:txBody>
      </p:sp>
      <p:sp>
        <p:nvSpPr>
          <p:cNvPr id="4" name="Content Placeholder 3">
            <a:extLst>
              <a:ext uri="{FF2B5EF4-FFF2-40B4-BE49-F238E27FC236}">
                <a16:creationId xmlns:a16="http://schemas.microsoft.com/office/drawing/2014/main" id="{61E1B220-5B95-5CBB-6F89-0DBBD01476B0}"/>
              </a:ext>
            </a:extLst>
          </p:cNvPr>
          <p:cNvSpPr>
            <a:spLocks noGrp="1"/>
          </p:cNvSpPr>
          <p:nvPr>
            <p:ph sz="half" idx="2"/>
          </p:nvPr>
        </p:nvSpPr>
        <p:spPr>
          <a:xfrm>
            <a:off x="251520" y="1825625"/>
            <a:ext cx="8640960" cy="3809862"/>
          </a:xfrm>
        </p:spPr>
        <p:txBody>
          <a:bodyPr/>
          <a:lstStyle/>
          <a:p>
            <a:pPr>
              <a:defRPr/>
            </a:pPr>
            <a:r>
              <a:rPr lang="en-US" altLang="cy-GB" dirty="0">
                <a:latin typeface="Arial" panose="020B0604020202020204" pitchFamily="34" charset="0"/>
              </a:rPr>
              <a:t>Dyslexia Screen Test;</a:t>
            </a:r>
          </a:p>
          <a:p>
            <a:pPr>
              <a:defRPr/>
            </a:pPr>
            <a:r>
              <a:rPr lang="en-US" altLang="cy-GB" dirty="0">
                <a:latin typeface="Arial" panose="020B0604020202020204" pitchFamily="34" charset="0"/>
              </a:rPr>
              <a:t>Dyscalculia Screen Test;</a:t>
            </a:r>
          </a:p>
          <a:p>
            <a:pPr>
              <a:defRPr/>
            </a:pPr>
            <a:r>
              <a:rPr lang="en-US" altLang="cy-GB" dirty="0">
                <a:latin typeface="Arial" panose="020B0604020202020204" pitchFamily="34" charset="0"/>
              </a:rPr>
              <a:t>M-CHAT (Modified Checklist for Autism in Toddlers);</a:t>
            </a:r>
          </a:p>
          <a:p>
            <a:pPr>
              <a:defRPr/>
            </a:pPr>
            <a:r>
              <a:rPr lang="en-GB" altLang="cy-GB" dirty="0">
                <a:latin typeface="Arial" panose="020B0604020202020204" pitchFamily="34" charset="0"/>
              </a:rPr>
              <a:t>Screening during pregnancy;</a:t>
            </a:r>
          </a:p>
          <a:p>
            <a:pPr>
              <a:defRPr/>
            </a:pPr>
            <a:r>
              <a:rPr lang="en-GB" altLang="cy-GB" dirty="0" err="1">
                <a:latin typeface="Arial" panose="020B0604020202020204" pitchFamily="34" charset="0"/>
              </a:rPr>
              <a:t>WellComm</a:t>
            </a:r>
            <a:r>
              <a:rPr lang="en-GB" altLang="cy-GB" dirty="0">
                <a:latin typeface="Arial" panose="020B0604020202020204" pitchFamily="34" charset="0"/>
              </a:rPr>
              <a:t> Early Years/Primary;</a:t>
            </a:r>
          </a:p>
          <a:p>
            <a:pPr>
              <a:defRPr/>
            </a:pPr>
            <a:r>
              <a:rPr lang="en-GB" altLang="cy-GB" dirty="0">
                <a:latin typeface="Arial" panose="020B0604020202020204" pitchFamily="34" charset="0"/>
              </a:rPr>
              <a:t>Consider your assignment – research and choose the most relevant.</a:t>
            </a:r>
          </a:p>
          <a:p>
            <a:pPr marL="0" indent="0">
              <a:buNone/>
              <a:defRPr/>
            </a:pPr>
            <a:endParaRPr lang="en-US" altLang="cy-GB" sz="2100"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5671768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0B6E4-52DB-731C-657D-A96B04374589}"/>
              </a:ext>
            </a:extLst>
          </p:cNvPr>
          <p:cNvSpPr>
            <a:spLocks noGrp="1"/>
          </p:cNvSpPr>
          <p:nvPr>
            <p:ph type="title"/>
          </p:nvPr>
        </p:nvSpPr>
        <p:spPr/>
        <p:txBody>
          <a:bodyPr/>
          <a:lstStyle/>
          <a:p>
            <a:pPr algn="ctr"/>
            <a:r>
              <a:rPr lang="en-GB" altLang="en-US" sz="4400" dirty="0">
                <a:latin typeface="Arial" panose="020B0604020202020204" pitchFamily="34" charset="0"/>
              </a:rPr>
              <a:t>Early intervention</a:t>
            </a:r>
            <a:endParaRPr lang="en-GB" dirty="0"/>
          </a:p>
        </p:txBody>
      </p:sp>
      <p:sp>
        <p:nvSpPr>
          <p:cNvPr id="4" name="Content Placeholder 3">
            <a:extLst>
              <a:ext uri="{FF2B5EF4-FFF2-40B4-BE49-F238E27FC236}">
                <a16:creationId xmlns:a16="http://schemas.microsoft.com/office/drawing/2014/main" id="{909E6986-7D9D-75FD-BEAA-D039CEE8DF54}"/>
              </a:ext>
            </a:extLst>
          </p:cNvPr>
          <p:cNvSpPr>
            <a:spLocks noGrp="1"/>
          </p:cNvSpPr>
          <p:nvPr>
            <p:ph sz="half" idx="2"/>
          </p:nvPr>
        </p:nvSpPr>
        <p:spPr>
          <a:xfrm>
            <a:off x="628650" y="1825625"/>
            <a:ext cx="7886700" cy="3809862"/>
          </a:xfrm>
        </p:spPr>
        <p:txBody>
          <a:bodyPr/>
          <a:lstStyle/>
          <a:p>
            <a:pPr marL="0" indent="0">
              <a:buNone/>
            </a:pPr>
            <a:r>
              <a:rPr lang="en-GB" dirty="0">
                <a:latin typeface="Arial" panose="020B0604020202020204" pitchFamily="34" charset="0"/>
              </a:rPr>
              <a:t>Those delivering early intervention programmes:</a:t>
            </a:r>
          </a:p>
          <a:p>
            <a:r>
              <a:rPr lang="en-GB" dirty="0">
                <a:latin typeface="Arial" panose="020B0604020202020204" pitchFamily="34" charset="0"/>
              </a:rPr>
              <a:t>Qualified; </a:t>
            </a:r>
          </a:p>
          <a:p>
            <a:r>
              <a:rPr lang="en-GB" dirty="0">
                <a:latin typeface="Arial" panose="020B0604020202020204" pitchFamily="34" charset="0"/>
              </a:rPr>
              <a:t>Understand;</a:t>
            </a:r>
          </a:p>
          <a:p>
            <a:r>
              <a:rPr lang="en-GB" dirty="0">
                <a:latin typeface="Arial" panose="020B0604020202020204" pitchFamily="34" charset="0"/>
              </a:rPr>
              <a:t>Develop – CPD.</a:t>
            </a:r>
            <a:endParaRPr lang="en-US" dirty="0">
              <a:latin typeface="Arial" panose="020B0604020202020204" pitchFamily="34" charset="0"/>
            </a:endParaRPr>
          </a:p>
          <a:p>
            <a:endParaRPr lang="en-GB" dirty="0">
              <a:latin typeface="Arial" panose="020B0604020202020204" pitchFamily="34" charset="0"/>
            </a:endParaRPr>
          </a:p>
          <a:p>
            <a:pPr marL="0" indent="0" algn="r">
              <a:buNone/>
            </a:pPr>
            <a:r>
              <a:rPr lang="en-GB" sz="2000" dirty="0">
                <a:latin typeface="Arial" panose="020B0604020202020204" pitchFamily="34" charset="0"/>
              </a:rPr>
              <a:t>(Nutbrown </a:t>
            </a:r>
            <a:r>
              <a:rPr lang="en-GB" sz="2000" i="1" dirty="0">
                <a:latin typeface="Arial" panose="020B0604020202020204" pitchFamily="34" charset="0"/>
              </a:rPr>
              <a:t>et al., </a:t>
            </a:r>
            <a:r>
              <a:rPr lang="en-GB" sz="2000" dirty="0">
                <a:latin typeface="Arial" panose="020B0604020202020204" pitchFamily="34" charset="0"/>
              </a:rPr>
              <a:t>2013) </a:t>
            </a:r>
          </a:p>
          <a:p>
            <a:pPr marL="0" indent="0">
              <a:buNone/>
            </a:pPr>
            <a:endParaRPr lang="en-GB" dirty="0"/>
          </a:p>
        </p:txBody>
      </p:sp>
    </p:spTree>
    <p:extLst>
      <p:ext uri="{BB962C8B-B14F-4D97-AF65-F5344CB8AC3E}">
        <p14:creationId xmlns:p14="http://schemas.microsoft.com/office/powerpoint/2010/main" val="18879916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B398E-139D-D849-CBA6-6BD318209FF0}"/>
              </a:ext>
            </a:extLst>
          </p:cNvPr>
          <p:cNvSpPr>
            <a:spLocks noGrp="1"/>
          </p:cNvSpPr>
          <p:nvPr>
            <p:ph type="title"/>
          </p:nvPr>
        </p:nvSpPr>
        <p:spPr/>
        <p:txBody>
          <a:bodyPr/>
          <a:lstStyle/>
          <a:p>
            <a:pPr algn="ctr"/>
            <a:r>
              <a:rPr lang="en-GB" altLang="en-US" sz="4400" dirty="0">
                <a:latin typeface="Arial" panose="020B0604020202020204" pitchFamily="34" charset="0"/>
              </a:rPr>
              <a:t>Responsibilities of settings</a:t>
            </a:r>
            <a:endParaRPr lang="en-GB" dirty="0"/>
          </a:p>
        </p:txBody>
      </p:sp>
      <p:sp>
        <p:nvSpPr>
          <p:cNvPr id="4" name="Content Placeholder 3">
            <a:extLst>
              <a:ext uri="{FF2B5EF4-FFF2-40B4-BE49-F238E27FC236}">
                <a16:creationId xmlns:a16="http://schemas.microsoft.com/office/drawing/2014/main" id="{0EE06FA9-7B47-967C-F7F7-9E824938B834}"/>
              </a:ext>
            </a:extLst>
          </p:cNvPr>
          <p:cNvSpPr>
            <a:spLocks noGrp="1"/>
          </p:cNvSpPr>
          <p:nvPr>
            <p:ph sz="half" idx="2"/>
          </p:nvPr>
        </p:nvSpPr>
        <p:spPr>
          <a:xfrm>
            <a:off x="628650" y="1825625"/>
            <a:ext cx="7886700" cy="3809862"/>
          </a:xfrm>
        </p:spPr>
        <p:txBody>
          <a:bodyPr>
            <a:normAutofit/>
          </a:bodyPr>
          <a:lstStyle/>
          <a:p>
            <a:r>
              <a:rPr lang="en-GB" altLang="en-US" sz="2800" dirty="0">
                <a:latin typeface="Arial" panose="020B0604020202020204" pitchFamily="34" charset="0"/>
              </a:rPr>
              <a:t>Ensure arrangements are in place;</a:t>
            </a:r>
          </a:p>
          <a:p>
            <a:r>
              <a:rPr lang="en-GB" altLang="en-US" sz="2800" dirty="0">
                <a:latin typeface="Arial" panose="020B0604020202020204" pitchFamily="34" charset="0"/>
              </a:rPr>
              <a:t>Appoint named staff member/s responsible for healthcare needs;</a:t>
            </a:r>
          </a:p>
          <a:p>
            <a:r>
              <a:rPr lang="en-GB" altLang="en-US" sz="2800" dirty="0">
                <a:latin typeface="Arial" panose="020B0604020202020204" pitchFamily="34" charset="0"/>
              </a:rPr>
              <a:t>Ensure sufficient staff </a:t>
            </a:r>
            <a:r>
              <a:rPr lang="en-GB" altLang="en-US" sz="2800" b="1" dirty="0">
                <a:latin typeface="Arial" panose="020B0604020202020204" pitchFamily="34" charset="0"/>
              </a:rPr>
              <a:t>are trained;</a:t>
            </a:r>
          </a:p>
          <a:p>
            <a:r>
              <a:rPr lang="en-GB" altLang="en-US" sz="2800" dirty="0">
                <a:latin typeface="Arial" panose="020B0604020202020204" pitchFamily="34" charset="0"/>
              </a:rPr>
              <a:t>Ensure learners are not excluded from activities.</a:t>
            </a:r>
          </a:p>
          <a:p>
            <a:pPr marL="0" indent="0">
              <a:buNone/>
            </a:pPr>
            <a:endParaRPr lang="en-GB" dirty="0"/>
          </a:p>
        </p:txBody>
      </p:sp>
    </p:spTree>
    <p:extLst>
      <p:ext uri="{BB962C8B-B14F-4D97-AF65-F5344CB8AC3E}">
        <p14:creationId xmlns:p14="http://schemas.microsoft.com/office/powerpoint/2010/main" val="137095129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9E714-BDD4-7666-199B-381B0A3EB559}"/>
              </a:ext>
            </a:extLst>
          </p:cNvPr>
          <p:cNvSpPr>
            <a:spLocks noGrp="1"/>
          </p:cNvSpPr>
          <p:nvPr>
            <p:ph type="title"/>
          </p:nvPr>
        </p:nvSpPr>
        <p:spPr>
          <a:xfrm>
            <a:off x="628650" y="365126"/>
            <a:ext cx="7886700" cy="857388"/>
          </a:xfrm>
        </p:spPr>
        <p:txBody>
          <a:bodyPr/>
          <a:lstStyle/>
          <a:p>
            <a:pPr algn="ctr"/>
            <a:r>
              <a:rPr lang="en-GB" altLang="en-US" sz="4400" dirty="0">
                <a:latin typeface="Arial" panose="020B0604020202020204" pitchFamily="34" charset="0"/>
              </a:rPr>
              <a:t>Responsibilities of settings</a:t>
            </a:r>
            <a:endParaRPr lang="en-GB" dirty="0"/>
          </a:p>
        </p:txBody>
      </p:sp>
      <p:sp>
        <p:nvSpPr>
          <p:cNvPr id="3" name="Content Placeholder 2">
            <a:extLst>
              <a:ext uri="{FF2B5EF4-FFF2-40B4-BE49-F238E27FC236}">
                <a16:creationId xmlns:a16="http://schemas.microsoft.com/office/drawing/2014/main" id="{8302A90D-7E73-2B27-5382-136D037B770A}"/>
              </a:ext>
            </a:extLst>
          </p:cNvPr>
          <p:cNvSpPr>
            <a:spLocks noGrp="1"/>
          </p:cNvSpPr>
          <p:nvPr>
            <p:ph sz="half" idx="1"/>
          </p:nvPr>
        </p:nvSpPr>
        <p:spPr>
          <a:xfrm>
            <a:off x="251520" y="1556792"/>
            <a:ext cx="8568952" cy="4392488"/>
          </a:xfrm>
        </p:spPr>
        <p:txBody>
          <a:bodyPr>
            <a:normAutofit lnSpcReduction="10000"/>
          </a:bodyPr>
          <a:lstStyle/>
          <a:p>
            <a:pPr marL="0" indent="0">
              <a:buNone/>
            </a:pPr>
            <a:r>
              <a:rPr lang="en-GB" sz="2800" i="1" dirty="0">
                <a:latin typeface="Arial" panose="020B0604020202020204" pitchFamily="34" charset="0"/>
              </a:rPr>
              <a:t>“Any staff member within the education setting may be asked to provide support to learners with healthcare needs, including assisting or supervising the administration of medicines. </a:t>
            </a:r>
            <a:r>
              <a:rPr lang="en-GB" sz="2800" b="1" i="1" dirty="0">
                <a:latin typeface="Arial" panose="020B0604020202020204" pitchFamily="34" charset="0"/>
              </a:rPr>
              <a:t>This role is entirely voluntary. Staff members must receive sufficient and suitable training and achieve the necessary level of competence before they take on the responsibility. No staff member can be required to administer or supervise medication unless it forms part of their contract, terms and conditions or a mutually agreed job plan.”</a:t>
            </a:r>
          </a:p>
          <a:p>
            <a:pPr marL="0" indent="0" algn="r">
              <a:buNone/>
            </a:pPr>
            <a:r>
              <a:rPr lang="en-GB" sz="1800" dirty="0">
                <a:latin typeface="Arial" panose="020B0604020202020204" pitchFamily="34" charset="0"/>
              </a:rPr>
              <a:t>(Welsh Government, 2017:9)</a:t>
            </a:r>
            <a:endParaRPr lang="en-US" sz="1800" dirty="0">
              <a:latin typeface="Arial" panose="020B0604020202020204" pitchFamily="34" charset="0"/>
            </a:endParaRPr>
          </a:p>
          <a:p>
            <a:endParaRPr lang="en-GB" dirty="0"/>
          </a:p>
        </p:txBody>
      </p:sp>
    </p:spTree>
    <p:extLst>
      <p:ext uri="{BB962C8B-B14F-4D97-AF65-F5344CB8AC3E}">
        <p14:creationId xmlns:p14="http://schemas.microsoft.com/office/powerpoint/2010/main" val="375190852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4119242-ABC2-C955-0BA1-578C64809D01}"/>
              </a:ext>
            </a:extLst>
          </p:cNvPr>
          <p:cNvSpPr>
            <a:spLocks noGrp="1"/>
          </p:cNvSpPr>
          <p:nvPr>
            <p:ph sz="half" idx="2"/>
          </p:nvPr>
        </p:nvSpPr>
        <p:spPr>
          <a:xfrm>
            <a:off x="323528" y="1825625"/>
            <a:ext cx="8191822" cy="3809862"/>
          </a:xfrm>
        </p:spPr>
        <p:txBody>
          <a:bodyPr/>
          <a:lstStyle/>
          <a:p>
            <a:r>
              <a:rPr lang="en-GB" altLang="en-US" dirty="0">
                <a:latin typeface="Arial" panose="020B0604020202020204" pitchFamily="34" charset="0"/>
              </a:rPr>
              <a:t>Most children will miss nursery/school due to short illness</a:t>
            </a:r>
          </a:p>
          <a:p>
            <a:pPr marL="0" indent="0">
              <a:buNone/>
            </a:pPr>
            <a:endParaRPr lang="en-GB" altLang="en-US" dirty="0">
              <a:latin typeface="Arial" panose="020B0604020202020204" pitchFamily="34" charset="0"/>
            </a:endParaRPr>
          </a:p>
          <a:p>
            <a:r>
              <a:rPr lang="en-GB" altLang="en-US" b="1" dirty="0">
                <a:latin typeface="Arial" panose="020B0604020202020204" pitchFamily="34" charset="0"/>
              </a:rPr>
              <a:t>What effect could this have on children’s care and education?</a:t>
            </a:r>
          </a:p>
          <a:p>
            <a:pPr marL="0" indent="0">
              <a:buNone/>
            </a:pPr>
            <a:endParaRPr lang="en-GB" dirty="0"/>
          </a:p>
        </p:txBody>
      </p:sp>
      <p:sp>
        <p:nvSpPr>
          <p:cNvPr id="5" name="Title 1">
            <a:extLst>
              <a:ext uri="{FF2B5EF4-FFF2-40B4-BE49-F238E27FC236}">
                <a16:creationId xmlns:a16="http://schemas.microsoft.com/office/drawing/2014/main" id="{9A9C3F75-377F-3258-EABD-F5243D9732CD}"/>
              </a:ext>
            </a:extLst>
          </p:cNvPr>
          <p:cNvSpPr>
            <a:spLocks noGrp="1"/>
          </p:cNvSpPr>
          <p:nvPr>
            <p:ph type="title"/>
          </p:nvPr>
        </p:nvSpPr>
        <p:spPr>
          <a:xfrm>
            <a:off x="628650" y="365125"/>
            <a:ext cx="7886700" cy="1325563"/>
          </a:xfrm>
        </p:spPr>
        <p:txBody>
          <a:bodyPr>
            <a:noAutofit/>
          </a:bodyPr>
          <a:lstStyle/>
          <a:p>
            <a:pPr algn="ctr"/>
            <a:r>
              <a:rPr lang="en-GB" altLang="en-US" sz="3600" dirty="0">
                <a:latin typeface="Arial" panose="020B0604020202020204" pitchFamily="34" charset="0"/>
              </a:rPr>
              <a:t>Healthcare needs of children with ALN</a:t>
            </a:r>
          </a:p>
        </p:txBody>
      </p:sp>
    </p:spTree>
    <p:extLst>
      <p:ext uri="{BB962C8B-B14F-4D97-AF65-F5344CB8AC3E}">
        <p14:creationId xmlns:p14="http://schemas.microsoft.com/office/powerpoint/2010/main" val="8173468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F9B2AFC-0CDA-DBD8-5612-40B58715D1FA}"/>
              </a:ext>
            </a:extLst>
          </p:cNvPr>
          <p:cNvSpPr>
            <a:spLocks noGrp="1"/>
          </p:cNvSpPr>
          <p:nvPr>
            <p:ph sz="half" idx="2"/>
          </p:nvPr>
        </p:nvSpPr>
        <p:spPr>
          <a:xfrm>
            <a:off x="628650" y="1825625"/>
            <a:ext cx="7886700" cy="3809862"/>
          </a:xfrm>
        </p:spPr>
        <p:txBody>
          <a:bodyPr>
            <a:normAutofit/>
          </a:bodyPr>
          <a:lstStyle/>
          <a:p>
            <a:r>
              <a:rPr lang="en-GB" dirty="0">
                <a:latin typeface="Arial" panose="020B0604020202020204" pitchFamily="34" charset="0"/>
              </a:rPr>
              <a:t>Autism Awareness;</a:t>
            </a:r>
          </a:p>
          <a:p>
            <a:r>
              <a:rPr lang="en-GB" dirty="0">
                <a:latin typeface="Arial" panose="020B0604020202020204" pitchFamily="34" charset="0"/>
              </a:rPr>
              <a:t>Undergraduate programmes;</a:t>
            </a:r>
          </a:p>
          <a:p>
            <a:r>
              <a:rPr lang="en-GB" dirty="0">
                <a:latin typeface="Arial" panose="020B0604020202020204" pitchFamily="34" charset="0"/>
              </a:rPr>
              <a:t>Postgraduate programmes;</a:t>
            </a:r>
          </a:p>
          <a:p>
            <a:r>
              <a:rPr lang="en-GB" dirty="0">
                <a:latin typeface="Arial" panose="020B0604020202020204" pitchFamily="34" charset="0"/>
              </a:rPr>
              <a:t>Ongoing CPD;</a:t>
            </a:r>
          </a:p>
          <a:p>
            <a:r>
              <a:rPr lang="en-GB" dirty="0">
                <a:latin typeface="Arial" panose="020B0604020202020204" pitchFamily="34" charset="0"/>
              </a:rPr>
              <a:t>Experience?</a:t>
            </a:r>
          </a:p>
          <a:p>
            <a:r>
              <a:rPr lang="en-GB" dirty="0">
                <a:latin typeface="Arial" panose="020B0604020202020204" pitchFamily="34" charset="0"/>
              </a:rPr>
              <a:t>Others?</a:t>
            </a:r>
          </a:p>
          <a:p>
            <a:endParaRPr lang="en-GB" dirty="0">
              <a:solidFill>
                <a:srgbClr val="0070C0"/>
              </a:solidFill>
              <a:latin typeface="Arial" panose="020B0604020202020204" pitchFamily="34" charset="0"/>
            </a:endParaRPr>
          </a:p>
          <a:p>
            <a:pPr marL="0" indent="0">
              <a:buNone/>
            </a:pPr>
            <a:endParaRPr lang="en-GB" dirty="0"/>
          </a:p>
        </p:txBody>
      </p:sp>
      <p:sp>
        <p:nvSpPr>
          <p:cNvPr id="5" name="Title 1">
            <a:extLst>
              <a:ext uri="{FF2B5EF4-FFF2-40B4-BE49-F238E27FC236}">
                <a16:creationId xmlns:a16="http://schemas.microsoft.com/office/drawing/2014/main" id="{570D5BE8-D062-8038-7253-695AE3404959}"/>
              </a:ext>
            </a:extLst>
          </p:cNvPr>
          <p:cNvSpPr>
            <a:spLocks noGrp="1"/>
          </p:cNvSpPr>
          <p:nvPr>
            <p:ph type="title"/>
          </p:nvPr>
        </p:nvSpPr>
        <p:spPr>
          <a:xfrm>
            <a:off x="628650" y="365125"/>
            <a:ext cx="7886700" cy="1325563"/>
          </a:xfrm>
        </p:spPr>
        <p:txBody>
          <a:bodyPr>
            <a:noAutofit/>
          </a:bodyPr>
          <a:lstStyle/>
          <a:p>
            <a:pPr algn="ctr"/>
            <a:r>
              <a:rPr lang="en-GB" sz="4000" dirty="0">
                <a:latin typeface="Arial" panose="020B0604020202020204" pitchFamily="34" charset="0"/>
              </a:rPr>
              <a:t>Training for Practitioners</a:t>
            </a:r>
          </a:p>
        </p:txBody>
      </p:sp>
    </p:spTree>
    <p:extLst>
      <p:ext uri="{BB962C8B-B14F-4D97-AF65-F5344CB8AC3E}">
        <p14:creationId xmlns:p14="http://schemas.microsoft.com/office/powerpoint/2010/main" val="257512420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613F0-F2A5-2382-E618-1F5C4D021386}"/>
              </a:ext>
            </a:extLst>
          </p:cNvPr>
          <p:cNvSpPr>
            <a:spLocks noGrp="1"/>
          </p:cNvSpPr>
          <p:nvPr>
            <p:ph type="title"/>
          </p:nvPr>
        </p:nvSpPr>
        <p:spPr/>
        <p:txBody>
          <a:bodyPr/>
          <a:lstStyle/>
          <a:p>
            <a:pPr algn="ctr"/>
            <a:r>
              <a:rPr lang="en-GB" sz="4400" dirty="0">
                <a:latin typeface="Arial" panose="020B0604020202020204" pitchFamily="34" charset="0"/>
              </a:rPr>
              <a:t>However…</a:t>
            </a:r>
            <a:endParaRPr lang="en-GB" dirty="0"/>
          </a:p>
        </p:txBody>
      </p:sp>
      <p:sp>
        <p:nvSpPr>
          <p:cNvPr id="3" name="Content Placeholder 2">
            <a:extLst>
              <a:ext uri="{FF2B5EF4-FFF2-40B4-BE49-F238E27FC236}">
                <a16:creationId xmlns:a16="http://schemas.microsoft.com/office/drawing/2014/main" id="{F30AD551-43C6-A3A3-F715-1D5459054F77}"/>
              </a:ext>
            </a:extLst>
          </p:cNvPr>
          <p:cNvSpPr>
            <a:spLocks noGrp="1"/>
          </p:cNvSpPr>
          <p:nvPr>
            <p:ph sz="half" idx="1"/>
          </p:nvPr>
        </p:nvSpPr>
        <p:spPr>
          <a:xfrm>
            <a:off x="628650" y="1825625"/>
            <a:ext cx="8263830" cy="3809862"/>
          </a:xfrm>
        </p:spPr>
        <p:txBody>
          <a:bodyPr>
            <a:normAutofit fontScale="92500"/>
          </a:bodyPr>
          <a:lstStyle/>
          <a:p>
            <a:pPr marL="0" indent="0">
              <a:buNone/>
            </a:pPr>
            <a:r>
              <a:rPr lang="en-GB" i="1" dirty="0">
                <a:latin typeface="Arial" panose="020B0604020202020204" pitchFamily="34" charset="0"/>
              </a:rPr>
              <a:t>“The picture facing schools supporting children with special educational needs is bleak. Not only are school budgets at breaking point, there have been severe cuts to health and social care provision. Schools are left struggling to meet the needs of our most vulnerable pupils. Without sufficient funding and a more coherent approach, the SEN code of practice is nothing more than an empty promise from government to parents and children.”</a:t>
            </a:r>
            <a:endParaRPr lang="en-GB" sz="1800" i="1" dirty="0">
              <a:latin typeface="Arial" panose="020B0604020202020204" pitchFamily="34" charset="0"/>
            </a:endParaRPr>
          </a:p>
          <a:p>
            <a:pPr marL="0" indent="0" algn="r">
              <a:buNone/>
            </a:pPr>
            <a:r>
              <a:rPr lang="en-GB" sz="1600" dirty="0">
                <a:latin typeface="Arial" panose="020B0604020202020204" pitchFamily="34" charset="0"/>
              </a:rPr>
              <a:t>(Whiteman, 2020 in NAHT, 2021, p. 1)</a:t>
            </a:r>
          </a:p>
          <a:p>
            <a:endParaRPr lang="en-GB" dirty="0"/>
          </a:p>
        </p:txBody>
      </p:sp>
    </p:spTree>
    <p:extLst>
      <p:ext uri="{BB962C8B-B14F-4D97-AF65-F5344CB8AC3E}">
        <p14:creationId xmlns:p14="http://schemas.microsoft.com/office/powerpoint/2010/main" val="40349703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3280C63-C7CB-429E-286F-474F58BE5F05}"/>
              </a:ext>
            </a:extLst>
          </p:cNvPr>
          <p:cNvSpPr>
            <a:spLocks noGrp="1"/>
          </p:cNvSpPr>
          <p:nvPr>
            <p:ph sz="half" idx="2"/>
          </p:nvPr>
        </p:nvSpPr>
        <p:spPr>
          <a:xfrm>
            <a:off x="467544" y="1484784"/>
            <a:ext cx="8047806" cy="4150703"/>
          </a:xfrm>
        </p:spPr>
        <p:txBody>
          <a:bodyPr>
            <a:normAutofit lnSpcReduction="10000"/>
          </a:bodyPr>
          <a:lstStyle/>
          <a:p>
            <a:r>
              <a:rPr lang="en-GB" dirty="0">
                <a:latin typeface="Arial" panose="020B0604020202020204" pitchFamily="34" charset="0"/>
              </a:rPr>
              <a:t>94% finding it harder to provide support required to meet needs of pupils with SEND than two years ago;</a:t>
            </a:r>
          </a:p>
          <a:p>
            <a:r>
              <a:rPr lang="en-GB" dirty="0">
                <a:latin typeface="Arial" panose="020B0604020202020204" pitchFamily="34" charset="0"/>
              </a:rPr>
              <a:t>73% said it was harder to resource support for pupils with SEND due to cuts to mainstream funding, as cuts to teaching assistants and pastoral staff have had a major impact on schools supporting their most vulnerable pupils;</a:t>
            </a:r>
          </a:p>
          <a:p>
            <a:r>
              <a:rPr lang="en-GB" dirty="0">
                <a:latin typeface="Arial" panose="020B0604020202020204" pitchFamily="34" charset="0"/>
              </a:rPr>
              <a:t>Long delays for pupils to be assessed – 15% waiting over 6 months from referral for an assessment.</a:t>
            </a:r>
          </a:p>
          <a:p>
            <a:pPr marL="0" indent="0">
              <a:buNone/>
            </a:pPr>
            <a:endParaRPr lang="en-GB" dirty="0">
              <a:solidFill>
                <a:srgbClr val="0070C0"/>
              </a:solidFill>
              <a:latin typeface="Arial" panose="020B0604020202020204" pitchFamily="34" charset="0"/>
            </a:endParaRPr>
          </a:p>
          <a:p>
            <a:endParaRPr lang="en-GB" dirty="0">
              <a:solidFill>
                <a:srgbClr val="0070C0"/>
              </a:solidFill>
              <a:latin typeface="Arial" panose="020B0604020202020204" pitchFamily="34" charset="0"/>
            </a:endParaRPr>
          </a:p>
          <a:p>
            <a:endParaRPr lang="en-GB" dirty="0"/>
          </a:p>
        </p:txBody>
      </p:sp>
      <p:sp>
        <p:nvSpPr>
          <p:cNvPr id="5" name="Title 1">
            <a:extLst>
              <a:ext uri="{FF2B5EF4-FFF2-40B4-BE49-F238E27FC236}">
                <a16:creationId xmlns:a16="http://schemas.microsoft.com/office/drawing/2014/main" id="{8F8D86A4-5B86-DA55-F0D9-3C5A5F702AAD}"/>
              </a:ext>
            </a:extLst>
          </p:cNvPr>
          <p:cNvSpPr>
            <a:spLocks noGrp="1"/>
          </p:cNvSpPr>
          <p:nvPr>
            <p:ph type="title"/>
          </p:nvPr>
        </p:nvSpPr>
        <p:spPr>
          <a:xfrm>
            <a:off x="628650" y="365125"/>
            <a:ext cx="7886700" cy="1119659"/>
          </a:xfrm>
        </p:spPr>
        <p:txBody>
          <a:bodyPr>
            <a:noAutofit/>
          </a:bodyPr>
          <a:lstStyle/>
          <a:p>
            <a:pPr algn="ctr"/>
            <a:r>
              <a:rPr lang="en-GB" sz="3200" dirty="0">
                <a:latin typeface="Arial" panose="020B0604020202020204" pitchFamily="34" charset="0"/>
              </a:rPr>
              <a:t>Statistics for England – Research by NAHT (2021)</a:t>
            </a:r>
            <a:endParaRPr lang="en-GB" sz="3200" dirty="0"/>
          </a:p>
        </p:txBody>
      </p:sp>
    </p:spTree>
    <p:extLst>
      <p:ext uri="{BB962C8B-B14F-4D97-AF65-F5344CB8AC3E}">
        <p14:creationId xmlns:p14="http://schemas.microsoft.com/office/powerpoint/2010/main" val="349369198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57CAA-B368-5DC6-9260-1A433B97D3DC}"/>
              </a:ext>
            </a:extLst>
          </p:cNvPr>
          <p:cNvSpPr>
            <a:spLocks noGrp="1"/>
          </p:cNvSpPr>
          <p:nvPr>
            <p:ph type="title"/>
          </p:nvPr>
        </p:nvSpPr>
        <p:spPr/>
        <p:txBody>
          <a:bodyPr/>
          <a:lstStyle/>
          <a:p>
            <a:pPr algn="ctr"/>
            <a:r>
              <a:rPr lang="en-GB" altLang="cy-GB" sz="4400" dirty="0">
                <a:latin typeface="Arial" panose="020B0604020202020204" pitchFamily="34" charset="0"/>
              </a:rPr>
              <a:t>Early Intervention</a:t>
            </a:r>
            <a:endParaRPr lang="en-GB" dirty="0"/>
          </a:p>
        </p:txBody>
      </p:sp>
      <p:sp>
        <p:nvSpPr>
          <p:cNvPr id="4" name="Content Placeholder 3">
            <a:extLst>
              <a:ext uri="{FF2B5EF4-FFF2-40B4-BE49-F238E27FC236}">
                <a16:creationId xmlns:a16="http://schemas.microsoft.com/office/drawing/2014/main" id="{8A741C74-E6AB-F8C0-0CA6-875117045C3B}"/>
              </a:ext>
            </a:extLst>
          </p:cNvPr>
          <p:cNvSpPr>
            <a:spLocks noGrp="1"/>
          </p:cNvSpPr>
          <p:nvPr>
            <p:ph sz="half" idx="2"/>
          </p:nvPr>
        </p:nvSpPr>
        <p:spPr>
          <a:xfrm>
            <a:off x="467544" y="1825625"/>
            <a:ext cx="8047806" cy="3809862"/>
          </a:xfrm>
        </p:spPr>
        <p:txBody>
          <a:bodyPr>
            <a:normAutofit/>
          </a:bodyPr>
          <a:lstStyle/>
          <a:p>
            <a:pPr>
              <a:defRPr/>
            </a:pPr>
            <a:r>
              <a:rPr lang="en-US" altLang="cy-GB" dirty="0">
                <a:latin typeface="Arial" panose="020B0604020202020204" pitchFamily="34" charset="0"/>
              </a:rPr>
              <a:t>Early intervention </a:t>
            </a:r>
            <a:r>
              <a:rPr lang="en-US" altLang="cy-GB" dirty="0" err="1">
                <a:latin typeface="Arial" panose="020B0604020202020204" pitchFamily="34" charset="0"/>
              </a:rPr>
              <a:t>programmes</a:t>
            </a:r>
            <a:r>
              <a:rPr lang="en-US" altLang="cy-GB" dirty="0">
                <a:latin typeface="Arial" panose="020B0604020202020204" pitchFamily="34" charset="0"/>
              </a:rPr>
              <a:t> may be </a:t>
            </a:r>
            <a:r>
              <a:rPr lang="en-US" altLang="cy-GB" dirty="0" err="1">
                <a:latin typeface="Arial" panose="020B0604020202020204" pitchFamily="34" charset="0"/>
              </a:rPr>
              <a:t>centre</a:t>
            </a:r>
            <a:r>
              <a:rPr lang="en-US" altLang="cy-GB" dirty="0">
                <a:latin typeface="Arial" panose="020B0604020202020204" pitchFamily="34" charset="0"/>
              </a:rPr>
              <a:t>-based, home-based, hospital-based, or a combination; </a:t>
            </a:r>
          </a:p>
          <a:p>
            <a:pPr>
              <a:defRPr/>
            </a:pPr>
            <a:r>
              <a:rPr lang="en-US" altLang="cy-GB" dirty="0">
                <a:latin typeface="Arial" panose="020B0604020202020204" pitchFamily="34" charset="0"/>
              </a:rPr>
              <a:t>Early intervention services focus on the child and family together. </a:t>
            </a:r>
          </a:p>
          <a:p>
            <a:endParaRPr lang="en-GB" dirty="0"/>
          </a:p>
        </p:txBody>
      </p:sp>
    </p:spTree>
    <p:extLst>
      <p:ext uri="{BB962C8B-B14F-4D97-AF65-F5344CB8AC3E}">
        <p14:creationId xmlns:p14="http://schemas.microsoft.com/office/powerpoint/2010/main" val="31376834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C4599-C003-590E-49DE-6B346618C8FA}"/>
              </a:ext>
            </a:extLst>
          </p:cNvPr>
          <p:cNvSpPr>
            <a:spLocks noGrp="1"/>
          </p:cNvSpPr>
          <p:nvPr>
            <p:ph type="title"/>
          </p:nvPr>
        </p:nvSpPr>
        <p:spPr/>
        <p:txBody>
          <a:bodyPr/>
          <a:lstStyle/>
          <a:p>
            <a:pPr algn="ctr"/>
            <a:r>
              <a:rPr lang="en-GB" altLang="cy-GB" sz="4400" dirty="0">
                <a:latin typeface="Arial" panose="020B0604020202020204" pitchFamily="34" charset="0"/>
              </a:rPr>
              <a:t>Read…</a:t>
            </a:r>
            <a:endParaRPr lang="en-GB" dirty="0"/>
          </a:p>
        </p:txBody>
      </p:sp>
      <p:sp>
        <p:nvSpPr>
          <p:cNvPr id="3" name="Content Placeholder 2">
            <a:extLst>
              <a:ext uri="{FF2B5EF4-FFF2-40B4-BE49-F238E27FC236}">
                <a16:creationId xmlns:a16="http://schemas.microsoft.com/office/drawing/2014/main" id="{D95B69FF-8F92-EC2B-A86A-D4F071006916}"/>
              </a:ext>
            </a:extLst>
          </p:cNvPr>
          <p:cNvSpPr>
            <a:spLocks noGrp="1"/>
          </p:cNvSpPr>
          <p:nvPr>
            <p:ph sz="half" idx="1"/>
          </p:nvPr>
        </p:nvSpPr>
        <p:spPr>
          <a:xfrm>
            <a:off x="628650" y="1825625"/>
            <a:ext cx="8119814" cy="3809862"/>
          </a:xfrm>
        </p:spPr>
        <p:txBody>
          <a:bodyPr>
            <a:normAutofit/>
          </a:bodyPr>
          <a:lstStyle/>
          <a:p>
            <a:pPr marL="0" indent="0">
              <a:buNone/>
              <a:defRPr/>
            </a:pPr>
            <a:r>
              <a:rPr lang="en-GB" dirty="0">
                <a:latin typeface="Arial" panose="020B0604020202020204" pitchFamily="34" charset="0"/>
                <a:hlinkClick r:id="rId3"/>
              </a:rPr>
              <a:t>Specialist Nursery Interventions for pre-school children in Kent</a:t>
            </a:r>
            <a:endParaRPr lang="en-GB" dirty="0">
              <a:latin typeface="Arial" panose="020B0604020202020204" pitchFamily="34" charset="0"/>
            </a:endParaRPr>
          </a:p>
          <a:p>
            <a:pPr marL="0" indent="0">
              <a:buNone/>
              <a:defRPr/>
            </a:pPr>
            <a:endParaRPr lang="cy-GB" altLang="cy-GB" kern="0" dirty="0">
              <a:solidFill>
                <a:srgbClr val="000000"/>
              </a:solidFill>
              <a:latin typeface="Arial" panose="020B0604020202020204" pitchFamily="34" charset="0"/>
              <a:ea typeface="MS PGothic" pitchFamily="34" charset="-128"/>
            </a:endParaRPr>
          </a:p>
          <a:p>
            <a:pPr marL="0" indent="0">
              <a:buNone/>
              <a:defRPr/>
            </a:pPr>
            <a:r>
              <a:rPr lang="cy-GB" altLang="cy-GB" kern="0" dirty="0">
                <a:solidFill>
                  <a:srgbClr val="000000"/>
                </a:solidFill>
                <a:latin typeface="Arial" panose="020B0604020202020204" pitchFamily="34" charset="0"/>
                <a:ea typeface="MS PGothic" pitchFamily="34" charset="-128"/>
                <a:hlinkClick r:id="rId4"/>
              </a:rPr>
              <a:t>Flying Start</a:t>
            </a:r>
            <a:endParaRPr lang="cy-GB" altLang="cy-GB" kern="0" dirty="0">
              <a:solidFill>
                <a:srgbClr val="000000"/>
              </a:solidFill>
              <a:latin typeface="Arial" panose="020B0604020202020204" pitchFamily="34" charset="0"/>
              <a:ea typeface="MS PGothic" pitchFamily="34" charset="-128"/>
            </a:endParaRPr>
          </a:p>
          <a:p>
            <a:pPr marL="0" indent="0">
              <a:buNone/>
              <a:defRPr/>
            </a:pPr>
            <a:endParaRPr lang="cy-GB" altLang="cy-GB" kern="0" dirty="0">
              <a:solidFill>
                <a:srgbClr val="000000"/>
              </a:solidFill>
              <a:latin typeface="Arial" panose="020B0604020202020204" pitchFamily="34" charset="0"/>
              <a:ea typeface="MS PGothic" pitchFamily="34" charset="-128"/>
            </a:endParaRPr>
          </a:p>
          <a:p>
            <a:pPr marL="0" indent="0">
              <a:buNone/>
              <a:defRPr/>
            </a:pPr>
            <a:r>
              <a:rPr lang="en-GB" dirty="0">
                <a:latin typeface="Arial" panose="020B0604020202020204" pitchFamily="34" charset="0"/>
                <a:hlinkClick r:id="rId5"/>
              </a:rPr>
              <a:t>Grasping the nettle: early intervention for children, families and communities</a:t>
            </a:r>
            <a:endParaRPr lang="cy-GB" altLang="cy-GB" kern="0" dirty="0">
              <a:solidFill>
                <a:srgbClr val="000000"/>
              </a:solidFill>
              <a:latin typeface="Arial" panose="020B0604020202020204" pitchFamily="34" charset="0"/>
              <a:ea typeface="MS PGothic" pitchFamily="34" charset="-128"/>
            </a:endParaRPr>
          </a:p>
          <a:p>
            <a:endParaRPr lang="en-GB" dirty="0"/>
          </a:p>
        </p:txBody>
      </p:sp>
    </p:spTree>
    <p:extLst>
      <p:ext uri="{BB962C8B-B14F-4D97-AF65-F5344CB8AC3E}">
        <p14:creationId xmlns:p14="http://schemas.microsoft.com/office/powerpoint/2010/main" val="100724462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8A66F-8A52-FAF6-EB5E-8FFC105686BB}"/>
              </a:ext>
            </a:extLst>
          </p:cNvPr>
          <p:cNvSpPr>
            <a:spLocks noGrp="1"/>
          </p:cNvSpPr>
          <p:nvPr>
            <p:ph type="title"/>
          </p:nvPr>
        </p:nvSpPr>
        <p:spPr/>
        <p:txBody>
          <a:bodyPr>
            <a:normAutofit/>
          </a:bodyPr>
          <a:lstStyle/>
          <a:p>
            <a:pPr algn="ctr"/>
            <a:r>
              <a:rPr lang="cy-GB" altLang="cy-GB" sz="4000" dirty="0" err="1">
                <a:latin typeface="Arial" panose="020B0604020202020204" pitchFamily="34" charset="0"/>
              </a:rPr>
              <a:t>Early</a:t>
            </a:r>
            <a:r>
              <a:rPr lang="cy-GB" altLang="cy-GB" sz="4000" dirty="0">
                <a:latin typeface="Arial" panose="020B0604020202020204" pitchFamily="34" charset="0"/>
              </a:rPr>
              <a:t> Childhood </a:t>
            </a:r>
            <a:r>
              <a:rPr lang="cy-GB" altLang="cy-GB" sz="4000" dirty="0" err="1">
                <a:latin typeface="Arial" panose="020B0604020202020204" pitchFamily="34" charset="0"/>
              </a:rPr>
              <a:t>Intervention</a:t>
            </a:r>
            <a:r>
              <a:rPr lang="cy-GB" altLang="cy-GB" sz="4000" dirty="0">
                <a:latin typeface="Arial" panose="020B0604020202020204" pitchFamily="34" charset="0"/>
              </a:rPr>
              <a:t> and the Power of Family </a:t>
            </a:r>
            <a:r>
              <a:rPr lang="cy-GB" altLang="cy-GB" sz="3200" dirty="0">
                <a:latin typeface="Arial" panose="020B0604020202020204" pitchFamily="34" charset="0"/>
              </a:rPr>
              <a:t>(2013)</a:t>
            </a:r>
            <a:endParaRPr lang="en-GB" dirty="0"/>
          </a:p>
        </p:txBody>
      </p:sp>
      <p:sp>
        <p:nvSpPr>
          <p:cNvPr id="3" name="Content Placeholder 2">
            <a:extLst>
              <a:ext uri="{FF2B5EF4-FFF2-40B4-BE49-F238E27FC236}">
                <a16:creationId xmlns:a16="http://schemas.microsoft.com/office/drawing/2014/main" id="{F3851811-24BD-9538-015F-303BB9FE029A}"/>
              </a:ext>
            </a:extLst>
          </p:cNvPr>
          <p:cNvSpPr>
            <a:spLocks noGrp="1"/>
          </p:cNvSpPr>
          <p:nvPr>
            <p:ph sz="half" idx="1"/>
          </p:nvPr>
        </p:nvSpPr>
        <p:spPr/>
        <p:txBody>
          <a:bodyPr>
            <a:normAutofit/>
          </a:bodyPr>
          <a:lstStyle/>
          <a:p>
            <a:pPr marL="0" indent="0">
              <a:buNone/>
            </a:pPr>
            <a:r>
              <a:rPr lang="en-GB" sz="2400" dirty="0">
                <a:latin typeface="Arial" panose="020B0604020202020204" pitchFamily="34" charset="0"/>
                <a:cs typeface="Arial" panose="020B0604020202020204" pitchFamily="34" charset="0"/>
              </a:rPr>
              <a:t>Open Society Foundations (2013) </a:t>
            </a:r>
            <a:r>
              <a:rPr lang="cy-GB" altLang="cy-GB" sz="2400" i="1" dirty="0" err="1">
                <a:latin typeface="Arial" panose="020B0604020202020204" pitchFamily="34" charset="0"/>
                <a:cs typeface="Arial" panose="020B0604020202020204" pitchFamily="34" charset="0"/>
              </a:rPr>
              <a:t>Early</a:t>
            </a:r>
            <a:r>
              <a:rPr lang="cy-GB" altLang="cy-GB" sz="2400" i="1" dirty="0">
                <a:latin typeface="Arial" panose="020B0604020202020204" pitchFamily="34" charset="0"/>
                <a:cs typeface="Arial" panose="020B0604020202020204" pitchFamily="34" charset="0"/>
              </a:rPr>
              <a:t> Childhood </a:t>
            </a:r>
            <a:r>
              <a:rPr lang="cy-GB" altLang="cy-GB" sz="2400" i="1" dirty="0" err="1">
                <a:latin typeface="Arial" panose="020B0604020202020204" pitchFamily="34" charset="0"/>
                <a:cs typeface="Arial" panose="020B0604020202020204" pitchFamily="34" charset="0"/>
              </a:rPr>
              <a:t>Intervention</a:t>
            </a:r>
            <a:r>
              <a:rPr lang="cy-GB" altLang="cy-GB" sz="2400" i="1" dirty="0">
                <a:latin typeface="Arial" panose="020B0604020202020204" pitchFamily="34" charset="0"/>
                <a:cs typeface="Arial" panose="020B0604020202020204" pitchFamily="34" charset="0"/>
              </a:rPr>
              <a:t> and the Power of Family. </a:t>
            </a:r>
            <a:r>
              <a:rPr lang="cy-GB" altLang="cy-GB" sz="2400" dirty="0" err="1">
                <a:latin typeface="Arial" panose="020B0604020202020204" pitchFamily="34" charset="0"/>
                <a:cs typeface="Arial" panose="020B0604020202020204" pitchFamily="34" charset="0"/>
              </a:rPr>
              <a:t>Available</a:t>
            </a:r>
            <a:r>
              <a:rPr lang="cy-GB" altLang="cy-GB" sz="2400" dirty="0">
                <a:latin typeface="Arial" panose="020B0604020202020204" pitchFamily="34" charset="0"/>
                <a:cs typeface="Arial" panose="020B0604020202020204" pitchFamily="34" charset="0"/>
              </a:rPr>
              <a:t> at: </a:t>
            </a:r>
            <a:r>
              <a:rPr lang="cy-GB" altLang="cy-GB" sz="2400" dirty="0">
                <a:latin typeface="Arial" panose="020B0604020202020204" pitchFamily="34" charset="0"/>
                <a:cs typeface="Arial" panose="020B0604020202020204" pitchFamily="34" charset="0"/>
                <a:hlinkClick r:id="rId4"/>
              </a:rPr>
              <a:t>https://www.youtube.com/watch?v=3GAHmiI1K64</a:t>
            </a:r>
            <a:r>
              <a:rPr lang="cy-GB" altLang="cy-GB" sz="2400" dirty="0">
                <a:latin typeface="Arial" panose="020B0604020202020204" pitchFamily="34" charset="0"/>
                <a:cs typeface="Arial" panose="020B0604020202020204" pitchFamily="34" charset="0"/>
              </a:rPr>
              <a:t> [</a:t>
            </a:r>
            <a:r>
              <a:rPr lang="cy-GB" altLang="cy-GB" sz="2400" dirty="0" err="1">
                <a:latin typeface="Arial" panose="020B0604020202020204" pitchFamily="34" charset="0"/>
                <a:cs typeface="Arial" panose="020B0604020202020204" pitchFamily="34" charset="0"/>
              </a:rPr>
              <a:t>Accessed</a:t>
            </a:r>
            <a:r>
              <a:rPr lang="cy-GB" altLang="cy-GB" sz="2400" dirty="0">
                <a:latin typeface="Arial" panose="020B0604020202020204" pitchFamily="34" charset="0"/>
                <a:cs typeface="Arial" panose="020B0604020202020204" pitchFamily="34" charset="0"/>
              </a:rPr>
              <a:t>: </a:t>
            </a:r>
            <a:r>
              <a:rPr lang="cy-GB" altLang="cy-GB" sz="2400" dirty="0" err="1">
                <a:latin typeface="Arial" panose="020B0604020202020204" pitchFamily="34" charset="0"/>
                <a:cs typeface="Arial" panose="020B0604020202020204" pitchFamily="34" charset="0"/>
              </a:rPr>
              <a:t>April</a:t>
            </a:r>
            <a:r>
              <a:rPr lang="cy-GB" altLang="cy-GB" sz="2400" dirty="0">
                <a:latin typeface="Arial" panose="020B0604020202020204" pitchFamily="34" charset="0"/>
                <a:cs typeface="Arial" panose="020B0604020202020204" pitchFamily="34" charset="0"/>
              </a:rPr>
              <a:t> 20 2018]. </a:t>
            </a:r>
            <a:endParaRPr lang="en-US" sz="2400" dirty="0">
              <a:latin typeface="Arial" panose="020B0604020202020204" pitchFamily="34" charset="0"/>
              <a:cs typeface="Arial" panose="020B0604020202020204" pitchFamily="34" charset="0"/>
            </a:endParaRPr>
          </a:p>
          <a:p>
            <a:endParaRPr lang="en-GB" dirty="0"/>
          </a:p>
        </p:txBody>
      </p:sp>
      <p:pic>
        <p:nvPicPr>
          <p:cNvPr id="5" name="3GAHmiI1K64">
            <a:extLst>
              <a:ext uri="{FF2B5EF4-FFF2-40B4-BE49-F238E27FC236}">
                <a16:creationId xmlns:a16="http://schemas.microsoft.com/office/drawing/2014/main" id="{26974A12-796E-CA38-ED80-428BEFA16819}"/>
              </a:ext>
            </a:extLst>
          </p:cNvPr>
          <p:cNvPicPr>
            <a:picLocks noGrp="1" noRot="1" noChangeAspect="1"/>
          </p:cNvPicPr>
          <p:nvPr>
            <p:ph sz="half" idx="2"/>
            <a:videoFile r:link="rId1"/>
          </p:nvPr>
        </p:nvPicPr>
        <p:blipFill>
          <a:blip r:embed="rId5"/>
          <a:stretch>
            <a:fillRect/>
          </a:stretch>
        </p:blipFill>
        <p:spPr>
          <a:xfrm>
            <a:off x="4648200" y="1690688"/>
            <a:ext cx="4316288" cy="4042568"/>
          </a:xfrm>
          <a:prstGeom prst="rect">
            <a:avLst/>
          </a:prstGeom>
        </p:spPr>
      </p:pic>
    </p:spTree>
    <p:extLst>
      <p:ext uri="{BB962C8B-B14F-4D97-AF65-F5344CB8AC3E}">
        <p14:creationId xmlns:p14="http://schemas.microsoft.com/office/powerpoint/2010/main" val="164659354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3845F-3DF2-454A-C311-F78C0D87D2D7}"/>
              </a:ext>
            </a:extLst>
          </p:cNvPr>
          <p:cNvSpPr>
            <a:spLocks noGrp="1"/>
          </p:cNvSpPr>
          <p:nvPr>
            <p:ph type="title"/>
          </p:nvPr>
        </p:nvSpPr>
        <p:spPr/>
        <p:txBody>
          <a:bodyPr/>
          <a:lstStyle/>
          <a:p>
            <a:pPr algn="ctr"/>
            <a:r>
              <a:rPr lang="en-GB" sz="4400" dirty="0">
                <a:latin typeface="Arial" panose="020B0604020202020204" pitchFamily="34" charset="0"/>
              </a:rPr>
              <a:t>Parents</a:t>
            </a:r>
            <a:endParaRPr lang="en-GB" dirty="0"/>
          </a:p>
        </p:txBody>
      </p:sp>
      <p:sp>
        <p:nvSpPr>
          <p:cNvPr id="4" name="Content Placeholder 3">
            <a:extLst>
              <a:ext uri="{FF2B5EF4-FFF2-40B4-BE49-F238E27FC236}">
                <a16:creationId xmlns:a16="http://schemas.microsoft.com/office/drawing/2014/main" id="{8BE1021E-66BB-FF60-91D9-5FB10528CC4A}"/>
              </a:ext>
            </a:extLst>
          </p:cNvPr>
          <p:cNvSpPr>
            <a:spLocks noGrp="1"/>
          </p:cNvSpPr>
          <p:nvPr>
            <p:ph sz="half" idx="2"/>
          </p:nvPr>
        </p:nvSpPr>
        <p:spPr>
          <a:xfrm>
            <a:off x="628650" y="1825625"/>
            <a:ext cx="7886700" cy="3809862"/>
          </a:xfrm>
        </p:spPr>
        <p:txBody>
          <a:bodyPr/>
          <a:lstStyle/>
          <a:p>
            <a:r>
              <a:rPr lang="en-GB" dirty="0">
                <a:latin typeface="Arial" panose="020B0604020202020204" pitchFamily="34" charset="0"/>
              </a:rPr>
              <a:t>Shock;</a:t>
            </a:r>
          </a:p>
          <a:p>
            <a:r>
              <a:rPr lang="en-GB" dirty="0">
                <a:latin typeface="Arial" panose="020B0604020202020204" pitchFamily="34" charset="0"/>
              </a:rPr>
              <a:t>Heightened levels of stress;</a:t>
            </a:r>
          </a:p>
          <a:p>
            <a:r>
              <a:rPr lang="en-GB" dirty="0">
                <a:latin typeface="Arial" panose="020B0604020202020204" pitchFamily="34" charset="0"/>
              </a:rPr>
              <a:t>Can feel overwhelmed;</a:t>
            </a:r>
          </a:p>
          <a:p>
            <a:r>
              <a:rPr lang="en-GB" dirty="0">
                <a:latin typeface="Arial" panose="020B0604020202020204" pitchFamily="34" charset="0"/>
              </a:rPr>
              <a:t>Frustration;</a:t>
            </a:r>
          </a:p>
          <a:p>
            <a:r>
              <a:rPr lang="en-GB" dirty="0">
                <a:latin typeface="Arial" panose="020B0604020202020204" pitchFamily="34" charset="0"/>
              </a:rPr>
              <a:t>Upsetting;</a:t>
            </a:r>
          </a:p>
          <a:p>
            <a:r>
              <a:rPr lang="en-GB" dirty="0">
                <a:latin typeface="Arial" panose="020B0604020202020204" pitchFamily="34" charset="0"/>
              </a:rPr>
              <a:t>Loss and despair.</a:t>
            </a:r>
          </a:p>
          <a:p>
            <a:pPr marL="0" indent="0">
              <a:buNone/>
            </a:pPr>
            <a:endParaRPr lang="en-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0170831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6314E-1EA8-8A0A-CFDF-F246837A652A}"/>
              </a:ext>
            </a:extLst>
          </p:cNvPr>
          <p:cNvSpPr>
            <a:spLocks noGrp="1"/>
          </p:cNvSpPr>
          <p:nvPr>
            <p:ph type="title"/>
          </p:nvPr>
        </p:nvSpPr>
        <p:spPr/>
        <p:txBody>
          <a:bodyPr/>
          <a:lstStyle/>
          <a:p>
            <a:pPr algn="ctr"/>
            <a:r>
              <a:rPr lang="en-GB" sz="4400" dirty="0">
                <a:latin typeface="Arial" panose="020B0604020202020204" pitchFamily="34" charset="0"/>
              </a:rPr>
              <a:t>Parents</a:t>
            </a:r>
            <a:endParaRPr lang="en-GB" dirty="0"/>
          </a:p>
        </p:txBody>
      </p:sp>
      <p:sp>
        <p:nvSpPr>
          <p:cNvPr id="3" name="Content Placeholder 2">
            <a:extLst>
              <a:ext uri="{FF2B5EF4-FFF2-40B4-BE49-F238E27FC236}">
                <a16:creationId xmlns:a16="http://schemas.microsoft.com/office/drawing/2014/main" id="{B6140BC2-01C3-411B-F47B-441D4DC029F1}"/>
              </a:ext>
            </a:extLst>
          </p:cNvPr>
          <p:cNvSpPr>
            <a:spLocks noGrp="1"/>
          </p:cNvSpPr>
          <p:nvPr>
            <p:ph sz="half" idx="1"/>
          </p:nvPr>
        </p:nvSpPr>
        <p:spPr>
          <a:xfrm>
            <a:off x="628650" y="2060847"/>
            <a:ext cx="3867150" cy="3574639"/>
          </a:xfrm>
        </p:spPr>
        <p:txBody>
          <a:bodyPr>
            <a:normAutofit/>
          </a:bodyPr>
          <a:lstStyle/>
          <a:p>
            <a:pPr marL="0" indent="0">
              <a:buNone/>
            </a:pPr>
            <a:r>
              <a:rPr lang="en-US" sz="2400" dirty="0">
                <a:latin typeface="Arial" panose="020B0604020202020204" pitchFamily="34" charset="0"/>
              </a:rPr>
              <a:t>Listen to your mother (2014) </a:t>
            </a:r>
            <a:r>
              <a:rPr lang="en-GB" sz="2400" i="1" dirty="0">
                <a:latin typeface="Arial" panose="020B0604020202020204" pitchFamily="34" charset="0"/>
              </a:rPr>
              <a:t>Kristi Rieger Campbell reading "What It Means To Be A Special Needs Mom</a:t>
            </a:r>
            <a:r>
              <a:rPr lang="en-GB" sz="2400" dirty="0">
                <a:latin typeface="Arial" panose="020B0604020202020204" pitchFamily="34" charset="0"/>
              </a:rPr>
              <a:t>“. Available at: </a:t>
            </a:r>
            <a:r>
              <a:rPr lang="en-GB" sz="2400" dirty="0">
                <a:latin typeface="Arial" panose="020B0604020202020204" pitchFamily="34" charset="0"/>
                <a:hlinkClick r:id="rId4"/>
              </a:rPr>
              <a:t>https://www.youtube.com/watch?v=phUwXFcnaL0</a:t>
            </a:r>
            <a:r>
              <a:rPr lang="en-GB" sz="2400" dirty="0">
                <a:latin typeface="Arial" panose="020B0604020202020204" pitchFamily="34" charset="0"/>
              </a:rPr>
              <a:t> [Accessed: October 21 2017].</a:t>
            </a:r>
            <a:endParaRPr lang="en-US" sz="2400" dirty="0">
              <a:latin typeface="Arial" panose="020B0604020202020204" pitchFamily="34" charset="0"/>
            </a:endParaRPr>
          </a:p>
          <a:p>
            <a:endParaRPr lang="en-GB" dirty="0"/>
          </a:p>
        </p:txBody>
      </p:sp>
      <p:pic>
        <p:nvPicPr>
          <p:cNvPr id="5" name="phUwXFcnaL0">
            <a:extLst>
              <a:ext uri="{FF2B5EF4-FFF2-40B4-BE49-F238E27FC236}">
                <a16:creationId xmlns:a16="http://schemas.microsoft.com/office/drawing/2014/main" id="{AF333754-9282-0CF3-AA15-151703E33404}"/>
              </a:ext>
            </a:extLst>
          </p:cNvPr>
          <p:cNvPicPr>
            <a:picLocks noGrp="1" noRot="1" noChangeAspect="1"/>
          </p:cNvPicPr>
          <p:nvPr>
            <p:ph sz="half" idx="2"/>
            <a:videoFile r:link="rId1"/>
          </p:nvPr>
        </p:nvPicPr>
        <p:blipFill>
          <a:blip r:embed="rId5"/>
          <a:stretch>
            <a:fillRect/>
          </a:stretch>
        </p:blipFill>
        <p:spPr>
          <a:xfrm>
            <a:off x="4648200" y="1825625"/>
            <a:ext cx="4244280" cy="3979639"/>
          </a:xfrm>
          <a:prstGeom prst="rect">
            <a:avLst/>
          </a:prstGeom>
        </p:spPr>
      </p:pic>
    </p:spTree>
    <p:extLst>
      <p:ext uri="{BB962C8B-B14F-4D97-AF65-F5344CB8AC3E}">
        <p14:creationId xmlns:p14="http://schemas.microsoft.com/office/powerpoint/2010/main" val="160649611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29BD3-50A2-AD7D-B7F7-7D73D8CEE580}"/>
              </a:ext>
            </a:extLst>
          </p:cNvPr>
          <p:cNvSpPr>
            <a:spLocks noGrp="1"/>
          </p:cNvSpPr>
          <p:nvPr>
            <p:ph type="title"/>
          </p:nvPr>
        </p:nvSpPr>
        <p:spPr/>
        <p:txBody>
          <a:bodyPr/>
          <a:lstStyle/>
          <a:p>
            <a:pPr algn="ctr"/>
            <a:r>
              <a:rPr lang="en-GB" sz="4400" dirty="0">
                <a:latin typeface="Arial" panose="020B0604020202020204" pitchFamily="34" charset="0"/>
              </a:rPr>
              <a:t>Parents</a:t>
            </a:r>
            <a:endParaRPr lang="en-GB" dirty="0"/>
          </a:p>
        </p:txBody>
      </p:sp>
      <p:sp>
        <p:nvSpPr>
          <p:cNvPr id="4" name="Content Placeholder 3">
            <a:extLst>
              <a:ext uri="{FF2B5EF4-FFF2-40B4-BE49-F238E27FC236}">
                <a16:creationId xmlns:a16="http://schemas.microsoft.com/office/drawing/2014/main" id="{A3109408-2E4E-B414-4439-8116DA884920}"/>
              </a:ext>
            </a:extLst>
          </p:cNvPr>
          <p:cNvSpPr>
            <a:spLocks noGrp="1"/>
          </p:cNvSpPr>
          <p:nvPr>
            <p:ph sz="half" idx="2"/>
          </p:nvPr>
        </p:nvSpPr>
        <p:spPr>
          <a:xfrm>
            <a:off x="755576" y="1825625"/>
            <a:ext cx="7759774" cy="3809862"/>
          </a:xfrm>
        </p:spPr>
        <p:txBody>
          <a:bodyPr/>
          <a:lstStyle/>
          <a:p>
            <a:r>
              <a:rPr lang="en-GB" dirty="0">
                <a:latin typeface="Arial" panose="020B0604020202020204" pitchFamily="34" charset="0"/>
              </a:rPr>
              <a:t>Sharing news with family/friends;</a:t>
            </a:r>
          </a:p>
          <a:p>
            <a:r>
              <a:rPr lang="en-GB" dirty="0">
                <a:latin typeface="Arial" panose="020B0604020202020204" pitchFamily="34" charset="0"/>
              </a:rPr>
              <a:t>Professionals/jargon;</a:t>
            </a:r>
          </a:p>
          <a:p>
            <a:r>
              <a:rPr lang="en-GB" dirty="0">
                <a:latin typeface="Arial" panose="020B0604020202020204" pitchFamily="34" charset="0"/>
              </a:rPr>
              <a:t>Concern for siblings;</a:t>
            </a:r>
          </a:p>
          <a:p>
            <a:r>
              <a:rPr lang="en-GB" dirty="0">
                <a:latin typeface="Arial" panose="020B0604020202020204" pitchFamily="34" charset="0"/>
              </a:rPr>
              <a:t>Care – where?</a:t>
            </a:r>
          </a:p>
          <a:p>
            <a:r>
              <a:rPr lang="en-GB" dirty="0">
                <a:latin typeface="Arial" panose="020B0604020202020204" pitchFamily="34" charset="0"/>
              </a:rPr>
              <a:t>Education – where?</a:t>
            </a:r>
          </a:p>
          <a:p>
            <a:r>
              <a:rPr lang="en-GB" dirty="0">
                <a:latin typeface="Arial" panose="020B0604020202020204" pitchFamily="34" charset="0"/>
              </a:rPr>
              <a:t>Additional costs;</a:t>
            </a:r>
          </a:p>
          <a:p>
            <a:r>
              <a:rPr lang="en-GB" dirty="0">
                <a:latin typeface="Arial" panose="020B0604020202020204" pitchFamily="34" charset="0"/>
              </a:rPr>
              <a:t>Poverty.</a:t>
            </a:r>
          </a:p>
          <a:p>
            <a:pPr marL="0" indent="0">
              <a:buNone/>
            </a:pPr>
            <a:endParaRPr lang="en-GB"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5556666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E6252-ECF6-6084-8091-7378E06ACFDF}"/>
              </a:ext>
            </a:extLst>
          </p:cNvPr>
          <p:cNvSpPr>
            <a:spLocks noGrp="1"/>
          </p:cNvSpPr>
          <p:nvPr>
            <p:ph type="title"/>
          </p:nvPr>
        </p:nvSpPr>
        <p:spPr/>
        <p:txBody>
          <a:bodyPr/>
          <a:lstStyle/>
          <a:p>
            <a:pPr algn="ctr"/>
            <a:r>
              <a:rPr lang="en-GB" sz="4400" dirty="0">
                <a:latin typeface="Arial" panose="020B0604020202020204" pitchFamily="34" charset="0"/>
              </a:rPr>
              <a:t>Parents of children with ALN</a:t>
            </a:r>
            <a:endParaRPr lang="en-GB" dirty="0"/>
          </a:p>
        </p:txBody>
      </p:sp>
      <p:sp>
        <p:nvSpPr>
          <p:cNvPr id="4" name="Content Placeholder 3">
            <a:extLst>
              <a:ext uri="{FF2B5EF4-FFF2-40B4-BE49-F238E27FC236}">
                <a16:creationId xmlns:a16="http://schemas.microsoft.com/office/drawing/2014/main" id="{C7FDE976-08C4-13F2-19AF-ED9520530F71}"/>
              </a:ext>
            </a:extLst>
          </p:cNvPr>
          <p:cNvSpPr>
            <a:spLocks noGrp="1"/>
          </p:cNvSpPr>
          <p:nvPr>
            <p:ph sz="half" idx="2"/>
          </p:nvPr>
        </p:nvSpPr>
        <p:spPr>
          <a:xfrm>
            <a:off x="395536" y="1825625"/>
            <a:ext cx="8119814" cy="3809862"/>
          </a:xfrm>
        </p:spPr>
        <p:txBody>
          <a:bodyPr/>
          <a:lstStyle/>
          <a:p>
            <a:r>
              <a:rPr lang="en-GB" sz="2800" dirty="0">
                <a:latin typeface="Arial" panose="020B0604020202020204" pitchFamily="34" charset="0"/>
              </a:rPr>
              <a:t>Higher levels of stress;</a:t>
            </a:r>
          </a:p>
          <a:p>
            <a:r>
              <a:rPr lang="en-GB" sz="2800" dirty="0">
                <a:latin typeface="Arial" panose="020B0604020202020204" pitchFamily="34" charset="0"/>
              </a:rPr>
              <a:t>Lower levels of well-being;</a:t>
            </a:r>
          </a:p>
          <a:p>
            <a:r>
              <a:rPr lang="en-GB" sz="2800" dirty="0">
                <a:latin typeface="Arial" panose="020B0604020202020204" pitchFamily="34" charset="0"/>
              </a:rPr>
              <a:t>Suffer ill health;</a:t>
            </a:r>
          </a:p>
          <a:p>
            <a:r>
              <a:rPr lang="en-GB" sz="2800" dirty="0">
                <a:latin typeface="Arial" panose="020B0604020202020204" pitchFamily="34" charset="0"/>
              </a:rPr>
              <a:t>Mental health problems:</a:t>
            </a:r>
          </a:p>
          <a:p>
            <a:r>
              <a:rPr lang="en-GB" sz="2800" dirty="0">
                <a:latin typeface="Arial" panose="020B0604020202020204" pitchFamily="34" charset="0"/>
              </a:rPr>
              <a:t>Depression;</a:t>
            </a:r>
          </a:p>
          <a:p>
            <a:r>
              <a:rPr lang="en-GB" sz="2800" dirty="0">
                <a:latin typeface="Arial" panose="020B0604020202020204" pitchFamily="34" charset="0"/>
              </a:rPr>
              <a:t>Anxiety;</a:t>
            </a:r>
          </a:p>
          <a:p>
            <a:r>
              <a:rPr lang="en-GB" sz="2800" dirty="0">
                <a:latin typeface="Arial" panose="020B0604020202020204" pitchFamily="34" charset="0"/>
              </a:rPr>
              <a:t>Stress.</a:t>
            </a:r>
          </a:p>
          <a:p>
            <a:pPr marL="0" indent="0">
              <a:buNone/>
            </a:pPr>
            <a:endParaRPr lang="en-GB" sz="2800" dirty="0">
              <a:solidFill>
                <a:srgbClr val="0070C0"/>
              </a:solidFill>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81235597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1239-AA1A-953E-20F6-2187F429E817}"/>
              </a:ext>
            </a:extLst>
          </p:cNvPr>
          <p:cNvSpPr>
            <a:spLocks noGrp="1"/>
          </p:cNvSpPr>
          <p:nvPr>
            <p:ph type="title"/>
          </p:nvPr>
        </p:nvSpPr>
        <p:spPr>
          <a:xfrm>
            <a:off x="179512" y="365125"/>
            <a:ext cx="8784976" cy="1325563"/>
          </a:xfrm>
        </p:spPr>
        <p:txBody>
          <a:bodyPr>
            <a:normAutofit/>
          </a:bodyPr>
          <a:lstStyle/>
          <a:p>
            <a:pPr algn="ctr"/>
            <a:r>
              <a:rPr lang="en-GB" sz="4400" dirty="0">
                <a:latin typeface="Arial" panose="020B0604020202020204" pitchFamily="34" charset="0"/>
              </a:rPr>
              <a:t>Research by Hayes and Watson </a:t>
            </a:r>
            <a:r>
              <a:rPr lang="en-GB" sz="3200" dirty="0">
                <a:latin typeface="Arial" panose="020B0604020202020204" pitchFamily="34" charset="0"/>
              </a:rPr>
              <a:t>(2013)</a:t>
            </a:r>
            <a:endParaRPr lang="en-GB" dirty="0"/>
          </a:p>
        </p:txBody>
      </p:sp>
      <p:sp>
        <p:nvSpPr>
          <p:cNvPr id="4" name="Content Placeholder 3">
            <a:extLst>
              <a:ext uri="{FF2B5EF4-FFF2-40B4-BE49-F238E27FC236}">
                <a16:creationId xmlns:a16="http://schemas.microsoft.com/office/drawing/2014/main" id="{81F95388-3C78-9C44-9EE6-0F539E11E6E6}"/>
              </a:ext>
            </a:extLst>
          </p:cNvPr>
          <p:cNvSpPr>
            <a:spLocks noGrp="1"/>
          </p:cNvSpPr>
          <p:nvPr>
            <p:ph sz="half" idx="2"/>
          </p:nvPr>
        </p:nvSpPr>
        <p:spPr>
          <a:xfrm>
            <a:off x="539552" y="1825625"/>
            <a:ext cx="7975798" cy="3809862"/>
          </a:xfrm>
        </p:spPr>
        <p:txBody>
          <a:bodyPr/>
          <a:lstStyle/>
          <a:p>
            <a:r>
              <a:rPr lang="en-GB" dirty="0">
                <a:latin typeface="Arial" panose="020B0604020202020204" pitchFamily="34" charset="0"/>
              </a:rPr>
              <a:t>Parents of children with ASD experience most stress;</a:t>
            </a:r>
          </a:p>
          <a:p>
            <a:r>
              <a:rPr lang="en-GB" dirty="0">
                <a:latin typeface="Arial" panose="020B0604020202020204" pitchFamily="34" charset="0"/>
              </a:rPr>
              <a:t>Parenting Stress Index (Abidin, 1983).</a:t>
            </a:r>
          </a:p>
          <a:p>
            <a:pPr marL="0" indent="0">
              <a:buNone/>
            </a:pPr>
            <a:endParaRPr lang="en-GB" dirty="0"/>
          </a:p>
        </p:txBody>
      </p:sp>
    </p:spTree>
    <p:extLst>
      <p:ext uri="{BB962C8B-B14F-4D97-AF65-F5344CB8AC3E}">
        <p14:creationId xmlns:p14="http://schemas.microsoft.com/office/powerpoint/2010/main" val="181104132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1A1A6-6A48-45E5-85C5-93983104A08A}"/>
              </a:ext>
            </a:extLst>
          </p:cNvPr>
          <p:cNvSpPr>
            <a:spLocks noGrp="1"/>
          </p:cNvSpPr>
          <p:nvPr>
            <p:ph type="title"/>
          </p:nvPr>
        </p:nvSpPr>
        <p:spPr/>
        <p:txBody>
          <a:bodyPr/>
          <a:lstStyle/>
          <a:p>
            <a:pPr algn="ctr"/>
            <a:r>
              <a:rPr lang="en-GB" altLang="en-US" sz="4400" dirty="0">
                <a:latin typeface="Arial" panose="020B0604020202020204" pitchFamily="34" charset="0"/>
              </a:rPr>
              <a:t>Further reading</a:t>
            </a:r>
            <a:endParaRPr lang="en-GB" dirty="0"/>
          </a:p>
        </p:txBody>
      </p:sp>
      <p:sp>
        <p:nvSpPr>
          <p:cNvPr id="3" name="Content Placeholder 2">
            <a:extLst>
              <a:ext uri="{FF2B5EF4-FFF2-40B4-BE49-F238E27FC236}">
                <a16:creationId xmlns:a16="http://schemas.microsoft.com/office/drawing/2014/main" id="{FFA2A305-FBE1-BD91-C1D2-A38B6CD71B8F}"/>
              </a:ext>
            </a:extLst>
          </p:cNvPr>
          <p:cNvSpPr>
            <a:spLocks noGrp="1"/>
          </p:cNvSpPr>
          <p:nvPr>
            <p:ph sz="half" idx="1"/>
          </p:nvPr>
        </p:nvSpPr>
        <p:spPr>
          <a:xfrm>
            <a:off x="628650" y="1825625"/>
            <a:ext cx="7886700" cy="3809862"/>
          </a:xfrm>
        </p:spPr>
        <p:txBody>
          <a:bodyPr>
            <a:normAutofit lnSpcReduction="10000"/>
          </a:bodyPr>
          <a:lstStyle/>
          <a:p>
            <a:pPr marL="0" indent="0">
              <a:buNone/>
            </a:pPr>
            <a:r>
              <a:rPr lang="en-GB" dirty="0">
                <a:latin typeface="Arial" panose="020B0604020202020204" pitchFamily="34" charset="0"/>
              </a:rPr>
              <a:t>Ryan, C. and Quinlan, E. (2018) ‘Whoever shouts the loudest: Listening to parents of children with disabilities’, </a:t>
            </a:r>
            <a:r>
              <a:rPr lang="en-GB" i="1" dirty="0">
                <a:latin typeface="Arial" panose="020B0604020202020204" pitchFamily="34" charset="0"/>
              </a:rPr>
              <a:t>Journal of Applied Research in Intellectual Disabilities</a:t>
            </a:r>
            <a:r>
              <a:rPr lang="en-GB" dirty="0">
                <a:latin typeface="Arial" panose="020B0604020202020204" pitchFamily="34" charset="0"/>
              </a:rPr>
              <a:t>, </a:t>
            </a:r>
            <a:r>
              <a:rPr lang="en-GB" i="1" dirty="0">
                <a:latin typeface="Arial" panose="020B0604020202020204" pitchFamily="34" charset="0"/>
              </a:rPr>
              <a:t>31</a:t>
            </a:r>
            <a:r>
              <a:rPr lang="en-GB" dirty="0">
                <a:latin typeface="Arial" panose="020B0604020202020204" pitchFamily="34" charset="0"/>
              </a:rPr>
              <a:t>, pp.203-214. [On-line]. Available at: </a:t>
            </a:r>
            <a:r>
              <a:rPr lang="en-GB" dirty="0">
                <a:latin typeface="Arial" panose="020B0604020202020204" pitchFamily="34" charset="0"/>
                <a:hlinkClick r:id="rId2"/>
              </a:rPr>
              <a:t>https://onlinelibrary.wiley.com/doi/pdf/10.1111/jar.12354?casa_token=lkCXsPLrrPEAAAAA:XAhGDuKTZySXq87ppy_byfaS1vUSMdx2S8Vzs3dRyWvKdAVx71Xq3viKmkKd_qYQxPZgcyoTfKCRkR-I</a:t>
            </a: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01982965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B7A33-F764-D0B3-8C97-8A54E5B856C5}"/>
              </a:ext>
            </a:extLst>
          </p:cNvPr>
          <p:cNvSpPr>
            <a:spLocks noGrp="1"/>
          </p:cNvSpPr>
          <p:nvPr>
            <p:ph type="title"/>
          </p:nvPr>
        </p:nvSpPr>
        <p:spPr/>
        <p:txBody>
          <a:bodyPr/>
          <a:lstStyle/>
          <a:p>
            <a:pPr algn="ctr"/>
            <a:r>
              <a:rPr lang="en-GB" altLang="en-US" sz="4400" dirty="0">
                <a:latin typeface="Arial" panose="020B0604020202020204" pitchFamily="34" charset="0"/>
              </a:rPr>
              <a:t>Further reading</a:t>
            </a:r>
            <a:endParaRPr lang="en-GB" dirty="0"/>
          </a:p>
        </p:txBody>
      </p:sp>
      <p:sp>
        <p:nvSpPr>
          <p:cNvPr id="3" name="Content Placeholder 2">
            <a:extLst>
              <a:ext uri="{FF2B5EF4-FFF2-40B4-BE49-F238E27FC236}">
                <a16:creationId xmlns:a16="http://schemas.microsoft.com/office/drawing/2014/main" id="{CF801CB7-AC0A-CDD6-3D59-755EE1376026}"/>
              </a:ext>
            </a:extLst>
          </p:cNvPr>
          <p:cNvSpPr>
            <a:spLocks noGrp="1"/>
          </p:cNvSpPr>
          <p:nvPr>
            <p:ph sz="half" idx="1"/>
          </p:nvPr>
        </p:nvSpPr>
        <p:spPr>
          <a:xfrm>
            <a:off x="628650" y="1825625"/>
            <a:ext cx="8047806" cy="3809862"/>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Rayan, A. and Ahmad, M. (2018) ‘Mindfulness and parenting distress among parents of children with disabilities: A literature review’, </a:t>
            </a:r>
            <a:r>
              <a:rPr lang="en-GB" i="1" dirty="0">
                <a:latin typeface="Arial" panose="020B0604020202020204" pitchFamily="34" charset="0"/>
                <a:cs typeface="Arial" panose="020B0604020202020204" pitchFamily="34" charset="0"/>
              </a:rPr>
              <a:t>Perspectives in psychiatric care</a:t>
            </a:r>
            <a:r>
              <a:rPr lang="en-GB" dirty="0">
                <a:latin typeface="Arial" panose="020B0604020202020204" pitchFamily="34" charset="0"/>
                <a:cs typeface="Arial" panose="020B0604020202020204" pitchFamily="34" charset="0"/>
              </a:rPr>
              <a:t>, 54(2), pp.324-330.[</a:t>
            </a:r>
            <a:r>
              <a:rPr lang="en-GB" sz="2800" dirty="0">
                <a:latin typeface="Arial" panose="020B0604020202020204" pitchFamily="34" charset="0"/>
                <a:cs typeface="Arial" panose="020B0604020202020204" pitchFamily="34" charset="0"/>
              </a:rPr>
              <a:t>On-line]. Available at: </a:t>
            </a:r>
            <a:r>
              <a:rPr lang="en-GB" dirty="0">
                <a:latin typeface="Arial" panose="020B0604020202020204" pitchFamily="34" charset="0"/>
                <a:cs typeface="Arial" panose="020B0604020202020204" pitchFamily="34" charset="0"/>
                <a:hlinkClick r:id="rId2"/>
              </a:rPr>
              <a:t>https://onlinelibrary.wiley.com/doi/pdf/10.1111/ppc.12217?casa_token=OT8x7qEfkg8AAAAA:DcZ1bdHouwxSxXurmsA84Kk_O39e6qW8IFb87mVVosOKV8IAM2CSv21G3KOymrn4jr36_BswqDbWWrdA</a:t>
            </a:r>
            <a:r>
              <a:rPr lang="en-GB" dirty="0">
                <a:latin typeface="Arial" panose="020B0604020202020204" pitchFamily="34" charset="0"/>
                <a:cs typeface="Arial" panose="020B0604020202020204" pitchFamily="34" charset="0"/>
              </a:rPr>
              <a:t> </a:t>
            </a:r>
            <a:endParaRPr lang="en-GB" altLang="en-US" sz="28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76234946"/>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A21E8-F9CC-4D00-5F01-F7C86BD8AA5E}"/>
              </a:ext>
            </a:extLst>
          </p:cNvPr>
          <p:cNvSpPr>
            <a:spLocks noGrp="1"/>
          </p:cNvSpPr>
          <p:nvPr>
            <p:ph type="title"/>
          </p:nvPr>
        </p:nvSpPr>
        <p:spPr/>
        <p:txBody>
          <a:bodyPr/>
          <a:lstStyle/>
          <a:p>
            <a:pPr algn="ctr"/>
            <a:r>
              <a:rPr lang="en-GB" sz="4400" dirty="0">
                <a:latin typeface="Arial" panose="020B0604020202020204" pitchFamily="34" charset="0"/>
              </a:rPr>
              <a:t>Your assignment</a:t>
            </a:r>
            <a:endParaRPr lang="en-GB" dirty="0"/>
          </a:p>
        </p:txBody>
      </p:sp>
      <p:sp>
        <p:nvSpPr>
          <p:cNvPr id="4" name="Content Placeholder 3">
            <a:extLst>
              <a:ext uri="{FF2B5EF4-FFF2-40B4-BE49-F238E27FC236}">
                <a16:creationId xmlns:a16="http://schemas.microsoft.com/office/drawing/2014/main" id="{A021E6CB-57FD-E99D-248F-8C8E304D131C}"/>
              </a:ext>
            </a:extLst>
          </p:cNvPr>
          <p:cNvSpPr>
            <a:spLocks noGrp="1"/>
          </p:cNvSpPr>
          <p:nvPr>
            <p:ph sz="half" idx="2"/>
          </p:nvPr>
        </p:nvSpPr>
        <p:spPr>
          <a:xfrm>
            <a:off x="628650" y="1825625"/>
            <a:ext cx="7886700" cy="3809862"/>
          </a:xfrm>
        </p:spPr>
        <p:txBody>
          <a:bodyPr>
            <a:normAutofit/>
          </a:bodyPr>
          <a:lstStyle/>
          <a:p>
            <a:r>
              <a:rPr lang="en-GB" dirty="0">
                <a:latin typeface="Arial" panose="020B0604020202020204" pitchFamily="34" charset="0"/>
              </a:rPr>
              <a:t>Have you chosen your topic for the poster?</a:t>
            </a:r>
          </a:p>
          <a:p>
            <a:r>
              <a:rPr lang="en-GB" dirty="0">
                <a:latin typeface="Arial" panose="020B0604020202020204" pitchFamily="34" charset="0"/>
              </a:rPr>
              <a:t>Consider the challenges of identifying and diagnosing your chosen ALN;</a:t>
            </a:r>
          </a:p>
          <a:p>
            <a:r>
              <a:rPr lang="en-GB" dirty="0">
                <a:latin typeface="Arial" panose="020B0604020202020204" pitchFamily="34" charset="0"/>
              </a:rPr>
              <a:t>Build on the content of the lecture with wider research.</a:t>
            </a:r>
          </a:p>
          <a:p>
            <a:pPr marL="0" indent="0">
              <a:buNone/>
            </a:pPr>
            <a:endParaRPr lang="en-GB" dirty="0"/>
          </a:p>
        </p:txBody>
      </p:sp>
    </p:spTree>
    <p:extLst>
      <p:ext uri="{BB962C8B-B14F-4D97-AF65-F5344CB8AC3E}">
        <p14:creationId xmlns:p14="http://schemas.microsoft.com/office/powerpoint/2010/main" val="311551679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499B7272-7756-99D8-451A-CDCBF90607D0}"/>
              </a:ext>
            </a:extLst>
          </p:cNvPr>
          <p:cNvGraphicFramePr>
            <a:graphicFrameLocks noGrp="1"/>
          </p:cNvGraphicFramePr>
          <p:nvPr>
            <p:ph sz="half" idx="1"/>
            <p:extLst>
              <p:ext uri="{D42A27DB-BD31-4B8C-83A1-F6EECF244321}">
                <p14:modId xmlns:p14="http://schemas.microsoft.com/office/powerpoint/2010/main" val="2083179162"/>
              </p:ext>
            </p:extLst>
          </p:nvPr>
        </p:nvGraphicFramePr>
        <p:xfrm>
          <a:off x="628650" y="404664"/>
          <a:ext cx="8047806" cy="52309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827975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2ABE8-E4D8-D10E-9288-D1D9D11636C7}"/>
              </a:ext>
            </a:extLst>
          </p:cNvPr>
          <p:cNvSpPr>
            <a:spLocks noGrp="1"/>
          </p:cNvSpPr>
          <p:nvPr>
            <p:ph type="title"/>
          </p:nvPr>
        </p:nvSpPr>
        <p:spPr/>
        <p:txBody>
          <a:bodyPr/>
          <a:lstStyle/>
          <a:p>
            <a:pPr algn="ctr"/>
            <a:r>
              <a:rPr kumimoji="0" lang="en-GB" altLang="en-US" sz="4400" b="0" i="0" u="none" strike="noStrike" kern="1200" cap="none" spc="0" normalizeH="0" baseline="0" noProof="0" dirty="0">
                <a:ln>
                  <a:noFill/>
                </a:ln>
                <a:effectLst/>
                <a:uLnTx/>
                <a:uFillTx/>
                <a:latin typeface="Arial" panose="020B0604020202020204" pitchFamily="34" charset="0"/>
                <a:ea typeface="+mj-ea"/>
                <a:cs typeface="+mj-cs"/>
              </a:rPr>
              <a:t>References</a:t>
            </a:r>
            <a:endParaRPr lang="en-GB" dirty="0"/>
          </a:p>
        </p:txBody>
      </p:sp>
      <p:sp>
        <p:nvSpPr>
          <p:cNvPr id="3" name="Content Placeholder 2">
            <a:extLst>
              <a:ext uri="{FF2B5EF4-FFF2-40B4-BE49-F238E27FC236}">
                <a16:creationId xmlns:a16="http://schemas.microsoft.com/office/drawing/2014/main" id="{93279A44-A571-83B8-7638-159E37618F1D}"/>
              </a:ext>
            </a:extLst>
          </p:cNvPr>
          <p:cNvSpPr>
            <a:spLocks noGrp="1"/>
          </p:cNvSpPr>
          <p:nvPr>
            <p:ph sz="half" idx="1"/>
          </p:nvPr>
        </p:nvSpPr>
        <p:spPr>
          <a:xfrm>
            <a:off x="628650" y="1825625"/>
            <a:ext cx="7886700" cy="3809862"/>
          </a:xfrm>
        </p:spPr>
        <p:txBody>
          <a:bodyPr>
            <a:normAutofit fontScale="55000" lnSpcReduction="20000"/>
          </a:bodyPr>
          <a:lstStyle/>
          <a:p>
            <a:pPr marL="0" indent="0">
              <a:buNone/>
            </a:pPr>
            <a:r>
              <a:rPr lang="en-GB" altLang="en-US" dirty="0">
                <a:latin typeface="Arial" panose="020B0604020202020204" pitchFamily="34" charset="0"/>
              </a:rPr>
              <a:t>Aggarwal, A. and Marwaha, R. (2021) </a:t>
            </a:r>
            <a:r>
              <a:rPr lang="en-GB" altLang="en-US" i="1" dirty="0">
                <a:latin typeface="Arial" panose="020B0604020202020204" pitchFamily="34" charset="0"/>
              </a:rPr>
              <a:t>Oppositional Defiant Disorder</a:t>
            </a:r>
            <a:r>
              <a:rPr lang="en-GB" altLang="en-US" dirty="0">
                <a:latin typeface="Arial" panose="020B0604020202020204" pitchFamily="34" charset="0"/>
              </a:rPr>
              <a:t>. Available </a:t>
            </a:r>
            <a:r>
              <a:rPr lang="en-GB" altLang="en-US" dirty="0" err="1">
                <a:latin typeface="Arial" panose="020B0604020202020204" pitchFamily="34" charset="0"/>
              </a:rPr>
              <a:t>at:https</a:t>
            </a:r>
            <a:r>
              <a:rPr lang="en-GB" altLang="en-US" dirty="0">
                <a:latin typeface="Arial" panose="020B0604020202020204" pitchFamily="34" charset="0"/>
              </a:rPr>
              <a:t>://www.ncbi.nlm.nih.gov/books/NBK557443/ [Accessed: November 25 2021]. </a:t>
            </a:r>
          </a:p>
          <a:p>
            <a:pPr marL="0" indent="0">
              <a:buNone/>
            </a:pPr>
            <a:r>
              <a:rPr lang="en-GB" altLang="en-US" dirty="0">
                <a:latin typeface="Arial" panose="020B0604020202020204" pitchFamily="34" charset="0"/>
              </a:rPr>
              <a:t>Boyes Turner (2017) Parents to blame for misdiagnosis of special educational needs? Available at: </a:t>
            </a:r>
            <a:r>
              <a:rPr lang="en-GB" dirty="0">
                <a:hlinkClick r:id="rId2"/>
              </a:rPr>
              <a:t>Parents to blame for misdiagnosis of special educational needs? Special Educational Needs Solicitors, Boyes Turner (senexpertsolicitors.co.uk)</a:t>
            </a:r>
            <a:r>
              <a:rPr lang="en-GB" dirty="0"/>
              <a:t> [Accessed: November 25 2021].</a:t>
            </a:r>
            <a:endParaRPr lang="en-GB" altLang="en-US" dirty="0">
              <a:latin typeface="Arial" panose="020B0604020202020204" pitchFamily="34" charset="0"/>
            </a:endParaRPr>
          </a:p>
          <a:p>
            <a:pPr marL="0" indent="0">
              <a:buNone/>
            </a:pPr>
            <a:r>
              <a:rPr lang="cy-GB" altLang="en-US" sz="2800" dirty="0">
                <a:latin typeface="Arial" panose="020B0604020202020204" pitchFamily="34" charset="0"/>
              </a:rPr>
              <a:t>British </a:t>
            </a:r>
            <a:r>
              <a:rPr lang="cy-GB" altLang="en-US" sz="2800" dirty="0" err="1">
                <a:latin typeface="Arial" panose="020B0604020202020204" pitchFamily="34" charset="0"/>
              </a:rPr>
              <a:t>Dyslexia</a:t>
            </a:r>
            <a:r>
              <a:rPr lang="cy-GB" altLang="en-US" sz="2800" dirty="0">
                <a:latin typeface="Arial" panose="020B0604020202020204" pitchFamily="34" charset="0"/>
              </a:rPr>
              <a:t> </a:t>
            </a:r>
            <a:r>
              <a:rPr lang="cy-GB" altLang="en-US" sz="2800" dirty="0" err="1">
                <a:latin typeface="Arial" panose="020B0604020202020204" pitchFamily="34" charset="0"/>
              </a:rPr>
              <a:t>Association</a:t>
            </a:r>
            <a:r>
              <a:rPr lang="cy-GB" altLang="en-US" sz="2800" dirty="0">
                <a:latin typeface="Arial" panose="020B0604020202020204" pitchFamily="34" charset="0"/>
              </a:rPr>
              <a:t> (2021) </a:t>
            </a:r>
            <a:r>
              <a:rPr lang="cy-GB" altLang="en-US" sz="2800" i="1" dirty="0" err="1">
                <a:latin typeface="Arial" panose="020B0604020202020204" pitchFamily="34" charset="0"/>
              </a:rPr>
              <a:t>Dyslexia</a:t>
            </a:r>
            <a:r>
              <a:rPr lang="cy-GB" altLang="en-US" sz="2800" dirty="0">
                <a:latin typeface="Arial" panose="020B0604020202020204" pitchFamily="34" charset="0"/>
              </a:rPr>
              <a:t>. </a:t>
            </a:r>
            <a:r>
              <a:rPr lang="cy-GB" altLang="en-US" sz="2800" dirty="0" err="1">
                <a:latin typeface="Arial" panose="020B0604020202020204" pitchFamily="34" charset="0"/>
              </a:rPr>
              <a:t>Available</a:t>
            </a:r>
            <a:r>
              <a:rPr lang="cy-GB" altLang="en-US" sz="2800" dirty="0">
                <a:latin typeface="Arial" panose="020B0604020202020204" pitchFamily="34" charset="0"/>
              </a:rPr>
              <a:t> at: </a:t>
            </a:r>
            <a:r>
              <a:rPr lang="cy-GB" altLang="en-US" sz="2800" dirty="0">
                <a:latin typeface="Arial" panose="020B0604020202020204" pitchFamily="34" charset="0"/>
                <a:hlinkClick r:id="rId3"/>
              </a:rPr>
              <a:t>http://www.bdadyslexia.org.uk/</a:t>
            </a:r>
            <a:r>
              <a:rPr lang="cy-GB" altLang="en-US" sz="2800" dirty="0">
                <a:latin typeface="Arial" panose="020B0604020202020204" pitchFamily="34" charset="0"/>
              </a:rPr>
              <a:t> [</a:t>
            </a:r>
            <a:r>
              <a:rPr lang="cy-GB" altLang="en-US" sz="2800" dirty="0" err="1">
                <a:latin typeface="Arial" panose="020B0604020202020204" pitchFamily="34" charset="0"/>
              </a:rPr>
              <a:t>Accessed</a:t>
            </a:r>
            <a:r>
              <a:rPr lang="cy-GB" altLang="en-US" sz="2800" dirty="0">
                <a:latin typeface="Arial" panose="020B0604020202020204" pitchFamily="34" charset="0"/>
              </a:rPr>
              <a:t>: </a:t>
            </a:r>
            <a:r>
              <a:rPr lang="cy-GB" altLang="en-US" sz="2800" dirty="0" err="1">
                <a:latin typeface="Arial" panose="020B0604020202020204" pitchFamily="34" charset="0"/>
              </a:rPr>
              <a:t>February</a:t>
            </a:r>
            <a:r>
              <a:rPr lang="cy-GB" altLang="en-US" sz="2800" dirty="0">
                <a:latin typeface="Arial" panose="020B0604020202020204" pitchFamily="34" charset="0"/>
              </a:rPr>
              <a:t> 28, 2021].</a:t>
            </a:r>
          </a:p>
          <a:p>
            <a:pPr marL="0" indent="0">
              <a:buNone/>
            </a:pPr>
            <a:r>
              <a:rPr lang="en-GB" altLang="en-US" dirty="0">
                <a:latin typeface="Arial" panose="020B0604020202020204" pitchFamily="34" charset="0"/>
              </a:rPr>
              <a:t>Ding, W. </a:t>
            </a:r>
            <a:r>
              <a:rPr lang="en-GB" altLang="en-US" i="1" dirty="0">
                <a:latin typeface="Arial" panose="020B0604020202020204" pitchFamily="34" charset="0"/>
              </a:rPr>
              <a:t>et al. </a:t>
            </a:r>
            <a:r>
              <a:rPr lang="en-GB" altLang="en-US" dirty="0">
                <a:latin typeface="Arial" panose="020B0604020202020204" pitchFamily="34" charset="0"/>
              </a:rPr>
              <a:t>(2019) ‘</a:t>
            </a:r>
            <a:r>
              <a:rPr lang="en-GB" dirty="0">
                <a:latin typeface="Arial" panose="020B0604020202020204" pitchFamily="34" charset="0"/>
              </a:rPr>
              <a:t>Oppositional Defiant Disorder Symptoms and Children’s Feelings of Happiness and Depression: Mediating Roles of Interpersonal Relationships’, Child Indicators Research. Available at: </a:t>
            </a:r>
            <a:r>
              <a:rPr lang="en-GB" dirty="0">
                <a:hlinkClick r:id="rId4"/>
              </a:rPr>
              <a:t>Oppositional Defiant Disorder Symptoms and Children’s Feelings of Happiness and Depression: Mediating Roles of Interpersonal Relationships (bnu.edu.cn)</a:t>
            </a:r>
            <a:r>
              <a:rPr lang="en-GB" dirty="0"/>
              <a:t> [Accessed: November 24 2021].</a:t>
            </a:r>
            <a:endParaRPr lang="en-GB" altLang="en-US" dirty="0">
              <a:latin typeface="Arial" panose="020B0604020202020204" pitchFamily="34" charset="0"/>
            </a:endParaRPr>
          </a:p>
          <a:p>
            <a:pPr marL="0" indent="0">
              <a:buNone/>
            </a:pPr>
            <a:r>
              <a:rPr lang="en-GB" altLang="en-US" sz="2800" dirty="0" err="1">
                <a:latin typeface="Arial" panose="020B0604020202020204" pitchFamily="34" charset="0"/>
              </a:rPr>
              <a:t>Galéra</a:t>
            </a:r>
            <a:r>
              <a:rPr lang="en-GB" altLang="en-US" sz="2800" dirty="0">
                <a:latin typeface="Arial" panose="020B0604020202020204" pitchFamily="34" charset="0"/>
              </a:rPr>
              <a:t>, C. </a:t>
            </a:r>
            <a:r>
              <a:rPr lang="en-GB" altLang="en-US" sz="2800" i="1" dirty="0">
                <a:latin typeface="Arial" panose="020B0604020202020204" pitchFamily="34" charset="0"/>
              </a:rPr>
              <a:t>et.al. </a:t>
            </a:r>
            <a:r>
              <a:rPr lang="en-GB" altLang="en-US" sz="2800" dirty="0">
                <a:latin typeface="Arial" panose="020B0604020202020204" pitchFamily="34" charset="0"/>
              </a:rPr>
              <a:t>(2011) ‘Early Risk Factors for Hyperactivity-Impulsivity and Inattention Trajectories From Age 17 Months to 8 Years’, </a:t>
            </a:r>
            <a:r>
              <a:rPr lang="en-GB" altLang="en-US" sz="2800" i="1" dirty="0">
                <a:latin typeface="Arial" panose="020B0604020202020204" pitchFamily="34" charset="0"/>
              </a:rPr>
              <a:t>Arch Gen Psychiatry.</a:t>
            </a:r>
            <a:r>
              <a:rPr lang="en-GB" altLang="en-US" sz="2800" dirty="0">
                <a:latin typeface="Arial" panose="020B0604020202020204" pitchFamily="34" charset="0"/>
              </a:rPr>
              <a:t> 68(12): pp.1267-1275. </a:t>
            </a:r>
          </a:p>
          <a:p>
            <a:endParaRPr lang="en-GB" dirty="0"/>
          </a:p>
        </p:txBody>
      </p:sp>
    </p:spTree>
    <p:extLst>
      <p:ext uri="{BB962C8B-B14F-4D97-AF65-F5344CB8AC3E}">
        <p14:creationId xmlns:p14="http://schemas.microsoft.com/office/powerpoint/2010/main" val="3789014643"/>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07E3-4B92-B942-29B1-E2FC2FB17B64}"/>
              </a:ext>
            </a:extLst>
          </p:cNvPr>
          <p:cNvSpPr>
            <a:spLocks noGrp="1"/>
          </p:cNvSpPr>
          <p:nvPr>
            <p:ph type="title"/>
          </p:nvPr>
        </p:nvSpPr>
        <p:spPr/>
        <p:txBody>
          <a:bodyPr/>
          <a:lstStyle/>
          <a:p>
            <a:pPr algn="ctr"/>
            <a:r>
              <a:rPr kumimoji="0" lang="en-GB" altLang="en-US" sz="4400" b="0" i="0" u="none" strike="noStrike" kern="1200" cap="none" spc="0" normalizeH="0" baseline="0" noProof="0" dirty="0">
                <a:ln>
                  <a:noFill/>
                </a:ln>
                <a:effectLst/>
                <a:uLnTx/>
                <a:uFillTx/>
                <a:latin typeface="Arial" panose="020B0604020202020204" pitchFamily="34" charset="0"/>
                <a:ea typeface="+mj-ea"/>
                <a:cs typeface="+mj-cs"/>
              </a:rPr>
              <a:t>References</a:t>
            </a:r>
            <a:endParaRPr lang="en-GB" dirty="0"/>
          </a:p>
        </p:txBody>
      </p:sp>
      <p:sp>
        <p:nvSpPr>
          <p:cNvPr id="3" name="Content Placeholder 2">
            <a:extLst>
              <a:ext uri="{FF2B5EF4-FFF2-40B4-BE49-F238E27FC236}">
                <a16:creationId xmlns:a16="http://schemas.microsoft.com/office/drawing/2014/main" id="{E2A77434-C5B3-FC07-1528-578A6B43EEA6}"/>
              </a:ext>
            </a:extLst>
          </p:cNvPr>
          <p:cNvSpPr>
            <a:spLocks noGrp="1"/>
          </p:cNvSpPr>
          <p:nvPr>
            <p:ph sz="half" idx="1"/>
          </p:nvPr>
        </p:nvSpPr>
        <p:spPr>
          <a:xfrm>
            <a:off x="628650" y="1825625"/>
            <a:ext cx="7886700" cy="3809862"/>
          </a:xfrm>
        </p:spPr>
        <p:txBody>
          <a:bodyPr>
            <a:normAutofit fontScale="55000" lnSpcReduction="20000"/>
          </a:bodyPr>
          <a:lstStyle/>
          <a:p>
            <a:pPr marL="0" indent="0">
              <a:buFontTx/>
              <a:buNone/>
              <a:defRPr/>
            </a:pPr>
            <a:r>
              <a:rPr lang="en-GB" dirty="0">
                <a:latin typeface="Arial" panose="020B0604020202020204" pitchFamily="34" charset="0"/>
              </a:rPr>
              <a:t>Hayes, S.A. and Watson, S.L. (2013) ‘The impact of parenting stress: A meta-analysis of studies comparing the experience of parenting stress in parents of children with and without autism spectrum disorder’, </a:t>
            </a:r>
            <a:r>
              <a:rPr lang="en-GB" i="1" dirty="0">
                <a:latin typeface="Arial" panose="020B0604020202020204" pitchFamily="34" charset="0"/>
              </a:rPr>
              <a:t>Journal of autism and developmental disorders</a:t>
            </a:r>
            <a:r>
              <a:rPr lang="en-GB" dirty="0">
                <a:latin typeface="Arial" panose="020B0604020202020204" pitchFamily="34" charset="0"/>
              </a:rPr>
              <a:t>, 43(3), pp.629-642. [On-line]. Available at: </a:t>
            </a:r>
            <a:r>
              <a:rPr lang="en-GB" dirty="0">
                <a:hlinkClick r:id="rId2"/>
              </a:rPr>
              <a:t>https://link.springer.com/article/10.1007/s10803-012-1604-y</a:t>
            </a:r>
            <a:r>
              <a:rPr lang="en-GB" dirty="0"/>
              <a:t> </a:t>
            </a:r>
            <a:endParaRPr lang="en-GB" dirty="0">
              <a:latin typeface="Arial" panose="020B0604020202020204" pitchFamily="34" charset="0"/>
            </a:endParaRPr>
          </a:p>
          <a:p>
            <a:pPr marL="0" indent="0">
              <a:buFontTx/>
              <a:buNone/>
              <a:defRPr/>
            </a:pPr>
            <a:r>
              <a:rPr lang="en-GB" dirty="0" err="1">
                <a:latin typeface="Arial" panose="020B0604020202020204" pitchFamily="34" charset="0"/>
              </a:rPr>
              <a:t>Llywodraeth</a:t>
            </a:r>
            <a:r>
              <a:rPr lang="en-GB" dirty="0">
                <a:latin typeface="Arial" panose="020B0604020202020204" pitchFamily="34" charset="0"/>
              </a:rPr>
              <a:t> Cymru (2018) </a:t>
            </a:r>
            <a:r>
              <a:rPr lang="en-GB" i="1" dirty="0">
                <a:latin typeface="Arial" panose="020B0604020202020204" pitchFamily="34" charset="0"/>
              </a:rPr>
              <a:t>Cod </a:t>
            </a:r>
            <a:r>
              <a:rPr lang="en-GB" i="1" dirty="0" err="1">
                <a:latin typeface="Arial" panose="020B0604020202020204" pitchFamily="34" charset="0"/>
              </a:rPr>
              <a:t>Drafft</a:t>
            </a:r>
            <a:r>
              <a:rPr lang="en-GB" i="1" dirty="0">
                <a:latin typeface="Arial" panose="020B0604020202020204" pitchFamily="34" charset="0"/>
              </a:rPr>
              <a:t> </a:t>
            </a:r>
            <a:r>
              <a:rPr lang="en-GB" i="1" dirty="0" err="1">
                <a:latin typeface="Arial" panose="020B0604020202020204" pitchFamily="34" charset="0"/>
              </a:rPr>
              <a:t>Anghenion</a:t>
            </a:r>
            <a:r>
              <a:rPr lang="en-GB" i="1" dirty="0">
                <a:latin typeface="Arial" panose="020B0604020202020204" pitchFamily="34" charset="0"/>
              </a:rPr>
              <a:t> </a:t>
            </a:r>
            <a:r>
              <a:rPr lang="en-GB" i="1" dirty="0" err="1">
                <a:latin typeface="Arial" panose="020B0604020202020204" pitchFamily="34" charset="0"/>
              </a:rPr>
              <a:t>Dysgu</a:t>
            </a:r>
            <a:r>
              <a:rPr lang="en-GB" i="1" dirty="0">
                <a:latin typeface="Arial" panose="020B0604020202020204" pitchFamily="34" charset="0"/>
              </a:rPr>
              <a:t> </a:t>
            </a:r>
            <a:r>
              <a:rPr lang="en-GB" i="1" dirty="0" err="1">
                <a:latin typeface="Arial" panose="020B0604020202020204" pitchFamily="34" charset="0"/>
              </a:rPr>
              <a:t>Ychwanegol</a:t>
            </a:r>
            <a:r>
              <a:rPr lang="en-GB" i="1" dirty="0">
                <a:latin typeface="Arial" panose="020B0604020202020204" pitchFamily="34" charset="0"/>
              </a:rPr>
              <a:t> Cymru</a:t>
            </a:r>
            <a:r>
              <a:rPr lang="en-GB" dirty="0">
                <a:latin typeface="Arial" panose="020B0604020202020204" pitchFamily="34" charset="0"/>
              </a:rPr>
              <a:t>. </a:t>
            </a:r>
            <a:r>
              <a:rPr lang="en-GB" dirty="0" err="1">
                <a:latin typeface="Arial" panose="020B0604020202020204" pitchFamily="34" charset="0"/>
              </a:rPr>
              <a:t>Ar</a:t>
            </a:r>
            <a:r>
              <a:rPr lang="en-GB" dirty="0">
                <a:latin typeface="Arial" panose="020B0604020202020204" pitchFamily="34" charset="0"/>
              </a:rPr>
              <a:t> </a:t>
            </a:r>
            <a:r>
              <a:rPr lang="en-GB" dirty="0" err="1">
                <a:latin typeface="Arial" panose="020B0604020202020204" pitchFamily="34" charset="0"/>
              </a:rPr>
              <a:t>gael</a:t>
            </a:r>
            <a:r>
              <a:rPr lang="en-GB" dirty="0">
                <a:latin typeface="Arial" panose="020B0604020202020204" pitchFamily="34" charset="0"/>
              </a:rPr>
              <a:t> o: </a:t>
            </a:r>
            <a:r>
              <a:rPr lang="en-GB" dirty="0">
                <a:latin typeface="Arial" panose="020B0604020202020204" pitchFamily="34" charset="0"/>
                <a:hlinkClick r:id="rId3"/>
              </a:rPr>
              <a:t>https://www.rctcbc.gov.uk/CY/Resident/SchoolsandLearning/AccessandInclusiontoEducation/AdditionalLearningNeedsAct/DraftAdditionalLearningNeedsCodeforWales.pdf</a:t>
            </a:r>
            <a:r>
              <a:rPr lang="en-GB" dirty="0">
                <a:latin typeface="Arial" panose="020B0604020202020204" pitchFamily="34" charset="0"/>
              </a:rPr>
              <a:t> [</a:t>
            </a:r>
            <a:r>
              <a:rPr lang="en-GB" dirty="0" err="1">
                <a:latin typeface="Arial" panose="020B0604020202020204" pitchFamily="34" charset="0"/>
              </a:rPr>
              <a:t>Darllenwyd</a:t>
            </a:r>
            <a:r>
              <a:rPr lang="en-GB" dirty="0">
                <a:latin typeface="Arial" panose="020B0604020202020204" pitchFamily="34" charset="0"/>
              </a:rPr>
              <a:t>: </a:t>
            </a:r>
            <a:r>
              <a:rPr lang="en-GB" dirty="0" err="1">
                <a:latin typeface="Arial" panose="020B0604020202020204" pitchFamily="34" charset="0"/>
              </a:rPr>
              <a:t>Ionawr</a:t>
            </a:r>
            <a:r>
              <a:rPr lang="en-GB" dirty="0">
                <a:latin typeface="Arial" panose="020B0604020202020204" pitchFamily="34" charset="0"/>
              </a:rPr>
              <a:t> 5 2021].</a:t>
            </a:r>
          </a:p>
          <a:p>
            <a:pPr marL="0" indent="0">
              <a:buFontTx/>
              <a:buNone/>
              <a:defRPr/>
            </a:pPr>
            <a:r>
              <a:rPr lang="en-GB" dirty="0">
                <a:latin typeface="Arial" panose="020B0604020202020204" pitchFamily="34" charset="0"/>
              </a:rPr>
              <a:t>National Association of Head Teachers (2021)</a:t>
            </a:r>
            <a:r>
              <a:rPr lang="en-GB" i="1" dirty="0">
                <a:latin typeface="Arial" panose="020B0604020202020204" pitchFamily="34" charset="0"/>
              </a:rPr>
              <a:t> Without sufficient funding SEN code of practice is nothing more than an empty promise, say school leaders. </a:t>
            </a:r>
            <a:r>
              <a:rPr lang="en-GB" dirty="0">
                <a:latin typeface="Arial" panose="020B0604020202020204" pitchFamily="34" charset="0"/>
              </a:rPr>
              <a:t>Available from: </a:t>
            </a:r>
            <a:r>
              <a:rPr lang="en-GB" dirty="0">
                <a:latin typeface="Arial" panose="020B0604020202020204" pitchFamily="34" charset="0"/>
                <a:hlinkClick r:id="rId4"/>
              </a:rPr>
              <a:t>https://www.naht.org.uk/news-and-opinion/press-room/without-sufficient-funding-sen-code-of-practice-is-nothing-more-than-an-empty-promise-say-school-leaders/</a:t>
            </a:r>
            <a:r>
              <a:rPr lang="en-GB" dirty="0">
                <a:latin typeface="Arial" panose="020B0604020202020204" pitchFamily="34" charset="0"/>
              </a:rPr>
              <a:t> [Accessed: January 5 2021].</a:t>
            </a:r>
          </a:p>
          <a:p>
            <a:pPr marL="0" indent="0">
              <a:buFontTx/>
              <a:buNone/>
              <a:defRPr/>
            </a:pPr>
            <a:r>
              <a:rPr lang="en-GB" dirty="0">
                <a:latin typeface="Arial" panose="020B0604020202020204" pitchFamily="34" charset="0"/>
              </a:rPr>
              <a:t>Nip in the Bud (2020) </a:t>
            </a:r>
            <a:r>
              <a:rPr lang="en-GB" i="1" dirty="0">
                <a:latin typeface="Arial" panose="020B0604020202020204" pitchFamily="34" charset="0"/>
              </a:rPr>
              <a:t>Oppositional Defiant Disorder: Raising a Child with ODD and ADHD. </a:t>
            </a:r>
            <a:r>
              <a:rPr lang="en-GB" dirty="0">
                <a:latin typeface="Arial" panose="020B0604020202020204" pitchFamily="34" charset="0"/>
              </a:rPr>
              <a:t>Available at: </a:t>
            </a:r>
            <a:r>
              <a:rPr lang="en-GB" dirty="0">
                <a:latin typeface="Arial" panose="020B0604020202020204" pitchFamily="34" charset="0"/>
                <a:hlinkClick r:id="rId5"/>
              </a:rPr>
              <a:t>https://www.youtube.com/watch?v=UUN7MUSZyyY</a:t>
            </a:r>
            <a:r>
              <a:rPr lang="en-GB" dirty="0">
                <a:latin typeface="Arial" panose="020B0604020202020204" pitchFamily="34" charset="0"/>
              </a:rPr>
              <a:t> [Accessed: November 25 2021].</a:t>
            </a:r>
          </a:p>
          <a:p>
            <a:endParaRPr lang="en-GB" dirty="0"/>
          </a:p>
        </p:txBody>
      </p:sp>
    </p:spTree>
    <p:extLst>
      <p:ext uri="{BB962C8B-B14F-4D97-AF65-F5344CB8AC3E}">
        <p14:creationId xmlns:p14="http://schemas.microsoft.com/office/powerpoint/2010/main" val="158577902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227B9-6543-61B0-CE24-4666C004269A}"/>
              </a:ext>
            </a:extLst>
          </p:cNvPr>
          <p:cNvSpPr>
            <a:spLocks noGrp="1"/>
          </p:cNvSpPr>
          <p:nvPr>
            <p:ph type="title"/>
          </p:nvPr>
        </p:nvSpPr>
        <p:spPr/>
        <p:txBody>
          <a:bodyPr/>
          <a:lstStyle/>
          <a:p>
            <a:pPr algn="ctr"/>
            <a:r>
              <a:rPr lang="en-GB" altLang="en-US" sz="4400" dirty="0">
                <a:latin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C737684C-AD76-64CC-8A52-0DBBF3A8BE5B}"/>
              </a:ext>
            </a:extLst>
          </p:cNvPr>
          <p:cNvSpPr>
            <a:spLocks noGrp="1"/>
          </p:cNvSpPr>
          <p:nvPr>
            <p:ph sz="half" idx="1"/>
          </p:nvPr>
        </p:nvSpPr>
        <p:spPr>
          <a:xfrm>
            <a:off x="628650" y="1825625"/>
            <a:ext cx="7886700" cy="3809862"/>
          </a:xfrm>
        </p:spPr>
        <p:txBody>
          <a:bodyPr>
            <a:normAutofit fontScale="70000" lnSpcReduction="20000"/>
          </a:bodyPr>
          <a:lstStyle/>
          <a:p>
            <a:pPr marL="0" indent="0">
              <a:buFontTx/>
              <a:buNone/>
              <a:defRPr/>
            </a:pPr>
            <a:r>
              <a:rPr lang="en-GB" altLang="en-US" sz="2800" dirty="0">
                <a:latin typeface="Arial" panose="020B0604020202020204" pitchFamily="34" charset="0"/>
              </a:rPr>
              <a:t>Smeets, E. and </a:t>
            </a:r>
            <a:r>
              <a:rPr lang="en-GB" altLang="en-US" sz="2800" dirty="0" err="1">
                <a:latin typeface="Arial" panose="020B0604020202020204" pitchFamily="34" charset="0"/>
              </a:rPr>
              <a:t>Roeleveld</a:t>
            </a:r>
            <a:r>
              <a:rPr lang="en-GB" altLang="en-US" sz="2800" dirty="0">
                <a:latin typeface="Arial" panose="020B0604020202020204" pitchFamily="34" charset="0"/>
              </a:rPr>
              <a:t>, J. (2016) ‘The identification by teachers</a:t>
            </a:r>
          </a:p>
          <a:p>
            <a:pPr marL="0" indent="0">
              <a:buFontTx/>
              <a:buNone/>
              <a:defRPr/>
            </a:pPr>
            <a:r>
              <a:rPr lang="en-GB" altLang="en-US" sz="2800" dirty="0">
                <a:latin typeface="Arial" panose="020B0604020202020204" pitchFamily="34" charset="0"/>
              </a:rPr>
              <a:t>of special educational needs in primary school pupils and factors associated with referral to special education’, </a:t>
            </a:r>
            <a:r>
              <a:rPr lang="en-GB" altLang="en-US" sz="2800" i="1" dirty="0">
                <a:latin typeface="Arial" panose="020B0604020202020204" pitchFamily="34" charset="0"/>
              </a:rPr>
              <a:t>European Journal of Special Needs Education,</a:t>
            </a:r>
            <a:r>
              <a:rPr lang="en-GB" altLang="en-US" sz="2800" dirty="0">
                <a:latin typeface="Arial" panose="020B0604020202020204" pitchFamily="34" charset="0"/>
              </a:rPr>
              <a:t> 31:4, 423-439.</a:t>
            </a:r>
          </a:p>
          <a:p>
            <a:pPr marL="0" indent="0">
              <a:buFontTx/>
              <a:buNone/>
              <a:defRPr/>
            </a:pPr>
            <a:r>
              <a:rPr lang="en-GB" altLang="en-US" sz="2800" dirty="0" err="1">
                <a:latin typeface="Arial" panose="020B0604020202020204" pitchFamily="34" charset="0"/>
              </a:rPr>
              <a:t>Wearmouth</a:t>
            </a:r>
            <a:r>
              <a:rPr lang="en-GB" altLang="en-US" sz="2800" dirty="0">
                <a:latin typeface="Arial" panose="020B0604020202020204" pitchFamily="34" charset="0"/>
              </a:rPr>
              <a:t>, J. (2017) </a:t>
            </a:r>
            <a:r>
              <a:rPr lang="en-GB" altLang="en-US" sz="2800" i="1" dirty="0">
                <a:latin typeface="Arial" panose="020B0604020202020204" pitchFamily="34" charset="0"/>
              </a:rPr>
              <a:t>Special Educational Needs and Disabilities in Schools. </a:t>
            </a:r>
            <a:r>
              <a:rPr lang="en-GB" altLang="en-US" sz="2800" dirty="0">
                <a:latin typeface="Arial" panose="020B0604020202020204" pitchFamily="34" charset="0"/>
              </a:rPr>
              <a:t>London: Bloomsbury Academic.</a:t>
            </a:r>
          </a:p>
          <a:p>
            <a:pPr marL="0" indent="0">
              <a:buFontTx/>
              <a:buNone/>
              <a:defRPr/>
            </a:pPr>
            <a:r>
              <a:rPr lang="en-GB" sz="2800" dirty="0">
                <a:latin typeface="Arial" panose="020B0604020202020204" pitchFamily="34" charset="0"/>
              </a:rPr>
              <a:t>Welsh Government (2018) </a:t>
            </a:r>
            <a:r>
              <a:rPr lang="en-GB" sz="2800" i="1" dirty="0">
                <a:latin typeface="Arial" panose="020B0604020202020204" pitchFamily="34" charset="0"/>
              </a:rPr>
              <a:t>Draft Additional Learning Needs Code for Wales</a:t>
            </a:r>
            <a:r>
              <a:rPr lang="en-GB" sz="2800" dirty="0">
                <a:latin typeface="Arial" panose="020B0604020202020204" pitchFamily="34" charset="0"/>
              </a:rPr>
              <a:t>. Available at: </a:t>
            </a:r>
            <a:r>
              <a:rPr lang="en-GB" sz="2800" dirty="0">
                <a:latin typeface="Arial" panose="020B0604020202020204" pitchFamily="34" charset="0"/>
                <a:hlinkClick r:id="rId2"/>
              </a:rPr>
              <a:t>https://gov.wales/sites/default/files/consultations/2018-12/draft-additional-learning-needs-code-for-wales_0.pdf</a:t>
            </a:r>
            <a:r>
              <a:rPr lang="en-GB" sz="2800" dirty="0">
                <a:latin typeface="Arial" panose="020B0604020202020204" pitchFamily="34" charset="0"/>
              </a:rPr>
              <a:t> [Accessed: January 5 2021].</a:t>
            </a:r>
          </a:p>
          <a:p>
            <a:pPr marL="0" indent="0">
              <a:buFontTx/>
              <a:buNone/>
              <a:defRPr/>
            </a:pPr>
            <a:r>
              <a:rPr lang="en-GB" altLang="en-US" sz="2800" dirty="0">
                <a:latin typeface="Arial" panose="020B0604020202020204" pitchFamily="34" charset="0"/>
              </a:rPr>
              <a:t>Welsh Government (2017) </a:t>
            </a:r>
            <a:r>
              <a:rPr lang="en-GB" altLang="en-US" sz="2800" i="1" dirty="0">
                <a:latin typeface="Arial" panose="020B0604020202020204" pitchFamily="34" charset="0"/>
              </a:rPr>
              <a:t>Supporting learners with healthcare needs: Guidance. </a:t>
            </a:r>
            <a:r>
              <a:rPr lang="en-GB" altLang="en-US" sz="2800" dirty="0">
                <a:latin typeface="Arial" panose="020B0604020202020204" pitchFamily="34" charset="0"/>
              </a:rPr>
              <a:t>Available at: </a:t>
            </a:r>
            <a:r>
              <a:rPr lang="en-GB" altLang="en-US" sz="2800" dirty="0">
                <a:latin typeface="Arial" panose="020B0604020202020204" pitchFamily="34" charset="0"/>
                <a:hlinkClick r:id="rId3"/>
              </a:rPr>
              <a:t>https://gov.wales/sites/default/files/publications/2018-12/supporting-learners-with-healthcare-needs.pdf</a:t>
            </a:r>
            <a:r>
              <a:rPr lang="en-GB" altLang="en-US" sz="2800" dirty="0">
                <a:latin typeface="Arial" panose="020B0604020202020204" pitchFamily="34" charset="0"/>
              </a:rPr>
              <a:t> [Accessed: January 5 2021].</a:t>
            </a:r>
          </a:p>
          <a:p>
            <a:endParaRPr lang="en-GB" dirty="0"/>
          </a:p>
        </p:txBody>
      </p:sp>
    </p:spTree>
    <p:extLst>
      <p:ext uri="{BB962C8B-B14F-4D97-AF65-F5344CB8AC3E}">
        <p14:creationId xmlns:p14="http://schemas.microsoft.com/office/powerpoint/2010/main" val="2569698541"/>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E3896A3-844E-42E4-A2F4-4465458118E7}">
  <ds:schemaRefs>
    <ds:schemaRef ds:uri="http://schemas.microsoft.com/sharepoint/v3/contenttype/forms"/>
  </ds:schemaRefs>
</ds:datastoreItem>
</file>

<file path=customXml/itemProps2.xml><?xml version="1.0" encoding="utf-8"?>
<ds:datastoreItem xmlns:ds="http://schemas.openxmlformats.org/officeDocument/2006/customXml" ds:itemID="{3159C9F4-744A-4E55-BCCB-B2A101247A02}">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F9AFB91C-E71E-4902-A770-B03F49245D4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5829</Words>
  <Application>Microsoft Office PowerPoint</Application>
  <PresentationFormat>On-screen Show (4:3)</PresentationFormat>
  <Paragraphs>539</Paragraphs>
  <Slides>65</Slides>
  <Notes>48</Notes>
  <HiddenSlides>0</HiddenSlides>
  <MMClips>3</MMClips>
  <ScaleCrop>false</ScaleCrop>
  <HeadingPairs>
    <vt:vector size="4" baseType="variant">
      <vt:variant>
        <vt:lpstr>Theme</vt:lpstr>
      </vt:variant>
      <vt:variant>
        <vt:i4>2</vt:i4>
      </vt:variant>
      <vt:variant>
        <vt:lpstr>Slide Titles</vt:lpstr>
      </vt:variant>
      <vt:variant>
        <vt:i4>65</vt:i4>
      </vt:variant>
    </vt:vector>
  </HeadingPairs>
  <TitlesOfParts>
    <vt:vector size="67" baseType="lpstr">
      <vt:lpstr>Sub Title 1</vt:lpstr>
      <vt:lpstr>Accessible 2</vt:lpstr>
      <vt:lpstr>PowerPoint Presentation</vt:lpstr>
      <vt:lpstr>Contents</vt:lpstr>
      <vt:lpstr>Employability/Transferable Skills</vt:lpstr>
      <vt:lpstr>Resources</vt:lpstr>
      <vt:lpstr>Signs and Symptoms</vt:lpstr>
      <vt:lpstr>Identifying children at school               </vt:lpstr>
      <vt:lpstr>Research by NASEN (2020)</vt:lpstr>
      <vt:lpstr>Parents</vt:lpstr>
      <vt:lpstr>Making a diagnosis</vt:lpstr>
      <vt:lpstr>Attention Deficit Hyperactivity Disorder (ADHD)</vt:lpstr>
      <vt:lpstr>Definition </vt:lpstr>
      <vt:lpstr>Prevalence</vt:lpstr>
      <vt:lpstr>Diagnosis</vt:lpstr>
      <vt:lpstr>Oppositional Defiant Disorder (ODD)</vt:lpstr>
      <vt:lpstr>Oppositional Defiant Disorder (ODD)</vt:lpstr>
      <vt:lpstr>Prevalence</vt:lpstr>
      <vt:lpstr>Diagnosis</vt:lpstr>
      <vt:lpstr>Autism</vt:lpstr>
      <vt:lpstr>Prevalence and Diagnosis</vt:lpstr>
      <vt:lpstr>Down Syndrome</vt:lpstr>
      <vt:lpstr>Causes</vt:lpstr>
      <vt:lpstr>Prenatal Screening</vt:lpstr>
      <vt:lpstr>Diagnostic tests </vt:lpstr>
      <vt:lpstr>Amniocentesis</vt:lpstr>
      <vt:lpstr>Age and Risk? </vt:lpstr>
      <vt:lpstr>However… </vt:lpstr>
      <vt:lpstr>Dyslexia</vt:lpstr>
      <vt:lpstr>Signs of Dyslexia – Early Years</vt:lpstr>
      <vt:lpstr>Signs of Dyslexia – Early Years</vt:lpstr>
      <vt:lpstr>Signs of Dyslexia – Early Years (2)</vt:lpstr>
      <vt:lpstr>Signs of Dyslexia – Early Years (2)</vt:lpstr>
      <vt:lpstr>Prevalence</vt:lpstr>
      <vt:lpstr>‘The Multi-Deficit Model of Dyslexia’</vt:lpstr>
      <vt:lpstr>Diagnosis</vt:lpstr>
      <vt:lpstr>Assessments</vt:lpstr>
      <vt:lpstr>The assessment</vt:lpstr>
      <vt:lpstr>Cerebral Palsy</vt:lpstr>
      <vt:lpstr>Prevalence</vt:lpstr>
      <vt:lpstr>Diagnosis</vt:lpstr>
      <vt:lpstr>What is Early Intervention?</vt:lpstr>
      <vt:lpstr>Early Intervention</vt:lpstr>
      <vt:lpstr>Early Intervention – Developmental screening</vt:lpstr>
      <vt:lpstr>Developmental screening</vt:lpstr>
      <vt:lpstr>Early intervention</vt:lpstr>
      <vt:lpstr>Responsibilities of settings</vt:lpstr>
      <vt:lpstr>Responsibilities of settings</vt:lpstr>
      <vt:lpstr>Healthcare needs of children with ALN</vt:lpstr>
      <vt:lpstr>Training for Practitioners</vt:lpstr>
      <vt:lpstr>However…</vt:lpstr>
      <vt:lpstr>Statistics for England – Research by NAHT (2021)</vt:lpstr>
      <vt:lpstr>Early Intervention</vt:lpstr>
      <vt:lpstr>Read…</vt:lpstr>
      <vt:lpstr>Early Childhood Intervention and the Power of Family (2013)</vt:lpstr>
      <vt:lpstr>Parents</vt:lpstr>
      <vt:lpstr>Parents</vt:lpstr>
      <vt:lpstr>Parents</vt:lpstr>
      <vt:lpstr>Parents of children with ALN</vt:lpstr>
      <vt:lpstr>Research by Hayes and Watson (2013)</vt:lpstr>
      <vt:lpstr>Further reading</vt:lpstr>
      <vt:lpstr>Further reading</vt:lpstr>
      <vt:lpstr>Your assignment</vt:lpstr>
      <vt:lpstr>PowerPoint Presentation</vt:lpstr>
      <vt:lpstr>References</vt:lpstr>
      <vt:lpstr>References</vt:lpstr>
      <vt:lpstr>References</vt:lpstr>
    </vt:vector>
  </TitlesOfParts>
  <Company>Geiriau Bach</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Saesneg fel Iaith Ychwanegol English as an Additional Language</dc:title>
  <dc:creator>edureea</dc:creator>
  <cp:lastModifiedBy>Alison Rees-Edwards</cp:lastModifiedBy>
  <cp:revision>104</cp:revision>
  <dcterms:created xsi:type="dcterms:W3CDTF">2006-04-22T22:14:59Z</dcterms:created>
  <dcterms:modified xsi:type="dcterms:W3CDTF">2025-02-17T14:52:23Z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