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theme/theme2.xml" ContentType="application/vnd.openxmlformats-officedocument.theme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3.xml" ContentType="application/vnd.openxmlformats-officedocument.theme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theme/theme4.xml" ContentType="application/vnd.openxmlformats-officedocument.theme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5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theme/theme6.xml" ContentType="application/vnd.openxmlformats-officedocument.theme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7.xml" ContentType="application/vnd.openxmlformats-officedocument.theme+xml"/>
  <Override PartName="/ppt/theme/theme8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63" r:id="rId2"/>
    <p:sldMasterId id="2147483669" r:id="rId3"/>
    <p:sldMasterId id="2147483677" r:id="rId4"/>
    <p:sldMasterId id="2147483680" r:id="rId5"/>
    <p:sldMasterId id="2147483684" r:id="rId6"/>
    <p:sldMasterId id="2147483688" r:id="rId7"/>
  </p:sldMasterIdLst>
  <p:notesMasterIdLst>
    <p:notesMasterId r:id="rId44"/>
  </p:notesMasterIdLst>
  <p:sldIdLst>
    <p:sldId id="257" r:id="rId8"/>
    <p:sldId id="256" r:id="rId9"/>
    <p:sldId id="261" r:id="rId10"/>
    <p:sldId id="258" r:id="rId11"/>
    <p:sldId id="357" r:id="rId12"/>
    <p:sldId id="259" r:id="rId13"/>
    <p:sldId id="359" r:id="rId14"/>
    <p:sldId id="260" r:id="rId15"/>
    <p:sldId id="360" r:id="rId16"/>
    <p:sldId id="291" r:id="rId17"/>
    <p:sldId id="301" r:id="rId18"/>
    <p:sldId id="292" r:id="rId19"/>
    <p:sldId id="293" r:id="rId20"/>
    <p:sldId id="294" r:id="rId21"/>
    <p:sldId id="300" r:id="rId22"/>
    <p:sldId id="321" r:id="rId23"/>
    <p:sldId id="354" r:id="rId24"/>
    <p:sldId id="323" r:id="rId25"/>
    <p:sldId id="324" r:id="rId26"/>
    <p:sldId id="297" r:id="rId27"/>
    <p:sldId id="343" r:id="rId28"/>
    <p:sldId id="355" r:id="rId29"/>
    <p:sldId id="346" r:id="rId30"/>
    <p:sldId id="296" r:id="rId31"/>
    <p:sldId id="363" r:id="rId32"/>
    <p:sldId id="345" r:id="rId33"/>
    <p:sldId id="356" r:id="rId34"/>
    <p:sldId id="349" r:id="rId35"/>
    <p:sldId id="298" r:id="rId36"/>
    <p:sldId id="350" r:id="rId37"/>
    <p:sldId id="295" r:id="rId38"/>
    <p:sldId id="304" r:id="rId39"/>
    <p:sldId id="351" r:id="rId40"/>
    <p:sldId id="364" r:id="rId41"/>
    <p:sldId id="347" r:id="rId42"/>
    <p:sldId id="348" r:id="rId4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86" d="100"/>
          <a:sy n="86" d="100"/>
        </p:scale>
        <p:origin x="105" y="5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6.xml"/><Relationship Id="rId18" Type="http://schemas.openxmlformats.org/officeDocument/2006/relationships/slide" Target="slides/slide11.xml"/><Relationship Id="rId26" Type="http://schemas.openxmlformats.org/officeDocument/2006/relationships/slide" Target="slides/slide19.xml"/><Relationship Id="rId39" Type="http://schemas.openxmlformats.org/officeDocument/2006/relationships/slide" Target="slides/slide32.xml"/><Relationship Id="rId21" Type="http://schemas.openxmlformats.org/officeDocument/2006/relationships/slide" Target="slides/slide14.xml"/><Relationship Id="rId34" Type="http://schemas.openxmlformats.org/officeDocument/2006/relationships/slide" Target="slides/slide27.xml"/><Relationship Id="rId42" Type="http://schemas.openxmlformats.org/officeDocument/2006/relationships/slide" Target="slides/slide35.xml"/><Relationship Id="rId47" Type="http://schemas.openxmlformats.org/officeDocument/2006/relationships/theme" Target="theme/theme1.xml"/><Relationship Id="rId7" Type="http://schemas.openxmlformats.org/officeDocument/2006/relationships/slideMaster" Target="slideMasters/slideMaster7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9.xml"/><Relationship Id="rId29" Type="http://schemas.openxmlformats.org/officeDocument/2006/relationships/slide" Target="slides/slide22.xml"/><Relationship Id="rId11" Type="http://schemas.openxmlformats.org/officeDocument/2006/relationships/slide" Target="slides/slide4.xml"/><Relationship Id="rId24" Type="http://schemas.openxmlformats.org/officeDocument/2006/relationships/slide" Target="slides/slide17.xml"/><Relationship Id="rId32" Type="http://schemas.openxmlformats.org/officeDocument/2006/relationships/slide" Target="slides/slide25.xml"/><Relationship Id="rId37" Type="http://schemas.openxmlformats.org/officeDocument/2006/relationships/slide" Target="slides/slide30.xml"/><Relationship Id="rId40" Type="http://schemas.openxmlformats.org/officeDocument/2006/relationships/slide" Target="slides/slide33.xml"/><Relationship Id="rId45" Type="http://schemas.openxmlformats.org/officeDocument/2006/relationships/presProps" Target="presProps.xml"/><Relationship Id="rId5" Type="http://schemas.openxmlformats.org/officeDocument/2006/relationships/slideMaster" Target="slideMasters/slideMaster5.xml"/><Relationship Id="rId15" Type="http://schemas.openxmlformats.org/officeDocument/2006/relationships/slide" Target="slides/slide8.xml"/><Relationship Id="rId23" Type="http://schemas.openxmlformats.org/officeDocument/2006/relationships/slide" Target="slides/slide16.xml"/><Relationship Id="rId28" Type="http://schemas.openxmlformats.org/officeDocument/2006/relationships/slide" Target="slides/slide21.xml"/><Relationship Id="rId36" Type="http://schemas.openxmlformats.org/officeDocument/2006/relationships/slide" Target="slides/slide29.xml"/><Relationship Id="rId49" Type="http://schemas.microsoft.com/office/2016/11/relationships/changesInfo" Target="changesInfos/changesInfo1.xml"/><Relationship Id="rId10" Type="http://schemas.openxmlformats.org/officeDocument/2006/relationships/slide" Target="slides/slide3.xml"/><Relationship Id="rId19" Type="http://schemas.openxmlformats.org/officeDocument/2006/relationships/slide" Target="slides/slide12.xml"/><Relationship Id="rId31" Type="http://schemas.openxmlformats.org/officeDocument/2006/relationships/slide" Target="slides/slide24.xml"/><Relationship Id="rId44" Type="http://schemas.openxmlformats.org/officeDocument/2006/relationships/notesMaster" Target="notesMasters/notesMaster1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2.xml"/><Relationship Id="rId14" Type="http://schemas.openxmlformats.org/officeDocument/2006/relationships/slide" Target="slides/slide7.xml"/><Relationship Id="rId22" Type="http://schemas.openxmlformats.org/officeDocument/2006/relationships/slide" Target="slides/slide15.xml"/><Relationship Id="rId27" Type="http://schemas.openxmlformats.org/officeDocument/2006/relationships/slide" Target="slides/slide20.xml"/><Relationship Id="rId30" Type="http://schemas.openxmlformats.org/officeDocument/2006/relationships/slide" Target="slides/slide23.xml"/><Relationship Id="rId35" Type="http://schemas.openxmlformats.org/officeDocument/2006/relationships/slide" Target="slides/slide28.xml"/><Relationship Id="rId43" Type="http://schemas.openxmlformats.org/officeDocument/2006/relationships/slide" Target="slides/slide36.xml"/><Relationship Id="rId48" Type="http://schemas.openxmlformats.org/officeDocument/2006/relationships/tableStyles" Target="tableStyles.xml"/><Relationship Id="rId8" Type="http://schemas.openxmlformats.org/officeDocument/2006/relationships/slide" Target="slides/slide1.xml"/><Relationship Id="rId3" Type="http://schemas.openxmlformats.org/officeDocument/2006/relationships/slideMaster" Target="slideMasters/slideMaster3.xml"/><Relationship Id="rId12" Type="http://schemas.openxmlformats.org/officeDocument/2006/relationships/slide" Target="slides/slide5.xml"/><Relationship Id="rId17" Type="http://schemas.openxmlformats.org/officeDocument/2006/relationships/slide" Target="slides/slide10.xml"/><Relationship Id="rId25" Type="http://schemas.openxmlformats.org/officeDocument/2006/relationships/slide" Target="slides/slide18.xml"/><Relationship Id="rId33" Type="http://schemas.openxmlformats.org/officeDocument/2006/relationships/slide" Target="slides/slide26.xml"/><Relationship Id="rId38" Type="http://schemas.openxmlformats.org/officeDocument/2006/relationships/slide" Target="slides/slide31.xml"/><Relationship Id="rId46" Type="http://schemas.openxmlformats.org/officeDocument/2006/relationships/viewProps" Target="viewProps.xml"/><Relationship Id="rId20" Type="http://schemas.openxmlformats.org/officeDocument/2006/relationships/slide" Target="slides/slide13.xml"/><Relationship Id="rId41" Type="http://schemas.openxmlformats.org/officeDocument/2006/relationships/slide" Target="slides/slide34.xml"/><Relationship Id="rId1" Type="http://schemas.openxmlformats.org/officeDocument/2006/relationships/slideMaster" Target="slideMasters/slideMaster1.xml"/><Relationship Id="rId6" Type="http://schemas.openxmlformats.org/officeDocument/2006/relationships/slideMaster" Target="slideMasters/slideMaster6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ue Ainsworth" userId="888be70d-2e4c-4f55-baa0-638ca1ed17b4" providerId="ADAL" clId="{B57C7CAE-51C1-44CB-A18D-C66958AE36B0}"/>
    <pc:docChg chg="modSld">
      <pc:chgData name="Sue Ainsworth" userId="888be70d-2e4c-4f55-baa0-638ca1ed17b4" providerId="ADAL" clId="{B57C7CAE-51C1-44CB-A18D-C66958AE36B0}" dt="2025-08-24T09:48:36.785" v="28" actId="14100"/>
      <pc:docMkLst>
        <pc:docMk/>
      </pc:docMkLst>
      <pc:sldChg chg="modSp mod">
        <pc:chgData name="Sue Ainsworth" userId="888be70d-2e4c-4f55-baa0-638ca1ed17b4" providerId="ADAL" clId="{B57C7CAE-51C1-44CB-A18D-C66958AE36B0}" dt="2025-08-24T09:47:31.155" v="3" actId="20577"/>
        <pc:sldMkLst>
          <pc:docMk/>
          <pc:sldMk cId="1759717665" sldId="256"/>
        </pc:sldMkLst>
        <pc:spChg chg="mod">
          <ac:chgData name="Sue Ainsworth" userId="888be70d-2e4c-4f55-baa0-638ca1ed17b4" providerId="ADAL" clId="{B57C7CAE-51C1-44CB-A18D-C66958AE36B0}" dt="2025-08-24T09:47:24.936" v="1" actId="207"/>
          <ac:spMkLst>
            <pc:docMk/>
            <pc:sldMk cId="1759717665" sldId="256"/>
            <ac:spMk id="2" creationId="{8300B9C3-BD4F-A3D5-7170-DB45B656CD86}"/>
          </ac:spMkLst>
        </pc:spChg>
        <pc:spChg chg="mod">
          <ac:chgData name="Sue Ainsworth" userId="888be70d-2e4c-4f55-baa0-638ca1ed17b4" providerId="ADAL" clId="{B57C7CAE-51C1-44CB-A18D-C66958AE36B0}" dt="2025-08-24T09:47:31.155" v="3" actId="20577"/>
          <ac:spMkLst>
            <pc:docMk/>
            <pc:sldMk cId="1759717665" sldId="256"/>
            <ac:spMk id="3" creationId="{7A20F181-DF6F-05B8-90CF-0B57D7875107}"/>
          </ac:spMkLst>
        </pc:spChg>
      </pc:sldChg>
      <pc:sldChg chg="modSp mod">
        <pc:chgData name="Sue Ainsworth" userId="888be70d-2e4c-4f55-baa0-638ca1ed17b4" providerId="ADAL" clId="{B57C7CAE-51C1-44CB-A18D-C66958AE36B0}" dt="2025-08-24T09:47:50.733" v="7" actId="20577"/>
        <pc:sldMkLst>
          <pc:docMk/>
          <pc:sldMk cId="2585273264" sldId="259"/>
        </pc:sldMkLst>
        <pc:spChg chg="mod">
          <ac:chgData name="Sue Ainsworth" userId="888be70d-2e4c-4f55-baa0-638ca1ed17b4" providerId="ADAL" clId="{B57C7CAE-51C1-44CB-A18D-C66958AE36B0}" dt="2025-08-24T09:47:50.733" v="7" actId="20577"/>
          <ac:spMkLst>
            <pc:docMk/>
            <pc:sldMk cId="2585273264" sldId="259"/>
            <ac:spMk id="19" creationId="{0D6AF52B-2487-43F3-87D1-A5E2EE29F6AF}"/>
          </ac:spMkLst>
        </pc:spChg>
      </pc:sldChg>
      <pc:sldChg chg="modSp mod">
        <pc:chgData name="Sue Ainsworth" userId="888be70d-2e4c-4f55-baa0-638ca1ed17b4" providerId="ADAL" clId="{B57C7CAE-51C1-44CB-A18D-C66958AE36B0}" dt="2025-08-24T09:48:11.835" v="17" actId="20577"/>
        <pc:sldMkLst>
          <pc:docMk/>
          <pc:sldMk cId="905650089" sldId="260"/>
        </pc:sldMkLst>
        <pc:spChg chg="mod">
          <ac:chgData name="Sue Ainsworth" userId="888be70d-2e4c-4f55-baa0-638ca1ed17b4" providerId="ADAL" clId="{B57C7CAE-51C1-44CB-A18D-C66958AE36B0}" dt="2025-08-24T09:48:11.835" v="17" actId="20577"/>
          <ac:spMkLst>
            <pc:docMk/>
            <pc:sldMk cId="905650089" sldId="260"/>
            <ac:spMk id="19" creationId="{0D6AF52B-2487-43F3-87D1-A5E2EE29F6AF}"/>
          </ac:spMkLst>
        </pc:spChg>
      </pc:sldChg>
      <pc:sldChg chg="modSp mod">
        <pc:chgData name="Sue Ainsworth" userId="888be70d-2e4c-4f55-baa0-638ca1ed17b4" providerId="ADAL" clId="{B57C7CAE-51C1-44CB-A18D-C66958AE36B0}" dt="2025-08-24T09:48:36.785" v="28" actId="14100"/>
        <pc:sldMkLst>
          <pc:docMk/>
          <pc:sldMk cId="2067633043" sldId="291"/>
        </pc:sldMkLst>
        <pc:picChg chg="mod">
          <ac:chgData name="Sue Ainsworth" userId="888be70d-2e4c-4f55-baa0-638ca1ed17b4" providerId="ADAL" clId="{B57C7CAE-51C1-44CB-A18D-C66958AE36B0}" dt="2025-08-24T09:48:36.785" v="28" actId="14100"/>
          <ac:picMkLst>
            <pc:docMk/>
            <pc:sldMk cId="2067633043" sldId="291"/>
            <ac:picMk id="7" creationId="{33290172-CE61-0D71-AE22-EC79CA3D82FB}"/>
          </ac:picMkLst>
        </pc:picChg>
      </pc:sldChg>
      <pc:sldChg chg="modSp mod">
        <pc:chgData name="Sue Ainsworth" userId="888be70d-2e4c-4f55-baa0-638ca1ed17b4" providerId="ADAL" clId="{B57C7CAE-51C1-44CB-A18D-C66958AE36B0}" dt="2025-08-24T09:48:02.243" v="13" actId="20577"/>
        <pc:sldMkLst>
          <pc:docMk/>
          <pc:sldMk cId="1289124466" sldId="359"/>
        </pc:sldMkLst>
        <pc:spChg chg="mod">
          <ac:chgData name="Sue Ainsworth" userId="888be70d-2e4c-4f55-baa0-638ca1ed17b4" providerId="ADAL" clId="{B57C7CAE-51C1-44CB-A18D-C66958AE36B0}" dt="2025-08-24T09:48:02.243" v="13" actId="20577"/>
          <ac:spMkLst>
            <pc:docMk/>
            <pc:sldMk cId="1289124466" sldId="359"/>
            <ac:spMk id="19" creationId="{0D6AF52B-2487-43F3-87D1-A5E2EE29F6AF}"/>
          </ac:spMkLst>
        </pc:spChg>
      </pc:sldChg>
      <pc:sldChg chg="modSp mod">
        <pc:chgData name="Sue Ainsworth" userId="888be70d-2e4c-4f55-baa0-638ca1ed17b4" providerId="ADAL" clId="{B57C7CAE-51C1-44CB-A18D-C66958AE36B0}" dt="2025-08-24T09:48:23.088" v="25" actId="20577"/>
        <pc:sldMkLst>
          <pc:docMk/>
          <pc:sldMk cId="200071016" sldId="360"/>
        </pc:sldMkLst>
        <pc:spChg chg="mod">
          <ac:chgData name="Sue Ainsworth" userId="888be70d-2e4c-4f55-baa0-638ca1ed17b4" providerId="ADAL" clId="{B57C7CAE-51C1-44CB-A18D-C66958AE36B0}" dt="2025-08-24T09:48:23.088" v="25" actId="20577"/>
          <ac:spMkLst>
            <pc:docMk/>
            <pc:sldMk cId="200071016" sldId="360"/>
            <ac:spMk id="19" creationId="{0D6AF52B-2487-43F3-87D1-A5E2EE29F6AF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8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97EB96F-FA0E-418F-AB11-AA8A796287BC}" type="datetimeFigureOut">
              <a:rPr lang="en-GB" smtClean="0"/>
              <a:t>05/01/2026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596E069-D1E8-41BF-9E37-D2ED92E0B7F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167407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E8D6AD8-D0DE-3C46-A8CC-7CE5706BFEAC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265887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E8D6AD8-D0DE-3C46-A8CC-7CE5706BFEAC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512811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E8D6AD8-D0DE-3C46-A8CC-7CE5706BFEAC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121850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2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2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2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2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3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3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3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3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3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Master" Target="../slideMasters/slideMaster3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Master" Target="../slideMasters/slideMaster4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Master" Target="../slideMasters/slideMaster5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5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6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6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7.xml"/></Relationships>
</file>

<file path=ppt/slideLayouts/_rels/slideLayout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7.xml"/></Relationships>
</file>

<file path=ppt/slideLayouts/_rels/slideLayout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7.xml"/></Relationships>
</file>

<file path=ppt/slideLayouts/_rels/slideLayout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7.xml"/></Relationships>
</file>

<file path=ppt/slideLayouts/_rels/slideLayout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7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Master" Target="../slideMasters/slideMaster7.xml"/></Relationships>
</file>

<file path=ppt/slideLayouts/_rels/slideLayout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Master" Target="../slideMasters/slideMaster7.xml"/></Relationships>
</file>

<file path=ppt/slideLayouts/_rels/slideLayout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Master" Target="../slideMasters/slideMaster7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2091757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123FF6-4048-9A7C-6027-893A5EFFA71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404399E-4427-2CA4-441D-FC417620DFA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26D69B-285E-48F4-123F-63837F39EA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A1C846-AB29-4590-A849-EE7631694EDB}" type="datetimeFigureOut">
              <a:rPr lang="en-GB" smtClean="0"/>
              <a:t>05/01/2026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CE285C9-181E-C65C-ED02-DD6E9CDFA0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8E5B805-B8B9-44D9-70FF-B64409B8BC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E1DE72-575F-45CB-9CB5-FA4D0F6395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98911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3A69AF18-C38F-3FB4-21F4-AE29689A47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82727712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close-up of a blue and yellow banner&#10;&#10;Description automatically generated">
            <a:extLst>
              <a:ext uri="{FF2B5EF4-FFF2-40B4-BE49-F238E27FC236}">
                <a16:creationId xmlns:a16="http://schemas.microsoft.com/office/drawing/2014/main" id="{DA7057D0-FC8F-3847-733D-20DDF758B554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8048511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blue background with a blue background&#10;&#10;Description automatically generated">
            <a:extLst>
              <a:ext uri="{FF2B5EF4-FFF2-40B4-BE49-F238E27FC236}">
                <a16:creationId xmlns:a16="http://schemas.microsoft.com/office/drawing/2014/main" id="{69C8BF3C-607A-57A8-722A-506D472D1D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EE8E5BF-F8FD-1004-2D0C-A2318DDFCD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865529" cy="4502835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D064EFEB-B375-BC6B-33CA-D988E61B1FC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6723497" y="1470581"/>
            <a:ext cx="4865529" cy="4502835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70455065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a logo&#10;&#10;Description automatically generated">
            <a:extLst>
              <a:ext uri="{FF2B5EF4-FFF2-40B4-BE49-F238E27FC236}">
                <a16:creationId xmlns:a16="http://schemas.microsoft.com/office/drawing/2014/main" id="{51A1BA08-5390-B75E-C2D0-6DD9A81611A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1799393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2727543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yellow text&#10;&#10;Description automatically generated">
            <a:extLst>
              <a:ext uri="{FF2B5EF4-FFF2-40B4-BE49-F238E27FC236}">
                <a16:creationId xmlns:a16="http://schemas.microsoft.com/office/drawing/2014/main" id="{0BEAED2B-9FEC-B78D-03CD-086B9CE00DD0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747462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05476051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1609093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uilding with a castle and a lawn&#10;&#10;Description automatically generated with medium confidence">
            <a:extLst>
              <a:ext uri="{FF2B5EF4-FFF2-40B4-BE49-F238E27FC236}">
                <a16:creationId xmlns:a16="http://schemas.microsoft.com/office/drawing/2014/main" id="{1C817A1A-66FC-0D73-CAE6-0ACB41F8C61A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05915287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collage of a building and a blue background&#10;&#10;Description automatically generated">
            <a:extLst>
              <a:ext uri="{FF2B5EF4-FFF2-40B4-BE49-F238E27FC236}">
                <a16:creationId xmlns:a16="http://schemas.microsoft.com/office/drawing/2014/main" id="{4D30E6F1-26E9-F12A-7CD6-2618AF1BD9A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76241739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erson walking in front of a building&#10;&#10;Description automatically generated">
            <a:extLst>
              <a:ext uri="{FF2B5EF4-FFF2-40B4-BE49-F238E27FC236}">
                <a16:creationId xmlns:a16="http://schemas.microsoft.com/office/drawing/2014/main" id="{4BDD6A68-7D05-A905-FEEF-FE5BD34B57B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225130" cy="6876636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1363779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close-up of a sign&#10;&#10;Description automatically generated">
            <a:extLst>
              <a:ext uri="{FF2B5EF4-FFF2-40B4-BE49-F238E27FC236}">
                <a16:creationId xmlns:a16="http://schemas.microsoft.com/office/drawing/2014/main" id="{3E77CE5E-641B-461F-2079-9D6FE68EF01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75806195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rick building with a blue background&#10;&#10;Description automatically generated">
            <a:extLst>
              <a:ext uri="{FF2B5EF4-FFF2-40B4-BE49-F238E27FC236}">
                <a16:creationId xmlns:a16="http://schemas.microsoft.com/office/drawing/2014/main" id="{64464E32-E365-A57D-70E2-930F08636E9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1467932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uilding with glass doors&#10;&#10;Description automatically generated with medium confidence">
            <a:extLst>
              <a:ext uri="{FF2B5EF4-FFF2-40B4-BE49-F238E27FC236}">
                <a16:creationId xmlns:a16="http://schemas.microsoft.com/office/drawing/2014/main" id="{EA3385E4-FDDB-6E79-32ED-E22FFEB3DEF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5682491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59530433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screenshot of a computer&#10;&#10;Description automatically generated">
            <a:extLst>
              <a:ext uri="{FF2B5EF4-FFF2-40B4-BE49-F238E27FC236}">
                <a16:creationId xmlns:a16="http://schemas.microsoft.com/office/drawing/2014/main" id="{8EBC572C-48FE-AD9A-7AD7-86C36D520AD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97363290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9BA526-4704-11FC-D243-53754FC733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ADC08A-95D5-1E62-B5B3-ECE6AE44EFC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EB4915D-7391-2A6E-B874-056826CEC7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t>1/5/2026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CAE5F9D-27BC-AF43-9829-4357E21629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76149F3-C8F5-5B40-4385-3B873ED6F4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30198469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EE3192-90E1-27FC-C25C-C89A87F6B3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7E5DBF-A778-577B-1BD2-1AA3DBF0BAB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>
            <a:lvl4pPr>
              <a:defRPr>
                <a:solidFill>
                  <a:srgbClr val="0B148B"/>
                </a:solidFill>
              </a:defRPr>
            </a:lvl4pPr>
            <a:lvl5pPr>
              <a:defRPr>
                <a:solidFill>
                  <a:srgbClr val="0B148B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75641AD-105D-9F34-37D8-9A10CDC21E8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94E0AE3-F4E2-ED81-A463-E606F79BB4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t>1/5/2026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92B5224-9C61-911F-0A5E-3367004FB9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06B68F9-14C5-5057-0C53-8D2888D6C6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74376964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7024287-C9B9-48AC-8E4D-A282DE2F44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t>1/5/2026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D34C9A2-75A7-4164-B3B8-E6A9D60BA0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CBE73CE-2859-4D49-A9EC-26AF3FBDF6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37187369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84866652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white background with a blue corner&#10;&#10;Description automatically generated">
            <a:extLst>
              <a:ext uri="{FF2B5EF4-FFF2-40B4-BE49-F238E27FC236}">
                <a16:creationId xmlns:a16="http://schemas.microsoft.com/office/drawing/2014/main" id="{817A9442-27D8-B02F-B9F4-270681D0BB5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E16F96A5-5C09-DAAF-EEDA-1617BAE837FF}"/>
              </a:ext>
            </a:extLst>
          </p:cNvPr>
          <p:cNvSpPr/>
          <p:nvPr userDrawn="1"/>
        </p:nvSpPr>
        <p:spPr>
          <a:xfrm>
            <a:off x="3201167" y="-44726"/>
            <a:ext cx="9114183" cy="6947452"/>
          </a:xfrm>
          <a:prstGeom prst="rect">
            <a:avLst/>
          </a:prstGeom>
          <a:solidFill>
            <a:srgbClr val="FFFFED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>
                <a:noFill/>
              </a:ln>
            </a:endParaRPr>
          </a:p>
        </p:txBody>
      </p:sp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879488962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white background with a blue corner&#10;&#10;Description automatically generated">
            <a:extLst>
              <a:ext uri="{FF2B5EF4-FFF2-40B4-BE49-F238E27FC236}">
                <a16:creationId xmlns:a16="http://schemas.microsoft.com/office/drawing/2014/main" id="{80CF7868-0290-577D-2085-664A8E0B0C9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6802F7B1-BC09-69F9-23EF-79194C8C4C5D}"/>
              </a:ext>
            </a:extLst>
          </p:cNvPr>
          <p:cNvSpPr/>
          <p:nvPr userDrawn="1"/>
        </p:nvSpPr>
        <p:spPr>
          <a:xfrm>
            <a:off x="3201167" y="-44726"/>
            <a:ext cx="9114183" cy="6947452"/>
          </a:xfrm>
          <a:prstGeom prst="rect">
            <a:avLst/>
          </a:prstGeom>
          <a:solidFill>
            <a:srgbClr val="FFFFED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>
                <a:noFill/>
              </a:ln>
            </a:endParaRPr>
          </a:p>
        </p:txBody>
      </p:sp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817917287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917269512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white background with a yellow border&#10;&#10;Description automatically generated with medium confidence">
            <a:extLst>
              <a:ext uri="{FF2B5EF4-FFF2-40B4-BE49-F238E27FC236}">
                <a16:creationId xmlns:a16="http://schemas.microsoft.com/office/drawing/2014/main" id="{DEC84BAF-399B-3EB4-7D16-7AD6FB4F55BE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422685733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white background with a yellow border&#10;&#10;Description automatically generated with medium confidence">
            <a:extLst>
              <a:ext uri="{FF2B5EF4-FFF2-40B4-BE49-F238E27FC236}">
                <a16:creationId xmlns:a16="http://schemas.microsoft.com/office/drawing/2014/main" id="{7D4F2A6B-7701-15B3-8D63-AE3B9136812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634583638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33A1326-9D43-09DB-5E37-B98D0D47AAA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96701456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pic>
        <p:nvPicPr>
          <p:cNvPr id="5" name="Picture 4" descr="A picture containing screenshot&#10;&#10;Description automatically generated">
            <a:extLst>
              <a:ext uri="{FF2B5EF4-FFF2-40B4-BE49-F238E27FC236}">
                <a16:creationId xmlns:a16="http://schemas.microsoft.com/office/drawing/2014/main" id="{A6147C08-E57A-E8CA-B376-B4DC322868A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23750249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pic>
        <p:nvPicPr>
          <p:cNvPr id="5" name="Picture 4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774A1D26-8EA3-74D0-FBFC-4CF8C9D3F04E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1988800" cy="6743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44525855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pic>
        <p:nvPicPr>
          <p:cNvPr id="3" name="Picture 2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85FD50FD-721E-1F95-9A39-D7E608D3EF7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0"/>
            <a:ext cx="11921067" cy="6705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36883266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pic>
        <p:nvPicPr>
          <p:cNvPr id="3" name="Picture 2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3E1D8928-218C-F04A-18B1-A079BA0B15E9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0"/>
            <a:ext cx="11801475" cy="66383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45946278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pic>
        <p:nvPicPr>
          <p:cNvPr id="3" name="Picture 2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2A77C552-7913-376C-22DA-CF0691E0A31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46789753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pic>
        <p:nvPicPr>
          <p:cNvPr id="3" name="Picture 2" descr="A picture containing screenshot, text, design&#10;&#10;Description automatically generated">
            <a:extLst>
              <a:ext uri="{FF2B5EF4-FFF2-40B4-BE49-F238E27FC236}">
                <a16:creationId xmlns:a16="http://schemas.microsoft.com/office/drawing/2014/main" id="{A77CBF0D-8BC3-2CF1-CF7E-154348643612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096750" cy="68044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82361180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pic>
        <p:nvPicPr>
          <p:cNvPr id="3" name="Picture 2" descr="A picture containing screenshot, white, design&#10;&#10;Description automatically generated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9758396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7" Type="http://schemas.openxmlformats.org/officeDocument/2006/relationships/image" Target="../media/image2.png"/><Relationship Id="rId2" Type="http://schemas.openxmlformats.org/officeDocument/2006/relationships/slideLayout" Target="../slideLayouts/slideLayout4.xml"/><Relationship Id="rId1" Type="http://schemas.openxmlformats.org/officeDocument/2006/relationships/slideLayout" Target="../slideLayouts/slideLayout3.xml"/><Relationship Id="rId6" Type="http://schemas.openxmlformats.org/officeDocument/2006/relationships/theme" Target="../theme/theme2.xml"/><Relationship Id="rId5" Type="http://schemas.openxmlformats.org/officeDocument/2006/relationships/slideLayout" Target="../slideLayouts/slideLayout7.xml"/><Relationship Id="rId4" Type="http://schemas.openxmlformats.org/officeDocument/2006/relationships/slideLayout" Target="../slideLayouts/slideLayout6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theme" Target="../theme/theme3.xml"/><Relationship Id="rId3" Type="http://schemas.openxmlformats.org/officeDocument/2006/relationships/slideLayout" Target="../slideLayouts/slideLayout10.xml"/><Relationship Id="rId7" Type="http://schemas.openxmlformats.org/officeDocument/2006/relationships/slideLayout" Target="../slideLayouts/slideLayout14.xml"/><Relationship Id="rId2" Type="http://schemas.openxmlformats.org/officeDocument/2006/relationships/slideLayout" Target="../slideLayouts/slideLayout9.xml"/><Relationship Id="rId1" Type="http://schemas.openxmlformats.org/officeDocument/2006/relationships/slideLayout" Target="../slideLayouts/slideLayout8.xml"/><Relationship Id="rId6" Type="http://schemas.openxmlformats.org/officeDocument/2006/relationships/slideLayout" Target="../slideLayouts/slideLayout13.xml"/><Relationship Id="rId5" Type="http://schemas.openxmlformats.org/officeDocument/2006/relationships/slideLayout" Target="../slideLayouts/slideLayout12.xml"/><Relationship Id="rId4" Type="http://schemas.openxmlformats.org/officeDocument/2006/relationships/slideLayout" Target="../slideLayouts/slideLayout11.xml"/><Relationship Id="rId9" Type="http://schemas.openxmlformats.org/officeDocument/2006/relationships/image" Target="../media/image7.png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7.xml"/><Relationship Id="rId7" Type="http://schemas.openxmlformats.org/officeDocument/2006/relationships/image" Target="../media/image14.png"/><Relationship Id="rId2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5.xml"/><Relationship Id="rId6" Type="http://schemas.openxmlformats.org/officeDocument/2006/relationships/theme" Target="../theme/theme4.xml"/><Relationship Id="rId5" Type="http://schemas.openxmlformats.org/officeDocument/2006/relationships/slideLayout" Target="../slideLayouts/slideLayout19.xml"/><Relationship Id="rId4" Type="http://schemas.openxmlformats.org/officeDocument/2006/relationships/slideLayout" Target="../slideLayouts/slideLayout18.xml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2.xml"/><Relationship Id="rId2" Type="http://schemas.openxmlformats.org/officeDocument/2006/relationships/slideLayout" Target="../slideLayouts/slideLayout21.xml"/><Relationship Id="rId1" Type="http://schemas.openxmlformats.org/officeDocument/2006/relationships/slideLayout" Target="../slideLayouts/slideLayout20.xml"/><Relationship Id="rId5" Type="http://schemas.openxmlformats.org/officeDocument/2006/relationships/image" Target="../media/image16.png"/><Relationship Id="rId4" Type="http://schemas.openxmlformats.org/officeDocument/2006/relationships/theme" Target="../theme/theme5.xml"/></Relationships>
</file>

<file path=ppt/slideMasters/_rels/slideMaster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5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5" Type="http://schemas.openxmlformats.org/officeDocument/2006/relationships/image" Target="../media/image19.png"/><Relationship Id="rId4" Type="http://schemas.openxmlformats.org/officeDocument/2006/relationships/theme" Target="../theme/theme6.xml"/></Relationships>
</file>

<file path=ppt/slideMasters/_rels/slideMaster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3.xml"/><Relationship Id="rId3" Type="http://schemas.openxmlformats.org/officeDocument/2006/relationships/slideLayout" Target="../slideLayouts/slideLayout28.xml"/><Relationship Id="rId7" Type="http://schemas.openxmlformats.org/officeDocument/2006/relationships/slideLayout" Target="../slideLayouts/slideLayout32.xml"/><Relationship Id="rId2" Type="http://schemas.openxmlformats.org/officeDocument/2006/relationships/slideLayout" Target="../slideLayouts/slideLayout27.xml"/><Relationship Id="rId1" Type="http://schemas.openxmlformats.org/officeDocument/2006/relationships/slideLayout" Target="../slideLayouts/slideLayout26.xml"/><Relationship Id="rId6" Type="http://schemas.openxmlformats.org/officeDocument/2006/relationships/slideLayout" Target="../slideLayouts/slideLayout31.xml"/><Relationship Id="rId5" Type="http://schemas.openxmlformats.org/officeDocument/2006/relationships/slideLayout" Target="../slideLayouts/slideLayout30.xml"/><Relationship Id="rId4" Type="http://schemas.openxmlformats.org/officeDocument/2006/relationships/slideLayout" Target="../slideLayouts/slideLayout29.xml"/><Relationship Id="rId9" Type="http://schemas.openxmlformats.org/officeDocument/2006/relationships/theme" Target="../theme/theme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CB22E8A-2C50-AF4C-A53B-9FE993FD64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458BCFA-3574-8B4C-9AEE-81F9601D68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EB10D2-CA13-2643-B658-FFD9F6492BD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9A1C846-AB29-4590-A849-EE7631694EDB}" type="datetimeFigureOut">
              <a:rPr lang="en-GB" smtClean="0"/>
              <a:t>05/01/2026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DF4703-3493-3B42-BBD9-E9BB85FDC83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B9E5F2-30AB-A84C-8130-66352CCDFF2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AE1DE72-575F-45CB-9CB5-FA4D0F6395D9}" type="slidenum">
              <a:rPr lang="en-GB" smtClean="0"/>
              <a:t>‹#›</a:t>
            </a:fld>
            <a:endParaRPr lang="en-GB"/>
          </a:p>
        </p:txBody>
      </p:sp>
      <p:pic>
        <p:nvPicPr>
          <p:cNvPr id="8" name="Picture 7" descr="A blue background with white text&#10;&#10;Description automatically generated with low confidence">
            <a:extLst>
              <a:ext uri="{FF2B5EF4-FFF2-40B4-BE49-F238E27FC236}">
                <a16:creationId xmlns:a16="http://schemas.microsoft.com/office/drawing/2014/main" id="{23F07876-793F-CDFC-420F-0A455F595FB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939479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lose-up of a blue background&#10;&#10;Description automatically generated with low confidence">
            <a:extLst>
              <a:ext uri="{FF2B5EF4-FFF2-40B4-BE49-F238E27FC236}">
                <a16:creationId xmlns:a16="http://schemas.microsoft.com/office/drawing/2014/main" id="{2E1DDE80-4CCE-9DDD-ADC8-E44ADC637C06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931287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4" r:id="rId1"/>
    <p:sldLayoutId id="2147483665" r:id="rId2"/>
    <p:sldLayoutId id="2147483666" r:id="rId3"/>
    <p:sldLayoutId id="2147483667" r:id="rId4"/>
    <p:sldLayoutId id="2147483668" r:id="rId5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pic>
        <p:nvPicPr>
          <p:cNvPr id="3" name="Picture 2" descr="A blue and white background&#10;&#10;Description automatically generated">
            <a:extLst>
              <a:ext uri="{FF2B5EF4-FFF2-40B4-BE49-F238E27FC236}">
                <a16:creationId xmlns:a16="http://schemas.microsoft.com/office/drawing/2014/main" id="{BF243FAE-C9BF-560F-03CE-0AB92CA09623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6577193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0" r:id="rId1"/>
    <p:sldLayoutId id="2147483671" r:id="rId2"/>
    <p:sldLayoutId id="2147483672" r:id="rId3"/>
    <p:sldLayoutId id="2147483673" r:id="rId4"/>
    <p:sldLayoutId id="2147483674" r:id="rId5"/>
    <p:sldLayoutId id="2147483675" r:id="rId6"/>
    <p:sldLayoutId id="2147483676" r:id="rId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lue and white background&#10;&#10;Description automatically generated">
            <a:extLst>
              <a:ext uri="{FF2B5EF4-FFF2-40B4-BE49-F238E27FC236}">
                <a16:creationId xmlns:a16="http://schemas.microsoft.com/office/drawing/2014/main" id="{F2F710DE-1040-53E8-EF72-7B7DD44EF53E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41917630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679" r:id="rId2"/>
    <p:sldLayoutId id="2147483697" r:id="rId3"/>
    <p:sldLayoutId id="2147483698" r:id="rId4"/>
    <p:sldLayoutId id="2147483699" r:id="rId5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white background with blue border&#10;&#10;Description automatically generated">
            <a:extLst>
              <a:ext uri="{FF2B5EF4-FFF2-40B4-BE49-F238E27FC236}">
                <a16:creationId xmlns:a16="http://schemas.microsoft.com/office/drawing/2014/main" id="{FFE709B4-E458-1800-B901-126D619FF2D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11624223-D0A5-1996-255E-23A2837A1709}"/>
              </a:ext>
            </a:extLst>
          </p:cNvPr>
          <p:cNvSpPr/>
          <p:nvPr/>
        </p:nvSpPr>
        <p:spPr>
          <a:xfrm>
            <a:off x="3201167" y="-44726"/>
            <a:ext cx="9114183" cy="6947452"/>
          </a:xfrm>
          <a:prstGeom prst="rect">
            <a:avLst/>
          </a:prstGeom>
          <a:solidFill>
            <a:srgbClr val="FFFFED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>
                <a:noFill/>
              </a:ln>
            </a:endParaRPr>
          </a:p>
        </p:txBody>
      </p:sp>
    </p:spTree>
    <p:extLst>
      <p:ext uri="{BB962C8B-B14F-4D97-AF65-F5344CB8AC3E}">
        <p14:creationId xmlns:p14="http://schemas.microsoft.com/office/powerpoint/2010/main" val="31498453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682" r:id="rId2"/>
    <p:sldLayoutId id="2147483683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white background with a yellow border&#10;&#10;Description automatically generated with medium confidence">
            <a:extLst>
              <a:ext uri="{FF2B5EF4-FFF2-40B4-BE49-F238E27FC236}">
                <a16:creationId xmlns:a16="http://schemas.microsoft.com/office/drawing/2014/main" id="{75CC8AAB-A52B-5798-2F83-586D692B7AA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14172036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5589302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  <p:sldLayoutId id="2147483690" r:id="rId2"/>
    <p:sldLayoutId id="2147483691" r:id="rId3"/>
    <p:sldLayoutId id="2147483692" r:id="rId4"/>
    <p:sldLayoutId id="2147483693" r:id="rId5"/>
    <p:sldLayoutId id="2147483694" r:id="rId6"/>
    <p:sldLayoutId id="2147483695" r:id="rId7"/>
    <p:sldLayoutId id="2147483696" r:id="rId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svg"/><Relationship Id="rId7" Type="http://schemas.openxmlformats.org/officeDocument/2006/relationships/image" Target="../media/image34.svg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17.xml"/><Relationship Id="rId6" Type="http://schemas.openxmlformats.org/officeDocument/2006/relationships/image" Target="../media/image33.png"/><Relationship Id="rId5" Type="http://schemas.openxmlformats.org/officeDocument/2006/relationships/image" Target="../media/image32.svg"/><Relationship Id="rId4" Type="http://schemas.openxmlformats.org/officeDocument/2006/relationships/image" Target="../media/image31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svg"/><Relationship Id="rId7" Type="http://schemas.openxmlformats.org/officeDocument/2006/relationships/image" Target="../media/image34.svg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17.xml"/><Relationship Id="rId6" Type="http://schemas.openxmlformats.org/officeDocument/2006/relationships/image" Target="../media/image33.png"/><Relationship Id="rId5" Type="http://schemas.openxmlformats.org/officeDocument/2006/relationships/image" Target="../media/image32.svg"/><Relationship Id="rId4" Type="http://schemas.openxmlformats.org/officeDocument/2006/relationships/image" Target="../media/image31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svg"/><Relationship Id="rId7" Type="http://schemas.openxmlformats.org/officeDocument/2006/relationships/image" Target="../media/image34.svg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17.xml"/><Relationship Id="rId6" Type="http://schemas.openxmlformats.org/officeDocument/2006/relationships/image" Target="../media/image33.png"/><Relationship Id="rId5" Type="http://schemas.openxmlformats.org/officeDocument/2006/relationships/image" Target="../media/image32.svg"/><Relationship Id="rId4" Type="http://schemas.openxmlformats.org/officeDocument/2006/relationships/image" Target="../media/image31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svg"/><Relationship Id="rId7" Type="http://schemas.openxmlformats.org/officeDocument/2006/relationships/image" Target="../media/image34.svg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17.xml"/><Relationship Id="rId6" Type="http://schemas.openxmlformats.org/officeDocument/2006/relationships/image" Target="../media/image33.png"/><Relationship Id="rId5" Type="http://schemas.openxmlformats.org/officeDocument/2006/relationships/image" Target="../media/image32.svg"/><Relationship Id="rId4" Type="http://schemas.openxmlformats.org/officeDocument/2006/relationships/image" Target="../media/image31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jpeg"/><Relationship Id="rId1" Type="http://schemas.openxmlformats.org/officeDocument/2006/relationships/slideLayout" Target="../slideLayouts/slideLayout18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jpg"/><Relationship Id="rId1" Type="http://schemas.openxmlformats.org/officeDocument/2006/relationships/slideLayout" Target="../slideLayouts/slideLayout18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7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jpg"/><Relationship Id="rId1" Type="http://schemas.openxmlformats.org/officeDocument/2006/relationships/slideLayout" Target="../slideLayouts/slideLayout18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suemarie.info/2017/10/bronfenbrenners-bioecological-approach.html" TargetMode="External"/><Relationship Id="rId2" Type="http://schemas.openxmlformats.org/officeDocument/2006/relationships/image" Target="../media/image39.jpg"/><Relationship Id="rId1" Type="http://schemas.openxmlformats.org/officeDocument/2006/relationships/slideLayout" Target="../slideLayouts/slideLayout18.xml"/><Relationship Id="rId4" Type="http://schemas.openxmlformats.org/officeDocument/2006/relationships/hyperlink" Target="https://creativecommons.org/licenses/by-nc-nd/3.0/" TargetMode="Externa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jpeg"/><Relationship Id="rId1" Type="http://schemas.openxmlformats.org/officeDocument/2006/relationships/slideLayout" Target="../slideLayouts/slideLayout19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jpg"/><Relationship Id="rId1" Type="http://schemas.openxmlformats.org/officeDocument/2006/relationships/slideLayout" Target="../slideLayouts/slideLayout18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31.xml.rels><?xml version="1.0" encoding="UTF-8" standalone="yes"?>
<Relationships xmlns="http://schemas.openxmlformats.org/package/2006/relationships"><Relationship Id="rId8" Type="http://schemas.openxmlformats.org/officeDocument/2006/relationships/image" Target="../media/image48.png"/><Relationship Id="rId3" Type="http://schemas.openxmlformats.org/officeDocument/2006/relationships/image" Target="../media/image43.svg"/><Relationship Id="rId7" Type="http://schemas.openxmlformats.org/officeDocument/2006/relationships/image" Target="../media/image47.svg"/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18.xml"/><Relationship Id="rId6" Type="http://schemas.openxmlformats.org/officeDocument/2006/relationships/image" Target="../media/image46.png"/><Relationship Id="rId5" Type="http://schemas.openxmlformats.org/officeDocument/2006/relationships/image" Target="../media/image45.svg"/><Relationship Id="rId4" Type="http://schemas.openxmlformats.org/officeDocument/2006/relationships/image" Target="../media/image44.png"/><Relationship Id="rId9" Type="http://schemas.openxmlformats.org/officeDocument/2006/relationships/image" Target="../media/image49.svg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35.xml.rels><?xml version="1.0" encoding="UTF-8" standalone="yes"?>
<Relationships xmlns="http://schemas.openxmlformats.org/package/2006/relationships"><Relationship Id="rId8" Type="http://schemas.openxmlformats.org/officeDocument/2006/relationships/hyperlink" Target="https://phw.nhs.wales/topics/adverse-childhood-experiences/" TargetMode="External"/><Relationship Id="rId3" Type="http://schemas.openxmlformats.org/officeDocument/2006/relationships/hyperlink" Target="https://www.spectrumnews.org/news/profiles/simon-baron-cohen-theorizing-on-the-mind-in-autism/" TargetMode="External"/><Relationship Id="rId7" Type="http://schemas.openxmlformats.org/officeDocument/2006/relationships/hyperlink" Target="https://www.nhs.uk/conditions/attention-deficit-hyperactivity-disorder-adhd/" TargetMode="External"/><Relationship Id="rId2" Type="http://schemas.openxmlformats.org/officeDocument/2006/relationships/hyperlink" Target="https://www.academia.edu/23731894/Bronfenbrenners_Ecological_Systems_Theory" TargetMode="External"/><Relationship Id="rId1" Type="http://schemas.openxmlformats.org/officeDocument/2006/relationships/slideLayout" Target="../slideLayouts/slideLayout17.xml"/><Relationship Id="rId6" Type="http://schemas.openxmlformats.org/officeDocument/2006/relationships/hyperlink" Target="https://www.autism.org.uk/advice-and-guidance/what-is-autism" TargetMode="External"/><Relationship Id="rId5" Type="http://schemas.openxmlformats.org/officeDocument/2006/relationships/hyperlink" Target="https://uk.kivaprogram.net/what-is-kiva/" TargetMode="External"/><Relationship Id="rId4" Type="http://schemas.openxmlformats.org/officeDocument/2006/relationships/hyperlink" Target="https://www.bbc.co.uk/news/uk-wales-39947971" TargetMode="External"/><Relationship Id="rId9" Type="http://schemas.openxmlformats.org/officeDocument/2006/relationships/hyperlink" Target="https://www.youtube.com/watch?v=gxEMkOtB8tM" TargetMode="Externa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tourettes-action.org.uk/71-behavioural-therapies.html" TargetMode="External"/><Relationship Id="rId7" Type="http://schemas.openxmlformats.org/officeDocument/2006/relationships/hyperlink" Target="https://www.youtube.com/watch?v=gxEMkOtB8tM" TargetMode="External"/><Relationship Id="rId2" Type="http://schemas.openxmlformats.org/officeDocument/2006/relationships/hyperlink" Target="https://restorative-practice.co.uk/for-schools" TargetMode="External"/><Relationship Id="rId1" Type="http://schemas.openxmlformats.org/officeDocument/2006/relationships/slideLayout" Target="../slideLayouts/slideLayout17.xml"/><Relationship Id="rId6" Type="http://schemas.openxmlformats.org/officeDocument/2006/relationships/hyperlink" Target="https://www.gov.wales/review-adverse-childhood-experiences-ace-policy-report-html" TargetMode="External"/><Relationship Id="rId5" Type="http://schemas.openxmlformats.org/officeDocument/2006/relationships/hyperlink" Target="https://fraserofallander.org/adverse-childhood-experiences-aces-and-development/#:~:text=The%20results%20suggest%20that%20exposure%20to%20ACEs%20in,probability%20of%20having%20a%20self-reported%20socio-emotional%20behavioural%20problem" TargetMode="External"/><Relationship Id="rId4" Type="http://schemas.openxmlformats.org/officeDocument/2006/relationships/hyperlink" Target="https://www.gov.uk/government/publications/impacts-of-anti-social-behaviour-on-individuals-and-communities/anti-social-behaviour-impacts-on-individuals-and-local-communitie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47015512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00B9C3-BD4F-A3D5-7170-DB45B656CD86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sz="2400" dirty="0">
                <a:solidFill>
                  <a:schemeClr val="bg1"/>
                </a:solidFill>
              </a:rPr>
              <a:t>Sue Ainsworth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A20F181-DF6F-05B8-90CF-0B57D787510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7"/>
            <a:ext cx="9144000" cy="2216871"/>
          </a:xfrm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Exploring Behaviours &amp; Interventions in the Learning Environment W1 ECIE4011</a:t>
            </a:r>
          </a:p>
          <a:p>
            <a:endParaRPr lang="en-GB" dirty="0">
              <a:solidFill>
                <a:schemeClr val="bg1"/>
              </a:solidFill>
            </a:endParaRPr>
          </a:p>
          <a:p>
            <a:endParaRPr lang="en-GB" dirty="0">
              <a:solidFill>
                <a:schemeClr val="bg1"/>
              </a:solidFill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5971766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BDE67B-89A0-4C9F-BACA-F88EC46DD8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 dirty="0" err="1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Nodau</a:t>
            </a: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Modiwl</a:t>
            </a: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/</a:t>
            </a:r>
            <a:b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Module Aims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6EAD8C-D1B1-44E2-A6D2-5F0B86FF344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157076"/>
            <a:ext cx="6906491" cy="6748608"/>
          </a:xfrm>
        </p:spPr>
        <p:txBody>
          <a:bodyPr anchor="ctr">
            <a:normAutofit/>
          </a:bodyPr>
          <a:lstStyle/>
          <a:p>
            <a:pPr fontAlgn="base" hangingPunct="0"/>
            <a:r>
              <a:rPr lang="cy-GB" sz="24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Cyflwyno myfyrwyr i’r ffactorau sy’n dylanwadu ar ymddygiad plant mewn amgylcheddau dysgu.</a:t>
            </a:r>
          </a:p>
          <a:p>
            <a:pPr lvl="0" fontAlgn="base" hangingPunct="0"/>
            <a:r>
              <a:rPr lang="cy-GB" sz="24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Cynefino myfyrwyr ag ystod o ymyriadau ymarferol sy’n cefnogi perthnasoedd rhyngbersonol ac ymddygiadau cadarnhaol yn yr amgylchedd dysgu.</a:t>
            </a:r>
          </a:p>
          <a:p>
            <a:pPr lvl="0" fontAlgn="base" hangingPunct="0"/>
            <a:r>
              <a:rPr lang="en-US" sz="24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To introduce students to the factors that influence children’s </a:t>
            </a:r>
            <a:r>
              <a:rPr lang="en-GB" sz="24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behaviour</a:t>
            </a:r>
            <a:r>
              <a:rPr lang="en-US" sz="24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in learning environments.</a:t>
            </a:r>
            <a:endParaRPr lang="en-GB" sz="2400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 fontAlgn="base" hangingPunct="0"/>
            <a:r>
              <a:rPr lang="en-US" sz="24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To </a:t>
            </a:r>
            <a:r>
              <a:rPr lang="en-GB" sz="24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familiarise</a:t>
            </a:r>
            <a:r>
              <a:rPr lang="en-US" sz="24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students with a range of practical interventions that support positive interpersonal relationships and </a:t>
            </a:r>
            <a:r>
              <a:rPr lang="en-GB" sz="24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behaviours</a:t>
            </a:r>
            <a:r>
              <a:rPr lang="en-US" sz="24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within the learning environment.</a:t>
            </a:r>
            <a:endParaRPr lang="en-GB" sz="2400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 fontAlgn="base" hangingPunct="0"/>
            <a:endParaRPr lang="cy-GB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6578784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C9EF09-1244-4805-BE52-8E67C060C4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 dirty="0" err="1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Deilliannau</a:t>
            </a: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Dysgu</a:t>
            </a:r>
            <a:endParaRPr lang="en-GB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A0B0DC-4E72-44B8-91DB-6DB275508DD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319088"/>
            <a:ext cx="6906491" cy="5857875"/>
          </a:xfrm>
        </p:spPr>
        <p:txBody>
          <a:bodyPr anchor="ctr">
            <a:normAutofit/>
          </a:bodyPr>
          <a:lstStyle/>
          <a:p>
            <a:pPr marL="0" indent="0" fontAlgn="base" hangingPunct="0">
              <a:buNone/>
            </a:pPr>
            <a:r>
              <a:rPr lang="cy-GB" sz="20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 ôl cwblhau’r modwl hwn yn llwyddiannus, dylai bod y myfyriwr yn gallu dangos y gallu i:</a:t>
            </a:r>
          </a:p>
          <a:p>
            <a:pPr lvl="1" fontAlgn="base" hangingPunct="0"/>
            <a:r>
              <a:rPr lang="cy-GB" sz="2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ddangos dealltwriaeth o’r ffactorau sy’n dylanwadu ar ymddygiad plant mewn amgylcheddau dysgu;</a:t>
            </a:r>
          </a:p>
          <a:p>
            <a:pPr lvl="1" fontAlgn="base" hangingPunct="0"/>
            <a:r>
              <a:rPr lang="cy-GB" sz="2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dangos gwybodaeth am y nodweddion personol sy’n dylanwadu ar ymddygiad plant yn yr amgylchedd dysgu;</a:t>
            </a:r>
          </a:p>
          <a:p>
            <a:pPr lvl="1" fontAlgn="base" hangingPunct="0"/>
            <a:r>
              <a:rPr lang="cy-GB" sz="2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deall a gwerthuso  ystod o ymyriadau ymarferol a ddyfeisiwyd i hyrwyddo ymddygiadau cadarnhaol;  </a:t>
            </a:r>
          </a:p>
          <a:p>
            <a:pPr lvl="1" fontAlgn="base" hangingPunct="0"/>
            <a:r>
              <a:rPr lang="cy-GB" sz="2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trefnu eu gwybodaeth a’u dysgu trwy ddefnyddio ystod o adnoddau gwybodaeth a chyflwyno’u gwaith ar y lefel briodol.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251574935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C9EF09-1244-4805-BE52-8E67C060C4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 sz="4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Learning Outcomes/</a:t>
            </a:r>
            <a:br>
              <a:rPr lang="en-GB" sz="4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000" dirty="0" err="1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Canlyniadau</a:t>
            </a:r>
            <a:r>
              <a:rPr lang="en-GB" sz="4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000" dirty="0" err="1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Dysgu</a:t>
            </a:r>
            <a:endParaRPr lang="en-GB" sz="4000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A0B0DC-4E72-44B8-91DB-6DB275508DD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pPr marL="0" indent="0" fontAlgn="base" hangingPunct="0">
              <a:buNone/>
            </a:pPr>
            <a:r>
              <a:rPr lang="en-GB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Upon the successful completion of this module, the student should be able to demonstrate the ability to:</a:t>
            </a:r>
          </a:p>
          <a:p>
            <a:pPr lvl="1" fontAlgn="base" hangingPunct="0"/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demonstrate an understanding of the factors that influence children’s behaviour in learning environments;</a:t>
            </a:r>
          </a:p>
          <a:p>
            <a:pPr lvl="1" fontAlgn="base" hangingPunct="0"/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demonstrate knowledge of the personal characteristics that influence children’s behaviour in the learning environment;</a:t>
            </a:r>
          </a:p>
          <a:p>
            <a:pPr lvl="1" fontAlgn="base" hangingPunct="0"/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understand and evaluate a range of practical interventions devised to promote positive behaviours; </a:t>
            </a:r>
          </a:p>
          <a:p>
            <a:pPr lvl="1" fontAlgn="base" hangingPunct="0"/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organise their knowledge and learning using </a:t>
            </a:r>
            <a:r>
              <a:rPr lang="en-US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 range of information resources and present their work at the appropriate level.</a:t>
            </a:r>
            <a:endParaRPr lang="en-GB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5664354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9CCE39-DF1D-4001-914D-C4A3662289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43467"/>
            <a:ext cx="3472131" cy="5571066"/>
          </a:xfrm>
        </p:spPr>
        <p:txBody>
          <a:bodyPr>
            <a:normAutofit/>
          </a:bodyPr>
          <a:lstStyle/>
          <a:p>
            <a:r>
              <a:rPr lang="en-GB" sz="3400" b="1" dirty="0" err="1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Asesiad</a:t>
            </a:r>
            <a:r>
              <a:rPr lang="en-GB" sz="34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1</a:t>
            </a:r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D2083818-DEC7-4CE4-AC90-A421421CB985}"/>
              </a:ext>
            </a:extLst>
          </p:cNvPr>
          <p:cNvGrpSpPr/>
          <p:nvPr/>
        </p:nvGrpSpPr>
        <p:grpSpPr>
          <a:xfrm>
            <a:off x="4472434" y="0"/>
            <a:ext cx="6621003" cy="5552024"/>
            <a:chOff x="4589632" y="653693"/>
            <a:chExt cx="6621003" cy="5552024"/>
          </a:xfrm>
        </p:grpSpPr>
        <p:sp>
          <p:nvSpPr>
            <p:cNvPr id="7" name="Rectangle: Rounded Corners 6">
              <a:extLst>
                <a:ext uri="{FF2B5EF4-FFF2-40B4-BE49-F238E27FC236}">
                  <a16:creationId xmlns:a16="http://schemas.microsoft.com/office/drawing/2014/main" id="{BA82C5D6-8CAD-4A8C-B5DA-C9AC5241026E}"/>
                </a:ext>
              </a:extLst>
            </p:cNvPr>
            <p:cNvSpPr/>
            <p:nvPr/>
          </p:nvSpPr>
          <p:spPr>
            <a:xfrm>
              <a:off x="4898859" y="707684"/>
              <a:ext cx="6303729" cy="1583774"/>
            </a:xfrm>
            <a:prstGeom prst="roundRect">
              <a:avLst>
                <a:gd name="adj" fmla="val 10000"/>
              </a:avLst>
            </a:prstGeom>
          </p:spPr>
          <p:style>
            <a:lnRef idx="0">
              <a:schemeClr val="dk1">
                <a:hueOff val="0"/>
                <a:satOff val="0"/>
                <a:lumOff val="0"/>
                <a:alphaOff val="0"/>
              </a:schemeClr>
            </a:lnRef>
            <a:fillRef idx="1">
              <a:schemeClr val="bg1">
                <a:lumMod val="95000"/>
                <a:hueOff val="0"/>
                <a:satOff val="0"/>
                <a:lumOff val="0"/>
                <a:alphaOff val="0"/>
              </a:schemeClr>
            </a:fillRef>
            <a:effectRef idx="0">
              <a:schemeClr val="bg1">
                <a:lumMod val="95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8" name="Rectangle 7" descr="Calculator">
              <a:extLst>
                <a:ext uri="{FF2B5EF4-FFF2-40B4-BE49-F238E27FC236}">
                  <a16:creationId xmlns:a16="http://schemas.microsoft.com/office/drawing/2014/main" id="{6EF11111-6643-418B-89D0-FCA88630B460}"/>
                </a:ext>
              </a:extLst>
            </p:cNvPr>
            <p:cNvSpPr/>
            <p:nvPr/>
          </p:nvSpPr>
          <p:spPr>
            <a:xfrm>
              <a:off x="5068724" y="1018856"/>
              <a:ext cx="871075" cy="871075"/>
            </a:xfrm>
            <a:prstGeom prst="rect">
              <a:avLst/>
            </a:prstGeom>
            <a:blipFill>
              <a:blip r:embed="rId2">
                <a:extLst>
                  <a:ext uri="{28A0092B-C50C-407E-A947-70E740481C1C}">
                    <a14:useLocalDpi xmlns:a14="http://schemas.microsoft.com/office/drawing/2010/main" val="0"/>
                  </a:ex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rgbClr r="0" g="0" b="0"/>
            </a:lnRef>
            <a:fillRef idx="1">
              <a:scrgbClr r="0" g="0" b="0"/>
            </a:fillRef>
            <a:effectRef idx="0">
              <a:schemeClr val="accent2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A95E53B1-3E47-4217-A819-E6A4419773EB}"/>
                </a:ext>
              </a:extLst>
            </p:cNvPr>
            <p:cNvSpPr/>
            <p:nvPr/>
          </p:nvSpPr>
          <p:spPr>
            <a:xfrm>
              <a:off x="6090574" y="653693"/>
              <a:ext cx="2836678" cy="1583774"/>
            </a:xfrm>
            <a:custGeom>
              <a:avLst/>
              <a:gdLst>
                <a:gd name="connsiteX0" fmla="*/ 0 w 2836678"/>
                <a:gd name="connsiteY0" fmla="*/ 0 h 1583774"/>
                <a:gd name="connsiteX1" fmla="*/ 2836678 w 2836678"/>
                <a:gd name="connsiteY1" fmla="*/ 0 h 1583774"/>
                <a:gd name="connsiteX2" fmla="*/ 2836678 w 2836678"/>
                <a:gd name="connsiteY2" fmla="*/ 1583774 h 1583774"/>
                <a:gd name="connsiteX3" fmla="*/ 0 w 2836678"/>
                <a:gd name="connsiteY3" fmla="*/ 1583774 h 1583774"/>
                <a:gd name="connsiteX4" fmla="*/ 0 w 2836678"/>
                <a:gd name="connsiteY4" fmla="*/ 0 h 15837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836678" h="1583774">
                  <a:moveTo>
                    <a:pt x="0" y="0"/>
                  </a:moveTo>
                  <a:lnTo>
                    <a:pt x="2836678" y="0"/>
                  </a:lnTo>
                  <a:lnTo>
                    <a:pt x="2836678" y="1583774"/>
                  </a:lnTo>
                  <a:lnTo>
                    <a:pt x="0" y="1583774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167616" tIns="167616" rIns="167616" bIns="167616" numCol="1" spcCol="1270" anchor="ctr" anchorCtr="0">
              <a:noAutofit/>
            </a:bodyPr>
            <a:lstStyle/>
            <a:p>
              <a:pPr marL="0" lvl="0" indent="0" algn="l" defTabSz="8001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800" b="1" kern="1200" dirty="0" err="1">
                  <a:solidFill>
                    <a:srgbClr val="0070C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Asesiad</a:t>
              </a:r>
              <a:r>
                <a:rPr lang="en-GB" sz="1800" b="1" kern="1200" dirty="0">
                  <a:solidFill>
                    <a:srgbClr val="0070C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 1 </a:t>
              </a:r>
              <a:r>
                <a:rPr lang="en-GB" sz="1800" kern="1200" dirty="0">
                  <a:solidFill>
                    <a:srgbClr val="0070C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– 50%</a:t>
              </a:r>
              <a:endParaRPr lang="en-US" sz="1800" kern="12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B78C00E0-0C07-43E6-B933-60E00B2D5F64}"/>
                </a:ext>
              </a:extLst>
            </p:cNvPr>
            <p:cNvSpPr/>
            <p:nvPr/>
          </p:nvSpPr>
          <p:spPr>
            <a:xfrm>
              <a:off x="6269909" y="1870703"/>
              <a:ext cx="4230913" cy="75103"/>
            </a:xfrm>
            <a:custGeom>
              <a:avLst/>
              <a:gdLst>
                <a:gd name="connsiteX0" fmla="*/ 0 w 4230913"/>
                <a:gd name="connsiteY0" fmla="*/ 0 h 75103"/>
                <a:gd name="connsiteX1" fmla="*/ 4230913 w 4230913"/>
                <a:gd name="connsiteY1" fmla="*/ 0 h 75103"/>
                <a:gd name="connsiteX2" fmla="*/ 4230913 w 4230913"/>
                <a:gd name="connsiteY2" fmla="*/ 75103 h 75103"/>
                <a:gd name="connsiteX3" fmla="*/ 0 w 4230913"/>
                <a:gd name="connsiteY3" fmla="*/ 75103 h 75103"/>
                <a:gd name="connsiteX4" fmla="*/ 0 w 4230913"/>
                <a:gd name="connsiteY4" fmla="*/ 0 h 751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230913" h="75103">
                  <a:moveTo>
                    <a:pt x="0" y="0"/>
                  </a:moveTo>
                  <a:lnTo>
                    <a:pt x="4230913" y="0"/>
                  </a:lnTo>
                  <a:lnTo>
                    <a:pt x="4230913" y="75103"/>
                  </a:lnTo>
                  <a:lnTo>
                    <a:pt x="0" y="75103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36536" tIns="36536" rIns="36536" bIns="36536" numCol="1" spcCol="1270" anchor="ctr" anchorCtr="0">
              <a:noAutofit/>
            </a:bodyPr>
            <a:lstStyle/>
            <a:p>
              <a:pPr marL="0" lvl="0" indent="0" algn="l" defTabSz="8890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000" kern="1200" dirty="0" err="1">
                  <a:solidFill>
                    <a:srgbClr val="0070C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Aseiniad</a:t>
              </a:r>
              <a:r>
                <a:rPr lang="en-GB" sz="2000" kern="1200" dirty="0">
                  <a:solidFill>
                    <a:srgbClr val="0070C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 </a:t>
              </a:r>
              <a:r>
                <a:rPr lang="en-GB" sz="2000" kern="1200" dirty="0" err="1">
                  <a:solidFill>
                    <a:srgbClr val="0070C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Ysgrifenedig</a:t>
              </a:r>
              <a:r>
                <a:rPr lang="en-GB" sz="2000" kern="1200" dirty="0">
                  <a:solidFill>
                    <a:srgbClr val="0070C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(15</a:t>
              </a:r>
              <a:r>
                <a:rPr lang="en-GB" sz="2000" dirty="0">
                  <a:solidFill>
                    <a:srgbClr val="0070C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00</a:t>
              </a:r>
              <a:r>
                <a:rPr lang="en-GB" sz="2000" kern="1200" dirty="0">
                  <a:solidFill>
                    <a:srgbClr val="0070C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 </a:t>
              </a:r>
              <a:r>
                <a:rPr lang="en-GB" sz="2000" dirty="0">
                  <a:solidFill>
                    <a:srgbClr val="0070C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o </a:t>
              </a:r>
              <a:r>
                <a:rPr lang="en-GB" sz="2000" dirty="0" err="1">
                  <a:solidFill>
                    <a:srgbClr val="0070C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eiriau</a:t>
              </a:r>
              <a:r>
                <a:rPr lang="en-GB" sz="2000" kern="1200" dirty="0">
                  <a:solidFill>
                    <a:srgbClr val="0070C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)</a:t>
              </a:r>
              <a:endParaRPr lang="en-US" sz="2000" kern="12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4" name="Rectangle: Rounded Corners 13">
              <a:extLst>
                <a:ext uri="{FF2B5EF4-FFF2-40B4-BE49-F238E27FC236}">
                  <a16:creationId xmlns:a16="http://schemas.microsoft.com/office/drawing/2014/main" id="{9D53C915-BA68-40FB-BDDD-8EE769CF8031}"/>
                </a:ext>
              </a:extLst>
            </p:cNvPr>
            <p:cNvSpPr/>
            <p:nvPr/>
          </p:nvSpPr>
          <p:spPr>
            <a:xfrm>
              <a:off x="4589632" y="2642225"/>
              <a:ext cx="6303729" cy="1583774"/>
            </a:xfrm>
            <a:prstGeom prst="roundRect">
              <a:avLst>
                <a:gd name="adj" fmla="val 10000"/>
              </a:avLst>
            </a:prstGeom>
          </p:spPr>
          <p:style>
            <a:lnRef idx="0">
              <a:schemeClr val="dk1">
                <a:hueOff val="0"/>
                <a:satOff val="0"/>
                <a:lumOff val="0"/>
                <a:alphaOff val="0"/>
              </a:schemeClr>
            </a:lnRef>
            <a:fillRef idx="1">
              <a:schemeClr val="bg1">
                <a:lumMod val="95000"/>
                <a:hueOff val="0"/>
                <a:satOff val="0"/>
                <a:lumOff val="0"/>
                <a:alphaOff val="0"/>
              </a:schemeClr>
            </a:fillRef>
            <a:effectRef idx="0">
              <a:schemeClr val="bg1">
                <a:lumMod val="95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5" name="Rectangle 14" descr="Head with Gears">
              <a:extLst>
                <a:ext uri="{FF2B5EF4-FFF2-40B4-BE49-F238E27FC236}">
                  <a16:creationId xmlns:a16="http://schemas.microsoft.com/office/drawing/2014/main" id="{4E65F6E3-1904-4C9D-A377-D9EED824D1ED}"/>
                </a:ext>
              </a:extLst>
            </p:cNvPr>
            <p:cNvSpPr/>
            <p:nvPr/>
          </p:nvSpPr>
          <p:spPr>
            <a:xfrm>
              <a:off x="5068724" y="2998574"/>
              <a:ext cx="871075" cy="871075"/>
            </a:xfrm>
            <a:prstGeom prst="rect">
              <a:avLst/>
            </a:prstGeom>
            <a:blipFill>
              <a:blip r:embed="rId4">
                <a:extLst>
                  <a:ext uri="{28A0092B-C50C-407E-A947-70E740481C1C}">
                    <a14:useLocalDpi xmlns:a14="http://schemas.microsoft.com/office/drawing/2010/main" val="0"/>
                  </a:ext>
                  <a:ext uri="{96DAC541-7B7A-43D3-8B79-37D633B846F1}">
                    <asvg:svgBlip xmlns:asvg="http://schemas.microsoft.com/office/drawing/2016/SVG/main" r:embed="rId5"/>
                  </a:ext>
                </a:extLst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rgbClr r="0" g="0" b="0"/>
            </a:lnRef>
            <a:fillRef idx="1">
              <a:scrgbClr r="0" g="0" b="0"/>
            </a:fillRef>
            <a:effectRef idx="0">
              <a:schemeClr val="accent3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D7D4F70E-1B4D-46C8-B48F-219B316D8FAA}"/>
                </a:ext>
              </a:extLst>
            </p:cNvPr>
            <p:cNvSpPr/>
            <p:nvPr/>
          </p:nvSpPr>
          <p:spPr>
            <a:xfrm>
              <a:off x="6120325" y="2637109"/>
              <a:ext cx="4470891" cy="1583774"/>
            </a:xfrm>
            <a:custGeom>
              <a:avLst/>
              <a:gdLst>
                <a:gd name="connsiteX0" fmla="*/ 0 w 4470891"/>
                <a:gd name="connsiteY0" fmla="*/ 0 h 1583774"/>
                <a:gd name="connsiteX1" fmla="*/ 4470891 w 4470891"/>
                <a:gd name="connsiteY1" fmla="*/ 0 h 1583774"/>
                <a:gd name="connsiteX2" fmla="*/ 4470891 w 4470891"/>
                <a:gd name="connsiteY2" fmla="*/ 1583774 h 1583774"/>
                <a:gd name="connsiteX3" fmla="*/ 0 w 4470891"/>
                <a:gd name="connsiteY3" fmla="*/ 1583774 h 1583774"/>
                <a:gd name="connsiteX4" fmla="*/ 0 w 4470891"/>
                <a:gd name="connsiteY4" fmla="*/ 0 h 15837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470891" h="1583774">
                  <a:moveTo>
                    <a:pt x="0" y="0"/>
                  </a:moveTo>
                  <a:lnTo>
                    <a:pt x="4470891" y="0"/>
                  </a:lnTo>
                  <a:lnTo>
                    <a:pt x="4470891" y="1583774"/>
                  </a:lnTo>
                  <a:lnTo>
                    <a:pt x="0" y="1583774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167616" tIns="167616" rIns="167616" bIns="167616" numCol="1" spcCol="1270" anchor="ctr" anchorCtr="0">
              <a:noAutofit/>
            </a:bodyPr>
            <a:lstStyle/>
            <a:p>
              <a:pPr marL="0" lvl="0" indent="0" algn="l" defTabSz="8001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800" b="1" kern="1200" dirty="0" err="1">
                  <a:solidFill>
                    <a:srgbClr val="0070C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Cwestiwn</a:t>
              </a:r>
              <a:r>
                <a:rPr lang="en-GB" sz="1800" b="1" kern="1200" dirty="0">
                  <a:solidFill>
                    <a:srgbClr val="0070C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 </a:t>
              </a:r>
              <a:r>
                <a:rPr lang="en-GB" sz="1800" b="1" kern="1200" dirty="0" err="1">
                  <a:solidFill>
                    <a:srgbClr val="0070C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Traethawd</a:t>
              </a:r>
              <a:r>
                <a:rPr lang="en-GB" sz="1800" b="1" kern="1200" dirty="0">
                  <a:solidFill>
                    <a:srgbClr val="0070C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:</a:t>
              </a:r>
            </a:p>
            <a:p>
              <a:pPr marL="0" lvl="0" indent="0" algn="l" defTabSz="8001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800" kern="1200" dirty="0" err="1">
                  <a:solidFill>
                    <a:srgbClr val="0070C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Trafodwch</a:t>
              </a:r>
              <a:r>
                <a:rPr lang="en-GB" sz="1800" kern="1200" dirty="0">
                  <a:solidFill>
                    <a:srgbClr val="0070C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 </a:t>
              </a:r>
              <a:r>
                <a:rPr lang="en-GB" sz="1800" kern="1200" dirty="0" err="1">
                  <a:solidFill>
                    <a:srgbClr val="0070C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ystod</a:t>
              </a:r>
              <a:r>
                <a:rPr lang="en-GB" sz="1800" kern="1200" dirty="0">
                  <a:solidFill>
                    <a:srgbClr val="0070C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 o </a:t>
              </a:r>
              <a:r>
                <a:rPr lang="en-GB" sz="1800" kern="1200" dirty="0" err="1">
                  <a:solidFill>
                    <a:srgbClr val="0070C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ffactorau</a:t>
              </a:r>
              <a:r>
                <a:rPr lang="en-GB" sz="1800" kern="1200" dirty="0">
                  <a:solidFill>
                    <a:srgbClr val="0070C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 </a:t>
              </a:r>
              <a:r>
                <a:rPr lang="en-GB" sz="1800" kern="1200" dirty="0" err="1">
                  <a:solidFill>
                    <a:srgbClr val="0070C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sy’n</a:t>
              </a:r>
              <a:r>
                <a:rPr lang="en-GB" sz="1800" kern="1200" dirty="0">
                  <a:solidFill>
                    <a:srgbClr val="0070C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 </a:t>
              </a:r>
              <a:r>
                <a:rPr lang="en-GB" sz="1800" kern="1200" dirty="0" err="1">
                  <a:solidFill>
                    <a:srgbClr val="0070C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dylanwadu</a:t>
              </a:r>
              <a:r>
                <a:rPr lang="en-GB" sz="1800" kern="1200" dirty="0">
                  <a:solidFill>
                    <a:srgbClr val="0070C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 (</a:t>
              </a:r>
              <a:r>
                <a:rPr lang="en-GB" sz="1800" kern="1200" dirty="0" err="1">
                  <a:solidFill>
                    <a:srgbClr val="0070C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yn</a:t>
              </a:r>
              <a:r>
                <a:rPr lang="en-GB" sz="1800" kern="1200" dirty="0">
                  <a:solidFill>
                    <a:srgbClr val="0070C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 </a:t>
              </a:r>
              <a:r>
                <a:rPr lang="en-GB" sz="1800" kern="1200" dirty="0" err="1">
                  <a:solidFill>
                    <a:srgbClr val="0070C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gadarnhaol</a:t>
              </a:r>
              <a:r>
                <a:rPr lang="en-GB" sz="1800" kern="1200" dirty="0">
                  <a:solidFill>
                    <a:srgbClr val="0070C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 ac </a:t>
              </a:r>
              <a:r>
                <a:rPr lang="en-GB" sz="1800" kern="1200" dirty="0" err="1">
                  <a:solidFill>
                    <a:srgbClr val="0070C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yn</a:t>
              </a:r>
              <a:r>
                <a:rPr lang="en-GB" sz="1800" kern="1200" dirty="0">
                  <a:solidFill>
                    <a:srgbClr val="0070C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 </a:t>
              </a:r>
              <a:r>
                <a:rPr lang="en-GB" sz="1800" kern="1200" dirty="0" err="1">
                  <a:solidFill>
                    <a:srgbClr val="0070C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negyddol</a:t>
              </a:r>
              <a:r>
                <a:rPr lang="en-GB" sz="1800" kern="1200" dirty="0">
                  <a:solidFill>
                    <a:srgbClr val="0070C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) </a:t>
              </a:r>
              <a:r>
                <a:rPr lang="en-GB" sz="1800" kern="1200" dirty="0" err="1">
                  <a:solidFill>
                    <a:srgbClr val="0070C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ar</a:t>
              </a:r>
              <a:r>
                <a:rPr lang="en-GB" sz="1800" kern="1200" dirty="0">
                  <a:solidFill>
                    <a:srgbClr val="0070C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 </a:t>
              </a:r>
              <a:r>
                <a:rPr lang="en-GB" sz="1800" kern="1200" dirty="0" err="1">
                  <a:solidFill>
                    <a:srgbClr val="0070C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ymddygiad</a:t>
              </a:r>
              <a:r>
                <a:rPr lang="en-GB" sz="1800" kern="1200" dirty="0">
                  <a:solidFill>
                    <a:srgbClr val="0070C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 plant</a:t>
              </a:r>
              <a:endParaRPr lang="en-US" sz="1800" kern="12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7" name="Rectangle: Rounded Corners 16">
              <a:extLst>
                <a:ext uri="{FF2B5EF4-FFF2-40B4-BE49-F238E27FC236}">
                  <a16:creationId xmlns:a16="http://schemas.microsoft.com/office/drawing/2014/main" id="{3E045676-CDDD-4F69-9FA1-33B9F022E52B}"/>
                </a:ext>
              </a:extLst>
            </p:cNvPr>
            <p:cNvSpPr/>
            <p:nvPr/>
          </p:nvSpPr>
          <p:spPr>
            <a:xfrm>
              <a:off x="4589632" y="4621943"/>
              <a:ext cx="6303729" cy="1583774"/>
            </a:xfrm>
            <a:prstGeom prst="roundRect">
              <a:avLst>
                <a:gd name="adj" fmla="val 10000"/>
              </a:avLst>
            </a:prstGeom>
          </p:spPr>
          <p:style>
            <a:lnRef idx="0">
              <a:schemeClr val="dk1">
                <a:hueOff val="0"/>
                <a:satOff val="0"/>
                <a:lumOff val="0"/>
                <a:alphaOff val="0"/>
              </a:schemeClr>
            </a:lnRef>
            <a:fillRef idx="1">
              <a:schemeClr val="bg1">
                <a:lumMod val="95000"/>
                <a:hueOff val="0"/>
                <a:satOff val="0"/>
                <a:lumOff val="0"/>
                <a:alphaOff val="0"/>
              </a:schemeClr>
            </a:fillRef>
            <a:effectRef idx="0">
              <a:schemeClr val="bg1">
                <a:lumMod val="95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0D6AF52B-2487-43F3-87D1-A5E2EE29F6AF}"/>
                </a:ext>
              </a:extLst>
            </p:cNvPr>
            <p:cNvSpPr/>
            <p:nvPr/>
          </p:nvSpPr>
          <p:spPr>
            <a:xfrm>
              <a:off x="6098037" y="4621943"/>
              <a:ext cx="5112598" cy="1583774"/>
            </a:xfrm>
            <a:custGeom>
              <a:avLst/>
              <a:gdLst>
                <a:gd name="connsiteX0" fmla="*/ 0 w 5112598"/>
                <a:gd name="connsiteY0" fmla="*/ 0 h 1583774"/>
                <a:gd name="connsiteX1" fmla="*/ 5112598 w 5112598"/>
                <a:gd name="connsiteY1" fmla="*/ 0 h 1583774"/>
                <a:gd name="connsiteX2" fmla="*/ 5112598 w 5112598"/>
                <a:gd name="connsiteY2" fmla="*/ 1583774 h 1583774"/>
                <a:gd name="connsiteX3" fmla="*/ 0 w 5112598"/>
                <a:gd name="connsiteY3" fmla="*/ 1583774 h 1583774"/>
                <a:gd name="connsiteX4" fmla="*/ 0 w 5112598"/>
                <a:gd name="connsiteY4" fmla="*/ 0 h 15837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112598" h="1583774">
                  <a:moveTo>
                    <a:pt x="0" y="0"/>
                  </a:moveTo>
                  <a:lnTo>
                    <a:pt x="5112598" y="0"/>
                  </a:lnTo>
                  <a:lnTo>
                    <a:pt x="5112598" y="1583774"/>
                  </a:lnTo>
                  <a:lnTo>
                    <a:pt x="0" y="1583774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167616" tIns="167616" rIns="167616" bIns="167616" numCol="1" spcCol="1270" anchor="ctr" anchorCtr="0">
              <a:noAutofit/>
            </a:bodyPr>
            <a:lstStyle/>
            <a:p>
              <a:pPr marL="0" lvl="0" indent="0" algn="l" defTabSz="8001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b="1" dirty="0" err="1">
                  <a:solidFill>
                    <a:srgbClr val="0070C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Dyddiad</a:t>
              </a:r>
              <a:r>
                <a:rPr lang="en-GB" b="1" dirty="0">
                  <a:solidFill>
                    <a:srgbClr val="0070C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 </a:t>
              </a:r>
              <a:r>
                <a:rPr lang="en-GB" b="1" dirty="0" err="1">
                  <a:solidFill>
                    <a:srgbClr val="0070C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Cyflwyno</a:t>
              </a:r>
              <a:r>
                <a:rPr lang="en-GB" sz="1800" b="1" kern="1200" dirty="0">
                  <a:solidFill>
                    <a:srgbClr val="0070C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: </a:t>
              </a:r>
            </a:p>
            <a:p>
              <a:pPr marL="0" lvl="0" indent="0" algn="l" defTabSz="8001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dirty="0">
                  <a:solidFill>
                    <a:srgbClr val="0070C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1 Mawrth 2026</a:t>
              </a:r>
              <a:r>
                <a:rPr lang="en-GB" sz="1800" b="0" kern="1200" dirty="0">
                  <a:solidFill>
                    <a:srgbClr val="0070C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 (23:59</a:t>
              </a:r>
              <a:r>
                <a:rPr lang="en-GB" sz="1800" b="0" kern="1200" dirty="0">
                  <a:solidFill>
                    <a:srgbClr val="0070C0"/>
                  </a:solidFill>
                </a:rPr>
                <a:t>) </a:t>
              </a:r>
              <a:r>
                <a:rPr lang="en-GB" b="1" dirty="0" err="1">
                  <a:solidFill>
                    <a:srgbClr val="0070C0"/>
                  </a:solidFill>
                </a:rPr>
                <a:t>drwy</a:t>
              </a:r>
              <a:r>
                <a:rPr lang="en-GB" sz="1800" b="1" kern="1200" dirty="0">
                  <a:solidFill>
                    <a:srgbClr val="0070C0"/>
                  </a:solidFill>
                </a:rPr>
                <a:t> Turnitin</a:t>
              </a:r>
              <a:endParaRPr lang="en-US" sz="1800" b="1" kern="1200" dirty="0">
                <a:solidFill>
                  <a:srgbClr val="0070C0"/>
                </a:solidFill>
              </a:endParaRPr>
            </a:p>
          </p:txBody>
        </p:sp>
      </p:grpSp>
      <p:pic>
        <p:nvPicPr>
          <p:cNvPr id="21" name="Graphic 20" descr="Share with solid fill">
            <a:extLst>
              <a:ext uri="{FF2B5EF4-FFF2-40B4-BE49-F238E27FC236}">
                <a16:creationId xmlns:a16="http://schemas.microsoft.com/office/drawing/2014/main" id="{D29E576F-7BDA-421B-A6A1-1B511BA9ABCE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4904336" y="4400539"/>
            <a:ext cx="914400" cy="91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8527326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9CCE39-DF1D-4001-914D-C4A3662289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43467"/>
            <a:ext cx="3472131" cy="5571066"/>
          </a:xfrm>
        </p:spPr>
        <p:txBody>
          <a:bodyPr>
            <a:normAutofit/>
          </a:bodyPr>
          <a:lstStyle/>
          <a:p>
            <a:r>
              <a:rPr lang="en-GB" sz="34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Assessment 1</a:t>
            </a:r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D2083818-DEC7-4CE4-AC90-A421421CB985}"/>
              </a:ext>
            </a:extLst>
          </p:cNvPr>
          <p:cNvGrpSpPr/>
          <p:nvPr/>
        </p:nvGrpSpPr>
        <p:grpSpPr>
          <a:xfrm>
            <a:off x="4627605" y="149629"/>
            <a:ext cx="6621003" cy="5519651"/>
            <a:chOff x="4589632" y="653693"/>
            <a:chExt cx="6621003" cy="5552024"/>
          </a:xfrm>
        </p:grpSpPr>
        <p:sp>
          <p:nvSpPr>
            <p:cNvPr id="7" name="Rectangle: Rounded Corners 6">
              <a:extLst>
                <a:ext uri="{FF2B5EF4-FFF2-40B4-BE49-F238E27FC236}">
                  <a16:creationId xmlns:a16="http://schemas.microsoft.com/office/drawing/2014/main" id="{BA82C5D6-8CAD-4A8C-B5DA-C9AC5241026E}"/>
                </a:ext>
              </a:extLst>
            </p:cNvPr>
            <p:cNvSpPr/>
            <p:nvPr/>
          </p:nvSpPr>
          <p:spPr>
            <a:xfrm>
              <a:off x="4898859" y="707684"/>
              <a:ext cx="6303729" cy="1583774"/>
            </a:xfrm>
            <a:prstGeom prst="roundRect">
              <a:avLst>
                <a:gd name="adj" fmla="val 10000"/>
              </a:avLst>
            </a:prstGeom>
          </p:spPr>
          <p:style>
            <a:lnRef idx="0">
              <a:schemeClr val="dk1">
                <a:hueOff val="0"/>
                <a:satOff val="0"/>
                <a:lumOff val="0"/>
                <a:alphaOff val="0"/>
              </a:schemeClr>
            </a:lnRef>
            <a:fillRef idx="1">
              <a:schemeClr val="bg1">
                <a:lumMod val="95000"/>
                <a:hueOff val="0"/>
                <a:satOff val="0"/>
                <a:lumOff val="0"/>
                <a:alphaOff val="0"/>
              </a:schemeClr>
            </a:fillRef>
            <a:effectRef idx="0">
              <a:schemeClr val="bg1">
                <a:lumMod val="95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8" name="Rectangle 7" descr="Calculator">
              <a:extLst>
                <a:ext uri="{FF2B5EF4-FFF2-40B4-BE49-F238E27FC236}">
                  <a16:creationId xmlns:a16="http://schemas.microsoft.com/office/drawing/2014/main" id="{6EF11111-6643-418B-89D0-FCA88630B460}"/>
                </a:ext>
              </a:extLst>
            </p:cNvPr>
            <p:cNvSpPr/>
            <p:nvPr/>
          </p:nvSpPr>
          <p:spPr>
            <a:xfrm>
              <a:off x="5068724" y="1018856"/>
              <a:ext cx="871075" cy="871075"/>
            </a:xfrm>
            <a:prstGeom prst="rect">
              <a:avLst/>
            </a:prstGeom>
            <a:blipFill>
              <a:blip r:embed="rId2">
                <a:extLst>
                  <a:ext uri="{28A0092B-C50C-407E-A947-70E740481C1C}">
                    <a14:useLocalDpi xmlns:a14="http://schemas.microsoft.com/office/drawing/2010/main" val="0"/>
                  </a:ex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rgbClr r="0" g="0" b="0"/>
            </a:lnRef>
            <a:fillRef idx="1">
              <a:scrgbClr r="0" g="0" b="0"/>
            </a:fillRef>
            <a:effectRef idx="0">
              <a:schemeClr val="accent2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A95E53B1-3E47-4217-A819-E6A4419773EB}"/>
                </a:ext>
              </a:extLst>
            </p:cNvPr>
            <p:cNvSpPr/>
            <p:nvPr/>
          </p:nvSpPr>
          <p:spPr>
            <a:xfrm>
              <a:off x="6090574" y="653693"/>
              <a:ext cx="2836678" cy="1583774"/>
            </a:xfrm>
            <a:custGeom>
              <a:avLst/>
              <a:gdLst>
                <a:gd name="connsiteX0" fmla="*/ 0 w 2836678"/>
                <a:gd name="connsiteY0" fmla="*/ 0 h 1583774"/>
                <a:gd name="connsiteX1" fmla="*/ 2836678 w 2836678"/>
                <a:gd name="connsiteY1" fmla="*/ 0 h 1583774"/>
                <a:gd name="connsiteX2" fmla="*/ 2836678 w 2836678"/>
                <a:gd name="connsiteY2" fmla="*/ 1583774 h 1583774"/>
                <a:gd name="connsiteX3" fmla="*/ 0 w 2836678"/>
                <a:gd name="connsiteY3" fmla="*/ 1583774 h 1583774"/>
                <a:gd name="connsiteX4" fmla="*/ 0 w 2836678"/>
                <a:gd name="connsiteY4" fmla="*/ 0 h 15837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836678" h="1583774">
                  <a:moveTo>
                    <a:pt x="0" y="0"/>
                  </a:moveTo>
                  <a:lnTo>
                    <a:pt x="2836678" y="0"/>
                  </a:lnTo>
                  <a:lnTo>
                    <a:pt x="2836678" y="1583774"/>
                  </a:lnTo>
                  <a:lnTo>
                    <a:pt x="0" y="1583774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167616" tIns="167616" rIns="167616" bIns="167616" numCol="1" spcCol="1270" anchor="ctr" anchorCtr="0">
              <a:noAutofit/>
            </a:bodyPr>
            <a:lstStyle/>
            <a:p>
              <a:pPr marL="0" lvl="0" indent="0" algn="l" defTabSz="8001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800" b="1" kern="1200" dirty="0">
                  <a:solidFill>
                    <a:srgbClr val="0070C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Assessment 1 </a:t>
              </a:r>
              <a:r>
                <a:rPr lang="en-GB" sz="1800" kern="1200" dirty="0">
                  <a:solidFill>
                    <a:srgbClr val="0070C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– 50%</a:t>
              </a:r>
              <a:endParaRPr lang="en-US" sz="1800" kern="12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B78C00E0-0C07-43E6-B933-60E00B2D5F64}"/>
                </a:ext>
              </a:extLst>
            </p:cNvPr>
            <p:cNvSpPr/>
            <p:nvPr/>
          </p:nvSpPr>
          <p:spPr>
            <a:xfrm>
              <a:off x="6269909" y="1870703"/>
              <a:ext cx="4230913" cy="75103"/>
            </a:xfrm>
            <a:custGeom>
              <a:avLst/>
              <a:gdLst>
                <a:gd name="connsiteX0" fmla="*/ 0 w 4230913"/>
                <a:gd name="connsiteY0" fmla="*/ 0 h 75103"/>
                <a:gd name="connsiteX1" fmla="*/ 4230913 w 4230913"/>
                <a:gd name="connsiteY1" fmla="*/ 0 h 75103"/>
                <a:gd name="connsiteX2" fmla="*/ 4230913 w 4230913"/>
                <a:gd name="connsiteY2" fmla="*/ 75103 h 75103"/>
                <a:gd name="connsiteX3" fmla="*/ 0 w 4230913"/>
                <a:gd name="connsiteY3" fmla="*/ 75103 h 75103"/>
                <a:gd name="connsiteX4" fmla="*/ 0 w 4230913"/>
                <a:gd name="connsiteY4" fmla="*/ 0 h 751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230913" h="75103">
                  <a:moveTo>
                    <a:pt x="0" y="0"/>
                  </a:moveTo>
                  <a:lnTo>
                    <a:pt x="4230913" y="0"/>
                  </a:lnTo>
                  <a:lnTo>
                    <a:pt x="4230913" y="75103"/>
                  </a:lnTo>
                  <a:lnTo>
                    <a:pt x="0" y="75103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36536" tIns="36536" rIns="36536" bIns="36536" numCol="1" spcCol="1270" anchor="ctr" anchorCtr="0">
              <a:noAutofit/>
            </a:bodyPr>
            <a:lstStyle/>
            <a:p>
              <a:pPr marL="0" lvl="0" indent="0" algn="l" defTabSz="8890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000" kern="1200" dirty="0">
                  <a:solidFill>
                    <a:srgbClr val="0070C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Written Assignment (15</a:t>
              </a:r>
              <a:r>
                <a:rPr lang="en-GB" sz="2000" dirty="0">
                  <a:solidFill>
                    <a:srgbClr val="0070C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00</a:t>
              </a:r>
              <a:r>
                <a:rPr lang="en-GB" sz="2000" kern="1200" dirty="0">
                  <a:solidFill>
                    <a:srgbClr val="0070C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 words)</a:t>
              </a:r>
              <a:endParaRPr lang="en-US" sz="2000" kern="12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4" name="Rectangle: Rounded Corners 13">
              <a:extLst>
                <a:ext uri="{FF2B5EF4-FFF2-40B4-BE49-F238E27FC236}">
                  <a16:creationId xmlns:a16="http://schemas.microsoft.com/office/drawing/2014/main" id="{9D53C915-BA68-40FB-BDDD-8EE769CF8031}"/>
                </a:ext>
              </a:extLst>
            </p:cNvPr>
            <p:cNvSpPr/>
            <p:nvPr/>
          </p:nvSpPr>
          <p:spPr>
            <a:xfrm>
              <a:off x="4589632" y="2642225"/>
              <a:ext cx="6303729" cy="1583774"/>
            </a:xfrm>
            <a:prstGeom prst="roundRect">
              <a:avLst>
                <a:gd name="adj" fmla="val 10000"/>
              </a:avLst>
            </a:prstGeom>
          </p:spPr>
          <p:style>
            <a:lnRef idx="0">
              <a:schemeClr val="dk1">
                <a:hueOff val="0"/>
                <a:satOff val="0"/>
                <a:lumOff val="0"/>
                <a:alphaOff val="0"/>
              </a:schemeClr>
            </a:lnRef>
            <a:fillRef idx="1">
              <a:schemeClr val="bg1">
                <a:lumMod val="95000"/>
                <a:hueOff val="0"/>
                <a:satOff val="0"/>
                <a:lumOff val="0"/>
                <a:alphaOff val="0"/>
              </a:schemeClr>
            </a:fillRef>
            <a:effectRef idx="0">
              <a:schemeClr val="bg1">
                <a:lumMod val="95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5" name="Rectangle 14" descr="Head with Gears">
              <a:extLst>
                <a:ext uri="{FF2B5EF4-FFF2-40B4-BE49-F238E27FC236}">
                  <a16:creationId xmlns:a16="http://schemas.microsoft.com/office/drawing/2014/main" id="{4E65F6E3-1904-4C9D-A377-D9EED824D1ED}"/>
                </a:ext>
              </a:extLst>
            </p:cNvPr>
            <p:cNvSpPr/>
            <p:nvPr/>
          </p:nvSpPr>
          <p:spPr>
            <a:xfrm>
              <a:off x="5068724" y="2998574"/>
              <a:ext cx="871075" cy="871075"/>
            </a:xfrm>
            <a:prstGeom prst="rect">
              <a:avLst/>
            </a:prstGeom>
            <a:blipFill>
              <a:blip r:embed="rId4">
                <a:extLst>
                  <a:ext uri="{28A0092B-C50C-407E-A947-70E740481C1C}">
                    <a14:useLocalDpi xmlns:a14="http://schemas.microsoft.com/office/drawing/2010/main" val="0"/>
                  </a:ext>
                  <a:ext uri="{96DAC541-7B7A-43D3-8B79-37D633B846F1}">
                    <asvg:svgBlip xmlns:asvg="http://schemas.microsoft.com/office/drawing/2016/SVG/main" r:embed="rId5"/>
                  </a:ext>
                </a:extLst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rgbClr r="0" g="0" b="0"/>
            </a:lnRef>
            <a:fillRef idx="1">
              <a:scrgbClr r="0" g="0" b="0"/>
            </a:fillRef>
            <a:effectRef idx="0">
              <a:schemeClr val="accent3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D7D4F70E-1B4D-46C8-B48F-219B316D8FAA}"/>
                </a:ext>
              </a:extLst>
            </p:cNvPr>
            <p:cNvSpPr/>
            <p:nvPr/>
          </p:nvSpPr>
          <p:spPr>
            <a:xfrm>
              <a:off x="6120325" y="2637109"/>
              <a:ext cx="4470891" cy="1583774"/>
            </a:xfrm>
            <a:custGeom>
              <a:avLst/>
              <a:gdLst>
                <a:gd name="connsiteX0" fmla="*/ 0 w 4470891"/>
                <a:gd name="connsiteY0" fmla="*/ 0 h 1583774"/>
                <a:gd name="connsiteX1" fmla="*/ 4470891 w 4470891"/>
                <a:gd name="connsiteY1" fmla="*/ 0 h 1583774"/>
                <a:gd name="connsiteX2" fmla="*/ 4470891 w 4470891"/>
                <a:gd name="connsiteY2" fmla="*/ 1583774 h 1583774"/>
                <a:gd name="connsiteX3" fmla="*/ 0 w 4470891"/>
                <a:gd name="connsiteY3" fmla="*/ 1583774 h 1583774"/>
                <a:gd name="connsiteX4" fmla="*/ 0 w 4470891"/>
                <a:gd name="connsiteY4" fmla="*/ 0 h 15837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470891" h="1583774">
                  <a:moveTo>
                    <a:pt x="0" y="0"/>
                  </a:moveTo>
                  <a:lnTo>
                    <a:pt x="4470891" y="0"/>
                  </a:lnTo>
                  <a:lnTo>
                    <a:pt x="4470891" y="1583774"/>
                  </a:lnTo>
                  <a:lnTo>
                    <a:pt x="0" y="1583774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167616" tIns="167616" rIns="167616" bIns="167616" numCol="1" spcCol="1270" anchor="ctr" anchorCtr="0">
              <a:noAutofit/>
            </a:bodyPr>
            <a:lstStyle/>
            <a:p>
              <a:pPr marL="0" lvl="0" indent="0" algn="l" defTabSz="8001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800" b="1" kern="1200" dirty="0">
                  <a:solidFill>
                    <a:srgbClr val="0070C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Essay Question:</a:t>
              </a:r>
            </a:p>
            <a:p>
              <a:pPr marL="0" lvl="0" indent="0" algn="l" defTabSz="8001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800" kern="1200" dirty="0">
                  <a:solidFill>
                    <a:srgbClr val="0070C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Discuss a range of factors that influence children’s behaviour (both positively and negatively) in a learning environment.</a:t>
              </a:r>
              <a:endParaRPr lang="en-US" sz="1800" kern="12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7" name="Rectangle: Rounded Corners 16">
              <a:extLst>
                <a:ext uri="{FF2B5EF4-FFF2-40B4-BE49-F238E27FC236}">
                  <a16:creationId xmlns:a16="http://schemas.microsoft.com/office/drawing/2014/main" id="{3E045676-CDDD-4F69-9FA1-33B9F022E52B}"/>
                </a:ext>
              </a:extLst>
            </p:cNvPr>
            <p:cNvSpPr/>
            <p:nvPr/>
          </p:nvSpPr>
          <p:spPr>
            <a:xfrm>
              <a:off x="4589632" y="4621943"/>
              <a:ext cx="6303729" cy="1583774"/>
            </a:xfrm>
            <a:prstGeom prst="roundRect">
              <a:avLst>
                <a:gd name="adj" fmla="val 10000"/>
              </a:avLst>
            </a:prstGeom>
          </p:spPr>
          <p:style>
            <a:lnRef idx="0">
              <a:schemeClr val="dk1">
                <a:hueOff val="0"/>
                <a:satOff val="0"/>
                <a:lumOff val="0"/>
                <a:alphaOff val="0"/>
              </a:schemeClr>
            </a:lnRef>
            <a:fillRef idx="1">
              <a:schemeClr val="bg1">
                <a:lumMod val="95000"/>
                <a:hueOff val="0"/>
                <a:satOff val="0"/>
                <a:lumOff val="0"/>
                <a:alphaOff val="0"/>
              </a:schemeClr>
            </a:fillRef>
            <a:effectRef idx="0">
              <a:schemeClr val="bg1">
                <a:lumMod val="95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0D6AF52B-2487-43F3-87D1-A5E2EE29F6AF}"/>
                </a:ext>
              </a:extLst>
            </p:cNvPr>
            <p:cNvSpPr/>
            <p:nvPr/>
          </p:nvSpPr>
          <p:spPr>
            <a:xfrm>
              <a:off x="6098037" y="4621943"/>
              <a:ext cx="5112598" cy="1583774"/>
            </a:xfrm>
            <a:custGeom>
              <a:avLst/>
              <a:gdLst>
                <a:gd name="connsiteX0" fmla="*/ 0 w 5112598"/>
                <a:gd name="connsiteY0" fmla="*/ 0 h 1583774"/>
                <a:gd name="connsiteX1" fmla="*/ 5112598 w 5112598"/>
                <a:gd name="connsiteY1" fmla="*/ 0 h 1583774"/>
                <a:gd name="connsiteX2" fmla="*/ 5112598 w 5112598"/>
                <a:gd name="connsiteY2" fmla="*/ 1583774 h 1583774"/>
                <a:gd name="connsiteX3" fmla="*/ 0 w 5112598"/>
                <a:gd name="connsiteY3" fmla="*/ 1583774 h 1583774"/>
                <a:gd name="connsiteX4" fmla="*/ 0 w 5112598"/>
                <a:gd name="connsiteY4" fmla="*/ 0 h 15837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112598" h="1583774">
                  <a:moveTo>
                    <a:pt x="0" y="0"/>
                  </a:moveTo>
                  <a:lnTo>
                    <a:pt x="5112598" y="0"/>
                  </a:lnTo>
                  <a:lnTo>
                    <a:pt x="5112598" y="1583774"/>
                  </a:lnTo>
                  <a:lnTo>
                    <a:pt x="0" y="1583774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167616" tIns="167616" rIns="167616" bIns="167616" numCol="1" spcCol="1270" anchor="ctr" anchorCtr="0">
              <a:noAutofit/>
            </a:bodyPr>
            <a:lstStyle/>
            <a:p>
              <a:pPr marL="0" lvl="0" indent="0" algn="l" defTabSz="8001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800" b="1" kern="1200" dirty="0">
                  <a:solidFill>
                    <a:srgbClr val="0070C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Submission Date: </a:t>
              </a:r>
            </a:p>
            <a:p>
              <a:pPr marL="0" lvl="0" indent="0" algn="l" defTabSz="8001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dirty="0">
                  <a:solidFill>
                    <a:srgbClr val="0070C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1 March 2026</a:t>
              </a:r>
              <a:r>
                <a:rPr lang="en-GB" sz="1800" b="0" kern="1200" dirty="0">
                  <a:solidFill>
                    <a:srgbClr val="0070C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 (23:59</a:t>
              </a:r>
              <a:r>
                <a:rPr lang="en-GB" sz="1800" b="0" kern="1200" dirty="0">
                  <a:solidFill>
                    <a:srgbClr val="0070C0"/>
                  </a:solidFill>
                </a:rPr>
                <a:t>) </a:t>
              </a:r>
              <a:r>
                <a:rPr lang="en-GB" sz="1800" b="1" kern="1200" dirty="0">
                  <a:solidFill>
                    <a:srgbClr val="0070C0"/>
                  </a:solidFill>
                </a:rPr>
                <a:t>via Turnitin</a:t>
              </a:r>
              <a:endParaRPr lang="en-US" sz="1800" b="1" kern="1200" dirty="0">
                <a:solidFill>
                  <a:srgbClr val="0070C0"/>
                </a:solidFill>
              </a:endParaRPr>
            </a:p>
          </p:txBody>
        </p:sp>
      </p:grpSp>
      <p:pic>
        <p:nvPicPr>
          <p:cNvPr id="21" name="Graphic 20" descr="Share with solid fill">
            <a:extLst>
              <a:ext uri="{FF2B5EF4-FFF2-40B4-BE49-F238E27FC236}">
                <a16:creationId xmlns:a16="http://schemas.microsoft.com/office/drawing/2014/main" id="{D29E576F-7BDA-421B-A6A1-1B511BA9ABCE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5063372" y="4915928"/>
            <a:ext cx="914400" cy="91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8912446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9CCE39-DF1D-4001-914D-C4A3662289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43467"/>
            <a:ext cx="3284828" cy="5571066"/>
          </a:xfrm>
        </p:spPr>
        <p:txBody>
          <a:bodyPr>
            <a:normAutofit/>
          </a:bodyPr>
          <a:lstStyle/>
          <a:p>
            <a:r>
              <a:rPr lang="en-GB" sz="3400" b="1" dirty="0" err="1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Asesiad</a:t>
            </a:r>
            <a:r>
              <a:rPr lang="en-GB" sz="34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2</a:t>
            </a:r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D2083818-DEC7-4CE4-AC90-A421421CB985}"/>
              </a:ext>
            </a:extLst>
          </p:cNvPr>
          <p:cNvGrpSpPr/>
          <p:nvPr/>
        </p:nvGrpSpPr>
        <p:grpSpPr>
          <a:xfrm>
            <a:off x="4445520" y="278304"/>
            <a:ext cx="6731044" cy="5552024"/>
            <a:chOff x="4479591" y="653693"/>
            <a:chExt cx="6731044" cy="5552024"/>
          </a:xfrm>
        </p:grpSpPr>
        <p:sp>
          <p:nvSpPr>
            <p:cNvPr id="7" name="Rectangle: Rounded Corners 6">
              <a:extLst>
                <a:ext uri="{FF2B5EF4-FFF2-40B4-BE49-F238E27FC236}">
                  <a16:creationId xmlns:a16="http://schemas.microsoft.com/office/drawing/2014/main" id="{BA82C5D6-8CAD-4A8C-B5DA-C9AC5241026E}"/>
                </a:ext>
              </a:extLst>
            </p:cNvPr>
            <p:cNvSpPr/>
            <p:nvPr/>
          </p:nvSpPr>
          <p:spPr>
            <a:xfrm>
              <a:off x="4479591" y="722790"/>
              <a:ext cx="6303729" cy="1583774"/>
            </a:xfrm>
            <a:prstGeom prst="roundRect">
              <a:avLst>
                <a:gd name="adj" fmla="val 10000"/>
              </a:avLst>
            </a:prstGeom>
          </p:spPr>
          <p:style>
            <a:lnRef idx="0">
              <a:schemeClr val="dk1">
                <a:hueOff val="0"/>
                <a:satOff val="0"/>
                <a:lumOff val="0"/>
                <a:alphaOff val="0"/>
              </a:schemeClr>
            </a:lnRef>
            <a:fillRef idx="1">
              <a:schemeClr val="bg1">
                <a:lumMod val="95000"/>
                <a:hueOff val="0"/>
                <a:satOff val="0"/>
                <a:lumOff val="0"/>
                <a:alphaOff val="0"/>
              </a:schemeClr>
            </a:fillRef>
            <a:effectRef idx="0">
              <a:schemeClr val="bg1">
                <a:lumMod val="95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8" name="Rectangle 7" descr="Calculator">
              <a:extLst>
                <a:ext uri="{FF2B5EF4-FFF2-40B4-BE49-F238E27FC236}">
                  <a16:creationId xmlns:a16="http://schemas.microsoft.com/office/drawing/2014/main" id="{6EF11111-6643-418B-89D0-FCA88630B460}"/>
                </a:ext>
              </a:extLst>
            </p:cNvPr>
            <p:cNvSpPr/>
            <p:nvPr/>
          </p:nvSpPr>
          <p:spPr>
            <a:xfrm>
              <a:off x="5068724" y="1018856"/>
              <a:ext cx="871075" cy="871075"/>
            </a:xfrm>
            <a:prstGeom prst="rect">
              <a:avLst/>
            </a:prstGeom>
            <a:blipFill>
              <a:blip r:embed="rId2">
                <a:extLst>
                  <a:ext uri="{28A0092B-C50C-407E-A947-70E740481C1C}">
                    <a14:useLocalDpi xmlns:a14="http://schemas.microsoft.com/office/drawing/2010/main" val="0"/>
                  </a:ex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rgbClr r="0" g="0" b="0"/>
            </a:lnRef>
            <a:fillRef idx="1">
              <a:scrgbClr r="0" g="0" b="0"/>
            </a:fillRef>
            <a:effectRef idx="0">
              <a:schemeClr val="accent2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A95E53B1-3E47-4217-A819-E6A4419773EB}"/>
                </a:ext>
              </a:extLst>
            </p:cNvPr>
            <p:cNvSpPr/>
            <p:nvPr/>
          </p:nvSpPr>
          <p:spPr>
            <a:xfrm>
              <a:off x="6090574" y="653693"/>
              <a:ext cx="2836678" cy="1583774"/>
            </a:xfrm>
            <a:custGeom>
              <a:avLst/>
              <a:gdLst>
                <a:gd name="connsiteX0" fmla="*/ 0 w 2836678"/>
                <a:gd name="connsiteY0" fmla="*/ 0 h 1583774"/>
                <a:gd name="connsiteX1" fmla="*/ 2836678 w 2836678"/>
                <a:gd name="connsiteY1" fmla="*/ 0 h 1583774"/>
                <a:gd name="connsiteX2" fmla="*/ 2836678 w 2836678"/>
                <a:gd name="connsiteY2" fmla="*/ 1583774 h 1583774"/>
                <a:gd name="connsiteX3" fmla="*/ 0 w 2836678"/>
                <a:gd name="connsiteY3" fmla="*/ 1583774 h 1583774"/>
                <a:gd name="connsiteX4" fmla="*/ 0 w 2836678"/>
                <a:gd name="connsiteY4" fmla="*/ 0 h 15837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836678" h="1583774">
                  <a:moveTo>
                    <a:pt x="0" y="0"/>
                  </a:moveTo>
                  <a:lnTo>
                    <a:pt x="2836678" y="0"/>
                  </a:lnTo>
                  <a:lnTo>
                    <a:pt x="2836678" y="1583774"/>
                  </a:lnTo>
                  <a:lnTo>
                    <a:pt x="0" y="1583774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167616" tIns="167616" rIns="167616" bIns="167616" numCol="1" spcCol="1270" anchor="ctr" anchorCtr="0">
              <a:noAutofit/>
            </a:bodyPr>
            <a:lstStyle/>
            <a:p>
              <a:pPr marL="0" marR="0" lvl="0" indent="0" algn="l" defTabSz="800100" rtl="0" eaLnBrk="1" fontAlgn="auto" latinLnBrk="0" hangingPunct="1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800" b="1" i="0" u="none" strike="noStrike" kern="1200" cap="none" spc="0" normalizeH="0" baseline="0" noProof="0" dirty="0" err="1">
                  <a:ln>
                    <a:noFill/>
                  </a:ln>
                  <a:solidFill>
                    <a:srgbClr val="0070C0"/>
                  </a:solidFill>
                  <a:effectLst/>
                  <a:uLnTx/>
                  <a:uFillTx/>
                  <a:latin typeface="Arial" panose="020B0604020202020204" pitchFamily="34" charset="0"/>
                  <a:ea typeface="+mn-ea"/>
                  <a:cs typeface="Arial" panose="020B0604020202020204" pitchFamily="34" charset="0"/>
                </a:rPr>
                <a:t>Asesiad</a:t>
              </a:r>
              <a:r>
                <a:rPr kumimoji="0" lang="en-GB" sz="1800" b="1" i="0" u="none" strike="noStrike" kern="1200" cap="none" spc="0" normalizeH="0" baseline="0" noProof="0" dirty="0">
                  <a:ln>
                    <a:noFill/>
                  </a:ln>
                  <a:solidFill>
                    <a:srgbClr val="0070C0"/>
                  </a:solidFill>
                  <a:effectLst/>
                  <a:uLnTx/>
                  <a:uFillTx/>
                  <a:latin typeface="Arial" panose="020B0604020202020204" pitchFamily="34" charset="0"/>
                  <a:ea typeface="+mn-ea"/>
                  <a:cs typeface="Arial" panose="020B0604020202020204" pitchFamily="34" charset="0"/>
                </a:rPr>
                <a:t> </a:t>
              </a:r>
              <a:r>
                <a:rPr lang="en-GB" b="1" dirty="0">
                  <a:solidFill>
                    <a:srgbClr val="0070C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2</a:t>
              </a:r>
              <a:r>
                <a:rPr kumimoji="0" lang="en-GB" sz="1800" b="1" i="0" u="none" strike="noStrike" kern="1200" cap="none" spc="0" normalizeH="0" baseline="0" noProof="0" dirty="0">
                  <a:ln>
                    <a:noFill/>
                  </a:ln>
                  <a:solidFill>
                    <a:srgbClr val="0070C0"/>
                  </a:solidFill>
                  <a:effectLst/>
                  <a:uLnTx/>
                  <a:uFillTx/>
                  <a:latin typeface="Arial" panose="020B0604020202020204" pitchFamily="34" charset="0"/>
                  <a:ea typeface="+mn-ea"/>
                  <a:cs typeface="Arial" panose="020B0604020202020204" pitchFamily="34" charset="0"/>
                </a:rPr>
                <a:t> </a:t>
              </a:r>
              <a:r>
                <a:rPr kumimoji="0" lang="en-GB" sz="1800" b="0" i="0" u="none" strike="noStrike" kern="1200" cap="none" spc="0" normalizeH="0" baseline="0" noProof="0" dirty="0">
                  <a:ln>
                    <a:noFill/>
                  </a:ln>
                  <a:solidFill>
                    <a:srgbClr val="0070C0"/>
                  </a:solidFill>
                  <a:effectLst/>
                  <a:uLnTx/>
                  <a:uFillTx/>
                  <a:latin typeface="Arial" panose="020B0604020202020204" pitchFamily="34" charset="0"/>
                  <a:ea typeface="+mn-ea"/>
                  <a:cs typeface="Arial" panose="020B0604020202020204" pitchFamily="34" charset="0"/>
                </a:rPr>
                <a:t>– 50%</a:t>
              </a: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endParaRPr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B78C00E0-0C07-43E6-B933-60E00B2D5F64}"/>
                </a:ext>
              </a:extLst>
            </p:cNvPr>
            <p:cNvSpPr/>
            <p:nvPr/>
          </p:nvSpPr>
          <p:spPr>
            <a:xfrm>
              <a:off x="6269909" y="1870703"/>
              <a:ext cx="4230913" cy="75103"/>
            </a:xfrm>
            <a:custGeom>
              <a:avLst/>
              <a:gdLst>
                <a:gd name="connsiteX0" fmla="*/ 0 w 4230913"/>
                <a:gd name="connsiteY0" fmla="*/ 0 h 75103"/>
                <a:gd name="connsiteX1" fmla="*/ 4230913 w 4230913"/>
                <a:gd name="connsiteY1" fmla="*/ 0 h 75103"/>
                <a:gd name="connsiteX2" fmla="*/ 4230913 w 4230913"/>
                <a:gd name="connsiteY2" fmla="*/ 75103 h 75103"/>
                <a:gd name="connsiteX3" fmla="*/ 0 w 4230913"/>
                <a:gd name="connsiteY3" fmla="*/ 75103 h 75103"/>
                <a:gd name="connsiteX4" fmla="*/ 0 w 4230913"/>
                <a:gd name="connsiteY4" fmla="*/ 0 h 751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230913" h="75103">
                  <a:moveTo>
                    <a:pt x="0" y="0"/>
                  </a:moveTo>
                  <a:lnTo>
                    <a:pt x="4230913" y="0"/>
                  </a:lnTo>
                  <a:lnTo>
                    <a:pt x="4230913" y="75103"/>
                  </a:lnTo>
                  <a:lnTo>
                    <a:pt x="0" y="75103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36536" tIns="36536" rIns="36536" bIns="36536" numCol="1" spcCol="1270" anchor="ctr" anchorCtr="0">
              <a:noAutofit/>
            </a:bodyPr>
            <a:lstStyle/>
            <a:p>
              <a:pPr marL="0" marR="0" lvl="0" indent="0" algn="l" defTabSz="889000" rtl="0" eaLnBrk="1" fontAlgn="auto" latinLnBrk="0" hangingPunct="1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ClrTx/>
                <a:buSzTx/>
                <a:buFontTx/>
                <a:buNone/>
                <a:tabLst/>
                <a:defRPr/>
              </a:pPr>
              <a:r>
                <a:rPr lang="en-GB" sz="2000" dirty="0" err="1">
                  <a:solidFill>
                    <a:srgbClr val="0070C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Fideo</a:t>
              </a:r>
              <a:r>
                <a:rPr lang="en-GB" sz="2000" dirty="0">
                  <a:solidFill>
                    <a:srgbClr val="0070C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 (3 </a:t>
              </a:r>
              <a:r>
                <a:rPr lang="en-GB" sz="2000" dirty="0" err="1">
                  <a:solidFill>
                    <a:srgbClr val="0070C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munud</a:t>
              </a:r>
              <a:r>
                <a:rPr lang="en-GB" sz="2000" dirty="0">
                  <a:solidFill>
                    <a:srgbClr val="0070C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)</a:t>
              </a:r>
              <a:endPara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endParaRPr>
            </a:p>
          </p:txBody>
        </p:sp>
        <p:sp>
          <p:nvSpPr>
            <p:cNvPr id="14" name="Rectangle: Rounded Corners 13">
              <a:extLst>
                <a:ext uri="{FF2B5EF4-FFF2-40B4-BE49-F238E27FC236}">
                  <a16:creationId xmlns:a16="http://schemas.microsoft.com/office/drawing/2014/main" id="{9D53C915-BA68-40FB-BDDD-8EE769CF8031}"/>
                </a:ext>
              </a:extLst>
            </p:cNvPr>
            <p:cNvSpPr/>
            <p:nvPr/>
          </p:nvSpPr>
          <p:spPr>
            <a:xfrm>
              <a:off x="4589632" y="2642225"/>
              <a:ext cx="6303729" cy="1583774"/>
            </a:xfrm>
            <a:prstGeom prst="roundRect">
              <a:avLst>
                <a:gd name="adj" fmla="val 10000"/>
              </a:avLst>
            </a:prstGeom>
          </p:spPr>
          <p:style>
            <a:lnRef idx="0">
              <a:schemeClr val="dk1">
                <a:hueOff val="0"/>
                <a:satOff val="0"/>
                <a:lumOff val="0"/>
                <a:alphaOff val="0"/>
              </a:schemeClr>
            </a:lnRef>
            <a:fillRef idx="1">
              <a:schemeClr val="bg1">
                <a:lumMod val="95000"/>
                <a:hueOff val="0"/>
                <a:satOff val="0"/>
                <a:lumOff val="0"/>
                <a:alphaOff val="0"/>
              </a:schemeClr>
            </a:fillRef>
            <a:effectRef idx="0">
              <a:schemeClr val="bg1">
                <a:lumMod val="95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5" name="Rectangle 14" descr="Head with Gears">
              <a:extLst>
                <a:ext uri="{FF2B5EF4-FFF2-40B4-BE49-F238E27FC236}">
                  <a16:creationId xmlns:a16="http://schemas.microsoft.com/office/drawing/2014/main" id="{4E65F6E3-1904-4C9D-A377-D9EED824D1ED}"/>
                </a:ext>
              </a:extLst>
            </p:cNvPr>
            <p:cNvSpPr/>
            <p:nvPr/>
          </p:nvSpPr>
          <p:spPr>
            <a:xfrm>
              <a:off x="5068724" y="2998574"/>
              <a:ext cx="871075" cy="871075"/>
            </a:xfrm>
            <a:prstGeom prst="rect">
              <a:avLst/>
            </a:prstGeom>
            <a:blipFill>
              <a:blip r:embed="rId4">
                <a:extLst>
                  <a:ext uri="{28A0092B-C50C-407E-A947-70E740481C1C}">
                    <a14:useLocalDpi xmlns:a14="http://schemas.microsoft.com/office/drawing/2010/main" val="0"/>
                  </a:ext>
                  <a:ext uri="{96DAC541-7B7A-43D3-8B79-37D633B846F1}">
                    <asvg:svgBlip xmlns:asvg="http://schemas.microsoft.com/office/drawing/2016/SVG/main" r:embed="rId5"/>
                  </a:ext>
                </a:extLst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rgbClr r="0" g="0" b="0"/>
            </a:lnRef>
            <a:fillRef idx="1">
              <a:scrgbClr r="0" g="0" b="0"/>
            </a:fillRef>
            <a:effectRef idx="0">
              <a:schemeClr val="accent3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D7D4F70E-1B4D-46C8-B48F-219B316D8FAA}"/>
                </a:ext>
              </a:extLst>
            </p:cNvPr>
            <p:cNvSpPr/>
            <p:nvPr/>
          </p:nvSpPr>
          <p:spPr>
            <a:xfrm>
              <a:off x="6120325" y="2637109"/>
              <a:ext cx="4470891" cy="1583774"/>
            </a:xfrm>
            <a:custGeom>
              <a:avLst/>
              <a:gdLst>
                <a:gd name="connsiteX0" fmla="*/ 0 w 4470891"/>
                <a:gd name="connsiteY0" fmla="*/ 0 h 1583774"/>
                <a:gd name="connsiteX1" fmla="*/ 4470891 w 4470891"/>
                <a:gd name="connsiteY1" fmla="*/ 0 h 1583774"/>
                <a:gd name="connsiteX2" fmla="*/ 4470891 w 4470891"/>
                <a:gd name="connsiteY2" fmla="*/ 1583774 h 1583774"/>
                <a:gd name="connsiteX3" fmla="*/ 0 w 4470891"/>
                <a:gd name="connsiteY3" fmla="*/ 1583774 h 1583774"/>
                <a:gd name="connsiteX4" fmla="*/ 0 w 4470891"/>
                <a:gd name="connsiteY4" fmla="*/ 0 h 15837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470891" h="1583774">
                  <a:moveTo>
                    <a:pt x="0" y="0"/>
                  </a:moveTo>
                  <a:lnTo>
                    <a:pt x="4470891" y="0"/>
                  </a:lnTo>
                  <a:lnTo>
                    <a:pt x="4470891" y="1583774"/>
                  </a:lnTo>
                  <a:lnTo>
                    <a:pt x="0" y="1583774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167616" tIns="167616" rIns="167616" bIns="167616" numCol="1" spcCol="1270" anchor="ctr" anchorCtr="0">
              <a:noAutofit/>
            </a:bodyPr>
            <a:lstStyle/>
            <a:p>
              <a:pPr marL="0" marR="0" lvl="0" indent="0" algn="l" defTabSz="800100" rtl="0" eaLnBrk="1" fontAlgn="auto" latinLnBrk="0" hangingPunct="1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ClrTx/>
                <a:buSzTx/>
                <a:buFontTx/>
                <a:buNone/>
                <a:tabLst/>
                <a:defRPr/>
              </a:pPr>
              <a:r>
                <a:rPr lang="cy-GB" b="1" dirty="0">
                  <a:solidFill>
                    <a:srgbClr val="0070C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Fideo - Cwestiwn</a:t>
              </a:r>
              <a:endParaRPr kumimoji="0" lang="cy-GB" sz="1800" b="1" i="0" u="none" strike="noStrike" kern="1200" cap="none" spc="0" normalizeH="0" baseline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endParaRPr>
            </a:p>
            <a:p>
              <a:pPr marL="0" marR="0" lvl="0" indent="0" algn="l" defTabSz="800100" rtl="0" eaLnBrk="1" fontAlgn="auto" latinLnBrk="0" hangingPunct="1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y-GB" sz="1800" b="0" i="0" u="none" strike="noStrike" kern="1200" cap="none" spc="0" normalizeH="0" baseline="0" dirty="0">
                  <a:ln>
                    <a:noFill/>
                  </a:ln>
                  <a:solidFill>
                    <a:srgbClr val="0070C0"/>
                  </a:solidFill>
                  <a:effectLst/>
                  <a:uLnTx/>
                  <a:uFillTx/>
                  <a:latin typeface="Arial" panose="020B0604020202020204" pitchFamily="34" charset="0"/>
                  <a:ea typeface="+mn-ea"/>
                  <a:cs typeface="Arial" panose="020B0604020202020204" pitchFamily="34" charset="0"/>
                </a:rPr>
                <a:t>Adnabod, disgrifio a gwerthuso ymyriad ymarferol a ddefnyddir i hyrwyddo ymddygiad cadarnhaol yn eich lleoliad. </a:t>
              </a:r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0D6AF52B-2487-43F3-87D1-A5E2EE29F6AF}"/>
                </a:ext>
              </a:extLst>
            </p:cNvPr>
            <p:cNvSpPr/>
            <p:nvPr/>
          </p:nvSpPr>
          <p:spPr>
            <a:xfrm>
              <a:off x="6098037" y="4621943"/>
              <a:ext cx="5112598" cy="1583774"/>
            </a:xfrm>
            <a:custGeom>
              <a:avLst/>
              <a:gdLst>
                <a:gd name="connsiteX0" fmla="*/ 0 w 5112598"/>
                <a:gd name="connsiteY0" fmla="*/ 0 h 1583774"/>
                <a:gd name="connsiteX1" fmla="*/ 5112598 w 5112598"/>
                <a:gd name="connsiteY1" fmla="*/ 0 h 1583774"/>
                <a:gd name="connsiteX2" fmla="*/ 5112598 w 5112598"/>
                <a:gd name="connsiteY2" fmla="*/ 1583774 h 1583774"/>
                <a:gd name="connsiteX3" fmla="*/ 0 w 5112598"/>
                <a:gd name="connsiteY3" fmla="*/ 1583774 h 1583774"/>
                <a:gd name="connsiteX4" fmla="*/ 0 w 5112598"/>
                <a:gd name="connsiteY4" fmla="*/ 0 h 15837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112598" h="1583774">
                  <a:moveTo>
                    <a:pt x="0" y="0"/>
                  </a:moveTo>
                  <a:lnTo>
                    <a:pt x="5112598" y="0"/>
                  </a:lnTo>
                  <a:lnTo>
                    <a:pt x="5112598" y="1583774"/>
                  </a:lnTo>
                  <a:lnTo>
                    <a:pt x="0" y="1583774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167616" tIns="167616" rIns="167616" bIns="167616" numCol="1" spcCol="1270" anchor="ctr" anchorCtr="0">
              <a:noAutofit/>
            </a:bodyPr>
            <a:lstStyle/>
            <a:p>
              <a:pPr marL="0" marR="0" lvl="0" indent="0" algn="l" defTabSz="800100" rtl="0" eaLnBrk="1" fontAlgn="auto" latinLnBrk="0" hangingPunct="1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ClrTx/>
                <a:buSzTx/>
                <a:buFontTx/>
                <a:buNone/>
                <a:tabLst/>
                <a:defRPr/>
              </a:pPr>
              <a:r>
                <a:rPr lang="en-GB" b="1" dirty="0" err="1">
                  <a:solidFill>
                    <a:srgbClr val="0070C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Dyddiad</a:t>
              </a:r>
              <a:r>
                <a:rPr lang="en-GB" b="1" dirty="0">
                  <a:solidFill>
                    <a:srgbClr val="0070C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 </a:t>
              </a:r>
              <a:r>
                <a:rPr lang="en-GB" b="1" dirty="0" err="1">
                  <a:solidFill>
                    <a:srgbClr val="0070C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Cyflwyno</a:t>
              </a:r>
              <a:r>
                <a:rPr kumimoji="0" lang="en-GB" sz="1800" b="1" i="0" u="none" strike="noStrike" kern="1200" cap="none" spc="0" normalizeH="0" baseline="0" noProof="0" dirty="0">
                  <a:ln>
                    <a:noFill/>
                  </a:ln>
                  <a:solidFill>
                    <a:srgbClr val="0070C0"/>
                  </a:solidFill>
                  <a:effectLst/>
                  <a:uLnTx/>
                  <a:uFillTx/>
                  <a:latin typeface="Arial" panose="020B0604020202020204" pitchFamily="34" charset="0"/>
                  <a:ea typeface="+mn-ea"/>
                  <a:cs typeface="Arial" panose="020B0604020202020204" pitchFamily="34" charset="0"/>
                </a:rPr>
                <a:t>: </a:t>
              </a:r>
            </a:p>
            <a:p>
              <a:pPr marL="0" marR="0" lvl="0" indent="0" algn="l" defTabSz="800100" rtl="0" eaLnBrk="1" fontAlgn="auto" latinLnBrk="0" hangingPunct="1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ClrTx/>
                <a:buSzTx/>
                <a:buFontTx/>
                <a:buNone/>
                <a:tabLst/>
                <a:defRPr/>
              </a:pPr>
              <a:r>
                <a:rPr lang="en-GB" dirty="0">
                  <a:solidFill>
                    <a:srgbClr val="0070C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1 Mawrth 2026 (23:59) – </a:t>
              </a:r>
              <a:r>
                <a:rPr lang="en-GB" b="1" dirty="0">
                  <a:solidFill>
                    <a:srgbClr val="0070C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Fideo </a:t>
              </a:r>
              <a:r>
                <a:rPr lang="en-GB" b="1" dirty="0" err="1">
                  <a:solidFill>
                    <a:srgbClr val="0070C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i’w</a:t>
              </a:r>
              <a:r>
                <a:rPr lang="en-GB" b="1" dirty="0">
                  <a:solidFill>
                    <a:srgbClr val="0070C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 </a:t>
              </a:r>
              <a:r>
                <a:rPr lang="en-GB" b="1" dirty="0" err="1">
                  <a:solidFill>
                    <a:srgbClr val="0070C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gyflwyno</a:t>
              </a:r>
              <a:r>
                <a:rPr lang="en-GB" b="1" dirty="0">
                  <a:solidFill>
                    <a:srgbClr val="0070C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 </a:t>
              </a:r>
              <a:r>
                <a:rPr lang="en-GB" b="1" dirty="0" err="1">
                  <a:solidFill>
                    <a:srgbClr val="0070C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drwy</a:t>
              </a:r>
              <a:r>
                <a:rPr lang="en-GB" b="1" dirty="0">
                  <a:solidFill>
                    <a:srgbClr val="0070C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 Teams</a:t>
              </a:r>
              <a:endPara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endParaRPr>
            </a:p>
          </p:txBody>
        </p:sp>
      </p:grpSp>
      <p:pic>
        <p:nvPicPr>
          <p:cNvPr id="21" name="Graphic 20" descr="Share with solid fill">
            <a:extLst>
              <a:ext uri="{FF2B5EF4-FFF2-40B4-BE49-F238E27FC236}">
                <a16:creationId xmlns:a16="http://schemas.microsoft.com/office/drawing/2014/main" id="{D29E576F-7BDA-421B-A6A1-1B511BA9ABCE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5012990" y="4683172"/>
            <a:ext cx="914400" cy="91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0565008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9CCE39-DF1D-4001-914D-C4A3662289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43467"/>
            <a:ext cx="3284828" cy="5571066"/>
          </a:xfrm>
        </p:spPr>
        <p:txBody>
          <a:bodyPr>
            <a:normAutofit/>
          </a:bodyPr>
          <a:lstStyle/>
          <a:p>
            <a:r>
              <a:rPr lang="en-GB" sz="34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Assessment  2</a:t>
            </a:r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D2083818-DEC7-4CE4-AC90-A421421CB985}"/>
              </a:ext>
            </a:extLst>
          </p:cNvPr>
          <p:cNvGrpSpPr/>
          <p:nvPr/>
        </p:nvGrpSpPr>
        <p:grpSpPr>
          <a:xfrm>
            <a:off x="4517564" y="199505"/>
            <a:ext cx="6731044" cy="5353397"/>
            <a:chOff x="4479591" y="653693"/>
            <a:chExt cx="6731044" cy="5552024"/>
          </a:xfrm>
        </p:grpSpPr>
        <p:sp>
          <p:nvSpPr>
            <p:cNvPr id="7" name="Rectangle: Rounded Corners 6">
              <a:extLst>
                <a:ext uri="{FF2B5EF4-FFF2-40B4-BE49-F238E27FC236}">
                  <a16:creationId xmlns:a16="http://schemas.microsoft.com/office/drawing/2014/main" id="{BA82C5D6-8CAD-4A8C-B5DA-C9AC5241026E}"/>
                </a:ext>
              </a:extLst>
            </p:cNvPr>
            <p:cNvSpPr/>
            <p:nvPr/>
          </p:nvSpPr>
          <p:spPr>
            <a:xfrm>
              <a:off x="4479591" y="722790"/>
              <a:ext cx="6303729" cy="1583774"/>
            </a:xfrm>
            <a:prstGeom prst="roundRect">
              <a:avLst>
                <a:gd name="adj" fmla="val 10000"/>
              </a:avLst>
            </a:prstGeom>
          </p:spPr>
          <p:style>
            <a:lnRef idx="0">
              <a:schemeClr val="dk1">
                <a:hueOff val="0"/>
                <a:satOff val="0"/>
                <a:lumOff val="0"/>
                <a:alphaOff val="0"/>
              </a:schemeClr>
            </a:lnRef>
            <a:fillRef idx="1">
              <a:schemeClr val="bg1">
                <a:lumMod val="95000"/>
                <a:hueOff val="0"/>
                <a:satOff val="0"/>
                <a:lumOff val="0"/>
                <a:alphaOff val="0"/>
              </a:schemeClr>
            </a:fillRef>
            <a:effectRef idx="0">
              <a:schemeClr val="bg1">
                <a:lumMod val="95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8" name="Rectangle 7" descr="Calculator">
              <a:extLst>
                <a:ext uri="{FF2B5EF4-FFF2-40B4-BE49-F238E27FC236}">
                  <a16:creationId xmlns:a16="http://schemas.microsoft.com/office/drawing/2014/main" id="{6EF11111-6643-418B-89D0-FCA88630B460}"/>
                </a:ext>
              </a:extLst>
            </p:cNvPr>
            <p:cNvSpPr/>
            <p:nvPr/>
          </p:nvSpPr>
          <p:spPr>
            <a:xfrm>
              <a:off x="5068724" y="1018856"/>
              <a:ext cx="871075" cy="871075"/>
            </a:xfrm>
            <a:prstGeom prst="rect">
              <a:avLst/>
            </a:prstGeom>
            <a:blipFill>
              <a:blip r:embed="rId2">
                <a:extLst>
                  <a:ext uri="{28A0092B-C50C-407E-A947-70E740481C1C}">
                    <a14:useLocalDpi xmlns:a14="http://schemas.microsoft.com/office/drawing/2010/main" val="0"/>
                  </a:ex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rgbClr r="0" g="0" b="0"/>
            </a:lnRef>
            <a:fillRef idx="1">
              <a:scrgbClr r="0" g="0" b="0"/>
            </a:fillRef>
            <a:effectRef idx="0">
              <a:schemeClr val="accent2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A95E53B1-3E47-4217-A819-E6A4419773EB}"/>
                </a:ext>
              </a:extLst>
            </p:cNvPr>
            <p:cNvSpPr/>
            <p:nvPr/>
          </p:nvSpPr>
          <p:spPr>
            <a:xfrm>
              <a:off x="6090574" y="653693"/>
              <a:ext cx="2836678" cy="1583774"/>
            </a:xfrm>
            <a:custGeom>
              <a:avLst/>
              <a:gdLst>
                <a:gd name="connsiteX0" fmla="*/ 0 w 2836678"/>
                <a:gd name="connsiteY0" fmla="*/ 0 h 1583774"/>
                <a:gd name="connsiteX1" fmla="*/ 2836678 w 2836678"/>
                <a:gd name="connsiteY1" fmla="*/ 0 h 1583774"/>
                <a:gd name="connsiteX2" fmla="*/ 2836678 w 2836678"/>
                <a:gd name="connsiteY2" fmla="*/ 1583774 h 1583774"/>
                <a:gd name="connsiteX3" fmla="*/ 0 w 2836678"/>
                <a:gd name="connsiteY3" fmla="*/ 1583774 h 1583774"/>
                <a:gd name="connsiteX4" fmla="*/ 0 w 2836678"/>
                <a:gd name="connsiteY4" fmla="*/ 0 h 15837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836678" h="1583774">
                  <a:moveTo>
                    <a:pt x="0" y="0"/>
                  </a:moveTo>
                  <a:lnTo>
                    <a:pt x="2836678" y="0"/>
                  </a:lnTo>
                  <a:lnTo>
                    <a:pt x="2836678" y="1583774"/>
                  </a:lnTo>
                  <a:lnTo>
                    <a:pt x="0" y="1583774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167616" tIns="167616" rIns="167616" bIns="167616" numCol="1" spcCol="1270" anchor="ctr" anchorCtr="0">
              <a:noAutofit/>
            </a:bodyPr>
            <a:lstStyle/>
            <a:p>
              <a:pPr marL="0" marR="0" lvl="0" indent="0" algn="l" defTabSz="800100" rtl="0" eaLnBrk="1" fontAlgn="auto" latinLnBrk="0" hangingPunct="1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800" b="1" i="0" u="none" strike="noStrike" kern="1200" cap="none" spc="0" normalizeH="0" baseline="0" noProof="0" dirty="0">
                  <a:ln>
                    <a:noFill/>
                  </a:ln>
                  <a:solidFill>
                    <a:srgbClr val="0070C0"/>
                  </a:solidFill>
                  <a:effectLst/>
                  <a:uLnTx/>
                  <a:uFillTx/>
                  <a:latin typeface="Arial" panose="020B0604020202020204" pitchFamily="34" charset="0"/>
                  <a:ea typeface="+mn-ea"/>
                  <a:cs typeface="Arial" panose="020B0604020202020204" pitchFamily="34" charset="0"/>
                </a:rPr>
                <a:t>Assessment </a:t>
              </a:r>
              <a:r>
                <a:rPr lang="en-GB" b="1" dirty="0">
                  <a:solidFill>
                    <a:srgbClr val="0070C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2</a:t>
              </a:r>
              <a:r>
                <a:rPr kumimoji="0" lang="en-GB" sz="1800" b="1" i="0" u="none" strike="noStrike" kern="1200" cap="none" spc="0" normalizeH="0" baseline="0" noProof="0" dirty="0">
                  <a:ln>
                    <a:noFill/>
                  </a:ln>
                  <a:solidFill>
                    <a:srgbClr val="0070C0"/>
                  </a:solidFill>
                  <a:effectLst/>
                  <a:uLnTx/>
                  <a:uFillTx/>
                  <a:latin typeface="Arial" panose="020B0604020202020204" pitchFamily="34" charset="0"/>
                  <a:ea typeface="+mn-ea"/>
                  <a:cs typeface="Arial" panose="020B0604020202020204" pitchFamily="34" charset="0"/>
                </a:rPr>
                <a:t> </a:t>
              </a:r>
              <a:r>
                <a:rPr kumimoji="0" lang="en-GB" sz="1800" b="0" i="0" u="none" strike="noStrike" kern="1200" cap="none" spc="0" normalizeH="0" baseline="0" noProof="0" dirty="0">
                  <a:ln>
                    <a:noFill/>
                  </a:ln>
                  <a:solidFill>
                    <a:srgbClr val="0070C0"/>
                  </a:solidFill>
                  <a:effectLst/>
                  <a:uLnTx/>
                  <a:uFillTx/>
                  <a:latin typeface="Arial" panose="020B0604020202020204" pitchFamily="34" charset="0"/>
                  <a:ea typeface="+mn-ea"/>
                  <a:cs typeface="Arial" panose="020B0604020202020204" pitchFamily="34" charset="0"/>
                </a:rPr>
                <a:t>– 50%</a:t>
              </a: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endParaRPr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B78C00E0-0C07-43E6-B933-60E00B2D5F64}"/>
                </a:ext>
              </a:extLst>
            </p:cNvPr>
            <p:cNvSpPr/>
            <p:nvPr/>
          </p:nvSpPr>
          <p:spPr>
            <a:xfrm>
              <a:off x="6269909" y="1870703"/>
              <a:ext cx="4230913" cy="75103"/>
            </a:xfrm>
            <a:custGeom>
              <a:avLst/>
              <a:gdLst>
                <a:gd name="connsiteX0" fmla="*/ 0 w 4230913"/>
                <a:gd name="connsiteY0" fmla="*/ 0 h 75103"/>
                <a:gd name="connsiteX1" fmla="*/ 4230913 w 4230913"/>
                <a:gd name="connsiteY1" fmla="*/ 0 h 75103"/>
                <a:gd name="connsiteX2" fmla="*/ 4230913 w 4230913"/>
                <a:gd name="connsiteY2" fmla="*/ 75103 h 75103"/>
                <a:gd name="connsiteX3" fmla="*/ 0 w 4230913"/>
                <a:gd name="connsiteY3" fmla="*/ 75103 h 75103"/>
                <a:gd name="connsiteX4" fmla="*/ 0 w 4230913"/>
                <a:gd name="connsiteY4" fmla="*/ 0 h 751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230913" h="75103">
                  <a:moveTo>
                    <a:pt x="0" y="0"/>
                  </a:moveTo>
                  <a:lnTo>
                    <a:pt x="4230913" y="0"/>
                  </a:lnTo>
                  <a:lnTo>
                    <a:pt x="4230913" y="75103"/>
                  </a:lnTo>
                  <a:lnTo>
                    <a:pt x="0" y="75103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36536" tIns="36536" rIns="36536" bIns="36536" numCol="1" spcCol="1270" anchor="ctr" anchorCtr="0">
              <a:noAutofit/>
            </a:bodyPr>
            <a:lstStyle/>
            <a:p>
              <a:pPr marL="0" marR="0" lvl="0" indent="0" algn="l" defTabSz="889000" rtl="0" eaLnBrk="1" fontAlgn="auto" latinLnBrk="0" hangingPunct="1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ClrTx/>
                <a:buSzTx/>
                <a:buFontTx/>
                <a:buNone/>
                <a:tabLst/>
                <a:defRPr/>
              </a:pPr>
              <a:r>
                <a:rPr lang="en-GB" sz="2000" dirty="0">
                  <a:solidFill>
                    <a:srgbClr val="0070C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Video (3 minutes)</a:t>
              </a:r>
              <a:endPara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endParaRPr>
            </a:p>
          </p:txBody>
        </p:sp>
        <p:sp>
          <p:nvSpPr>
            <p:cNvPr id="14" name="Rectangle: Rounded Corners 13">
              <a:extLst>
                <a:ext uri="{FF2B5EF4-FFF2-40B4-BE49-F238E27FC236}">
                  <a16:creationId xmlns:a16="http://schemas.microsoft.com/office/drawing/2014/main" id="{9D53C915-BA68-40FB-BDDD-8EE769CF8031}"/>
                </a:ext>
              </a:extLst>
            </p:cNvPr>
            <p:cNvSpPr/>
            <p:nvPr/>
          </p:nvSpPr>
          <p:spPr>
            <a:xfrm>
              <a:off x="4589632" y="2642225"/>
              <a:ext cx="6303729" cy="1583774"/>
            </a:xfrm>
            <a:prstGeom prst="roundRect">
              <a:avLst>
                <a:gd name="adj" fmla="val 10000"/>
              </a:avLst>
            </a:prstGeom>
          </p:spPr>
          <p:style>
            <a:lnRef idx="0">
              <a:schemeClr val="dk1">
                <a:hueOff val="0"/>
                <a:satOff val="0"/>
                <a:lumOff val="0"/>
                <a:alphaOff val="0"/>
              </a:schemeClr>
            </a:lnRef>
            <a:fillRef idx="1">
              <a:schemeClr val="bg1">
                <a:lumMod val="95000"/>
                <a:hueOff val="0"/>
                <a:satOff val="0"/>
                <a:lumOff val="0"/>
                <a:alphaOff val="0"/>
              </a:schemeClr>
            </a:fillRef>
            <a:effectRef idx="0">
              <a:schemeClr val="bg1">
                <a:lumMod val="95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5" name="Rectangle 14" descr="Head with Gears">
              <a:extLst>
                <a:ext uri="{FF2B5EF4-FFF2-40B4-BE49-F238E27FC236}">
                  <a16:creationId xmlns:a16="http://schemas.microsoft.com/office/drawing/2014/main" id="{4E65F6E3-1904-4C9D-A377-D9EED824D1ED}"/>
                </a:ext>
              </a:extLst>
            </p:cNvPr>
            <p:cNvSpPr/>
            <p:nvPr/>
          </p:nvSpPr>
          <p:spPr>
            <a:xfrm>
              <a:off x="5068724" y="2998574"/>
              <a:ext cx="871075" cy="871075"/>
            </a:xfrm>
            <a:prstGeom prst="rect">
              <a:avLst/>
            </a:prstGeom>
            <a:blipFill>
              <a:blip r:embed="rId4">
                <a:extLst>
                  <a:ext uri="{28A0092B-C50C-407E-A947-70E740481C1C}">
                    <a14:useLocalDpi xmlns:a14="http://schemas.microsoft.com/office/drawing/2010/main" val="0"/>
                  </a:ext>
                  <a:ext uri="{96DAC541-7B7A-43D3-8B79-37D633B846F1}">
                    <asvg:svgBlip xmlns:asvg="http://schemas.microsoft.com/office/drawing/2016/SVG/main" r:embed="rId5"/>
                  </a:ext>
                </a:extLst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rgbClr r="0" g="0" b="0"/>
            </a:lnRef>
            <a:fillRef idx="1">
              <a:scrgbClr r="0" g="0" b="0"/>
            </a:fillRef>
            <a:effectRef idx="0">
              <a:schemeClr val="accent3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D7D4F70E-1B4D-46C8-B48F-219B316D8FAA}"/>
                </a:ext>
              </a:extLst>
            </p:cNvPr>
            <p:cNvSpPr/>
            <p:nvPr/>
          </p:nvSpPr>
          <p:spPr>
            <a:xfrm>
              <a:off x="6120325" y="2637109"/>
              <a:ext cx="4470891" cy="1583774"/>
            </a:xfrm>
            <a:custGeom>
              <a:avLst/>
              <a:gdLst>
                <a:gd name="connsiteX0" fmla="*/ 0 w 4470891"/>
                <a:gd name="connsiteY0" fmla="*/ 0 h 1583774"/>
                <a:gd name="connsiteX1" fmla="*/ 4470891 w 4470891"/>
                <a:gd name="connsiteY1" fmla="*/ 0 h 1583774"/>
                <a:gd name="connsiteX2" fmla="*/ 4470891 w 4470891"/>
                <a:gd name="connsiteY2" fmla="*/ 1583774 h 1583774"/>
                <a:gd name="connsiteX3" fmla="*/ 0 w 4470891"/>
                <a:gd name="connsiteY3" fmla="*/ 1583774 h 1583774"/>
                <a:gd name="connsiteX4" fmla="*/ 0 w 4470891"/>
                <a:gd name="connsiteY4" fmla="*/ 0 h 15837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470891" h="1583774">
                  <a:moveTo>
                    <a:pt x="0" y="0"/>
                  </a:moveTo>
                  <a:lnTo>
                    <a:pt x="4470891" y="0"/>
                  </a:lnTo>
                  <a:lnTo>
                    <a:pt x="4470891" y="1583774"/>
                  </a:lnTo>
                  <a:lnTo>
                    <a:pt x="0" y="1583774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167616" tIns="167616" rIns="167616" bIns="167616" numCol="1" spcCol="1270" anchor="ctr" anchorCtr="0">
              <a:noAutofit/>
            </a:bodyPr>
            <a:lstStyle/>
            <a:p>
              <a:pPr marL="0" marR="0" lvl="0" indent="0" algn="l" defTabSz="800100" rtl="0" eaLnBrk="1" fontAlgn="auto" latinLnBrk="0" hangingPunct="1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ClrTx/>
                <a:buSzTx/>
                <a:buFontTx/>
                <a:buNone/>
                <a:tabLst/>
                <a:defRPr/>
              </a:pPr>
              <a:r>
                <a:rPr lang="en-GB" b="1" dirty="0">
                  <a:solidFill>
                    <a:srgbClr val="0070C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Video - Question</a:t>
              </a:r>
              <a:endParaRPr kumimoji="0" lang="en-GB" sz="18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endParaRPr>
            </a:p>
            <a:p>
              <a:pPr marL="0" marR="0" lvl="0" indent="0" algn="l" defTabSz="800100" rtl="0" eaLnBrk="1" fontAlgn="auto" latinLnBrk="0" hangingPunct="1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800" b="0" i="0" u="none" strike="noStrike" kern="1200" cap="none" spc="0" normalizeH="0" baseline="0" noProof="0" dirty="0">
                  <a:ln>
                    <a:noFill/>
                  </a:ln>
                  <a:solidFill>
                    <a:srgbClr val="0070C0"/>
                  </a:solidFill>
                  <a:effectLst/>
                  <a:uLnTx/>
                  <a:uFillTx/>
                  <a:latin typeface="Arial" panose="020B0604020202020204" pitchFamily="34" charset="0"/>
                  <a:ea typeface="+mn-ea"/>
                  <a:cs typeface="Arial" panose="020B0604020202020204" pitchFamily="34" charset="0"/>
                </a:rPr>
                <a:t>Identify, describe and evaluate a practical intervention that is used to promote positive behaviour within your setting.</a:t>
              </a: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endParaRPr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0D6AF52B-2487-43F3-87D1-A5E2EE29F6AF}"/>
                </a:ext>
              </a:extLst>
            </p:cNvPr>
            <p:cNvSpPr/>
            <p:nvPr/>
          </p:nvSpPr>
          <p:spPr>
            <a:xfrm>
              <a:off x="6098037" y="4621943"/>
              <a:ext cx="5112598" cy="1583774"/>
            </a:xfrm>
            <a:custGeom>
              <a:avLst/>
              <a:gdLst>
                <a:gd name="connsiteX0" fmla="*/ 0 w 5112598"/>
                <a:gd name="connsiteY0" fmla="*/ 0 h 1583774"/>
                <a:gd name="connsiteX1" fmla="*/ 5112598 w 5112598"/>
                <a:gd name="connsiteY1" fmla="*/ 0 h 1583774"/>
                <a:gd name="connsiteX2" fmla="*/ 5112598 w 5112598"/>
                <a:gd name="connsiteY2" fmla="*/ 1583774 h 1583774"/>
                <a:gd name="connsiteX3" fmla="*/ 0 w 5112598"/>
                <a:gd name="connsiteY3" fmla="*/ 1583774 h 1583774"/>
                <a:gd name="connsiteX4" fmla="*/ 0 w 5112598"/>
                <a:gd name="connsiteY4" fmla="*/ 0 h 15837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112598" h="1583774">
                  <a:moveTo>
                    <a:pt x="0" y="0"/>
                  </a:moveTo>
                  <a:lnTo>
                    <a:pt x="5112598" y="0"/>
                  </a:lnTo>
                  <a:lnTo>
                    <a:pt x="5112598" y="1583774"/>
                  </a:lnTo>
                  <a:lnTo>
                    <a:pt x="0" y="1583774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167616" tIns="167616" rIns="167616" bIns="167616" numCol="1" spcCol="1270" anchor="ctr" anchorCtr="0">
              <a:noAutofit/>
            </a:bodyPr>
            <a:lstStyle/>
            <a:p>
              <a:pPr marL="0" marR="0" lvl="0" indent="0" algn="l" defTabSz="800100" rtl="0" eaLnBrk="1" fontAlgn="auto" latinLnBrk="0" hangingPunct="1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800" b="1" i="0" u="none" strike="noStrike" kern="1200" cap="none" spc="0" normalizeH="0" baseline="0" noProof="0" dirty="0">
                  <a:ln>
                    <a:noFill/>
                  </a:ln>
                  <a:solidFill>
                    <a:srgbClr val="0070C0"/>
                  </a:solidFill>
                  <a:effectLst/>
                  <a:uLnTx/>
                  <a:uFillTx/>
                  <a:latin typeface="Arial" panose="020B0604020202020204" pitchFamily="34" charset="0"/>
                  <a:ea typeface="+mn-ea"/>
                  <a:cs typeface="Arial" panose="020B0604020202020204" pitchFamily="34" charset="0"/>
                </a:rPr>
                <a:t>Submission Date: </a:t>
              </a:r>
            </a:p>
            <a:p>
              <a:pPr marL="0" marR="0" lvl="0" indent="0" algn="l" defTabSz="800100" rtl="0" eaLnBrk="1" fontAlgn="auto" latinLnBrk="0" hangingPunct="1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ClrTx/>
                <a:buSzTx/>
                <a:buFontTx/>
                <a:buNone/>
                <a:tabLst/>
                <a:defRPr/>
              </a:pPr>
              <a:r>
                <a:rPr lang="en-GB" dirty="0">
                  <a:solidFill>
                    <a:srgbClr val="0070C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1 March 2026 (23:59) – </a:t>
              </a:r>
              <a:r>
                <a:rPr lang="en-GB" b="1" dirty="0">
                  <a:solidFill>
                    <a:srgbClr val="0070C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Video to be submitted via Teams</a:t>
              </a:r>
              <a:endPara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endParaRPr>
            </a:p>
          </p:txBody>
        </p:sp>
      </p:grpSp>
      <p:pic>
        <p:nvPicPr>
          <p:cNvPr id="21" name="Graphic 20" descr="Share with solid fill">
            <a:extLst>
              <a:ext uri="{FF2B5EF4-FFF2-40B4-BE49-F238E27FC236}">
                <a16:creationId xmlns:a16="http://schemas.microsoft.com/office/drawing/2014/main" id="{D29E576F-7BDA-421B-A6A1-1B511BA9ABCE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5063372" y="4261994"/>
            <a:ext cx="914400" cy="91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007101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B5C0D5-BCDE-504C-F094-55749B8188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198437"/>
            <a:ext cx="10515600" cy="1325563"/>
          </a:xfrm>
        </p:spPr>
        <p:txBody>
          <a:bodyPr>
            <a:normAutofit/>
          </a:bodyPr>
          <a:lstStyle/>
          <a:p>
            <a:r>
              <a:rPr lang="en-GB" sz="2800" dirty="0" err="1">
                <a:solidFill>
                  <a:srgbClr val="0070C0"/>
                </a:solidFill>
              </a:rPr>
              <a:t>Cynnwys</a:t>
            </a:r>
            <a:r>
              <a:rPr lang="en-GB" sz="2800" dirty="0">
                <a:solidFill>
                  <a:srgbClr val="0070C0"/>
                </a:solidFill>
              </a:rPr>
              <a:t> y </a:t>
            </a:r>
            <a:r>
              <a:rPr lang="en-GB" sz="2800" dirty="0" err="1">
                <a:solidFill>
                  <a:srgbClr val="0070C0"/>
                </a:solidFill>
              </a:rPr>
              <a:t>ddarlith</a:t>
            </a:r>
            <a:r>
              <a:rPr lang="en-GB" sz="2800" dirty="0">
                <a:solidFill>
                  <a:srgbClr val="0070C0"/>
                </a:solidFill>
              </a:rPr>
              <a:t>                                       Lecture content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7C755A-59F8-F157-804E-0BF3B15DEAE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468688" y="1930919"/>
            <a:ext cx="5181600" cy="4351338"/>
          </a:xfrm>
        </p:spPr>
        <p:txBody>
          <a:bodyPr>
            <a:normAutofit/>
          </a:bodyPr>
          <a:lstStyle/>
          <a:p>
            <a:r>
              <a:rPr lang="en-GB" sz="1800" b="1" u="sng" dirty="0">
                <a:solidFill>
                  <a:srgbClr val="0070C0"/>
                </a:solidFill>
              </a:rPr>
              <a:t>Week 1</a:t>
            </a:r>
          </a:p>
          <a:p>
            <a:pPr marL="0" indent="0">
              <a:buNone/>
            </a:pPr>
            <a:r>
              <a:rPr lang="en-GB" sz="1800" dirty="0">
                <a:solidFill>
                  <a:srgbClr val="0070C0"/>
                </a:solidFill>
              </a:rPr>
              <a:t>Introduction. Factors that influence children’s behaviour</a:t>
            </a:r>
          </a:p>
          <a:p>
            <a:r>
              <a:rPr lang="en-GB" sz="1800" b="1" u="sng" dirty="0">
                <a:solidFill>
                  <a:srgbClr val="0070C0"/>
                </a:solidFill>
              </a:rPr>
              <a:t>Week 2</a:t>
            </a:r>
          </a:p>
          <a:p>
            <a:pPr marL="0" indent="0">
              <a:buNone/>
            </a:pPr>
            <a:r>
              <a:rPr lang="en-GB" sz="1800" dirty="0">
                <a:solidFill>
                  <a:srgbClr val="0070C0"/>
                </a:solidFill>
              </a:rPr>
              <a:t>Personal characteristics (e.g. Neurodiverse diagnoses) that influence children’s behaviour; Parental influence</a:t>
            </a:r>
          </a:p>
          <a:p>
            <a:r>
              <a:rPr lang="en-GB" sz="1800" b="1" u="sng" dirty="0">
                <a:solidFill>
                  <a:srgbClr val="0070C0"/>
                </a:solidFill>
              </a:rPr>
              <a:t>Week 3</a:t>
            </a:r>
          </a:p>
          <a:p>
            <a:pPr marL="0" indent="0">
              <a:buNone/>
            </a:pPr>
            <a:r>
              <a:rPr lang="en-GB" sz="1800" dirty="0">
                <a:solidFill>
                  <a:srgbClr val="0070C0"/>
                </a:solidFill>
              </a:rPr>
              <a:t>Practical interventions to promote positive behaviour; Classroom management strategies</a:t>
            </a:r>
          </a:p>
          <a:p>
            <a:r>
              <a:rPr lang="en-GB" sz="1800" b="1" u="sng" dirty="0">
                <a:solidFill>
                  <a:srgbClr val="0070C0"/>
                </a:solidFill>
              </a:rPr>
              <a:t>Week 4</a:t>
            </a:r>
          </a:p>
          <a:p>
            <a:pPr marL="0" indent="0">
              <a:buNone/>
            </a:pPr>
            <a:r>
              <a:rPr lang="en-GB" sz="1800" dirty="0">
                <a:solidFill>
                  <a:srgbClr val="0070C0"/>
                </a:solidFill>
              </a:rPr>
              <a:t>Review learning outcomes and recap assessment requirements</a:t>
            </a:r>
          </a:p>
          <a:p>
            <a:pPr marL="0" indent="0">
              <a:buNone/>
            </a:pPr>
            <a:endParaRPr lang="en-GB" sz="3600" dirty="0"/>
          </a:p>
          <a:p>
            <a:pPr marL="0" indent="0">
              <a:buNone/>
            </a:pPr>
            <a:endParaRPr lang="en-GB" sz="3600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6F8C0BF-E6BA-9FD0-1218-F283E08D0B8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24593" y="1930919"/>
            <a:ext cx="5181600" cy="4351338"/>
          </a:xfrm>
        </p:spPr>
        <p:txBody>
          <a:bodyPr>
            <a:normAutofit/>
          </a:bodyPr>
          <a:lstStyle/>
          <a:p>
            <a:r>
              <a:rPr lang="en-GB" sz="1800" b="1" u="sng" dirty="0" err="1">
                <a:solidFill>
                  <a:srgbClr val="0070C0"/>
                </a:solidFill>
              </a:rPr>
              <a:t>Wythnos</a:t>
            </a:r>
            <a:r>
              <a:rPr lang="en-GB" sz="1800" b="1" u="sng" dirty="0">
                <a:solidFill>
                  <a:srgbClr val="0070C0"/>
                </a:solidFill>
              </a:rPr>
              <a:t> 1</a:t>
            </a:r>
          </a:p>
          <a:p>
            <a:pPr marL="0" indent="0">
              <a:buNone/>
            </a:pPr>
            <a:r>
              <a:rPr lang="en-GB" sz="1800" dirty="0" err="1">
                <a:solidFill>
                  <a:srgbClr val="0070C0"/>
                </a:solidFill>
              </a:rPr>
              <a:t>Cyflwyniad</a:t>
            </a:r>
            <a:r>
              <a:rPr lang="en-GB" sz="1800" dirty="0">
                <a:solidFill>
                  <a:srgbClr val="0070C0"/>
                </a:solidFill>
              </a:rPr>
              <a:t>. </a:t>
            </a:r>
            <a:r>
              <a:rPr lang="en-GB" sz="1800" dirty="0" err="1">
                <a:solidFill>
                  <a:srgbClr val="0070C0"/>
                </a:solidFill>
              </a:rPr>
              <a:t>Ffactorau</a:t>
            </a:r>
            <a:r>
              <a:rPr lang="en-GB" sz="1800" dirty="0">
                <a:solidFill>
                  <a:srgbClr val="0070C0"/>
                </a:solidFill>
              </a:rPr>
              <a:t> </a:t>
            </a:r>
            <a:r>
              <a:rPr lang="en-GB" sz="1800" dirty="0" err="1">
                <a:solidFill>
                  <a:srgbClr val="0070C0"/>
                </a:solidFill>
              </a:rPr>
              <a:t>sy'n</a:t>
            </a:r>
            <a:r>
              <a:rPr lang="en-GB" sz="1800" dirty="0">
                <a:solidFill>
                  <a:srgbClr val="0070C0"/>
                </a:solidFill>
              </a:rPr>
              <a:t> </a:t>
            </a:r>
            <a:r>
              <a:rPr lang="en-GB" sz="1800" dirty="0" err="1">
                <a:solidFill>
                  <a:srgbClr val="0070C0"/>
                </a:solidFill>
              </a:rPr>
              <a:t>dylanwadu</a:t>
            </a:r>
            <a:r>
              <a:rPr lang="en-GB" sz="1800" dirty="0">
                <a:solidFill>
                  <a:srgbClr val="0070C0"/>
                </a:solidFill>
              </a:rPr>
              <a:t> </a:t>
            </a:r>
            <a:r>
              <a:rPr lang="en-GB" sz="1800" dirty="0" err="1">
                <a:solidFill>
                  <a:srgbClr val="0070C0"/>
                </a:solidFill>
              </a:rPr>
              <a:t>ar</a:t>
            </a:r>
            <a:r>
              <a:rPr lang="en-GB" sz="1800" dirty="0">
                <a:solidFill>
                  <a:srgbClr val="0070C0"/>
                </a:solidFill>
              </a:rPr>
              <a:t> </a:t>
            </a:r>
            <a:r>
              <a:rPr lang="en-GB" sz="1800" dirty="0" err="1">
                <a:solidFill>
                  <a:srgbClr val="0070C0"/>
                </a:solidFill>
              </a:rPr>
              <a:t>ymddygiad</a:t>
            </a:r>
            <a:r>
              <a:rPr lang="en-GB" sz="1800" dirty="0">
                <a:solidFill>
                  <a:srgbClr val="0070C0"/>
                </a:solidFill>
              </a:rPr>
              <a:t> plant</a:t>
            </a:r>
          </a:p>
          <a:p>
            <a:r>
              <a:rPr lang="en-GB" sz="1800" b="1" u="sng" dirty="0" err="1">
                <a:solidFill>
                  <a:srgbClr val="0070C0"/>
                </a:solidFill>
              </a:rPr>
              <a:t>Wythnos</a:t>
            </a:r>
            <a:r>
              <a:rPr lang="en-GB" sz="1800" b="1" u="sng" dirty="0">
                <a:solidFill>
                  <a:srgbClr val="0070C0"/>
                </a:solidFill>
              </a:rPr>
              <a:t> 2</a:t>
            </a:r>
          </a:p>
          <a:p>
            <a:pPr marL="0" indent="0">
              <a:buNone/>
            </a:pPr>
            <a:r>
              <a:rPr lang="en-GB" sz="1800" dirty="0">
                <a:solidFill>
                  <a:srgbClr val="0070C0"/>
                </a:solidFill>
              </a:rPr>
              <a:t>Diagnosis </a:t>
            </a:r>
            <a:r>
              <a:rPr lang="en-GB" sz="1800" dirty="0" err="1">
                <a:solidFill>
                  <a:srgbClr val="0070C0"/>
                </a:solidFill>
              </a:rPr>
              <a:t>niwroamrywiol</a:t>
            </a:r>
            <a:r>
              <a:rPr lang="en-GB" sz="1800" dirty="0">
                <a:solidFill>
                  <a:srgbClr val="0070C0"/>
                </a:solidFill>
              </a:rPr>
              <a:t> a all </a:t>
            </a:r>
            <a:r>
              <a:rPr lang="en-GB" sz="1800" dirty="0" err="1">
                <a:solidFill>
                  <a:srgbClr val="0070C0"/>
                </a:solidFill>
              </a:rPr>
              <a:t>ddylanwadu</a:t>
            </a:r>
            <a:r>
              <a:rPr lang="en-GB" sz="1800" dirty="0">
                <a:solidFill>
                  <a:srgbClr val="0070C0"/>
                </a:solidFill>
              </a:rPr>
              <a:t> </a:t>
            </a:r>
            <a:r>
              <a:rPr lang="en-GB" sz="1800" dirty="0" err="1">
                <a:solidFill>
                  <a:srgbClr val="0070C0"/>
                </a:solidFill>
              </a:rPr>
              <a:t>ar</a:t>
            </a:r>
            <a:r>
              <a:rPr lang="en-GB" sz="1800" dirty="0">
                <a:solidFill>
                  <a:srgbClr val="0070C0"/>
                </a:solidFill>
              </a:rPr>
              <a:t> </a:t>
            </a:r>
            <a:r>
              <a:rPr lang="en-GB" sz="1800" dirty="0" err="1">
                <a:solidFill>
                  <a:srgbClr val="0070C0"/>
                </a:solidFill>
              </a:rPr>
              <a:t>ymddygiad</a:t>
            </a:r>
            <a:r>
              <a:rPr lang="en-GB" sz="1800" dirty="0">
                <a:solidFill>
                  <a:srgbClr val="0070C0"/>
                </a:solidFill>
              </a:rPr>
              <a:t> plant; </a:t>
            </a:r>
            <a:r>
              <a:rPr lang="en-GB" sz="1800" dirty="0" err="1">
                <a:solidFill>
                  <a:srgbClr val="0070C0"/>
                </a:solidFill>
              </a:rPr>
              <a:t>Dylanwad</a:t>
            </a:r>
            <a:r>
              <a:rPr lang="en-GB" sz="1800" dirty="0">
                <a:solidFill>
                  <a:srgbClr val="0070C0"/>
                </a:solidFill>
              </a:rPr>
              <a:t> </a:t>
            </a:r>
            <a:r>
              <a:rPr lang="en-GB" sz="1800" dirty="0" err="1">
                <a:solidFill>
                  <a:srgbClr val="0070C0"/>
                </a:solidFill>
              </a:rPr>
              <a:t>rhieni</a:t>
            </a:r>
            <a:endParaRPr lang="en-GB" sz="1800" dirty="0">
              <a:solidFill>
                <a:srgbClr val="0070C0"/>
              </a:solidFill>
            </a:endParaRPr>
          </a:p>
          <a:p>
            <a:r>
              <a:rPr lang="en-GB" sz="1800" b="1" u="sng" dirty="0" err="1">
                <a:solidFill>
                  <a:srgbClr val="0070C0"/>
                </a:solidFill>
              </a:rPr>
              <a:t>Wythnos</a:t>
            </a:r>
            <a:r>
              <a:rPr lang="en-GB" sz="1800" b="1" u="sng" dirty="0">
                <a:solidFill>
                  <a:srgbClr val="0070C0"/>
                </a:solidFill>
              </a:rPr>
              <a:t> 3</a:t>
            </a:r>
          </a:p>
          <a:p>
            <a:pPr marL="0" indent="0">
              <a:buNone/>
            </a:pPr>
            <a:r>
              <a:rPr lang="en-GB" sz="1800" dirty="0" err="1">
                <a:solidFill>
                  <a:srgbClr val="0070C0"/>
                </a:solidFill>
              </a:rPr>
              <a:t>Ymyriadau</a:t>
            </a:r>
            <a:r>
              <a:rPr lang="en-GB" sz="1800" dirty="0">
                <a:solidFill>
                  <a:srgbClr val="0070C0"/>
                </a:solidFill>
              </a:rPr>
              <a:t> </a:t>
            </a:r>
            <a:r>
              <a:rPr lang="en-GB" sz="1800" dirty="0" err="1">
                <a:solidFill>
                  <a:srgbClr val="0070C0"/>
                </a:solidFill>
              </a:rPr>
              <a:t>ymarferol</a:t>
            </a:r>
            <a:r>
              <a:rPr lang="en-GB" sz="1800" dirty="0">
                <a:solidFill>
                  <a:srgbClr val="0070C0"/>
                </a:solidFill>
              </a:rPr>
              <a:t> </a:t>
            </a:r>
            <a:r>
              <a:rPr lang="en-GB" sz="1800" dirty="0" err="1">
                <a:solidFill>
                  <a:srgbClr val="0070C0"/>
                </a:solidFill>
              </a:rPr>
              <a:t>sy'n</a:t>
            </a:r>
            <a:r>
              <a:rPr lang="en-GB" sz="1800" dirty="0">
                <a:solidFill>
                  <a:srgbClr val="0070C0"/>
                </a:solidFill>
              </a:rPr>
              <a:t> </a:t>
            </a:r>
            <a:r>
              <a:rPr lang="en-GB" sz="1800" dirty="0" err="1">
                <a:solidFill>
                  <a:srgbClr val="0070C0"/>
                </a:solidFill>
              </a:rPr>
              <a:t>hyrwyddo</a:t>
            </a:r>
            <a:r>
              <a:rPr lang="en-GB" sz="1800" dirty="0">
                <a:solidFill>
                  <a:srgbClr val="0070C0"/>
                </a:solidFill>
              </a:rPr>
              <a:t> </a:t>
            </a:r>
            <a:r>
              <a:rPr lang="en-GB" sz="1800" dirty="0" err="1">
                <a:solidFill>
                  <a:srgbClr val="0070C0"/>
                </a:solidFill>
              </a:rPr>
              <a:t>ymddygiad</a:t>
            </a:r>
            <a:r>
              <a:rPr lang="en-GB" sz="1800" dirty="0">
                <a:solidFill>
                  <a:srgbClr val="0070C0"/>
                </a:solidFill>
              </a:rPr>
              <a:t> </a:t>
            </a:r>
            <a:r>
              <a:rPr lang="en-GB" sz="1800" dirty="0" err="1">
                <a:solidFill>
                  <a:srgbClr val="0070C0"/>
                </a:solidFill>
              </a:rPr>
              <a:t>cadarnhaol</a:t>
            </a:r>
            <a:r>
              <a:rPr lang="en-GB" sz="1800" dirty="0">
                <a:solidFill>
                  <a:srgbClr val="0070C0"/>
                </a:solidFill>
              </a:rPr>
              <a:t>; </a:t>
            </a:r>
            <a:r>
              <a:rPr lang="en-GB" sz="1800" dirty="0" err="1">
                <a:solidFill>
                  <a:srgbClr val="0070C0"/>
                </a:solidFill>
              </a:rPr>
              <a:t>Strategaethau</a:t>
            </a:r>
            <a:r>
              <a:rPr lang="en-GB" sz="1800" dirty="0">
                <a:solidFill>
                  <a:srgbClr val="0070C0"/>
                </a:solidFill>
              </a:rPr>
              <a:t> </a:t>
            </a:r>
            <a:r>
              <a:rPr lang="en-GB" sz="1800" dirty="0" err="1">
                <a:solidFill>
                  <a:srgbClr val="0070C0"/>
                </a:solidFill>
              </a:rPr>
              <a:t>rheolaeth</a:t>
            </a:r>
            <a:r>
              <a:rPr lang="en-GB" sz="1800" dirty="0">
                <a:solidFill>
                  <a:srgbClr val="0070C0"/>
                </a:solidFill>
              </a:rPr>
              <a:t> </a:t>
            </a:r>
            <a:r>
              <a:rPr lang="en-GB" sz="1800" dirty="0" err="1">
                <a:solidFill>
                  <a:srgbClr val="0070C0"/>
                </a:solidFill>
              </a:rPr>
              <a:t>dosbarth</a:t>
            </a:r>
            <a:r>
              <a:rPr lang="en-GB" sz="1800" dirty="0">
                <a:solidFill>
                  <a:srgbClr val="0070C0"/>
                </a:solidFill>
              </a:rPr>
              <a:t> </a:t>
            </a:r>
          </a:p>
          <a:p>
            <a:r>
              <a:rPr lang="en-GB" sz="1800" b="1" u="sng" dirty="0" err="1">
                <a:solidFill>
                  <a:srgbClr val="0070C0"/>
                </a:solidFill>
              </a:rPr>
              <a:t>Wythnos</a:t>
            </a:r>
            <a:r>
              <a:rPr lang="en-GB" sz="1800" b="1" u="sng" dirty="0">
                <a:solidFill>
                  <a:srgbClr val="0070C0"/>
                </a:solidFill>
              </a:rPr>
              <a:t> 4</a:t>
            </a:r>
          </a:p>
          <a:p>
            <a:pPr marL="0" indent="0">
              <a:buNone/>
            </a:pPr>
            <a:r>
              <a:rPr lang="en-GB" sz="1800" dirty="0" err="1">
                <a:solidFill>
                  <a:srgbClr val="0070C0"/>
                </a:solidFill>
              </a:rPr>
              <a:t>Adolygu</a:t>
            </a:r>
            <a:r>
              <a:rPr lang="en-GB" sz="1800" dirty="0">
                <a:solidFill>
                  <a:srgbClr val="0070C0"/>
                </a:solidFill>
              </a:rPr>
              <a:t> </a:t>
            </a:r>
            <a:r>
              <a:rPr lang="en-GB" sz="1800" dirty="0" err="1">
                <a:solidFill>
                  <a:srgbClr val="0070C0"/>
                </a:solidFill>
              </a:rPr>
              <a:t>deilliannau</a:t>
            </a:r>
            <a:r>
              <a:rPr lang="en-GB" sz="1800" dirty="0">
                <a:solidFill>
                  <a:srgbClr val="0070C0"/>
                </a:solidFill>
              </a:rPr>
              <a:t> </a:t>
            </a:r>
            <a:r>
              <a:rPr lang="en-GB" sz="1800" dirty="0" err="1">
                <a:solidFill>
                  <a:srgbClr val="0070C0"/>
                </a:solidFill>
              </a:rPr>
              <a:t>dysgu</a:t>
            </a:r>
            <a:r>
              <a:rPr lang="en-GB" sz="1800" dirty="0">
                <a:solidFill>
                  <a:srgbClr val="0070C0"/>
                </a:solidFill>
              </a:rPr>
              <a:t> ac </a:t>
            </a:r>
            <a:r>
              <a:rPr lang="en-GB" sz="1800" dirty="0" err="1">
                <a:solidFill>
                  <a:srgbClr val="0070C0"/>
                </a:solidFill>
              </a:rPr>
              <a:t>ailadrodd</a:t>
            </a:r>
            <a:r>
              <a:rPr lang="en-GB" sz="1800" dirty="0">
                <a:solidFill>
                  <a:srgbClr val="0070C0"/>
                </a:solidFill>
              </a:rPr>
              <a:t> </a:t>
            </a:r>
            <a:r>
              <a:rPr lang="en-GB" sz="1800" dirty="0" err="1">
                <a:solidFill>
                  <a:srgbClr val="0070C0"/>
                </a:solidFill>
              </a:rPr>
              <a:t>gofynion</a:t>
            </a:r>
            <a:r>
              <a:rPr lang="en-GB" sz="1800" dirty="0">
                <a:solidFill>
                  <a:srgbClr val="0070C0"/>
                </a:solidFill>
              </a:rPr>
              <a:t> </a:t>
            </a:r>
            <a:r>
              <a:rPr lang="en-GB" sz="1800" dirty="0" err="1">
                <a:solidFill>
                  <a:srgbClr val="0070C0"/>
                </a:solidFill>
              </a:rPr>
              <a:t>asesu</a:t>
            </a:r>
            <a:endParaRPr lang="en-GB" sz="1800" dirty="0">
              <a:solidFill>
                <a:srgbClr val="0070C0"/>
              </a:solidFill>
            </a:endParaRPr>
          </a:p>
        </p:txBody>
      </p:sp>
      <p:pic>
        <p:nvPicPr>
          <p:cNvPr id="7" name="Picture 6" descr="Calendar dates">
            <a:extLst>
              <a:ext uri="{FF2B5EF4-FFF2-40B4-BE49-F238E27FC236}">
                <a16:creationId xmlns:a16="http://schemas.microsoft.com/office/drawing/2014/main" id="{33290172-CE61-0D71-AE22-EC79CA3D82F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51564" y="198436"/>
            <a:ext cx="2166851" cy="13255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6763304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B5C0D5-BCDE-504C-F094-55749B8188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2015" y="365125"/>
            <a:ext cx="10821785" cy="1325563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0070C0"/>
                </a:solidFill>
              </a:rPr>
              <a:t>Beth </a:t>
            </a:r>
            <a:r>
              <a:rPr lang="en-GB" dirty="0" err="1">
                <a:solidFill>
                  <a:srgbClr val="0070C0"/>
                </a:solidFill>
              </a:rPr>
              <a:t>yw</a:t>
            </a:r>
            <a:r>
              <a:rPr lang="en-GB" dirty="0">
                <a:solidFill>
                  <a:srgbClr val="0070C0"/>
                </a:solidFill>
              </a:rPr>
              <a:t> </a:t>
            </a:r>
            <a:r>
              <a:rPr lang="en-GB" dirty="0" err="1">
                <a:solidFill>
                  <a:srgbClr val="0070C0"/>
                </a:solidFill>
              </a:rPr>
              <a:t>ymddygiad</a:t>
            </a:r>
            <a:r>
              <a:rPr lang="en-GB" dirty="0">
                <a:solidFill>
                  <a:srgbClr val="0070C0"/>
                </a:solidFill>
              </a:rPr>
              <a:t>?    What is behaviour?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7C755A-59F8-F157-804E-0BF3B15DEAE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673287" y="1648253"/>
            <a:ext cx="5181600" cy="4351338"/>
          </a:xfrm>
        </p:spPr>
        <p:txBody>
          <a:bodyPr>
            <a:normAutofit/>
          </a:bodyPr>
          <a:lstStyle/>
          <a:p>
            <a:r>
              <a:rPr lang="en-GB" sz="4800" dirty="0">
                <a:solidFill>
                  <a:srgbClr val="0070C0"/>
                </a:solidFill>
              </a:rPr>
              <a:t>Theory</a:t>
            </a:r>
          </a:p>
          <a:p>
            <a:r>
              <a:rPr lang="en-GB" sz="4800" dirty="0">
                <a:solidFill>
                  <a:srgbClr val="0070C0"/>
                </a:solidFill>
              </a:rPr>
              <a:t>Policy </a:t>
            </a:r>
          </a:p>
          <a:p>
            <a:r>
              <a:rPr lang="en-GB" sz="4800" dirty="0">
                <a:solidFill>
                  <a:srgbClr val="0070C0"/>
                </a:solidFill>
              </a:rPr>
              <a:t>Practice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6F8C0BF-E6BA-9FD0-1218-F283E08D0B8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225353" y="1740432"/>
            <a:ext cx="5181600" cy="4351338"/>
          </a:xfrm>
        </p:spPr>
        <p:txBody>
          <a:bodyPr>
            <a:normAutofit/>
          </a:bodyPr>
          <a:lstStyle/>
          <a:p>
            <a:r>
              <a:rPr lang="en-GB" sz="4800" dirty="0" err="1">
                <a:solidFill>
                  <a:srgbClr val="0070C0"/>
                </a:solidFill>
              </a:rPr>
              <a:t>Theori</a:t>
            </a:r>
            <a:endParaRPr lang="en-GB" sz="4800" dirty="0">
              <a:solidFill>
                <a:srgbClr val="0070C0"/>
              </a:solidFill>
            </a:endParaRPr>
          </a:p>
          <a:p>
            <a:r>
              <a:rPr lang="en-GB" sz="4800" dirty="0">
                <a:solidFill>
                  <a:srgbClr val="0070C0"/>
                </a:solidFill>
              </a:rPr>
              <a:t>Polisi</a:t>
            </a:r>
          </a:p>
          <a:p>
            <a:r>
              <a:rPr lang="en-GB" sz="4800" dirty="0" err="1">
                <a:solidFill>
                  <a:srgbClr val="0070C0"/>
                </a:solidFill>
              </a:rPr>
              <a:t>Ymarfer</a:t>
            </a:r>
            <a:endParaRPr lang="en-GB" sz="4800" dirty="0">
              <a:solidFill>
                <a:srgbClr val="0070C0"/>
              </a:solidFill>
            </a:endParaRPr>
          </a:p>
        </p:txBody>
      </p:sp>
      <p:pic>
        <p:nvPicPr>
          <p:cNvPr id="6" name="Picture 5" descr="Circle of smiling faces of children with heads together looking downwards">
            <a:extLst>
              <a:ext uri="{FF2B5EF4-FFF2-40B4-BE49-F238E27FC236}">
                <a16:creationId xmlns:a16="http://schemas.microsoft.com/office/drawing/2014/main" id="{160EC8A5-A9AC-5974-0705-134B3735282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43397" y="4399722"/>
            <a:ext cx="4826834" cy="24582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5262011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B5C0D5-BCDE-504C-F094-55749B8188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>
                <a:solidFill>
                  <a:srgbClr val="0070C0"/>
                </a:solidFill>
              </a:rPr>
              <a:t>Beth </a:t>
            </a:r>
            <a:r>
              <a:rPr lang="en-GB" dirty="0" err="1">
                <a:solidFill>
                  <a:srgbClr val="0070C0"/>
                </a:solidFill>
              </a:rPr>
              <a:t>yw</a:t>
            </a:r>
            <a:r>
              <a:rPr lang="en-GB" dirty="0">
                <a:solidFill>
                  <a:srgbClr val="0070C0"/>
                </a:solidFill>
              </a:rPr>
              <a:t> </a:t>
            </a:r>
            <a:r>
              <a:rPr lang="en-GB" dirty="0" err="1">
                <a:solidFill>
                  <a:srgbClr val="0070C0"/>
                </a:solidFill>
              </a:rPr>
              <a:t>ymddygiad</a:t>
            </a:r>
            <a:r>
              <a:rPr lang="en-GB" dirty="0">
                <a:solidFill>
                  <a:srgbClr val="0070C0"/>
                </a:solidFill>
              </a:rPr>
              <a:t>? What is behaviour?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7C755A-59F8-F157-804E-0BF3B15DEAE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931131" y="1742498"/>
            <a:ext cx="5181600" cy="4351338"/>
          </a:xfrm>
        </p:spPr>
        <p:txBody>
          <a:bodyPr>
            <a:normAutofit/>
          </a:bodyPr>
          <a:lstStyle/>
          <a:p>
            <a:r>
              <a:rPr lang="en-GB" sz="4800" dirty="0">
                <a:solidFill>
                  <a:srgbClr val="0070C0"/>
                </a:solidFill>
              </a:rPr>
              <a:t>Positive and negative behaviours are a form of communication</a:t>
            </a:r>
          </a:p>
          <a:p>
            <a:pPr marL="0" indent="0">
              <a:buNone/>
            </a:pPr>
            <a:endParaRPr lang="en-GB" sz="4800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6F8C0BF-E6BA-9FD0-1218-F283E08D0B8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36171" y="1742498"/>
            <a:ext cx="5181600" cy="4351338"/>
          </a:xfrm>
        </p:spPr>
        <p:txBody>
          <a:bodyPr>
            <a:normAutofit/>
          </a:bodyPr>
          <a:lstStyle/>
          <a:p>
            <a:r>
              <a:rPr lang="en-GB" sz="4800" dirty="0">
                <a:solidFill>
                  <a:srgbClr val="0070C0"/>
                </a:solidFill>
              </a:rPr>
              <a:t>Mae </a:t>
            </a:r>
            <a:r>
              <a:rPr lang="en-GB" sz="4800" dirty="0" err="1">
                <a:solidFill>
                  <a:srgbClr val="0070C0"/>
                </a:solidFill>
              </a:rPr>
              <a:t>ymddygiadau</a:t>
            </a:r>
            <a:r>
              <a:rPr lang="en-GB" sz="4800" dirty="0">
                <a:solidFill>
                  <a:srgbClr val="0070C0"/>
                </a:solidFill>
              </a:rPr>
              <a:t> </a:t>
            </a:r>
            <a:r>
              <a:rPr lang="en-GB" sz="4800" dirty="0" err="1">
                <a:solidFill>
                  <a:srgbClr val="0070C0"/>
                </a:solidFill>
              </a:rPr>
              <a:t>cadarnhaol</a:t>
            </a:r>
            <a:r>
              <a:rPr lang="en-GB" sz="4800" dirty="0">
                <a:solidFill>
                  <a:srgbClr val="0070C0"/>
                </a:solidFill>
              </a:rPr>
              <a:t> a </a:t>
            </a:r>
            <a:r>
              <a:rPr lang="en-GB" sz="4800" dirty="0" err="1">
                <a:solidFill>
                  <a:srgbClr val="0070C0"/>
                </a:solidFill>
              </a:rPr>
              <a:t>negyddol</a:t>
            </a:r>
            <a:r>
              <a:rPr lang="en-GB" sz="4800" dirty="0">
                <a:solidFill>
                  <a:srgbClr val="0070C0"/>
                </a:solidFill>
              </a:rPr>
              <a:t> </a:t>
            </a:r>
            <a:r>
              <a:rPr lang="en-GB" sz="4800" dirty="0" err="1">
                <a:solidFill>
                  <a:srgbClr val="0070C0"/>
                </a:solidFill>
              </a:rPr>
              <a:t>yn</a:t>
            </a:r>
            <a:r>
              <a:rPr lang="en-GB" sz="4800" dirty="0">
                <a:solidFill>
                  <a:srgbClr val="0070C0"/>
                </a:solidFill>
              </a:rPr>
              <a:t> </a:t>
            </a:r>
            <a:r>
              <a:rPr lang="en-GB" sz="4800" dirty="0" err="1">
                <a:solidFill>
                  <a:srgbClr val="0070C0"/>
                </a:solidFill>
              </a:rPr>
              <a:t>fath</a:t>
            </a:r>
            <a:r>
              <a:rPr lang="en-GB" sz="4800" dirty="0">
                <a:solidFill>
                  <a:srgbClr val="0070C0"/>
                </a:solidFill>
              </a:rPr>
              <a:t> o </a:t>
            </a:r>
            <a:r>
              <a:rPr lang="en-GB" sz="4800" dirty="0" err="1">
                <a:solidFill>
                  <a:srgbClr val="0070C0"/>
                </a:solidFill>
              </a:rPr>
              <a:t>gyfathrebu</a:t>
            </a:r>
            <a:endParaRPr lang="en-GB" sz="4800" dirty="0">
              <a:solidFill>
                <a:srgbClr val="0070C0"/>
              </a:solidFill>
            </a:endParaRPr>
          </a:p>
          <a:p>
            <a:pPr marL="0" indent="0">
              <a:buNone/>
            </a:pPr>
            <a:endParaRPr lang="en-GB" sz="4800" dirty="0"/>
          </a:p>
        </p:txBody>
      </p:sp>
    </p:spTree>
    <p:extLst>
      <p:ext uri="{BB962C8B-B14F-4D97-AF65-F5344CB8AC3E}">
        <p14:creationId xmlns:p14="http://schemas.microsoft.com/office/powerpoint/2010/main" val="190359658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B5C0D5-BCDE-504C-F094-55749B8188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290174"/>
            <a:ext cx="10515600" cy="1325563"/>
          </a:xfrm>
        </p:spPr>
        <p:txBody>
          <a:bodyPr>
            <a:normAutofit/>
          </a:bodyPr>
          <a:lstStyle/>
          <a:p>
            <a:r>
              <a:rPr lang="en-GB" sz="2800" dirty="0" err="1">
                <a:solidFill>
                  <a:srgbClr val="0070C0"/>
                </a:solidFill>
              </a:rPr>
              <a:t>Dysgu</a:t>
            </a:r>
            <a:r>
              <a:rPr lang="en-GB" sz="2800" dirty="0">
                <a:solidFill>
                  <a:srgbClr val="0070C0"/>
                </a:solidFill>
              </a:rPr>
              <a:t> ac </a:t>
            </a:r>
            <a:r>
              <a:rPr lang="en-GB" sz="2800" dirty="0" err="1">
                <a:solidFill>
                  <a:srgbClr val="0070C0"/>
                </a:solidFill>
              </a:rPr>
              <a:t>addysgu</a:t>
            </a:r>
            <a:r>
              <a:rPr lang="en-GB" sz="2800" dirty="0">
                <a:solidFill>
                  <a:srgbClr val="0070C0"/>
                </a:solidFill>
              </a:rPr>
              <a:t> </a:t>
            </a:r>
            <a:r>
              <a:rPr lang="en-GB" sz="2800" dirty="0" err="1">
                <a:solidFill>
                  <a:srgbClr val="0070C0"/>
                </a:solidFill>
              </a:rPr>
              <a:t>effeithiol</a:t>
            </a:r>
            <a:r>
              <a:rPr lang="en-GB" sz="2800" dirty="0">
                <a:solidFill>
                  <a:srgbClr val="0070C0"/>
                </a:solidFill>
              </a:rPr>
              <a:t>        Effective learning &amp; teaching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7C755A-59F8-F157-804E-0BF3B15DEAE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457603" y="1737657"/>
            <a:ext cx="5181600" cy="4351338"/>
          </a:xfrm>
        </p:spPr>
        <p:txBody>
          <a:bodyPr>
            <a:normAutofit/>
          </a:bodyPr>
          <a:lstStyle/>
          <a:p>
            <a:r>
              <a:rPr lang="en-GB" sz="4800" dirty="0">
                <a:solidFill>
                  <a:srgbClr val="0070C0"/>
                </a:solidFill>
              </a:rPr>
              <a:t>Skills - to prevent and to resolve</a:t>
            </a:r>
          </a:p>
          <a:p>
            <a:r>
              <a:rPr lang="en-GB" sz="4800" dirty="0">
                <a:solidFill>
                  <a:srgbClr val="0070C0"/>
                </a:solidFill>
              </a:rPr>
              <a:t>Understand the root cause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6F8C0BF-E6BA-9FD0-1218-F283E08D0B8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3756" y="1781291"/>
            <a:ext cx="5181600" cy="4351338"/>
          </a:xfrm>
        </p:spPr>
        <p:txBody>
          <a:bodyPr>
            <a:normAutofit/>
          </a:bodyPr>
          <a:lstStyle/>
          <a:p>
            <a:r>
              <a:rPr lang="en-GB" sz="4800" dirty="0" err="1">
                <a:solidFill>
                  <a:srgbClr val="0070C0"/>
                </a:solidFill>
              </a:rPr>
              <a:t>Sgiliau</a:t>
            </a:r>
            <a:r>
              <a:rPr lang="en-GB" sz="4800" dirty="0">
                <a:solidFill>
                  <a:srgbClr val="0070C0"/>
                </a:solidFill>
              </a:rPr>
              <a:t> – i </a:t>
            </a:r>
            <a:r>
              <a:rPr lang="en-GB" sz="4800" dirty="0" err="1">
                <a:solidFill>
                  <a:srgbClr val="0070C0"/>
                </a:solidFill>
              </a:rPr>
              <a:t>atal</a:t>
            </a:r>
            <a:r>
              <a:rPr lang="en-GB" sz="4800" dirty="0">
                <a:solidFill>
                  <a:srgbClr val="0070C0"/>
                </a:solidFill>
              </a:rPr>
              <a:t> a </a:t>
            </a:r>
            <a:r>
              <a:rPr lang="en-GB" sz="4800" dirty="0" err="1">
                <a:solidFill>
                  <a:srgbClr val="0070C0"/>
                </a:solidFill>
              </a:rPr>
              <a:t>datrys</a:t>
            </a:r>
            <a:endParaRPr lang="en-GB" sz="4800" dirty="0">
              <a:solidFill>
                <a:srgbClr val="0070C0"/>
              </a:solidFill>
            </a:endParaRPr>
          </a:p>
          <a:p>
            <a:r>
              <a:rPr lang="en-GB" sz="4800" dirty="0" err="1">
                <a:solidFill>
                  <a:srgbClr val="0070C0"/>
                </a:solidFill>
              </a:rPr>
              <a:t>Deall</a:t>
            </a:r>
            <a:r>
              <a:rPr lang="en-GB" sz="4800" dirty="0">
                <a:solidFill>
                  <a:srgbClr val="0070C0"/>
                </a:solidFill>
              </a:rPr>
              <a:t> y </a:t>
            </a:r>
            <a:r>
              <a:rPr lang="en-GB" sz="4800" dirty="0" err="1">
                <a:solidFill>
                  <a:srgbClr val="0070C0"/>
                </a:solidFill>
              </a:rPr>
              <a:t>gwir</a:t>
            </a:r>
            <a:r>
              <a:rPr lang="en-GB" sz="4800" dirty="0">
                <a:solidFill>
                  <a:srgbClr val="0070C0"/>
                </a:solidFill>
              </a:rPr>
              <a:t> </a:t>
            </a:r>
            <a:r>
              <a:rPr lang="en-GB" sz="4800" dirty="0" err="1">
                <a:solidFill>
                  <a:srgbClr val="0070C0"/>
                </a:solidFill>
              </a:rPr>
              <a:t>achos</a:t>
            </a:r>
            <a:endParaRPr lang="en-GB" sz="4800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3461875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B5C0D5-BCDE-504C-F094-55749B8188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dirty="0" err="1">
                <a:solidFill>
                  <a:srgbClr val="0070C0"/>
                </a:solidFill>
              </a:rPr>
              <a:t>Ffactorau</a:t>
            </a:r>
            <a:r>
              <a:rPr lang="en-GB" sz="3600" dirty="0">
                <a:solidFill>
                  <a:srgbClr val="0070C0"/>
                </a:solidFill>
              </a:rPr>
              <a:t> </a:t>
            </a:r>
            <a:r>
              <a:rPr lang="en-GB" sz="3600" dirty="0" err="1">
                <a:solidFill>
                  <a:srgbClr val="0070C0"/>
                </a:solidFill>
              </a:rPr>
              <a:t>sy'n</a:t>
            </a:r>
            <a:r>
              <a:rPr lang="en-GB" sz="3600" dirty="0">
                <a:solidFill>
                  <a:srgbClr val="0070C0"/>
                </a:solidFill>
              </a:rPr>
              <a:t> </a:t>
            </a:r>
            <a:r>
              <a:rPr lang="en-GB" sz="3600" dirty="0" err="1">
                <a:solidFill>
                  <a:srgbClr val="0070C0"/>
                </a:solidFill>
              </a:rPr>
              <a:t>dylanwadu</a:t>
            </a:r>
            <a:r>
              <a:rPr lang="en-GB" sz="3600" dirty="0">
                <a:solidFill>
                  <a:srgbClr val="0070C0"/>
                </a:solidFill>
              </a:rPr>
              <a:t> </a:t>
            </a:r>
            <a:r>
              <a:rPr lang="en-GB" sz="3600" dirty="0" err="1">
                <a:solidFill>
                  <a:srgbClr val="0070C0"/>
                </a:solidFill>
              </a:rPr>
              <a:t>ar</a:t>
            </a:r>
            <a:r>
              <a:rPr lang="en-GB" sz="3600" dirty="0">
                <a:solidFill>
                  <a:srgbClr val="0070C0"/>
                </a:solidFill>
              </a:rPr>
              <a:t> </a:t>
            </a:r>
            <a:r>
              <a:rPr lang="en-GB" sz="3600" dirty="0" err="1">
                <a:solidFill>
                  <a:srgbClr val="0070C0"/>
                </a:solidFill>
              </a:rPr>
              <a:t>ymddygiad</a:t>
            </a:r>
            <a:r>
              <a:rPr lang="en-GB" sz="3600" dirty="0">
                <a:solidFill>
                  <a:srgbClr val="0070C0"/>
                </a:solidFill>
              </a:rPr>
              <a:t> plant Factors that influence children’s behaviours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7C755A-59F8-F157-804E-0BF3B15DEAE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380018" y="1969712"/>
            <a:ext cx="5181600" cy="4351338"/>
          </a:xfrm>
        </p:spPr>
        <p:txBody>
          <a:bodyPr>
            <a:normAutofit/>
          </a:bodyPr>
          <a:lstStyle/>
          <a:p>
            <a:r>
              <a:rPr lang="en-GB" sz="4800" dirty="0">
                <a:solidFill>
                  <a:srgbClr val="0070C0"/>
                </a:solidFill>
              </a:rPr>
              <a:t>Behavioural</a:t>
            </a:r>
          </a:p>
          <a:p>
            <a:r>
              <a:rPr lang="en-GB" sz="4800" dirty="0">
                <a:solidFill>
                  <a:srgbClr val="0070C0"/>
                </a:solidFill>
              </a:rPr>
              <a:t>Cognitive</a:t>
            </a:r>
          </a:p>
          <a:p>
            <a:r>
              <a:rPr lang="en-GB" sz="4800" dirty="0">
                <a:solidFill>
                  <a:srgbClr val="0070C0"/>
                </a:solidFill>
              </a:rPr>
              <a:t>Systemic</a:t>
            </a:r>
          </a:p>
          <a:p>
            <a:r>
              <a:rPr lang="en-GB" sz="4800" dirty="0">
                <a:solidFill>
                  <a:srgbClr val="0070C0"/>
                </a:solidFill>
              </a:rPr>
              <a:t>Psychodynamic</a:t>
            </a:r>
          </a:p>
          <a:p>
            <a:r>
              <a:rPr lang="en-GB" sz="4800" dirty="0">
                <a:solidFill>
                  <a:srgbClr val="0070C0"/>
                </a:solidFill>
              </a:rPr>
              <a:t>Biological</a:t>
            </a:r>
          </a:p>
          <a:p>
            <a:endParaRPr lang="en-GB" sz="4800" dirty="0"/>
          </a:p>
          <a:p>
            <a:endParaRPr lang="en-GB" sz="4800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6F8C0BF-E6BA-9FD0-1218-F283E08D0B8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383" y="1969712"/>
            <a:ext cx="5181600" cy="4351338"/>
          </a:xfrm>
        </p:spPr>
        <p:txBody>
          <a:bodyPr>
            <a:normAutofit/>
          </a:bodyPr>
          <a:lstStyle/>
          <a:p>
            <a:r>
              <a:rPr lang="en-GB" sz="4800" dirty="0" err="1">
                <a:solidFill>
                  <a:srgbClr val="0070C0"/>
                </a:solidFill>
              </a:rPr>
              <a:t>Ymddygiadol</a:t>
            </a:r>
            <a:endParaRPr lang="en-GB" sz="4800" dirty="0">
              <a:solidFill>
                <a:srgbClr val="0070C0"/>
              </a:solidFill>
            </a:endParaRPr>
          </a:p>
          <a:p>
            <a:r>
              <a:rPr lang="en-GB" sz="4800" dirty="0" err="1">
                <a:solidFill>
                  <a:srgbClr val="0070C0"/>
                </a:solidFill>
              </a:rPr>
              <a:t>Gwybyddol</a:t>
            </a:r>
            <a:endParaRPr lang="en-GB" sz="4800" dirty="0">
              <a:solidFill>
                <a:srgbClr val="0070C0"/>
              </a:solidFill>
            </a:endParaRPr>
          </a:p>
          <a:p>
            <a:r>
              <a:rPr lang="en-GB" sz="4800" dirty="0" err="1">
                <a:solidFill>
                  <a:srgbClr val="0070C0"/>
                </a:solidFill>
              </a:rPr>
              <a:t>Systemig</a:t>
            </a:r>
            <a:endParaRPr lang="en-GB" sz="4800" dirty="0">
              <a:solidFill>
                <a:srgbClr val="0070C0"/>
              </a:solidFill>
            </a:endParaRPr>
          </a:p>
          <a:p>
            <a:r>
              <a:rPr lang="en-GB" sz="4800" dirty="0" err="1">
                <a:solidFill>
                  <a:srgbClr val="0070C0"/>
                </a:solidFill>
              </a:rPr>
              <a:t>Seicodynamig</a:t>
            </a:r>
            <a:endParaRPr lang="en-GB" sz="4800" dirty="0">
              <a:solidFill>
                <a:srgbClr val="0070C0"/>
              </a:solidFill>
            </a:endParaRPr>
          </a:p>
          <a:p>
            <a:r>
              <a:rPr lang="en-GB" sz="4800" dirty="0" err="1">
                <a:solidFill>
                  <a:srgbClr val="0070C0"/>
                </a:solidFill>
              </a:rPr>
              <a:t>Biolegol</a:t>
            </a:r>
            <a:endParaRPr lang="en-GB" sz="4800" dirty="0">
              <a:solidFill>
                <a:srgbClr val="0070C0"/>
              </a:solidFill>
            </a:endParaRPr>
          </a:p>
          <a:p>
            <a:endParaRPr lang="en-GB" sz="4800" dirty="0"/>
          </a:p>
          <a:p>
            <a:endParaRPr lang="en-GB" sz="4800" dirty="0"/>
          </a:p>
        </p:txBody>
      </p:sp>
    </p:spTree>
    <p:extLst>
      <p:ext uri="{BB962C8B-B14F-4D97-AF65-F5344CB8AC3E}">
        <p14:creationId xmlns:p14="http://schemas.microsoft.com/office/powerpoint/2010/main" val="135700675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8D8E03-99F7-F334-A0B8-019F70CADE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>
                <a:solidFill>
                  <a:srgbClr val="0070C0"/>
                </a:solidFill>
              </a:rPr>
              <a:t>Ymddygiadol</a:t>
            </a:r>
            <a:r>
              <a:rPr lang="en-GB" dirty="0">
                <a:solidFill>
                  <a:srgbClr val="0070C0"/>
                </a:solidFill>
              </a:rPr>
              <a:t>                  Behavioural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C5B07B-C7BC-2E39-9C42-5C0741B8BE9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endParaRPr lang="en-GB" sz="2400" dirty="0"/>
          </a:p>
          <a:p>
            <a:r>
              <a:rPr lang="en-GB" sz="2400" dirty="0" err="1">
                <a:solidFill>
                  <a:srgbClr val="0070C0"/>
                </a:solidFill>
              </a:rPr>
              <a:t>Newid</a:t>
            </a:r>
            <a:r>
              <a:rPr lang="en-GB" sz="2400" dirty="0">
                <a:solidFill>
                  <a:srgbClr val="0070C0"/>
                </a:solidFill>
              </a:rPr>
              <a:t> neu </a:t>
            </a:r>
            <a:r>
              <a:rPr lang="en-GB" sz="2400" dirty="0" err="1">
                <a:solidFill>
                  <a:srgbClr val="0070C0"/>
                </a:solidFill>
              </a:rPr>
              <a:t>addasu</a:t>
            </a:r>
            <a:r>
              <a:rPr lang="en-GB" sz="2400" dirty="0">
                <a:solidFill>
                  <a:srgbClr val="0070C0"/>
                </a:solidFill>
              </a:rPr>
              <a:t> </a:t>
            </a:r>
            <a:r>
              <a:rPr lang="en-GB" sz="2400" dirty="0" err="1">
                <a:solidFill>
                  <a:srgbClr val="0070C0"/>
                </a:solidFill>
              </a:rPr>
              <a:t>ymddygadau</a:t>
            </a:r>
            <a:r>
              <a:rPr lang="en-GB" sz="2400" dirty="0">
                <a:solidFill>
                  <a:srgbClr val="0070C0"/>
                </a:solidFill>
              </a:rPr>
              <a:t>               Change or modify behaviours         </a:t>
            </a:r>
          </a:p>
          <a:p>
            <a:r>
              <a:rPr lang="en-GB" sz="2400" dirty="0" err="1">
                <a:solidFill>
                  <a:srgbClr val="0070C0"/>
                </a:solidFill>
              </a:rPr>
              <a:t>Ymddygiad</a:t>
            </a:r>
            <a:r>
              <a:rPr lang="en-GB" sz="2400" dirty="0">
                <a:solidFill>
                  <a:srgbClr val="0070C0"/>
                </a:solidFill>
              </a:rPr>
              <a:t> </a:t>
            </a:r>
            <a:r>
              <a:rPr lang="en-GB" sz="2400" dirty="0" err="1">
                <a:solidFill>
                  <a:srgbClr val="0070C0"/>
                </a:solidFill>
              </a:rPr>
              <a:t>Cyflyru</a:t>
            </a:r>
            <a:r>
              <a:rPr lang="en-GB" sz="2400" dirty="0">
                <a:solidFill>
                  <a:srgbClr val="0070C0"/>
                </a:solidFill>
              </a:rPr>
              <a:t>                                        Conditioning Behaviour</a:t>
            </a:r>
          </a:p>
          <a:p>
            <a:pPr marL="0" indent="0">
              <a:buNone/>
            </a:pPr>
            <a:endParaRPr lang="en-GB" dirty="0">
              <a:solidFill>
                <a:srgbClr val="0070C0"/>
              </a:solidFill>
            </a:endParaRPr>
          </a:p>
          <a:p>
            <a:pPr marL="0" indent="0">
              <a:buNone/>
            </a:pPr>
            <a:r>
              <a:rPr lang="en-GB" i="1" dirty="0">
                <a:solidFill>
                  <a:srgbClr val="0070C0"/>
                </a:solidFill>
              </a:rPr>
              <a:t>‘</a:t>
            </a:r>
            <a:r>
              <a:rPr lang="en-GB" sz="3600" i="1" dirty="0">
                <a:solidFill>
                  <a:srgbClr val="0070C0"/>
                </a:solidFill>
              </a:rPr>
              <a:t>All we need to know in order to describe and explain </a:t>
            </a:r>
            <a:r>
              <a:rPr lang="en-GB" sz="3600" i="1" dirty="0" err="1">
                <a:solidFill>
                  <a:srgbClr val="0070C0"/>
                </a:solidFill>
              </a:rPr>
              <a:t>behavior</a:t>
            </a:r>
            <a:r>
              <a:rPr lang="en-GB" sz="3600" i="1" dirty="0">
                <a:solidFill>
                  <a:srgbClr val="0070C0"/>
                </a:solidFill>
              </a:rPr>
              <a:t> is this: actions followed by good outcomes are likely to recur and actions followed by bad outcomes are less likely to recur.’ </a:t>
            </a:r>
          </a:p>
          <a:p>
            <a:pPr marL="0" indent="0" algn="r">
              <a:buNone/>
            </a:pPr>
            <a:r>
              <a:rPr lang="en-GB" dirty="0">
                <a:solidFill>
                  <a:srgbClr val="0070C0"/>
                </a:solidFill>
              </a:rPr>
              <a:t>Skinner (2015, t./</a:t>
            </a:r>
            <a:r>
              <a:rPr lang="en-GB" dirty="0" err="1">
                <a:solidFill>
                  <a:srgbClr val="0070C0"/>
                </a:solidFill>
              </a:rPr>
              <a:t>p.4</a:t>
            </a:r>
            <a:r>
              <a:rPr lang="en-GB" dirty="0">
                <a:solidFill>
                  <a:srgbClr val="0070C0"/>
                </a:solidFill>
              </a:rPr>
              <a:t>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3696394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10FF4C-5367-8541-8894-35ABF2E253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4145" y="374904"/>
            <a:ext cx="6281928" cy="1744183"/>
          </a:xfrm>
        </p:spPr>
        <p:txBody>
          <a:bodyPr>
            <a:normAutofit/>
          </a:bodyPr>
          <a:lstStyle/>
          <a:p>
            <a:r>
              <a:rPr lang="en-GB" b="1" dirty="0" err="1">
                <a:solidFill>
                  <a:srgbClr val="0070C0"/>
                </a:solidFill>
              </a:rPr>
              <a:t>Ymddygiadaeth</a:t>
            </a:r>
            <a:r>
              <a:rPr lang="en-GB" b="1" dirty="0">
                <a:solidFill>
                  <a:srgbClr val="0070C0"/>
                </a:solidFill>
              </a:rPr>
              <a:t> (Skinner 1904-1990)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09DAE6-E54A-AF40-8FD6-5F8248CFB00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3570" y="1762995"/>
            <a:ext cx="7056122" cy="4442933"/>
          </a:xfrm>
        </p:spPr>
        <p:txBody>
          <a:bodyPr>
            <a:noAutofit/>
          </a:bodyPr>
          <a:lstStyle/>
          <a:p>
            <a:pPr>
              <a:buFont typeface="Wingdings" pitchFamily="2" charset="2"/>
              <a:buChar char="§"/>
            </a:pPr>
            <a:r>
              <a:rPr lang="en-GB" sz="2400" dirty="0">
                <a:solidFill>
                  <a:srgbClr val="0070C0"/>
                </a:solidFill>
              </a:rPr>
              <a:t>Un o </a:t>
            </a:r>
            <a:r>
              <a:rPr lang="en-GB" sz="2400" dirty="0" err="1">
                <a:solidFill>
                  <a:srgbClr val="0070C0"/>
                </a:solidFill>
              </a:rPr>
              <a:t>ddamcaniaethwyr</a:t>
            </a:r>
            <a:r>
              <a:rPr lang="en-GB" sz="2400" dirty="0">
                <a:solidFill>
                  <a:srgbClr val="0070C0"/>
                </a:solidFill>
              </a:rPr>
              <a:t> </a:t>
            </a:r>
            <a:r>
              <a:rPr lang="en-GB" sz="2400" dirty="0" err="1">
                <a:solidFill>
                  <a:srgbClr val="0070C0"/>
                </a:solidFill>
              </a:rPr>
              <a:t>mwyaf</a:t>
            </a:r>
            <a:r>
              <a:rPr lang="en-GB" sz="2400" dirty="0">
                <a:solidFill>
                  <a:srgbClr val="0070C0"/>
                </a:solidFill>
              </a:rPr>
              <a:t> </a:t>
            </a:r>
            <a:r>
              <a:rPr lang="en-GB" sz="2400" dirty="0" err="1">
                <a:solidFill>
                  <a:srgbClr val="0070C0"/>
                </a:solidFill>
              </a:rPr>
              <a:t>dylanwadol</a:t>
            </a:r>
            <a:r>
              <a:rPr lang="en-GB" sz="2400" dirty="0">
                <a:solidFill>
                  <a:srgbClr val="0070C0"/>
                </a:solidFill>
              </a:rPr>
              <a:t> </a:t>
            </a:r>
            <a:r>
              <a:rPr lang="en-GB" sz="2400" dirty="0" err="1">
                <a:solidFill>
                  <a:srgbClr val="0070C0"/>
                </a:solidFill>
              </a:rPr>
              <a:t>yr</a:t>
            </a:r>
            <a:r>
              <a:rPr lang="en-GB" sz="2400" dirty="0">
                <a:solidFill>
                  <a:srgbClr val="0070C0"/>
                </a:solidFill>
              </a:rPr>
              <a:t>  </a:t>
            </a:r>
            <a:r>
              <a:rPr lang="en-GB" sz="2400" dirty="0" err="1">
                <a:solidFill>
                  <a:srgbClr val="0070C0"/>
                </a:solidFill>
              </a:rPr>
              <a:t>20</a:t>
            </a:r>
            <a:r>
              <a:rPr lang="en-GB" sz="2400" baseline="30000" dirty="0" err="1">
                <a:solidFill>
                  <a:srgbClr val="0070C0"/>
                </a:solidFill>
              </a:rPr>
              <a:t>fed</a:t>
            </a:r>
            <a:r>
              <a:rPr lang="en-GB" sz="2400" dirty="0">
                <a:solidFill>
                  <a:srgbClr val="0070C0"/>
                </a:solidFill>
              </a:rPr>
              <a:t> </a:t>
            </a:r>
            <a:r>
              <a:rPr lang="en-GB" sz="2400" dirty="0" err="1">
                <a:solidFill>
                  <a:srgbClr val="0070C0"/>
                </a:solidFill>
              </a:rPr>
              <a:t>ganrif</a:t>
            </a:r>
            <a:endParaRPr lang="en-GB" sz="2400" dirty="0">
              <a:solidFill>
                <a:srgbClr val="0070C0"/>
              </a:solidFill>
            </a:endParaRPr>
          </a:p>
          <a:p>
            <a:pPr>
              <a:buFont typeface="Wingdings" pitchFamily="2" charset="2"/>
              <a:buChar char="§"/>
            </a:pPr>
            <a:r>
              <a:rPr lang="en-GB" sz="2400" dirty="0">
                <a:solidFill>
                  <a:srgbClr val="0070C0"/>
                </a:solidFill>
              </a:rPr>
              <a:t>Mae </a:t>
            </a:r>
            <a:r>
              <a:rPr lang="en-GB" sz="2400" dirty="0" err="1">
                <a:solidFill>
                  <a:srgbClr val="0070C0"/>
                </a:solidFill>
              </a:rPr>
              <a:t>ymddygiadaeth</a:t>
            </a:r>
            <a:r>
              <a:rPr lang="en-GB" sz="2400" dirty="0">
                <a:solidFill>
                  <a:srgbClr val="0070C0"/>
                </a:solidFill>
              </a:rPr>
              <a:t> </a:t>
            </a:r>
            <a:r>
              <a:rPr lang="en-GB" sz="2400" dirty="0" err="1">
                <a:solidFill>
                  <a:srgbClr val="0070C0"/>
                </a:solidFill>
              </a:rPr>
              <a:t>yn</a:t>
            </a:r>
            <a:r>
              <a:rPr lang="en-GB" sz="2400" dirty="0">
                <a:solidFill>
                  <a:srgbClr val="0070C0"/>
                </a:solidFill>
              </a:rPr>
              <a:t> </a:t>
            </a:r>
            <a:r>
              <a:rPr lang="en-GB" sz="2400" dirty="0" err="1">
                <a:solidFill>
                  <a:srgbClr val="0070C0"/>
                </a:solidFill>
              </a:rPr>
              <a:t>edrych</a:t>
            </a:r>
            <a:r>
              <a:rPr lang="en-GB" sz="2400" dirty="0">
                <a:solidFill>
                  <a:srgbClr val="0070C0"/>
                </a:solidFill>
              </a:rPr>
              <a:t> </a:t>
            </a:r>
            <a:r>
              <a:rPr lang="en-GB" sz="2400" dirty="0" err="1">
                <a:solidFill>
                  <a:srgbClr val="0070C0"/>
                </a:solidFill>
              </a:rPr>
              <a:t>ar</a:t>
            </a:r>
            <a:r>
              <a:rPr lang="en-GB" sz="2400" dirty="0">
                <a:solidFill>
                  <a:srgbClr val="0070C0"/>
                </a:solidFill>
              </a:rPr>
              <a:t> y </a:t>
            </a:r>
            <a:r>
              <a:rPr lang="en-GB" sz="2400" dirty="0" err="1">
                <a:solidFill>
                  <a:srgbClr val="0070C0"/>
                </a:solidFill>
              </a:rPr>
              <a:t>ffactorau</a:t>
            </a:r>
            <a:r>
              <a:rPr lang="en-GB" sz="2400" dirty="0">
                <a:solidFill>
                  <a:srgbClr val="0070C0"/>
                </a:solidFill>
              </a:rPr>
              <a:t> </a:t>
            </a:r>
            <a:r>
              <a:rPr lang="en-GB" sz="2400" dirty="0" err="1">
                <a:solidFill>
                  <a:srgbClr val="0070C0"/>
                </a:solidFill>
              </a:rPr>
              <a:t>amgylcheddol</a:t>
            </a:r>
            <a:r>
              <a:rPr lang="en-GB" sz="2400" dirty="0">
                <a:solidFill>
                  <a:srgbClr val="0070C0"/>
                </a:solidFill>
              </a:rPr>
              <a:t> ac </a:t>
            </a:r>
            <a:r>
              <a:rPr lang="en-GB" sz="2400" dirty="0" err="1">
                <a:solidFill>
                  <a:srgbClr val="0070C0"/>
                </a:solidFill>
              </a:rPr>
              <a:t>allanol</a:t>
            </a:r>
            <a:r>
              <a:rPr lang="en-GB" sz="2400" dirty="0">
                <a:solidFill>
                  <a:srgbClr val="0070C0"/>
                </a:solidFill>
              </a:rPr>
              <a:t> </a:t>
            </a:r>
            <a:r>
              <a:rPr lang="en-GB" sz="2400" dirty="0" err="1">
                <a:solidFill>
                  <a:srgbClr val="0070C0"/>
                </a:solidFill>
              </a:rPr>
              <a:t>sy’n</a:t>
            </a:r>
            <a:r>
              <a:rPr lang="en-GB" sz="2400" dirty="0">
                <a:solidFill>
                  <a:srgbClr val="0070C0"/>
                </a:solidFill>
              </a:rPr>
              <a:t> </a:t>
            </a:r>
            <a:r>
              <a:rPr lang="en-GB" sz="2400" dirty="0" err="1">
                <a:solidFill>
                  <a:srgbClr val="0070C0"/>
                </a:solidFill>
              </a:rPr>
              <a:t>chwarae</a:t>
            </a:r>
            <a:r>
              <a:rPr lang="en-GB" sz="2400" dirty="0">
                <a:solidFill>
                  <a:srgbClr val="0070C0"/>
                </a:solidFill>
              </a:rPr>
              <a:t> </a:t>
            </a:r>
            <a:r>
              <a:rPr lang="en-GB" sz="2400" dirty="0" err="1">
                <a:solidFill>
                  <a:srgbClr val="0070C0"/>
                </a:solidFill>
              </a:rPr>
              <a:t>rôl</a:t>
            </a:r>
            <a:r>
              <a:rPr lang="en-GB" sz="2400" dirty="0">
                <a:solidFill>
                  <a:srgbClr val="0070C0"/>
                </a:solidFill>
              </a:rPr>
              <a:t> </a:t>
            </a:r>
            <a:r>
              <a:rPr lang="en-GB" sz="2400" dirty="0" err="1">
                <a:solidFill>
                  <a:srgbClr val="0070C0"/>
                </a:solidFill>
              </a:rPr>
              <a:t>bwysig</a:t>
            </a:r>
            <a:r>
              <a:rPr lang="en-GB" sz="2400" dirty="0">
                <a:solidFill>
                  <a:srgbClr val="0070C0"/>
                </a:solidFill>
              </a:rPr>
              <a:t> </a:t>
            </a:r>
            <a:r>
              <a:rPr lang="en-GB" sz="2400" dirty="0" err="1">
                <a:solidFill>
                  <a:srgbClr val="0070C0"/>
                </a:solidFill>
              </a:rPr>
              <a:t>wrth</a:t>
            </a:r>
            <a:r>
              <a:rPr lang="en-GB" sz="2400" dirty="0">
                <a:solidFill>
                  <a:srgbClr val="0070C0"/>
                </a:solidFill>
              </a:rPr>
              <a:t> </a:t>
            </a:r>
            <a:r>
              <a:rPr lang="en-GB" sz="2400" dirty="0" err="1">
                <a:solidFill>
                  <a:srgbClr val="0070C0"/>
                </a:solidFill>
              </a:rPr>
              <a:t>ddylanwadu</a:t>
            </a:r>
            <a:r>
              <a:rPr lang="en-GB" sz="2400" dirty="0">
                <a:solidFill>
                  <a:srgbClr val="0070C0"/>
                </a:solidFill>
              </a:rPr>
              <a:t> </a:t>
            </a:r>
            <a:r>
              <a:rPr lang="en-GB" sz="2400" dirty="0" err="1">
                <a:solidFill>
                  <a:srgbClr val="0070C0"/>
                </a:solidFill>
              </a:rPr>
              <a:t>ar</a:t>
            </a:r>
            <a:r>
              <a:rPr lang="en-GB" sz="2400" dirty="0">
                <a:solidFill>
                  <a:srgbClr val="0070C0"/>
                </a:solidFill>
              </a:rPr>
              <a:t> </a:t>
            </a:r>
            <a:r>
              <a:rPr lang="en-GB" sz="2400" dirty="0" err="1">
                <a:solidFill>
                  <a:srgbClr val="0070C0"/>
                </a:solidFill>
              </a:rPr>
              <a:t>ymddygiad</a:t>
            </a:r>
            <a:r>
              <a:rPr lang="en-GB" sz="2400" dirty="0">
                <a:solidFill>
                  <a:srgbClr val="0070C0"/>
                </a:solidFill>
              </a:rPr>
              <a:t>. </a:t>
            </a:r>
          </a:p>
          <a:p>
            <a:pPr>
              <a:buFont typeface="Wingdings" pitchFamily="2" charset="2"/>
              <a:buChar char="§"/>
            </a:pPr>
            <a:r>
              <a:rPr lang="en-GB" altLang="en-US" sz="2400" dirty="0" err="1">
                <a:solidFill>
                  <a:srgbClr val="0070C0"/>
                </a:solidFill>
              </a:rPr>
              <a:t>Credai</a:t>
            </a:r>
            <a:r>
              <a:rPr lang="en-GB" altLang="en-US" sz="2400" dirty="0">
                <a:solidFill>
                  <a:srgbClr val="0070C0"/>
                </a:solidFill>
              </a:rPr>
              <a:t> y </a:t>
            </a:r>
            <a:r>
              <a:rPr lang="en-GB" altLang="en-US" sz="2400" dirty="0" err="1">
                <a:solidFill>
                  <a:srgbClr val="0070C0"/>
                </a:solidFill>
              </a:rPr>
              <a:t>gallwn</a:t>
            </a:r>
            <a:r>
              <a:rPr lang="en-GB" altLang="en-US" sz="2400" dirty="0">
                <a:solidFill>
                  <a:srgbClr val="0070C0"/>
                </a:solidFill>
              </a:rPr>
              <a:t> </a:t>
            </a:r>
            <a:r>
              <a:rPr lang="en-GB" altLang="en-US" sz="2400" dirty="0" err="1">
                <a:solidFill>
                  <a:srgbClr val="0070C0"/>
                </a:solidFill>
              </a:rPr>
              <a:t>ragweld</a:t>
            </a:r>
            <a:r>
              <a:rPr lang="en-GB" altLang="en-US" sz="2400" dirty="0">
                <a:solidFill>
                  <a:srgbClr val="0070C0"/>
                </a:solidFill>
              </a:rPr>
              <a:t> a </a:t>
            </a:r>
            <a:r>
              <a:rPr lang="en-GB" altLang="en-US" sz="2400" dirty="0" err="1">
                <a:solidFill>
                  <a:srgbClr val="0070C0"/>
                </a:solidFill>
              </a:rPr>
              <a:t>rheoli</a:t>
            </a:r>
            <a:r>
              <a:rPr lang="en-GB" altLang="en-US" sz="2400" dirty="0">
                <a:solidFill>
                  <a:srgbClr val="0070C0"/>
                </a:solidFill>
              </a:rPr>
              <a:t> </a:t>
            </a:r>
            <a:r>
              <a:rPr lang="en-GB" altLang="en-US" sz="2400" dirty="0" err="1">
                <a:solidFill>
                  <a:srgbClr val="0070C0"/>
                </a:solidFill>
              </a:rPr>
              <a:t>ymddygiad</a:t>
            </a:r>
            <a:r>
              <a:rPr lang="en-GB" altLang="en-US" sz="2400" dirty="0">
                <a:solidFill>
                  <a:srgbClr val="0070C0"/>
                </a:solidFill>
              </a:rPr>
              <a:t> </a:t>
            </a:r>
            <a:r>
              <a:rPr lang="en-GB" altLang="en-US" sz="2400" dirty="0" err="1">
                <a:solidFill>
                  <a:srgbClr val="0070C0"/>
                </a:solidFill>
              </a:rPr>
              <a:t>trwy</a:t>
            </a:r>
            <a:r>
              <a:rPr lang="en-GB" altLang="en-US" sz="2400" dirty="0">
                <a:solidFill>
                  <a:srgbClr val="0070C0"/>
                </a:solidFill>
              </a:rPr>
              <a:t> </a:t>
            </a:r>
            <a:r>
              <a:rPr lang="en-GB" altLang="en-US" sz="2400" dirty="0" err="1">
                <a:solidFill>
                  <a:srgbClr val="0070C0"/>
                </a:solidFill>
              </a:rPr>
              <a:t>drin</a:t>
            </a:r>
            <a:r>
              <a:rPr lang="en-GB" altLang="en-US" sz="2400" dirty="0">
                <a:solidFill>
                  <a:srgbClr val="0070C0"/>
                </a:solidFill>
              </a:rPr>
              <a:t> </a:t>
            </a:r>
            <a:r>
              <a:rPr lang="en-GB" altLang="en-US" sz="2400" dirty="0" err="1">
                <a:solidFill>
                  <a:srgbClr val="0070C0"/>
                </a:solidFill>
              </a:rPr>
              <a:t>yr</a:t>
            </a:r>
            <a:r>
              <a:rPr lang="en-GB" altLang="en-US" sz="2400" dirty="0">
                <a:solidFill>
                  <a:srgbClr val="0070C0"/>
                </a:solidFill>
              </a:rPr>
              <a:t> </a:t>
            </a:r>
            <a:r>
              <a:rPr lang="en-GB" altLang="en-US" sz="2400" dirty="0" err="1">
                <a:solidFill>
                  <a:srgbClr val="0070C0"/>
                </a:solidFill>
              </a:rPr>
              <a:t>amgylchedd</a:t>
            </a:r>
            <a:r>
              <a:rPr lang="en-GB" altLang="en-US" sz="2400" dirty="0">
                <a:solidFill>
                  <a:srgbClr val="0070C0"/>
                </a:solidFill>
              </a:rPr>
              <a:t>.</a:t>
            </a:r>
            <a:endParaRPr lang="en-GB" sz="2400" dirty="0">
              <a:solidFill>
                <a:srgbClr val="0070C0"/>
              </a:solidFill>
            </a:endParaRPr>
          </a:p>
          <a:p>
            <a:pPr>
              <a:buFont typeface="Wingdings" pitchFamily="2" charset="2"/>
              <a:buChar char="§"/>
            </a:pPr>
            <a:r>
              <a:rPr lang="en-GB" altLang="en-US" sz="2400" dirty="0" err="1">
                <a:solidFill>
                  <a:srgbClr val="0070C0"/>
                </a:solidFill>
              </a:rPr>
              <a:t>Diffiniodd</a:t>
            </a:r>
            <a:r>
              <a:rPr lang="en-GB" altLang="en-US" sz="2400" dirty="0">
                <a:solidFill>
                  <a:srgbClr val="0070C0"/>
                </a:solidFill>
              </a:rPr>
              <a:t> </a:t>
            </a:r>
            <a:r>
              <a:rPr lang="en-GB" altLang="en-US" sz="2400" dirty="0" err="1">
                <a:solidFill>
                  <a:srgbClr val="0070C0"/>
                </a:solidFill>
              </a:rPr>
              <a:t>ei</a:t>
            </a:r>
            <a:r>
              <a:rPr lang="en-GB" altLang="en-US" sz="2400" dirty="0">
                <a:solidFill>
                  <a:srgbClr val="0070C0"/>
                </a:solidFill>
              </a:rPr>
              <a:t> </a:t>
            </a:r>
            <a:r>
              <a:rPr lang="en-GB" altLang="en-US" sz="2400" dirty="0" err="1">
                <a:solidFill>
                  <a:srgbClr val="0070C0"/>
                </a:solidFill>
              </a:rPr>
              <a:t>gangen</a:t>
            </a:r>
            <a:r>
              <a:rPr lang="en-GB" altLang="en-US" sz="2400" dirty="0">
                <a:solidFill>
                  <a:srgbClr val="0070C0"/>
                </a:solidFill>
              </a:rPr>
              <a:t> </a:t>
            </a:r>
            <a:r>
              <a:rPr lang="en-GB" altLang="en-US" sz="2400" dirty="0" err="1">
                <a:solidFill>
                  <a:srgbClr val="0070C0"/>
                </a:solidFill>
              </a:rPr>
              <a:t>ei</a:t>
            </a:r>
            <a:r>
              <a:rPr lang="en-GB" altLang="en-US" sz="2400" dirty="0">
                <a:solidFill>
                  <a:srgbClr val="0070C0"/>
                </a:solidFill>
              </a:rPr>
              <a:t> </a:t>
            </a:r>
            <a:r>
              <a:rPr lang="en-GB" altLang="en-US" sz="2400" dirty="0" err="1">
                <a:solidFill>
                  <a:srgbClr val="0070C0"/>
                </a:solidFill>
              </a:rPr>
              <a:t>hun</a:t>
            </a:r>
            <a:r>
              <a:rPr lang="en-GB" altLang="en-US" sz="2400" dirty="0">
                <a:solidFill>
                  <a:srgbClr val="0070C0"/>
                </a:solidFill>
              </a:rPr>
              <a:t> o </a:t>
            </a:r>
            <a:r>
              <a:rPr lang="en-GB" altLang="en-US" sz="2400" dirty="0" err="1">
                <a:solidFill>
                  <a:srgbClr val="0070C0"/>
                </a:solidFill>
              </a:rPr>
              <a:t>Ymddygiadaeth</a:t>
            </a:r>
            <a:r>
              <a:rPr lang="en-GB" altLang="en-US" sz="2400" dirty="0">
                <a:solidFill>
                  <a:srgbClr val="0070C0"/>
                </a:solidFill>
              </a:rPr>
              <a:t> – </a:t>
            </a:r>
            <a:r>
              <a:rPr lang="en-GB" altLang="en-US" sz="2400" dirty="0" err="1">
                <a:solidFill>
                  <a:srgbClr val="0070C0"/>
                </a:solidFill>
              </a:rPr>
              <a:t>Cyflyru</a:t>
            </a:r>
            <a:r>
              <a:rPr lang="en-GB" altLang="en-US" sz="2400" dirty="0">
                <a:solidFill>
                  <a:srgbClr val="0070C0"/>
                </a:solidFill>
              </a:rPr>
              <a:t> </a:t>
            </a:r>
            <a:r>
              <a:rPr lang="en-GB" altLang="en-US" sz="2400" dirty="0" err="1">
                <a:solidFill>
                  <a:srgbClr val="0070C0"/>
                </a:solidFill>
              </a:rPr>
              <a:t>Gweithredol</a:t>
            </a:r>
            <a:r>
              <a:rPr lang="en-GB" altLang="en-US" sz="2400" dirty="0">
                <a:solidFill>
                  <a:srgbClr val="0070C0"/>
                </a:solidFill>
              </a:rPr>
              <a:t>.</a:t>
            </a:r>
          </a:p>
          <a:p>
            <a:pPr marL="0" indent="0">
              <a:buNone/>
            </a:pPr>
            <a:r>
              <a:rPr lang="en-GB" altLang="en-US" sz="1800" dirty="0">
                <a:solidFill>
                  <a:srgbClr val="0070C0"/>
                </a:solidFill>
              </a:rPr>
              <a:t>Blakemore &amp; Frith (2005) </a:t>
            </a:r>
          </a:p>
          <a:p>
            <a:pPr marL="0" indent="0">
              <a:buNone/>
            </a:pPr>
            <a:endParaRPr lang="en-GB" altLang="en-US" sz="2400" dirty="0"/>
          </a:p>
        </p:txBody>
      </p:sp>
      <p:pic>
        <p:nvPicPr>
          <p:cNvPr id="4" name="Picture 1" descr="A photo of an elderly F W Skinner ">
            <a:extLst>
              <a:ext uri="{FF2B5EF4-FFF2-40B4-BE49-F238E27FC236}">
                <a16:creationId xmlns:a16="http://schemas.microsoft.com/office/drawing/2014/main" id="{E3595C3B-1514-574B-AEAC-14C9E5DD0917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848" r="1" b="1"/>
          <a:stretch/>
        </p:blipFill>
        <p:spPr bwMode="auto">
          <a:xfrm>
            <a:off x="7837371" y="237744"/>
            <a:ext cx="4124416" cy="63825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98688076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10FF4C-5367-8541-8894-35ABF2E253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4145" y="374904"/>
            <a:ext cx="6281928" cy="1744183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rgbClr val="0070C0"/>
                </a:solidFill>
              </a:rPr>
              <a:t>Behaviourism (Skinner 1904-1990)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09DAE6-E54A-AF40-8FD6-5F8248CFB00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3570" y="1762995"/>
            <a:ext cx="7056122" cy="4442933"/>
          </a:xfrm>
        </p:spPr>
        <p:txBody>
          <a:bodyPr>
            <a:noAutofit/>
          </a:bodyPr>
          <a:lstStyle/>
          <a:p>
            <a:pPr>
              <a:buFont typeface="Wingdings" pitchFamily="2" charset="2"/>
              <a:buChar char="§"/>
            </a:pPr>
            <a:r>
              <a:rPr lang="en-GB" sz="2400" dirty="0">
                <a:solidFill>
                  <a:srgbClr val="0070C0"/>
                </a:solidFill>
              </a:rPr>
              <a:t>One of the most influential theorists of the 20</a:t>
            </a:r>
            <a:r>
              <a:rPr lang="en-GB" sz="2400" baseline="30000" dirty="0">
                <a:solidFill>
                  <a:srgbClr val="0070C0"/>
                </a:solidFill>
              </a:rPr>
              <a:t>th</a:t>
            </a:r>
            <a:r>
              <a:rPr lang="en-GB" sz="2400" dirty="0">
                <a:solidFill>
                  <a:srgbClr val="0070C0"/>
                </a:solidFill>
              </a:rPr>
              <a:t> century</a:t>
            </a:r>
          </a:p>
          <a:p>
            <a:pPr>
              <a:buFont typeface="Wingdings" pitchFamily="2" charset="2"/>
              <a:buChar char="§"/>
            </a:pPr>
            <a:r>
              <a:rPr lang="en-GB" sz="2400" dirty="0">
                <a:solidFill>
                  <a:srgbClr val="0070C0"/>
                </a:solidFill>
              </a:rPr>
              <a:t>Behaviourism looks at the environmental and external factors that have an important role in influencing behaviour. </a:t>
            </a:r>
          </a:p>
          <a:p>
            <a:pPr>
              <a:buFont typeface="Wingdings" pitchFamily="2" charset="2"/>
              <a:buChar char="§"/>
            </a:pPr>
            <a:r>
              <a:rPr lang="en-GB" altLang="en-US" sz="2400" dirty="0">
                <a:solidFill>
                  <a:srgbClr val="0070C0"/>
                </a:solidFill>
              </a:rPr>
              <a:t>Believed that we could predict and control behaviour by manipulating the environment.</a:t>
            </a:r>
            <a:endParaRPr lang="en-GB" sz="2400" dirty="0">
              <a:solidFill>
                <a:srgbClr val="0070C0"/>
              </a:solidFill>
            </a:endParaRPr>
          </a:p>
          <a:p>
            <a:pPr>
              <a:buFont typeface="Wingdings" pitchFamily="2" charset="2"/>
              <a:buChar char="§"/>
            </a:pPr>
            <a:r>
              <a:rPr lang="en-GB" altLang="en-US" sz="2400" dirty="0">
                <a:solidFill>
                  <a:srgbClr val="0070C0"/>
                </a:solidFill>
              </a:rPr>
              <a:t>Defined his own branch of Behaviourism – Operant Conditioning.</a:t>
            </a:r>
          </a:p>
          <a:p>
            <a:pPr marL="0" indent="0">
              <a:buNone/>
            </a:pPr>
            <a:r>
              <a:rPr lang="en-GB" altLang="en-US" sz="1800" dirty="0">
                <a:solidFill>
                  <a:srgbClr val="0070C0"/>
                </a:solidFill>
              </a:rPr>
              <a:t>Blakemore &amp; Frith (2005) </a:t>
            </a:r>
          </a:p>
          <a:p>
            <a:pPr marL="0" indent="0">
              <a:buNone/>
            </a:pPr>
            <a:endParaRPr lang="en-GB" altLang="en-US" sz="2400" dirty="0"/>
          </a:p>
        </p:txBody>
      </p:sp>
      <p:pic>
        <p:nvPicPr>
          <p:cNvPr id="4" name="Picture 1" descr="A photo of an elderly F W Skinner ">
            <a:extLst>
              <a:ext uri="{FF2B5EF4-FFF2-40B4-BE49-F238E27FC236}">
                <a16:creationId xmlns:a16="http://schemas.microsoft.com/office/drawing/2014/main" id="{E3595C3B-1514-574B-AEAC-14C9E5DD0917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848" r="1" b="1"/>
          <a:stretch/>
        </p:blipFill>
        <p:spPr bwMode="auto">
          <a:xfrm>
            <a:off x="7837371" y="237744"/>
            <a:ext cx="4124416" cy="63825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88910411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97CC3E-2DE5-994F-A76E-F08D3FC912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err="1">
                <a:solidFill>
                  <a:srgbClr val="0070C0"/>
                </a:solidFill>
              </a:rPr>
              <a:t>Ymddygiadaeth</a:t>
            </a:r>
            <a:r>
              <a:rPr lang="en-GB" b="1" dirty="0">
                <a:solidFill>
                  <a:srgbClr val="0070C0"/>
                </a:solidFill>
              </a:rPr>
              <a:t> </a:t>
            </a:r>
            <a:r>
              <a:rPr lang="en-GB" b="1" dirty="0" err="1">
                <a:solidFill>
                  <a:srgbClr val="0070C0"/>
                </a:solidFill>
              </a:rPr>
              <a:t>yn</a:t>
            </a:r>
            <a:r>
              <a:rPr lang="en-GB" b="1" dirty="0">
                <a:solidFill>
                  <a:srgbClr val="0070C0"/>
                </a:solidFill>
              </a:rPr>
              <a:t> </a:t>
            </a:r>
            <a:r>
              <a:rPr lang="en-GB" b="1" dirty="0" err="1">
                <a:solidFill>
                  <a:srgbClr val="0070C0"/>
                </a:solidFill>
              </a:rPr>
              <a:t>yr</a:t>
            </a:r>
            <a:r>
              <a:rPr lang="en-GB" b="1" dirty="0">
                <a:solidFill>
                  <a:srgbClr val="0070C0"/>
                </a:solidFill>
              </a:rPr>
              <a:t> </a:t>
            </a:r>
            <a:r>
              <a:rPr lang="en-GB" b="1" dirty="0" err="1">
                <a:solidFill>
                  <a:srgbClr val="0070C0"/>
                </a:solidFill>
              </a:rPr>
              <a:t>ystafell</a:t>
            </a:r>
            <a:r>
              <a:rPr lang="en-GB" b="1" dirty="0">
                <a:solidFill>
                  <a:srgbClr val="0070C0"/>
                </a:solidFill>
              </a:rPr>
              <a:t> </a:t>
            </a:r>
            <a:r>
              <a:rPr lang="en-GB" b="1" dirty="0" err="1">
                <a:solidFill>
                  <a:srgbClr val="0070C0"/>
                </a:solidFill>
              </a:rPr>
              <a:t>ddosbarth</a:t>
            </a:r>
            <a:br>
              <a:rPr lang="en-GB" b="1" dirty="0">
                <a:solidFill>
                  <a:srgbClr val="0070C0"/>
                </a:solidFill>
              </a:rPr>
            </a:br>
            <a:r>
              <a:rPr lang="en-GB" b="1" dirty="0">
                <a:solidFill>
                  <a:srgbClr val="0070C0"/>
                </a:solidFill>
              </a:rPr>
              <a:t>Behaviourism in the classroom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76B497-8764-CA48-A65A-8BB79C21E3E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28756" y="1690688"/>
            <a:ext cx="5243650" cy="4949956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endParaRPr lang="en-GB" sz="2600" dirty="0"/>
          </a:p>
          <a:p>
            <a:pPr>
              <a:buFont typeface="Wingdings" pitchFamily="2" charset="2"/>
              <a:buChar char="§"/>
            </a:pPr>
            <a:r>
              <a:rPr lang="en-GB" sz="2600" dirty="0">
                <a:solidFill>
                  <a:srgbClr val="0070C0"/>
                </a:solidFill>
              </a:rPr>
              <a:t>Rewards and punishments are used in an educational setting</a:t>
            </a:r>
          </a:p>
          <a:p>
            <a:pPr>
              <a:buFont typeface="Wingdings" pitchFamily="2" charset="2"/>
              <a:buChar char="§"/>
            </a:pPr>
            <a:r>
              <a:rPr lang="en-GB" sz="2600" dirty="0">
                <a:solidFill>
                  <a:srgbClr val="0070C0"/>
                </a:solidFill>
              </a:rPr>
              <a:t>Can be used to encourage an individual or a group </a:t>
            </a:r>
          </a:p>
          <a:p>
            <a:pPr>
              <a:buFont typeface="Wingdings" pitchFamily="2" charset="2"/>
              <a:buChar char="§"/>
            </a:pPr>
            <a:r>
              <a:rPr lang="en-GB" sz="2600" dirty="0">
                <a:solidFill>
                  <a:srgbClr val="0070C0"/>
                </a:solidFill>
              </a:rPr>
              <a:t>Not all students will benefit from the same reinforcements,</a:t>
            </a:r>
          </a:p>
          <a:p>
            <a:pPr marL="0" indent="0">
              <a:buNone/>
            </a:pPr>
            <a:r>
              <a:rPr lang="en-GB" sz="2600" dirty="0">
                <a:solidFill>
                  <a:srgbClr val="0070C0"/>
                </a:solidFill>
              </a:rPr>
              <a:t>e.g. Skinner talked of things such as a smile encouraging a positive reinforcement. Is this always the case?</a:t>
            </a:r>
          </a:p>
          <a:p>
            <a:pPr marL="0" indent="0">
              <a:buNone/>
            </a:pPr>
            <a:r>
              <a:rPr lang="en-GB" altLang="en-US" sz="2000" dirty="0">
                <a:solidFill>
                  <a:srgbClr val="0070C0"/>
                </a:solidFill>
              </a:rPr>
              <a:t>							Gray and </a:t>
            </a:r>
            <a:r>
              <a:rPr lang="en-GB" altLang="en-US" sz="2000" dirty="0" err="1">
                <a:solidFill>
                  <a:srgbClr val="0070C0"/>
                </a:solidFill>
              </a:rPr>
              <a:t>Macblain</a:t>
            </a:r>
            <a:r>
              <a:rPr lang="en-GB" altLang="en-US" sz="2000" dirty="0">
                <a:solidFill>
                  <a:srgbClr val="0070C0"/>
                </a:solidFill>
              </a:rPr>
              <a:t> (2015)</a:t>
            </a:r>
            <a:endParaRPr lang="en-GB" sz="2600" dirty="0">
              <a:solidFill>
                <a:srgbClr val="0070C0"/>
              </a:solidFill>
            </a:endParaRPr>
          </a:p>
          <a:p>
            <a:pPr marL="0" indent="0" algn="r">
              <a:buNone/>
            </a:pPr>
            <a:endParaRPr lang="en-GB" sz="2400" dirty="0"/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A018D958-DFB9-339C-EE1E-29A65123353E}"/>
              </a:ext>
            </a:extLst>
          </p:cNvPr>
          <p:cNvSpPr txBox="1">
            <a:spLocks/>
          </p:cNvSpPr>
          <p:nvPr/>
        </p:nvSpPr>
        <p:spPr>
          <a:xfrm>
            <a:off x="476595" y="1840317"/>
            <a:ext cx="5529053" cy="4864058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endParaRPr lang="en-GB" sz="2600" dirty="0"/>
          </a:p>
          <a:p>
            <a:pPr>
              <a:buFont typeface="Wingdings" pitchFamily="2" charset="2"/>
              <a:buChar char="§"/>
            </a:pPr>
            <a:r>
              <a:rPr lang="en-GB" dirty="0" err="1">
                <a:solidFill>
                  <a:srgbClr val="0070C0"/>
                </a:solidFill>
              </a:rPr>
              <a:t>Defnyddir</a:t>
            </a:r>
            <a:r>
              <a:rPr lang="en-GB" dirty="0">
                <a:solidFill>
                  <a:srgbClr val="0070C0"/>
                </a:solidFill>
              </a:rPr>
              <a:t> </a:t>
            </a:r>
            <a:r>
              <a:rPr lang="en-GB" dirty="0" err="1">
                <a:solidFill>
                  <a:srgbClr val="0070C0"/>
                </a:solidFill>
              </a:rPr>
              <a:t>gwobrau</a:t>
            </a:r>
            <a:r>
              <a:rPr lang="en-GB" dirty="0">
                <a:solidFill>
                  <a:srgbClr val="0070C0"/>
                </a:solidFill>
              </a:rPr>
              <a:t> a </a:t>
            </a:r>
            <a:r>
              <a:rPr lang="en-GB" dirty="0" err="1">
                <a:solidFill>
                  <a:srgbClr val="0070C0"/>
                </a:solidFill>
              </a:rPr>
              <a:t>chosbau</a:t>
            </a:r>
            <a:r>
              <a:rPr lang="en-GB" dirty="0">
                <a:solidFill>
                  <a:srgbClr val="0070C0"/>
                </a:solidFill>
              </a:rPr>
              <a:t> </a:t>
            </a:r>
            <a:r>
              <a:rPr lang="en-GB" dirty="0" err="1">
                <a:solidFill>
                  <a:srgbClr val="0070C0"/>
                </a:solidFill>
              </a:rPr>
              <a:t>mewn</a:t>
            </a:r>
            <a:r>
              <a:rPr lang="en-GB" dirty="0">
                <a:solidFill>
                  <a:srgbClr val="0070C0"/>
                </a:solidFill>
              </a:rPr>
              <a:t> </a:t>
            </a:r>
            <a:r>
              <a:rPr lang="en-GB" dirty="0" err="1">
                <a:solidFill>
                  <a:srgbClr val="0070C0"/>
                </a:solidFill>
              </a:rPr>
              <a:t>lleoliad</a:t>
            </a:r>
            <a:r>
              <a:rPr lang="en-GB" dirty="0">
                <a:solidFill>
                  <a:srgbClr val="0070C0"/>
                </a:solidFill>
              </a:rPr>
              <a:t> </a:t>
            </a:r>
            <a:r>
              <a:rPr lang="en-GB" dirty="0" err="1">
                <a:solidFill>
                  <a:srgbClr val="0070C0"/>
                </a:solidFill>
              </a:rPr>
              <a:t>addysgol</a:t>
            </a:r>
            <a:endParaRPr lang="en-GB" dirty="0">
              <a:solidFill>
                <a:srgbClr val="0070C0"/>
              </a:solidFill>
            </a:endParaRPr>
          </a:p>
          <a:p>
            <a:pPr>
              <a:buFont typeface="Wingdings" pitchFamily="2" charset="2"/>
              <a:buChar char="§"/>
            </a:pPr>
            <a:r>
              <a:rPr lang="en-GB" dirty="0" err="1">
                <a:solidFill>
                  <a:srgbClr val="0070C0"/>
                </a:solidFill>
              </a:rPr>
              <a:t>Gellir</a:t>
            </a:r>
            <a:r>
              <a:rPr lang="en-GB" dirty="0">
                <a:solidFill>
                  <a:srgbClr val="0070C0"/>
                </a:solidFill>
              </a:rPr>
              <a:t> </a:t>
            </a:r>
            <a:r>
              <a:rPr lang="en-GB" dirty="0" err="1">
                <a:solidFill>
                  <a:srgbClr val="0070C0"/>
                </a:solidFill>
              </a:rPr>
              <a:t>ei</a:t>
            </a:r>
            <a:r>
              <a:rPr lang="en-GB" dirty="0">
                <a:solidFill>
                  <a:srgbClr val="0070C0"/>
                </a:solidFill>
              </a:rPr>
              <a:t> </a:t>
            </a:r>
            <a:r>
              <a:rPr lang="en-GB" dirty="0" err="1">
                <a:solidFill>
                  <a:srgbClr val="0070C0"/>
                </a:solidFill>
              </a:rPr>
              <a:t>ddefnyddio</a:t>
            </a:r>
            <a:r>
              <a:rPr lang="en-GB" dirty="0">
                <a:solidFill>
                  <a:srgbClr val="0070C0"/>
                </a:solidFill>
              </a:rPr>
              <a:t> i </a:t>
            </a:r>
            <a:r>
              <a:rPr lang="en-GB" dirty="0" err="1">
                <a:solidFill>
                  <a:srgbClr val="0070C0"/>
                </a:solidFill>
              </a:rPr>
              <a:t>annog</a:t>
            </a:r>
            <a:r>
              <a:rPr lang="en-GB" dirty="0">
                <a:solidFill>
                  <a:srgbClr val="0070C0"/>
                </a:solidFill>
              </a:rPr>
              <a:t> </a:t>
            </a:r>
            <a:r>
              <a:rPr lang="en-GB" dirty="0" err="1">
                <a:solidFill>
                  <a:srgbClr val="0070C0"/>
                </a:solidFill>
              </a:rPr>
              <a:t>unigolyn</a:t>
            </a:r>
            <a:r>
              <a:rPr lang="en-GB" dirty="0">
                <a:solidFill>
                  <a:srgbClr val="0070C0"/>
                </a:solidFill>
              </a:rPr>
              <a:t> neu </a:t>
            </a:r>
            <a:r>
              <a:rPr lang="en-GB" dirty="0" err="1">
                <a:solidFill>
                  <a:srgbClr val="0070C0"/>
                </a:solidFill>
              </a:rPr>
              <a:t>grŵp</a:t>
            </a:r>
            <a:endParaRPr lang="en-GB" dirty="0">
              <a:solidFill>
                <a:srgbClr val="0070C0"/>
              </a:solidFill>
            </a:endParaRPr>
          </a:p>
          <a:p>
            <a:pPr>
              <a:lnSpc>
                <a:spcPct val="100000"/>
              </a:lnSpc>
              <a:buFont typeface="Wingdings" pitchFamily="2" charset="2"/>
              <a:buChar char="§"/>
            </a:pPr>
            <a:r>
              <a:rPr lang="en-GB" dirty="0">
                <a:solidFill>
                  <a:srgbClr val="0070C0"/>
                </a:solidFill>
              </a:rPr>
              <a:t>Ni </a:t>
            </a:r>
            <a:r>
              <a:rPr lang="en-GB" dirty="0" err="1">
                <a:solidFill>
                  <a:srgbClr val="0070C0"/>
                </a:solidFill>
              </a:rPr>
              <a:t>fydd</a:t>
            </a:r>
            <a:r>
              <a:rPr lang="en-GB" dirty="0">
                <a:solidFill>
                  <a:srgbClr val="0070C0"/>
                </a:solidFill>
              </a:rPr>
              <a:t> </a:t>
            </a:r>
            <a:r>
              <a:rPr lang="en-GB" dirty="0" err="1">
                <a:solidFill>
                  <a:srgbClr val="0070C0"/>
                </a:solidFill>
              </a:rPr>
              <a:t>pob</a:t>
            </a:r>
            <a:r>
              <a:rPr lang="en-GB" dirty="0">
                <a:solidFill>
                  <a:srgbClr val="0070C0"/>
                </a:solidFill>
              </a:rPr>
              <a:t> </a:t>
            </a:r>
            <a:r>
              <a:rPr lang="en-GB" dirty="0" err="1">
                <a:solidFill>
                  <a:srgbClr val="0070C0"/>
                </a:solidFill>
              </a:rPr>
              <a:t>myfyriwr</a:t>
            </a:r>
            <a:r>
              <a:rPr lang="en-GB" dirty="0">
                <a:solidFill>
                  <a:srgbClr val="0070C0"/>
                </a:solidFill>
              </a:rPr>
              <a:t> </a:t>
            </a:r>
            <a:r>
              <a:rPr lang="en-GB" dirty="0" err="1">
                <a:solidFill>
                  <a:srgbClr val="0070C0"/>
                </a:solidFill>
              </a:rPr>
              <a:t>yn</a:t>
            </a:r>
            <a:r>
              <a:rPr lang="en-GB" dirty="0">
                <a:solidFill>
                  <a:srgbClr val="0070C0"/>
                </a:solidFill>
              </a:rPr>
              <a:t> </a:t>
            </a:r>
            <a:r>
              <a:rPr lang="en-GB" dirty="0" err="1">
                <a:solidFill>
                  <a:srgbClr val="0070C0"/>
                </a:solidFill>
              </a:rPr>
              <a:t>elwa</a:t>
            </a:r>
            <a:r>
              <a:rPr lang="en-GB" dirty="0">
                <a:solidFill>
                  <a:srgbClr val="0070C0"/>
                </a:solidFill>
              </a:rPr>
              <a:t> </a:t>
            </a:r>
            <a:r>
              <a:rPr lang="en-GB" dirty="0" err="1">
                <a:solidFill>
                  <a:srgbClr val="0070C0"/>
                </a:solidFill>
              </a:rPr>
              <a:t>o’r</a:t>
            </a:r>
            <a:r>
              <a:rPr lang="en-GB" dirty="0">
                <a:solidFill>
                  <a:srgbClr val="0070C0"/>
                </a:solidFill>
              </a:rPr>
              <a:t> un </a:t>
            </a:r>
            <a:r>
              <a:rPr lang="en-GB" dirty="0" err="1">
                <a:solidFill>
                  <a:srgbClr val="0070C0"/>
                </a:solidFill>
              </a:rPr>
              <a:t>atgyfnerthiadau</a:t>
            </a:r>
            <a:r>
              <a:rPr lang="en-GB" dirty="0">
                <a:solidFill>
                  <a:srgbClr val="0070C0"/>
                </a:solidFill>
              </a:rPr>
              <a:t>,</a:t>
            </a:r>
          </a:p>
          <a:p>
            <a:pPr marL="0" indent="0">
              <a:lnSpc>
                <a:spcPct val="100000"/>
              </a:lnSpc>
              <a:buFont typeface="Arial" panose="020B0604020202020204" pitchFamily="34" charset="0"/>
              <a:buNone/>
            </a:pPr>
            <a:r>
              <a:rPr lang="en-GB" dirty="0" err="1">
                <a:solidFill>
                  <a:srgbClr val="0070C0"/>
                </a:solidFill>
              </a:rPr>
              <a:t>e.e.</a:t>
            </a:r>
            <a:r>
              <a:rPr lang="en-GB" dirty="0">
                <a:solidFill>
                  <a:srgbClr val="0070C0"/>
                </a:solidFill>
              </a:rPr>
              <a:t> </a:t>
            </a:r>
            <a:r>
              <a:rPr lang="en-GB" dirty="0" err="1">
                <a:solidFill>
                  <a:srgbClr val="0070C0"/>
                </a:solidFill>
              </a:rPr>
              <a:t>Siaradodd</a:t>
            </a:r>
            <a:r>
              <a:rPr lang="en-GB" dirty="0">
                <a:solidFill>
                  <a:srgbClr val="0070C0"/>
                </a:solidFill>
              </a:rPr>
              <a:t> Skinner am </a:t>
            </a:r>
            <a:r>
              <a:rPr lang="en-GB" dirty="0" err="1">
                <a:solidFill>
                  <a:srgbClr val="0070C0"/>
                </a:solidFill>
              </a:rPr>
              <a:t>bethau</a:t>
            </a:r>
            <a:r>
              <a:rPr lang="en-GB" dirty="0">
                <a:solidFill>
                  <a:srgbClr val="0070C0"/>
                </a:solidFill>
              </a:rPr>
              <a:t> </a:t>
            </a:r>
            <a:r>
              <a:rPr lang="en-GB" dirty="0" err="1">
                <a:solidFill>
                  <a:srgbClr val="0070C0"/>
                </a:solidFill>
              </a:rPr>
              <a:t>fel</a:t>
            </a:r>
            <a:r>
              <a:rPr lang="en-GB" dirty="0">
                <a:solidFill>
                  <a:srgbClr val="0070C0"/>
                </a:solidFill>
              </a:rPr>
              <a:t> </a:t>
            </a:r>
            <a:r>
              <a:rPr lang="en-GB" dirty="0" err="1">
                <a:solidFill>
                  <a:srgbClr val="0070C0"/>
                </a:solidFill>
              </a:rPr>
              <a:t>gwên</a:t>
            </a:r>
            <a:r>
              <a:rPr lang="en-GB" dirty="0">
                <a:solidFill>
                  <a:srgbClr val="0070C0"/>
                </a:solidFill>
              </a:rPr>
              <a:t> </a:t>
            </a:r>
            <a:r>
              <a:rPr lang="en-GB" dirty="0" err="1">
                <a:solidFill>
                  <a:srgbClr val="0070C0"/>
                </a:solidFill>
              </a:rPr>
              <a:t>yn</a:t>
            </a:r>
            <a:r>
              <a:rPr lang="en-GB" dirty="0">
                <a:solidFill>
                  <a:srgbClr val="0070C0"/>
                </a:solidFill>
              </a:rPr>
              <a:t> </a:t>
            </a:r>
            <a:r>
              <a:rPr lang="en-GB" dirty="0" err="1">
                <a:solidFill>
                  <a:srgbClr val="0070C0"/>
                </a:solidFill>
              </a:rPr>
              <a:t>annog</a:t>
            </a:r>
            <a:r>
              <a:rPr lang="en-GB" dirty="0">
                <a:solidFill>
                  <a:srgbClr val="0070C0"/>
                </a:solidFill>
              </a:rPr>
              <a:t> </a:t>
            </a:r>
            <a:r>
              <a:rPr lang="en-GB" dirty="0" err="1">
                <a:solidFill>
                  <a:srgbClr val="0070C0"/>
                </a:solidFill>
              </a:rPr>
              <a:t>atgyfnerthiad</a:t>
            </a:r>
            <a:r>
              <a:rPr lang="en-GB" dirty="0">
                <a:solidFill>
                  <a:srgbClr val="0070C0"/>
                </a:solidFill>
              </a:rPr>
              <a:t> </a:t>
            </a:r>
            <a:r>
              <a:rPr lang="en-GB" dirty="0" err="1">
                <a:solidFill>
                  <a:srgbClr val="0070C0"/>
                </a:solidFill>
              </a:rPr>
              <a:t>cadarnhaol</a:t>
            </a:r>
            <a:r>
              <a:rPr lang="en-GB" dirty="0">
                <a:solidFill>
                  <a:srgbClr val="0070C0"/>
                </a:solidFill>
              </a:rPr>
              <a:t>. A </a:t>
            </a:r>
            <a:r>
              <a:rPr lang="en-GB" dirty="0" err="1">
                <a:solidFill>
                  <a:srgbClr val="0070C0"/>
                </a:solidFill>
              </a:rPr>
              <a:t>yw</a:t>
            </a:r>
            <a:r>
              <a:rPr lang="en-GB" dirty="0">
                <a:solidFill>
                  <a:srgbClr val="0070C0"/>
                </a:solidFill>
              </a:rPr>
              <a:t> </a:t>
            </a:r>
            <a:r>
              <a:rPr lang="en-GB" dirty="0" err="1">
                <a:solidFill>
                  <a:srgbClr val="0070C0"/>
                </a:solidFill>
              </a:rPr>
              <a:t>hyn</a:t>
            </a:r>
            <a:r>
              <a:rPr lang="en-GB" dirty="0">
                <a:solidFill>
                  <a:srgbClr val="0070C0"/>
                </a:solidFill>
              </a:rPr>
              <a:t> </a:t>
            </a:r>
            <a:r>
              <a:rPr lang="en-GB" dirty="0" err="1">
                <a:solidFill>
                  <a:srgbClr val="0070C0"/>
                </a:solidFill>
              </a:rPr>
              <a:t>yn</a:t>
            </a:r>
            <a:r>
              <a:rPr lang="en-GB" dirty="0">
                <a:solidFill>
                  <a:srgbClr val="0070C0"/>
                </a:solidFill>
              </a:rPr>
              <a:t> </a:t>
            </a:r>
            <a:r>
              <a:rPr lang="en-GB" dirty="0" err="1">
                <a:solidFill>
                  <a:srgbClr val="0070C0"/>
                </a:solidFill>
              </a:rPr>
              <a:t>wir</a:t>
            </a:r>
            <a:r>
              <a:rPr lang="en-GB" dirty="0">
                <a:solidFill>
                  <a:srgbClr val="0070C0"/>
                </a:solidFill>
              </a:rPr>
              <a:t> bob </a:t>
            </a:r>
            <a:r>
              <a:rPr lang="en-GB" dirty="0" err="1">
                <a:solidFill>
                  <a:srgbClr val="0070C0"/>
                </a:solidFill>
              </a:rPr>
              <a:t>tro</a:t>
            </a:r>
            <a:r>
              <a:rPr lang="en-GB" dirty="0">
                <a:solidFill>
                  <a:srgbClr val="0070C0"/>
                </a:solidFill>
              </a:rPr>
              <a:t>?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GB" altLang="en-US" sz="2000" dirty="0">
                <a:solidFill>
                  <a:srgbClr val="0070C0"/>
                </a:solidFill>
              </a:rPr>
              <a:t>							</a:t>
            </a:r>
            <a:r>
              <a:rPr lang="en-GB" altLang="en-US" sz="2200" dirty="0">
                <a:solidFill>
                  <a:srgbClr val="0070C0"/>
                </a:solidFill>
              </a:rPr>
              <a:t>Gray a </a:t>
            </a:r>
            <a:r>
              <a:rPr lang="en-GB" altLang="en-US" sz="2200" dirty="0" err="1">
                <a:solidFill>
                  <a:srgbClr val="0070C0"/>
                </a:solidFill>
              </a:rPr>
              <a:t>Macblain</a:t>
            </a:r>
            <a:r>
              <a:rPr lang="en-GB" altLang="en-US" sz="2200" dirty="0">
                <a:solidFill>
                  <a:srgbClr val="0070C0"/>
                </a:solidFill>
              </a:rPr>
              <a:t> (2015</a:t>
            </a:r>
            <a:r>
              <a:rPr lang="en-GB" altLang="en-US" sz="2000" dirty="0">
                <a:solidFill>
                  <a:srgbClr val="0070C0"/>
                </a:solidFill>
              </a:rPr>
              <a:t>)</a:t>
            </a:r>
            <a:endParaRPr lang="en-GB" sz="2600" dirty="0">
              <a:solidFill>
                <a:srgbClr val="0070C0"/>
              </a:solidFill>
            </a:endParaRPr>
          </a:p>
          <a:p>
            <a:pPr marL="0" indent="0" algn="r">
              <a:buFont typeface="Arial" panose="020B0604020202020204" pitchFamily="34" charset="0"/>
              <a:buNone/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1324467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DE770C-59A8-40ED-B17D-3E9252F656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585" y="365125"/>
            <a:ext cx="12214168" cy="1325563"/>
          </a:xfrm>
        </p:spPr>
        <p:txBody>
          <a:bodyPr>
            <a:normAutofit/>
          </a:bodyPr>
          <a:lstStyle/>
          <a:p>
            <a:pPr algn="ctr"/>
            <a:r>
              <a:rPr lang="en-GB" b="1" dirty="0" err="1">
                <a:solidFill>
                  <a:srgbClr val="0070C0"/>
                </a:solidFill>
              </a:rPr>
              <a:t>Rhai</a:t>
            </a:r>
            <a:r>
              <a:rPr lang="en-GB" b="1" dirty="0">
                <a:solidFill>
                  <a:srgbClr val="0070C0"/>
                </a:solidFill>
              </a:rPr>
              <a:t> </a:t>
            </a:r>
            <a:r>
              <a:rPr lang="en-GB" b="1" dirty="0" err="1">
                <a:solidFill>
                  <a:srgbClr val="0070C0"/>
                </a:solidFill>
              </a:rPr>
              <a:t>Adnoddau</a:t>
            </a:r>
            <a:r>
              <a:rPr lang="en-GB" b="1" dirty="0">
                <a:solidFill>
                  <a:srgbClr val="0070C0"/>
                </a:solidFill>
              </a:rPr>
              <a:t> a </a:t>
            </a:r>
            <a:r>
              <a:rPr lang="en-GB" b="1" dirty="0" err="1">
                <a:solidFill>
                  <a:srgbClr val="0070C0"/>
                </a:solidFill>
              </a:rPr>
              <a:t>Startegaethau</a:t>
            </a:r>
            <a:r>
              <a:rPr lang="en-GB" b="1" dirty="0">
                <a:solidFill>
                  <a:srgbClr val="0070C0"/>
                </a:solidFill>
              </a:rPr>
              <a:t> </a:t>
            </a:r>
            <a:r>
              <a:rPr lang="en-GB" b="1" dirty="0" err="1">
                <a:solidFill>
                  <a:srgbClr val="0070C0"/>
                </a:solidFill>
              </a:rPr>
              <a:t>Ymddygiadwr</a:t>
            </a:r>
            <a:br>
              <a:rPr lang="en-GB" b="1" dirty="0">
                <a:solidFill>
                  <a:srgbClr val="0070C0"/>
                </a:solidFill>
              </a:rPr>
            </a:br>
            <a:r>
              <a:rPr lang="en-GB" b="1" dirty="0">
                <a:solidFill>
                  <a:srgbClr val="0070C0"/>
                </a:solidFill>
              </a:rPr>
              <a:t>Some Behaviourist Resources and Strategies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29D75C-4514-4CB0-8337-B4039E72B8E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61760" y="1690688"/>
            <a:ext cx="4892040" cy="3994679"/>
          </a:xfrm>
        </p:spPr>
        <p:txBody>
          <a:bodyPr>
            <a:normAutofit fontScale="77500" lnSpcReduction="20000"/>
          </a:bodyPr>
          <a:lstStyle/>
          <a:p>
            <a:pPr>
              <a:lnSpc>
                <a:spcPct val="90000"/>
              </a:lnSpc>
              <a:buFont typeface="Wingdings" panose="05000000000000000000" pitchFamily="2" charset="2"/>
              <a:buChar char="§"/>
            </a:pPr>
            <a:r>
              <a:rPr lang="en-GB" altLang="en-US" sz="2800" dirty="0">
                <a:solidFill>
                  <a:srgbClr val="0070C0"/>
                </a:solidFill>
              </a:rPr>
              <a:t>Repetition of desired responses  (</a:t>
            </a:r>
            <a:r>
              <a:rPr lang="en-GB" altLang="en-US" dirty="0">
                <a:solidFill>
                  <a:srgbClr val="0070C0"/>
                </a:solidFill>
              </a:rPr>
              <a:t>consistent approach; class/school behaviour policy followed at all times)</a:t>
            </a:r>
            <a:endParaRPr lang="en-GB" altLang="en-US" sz="2800" dirty="0">
              <a:solidFill>
                <a:srgbClr val="0070C0"/>
              </a:solidFill>
            </a:endParaRP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§"/>
            </a:pPr>
            <a:r>
              <a:rPr lang="en-GB" altLang="en-US" sz="2800" dirty="0">
                <a:solidFill>
                  <a:srgbClr val="0070C0"/>
                </a:solidFill>
              </a:rPr>
              <a:t>Reward for desired behaviour (smiley faces, praise, house points, reward charts …)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§"/>
            </a:pPr>
            <a:r>
              <a:rPr lang="en-GB" altLang="en-US" sz="2800" dirty="0">
                <a:solidFill>
                  <a:srgbClr val="0070C0"/>
                </a:solidFill>
              </a:rPr>
              <a:t>Punishments for undesirable behaviour (missing playtime, loss of ‘golden time’, detention, warnings, sanctions …)  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§"/>
            </a:pPr>
            <a:r>
              <a:rPr lang="en-GB" altLang="en-US" sz="2800" dirty="0">
                <a:solidFill>
                  <a:srgbClr val="0070C0"/>
                </a:solidFill>
              </a:rPr>
              <a:t> Other examples…….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altLang="en-US" sz="2000" dirty="0">
                <a:solidFill>
                  <a:srgbClr val="0070C0"/>
                </a:solidFill>
              </a:rPr>
              <a:t>                                                                                                              </a:t>
            </a:r>
            <a:r>
              <a:rPr lang="en-GB" altLang="en-US" sz="1600" dirty="0">
                <a:solidFill>
                  <a:srgbClr val="0070C0"/>
                </a:solidFill>
              </a:rPr>
              <a:t>Gray and </a:t>
            </a:r>
            <a:r>
              <a:rPr lang="en-GB" altLang="en-US" sz="1600" dirty="0" err="1">
                <a:solidFill>
                  <a:srgbClr val="0070C0"/>
                </a:solidFill>
              </a:rPr>
              <a:t>Macblain</a:t>
            </a:r>
            <a:r>
              <a:rPr lang="en-GB" altLang="en-US" sz="1600" dirty="0">
                <a:solidFill>
                  <a:srgbClr val="0070C0"/>
                </a:solidFill>
              </a:rPr>
              <a:t> (2015) </a:t>
            </a:r>
          </a:p>
          <a:p>
            <a:pPr marL="0" indent="0">
              <a:lnSpc>
                <a:spcPct val="90000"/>
              </a:lnSpc>
              <a:buNone/>
            </a:pPr>
            <a:endParaRPr lang="en-GB" altLang="en-US" sz="2800" dirty="0"/>
          </a:p>
          <a:p>
            <a:endParaRPr lang="en-GB" dirty="0"/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2DAB849C-502F-3C09-681D-F5F2895B3178}"/>
              </a:ext>
            </a:extLst>
          </p:cNvPr>
          <p:cNvSpPr txBox="1">
            <a:spLocks/>
          </p:cNvSpPr>
          <p:nvPr/>
        </p:nvSpPr>
        <p:spPr>
          <a:xfrm>
            <a:off x="435033" y="1759961"/>
            <a:ext cx="4892040" cy="3994679"/>
          </a:xfrm>
          <a:prstGeom prst="rect">
            <a:avLst/>
          </a:prstGeom>
        </p:spPr>
        <p:txBody>
          <a:bodyPr vert="horz" lIns="91440" tIns="45720" rIns="91440" bIns="45720" rtlCol="0">
            <a:normAutofit fontScale="775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Wingdings" panose="05000000000000000000" pitchFamily="2" charset="2"/>
              <a:buChar char="§"/>
            </a:pPr>
            <a:r>
              <a:rPr lang="en-GB" altLang="en-US" dirty="0" err="1">
                <a:solidFill>
                  <a:srgbClr val="0070C0"/>
                </a:solidFill>
              </a:rPr>
              <a:t>Ailadrodd</a:t>
            </a:r>
            <a:r>
              <a:rPr lang="en-GB" altLang="en-US" dirty="0">
                <a:solidFill>
                  <a:srgbClr val="0070C0"/>
                </a:solidFill>
              </a:rPr>
              <a:t> </a:t>
            </a:r>
            <a:r>
              <a:rPr lang="en-GB" altLang="en-US" dirty="0" err="1">
                <a:solidFill>
                  <a:srgbClr val="0070C0"/>
                </a:solidFill>
              </a:rPr>
              <a:t>ymatebion</a:t>
            </a:r>
            <a:r>
              <a:rPr lang="en-GB" altLang="en-US" dirty="0">
                <a:solidFill>
                  <a:srgbClr val="0070C0"/>
                </a:solidFill>
              </a:rPr>
              <a:t> </a:t>
            </a:r>
            <a:r>
              <a:rPr lang="en-GB" altLang="en-US" dirty="0" err="1">
                <a:solidFill>
                  <a:srgbClr val="0070C0"/>
                </a:solidFill>
              </a:rPr>
              <a:t>dymunol</a:t>
            </a:r>
            <a:r>
              <a:rPr lang="en-GB" altLang="en-US" dirty="0">
                <a:solidFill>
                  <a:srgbClr val="0070C0"/>
                </a:solidFill>
              </a:rPr>
              <a:t> (dull </a:t>
            </a:r>
            <a:r>
              <a:rPr lang="en-GB" altLang="en-US" dirty="0" err="1">
                <a:solidFill>
                  <a:srgbClr val="0070C0"/>
                </a:solidFill>
              </a:rPr>
              <a:t>cyson</a:t>
            </a:r>
            <a:r>
              <a:rPr lang="en-GB" altLang="en-US" dirty="0">
                <a:solidFill>
                  <a:srgbClr val="0070C0"/>
                </a:solidFill>
              </a:rPr>
              <a:t>; </a:t>
            </a:r>
            <a:r>
              <a:rPr lang="en-GB" altLang="en-US" dirty="0" err="1">
                <a:solidFill>
                  <a:srgbClr val="0070C0"/>
                </a:solidFill>
              </a:rPr>
              <a:t>polisi</a:t>
            </a:r>
            <a:r>
              <a:rPr lang="en-GB" altLang="en-US" dirty="0">
                <a:solidFill>
                  <a:srgbClr val="0070C0"/>
                </a:solidFill>
              </a:rPr>
              <a:t> </a:t>
            </a:r>
            <a:r>
              <a:rPr lang="en-GB" altLang="en-US" dirty="0" err="1">
                <a:solidFill>
                  <a:srgbClr val="0070C0"/>
                </a:solidFill>
              </a:rPr>
              <a:t>ymddygiad</a:t>
            </a:r>
            <a:r>
              <a:rPr lang="en-GB" altLang="en-US" dirty="0">
                <a:solidFill>
                  <a:srgbClr val="0070C0"/>
                </a:solidFill>
              </a:rPr>
              <a:t> </a:t>
            </a:r>
            <a:r>
              <a:rPr lang="en-GB" altLang="en-US" dirty="0" err="1">
                <a:solidFill>
                  <a:srgbClr val="0070C0"/>
                </a:solidFill>
              </a:rPr>
              <a:t>dosbarth</a:t>
            </a:r>
            <a:r>
              <a:rPr lang="en-GB" altLang="en-US" dirty="0">
                <a:solidFill>
                  <a:srgbClr val="0070C0"/>
                </a:solidFill>
              </a:rPr>
              <a:t>/</a:t>
            </a:r>
            <a:r>
              <a:rPr lang="en-GB" altLang="en-US" dirty="0" err="1">
                <a:solidFill>
                  <a:srgbClr val="0070C0"/>
                </a:solidFill>
              </a:rPr>
              <a:t>ysgol</a:t>
            </a:r>
            <a:r>
              <a:rPr lang="en-GB" altLang="en-US" dirty="0">
                <a:solidFill>
                  <a:srgbClr val="0070C0"/>
                </a:solidFill>
              </a:rPr>
              <a:t> </a:t>
            </a:r>
            <a:r>
              <a:rPr lang="en-GB" altLang="en-US" dirty="0" err="1">
                <a:solidFill>
                  <a:srgbClr val="0070C0"/>
                </a:solidFill>
              </a:rPr>
              <a:t>yn</a:t>
            </a:r>
            <a:r>
              <a:rPr lang="en-GB" altLang="en-US" dirty="0">
                <a:solidFill>
                  <a:srgbClr val="0070C0"/>
                </a:solidFill>
              </a:rPr>
              <a:t> </a:t>
            </a:r>
            <a:r>
              <a:rPr lang="en-GB" altLang="en-US" dirty="0" err="1">
                <a:solidFill>
                  <a:srgbClr val="0070C0"/>
                </a:solidFill>
              </a:rPr>
              <a:t>cael</a:t>
            </a:r>
            <a:r>
              <a:rPr lang="en-GB" altLang="en-US" dirty="0">
                <a:solidFill>
                  <a:srgbClr val="0070C0"/>
                </a:solidFill>
              </a:rPr>
              <a:t> </a:t>
            </a:r>
            <a:r>
              <a:rPr lang="en-GB" altLang="en-US" dirty="0" err="1">
                <a:solidFill>
                  <a:srgbClr val="0070C0"/>
                </a:solidFill>
              </a:rPr>
              <a:t>ei</a:t>
            </a:r>
            <a:r>
              <a:rPr lang="en-GB" altLang="en-US" dirty="0">
                <a:solidFill>
                  <a:srgbClr val="0070C0"/>
                </a:solidFill>
              </a:rPr>
              <a:t> </a:t>
            </a:r>
            <a:r>
              <a:rPr lang="en-GB" altLang="en-US" dirty="0" err="1">
                <a:solidFill>
                  <a:srgbClr val="0070C0"/>
                </a:solidFill>
              </a:rPr>
              <a:t>ddilyn</a:t>
            </a:r>
            <a:r>
              <a:rPr lang="en-GB" altLang="en-US" dirty="0">
                <a:solidFill>
                  <a:srgbClr val="0070C0"/>
                </a:solidFill>
              </a:rPr>
              <a:t> bob </a:t>
            </a:r>
            <a:r>
              <a:rPr lang="en-GB" altLang="en-US" dirty="0" err="1">
                <a:solidFill>
                  <a:srgbClr val="0070C0"/>
                </a:solidFill>
              </a:rPr>
              <a:t>tro</a:t>
            </a:r>
            <a:r>
              <a:rPr lang="en-GB" altLang="en-US" dirty="0">
                <a:solidFill>
                  <a:srgbClr val="0070C0"/>
                </a:solidFill>
              </a:rPr>
              <a:t>)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altLang="en-US" dirty="0" err="1">
                <a:solidFill>
                  <a:srgbClr val="0070C0"/>
                </a:solidFill>
              </a:rPr>
              <a:t>Gwobrwyo</a:t>
            </a:r>
            <a:r>
              <a:rPr lang="en-GB" altLang="en-US" dirty="0">
                <a:solidFill>
                  <a:srgbClr val="0070C0"/>
                </a:solidFill>
              </a:rPr>
              <a:t> </a:t>
            </a:r>
            <a:r>
              <a:rPr lang="en-GB" altLang="en-US" dirty="0" err="1">
                <a:solidFill>
                  <a:srgbClr val="0070C0"/>
                </a:solidFill>
              </a:rPr>
              <a:t>ymddygiad</a:t>
            </a:r>
            <a:r>
              <a:rPr lang="en-GB" altLang="en-US" dirty="0">
                <a:solidFill>
                  <a:srgbClr val="0070C0"/>
                </a:solidFill>
              </a:rPr>
              <a:t> </a:t>
            </a:r>
            <a:r>
              <a:rPr lang="en-GB" altLang="en-US" dirty="0" err="1">
                <a:solidFill>
                  <a:srgbClr val="0070C0"/>
                </a:solidFill>
              </a:rPr>
              <a:t>dymunol</a:t>
            </a:r>
            <a:r>
              <a:rPr lang="en-GB" altLang="en-US" dirty="0">
                <a:solidFill>
                  <a:srgbClr val="0070C0"/>
                </a:solidFill>
              </a:rPr>
              <a:t> (</a:t>
            </a:r>
            <a:r>
              <a:rPr lang="en-GB" altLang="en-US" dirty="0" err="1">
                <a:solidFill>
                  <a:srgbClr val="0070C0"/>
                </a:solidFill>
              </a:rPr>
              <a:t>wynebau’n</a:t>
            </a:r>
            <a:r>
              <a:rPr lang="en-GB" altLang="en-US" dirty="0">
                <a:solidFill>
                  <a:srgbClr val="0070C0"/>
                </a:solidFill>
              </a:rPr>
              <a:t> </a:t>
            </a:r>
            <a:r>
              <a:rPr lang="en-GB" altLang="en-US" dirty="0" err="1">
                <a:solidFill>
                  <a:srgbClr val="0070C0"/>
                </a:solidFill>
              </a:rPr>
              <a:t>gwenu</a:t>
            </a:r>
            <a:r>
              <a:rPr lang="en-GB" altLang="en-US" dirty="0">
                <a:solidFill>
                  <a:srgbClr val="0070C0"/>
                </a:solidFill>
              </a:rPr>
              <a:t>, clod, </a:t>
            </a:r>
            <a:r>
              <a:rPr lang="en-GB" altLang="en-US" dirty="0" err="1">
                <a:solidFill>
                  <a:srgbClr val="0070C0"/>
                </a:solidFill>
              </a:rPr>
              <a:t>pwyntiau</a:t>
            </a:r>
            <a:r>
              <a:rPr lang="en-GB" altLang="en-US" dirty="0">
                <a:solidFill>
                  <a:srgbClr val="0070C0"/>
                </a:solidFill>
              </a:rPr>
              <a:t> t</a:t>
            </a:r>
            <a:r>
              <a:rPr lang="cy-GB" altLang="en-US" dirty="0">
                <a:solidFill>
                  <a:srgbClr val="0070C0"/>
                </a:solidFill>
              </a:rPr>
              <a:t>ŷ, siartiau gwobrau...)</a:t>
            </a:r>
            <a:endParaRPr lang="en-GB" altLang="en-US" dirty="0">
              <a:solidFill>
                <a:srgbClr val="0070C0"/>
              </a:solidFill>
            </a:endParaRPr>
          </a:p>
          <a:p>
            <a:pPr>
              <a:buFont typeface="Wingdings" panose="05000000000000000000" pitchFamily="2" charset="2"/>
              <a:buChar char="§"/>
            </a:pPr>
            <a:r>
              <a:rPr lang="en-GB" altLang="en-US" dirty="0" err="1">
                <a:solidFill>
                  <a:srgbClr val="0070C0"/>
                </a:solidFill>
              </a:rPr>
              <a:t>Cosbau</a:t>
            </a:r>
            <a:r>
              <a:rPr lang="en-GB" altLang="en-US" dirty="0">
                <a:solidFill>
                  <a:srgbClr val="0070C0"/>
                </a:solidFill>
              </a:rPr>
              <a:t> </a:t>
            </a:r>
            <a:r>
              <a:rPr lang="en-GB" altLang="en-US" dirty="0" err="1">
                <a:solidFill>
                  <a:srgbClr val="0070C0"/>
                </a:solidFill>
              </a:rPr>
              <a:t>ar</a:t>
            </a:r>
            <a:r>
              <a:rPr lang="en-GB" altLang="en-US" dirty="0">
                <a:solidFill>
                  <a:srgbClr val="0070C0"/>
                </a:solidFill>
              </a:rPr>
              <a:t> </a:t>
            </a:r>
            <a:r>
              <a:rPr lang="en-GB" altLang="en-US" dirty="0" err="1">
                <a:solidFill>
                  <a:srgbClr val="0070C0"/>
                </a:solidFill>
              </a:rPr>
              <a:t>gyfer</a:t>
            </a:r>
            <a:r>
              <a:rPr lang="en-GB" altLang="en-US" dirty="0">
                <a:solidFill>
                  <a:srgbClr val="0070C0"/>
                </a:solidFill>
              </a:rPr>
              <a:t> </a:t>
            </a:r>
            <a:r>
              <a:rPr lang="en-GB" altLang="en-US" dirty="0" err="1">
                <a:solidFill>
                  <a:srgbClr val="0070C0"/>
                </a:solidFill>
              </a:rPr>
              <a:t>ymddygiad</a:t>
            </a:r>
            <a:r>
              <a:rPr lang="en-GB" altLang="en-US" dirty="0">
                <a:solidFill>
                  <a:srgbClr val="0070C0"/>
                </a:solidFill>
              </a:rPr>
              <a:t> </a:t>
            </a:r>
            <a:r>
              <a:rPr lang="en-GB" altLang="en-US" dirty="0" err="1">
                <a:solidFill>
                  <a:srgbClr val="0070C0"/>
                </a:solidFill>
              </a:rPr>
              <a:t>annymunol</a:t>
            </a:r>
            <a:r>
              <a:rPr lang="en-GB" altLang="en-US" dirty="0">
                <a:solidFill>
                  <a:srgbClr val="0070C0"/>
                </a:solidFill>
              </a:rPr>
              <a:t> (</a:t>
            </a:r>
            <a:r>
              <a:rPr lang="en-GB" altLang="en-US" dirty="0" err="1">
                <a:solidFill>
                  <a:srgbClr val="0070C0"/>
                </a:solidFill>
              </a:rPr>
              <a:t>methu</a:t>
            </a:r>
            <a:r>
              <a:rPr lang="en-GB" altLang="en-US" dirty="0">
                <a:solidFill>
                  <a:srgbClr val="0070C0"/>
                </a:solidFill>
              </a:rPr>
              <a:t> </a:t>
            </a:r>
            <a:r>
              <a:rPr lang="en-GB" altLang="en-US" dirty="0" err="1">
                <a:solidFill>
                  <a:srgbClr val="0070C0"/>
                </a:solidFill>
              </a:rPr>
              <a:t>amser</a:t>
            </a:r>
            <a:r>
              <a:rPr lang="en-GB" altLang="en-US" dirty="0">
                <a:solidFill>
                  <a:srgbClr val="0070C0"/>
                </a:solidFill>
              </a:rPr>
              <a:t> </a:t>
            </a:r>
            <a:r>
              <a:rPr lang="en-GB" altLang="en-US" dirty="0" err="1">
                <a:solidFill>
                  <a:srgbClr val="0070C0"/>
                </a:solidFill>
              </a:rPr>
              <a:t>chwarae</a:t>
            </a:r>
            <a:r>
              <a:rPr lang="en-GB" altLang="en-US" dirty="0">
                <a:solidFill>
                  <a:srgbClr val="0070C0"/>
                </a:solidFill>
              </a:rPr>
              <a:t>, </a:t>
            </a:r>
            <a:r>
              <a:rPr lang="en-GB" altLang="en-US" dirty="0" err="1">
                <a:solidFill>
                  <a:srgbClr val="0070C0"/>
                </a:solidFill>
              </a:rPr>
              <a:t>colli</a:t>
            </a:r>
            <a:r>
              <a:rPr lang="en-GB" altLang="en-US" dirty="0">
                <a:solidFill>
                  <a:srgbClr val="0070C0"/>
                </a:solidFill>
              </a:rPr>
              <a:t> ‘</a:t>
            </a:r>
            <a:r>
              <a:rPr lang="en-GB" altLang="en-US" dirty="0" err="1">
                <a:solidFill>
                  <a:srgbClr val="0070C0"/>
                </a:solidFill>
              </a:rPr>
              <a:t>amser</a:t>
            </a:r>
            <a:r>
              <a:rPr lang="en-GB" altLang="en-US" dirty="0">
                <a:solidFill>
                  <a:srgbClr val="0070C0"/>
                </a:solidFill>
              </a:rPr>
              <a:t> aur’, </a:t>
            </a:r>
            <a:r>
              <a:rPr lang="en-GB" altLang="en-US" dirty="0" err="1">
                <a:solidFill>
                  <a:srgbClr val="0070C0"/>
                </a:solidFill>
              </a:rPr>
              <a:t>gorfod</a:t>
            </a:r>
            <a:r>
              <a:rPr lang="en-GB" altLang="en-US" dirty="0">
                <a:solidFill>
                  <a:srgbClr val="0070C0"/>
                </a:solidFill>
              </a:rPr>
              <a:t> </a:t>
            </a:r>
            <a:r>
              <a:rPr lang="en-GB" altLang="en-US" dirty="0" err="1">
                <a:solidFill>
                  <a:srgbClr val="0070C0"/>
                </a:solidFill>
              </a:rPr>
              <a:t>aros</a:t>
            </a:r>
            <a:r>
              <a:rPr lang="en-GB" altLang="en-US" dirty="0">
                <a:solidFill>
                  <a:srgbClr val="0070C0"/>
                </a:solidFill>
              </a:rPr>
              <a:t> i </a:t>
            </a:r>
            <a:r>
              <a:rPr lang="en-GB" altLang="en-US" dirty="0" err="1">
                <a:solidFill>
                  <a:srgbClr val="0070C0"/>
                </a:solidFill>
              </a:rPr>
              <a:t>mewn</a:t>
            </a:r>
            <a:r>
              <a:rPr lang="en-GB" altLang="en-US" dirty="0">
                <a:solidFill>
                  <a:srgbClr val="0070C0"/>
                </a:solidFill>
              </a:rPr>
              <a:t>, </a:t>
            </a:r>
            <a:r>
              <a:rPr lang="en-GB" altLang="en-US" dirty="0" err="1">
                <a:solidFill>
                  <a:srgbClr val="0070C0"/>
                </a:solidFill>
              </a:rPr>
              <a:t>rhybuddion</a:t>
            </a:r>
            <a:r>
              <a:rPr lang="en-GB" altLang="en-US" dirty="0">
                <a:solidFill>
                  <a:srgbClr val="0070C0"/>
                </a:solidFill>
              </a:rPr>
              <a:t>, </a:t>
            </a:r>
            <a:r>
              <a:rPr lang="en-GB" altLang="en-US" dirty="0" err="1">
                <a:solidFill>
                  <a:srgbClr val="0070C0"/>
                </a:solidFill>
              </a:rPr>
              <a:t>sancsiynau</a:t>
            </a:r>
            <a:r>
              <a:rPr lang="en-GB" altLang="en-US" dirty="0">
                <a:solidFill>
                  <a:srgbClr val="0070C0"/>
                </a:solidFill>
              </a:rPr>
              <a:t>…)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altLang="en-US" dirty="0" err="1">
                <a:solidFill>
                  <a:srgbClr val="0070C0"/>
                </a:solidFill>
              </a:rPr>
              <a:t>Enghreifftiau</a:t>
            </a:r>
            <a:r>
              <a:rPr lang="en-GB" altLang="en-US" dirty="0">
                <a:solidFill>
                  <a:srgbClr val="0070C0"/>
                </a:solidFill>
              </a:rPr>
              <a:t> </a:t>
            </a:r>
            <a:r>
              <a:rPr lang="en-GB" altLang="en-US" dirty="0" err="1">
                <a:solidFill>
                  <a:srgbClr val="0070C0"/>
                </a:solidFill>
              </a:rPr>
              <a:t>eraill</a:t>
            </a:r>
            <a:r>
              <a:rPr lang="en-GB" altLang="en-US" dirty="0">
                <a:solidFill>
                  <a:srgbClr val="0070C0"/>
                </a:solidFill>
              </a:rPr>
              <a:t>…….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GB" altLang="en-US" sz="2000" dirty="0">
                <a:solidFill>
                  <a:srgbClr val="0070C0"/>
                </a:solidFill>
              </a:rPr>
              <a:t>                                                                                                              </a:t>
            </a:r>
            <a:r>
              <a:rPr lang="en-GB" altLang="en-US" sz="1600" dirty="0">
                <a:solidFill>
                  <a:srgbClr val="0070C0"/>
                </a:solidFill>
              </a:rPr>
              <a:t>Gray a </a:t>
            </a:r>
            <a:r>
              <a:rPr lang="en-GB" altLang="en-US" sz="1600" dirty="0" err="1">
                <a:solidFill>
                  <a:srgbClr val="0070C0"/>
                </a:solidFill>
              </a:rPr>
              <a:t>Macblain</a:t>
            </a:r>
            <a:r>
              <a:rPr lang="en-GB" altLang="en-US" sz="1600" dirty="0">
                <a:solidFill>
                  <a:srgbClr val="0070C0"/>
                </a:solidFill>
              </a:rPr>
              <a:t> (2015) 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 altLang="en-US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6630110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B5C0D5-BCDE-504C-F094-55749B8188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4000" y="4416721"/>
            <a:ext cx="9144000" cy="1152663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4800" kern="1200" dirty="0" err="1">
                <a:solidFill>
                  <a:schemeClr val="bg1"/>
                </a:solidFill>
                <a:latin typeface="+mj-lt"/>
                <a:ea typeface="+mj-ea"/>
                <a:cs typeface="+mj-cs"/>
              </a:rPr>
              <a:t>Gwybyddol</a:t>
            </a:r>
            <a:r>
              <a:rPr lang="en-US" sz="4800" kern="12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          Cognitive</a:t>
            </a:r>
          </a:p>
        </p:txBody>
      </p:sp>
      <p:pic>
        <p:nvPicPr>
          <p:cNvPr id="6" name="Content Placeholder 5" descr="A picture of a brain">
            <a:extLst>
              <a:ext uri="{FF2B5EF4-FFF2-40B4-BE49-F238E27FC236}">
                <a16:creationId xmlns:a16="http://schemas.microsoft.com/office/drawing/2014/main" id="{566A8640-CCB6-90C3-2731-134B5B4A61D7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197" r="-1" b="9963"/>
          <a:stretch/>
        </p:blipFill>
        <p:spPr>
          <a:xfrm>
            <a:off x="20" y="10"/>
            <a:ext cx="12188932" cy="6857990"/>
          </a:xfrm>
          <a:prstGeom prst="rect">
            <a:avLst/>
          </a:prstGeom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6F8C0BF-E6BA-9FD0-1218-F283E08D0B8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27461" y="5636465"/>
            <a:ext cx="11975869" cy="1007223"/>
          </a:xfrm>
        </p:spPr>
        <p:txBody>
          <a:bodyPr vert="horz" lIns="91440" tIns="45720" rIns="91440" bIns="45720" rtlCol="0">
            <a:noAutofit/>
          </a:bodyPr>
          <a:lstStyle/>
          <a:p>
            <a:pPr marL="0" indent="0">
              <a:buNone/>
            </a:pPr>
            <a:r>
              <a:rPr lang="en-US" sz="3600" kern="1200" dirty="0">
                <a:solidFill>
                  <a:schemeClr val="bg1"/>
                </a:solidFill>
                <a:latin typeface="+mn-lt"/>
                <a:ea typeface="+mn-ea"/>
                <a:cs typeface="+mn-cs"/>
              </a:rPr>
              <a:t>Y </a:t>
            </a:r>
            <a:r>
              <a:rPr lang="en-US" sz="3600" kern="1200" dirty="0" err="1">
                <a:solidFill>
                  <a:schemeClr val="bg1"/>
                </a:solidFill>
                <a:latin typeface="+mn-lt"/>
                <a:ea typeface="+mn-ea"/>
                <a:cs typeface="+mn-cs"/>
              </a:rPr>
              <a:t>gallu</a:t>
            </a:r>
            <a:r>
              <a:rPr lang="en-US" sz="3600" kern="1200" dirty="0">
                <a:solidFill>
                  <a:schemeClr val="bg1"/>
                </a:solidFill>
                <a:latin typeface="+mn-lt"/>
                <a:ea typeface="+mn-ea"/>
                <a:cs typeface="+mn-cs"/>
              </a:rPr>
              <a:t> i </a:t>
            </a:r>
            <a:r>
              <a:rPr lang="en-US" sz="3600" kern="1200" dirty="0" err="1">
                <a:solidFill>
                  <a:schemeClr val="bg1"/>
                </a:solidFill>
                <a:latin typeface="+mn-lt"/>
                <a:ea typeface="+mn-ea"/>
                <a:cs typeface="+mn-cs"/>
              </a:rPr>
              <a:t>feddwl</a:t>
            </a:r>
            <a:r>
              <a:rPr lang="en-US" sz="3600" kern="1200" dirty="0">
                <a:solidFill>
                  <a:schemeClr val="bg1"/>
                </a:solidFill>
                <a:latin typeface="+mn-lt"/>
                <a:ea typeface="+mn-ea"/>
                <a:cs typeface="+mn-cs"/>
              </a:rPr>
              <a:t> ac i </a:t>
            </a:r>
            <a:r>
              <a:rPr lang="en-US" sz="3600" kern="1200" dirty="0" err="1">
                <a:solidFill>
                  <a:schemeClr val="bg1"/>
                </a:solidFill>
                <a:latin typeface="+mn-lt"/>
                <a:ea typeface="+mn-ea"/>
                <a:cs typeface="+mn-cs"/>
              </a:rPr>
              <a:t>resymu</a:t>
            </a:r>
            <a:r>
              <a:rPr lang="en-US" sz="3600" kern="1200" dirty="0">
                <a:solidFill>
                  <a:schemeClr val="bg1"/>
                </a:solidFill>
                <a:latin typeface="+mn-lt"/>
                <a:ea typeface="+mn-ea"/>
                <a:cs typeface="+mn-cs"/>
              </a:rPr>
              <a:t>      Ability to think and reason</a:t>
            </a:r>
          </a:p>
        </p:txBody>
      </p:sp>
    </p:spTree>
    <p:extLst>
      <p:ext uri="{BB962C8B-B14F-4D97-AF65-F5344CB8AC3E}">
        <p14:creationId xmlns:p14="http://schemas.microsoft.com/office/powerpoint/2010/main" val="11625973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004015-B4C7-B4A0-2AE4-8A5545FF54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rgbClr val="0070C0"/>
                </a:solidFill>
              </a:rPr>
              <a:t>Piaget a </a:t>
            </a:r>
            <a:r>
              <a:rPr lang="en-GB" dirty="0" err="1">
                <a:solidFill>
                  <a:srgbClr val="0070C0"/>
                </a:solidFill>
              </a:rPr>
              <a:t>Datblygiad</a:t>
            </a:r>
            <a:r>
              <a:rPr lang="en-GB" dirty="0">
                <a:solidFill>
                  <a:srgbClr val="0070C0"/>
                </a:solidFill>
              </a:rPr>
              <a:t> </a:t>
            </a:r>
            <a:r>
              <a:rPr lang="en-GB" dirty="0" err="1">
                <a:solidFill>
                  <a:srgbClr val="0070C0"/>
                </a:solidFill>
              </a:rPr>
              <a:t>Gwybyddol</a:t>
            </a:r>
            <a:endParaRPr lang="en-GB" dirty="0">
              <a:solidFill>
                <a:srgbClr val="0070C0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B6E2D1-1536-2C07-3B78-3F21BA68075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3345" y="1825625"/>
            <a:ext cx="10910455" cy="4667250"/>
          </a:xfrm>
        </p:spPr>
        <p:txBody>
          <a:bodyPr>
            <a:normAutofit fontScale="47500" lnSpcReduction="20000"/>
          </a:bodyPr>
          <a:lstStyle/>
          <a:p>
            <a:pPr marL="342900" lvl="0" indent="-342900" rtl="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cy-GB" sz="3600" kern="100" dirty="0">
                <a:solidFill>
                  <a:srgbClr val="0070C0"/>
                </a:solidFill>
                <a:effectLst/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Nid dim ond caffael gwybodaeth yw datblygiad gwybyddol plentyn, rhaid i’r plentyn ddatblygu neu luniadu model o’r byd.</a:t>
            </a:r>
            <a:endParaRPr lang="en-GB" sz="3600" kern="100" dirty="0">
              <a:solidFill>
                <a:srgbClr val="0070C0"/>
              </a:solidFill>
              <a:effectLst/>
              <a:latin typeface="Roboto" panose="02000000000000000000" pitchFamily="2" charset="0"/>
              <a:ea typeface="Roboto" panose="02000000000000000000" pitchFamily="2" charset="0"/>
              <a:cs typeface="Roboto" panose="02000000000000000000" pitchFamily="2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cy-GB" sz="3600" kern="100" dirty="0">
                <a:solidFill>
                  <a:srgbClr val="0070C0"/>
                </a:solidFill>
                <a:effectLst/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Mae datblygiad gwybyddol yn digwydd trwy ryngweithiad galluoedd cynhenid (natur) a digwyddiadau amgylcheddol (meithrin), a bydd plant yn pasio trwy gyfres o gyfnodau. </a:t>
            </a:r>
            <a:r>
              <a:rPr lang="en-GB" sz="3600" kern="100" dirty="0">
                <a:solidFill>
                  <a:srgbClr val="0070C0"/>
                </a:solidFill>
                <a:effectLst/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                                                                     											</a:t>
            </a:r>
            <a:r>
              <a:rPr lang="cy-GB" sz="2100" kern="100" dirty="0" err="1">
                <a:solidFill>
                  <a:srgbClr val="0070C0"/>
                </a:solidFill>
                <a:effectLst/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Wadsworth</a:t>
            </a:r>
            <a:r>
              <a:rPr lang="cy-GB" sz="2100" kern="100" dirty="0">
                <a:solidFill>
                  <a:srgbClr val="0070C0"/>
                </a:solidFill>
                <a:effectLst/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 (1989)</a:t>
            </a:r>
            <a:endParaRPr lang="en-GB" sz="2100" kern="100" dirty="0">
              <a:solidFill>
                <a:srgbClr val="0070C0"/>
              </a:solidFill>
              <a:effectLst/>
              <a:latin typeface="Roboto" panose="02000000000000000000" pitchFamily="2" charset="0"/>
              <a:ea typeface="Roboto" panose="02000000000000000000" pitchFamily="2" charset="0"/>
              <a:cs typeface="Roboto" panose="02000000000000000000" pitchFamily="2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cy-GB" sz="3600" kern="100" dirty="0">
                <a:solidFill>
                  <a:srgbClr val="0070C0"/>
                </a:solidFill>
                <a:effectLst/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Mae cael Profiadau Niweidiol y Ystod Plentyndod (</a:t>
            </a:r>
            <a:r>
              <a:rPr lang="cy-GB" sz="3600" kern="100" dirty="0" err="1">
                <a:solidFill>
                  <a:srgbClr val="0070C0"/>
                </a:solidFill>
                <a:effectLst/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ACE</a:t>
            </a:r>
            <a:r>
              <a:rPr lang="cy-GB" sz="3600" kern="100" dirty="0">
                <a:solidFill>
                  <a:srgbClr val="0070C0"/>
                </a:solidFill>
                <a:effectLst/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) yn gynnar mewn bywyd yn gysylltiedig â datblygiad cymdeithasol a gwybyddol diffygiol ac ymddygiadau cymryd risgiau</a:t>
            </a:r>
            <a:endParaRPr lang="en-GB" sz="3600" kern="100" dirty="0">
              <a:solidFill>
                <a:srgbClr val="0070C0"/>
              </a:solidFill>
              <a:effectLst/>
              <a:latin typeface="Roboto" panose="02000000000000000000" pitchFamily="2" charset="0"/>
              <a:ea typeface="Roboto" panose="02000000000000000000" pitchFamily="2" charset="0"/>
              <a:cs typeface="Roboto" panose="02000000000000000000" pitchFamily="2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cy-GB" sz="3600" kern="100" dirty="0">
                <a:solidFill>
                  <a:srgbClr val="0070C0"/>
                </a:solidFill>
                <a:effectLst/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Mae cael profiad o straen mewn plentyndod yn amharu ar ddatblygiad iach yr ymennydd. Gall hyn ddangos ei hun ar ffurf </a:t>
            </a:r>
            <a:r>
              <a:rPr lang="cy-GB" sz="3600" b="1" kern="100" dirty="0">
                <a:solidFill>
                  <a:srgbClr val="0070C0"/>
                </a:solidFill>
                <a:effectLst/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problemau emosiynol ac ymddygiad mewn plentyndod, </a:t>
            </a:r>
            <a:r>
              <a:rPr lang="cy-GB" sz="3600" kern="100" dirty="0">
                <a:solidFill>
                  <a:srgbClr val="0070C0"/>
                </a:solidFill>
                <a:effectLst/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a </a:t>
            </a:r>
            <a:r>
              <a:rPr lang="cy-GB" sz="3600" b="1" kern="100" dirty="0">
                <a:solidFill>
                  <a:srgbClr val="0070C0"/>
                </a:solidFill>
                <a:effectLst/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chymryd risgiau ac ymddygiad troseddol </a:t>
            </a:r>
            <a:r>
              <a:rPr lang="cy-GB" sz="3600" kern="100" dirty="0">
                <a:solidFill>
                  <a:srgbClr val="0070C0"/>
                </a:solidFill>
                <a:effectLst/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mewn oedolaeth. </a:t>
            </a:r>
            <a:r>
              <a:rPr lang="en-GB" sz="3600" kern="100" dirty="0">
                <a:solidFill>
                  <a:srgbClr val="0070C0"/>
                </a:solidFill>
                <a:effectLst/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                                                                                         	      </a:t>
            </a:r>
            <a:r>
              <a:rPr lang="cy-GB" sz="2100" kern="100" dirty="0">
                <a:solidFill>
                  <a:srgbClr val="0070C0"/>
                </a:solidFill>
                <a:effectLst/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Llywodraeth Yr Alban (2018)</a:t>
            </a:r>
            <a:endParaRPr lang="en-GB" sz="2100" kern="100" dirty="0">
              <a:solidFill>
                <a:srgbClr val="0070C0"/>
              </a:solidFill>
              <a:effectLst/>
              <a:latin typeface="Roboto" panose="02000000000000000000" pitchFamily="2" charset="0"/>
              <a:ea typeface="Roboto" panose="02000000000000000000" pitchFamily="2" charset="0"/>
              <a:cs typeface="Roboto" panose="02000000000000000000" pitchFamily="2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cy-GB" sz="3600" kern="100" dirty="0">
                <a:solidFill>
                  <a:srgbClr val="0070C0"/>
                </a:solidFill>
                <a:effectLst/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Gall pob </a:t>
            </a:r>
            <a:r>
              <a:rPr lang="cy-GB" sz="3600" kern="100" dirty="0" err="1">
                <a:solidFill>
                  <a:srgbClr val="0070C0"/>
                </a:solidFill>
                <a:effectLst/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ACE</a:t>
            </a:r>
            <a:r>
              <a:rPr lang="cy-GB" sz="3600" kern="100" dirty="0">
                <a:solidFill>
                  <a:srgbClr val="0070C0"/>
                </a:solidFill>
                <a:effectLst/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 ychwanegol yn gynnar mewn bywyd gynyddu’r tebygolrwydd o gael problem ymddygiadol </a:t>
            </a:r>
            <a:r>
              <a:rPr lang="cy-GB" sz="3600" kern="100" dirty="0" err="1">
                <a:solidFill>
                  <a:srgbClr val="0070C0"/>
                </a:solidFill>
                <a:effectLst/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sosio</a:t>
            </a:r>
            <a:r>
              <a:rPr lang="cy-GB" sz="3600" kern="100" dirty="0">
                <a:solidFill>
                  <a:srgbClr val="0070C0"/>
                </a:solidFill>
                <a:effectLst/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-emosiynol cyn 17 oed.</a:t>
            </a:r>
            <a:endParaRPr lang="en-GB" sz="3600" kern="100" dirty="0">
              <a:solidFill>
                <a:srgbClr val="0070C0"/>
              </a:solidFill>
              <a:effectLst/>
              <a:latin typeface="Roboto" panose="02000000000000000000" pitchFamily="2" charset="0"/>
              <a:ea typeface="Roboto" panose="02000000000000000000" pitchFamily="2" charset="0"/>
              <a:cs typeface="Roboto" panose="02000000000000000000" pitchFamily="2" charset="0"/>
            </a:endParaRPr>
          </a:p>
          <a:p>
            <a:pPr marL="0" indent="0" algn="r">
              <a:buNone/>
            </a:pPr>
            <a:r>
              <a:rPr lang="en-GB" sz="2100" dirty="0" err="1">
                <a:solidFill>
                  <a:srgbClr val="0070C0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Prifysgol</a:t>
            </a:r>
            <a:r>
              <a:rPr lang="en-GB" sz="2100" dirty="0">
                <a:solidFill>
                  <a:srgbClr val="0070C0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 Strathclyde (2022</a:t>
            </a:r>
            <a:r>
              <a:rPr lang="en-GB" sz="1600" dirty="0">
                <a:solidFill>
                  <a:srgbClr val="0070C0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351764979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004015-B4C7-B4A0-2AE4-8A5545FF54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rgbClr val="0070C0"/>
                </a:solidFill>
              </a:rPr>
              <a:t>Piaget and Cognitive Development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B6E2D1-1536-2C07-3B78-3F21BA68075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47500" lnSpcReduction="20000"/>
          </a:bodyPr>
          <a:lstStyle/>
          <a:p>
            <a:pPr algn="l"/>
            <a:r>
              <a:rPr lang="en-GB" sz="3600" b="0" i="0" dirty="0">
                <a:solidFill>
                  <a:srgbClr val="0070C0"/>
                </a:solidFill>
                <a:effectLst/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A child’s cognitive development is not just about acquiring knowledge, the child has to develop or construct a model of the world.</a:t>
            </a:r>
          </a:p>
          <a:p>
            <a:r>
              <a:rPr lang="en-GB" sz="3600" b="0" i="0" dirty="0">
                <a:solidFill>
                  <a:srgbClr val="0070C0"/>
                </a:solidFill>
                <a:effectLst/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Cognitive development occurs through the interaction of innate capacities (nature) and environmental events (nurture), and children pass through a series of </a:t>
            </a:r>
            <a:r>
              <a:rPr lang="en-GB" sz="3600" dirty="0">
                <a:solidFill>
                  <a:srgbClr val="0070C0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stages.                                                                      </a:t>
            </a:r>
          </a:p>
          <a:p>
            <a:pPr marL="0" indent="0" algn="r">
              <a:buNone/>
            </a:pPr>
            <a:r>
              <a:rPr lang="en-GB" sz="3600" dirty="0">
                <a:solidFill>
                  <a:srgbClr val="0070C0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Wadsworth (1989)</a:t>
            </a:r>
            <a:endParaRPr lang="en-GB" sz="3600" b="0" i="0" dirty="0">
              <a:solidFill>
                <a:srgbClr val="0070C0"/>
              </a:solidFill>
              <a:effectLst/>
              <a:latin typeface="Roboto" panose="02000000000000000000" pitchFamily="2" charset="0"/>
              <a:ea typeface="Roboto" panose="02000000000000000000" pitchFamily="2" charset="0"/>
              <a:cs typeface="Roboto" panose="02000000000000000000" pitchFamily="2" charset="0"/>
            </a:endParaRPr>
          </a:p>
          <a:p>
            <a:r>
              <a:rPr lang="en-GB" sz="3600" dirty="0">
                <a:solidFill>
                  <a:srgbClr val="0070C0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E</a:t>
            </a:r>
            <a:r>
              <a:rPr lang="en-GB" sz="3600" b="0" i="0" dirty="0">
                <a:solidFill>
                  <a:srgbClr val="0070C0"/>
                </a:solidFill>
                <a:effectLst/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xposure to ACEs in early life is associated with </a:t>
            </a:r>
            <a:r>
              <a:rPr lang="en-GB" sz="3600" dirty="0">
                <a:solidFill>
                  <a:srgbClr val="0070C0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impaired social and </a:t>
            </a:r>
            <a:r>
              <a:rPr lang="en-GB" sz="3600" i="0" dirty="0">
                <a:solidFill>
                  <a:srgbClr val="0070C0"/>
                </a:solidFill>
                <a:effectLst/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cognitive development and risk-taking behaviours</a:t>
            </a:r>
          </a:p>
          <a:p>
            <a:r>
              <a:rPr lang="en-GB" sz="3600" b="0" i="0" dirty="0">
                <a:solidFill>
                  <a:srgbClr val="0070C0"/>
                </a:solidFill>
                <a:effectLst/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Prolonged exposure to stress in childhood disrupts healthy brain development. This can manifest as </a:t>
            </a:r>
            <a:r>
              <a:rPr lang="en-GB" sz="3600" b="1" i="0" dirty="0">
                <a:solidFill>
                  <a:srgbClr val="0070C0"/>
                </a:solidFill>
                <a:effectLst/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emotional and conduct problems in childhood</a:t>
            </a:r>
            <a:r>
              <a:rPr lang="en-GB" sz="3600" b="0" i="0" dirty="0">
                <a:solidFill>
                  <a:srgbClr val="0070C0"/>
                </a:solidFill>
                <a:effectLst/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, and </a:t>
            </a:r>
            <a:r>
              <a:rPr lang="en-GB" sz="3600" b="1" i="0" dirty="0">
                <a:solidFill>
                  <a:srgbClr val="0070C0"/>
                </a:solidFill>
                <a:effectLst/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risk-taking and criminal behaviours </a:t>
            </a:r>
            <a:r>
              <a:rPr lang="en-GB" sz="3600" b="0" i="0" dirty="0">
                <a:solidFill>
                  <a:srgbClr val="0070C0"/>
                </a:solidFill>
                <a:effectLst/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in adulthood.                                                                                          Scottish Government (2018)</a:t>
            </a:r>
          </a:p>
          <a:p>
            <a:pPr marL="0" indent="0">
              <a:buNone/>
            </a:pPr>
            <a:endParaRPr lang="en-GB" sz="3600" dirty="0">
              <a:solidFill>
                <a:srgbClr val="0070C0"/>
              </a:solidFill>
              <a:latin typeface="Roboto" panose="02000000000000000000" pitchFamily="2" charset="0"/>
              <a:ea typeface="Roboto" panose="02000000000000000000" pitchFamily="2" charset="0"/>
              <a:cs typeface="Roboto" panose="02000000000000000000" pitchFamily="2" charset="0"/>
            </a:endParaRPr>
          </a:p>
          <a:p>
            <a:r>
              <a:rPr lang="en-GB" sz="3600" b="0" i="0" dirty="0">
                <a:solidFill>
                  <a:srgbClr val="0070C0"/>
                </a:solidFill>
                <a:effectLst/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Each additional ACE in early life can increase the probability of having a socio-emotional behavioural problem before age 17.</a:t>
            </a:r>
          </a:p>
          <a:p>
            <a:pPr marL="0" indent="0" algn="r">
              <a:buNone/>
            </a:pPr>
            <a:r>
              <a:rPr lang="en-GB" sz="1600" dirty="0">
                <a:solidFill>
                  <a:srgbClr val="0070C0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University of Strathclyde (2022)</a:t>
            </a:r>
          </a:p>
        </p:txBody>
      </p:sp>
    </p:spTree>
    <p:extLst>
      <p:ext uri="{BB962C8B-B14F-4D97-AF65-F5344CB8AC3E}">
        <p14:creationId xmlns:p14="http://schemas.microsoft.com/office/powerpoint/2010/main" val="395132135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CBE934-511E-7F80-A934-A1B85767CD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585" y="365125"/>
            <a:ext cx="12070080" cy="2228446"/>
          </a:xfrm>
        </p:spPr>
        <p:txBody>
          <a:bodyPr>
            <a:normAutofit/>
          </a:bodyPr>
          <a:lstStyle/>
          <a:p>
            <a:pPr algn="ctr"/>
            <a:r>
              <a:rPr lang="en-GB" sz="3200" dirty="0" err="1">
                <a:solidFill>
                  <a:srgbClr val="0070C0"/>
                </a:solidFill>
              </a:rPr>
              <a:t>Ymyriadau</a:t>
            </a:r>
            <a:r>
              <a:rPr lang="en-GB" sz="3200" dirty="0">
                <a:solidFill>
                  <a:srgbClr val="0070C0"/>
                </a:solidFill>
              </a:rPr>
              <a:t> </a:t>
            </a:r>
            <a:r>
              <a:rPr lang="en-GB" sz="3200" dirty="0" err="1">
                <a:solidFill>
                  <a:srgbClr val="0070C0"/>
                </a:solidFill>
              </a:rPr>
              <a:t>ymarferol</a:t>
            </a:r>
            <a:r>
              <a:rPr lang="en-GB" sz="3200" dirty="0">
                <a:solidFill>
                  <a:srgbClr val="0070C0"/>
                </a:solidFill>
              </a:rPr>
              <a:t> i </a:t>
            </a:r>
            <a:r>
              <a:rPr lang="en-GB" sz="3200" dirty="0" err="1">
                <a:solidFill>
                  <a:srgbClr val="0070C0"/>
                </a:solidFill>
              </a:rPr>
              <a:t>gefnogi</a:t>
            </a:r>
            <a:r>
              <a:rPr lang="en-GB" sz="3200" dirty="0">
                <a:solidFill>
                  <a:srgbClr val="0070C0"/>
                </a:solidFill>
              </a:rPr>
              <a:t> </a:t>
            </a:r>
            <a:r>
              <a:rPr lang="en-GB" sz="3200" dirty="0" err="1">
                <a:solidFill>
                  <a:srgbClr val="0070C0"/>
                </a:solidFill>
              </a:rPr>
              <a:t>dysgwyr</a:t>
            </a:r>
            <a:r>
              <a:rPr lang="en-GB" sz="3200" dirty="0">
                <a:solidFill>
                  <a:srgbClr val="0070C0"/>
                </a:solidFill>
              </a:rPr>
              <a:t> a </a:t>
            </a:r>
            <a:r>
              <a:rPr lang="en-GB" sz="3200" dirty="0" err="1">
                <a:solidFill>
                  <a:srgbClr val="0070C0"/>
                </a:solidFill>
              </a:rPr>
              <a:t>hyrwyddo</a:t>
            </a:r>
            <a:r>
              <a:rPr lang="en-GB" sz="3200" dirty="0">
                <a:solidFill>
                  <a:srgbClr val="0070C0"/>
                </a:solidFill>
              </a:rPr>
              <a:t> </a:t>
            </a:r>
            <a:r>
              <a:rPr lang="en-GB" sz="3200" dirty="0" err="1">
                <a:solidFill>
                  <a:srgbClr val="0070C0"/>
                </a:solidFill>
              </a:rPr>
              <a:t>ymddygiad</a:t>
            </a:r>
            <a:r>
              <a:rPr lang="en-GB" sz="3200" dirty="0">
                <a:solidFill>
                  <a:srgbClr val="0070C0"/>
                </a:solidFill>
              </a:rPr>
              <a:t> </a:t>
            </a:r>
            <a:r>
              <a:rPr lang="en-GB" sz="3200" dirty="0" err="1">
                <a:solidFill>
                  <a:srgbClr val="0070C0"/>
                </a:solidFill>
              </a:rPr>
              <a:t>cadarnhaol</a:t>
            </a:r>
            <a:br>
              <a:rPr lang="en-GB" sz="3200" dirty="0">
                <a:solidFill>
                  <a:srgbClr val="0070C0"/>
                </a:solidFill>
              </a:rPr>
            </a:br>
            <a:r>
              <a:rPr lang="en-GB" sz="3200" dirty="0">
                <a:solidFill>
                  <a:srgbClr val="0070C0"/>
                </a:solidFill>
              </a:rPr>
              <a:t>Practical interventions to support learners and promote positive behaviour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D79ACF-FEB7-F41A-C982-176B52659E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028305"/>
            <a:ext cx="6055822" cy="3657061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endParaRPr lang="en-GB" b="0" i="0" dirty="0">
              <a:solidFill>
                <a:srgbClr val="111111"/>
              </a:solidFill>
              <a:effectLst/>
              <a:latin typeface="Roboto" panose="02000000000000000000" pitchFamily="2" charset="0"/>
            </a:endParaRPr>
          </a:p>
          <a:p>
            <a:endParaRPr lang="en-GB" b="0" i="0" dirty="0">
              <a:solidFill>
                <a:srgbClr val="0070C0"/>
              </a:solidFill>
              <a:effectLst/>
              <a:latin typeface="Roboto" panose="02000000000000000000" pitchFamily="2" charset="0"/>
            </a:endParaRPr>
          </a:p>
          <a:p>
            <a:r>
              <a:rPr lang="en-GB" dirty="0" err="1">
                <a:solidFill>
                  <a:srgbClr val="0070C0"/>
                </a:solidFill>
                <a:latin typeface="Roboto" panose="02000000000000000000" pitchFamily="2" charset="0"/>
              </a:rPr>
              <a:t>Ysgolion</a:t>
            </a:r>
            <a:r>
              <a:rPr lang="en-GB" dirty="0">
                <a:solidFill>
                  <a:srgbClr val="0070C0"/>
                </a:solidFill>
                <a:latin typeface="Roboto" panose="02000000000000000000" pitchFamily="2" charset="0"/>
              </a:rPr>
              <a:t> ac </a:t>
            </a:r>
            <a:r>
              <a:rPr lang="en-GB" dirty="0" err="1">
                <a:solidFill>
                  <a:srgbClr val="0070C0"/>
                </a:solidFill>
                <a:latin typeface="Roboto" panose="02000000000000000000" pitchFamily="2" charset="0"/>
              </a:rPr>
              <a:t>arferion</a:t>
            </a:r>
            <a:r>
              <a:rPr lang="en-GB" dirty="0">
                <a:solidFill>
                  <a:srgbClr val="0070C0"/>
                </a:solidFill>
                <a:latin typeface="Roboto" panose="02000000000000000000" pitchFamily="2" charset="0"/>
              </a:rPr>
              <a:t> </a:t>
            </a:r>
            <a:r>
              <a:rPr lang="en-GB" dirty="0" err="1">
                <a:solidFill>
                  <a:srgbClr val="0070C0"/>
                </a:solidFill>
                <a:latin typeface="Roboto" panose="02000000000000000000" pitchFamily="2" charset="0"/>
              </a:rPr>
              <a:t>sy’n</a:t>
            </a:r>
            <a:r>
              <a:rPr lang="en-GB" dirty="0">
                <a:solidFill>
                  <a:srgbClr val="0070C0"/>
                </a:solidFill>
                <a:latin typeface="Roboto" panose="02000000000000000000" pitchFamily="2" charset="0"/>
              </a:rPr>
              <a:t> </a:t>
            </a:r>
            <a:br>
              <a:rPr lang="en-GB" dirty="0">
                <a:solidFill>
                  <a:srgbClr val="0070C0"/>
                </a:solidFill>
                <a:latin typeface="Roboto" panose="02000000000000000000" pitchFamily="2" charset="0"/>
              </a:rPr>
            </a:br>
            <a:r>
              <a:rPr lang="en-GB" dirty="0" err="1">
                <a:solidFill>
                  <a:srgbClr val="0070C0"/>
                </a:solidFill>
                <a:latin typeface="Roboto" panose="02000000000000000000" pitchFamily="2" charset="0"/>
              </a:rPr>
              <a:t>wybodus</a:t>
            </a:r>
            <a:r>
              <a:rPr lang="en-GB" dirty="0">
                <a:solidFill>
                  <a:srgbClr val="0070C0"/>
                </a:solidFill>
                <a:latin typeface="Roboto" panose="02000000000000000000" pitchFamily="2" charset="0"/>
              </a:rPr>
              <a:t> am </a:t>
            </a:r>
            <a:r>
              <a:rPr lang="en-GB" dirty="0" err="1">
                <a:solidFill>
                  <a:srgbClr val="0070C0"/>
                </a:solidFill>
                <a:latin typeface="Roboto" panose="02000000000000000000" pitchFamily="2" charset="0"/>
              </a:rPr>
              <a:t>drawma</a:t>
            </a:r>
            <a:endParaRPr lang="en-GB" b="0" i="0" dirty="0">
              <a:solidFill>
                <a:srgbClr val="0070C0"/>
              </a:solidFill>
              <a:effectLst/>
              <a:latin typeface="Roboto" panose="02000000000000000000" pitchFamily="2" charset="0"/>
            </a:endParaRPr>
          </a:p>
          <a:p>
            <a:r>
              <a:rPr lang="en-GB" dirty="0" err="1">
                <a:solidFill>
                  <a:srgbClr val="0070C0"/>
                </a:solidFill>
                <a:latin typeface="Roboto" panose="02000000000000000000" pitchFamily="2" charset="0"/>
              </a:rPr>
              <a:t>Grwpiau</a:t>
            </a:r>
            <a:r>
              <a:rPr lang="en-GB" dirty="0">
                <a:solidFill>
                  <a:srgbClr val="0070C0"/>
                </a:solidFill>
                <a:latin typeface="Roboto" panose="02000000000000000000" pitchFamily="2" charset="0"/>
              </a:rPr>
              <a:t> </a:t>
            </a:r>
            <a:r>
              <a:rPr lang="en-GB" dirty="0" err="1">
                <a:solidFill>
                  <a:srgbClr val="0070C0"/>
                </a:solidFill>
                <a:latin typeface="Roboto" panose="02000000000000000000" pitchFamily="2" charset="0"/>
              </a:rPr>
              <a:t>meithrin</a:t>
            </a:r>
            <a:endParaRPr lang="en-GB" dirty="0">
              <a:solidFill>
                <a:srgbClr val="0070C0"/>
              </a:solidFill>
              <a:latin typeface="Roboto" panose="02000000000000000000" pitchFamily="2" charset="0"/>
            </a:endParaRPr>
          </a:p>
          <a:p>
            <a:r>
              <a:rPr lang="en-GB" dirty="0" err="1">
                <a:solidFill>
                  <a:srgbClr val="0070C0"/>
                </a:solidFill>
                <a:latin typeface="Roboto" panose="02000000000000000000" pitchFamily="2" charset="0"/>
              </a:rPr>
              <a:t>Llythrennedd</a:t>
            </a:r>
            <a:r>
              <a:rPr lang="en-GB" dirty="0">
                <a:solidFill>
                  <a:srgbClr val="0070C0"/>
                </a:solidFill>
                <a:latin typeface="Roboto" panose="02000000000000000000" pitchFamily="2" charset="0"/>
              </a:rPr>
              <a:t> </a:t>
            </a:r>
            <a:r>
              <a:rPr lang="en-GB" dirty="0" err="1">
                <a:solidFill>
                  <a:srgbClr val="0070C0"/>
                </a:solidFill>
                <a:latin typeface="Roboto" panose="02000000000000000000" pitchFamily="2" charset="0"/>
              </a:rPr>
              <a:t>Emosiynol</a:t>
            </a:r>
            <a:endParaRPr lang="en-GB" dirty="0">
              <a:solidFill>
                <a:srgbClr val="0070C0"/>
              </a:solidFill>
              <a:latin typeface="Roboto" panose="02000000000000000000" pitchFamily="2" charset="0"/>
            </a:endParaRPr>
          </a:p>
          <a:p>
            <a:r>
              <a:rPr lang="en-GB" dirty="0" err="1">
                <a:solidFill>
                  <a:srgbClr val="0070C0"/>
                </a:solidFill>
                <a:latin typeface="Roboto" panose="02000000000000000000" pitchFamily="2" charset="0"/>
              </a:rPr>
              <a:t>Arfer</a:t>
            </a:r>
            <a:r>
              <a:rPr lang="en-GB" dirty="0">
                <a:solidFill>
                  <a:srgbClr val="0070C0"/>
                </a:solidFill>
                <a:latin typeface="Roboto" panose="02000000000000000000" pitchFamily="2" charset="0"/>
              </a:rPr>
              <a:t> </a:t>
            </a:r>
            <a:r>
              <a:rPr lang="en-GB" dirty="0" err="1">
                <a:solidFill>
                  <a:srgbClr val="0070C0"/>
                </a:solidFill>
                <a:latin typeface="Roboto" panose="02000000000000000000" pitchFamily="2" charset="0"/>
              </a:rPr>
              <a:t>Adferol</a:t>
            </a:r>
            <a:endParaRPr lang="en-GB" dirty="0">
              <a:solidFill>
                <a:srgbClr val="0070C0"/>
              </a:solidFill>
              <a:latin typeface="Roboto" panose="02000000000000000000" pitchFamily="2" charset="0"/>
            </a:endParaRPr>
          </a:p>
          <a:p>
            <a:r>
              <a:rPr lang="en-GB" dirty="0" err="1">
                <a:solidFill>
                  <a:srgbClr val="0070C0"/>
                </a:solidFill>
                <a:latin typeface="Roboto" panose="02000000000000000000" pitchFamily="2" charset="0"/>
              </a:rPr>
              <a:t>Eraill</a:t>
            </a:r>
            <a:r>
              <a:rPr lang="en-GB" dirty="0">
                <a:solidFill>
                  <a:srgbClr val="0070C0"/>
                </a:solidFill>
                <a:latin typeface="Roboto" panose="02000000000000000000" pitchFamily="2" charset="0"/>
              </a:rPr>
              <a:t>?</a:t>
            </a:r>
          </a:p>
          <a:p>
            <a:endParaRPr lang="en-GB" b="0" i="0" dirty="0">
              <a:solidFill>
                <a:srgbClr val="111111"/>
              </a:solidFill>
              <a:effectLst/>
              <a:latin typeface="Roboto" panose="02000000000000000000" pitchFamily="2" charset="0"/>
            </a:endParaRPr>
          </a:p>
          <a:p>
            <a:endParaRPr lang="en-GB" b="0" i="0" dirty="0">
              <a:solidFill>
                <a:srgbClr val="111111"/>
              </a:solidFill>
              <a:effectLst/>
              <a:latin typeface="Roboto" panose="02000000000000000000" pitchFamily="2" charset="0"/>
            </a:endParaRP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1A1F6E67-8B2B-527C-2D8E-2EF3E2423899}"/>
              </a:ext>
            </a:extLst>
          </p:cNvPr>
          <p:cNvSpPr txBox="1">
            <a:spLocks/>
          </p:cNvSpPr>
          <p:nvPr/>
        </p:nvSpPr>
        <p:spPr>
          <a:xfrm>
            <a:off x="6194368" y="1936865"/>
            <a:ext cx="6055822" cy="3657061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endParaRPr lang="en-GB" dirty="0">
              <a:solidFill>
                <a:srgbClr val="111111"/>
              </a:solidFill>
              <a:latin typeface="Roboto" panose="02000000000000000000" pitchFamily="2" charset="0"/>
            </a:endParaRPr>
          </a:p>
          <a:p>
            <a:endParaRPr lang="en-GB" dirty="0">
              <a:solidFill>
                <a:srgbClr val="0070C0"/>
              </a:solidFill>
              <a:latin typeface="Roboto" panose="02000000000000000000" pitchFamily="2" charset="0"/>
            </a:endParaRPr>
          </a:p>
          <a:p>
            <a:r>
              <a:rPr lang="en-GB" dirty="0">
                <a:solidFill>
                  <a:srgbClr val="0070C0"/>
                </a:solidFill>
                <a:latin typeface="Roboto" panose="02000000000000000000" pitchFamily="2" charset="0"/>
              </a:rPr>
              <a:t>Trauma-Informed Schools and </a:t>
            </a:r>
            <a:br>
              <a:rPr lang="en-GB" dirty="0">
                <a:solidFill>
                  <a:srgbClr val="0070C0"/>
                </a:solidFill>
                <a:latin typeface="Roboto" panose="02000000000000000000" pitchFamily="2" charset="0"/>
              </a:rPr>
            </a:br>
            <a:r>
              <a:rPr lang="en-GB" dirty="0">
                <a:solidFill>
                  <a:srgbClr val="0070C0"/>
                </a:solidFill>
                <a:latin typeface="Roboto" panose="02000000000000000000" pitchFamily="2" charset="0"/>
              </a:rPr>
              <a:t> practices</a:t>
            </a:r>
          </a:p>
          <a:p>
            <a:r>
              <a:rPr lang="en-GB" dirty="0">
                <a:solidFill>
                  <a:srgbClr val="0070C0"/>
                </a:solidFill>
                <a:latin typeface="Roboto" panose="02000000000000000000" pitchFamily="2" charset="0"/>
              </a:rPr>
              <a:t>Nurture groups</a:t>
            </a:r>
          </a:p>
          <a:p>
            <a:r>
              <a:rPr lang="en-GB" dirty="0">
                <a:solidFill>
                  <a:srgbClr val="0070C0"/>
                </a:solidFill>
                <a:latin typeface="Roboto" panose="02000000000000000000" pitchFamily="2" charset="0"/>
              </a:rPr>
              <a:t>Emotional Literacy</a:t>
            </a:r>
          </a:p>
          <a:p>
            <a:r>
              <a:rPr lang="en-GB" dirty="0">
                <a:solidFill>
                  <a:srgbClr val="0070C0"/>
                </a:solidFill>
                <a:latin typeface="Roboto" panose="02000000000000000000" pitchFamily="2" charset="0"/>
              </a:rPr>
              <a:t>Restorative Practice</a:t>
            </a:r>
          </a:p>
          <a:p>
            <a:r>
              <a:rPr lang="en-GB" dirty="0">
                <a:solidFill>
                  <a:srgbClr val="0070C0"/>
                </a:solidFill>
                <a:latin typeface="Roboto" panose="02000000000000000000" pitchFamily="2" charset="0"/>
              </a:rPr>
              <a:t>Others?</a:t>
            </a:r>
          </a:p>
          <a:p>
            <a:endParaRPr lang="en-GB" dirty="0">
              <a:solidFill>
                <a:srgbClr val="111111"/>
              </a:solidFill>
              <a:latin typeface="Roboto" panose="02000000000000000000" pitchFamily="2" charset="0"/>
            </a:endParaRPr>
          </a:p>
          <a:p>
            <a:endParaRPr lang="en-GB" dirty="0">
              <a:solidFill>
                <a:srgbClr val="111111"/>
              </a:solidFill>
              <a:latin typeface="Roboto" panose="02000000000000000000" pitchFamily="2" charset="0"/>
            </a:endParaRPr>
          </a:p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45981268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B5C0D5-BCDE-504C-F094-55749B8188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4000" y="4416721"/>
            <a:ext cx="9144000" cy="1152663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4800" kern="1200" dirty="0" err="1">
                <a:solidFill>
                  <a:schemeClr val="bg1"/>
                </a:solidFill>
                <a:latin typeface="+mj-lt"/>
                <a:ea typeface="+mj-ea"/>
                <a:cs typeface="+mj-cs"/>
              </a:rPr>
              <a:t>Systemig</a:t>
            </a:r>
            <a:r>
              <a:rPr lang="en-US" sz="4800" kern="12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               Systemic</a:t>
            </a:r>
          </a:p>
        </p:txBody>
      </p:sp>
      <p:pic>
        <p:nvPicPr>
          <p:cNvPr id="6" name="Content Placeholder 5" descr="A chart showing the layers of systems that can impact on a person's life">
            <a:extLst>
              <a:ext uri="{FF2B5EF4-FFF2-40B4-BE49-F238E27FC236}">
                <a16:creationId xmlns:a16="http://schemas.microsoft.com/office/drawing/2014/main" id="{94FADA43-D38C-43F1-41F3-D83BE4BCC366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17648" r="-1" b="25375"/>
          <a:stretch/>
        </p:blipFill>
        <p:spPr>
          <a:xfrm>
            <a:off x="20" y="10"/>
            <a:ext cx="12188932" cy="6857990"/>
          </a:xfrm>
          <a:prstGeom prst="rect">
            <a:avLst/>
          </a:prstGeom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6F8C0BF-E6BA-9FD0-1218-F283E08D0B8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524000" y="5636465"/>
            <a:ext cx="9144000" cy="646785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 algn="ctr">
              <a:buNone/>
            </a:pPr>
            <a:r>
              <a:rPr lang="en-US" sz="2400" kern="1200" dirty="0">
                <a:solidFill>
                  <a:schemeClr val="bg1"/>
                </a:solidFill>
                <a:latin typeface="+mn-lt"/>
                <a:ea typeface="+mn-ea"/>
                <a:cs typeface="+mn-cs"/>
              </a:rPr>
              <a:t>Model Eco-</a:t>
            </a:r>
            <a:r>
              <a:rPr lang="en-US" sz="2400" kern="1200" dirty="0" err="1">
                <a:solidFill>
                  <a:schemeClr val="bg1"/>
                </a:solidFill>
                <a:latin typeface="+mn-lt"/>
                <a:ea typeface="+mn-ea"/>
                <a:cs typeface="+mn-cs"/>
              </a:rPr>
              <a:t>fiolegol</a:t>
            </a:r>
            <a:r>
              <a:rPr lang="en-US" sz="2400" kern="1200" dirty="0">
                <a:solidFill>
                  <a:schemeClr val="bg1"/>
                </a:solidFill>
                <a:latin typeface="+mn-lt"/>
                <a:ea typeface="+mn-ea"/>
                <a:cs typeface="+mn-cs"/>
              </a:rPr>
              <a:t> Bronfenbrenner’s Eco-biological Model (1977)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4F19F92-56F4-FE8D-8CEF-EF6E9E2953C3}"/>
              </a:ext>
            </a:extLst>
          </p:cNvPr>
          <p:cNvSpPr txBox="1"/>
          <p:nvPr/>
        </p:nvSpPr>
        <p:spPr>
          <a:xfrm>
            <a:off x="9397803" y="6657945"/>
            <a:ext cx="2791149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://www.suemarie.info/2017/10/bronfenbrenners-bioecological-approach.html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4" tooltip="https://creativecommons.org/licenses/by-nc-nd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BY-NC-ND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577424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Bioecological Model">
            <a:extLst>
              <a:ext uri="{FF2B5EF4-FFF2-40B4-BE49-F238E27FC236}">
                <a16:creationId xmlns:a16="http://schemas.microsoft.com/office/drawing/2014/main" id="{A6356BE3-83F2-487F-8B60-1F123CF175D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426"/>
          <a:stretch/>
        </p:blipFill>
        <p:spPr bwMode="auto">
          <a:xfrm>
            <a:off x="2432051" y="439750"/>
            <a:ext cx="7642974" cy="619380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472511809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778DC5-1ACE-7FA4-76A8-32EC275686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" y="365125"/>
            <a:ext cx="12147665" cy="1325563"/>
          </a:xfrm>
        </p:spPr>
        <p:txBody>
          <a:bodyPr>
            <a:normAutofit/>
          </a:bodyPr>
          <a:lstStyle/>
          <a:p>
            <a:pPr algn="ctr"/>
            <a:r>
              <a:rPr lang="en-GB" dirty="0">
                <a:solidFill>
                  <a:srgbClr val="0070C0"/>
                </a:solidFill>
              </a:rPr>
              <a:t>Gall </a:t>
            </a:r>
            <a:r>
              <a:rPr lang="en-GB" dirty="0" err="1">
                <a:solidFill>
                  <a:srgbClr val="0070C0"/>
                </a:solidFill>
              </a:rPr>
              <a:t>ansawdd</a:t>
            </a:r>
            <a:r>
              <a:rPr lang="en-GB" dirty="0">
                <a:solidFill>
                  <a:srgbClr val="0070C0"/>
                </a:solidFill>
              </a:rPr>
              <a:t> y </a:t>
            </a:r>
            <a:r>
              <a:rPr lang="en-GB" dirty="0" err="1">
                <a:solidFill>
                  <a:srgbClr val="0070C0"/>
                </a:solidFill>
              </a:rPr>
              <a:t>systemau</a:t>
            </a:r>
            <a:r>
              <a:rPr lang="en-GB" dirty="0">
                <a:solidFill>
                  <a:srgbClr val="0070C0"/>
                </a:solidFill>
              </a:rPr>
              <a:t> (</a:t>
            </a:r>
            <a:r>
              <a:rPr lang="en-GB" dirty="0" err="1">
                <a:solidFill>
                  <a:srgbClr val="0070C0"/>
                </a:solidFill>
              </a:rPr>
              <a:t>cymunedau</a:t>
            </a:r>
            <a:r>
              <a:rPr lang="en-GB" dirty="0">
                <a:solidFill>
                  <a:srgbClr val="0070C0"/>
                </a:solidFill>
              </a:rPr>
              <a:t>) </a:t>
            </a:r>
            <a:r>
              <a:rPr lang="en-GB" dirty="0" err="1">
                <a:solidFill>
                  <a:srgbClr val="0070C0"/>
                </a:solidFill>
              </a:rPr>
              <a:t>ddylanwadu</a:t>
            </a:r>
            <a:r>
              <a:rPr lang="en-GB" dirty="0">
                <a:solidFill>
                  <a:srgbClr val="0070C0"/>
                </a:solidFill>
              </a:rPr>
              <a:t> </a:t>
            </a:r>
            <a:r>
              <a:rPr lang="en-GB" dirty="0" err="1">
                <a:solidFill>
                  <a:srgbClr val="0070C0"/>
                </a:solidFill>
              </a:rPr>
              <a:t>ar</a:t>
            </a:r>
            <a:r>
              <a:rPr lang="en-GB" dirty="0">
                <a:solidFill>
                  <a:srgbClr val="0070C0"/>
                </a:solidFill>
              </a:rPr>
              <a:t> </a:t>
            </a:r>
            <a:r>
              <a:rPr lang="en-GB" dirty="0" err="1">
                <a:solidFill>
                  <a:srgbClr val="0070C0"/>
                </a:solidFill>
              </a:rPr>
              <a:t>ymddygiad</a:t>
            </a:r>
            <a:endParaRPr lang="en-GB" dirty="0">
              <a:solidFill>
                <a:srgbClr val="0070C0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4EE949-1848-6DF4-06E3-84442CE8756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43494" y="2418599"/>
            <a:ext cx="10515600" cy="3859742"/>
          </a:xfrm>
        </p:spPr>
        <p:txBody>
          <a:bodyPr>
            <a:normAutofit lnSpcReduction="10000"/>
          </a:bodyPr>
          <a:lstStyle/>
          <a:p>
            <a:r>
              <a:rPr lang="cy-GB" dirty="0">
                <a:solidFill>
                  <a:srgbClr val="0070C0"/>
                </a:solidFill>
              </a:rPr>
              <a:t>Gall cymunedau fod yn ffisegol neu ar-lein</a:t>
            </a:r>
          </a:p>
          <a:p>
            <a:r>
              <a:rPr lang="cy-GB" dirty="0">
                <a:solidFill>
                  <a:srgbClr val="0070C0"/>
                </a:solidFill>
              </a:rPr>
              <a:t>Gall ein cymunedau fod yn fuddiol – hunaniaeth a theimlad o berthyn</a:t>
            </a:r>
          </a:p>
          <a:p>
            <a:r>
              <a:rPr lang="cy-GB" dirty="0">
                <a:solidFill>
                  <a:srgbClr val="0070C0"/>
                </a:solidFill>
              </a:rPr>
              <a:t>Gall ein cymunedau gael effaith negyddol ar fynnu ymddygiad, cydymffurfi</a:t>
            </a:r>
            <a:r>
              <a:rPr lang="cy-GB" dirty="0">
                <a:solidFill>
                  <a:srgbClr val="0070C0"/>
                </a:solidFill>
                <a:ea typeface="Roboto" panose="02000000000000000000" pitchFamily="2" charset="0"/>
                <a:cs typeface="Roboto" panose="02000000000000000000" pitchFamily="2" charset="0"/>
              </a:rPr>
              <a:t>o â’i normau a’i gwerthoedd, barnu, arwain at deimlo’n ynysig </a:t>
            </a:r>
          </a:p>
          <a:p>
            <a:r>
              <a:rPr lang="cy-GB" dirty="0">
                <a:solidFill>
                  <a:srgbClr val="0070C0"/>
                </a:solidFill>
              </a:rPr>
              <a:t>Mae ymddygiad gwrth-gymdeithasol (ASB) mewn cymuned yn effeithio ar ansawdd bywyd a gall effeithio’n negyddol ar ymddygiad mewn ysgol</a:t>
            </a:r>
          </a:p>
          <a:p>
            <a:pPr marL="0" indent="0" algn="r">
              <a:buNone/>
            </a:pPr>
            <a:r>
              <a:rPr lang="en-GB" sz="1600" dirty="0" err="1">
                <a:solidFill>
                  <a:srgbClr val="0070C0"/>
                </a:solidFill>
              </a:rPr>
              <a:t>Llywodraeth</a:t>
            </a:r>
            <a:r>
              <a:rPr lang="en-GB" sz="1600" dirty="0">
                <a:solidFill>
                  <a:srgbClr val="0070C0"/>
                </a:solidFill>
              </a:rPr>
              <a:t> y DU (2023)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9818259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778DC5-1ACE-7FA4-76A8-32EC275686B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>
                <a:solidFill>
                  <a:srgbClr val="0070C0"/>
                </a:solidFill>
              </a:rPr>
              <a:t>The quality of the systems (communities) can influence behaviour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4EE949-1848-6DF4-06E3-84442CE8756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>
                <a:solidFill>
                  <a:srgbClr val="0070C0"/>
                </a:solidFill>
              </a:rPr>
              <a:t>Communities can be physical or online</a:t>
            </a:r>
          </a:p>
          <a:p>
            <a:r>
              <a:rPr lang="en-GB" dirty="0">
                <a:solidFill>
                  <a:srgbClr val="0070C0"/>
                </a:solidFill>
              </a:rPr>
              <a:t>Our communities can be beneficial – identity and belongingness</a:t>
            </a:r>
          </a:p>
          <a:p>
            <a:r>
              <a:rPr lang="en-GB" dirty="0">
                <a:solidFill>
                  <a:srgbClr val="0070C0"/>
                </a:solidFill>
              </a:rPr>
              <a:t>Our communities can have a negative effect on behaviour demanding, conforming to its norms and values, judgemental, leading to isolation</a:t>
            </a:r>
          </a:p>
          <a:p>
            <a:r>
              <a:rPr lang="en-GB" dirty="0">
                <a:solidFill>
                  <a:srgbClr val="0070C0"/>
                </a:solidFill>
              </a:rPr>
              <a:t>Anti-social behaviour (ASB) in a community affects quality of life and can have a negative impact on behaviour in school</a:t>
            </a:r>
          </a:p>
          <a:p>
            <a:pPr marL="0" indent="0" algn="r">
              <a:buNone/>
            </a:pPr>
            <a:r>
              <a:rPr lang="en-GB" sz="1600" dirty="0">
                <a:solidFill>
                  <a:srgbClr val="0070C0"/>
                </a:solidFill>
              </a:rPr>
              <a:t>Gov. UK (2023)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11617993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CBE934-511E-7F80-A934-A1B85767CD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318" y="365125"/>
            <a:ext cx="11988176" cy="2462222"/>
          </a:xfrm>
        </p:spPr>
        <p:txBody>
          <a:bodyPr>
            <a:normAutofit fontScale="90000"/>
          </a:bodyPr>
          <a:lstStyle/>
          <a:p>
            <a:pPr algn="ctr"/>
            <a:r>
              <a:rPr lang="en-GB" dirty="0" err="1">
                <a:solidFill>
                  <a:srgbClr val="0070C0"/>
                </a:solidFill>
              </a:rPr>
              <a:t>Ymyriadau</a:t>
            </a:r>
            <a:r>
              <a:rPr lang="en-GB" dirty="0">
                <a:solidFill>
                  <a:srgbClr val="0070C0"/>
                </a:solidFill>
              </a:rPr>
              <a:t> </a:t>
            </a:r>
            <a:r>
              <a:rPr lang="en-GB" dirty="0" err="1">
                <a:solidFill>
                  <a:srgbClr val="0070C0"/>
                </a:solidFill>
              </a:rPr>
              <a:t>ymarferol</a:t>
            </a:r>
            <a:r>
              <a:rPr lang="en-GB" dirty="0">
                <a:solidFill>
                  <a:srgbClr val="0070C0"/>
                </a:solidFill>
              </a:rPr>
              <a:t> i </a:t>
            </a:r>
            <a:r>
              <a:rPr lang="en-GB" dirty="0" err="1">
                <a:solidFill>
                  <a:srgbClr val="0070C0"/>
                </a:solidFill>
              </a:rPr>
              <a:t>gefnogi</a:t>
            </a:r>
            <a:r>
              <a:rPr lang="en-GB" dirty="0">
                <a:solidFill>
                  <a:srgbClr val="0070C0"/>
                </a:solidFill>
              </a:rPr>
              <a:t> plant </a:t>
            </a:r>
            <a:r>
              <a:rPr lang="en-GB" dirty="0" err="1">
                <a:solidFill>
                  <a:srgbClr val="0070C0"/>
                </a:solidFill>
              </a:rPr>
              <a:t>a’u</a:t>
            </a:r>
            <a:r>
              <a:rPr lang="en-GB" dirty="0">
                <a:solidFill>
                  <a:srgbClr val="0070C0"/>
                </a:solidFill>
              </a:rPr>
              <a:t> </a:t>
            </a:r>
            <a:r>
              <a:rPr lang="en-GB" dirty="0" err="1">
                <a:solidFill>
                  <a:srgbClr val="0070C0"/>
                </a:solidFill>
              </a:rPr>
              <a:t>cymuned</a:t>
            </a:r>
            <a:r>
              <a:rPr lang="en-GB" dirty="0">
                <a:solidFill>
                  <a:srgbClr val="0070C0"/>
                </a:solidFill>
              </a:rPr>
              <a:t> a </a:t>
            </a:r>
            <a:r>
              <a:rPr lang="en-GB" dirty="0" err="1">
                <a:solidFill>
                  <a:srgbClr val="0070C0"/>
                </a:solidFill>
              </a:rPr>
              <a:t>hgyrwyddo</a:t>
            </a:r>
            <a:r>
              <a:rPr lang="en-GB" dirty="0">
                <a:solidFill>
                  <a:srgbClr val="0070C0"/>
                </a:solidFill>
              </a:rPr>
              <a:t> </a:t>
            </a:r>
            <a:r>
              <a:rPr lang="en-GB" dirty="0" err="1">
                <a:solidFill>
                  <a:srgbClr val="0070C0"/>
                </a:solidFill>
              </a:rPr>
              <a:t>ymddygiad</a:t>
            </a:r>
            <a:r>
              <a:rPr lang="en-GB" dirty="0">
                <a:solidFill>
                  <a:srgbClr val="0070C0"/>
                </a:solidFill>
              </a:rPr>
              <a:t> </a:t>
            </a:r>
            <a:r>
              <a:rPr lang="en-GB" dirty="0" err="1">
                <a:solidFill>
                  <a:srgbClr val="0070C0"/>
                </a:solidFill>
              </a:rPr>
              <a:t>cadarnhaol</a:t>
            </a:r>
            <a:br>
              <a:rPr lang="en-GB" dirty="0">
                <a:solidFill>
                  <a:srgbClr val="0070C0"/>
                </a:solidFill>
              </a:rPr>
            </a:br>
            <a:r>
              <a:rPr lang="en-GB" dirty="0">
                <a:solidFill>
                  <a:srgbClr val="0070C0"/>
                </a:solidFill>
              </a:rPr>
              <a:t>Practical interventions to support children and their community and promote positive behaviour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D79ACF-FEB7-F41A-C982-176B52659E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14357" y="2361731"/>
            <a:ext cx="5641137" cy="3503149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endParaRPr lang="en-GB" b="0" i="0" dirty="0">
              <a:solidFill>
                <a:srgbClr val="111111"/>
              </a:solidFill>
              <a:effectLst/>
              <a:latin typeface="Roboto" panose="02000000000000000000" pitchFamily="2" charset="0"/>
            </a:endParaRPr>
          </a:p>
          <a:p>
            <a:endParaRPr lang="en-GB" b="0" i="0" dirty="0">
              <a:solidFill>
                <a:srgbClr val="111111"/>
              </a:solidFill>
              <a:effectLst/>
              <a:latin typeface="Roboto" panose="02000000000000000000" pitchFamily="2" charset="0"/>
            </a:endParaRPr>
          </a:p>
          <a:p>
            <a:r>
              <a:rPr lang="en-GB" b="0" i="0" dirty="0">
                <a:solidFill>
                  <a:srgbClr val="0070C0"/>
                </a:solidFill>
                <a:effectLst/>
                <a:latin typeface="Roboto" panose="02000000000000000000" pitchFamily="2" charset="0"/>
              </a:rPr>
              <a:t>Working with parents and families </a:t>
            </a:r>
          </a:p>
          <a:p>
            <a:r>
              <a:rPr lang="en-GB" dirty="0">
                <a:solidFill>
                  <a:srgbClr val="0070C0"/>
                </a:solidFill>
                <a:latin typeface="Roboto" panose="02000000000000000000" pitchFamily="2" charset="0"/>
              </a:rPr>
              <a:t>Pastoral /Attendance/Well-being roles</a:t>
            </a:r>
            <a:endParaRPr lang="en-GB" b="0" i="0" dirty="0">
              <a:solidFill>
                <a:srgbClr val="0070C0"/>
              </a:solidFill>
              <a:effectLst/>
              <a:latin typeface="Roboto" panose="02000000000000000000" pitchFamily="2" charset="0"/>
            </a:endParaRPr>
          </a:p>
          <a:p>
            <a:r>
              <a:rPr lang="en-GB" dirty="0">
                <a:solidFill>
                  <a:srgbClr val="0070C0"/>
                </a:solidFill>
                <a:latin typeface="Roboto" panose="02000000000000000000" pitchFamily="2" charset="0"/>
              </a:rPr>
              <a:t>School as a community hub</a:t>
            </a:r>
          </a:p>
          <a:p>
            <a:r>
              <a:rPr lang="en-GB" dirty="0">
                <a:solidFill>
                  <a:srgbClr val="0070C0"/>
                </a:solidFill>
                <a:latin typeface="Roboto" panose="02000000000000000000" pitchFamily="2" charset="0"/>
              </a:rPr>
              <a:t>Multi-Agency working</a:t>
            </a:r>
          </a:p>
          <a:p>
            <a:r>
              <a:rPr lang="en-GB" b="0" i="0" dirty="0">
                <a:solidFill>
                  <a:srgbClr val="0070C0"/>
                </a:solidFill>
                <a:effectLst/>
                <a:latin typeface="Roboto" panose="02000000000000000000" pitchFamily="2" charset="0"/>
              </a:rPr>
              <a:t>Others?</a:t>
            </a:r>
          </a:p>
          <a:p>
            <a:endParaRPr lang="en-GB" b="0" i="0" dirty="0">
              <a:solidFill>
                <a:srgbClr val="111111"/>
              </a:solidFill>
              <a:effectLst/>
              <a:latin typeface="Roboto" panose="02000000000000000000" pitchFamily="2" charset="0"/>
            </a:endParaRP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AF538D44-74A3-EE21-D4FF-2D105F3DE470}"/>
              </a:ext>
            </a:extLst>
          </p:cNvPr>
          <p:cNvSpPr txBox="1">
            <a:spLocks/>
          </p:cNvSpPr>
          <p:nvPr/>
        </p:nvSpPr>
        <p:spPr>
          <a:xfrm>
            <a:off x="136506" y="2305632"/>
            <a:ext cx="5736971" cy="3778031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endParaRPr lang="en-GB" dirty="0">
              <a:solidFill>
                <a:srgbClr val="111111"/>
              </a:solidFill>
              <a:latin typeface="Roboto" panose="02000000000000000000" pitchFamily="2" charset="0"/>
            </a:endParaRPr>
          </a:p>
          <a:p>
            <a:endParaRPr lang="en-GB" dirty="0">
              <a:solidFill>
                <a:srgbClr val="111111"/>
              </a:solidFill>
              <a:latin typeface="Roboto" panose="02000000000000000000" pitchFamily="2" charset="0"/>
            </a:endParaRPr>
          </a:p>
          <a:p>
            <a:r>
              <a:rPr lang="en-GB" dirty="0" err="1">
                <a:solidFill>
                  <a:srgbClr val="0070C0"/>
                </a:solidFill>
                <a:latin typeface="Roboto" panose="02000000000000000000" pitchFamily="2" charset="0"/>
              </a:rPr>
              <a:t>Gweithio</a:t>
            </a:r>
            <a:r>
              <a:rPr lang="en-GB" dirty="0">
                <a:solidFill>
                  <a:srgbClr val="0070C0"/>
                </a:solidFill>
                <a:latin typeface="Roboto" panose="02000000000000000000" pitchFamily="2" charset="0"/>
              </a:rPr>
              <a:t> </a:t>
            </a:r>
            <a:r>
              <a:rPr lang="en-GB" dirty="0" err="1">
                <a:solidFill>
                  <a:srgbClr val="0070C0"/>
                </a:solidFill>
                <a:latin typeface="Roboto" panose="02000000000000000000" pitchFamily="2" charset="0"/>
              </a:rPr>
              <a:t>gyda</a:t>
            </a:r>
            <a:r>
              <a:rPr lang="en-GB" dirty="0">
                <a:solidFill>
                  <a:srgbClr val="0070C0"/>
                </a:solidFill>
                <a:latin typeface="Roboto" panose="02000000000000000000" pitchFamily="2" charset="0"/>
              </a:rPr>
              <a:t> </a:t>
            </a:r>
            <a:r>
              <a:rPr lang="en-GB" dirty="0" err="1">
                <a:solidFill>
                  <a:srgbClr val="0070C0"/>
                </a:solidFill>
                <a:latin typeface="Roboto" panose="02000000000000000000" pitchFamily="2" charset="0"/>
              </a:rPr>
              <a:t>rheini</a:t>
            </a:r>
            <a:r>
              <a:rPr lang="en-GB" dirty="0">
                <a:solidFill>
                  <a:srgbClr val="0070C0"/>
                </a:solidFill>
                <a:latin typeface="Roboto" panose="02000000000000000000" pitchFamily="2" charset="0"/>
              </a:rPr>
              <a:t> a </a:t>
            </a:r>
            <a:r>
              <a:rPr lang="en-GB" dirty="0" err="1">
                <a:solidFill>
                  <a:srgbClr val="0070C0"/>
                </a:solidFill>
                <a:latin typeface="Roboto" panose="02000000000000000000" pitchFamily="2" charset="0"/>
              </a:rPr>
              <a:t>theuluoedd</a:t>
            </a:r>
            <a:r>
              <a:rPr lang="en-GB" dirty="0">
                <a:solidFill>
                  <a:srgbClr val="0070C0"/>
                </a:solidFill>
                <a:latin typeface="Roboto" panose="02000000000000000000" pitchFamily="2" charset="0"/>
              </a:rPr>
              <a:t> </a:t>
            </a:r>
          </a:p>
          <a:p>
            <a:r>
              <a:rPr lang="en-GB" dirty="0" err="1">
                <a:solidFill>
                  <a:srgbClr val="0070C0"/>
                </a:solidFill>
                <a:latin typeface="Roboto" panose="02000000000000000000" pitchFamily="2" charset="0"/>
              </a:rPr>
              <a:t>Rolau</a:t>
            </a:r>
            <a:r>
              <a:rPr lang="en-GB" dirty="0">
                <a:solidFill>
                  <a:srgbClr val="0070C0"/>
                </a:solidFill>
                <a:latin typeface="Roboto" panose="02000000000000000000" pitchFamily="2" charset="0"/>
              </a:rPr>
              <a:t> </a:t>
            </a:r>
            <a:r>
              <a:rPr lang="en-GB" dirty="0" err="1">
                <a:solidFill>
                  <a:srgbClr val="0070C0"/>
                </a:solidFill>
                <a:latin typeface="Roboto" panose="02000000000000000000" pitchFamily="2" charset="0"/>
              </a:rPr>
              <a:t>Bugeiliol</a:t>
            </a:r>
            <a:r>
              <a:rPr lang="en-GB" dirty="0">
                <a:solidFill>
                  <a:srgbClr val="0070C0"/>
                </a:solidFill>
                <a:latin typeface="Roboto" panose="02000000000000000000" pitchFamily="2" charset="0"/>
              </a:rPr>
              <a:t>/ </a:t>
            </a:r>
            <a:r>
              <a:rPr lang="en-GB" dirty="0" err="1">
                <a:solidFill>
                  <a:srgbClr val="0070C0"/>
                </a:solidFill>
                <a:latin typeface="Roboto" panose="02000000000000000000" pitchFamily="2" charset="0"/>
              </a:rPr>
              <a:t>Presenoldeb</a:t>
            </a:r>
            <a:r>
              <a:rPr lang="en-GB" dirty="0">
                <a:solidFill>
                  <a:srgbClr val="0070C0"/>
                </a:solidFill>
                <a:latin typeface="Roboto" panose="02000000000000000000" pitchFamily="2" charset="0"/>
              </a:rPr>
              <a:t>/ </a:t>
            </a:r>
            <a:r>
              <a:rPr lang="en-GB" dirty="0" err="1">
                <a:solidFill>
                  <a:srgbClr val="0070C0"/>
                </a:solidFill>
                <a:latin typeface="Roboto" panose="02000000000000000000" pitchFamily="2" charset="0"/>
              </a:rPr>
              <a:t>Llesiant</a:t>
            </a:r>
            <a:endParaRPr lang="en-GB" dirty="0">
              <a:solidFill>
                <a:srgbClr val="0070C0"/>
              </a:solidFill>
              <a:latin typeface="Roboto" panose="02000000000000000000" pitchFamily="2" charset="0"/>
            </a:endParaRPr>
          </a:p>
          <a:p>
            <a:r>
              <a:rPr lang="en-GB" dirty="0">
                <a:solidFill>
                  <a:srgbClr val="0070C0"/>
                </a:solidFill>
                <a:latin typeface="Roboto" panose="02000000000000000000" pitchFamily="2" charset="0"/>
              </a:rPr>
              <a:t>Ysgol </a:t>
            </a:r>
            <a:r>
              <a:rPr lang="en-GB" dirty="0" err="1">
                <a:solidFill>
                  <a:srgbClr val="0070C0"/>
                </a:solidFill>
                <a:latin typeface="Roboto" panose="02000000000000000000" pitchFamily="2" charset="0"/>
              </a:rPr>
              <a:t>fel</a:t>
            </a:r>
            <a:r>
              <a:rPr lang="en-GB" dirty="0">
                <a:solidFill>
                  <a:srgbClr val="0070C0"/>
                </a:solidFill>
                <a:latin typeface="Roboto" panose="02000000000000000000" pitchFamily="2" charset="0"/>
              </a:rPr>
              <a:t> </a:t>
            </a:r>
            <a:r>
              <a:rPr lang="en-GB" dirty="0" err="1">
                <a:solidFill>
                  <a:srgbClr val="0070C0"/>
                </a:solidFill>
                <a:latin typeface="Roboto" panose="02000000000000000000" pitchFamily="2" charset="0"/>
              </a:rPr>
              <a:t>hwb</a:t>
            </a:r>
            <a:r>
              <a:rPr lang="en-GB" dirty="0">
                <a:solidFill>
                  <a:srgbClr val="0070C0"/>
                </a:solidFill>
                <a:latin typeface="Roboto" panose="02000000000000000000" pitchFamily="2" charset="0"/>
              </a:rPr>
              <a:t> </a:t>
            </a:r>
            <a:r>
              <a:rPr lang="en-GB" dirty="0" err="1">
                <a:solidFill>
                  <a:srgbClr val="0070C0"/>
                </a:solidFill>
                <a:latin typeface="Roboto" panose="02000000000000000000" pitchFamily="2" charset="0"/>
              </a:rPr>
              <a:t>cymunedol</a:t>
            </a:r>
            <a:endParaRPr lang="en-GB" dirty="0">
              <a:solidFill>
                <a:srgbClr val="0070C0"/>
              </a:solidFill>
              <a:latin typeface="Roboto" panose="02000000000000000000" pitchFamily="2" charset="0"/>
            </a:endParaRPr>
          </a:p>
          <a:p>
            <a:r>
              <a:rPr lang="en-GB" dirty="0">
                <a:solidFill>
                  <a:srgbClr val="0070C0"/>
                </a:solidFill>
                <a:latin typeface="Roboto" panose="02000000000000000000" pitchFamily="2" charset="0"/>
              </a:rPr>
              <a:t>Gwaith </a:t>
            </a:r>
            <a:r>
              <a:rPr lang="en-GB" dirty="0" err="1">
                <a:solidFill>
                  <a:srgbClr val="0070C0"/>
                </a:solidFill>
                <a:latin typeface="Roboto" panose="02000000000000000000" pitchFamily="2" charset="0"/>
              </a:rPr>
              <a:t>aml-asiantaeth</a:t>
            </a:r>
            <a:endParaRPr lang="en-GB" dirty="0">
              <a:solidFill>
                <a:srgbClr val="0070C0"/>
              </a:solidFill>
              <a:latin typeface="Roboto" panose="02000000000000000000" pitchFamily="2" charset="0"/>
            </a:endParaRPr>
          </a:p>
          <a:p>
            <a:r>
              <a:rPr lang="en-GB" dirty="0" err="1">
                <a:solidFill>
                  <a:srgbClr val="0070C0"/>
                </a:solidFill>
                <a:latin typeface="Roboto" panose="02000000000000000000" pitchFamily="2" charset="0"/>
              </a:rPr>
              <a:t>Eraill</a:t>
            </a:r>
            <a:r>
              <a:rPr lang="en-GB" dirty="0">
                <a:solidFill>
                  <a:srgbClr val="0070C0"/>
                </a:solidFill>
                <a:latin typeface="Roboto" panose="02000000000000000000" pitchFamily="2" charset="0"/>
              </a:rPr>
              <a:t>?</a:t>
            </a:r>
          </a:p>
          <a:p>
            <a:endParaRPr lang="en-GB" dirty="0">
              <a:solidFill>
                <a:srgbClr val="111111"/>
              </a:solidFill>
              <a:latin typeface="Roboto" panose="02000000000000000000" pitchFamily="2" charset="0"/>
            </a:endParaRPr>
          </a:p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46619307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094F30-1D48-A5B6-43C7-FCE313BE8A9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800" dirty="0" err="1">
                <a:solidFill>
                  <a:srgbClr val="0070C0"/>
                </a:solidFill>
              </a:rPr>
              <a:t>Seicodynameg</a:t>
            </a:r>
            <a:r>
              <a:rPr lang="en-GB" sz="4800" dirty="0">
                <a:solidFill>
                  <a:srgbClr val="0070C0"/>
                </a:solidFill>
              </a:rPr>
              <a:t>         Psychodynamic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B4D5F93-90D3-924D-09F5-8FC36C82100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6"/>
            <a:ext cx="5181600" cy="2774424"/>
          </a:xfrm>
        </p:spPr>
        <p:txBody>
          <a:bodyPr>
            <a:normAutofit fontScale="77500" lnSpcReduction="20000"/>
          </a:bodyPr>
          <a:lstStyle/>
          <a:p>
            <a:r>
              <a:rPr lang="en-GB" dirty="0">
                <a:solidFill>
                  <a:srgbClr val="0070C0"/>
                </a:solidFill>
              </a:rPr>
              <a:t>Unravel past experiences</a:t>
            </a:r>
          </a:p>
          <a:p>
            <a:endParaRPr lang="en-GB" dirty="0">
              <a:solidFill>
                <a:srgbClr val="0070C0"/>
              </a:solidFill>
            </a:endParaRPr>
          </a:p>
          <a:p>
            <a:r>
              <a:rPr lang="en-GB" dirty="0">
                <a:solidFill>
                  <a:srgbClr val="0070C0"/>
                </a:solidFill>
              </a:rPr>
              <a:t>Sigmund Freud’s Iceberg Model (1915)</a:t>
            </a:r>
          </a:p>
          <a:p>
            <a:r>
              <a:rPr lang="en-GB" dirty="0">
                <a:solidFill>
                  <a:srgbClr val="0070C0"/>
                </a:solidFill>
              </a:rPr>
              <a:t>ACEs</a:t>
            </a:r>
          </a:p>
          <a:p>
            <a:pPr marL="0" indent="0" algn="ctr">
              <a:buNone/>
            </a:pPr>
            <a:r>
              <a:rPr lang="en-GB" sz="1400" dirty="0">
                <a:solidFill>
                  <a:srgbClr val="0070C0"/>
                </a:solidFill>
              </a:rPr>
              <a:t>    NHS (Wales) (n.d.)</a:t>
            </a:r>
          </a:p>
          <a:p>
            <a:endParaRPr lang="en-GB" dirty="0">
              <a:solidFill>
                <a:srgbClr val="0070C0"/>
              </a:solidFill>
            </a:endParaRPr>
          </a:p>
          <a:p>
            <a:pPr marL="0" indent="0" algn="ctr">
              <a:buNone/>
            </a:pPr>
            <a:endParaRPr lang="en-GB" sz="1200" dirty="0">
              <a:solidFill>
                <a:srgbClr val="0070C0"/>
              </a:solidFill>
            </a:endParaRPr>
          </a:p>
          <a:p>
            <a:pPr marL="0" indent="0" algn="ctr">
              <a:buNone/>
            </a:pPr>
            <a:endParaRPr lang="en-GB" sz="1200" dirty="0">
              <a:solidFill>
                <a:srgbClr val="0070C0"/>
              </a:solidFill>
            </a:endParaRPr>
          </a:p>
          <a:p>
            <a:pPr marL="0" indent="0" algn="ctr">
              <a:buNone/>
            </a:pPr>
            <a:r>
              <a:rPr lang="en-GB" sz="1200" dirty="0">
                <a:solidFill>
                  <a:srgbClr val="0070C0"/>
                </a:solidFill>
              </a:rPr>
              <a:t>                                                                                             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1103C34-6A11-3F0E-A05A-E59A447A8E24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 err="1">
                <a:solidFill>
                  <a:srgbClr val="0070C0"/>
                </a:solidFill>
              </a:rPr>
              <a:t>Sôn</a:t>
            </a:r>
            <a:r>
              <a:rPr lang="en-GB" dirty="0">
                <a:solidFill>
                  <a:srgbClr val="0070C0"/>
                </a:solidFill>
              </a:rPr>
              <a:t> am </a:t>
            </a:r>
            <a:r>
              <a:rPr lang="en-GB" dirty="0" err="1">
                <a:solidFill>
                  <a:srgbClr val="0070C0"/>
                </a:solidFill>
              </a:rPr>
              <a:t>brofiadau'r</a:t>
            </a:r>
            <a:r>
              <a:rPr lang="en-GB" dirty="0">
                <a:solidFill>
                  <a:srgbClr val="0070C0"/>
                </a:solidFill>
              </a:rPr>
              <a:t> </a:t>
            </a:r>
            <a:r>
              <a:rPr lang="en-GB" dirty="0" err="1">
                <a:solidFill>
                  <a:srgbClr val="0070C0"/>
                </a:solidFill>
              </a:rPr>
              <a:t>gorffennol</a:t>
            </a:r>
            <a:endParaRPr lang="en-GB" dirty="0">
              <a:solidFill>
                <a:srgbClr val="0070C0"/>
              </a:solidFill>
            </a:endParaRPr>
          </a:p>
          <a:p>
            <a:endParaRPr lang="en-GB" dirty="0">
              <a:solidFill>
                <a:srgbClr val="0070C0"/>
              </a:solidFill>
            </a:endParaRPr>
          </a:p>
          <a:p>
            <a:r>
              <a:rPr lang="en-GB" dirty="0">
                <a:solidFill>
                  <a:srgbClr val="0070C0"/>
                </a:solidFill>
              </a:rPr>
              <a:t>Model </a:t>
            </a:r>
            <a:r>
              <a:rPr lang="en-GB" dirty="0" err="1">
                <a:solidFill>
                  <a:srgbClr val="0070C0"/>
                </a:solidFill>
              </a:rPr>
              <a:t>Mynydd</a:t>
            </a:r>
            <a:r>
              <a:rPr lang="en-GB" dirty="0">
                <a:solidFill>
                  <a:srgbClr val="0070C0"/>
                </a:solidFill>
              </a:rPr>
              <a:t> </a:t>
            </a:r>
            <a:r>
              <a:rPr lang="en-GB" dirty="0" err="1">
                <a:solidFill>
                  <a:srgbClr val="0070C0"/>
                </a:solidFill>
              </a:rPr>
              <a:t>Rhew</a:t>
            </a:r>
            <a:r>
              <a:rPr lang="en-GB" dirty="0">
                <a:solidFill>
                  <a:srgbClr val="0070C0"/>
                </a:solidFill>
              </a:rPr>
              <a:t> Sigmund Freud (1915)</a:t>
            </a:r>
          </a:p>
          <a:p>
            <a:r>
              <a:rPr lang="en-GB" dirty="0" err="1">
                <a:solidFill>
                  <a:srgbClr val="0070C0"/>
                </a:solidFill>
              </a:rPr>
              <a:t>Profiadau</a:t>
            </a:r>
            <a:r>
              <a:rPr lang="en-GB" dirty="0">
                <a:solidFill>
                  <a:srgbClr val="0070C0"/>
                </a:solidFill>
              </a:rPr>
              <a:t> </a:t>
            </a:r>
            <a:r>
              <a:rPr lang="en-GB" dirty="0" err="1">
                <a:solidFill>
                  <a:srgbClr val="0070C0"/>
                </a:solidFill>
              </a:rPr>
              <a:t>niweidiol</a:t>
            </a:r>
            <a:r>
              <a:rPr lang="en-GB" dirty="0">
                <a:solidFill>
                  <a:srgbClr val="0070C0"/>
                </a:solidFill>
              </a:rPr>
              <a:t> </a:t>
            </a:r>
            <a:r>
              <a:rPr lang="en-GB" dirty="0" err="1">
                <a:solidFill>
                  <a:srgbClr val="0070C0"/>
                </a:solidFill>
              </a:rPr>
              <a:t>yn</a:t>
            </a:r>
            <a:r>
              <a:rPr lang="en-GB" dirty="0">
                <a:solidFill>
                  <a:srgbClr val="0070C0"/>
                </a:solidFill>
              </a:rPr>
              <a:t> </a:t>
            </a:r>
            <a:r>
              <a:rPr lang="en-GB" dirty="0" err="1">
                <a:solidFill>
                  <a:srgbClr val="0070C0"/>
                </a:solidFill>
              </a:rPr>
              <a:t>ystod</a:t>
            </a:r>
            <a:r>
              <a:rPr lang="en-GB" dirty="0">
                <a:solidFill>
                  <a:srgbClr val="0070C0"/>
                </a:solidFill>
              </a:rPr>
              <a:t> </a:t>
            </a:r>
            <a:r>
              <a:rPr lang="en-GB" dirty="0" err="1">
                <a:solidFill>
                  <a:srgbClr val="0070C0"/>
                </a:solidFill>
              </a:rPr>
              <a:t>plentyndod</a:t>
            </a:r>
            <a:endParaRPr lang="en-GB" dirty="0">
              <a:solidFill>
                <a:srgbClr val="0070C0"/>
              </a:solidFill>
            </a:endParaRPr>
          </a:p>
        </p:txBody>
      </p:sp>
      <p:pic>
        <p:nvPicPr>
          <p:cNvPr id="8" name="Picture 7" descr="Diagram&#10;&#10;Description automatically generated">
            <a:extLst>
              <a:ext uri="{FF2B5EF4-FFF2-40B4-BE49-F238E27FC236}">
                <a16:creationId xmlns:a16="http://schemas.microsoft.com/office/drawing/2014/main" id="{A2D4EC4A-B6D3-09EA-2ADD-23381D6FC8C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26508" y="3629551"/>
            <a:ext cx="5242362" cy="31388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55050560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CBE934-511E-7F80-A934-A1B85767CD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855" y="365125"/>
            <a:ext cx="11881590" cy="2596858"/>
          </a:xfrm>
        </p:spPr>
        <p:txBody>
          <a:bodyPr>
            <a:normAutofit/>
          </a:bodyPr>
          <a:lstStyle/>
          <a:p>
            <a:pPr algn="ctr"/>
            <a:r>
              <a:rPr lang="en-GB" dirty="0" err="1">
                <a:solidFill>
                  <a:srgbClr val="0070C0"/>
                </a:solidFill>
              </a:rPr>
              <a:t>Ymyriadau</a:t>
            </a:r>
            <a:r>
              <a:rPr lang="en-GB" dirty="0">
                <a:solidFill>
                  <a:srgbClr val="0070C0"/>
                </a:solidFill>
              </a:rPr>
              <a:t> </a:t>
            </a:r>
            <a:r>
              <a:rPr lang="en-GB" dirty="0" err="1">
                <a:solidFill>
                  <a:srgbClr val="0070C0"/>
                </a:solidFill>
              </a:rPr>
              <a:t>ymarferol</a:t>
            </a:r>
            <a:r>
              <a:rPr lang="en-GB" dirty="0">
                <a:solidFill>
                  <a:srgbClr val="0070C0"/>
                </a:solidFill>
              </a:rPr>
              <a:t> i </a:t>
            </a:r>
            <a:r>
              <a:rPr lang="en-GB" dirty="0" err="1">
                <a:solidFill>
                  <a:srgbClr val="0070C0"/>
                </a:solidFill>
              </a:rPr>
              <a:t>gefnogi</a:t>
            </a:r>
            <a:r>
              <a:rPr lang="en-GB" dirty="0">
                <a:solidFill>
                  <a:srgbClr val="0070C0"/>
                </a:solidFill>
              </a:rPr>
              <a:t> </a:t>
            </a:r>
            <a:r>
              <a:rPr lang="en-GB" dirty="0" err="1">
                <a:solidFill>
                  <a:srgbClr val="0070C0"/>
                </a:solidFill>
              </a:rPr>
              <a:t>dysgwyr</a:t>
            </a:r>
            <a:r>
              <a:rPr lang="en-GB" dirty="0">
                <a:solidFill>
                  <a:srgbClr val="0070C0"/>
                </a:solidFill>
              </a:rPr>
              <a:t> a </a:t>
            </a:r>
            <a:r>
              <a:rPr lang="en-GB" dirty="0" err="1">
                <a:solidFill>
                  <a:srgbClr val="0070C0"/>
                </a:solidFill>
              </a:rPr>
              <a:t>hyrwyddo</a:t>
            </a:r>
            <a:r>
              <a:rPr lang="en-GB" dirty="0">
                <a:solidFill>
                  <a:srgbClr val="0070C0"/>
                </a:solidFill>
              </a:rPr>
              <a:t> </a:t>
            </a:r>
            <a:r>
              <a:rPr lang="en-GB" dirty="0" err="1">
                <a:solidFill>
                  <a:srgbClr val="0070C0"/>
                </a:solidFill>
              </a:rPr>
              <a:t>ymddygiad</a:t>
            </a:r>
            <a:r>
              <a:rPr lang="en-GB" dirty="0">
                <a:solidFill>
                  <a:srgbClr val="0070C0"/>
                </a:solidFill>
              </a:rPr>
              <a:t> </a:t>
            </a:r>
            <a:r>
              <a:rPr lang="en-GB" dirty="0" err="1">
                <a:solidFill>
                  <a:srgbClr val="0070C0"/>
                </a:solidFill>
              </a:rPr>
              <a:t>cadarnhaol</a:t>
            </a:r>
            <a:br>
              <a:rPr lang="en-GB" dirty="0">
                <a:solidFill>
                  <a:srgbClr val="0070C0"/>
                </a:solidFill>
              </a:rPr>
            </a:br>
            <a:r>
              <a:rPr lang="en-GB" dirty="0">
                <a:solidFill>
                  <a:srgbClr val="0070C0"/>
                </a:solidFill>
              </a:rPr>
              <a:t>Practical interventions to support learners and promote positive behaviour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D79ACF-FEB7-F41A-C982-176B52659E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17287" y="2411285"/>
            <a:ext cx="4306001" cy="3341400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b="0" i="0" dirty="0">
              <a:solidFill>
                <a:srgbClr val="111111"/>
              </a:solidFill>
              <a:effectLst/>
              <a:latin typeface="Roboto" panose="02000000000000000000" pitchFamily="2" charset="0"/>
            </a:endParaRPr>
          </a:p>
          <a:p>
            <a:endParaRPr lang="en-GB" b="0" i="0" dirty="0">
              <a:solidFill>
                <a:srgbClr val="111111"/>
              </a:solidFill>
              <a:effectLst/>
              <a:latin typeface="Roboto" panose="02000000000000000000" pitchFamily="2" charset="0"/>
            </a:endParaRPr>
          </a:p>
          <a:p>
            <a:r>
              <a:rPr lang="en-GB" b="0" i="0" dirty="0">
                <a:solidFill>
                  <a:srgbClr val="0070C0"/>
                </a:solidFill>
                <a:effectLst/>
                <a:latin typeface="Roboto" panose="02000000000000000000" pitchFamily="2" charset="0"/>
              </a:rPr>
              <a:t>CAMHS</a:t>
            </a:r>
          </a:p>
          <a:p>
            <a:r>
              <a:rPr lang="en-GB" dirty="0">
                <a:solidFill>
                  <a:srgbClr val="0070C0"/>
                </a:solidFill>
                <a:latin typeface="Roboto" panose="02000000000000000000" pitchFamily="2" charset="0"/>
              </a:rPr>
              <a:t>C</a:t>
            </a:r>
            <a:r>
              <a:rPr lang="en-GB" b="0" i="0" dirty="0">
                <a:solidFill>
                  <a:srgbClr val="0070C0"/>
                </a:solidFill>
                <a:effectLst/>
                <a:latin typeface="Roboto" panose="02000000000000000000" pitchFamily="2" charset="0"/>
              </a:rPr>
              <a:t>ounselling (CBT)</a:t>
            </a:r>
          </a:p>
          <a:p>
            <a:r>
              <a:rPr lang="en-GB" dirty="0">
                <a:solidFill>
                  <a:srgbClr val="0070C0"/>
                </a:solidFill>
                <a:latin typeface="Roboto" panose="02000000000000000000" pitchFamily="2" charset="0"/>
              </a:rPr>
              <a:t>Play therapy/Art therapy</a:t>
            </a:r>
          </a:p>
          <a:p>
            <a:r>
              <a:rPr lang="en-GB" b="0" i="0" dirty="0">
                <a:solidFill>
                  <a:srgbClr val="0070C0"/>
                </a:solidFill>
                <a:effectLst/>
                <a:latin typeface="Roboto" panose="02000000000000000000" pitchFamily="2" charset="0"/>
              </a:rPr>
              <a:t>Others?</a:t>
            </a:r>
          </a:p>
          <a:p>
            <a:endParaRPr lang="en-GB" b="0" i="0" dirty="0">
              <a:solidFill>
                <a:srgbClr val="111111"/>
              </a:solidFill>
              <a:effectLst/>
              <a:latin typeface="Roboto" panose="02000000000000000000" pitchFamily="2" charset="0"/>
            </a:endParaRPr>
          </a:p>
          <a:p>
            <a:endParaRPr lang="en-GB" b="0" i="0" dirty="0">
              <a:solidFill>
                <a:srgbClr val="111111"/>
              </a:solidFill>
              <a:effectLst/>
              <a:latin typeface="Roboto" panose="02000000000000000000" pitchFamily="2" charset="0"/>
            </a:endParaRP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A3C19490-7E1E-071C-BDE9-A80526F5592E}"/>
              </a:ext>
            </a:extLst>
          </p:cNvPr>
          <p:cNvSpPr txBox="1">
            <a:spLocks/>
          </p:cNvSpPr>
          <p:nvPr/>
        </p:nvSpPr>
        <p:spPr>
          <a:xfrm>
            <a:off x="482444" y="2518807"/>
            <a:ext cx="4847815" cy="3341400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endParaRPr lang="en-GB" dirty="0">
              <a:solidFill>
                <a:srgbClr val="111111"/>
              </a:solidFill>
              <a:latin typeface="Roboto" panose="02000000000000000000" pitchFamily="2" charset="0"/>
            </a:endParaRPr>
          </a:p>
          <a:p>
            <a:endParaRPr lang="en-GB" dirty="0">
              <a:solidFill>
                <a:srgbClr val="111111"/>
              </a:solidFill>
              <a:latin typeface="Roboto" panose="02000000000000000000" pitchFamily="2" charset="0"/>
            </a:endParaRPr>
          </a:p>
          <a:p>
            <a:r>
              <a:rPr lang="en-GB" dirty="0">
                <a:solidFill>
                  <a:srgbClr val="0070C0"/>
                </a:solidFill>
                <a:latin typeface="Roboto" panose="02000000000000000000" pitchFamily="2" charset="0"/>
              </a:rPr>
              <a:t>CAMHS</a:t>
            </a:r>
          </a:p>
          <a:p>
            <a:r>
              <a:rPr lang="en-GB" dirty="0" err="1">
                <a:solidFill>
                  <a:srgbClr val="0070C0"/>
                </a:solidFill>
                <a:latin typeface="Roboto" panose="02000000000000000000" pitchFamily="2" charset="0"/>
              </a:rPr>
              <a:t>Cwnsela</a:t>
            </a:r>
            <a:r>
              <a:rPr lang="en-GB" dirty="0">
                <a:solidFill>
                  <a:srgbClr val="0070C0"/>
                </a:solidFill>
                <a:latin typeface="Roboto" panose="02000000000000000000" pitchFamily="2" charset="0"/>
              </a:rPr>
              <a:t> (CBT)</a:t>
            </a:r>
          </a:p>
          <a:p>
            <a:r>
              <a:rPr lang="en-GB" dirty="0" err="1">
                <a:solidFill>
                  <a:srgbClr val="0070C0"/>
                </a:solidFill>
                <a:latin typeface="Roboto" panose="02000000000000000000" pitchFamily="2" charset="0"/>
              </a:rPr>
              <a:t>Therapi</a:t>
            </a:r>
            <a:r>
              <a:rPr lang="en-GB" dirty="0">
                <a:solidFill>
                  <a:srgbClr val="0070C0"/>
                </a:solidFill>
                <a:latin typeface="Roboto" panose="02000000000000000000" pitchFamily="2" charset="0"/>
              </a:rPr>
              <a:t> </a:t>
            </a:r>
            <a:r>
              <a:rPr lang="en-GB" dirty="0" err="1">
                <a:solidFill>
                  <a:srgbClr val="0070C0"/>
                </a:solidFill>
                <a:latin typeface="Roboto" panose="02000000000000000000" pitchFamily="2" charset="0"/>
              </a:rPr>
              <a:t>chwarae</a:t>
            </a:r>
            <a:r>
              <a:rPr lang="en-GB" dirty="0">
                <a:solidFill>
                  <a:srgbClr val="0070C0"/>
                </a:solidFill>
                <a:latin typeface="Roboto" panose="02000000000000000000" pitchFamily="2" charset="0"/>
              </a:rPr>
              <a:t>/</a:t>
            </a:r>
            <a:r>
              <a:rPr lang="en-GB" dirty="0" err="1">
                <a:solidFill>
                  <a:srgbClr val="0070C0"/>
                </a:solidFill>
                <a:latin typeface="Roboto" panose="02000000000000000000" pitchFamily="2" charset="0"/>
              </a:rPr>
              <a:t>Therapi</a:t>
            </a:r>
            <a:r>
              <a:rPr lang="en-GB" dirty="0">
                <a:solidFill>
                  <a:srgbClr val="0070C0"/>
                </a:solidFill>
                <a:latin typeface="Roboto" panose="02000000000000000000" pitchFamily="2" charset="0"/>
              </a:rPr>
              <a:t> </a:t>
            </a:r>
            <a:r>
              <a:rPr lang="en-GB" dirty="0" err="1">
                <a:solidFill>
                  <a:srgbClr val="0070C0"/>
                </a:solidFill>
                <a:latin typeface="Roboto" panose="02000000000000000000" pitchFamily="2" charset="0"/>
              </a:rPr>
              <a:t>celf</a:t>
            </a:r>
            <a:r>
              <a:rPr lang="en-GB" dirty="0">
                <a:solidFill>
                  <a:srgbClr val="0070C0"/>
                </a:solidFill>
                <a:latin typeface="Roboto" panose="02000000000000000000" pitchFamily="2" charset="0"/>
              </a:rPr>
              <a:t> </a:t>
            </a:r>
          </a:p>
          <a:p>
            <a:r>
              <a:rPr lang="en-GB" dirty="0" err="1">
                <a:solidFill>
                  <a:srgbClr val="0070C0"/>
                </a:solidFill>
                <a:latin typeface="Roboto" panose="02000000000000000000" pitchFamily="2" charset="0"/>
              </a:rPr>
              <a:t>Eraill</a:t>
            </a:r>
            <a:r>
              <a:rPr lang="en-GB" dirty="0">
                <a:solidFill>
                  <a:srgbClr val="0070C0"/>
                </a:solidFill>
                <a:latin typeface="Roboto" panose="02000000000000000000" pitchFamily="2" charset="0"/>
              </a:rPr>
              <a:t>?</a:t>
            </a:r>
          </a:p>
          <a:p>
            <a:endParaRPr lang="en-GB" dirty="0">
              <a:solidFill>
                <a:srgbClr val="111111"/>
              </a:solidFill>
              <a:latin typeface="Roboto" panose="02000000000000000000" pitchFamily="2" charset="0"/>
            </a:endParaRPr>
          </a:p>
          <a:p>
            <a:endParaRPr lang="en-GB" dirty="0">
              <a:solidFill>
                <a:srgbClr val="111111"/>
              </a:solidFill>
              <a:latin typeface="Roboto" panose="02000000000000000000" pitchFamily="2" charset="0"/>
            </a:endParaRPr>
          </a:p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2005493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B5C0D5-BCDE-504C-F094-55749B8188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5400" dirty="0" err="1">
                <a:solidFill>
                  <a:srgbClr val="0070C0"/>
                </a:solidFill>
              </a:rPr>
              <a:t>Biolegol</a:t>
            </a:r>
            <a:r>
              <a:rPr lang="en-GB" sz="5400" dirty="0">
                <a:solidFill>
                  <a:srgbClr val="0070C0"/>
                </a:solidFill>
              </a:rPr>
              <a:t>                Biological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7C755A-59F8-F157-804E-0BF3B15DEAE6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sz="4800" dirty="0">
                <a:solidFill>
                  <a:srgbClr val="0070C0"/>
                </a:solidFill>
              </a:rPr>
              <a:t>Gall </a:t>
            </a:r>
            <a:r>
              <a:rPr lang="en-GB" sz="4800" dirty="0" err="1">
                <a:solidFill>
                  <a:srgbClr val="0070C0"/>
                </a:solidFill>
              </a:rPr>
              <a:t>genynnau</a:t>
            </a:r>
            <a:r>
              <a:rPr lang="en-GB" sz="4800" dirty="0">
                <a:solidFill>
                  <a:srgbClr val="0070C0"/>
                </a:solidFill>
              </a:rPr>
              <a:t> </a:t>
            </a:r>
            <a:r>
              <a:rPr lang="en-GB" sz="4800" dirty="0" err="1">
                <a:solidFill>
                  <a:srgbClr val="0070C0"/>
                </a:solidFill>
              </a:rPr>
              <a:t>effeithio</a:t>
            </a:r>
            <a:r>
              <a:rPr lang="en-GB" sz="4800" dirty="0">
                <a:solidFill>
                  <a:srgbClr val="0070C0"/>
                </a:solidFill>
              </a:rPr>
              <a:t> </a:t>
            </a:r>
            <a:r>
              <a:rPr lang="en-GB" sz="4800" dirty="0" err="1">
                <a:solidFill>
                  <a:srgbClr val="0070C0"/>
                </a:solidFill>
              </a:rPr>
              <a:t>ar</a:t>
            </a:r>
            <a:r>
              <a:rPr lang="en-GB" sz="4800" dirty="0">
                <a:solidFill>
                  <a:srgbClr val="0070C0"/>
                </a:solidFill>
              </a:rPr>
              <a:t> </a:t>
            </a:r>
            <a:r>
              <a:rPr lang="en-GB" sz="4800" dirty="0" err="1">
                <a:solidFill>
                  <a:srgbClr val="0070C0"/>
                </a:solidFill>
              </a:rPr>
              <a:t>sut</a:t>
            </a:r>
            <a:r>
              <a:rPr lang="en-GB" sz="4800" dirty="0">
                <a:solidFill>
                  <a:srgbClr val="0070C0"/>
                </a:solidFill>
              </a:rPr>
              <a:t> </a:t>
            </a:r>
            <a:r>
              <a:rPr lang="en-GB" sz="4800" dirty="0" err="1">
                <a:solidFill>
                  <a:srgbClr val="0070C0"/>
                </a:solidFill>
              </a:rPr>
              <a:t>mae</a:t>
            </a:r>
            <a:r>
              <a:rPr lang="en-GB" sz="4800" dirty="0">
                <a:solidFill>
                  <a:srgbClr val="0070C0"/>
                </a:solidFill>
              </a:rPr>
              <a:t> plant </a:t>
            </a:r>
            <a:r>
              <a:rPr lang="en-GB" sz="4800" dirty="0" err="1">
                <a:solidFill>
                  <a:srgbClr val="0070C0"/>
                </a:solidFill>
              </a:rPr>
              <a:t>yn</a:t>
            </a:r>
            <a:r>
              <a:rPr lang="en-GB" sz="4800" dirty="0">
                <a:solidFill>
                  <a:srgbClr val="0070C0"/>
                </a:solidFill>
              </a:rPr>
              <a:t> </a:t>
            </a:r>
            <a:r>
              <a:rPr lang="en-GB" sz="4800" dirty="0" err="1">
                <a:solidFill>
                  <a:srgbClr val="0070C0"/>
                </a:solidFill>
              </a:rPr>
              <a:t>ymateb</a:t>
            </a:r>
            <a:r>
              <a:rPr lang="en-GB" sz="4800" dirty="0">
                <a:solidFill>
                  <a:srgbClr val="0070C0"/>
                </a:solidFill>
              </a:rPr>
              <a:t> </a:t>
            </a:r>
            <a:r>
              <a:rPr lang="en-GB" sz="4800" dirty="0" err="1">
                <a:solidFill>
                  <a:srgbClr val="0070C0"/>
                </a:solidFill>
              </a:rPr>
              <a:t>i'w</a:t>
            </a:r>
            <a:r>
              <a:rPr lang="en-GB" sz="4800" dirty="0">
                <a:solidFill>
                  <a:srgbClr val="0070C0"/>
                </a:solidFill>
              </a:rPr>
              <a:t> </a:t>
            </a:r>
            <a:r>
              <a:rPr lang="en-GB" sz="4800" dirty="0" err="1">
                <a:solidFill>
                  <a:srgbClr val="0070C0"/>
                </a:solidFill>
              </a:rPr>
              <a:t>hamgylchedd</a:t>
            </a:r>
            <a:endParaRPr lang="en-GB" sz="4800" dirty="0">
              <a:solidFill>
                <a:srgbClr val="0070C0"/>
              </a:solidFill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6F8C0BF-E6BA-9FD0-1218-F283E08D0B8A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sz="4800" dirty="0">
                <a:solidFill>
                  <a:srgbClr val="0070C0"/>
                </a:solidFill>
              </a:rPr>
              <a:t>Genetic make-up can affect how children respond to their environment</a:t>
            </a:r>
          </a:p>
        </p:txBody>
      </p:sp>
      <p:pic>
        <p:nvPicPr>
          <p:cNvPr id="10" name="Graphic 9" descr="Spiky speech bubble looking cross">
            <a:extLst>
              <a:ext uri="{FF2B5EF4-FFF2-40B4-BE49-F238E27FC236}">
                <a16:creationId xmlns:a16="http://schemas.microsoft.com/office/drawing/2014/main" id="{5F91039E-A83B-57AE-9620-1D232E7F212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4676658" y="5201587"/>
            <a:ext cx="1714500" cy="1998521"/>
          </a:xfrm>
          <a:prstGeom prst="rect">
            <a:avLst/>
          </a:prstGeom>
        </p:spPr>
      </p:pic>
      <p:pic>
        <p:nvPicPr>
          <p:cNvPr id="11" name="Graphic 10" descr="Angry man face">
            <a:extLst>
              <a:ext uri="{FF2B5EF4-FFF2-40B4-BE49-F238E27FC236}">
                <a16:creationId xmlns:a16="http://schemas.microsoft.com/office/drawing/2014/main" id="{6370F451-67AD-C19A-E4D6-499C086D5DF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5367220" y="5843588"/>
            <a:ext cx="333375" cy="333375"/>
          </a:xfrm>
          <a:prstGeom prst="rect">
            <a:avLst/>
          </a:prstGeom>
        </p:spPr>
      </p:pic>
      <p:pic>
        <p:nvPicPr>
          <p:cNvPr id="6" name="Graphic 5" descr="Smiling face with hearts ">
            <a:extLst>
              <a:ext uri="{FF2B5EF4-FFF2-40B4-BE49-F238E27FC236}">
                <a16:creationId xmlns:a16="http://schemas.microsoft.com/office/drawing/2014/main" id="{1288792E-8ED6-59A8-F21A-6753B38468FA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7227093" y="5651922"/>
            <a:ext cx="914400" cy="1107281"/>
          </a:xfrm>
          <a:prstGeom prst="rect">
            <a:avLst/>
          </a:prstGeom>
        </p:spPr>
      </p:pic>
      <p:pic>
        <p:nvPicPr>
          <p:cNvPr id="12" name="Graphic 11" descr="Smiling face ">
            <a:extLst>
              <a:ext uri="{FF2B5EF4-FFF2-40B4-BE49-F238E27FC236}">
                <a16:creationId xmlns:a16="http://schemas.microsoft.com/office/drawing/2014/main" id="{73CB9E24-90A4-A1A1-FB5C-022CB7EAE150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3109795" y="5649911"/>
            <a:ext cx="914400" cy="13001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60221231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39E4BE-096A-4349-974E-FCB138D5EE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587" y="365125"/>
            <a:ext cx="12027445" cy="2161725"/>
          </a:xfrm>
        </p:spPr>
        <p:txBody>
          <a:bodyPr>
            <a:normAutofit/>
          </a:bodyPr>
          <a:lstStyle/>
          <a:p>
            <a:pPr algn="ctr"/>
            <a:r>
              <a:rPr lang="en-GB" sz="3200" dirty="0" err="1">
                <a:solidFill>
                  <a:srgbClr val="0070C0"/>
                </a:solidFill>
              </a:rPr>
              <a:t>Enghreifftiau</a:t>
            </a:r>
            <a:r>
              <a:rPr lang="en-GB" sz="3200" dirty="0">
                <a:solidFill>
                  <a:srgbClr val="0070C0"/>
                </a:solidFill>
              </a:rPr>
              <a:t> o </a:t>
            </a:r>
            <a:r>
              <a:rPr lang="en-GB" sz="3200" dirty="0" err="1">
                <a:solidFill>
                  <a:srgbClr val="0070C0"/>
                </a:solidFill>
              </a:rPr>
              <a:t>ffactorau</a:t>
            </a:r>
            <a:r>
              <a:rPr lang="en-GB" sz="3200" dirty="0">
                <a:solidFill>
                  <a:srgbClr val="0070C0"/>
                </a:solidFill>
              </a:rPr>
              <a:t> </a:t>
            </a:r>
            <a:r>
              <a:rPr lang="en-GB" sz="3200" dirty="0" err="1">
                <a:solidFill>
                  <a:srgbClr val="0070C0"/>
                </a:solidFill>
              </a:rPr>
              <a:t>biolegol</a:t>
            </a:r>
            <a:r>
              <a:rPr lang="en-GB" sz="3200" dirty="0">
                <a:solidFill>
                  <a:srgbClr val="0070C0"/>
                </a:solidFill>
              </a:rPr>
              <a:t> (</a:t>
            </a:r>
            <a:r>
              <a:rPr lang="en-GB" sz="3200" dirty="0" err="1">
                <a:solidFill>
                  <a:srgbClr val="0070C0"/>
                </a:solidFill>
              </a:rPr>
              <a:t>genetig</a:t>
            </a:r>
            <a:r>
              <a:rPr lang="en-GB" sz="3200" dirty="0">
                <a:solidFill>
                  <a:srgbClr val="0070C0"/>
                </a:solidFill>
              </a:rPr>
              <a:t>) ac </a:t>
            </a:r>
            <a:r>
              <a:rPr lang="en-GB" sz="3200" dirty="0" err="1">
                <a:solidFill>
                  <a:srgbClr val="0070C0"/>
                </a:solidFill>
              </a:rPr>
              <a:t>amgylcheddol</a:t>
            </a:r>
            <a:r>
              <a:rPr lang="en-GB" sz="3200" dirty="0">
                <a:solidFill>
                  <a:srgbClr val="0070C0"/>
                </a:solidFill>
              </a:rPr>
              <a:t> </a:t>
            </a:r>
            <a:r>
              <a:rPr lang="en-GB" sz="3200" dirty="0" err="1">
                <a:solidFill>
                  <a:srgbClr val="0070C0"/>
                </a:solidFill>
              </a:rPr>
              <a:t>sy’n</a:t>
            </a:r>
            <a:r>
              <a:rPr lang="en-GB" sz="3200" dirty="0">
                <a:solidFill>
                  <a:srgbClr val="0070C0"/>
                </a:solidFill>
              </a:rPr>
              <a:t> </a:t>
            </a:r>
            <a:r>
              <a:rPr lang="en-GB" sz="3200" dirty="0" err="1">
                <a:solidFill>
                  <a:srgbClr val="0070C0"/>
                </a:solidFill>
              </a:rPr>
              <a:t>gallu</a:t>
            </a:r>
            <a:r>
              <a:rPr lang="en-GB" sz="3200" dirty="0">
                <a:solidFill>
                  <a:srgbClr val="0070C0"/>
                </a:solidFill>
              </a:rPr>
              <a:t> </a:t>
            </a:r>
            <a:r>
              <a:rPr lang="en-GB" sz="3200" dirty="0" err="1">
                <a:solidFill>
                  <a:srgbClr val="0070C0"/>
                </a:solidFill>
              </a:rPr>
              <a:t>achosi</a:t>
            </a:r>
            <a:r>
              <a:rPr lang="en-GB" sz="3200" dirty="0">
                <a:solidFill>
                  <a:srgbClr val="0070C0"/>
                </a:solidFill>
              </a:rPr>
              <a:t> </a:t>
            </a:r>
            <a:r>
              <a:rPr lang="en-GB" sz="3200" dirty="0" err="1">
                <a:solidFill>
                  <a:srgbClr val="0070C0"/>
                </a:solidFill>
              </a:rPr>
              <a:t>ymatebion</a:t>
            </a:r>
            <a:r>
              <a:rPr lang="en-GB" sz="3200" dirty="0">
                <a:solidFill>
                  <a:srgbClr val="0070C0"/>
                </a:solidFill>
              </a:rPr>
              <a:t> </a:t>
            </a:r>
            <a:r>
              <a:rPr lang="en-GB" sz="3200" dirty="0" err="1">
                <a:solidFill>
                  <a:srgbClr val="0070C0"/>
                </a:solidFill>
              </a:rPr>
              <a:t>ymddygiadol</a:t>
            </a:r>
            <a:r>
              <a:rPr lang="en-GB" sz="3200" dirty="0">
                <a:solidFill>
                  <a:srgbClr val="0070C0"/>
                </a:solidFill>
              </a:rPr>
              <a:t> </a:t>
            </a:r>
            <a:br>
              <a:rPr lang="en-GB" sz="3200" dirty="0">
                <a:solidFill>
                  <a:srgbClr val="0070C0"/>
                </a:solidFill>
              </a:rPr>
            </a:br>
            <a:r>
              <a:rPr lang="en-GB" sz="3200" dirty="0">
                <a:solidFill>
                  <a:srgbClr val="0070C0"/>
                </a:solidFill>
              </a:rPr>
              <a:t>Examples of biological (genetic) and environmental factors that can cause behavioural responses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ECDDDE-D1DF-4463-AE5A-8572C686AA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43071" y="2526850"/>
            <a:ext cx="3200867" cy="5032375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US" sz="3200" dirty="0">
                <a:solidFill>
                  <a:srgbClr val="0070C0"/>
                </a:solidFill>
              </a:rPr>
              <a:t>Autism</a:t>
            </a:r>
          </a:p>
          <a:p>
            <a:pPr>
              <a:defRPr/>
            </a:pPr>
            <a:r>
              <a:rPr lang="en-US" sz="3200" dirty="0">
                <a:solidFill>
                  <a:srgbClr val="0070C0"/>
                </a:solidFill>
              </a:rPr>
              <a:t>ADHD</a:t>
            </a:r>
          </a:p>
          <a:p>
            <a:pPr>
              <a:defRPr/>
            </a:pPr>
            <a:r>
              <a:rPr lang="en-US" sz="3200" dirty="0">
                <a:solidFill>
                  <a:srgbClr val="0070C0"/>
                </a:solidFill>
              </a:rPr>
              <a:t>ODD</a:t>
            </a:r>
          </a:p>
          <a:p>
            <a:pPr>
              <a:defRPr/>
            </a:pPr>
            <a:r>
              <a:rPr lang="en-US" sz="3200" dirty="0">
                <a:solidFill>
                  <a:srgbClr val="0070C0"/>
                </a:solidFill>
              </a:rPr>
              <a:t>PDA</a:t>
            </a:r>
          </a:p>
          <a:p>
            <a:pPr>
              <a:defRPr/>
            </a:pPr>
            <a:r>
              <a:rPr lang="en-US" sz="3200" dirty="0" err="1">
                <a:solidFill>
                  <a:srgbClr val="0070C0"/>
                </a:solidFill>
              </a:rPr>
              <a:t>Tourettes</a:t>
            </a:r>
            <a:endParaRPr lang="en-US" sz="3200" dirty="0">
              <a:solidFill>
                <a:srgbClr val="0070C0"/>
              </a:solidFill>
            </a:endParaRPr>
          </a:p>
          <a:p>
            <a:pPr>
              <a:defRPr/>
            </a:pPr>
            <a:r>
              <a:rPr lang="en-US" sz="3200" dirty="0">
                <a:solidFill>
                  <a:srgbClr val="0070C0"/>
                </a:solidFill>
              </a:rPr>
              <a:t>Others?</a:t>
            </a:r>
          </a:p>
          <a:p>
            <a:pPr marL="0" indent="0">
              <a:buNone/>
              <a:defRPr/>
            </a:pPr>
            <a:endParaRPr lang="en-US" sz="2400" dirty="0"/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EBB59F73-03BB-A098-D53F-10CFF9018BEC}"/>
              </a:ext>
            </a:extLst>
          </p:cNvPr>
          <p:cNvSpPr txBox="1">
            <a:spLocks/>
          </p:cNvSpPr>
          <p:nvPr/>
        </p:nvSpPr>
        <p:spPr>
          <a:xfrm>
            <a:off x="782101" y="2526851"/>
            <a:ext cx="3397212" cy="503237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en-US" dirty="0" err="1">
                <a:solidFill>
                  <a:srgbClr val="0070C0"/>
                </a:solidFill>
              </a:rPr>
              <a:t>Awtistiaeth</a:t>
            </a:r>
            <a:endParaRPr lang="en-US" dirty="0">
              <a:solidFill>
                <a:srgbClr val="0070C0"/>
              </a:solidFill>
            </a:endParaRPr>
          </a:p>
          <a:p>
            <a:pPr>
              <a:defRPr/>
            </a:pPr>
            <a:r>
              <a:rPr lang="en-US" dirty="0">
                <a:solidFill>
                  <a:srgbClr val="0070C0"/>
                </a:solidFill>
              </a:rPr>
              <a:t>ADHD</a:t>
            </a:r>
          </a:p>
          <a:p>
            <a:pPr>
              <a:defRPr/>
            </a:pPr>
            <a:r>
              <a:rPr lang="en-US" dirty="0">
                <a:solidFill>
                  <a:srgbClr val="0070C0"/>
                </a:solidFill>
              </a:rPr>
              <a:t>ODD</a:t>
            </a:r>
          </a:p>
          <a:p>
            <a:pPr>
              <a:defRPr/>
            </a:pPr>
            <a:r>
              <a:rPr lang="en-US" dirty="0">
                <a:solidFill>
                  <a:srgbClr val="0070C0"/>
                </a:solidFill>
              </a:rPr>
              <a:t>PDA</a:t>
            </a:r>
          </a:p>
          <a:p>
            <a:pPr>
              <a:defRPr/>
            </a:pPr>
            <a:r>
              <a:rPr lang="en-US" dirty="0" err="1">
                <a:solidFill>
                  <a:srgbClr val="0070C0"/>
                </a:solidFill>
              </a:rPr>
              <a:t>Tourettes</a:t>
            </a:r>
            <a:endParaRPr lang="en-US" dirty="0">
              <a:solidFill>
                <a:srgbClr val="0070C0"/>
              </a:solidFill>
            </a:endParaRPr>
          </a:p>
          <a:p>
            <a:pPr>
              <a:defRPr/>
            </a:pPr>
            <a:r>
              <a:rPr lang="en-US" dirty="0" err="1">
                <a:solidFill>
                  <a:srgbClr val="0070C0"/>
                </a:solidFill>
              </a:rPr>
              <a:t>Eraill</a:t>
            </a:r>
            <a:r>
              <a:rPr lang="en-US" dirty="0">
                <a:solidFill>
                  <a:srgbClr val="0070C0"/>
                </a:solidFill>
              </a:rPr>
              <a:t>?</a:t>
            </a:r>
          </a:p>
          <a:p>
            <a:pPr marL="0" indent="0">
              <a:buFont typeface="Arial" panose="020B0604020202020204" pitchFamily="34" charset="0"/>
              <a:buNone/>
              <a:defRPr/>
            </a:pP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274457915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CBE934-511E-7F80-A934-A1B85767CD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365125"/>
            <a:ext cx="12122812" cy="1325563"/>
          </a:xfrm>
        </p:spPr>
        <p:txBody>
          <a:bodyPr>
            <a:normAutofit fontScale="90000"/>
          </a:bodyPr>
          <a:lstStyle/>
          <a:p>
            <a:pPr algn="ctr"/>
            <a:r>
              <a:rPr lang="en-GB" dirty="0" err="1">
                <a:solidFill>
                  <a:srgbClr val="0070C0"/>
                </a:solidFill>
              </a:rPr>
              <a:t>Ymyriadau</a:t>
            </a:r>
            <a:r>
              <a:rPr lang="en-GB" dirty="0">
                <a:solidFill>
                  <a:srgbClr val="0070C0"/>
                </a:solidFill>
              </a:rPr>
              <a:t> </a:t>
            </a:r>
            <a:r>
              <a:rPr lang="en-GB" dirty="0" err="1">
                <a:solidFill>
                  <a:srgbClr val="0070C0"/>
                </a:solidFill>
              </a:rPr>
              <a:t>ymarferol</a:t>
            </a:r>
            <a:r>
              <a:rPr lang="en-GB" dirty="0">
                <a:solidFill>
                  <a:srgbClr val="0070C0"/>
                </a:solidFill>
              </a:rPr>
              <a:t> i </a:t>
            </a:r>
            <a:r>
              <a:rPr lang="en-GB" dirty="0" err="1">
                <a:solidFill>
                  <a:srgbClr val="0070C0"/>
                </a:solidFill>
              </a:rPr>
              <a:t>gefogi</a:t>
            </a:r>
            <a:r>
              <a:rPr lang="en-GB" dirty="0">
                <a:solidFill>
                  <a:srgbClr val="0070C0"/>
                </a:solidFill>
              </a:rPr>
              <a:t> </a:t>
            </a:r>
            <a:r>
              <a:rPr lang="en-GB" dirty="0" err="1">
                <a:solidFill>
                  <a:srgbClr val="0070C0"/>
                </a:solidFill>
              </a:rPr>
              <a:t>dysgwyr</a:t>
            </a:r>
            <a:r>
              <a:rPr lang="en-GB" dirty="0">
                <a:solidFill>
                  <a:srgbClr val="0070C0"/>
                </a:solidFill>
              </a:rPr>
              <a:t> </a:t>
            </a:r>
            <a:r>
              <a:rPr lang="en-GB" dirty="0" err="1">
                <a:solidFill>
                  <a:srgbClr val="0070C0"/>
                </a:solidFill>
              </a:rPr>
              <a:t>niwroamrywiol</a:t>
            </a:r>
            <a:r>
              <a:rPr lang="en-GB" dirty="0">
                <a:solidFill>
                  <a:srgbClr val="0070C0"/>
                </a:solidFill>
              </a:rPr>
              <a:t> a </a:t>
            </a:r>
            <a:r>
              <a:rPr lang="en-GB" dirty="0" err="1">
                <a:solidFill>
                  <a:srgbClr val="0070C0"/>
                </a:solidFill>
              </a:rPr>
              <a:t>hyrwyddo</a:t>
            </a:r>
            <a:r>
              <a:rPr lang="en-GB" dirty="0">
                <a:solidFill>
                  <a:srgbClr val="0070C0"/>
                </a:solidFill>
              </a:rPr>
              <a:t> </a:t>
            </a:r>
            <a:r>
              <a:rPr lang="en-GB" dirty="0" err="1">
                <a:solidFill>
                  <a:srgbClr val="0070C0"/>
                </a:solidFill>
              </a:rPr>
              <a:t>ymddygiad</a:t>
            </a:r>
            <a:r>
              <a:rPr lang="en-GB" dirty="0">
                <a:solidFill>
                  <a:srgbClr val="0070C0"/>
                </a:solidFill>
              </a:rPr>
              <a:t> </a:t>
            </a:r>
            <a:r>
              <a:rPr lang="en-GB" dirty="0" err="1">
                <a:solidFill>
                  <a:srgbClr val="0070C0"/>
                </a:solidFill>
              </a:rPr>
              <a:t>cadarnhaol</a:t>
            </a:r>
            <a:br>
              <a:rPr lang="en-GB" dirty="0">
                <a:solidFill>
                  <a:srgbClr val="0070C0"/>
                </a:solidFill>
              </a:rPr>
            </a:br>
            <a:r>
              <a:rPr lang="en-GB" dirty="0">
                <a:solidFill>
                  <a:srgbClr val="0070C0"/>
                </a:solidFill>
              </a:rPr>
              <a:t>Practical interventions to support neurodiverse learners and promote positive behaviour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D79ACF-FEB7-F41A-C982-176B52659E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83971" y="1741479"/>
            <a:ext cx="5738840" cy="4535906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b="0" i="0" dirty="0">
              <a:solidFill>
                <a:srgbClr val="111111"/>
              </a:solidFill>
              <a:effectLst/>
              <a:latin typeface="Roboto" panose="02000000000000000000" pitchFamily="2" charset="0"/>
            </a:endParaRPr>
          </a:p>
          <a:p>
            <a:r>
              <a:rPr lang="en-GB" sz="2400" b="0" i="0" dirty="0">
                <a:solidFill>
                  <a:srgbClr val="0070C0"/>
                </a:solidFill>
                <a:effectLst/>
                <a:latin typeface="Roboto" panose="02000000000000000000" pitchFamily="2" charset="0"/>
              </a:rPr>
              <a:t>Routines (Visual t</a:t>
            </a:r>
            <a:r>
              <a:rPr lang="en-GB" sz="2400" dirty="0">
                <a:solidFill>
                  <a:srgbClr val="0070C0"/>
                </a:solidFill>
                <a:latin typeface="Roboto" panose="02000000000000000000" pitchFamily="2" charset="0"/>
              </a:rPr>
              <a:t>imetables)</a:t>
            </a:r>
          </a:p>
          <a:p>
            <a:r>
              <a:rPr lang="en-GB" sz="2400" dirty="0">
                <a:solidFill>
                  <a:srgbClr val="0070C0"/>
                </a:solidFill>
                <a:latin typeface="Roboto" panose="02000000000000000000" pitchFamily="2" charset="0"/>
              </a:rPr>
              <a:t>Clear and consistent use of rewards and consequences</a:t>
            </a:r>
          </a:p>
          <a:p>
            <a:r>
              <a:rPr lang="en-GB" sz="2400" dirty="0">
                <a:solidFill>
                  <a:srgbClr val="0070C0"/>
                </a:solidFill>
                <a:latin typeface="Roboto" panose="02000000000000000000" pitchFamily="2" charset="0"/>
              </a:rPr>
              <a:t>Practical a</a:t>
            </a:r>
            <a:r>
              <a:rPr lang="en-GB" sz="2400" b="0" i="0" dirty="0">
                <a:solidFill>
                  <a:srgbClr val="0070C0"/>
                </a:solidFill>
                <a:effectLst/>
                <a:latin typeface="Roboto" panose="02000000000000000000" pitchFamily="2" charset="0"/>
              </a:rPr>
              <a:t>ctivities such as Minecraft/Lego; Fidget toys</a:t>
            </a:r>
          </a:p>
          <a:p>
            <a:r>
              <a:rPr lang="en-GB" sz="2400" dirty="0">
                <a:solidFill>
                  <a:srgbClr val="0070C0"/>
                </a:solidFill>
                <a:latin typeface="Roboto" panose="02000000000000000000" pitchFamily="2" charset="0"/>
              </a:rPr>
              <a:t>Using a learner’s interests to engage them in their learning (e.g. Thomas the Tank Engine/Dr Who/ Star Wars)</a:t>
            </a:r>
          </a:p>
          <a:p>
            <a:r>
              <a:rPr lang="en-GB" sz="2400" b="0" i="0" dirty="0">
                <a:solidFill>
                  <a:srgbClr val="0070C0"/>
                </a:solidFill>
                <a:effectLst/>
                <a:latin typeface="Roboto" panose="02000000000000000000" pitchFamily="2" charset="0"/>
              </a:rPr>
              <a:t>Others?</a:t>
            </a:r>
          </a:p>
          <a:p>
            <a:endParaRPr lang="en-GB" b="0" i="0" dirty="0">
              <a:solidFill>
                <a:srgbClr val="111111"/>
              </a:solidFill>
              <a:effectLst/>
              <a:latin typeface="Roboto" panose="02000000000000000000" pitchFamily="2" charset="0"/>
            </a:endParaRP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6509F345-1E61-D866-C17B-07E1DFB4E2C7}"/>
              </a:ext>
            </a:extLst>
          </p:cNvPr>
          <p:cNvSpPr txBox="1">
            <a:spLocks/>
          </p:cNvSpPr>
          <p:nvPr/>
        </p:nvSpPr>
        <p:spPr>
          <a:xfrm>
            <a:off x="69189" y="1741478"/>
            <a:ext cx="5832337" cy="464810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endParaRPr lang="en-GB" dirty="0">
              <a:solidFill>
                <a:srgbClr val="111111"/>
              </a:solidFill>
              <a:latin typeface="Roboto" panose="02000000000000000000" pitchFamily="2" charset="0"/>
            </a:endParaRPr>
          </a:p>
          <a:p>
            <a:r>
              <a:rPr lang="en-GB" sz="2400" dirty="0" err="1">
                <a:solidFill>
                  <a:srgbClr val="0070C0"/>
                </a:solidFill>
                <a:latin typeface="Roboto" panose="02000000000000000000" pitchFamily="2" charset="0"/>
              </a:rPr>
              <a:t>Arferion</a:t>
            </a:r>
            <a:r>
              <a:rPr lang="en-GB" sz="2400" dirty="0">
                <a:solidFill>
                  <a:srgbClr val="0070C0"/>
                </a:solidFill>
                <a:latin typeface="Roboto" panose="02000000000000000000" pitchFamily="2" charset="0"/>
              </a:rPr>
              <a:t> (</a:t>
            </a:r>
            <a:r>
              <a:rPr lang="en-GB" sz="2400" dirty="0" err="1">
                <a:solidFill>
                  <a:srgbClr val="0070C0"/>
                </a:solidFill>
                <a:latin typeface="Roboto" panose="02000000000000000000" pitchFamily="2" charset="0"/>
              </a:rPr>
              <a:t>amserlenni</a:t>
            </a:r>
            <a:r>
              <a:rPr lang="en-GB" sz="2400" dirty="0">
                <a:solidFill>
                  <a:srgbClr val="0070C0"/>
                </a:solidFill>
                <a:latin typeface="Roboto" panose="02000000000000000000" pitchFamily="2" charset="0"/>
              </a:rPr>
              <a:t> </a:t>
            </a:r>
            <a:r>
              <a:rPr lang="en-GB" sz="2400" dirty="0" err="1">
                <a:solidFill>
                  <a:srgbClr val="0070C0"/>
                </a:solidFill>
                <a:latin typeface="Roboto" panose="02000000000000000000" pitchFamily="2" charset="0"/>
              </a:rPr>
              <a:t>gweledol</a:t>
            </a:r>
            <a:r>
              <a:rPr lang="en-GB" sz="2400" dirty="0">
                <a:solidFill>
                  <a:srgbClr val="0070C0"/>
                </a:solidFill>
                <a:latin typeface="Roboto" panose="02000000000000000000" pitchFamily="2" charset="0"/>
              </a:rPr>
              <a:t>)</a:t>
            </a:r>
          </a:p>
          <a:p>
            <a:r>
              <a:rPr lang="en-GB" sz="2400" dirty="0" err="1">
                <a:solidFill>
                  <a:srgbClr val="0070C0"/>
                </a:solidFill>
                <a:latin typeface="Roboto" panose="02000000000000000000" pitchFamily="2" charset="0"/>
              </a:rPr>
              <a:t>Defnydd</a:t>
            </a:r>
            <a:r>
              <a:rPr lang="en-GB" sz="2400" dirty="0">
                <a:solidFill>
                  <a:srgbClr val="0070C0"/>
                </a:solidFill>
                <a:latin typeface="Roboto" panose="02000000000000000000" pitchFamily="2" charset="0"/>
              </a:rPr>
              <a:t> </a:t>
            </a:r>
            <a:r>
              <a:rPr lang="en-GB" sz="2400" dirty="0" err="1">
                <a:solidFill>
                  <a:srgbClr val="0070C0"/>
                </a:solidFill>
                <a:latin typeface="Roboto" panose="02000000000000000000" pitchFamily="2" charset="0"/>
              </a:rPr>
              <a:t>clir</a:t>
            </a:r>
            <a:r>
              <a:rPr lang="en-GB" sz="2400" dirty="0">
                <a:solidFill>
                  <a:srgbClr val="0070C0"/>
                </a:solidFill>
                <a:latin typeface="Roboto" panose="02000000000000000000" pitchFamily="2" charset="0"/>
              </a:rPr>
              <a:t> a </a:t>
            </a:r>
            <a:r>
              <a:rPr lang="en-GB" sz="2400" dirty="0" err="1">
                <a:solidFill>
                  <a:srgbClr val="0070C0"/>
                </a:solidFill>
                <a:latin typeface="Roboto" panose="02000000000000000000" pitchFamily="2" charset="0"/>
              </a:rPr>
              <a:t>chyson</a:t>
            </a:r>
            <a:r>
              <a:rPr lang="en-GB" sz="2400" dirty="0">
                <a:solidFill>
                  <a:srgbClr val="0070C0"/>
                </a:solidFill>
                <a:latin typeface="Roboto" panose="02000000000000000000" pitchFamily="2" charset="0"/>
              </a:rPr>
              <a:t> o </a:t>
            </a:r>
            <a:r>
              <a:rPr lang="en-GB" sz="2400" dirty="0" err="1">
                <a:solidFill>
                  <a:srgbClr val="0070C0"/>
                </a:solidFill>
                <a:latin typeface="Roboto" panose="02000000000000000000" pitchFamily="2" charset="0"/>
              </a:rPr>
              <a:t>wobrau</a:t>
            </a:r>
            <a:r>
              <a:rPr lang="en-GB" sz="2400" dirty="0">
                <a:solidFill>
                  <a:srgbClr val="0070C0"/>
                </a:solidFill>
                <a:latin typeface="Roboto" panose="02000000000000000000" pitchFamily="2" charset="0"/>
              </a:rPr>
              <a:t> a </a:t>
            </a:r>
            <a:r>
              <a:rPr lang="en-GB" sz="2400" dirty="0" err="1">
                <a:solidFill>
                  <a:srgbClr val="0070C0"/>
                </a:solidFill>
                <a:latin typeface="Roboto" panose="02000000000000000000" pitchFamily="2" charset="0"/>
              </a:rPr>
              <a:t>chanlyniadau</a:t>
            </a:r>
            <a:endParaRPr lang="en-GB" sz="2400" dirty="0">
              <a:solidFill>
                <a:srgbClr val="0070C0"/>
              </a:solidFill>
              <a:latin typeface="Roboto" panose="02000000000000000000" pitchFamily="2" charset="0"/>
            </a:endParaRPr>
          </a:p>
          <a:p>
            <a:r>
              <a:rPr lang="en-GB" sz="2400" dirty="0" err="1">
                <a:solidFill>
                  <a:srgbClr val="0070C0"/>
                </a:solidFill>
                <a:latin typeface="Roboto" panose="02000000000000000000" pitchFamily="2" charset="0"/>
              </a:rPr>
              <a:t>Gweithgareddau</a:t>
            </a:r>
            <a:r>
              <a:rPr lang="en-GB" sz="2400" dirty="0">
                <a:solidFill>
                  <a:srgbClr val="0070C0"/>
                </a:solidFill>
                <a:latin typeface="Roboto" panose="02000000000000000000" pitchFamily="2" charset="0"/>
              </a:rPr>
              <a:t> </a:t>
            </a:r>
            <a:r>
              <a:rPr lang="en-GB" sz="2400" dirty="0" err="1">
                <a:solidFill>
                  <a:srgbClr val="0070C0"/>
                </a:solidFill>
                <a:latin typeface="Roboto" panose="02000000000000000000" pitchFamily="2" charset="0"/>
              </a:rPr>
              <a:t>fel</a:t>
            </a:r>
            <a:r>
              <a:rPr lang="en-GB" sz="2400" dirty="0">
                <a:solidFill>
                  <a:srgbClr val="0070C0"/>
                </a:solidFill>
                <a:latin typeface="Roboto" panose="02000000000000000000" pitchFamily="2" charset="0"/>
              </a:rPr>
              <a:t> Minecraft/Lego</a:t>
            </a:r>
          </a:p>
          <a:p>
            <a:r>
              <a:rPr lang="en-GB" sz="2400" dirty="0" err="1">
                <a:solidFill>
                  <a:srgbClr val="0070C0"/>
                </a:solidFill>
                <a:latin typeface="Roboto" panose="02000000000000000000" pitchFamily="2" charset="0"/>
              </a:rPr>
              <a:t>Defnyddio</a:t>
            </a:r>
            <a:r>
              <a:rPr lang="en-GB" sz="2400" dirty="0">
                <a:solidFill>
                  <a:srgbClr val="0070C0"/>
                </a:solidFill>
                <a:latin typeface="Roboto" panose="02000000000000000000" pitchFamily="2" charset="0"/>
              </a:rPr>
              <a:t> </a:t>
            </a:r>
            <a:r>
              <a:rPr lang="en-GB" sz="2400" dirty="0" err="1">
                <a:solidFill>
                  <a:srgbClr val="0070C0"/>
                </a:solidFill>
                <a:latin typeface="Roboto" panose="02000000000000000000" pitchFamily="2" charset="0"/>
              </a:rPr>
              <a:t>diddordebau</a:t>
            </a:r>
            <a:r>
              <a:rPr lang="en-GB" sz="2400" dirty="0">
                <a:solidFill>
                  <a:srgbClr val="0070C0"/>
                </a:solidFill>
                <a:latin typeface="Roboto" panose="02000000000000000000" pitchFamily="2" charset="0"/>
              </a:rPr>
              <a:t> </a:t>
            </a:r>
            <a:r>
              <a:rPr lang="en-GB" sz="2400" dirty="0" err="1">
                <a:solidFill>
                  <a:srgbClr val="0070C0"/>
                </a:solidFill>
                <a:latin typeface="Roboto" panose="02000000000000000000" pitchFamily="2" charset="0"/>
              </a:rPr>
              <a:t>dysgwr</a:t>
            </a:r>
            <a:r>
              <a:rPr lang="en-GB" sz="2400" dirty="0">
                <a:solidFill>
                  <a:srgbClr val="0070C0"/>
                </a:solidFill>
                <a:latin typeface="Roboto" panose="02000000000000000000" pitchFamily="2" charset="0"/>
              </a:rPr>
              <a:t> </a:t>
            </a:r>
            <a:r>
              <a:rPr lang="en-GB" sz="2400" dirty="0" err="1">
                <a:solidFill>
                  <a:srgbClr val="0070C0"/>
                </a:solidFill>
                <a:latin typeface="Roboto" panose="02000000000000000000" pitchFamily="2" charset="0"/>
              </a:rPr>
              <a:t>I’w</a:t>
            </a:r>
            <a:r>
              <a:rPr lang="en-GB" sz="2400" dirty="0">
                <a:solidFill>
                  <a:srgbClr val="0070C0"/>
                </a:solidFill>
                <a:latin typeface="Roboto" panose="02000000000000000000" pitchFamily="2" charset="0"/>
              </a:rPr>
              <a:t> </a:t>
            </a:r>
            <a:r>
              <a:rPr lang="en-GB" sz="2400" dirty="0" err="1">
                <a:solidFill>
                  <a:srgbClr val="0070C0"/>
                </a:solidFill>
                <a:latin typeface="Roboto" panose="02000000000000000000" pitchFamily="2" charset="0"/>
              </a:rPr>
              <a:t>cynnwys</a:t>
            </a:r>
            <a:r>
              <a:rPr lang="en-GB" sz="2400" dirty="0">
                <a:solidFill>
                  <a:srgbClr val="0070C0"/>
                </a:solidFill>
                <a:latin typeface="Roboto" panose="02000000000000000000" pitchFamily="2" charset="0"/>
              </a:rPr>
              <a:t> </a:t>
            </a:r>
            <a:r>
              <a:rPr lang="en-GB" sz="2400" dirty="0" err="1">
                <a:solidFill>
                  <a:srgbClr val="0070C0"/>
                </a:solidFill>
                <a:latin typeface="Roboto" panose="02000000000000000000" pitchFamily="2" charset="0"/>
              </a:rPr>
              <a:t>yn</a:t>
            </a:r>
            <a:r>
              <a:rPr lang="en-GB" sz="2400" dirty="0">
                <a:solidFill>
                  <a:srgbClr val="0070C0"/>
                </a:solidFill>
                <a:latin typeface="Roboto" panose="02000000000000000000" pitchFamily="2" charset="0"/>
              </a:rPr>
              <a:t> </a:t>
            </a:r>
            <a:r>
              <a:rPr lang="en-GB" sz="2400" dirty="0" err="1">
                <a:solidFill>
                  <a:srgbClr val="0070C0"/>
                </a:solidFill>
                <a:latin typeface="Roboto" panose="02000000000000000000" pitchFamily="2" charset="0"/>
              </a:rPr>
              <a:t>eu</a:t>
            </a:r>
            <a:r>
              <a:rPr lang="en-GB" sz="2400" dirty="0">
                <a:solidFill>
                  <a:srgbClr val="0070C0"/>
                </a:solidFill>
                <a:latin typeface="Roboto" panose="02000000000000000000" pitchFamily="2" charset="0"/>
              </a:rPr>
              <a:t> </a:t>
            </a:r>
            <a:r>
              <a:rPr lang="en-GB" sz="2400" dirty="0" err="1">
                <a:solidFill>
                  <a:srgbClr val="0070C0"/>
                </a:solidFill>
                <a:latin typeface="Roboto" panose="02000000000000000000" pitchFamily="2" charset="0"/>
              </a:rPr>
              <a:t>dysgu</a:t>
            </a:r>
            <a:r>
              <a:rPr lang="en-GB" sz="2400" dirty="0">
                <a:solidFill>
                  <a:srgbClr val="0070C0"/>
                </a:solidFill>
                <a:latin typeface="Roboto" panose="02000000000000000000" pitchFamily="2" charset="0"/>
              </a:rPr>
              <a:t> (</a:t>
            </a:r>
            <a:r>
              <a:rPr lang="en-GB" sz="2400" dirty="0" err="1">
                <a:solidFill>
                  <a:srgbClr val="0070C0"/>
                </a:solidFill>
                <a:latin typeface="Roboto" panose="02000000000000000000" pitchFamily="2" charset="0"/>
              </a:rPr>
              <a:t>e.e.</a:t>
            </a:r>
            <a:r>
              <a:rPr lang="en-GB" sz="2400" dirty="0">
                <a:solidFill>
                  <a:srgbClr val="0070C0"/>
                </a:solidFill>
                <a:latin typeface="Roboto" panose="02000000000000000000" pitchFamily="2" charset="0"/>
              </a:rPr>
              <a:t> Thomas y </a:t>
            </a:r>
            <a:r>
              <a:rPr lang="en-GB" sz="2400" dirty="0" err="1">
                <a:solidFill>
                  <a:srgbClr val="0070C0"/>
                </a:solidFill>
                <a:latin typeface="Roboto" panose="02000000000000000000" pitchFamily="2" charset="0"/>
              </a:rPr>
              <a:t>Tanc</a:t>
            </a:r>
            <a:r>
              <a:rPr lang="en-GB" sz="2400" dirty="0">
                <a:solidFill>
                  <a:srgbClr val="0070C0"/>
                </a:solidFill>
                <a:latin typeface="Roboto" panose="02000000000000000000" pitchFamily="2" charset="0"/>
              </a:rPr>
              <a:t>/Dr Who/ Star Wars)</a:t>
            </a:r>
          </a:p>
          <a:p>
            <a:r>
              <a:rPr lang="en-GB" sz="2400" dirty="0" err="1">
                <a:solidFill>
                  <a:srgbClr val="0070C0"/>
                </a:solidFill>
                <a:latin typeface="Roboto" panose="02000000000000000000" pitchFamily="2" charset="0"/>
              </a:rPr>
              <a:t>Eraill</a:t>
            </a:r>
            <a:r>
              <a:rPr lang="en-GB" sz="2400" dirty="0">
                <a:solidFill>
                  <a:srgbClr val="0070C0"/>
                </a:solidFill>
                <a:latin typeface="Roboto" panose="02000000000000000000" pitchFamily="2" charset="0"/>
              </a:rPr>
              <a:t>?</a:t>
            </a:r>
          </a:p>
          <a:p>
            <a:endParaRPr lang="en-GB" dirty="0">
              <a:solidFill>
                <a:srgbClr val="111111"/>
              </a:solidFill>
              <a:latin typeface="Roboto" panose="02000000000000000000" pitchFamily="2" charset="0"/>
            </a:endParaRPr>
          </a:p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54627082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1D9672-E51F-8ADF-5983-320615BC74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accent1"/>
                </a:solidFill>
              </a:rPr>
              <a:t>Heddiw/Today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C16AEA-55AD-51ED-F573-E2391763D88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sz="2800" kern="1200" dirty="0">
                <a:solidFill>
                  <a:srgbClr val="0070C0"/>
                </a:solidFill>
                <a:cs typeface="Arial" panose="020B0604020202020204" pitchFamily="34" charset="0"/>
              </a:rPr>
              <a:t>1.</a:t>
            </a:r>
            <a:r>
              <a:rPr lang="en-GB" sz="2800" b="1" kern="1200" dirty="0">
                <a:solidFill>
                  <a:srgbClr val="0070C0"/>
                </a:solidFill>
                <a:cs typeface="Arial" panose="020B0604020202020204" pitchFamily="34" charset="0"/>
              </a:rPr>
              <a:t>Discussed a range of factors that influence children’s behaviour (both positively and negatively) in a learning environment</a:t>
            </a:r>
            <a:r>
              <a:rPr lang="en-GB" sz="2800" kern="1200" dirty="0">
                <a:solidFill>
                  <a:srgbClr val="0070C0"/>
                </a:solidFill>
                <a:cs typeface="Arial" panose="020B0604020202020204" pitchFamily="34" charset="0"/>
              </a:rPr>
              <a:t>:</a:t>
            </a:r>
          </a:p>
          <a:p>
            <a:r>
              <a:rPr lang="en-GB" sz="2800" dirty="0">
                <a:solidFill>
                  <a:srgbClr val="0070C0"/>
                </a:solidFill>
              </a:rPr>
              <a:t>Behavioural</a:t>
            </a:r>
          </a:p>
          <a:p>
            <a:r>
              <a:rPr lang="en-GB" sz="2800" dirty="0">
                <a:solidFill>
                  <a:srgbClr val="0070C0"/>
                </a:solidFill>
              </a:rPr>
              <a:t>Cognitive</a:t>
            </a:r>
          </a:p>
          <a:p>
            <a:r>
              <a:rPr lang="en-GB" sz="2800" dirty="0">
                <a:solidFill>
                  <a:srgbClr val="0070C0"/>
                </a:solidFill>
              </a:rPr>
              <a:t>Systemic</a:t>
            </a:r>
          </a:p>
          <a:p>
            <a:r>
              <a:rPr lang="en-GB" sz="2800" dirty="0">
                <a:solidFill>
                  <a:srgbClr val="0070C0"/>
                </a:solidFill>
              </a:rPr>
              <a:t>Psychodynamic</a:t>
            </a:r>
          </a:p>
          <a:p>
            <a:r>
              <a:rPr lang="en-GB" sz="2800" dirty="0">
                <a:solidFill>
                  <a:srgbClr val="0070C0"/>
                </a:solidFill>
              </a:rPr>
              <a:t>Biological</a:t>
            </a:r>
          </a:p>
          <a:p>
            <a:pPr marL="0" indent="0">
              <a:buNone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ea typeface="+mn-ea"/>
                <a:cs typeface="Arial" panose="020B0604020202020204" pitchFamily="34" charset="0"/>
              </a:rPr>
              <a:t>2. </a:t>
            </a:r>
            <a:r>
              <a:rPr kumimoji="0" lang="en-GB" sz="28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ea typeface="+mn-ea"/>
                <a:cs typeface="Arial" panose="020B0604020202020204" pitchFamily="34" charset="0"/>
              </a:rPr>
              <a:t>Identified, described and evaluated some practical interventions used to promote positive behaviour within </a:t>
            </a:r>
            <a:r>
              <a:rPr lang="en-GB" b="1" dirty="0">
                <a:solidFill>
                  <a:srgbClr val="0070C0"/>
                </a:solidFill>
                <a:cs typeface="Arial" panose="020B0604020202020204" pitchFamily="34" charset="0"/>
              </a:rPr>
              <a:t>school </a:t>
            </a:r>
            <a:r>
              <a:rPr kumimoji="0" lang="en-GB" sz="28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ea typeface="+mn-ea"/>
                <a:cs typeface="Arial" panose="020B0604020202020204" pitchFamily="34" charset="0"/>
              </a:rPr>
              <a:t>settings.</a:t>
            </a:r>
          </a:p>
          <a:p>
            <a:r>
              <a:rPr lang="en-GB" dirty="0">
                <a:solidFill>
                  <a:srgbClr val="0070C0"/>
                </a:solidFill>
                <a:cs typeface="Arial" panose="020B0604020202020204" pitchFamily="34" charset="0"/>
              </a:rPr>
              <a:t>Links to essay and video</a:t>
            </a:r>
            <a:endParaRPr kumimoji="0" lang="en-US" sz="2800" b="0" i="0" u="none" strike="noStrike" kern="1200" cap="none" spc="0" normalizeH="0" baseline="0" noProof="0" dirty="0">
              <a:ln>
                <a:noFill/>
              </a:ln>
              <a:solidFill>
                <a:srgbClr val="0070C0"/>
              </a:solidFill>
              <a:effectLst/>
              <a:uLnTx/>
              <a:uFillTx/>
              <a:ea typeface="+mn-ea"/>
              <a:cs typeface="Arial" panose="020B0604020202020204" pitchFamily="34" charset="0"/>
            </a:endParaRPr>
          </a:p>
          <a:p>
            <a:endParaRPr lang="en-GB" sz="2800" dirty="0">
              <a:solidFill>
                <a:srgbClr val="0070C0"/>
              </a:solidFill>
            </a:endParaRPr>
          </a:p>
          <a:p>
            <a:pPr marL="0" indent="0">
              <a:buNone/>
            </a:pPr>
            <a:endParaRPr lang="en-US" sz="2800" kern="1200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81760629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D6EFED-8BF5-48DC-805E-981819EAEE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>
                <a:solidFill>
                  <a:srgbClr val="0070C0"/>
                </a:solidFill>
              </a:rPr>
              <a:t>Cyfeiriadau</a:t>
            </a:r>
            <a:r>
              <a:rPr lang="en-GB" dirty="0">
                <a:solidFill>
                  <a:srgbClr val="0070C0"/>
                </a:solidFill>
              </a:rPr>
              <a:t> / 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F0EEB8-7933-4135-8B90-09E8B5CE35E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174865"/>
            <a:ext cx="10515600" cy="5589006"/>
          </a:xfrm>
        </p:spPr>
        <p:txBody>
          <a:bodyPr>
            <a:normAutofit/>
          </a:bodyPr>
          <a:lstStyle/>
          <a:p>
            <a:r>
              <a:rPr lang="en-GB" sz="1500" dirty="0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Academia (2022) </a:t>
            </a:r>
            <a:r>
              <a:rPr lang="en-GB" sz="1500" i="1" dirty="0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Bronfenbrenner’s Ecological Systems Theory. </a:t>
            </a:r>
            <a:r>
              <a:rPr lang="en-GB" sz="1500" i="1" dirty="0" err="1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Ar</a:t>
            </a:r>
            <a:r>
              <a:rPr lang="en-GB" sz="1500" i="1" dirty="0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500" i="1" dirty="0" err="1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gael</a:t>
            </a:r>
            <a:r>
              <a:rPr lang="en-GB" sz="1500" i="1" dirty="0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500" i="1" dirty="0" err="1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yn</a:t>
            </a:r>
            <a:r>
              <a:rPr lang="en-GB" sz="1500" i="1" dirty="0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/Available at</a:t>
            </a:r>
            <a:r>
              <a:rPr lang="en-GB" sz="1500" dirty="0">
                <a:solidFill>
                  <a:srgbClr val="8E58B6"/>
                </a:solidFill>
                <a:latin typeface="Calibri" panose="020F0502020204030204" pitchFamily="34" charset="0"/>
                <a:cs typeface="Calibri" panose="020F050202020403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</a:t>
            </a:r>
            <a:r>
              <a:rPr lang="en-GB" sz="1500" i="1" dirty="0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https://www.academia.edu/23731894/</a:t>
            </a:r>
            <a:r>
              <a:rPr lang="en-GB" sz="1500" i="1" dirty="0" err="1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Bronfenbrenners_Ecological_Systems_Theory</a:t>
            </a:r>
            <a:r>
              <a:rPr lang="en-GB" sz="1500" i="1" dirty="0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(</a:t>
            </a:r>
            <a:r>
              <a:rPr lang="en-GB" sz="1500" i="1" dirty="0" err="1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Cyrchwyd</a:t>
            </a:r>
            <a:r>
              <a:rPr lang="en-GB" sz="1500" i="1" dirty="0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/Accessed 02.02.2023)</a:t>
            </a:r>
          </a:p>
          <a:p>
            <a:r>
              <a:rPr lang="en-GB" sz="1500" dirty="0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Baron-Cohen, S. (1998) </a:t>
            </a:r>
            <a:r>
              <a:rPr lang="en-GB" sz="1500" i="1" dirty="0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Theorising on the mind in Autism. </a:t>
            </a:r>
            <a:r>
              <a:rPr lang="en-GB" sz="1500" i="1" dirty="0" err="1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Ar</a:t>
            </a:r>
            <a:r>
              <a:rPr lang="en-GB" sz="1500" i="1" dirty="0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500" i="1" dirty="0" err="1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gael</a:t>
            </a:r>
            <a:r>
              <a:rPr lang="en-GB" sz="1500" i="1" dirty="0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500" i="1" dirty="0" err="1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yn</a:t>
            </a:r>
            <a:r>
              <a:rPr lang="en-GB" sz="1500" i="1" dirty="0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/</a:t>
            </a:r>
            <a:r>
              <a:rPr lang="en-GB" sz="1500" dirty="0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Available at </a:t>
            </a:r>
            <a:r>
              <a:rPr lang="en-GB" sz="1500" dirty="0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https://www.spectrumnews.org/news/profiles/simon-baron-cohen-theorizing-on-the-mind-in-autism/</a:t>
            </a:r>
            <a:r>
              <a:rPr lang="en-GB" sz="1500" dirty="0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(</a:t>
            </a:r>
            <a:r>
              <a:rPr lang="en-GB" sz="1500" dirty="0" err="1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Cyrchwyd</a:t>
            </a:r>
            <a:r>
              <a:rPr lang="en-GB" sz="1500" dirty="0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/Accessed 04.01.2023)</a:t>
            </a:r>
            <a:endParaRPr lang="en-GB" sz="1500" i="1" dirty="0">
              <a:solidFill>
                <a:srgbClr val="0070C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1500" dirty="0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BBC (2017) </a:t>
            </a:r>
            <a:r>
              <a:rPr lang="en-GB" sz="1500" i="1" dirty="0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Children’s Rights key to better school behaviour. </a:t>
            </a:r>
            <a:r>
              <a:rPr lang="en-GB" sz="1500" i="1" dirty="0" err="1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Ar</a:t>
            </a:r>
            <a:r>
              <a:rPr lang="en-GB" sz="1500" i="1" dirty="0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500" i="1" dirty="0" err="1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gael</a:t>
            </a:r>
            <a:r>
              <a:rPr lang="en-GB" sz="1500" i="1" dirty="0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500" i="1" dirty="0" err="1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yn</a:t>
            </a:r>
            <a:r>
              <a:rPr lang="en-GB" sz="1500" i="1" dirty="0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/ </a:t>
            </a:r>
            <a:r>
              <a:rPr lang="en-GB" sz="1500" dirty="0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Available at </a:t>
            </a:r>
            <a:r>
              <a:rPr lang="en-GB" sz="1500" dirty="0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https://www.bbc.co.uk/news/</a:t>
            </a:r>
            <a:r>
              <a:rPr lang="en-GB" sz="1500" dirty="0" err="1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uk</a:t>
            </a:r>
            <a:r>
              <a:rPr lang="en-GB" sz="1500" dirty="0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-</a:t>
            </a:r>
            <a:r>
              <a:rPr lang="en-GB" sz="1500" dirty="0" err="1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wales</a:t>
            </a:r>
            <a:r>
              <a:rPr lang="en-GB" sz="1500" dirty="0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-39947971</a:t>
            </a:r>
            <a:r>
              <a:rPr lang="en-GB" sz="1500" dirty="0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 (</a:t>
            </a:r>
            <a:r>
              <a:rPr lang="en-GB" sz="1500" dirty="0" err="1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Cyrchwyd</a:t>
            </a:r>
            <a:r>
              <a:rPr lang="en-GB" sz="1500" dirty="0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/Accessed 04.01.2023)</a:t>
            </a:r>
          </a:p>
          <a:p>
            <a:r>
              <a:rPr lang="en-US" altLang="en-US" sz="1500" dirty="0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Comer, R. (2006) Abnormal Psychology </a:t>
            </a:r>
            <a:r>
              <a:rPr lang="en-US" altLang="en-US" sz="1500" dirty="0" err="1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3</a:t>
            </a:r>
            <a:r>
              <a:rPr lang="en-US" altLang="en-US" sz="1500" baseline="30000" dirty="0" err="1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ydd</a:t>
            </a:r>
            <a:r>
              <a:rPr lang="en-US" altLang="en-US" sz="1500" dirty="0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altLang="en-US" sz="1500" dirty="0" err="1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arg</a:t>
            </a:r>
            <a:r>
              <a:rPr lang="en-US" altLang="en-US" sz="1500" dirty="0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/3</a:t>
            </a:r>
            <a:r>
              <a:rPr lang="en-US" altLang="en-US" sz="1500" baseline="30000" dirty="0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rd</a:t>
            </a:r>
            <a:r>
              <a:rPr lang="en-US" altLang="en-US" sz="1500" dirty="0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altLang="en-US" sz="1500" dirty="0" err="1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edn</a:t>
            </a:r>
            <a:r>
              <a:rPr lang="en-US" altLang="en-US" sz="1500" dirty="0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. New </a:t>
            </a:r>
            <a:r>
              <a:rPr lang="en-US" altLang="en-US" sz="1500" dirty="0" err="1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York:Routledge</a:t>
            </a:r>
            <a:r>
              <a:rPr lang="en-US" altLang="en-US" sz="1500" dirty="0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1500" b="0" dirty="0" err="1">
                <a:solidFill>
                  <a:srgbClr val="0070C0"/>
                </a:solidFill>
                <a:latin typeface="Calibri" panose="020F0502020204030204" pitchFamily="34" charset="0"/>
                <a:ea typeface="Meiryo" panose="020B0604030504040204" pitchFamily="34" charset="-128"/>
                <a:cs typeface="Calibri" panose="020F0502020204030204" pitchFamily="34" charset="0"/>
              </a:rPr>
              <a:t>Everston</a:t>
            </a:r>
            <a:r>
              <a:rPr lang="en-GB" altLang="en-US" sz="1500" b="0" dirty="0">
                <a:solidFill>
                  <a:srgbClr val="0070C0"/>
                </a:solidFill>
                <a:latin typeface="Calibri" panose="020F0502020204030204" pitchFamily="34" charset="0"/>
                <a:ea typeface="Meiryo" panose="020B0604030504040204" pitchFamily="34" charset="-128"/>
                <a:cs typeface="Calibri" panose="020F0502020204030204" pitchFamily="34" charset="0"/>
              </a:rPr>
              <a:t>, C.M. a/and Weinstein, C.S. (2011) </a:t>
            </a:r>
            <a:r>
              <a:rPr lang="en-GB" altLang="en-US" sz="1500" b="0" i="1" dirty="0">
                <a:solidFill>
                  <a:srgbClr val="0070C0"/>
                </a:solidFill>
                <a:latin typeface="Calibri" panose="020F0502020204030204" pitchFamily="34" charset="0"/>
                <a:ea typeface="Meiryo" panose="020B0604030504040204" pitchFamily="34" charset="-128"/>
                <a:cs typeface="Calibri" panose="020F0502020204030204" pitchFamily="34" charset="0"/>
              </a:rPr>
              <a:t>Handbook of Classroom Management: Research, Practice and Contemporary Issues,</a:t>
            </a:r>
            <a:r>
              <a:rPr lang="en-GB" altLang="en-US" sz="1500" b="0" dirty="0">
                <a:solidFill>
                  <a:srgbClr val="0070C0"/>
                </a:solidFill>
                <a:latin typeface="Calibri" panose="020F0502020204030204" pitchFamily="34" charset="0"/>
                <a:ea typeface="Meiryo" panose="020B0604030504040204" pitchFamily="34" charset="-128"/>
                <a:cs typeface="Calibri" panose="020F0502020204030204" pitchFamily="34" charset="0"/>
              </a:rPr>
              <a:t> Oxon, Routledge.</a:t>
            </a:r>
            <a:endParaRPr lang="en-GB" altLang="en-US" sz="1500" b="0" dirty="0">
              <a:solidFill>
                <a:srgbClr val="0070C0"/>
              </a:solidFill>
              <a:latin typeface="Calibri" panose="020F0502020204030204" pitchFamily="34" charset="0"/>
              <a:ea typeface="ＭＳ Ｐゴシック" pitchFamily="34" charset="-128"/>
              <a:cs typeface="Calibri" panose="020F0502020204030204" pitchFamily="34" charset="0"/>
            </a:endParaRPr>
          </a:p>
          <a:p>
            <a:r>
              <a:rPr lang="en-GB" sz="1500" dirty="0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Freud, S. (2001) </a:t>
            </a:r>
            <a:r>
              <a:rPr lang="en-GB" sz="1500" i="0" dirty="0">
                <a:solidFill>
                  <a:srgbClr val="0070C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The Complete Psychological Works of Sigmund Freud, </a:t>
            </a:r>
            <a:r>
              <a:rPr lang="en-GB" sz="1500" i="0" dirty="0" err="1">
                <a:solidFill>
                  <a:srgbClr val="0070C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Cyfrol</a:t>
            </a:r>
            <a:r>
              <a:rPr lang="en-GB" sz="1500" i="0" dirty="0">
                <a:solidFill>
                  <a:srgbClr val="0070C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/Volume 18: Beyond the Pleasure Principle, Group Psychology and Other Works (1920 – 1922). </a:t>
            </a:r>
            <a:r>
              <a:rPr lang="en-GB" sz="1500" i="0" dirty="0" err="1">
                <a:solidFill>
                  <a:srgbClr val="0070C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Llundain</a:t>
            </a:r>
            <a:r>
              <a:rPr lang="en-GB" sz="1500" i="0" dirty="0">
                <a:solidFill>
                  <a:srgbClr val="0070C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/London: Vintage Classics </a:t>
            </a:r>
          </a:p>
          <a:p>
            <a:r>
              <a:rPr lang="en-GB" sz="1500" dirty="0" err="1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KiVa</a:t>
            </a:r>
            <a:r>
              <a:rPr lang="en-GB" sz="1500" dirty="0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(2023) </a:t>
            </a:r>
            <a:r>
              <a:rPr lang="en-GB" sz="1500" i="1" dirty="0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What is </a:t>
            </a:r>
            <a:r>
              <a:rPr lang="en-GB" sz="1500" i="1" dirty="0" err="1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KiVa</a:t>
            </a:r>
            <a:r>
              <a:rPr lang="en-GB" sz="1500" i="1" dirty="0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? </a:t>
            </a:r>
            <a:r>
              <a:rPr lang="en-GB" sz="1500" dirty="0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500" dirty="0" err="1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Ar</a:t>
            </a:r>
            <a:r>
              <a:rPr lang="en-GB" sz="1500" dirty="0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500" dirty="0" err="1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gael</a:t>
            </a:r>
            <a:r>
              <a:rPr lang="en-GB" sz="1500" dirty="0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500" dirty="0" err="1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yn</a:t>
            </a:r>
            <a:r>
              <a:rPr lang="en-GB" sz="1500" dirty="0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/Available at </a:t>
            </a:r>
            <a:r>
              <a:rPr lang="en-GB" sz="1500" dirty="0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https://uk.kivaprogram.net/what-is-kiva/</a:t>
            </a:r>
            <a:r>
              <a:rPr lang="en-GB" sz="1500" dirty="0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(</a:t>
            </a:r>
            <a:r>
              <a:rPr lang="en-GB" sz="1500" dirty="0" err="1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Cyrchwyd</a:t>
            </a:r>
            <a:r>
              <a:rPr lang="en-GB" sz="1500" dirty="0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/Accessed 04.01.2023)</a:t>
            </a:r>
          </a:p>
          <a:p>
            <a:r>
              <a:rPr lang="en-GB" sz="1500" dirty="0" err="1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Cymdeithas</a:t>
            </a:r>
            <a:r>
              <a:rPr lang="en-GB" sz="1500" dirty="0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500" dirty="0" err="1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Awtistiaeth</a:t>
            </a:r>
            <a:r>
              <a:rPr lang="en-GB" sz="1500" dirty="0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500" dirty="0" err="1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Cenedlaethol</a:t>
            </a:r>
            <a:r>
              <a:rPr lang="en-GB" sz="1500" dirty="0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/National Autistic Society (2023) </a:t>
            </a:r>
            <a:r>
              <a:rPr lang="en-GB" sz="1500" dirty="0" err="1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Ar</a:t>
            </a:r>
            <a:r>
              <a:rPr lang="en-GB" sz="1500" dirty="0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500" dirty="0" err="1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gael</a:t>
            </a:r>
            <a:r>
              <a:rPr lang="en-GB" sz="1500" dirty="0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500" dirty="0" err="1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yn</a:t>
            </a:r>
            <a:r>
              <a:rPr lang="en-GB" sz="1500" dirty="0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/Available at </a:t>
            </a:r>
            <a:r>
              <a:rPr lang="en-GB" sz="1500" dirty="0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https://www.autism.org.uk/advice-and-guidance/what-is-autism</a:t>
            </a:r>
            <a:r>
              <a:rPr lang="en-GB" sz="1500" dirty="0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(</a:t>
            </a:r>
            <a:r>
              <a:rPr lang="en-GB" sz="1500" dirty="0" err="1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Cyrchwyd</a:t>
            </a:r>
            <a:r>
              <a:rPr lang="en-GB" sz="1500" dirty="0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/Accessed 03.01.2023)</a:t>
            </a:r>
          </a:p>
          <a:p>
            <a:r>
              <a:rPr lang="en-GB" sz="1500" dirty="0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GIG/NHS (2021) </a:t>
            </a:r>
            <a:r>
              <a:rPr lang="en-GB" sz="1500" i="1" dirty="0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Overview of Attention Deficit Hyperactivity Disorder (ADHD). </a:t>
            </a:r>
            <a:r>
              <a:rPr lang="en-GB" sz="1500" dirty="0" err="1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Ar</a:t>
            </a:r>
            <a:r>
              <a:rPr lang="en-GB" sz="1500" dirty="0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500" dirty="0" err="1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gael</a:t>
            </a:r>
            <a:r>
              <a:rPr lang="en-GB" sz="1500" dirty="0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500" dirty="0" err="1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yn</a:t>
            </a:r>
            <a:r>
              <a:rPr lang="en-GB" sz="1500" dirty="0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/ Available at </a:t>
            </a:r>
            <a:r>
              <a:rPr lang="en-GB" sz="1500" dirty="0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https://www.nhs.uk/conditions/attention-deficit-hyperactivity-disorder-adhd/</a:t>
            </a:r>
            <a:r>
              <a:rPr lang="en-GB" sz="1500" dirty="0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(</a:t>
            </a:r>
            <a:r>
              <a:rPr lang="en-GB" sz="1500" dirty="0" err="1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Cyrchwyd</a:t>
            </a:r>
            <a:r>
              <a:rPr lang="en-GB" sz="1500" dirty="0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/Accessed 02.01.2023)</a:t>
            </a:r>
          </a:p>
          <a:p>
            <a:r>
              <a:rPr lang="en-GB" sz="1500" dirty="0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GIG/NHS (Cymru/Wales) n.d. A</a:t>
            </a:r>
            <a:r>
              <a:rPr lang="en-GB" sz="1500" i="1" dirty="0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dverse Childhood Experiences. </a:t>
            </a:r>
            <a:r>
              <a:rPr lang="en-GB" sz="1500" dirty="0" err="1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Ar</a:t>
            </a:r>
            <a:r>
              <a:rPr lang="en-GB" sz="1500" dirty="0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500" dirty="0" err="1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gael</a:t>
            </a:r>
            <a:r>
              <a:rPr lang="en-GB" sz="1500" dirty="0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500" dirty="0" err="1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yn</a:t>
            </a:r>
            <a:r>
              <a:rPr lang="en-GB" sz="1500" dirty="0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/Available at </a:t>
            </a:r>
            <a:r>
              <a:rPr lang="en-GB" sz="1500" dirty="0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https://phw.nhs.wales/topics/adverse-childhood-experiences/</a:t>
            </a:r>
            <a:r>
              <a:rPr lang="en-GB" sz="1500" dirty="0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(</a:t>
            </a:r>
            <a:r>
              <a:rPr lang="en-GB" sz="1500" dirty="0" err="1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Cyrchwyd</a:t>
            </a:r>
            <a:r>
              <a:rPr lang="en-GB" sz="1500" dirty="0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/Accessed 02.01.2023)</a:t>
            </a:r>
          </a:p>
          <a:p>
            <a:endParaRPr lang="en-GB" sz="18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GB" sz="1800" i="0" dirty="0">
              <a:solidFill>
                <a:srgbClr val="0F1111"/>
              </a:solidFill>
              <a:effectLst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GB" sz="2000" i="1" dirty="0"/>
          </a:p>
          <a:p>
            <a:endParaRPr lang="en-GB" sz="2000" dirty="0"/>
          </a:p>
          <a:p>
            <a:endParaRPr lang="en-GB" sz="2000" dirty="0"/>
          </a:p>
          <a:p>
            <a:endParaRPr lang="en-GB" sz="2000" dirty="0"/>
          </a:p>
          <a:p>
            <a:endParaRPr lang="en-GB" sz="2000" dirty="0">
              <a:hlinkClick r:id="rId9"/>
            </a:endParaRPr>
          </a:p>
          <a:p>
            <a:endParaRPr lang="en-GB" sz="2000" dirty="0">
              <a:hlinkClick r:id="rId9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40552676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D6EFED-8BF5-48DC-805E-981819EAEE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>
                <a:solidFill>
                  <a:srgbClr val="0070C0"/>
                </a:solidFill>
              </a:rPr>
              <a:t>Cyfeiriadau</a:t>
            </a:r>
            <a:r>
              <a:rPr lang="en-GB" dirty="0">
                <a:solidFill>
                  <a:srgbClr val="0070C0"/>
                </a:solidFill>
              </a:rPr>
              <a:t>/References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F0EEB8-7933-4135-8B90-09E8B5CE35E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938246"/>
          </a:xfrm>
        </p:spPr>
        <p:txBody>
          <a:bodyPr>
            <a:normAutofit fontScale="85000" lnSpcReduction="20000"/>
          </a:bodyPr>
          <a:lstStyle/>
          <a:p>
            <a:r>
              <a:rPr lang="en-GB" sz="1600" dirty="0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Restorative Practice (2019) </a:t>
            </a:r>
            <a:r>
              <a:rPr lang="en-GB" sz="1600" i="1" dirty="0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Restorative Practice in schools. </a:t>
            </a:r>
            <a:r>
              <a:rPr lang="en-GB" sz="1600" dirty="0" err="1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Ar</a:t>
            </a:r>
            <a:r>
              <a:rPr lang="en-GB" sz="1600" dirty="0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600" dirty="0" err="1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gael</a:t>
            </a:r>
            <a:r>
              <a:rPr lang="en-GB" sz="1600" dirty="0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600" dirty="0" err="1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yn</a:t>
            </a:r>
            <a:r>
              <a:rPr lang="en-GB" sz="1600" i="1" dirty="0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/</a:t>
            </a:r>
            <a:r>
              <a:rPr lang="en-GB" sz="1600" dirty="0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Available at </a:t>
            </a:r>
            <a:r>
              <a:rPr lang="en-GB" sz="1600" dirty="0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https://restorative-practice.co.uk/for-schools</a:t>
            </a:r>
            <a:r>
              <a:rPr lang="en-GB" sz="1600" dirty="0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(</a:t>
            </a:r>
            <a:r>
              <a:rPr lang="en-GB" sz="1600" dirty="0" err="1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Cyrchwyd</a:t>
            </a:r>
            <a:r>
              <a:rPr lang="en-GB" sz="1600" dirty="0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/Accessed 04.01.2023)</a:t>
            </a:r>
          </a:p>
          <a:p>
            <a:r>
              <a:rPr lang="en-GB" altLang="en-US" sz="1600" b="0" dirty="0">
                <a:solidFill>
                  <a:srgbClr val="0070C0"/>
                </a:solidFill>
                <a:latin typeface="Calibri" panose="020F0502020204030204" pitchFamily="34" charset="0"/>
                <a:ea typeface="ＭＳ Ｐゴシック" pitchFamily="34" charset="-128"/>
                <a:cs typeface="Calibri" panose="020F0502020204030204" pitchFamily="34" charset="0"/>
              </a:rPr>
              <a:t>Rogers, B. (2012) </a:t>
            </a:r>
            <a:r>
              <a:rPr lang="en-GB" altLang="en-US" sz="1600" b="0" i="1" dirty="0">
                <a:solidFill>
                  <a:srgbClr val="0070C0"/>
                </a:solidFill>
                <a:latin typeface="Calibri" panose="020F0502020204030204" pitchFamily="34" charset="0"/>
                <a:ea typeface="ＭＳ Ｐゴシック" pitchFamily="34" charset="-128"/>
                <a:cs typeface="Calibri" panose="020F0502020204030204" pitchFamily="34" charset="0"/>
              </a:rPr>
              <a:t>Classroom Behaviour  </a:t>
            </a:r>
            <a:r>
              <a:rPr lang="en-GB" altLang="en-US" sz="1600" b="0" dirty="0" err="1">
                <a:solidFill>
                  <a:srgbClr val="0070C0"/>
                </a:solidFill>
                <a:latin typeface="Calibri" panose="020F0502020204030204" pitchFamily="34" charset="0"/>
                <a:ea typeface="ＭＳ Ｐゴシック" pitchFamily="34" charset="-128"/>
                <a:cs typeface="Calibri" panose="020F0502020204030204" pitchFamily="34" charset="0"/>
              </a:rPr>
              <a:t>Llundain</a:t>
            </a:r>
            <a:r>
              <a:rPr lang="en-GB" altLang="en-US" sz="1600" i="1" dirty="0">
                <a:solidFill>
                  <a:srgbClr val="0070C0"/>
                </a:solidFill>
                <a:latin typeface="Calibri" panose="020F0502020204030204" pitchFamily="34" charset="0"/>
                <a:ea typeface="ＭＳ Ｐゴシック" pitchFamily="34" charset="-128"/>
                <a:cs typeface="Calibri" panose="020F0502020204030204" pitchFamily="34" charset="0"/>
              </a:rPr>
              <a:t>/</a:t>
            </a:r>
            <a:r>
              <a:rPr lang="en-GB" altLang="en-US" sz="1600" b="0" dirty="0">
                <a:solidFill>
                  <a:srgbClr val="0070C0"/>
                </a:solidFill>
                <a:latin typeface="Calibri" panose="020F0502020204030204" pitchFamily="34" charset="0"/>
                <a:ea typeface="ＭＳ Ｐゴシック" pitchFamily="34" charset="-128"/>
                <a:cs typeface="Calibri" panose="020F0502020204030204" pitchFamily="34" charset="0"/>
              </a:rPr>
              <a:t>London: Sage</a:t>
            </a:r>
          </a:p>
          <a:p>
            <a:r>
              <a:rPr lang="en-GB" sz="1600" dirty="0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Scottish Government/ </a:t>
            </a:r>
            <a:r>
              <a:rPr lang="en-GB" sz="1600" dirty="0" err="1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Llywodraeth</a:t>
            </a:r>
            <a:r>
              <a:rPr lang="en-GB" sz="1600" dirty="0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yr Alban (2018) </a:t>
            </a:r>
            <a:r>
              <a:rPr lang="en-GB" sz="1600" i="1" dirty="0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Understanding Childhood Adversity, Resilience and Crime. </a:t>
            </a:r>
            <a:r>
              <a:rPr lang="en-GB" sz="1600" dirty="0" err="1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Ar</a:t>
            </a:r>
            <a:r>
              <a:rPr lang="en-GB" sz="1600" dirty="0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600" dirty="0" err="1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gael</a:t>
            </a:r>
            <a:r>
              <a:rPr lang="en-GB" sz="1600" dirty="0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600" dirty="0" err="1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yn</a:t>
            </a:r>
            <a:r>
              <a:rPr lang="en-GB" sz="1600" dirty="0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/Available at ://www.gov.scot/publications/understanding-childhood-adversity-resilience-crime/#:~:text=Research%20consistently%20shows%20a%20strong%20association%20between%20ACE,for%20Justice%20%E2%80%93%20sometimes%20associated%20with%20criminal%20behaviour. (</a:t>
            </a:r>
            <a:r>
              <a:rPr lang="en-GB" sz="1600" dirty="0" err="1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Cyrchwyd</a:t>
            </a:r>
            <a:r>
              <a:rPr lang="en-GB" sz="1600" dirty="0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/Accessed 11.08.2023)</a:t>
            </a:r>
          </a:p>
          <a:p>
            <a:r>
              <a:rPr lang="en-GB" sz="1600" dirty="0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Skinner, B.F. (2015) </a:t>
            </a:r>
            <a:r>
              <a:rPr lang="en-GB" sz="1600" i="1" dirty="0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Verbal Behaviour. </a:t>
            </a:r>
            <a:r>
              <a:rPr lang="en-GB" sz="1600" dirty="0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Connecticut: Martino Fine Books</a:t>
            </a:r>
          </a:p>
          <a:p>
            <a:r>
              <a:rPr lang="en-GB" sz="1600" dirty="0" err="1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Tourettes</a:t>
            </a:r>
            <a:r>
              <a:rPr lang="en-GB" sz="1600" dirty="0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Action (2021). Behavioural Therapies. </a:t>
            </a:r>
            <a:r>
              <a:rPr lang="en-GB" sz="1600" dirty="0" err="1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Ar</a:t>
            </a:r>
            <a:r>
              <a:rPr lang="en-GB" sz="1600" dirty="0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600" dirty="0" err="1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gael</a:t>
            </a:r>
            <a:r>
              <a:rPr lang="en-GB" sz="1600" dirty="0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600" dirty="0" err="1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yn</a:t>
            </a:r>
            <a:r>
              <a:rPr lang="en-GB" sz="1600" dirty="0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/Available at  </a:t>
            </a:r>
            <a:r>
              <a:rPr lang="en-GB" sz="1600" dirty="0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https://www.tourettes-action.org.uk/71-behavioural-</a:t>
            </a:r>
            <a:r>
              <a:rPr lang="en-GB" sz="1600" dirty="0" err="1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therapies.html</a:t>
            </a:r>
            <a:r>
              <a:rPr lang="en-GB" sz="1600" dirty="0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(</a:t>
            </a:r>
            <a:r>
              <a:rPr lang="en-GB" sz="1600" dirty="0" err="1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Cyrchwyd</a:t>
            </a:r>
            <a:r>
              <a:rPr lang="en-GB" sz="1600" dirty="0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/Accessed 03.01.2023)</a:t>
            </a:r>
          </a:p>
          <a:p>
            <a:r>
              <a:rPr lang="en-GB" sz="1600" dirty="0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UK Government/ </a:t>
            </a:r>
            <a:r>
              <a:rPr lang="en-GB" sz="1600" dirty="0" err="1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Llywodraeth</a:t>
            </a:r>
            <a:r>
              <a:rPr lang="en-GB" sz="1600" dirty="0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y DU |(2023) </a:t>
            </a:r>
            <a:r>
              <a:rPr lang="en-GB" sz="1600" i="1" dirty="0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Anti-Social Behaviour: Impact on Individuals and Local Communities. </a:t>
            </a:r>
            <a:r>
              <a:rPr lang="en-GB" sz="1600" dirty="0" err="1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Ar</a:t>
            </a:r>
            <a:r>
              <a:rPr lang="en-GB" sz="1600" dirty="0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600" dirty="0" err="1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gael</a:t>
            </a:r>
            <a:r>
              <a:rPr lang="en-GB" sz="1600" dirty="0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600" dirty="0" err="1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yn</a:t>
            </a:r>
            <a:r>
              <a:rPr lang="en-GB" sz="1600" dirty="0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/Available at </a:t>
            </a:r>
            <a:r>
              <a:rPr lang="en-GB" sz="1600" dirty="0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https://www.gov.uk/government/publications/impacts-of-anti-social-behaviour-on-individuals-and-communities/anti-social-behaviour-impacts-on-individuals-and-local-communities</a:t>
            </a:r>
            <a:r>
              <a:rPr lang="en-GB" sz="1600" dirty="0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(</a:t>
            </a:r>
            <a:r>
              <a:rPr lang="en-GB" sz="1600" dirty="0" err="1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Cyrchwyd</a:t>
            </a:r>
            <a:r>
              <a:rPr lang="en-GB" sz="1600" dirty="0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/Accessed 10.08.2023)</a:t>
            </a:r>
          </a:p>
          <a:p>
            <a:r>
              <a:rPr lang="en-GB" sz="1600" dirty="0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University of Strathclyde Fraser of </a:t>
            </a:r>
            <a:r>
              <a:rPr lang="en-GB" sz="1600" dirty="0" err="1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Allander</a:t>
            </a:r>
            <a:r>
              <a:rPr lang="en-GB" sz="1600" dirty="0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Institute (2022) </a:t>
            </a:r>
            <a:r>
              <a:rPr lang="en-GB" sz="1600" i="1" dirty="0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ACEs and Development. </a:t>
            </a:r>
            <a:r>
              <a:rPr lang="en-GB" sz="1600" dirty="0" err="1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Ar</a:t>
            </a:r>
            <a:r>
              <a:rPr lang="en-GB" sz="1600" dirty="0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600" dirty="0" err="1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gael</a:t>
            </a:r>
            <a:r>
              <a:rPr lang="en-GB" sz="1600" dirty="0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600" dirty="0" err="1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yn</a:t>
            </a:r>
            <a:r>
              <a:rPr lang="en-GB" sz="1600" dirty="0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/Available at https://www.gov.scot/publications/understanding-childhood-adversity-resilience-crime/#:~:text=Research%20consistently%20shows%20a%20strong%20association%20between%20ACE,for%20Justice%20%E2%80%93%20sometimes%20associated%20with%20criminal%20behaviour. </a:t>
            </a:r>
            <a:r>
              <a:rPr lang="en-GB" sz="1600" dirty="0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https://fraserofallander.org/adverse-childhood-experiences-aces-and-development/#:~:text=The%20results%20suggest%20that%20exposure%20to%20ACEs%20in,probability%20of%20having%20a%20self-reported%20socio-emotional%20behavioural%20problem</a:t>
            </a:r>
            <a:r>
              <a:rPr lang="en-GB" sz="1600" dirty="0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. (</a:t>
            </a:r>
            <a:r>
              <a:rPr lang="en-GB" sz="1600" dirty="0" err="1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Cyrchwyd</a:t>
            </a:r>
            <a:r>
              <a:rPr lang="en-GB" sz="1600" dirty="0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/Accessed 10.08.2023)</a:t>
            </a:r>
          </a:p>
          <a:p>
            <a:r>
              <a:rPr lang="en-GB" sz="1600" dirty="0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Wadsworth, B.J. (1989) </a:t>
            </a:r>
            <a:r>
              <a:rPr lang="en-GB" sz="1600" i="1" dirty="0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Piaget’s Theory of Cognitive and Affective Development. </a:t>
            </a:r>
            <a:r>
              <a:rPr lang="en-GB" sz="1600" dirty="0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Oxon: Taylor and Francis</a:t>
            </a:r>
            <a:endParaRPr lang="en-GB" sz="1600" i="1" dirty="0">
              <a:solidFill>
                <a:srgbClr val="0070C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1600" dirty="0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Welsh Government/ </a:t>
            </a:r>
            <a:r>
              <a:rPr lang="en-GB" sz="1600" dirty="0" err="1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Llywodraeth</a:t>
            </a:r>
            <a:r>
              <a:rPr lang="en-GB" sz="1600" dirty="0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Cymru (2012) </a:t>
            </a:r>
            <a:r>
              <a:rPr lang="en-GB" sz="1600" i="1" dirty="0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Practical Approaches to Behaviour in the Classroom. </a:t>
            </a:r>
            <a:r>
              <a:rPr lang="en-GB" sz="1600" dirty="0" err="1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Caerdydd</a:t>
            </a:r>
            <a:r>
              <a:rPr lang="en-GB" sz="1600" dirty="0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: </a:t>
            </a:r>
            <a:r>
              <a:rPr lang="en-GB" sz="1600" dirty="0" err="1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Llywodraeth</a:t>
            </a:r>
            <a:r>
              <a:rPr lang="en-GB" sz="1600" dirty="0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Cymru / Cardiff: Welsh Government</a:t>
            </a:r>
          </a:p>
          <a:p>
            <a:r>
              <a:rPr lang="en-GB" sz="1600" dirty="0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Welsh Government/ </a:t>
            </a:r>
            <a:r>
              <a:rPr lang="en-GB" sz="1600" dirty="0" err="1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Llywodraeth</a:t>
            </a:r>
            <a:r>
              <a:rPr lang="en-GB" sz="1600" dirty="0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Cymru (2021) </a:t>
            </a:r>
            <a:r>
              <a:rPr lang="en-GB" sz="1600" i="1" dirty="0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Review of Adverse Childhood Experiences (ACE) Policy: Report. </a:t>
            </a:r>
            <a:r>
              <a:rPr lang="en-GB" sz="1600" dirty="0" err="1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Ar</a:t>
            </a:r>
            <a:r>
              <a:rPr lang="en-GB" sz="1600" dirty="0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600" dirty="0" err="1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gael</a:t>
            </a:r>
            <a:r>
              <a:rPr lang="en-GB" sz="1600" dirty="0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600" dirty="0" err="1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yn</a:t>
            </a:r>
            <a:r>
              <a:rPr lang="en-GB" sz="1600" dirty="0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/Available at </a:t>
            </a:r>
            <a:r>
              <a:rPr lang="en-GB" sz="1600" dirty="0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https://www.gov.wales/review-adverse-childhood-experiences-ace-policy-report-html</a:t>
            </a:r>
            <a:r>
              <a:rPr lang="en-GB" sz="1600" dirty="0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 (</a:t>
            </a:r>
            <a:r>
              <a:rPr lang="en-GB" sz="1600" dirty="0" err="1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Cyrchwyd</a:t>
            </a:r>
            <a:r>
              <a:rPr lang="en-GB" sz="1600" dirty="0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/Accessed 03.01.2023)</a:t>
            </a:r>
          </a:p>
          <a:p>
            <a:pPr marL="0" indent="0">
              <a:buNone/>
            </a:pPr>
            <a:endParaRPr lang="en-GB" sz="1600" i="1" dirty="0"/>
          </a:p>
          <a:p>
            <a:endParaRPr lang="en-GB" sz="2000" dirty="0"/>
          </a:p>
          <a:p>
            <a:endParaRPr lang="en-GB" sz="2000" dirty="0"/>
          </a:p>
          <a:p>
            <a:endParaRPr lang="en-GB" sz="2000" dirty="0"/>
          </a:p>
          <a:p>
            <a:endParaRPr lang="en-GB" sz="2000" dirty="0">
              <a:hlinkClick r:id="rId7"/>
            </a:endParaRPr>
          </a:p>
          <a:p>
            <a:endParaRPr lang="en-GB" sz="2000" dirty="0">
              <a:hlinkClick r:id="rId7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34729946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Holding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_Powerpoint Template Accessible Widescreen_2023 Sept" id="{0A7EDB79-F6AC-4334-B78B-BC162DB55B31}" vid="{3ADACCA7-A0F1-4AED-8127-65658204012C}"/>
    </a:ext>
  </a:extLst>
</a:theme>
</file>

<file path=ppt/theme/theme2.xml><?xml version="1.0" encoding="utf-8"?>
<a:theme xmlns:a="http://schemas.openxmlformats.org/drawingml/2006/main" name="UWTSD 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_Powerpoint Template Accessible Widescreen_2023 Sept" id="{0A7EDB79-F6AC-4334-B78B-BC162DB55B31}" vid="{2CF64DD8-8BF1-4055-AA84-573F3383EB47}"/>
    </a:ext>
  </a:extLst>
</a:theme>
</file>

<file path=ppt/theme/theme3.xml><?xml version="1.0" encoding="utf-8"?>
<a:theme xmlns:a="http://schemas.openxmlformats.org/drawingml/2006/main" name="UWTSD 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_Powerpoint Template Accessible Widescreen_2023 Sept" id="{0A7EDB79-F6AC-4334-B78B-BC162DB55B31}" vid="{A90DDE76-B0D5-491C-8752-ECFED6AA521C}"/>
    </a:ext>
  </a:extLst>
</a:theme>
</file>

<file path=ppt/theme/theme4.xml><?xml version="1.0" encoding="utf-8"?>
<a:theme xmlns:a="http://schemas.openxmlformats.org/drawingml/2006/main" name="UWTSD 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_Powerpoint Template Accessible Widescreen_2023 Sept" id="{0A7EDB79-F6AC-4334-B78B-BC162DB55B31}" vid="{28F54E00-A234-4BC1-9AB6-79240979EE68}"/>
    </a:ext>
  </a:extLst>
</a:theme>
</file>

<file path=ppt/theme/theme5.xml><?xml version="1.0" encoding="utf-8"?>
<a:theme xmlns:a="http://schemas.openxmlformats.org/drawingml/2006/main" name="UWTSD 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_Powerpoint Template Accessible Widescreen_2023 Sept" id="{0A7EDB79-F6AC-4334-B78B-BC162DB55B31}" vid="{C7F0C43E-27EF-47B1-8821-274995F2A906}"/>
    </a:ext>
  </a:extLst>
</a:theme>
</file>

<file path=ppt/theme/theme6.xml><?xml version="1.0" encoding="utf-8"?>
<a:theme xmlns:a="http://schemas.openxmlformats.org/drawingml/2006/main" name="UWTSD 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_Powerpoint Template Accessible Widescreen_2023 Sept" id="{0A7EDB79-F6AC-4334-B78B-BC162DB55B31}" vid="{EA912BCD-5E67-480B-8B94-57CAE682B78A}"/>
    </a:ext>
  </a:extLst>
</a:theme>
</file>

<file path=ppt/theme/theme7.xml><?xml version="1.0" encoding="utf-8"?>
<a:theme xmlns:a="http://schemas.openxmlformats.org/drawingml/2006/main" name="UWTSD Logo Variations place image in Backgrou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_Powerpoint Template Accessible Widescreen_2023 Sept" id="{0A7EDB79-F6AC-4334-B78B-BC162DB55B31}" vid="{6FFC3E98-B57F-408A-8819-024F225AFAE9}"/>
    </a:ext>
  </a:extLst>
</a:theme>
</file>

<file path=ppt/theme/theme8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UWTSD_Powerpoint Template Accessible Widescreen_2023 Sept</Template>
  <TotalTime>0</TotalTime>
  <Words>2795</Words>
  <Application>Microsoft Office PowerPoint</Application>
  <PresentationFormat>Widescreen</PresentationFormat>
  <Paragraphs>303</Paragraphs>
  <Slides>36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7</vt:i4>
      </vt:variant>
      <vt:variant>
        <vt:lpstr>Slide Titles</vt:lpstr>
      </vt:variant>
      <vt:variant>
        <vt:i4>36</vt:i4>
      </vt:variant>
    </vt:vector>
  </HeadingPairs>
  <TitlesOfParts>
    <vt:vector size="50" baseType="lpstr">
      <vt:lpstr>Aptos</vt:lpstr>
      <vt:lpstr>Arial</vt:lpstr>
      <vt:lpstr>Avenir Next LT Pro</vt:lpstr>
      <vt:lpstr>Calibri</vt:lpstr>
      <vt:lpstr>Calibri Light</vt:lpstr>
      <vt:lpstr>Roboto</vt:lpstr>
      <vt:lpstr>Wingdings</vt:lpstr>
      <vt:lpstr>UWTSD Holding Page</vt:lpstr>
      <vt:lpstr>UWTSD Title Page 1</vt:lpstr>
      <vt:lpstr>UWTSD Text 1</vt:lpstr>
      <vt:lpstr>UWTSD Text 2</vt:lpstr>
      <vt:lpstr>UWTSD Text 3</vt:lpstr>
      <vt:lpstr>UWTSD Text 4</vt:lpstr>
      <vt:lpstr>UWTSD Logo Variations place image in Background</vt:lpstr>
      <vt:lpstr>PowerPoint Presentation</vt:lpstr>
      <vt:lpstr>Sue Ainsworth</vt:lpstr>
      <vt:lpstr>Nodau Modiwl/ Module Aims</vt:lpstr>
      <vt:lpstr>Deilliannau Dysgu</vt:lpstr>
      <vt:lpstr>Learning Outcomes/ Canlyniadau Dysgu</vt:lpstr>
      <vt:lpstr>Asesiad 1</vt:lpstr>
      <vt:lpstr>Assessment 1</vt:lpstr>
      <vt:lpstr>Asesiad 2</vt:lpstr>
      <vt:lpstr>Assessment  2</vt:lpstr>
      <vt:lpstr>Cynnwys y ddarlith                                       Lecture content </vt:lpstr>
      <vt:lpstr>Beth yw ymddygiad?    What is behaviour? </vt:lpstr>
      <vt:lpstr>Beth yw ymddygiad? What is behaviour? </vt:lpstr>
      <vt:lpstr>Dysgu ac addysgu effeithiol        Effective learning &amp; teaching </vt:lpstr>
      <vt:lpstr>Ffactorau sy'n dylanwadu ar ymddygiad plant Factors that influence children’s behaviours</vt:lpstr>
      <vt:lpstr>Ymddygiadol                  Behavioural</vt:lpstr>
      <vt:lpstr>Ymddygiadaeth (Skinner 1904-1990)</vt:lpstr>
      <vt:lpstr>Behaviourism (Skinner 1904-1990)</vt:lpstr>
      <vt:lpstr>Ymddygiadaeth yn yr ystafell ddosbarth Behaviourism in the classroom</vt:lpstr>
      <vt:lpstr>Rhai Adnoddau a Startegaethau Ymddygiadwr Some Behaviourist Resources and Strategies</vt:lpstr>
      <vt:lpstr>Gwybyddol          Cognitive</vt:lpstr>
      <vt:lpstr>Piaget a Datblygiad Gwybyddol</vt:lpstr>
      <vt:lpstr>Piaget and Cognitive Development</vt:lpstr>
      <vt:lpstr>Ymyriadau ymarferol i gefnogi dysgwyr a hyrwyddo ymddygiad cadarnhaol Practical interventions to support learners and promote positive behaviour</vt:lpstr>
      <vt:lpstr>Systemig               Systemic</vt:lpstr>
      <vt:lpstr>PowerPoint Presentation</vt:lpstr>
      <vt:lpstr>Gall ansawdd y systemau (cymunedau) ddylanwadu ar ymddygiad</vt:lpstr>
      <vt:lpstr>The quality of the systems (communities) can influence behaviour</vt:lpstr>
      <vt:lpstr>Ymyriadau ymarferol i gefnogi plant a’u cymuned a hgyrwyddo ymddygiad cadarnhaol Practical interventions to support children and their community and promote positive behaviour</vt:lpstr>
      <vt:lpstr>Seicodynameg         Psychodynamic</vt:lpstr>
      <vt:lpstr>Ymyriadau ymarferol i gefnogi dysgwyr a hyrwyddo ymddygiad cadarnhaol Practical interventions to support learners and promote positive behaviour</vt:lpstr>
      <vt:lpstr>Biolegol                Biological</vt:lpstr>
      <vt:lpstr>Enghreifftiau o ffactorau biolegol (genetig) ac amgylcheddol sy’n gallu achosi ymatebion ymddygiadol  Examples of biological (genetic) and environmental factors that can cause behavioural responses</vt:lpstr>
      <vt:lpstr>Ymyriadau ymarferol i gefogi dysgwyr niwroamrywiol a hyrwyddo ymddygiad cadarnhaol Practical interventions to support neurodiverse learners and promote positive behaviour</vt:lpstr>
      <vt:lpstr>Heddiw/Today</vt:lpstr>
      <vt:lpstr>Cyfeiriadau / References</vt:lpstr>
      <vt:lpstr>Cyfeiriadau/References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Natasha Young</dc:creator>
  <cp:lastModifiedBy>Sue Ainsworth</cp:lastModifiedBy>
  <cp:revision>7</cp:revision>
  <dcterms:created xsi:type="dcterms:W3CDTF">2024-09-09T10:46:02Z</dcterms:created>
  <dcterms:modified xsi:type="dcterms:W3CDTF">2026-01-05T09:55:36Z</dcterms:modified>
</cp:coreProperties>
</file>