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60" r:id="rId4"/>
    <p:sldId id="258" r:id="rId5"/>
    <p:sldId id="259" r:id="rId6"/>
    <p:sldId id="261" r:id="rId7"/>
    <p:sldId id="262" r:id="rId8"/>
    <p:sldId id="263" r:id="rId9"/>
    <p:sldId id="266" r:id="rId10"/>
    <p:sldId id="264" r:id="rId11"/>
    <p:sldId id="265"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897" autoAdjust="0"/>
    <p:restoredTop sz="95033" autoAdjust="0"/>
  </p:normalViewPr>
  <p:slideViewPr>
    <p:cSldViewPr snapToGrid="0">
      <p:cViewPr varScale="1">
        <p:scale>
          <a:sx n="78" d="100"/>
          <a:sy n="78" d="100"/>
        </p:scale>
        <p:origin x="1253"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k lowe" userId="57eb529edd5ba567" providerId="LiveId" clId="{55BB9484-C69E-43A2-A0B8-2FFC2E142738}"/>
    <pc:docChg chg="modSld">
      <pc:chgData name="mik lowe" userId="57eb529edd5ba567" providerId="LiveId" clId="{55BB9484-C69E-43A2-A0B8-2FFC2E142738}" dt="2026-06-14T16:18:58.861" v="0" actId="14100"/>
      <pc:docMkLst>
        <pc:docMk/>
      </pc:docMkLst>
      <pc:sldChg chg="modSp mod">
        <pc:chgData name="mik lowe" userId="57eb529edd5ba567" providerId="LiveId" clId="{55BB9484-C69E-43A2-A0B8-2FFC2E142738}" dt="2026-06-14T16:18:58.861" v="0" actId="14100"/>
        <pc:sldMkLst>
          <pc:docMk/>
          <pc:sldMk cId="3202681415" sldId="256"/>
        </pc:sldMkLst>
        <pc:spChg chg="mod">
          <ac:chgData name="mik lowe" userId="57eb529edd5ba567" providerId="LiveId" clId="{55BB9484-C69E-43A2-A0B8-2FFC2E142738}" dt="2026-06-14T16:18:58.861" v="0" actId="14100"/>
          <ac:spMkLst>
            <pc:docMk/>
            <pc:sldMk cId="3202681415" sldId="256"/>
            <ac:spMk id="4" creationId="{C9BEB99C-D2F0-E823-F6AA-69444746136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2CFA57-5A27-404C-A9CA-3C216F316B57}"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33EA0C8E-6E96-4121-86D1-8CC8C6D7F599}">
      <dgm:prSet/>
      <dgm:spPr/>
      <dgm:t>
        <a:bodyPr/>
        <a:lstStyle/>
        <a:p>
          <a:r>
            <a:rPr lang="en-GB"/>
            <a:t>Tesco was founded in 1919 by Jack Cohen of which he sold groceries from a stall in Hackney, London.</a:t>
          </a:r>
          <a:endParaRPr lang="en-US"/>
        </a:p>
      </dgm:t>
    </dgm:pt>
    <dgm:pt modelId="{57B8ABF7-45BB-4D26-BAE1-DF99E1107A46}" type="parTrans" cxnId="{47C2AE19-6E3B-49AB-8ACB-101CA883FC29}">
      <dgm:prSet/>
      <dgm:spPr/>
      <dgm:t>
        <a:bodyPr/>
        <a:lstStyle/>
        <a:p>
          <a:endParaRPr lang="en-US"/>
        </a:p>
      </dgm:t>
    </dgm:pt>
    <dgm:pt modelId="{ABE5F8E7-553F-4808-BD49-FD2E069159ED}" type="sibTrans" cxnId="{47C2AE19-6E3B-49AB-8ACB-101CA883FC29}">
      <dgm:prSet/>
      <dgm:spPr/>
      <dgm:t>
        <a:bodyPr/>
        <a:lstStyle/>
        <a:p>
          <a:endParaRPr lang="en-US"/>
        </a:p>
      </dgm:t>
    </dgm:pt>
    <dgm:pt modelId="{007C7715-0375-4B95-9426-52CEAF11CB9C}">
      <dgm:prSet/>
      <dgm:spPr/>
      <dgm:t>
        <a:bodyPr/>
        <a:lstStyle/>
        <a:p>
          <a:r>
            <a:rPr lang="en-GB"/>
            <a:t>Headquarters – Welwyn Garden City, Hertfordshire</a:t>
          </a:r>
          <a:endParaRPr lang="en-US"/>
        </a:p>
      </dgm:t>
    </dgm:pt>
    <dgm:pt modelId="{DF0BACD0-AF48-4406-9CDD-5D2AC6B4B540}" type="parTrans" cxnId="{F5AA16D3-0904-479E-BA4B-DA02DB5A795E}">
      <dgm:prSet/>
      <dgm:spPr/>
      <dgm:t>
        <a:bodyPr/>
        <a:lstStyle/>
        <a:p>
          <a:endParaRPr lang="en-US"/>
        </a:p>
      </dgm:t>
    </dgm:pt>
    <dgm:pt modelId="{AC10F20C-F962-4F7F-8C24-E80DBAAECBCF}" type="sibTrans" cxnId="{F5AA16D3-0904-479E-BA4B-DA02DB5A795E}">
      <dgm:prSet/>
      <dgm:spPr/>
      <dgm:t>
        <a:bodyPr/>
        <a:lstStyle/>
        <a:p>
          <a:endParaRPr lang="en-US"/>
        </a:p>
      </dgm:t>
    </dgm:pt>
    <dgm:pt modelId="{2041B6BD-EA42-4C60-A75B-044AB20F5F25}">
      <dgm:prSet/>
      <dgm:spPr/>
      <dgm:t>
        <a:bodyPr/>
        <a:lstStyle/>
        <a:p>
          <a:r>
            <a:rPr lang="en-GB"/>
            <a:t>Workforce is around 340,000 people globally</a:t>
          </a:r>
          <a:endParaRPr lang="en-US"/>
        </a:p>
      </dgm:t>
    </dgm:pt>
    <dgm:pt modelId="{C61C3A46-EF32-4662-B828-5751C4C170D3}" type="parTrans" cxnId="{F6178DB8-4E28-40C5-91CF-3149514CAFA5}">
      <dgm:prSet/>
      <dgm:spPr/>
      <dgm:t>
        <a:bodyPr/>
        <a:lstStyle/>
        <a:p>
          <a:endParaRPr lang="en-US"/>
        </a:p>
      </dgm:t>
    </dgm:pt>
    <dgm:pt modelId="{5EC0A3A7-D7E4-4474-A320-84FC49C72112}" type="sibTrans" cxnId="{F6178DB8-4E28-40C5-91CF-3149514CAFA5}">
      <dgm:prSet/>
      <dgm:spPr/>
      <dgm:t>
        <a:bodyPr/>
        <a:lstStyle/>
        <a:p>
          <a:endParaRPr lang="en-US"/>
        </a:p>
      </dgm:t>
    </dgm:pt>
    <dgm:pt modelId="{BE747DB8-9863-422F-96D8-8D07431B061A}">
      <dgm:prSet/>
      <dgm:spPr/>
      <dgm:t>
        <a:bodyPr/>
        <a:lstStyle/>
        <a:p>
          <a:r>
            <a:rPr lang="en-GB"/>
            <a:t>Revenue - £70 billion in group sales annually.</a:t>
          </a:r>
          <a:endParaRPr lang="en-US"/>
        </a:p>
      </dgm:t>
    </dgm:pt>
    <dgm:pt modelId="{021A07BE-058B-4048-B960-A6B1137964D9}" type="parTrans" cxnId="{9EE86DB8-37E1-4CD9-B988-F0E7EAA41D8B}">
      <dgm:prSet/>
      <dgm:spPr/>
      <dgm:t>
        <a:bodyPr/>
        <a:lstStyle/>
        <a:p>
          <a:endParaRPr lang="en-US"/>
        </a:p>
      </dgm:t>
    </dgm:pt>
    <dgm:pt modelId="{FEF94856-D671-4A90-AD2F-E3A3C8CD34FF}" type="sibTrans" cxnId="{9EE86DB8-37E1-4CD9-B988-F0E7EAA41D8B}">
      <dgm:prSet/>
      <dgm:spPr/>
      <dgm:t>
        <a:bodyPr/>
        <a:lstStyle/>
        <a:p>
          <a:endParaRPr lang="en-US"/>
        </a:p>
      </dgm:t>
    </dgm:pt>
    <dgm:pt modelId="{54871F5F-2B22-40C0-92ED-93ADAE2FD97B}" type="pres">
      <dgm:prSet presAssocID="{682CFA57-5A27-404C-A9CA-3C216F316B57}" presName="matrix" presStyleCnt="0">
        <dgm:presLayoutVars>
          <dgm:chMax val="1"/>
          <dgm:dir/>
          <dgm:resizeHandles val="exact"/>
        </dgm:presLayoutVars>
      </dgm:prSet>
      <dgm:spPr/>
    </dgm:pt>
    <dgm:pt modelId="{2A56290D-A311-41AC-B85D-558CC4B67BE2}" type="pres">
      <dgm:prSet presAssocID="{682CFA57-5A27-404C-A9CA-3C216F316B57}" presName="diamond" presStyleLbl="bgShp" presStyleIdx="0" presStyleCnt="1"/>
      <dgm:spPr/>
    </dgm:pt>
    <dgm:pt modelId="{C8DCEB38-16C1-402E-B57D-0C4BEB711027}" type="pres">
      <dgm:prSet presAssocID="{682CFA57-5A27-404C-A9CA-3C216F316B57}" presName="quad1" presStyleLbl="node1" presStyleIdx="0" presStyleCnt="4">
        <dgm:presLayoutVars>
          <dgm:chMax val="0"/>
          <dgm:chPref val="0"/>
          <dgm:bulletEnabled val="1"/>
        </dgm:presLayoutVars>
      </dgm:prSet>
      <dgm:spPr/>
    </dgm:pt>
    <dgm:pt modelId="{718A82C8-8AED-4DBC-BF95-07EC4CAAA7DA}" type="pres">
      <dgm:prSet presAssocID="{682CFA57-5A27-404C-A9CA-3C216F316B57}" presName="quad2" presStyleLbl="node1" presStyleIdx="1" presStyleCnt="4">
        <dgm:presLayoutVars>
          <dgm:chMax val="0"/>
          <dgm:chPref val="0"/>
          <dgm:bulletEnabled val="1"/>
        </dgm:presLayoutVars>
      </dgm:prSet>
      <dgm:spPr/>
    </dgm:pt>
    <dgm:pt modelId="{950CCB65-A11B-4B8D-85A3-2A24760D83EA}" type="pres">
      <dgm:prSet presAssocID="{682CFA57-5A27-404C-A9CA-3C216F316B57}" presName="quad3" presStyleLbl="node1" presStyleIdx="2" presStyleCnt="4">
        <dgm:presLayoutVars>
          <dgm:chMax val="0"/>
          <dgm:chPref val="0"/>
          <dgm:bulletEnabled val="1"/>
        </dgm:presLayoutVars>
      </dgm:prSet>
      <dgm:spPr/>
    </dgm:pt>
    <dgm:pt modelId="{39C7E475-E5AA-49AF-AFF1-BF3623B06AA8}" type="pres">
      <dgm:prSet presAssocID="{682CFA57-5A27-404C-A9CA-3C216F316B57}" presName="quad4" presStyleLbl="node1" presStyleIdx="3" presStyleCnt="4">
        <dgm:presLayoutVars>
          <dgm:chMax val="0"/>
          <dgm:chPref val="0"/>
          <dgm:bulletEnabled val="1"/>
        </dgm:presLayoutVars>
      </dgm:prSet>
      <dgm:spPr/>
    </dgm:pt>
  </dgm:ptLst>
  <dgm:cxnLst>
    <dgm:cxn modelId="{47C2AE19-6E3B-49AB-8ACB-101CA883FC29}" srcId="{682CFA57-5A27-404C-A9CA-3C216F316B57}" destId="{33EA0C8E-6E96-4121-86D1-8CC8C6D7F599}" srcOrd="0" destOrd="0" parTransId="{57B8ABF7-45BB-4D26-BAE1-DF99E1107A46}" sibTransId="{ABE5F8E7-553F-4808-BD49-FD2E069159ED}"/>
    <dgm:cxn modelId="{175E3164-8451-44A9-B94B-B8EB29047927}" type="presOf" srcId="{2041B6BD-EA42-4C60-A75B-044AB20F5F25}" destId="{950CCB65-A11B-4B8D-85A3-2A24760D83EA}" srcOrd="0" destOrd="0" presId="urn:microsoft.com/office/officeart/2005/8/layout/matrix3"/>
    <dgm:cxn modelId="{3A18D675-43D4-47A5-B9D4-4AC7F84EBFB1}" type="presOf" srcId="{BE747DB8-9863-422F-96D8-8D07431B061A}" destId="{39C7E475-E5AA-49AF-AFF1-BF3623B06AA8}" srcOrd="0" destOrd="0" presId="urn:microsoft.com/office/officeart/2005/8/layout/matrix3"/>
    <dgm:cxn modelId="{9EE86DB8-37E1-4CD9-B988-F0E7EAA41D8B}" srcId="{682CFA57-5A27-404C-A9CA-3C216F316B57}" destId="{BE747DB8-9863-422F-96D8-8D07431B061A}" srcOrd="3" destOrd="0" parTransId="{021A07BE-058B-4048-B960-A6B1137964D9}" sibTransId="{FEF94856-D671-4A90-AD2F-E3A3C8CD34FF}"/>
    <dgm:cxn modelId="{F6178DB8-4E28-40C5-91CF-3149514CAFA5}" srcId="{682CFA57-5A27-404C-A9CA-3C216F316B57}" destId="{2041B6BD-EA42-4C60-A75B-044AB20F5F25}" srcOrd="2" destOrd="0" parTransId="{C61C3A46-EF32-4662-B828-5751C4C170D3}" sibTransId="{5EC0A3A7-D7E4-4474-A320-84FC49C72112}"/>
    <dgm:cxn modelId="{679C32CE-3193-4B83-81D2-B2F882D248E9}" type="presOf" srcId="{33EA0C8E-6E96-4121-86D1-8CC8C6D7F599}" destId="{C8DCEB38-16C1-402E-B57D-0C4BEB711027}" srcOrd="0" destOrd="0" presId="urn:microsoft.com/office/officeart/2005/8/layout/matrix3"/>
    <dgm:cxn modelId="{F958FAD1-FF69-457F-9A9B-05AFF51CF15F}" type="presOf" srcId="{682CFA57-5A27-404C-A9CA-3C216F316B57}" destId="{54871F5F-2B22-40C0-92ED-93ADAE2FD97B}" srcOrd="0" destOrd="0" presId="urn:microsoft.com/office/officeart/2005/8/layout/matrix3"/>
    <dgm:cxn modelId="{F5AA16D3-0904-479E-BA4B-DA02DB5A795E}" srcId="{682CFA57-5A27-404C-A9CA-3C216F316B57}" destId="{007C7715-0375-4B95-9426-52CEAF11CB9C}" srcOrd="1" destOrd="0" parTransId="{DF0BACD0-AF48-4406-9CDD-5D2AC6B4B540}" sibTransId="{AC10F20C-F962-4F7F-8C24-E80DBAAECBCF}"/>
    <dgm:cxn modelId="{82EC18FA-CEFB-47CE-B275-9ECC519C0694}" type="presOf" srcId="{007C7715-0375-4B95-9426-52CEAF11CB9C}" destId="{718A82C8-8AED-4DBC-BF95-07EC4CAAA7DA}" srcOrd="0" destOrd="0" presId="urn:microsoft.com/office/officeart/2005/8/layout/matrix3"/>
    <dgm:cxn modelId="{00DB32F4-725F-4066-8E36-4E1DFD1C0DD3}" type="presParOf" srcId="{54871F5F-2B22-40C0-92ED-93ADAE2FD97B}" destId="{2A56290D-A311-41AC-B85D-558CC4B67BE2}" srcOrd="0" destOrd="0" presId="urn:microsoft.com/office/officeart/2005/8/layout/matrix3"/>
    <dgm:cxn modelId="{5F6A62DA-75F8-439C-9E9E-F7A55CCB5C7E}" type="presParOf" srcId="{54871F5F-2B22-40C0-92ED-93ADAE2FD97B}" destId="{C8DCEB38-16C1-402E-B57D-0C4BEB711027}" srcOrd="1" destOrd="0" presId="urn:microsoft.com/office/officeart/2005/8/layout/matrix3"/>
    <dgm:cxn modelId="{8CCC4A31-7E3C-4522-AEC9-A7FA6A8C63A8}" type="presParOf" srcId="{54871F5F-2B22-40C0-92ED-93ADAE2FD97B}" destId="{718A82C8-8AED-4DBC-BF95-07EC4CAAA7DA}" srcOrd="2" destOrd="0" presId="urn:microsoft.com/office/officeart/2005/8/layout/matrix3"/>
    <dgm:cxn modelId="{E033F9F8-AC88-4474-9366-ABB3E49D3B93}" type="presParOf" srcId="{54871F5F-2B22-40C0-92ED-93ADAE2FD97B}" destId="{950CCB65-A11B-4B8D-85A3-2A24760D83EA}" srcOrd="3" destOrd="0" presId="urn:microsoft.com/office/officeart/2005/8/layout/matrix3"/>
    <dgm:cxn modelId="{0AD10B08-76B8-434D-945E-E8D26F311121}" type="presParOf" srcId="{54871F5F-2B22-40C0-92ED-93ADAE2FD97B}" destId="{39C7E475-E5AA-49AF-AFF1-BF3623B06AA8}"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2CFA57-5A27-404C-A9CA-3C216F316B57}"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33EA0C8E-6E96-4121-86D1-8CC8C6D7F599}">
      <dgm:prSet/>
      <dgm:spPr/>
      <dgm:t>
        <a:bodyPr/>
        <a:lstStyle/>
        <a:p>
          <a:r>
            <a:rPr lang="en-GB"/>
            <a:t>Tesco was founded in 1919 by Jack Cohen of which he sold groceries from a stall in Hackney, London.</a:t>
          </a:r>
          <a:endParaRPr lang="en-US"/>
        </a:p>
      </dgm:t>
    </dgm:pt>
    <dgm:pt modelId="{57B8ABF7-45BB-4D26-BAE1-DF99E1107A46}" type="parTrans" cxnId="{47C2AE19-6E3B-49AB-8ACB-101CA883FC29}">
      <dgm:prSet/>
      <dgm:spPr/>
      <dgm:t>
        <a:bodyPr/>
        <a:lstStyle/>
        <a:p>
          <a:endParaRPr lang="en-US"/>
        </a:p>
      </dgm:t>
    </dgm:pt>
    <dgm:pt modelId="{ABE5F8E7-553F-4808-BD49-FD2E069159ED}" type="sibTrans" cxnId="{47C2AE19-6E3B-49AB-8ACB-101CA883FC29}">
      <dgm:prSet/>
      <dgm:spPr/>
      <dgm:t>
        <a:bodyPr/>
        <a:lstStyle/>
        <a:p>
          <a:endParaRPr lang="en-US"/>
        </a:p>
      </dgm:t>
    </dgm:pt>
    <dgm:pt modelId="{007C7715-0375-4B95-9426-52CEAF11CB9C}">
      <dgm:prSet/>
      <dgm:spPr/>
      <dgm:t>
        <a:bodyPr/>
        <a:lstStyle/>
        <a:p>
          <a:r>
            <a:rPr lang="en-GB"/>
            <a:t>Headquarters – Welwyn Garden City, Hertfordshire</a:t>
          </a:r>
          <a:endParaRPr lang="en-US"/>
        </a:p>
      </dgm:t>
    </dgm:pt>
    <dgm:pt modelId="{DF0BACD0-AF48-4406-9CDD-5D2AC6B4B540}" type="parTrans" cxnId="{F5AA16D3-0904-479E-BA4B-DA02DB5A795E}">
      <dgm:prSet/>
      <dgm:spPr/>
      <dgm:t>
        <a:bodyPr/>
        <a:lstStyle/>
        <a:p>
          <a:endParaRPr lang="en-US"/>
        </a:p>
      </dgm:t>
    </dgm:pt>
    <dgm:pt modelId="{AC10F20C-F962-4F7F-8C24-E80DBAAECBCF}" type="sibTrans" cxnId="{F5AA16D3-0904-479E-BA4B-DA02DB5A795E}">
      <dgm:prSet/>
      <dgm:spPr/>
      <dgm:t>
        <a:bodyPr/>
        <a:lstStyle/>
        <a:p>
          <a:endParaRPr lang="en-US"/>
        </a:p>
      </dgm:t>
    </dgm:pt>
    <dgm:pt modelId="{2041B6BD-EA42-4C60-A75B-044AB20F5F25}">
      <dgm:prSet/>
      <dgm:spPr/>
      <dgm:t>
        <a:bodyPr/>
        <a:lstStyle/>
        <a:p>
          <a:r>
            <a:rPr lang="en-GB"/>
            <a:t>Workforce is around 340,000 people globally</a:t>
          </a:r>
          <a:endParaRPr lang="en-US"/>
        </a:p>
      </dgm:t>
    </dgm:pt>
    <dgm:pt modelId="{C61C3A46-EF32-4662-B828-5751C4C170D3}" type="parTrans" cxnId="{F6178DB8-4E28-40C5-91CF-3149514CAFA5}">
      <dgm:prSet/>
      <dgm:spPr/>
      <dgm:t>
        <a:bodyPr/>
        <a:lstStyle/>
        <a:p>
          <a:endParaRPr lang="en-US"/>
        </a:p>
      </dgm:t>
    </dgm:pt>
    <dgm:pt modelId="{5EC0A3A7-D7E4-4474-A320-84FC49C72112}" type="sibTrans" cxnId="{F6178DB8-4E28-40C5-91CF-3149514CAFA5}">
      <dgm:prSet/>
      <dgm:spPr/>
      <dgm:t>
        <a:bodyPr/>
        <a:lstStyle/>
        <a:p>
          <a:endParaRPr lang="en-US"/>
        </a:p>
      </dgm:t>
    </dgm:pt>
    <dgm:pt modelId="{BE747DB8-9863-422F-96D8-8D07431B061A}">
      <dgm:prSet/>
      <dgm:spPr/>
      <dgm:t>
        <a:bodyPr/>
        <a:lstStyle/>
        <a:p>
          <a:r>
            <a:rPr lang="en-GB"/>
            <a:t>Revenue - £70 billion in group sales annually.</a:t>
          </a:r>
          <a:endParaRPr lang="en-US"/>
        </a:p>
      </dgm:t>
    </dgm:pt>
    <dgm:pt modelId="{021A07BE-058B-4048-B960-A6B1137964D9}" type="parTrans" cxnId="{9EE86DB8-37E1-4CD9-B988-F0E7EAA41D8B}">
      <dgm:prSet/>
      <dgm:spPr/>
      <dgm:t>
        <a:bodyPr/>
        <a:lstStyle/>
        <a:p>
          <a:endParaRPr lang="en-US"/>
        </a:p>
      </dgm:t>
    </dgm:pt>
    <dgm:pt modelId="{FEF94856-D671-4A90-AD2F-E3A3C8CD34FF}" type="sibTrans" cxnId="{9EE86DB8-37E1-4CD9-B988-F0E7EAA41D8B}">
      <dgm:prSet/>
      <dgm:spPr/>
      <dgm:t>
        <a:bodyPr/>
        <a:lstStyle/>
        <a:p>
          <a:endParaRPr lang="en-US"/>
        </a:p>
      </dgm:t>
    </dgm:pt>
    <dgm:pt modelId="{54871F5F-2B22-40C0-92ED-93ADAE2FD97B}" type="pres">
      <dgm:prSet presAssocID="{682CFA57-5A27-404C-A9CA-3C216F316B57}" presName="matrix" presStyleCnt="0">
        <dgm:presLayoutVars>
          <dgm:chMax val="1"/>
          <dgm:dir/>
          <dgm:resizeHandles val="exact"/>
        </dgm:presLayoutVars>
      </dgm:prSet>
      <dgm:spPr/>
    </dgm:pt>
    <dgm:pt modelId="{2A56290D-A311-41AC-B85D-558CC4B67BE2}" type="pres">
      <dgm:prSet presAssocID="{682CFA57-5A27-404C-A9CA-3C216F316B57}" presName="diamond" presStyleLbl="bgShp" presStyleIdx="0" presStyleCnt="1" custLinFactX="65733" custLinFactNeighborX="100000" custLinFactNeighborY="1756"/>
      <dgm:spPr/>
    </dgm:pt>
    <dgm:pt modelId="{C8DCEB38-16C1-402E-B57D-0C4BEB711027}" type="pres">
      <dgm:prSet presAssocID="{682CFA57-5A27-404C-A9CA-3C216F316B57}" presName="quad1" presStyleLbl="node1" presStyleIdx="0" presStyleCnt="4" custLinFactX="257007" custLinFactNeighborX="300000" custLinFactNeighborY="1712">
        <dgm:presLayoutVars>
          <dgm:chMax val="0"/>
          <dgm:chPref val="0"/>
          <dgm:bulletEnabled val="1"/>
        </dgm:presLayoutVars>
      </dgm:prSet>
      <dgm:spPr/>
    </dgm:pt>
    <dgm:pt modelId="{718A82C8-8AED-4DBC-BF95-07EC4CAAA7DA}" type="pres">
      <dgm:prSet presAssocID="{682CFA57-5A27-404C-A9CA-3C216F316B57}" presName="quad2" presStyleLbl="node1" presStyleIdx="1" presStyleCnt="4" custLinFactX="200000" custLinFactNeighborX="249315" custLinFactNeighborY="1712">
        <dgm:presLayoutVars>
          <dgm:chMax val="0"/>
          <dgm:chPref val="0"/>
          <dgm:bulletEnabled val="1"/>
        </dgm:presLayoutVars>
      </dgm:prSet>
      <dgm:spPr/>
    </dgm:pt>
    <dgm:pt modelId="{950CCB65-A11B-4B8D-85A3-2A24760D83EA}" type="pres">
      <dgm:prSet presAssocID="{682CFA57-5A27-404C-A9CA-3C216F316B57}" presName="quad3" presStyleLbl="node1" presStyleIdx="2" presStyleCnt="4" custLinFactX="257007" custLinFactNeighborX="300000" custLinFactNeighborY="1712">
        <dgm:presLayoutVars>
          <dgm:chMax val="0"/>
          <dgm:chPref val="0"/>
          <dgm:bulletEnabled val="1"/>
        </dgm:presLayoutVars>
      </dgm:prSet>
      <dgm:spPr/>
    </dgm:pt>
    <dgm:pt modelId="{39C7E475-E5AA-49AF-AFF1-BF3623B06AA8}" type="pres">
      <dgm:prSet presAssocID="{682CFA57-5A27-404C-A9CA-3C216F316B57}" presName="quad4" presStyleLbl="node1" presStyleIdx="3" presStyleCnt="4" custLinFactX="200000" custLinFactNeighborX="249315" custLinFactNeighborY="1712">
        <dgm:presLayoutVars>
          <dgm:chMax val="0"/>
          <dgm:chPref val="0"/>
          <dgm:bulletEnabled val="1"/>
        </dgm:presLayoutVars>
      </dgm:prSet>
      <dgm:spPr/>
    </dgm:pt>
  </dgm:ptLst>
  <dgm:cxnLst>
    <dgm:cxn modelId="{47C2AE19-6E3B-49AB-8ACB-101CA883FC29}" srcId="{682CFA57-5A27-404C-A9CA-3C216F316B57}" destId="{33EA0C8E-6E96-4121-86D1-8CC8C6D7F599}" srcOrd="0" destOrd="0" parTransId="{57B8ABF7-45BB-4D26-BAE1-DF99E1107A46}" sibTransId="{ABE5F8E7-553F-4808-BD49-FD2E069159ED}"/>
    <dgm:cxn modelId="{175E3164-8451-44A9-B94B-B8EB29047927}" type="presOf" srcId="{2041B6BD-EA42-4C60-A75B-044AB20F5F25}" destId="{950CCB65-A11B-4B8D-85A3-2A24760D83EA}" srcOrd="0" destOrd="0" presId="urn:microsoft.com/office/officeart/2005/8/layout/matrix3"/>
    <dgm:cxn modelId="{3A18D675-43D4-47A5-B9D4-4AC7F84EBFB1}" type="presOf" srcId="{BE747DB8-9863-422F-96D8-8D07431B061A}" destId="{39C7E475-E5AA-49AF-AFF1-BF3623B06AA8}" srcOrd="0" destOrd="0" presId="urn:microsoft.com/office/officeart/2005/8/layout/matrix3"/>
    <dgm:cxn modelId="{9EE86DB8-37E1-4CD9-B988-F0E7EAA41D8B}" srcId="{682CFA57-5A27-404C-A9CA-3C216F316B57}" destId="{BE747DB8-9863-422F-96D8-8D07431B061A}" srcOrd="3" destOrd="0" parTransId="{021A07BE-058B-4048-B960-A6B1137964D9}" sibTransId="{FEF94856-D671-4A90-AD2F-E3A3C8CD34FF}"/>
    <dgm:cxn modelId="{F6178DB8-4E28-40C5-91CF-3149514CAFA5}" srcId="{682CFA57-5A27-404C-A9CA-3C216F316B57}" destId="{2041B6BD-EA42-4C60-A75B-044AB20F5F25}" srcOrd="2" destOrd="0" parTransId="{C61C3A46-EF32-4662-B828-5751C4C170D3}" sibTransId="{5EC0A3A7-D7E4-4474-A320-84FC49C72112}"/>
    <dgm:cxn modelId="{679C32CE-3193-4B83-81D2-B2F882D248E9}" type="presOf" srcId="{33EA0C8E-6E96-4121-86D1-8CC8C6D7F599}" destId="{C8DCEB38-16C1-402E-B57D-0C4BEB711027}" srcOrd="0" destOrd="0" presId="urn:microsoft.com/office/officeart/2005/8/layout/matrix3"/>
    <dgm:cxn modelId="{F958FAD1-FF69-457F-9A9B-05AFF51CF15F}" type="presOf" srcId="{682CFA57-5A27-404C-A9CA-3C216F316B57}" destId="{54871F5F-2B22-40C0-92ED-93ADAE2FD97B}" srcOrd="0" destOrd="0" presId="urn:microsoft.com/office/officeart/2005/8/layout/matrix3"/>
    <dgm:cxn modelId="{F5AA16D3-0904-479E-BA4B-DA02DB5A795E}" srcId="{682CFA57-5A27-404C-A9CA-3C216F316B57}" destId="{007C7715-0375-4B95-9426-52CEAF11CB9C}" srcOrd="1" destOrd="0" parTransId="{DF0BACD0-AF48-4406-9CDD-5D2AC6B4B540}" sibTransId="{AC10F20C-F962-4F7F-8C24-E80DBAAECBCF}"/>
    <dgm:cxn modelId="{82EC18FA-CEFB-47CE-B275-9ECC519C0694}" type="presOf" srcId="{007C7715-0375-4B95-9426-52CEAF11CB9C}" destId="{718A82C8-8AED-4DBC-BF95-07EC4CAAA7DA}" srcOrd="0" destOrd="0" presId="urn:microsoft.com/office/officeart/2005/8/layout/matrix3"/>
    <dgm:cxn modelId="{00DB32F4-725F-4066-8E36-4E1DFD1C0DD3}" type="presParOf" srcId="{54871F5F-2B22-40C0-92ED-93ADAE2FD97B}" destId="{2A56290D-A311-41AC-B85D-558CC4B67BE2}" srcOrd="0" destOrd="0" presId="urn:microsoft.com/office/officeart/2005/8/layout/matrix3"/>
    <dgm:cxn modelId="{5F6A62DA-75F8-439C-9E9E-F7A55CCB5C7E}" type="presParOf" srcId="{54871F5F-2B22-40C0-92ED-93ADAE2FD97B}" destId="{C8DCEB38-16C1-402E-B57D-0C4BEB711027}" srcOrd="1" destOrd="0" presId="urn:microsoft.com/office/officeart/2005/8/layout/matrix3"/>
    <dgm:cxn modelId="{8CCC4A31-7E3C-4522-AEC9-A7FA6A8C63A8}" type="presParOf" srcId="{54871F5F-2B22-40C0-92ED-93ADAE2FD97B}" destId="{718A82C8-8AED-4DBC-BF95-07EC4CAAA7DA}" srcOrd="2" destOrd="0" presId="urn:microsoft.com/office/officeart/2005/8/layout/matrix3"/>
    <dgm:cxn modelId="{E033F9F8-AC88-4474-9366-ABB3E49D3B93}" type="presParOf" srcId="{54871F5F-2B22-40C0-92ED-93ADAE2FD97B}" destId="{950CCB65-A11B-4B8D-85A3-2A24760D83EA}" srcOrd="3" destOrd="0" presId="urn:microsoft.com/office/officeart/2005/8/layout/matrix3"/>
    <dgm:cxn modelId="{0AD10B08-76B8-434D-945E-E8D26F311121}" type="presParOf" srcId="{54871F5F-2B22-40C0-92ED-93ADAE2FD97B}" destId="{39C7E475-E5AA-49AF-AFF1-BF3623B06AA8}"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2CFA57-5A27-404C-A9CA-3C216F316B57}"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33EA0C8E-6E96-4121-86D1-8CC8C6D7F599}">
      <dgm:prSet/>
      <dgm:spPr/>
      <dgm:t>
        <a:bodyPr/>
        <a:lstStyle/>
        <a:p>
          <a:r>
            <a:rPr lang="en-GB"/>
            <a:t>Tesco was founded in 1919 by Jack Cohen of which he sold groceries from a stall in Hackney, London.</a:t>
          </a:r>
          <a:endParaRPr lang="en-US"/>
        </a:p>
      </dgm:t>
    </dgm:pt>
    <dgm:pt modelId="{57B8ABF7-45BB-4D26-BAE1-DF99E1107A46}" type="parTrans" cxnId="{47C2AE19-6E3B-49AB-8ACB-101CA883FC29}">
      <dgm:prSet/>
      <dgm:spPr/>
      <dgm:t>
        <a:bodyPr/>
        <a:lstStyle/>
        <a:p>
          <a:endParaRPr lang="en-US"/>
        </a:p>
      </dgm:t>
    </dgm:pt>
    <dgm:pt modelId="{ABE5F8E7-553F-4808-BD49-FD2E069159ED}" type="sibTrans" cxnId="{47C2AE19-6E3B-49AB-8ACB-101CA883FC29}">
      <dgm:prSet/>
      <dgm:spPr/>
      <dgm:t>
        <a:bodyPr/>
        <a:lstStyle/>
        <a:p>
          <a:endParaRPr lang="en-US"/>
        </a:p>
      </dgm:t>
    </dgm:pt>
    <dgm:pt modelId="{007C7715-0375-4B95-9426-52CEAF11CB9C}">
      <dgm:prSet/>
      <dgm:spPr/>
      <dgm:t>
        <a:bodyPr/>
        <a:lstStyle/>
        <a:p>
          <a:r>
            <a:rPr lang="en-GB"/>
            <a:t>Headquarters – Welwyn Garden City, Hertfordshire</a:t>
          </a:r>
          <a:endParaRPr lang="en-US"/>
        </a:p>
      </dgm:t>
    </dgm:pt>
    <dgm:pt modelId="{DF0BACD0-AF48-4406-9CDD-5D2AC6B4B540}" type="parTrans" cxnId="{F5AA16D3-0904-479E-BA4B-DA02DB5A795E}">
      <dgm:prSet/>
      <dgm:spPr/>
      <dgm:t>
        <a:bodyPr/>
        <a:lstStyle/>
        <a:p>
          <a:endParaRPr lang="en-US"/>
        </a:p>
      </dgm:t>
    </dgm:pt>
    <dgm:pt modelId="{AC10F20C-F962-4F7F-8C24-E80DBAAECBCF}" type="sibTrans" cxnId="{F5AA16D3-0904-479E-BA4B-DA02DB5A795E}">
      <dgm:prSet/>
      <dgm:spPr/>
      <dgm:t>
        <a:bodyPr/>
        <a:lstStyle/>
        <a:p>
          <a:endParaRPr lang="en-US"/>
        </a:p>
      </dgm:t>
    </dgm:pt>
    <dgm:pt modelId="{2041B6BD-EA42-4C60-A75B-044AB20F5F25}">
      <dgm:prSet/>
      <dgm:spPr/>
      <dgm:t>
        <a:bodyPr/>
        <a:lstStyle/>
        <a:p>
          <a:r>
            <a:rPr lang="en-GB"/>
            <a:t>Workforce is around 340,000 people globally</a:t>
          </a:r>
          <a:endParaRPr lang="en-US"/>
        </a:p>
      </dgm:t>
    </dgm:pt>
    <dgm:pt modelId="{C61C3A46-EF32-4662-B828-5751C4C170D3}" type="parTrans" cxnId="{F6178DB8-4E28-40C5-91CF-3149514CAFA5}">
      <dgm:prSet/>
      <dgm:spPr/>
      <dgm:t>
        <a:bodyPr/>
        <a:lstStyle/>
        <a:p>
          <a:endParaRPr lang="en-US"/>
        </a:p>
      </dgm:t>
    </dgm:pt>
    <dgm:pt modelId="{5EC0A3A7-D7E4-4474-A320-84FC49C72112}" type="sibTrans" cxnId="{F6178DB8-4E28-40C5-91CF-3149514CAFA5}">
      <dgm:prSet/>
      <dgm:spPr/>
      <dgm:t>
        <a:bodyPr/>
        <a:lstStyle/>
        <a:p>
          <a:endParaRPr lang="en-US"/>
        </a:p>
      </dgm:t>
    </dgm:pt>
    <dgm:pt modelId="{BE747DB8-9863-422F-96D8-8D07431B061A}">
      <dgm:prSet/>
      <dgm:spPr/>
      <dgm:t>
        <a:bodyPr/>
        <a:lstStyle/>
        <a:p>
          <a:r>
            <a:rPr lang="en-GB"/>
            <a:t>Revenue - £70 billion in group sales annually.</a:t>
          </a:r>
          <a:endParaRPr lang="en-US"/>
        </a:p>
      </dgm:t>
    </dgm:pt>
    <dgm:pt modelId="{021A07BE-058B-4048-B960-A6B1137964D9}" type="parTrans" cxnId="{9EE86DB8-37E1-4CD9-B988-F0E7EAA41D8B}">
      <dgm:prSet/>
      <dgm:spPr/>
      <dgm:t>
        <a:bodyPr/>
        <a:lstStyle/>
        <a:p>
          <a:endParaRPr lang="en-US"/>
        </a:p>
      </dgm:t>
    </dgm:pt>
    <dgm:pt modelId="{FEF94856-D671-4A90-AD2F-E3A3C8CD34FF}" type="sibTrans" cxnId="{9EE86DB8-37E1-4CD9-B988-F0E7EAA41D8B}">
      <dgm:prSet/>
      <dgm:spPr/>
      <dgm:t>
        <a:bodyPr/>
        <a:lstStyle/>
        <a:p>
          <a:endParaRPr lang="en-US"/>
        </a:p>
      </dgm:t>
    </dgm:pt>
    <dgm:pt modelId="{54871F5F-2B22-40C0-92ED-93ADAE2FD97B}" type="pres">
      <dgm:prSet presAssocID="{682CFA57-5A27-404C-A9CA-3C216F316B57}" presName="matrix" presStyleCnt="0">
        <dgm:presLayoutVars>
          <dgm:chMax val="1"/>
          <dgm:dir/>
          <dgm:resizeHandles val="exact"/>
        </dgm:presLayoutVars>
      </dgm:prSet>
      <dgm:spPr/>
    </dgm:pt>
    <dgm:pt modelId="{2A56290D-A311-41AC-B85D-558CC4B67BE2}" type="pres">
      <dgm:prSet presAssocID="{682CFA57-5A27-404C-A9CA-3C216F316B57}" presName="diamond" presStyleLbl="bgShp" presStyleIdx="0" presStyleCnt="1" custLinFactNeighborX="680" custLinFactNeighborY="-453"/>
      <dgm:spPr/>
    </dgm:pt>
    <dgm:pt modelId="{C8DCEB38-16C1-402E-B57D-0C4BEB711027}" type="pres">
      <dgm:prSet presAssocID="{682CFA57-5A27-404C-A9CA-3C216F316B57}" presName="quad1" presStyleLbl="node1" presStyleIdx="0" presStyleCnt="4">
        <dgm:presLayoutVars>
          <dgm:chMax val="0"/>
          <dgm:chPref val="0"/>
          <dgm:bulletEnabled val="1"/>
        </dgm:presLayoutVars>
      </dgm:prSet>
      <dgm:spPr/>
    </dgm:pt>
    <dgm:pt modelId="{718A82C8-8AED-4DBC-BF95-07EC4CAAA7DA}" type="pres">
      <dgm:prSet presAssocID="{682CFA57-5A27-404C-A9CA-3C216F316B57}" presName="quad2" presStyleLbl="node1" presStyleIdx="1" presStyleCnt="4">
        <dgm:presLayoutVars>
          <dgm:chMax val="0"/>
          <dgm:chPref val="0"/>
          <dgm:bulletEnabled val="1"/>
        </dgm:presLayoutVars>
      </dgm:prSet>
      <dgm:spPr/>
    </dgm:pt>
    <dgm:pt modelId="{950CCB65-A11B-4B8D-85A3-2A24760D83EA}" type="pres">
      <dgm:prSet presAssocID="{682CFA57-5A27-404C-A9CA-3C216F316B57}" presName="quad3" presStyleLbl="node1" presStyleIdx="2" presStyleCnt="4">
        <dgm:presLayoutVars>
          <dgm:chMax val="0"/>
          <dgm:chPref val="0"/>
          <dgm:bulletEnabled val="1"/>
        </dgm:presLayoutVars>
      </dgm:prSet>
      <dgm:spPr/>
    </dgm:pt>
    <dgm:pt modelId="{39C7E475-E5AA-49AF-AFF1-BF3623B06AA8}" type="pres">
      <dgm:prSet presAssocID="{682CFA57-5A27-404C-A9CA-3C216F316B57}" presName="quad4" presStyleLbl="node1" presStyleIdx="3" presStyleCnt="4">
        <dgm:presLayoutVars>
          <dgm:chMax val="0"/>
          <dgm:chPref val="0"/>
          <dgm:bulletEnabled val="1"/>
        </dgm:presLayoutVars>
      </dgm:prSet>
      <dgm:spPr/>
    </dgm:pt>
  </dgm:ptLst>
  <dgm:cxnLst>
    <dgm:cxn modelId="{47C2AE19-6E3B-49AB-8ACB-101CA883FC29}" srcId="{682CFA57-5A27-404C-A9CA-3C216F316B57}" destId="{33EA0C8E-6E96-4121-86D1-8CC8C6D7F599}" srcOrd="0" destOrd="0" parTransId="{57B8ABF7-45BB-4D26-BAE1-DF99E1107A46}" sibTransId="{ABE5F8E7-553F-4808-BD49-FD2E069159ED}"/>
    <dgm:cxn modelId="{175E3164-8451-44A9-B94B-B8EB29047927}" type="presOf" srcId="{2041B6BD-EA42-4C60-A75B-044AB20F5F25}" destId="{950CCB65-A11B-4B8D-85A3-2A24760D83EA}" srcOrd="0" destOrd="0" presId="urn:microsoft.com/office/officeart/2005/8/layout/matrix3"/>
    <dgm:cxn modelId="{3A18D675-43D4-47A5-B9D4-4AC7F84EBFB1}" type="presOf" srcId="{BE747DB8-9863-422F-96D8-8D07431B061A}" destId="{39C7E475-E5AA-49AF-AFF1-BF3623B06AA8}" srcOrd="0" destOrd="0" presId="urn:microsoft.com/office/officeart/2005/8/layout/matrix3"/>
    <dgm:cxn modelId="{9EE86DB8-37E1-4CD9-B988-F0E7EAA41D8B}" srcId="{682CFA57-5A27-404C-A9CA-3C216F316B57}" destId="{BE747DB8-9863-422F-96D8-8D07431B061A}" srcOrd="3" destOrd="0" parTransId="{021A07BE-058B-4048-B960-A6B1137964D9}" sibTransId="{FEF94856-D671-4A90-AD2F-E3A3C8CD34FF}"/>
    <dgm:cxn modelId="{F6178DB8-4E28-40C5-91CF-3149514CAFA5}" srcId="{682CFA57-5A27-404C-A9CA-3C216F316B57}" destId="{2041B6BD-EA42-4C60-A75B-044AB20F5F25}" srcOrd="2" destOrd="0" parTransId="{C61C3A46-EF32-4662-B828-5751C4C170D3}" sibTransId="{5EC0A3A7-D7E4-4474-A320-84FC49C72112}"/>
    <dgm:cxn modelId="{679C32CE-3193-4B83-81D2-B2F882D248E9}" type="presOf" srcId="{33EA0C8E-6E96-4121-86D1-8CC8C6D7F599}" destId="{C8DCEB38-16C1-402E-B57D-0C4BEB711027}" srcOrd="0" destOrd="0" presId="urn:microsoft.com/office/officeart/2005/8/layout/matrix3"/>
    <dgm:cxn modelId="{F958FAD1-FF69-457F-9A9B-05AFF51CF15F}" type="presOf" srcId="{682CFA57-5A27-404C-A9CA-3C216F316B57}" destId="{54871F5F-2B22-40C0-92ED-93ADAE2FD97B}" srcOrd="0" destOrd="0" presId="urn:microsoft.com/office/officeart/2005/8/layout/matrix3"/>
    <dgm:cxn modelId="{F5AA16D3-0904-479E-BA4B-DA02DB5A795E}" srcId="{682CFA57-5A27-404C-A9CA-3C216F316B57}" destId="{007C7715-0375-4B95-9426-52CEAF11CB9C}" srcOrd="1" destOrd="0" parTransId="{DF0BACD0-AF48-4406-9CDD-5D2AC6B4B540}" sibTransId="{AC10F20C-F962-4F7F-8C24-E80DBAAECBCF}"/>
    <dgm:cxn modelId="{82EC18FA-CEFB-47CE-B275-9ECC519C0694}" type="presOf" srcId="{007C7715-0375-4B95-9426-52CEAF11CB9C}" destId="{718A82C8-8AED-4DBC-BF95-07EC4CAAA7DA}" srcOrd="0" destOrd="0" presId="urn:microsoft.com/office/officeart/2005/8/layout/matrix3"/>
    <dgm:cxn modelId="{00DB32F4-725F-4066-8E36-4E1DFD1C0DD3}" type="presParOf" srcId="{54871F5F-2B22-40C0-92ED-93ADAE2FD97B}" destId="{2A56290D-A311-41AC-B85D-558CC4B67BE2}" srcOrd="0" destOrd="0" presId="urn:microsoft.com/office/officeart/2005/8/layout/matrix3"/>
    <dgm:cxn modelId="{5F6A62DA-75F8-439C-9E9E-F7A55CCB5C7E}" type="presParOf" srcId="{54871F5F-2B22-40C0-92ED-93ADAE2FD97B}" destId="{C8DCEB38-16C1-402E-B57D-0C4BEB711027}" srcOrd="1" destOrd="0" presId="urn:microsoft.com/office/officeart/2005/8/layout/matrix3"/>
    <dgm:cxn modelId="{8CCC4A31-7E3C-4522-AEC9-A7FA6A8C63A8}" type="presParOf" srcId="{54871F5F-2B22-40C0-92ED-93ADAE2FD97B}" destId="{718A82C8-8AED-4DBC-BF95-07EC4CAAA7DA}" srcOrd="2" destOrd="0" presId="urn:microsoft.com/office/officeart/2005/8/layout/matrix3"/>
    <dgm:cxn modelId="{E033F9F8-AC88-4474-9366-ABB3E49D3B93}" type="presParOf" srcId="{54871F5F-2B22-40C0-92ED-93ADAE2FD97B}" destId="{950CCB65-A11B-4B8D-85A3-2A24760D83EA}" srcOrd="3" destOrd="0" presId="urn:microsoft.com/office/officeart/2005/8/layout/matrix3"/>
    <dgm:cxn modelId="{0AD10B08-76B8-434D-945E-E8D26F311121}" type="presParOf" srcId="{54871F5F-2B22-40C0-92ED-93ADAE2FD97B}" destId="{39C7E475-E5AA-49AF-AFF1-BF3623B06AA8}"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0C1E1D9-7A6D-43BA-ABE8-EA06A52E8780}"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72CB3AAE-8989-4389-8D77-35D43DBE6E16}">
      <dgm:prSet phldrT="[Text]" phldr="0" custT="1"/>
      <dgm:spPr>
        <a:solidFill>
          <a:schemeClr val="bg1"/>
        </a:solidFill>
      </dgm:spPr>
      <dgm:t>
        <a:bodyPr/>
        <a:lstStyle/>
        <a:p>
          <a:r>
            <a:rPr lang="en-GB" sz="1400" b="1" dirty="0"/>
            <a:t>Tesco Transformation</a:t>
          </a:r>
        </a:p>
      </dgm:t>
    </dgm:pt>
    <dgm:pt modelId="{3046C12B-FD9D-4CAA-8673-42AE9CE1BE77}" type="parTrans" cxnId="{003F4DB6-432D-4374-911D-23B897EF56CF}">
      <dgm:prSet/>
      <dgm:spPr/>
      <dgm:t>
        <a:bodyPr/>
        <a:lstStyle/>
        <a:p>
          <a:endParaRPr lang="en-GB"/>
        </a:p>
      </dgm:t>
    </dgm:pt>
    <dgm:pt modelId="{7C8A49A2-7F6F-42EE-9C6E-43900CBB0EB2}" type="sibTrans" cxnId="{003F4DB6-432D-4374-911D-23B897EF56CF}">
      <dgm:prSet/>
      <dgm:spPr/>
      <dgm:t>
        <a:bodyPr/>
        <a:lstStyle/>
        <a:p>
          <a:endParaRPr lang="en-GB"/>
        </a:p>
      </dgm:t>
    </dgm:pt>
    <dgm:pt modelId="{026454A8-DEC2-4DA7-A77E-B3A6ED42251F}">
      <dgm:prSet phldrT="[Text]"/>
      <dgm:spPr>
        <a:solidFill>
          <a:srgbClr val="FF0000"/>
        </a:solidFill>
      </dgm:spPr>
      <dgm:t>
        <a:bodyPr/>
        <a:lstStyle/>
        <a:p>
          <a:pPr algn="ctr">
            <a:buFont typeface="Arial" panose="020B0604020202020204" pitchFamily="34" charset="0"/>
            <a:buChar char="•"/>
          </a:pPr>
          <a:r>
            <a:rPr lang="en-GB" dirty="0">
              <a:latin typeface="Arial" panose="020B0604020202020204" pitchFamily="34" charset="0"/>
              <a:cs typeface="Arial" panose="020B0604020202020204" pitchFamily="34" charset="0"/>
            </a:rPr>
            <a:t>Process improvement across stores , logistics and supply chains</a:t>
          </a:r>
          <a:endParaRPr lang="en-GB" dirty="0"/>
        </a:p>
      </dgm:t>
    </dgm:pt>
    <dgm:pt modelId="{C3A1692C-51CF-4B24-ADFE-1A72A2E8D7EE}" type="parTrans" cxnId="{88DAD8C9-8206-4611-A1E2-7CF39065A15B}">
      <dgm:prSet/>
      <dgm:spPr/>
      <dgm:t>
        <a:bodyPr/>
        <a:lstStyle/>
        <a:p>
          <a:endParaRPr lang="en-GB"/>
        </a:p>
      </dgm:t>
    </dgm:pt>
    <dgm:pt modelId="{519DAC0C-B335-470A-A689-E542871DA537}" type="sibTrans" cxnId="{88DAD8C9-8206-4611-A1E2-7CF39065A15B}">
      <dgm:prSet/>
      <dgm:spPr/>
      <dgm:t>
        <a:bodyPr/>
        <a:lstStyle/>
        <a:p>
          <a:endParaRPr lang="en-GB"/>
        </a:p>
      </dgm:t>
    </dgm:pt>
    <dgm:pt modelId="{D65D8810-143D-4C9F-A1A9-89A63AC7AC98}">
      <dgm:prSet phldrT="[Text]"/>
      <dgm:spPr>
        <a:solidFill>
          <a:srgbClr val="0070C0"/>
        </a:solidFill>
      </dgm:spPr>
      <dgm: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Cultural change towards agility, collaboration and innovation</a:t>
          </a:r>
          <a:endParaRPr lang="en-GB" dirty="0"/>
        </a:p>
      </dgm:t>
    </dgm:pt>
    <dgm:pt modelId="{41031150-1CF7-4B86-A11D-C386334DAAA5}" type="parTrans" cxnId="{8E80DD82-629E-4AD1-84BC-B1696C459337}">
      <dgm:prSet/>
      <dgm:spPr/>
      <dgm:t>
        <a:bodyPr/>
        <a:lstStyle/>
        <a:p>
          <a:endParaRPr lang="en-GB"/>
        </a:p>
      </dgm:t>
    </dgm:pt>
    <dgm:pt modelId="{36EF955A-EF9B-4936-8DFA-BD6EEF85E53C}" type="sibTrans" cxnId="{8E80DD82-629E-4AD1-84BC-B1696C459337}">
      <dgm:prSet/>
      <dgm:spPr/>
      <dgm:t>
        <a:bodyPr/>
        <a:lstStyle/>
        <a:p>
          <a:endParaRPr lang="en-GB"/>
        </a:p>
      </dgm:t>
    </dgm:pt>
    <dgm:pt modelId="{A3DFD10B-C614-4ABD-A29E-5C3AFAEFDCF6}">
      <dgm:prSet phldrT="[Text]"/>
      <dgm:spPr>
        <a:solidFill>
          <a:srgbClr val="0070C0"/>
        </a:solidFill>
      </dgm:spPr>
      <dgm: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Digitalisation, including integrated online platforms and greater use of data</a:t>
          </a:r>
          <a:endParaRPr lang="en-GB" dirty="0"/>
        </a:p>
      </dgm:t>
    </dgm:pt>
    <dgm:pt modelId="{C802B51F-957F-4AC4-AE22-B1190D41A3FA}" type="parTrans" cxnId="{BFED1B2C-7D27-4129-9946-C17DC9EC8834}">
      <dgm:prSet/>
      <dgm:spPr/>
      <dgm:t>
        <a:bodyPr/>
        <a:lstStyle/>
        <a:p>
          <a:endParaRPr lang="en-GB"/>
        </a:p>
      </dgm:t>
    </dgm:pt>
    <dgm:pt modelId="{B00E87EF-5C7C-4D78-87D1-A7A58317EB97}" type="sibTrans" cxnId="{BFED1B2C-7D27-4129-9946-C17DC9EC8834}">
      <dgm:prSet/>
      <dgm:spPr/>
      <dgm:t>
        <a:bodyPr/>
        <a:lstStyle/>
        <a:p>
          <a:endParaRPr lang="en-GB"/>
        </a:p>
      </dgm:t>
    </dgm:pt>
    <dgm:pt modelId="{CF0EBB24-83CD-40A1-93F7-B54B2AB48007}">
      <dgm:prSet phldrT="[Text]"/>
      <dgm:spPr>
        <a:solidFill>
          <a:srgbClr val="FF0000"/>
        </a:solidFill>
      </dgm:spPr>
      <dgm: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Strategic repositioning to strengthen competitiveness and customer experience</a:t>
          </a:r>
          <a:endParaRPr lang="en-GB" dirty="0"/>
        </a:p>
      </dgm:t>
    </dgm:pt>
    <dgm:pt modelId="{5063DAEE-682D-4B42-914C-A8C1110E38AA}" type="parTrans" cxnId="{002341B2-A115-42FE-9E1C-9802953AEDE2}">
      <dgm:prSet/>
      <dgm:spPr/>
      <dgm:t>
        <a:bodyPr/>
        <a:lstStyle/>
        <a:p>
          <a:endParaRPr lang="en-GB"/>
        </a:p>
      </dgm:t>
    </dgm:pt>
    <dgm:pt modelId="{A7037990-6301-436A-A673-FDD11FA05A16}" type="sibTrans" cxnId="{002341B2-A115-42FE-9E1C-9802953AEDE2}">
      <dgm:prSet/>
      <dgm:spPr/>
      <dgm:t>
        <a:bodyPr/>
        <a:lstStyle/>
        <a:p>
          <a:endParaRPr lang="en-GB"/>
        </a:p>
      </dgm:t>
    </dgm:pt>
    <dgm:pt modelId="{89E00902-4E73-4CFF-BA9B-2DB7179DE833}" type="pres">
      <dgm:prSet presAssocID="{30C1E1D9-7A6D-43BA-ABE8-EA06A52E8780}" presName="diagram" presStyleCnt="0">
        <dgm:presLayoutVars>
          <dgm:chMax val="1"/>
          <dgm:dir/>
          <dgm:animLvl val="ctr"/>
          <dgm:resizeHandles val="exact"/>
        </dgm:presLayoutVars>
      </dgm:prSet>
      <dgm:spPr/>
    </dgm:pt>
    <dgm:pt modelId="{22A9E39D-73F8-49E3-B206-3EF1A4F6324D}" type="pres">
      <dgm:prSet presAssocID="{30C1E1D9-7A6D-43BA-ABE8-EA06A52E8780}" presName="matrix" presStyleCnt="0"/>
      <dgm:spPr/>
    </dgm:pt>
    <dgm:pt modelId="{0E2C9ACB-6741-4038-B141-B2AB7D2C30E3}" type="pres">
      <dgm:prSet presAssocID="{30C1E1D9-7A6D-43BA-ABE8-EA06A52E8780}" presName="tile1" presStyleLbl="node1" presStyleIdx="0" presStyleCnt="4"/>
      <dgm:spPr/>
    </dgm:pt>
    <dgm:pt modelId="{FF888D21-1836-4BA8-B19F-D824FA00D015}" type="pres">
      <dgm:prSet presAssocID="{30C1E1D9-7A6D-43BA-ABE8-EA06A52E8780}" presName="tile1text" presStyleLbl="node1" presStyleIdx="0" presStyleCnt="4">
        <dgm:presLayoutVars>
          <dgm:chMax val="0"/>
          <dgm:chPref val="0"/>
          <dgm:bulletEnabled val="1"/>
        </dgm:presLayoutVars>
      </dgm:prSet>
      <dgm:spPr/>
    </dgm:pt>
    <dgm:pt modelId="{FD0CC653-DF76-4D73-913B-80E57730EDE0}" type="pres">
      <dgm:prSet presAssocID="{30C1E1D9-7A6D-43BA-ABE8-EA06A52E8780}" presName="tile2" presStyleLbl="node1" presStyleIdx="1" presStyleCnt="4" custLinFactX="13194" custLinFactNeighborX="100000" custLinFactNeighborY="-76192"/>
      <dgm:spPr/>
    </dgm:pt>
    <dgm:pt modelId="{BD8842E6-6531-4628-B6F4-6424A0AF614E}" type="pres">
      <dgm:prSet presAssocID="{30C1E1D9-7A6D-43BA-ABE8-EA06A52E8780}" presName="tile2text" presStyleLbl="node1" presStyleIdx="1" presStyleCnt="4">
        <dgm:presLayoutVars>
          <dgm:chMax val="0"/>
          <dgm:chPref val="0"/>
          <dgm:bulletEnabled val="1"/>
        </dgm:presLayoutVars>
      </dgm:prSet>
      <dgm:spPr/>
    </dgm:pt>
    <dgm:pt modelId="{1311B6AE-6BF9-47D5-86EE-C1DD242A6A73}" type="pres">
      <dgm:prSet presAssocID="{30C1E1D9-7A6D-43BA-ABE8-EA06A52E8780}" presName="tile3" presStyleLbl="node1" presStyleIdx="2" presStyleCnt="4"/>
      <dgm:spPr/>
    </dgm:pt>
    <dgm:pt modelId="{7E704BE2-7974-44B9-A3F7-EF6C3CAC1262}" type="pres">
      <dgm:prSet presAssocID="{30C1E1D9-7A6D-43BA-ABE8-EA06A52E8780}" presName="tile3text" presStyleLbl="node1" presStyleIdx="2" presStyleCnt="4">
        <dgm:presLayoutVars>
          <dgm:chMax val="0"/>
          <dgm:chPref val="0"/>
          <dgm:bulletEnabled val="1"/>
        </dgm:presLayoutVars>
      </dgm:prSet>
      <dgm:spPr/>
    </dgm:pt>
    <dgm:pt modelId="{3061141D-DA38-4739-9583-777D61D6DB8E}" type="pres">
      <dgm:prSet presAssocID="{30C1E1D9-7A6D-43BA-ABE8-EA06A52E8780}" presName="tile4" presStyleLbl="node1" presStyleIdx="3" presStyleCnt="4"/>
      <dgm:spPr/>
    </dgm:pt>
    <dgm:pt modelId="{F0B0B5FB-6F40-45B4-B47A-4DB3A3586325}" type="pres">
      <dgm:prSet presAssocID="{30C1E1D9-7A6D-43BA-ABE8-EA06A52E8780}" presName="tile4text" presStyleLbl="node1" presStyleIdx="3" presStyleCnt="4">
        <dgm:presLayoutVars>
          <dgm:chMax val="0"/>
          <dgm:chPref val="0"/>
          <dgm:bulletEnabled val="1"/>
        </dgm:presLayoutVars>
      </dgm:prSet>
      <dgm:spPr/>
    </dgm:pt>
    <dgm:pt modelId="{9968B00F-144B-4C10-BE96-DDE011246E6D}" type="pres">
      <dgm:prSet presAssocID="{30C1E1D9-7A6D-43BA-ABE8-EA06A52E8780}" presName="centerTile" presStyleLbl="fgShp" presStyleIdx="0" presStyleCnt="1">
        <dgm:presLayoutVars>
          <dgm:chMax val="0"/>
          <dgm:chPref val="0"/>
        </dgm:presLayoutVars>
      </dgm:prSet>
      <dgm:spPr/>
    </dgm:pt>
  </dgm:ptLst>
  <dgm:cxnLst>
    <dgm:cxn modelId="{B2231C2B-2C1A-438C-8EA2-5DB7664456A6}" type="presOf" srcId="{CF0EBB24-83CD-40A1-93F7-B54B2AB48007}" destId="{3061141D-DA38-4739-9583-777D61D6DB8E}" srcOrd="0" destOrd="0" presId="urn:microsoft.com/office/officeart/2005/8/layout/matrix1"/>
    <dgm:cxn modelId="{BFED1B2C-7D27-4129-9946-C17DC9EC8834}" srcId="{72CB3AAE-8989-4389-8D77-35D43DBE6E16}" destId="{A3DFD10B-C614-4ABD-A29E-5C3AFAEFDCF6}" srcOrd="2" destOrd="0" parTransId="{C802B51F-957F-4AC4-AE22-B1190D41A3FA}" sibTransId="{B00E87EF-5C7C-4D78-87D1-A7A58317EB97}"/>
    <dgm:cxn modelId="{4CE40648-ED92-4DC8-8960-C6E4C0B57581}" type="presOf" srcId="{D65D8810-143D-4C9F-A1A9-89A63AC7AC98}" destId="{BD8842E6-6531-4628-B6F4-6424A0AF614E}" srcOrd="1" destOrd="0" presId="urn:microsoft.com/office/officeart/2005/8/layout/matrix1"/>
    <dgm:cxn modelId="{DA5F4571-7093-48FB-9A94-16C8D20B7D59}" type="presOf" srcId="{D65D8810-143D-4C9F-A1A9-89A63AC7AC98}" destId="{FD0CC653-DF76-4D73-913B-80E57730EDE0}" srcOrd="0" destOrd="0" presId="urn:microsoft.com/office/officeart/2005/8/layout/matrix1"/>
    <dgm:cxn modelId="{ABA1F156-0E58-441C-B49A-ECD227CDD8B2}" type="presOf" srcId="{A3DFD10B-C614-4ABD-A29E-5C3AFAEFDCF6}" destId="{7E704BE2-7974-44B9-A3F7-EF6C3CAC1262}" srcOrd="1" destOrd="0" presId="urn:microsoft.com/office/officeart/2005/8/layout/matrix1"/>
    <dgm:cxn modelId="{8E80DD82-629E-4AD1-84BC-B1696C459337}" srcId="{72CB3AAE-8989-4389-8D77-35D43DBE6E16}" destId="{D65D8810-143D-4C9F-A1A9-89A63AC7AC98}" srcOrd="1" destOrd="0" parTransId="{41031150-1CF7-4B86-A11D-C386334DAAA5}" sibTransId="{36EF955A-EF9B-4936-8DFA-BD6EEF85E53C}"/>
    <dgm:cxn modelId="{F00D118B-15BD-485F-894A-EC5A749FC2E6}" type="presOf" srcId="{72CB3AAE-8989-4389-8D77-35D43DBE6E16}" destId="{9968B00F-144B-4C10-BE96-DDE011246E6D}" srcOrd="0" destOrd="0" presId="urn:microsoft.com/office/officeart/2005/8/layout/matrix1"/>
    <dgm:cxn modelId="{9DC427A0-661A-4EB4-B92F-1F9566FD47DF}" type="presOf" srcId="{026454A8-DEC2-4DA7-A77E-B3A6ED42251F}" destId="{0E2C9ACB-6741-4038-B141-B2AB7D2C30E3}" srcOrd="0" destOrd="0" presId="urn:microsoft.com/office/officeart/2005/8/layout/matrix1"/>
    <dgm:cxn modelId="{002341B2-A115-42FE-9E1C-9802953AEDE2}" srcId="{72CB3AAE-8989-4389-8D77-35D43DBE6E16}" destId="{CF0EBB24-83CD-40A1-93F7-B54B2AB48007}" srcOrd="3" destOrd="0" parTransId="{5063DAEE-682D-4B42-914C-A8C1110E38AA}" sibTransId="{A7037990-6301-436A-A673-FDD11FA05A16}"/>
    <dgm:cxn modelId="{003F4DB6-432D-4374-911D-23B897EF56CF}" srcId="{30C1E1D9-7A6D-43BA-ABE8-EA06A52E8780}" destId="{72CB3AAE-8989-4389-8D77-35D43DBE6E16}" srcOrd="0" destOrd="0" parTransId="{3046C12B-FD9D-4CAA-8673-42AE9CE1BE77}" sibTransId="{7C8A49A2-7F6F-42EE-9C6E-43900CBB0EB2}"/>
    <dgm:cxn modelId="{88DAD8C9-8206-4611-A1E2-7CF39065A15B}" srcId="{72CB3AAE-8989-4389-8D77-35D43DBE6E16}" destId="{026454A8-DEC2-4DA7-A77E-B3A6ED42251F}" srcOrd="0" destOrd="0" parTransId="{C3A1692C-51CF-4B24-ADFE-1A72A2E8D7EE}" sibTransId="{519DAC0C-B335-470A-A689-E542871DA537}"/>
    <dgm:cxn modelId="{459AF6E1-8EDE-410F-A08F-3C914954F99F}" type="presOf" srcId="{A3DFD10B-C614-4ABD-A29E-5C3AFAEFDCF6}" destId="{1311B6AE-6BF9-47D5-86EE-C1DD242A6A73}" srcOrd="0" destOrd="0" presId="urn:microsoft.com/office/officeart/2005/8/layout/matrix1"/>
    <dgm:cxn modelId="{EBA6CDE3-2334-4724-B8C6-6DF44B2951F7}" type="presOf" srcId="{026454A8-DEC2-4DA7-A77E-B3A6ED42251F}" destId="{FF888D21-1836-4BA8-B19F-D824FA00D015}" srcOrd="1" destOrd="0" presId="urn:microsoft.com/office/officeart/2005/8/layout/matrix1"/>
    <dgm:cxn modelId="{D36FEDEC-AD3C-4A2D-A0ED-C61C23BD5A3F}" type="presOf" srcId="{CF0EBB24-83CD-40A1-93F7-B54B2AB48007}" destId="{F0B0B5FB-6F40-45B4-B47A-4DB3A3586325}" srcOrd="1" destOrd="0" presId="urn:microsoft.com/office/officeart/2005/8/layout/matrix1"/>
    <dgm:cxn modelId="{278A83ED-10CA-4DA8-B255-6DFAAE1E14AE}" type="presOf" srcId="{30C1E1D9-7A6D-43BA-ABE8-EA06A52E8780}" destId="{89E00902-4E73-4CFF-BA9B-2DB7179DE833}" srcOrd="0" destOrd="0" presId="urn:microsoft.com/office/officeart/2005/8/layout/matrix1"/>
    <dgm:cxn modelId="{AF7EEE06-4CC6-49FB-8598-62853BF0A2E4}" type="presParOf" srcId="{89E00902-4E73-4CFF-BA9B-2DB7179DE833}" destId="{22A9E39D-73F8-49E3-B206-3EF1A4F6324D}" srcOrd="0" destOrd="0" presId="urn:microsoft.com/office/officeart/2005/8/layout/matrix1"/>
    <dgm:cxn modelId="{682D892C-D408-4FF6-AA29-2DB76A0F33E8}" type="presParOf" srcId="{22A9E39D-73F8-49E3-B206-3EF1A4F6324D}" destId="{0E2C9ACB-6741-4038-B141-B2AB7D2C30E3}" srcOrd="0" destOrd="0" presId="urn:microsoft.com/office/officeart/2005/8/layout/matrix1"/>
    <dgm:cxn modelId="{5C2B0765-BC39-4842-8DBF-973BA8C11E52}" type="presParOf" srcId="{22A9E39D-73F8-49E3-B206-3EF1A4F6324D}" destId="{FF888D21-1836-4BA8-B19F-D824FA00D015}" srcOrd="1" destOrd="0" presId="urn:microsoft.com/office/officeart/2005/8/layout/matrix1"/>
    <dgm:cxn modelId="{F87A61C1-0621-4E22-A307-18B856A18354}" type="presParOf" srcId="{22A9E39D-73F8-49E3-B206-3EF1A4F6324D}" destId="{FD0CC653-DF76-4D73-913B-80E57730EDE0}" srcOrd="2" destOrd="0" presId="urn:microsoft.com/office/officeart/2005/8/layout/matrix1"/>
    <dgm:cxn modelId="{C8E2431B-A117-4754-8474-B0C9AAEE52C9}" type="presParOf" srcId="{22A9E39D-73F8-49E3-B206-3EF1A4F6324D}" destId="{BD8842E6-6531-4628-B6F4-6424A0AF614E}" srcOrd="3" destOrd="0" presId="urn:microsoft.com/office/officeart/2005/8/layout/matrix1"/>
    <dgm:cxn modelId="{9709D7E5-38B0-42C4-9EC3-2AA55C7DB103}" type="presParOf" srcId="{22A9E39D-73F8-49E3-B206-3EF1A4F6324D}" destId="{1311B6AE-6BF9-47D5-86EE-C1DD242A6A73}" srcOrd="4" destOrd="0" presId="urn:microsoft.com/office/officeart/2005/8/layout/matrix1"/>
    <dgm:cxn modelId="{5DA582A3-05B2-4329-8701-B68CD8F51D88}" type="presParOf" srcId="{22A9E39D-73F8-49E3-B206-3EF1A4F6324D}" destId="{7E704BE2-7974-44B9-A3F7-EF6C3CAC1262}" srcOrd="5" destOrd="0" presId="urn:microsoft.com/office/officeart/2005/8/layout/matrix1"/>
    <dgm:cxn modelId="{B40E2916-C162-497D-B8AA-6D9B022FAD8F}" type="presParOf" srcId="{22A9E39D-73F8-49E3-B206-3EF1A4F6324D}" destId="{3061141D-DA38-4739-9583-777D61D6DB8E}" srcOrd="6" destOrd="0" presId="urn:microsoft.com/office/officeart/2005/8/layout/matrix1"/>
    <dgm:cxn modelId="{8079FE69-CB3D-4B18-948D-1ECA6AD8F7F4}" type="presParOf" srcId="{22A9E39D-73F8-49E3-B206-3EF1A4F6324D}" destId="{F0B0B5FB-6F40-45B4-B47A-4DB3A3586325}" srcOrd="7" destOrd="0" presId="urn:microsoft.com/office/officeart/2005/8/layout/matrix1"/>
    <dgm:cxn modelId="{0F6E6333-0F04-4917-94B8-9F0279513F95}" type="presParOf" srcId="{89E00902-4E73-4CFF-BA9B-2DB7179DE833}" destId="{9968B00F-144B-4C10-BE96-DDE011246E6D}" srcOrd="1" destOrd="0" presId="urn:microsoft.com/office/officeart/2005/8/layout/matrix1"/>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82CFA57-5A27-404C-A9CA-3C216F316B57}"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33EA0C8E-6E96-4121-86D1-8CC8C6D7F599}">
      <dgm:prSet/>
      <dgm:spPr/>
      <dgm:t>
        <a:bodyPr/>
        <a:lstStyle/>
        <a:p>
          <a:r>
            <a:rPr lang="en-GB"/>
            <a:t>Tesco was founded in 1919 by Jack Cohen of which he sold groceries from a stall in Hackney, London.</a:t>
          </a:r>
          <a:endParaRPr lang="en-US"/>
        </a:p>
      </dgm:t>
    </dgm:pt>
    <dgm:pt modelId="{57B8ABF7-45BB-4D26-BAE1-DF99E1107A46}" type="parTrans" cxnId="{47C2AE19-6E3B-49AB-8ACB-101CA883FC29}">
      <dgm:prSet/>
      <dgm:spPr/>
      <dgm:t>
        <a:bodyPr/>
        <a:lstStyle/>
        <a:p>
          <a:endParaRPr lang="en-US"/>
        </a:p>
      </dgm:t>
    </dgm:pt>
    <dgm:pt modelId="{ABE5F8E7-553F-4808-BD49-FD2E069159ED}" type="sibTrans" cxnId="{47C2AE19-6E3B-49AB-8ACB-101CA883FC29}">
      <dgm:prSet/>
      <dgm:spPr/>
      <dgm:t>
        <a:bodyPr/>
        <a:lstStyle/>
        <a:p>
          <a:endParaRPr lang="en-US"/>
        </a:p>
      </dgm:t>
    </dgm:pt>
    <dgm:pt modelId="{007C7715-0375-4B95-9426-52CEAF11CB9C}">
      <dgm:prSet/>
      <dgm:spPr/>
      <dgm:t>
        <a:bodyPr/>
        <a:lstStyle/>
        <a:p>
          <a:r>
            <a:rPr lang="en-GB"/>
            <a:t>Headquarters – Welwyn Garden City, Hertfordshire</a:t>
          </a:r>
          <a:endParaRPr lang="en-US"/>
        </a:p>
      </dgm:t>
    </dgm:pt>
    <dgm:pt modelId="{DF0BACD0-AF48-4406-9CDD-5D2AC6B4B540}" type="parTrans" cxnId="{F5AA16D3-0904-479E-BA4B-DA02DB5A795E}">
      <dgm:prSet/>
      <dgm:spPr/>
      <dgm:t>
        <a:bodyPr/>
        <a:lstStyle/>
        <a:p>
          <a:endParaRPr lang="en-US"/>
        </a:p>
      </dgm:t>
    </dgm:pt>
    <dgm:pt modelId="{AC10F20C-F962-4F7F-8C24-E80DBAAECBCF}" type="sibTrans" cxnId="{F5AA16D3-0904-479E-BA4B-DA02DB5A795E}">
      <dgm:prSet/>
      <dgm:spPr/>
      <dgm:t>
        <a:bodyPr/>
        <a:lstStyle/>
        <a:p>
          <a:endParaRPr lang="en-US"/>
        </a:p>
      </dgm:t>
    </dgm:pt>
    <dgm:pt modelId="{2041B6BD-EA42-4C60-A75B-044AB20F5F25}">
      <dgm:prSet/>
      <dgm:spPr/>
      <dgm:t>
        <a:bodyPr/>
        <a:lstStyle/>
        <a:p>
          <a:r>
            <a:rPr lang="en-GB"/>
            <a:t>Workforce is around 340,000 people globally</a:t>
          </a:r>
          <a:endParaRPr lang="en-US"/>
        </a:p>
      </dgm:t>
    </dgm:pt>
    <dgm:pt modelId="{C61C3A46-EF32-4662-B828-5751C4C170D3}" type="parTrans" cxnId="{F6178DB8-4E28-40C5-91CF-3149514CAFA5}">
      <dgm:prSet/>
      <dgm:spPr/>
      <dgm:t>
        <a:bodyPr/>
        <a:lstStyle/>
        <a:p>
          <a:endParaRPr lang="en-US"/>
        </a:p>
      </dgm:t>
    </dgm:pt>
    <dgm:pt modelId="{5EC0A3A7-D7E4-4474-A320-84FC49C72112}" type="sibTrans" cxnId="{F6178DB8-4E28-40C5-91CF-3149514CAFA5}">
      <dgm:prSet/>
      <dgm:spPr/>
      <dgm:t>
        <a:bodyPr/>
        <a:lstStyle/>
        <a:p>
          <a:endParaRPr lang="en-US"/>
        </a:p>
      </dgm:t>
    </dgm:pt>
    <dgm:pt modelId="{BE747DB8-9863-422F-96D8-8D07431B061A}">
      <dgm:prSet/>
      <dgm:spPr/>
      <dgm:t>
        <a:bodyPr/>
        <a:lstStyle/>
        <a:p>
          <a:r>
            <a:rPr lang="en-GB"/>
            <a:t>Revenue - £70 billion in group sales annually.</a:t>
          </a:r>
          <a:endParaRPr lang="en-US"/>
        </a:p>
      </dgm:t>
    </dgm:pt>
    <dgm:pt modelId="{021A07BE-058B-4048-B960-A6B1137964D9}" type="parTrans" cxnId="{9EE86DB8-37E1-4CD9-B988-F0E7EAA41D8B}">
      <dgm:prSet/>
      <dgm:spPr/>
      <dgm:t>
        <a:bodyPr/>
        <a:lstStyle/>
        <a:p>
          <a:endParaRPr lang="en-US"/>
        </a:p>
      </dgm:t>
    </dgm:pt>
    <dgm:pt modelId="{FEF94856-D671-4A90-AD2F-E3A3C8CD34FF}" type="sibTrans" cxnId="{9EE86DB8-37E1-4CD9-B988-F0E7EAA41D8B}">
      <dgm:prSet/>
      <dgm:spPr/>
      <dgm:t>
        <a:bodyPr/>
        <a:lstStyle/>
        <a:p>
          <a:endParaRPr lang="en-US"/>
        </a:p>
      </dgm:t>
    </dgm:pt>
    <dgm:pt modelId="{54871F5F-2B22-40C0-92ED-93ADAE2FD97B}" type="pres">
      <dgm:prSet presAssocID="{682CFA57-5A27-404C-A9CA-3C216F316B57}" presName="matrix" presStyleCnt="0">
        <dgm:presLayoutVars>
          <dgm:chMax val="1"/>
          <dgm:dir/>
          <dgm:resizeHandles val="exact"/>
        </dgm:presLayoutVars>
      </dgm:prSet>
      <dgm:spPr/>
    </dgm:pt>
    <dgm:pt modelId="{2A56290D-A311-41AC-B85D-558CC4B67BE2}" type="pres">
      <dgm:prSet presAssocID="{682CFA57-5A27-404C-A9CA-3C216F316B57}" presName="diamond" presStyleLbl="bgShp" presStyleIdx="0" presStyleCnt="1" custLinFactNeighborX="680" custLinFactNeighborY="-453"/>
      <dgm:spPr/>
    </dgm:pt>
    <dgm:pt modelId="{C8DCEB38-16C1-402E-B57D-0C4BEB711027}" type="pres">
      <dgm:prSet presAssocID="{682CFA57-5A27-404C-A9CA-3C216F316B57}" presName="quad1" presStyleLbl="node1" presStyleIdx="0" presStyleCnt="4">
        <dgm:presLayoutVars>
          <dgm:chMax val="0"/>
          <dgm:chPref val="0"/>
          <dgm:bulletEnabled val="1"/>
        </dgm:presLayoutVars>
      </dgm:prSet>
      <dgm:spPr/>
    </dgm:pt>
    <dgm:pt modelId="{718A82C8-8AED-4DBC-BF95-07EC4CAAA7DA}" type="pres">
      <dgm:prSet presAssocID="{682CFA57-5A27-404C-A9CA-3C216F316B57}" presName="quad2" presStyleLbl="node1" presStyleIdx="1" presStyleCnt="4">
        <dgm:presLayoutVars>
          <dgm:chMax val="0"/>
          <dgm:chPref val="0"/>
          <dgm:bulletEnabled val="1"/>
        </dgm:presLayoutVars>
      </dgm:prSet>
      <dgm:spPr/>
    </dgm:pt>
    <dgm:pt modelId="{950CCB65-A11B-4B8D-85A3-2A24760D83EA}" type="pres">
      <dgm:prSet presAssocID="{682CFA57-5A27-404C-A9CA-3C216F316B57}" presName="quad3" presStyleLbl="node1" presStyleIdx="2" presStyleCnt="4">
        <dgm:presLayoutVars>
          <dgm:chMax val="0"/>
          <dgm:chPref val="0"/>
          <dgm:bulletEnabled val="1"/>
        </dgm:presLayoutVars>
      </dgm:prSet>
      <dgm:spPr/>
    </dgm:pt>
    <dgm:pt modelId="{39C7E475-E5AA-49AF-AFF1-BF3623B06AA8}" type="pres">
      <dgm:prSet presAssocID="{682CFA57-5A27-404C-A9CA-3C216F316B57}" presName="quad4" presStyleLbl="node1" presStyleIdx="3" presStyleCnt="4">
        <dgm:presLayoutVars>
          <dgm:chMax val="0"/>
          <dgm:chPref val="0"/>
          <dgm:bulletEnabled val="1"/>
        </dgm:presLayoutVars>
      </dgm:prSet>
      <dgm:spPr/>
    </dgm:pt>
  </dgm:ptLst>
  <dgm:cxnLst>
    <dgm:cxn modelId="{47C2AE19-6E3B-49AB-8ACB-101CA883FC29}" srcId="{682CFA57-5A27-404C-A9CA-3C216F316B57}" destId="{33EA0C8E-6E96-4121-86D1-8CC8C6D7F599}" srcOrd="0" destOrd="0" parTransId="{57B8ABF7-45BB-4D26-BAE1-DF99E1107A46}" sibTransId="{ABE5F8E7-553F-4808-BD49-FD2E069159ED}"/>
    <dgm:cxn modelId="{175E3164-8451-44A9-B94B-B8EB29047927}" type="presOf" srcId="{2041B6BD-EA42-4C60-A75B-044AB20F5F25}" destId="{950CCB65-A11B-4B8D-85A3-2A24760D83EA}" srcOrd="0" destOrd="0" presId="urn:microsoft.com/office/officeart/2005/8/layout/matrix3"/>
    <dgm:cxn modelId="{3A18D675-43D4-47A5-B9D4-4AC7F84EBFB1}" type="presOf" srcId="{BE747DB8-9863-422F-96D8-8D07431B061A}" destId="{39C7E475-E5AA-49AF-AFF1-BF3623B06AA8}" srcOrd="0" destOrd="0" presId="urn:microsoft.com/office/officeart/2005/8/layout/matrix3"/>
    <dgm:cxn modelId="{9EE86DB8-37E1-4CD9-B988-F0E7EAA41D8B}" srcId="{682CFA57-5A27-404C-A9CA-3C216F316B57}" destId="{BE747DB8-9863-422F-96D8-8D07431B061A}" srcOrd="3" destOrd="0" parTransId="{021A07BE-058B-4048-B960-A6B1137964D9}" sibTransId="{FEF94856-D671-4A90-AD2F-E3A3C8CD34FF}"/>
    <dgm:cxn modelId="{F6178DB8-4E28-40C5-91CF-3149514CAFA5}" srcId="{682CFA57-5A27-404C-A9CA-3C216F316B57}" destId="{2041B6BD-EA42-4C60-A75B-044AB20F5F25}" srcOrd="2" destOrd="0" parTransId="{C61C3A46-EF32-4662-B828-5751C4C170D3}" sibTransId="{5EC0A3A7-D7E4-4474-A320-84FC49C72112}"/>
    <dgm:cxn modelId="{679C32CE-3193-4B83-81D2-B2F882D248E9}" type="presOf" srcId="{33EA0C8E-6E96-4121-86D1-8CC8C6D7F599}" destId="{C8DCEB38-16C1-402E-B57D-0C4BEB711027}" srcOrd="0" destOrd="0" presId="urn:microsoft.com/office/officeart/2005/8/layout/matrix3"/>
    <dgm:cxn modelId="{F958FAD1-FF69-457F-9A9B-05AFF51CF15F}" type="presOf" srcId="{682CFA57-5A27-404C-A9CA-3C216F316B57}" destId="{54871F5F-2B22-40C0-92ED-93ADAE2FD97B}" srcOrd="0" destOrd="0" presId="urn:microsoft.com/office/officeart/2005/8/layout/matrix3"/>
    <dgm:cxn modelId="{F5AA16D3-0904-479E-BA4B-DA02DB5A795E}" srcId="{682CFA57-5A27-404C-A9CA-3C216F316B57}" destId="{007C7715-0375-4B95-9426-52CEAF11CB9C}" srcOrd="1" destOrd="0" parTransId="{DF0BACD0-AF48-4406-9CDD-5D2AC6B4B540}" sibTransId="{AC10F20C-F962-4F7F-8C24-E80DBAAECBCF}"/>
    <dgm:cxn modelId="{82EC18FA-CEFB-47CE-B275-9ECC519C0694}" type="presOf" srcId="{007C7715-0375-4B95-9426-52CEAF11CB9C}" destId="{718A82C8-8AED-4DBC-BF95-07EC4CAAA7DA}" srcOrd="0" destOrd="0" presId="urn:microsoft.com/office/officeart/2005/8/layout/matrix3"/>
    <dgm:cxn modelId="{00DB32F4-725F-4066-8E36-4E1DFD1C0DD3}" type="presParOf" srcId="{54871F5F-2B22-40C0-92ED-93ADAE2FD97B}" destId="{2A56290D-A311-41AC-B85D-558CC4B67BE2}" srcOrd="0" destOrd="0" presId="urn:microsoft.com/office/officeart/2005/8/layout/matrix3"/>
    <dgm:cxn modelId="{5F6A62DA-75F8-439C-9E9E-F7A55CCB5C7E}" type="presParOf" srcId="{54871F5F-2B22-40C0-92ED-93ADAE2FD97B}" destId="{C8DCEB38-16C1-402E-B57D-0C4BEB711027}" srcOrd="1" destOrd="0" presId="urn:microsoft.com/office/officeart/2005/8/layout/matrix3"/>
    <dgm:cxn modelId="{8CCC4A31-7E3C-4522-AEC9-A7FA6A8C63A8}" type="presParOf" srcId="{54871F5F-2B22-40C0-92ED-93ADAE2FD97B}" destId="{718A82C8-8AED-4DBC-BF95-07EC4CAAA7DA}" srcOrd="2" destOrd="0" presId="urn:microsoft.com/office/officeart/2005/8/layout/matrix3"/>
    <dgm:cxn modelId="{E033F9F8-AC88-4474-9366-ABB3E49D3B93}" type="presParOf" srcId="{54871F5F-2B22-40C0-92ED-93ADAE2FD97B}" destId="{950CCB65-A11B-4B8D-85A3-2A24760D83EA}" srcOrd="3" destOrd="0" presId="urn:microsoft.com/office/officeart/2005/8/layout/matrix3"/>
    <dgm:cxn modelId="{0AD10B08-76B8-434D-945E-E8D26F311121}" type="presParOf" srcId="{54871F5F-2B22-40C0-92ED-93ADAE2FD97B}" destId="{39C7E475-E5AA-49AF-AFF1-BF3623B06AA8}"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0C1E1D9-7A6D-43BA-ABE8-EA06A52E8780}"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72CB3AAE-8989-4389-8D77-35D43DBE6E16}">
      <dgm:prSet phldrT="[Text]" phldr="0" custT="1"/>
      <dgm:spPr>
        <a:solidFill>
          <a:schemeClr val="bg1"/>
        </a:solidFill>
      </dgm:spPr>
      <dgm:t>
        <a:bodyPr/>
        <a:lstStyle/>
        <a:p>
          <a:r>
            <a:rPr lang="en-GB" sz="1400" b="1" dirty="0"/>
            <a:t>Tesco Transformation</a:t>
          </a:r>
        </a:p>
      </dgm:t>
    </dgm:pt>
    <dgm:pt modelId="{3046C12B-FD9D-4CAA-8673-42AE9CE1BE77}" type="parTrans" cxnId="{003F4DB6-432D-4374-911D-23B897EF56CF}">
      <dgm:prSet/>
      <dgm:spPr/>
      <dgm:t>
        <a:bodyPr/>
        <a:lstStyle/>
        <a:p>
          <a:endParaRPr lang="en-GB"/>
        </a:p>
      </dgm:t>
    </dgm:pt>
    <dgm:pt modelId="{7C8A49A2-7F6F-42EE-9C6E-43900CBB0EB2}" type="sibTrans" cxnId="{003F4DB6-432D-4374-911D-23B897EF56CF}">
      <dgm:prSet/>
      <dgm:spPr/>
      <dgm:t>
        <a:bodyPr/>
        <a:lstStyle/>
        <a:p>
          <a:endParaRPr lang="en-GB"/>
        </a:p>
      </dgm:t>
    </dgm:pt>
    <dgm:pt modelId="{026454A8-DEC2-4DA7-A77E-B3A6ED42251F}">
      <dgm:prSet phldrT="[Text]"/>
      <dgm:spPr>
        <a:solidFill>
          <a:srgbClr val="FF0000"/>
        </a:solidFill>
      </dgm:spPr>
      <dgm:t>
        <a:bodyPr/>
        <a:lstStyle/>
        <a:p>
          <a:pPr algn="ctr">
            <a:buFont typeface="Arial" panose="020B0604020202020204" pitchFamily="34" charset="0"/>
            <a:buChar char="•"/>
          </a:pPr>
          <a:r>
            <a:rPr lang="en-GB" dirty="0">
              <a:latin typeface="Arial" panose="020B0604020202020204" pitchFamily="34" charset="0"/>
              <a:cs typeface="Arial" panose="020B0604020202020204" pitchFamily="34" charset="0"/>
            </a:rPr>
            <a:t>Process improvement across stores , logistics and supply chains</a:t>
          </a:r>
          <a:endParaRPr lang="en-GB" dirty="0"/>
        </a:p>
      </dgm:t>
    </dgm:pt>
    <dgm:pt modelId="{C3A1692C-51CF-4B24-ADFE-1A72A2E8D7EE}" type="parTrans" cxnId="{88DAD8C9-8206-4611-A1E2-7CF39065A15B}">
      <dgm:prSet/>
      <dgm:spPr/>
      <dgm:t>
        <a:bodyPr/>
        <a:lstStyle/>
        <a:p>
          <a:endParaRPr lang="en-GB"/>
        </a:p>
      </dgm:t>
    </dgm:pt>
    <dgm:pt modelId="{519DAC0C-B335-470A-A689-E542871DA537}" type="sibTrans" cxnId="{88DAD8C9-8206-4611-A1E2-7CF39065A15B}">
      <dgm:prSet/>
      <dgm:spPr/>
      <dgm:t>
        <a:bodyPr/>
        <a:lstStyle/>
        <a:p>
          <a:endParaRPr lang="en-GB"/>
        </a:p>
      </dgm:t>
    </dgm:pt>
    <dgm:pt modelId="{D65D8810-143D-4C9F-A1A9-89A63AC7AC98}">
      <dgm:prSet phldrT="[Text]"/>
      <dgm:spPr>
        <a:solidFill>
          <a:srgbClr val="0070C0"/>
        </a:solidFill>
      </dgm:spPr>
      <dgm: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Cultural change towards agility, collaboration and innovation</a:t>
          </a:r>
          <a:endParaRPr lang="en-GB" dirty="0"/>
        </a:p>
      </dgm:t>
    </dgm:pt>
    <dgm:pt modelId="{41031150-1CF7-4B86-A11D-C386334DAAA5}" type="parTrans" cxnId="{8E80DD82-629E-4AD1-84BC-B1696C459337}">
      <dgm:prSet/>
      <dgm:spPr/>
      <dgm:t>
        <a:bodyPr/>
        <a:lstStyle/>
        <a:p>
          <a:endParaRPr lang="en-GB"/>
        </a:p>
      </dgm:t>
    </dgm:pt>
    <dgm:pt modelId="{36EF955A-EF9B-4936-8DFA-BD6EEF85E53C}" type="sibTrans" cxnId="{8E80DD82-629E-4AD1-84BC-B1696C459337}">
      <dgm:prSet/>
      <dgm:spPr/>
      <dgm:t>
        <a:bodyPr/>
        <a:lstStyle/>
        <a:p>
          <a:endParaRPr lang="en-GB"/>
        </a:p>
      </dgm:t>
    </dgm:pt>
    <dgm:pt modelId="{A3DFD10B-C614-4ABD-A29E-5C3AFAEFDCF6}">
      <dgm:prSet phldrT="[Text]"/>
      <dgm:spPr>
        <a:solidFill>
          <a:srgbClr val="0070C0"/>
        </a:solidFill>
      </dgm:spPr>
      <dgm: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Digitalisation, including integrated online platforms and greater use of data</a:t>
          </a:r>
          <a:endParaRPr lang="en-GB" dirty="0"/>
        </a:p>
      </dgm:t>
    </dgm:pt>
    <dgm:pt modelId="{C802B51F-957F-4AC4-AE22-B1190D41A3FA}" type="parTrans" cxnId="{BFED1B2C-7D27-4129-9946-C17DC9EC8834}">
      <dgm:prSet/>
      <dgm:spPr/>
      <dgm:t>
        <a:bodyPr/>
        <a:lstStyle/>
        <a:p>
          <a:endParaRPr lang="en-GB"/>
        </a:p>
      </dgm:t>
    </dgm:pt>
    <dgm:pt modelId="{B00E87EF-5C7C-4D78-87D1-A7A58317EB97}" type="sibTrans" cxnId="{BFED1B2C-7D27-4129-9946-C17DC9EC8834}">
      <dgm:prSet/>
      <dgm:spPr/>
      <dgm:t>
        <a:bodyPr/>
        <a:lstStyle/>
        <a:p>
          <a:endParaRPr lang="en-GB"/>
        </a:p>
      </dgm:t>
    </dgm:pt>
    <dgm:pt modelId="{CF0EBB24-83CD-40A1-93F7-B54B2AB48007}">
      <dgm:prSet phldrT="[Text]"/>
      <dgm:spPr>
        <a:solidFill>
          <a:srgbClr val="FF0000"/>
        </a:solidFill>
      </dgm:spPr>
      <dgm: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Strategic repositioning to strengthen competitiveness and customer experience</a:t>
          </a:r>
          <a:endParaRPr lang="en-GB" dirty="0"/>
        </a:p>
      </dgm:t>
    </dgm:pt>
    <dgm:pt modelId="{5063DAEE-682D-4B42-914C-A8C1110E38AA}" type="parTrans" cxnId="{002341B2-A115-42FE-9E1C-9802953AEDE2}">
      <dgm:prSet/>
      <dgm:spPr/>
      <dgm:t>
        <a:bodyPr/>
        <a:lstStyle/>
        <a:p>
          <a:endParaRPr lang="en-GB"/>
        </a:p>
      </dgm:t>
    </dgm:pt>
    <dgm:pt modelId="{A7037990-6301-436A-A673-FDD11FA05A16}" type="sibTrans" cxnId="{002341B2-A115-42FE-9E1C-9802953AEDE2}">
      <dgm:prSet/>
      <dgm:spPr/>
      <dgm:t>
        <a:bodyPr/>
        <a:lstStyle/>
        <a:p>
          <a:endParaRPr lang="en-GB"/>
        </a:p>
      </dgm:t>
    </dgm:pt>
    <dgm:pt modelId="{89E00902-4E73-4CFF-BA9B-2DB7179DE833}" type="pres">
      <dgm:prSet presAssocID="{30C1E1D9-7A6D-43BA-ABE8-EA06A52E8780}" presName="diagram" presStyleCnt="0">
        <dgm:presLayoutVars>
          <dgm:chMax val="1"/>
          <dgm:dir/>
          <dgm:animLvl val="ctr"/>
          <dgm:resizeHandles val="exact"/>
        </dgm:presLayoutVars>
      </dgm:prSet>
      <dgm:spPr/>
    </dgm:pt>
    <dgm:pt modelId="{22A9E39D-73F8-49E3-B206-3EF1A4F6324D}" type="pres">
      <dgm:prSet presAssocID="{30C1E1D9-7A6D-43BA-ABE8-EA06A52E8780}" presName="matrix" presStyleCnt="0"/>
      <dgm:spPr/>
    </dgm:pt>
    <dgm:pt modelId="{0E2C9ACB-6741-4038-B141-B2AB7D2C30E3}" type="pres">
      <dgm:prSet presAssocID="{30C1E1D9-7A6D-43BA-ABE8-EA06A52E8780}" presName="tile1" presStyleLbl="node1" presStyleIdx="0" presStyleCnt="4"/>
      <dgm:spPr/>
    </dgm:pt>
    <dgm:pt modelId="{FF888D21-1836-4BA8-B19F-D824FA00D015}" type="pres">
      <dgm:prSet presAssocID="{30C1E1D9-7A6D-43BA-ABE8-EA06A52E8780}" presName="tile1text" presStyleLbl="node1" presStyleIdx="0" presStyleCnt="4">
        <dgm:presLayoutVars>
          <dgm:chMax val="0"/>
          <dgm:chPref val="0"/>
          <dgm:bulletEnabled val="1"/>
        </dgm:presLayoutVars>
      </dgm:prSet>
      <dgm:spPr/>
    </dgm:pt>
    <dgm:pt modelId="{FD0CC653-DF76-4D73-913B-80E57730EDE0}" type="pres">
      <dgm:prSet presAssocID="{30C1E1D9-7A6D-43BA-ABE8-EA06A52E8780}" presName="tile2" presStyleLbl="node1" presStyleIdx="1" presStyleCnt="4" custLinFactX="13194" custLinFactNeighborX="100000" custLinFactNeighborY="-76192"/>
      <dgm:spPr/>
    </dgm:pt>
    <dgm:pt modelId="{BD8842E6-6531-4628-B6F4-6424A0AF614E}" type="pres">
      <dgm:prSet presAssocID="{30C1E1D9-7A6D-43BA-ABE8-EA06A52E8780}" presName="tile2text" presStyleLbl="node1" presStyleIdx="1" presStyleCnt="4">
        <dgm:presLayoutVars>
          <dgm:chMax val="0"/>
          <dgm:chPref val="0"/>
          <dgm:bulletEnabled val="1"/>
        </dgm:presLayoutVars>
      </dgm:prSet>
      <dgm:spPr/>
    </dgm:pt>
    <dgm:pt modelId="{1311B6AE-6BF9-47D5-86EE-C1DD242A6A73}" type="pres">
      <dgm:prSet presAssocID="{30C1E1D9-7A6D-43BA-ABE8-EA06A52E8780}" presName="tile3" presStyleLbl="node1" presStyleIdx="2" presStyleCnt="4"/>
      <dgm:spPr/>
    </dgm:pt>
    <dgm:pt modelId="{7E704BE2-7974-44B9-A3F7-EF6C3CAC1262}" type="pres">
      <dgm:prSet presAssocID="{30C1E1D9-7A6D-43BA-ABE8-EA06A52E8780}" presName="tile3text" presStyleLbl="node1" presStyleIdx="2" presStyleCnt="4">
        <dgm:presLayoutVars>
          <dgm:chMax val="0"/>
          <dgm:chPref val="0"/>
          <dgm:bulletEnabled val="1"/>
        </dgm:presLayoutVars>
      </dgm:prSet>
      <dgm:spPr/>
    </dgm:pt>
    <dgm:pt modelId="{3061141D-DA38-4739-9583-777D61D6DB8E}" type="pres">
      <dgm:prSet presAssocID="{30C1E1D9-7A6D-43BA-ABE8-EA06A52E8780}" presName="tile4" presStyleLbl="node1" presStyleIdx="3" presStyleCnt="4"/>
      <dgm:spPr/>
    </dgm:pt>
    <dgm:pt modelId="{F0B0B5FB-6F40-45B4-B47A-4DB3A3586325}" type="pres">
      <dgm:prSet presAssocID="{30C1E1D9-7A6D-43BA-ABE8-EA06A52E8780}" presName="tile4text" presStyleLbl="node1" presStyleIdx="3" presStyleCnt="4">
        <dgm:presLayoutVars>
          <dgm:chMax val="0"/>
          <dgm:chPref val="0"/>
          <dgm:bulletEnabled val="1"/>
        </dgm:presLayoutVars>
      </dgm:prSet>
      <dgm:spPr/>
    </dgm:pt>
    <dgm:pt modelId="{9968B00F-144B-4C10-BE96-DDE011246E6D}" type="pres">
      <dgm:prSet presAssocID="{30C1E1D9-7A6D-43BA-ABE8-EA06A52E8780}" presName="centerTile" presStyleLbl="fgShp" presStyleIdx="0" presStyleCnt="1">
        <dgm:presLayoutVars>
          <dgm:chMax val="0"/>
          <dgm:chPref val="0"/>
        </dgm:presLayoutVars>
      </dgm:prSet>
      <dgm:spPr/>
    </dgm:pt>
  </dgm:ptLst>
  <dgm:cxnLst>
    <dgm:cxn modelId="{B2231C2B-2C1A-438C-8EA2-5DB7664456A6}" type="presOf" srcId="{CF0EBB24-83CD-40A1-93F7-B54B2AB48007}" destId="{3061141D-DA38-4739-9583-777D61D6DB8E}" srcOrd="0" destOrd="0" presId="urn:microsoft.com/office/officeart/2005/8/layout/matrix1"/>
    <dgm:cxn modelId="{BFED1B2C-7D27-4129-9946-C17DC9EC8834}" srcId="{72CB3AAE-8989-4389-8D77-35D43DBE6E16}" destId="{A3DFD10B-C614-4ABD-A29E-5C3AFAEFDCF6}" srcOrd="2" destOrd="0" parTransId="{C802B51F-957F-4AC4-AE22-B1190D41A3FA}" sibTransId="{B00E87EF-5C7C-4D78-87D1-A7A58317EB97}"/>
    <dgm:cxn modelId="{4CE40648-ED92-4DC8-8960-C6E4C0B57581}" type="presOf" srcId="{D65D8810-143D-4C9F-A1A9-89A63AC7AC98}" destId="{BD8842E6-6531-4628-B6F4-6424A0AF614E}" srcOrd="1" destOrd="0" presId="urn:microsoft.com/office/officeart/2005/8/layout/matrix1"/>
    <dgm:cxn modelId="{DA5F4571-7093-48FB-9A94-16C8D20B7D59}" type="presOf" srcId="{D65D8810-143D-4C9F-A1A9-89A63AC7AC98}" destId="{FD0CC653-DF76-4D73-913B-80E57730EDE0}" srcOrd="0" destOrd="0" presId="urn:microsoft.com/office/officeart/2005/8/layout/matrix1"/>
    <dgm:cxn modelId="{ABA1F156-0E58-441C-B49A-ECD227CDD8B2}" type="presOf" srcId="{A3DFD10B-C614-4ABD-A29E-5C3AFAEFDCF6}" destId="{7E704BE2-7974-44B9-A3F7-EF6C3CAC1262}" srcOrd="1" destOrd="0" presId="urn:microsoft.com/office/officeart/2005/8/layout/matrix1"/>
    <dgm:cxn modelId="{8E80DD82-629E-4AD1-84BC-B1696C459337}" srcId="{72CB3AAE-8989-4389-8D77-35D43DBE6E16}" destId="{D65D8810-143D-4C9F-A1A9-89A63AC7AC98}" srcOrd="1" destOrd="0" parTransId="{41031150-1CF7-4B86-A11D-C386334DAAA5}" sibTransId="{36EF955A-EF9B-4936-8DFA-BD6EEF85E53C}"/>
    <dgm:cxn modelId="{F00D118B-15BD-485F-894A-EC5A749FC2E6}" type="presOf" srcId="{72CB3AAE-8989-4389-8D77-35D43DBE6E16}" destId="{9968B00F-144B-4C10-BE96-DDE011246E6D}" srcOrd="0" destOrd="0" presId="urn:microsoft.com/office/officeart/2005/8/layout/matrix1"/>
    <dgm:cxn modelId="{9DC427A0-661A-4EB4-B92F-1F9566FD47DF}" type="presOf" srcId="{026454A8-DEC2-4DA7-A77E-B3A6ED42251F}" destId="{0E2C9ACB-6741-4038-B141-B2AB7D2C30E3}" srcOrd="0" destOrd="0" presId="urn:microsoft.com/office/officeart/2005/8/layout/matrix1"/>
    <dgm:cxn modelId="{002341B2-A115-42FE-9E1C-9802953AEDE2}" srcId="{72CB3AAE-8989-4389-8D77-35D43DBE6E16}" destId="{CF0EBB24-83CD-40A1-93F7-B54B2AB48007}" srcOrd="3" destOrd="0" parTransId="{5063DAEE-682D-4B42-914C-A8C1110E38AA}" sibTransId="{A7037990-6301-436A-A673-FDD11FA05A16}"/>
    <dgm:cxn modelId="{003F4DB6-432D-4374-911D-23B897EF56CF}" srcId="{30C1E1D9-7A6D-43BA-ABE8-EA06A52E8780}" destId="{72CB3AAE-8989-4389-8D77-35D43DBE6E16}" srcOrd="0" destOrd="0" parTransId="{3046C12B-FD9D-4CAA-8673-42AE9CE1BE77}" sibTransId="{7C8A49A2-7F6F-42EE-9C6E-43900CBB0EB2}"/>
    <dgm:cxn modelId="{88DAD8C9-8206-4611-A1E2-7CF39065A15B}" srcId="{72CB3AAE-8989-4389-8D77-35D43DBE6E16}" destId="{026454A8-DEC2-4DA7-A77E-B3A6ED42251F}" srcOrd="0" destOrd="0" parTransId="{C3A1692C-51CF-4B24-ADFE-1A72A2E8D7EE}" sibTransId="{519DAC0C-B335-470A-A689-E542871DA537}"/>
    <dgm:cxn modelId="{459AF6E1-8EDE-410F-A08F-3C914954F99F}" type="presOf" srcId="{A3DFD10B-C614-4ABD-A29E-5C3AFAEFDCF6}" destId="{1311B6AE-6BF9-47D5-86EE-C1DD242A6A73}" srcOrd="0" destOrd="0" presId="urn:microsoft.com/office/officeart/2005/8/layout/matrix1"/>
    <dgm:cxn modelId="{EBA6CDE3-2334-4724-B8C6-6DF44B2951F7}" type="presOf" srcId="{026454A8-DEC2-4DA7-A77E-B3A6ED42251F}" destId="{FF888D21-1836-4BA8-B19F-D824FA00D015}" srcOrd="1" destOrd="0" presId="urn:microsoft.com/office/officeart/2005/8/layout/matrix1"/>
    <dgm:cxn modelId="{D36FEDEC-AD3C-4A2D-A0ED-C61C23BD5A3F}" type="presOf" srcId="{CF0EBB24-83CD-40A1-93F7-B54B2AB48007}" destId="{F0B0B5FB-6F40-45B4-B47A-4DB3A3586325}" srcOrd="1" destOrd="0" presId="urn:microsoft.com/office/officeart/2005/8/layout/matrix1"/>
    <dgm:cxn modelId="{278A83ED-10CA-4DA8-B255-6DFAAE1E14AE}" type="presOf" srcId="{30C1E1D9-7A6D-43BA-ABE8-EA06A52E8780}" destId="{89E00902-4E73-4CFF-BA9B-2DB7179DE833}" srcOrd="0" destOrd="0" presId="urn:microsoft.com/office/officeart/2005/8/layout/matrix1"/>
    <dgm:cxn modelId="{AF7EEE06-4CC6-49FB-8598-62853BF0A2E4}" type="presParOf" srcId="{89E00902-4E73-4CFF-BA9B-2DB7179DE833}" destId="{22A9E39D-73F8-49E3-B206-3EF1A4F6324D}" srcOrd="0" destOrd="0" presId="urn:microsoft.com/office/officeart/2005/8/layout/matrix1"/>
    <dgm:cxn modelId="{682D892C-D408-4FF6-AA29-2DB76A0F33E8}" type="presParOf" srcId="{22A9E39D-73F8-49E3-B206-3EF1A4F6324D}" destId="{0E2C9ACB-6741-4038-B141-B2AB7D2C30E3}" srcOrd="0" destOrd="0" presId="urn:microsoft.com/office/officeart/2005/8/layout/matrix1"/>
    <dgm:cxn modelId="{5C2B0765-BC39-4842-8DBF-973BA8C11E52}" type="presParOf" srcId="{22A9E39D-73F8-49E3-B206-3EF1A4F6324D}" destId="{FF888D21-1836-4BA8-B19F-D824FA00D015}" srcOrd="1" destOrd="0" presId="urn:microsoft.com/office/officeart/2005/8/layout/matrix1"/>
    <dgm:cxn modelId="{F87A61C1-0621-4E22-A307-18B856A18354}" type="presParOf" srcId="{22A9E39D-73F8-49E3-B206-3EF1A4F6324D}" destId="{FD0CC653-DF76-4D73-913B-80E57730EDE0}" srcOrd="2" destOrd="0" presId="urn:microsoft.com/office/officeart/2005/8/layout/matrix1"/>
    <dgm:cxn modelId="{C8E2431B-A117-4754-8474-B0C9AAEE52C9}" type="presParOf" srcId="{22A9E39D-73F8-49E3-B206-3EF1A4F6324D}" destId="{BD8842E6-6531-4628-B6F4-6424A0AF614E}" srcOrd="3" destOrd="0" presId="urn:microsoft.com/office/officeart/2005/8/layout/matrix1"/>
    <dgm:cxn modelId="{9709D7E5-38B0-42C4-9EC3-2AA55C7DB103}" type="presParOf" srcId="{22A9E39D-73F8-49E3-B206-3EF1A4F6324D}" destId="{1311B6AE-6BF9-47D5-86EE-C1DD242A6A73}" srcOrd="4" destOrd="0" presId="urn:microsoft.com/office/officeart/2005/8/layout/matrix1"/>
    <dgm:cxn modelId="{5DA582A3-05B2-4329-8701-B68CD8F51D88}" type="presParOf" srcId="{22A9E39D-73F8-49E3-B206-3EF1A4F6324D}" destId="{7E704BE2-7974-44B9-A3F7-EF6C3CAC1262}" srcOrd="5" destOrd="0" presId="urn:microsoft.com/office/officeart/2005/8/layout/matrix1"/>
    <dgm:cxn modelId="{B40E2916-C162-497D-B8AA-6D9B022FAD8F}" type="presParOf" srcId="{22A9E39D-73F8-49E3-B206-3EF1A4F6324D}" destId="{3061141D-DA38-4739-9583-777D61D6DB8E}" srcOrd="6" destOrd="0" presId="urn:microsoft.com/office/officeart/2005/8/layout/matrix1"/>
    <dgm:cxn modelId="{8079FE69-CB3D-4B18-948D-1ECA6AD8F7F4}" type="presParOf" srcId="{22A9E39D-73F8-49E3-B206-3EF1A4F6324D}" destId="{F0B0B5FB-6F40-45B4-B47A-4DB3A3586325}" srcOrd="7" destOrd="0" presId="urn:microsoft.com/office/officeart/2005/8/layout/matrix1"/>
    <dgm:cxn modelId="{0F6E6333-0F04-4917-94B8-9F0279513F95}" type="presParOf" srcId="{89E00902-4E73-4CFF-BA9B-2DB7179DE833}" destId="{9968B00F-144B-4C10-BE96-DDE011246E6D}" srcOrd="1" destOrd="0" presId="urn:microsoft.com/office/officeart/2005/8/layout/matrix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56290D-A311-41AC-B85D-558CC4B67BE2}">
      <dsp:nvSpPr>
        <dsp:cNvPr id="0" name=""/>
        <dsp:cNvSpPr/>
      </dsp:nvSpPr>
      <dsp:spPr>
        <a:xfrm>
          <a:off x="151344" y="0"/>
          <a:ext cx="4339650" cy="4339650"/>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DCEB38-16C1-402E-B57D-0C4BEB711027}">
      <dsp:nvSpPr>
        <dsp:cNvPr id="0" name=""/>
        <dsp:cNvSpPr/>
      </dsp:nvSpPr>
      <dsp:spPr>
        <a:xfrm>
          <a:off x="563610" y="412266"/>
          <a:ext cx="1692463" cy="16924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Tesco was founded in 1919 by Jack Cohen of which he sold groceries from a stall in Hackney, London.</a:t>
          </a:r>
          <a:endParaRPr lang="en-US" sz="1400" kern="1200"/>
        </a:p>
      </dsp:txBody>
      <dsp:txXfrm>
        <a:off x="646229" y="494885"/>
        <a:ext cx="1527225" cy="1527225"/>
      </dsp:txXfrm>
    </dsp:sp>
    <dsp:sp modelId="{718A82C8-8AED-4DBC-BF95-07EC4CAAA7DA}">
      <dsp:nvSpPr>
        <dsp:cNvPr id="0" name=""/>
        <dsp:cNvSpPr/>
      </dsp:nvSpPr>
      <dsp:spPr>
        <a:xfrm>
          <a:off x="2386263" y="412266"/>
          <a:ext cx="1692463" cy="16924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Headquarters – Welwyn Garden City, Hertfordshire</a:t>
          </a:r>
          <a:endParaRPr lang="en-US" sz="1400" kern="1200"/>
        </a:p>
      </dsp:txBody>
      <dsp:txXfrm>
        <a:off x="2468882" y="494885"/>
        <a:ext cx="1527225" cy="1527225"/>
      </dsp:txXfrm>
    </dsp:sp>
    <dsp:sp modelId="{950CCB65-A11B-4B8D-85A3-2A24760D83EA}">
      <dsp:nvSpPr>
        <dsp:cNvPr id="0" name=""/>
        <dsp:cNvSpPr/>
      </dsp:nvSpPr>
      <dsp:spPr>
        <a:xfrm>
          <a:off x="563610" y="2234919"/>
          <a:ext cx="1692463" cy="16924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Workforce is around 340,000 people globally</a:t>
          </a:r>
          <a:endParaRPr lang="en-US" sz="1400" kern="1200"/>
        </a:p>
      </dsp:txBody>
      <dsp:txXfrm>
        <a:off x="646229" y="2317538"/>
        <a:ext cx="1527225" cy="1527225"/>
      </dsp:txXfrm>
    </dsp:sp>
    <dsp:sp modelId="{39C7E475-E5AA-49AF-AFF1-BF3623B06AA8}">
      <dsp:nvSpPr>
        <dsp:cNvPr id="0" name=""/>
        <dsp:cNvSpPr/>
      </dsp:nvSpPr>
      <dsp:spPr>
        <a:xfrm>
          <a:off x="2386263" y="2234919"/>
          <a:ext cx="1692463" cy="16924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Revenue - £70 billion in group sales annually.</a:t>
          </a:r>
          <a:endParaRPr lang="en-US" sz="1400" kern="1200"/>
        </a:p>
      </dsp:txBody>
      <dsp:txXfrm>
        <a:off x="2468882" y="2317538"/>
        <a:ext cx="1527225" cy="15272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56290D-A311-41AC-B85D-558CC4B67BE2}">
      <dsp:nvSpPr>
        <dsp:cNvPr id="0" name=""/>
        <dsp:cNvSpPr/>
      </dsp:nvSpPr>
      <dsp:spPr>
        <a:xfrm>
          <a:off x="302688" y="0"/>
          <a:ext cx="4339650" cy="4339650"/>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DCEB38-16C1-402E-B57D-0C4BEB711027}">
      <dsp:nvSpPr>
        <dsp:cNvPr id="0" name=""/>
        <dsp:cNvSpPr/>
      </dsp:nvSpPr>
      <dsp:spPr>
        <a:xfrm>
          <a:off x="2949874" y="441241"/>
          <a:ext cx="1692463" cy="16924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Tesco was founded in 1919 by Jack Cohen of which he sold groceries from a stall in Hackney, London.</a:t>
          </a:r>
          <a:endParaRPr lang="en-US" sz="1400" kern="1200"/>
        </a:p>
      </dsp:txBody>
      <dsp:txXfrm>
        <a:off x="3032493" y="523860"/>
        <a:ext cx="1527225" cy="1527225"/>
      </dsp:txXfrm>
    </dsp:sp>
    <dsp:sp modelId="{718A82C8-8AED-4DBC-BF95-07EC4CAAA7DA}">
      <dsp:nvSpPr>
        <dsp:cNvPr id="0" name=""/>
        <dsp:cNvSpPr/>
      </dsp:nvSpPr>
      <dsp:spPr>
        <a:xfrm>
          <a:off x="2949874" y="441241"/>
          <a:ext cx="1692463" cy="16924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Headquarters – Welwyn Garden City, Hertfordshire</a:t>
          </a:r>
          <a:endParaRPr lang="en-US" sz="1400" kern="1200"/>
        </a:p>
      </dsp:txBody>
      <dsp:txXfrm>
        <a:off x="3032493" y="523860"/>
        <a:ext cx="1527225" cy="1527225"/>
      </dsp:txXfrm>
    </dsp:sp>
    <dsp:sp modelId="{950CCB65-A11B-4B8D-85A3-2A24760D83EA}">
      <dsp:nvSpPr>
        <dsp:cNvPr id="0" name=""/>
        <dsp:cNvSpPr/>
      </dsp:nvSpPr>
      <dsp:spPr>
        <a:xfrm>
          <a:off x="2949874" y="2263894"/>
          <a:ext cx="1692463" cy="16924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Workforce is around 340,000 people globally</a:t>
          </a:r>
          <a:endParaRPr lang="en-US" sz="1400" kern="1200"/>
        </a:p>
      </dsp:txBody>
      <dsp:txXfrm>
        <a:off x="3032493" y="2346513"/>
        <a:ext cx="1527225" cy="1527225"/>
      </dsp:txXfrm>
    </dsp:sp>
    <dsp:sp modelId="{39C7E475-E5AA-49AF-AFF1-BF3623B06AA8}">
      <dsp:nvSpPr>
        <dsp:cNvPr id="0" name=""/>
        <dsp:cNvSpPr/>
      </dsp:nvSpPr>
      <dsp:spPr>
        <a:xfrm>
          <a:off x="2949874" y="2263894"/>
          <a:ext cx="1692463" cy="16924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Revenue - £70 billion in group sales annually.</a:t>
          </a:r>
          <a:endParaRPr lang="en-US" sz="1400" kern="1200"/>
        </a:p>
      </dsp:txBody>
      <dsp:txXfrm>
        <a:off x="3032493" y="2346513"/>
        <a:ext cx="1527225" cy="15272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56290D-A311-41AC-B85D-558CC4B67BE2}">
      <dsp:nvSpPr>
        <dsp:cNvPr id="0" name=""/>
        <dsp:cNvSpPr/>
      </dsp:nvSpPr>
      <dsp:spPr>
        <a:xfrm>
          <a:off x="180853" y="0"/>
          <a:ext cx="4339650" cy="4339650"/>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DCEB38-16C1-402E-B57D-0C4BEB711027}">
      <dsp:nvSpPr>
        <dsp:cNvPr id="0" name=""/>
        <dsp:cNvSpPr/>
      </dsp:nvSpPr>
      <dsp:spPr>
        <a:xfrm>
          <a:off x="563610" y="412266"/>
          <a:ext cx="1692463" cy="16924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Tesco was founded in 1919 by Jack Cohen of which he sold groceries from a stall in Hackney, London.</a:t>
          </a:r>
          <a:endParaRPr lang="en-US" sz="1400" kern="1200"/>
        </a:p>
      </dsp:txBody>
      <dsp:txXfrm>
        <a:off x="646229" y="494885"/>
        <a:ext cx="1527225" cy="1527225"/>
      </dsp:txXfrm>
    </dsp:sp>
    <dsp:sp modelId="{718A82C8-8AED-4DBC-BF95-07EC4CAAA7DA}">
      <dsp:nvSpPr>
        <dsp:cNvPr id="0" name=""/>
        <dsp:cNvSpPr/>
      </dsp:nvSpPr>
      <dsp:spPr>
        <a:xfrm>
          <a:off x="2386263" y="412266"/>
          <a:ext cx="1692463" cy="16924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Headquarters – Welwyn Garden City, Hertfordshire</a:t>
          </a:r>
          <a:endParaRPr lang="en-US" sz="1400" kern="1200"/>
        </a:p>
      </dsp:txBody>
      <dsp:txXfrm>
        <a:off x="2468882" y="494885"/>
        <a:ext cx="1527225" cy="1527225"/>
      </dsp:txXfrm>
    </dsp:sp>
    <dsp:sp modelId="{950CCB65-A11B-4B8D-85A3-2A24760D83EA}">
      <dsp:nvSpPr>
        <dsp:cNvPr id="0" name=""/>
        <dsp:cNvSpPr/>
      </dsp:nvSpPr>
      <dsp:spPr>
        <a:xfrm>
          <a:off x="563610" y="2234919"/>
          <a:ext cx="1692463" cy="16924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Workforce is around 340,000 people globally</a:t>
          </a:r>
          <a:endParaRPr lang="en-US" sz="1400" kern="1200"/>
        </a:p>
      </dsp:txBody>
      <dsp:txXfrm>
        <a:off x="646229" y="2317538"/>
        <a:ext cx="1527225" cy="1527225"/>
      </dsp:txXfrm>
    </dsp:sp>
    <dsp:sp modelId="{39C7E475-E5AA-49AF-AFF1-BF3623B06AA8}">
      <dsp:nvSpPr>
        <dsp:cNvPr id="0" name=""/>
        <dsp:cNvSpPr/>
      </dsp:nvSpPr>
      <dsp:spPr>
        <a:xfrm>
          <a:off x="2386263" y="2234919"/>
          <a:ext cx="1692463" cy="16924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Revenue - £70 billion in group sales annually.</a:t>
          </a:r>
          <a:endParaRPr lang="en-US" sz="1400" kern="1200"/>
        </a:p>
      </dsp:txBody>
      <dsp:txXfrm>
        <a:off x="2468882" y="2317538"/>
        <a:ext cx="1527225" cy="15272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2C9ACB-6741-4038-B141-B2AB7D2C30E3}">
      <dsp:nvSpPr>
        <dsp:cNvPr id="0" name=""/>
        <dsp:cNvSpPr/>
      </dsp:nvSpPr>
      <dsp:spPr>
        <a:xfrm rot="16200000">
          <a:off x="340827" y="-340827"/>
          <a:ext cx="1431160" cy="2112816"/>
        </a:xfrm>
        <a:prstGeom prst="round1Rect">
          <a:avLst/>
        </a:prstGeom>
        <a:solidFill>
          <a:srgbClr val="FF000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Font typeface="Arial" panose="020B0604020202020204" pitchFamily="34" charset="0"/>
            <a:buNone/>
          </a:pPr>
          <a:r>
            <a:rPr lang="en-GB" sz="1500" kern="1200" dirty="0">
              <a:latin typeface="Arial" panose="020B0604020202020204" pitchFamily="34" charset="0"/>
              <a:cs typeface="Arial" panose="020B0604020202020204" pitchFamily="34" charset="0"/>
            </a:rPr>
            <a:t>Process improvement across stores , logistics and supply chains</a:t>
          </a:r>
          <a:endParaRPr lang="en-GB" sz="1500" kern="1200" dirty="0"/>
        </a:p>
      </dsp:txBody>
      <dsp:txXfrm rot="5400000">
        <a:off x="-1" y="1"/>
        <a:ext cx="2112816" cy="1073370"/>
      </dsp:txXfrm>
    </dsp:sp>
    <dsp:sp modelId="{FD0CC653-DF76-4D73-913B-80E57730EDE0}">
      <dsp:nvSpPr>
        <dsp:cNvPr id="0" name=""/>
        <dsp:cNvSpPr/>
      </dsp:nvSpPr>
      <dsp:spPr>
        <a:xfrm>
          <a:off x="2112816" y="0"/>
          <a:ext cx="2112816" cy="1431160"/>
        </a:xfrm>
        <a:prstGeom prst="round1Rect">
          <a:avLst/>
        </a:prstGeom>
        <a:solidFill>
          <a:srgbClr val="0070C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Font typeface="Arial" panose="020B0604020202020204" pitchFamily="34" charset="0"/>
            <a:buNone/>
          </a:pPr>
          <a:r>
            <a:rPr lang="en-GB" sz="1500" kern="1200" dirty="0">
              <a:latin typeface="Arial" panose="020B0604020202020204" pitchFamily="34" charset="0"/>
              <a:cs typeface="Arial" panose="020B0604020202020204" pitchFamily="34" charset="0"/>
            </a:rPr>
            <a:t>Cultural change towards agility, collaboration and innovation</a:t>
          </a:r>
          <a:endParaRPr lang="en-GB" sz="1500" kern="1200" dirty="0"/>
        </a:p>
      </dsp:txBody>
      <dsp:txXfrm>
        <a:off x="2112816" y="0"/>
        <a:ext cx="2112816" cy="1073370"/>
      </dsp:txXfrm>
    </dsp:sp>
    <dsp:sp modelId="{1311B6AE-6BF9-47D5-86EE-C1DD242A6A73}">
      <dsp:nvSpPr>
        <dsp:cNvPr id="0" name=""/>
        <dsp:cNvSpPr/>
      </dsp:nvSpPr>
      <dsp:spPr>
        <a:xfrm rot="10800000">
          <a:off x="0" y="1431160"/>
          <a:ext cx="2112816" cy="1431160"/>
        </a:xfrm>
        <a:prstGeom prst="round1Rect">
          <a:avLst/>
        </a:prstGeom>
        <a:solidFill>
          <a:srgbClr val="0070C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Font typeface="Arial" panose="020B0604020202020204" pitchFamily="34" charset="0"/>
            <a:buNone/>
          </a:pPr>
          <a:r>
            <a:rPr lang="en-GB" sz="1500" kern="1200" dirty="0">
              <a:latin typeface="Arial" panose="020B0604020202020204" pitchFamily="34" charset="0"/>
              <a:cs typeface="Arial" panose="020B0604020202020204" pitchFamily="34" charset="0"/>
            </a:rPr>
            <a:t>Digitalisation, including integrated online platforms and greater use of data</a:t>
          </a:r>
          <a:endParaRPr lang="en-GB" sz="1500" kern="1200" dirty="0"/>
        </a:p>
      </dsp:txBody>
      <dsp:txXfrm rot="10800000">
        <a:off x="0" y="1788951"/>
        <a:ext cx="2112816" cy="1073370"/>
      </dsp:txXfrm>
    </dsp:sp>
    <dsp:sp modelId="{3061141D-DA38-4739-9583-777D61D6DB8E}">
      <dsp:nvSpPr>
        <dsp:cNvPr id="0" name=""/>
        <dsp:cNvSpPr/>
      </dsp:nvSpPr>
      <dsp:spPr>
        <a:xfrm rot="5400000">
          <a:off x="2453643" y="1090333"/>
          <a:ext cx="1431160" cy="2112816"/>
        </a:xfrm>
        <a:prstGeom prst="round1Rect">
          <a:avLst/>
        </a:prstGeom>
        <a:solidFill>
          <a:srgbClr val="FF000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Font typeface="Arial" panose="020B0604020202020204" pitchFamily="34" charset="0"/>
            <a:buNone/>
          </a:pPr>
          <a:r>
            <a:rPr lang="en-GB" sz="1500" kern="1200" dirty="0">
              <a:latin typeface="Arial" panose="020B0604020202020204" pitchFamily="34" charset="0"/>
              <a:cs typeface="Arial" panose="020B0604020202020204" pitchFamily="34" charset="0"/>
            </a:rPr>
            <a:t>Strategic repositioning to strengthen competitiveness and customer experience</a:t>
          </a:r>
          <a:endParaRPr lang="en-GB" sz="1500" kern="1200" dirty="0"/>
        </a:p>
      </dsp:txBody>
      <dsp:txXfrm rot="-5400000">
        <a:off x="2112815" y="1788951"/>
        <a:ext cx="2112816" cy="1073370"/>
      </dsp:txXfrm>
    </dsp:sp>
    <dsp:sp modelId="{9968B00F-144B-4C10-BE96-DDE011246E6D}">
      <dsp:nvSpPr>
        <dsp:cNvPr id="0" name=""/>
        <dsp:cNvSpPr/>
      </dsp:nvSpPr>
      <dsp:spPr>
        <a:xfrm>
          <a:off x="1478971" y="1073370"/>
          <a:ext cx="1267689" cy="715580"/>
        </a:xfrm>
        <a:prstGeom prst="roundRect">
          <a:avLst/>
        </a:prstGeom>
        <a:solidFill>
          <a:schemeClr val="bg1"/>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Tesco Transformation</a:t>
          </a:r>
        </a:p>
      </dsp:txBody>
      <dsp:txXfrm>
        <a:off x="1513903" y="1108302"/>
        <a:ext cx="1197825" cy="6457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56290D-A311-41AC-B85D-558CC4B67BE2}">
      <dsp:nvSpPr>
        <dsp:cNvPr id="0" name=""/>
        <dsp:cNvSpPr/>
      </dsp:nvSpPr>
      <dsp:spPr>
        <a:xfrm>
          <a:off x="180853" y="0"/>
          <a:ext cx="4339650" cy="4339650"/>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DCEB38-16C1-402E-B57D-0C4BEB711027}">
      <dsp:nvSpPr>
        <dsp:cNvPr id="0" name=""/>
        <dsp:cNvSpPr/>
      </dsp:nvSpPr>
      <dsp:spPr>
        <a:xfrm>
          <a:off x="563610" y="412266"/>
          <a:ext cx="1692463" cy="16924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Tesco was founded in 1919 by Jack Cohen of which he sold groceries from a stall in Hackney, London.</a:t>
          </a:r>
          <a:endParaRPr lang="en-US" sz="1400" kern="1200"/>
        </a:p>
      </dsp:txBody>
      <dsp:txXfrm>
        <a:off x="646229" y="494885"/>
        <a:ext cx="1527225" cy="1527225"/>
      </dsp:txXfrm>
    </dsp:sp>
    <dsp:sp modelId="{718A82C8-8AED-4DBC-BF95-07EC4CAAA7DA}">
      <dsp:nvSpPr>
        <dsp:cNvPr id="0" name=""/>
        <dsp:cNvSpPr/>
      </dsp:nvSpPr>
      <dsp:spPr>
        <a:xfrm>
          <a:off x="2386263" y="412266"/>
          <a:ext cx="1692463" cy="16924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Headquarters – Welwyn Garden City, Hertfordshire</a:t>
          </a:r>
          <a:endParaRPr lang="en-US" sz="1400" kern="1200"/>
        </a:p>
      </dsp:txBody>
      <dsp:txXfrm>
        <a:off x="2468882" y="494885"/>
        <a:ext cx="1527225" cy="1527225"/>
      </dsp:txXfrm>
    </dsp:sp>
    <dsp:sp modelId="{950CCB65-A11B-4B8D-85A3-2A24760D83EA}">
      <dsp:nvSpPr>
        <dsp:cNvPr id="0" name=""/>
        <dsp:cNvSpPr/>
      </dsp:nvSpPr>
      <dsp:spPr>
        <a:xfrm>
          <a:off x="563610" y="2234919"/>
          <a:ext cx="1692463" cy="16924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Workforce is around 340,000 people globally</a:t>
          </a:r>
          <a:endParaRPr lang="en-US" sz="1400" kern="1200"/>
        </a:p>
      </dsp:txBody>
      <dsp:txXfrm>
        <a:off x="646229" y="2317538"/>
        <a:ext cx="1527225" cy="1527225"/>
      </dsp:txXfrm>
    </dsp:sp>
    <dsp:sp modelId="{39C7E475-E5AA-49AF-AFF1-BF3623B06AA8}">
      <dsp:nvSpPr>
        <dsp:cNvPr id="0" name=""/>
        <dsp:cNvSpPr/>
      </dsp:nvSpPr>
      <dsp:spPr>
        <a:xfrm>
          <a:off x="2386263" y="2234919"/>
          <a:ext cx="1692463" cy="169246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Revenue - £70 billion in group sales annually.</a:t>
          </a:r>
          <a:endParaRPr lang="en-US" sz="1400" kern="1200"/>
        </a:p>
      </dsp:txBody>
      <dsp:txXfrm>
        <a:off x="2468882" y="2317538"/>
        <a:ext cx="1527225" cy="152722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2C9ACB-6741-4038-B141-B2AB7D2C30E3}">
      <dsp:nvSpPr>
        <dsp:cNvPr id="0" name=""/>
        <dsp:cNvSpPr/>
      </dsp:nvSpPr>
      <dsp:spPr>
        <a:xfrm rot="16200000">
          <a:off x="324802" y="-324802"/>
          <a:ext cx="1899539" cy="2549144"/>
        </a:xfrm>
        <a:prstGeom prst="round1Rect">
          <a:avLst/>
        </a:prstGeom>
        <a:solidFill>
          <a:srgbClr val="FF000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kern="1200" dirty="0">
              <a:latin typeface="Arial" panose="020B0604020202020204" pitchFamily="34" charset="0"/>
              <a:cs typeface="Arial" panose="020B0604020202020204" pitchFamily="34" charset="0"/>
            </a:rPr>
            <a:t>Process improvement across stores , logistics and supply chains</a:t>
          </a:r>
          <a:endParaRPr lang="en-GB" sz="1800" kern="1200" dirty="0"/>
        </a:p>
      </dsp:txBody>
      <dsp:txXfrm rot="5400000">
        <a:off x="-1" y="1"/>
        <a:ext cx="2549144" cy="1424654"/>
      </dsp:txXfrm>
    </dsp:sp>
    <dsp:sp modelId="{FD0CC653-DF76-4D73-913B-80E57730EDE0}">
      <dsp:nvSpPr>
        <dsp:cNvPr id="0" name=""/>
        <dsp:cNvSpPr/>
      </dsp:nvSpPr>
      <dsp:spPr>
        <a:xfrm>
          <a:off x="2549144" y="0"/>
          <a:ext cx="2549144" cy="1899539"/>
        </a:xfrm>
        <a:prstGeom prst="round1Rect">
          <a:avLst/>
        </a:prstGeom>
        <a:solidFill>
          <a:srgbClr val="0070C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kern="1200" dirty="0">
              <a:latin typeface="Arial" panose="020B0604020202020204" pitchFamily="34" charset="0"/>
              <a:cs typeface="Arial" panose="020B0604020202020204" pitchFamily="34" charset="0"/>
            </a:rPr>
            <a:t>Cultural change towards agility, collaboration and innovation</a:t>
          </a:r>
          <a:endParaRPr lang="en-GB" sz="1800" kern="1200" dirty="0"/>
        </a:p>
      </dsp:txBody>
      <dsp:txXfrm>
        <a:off x="2549144" y="0"/>
        <a:ext cx="2549144" cy="1424654"/>
      </dsp:txXfrm>
    </dsp:sp>
    <dsp:sp modelId="{1311B6AE-6BF9-47D5-86EE-C1DD242A6A73}">
      <dsp:nvSpPr>
        <dsp:cNvPr id="0" name=""/>
        <dsp:cNvSpPr/>
      </dsp:nvSpPr>
      <dsp:spPr>
        <a:xfrm rot="10800000">
          <a:off x="0" y="1899539"/>
          <a:ext cx="2549144" cy="1899539"/>
        </a:xfrm>
        <a:prstGeom prst="round1Rect">
          <a:avLst/>
        </a:prstGeom>
        <a:solidFill>
          <a:srgbClr val="0070C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kern="1200" dirty="0">
              <a:latin typeface="Arial" panose="020B0604020202020204" pitchFamily="34" charset="0"/>
              <a:cs typeface="Arial" panose="020B0604020202020204" pitchFamily="34" charset="0"/>
            </a:rPr>
            <a:t>Digitalisation, including integrated online platforms and greater use of data</a:t>
          </a:r>
          <a:endParaRPr lang="en-GB" sz="1800" kern="1200" dirty="0"/>
        </a:p>
      </dsp:txBody>
      <dsp:txXfrm rot="10800000">
        <a:off x="0" y="2374424"/>
        <a:ext cx="2549144" cy="1424654"/>
      </dsp:txXfrm>
    </dsp:sp>
    <dsp:sp modelId="{3061141D-DA38-4739-9583-777D61D6DB8E}">
      <dsp:nvSpPr>
        <dsp:cNvPr id="0" name=""/>
        <dsp:cNvSpPr/>
      </dsp:nvSpPr>
      <dsp:spPr>
        <a:xfrm rot="5400000">
          <a:off x="2873946" y="1574737"/>
          <a:ext cx="1899539" cy="2549144"/>
        </a:xfrm>
        <a:prstGeom prst="round1Rect">
          <a:avLst/>
        </a:prstGeom>
        <a:solidFill>
          <a:srgbClr val="FF000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kern="1200" dirty="0">
              <a:latin typeface="Arial" panose="020B0604020202020204" pitchFamily="34" charset="0"/>
              <a:cs typeface="Arial" panose="020B0604020202020204" pitchFamily="34" charset="0"/>
            </a:rPr>
            <a:t>Strategic repositioning to strengthen competitiveness and customer experience</a:t>
          </a:r>
          <a:endParaRPr lang="en-GB" sz="1800" kern="1200" dirty="0"/>
        </a:p>
      </dsp:txBody>
      <dsp:txXfrm rot="-5400000">
        <a:off x="2549143" y="2374424"/>
        <a:ext cx="2549144" cy="1424654"/>
      </dsp:txXfrm>
    </dsp:sp>
    <dsp:sp modelId="{9968B00F-144B-4C10-BE96-DDE011246E6D}">
      <dsp:nvSpPr>
        <dsp:cNvPr id="0" name=""/>
        <dsp:cNvSpPr/>
      </dsp:nvSpPr>
      <dsp:spPr>
        <a:xfrm>
          <a:off x="1784400" y="1424654"/>
          <a:ext cx="1529486" cy="949769"/>
        </a:xfrm>
        <a:prstGeom prst="roundRect">
          <a:avLst/>
        </a:prstGeom>
        <a:solidFill>
          <a:schemeClr val="bg1"/>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Tesco Transformation</a:t>
          </a:r>
        </a:p>
      </dsp:txBody>
      <dsp:txXfrm>
        <a:off x="1830764" y="1471018"/>
        <a:ext cx="1436758" cy="857041"/>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79EE8C-EB86-44AF-925B-4168C306DA90}" type="datetimeFigureOut">
              <a:rPr lang="en-GB" smtClean="0"/>
              <a:t>14/06/2026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EC58BD-0FF1-450B-BDD2-186516BD2D71}" type="slidenum">
              <a:rPr lang="en-GB" smtClean="0"/>
              <a:t>‹#›</a:t>
            </a:fld>
            <a:endParaRPr lang="en-GB"/>
          </a:p>
        </p:txBody>
      </p:sp>
    </p:spTree>
    <p:extLst>
      <p:ext uri="{BB962C8B-B14F-4D97-AF65-F5344CB8AC3E}">
        <p14:creationId xmlns:p14="http://schemas.microsoft.com/office/powerpoint/2010/main" val="26947492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E0B9E9-D708-79D3-FC0D-0919EB79A4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388F62-8365-93FC-B41B-8F2E8C68186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2E15681-AE54-9EEE-F66E-1FCFD5640FA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C5727AE-5138-DEE9-BF0D-A0F16D246B1D}"/>
              </a:ext>
            </a:extLst>
          </p:cNvPr>
          <p:cNvSpPr>
            <a:spLocks noGrp="1"/>
          </p:cNvSpPr>
          <p:nvPr>
            <p:ph type="sldNum" sz="quarter" idx="5"/>
          </p:nvPr>
        </p:nvSpPr>
        <p:spPr/>
        <p:txBody>
          <a:bodyPr/>
          <a:lstStyle/>
          <a:p>
            <a:fld id="{A9EC58BD-0FF1-450B-BDD2-186516BD2D71}" type="slidenum">
              <a:rPr lang="en-GB" smtClean="0"/>
              <a:t>3</a:t>
            </a:fld>
            <a:endParaRPr lang="en-GB"/>
          </a:p>
        </p:txBody>
      </p:sp>
    </p:spTree>
    <p:extLst>
      <p:ext uri="{BB962C8B-B14F-4D97-AF65-F5344CB8AC3E}">
        <p14:creationId xmlns:p14="http://schemas.microsoft.com/office/powerpoint/2010/main" val="36216800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EC58BD-0FF1-450B-BDD2-186516BD2D71}" type="slidenum">
              <a:rPr lang="en-GB" smtClean="0"/>
              <a:t>4</a:t>
            </a:fld>
            <a:endParaRPr lang="en-GB"/>
          </a:p>
        </p:txBody>
      </p:sp>
    </p:spTree>
    <p:extLst>
      <p:ext uri="{BB962C8B-B14F-4D97-AF65-F5344CB8AC3E}">
        <p14:creationId xmlns:p14="http://schemas.microsoft.com/office/powerpoint/2010/main" val="10668865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10B298-8546-78BC-CD49-CD9A3C391D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C4812B-D928-96E5-11C7-21D98292378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EB259BF-10AA-BDFA-B7FA-126D1A58A19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5BB5721-69BC-EEE5-2228-BDCE3EA9E6F6}"/>
              </a:ext>
            </a:extLst>
          </p:cNvPr>
          <p:cNvSpPr>
            <a:spLocks noGrp="1"/>
          </p:cNvSpPr>
          <p:nvPr>
            <p:ph type="sldNum" sz="quarter" idx="5"/>
          </p:nvPr>
        </p:nvSpPr>
        <p:spPr/>
        <p:txBody>
          <a:bodyPr/>
          <a:lstStyle/>
          <a:p>
            <a:fld id="{A9EC58BD-0FF1-450B-BDD2-186516BD2D71}" type="slidenum">
              <a:rPr lang="en-GB" smtClean="0"/>
              <a:t>5</a:t>
            </a:fld>
            <a:endParaRPr lang="en-GB"/>
          </a:p>
        </p:txBody>
      </p:sp>
    </p:spTree>
    <p:extLst>
      <p:ext uri="{BB962C8B-B14F-4D97-AF65-F5344CB8AC3E}">
        <p14:creationId xmlns:p14="http://schemas.microsoft.com/office/powerpoint/2010/main" val="6546976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2EE5FA-5B1B-A3A3-4E9A-A1D332110E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D5A090-2220-2B7A-1E7F-DDCF040CFE6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65502F7-574C-B439-DE9B-F3FE59F3389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59AFD3F-B5FC-7880-7FEC-ADB13C614C21}"/>
              </a:ext>
            </a:extLst>
          </p:cNvPr>
          <p:cNvSpPr>
            <a:spLocks noGrp="1"/>
          </p:cNvSpPr>
          <p:nvPr>
            <p:ph type="sldNum" sz="quarter" idx="5"/>
          </p:nvPr>
        </p:nvSpPr>
        <p:spPr/>
        <p:txBody>
          <a:bodyPr/>
          <a:lstStyle/>
          <a:p>
            <a:fld id="{A9EC58BD-0FF1-450B-BDD2-186516BD2D71}" type="slidenum">
              <a:rPr lang="en-GB" smtClean="0"/>
              <a:t>6</a:t>
            </a:fld>
            <a:endParaRPr lang="en-GB"/>
          </a:p>
        </p:txBody>
      </p:sp>
    </p:spTree>
    <p:extLst>
      <p:ext uri="{BB962C8B-B14F-4D97-AF65-F5344CB8AC3E}">
        <p14:creationId xmlns:p14="http://schemas.microsoft.com/office/powerpoint/2010/main" val="41870120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Now looking at how we attract the right people. For a major transformation like Tesco’s shift to omnichannel retailing, we need both internal talent who know our business and external specialists who bring new digital and change expertise.</a:t>
            </a:r>
            <a:endParaRPr lang="en-GB" sz="1200" b="0"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Starting with </a:t>
            </a:r>
            <a:r>
              <a:rPr lang="en-GB" sz="1200" b="1" i="1" kern="1200" dirty="0">
                <a:solidFill>
                  <a:schemeClr val="tx1"/>
                </a:solidFill>
                <a:effectLst/>
                <a:latin typeface="+mn-lt"/>
                <a:ea typeface="+mn-ea"/>
                <a:cs typeface="+mn-cs"/>
              </a:rPr>
              <a:t>internal platforms</a:t>
            </a:r>
            <a:r>
              <a:rPr lang="en-GB" sz="1200" b="0" i="1" kern="1200" dirty="0">
                <a:solidFill>
                  <a:schemeClr val="tx1"/>
                </a:solidFill>
                <a:effectLst/>
                <a:latin typeface="+mn-lt"/>
                <a:ea typeface="+mn-ea"/>
                <a:cs typeface="+mn-cs"/>
              </a:rPr>
              <a:t>: These are cost-effective and help retain good staff. Our intranet and referral scheme encourage existing employees to apply or recommend others — research shows internal hires settle faster and have lower turnover (Armstrong &amp; Taylor, 2023). However, relying only internally can limit diversity and new ways of thinking.</a:t>
            </a:r>
            <a:endParaRPr lang="en-GB" sz="1200" b="0"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For </a:t>
            </a:r>
            <a:r>
              <a:rPr lang="en-GB" sz="1200" b="1" i="1" kern="1200" dirty="0">
                <a:solidFill>
                  <a:schemeClr val="tx1"/>
                </a:solidFill>
                <a:effectLst/>
                <a:latin typeface="+mn-lt"/>
                <a:ea typeface="+mn-ea"/>
                <a:cs typeface="+mn-cs"/>
              </a:rPr>
              <a:t>external recruitment</a:t>
            </a:r>
            <a:r>
              <a:rPr lang="en-GB" sz="1200" b="0" i="1" kern="1200" dirty="0">
                <a:solidFill>
                  <a:schemeClr val="tx1"/>
                </a:solidFill>
                <a:effectLst/>
                <a:latin typeface="+mn-lt"/>
                <a:ea typeface="+mn-ea"/>
                <a:cs typeface="+mn-cs"/>
              </a:rPr>
              <a:t>, we use a mix of channels. General sites like Indeed and Totaljobs give us wide reach, but </a:t>
            </a:r>
            <a:r>
              <a:rPr lang="en-GB" sz="1200" b="1" i="1" kern="1200" dirty="0">
                <a:solidFill>
                  <a:schemeClr val="tx1"/>
                </a:solidFill>
                <a:effectLst/>
                <a:latin typeface="+mn-lt"/>
                <a:ea typeface="+mn-ea"/>
                <a:cs typeface="+mn-cs"/>
              </a:rPr>
              <a:t>LinkedIn</a:t>
            </a:r>
            <a:r>
              <a:rPr lang="en-GB" sz="1200" b="0" i="1" kern="1200" dirty="0">
                <a:solidFill>
                  <a:schemeClr val="tx1"/>
                </a:solidFill>
                <a:effectLst/>
                <a:latin typeface="+mn-lt"/>
                <a:ea typeface="+mn-ea"/>
                <a:cs typeface="+mn-cs"/>
              </a:rPr>
              <a:t> is particularly valuable here because we can specifically search for candidates with proven experience in change, digitalisation, or retail transformation. We also use specialist boards from bodies like the Change Management Institute and APM — these attract professionals who are already qualified and active in this field.</a:t>
            </a:r>
            <a:endParaRPr lang="en-GB" sz="1200" b="0"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Importantly, we also use diversity-focused channels. This is not just a legal requirement under the Equality Act 2010, but as Newell and Rice (2021) note, diverse teams drive better innovation and problem-solving — exactly what we need during change.</a:t>
            </a:r>
            <a:endParaRPr lang="en-GB" sz="1200" b="0"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Finally, every advert is written to be transparent: we don’t just list duties, we explain how the role contributes to our future strategy. This ensures candidates understand the challenge and are motivated to be part of the transformation.”</a:t>
            </a:r>
            <a:endParaRPr lang="en-GB" sz="1200" b="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9EC58BD-0FF1-450B-BDD2-186516BD2D71}" type="slidenum">
              <a:rPr lang="en-GB" smtClean="0"/>
              <a:t>9</a:t>
            </a:fld>
            <a:endParaRPr lang="en-GB"/>
          </a:p>
        </p:txBody>
      </p:sp>
    </p:spTree>
    <p:extLst>
      <p:ext uri="{BB962C8B-B14F-4D97-AF65-F5344CB8AC3E}">
        <p14:creationId xmlns:p14="http://schemas.microsoft.com/office/powerpoint/2010/main" val="18864193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Now looking at interview methods ……  for transformation roles, we need an approach that reliably identifies people who can lead and adapt to change. I’ve summarised the three most suitable types here.</a:t>
            </a:r>
            <a:endParaRPr lang="en-GB" sz="1200" b="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1" kern="1200" dirty="0">
                <a:solidFill>
                  <a:schemeClr val="tx1"/>
                </a:solidFill>
                <a:effectLst/>
                <a:latin typeface="+mn-lt"/>
                <a:ea typeface="+mn-ea"/>
                <a:cs typeface="+mn-cs"/>
              </a:rPr>
              <a:t>First, </a:t>
            </a:r>
            <a:r>
              <a:rPr lang="en-GB" sz="1200" b="1" i="1" kern="1200" dirty="0">
                <a:solidFill>
                  <a:schemeClr val="tx1"/>
                </a:solidFill>
                <a:effectLst/>
                <a:latin typeface="+mn-lt"/>
                <a:ea typeface="+mn-ea"/>
                <a:cs typeface="+mn-cs"/>
              </a:rPr>
              <a:t>competency-based interviews</a:t>
            </a:r>
            <a:r>
              <a:rPr lang="en-GB" sz="1200" b="0" i="1" kern="1200" dirty="0">
                <a:solidFill>
                  <a:schemeClr val="tx1"/>
                </a:solidFill>
                <a:effectLst/>
                <a:latin typeface="+mn-lt"/>
                <a:ea typeface="+mn-ea"/>
                <a:cs typeface="+mn-cs"/>
              </a:rPr>
              <a:t> are built on the principle that past behaviour is the best predictor of future performance. Research by Schmidt and Hunter (2020) confirms that they have strong predictive validity, making them ideal for verifying that candidates actually have the track record we need — such as managing change or leading teams through uncertainty.</a:t>
            </a:r>
            <a:endParaRPr lang="en-GB" sz="1200" b="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1" kern="1200" dirty="0">
                <a:solidFill>
                  <a:schemeClr val="tx1"/>
                </a:solidFill>
                <a:effectLst/>
                <a:latin typeface="+mn-lt"/>
                <a:ea typeface="+mn-ea"/>
                <a:cs typeface="+mn-cs"/>
              </a:rPr>
              <a:t>Second, </a:t>
            </a:r>
            <a:r>
              <a:rPr lang="en-GB" sz="1200" b="1" i="1" kern="1200" dirty="0">
                <a:solidFill>
                  <a:schemeClr val="tx1"/>
                </a:solidFill>
                <a:effectLst/>
                <a:latin typeface="+mn-lt"/>
                <a:ea typeface="+mn-ea"/>
                <a:cs typeface="+mn-cs"/>
              </a:rPr>
              <a:t>situational interviews</a:t>
            </a:r>
            <a:r>
              <a:rPr lang="en-GB" sz="1200" b="0" i="1" kern="1200" dirty="0">
                <a:solidFill>
                  <a:schemeClr val="tx1"/>
                </a:solidFill>
                <a:effectLst/>
                <a:latin typeface="+mn-lt"/>
                <a:ea typeface="+mn-ea"/>
                <a:cs typeface="+mn-cs"/>
              </a:rPr>
              <a:t> work differently: they ask candidates how they would handle realistic, future-focused scenarios. This is particularly useful when we want to assess potential, not just experience. As Robertson and Smith (2023) note, they help us see how someone thinks strategically when facing the kinds of challenges our transformation will bring.</a:t>
            </a:r>
            <a:endParaRPr lang="en-GB" sz="1200" b="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1" kern="1200" dirty="0">
                <a:solidFill>
                  <a:schemeClr val="tx1"/>
                </a:solidFill>
                <a:effectLst/>
                <a:latin typeface="+mn-lt"/>
                <a:ea typeface="+mn-ea"/>
                <a:cs typeface="+mn-cs"/>
              </a:rPr>
              <a:t>Third, </a:t>
            </a:r>
            <a:r>
              <a:rPr lang="en-GB" sz="1200" b="1" i="1" kern="1200" dirty="0">
                <a:solidFill>
                  <a:schemeClr val="tx1"/>
                </a:solidFill>
                <a:effectLst/>
                <a:latin typeface="+mn-lt"/>
                <a:ea typeface="+mn-ea"/>
                <a:cs typeface="+mn-cs"/>
              </a:rPr>
              <a:t>panel interviews</a:t>
            </a:r>
            <a:r>
              <a:rPr lang="en-GB" sz="1200" b="0" i="1" kern="1200" dirty="0">
                <a:solidFill>
                  <a:schemeClr val="tx1"/>
                </a:solidFill>
                <a:effectLst/>
                <a:latin typeface="+mn-lt"/>
                <a:ea typeface="+mn-ea"/>
                <a:cs typeface="+mn-cs"/>
              </a:rPr>
              <a:t> bring together different stakeholders to form a balanced view. The CIPD (2024) highlights that this reduces individual bias and gives us a better sense of how a candidate interacts with different levels of the organisation — a key factor for roles that span departments.</a:t>
            </a:r>
            <a:endParaRPr lang="en-GB" sz="1200" b="0" kern="1200" dirty="0">
              <a:solidFill>
                <a:schemeClr val="tx1"/>
              </a:solidFill>
              <a:effectLst/>
              <a:latin typeface="+mn-lt"/>
              <a:ea typeface="+mn-ea"/>
              <a:cs typeface="+mn-cs"/>
            </a:endParaRPr>
          </a:p>
          <a:p>
            <a:endParaRPr lang="en-GB" sz="1200" b="0" i="1"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Each method has trade-offs, so the best approach is to combine them — for example, use competency questions to verify experience and situational questions to test decision-making, all within a panel setting for senior roles.”</a:t>
            </a:r>
            <a:endParaRPr lang="en-GB" sz="1200" b="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9EC58BD-0FF1-450B-BDD2-186516BD2D71}" type="slidenum">
              <a:rPr lang="en-GB" smtClean="0"/>
              <a:t>10</a:t>
            </a:fld>
            <a:endParaRPr lang="en-GB"/>
          </a:p>
        </p:txBody>
      </p:sp>
    </p:spTree>
    <p:extLst>
      <p:ext uri="{BB962C8B-B14F-4D97-AF65-F5344CB8AC3E}">
        <p14:creationId xmlns:p14="http://schemas.microsoft.com/office/powerpoint/2010/main" val="19361506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EC58BD-0FF1-450B-BDD2-186516BD2D71}" type="slidenum">
              <a:rPr lang="en-GB" smtClean="0"/>
              <a:t>11</a:t>
            </a:fld>
            <a:endParaRPr lang="en-GB"/>
          </a:p>
        </p:txBody>
      </p:sp>
    </p:spTree>
    <p:extLst>
      <p:ext uri="{BB962C8B-B14F-4D97-AF65-F5344CB8AC3E}">
        <p14:creationId xmlns:p14="http://schemas.microsoft.com/office/powerpoint/2010/main" val="18418146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73A9AC-057A-29A8-7220-54BB638530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4F062C-797A-A199-A3A7-17B05FEEDB0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DAB6C47-306D-2058-94E6-5911FD5259B3}"/>
              </a:ext>
            </a:extLst>
          </p:cNvPr>
          <p:cNvSpPr>
            <a:spLocks noGrp="1"/>
          </p:cNvSpPr>
          <p:nvPr>
            <p:ph type="body" idx="1"/>
          </p:nvPr>
        </p:nvSpPr>
        <p:spPr/>
        <p:txBody>
          <a:bodyPr/>
          <a:lstStyle/>
          <a:p>
            <a:r>
              <a:rPr lang="en-GB" sz="1200" b="0" i="1" kern="1200" dirty="0">
                <a:solidFill>
                  <a:schemeClr val="tx1"/>
                </a:solidFill>
                <a:effectLst/>
                <a:latin typeface="+mn-lt"/>
                <a:ea typeface="+mn-ea"/>
                <a:cs typeface="+mn-cs"/>
              </a:rPr>
              <a:t>Now looking at interview methods ……  for transformation roles, we need an approach that reliably identifies people who can lead and adapt to change. I’ve summarised the three most suitable types here.</a:t>
            </a:r>
            <a:endParaRPr lang="en-GB" sz="1200" b="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1" kern="1200" dirty="0">
                <a:solidFill>
                  <a:schemeClr val="tx1"/>
                </a:solidFill>
                <a:effectLst/>
                <a:latin typeface="+mn-lt"/>
                <a:ea typeface="+mn-ea"/>
                <a:cs typeface="+mn-cs"/>
              </a:rPr>
              <a:t>First, </a:t>
            </a:r>
            <a:r>
              <a:rPr lang="en-GB" sz="1200" b="1" i="1" kern="1200" dirty="0">
                <a:solidFill>
                  <a:schemeClr val="tx1"/>
                </a:solidFill>
                <a:effectLst/>
                <a:latin typeface="+mn-lt"/>
                <a:ea typeface="+mn-ea"/>
                <a:cs typeface="+mn-cs"/>
              </a:rPr>
              <a:t>competency-based interviews</a:t>
            </a:r>
            <a:r>
              <a:rPr lang="en-GB" sz="1200" b="0" i="1" kern="1200" dirty="0">
                <a:solidFill>
                  <a:schemeClr val="tx1"/>
                </a:solidFill>
                <a:effectLst/>
                <a:latin typeface="+mn-lt"/>
                <a:ea typeface="+mn-ea"/>
                <a:cs typeface="+mn-cs"/>
              </a:rPr>
              <a:t> are built on the principle that past behaviour is the best predictor of future performance. Research by Schmidt and Hunter (2020) confirms that they have strong predictive validity, making them ideal for verifying that candidates actually have the track record we need — such as managing change or leading teams through uncertainty.</a:t>
            </a:r>
            <a:endParaRPr lang="en-GB" sz="1200" b="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1" kern="1200" dirty="0">
                <a:solidFill>
                  <a:schemeClr val="tx1"/>
                </a:solidFill>
                <a:effectLst/>
                <a:latin typeface="+mn-lt"/>
                <a:ea typeface="+mn-ea"/>
                <a:cs typeface="+mn-cs"/>
              </a:rPr>
              <a:t>Second, </a:t>
            </a:r>
            <a:r>
              <a:rPr lang="en-GB" sz="1200" b="1" i="1" kern="1200" dirty="0">
                <a:solidFill>
                  <a:schemeClr val="tx1"/>
                </a:solidFill>
                <a:effectLst/>
                <a:latin typeface="+mn-lt"/>
                <a:ea typeface="+mn-ea"/>
                <a:cs typeface="+mn-cs"/>
              </a:rPr>
              <a:t>situational interviews</a:t>
            </a:r>
            <a:r>
              <a:rPr lang="en-GB" sz="1200" b="0" i="1" kern="1200" dirty="0">
                <a:solidFill>
                  <a:schemeClr val="tx1"/>
                </a:solidFill>
                <a:effectLst/>
                <a:latin typeface="+mn-lt"/>
                <a:ea typeface="+mn-ea"/>
                <a:cs typeface="+mn-cs"/>
              </a:rPr>
              <a:t> work differently: they ask candidates how they would handle realistic, future-focused scenarios. This is particularly useful when we want to assess potential, not just experience. As Robertson and Smith (2023) note, they help us see how someone thinks strategically when facing the kinds of challenges our transformation will bring.</a:t>
            </a:r>
            <a:endParaRPr lang="en-GB" sz="1200" b="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1" kern="1200" dirty="0">
                <a:solidFill>
                  <a:schemeClr val="tx1"/>
                </a:solidFill>
                <a:effectLst/>
                <a:latin typeface="+mn-lt"/>
                <a:ea typeface="+mn-ea"/>
                <a:cs typeface="+mn-cs"/>
              </a:rPr>
              <a:t>Third, </a:t>
            </a:r>
            <a:r>
              <a:rPr lang="en-GB" sz="1200" b="1" i="1" kern="1200" dirty="0">
                <a:solidFill>
                  <a:schemeClr val="tx1"/>
                </a:solidFill>
                <a:effectLst/>
                <a:latin typeface="+mn-lt"/>
                <a:ea typeface="+mn-ea"/>
                <a:cs typeface="+mn-cs"/>
              </a:rPr>
              <a:t>panel interviews</a:t>
            </a:r>
            <a:r>
              <a:rPr lang="en-GB" sz="1200" b="0" i="1" kern="1200" dirty="0">
                <a:solidFill>
                  <a:schemeClr val="tx1"/>
                </a:solidFill>
                <a:effectLst/>
                <a:latin typeface="+mn-lt"/>
                <a:ea typeface="+mn-ea"/>
                <a:cs typeface="+mn-cs"/>
              </a:rPr>
              <a:t> bring together different stakeholders to form a balanced view. The CIPD (2024) highlights that this reduces individual bias and gives us a better sense of how a candidate interacts with different levels of the organisation — a key factor for roles that span departments.</a:t>
            </a:r>
            <a:endParaRPr lang="en-GB" sz="1200" b="0" kern="1200" dirty="0">
              <a:solidFill>
                <a:schemeClr val="tx1"/>
              </a:solidFill>
              <a:effectLst/>
              <a:latin typeface="+mn-lt"/>
              <a:ea typeface="+mn-ea"/>
              <a:cs typeface="+mn-cs"/>
            </a:endParaRPr>
          </a:p>
          <a:p>
            <a:endParaRPr lang="en-GB" sz="1200" b="0" i="1"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Each method has trade-offs, so the best approach is to combine them — for example, use competency questions to verify experience and situational questions to test decision-making, all within a panel setting for senior roles.”</a:t>
            </a:r>
            <a:endParaRPr lang="en-GB" sz="1200" b="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1406E7CC-A279-F167-6B82-9612A38EFF5F}"/>
              </a:ext>
            </a:extLst>
          </p:cNvPr>
          <p:cNvSpPr>
            <a:spLocks noGrp="1"/>
          </p:cNvSpPr>
          <p:nvPr>
            <p:ph type="sldNum" sz="quarter" idx="5"/>
          </p:nvPr>
        </p:nvSpPr>
        <p:spPr/>
        <p:txBody>
          <a:bodyPr/>
          <a:lstStyle/>
          <a:p>
            <a:fld id="{A9EC58BD-0FF1-450B-BDD2-186516BD2D71}" type="slidenum">
              <a:rPr lang="en-GB" smtClean="0"/>
              <a:t>12</a:t>
            </a:fld>
            <a:endParaRPr lang="en-GB"/>
          </a:p>
        </p:txBody>
      </p:sp>
    </p:spTree>
    <p:extLst>
      <p:ext uri="{BB962C8B-B14F-4D97-AF65-F5344CB8AC3E}">
        <p14:creationId xmlns:p14="http://schemas.microsoft.com/office/powerpoint/2010/main" val="2407485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B05DF-B58F-44CE-3B20-32398DC12C5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3C6B77B-702B-3D07-0133-9AB61B8546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664CC8-E35A-14C5-3837-54232265090E}"/>
              </a:ext>
            </a:extLst>
          </p:cNvPr>
          <p:cNvSpPr>
            <a:spLocks noGrp="1"/>
          </p:cNvSpPr>
          <p:nvPr>
            <p:ph type="dt" sz="half" idx="10"/>
          </p:nvPr>
        </p:nvSpPr>
        <p:spPr/>
        <p:txBody>
          <a:bodyPr/>
          <a:lstStyle/>
          <a:p>
            <a:fld id="{AE791D8F-D0D5-4603-B19E-9E7A23DDBCA5}" type="datetime1">
              <a:rPr lang="en-GB" smtClean="0"/>
              <a:t>14/06/2026</a:t>
            </a:fld>
            <a:endParaRPr lang="en-GB"/>
          </a:p>
        </p:txBody>
      </p:sp>
      <p:sp>
        <p:nvSpPr>
          <p:cNvPr id="5" name="Footer Placeholder 4">
            <a:extLst>
              <a:ext uri="{FF2B5EF4-FFF2-40B4-BE49-F238E27FC236}">
                <a16:creationId xmlns:a16="http://schemas.microsoft.com/office/drawing/2014/main" id="{D74A4F13-D705-A17F-E873-D4705A4995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E8C535-31D4-7A73-4212-0A0C80F46EAA}"/>
              </a:ext>
            </a:extLst>
          </p:cNvPr>
          <p:cNvSpPr>
            <a:spLocks noGrp="1"/>
          </p:cNvSpPr>
          <p:nvPr>
            <p:ph type="sldNum" sz="quarter" idx="12"/>
          </p:nvPr>
        </p:nvSpPr>
        <p:spPr/>
        <p:txBody>
          <a:bodyPr/>
          <a:lstStyle/>
          <a:p>
            <a:fld id="{6EAF39EF-2332-4FCA-A838-0C2F2A96E7FE}" type="slidenum">
              <a:rPr lang="en-GB" smtClean="0"/>
              <a:t>‹#›</a:t>
            </a:fld>
            <a:endParaRPr lang="en-GB"/>
          </a:p>
        </p:txBody>
      </p:sp>
    </p:spTree>
    <p:extLst>
      <p:ext uri="{BB962C8B-B14F-4D97-AF65-F5344CB8AC3E}">
        <p14:creationId xmlns:p14="http://schemas.microsoft.com/office/powerpoint/2010/main" val="4250317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3D217-A9F4-F201-0550-1F37C2416D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16CAB1-C774-4C4F-53F4-B0619E8F52F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4C7F27-E829-439B-DF2B-7E047F7624F1}"/>
              </a:ext>
            </a:extLst>
          </p:cNvPr>
          <p:cNvSpPr>
            <a:spLocks noGrp="1"/>
          </p:cNvSpPr>
          <p:nvPr>
            <p:ph type="dt" sz="half" idx="10"/>
          </p:nvPr>
        </p:nvSpPr>
        <p:spPr/>
        <p:txBody>
          <a:bodyPr/>
          <a:lstStyle/>
          <a:p>
            <a:fld id="{F3CC51EF-4CD3-46B9-8FE1-64F8E6850E63}" type="datetime1">
              <a:rPr lang="en-GB" smtClean="0"/>
              <a:t>14/06/2026</a:t>
            </a:fld>
            <a:endParaRPr lang="en-GB"/>
          </a:p>
        </p:txBody>
      </p:sp>
      <p:sp>
        <p:nvSpPr>
          <p:cNvPr id="5" name="Footer Placeholder 4">
            <a:extLst>
              <a:ext uri="{FF2B5EF4-FFF2-40B4-BE49-F238E27FC236}">
                <a16:creationId xmlns:a16="http://schemas.microsoft.com/office/drawing/2014/main" id="{1CBCB5BB-349E-8080-A003-16261DFEB7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0C2201-8BA5-126E-DDD5-EB606BCA29BD}"/>
              </a:ext>
            </a:extLst>
          </p:cNvPr>
          <p:cNvSpPr>
            <a:spLocks noGrp="1"/>
          </p:cNvSpPr>
          <p:nvPr>
            <p:ph type="sldNum" sz="quarter" idx="12"/>
          </p:nvPr>
        </p:nvSpPr>
        <p:spPr/>
        <p:txBody>
          <a:bodyPr/>
          <a:lstStyle/>
          <a:p>
            <a:fld id="{6EAF39EF-2332-4FCA-A838-0C2F2A96E7FE}" type="slidenum">
              <a:rPr lang="en-GB" smtClean="0"/>
              <a:t>‹#›</a:t>
            </a:fld>
            <a:endParaRPr lang="en-GB"/>
          </a:p>
        </p:txBody>
      </p:sp>
    </p:spTree>
    <p:extLst>
      <p:ext uri="{BB962C8B-B14F-4D97-AF65-F5344CB8AC3E}">
        <p14:creationId xmlns:p14="http://schemas.microsoft.com/office/powerpoint/2010/main" val="4252107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A5275-CB23-A572-CADD-7CA8D5B5635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B12523-B7FE-0F97-770D-DDCFF2F6BD8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ACB429-BC28-B197-8AB9-CE59D67CBB9F}"/>
              </a:ext>
            </a:extLst>
          </p:cNvPr>
          <p:cNvSpPr>
            <a:spLocks noGrp="1"/>
          </p:cNvSpPr>
          <p:nvPr>
            <p:ph type="dt" sz="half" idx="10"/>
          </p:nvPr>
        </p:nvSpPr>
        <p:spPr/>
        <p:txBody>
          <a:bodyPr/>
          <a:lstStyle/>
          <a:p>
            <a:fld id="{5F3657AB-AA59-48CE-9E08-65E7D134794C}" type="datetime1">
              <a:rPr lang="en-GB" smtClean="0"/>
              <a:t>14/06/2026</a:t>
            </a:fld>
            <a:endParaRPr lang="en-GB"/>
          </a:p>
        </p:txBody>
      </p:sp>
      <p:sp>
        <p:nvSpPr>
          <p:cNvPr id="5" name="Footer Placeholder 4">
            <a:extLst>
              <a:ext uri="{FF2B5EF4-FFF2-40B4-BE49-F238E27FC236}">
                <a16:creationId xmlns:a16="http://schemas.microsoft.com/office/drawing/2014/main" id="{2ADC990D-8D07-7219-9958-29483687A6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3E1EF2-123D-52D3-3C2F-12BD9A145BF4}"/>
              </a:ext>
            </a:extLst>
          </p:cNvPr>
          <p:cNvSpPr>
            <a:spLocks noGrp="1"/>
          </p:cNvSpPr>
          <p:nvPr>
            <p:ph type="sldNum" sz="quarter" idx="12"/>
          </p:nvPr>
        </p:nvSpPr>
        <p:spPr/>
        <p:txBody>
          <a:bodyPr/>
          <a:lstStyle/>
          <a:p>
            <a:fld id="{6EAF39EF-2332-4FCA-A838-0C2F2A96E7FE}" type="slidenum">
              <a:rPr lang="en-GB" smtClean="0"/>
              <a:t>‹#›</a:t>
            </a:fld>
            <a:endParaRPr lang="en-GB"/>
          </a:p>
        </p:txBody>
      </p:sp>
    </p:spTree>
    <p:extLst>
      <p:ext uri="{BB962C8B-B14F-4D97-AF65-F5344CB8AC3E}">
        <p14:creationId xmlns:p14="http://schemas.microsoft.com/office/powerpoint/2010/main" val="25941153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FA0DD-7185-9A33-FB1D-1CB67EC4FD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940A7A-DE30-1055-3225-5226DD477CE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B62FF07-AA06-B0C2-029C-F1E0525632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73B6047-1404-8EA2-88C3-43856955BFBA}"/>
              </a:ext>
            </a:extLst>
          </p:cNvPr>
          <p:cNvSpPr>
            <a:spLocks noGrp="1"/>
          </p:cNvSpPr>
          <p:nvPr>
            <p:ph type="dt" sz="half" idx="10"/>
          </p:nvPr>
        </p:nvSpPr>
        <p:spPr/>
        <p:txBody>
          <a:bodyPr/>
          <a:lstStyle/>
          <a:p>
            <a:fld id="{079C22B2-92B7-4DB8-8B2B-9A9D5E0857B9}" type="datetime1">
              <a:rPr lang="en-GB" smtClean="0"/>
              <a:t>14/06/2026</a:t>
            </a:fld>
            <a:endParaRPr lang="en-GB"/>
          </a:p>
        </p:txBody>
      </p:sp>
      <p:sp>
        <p:nvSpPr>
          <p:cNvPr id="6" name="Footer Placeholder 5">
            <a:extLst>
              <a:ext uri="{FF2B5EF4-FFF2-40B4-BE49-F238E27FC236}">
                <a16:creationId xmlns:a16="http://schemas.microsoft.com/office/drawing/2014/main" id="{F4803999-F86A-A146-5899-14E3B96DFC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94BA4B-AAF1-C8A0-9F32-8AB79AAAEADC}"/>
              </a:ext>
            </a:extLst>
          </p:cNvPr>
          <p:cNvSpPr>
            <a:spLocks noGrp="1"/>
          </p:cNvSpPr>
          <p:nvPr>
            <p:ph type="sldNum" sz="quarter" idx="12"/>
          </p:nvPr>
        </p:nvSpPr>
        <p:spPr/>
        <p:txBody>
          <a:bodyPr/>
          <a:lstStyle/>
          <a:p>
            <a:fld id="{6EAF39EF-2332-4FCA-A838-0C2F2A96E7FE}" type="slidenum">
              <a:rPr lang="en-GB" smtClean="0"/>
              <a:t>‹#›</a:t>
            </a:fld>
            <a:endParaRPr lang="en-GB"/>
          </a:p>
        </p:txBody>
      </p:sp>
    </p:spTree>
    <p:extLst>
      <p:ext uri="{BB962C8B-B14F-4D97-AF65-F5344CB8AC3E}">
        <p14:creationId xmlns:p14="http://schemas.microsoft.com/office/powerpoint/2010/main" val="2010947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B7124-7F08-AF38-44BD-B8EEAE3BAFA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1564A0-3650-DCD6-DF05-3C930C5F8B4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95D7E89-FB47-AE3F-49D2-B8C0616D42D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58F506C-26BD-2DCA-C616-6DECB099368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A04A80-DEDD-C2E7-5213-CF58DC18BC1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CDD7763-3233-60F6-1DBC-26BDECEC7E3B}"/>
              </a:ext>
            </a:extLst>
          </p:cNvPr>
          <p:cNvSpPr>
            <a:spLocks noGrp="1"/>
          </p:cNvSpPr>
          <p:nvPr>
            <p:ph type="dt" sz="half" idx="10"/>
          </p:nvPr>
        </p:nvSpPr>
        <p:spPr/>
        <p:txBody>
          <a:bodyPr/>
          <a:lstStyle/>
          <a:p>
            <a:fld id="{F79E4789-F9A6-46BC-B3D1-6BA15CFD42FD}" type="datetime1">
              <a:rPr lang="en-GB" smtClean="0"/>
              <a:t>14/06/2026</a:t>
            </a:fld>
            <a:endParaRPr lang="en-GB"/>
          </a:p>
        </p:txBody>
      </p:sp>
      <p:sp>
        <p:nvSpPr>
          <p:cNvPr id="8" name="Footer Placeholder 7">
            <a:extLst>
              <a:ext uri="{FF2B5EF4-FFF2-40B4-BE49-F238E27FC236}">
                <a16:creationId xmlns:a16="http://schemas.microsoft.com/office/drawing/2014/main" id="{49415CFD-41C1-3AE7-42E1-71828B4A1C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143CF94-9DE9-11AC-5BCE-090922F00F3D}"/>
              </a:ext>
            </a:extLst>
          </p:cNvPr>
          <p:cNvSpPr>
            <a:spLocks noGrp="1"/>
          </p:cNvSpPr>
          <p:nvPr>
            <p:ph type="sldNum" sz="quarter" idx="12"/>
          </p:nvPr>
        </p:nvSpPr>
        <p:spPr/>
        <p:txBody>
          <a:bodyPr/>
          <a:lstStyle/>
          <a:p>
            <a:fld id="{6EAF39EF-2332-4FCA-A838-0C2F2A96E7FE}" type="slidenum">
              <a:rPr lang="en-GB" smtClean="0"/>
              <a:t>‹#›</a:t>
            </a:fld>
            <a:endParaRPr lang="en-GB"/>
          </a:p>
        </p:txBody>
      </p:sp>
    </p:spTree>
    <p:extLst>
      <p:ext uri="{BB962C8B-B14F-4D97-AF65-F5344CB8AC3E}">
        <p14:creationId xmlns:p14="http://schemas.microsoft.com/office/powerpoint/2010/main" val="1860663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38958-1006-93F3-2AAA-A17BB1FDC18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955BCB6-86A2-9869-A912-05A75619B24A}"/>
              </a:ext>
            </a:extLst>
          </p:cNvPr>
          <p:cNvSpPr>
            <a:spLocks noGrp="1"/>
          </p:cNvSpPr>
          <p:nvPr>
            <p:ph type="dt" sz="half" idx="10"/>
          </p:nvPr>
        </p:nvSpPr>
        <p:spPr/>
        <p:txBody>
          <a:bodyPr/>
          <a:lstStyle/>
          <a:p>
            <a:fld id="{2D999400-3AE2-4D1E-89A8-1B76C2B8E843}" type="datetime1">
              <a:rPr lang="en-GB" smtClean="0"/>
              <a:t>14/06/2026</a:t>
            </a:fld>
            <a:endParaRPr lang="en-GB"/>
          </a:p>
        </p:txBody>
      </p:sp>
      <p:sp>
        <p:nvSpPr>
          <p:cNvPr id="4" name="Footer Placeholder 3">
            <a:extLst>
              <a:ext uri="{FF2B5EF4-FFF2-40B4-BE49-F238E27FC236}">
                <a16:creationId xmlns:a16="http://schemas.microsoft.com/office/drawing/2014/main" id="{0404E9C7-BCBF-EC3C-37B0-8499B82353C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6A6D87-0DE9-5AA1-D395-502D40025965}"/>
              </a:ext>
            </a:extLst>
          </p:cNvPr>
          <p:cNvSpPr>
            <a:spLocks noGrp="1"/>
          </p:cNvSpPr>
          <p:nvPr>
            <p:ph type="sldNum" sz="quarter" idx="12"/>
          </p:nvPr>
        </p:nvSpPr>
        <p:spPr/>
        <p:txBody>
          <a:bodyPr/>
          <a:lstStyle/>
          <a:p>
            <a:fld id="{6EAF39EF-2332-4FCA-A838-0C2F2A96E7FE}" type="slidenum">
              <a:rPr lang="en-GB" smtClean="0"/>
              <a:t>‹#›</a:t>
            </a:fld>
            <a:endParaRPr lang="en-GB"/>
          </a:p>
        </p:txBody>
      </p:sp>
    </p:spTree>
    <p:extLst>
      <p:ext uri="{BB962C8B-B14F-4D97-AF65-F5344CB8AC3E}">
        <p14:creationId xmlns:p14="http://schemas.microsoft.com/office/powerpoint/2010/main" val="38084395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0C2084-871D-D810-0A5A-060254B84A1A}"/>
              </a:ext>
            </a:extLst>
          </p:cNvPr>
          <p:cNvSpPr>
            <a:spLocks noGrp="1"/>
          </p:cNvSpPr>
          <p:nvPr>
            <p:ph type="dt" sz="half" idx="10"/>
          </p:nvPr>
        </p:nvSpPr>
        <p:spPr/>
        <p:txBody>
          <a:bodyPr/>
          <a:lstStyle/>
          <a:p>
            <a:fld id="{46244487-F4FD-492B-AA53-0CBD511A86E3}" type="datetime1">
              <a:rPr lang="en-GB" smtClean="0"/>
              <a:t>14/06/2026</a:t>
            </a:fld>
            <a:endParaRPr lang="en-GB"/>
          </a:p>
        </p:txBody>
      </p:sp>
      <p:sp>
        <p:nvSpPr>
          <p:cNvPr id="3" name="Footer Placeholder 2">
            <a:extLst>
              <a:ext uri="{FF2B5EF4-FFF2-40B4-BE49-F238E27FC236}">
                <a16:creationId xmlns:a16="http://schemas.microsoft.com/office/drawing/2014/main" id="{91645FB2-FC93-CD44-1D14-3F955CDFC17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1770C7A-3CBA-C929-DEE3-73E2EDD33FA1}"/>
              </a:ext>
            </a:extLst>
          </p:cNvPr>
          <p:cNvSpPr>
            <a:spLocks noGrp="1"/>
          </p:cNvSpPr>
          <p:nvPr>
            <p:ph type="sldNum" sz="quarter" idx="12"/>
          </p:nvPr>
        </p:nvSpPr>
        <p:spPr/>
        <p:txBody>
          <a:bodyPr/>
          <a:lstStyle/>
          <a:p>
            <a:fld id="{6EAF39EF-2332-4FCA-A838-0C2F2A96E7FE}" type="slidenum">
              <a:rPr lang="en-GB" smtClean="0"/>
              <a:t>‹#›</a:t>
            </a:fld>
            <a:endParaRPr lang="en-GB"/>
          </a:p>
        </p:txBody>
      </p:sp>
    </p:spTree>
    <p:extLst>
      <p:ext uri="{BB962C8B-B14F-4D97-AF65-F5344CB8AC3E}">
        <p14:creationId xmlns:p14="http://schemas.microsoft.com/office/powerpoint/2010/main" val="4091130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4F051-B5E4-D511-4070-D9E1F5C315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38A080A-E8F3-5210-A2AC-8C020F08BA5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CADC767-8674-566F-2CDC-5849B87EAA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32DEA4-8DD1-A278-0840-43DB5FE2E3E4}"/>
              </a:ext>
            </a:extLst>
          </p:cNvPr>
          <p:cNvSpPr>
            <a:spLocks noGrp="1"/>
          </p:cNvSpPr>
          <p:nvPr>
            <p:ph type="dt" sz="half" idx="10"/>
          </p:nvPr>
        </p:nvSpPr>
        <p:spPr/>
        <p:txBody>
          <a:bodyPr/>
          <a:lstStyle/>
          <a:p>
            <a:fld id="{84898C8B-5D1D-4B1F-BF53-22F88DDD5A53}" type="datetime1">
              <a:rPr lang="en-GB" smtClean="0"/>
              <a:t>14/06/2026</a:t>
            </a:fld>
            <a:endParaRPr lang="en-GB"/>
          </a:p>
        </p:txBody>
      </p:sp>
      <p:sp>
        <p:nvSpPr>
          <p:cNvPr id="6" name="Footer Placeholder 5">
            <a:extLst>
              <a:ext uri="{FF2B5EF4-FFF2-40B4-BE49-F238E27FC236}">
                <a16:creationId xmlns:a16="http://schemas.microsoft.com/office/drawing/2014/main" id="{DBADCACE-F8A3-870A-D9AC-B4CB0A3204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45DC59-035E-8AEA-A2BA-BDAE20A45A99}"/>
              </a:ext>
            </a:extLst>
          </p:cNvPr>
          <p:cNvSpPr>
            <a:spLocks noGrp="1"/>
          </p:cNvSpPr>
          <p:nvPr>
            <p:ph type="sldNum" sz="quarter" idx="12"/>
          </p:nvPr>
        </p:nvSpPr>
        <p:spPr/>
        <p:txBody>
          <a:bodyPr/>
          <a:lstStyle/>
          <a:p>
            <a:fld id="{6EAF39EF-2332-4FCA-A838-0C2F2A96E7FE}" type="slidenum">
              <a:rPr lang="en-GB" smtClean="0"/>
              <a:t>‹#›</a:t>
            </a:fld>
            <a:endParaRPr lang="en-GB"/>
          </a:p>
        </p:txBody>
      </p:sp>
    </p:spTree>
    <p:extLst>
      <p:ext uri="{BB962C8B-B14F-4D97-AF65-F5344CB8AC3E}">
        <p14:creationId xmlns:p14="http://schemas.microsoft.com/office/powerpoint/2010/main" val="2426141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A4F7D-7277-8B4C-B3E5-D144AB4C4A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4D66D4B-BEED-221C-5F43-DA4B165D78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710D494-0269-6CD3-7F06-DA5F233065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F6F123-9F98-5735-7605-AC1BA2529FBE}"/>
              </a:ext>
            </a:extLst>
          </p:cNvPr>
          <p:cNvSpPr>
            <a:spLocks noGrp="1"/>
          </p:cNvSpPr>
          <p:nvPr>
            <p:ph type="dt" sz="half" idx="10"/>
          </p:nvPr>
        </p:nvSpPr>
        <p:spPr/>
        <p:txBody>
          <a:bodyPr/>
          <a:lstStyle/>
          <a:p>
            <a:fld id="{E6EBECF3-920A-4613-8290-C7B21422D5C7}" type="datetime1">
              <a:rPr lang="en-GB" smtClean="0"/>
              <a:t>14/06/2026</a:t>
            </a:fld>
            <a:endParaRPr lang="en-GB"/>
          </a:p>
        </p:txBody>
      </p:sp>
      <p:sp>
        <p:nvSpPr>
          <p:cNvPr id="6" name="Footer Placeholder 5">
            <a:extLst>
              <a:ext uri="{FF2B5EF4-FFF2-40B4-BE49-F238E27FC236}">
                <a16:creationId xmlns:a16="http://schemas.microsoft.com/office/drawing/2014/main" id="{DD103879-A945-A24B-702E-F6056AF3D6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24C486-4423-929D-BE5F-D21A86823233}"/>
              </a:ext>
            </a:extLst>
          </p:cNvPr>
          <p:cNvSpPr>
            <a:spLocks noGrp="1"/>
          </p:cNvSpPr>
          <p:nvPr>
            <p:ph type="sldNum" sz="quarter" idx="12"/>
          </p:nvPr>
        </p:nvSpPr>
        <p:spPr/>
        <p:txBody>
          <a:bodyPr/>
          <a:lstStyle/>
          <a:p>
            <a:fld id="{6EAF39EF-2332-4FCA-A838-0C2F2A96E7FE}" type="slidenum">
              <a:rPr lang="en-GB" smtClean="0"/>
              <a:t>‹#›</a:t>
            </a:fld>
            <a:endParaRPr lang="en-GB"/>
          </a:p>
        </p:txBody>
      </p:sp>
    </p:spTree>
    <p:extLst>
      <p:ext uri="{BB962C8B-B14F-4D97-AF65-F5344CB8AC3E}">
        <p14:creationId xmlns:p14="http://schemas.microsoft.com/office/powerpoint/2010/main" val="29547243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EDFAA-B71C-779E-39BD-ACDD954E0A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5D4FE7-32F0-4C2F-BF55-AF5B32B11FB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EDF489-D0BE-166F-22F7-848A37701D11}"/>
              </a:ext>
            </a:extLst>
          </p:cNvPr>
          <p:cNvSpPr>
            <a:spLocks noGrp="1"/>
          </p:cNvSpPr>
          <p:nvPr>
            <p:ph type="dt" sz="half" idx="10"/>
          </p:nvPr>
        </p:nvSpPr>
        <p:spPr/>
        <p:txBody>
          <a:bodyPr/>
          <a:lstStyle/>
          <a:p>
            <a:fld id="{F4C1E264-E94C-4320-BE57-BB9D0606756B}" type="datetime1">
              <a:rPr lang="en-GB" smtClean="0"/>
              <a:t>14/06/2026</a:t>
            </a:fld>
            <a:endParaRPr lang="en-GB"/>
          </a:p>
        </p:txBody>
      </p:sp>
      <p:sp>
        <p:nvSpPr>
          <p:cNvPr id="5" name="Footer Placeholder 4">
            <a:extLst>
              <a:ext uri="{FF2B5EF4-FFF2-40B4-BE49-F238E27FC236}">
                <a16:creationId xmlns:a16="http://schemas.microsoft.com/office/drawing/2014/main" id="{81D6DBFD-86AB-8502-A893-AE8C90D5C6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983816-9CF0-23E3-EC4A-5F3A37AB9EA8}"/>
              </a:ext>
            </a:extLst>
          </p:cNvPr>
          <p:cNvSpPr>
            <a:spLocks noGrp="1"/>
          </p:cNvSpPr>
          <p:nvPr>
            <p:ph type="sldNum" sz="quarter" idx="12"/>
          </p:nvPr>
        </p:nvSpPr>
        <p:spPr/>
        <p:txBody>
          <a:bodyPr/>
          <a:lstStyle/>
          <a:p>
            <a:fld id="{6EAF39EF-2332-4FCA-A838-0C2F2A96E7FE}" type="slidenum">
              <a:rPr lang="en-GB" smtClean="0"/>
              <a:t>‹#›</a:t>
            </a:fld>
            <a:endParaRPr lang="en-GB"/>
          </a:p>
        </p:txBody>
      </p:sp>
    </p:spTree>
    <p:extLst>
      <p:ext uri="{BB962C8B-B14F-4D97-AF65-F5344CB8AC3E}">
        <p14:creationId xmlns:p14="http://schemas.microsoft.com/office/powerpoint/2010/main" val="4000369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7A988A-6D6B-56F9-F40C-EDD2D47BB55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06D93A-5CA0-5316-418C-35278A9445C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C165D4-C8F6-6584-D22D-5E957A93A6A0}"/>
              </a:ext>
            </a:extLst>
          </p:cNvPr>
          <p:cNvSpPr>
            <a:spLocks noGrp="1"/>
          </p:cNvSpPr>
          <p:nvPr>
            <p:ph type="dt" sz="half" idx="10"/>
          </p:nvPr>
        </p:nvSpPr>
        <p:spPr/>
        <p:txBody>
          <a:bodyPr/>
          <a:lstStyle/>
          <a:p>
            <a:fld id="{274BAA42-7A06-4857-B147-14F14EBECEC4}" type="datetime1">
              <a:rPr lang="en-GB" smtClean="0"/>
              <a:t>14/06/2026</a:t>
            </a:fld>
            <a:endParaRPr lang="en-GB"/>
          </a:p>
        </p:txBody>
      </p:sp>
      <p:sp>
        <p:nvSpPr>
          <p:cNvPr id="5" name="Footer Placeholder 4">
            <a:extLst>
              <a:ext uri="{FF2B5EF4-FFF2-40B4-BE49-F238E27FC236}">
                <a16:creationId xmlns:a16="http://schemas.microsoft.com/office/drawing/2014/main" id="{D672A4A2-3111-445C-0603-4C83ACD44F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C918F2-9822-FAB8-51F4-62CD9CF2C162}"/>
              </a:ext>
            </a:extLst>
          </p:cNvPr>
          <p:cNvSpPr>
            <a:spLocks noGrp="1"/>
          </p:cNvSpPr>
          <p:nvPr>
            <p:ph type="sldNum" sz="quarter" idx="12"/>
          </p:nvPr>
        </p:nvSpPr>
        <p:spPr/>
        <p:txBody>
          <a:bodyPr/>
          <a:lstStyle/>
          <a:p>
            <a:fld id="{6EAF39EF-2332-4FCA-A838-0C2F2A96E7FE}" type="slidenum">
              <a:rPr lang="en-GB" smtClean="0"/>
              <a:t>‹#›</a:t>
            </a:fld>
            <a:endParaRPr lang="en-GB"/>
          </a:p>
        </p:txBody>
      </p:sp>
    </p:spTree>
    <p:extLst>
      <p:ext uri="{BB962C8B-B14F-4D97-AF65-F5344CB8AC3E}">
        <p14:creationId xmlns:p14="http://schemas.microsoft.com/office/powerpoint/2010/main" val="10988446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090893-EF02-16C1-6CD1-F1BB9D39E5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85D342-6154-1B40-5B75-FA3E74EF4C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596E6D-6B49-8916-F928-9F93C0E4CB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365E629-A564-43E8-A34E-092B3F870343}" type="datetime1">
              <a:rPr lang="en-GB" smtClean="0"/>
              <a:t>14/06/2026</a:t>
            </a:fld>
            <a:endParaRPr lang="en-GB"/>
          </a:p>
        </p:txBody>
      </p:sp>
      <p:sp>
        <p:nvSpPr>
          <p:cNvPr id="5" name="Footer Placeholder 4">
            <a:extLst>
              <a:ext uri="{FF2B5EF4-FFF2-40B4-BE49-F238E27FC236}">
                <a16:creationId xmlns:a16="http://schemas.microsoft.com/office/drawing/2014/main" id="{334872C5-C9BD-289E-D8EC-E5206A30CF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54A2E71-2931-5090-C18C-B17C7C2727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EAF39EF-2332-4FCA-A838-0C2F2A96E7FE}" type="slidenum">
              <a:rPr lang="en-GB" smtClean="0"/>
              <a:t>‹#›</a:t>
            </a:fld>
            <a:endParaRPr lang="en-GB"/>
          </a:p>
        </p:txBody>
      </p:sp>
    </p:spTree>
    <p:extLst>
      <p:ext uri="{BB962C8B-B14F-4D97-AF65-F5344CB8AC3E}">
        <p14:creationId xmlns:p14="http://schemas.microsoft.com/office/powerpoint/2010/main" val="11780676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13" Type="http://schemas.openxmlformats.org/officeDocument/2006/relationships/diagramColors" Target="../diagrams/colors4.xml"/><Relationship Id="rId3" Type="http://schemas.openxmlformats.org/officeDocument/2006/relationships/image" Target="../media/image3.png"/><Relationship Id="rId7" Type="http://schemas.openxmlformats.org/officeDocument/2006/relationships/diagramColors" Target="../diagrams/colors3.xml"/><Relationship Id="rId12" Type="http://schemas.openxmlformats.org/officeDocument/2006/relationships/diagramQuickStyle" Target="../diagrams/quickStyle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11" Type="http://schemas.openxmlformats.org/officeDocument/2006/relationships/diagramLayout" Target="../diagrams/layout4.xml"/><Relationship Id="rId5" Type="http://schemas.openxmlformats.org/officeDocument/2006/relationships/diagramLayout" Target="../diagrams/layout3.xml"/><Relationship Id="rId15" Type="http://schemas.openxmlformats.org/officeDocument/2006/relationships/image" Target="../media/image4.png"/><Relationship Id="rId10" Type="http://schemas.openxmlformats.org/officeDocument/2006/relationships/diagramData" Target="../diagrams/data4.xml"/><Relationship Id="rId4" Type="http://schemas.openxmlformats.org/officeDocument/2006/relationships/diagramData" Target="../diagrams/data3.xml"/><Relationship Id="rId9" Type="http://schemas.openxmlformats.org/officeDocument/2006/relationships/image" Target="../media/image1.png"/><Relationship Id="rId14" Type="http://schemas.microsoft.com/office/2007/relationships/diagramDrawing" Target="../diagrams/drawing4.xml"/></Relationships>
</file>

<file path=ppt/slides/_rels/slide6.xml.rels><?xml version="1.0" encoding="UTF-8" standalone="yes"?>
<Relationships xmlns="http://schemas.openxmlformats.org/package/2006/relationships"><Relationship Id="rId8" Type="http://schemas.microsoft.com/office/2007/relationships/diagramDrawing" Target="../diagrams/drawing5.xml"/><Relationship Id="rId13" Type="http://schemas.microsoft.com/office/2007/relationships/diagramDrawing" Target="../diagrams/drawing6.xml"/><Relationship Id="rId3" Type="http://schemas.openxmlformats.org/officeDocument/2006/relationships/image" Target="../media/image3.png"/><Relationship Id="rId7" Type="http://schemas.openxmlformats.org/officeDocument/2006/relationships/diagramColors" Target="../diagrams/colors5.xml"/><Relationship Id="rId12" Type="http://schemas.openxmlformats.org/officeDocument/2006/relationships/diagramColors" Target="../diagrams/colors6.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5.xml"/><Relationship Id="rId11" Type="http://schemas.openxmlformats.org/officeDocument/2006/relationships/diagramQuickStyle" Target="../diagrams/quickStyle6.xml"/><Relationship Id="rId5" Type="http://schemas.openxmlformats.org/officeDocument/2006/relationships/diagramLayout" Target="../diagrams/layout5.xml"/><Relationship Id="rId10" Type="http://schemas.openxmlformats.org/officeDocument/2006/relationships/diagramLayout" Target="../diagrams/layout6.xml"/><Relationship Id="rId4" Type="http://schemas.openxmlformats.org/officeDocument/2006/relationships/diagramData" Target="../diagrams/data5.xml"/><Relationship Id="rId9" Type="http://schemas.openxmlformats.org/officeDocument/2006/relationships/diagramData" Target="../diagrams/data6.xml"/><Relationship Id="rId1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image" Target="../media/image8.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9BEB99C-D2F0-E823-F6AA-69444746136C}"/>
              </a:ext>
            </a:extLst>
          </p:cNvPr>
          <p:cNvSpPr txBox="1"/>
          <p:nvPr/>
        </p:nvSpPr>
        <p:spPr>
          <a:xfrm>
            <a:off x="648586" y="893135"/>
            <a:ext cx="9468807" cy="4154984"/>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Name: Mick Lowe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Student No: 2434734</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Module Code: LCLM5002</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Module: Developing and Managing Individuals and Teams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Title: Component 1- Individual Presentation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Lecturer: Dr Samson Oladejo</a:t>
            </a:r>
          </a:p>
        </p:txBody>
      </p:sp>
      <p:sp>
        <p:nvSpPr>
          <p:cNvPr id="2" name="Slide Number Placeholder 1">
            <a:extLst>
              <a:ext uri="{FF2B5EF4-FFF2-40B4-BE49-F238E27FC236}">
                <a16:creationId xmlns:a16="http://schemas.microsoft.com/office/drawing/2014/main" id="{67FCD350-EE8F-204E-DF08-61A5A8B61315}"/>
              </a:ext>
            </a:extLst>
          </p:cNvPr>
          <p:cNvSpPr>
            <a:spLocks noGrp="1"/>
          </p:cNvSpPr>
          <p:nvPr>
            <p:ph type="sldNum" sz="quarter" idx="12"/>
          </p:nvPr>
        </p:nvSpPr>
        <p:spPr/>
        <p:txBody>
          <a:bodyPr/>
          <a:lstStyle/>
          <a:p>
            <a:fld id="{6EAF39EF-2332-4FCA-A838-0C2F2A96E7FE}" type="slidenum">
              <a:rPr lang="en-GB" smtClean="0"/>
              <a:t>1</a:t>
            </a:fld>
            <a:endParaRPr lang="en-GB"/>
          </a:p>
        </p:txBody>
      </p:sp>
    </p:spTree>
    <p:extLst>
      <p:ext uri="{BB962C8B-B14F-4D97-AF65-F5344CB8AC3E}">
        <p14:creationId xmlns:p14="http://schemas.microsoft.com/office/powerpoint/2010/main" val="3202681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3F2E9FF-3C3A-9C6B-78F3-1342B1EEF673}"/>
              </a:ext>
            </a:extLst>
          </p:cNvPr>
          <p:cNvSpPr/>
          <p:nvPr/>
        </p:nvSpPr>
        <p:spPr>
          <a:xfrm>
            <a:off x="0" y="-13162"/>
            <a:ext cx="12192000" cy="1052052"/>
          </a:xfrm>
          <a:prstGeom prst="rect">
            <a:avLst/>
          </a:prstGeom>
          <a:gradFill>
            <a:gsLst>
              <a:gs pos="3000">
                <a:schemeClr val="bg1"/>
              </a:gs>
              <a:gs pos="51000">
                <a:schemeClr val="accent4">
                  <a:lumMod val="5000"/>
                  <a:lumOff val="95000"/>
                </a:schemeClr>
              </a:gs>
              <a:gs pos="100000">
                <a:srgbClr val="0070C0"/>
              </a:gs>
            </a:gsLst>
            <a:lin ang="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18ADAAAD-64DC-C824-B156-32BD8B27AC2E}"/>
              </a:ext>
            </a:extLst>
          </p:cNvPr>
          <p:cNvPicPr>
            <a:picLocks noChangeAspect="1"/>
          </p:cNvPicPr>
          <p:nvPr/>
        </p:nvPicPr>
        <p:blipFill>
          <a:blip r:embed="rId2">
            <a:extLst>
              <a:ext uri="{28A0092B-C50C-407E-A947-70E740481C1C}">
                <a14:useLocalDpi xmlns:a14="http://schemas.microsoft.com/office/drawing/2010/main" val="0"/>
              </a:ext>
            </a:extLst>
          </a:blip>
          <a:srcRect r="49233"/>
          <a:stretch>
            <a:fillRect/>
          </a:stretch>
        </p:blipFill>
        <p:spPr>
          <a:xfrm>
            <a:off x="8780205" y="190069"/>
            <a:ext cx="1986117" cy="645589"/>
          </a:xfrm>
          <a:prstGeom prst="rect">
            <a:avLst/>
          </a:prstGeom>
        </p:spPr>
      </p:pic>
      <p:sp>
        <p:nvSpPr>
          <p:cNvPr id="10" name="TextBox 9">
            <a:extLst>
              <a:ext uri="{FF2B5EF4-FFF2-40B4-BE49-F238E27FC236}">
                <a16:creationId xmlns:a16="http://schemas.microsoft.com/office/drawing/2014/main" id="{4BD1B6F0-9C2C-B29B-EEAF-43701599438E}"/>
              </a:ext>
            </a:extLst>
          </p:cNvPr>
          <p:cNvSpPr txBox="1"/>
          <p:nvPr/>
        </p:nvSpPr>
        <p:spPr>
          <a:xfrm>
            <a:off x="487238" y="284460"/>
            <a:ext cx="4599432" cy="369332"/>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Table of Contents</a:t>
            </a:r>
          </a:p>
        </p:txBody>
      </p:sp>
      <p:sp>
        <p:nvSpPr>
          <p:cNvPr id="12" name="Slide Number Placeholder 11">
            <a:extLst>
              <a:ext uri="{FF2B5EF4-FFF2-40B4-BE49-F238E27FC236}">
                <a16:creationId xmlns:a16="http://schemas.microsoft.com/office/drawing/2014/main" id="{94936983-06CC-3132-7E8C-8499E28FA0BE}"/>
              </a:ext>
            </a:extLst>
          </p:cNvPr>
          <p:cNvSpPr>
            <a:spLocks noGrp="1"/>
          </p:cNvSpPr>
          <p:nvPr>
            <p:ph type="sldNum" sz="quarter" idx="12"/>
          </p:nvPr>
        </p:nvSpPr>
        <p:spPr/>
        <p:txBody>
          <a:bodyPr/>
          <a:lstStyle/>
          <a:p>
            <a:fld id="{6EAF39EF-2332-4FCA-A838-0C2F2A96E7FE}" type="slidenum">
              <a:rPr lang="en-GB" smtClean="0"/>
              <a:t>2</a:t>
            </a:fld>
            <a:endParaRPr lang="en-GB"/>
          </a:p>
        </p:txBody>
      </p:sp>
      <p:sp>
        <p:nvSpPr>
          <p:cNvPr id="13" name="TextBox 12">
            <a:extLst>
              <a:ext uri="{FF2B5EF4-FFF2-40B4-BE49-F238E27FC236}">
                <a16:creationId xmlns:a16="http://schemas.microsoft.com/office/drawing/2014/main" id="{F547212D-3089-7119-4D10-6A236F690B9B}"/>
              </a:ext>
            </a:extLst>
          </p:cNvPr>
          <p:cNvSpPr txBox="1"/>
          <p:nvPr/>
        </p:nvSpPr>
        <p:spPr>
          <a:xfrm>
            <a:off x="487238" y="1337187"/>
            <a:ext cx="9305691" cy="369331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Slides:</a:t>
            </a:r>
          </a:p>
          <a:p>
            <a:r>
              <a:rPr lang="en-GB" dirty="0">
                <a:latin typeface="Arial" panose="020B0604020202020204" pitchFamily="34" charset="0"/>
                <a:cs typeface="Arial" panose="020B0604020202020204" pitchFamily="34" charset="0"/>
              </a:rPr>
              <a:t>3. Introduction to Tesco</a:t>
            </a:r>
          </a:p>
          <a:p>
            <a:r>
              <a:rPr lang="en-GB" dirty="0">
                <a:latin typeface="Arial" panose="020B0604020202020204" pitchFamily="34" charset="0"/>
                <a:cs typeface="Arial" panose="020B0604020202020204" pitchFamily="34" charset="0"/>
              </a:rPr>
              <a:t>4. Recruitment Introduction</a:t>
            </a:r>
          </a:p>
          <a:p>
            <a:r>
              <a:rPr lang="en-GB" dirty="0">
                <a:latin typeface="Arial" panose="020B0604020202020204" pitchFamily="34" charset="0"/>
                <a:cs typeface="Arial" panose="020B0604020202020204" pitchFamily="34" charset="0"/>
              </a:rPr>
              <a:t>5. Tesco and the Transformation</a:t>
            </a:r>
          </a:p>
          <a:p>
            <a:r>
              <a:rPr lang="en-GB" dirty="0">
                <a:latin typeface="Arial" panose="020B0604020202020204" pitchFamily="34" charset="0"/>
                <a:cs typeface="Arial" panose="020B0604020202020204" pitchFamily="34" charset="0"/>
              </a:rPr>
              <a:t>6. Tesco and the Transformation: Nature of the Transformation</a:t>
            </a:r>
          </a:p>
          <a:p>
            <a:r>
              <a:rPr lang="en-GB" dirty="0">
                <a:latin typeface="Arial" panose="020B0604020202020204" pitchFamily="34" charset="0"/>
                <a:cs typeface="Arial" panose="020B0604020202020204" pitchFamily="34" charset="0"/>
              </a:rPr>
              <a:t>7. Overview of the Recruitment Process</a:t>
            </a:r>
          </a:p>
          <a:p>
            <a:r>
              <a:rPr lang="en-GB" dirty="0">
                <a:latin typeface="Arial" panose="020B0604020202020204" pitchFamily="34" charset="0"/>
                <a:cs typeface="Arial" panose="020B0604020202020204" pitchFamily="34" charset="0"/>
              </a:rPr>
              <a:t>8. Job analysis, Job Description, Person specs &amp; Advertising</a:t>
            </a:r>
          </a:p>
          <a:p>
            <a:r>
              <a:rPr lang="en-GB" dirty="0">
                <a:latin typeface="Arial" panose="020B0604020202020204" pitchFamily="34" charset="0"/>
                <a:cs typeface="Arial" panose="020B0604020202020204" pitchFamily="34" charset="0"/>
              </a:rPr>
              <a:t>9. Advertising Platforms</a:t>
            </a:r>
          </a:p>
          <a:p>
            <a:r>
              <a:rPr lang="en-GB" dirty="0">
                <a:latin typeface="Arial" panose="020B0604020202020204" pitchFamily="34" charset="0"/>
                <a:cs typeface="Arial" panose="020B0604020202020204" pitchFamily="34" charset="0"/>
              </a:rPr>
              <a:t>10. Evaluating interview methods for recruitment during transformation</a:t>
            </a:r>
          </a:p>
          <a:p>
            <a:r>
              <a:rPr lang="en-GB" dirty="0">
                <a:latin typeface="Arial" panose="020B0604020202020204" pitchFamily="34" charset="0"/>
                <a:cs typeface="Arial" panose="020B0604020202020204" pitchFamily="34" charset="0"/>
              </a:rPr>
              <a:t>11. Questioning Techniques – Justification</a:t>
            </a:r>
          </a:p>
          <a:p>
            <a:r>
              <a:rPr lang="en-GB" dirty="0">
                <a:latin typeface="Arial" panose="020B0604020202020204" pitchFamily="34" charset="0"/>
                <a:cs typeface="Arial" panose="020B0604020202020204" pitchFamily="34" charset="0"/>
              </a:rPr>
              <a:t>12. Face-to-Face vs Virtual Interviews</a:t>
            </a:r>
          </a:p>
          <a:p>
            <a:r>
              <a:rPr lang="en-GB" dirty="0">
                <a:latin typeface="Arial" panose="020B0604020202020204" pitchFamily="34" charset="0"/>
                <a:cs typeface="Arial" panose="020B0604020202020204" pitchFamily="34" charset="0"/>
              </a:rPr>
              <a:t>13. Conclusion &amp; Key recommendations</a:t>
            </a:r>
          </a:p>
          <a:p>
            <a:r>
              <a:rPr lang="en-GB" dirty="0">
                <a:latin typeface="Arial" panose="020B0604020202020204" pitchFamily="34" charset="0"/>
                <a:cs typeface="Arial" panose="020B0604020202020204" pitchFamily="34" charset="0"/>
              </a:rPr>
              <a:t>14. References</a:t>
            </a:r>
          </a:p>
        </p:txBody>
      </p:sp>
    </p:spTree>
    <p:extLst>
      <p:ext uri="{BB962C8B-B14F-4D97-AF65-F5344CB8AC3E}">
        <p14:creationId xmlns:p14="http://schemas.microsoft.com/office/powerpoint/2010/main" val="3216841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8ACFC3C-0599-B1DD-B092-536D49B29F21}"/>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770D651-2F20-FD26-845F-937527E7CF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5BF96C8-160D-8323-7730-7B227C21C334}"/>
              </a:ext>
            </a:extLst>
          </p:cNvPr>
          <p:cNvPicPr>
            <a:picLocks noChangeAspect="1"/>
          </p:cNvPicPr>
          <p:nvPr/>
        </p:nvPicPr>
        <p:blipFill>
          <a:blip r:embed="rId3">
            <a:extLst>
              <a:ext uri="{28A0092B-C50C-407E-A947-70E740481C1C}">
                <a14:useLocalDpi xmlns:a14="http://schemas.microsoft.com/office/drawing/2010/main" val="0"/>
              </a:ext>
            </a:extLst>
          </a:blip>
          <a:srcRect l="31491" t="7618" b="14522"/>
          <a:stretch>
            <a:fillRect/>
          </a:stretch>
        </p:blipFill>
        <p:spPr>
          <a:xfrm>
            <a:off x="1" y="10"/>
            <a:ext cx="6973556" cy="6857990"/>
          </a:xfrm>
          <a:custGeom>
            <a:avLst/>
            <a:gdLst/>
            <a:ahLst/>
            <a:cxnLst/>
            <a:rect l="l" t="t" r="r" b="b"/>
            <a:pathLst>
              <a:path w="11862683" h="6858000">
                <a:moveTo>
                  <a:pt x="0" y="0"/>
                </a:moveTo>
                <a:lnTo>
                  <a:pt x="4038600" y="0"/>
                </a:lnTo>
                <a:lnTo>
                  <a:pt x="4114800" y="0"/>
                </a:lnTo>
                <a:lnTo>
                  <a:pt x="4282294" y="0"/>
                </a:lnTo>
                <a:lnTo>
                  <a:pt x="6139260" y="0"/>
                </a:lnTo>
                <a:lnTo>
                  <a:pt x="6362810" y="0"/>
                </a:lnTo>
                <a:lnTo>
                  <a:pt x="7272221" y="0"/>
                </a:lnTo>
                <a:lnTo>
                  <a:pt x="10815342" y="0"/>
                </a:lnTo>
                <a:cubicBezTo>
                  <a:pt x="10709672" y="35571"/>
                  <a:pt x="10607020" y="78255"/>
                  <a:pt x="10501350" y="110269"/>
                </a:cubicBezTo>
                <a:cubicBezTo>
                  <a:pt x="10516447" y="145839"/>
                  <a:pt x="10531542" y="138725"/>
                  <a:pt x="10546639" y="135168"/>
                </a:cubicBezTo>
                <a:cubicBezTo>
                  <a:pt x="10637212" y="120941"/>
                  <a:pt x="10730806" y="110269"/>
                  <a:pt x="10818360" y="71141"/>
                </a:cubicBezTo>
                <a:cubicBezTo>
                  <a:pt x="10839496" y="64027"/>
                  <a:pt x="10863648" y="64027"/>
                  <a:pt x="10872705" y="88927"/>
                </a:cubicBezTo>
                <a:cubicBezTo>
                  <a:pt x="10887801" y="124497"/>
                  <a:pt x="10866668" y="145839"/>
                  <a:pt x="10845532" y="163625"/>
                </a:cubicBezTo>
                <a:cubicBezTo>
                  <a:pt x="10809304" y="195638"/>
                  <a:pt x="10767036" y="188525"/>
                  <a:pt x="10727787" y="192082"/>
                </a:cubicBezTo>
                <a:cubicBezTo>
                  <a:pt x="10619098" y="209867"/>
                  <a:pt x="10567772" y="259665"/>
                  <a:pt x="10543619" y="373491"/>
                </a:cubicBezTo>
                <a:cubicBezTo>
                  <a:pt x="10637212" y="327250"/>
                  <a:pt x="10730806" y="384162"/>
                  <a:pt x="10821380" y="352148"/>
                </a:cubicBezTo>
                <a:cubicBezTo>
                  <a:pt x="10845532" y="345034"/>
                  <a:pt x="10881763" y="355706"/>
                  <a:pt x="10869686" y="394834"/>
                </a:cubicBezTo>
                <a:cubicBezTo>
                  <a:pt x="10857610" y="430405"/>
                  <a:pt x="10818360" y="458860"/>
                  <a:pt x="10887801" y="451747"/>
                </a:cubicBezTo>
                <a:cubicBezTo>
                  <a:pt x="10939127" y="448189"/>
                  <a:pt x="10954222" y="405504"/>
                  <a:pt x="10969318" y="359262"/>
                </a:cubicBezTo>
                <a:cubicBezTo>
                  <a:pt x="10981394" y="334364"/>
                  <a:pt x="11014605" y="320135"/>
                  <a:pt x="11038758" y="334364"/>
                </a:cubicBezTo>
                <a:cubicBezTo>
                  <a:pt x="11068949" y="348592"/>
                  <a:pt x="11059892" y="387720"/>
                  <a:pt x="11059892" y="416176"/>
                </a:cubicBezTo>
                <a:cubicBezTo>
                  <a:pt x="11062912" y="469532"/>
                  <a:pt x="11038758" y="494431"/>
                  <a:pt x="10996491" y="505101"/>
                </a:cubicBezTo>
                <a:cubicBezTo>
                  <a:pt x="10945164" y="519330"/>
                  <a:pt x="10893840" y="537116"/>
                  <a:pt x="10827418" y="558458"/>
                </a:cubicBezTo>
                <a:cubicBezTo>
                  <a:pt x="10899878" y="594028"/>
                  <a:pt x="10954222" y="586915"/>
                  <a:pt x="11008566" y="558458"/>
                </a:cubicBezTo>
                <a:cubicBezTo>
                  <a:pt x="11074988" y="526444"/>
                  <a:pt x="11162542" y="483759"/>
                  <a:pt x="11216886" y="522887"/>
                </a:cubicBezTo>
                <a:cubicBezTo>
                  <a:pt x="11298403" y="579800"/>
                  <a:pt x="11364824" y="544229"/>
                  <a:pt x="11437284" y="533558"/>
                </a:cubicBezTo>
                <a:cubicBezTo>
                  <a:pt x="11588242" y="512216"/>
                  <a:pt x="11494648" y="480203"/>
                  <a:pt x="11645605" y="462417"/>
                </a:cubicBezTo>
                <a:cubicBezTo>
                  <a:pt x="11705988" y="455303"/>
                  <a:pt x="11769390" y="426847"/>
                  <a:pt x="11856944" y="465975"/>
                </a:cubicBezTo>
                <a:cubicBezTo>
                  <a:pt x="11461437" y="672284"/>
                  <a:pt x="11274250" y="658055"/>
                  <a:pt x="10921012" y="910606"/>
                </a:cubicBezTo>
                <a:cubicBezTo>
                  <a:pt x="10936107" y="935506"/>
                  <a:pt x="10951202" y="924835"/>
                  <a:pt x="10966299" y="921277"/>
                </a:cubicBezTo>
                <a:cubicBezTo>
                  <a:pt x="10990452" y="917720"/>
                  <a:pt x="11020644" y="903491"/>
                  <a:pt x="11026682" y="949734"/>
                </a:cubicBezTo>
                <a:cubicBezTo>
                  <a:pt x="11029702" y="985305"/>
                  <a:pt x="11011585" y="1003089"/>
                  <a:pt x="10981394" y="1006647"/>
                </a:cubicBezTo>
                <a:cubicBezTo>
                  <a:pt x="10893840" y="1020875"/>
                  <a:pt x="10815342" y="1070674"/>
                  <a:pt x="10736844" y="1113358"/>
                </a:cubicBezTo>
                <a:cubicBezTo>
                  <a:pt x="10700615" y="1131144"/>
                  <a:pt x="10661366" y="1156043"/>
                  <a:pt x="10676462" y="1220069"/>
                </a:cubicBezTo>
                <a:cubicBezTo>
                  <a:pt x="10706652" y="1237855"/>
                  <a:pt x="10727787" y="1212955"/>
                  <a:pt x="10751940" y="1209399"/>
                </a:cubicBezTo>
                <a:cubicBezTo>
                  <a:pt x="10776093" y="1205842"/>
                  <a:pt x="10833457" y="1220069"/>
                  <a:pt x="10818360" y="1230741"/>
                </a:cubicBezTo>
                <a:cubicBezTo>
                  <a:pt x="10748920" y="1269868"/>
                  <a:pt x="10875724" y="1365909"/>
                  <a:pt x="10791190" y="1365909"/>
                </a:cubicBezTo>
                <a:cubicBezTo>
                  <a:pt x="10652309" y="1365909"/>
                  <a:pt x="10576830" y="1536647"/>
                  <a:pt x="10443988" y="1540204"/>
                </a:cubicBezTo>
                <a:cubicBezTo>
                  <a:pt x="10422854" y="1540204"/>
                  <a:pt x="10413797" y="1572219"/>
                  <a:pt x="10413797" y="1597117"/>
                </a:cubicBezTo>
                <a:cubicBezTo>
                  <a:pt x="10413797" y="1629132"/>
                  <a:pt x="10434930" y="1632688"/>
                  <a:pt x="10456064" y="1636245"/>
                </a:cubicBezTo>
                <a:cubicBezTo>
                  <a:pt x="10489275" y="1639802"/>
                  <a:pt x="10525504" y="1597117"/>
                  <a:pt x="10567772" y="1657587"/>
                </a:cubicBezTo>
                <a:cubicBezTo>
                  <a:pt x="10489275" y="1693158"/>
                  <a:pt x="10407758" y="1728729"/>
                  <a:pt x="10410777" y="1849668"/>
                </a:cubicBezTo>
                <a:cubicBezTo>
                  <a:pt x="10410777" y="1881683"/>
                  <a:pt x="10377566" y="1895910"/>
                  <a:pt x="10353413" y="1903025"/>
                </a:cubicBezTo>
                <a:cubicBezTo>
                  <a:pt x="10311146" y="1917252"/>
                  <a:pt x="10277935" y="1938595"/>
                  <a:pt x="10253782" y="1984836"/>
                </a:cubicBezTo>
                <a:cubicBezTo>
                  <a:pt x="10253782" y="1995507"/>
                  <a:pt x="10253782" y="2002622"/>
                  <a:pt x="10253782" y="2013292"/>
                </a:cubicBezTo>
                <a:cubicBezTo>
                  <a:pt x="10259820" y="2123562"/>
                  <a:pt x="10320202" y="2120004"/>
                  <a:pt x="10386624" y="2102219"/>
                </a:cubicBezTo>
                <a:cubicBezTo>
                  <a:pt x="10465122" y="2080877"/>
                  <a:pt x="10543619" y="2038192"/>
                  <a:pt x="10628156" y="2077320"/>
                </a:cubicBezTo>
                <a:cubicBezTo>
                  <a:pt x="10510408" y="2130676"/>
                  <a:pt x="10380586" y="2134233"/>
                  <a:pt x="10271896" y="2208931"/>
                </a:cubicBezTo>
                <a:cubicBezTo>
                  <a:pt x="10676462" y="2223159"/>
                  <a:pt x="11032720" y="1984836"/>
                  <a:pt x="11425208" y="1892353"/>
                </a:cubicBezTo>
                <a:cubicBezTo>
                  <a:pt x="11413131" y="1952823"/>
                  <a:pt x="11379920" y="1967051"/>
                  <a:pt x="11352748" y="1974165"/>
                </a:cubicBezTo>
                <a:cubicBezTo>
                  <a:pt x="11207830" y="2020407"/>
                  <a:pt x="11081026" y="2112891"/>
                  <a:pt x="10948184" y="2191146"/>
                </a:cubicBezTo>
                <a:cubicBezTo>
                  <a:pt x="10893840" y="2223159"/>
                  <a:pt x="10854590" y="2258731"/>
                  <a:pt x="10833457" y="2326314"/>
                </a:cubicBezTo>
                <a:cubicBezTo>
                  <a:pt x="10815342" y="2390340"/>
                  <a:pt x="10779112" y="2418796"/>
                  <a:pt x="10712690" y="2401012"/>
                </a:cubicBezTo>
                <a:cubicBezTo>
                  <a:pt x="10658346" y="2386784"/>
                  <a:pt x="10600982" y="2393898"/>
                  <a:pt x="10543619" y="2401012"/>
                </a:cubicBezTo>
                <a:cubicBezTo>
                  <a:pt x="10480218" y="2408126"/>
                  <a:pt x="10407758" y="2479267"/>
                  <a:pt x="10422854" y="2518395"/>
                </a:cubicBezTo>
                <a:cubicBezTo>
                  <a:pt x="10453044" y="2582422"/>
                  <a:pt x="10504370" y="2550408"/>
                  <a:pt x="10546639" y="2543294"/>
                </a:cubicBezTo>
                <a:cubicBezTo>
                  <a:pt x="10597964" y="2536181"/>
                  <a:pt x="10691556" y="2518395"/>
                  <a:pt x="10691556" y="2525509"/>
                </a:cubicBezTo>
                <a:cubicBezTo>
                  <a:pt x="10724768" y="2685576"/>
                  <a:pt x="10800246" y="2564636"/>
                  <a:pt x="10854590" y="2564636"/>
                </a:cubicBezTo>
                <a:cubicBezTo>
                  <a:pt x="10905916" y="2564636"/>
                  <a:pt x="10957241" y="2546851"/>
                  <a:pt x="11005548" y="2532623"/>
                </a:cubicBezTo>
                <a:cubicBezTo>
                  <a:pt x="11068949" y="2514837"/>
                  <a:pt x="11126312" y="2546851"/>
                  <a:pt x="11186696" y="2553965"/>
                </a:cubicBezTo>
                <a:cubicBezTo>
                  <a:pt x="11241040" y="2561080"/>
                  <a:pt x="11210850" y="2653563"/>
                  <a:pt x="11244060" y="2692689"/>
                </a:cubicBezTo>
                <a:cubicBezTo>
                  <a:pt x="11250097" y="2703362"/>
                  <a:pt x="11256136" y="2703362"/>
                  <a:pt x="11262174" y="2703362"/>
                </a:cubicBezTo>
                <a:cubicBezTo>
                  <a:pt x="11280289" y="2980812"/>
                  <a:pt x="11597299" y="2913227"/>
                  <a:pt x="11597299" y="2923898"/>
                </a:cubicBezTo>
                <a:cubicBezTo>
                  <a:pt x="11624471" y="2941684"/>
                  <a:pt x="11657682" y="2899000"/>
                  <a:pt x="11690892" y="2941684"/>
                </a:cubicBezTo>
                <a:cubicBezTo>
                  <a:pt x="11548993" y="3137322"/>
                  <a:pt x="11331614" y="3183563"/>
                  <a:pt x="11138390" y="3329402"/>
                </a:cubicBezTo>
                <a:cubicBezTo>
                  <a:pt x="11298403" y="3379202"/>
                  <a:pt x="11391998" y="3208463"/>
                  <a:pt x="11509744" y="3229805"/>
                </a:cubicBezTo>
                <a:cubicBezTo>
                  <a:pt x="11567107" y="3283162"/>
                  <a:pt x="11395016" y="3368530"/>
                  <a:pt x="11561068" y="3393429"/>
                </a:cubicBezTo>
                <a:cubicBezTo>
                  <a:pt x="11488610" y="3439672"/>
                  <a:pt x="11437284" y="3485914"/>
                  <a:pt x="11385959" y="3539269"/>
                </a:cubicBezTo>
                <a:cubicBezTo>
                  <a:pt x="11298403" y="3635309"/>
                  <a:pt x="11280289" y="3699337"/>
                  <a:pt x="11322556" y="3827390"/>
                </a:cubicBezTo>
                <a:cubicBezTo>
                  <a:pt x="11349730" y="3912759"/>
                  <a:pt x="11388978" y="3991015"/>
                  <a:pt x="11352748" y="4090612"/>
                </a:cubicBezTo>
                <a:cubicBezTo>
                  <a:pt x="11328595" y="4158196"/>
                  <a:pt x="11337653" y="4204438"/>
                  <a:pt x="11428226" y="4172424"/>
                </a:cubicBezTo>
                <a:cubicBezTo>
                  <a:pt x="11524840" y="4140411"/>
                  <a:pt x="11561068" y="4200882"/>
                  <a:pt x="11536915" y="4321821"/>
                </a:cubicBezTo>
                <a:cubicBezTo>
                  <a:pt x="11521821" y="4400076"/>
                  <a:pt x="11536915" y="4424975"/>
                  <a:pt x="11603338" y="4414305"/>
                </a:cubicBezTo>
                <a:cubicBezTo>
                  <a:pt x="11675796" y="4403633"/>
                  <a:pt x="11745236" y="4353835"/>
                  <a:pt x="11835811" y="4378734"/>
                </a:cubicBezTo>
                <a:cubicBezTo>
                  <a:pt x="11763352" y="4521016"/>
                  <a:pt x="11609374" y="4478331"/>
                  <a:pt x="11524840" y="4613499"/>
                </a:cubicBezTo>
                <a:cubicBezTo>
                  <a:pt x="11624471" y="4613499"/>
                  <a:pt x="11702969" y="4613499"/>
                  <a:pt x="11775427" y="4585042"/>
                </a:cubicBezTo>
                <a:cubicBezTo>
                  <a:pt x="11805619" y="4574373"/>
                  <a:pt x="11838830" y="4560144"/>
                  <a:pt x="11856944" y="4602828"/>
                </a:cubicBezTo>
                <a:cubicBezTo>
                  <a:pt x="11878080" y="4652628"/>
                  <a:pt x="11835811" y="4670412"/>
                  <a:pt x="11811658" y="4677526"/>
                </a:cubicBezTo>
                <a:cubicBezTo>
                  <a:pt x="11742216" y="4702425"/>
                  <a:pt x="11687874" y="4759339"/>
                  <a:pt x="11627490" y="4805580"/>
                </a:cubicBezTo>
                <a:cubicBezTo>
                  <a:pt x="11497668" y="4905177"/>
                  <a:pt x="11355767" y="4990547"/>
                  <a:pt x="11247078" y="5154171"/>
                </a:cubicBezTo>
                <a:cubicBezTo>
                  <a:pt x="11382940" y="5111487"/>
                  <a:pt x="11485590" y="5011889"/>
                  <a:pt x="11615414" y="4994104"/>
                </a:cubicBezTo>
                <a:cubicBezTo>
                  <a:pt x="11503704" y="5143500"/>
                  <a:pt x="11361806" y="5243097"/>
                  <a:pt x="11228964" y="5353367"/>
                </a:cubicBezTo>
                <a:cubicBezTo>
                  <a:pt x="11189714" y="5385379"/>
                  <a:pt x="11150466" y="5406721"/>
                  <a:pt x="11144428" y="5474306"/>
                </a:cubicBezTo>
                <a:cubicBezTo>
                  <a:pt x="11126312" y="5605917"/>
                  <a:pt x="11078008" y="5712629"/>
                  <a:pt x="10969318" y="5769542"/>
                </a:cubicBezTo>
                <a:cubicBezTo>
                  <a:pt x="10969318" y="5769542"/>
                  <a:pt x="10975356" y="5790884"/>
                  <a:pt x="10978374" y="5801555"/>
                </a:cubicBezTo>
                <a:cubicBezTo>
                  <a:pt x="11044797" y="5805112"/>
                  <a:pt x="11096122" y="5726858"/>
                  <a:pt x="11177639" y="5755314"/>
                </a:cubicBezTo>
                <a:cubicBezTo>
                  <a:pt x="11096122" y="5862025"/>
                  <a:pt x="11029702" y="5954508"/>
                  <a:pt x="10917992" y="6004307"/>
                </a:cubicBezTo>
                <a:cubicBezTo>
                  <a:pt x="10827418" y="6043434"/>
                  <a:pt x="10715710" y="6068335"/>
                  <a:pt x="10649289" y="6196388"/>
                </a:cubicBezTo>
                <a:cubicBezTo>
                  <a:pt x="10724768" y="6221287"/>
                  <a:pt x="10782132" y="6189274"/>
                  <a:pt x="10839496" y="6167932"/>
                </a:cubicBezTo>
                <a:cubicBezTo>
                  <a:pt x="10927050" y="6132361"/>
                  <a:pt x="11014605" y="6093234"/>
                  <a:pt x="11102160" y="6057663"/>
                </a:cubicBezTo>
                <a:cubicBezTo>
                  <a:pt x="11135372" y="6043434"/>
                  <a:pt x="11171600" y="6036320"/>
                  <a:pt x="11192734" y="6100347"/>
                </a:cubicBezTo>
                <a:cubicBezTo>
                  <a:pt x="11081026" y="6114575"/>
                  <a:pt x="11014605" y="6199945"/>
                  <a:pt x="10945164" y="6281757"/>
                </a:cubicBezTo>
                <a:cubicBezTo>
                  <a:pt x="10905916" y="6327999"/>
                  <a:pt x="10872705" y="6388469"/>
                  <a:pt x="10803265" y="6367127"/>
                </a:cubicBezTo>
                <a:cubicBezTo>
                  <a:pt x="10767036" y="6356456"/>
                  <a:pt x="10742882" y="6388469"/>
                  <a:pt x="10745901" y="6431153"/>
                </a:cubicBezTo>
                <a:cubicBezTo>
                  <a:pt x="10760998" y="6580550"/>
                  <a:pt x="10673442" y="6630349"/>
                  <a:pt x="10582868" y="6658805"/>
                </a:cubicBezTo>
                <a:cubicBezTo>
                  <a:pt x="10450026" y="6701489"/>
                  <a:pt x="10332280" y="6786859"/>
                  <a:pt x="10208496" y="6858000"/>
                </a:cubicBezTo>
                <a:lnTo>
                  <a:pt x="7272221" y="6858000"/>
                </a:lnTo>
                <a:lnTo>
                  <a:pt x="6362810" y="6858000"/>
                </a:lnTo>
                <a:lnTo>
                  <a:pt x="6139260" y="6858000"/>
                </a:lnTo>
                <a:lnTo>
                  <a:pt x="4282294" y="6858000"/>
                </a:lnTo>
                <a:lnTo>
                  <a:pt x="4114800" y="6858000"/>
                </a:lnTo>
                <a:lnTo>
                  <a:pt x="4038600" y="6858000"/>
                </a:lnTo>
                <a:lnTo>
                  <a:pt x="0" y="6858000"/>
                </a:lnTo>
                <a:close/>
              </a:path>
            </a:pathLst>
          </a:custGeom>
        </p:spPr>
      </p:pic>
      <p:sp>
        <p:nvSpPr>
          <p:cNvPr id="6" name="TextBox 5">
            <a:extLst>
              <a:ext uri="{FF2B5EF4-FFF2-40B4-BE49-F238E27FC236}">
                <a16:creationId xmlns:a16="http://schemas.microsoft.com/office/drawing/2014/main" id="{DD43E50A-BB20-74D3-F8C6-9D6CB7C127C2}"/>
              </a:ext>
            </a:extLst>
          </p:cNvPr>
          <p:cNvSpPr txBox="1"/>
          <p:nvPr/>
        </p:nvSpPr>
        <p:spPr>
          <a:xfrm>
            <a:off x="8012835" y="515877"/>
            <a:ext cx="437103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Introduction to Tesco</a:t>
            </a:r>
          </a:p>
        </p:txBody>
      </p:sp>
      <p:graphicFrame>
        <p:nvGraphicFramePr>
          <p:cNvPr id="12" name="TextBox 8">
            <a:extLst>
              <a:ext uri="{FF2B5EF4-FFF2-40B4-BE49-F238E27FC236}">
                <a16:creationId xmlns:a16="http://schemas.microsoft.com/office/drawing/2014/main" id="{212B73B8-0D58-BDF8-0B3C-7F51F57BA3BB}"/>
              </a:ext>
            </a:extLst>
          </p:cNvPr>
          <p:cNvGraphicFramePr/>
          <p:nvPr/>
        </p:nvGraphicFramePr>
        <p:xfrm>
          <a:off x="7144378" y="1493418"/>
          <a:ext cx="4642338" cy="43396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Slide Number Placeholder 1">
            <a:extLst>
              <a:ext uri="{FF2B5EF4-FFF2-40B4-BE49-F238E27FC236}">
                <a16:creationId xmlns:a16="http://schemas.microsoft.com/office/drawing/2014/main" id="{29497C52-886F-8135-6AF2-89C0D144956C}"/>
              </a:ext>
            </a:extLst>
          </p:cNvPr>
          <p:cNvSpPr>
            <a:spLocks noGrp="1"/>
          </p:cNvSpPr>
          <p:nvPr>
            <p:ph type="sldNum" sz="quarter" idx="12"/>
          </p:nvPr>
        </p:nvSpPr>
        <p:spPr/>
        <p:txBody>
          <a:bodyPr/>
          <a:lstStyle/>
          <a:p>
            <a:fld id="{6EAF39EF-2332-4FCA-A838-0C2F2A96E7FE}" type="slidenum">
              <a:rPr lang="en-GB" smtClean="0"/>
              <a:t>3</a:t>
            </a:fld>
            <a:endParaRPr lang="en-GB"/>
          </a:p>
        </p:txBody>
      </p:sp>
    </p:spTree>
    <p:extLst>
      <p:ext uri="{BB962C8B-B14F-4D97-AF65-F5344CB8AC3E}">
        <p14:creationId xmlns:p14="http://schemas.microsoft.com/office/powerpoint/2010/main" val="40068232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FA3A9A0-CD62-F598-5D40-2F266C00EA70}"/>
              </a:ext>
            </a:extLst>
          </p:cNvPr>
          <p:cNvSpPr txBox="1"/>
          <p:nvPr/>
        </p:nvSpPr>
        <p:spPr>
          <a:xfrm>
            <a:off x="2579684" y="300170"/>
            <a:ext cx="2621279" cy="67981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dirty="0">
                <a:latin typeface="+mj-lt"/>
                <a:ea typeface="+mj-ea"/>
                <a:cs typeface="+mj-cs"/>
              </a:rPr>
              <a:t>Tesco PLC</a:t>
            </a:r>
          </a:p>
        </p:txBody>
      </p:sp>
      <p:sp>
        <p:nvSpPr>
          <p:cNvPr id="11" name="TextBox 10">
            <a:extLst>
              <a:ext uri="{FF2B5EF4-FFF2-40B4-BE49-F238E27FC236}">
                <a16:creationId xmlns:a16="http://schemas.microsoft.com/office/drawing/2014/main" id="{DD8436A5-9FD4-6399-6D9C-6301D4A3267C}"/>
              </a:ext>
            </a:extLst>
          </p:cNvPr>
          <p:cNvSpPr txBox="1"/>
          <p:nvPr/>
        </p:nvSpPr>
        <p:spPr>
          <a:xfrm>
            <a:off x="701040" y="1097280"/>
            <a:ext cx="5525127" cy="5303519"/>
          </a:xfrm>
          <a:prstGeom prst="rect">
            <a:avLst/>
          </a:prstGeom>
        </p:spPr>
        <p:txBody>
          <a:bodyPr vert="horz" lIns="91440" tIns="45720" rIns="91440" bIns="45720" rtlCol="0">
            <a:normAutofit/>
          </a:bodyPr>
          <a:lstStyle/>
          <a:p>
            <a:pPr algn="ctr">
              <a:lnSpc>
                <a:spcPct val="90000"/>
              </a:lnSpc>
              <a:spcAft>
                <a:spcPts val="600"/>
              </a:spcAft>
            </a:pPr>
            <a:r>
              <a:rPr lang="fr-FR" dirty="0" err="1">
                <a:latin typeface="Arial" panose="020B0604020202020204" pitchFamily="34" charset="0"/>
                <a:cs typeface="Arial" panose="020B0604020202020204" pitchFamily="34" charset="0"/>
              </a:rPr>
              <a:t>Organisational</a:t>
            </a:r>
            <a:r>
              <a:rPr lang="fr-FR" dirty="0">
                <a:latin typeface="Arial" panose="020B0604020202020204" pitchFamily="34" charset="0"/>
                <a:cs typeface="Arial" panose="020B0604020202020204" pitchFamily="34" charset="0"/>
              </a:rPr>
              <a:t> transformation places significant demands</a:t>
            </a:r>
            <a:r>
              <a:rPr lang="en-US" dirty="0">
                <a:latin typeface="Arial" panose="020B0604020202020204" pitchFamily="34" charset="0"/>
                <a:cs typeface="Arial" panose="020B0604020202020204" pitchFamily="34" charset="0"/>
              </a:rPr>
              <a:t> on the workforce, leadership, &amp; adaptability. </a:t>
            </a:r>
          </a:p>
          <a:p>
            <a:pPr algn="ctr">
              <a:lnSpc>
                <a:spcPct val="90000"/>
              </a:lnSpc>
              <a:spcAft>
                <a:spcPts val="600"/>
              </a:spcAft>
            </a:pPr>
            <a:endParaRPr lang="en-US" dirty="0">
              <a:latin typeface="Arial" panose="020B0604020202020204" pitchFamily="34" charset="0"/>
              <a:cs typeface="Arial" panose="020B0604020202020204" pitchFamily="34" charset="0"/>
            </a:endParaRPr>
          </a:p>
          <a:p>
            <a:pPr algn="ctr">
              <a:lnSpc>
                <a:spcPct val="90000"/>
              </a:lnSpc>
              <a:spcAft>
                <a:spcPts val="600"/>
              </a:spcAft>
            </a:pPr>
            <a:r>
              <a:rPr lang="en-US" dirty="0">
                <a:latin typeface="Arial" panose="020B0604020202020204" pitchFamily="34" charset="0"/>
                <a:cs typeface="Arial" panose="020B0604020202020204" pitchFamily="34" charset="0"/>
              </a:rPr>
              <a:t>Recruitment and the selection process have become strategic HR activities rather than purely administrative functions. The ability to appoint individuals with the relevant and appropriate skills, </a:t>
            </a:r>
            <a:r>
              <a:rPr lang="en-US" dirty="0" err="1">
                <a:latin typeface="Arial" panose="020B0604020202020204" pitchFamily="34" charset="0"/>
                <a:cs typeface="Arial" panose="020B0604020202020204" pitchFamily="34" charset="0"/>
              </a:rPr>
              <a:t>behaviours</a:t>
            </a:r>
            <a:r>
              <a:rPr lang="en-US" dirty="0">
                <a:latin typeface="Arial" panose="020B0604020202020204" pitchFamily="34" charset="0"/>
                <a:cs typeface="Arial" panose="020B0604020202020204" pitchFamily="34" charset="0"/>
              </a:rPr>
              <a:t> and knowledge is essential if transformation objectives are to be delivered effectively and sustainably. </a:t>
            </a:r>
          </a:p>
          <a:p>
            <a:pPr algn="ctr">
              <a:lnSpc>
                <a:spcPct val="90000"/>
              </a:lnSpc>
              <a:spcAft>
                <a:spcPts val="600"/>
              </a:spcAft>
            </a:pPr>
            <a:endParaRPr lang="en-US" dirty="0">
              <a:latin typeface="Arial" panose="020B0604020202020204" pitchFamily="34" charset="0"/>
              <a:cs typeface="Arial" panose="020B0604020202020204" pitchFamily="34" charset="0"/>
            </a:endParaRPr>
          </a:p>
          <a:p>
            <a:pPr algn="ctr">
              <a:lnSpc>
                <a:spcPct val="90000"/>
              </a:lnSpc>
              <a:spcAft>
                <a:spcPts val="600"/>
              </a:spcAft>
            </a:pPr>
            <a:r>
              <a:rPr lang="en-GB" dirty="0">
                <a:latin typeface="Arial" panose="020B0604020202020204" pitchFamily="34" charset="0"/>
                <a:cs typeface="Arial" panose="020B0604020202020204" pitchFamily="34" charset="0"/>
              </a:rPr>
              <a:t>In this presentation, I will evaluate how Tesco plc can recruit the right candidate at the right time for the right role during the period of transformation, using the proposed methods of interviewing, questioning techniques,</a:t>
            </a:r>
            <a:r>
              <a:rPr lang="en-US" dirty="0">
                <a:latin typeface="Arial" panose="020B0604020202020204" pitchFamily="34" charset="0"/>
                <a:cs typeface="Arial" panose="020B0604020202020204" pitchFamily="34" charset="0"/>
              </a:rPr>
              <a:t> and interview format choices </a:t>
            </a:r>
            <a:r>
              <a:rPr lang="en-US" sz="1600" dirty="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Armstrong and Taylor; CIPD, 2023).</a:t>
            </a:r>
            <a:endParaRPr lang="en-US"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9D035CF-0BC9-A420-2C40-1EAD75F64FF8}"/>
              </a:ext>
            </a:extLst>
          </p:cNvPr>
          <p:cNvPicPr>
            <a:picLocks noChangeAspect="1"/>
          </p:cNvPicPr>
          <p:nvPr/>
        </p:nvPicPr>
        <p:blipFill>
          <a:blip r:embed="rId3">
            <a:extLst>
              <a:ext uri="{28A0092B-C50C-407E-A947-70E740481C1C}">
                <a14:useLocalDpi xmlns:a14="http://schemas.microsoft.com/office/drawing/2010/main" val="0"/>
              </a:ext>
            </a:extLst>
          </a:blip>
          <a:srcRect l="16417" r="19026"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graphicFrame>
        <p:nvGraphicFramePr>
          <p:cNvPr id="12" name="TextBox 8">
            <a:extLst>
              <a:ext uri="{FF2B5EF4-FFF2-40B4-BE49-F238E27FC236}">
                <a16:creationId xmlns:a16="http://schemas.microsoft.com/office/drawing/2014/main" id="{D54FDC29-6D89-FE1F-C178-0011FDE7F7E3}"/>
              </a:ext>
            </a:extLst>
          </p:cNvPr>
          <p:cNvGraphicFramePr/>
          <p:nvPr>
            <p:extLst>
              <p:ext uri="{D42A27DB-BD31-4B8C-83A1-F6EECF244321}">
                <p14:modId xmlns:p14="http://schemas.microsoft.com/office/powerpoint/2010/main" val="144570466"/>
              </p:ext>
            </p:extLst>
          </p:nvPr>
        </p:nvGraphicFramePr>
        <p:xfrm>
          <a:off x="12192000" y="1259175"/>
          <a:ext cx="4642338" cy="43396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Slide Number Placeholder 1">
            <a:extLst>
              <a:ext uri="{FF2B5EF4-FFF2-40B4-BE49-F238E27FC236}">
                <a16:creationId xmlns:a16="http://schemas.microsoft.com/office/drawing/2014/main" id="{CCB78368-865E-2347-4D95-7B8A25BBE8A0}"/>
              </a:ext>
            </a:extLst>
          </p:cNvPr>
          <p:cNvSpPr>
            <a:spLocks noGrp="1"/>
          </p:cNvSpPr>
          <p:nvPr>
            <p:ph type="sldNum" sz="quarter" idx="12"/>
          </p:nvPr>
        </p:nvSpPr>
        <p:spPr/>
        <p:txBody>
          <a:bodyPr/>
          <a:lstStyle/>
          <a:p>
            <a:fld id="{6EAF39EF-2332-4FCA-A838-0C2F2A96E7FE}" type="slidenum">
              <a:rPr lang="en-GB" smtClean="0"/>
              <a:t>4</a:t>
            </a:fld>
            <a:endParaRPr lang="en-GB"/>
          </a:p>
        </p:txBody>
      </p:sp>
    </p:spTree>
    <p:extLst>
      <p:ext uri="{BB962C8B-B14F-4D97-AF65-F5344CB8AC3E}">
        <p14:creationId xmlns:p14="http://schemas.microsoft.com/office/powerpoint/2010/main" val="15477832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4AD884-58B2-D3DD-CE86-9060FEC3AA31}"/>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613B4A9-1C7C-4729-A016-AB42D39794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E406D49D-3576-3279-8C0C-69818BC949D9}"/>
              </a:ext>
            </a:extLst>
          </p:cNvPr>
          <p:cNvPicPr>
            <a:picLocks noChangeAspect="1"/>
          </p:cNvPicPr>
          <p:nvPr/>
        </p:nvPicPr>
        <p:blipFill>
          <a:blip r:embed="rId3">
            <a:extLst>
              <a:ext uri="{28A0092B-C50C-407E-A947-70E740481C1C}">
                <a14:useLocalDpi xmlns:a14="http://schemas.microsoft.com/office/drawing/2010/main" val="0"/>
              </a:ext>
            </a:extLst>
          </a:blip>
          <a:srcRect l="9118" r="18196"/>
          <a:stretch>
            <a:fillRect/>
          </a:stretch>
        </p:blipFill>
        <p:spPr>
          <a:xfrm>
            <a:off x="9108859" y="4478749"/>
            <a:ext cx="2696840" cy="202767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6" name="TextBox 5">
            <a:extLst>
              <a:ext uri="{FF2B5EF4-FFF2-40B4-BE49-F238E27FC236}">
                <a16:creationId xmlns:a16="http://schemas.microsoft.com/office/drawing/2014/main" id="{15D1B184-09FD-9523-978F-0E9FDED907C4}"/>
              </a:ext>
            </a:extLst>
          </p:cNvPr>
          <p:cNvSpPr txBox="1"/>
          <p:nvPr/>
        </p:nvSpPr>
        <p:spPr>
          <a:xfrm>
            <a:off x="13361092" y="483726"/>
            <a:ext cx="4371033" cy="461665"/>
          </a:xfrm>
          <a:prstGeom prst="rect">
            <a:avLst/>
          </a:prstGeom>
          <a:noFill/>
        </p:spPr>
        <p:txBody>
          <a:bodyPr wrap="square" rtlCol="0">
            <a:spAutoFit/>
          </a:bodyPr>
          <a:lstStyle/>
          <a:p>
            <a:pPr>
              <a:spcAft>
                <a:spcPts val="600"/>
              </a:spcAft>
            </a:pPr>
            <a:r>
              <a:rPr lang="en-GB" sz="2400">
                <a:latin typeface="Arial" panose="020B0604020202020204" pitchFamily="34" charset="0"/>
                <a:cs typeface="Arial" panose="020B0604020202020204" pitchFamily="34" charset="0"/>
              </a:rPr>
              <a:t>Company - Tesco PLC</a:t>
            </a:r>
          </a:p>
        </p:txBody>
      </p:sp>
      <p:graphicFrame>
        <p:nvGraphicFramePr>
          <p:cNvPr id="12" name="TextBox 8">
            <a:extLst>
              <a:ext uri="{FF2B5EF4-FFF2-40B4-BE49-F238E27FC236}">
                <a16:creationId xmlns:a16="http://schemas.microsoft.com/office/drawing/2014/main" id="{301D2A08-35CB-8572-D8D1-BB76DE05D275}"/>
              </a:ext>
            </a:extLst>
          </p:cNvPr>
          <p:cNvGraphicFramePr/>
          <p:nvPr>
            <p:extLst>
              <p:ext uri="{D42A27DB-BD31-4B8C-83A1-F6EECF244321}">
                <p14:modId xmlns:p14="http://schemas.microsoft.com/office/powerpoint/2010/main" val="697842451"/>
              </p:ext>
            </p:extLst>
          </p:nvPr>
        </p:nvGraphicFramePr>
        <p:xfrm>
          <a:off x="12630778" y="1417218"/>
          <a:ext cx="4642338" cy="43396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Rectangle 4">
            <a:extLst>
              <a:ext uri="{FF2B5EF4-FFF2-40B4-BE49-F238E27FC236}">
                <a16:creationId xmlns:a16="http://schemas.microsoft.com/office/drawing/2014/main" id="{72A854F6-3686-FC52-6386-6BA6F1D086C9}"/>
              </a:ext>
            </a:extLst>
          </p:cNvPr>
          <p:cNvSpPr/>
          <p:nvPr/>
        </p:nvSpPr>
        <p:spPr>
          <a:xfrm>
            <a:off x="0" y="-13162"/>
            <a:ext cx="12192000" cy="1052052"/>
          </a:xfrm>
          <a:prstGeom prst="rect">
            <a:avLst/>
          </a:prstGeom>
          <a:gradFill>
            <a:gsLst>
              <a:gs pos="3000">
                <a:schemeClr val="bg1"/>
              </a:gs>
              <a:gs pos="51000">
                <a:schemeClr val="accent4">
                  <a:lumMod val="5000"/>
                  <a:lumOff val="95000"/>
                </a:schemeClr>
              </a:gs>
              <a:gs pos="100000">
                <a:srgbClr val="0070C0"/>
              </a:gs>
            </a:gsLst>
            <a:lin ang="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5AC1FE2A-A629-334B-6352-54FEA999A5FD}"/>
              </a:ext>
            </a:extLst>
          </p:cNvPr>
          <p:cNvPicPr>
            <a:picLocks noChangeAspect="1"/>
          </p:cNvPicPr>
          <p:nvPr/>
        </p:nvPicPr>
        <p:blipFill>
          <a:blip r:embed="rId9">
            <a:extLst>
              <a:ext uri="{28A0092B-C50C-407E-A947-70E740481C1C}">
                <a14:useLocalDpi xmlns:a14="http://schemas.microsoft.com/office/drawing/2010/main" val="0"/>
              </a:ext>
            </a:extLst>
          </a:blip>
          <a:srcRect r="49233"/>
          <a:stretch>
            <a:fillRect/>
          </a:stretch>
        </p:blipFill>
        <p:spPr>
          <a:xfrm>
            <a:off x="8780205" y="190069"/>
            <a:ext cx="1986117" cy="645589"/>
          </a:xfrm>
          <a:prstGeom prst="rect">
            <a:avLst/>
          </a:prstGeom>
        </p:spPr>
      </p:pic>
      <p:sp>
        <p:nvSpPr>
          <p:cNvPr id="3" name="TextBox 2">
            <a:extLst>
              <a:ext uri="{FF2B5EF4-FFF2-40B4-BE49-F238E27FC236}">
                <a16:creationId xmlns:a16="http://schemas.microsoft.com/office/drawing/2014/main" id="{EBEE7248-CFDB-04CB-5F79-7D3D3CE60131}"/>
              </a:ext>
            </a:extLst>
          </p:cNvPr>
          <p:cNvSpPr txBox="1"/>
          <p:nvPr/>
        </p:nvSpPr>
        <p:spPr>
          <a:xfrm>
            <a:off x="435246" y="1417218"/>
            <a:ext cx="5836920"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Tesco is one of the UK’s largest retailers, operating across food retail, E-commerce, logistics and customer service. With Tesco undergoing a major organisational transformation, factors that need to be included are:</a:t>
            </a:r>
          </a:p>
        </p:txBody>
      </p:sp>
      <p:graphicFrame>
        <p:nvGraphicFramePr>
          <p:cNvPr id="4" name="Diagram 3">
            <a:extLst>
              <a:ext uri="{FF2B5EF4-FFF2-40B4-BE49-F238E27FC236}">
                <a16:creationId xmlns:a16="http://schemas.microsoft.com/office/drawing/2014/main" id="{A45B724D-062E-DE29-D640-76A6E8ECFD2D}"/>
              </a:ext>
            </a:extLst>
          </p:cNvPr>
          <p:cNvGraphicFramePr/>
          <p:nvPr>
            <p:extLst>
              <p:ext uri="{D42A27DB-BD31-4B8C-83A1-F6EECF244321}">
                <p14:modId xmlns:p14="http://schemas.microsoft.com/office/powerpoint/2010/main" val="1346129628"/>
              </p:ext>
            </p:extLst>
          </p:nvPr>
        </p:nvGraphicFramePr>
        <p:xfrm>
          <a:off x="6707411" y="1257397"/>
          <a:ext cx="4225632" cy="2862322"/>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7" name="TextBox 6">
            <a:extLst>
              <a:ext uri="{FF2B5EF4-FFF2-40B4-BE49-F238E27FC236}">
                <a16:creationId xmlns:a16="http://schemas.microsoft.com/office/drawing/2014/main" id="{62890F3F-FBEE-BB18-BC10-A8312CEAAEDA}"/>
              </a:ext>
            </a:extLst>
          </p:cNvPr>
          <p:cNvSpPr txBox="1"/>
          <p:nvPr/>
        </p:nvSpPr>
        <p:spPr>
          <a:xfrm>
            <a:off x="487238" y="3047586"/>
            <a:ext cx="5836920" cy="286232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This transformation generates demand for key job roles such as: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Project Manager</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Financial Analyst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Operations Manager</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Digital Specialist</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Each of these contributes differently to change delivery and organisational performance (Bratton and Gold, 2022;Torrinton, Hall and Taylor, 2020). </a:t>
            </a:r>
          </a:p>
        </p:txBody>
      </p:sp>
      <p:pic>
        <p:nvPicPr>
          <p:cNvPr id="13" name="Picture 12">
            <a:extLst>
              <a:ext uri="{FF2B5EF4-FFF2-40B4-BE49-F238E27FC236}">
                <a16:creationId xmlns:a16="http://schemas.microsoft.com/office/drawing/2014/main" id="{6189309D-B407-25E7-8520-0AADE7A1D23E}"/>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6324159" y="4478748"/>
            <a:ext cx="3041519" cy="202768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6" name="TextBox 15">
            <a:extLst>
              <a:ext uri="{FF2B5EF4-FFF2-40B4-BE49-F238E27FC236}">
                <a16:creationId xmlns:a16="http://schemas.microsoft.com/office/drawing/2014/main" id="{52690329-9546-9079-4802-944B8C045E27}"/>
              </a:ext>
            </a:extLst>
          </p:cNvPr>
          <p:cNvSpPr txBox="1"/>
          <p:nvPr/>
        </p:nvSpPr>
        <p:spPr>
          <a:xfrm>
            <a:off x="487238" y="7274809"/>
            <a:ext cx="5836920" cy="3970318"/>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Nature of Transformation:</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Strategic &amp; Digital Transformation</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Shift from traditional retail to an omnichannel model</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Investment in AI, data analytics, and supply chain automation</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Cultural change: becoming more agile, customer-focused, and tech-enabled</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Goal: improve efficiency, reduce costs, and enhance customer experience</a:t>
            </a:r>
          </a:p>
        </p:txBody>
      </p:sp>
      <p:sp>
        <p:nvSpPr>
          <p:cNvPr id="2" name="TextBox 1">
            <a:extLst>
              <a:ext uri="{FF2B5EF4-FFF2-40B4-BE49-F238E27FC236}">
                <a16:creationId xmlns:a16="http://schemas.microsoft.com/office/drawing/2014/main" id="{2BBDF62C-5E77-AB00-600D-F7E575D77D0C}"/>
              </a:ext>
            </a:extLst>
          </p:cNvPr>
          <p:cNvSpPr txBox="1"/>
          <p:nvPr/>
        </p:nvSpPr>
        <p:spPr>
          <a:xfrm>
            <a:off x="487238" y="284460"/>
            <a:ext cx="4599432" cy="369332"/>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Tesco and the Transformation</a:t>
            </a:r>
          </a:p>
        </p:txBody>
      </p:sp>
      <p:sp>
        <p:nvSpPr>
          <p:cNvPr id="10" name="Slide Number Placeholder 9">
            <a:extLst>
              <a:ext uri="{FF2B5EF4-FFF2-40B4-BE49-F238E27FC236}">
                <a16:creationId xmlns:a16="http://schemas.microsoft.com/office/drawing/2014/main" id="{8A7C6945-587C-0B35-0DCA-DEE7F3C48B7D}"/>
              </a:ext>
            </a:extLst>
          </p:cNvPr>
          <p:cNvSpPr>
            <a:spLocks noGrp="1"/>
          </p:cNvSpPr>
          <p:nvPr>
            <p:ph type="sldNum" sz="quarter" idx="12"/>
          </p:nvPr>
        </p:nvSpPr>
        <p:spPr/>
        <p:txBody>
          <a:bodyPr/>
          <a:lstStyle/>
          <a:p>
            <a:fld id="{6EAF39EF-2332-4FCA-A838-0C2F2A96E7FE}" type="slidenum">
              <a:rPr lang="en-GB" smtClean="0"/>
              <a:t>5</a:t>
            </a:fld>
            <a:endParaRPr lang="en-GB"/>
          </a:p>
        </p:txBody>
      </p:sp>
    </p:spTree>
    <p:extLst>
      <p:ext uri="{BB962C8B-B14F-4D97-AF65-F5344CB8AC3E}">
        <p14:creationId xmlns:p14="http://schemas.microsoft.com/office/powerpoint/2010/main" val="8851622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8"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additive="base">
                                        <p:cTn id="18" dur="500" fill="hold"/>
                                        <p:tgtEl>
                                          <p:spTgt spid="7"/>
                                        </p:tgtEl>
                                        <p:attrNameLst>
                                          <p:attrName>ppt_x</p:attrName>
                                        </p:attrNameLst>
                                      </p:cBhvr>
                                      <p:tavLst>
                                        <p:tav tm="0">
                                          <p:val>
                                            <p:strVal val="0-#ppt_w/2"/>
                                          </p:val>
                                        </p:tav>
                                        <p:tav tm="100000">
                                          <p:val>
                                            <p:strVal val="#ppt_x"/>
                                          </p:val>
                                        </p:tav>
                                      </p:tavLst>
                                    </p:anim>
                                    <p:anim calcmode="lin" valueType="num">
                                      <p:cBhvr additive="base">
                                        <p:cTn id="19"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4" grpId="0">
        <p:bldAsOne/>
      </p:bldGraphic>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116129-A2FC-2597-A026-F1671F1BD054}"/>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176ACD1-08C7-2E6C-D63B-D2C71ED0E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A4C94F8A-9095-9026-6851-BE40BFE08915}"/>
              </a:ext>
            </a:extLst>
          </p:cNvPr>
          <p:cNvPicPr>
            <a:picLocks noChangeAspect="1"/>
          </p:cNvPicPr>
          <p:nvPr/>
        </p:nvPicPr>
        <p:blipFill>
          <a:blip r:embed="rId3">
            <a:extLst>
              <a:ext uri="{28A0092B-C50C-407E-A947-70E740481C1C}">
                <a14:useLocalDpi xmlns:a14="http://schemas.microsoft.com/office/drawing/2010/main" val="0"/>
              </a:ext>
            </a:extLst>
          </a:blip>
          <a:srcRect l="9118" r="18196"/>
          <a:stretch>
            <a:fillRect/>
          </a:stretch>
        </p:blipFill>
        <p:spPr>
          <a:xfrm>
            <a:off x="9108859" y="4478749"/>
            <a:ext cx="2696840" cy="202767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6" name="TextBox 5">
            <a:extLst>
              <a:ext uri="{FF2B5EF4-FFF2-40B4-BE49-F238E27FC236}">
                <a16:creationId xmlns:a16="http://schemas.microsoft.com/office/drawing/2014/main" id="{6161C997-099D-35B9-A6E5-21506B1B0AC8}"/>
              </a:ext>
            </a:extLst>
          </p:cNvPr>
          <p:cNvSpPr txBox="1"/>
          <p:nvPr/>
        </p:nvSpPr>
        <p:spPr>
          <a:xfrm>
            <a:off x="13361092" y="483726"/>
            <a:ext cx="4371033" cy="461665"/>
          </a:xfrm>
          <a:prstGeom prst="rect">
            <a:avLst/>
          </a:prstGeom>
          <a:noFill/>
        </p:spPr>
        <p:txBody>
          <a:bodyPr wrap="square" rtlCol="0">
            <a:spAutoFit/>
          </a:bodyPr>
          <a:lstStyle/>
          <a:p>
            <a:pPr>
              <a:spcAft>
                <a:spcPts val="600"/>
              </a:spcAft>
            </a:pPr>
            <a:r>
              <a:rPr lang="en-GB" sz="2400">
                <a:latin typeface="Arial" panose="020B0604020202020204" pitchFamily="34" charset="0"/>
                <a:cs typeface="Arial" panose="020B0604020202020204" pitchFamily="34" charset="0"/>
              </a:rPr>
              <a:t>Company - Tesco PLC</a:t>
            </a:r>
          </a:p>
        </p:txBody>
      </p:sp>
      <p:graphicFrame>
        <p:nvGraphicFramePr>
          <p:cNvPr id="12" name="TextBox 8">
            <a:extLst>
              <a:ext uri="{FF2B5EF4-FFF2-40B4-BE49-F238E27FC236}">
                <a16:creationId xmlns:a16="http://schemas.microsoft.com/office/drawing/2014/main" id="{E8668869-CAF1-1C65-8C73-FF2C42AB9BE9}"/>
              </a:ext>
            </a:extLst>
          </p:cNvPr>
          <p:cNvGraphicFramePr/>
          <p:nvPr/>
        </p:nvGraphicFramePr>
        <p:xfrm>
          <a:off x="12630778" y="1417218"/>
          <a:ext cx="4642338" cy="43396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extBox 1">
            <a:extLst>
              <a:ext uri="{FF2B5EF4-FFF2-40B4-BE49-F238E27FC236}">
                <a16:creationId xmlns:a16="http://schemas.microsoft.com/office/drawing/2014/main" id="{7DD52B0D-6918-8DE2-4D96-D52365C9E957}"/>
              </a:ext>
            </a:extLst>
          </p:cNvPr>
          <p:cNvSpPr txBox="1"/>
          <p:nvPr/>
        </p:nvSpPr>
        <p:spPr>
          <a:xfrm>
            <a:off x="-6028546" y="252064"/>
            <a:ext cx="4599432" cy="369332"/>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Tesco and the Transformation</a:t>
            </a:r>
          </a:p>
        </p:txBody>
      </p:sp>
      <p:sp>
        <p:nvSpPr>
          <p:cNvPr id="3" name="TextBox 2">
            <a:extLst>
              <a:ext uri="{FF2B5EF4-FFF2-40B4-BE49-F238E27FC236}">
                <a16:creationId xmlns:a16="http://schemas.microsoft.com/office/drawing/2014/main" id="{EB92FD4A-FB9F-CDAF-C3F8-D474B75EE3A2}"/>
              </a:ext>
            </a:extLst>
          </p:cNvPr>
          <p:cNvSpPr txBox="1"/>
          <p:nvPr/>
        </p:nvSpPr>
        <p:spPr>
          <a:xfrm>
            <a:off x="-6028546" y="621396"/>
            <a:ext cx="5836920"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Tesco is one of the UK’s largest retailers, operating across food retail, E-commerce, logistics and customer service. With Tesco undergoing a major organisational transformation, factors that need to be included are:</a:t>
            </a:r>
          </a:p>
        </p:txBody>
      </p:sp>
      <p:graphicFrame>
        <p:nvGraphicFramePr>
          <p:cNvPr id="4" name="Diagram 3">
            <a:extLst>
              <a:ext uri="{FF2B5EF4-FFF2-40B4-BE49-F238E27FC236}">
                <a16:creationId xmlns:a16="http://schemas.microsoft.com/office/drawing/2014/main" id="{52DE9F0C-DCA4-4E7B-969C-554688EC903D}"/>
              </a:ext>
            </a:extLst>
          </p:cNvPr>
          <p:cNvGraphicFramePr/>
          <p:nvPr/>
        </p:nvGraphicFramePr>
        <p:xfrm>
          <a:off x="6707411" y="320640"/>
          <a:ext cx="5098288" cy="3799079"/>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7" name="TextBox 6">
            <a:extLst>
              <a:ext uri="{FF2B5EF4-FFF2-40B4-BE49-F238E27FC236}">
                <a16:creationId xmlns:a16="http://schemas.microsoft.com/office/drawing/2014/main" id="{E0F56747-35F6-F8F9-EF13-7049D59048AC}"/>
              </a:ext>
            </a:extLst>
          </p:cNvPr>
          <p:cNvSpPr txBox="1"/>
          <p:nvPr/>
        </p:nvSpPr>
        <p:spPr>
          <a:xfrm>
            <a:off x="-6477442" y="2550058"/>
            <a:ext cx="5836920" cy="313932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This transformation generates demand for key job roles such as: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Project Manager</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Financial Analyst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Operations Manager</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Change Manager</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Digital Specialist</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Each of these contributes differently to change delivery and organisational performance (Bratton and Gold, 2022;Torrinton, Hall and Taylor, 2020). </a:t>
            </a:r>
          </a:p>
        </p:txBody>
      </p:sp>
      <p:pic>
        <p:nvPicPr>
          <p:cNvPr id="13" name="Picture 12">
            <a:extLst>
              <a:ext uri="{FF2B5EF4-FFF2-40B4-BE49-F238E27FC236}">
                <a16:creationId xmlns:a16="http://schemas.microsoft.com/office/drawing/2014/main" id="{1B941EC4-9A42-5070-2D21-7CE6F4F0B30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5971527" y="4509680"/>
            <a:ext cx="3041519" cy="202768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6" name="TextBox 15">
            <a:extLst>
              <a:ext uri="{FF2B5EF4-FFF2-40B4-BE49-F238E27FC236}">
                <a16:creationId xmlns:a16="http://schemas.microsoft.com/office/drawing/2014/main" id="{DFAF6542-DD2C-625B-7A15-B8FDC603E2B9}"/>
              </a:ext>
            </a:extLst>
          </p:cNvPr>
          <p:cNvSpPr txBox="1"/>
          <p:nvPr/>
        </p:nvSpPr>
        <p:spPr>
          <a:xfrm>
            <a:off x="435246" y="621396"/>
            <a:ext cx="5836920" cy="3970318"/>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Nature of Transformation:</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Strategic &amp; Digital Transformation</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Shift from traditional retail to an omnichannel model</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Investment in AI, data analytics, and supply chain automation</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Cultural change: becoming more agile, customer-focused, and tech-enabled</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Goal: improve efficiency, reduce costs, and enhance customer experience</a:t>
            </a:r>
          </a:p>
        </p:txBody>
      </p:sp>
      <p:sp>
        <p:nvSpPr>
          <p:cNvPr id="5" name="Slide Number Placeholder 4">
            <a:extLst>
              <a:ext uri="{FF2B5EF4-FFF2-40B4-BE49-F238E27FC236}">
                <a16:creationId xmlns:a16="http://schemas.microsoft.com/office/drawing/2014/main" id="{FB623347-A834-6495-D859-FDA9CC26FD47}"/>
              </a:ext>
            </a:extLst>
          </p:cNvPr>
          <p:cNvSpPr>
            <a:spLocks noGrp="1"/>
          </p:cNvSpPr>
          <p:nvPr>
            <p:ph type="sldNum" sz="quarter" idx="12"/>
          </p:nvPr>
        </p:nvSpPr>
        <p:spPr/>
        <p:txBody>
          <a:bodyPr/>
          <a:lstStyle/>
          <a:p>
            <a:fld id="{6EAF39EF-2332-4FCA-A838-0C2F2A96E7FE}" type="slidenum">
              <a:rPr lang="en-GB" smtClean="0"/>
              <a:t>6</a:t>
            </a:fld>
            <a:endParaRPr lang="en-GB"/>
          </a:p>
        </p:txBody>
      </p:sp>
    </p:spTree>
    <p:extLst>
      <p:ext uri="{BB962C8B-B14F-4D97-AF65-F5344CB8AC3E}">
        <p14:creationId xmlns:p14="http://schemas.microsoft.com/office/powerpoint/2010/main" val="32594505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B6D5363-2941-1617-F32C-673C40BA074B}"/>
              </a:ext>
            </a:extLst>
          </p:cNvPr>
          <p:cNvSpPr/>
          <p:nvPr/>
        </p:nvSpPr>
        <p:spPr>
          <a:xfrm>
            <a:off x="0" y="0"/>
            <a:ext cx="12192000" cy="1052052"/>
          </a:xfrm>
          <a:prstGeom prst="rect">
            <a:avLst/>
          </a:prstGeom>
          <a:gradFill>
            <a:gsLst>
              <a:gs pos="3000">
                <a:schemeClr val="bg1"/>
              </a:gs>
              <a:gs pos="51000">
                <a:schemeClr val="accent4">
                  <a:lumMod val="5000"/>
                  <a:lumOff val="95000"/>
                </a:schemeClr>
              </a:gs>
              <a:gs pos="100000">
                <a:srgbClr val="0070C0"/>
              </a:gs>
            </a:gsLst>
            <a:lin ang="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242F5371-5A49-0EBE-BE22-4FD08225AE54}"/>
              </a:ext>
            </a:extLst>
          </p:cNvPr>
          <p:cNvPicPr>
            <a:picLocks noChangeAspect="1"/>
          </p:cNvPicPr>
          <p:nvPr/>
        </p:nvPicPr>
        <p:blipFill>
          <a:blip r:embed="rId2">
            <a:extLst>
              <a:ext uri="{28A0092B-C50C-407E-A947-70E740481C1C}">
                <a14:useLocalDpi xmlns:a14="http://schemas.microsoft.com/office/drawing/2010/main" val="0"/>
              </a:ext>
            </a:extLst>
          </a:blip>
          <a:srcRect r="49233"/>
          <a:stretch>
            <a:fillRect/>
          </a:stretch>
        </p:blipFill>
        <p:spPr>
          <a:xfrm>
            <a:off x="8780205" y="203231"/>
            <a:ext cx="1986117" cy="645589"/>
          </a:xfrm>
          <a:prstGeom prst="rect">
            <a:avLst/>
          </a:prstGeom>
        </p:spPr>
      </p:pic>
      <p:sp>
        <p:nvSpPr>
          <p:cNvPr id="4" name="TextBox 3">
            <a:extLst>
              <a:ext uri="{FF2B5EF4-FFF2-40B4-BE49-F238E27FC236}">
                <a16:creationId xmlns:a16="http://schemas.microsoft.com/office/drawing/2014/main" id="{9545250B-CCF8-1C33-9116-E196E1C2823D}"/>
              </a:ext>
            </a:extLst>
          </p:cNvPr>
          <p:cNvSpPr txBox="1"/>
          <p:nvPr/>
        </p:nvSpPr>
        <p:spPr>
          <a:xfrm>
            <a:off x="639073" y="353370"/>
            <a:ext cx="4599432" cy="369332"/>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Overview of the recruitment process</a:t>
            </a:r>
          </a:p>
        </p:txBody>
      </p:sp>
      <p:sp>
        <p:nvSpPr>
          <p:cNvPr id="7" name="TextBox 6">
            <a:extLst>
              <a:ext uri="{FF2B5EF4-FFF2-40B4-BE49-F238E27FC236}">
                <a16:creationId xmlns:a16="http://schemas.microsoft.com/office/drawing/2014/main" id="{0B390348-0F5D-E3EB-FCC4-0873770B5D36}"/>
              </a:ext>
            </a:extLst>
          </p:cNvPr>
          <p:cNvSpPr txBox="1"/>
          <p:nvPr/>
        </p:nvSpPr>
        <p:spPr>
          <a:xfrm>
            <a:off x="3146851" y="4771160"/>
            <a:ext cx="5958398" cy="1222644"/>
          </a:xfrm>
          <a:custGeom>
            <a:avLst/>
            <a:gdLst>
              <a:gd name="csX0" fmla="*/ 0 w 5958398"/>
              <a:gd name="csY0" fmla="*/ 0 h 1222644"/>
              <a:gd name="csX1" fmla="*/ 5754620 w 5958398"/>
              <a:gd name="csY1" fmla="*/ 0 h 1222644"/>
              <a:gd name="csX2" fmla="*/ 5928601 w 5958398"/>
              <a:gd name="csY2" fmla="*/ 173981 h 1222644"/>
              <a:gd name="csX3" fmla="*/ 5958398 w 5958398"/>
              <a:gd name="csY3" fmla="*/ 173981 h 1222644"/>
              <a:gd name="csX4" fmla="*/ 5958398 w 5958398"/>
              <a:gd name="csY4" fmla="*/ 203778 h 1222644"/>
              <a:gd name="csX5" fmla="*/ 5958398 w 5958398"/>
              <a:gd name="csY5" fmla="*/ 1097311 h 1222644"/>
              <a:gd name="csX6" fmla="*/ 5958398 w 5958398"/>
              <a:gd name="csY6" fmla="*/ 1222644 h 1222644"/>
              <a:gd name="csX7" fmla="*/ 203778 w 5958398"/>
              <a:gd name="csY7" fmla="*/ 1222644 h 1222644"/>
              <a:gd name="csX8" fmla="*/ 0 w 5958398"/>
              <a:gd name="csY8" fmla="*/ 1018866 h 12226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5958398" h="1222644">
                <a:moveTo>
                  <a:pt x="0" y="0"/>
                </a:moveTo>
                <a:lnTo>
                  <a:pt x="5754620" y="0"/>
                </a:lnTo>
                <a:lnTo>
                  <a:pt x="5928601" y="173981"/>
                </a:lnTo>
                <a:lnTo>
                  <a:pt x="5958398" y="173981"/>
                </a:lnTo>
                <a:lnTo>
                  <a:pt x="5958398" y="203778"/>
                </a:lnTo>
                <a:lnTo>
                  <a:pt x="5958398" y="1097311"/>
                </a:lnTo>
                <a:lnTo>
                  <a:pt x="5958398" y="1222644"/>
                </a:lnTo>
                <a:lnTo>
                  <a:pt x="203778" y="1222644"/>
                </a:lnTo>
                <a:lnTo>
                  <a:pt x="0" y="1018866"/>
                </a:lnTo>
                <a:close/>
              </a:path>
            </a:pathLst>
          </a:custGeom>
          <a:solidFill>
            <a:srgbClr val="0070C0"/>
          </a:solidFill>
        </p:spPr>
        <p:txBody>
          <a:bodyPr wrap="square" rtlCol="0">
            <a:noAutofit/>
          </a:bodyPr>
          <a:lstStyle/>
          <a:p>
            <a:pPr algn="ctr"/>
            <a:r>
              <a:rPr lang="en-GB" b="1" dirty="0">
                <a:solidFill>
                  <a:schemeClr val="bg1"/>
                </a:solidFill>
                <a:latin typeface="Arial" panose="020B0604020202020204" pitchFamily="34" charset="0"/>
                <a:cs typeface="Arial" panose="020B0604020202020204" pitchFamily="34" charset="0"/>
              </a:rPr>
              <a:t>Definition of Recruitment</a:t>
            </a:r>
          </a:p>
          <a:p>
            <a:pPr algn="ctr"/>
            <a:r>
              <a:rPr lang="en-GB" dirty="0">
                <a:solidFill>
                  <a:schemeClr val="bg1"/>
                </a:solidFill>
                <a:latin typeface="Arial" panose="020B0604020202020204" pitchFamily="34" charset="0"/>
                <a:cs typeface="Arial" panose="020B0604020202020204" pitchFamily="34" charset="0"/>
              </a:rPr>
              <a:t> A organised method to attract, identify and appoint suitable candidates that is associated with the organisational needs (Armstrong &amp; Taylor, 2023)</a:t>
            </a:r>
          </a:p>
        </p:txBody>
      </p:sp>
      <p:grpSp>
        <p:nvGrpSpPr>
          <p:cNvPr id="13" name="Group 12">
            <a:extLst>
              <a:ext uri="{FF2B5EF4-FFF2-40B4-BE49-F238E27FC236}">
                <a16:creationId xmlns:a16="http://schemas.microsoft.com/office/drawing/2014/main" id="{57F900EE-EBC8-FBE7-CA7F-C780BD1A60C2}"/>
              </a:ext>
            </a:extLst>
          </p:cNvPr>
          <p:cNvGrpSpPr/>
          <p:nvPr/>
        </p:nvGrpSpPr>
        <p:grpSpPr>
          <a:xfrm>
            <a:off x="214622" y="2130883"/>
            <a:ext cx="11762755" cy="2106201"/>
            <a:chOff x="250132" y="1820828"/>
            <a:chExt cx="11762755" cy="2106201"/>
          </a:xfrm>
        </p:grpSpPr>
        <p:sp>
          <p:nvSpPr>
            <p:cNvPr id="14" name="Freeform: Shape 13">
              <a:extLst>
                <a:ext uri="{FF2B5EF4-FFF2-40B4-BE49-F238E27FC236}">
                  <a16:creationId xmlns:a16="http://schemas.microsoft.com/office/drawing/2014/main" id="{C62DF11D-1ACE-98DB-93EC-D2D5086F0588}"/>
                </a:ext>
              </a:extLst>
            </p:cNvPr>
            <p:cNvSpPr/>
            <p:nvPr/>
          </p:nvSpPr>
          <p:spPr>
            <a:xfrm>
              <a:off x="250132" y="2404693"/>
              <a:ext cx="1148785" cy="827980"/>
            </a:xfrm>
            <a:custGeom>
              <a:avLst/>
              <a:gdLst>
                <a:gd name="csX0" fmla="*/ 0 w 1148785"/>
                <a:gd name="csY0" fmla="*/ 82798 h 827980"/>
                <a:gd name="csX1" fmla="*/ 82798 w 1148785"/>
                <a:gd name="csY1" fmla="*/ 0 h 827980"/>
                <a:gd name="csX2" fmla="*/ 1065987 w 1148785"/>
                <a:gd name="csY2" fmla="*/ 0 h 827980"/>
                <a:gd name="csX3" fmla="*/ 1148785 w 1148785"/>
                <a:gd name="csY3" fmla="*/ 82798 h 827980"/>
                <a:gd name="csX4" fmla="*/ 1148785 w 1148785"/>
                <a:gd name="csY4" fmla="*/ 745182 h 827980"/>
                <a:gd name="csX5" fmla="*/ 1065987 w 1148785"/>
                <a:gd name="csY5" fmla="*/ 827980 h 827980"/>
                <a:gd name="csX6" fmla="*/ 82798 w 1148785"/>
                <a:gd name="csY6" fmla="*/ 827980 h 827980"/>
                <a:gd name="csX7" fmla="*/ 0 w 1148785"/>
                <a:gd name="csY7" fmla="*/ 745182 h 827980"/>
                <a:gd name="csX8" fmla="*/ 0 w 1148785"/>
                <a:gd name="csY8" fmla="*/ 82798 h 82798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148785" h="827980">
                  <a:moveTo>
                    <a:pt x="0" y="82798"/>
                  </a:moveTo>
                  <a:cubicBezTo>
                    <a:pt x="0" y="37070"/>
                    <a:pt x="37070" y="0"/>
                    <a:pt x="82798" y="0"/>
                  </a:cubicBezTo>
                  <a:lnTo>
                    <a:pt x="1065987" y="0"/>
                  </a:lnTo>
                  <a:cubicBezTo>
                    <a:pt x="1111715" y="0"/>
                    <a:pt x="1148785" y="37070"/>
                    <a:pt x="1148785" y="82798"/>
                  </a:cubicBezTo>
                  <a:lnTo>
                    <a:pt x="1148785" y="745182"/>
                  </a:lnTo>
                  <a:cubicBezTo>
                    <a:pt x="1148785" y="790910"/>
                    <a:pt x="1111715" y="827980"/>
                    <a:pt x="1065987" y="827980"/>
                  </a:cubicBezTo>
                  <a:lnTo>
                    <a:pt x="82798" y="827980"/>
                  </a:lnTo>
                  <a:cubicBezTo>
                    <a:pt x="37070" y="827980"/>
                    <a:pt x="0" y="790910"/>
                    <a:pt x="0" y="745182"/>
                  </a:cubicBezTo>
                  <a:lnTo>
                    <a:pt x="0" y="82798"/>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2879" tIns="142879" rIns="142879" bIns="320303" numCol="1" spcCol="1270" anchor="t" anchorCtr="0">
              <a:noAutofit/>
            </a:bodyPr>
            <a:lstStyle/>
            <a:p>
              <a:pPr marL="57150" lvl="1" indent="-57150" algn="ctr" defTabSz="466725">
                <a:lnSpc>
                  <a:spcPct val="90000"/>
                </a:lnSpc>
                <a:spcBef>
                  <a:spcPct val="0"/>
                </a:spcBef>
                <a:spcAft>
                  <a:spcPct val="15000"/>
                </a:spcAft>
                <a:buNone/>
              </a:pPr>
              <a:r>
                <a:rPr lang="en-GB" sz="1050" kern="1200" dirty="0">
                  <a:latin typeface="Arial" panose="020B0604020202020204" pitchFamily="34" charset="0"/>
                  <a:cs typeface="Arial" panose="020B0604020202020204" pitchFamily="34" charset="0"/>
                </a:rPr>
                <a:t>Identify skills that are required for change</a:t>
              </a:r>
              <a:endParaRPr lang="en-GB" sz="700" kern="1200" dirty="0"/>
            </a:p>
          </p:txBody>
        </p:sp>
        <p:sp>
          <p:nvSpPr>
            <p:cNvPr id="15" name="Shape 14">
              <a:extLst>
                <a:ext uri="{FF2B5EF4-FFF2-40B4-BE49-F238E27FC236}">
                  <a16:creationId xmlns:a16="http://schemas.microsoft.com/office/drawing/2014/main" id="{BE08775A-F667-4D44-836F-68E0023F60CC}"/>
                </a:ext>
              </a:extLst>
            </p:cNvPr>
            <p:cNvSpPr/>
            <p:nvPr/>
          </p:nvSpPr>
          <p:spPr>
            <a:xfrm>
              <a:off x="778002" y="2530791"/>
              <a:ext cx="1351686" cy="1351686"/>
            </a:xfrm>
            <a:prstGeom prst="leftCircularArrow">
              <a:avLst>
                <a:gd name="adj1" fmla="val 4751"/>
                <a:gd name="adj2" fmla="val 607698"/>
                <a:gd name="adj3" fmla="val 2081000"/>
                <a:gd name="adj4" fmla="val 8722281"/>
                <a:gd name="adj5" fmla="val 5543"/>
              </a:avLst>
            </a:prstGeom>
            <a:scene3d>
              <a:camera prst="orthographicFront">
                <a:rot lat="0" lon="0" rev="0"/>
              </a:camera>
              <a:lightRig rig="contrasting" dir="t">
                <a:rot lat="0" lon="0" rev="1200000"/>
              </a:lightRig>
            </a:scene3d>
            <a:sp3d z="-182000" contourW="19050" prstMaterial="metal">
              <a:bevelT w="88900" h="203200"/>
              <a:bevelB w="165100" h="254000"/>
            </a:sp3d>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a:lstStyle/>
            <a:p>
              <a:endParaRPr lang="en-GB"/>
            </a:p>
          </p:txBody>
        </p:sp>
        <p:sp>
          <p:nvSpPr>
            <p:cNvPr id="16" name="Freeform: Shape 15">
              <a:extLst>
                <a:ext uri="{FF2B5EF4-FFF2-40B4-BE49-F238E27FC236}">
                  <a16:creationId xmlns:a16="http://schemas.microsoft.com/office/drawing/2014/main" id="{C91490C1-B9A4-544C-AEB3-ECD2EB0B795B}"/>
                </a:ext>
              </a:extLst>
            </p:cNvPr>
            <p:cNvSpPr/>
            <p:nvPr/>
          </p:nvSpPr>
          <p:spPr>
            <a:xfrm>
              <a:off x="550858" y="3229746"/>
              <a:ext cx="808230" cy="321406"/>
            </a:xfrm>
            <a:custGeom>
              <a:avLst/>
              <a:gdLst>
                <a:gd name="csX0" fmla="*/ 0 w 808230"/>
                <a:gd name="csY0" fmla="*/ 32141 h 321406"/>
                <a:gd name="csX1" fmla="*/ 32141 w 808230"/>
                <a:gd name="csY1" fmla="*/ 0 h 321406"/>
                <a:gd name="csX2" fmla="*/ 776089 w 808230"/>
                <a:gd name="csY2" fmla="*/ 0 h 321406"/>
                <a:gd name="csX3" fmla="*/ 808230 w 808230"/>
                <a:gd name="csY3" fmla="*/ 32141 h 321406"/>
                <a:gd name="csX4" fmla="*/ 808230 w 808230"/>
                <a:gd name="csY4" fmla="*/ 289265 h 321406"/>
                <a:gd name="csX5" fmla="*/ 776089 w 808230"/>
                <a:gd name="csY5" fmla="*/ 321406 h 321406"/>
                <a:gd name="csX6" fmla="*/ 32141 w 808230"/>
                <a:gd name="csY6" fmla="*/ 321406 h 321406"/>
                <a:gd name="csX7" fmla="*/ 0 w 808230"/>
                <a:gd name="csY7" fmla="*/ 289265 h 321406"/>
                <a:gd name="csX8" fmla="*/ 0 w 808230"/>
                <a:gd name="csY8" fmla="*/ 32141 h 3214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08230" h="321406">
                  <a:moveTo>
                    <a:pt x="0" y="32141"/>
                  </a:moveTo>
                  <a:cubicBezTo>
                    <a:pt x="0" y="14390"/>
                    <a:pt x="14390" y="0"/>
                    <a:pt x="32141" y="0"/>
                  </a:cubicBezTo>
                  <a:lnTo>
                    <a:pt x="776089" y="0"/>
                  </a:lnTo>
                  <a:cubicBezTo>
                    <a:pt x="793840" y="0"/>
                    <a:pt x="808230" y="14390"/>
                    <a:pt x="808230" y="32141"/>
                  </a:cubicBezTo>
                  <a:lnTo>
                    <a:pt x="808230" y="289265"/>
                  </a:lnTo>
                  <a:cubicBezTo>
                    <a:pt x="808230" y="307016"/>
                    <a:pt x="793840" y="321406"/>
                    <a:pt x="776089" y="321406"/>
                  </a:cubicBezTo>
                  <a:lnTo>
                    <a:pt x="32141" y="321406"/>
                  </a:lnTo>
                  <a:cubicBezTo>
                    <a:pt x="14390" y="321406"/>
                    <a:pt x="0" y="307016"/>
                    <a:pt x="0" y="289265"/>
                  </a:cubicBezTo>
                  <a:lnTo>
                    <a:pt x="0" y="32141"/>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26559" tIns="20844" rIns="26559" bIns="20844" numCol="1" spcCol="1270" anchor="ctr" anchorCtr="0">
              <a:noAutofit/>
            </a:bodyPr>
            <a:lstStyle/>
            <a:p>
              <a:pPr marL="0" lvl="0" indent="0" algn="ctr" defTabSz="400050">
                <a:lnSpc>
                  <a:spcPct val="90000"/>
                </a:lnSpc>
                <a:spcBef>
                  <a:spcPct val="0"/>
                </a:spcBef>
                <a:spcAft>
                  <a:spcPct val="35000"/>
                </a:spcAft>
                <a:buNone/>
              </a:pPr>
              <a:r>
                <a:rPr lang="en-GB" sz="900" kern="1200" dirty="0"/>
                <a:t>Job Analysis</a:t>
              </a:r>
            </a:p>
          </p:txBody>
        </p:sp>
        <p:sp>
          <p:nvSpPr>
            <p:cNvPr id="17" name="Freeform: Shape 16">
              <a:extLst>
                <a:ext uri="{FF2B5EF4-FFF2-40B4-BE49-F238E27FC236}">
                  <a16:creationId xmlns:a16="http://schemas.microsoft.com/office/drawing/2014/main" id="{6E4D3FB6-D64D-DADF-0ED5-45EFF795C279}"/>
                </a:ext>
              </a:extLst>
            </p:cNvPr>
            <p:cNvSpPr/>
            <p:nvPr/>
          </p:nvSpPr>
          <p:spPr>
            <a:xfrm>
              <a:off x="1638757" y="2445544"/>
              <a:ext cx="1261617" cy="951834"/>
            </a:xfrm>
            <a:custGeom>
              <a:avLst/>
              <a:gdLst>
                <a:gd name="csX0" fmla="*/ 0 w 1127072"/>
                <a:gd name="csY0" fmla="*/ 95183 h 951834"/>
                <a:gd name="csX1" fmla="*/ 95183 w 1127072"/>
                <a:gd name="csY1" fmla="*/ 0 h 951834"/>
                <a:gd name="csX2" fmla="*/ 1031889 w 1127072"/>
                <a:gd name="csY2" fmla="*/ 0 h 951834"/>
                <a:gd name="csX3" fmla="*/ 1127072 w 1127072"/>
                <a:gd name="csY3" fmla="*/ 95183 h 951834"/>
                <a:gd name="csX4" fmla="*/ 1127072 w 1127072"/>
                <a:gd name="csY4" fmla="*/ 856651 h 951834"/>
                <a:gd name="csX5" fmla="*/ 1031889 w 1127072"/>
                <a:gd name="csY5" fmla="*/ 951834 h 951834"/>
                <a:gd name="csX6" fmla="*/ 95183 w 1127072"/>
                <a:gd name="csY6" fmla="*/ 951834 h 951834"/>
                <a:gd name="csX7" fmla="*/ 0 w 1127072"/>
                <a:gd name="csY7" fmla="*/ 856651 h 951834"/>
                <a:gd name="csX8" fmla="*/ 0 w 1127072"/>
                <a:gd name="csY8" fmla="*/ 95183 h 95183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127072" h="951834">
                  <a:moveTo>
                    <a:pt x="0" y="95183"/>
                  </a:moveTo>
                  <a:cubicBezTo>
                    <a:pt x="0" y="42615"/>
                    <a:pt x="42615" y="0"/>
                    <a:pt x="95183" y="0"/>
                  </a:cubicBezTo>
                  <a:lnTo>
                    <a:pt x="1031889" y="0"/>
                  </a:lnTo>
                  <a:cubicBezTo>
                    <a:pt x="1084457" y="0"/>
                    <a:pt x="1127072" y="42615"/>
                    <a:pt x="1127072" y="95183"/>
                  </a:cubicBezTo>
                  <a:lnTo>
                    <a:pt x="1127072" y="856651"/>
                  </a:lnTo>
                  <a:cubicBezTo>
                    <a:pt x="1127072" y="909219"/>
                    <a:pt x="1084457" y="951834"/>
                    <a:pt x="1031889" y="951834"/>
                  </a:cubicBezTo>
                  <a:lnTo>
                    <a:pt x="95183" y="951834"/>
                  </a:lnTo>
                  <a:cubicBezTo>
                    <a:pt x="42615" y="951834"/>
                    <a:pt x="0" y="909219"/>
                    <a:pt x="0" y="856651"/>
                  </a:cubicBezTo>
                  <a:lnTo>
                    <a:pt x="0" y="95183"/>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5729" tIns="349694" rIns="145729" bIns="145728" numCol="1" spcCol="1270" anchor="t" anchorCtr="0">
              <a:noAutofit/>
            </a:bodyPr>
            <a:lstStyle/>
            <a:p>
              <a:pPr marL="57150" lvl="1" indent="-57150" algn="ctr" defTabSz="444500">
                <a:lnSpc>
                  <a:spcPct val="90000"/>
                </a:lnSpc>
                <a:spcBef>
                  <a:spcPct val="0"/>
                </a:spcBef>
                <a:spcAft>
                  <a:spcPct val="15000"/>
                </a:spcAft>
                <a:buNone/>
              </a:pPr>
              <a:r>
                <a:rPr lang="en-GB" sz="1000" kern="1200" dirty="0">
                  <a:latin typeface="Arial" panose="020B0604020202020204" pitchFamily="34" charset="0"/>
                  <a:cs typeface="Arial" panose="020B0604020202020204" pitchFamily="34" charset="0"/>
                </a:rPr>
                <a:t>Define role purpose and responsibilities</a:t>
              </a:r>
              <a:endParaRPr lang="en-GB" sz="1000" kern="1200" dirty="0"/>
            </a:p>
          </p:txBody>
        </p:sp>
        <p:sp>
          <p:nvSpPr>
            <p:cNvPr id="18" name="Arrow: Circular 17">
              <a:extLst>
                <a:ext uri="{FF2B5EF4-FFF2-40B4-BE49-F238E27FC236}">
                  <a16:creationId xmlns:a16="http://schemas.microsoft.com/office/drawing/2014/main" id="{7AC2CA73-D7F1-F30D-70E7-B0D1BEFFD359}"/>
                </a:ext>
              </a:extLst>
            </p:cNvPr>
            <p:cNvSpPr/>
            <p:nvPr/>
          </p:nvSpPr>
          <p:spPr>
            <a:xfrm>
              <a:off x="2046056" y="1909897"/>
              <a:ext cx="1699821" cy="1699821"/>
            </a:xfrm>
            <a:prstGeom prst="circularArrow">
              <a:avLst>
                <a:gd name="adj1" fmla="val 3778"/>
                <a:gd name="adj2" fmla="val 471897"/>
                <a:gd name="adj3" fmla="val 19488940"/>
                <a:gd name="adj4" fmla="val 12711858"/>
                <a:gd name="adj5" fmla="val 4408"/>
              </a:avLst>
            </a:prstGeom>
            <a:scene3d>
              <a:camera prst="orthographicFront">
                <a:rot lat="0" lon="0" rev="0"/>
              </a:camera>
              <a:lightRig rig="contrasting" dir="t">
                <a:rot lat="0" lon="0" rev="1200000"/>
              </a:lightRig>
            </a:scene3d>
            <a:sp3d z="-182000" contourW="19050" prstMaterial="metal">
              <a:bevelT w="88900" h="203200"/>
              <a:bevelB w="165100" h="254000"/>
            </a:sp3d>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a:lstStyle/>
            <a:p>
              <a:endParaRPr lang="en-GB"/>
            </a:p>
          </p:txBody>
        </p:sp>
        <p:sp>
          <p:nvSpPr>
            <p:cNvPr id="19" name="Freeform: Shape 18">
              <a:extLst>
                <a:ext uri="{FF2B5EF4-FFF2-40B4-BE49-F238E27FC236}">
                  <a16:creationId xmlns:a16="http://schemas.microsoft.com/office/drawing/2014/main" id="{0C07B0E1-AE99-51F5-556C-C947FFCADB7F}"/>
                </a:ext>
              </a:extLst>
            </p:cNvPr>
            <p:cNvSpPr/>
            <p:nvPr/>
          </p:nvSpPr>
          <p:spPr>
            <a:xfrm>
              <a:off x="1829109" y="2347859"/>
              <a:ext cx="808230" cy="321406"/>
            </a:xfrm>
            <a:custGeom>
              <a:avLst/>
              <a:gdLst>
                <a:gd name="csX0" fmla="*/ 0 w 808230"/>
                <a:gd name="csY0" fmla="*/ 32141 h 321406"/>
                <a:gd name="csX1" fmla="*/ 32141 w 808230"/>
                <a:gd name="csY1" fmla="*/ 0 h 321406"/>
                <a:gd name="csX2" fmla="*/ 776089 w 808230"/>
                <a:gd name="csY2" fmla="*/ 0 h 321406"/>
                <a:gd name="csX3" fmla="*/ 808230 w 808230"/>
                <a:gd name="csY3" fmla="*/ 32141 h 321406"/>
                <a:gd name="csX4" fmla="*/ 808230 w 808230"/>
                <a:gd name="csY4" fmla="*/ 289265 h 321406"/>
                <a:gd name="csX5" fmla="*/ 776089 w 808230"/>
                <a:gd name="csY5" fmla="*/ 321406 h 321406"/>
                <a:gd name="csX6" fmla="*/ 32141 w 808230"/>
                <a:gd name="csY6" fmla="*/ 321406 h 321406"/>
                <a:gd name="csX7" fmla="*/ 0 w 808230"/>
                <a:gd name="csY7" fmla="*/ 289265 h 321406"/>
                <a:gd name="csX8" fmla="*/ 0 w 808230"/>
                <a:gd name="csY8" fmla="*/ 32141 h 3214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08230" h="321406">
                  <a:moveTo>
                    <a:pt x="0" y="32141"/>
                  </a:moveTo>
                  <a:cubicBezTo>
                    <a:pt x="0" y="14390"/>
                    <a:pt x="14390" y="0"/>
                    <a:pt x="32141" y="0"/>
                  </a:cubicBezTo>
                  <a:lnTo>
                    <a:pt x="776089" y="0"/>
                  </a:lnTo>
                  <a:cubicBezTo>
                    <a:pt x="793840" y="0"/>
                    <a:pt x="808230" y="14390"/>
                    <a:pt x="808230" y="32141"/>
                  </a:cubicBezTo>
                  <a:lnTo>
                    <a:pt x="808230" y="289265"/>
                  </a:lnTo>
                  <a:cubicBezTo>
                    <a:pt x="808230" y="307016"/>
                    <a:pt x="793840" y="321406"/>
                    <a:pt x="776089" y="321406"/>
                  </a:cubicBezTo>
                  <a:lnTo>
                    <a:pt x="32141" y="321406"/>
                  </a:lnTo>
                  <a:cubicBezTo>
                    <a:pt x="14390" y="321406"/>
                    <a:pt x="0" y="307016"/>
                    <a:pt x="0" y="289265"/>
                  </a:cubicBezTo>
                  <a:lnTo>
                    <a:pt x="0" y="32141"/>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26559" tIns="20844" rIns="26559" bIns="20844" numCol="1" spcCol="1270" anchor="ctr" anchorCtr="0">
              <a:noAutofit/>
            </a:bodyPr>
            <a:lstStyle/>
            <a:p>
              <a:pPr marL="0" lvl="0" indent="0" algn="ctr" defTabSz="400050">
                <a:lnSpc>
                  <a:spcPct val="90000"/>
                </a:lnSpc>
                <a:spcBef>
                  <a:spcPct val="0"/>
                </a:spcBef>
                <a:spcAft>
                  <a:spcPct val="35000"/>
                </a:spcAft>
                <a:buNone/>
              </a:pPr>
              <a:r>
                <a:rPr lang="en-GB" sz="900" kern="1200" dirty="0">
                  <a:latin typeface="Arial" panose="020B0604020202020204" pitchFamily="34" charset="0"/>
                  <a:cs typeface="Arial" panose="020B0604020202020204" pitchFamily="34" charset="0"/>
                </a:rPr>
                <a:t>Job Description </a:t>
              </a:r>
              <a:endParaRPr lang="en-GB" sz="900" kern="1200" dirty="0"/>
            </a:p>
          </p:txBody>
        </p:sp>
        <p:sp>
          <p:nvSpPr>
            <p:cNvPr id="20" name="Freeform: Shape 19">
              <a:extLst>
                <a:ext uri="{FF2B5EF4-FFF2-40B4-BE49-F238E27FC236}">
                  <a16:creationId xmlns:a16="http://schemas.microsoft.com/office/drawing/2014/main" id="{FEE1BF7B-E7E7-B1DE-2FEA-BA6CD927FBCD}"/>
                </a:ext>
              </a:extLst>
            </p:cNvPr>
            <p:cNvSpPr/>
            <p:nvPr/>
          </p:nvSpPr>
          <p:spPr>
            <a:xfrm>
              <a:off x="3137604" y="2475662"/>
              <a:ext cx="1095284" cy="925886"/>
            </a:xfrm>
            <a:custGeom>
              <a:avLst/>
              <a:gdLst>
                <a:gd name="csX0" fmla="*/ 0 w 1095284"/>
                <a:gd name="csY0" fmla="*/ 92589 h 925886"/>
                <a:gd name="csX1" fmla="*/ 92589 w 1095284"/>
                <a:gd name="csY1" fmla="*/ 0 h 925886"/>
                <a:gd name="csX2" fmla="*/ 1002695 w 1095284"/>
                <a:gd name="csY2" fmla="*/ 0 h 925886"/>
                <a:gd name="csX3" fmla="*/ 1095284 w 1095284"/>
                <a:gd name="csY3" fmla="*/ 92589 h 925886"/>
                <a:gd name="csX4" fmla="*/ 1095284 w 1095284"/>
                <a:gd name="csY4" fmla="*/ 833297 h 925886"/>
                <a:gd name="csX5" fmla="*/ 1002695 w 1095284"/>
                <a:gd name="csY5" fmla="*/ 925886 h 925886"/>
                <a:gd name="csX6" fmla="*/ 92589 w 1095284"/>
                <a:gd name="csY6" fmla="*/ 925886 h 925886"/>
                <a:gd name="csX7" fmla="*/ 0 w 1095284"/>
                <a:gd name="csY7" fmla="*/ 833297 h 925886"/>
                <a:gd name="csX8" fmla="*/ 0 w 1095284"/>
                <a:gd name="csY8" fmla="*/ 92589 h 92588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5284" h="925886">
                  <a:moveTo>
                    <a:pt x="0" y="92589"/>
                  </a:moveTo>
                  <a:cubicBezTo>
                    <a:pt x="0" y="41454"/>
                    <a:pt x="41454" y="0"/>
                    <a:pt x="92589" y="0"/>
                  </a:cubicBezTo>
                  <a:lnTo>
                    <a:pt x="1002695" y="0"/>
                  </a:lnTo>
                  <a:cubicBezTo>
                    <a:pt x="1053830" y="0"/>
                    <a:pt x="1095284" y="41454"/>
                    <a:pt x="1095284" y="92589"/>
                  </a:cubicBezTo>
                  <a:lnTo>
                    <a:pt x="1095284" y="833297"/>
                  </a:lnTo>
                  <a:cubicBezTo>
                    <a:pt x="1095284" y="884432"/>
                    <a:pt x="1053830" y="925886"/>
                    <a:pt x="1002695" y="925886"/>
                  </a:cubicBezTo>
                  <a:lnTo>
                    <a:pt x="92589" y="925886"/>
                  </a:lnTo>
                  <a:cubicBezTo>
                    <a:pt x="41454" y="925886"/>
                    <a:pt x="0" y="884432"/>
                    <a:pt x="0" y="833297"/>
                  </a:cubicBezTo>
                  <a:lnTo>
                    <a:pt x="0" y="92589"/>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5132" tIns="145132" rIns="145132" bIns="343536" numCol="1" spcCol="1270" anchor="t" anchorCtr="0">
              <a:noAutofit/>
            </a:bodyPr>
            <a:lstStyle/>
            <a:p>
              <a:pPr marL="57150" lvl="1" indent="-57150" algn="ctr" defTabSz="444500">
                <a:lnSpc>
                  <a:spcPct val="90000"/>
                </a:lnSpc>
                <a:spcBef>
                  <a:spcPct val="0"/>
                </a:spcBef>
                <a:spcAft>
                  <a:spcPct val="15000"/>
                </a:spcAft>
                <a:buNone/>
              </a:pPr>
              <a:r>
                <a:rPr lang="en-GB" sz="1000" kern="1200" dirty="0">
                  <a:latin typeface="Arial" panose="020B0604020202020204" pitchFamily="34" charset="0"/>
                  <a:cs typeface="Arial" panose="020B0604020202020204" pitchFamily="34" charset="0"/>
                </a:rPr>
                <a:t>Outline essential/ desirable criteria</a:t>
              </a:r>
              <a:endParaRPr lang="en-GB" sz="1000" kern="1200" dirty="0"/>
            </a:p>
          </p:txBody>
        </p:sp>
        <p:sp>
          <p:nvSpPr>
            <p:cNvPr id="21" name="Shape 20">
              <a:extLst>
                <a:ext uri="{FF2B5EF4-FFF2-40B4-BE49-F238E27FC236}">
                  <a16:creationId xmlns:a16="http://schemas.microsoft.com/office/drawing/2014/main" id="{CD5A7A55-1339-9972-3003-AC605EEBD0C2}"/>
                </a:ext>
              </a:extLst>
            </p:cNvPr>
            <p:cNvSpPr/>
            <p:nvPr/>
          </p:nvSpPr>
          <p:spPr>
            <a:xfrm>
              <a:off x="3624574" y="2355430"/>
              <a:ext cx="1571599" cy="1571599"/>
            </a:xfrm>
            <a:prstGeom prst="leftCircularArrow">
              <a:avLst>
                <a:gd name="adj1" fmla="val 4086"/>
                <a:gd name="adj2" fmla="val 514213"/>
                <a:gd name="adj3" fmla="val 2114668"/>
                <a:gd name="adj4" fmla="val 8849434"/>
                <a:gd name="adj5" fmla="val 4767"/>
              </a:avLst>
            </a:prstGeom>
            <a:scene3d>
              <a:camera prst="orthographicFront">
                <a:rot lat="0" lon="0" rev="0"/>
              </a:camera>
              <a:lightRig rig="contrasting" dir="t">
                <a:rot lat="0" lon="0" rev="1200000"/>
              </a:lightRig>
            </a:scene3d>
            <a:sp3d z="-182000" contourW="19050" prstMaterial="metal">
              <a:bevelT w="88900" h="203200"/>
              <a:bevelB w="165100" h="254000"/>
            </a:sp3d>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a:lstStyle/>
            <a:p>
              <a:endParaRPr lang="en-GB"/>
            </a:p>
          </p:txBody>
        </p:sp>
        <p:sp>
          <p:nvSpPr>
            <p:cNvPr id="22" name="Freeform: Shape 21">
              <a:extLst>
                <a:ext uri="{FF2B5EF4-FFF2-40B4-BE49-F238E27FC236}">
                  <a16:creationId xmlns:a16="http://schemas.microsoft.com/office/drawing/2014/main" id="{60C0983F-33E8-6A6C-B717-2B5003280CA1}"/>
                </a:ext>
              </a:extLst>
            </p:cNvPr>
            <p:cNvSpPr/>
            <p:nvPr/>
          </p:nvSpPr>
          <p:spPr>
            <a:xfrm>
              <a:off x="3402261" y="3204752"/>
              <a:ext cx="808230" cy="321406"/>
            </a:xfrm>
            <a:custGeom>
              <a:avLst/>
              <a:gdLst>
                <a:gd name="csX0" fmla="*/ 0 w 808230"/>
                <a:gd name="csY0" fmla="*/ 32141 h 321406"/>
                <a:gd name="csX1" fmla="*/ 32141 w 808230"/>
                <a:gd name="csY1" fmla="*/ 0 h 321406"/>
                <a:gd name="csX2" fmla="*/ 776089 w 808230"/>
                <a:gd name="csY2" fmla="*/ 0 h 321406"/>
                <a:gd name="csX3" fmla="*/ 808230 w 808230"/>
                <a:gd name="csY3" fmla="*/ 32141 h 321406"/>
                <a:gd name="csX4" fmla="*/ 808230 w 808230"/>
                <a:gd name="csY4" fmla="*/ 289265 h 321406"/>
                <a:gd name="csX5" fmla="*/ 776089 w 808230"/>
                <a:gd name="csY5" fmla="*/ 321406 h 321406"/>
                <a:gd name="csX6" fmla="*/ 32141 w 808230"/>
                <a:gd name="csY6" fmla="*/ 321406 h 321406"/>
                <a:gd name="csX7" fmla="*/ 0 w 808230"/>
                <a:gd name="csY7" fmla="*/ 289265 h 321406"/>
                <a:gd name="csX8" fmla="*/ 0 w 808230"/>
                <a:gd name="csY8" fmla="*/ 32141 h 3214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08230" h="321406">
                  <a:moveTo>
                    <a:pt x="0" y="32141"/>
                  </a:moveTo>
                  <a:cubicBezTo>
                    <a:pt x="0" y="14390"/>
                    <a:pt x="14390" y="0"/>
                    <a:pt x="32141" y="0"/>
                  </a:cubicBezTo>
                  <a:lnTo>
                    <a:pt x="776089" y="0"/>
                  </a:lnTo>
                  <a:cubicBezTo>
                    <a:pt x="793840" y="0"/>
                    <a:pt x="808230" y="14390"/>
                    <a:pt x="808230" y="32141"/>
                  </a:cubicBezTo>
                  <a:lnTo>
                    <a:pt x="808230" y="289265"/>
                  </a:lnTo>
                  <a:cubicBezTo>
                    <a:pt x="808230" y="307016"/>
                    <a:pt x="793840" y="321406"/>
                    <a:pt x="776089" y="321406"/>
                  </a:cubicBezTo>
                  <a:lnTo>
                    <a:pt x="32141" y="321406"/>
                  </a:lnTo>
                  <a:cubicBezTo>
                    <a:pt x="14390" y="321406"/>
                    <a:pt x="0" y="307016"/>
                    <a:pt x="0" y="289265"/>
                  </a:cubicBezTo>
                  <a:lnTo>
                    <a:pt x="0" y="32141"/>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26559" tIns="20844" rIns="26559" bIns="20844" numCol="1" spcCol="1270" anchor="ctr" anchorCtr="0">
              <a:noAutofit/>
            </a:bodyPr>
            <a:lstStyle/>
            <a:p>
              <a:pPr marL="0" lvl="0" indent="0" algn="ctr" defTabSz="400050">
                <a:lnSpc>
                  <a:spcPct val="90000"/>
                </a:lnSpc>
                <a:spcBef>
                  <a:spcPct val="0"/>
                </a:spcBef>
                <a:spcAft>
                  <a:spcPct val="35000"/>
                </a:spcAft>
                <a:buNone/>
              </a:pPr>
              <a:r>
                <a:rPr lang="en-GB" sz="900" kern="1200" dirty="0"/>
                <a:t>Person Specification</a:t>
              </a:r>
            </a:p>
          </p:txBody>
        </p:sp>
        <p:sp>
          <p:nvSpPr>
            <p:cNvPr id="23" name="Freeform: Shape 22">
              <a:extLst>
                <a:ext uri="{FF2B5EF4-FFF2-40B4-BE49-F238E27FC236}">
                  <a16:creationId xmlns:a16="http://schemas.microsoft.com/office/drawing/2014/main" id="{967DB678-30BC-351D-10EF-76664E7C762E}"/>
                </a:ext>
              </a:extLst>
            </p:cNvPr>
            <p:cNvSpPr/>
            <p:nvPr/>
          </p:nvSpPr>
          <p:spPr>
            <a:xfrm>
              <a:off x="4608706" y="2552106"/>
              <a:ext cx="1277354" cy="749948"/>
            </a:xfrm>
            <a:custGeom>
              <a:avLst/>
              <a:gdLst>
                <a:gd name="csX0" fmla="*/ 0 w 1277354"/>
                <a:gd name="csY0" fmla="*/ 74995 h 749948"/>
                <a:gd name="csX1" fmla="*/ 74995 w 1277354"/>
                <a:gd name="csY1" fmla="*/ 0 h 749948"/>
                <a:gd name="csX2" fmla="*/ 1202359 w 1277354"/>
                <a:gd name="csY2" fmla="*/ 0 h 749948"/>
                <a:gd name="csX3" fmla="*/ 1277354 w 1277354"/>
                <a:gd name="csY3" fmla="*/ 74995 h 749948"/>
                <a:gd name="csX4" fmla="*/ 1277354 w 1277354"/>
                <a:gd name="csY4" fmla="*/ 674953 h 749948"/>
                <a:gd name="csX5" fmla="*/ 1202359 w 1277354"/>
                <a:gd name="csY5" fmla="*/ 749948 h 749948"/>
                <a:gd name="csX6" fmla="*/ 74995 w 1277354"/>
                <a:gd name="csY6" fmla="*/ 749948 h 749948"/>
                <a:gd name="csX7" fmla="*/ 0 w 1277354"/>
                <a:gd name="csY7" fmla="*/ 674953 h 749948"/>
                <a:gd name="csX8" fmla="*/ 0 w 1277354"/>
                <a:gd name="csY8" fmla="*/ 74995 h 74994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277354" h="749948">
                  <a:moveTo>
                    <a:pt x="0" y="74995"/>
                  </a:moveTo>
                  <a:cubicBezTo>
                    <a:pt x="0" y="33576"/>
                    <a:pt x="33576" y="0"/>
                    <a:pt x="74995" y="0"/>
                  </a:cubicBezTo>
                  <a:lnTo>
                    <a:pt x="1202359" y="0"/>
                  </a:lnTo>
                  <a:cubicBezTo>
                    <a:pt x="1243778" y="0"/>
                    <a:pt x="1277354" y="33576"/>
                    <a:pt x="1277354" y="74995"/>
                  </a:cubicBezTo>
                  <a:lnTo>
                    <a:pt x="1277354" y="674953"/>
                  </a:lnTo>
                  <a:cubicBezTo>
                    <a:pt x="1277354" y="716372"/>
                    <a:pt x="1243778" y="749948"/>
                    <a:pt x="1202359" y="749948"/>
                  </a:cubicBezTo>
                  <a:lnTo>
                    <a:pt x="74995" y="749948"/>
                  </a:lnTo>
                  <a:cubicBezTo>
                    <a:pt x="33576" y="749948"/>
                    <a:pt x="0" y="716372"/>
                    <a:pt x="0" y="674953"/>
                  </a:cubicBezTo>
                  <a:lnTo>
                    <a:pt x="0" y="74995"/>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1083" tIns="301786" rIns="141083" bIns="141083" numCol="1" spcCol="1270" anchor="t" anchorCtr="0">
              <a:noAutofit/>
            </a:bodyPr>
            <a:lstStyle/>
            <a:p>
              <a:pPr marL="114300" lvl="1" indent="-114300" algn="ctr" defTabSz="533400">
                <a:lnSpc>
                  <a:spcPct val="90000"/>
                </a:lnSpc>
                <a:spcBef>
                  <a:spcPct val="0"/>
                </a:spcBef>
                <a:spcAft>
                  <a:spcPct val="15000"/>
                </a:spcAft>
                <a:buNone/>
              </a:pPr>
              <a:r>
                <a:rPr lang="en-GB" sz="1200" kern="1200" dirty="0"/>
                <a:t>Reach relevant talent pools </a:t>
              </a:r>
            </a:p>
          </p:txBody>
        </p:sp>
        <p:sp>
          <p:nvSpPr>
            <p:cNvPr id="24" name="Arrow: Circular 23">
              <a:extLst>
                <a:ext uri="{FF2B5EF4-FFF2-40B4-BE49-F238E27FC236}">
                  <a16:creationId xmlns:a16="http://schemas.microsoft.com/office/drawing/2014/main" id="{DBCCBFCE-D5A7-12A9-3FC9-C9A1092D4B21}"/>
                </a:ext>
              </a:extLst>
            </p:cNvPr>
            <p:cNvSpPr/>
            <p:nvPr/>
          </p:nvSpPr>
          <p:spPr>
            <a:xfrm>
              <a:off x="5106252" y="1861598"/>
              <a:ext cx="1805256" cy="1805256"/>
            </a:xfrm>
            <a:prstGeom prst="circularArrow">
              <a:avLst>
                <a:gd name="adj1" fmla="val 3557"/>
                <a:gd name="adj2" fmla="val 441992"/>
                <a:gd name="adj3" fmla="val 19042273"/>
                <a:gd name="adj4" fmla="val 12235287"/>
                <a:gd name="adj5" fmla="val 4150"/>
              </a:avLst>
            </a:prstGeom>
            <a:scene3d>
              <a:camera prst="orthographicFront">
                <a:rot lat="0" lon="0" rev="0"/>
              </a:camera>
              <a:lightRig rig="contrasting" dir="t">
                <a:rot lat="0" lon="0" rev="1200000"/>
              </a:lightRig>
            </a:scene3d>
            <a:sp3d z="-182000" contourW="19050" prstMaterial="metal">
              <a:bevelT w="88900" h="203200"/>
              <a:bevelB w="165100" h="254000"/>
            </a:sp3d>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a:lstStyle/>
            <a:p>
              <a:endParaRPr lang="en-GB"/>
            </a:p>
          </p:txBody>
        </p:sp>
        <p:sp>
          <p:nvSpPr>
            <p:cNvPr id="25" name="Freeform: Shape 24">
              <a:extLst>
                <a:ext uri="{FF2B5EF4-FFF2-40B4-BE49-F238E27FC236}">
                  <a16:creationId xmlns:a16="http://schemas.microsoft.com/office/drawing/2014/main" id="{BA4E74F9-F444-0E71-4836-3193BF3BE9F0}"/>
                </a:ext>
              </a:extLst>
            </p:cNvPr>
            <p:cNvSpPr/>
            <p:nvPr/>
          </p:nvSpPr>
          <p:spPr>
            <a:xfrm>
              <a:off x="4843266" y="2426435"/>
              <a:ext cx="808230" cy="321406"/>
            </a:xfrm>
            <a:custGeom>
              <a:avLst/>
              <a:gdLst>
                <a:gd name="csX0" fmla="*/ 0 w 808230"/>
                <a:gd name="csY0" fmla="*/ 32141 h 321406"/>
                <a:gd name="csX1" fmla="*/ 32141 w 808230"/>
                <a:gd name="csY1" fmla="*/ 0 h 321406"/>
                <a:gd name="csX2" fmla="*/ 776089 w 808230"/>
                <a:gd name="csY2" fmla="*/ 0 h 321406"/>
                <a:gd name="csX3" fmla="*/ 808230 w 808230"/>
                <a:gd name="csY3" fmla="*/ 32141 h 321406"/>
                <a:gd name="csX4" fmla="*/ 808230 w 808230"/>
                <a:gd name="csY4" fmla="*/ 289265 h 321406"/>
                <a:gd name="csX5" fmla="*/ 776089 w 808230"/>
                <a:gd name="csY5" fmla="*/ 321406 h 321406"/>
                <a:gd name="csX6" fmla="*/ 32141 w 808230"/>
                <a:gd name="csY6" fmla="*/ 321406 h 321406"/>
                <a:gd name="csX7" fmla="*/ 0 w 808230"/>
                <a:gd name="csY7" fmla="*/ 289265 h 321406"/>
                <a:gd name="csX8" fmla="*/ 0 w 808230"/>
                <a:gd name="csY8" fmla="*/ 32141 h 3214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08230" h="321406">
                  <a:moveTo>
                    <a:pt x="0" y="32141"/>
                  </a:moveTo>
                  <a:cubicBezTo>
                    <a:pt x="0" y="14390"/>
                    <a:pt x="14390" y="0"/>
                    <a:pt x="32141" y="0"/>
                  </a:cubicBezTo>
                  <a:lnTo>
                    <a:pt x="776089" y="0"/>
                  </a:lnTo>
                  <a:cubicBezTo>
                    <a:pt x="793840" y="0"/>
                    <a:pt x="808230" y="14390"/>
                    <a:pt x="808230" y="32141"/>
                  </a:cubicBezTo>
                  <a:lnTo>
                    <a:pt x="808230" y="289265"/>
                  </a:lnTo>
                  <a:cubicBezTo>
                    <a:pt x="808230" y="307016"/>
                    <a:pt x="793840" y="321406"/>
                    <a:pt x="776089" y="321406"/>
                  </a:cubicBezTo>
                  <a:lnTo>
                    <a:pt x="32141" y="321406"/>
                  </a:lnTo>
                  <a:cubicBezTo>
                    <a:pt x="14390" y="321406"/>
                    <a:pt x="0" y="307016"/>
                    <a:pt x="0" y="289265"/>
                  </a:cubicBezTo>
                  <a:lnTo>
                    <a:pt x="0" y="32141"/>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26559" tIns="20844" rIns="26559" bIns="20844" numCol="1" spcCol="1270" anchor="ctr" anchorCtr="0">
              <a:noAutofit/>
            </a:bodyPr>
            <a:lstStyle/>
            <a:p>
              <a:pPr marL="0" lvl="0" indent="0" algn="ctr" defTabSz="400050">
                <a:lnSpc>
                  <a:spcPct val="90000"/>
                </a:lnSpc>
                <a:spcBef>
                  <a:spcPct val="0"/>
                </a:spcBef>
                <a:spcAft>
                  <a:spcPct val="35000"/>
                </a:spcAft>
                <a:buNone/>
              </a:pPr>
              <a:r>
                <a:rPr lang="en-GB" sz="900" kern="1200" dirty="0"/>
                <a:t>Advertising</a:t>
              </a:r>
            </a:p>
          </p:txBody>
        </p:sp>
        <p:sp>
          <p:nvSpPr>
            <p:cNvPr id="26" name="Freeform: Shape 25">
              <a:extLst>
                <a:ext uri="{FF2B5EF4-FFF2-40B4-BE49-F238E27FC236}">
                  <a16:creationId xmlns:a16="http://schemas.microsoft.com/office/drawing/2014/main" id="{AFE3A80F-9FF6-5E9C-57F5-8490B719A879}"/>
                </a:ext>
              </a:extLst>
            </p:cNvPr>
            <p:cNvSpPr/>
            <p:nvPr/>
          </p:nvSpPr>
          <p:spPr>
            <a:xfrm>
              <a:off x="6129874" y="2482496"/>
              <a:ext cx="1310378" cy="671818"/>
            </a:xfrm>
            <a:custGeom>
              <a:avLst/>
              <a:gdLst>
                <a:gd name="csX0" fmla="*/ 0 w 1310378"/>
                <a:gd name="csY0" fmla="*/ 67182 h 671818"/>
                <a:gd name="csX1" fmla="*/ 67182 w 1310378"/>
                <a:gd name="csY1" fmla="*/ 0 h 671818"/>
                <a:gd name="csX2" fmla="*/ 1243196 w 1310378"/>
                <a:gd name="csY2" fmla="*/ 0 h 671818"/>
                <a:gd name="csX3" fmla="*/ 1310378 w 1310378"/>
                <a:gd name="csY3" fmla="*/ 67182 h 671818"/>
                <a:gd name="csX4" fmla="*/ 1310378 w 1310378"/>
                <a:gd name="csY4" fmla="*/ 604636 h 671818"/>
                <a:gd name="csX5" fmla="*/ 1243196 w 1310378"/>
                <a:gd name="csY5" fmla="*/ 671818 h 671818"/>
                <a:gd name="csX6" fmla="*/ 67182 w 1310378"/>
                <a:gd name="csY6" fmla="*/ 671818 h 671818"/>
                <a:gd name="csX7" fmla="*/ 0 w 1310378"/>
                <a:gd name="csY7" fmla="*/ 604636 h 671818"/>
                <a:gd name="csX8" fmla="*/ 0 w 1310378"/>
                <a:gd name="csY8" fmla="*/ 67182 h 6718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10378" h="671818">
                  <a:moveTo>
                    <a:pt x="0" y="67182"/>
                  </a:moveTo>
                  <a:cubicBezTo>
                    <a:pt x="0" y="30078"/>
                    <a:pt x="30078" y="0"/>
                    <a:pt x="67182" y="0"/>
                  </a:cubicBezTo>
                  <a:lnTo>
                    <a:pt x="1243196" y="0"/>
                  </a:lnTo>
                  <a:cubicBezTo>
                    <a:pt x="1280300" y="0"/>
                    <a:pt x="1310378" y="30078"/>
                    <a:pt x="1310378" y="67182"/>
                  </a:cubicBezTo>
                  <a:lnTo>
                    <a:pt x="1310378" y="604636"/>
                  </a:lnTo>
                  <a:cubicBezTo>
                    <a:pt x="1310378" y="641740"/>
                    <a:pt x="1280300" y="671818"/>
                    <a:pt x="1243196" y="671818"/>
                  </a:cubicBezTo>
                  <a:lnTo>
                    <a:pt x="67182" y="671818"/>
                  </a:lnTo>
                  <a:cubicBezTo>
                    <a:pt x="30078" y="671818"/>
                    <a:pt x="0" y="641740"/>
                    <a:pt x="0" y="604636"/>
                  </a:cubicBezTo>
                  <a:lnTo>
                    <a:pt x="0" y="67182"/>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39285" tIns="139285" rIns="139285" bIns="283246" numCol="1" spcCol="1270" anchor="t" anchorCtr="0">
              <a:noAutofit/>
            </a:bodyPr>
            <a:lstStyle/>
            <a:p>
              <a:pPr marL="57150" lvl="1" indent="-57150" algn="ctr" defTabSz="466725">
                <a:lnSpc>
                  <a:spcPct val="90000"/>
                </a:lnSpc>
                <a:spcBef>
                  <a:spcPct val="0"/>
                </a:spcBef>
                <a:spcAft>
                  <a:spcPct val="15000"/>
                </a:spcAft>
                <a:buNone/>
              </a:pPr>
              <a:r>
                <a:rPr lang="en-GB" sz="1050" kern="1200" dirty="0"/>
                <a:t>Filter against role requirements</a:t>
              </a:r>
            </a:p>
          </p:txBody>
        </p:sp>
        <p:sp>
          <p:nvSpPr>
            <p:cNvPr id="27" name="Shape 26">
              <a:extLst>
                <a:ext uri="{FF2B5EF4-FFF2-40B4-BE49-F238E27FC236}">
                  <a16:creationId xmlns:a16="http://schemas.microsoft.com/office/drawing/2014/main" id="{C9D179A6-F492-A302-D8E6-AA4FC945FD89}"/>
                </a:ext>
              </a:extLst>
            </p:cNvPr>
            <p:cNvSpPr/>
            <p:nvPr/>
          </p:nvSpPr>
          <p:spPr>
            <a:xfrm>
              <a:off x="6624708" y="2166139"/>
              <a:ext cx="1650618" cy="1650618"/>
            </a:xfrm>
            <a:prstGeom prst="leftCircularArrow">
              <a:avLst>
                <a:gd name="adj1" fmla="val 3891"/>
                <a:gd name="adj2" fmla="val 487284"/>
                <a:gd name="adj3" fmla="val 2207787"/>
                <a:gd name="adj4" fmla="val 8969482"/>
                <a:gd name="adj5" fmla="val 4539"/>
              </a:avLst>
            </a:prstGeom>
            <a:scene3d>
              <a:camera prst="orthographicFront">
                <a:rot lat="0" lon="0" rev="0"/>
              </a:camera>
              <a:lightRig rig="contrasting" dir="t">
                <a:rot lat="0" lon="0" rev="1200000"/>
              </a:lightRig>
            </a:scene3d>
            <a:sp3d z="-182000" contourW="19050" prstMaterial="metal">
              <a:bevelT w="88900" h="203200"/>
              <a:bevelB w="165100" h="254000"/>
            </a:sp3d>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27CD5CA0-8C74-63B9-5954-48EB40269D83}"/>
                </a:ext>
              </a:extLst>
            </p:cNvPr>
            <p:cNvSpPr/>
            <p:nvPr/>
          </p:nvSpPr>
          <p:spPr>
            <a:xfrm>
              <a:off x="6394793" y="3053706"/>
              <a:ext cx="808230" cy="321406"/>
            </a:xfrm>
            <a:custGeom>
              <a:avLst/>
              <a:gdLst>
                <a:gd name="csX0" fmla="*/ 0 w 808230"/>
                <a:gd name="csY0" fmla="*/ 32141 h 321406"/>
                <a:gd name="csX1" fmla="*/ 32141 w 808230"/>
                <a:gd name="csY1" fmla="*/ 0 h 321406"/>
                <a:gd name="csX2" fmla="*/ 776089 w 808230"/>
                <a:gd name="csY2" fmla="*/ 0 h 321406"/>
                <a:gd name="csX3" fmla="*/ 808230 w 808230"/>
                <a:gd name="csY3" fmla="*/ 32141 h 321406"/>
                <a:gd name="csX4" fmla="*/ 808230 w 808230"/>
                <a:gd name="csY4" fmla="*/ 289265 h 321406"/>
                <a:gd name="csX5" fmla="*/ 776089 w 808230"/>
                <a:gd name="csY5" fmla="*/ 321406 h 321406"/>
                <a:gd name="csX6" fmla="*/ 32141 w 808230"/>
                <a:gd name="csY6" fmla="*/ 321406 h 321406"/>
                <a:gd name="csX7" fmla="*/ 0 w 808230"/>
                <a:gd name="csY7" fmla="*/ 289265 h 321406"/>
                <a:gd name="csX8" fmla="*/ 0 w 808230"/>
                <a:gd name="csY8" fmla="*/ 32141 h 3214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08230" h="321406">
                  <a:moveTo>
                    <a:pt x="0" y="32141"/>
                  </a:moveTo>
                  <a:cubicBezTo>
                    <a:pt x="0" y="14390"/>
                    <a:pt x="14390" y="0"/>
                    <a:pt x="32141" y="0"/>
                  </a:cubicBezTo>
                  <a:lnTo>
                    <a:pt x="776089" y="0"/>
                  </a:lnTo>
                  <a:cubicBezTo>
                    <a:pt x="793840" y="0"/>
                    <a:pt x="808230" y="14390"/>
                    <a:pt x="808230" y="32141"/>
                  </a:cubicBezTo>
                  <a:lnTo>
                    <a:pt x="808230" y="289265"/>
                  </a:lnTo>
                  <a:cubicBezTo>
                    <a:pt x="808230" y="307016"/>
                    <a:pt x="793840" y="321406"/>
                    <a:pt x="776089" y="321406"/>
                  </a:cubicBezTo>
                  <a:lnTo>
                    <a:pt x="32141" y="321406"/>
                  </a:lnTo>
                  <a:cubicBezTo>
                    <a:pt x="14390" y="321406"/>
                    <a:pt x="0" y="307016"/>
                    <a:pt x="0" y="289265"/>
                  </a:cubicBezTo>
                  <a:lnTo>
                    <a:pt x="0" y="32141"/>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26559" tIns="20844" rIns="26559" bIns="20844" numCol="1" spcCol="1270" anchor="ctr" anchorCtr="0">
              <a:noAutofit/>
            </a:bodyPr>
            <a:lstStyle/>
            <a:p>
              <a:pPr marL="0" lvl="0" indent="0" algn="ctr" defTabSz="400050">
                <a:lnSpc>
                  <a:spcPct val="90000"/>
                </a:lnSpc>
                <a:spcBef>
                  <a:spcPct val="0"/>
                </a:spcBef>
                <a:spcAft>
                  <a:spcPct val="35000"/>
                </a:spcAft>
                <a:buNone/>
              </a:pPr>
              <a:r>
                <a:rPr lang="en-GB" sz="900" kern="1200" dirty="0"/>
                <a:t>Screening &amp; Shortlisting</a:t>
              </a:r>
            </a:p>
          </p:txBody>
        </p:sp>
        <p:sp>
          <p:nvSpPr>
            <p:cNvPr id="29" name="Freeform: Shape 28">
              <a:extLst>
                <a:ext uri="{FF2B5EF4-FFF2-40B4-BE49-F238E27FC236}">
                  <a16:creationId xmlns:a16="http://schemas.microsoft.com/office/drawing/2014/main" id="{0A5D7836-8212-8CAC-8A40-E088B76540E3}"/>
                </a:ext>
              </a:extLst>
            </p:cNvPr>
            <p:cNvSpPr/>
            <p:nvPr/>
          </p:nvSpPr>
          <p:spPr>
            <a:xfrm>
              <a:off x="7746060" y="2443431"/>
              <a:ext cx="1128026" cy="749948"/>
            </a:xfrm>
            <a:custGeom>
              <a:avLst/>
              <a:gdLst>
                <a:gd name="csX0" fmla="*/ 0 w 1128026"/>
                <a:gd name="csY0" fmla="*/ 74995 h 749948"/>
                <a:gd name="csX1" fmla="*/ 74995 w 1128026"/>
                <a:gd name="csY1" fmla="*/ 0 h 749948"/>
                <a:gd name="csX2" fmla="*/ 1053031 w 1128026"/>
                <a:gd name="csY2" fmla="*/ 0 h 749948"/>
                <a:gd name="csX3" fmla="*/ 1128026 w 1128026"/>
                <a:gd name="csY3" fmla="*/ 74995 h 749948"/>
                <a:gd name="csX4" fmla="*/ 1128026 w 1128026"/>
                <a:gd name="csY4" fmla="*/ 674953 h 749948"/>
                <a:gd name="csX5" fmla="*/ 1053031 w 1128026"/>
                <a:gd name="csY5" fmla="*/ 749948 h 749948"/>
                <a:gd name="csX6" fmla="*/ 74995 w 1128026"/>
                <a:gd name="csY6" fmla="*/ 749948 h 749948"/>
                <a:gd name="csX7" fmla="*/ 0 w 1128026"/>
                <a:gd name="csY7" fmla="*/ 674953 h 749948"/>
                <a:gd name="csX8" fmla="*/ 0 w 1128026"/>
                <a:gd name="csY8" fmla="*/ 74995 h 74994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128026" h="749948">
                  <a:moveTo>
                    <a:pt x="0" y="74995"/>
                  </a:moveTo>
                  <a:cubicBezTo>
                    <a:pt x="0" y="33576"/>
                    <a:pt x="33576" y="0"/>
                    <a:pt x="74995" y="0"/>
                  </a:cubicBezTo>
                  <a:lnTo>
                    <a:pt x="1053031" y="0"/>
                  </a:lnTo>
                  <a:cubicBezTo>
                    <a:pt x="1094450" y="0"/>
                    <a:pt x="1128026" y="33576"/>
                    <a:pt x="1128026" y="74995"/>
                  </a:cubicBezTo>
                  <a:lnTo>
                    <a:pt x="1128026" y="674953"/>
                  </a:lnTo>
                  <a:cubicBezTo>
                    <a:pt x="1128026" y="716372"/>
                    <a:pt x="1094450" y="749948"/>
                    <a:pt x="1053031" y="749948"/>
                  </a:cubicBezTo>
                  <a:lnTo>
                    <a:pt x="74995" y="749948"/>
                  </a:lnTo>
                  <a:cubicBezTo>
                    <a:pt x="33576" y="749948"/>
                    <a:pt x="0" y="716372"/>
                    <a:pt x="0" y="674953"/>
                  </a:cubicBezTo>
                  <a:lnTo>
                    <a:pt x="0" y="74995"/>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1083" tIns="301786" rIns="141083" bIns="141083" numCol="1" spcCol="1270" anchor="t" anchorCtr="0">
              <a:noAutofit/>
            </a:bodyPr>
            <a:lstStyle/>
            <a:p>
              <a:pPr marL="114300" lvl="1" indent="-114300" algn="ctr" defTabSz="533400">
                <a:lnSpc>
                  <a:spcPct val="90000"/>
                </a:lnSpc>
                <a:spcBef>
                  <a:spcPct val="0"/>
                </a:spcBef>
                <a:spcAft>
                  <a:spcPct val="15000"/>
                </a:spcAft>
                <a:buNone/>
              </a:pPr>
              <a:r>
                <a:rPr lang="en-GB" sz="1200" kern="1200" dirty="0"/>
                <a:t>Evaluate suitability</a:t>
              </a:r>
            </a:p>
          </p:txBody>
        </p:sp>
        <p:sp>
          <p:nvSpPr>
            <p:cNvPr id="30" name="Arrow: Circular 29">
              <a:extLst>
                <a:ext uri="{FF2B5EF4-FFF2-40B4-BE49-F238E27FC236}">
                  <a16:creationId xmlns:a16="http://schemas.microsoft.com/office/drawing/2014/main" id="{55EEC109-8369-CD87-0A26-D4300F1B620C}"/>
                </a:ext>
              </a:extLst>
            </p:cNvPr>
            <p:cNvSpPr/>
            <p:nvPr/>
          </p:nvSpPr>
          <p:spPr>
            <a:xfrm>
              <a:off x="8290949" y="1820828"/>
              <a:ext cx="1689287" cy="1689287"/>
            </a:xfrm>
            <a:prstGeom prst="circularArrow">
              <a:avLst>
                <a:gd name="adj1" fmla="val 3802"/>
                <a:gd name="adj2" fmla="val 475109"/>
                <a:gd name="adj3" fmla="val 19349381"/>
                <a:gd name="adj4" fmla="val 12575511"/>
                <a:gd name="adj5" fmla="val 4435"/>
              </a:avLst>
            </a:prstGeom>
            <a:scene3d>
              <a:camera prst="orthographicFront">
                <a:rot lat="0" lon="0" rev="0"/>
              </a:camera>
              <a:lightRig rig="contrasting" dir="t">
                <a:rot lat="0" lon="0" rev="1200000"/>
              </a:lightRig>
            </a:scene3d>
            <a:sp3d z="-182000" contourW="19050" prstMaterial="metal">
              <a:bevelT w="88900" h="203200"/>
              <a:bevelB w="165100" h="254000"/>
            </a:sp3d>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a:lstStyle/>
            <a:p>
              <a:endParaRPr lang="en-GB"/>
            </a:p>
          </p:txBody>
        </p:sp>
        <p:sp>
          <p:nvSpPr>
            <p:cNvPr id="31" name="Freeform: Shape 30">
              <a:extLst>
                <a:ext uri="{FF2B5EF4-FFF2-40B4-BE49-F238E27FC236}">
                  <a16:creationId xmlns:a16="http://schemas.microsoft.com/office/drawing/2014/main" id="{439C1299-AB00-AE36-828E-5D3F93814A49}"/>
                </a:ext>
              </a:extLst>
            </p:cNvPr>
            <p:cNvSpPr/>
            <p:nvPr/>
          </p:nvSpPr>
          <p:spPr>
            <a:xfrm>
              <a:off x="8057502" y="2282727"/>
              <a:ext cx="808230" cy="321406"/>
            </a:xfrm>
            <a:custGeom>
              <a:avLst/>
              <a:gdLst>
                <a:gd name="csX0" fmla="*/ 0 w 808230"/>
                <a:gd name="csY0" fmla="*/ 32141 h 321406"/>
                <a:gd name="csX1" fmla="*/ 32141 w 808230"/>
                <a:gd name="csY1" fmla="*/ 0 h 321406"/>
                <a:gd name="csX2" fmla="*/ 776089 w 808230"/>
                <a:gd name="csY2" fmla="*/ 0 h 321406"/>
                <a:gd name="csX3" fmla="*/ 808230 w 808230"/>
                <a:gd name="csY3" fmla="*/ 32141 h 321406"/>
                <a:gd name="csX4" fmla="*/ 808230 w 808230"/>
                <a:gd name="csY4" fmla="*/ 289265 h 321406"/>
                <a:gd name="csX5" fmla="*/ 776089 w 808230"/>
                <a:gd name="csY5" fmla="*/ 321406 h 321406"/>
                <a:gd name="csX6" fmla="*/ 32141 w 808230"/>
                <a:gd name="csY6" fmla="*/ 321406 h 321406"/>
                <a:gd name="csX7" fmla="*/ 0 w 808230"/>
                <a:gd name="csY7" fmla="*/ 289265 h 321406"/>
                <a:gd name="csX8" fmla="*/ 0 w 808230"/>
                <a:gd name="csY8" fmla="*/ 32141 h 3214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08230" h="321406">
                  <a:moveTo>
                    <a:pt x="0" y="32141"/>
                  </a:moveTo>
                  <a:cubicBezTo>
                    <a:pt x="0" y="14390"/>
                    <a:pt x="14390" y="0"/>
                    <a:pt x="32141" y="0"/>
                  </a:cubicBezTo>
                  <a:lnTo>
                    <a:pt x="776089" y="0"/>
                  </a:lnTo>
                  <a:cubicBezTo>
                    <a:pt x="793840" y="0"/>
                    <a:pt x="808230" y="14390"/>
                    <a:pt x="808230" y="32141"/>
                  </a:cubicBezTo>
                  <a:lnTo>
                    <a:pt x="808230" y="289265"/>
                  </a:lnTo>
                  <a:cubicBezTo>
                    <a:pt x="808230" y="307016"/>
                    <a:pt x="793840" y="321406"/>
                    <a:pt x="776089" y="321406"/>
                  </a:cubicBezTo>
                  <a:lnTo>
                    <a:pt x="32141" y="321406"/>
                  </a:lnTo>
                  <a:cubicBezTo>
                    <a:pt x="14390" y="321406"/>
                    <a:pt x="0" y="307016"/>
                    <a:pt x="0" y="289265"/>
                  </a:cubicBezTo>
                  <a:lnTo>
                    <a:pt x="0" y="32141"/>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26559" tIns="20844" rIns="26559" bIns="20844" numCol="1" spcCol="1270" anchor="ctr" anchorCtr="0">
              <a:noAutofit/>
            </a:bodyPr>
            <a:lstStyle/>
            <a:p>
              <a:pPr marL="0" lvl="0" indent="0" algn="ctr" defTabSz="400050">
                <a:lnSpc>
                  <a:spcPct val="90000"/>
                </a:lnSpc>
                <a:spcBef>
                  <a:spcPct val="0"/>
                </a:spcBef>
                <a:spcAft>
                  <a:spcPct val="35000"/>
                </a:spcAft>
                <a:buNone/>
              </a:pPr>
              <a:r>
                <a:rPr lang="en-GB" sz="900" kern="1200" dirty="0"/>
                <a:t>Interview &amp; assessment</a:t>
              </a:r>
            </a:p>
          </p:txBody>
        </p:sp>
        <p:sp>
          <p:nvSpPr>
            <p:cNvPr id="32" name="Freeform: Shape 31">
              <a:extLst>
                <a:ext uri="{FF2B5EF4-FFF2-40B4-BE49-F238E27FC236}">
                  <a16:creationId xmlns:a16="http://schemas.microsoft.com/office/drawing/2014/main" id="{57048D7D-9389-A45D-CCBC-C733D4569119}"/>
                </a:ext>
              </a:extLst>
            </p:cNvPr>
            <p:cNvSpPr/>
            <p:nvPr/>
          </p:nvSpPr>
          <p:spPr>
            <a:xfrm>
              <a:off x="9179895" y="2443431"/>
              <a:ext cx="1451304" cy="749948"/>
            </a:xfrm>
            <a:custGeom>
              <a:avLst/>
              <a:gdLst>
                <a:gd name="csX0" fmla="*/ 0 w 1451304"/>
                <a:gd name="csY0" fmla="*/ 74995 h 749948"/>
                <a:gd name="csX1" fmla="*/ 74995 w 1451304"/>
                <a:gd name="csY1" fmla="*/ 0 h 749948"/>
                <a:gd name="csX2" fmla="*/ 1376309 w 1451304"/>
                <a:gd name="csY2" fmla="*/ 0 h 749948"/>
                <a:gd name="csX3" fmla="*/ 1451304 w 1451304"/>
                <a:gd name="csY3" fmla="*/ 74995 h 749948"/>
                <a:gd name="csX4" fmla="*/ 1451304 w 1451304"/>
                <a:gd name="csY4" fmla="*/ 674953 h 749948"/>
                <a:gd name="csX5" fmla="*/ 1376309 w 1451304"/>
                <a:gd name="csY5" fmla="*/ 749948 h 749948"/>
                <a:gd name="csX6" fmla="*/ 74995 w 1451304"/>
                <a:gd name="csY6" fmla="*/ 749948 h 749948"/>
                <a:gd name="csX7" fmla="*/ 0 w 1451304"/>
                <a:gd name="csY7" fmla="*/ 674953 h 749948"/>
                <a:gd name="csX8" fmla="*/ 0 w 1451304"/>
                <a:gd name="csY8" fmla="*/ 74995 h 74994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451304" h="749948">
                  <a:moveTo>
                    <a:pt x="0" y="74995"/>
                  </a:moveTo>
                  <a:cubicBezTo>
                    <a:pt x="0" y="33576"/>
                    <a:pt x="33576" y="0"/>
                    <a:pt x="74995" y="0"/>
                  </a:cubicBezTo>
                  <a:lnTo>
                    <a:pt x="1376309" y="0"/>
                  </a:lnTo>
                  <a:cubicBezTo>
                    <a:pt x="1417728" y="0"/>
                    <a:pt x="1451304" y="33576"/>
                    <a:pt x="1451304" y="74995"/>
                  </a:cubicBezTo>
                  <a:lnTo>
                    <a:pt x="1451304" y="674953"/>
                  </a:lnTo>
                  <a:cubicBezTo>
                    <a:pt x="1451304" y="716372"/>
                    <a:pt x="1417728" y="749948"/>
                    <a:pt x="1376309" y="749948"/>
                  </a:cubicBezTo>
                  <a:lnTo>
                    <a:pt x="74995" y="749948"/>
                  </a:lnTo>
                  <a:cubicBezTo>
                    <a:pt x="33576" y="749948"/>
                    <a:pt x="0" y="716372"/>
                    <a:pt x="0" y="674953"/>
                  </a:cubicBezTo>
                  <a:lnTo>
                    <a:pt x="0" y="74995"/>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1083" tIns="141083" rIns="141083" bIns="301786" numCol="1" spcCol="1270" anchor="t" anchorCtr="0">
              <a:noAutofit/>
            </a:bodyPr>
            <a:lstStyle/>
            <a:p>
              <a:pPr marL="114300" lvl="1" indent="-114300" algn="ctr" defTabSz="622300">
                <a:lnSpc>
                  <a:spcPct val="90000"/>
                </a:lnSpc>
                <a:spcBef>
                  <a:spcPct val="0"/>
                </a:spcBef>
                <a:spcAft>
                  <a:spcPct val="15000"/>
                </a:spcAft>
                <a:buNone/>
              </a:pPr>
              <a:r>
                <a:rPr lang="en-GB" sz="1400" kern="1200" dirty="0"/>
                <a:t>Make informed offer</a:t>
              </a:r>
            </a:p>
          </p:txBody>
        </p:sp>
        <p:sp>
          <p:nvSpPr>
            <p:cNvPr id="33" name="Shape 32">
              <a:extLst>
                <a:ext uri="{FF2B5EF4-FFF2-40B4-BE49-F238E27FC236}">
                  <a16:creationId xmlns:a16="http://schemas.microsoft.com/office/drawing/2014/main" id="{A65A27A1-E77B-73FE-4213-CC854D1BF4D6}"/>
                </a:ext>
              </a:extLst>
            </p:cNvPr>
            <p:cNvSpPr/>
            <p:nvPr/>
          </p:nvSpPr>
          <p:spPr>
            <a:xfrm>
              <a:off x="9729386" y="2107406"/>
              <a:ext cx="1666670" cy="1666670"/>
            </a:xfrm>
            <a:prstGeom prst="leftCircularArrow">
              <a:avLst>
                <a:gd name="adj1" fmla="val 3853"/>
                <a:gd name="adj2" fmla="val 482155"/>
                <a:gd name="adj3" fmla="val 1714434"/>
                <a:gd name="adj4" fmla="val 8481258"/>
                <a:gd name="adj5" fmla="val 4495"/>
              </a:avLst>
            </a:prstGeom>
            <a:scene3d>
              <a:camera prst="orthographicFront">
                <a:rot lat="0" lon="0" rev="0"/>
              </a:camera>
              <a:lightRig rig="contrasting" dir="t">
                <a:rot lat="0" lon="0" rev="1200000"/>
              </a:lightRig>
            </a:scene3d>
            <a:sp3d z="-182000" contourW="19050" prstMaterial="metal">
              <a:bevelT w="88900" h="203200"/>
              <a:bevelB w="165100" h="254000"/>
            </a:sp3d>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a:lstStyle/>
            <a:p>
              <a:endParaRPr lang="en-GB"/>
            </a:p>
          </p:txBody>
        </p:sp>
        <p:sp>
          <p:nvSpPr>
            <p:cNvPr id="34" name="Freeform: Shape 33">
              <a:extLst>
                <a:ext uri="{FF2B5EF4-FFF2-40B4-BE49-F238E27FC236}">
                  <a16:creationId xmlns:a16="http://schemas.microsoft.com/office/drawing/2014/main" id="{9D6D0683-4BB9-4789-49C3-008774E39D61}"/>
                </a:ext>
              </a:extLst>
            </p:cNvPr>
            <p:cNvSpPr/>
            <p:nvPr/>
          </p:nvSpPr>
          <p:spPr>
            <a:xfrm>
              <a:off x="9562090" y="3096308"/>
              <a:ext cx="808230" cy="321406"/>
            </a:xfrm>
            <a:custGeom>
              <a:avLst/>
              <a:gdLst>
                <a:gd name="csX0" fmla="*/ 0 w 808230"/>
                <a:gd name="csY0" fmla="*/ 32141 h 321406"/>
                <a:gd name="csX1" fmla="*/ 32141 w 808230"/>
                <a:gd name="csY1" fmla="*/ 0 h 321406"/>
                <a:gd name="csX2" fmla="*/ 776089 w 808230"/>
                <a:gd name="csY2" fmla="*/ 0 h 321406"/>
                <a:gd name="csX3" fmla="*/ 808230 w 808230"/>
                <a:gd name="csY3" fmla="*/ 32141 h 321406"/>
                <a:gd name="csX4" fmla="*/ 808230 w 808230"/>
                <a:gd name="csY4" fmla="*/ 289265 h 321406"/>
                <a:gd name="csX5" fmla="*/ 776089 w 808230"/>
                <a:gd name="csY5" fmla="*/ 321406 h 321406"/>
                <a:gd name="csX6" fmla="*/ 32141 w 808230"/>
                <a:gd name="csY6" fmla="*/ 321406 h 321406"/>
                <a:gd name="csX7" fmla="*/ 0 w 808230"/>
                <a:gd name="csY7" fmla="*/ 289265 h 321406"/>
                <a:gd name="csX8" fmla="*/ 0 w 808230"/>
                <a:gd name="csY8" fmla="*/ 32141 h 3214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08230" h="321406">
                  <a:moveTo>
                    <a:pt x="0" y="32141"/>
                  </a:moveTo>
                  <a:cubicBezTo>
                    <a:pt x="0" y="14390"/>
                    <a:pt x="14390" y="0"/>
                    <a:pt x="32141" y="0"/>
                  </a:cubicBezTo>
                  <a:lnTo>
                    <a:pt x="776089" y="0"/>
                  </a:lnTo>
                  <a:cubicBezTo>
                    <a:pt x="793840" y="0"/>
                    <a:pt x="808230" y="14390"/>
                    <a:pt x="808230" y="32141"/>
                  </a:cubicBezTo>
                  <a:lnTo>
                    <a:pt x="808230" y="289265"/>
                  </a:lnTo>
                  <a:cubicBezTo>
                    <a:pt x="808230" y="307016"/>
                    <a:pt x="793840" y="321406"/>
                    <a:pt x="776089" y="321406"/>
                  </a:cubicBezTo>
                  <a:lnTo>
                    <a:pt x="32141" y="321406"/>
                  </a:lnTo>
                  <a:cubicBezTo>
                    <a:pt x="14390" y="321406"/>
                    <a:pt x="0" y="307016"/>
                    <a:pt x="0" y="289265"/>
                  </a:cubicBezTo>
                  <a:lnTo>
                    <a:pt x="0" y="32141"/>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26559" tIns="20844" rIns="26559" bIns="20844" numCol="1" spcCol="1270" anchor="ctr" anchorCtr="0">
              <a:noAutofit/>
            </a:bodyPr>
            <a:lstStyle/>
            <a:p>
              <a:pPr marL="0" lvl="0" indent="0" algn="ctr" defTabSz="400050">
                <a:lnSpc>
                  <a:spcPct val="90000"/>
                </a:lnSpc>
                <a:spcBef>
                  <a:spcPct val="0"/>
                </a:spcBef>
                <a:spcAft>
                  <a:spcPct val="35000"/>
                </a:spcAft>
                <a:buNone/>
              </a:pPr>
              <a:r>
                <a:rPr lang="en-GB" sz="900" kern="1200" dirty="0"/>
                <a:t>Selection &amp; Appointment</a:t>
              </a:r>
            </a:p>
          </p:txBody>
        </p:sp>
        <p:sp>
          <p:nvSpPr>
            <p:cNvPr id="35" name="Freeform: Shape 34">
              <a:extLst>
                <a:ext uri="{FF2B5EF4-FFF2-40B4-BE49-F238E27FC236}">
                  <a16:creationId xmlns:a16="http://schemas.microsoft.com/office/drawing/2014/main" id="{C6962DCE-C7A8-915C-9717-5ABED86988D3}"/>
                </a:ext>
              </a:extLst>
            </p:cNvPr>
            <p:cNvSpPr/>
            <p:nvPr/>
          </p:nvSpPr>
          <p:spPr>
            <a:xfrm>
              <a:off x="10863692" y="2282727"/>
              <a:ext cx="1149195" cy="871587"/>
            </a:xfrm>
            <a:custGeom>
              <a:avLst/>
              <a:gdLst>
                <a:gd name="csX0" fmla="*/ 0 w 1075880"/>
                <a:gd name="csY0" fmla="*/ 107588 h 1225813"/>
                <a:gd name="csX1" fmla="*/ 107588 w 1075880"/>
                <a:gd name="csY1" fmla="*/ 0 h 1225813"/>
                <a:gd name="csX2" fmla="*/ 968292 w 1075880"/>
                <a:gd name="csY2" fmla="*/ 0 h 1225813"/>
                <a:gd name="csX3" fmla="*/ 1075880 w 1075880"/>
                <a:gd name="csY3" fmla="*/ 107588 h 1225813"/>
                <a:gd name="csX4" fmla="*/ 1075880 w 1075880"/>
                <a:gd name="csY4" fmla="*/ 1118225 h 1225813"/>
                <a:gd name="csX5" fmla="*/ 968292 w 1075880"/>
                <a:gd name="csY5" fmla="*/ 1225813 h 1225813"/>
                <a:gd name="csX6" fmla="*/ 107588 w 1075880"/>
                <a:gd name="csY6" fmla="*/ 1225813 h 1225813"/>
                <a:gd name="csX7" fmla="*/ 0 w 1075880"/>
                <a:gd name="csY7" fmla="*/ 1118225 h 1225813"/>
                <a:gd name="csX8" fmla="*/ 0 w 1075880"/>
                <a:gd name="csY8" fmla="*/ 107588 h 122581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75880" h="1225813">
                  <a:moveTo>
                    <a:pt x="0" y="107588"/>
                  </a:moveTo>
                  <a:cubicBezTo>
                    <a:pt x="0" y="48169"/>
                    <a:pt x="48169" y="0"/>
                    <a:pt x="107588" y="0"/>
                  </a:cubicBezTo>
                  <a:lnTo>
                    <a:pt x="968292" y="0"/>
                  </a:lnTo>
                  <a:cubicBezTo>
                    <a:pt x="1027711" y="0"/>
                    <a:pt x="1075880" y="48169"/>
                    <a:pt x="1075880" y="107588"/>
                  </a:cubicBezTo>
                  <a:lnTo>
                    <a:pt x="1075880" y="1118225"/>
                  </a:lnTo>
                  <a:cubicBezTo>
                    <a:pt x="1075880" y="1177644"/>
                    <a:pt x="1027711" y="1225813"/>
                    <a:pt x="968292" y="1225813"/>
                  </a:cubicBezTo>
                  <a:lnTo>
                    <a:pt x="107588" y="1225813"/>
                  </a:lnTo>
                  <a:cubicBezTo>
                    <a:pt x="48169" y="1225813"/>
                    <a:pt x="0" y="1177644"/>
                    <a:pt x="0" y="1118225"/>
                  </a:cubicBezTo>
                  <a:lnTo>
                    <a:pt x="0" y="107588"/>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52034" tIns="414709" rIns="152034" bIns="152033" numCol="1" spcCol="1270" anchor="t" anchorCtr="0">
              <a:noAutofit/>
            </a:bodyPr>
            <a:lstStyle/>
            <a:p>
              <a:pPr marL="57150" lvl="1" indent="-57150" algn="ctr" defTabSz="400050">
                <a:lnSpc>
                  <a:spcPct val="90000"/>
                </a:lnSpc>
                <a:spcBef>
                  <a:spcPct val="0"/>
                </a:spcBef>
                <a:spcAft>
                  <a:spcPct val="15000"/>
                </a:spcAft>
                <a:buNone/>
              </a:pPr>
              <a:r>
                <a:rPr lang="en-GB" sz="900" kern="1200" dirty="0"/>
                <a:t>Integrate into the transformation/change</a:t>
              </a:r>
            </a:p>
          </p:txBody>
        </p:sp>
        <p:sp>
          <p:nvSpPr>
            <p:cNvPr id="36" name="Freeform: Shape 35">
              <a:extLst>
                <a:ext uri="{FF2B5EF4-FFF2-40B4-BE49-F238E27FC236}">
                  <a16:creationId xmlns:a16="http://schemas.microsoft.com/office/drawing/2014/main" id="{B3CC6E21-2F13-A7B4-CD1D-88C540FFAE26}"/>
                </a:ext>
              </a:extLst>
            </p:cNvPr>
            <p:cNvSpPr/>
            <p:nvPr/>
          </p:nvSpPr>
          <p:spPr>
            <a:xfrm>
              <a:off x="11058538" y="2187156"/>
              <a:ext cx="808230" cy="321406"/>
            </a:xfrm>
            <a:custGeom>
              <a:avLst/>
              <a:gdLst>
                <a:gd name="csX0" fmla="*/ 0 w 808230"/>
                <a:gd name="csY0" fmla="*/ 32141 h 321406"/>
                <a:gd name="csX1" fmla="*/ 32141 w 808230"/>
                <a:gd name="csY1" fmla="*/ 0 h 321406"/>
                <a:gd name="csX2" fmla="*/ 776089 w 808230"/>
                <a:gd name="csY2" fmla="*/ 0 h 321406"/>
                <a:gd name="csX3" fmla="*/ 808230 w 808230"/>
                <a:gd name="csY3" fmla="*/ 32141 h 321406"/>
                <a:gd name="csX4" fmla="*/ 808230 w 808230"/>
                <a:gd name="csY4" fmla="*/ 289265 h 321406"/>
                <a:gd name="csX5" fmla="*/ 776089 w 808230"/>
                <a:gd name="csY5" fmla="*/ 321406 h 321406"/>
                <a:gd name="csX6" fmla="*/ 32141 w 808230"/>
                <a:gd name="csY6" fmla="*/ 321406 h 321406"/>
                <a:gd name="csX7" fmla="*/ 0 w 808230"/>
                <a:gd name="csY7" fmla="*/ 289265 h 321406"/>
                <a:gd name="csX8" fmla="*/ 0 w 808230"/>
                <a:gd name="csY8" fmla="*/ 32141 h 3214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08230" h="321406">
                  <a:moveTo>
                    <a:pt x="0" y="32141"/>
                  </a:moveTo>
                  <a:cubicBezTo>
                    <a:pt x="0" y="14390"/>
                    <a:pt x="14390" y="0"/>
                    <a:pt x="32141" y="0"/>
                  </a:cubicBezTo>
                  <a:lnTo>
                    <a:pt x="776089" y="0"/>
                  </a:lnTo>
                  <a:cubicBezTo>
                    <a:pt x="793840" y="0"/>
                    <a:pt x="808230" y="14390"/>
                    <a:pt x="808230" y="32141"/>
                  </a:cubicBezTo>
                  <a:lnTo>
                    <a:pt x="808230" y="289265"/>
                  </a:lnTo>
                  <a:cubicBezTo>
                    <a:pt x="808230" y="307016"/>
                    <a:pt x="793840" y="321406"/>
                    <a:pt x="776089" y="321406"/>
                  </a:cubicBezTo>
                  <a:lnTo>
                    <a:pt x="32141" y="321406"/>
                  </a:lnTo>
                  <a:cubicBezTo>
                    <a:pt x="14390" y="321406"/>
                    <a:pt x="0" y="307016"/>
                    <a:pt x="0" y="289265"/>
                  </a:cubicBezTo>
                  <a:lnTo>
                    <a:pt x="0" y="32141"/>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26559" tIns="20844" rIns="26559" bIns="20844" numCol="1" spcCol="1270" anchor="ctr" anchorCtr="0">
              <a:noAutofit/>
            </a:bodyPr>
            <a:lstStyle/>
            <a:p>
              <a:pPr marL="0" lvl="0" indent="0" algn="ctr" defTabSz="400050">
                <a:lnSpc>
                  <a:spcPct val="90000"/>
                </a:lnSpc>
                <a:spcBef>
                  <a:spcPct val="0"/>
                </a:spcBef>
                <a:spcAft>
                  <a:spcPct val="35000"/>
                </a:spcAft>
                <a:buNone/>
              </a:pPr>
              <a:r>
                <a:rPr lang="en-GB" sz="900" kern="1200" dirty="0"/>
                <a:t>Onboarding</a:t>
              </a:r>
            </a:p>
          </p:txBody>
        </p:sp>
      </p:grpSp>
      <p:sp>
        <p:nvSpPr>
          <p:cNvPr id="37" name="TextBox 36">
            <a:extLst>
              <a:ext uri="{FF2B5EF4-FFF2-40B4-BE49-F238E27FC236}">
                <a16:creationId xmlns:a16="http://schemas.microsoft.com/office/drawing/2014/main" id="{A67FFA40-5EC4-F7E8-2F31-C29FDA541E62}"/>
              </a:ext>
            </a:extLst>
          </p:cNvPr>
          <p:cNvSpPr txBox="1"/>
          <p:nvPr/>
        </p:nvSpPr>
        <p:spPr>
          <a:xfrm>
            <a:off x="667335" y="995461"/>
            <a:ext cx="10805833" cy="646331"/>
          </a:xfrm>
          <a:prstGeom prst="rect">
            <a:avLst/>
          </a:prstGeom>
          <a:noFill/>
        </p:spPr>
        <p:txBody>
          <a:bodyPr wrap="square" rtlCol="0">
            <a:spAutoFit/>
          </a:bodyPr>
          <a:lstStyle/>
          <a:p>
            <a:pPr algn="ctr"/>
            <a:r>
              <a:rPr lang="en-GB" dirty="0"/>
              <a:t>This sequence strengthens fairness, consistency and validity while ensuring that recruitment activity is aligned with business needs rather than reactive vacancy filling (CIPD, 2024; Taylor, 2022).</a:t>
            </a:r>
          </a:p>
        </p:txBody>
      </p:sp>
      <p:pic>
        <p:nvPicPr>
          <p:cNvPr id="39" name="Picture 38">
            <a:extLst>
              <a:ext uri="{FF2B5EF4-FFF2-40B4-BE49-F238E27FC236}">
                <a16:creationId xmlns:a16="http://schemas.microsoft.com/office/drawing/2014/main" id="{FB0CEEF0-AA66-06BB-0C4A-B3A195B7709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13311" y="4259452"/>
            <a:ext cx="2319246" cy="231924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41" name="Picture 40">
            <a:extLst>
              <a:ext uri="{FF2B5EF4-FFF2-40B4-BE49-F238E27FC236}">
                <a16:creationId xmlns:a16="http://schemas.microsoft.com/office/drawing/2014/main" id="{2A3872CB-5083-41A3-8BE9-C770EF1C33FC}"/>
              </a:ext>
            </a:extLst>
          </p:cNvPr>
          <p:cNvPicPr>
            <a:picLocks noChangeAspect="1"/>
          </p:cNvPicPr>
          <p:nvPr/>
        </p:nvPicPr>
        <p:blipFill>
          <a:blip r:embed="rId4">
            <a:extLst>
              <a:ext uri="{28A0092B-C50C-407E-A947-70E740481C1C}">
                <a14:useLocalDpi xmlns:a14="http://schemas.microsoft.com/office/drawing/2010/main" val="0"/>
              </a:ext>
            </a:extLst>
          </a:blip>
          <a:srcRect r="27831"/>
          <a:stretch>
            <a:fillRect/>
          </a:stretch>
        </p:blipFill>
        <p:spPr>
          <a:xfrm>
            <a:off x="267704" y="4318630"/>
            <a:ext cx="2671085" cy="223804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Slide Number Placeholder 4">
            <a:extLst>
              <a:ext uri="{FF2B5EF4-FFF2-40B4-BE49-F238E27FC236}">
                <a16:creationId xmlns:a16="http://schemas.microsoft.com/office/drawing/2014/main" id="{F7403630-7689-1FA4-52A1-9EA7163E11BC}"/>
              </a:ext>
            </a:extLst>
          </p:cNvPr>
          <p:cNvSpPr>
            <a:spLocks noGrp="1"/>
          </p:cNvSpPr>
          <p:nvPr>
            <p:ph type="sldNum" sz="quarter" idx="12"/>
          </p:nvPr>
        </p:nvSpPr>
        <p:spPr/>
        <p:txBody>
          <a:bodyPr/>
          <a:lstStyle/>
          <a:p>
            <a:fld id="{6EAF39EF-2332-4FCA-A838-0C2F2A96E7FE}" type="slidenum">
              <a:rPr lang="en-GB" smtClean="0"/>
              <a:t>7</a:t>
            </a:fld>
            <a:endParaRPr lang="en-GB"/>
          </a:p>
        </p:txBody>
      </p:sp>
    </p:spTree>
    <p:extLst>
      <p:ext uri="{BB962C8B-B14F-4D97-AF65-F5344CB8AC3E}">
        <p14:creationId xmlns:p14="http://schemas.microsoft.com/office/powerpoint/2010/main" val="26466997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circle(in)">
                                      <p:cBhvr>
                                        <p:cTn id="7" dur="2000"/>
                                        <p:tgtEl>
                                          <p:spTgt spid="37"/>
                                        </p:tgtEl>
                                      </p:cBhvr>
                                    </p:animEffect>
                                  </p:childTnLst>
                                </p:cTn>
                              </p:par>
                              <p:par>
                                <p:cTn id="8" presetID="6" presetClass="entr" presetSubtype="16"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circle(in)">
                                      <p:cBhvr>
                                        <p:cTn id="10" dur="2000"/>
                                        <p:tgtEl>
                                          <p:spTgt spid="13"/>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41"/>
                                        </p:tgtEl>
                                        <p:attrNameLst>
                                          <p:attrName>style.visibility</p:attrName>
                                        </p:attrNameLst>
                                      </p:cBhvr>
                                      <p:to>
                                        <p:strVal val="visible"/>
                                      </p:to>
                                    </p:set>
                                    <p:animEffect transition="in" filter="fade">
                                      <p:cBhvr>
                                        <p:cTn id="15" dur="1000"/>
                                        <p:tgtEl>
                                          <p:spTgt spid="41"/>
                                        </p:tgtEl>
                                      </p:cBhvr>
                                    </p:animEffect>
                                    <p:anim calcmode="lin" valueType="num">
                                      <p:cBhvr>
                                        <p:cTn id="16" dur="1000" fill="hold"/>
                                        <p:tgtEl>
                                          <p:spTgt spid="41"/>
                                        </p:tgtEl>
                                        <p:attrNameLst>
                                          <p:attrName>ppt_x</p:attrName>
                                        </p:attrNameLst>
                                      </p:cBhvr>
                                      <p:tavLst>
                                        <p:tav tm="0">
                                          <p:val>
                                            <p:strVal val="#ppt_x"/>
                                          </p:val>
                                        </p:tav>
                                        <p:tav tm="100000">
                                          <p:val>
                                            <p:strVal val="#ppt_x"/>
                                          </p:val>
                                        </p:tav>
                                      </p:tavLst>
                                    </p:anim>
                                    <p:anim calcmode="lin" valueType="num">
                                      <p:cBhvr>
                                        <p:cTn id="17" dur="1000" fill="hold"/>
                                        <p:tgtEl>
                                          <p:spTgt spid="41"/>
                                        </p:tgtEl>
                                        <p:attrNameLst>
                                          <p:attrName>ppt_y</p:attrName>
                                        </p:attrNameLst>
                                      </p:cBhvr>
                                      <p:tavLst>
                                        <p:tav tm="0">
                                          <p:val>
                                            <p:strVal val="#ppt_y+.1"/>
                                          </p:val>
                                        </p:tav>
                                        <p:tav tm="100000">
                                          <p:val>
                                            <p:strVal val="#ppt_y"/>
                                          </p:val>
                                        </p:tav>
                                      </p:tavLst>
                                    </p:anim>
                                  </p:childTnLst>
                                </p:cTn>
                              </p:par>
                              <p:par>
                                <p:cTn id="18" presetID="42" presetClass="entr" presetSubtype="0" fill="hold" grpId="0" nodeType="with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1000"/>
                                        <p:tgtEl>
                                          <p:spTgt spid="7"/>
                                        </p:tgtEl>
                                      </p:cBhvr>
                                    </p:animEffect>
                                    <p:anim calcmode="lin" valueType="num">
                                      <p:cBhvr>
                                        <p:cTn id="21" dur="1000" fill="hold"/>
                                        <p:tgtEl>
                                          <p:spTgt spid="7"/>
                                        </p:tgtEl>
                                        <p:attrNameLst>
                                          <p:attrName>ppt_x</p:attrName>
                                        </p:attrNameLst>
                                      </p:cBhvr>
                                      <p:tavLst>
                                        <p:tav tm="0">
                                          <p:val>
                                            <p:strVal val="#ppt_x"/>
                                          </p:val>
                                        </p:tav>
                                        <p:tav tm="100000">
                                          <p:val>
                                            <p:strVal val="#ppt_x"/>
                                          </p:val>
                                        </p:tav>
                                      </p:tavLst>
                                    </p:anim>
                                    <p:anim calcmode="lin" valueType="num">
                                      <p:cBhvr>
                                        <p:cTn id="22" dur="1000" fill="hold"/>
                                        <p:tgtEl>
                                          <p:spTgt spid="7"/>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39"/>
                                        </p:tgtEl>
                                        <p:attrNameLst>
                                          <p:attrName>style.visibility</p:attrName>
                                        </p:attrNameLst>
                                      </p:cBhvr>
                                      <p:to>
                                        <p:strVal val="visible"/>
                                      </p:to>
                                    </p:set>
                                    <p:animEffect transition="in" filter="fade">
                                      <p:cBhvr>
                                        <p:cTn id="25" dur="1000"/>
                                        <p:tgtEl>
                                          <p:spTgt spid="39"/>
                                        </p:tgtEl>
                                      </p:cBhvr>
                                    </p:animEffect>
                                    <p:anim calcmode="lin" valueType="num">
                                      <p:cBhvr>
                                        <p:cTn id="26" dur="1000" fill="hold"/>
                                        <p:tgtEl>
                                          <p:spTgt spid="39"/>
                                        </p:tgtEl>
                                        <p:attrNameLst>
                                          <p:attrName>ppt_x</p:attrName>
                                        </p:attrNameLst>
                                      </p:cBhvr>
                                      <p:tavLst>
                                        <p:tav tm="0">
                                          <p:val>
                                            <p:strVal val="#ppt_x"/>
                                          </p:val>
                                        </p:tav>
                                        <p:tav tm="100000">
                                          <p:val>
                                            <p:strVal val="#ppt_x"/>
                                          </p:val>
                                        </p:tav>
                                      </p:tavLst>
                                    </p:anim>
                                    <p:anim calcmode="lin" valueType="num">
                                      <p:cBhvr>
                                        <p:cTn id="27" dur="1000" fill="hold"/>
                                        <p:tgtEl>
                                          <p:spTgt spid="3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962646-A937-A099-D35D-6163D33CC020}"/>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18C56DE8-05B1-128F-B6C6-BCC07341822C}"/>
              </a:ext>
            </a:extLst>
          </p:cNvPr>
          <p:cNvSpPr/>
          <p:nvPr/>
        </p:nvSpPr>
        <p:spPr>
          <a:xfrm>
            <a:off x="0" y="0"/>
            <a:ext cx="12192000" cy="1052052"/>
          </a:xfrm>
          <a:prstGeom prst="rect">
            <a:avLst/>
          </a:prstGeom>
          <a:gradFill>
            <a:gsLst>
              <a:gs pos="3000">
                <a:schemeClr val="bg1"/>
              </a:gs>
              <a:gs pos="51000">
                <a:schemeClr val="accent4">
                  <a:lumMod val="5000"/>
                  <a:lumOff val="95000"/>
                </a:schemeClr>
              </a:gs>
              <a:gs pos="100000">
                <a:srgbClr val="0070C0"/>
              </a:gs>
            </a:gsLst>
            <a:lin ang="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495796CD-0391-1DAC-82B2-8F82B71C3398}"/>
              </a:ext>
            </a:extLst>
          </p:cNvPr>
          <p:cNvPicPr>
            <a:picLocks noChangeAspect="1"/>
          </p:cNvPicPr>
          <p:nvPr/>
        </p:nvPicPr>
        <p:blipFill>
          <a:blip r:embed="rId2">
            <a:extLst>
              <a:ext uri="{28A0092B-C50C-407E-A947-70E740481C1C}">
                <a14:useLocalDpi xmlns:a14="http://schemas.microsoft.com/office/drawing/2010/main" val="0"/>
              </a:ext>
            </a:extLst>
          </a:blip>
          <a:srcRect r="49233"/>
          <a:stretch>
            <a:fillRect/>
          </a:stretch>
        </p:blipFill>
        <p:spPr>
          <a:xfrm>
            <a:off x="8780205" y="203231"/>
            <a:ext cx="1986117" cy="645589"/>
          </a:xfrm>
          <a:prstGeom prst="rect">
            <a:avLst/>
          </a:prstGeom>
        </p:spPr>
      </p:pic>
      <p:sp>
        <p:nvSpPr>
          <p:cNvPr id="4" name="TextBox 3">
            <a:extLst>
              <a:ext uri="{FF2B5EF4-FFF2-40B4-BE49-F238E27FC236}">
                <a16:creationId xmlns:a16="http://schemas.microsoft.com/office/drawing/2014/main" id="{9D7975EE-0AF0-EAA8-4781-B65096475744}"/>
              </a:ext>
            </a:extLst>
          </p:cNvPr>
          <p:cNvSpPr txBox="1"/>
          <p:nvPr/>
        </p:nvSpPr>
        <p:spPr>
          <a:xfrm>
            <a:off x="417844" y="241947"/>
            <a:ext cx="7741920" cy="369332"/>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Job analysis, Job Description, Person specs &amp; Advertising</a:t>
            </a:r>
          </a:p>
        </p:txBody>
      </p:sp>
      <p:sp>
        <p:nvSpPr>
          <p:cNvPr id="7" name="TextBox 6">
            <a:extLst>
              <a:ext uri="{FF2B5EF4-FFF2-40B4-BE49-F238E27FC236}">
                <a16:creationId xmlns:a16="http://schemas.microsoft.com/office/drawing/2014/main" id="{4A34A8C6-658D-E4F6-150F-9942BDAA8628}"/>
              </a:ext>
            </a:extLst>
          </p:cNvPr>
          <p:cNvSpPr txBox="1"/>
          <p:nvPr/>
        </p:nvSpPr>
        <p:spPr>
          <a:xfrm>
            <a:off x="2994171" y="7072400"/>
            <a:ext cx="5958398" cy="1222644"/>
          </a:xfrm>
          <a:custGeom>
            <a:avLst/>
            <a:gdLst>
              <a:gd name="csX0" fmla="*/ 0 w 5958398"/>
              <a:gd name="csY0" fmla="*/ 0 h 1222644"/>
              <a:gd name="csX1" fmla="*/ 5754620 w 5958398"/>
              <a:gd name="csY1" fmla="*/ 0 h 1222644"/>
              <a:gd name="csX2" fmla="*/ 5928601 w 5958398"/>
              <a:gd name="csY2" fmla="*/ 173981 h 1222644"/>
              <a:gd name="csX3" fmla="*/ 5958398 w 5958398"/>
              <a:gd name="csY3" fmla="*/ 173981 h 1222644"/>
              <a:gd name="csX4" fmla="*/ 5958398 w 5958398"/>
              <a:gd name="csY4" fmla="*/ 203778 h 1222644"/>
              <a:gd name="csX5" fmla="*/ 5958398 w 5958398"/>
              <a:gd name="csY5" fmla="*/ 1097311 h 1222644"/>
              <a:gd name="csX6" fmla="*/ 5958398 w 5958398"/>
              <a:gd name="csY6" fmla="*/ 1222644 h 1222644"/>
              <a:gd name="csX7" fmla="*/ 203778 w 5958398"/>
              <a:gd name="csY7" fmla="*/ 1222644 h 1222644"/>
              <a:gd name="csX8" fmla="*/ 0 w 5958398"/>
              <a:gd name="csY8" fmla="*/ 1018866 h 12226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5958398" h="1222644">
                <a:moveTo>
                  <a:pt x="0" y="0"/>
                </a:moveTo>
                <a:lnTo>
                  <a:pt x="5754620" y="0"/>
                </a:lnTo>
                <a:lnTo>
                  <a:pt x="5928601" y="173981"/>
                </a:lnTo>
                <a:lnTo>
                  <a:pt x="5958398" y="173981"/>
                </a:lnTo>
                <a:lnTo>
                  <a:pt x="5958398" y="203778"/>
                </a:lnTo>
                <a:lnTo>
                  <a:pt x="5958398" y="1097311"/>
                </a:lnTo>
                <a:lnTo>
                  <a:pt x="5958398" y="1222644"/>
                </a:lnTo>
                <a:lnTo>
                  <a:pt x="203778" y="1222644"/>
                </a:lnTo>
                <a:lnTo>
                  <a:pt x="0" y="1018866"/>
                </a:lnTo>
                <a:close/>
              </a:path>
            </a:pathLst>
          </a:custGeom>
          <a:solidFill>
            <a:srgbClr val="0070C0"/>
          </a:solidFill>
        </p:spPr>
        <p:txBody>
          <a:bodyPr wrap="square" rtlCol="0">
            <a:noAutofit/>
          </a:bodyPr>
          <a:lstStyle/>
          <a:p>
            <a:pPr algn="ctr"/>
            <a:r>
              <a:rPr lang="en-GB" b="1" dirty="0">
                <a:solidFill>
                  <a:schemeClr val="bg1"/>
                </a:solidFill>
                <a:latin typeface="Arial" panose="020B0604020202020204" pitchFamily="34" charset="0"/>
                <a:cs typeface="Arial" panose="020B0604020202020204" pitchFamily="34" charset="0"/>
              </a:rPr>
              <a:t>Definition of Recruitment</a:t>
            </a:r>
          </a:p>
          <a:p>
            <a:pPr algn="ctr"/>
            <a:r>
              <a:rPr lang="en-GB" dirty="0">
                <a:solidFill>
                  <a:schemeClr val="bg1"/>
                </a:solidFill>
                <a:latin typeface="Arial" panose="020B0604020202020204" pitchFamily="34" charset="0"/>
                <a:cs typeface="Arial" panose="020B0604020202020204" pitchFamily="34" charset="0"/>
              </a:rPr>
              <a:t> A systematic process to attract, identify and appoint suitable candidates that is aligned with the organisational needs (Armstrong &amp; Taylor, 2023)</a:t>
            </a:r>
          </a:p>
        </p:txBody>
      </p:sp>
      <p:grpSp>
        <p:nvGrpSpPr>
          <p:cNvPr id="13" name="Group 12">
            <a:extLst>
              <a:ext uri="{FF2B5EF4-FFF2-40B4-BE49-F238E27FC236}">
                <a16:creationId xmlns:a16="http://schemas.microsoft.com/office/drawing/2014/main" id="{83787425-7622-B830-1343-9149F15BD334}"/>
              </a:ext>
            </a:extLst>
          </p:cNvPr>
          <p:cNvGrpSpPr/>
          <p:nvPr/>
        </p:nvGrpSpPr>
        <p:grpSpPr>
          <a:xfrm>
            <a:off x="12630199" y="1856184"/>
            <a:ext cx="11762755" cy="2106201"/>
            <a:chOff x="250132" y="1820828"/>
            <a:chExt cx="11762755" cy="2106201"/>
          </a:xfrm>
        </p:grpSpPr>
        <p:sp>
          <p:nvSpPr>
            <p:cNvPr id="14" name="Freeform: Shape 13">
              <a:extLst>
                <a:ext uri="{FF2B5EF4-FFF2-40B4-BE49-F238E27FC236}">
                  <a16:creationId xmlns:a16="http://schemas.microsoft.com/office/drawing/2014/main" id="{9C457864-658C-C412-BEF6-3D73D34A6F07}"/>
                </a:ext>
              </a:extLst>
            </p:cNvPr>
            <p:cNvSpPr/>
            <p:nvPr/>
          </p:nvSpPr>
          <p:spPr>
            <a:xfrm>
              <a:off x="250132" y="2404693"/>
              <a:ext cx="1148785" cy="827980"/>
            </a:xfrm>
            <a:custGeom>
              <a:avLst/>
              <a:gdLst>
                <a:gd name="csX0" fmla="*/ 0 w 1148785"/>
                <a:gd name="csY0" fmla="*/ 82798 h 827980"/>
                <a:gd name="csX1" fmla="*/ 82798 w 1148785"/>
                <a:gd name="csY1" fmla="*/ 0 h 827980"/>
                <a:gd name="csX2" fmla="*/ 1065987 w 1148785"/>
                <a:gd name="csY2" fmla="*/ 0 h 827980"/>
                <a:gd name="csX3" fmla="*/ 1148785 w 1148785"/>
                <a:gd name="csY3" fmla="*/ 82798 h 827980"/>
                <a:gd name="csX4" fmla="*/ 1148785 w 1148785"/>
                <a:gd name="csY4" fmla="*/ 745182 h 827980"/>
                <a:gd name="csX5" fmla="*/ 1065987 w 1148785"/>
                <a:gd name="csY5" fmla="*/ 827980 h 827980"/>
                <a:gd name="csX6" fmla="*/ 82798 w 1148785"/>
                <a:gd name="csY6" fmla="*/ 827980 h 827980"/>
                <a:gd name="csX7" fmla="*/ 0 w 1148785"/>
                <a:gd name="csY7" fmla="*/ 745182 h 827980"/>
                <a:gd name="csX8" fmla="*/ 0 w 1148785"/>
                <a:gd name="csY8" fmla="*/ 82798 h 82798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148785" h="827980">
                  <a:moveTo>
                    <a:pt x="0" y="82798"/>
                  </a:moveTo>
                  <a:cubicBezTo>
                    <a:pt x="0" y="37070"/>
                    <a:pt x="37070" y="0"/>
                    <a:pt x="82798" y="0"/>
                  </a:cubicBezTo>
                  <a:lnTo>
                    <a:pt x="1065987" y="0"/>
                  </a:lnTo>
                  <a:cubicBezTo>
                    <a:pt x="1111715" y="0"/>
                    <a:pt x="1148785" y="37070"/>
                    <a:pt x="1148785" y="82798"/>
                  </a:cubicBezTo>
                  <a:lnTo>
                    <a:pt x="1148785" y="745182"/>
                  </a:lnTo>
                  <a:cubicBezTo>
                    <a:pt x="1148785" y="790910"/>
                    <a:pt x="1111715" y="827980"/>
                    <a:pt x="1065987" y="827980"/>
                  </a:cubicBezTo>
                  <a:lnTo>
                    <a:pt x="82798" y="827980"/>
                  </a:lnTo>
                  <a:cubicBezTo>
                    <a:pt x="37070" y="827980"/>
                    <a:pt x="0" y="790910"/>
                    <a:pt x="0" y="745182"/>
                  </a:cubicBezTo>
                  <a:lnTo>
                    <a:pt x="0" y="82798"/>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2879" tIns="142879" rIns="142879" bIns="320303" numCol="1" spcCol="1270" anchor="t" anchorCtr="0">
              <a:noAutofit/>
            </a:bodyPr>
            <a:lstStyle/>
            <a:p>
              <a:pPr marL="57150" lvl="1" indent="-57150" algn="ctr" defTabSz="466725">
                <a:lnSpc>
                  <a:spcPct val="90000"/>
                </a:lnSpc>
                <a:spcBef>
                  <a:spcPct val="0"/>
                </a:spcBef>
                <a:spcAft>
                  <a:spcPct val="15000"/>
                </a:spcAft>
                <a:buNone/>
              </a:pPr>
              <a:r>
                <a:rPr lang="en-GB" sz="1050" kern="1200" dirty="0">
                  <a:latin typeface="Arial" panose="020B0604020202020204" pitchFamily="34" charset="0"/>
                  <a:cs typeface="Arial" panose="020B0604020202020204" pitchFamily="34" charset="0"/>
                </a:rPr>
                <a:t>Identify skills that are required for change</a:t>
              </a:r>
              <a:endParaRPr lang="en-GB" sz="700" kern="1200" dirty="0"/>
            </a:p>
          </p:txBody>
        </p:sp>
        <p:sp>
          <p:nvSpPr>
            <p:cNvPr id="15" name="Shape 14">
              <a:extLst>
                <a:ext uri="{FF2B5EF4-FFF2-40B4-BE49-F238E27FC236}">
                  <a16:creationId xmlns:a16="http://schemas.microsoft.com/office/drawing/2014/main" id="{643762F4-9690-2C27-04E2-8FE1C52CA529}"/>
                </a:ext>
              </a:extLst>
            </p:cNvPr>
            <p:cNvSpPr/>
            <p:nvPr/>
          </p:nvSpPr>
          <p:spPr>
            <a:xfrm>
              <a:off x="778002" y="2530791"/>
              <a:ext cx="1351686" cy="1351686"/>
            </a:xfrm>
            <a:prstGeom prst="leftCircularArrow">
              <a:avLst>
                <a:gd name="adj1" fmla="val 4751"/>
                <a:gd name="adj2" fmla="val 607698"/>
                <a:gd name="adj3" fmla="val 2081000"/>
                <a:gd name="adj4" fmla="val 8722281"/>
                <a:gd name="adj5" fmla="val 5543"/>
              </a:avLst>
            </a:prstGeom>
            <a:scene3d>
              <a:camera prst="orthographicFront">
                <a:rot lat="0" lon="0" rev="0"/>
              </a:camera>
              <a:lightRig rig="contrasting" dir="t">
                <a:rot lat="0" lon="0" rev="1200000"/>
              </a:lightRig>
            </a:scene3d>
            <a:sp3d z="-182000" contourW="19050" prstMaterial="metal">
              <a:bevelT w="88900" h="203200"/>
              <a:bevelB w="165100" h="254000"/>
            </a:sp3d>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a:lstStyle/>
            <a:p>
              <a:endParaRPr lang="en-GB"/>
            </a:p>
          </p:txBody>
        </p:sp>
        <p:sp>
          <p:nvSpPr>
            <p:cNvPr id="16" name="Freeform: Shape 15">
              <a:extLst>
                <a:ext uri="{FF2B5EF4-FFF2-40B4-BE49-F238E27FC236}">
                  <a16:creationId xmlns:a16="http://schemas.microsoft.com/office/drawing/2014/main" id="{928E2885-B4D4-8270-E9A5-E7ED5FB0F8D4}"/>
                </a:ext>
              </a:extLst>
            </p:cNvPr>
            <p:cNvSpPr/>
            <p:nvPr/>
          </p:nvSpPr>
          <p:spPr>
            <a:xfrm>
              <a:off x="550858" y="3229746"/>
              <a:ext cx="808230" cy="321406"/>
            </a:xfrm>
            <a:custGeom>
              <a:avLst/>
              <a:gdLst>
                <a:gd name="csX0" fmla="*/ 0 w 808230"/>
                <a:gd name="csY0" fmla="*/ 32141 h 321406"/>
                <a:gd name="csX1" fmla="*/ 32141 w 808230"/>
                <a:gd name="csY1" fmla="*/ 0 h 321406"/>
                <a:gd name="csX2" fmla="*/ 776089 w 808230"/>
                <a:gd name="csY2" fmla="*/ 0 h 321406"/>
                <a:gd name="csX3" fmla="*/ 808230 w 808230"/>
                <a:gd name="csY3" fmla="*/ 32141 h 321406"/>
                <a:gd name="csX4" fmla="*/ 808230 w 808230"/>
                <a:gd name="csY4" fmla="*/ 289265 h 321406"/>
                <a:gd name="csX5" fmla="*/ 776089 w 808230"/>
                <a:gd name="csY5" fmla="*/ 321406 h 321406"/>
                <a:gd name="csX6" fmla="*/ 32141 w 808230"/>
                <a:gd name="csY6" fmla="*/ 321406 h 321406"/>
                <a:gd name="csX7" fmla="*/ 0 w 808230"/>
                <a:gd name="csY7" fmla="*/ 289265 h 321406"/>
                <a:gd name="csX8" fmla="*/ 0 w 808230"/>
                <a:gd name="csY8" fmla="*/ 32141 h 3214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08230" h="321406">
                  <a:moveTo>
                    <a:pt x="0" y="32141"/>
                  </a:moveTo>
                  <a:cubicBezTo>
                    <a:pt x="0" y="14390"/>
                    <a:pt x="14390" y="0"/>
                    <a:pt x="32141" y="0"/>
                  </a:cubicBezTo>
                  <a:lnTo>
                    <a:pt x="776089" y="0"/>
                  </a:lnTo>
                  <a:cubicBezTo>
                    <a:pt x="793840" y="0"/>
                    <a:pt x="808230" y="14390"/>
                    <a:pt x="808230" y="32141"/>
                  </a:cubicBezTo>
                  <a:lnTo>
                    <a:pt x="808230" y="289265"/>
                  </a:lnTo>
                  <a:cubicBezTo>
                    <a:pt x="808230" y="307016"/>
                    <a:pt x="793840" y="321406"/>
                    <a:pt x="776089" y="321406"/>
                  </a:cubicBezTo>
                  <a:lnTo>
                    <a:pt x="32141" y="321406"/>
                  </a:lnTo>
                  <a:cubicBezTo>
                    <a:pt x="14390" y="321406"/>
                    <a:pt x="0" y="307016"/>
                    <a:pt x="0" y="289265"/>
                  </a:cubicBezTo>
                  <a:lnTo>
                    <a:pt x="0" y="32141"/>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26559" tIns="20844" rIns="26559" bIns="20844" numCol="1" spcCol="1270" anchor="ctr" anchorCtr="0">
              <a:noAutofit/>
            </a:bodyPr>
            <a:lstStyle/>
            <a:p>
              <a:pPr marL="0" lvl="0" indent="0" algn="ctr" defTabSz="400050">
                <a:lnSpc>
                  <a:spcPct val="90000"/>
                </a:lnSpc>
                <a:spcBef>
                  <a:spcPct val="0"/>
                </a:spcBef>
                <a:spcAft>
                  <a:spcPct val="35000"/>
                </a:spcAft>
                <a:buNone/>
              </a:pPr>
              <a:r>
                <a:rPr lang="en-GB" sz="900" kern="1200" dirty="0"/>
                <a:t>Job Analysis</a:t>
              </a:r>
            </a:p>
          </p:txBody>
        </p:sp>
        <p:sp>
          <p:nvSpPr>
            <p:cNvPr id="17" name="Freeform: Shape 16">
              <a:extLst>
                <a:ext uri="{FF2B5EF4-FFF2-40B4-BE49-F238E27FC236}">
                  <a16:creationId xmlns:a16="http://schemas.microsoft.com/office/drawing/2014/main" id="{BED7A071-A18D-A11E-533C-8A406C8D8667}"/>
                </a:ext>
              </a:extLst>
            </p:cNvPr>
            <p:cNvSpPr/>
            <p:nvPr/>
          </p:nvSpPr>
          <p:spPr>
            <a:xfrm>
              <a:off x="1638757" y="2445544"/>
              <a:ext cx="1261617" cy="951834"/>
            </a:xfrm>
            <a:custGeom>
              <a:avLst/>
              <a:gdLst>
                <a:gd name="csX0" fmla="*/ 0 w 1127072"/>
                <a:gd name="csY0" fmla="*/ 95183 h 951834"/>
                <a:gd name="csX1" fmla="*/ 95183 w 1127072"/>
                <a:gd name="csY1" fmla="*/ 0 h 951834"/>
                <a:gd name="csX2" fmla="*/ 1031889 w 1127072"/>
                <a:gd name="csY2" fmla="*/ 0 h 951834"/>
                <a:gd name="csX3" fmla="*/ 1127072 w 1127072"/>
                <a:gd name="csY3" fmla="*/ 95183 h 951834"/>
                <a:gd name="csX4" fmla="*/ 1127072 w 1127072"/>
                <a:gd name="csY4" fmla="*/ 856651 h 951834"/>
                <a:gd name="csX5" fmla="*/ 1031889 w 1127072"/>
                <a:gd name="csY5" fmla="*/ 951834 h 951834"/>
                <a:gd name="csX6" fmla="*/ 95183 w 1127072"/>
                <a:gd name="csY6" fmla="*/ 951834 h 951834"/>
                <a:gd name="csX7" fmla="*/ 0 w 1127072"/>
                <a:gd name="csY7" fmla="*/ 856651 h 951834"/>
                <a:gd name="csX8" fmla="*/ 0 w 1127072"/>
                <a:gd name="csY8" fmla="*/ 95183 h 95183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127072" h="951834">
                  <a:moveTo>
                    <a:pt x="0" y="95183"/>
                  </a:moveTo>
                  <a:cubicBezTo>
                    <a:pt x="0" y="42615"/>
                    <a:pt x="42615" y="0"/>
                    <a:pt x="95183" y="0"/>
                  </a:cubicBezTo>
                  <a:lnTo>
                    <a:pt x="1031889" y="0"/>
                  </a:lnTo>
                  <a:cubicBezTo>
                    <a:pt x="1084457" y="0"/>
                    <a:pt x="1127072" y="42615"/>
                    <a:pt x="1127072" y="95183"/>
                  </a:cubicBezTo>
                  <a:lnTo>
                    <a:pt x="1127072" y="856651"/>
                  </a:lnTo>
                  <a:cubicBezTo>
                    <a:pt x="1127072" y="909219"/>
                    <a:pt x="1084457" y="951834"/>
                    <a:pt x="1031889" y="951834"/>
                  </a:cubicBezTo>
                  <a:lnTo>
                    <a:pt x="95183" y="951834"/>
                  </a:lnTo>
                  <a:cubicBezTo>
                    <a:pt x="42615" y="951834"/>
                    <a:pt x="0" y="909219"/>
                    <a:pt x="0" y="856651"/>
                  </a:cubicBezTo>
                  <a:lnTo>
                    <a:pt x="0" y="95183"/>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5729" tIns="349694" rIns="145729" bIns="145728" numCol="1" spcCol="1270" anchor="t" anchorCtr="0">
              <a:noAutofit/>
            </a:bodyPr>
            <a:lstStyle/>
            <a:p>
              <a:pPr marL="57150" lvl="1" indent="-57150" algn="ctr" defTabSz="444500">
                <a:lnSpc>
                  <a:spcPct val="90000"/>
                </a:lnSpc>
                <a:spcBef>
                  <a:spcPct val="0"/>
                </a:spcBef>
                <a:spcAft>
                  <a:spcPct val="15000"/>
                </a:spcAft>
                <a:buNone/>
              </a:pPr>
              <a:r>
                <a:rPr lang="en-GB" sz="1000" kern="1200" dirty="0">
                  <a:latin typeface="Arial" panose="020B0604020202020204" pitchFamily="34" charset="0"/>
                  <a:cs typeface="Arial" panose="020B0604020202020204" pitchFamily="34" charset="0"/>
                </a:rPr>
                <a:t>Define role purpose and responsibilities</a:t>
              </a:r>
              <a:endParaRPr lang="en-GB" sz="1000" kern="1200" dirty="0"/>
            </a:p>
          </p:txBody>
        </p:sp>
        <p:sp>
          <p:nvSpPr>
            <p:cNvPr id="18" name="Arrow: Circular 17">
              <a:extLst>
                <a:ext uri="{FF2B5EF4-FFF2-40B4-BE49-F238E27FC236}">
                  <a16:creationId xmlns:a16="http://schemas.microsoft.com/office/drawing/2014/main" id="{9394C401-C824-7565-5415-C6F6FDF666D8}"/>
                </a:ext>
              </a:extLst>
            </p:cNvPr>
            <p:cNvSpPr/>
            <p:nvPr/>
          </p:nvSpPr>
          <p:spPr>
            <a:xfrm>
              <a:off x="2046056" y="1909897"/>
              <a:ext cx="1699821" cy="1699821"/>
            </a:xfrm>
            <a:prstGeom prst="circularArrow">
              <a:avLst>
                <a:gd name="adj1" fmla="val 3778"/>
                <a:gd name="adj2" fmla="val 471897"/>
                <a:gd name="adj3" fmla="val 19488940"/>
                <a:gd name="adj4" fmla="val 12711858"/>
                <a:gd name="adj5" fmla="val 4408"/>
              </a:avLst>
            </a:prstGeom>
            <a:scene3d>
              <a:camera prst="orthographicFront">
                <a:rot lat="0" lon="0" rev="0"/>
              </a:camera>
              <a:lightRig rig="contrasting" dir="t">
                <a:rot lat="0" lon="0" rev="1200000"/>
              </a:lightRig>
            </a:scene3d>
            <a:sp3d z="-182000" contourW="19050" prstMaterial="metal">
              <a:bevelT w="88900" h="203200"/>
              <a:bevelB w="165100" h="254000"/>
            </a:sp3d>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a:lstStyle/>
            <a:p>
              <a:endParaRPr lang="en-GB"/>
            </a:p>
          </p:txBody>
        </p:sp>
        <p:sp>
          <p:nvSpPr>
            <p:cNvPr id="19" name="Freeform: Shape 18">
              <a:extLst>
                <a:ext uri="{FF2B5EF4-FFF2-40B4-BE49-F238E27FC236}">
                  <a16:creationId xmlns:a16="http://schemas.microsoft.com/office/drawing/2014/main" id="{DAA7CED1-CF7B-924E-79BC-3DA3E08A06EC}"/>
                </a:ext>
              </a:extLst>
            </p:cNvPr>
            <p:cNvSpPr/>
            <p:nvPr/>
          </p:nvSpPr>
          <p:spPr>
            <a:xfrm>
              <a:off x="1829109" y="2347859"/>
              <a:ext cx="808230" cy="321406"/>
            </a:xfrm>
            <a:custGeom>
              <a:avLst/>
              <a:gdLst>
                <a:gd name="csX0" fmla="*/ 0 w 808230"/>
                <a:gd name="csY0" fmla="*/ 32141 h 321406"/>
                <a:gd name="csX1" fmla="*/ 32141 w 808230"/>
                <a:gd name="csY1" fmla="*/ 0 h 321406"/>
                <a:gd name="csX2" fmla="*/ 776089 w 808230"/>
                <a:gd name="csY2" fmla="*/ 0 h 321406"/>
                <a:gd name="csX3" fmla="*/ 808230 w 808230"/>
                <a:gd name="csY3" fmla="*/ 32141 h 321406"/>
                <a:gd name="csX4" fmla="*/ 808230 w 808230"/>
                <a:gd name="csY4" fmla="*/ 289265 h 321406"/>
                <a:gd name="csX5" fmla="*/ 776089 w 808230"/>
                <a:gd name="csY5" fmla="*/ 321406 h 321406"/>
                <a:gd name="csX6" fmla="*/ 32141 w 808230"/>
                <a:gd name="csY6" fmla="*/ 321406 h 321406"/>
                <a:gd name="csX7" fmla="*/ 0 w 808230"/>
                <a:gd name="csY7" fmla="*/ 289265 h 321406"/>
                <a:gd name="csX8" fmla="*/ 0 w 808230"/>
                <a:gd name="csY8" fmla="*/ 32141 h 3214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08230" h="321406">
                  <a:moveTo>
                    <a:pt x="0" y="32141"/>
                  </a:moveTo>
                  <a:cubicBezTo>
                    <a:pt x="0" y="14390"/>
                    <a:pt x="14390" y="0"/>
                    <a:pt x="32141" y="0"/>
                  </a:cubicBezTo>
                  <a:lnTo>
                    <a:pt x="776089" y="0"/>
                  </a:lnTo>
                  <a:cubicBezTo>
                    <a:pt x="793840" y="0"/>
                    <a:pt x="808230" y="14390"/>
                    <a:pt x="808230" y="32141"/>
                  </a:cubicBezTo>
                  <a:lnTo>
                    <a:pt x="808230" y="289265"/>
                  </a:lnTo>
                  <a:cubicBezTo>
                    <a:pt x="808230" y="307016"/>
                    <a:pt x="793840" y="321406"/>
                    <a:pt x="776089" y="321406"/>
                  </a:cubicBezTo>
                  <a:lnTo>
                    <a:pt x="32141" y="321406"/>
                  </a:lnTo>
                  <a:cubicBezTo>
                    <a:pt x="14390" y="321406"/>
                    <a:pt x="0" y="307016"/>
                    <a:pt x="0" y="289265"/>
                  </a:cubicBezTo>
                  <a:lnTo>
                    <a:pt x="0" y="32141"/>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26559" tIns="20844" rIns="26559" bIns="20844" numCol="1" spcCol="1270" anchor="ctr" anchorCtr="0">
              <a:noAutofit/>
            </a:bodyPr>
            <a:lstStyle/>
            <a:p>
              <a:pPr marL="0" lvl="0" indent="0" algn="ctr" defTabSz="400050">
                <a:lnSpc>
                  <a:spcPct val="90000"/>
                </a:lnSpc>
                <a:spcBef>
                  <a:spcPct val="0"/>
                </a:spcBef>
                <a:spcAft>
                  <a:spcPct val="35000"/>
                </a:spcAft>
                <a:buNone/>
              </a:pPr>
              <a:r>
                <a:rPr lang="en-GB" sz="900" kern="1200" dirty="0">
                  <a:latin typeface="Arial" panose="020B0604020202020204" pitchFamily="34" charset="0"/>
                  <a:cs typeface="Arial" panose="020B0604020202020204" pitchFamily="34" charset="0"/>
                </a:rPr>
                <a:t>Job Description </a:t>
              </a:r>
              <a:endParaRPr lang="en-GB" sz="900" kern="1200" dirty="0"/>
            </a:p>
          </p:txBody>
        </p:sp>
        <p:sp>
          <p:nvSpPr>
            <p:cNvPr id="20" name="Freeform: Shape 19">
              <a:extLst>
                <a:ext uri="{FF2B5EF4-FFF2-40B4-BE49-F238E27FC236}">
                  <a16:creationId xmlns:a16="http://schemas.microsoft.com/office/drawing/2014/main" id="{64FB01F4-CE4B-A6B8-FCF4-93D9BB5D1266}"/>
                </a:ext>
              </a:extLst>
            </p:cNvPr>
            <p:cNvSpPr/>
            <p:nvPr/>
          </p:nvSpPr>
          <p:spPr>
            <a:xfrm>
              <a:off x="3137604" y="2475662"/>
              <a:ext cx="1095284" cy="925886"/>
            </a:xfrm>
            <a:custGeom>
              <a:avLst/>
              <a:gdLst>
                <a:gd name="csX0" fmla="*/ 0 w 1095284"/>
                <a:gd name="csY0" fmla="*/ 92589 h 925886"/>
                <a:gd name="csX1" fmla="*/ 92589 w 1095284"/>
                <a:gd name="csY1" fmla="*/ 0 h 925886"/>
                <a:gd name="csX2" fmla="*/ 1002695 w 1095284"/>
                <a:gd name="csY2" fmla="*/ 0 h 925886"/>
                <a:gd name="csX3" fmla="*/ 1095284 w 1095284"/>
                <a:gd name="csY3" fmla="*/ 92589 h 925886"/>
                <a:gd name="csX4" fmla="*/ 1095284 w 1095284"/>
                <a:gd name="csY4" fmla="*/ 833297 h 925886"/>
                <a:gd name="csX5" fmla="*/ 1002695 w 1095284"/>
                <a:gd name="csY5" fmla="*/ 925886 h 925886"/>
                <a:gd name="csX6" fmla="*/ 92589 w 1095284"/>
                <a:gd name="csY6" fmla="*/ 925886 h 925886"/>
                <a:gd name="csX7" fmla="*/ 0 w 1095284"/>
                <a:gd name="csY7" fmla="*/ 833297 h 925886"/>
                <a:gd name="csX8" fmla="*/ 0 w 1095284"/>
                <a:gd name="csY8" fmla="*/ 92589 h 92588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95284" h="925886">
                  <a:moveTo>
                    <a:pt x="0" y="92589"/>
                  </a:moveTo>
                  <a:cubicBezTo>
                    <a:pt x="0" y="41454"/>
                    <a:pt x="41454" y="0"/>
                    <a:pt x="92589" y="0"/>
                  </a:cubicBezTo>
                  <a:lnTo>
                    <a:pt x="1002695" y="0"/>
                  </a:lnTo>
                  <a:cubicBezTo>
                    <a:pt x="1053830" y="0"/>
                    <a:pt x="1095284" y="41454"/>
                    <a:pt x="1095284" y="92589"/>
                  </a:cubicBezTo>
                  <a:lnTo>
                    <a:pt x="1095284" y="833297"/>
                  </a:lnTo>
                  <a:cubicBezTo>
                    <a:pt x="1095284" y="884432"/>
                    <a:pt x="1053830" y="925886"/>
                    <a:pt x="1002695" y="925886"/>
                  </a:cubicBezTo>
                  <a:lnTo>
                    <a:pt x="92589" y="925886"/>
                  </a:lnTo>
                  <a:cubicBezTo>
                    <a:pt x="41454" y="925886"/>
                    <a:pt x="0" y="884432"/>
                    <a:pt x="0" y="833297"/>
                  </a:cubicBezTo>
                  <a:lnTo>
                    <a:pt x="0" y="92589"/>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5132" tIns="145132" rIns="145132" bIns="343536" numCol="1" spcCol="1270" anchor="t" anchorCtr="0">
              <a:noAutofit/>
            </a:bodyPr>
            <a:lstStyle/>
            <a:p>
              <a:pPr marL="57150" lvl="1" indent="-57150" algn="ctr" defTabSz="444500">
                <a:lnSpc>
                  <a:spcPct val="90000"/>
                </a:lnSpc>
                <a:spcBef>
                  <a:spcPct val="0"/>
                </a:spcBef>
                <a:spcAft>
                  <a:spcPct val="15000"/>
                </a:spcAft>
                <a:buNone/>
              </a:pPr>
              <a:r>
                <a:rPr lang="en-GB" sz="1000" kern="1200" dirty="0">
                  <a:latin typeface="Arial" panose="020B0604020202020204" pitchFamily="34" charset="0"/>
                  <a:cs typeface="Arial" panose="020B0604020202020204" pitchFamily="34" charset="0"/>
                </a:rPr>
                <a:t>Outline essential/ desirable criteria</a:t>
              </a:r>
              <a:endParaRPr lang="en-GB" sz="1000" kern="1200" dirty="0"/>
            </a:p>
          </p:txBody>
        </p:sp>
        <p:sp>
          <p:nvSpPr>
            <p:cNvPr id="21" name="Shape 20">
              <a:extLst>
                <a:ext uri="{FF2B5EF4-FFF2-40B4-BE49-F238E27FC236}">
                  <a16:creationId xmlns:a16="http://schemas.microsoft.com/office/drawing/2014/main" id="{AF2BB659-BCEB-F602-E7A5-895673025A59}"/>
                </a:ext>
              </a:extLst>
            </p:cNvPr>
            <p:cNvSpPr/>
            <p:nvPr/>
          </p:nvSpPr>
          <p:spPr>
            <a:xfrm>
              <a:off x="3624574" y="2355430"/>
              <a:ext cx="1571599" cy="1571599"/>
            </a:xfrm>
            <a:prstGeom prst="leftCircularArrow">
              <a:avLst>
                <a:gd name="adj1" fmla="val 4086"/>
                <a:gd name="adj2" fmla="val 514213"/>
                <a:gd name="adj3" fmla="val 2114668"/>
                <a:gd name="adj4" fmla="val 8849434"/>
                <a:gd name="adj5" fmla="val 4767"/>
              </a:avLst>
            </a:prstGeom>
            <a:scene3d>
              <a:camera prst="orthographicFront">
                <a:rot lat="0" lon="0" rev="0"/>
              </a:camera>
              <a:lightRig rig="contrasting" dir="t">
                <a:rot lat="0" lon="0" rev="1200000"/>
              </a:lightRig>
            </a:scene3d>
            <a:sp3d z="-182000" contourW="19050" prstMaterial="metal">
              <a:bevelT w="88900" h="203200"/>
              <a:bevelB w="165100" h="254000"/>
            </a:sp3d>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a:lstStyle/>
            <a:p>
              <a:endParaRPr lang="en-GB"/>
            </a:p>
          </p:txBody>
        </p:sp>
        <p:sp>
          <p:nvSpPr>
            <p:cNvPr id="22" name="Freeform: Shape 21">
              <a:extLst>
                <a:ext uri="{FF2B5EF4-FFF2-40B4-BE49-F238E27FC236}">
                  <a16:creationId xmlns:a16="http://schemas.microsoft.com/office/drawing/2014/main" id="{08019284-5236-8F45-FAB8-838C6946972A}"/>
                </a:ext>
              </a:extLst>
            </p:cNvPr>
            <p:cNvSpPr/>
            <p:nvPr/>
          </p:nvSpPr>
          <p:spPr>
            <a:xfrm>
              <a:off x="3402261" y="3204752"/>
              <a:ext cx="808230" cy="321406"/>
            </a:xfrm>
            <a:custGeom>
              <a:avLst/>
              <a:gdLst>
                <a:gd name="csX0" fmla="*/ 0 w 808230"/>
                <a:gd name="csY0" fmla="*/ 32141 h 321406"/>
                <a:gd name="csX1" fmla="*/ 32141 w 808230"/>
                <a:gd name="csY1" fmla="*/ 0 h 321406"/>
                <a:gd name="csX2" fmla="*/ 776089 w 808230"/>
                <a:gd name="csY2" fmla="*/ 0 h 321406"/>
                <a:gd name="csX3" fmla="*/ 808230 w 808230"/>
                <a:gd name="csY3" fmla="*/ 32141 h 321406"/>
                <a:gd name="csX4" fmla="*/ 808230 w 808230"/>
                <a:gd name="csY4" fmla="*/ 289265 h 321406"/>
                <a:gd name="csX5" fmla="*/ 776089 w 808230"/>
                <a:gd name="csY5" fmla="*/ 321406 h 321406"/>
                <a:gd name="csX6" fmla="*/ 32141 w 808230"/>
                <a:gd name="csY6" fmla="*/ 321406 h 321406"/>
                <a:gd name="csX7" fmla="*/ 0 w 808230"/>
                <a:gd name="csY7" fmla="*/ 289265 h 321406"/>
                <a:gd name="csX8" fmla="*/ 0 w 808230"/>
                <a:gd name="csY8" fmla="*/ 32141 h 3214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08230" h="321406">
                  <a:moveTo>
                    <a:pt x="0" y="32141"/>
                  </a:moveTo>
                  <a:cubicBezTo>
                    <a:pt x="0" y="14390"/>
                    <a:pt x="14390" y="0"/>
                    <a:pt x="32141" y="0"/>
                  </a:cubicBezTo>
                  <a:lnTo>
                    <a:pt x="776089" y="0"/>
                  </a:lnTo>
                  <a:cubicBezTo>
                    <a:pt x="793840" y="0"/>
                    <a:pt x="808230" y="14390"/>
                    <a:pt x="808230" y="32141"/>
                  </a:cubicBezTo>
                  <a:lnTo>
                    <a:pt x="808230" y="289265"/>
                  </a:lnTo>
                  <a:cubicBezTo>
                    <a:pt x="808230" y="307016"/>
                    <a:pt x="793840" y="321406"/>
                    <a:pt x="776089" y="321406"/>
                  </a:cubicBezTo>
                  <a:lnTo>
                    <a:pt x="32141" y="321406"/>
                  </a:lnTo>
                  <a:cubicBezTo>
                    <a:pt x="14390" y="321406"/>
                    <a:pt x="0" y="307016"/>
                    <a:pt x="0" y="289265"/>
                  </a:cubicBezTo>
                  <a:lnTo>
                    <a:pt x="0" y="32141"/>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26559" tIns="20844" rIns="26559" bIns="20844" numCol="1" spcCol="1270" anchor="ctr" anchorCtr="0">
              <a:noAutofit/>
            </a:bodyPr>
            <a:lstStyle/>
            <a:p>
              <a:pPr marL="0" lvl="0" indent="0" algn="ctr" defTabSz="400050">
                <a:lnSpc>
                  <a:spcPct val="90000"/>
                </a:lnSpc>
                <a:spcBef>
                  <a:spcPct val="0"/>
                </a:spcBef>
                <a:spcAft>
                  <a:spcPct val="35000"/>
                </a:spcAft>
                <a:buNone/>
              </a:pPr>
              <a:r>
                <a:rPr lang="en-GB" sz="900" kern="1200" dirty="0"/>
                <a:t>Person Specification</a:t>
              </a:r>
            </a:p>
          </p:txBody>
        </p:sp>
        <p:sp>
          <p:nvSpPr>
            <p:cNvPr id="23" name="Freeform: Shape 22">
              <a:extLst>
                <a:ext uri="{FF2B5EF4-FFF2-40B4-BE49-F238E27FC236}">
                  <a16:creationId xmlns:a16="http://schemas.microsoft.com/office/drawing/2014/main" id="{491DFACE-C235-6FA0-025B-B660B7F2CFCE}"/>
                </a:ext>
              </a:extLst>
            </p:cNvPr>
            <p:cNvSpPr/>
            <p:nvPr/>
          </p:nvSpPr>
          <p:spPr>
            <a:xfrm>
              <a:off x="4608706" y="2552106"/>
              <a:ext cx="1277354" cy="749948"/>
            </a:xfrm>
            <a:custGeom>
              <a:avLst/>
              <a:gdLst>
                <a:gd name="csX0" fmla="*/ 0 w 1277354"/>
                <a:gd name="csY0" fmla="*/ 74995 h 749948"/>
                <a:gd name="csX1" fmla="*/ 74995 w 1277354"/>
                <a:gd name="csY1" fmla="*/ 0 h 749948"/>
                <a:gd name="csX2" fmla="*/ 1202359 w 1277354"/>
                <a:gd name="csY2" fmla="*/ 0 h 749948"/>
                <a:gd name="csX3" fmla="*/ 1277354 w 1277354"/>
                <a:gd name="csY3" fmla="*/ 74995 h 749948"/>
                <a:gd name="csX4" fmla="*/ 1277354 w 1277354"/>
                <a:gd name="csY4" fmla="*/ 674953 h 749948"/>
                <a:gd name="csX5" fmla="*/ 1202359 w 1277354"/>
                <a:gd name="csY5" fmla="*/ 749948 h 749948"/>
                <a:gd name="csX6" fmla="*/ 74995 w 1277354"/>
                <a:gd name="csY6" fmla="*/ 749948 h 749948"/>
                <a:gd name="csX7" fmla="*/ 0 w 1277354"/>
                <a:gd name="csY7" fmla="*/ 674953 h 749948"/>
                <a:gd name="csX8" fmla="*/ 0 w 1277354"/>
                <a:gd name="csY8" fmla="*/ 74995 h 74994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277354" h="749948">
                  <a:moveTo>
                    <a:pt x="0" y="74995"/>
                  </a:moveTo>
                  <a:cubicBezTo>
                    <a:pt x="0" y="33576"/>
                    <a:pt x="33576" y="0"/>
                    <a:pt x="74995" y="0"/>
                  </a:cubicBezTo>
                  <a:lnTo>
                    <a:pt x="1202359" y="0"/>
                  </a:lnTo>
                  <a:cubicBezTo>
                    <a:pt x="1243778" y="0"/>
                    <a:pt x="1277354" y="33576"/>
                    <a:pt x="1277354" y="74995"/>
                  </a:cubicBezTo>
                  <a:lnTo>
                    <a:pt x="1277354" y="674953"/>
                  </a:lnTo>
                  <a:cubicBezTo>
                    <a:pt x="1277354" y="716372"/>
                    <a:pt x="1243778" y="749948"/>
                    <a:pt x="1202359" y="749948"/>
                  </a:cubicBezTo>
                  <a:lnTo>
                    <a:pt x="74995" y="749948"/>
                  </a:lnTo>
                  <a:cubicBezTo>
                    <a:pt x="33576" y="749948"/>
                    <a:pt x="0" y="716372"/>
                    <a:pt x="0" y="674953"/>
                  </a:cubicBezTo>
                  <a:lnTo>
                    <a:pt x="0" y="74995"/>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1083" tIns="301786" rIns="141083" bIns="141083" numCol="1" spcCol="1270" anchor="t" anchorCtr="0">
              <a:noAutofit/>
            </a:bodyPr>
            <a:lstStyle/>
            <a:p>
              <a:pPr marL="114300" lvl="1" indent="-114300" algn="ctr" defTabSz="533400">
                <a:lnSpc>
                  <a:spcPct val="90000"/>
                </a:lnSpc>
                <a:spcBef>
                  <a:spcPct val="0"/>
                </a:spcBef>
                <a:spcAft>
                  <a:spcPct val="15000"/>
                </a:spcAft>
                <a:buNone/>
              </a:pPr>
              <a:r>
                <a:rPr lang="en-GB" sz="1200" kern="1200" dirty="0"/>
                <a:t>Reach relevant talent pools </a:t>
              </a:r>
            </a:p>
          </p:txBody>
        </p:sp>
        <p:sp>
          <p:nvSpPr>
            <p:cNvPr id="24" name="Arrow: Circular 23">
              <a:extLst>
                <a:ext uri="{FF2B5EF4-FFF2-40B4-BE49-F238E27FC236}">
                  <a16:creationId xmlns:a16="http://schemas.microsoft.com/office/drawing/2014/main" id="{852BC6BF-978A-73B1-7575-9531E050ECE1}"/>
                </a:ext>
              </a:extLst>
            </p:cNvPr>
            <p:cNvSpPr/>
            <p:nvPr/>
          </p:nvSpPr>
          <p:spPr>
            <a:xfrm>
              <a:off x="5106252" y="1861598"/>
              <a:ext cx="1805256" cy="1805256"/>
            </a:xfrm>
            <a:prstGeom prst="circularArrow">
              <a:avLst>
                <a:gd name="adj1" fmla="val 3557"/>
                <a:gd name="adj2" fmla="val 441992"/>
                <a:gd name="adj3" fmla="val 19042273"/>
                <a:gd name="adj4" fmla="val 12235287"/>
                <a:gd name="adj5" fmla="val 4150"/>
              </a:avLst>
            </a:prstGeom>
            <a:scene3d>
              <a:camera prst="orthographicFront">
                <a:rot lat="0" lon="0" rev="0"/>
              </a:camera>
              <a:lightRig rig="contrasting" dir="t">
                <a:rot lat="0" lon="0" rev="1200000"/>
              </a:lightRig>
            </a:scene3d>
            <a:sp3d z="-182000" contourW="19050" prstMaterial="metal">
              <a:bevelT w="88900" h="203200"/>
              <a:bevelB w="165100" h="254000"/>
            </a:sp3d>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a:lstStyle/>
            <a:p>
              <a:endParaRPr lang="en-GB"/>
            </a:p>
          </p:txBody>
        </p:sp>
        <p:sp>
          <p:nvSpPr>
            <p:cNvPr id="25" name="Freeform: Shape 24">
              <a:extLst>
                <a:ext uri="{FF2B5EF4-FFF2-40B4-BE49-F238E27FC236}">
                  <a16:creationId xmlns:a16="http://schemas.microsoft.com/office/drawing/2014/main" id="{A3633221-EF71-7ACA-CDF3-5BE6DF61CEB4}"/>
                </a:ext>
              </a:extLst>
            </p:cNvPr>
            <p:cNvSpPr/>
            <p:nvPr/>
          </p:nvSpPr>
          <p:spPr>
            <a:xfrm>
              <a:off x="4843266" y="2426435"/>
              <a:ext cx="808230" cy="321406"/>
            </a:xfrm>
            <a:custGeom>
              <a:avLst/>
              <a:gdLst>
                <a:gd name="csX0" fmla="*/ 0 w 808230"/>
                <a:gd name="csY0" fmla="*/ 32141 h 321406"/>
                <a:gd name="csX1" fmla="*/ 32141 w 808230"/>
                <a:gd name="csY1" fmla="*/ 0 h 321406"/>
                <a:gd name="csX2" fmla="*/ 776089 w 808230"/>
                <a:gd name="csY2" fmla="*/ 0 h 321406"/>
                <a:gd name="csX3" fmla="*/ 808230 w 808230"/>
                <a:gd name="csY3" fmla="*/ 32141 h 321406"/>
                <a:gd name="csX4" fmla="*/ 808230 w 808230"/>
                <a:gd name="csY4" fmla="*/ 289265 h 321406"/>
                <a:gd name="csX5" fmla="*/ 776089 w 808230"/>
                <a:gd name="csY5" fmla="*/ 321406 h 321406"/>
                <a:gd name="csX6" fmla="*/ 32141 w 808230"/>
                <a:gd name="csY6" fmla="*/ 321406 h 321406"/>
                <a:gd name="csX7" fmla="*/ 0 w 808230"/>
                <a:gd name="csY7" fmla="*/ 289265 h 321406"/>
                <a:gd name="csX8" fmla="*/ 0 w 808230"/>
                <a:gd name="csY8" fmla="*/ 32141 h 3214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08230" h="321406">
                  <a:moveTo>
                    <a:pt x="0" y="32141"/>
                  </a:moveTo>
                  <a:cubicBezTo>
                    <a:pt x="0" y="14390"/>
                    <a:pt x="14390" y="0"/>
                    <a:pt x="32141" y="0"/>
                  </a:cubicBezTo>
                  <a:lnTo>
                    <a:pt x="776089" y="0"/>
                  </a:lnTo>
                  <a:cubicBezTo>
                    <a:pt x="793840" y="0"/>
                    <a:pt x="808230" y="14390"/>
                    <a:pt x="808230" y="32141"/>
                  </a:cubicBezTo>
                  <a:lnTo>
                    <a:pt x="808230" y="289265"/>
                  </a:lnTo>
                  <a:cubicBezTo>
                    <a:pt x="808230" y="307016"/>
                    <a:pt x="793840" y="321406"/>
                    <a:pt x="776089" y="321406"/>
                  </a:cubicBezTo>
                  <a:lnTo>
                    <a:pt x="32141" y="321406"/>
                  </a:lnTo>
                  <a:cubicBezTo>
                    <a:pt x="14390" y="321406"/>
                    <a:pt x="0" y="307016"/>
                    <a:pt x="0" y="289265"/>
                  </a:cubicBezTo>
                  <a:lnTo>
                    <a:pt x="0" y="32141"/>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26559" tIns="20844" rIns="26559" bIns="20844" numCol="1" spcCol="1270" anchor="ctr" anchorCtr="0">
              <a:noAutofit/>
            </a:bodyPr>
            <a:lstStyle/>
            <a:p>
              <a:pPr marL="0" lvl="0" indent="0" algn="ctr" defTabSz="400050">
                <a:lnSpc>
                  <a:spcPct val="90000"/>
                </a:lnSpc>
                <a:spcBef>
                  <a:spcPct val="0"/>
                </a:spcBef>
                <a:spcAft>
                  <a:spcPct val="35000"/>
                </a:spcAft>
                <a:buNone/>
              </a:pPr>
              <a:r>
                <a:rPr lang="en-GB" sz="900" kern="1200" dirty="0"/>
                <a:t>Advertising</a:t>
              </a:r>
            </a:p>
          </p:txBody>
        </p:sp>
        <p:sp>
          <p:nvSpPr>
            <p:cNvPr id="26" name="Freeform: Shape 25">
              <a:extLst>
                <a:ext uri="{FF2B5EF4-FFF2-40B4-BE49-F238E27FC236}">
                  <a16:creationId xmlns:a16="http://schemas.microsoft.com/office/drawing/2014/main" id="{73604903-17FC-E87F-EA32-959F708DFD28}"/>
                </a:ext>
              </a:extLst>
            </p:cNvPr>
            <p:cNvSpPr/>
            <p:nvPr/>
          </p:nvSpPr>
          <p:spPr>
            <a:xfrm>
              <a:off x="6129874" y="2482496"/>
              <a:ext cx="1310378" cy="671818"/>
            </a:xfrm>
            <a:custGeom>
              <a:avLst/>
              <a:gdLst>
                <a:gd name="csX0" fmla="*/ 0 w 1310378"/>
                <a:gd name="csY0" fmla="*/ 67182 h 671818"/>
                <a:gd name="csX1" fmla="*/ 67182 w 1310378"/>
                <a:gd name="csY1" fmla="*/ 0 h 671818"/>
                <a:gd name="csX2" fmla="*/ 1243196 w 1310378"/>
                <a:gd name="csY2" fmla="*/ 0 h 671818"/>
                <a:gd name="csX3" fmla="*/ 1310378 w 1310378"/>
                <a:gd name="csY3" fmla="*/ 67182 h 671818"/>
                <a:gd name="csX4" fmla="*/ 1310378 w 1310378"/>
                <a:gd name="csY4" fmla="*/ 604636 h 671818"/>
                <a:gd name="csX5" fmla="*/ 1243196 w 1310378"/>
                <a:gd name="csY5" fmla="*/ 671818 h 671818"/>
                <a:gd name="csX6" fmla="*/ 67182 w 1310378"/>
                <a:gd name="csY6" fmla="*/ 671818 h 671818"/>
                <a:gd name="csX7" fmla="*/ 0 w 1310378"/>
                <a:gd name="csY7" fmla="*/ 604636 h 671818"/>
                <a:gd name="csX8" fmla="*/ 0 w 1310378"/>
                <a:gd name="csY8" fmla="*/ 67182 h 6718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10378" h="671818">
                  <a:moveTo>
                    <a:pt x="0" y="67182"/>
                  </a:moveTo>
                  <a:cubicBezTo>
                    <a:pt x="0" y="30078"/>
                    <a:pt x="30078" y="0"/>
                    <a:pt x="67182" y="0"/>
                  </a:cubicBezTo>
                  <a:lnTo>
                    <a:pt x="1243196" y="0"/>
                  </a:lnTo>
                  <a:cubicBezTo>
                    <a:pt x="1280300" y="0"/>
                    <a:pt x="1310378" y="30078"/>
                    <a:pt x="1310378" y="67182"/>
                  </a:cubicBezTo>
                  <a:lnTo>
                    <a:pt x="1310378" y="604636"/>
                  </a:lnTo>
                  <a:cubicBezTo>
                    <a:pt x="1310378" y="641740"/>
                    <a:pt x="1280300" y="671818"/>
                    <a:pt x="1243196" y="671818"/>
                  </a:cubicBezTo>
                  <a:lnTo>
                    <a:pt x="67182" y="671818"/>
                  </a:lnTo>
                  <a:cubicBezTo>
                    <a:pt x="30078" y="671818"/>
                    <a:pt x="0" y="641740"/>
                    <a:pt x="0" y="604636"/>
                  </a:cubicBezTo>
                  <a:lnTo>
                    <a:pt x="0" y="67182"/>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39285" tIns="139285" rIns="139285" bIns="283246" numCol="1" spcCol="1270" anchor="t" anchorCtr="0">
              <a:noAutofit/>
            </a:bodyPr>
            <a:lstStyle/>
            <a:p>
              <a:pPr marL="57150" lvl="1" indent="-57150" algn="ctr" defTabSz="466725">
                <a:lnSpc>
                  <a:spcPct val="90000"/>
                </a:lnSpc>
                <a:spcBef>
                  <a:spcPct val="0"/>
                </a:spcBef>
                <a:spcAft>
                  <a:spcPct val="15000"/>
                </a:spcAft>
                <a:buNone/>
              </a:pPr>
              <a:r>
                <a:rPr lang="en-GB" sz="1050" kern="1200" dirty="0"/>
                <a:t>Filter against role requirements</a:t>
              </a:r>
            </a:p>
          </p:txBody>
        </p:sp>
        <p:sp>
          <p:nvSpPr>
            <p:cNvPr id="27" name="Shape 26">
              <a:extLst>
                <a:ext uri="{FF2B5EF4-FFF2-40B4-BE49-F238E27FC236}">
                  <a16:creationId xmlns:a16="http://schemas.microsoft.com/office/drawing/2014/main" id="{3DD80A87-357D-2014-4DCF-8E901C56A822}"/>
                </a:ext>
              </a:extLst>
            </p:cNvPr>
            <p:cNvSpPr/>
            <p:nvPr/>
          </p:nvSpPr>
          <p:spPr>
            <a:xfrm>
              <a:off x="6624708" y="2166139"/>
              <a:ext cx="1650618" cy="1650618"/>
            </a:xfrm>
            <a:prstGeom prst="leftCircularArrow">
              <a:avLst>
                <a:gd name="adj1" fmla="val 3891"/>
                <a:gd name="adj2" fmla="val 487284"/>
                <a:gd name="adj3" fmla="val 2207787"/>
                <a:gd name="adj4" fmla="val 8969482"/>
                <a:gd name="adj5" fmla="val 4539"/>
              </a:avLst>
            </a:prstGeom>
            <a:scene3d>
              <a:camera prst="orthographicFront">
                <a:rot lat="0" lon="0" rev="0"/>
              </a:camera>
              <a:lightRig rig="contrasting" dir="t">
                <a:rot lat="0" lon="0" rev="1200000"/>
              </a:lightRig>
            </a:scene3d>
            <a:sp3d z="-182000" contourW="19050" prstMaterial="metal">
              <a:bevelT w="88900" h="203200"/>
              <a:bevelB w="165100" h="254000"/>
            </a:sp3d>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507EA2B0-EE83-9F4D-7026-FF77DF2C482A}"/>
                </a:ext>
              </a:extLst>
            </p:cNvPr>
            <p:cNvSpPr/>
            <p:nvPr/>
          </p:nvSpPr>
          <p:spPr>
            <a:xfrm>
              <a:off x="6394793" y="3053706"/>
              <a:ext cx="808230" cy="321406"/>
            </a:xfrm>
            <a:custGeom>
              <a:avLst/>
              <a:gdLst>
                <a:gd name="csX0" fmla="*/ 0 w 808230"/>
                <a:gd name="csY0" fmla="*/ 32141 h 321406"/>
                <a:gd name="csX1" fmla="*/ 32141 w 808230"/>
                <a:gd name="csY1" fmla="*/ 0 h 321406"/>
                <a:gd name="csX2" fmla="*/ 776089 w 808230"/>
                <a:gd name="csY2" fmla="*/ 0 h 321406"/>
                <a:gd name="csX3" fmla="*/ 808230 w 808230"/>
                <a:gd name="csY3" fmla="*/ 32141 h 321406"/>
                <a:gd name="csX4" fmla="*/ 808230 w 808230"/>
                <a:gd name="csY4" fmla="*/ 289265 h 321406"/>
                <a:gd name="csX5" fmla="*/ 776089 w 808230"/>
                <a:gd name="csY5" fmla="*/ 321406 h 321406"/>
                <a:gd name="csX6" fmla="*/ 32141 w 808230"/>
                <a:gd name="csY6" fmla="*/ 321406 h 321406"/>
                <a:gd name="csX7" fmla="*/ 0 w 808230"/>
                <a:gd name="csY7" fmla="*/ 289265 h 321406"/>
                <a:gd name="csX8" fmla="*/ 0 w 808230"/>
                <a:gd name="csY8" fmla="*/ 32141 h 3214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08230" h="321406">
                  <a:moveTo>
                    <a:pt x="0" y="32141"/>
                  </a:moveTo>
                  <a:cubicBezTo>
                    <a:pt x="0" y="14390"/>
                    <a:pt x="14390" y="0"/>
                    <a:pt x="32141" y="0"/>
                  </a:cubicBezTo>
                  <a:lnTo>
                    <a:pt x="776089" y="0"/>
                  </a:lnTo>
                  <a:cubicBezTo>
                    <a:pt x="793840" y="0"/>
                    <a:pt x="808230" y="14390"/>
                    <a:pt x="808230" y="32141"/>
                  </a:cubicBezTo>
                  <a:lnTo>
                    <a:pt x="808230" y="289265"/>
                  </a:lnTo>
                  <a:cubicBezTo>
                    <a:pt x="808230" y="307016"/>
                    <a:pt x="793840" y="321406"/>
                    <a:pt x="776089" y="321406"/>
                  </a:cubicBezTo>
                  <a:lnTo>
                    <a:pt x="32141" y="321406"/>
                  </a:lnTo>
                  <a:cubicBezTo>
                    <a:pt x="14390" y="321406"/>
                    <a:pt x="0" y="307016"/>
                    <a:pt x="0" y="289265"/>
                  </a:cubicBezTo>
                  <a:lnTo>
                    <a:pt x="0" y="32141"/>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26559" tIns="20844" rIns="26559" bIns="20844" numCol="1" spcCol="1270" anchor="ctr" anchorCtr="0">
              <a:noAutofit/>
            </a:bodyPr>
            <a:lstStyle/>
            <a:p>
              <a:pPr marL="0" lvl="0" indent="0" algn="ctr" defTabSz="400050">
                <a:lnSpc>
                  <a:spcPct val="90000"/>
                </a:lnSpc>
                <a:spcBef>
                  <a:spcPct val="0"/>
                </a:spcBef>
                <a:spcAft>
                  <a:spcPct val="35000"/>
                </a:spcAft>
                <a:buNone/>
              </a:pPr>
              <a:r>
                <a:rPr lang="en-GB" sz="900" kern="1200" dirty="0"/>
                <a:t>Screening &amp; Shortlisting</a:t>
              </a:r>
            </a:p>
          </p:txBody>
        </p:sp>
        <p:sp>
          <p:nvSpPr>
            <p:cNvPr id="29" name="Freeform: Shape 28">
              <a:extLst>
                <a:ext uri="{FF2B5EF4-FFF2-40B4-BE49-F238E27FC236}">
                  <a16:creationId xmlns:a16="http://schemas.microsoft.com/office/drawing/2014/main" id="{F96DD164-790D-2DEA-1BF3-2F38662464BF}"/>
                </a:ext>
              </a:extLst>
            </p:cNvPr>
            <p:cNvSpPr/>
            <p:nvPr/>
          </p:nvSpPr>
          <p:spPr>
            <a:xfrm>
              <a:off x="7746060" y="2443431"/>
              <a:ext cx="1128026" cy="749948"/>
            </a:xfrm>
            <a:custGeom>
              <a:avLst/>
              <a:gdLst>
                <a:gd name="csX0" fmla="*/ 0 w 1128026"/>
                <a:gd name="csY0" fmla="*/ 74995 h 749948"/>
                <a:gd name="csX1" fmla="*/ 74995 w 1128026"/>
                <a:gd name="csY1" fmla="*/ 0 h 749948"/>
                <a:gd name="csX2" fmla="*/ 1053031 w 1128026"/>
                <a:gd name="csY2" fmla="*/ 0 h 749948"/>
                <a:gd name="csX3" fmla="*/ 1128026 w 1128026"/>
                <a:gd name="csY3" fmla="*/ 74995 h 749948"/>
                <a:gd name="csX4" fmla="*/ 1128026 w 1128026"/>
                <a:gd name="csY4" fmla="*/ 674953 h 749948"/>
                <a:gd name="csX5" fmla="*/ 1053031 w 1128026"/>
                <a:gd name="csY5" fmla="*/ 749948 h 749948"/>
                <a:gd name="csX6" fmla="*/ 74995 w 1128026"/>
                <a:gd name="csY6" fmla="*/ 749948 h 749948"/>
                <a:gd name="csX7" fmla="*/ 0 w 1128026"/>
                <a:gd name="csY7" fmla="*/ 674953 h 749948"/>
                <a:gd name="csX8" fmla="*/ 0 w 1128026"/>
                <a:gd name="csY8" fmla="*/ 74995 h 74994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128026" h="749948">
                  <a:moveTo>
                    <a:pt x="0" y="74995"/>
                  </a:moveTo>
                  <a:cubicBezTo>
                    <a:pt x="0" y="33576"/>
                    <a:pt x="33576" y="0"/>
                    <a:pt x="74995" y="0"/>
                  </a:cubicBezTo>
                  <a:lnTo>
                    <a:pt x="1053031" y="0"/>
                  </a:lnTo>
                  <a:cubicBezTo>
                    <a:pt x="1094450" y="0"/>
                    <a:pt x="1128026" y="33576"/>
                    <a:pt x="1128026" y="74995"/>
                  </a:cubicBezTo>
                  <a:lnTo>
                    <a:pt x="1128026" y="674953"/>
                  </a:lnTo>
                  <a:cubicBezTo>
                    <a:pt x="1128026" y="716372"/>
                    <a:pt x="1094450" y="749948"/>
                    <a:pt x="1053031" y="749948"/>
                  </a:cubicBezTo>
                  <a:lnTo>
                    <a:pt x="74995" y="749948"/>
                  </a:lnTo>
                  <a:cubicBezTo>
                    <a:pt x="33576" y="749948"/>
                    <a:pt x="0" y="716372"/>
                    <a:pt x="0" y="674953"/>
                  </a:cubicBezTo>
                  <a:lnTo>
                    <a:pt x="0" y="74995"/>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1083" tIns="301786" rIns="141083" bIns="141083" numCol="1" spcCol="1270" anchor="t" anchorCtr="0">
              <a:noAutofit/>
            </a:bodyPr>
            <a:lstStyle/>
            <a:p>
              <a:pPr marL="114300" lvl="1" indent="-114300" algn="ctr" defTabSz="533400">
                <a:lnSpc>
                  <a:spcPct val="90000"/>
                </a:lnSpc>
                <a:spcBef>
                  <a:spcPct val="0"/>
                </a:spcBef>
                <a:spcAft>
                  <a:spcPct val="15000"/>
                </a:spcAft>
                <a:buNone/>
              </a:pPr>
              <a:r>
                <a:rPr lang="en-GB" sz="1200" kern="1200" dirty="0"/>
                <a:t>Evaluate suitability</a:t>
              </a:r>
            </a:p>
          </p:txBody>
        </p:sp>
        <p:sp>
          <p:nvSpPr>
            <p:cNvPr id="30" name="Arrow: Circular 29">
              <a:extLst>
                <a:ext uri="{FF2B5EF4-FFF2-40B4-BE49-F238E27FC236}">
                  <a16:creationId xmlns:a16="http://schemas.microsoft.com/office/drawing/2014/main" id="{9CA5E838-8DDE-15ED-C1CD-F8F33BE2B02C}"/>
                </a:ext>
              </a:extLst>
            </p:cNvPr>
            <p:cNvSpPr/>
            <p:nvPr/>
          </p:nvSpPr>
          <p:spPr>
            <a:xfrm>
              <a:off x="8290949" y="1820828"/>
              <a:ext cx="1689287" cy="1689287"/>
            </a:xfrm>
            <a:prstGeom prst="circularArrow">
              <a:avLst>
                <a:gd name="adj1" fmla="val 3802"/>
                <a:gd name="adj2" fmla="val 475109"/>
                <a:gd name="adj3" fmla="val 19349381"/>
                <a:gd name="adj4" fmla="val 12575511"/>
                <a:gd name="adj5" fmla="val 4435"/>
              </a:avLst>
            </a:prstGeom>
            <a:scene3d>
              <a:camera prst="orthographicFront">
                <a:rot lat="0" lon="0" rev="0"/>
              </a:camera>
              <a:lightRig rig="contrasting" dir="t">
                <a:rot lat="0" lon="0" rev="1200000"/>
              </a:lightRig>
            </a:scene3d>
            <a:sp3d z="-182000" contourW="19050" prstMaterial="metal">
              <a:bevelT w="88900" h="203200"/>
              <a:bevelB w="165100" h="254000"/>
            </a:sp3d>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a:lstStyle/>
            <a:p>
              <a:endParaRPr lang="en-GB"/>
            </a:p>
          </p:txBody>
        </p:sp>
        <p:sp>
          <p:nvSpPr>
            <p:cNvPr id="31" name="Freeform: Shape 30">
              <a:extLst>
                <a:ext uri="{FF2B5EF4-FFF2-40B4-BE49-F238E27FC236}">
                  <a16:creationId xmlns:a16="http://schemas.microsoft.com/office/drawing/2014/main" id="{CB02F5D4-045A-E52B-AE74-A4BD12C385B8}"/>
                </a:ext>
              </a:extLst>
            </p:cNvPr>
            <p:cNvSpPr/>
            <p:nvPr/>
          </p:nvSpPr>
          <p:spPr>
            <a:xfrm>
              <a:off x="8057502" y="2282727"/>
              <a:ext cx="808230" cy="321406"/>
            </a:xfrm>
            <a:custGeom>
              <a:avLst/>
              <a:gdLst>
                <a:gd name="csX0" fmla="*/ 0 w 808230"/>
                <a:gd name="csY0" fmla="*/ 32141 h 321406"/>
                <a:gd name="csX1" fmla="*/ 32141 w 808230"/>
                <a:gd name="csY1" fmla="*/ 0 h 321406"/>
                <a:gd name="csX2" fmla="*/ 776089 w 808230"/>
                <a:gd name="csY2" fmla="*/ 0 h 321406"/>
                <a:gd name="csX3" fmla="*/ 808230 w 808230"/>
                <a:gd name="csY3" fmla="*/ 32141 h 321406"/>
                <a:gd name="csX4" fmla="*/ 808230 w 808230"/>
                <a:gd name="csY4" fmla="*/ 289265 h 321406"/>
                <a:gd name="csX5" fmla="*/ 776089 w 808230"/>
                <a:gd name="csY5" fmla="*/ 321406 h 321406"/>
                <a:gd name="csX6" fmla="*/ 32141 w 808230"/>
                <a:gd name="csY6" fmla="*/ 321406 h 321406"/>
                <a:gd name="csX7" fmla="*/ 0 w 808230"/>
                <a:gd name="csY7" fmla="*/ 289265 h 321406"/>
                <a:gd name="csX8" fmla="*/ 0 w 808230"/>
                <a:gd name="csY8" fmla="*/ 32141 h 3214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08230" h="321406">
                  <a:moveTo>
                    <a:pt x="0" y="32141"/>
                  </a:moveTo>
                  <a:cubicBezTo>
                    <a:pt x="0" y="14390"/>
                    <a:pt x="14390" y="0"/>
                    <a:pt x="32141" y="0"/>
                  </a:cubicBezTo>
                  <a:lnTo>
                    <a:pt x="776089" y="0"/>
                  </a:lnTo>
                  <a:cubicBezTo>
                    <a:pt x="793840" y="0"/>
                    <a:pt x="808230" y="14390"/>
                    <a:pt x="808230" y="32141"/>
                  </a:cubicBezTo>
                  <a:lnTo>
                    <a:pt x="808230" y="289265"/>
                  </a:lnTo>
                  <a:cubicBezTo>
                    <a:pt x="808230" y="307016"/>
                    <a:pt x="793840" y="321406"/>
                    <a:pt x="776089" y="321406"/>
                  </a:cubicBezTo>
                  <a:lnTo>
                    <a:pt x="32141" y="321406"/>
                  </a:lnTo>
                  <a:cubicBezTo>
                    <a:pt x="14390" y="321406"/>
                    <a:pt x="0" y="307016"/>
                    <a:pt x="0" y="289265"/>
                  </a:cubicBezTo>
                  <a:lnTo>
                    <a:pt x="0" y="32141"/>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26559" tIns="20844" rIns="26559" bIns="20844" numCol="1" spcCol="1270" anchor="ctr" anchorCtr="0">
              <a:noAutofit/>
            </a:bodyPr>
            <a:lstStyle/>
            <a:p>
              <a:pPr marL="0" lvl="0" indent="0" algn="ctr" defTabSz="400050">
                <a:lnSpc>
                  <a:spcPct val="90000"/>
                </a:lnSpc>
                <a:spcBef>
                  <a:spcPct val="0"/>
                </a:spcBef>
                <a:spcAft>
                  <a:spcPct val="35000"/>
                </a:spcAft>
                <a:buNone/>
              </a:pPr>
              <a:r>
                <a:rPr lang="en-GB" sz="900" kern="1200" dirty="0"/>
                <a:t>Interview &amp; assessment</a:t>
              </a:r>
            </a:p>
          </p:txBody>
        </p:sp>
        <p:sp>
          <p:nvSpPr>
            <p:cNvPr id="32" name="Freeform: Shape 31">
              <a:extLst>
                <a:ext uri="{FF2B5EF4-FFF2-40B4-BE49-F238E27FC236}">
                  <a16:creationId xmlns:a16="http://schemas.microsoft.com/office/drawing/2014/main" id="{BA4593BA-C775-FA40-1EB7-57B1E5066AB9}"/>
                </a:ext>
              </a:extLst>
            </p:cNvPr>
            <p:cNvSpPr/>
            <p:nvPr/>
          </p:nvSpPr>
          <p:spPr>
            <a:xfrm>
              <a:off x="9179895" y="2443431"/>
              <a:ext cx="1451304" cy="749948"/>
            </a:xfrm>
            <a:custGeom>
              <a:avLst/>
              <a:gdLst>
                <a:gd name="csX0" fmla="*/ 0 w 1451304"/>
                <a:gd name="csY0" fmla="*/ 74995 h 749948"/>
                <a:gd name="csX1" fmla="*/ 74995 w 1451304"/>
                <a:gd name="csY1" fmla="*/ 0 h 749948"/>
                <a:gd name="csX2" fmla="*/ 1376309 w 1451304"/>
                <a:gd name="csY2" fmla="*/ 0 h 749948"/>
                <a:gd name="csX3" fmla="*/ 1451304 w 1451304"/>
                <a:gd name="csY3" fmla="*/ 74995 h 749948"/>
                <a:gd name="csX4" fmla="*/ 1451304 w 1451304"/>
                <a:gd name="csY4" fmla="*/ 674953 h 749948"/>
                <a:gd name="csX5" fmla="*/ 1376309 w 1451304"/>
                <a:gd name="csY5" fmla="*/ 749948 h 749948"/>
                <a:gd name="csX6" fmla="*/ 74995 w 1451304"/>
                <a:gd name="csY6" fmla="*/ 749948 h 749948"/>
                <a:gd name="csX7" fmla="*/ 0 w 1451304"/>
                <a:gd name="csY7" fmla="*/ 674953 h 749948"/>
                <a:gd name="csX8" fmla="*/ 0 w 1451304"/>
                <a:gd name="csY8" fmla="*/ 74995 h 74994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451304" h="749948">
                  <a:moveTo>
                    <a:pt x="0" y="74995"/>
                  </a:moveTo>
                  <a:cubicBezTo>
                    <a:pt x="0" y="33576"/>
                    <a:pt x="33576" y="0"/>
                    <a:pt x="74995" y="0"/>
                  </a:cubicBezTo>
                  <a:lnTo>
                    <a:pt x="1376309" y="0"/>
                  </a:lnTo>
                  <a:cubicBezTo>
                    <a:pt x="1417728" y="0"/>
                    <a:pt x="1451304" y="33576"/>
                    <a:pt x="1451304" y="74995"/>
                  </a:cubicBezTo>
                  <a:lnTo>
                    <a:pt x="1451304" y="674953"/>
                  </a:lnTo>
                  <a:cubicBezTo>
                    <a:pt x="1451304" y="716372"/>
                    <a:pt x="1417728" y="749948"/>
                    <a:pt x="1376309" y="749948"/>
                  </a:cubicBezTo>
                  <a:lnTo>
                    <a:pt x="74995" y="749948"/>
                  </a:lnTo>
                  <a:cubicBezTo>
                    <a:pt x="33576" y="749948"/>
                    <a:pt x="0" y="716372"/>
                    <a:pt x="0" y="674953"/>
                  </a:cubicBezTo>
                  <a:lnTo>
                    <a:pt x="0" y="74995"/>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1083" tIns="141083" rIns="141083" bIns="301786" numCol="1" spcCol="1270" anchor="t" anchorCtr="0">
              <a:noAutofit/>
            </a:bodyPr>
            <a:lstStyle/>
            <a:p>
              <a:pPr marL="114300" lvl="1" indent="-114300" algn="ctr" defTabSz="622300">
                <a:lnSpc>
                  <a:spcPct val="90000"/>
                </a:lnSpc>
                <a:spcBef>
                  <a:spcPct val="0"/>
                </a:spcBef>
                <a:spcAft>
                  <a:spcPct val="15000"/>
                </a:spcAft>
                <a:buNone/>
              </a:pPr>
              <a:r>
                <a:rPr lang="en-GB" sz="1400" kern="1200" dirty="0"/>
                <a:t>Make informed offer</a:t>
              </a:r>
            </a:p>
          </p:txBody>
        </p:sp>
        <p:sp>
          <p:nvSpPr>
            <p:cNvPr id="33" name="Shape 32">
              <a:extLst>
                <a:ext uri="{FF2B5EF4-FFF2-40B4-BE49-F238E27FC236}">
                  <a16:creationId xmlns:a16="http://schemas.microsoft.com/office/drawing/2014/main" id="{330D15E8-DBDD-1063-E2C8-4374E10C9A7A}"/>
                </a:ext>
              </a:extLst>
            </p:cNvPr>
            <p:cNvSpPr/>
            <p:nvPr/>
          </p:nvSpPr>
          <p:spPr>
            <a:xfrm>
              <a:off x="9729386" y="2107406"/>
              <a:ext cx="1666670" cy="1666670"/>
            </a:xfrm>
            <a:prstGeom prst="leftCircularArrow">
              <a:avLst>
                <a:gd name="adj1" fmla="val 3853"/>
                <a:gd name="adj2" fmla="val 482155"/>
                <a:gd name="adj3" fmla="val 1714434"/>
                <a:gd name="adj4" fmla="val 8481258"/>
                <a:gd name="adj5" fmla="val 4495"/>
              </a:avLst>
            </a:prstGeom>
            <a:scene3d>
              <a:camera prst="orthographicFront">
                <a:rot lat="0" lon="0" rev="0"/>
              </a:camera>
              <a:lightRig rig="contrasting" dir="t">
                <a:rot lat="0" lon="0" rev="1200000"/>
              </a:lightRig>
            </a:scene3d>
            <a:sp3d z="-182000" contourW="19050" prstMaterial="metal">
              <a:bevelT w="88900" h="203200"/>
              <a:bevelB w="165100" h="254000"/>
            </a:sp3d>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a:lstStyle/>
            <a:p>
              <a:endParaRPr lang="en-GB"/>
            </a:p>
          </p:txBody>
        </p:sp>
        <p:sp>
          <p:nvSpPr>
            <p:cNvPr id="34" name="Freeform: Shape 33">
              <a:extLst>
                <a:ext uri="{FF2B5EF4-FFF2-40B4-BE49-F238E27FC236}">
                  <a16:creationId xmlns:a16="http://schemas.microsoft.com/office/drawing/2014/main" id="{12F4A73C-F066-AC0C-B494-0ADB281BD2F7}"/>
                </a:ext>
              </a:extLst>
            </p:cNvPr>
            <p:cNvSpPr/>
            <p:nvPr/>
          </p:nvSpPr>
          <p:spPr>
            <a:xfrm>
              <a:off x="9562090" y="3096308"/>
              <a:ext cx="808230" cy="321406"/>
            </a:xfrm>
            <a:custGeom>
              <a:avLst/>
              <a:gdLst>
                <a:gd name="csX0" fmla="*/ 0 w 808230"/>
                <a:gd name="csY0" fmla="*/ 32141 h 321406"/>
                <a:gd name="csX1" fmla="*/ 32141 w 808230"/>
                <a:gd name="csY1" fmla="*/ 0 h 321406"/>
                <a:gd name="csX2" fmla="*/ 776089 w 808230"/>
                <a:gd name="csY2" fmla="*/ 0 h 321406"/>
                <a:gd name="csX3" fmla="*/ 808230 w 808230"/>
                <a:gd name="csY3" fmla="*/ 32141 h 321406"/>
                <a:gd name="csX4" fmla="*/ 808230 w 808230"/>
                <a:gd name="csY4" fmla="*/ 289265 h 321406"/>
                <a:gd name="csX5" fmla="*/ 776089 w 808230"/>
                <a:gd name="csY5" fmla="*/ 321406 h 321406"/>
                <a:gd name="csX6" fmla="*/ 32141 w 808230"/>
                <a:gd name="csY6" fmla="*/ 321406 h 321406"/>
                <a:gd name="csX7" fmla="*/ 0 w 808230"/>
                <a:gd name="csY7" fmla="*/ 289265 h 321406"/>
                <a:gd name="csX8" fmla="*/ 0 w 808230"/>
                <a:gd name="csY8" fmla="*/ 32141 h 3214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08230" h="321406">
                  <a:moveTo>
                    <a:pt x="0" y="32141"/>
                  </a:moveTo>
                  <a:cubicBezTo>
                    <a:pt x="0" y="14390"/>
                    <a:pt x="14390" y="0"/>
                    <a:pt x="32141" y="0"/>
                  </a:cubicBezTo>
                  <a:lnTo>
                    <a:pt x="776089" y="0"/>
                  </a:lnTo>
                  <a:cubicBezTo>
                    <a:pt x="793840" y="0"/>
                    <a:pt x="808230" y="14390"/>
                    <a:pt x="808230" y="32141"/>
                  </a:cubicBezTo>
                  <a:lnTo>
                    <a:pt x="808230" y="289265"/>
                  </a:lnTo>
                  <a:cubicBezTo>
                    <a:pt x="808230" y="307016"/>
                    <a:pt x="793840" y="321406"/>
                    <a:pt x="776089" y="321406"/>
                  </a:cubicBezTo>
                  <a:lnTo>
                    <a:pt x="32141" y="321406"/>
                  </a:lnTo>
                  <a:cubicBezTo>
                    <a:pt x="14390" y="321406"/>
                    <a:pt x="0" y="307016"/>
                    <a:pt x="0" y="289265"/>
                  </a:cubicBezTo>
                  <a:lnTo>
                    <a:pt x="0" y="32141"/>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26559" tIns="20844" rIns="26559" bIns="20844" numCol="1" spcCol="1270" anchor="ctr" anchorCtr="0">
              <a:noAutofit/>
            </a:bodyPr>
            <a:lstStyle/>
            <a:p>
              <a:pPr marL="0" lvl="0" indent="0" algn="ctr" defTabSz="400050">
                <a:lnSpc>
                  <a:spcPct val="90000"/>
                </a:lnSpc>
                <a:spcBef>
                  <a:spcPct val="0"/>
                </a:spcBef>
                <a:spcAft>
                  <a:spcPct val="35000"/>
                </a:spcAft>
                <a:buNone/>
              </a:pPr>
              <a:r>
                <a:rPr lang="en-GB" sz="900" kern="1200" dirty="0"/>
                <a:t>Selection &amp; Appointment</a:t>
              </a:r>
            </a:p>
          </p:txBody>
        </p:sp>
        <p:sp>
          <p:nvSpPr>
            <p:cNvPr id="35" name="Freeform: Shape 34">
              <a:extLst>
                <a:ext uri="{FF2B5EF4-FFF2-40B4-BE49-F238E27FC236}">
                  <a16:creationId xmlns:a16="http://schemas.microsoft.com/office/drawing/2014/main" id="{049097AA-0DAE-00EE-996C-59521FBFBFCE}"/>
                </a:ext>
              </a:extLst>
            </p:cNvPr>
            <p:cNvSpPr/>
            <p:nvPr/>
          </p:nvSpPr>
          <p:spPr>
            <a:xfrm>
              <a:off x="10863692" y="2282727"/>
              <a:ext cx="1149195" cy="871587"/>
            </a:xfrm>
            <a:custGeom>
              <a:avLst/>
              <a:gdLst>
                <a:gd name="csX0" fmla="*/ 0 w 1075880"/>
                <a:gd name="csY0" fmla="*/ 107588 h 1225813"/>
                <a:gd name="csX1" fmla="*/ 107588 w 1075880"/>
                <a:gd name="csY1" fmla="*/ 0 h 1225813"/>
                <a:gd name="csX2" fmla="*/ 968292 w 1075880"/>
                <a:gd name="csY2" fmla="*/ 0 h 1225813"/>
                <a:gd name="csX3" fmla="*/ 1075880 w 1075880"/>
                <a:gd name="csY3" fmla="*/ 107588 h 1225813"/>
                <a:gd name="csX4" fmla="*/ 1075880 w 1075880"/>
                <a:gd name="csY4" fmla="*/ 1118225 h 1225813"/>
                <a:gd name="csX5" fmla="*/ 968292 w 1075880"/>
                <a:gd name="csY5" fmla="*/ 1225813 h 1225813"/>
                <a:gd name="csX6" fmla="*/ 107588 w 1075880"/>
                <a:gd name="csY6" fmla="*/ 1225813 h 1225813"/>
                <a:gd name="csX7" fmla="*/ 0 w 1075880"/>
                <a:gd name="csY7" fmla="*/ 1118225 h 1225813"/>
                <a:gd name="csX8" fmla="*/ 0 w 1075880"/>
                <a:gd name="csY8" fmla="*/ 107588 h 122581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075880" h="1225813">
                  <a:moveTo>
                    <a:pt x="0" y="107588"/>
                  </a:moveTo>
                  <a:cubicBezTo>
                    <a:pt x="0" y="48169"/>
                    <a:pt x="48169" y="0"/>
                    <a:pt x="107588" y="0"/>
                  </a:cubicBezTo>
                  <a:lnTo>
                    <a:pt x="968292" y="0"/>
                  </a:lnTo>
                  <a:cubicBezTo>
                    <a:pt x="1027711" y="0"/>
                    <a:pt x="1075880" y="48169"/>
                    <a:pt x="1075880" y="107588"/>
                  </a:cubicBezTo>
                  <a:lnTo>
                    <a:pt x="1075880" y="1118225"/>
                  </a:lnTo>
                  <a:cubicBezTo>
                    <a:pt x="1075880" y="1177644"/>
                    <a:pt x="1027711" y="1225813"/>
                    <a:pt x="968292" y="1225813"/>
                  </a:cubicBezTo>
                  <a:lnTo>
                    <a:pt x="107588" y="1225813"/>
                  </a:lnTo>
                  <a:cubicBezTo>
                    <a:pt x="48169" y="1225813"/>
                    <a:pt x="0" y="1177644"/>
                    <a:pt x="0" y="1118225"/>
                  </a:cubicBezTo>
                  <a:lnTo>
                    <a:pt x="0" y="107588"/>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52034" tIns="414709" rIns="152034" bIns="152033" numCol="1" spcCol="1270" anchor="t" anchorCtr="0">
              <a:noAutofit/>
            </a:bodyPr>
            <a:lstStyle/>
            <a:p>
              <a:pPr marL="57150" lvl="1" indent="-57150" algn="ctr" defTabSz="400050">
                <a:lnSpc>
                  <a:spcPct val="90000"/>
                </a:lnSpc>
                <a:spcBef>
                  <a:spcPct val="0"/>
                </a:spcBef>
                <a:spcAft>
                  <a:spcPct val="15000"/>
                </a:spcAft>
                <a:buNone/>
              </a:pPr>
              <a:r>
                <a:rPr lang="en-GB" sz="900" kern="1200" dirty="0"/>
                <a:t>Integrate into the transformation/change</a:t>
              </a:r>
            </a:p>
          </p:txBody>
        </p:sp>
        <p:sp>
          <p:nvSpPr>
            <p:cNvPr id="36" name="Freeform: Shape 35">
              <a:extLst>
                <a:ext uri="{FF2B5EF4-FFF2-40B4-BE49-F238E27FC236}">
                  <a16:creationId xmlns:a16="http://schemas.microsoft.com/office/drawing/2014/main" id="{92F35130-1F3F-9D23-9DDA-D62344E94A8A}"/>
                </a:ext>
              </a:extLst>
            </p:cNvPr>
            <p:cNvSpPr/>
            <p:nvPr/>
          </p:nvSpPr>
          <p:spPr>
            <a:xfrm>
              <a:off x="11058538" y="2187156"/>
              <a:ext cx="808230" cy="321406"/>
            </a:xfrm>
            <a:custGeom>
              <a:avLst/>
              <a:gdLst>
                <a:gd name="csX0" fmla="*/ 0 w 808230"/>
                <a:gd name="csY0" fmla="*/ 32141 h 321406"/>
                <a:gd name="csX1" fmla="*/ 32141 w 808230"/>
                <a:gd name="csY1" fmla="*/ 0 h 321406"/>
                <a:gd name="csX2" fmla="*/ 776089 w 808230"/>
                <a:gd name="csY2" fmla="*/ 0 h 321406"/>
                <a:gd name="csX3" fmla="*/ 808230 w 808230"/>
                <a:gd name="csY3" fmla="*/ 32141 h 321406"/>
                <a:gd name="csX4" fmla="*/ 808230 w 808230"/>
                <a:gd name="csY4" fmla="*/ 289265 h 321406"/>
                <a:gd name="csX5" fmla="*/ 776089 w 808230"/>
                <a:gd name="csY5" fmla="*/ 321406 h 321406"/>
                <a:gd name="csX6" fmla="*/ 32141 w 808230"/>
                <a:gd name="csY6" fmla="*/ 321406 h 321406"/>
                <a:gd name="csX7" fmla="*/ 0 w 808230"/>
                <a:gd name="csY7" fmla="*/ 289265 h 321406"/>
                <a:gd name="csX8" fmla="*/ 0 w 808230"/>
                <a:gd name="csY8" fmla="*/ 32141 h 3214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08230" h="321406">
                  <a:moveTo>
                    <a:pt x="0" y="32141"/>
                  </a:moveTo>
                  <a:cubicBezTo>
                    <a:pt x="0" y="14390"/>
                    <a:pt x="14390" y="0"/>
                    <a:pt x="32141" y="0"/>
                  </a:cubicBezTo>
                  <a:lnTo>
                    <a:pt x="776089" y="0"/>
                  </a:lnTo>
                  <a:cubicBezTo>
                    <a:pt x="793840" y="0"/>
                    <a:pt x="808230" y="14390"/>
                    <a:pt x="808230" y="32141"/>
                  </a:cubicBezTo>
                  <a:lnTo>
                    <a:pt x="808230" y="289265"/>
                  </a:lnTo>
                  <a:cubicBezTo>
                    <a:pt x="808230" y="307016"/>
                    <a:pt x="793840" y="321406"/>
                    <a:pt x="776089" y="321406"/>
                  </a:cubicBezTo>
                  <a:lnTo>
                    <a:pt x="32141" y="321406"/>
                  </a:lnTo>
                  <a:cubicBezTo>
                    <a:pt x="14390" y="321406"/>
                    <a:pt x="0" y="307016"/>
                    <a:pt x="0" y="289265"/>
                  </a:cubicBezTo>
                  <a:lnTo>
                    <a:pt x="0" y="32141"/>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26559" tIns="20844" rIns="26559" bIns="20844" numCol="1" spcCol="1270" anchor="ctr" anchorCtr="0">
              <a:noAutofit/>
            </a:bodyPr>
            <a:lstStyle/>
            <a:p>
              <a:pPr marL="0" lvl="0" indent="0" algn="ctr" defTabSz="400050">
                <a:lnSpc>
                  <a:spcPct val="90000"/>
                </a:lnSpc>
                <a:spcBef>
                  <a:spcPct val="0"/>
                </a:spcBef>
                <a:spcAft>
                  <a:spcPct val="35000"/>
                </a:spcAft>
                <a:buNone/>
              </a:pPr>
              <a:r>
                <a:rPr lang="en-GB" sz="900" kern="1200" dirty="0"/>
                <a:t>Onboarding</a:t>
              </a:r>
            </a:p>
          </p:txBody>
        </p:sp>
      </p:grpSp>
      <p:sp>
        <p:nvSpPr>
          <p:cNvPr id="37" name="TextBox 36">
            <a:extLst>
              <a:ext uri="{FF2B5EF4-FFF2-40B4-BE49-F238E27FC236}">
                <a16:creationId xmlns:a16="http://schemas.microsoft.com/office/drawing/2014/main" id="{94A03CD6-0634-DBF8-11D1-486F3F2010CD}"/>
              </a:ext>
            </a:extLst>
          </p:cNvPr>
          <p:cNvSpPr txBox="1"/>
          <p:nvPr/>
        </p:nvSpPr>
        <p:spPr>
          <a:xfrm>
            <a:off x="693083" y="1029199"/>
            <a:ext cx="10805833" cy="369332"/>
          </a:xfrm>
          <a:prstGeom prst="rect">
            <a:avLst/>
          </a:prstGeom>
          <a:noFill/>
        </p:spPr>
        <p:txBody>
          <a:bodyPr wrap="square" rtlCol="0">
            <a:spAutoFit/>
          </a:bodyPr>
          <a:lstStyle/>
          <a:p>
            <a:pPr algn="ctr"/>
            <a:r>
              <a:rPr lang="en-GB" dirty="0"/>
              <a:t>A robust recruitment process depends on Four core foundations</a:t>
            </a:r>
          </a:p>
        </p:txBody>
      </p:sp>
      <p:pic>
        <p:nvPicPr>
          <p:cNvPr id="39" name="Picture 38">
            <a:extLst>
              <a:ext uri="{FF2B5EF4-FFF2-40B4-BE49-F238E27FC236}">
                <a16:creationId xmlns:a16="http://schemas.microsoft.com/office/drawing/2014/main" id="{754E2EDA-F50A-4CCE-E3C3-779F85958D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473199" y="4192532"/>
            <a:ext cx="2319246" cy="231924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41" name="Picture 40">
            <a:extLst>
              <a:ext uri="{FF2B5EF4-FFF2-40B4-BE49-F238E27FC236}">
                <a16:creationId xmlns:a16="http://schemas.microsoft.com/office/drawing/2014/main" id="{4AAB1358-AEEF-060D-F361-07704EB25FBC}"/>
              </a:ext>
            </a:extLst>
          </p:cNvPr>
          <p:cNvPicPr>
            <a:picLocks noChangeAspect="1"/>
          </p:cNvPicPr>
          <p:nvPr/>
        </p:nvPicPr>
        <p:blipFill>
          <a:blip r:embed="rId4">
            <a:extLst>
              <a:ext uri="{28A0092B-C50C-407E-A947-70E740481C1C}">
                <a14:useLocalDpi xmlns:a14="http://schemas.microsoft.com/office/drawing/2010/main" val="0"/>
              </a:ext>
            </a:extLst>
          </a:blip>
          <a:srcRect r="27831"/>
          <a:stretch>
            <a:fillRect/>
          </a:stretch>
        </p:blipFill>
        <p:spPr>
          <a:xfrm>
            <a:off x="-2915333" y="4273737"/>
            <a:ext cx="2671085" cy="223804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TextBox 4">
            <a:extLst>
              <a:ext uri="{FF2B5EF4-FFF2-40B4-BE49-F238E27FC236}">
                <a16:creationId xmlns:a16="http://schemas.microsoft.com/office/drawing/2014/main" id="{3A2D74DB-8674-6801-7C2C-6409BDA3F0F4}"/>
              </a:ext>
            </a:extLst>
          </p:cNvPr>
          <p:cNvSpPr txBox="1"/>
          <p:nvPr/>
        </p:nvSpPr>
        <p:spPr>
          <a:xfrm>
            <a:off x="642980" y="1541119"/>
            <a:ext cx="5078145" cy="1754326"/>
          </a:xfrm>
          <a:custGeom>
            <a:avLst/>
            <a:gdLst>
              <a:gd name="csX0" fmla="*/ 0 w 5078145"/>
              <a:gd name="csY0" fmla="*/ 0 h 1754326"/>
              <a:gd name="csX1" fmla="*/ 665801 w 5078145"/>
              <a:gd name="csY1" fmla="*/ 0 h 1754326"/>
              <a:gd name="csX2" fmla="*/ 1077695 w 5078145"/>
              <a:gd name="csY2" fmla="*/ 0 h 1754326"/>
              <a:gd name="csX3" fmla="*/ 1743496 w 5078145"/>
              <a:gd name="csY3" fmla="*/ 0 h 1754326"/>
              <a:gd name="csX4" fmla="*/ 2358516 w 5078145"/>
              <a:gd name="csY4" fmla="*/ 0 h 1754326"/>
              <a:gd name="csX5" fmla="*/ 3024317 w 5078145"/>
              <a:gd name="csY5" fmla="*/ 0 h 1754326"/>
              <a:gd name="csX6" fmla="*/ 3639337 w 5078145"/>
              <a:gd name="csY6" fmla="*/ 0 h 1754326"/>
              <a:gd name="csX7" fmla="*/ 4203576 w 5078145"/>
              <a:gd name="csY7" fmla="*/ 0 h 1754326"/>
              <a:gd name="csX8" fmla="*/ 5078145 w 5078145"/>
              <a:gd name="csY8" fmla="*/ 0 h 1754326"/>
              <a:gd name="csX9" fmla="*/ 5078145 w 5078145"/>
              <a:gd name="csY9" fmla="*/ 619862 h 1754326"/>
              <a:gd name="csX10" fmla="*/ 5078145 w 5078145"/>
              <a:gd name="csY10" fmla="*/ 1152007 h 1754326"/>
              <a:gd name="csX11" fmla="*/ 5078145 w 5078145"/>
              <a:gd name="csY11" fmla="*/ 1754326 h 1754326"/>
              <a:gd name="csX12" fmla="*/ 4666251 w 5078145"/>
              <a:gd name="csY12" fmla="*/ 1754326 h 1754326"/>
              <a:gd name="csX13" fmla="*/ 4203576 w 5078145"/>
              <a:gd name="csY13" fmla="*/ 1754326 h 1754326"/>
              <a:gd name="csX14" fmla="*/ 3639337 w 5078145"/>
              <a:gd name="csY14" fmla="*/ 1754326 h 1754326"/>
              <a:gd name="csX15" fmla="*/ 3125880 w 5078145"/>
              <a:gd name="csY15" fmla="*/ 1754326 h 1754326"/>
              <a:gd name="csX16" fmla="*/ 2561642 w 5078145"/>
              <a:gd name="csY16" fmla="*/ 1754326 h 1754326"/>
              <a:gd name="csX17" fmla="*/ 1997404 w 5078145"/>
              <a:gd name="csY17" fmla="*/ 1754326 h 1754326"/>
              <a:gd name="csX18" fmla="*/ 1585510 w 5078145"/>
              <a:gd name="csY18" fmla="*/ 1754326 h 1754326"/>
              <a:gd name="csX19" fmla="*/ 1173616 w 5078145"/>
              <a:gd name="csY19" fmla="*/ 1754326 h 1754326"/>
              <a:gd name="csX20" fmla="*/ 609377 w 5078145"/>
              <a:gd name="csY20" fmla="*/ 1754326 h 1754326"/>
              <a:gd name="csX21" fmla="*/ 0 w 5078145"/>
              <a:gd name="csY21" fmla="*/ 1754326 h 1754326"/>
              <a:gd name="csX22" fmla="*/ 0 w 5078145"/>
              <a:gd name="csY22" fmla="*/ 1187094 h 1754326"/>
              <a:gd name="csX23" fmla="*/ 0 w 5078145"/>
              <a:gd name="csY23" fmla="*/ 654948 h 1754326"/>
              <a:gd name="csX24" fmla="*/ 0 w 5078145"/>
              <a:gd name="csY24" fmla="*/ 0 h 17543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Lst>
            <a:rect l="l" t="t" r="r" b="b"/>
            <a:pathLst>
              <a:path w="5078145" h="1754326" fill="none" extrusionOk="0">
                <a:moveTo>
                  <a:pt x="0" y="0"/>
                </a:moveTo>
                <a:cubicBezTo>
                  <a:pt x="300058" y="-54488"/>
                  <a:pt x="354840" y="15256"/>
                  <a:pt x="665801" y="0"/>
                </a:cubicBezTo>
                <a:cubicBezTo>
                  <a:pt x="976762" y="-15256"/>
                  <a:pt x="980688" y="46446"/>
                  <a:pt x="1077695" y="0"/>
                </a:cubicBezTo>
                <a:cubicBezTo>
                  <a:pt x="1174702" y="-46446"/>
                  <a:pt x="1437897" y="36605"/>
                  <a:pt x="1743496" y="0"/>
                </a:cubicBezTo>
                <a:cubicBezTo>
                  <a:pt x="2049095" y="-36605"/>
                  <a:pt x="2215122" y="52919"/>
                  <a:pt x="2358516" y="0"/>
                </a:cubicBezTo>
                <a:cubicBezTo>
                  <a:pt x="2501910" y="-52919"/>
                  <a:pt x="2735401" y="24177"/>
                  <a:pt x="3024317" y="0"/>
                </a:cubicBezTo>
                <a:cubicBezTo>
                  <a:pt x="3313233" y="-24177"/>
                  <a:pt x="3368101" y="35098"/>
                  <a:pt x="3639337" y="0"/>
                </a:cubicBezTo>
                <a:cubicBezTo>
                  <a:pt x="3910573" y="-35098"/>
                  <a:pt x="3948028" y="65450"/>
                  <a:pt x="4203576" y="0"/>
                </a:cubicBezTo>
                <a:cubicBezTo>
                  <a:pt x="4459124" y="-65450"/>
                  <a:pt x="4753948" y="28032"/>
                  <a:pt x="5078145" y="0"/>
                </a:cubicBezTo>
                <a:cubicBezTo>
                  <a:pt x="5117310" y="212042"/>
                  <a:pt x="5019805" y="384397"/>
                  <a:pt x="5078145" y="619862"/>
                </a:cubicBezTo>
                <a:cubicBezTo>
                  <a:pt x="5136485" y="855327"/>
                  <a:pt x="5066365" y="1011641"/>
                  <a:pt x="5078145" y="1152007"/>
                </a:cubicBezTo>
                <a:cubicBezTo>
                  <a:pt x="5089925" y="1292374"/>
                  <a:pt x="5010074" y="1565073"/>
                  <a:pt x="5078145" y="1754326"/>
                </a:cubicBezTo>
                <a:cubicBezTo>
                  <a:pt x="4951713" y="1768211"/>
                  <a:pt x="4818569" y="1720079"/>
                  <a:pt x="4666251" y="1754326"/>
                </a:cubicBezTo>
                <a:cubicBezTo>
                  <a:pt x="4513933" y="1788573"/>
                  <a:pt x="4307356" y="1742637"/>
                  <a:pt x="4203576" y="1754326"/>
                </a:cubicBezTo>
                <a:cubicBezTo>
                  <a:pt x="4099796" y="1766015"/>
                  <a:pt x="3781983" y="1743128"/>
                  <a:pt x="3639337" y="1754326"/>
                </a:cubicBezTo>
                <a:cubicBezTo>
                  <a:pt x="3496691" y="1765524"/>
                  <a:pt x="3335543" y="1726862"/>
                  <a:pt x="3125880" y="1754326"/>
                </a:cubicBezTo>
                <a:cubicBezTo>
                  <a:pt x="2916217" y="1781790"/>
                  <a:pt x="2722770" y="1745135"/>
                  <a:pt x="2561642" y="1754326"/>
                </a:cubicBezTo>
                <a:cubicBezTo>
                  <a:pt x="2400514" y="1763517"/>
                  <a:pt x="2239744" y="1742604"/>
                  <a:pt x="1997404" y="1754326"/>
                </a:cubicBezTo>
                <a:cubicBezTo>
                  <a:pt x="1755064" y="1766048"/>
                  <a:pt x="1743376" y="1730433"/>
                  <a:pt x="1585510" y="1754326"/>
                </a:cubicBezTo>
                <a:cubicBezTo>
                  <a:pt x="1427644" y="1778219"/>
                  <a:pt x="1376257" y="1741767"/>
                  <a:pt x="1173616" y="1754326"/>
                </a:cubicBezTo>
                <a:cubicBezTo>
                  <a:pt x="970975" y="1766885"/>
                  <a:pt x="825188" y="1724022"/>
                  <a:pt x="609377" y="1754326"/>
                </a:cubicBezTo>
                <a:cubicBezTo>
                  <a:pt x="393566" y="1784630"/>
                  <a:pt x="138283" y="1746080"/>
                  <a:pt x="0" y="1754326"/>
                </a:cubicBezTo>
                <a:cubicBezTo>
                  <a:pt x="-42429" y="1618882"/>
                  <a:pt x="64249" y="1302842"/>
                  <a:pt x="0" y="1187094"/>
                </a:cubicBezTo>
                <a:cubicBezTo>
                  <a:pt x="-64249" y="1071346"/>
                  <a:pt x="41593" y="784508"/>
                  <a:pt x="0" y="654948"/>
                </a:cubicBezTo>
                <a:cubicBezTo>
                  <a:pt x="-41593" y="525388"/>
                  <a:pt x="67863" y="159902"/>
                  <a:pt x="0" y="0"/>
                </a:cubicBezTo>
                <a:close/>
              </a:path>
              <a:path w="5078145" h="1754326" stroke="0" extrusionOk="0">
                <a:moveTo>
                  <a:pt x="0" y="0"/>
                </a:moveTo>
                <a:cubicBezTo>
                  <a:pt x="272897" y="-47982"/>
                  <a:pt x="351744" y="28707"/>
                  <a:pt x="564238" y="0"/>
                </a:cubicBezTo>
                <a:cubicBezTo>
                  <a:pt x="776732" y="-28707"/>
                  <a:pt x="1086191" y="18576"/>
                  <a:pt x="1230040" y="0"/>
                </a:cubicBezTo>
                <a:cubicBezTo>
                  <a:pt x="1373889" y="-18576"/>
                  <a:pt x="1577332" y="10761"/>
                  <a:pt x="1692715" y="0"/>
                </a:cubicBezTo>
                <a:cubicBezTo>
                  <a:pt x="1808098" y="-10761"/>
                  <a:pt x="2013562" y="31968"/>
                  <a:pt x="2155390" y="0"/>
                </a:cubicBezTo>
                <a:cubicBezTo>
                  <a:pt x="2297218" y="-31968"/>
                  <a:pt x="2403283" y="38114"/>
                  <a:pt x="2567284" y="0"/>
                </a:cubicBezTo>
                <a:cubicBezTo>
                  <a:pt x="2731285" y="-38114"/>
                  <a:pt x="2940603" y="49800"/>
                  <a:pt x="3080741" y="0"/>
                </a:cubicBezTo>
                <a:cubicBezTo>
                  <a:pt x="3220879" y="-49800"/>
                  <a:pt x="3376313" y="26194"/>
                  <a:pt x="3492635" y="0"/>
                </a:cubicBezTo>
                <a:cubicBezTo>
                  <a:pt x="3608957" y="-26194"/>
                  <a:pt x="3751312" y="43201"/>
                  <a:pt x="4006092" y="0"/>
                </a:cubicBezTo>
                <a:cubicBezTo>
                  <a:pt x="4260872" y="-43201"/>
                  <a:pt x="4633966" y="99011"/>
                  <a:pt x="5078145" y="0"/>
                </a:cubicBezTo>
                <a:cubicBezTo>
                  <a:pt x="5137482" y="147478"/>
                  <a:pt x="5059999" y="435647"/>
                  <a:pt x="5078145" y="619862"/>
                </a:cubicBezTo>
                <a:cubicBezTo>
                  <a:pt x="5096291" y="804077"/>
                  <a:pt x="5073852" y="985853"/>
                  <a:pt x="5078145" y="1152007"/>
                </a:cubicBezTo>
                <a:cubicBezTo>
                  <a:pt x="5082438" y="1318162"/>
                  <a:pt x="5037922" y="1490477"/>
                  <a:pt x="5078145" y="1754326"/>
                </a:cubicBezTo>
                <a:cubicBezTo>
                  <a:pt x="4881590" y="1775216"/>
                  <a:pt x="4807758" y="1754291"/>
                  <a:pt x="4666251" y="1754326"/>
                </a:cubicBezTo>
                <a:cubicBezTo>
                  <a:pt x="4524744" y="1754361"/>
                  <a:pt x="4335997" y="1718855"/>
                  <a:pt x="4051231" y="1754326"/>
                </a:cubicBezTo>
                <a:cubicBezTo>
                  <a:pt x="3766465" y="1789797"/>
                  <a:pt x="3806453" y="1740664"/>
                  <a:pt x="3639337" y="1754326"/>
                </a:cubicBezTo>
                <a:cubicBezTo>
                  <a:pt x="3472221" y="1767988"/>
                  <a:pt x="3383809" y="1740392"/>
                  <a:pt x="3227443" y="1754326"/>
                </a:cubicBezTo>
                <a:cubicBezTo>
                  <a:pt x="3071077" y="1768260"/>
                  <a:pt x="2846650" y="1739931"/>
                  <a:pt x="2713986" y="1754326"/>
                </a:cubicBezTo>
                <a:cubicBezTo>
                  <a:pt x="2581322" y="1768721"/>
                  <a:pt x="2329716" y="1728824"/>
                  <a:pt x="2200530" y="1754326"/>
                </a:cubicBezTo>
                <a:cubicBezTo>
                  <a:pt x="2071344" y="1779828"/>
                  <a:pt x="1737601" y="1729995"/>
                  <a:pt x="1534728" y="1754326"/>
                </a:cubicBezTo>
                <a:cubicBezTo>
                  <a:pt x="1331855" y="1778657"/>
                  <a:pt x="1297462" y="1715481"/>
                  <a:pt x="1122834" y="1754326"/>
                </a:cubicBezTo>
                <a:cubicBezTo>
                  <a:pt x="948206" y="1793171"/>
                  <a:pt x="842666" y="1724871"/>
                  <a:pt x="710940" y="1754326"/>
                </a:cubicBezTo>
                <a:cubicBezTo>
                  <a:pt x="579214" y="1783781"/>
                  <a:pt x="263643" y="1731680"/>
                  <a:pt x="0" y="1754326"/>
                </a:cubicBezTo>
                <a:cubicBezTo>
                  <a:pt x="-31597" y="1579310"/>
                  <a:pt x="4089" y="1409554"/>
                  <a:pt x="0" y="1204637"/>
                </a:cubicBezTo>
                <a:cubicBezTo>
                  <a:pt x="-4089" y="999720"/>
                  <a:pt x="8021" y="854512"/>
                  <a:pt x="0" y="654948"/>
                </a:cubicBezTo>
                <a:cubicBezTo>
                  <a:pt x="-8021" y="455384"/>
                  <a:pt x="34745" y="136214"/>
                  <a:pt x="0" y="0"/>
                </a:cubicBezTo>
                <a:close/>
              </a:path>
            </a:pathLst>
          </a:custGeom>
          <a:solidFill>
            <a:srgbClr val="0070C0"/>
          </a:solidFill>
          <a:ln>
            <a:solidFill>
              <a:schemeClr val="tx1"/>
            </a:solidFill>
            <a:extLst>
              <a:ext uri="{C807C97D-BFC1-408E-A445-0C87EB9F89A2}">
                <ask:lineSketchStyleProps xmlns:ask="http://schemas.microsoft.com/office/drawing/2018/sketchyshapes" sd="590990886">
                  <a:prstGeom prst="rect">
                    <a:avLst/>
                  </a:prstGeom>
                  <ask:type>
                    <ask:lineSketchScribble/>
                  </ask:type>
                </ask:lineSketchStyleProps>
              </a:ext>
            </a:extLst>
          </a:ln>
          <a:effectLst>
            <a:innerShdw blurRad="63500" dist="50800" dir="2700000">
              <a:prstClr val="black">
                <a:alpha val="50000"/>
              </a:prstClr>
            </a:innerShdw>
          </a:effectLst>
        </p:spPr>
        <p:txBody>
          <a:bodyPr wrap="square" rtlCol="0">
            <a:spAutoFit/>
          </a:bodyPr>
          <a:lstStyle/>
          <a:p>
            <a:pPr algn="ctr"/>
            <a:r>
              <a:rPr lang="en-GB" b="1" u="sng" dirty="0">
                <a:solidFill>
                  <a:schemeClr val="bg1"/>
                </a:solidFill>
              </a:rPr>
              <a:t>Job analysis</a:t>
            </a:r>
          </a:p>
          <a:p>
            <a:pPr algn="ctr"/>
            <a:r>
              <a:rPr lang="en-GB" dirty="0">
                <a:solidFill>
                  <a:schemeClr val="bg1"/>
                </a:solidFill>
              </a:rPr>
              <a:t>Job analysis identifies the responsibilities, duties, knowledge, skills associated with each role. Regarding being in a transformation context, this is especially important  as roles often require flexibility, stakeholder management</a:t>
            </a:r>
          </a:p>
        </p:txBody>
      </p:sp>
      <p:sp>
        <p:nvSpPr>
          <p:cNvPr id="6" name="TextBox 5">
            <a:extLst>
              <a:ext uri="{FF2B5EF4-FFF2-40B4-BE49-F238E27FC236}">
                <a16:creationId xmlns:a16="http://schemas.microsoft.com/office/drawing/2014/main" id="{57FA052B-4457-2B2A-58B8-93FBB93619DF}"/>
              </a:ext>
            </a:extLst>
          </p:cNvPr>
          <p:cNvSpPr txBox="1"/>
          <p:nvPr/>
        </p:nvSpPr>
        <p:spPr>
          <a:xfrm>
            <a:off x="6150231" y="1584628"/>
            <a:ext cx="5078145" cy="1754326"/>
          </a:xfrm>
          <a:custGeom>
            <a:avLst/>
            <a:gdLst>
              <a:gd name="csX0" fmla="*/ 0 w 5078145"/>
              <a:gd name="csY0" fmla="*/ 0 h 1754326"/>
              <a:gd name="csX1" fmla="*/ 665801 w 5078145"/>
              <a:gd name="csY1" fmla="*/ 0 h 1754326"/>
              <a:gd name="csX2" fmla="*/ 1077695 w 5078145"/>
              <a:gd name="csY2" fmla="*/ 0 h 1754326"/>
              <a:gd name="csX3" fmla="*/ 1743496 w 5078145"/>
              <a:gd name="csY3" fmla="*/ 0 h 1754326"/>
              <a:gd name="csX4" fmla="*/ 2358516 w 5078145"/>
              <a:gd name="csY4" fmla="*/ 0 h 1754326"/>
              <a:gd name="csX5" fmla="*/ 3024317 w 5078145"/>
              <a:gd name="csY5" fmla="*/ 0 h 1754326"/>
              <a:gd name="csX6" fmla="*/ 3639337 w 5078145"/>
              <a:gd name="csY6" fmla="*/ 0 h 1754326"/>
              <a:gd name="csX7" fmla="*/ 4203576 w 5078145"/>
              <a:gd name="csY7" fmla="*/ 0 h 1754326"/>
              <a:gd name="csX8" fmla="*/ 5078145 w 5078145"/>
              <a:gd name="csY8" fmla="*/ 0 h 1754326"/>
              <a:gd name="csX9" fmla="*/ 5078145 w 5078145"/>
              <a:gd name="csY9" fmla="*/ 619862 h 1754326"/>
              <a:gd name="csX10" fmla="*/ 5078145 w 5078145"/>
              <a:gd name="csY10" fmla="*/ 1152007 h 1754326"/>
              <a:gd name="csX11" fmla="*/ 5078145 w 5078145"/>
              <a:gd name="csY11" fmla="*/ 1754326 h 1754326"/>
              <a:gd name="csX12" fmla="*/ 4666251 w 5078145"/>
              <a:gd name="csY12" fmla="*/ 1754326 h 1754326"/>
              <a:gd name="csX13" fmla="*/ 4203576 w 5078145"/>
              <a:gd name="csY13" fmla="*/ 1754326 h 1754326"/>
              <a:gd name="csX14" fmla="*/ 3639337 w 5078145"/>
              <a:gd name="csY14" fmla="*/ 1754326 h 1754326"/>
              <a:gd name="csX15" fmla="*/ 3125880 w 5078145"/>
              <a:gd name="csY15" fmla="*/ 1754326 h 1754326"/>
              <a:gd name="csX16" fmla="*/ 2561642 w 5078145"/>
              <a:gd name="csY16" fmla="*/ 1754326 h 1754326"/>
              <a:gd name="csX17" fmla="*/ 1997404 w 5078145"/>
              <a:gd name="csY17" fmla="*/ 1754326 h 1754326"/>
              <a:gd name="csX18" fmla="*/ 1585510 w 5078145"/>
              <a:gd name="csY18" fmla="*/ 1754326 h 1754326"/>
              <a:gd name="csX19" fmla="*/ 1173616 w 5078145"/>
              <a:gd name="csY19" fmla="*/ 1754326 h 1754326"/>
              <a:gd name="csX20" fmla="*/ 609377 w 5078145"/>
              <a:gd name="csY20" fmla="*/ 1754326 h 1754326"/>
              <a:gd name="csX21" fmla="*/ 0 w 5078145"/>
              <a:gd name="csY21" fmla="*/ 1754326 h 1754326"/>
              <a:gd name="csX22" fmla="*/ 0 w 5078145"/>
              <a:gd name="csY22" fmla="*/ 1187094 h 1754326"/>
              <a:gd name="csX23" fmla="*/ 0 w 5078145"/>
              <a:gd name="csY23" fmla="*/ 654948 h 1754326"/>
              <a:gd name="csX24" fmla="*/ 0 w 5078145"/>
              <a:gd name="csY24" fmla="*/ 0 h 17543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Lst>
            <a:rect l="l" t="t" r="r" b="b"/>
            <a:pathLst>
              <a:path w="5078145" h="1754326" fill="none" extrusionOk="0">
                <a:moveTo>
                  <a:pt x="0" y="0"/>
                </a:moveTo>
                <a:cubicBezTo>
                  <a:pt x="300058" y="-54488"/>
                  <a:pt x="354840" y="15256"/>
                  <a:pt x="665801" y="0"/>
                </a:cubicBezTo>
                <a:cubicBezTo>
                  <a:pt x="976762" y="-15256"/>
                  <a:pt x="980688" y="46446"/>
                  <a:pt x="1077695" y="0"/>
                </a:cubicBezTo>
                <a:cubicBezTo>
                  <a:pt x="1174702" y="-46446"/>
                  <a:pt x="1437897" y="36605"/>
                  <a:pt x="1743496" y="0"/>
                </a:cubicBezTo>
                <a:cubicBezTo>
                  <a:pt x="2049095" y="-36605"/>
                  <a:pt x="2215122" y="52919"/>
                  <a:pt x="2358516" y="0"/>
                </a:cubicBezTo>
                <a:cubicBezTo>
                  <a:pt x="2501910" y="-52919"/>
                  <a:pt x="2735401" y="24177"/>
                  <a:pt x="3024317" y="0"/>
                </a:cubicBezTo>
                <a:cubicBezTo>
                  <a:pt x="3313233" y="-24177"/>
                  <a:pt x="3368101" y="35098"/>
                  <a:pt x="3639337" y="0"/>
                </a:cubicBezTo>
                <a:cubicBezTo>
                  <a:pt x="3910573" y="-35098"/>
                  <a:pt x="3948028" y="65450"/>
                  <a:pt x="4203576" y="0"/>
                </a:cubicBezTo>
                <a:cubicBezTo>
                  <a:pt x="4459124" y="-65450"/>
                  <a:pt x="4753948" y="28032"/>
                  <a:pt x="5078145" y="0"/>
                </a:cubicBezTo>
                <a:cubicBezTo>
                  <a:pt x="5117310" y="212042"/>
                  <a:pt x="5019805" y="384397"/>
                  <a:pt x="5078145" y="619862"/>
                </a:cubicBezTo>
                <a:cubicBezTo>
                  <a:pt x="5136485" y="855327"/>
                  <a:pt x="5066365" y="1011641"/>
                  <a:pt x="5078145" y="1152007"/>
                </a:cubicBezTo>
                <a:cubicBezTo>
                  <a:pt x="5089925" y="1292374"/>
                  <a:pt x="5010074" y="1565073"/>
                  <a:pt x="5078145" y="1754326"/>
                </a:cubicBezTo>
                <a:cubicBezTo>
                  <a:pt x="4951713" y="1768211"/>
                  <a:pt x="4818569" y="1720079"/>
                  <a:pt x="4666251" y="1754326"/>
                </a:cubicBezTo>
                <a:cubicBezTo>
                  <a:pt x="4513933" y="1788573"/>
                  <a:pt x="4307356" y="1742637"/>
                  <a:pt x="4203576" y="1754326"/>
                </a:cubicBezTo>
                <a:cubicBezTo>
                  <a:pt x="4099796" y="1766015"/>
                  <a:pt x="3781983" y="1743128"/>
                  <a:pt x="3639337" y="1754326"/>
                </a:cubicBezTo>
                <a:cubicBezTo>
                  <a:pt x="3496691" y="1765524"/>
                  <a:pt x="3335543" y="1726862"/>
                  <a:pt x="3125880" y="1754326"/>
                </a:cubicBezTo>
                <a:cubicBezTo>
                  <a:pt x="2916217" y="1781790"/>
                  <a:pt x="2722770" y="1745135"/>
                  <a:pt x="2561642" y="1754326"/>
                </a:cubicBezTo>
                <a:cubicBezTo>
                  <a:pt x="2400514" y="1763517"/>
                  <a:pt x="2239744" y="1742604"/>
                  <a:pt x="1997404" y="1754326"/>
                </a:cubicBezTo>
                <a:cubicBezTo>
                  <a:pt x="1755064" y="1766048"/>
                  <a:pt x="1743376" y="1730433"/>
                  <a:pt x="1585510" y="1754326"/>
                </a:cubicBezTo>
                <a:cubicBezTo>
                  <a:pt x="1427644" y="1778219"/>
                  <a:pt x="1376257" y="1741767"/>
                  <a:pt x="1173616" y="1754326"/>
                </a:cubicBezTo>
                <a:cubicBezTo>
                  <a:pt x="970975" y="1766885"/>
                  <a:pt x="825188" y="1724022"/>
                  <a:pt x="609377" y="1754326"/>
                </a:cubicBezTo>
                <a:cubicBezTo>
                  <a:pt x="393566" y="1784630"/>
                  <a:pt x="138283" y="1746080"/>
                  <a:pt x="0" y="1754326"/>
                </a:cubicBezTo>
                <a:cubicBezTo>
                  <a:pt x="-42429" y="1618882"/>
                  <a:pt x="64249" y="1302842"/>
                  <a:pt x="0" y="1187094"/>
                </a:cubicBezTo>
                <a:cubicBezTo>
                  <a:pt x="-64249" y="1071346"/>
                  <a:pt x="41593" y="784508"/>
                  <a:pt x="0" y="654948"/>
                </a:cubicBezTo>
                <a:cubicBezTo>
                  <a:pt x="-41593" y="525388"/>
                  <a:pt x="67863" y="159902"/>
                  <a:pt x="0" y="0"/>
                </a:cubicBezTo>
                <a:close/>
              </a:path>
              <a:path w="5078145" h="1754326" stroke="0" extrusionOk="0">
                <a:moveTo>
                  <a:pt x="0" y="0"/>
                </a:moveTo>
                <a:cubicBezTo>
                  <a:pt x="272897" y="-47982"/>
                  <a:pt x="351744" y="28707"/>
                  <a:pt x="564238" y="0"/>
                </a:cubicBezTo>
                <a:cubicBezTo>
                  <a:pt x="776732" y="-28707"/>
                  <a:pt x="1086191" y="18576"/>
                  <a:pt x="1230040" y="0"/>
                </a:cubicBezTo>
                <a:cubicBezTo>
                  <a:pt x="1373889" y="-18576"/>
                  <a:pt x="1577332" y="10761"/>
                  <a:pt x="1692715" y="0"/>
                </a:cubicBezTo>
                <a:cubicBezTo>
                  <a:pt x="1808098" y="-10761"/>
                  <a:pt x="2013562" y="31968"/>
                  <a:pt x="2155390" y="0"/>
                </a:cubicBezTo>
                <a:cubicBezTo>
                  <a:pt x="2297218" y="-31968"/>
                  <a:pt x="2403283" y="38114"/>
                  <a:pt x="2567284" y="0"/>
                </a:cubicBezTo>
                <a:cubicBezTo>
                  <a:pt x="2731285" y="-38114"/>
                  <a:pt x="2940603" y="49800"/>
                  <a:pt x="3080741" y="0"/>
                </a:cubicBezTo>
                <a:cubicBezTo>
                  <a:pt x="3220879" y="-49800"/>
                  <a:pt x="3376313" y="26194"/>
                  <a:pt x="3492635" y="0"/>
                </a:cubicBezTo>
                <a:cubicBezTo>
                  <a:pt x="3608957" y="-26194"/>
                  <a:pt x="3751312" y="43201"/>
                  <a:pt x="4006092" y="0"/>
                </a:cubicBezTo>
                <a:cubicBezTo>
                  <a:pt x="4260872" y="-43201"/>
                  <a:pt x="4633966" y="99011"/>
                  <a:pt x="5078145" y="0"/>
                </a:cubicBezTo>
                <a:cubicBezTo>
                  <a:pt x="5137482" y="147478"/>
                  <a:pt x="5059999" y="435647"/>
                  <a:pt x="5078145" y="619862"/>
                </a:cubicBezTo>
                <a:cubicBezTo>
                  <a:pt x="5096291" y="804077"/>
                  <a:pt x="5073852" y="985853"/>
                  <a:pt x="5078145" y="1152007"/>
                </a:cubicBezTo>
                <a:cubicBezTo>
                  <a:pt x="5082438" y="1318162"/>
                  <a:pt x="5037922" y="1490477"/>
                  <a:pt x="5078145" y="1754326"/>
                </a:cubicBezTo>
                <a:cubicBezTo>
                  <a:pt x="4881590" y="1775216"/>
                  <a:pt x="4807758" y="1754291"/>
                  <a:pt x="4666251" y="1754326"/>
                </a:cubicBezTo>
                <a:cubicBezTo>
                  <a:pt x="4524744" y="1754361"/>
                  <a:pt x="4335997" y="1718855"/>
                  <a:pt x="4051231" y="1754326"/>
                </a:cubicBezTo>
                <a:cubicBezTo>
                  <a:pt x="3766465" y="1789797"/>
                  <a:pt x="3806453" y="1740664"/>
                  <a:pt x="3639337" y="1754326"/>
                </a:cubicBezTo>
                <a:cubicBezTo>
                  <a:pt x="3472221" y="1767988"/>
                  <a:pt x="3383809" y="1740392"/>
                  <a:pt x="3227443" y="1754326"/>
                </a:cubicBezTo>
                <a:cubicBezTo>
                  <a:pt x="3071077" y="1768260"/>
                  <a:pt x="2846650" y="1739931"/>
                  <a:pt x="2713986" y="1754326"/>
                </a:cubicBezTo>
                <a:cubicBezTo>
                  <a:pt x="2581322" y="1768721"/>
                  <a:pt x="2329716" y="1728824"/>
                  <a:pt x="2200530" y="1754326"/>
                </a:cubicBezTo>
                <a:cubicBezTo>
                  <a:pt x="2071344" y="1779828"/>
                  <a:pt x="1737601" y="1729995"/>
                  <a:pt x="1534728" y="1754326"/>
                </a:cubicBezTo>
                <a:cubicBezTo>
                  <a:pt x="1331855" y="1778657"/>
                  <a:pt x="1297462" y="1715481"/>
                  <a:pt x="1122834" y="1754326"/>
                </a:cubicBezTo>
                <a:cubicBezTo>
                  <a:pt x="948206" y="1793171"/>
                  <a:pt x="842666" y="1724871"/>
                  <a:pt x="710940" y="1754326"/>
                </a:cubicBezTo>
                <a:cubicBezTo>
                  <a:pt x="579214" y="1783781"/>
                  <a:pt x="263643" y="1731680"/>
                  <a:pt x="0" y="1754326"/>
                </a:cubicBezTo>
                <a:cubicBezTo>
                  <a:pt x="-31597" y="1579310"/>
                  <a:pt x="4089" y="1409554"/>
                  <a:pt x="0" y="1204637"/>
                </a:cubicBezTo>
                <a:cubicBezTo>
                  <a:pt x="-4089" y="999720"/>
                  <a:pt x="8021" y="854512"/>
                  <a:pt x="0" y="654948"/>
                </a:cubicBezTo>
                <a:cubicBezTo>
                  <a:pt x="-8021" y="455384"/>
                  <a:pt x="34745" y="136214"/>
                  <a:pt x="0" y="0"/>
                </a:cubicBezTo>
                <a:close/>
              </a:path>
            </a:pathLst>
          </a:custGeom>
          <a:solidFill>
            <a:srgbClr val="FF0000">
              <a:alpha val="80000"/>
            </a:srgbClr>
          </a:solidFill>
          <a:ln>
            <a:solidFill>
              <a:schemeClr val="tx1"/>
            </a:solidFill>
            <a:extLst>
              <a:ext uri="{C807C97D-BFC1-408E-A445-0C87EB9F89A2}">
                <ask:lineSketchStyleProps xmlns:ask="http://schemas.microsoft.com/office/drawing/2018/sketchyshapes" sd="590990886">
                  <a:prstGeom prst="rect">
                    <a:avLst/>
                  </a:prstGeom>
                  <ask:type>
                    <ask:lineSketchScribble/>
                  </ask:type>
                </ask:lineSketchStyleProps>
              </a:ext>
            </a:extLst>
          </a:ln>
          <a:effectLst>
            <a:innerShdw blurRad="63500" dist="50800" dir="8100000">
              <a:schemeClr val="tx1">
                <a:alpha val="50000"/>
              </a:schemeClr>
            </a:innerShdw>
          </a:effectLst>
        </p:spPr>
        <p:txBody>
          <a:bodyPr wrap="square" rtlCol="0">
            <a:spAutoFit/>
          </a:bodyPr>
          <a:lstStyle/>
          <a:p>
            <a:pPr algn="ctr"/>
            <a:r>
              <a:rPr lang="en-GB" b="1" u="sng" dirty="0">
                <a:solidFill>
                  <a:schemeClr val="bg1"/>
                </a:solidFill>
              </a:rPr>
              <a:t>Job description</a:t>
            </a:r>
          </a:p>
          <a:p>
            <a:pPr algn="ctr"/>
            <a:r>
              <a:rPr lang="en-GB" dirty="0">
                <a:solidFill>
                  <a:schemeClr val="bg1"/>
                </a:solidFill>
              </a:rPr>
              <a:t>The job description clarifies the purpose of the role, responsibilities and performance expectations. Its helps potential candidates understand what the role is and if it is suitable for them.</a:t>
            </a:r>
          </a:p>
        </p:txBody>
      </p:sp>
      <p:sp>
        <p:nvSpPr>
          <p:cNvPr id="8" name="TextBox 7">
            <a:extLst>
              <a:ext uri="{FF2B5EF4-FFF2-40B4-BE49-F238E27FC236}">
                <a16:creationId xmlns:a16="http://schemas.microsoft.com/office/drawing/2014/main" id="{4579C5F9-DC08-CDC5-A0E5-F6F659109BA6}"/>
              </a:ext>
            </a:extLst>
          </p:cNvPr>
          <p:cNvSpPr txBox="1"/>
          <p:nvPr/>
        </p:nvSpPr>
        <p:spPr>
          <a:xfrm>
            <a:off x="642980" y="3619070"/>
            <a:ext cx="5078145" cy="1754326"/>
          </a:xfrm>
          <a:custGeom>
            <a:avLst/>
            <a:gdLst>
              <a:gd name="csX0" fmla="*/ 0 w 5078145"/>
              <a:gd name="csY0" fmla="*/ 0 h 1754326"/>
              <a:gd name="csX1" fmla="*/ 665801 w 5078145"/>
              <a:gd name="csY1" fmla="*/ 0 h 1754326"/>
              <a:gd name="csX2" fmla="*/ 1077695 w 5078145"/>
              <a:gd name="csY2" fmla="*/ 0 h 1754326"/>
              <a:gd name="csX3" fmla="*/ 1743496 w 5078145"/>
              <a:gd name="csY3" fmla="*/ 0 h 1754326"/>
              <a:gd name="csX4" fmla="*/ 2358516 w 5078145"/>
              <a:gd name="csY4" fmla="*/ 0 h 1754326"/>
              <a:gd name="csX5" fmla="*/ 3024317 w 5078145"/>
              <a:gd name="csY5" fmla="*/ 0 h 1754326"/>
              <a:gd name="csX6" fmla="*/ 3639337 w 5078145"/>
              <a:gd name="csY6" fmla="*/ 0 h 1754326"/>
              <a:gd name="csX7" fmla="*/ 4203576 w 5078145"/>
              <a:gd name="csY7" fmla="*/ 0 h 1754326"/>
              <a:gd name="csX8" fmla="*/ 5078145 w 5078145"/>
              <a:gd name="csY8" fmla="*/ 0 h 1754326"/>
              <a:gd name="csX9" fmla="*/ 5078145 w 5078145"/>
              <a:gd name="csY9" fmla="*/ 619862 h 1754326"/>
              <a:gd name="csX10" fmla="*/ 5078145 w 5078145"/>
              <a:gd name="csY10" fmla="*/ 1152007 h 1754326"/>
              <a:gd name="csX11" fmla="*/ 5078145 w 5078145"/>
              <a:gd name="csY11" fmla="*/ 1754326 h 1754326"/>
              <a:gd name="csX12" fmla="*/ 4666251 w 5078145"/>
              <a:gd name="csY12" fmla="*/ 1754326 h 1754326"/>
              <a:gd name="csX13" fmla="*/ 4203576 w 5078145"/>
              <a:gd name="csY13" fmla="*/ 1754326 h 1754326"/>
              <a:gd name="csX14" fmla="*/ 3639337 w 5078145"/>
              <a:gd name="csY14" fmla="*/ 1754326 h 1754326"/>
              <a:gd name="csX15" fmla="*/ 3125880 w 5078145"/>
              <a:gd name="csY15" fmla="*/ 1754326 h 1754326"/>
              <a:gd name="csX16" fmla="*/ 2561642 w 5078145"/>
              <a:gd name="csY16" fmla="*/ 1754326 h 1754326"/>
              <a:gd name="csX17" fmla="*/ 1997404 w 5078145"/>
              <a:gd name="csY17" fmla="*/ 1754326 h 1754326"/>
              <a:gd name="csX18" fmla="*/ 1585510 w 5078145"/>
              <a:gd name="csY18" fmla="*/ 1754326 h 1754326"/>
              <a:gd name="csX19" fmla="*/ 1173616 w 5078145"/>
              <a:gd name="csY19" fmla="*/ 1754326 h 1754326"/>
              <a:gd name="csX20" fmla="*/ 609377 w 5078145"/>
              <a:gd name="csY20" fmla="*/ 1754326 h 1754326"/>
              <a:gd name="csX21" fmla="*/ 0 w 5078145"/>
              <a:gd name="csY21" fmla="*/ 1754326 h 1754326"/>
              <a:gd name="csX22" fmla="*/ 0 w 5078145"/>
              <a:gd name="csY22" fmla="*/ 1187094 h 1754326"/>
              <a:gd name="csX23" fmla="*/ 0 w 5078145"/>
              <a:gd name="csY23" fmla="*/ 654948 h 1754326"/>
              <a:gd name="csX24" fmla="*/ 0 w 5078145"/>
              <a:gd name="csY24" fmla="*/ 0 h 17543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Lst>
            <a:rect l="l" t="t" r="r" b="b"/>
            <a:pathLst>
              <a:path w="5078145" h="1754326" fill="none" extrusionOk="0">
                <a:moveTo>
                  <a:pt x="0" y="0"/>
                </a:moveTo>
                <a:cubicBezTo>
                  <a:pt x="300058" y="-54488"/>
                  <a:pt x="354840" y="15256"/>
                  <a:pt x="665801" y="0"/>
                </a:cubicBezTo>
                <a:cubicBezTo>
                  <a:pt x="976762" y="-15256"/>
                  <a:pt x="980688" y="46446"/>
                  <a:pt x="1077695" y="0"/>
                </a:cubicBezTo>
                <a:cubicBezTo>
                  <a:pt x="1174702" y="-46446"/>
                  <a:pt x="1437897" y="36605"/>
                  <a:pt x="1743496" y="0"/>
                </a:cubicBezTo>
                <a:cubicBezTo>
                  <a:pt x="2049095" y="-36605"/>
                  <a:pt x="2215122" y="52919"/>
                  <a:pt x="2358516" y="0"/>
                </a:cubicBezTo>
                <a:cubicBezTo>
                  <a:pt x="2501910" y="-52919"/>
                  <a:pt x="2735401" y="24177"/>
                  <a:pt x="3024317" y="0"/>
                </a:cubicBezTo>
                <a:cubicBezTo>
                  <a:pt x="3313233" y="-24177"/>
                  <a:pt x="3368101" y="35098"/>
                  <a:pt x="3639337" y="0"/>
                </a:cubicBezTo>
                <a:cubicBezTo>
                  <a:pt x="3910573" y="-35098"/>
                  <a:pt x="3948028" y="65450"/>
                  <a:pt x="4203576" y="0"/>
                </a:cubicBezTo>
                <a:cubicBezTo>
                  <a:pt x="4459124" y="-65450"/>
                  <a:pt x="4753948" y="28032"/>
                  <a:pt x="5078145" y="0"/>
                </a:cubicBezTo>
                <a:cubicBezTo>
                  <a:pt x="5117310" y="212042"/>
                  <a:pt x="5019805" y="384397"/>
                  <a:pt x="5078145" y="619862"/>
                </a:cubicBezTo>
                <a:cubicBezTo>
                  <a:pt x="5136485" y="855327"/>
                  <a:pt x="5066365" y="1011641"/>
                  <a:pt x="5078145" y="1152007"/>
                </a:cubicBezTo>
                <a:cubicBezTo>
                  <a:pt x="5089925" y="1292374"/>
                  <a:pt x="5010074" y="1565073"/>
                  <a:pt x="5078145" y="1754326"/>
                </a:cubicBezTo>
                <a:cubicBezTo>
                  <a:pt x="4951713" y="1768211"/>
                  <a:pt x="4818569" y="1720079"/>
                  <a:pt x="4666251" y="1754326"/>
                </a:cubicBezTo>
                <a:cubicBezTo>
                  <a:pt x="4513933" y="1788573"/>
                  <a:pt x="4307356" y="1742637"/>
                  <a:pt x="4203576" y="1754326"/>
                </a:cubicBezTo>
                <a:cubicBezTo>
                  <a:pt x="4099796" y="1766015"/>
                  <a:pt x="3781983" y="1743128"/>
                  <a:pt x="3639337" y="1754326"/>
                </a:cubicBezTo>
                <a:cubicBezTo>
                  <a:pt x="3496691" y="1765524"/>
                  <a:pt x="3335543" y="1726862"/>
                  <a:pt x="3125880" y="1754326"/>
                </a:cubicBezTo>
                <a:cubicBezTo>
                  <a:pt x="2916217" y="1781790"/>
                  <a:pt x="2722770" y="1745135"/>
                  <a:pt x="2561642" y="1754326"/>
                </a:cubicBezTo>
                <a:cubicBezTo>
                  <a:pt x="2400514" y="1763517"/>
                  <a:pt x="2239744" y="1742604"/>
                  <a:pt x="1997404" y="1754326"/>
                </a:cubicBezTo>
                <a:cubicBezTo>
                  <a:pt x="1755064" y="1766048"/>
                  <a:pt x="1743376" y="1730433"/>
                  <a:pt x="1585510" y="1754326"/>
                </a:cubicBezTo>
                <a:cubicBezTo>
                  <a:pt x="1427644" y="1778219"/>
                  <a:pt x="1376257" y="1741767"/>
                  <a:pt x="1173616" y="1754326"/>
                </a:cubicBezTo>
                <a:cubicBezTo>
                  <a:pt x="970975" y="1766885"/>
                  <a:pt x="825188" y="1724022"/>
                  <a:pt x="609377" y="1754326"/>
                </a:cubicBezTo>
                <a:cubicBezTo>
                  <a:pt x="393566" y="1784630"/>
                  <a:pt x="138283" y="1746080"/>
                  <a:pt x="0" y="1754326"/>
                </a:cubicBezTo>
                <a:cubicBezTo>
                  <a:pt x="-42429" y="1618882"/>
                  <a:pt x="64249" y="1302842"/>
                  <a:pt x="0" y="1187094"/>
                </a:cubicBezTo>
                <a:cubicBezTo>
                  <a:pt x="-64249" y="1071346"/>
                  <a:pt x="41593" y="784508"/>
                  <a:pt x="0" y="654948"/>
                </a:cubicBezTo>
                <a:cubicBezTo>
                  <a:pt x="-41593" y="525388"/>
                  <a:pt x="67863" y="159902"/>
                  <a:pt x="0" y="0"/>
                </a:cubicBezTo>
                <a:close/>
              </a:path>
              <a:path w="5078145" h="1754326" stroke="0" extrusionOk="0">
                <a:moveTo>
                  <a:pt x="0" y="0"/>
                </a:moveTo>
                <a:cubicBezTo>
                  <a:pt x="272897" y="-47982"/>
                  <a:pt x="351744" y="28707"/>
                  <a:pt x="564238" y="0"/>
                </a:cubicBezTo>
                <a:cubicBezTo>
                  <a:pt x="776732" y="-28707"/>
                  <a:pt x="1086191" y="18576"/>
                  <a:pt x="1230040" y="0"/>
                </a:cubicBezTo>
                <a:cubicBezTo>
                  <a:pt x="1373889" y="-18576"/>
                  <a:pt x="1577332" y="10761"/>
                  <a:pt x="1692715" y="0"/>
                </a:cubicBezTo>
                <a:cubicBezTo>
                  <a:pt x="1808098" y="-10761"/>
                  <a:pt x="2013562" y="31968"/>
                  <a:pt x="2155390" y="0"/>
                </a:cubicBezTo>
                <a:cubicBezTo>
                  <a:pt x="2297218" y="-31968"/>
                  <a:pt x="2403283" y="38114"/>
                  <a:pt x="2567284" y="0"/>
                </a:cubicBezTo>
                <a:cubicBezTo>
                  <a:pt x="2731285" y="-38114"/>
                  <a:pt x="2940603" y="49800"/>
                  <a:pt x="3080741" y="0"/>
                </a:cubicBezTo>
                <a:cubicBezTo>
                  <a:pt x="3220879" y="-49800"/>
                  <a:pt x="3376313" y="26194"/>
                  <a:pt x="3492635" y="0"/>
                </a:cubicBezTo>
                <a:cubicBezTo>
                  <a:pt x="3608957" y="-26194"/>
                  <a:pt x="3751312" y="43201"/>
                  <a:pt x="4006092" y="0"/>
                </a:cubicBezTo>
                <a:cubicBezTo>
                  <a:pt x="4260872" y="-43201"/>
                  <a:pt x="4633966" y="99011"/>
                  <a:pt x="5078145" y="0"/>
                </a:cubicBezTo>
                <a:cubicBezTo>
                  <a:pt x="5137482" y="147478"/>
                  <a:pt x="5059999" y="435647"/>
                  <a:pt x="5078145" y="619862"/>
                </a:cubicBezTo>
                <a:cubicBezTo>
                  <a:pt x="5096291" y="804077"/>
                  <a:pt x="5073852" y="985853"/>
                  <a:pt x="5078145" y="1152007"/>
                </a:cubicBezTo>
                <a:cubicBezTo>
                  <a:pt x="5082438" y="1318162"/>
                  <a:pt x="5037922" y="1490477"/>
                  <a:pt x="5078145" y="1754326"/>
                </a:cubicBezTo>
                <a:cubicBezTo>
                  <a:pt x="4881590" y="1775216"/>
                  <a:pt x="4807758" y="1754291"/>
                  <a:pt x="4666251" y="1754326"/>
                </a:cubicBezTo>
                <a:cubicBezTo>
                  <a:pt x="4524744" y="1754361"/>
                  <a:pt x="4335997" y="1718855"/>
                  <a:pt x="4051231" y="1754326"/>
                </a:cubicBezTo>
                <a:cubicBezTo>
                  <a:pt x="3766465" y="1789797"/>
                  <a:pt x="3806453" y="1740664"/>
                  <a:pt x="3639337" y="1754326"/>
                </a:cubicBezTo>
                <a:cubicBezTo>
                  <a:pt x="3472221" y="1767988"/>
                  <a:pt x="3383809" y="1740392"/>
                  <a:pt x="3227443" y="1754326"/>
                </a:cubicBezTo>
                <a:cubicBezTo>
                  <a:pt x="3071077" y="1768260"/>
                  <a:pt x="2846650" y="1739931"/>
                  <a:pt x="2713986" y="1754326"/>
                </a:cubicBezTo>
                <a:cubicBezTo>
                  <a:pt x="2581322" y="1768721"/>
                  <a:pt x="2329716" y="1728824"/>
                  <a:pt x="2200530" y="1754326"/>
                </a:cubicBezTo>
                <a:cubicBezTo>
                  <a:pt x="2071344" y="1779828"/>
                  <a:pt x="1737601" y="1729995"/>
                  <a:pt x="1534728" y="1754326"/>
                </a:cubicBezTo>
                <a:cubicBezTo>
                  <a:pt x="1331855" y="1778657"/>
                  <a:pt x="1297462" y="1715481"/>
                  <a:pt x="1122834" y="1754326"/>
                </a:cubicBezTo>
                <a:cubicBezTo>
                  <a:pt x="948206" y="1793171"/>
                  <a:pt x="842666" y="1724871"/>
                  <a:pt x="710940" y="1754326"/>
                </a:cubicBezTo>
                <a:cubicBezTo>
                  <a:pt x="579214" y="1783781"/>
                  <a:pt x="263643" y="1731680"/>
                  <a:pt x="0" y="1754326"/>
                </a:cubicBezTo>
                <a:cubicBezTo>
                  <a:pt x="-31597" y="1579310"/>
                  <a:pt x="4089" y="1409554"/>
                  <a:pt x="0" y="1204637"/>
                </a:cubicBezTo>
                <a:cubicBezTo>
                  <a:pt x="-4089" y="999720"/>
                  <a:pt x="8021" y="854512"/>
                  <a:pt x="0" y="654948"/>
                </a:cubicBezTo>
                <a:cubicBezTo>
                  <a:pt x="-8021" y="455384"/>
                  <a:pt x="34745" y="136214"/>
                  <a:pt x="0" y="0"/>
                </a:cubicBezTo>
                <a:close/>
              </a:path>
            </a:pathLst>
          </a:custGeom>
          <a:solidFill>
            <a:srgbClr val="FF0000"/>
          </a:solidFill>
          <a:ln>
            <a:solidFill>
              <a:schemeClr val="tx1"/>
            </a:solidFill>
            <a:extLst>
              <a:ext uri="{C807C97D-BFC1-408E-A445-0C87EB9F89A2}">
                <ask:lineSketchStyleProps xmlns:ask="http://schemas.microsoft.com/office/drawing/2018/sketchyshapes" sd="590990886">
                  <a:prstGeom prst="rect">
                    <a:avLst/>
                  </a:prstGeom>
                  <ask:type>
                    <ask:lineSketchScribble/>
                  </ask:type>
                </ask:lineSketchStyleProps>
              </a:ext>
            </a:extLst>
          </a:ln>
          <a:effectLst>
            <a:innerShdw blurRad="63500" dist="63500" dir="18900000">
              <a:prstClr val="black">
                <a:alpha val="50000"/>
              </a:prstClr>
            </a:innerShdw>
          </a:effectLst>
        </p:spPr>
        <p:txBody>
          <a:bodyPr wrap="square" rtlCol="0">
            <a:spAutoFit/>
          </a:bodyPr>
          <a:lstStyle/>
          <a:p>
            <a:pPr algn="ctr"/>
            <a:r>
              <a:rPr lang="en-GB" b="1" u="sng" dirty="0">
                <a:solidFill>
                  <a:schemeClr val="bg1"/>
                </a:solidFill>
              </a:rPr>
              <a:t>Person specification</a:t>
            </a:r>
          </a:p>
          <a:p>
            <a:pPr algn="ctr"/>
            <a:r>
              <a:rPr lang="en-GB" dirty="0">
                <a:solidFill>
                  <a:schemeClr val="bg1"/>
                </a:solidFill>
              </a:rPr>
              <a:t>The person specification translates role requirements into essential and a desirable criteria. These may include qualifications, experience, communication, digital fluency and leadership behaviours</a:t>
            </a:r>
          </a:p>
        </p:txBody>
      </p:sp>
      <p:sp>
        <p:nvSpPr>
          <p:cNvPr id="9" name="TextBox 8">
            <a:extLst>
              <a:ext uri="{FF2B5EF4-FFF2-40B4-BE49-F238E27FC236}">
                <a16:creationId xmlns:a16="http://schemas.microsoft.com/office/drawing/2014/main" id="{A9AB752C-F7D7-6C58-A599-4E9813874B37}"/>
              </a:ext>
            </a:extLst>
          </p:cNvPr>
          <p:cNvSpPr txBox="1"/>
          <p:nvPr/>
        </p:nvSpPr>
        <p:spPr>
          <a:xfrm>
            <a:off x="6169578" y="3619070"/>
            <a:ext cx="5078145" cy="2031325"/>
          </a:xfrm>
          <a:custGeom>
            <a:avLst/>
            <a:gdLst>
              <a:gd name="csX0" fmla="*/ 0 w 5078145"/>
              <a:gd name="csY0" fmla="*/ 0 h 2031325"/>
              <a:gd name="csX1" fmla="*/ 665801 w 5078145"/>
              <a:gd name="csY1" fmla="*/ 0 h 2031325"/>
              <a:gd name="csX2" fmla="*/ 1280821 w 5078145"/>
              <a:gd name="csY2" fmla="*/ 0 h 2031325"/>
              <a:gd name="csX3" fmla="*/ 1946622 w 5078145"/>
              <a:gd name="csY3" fmla="*/ 0 h 2031325"/>
              <a:gd name="csX4" fmla="*/ 2561642 w 5078145"/>
              <a:gd name="csY4" fmla="*/ 0 h 2031325"/>
              <a:gd name="csX5" fmla="*/ 3125880 w 5078145"/>
              <a:gd name="csY5" fmla="*/ 0 h 2031325"/>
              <a:gd name="csX6" fmla="*/ 3588556 w 5078145"/>
              <a:gd name="csY6" fmla="*/ 0 h 2031325"/>
              <a:gd name="csX7" fmla="*/ 4254357 w 5078145"/>
              <a:gd name="csY7" fmla="*/ 0 h 2031325"/>
              <a:gd name="csX8" fmla="*/ 5078145 w 5078145"/>
              <a:gd name="csY8" fmla="*/ 0 h 2031325"/>
              <a:gd name="csX9" fmla="*/ 5078145 w 5078145"/>
              <a:gd name="csY9" fmla="*/ 507831 h 2031325"/>
              <a:gd name="csX10" fmla="*/ 5078145 w 5078145"/>
              <a:gd name="csY10" fmla="*/ 954723 h 2031325"/>
              <a:gd name="csX11" fmla="*/ 5078145 w 5078145"/>
              <a:gd name="csY11" fmla="*/ 1442241 h 2031325"/>
              <a:gd name="csX12" fmla="*/ 5078145 w 5078145"/>
              <a:gd name="csY12" fmla="*/ 2031325 h 2031325"/>
              <a:gd name="csX13" fmla="*/ 4463125 w 5078145"/>
              <a:gd name="csY13" fmla="*/ 2031325 h 2031325"/>
              <a:gd name="csX14" fmla="*/ 3898887 w 5078145"/>
              <a:gd name="csY14" fmla="*/ 2031325 h 2031325"/>
              <a:gd name="csX15" fmla="*/ 3334649 w 5078145"/>
              <a:gd name="csY15" fmla="*/ 2031325 h 2031325"/>
              <a:gd name="csX16" fmla="*/ 2922755 w 5078145"/>
              <a:gd name="csY16" fmla="*/ 2031325 h 2031325"/>
              <a:gd name="csX17" fmla="*/ 2510861 w 5078145"/>
              <a:gd name="csY17" fmla="*/ 2031325 h 2031325"/>
              <a:gd name="csX18" fmla="*/ 1946622 w 5078145"/>
              <a:gd name="csY18" fmla="*/ 2031325 h 2031325"/>
              <a:gd name="csX19" fmla="*/ 1433165 w 5078145"/>
              <a:gd name="csY19" fmla="*/ 2031325 h 2031325"/>
              <a:gd name="csX20" fmla="*/ 919708 w 5078145"/>
              <a:gd name="csY20" fmla="*/ 2031325 h 2031325"/>
              <a:gd name="csX21" fmla="*/ 0 w 5078145"/>
              <a:gd name="csY21" fmla="*/ 2031325 h 2031325"/>
              <a:gd name="csX22" fmla="*/ 0 w 5078145"/>
              <a:gd name="csY22" fmla="*/ 1564120 h 2031325"/>
              <a:gd name="csX23" fmla="*/ 0 w 5078145"/>
              <a:gd name="csY23" fmla="*/ 1117229 h 2031325"/>
              <a:gd name="csX24" fmla="*/ 0 w 5078145"/>
              <a:gd name="csY24" fmla="*/ 609398 h 2031325"/>
              <a:gd name="csX25" fmla="*/ 0 w 5078145"/>
              <a:gd name="csY25" fmla="*/ 0 h 20313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Lst>
            <a:rect l="l" t="t" r="r" b="b"/>
            <a:pathLst>
              <a:path w="5078145" h="2031325" fill="none" extrusionOk="0">
                <a:moveTo>
                  <a:pt x="0" y="0"/>
                </a:moveTo>
                <a:cubicBezTo>
                  <a:pt x="315128" y="-2964"/>
                  <a:pt x="360202" y="36605"/>
                  <a:pt x="665801" y="0"/>
                </a:cubicBezTo>
                <a:cubicBezTo>
                  <a:pt x="971400" y="-36605"/>
                  <a:pt x="1137427" y="52919"/>
                  <a:pt x="1280821" y="0"/>
                </a:cubicBezTo>
                <a:cubicBezTo>
                  <a:pt x="1424215" y="-52919"/>
                  <a:pt x="1657706" y="24177"/>
                  <a:pt x="1946622" y="0"/>
                </a:cubicBezTo>
                <a:cubicBezTo>
                  <a:pt x="2235538" y="-24177"/>
                  <a:pt x="2290406" y="35098"/>
                  <a:pt x="2561642" y="0"/>
                </a:cubicBezTo>
                <a:cubicBezTo>
                  <a:pt x="2832878" y="-35098"/>
                  <a:pt x="2874146" y="3579"/>
                  <a:pt x="3125880" y="0"/>
                </a:cubicBezTo>
                <a:cubicBezTo>
                  <a:pt x="3377614" y="-3579"/>
                  <a:pt x="3377502" y="55357"/>
                  <a:pt x="3588556" y="0"/>
                </a:cubicBezTo>
                <a:cubicBezTo>
                  <a:pt x="3799610" y="-55357"/>
                  <a:pt x="3947151" y="20272"/>
                  <a:pt x="4254357" y="0"/>
                </a:cubicBezTo>
                <a:cubicBezTo>
                  <a:pt x="4561563" y="-20272"/>
                  <a:pt x="4892783" y="29556"/>
                  <a:pt x="5078145" y="0"/>
                </a:cubicBezTo>
                <a:cubicBezTo>
                  <a:pt x="5079602" y="163996"/>
                  <a:pt x="5027715" y="291362"/>
                  <a:pt x="5078145" y="507831"/>
                </a:cubicBezTo>
                <a:cubicBezTo>
                  <a:pt x="5128575" y="724300"/>
                  <a:pt x="5054862" y="734910"/>
                  <a:pt x="5078145" y="954723"/>
                </a:cubicBezTo>
                <a:cubicBezTo>
                  <a:pt x="5101428" y="1174536"/>
                  <a:pt x="5052642" y="1216000"/>
                  <a:pt x="5078145" y="1442241"/>
                </a:cubicBezTo>
                <a:cubicBezTo>
                  <a:pt x="5103648" y="1668482"/>
                  <a:pt x="5075411" y="1808288"/>
                  <a:pt x="5078145" y="2031325"/>
                </a:cubicBezTo>
                <a:cubicBezTo>
                  <a:pt x="4926923" y="2085099"/>
                  <a:pt x="4770490" y="1973854"/>
                  <a:pt x="4463125" y="2031325"/>
                </a:cubicBezTo>
                <a:cubicBezTo>
                  <a:pt x="4155760" y="2088796"/>
                  <a:pt x="4060015" y="2022134"/>
                  <a:pt x="3898887" y="2031325"/>
                </a:cubicBezTo>
                <a:cubicBezTo>
                  <a:pt x="3737759" y="2040516"/>
                  <a:pt x="3576989" y="2019603"/>
                  <a:pt x="3334649" y="2031325"/>
                </a:cubicBezTo>
                <a:cubicBezTo>
                  <a:pt x="3092309" y="2043047"/>
                  <a:pt x="3080621" y="2007432"/>
                  <a:pt x="2922755" y="2031325"/>
                </a:cubicBezTo>
                <a:cubicBezTo>
                  <a:pt x="2764889" y="2055218"/>
                  <a:pt x="2713502" y="2018766"/>
                  <a:pt x="2510861" y="2031325"/>
                </a:cubicBezTo>
                <a:cubicBezTo>
                  <a:pt x="2308220" y="2043884"/>
                  <a:pt x="2162433" y="2001021"/>
                  <a:pt x="1946622" y="2031325"/>
                </a:cubicBezTo>
                <a:cubicBezTo>
                  <a:pt x="1730811" y="2061629"/>
                  <a:pt x="1644797" y="2001609"/>
                  <a:pt x="1433165" y="2031325"/>
                </a:cubicBezTo>
                <a:cubicBezTo>
                  <a:pt x="1221533" y="2061041"/>
                  <a:pt x="1078417" y="1994435"/>
                  <a:pt x="919708" y="2031325"/>
                </a:cubicBezTo>
                <a:cubicBezTo>
                  <a:pt x="760999" y="2068215"/>
                  <a:pt x="350874" y="2014588"/>
                  <a:pt x="0" y="2031325"/>
                </a:cubicBezTo>
                <a:cubicBezTo>
                  <a:pt x="-52566" y="1808932"/>
                  <a:pt x="17275" y="1765204"/>
                  <a:pt x="0" y="1564120"/>
                </a:cubicBezTo>
                <a:cubicBezTo>
                  <a:pt x="-17275" y="1363036"/>
                  <a:pt x="21211" y="1293450"/>
                  <a:pt x="0" y="1117229"/>
                </a:cubicBezTo>
                <a:cubicBezTo>
                  <a:pt x="-21211" y="941008"/>
                  <a:pt x="51836" y="712454"/>
                  <a:pt x="0" y="609398"/>
                </a:cubicBezTo>
                <a:cubicBezTo>
                  <a:pt x="-51836" y="506342"/>
                  <a:pt x="51561" y="288870"/>
                  <a:pt x="0" y="0"/>
                </a:cubicBezTo>
                <a:close/>
              </a:path>
              <a:path w="5078145" h="2031325" stroke="0" extrusionOk="0">
                <a:moveTo>
                  <a:pt x="0" y="0"/>
                </a:moveTo>
                <a:cubicBezTo>
                  <a:pt x="272897" y="-47982"/>
                  <a:pt x="351744" y="28707"/>
                  <a:pt x="564238" y="0"/>
                </a:cubicBezTo>
                <a:cubicBezTo>
                  <a:pt x="776732" y="-28707"/>
                  <a:pt x="1086191" y="18576"/>
                  <a:pt x="1230040" y="0"/>
                </a:cubicBezTo>
                <a:cubicBezTo>
                  <a:pt x="1373889" y="-18576"/>
                  <a:pt x="1577332" y="10761"/>
                  <a:pt x="1692715" y="0"/>
                </a:cubicBezTo>
                <a:cubicBezTo>
                  <a:pt x="1808098" y="-10761"/>
                  <a:pt x="2013562" y="31968"/>
                  <a:pt x="2155390" y="0"/>
                </a:cubicBezTo>
                <a:cubicBezTo>
                  <a:pt x="2297218" y="-31968"/>
                  <a:pt x="2403283" y="38114"/>
                  <a:pt x="2567284" y="0"/>
                </a:cubicBezTo>
                <a:cubicBezTo>
                  <a:pt x="2731285" y="-38114"/>
                  <a:pt x="2940603" y="49800"/>
                  <a:pt x="3080741" y="0"/>
                </a:cubicBezTo>
                <a:cubicBezTo>
                  <a:pt x="3220879" y="-49800"/>
                  <a:pt x="3376313" y="26194"/>
                  <a:pt x="3492635" y="0"/>
                </a:cubicBezTo>
                <a:cubicBezTo>
                  <a:pt x="3608957" y="-26194"/>
                  <a:pt x="3751312" y="43201"/>
                  <a:pt x="4006092" y="0"/>
                </a:cubicBezTo>
                <a:cubicBezTo>
                  <a:pt x="4260872" y="-43201"/>
                  <a:pt x="4633966" y="99011"/>
                  <a:pt x="5078145" y="0"/>
                </a:cubicBezTo>
                <a:cubicBezTo>
                  <a:pt x="5089749" y="123543"/>
                  <a:pt x="5072698" y="405778"/>
                  <a:pt x="5078145" y="548458"/>
                </a:cubicBezTo>
                <a:cubicBezTo>
                  <a:pt x="5083592" y="691138"/>
                  <a:pt x="5064466" y="790763"/>
                  <a:pt x="5078145" y="995349"/>
                </a:cubicBezTo>
                <a:cubicBezTo>
                  <a:pt x="5091824" y="1199935"/>
                  <a:pt x="5022893" y="1314978"/>
                  <a:pt x="5078145" y="1543807"/>
                </a:cubicBezTo>
                <a:cubicBezTo>
                  <a:pt x="5133397" y="1772636"/>
                  <a:pt x="5028489" y="1809742"/>
                  <a:pt x="5078145" y="2031325"/>
                </a:cubicBezTo>
                <a:cubicBezTo>
                  <a:pt x="4928657" y="2078894"/>
                  <a:pt x="4747891" y="1995854"/>
                  <a:pt x="4463125" y="2031325"/>
                </a:cubicBezTo>
                <a:cubicBezTo>
                  <a:pt x="4178359" y="2066796"/>
                  <a:pt x="4218347" y="2017663"/>
                  <a:pt x="4051231" y="2031325"/>
                </a:cubicBezTo>
                <a:cubicBezTo>
                  <a:pt x="3884115" y="2044987"/>
                  <a:pt x="3795703" y="2017391"/>
                  <a:pt x="3639337" y="2031325"/>
                </a:cubicBezTo>
                <a:cubicBezTo>
                  <a:pt x="3482971" y="2045259"/>
                  <a:pt x="3258544" y="2016930"/>
                  <a:pt x="3125880" y="2031325"/>
                </a:cubicBezTo>
                <a:cubicBezTo>
                  <a:pt x="2993216" y="2045720"/>
                  <a:pt x="2742616" y="2012257"/>
                  <a:pt x="2612423" y="2031325"/>
                </a:cubicBezTo>
                <a:cubicBezTo>
                  <a:pt x="2482230" y="2050393"/>
                  <a:pt x="2144090" y="2005682"/>
                  <a:pt x="1946622" y="2031325"/>
                </a:cubicBezTo>
                <a:cubicBezTo>
                  <a:pt x="1749154" y="2056968"/>
                  <a:pt x="1709356" y="1992480"/>
                  <a:pt x="1534728" y="2031325"/>
                </a:cubicBezTo>
                <a:cubicBezTo>
                  <a:pt x="1360100" y="2070170"/>
                  <a:pt x="1254560" y="2001870"/>
                  <a:pt x="1122834" y="2031325"/>
                </a:cubicBezTo>
                <a:cubicBezTo>
                  <a:pt x="991108" y="2060780"/>
                  <a:pt x="753675" y="1996337"/>
                  <a:pt x="507815" y="2031325"/>
                </a:cubicBezTo>
                <a:cubicBezTo>
                  <a:pt x="261955" y="2066313"/>
                  <a:pt x="129805" y="2007112"/>
                  <a:pt x="0" y="2031325"/>
                </a:cubicBezTo>
                <a:cubicBezTo>
                  <a:pt x="-45338" y="1926410"/>
                  <a:pt x="3865" y="1682000"/>
                  <a:pt x="0" y="1564120"/>
                </a:cubicBezTo>
                <a:cubicBezTo>
                  <a:pt x="-3865" y="1446241"/>
                  <a:pt x="35621" y="1302074"/>
                  <a:pt x="0" y="1076602"/>
                </a:cubicBezTo>
                <a:cubicBezTo>
                  <a:pt x="-35621" y="851130"/>
                  <a:pt x="8891" y="666983"/>
                  <a:pt x="0" y="528145"/>
                </a:cubicBezTo>
                <a:cubicBezTo>
                  <a:pt x="-8891" y="389307"/>
                  <a:pt x="61811" y="178708"/>
                  <a:pt x="0" y="0"/>
                </a:cubicBezTo>
                <a:close/>
              </a:path>
            </a:pathLst>
          </a:custGeom>
          <a:solidFill>
            <a:srgbClr val="0070C0"/>
          </a:solidFill>
          <a:ln>
            <a:solidFill>
              <a:schemeClr val="tx1"/>
            </a:solidFill>
            <a:extLst>
              <a:ext uri="{C807C97D-BFC1-408E-A445-0C87EB9F89A2}">
                <ask:lineSketchStyleProps xmlns:ask="http://schemas.microsoft.com/office/drawing/2018/sketchyshapes" sd="590990886">
                  <a:prstGeom prst="rect">
                    <a:avLst/>
                  </a:prstGeom>
                  <ask:type>
                    <ask:lineSketchScribble/>
                  </ask:type>
                </ask:lineSketchStyleProps>
              </a:ext>
            </a:extLst>
          </a:ln>
          <a:effectLst>
            <a:innerShdw blurRad="63500" dist="63500" dir="13500000">
              <a:prstClr val="black">
                <a:alpha val="50000"/>
              </a:prstClr>
            </a:innerShdw>
          </a:effectLst>
        </p:spPr>
        <p:txBody>
          <a:bodyPr wrap="square" rtlCol="0">
            <a:spAutoFit/>
          </a:bodyPr>
          <a:lstStyle/>
          <a:p>
            <a:pPr algn="ctr"/>
            <a:r>
              <a:rPr lang="en-GB" b="1" u="sng" dirty="0">
                <a:solidFill>
                  <a:schemeClr val="bg1"/>
                </a:solidFill>
              </a:rPr>
              <a:t>Advertising platform</a:t>
            </a:r>
          </a:p>
          <a:p>
            <a:pPr algn="ctr"/>
            <a:r>
              <a:rPr lang="en-GB" dirty="0">
                <a:solidFill>
                  <a:schemeClr val="bg1"/>
                </a:solidFill>
              </a:rPr>
              <a:t>Appropriate channels include Tesco’s internal recruitment, Corporate careers websites, LinkedIn or recruitment agencies. Platform choice should reflect whether Tesco seeks internal progression, external expertise or a scarce specialist capability.</a:t>
            </a:r>
          </a:p>
        </p:txBody>
      </p:sp>
      <p:sp>
        <p:nvSpPr>
          <p:cNvPr id="10" name="TextBox 9">
            <a:extLst>
              <a:ext uri="{FF2B5EF4-FFF2-40B4-BE49-F238E27FC236}">
                <a16:creationId xmlns:a16="http://schemas.microsoft.com/office/drawing/2014/main" id="{73CC7D56-432B-0B3C-FF70-BDB67545331B}"/>
              </a:ext>
            </a:extLst>
          </p:cNvPr>
          <p:cNvSpPr txBox="1"/>
          <p:nvPr/>
        </p:nvSpPr>
        <p:spPr>
          <a:xfrm>
            <a:off x="1872064" y="5778818"/>
            <a:ext cx="8001000" cy="646331"/>
          </a:xfrm>
          <a:prstGeom prst="rect">
            <a:avLst/>
          </a:prstGeom>
          <a:noFill/>
        </p:spPr>
        <p:txBody>
          <a:bodyPr wrap="square" rtlCol="0">
            <a:spAutoFit/>
          </a:bodyPr>
          <a:lstStyle/>
          <a:p>
            <a:pPr algn="ctr"/>
            <a:r>
              <a:rPr lang="en-GB" dirty="0"/>
              <a:t>Taken together, these 4 elements improve attraction quality and create a valid basis for selection decisions (Armstrong and Taylor, 2023; CIPD, 2024).</a:t>
            </a:r>
          </a:p>
        </p:txBody>
      </p:sp>
      <p:sp>
        <p:nvSpPr>
          <p:cNvPr id="2" name="Slide Number Placeholder 1">
            <a:extLst>
              <a:ext uri="{FF2B5EF4-FFF2-40B4-BE49-F238E27FC236}">
                <a16:creationId xmlns:a16="http://schemas.microsoft.com/office/drawing/2014/main" id="{E0B3D807-07C7-A803-D74E-EC902CA5B2A3}"/>
              </a:ext>
            </a:extLst>
          </p:cNvPr>
          <p:cNvSpPr>
            <a:spLocks noGrp="1"/>
          </p:cNvSpPr>
          <p:nvPr>
            <p:ph type="sldNum" sz="quarter" idx="12"/>
          </p:nvPr>
        </p:nvSpPr>
        <p:spPr/>
        <p:txBody>
          <a:bodyPr/>
          <a:lstStyle/>
          <a:p>
            <a:fld id="{6EAF39EF-2332-4FCA-A838-0C2F2A96E7FE}" type="slidenum">
              <a:rPr lang="en-GB" smtClean="0"/>
              <a:t>8</a:t>
            </a:fld>
            <a:endParaRPr lang="en-GB"/>
          </a:p>
        </p:txBody>
      </p:sp>
    </p:spTree>
    <p:extLst>
      <p:ext uri="{BB962C8B-B14F-4D97-AF65-F5344CB8AC3E}">
        <p14:creationId xmlns:p14="http://schemas.microsoft.com/office/powerpoint/2010/main" val="27914715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1+#ppt_w/2"/>
                                          </p:val>
                                        </p:tav>
                                        <p:tav tm="100000">
                                          <p:val>
                                            <p:strVal val="#ppt_x"/>
                                          </p:val>
                                        </p:tav>
                                      </p:tavLst>
                                    </p:anim>
                                    <p:anim calcmode="lin" valueType="num">
                                      <p:cBhvr additive="base">
                                        <p:cTn id="14" dur="500" fill="hold"/>
                                        <p:tgtEl>
                                          <p:spTgt spid="6"/>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2"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0-#ppt_w/2"/>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6"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1+#ppt_w/2"/>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1000"/>
                                        <p:tgtEl>
                                          <p:spTgt spid="10"/>
                                        </p:tgtEl>
                                      </p:cBhvr>
                                    </p:animEffect>
                                    <p:anim calcmode="lin" valueType="num">
                                      <p:cBhvr>
                                        <p:cTn id="32" dur="1000" fill="hold"/>
                                        <p:tgtEl>
                                          <p:spTgt spid="10"/>
                                        </p:tgtEl>
                                        <p:attrNameLst>
                                          <p:attrName>ppt_x</p:attrName>
                                        </p:attrNameLst>
                                      </p:cBhvr>
                                      <p:tavLst>
                                        <p:tav tm="0">
                                          <p:val>
                                            <p:strVal val="#ppt_x"/>
                                          </p:val>
                                        </p:tav>
                                        <p:tav tm="100000">
                                          <p:val>
                                            <p:strVal val="#ppt_x"/>
                                          </p:val>
                                        </p:tav>
                                      </p:tavLst>
                                    </p:anim>
                                    <p:anim calcmode="lin" valueType="num">
                                      <p:cBhvr>
                                        <p:cTn id="3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P spid="9" grpId="0" animBg="1"/>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DFCF92-4194-1A9D-60E9-DABE8CA2BAE2}"/>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800E7C0E-1DBA-B5AA-F563-C7BE9E8B3D28}"/>
              </a:ext>
            </a:extLst>
          </p:cNvPr>
          <p:cNvSpPr/>
          <p:nvPr/>
        </p:nvSpPr>
        <p:spPr>
          <a:xfrm>
            <a:off x="0" y="0"/>
            <a:ext cx="12192000" cy="1052052"/>
          </a:xfrm>
          <a:prstGeom prst="rect">
            <a:avLst/>
          </a:prstGeom>
          <a:gradFill>
            <a:gsLst>
              <a:gs pos="3000">
                <a:schemeClr val="bg1"/>
              </a:gs>
              <a:gs pos="51000">
                <a:schemeClr val="accent4">
                  <a:lumMod val="5000"/>
                  <a:lumOff val="95000"/>
                </a:schemeClr>
              </a:gs>
              <a:gs pos="100000">
                <a:srgbClr val="0070C0"/>
              </a:gs>
            </a:gsLst>
            <a:lin ang="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C50DE816-F89A-B889-A209-492688A99115}"/>
              </a:ext>
            </a:extLst>
          </p:cNvPr>
          <p:cNvPicPr>
            <a:picLocks noChangeAspect="1"/>
          </p:cNvPicPr>
          <p:nvPr/>
        </p:nvPicPr>
        <p:blipFill>
          <a:blip r:embed="rId3">
            <a:extLst>
              <a:ext uri="{28A0092B-C50C-407E-A947-70E740481C1C}">
                <a14:useLocalDpi xmlns:a14="http://schemas.microsoft.com/office/drawing/2010/main" val="0"/>
              </a:ext>
            </a:extLst>
          </a:blip>
          <a:srcRect r="49233"/>
          <a:stretch>
            <a:fillRect/>
          </a:stretch>
        </p:blipFill>
        <p:spPr>
          <a:xfrm>
            <a:off x="8780205" y="203231"/>
            <a:ext cx="1986117" cy="645589"/>
          </a:xfrm>
          <a:prstGeom prst="rect">
            <a:avLst/>
          </a:prstGeom>
        </p:spPr>
      </p:pic>
      <p:sp>
        <p:nvSpPr>
          <p:cNvPr id="4" name="TextBox 3">
            <a:extLst>
              <a:ext uri="{FF2B5EF4-FFF2-40B4-BE49-F238E27FC236}">
                <a16:creationId xmlns:a16="http://schemas.microsoft.com/office/drawing/2014/main" id="{E6ABEBA8-A58F-1D21-518B-C71CDE1D0D6C}"/>
              </a:ext>
            </a:extLst>
          </p:cNvPr>
          <p:cNvSpPr txBox="1"/>
          <p:nvPr/>
        </p:nvSpPr>
        <p:spPr>
          <a:xfrm>
            <a:off x="417844" y="241947"/>
            <a:ext cx="7741920" cy="369332"/>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Advertising Platforms</a:t>
            </a:r>
          </a:p>
        </p:txBody>
      </p:sp>
      <p:sp>
        <p:nvSpPr>
          <p:cNvPr id="2" name="TextBox 1">
            <a:extLst>
              <a:ext uri="{FF2B5EF4-FFF2-40B4-BE49-F238E27FC236}">
                <a16:creationId xmlns:a16="http://schemas.microsoft.com/office/drawing/2014/main" id="{CABC9320-5BB1-5C47-AB87-BA158D893059}"/>
              </a:ext>
            </a:extLst>
          </p:cNvPr>
          <p:cNvSpPr txBox="1"/>
          <p:nvPr/>
        </p:nvSpPr>
        <p:spPr>
          <a:xfrm>
            <a:off x="417843" y="1153886"/>
            <a:ext cx="11262527" cy="646331"/>
          </a:xfrm>
          <a:prstGeom prst="rect">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dirty="0"/>
              <a:t>The objective is to attract qualified candidates ready for change, all while promoting fairness, diversity and equal opportunity (CIPD, 2024)</a:t>
            </a:r>
          </a:p>
        </p:txBody>
      </p:sp>
      <p:sp>
        <p:nvSpPr>
          <p:cNvPr id="3" name="TextBox 2">
            <a:extLst>
              <a:ext uri="{FF2B5EF4-FFF2-40B4-BE49-F238E27FC236}">
                <a16:creationId xmlns:a16="http://schemas.microsoft.com/office/drawing/2014/main" id="{E37BF88F-053C-BB07-4611-C0EE8E29EF7E}"/>
              </a:ext>
            </a:extLst>
          </p:cNvPr>
          <p:cNvSpPr txBox="1"/>
          <p:nvPr/>
        </p:nvSpPr>
        <p:spPr>
          <a:xfrm>
            <a:off x="500743" y="1835449"/>
            <a:ext cx="10859757" cy="646331"/>
          </a:xfrm>
          <a:prstGeom prst="rect">
            <a:avLst/>
          </a:prstGeom>
          <a:noFill/>
        </p:spPr>
        <p:txBody>
          <a:bodyPr wrap="square" rtlCol="0">
            <a:spAutoFit/>
          </a:bodyPr>
          <a:lstStyle/>
          <a:p>
            <a:pPr algn="ctr"/>
            <a:r>
              <a:rPr lang="en-GB" b="1" u="sng" dirty="0"/>
              <a:t>Internal Platforms</a:t>
            </a:r>
            <a:endParaRPr lang="en-GB" dirty="0"/>
          </a:p>
          <a:p>
            <a:pPr algn="ctr"/>
            <a:r>
              <a:rPr lang="en-GB" dirty="0"/>
              <a:t> Best for existing employees who understand Tesco’s culture and operations</a:t>
            </a:r>
          </a:p>
        </p:txBody>
      </p:sp>
      <p:sp>
        <p:nvSpPr>
          <p:cNvPr id="38" name="TextBox 37">
            <a:extLst>
              <a:ext uri="{FF2B5EF4-FFF2-40B4-BE49-F238E27FC236}">
                <a16:creationId xmlns:a16="http://schemas.microsoft.com/office/drawing/2014/main" id="{8A330531-8547-A88A-F17B-B6F9B5E467FC}"/>
              </a:ext>
            </a:extLst>
          </p:cNvPr>
          <p:cNvSpPr txBox="1"/>
          <p:nvPr/>
        </p:nvSpPr>
        <p:spPr>
          <a:xfrm>
            <a:off x="500743" y="2634343"/>
            <a:ext cx="11092543" cy="1477328"/>
          </a:xfrm>
          <a:prstGeom prst="rect">
            <a:avLst/>
          </a:prstGeom>
          <a:noFill/>
        </p:spPr>
        <p:txBody>
          <a:bodyPr wrap="square" rtlCol="0">
            <a:spAutoFit/>
          </a:bodyPr>
          <a:lstStyle/>
          <a:p>
            <a:pPr marL="285750" indent="-285750">
              <a:buFont typeface="Arial" panose="020B0604020202020204" pitchFamily="34" charset="0"/>
              <a:buChar char="•"/>
            </a:pPr>
            <a:r>
              <a:rPr lang="en-GB" b="1" dirty="0"/>
              <a:t>Tesco Careers portal &amp; intranet</a:t>
            </a:r>
            <a:r>
              <a:rPr lang="en-GB" dirty="0"/>
              <a:t>: A dedicated section for transformation-related roles which is visible to all UK staff.</a:t>
            </a:r>
          </a:p>
          <a:p>
            <a:pPr marL="285750" indent="-285750">
              <a:buFont typeface="Arial" panose="020B0604020202020204" pitchFamily="34" charset="0"/>
              <a:buChar char="•"/>
            </a:pPr>
            <a:r>
              <a:rPr lang="en-GB" b="1" dirty="0"/>
              <a:t>Internal job boards &amp; Team briefings</a:t>
            </a:r>
            <a:r>
              <a:rPr lang="en-GB" dirty="0"/>
              <a:t>: Shared via department meetings and leadership updates</a:t>
            </a:r>
          </a:p>
          <a:p>
            <a:pPr marL="285750" indent="-285750">
              <a:buFont typeface="Arial" panose="020B0604020202020204" pitchFamily="34" charset="0"/>
              <a:buChar char="•"/>
            </a:pPr>
            <a:r>
              <a:rPr lang="en-GB" b="1" dirty="0"/>
              <a:t>Employee referral scheme</a:t>
            </a:r>
            <a:r>
              <a:rPr lang="en-GB" dirty="0"/>
              <a:t>: Give an incentive for staff to recommend contacts with the experience required</a:t>
            </a:r>
          </a:p>
          <a:p>
            <a:pPr marL="285750" indent="-285750">
              <a:buFont typeface="Arial" panose="020B0604020202020204" pitchFamily="34" charset="0"/>
              <a:buChar char="•"/>
            </a:pPr>
            <a:endParaRPr lang="en-GB" dirty="0"/>
          </a:p>
        </p:txBody>
      </p:sp>
      <p:sp>
        <p:nvSpPr>
          <p:cNvPr id="40" name="TextBox 39">
            <a:extLst>
              <a:ext uri="{FF2B5EF4-FFF2-40B4-BE49-F238E27FC236}">
                <a16:creationId xmlns:a16="http://schemas.microsoft.com/office/drawing/2014/main" id="{8633655A-219E-C137-84FE-1CDDA388CBA4}"/>
              </a:ext>
            </a:extLst>
          </p:cNvPr>
          <p:cNvSpPr txBox="1"/>
          <p:nvPr/>
        </p:nvSpPr>
        <p:spPr>
          <a:xfrm>
            <a:off x="1175657" y="4376057"/>
            <a:ext cx="3777343" cy="1200329"/>
          </a:xfrm>
          <a:custGeom>
            <a:avLst/>
            <a:gdLst>
              <a:gd name="csX0" fmla="*/ 0 w 3777343"/>
              <a:gd name="csY0" fmla="*/ 0 h 1200329"/>
              <a:gd name="csX1" fmla="*/ 591784 w 3777343"/>
              <a:gd name="csY1" fmla="*/ 0 h 1200329"/>
              <a:gd name="csX2" fmla="*/ 1296888 w 3777343"/>
              <a:gd name="csY2" fmla="*/ 0 h 1200329"/>
              <a:gd name="csX3" fmla="*/ 1813125 w 3777343"/>
              <a:gd name="csY3" fmla="*/ 0 h 1200329"/>
              <a:gd name="csX4" fmla="*/ 2518229 w 3777343"/>
              <a:gd name="csY4" fmla="*/ 0 h 1200329"/>
              <a:gd name="csX5" fmla="*/ 3110012 w 3777343"/>
              <a:gd name="csY5" fmla="*/ 0 h 1200329"/>
              <a:gd name="csX6" fmla="*/ 3777343 w 3777343"/>
              <a:gd name="csY6" fmla="*/ 0 h 1200329"/>
              <a:gd name="csX7" fmla="*/ 3777343 w 3777343"/>
              <a:gd name="csY7" fmla="*/ 624171 h 1200329"/>
              <a:gd name="csX8" fmla="*/ 3777343 w 3777343"/>
              <a:gd name="csY8" fmla="*/ 1200329 h 1200329"/>
              <a:gd name="csX9" fmla="*/ 3147786 w 3777343"/>
              <a:gd name="csY9" fmla="*/ 1200329 h 1200329"/>
              <a:gd name="csX10" fmla="*/ 2442682 w 3777343"/>
              <a:gd name="csY10" fmla="*/ 1200329 h 1200329"/>
              <a:gd name="csX11" fmla="*/ 1737578 w 3777343"/>
              <a:gd name="csY11" fmla="*/ 1200329 h 1200329"/>
              <a:gd name="csX12" fmla="*/ 1183567 w 3777343"/>
              <a:gd name="csY12" fmla="*/ 1200329 h 1200329"/>
              <a:gd name="csX13" fmla="*/ 629557 w 3777343"/>
              <a:gd name="csY13" fmla="*/ 1200329 h 1200329"/>
              <a:gd name="csX14" fmla="*/ 0 w 3777343"/>
              <a:gd name="csY14" fmla="*/ 1200329 h 1200329"/>
              <a:gd name="csX15" fmla="*/ 0 w 3777343"/>
              <a:gd name="csY15" fmla="*/ 588161 h 1200329"/>
              <a:gd name="csX16" fmla="*/ 0 w 3777343"/>
              <a:gd name="csY16" fmla="*/ 0 h 120032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3777343" h="1200329" fill="none" extrusionOk="0">
                <a:moveTo>
                  <a:pt x="0" y="0"/>
                </a:moveTo>
                <a:cubicBezTo>
                  <a:pt x="209726" y="-14782"/>
                  <a:pt x="421315" y="6178"/>
                  <a:pt x="591784" y="0"/>
                </a:cubicBezTo>
                <a:cubicBezTo>
                  <a:pt x="762253" y="-6178"/>
                  <a:pt x="1016514" y="19446"/>
                  <a:pt x="1296888" y="0"/>
                </a:cubicBezTo>
                <a:cubicBezTo>
                  <a:pt x="1577262" y="-19446"/>
                  <a:pt x="1593143" y="7678"/>
                  <a:pt x="1813125" y="0"/>
                </a:cubicBezTo>
                <a:cubicBezTo>
                  <a:pt x="2033107" y="-7678"/>
                  <a:pt x="2264663" y="24820"/>
                  <a:pt x="2518229" y="0"/>
                </a:cubicBezTo>
                <a:cubicBezTo>
                  <a:pt x="2771795" y="-24820"/>
                  <a:pt x="2899767" y="-24709"/>
                  <a:pt x="3110012" y="0"/>
                </a:cubicBezTo>
                <a:cubicBezTo>
                  <a:pt x="3320257" y="24709"/>
                  <a:pt x="3615311" y="-2684"/>
                  <a:pt x="3777343" y="0"/>
                </a:cubicBezTo>
                <a:cubicBezTo>
                  <a:pt x="3755026" y="146103"/>
                  <a:pt x="3789133" y="381346"/>
                  <a:pt x="3777343" y="624171"/>
                </a:cubicBezTo>
                <a:cubicBezTo>
                  <a:pt x="3765553" y="866996"/>
                  <a:pt x="3797563" y="1051554"/>
                  <a:pt x="3777343" y="1200329"/>
                </a:cubicBezTo>
                <a:cubicBezTo>
                  <a:pt x="3526448" y="1215821"/>
                  <a:pt x="3356543" y="1228382"/>
                  <a:pt x="3147786" y="1200329"/>
                </a:cubicBezTo>
                <a:cubicBezTo>
                  <a:pt x="2939029" y="1172276"/>
                  <a:pt x="2588995" y="1198647"/>
                  <a:pt x="2442682" y="1200329"/>
                </a:cubicBezTo>
                <a:cubicBezTo>
                  <a:pt x="2296369" y="1202011"/>
                  <a:pt x="2086445" y="1174607"/>
                  <a:pt x="1737578" y="1200329"/>
                </a:cubicBezTo>
                <a:cubicBezTo>
                  <a:pt x="1388711" y="1226051"/>
                  <a:pt x="1459702" y="1182022"/>
                  <a:pt x="1183567" y="1200329"/>
                </a:cubicBezTo>
                <a:cubicBezTo>
                  <a:pt x="907432" y="1218636"/>
                  <a:pt x="801721" y="1201301"/>
                  <a:pt x="629557" y="1200329"/>
                </a:cubicBezTo>
                <a:cubicBezTo>
                  <a:pt x="457393" y="1199358"/>
                  <a:pt x="310250" y="1168930"/>
                  <a:pt x="0" y="1200329"/>
                </a:cubicBezTo>
                <a:cubicBezTo>
                  <a:pt x="-28668" y="897057"/>
                  <a:pt x="8820" y="716934"/>
                  <a:pt x="0" y="588161"/>
                </a:cubicBezTo>
                <a:cubicBezTo>
                  <a:pt x="-8820" y="459388"/>
                  <a:pt x="20491" y="143255"/>
                  <a:pt x="0" y="0"/>
                </a:cubicBezTo>
                <a:close/>
              </a:path>
              <a:path w="3777343" h="1200329" stroke="0" extrusionOk="0">
                <a:moveTo>
                  <a:pt x="0" y="0"/>
                </a:moveTo>
                <a:cubicBezTo>
                  <a:pt x="169462" y="10913"/>
                  <a:pt x="484665" y="-3533"/>
                  <a:pt x="705104" y="0"/>
                </a:cubicBezTo>
                <a:cubicBezTo>
                  <a:pt x="925543" y="3533"/>
                  <a:pt x="1143884" y="-11799"/>
                  <a:pt x="1296888" y="0"/>
                </a:cubicBezTo>
                <a:cubicBezTo>
                  <a:pt x="1449892" y="11799"/>
                  <a:pt x="1675751" y="-14011"/>
                  <a:pt x="1813125" y="0"/>
                </a:cubicBezTo>
                <a:cubicBezTo>
                  <a:pt x="1950499" y="14011"/>
                  <a:pt x="2181662" y="11809"/>
                  <a:pt x="2404908" y="0"/>
                </a:cubicBezTo>
                <a:cubicBezTo>
                  <a:pt x="2628154" y="-11809"/>
                  <a:pt x="2721701" y="28899"/>
                  <a:pt x="3034466" y="0"/>
                </a:cubicBezTo>
                <a:cubicBezTo>
                  <a:pt x="3347231" y="-28899"/>
                  <a:pt x="3524916" y="-7821"/>
                  <a:pt x="3777343" y="0"/>
                </a:cubicBezTo>
                <a:cubicBezTo>
                  <a:pt x="3788065" y="262360"/>
                  <a:pt x="3762651" y="308534"/>
                  <a:pt x="3777343" y="612168"/>
                </a:cubicBezTo>
                <a:cubicBezTo>
                  <a:pt x="3792035" y="915802"/>
                  <a:pt x="3763101" y="936995"/>
                  <a:pt x="3777343" y="1200329"/>
                </a:cubicBezTo>
                <a:cubicBezTo>
                  <a:pt x="3606937" y="1168847"/>
                  <a:pt x="3356072" y="1233164"/>
                  <a:pt x="3072239" y="1200329"/>
                </a:cubicBezTo>
                <a:cubicBezTo>
                  <a:pt x="2788406" y="1167494"/>
                  <a:pt x="2635175" y="1176963"/>
                  <a:pt x="2442682" y="1200329"/>
                </a:cubicBezTo>
                <a:cubicBezTo>
                  <a:pt x="2250189" y="1223695"/>
                  <a:pt x="2027204" y="1189039"/>
                  <a:pt x="1850898" y="1200329"/>
                </a:cubicBezTo>
                <a:cubicBezTo>
                  <a:pt x="1674592" y="1211619"/>
                  <a:pt x="1410623" y="1181405"/>
                  <a:pt x="1183567" y="1200329"/>
                </a:cubicBezTo>
                <a:cubicBezTo>
                  <a:pt x="956511" y="1219253"/>
                  <a:pt x="777951" y="1212783"/>
                  <a:pt x="554010" y="1200329"/>
                </a:cubicBezTo>
                <a:cubicBezTo>
                  <a:pt x="330069" y="1187875"/>
                  <a:pt x="187151" y="1215644"/>
                  <a:pt x="0" y="1200329"/>
                </a:cubicBezTo>
                <a:cubicBezTo>
                  <a:pt x="-10167" y="1072098"/>
                  <a:pt x="80" y="825116"/>
                  <a:pt x="0" y="600165"/>
                </a:cubicBezTo>
                <a:cubicBezTo>
                  <a:pt x="-80" y="375214"/>
                  <a:pt x="6043" y="131643"/>
                  <a:pt x="0" y="0"/>
                </a:cubicBezTo>
                <a:close/>
              </a:path>
            </a:pathLst>
          </a:custGeom>
          <a:solidFill>
            <a:srgbClr val="0070C0"/>
          </a:solidFill>
          <a:ln>
            <a:solidFill>
              <a:schemeClr val="tx1"/>
            </a:solidFill>
            <a:extLst>
              <a:ext uri="{C807C97D-BFC1-408E-A445-0C87EB9F89A2}">
                <ask:lineSketchStyleProps xmlns:ask="http://schemas.microsoft.com/office/drawing/2018/sketchyshapes" sd="2553846751">
                  <a:prstGeom prst="rect">
                    <a:avLst/>
                  </a:prstGeom>
                  <ask:type>
                    <ask:lineSketchFreehand/>
                  </ask:type>
                </ask:lineSketchStyleProps>
              </a:ext>
            </a:extLst>
          </a:ln>
        </p:spPr>
        <p:txBody>
          <a:bodyPr wrap="square" rtlCol="0">
            <a:spAutoFit/>
          </a:bodyPr>
          <a:lstStyle/>
          <a:p>
            <a:pPr algn="ctr"/>
            <a:r>
              <a:rPr lang="en-GB" dirty="0">
                <a:solidFill>
                  <a:schemeClr val="bg1"/>
                </a:solidFill>
              </a:rPr>
              <a:t>Benefits?</a:t>
            </a:r>
          </a:p>
          <a:p>
            <a:pPr algn="ctr"/>
            <a:r>
              <a:rPr lang="en-GB" dirty="0">
                <a:solidFill>
                  <a:schemeClr val="bg1"/>
                </a:solidFill>
              </a:rPr>
              <a:t>Faster onboarding, Lower recruitment costs, boost internal mobility and engagement.</a:t>
            </a:r>
          </a:p>
        </p:txBody>
      </p:sp>
      <p:sp>
        <p:nvSpPr>
          <p:cNvPr id="42" name="TextBox 41">
            <a:extLst>
              <a:ext uri="{FF2B5EF4-FFF2-40B4-BE49-F238E27FC236}">
                <a16:creationId xmlns:a16="http://schemas.microsoft.com/office/drawing/2014/main" id="{99F2A313-57DC-1174-BB54-635507AE6E7A}"/>
              </a:ext>
            </a:extLst>
          </p:cNvPr>
          <p:cNvSpPr txBox="1"/>
          <p:nvPr/>
        </p:nvSpPr>
        <p:spPr>
          <a:xfrm>
            <a:off x="6569528" y="4376057"/>
            <a:ext cx="3777343" cy="1200329"/>
          </a:xfrm>
          <a:custGeom>
            <a:avLst/>
            <a:gdLst>
              <a:gd name="csX0" fmla="*/ 0 w 3777343"/>
              <a:gd name="csY0" fmla="*/ 0 h 1200329"/>
              <a:gd name="csX1" fmla="*/ 516237 w 3777343"/>
              <a:gd name="csY1" fmla="*/ 0 h 1200329"/>
              <a:gd name="csX2" fmla="*/ 1183567 w 3777343"/>
              <a:gd name="csY2" fmla="*/ 0 h 1200329"/>
              <a:gd name="csX3" fmla="*/ 1699804 w 3777343"/>
              <a:gd name="csY3" fmla="*/ 0 h 1200329"/>
              <a:gd name="csX4" fmla="*/ 2329362 w 3777343"/>
              <a:gd name="csY4" fmla="*/ 0 h 1200329"/>
              <a:gd name="csX5" fmla="*/ 2921145 w 3777343"/>
              <a:gd name="csY5" fmla="*/ 0 h 1200329"/>
              <a:gd name="csX6" fmla="*/ 3777343 w 3777343"/>
              <a:gd name="csY6" fmla="*/ 0 h 1200329"/>
              <a:gd name="csX7" fmla="*/ 3777343 w 3777343"/>
              <a:gd name="csY7" fmla="*/ 612168 h 1200329"/>
              <a:gd name="csX8" fmla="*/ 3777343 w 3777343"/>
              <a:gd name="csY8" fmla="*/ 1200329 h 1200329"/>
              <a:gd name="csX9" fmla="*/ 3072239 w 3777343"/>
              <a:gd name="csY9" fmla="*/ 1200329 h 1200329"/>
              <a:gd name="csX10" fmla="*/ 2404908 w 3777343"/>
              <a:gd name="csY10" fmla="*/ 1200329 h 1200329"/>
              <a:gd name="csX11" fmla="*/ 1699804 w 3777343"/>
              <a:gd name="csY11" fmla="*/ 1200329 h 1200329"/>
              <a:gd name="csX12" fmla="*/ 1108021 w 3777343"/>
              <a:gd name="csY12" fmla="*/ 1200329 h 1200329"/>
              <a:gd name="csX13" fmla="*/ 0 w 3777343"/>
              <a:gd name="csY13" fmla="*/ 1200329 h 1200329"/>
              <a:gd name="csX14" fmla="*/ 0 w 3777343"/>
              <a:gd name="csY14" fmla="*/ 612168 h 1200329"/>
              <a:gd name="csX15" fmla="*/ 0 w 3777343"/>
              <a:gd name="csY15" fmla="*/ 0 h 120032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3777343" h="1200329" fill="none" extrusionOk="0">
                <a:moveTo>
                  <a:pt x="0" y="0"/>
                </a:moveTo>
                <a:cubicBezTo>
                  <a:pt x="113661" y="-6770"/>
                  <a:pt x="401160" y="-7292"/>
                  <a:pt x="516237" y="0"/>
                </a:cubicBezTo>
                <a:cubicBezTo>
                  <a:pt x="631314" y="7292"/>
                  <a:pt x="873637" y="28133"/>
                  <a:pt x="1183567" y="0"/>
                </a:cubicBezTo>
                <a:cubicBezTo>
                  <a:pt x="1493497" y="-28133"/>
                  <a:pt x="1468258" y="-19634"/>
                  <a:pt x="1699804" y="0"/>
                </a:cubicBezTo>
                <a:cubicBezTo>
                  <a:pt x="1931350" y="19634"/>
                  <a:pt x="2202006" y="-14803"/>
                  <a:pt x="2329362" y="0"/>
                </a:cubicBezTo>
                <a:cubicBezTo>
                  <a:pt x="2456718" y="14803"/>
                  <a:pt x="2664143" y="-24923"/>
                  <a:pt x="2921145" y="0"/>
                </a:cubicBezTo>
                <a:cubicBezTo>
                  <a:pt x="3178147" y="24923"/>
                  <a:pt x="3358359" y="-1945"/>
                  <a:pt x="3777343" y="0"/>
                </a:cubicBezTo>
                <a:cubicBezTo>
                  <a:pt x="3784348" y="141421"/>
                  <a:pt x="3777487" y="337561"/>
                  <a:pt x="3777343" y="612168"/>
                </a:cubicBezTo>
                <a:cubicBezTo>
                  <a:pt x="3777199" y="886775"/>
                  <a:pt x="3781998" y="969048"/>
                  <a:pt x="3777343" y="1200329"/>
                </a:cubicBezTo>
                <a:cubicBezTo>
                  <a:pt x="3570758" y="1192011"/>
                  <a:pt x="3277649" y="1175036"/>
                  <a:pt x="3072239" y="1200329"/>
                </a:cubicBezTo>
                <a:cubicBezTo>
                  <a:pt x="2866829" y="1225622"/>
                  <a:pt x="2704884" y="1204723"/>
                  <a:pt x="2404908" y="1200329"/>
                </a:cubicBezTo>
                <a:cubicBezTo>
                  <a:pt x="2104932" y="1195935"/>
                  <a:pt x="2048300" y="1233108"/>
                  <a:pt x="1699804" y="1200329"/>
                </a:cubicBezTo>
                <a:cubicBezTo>
                  <a:pt x="1351308" y="1167550"/>
                  <a:pt x="1330016" y="1190165"/>
                  <a:pt x="1108021" y="1200329"/>
                </a:cubicBezTo>
                <a:cubicBezTo>
                  <a:pt x="886026" y="1210493"/>
                  <a:pt x="334206" y="1172052"/>
                  <a:pt x="0" y="1200329"/>
                </a:cubicBezTo>
                <a:cubicBezTo>
                  <a:pt x="-1938" y="1024594"/>
                  <a:pt x="6803" y="881766"/>
                  <a:pt x="0" y="612168"/>
                </a:cubicBezTo>
                <a:cubicBezTo>
                  <a:pt x="-6803" y="342570"/>
                  <a:pt x="18173" y="290998"/>
                  <a:pt x="0" y="0"/>
                </a:cubicBezTo>
                <a:close/>
              </a:path>
              <a:path w="3777343" h="1200329" stroke="0" extrusionOk="0">
                <a:moveTo>
                  <a:pt x="0" y="0"/>
                </a:moveTo>
                <a:cubicBezTo>
                  <a:pt x="293149" y="27742"/>
                  <a:pt x="464552" y="16046"/>
                  <a:pt x="591784" y="0"/>
                </a:cubicBezTo>
                <a:cubicBezTo>
                  <a:pt x="719016" y="-16046"/>
                  <a:pt x="870057" y="13209"/>
                  <a:pt x="1145794" y="0"/>
                </a:cubicBezTo>
                <a:cubicBezTo>
                  <a:pt x="1421531" y="-13209"/>
                  <a:pt x="1498369" y="8055"/>
                  <a:pt x="1775351" y="0"/>
                </a:cubicBezTo>
                <a:cubicBezTo>
                  <a:pt x="2052333" y="-8055"/>
                  <a:pt x="2137386" y="9824"/>
                  <a:pt x="2291588" y="0"/>
                </a:cubicBezTo>
                <a:cubicBezTo>
                  <a:pt x="2445790" y="-9824"/>
                  <a:pt x="2779998" y="26632"/>
                  <a:pt x="2921145" y="0"/>
                </a:cubicBezTo>
                <a:cubicBezTo>
                  <a:pt x="3062292" y="-26632"/>
                  <a:pt x="3474635" y="27979"/>
                  <a:pt x="3777343" y="0"/>
                </a:cubicBezTo>
                <a:cubicBezTo>
                  <a:pt x="3791299" y="178195"/>
                  <a:pt x="3785990" y="330124"/>
                  <a:pt x="3777343" y="564155"/>
                </a:cubicBezTo>
                <a:cubicBezTo>
                  <a:pt x="3768696" y="798187"/>
                  <a:pt x="3789222" y="972470"/>
                  <a:pt x="3777343" y="1200329"/>
                </a:cubicBezTo>
                <a:cubicBezTo>
                  <a:pt x="3660618" y="1226810"/>
                  <a:pt x="3339040" y="1192486"/>
                  <a:pt x="3223333" y="1200329"/>
                </a:cubicBezTo>
                <a:cubicBezTo>
                  <a:pt x="3107626" y="1208173"/>
                  <a:pt x="2699226" y="1209575"/>
                  <a:pt x="2518229" y="1200329"/>
                </a:cubicBezTo>
                <a:cubicBezTo>
                  <a:pt x="2337232" y="1191083"/>
                  <a:pt x="2121537" y="1219264"/>
                  <a:pt x="1888672" y="1200329"/>
                </a:cubicBezTo>
                <a:cubicBezTo>
                  <a:pt x="1655807" y="1181394"/>
                  <a:pt x="1525908" y="1179766"/>
                  <a:pt x="1259114" y="1200329"/>
                </a:cubicBezTo>
                <a:cubicBezTo>
                  <a:pt x="992320" y="1220892"/>
                  <a:pt x="870688" y="1214945"/>
                  <a:pt x="667331" y="1200329"/>
                </a:cubicBezTo>
                <a:cubicBezTo>
                  <a:pt x="463974" y="1185713"/>
                  <a:pt x="330378" y="1196341"/>
                  <a:pt x="0" y="1200329"/>
                </a:cubicBezTo>
                <a:cubicBezTo>
                  <a:pt x="4902" y="946672"/>
                  <a:pt x="8278" y="841274"/>
                  <a:pt x="0" y="600165"/>
                </a:cubicBezTo>
                <a:cubicBezTo>
                  <a:pt x="-8278" y="359056"/>
                  <a:pt x="-11723" y="288393"/>
                  <a:pt x="0" y="0"/>
                </a:cubicBezTo>
                <a:close/>
              </a:path>
            </a:pathLst>
          </a:custGeom>
          <a:solidFill>
            <a:srgbClr val="FF0000"/>
          </a:solidFill>
          <a:ln>
            <a:solidFill>
              <a:schemeClr val="tx1"/>
            </a:solidFill>
            <a:extLst>
              <a:ext uri="{C807C97D-BFC1-408E-A445-0C87EB9F89A2}">
                <ask:lineSketchStyleProps xmlns:ask="http://schemas.microsoft.com/office/drawing/2018/sketchyshapes" sd="559668610">
                  <a:prstGeom prst="rect">
                    <a:avLst/>
                  </a:prstGeom>
                  <ask:type>
                    <ask:lineSketchFreehand/>
                  </ask:type>
                </ask:lineSketchStyleProps>
              </a:ext>
            </a:extLst>
          </a:ln>
        </p:spPr>
        <p:txBody>
          <a:bodyPr wrap="square" rtlCol="0">
            <a:spAutoFit/>
          </a:bodyPr>
          <a:lstStyle/>
          <a:p>
            <a:pPr algn="ctr"/>
            <a:r>
              <a:rPr lang="en-GB" dirty="0">
                <a:solidFill>
                  <a:schemeClr val="bg1"/>
                </a:solidFill>
              </a:rPr>
              <a:t>Limitations?</a:t>
            </a:r>
          </a:p>
          <a:p>
            <a:pPr algn="ctr"/>
            <a:endParaRPr lang="en-GB" dirty="0">
              <a:solidFill>
                <a:schemeClr val="bg1"/>
              </a:solidFill>
            </a:endParaRPr>
          </a:p>
          <a:p>
            <a:pPr algn="ctr"/>
            <a:r>
              <a:rPr lang="en-GB" dirty="0">
                <a:solidFill>
                  <a:schemeClr val="bg1"/>
                </a:solidFill>
              </a:rPr>
              <a:t>May restrict diversity and bring on board only familiar perspectives</a:t>
            </a:r>
          </a:p>
        </p:txBody>
      </p:sp>
      <p:sp>
        <p:nvSpPr>
          <p:cNvPr id="43" name="TextBox 42">
            <a:extLst>
              <a:ext uri="{FF2B5EF4-FFF2-40B4-BE49-F238E27FC236}">
                <a16:creationId xmlns:a16="http://schemas.microsoft.com/office/drawing/2014/main" id="{CB4D2FA8-BF69-1D79-EF5D-EA4033EC5FB4}"/>
              </a:ext>
            </a:extLst>
          </p:cNvPr>
          <p:cNvSpPr txBox="1"/>
          <p:nvPr/>
        </p:nvSpPr>
        <p:spPr>
          <a:xfrm>
            <a:off x="2209521" y="1860241"/>
            <a:ext cx="7442200" cy="923330"/>
          </a:xfrm>
          <a:prstGeom prst="rect">
            <a:avLst/>
          </a:prstGeom>
          <a:noFill/>
        </p:spPr>
        <p:txBody>
          <a:bodyPr wrap="square" rtlCol="0">
            <a:spAutoFit/>
          </a:bodyPr>
          <a:lstStyle/>
          <a:p>
            <a:pPr algn="ctr"/>
            <a:r>
              <a:rPr lang="en-GB" b="1" dirty="0"/>
              <a:t>External Platforms</a:t>
            </a:r>
          </a:p>
          <a:p>
            <a:pPr algn="ctr"/>
            <a:r>
              <a:rPr lang="en-GB" dirty="0"/>
              <a:t>Targeted to attract new talent with specialist skills and fresh perspectives</a:t>
            </a:r>
          </a:p>
          <a:p>
            <a:endParaRPr lang="en-GB" dirty="0"/>
          </a:p>
        </p:txBody>
      </p:sp>
      <p:sp>
        <p:nvSpPr>
          <p:cNvPr id="44" name="TextBox 43">
            <a:extLst>
              <a:ext uri="{FF2B5EF4-FFF2-40B4-BE49-F238E27FC236}">
                <a16:creationId xmlns:a16="http://schemas.microsoft.com/office/drawing/2014/main" id="{FFACA0C0-0905-166C-51F8-B70D85B515C2}"/>
              </a:ext>
            </a:extLst>
          </p:cNvPr>
          <p:cNvSpPr txBox="1"/>
          <p:nvPr/>
        </p:nvSpPr>
        <p:spPr>
          <a:xfrm>
            <a:off x="500742" y="2634343"/>
            <a:ext cx="11092543" cy="2031325"/>
          </a:xfrm>
          <a:prstGeom prst="rect">
            <a:avLst/>
          </a:prstGeom>
          <a:noFill/>
        </p:spPr>
        <p:txBody>
          <a:bodyPr wrap="square" rtlCol="0">
            <a:spAutoFit/>
          </a:bodyPr>
          <a:lstStyle/>
          <a:p>
            <a:pPr marL="285750" indent="-285750">
              <a:buFont typeface="Arial" panose="020B0604020202020204" pitchFamily="34" charset="0"/>
              <a:buChar char="•"/>
            </a:pPr>
            <a:r>
              <a:rPr lang="en-GB" b="1" dirty="0"/>
              <a:t>Tesco public careers website</a:t>
            </a:r>
            <a:r>
              <a:rPr lang="en-GB" dirty="0"/>
              <a:t>: Optimised for search engines, clearly highlighting transformation priorities</a:t>
            </a:r>
          </a:p>
          <a:p>
            <a:pPr marL="285750" indent="-285750">
              <a:buFont typeface="Arial" panose="020B0604020202020204" pitchFamily="34" charset="0"/>
              <a:buChar char="•"/>
            </a:pPr>
            <a:r>
              <a:rPr lang="en-GB" b="1" dirty="0"/>
              <a:t>Indeed, Totaljobs, Reed</a:t>
            </a:r>
            <a:r>
              <a:rPr lang="en-GB" dirty="0"/>
              <a:t>: Large candidate pools that may be looking for an opportunity that Tesco will offer.</a:t>
            </a:r>
          </a:p>
          <a:p>
            <a:pPr marL="285750" indent="-285750">
              <a:buFont typeface="Arial" panose="020B0604020202020204" pitchFamily="34" charset="0"/>
              <a:buChar char="•"/>
            </a:pPr>
            <a:r>
              <a:rPr lang="en-GB" b="1" dirty="0"/>
              <a:t>LinkedIn</a:t>
            </a:r>
            <a:r>
              <a:rPr lang="en-GB" dirty="0"/>
              <a:t>: Most effective for leadership/professional roles. LinkedIn also allows filtering by using keywords like “digital transformation” and “Agile” (Newell &amp; Rice, 2021)</a:t>
            </a:r>
          </a:p>
          <a:p>
            <a:pPr marL="285750" indent="-285750">
              <a:buFont typeface="Arial" panose="020B0604020202020204" pitchFamily="34" charset="0"/>
              <a:buChar char="•"/>
            </a:pPr>
            <a:r>
              <a:rPr lang="en-GB" dirty="0"/>
              <a:t>Women in retail, Disability confident, Ethic minority career portals: Help meet equality targets and widen access to underrepresented groups. </a:t>
            </a:r>
          </a:p>
          <a:p>
            <a:pPr marL="285750" indent="-285750">
              <a:buFont typeface="Arial" panose="020B0604020202020204" pitchFamily="34" charset="0"/>
              <a:buChar char="•"/>
            </a:pPr>
            <a:endParaRPr lang="en-GB" dirty="0"/>
          </a:p>
        </p:txBody>
      </p:sp>
      <p:sp>
        <p:nvSpPr>
          <p:cNvPr id="45" name="TextBox 44">
            <a:extLst>
              <a:ext uri="{FF2B5EF4-FFF2-40B4-BE49-F238E27FC236}">
                <a16:creationId xmlns:a16="http://schemas.microsoft.com/office/drawing/2014/main" id="{C331553D-6438-C3F7-849F-882A71DD7A33}"/>
              </a:ext>
            </a:extLst>
          </p:cNvPr>
          <p:cNvSpPr txBox="1"/>
          <p:nvPr/>
        </p:nvSpPr>
        <p:spPr>
          <a:xfrm>
            <a:off x="1175656" y="4504567"/>
            <a:ext cx="3777343" cy="1477328"/>
          </a:xfrm>
          <a:custGeom>
            <a:avLst/>
            <a:gdLst>
              <a:gd name="csX0" fmla="*/ 0 w 3777343"/>
              <a:gd name="csY0" fmla="*/ 0 h 1477328"/>
              <a:gd name="csX1" fmla="*/ 516237 w 3777343"/>
              <a:gd name="csY1" fmla="*/ 0 h 1477328"/>
              <a:gd name="csX2" fmla="*/ 1221341 w 3777343"/>
              <a:gd name="csY2" fmla="*/ 0 h 1477328"/>
              <a:gd name="csX3" fmla="*/ 1813125 w 3777343"/>
              <a:gd name="csY3" fmla="*/ 0 h 1477328"/>
              <a:gd name="csX4" fmla="*/ 2329362 w 3777343"/>
              <a:gd name="csY4" fmla="*/ 0 h 1477328"/>
              <a:gd name="csX5" fmla="*/ 3034466 w 3777343"/>
              <a:gd name="csY5" fmla="*/ 0 h 1477328"/>
              <a:gd name="csX6" fmla="*/ 3777343 w 3777343"/>
              <a:gd name="csY6" fmla="*/ 0 h 1477328"/>
              <a:gd name="csX7" fmla="*/ 3777343 w 3777343"/>
              <a:gd name="csY7" fmla="*/ 477669 h 1477328"/>
              <a:gd name="csX8" fmla="*/ 3777343 w 3777343"/>
              <a:gd name="csY8" fmla="*/ 940565 h 1477328"/>
              <a:gd name="csX9" fmla="*/ 3777343 w 3777343"/>
              <a:gd name="csY9" fmla="*/ 1477328 h 1477328"/>
              <a:gd name="csX10" fmla="*/ 3072239 w 3777343"/>
              <a:gd name="csY10" fmla="*/ 1477328 h 1477328"/>
              <a:gd name="csX11" fmla="*/ 2518229 w 3777343"/>
              <a:gd name="csY11" fmla="*/ 1477328 h 1477328"/>
              <a:gd name="csX12" fmla="*/ 1813125 w 3777343"/>
              <a:gd name="csY12" fmla="*/ 1477328 h 1477328"/>
              <a:gd name="csX13" fmla="*/ 1145794 w 3777343"/>
              <a:gd name="csY13" fmla="*/ 1477328 h 1477328"/>
              <a:gd name="csX14" fmla="*/ 0 w 3777343"/>
              <a:gd name="csY14" fmla="*/ 1477328 h 1477328"/>
              <a:gd name="csX15" fmla="*/ 0 w 3777343"/>
              <a:gd name="csY15" fmla="*/ 984885 h 1477328"/>
              <a:gd name="csX16" fmla="*/ 0 w 3777343"/>
              <a:gd name="csY16" fmla="*/ 507216 h 1477328"/>
              <a:gd name="csX17" fmla="*/ 0 w 3777343"/>
              <a:gd name="csY17" fmla="*/ 0 h 147732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3777343" h="1477328" fill="none" extrusionOk="0">
                <a:moveTo>
                  <a:pt x="0" y="0"/>
                </a:moveTo>
                <a:cubicBezTo>
                  <a:pt x="238542" y="-11357"/>
                  <a:pt x="296255" y="7678"/>
                  <a:pt x="516237" y="0"/>
                </a:cubicBezTo>
                <a:cubicBezTo>
                  <a:pt x="736219" y="-7678"/>
                  <a:pt x="967775" y="24820"/>
                  <a:pt x="1221341" y="0"/>
                </a:cubicBezTo>
                <a:cubicBezTo>
                  <a:pt x="1474907" y="-24820"/>
                  <a:pt x="1599323" y="29417"/>
                  <a:pt x="1813125" y="0"/>
                </a:cubicBezTo>
                <a:cubicBezTo>
                  <a:pt x="2026927" y="-29417"/>
                  <a:pt x="2159621" y="-18597"/>
                  <a:pt x="2329362" y="0"/>
                </a:cubicBezTo>
                <a:cubicBezTo>
                  <a:pt x="2499103" y="18597"/>
                  <a:pt x="2730088" y="-17611"/>
                  <a:pt x="3034466" y="0"/>
                </a:cubicBezTo>
                <a:cubicBezTo>
                  <a:pt x="3338844" y="17611"/>
                  <a:pt x="3440454" y="-1688"/>
                  <a:pt x="3777343" y="0"/>
                </a:cubicBezTo>
                <a:cubicBezTo>
                  <a:pt x="3774142" y="131318"/>
                  <a:pt x="3756039" y="300626"/>
                  <a:pt x="3777343" y="477669"/>
                </a:cubicBezTo>
                <a:cubicBezTo>
                  <a:pt x="3798647" y="654712"/>
                  <a:pt x="3776292" y="812869"/>
                  <a:pt x="3777343" y="940565"/>
                </a:cubicBezTo>
                <a:cubicBezTo>
                  <a:pt x="3778394" y="1068261"/>
                  <a:pt x="3760780" y="1333300"/>
                  <a:pt x="3777343" y="1477328"/>
                </a:cubicBezTo>
                <a:cubicBezTo>
                  <a:pt x="3576774" y="1486684"/>
                  <a:pt x="3417608" y="1496633"/>
                  <a:pt x="3072239" y="1477328"/>
                </a:cubicBezTo>
                <a:cubicBezTo>
                  <a:pt x="2726870" y="1458023"/>
                  <a:pt x="2690393" y="1478300"/>
                  <a:pt x="2518229" y="1477328"/>
                </a:cubicBezTo>
                <a:cubicBezTo>
                  <a:pt x="2346065" y="1476357"/>
                  <a:pt x="2092121" y="1485548"/>
                  <a:pt x="1813125" y="1477328"/>
                </a:cubicBezTo>
                <a:cubicBezTo>
                  <a:pt x="1534129" y="1469108"/>
                  <a:pt x="1447709" y="1491733"/>
                  <a:pt x="1145794" y="1477328"/>
                </a:cubicBezTo>
                <a:cubicBezTo>
                  <a:pt x="843879" y="1462923"/>
                  <a:pt x="483464" y="1472527"/>
                  <a:pt x="0" y="1477328"/>
                </a:cubicBezTo>
                <a:cubicBezTo>
                  <a:pt x="-3214" y="1302463"/>
                  <a:pt x="-18960" y="1113815"/>
                  <a:pt x="0" y="984885"/>
                </a:cubicBezTo>
                <a:cubicBezTo>
                  <a:pt x="18960" y="855955"/>
                  <a:pt x="17097" y="697160"/>
                  <a:pt x="0" y="507216"/>
                </a:cubicBezTo>
                <a:cubicBezTo>
                  <a:pt x="-17097" y="317272"/>
                  <a:pt x="-878" y="144716"/>
                  <a:pt x="0" y="0"/>
                </a:cubicBezTo>
                <a:close/>
              </a:path>
              <a:path w="3777343" h="1477328" stroke="0" extrusionOk="0">
                <a:moveTo>
                  <a:pt x="0" y="0"/>
                </a:moveTo>
                <a:cubicBezTo>
                  <a:pt x="169462" y="10913"/>
                  <a:pt x="484665" y="-3533"/>
                  <a:pt x="705104" y="0"/>
                </a:cubicBezTo>
                <a:cubicBezTo>
                  <a:pt x="925543" y="3533"/>
                  <a:pt x="1143884" y="-11799"/>
                  <a:pt x="1296888" y="0"/>
                </a:cubicBezTo>
                <a:cubicBezTo>
                  <a:pt x="1449892" y="11799"/>
                  <a:pt x="1675751" y="-14011"/>
                  <a:pt x="1813125" y="0"/>
                </a:cubicBezTo>
                <a:cubicBezTo>
                  <a:pt x="1950499" y="14011"/>
                  <a:pt x="2181662" y="11809"/>
                  <a:pt x="2404908" y="0"/>
                </a:cubicBezTo>
                <a:cubicBezTo>
                  <a:pt x="2628154" y="-11809"/>
                  <a:pt x="2721701" y="28899"/>
                  <a:pt x="3034466" y="0"/>
                </a:cubicBezTo>
                <a:cubicBezTo>
                  <a:pt x="3347231" y="-28899"/>
                  <a:pt x="3524916" y="-7821"/>
                  <a:pt x="3777343" y="0"/>
                </a:cubicBezTo>
                <a:cubicBezTo>
                  <a:pt x="3782594" y="226998"/>
                  <a:pt x="3772566" y="330086"/>
                  <a:pt x="3777343" y="507216"/>
                </a:cubicBezTo>
                <a:cubicBezTo>
                  <a:pt x="3782120" y="684346"/>
                  <a:pt x="3801771" y="777481"/>
                  <a:pt x="3777343" y="1014432"/>
                </a:cubicBezTo>
                <a:cubicBezTo>
                  <a:pt x="3752915" y="1251383"/>
                  <a:pt x="3760568" y="1283985"/>
                  <a:pt x="3777343" y="1477328"/>
                </a:cubicBezTo>
                <a:cubicBezTo>
                  <a:pt x="3584091" y="1506288"/>
                  <a:pt x="3340279" y="1453962"/>
                  <a:pt x="3147786" y="1477328"/>
                </a:cubicBezTo>
                <a:cubicBezTo>
                  <a:pt x="2955293" y="1500694"/>
                  <a:pt x="2732308" y="1466038"/>
                  <a:pt x="2556002" y="1477328"/>
                </a:cubicBezTo>
                <a:cubicBezTo>
                  <a:pt x="2379696" y="1488618"/>
                  <a:pt x="2112542" y="1454344"/>
                  <a:pt x="1888672" y="1477328"/>
                </a:cubicBezTo>
                <a:cubicBezTo>
                  <a:pt x="1664802" y="1500313"/>
                  <a:pt x="1489502" y="1490664"/>
                  <a:pt x="1259114" y="1477328"/>
                </a:cubicBezTo>
                <a:cubicBezTo>
                  <a:pt x="1028726" y="1463992"/>
                  <a:pt x="723798" y="1496899"/>
                  <a:pt x="554010" y="1477328"/>
                </a:cubicBezTo>
                <a:cubicBezTo>
                  <a:pt x="384222" y="1457757"/>
                  <a:pt x="113739" y="1477697"/>
                  <a:pt x="0" y="1477328"/>
                </a:cubicBezTo>
                <a:cubicBezTo>
                  <a:pt x="11359" y="1250086"/>
                  <a:pt x="-12389" y="1163092"/>
                  <a:pt x="0" y="1014432"/>
                </a:cubicBezTo>
                <a:cubicBezTo>
                  <a:pt x="12389" y="865772"/>
                  <a:pt x="16568" y="732467"/>
                  <a:pt x="0" y="536763"/>
                </a:cubicBezTo>
                <a:cubicBezTo>
                  <a:pt x="-16568" y="341059"/>
                  <a:pt x="-20891" y="170671"/>
                  <a:pt x="0" y="0"/>
                </a:cubicBezTo>
                <a:close/>
              </a:path>
            </a:pathLst>
          </a:custGeom>
          <a:solidFill>
            <a:srgbClr val="0070C0"/>
          </a:solidFill>
          <a:ln>
            <a:solidFill>
              <a:schemeClr val="tx1"/>
            </a:solidFill>
            <a:extLst>
              <a:ext uri="{C807C97D-BFC1-408E-A445-0C87EB9F89A2}">
                <ask:lineSketchStyleProps xmlns:ask="http://schemas.microsoft.com/office/drawing/2018/sketchyshapes" sd="2553846751">
                  <a:prstGeom prst="rect">
                    <a:avLst/>
                  </a:prstGeom>
                  <ask:type>
                    <ask:lineSketchFreehand/>
                  </ask:type>
                </ask:lineSketchStyleProps>
              </a:ext>
            </a:extLst>
          </a:ln>
        </p:spPr>
        <p:txBody>
          <a:bodyPr wrap="square" rtlCol="0">
            <a:spAutoFit/>
          </a:bodyPr>
          <a:lstStyle/>
          <a:p>
            <a:pPr algn="ctr"/>
            <a:r>
              <a:rPr lang="en-GB" dirty="0">
                <a:solidFill>
                  <a:schemeClr val="bg1"/>
                </a:solidFill>
              </a:rPr>
              <a:t>Benefits?</a:t>
            </a:r>
          </a:p>
          <a:p>
            <a:pPr algn="ctr"/>
            <a:r>
              <a:rPr lang="en-GB" dirty="0">
                <a:solidFill>
                  <a:schemeClr val="bg1"/>
                </a:solidFill>
              </a:rPr>
              <a:t>May find a candidate that is near 100% suitable for the role, bringing outside perspective from experience of competitor.</a:t>
            </a:r>
          </a:p>
        </p:txBody>
      </p:sp>
      <p:sp>
        <p:nvSpPr>
          <p:cNvPr id="46" name="TextBox 45">
            <a:extLst>
              <a:ext uri="{FF2B5EF4-FFF2-40B4-BE49-F238E27FC236}">
                <a16:creationId xmlns:a16="http://schemas.microsoft.com/office/drawing/2014/main" id="{8B2928F1-D73E-F41A-80E6-81306F612A54}"/>
              </a:ext>
            </a:extLst>
          </p:cNvPr>
          <p:cNvSpPr txBox="1"/>
          <p:nvPr/>
        </p:nvSpPr>
        <p:spPr>
          <a:xfrm>
            <a:off x="6569528" y="4504567"/>
            <a:ext cx="3777343" cy="1477328"/>
          </a:xfrm>
          <a:custGeom>
            <a:avLst/>
            <a:gdLst>
              <a:gd name="csX0" fmla="*/ 0 w 3777343"/>
              <a:gd name="csY0" fmla="*/ 0 h 1477328"/>
              <a:gd name="csX1" fmla="*/ 705104 w 3777343"/>
              <a:gd name="csY1" fmla="*/ 0 h 1477328"/>
              <a:gd name="csX2" fmla="*/ 1334661 w 3777343"/>
              <a:gd name="csY2" fmla="*/ 0 h 1477328"/>
              <a:gd name="csX3" fmla="*/ 1926445 w 3777343"/>
              <a:gd name="csY3" fmla="*/ 0 h 1477328"/>
              <a:gd name="csX4" fmla="*/ 2631549 w 3777343"/>
              <a:gd name="csY4" fmla="*/ 0 h 1477328"/>
              <a:gd name="csX5" fmla="*/ 3777343 w 3777343"/>
              <a:gd name="csY5" fmla="*/ 0 h 1477328"/>
              <a:gd name="csX6" fmla="*/ 3777343 w 3777343"/>
              <a:gd name="csY6" fmla="*/ 507216 h 1477328"/>
              <a:gd name="csX7" fmla="*/ 3777343 w 3777343"/>
              <a:gd name="csY7" fmla="*/ 1029205 h 1477328"/>
              <a:gd name="csX8" fmla="*/ 3777343 w 3777343"/>
              <a:gd name="csY8" fmla="*/ 1477328 h 1477328"/>
              <a:gd name="csX9" fmla="*/ 3110012 w 3777343"/>
              <a:gd name="csY9" fmla="*/ 1477328 h 1477328"/>
              <a:gd name="csX10" fmla="*/ 2518229 w 3777343"/>
              <a:gd name="csY10" fmla="*/ 1477328 h 1477328"/>
              <a:gd name="csX11" fmla="*/ 1888672 w 3777343"/>
              <a:gd name="csY11" fmla="*/ 1477328 h 1477328"/>
              <a:gd name="csX12" fmla="*/ 1296888 w 3777343"/>
              <a:gd name="csY12" fmla="*/ 1477328 h 1477328"/>
              <a:gd name="csX13" fmla="*/ 629557 w 3777343"/>
              <a:gd name="csY13" fmla="*/ 1477328 h 1477328"/>
              <a:gd name="csX14" fmla="*/ 0 w 3777343"/>
              <a:gd name="csY14" fmla="*/ 1477328 h 1477328"/>
              <a:gd name="csX15" fmla="*/ 0 w 3777343"/>
              <a:gd name="csY15" fmla="*/ 1029205 h 1477328"/>
              <a:gd name="csX16" fmla="*/ 0 w 3777343"/>
              <a:gd name="csY16" fmla="*/ 536763 h 1477328"/>
              <a:gd name="csX17" fmla="*/ 0 w 3777343"/>
              <a:gd name="csY17" fmla="*/ 0 h 147732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3777343" h="1477328" fill="none" extrusionOk="0">
                <a:moveTo>
                  <a:pt x="0" y="0"/>
                </a:moveTo>
                <a:cubicBezTo>
                  <a:pt x="146161" y="-31751"/>
                  <a:pt x="512738" y="11348"/>
                  <a:pt x="705104" y="0"/>
                </a:cubicBezTo>
                <a:cubicBezTo>
                  <a:pt x="897470" y="-11348"/>
                  <a:pt x="1023930" y="-13443"/>
                  <a:pt x="1334661" y="0"/>
                </a:cubicBezTo>
                <a:cubicBezTo>
                  <a:pt x="1645392" y="13443"/>
                  <a:pt x="1665152" y="-29174"/>
                  <a:pt x="1926445" y="0"/>
                </a:cubicBezTo>
                <a:cubicBezTo>
                  <a:pt x="2187738" y="29174"/>
                  <a:pt x="2316454" y="5628"/>
                  <a:pt x="2631549" y="0"/>
                </a:cubicBezTo>
                <a:cubicBezTo>
                  <a:pt x="2946644" y="-5628"/>
                  <a:pt x="3286157" y="13021"/>
                  <a:pt x="3777343" y="0"/>
                </a:cubicBezTo>
                <a:cubicBezTo>
                  <a:pt x="3780669" y="110109"/>
                  <a:pt x="3755116" y="301962"/>
                  <a:pt x="3777343" y="507216"/>
                </a:cubicBezTo>
                <a:cubicBezTo>
                  <a:pt x="3799570" y="712470"/>
                  <a:pt x="3760518" y="781238"/>
                  <a:pt x="3777343" y="1029205"/>
                </a:cubicBezTo>
                <a:cubicBezTo>
                  <a:pt x="3794168" y="1277172"/>
                  <a:pt x="3793776" y="1347632"/>
                  <a:pt x="3777343" y="1477328"/>
                </a:cubicBezTo>
                <a:cubicBezTo>
                  <a:pt x="3551242" y="1468347"/>
                  <a:pt x="3304240" y="1500666"/>
                  <a:pt x="3110012" y="1477328"/>
                </a:cubicBezTo>
                <a:cubicBezTo>
                  <a:pt x="2915784" y="1453990"/>
                  <a:pt x="2740224" y="1467164"/>
                  <a:pt x="2518229" y="1477328"/>
                </a:cubicBezTo>
                <a:cubicBezTo>
                  <a:pt x="2296234" y="1487492"/>
                  <a:pt x="2073896" y="1492522"/>
                  <a:pt x="1888672" y="1477328"/>
                </a:cubicBezTo>
                <a:cubicBezTo>
                  <a:pt x="1703448" y="1462134"/>
                  <a:pt x="1517450" y="1497047"/>
                  <a:pt x="1296888" y="1477328"/>
                </a:cubicBezTo>
                <a:cubicBezTo>
                  <a:pt x="1076326" y="1457609"/>
                  <a:pt x="904363" y="1493807"/>
                  <a:pt x="629557" y="1477328"/>
                </a:cubicBezTo>
                <a:cubicBezTo>
                  <a:pt x="354751" y="1460849"/>
                  <a:pt x="259183" y="1449179"/>
                  <a:pt x="0" y="1477328"/>
                </a:cubicBezTo>
                <a:cubicBezTo>
                  <a:pt x="-17719" y="1347478"/>
                  <a:pt x="20524" y="1165665"/>
                  <a:pt x="0" y="1029205"/>
                </a:cubicBezTo>
                <a:cubicBezTo>
                  <a:pt x="-20524" y="892745"/>
                  <a:pt x="24158" y="652902"/>
                  <a:pt x="0" y="536763"/>
                </a:cubicBezTo>
                <a:cubicBezTo>
                  <a:pt x="-24158" y="420624"/>
                  <a:pt x="199" y="124526"/>
                  <a:pt x="0" y="0"/>
                </a:cubicBezTo>
                <a:close/>
              </a:path>
              <a:path w="3777343" h="1477328" stroke="0" extrusionOk="0">
                <a:moveTo>
                  <a:pt x="0" y="0"/>
                </a:moveTo>
                <a:cubicBezTo>
                  <a:pt x="293149" y="27742"/>
                  <a:pt x="464552" y="16046"/>
                  <a:pt x="591784" y="0"/>
                </a:cubicBezTo>
                <a:cubicBezTo>
                  <a:pt x="719016" y="-16046"/>
                  <a:pt x="870057" y="13209"/>
                  <a:pt x="1145794" y="0"/>
                </a:cubicBezTo>
                <a:cubicBezTo>
                  <a:pt x="1421531" y="-13209"/>
                  <a:pt x="1498369" y="8055"/>
                  <a:pt x="1775351" y="0"/>
                </a:cubicBezTo>
                <a:cubicBezTo>
                  <a:pt x="2052333" y="-8055"/>
                  <a:pt x="2137386" y="9824"/>
                  <a:pt x="2291588" y="0"/>
                </a:cubicBezTo>
                <a:cubicBezTo>
                  <a:pt x="2445790" y="-9824"/>
                  <a:pt x="2779998" y="26632"/>
                  <a:pt x="2921145" y="0"/>
                </a:cubicBezTo>
                <a:cubicBezTo>
                  <a:pt x="3062292" y="-26632"/>
                  <a:pt x="3474635" y="27979"/>
                  <a:pt x="3777343" y="0"/>
                </a:cubicBezTo>
                <a:cubicBezTo>
                  <a:pt x="3792052" y="159655"/>
                  <a:pt x="3765945" y="308099"/>
                  <a:pt x="3777343" y="448123"/>
                </a:cubicBezTo>
                <a:cubicBezTo>
                  <a:pt x="3788741" y="588147"/>
                  <a:pt x="3783570" y="686642"/>
                  <a:pt x="3777343" y="896246"/>
                </a:cubicBezTo>
                <a:cubicBezTo>
                  <a:pt x="3771116" y="1105850"/>
                  <a:pt x="3773663" y="1199687"/>
                  <a:pt x="3777343" y="1477328"/>
                </a:cubicBezTo>
                <a:cubicBezTo>
                  <a:pt x="3632179" y="1501322"/>
                  <a:pt x="3513584" y="1480645"/>
                  <a:pt x="3261106" y="1477328"/>
                </a:cubicBezTo>
                <a:cubicBezTo>
                  <a:pt x="3008628" y="1474011"/>
                  <a:pt x="2864414" y="1496263"/>
                  <a:pt x="2631549" y="1477328"/>
                </a:cubicBezTo>
                <a:cubicBezTo>
                  <a:pt x="2398684" y="1458393"/>
                  <a:pt x="2262129" y="1451725"/>
                  <a:pt x="2001992" y="1477328"/>
                </a:cubicBezTo>
                <a:cubicBezTo>
                  <a:pt x="1741855" y="1502931"/>
                  <a:pt x="1618081" y="1493783"/>
                  <a:pt x="1410208" y="1477328"/>
                </a:cubicBezTo>
                <a:cubicBezTo>
                  <a:pt x="1202335" y="1460873"/>
                  <a:pt x="928565" y="1493650"/>
                  <a:pt x="705104" y="1477328"/>
                </a:cubicBezTo>
                <a:cubicBezTo>
                  <a:pt x="481643" y="1461006"/>
                  <a:pt x="216147" y="1474452"/>
                  <a:pt x="0" y="1477328"/>
                </a:cubicBezTo>
                <a:cubicBezTo>
                  <a:pt x="16610" y="1269423"/>
                  <a:pt x="-12441" y="1114127"/>
                  <a:pt x="0" y="984885"/>
                </a:cubicBezTo>
                <a:cubicBezTo>
                  <a:pt x="12441" y="855643"/>
                  <a:pt x="-18419" y="741928"/>
                  <a:pt x="0" y="536763"/>
                </a:cubicBezTo>
                <a:cubicBezTo>
                  <a:pt x="18419" y="331598"/>
                  <a:pt x="-23384" y="170920"/>
                  <a:pt x="0" y="0"/>
                </a:cubicBezTo>
                <a:close/>
              </a:path>
            </a:pathLst>
          </a:custGeom>
          <a:solidFill>
            <a:srgbClr val="FF0000"/>
          </a:solidFill>
          <a:ln>
            <a:solidFill>
              <a:schemeClr val="tx1"/>
            </a:solidFill>
            <a:extLst>
              <a:ext uri="{C807C97D-BFC1-408E-A445-0C87EB9F89A2}">
                <ask:lineSketchStyleProps xmlns:ask="http://schemas.microsoft.com/office/drawing/2018/sketchyshapes" sd="559668610">
                  <a:prstGeom prst="rect">
                    <a:avLst/>
                  </a:prstGeom>
                  <ask:type>
                    <ask:lineSketchFreehand/>
                  </ask:type>
                </ask:lineSketchStyleProps>
              </a:ext>
            </a:extLst>
          </a:ln>
        </p:spPr>
        <p:txBody>
          <a:bodyPr wrap="square" rtlCol="0">
            <a:spAutoFit/>
          </a:bodyPr>
          <a:lstStyle/>
          <a:p>
            <a:pPr algn="ctr"/>
            <a:r>
              <a:rPr lang="en-GB" dirty="0">
                <a:solidFill>
                  <a:schemeClr val="bg1"/>
                </a:solidFill>
              </a:rPr>
              <a:t>Limitations?</a:t>
            </a:r>
          </a:p>
          <a:p>
            <a:pPr algn="ctr"/>
            <a:endParaRPr lang="en-GB" dirty="0">
              <a:solidFill>
                <a:schemeClr val="bg1"/>
              </a:solidFill>
            </a:endParaRPr>
          </a:p>
          <a:p>
            <a:pPr algn="ctr"/>
            <a:r>
              <a:rPr lang="en-GB" dirty="0">
                <a:solidFill>
                  <a:schemeClr val="bg1"/>
                </a:solidFill>
              </a:rPr>
              <a:t>Can be time consuming &amp; extra training given before implementation into role.</a:t>
            </a:r>
          </a:p>
        </p:txBody>
      </p:sp>
      <p:sp>
        <p:nvSpPr>
          <p:cNvPr id="5" name="Slide Number Placeholder 4">
            <a:extLst>
              <a:ext uri="{FF2B5EF4-FFF2-40B4-BE49-F238E27FC236}">
                <a16:creationId xmlns:a16="http://schemas.microsoft.com/office/drawing/2014/main" id="{38E71F5F-24E4-F715-849A-9FB1248687AB}"/>
              </a:ext>
            </a:extLst>
          </p:cNvPr>
          <p:cNvSpPr>
            <a:spLocks noGrp="1"/>
          </p:cNvSpPr>
          <p:nvPr>
            <p:ph type="sldNum" sz="quarter" idx="12"/>
          </p:nvPr>
        </p:nvSpPr>
        <p:spPr/>
        <p:txBody>
          <a:bodyPr/>
          <a:lstStyle/>
          <a:p>
            <a:fld id="{6EAF39EF-2332-4FCA-A838-0C2F2A96E7FE}" type="slidenum">
              <a:rPr lang="en-GB" smtClean="0"/>
              <a:t>9</a:t>
            </a:fld>
            <a:endParaRPr lang="en-GB"/>
          </a:p>
        </p:txBody>
      </p:sp>
    </p:spTree>
    <p:extLst>
      <p:ext uri="{BB962C8B-B14F-4D97-AF65-F5344CB8AC3E}">
        <p14:creationId xmlns:p14="http://schemas.microsoft.com/office/powerpoint/2010/main" val="22887100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8" fill="hold" grpId="0" nodeType="clickEffect">
                                  <p:stCondLst>
                                    <p:cond delay="0"/>
                                  </p:stCondLst>
                                  <p:childTnLst>
                                    <p:anim calcmode="lin" valueType="num">
                                      <p:cBhvr additive="base">
                                        <p:cTn id="6" dur="500"/>
                                        <p:tgtEl>
                                          <p:spTgt spid="3"/>
                                        </p:tgtEl>
                                        <p:attrNameLst>
                                          <p:attrName>ppt_x</p:attrName>
                                        </p:attrNameLst>
                                      </p:cBhvr>
                                      <p:tavLst>
                                        <p:tav tm="0">
                                          <p:val>
                                            <p:strVal val="ppt_x"/>
                                          </p:val>
                                        </p:tav>
                                        <p:tav tm="100000">
                                          <p:val>
                                            <p:strVal val="0-ppt_w/2"/>
                                          </p:val>
                                        </p:tav>
                                      </p:tavLst>
                                    </p:anim>
                                    <p:anim calcmode="lin" valueType="num">
                                      <p:cBhvr additive="base">
                                        <p:cTn id="7" dur="500"/>
                                        <p:tgtEl>
                                          <p:spTgt spid="3"/>
                                        </p:tgtEl>
                                        <p:attrNameLst>
                                          <p:attrName>ppt_y</p:attrName>
                                        </p:attrNameLst>
                                      </p:cBhvr>
                                      <p:tavLst>
                                        <p:tav tm="0">
                                          <p:val>
                                            <p:strVal val="ppt_y"/>
                                          </p:val>
                                        </p:tav>
                                        <p:tav tm="100000">
                                          <p:val>
                                            <p:strVal val="ppt_y"/>
                                          </p:val>
                                        </p:tav>
                                      </p:tavLst>
                                    </p:anim>
                                    <p:set>
                                      <p:cBhvr>
                                        <p:cTn id="8" dur="1" fill="hold">
                                          <p:stCondLst>
                                            <p:cond delay="499"/>
                                          </p:stCondLst>
                                        </p:cTn>
                                        <p:tgtEl>
                                          <p:spTgt spid="3"/>
                                        </p:tgtEl>
                                        <p:attrNameLst>
                                          <p:attrName>style.visibility</p:attrName>
                                        </p:attrNameLst>
                                      </p:cBhvr>
                                      <p:to>
                                        <p:strVal val="hidden"/>
                                      </p:to>
                                    </p:set>
                                  </p:childTnLst>
                                </p:cTn>
                              </p:par>
                              <p:par>
                                <p:cTn id="9" presetID="2" presetClass="exit" presetSubtype="8" fill="hold" grpId="0" nodeType="withEffect">
                                  <p:stCondLst>
                                    <p:cond delay="0"/>
                                  </p:stCondLst>
                                  <p:childTnLst>
                                    <p:anim calcmode="lin" valueType="num">
                                      <p:cBhvr additive="base">
                                        <p:cTn id="10" dur="500"/>
                                        <p:tgtEl>
                                          <p:spTgt spid="38"/>
                                        </p:tgtEl>
                                        <p:attrNameLst>
                                          <p:attrName>ppt_x</p:attrName>
                                        </p:attrNameLst>
                                      </p:cBhvr>
                                      <p:tavLst>
                                        <p:tav tm="0">
                                          <p:val>
                                            <p:strVal val="ppt_x"/>
                                          </p:val>
                                        </p:tav>
                                        <p:tav tm="100000">
                                          <p:val>
                                            <p:strVal val="0-ppt_w/2"/>
                                          </p:val>
                                        </p:tav>
                                      </p:tavLst>
                                    </p:anim>
                                    <p:anim calcmode="lin" valueType="num">
                                      <p:cBhvr additive="base">
                                        <p:cTn id="11" dur="500"/>
                                        <p:tgtEl>
                                          <p:spTgt spid="38"/>
                                        </p:tgtEl>
                                        <p:attrNameLst>
                                          <p:attrName>ppt_y</p:attrName>
                                        </p:attrNameLst>
                                      </p:cBhvr>
                                      <p:tavLst>
                                        <p:tav tm="0">
                                          <p:val>
                                            <p:strVal val="ppt_y"/>
                                          </p:val>
                                        </p:tav>
                                        <p:tav tm="100000">
                                          <p:val>
                                            <p:strVal val="ppt_y"/>
                                          </p:val>
                                        </p:tav>
                                      </p:tavLst>
                                    </p:anim>
                                    <p:set>
                                      <p:cBhvr>
                                        <p:cTn id="12" dur="1" fill="hold">
                                          <p:stCondLst>
                                            <p:cond delay="499"/>
                                          </p:stCondLst>
                                        </p:cTn>
                                        <p:tgtEl>
                                          <p:spTgt spid="38"/>
                                        </p:tgtEl>
                                        <p:attrNameLst>
                                          <p:attrName>style.visibility</p:attrName>
                                        </p:attrNameLst>
                                      </p:cBhvr>
                                      <p:to>
                                        <p:strVal val="hidden"/>
                                      </p:to>
                                    </p:set>
                                  </p:childTnLst>
                                </p:cTn>
                              </p:par>
                              <p:par>
                                <p:cTn id="13" presetID="2" presetClass="exit" presetSubtype="8" fill="hold" grpId="0" nodeType="withEffect">
                                  <p:stCondLst>
                                    <p:cond delay="0"/>
                                  </p:stCondLst>
                                  <p:childTnLst>
                                    <p:anim calcmode="lin" valueType="num">
                                      <p:cBhvr additive="base">
                                        <p:cTn id="14" dur="500"/>
                                        <p:tgtEl>
                                          <p:spTgt spid="40"/>
                                        </p:tgtEl>
                                        <p:attrNameLst>
                                          <p:attrName>ppt_x</p:attrName>
                                        </p:attrNameLst>
                                      </p:cBhvr>
                                      <p:tavLst>
                                        <p:tav tm="0">
                                          <p:val>
                                            <p:strVal val="ppt_x"/>
                                          </p:val>
                                        </p:tav>
                                        <p:tav tm="100000">
                                          <p:val>
                                            <p:strVal val="0-ppt_w/2"/>
                                          </p:val>
                                        </p:tav>
                                      </p:tavLst>
                                    </p:anim>
                                    <p:anim calcmode="lin" valueType="num">
                                      <p:cBhvr additive="base">
                                        <p:cTn id="15" dur="500"/>
                                        <p:tgtEl>
                                          <p:spTgt spid="40"/>
                                        </p:tgtEl>
                                        <p:attrNameLst>
                                          <p:attrName>ppt_y</p:attrName>
                                        </p:attrNameLst>
                                      </p:cBhvr>
                                      <p:tavLst>
                                        <p:tav tm="0">
                                          <p:val>
                                            <p:strVal val="ppt_y"/>
                                          </p:val>
                                        </p:tav>
                                        <p:tav tm="100000">
                                          <p:val>
                                            <p:strVal val="ppt_y"/>
                                          </p:val>
                                        </p:tav>
                                      </p:tavLst>
                                    </p:anim>
                                    <p:set>
                                      <p:cBhvr>
                                        <p:cTn id="16" dur="1" fill="hold">
                                          <p:stCondLst>
                                            <p:cond delay="499"/>
                                          </p:stCondLst>
                                        </p:cTn>
                                        <p:tgtEl>
                                          <p:spTgt spid="40"/>
                                        </p:tgtEl>
                                        <p:attrNameLst>
                                          <p:attrName>style.visibility</p:attrName>
                                        </p:attrNameLst>
                                      </p:cBhvr>
                                      <p:to>
                                        <p:strVal val="hidden"/>
                                      </p:to>
                                    </p:set>
                                  </p:childTnLst>
                                </p:cTn>
                              </p:par>
                              <p:par>
                                <p:cTn id="17" presetID="2" presetClass="exit" presetSubtype="8" fill="hold" grpId="0" nodeType="withEffect">
                                  <p:stCondLst>
                                    <p:cond delay="0"/>
                                  </p:stCondLst>
                                  <p:childTnLst>
                                    <p:anim calcmode="lin" valueType="num">
                                      <p:cBhvr additive="base">
                                        <p:cTn id="18" dur="500"/>
                                        <p:tgtEl>
                                          <p:spTgt spid="42"/>
                                        </p:tgtEl>
                                        <p:attrNameLst>
                                          <p:attrName>ppt_x</p:attrName>
                                        </p:attrNameLst>
                                      </p:cBhvr>
                                      <p:tavLst>
                                        <p:tav tm="0">
                                          <p:val>
                                            <p:strVal val="ppt_x"/>
                                          </p:val>
                                        </p:tav>
                                        <p:tav tm="100000">
                                          <p:val>
                                            <p:strVal val="0-ppt_w/2"/>
                                          </p:val>
                                        </p:tav>
                                      </p:tavLst>
                                    </p:anim>
                                    <p:anim calcmode="lin" valueType="num">
                                      <p:cBhvr additive="base">
                                        <p:cTn id="19" dur="500"/>
                                        <p:tgtEl>
                                          <p:spTgt spid="42"/>
                                        </p:tgtEl>
                                        <p:attrNameLst>
                                          <p:attrName>ppt_y</p:attrName>
                                        </p:attrNameLst>
                                      </p:cBhvr>
                                      <p:tavLst>
                                        <p:tav tm="0">
                                          <p:val>
                                            <p:strVal val="ppt_y"/>
                                          </p:val>
                                        </p:tav>
                                        <p:tav tm="100000">
                                          <p:val>
                                            <p:strVal val="ppt_y"/>
                                          </p:val>
                                        </p:tav>
                                      </p:tavLst>
                                    </p:anim>
                                    <p:set>
                                      <p:cBhvr>
                                        <p:cTn id="20" dur="1" fill="hold">
                                          <p:stCondLst>
                                            <p:cond delay="499"/>
                                          </p:stCondLst>
                                        </p:cTn>
                                        <p:tgtEl>
                                          <p:spTgt spid="42"/>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44"/>
                                        </p:tgtEl>
                                        <p:attrNameLst>
                                          <p:attrName>style.visibility</p:attrName>
                                        </p:attrNameLst>
                                      </p:cBhvr>
                                      <p:to>
                                        <p:strVal val="visible"/>
                                      </p:to>
                                    </p:set>
                                    <p:anim calcmode="lin" valueType="num">
                                      <p:cBhvr additive="base">
                                        <p:cTn id="25" dur="500" fill="hold"/>
                                        <p:tgtEl>
                                          <p:spTgt spid="44"/>
                                        </p:tgtEl>
                                        <p:attrNameLst>
                                          <p:attrName>ppt_x</p:attrName>
                                        </p:attrNameLst>
                                      </p:cBhvr>
                                      <p:tavLst>
                                        <p:tav tm="0">
                                          <p:val>
                                            <p:strVal val="1+#ppt_w/2"/>
                                          </p:val>
                                        </p:tav>
                                        <p:tav tm="100000">
                                          <p:val>
                                            <p:strVal val="#ppt_x"/>
                                          </p:val>
                                        </p:tav>
                                      </p:tavLst>
                                    </p:anim>
                                    <p:anim calcmode="lin" valueType="num">
                                      <p:cBhvr additive="base">
                                        <p:cTn id="26" dur="500" fill="hold"/>
                                        <p:tgtEl>
                                          <p:spTgt spid="44"/>
                                        </p:tgtEl>
                                        <p:attrNameLst>
                                          <p:attrName>ppt_y</p:attrName>
                                        </p:attrNameLst>
                                      </p:cBhvr>
                                      <p:tavLst>
                                        <p:tav tm="0">
                                          <p:val>
                                            <p:strVal val="#ppt_y"/>
                                          </p:val>
                                        </p:tav>
                                        <p:tav tm="100000">
                                          <p:val>
                                            <p:strVal val="#ppt_y"/>
                                          </p:val>
                                        </p:tav>
                                      </p:tavLst>
                                    </p:anim>
                                  </p:childTnLst>
                                </p:cTn>
                              </p:par>
                              <p:par>
                                <p:cTn id="27" presetID="2" presetClass="entr" presetSubtype="2" fill="hold" grpId="0" nodeType="withEffect">
                                  <p:stCondLst>
                                    <p:cond delay="0"/>
                                  </p:stCondLst>
                                  <p:childTnLst>
                                    <p:set>
                                      <p:cBhvr>
                                        <p:cTn id="28" dur="1" fill="hold">
                                          <p:stCondLst>
                                            <p:cond delay="0"/>
                                          </p:stCondLst>
                                        </p:cTn>
                                        <p:tgtEl>
                                          <p:spTgt spid="45"/>
                                        </p:tgtEl>
                                        <p:attrNameLst>
                                          <p:attrName>style.visibility</p:attrName>
                                        </p:attrNameLst>
                                      </p:cBhvr>
                                      <p:to>
                                        <p:strVal val="visible"/>
                                      </p:to>
                                    </p:set>
                                    <p:anim calcmode="lin" valueType="num">
                                      <p:cBhvr additive="base">
                                        <p:cTn id="29" dur="500" fill="hold"/>
                                        <p:tgtEl>
                                          <p:spTgt spid="45"/>
                                        </p:tgtEl>
                                        <p:attrNameLst>
                                          <p:attrName>ppt_x</p:attrName>
                                        </p:attrNameLst>
                                      </p:cBhvr>
                                      <p:tavLst>
                                        <p:tav tm="0">
                                          <p:val>
                                            <p:strVal val="1+#ppt_w/2"/>
                                          </p:val>
                                        </p:tav>
                                        <p:tav tm="100000">
                                          <p:val>
                                            <p:strVal val="#ppt_x"/>
                                          </p:val>
                                        </p:tav>
                                      </p:tavLst>
                                    </p:anim>
                                    <p:anim calcmode="lin" valueType="num">
                                      <p:cBhvr additive="base">
                                        <p:cTn id="30" dur="500" fill="hold"/>
                                        <p:tgtEl>
                                          <p:spTgt spid="45"/>
                                        </p:tgtEl>
                                        <p:attrNameLst>
                                          <p:attrName>ppt_y</p:attrName>
                                        </p:attrNameLst>
                                      </p:cBhvr>
                                      <p:tavLst>
                                        <p:tav tm="0">
                                          <p:val>
                                            <p:strVal val="#ppt_y"/>
                                          </p:val>
                                        </p:tav>
                                        <p:tav tm="100000">
                                          <p:val>
                                            <p:strVal val="#ppt_y"/>
                                          </p:val>
                                        </p:tav>
                                      </p:tavLst>
                                    </p:anim>
                                  </p:childTnLst>
                                </p:cTn>
                              </p:par>
                              <p:par>
                                <p:cTn id="31" presetID="2" presetClass="entr" presetSubtype="2" fill="hold" grpId="0" nodeType="withEffect">
                                  <p:stCondLst>
                                    <p:cond delay="0"/>
                                  </p:stCondLst>
                                  <p:childTnLst>
                                    <p:set>
                                      <p:cBhvr>
                                        <p:cTn id="32" dur="1" fill="hold">
                                          <p:stCondLst>
                                            <p:cond delay="0"/>
                                          </p:stCondLst>
                                        </p:cTn>
                                        <p:tgtEl>
                                          <p:spTgt spid="46"/>
                                        </p:tgtEl>
                                        <p:attrNameLst>
                                          <p:attrName>style.visibility</p:attrName>
                                        </p:attrNameLst>
                                      </p:cBhvr>
                                      <p:to>
                                        <p:strVal val="visible"/>
                                      </p:to>
                                    </p:set>
                                    <p:anim calcmode="lin" valueType="num">
                                      <p:cBhvr additive="base">
                                        <p:cTn id="33" dur="500" fill="hold"/>
                                        <p:tgtEl>
                                          <p:spTgt spid="46"/>
                                        </p:tgtEl>
                                        <p:attrNameLst>
                                          <p:attrName>ppt_x</p:attrName>
                                        </p:attrNameLst>
                                      </p:cBhvr>
                                      <p:tavLst>
                                        <p:tav tm="0">
                                          <p:val>
                                            <p:strVal val="1+#ppt_w/2"/>
                                          </p:val>
                                        </p:tav>
                                        <p:tav tm="100000">
                                          <p:val>
                                            <p:strVal val="#ppt_x"/>
                                          </p:val>
                                        </p:tav>
                                      </p:tavLst>
                                    </p:anim>
                                    <p:anim calcmode="lin" valueType="num">
                                      <p:cBhvr additive="base">
                                        <p:cTn id="34" dur="500" fill="hold"/>
                                        <p:tgtEl>
                                          <p:spTgt spid="46"/>
                                        </p:tgtEl>
                                        <p:attrNameLst>
                                          <p:attrName>ppt_y</p:attrName>
                                        </p:attrNameLst>
                                      </p:cBhvr>
                                      <p:tavLst>
                                        <p:tav tm="0">
                                          <p:val>
                                            <p:strVal val="#ppt_y"/>
                                          </p:val>
                                        </p:tav>
                                        <p:tav tm="100000">
                                          <p:val>
                                            <p:strVal val="#ppt_y"/>
                                          </p:val>
                                        </p:tav>
                                      </p:tavLst>
                                    </p:anim>
                                  </p:childTnLst>
                                </p:cTn>
                              </p:par>
                              <p:par>
                                <p:cTn id="35" presetID="2" presetClass="entr" presetSubtype="2" fill="hold" grpId="0" nodeType="withEffect">
                                  <p:stCondLst>
                                    <p:cond delay="0"/>
                                  </p:stCondLst>
                                  <p:childTnLst>
                                    <p:set>
                                      <p:cBhvr>
                                        <p:cTn id="36" dur="1" fill="hold">
                                          <p:stCondLst>
                                            <p:cond delay="0"/>
                                          </p:stCondLst>
                                        </p:cTn>
                                        <p:tgtEl>
                                          <p:spTgt spid="43"/>
                                        </p:tgtEl>
                                        <p:attrNameLst>
                                          <p:attrName>style.visibility</p:attrName>
                                        </p:attrNameLst>
                                      </p:cBhvr>
                                      <p:to>
                                        <p:strVal val="visible"/>
                                      </p:to>
                                    </p:set>
                                    <p:anim calcmode="lin" valueType="num">
                                      <p:cBhvr additive="base">
                                        <p:cTn id="37" dur="500" fill="hold"/>
                                        <p:tgtEl>
                                          <p:spTgt spid="43"/>
                                        </p:tgtEl>
                                        <p:attrNameLst>
                                          <p:attrName>ppt_x</p:attrName>
                                        </p:attrNameLst>
                                      </p:cBhvr>
                                      <p:tavLst>
                                        <p:tav tm="0">
                                          <p:val>
                                            <p:strVal val="1+#ppt_w/2"/>
                                          </p:val>
                                        </p:tav>
                                        <p:tav tm="100000">
                                          <p:val>
                                            <p:strVal val="#ppt_x"/>
                                          </p:val>
                                        </p:tav>
                                      </p:tavLst>
                                    </p:anim>
                                    <p:anim calcmode="lin" valueType="num">
                                      <p:cBhvr additive="base">
                                        <p:cTn id="38" dur="500" fill="hold"/>
                                        <p:tgtEl>
                                          <p:spTgt spid="4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8" grpId="0"/>
      <p:bldP spid="40" grpId="0" animBg="1"/>
      <p:bldP spid="42" grpId="0" animBg="1"/>
      <p:bldP spid="43" grpId="0"/>
      <p:bldP spid="44" grpId="0"/>
      <p:bldP spid="45" grpId="0" animBg="1"/>
      <p:bldP spid="4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EDA7EA9-9F9C-D7F3-2F12-1B1A6436F5E4}"/>
              </a:ext>
            </a:extLst>
          </p:cNvPr>
          <p:cNvSpPr txBox="1"/>
          <p:nvPr/>
        </p:nvSpPr>
        <p:spPr>
          <a:xfrm>
            <a:off x="332874" y="370797"/>
            <a:ext cx="2795337" cy="400110"/>
          </a:xfrm>
          <a:prstGeom prst="rect">
            <a:avLst/>
          </a:prstGeom>
          <a:noFill/>
        </p:spPr>
        <p:txBody>
          <a:bodyPr wrap="square" rtlCol="0">
            <a:spAutoFit/>
          </a:bodyPr>
          <a:lstStyle/>
          <a:p>
            <a:r>
              <a:rPr lang="en-GB" sz="2000" b="1" u="sng" dirty="0">
                <a:latin typeface="Arial" panose="020B0604020202020204" pitchFamily="34" charset="0"/>
                <a:cs typeface="Arial" panose="020B0604020202020204" pitchFamily="34" charset="0"/>
              </a:rPr>
              <a:t>Structured Interviews</a:t>
            </a:r>
          </a:p>
        </p:txBody>
      </p:sp>
      <p:sp>
        <p:nvSpPr>
          <p:cNvPr id="5" name="Rectangle 4">
            <a:extLst>
              <a:ext uri="{FF2B5EF4-FFF2-40B4-BE49-F238E27FC236}">
                <a16:creationId xmlns:a16="http://schemas.microsoft.com/office/drawing/2014/main" id="{A922694C-791E-DAA1-EF68-20030B164AD2}"/>
              </a:ext>
            </a:extLst>
          </p:cNvPr>
          <p:cNvSpPr/>
          <p:nvPr/>
        </p:nvSpPr>
        <p:spPr>
          <a:xfrm>
            <a:off x="0" y="0"/>
            <a:ext cx="12192000" cy="1052052"/>
          </a:xfrm>
          <a:prstGeom prst="rect">
            <a:avLst/>
          </a:prstGeom>
          <a:gradFill>
            <a:gsLst>
              <a:gs pos="3000">
                <a:schemeClr val="bg1"/>
              </a:gs>
              <a:gs pos="51000">
                <a:schemeClr val="accent4">
                  <a:lumMod val="5000"/>
                  <a:lumOff val="95000"/>
                </a:schemeClr>
              </a:gs>
              <a:gs pos="100000">
                <a:srgbClr val="0070C0"/>
              </a:gs>
            </a:gsLst>
            <a:lin ang="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A6150982-EF0C-73EE-CBB5-E515A8E30F92}"/>
              </a:ext>
            </a:extLst>
          </p:cNvPr>
          <p:cNvPicPr>
            <a:picLocks noChangeAspect="1"/>
          </p:cNvPicPr>
          <p:nvPr/>
        </p:nvPicPr>
        <p:blipFill>
          <a:blip r:embed="rId3">
            <a:extLst>
              <a:ext uri="{28A0092B-C50C-407E-A947-70E740481C1C}">
                <a14:useLocalDpi xmlns:a14="http://schemas.microsoft.com/office/drawing/2010/main" val="0"/>
              </a:ext>
            </a:extLst>
          </a:blip>
          <a:srcRect r="49233"/>
          <a:stretch>
            <a:fillRect/>
          </a:stretch>
        </p:blipFill>
        <p:spPr>
          <a:xfrm>
            <a:off x="8780205" y="203231"/>
            <a:ext cx="1986117" cy="645589"/>
          </a:xfrm>
          <a:prstGeom prst="rect">
            <a:avLst/>
          </a:prstGeom>
        </p:spPr>
      </p:pic>
      <p:sp>
        <p:nvSpPr>
          <p:cNvPr id="8" name="TextBox 7">
            <a:extLst>
              <a:ext uri="{FF2B5EF4-FFF2-40B4-BE49-F238E27FC236}">
                <a16:creationId xmlns:a16="http://schemas.microsoft.com/office/drawing/2014/main" id="{3E6393A4-1E08-6990-04BE-1AD89A73B017}"/>
              </a:ext>
            </a:extLst>
          </p:cNvPr>
          <p:cNvSpPr txBox="1"/>
          <p:nvPr/>
        </p:nvSpPr>
        <p:spPr>
          <a:xfrm>
            <a:off x="639073" y="353370"/>
            <a:ext cx="7665478" cy="369332"/>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Evaluating interview methods for recruitment during transformation</a:t>
            </a:r>
          </a:p>
        </p:txBody>
      </p:sp>
      <p:graphicFrame>
        <p:nvGraphicFramePr>
          <p:cNvPr id="12" name="Table 11">
            <a:extLst>
              <a:ext uri="{FF2B5EF4-FFF2-40B4-BE49-F238E27FC236}">
                <a16:creationId xmlns:a16="http://schemas.microsoft.com/office/drawing/2014/main" id="{2D2F2CF0-68FD-C2D9-48BA-3DC4A0EFFA71}"/>
              </a:ext>
            </a:extLst>
          </p:cNvPr>
          <p:cNvGraphicFramePr>
            <a:graphicFrameLocks noGrp="1"/>
          </p:cNvGraphicFramePr>
          <p:nvPr>
            <p:extLst>
              <p:ext uri="{D42A27DB-BD31-4B8C-83A1-F6EECF244321}">
                <p14:modId xmlns:p14="http://schemas.microsoft.com/office/powerpoint/2010/main" val="3454063471"/>
              </p:ext>
            </p:extLst>
          </p:nvPr>
        </p:nvGraphicFramePr>
        <p:xfrm>
          <a:off x="1162948" y="1165056"/>
          <a:ext cx="9686025" cy="4202260"/>
        </p:xfrm>
        <a:graphic>
          <a:graphicData uri="http://schemas.openxmlformats.org/drawingml/2006/table">
            <a:tbl>
              <a:tblPr>
                <a:tableStyleId>{BC89EF96-8CEA-46FF-86C4-4CE0E7609802}</a:tableStyleId>
              </a:tblPr>
              <a:tblGrid>
                <a:gridCol w="1937205">
                  <a:extLst>
                    <a:ext uri="{9D8B030D-6E8A-4147-A177-3AD203B41FA5}">
                      <a16:colId xmlns:a16="http://schemas.microsoft.com/office/drawing/2014/main" val="2877781175"/>
                    </a:ext>
                  </a:extLst>
                </a:gridCol>
                <a:gridCol w="1937205">
                  <a:extLst>
                    <a:ext uri="{9D8B030D-6E8A-4147-A177-3AD203B41FA5}">
                      <a16:colId xmlns:a16="http://schemas.microsoft.com/office/drawing/2014/main" val="3303943652"/>
                    </a:ext>
                  </a:extLst>
                </a:gridCol>
                <a:gridCol w="1937205">
                  <a:extLst>
                    <a:ext uri="{9D8B030D-6E8A-4147-A177-3AD203B41FA5}">
                      <a16:colId xmlns:a16="http://schemas.microsoft.com/office/drawing/2014/main" val="3300765625"/>
                    </a:ext>
                  </a:extLst>
                </a:gridCol>
                <a:gridCol w="1937205">
                  <a:extLst>
                    <a:ext uri="{9D8B030D-6E8A-4147-A177-3AD203B41FA5}">
                      <a16:colId xmlns:a16="http://schemas.microsoft.com/office/drawing/2014/main" val="2691251676"/>
                    </a:ext>
                  </a:extLst>
                </a:gridCol>
                <a:gridCol w="1937205">
                  <a:extLst>
                    <a:ext uri="{9D8B030D-6E8A-4147-A177-3AD203B41FA5}">
                      <a16:colId xmlns:a16="http://schemas.microsoft.com/office/drawing/2014/main" val="3050873579"/>
                    </a:ext>
                  </a:extLst>
                </a:gridCol>
              </a:tblGrid>
              <a:tr h="229942">
                <a:tc>
                  <a:txBody>
                    <a:bodyPr/>
                    <a:lstStyle/>
                    <a:p>
                      <a:pPr algn="ctr">
                        <a:buNone/>
                      </a:pPr>
                      <a:r>
                        <a:rPr lang="en-GB" sz="1400" b="0" dirty="0">
                          <a:solidFill>
                            <a:schemeClr val="bg1"/>
                          </a:solidFill>
                        </a:rPr>
                        <a:t>Interview type</a:t>
                      </a:r>
                    </a:p>
                  </a:txBody>
                  <a:tcPr marL="51192" marR="51192" marT="25596" marB="25596" anchor="ct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cell3D prstMaterial="dkEdge">
                      <a:bevel prst="riblet"/>
                      <a:lightRig rig="flood" dir="t"/>
                    </a:cell3D>
                    <a:solidFill>
                      <a:srgbClr val="0070C0"/>
                    </a:solidFill>
                  </a:tcPr>
                </a:tc>
                <a:tc>
                  <a:txBody>
                    <a:bodyPr/>
                    <a:lstStyle/>
                    <a:p>
                      <a:pPr algn="ctr">
                        <a:buNone/>
                      </a:pPr>
                      <a:r>
                        <a:rPr lang="en-GB" sz="1400" b="0">
                          <a:solidFill>
                            <a:schemeClr val="bg1"/>
                          </a:solidFill>
                        </a:rPr>
                        <a:t>Definition</a:t>
                      </a:r>
                    </a:p>
                  </a:txBody>
                  <a:tcPr marL="51192" marR="51192" marT="25596" marB="25596" anchor="ctr">
                    <a:lnT w="12700" cap="flat" cmpd="sng" algn="ctr">
                      <a:solidFill>
                        <a:schemeClr val="tx1"/>
                      </a:solidFill>
                      <a:prstDash val="solid"/>
                      <a:round/>
                      <a:headEnd type="none" w="med" len="med"/>
                      <a:tailEnd type="none" w="med" len="med"/>
                    </a:lnT>
                    <a:cell3D prstMaterial="dkEdge">
                      <a:bevel prst="riblet"/>
                      <a:lightRig rig="flood" dir="t"/>
                    </a:cell3D>
                    <a:solidFill>
                      <a:srgbClr val="0070C0"/>
                    </a:solidFill>
                  </a:tcPr>
                </a:tc>
                <a:tc>
                  <a:txBody>
                    <a:bodyPr/>
                    <a:lstStyle/>
                    <a:p>
                      <a:pPr algn="ctr">
                        <a:buNone/>
                      </a:pPr>
                      <a:r>
                        <a:rPr lang="en-GB" sz="1400" b="0" dirty="0">
                          <a:solidFill>
                            <a:schemeClr val="bg1"/>
                          </a:solidFill>
                        </a:rPr>
                        <a:t>Suitable roles</a:t>
                      </a:r>
                    </a:p>
                  </a:txBody>
                  <a:tcPr marL="51192" marR="51192" marT="25596" marB="25596" anchor="ctr">
                    <a:lnT w="12700" cap="flat" cmpd="sng" algn="ctr">
                      <a:solidFill>
                        <a:schemeClr val="tx1"/>
                      </a:solidFill>
                      <a:prstDash val="solid"/>
                      <a:round/>
                      <a:headEnd type="none" w="med" len="med"/>
                      <a:tailEnd type="none" w="med" len="med"/>
                    </a:lnT>
                    <a:cell3D prstMaterial="dkEdge">
                      <a:bevel prst="riblet"/>
                      <a:lightRig rig="flood" dir="t"/>
                    </a:cell3D>
                    <a:solidFill>
                      <a:srgbClr val="0070C0"/>
                    </a:solidFill>
                  </a:tcPr>
                </a:tc>
                <a:tc>
                  <a:txBody>
                    <a:bodyPr/>
                    <a:lstStyle/>
                    <a:p>
                      <a:pPr algn="ctr">
                        <a:buNone/>
                      </a:pPr>
                      <a:r>
                        <a:rPr lang="en-GB" sz="1400" b="0">
                          <a:solidFill>
                            <a:schemeClr val="bg1"/>
                          </a:solidFill>
                        </a:rPr>
                        <a:t>Advantages</a:t>
                      </a:r>
                    </a:p>
                  </a:txBody>
                  <a:tcPr marL="51192" marR="51192" marT="25596" marB="25596" anchor="ctr">
                    <a:lnT w="12700" cap="flat" cmpd="sng" algn="ctr">
                      <a:solidFill>
                        <a:schemeClr val="tx1"/>
                      </a:solidFill>
                      <a:prstDash val="solid"/>
                      <a:round/>
                      <a:headEnd type="none" w="med" len="med"/>
                      <a:tailEnd type="none" w="med" len="med"/>
                    </a:lnT>
                    <a:cell3D prstMaterial="dkEdge">
                      <a:bevel prst="riblet"/>
                      <a:lightRig rig="flood" dir="t"/>
                    </a:cell3D>
                    <a:solidFill>
                      <a:srgbClr val="0070C0"/>
                    </a:solidFill>
                  </a:tcPr>
                </a:tc>
                <a:tc>
                  <a:txBody>
                    <a:bodyPr/>
                    <a:lstStyle/>
                    <a:p>
                      <a:pPr algn="ctr">
                        <a:buNone/>
                      </a:pPr>
                      <a:r>
                        <a:rPr lang="en-GB" sz="1400" b="0" dirty="0">
                          <a:solidFill>
                            <a:schemeClr val="bg1"/>
                          </a:solidFill>
                        </a:rPr>
                        <a:t>Limitations</a:t>
                      </a:r>
                    </a:p>
                  </a:txBody>
                  <a:tcPr marL="51192" marR="51192" marT="25596" marB="25596" anchor="ct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cell3D prstMaterial="dkEdge">
                      <a:bevel prst="riblet"/>
                      <a:lightRig rig="flood" dir="t"/>
                    </a:cell3D>
                    <a:solidFill>
                      <a:srgbClr val="0070C0"/>
                    </a:solidFill>
                  </a:tcPr>
                </a:tc>
                <a:extLst>
                  <a:ext uri="{0D108BD9-81ED-4DB2-BD59-A6C34878D82A}">
                    <a16:rowId xmlns:a16="http://schemas.microsoft.com/office/drawing/2014/main" val="3576776116"/>
                  </a:ext>
                </a:extLst>
              </a:tr>
              <a:tr h="1361183">
                <a:tc>
                  <a:txBody>
                    <a:bodyPr/>
                    <a:lstStyle/>
                    <a:p>
                      <a:pPr algn="ctr">
                        <a:buNone/>
                      </a:pPr>
                      <a:r>
                        <a:rPr lang="en-GB" sz="1200" b="1" dirty="0">
                          <a:solidFill>
                            <a:schemeClr val="bg1"/>
                          </a:solidFill>
                        </a:rPr>
                        <a:t>Structured interview</a:t>
                      </a:r>
                    </a:p>
                  </a:txBody>
                  <a:tcPr marL="51192" marR="51192" marT="25596" marB="25596" anchor="ctr">
                    <a:lnL w="12700" cap="flat" cmpd="sng" algn="ctr">
                      <a:solidFill>
                        <a:schemeClr val="tx1"/>
                      </a:solidFill>
                      <a:prstDash val="solid"/>
                      <a:round/>
                      <a:headEnd type="none" w="med" len="med"/>
                      <a:tailEnd type="none" w="med" len="med"/>
                    </a:lnL>
                    <a:cell3D prstMaterial="dkEdge">
                      <a:bevel prst="riblet"/>
                      <a:lightRig rig="flood" dir="t"/>
                    </a:cell3D>
                    <a:solidFill>
                      <a:srgbClr val="FF0000"/>
                    </a:solidFill>
                  </a:tcPr>
                </a:tc>
                <a:tc>
                  <a:txBody>
                    <a:bodyPr/>
                    <a:lstStyle/>
                    <a:p>
                      <a:pPr algn="ctr">
                        <a:buNone/>
                      </a:pPr>
                      <a:r>
                        <a:rPr lang="en-GB" sz="1000" b="0" dirty="0"/>
                        <a:t>All candidates are asked the same pre-planned questions in the same order and assessed against a standard given criteria.</a:t>
                      </a:r>
                    </a:p>
                  </a:txBody>
                  <a:tcPr marL="51192" marR="51192" marT="25596" marB="25596" anchor="ctr">
                    <a:cell3D prstMaterial="dkEdge">
                      <a:bevel prst="riblet"/>
                      <a:lightRig rig="flood" dir="t"/>
                    </a:cell3D>
                  </a:tcPr>
                </a:tc>
                <a:tc>
                  <a:txBody>
                    <a:bodyPr/>
                    <a:lstStyle/>
                    <a:p>
                      <a:pPr algn="ctr">
                        <a:buNone/>
                      </a:pPr>
                      <a:r>
                        <a:rPr lang="en-GB" sz="1000" b="0" dirty="0"/>
                        <a:t>Project Manager, Financial Analyst, Operations Manager</a:t>
                      </a:r>
                    </a:p>
                  </a:txBody>
                  <a:tcPr marL="51192" marR="51192" marT="25596" marB="25596" anchor="ctr">
                    <a:cell3D prstMaterial="dkEdge">
                      <a:bevel prst="riblet"/>
                      <a:lightRig rig="flood" dir="t"/>
                    </a:cell3D>
                  </a:tcPr>
                </a:tc>
                <a:tc>
                  <a:txBody>
                    <a:bodyPr/>
                    <a:lstStyle/>
                    <a:p>
                      <a:pPr algn="ctr">
                        <a:buNone/>
                      </a:pPr>
                      <a:r>
                        <a:rPr lang="en-GB" sz="1000" b="0" dirty="0"/>
                        <a:t>Improves overall fairness, consistency, and comparability between the potential candidates, reduces interviewer bias, supports reliable decision making.</a:t>
                      </a:r>
                    </a:p>
                  </a:txBody>
                  <a:tcPr marL="51192" marR="51192" marT="25596" marB="25596" anchor="ctr">
                    <a:cell3D prstMaterial="dkEdge">
                      <a:bevel prst="riblet"/>
                      <a:lightRig rig="flood" dir="t"/>
                    </a:cell3D>
                  </a:tcPr>
                </a:tc>
                <a:tc>
                  <a:txBody>
                    <a:bodyPr/>
                    <a:lstStyle/>
                    <a:p>
                      <a:pPr algn="ctr">
                        <a:buNone/>
                      </a:pPr>
                      <a:r>
                        <a:rPr lang="en-GB" sz="1000" b="0" dirty="0"/>
                        <a:t>Can be less flexible and may not explore unexpected strengths in depth for the potential candidates.</a:t>
                      </a:r>
                    </a:p>
                  </a:txBody>
                  <a:tcPr marL="51192" marR="51192" marT="25596" marB="25596" anchor="ctr">
                    <a:lnR w="12700" cap="flat" cmpd="sng" algn="ctr">
                      <a:solidFill>
                        <a:schemeClr val="tx1"/>
                      </a:solidFill>
                      <a:prstDash val="solid"/>
                      <a:round/>
                      <a:headEnd type="none" w="med" len="med"/>
                      <a:tailEnd type="none" w="med" len="med"/>
                    </a:lnR>
                    <a:cell3D prstMaterial="dkEdge">
                      <a:bevel prst="riblet"/>
                      <a:lightRig rig="flood" dir="t"/>
                    </a:cell3D>
                  </a:tcPr>
                </a:tc>
                <a:extLst>
                  <a:ext uri="{0D108BD9-81ED-4DB2-BD59-A6C34878D82A}">
                    <a16:rowId xmlns:a16="http://schemas.microsoft.com/office/drawing/2014/main" val="3278494907"/>
                  </a:ext>
                </a:extLst>
              </a:tr>
              <a:tr h="1361183">
                <a:tc>
                  <a:txBody>
                    <a:bodyPr/>
                    <a:lstStyle/>
                    <a:p>
                      <a:pPr algn="ctr">
                        <a:buNone/>
                      </a:pPr>
                      <a:r>
                        <a:rPr lang="en-GB" sz="1200" b="1">
                          <a:solidFill>
                            <a:schemeClr val="bg1"/>
                          </a:solidFill>
                        </a:rPr>
                        <a:t>Competency-based interview</a:t>
                      </a:r>
                    </a:p>
                  </a:txBody>
                  <a:tcPr marL="51192" marR="51192" marT="25596" marB="25596" anchor="ctr">
                    <a:lnL w="12700" cap="flat" cmpd="sng" algn="ctr">
                      <a:solidFill>
                        <a:schemeClr val="tx1"/>
                      </a:solidFill>
                      <a:prstDash val="solid"/>
                      <a:round/>
                      <a:headEnd type="none" w="med" len="med"/>
                      <a:tailEnd type="none" w="med" len="med"/>
                    </a:lnL>
                    <a:cell3D prstMaterial="dkEdge">
                      <a:bevel prst="riblet"/>
                      <a:lightRig rig="flood" dir="t"/>
                    </a:cell3D>
                    <a:solidFill>
                      <a:srgbClr val="FF0000"/>
                    </a:solidFill>
                  </a:tcPr>
                </a:tc>
                <a:tc>
                  <a:txBody>
                    <a:bodyPr/>
                    <a:lstStyle/>
                    <a:p>
                      <a:pPr algn="ctr">
                        <a:buNone/>
                      </a:pPr>
                      <a:r>
                        <a:rPr lang="en-GB" sz="1000" b="0" dirty="0"/>
                        <a:t>Candidates are asked to provide examples of past behaviour and situations that demonstrate role related competencies.</a:t>
                      </a:r>
                    </a:p>
                  </a:txBody>
                  <a:tcPr marL="51192" marR="51192" marT="25596" marB="25596" anchor="ctr">
                    <a:cell3D prstMaterial="dkEdge">
                      <a:bevel prst="riblet"/>
                      <a:lightRig rig="flood" dir="t"/>
                    </a:cell3D>
                  </a:tcPr>
                </a:tc>
                <a:tc>
                  <a:txBody>
                    <a:bodyPr/>
                    <a:lstStyle/>
                    <a:p>
                      <a:pPr algn="ctr">
                        <a:buNone/>
                      </a:pPr>
                      <a:r>
                        <a:rPr lang="en-GB" sz="1000" b="0" dirty="0"/>
                        <a:t>Change Manager, Project Manager, Operations Manager</a:t>
                      </a:r>
                    </a:p>
                  </a:txBody>
                  <a:tcPr marL="51192" marR="51192" marT="25596" marB="25596" anchor="ctr">
                    <a:cell3D prstMaterial="dkEdge">
                      <a:bevel prst="riblet"/>
                      <a:lightRig rig="flood" dir="t"/>
                    </a:cell3D>
                  </a:tcPr>
                </a:tc>
                <a:tc>
                  <a:txBody>
                    <a:bodyPr/>
                    <a:lstStyle/>
                    <a:p>
                      <a:pPr algn="ctr">
                        <a:buNone/>
                      </a:pPr>
                      <a:r>
                        <a:rPr lang="en-GB" sz="1000" b="0" dirty="0"/>
                        <a:t>Assesses evidence of skills of a candidate such as leadership, adaptability, stakeholder management, and problem-solving which would be closely aligned to the job requirements.</a:t>
                      </a:r>
                    </a:p>
                  </a:txBody>
                  <a:tcPr marL="51192" marR="51192" marT="25596" marB="25596" anchor="ctr">
                    <a:cell3D prstMaterial="dkEdge">
                      <a:bevel prst="riblet"/>
                      <a:lightRig rig="flood" dir="t"/>
                    </a:cell3D>
                  </a:tcPr>
                </a:tc>
                <a:tc>
                  <a:txBody>
                    <a:bodyPr/>
                    <a:lstStyle/>
                    <a:p>
                      <a:pPr algn="ctr">
                        <a:buNone/>
                      </a:pPr>
                      <a:r>
                        <a:rPr lang="en-GB" sz="1000" b="0" dirty="0"/>
                        <a:t>May disadvantage candidates with strong potential in a potential role due to them having limited direct experience.</a:t>
                      </a:r>
                    </a:p>
                  </a:txBody>
                  <a:tcPr marL="51192" marR="51192" marT="25596" marB="25596" anchor="ctr">
                    <a:lnR w="12700" cap="flat" cmpd="sng" algn="ctr">
                      <a:solidFill>
                        <a:schemeClr val="tx1"/>
                      </a:solidFill>
                      <a:prstDash val="solid"/>
                      <a:round/>
                      <a:headEnd type="none" w="med" len="med"/>
                      <a:tailEnd type="none" w="med" len="med"/>
                    </a:lnR>
                    <a:cell3D prstMaterial="dkEdge">
                      <a:bevel prst="riblet"/>
                      <a:lightRig rig="flood" dir="t"/>
                    </a:cell3D>
                  </a:tcPr>
                </a:tc>
                <a:extLst>
                  <a:ext uri="{0D108BD9-81ED-4DB2-BD59-A6C34878D82A}">
                    <a16:rowId xmlns:a16="http://schemas.microsoft.com/office/drawing/2014/main" val="4237690060"/>
                  </a:ext>
                </a:extLst>
              </a:tr>
              <a:tr h="1215342">
                <a:tc>
                  <a:txBody>
                    <a:bodyPr/>
                    <a:lstStyle/>
                    <a:p>
                      <a:pPr algn="ctr">
                        <a:buNone/>
                      </a:pPr>
                      <a:r>
                        <a:rPr lang="en-GB" sz="1200" b="1" dirty="0">
                          <a:solidFill>
                            <a:schemeClr val="bg1"/>
                          </a:solidFill>
                        </a:rPr>
                        <a:t>Panel interview</a:t>
                      </a:r>
                    </a:p>
                  </a:txBody>
                  <a:tcPr marL="51192" marR="51192" marT="25596" marB="25596" anchor="ct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cell3D prstMaterial="dkEdge">
                      <a:bevel prst="riblet"/>
                      <a:lightRig rig="flood" dir="t"/>
                    </a:cell3D>
                    <a:solidFill>
                      <a:srgbClr val="FF0000"/>
                    </a:solidFill>
                  </a:tcPr>
                </a:tc>
                <a:tc>
                  <a:txBody>
                    <a:bodyPr/>
                    <a:lstStyle/>
                    <a:p>
                      <a:pPr algn="ctr">
                        <a:buNone/>
                      </a:pPr>
                      <a:r>
                        <a:rPr lang="en-GB" sz="1000" b="0" dirty="0"/>
                        <a:t>A candidate is interviewed by several interviewers, often from different functional areas.</a:t>
                      </a:r>
                    </a:p>
                  </a:txBody>
                  <a:tcPr marL="51192" marR="51192" marT="25596" marB="25596" anchor="ctr">
                    <a:lnB w="12700" cap="flat" cmpd="sng" algn="ctr">
                      <a:solidFill>
                        <a:schemeClr val="tx1"/>
                      </a:solidFill>
                      <a:prstDash val="solid"/>
                      <a:round/>
                      <a:headEnd type="none" w="med" len="med"/>
                      <a:tailEnd type="none" w="med" len="med"/>
                    </a:lnB>
                    <a:cell3D prstMaterial="dkEdge">
                      <a:bevel prst="riblet"/>
                      <a:lightRig rig="flood" dir="t"/>
                    </a:cell3D>
                  </a:tcPr>
                </a:tc>
                <a:tc>
                  <a:txBody>
                    <a:bodyPr/>
                    <a:lstStyle/>
                    <a:p>
                      <a:pPr algn="ctr">
                        <a:buNone/>
                      </a:pPr>
                      <a:r>
                        <a:rPr lang="en-GB" sz="1000" b="0" dirty="0"/>
                        <a:t>Change Manager, Digital Specialist, Senior Project Manager</a:t>
                      </a:r>
                    </a:p>
                  </a:txBody>
                  <a:tcPr marL="51192" marR="51192" marT="25596" marB="25596" anchor="ctr">
                    <a:lnB w="12700" cap="flat" cmpd="sng" algn="ctr">
                      <a:solidFill>
                        <a:schemeClr val="tx1"/>
                      </a:solidFill>
                      <a:prstDash val="solid"/>
                      <a:round/>
                      <a:headEnd type="none" w="med" len="med"/>
                      <a:tailEnd type="none" w="med" len="med"/>
                    </a:lnB>
                    <a:cell3D prstMaterial="dkEdge">
                      <a:bevel prst="riblet"/>
                      <a:lightRig rig="flood" dir="t"/>
                    </a:cell3D>
                  </a:tcPr>
                </a:tc>
                <a:tc>
                  <a:txBody>
                    <a:bodyPr/>
                    <a:lstStyle/>
                    <a:p>
                      <a:pPr algn="ctr">
                        <a:buNone/>
                      </a:pPr>
                      <a:r>
                        <a:rPr lang="en-GB" sz="1000" b="0" dirty="0"/>
                        <a:t>Provides broader judgement, reduces reliance on one interviewer, and is useful for strategically important or cross-functional roles.</a:t>
                      </a:r>
                    </a:p>
                  </a:txBody>
                  <a:tcPr marL="51192" marR="51192" marT="25596" marB="25596" anchor="ctr">
                    <a:lnB w="12700" cap="flat" cmpd="sng" algn="ctr">
                      <a:solidFill>
                        <a:schemeClr val="tx1"/>
                      </a:solidFill>
                      <a:prstDash val="solid"/>
                      <a:round/>
                      <a:headEnd type="none" w="med" len="med"/>
                      <a:tailEnd type="none" w="med" len="med"/>
                    </a:lnB>
                    <a:cell3D prstMaterial="dkEdge">
                      <a:bevel prst="riblet"/>
                      <a:lightRig rig="flood" dir="t"/>
                    </a:cell3D>
                  </a:tcPr>
                </a:tc>
                <a:tc>
                  <a:txBody>
                    <a:bodyPr/>
                    <a:lstStyle/>
                    <a:p>
                      <a:pPr algn="ctr">
                        <a:buNone/>
                      </a:pPr>
                      <a:r>
                        <a:rPr lang="en-GB" sz="1000" b="0" dirty="0"/>
                        <a:t>Can be resource-intensive and may increase pressure on candidates.</a:t>
                      </a:r>
                    </a:p>
                  </a:txBody>
                  <a:tcPr marL="51192" marR="51192" marT="25596" marB="25596" anchor="ct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cell3D prstMaterial="dkEdge">
                      <a:bevel prst="riblet"/>
                      <a:lightRig rig="flood" dir="t"/>
                    </a:cell3D>
                  </a:tcPr>
                </a:tc>
                <a:extLst>
                  <a:ext uri="{0D108BD9-81ED-4DB2-BD59-A6C34878D82A}">
                    <a16:rowId xmlns:a16="http://schemas.microsoft.com/office/drawing/2014/main" val="2661798000"/>
                  </a:ext>
                </a:extLst>
              </a:tr>
            </a:tbl>
          </a:graphicData>
        </a:graphic>
      </p:graphicFrame>
      <p:sp>
        <p:nvSpPr>
          <p:cNvPr id="14" name="TextBox 13">
            <a:extLst>
              <a:ext uri="{FF2B5EF4-FFF2-40B4-BE49-F238E27FC236}">
                <a16:creationId xmlns:a16="http://schemas.microsoft.com/office/drawing/2014/main" id="{F91523F0-C87D-943D-7BD3-5BD34C538EE9}"/>
              </a:ext>
            </a:extLst>
          </p:cNvPr>
          <p:cNvSpPr txBox="1"/>
          <p:nvPr/>
        </p:nvSpPr>
        <p:spPr>
          <a:xfrm>
            <a:off x="896252" y="5454440"/>
            <a:ext cx="10419448" cy="1200329"/>
          </a:xfrm>
          <a:prstGeom prst="rect">
            <a:avLst/>
          </a:prstGeom>
        </p:spPr>
        <p:style>
          <a:lnRef idx="1">
            <a:schemeClr val="accent4"/>
          </a:lnRef>
          <a:fillRef idx="3">
            <a:schemeClr val="accent4"/>
          </a:fillRef>
          <a:effectRef idx="2">
            <a:schemeClr val="accent4"/>
          </a:effectRef>
          <a:fontRef idx="minor">
            <a:schemeClr val="lt1"/>
          </a:fontRef>
        </p:style>
        <p:txBody>
          <a:bodyPr wrap="square" rtlCol="0">
            <a:spAutoFit/>
          </a:bodyPr>
          <a:lstStyle/>
          <a:p>
            <a:pPr algn="ctr"/>
            <a:r>
              <a:rPr lang="en-GB" dirty="0"/>
              <a:t>Among these approaches to the interview, </a:t>
            </a:r>
            <a:r>
              <a:rPr lang="en-GB" b="1" dirty="0"/>
              <a:t>Structured interviews </a:t>
            </a:r>
            <a:r>
              <a:rPr lang="en-GB" dirty="0"/>
              <a:t>offer the greatest consistency. </a:t>
            </a:r>
            <a:r>
              <a:rPr lang="en-GB" b="1" dirty="0"/>
              <a:t>Competency-based interviews </a:t>
            </a:r>
            <a:r>
              <a:rPr lang="en-GB" dirty="0"/>
              <a:t>provide the strongest behavioural/experience evidence. </a:t>
            </a:r>
            <a:r>
              <a:rPr lang="en-GB" b="1" dirty="0"/>
              <a:t>Panel interviews</a:t>
            </a:r>
            <a:r>
              <a:rPr lang="en-GB" dirty="0"/>
              <a:t> are most effective where roles have a cross functionality or a strategic importance. (Armstrong &amp; Taylor, 2023; Bratton and Gold, 2022; Taylor, 2022) </a:t>
            </a:r>
          </a:p>
        </p:txBody>
      </p:sp>
      <p:sp>
        <p:nvSpPr>
          <p:cNvPr id="2" name="Slide Number Placeholder 1">
            <a:extLst>
              <a:ext uri="{FF2B5EF4-FFF2-40B4-BE49-F238E27FC236}">
                <a16:creationId xmlns:a16="http://schemas.microsoft.com/office/drawing/2014/main" id="{8AAEA86D-A481-E6FA-63FA-9196A51F0E0A}"/>
              </a:ext>
            </a:extLst>
          </p:cNvPr>
          <p:cNvSpPr>
            <a:spLocks noGrp="1"/>
          </p:cNvSpPr>
          <p:nvPr>
            <p:ph type="sldNum" sz="quarter" idx="12"/>
          </p:nvPr>
        </p:nvSpPr>
        <p:spPr/>
        <p:txBody>
          <a:bodyPr/>
          <a:lstStyle/>
          <a:p>
            <a:fld id="{6EAF39EF-2332-4FCA-A838-0C2F2A96E7FE}" type="slidenum">
              <a:rPr lang="en-GB" smtClean="0"/>
              <a:t>10</a:t>
            </a:fld>
            <a:endParaRPr lang="en-GB"/>
          </a:p>
        </p:txBody>
      </p:sp>
    </p:spTree>
    <p:extLst>
      <p:ext uri="{BB962C8B-B14F-4D97-AF65-F5344CB8AC3E}">
        <p14:creationId xmlns:p14="http://schemas.microsoft.com/office/powerpoint/2010/main" val="1485040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09DF97B-32EE-D2E2-A1AF-DEAB796704CD}"/>
            </a:ext>
          </a:extLst>
        </p:cNvPr>
        <p:cNvGrpSpPr/>
        <p:nvPr/>
      </p:nvGrpSpPr>
      <p:grpSpPr>
        <a:xfrm>
          <a:off x="0" y="0"/>
          <a:ext cx="0" cy="0"/>
          <a:chOff x="0" y="0"/>
          <a:chExt cx="0" cy="0"/>
        </a:xfrm>
      </p:grpSpPr>
      <p:pic>
        <p:nvPicPr>
          <p:cNvPr id="19" name="Picture 18">
            <a:extLst>
              <a:ext uri="{FF2B5EF4-FFF2-40B4-BE49-F238E27FC236}">
                <a16:creationId xmlns:a16="http://schemas.microsoft.com/office/drawing/2014/main" id="{3644269E-E801-FB63-FB3C-5DB494189F2E}"/>
              </a:ext>
            </a:extLst>
          </p:cNvPr>
          <p:cNvPicPr>
            <a:picLocks noChangeAspect="1"/>
          </p:cNvPicPr>
          <p:nvPr/>
        </p:nvPicPr>
        <p:blipFill>
          <a:blip r:embed="rId3">
            <a:extLst>
              <a:ext uri="{28A0092B-C50C-407E-A947-70E740481C1C}">
                <a14:useLocalDpi xmlns:a14="http://schemas.microsoft.com/office/drawing/2010/main" val="0"/>
              </a:ext>
            </a:extLst>
          </a:blip>
          <a:srcRect t="1481" r="27655" b="-1481"/>
          <a:stretch>
            <a:fillRect/>
          </a:stretch>
        </p:blipFill>
        <p:spPr>
          <a:xfrm rot="20387050">
            <a:off x="8919790" y="4369150"/>
            <a:ext cx="3693064" cy="3403165"/>
          </a:xfrm>
          <a:prstGeom prst="ellipse">
            <a:avLst/>
          </a:prstGeom>
          <a:ln>
            <a:noFill/>
          </a:ln>
          <a:effectLst>
            <a:softEdge rad="112500"/>
          </a:effectLst>
        </p:spPr>
      </p:pic>
      <p:sp>
        <p:nvSpPr>
          <p:cNvPr id="4" name="TextBox 3">
            <a:extLst>
              <a:ext uri="{FF2B5EF4-FFF2-40B4-BE49-F238E27FC236}">
                <a16:creationId xmlns:a16="http://schemas.microsoft.com/office/drawing/2014/main" id="{D2EC11FA-3FF1-45DE-284A-64822D5218A8}"/>
              </a:ext>
            </a:extLst>
          </p:cNvPr>
          <p:cNvSpPr txBox="1"/>
          <p:nvPr/>
        </p:nvSpPr>
        <p:spPr>
          <a:xfrm>
            <a:off x="332874" y="370797"/>
            <a:ext cx="2795337" cy="400110"/>
          </a:xfrm>
          <a:prstGeom prst="rect">
            <a:avLst/>
          </a:prstGeom>
          <a:noFill/>
        </p:spPr>
        <p:txBody>
          <a:bodyPr wrap="square" rtlCol="0">
            <a:spAutoFit/>
          </a:bodyPr>
          <a:lstStyle/>
          <a:p>
            <a:r>
              <a:rPr lang="en-GB" sz="2000" b="1" u="sng" dirty="0">
                <a:latin typeface="Arial" panose="020B0604020202020204" pitchFamily="34" charset="0"/>
                <a:cs typeface="Arial" panose="020B0604020202020204" pitchFamily="34" charset="0"/>
              </a:rPr>
              <a:t>Structured Interviews</a:t>
            </a:r>
          </a:p>
        </p:txBody>
      </p:sp>
      <p:sp>
        <p:nvSpPr>
          <p:cNvPr id="5" name="Rectangle 4">
            <a:extLst>
              <a:ext uri="{FF2B5EF4-FFF2-40B4-BE49-F238E27FC236}">
                <a16:creationId xmlns:a16="http://schemas.microsoft.com/office/drawing/2014/main" id="{93831F74-D194-95E4-A9D0-CC8B3A2DFB4B}"/>
              </a:ext>
            </a:extLst>
          </p:cNvPr>
          <p:cNvSpPr/>
          <p:nvPr/>
        </p:nvSpPr>
        <p:spPr>
          <a:xfrm>
            <a:off x="0" y="0"/>
            <a:ext cx="12192000" cy="1052052"/>
          </a:xfrm>
          <a:prstGeom prst="rect">
            <a:avLst/>
          </a:prstGeom>
          <a:gradFill>
            <a:gsLst>
              <a:gs pos="3000">
                <a:schemeClr val="bg1"/>
              </a:gs>
              <a:gs pos="51000">
                <a:schemeClr val="accent4">
                  <a:lumMod val="5000"/>
                  <a:lumOff val="95000"/>
                </a:schemeClr>
              </a:gs>
              <a:gs pos="100000">
                <a:srgbClr val="0070C0"/>
              </a:gs>
            </a:gsLst>
            <a:lin ang="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9EE3AE2F-1A7C-BC39-ABA4-48996CB8005D}"/>
              </a:ext>
            </a:extLst>
          </p:cNvPr>
          <p:cNvPicPr>
            <a:picLocks noChangeAspect="1"/>
          </p:cNvPicPr>
          <p:nvPr/>
        </p:nvPicPr>
        <p:blipFill>
          <a:blip r:embed="rId4">
            <a:extLst>
              <a:ext uri="{28A0092B-C50C-407E-A947-70E740481C1C}">
                <a14:useLocalDpi xmlns:a14="http://schemas.microsoft.com/office/drawing/2010/main" val="0"/>
              </a:ext>
            </a:extLst>
          </a:blip>
          <a:srcRect r="49233"/>
          <a:stretch>
            <a:fillRect/>
          </a:stretch>
        </p:blipFill>
        <p:spPr>
          <a:xfrm>
            <a:off x="8780205" y="203231"/>
            <a:ext cx="1986117" cy="645589"/>
          </a:xfrm>
          <a:prstGeom prst="rect">
            <a:avLst/>
          </a:prstGeom>
        </p:spPr>
      </p:pic>
      <p:sp>
        <p:nvSpPr>
          <p:cNvPr id="2" name="TextBox 1">
            <a:extLst>
              <a:ext uri="{FF2B5EF4-FFF2-40B4-BE49-F238E27FC236}">
                <a16:creationId xmlns:a16="http://schemas.microsoft.com/office/drawing/2014/main" id="{15056A5D-2789-F2A1-9BD5-C020994760D7}"/>
              </a:ext>
            </a:extLst>
          </p:cNvPr>
          <p:cNvSpPr txBox="1"/>
          <p:nvPr/>
        </p:nvSpPr>
        <p:spPr>
          <a:xfrm>
            <a:off x="639073" y="353370"/>
            <a:ext cx="4599432" cy="369332"/>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Questioning Techniques - Justification</a:t>
            </a:r>
          </a:p>
        </p:txBody>
      </p:sp>
      <p:sp>
        <p:nvSpPr>
          <p:cNvPr id="3" name="TextBox 2">
            <a:extLst>
              <a:ext uri="{FF2B5EF4-FFF2-40B4-BE49-F238E27FC236}">
                <a16:creationId xmlns:a16="http://schemas.microsoft.com/office/drawing/2014/main" id="{5CEB7109-C62C-35EC-2C3F-F20A0292EA28}"/>
              </a:ext>
            </a:extLst>
          </p:cNvPr>
          <p:cNvSpPr txBox="1"/>
          <p:nvPr/>
        </p:nvSpPr>
        <p:spPr>
          <a:xfrm>
            <a:off x="639073" y="1244600"/>
            <a:ext cx="9152627" cy="1477328"/>
          </a:xfrm>
          <a:prstGeom prst="rect">
            <a:avLst/>
          </a:prstGeom>
          <a:noFill/>
        </p:spPr>
        <p:txBody>
          <a:bodyPr wrap="square" rtlCol="0">
            <a:spAutoFit/>
          </a:bodyPr>
          <a:lstStyle/>
          <a:p>
            <a:r>
              <a:rPr lang="en-GB" b="1" i="1" dirty="0"/>
              <a:t>Competency-based questioning </a:t>
            </a:r>
          </a:p>
          <a:p>
            <a:r>
              <a:rPr lang="en-GB" dirty="0"/>
              <a:t>Structured questions that will ask for specific examples of past performance that can be linked to competencies required for the role. For Example, “Tell me about a time you had to implement a new process when staff were resistant. What did you do and what was the outcome?”</a:t>
            </a:r>
          </a:p>
        </p:txBody>
      </p:sp>
      <p:sp>
        <p:nvSpPr>
          <p:cNvPr id="6" name="TextBox 5">
            <a:extLst>
              <a:ext uri="{FF2B5EF4-FFF2-40B4-BE49-F238E27FC236}">
                <a16:creationId xmlns:a16="http://schemas.microsoft.com/office/drawing/2014/main" id="{8B94CB2B-54AA-D1A4-A98A-0D6DF8542B6A}"/>
              </a:ext>
            </a:extLst>
          </p:cNvPr>
          <p:cNvSpPr txBox="1"/>
          <p:nvPr/>
        </p:nvSpPr>
        <p:spPr>
          <a:xfrm>
            <a:off x="1696947" y="2914476"/>
            <a:ext cx="8686800" cy="2308324"/>
          </a:xfrm>
          <a:prstGeom prst="rect">
            <a:avLst/>
          </a:prstGeom>
          <a:noFill/>
        </p:spPr>
        <p:txBody>
          <a:bodyPr wrap="square" rtlCol="0">
            <a:spAutoFit/>
          </a:bodyPr>
          <a:lstStyle/>
          <a:p>
            <a:r>
              <a:rPr lang="en-GB" dirty="0"/>
              <a:t>Why use it?</a:t>
            </a:r>
          </a:p>
          <a:p>
            <a:pPr marL="285750" indent="-285750">
              <a:buFont typeface="Arial" panose="020B0604020202020204" pitchFamily="34" charset="0"/>
              <a:buChar char="•"/>
            </a:pPr>
            <a:r>
              <a:rPr lang="en-GB" dirty="0"/>
              <a:t>Produces consistent responses that are comparable across candidates, reducing subjective bias.</a:t>
            </a:r>
          </a:p>
          <a:p>
            <a:pPr marL="285750" indent="-285750">
              <a:buFont typeface="Arial" panose="020B0604020202020204" pitchFamily="34" charset="0"/>
              <a:buChar char="•"/>
            </a:pPr>
            <a:r>
              <a:rPr lang="en-GB" dirty="0"/>
              <a:t>Allows assessment of critical change capabilities, adaptability, resilience and problem-solving.</a:t>
            </a:r>
          </a:p>
          <a:p>
            <a:pPr marL="285750" indent="-285750">
              <a:buFont typeface="Arial" panose="020B0604020202020204" pitchFamily="34" charset="0"/>
              <a:buChar char="•"/>
            </a:pPr>
            <a:r>
              <a:rPr lang="en-GB" dirty="0"/>
              <a:t>Based on the principle that past behaviour is the strongest predictor of future performance (Schmidt &amp; Hunter, 2020)</a:t>
            </a:r>
          </a:p>
          <a:p>
            <a:pPr marL="285750" indent="-285750">
              <a:buFont typeface="Arial" panose="020B0604020202020204" pitchFamily="34" charset="0"/>
              <a:buChar char="•"/>
            </a:pPr>
            <a:endParaRPr lang="en-GB" dirty="0"/>
          </a:p>
        </p:txBody>
      </p:sp>
      <p:sp>
        <p:nvSpPr>
          <p:cNvPr id="8" name="TextBox 7">
            <a:extLst>
              <a:ext uri="{FF2B5EF4-FFF2-40B4-BE49-F238E27FC236}">
                <a16:creationId xmlns:a16="http://schemas.microsoft.com/office/drawing/2014/main" id="{33DA2A26-171A-B95B-CC87-9DCD0B422DE7}"/>
              </a:ext>
            </a:extLst>
          </p:cNvPr>
          <p:cNvSpPr txBox="1"/>
          <p:nvPr/>
        </p:nvSpPr>
        <p:spPr>
          <a:xfrm>
            <a:off x="332874" y="5307773"/>
            <a:ext cx="8686800" cy="923330"/>
          </a:xfrm>
          <a:custGeom>
            <a:avLst/>
            <a:gdLst>
              <a:gd name="csX0" fmla="*/ 0 w 8686800"/>
              <a:gd name="csY0" fmla="*/ 0 h 923330"/>
              <a:gd name="csX1" fmla="*/ 841951 w 8686800"/>
              <a:gd name="csY1" fmla="*/ 0 h 923330"/>
              <a:gd name="csX2" fmla="*/ 1423299 w 8686800"/>
              <a:gd name="csY2" fmla="*/ 0 h 923330"/>
              <a:gd name="csX3" fmla="*/ 1830910 w 8686800"/>
              <a:gd name="csY3" fmla="*/ 0 h 923330"/>
              <a:gd name="csX4" fmla="*/ 2499126 w 8686800"/>
              <a:gd name="csY4" fmla="*/ 0 h 923330"/>
              <a:gd name="csX5" fmla="*/ 2993605 w 8686800"/>
              <a:gd name="csY5" fmla="*/ 0 h 923330"/>
              <a:gd name="csX6" fmla="*/ 3661820 w 8686800"/>
              <a:gd name="csY6" fmla="*/ 0 h 923330"/>
              <a:gd name="csX7" fmla="*/ 4330036 w 8686800"/>
              <a:gd name="csY7" fmla="*/ 0 h 923330"/>
              <a:gd name="csX8" fmla="*/ 4911383 w 8686800"/>
              <a:gd name="csY8" fmla="*/ 0 h 923330"/>
              <a:gd name="csX9" fmla="*/ 5666466 w 8686800"/>
              <a:gd name="csY9" fmla="*/ 0 h 923330"/>
              <a:gd name="csX10" fmla="*/ 6247814 w 8686800"/>
              <a:gd name="csY10" fmla="*/ 0 h 923330"/>
              <a:gd name="csX11" fmla="*/ 6742293 w 8686800"/>
              <a:gd name="csY11" fmla="*/ 0 h 923330"/>
              <a:gd name="csX12" fmla="*/ 7149905 w 8686800"/>
              <a:gd name="csY12" fmla="*/ 0 h 923330"/>
              <a:gd name="csX13" fmla="*/ 7818120 w 8686800"/>
              <a:gd name="csY13" fmla="*/ 0 h 923330"/>
              <a:gd name="csX14" fmla="*/ 8686800 w 8686800"/>
              <a:gd name="csY14" fmla="*/ 0 h 923330"/>
              <a:gd name="csX15" fmla="*/ 8686800 w 8686800"/>
              <a:gd name="csY15" fmla="*/ 433965 h 923330"/>
              <a:gd name="csX16" fmla="*/ 8686800 w 8686800"/>
              <a:gd name="csY16" fmla="*/ 923330 h 923330"/>
              <a:gd name="csX17" fmla="*/ 7844849 w 8686800"/>
              <a:gd name="csY17" fmla="*/ 923330 h 923330"/>
              <a:gd name="csX18" fmla="*/ 7176633 w 8686800"/>
              <a:gd name="csY18" fmla="*/ 923330 h 923330"/>
              <a:gd name="csX19" fmla="*/ 6769022 w 8686800"/>
              <a:gd name="csY19" fmla="*/ 923330 h 923330"/>
              <a:gd name="csX20" fmla="*/ 6100806 w 8686800"/>
              <a:gd name="csY20" fmla="*/ 923330 h 923330"/>
              <a:gd name="csX21" fmla="*/ 5606327 w 8686800"/>
              <a:gd name="csY21" fmla="*/ 923330 h 923330"/>
              <a:gd name="csX22" fmla="*/ 4764376 w 8686800"/>
              <a:gd name="csY22" fmla="*/ 923330 h 923330"/>
              <a:gd name="csX23" fmla="*/ 4009292 w 8686800"/>
              <a:gd name="csY23" fmla="*/ 923330 h 923330"/>
              <a:gd name="csX24" fmla="*/ 3254209 w 8686800"/>
              <a:gd name="csY24" fmla="*/ 923330 h 923330"/>
              <a:gd name="csX25" fmla="*/ 2499126 w 8686800"/>
              <a:gd name="csY25" fmla="*/ 923330 h 923330"/>
              <a:gd name="csX26" fmla="*/ 1744042 w 8686800"/>
              <a:gd name="csY26" fmla="*/ 923330 h 923330"/>
              <a:gd name="csX27" fmla="*/ 1336431 w 8686800"/>
              <a:gd name="csY27" fmla="*/ 923330 h 923330"/>
              <a:gd name="csX28" fmla="*/ 0 w 8686800"/>
              <a:gd name="csY28" fmla="*/ 923330 h 923330"/>
              <a:gd name="csX29" fmla="*/ 0 w 8686800"/>
              <a:gd name="csY29" fmla="*/ 443198 h 923330"/>
              <a:gd name="csX30" fmla="*/ 0 w 8686800"/>
              <a:gd name="csY30" fmla="*/ 0 h 92333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Lst>
            <a:rect l="l" t="t" r="r" b="b"/>
            <a:pathLst>
              <a:path w="8686800" h="923330" fill="none" extrusionOk="0">
                <a:moveTo>
                  <a:pt x="0" y="0"/>
                </a:moveTo>
                <a:cubicBezTo>
                  <a:pt x="285392" y="9980"/>
                  <a:pt x="424116" y="34454"/>
                  <a:pt x="841951" y="0"/>
                </a:cubicBezTo>
                <a:cubicBezTo>
                  <a:pt x="1259786" y="-34454"/>
                  <a:pt x="1189492" y="-28733"/>
                  <a:pt x="1423299" y="0"/>
                </a:cubicBezTo>
                <a:cubicBezTo>
                  <a:pt x="1657106" y="28733"/>
                  <a:pt x="1664662" y="-18018"/>
                  <a:pt x="1830910" y="0"/>
                </a:cubicBezTo>
                <a:cubicBezTo>
                  <a:pt x="1997158" y="18018"/>
                  <a:pt x="2195422" y="17456"/>
                  <a:pt x="2499126" y="0"/>
                </a:cubicBezTo>
                <a:cubicBezTo>
                  <a:pt x="2802830" y="-17456"/>
                  <a:pt x="2803796" y="5278"/>
                  <a:pt x="2993605" y="0"/>
                </a:cubicBezTo>
                <a:cubicBezTo>
                  <a:pt x="3183414" y="-5278"/>
                  <a:pt x="3439164" y="-12252"/>
                  <a:pt x="3661820" y="0"/>
                </a:cubicBezTo>
                <a:cubicBezTo>
                  <a:pt x="3884477" y="12252"/>
                  <a:pt x="4012217" y="-7367"/>
                  <a:pt x="4330036" y="0"/>
                </a:cubicBezTo>
                <a:cubicBezTo>
                  <a:pt x="4647855" y="7367"/>
                  <a:pt x="4682430" y="-16553"/>
                  <a:pt x="4911383" y="0"/>
                </a:cubicBezTo>
                <a:cubicBezTo>
                  <a:pt x="5140336" y="16553"/>
                  <a:pt x="5445152" y="9326"/>
                  <a:pt x="5666466" y="0"/>
                </a:cubicBezTo>
                <a:cubicBezTo>
                  <a:pt x="5887780" y="-9326"/>
                  <a:pt x="5994727" y="-28602"/>
                  <a:pt x="6247814" y="0"/>
                </a:cubicBezTo>
                <a:cubicBezTo>
                  <a:pt x="6500901" y="28602"/>
                  <a:pt x="6554836" y="-5547"/>
                  <a:pt x="6742293" y="0"/>
                </a:cubicBezTo>
                <a:cubicBezTo>
                  <a:pt x="6929750" y="5547"/>
                  <a:pt x="6946655" y="18045"/>
                  <a:pt x="7149905" y="0"/>
                </a:cubicBezTo>
                <a:cubicBezTo>
                  <a:pt x="7353155" y="-18045"/>
                  <a:pt x="7552084" y="31117"/>
                  <a:pt x="7818120" y="0"/>
                </a:cubicBezTo>
                <a:cubicBezTo>
                  <a:pt x="8084156" y="-31117"/>
                  <a:pt x="8505240" y="2179"/>
                  <a:pt x="8686800" y="0"/>
                </a:cubicBezTo>
                <a:cubicBezTo>
                  <a:pt x="8704694" y="179413"/>
                  <a:pt x="8683686" y="307990"/>
                  <a:pt x="8686800" y="433965"/>
                </a:cubicBezTo>
                <a:cubicBezTo>
                  <a:pt x="8689914" y="559940"/>
                  <a:pt x="8663074" y="736524"/>
                  <a:pt x="8686800" y="923330"/>
                </a:cubicBezTo>
                <a:cubicBezTo>
                  <a:pt x="8379362" y="912921"/>
                  <a:pt x="8214191" y="911345"/>
                  <a:pt x="7844849" y="923330"/>
                </a:cubicBezTo>
                <a:cubicBezTo>
                  <a:pt x="7475507" y="935315"/>
                  <a:pt x="7422191" y="911451"/>
                  <a:pt x="7176633" y="923330"/>
                </a:cubicBezTo>
                <a:cubicBezTo>
                  <a:pt x="6931075" y="935209"/>
                  <a:pt x="6863887" y="913475"/>
                  <a:pt x="6769022" y="923330"/>
                </a:cubicBezTo>
                <a:cubicBezTo>
                  <a:pt x="6674157" y="933185"/>
                  <a:pt x="6272103" y="933374"/>
                  <a:pt x="6100806" y="923330"/>
                </a:cubicBezTo>
                <a:cubicBezTo>
                  <a:pt x="5929509" y="913286"/>
                  <a:pt x="5784083" y="908446"/>
                  <a:pt x="5606327" y="923330"/>
                </a:cubicBezTo>
                <a:cubicBezTo>
                  <a:pt x="5428571" y="938214"/>
                  <a:pt x="4944661" y="947719"/>
                  <a:pt x="4764376" y="923330"/>
                </a:cubicBezTo>
                <a:cubicBezTo>
                  <a:pt x="4584091" y="898941"/>
                  <a:pt x="4340753" y="896943"/>
                  <a:pt x="4009292" y="923330"/>
                </a:cubicBezTo>
                <a:cubicBezTo>
                  <a:pt x="3677831" y="949717"/>
                  <a:pt x="3485906" y="958781"/>
                  <a:pt x="3254209" y="923330"/>
                </a:cubicBezTo>
                <a:cubicBezTo>
                  <a:pt x="3022512" y="887879"/>
                  <a:pt x="2823387" y="941973"/>
                  <a:pt x="2499126" y="923330"/>
                </a:cubicBezTo>
                <a:cubicBezTo>
                  <a:pt x="2174865" y="904687"/>
                  <a:pt x="2091969" y="930217"/>
                  <a:pt x="1744042" y="923330"/>
                </a:cubicBezTo>
                <a:cubicBezTo>
                  <a:pt x="1396115" y="916443"/>
                  <a:pt x="1520684" y="937412"/>
                  <a:pt x="1336431" y="923330"/>
                </a:cubicBezTo>
                <a:cubicBezTo>
                  <a:pt x="1152178" y="909248"/>
                  <a:pt x="638003" y="980611"/>
                  <a:pt x="0" y="923330"/>
                </a:cubicBezTo>
                <a:cubicBezTo>
                  <a:pt x="-6707" y="690242"/>
                  <a:pt x="15483" y="657231"/>
                  <a:pt x="0" y="443198"/>
                </a:cubicBezTo>
                <a:cubicBezTo>
                  <a:pt x="-15483" y="229165"/>
                  <a:pt x="-8009" y="120646"/>
                  <a:pt x="0" y="0"/>
                </a:cubicBezTo>
                <a:close/>
              </a:path>
              <a:path w="8686800" h="923330" stroke="0" extrusionOk="0">
                <a:moveTo>
                  <a:pt x="0" y="0"/>
                </a:moveTo>
                <a:cubicBezTo>
                  <a:pt x="125045" y="14083"/>
                  <a:pt x="369907" y="18639"/>
                  <a:pt x="494479" y="0"/>
                </a:cubicBezTo>
                <a:cubicBezTo>
                  <a:pt x="619051" y="-18639"/>
                  <a:pt x="944854" y="15148"/>
                  <a:pt x="1075827" y="0"/>
                </a:cubicBezTo>
                <a:cubicBezTo>
                  <a:pt x="1206800" y="-15148"/>
                  <a:pt x="1452113" y="-17660"/>
                  <a:pt x="1570306" y="0"/>
                </a:cubicBezTo>
                <a:cubicBezTo>
                  <a:pt x="1688499" y="17660"/>
                  <a:pt x="2044148" y="-27475"/>
                  <a:pt x="2325390" y="0"/>
                </a:cubicBezTo>
                <a:cubicBezTo>
                  <a:pt x="2606632" y="27475"/>
                  <a:pt x="2660462" y="-16093"/>
                  <a:pt x="2906737" y="0"/>
                </a:cubicBezTo>
                <a:cubicBezTo>
                  <a:pt x="3153012" y="16093"/>
                  <a:pt x="3183752" y="10232"/>
                  <a:pt x="3401216" y="0"/>
                </a:cubicBezTo>
                <a:cubicBezTo>
                  <a:pt x="3618680" y="-10232"/>
                  <a:pt x="3811567" y="-5133"/>
                  <a:pt x="3982564" y="0"/>
                </a:cubicBezTo>
                <a:cubicBezTo>
                  <a:pt x="4153561" y="5133"/>
                  <a:pt x="4242140" y="12564"/>
                  <a:pt x="4390175" y="0"/>
                </a:cubicBezTo>
                <a:cubicBezTo>
                  <a:pt x="4538210" y="-12564"/>
                  <a:pt x="4795835" y="-4554"/>
                  <a:pt x="4971522" y="0"/>
                </a:cubicBezTo>
                <a:cubicBezTo>
                  <a:pt x="5147209" y="4554"/>
                  <a:pt x="5639697" y="-28073"/>
                  <a:pt x="5813474" y="0"/>
                </a:cubicBezTo>
                <a:cubicBezTo>
                  <a:pt x="5987251" y="28073"/>
                  <a:pt x="6349793" y="-3531"/>
                  <a:pt x="6655425" y="0"/>
                </a:cubicBezTo>
                <a:cubicBezTo>
                  <a:pt x="6961057" y="3531"/>
                  <a:pt x="6889353" y="6150"/>
                  <a:pt x="7063037" y="0"/>
                </a:cubicBezTo>
                <a:cubicBezTo>
                  <a:pt x="7236721" y="-6150"/>
                  <a:pt x="7414006" y="17659"/>
                  <a:pt x="7644384" y="0"/>
                </a:cubicBezTo>
                <a:cubicBezTo>
                  <a:pt x="7874762" y="-17659"/>
                  <a:pt x="8448265" y="-11414"/>
                  <a:pt x="8686800" y="0"/>
                </a:cubicBezTo>
                <a:cubicBezTo>
                  <a:pt x="8678383" y="137664"/>
                  <a:pt x="8699771" y="303344"/>
                  <a:pt x="8686800" y="461665"/>
                </a:cubicBezTo>
                <a:cubicBezTo>
                  <a:pt x="8673829" y="619986"/>
                  <a:pt x="8689040" y="782246"/>
                  <a:pt x="8686800" y="923330"/>
                </a:cubicBezTo>
                <a:cubicBezTo>
                  <a:pt x="8561611" y="933618"/>
                  <a:pt x="8402887" y="919510"/>
                  <a:pt x="8279189" y="923330"/>
                </a:cubicBezTo>
                <a:cubicBezTo>
                  <a:pt x="8155491" y="927150"/>
                  <a:pt x="7831677" y="932774"/>
                  <a:pt x="7610973" y="923330"/>
                </a:cubicBezTo>
                <a:cubicBezTo>
                  <a:pt x="7390269" y="913886"/>
                  <a:pt x="7210557" y="901916"/>
                  <a:pt x="6855890" y="923330"/>
                </a:cubicBezTo>
                <a:cubicBezTo>
                  <a:pt x="6501223" y="944744"/>
                  <a:pt x="6504512" y="942441"/>
                  <a:pt x="6274542" y="923330"/>
                </a:cubicBezTo>
                <a:cubicBezTo>
                  <a:pt x="6044572" y="904219"/>
                  <a:pt x="6000672" y="917832"/>
                  <a:pt x="5780063" y="923330"/>
                </a:cubicBezTo>
                <a:cubicBezTo>
                  <a:pt x="5559454" y="928828"/>
                  <a:pt x="5414304" y="930558"/>
                  <a:pt x="5285584" y="923330"/>
                </a:cubicBezTo>
                <a:cubicBezTo>
                  <a:pt x="5156864" y="916102"/>
                  <a:pt x="4840062" y="911300"/>
                  <a:pt x="4443632" y="923330"/>
                </a:cubicBezTo>
                <a:cubicBezTo>
                  <a:pt x="4047202" y="935360"/>
                  <a:pt x="3993094" y="962790"/>
                  <a:pt x="3601681" y="923330"/>
                </a:cubicBezTo>
                <a:cubicBezTo>
                  <a:pt x="3210268" y="883870"/>
                  <a:pt x="2954039" y="925338"/>
                  <a:pt x="2759730" y="923330"/>
                </a:cubicBezTo>
                <a:cubicBezTo>
                  <a:pt x="2565421" y="921322"/>
                  <a:pt x="2343632" y="942951"/>
                  <a:pt x="2091514" y="923330"/>
                </a:cubicBezTo>
                <a:cubicBezTo>
                  <a:pt x="1839396" y="903709"/>
                  <a:pt x="1585298" y="906898"/>
                  <a:pt x="1423299" y="923330"/>
                </a:cubicBezTo>
                <a:cubicBezTo>
                  <a:pt x="1261301" y="939762"/>
                  <a:pt x="1049155" y="932011"/>
                  <a:pt x="841951" y="923330"/>
                </a:cubicBezTo>
                <a:cubicBezTo>
                  <a:pt x="634747" y="914649"/>
                  <a:pt x="177025" y="920342"/>
                  <a:pt x="0" y="923330"/>
                </a:cubicBezTo>
                <a:cubicBezTo>
                  <a:pt x="-17335" y="737752"/>
                  <a:pt x="-1366" y="673177"/>
                  <a:pt x="0" y="452432"/>
                </a:cubicBezTo>
                <a:cubicBezTo>
                  <a:pt x="1366" y="231687"/>
                  <a:pt x="17778" y="192648"/>
                  <a:pt x="0" y="0"/>
                </a:cubicBezTo>
                <a:close/>
              </a:path>
            </a:pathLst>
          </a:custGeom>
          <a:ln>
            <a:extLst>
              <a:ext uri="{C807C97D-BFC1-408E-A445-0C87EB9F89A2}">
                <ask:lineSketchStyleProps xmlns:ask="http://schemas.microsoft.com/office/drawing/2018/sketchyshapes" sd="1393378557">
                  <a:prstGeom prst="rect">
                    <a:avLst/>
                  </a:prstGeom>
                  <ask:type>
                    <ask:lineSketchFreehand/>
                  </ask:type>
                </ask:lineSketchStyleProps>
              </a:ext>
            </a:extLst>
          </a:ln>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GB" b="1" dirty="0"/>
              <a:t>Research shows</a:t>
            </a:r>
          </a:p>
          <a:p>
            <a:pPr algn="ctr"/>
            <a:r>
              <a:rPr lang="en-GB" dirty="0"/>
              <a:t>Structured competency-based questioning improves predictive validity of job success by up to 50% compared to unstructured methods (Taylor, 2022)</a:t>
            </a:r>
          </a:p>
        </p:txBody>
      </p:sp>
      <p:sp>
        <p:nvSpPr>
          <p:cNvPr id="12" name="TextBox 11">
            <a:extLst>
              <a:ext uri="{FF2B5EF4-FFF2-40B4-BE49-F238E27FC236}">
                <a16:creationId xmlns:a16="http://schemas.microsoft.com/office/drawing/2014/main" id="{FA694682-2E86-9DB8-8A76-D5CCBF96C633}"/>
              </a:ext>
            </a:extLst>
          </p:cNvPr>
          <p:cNvSpPr txBox="1"/>
          <p:nvPr/>
        </p:nvSpPr>
        <p:spPr>
          <a:xfrm>
            <a:off x="662191" y="1263136"/>
            <a:ext cx="9152627" cy="1477328"/>
          </a:xfrm>
          <a:prstGeom prst="rect">
            <a:avLst/>
          </a:prstGeom>
          <a:noFill/>
        </p:spPr>
        <p:txBody>
          <a:bodyPr wrap="square" rtlCol="0">
            <a:spAutoFit/>
          </a:bodyPr>
          <a:lstStyle/>
          <a:p>
            <a:r>
              <a:rPr lang="en-GB" b="1" i="1" dirty="0"/>
              <a:t>Situational Questioning </a:t>
            </a:r>
          </a:p>
          <a:p>
            <a:r>
              <a:rPr lang="en-GB" dirty="0"/>
              <a:t>Presents realistic, role relevant hypothetical scenarios that reflect the challenges of transformation. For Example: “Imagine the digital project you are leading is delayed by 3 months and the budget is cut. How would you prioritise and communicate this to senior management?”</a:t>
            </a:r>
          </a:p>
        </p:txBody>
      </p:sp>
      <p:sp>
        <p:nvSpPr>
          <p:cNvPr id="13" name="TextBox 12">
            <a:extLst>
              <a:ext uri="{FF2B5EF4-FFF2-40B4-BE49-F238E27FC236}">
                <a16:creationId xmlns:a16="http://schemas.microsoft.com/office/drawing/2014/main" id="{87FD47A5-959B-981D-29CB-2A46C1F5ACFB}"/>
              </a:ext>
            </a:extLst>
          </p:cNvPr>
          <p:cNvSpPr txBox="1"/>
          <p:nvPr/>
        </p:nvSpPr>
        <p:spPr>
          <a:xfrm>
            <a:off x="1730542" y="2907116"/>
            <a:ext cx="8686800" cy="2031325"/>
          </a:xfrm>
          <a:prstGeom prst="rect">
            <a:avLst/>
          </a:prstGeom>
          <a:noFill/>
        </p:spPr>
        <p:txBody>
          <a:bodyPr wrap="square" rtlCol="0">
            <a:spAutoFit/>
          </a:bodyPr>
          <a:lstStyle/>
          <a:p>
            <a:r>
              <a:rPr lang="en-GB" dirty="0"/>
              <a:t>Why use it?</a:t>
            </a:r>
          </a:p>
          <a:p>
            <a:pPr marL="285750" indent="-285750">
              <a:buFont typeface="Arial" panose="020B0604020202020204" pitchFamily="34" charset="0"/>
              <a:buChar char="•"/>
            </a:pPr>
            <a:r>
              <a:rPr lang="en-GB" dirty="0"/>
              <a:t>Ideal for assessing strategic thinking and decision making under pressure</a:t>
            </a:r>
          </a:p>
          <a:p>
            <a:pPr marL="285750" indent="-285750">
              <a:buFont typeface="Arial" panose="020B0604020202020204" pitchFamily="34" charset="0"/>
              <a:buChar char="•"/>
            </a:pPr>
            <a:r>
              <a:rPr lang="en-GB" dirty="0"/>
              <a:t>Aligns responses directly with the specific challenges </a:t>
            </a:r>
            <a:r>
              <a:rPr lang="en-GB" dirty="0" err="1"/>
              <a:t>tesco</a:t>
            </a:r>
            <a:r>
              <a:rPr lang="en-GB" dirty="0"/>
              <a:t> faces in its omnichannel shift. </a:t>
            </a:r>
          </a:p>
          <a:p>
            <a:pPr marL="285750" indent="-285750">
              <a:buFont typeface="Arial" panose="020B0604020202020204" pitchFamily="34" charset="0"/>
              <a:buChar char="•"/>
            </a:pPr>
            <a:r>
              <a:rPr lang="en-GB" dirty="0"/>
              <a:t>Useful when candidates have relevant potential but limited experience in a large scale transformation. </a:t>
            </a:r>
          </a:p>
          <a:p>
            <a:pPr marL="285750" indent="-285750">
              <a:buFont typeface="Arial" panose="020B0604020202020204" pitchFamily="34" charset="0"/>
              <a:buChar char="•"/>
            </a:pPr>
            <a:endParaRPr lang="en-GB" dirty="0"/>
          </a:p>
        </p:txBody>
      </p:sp>
      <p:sp>
        <p:nvSpPr>
          <p:cNvPr id="14" name="TextBox 13">
            <a:extLst>
              <a:ext uri="{FF2B5EF4-FFF2-40B4-BE49-F238E27FC236}">
                <a16:creationId xmlns:a16="http://schemas.microsoft.com/office/drawing/2014/main" id="{F1C42640-3DFA-8061-A84D-316DA5A81AEF}"/>
              </a:ext>
            </a:extLst>
          </p:cNvPr>
          <p:cNvSpPr txBox="1"/>
          <p:nvPr/>
        </p:nvSpPr>
        <p:spPr>
          <a:xfrm>
            <a:off x="615955" y="1244600"/>
            <a:ext cx="9152627" cy="1477328"/>
          </a:xfrm>
          <a:prstGeom prst="rect">
            <a:avLst/>
          </a:prstGeom>
          <a:noFill/>
        </p:spPr>
        <p:txBody>
          <a:bodyPr wrap="square" rtlCol="0">
            <a:spAutoFit/>
          </a:bodyPr>
          <a:lstStyle/>
          <a:p>
            <a:r>
              <a:rPr lang="en-GB" b="1" i="1" dirty="0"/>
              <a:t>Probing &amp; Clarifying Questions</a:t>
            </a:r>
          </a:p>
          <a:p>
            <a:r>
              <a:rPr lang="en-GB" dirty="0"/>
              <a:t>Follow up questions used to explore answers in-depth, rather than accepting surface level responses. For Example: “Can you explain exactly what was your role in the situation?”/ “What challenges did you face, and how did you overcome them?” / “What would you do differently now?”</a:t>
            </a:r>
          </a:p>
        </p:txBody>
      </p:sp>
      <p:sp>
        <p:nvSpPr>
          <p:cNvPr id="15" name="TextBox 14">
            <a:extLst>
              <a:ext uri="{FF2B5EF4-FFF2-40B4-BE49-F238E27FC236}">
                <a16:creationId xmlns:a16="http://schemas.microsoft.com/office/drawing/2014/main" id="{52B1E98B-3B5C-575B-56FF-3C5AB0B29764}"/>
              </a:ext>
            </a:extLst>
          </p:cNvPr>
          <p:cNvSpPr txBox="1"/>
          <p:nvPr/>
        </p:nvSpPr>
        <p:spPr>
          <a:xfrm>
            <a:off x="1696947" y="2914476"/>
            <a:ext cx="8686800" cy="1754326"/>
          </a:xfrm>
          <a:prstGeom prst="rect">
            <a:avLst/>
          </a:prstGeom>
          <a:noFill/>
        </p:spPr>
        <p:txBody>
          <a:bodyPr wrap="square" rtlCol="0">
            <a:spAutoFit/>
          </a:bodyPr>
          <a:lstStyle/>
          <a:p>
            <a:r>
              <a:rPr lang="en-GB" dirty="0"/>
              <a:t>Why use it?</a:t>
            </a:r>
          </a:p>
          <a:p>
            <a:pPr marL="285750" indent="-285750">
              <a:buFont typeface="Arial" panose="020B0604020202020204" pitchFamily="34" charset="0"/>
              <a:buChar char="•"/>
            </a:pPr>
            <a:r>
              <a:rPr lang="en-GB" dirty="0"/>
              <a:t>Prevents candidates from giving rehearsed or generic answers</a:t>
            </a:r>
          </a:p>
          <a:p>
            <a:pPr marL="285750" indent="-285750">
              <a:buFont typeface="Arial" panose="020B0604020202020204" pitchFamily="34" charset="0"/>
              <a:buChar char="•"/>
            </a:pPr>
            <a:r>
              <a:rPr lang="en-GB" dirty="0"/>
              <a:t>Reveals the depth of experience, self awareness and learning agility </a:t>
            </a:r>
          </a:p>
          <a:p>
            <a:pPr marL="285750" indent="-285750">
              <a:buFont typeface="Arial" panose="020B0604020202020204" pitchFamily="34" charset="0"/>
              <a:buChar char="•"/>
            </a:pPr>
            <a:r>
              <a:rPr lang="en-GB" dirty="0"/>
              <a:t>Ensures fairness by giving all candidates the chance to explain their achievements fully</a:t>
            </a:r>
          </a:p>
          <a:p>
            <a:pPr marL="285750" indent="-285750">
              <a:buFont typeface="Arial" panose="020B0604020202020204" pitchFamily="34" charset="0"/>
              <a:buChar char="•"/>
            </a:pPr>
            <a:endParaRPr lang="en-GB" dirty="0"/>
          </a:p>
        </p:txBody>
      </p:sp>
      <p:sp>
        <p:nvSpPr>
          <p:cNvPr id="16" name="TextBox 15">
            <a:extLst>
              <a:ext uri="{FF2B5EF4-FFF2-40B4-BE49-F238E27FC236}">
                <a16:creationId xmlns:a16="http://schemas.microsoft.com/office/drawing/2014/main" id="{AC565239-2141-86C7-8983-87ABA93BDA31}"/>
              </a:ext>
            </a:extLst>
          </p:cNvPr>
          <p:cNvSpPr txBox="1"/>
          <p:nvPr/>
        </p:nvSpPr>
        <p:spPr>
          <a:xfrm>
            <a:off x="650632" y="1255283"/>
            <a:ext cx="9152627" cy="1200329"/>
          </a:xfrm>
          <a:prstGeom prst="rect">
            <a:avLst/>
          </a:prstGeom>
          <a:noFill/>
        </p:spPr>
        <p:txBody>
          <a:bodyPr wrap="square" rtlCol="0">
            <a:spAutoFit/>
          </a:bodyPr>
          <a:lstStyle/>
          <a:p>
            <a:r>
              <a:rPr lang="en-GB" b="1" i="1" dirty="0"/>
              <a:t>Socratic questioning</a:t>
            </a:r>
          </a:p>
          <a:p>
            <a:r>
              <a:rPr lang="en-GB" dirty="0"/>
              <a:t>Open-ended questions that encourage critical reflection, reasoning and self-evaluation.</a:t>
            </a:r>
          </a:p>
          <a:p>
            <a:r>
              <a:rPr lang="en-GB" dirty="0"/>
              <a:t>For Example: “What do you believe is the biggest barrier to successful digital transformation  in retail, and how would you address it?”</a:t>
            </a:r>
          </a:p>
        </p:txBody>
      </p:sp>
      <p:sp>
        <p:nvSpPr>
          <p:cNvPr id="17" name="TextBox 16">
            <a:extLst>
              <a:ext uri="{FF2B5EF4-FFF2-40B4-BE49-F238E27FC236}">
                <a16:creationId xmlns:a16="http://schemas.microsoft.com/office/drawing/2014/main" id="{C3AAD53F-24D4-E81F-50B3-02EB13C7D3EA}"/>
              </a:ext>
            </a:extLst>
          </p:cNvPr>
          <p:cNvSpPr txBox="1"/>
          <p:nvPr/>
        </p:nvSpPr>
        <p:spPr>
          <a:xfrm>
            <a:off x="1696947" y="2907116"/>
            <a:ext cx="8686800" cy="2585323"/>
          </a:xfrm>
          <a:prstGeom prst="rect">
            <a:avLst/>
          </a:prstGeom>
          <a:noFill/>
        </p:spPr>
        <p:txBody>
          <a:bodyPr wrap="square" rtlCol="0">
            <a:spAutoFit/>
          </a:bodyPr>
          <a:lstStyle/>
          <a:p>
            <a:r>
              <a:rPr lang="en-GB" dirty="0"/>
              <a:t>Why use it?</a:t>
            </a:r>
          </a:p>
          <a:p>
            <a:pPr marL="285750" indent="-285750">
              <a:buFont typeface="Arial" panose="020B0604020202020204" pitchFamily="34" charset="0"/>
              <a:buChar char="•"/>
            </a:pPr>
            <a:r>
              <a:rPr lang="en-GB" dirty="0"/>
              <a:t>Assesses higher-order thinking, strategic awareness and alignment with Tesco’s long-term vision</a:t>
            </a:r>
          </a:p>
          <a:p>
            <a:pPr marL="285750" indent="-285750">
              <a:buFont typeface="Arial" panose="020B0604020202020204" pitchFamily="34" charset="0"/>
              <a:buChar char="•"/>
            </a:pPr>
            <a:r>
              <a:rPr lang="en-GB" dirty="0"/>
              <a:t>Helps evaluate a fit and whether the candidate shares Tesco’s values around agility and customer focus</a:t>
            </a:r>
          </a:p>
          <a:p>
            <a:pPr marL="285750" indent="-285750">
              <a:buFont typeface="Arial" panose="020B0604020202020204" pitchFamily="34" charset="0"/>
              <a:buChar char="•"/>
            </a:pPr>
            <a:r>
              <a:rPr lang="en-GB" dirty="0"/>
              <a:t>Identifies candidates who could challenge assumptions and provide innovative ideas, which drives a meaningful change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9" name="Slide Number Placeholder 8">
            <a:extLst>
              <a:ext uri="{FF2B5EF4-FFF2-40B4-BE49-F238E27FC236}">
                <a16:creationId xmlns:a16="http://schemas.microsoft.com/office/drawing/2014/main" id="{8998124C-2262-95AE-388B-C478C934AFD7}"/>
              </a:ext>
            </a:extLst>
          </p:cNvPr>
          <p:cNvSpPr>
            <a:spLocks noGrp="1"/>
          </p:cNvSpPr>
          <p:nvPr>
            <p:ph type="sldNum" sz="quarter" idx="12"/>
          </p:nvPr>
        </p:nvSpPr>
        <p:spPr/>
        <p:txBody>
          <a:bodyPr/>
          <a:lstStyle/>
          <a:p>
            <a:fld id="{6EAF39EF-2332-4FCA-A838-0C2F2A96E7FE}" type="slidenum">
              <a:rPr lang="en-GB" smtClean="0"/>
              <a:t>11</a:t>
            </a:fld>
            <a:endParaRPr lang="en-GB"/>
          </a:p>
        </p:txBody>
      </p:sp>
    </p:spTree>
    <p:extLst>
      <p:ext uri="{BB962C8B-B14F-4D97-AF65-F5344CB8AC3E}">
        <p14:creationId xmlns:p14="http://schemas.microsoft.com/office/powerpoint/2010/main" val="2518261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3"/>
                                        </p:tgtEl>
                                      </p:cBhvr>
                                    </p:animEffect>
                                    <p:anim calcmode="lin" valueType="num">
                                      <p:cBhvr>
                                        <p:cTn id="7" dur="1000"/>
                                        <p:tgtEl>
                                          <p:spTgt spid="3"/>
                                        </p:tgtEl>
                                        <p:attrNameLst>
                                          <p:attrName>ppt_x</p:attrName>
                                        </p:attrNameLst>
                                      </p:cBhvr>
                                      <p:tavLst>
                                        <p:tav tm="0">
                                          <p:val>
                                            <p:strVal val="ppt_x"/>
                                          </p:val>
                                        </p:tav>
                                        <p:tav tm="100000">
                                          <p:val>
                                            <p:strVal val="ppt_x"/>
                                          </p:val>
                                        </p:tav>
                                      </p:tavLst>
                                    </p:anim>
                                    <p:anim calcmode="lin" valueType="num">
                                      <p:cBhvr>
                                        <p:cTn id="8" dur="1000"/>
                                        <p:tgtEl>
                                          <p:spTgt spid="3"/>
                                        </p:tgtEl>
                                        <p:attrNameLst>
                                          <p:attrName>ppt_y</p:attrName>
                                        </p:attrNameLst>
                                      </p:cBhvr>
                                      <p:tavLst>
                                        <p:tav tm="0">
                                          <p:val>
                                            <p:strVal val="ppt_y"/>
                                          </p:val>
                                        </p:tav>
                                        <p:tav tm="100000">
                                          <p:val>
                                            <p:strVal val="ppt_y+.1"/>
                                          </p:val>
                                        </p:tav>
                                      </p:tavLst>
                                    </p:anim>
                                    <p:set>
                                      <p:cBhvr>
                                        <p:cTn id="9" dur="1" fill="hold">
                                          <p:stCondLst>
                                            <p:cond delay="999"/>
                                          </p:stCondLst>
                                        </p:cTn>
                                        <p:tgtEl>
                                          <p:spTgt spid="3"/>
                                        </p:tgtEl>
                                        <p:attrNameLst>
                                          <p:attrName>style.visibility</p:attrName>
                                        </p:attrNameLst>
                                      </p:cBhvr>
                                      <p:to>
                                        <p:strVal val="hidden"/>
                                      </p:to>
                                    </p:set>
                                  </p:childTnLst>
                                </p:cTn>
                              </p:par>
                              <p:par>
                                <p:cTn id="10" presetID="42" presetClass="exit" presetSubtype="0" fill="hold" grpId="0" nodeType="withEffect">
                                  <p:stCondLst>
                                    <p:cond delay="0"/>
                                  </p:stCondLst>
                                  <p:childTnLst>
                                    <p:animEffect transition="out" filter="fade">
                                      <p:cBhvr>
                                        <p:cTn id="11" dur="1000"/>
                                        <p:tgtEl>
                                          <p:spTgt spid="6"/>
                                        </p:tgtEl>
                                      </p:cBhvr>
                                    </p:animEffect>
                                    <p:anim calcmode="lin" valueType="num">
                                      <p:cBhvr>
                                        <p:cTn id="12" dur="1000"/>
                                        <p:tgtEl>
                                          <p:spTgt spid="6"/>
                                        </p:tgtEl>
                                        <p:attrNameLst>
                                          <p:attrName>ppt_x</p:attrName>
                                        </p:attrNameLst>
                                      </p:cBhvr>
                                      <p:tavLst>
                                        <p:tav tm="0">
                                          <p:val>
                                            <p:strVal val="ppt_x"/>
                                          </p:val>
                                        </p:tav>
                                        <p:tav tm="100000">
                                          <p:val>
                                            <p:strVal val="ppt_x"/>
                                          </p:val>
                                        </p:tav>
                                      </p:tavLst>
                                    </p:anim>
                                    <p:anim calcmode="lin" valueType="num">
                                      <p:cBhvr>
                                        <p:cTn id="13" dur="1000"/>
                                        <p:tgtEl>
                                          <p:spTgt spid="6"/>
                                        </p:tgtEl>
                                        <p:attrNameLst>
                                          <p:attrName>ppt_y</p:attrName>
                                        </p:attrNameLst>
                                      </p:cBhvr>
                                      <p:tavLst>
                                        <p:tav tm="0">
                                          <p:val>
                                            <p:strVal val="ppt_y"/>
                                          </p:val>
                                        </p:tav>
                                        <p:tav tm="100000">
                                          <p:val>
                                            <p:strVal val="ppt_y+.1"/>
                                          </p:val>
                                        </p:tav>
                                      </p:tavLst>
                                    </p:anim>
                                    <p:set>
                                      <p:cBhvr>
                                        <p:cTn id="14" dur="1" fill="hold">
                                          <p:stCondLst>
                                            <p:cond delay="999"/>
                                          </p:stCondLst>
                                        </p:cTn>
                                        <p:tgtEl>
                                          <p:spTgt spid="6"/>
                                        </p:tgtEl>
                                        <p:attrNameLst>
                                          <p:attrName>style.visibility</p:attrName>
                                        </p:attrNameLst>
                                      </p:cBhvr>
                                      <p:to>
                                        <p:strVal val="hidden"/>
                                      </p:to>
                                    </p:set>
                                  </p:childTnLst>
                                </p:cTn>
                              </p:par>
                              <p:par>
                                <p:cTn id="15" presetID="42" presetClass="exit" presetSubtype="0" fill="hold" grpId="0" nodeType="withEffect">
                                  <p:stCondLst>
                                    <p:cond delay="0"/>
                                  </p:stCondLst>
                                  <p:childTnLst>
                                    <p:animEffect transition="out" filter="fade">
                                      <p:cBhvr>
                                        <p:cTn id="16" dur="1000"/>
                                        <p:tgtEl>
                                          <p:spTgt spid="8"/>
                                        </p:tgtEl>
                                      </p:cBhvr>
                                    </p:animEffect>
                                    <p:anim calcmode="lin" valueType="num">
                                      <p:cBhvr>
                                        <p:cTn id="17" dur="1000"/>
                                        <p:tgtEl>
                                          <p:spTgt spid="8"/>
                                        </p:tgtEl>
                                        <p:attrNameLst>
                                          <p:attrName>ppt_x</p:attrName>
                                        </p:attrNameLst>
                                      </p:cBhvr>
                                      <p:tavLst>
                                        <p:tav tm="0">
                                          <p:val>
                                            <p:strVal val="ppt_x"/>
                                          </p:val>
                                        </p:tav>
                                        <p:tav tm="100000">
                                          <p:val>
                                            <p:strVal val="ppt_x"/>
                                          </p:val>
                                        </p:tav>
                                      </p:tavLst>
                                    </p:anim>
                                    <p:anim calcmode="lin" valueType="num">
                                      <p:cBhvr>
                                        <p:cTn id="18" dur="1000"/>
                                        <p:tgtEl>
                                          <p:spTgt spid="8"/>
                                        </p:tgtEl>
                                        <p:attrNameLst>
                                          <p:attrName>ppt_y</p:attrName>
                                        </p:attrNameLst>
                                      </p:cBhvr>
                                      <p:tavLst>
                                        <p:tav tm="0">
                                          <p:val>
                                            <p:strVal val="ppt_y"/>
                                          </p:val>
                                        </p:tav>
                                        <p:tav tm="100000">
                                          <p:val>
                                            <p:strVal val="ppt_y+.1"/>
                                          </p:val>
                                        </p:tav>
                                      </p:tavLst>
                                    </p:anim>
                                    <p:set>
                                      <p:cBhvr>
                                        <p:cTn id="19" dur="1" fill="hold">
                                          <p:stCondLst>
                                            <p:cond delay="999"/>
                                          </p:stCondLst>
                                        </p:cTn>
                                        <p:tgtEl>
                                          <p:spTgt spid="8"/>
                                        </p:tgtEl>
                                        <p:attrNameLst>
                                          <p:attrName>style.visibility</p:attrName>
                                        </p:attrNameLst>
                                      </p:cBhvr>
                                      <p:to>
                                        <p:strVal val="hidden"/>
                                      </p:to>
                                    </p:set>
                                  </p:childTnLst>
                                </p:cTn>
                              </p:par>
                            </p:childTnLst>
                          </p:cTn>
                        </p:par>
                      </p:childTnLst>
                    </p:cTn>
                  </p:par>
                  <p:par>
                    <p:cTn id="20" fill="hold">
                      <p:stCondLst>
                        <p:cond delay="indefinite"/>
                      </p:stCondLst>
                      <p:childTnLst>
                        <p:par>
                          <p:cTn id="21" fill="hold">
                            <p:stCondLst>
                              <p:cond delay="0"/>
                            </p:stCondLst>
                            <p:childTnLst>
                              <p:par>
                                <p:cTn id="22" presetID="47" presetClass="entr" presetSubtype="0" fill="hold" grpId="0" nodeType="click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fade">
                                      <p:cBhvr>
                                        <p:cTn id="24" dur="1000"/>
                                        <p:tgtEl>
                                          <p:spTgt spid="12"/>
                                        </p:tgtEl>
                                      </p:cBhvr>
                                    </p:animEffect>
                                    <p:anim calcmode="lin" valueType="num">
                                      <p:cBhvr>
                                        <p:cTn id="25" dur="1000" fill="hold"/>
                                        <p:tgtEl>
                                          <p:spTgt spid="12"/>
                                        </p:tgtEl>
                                        <p:attrNameLst>
                                          <p:attrName>ppt_x</p:attrName>
                                        </p:attrNameLst>
                                      </p:cBhvr>
                                      <p:tavLst>
                                        <p:tav tm="0">
                                          <p:val>
                                            <p:strVal val="#ppt_x"/>
                                          </p:val>
                                        </p:tav>
                                        <p:tav tm="100000">
                                          <p:val>
                                            <p:strVal val="#ppt_x"/>
                                          </p:val>
                                        </p:tav>
                                      </p:tavLst>
                                    </p:anim>
                                    <p:anim calcmode="lin" valueType="num">
                                      <p:cBhvr>
                                        <p:cTn id="26" dur="1000" fill="hold"/>
                                        <p:tgtEl>
                                          <p:spTgt spid="12"/>
                                        </p:tgtEl>
                                        <p:attrNameLst>
                                          <p:attrName>ppt_y</p:attrName>
                                        </p:attrNameLst>
                                      </p:cBhvr>
                                      <p:tavLst>
                                        <p:tav tm="0">
                                          <p:val>
                                            <p:strVal val="#ppt_y-.1"/>
                                          </p:val>
                                        </p:tav>
                                        <p:tav tm="100000">
                                          <p:val>
                                            <p:strVal val="#ppt_y"/>
                                          </p:val>
                                        </p:tav>
                                      </p:tavLst>
                                    </p:anim>
                                  </p:childTnLst>
                                </p:cTn>
                              </p:par>
                              <p:par>
                                <p:cTn id="27" presetID="47" presetClass="entr" presetSubtype="0" fill="hold" grpId="0" nodeType="withEffect">
                                  <p:stCondLst>
                                    <p:cond delay="0"/>
                                  </p:stCondLst>
                                  <p:childTnLst>
                                    <p:set>
                                      <p:cBhvr>
                                        <p:cTn id="28" dur="1" fill="hold">
                                          <p:stCondLst>
                                            <p:cond delay="0"/>
                                          </p:stCondLst>
                                        </p:cTn>
                                        <p:tgtEl>
                                          <p:spTgt spid="13"/>
                                        </p:tgtEl>
                                        <p:attrNameLst>
                                          <p:attrName>style.visibility</p:attrName>
                                        </p:attrNameLst>
                                      </p:cBhvr>
                                      <p:to>
                                        <p:strVal val="visible"/>
                                      </p:to>
                                    </p:set>
                                    <p:animEffect transition="in" filter="fade">
                                      <p:cBhvr>
                                        <p:cTn id="29" dur="1000"/>
                                        <p:tgtEl>
                                          <p:spTgt spid="13"/>
                                        </p:tgtEl>
                                      </p:cBhvr>
                                    </p:animEffect>
                                    <p:anim calcmode="lin" valueType="num">
                                      <p:cBhvr>
                                        <p:cTn id="30" dur="1000" fill="hold"/>
                                        <p:tgtEl>
                                          <p:spTgt spid="13"/>
                                        </p:tgtEl>
                                        <p:attrNameLst>
                                          <p:attrName>ppt_x</p:attrName>
                                        </p:attrNameLst>
                                      </p:cBhvr>
                                      <p:tavLst>
                                        <p:tav tm="0">
                                          <p:val>
                                            <p:strVal val="#ppt_x"/>
                                          </p:val>
                                        </p:tav>
                                        <p:tav tm="100000">
                                          <p:val>
                                            <p:strVal val="#ppt_x"/>
                                          </p:val>
                                        </p:tav>
                                      </p:tavLst>
                                    </p:anim>
                                    <p:anim calcmode="lin" valueType="num">
                                      <p:cBhvr>
                                        <p:cTn id="31"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xit" presetSubtype="0" fill="hold" grpId="1" nodeType="clickEffect">
                                  <p:stCondLst>
                                    <p:cond delay="0"/>
                                  </p:stCondLst>
                                  <p:childTnLst>
                                    <p:animEffect transition="out" filter="fade">
                                      <p:cBhvr>
                                        <p:cTn id="35" dur="1000"/>
                                        <p:tgtEl>
                                          <p:spTgt spid="12"/>
                                        </p:tgtEl>
                                      </p:cBhvr>
                                    </p:animEffect>
                                    <p:anim calcmode="lin" valueType="num">
                                      <p:cBhvr>
                                        <p:cTn id="36" dur="1000"/>
                                        <p:tgtEl>
                                          <p:spTgt spid="12"/>
                                        </p:tgtEl>
                                        <p:attrNameLst>
                                          <p:attrName>ppt_x</p:attrName>
                                        </p:attrNameLst>
                                      </p:cBhvr>
                                      <p:tavLst>
                                        <p:tav tm="0">
                                          <p:val>
                                            <p:strVal val="ppt_x"/>
                                          </p:val>
                                        </p:tav>
                                        <p:tav tm="100000">
                                          <p:val>
                                            <p:strVal val="ppt_x"/>
                                          </p:val>
                                        </p:tav>
                                      </p:tavLst>
                                    </p:anim>
                                    <p:anim calcmode="lin" valueType="num">
                                      <p:cBhvr>
                                        <p:cTn id="37" dur="1000"/>
                                        <p:tgtEl>
                                          <p:spTgt spid="12"/>
                                        </p:tgtEl>
                                        <p:attrNameLst>
                                          <p:attrName>ppt_y</p:attrName>
                                        </p:attrNameLst>
                                      </p:cBhvr>
                                      <p:tavLst>
                                        <p:tav tm="0">
                                          <p:val>
                                            <p:strVal val="ppt_y"/>
                                          </p:val>
                                        </p:tav>
                                        <p:tav tm="100000">
                                          <p:val>
                                            <p:strVal val="ppt_y+.1"/>
                                          </p:val>
                                        </p:tav>
                                      </p:tavLst>
                                    </p:anim>
                                    <p:set>
                                      <p:cBhvr>
                                        <p:cTn id="38" dur="1" fill="hold">
                                          <p:stCondLst>
                                            <p:cond delay="999"/>
                                          </p:stCondLst>
                                        </p:cTn>
                                        <p:tgtEl>
                                          <p:spTgt spid="12"/>
                                        </p:tgtEl>
                                        <p:attrNameLst>
                                          <p:attrName>style.visibility</p:attrName>
                                        </p:attrNameLst>
                                      </p:cBhvr>
                                      <p:to>
                                        <p:strVal val="hidden"/>
                                      </p:to>
                                    </p:set>
                                  </p:childTnLst>
                                </p:cTn>
                              </p:par>
                              <p:par>
                                <p:cTn id="39" presetID="42" presetClass="exit" presetSubtype="0" fill="hold" grpId="1" nodeType="withEffect">
                                  <p:stCondLst>
                                    <p:cond delay="0"/>
                                  </p:stCondLst>
                                  <p:childTnLst>
                                    <p:animEffect transition="out" filter="fade">
                                      <p:cBhvr>
                                        <p:cTn id="40" dur="1000"/>
                                        <p:tgtEl>
                                          <p:spTgt spid="13"/>
                                        </p:tgtEl>
                                      </p:cBhvr>
                                    </p:animEffect>
                                    <p:anim calcmode="lin" valueType="num">
                                      <p:cBhvr>
                                        <p:cTn id="41" dur="1000"/>
                                        <p:tgtEl>
                                          <p:spTgt spid="13"/>
                                        </p:tgtEl>
                                        <p:attrNameLst>
                                          <p:attrName>ppt_x</p:attrName>
                                        </p:attrNameLst>
                                      </p:cBhvr>
                                      <p:tavLst>
                                        <p:tav tm="0">
                                          <p:val>
                                            <p:strVal val="ppt_x"/>
                                          </p:val>
                                        </p:tav>
                                        <p:tav tm="100000">
                                          <p:val>
                                            <p:strVal val="ppt_x"/>
                                          </p:val>
                                        </p:tav>
                                      </p:tavLst>
                                    </p:anim>
                                    <p:anim calcmode="lin" valueType="num">
                                      <p:cBhvr>
                                        <p:cTn id="42" dur="1000"/>
                                        <p:tgtEl>
                                          <p:spTgt spid="13"/>
                                        </p:tgtEl>
                                        <p:attrNameLst>
                                          <p:attrName>ppt_y</p:attrName>
                                        </p:attrNameLst>
                                      </p:cBhvr>
                                      <p:tavLst>
                                        <p:tav tm="0">
                                          <p:val>
                                            <p:strVal val="ppt_y"/>
                                          </p:val>
                                        </p:tav>
                                        <p:tav tm="100000">
                                          <p:val>
                                            <p:strVal val="ppt_y+.1"/>
                                          </p:val>
                                        </p:tav>
                                      </p:tavLst>
                                    </p:anim>
                                    <p:set>
                                      <p:cBhvr>
                                        <p:cTn id="43" dur="1" fill="hold">
                                          <p:stCondLst>
                                            <p:cond delay="999"/>
                                          </p:stCondLst>
                                        </p:cTn>
                                        <p:tgtEl>
                                          <p:spTgt spid="13"/>
                                        </p:tgtEl>
                                        <p:attrNameLst>
                                          <p:attrName>style.visibility</p:attrName>
                                        </p:attrNameLst>
                                      </p:cBhvr>
                                      <p:to>
                                        <p:strVal val="hidden"/>
                                      </p:to>
                                    </p:set>
                                  </p:childTnLst>
                                </p:cTn>
                              </p:par>
                            </p:childTnLst>
                          </p:cTn>
                        </p:par>
                      </p:childTnLst>
                    </p:cTn>
                  </p:par>
                  <p:par>
                    <p:cTn id="44" fill="hold">
                      <p:stCondLst>
                        <p:cond delay="indefinite"/>
                      </p:stCondLst>
                      <p:childTnLst>
                        <p:par>
                          <p:cTn id="45" fill="hold">
                            <p:stCondLst>
                              <p:cond delay="0"/>
                            </p:stCondLst>
                            <p:childTnLst>
                              <p:par>
                                <p:cTn id="46" presetID="47" presetClass="entr" presetSubtype="0" fill="hold" grpId="0" nodeType="clickEffect">
                                  <p:stCondLst>
                                    <p:cond delay="0"/>
                                  </p:stCondLst>
                                  <p:childTnLst>
                                    <p:set>
                                      <p:cBhvr>
                                        <p:cTn id="47" dur="1" fill="hold">
                                          <p:stCondLst>
                                            <p:cond delay="0"/>
                                          </p:stCondLst>
                                        </p:cTn>
                                        <p:tgtEl>
                                          <p:spTgt spid="14"/>
                                        </p:tgtEl>
                                        <p:attrNameLst>
                                          <p:attrName>style.visibility</p:attrName>
                                        </p:attrNameLst>
                                      </p:cBhvr>
                                      <p:to>
                                        <p:strVal val="visible"/>
                                      </p:to>
                                    </p:set>
                                    <p:animEffect transition="in" filter="fade">
                                      <p:cBhvr>
                                        <p:cTn id="48" dur="1000"/>
                                        <p:tgtEl>
                                          <p:spTgt spid="14"/>
                                        </p:tgtEl>
                                      </p:cBhvr>
                                    </p:animEffect>
                                    <p:anim calcmode="lin" valueType="num">
                                      <p:cBhvr>
                                        <p:cTn id="49" dur="1000" fill="hold"/>
                                        <p:tgtEl>
                                          <p:spTgt spid="14"/>
                                        </p:tgtEl>
                                        <p:attrNameLst>
                                          <p:attrName>ppt_x</p:attrName>
                                        </p:attrNameLst>
                                      </p:cBhvr>
                                      <p:tavLst>
                                        <p:tav tm="0">
                                          <p:val>
                                            <p:strVal val="#ppt_x"/>
                                          </p:val>
                                        </p:tav>
                                        <p:tav tm="100000">
                                          <p:val>
                                            <p:strVal val="#ppt_x"/>
                                          </p:val>
                                        </p:tav>
                                      </p:tavLst>
                                    </p:anim>
                                    <p:anim calcmode="lin" valueType="num">
                                      <p:cBhvr>
                                        <p:cTn id="50" dur="1000" fill="hold"/>
                                        <p:tgtEl>
                                          <p:spTgt spid="14"/>
                                        </p:tgtEl>
                                        <p:attrNameLst>
                                          <p:attrName>ppt_y</p:attrName>
                                        </p:attrNameLst>
                                      </p:cBhvr>
                                      <p:tavLst>
                                        <p:tav tm="0">
                                          <p:val>
                                            <p:strVal val="#ppt_y-.1"/>
                                          </p:val>
                                        </p:tav>
                                        <p:tav tm="100000">
                                          <p:val>
                                            <p:strVal val="#ppt_y"/>
                                          </p:val>
                                        </p:tav>
                                      </p:tavLst>
                                    </p:anim>
                                  </p:childTnLst>
                                </p:cTn>
                              </p:par>
                              <p:par>
                                <p:cTn id="51" presetID="47" presetClass="entr" presetSubtype="0" fill="hold" grpId="0" nodeType="withEffect">
                                  <p:stCondLst>
                                    <p:cond delay="0"/>
                                  </p:stCondLst>
                                  <p:childTnLst>
                                    <p:set>
                                      <p:cBhvr>
                                        <p:cTn id="52" dur="1" fill="hold">
                                          <p:stCondLst>
                                            <p:cond delay="0"/>
                                          </p:stCondLst>
                                        </p:cTn>
                                        <p:tgtEl>
                                          <p:spTgt spid="15"/>
                                        </p:tgtEl>
                                        <p:attrNameLst>
                                          <p:attrName>style.visibility</p:attrName>
                                        </p:attrNameLst>
                                      </p:cBhvr>
                                      <p:to>
                                        <p:strVal val="visible"/>
                                      </p:to>
                                    </p:set>
                                    <p:animEffect transition="in" filter="fade">
                                      <p:cBhvr>
                                        <p:cTn id="53" dur="1000"/>
                                        <p:tgtEl>
                                          <p:spTgt spid="15"/>
                                        </p:tgtEl>
                                      </p:cBhvr>
                                    </p:animEffect>
                                    <p:anim calcmode="lin" valueType="num">
                                      <p:cBhvr>
                                        <p:cTn id="54" dur="1000" fill="hold"/>
                                        <p:tgtEl>
                                          <p:spTgt spid="15"/>
                                        </p:tgtEl>
                                        <p:attrNameLst>
                                          <p:attrName>ppt_x</p:attrName>
                                        </p:attrNameLst>
                                      </p:cBhvr>
                                      <p:tavLst>
                                        <p:tav tm="0">
                                          <p:val>
                                            <p:strVal val="#ppt_x"/>
                                          </p:val>
                                        </p:tav>
                                        <p:tav tm="100000">
                                          <p:val>
                                            <p:strVal val="#ppt_x"/>
                                          </p:val>
                                        </p:tav>
                                      </p:tavLst>
                                    </p:anim>
                                    <p:anim calcmode="lin" valueType="num">
                                      <p:cBhvr>
                                        <p:cTn id="55"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xit" presetSubtype="0" fill="hold" grpId="1" nodeType="clickEffect">
                                  <p:stCondLst>
                                    <p:cond delay="0"/>
                                  </p:stCondLst>
                                  <p:childTnLst>
                                    <p:animEffect transition="out" filter="fade">
                                      <p:cBhvr>
                                        <p:cTn id="59" dur="1000"/>
                                        <p:tgtEl>
                                          <p:spTgt spid="14"/>
                                        </p:tgtEl>
                                      </p:cBhvr>
                                    </p:animEffect>
                                    <p:anim calcmode="lin" valueType="num">
                                      <p:cBhvr>
                                        <p:cTn id="60" dur="1000"/>
                                        <p:tgtEl>
                                          <p:spTgt spid="14"/>
                                        </p:tgtEl>
                                        <p:attrNameLst>
                                          <p:attrName>ppt_x</p:attrName>
                                        </p:attrNameLst>
                                      </p:cBhvr>
                                      <p:tavLst>
                                        <p:tav tm="0">
                                          <p:val>
                                            <p:strVal val="ppt_x"/>
                                          </p:val>
                                        </p:tav>
                                        <p:tav tm="100000">
                                          <p:val>
                                            <p:strVal val="ppt_x"/>
                                          </p:val>
                                        </p:tav>
                                      </p:tavLst>
                                    </p:anim>
                                    <p:anim calcmode="lin" valueType="num">
                                      <p:cBhvr>
                                        <p:cTn id="61" dur="1000"/>
                                        <p:tgtEl>
                                          <p:spTgt spid="14"/>
                                        </p:tgtEl>
                                        <p:attrNameLst>
                                          <p:attrName>ppt_y</p:attrName>
                                        </p:attrNameLst>
                                      </p:cBhvr>
                                      <p:tavLst>
                                        <p:tav tm="0">
                                          <p:val>
                                            <p:strVal val="ppt_y"/>
                                          </p:val>
                                        </p:tav>
                                        <p:tav tm="100000">
                                          <p:val>
                                            <p:strVal val="ppt_y+.1"/>
                                          </p:val>
                                        </p:tav>
                                      </p:tavLst>
                                    </p:anim>
                                    <p:set>
                                      <p:cBhvr>
                                        <p:cTn id="62" dur="1" fill="hold">
                                          <p:stCondLst>
                                            <p:cond delay="999"/>
                                          </p:stCondLst>
                                        </p:cTn>
                                        <p:tgtEl>
                                          <p:spTgt spid="14"/>
                                        </p:tgtEl>
                                        <p:attrNameLst>
                                          <p:attrName>style.visibility</p:attrName>
                                        </p:attrNameLst>
                                      </p:cBhvr>
                                      <p:to>
                                        <p:strVal val="hidden"/>
                                      </p:to>
                                    </p:set>
                                  </p:childTnLst>
                                </p:cTn>
                              </p:par>
                              <p:par>
                                <p:cTn id="63" presetID="42" presetClass="exit" presetSubtype="0" fill="hold" grpId="1" nodeType="withEffect">
                                  <p:stCondLst>
                                    <p:cond delay="0"/>
                                  </p:stCondLst>
                                  <p:childTnLst>
                                    <p:animEffect transition="out" filter="fade">
                                      <p:cBhvr>
                                        <p:cTn id="64" dur="1000"/>
                                        <p:tgtEl>
                                          <p:spTgt spid="15"/>
                                        </p:tgtEl>
                                      </p:cBhvr>
                                    </p:animEffect>
                                    <p:anim calcmode="lin" valueType="num">
                                      <p:cBhvr>
                                        <p:cTn id="65" dur="1000"/>
                                        <p:tgtEl>
                                          <p:spTgt spid="15"/>
                                        </p:tgtEl>
                                        <p:attrNameLst>
                                          <p:attrName>ppt_x</p:attrName>
                                        </p:attrNameLst>
                                      </p:cBhvr>
                                      <p:tavLst>
                                        <p:tav tm="0">
                                          <p:val>
                                            <p:strVal val="ppt_x"/>
                                          </p:val>
                                        </p:tav>
                                        <p:tav tm="100000">
                                          <p:val>
                                            <p:strVal val="ppt_x"/>
                                          </p:val>
                                        </p:tav>
                                      </p:tavLst>
                                    </p:anim>
                                    <p:anim calcmode="lin" valueType="num">
                                      <p:cBhvr>
                                        <p:cTn id="66" dur="1000"/>
                                        <p:tgtEl>
                                          <p:spTgt spid="15"/>
                                        </p:tgtEl>
                                        <p:attrNameLst>
                                          <p:attrName>ppt_y</p:attrName>
                                        </p:attrNameLst>
                                      </p:cBhvr>
                                      <p:tavLst>
                                        <p:tav tm="0">
                                          <p:val>
                                            <p:strVal val="ppt_y"/>
                                          </p:val>
                                        </p:tav>
                                        <p:tav tm="100000">
                                          <p:val>
                                            <p:strVal val="ppt_y+.1"/>
                                          </p:val>
                                        </p:tav>
                                      </p:tavLst>
                                    </p:anim>
                                    <p:set>
                                      <p:cBhvr>
                                        <p:cTn id="67" dur="1" fill="hold">
                                          <p:stCondLst>
                                            <p:cond delay="999"/>
                                          </p:stCondLst>
                                        </p:cTn>
                                        <p:tgtEl>
                                          <p:spTgt spid="15"/>
                                        </p:tgtEl>
                                        <p:attrNameLst>
                                          <p:attrName>style.visibility</p:attrName>
                                        </p:attrNameLst>
                                      </p:cBhvr>
                                      <p:to>
                                        <p:strVal val="hidden"/>
                                      </p:to>
                                    </p:set>
                                  </p:childTnLst>
                                </p:cTn>
                              </p:par>
                            </p:childTnLst>
                          </p:cTn>
                        </p:par>
                      </p:childTnLst>
                    </p:cTn>
                  </p:par>
                  <p:par>
                    <p:cTn id="68" fill="hold">
                      <p:stCondLst>
                        <p:cond delay="indefinite"/>
                      </p:stCondLst>
                      <p:childTnLst>
                        <p:par>
                          <p:cTn id="69" fill="hold">
                            <p:stCondLst>
                              <p:cond delay="0"/>
                            </p:stCondLst>
                            <p:childTnLst>
                              <p:par>
                                <p:cTn id="70" presetID="47" presetClass="entr" presetSubtype="0" fill="hold" grpId="0" nodeType="clickEffect">
                                  <p:stCondLst>
                                    <p:cond delay="0"/>
                                  </p:stCondLst>
                                  <p:childTnLst>
                                    <p:set>
                                      <p:cBhvr>
                                        <p:cTn id="71" dur="1" fill="hold">
                                          <p:stCondLst>
                                            <p:cond delay="0"/>
                                          </p:stCondLst>
                                        </p:cTn>
                                        <p:tgtEl>
                                          <p:spTgt spid="17"/>
                                        </p:tgtEl>
                                        <p:attrNameLst>
                                          <p:attrName>style.visibility</p:attrName>
                                        </p:attrNameLst>
                                      </p:cBhvr>
                                      <p:to>
                                        <p:strVal val="visible"/>
                                      </p:to>
                                    </p:set>
                                    <p:animEffect transition="in" filter="fade">
                                      <p:cBhvr>
                                        <p:cTn id="72" dur="1000"/>
                                        <p:tgtEl>
                                          <p:spTgt spid="17"/>
                                        </p:tgtEl>
                                      </p:cBhvr>
                                    </p:animEffect>
                                    <p:anim calcmode="lin" valueType="num">
                                      <p:cBhvr>
                                        <p:cTn id="73" dur="1000" fill="hold"/>
                                        <p:tgtEl>
                                          <p:spTgt spid="17"/>
                                        </p:tgtEl>
                                        <p:attrNameLst>
                                          <p:attrName>ppt_x</p:attrName>
                                        </p:attrNameLst>
                                      </p:cBhvr>
                                      <p:tavLst>
                                        <p:tav tm="0">
                                          <p:val>
                                            <p:strVal val="#ppt_x"/>
                                          </p:val>
                                        </p:tav>
                                        <p:tav tm="100000">
                                          <p:val>
                                            <p:strVal val="#ppt_x"/>
                                          </p:val>
                                        </p:tav>
                                      </p:tavLst>
                                    </p:anim>
                                    <p:anim calcmode="lin" valueType="num">
                                      <p:cBhvr>
                                        <p:cTn id="74" dur="1000" fill="hold"/>
                                        <p:tgtEl>
                                          <p:spTgt spid="17"/>
                                        </p:tgtEl>
                                        <p:attrNameLst>
                                          <p:attrName>ppt_y</p:attrName>
                                        </p:attrNameLst>
                                      </p:cBhvr>
                                      <p:tavLst>
                                        <p:tav tm="0">
                                          <p:val>
                                            <p:strVal val="#ppt_y-.1"/>
                                          </p:val>
                                        </p:tav>
                                        <p:tav tm="100000">
                                          <p:val>
                                            <p:strVal val="#ppt_y"/>
                                          </p:val>
                                        </p:tav>
                                      </p:tavLst>
                                    </p:anim>
                                  </p:childTnLst>
                                </p:cTn>
                              </p:par>
                              <p:par>
                                <p:cTn id="75" presetID="47" presetClass="entr" presetSubtype="0" fill="hold" grpId="0" nodeType="withEffect">
                                  <p:stCondLst>
                                    <p:cond delay="0"/>
                                  </p:stCondLst>
                                  <p:childTnLst>
                                    <p:set>
                                      <p:cBhvr>
                                        <p:cTn id="76" dur="1" fill="hold">
                                          <p:stCondLst>
                                            <p:cond delay="0"/>
                                          </p:stCondLst>
                                        </p:cTn>
                                        <p:tgtEl>
                                          <p:spTgt spid="16"/>
                                        </p:tgtEl>
                                        <p:attrNameLst>
                                          <p:attrName>style.visibility</p:attrName>
                                        </p:attrNameLst>
                                      </p:cBhvr>
                                      <p:to>
                                        <p:strVal val="visible"/>
                                      </p:to>
                                    </p:set>
                                    <p:animEffect transition="in" filter="fade">
                                      <p:cBhvr>
                                        <p:cTn id="77" dur="1000"/>
                                        <p:tgtEl>
                                          <p:spTgt spid="16"/>
                                        </p:tgtEl>
                                      </p:cBhvr>
                                    </p:animEffect>
                                    <p:anim calcmode="lin" valueType="num">
                                      <p:cBhvr>
                                        <p:cTn id="78" dur="1000" fill="hold"/>
                                        <p:tgtEl>
                                          <p:spTgt spid="16"/>
                                        </p:tgtEl>
                                        <p:attrNameLst>
                                          <p:attrName>ppt_x</p:attrName>
                                        </p:attrNameLst>
                                      </p:cBhvr>
                                      <p:tavLst>
                                        <p:tav tm="0">
                                          <p:val>
                                            <p:strVal val="#ppt_x"/>
                                          </p:val>
                                        </p:tav>
                                        <p:tav tm="100000">
                                          <p:val>
                                            <p:strVal val="#ppt_x"/>
                                          </p:val>
                                        </p:tav>
                                      </p:tavLst>
                                    </p:anim>
                                    <p:anim calcmode="lin" valueType="num">
                                      <p:cBhvr>
                                        <p:cTn id="79"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xit" presetSubtype="0" fill="hold" grpId="1" nodeType="clickEffect">
                                  <p:stCondLst>
                                    <p:cond delay="0"/>
                                  </p:stCondLst>
                                  <p:childTnLst>
                                    <p:animEffect transition="out" filter="fade">
                                      <p:cBhvr>
                                        <p:cTn id="83" dur="1000"/>
                                        <p:tgtEl>
                                          <p:spTgt spid="17"/>
                                        </p:tgtEl>
                                      </p:cBhvr>
                                    </p:animEffect>
                                    <p:anim calcmode="lin" valueType="num">
                                      <p:cBhvr>
                                        <p:cTn id="84" dur="1000"/>
                                        <p:tgtEl>
                                          <p:spTgt spid="17"/>
                                        </p:tgtEl>
                                        <p:attrNameLst>
                                          <p:attrName>ppt_x</p:attrName>
                                        </p:attrNameLst>
                                      </p:cBhvr>
                                      <p:tavLst>
                                        <p:tav tm="0">
                                          <p:val>
                                            <p:strVal val="ppt_x"/>
                                          </p:val>
                                        </p:tav>
                                        <p:tav tm="100000">
                                          <p:val>
                                            <p:strVal val="ppt_x"/>
                                          </p:val>
                                        </p:tav>
                                      </p:tavLst>
                                    </p:anim>
                                    <p:anim calcmode="lin" valueType="num">
                                      <p:cBhvr>
                                        <p:cTn id="85" dur="1000"/>
                                        <p:tgtEl>
                                          <p:spTgt spid="17"/>
                                        </p:tgtEl>
                                        <p:attrNameLst>
                                          <p:attrName>ppt_y</p:attrName>
                                        </p:attrNameLst>
                                      </p:cBhvr>
                                      <p:tavLst>
                                        <p:tav tm="0">
                                          <p:val>
                                            <p:strVal val="ppt_y"/>
                                          </p:val>
                                        </p:tav>
                                        <p:tav tm="100000">
                                          <p:val>
                                            <p:strVal val="ppt_y+.1"/>
                                          </p:val>
                                        </p:tav>
                                      </p:tavLst>
                                    </p:anim>
                                    <p:set>
                                      <p:cBhvr>
                                        <p:cTn id="86" dur="1" fill="hold">
                                          <p:stCondLst>
                                            <p:cond delay="999"/>
                                          </p:stCondLst>
                                        </p:cTn>
                                        <p:tgtEl>
                                          <p:spTgt spid="17"/>
                                        </p:tgtEl>
                                        <p:attrNameLst>
                                          <p:attrName>style.visibility</p:attrName>
                                        </p:attrNameLst>
                                      </p:cBhvr>
                                      <p:to>
                                        <p:strVal val="hidden"/>
                                      </p:to>
                                    </p:set>
                                  </p:childTnLst>
                                </p:cTn>
                              </p:par>
                              <p:par>
                                <p:cTn id="87" presetID="42" presetClass="exit" presetSubtype="0" fill="hold" grpId="1" nodeType="withEffect">
                                  <p:stCondLst>
                                    <p:cond delay="0"/>
                                  </p:stCondLst>
                                  <p:childTnLst>
                                    <p:animEffect transition="out" filter="fade">
                                      <p:cBhvr>
                                        <p:cTn id="88" dur="1000"/>
                                        <p:tgtEl>
                                          <p:spTgt spid="16"/>
                                        </p:tgtEl>
                                      </p:cBhvr>
                                    </p:animEffect>
                                    <p:anim calcmode="lin" valueType="num">
                                      <p:cBhvr>
                                        <p:cTn id="89" dur="1000"/>
                                        <p:tgtEl>
                                          <p:spTgt spid="16"/>
                                        </p:tgtEl>
                                        <p:attrNameLst>
                                          <p:attrName>ppt_x</p:attrName>
                                        </p:attrNameLst>
                                      </p:cBhvr>
                                      <p:tavLst>
                                        <p:tav tm="0">
                                          <p:val>
                                            <p:strVal val="ppt_x"/>
                                          </p:val>
                                        </p:tav>
                                        <p:tav tm="100000">
                                          <p:val>
                                            <p:strVal val="ppt_x"/>
                                          </p:val>
                                        </p:tav>
                                      </p:tavLst>
                                    </p:anim>
                                    <p:anim calcmode="lin" valueType="num">
                                      <p:cBhvr>
                                        <p:cTn id="90" dur="1000"/>
                                        <p:tgtEl>
                                          <p:spTgt spid="16"/>
                                        </p:tgtEl>
                                        <p:attrNameLst>
                                          <p:attrName>ppt_y</p:attrName>
                                        </p:attrNameLst>
                                      </p:cBhvr>
                                      <p:tavLst>
                                        <p:tav tm="0">
                                          <p:val>
                                            <p:strVal val="ppt_y"/>
                                          </p:val>
                                        </p:tav>
                                        <p:tav tm="100000">
                                          <p:val>
                                            <p:strVal val="ppt_y+.1"/>
                                          </p:val>
                                        </p:tav>
                                      </p:tavLst>
                                    </p:anim>
                                    <p:set>
                                      <p:cBhvr>
                                        <p:cTn id="91" dur="1" fill="hold">
                                          <p:stCondLst>
                                            <p:cond delay="999"/>
                                          </p:stCondLst>
                                        </p:cTn>
                                        <p:tgtEl>
                                          <p:spTgt spid="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8" grpId="0" animBg="1"/>
      <p:bldP spid="12" grpId="0"/>
      <p:bldP spid="12" grpId="1"/>
      <p:bldP spid="13" grpId="0"/>
      <p:bldP spid="13" grpId="1"/>
      <p:bldP spid="14" grpId="0"/>
      <p:bldP spid="14" grpId="1"/>
      <p:bldP spid="15" grpId="0"/>
      <p:bldP spid="15" grpId="1"/>
      <p:bldP spid="16" grpId="0"/>
      <p:bldP spid="16" grpId="1"/>
      <p:bldP spid="17" grpId="0"/>
      <p:bldP spid="17" grpId="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CB60CCF-57A2-AC04-9B23-CC6EDD0C932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2E76E6D-F824-9E67-86DC-8923A1E5B2FF}"/>
              </a:ext>
            </a:extLst>
          </p:cNvPr>
          <p:cNvSpPr txBox="1"/>
          <p:nvPr/>
        </p:nvSpPr>
        <p:spPr>
          <a:xfrm>
            <a:off x="332874" y="370797"/>
            <a:ext cx="2795337" cy="400110"/>
          </a:xfrm>
          <a:prstGeom prst="rect">
            <a:avLst/>
          </a:prstGeom>
          <a:noFill/>
        </p:spPr>
        <p:txBody>
          <a:bodyPr wrap="square" rtlCol="0">
            <a:spAutoFit/>
          </a:bodyPr>
          <a:lstStyle/>
          <a:p>
            <a:r>
              <a:rPr lang="en-GB" sz="2000" b="1" u="sng" dirty="0">
                <a:latin typeface="Arial" panose="020B0604020202020204" pitchFamily="34" charset="0"/>
                <a:cs typeface="Arial" panose="020B0604020202020204" pitchFamily="34" charset="0"/>
              </a:rPr>
              <a:t>Structured Interviews</a:t>
            </a:r>
          </a:p>
        </p:txBody>
      </p:sp>
      <p:sp>
        <p:nvSpPr>
          <p:cNvPr id="5" name="Rectangle 4">
            <a:extLst>
              <a:ext uri="{FF2B5EF4-FFF2-40B4-BE49-F238E27FC236}">
                <a16:creationId xmlns:a16="http://schemas.microsoft.com/office/drawing/2014/main" id="{5C745935-639B-DDEE-B5D6-8EC40E5DD059}"/>
              </a:ext>
            </a:extLst>
          </p:cNvPr>
          <p:cNvSpPr/>
          <p:nvPr/>
        </p:nvSpPr>
        <p:spPr>
          <a:xfrm>
            <a:off x="0" y="0"/>
            <a:ext cx="12192000" cy="1052052"/>
          </a:xfrm>
          <a:prstGeom prst="rect">
            <a:avLst/>
          </a:prstGeom>
          <a:gradFill>
            <a:gsLst>
              <a:gs pos="3000">
                <a:schemeClr val="bg1"/>
              </a:gs>
              <a:gs pos="51000">
                <a:schemeClr val="accent4">
                  <a:lumMod val="5000"/>
                  <a:lumOff val="95000"/>
                </a:schemeClr>
              </a:gs>
              <a:gs pos="100000">
                <a:srgbClr val="0070C0"/>
              </a:gs>
            </a:gsLst>
            <a:lin ang="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EA526E16-89F0-3C1B-DB1A-A75F72F2807A}"/>
              </a:ext>
            </a:extLst>
          </p:cNvPr>
          <p:cNvPicPr>
            <a:picLocks noChangeAspect="1"/>
          </p:cNvPicPr>
          <p:nvPr/>
        </p:nvPicPr>
        <p:blipFill>
          <a:blip r:embed="rId3">
            <a:extLst>
              <a:ext uri="{28A0092B-C50C-407E-A947-70E740481C1C}">
                <a14:useLocalDpi xmlns:a14="http://schemas.microsoft.com/office/drawing/2010/main" val="0"/>
              </a:ext>
            </a:extLst>
          </a:blip>
          <a:srcRect r="49233"/>
          <a:stretch>
            <a:fillRect/>
          </a:stretch>
        </p:blipFill>
        <p:spPr>
          <a:xfrm>
            <a:off x="8780205" y="203231"/>
            <a:ext cx="1986117" cy="645589"/>
          </a:xfrm>
          <a:prstGeom prst="rect">
            <a:avLst/>
          </a:prstGeom>
        </p:spPr>
      </p:pic>
      <p:sp>
        <p:nvSpPr>
          <p:cNvPr id="8" name="TextBox 7">
            <a:extLst>
              <a:ext uri="{FF2B5EF4-FFF2-40B4-BE49-F238E27FC236}">
                <a16:creationId xmlns:a16="http://schemas.microsoft.com/office/drawing/2014/main" id="{633FE347-2793-20DF-0DCA-D3C27F4D4E0E}"/>
              </a:ext>
            </a:extLst>
          </p:cNvPr>
          <p:cNvSpPr txBox="1"/>
          <p:nvPr/>
        </p:nvSpPr>
        <p:spPr>
          <a:xfrm>
            <a:off x="639073" y="353370"/>
            <a:ext cx="4599432" cy="369332"/>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Face to Face vs Virtual Interviews</a:t>
            </a:r>
          </a:p>
        </p:txBody>
      </p:sp>
      <p:graphicFrame>
        <p:nvGraphicFramePr>
          <p:cNvPr id="3" name="Table 2">
            <a:extLst>
              <a:ext uri="{FF2B5EF4-FFF2-40B4-BE49-F238E27FC236}">
                <a16:creationId xmlns:a16="http://schemas.microsoft.com/office/drawing/2014/main" id="{5084EACA-6C45-066C-E28A-E3F00D6D7627}"/>
              </a:ext>
            </a:extLst>
          </p:cNvPr>
          <p:cNvGraphicFramePr>
            <a:graphicFrameLocks noGrp="1"/>
          </p:cNvGraphicFramePr>
          <p:nvPr>
            <p:extLst>
              <p:ext uri="{D42A27DB-BD31-4B8C-83A1-F6EECF244321}">
                <p14:modId xmlns:p14="http://schemas.microsoft.com/office/powerpoint/2010/main" val="1361053341"/>
              </p:ext>
            </p:extLst>
          </p:nvPr>
        </p:nvGraphicFramePr>
        <p:xfrm>
          <a:off x="805670" y="1141704"/>
          <a:ext cx="10580660" cy="4356484"/>
        </p:xfrm>
        <a:graphic>
          <a:graphicData uri="http://schemas.openxmlformats.org/drawingml/2006/table">
            <a:tbl>
              <a:tblPr/>
              <a:tblGrid>
                <a:gridCol w="2645165">
                  <a:extLst>
                    <a:ext uri="{9D8B030D-6E8A-4147-A177-3AD203B41FA5}">
                      <a16:colId xmlns:a16="http://schemas.microsoft.com/office/drawing/2014/main" val="1409745641"/>
                    </a:ext>
                  </a:extLst>
                </a:gridCol>
                <a:gridCol w="2645165">
                  <a:extLst>
                    <a:ext uri="{9D8B030D-6E8A-4147-A177-3AD203B41FA5}">
                      <a16:colId xmlns:a16="http://schemas.microsoft.com/office/drawing/2014/main" val="3558587976"/>
                    </a:ext>
                  </a:extLst>
                </a:gridCol>
                <a:gridCol w="2645165">
                  <a:extLst>
                    <a:ext uri="{9D8B030D-6E8A-4147-A177-3AD203B41FA5}">
                      <a16:colId xmlns:a16="http://schemas.microsoft.com/office/drawing/2014/main" val="1782204157"/>
                    </a:ext>
                  </a:extLst>
                </a:gridCol>
                <a:gridCol w="2645165">
                  <a:extLst>
                    <a:ext uri="{9D8B030D-6E8A-4147-A177-3AD203B41FA5}">
                      <a16:colId xmlns:a16="http://schemas.microsoft.com/office/drawing/2014/main" val="3517153022"/>
                    </a:ext>
                  </a:extLst>
                </a:gridCol>
              </a:tblGrid>
              <a:tr h="189665">
                <a:tc>
                  <a:txBody>
                    <a:bodyPr/>
                    <a:lstStyle/>
                    <a:p>
                      <a:pPr algn="ctr">
                        <a:buNone/>
                      </a:pPr>
                      <a:r>
                        <a:rPr lang="en-GB" sz="1200" b="1" dirty="0">
                          <a:solidFill>
                            <a:schemeClr val="bg1"/>
                          </a:solidFill>
                          <a:effectLst/>
                        </a:rPr>
                        <a:t>Factor</a:t>
                      </a:r>
                      <a:endParaRPr lang="en-GB" sz="1200" dirty="0">
                        <a:solidFill>
                          <a:schemeClr val="bg1"/>
                        </a:solidFill>
                        <a:effectLst/>
                      </a:endParaRPr>
                    </a:p>
                  </a:txBody>
                  <a:tcPr marL="1169" marR="1169" marT="1169" marB="1169" anchor="ctr">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cell3D prstMaterial="dkEdge">
                      <a:bevel/>
                      <a:lightRig rig="flood" dir="t"/>
                    </a:cell3D>
                    <a:solidFill>
                      <a:srgbClr val="0070C0"/>
                    </a:solidFill>
                  </a:tcPr>
                </a:tc>
                <a:tc>
                  <a:txBody>
                    <a:bodyPr/>
                    <a:lstStyle/>
                    <a:p>
                      <a:pPr algn="ctr">
                        <a:buNone/>
                      </a:pPr>
                      <a:r>
                        <a:rPr lang="en-GB" sz="1200" b="1" dirty="0">
                          <a:solidFill>
                            <a:schemeClr val="bg1"/>
                          </a:solidFill>
                          <a:effectLst/>
                        </a:rPr>
                        <a:t>Face-to-Face Interviews</a:t>
                      </a:r>
                      <a:endParaRPr lang="en-GB" sz="1200" dirty="0">
                        <a:solidFill>
                          <a:schemeClr val="bg1"/>
                        </a:solidFill>
                        <a:effectLst/>
                      </a:endParaRPr>
                    </a:p>
                  </a:txBody>
                  <a:tcPr marL="1169" marR="1169" marT="1169" marB="1169" anchor="ctr">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a:lightRig rig="flood" dir="t"/>
                    </a:cell3D>
                    <a:solidFill>
                      <a:srgbClr val="0070C0"/>
                    </a:solidFill>
                  </a:tcPr>
                </a:tc>
                <a:tc>
                  <a:txBody>
                    <a:bodyPr/>
                    <a:lstStyle/>
                    <a:p>
                      <a:pPr algn="ctr">
                        <a:buNone/>
                      </a:pPr>
                      <a:r>
                        <a:rPr lang="en-GB" sz="1200" b="1" dirty="0">
                          <a:solidFill>
                            <a:schemeClr val="bg1"/>
                          </a:solidFill>
                          <a:effectLst/>
                        </a:rPr>
                        <a:t>Virtual Interviews</a:t>
                      </a:r>
                      <a:endParaRPr lang="en-GB" sz="1200" dirty="0">
                        <a:solidFill>
                          <a:schemeClr val="bg1"/>
                        </a:solidFill>
                        <a:effectLst/>
                      </a:endParaRPr>
                    </a:p>
                  </a:txBody>
                  <a:tcPr marL="1169" marR="1169" marT="1169" marB="1169" anchor="ctr">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a:lightRig rig="flood" dir="t"/>
                    </a:cell3D>
                    <a:solidFill>
                      <a:srgbClr val="0070C0"/>
                    </a:solidFill>
                  </a:tcPr>
                </a:tc>
                <a:tc>
                  <a:txBody>
                    <a:bodyPr/>
                    <a:lstStyle/>
                    <a:p>
                      <a:pPr algn="ctr">
                        <a:buNone/>
                      </a:pPr>
                      <a:r>
                        <a:rPr lang="en-GB" sz="1200" b="1" dirty="0">
                          <a:solidFill>
                            <a:schemeClr val="bg1"/>
                          </a:solidFill>
                          <a:effectLst/>
                        </a:rPr>
                        <a:t>Relevance for Transformation Roles</a:t>
                      </a:r>
                      <a:endParaRPr lang="en-GB" sz="1200" dirty="0">
                        <a:solidFill>
                          <a:schemeClr val="bg1"/>
                        </a:solidFill>
                        <a:effectLst/>
                      </a:endParaRPr>
                    </a:p>
                  </a:txBody>
                  <a:tcPr marL="1169" marR="1169" marT="1169" marB="1169" anchor="ctr">
                    <a:lnL w="7620" cap="flat" cmpd="sng" algn="ctr">
                      <a:solidFill>
                        <a:srgbClr val="CCCCCC"/>
                      </a:solidFill>
                      <a:prstDash val="solid"/>
                      <a:round/>
                      <a:headEnd type="none" w="med" len="med"/>
                      <a:tailEnd type="none" w="med" len="med"/>
                    </a:lnL>
                    <a:lnR w="762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a:lightRig rig="flood" dir="t"/>
                    </a:cell3D>
                    <a:solidFill>
                      <a:srgbClr val="0070C0"/>
                    </a:solidFill>
                  </a:tcPr>
                </a:tc>
                <a:extLst>
                  <a:ext uri="{0D108BD9-81ED-4DB2-BD59-A6C34878D82A}">
                    <a16:rowId xmlns:a16="http://schemas.microsoft.com/office/drawing/2014/main" val="1147102562"/>
                  </a:ext>
                </a:extLst>
              </a:tr>
              <a:tr h="792051">
                <a:tc>
                  <a:txBody>
                    <a:bodyPr/>
                    <a:lstStyle/>
                    <a:p>
                      <a:pPr algn="ctr">
                        <a:buNone/>
                      </a:pPr>
                      <a:r>
                        <a:rPr lang="en-GB" sz="1200" b="1" dirty="0">
                          <a:solidFill>
                            <a:schemeClr val="bg1"/>
                          </a:solidFill>
                          <a:effectLst/>
                        </a:rPr>
                        <a:t>Communication &amp; Assessment</a:t>
                      </a:r>
                      <a:endParaRPr lang="en-GB" sz="1200" dirty="0">
                        <a:solidFill>
                          <a:schemeClr val="bg1"/>
                        </a:solidFill>
                        <a:effectLst/>
                      </a:endParaRPr>
                    </a:p>
                  </a:txBody>
                  <a:tcPr marL="1169" marR="1169" marT="1169" marB="1169" anchor="ctr">
                    <a:lnL w="7620" cap="flat" cmpd="sng" algn="ctr">
                      <a:solidFill>
                        <a:srgbClr val="CCCCCC"/>
                      </a:solidFill>
                      <a:prstDash val="solid"/>
                      <a:round/>
                      <a:headEnd type="none" w="med" len="med"/>
                      <a:tailEnd type="none" w="med" len="med"/>
                    </a:lnL>
                    <a:lnR w="12700" cap="flat" cmpd="sng" algn="ctr">
                      <a:solidFill>
                        <a:schemeClr val="tx1"/>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cell3D prstMaterial="dkEdge">
                      <a:bevel/>
                      <a:lightRig rig="flood" dir="t"/>
                    </a:cell3D>
                    <a:solidFill>
                      <a:srgbClr val="FF0000"/>
                    </a:solidFill>
                  </a:tcPr>
                </a:tc>
                <a:tc>
                  <a:txBody>
                    <a:bodyPr/>
                    <a:lstStyle/>
                    <a:p>
                      <a:pPr algn="ctr">
                        <a:buNone/>
                      </a:pPr>
                      <a:r>
                        <a:rPr lang="en-GB" sz="900" dirty="0">
                          <a:effectLst/>
                        </a:rPr>
                        <a:t>Enables full observation of body language, tone, eye contact, and interpersonal style; builds stronger rapport and trust,</a:t>
                      </a:r>
                    </a:p>
                  </a:txBody>
                  <a:tcPr marL="1169" marR="1169" marT="1169" marB="11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900">
                          <a:effectLst/>
                        </a:rPr>
                        <a:t>Relies primarily on verbal communication; non-verbal cues are limited; rapport may take longer to establish</a:t>
                      </a:r>
                    </a:p>
                  </a:txBody>
                  <a:tcPr marL="1169" marR="1169" marT="1169" marB="11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900" b="1" dirty="0">
                          <a:effectLst/>
                        </a:rPr>
                        <a:t>Critical for senior/leadership roles</a:t>
                      </a:r>
                      <a:r>
                        <a:rPr lang="en-GB" sz="900" dirty="0">
                          <a:effectLst/>
                        </a:rPr>
                        <a:t>: Change Managers and Project Managers need strong stakeholder engagement skills — easier to assess in person. Virtual works well for initial screening of technical skills.</a:t>
                      </a:r>
                    </a:p>
                  </a:txBody>
                  <a:tcPr marL="1169" marR="1169" marT="1169" marB="11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92960899"/>
                  </a:ext>
                </a:extLst>
              </a:tr>
              <a:tr h="759182">
                <a:tc>
                  <a:txBody>
                    <a:bodyPr/>
                    <a:lstStyle/>
                    <a:p>
                      <a:pPr algn="ctr">
                        <a:buNone/>
                      </a:pPr>
                      <a:r>
                        <a:rPr lang="en-GB" sz="1200" b="1" dirty="0">
                          <a:solidFill>
                            <a:schemeClr val="bg1"/>
                          </a:solidFill>
                          <a:effectLst/>
                        </a:rPr>
                        <a:t>Accessibility &amp; Reach</a:t>
                      </a:r>
                      <a:endParaRPr lang="en-GB" sz="1200" dirty="0">
                        <a:solidFill>
                          <a:schemeClr val="bg1"/>
                        </a:solidFill>
                        <a:effectLst/>
                      </a:endParaRPr>
                    </a:p>
                  </a:txBody>
                  <a:tcPr marL="1169" marR="1169" marT="1169" marB="1169" anchor="ctr">
                    <a:lnL w="7620" cap="flat" cmpd="sng" algn="ctr">
                      <a:solidFill>
                        <a:srgbClr val="CCCCCC"/>
                      </a:solidFill>
                      <a:prstDash val="solid"/>
                      <a:round/>
                      <a:headEnd type="none" w="med" len="med"/>
                      <a:tailEnd type="none" w="med" len="med"/>
                    </a:lnL>
                    <a:lnR w="12700" cap="flat" cmpd="sng" algn="ctr">
                      <a:solidFill>
                        <a:schemeClr val="tx1"/>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cell3D prstMaterial="dkEdge">
                      <a:bevel/>
                      <a:lightRig rig="flood" dir="t"/>
                    </a:cell3D>
                    <a:solidFill>
                      <a:srgbClr val="FF0000"/>
                    </a:solidFill>
                  </a:tcPr>
                </a:tc>
                <a:tc>
                  <a:txBody>
                    <a:bodyPr/>
                    <a:lstStyle/>
                    <a:p>
                      <a:pPr algn="ctr">
                        <a:buNone/>
                      </a:pPr>
                      <a:r>
                        <a:rPr lang="en-GB" sz="900" dirty="0">
                          <a:effectLst/>
                        </a:rPr>
                        <a:t>Restricted by geography, travel time, and cost; may limit diversity if candidates cannot travel</a:t>
                      </a:r>
                    </a:p>
                  </a:txBody>
                  <a:tcPr marL="1169" marR="1169" marT="1169" marB="11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900" dirty="0">
                          <a:effectLst/>
                        </a:rPr>
                        <a:t>Removes geographical barriers; attracts talent nationally/internationally; accommodates candidates with disabilities or caring responsibilities</a:t>
                      </a:r>
                    </a:p>
                  </a:txBody>
                  <a:tcPr marL="1169" marR="1169" marT="1169" marB="11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900" b="1">
                          <a:effectLst/>
                        </a:rPr>
                        <a:t>Key for transformation</a:t>
                      </a:r>
                      <a:r>
                        <a:rPr lang="en-GB" sz="900">
                          <a:effectLst/>
                        </a:rPr>
                        <a:t>: We need specialists in digital and change management who may not be based locally — virtual widens the talent pool significantly.</a:t>
                      </a:r>
                    </a:p>
                  </a:txBody>
                  <a:tcPr marL="1169" marR="1169" marT="1169" marB="11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1322730"/>
                  </a:ext>
                </a:extLst>
              </a:tr>
              <a:tr h="678235">
                <a:tc>
                  <a:txBody>
                    <a:bodyPr/>
                    <a:lstStyle/>
                    <a:p>
                      <a:pPr algn="ctr">
                        <a:buNone/>
                      </a:pPr>
                      <a:r>
                        <a:rPr lang="en-GB" sz="1200" b="1" dirty="0">
                          <a:solidFill>
                            <a:schemeClr val="bg1"/>
                          </a:solidFill>
                          <a:effectLst/>
                        </a:rPr>
                        <a:t>Cost &amp; Efficiency</a:t>
                      </a:r>
                      <a:endParaRPr lang="en-GB" sz="1200" dirty="0">
                        <a:solidFill>
                          <a:schemeClr val="bg1"/>
                        </a:solidFill>
                        <a:effectLst/>
                      </a:endParaRPr>
                    </a:p>
                  </a:txBody>
                  <a:tcPr marL="1169" marR="1169" marT="1169" marB="1169" anchor="ctr">
                    <a:lnL w="7620" cap="flat" cmpd="sng" algn="ctr">
                      <a:solidFill>
                        <a:srgbClr val="CCCCCC"/>
                      </a:solidFill>
                      <a:prstDash val="solid"/>
                      <a:round/>
                      <a:headEnd type="none" w="med" len="med"/>
                      <a:tailEnd type="none" w="med" len="med"/>
                    </a:lnL>
                    <a:lnR w="12700" cap="flat" cmpd="sng" algn="ctr">
                      <a:solidFill>
                        <a:schemeClr val="tx1"/>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cell3D prstMaterial="dkEdge">
                      <a:bevel/>
                      <a:lightRig rig="flood" dir="t"/>
                    </a:cell3D>
                    <a:solidFill>
                      <a:srgbClr val="FF0000"/>
                    </a:solidFill>
                  </a:tcPr>
                </a:tc>
                <a:tc>
                  <a:txBody>
                    <a:bodyPr/>
                    <a:lstStyle/>
                    <a:p>
                      <a:pPr algn="ctr">
                        <a:buNone/>
                      </a:pPr>
                      <a:r>
                        <a:rPr lang="en-GB" sz="900" dirty="0">
                          <a:effectLst/>
                        </a:rPr>
                        <a:t>Higher costs: venue hire, travel expenses, interviewer time, room preparation</a:t>
                      </a:r>
                    </a:p>
                  </a:txBody>
                  <a:tcPr marL="1169" marR="1169" marT="1169" marB="11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900" dirty="0">
                          <a:effectLst/>
                        </a:rPr>
                        <a:t>Lower costs; faster scheduling; reduces downtime for hiring managers; allows recording for later review</a:t>
                      </a:r>
                    </a:p>
                  </a:txBody>
                  <a:tcPr marL="1169" marR="1169" marT="1169" marB="11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900">
                          <a:effectLst/>
                        </a:rPr>
                        <a:t>Enables Tesco to recruit quickly during a fast-paced transformation without excessive budget expenditure.</a:t>
                      </a:r>
                    </a:p>
                  </a:txBody>
                  <a:tcPr marL="1169" marR="1169" marT="1169" marB="11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071770626"/>
                  </a:ext>
                </a:extLst>
              </a:tr>
              <a:tr h="731675">
                <a:tc>
                  <a:txBody>
                    <a:bodyPr/>
                    <a:lstStyle/>
                    <a:p>
                      <a:pPr algn="ctr">
                        <a:buNone/>
                      </a:pPr>
                      <a:r>
                        <a:rPr lang="en-GB" sz="1200" b="1" dirty="0">
                          <a:solidFill>
                            <a:schemeClr val="bg1"/>
                          </a:solidFill>
                          <a:effectLst/>
                        </a:rPr>
                        <a:t>Fairness &amp; Bias</a:t>
                      </a:r>
                      <a:endParaRPr lang="en-GB" sz="1200" dirty="0">
                        <a:solidFill>
                          <a:schemeClr val="bg1"/>
                        </a:solidFill>
                        <a:effectLst/>
                      </a:endParaRPr>
                    </a:p>
                  </a:txBody>
                  <a:tcPr marL="1169" marR="1169" marT="1169" marB="1169" anchor="ctr">
                    <a:lnL w="7620" cap="flat" cmpd="sng" algn="ctr">
                      <a:solidFill>
                        <a:srgbClr val="CCCCCC"/>
                      </a:solidFill>
                      <a:prstDash val="solid"/>
                      <a:round/>
                      <a:headEnd type="none" w="med" len="med"/>
                      <a:tailEnd type="none" w="med" len="med"/>
                    </a:lnL>
                    <a:lnR w="12700" cap="flat" cmpd="sng" algn="ctr">
                      <a:solidFill>
                        <a:schemeClr val="tx1"/>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cell3D prstMaterial="dkEdge">
                      <a:bevel/>
                      <a:lightRig rig="flood" dir="t"/>
                    </a:cell3D>
                    <a:solidFill>
                      <a:srgbClr val="FF0000"/>
                    </a:solidFill>
                  </a:tcPr>
                </a:tc>
                <a:tc>
                  <a:txBody>
                    <a:bodyPr/>
                    <a:lstStyle/>
                    <a:p>
                      <a:pPr algn="ctr">
                        <a:buNone/>
                      </a:pPr>
                      <a:r>
                        <a:rPr lang="en-GB" sz="900">
                          <a:effectLst/>
                        </a:rPr>
                        <a:t>Risk of appearance-based bias, first impressions, or cultural stereotypes; environment may feel more formal</a:t>
                      </a:r>
                    </a:p>
                  </a:txBody>
                  <a:tcPr marL="1169" marR="1169" marT="1169" marB="11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900" dirty="0">
                          <a:effectLst/>
                        </a:rPr>
                        <a:t>Can reduce some social bias as focus stays on responses; however, introduces new risks: digital literacy gaps, poor internet access, or background distractions </a:t>
                      </a:r>
                      <a:r>
                        <a:rPr lang="en-GB" sz="900" i="1" dirty="0">
                          <a:effectLst/>
                        </a:rPr>
                        <a:t>(Bell et al., 2021)</a:t>
                      </a:r>
                      <a:endParaRPr lang="en-GB" sz="900" dirty="0">
                        <a:effectLst/>
                      </a:endParaRPr>
                    </a:p>
                  </a:txBody>
                  <a:tcPr marL="1169" marR="1169" marT="1169" marB="11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900" b="1" dirty="0">
                          <a:effectLst/>
                        </a:rPr>
                        <a:t>Must be managed carefully</a:t>
                      </a:r>
                      <a:r>
                        <a:rPr lang="en-GB" sz="900" dirty="0">
                          <a:effectLst/>
                        </a:rPr>
                        <a:t>: under the </a:t>
                      </a:r>
                      <a:r>
                        <a:rPr lang="en-GB" sz="900" b="0" dirty="0">
                          <a:effectLst/>
                        </a:rPr>
                        <a:t>Equality Act 2010,</a:t>
                      </a:r>
                      <a:r>
                        <a:rPr lang="en-GB" sz="900" dirty="0">
                          <a:effectLst/>
                        </a:rPr>
                        <a:t> reasonable adjustments must be made for candidates with disabilities in both formats.</a:t>
                      </a:r>
                    </a:p>
                  </a:txBody>
                  <a:tcPr marL="1169" marR="1169" marT="1169" marB="11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35074824"/>
                  </a:ext>
                </a:extLst>
              </a:tr>
              <a:tr h="617918">
                <a:tc>
                  <a:txBody>
                    <a:bodyPr/>
                    <a:lstStyle/>
                    <a:p>
                      <a:pPr algn="ctr">
                        <a:buNone/>
                      </a:pPr>
                      <a:r>
                        <a:rPr lang="en-GB" sz="1200" b="1" dirty="0">
                          <a:solidFill>
                            <a:schemeClr val="bg1"/>
                          </a:solidFill>
                          <a:effectLst/>
                        </a:rPr>
                        <a:t>Technology &amp; Requirements</a:t>
                      </a:r>
                      <a:endParaRPr lang="en-GB" sz="1200" dirty="0">
                        <a:solidFill>
                          <a:schemeClr val="bg1"/>
                        </a:solidFill>
                        <a:effectLst/>
                      </a:endParaRPr>
                    </a:p>
                  </a:txBody>
                  <a:tcPr marL="1169" marR="1169" marT="1169" marB="1169" anchor="ctr">
                    <a:lnL w="7620" cap="flat" cmpd="sng" algn="ctr">
                      <a:solidFill>
                        <a:srgbClr val="CCCCCC"/>
                      </a:solidFill>
                      <a:prstDash val="solid"/>
                      <a:round/>
                      <a:headEnd type="none" w="med" len="med"/>
                      <a:tailEnd type="none" w="med" len="med"/>
                    </a:lnL>
                    <a:lnR w="12700" cap="flat" cmpd="sng" algn="ctr">
                      <a:solidFill>
                        <a:schemeClr val="tx1"/>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cell3D prstMaterial="dkEdge">
                      <a:bevel/>
                      <a:lightRig rig="flood" dir="t"/>
                    </a:cell3D>
                    <a:solidFill>
                      <a:srgbClr val="FF0000"/>
                    </a:solidFill>
                  </a:tcPr>
                </a:tc>
                <a:tc>
                  <a:txBody>
                    <a:bodyPr/>
                    <a:lstStyle/>
                    <a:p>
                      <a:pPr algn="ctr">
                        <a:buNone/>
                      </a:pPr>
                      <a:r>
                        <a:rPr lang="en-GB" sz="900">
                          <a:effectLst/>
                        </a:rPr>
                        <a:t>No technical setup needed; familiar environment for most</a:t>
                      </a:r>
                    </a:p>
                  </a:txBody>
                  <a:tcPr marL="1169" marR="1169" marT="1169" marB="11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900" dirty="0">
                          <a:effectLst/>
                        </a:rPr>
                        <a:t>Requires reliable internet, suitable device, and digital literacy; risk of technical failures disrupting assessment</a:t>
                      </a:r>
                    </a:p>
                  </a:txBody>
                  <a:tcPr marL="1169" marR="1169" marT="1169" marB="11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900" dirty="0">
                          <a:effectLst/>
                        </a:rPr>
                        <a:t>Useful for assessing digital comfort: a basic indicator of fit for Tesco’s digital transformation agenda.</a:t>
                      </a:r>
                    </a:p>
                  </a:txBody>
                  <a:tcPr marL="1169" marR="1169" marT="1169" marB="11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28256128"/>
                  </a:ext>
                </a:extLst>
              </a:tr>
              <a:tr h="587758">
                <a:tc>
                  <a:txBody>
                    <a:bodyPr/>
                    <a:lstStyle/>
                    <a:p>
                      <a:pPr algn="ctr">
                        <a:buNone/>
                      </a:pPr>
                      <a:r>
                        <a:rPr lang="en-GB" sz="1200" b="1" dirty="0">
                          <a:solidFill>
                            <a:schemeClr val="bg1"/>
                          </a:solidFill>
                          <a:effectLst/>
                        </a:rPr>
                        <a:t>Best Stage of Use</a:t>
                      </a:r>
                      <a:endParaRPr lang="en-GB" sz="1200" dirty="0">
                        <a:solidFill>
                          <a:schemeClr val="bg1"/>
                        </a:solidFill>
                        <a:effectLst/>
                      </a:endParaRPr>
                    </a:p>
                  </a:txBody>
                  <a:tcPr marL="1169" marR="1169" marT="1169" marB="1169" anchor="ctr">
                    <a:lnL w="7620" cap="flat" cmpd="sng" algn="ctr">
                      <a:solidFill>
                        <a:srgbClr val="CCCCCC"/>
                      </a:solidFill>
                      <a:prstDash val="solid"/>
                      <a:round/>
                      <a:headEnd type="none" w="med" len="med"/>
                      <a:tailEnd type="none" w="med" len="med"/>
                    </a:lnL>
                    <a:lnR w="12700" cap="flat" cmpd="sng" algn="ctr">
                      <a:solidFill>
                        <a:schemeClr val="tx1"/>
                      </a:solidFill>
                      <a:prstDash val="solid"/>
                      <a:round/>
                      <a:headEnd type="none" w="med" len="med"/>
                      <a:tailEnd type="none" w="med" len="med"/>
                    </a:lnR>
                    <a:lnT w="7620" cap="flat" cmpd="sng" algn="ctr">
                      <a:solidFill>
                        <a:srgbClr val="CCCCCC"/>
                      </a:solidFill>
                      <a:prstDash val="solid"/>
                      <a:round/>
                      <a:headEnd type="none" w="med" len="med"/>
                      <a:tailEnd type="none" w="med" len="med"/>
                    </a:lnT>
                    <a:lnB w="7620" cap="flat" cmpd="sng" algn="ctr">
                      <a:solidFill>
                        <a:srgbClr val="CCCCCC"/>
                      </a:solidFill>
                      <a:prstDash val="solid"/>
                      <a:round/>
                      <a:headEnd type="none" w="med" len="med"/>
                      <a:tailEnd type="none" w="med" len="med"/>
                    </a:lnB>
                    <a:cell3D prstMaterial="dkEdge">
                      <a:bevel/>
                      <a:lightRig rig="flood" dir="t"/>
                    </a:cell3D>
                    <a:solidFill>
                      <a:srgbClr val="FF0000"/>
                    </a:solidFill>
                  </a:tcPr>
                </a:tc>
                <a:tc>
                  <a:txBody>
                    <a:bodyPr/>
                    <a:lstStyle/>
                    <a:p>
                      <a:pPr algn="ctr">
                        <a:buNone/>
                      </a:pPr>
                      <a:r>
                        <a:rPr lang="en-GB" sz="900" b="1">
                          <a:effectLst/>
                        </a:rPr>
                        <a:t>Final selection stage</a:t>
                      </a:r>
                      <a:r>
                        <a:rPr lang="en-GB" sz="900">
                          <a:effectLst/>
                        </a:rPr>
                        <a:t> — for assessing cultural fit, leadership presence, and negotiation skills</a:t>
                      </a:r>
                    </a:p>
                  </a:txBody>
                  <a:tcPr marL="1169" marR="1169" marT="1169" marB="11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900" b="1">
                          <a:effectLst/>
                        </a:rPr>
                        <a:t>Early screening and shortlisting</a:t>
                      </a:r>
                      <a:r>
                        <a:rPr lang="en-GB" sz="900">
                          <a:effectLst/>
                        </a:rPr>
                        <a:t> — to evaluate qualifications, experience, and basic competencies efficiently</a:t>
                      </a:r>
                    </a:p>
                  </a:txBody>
                  <a:tcPr marL="1169" marR="1169" marT="1169" marB="11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buNone/>
                      </a:pPr>
                      <a:r>
                        <a:rPr lang="en-GB" sz="900" dirty="0">
                          <a:effectLst/>
                        </a:rPr>
                        <a:t>Supports a structured, multi-stage recruitment process.</a:t>
                      </a:r>
                    </a:p>
                  </a:txBody>
                  <a:tcPr marL="1169" marR="1169" marT="1169" marB="116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81798597"/>
                  </a:ext>
                </a:extLst>
              </a:tr>
            </a:tbl>
          </a:graphicData>
        </a:graphic>
      </p:graphicFrame>
      <p:sp>
        <p:nvSpPr>
          <p:cNvPr id="2" name="Slide Number Placeholder 1">
            <a:extLst>
              <a:ext uri="{FF2B5EF4-FFF2-40B4-BE49-F238E27FC236}">
                <a16:creationId xmlns:a16="http://schemas.microsoft.com/office/drawing/2014/main" id="{8541D3F5-DF47-5114-5E61-358A0B18559A}"/>
              </a:ext>
            </a:extLst>
          </p:cNvPr>
          <p:cNvSpPr>
            <a:spLocks noGrp="1"/>
          </p:cNvSpPr>
          <p:nvPr>
            <p:ph type="sldNum" sz="quarter" idx="12"/>
          </p:nvPr>
        </p:nvSpPr>
        <p:spPr/>
        <p:txBody>
          <a:bodyPr/>
          <a:lstStyle/>
          <a:p>
            <a:fld id="{6EAF39EF-2332-4FCA-A838-0C2F2A96E7FE}" type="slidenum">
              <a:rPr lang="en-GB" smtClean="0"/>
              <a:t>12</a:t>
            </a:fld>
            <a:endParaRPr lang="en-GB"/>
          </a:p>
        </p:txBody>
      </p:sp>
    </p:spTree>
    <p:extLst>
      <p:ext uri="{BB962C8B-B14F-4D97-AF65-F5344CB8AC3E}">
        <p14:creationId xmlns:p14="http://schemas.microsoft.com/office/powerpoint/2010/main" val="36101201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AD30BE3-5A40-04A7-500B-F921A0065770}"/>
              </a:ext>
            </a:extLst>
          </p:cNvPr>
          <p:cNvSpPr/>
          <p:nvPr/>
        </p:nvSpPr>
        <p:spPr>
          <a:xfrm>
            <a:off x="0" y="0"/>
            <a:ext cx="12192000" cy="1052052"/>
          </a:xfrm>
          <a:prstGeom prst="rect">
            <a:avLst/>
          </a:prstGeom>
          <a:gradFill>
            <a:gsLst>
              <a:gs pos="3000">
                <a:schemeClr val="bg1"/>
              </a:gs>
              <a:gs pos="51000">
                <a:schemeClr val="accent4">
                  <a:lumMod val="5000"/>
                  <a:lumOff val="95000"/>
                </a:schemeClr>
              </a:gs>
              <a:gs pos="100000">
                <a:srgbClr val="0070C0"/>
              </a:gs>
            </a:gsLst>
            <a:lin ang="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9EFFCA63-6F6A-E480-E75F-5DF7CAF857D3}"/>
              </a:ext>
            </a:extLst>
          </p:cNvPr>
          <p:cNvPicPr>
            <a:picLocks noChangeAspect="1"/>
          </p:cNvPicPr>
          <p:nvPr/>
        </p:nvPicPr>
        <p:blipFill>
          <a:blip r:embed="rId2">
            <a:extLst>
              <a:ext uri="{28A0092B-C50C-407E-A947-70E740481C1C}">
                <a14:useLocalDpi xmlns:a14="http://schemas.microsoft.com/office/drawing/2010/main" val="0"/>
              </a:ext>
            </a:extLst>
          </a:blip>
          <a:srcRect r="49233"/>
          <a:stretch>
            <a:fillRect/>
          </a:stretch>
        </p:blipFill>
        <p:spPr>
          <a:xfrm>
            <a:off x="8780205" y="203231"/>
            <a:ext cx="1986117" cy="645589"/>
          </a:xfrm>
          <a:prstGeom prst="rect">
            <a:avLst/>
          </a:prstGeom>
        </p:spPr>
      </p:pic>
      <p:sp>
        <p:nvSpPr>
          <p:cNvPr id="5" name="TextBox 4">
            <a:extLst>
              <a:ext uri="{FF2B5EF4-FFF2-40B4-BE49-F238E27FC236}">
                <a16:creationId xmlns:a16="http://schemas.microsoft.com/office/drawing/2014/main" id="{A4DC8590-0F46-D78D-3B6C-515242FCB9D5}"/>
              </a:ext>
            </a:extLst>
          </p:cNvPr>
          <p:cNvSpPr txBox="1"/>
          <p:nvPr/>
        </p:nvSpPr>
        <p:spPr>
          <a:xfrm>
            <a:off x="639073" y="353370"/>
            <a:ext cx="4599432" cy="369332"/>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Conclusion &amp; Key recommendations</a:t>
            </a:r>
          </a:p>
        </p:txBody>
      </p:sp>
      <p:sp>
        <p:nvSpPr>
          <p:cNvPr id="10" name="TextBox 9">
            <a:extLst>
              <a:ext uri="{FF2B5EF4-FFF2-40B4-BE49-F238E27FC236}">
                <a16:creationId xmlns:a16="http://schemas.microsoft.com/office/drawing/2014/main" id="{E9990F78-5834-F7BD-67E1-130333DF44D5}"/>
              </a:ext>
            </a:extLst>
          </p:cNvPr>
          <p:cNvSpPr txBox="1"/>
          <p:nvPr/>
        </p:nvSpPr>
        <p:spPr>
          <a:xfrm>
            <a:off x="434715" y="1082031"/>
            <a:ext cx="11212642" cy="2031325"/>
          </a:xfrm>
          <a:prstGeom prst="rect">
            <a:avLst/>
          </a:prstGeom>
          <a:noFill/>
        </p:spPr>
        <p:txBody>
          <a:bodyPr wrap="square" rtlCol="0">
            <a:spAutoFit/>
          </a:bodyPr>
          <a:lstStyle/>
          <a:p>
            <a:r>
              <a:rPr lang="en-GB" dirty="0"/>
              <a:t>Recruiting during an organisational transformation is different from standard recruitment. It requires identifying not just technical competence, but also adaptability, change readiness and alignment with our long-term goals.</a:t>
            </a:r>
          </a:p>
          <a:p>
            <a:endParaRPr lang="en-GB" dirty="0"/>
          </a:p>
          <a:p>
            <a:r>
              <a:rPr lang="en-GB" dirty="0"/>
              <a:t>For Tesco’s shift to an omnichannel, digitally enabled model, success depends on attracting and selecting candidates who can lead change, inspire others and embrace innovation. A structured, fair and strategic recruitment process reduces the risk of poor hiring decisions and directly supports the delivery of the transformation. (Armstrong &amp; Taylor, 2023).</a:t>
            </a:r>
          </a:p>
        </p:txBody>
      </p:sp>
      <p:sp>
        <p:nvSpPr>
          <p:cNvPr id="11" name="TextBox 10">
            <a:extLst>
              <a:ext uri="{FF2B5EF4-FFF2-40B4-BE49-F238E27FC236}">
                <a16:creationId xmlns:a16="http://schemas.microsoft.com/office/drawing/2014/main" id="{C81497B0-9DF8-0311-A7EA-4C3A5DFBF535}"/>
              </a:ext>
            </a:extLst>
          </p:cNvPr>
          <p:cNvSpPr txBox="1"/>
          <p:nvPr/>
        </p:nvSpPr>
        <p:spPr>
          <a:xfrm>
            <a:off x="989351" y="3755888"/>
            <a:ext cx="9968459" cy="1477328"/>
          </a:xfrm>
          <a:custGeom>
            <a:avLst/>
            <a:gdLst>
              <a:gd name="csX0" fmla="*/ 0 w 9968459"/>
              <a:gd name="csY0" fmla="*/ 0 h 1477328"/>
              <a:gd name="csX1" fmla="*/ 365510 w 9968459"/>
              <a:gd name="csY1" fmla="*/ 0 h 1477328"/>
              <a:gd name="csX2" fmla="*/ 1229443 w 9968459"/>
              <a:gd name="csY2" fmla="*/ 0 h 1477328"/>
              <a:gd name="csX3" fmla="*/ 1594953 w 9968459"/>
              <a:gd name="csY3" fmla="*/ 0 h 1477328"/>
              <a:gd name="csX4" fmla="*/ 2458887 w 9968459"/>
              <a:gd name="csY4" fmla="*/ 0 h 1477328"/>
              <a:gd name="csX5" fmla="*/ 3223135 w 9968459"/>
              <a:gd name="csY5" fmla="*/ 0 h 1477328"/>
              <a:gd name="csX6" fmla="*/ 3688330 w 9968459"/>
              <a:gd name="csY6" fmla="*/ 0 h 1477328"/>
              <a:gd name="csX7" fmla="*/ 4153525 w 9968459"/>
              <a:gd name="csY7" fmla="*/ 0 h 1477328"/>
              <a:gd name="csX8" fmla="*/ 5017458 w 9968459"/>
              <a:gd name="csY8" fmla="*/ 0 h 1477328"/>
              <a:gd name="csX9" fmla="*/ 5682022 w 9968459"/>
              <a:gd name="csY9" fmla="*/ 0 h 1477328"/>
              <a:gd name="csX10" fmla="*/ 6346586 w 9968459"/>
              <a:gd name="csY10" fmla="*/ 0 h 1477328"/>
              <a:gd name="csX11" fmla="*/ 7110834 w 9968459"/>
              <a:gd name="csY11" fmla="*/ 0 h 1477328"/>
              <a:gd name="csX12" fmla="*/ 7875083 w 9968459"/>
              <a:gd name="csY12" fmla="*/ 0 h 1477328"/>
              <a:gd name="csX13" fmla="*/ 8240593 w 9968459"/>
              <a:gd name="csY13" fmla="*/ 0 h 1477328"/>
              <a:gd name="csX14" fmla="*/ 8905157 w 9968459"/>
              <a:gd name="csY14" fmla="*/ 0 h 1477328"/>
              <a:gd name="csX15" fmla="*/ 9968459 w 9968459"/>
              <a:gd name="csY15" fmla="*/ 0 h 1477328"/>
              <a:gd name="csX16" fmla="*/ 9968459 w 9968459"/>
              <a:gd name="csY16" fmla="*/ 477669 h 1477328"/>
              <a:gd name="csX17" fmla="*/ 9968459 w 9968459"/>
              <a:gd name="csY17" fmla="*/ 970112 h 1477328"/>
              <a:gd name="csX18" fmla="*/ 9968459 w 9968459"/>
              <a:gd name="csY18" fmla="*/ 1477328 h 1477328"/>
              <a:gd name="csX19" fmla="*/ 9104526 w 9968459"/>
              <a:gd name="csY19" fmla="*/ 1477328 h 1477328"/>
              <a:gd name="csX20" fmla="*/ 8240593 w 9968459"/>
              <a:gd name="csY20" fmla="*/ 1477328 h 1477328"/>
              <a:gd name="csX21" fmla="*/ 7875083 w 9968459"/>
              <a:gd name="csY21" fmla="*/ 1477328 h 1477328"/>
              <a:gd name="csX22" fmla="*/ 7409888 w 9968459"/>
              <a:gd name="csY22" fmla="*/ 1477328 h 1477328"/>
              <a:gd name="csX23" fmla="*/ 7044378 w 9968459"/>
              <a:gd name="csY23" fmla="*/ 1477328 h 1477328"/>
              <a:gd name="csX24" fmla="*/ 6479498 w 9968459"/>
              <a:gd name="csY24" fmla="*/ 1477328 h 1477328"/>
              <a:gd name="csX25" fmla="*/ 6113988 w 9968459"/>
              <a:gd name="csY25" fmla="*/ 1477328 h 1477328"/>
              <a:gd name="csX26" fmla="*/ 5648793 w 9968459"/>
              <a:gd name="csY26" fmla="*/ 1477328 h 1477328"/>
              <a:gd name="csX27" fmla="*/ 4984230 w 9968459"/>
              <a:gd name="csY27" fmla="*/ 1477328 h 1477328"/>
              <a:gd name="csX28" fmla="*/ 4618719 w 9968459"/>
              <a:gd name="csY28" fmla="*/ 1477328 h 1477328"/>
              <a:gd name="csX29" fmla="*/ 3954155 w 9968459"/>
              <a:gd name="csY29" fmla="*/ 1477328 h 1477328"/>
              <a:gd name="csX30" fmla="*/ 3289591 w 9968459"/>
              <a:gd name="csY30" fmla="*/ 1477328 h 1477328"/>
              <a:gd name="csX31" fmla="*/ 2824397 w 9968459"/>
              <a:gd name="csY31" fmla="*/ 1477328 h 1477328"/>
              <a:gd name="csX32" fmla="*/ 1960464 w 9968459"/>
              <a:gd name="csY32" fmla="*/ 1477328 h 1477328"/>
              <a:gd name="csX33" fmla="*/ 1295900 w 9968459"/>
              <a:gd name="csY33" fmla="*/ 1477328 h 1477328"/>
              <a:gd name="csX34" fmla="*/ 930390 w 9968459"/>
              <a:gd name="csY34" fmla="*/ 1477328 h 1477328"/>
              <a:gd name="csX35" fmla="*/ 0 w 9968459"/>
              <a:gd name="csY35" fmla="*/ 1477328 h 1477328"/>
              <a:gd name="csX36" fmla="*/ 0 w 9968459"/>
              <a:gd name="csY36" fmla="*/ 999659 h 1477328"/>
              <a:gd name="csX37" fmla="*/ 0 w 9968459"/>
              <a:gd name="csY37" fmla="*/ 507216 h 1477328"/>
              <a:gd name="csX38" fmla="*/ 0 w 9968459"/>
              <a:gd name="csY38" fmla="*/ 0 h 147732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Lst>
            <a:rect l="l" t="t" r="r" b="b"/>
            <a:pathLst>
              <a:path w="9968459" h="1477328" extrusionOk="0">
                <a:moveTo>
                  <a:pt x="0" y="0"/>
                </a:moveTo>
                <a:cubicBezTo>
                  <a:pt x="102766" y="14641"/>
                  <a:pt x="269531" y="17194"/>
                  <a:pt x="365510" y="0"/>
                </a:cubicBezTo>
                <a:cubicBezTo>
                  <a:pt x="461489" y="-17194"/>
                  <a:pt x="960142" y="12161"/>
                  <a:pt x="1229443" y="0"/>
                </a:cubicBezTo>
                <a:cubicBezTo>
                  <a:pt x="1498744" y="-12161"/>
                  <a:pt x="1493204" y="6672"/>
                  <a:pt x="1594953" y="0"/>
                </a:cubicBezTo>
                <a:cubicBezTo>
                  <a:pt x="1696702" y="-6672"/>
                  <a:pt x="2242213" y="-26259"/>
                  <a:pt x="2458887" y="0"/>
                </a:cubicBezTo>
                <a:cubicBezTo>
                  <a:pt x="2675561" y="26259"/>
                  <a:pt x="2847903" y="-19133"/>
                  <a:pt x="3223135" y="0"/>
                </a:cubicBezTo>
                <a:cubicBezTo>
                  <a:pt x="3598367" y="19133"/>
                  <a:pt x="3510337" y="2442"/>
                  <a:pt x="3688330" y="0"/>
                </a:cubicBezTo>
                <a:cubicBezTo>
                  <a:pt x="3866324" y="-2442"/>
                  <a:pt x="4017695" y="161"/>
                  <a:pt x="4153525" y="0"/>
                </a:cubicBezTo>
                <a:cubicBezTo>
                  <a:pt x="4289355" y="-161"/>
                  <a:pt x="4793397" y="-9310"/>
                  <a:pt x="5017458" y="0"/>
                </a:cubicBezTo>
                <a:cubicBezTo>
                  <a:pt x="5241519" y="9310"/>
                  <a:pt x="5525326" y="-16789"/>
                  <a:pt x="5682022" y="0"/>
                </a:cubicBezTo>
                <a:cubicBezTo>
                  <a:pt x="5838718" y="16789"/>
                  <a:pt x="6202447" y="25205"/>
                  <a:pt x="6346586" y="0"/>
                </a:cubicBezTo>
                <a:cubicBezTo>
                  <a:pt x="6490725" y="-25205"/>
                  <a:pt x="6901838" y="10109"/>
                  <a:pt x="7110834" y="0"/>
                </a:cubicBezTo>
                <a:cubicBezTo>
                  <a:pt x="7319830" y="-10109"/>
                  <a:pt x="7531022" y="-25888"/>
                  <a:pt x="7875083" y="0"/>
                </a:cubicBezTo>
                <a:cubicBezTo>
                  <a:pt x="8219144" y="25888"/>
                  <a:pt x="8099000" y="13512"/>
                  <a:pt x="8240593" y="0"/>
                </a:cubicBezTo>
                <a:cubicBezTo>
                  <a:pt x="8382186" y="-13512"/>
                  <a:pt x="8607708" y="23843"/>
                  <a:pt x="8905157" y="0"/>
                </a:cubicBezTo>
                <a:cubicBezTo>
                  <a:pt x="9202606" y="-23843"/>
                  <a:pt x="9604345" y="33042"/>
                  <a:pt x="9968459" y="0"/>
                </a:cubicBezTo>
                <a:cubicBezTo>
                  <a:pt x="9990589" y="232754"/>
                  <a:pt x="9970357" y="296733"/>
                  <a:pt x="9968459" y="477669"/>
                </a:cubicBezTo>
                <a:cubicBezTo>
                  <a:pt x="9966561" y="658605"/>
                  <a:pt x="9989474" y="785805"/>
                  <a:pt x="9968459" y="970112"/>
                </a:cubicBezTo>
                <a:cubicBezTo>
                  <a:pt x="9947444" y="1154419"/>
                  <a:pt x="9985926" y="1315743"/>
                  <a:pt x="9968459" y="1477328"/>
                </a:cubicBezTo>
                <a:cubicBezTo>
                  <a:pt x="9576858" y="1459233"/>
                  <a:pt x="9393742" y="1477350"/>
                  <a:pt x="9104526" y="1477328"/>
                </a:cubicBezTo>
                <a:cubicBezTo>
                  <a:pt x="8815310" y="1477306"/>
                  <a:pt x="8420447" y="1448025"/>
                  <a:pt x="8240593" y="1477328"/>
                </a:cubicBezTo>
                <a:cubicBezTo>
                  <a:pt x="8060739" y="1506631"/>
                  <a:pt x="7998141" y="1476301"/>
                  <a:pt x="7875083" y="1477328"/>
                </a:cubicBezTo>
                <a:cubicBezTo>
                  <a:pt x="7752025" y="1478356"/>
                  <a:pt x="7529685" y="1487741"/>
                  <a:pt x="7409888" y="1477328"/>
                </a:cubicBezTo>
                <a:cubicBezTo>
                  <a:pt x="7290092" y="1466915"/>
                  <a:pt x="7117911" y="1489338"/>
                  <a:pt x="7044378" y="1477328"/>
                </a:cubicBezTo>
                <a:cubicBezTo>
                  <a:pt x="6970845" y="1465319"/>
                  <a:pt x="6703853" y="1463108"/>
                  <a:pt x="6479498" y="1477328"/>
                </a:cubicBezTo>
                <a:cubicBezTo>
                  <a:pt x="6255143" y="1491548"/>
                  <a:pt x="6256310" y="1460445"/>
                  <a:pt x="6113988" y="1477328"/>
                </a:cubicBezTo>
                <a:cubicBezTo>
                  <a:pt x="5971666" y="1494212"/>
                  <a:pt x="5810974" y="1457095"/>
                  <a:pt x="5648793" y="1477328"/>
                </a:cubicBezTo>
                <a:cubicBezTo>
                  <a:pt x="5486612" y="1497561"/>
                  <a:pt x="5247291" y="1462607"/>
                  <a:pt x="4984230" y="1477328"/>
                </a:cubicBezTo>
                <a:cubicBezTo>
                  <a:pt x="4721169" y="1492049"/>
                  <a:pt x="4763381" y="1488677"/>
                  <a:pt x="4618719" y="1477328"/>
                </a:cubicBezTo>
                <a:cubicBezTo>
                  <a:pt x="4474057" y="1465979"/>
                  <a:pt x="4169864" y="1463007"/>
                  <a:pt x="3954155" y="1477328"/>
                </a:cubicBezTo>
                <a:cubicBezTo>
                  <a:pt x="3738446" y="1491649"/>
                  <a:pt x="3597730" y="1465785"/>
                  <a:pt x="3289591" y="1477328"/>
                </a:cubicBezTo>
                <a:cubicBezTo>
                  <a:pt x="2981452" y="1488871"/>
                  <a:pt x="3017161" y="1497640"/>
                  <a:pt x="2824397" y="1477328"/>
                </a:cubicBezTo>
                <a:cubicBezTo>
                  <a:pt x="2631633" y="1457016"/>
                  <a:pt x="2248346" y="1508989"/>
                  <a:pt x="1960464" y="1477328"/>
                </a:cubicBezTo>
                <a:cubicBezTo>
                  <a:pt x="1672582" y="1445667"/>
                  <a:pt x="1627487" y="1455658"/>
                  <a:pt x="1295900" y="1477328"/>
                </a:cubicBezTo>
                <a:cubicBezTo>
                  <a:pt x="964313" y="1498998"/>
                  <a:pt x="1051266" y="1486547"/>
                  <a:pt x="930390" y="1477328"/>
                </a:cubicBezTo>
                <a:cubicBezTo>
                  <a:pt x="809514" y="1468110"/>
                  <a:pt x="278130" y="1470620"/>
                  <a:pt x="0" y="1477328"/>
                </a:cubicBezTo>
                <a:cubicBezTo>
                  <a:pt x="-12494" y="1368418"/>
                  <a:pt x="359" y="1098579"/>
                  <a:pt x="0" y="999659"/>
                </a:cubicBezTo>
                <a:cubicBezTo>
                  <a:pt x="-359" y="900739"/>
                  <a:pt x="23571" y="607434"/>
                  <a:pt x="0" y="507216"/>
                </a:cubicBezTo>
                <a:cubicBezTo>
                  <a:pt x="-23571" y="406998"/>
                  <a:pt x="-9202" y="200618"/>
                  <a:pt x="0" y="0"/>
                </a:cubicBezTo>
                <a:close/>
              </a:path>
            </a:pathLst>
          </a:custGeom>
          <a:ln>
            <a:extLst>
              <a:ext uri="{C807C97D-BFC1-408E-A445-0C87EB9F89A2}">
                <ask:lineSketchStyleProps xmlns:ask="http://schemas.microsoft.com/office/drawing/2018/sketchyshapes" sd="2997235996">
                  <a:prstGeom prst="rect">
                    <a:avLst/>
                  </a:prstGeom>
                  <ask:type>
                    <ask:lineSketchFreehand/>
                  </ask:type>
                </ask:lineSketchStyleProps>
              </a:ext>
            </a:extLst>
          </a:ln>
          <a:effectLst>
            <a:outerShdw blurRad="152400" dist="317500" dir="5400000" sx="90000" sy="-19000" rotWithShape="0">
              <a:prstClr val="black">
                <a:alpha val="15000"/>
              </a:prstClr>
            </a:outerShdw>
          </a:effectLst>
        </p:spPr>
        <p:style>
          <a:lnRef idx="0">
            <a:schemeClr val="accent4"/>
          </a:lnRef>
          <a:fillRef idx="3">
            <a:schemeClr val="accent4"/>
          </a:fillRef>
          <a:effectRef idx="3">
            <a:schemeClr val="accent4"/>
          </a:effectRef>
          <a:fontRef idx="minor">
            <a:schemeClr val="lt1"/>
          </a:fontRef>
        </p:style>
        <p:txBody>
          <a:bodyPr wrap="square" rtlCol="0">
            <a:spAutoFit/>
          </a:bodyPr>
          <a:lstStyle/>
          <a:p>
            <a:r>
              <a:rPr lang="en-GB" b="1" dirty="0"/>
              <a:t>Adopt a structured, change-focused recruitment process</a:t>
            </a:r>
          </a:p>
          <a:p>
            <a:endParaRPr lang="en-GB" b="1" dirty="0"/>
          </a:p>
          <a:p>
            <a:pPr marL="285750" indent="-285750">
              <a:buFont typeface="Arial" panose="020B0604020202020204" pitchFamily="34" charset="0"/>
              <a:buChar char="•"/>
            </a:pPr>
            <a:r>
              <a:rPr lang="en-GB" dirty="0"/>
              <a:t>Begin with a detailed job analysis that defines what Tesco needs.</a:t>
            </a:r>
          </a:p>
          <a:p>
            <a:pPr marL="285750" indent="-285750">
              <a:buFont typeface="Arial" panose="020B0604020202020204" pitchFamily="34" charset="0"/>
              <a:buChar char="•"/>
            </a:pPr>
            <a:r>
              <a:rPr lang="en-GB" dirty="0"/>
              <a:t>Ensure job descriptions and person specifications are clear, unbiased and legally compliant under the Equality Act 2010.</a:t>
            </a:r>
          </a:p>
        </p:txBody>
      </p:sp>
      <p:sp>
        <p:nvSpPr>
          <p:cNvPr id="13" name="TextBox 12">
            <a:extLst>
              <a:ext uri="{FF2B5EF4-FFF2-40B4-BE49-F238E27FC236}">
                <a16:creationId xmlns:a16="http://schemas.microsoft.com/office/drawing/2014/main" id="{4E8E5FE8-034C-02CD-FD60-0FD5F61E056F}"/>
              </a:ext>
            </a:extLst>
          </p:cNvPr>
          <p:cNvSpPr txBox="1"/>
          <p:nvPr/>
        </p:nvSpPr>
        <p:spPr>
          <a:xfrm>
            <a:off x="989350" y="3755888"/>
            <a:ext cx="9968459" cy="2031325"/>
          </a:xfrm>
          <a:custGeom>
            <a:avLst/>
            <a:gdLst>
              <a:gd name="csX0" fmla="*/ 0 w 9968459"/>
              <a:gd name="csY0" fmla="*/ 0 h 2031325"/>
              <a:gd name="csX1" fmla="*/ 664564 w 9968459"/>
              <a:gd name="csY1" fmla="*/ 0 h 2031325"/>
              <a:gd name="csX2" fmla="*/ 1428812 w 9968459"/>
              <a:gd name="csY2" fmla="*/ 0 h 2031325"/>
              <a:gd name="csX3" fmla="*/ 1894007 w 9968459"/>
              <a:gd name="csY3" fmla="*/ 0 h 2031325"/>
              <a:gd name="csX4" fmla="*/ 2359202 w 9968459"/>
              <a:gd name="csY4" fmla="*/ 0 h 2031325"/>
              <a:gd name="csX5" fmla="*/ 3123450 w 9968459"/>
              <a:gd name="csY5" fmla="*/ 0 h 2031325"/>
              <a:gd name="csX6" fmla="*/ 3887699 w 9968459"/>
              <a:gd name="csY6" fmla="*/ 0 h 2031325"/>
              <a:gd name="csX7" fmla="*/ 4253209 w 9968459"/>
              <a:gd name="csY7" fmla="*/ 0 h 2031325"/>
              <a:gd name="csX8" fmla="*/ 4718404 w 9968459"/>
              <a:gd name="csY8" fmla="*/ 0 h 2031325"/>
              <a:gd name="csX9" fmla="*/ 5482652 w 9968459"/>
              <a:gd name="csY9" fmla="*/ 0 h 2031325"/>
              <a:gd name="csX10" fmla="*/ 6147216 w 9968459"/>
              <a:gd name="csY10" fmla="*/ 0 h 2031325"/>
              <a:gd name="csX11" fmla="*/ 6811780 w 9968459"/>
              <a:gd name="csY11" fmla="*/ 0 h 2031325"/>
              <a:gd name="csX12" fmla="*/ 7276975 w 9968459"/>
              <a:gd name="csY12" fmla="*/ 0 h 2031325"/>
              <a:gd name="csX13" fmla="*/ 8140908 w 9968459"/>
              <a:gd name="csY13" fmla="*/ 0 h 2031325"/>
              <a:gd name="csX14" fmla="*/ 9004841 w 9968459"/>
              <a:gd name="csY14" fmla="*/ 0 h 2031325"/>
              <a:gd name="csX15" fmla="*/ 9370351 w 9968459"/>
              <a:gd name="csY15" fmla="*/ 0 h 2031325"/>
              <a:gd name="csX16" fmla="*/ 9968459 w 9968459"/>
              <a:gd name="csY16" fmla="*/ 0 h 2031325"/>
              <a:gd name="csX17" fmla="*/ 9968459 w 9968459"/>
              <a:gd name="csY17" fmla="*/ 677108 h 2031325"/>
              <a:gd name="csX18" fmla="*/ 9968459 w 9968459"/>
              <a:gd name="csY18" fmla="*/ 1333903 h 2031325"/>
              <a:gd name="csX19" fmla="*/ 9968459 w 9968459"/>
              <a:gd name="csY19" fmla="*/ 2031325 h 2031325"/>
              <a:gd name="csX20" fmla="*/ 9503264 w 9968459"/>
              <a:gd name="csY20" fmla="*/ 2031325 h 2031325"/>
              <a:gd name="csX21" fmla="*/ 9137754 w 9968459"/>
              <a:gd name="csY21" fmla="*/ 2031325 h 2031325"/>
              <a:gd name="csX22" fmla="*/ 8772244 w 9968459"/>
              <a:gd name="csY22" fmla="*/ 2031325 h 2031325"/>
              <a:gd name="csX23" fmla="*/ 8007995 w 9968459"/>
              <a:gd name="csY23" fmla="*/ 2031325 h 2031325"/>
              <a:gd name="csX24" fmla="*/ 7542801 w 9968459"/>
              <a:gd name="csY24" fmla="*/ 2031325 h 2031325"/>
              <a:gd name="csX25" fmla="*/ 6678868 w 9968459"/>
              <a:gd name="csY25" fmla="*/ 2031325 h 2031325"/>
              <a:gd name="csX26" fmla="*/ 5914619 w 9968459"/>
              <a:gd name="csY26" fmla="*/ 2031325 h 2031325"/>
              <a:gd name="csX27" fmla="*/ 5549109 w 9968459"/>
              <a:gd name="csY27" fmla="*/ 2031325 h 2031325"/>
              <a:gd name="csX28" fmla="*/ 5083914 w 9968459"/>
              <a:gd name="csY28" fmla="*/ 2031325 h 2031325"/>
              <a:gd name="csX29" fmla="*/ 4519035 w 9968459"/>
              <a:gd name="csY29" fmla="*/ 2031325 h 2031325"/>
              <a:gd name="csX30" fmla="*/ 4153525 w 9968459"/>
              <a:gd name="csY30" fmla="*/ 2031325 h 2031325"/>
              <a:gd name="csX31" fmla="*/ 3688330 w 9968459"/>
              <a:gd name="csY31" fmla="*/ 2031325 h 2031325"/>
              <a:gd name="csX32" fmla="*/ 2824397 w 9968459"/>
              <a:gd name="csY32" fmla="*/ 2031325 h 2031325"/>
              <a:gd name="csX33" fmla="*/ 1960464 w 9968459"/>
              <a:gd name="csY33" fmla="*/ 2031325 h 2031325"/>
              <a:gd name="csX34" fmla="*/ 1594953 w 9968459"/>
              <a:gd name="csY34" fmla="*/ 2031325 h 2031325"/>
              <a:gd name="csX35" fmla="*/ 731020 w 9968459"/>
              <a:gd name="csY35" fmla="*/ 2031325 h 2031325"/>
              <a:gd name="csX36" fmla="*/ 0 w 9968459"/>
              <a:gd name="csY36" fmla="*/ 2031325 h 2031325"/>
              <a:gd name="csX37" fmla="*/ 0 w 9968459"/>
              <a:gd name="csY37" fmla="*/ 1374530 h 2031325"/>
              <a:gd name="csX38" fmla="*/ 0 w 9968459"/>
              <a:gd name="csY38" fmla="*/ 717735 h 2031325"/>
              <a:gd name="csX39" fmla="*/ 0 w 9968459"/>
              <a:gd name="csY39" fmla="*/ 0 h 20313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Lst>
            <a:rect l="l" t="t" r="r" b="b"/>
            <a:pathLst>
              <a:path w="9968459" h="2031325" fill="none" extrusionOk="0">
                <a:moveTo>
                  <a:pt x="0" y="0"/>
                </a:moveTo>
                <a:cubicBezTo>
                  <a:pt x="210416" y="731"/>
                  <a:pt x="474715" y="2152"/>
                  <a:pt x="664564" y="0"/>
                </a:cubicBezTo>
                <a:cubicBezTo>
                  <a:pt x="854413" y="-2152"/>
                  <a:pt x="1273459" y="37614"/>
                  <a:pt x="1428812" y="0"/>
                </a:cubicBezTo>
                <a:cubicBezTo>
                  <a:pt x="1584165" y="-37614"/>
                  <a:pt x="1695688" y="23208"/>
                  <a:pt x="1894007" y="0"/>
                </a:cubicBezTo>
                <a:cubicBezTo>
                  <a:pt x="2092327" y="-23208"/>
                  <a:pt x="2139011" y="-17044"/>
                  <a:pt x="2359202" y="0"/>
                </a:cubicBezTo>
                <a:cubicBezTo>
                  <a:pt x="2579394" y="17044"/>
                  <a:pt x="2886075" y="22945"/>
                  <a:pt x="3123450" y="0"/>
                </a:cubicBezTo>
                <a:cubicBezTo>
                  <a:pt x="3360825" y="-22945"/>
                  <a:pt x="3604931" y="4436"/>
                  <a:pt x="3887699" y="0"/>
                </a:cubicBezTo>
                <a:cubicBezTo>
                  <a:pt x="4170467" y="-4436"/>
                  <a:pt x="4136720" y="-13710"/>
                  <a:pt x="4253209" y="0"/>
                </a:cubicBezTo>
                <a:cubicBezTo>
                  <a:pt x="4369698" y="13710"/>
                  <a:pt x="4550582" y="17004"/>
                  <a:pt x="4718404" y="0"/>
                </a:cubicBezTo>
                <a:cubicBezTo>
                  <a:pt x="4886227" y="-17004"/>
                  <a:pt x="5304854" y="5809"/>
                  <a:pt x="5482652" y="0"/>
                </a:cubicBezTo>
                <a:cubicBezTo>
                  <a:pt x="5660450" y="-5809"/>
                  <a:pt x="5890600" y="19803"/>
                  <a:pt x="6147216" y="0"/>
                </a:cubicBezTo>
                <a:cubicBezTo>
                  <a:pt x="6403832" y="-19803"/>
                  <a:pt x="6523138" y="-1969"/>
                  <a:pt x="6811780" y="0"/>
                </a:cubicBezTo>
                <a:cubicBezTo>
                  <a:pt x="7100422" y="1969"/>
                  <a:pt x="7061020" y="-1921"/>
                  <a:pt x="7276975" y="0"/>
                </a:cubicBezTo>
                <a:cubicBezTo>
                  <a:pt x="7492930" y="1921"/>
                  <a:pt x="7807386" y="24526"/>
                  <a:pt x="8140908" y="0"/>
                </a:cubicBezTo>
                <a:cubicBezTo>
                  <a:pt x="8474430" y="-24526"/>
                  <a:pt x="8602894" y="15309"/>
                  <a:pt x="9004841" y="0"/>
                </a:cubicBezTo>
                <a:cubicBezTo>
                  <a:pt x="9406788" y="-15309"/>
                  <a:pt x="9193480" y="-3790"/>
                  <a:pt x="9370351" y="0"/>
                </a:cubicBezTo>
                <a:cubicBezTo>
                  <a:pt x="9547222" y="3790"/>
                  <a:pt x="9742248" y="28645"/>
                  <a:pt x="9968459" y="0"/>
                </a:cubicBezTo>
                <a:cubicBezTo>
                  <a:pt x="9953731" y="287129"/>
                  <a:pt x="10000409" y="377379"/>
                  <a:pt x="9968459" y="677108"/>
                </a:cubicBezTo>
                <a:cubicBezTo>
                  <a:pt x="9936509" y="976837"/>
                  <a:pt x="9985741" y="1079590"/>
                  <a:pt x="9968459" y="1333903"/>
                </a:cubicBezTo>
                <a:cubicBezTo>
                  <a:pt x="9951177" y="1588216"/>
                  <a:pt x="9944294" y="1732165"/>
                  <a:pt x="9968459" y="2031325"/>
                </a:cubicBezTo>
                <a:cubicBezTo>
                  <a:pt x="9830442" y="2028913"/>
                  <a:pt x="9730780" y="2028390"/>
                  <a:pt x="9503264" y="2031325"/>
                </a:cubicBezTo>
                <a:cubicBezTo>
                  <a:pt x="9275748" y="2034260"/>
                  <a:pt x="9289711" y="2039279"/>
                  <a:pt x="9137754" y="2031325"/>
                </a:cubicBezTo>
                <a:cubicBezTo>
                  <a:pt x="8985797" y="2023372"/>
                  <a:pt x="8866586" y="2038308"/>
                  <a:pt x="8772244" y="2031325"/>
                </a:cubicBezTo>
                <a:cubicBezTo>
                  <a:pt x="8677902" y="2024343"/>
                  <a:pt x="8296605" y="2021607"/>
                  <a:pt x="8007995" y="2031325"/>
                </a:cubicBezTo>
                <a:cubicBezTo>
                  <a:pt x="7719385" y="2041043"/>
                  <a:pt x="7635896" y="2039990"/>
                  <a:pt x="7542801" y="2031325"/>
                </a:cubicBezTo>
                <a:cubicBezTo>
                  <a:pt x="7449706" y="2022660"/>
                  <a:pt x="7042021" y="2006004"/>
                  <a:pt x="6678868" y="2031325"/>
                </a:cubicBezTo>
                <a:cubicBezTo>
                  <a:pt x="6315715" y="2056646"/>
                  <a:pt x="6192102" y="2019327"/>
                  <a:pt x="5914619" y="2031325"/>
                </a:cubicBezTo>
                <a:cubicBezTo>
                  <a:pt x="5637136" y="2043323"/>
                  <a:pt x="5700363" y="2045448"/>
                  <a:pt x="5549109" y="2031325"/>
                </a:cubicBezTo>
                <a:cubicBezTo>
                  <a:pt x="5397855" y="2017203"/>
                  <a:pt x="5196122" y="2041356"/>
                  <a:pt x="5083914" y="2031325"/>
                </a:cubicBezTo>
                <a:cubicBezTo>
                  <a:pt x="4971707" y="2021294"/>
                  <a:pt x="4739913" y="2040571"/>
                  <a:pt x="4519035" y="2031325"/>
                </a:cubicBezTo>
                <a:cubicBezTo>
                  <a:pt x="4298157" y="2022079"/>
                  <a:pt x="4291395" y="2030407"/>
                  <a:pt x="4153525" y="2031325"/>
                </a:cubicBezTo>
                <a:cubicBezTo>
                  <a:pt x="4015655" y="2032244"/>
                  <a:pt x="3819845" y="2034460"/>
                  <a:pt x="3688330" y="2031325"/>
                </a:cubicBezTo>
                <a:cubicBezTo>
                  <a:pt x="3556816" y="2028190"/>
                  <a:pt x="3044494" y="2042253"/>
                  <a:pt x="2824397" y="2031325"/>
                </a:cubicBezTo>
                <a:cubicBezTo>
                  <a:pt x="2604300" y="2020397"/>
                  <a:pt x="2186982" y="2012541"/>
                  <a:pt x="1960464" y="2031325"/>
                </a:cubicBezTo>
                <a:cubicBezTo>
                  <a:pt x="1733946" y="2050109"/>
                  <a:pt x="1696317" y="2046887"/>
                  <a:pt x="1594953" y="2031325"/>
                </a:cubicBezTo>
                <a:cubicBezTo>
                  <a:pt x="1493589" y="2015763"/>
                  <a:pt x="1160758" y="2074226"/>
                  <a:pt x="731020" y="2031325"/>
                </a:cubicBezTo>
                <a:cubicBezTo>
                  <a:pt x="301282" y="1988424"/>
                  <a:pt x="251143" y="2015012"/>
                  <a:pt x="0" y="2031325"/>
                </a:cubicBezTo>
                <a:cubicBezTo>
                  <a:pt x="32050" y="1814055"/>
                  <a:pt x="-18748" y="1581661"/>
                  <a:pt x="0" y="1374530"/>
                </a:cubicBezTo>
                <a:cubicBezTo>
                  <a:pt x="18748" y="1167400"/>
                  <a:pt x="-20435" y="983592"/>
                  <a:pt x="0" y="717735"/>
                </a:cubicBezTo>
                <a:cubicBezTo>
                  <a:pt x="20435" y="451878"/>
                  <a:pt x="-6514" y="311625"/>
                  <a:pt x="0" y="0"/>
                </a:cubicBezTo>
                <a:close/>
              </a:path>
              <a:path w="9968459" h="2031325" stroke="0" extrusionOk="0">
                <a:moveTo>
                  <a:pt x="0" y="0"/>
                </a:moveTo>
                <a:cubicBezTo>
                  <a:pt x="102766" y="14641"/>
                  <a:pt x="269531" y="17194"/>
                  <a:pt x="365510" y="0"/>
                </a:cubicBezTo>
                <a:cubicBezTo>
                  <a:pt x="461489" y="-17194"/>
                  <a:pt x="960142" y="12161"/>
                  <a:pt x="1229443" y="0"/>
                </a:cubicBezTo>
                <a:cubicBezTo>
                  <a:pt x="1498744" y="-12161"/>
                  <a:pt x="1493204" y="6672"/>
                  <a:pt x="1594953" y="0"/>
                </a:cubicBezTo>
                <a:cubicBezTo>
                  <a:pt x="1696702" y="-6672"/>
                  <a:pt x="2242213" y="-26259"/>
                  <a:pt x="2458887" y="0"/>
                </a:cubicBezTo>
                <a:cubicBezTo>
                  <a:pt x="2675561" y="26259"/>
                  <a:pt x="2847903" y="-19133"/>
                  <a:pt x="3223135" y="0"/>
                </a:cubicBezTo>
                <a:cubicBezTo>
                  <a:pt x="3598367" y="19133"/>
                  <a:pt x="3510337" y="2442"/>
                  <a:pt x="3688330" y="0"/>
                </a:cubicBezTo>
                <a:cubicBezTo>
                  <a:pt x="3866324" y="-2442"/>
                  <a:pt x="4017695" y="161"/>
                  <a:pt x="4153525" y="0"/>
                </a:cubicBezTo>
                <a:cubicBezTo>
                  <a:pt x="4289355" y="-161"/>
                  <a:pt x="4793397" y="-9310"/>
                  <a:pt x="5017458" y="0"/>
                </a:cubicBezTo>
                <a:cubicBezTo>
                  <a:pt x="5241519" y="9310"/>
                  <a:pt x="5525326" y="-16789"/>
                  <a:pt x="5682022" y="0"/>
                </a:cubicBezTo>
                <a:cubicBezTo>
                  <a:pt x="5838718" y="16789"/>
                  <a:pt x="6202447" y="25205"/>
                  <a:pt x="6346586" y="0"/>
                </a:cubicBezTo>
                <a:cubicBezTo>
                  <a:pt x="6490725" y="-25205"/>
                  <a:pt x="6901838" y="10109"/>
                  <a:pt x="7110834" y="0"/>
                </a:cubicBezTo>
                <a:cubicBezTo>
                  <a:pt x="7319830" y="-10109"/>
                  <a:pt x="7531022" y="-25888"/>
                  <a:pt x="7875083" y="0"/>
                </a:cubicBezTo>
                <a:cubicBezTo>
                  <a:pt x="8219144" y="25888"/>
                  <a:pt x="8099000" y="13512"/>
                  <a:pt x="8240593" y="0"/>
                </a:cubicBezTo>
                <a:cubicBezTo>
                  <a:pt x="8382186" y="-13512"/>
                  <a:pt x="8607708" y="23843"/>
                  <a:pt x="8905157" y="0"/>
                </a:cubicBezTo>
                <a:cubicBezTo>
                  <a:pt x="9202606" y="-23843"/>
                  <a:pt x="9604345" y="33042"/>
                  <a:pt x="9968459" y="0"/>
                </a:cubicBezTo>
                <a:cubicBezTo>
                  <a:pt x="9951794" y="203480"/>
                  <a:pt x="9973983" y="443223"/>
                  <a:pt x="9968459" y="656795"/>
                </a:cubicBezTo>
                <a:cubicBezTo>
                  <a:pt x="9962935" y="870367"/>
                  <a:pt x="9946482" y="1100326"/>
                  <a:pt x="9968459" y="1333903"/>
                </a:cubicBezTo>
                <a:cubicBezTo>
                  <a:pt x="9990436" y="1567480"/>
                  <a:pt x="9938374" y="1797005"/>
                  <a:pt x="9968459" y="2031325"/>
                </a:cubicBezTo>
                <a:cubicBezTo>
                  <a:pt x="9576858" y="2013230"/>
                  <a:pt x="9393742" y="2031347"/>
                  <a:pt x="9104526" y="2031325"/>
                </a:cubicBezTo>
                <a:cubicBezTo>
                  <a:pt x="8815310" y="2031303"/>
                  <a:pt x="8420447" y="2002022"/>
                  <a:pt x="8240593" y="2031325"/>
                </a:cubicBezTo>
                <a:cubicBezTo>
                  <a:pt x="8060739" y="2060628"/>
                  <a:pt x="7998141" y="2030298"/>
                  <a:pt x="7875083" y="2031325"/>
                </a:cubicBezTo>
                <a:cubicBezTo>
                  <a:pt x="7752025" y="2032353"/>
                  <a:pt x="7529685" y="2041738"/>
                  <a:pt x="7409888" y="2031325"/>
                </a:cubicBezTo>
                <a:cubicBezTo>
                  <a:pt x="7290092" y="2020912"/>
                  <a:pt x="7117911" y="2043335"/>
                  <a:pt x="7044378" y="2031325"/>
                </a:cubicBezTo>
                <a:cubicBezTo>
                  <a:pt x="6970845" y="2019316"/>
                  <a:pt x="6703853" y="2017105"/>
                  <a:pt x="6479498" y="2031325"/>
                </a:cubicBezTo>
                <a:cubicBezTo>
                  <a:pt x="6255143" y="2045545"/>
                  <a:pt x="6256310" y="2014442"/>
                  <a:pt x="6113988" y="2031325"/>
                </a:cubicBezTo>
                <a:cubicBezTo>
                  <a:pt x="5971666" y="2048209"/>
                  <a:pt x="5810974" y="2011092"/>
                  <a:pt x="5648793" y="2031325"/>
                </a:cubicBezTo>
                <a:cubicBezTo>
                  <a:pt x="5486612" y="2051558"/>
                  <a:pt x="5247291" y="2016604"/>
                  <a:pt x="4984230" y="2031325"/>
                </a:cubicBezTo>
                <a:cubicBezTo>
                  <a:pt x="4721169" y="2046046"/>
                  <a:pt x="4763381" y="2042674"/>
                  <a:pt x="4618719" y="2031325"/>
                </a:cubicBezTo>
                <a:cubicBezTo>
                  <a:pt x="4474057" y="2019976"/>
                  <a:pt x="4169864" y="2017004"/>
                  <a:pt x="3954155" y="2031325"/>
                </a:cubicBezTo>
                <a:cubicBezTo>
                  <a:pt x="3738446" y="2045646"/>
                  <a:pt x="3597730" y="2019782"/>
                  <a:pt x="3289591" y="2031325"/>
                </a:cubicBezTo>
                <a:cubicBezTo>
                  <a:pt x="2981452" y="2042868"/>
                  <a:pt x="3017161" y="2051637"/>
                  <a:pt x="2824397" y="2031325"/>
                </a:cubicBezTo>
                <a:cubicBezTo>
                  <a:pt x="2631633" y="2011013"/>
                  <a:pt x="2248346" y="2062986"/>
                  <a:pt x="1960464" y="2031325"/>
                </a:cubicBezTo>
                <a:cubicBezTo>
                  <a:pt x="1672582" y="1999664"/>
                  <a:pt x="1627487" y="2009655"/>
                  <a:pt x="1295900" y="2031325"/>
                </a:cubicBezTo>
                <a:cubicBezTo>
                  <a:pt x="964313" y="2052995"/>
                  <a:pt x="1051266" y="2040544"/>
                  <a:pt x="930390" y="2031325"/>
                </a:cubicBezTo>
                <a:cubicBezTo>
                  <a:pt x="809514" y="2022107"/>
                  <a:pt x="278130" y="2024617"/>
                  <a:pt x="0" y="2031325"/>
                </a:cubicBezTo>
                <a:cubicBezTo>
                  <a:pt x="20277" y="1897730"/>
                  <a:pt x="-3340" y="1649955"/>
                  <a:pt x="0" y="1374530"/>
                </a:cubicBezTo>
                <a:cubicBezTo>
                  <a:pt x="3340" y="1099105"/>
                  <a:pt x="-2709" y="865654"/>
                  <a:pt x="0" y="697422"/>
                </a:cubicBezTo>
                <a:cubicBezTo>
                  <a:pt x="2709" y="529190"/>
                  <a:pt x="32010" y="236904"/>
                  <a:pt x="0" y="0"/>
                </a:cubicBezTo>
                <a:close/>
              </a:path>
            </a:pathLst>
          </a:custGeom>
          <a:ln>
            <a:extLst>
              <a:ext uri="{C807C97D-BFC1-408E-A445-0C87EB9F89A2}">
                <ask:lineSketchStyleProps xmlns:ask="http://schemas.microsoft.com/office/drawing/2018/sketchyshapes" sd="2997235996">
                  <a:prstGeom prst="rect">
                    <a:avLst/>
                  </a:prstGeom>
                  <ask:type>
                    <ask:lineSketchFreehand/>
                  </ask:type>
                </ask:lineSketchStyleProps>
              </a:ext>
            </a:extLst>
          </a:ln>
          <a:effectLst>
            <a:outerShdw blurRad="152400" dist="317500" dir="5400000" sx="90000" sy="-19000" rotWithShape="0">
              <a:prstClr val="black">
                <a:alpha val="15000"/>
              </a:prstClr>
            </a:outerShdw>
          </a:effectLst>
        </p:spPr>
        <p:style>
          <a:lnRef idx="0">
            <a:schemeClr val="accent4"/>
          </a:lnRef>
          <a:fillRef idx="3">
            <a:schemeClr val="accent4"/>
          </a:fillRef>
          <a:effectRef idx="3">
            <a:schemeClr val="accent4"/>
          </a:effectRef>
          <a:fontRef idx="minor">
            <a:schemeClr val="lt1"/>
          </a:fontRef>
        </p:style>
        <p:txBody>
          <a:bodyPr wrap="square" rtlCol="0">
            <a:spAutoFit/>
          </a:bodyPr>
          <a:lstStyle/>
          <a:p>
            <a:r>
              <a:rPr lang="en-GB" b="1" dirty="0"/>
              <a:t>Use a Combined approach to interviewing</a:t>
            </a:r>
          </a:p>
          <a:p>
            <a:r>
              <a:rPr lang="en-GB" dirty="0"/>
              <a:t>Use competency-based, situational, and panel interviews in combination</a:t>
            </a:r>
          </a:p>
          <a:p>
            <a:endParaRPr lang="en-GB" dirty="0"/>
          </a:p>
          <a:p>
            <a:pPr marL="285750" indent="-285750">
              <a:buFont typeface="Arial" panose="020B0604020202020204" pitchFamily="34" charset="0"/>
              <a:buChar char="•"/>
            </a:pPr>
            <a:r>
              <a:rPr lang="en-GB" b="1" dirty="0"/>
              <a:t>Competency-based</a:t>
            </a:r>
            <a:r>
              <a:rPr lang="en-GB" dirty="0"/>
              <a:t> to verify experience.</a:t>
            </a:r>
          </a:p>
          <a:p>
            <a:pPr marL="285750" indent="-285750">
              <a:buFont typeface="Arial" panose="020B0604020202020204" pitchFamily="34" charset="0"/>
              <a:buChar char="•"/>
            </a:pPr>
            <a:r>
              <a:rPr lang="en-GB" b="1" dirty="0"/>
              <a:t>Situational </a:t>
            </a:r>
            <a:r>
              <a:rPr lang="en-GB" dirty="0"/>
              <a:t>to assess strategic thinking and response to future challenges.</a:t>
            </a:r>
          </a:p>
          <a:p>
            <a:pPr marL="285750" indent="-285750">
              <a:buFont typeface="Arial" panose="020B0604020202020204" pitchFamily="34" charset="0"/>
              <a:buChar char="•"/>
            </a:pPr>
            <a:r>
              <a:rPr lang="en-GB" b="1" dirty="0"/>
              <a:t>Panel Interviews </a:t>
            </a:r>
            <a:r>
              <a:rPr lang="en-GB" dirty="0"/>
              <a:t>to reduce bias and gain multiple perspectives on candidates.</a:t>
            </a:r>
          </a:p>
          <a:p>
            <a:pPr marL="285750" indent="-285750">
              <a:buFont typeface="Arial" panose="020B0604020202020204" pitchFamily="34" charset="0"/>
              <a:buChar char="•"/>
            </a:pPr>
            <a:endParaRPr lang="en-GB" dirty="0"/>
          </a:p>
        </p:txBody>
      </p:sp>
      <p:sp>
        <p:nvSpPr>
          <p:cNvPr id="15" name="TextBox 14">
            <a:extLst>
              <a:ext uri="{FF2B5EF4-FFF2-40B4-BE49-F238E27FC236}">
                <a16:creationId xmlns:a16="http://schemas.microsoft.com/office/drawing/2014/main" id="{488BE86B-5899-2A21-D536-2F4069A7A8CE}"/>
              </a:ext>
            </a:extLst>
          </p:cNvPr>
          <p:cNvSpPr txBox="1"/>
          <p:nvPr/>
        </p:nvSpPr>
        <p:spPr>
          <a:xfrm>
            <a:off x="989350" y="3755888"/>
            <a:ext cx="9968459" cy="2031325"/>
          </a:xfrm>
          <a:custGeom>
            <a:avLst/>
            <a:gdLst>
              <a:gd name="csX0" fmla="*/ 0 w 9968459"/>
              <a:gd name="csY0" fmla="*/ 0 h 2031325"/>
              <a:gd name="csX1" fmla="*/ 664564 w 9968459"/>
              <a:gd name="csY1" fmla="*/ 0 h 2031325"/>
              <a:gd name="csX2" fmla="*/ 1428812 w 9968459"/>
              <a:gd name="csY2" fmla="*/ 0 h 2031325"/>
              <a:gd name="csX3" fmla="*/ 1894007 w 9968459"/>
              <a:gd name="csY3" fmla="*/ 0 h 2031325"/>
              <a:gd name="csX4" fmla="*/ 2359202 w 9968459"/>
              <a:gd name="csY4" fmla="*/ 0 h 2031325"/>
              <a:gd name="csX5" fmla="*/ 3123450 w 9968459"/>
              <a:gd name="csY5" fmla="*/ 0 h 2031325"/>
              <a:gd name="csX6" fmla="*/ 3887699 w 9968459"/>
              <a:gd name="csY6" fmla="*/ 0 h 2031325"/>
              <a:gd name="csX7" fmla="*/ 4253209 w 9968459"/>
              <a:gd name="csY7" fmla="*/ 0 h 2031325"/>
              <a:gd name="csX8" fmla="*/ 4718404 w 9968459"/>
              <a:gd name="csY8" fmla="*/ 0 h 2031325"/>
              <a:gd name="csX9" fmla="*/ 5482652 w 9968459"/>
              <a:gd name="csY9" fmla="*/ 0 h 2031325"/>
              <a:gd name="csX10" fmla="*/ 6147216 w 9968459"/>
              <a:gd name="csY10" fmla="*/ 0 h 2031325"/>
              <a:gd name="csX11" fmla="*/ 6811780 w 9968459"/>
              <a:gd name="csY11" fmla="*/ 0 h 2031325"/>
              <a:gd name="csX12" fmla="*/ 7276975 w 9968459"/>
              <a:gd name="csY12" fmla="*/ 0 h 2031325"/>
              <a:gd name="csX13" fmla="*/ 8140908 w 9968459"/>
              <a:gd name="csY13" fmla="*/ 0 h 2031325"/>
              <a:gd name="csX14" fmla="*/ 9004841 w 9968459"/>
              <a:gd name="csY14" fmla="*/ 0 h 2031325"/>
              <a:gd name="csX15" fmla="*/ 9370351 w 9968459"/>
              <a:gd name="csY15" fmla="*/ 0 h 2031325"/>
              <a:gd name="csX16" fmla="*/ 9968459 w 9968459"/>
              <a:gd name="csY16" fmla="*/ 0 h 2031325"/>
              <a:gd name="csX17" fmla="*/ 9968459 w 9968459"/>
              <a:gd name="csY17" fmla="*/ 677108 h 2031325"/>
              <a:gd name="csX18" fmla="*/ 9968459 w 9968459"/>
              <a:gd name="csY18" fmla="*/ 1333903 h 2031325"/>
              <a:gd name="csX19" fmla="*/ 9968459 w 9968459"/>
              <a:gd name="csY19" fmla="*/ 2031325 h 2031325"/>
              <a:gd name="csX20" fmla="*/ 9503264 w 9968459"/>
              <a:gd name="csY20" fmla="*/ 2031325 h 2031325"/>
              <a:gd name="csX21" fmla="*/ 9137754 w 9968459"/>
              <a:gd name="csY21" fmla="*/ 2031325 h 2031325"/>
              <a:gd name="csX22" fmla="*/ 8772244 w 9968459"/>
              <a:gd name="csY22" fmla="*/ 2031325 h 2031325"/>
              <a:gd name="csX23" fmla="*/ 8007995 w 9968459"/>
              <a:gd name="csY23" fmla="*/ 2031325 h 2031325"/>
              <a:gd name="csX24" fmla="*/ 7542801 w 9968459"/>
              <a:gd name="csY24" fmla="*/ 2031325 h 2031325"/>
              <a:gd name="csX25" fmla="*/ 6678868 w 9968459"/>
              <a:gd name="csY25" fmla="*/ 2031325 h 2031325"/>
              <a:gd name="csX26" fmla="*/ 5914619 w 9968459"/>
              <a:gd name="csY26" fmla="*/ 2031325 h 2031325"/>
              <a:gd name="csX27" fmla="*/ 5549109 w 9968459"/>
              <a:gd name="csY27" fmla="*/ 2031325 h 2031325"/>
              <a:gd name="csX28" fmla="*/ 5083914 w 9968459"/>
              <a:gd name="csY28" fmla="*/ 2031325 h 2031325"/>
              <a:gd name="csX29" fmla="*/ 4519035 w 9968459"/>
              <a:gd name="csY29" fmla="*/ 2031325 h 2031325"/>
              <a:gd name="csX30" fmla="*/ 4153525 w 9968459"/>
              <a:gd name="csY30" fmla="*/ 2031325 h 2031325"/>
              <a:gd name="csX31" fmla="*/ 3688330 w 9968459"/>
              <a:gd name="csY31" fmla="*/ 2031325 h 2031325"/>
              <a:gd name="csX32" fmla="*/ 2824397 w 9968459"/>
              <a:gd name="csY32" fmla="*/ 2031325 h 2031325"/>
              <a:gd name="csX33" fmla="*/ 1960464 w 9968459"/>
              <a:gd name="csY33" fmla="*/ 2031325 h 2031325"/>
              <a:gd name="csX34" fmla="*/ 1594953 w 9968459"/>
              <a:gd name="csY34" fmla="*/ 2031325 h 2031325"/>
              <a:gd name="csX35" fmla="*/ 731020 w 9968459"/>
              <a:gd name="csY35" fmla="*/ 2031325 h 2031325"/>
              <a:gd name="csX36" fmla="*/ 0 w 9968459"/>
              <a:gd name="csY36" fmla="*/ 2031325 h 2031325"/>
              <a:gd name="csX37" fmla="*/ 0 w 9968459"/>
              <a:gd name="csY37" fmla="*/ 1374530 h 2031325"/>
              <a:gd name="csX38" fmla="*/ 0 w 9968459"/>
              <a:gd name="csY38" fmla="*/ 717735 h 2031325"/>
              <a:gd name="csX39" fmla="*/ 0 w 9968459"/>
              <a:gd name="csY39" fmla="*/ 0 h 20313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Lst>
            <a:rect l="l" t="t" r="r" b="b"/>
            <a:pathLst>
              <a:path w="9968459" h="2031325" fill="none" extrusionOk="0">
                <a:moveTo>
                  <a:pt x="0" y="0"/>
                </a:moveTo>
                <a:cubicBezTo>
                  <a:pt x="210416" y="731"/>
                  <a:pt x="474715" y="2152"/>
                  <a:pt x="664564" y="0"/>
                </a:cubicBezTo>
                <a:cubicBezTo>
                  <a:pt x="854413" y="-2152"/>
                  <a:pt x="1273459" y="37614"/>
                  <a:pt x="1428812" y="0"/>
                </a:cubicBezTo>
                <a:cubicBezTo>
                  <a:pt x="1584165" y="-37614"/>
                  <a:pt x="1695688" y="23208"/>
                  <a:pt x="1894007" y="0"/>
                </a:cubicBezTo>
                <a:cubicBezTo>
                  <a:pt x="2092327" y="-23208"/>
                  <a:pt x="2139011" y="-17044"/>
                  <a:pt x="2359202" y="0"/>
                </a:cubicBezTo>
                <a:cubicBezTo>
                  <a:pt x="2579394" y="17044"/>
                  <a:pt x="2886075" y="22945"/>
                  <a:pt x="3123450" y="0"/>
                </a:cubicBezTo>
                <a:cubicBezTo>
                  <a:pt x="3360825" y="-22945"/>
                  <a:pt x="3604931" y="4436"/>
                  <a:pt x="3887699" y="0"/>
                </a:cubicBezTo>
                <a:cubicBezTo>
                  <a:pt x="4170467" y="-4436"/>
                  <a:pt x="4136720" y="-13710"/>
                  <a:pt x="4253209" y="0"/>
                </a:cubicBezTo>
                <a:cubicBezTo>
                  <a:pt x="4369698" y="13710"/>
                  <a:pt x="4550582" y="17004"/>
                  <a:pt x="4718404" y="0"/>
                </a:cubicBezTo>
                <a:cubicBezTo>
                  <a:pt x="4886227" y="-17004"/>
                  <a:pt x="5304854" y="5809"/>
                  <a:pt x="5482652" y="0"/>
                </a:cubicBezTo>
                <a:cubicBezTo>
                  <a:pt x="5660450" y="-5809"/>
                  <a:pt x="5890600" y="19803"/>
                  <a:pt x="6147216" y="0"/>
                </a:cubicBezTo>
                <a:cubicBezTo>
                  <a:pt x="6403832" y="-19803"/>
                  <a:pt x="6523138" y="-1969"/>
                  <a:pt x="6811780" y="0"/>
                </a:cubicBezTo>
                <a:cubicBezTo>
                  <a:pt x="7100422" y="1969"/>
                  <a:pt x="7061020" y="-1921"/>
                  <a:pt x="7276975" y="0"/>
                </a:cubicBezTo>
                <a:cubicBezTo>
                  <a:pt x="7492930" y="1921"/>
                  <a:pt x="7807386" y="24526"/>
                  <a:pt x="8140908" y="0"/>
                </a:cubicBezTo>
                <a:cubicBezTo>
                  <a:pt x="8474430" y="-24526"/>
                  <a:pt x="8602894" y="15309"/>
                  <a:pt x="9004841" y="0"/>
                </a:cubicBezTo>
                <a:cubicBezTo>
                  <a:pt x="9406788" y="-15309"/>
                  <a:pt x="9193480" y="-3790"/>
                  <a:pt x="9370351" y="0"/>
                </a:cubicBezTo>
                <a:cubicBezTo>
                  <a:pt x="9547222" y="3790"/>
                  <a:pt x="9742248" y="28645"/>
                  <a:pt x="9968459" y="0"/>
                </a:cubicBezTo>
                <a:cubicBezTo>
                  <a:pt x="9953731" y="287129"/>
                  <a:pt x="10000409" y="377379"/>
                  <a:pt x="9968459" y="677108"/>
                </a:cubicBezTo>
                <a:cubicBezTo>
                  <a:pt x="9936509" y="976837"/>
                  <a:pt x="9985741" y="1079590"/>
                  <a:pt x="9968459" y="1333903"/>
                </a:cubicBezTo>
                <a:cubicBezTo>
                  <a:pt x="9951177" y="1588216"/>
                  <a:pt x="9944294" y="1732165"/>
                  <a:pt x="9968459" y="2031325"/>
                </a:cubicBezTo>
                <a:cubicBezTo>
                  <a:pt x="9830442" y="2028913"/>
                  <a:pt x="9730780" y="2028390"/>
                  <a:pt x="9503264" y="2031325"/>
                </a:cubicBezTo>
                <a:cubicBezTo>
                  <a:pt x="9275748" y="2034260"/>
                  <a:pt x="9289711" y="2039279"/>
                  <a:pt x="9137754" y="2031325"/>
                </a:cubicBezTo>
                <a:cubicBezTo>
                  <a:pt x="8985797" y="2023372"/>
                  <a:pt x="8866586" y="2038308"/>
                  <a:pt x="8772244" y="2031325"/>
                </a:cubicBezTo>
                <a:cubicBezTo>
                  <a:pt x="8677902" y="2024343"/>
                  <a:pt x="8296605" y="2021607"/>
                  <a:pt x="8007995" y="2031325"/>
                </a:cubicBezTo>
                <a:cubicBezTo>
                  <a:pt x="7719385" y="2041043"/>
                  <a:pt x="7635896" y="2039990"/>
                  <a:pt x="7542801" y="2031325"/>
                </a:cubicBezTo>
                <a:cubicBezTo>
                  <a:pt x="7449706" y="2022660"/>
                  <a:pt x="7042021" y="2006004"/>
                  <a:pt x="6678868" y="2031325"/>
                </a:cubicBezTo>
                <a:cubicBezTo>
                  <a:pt x="6315715" y="2056646"/>
                  <a:pt x="6192102" y="2019327"/>
                  <a:pt x="5914619" y="2031325"/>
                </a:cubicBezTo>
                <a:cubicBezTo>
                  <a:pt x="5637136" y="2043323"/>
                  <a:pt x="5700363" y="2045448"/>
                  <a:pt x="5549109" y="2031325"/>
                </a:cubicBezTo>
                <a:cubicBezTo>
                  <a:pt x="5397855" y="2017203"/>
                  <a:pt x="5196122" y="2041356"/>
                  <a:pt x="5083914" y="2031325"/>
                </a:cubicBezTo>
                <a:cubicBezTo>
                  <a:pt x="4971707" y="2021294"/>
                  <a:pt x="4739913" y="2040571"/>
                  <a:pt x="4519035" y="2031325"/>
                </a:cubicBezTo>
                <a:cubicBezTo>
                  <a:pt x="4298157" y="2022079"/>
                  <a:pt x="4291395" y="2030407"/>
                  <a:pt x="4153525" y="2031325"/>
                </a:cubicBezTo>
                <a:cubicBezTo>
                  <a:pt x="4015655" y="2032244"/>
                  <a:pt x="3819845" y="2034460"/>
                  <a:pt x="3688330" y="2031325"/>
                </a:cubicBezTo>
                <a:cubicBezTo>
                  <a:pt x="3556816" y="2028190"/>
                  <a:pt x="3044494" y="2042253"/>
                  <a:pt x="2824397" y="2031325"/>
                </a:cubicBezTo>
                <a:cubicBezTo>
                  <a:pt x="2604300" y="2020397"/>
                  <a:pt x="2186982" y="2012541"/>
                  <a:pt x="1960464" y="2031325"/>
                </a:cubicBezTo>
                <a:cubicBezTo>
                  <a:pt x="1733946" y="2050109"/>
                  <a:pt x="1696317" y="2046887"/>
                  <a:pt x="1594953" y="2031325"/>
                </a:cubicBezTo>
                <a:cubicBezTo>
                  <a:pt x="1493589" y="2015763"/>
                  <a:pt x="1160758" y="2074226"/>
                  <a:pt x="731020" y="2031325"/>
                </a:cubicBezTo>
                <a:cubicBezTo>
                  <a:pt x="301282" y="1988424"/>
                  <a:pt x="251143" y="2015012"/>
                  <a:pt x="0" y="2031325"/>
                </a:cubicBezTo>
                <a:cubicBezTo>
                  <a:pt x="32050" y="1814055"/>
                  <a:pt x="-18748" y="1581661"/>
                  <a:pt x="0" y="1374530"/>
                </a:cubicBezTo>
                <a:cubicBezTo>
                  <a:pt x="18748" y="1167400"/>
                  <a:pt x="-20435" y="983592"/>
                  <a:pt x="0" y="717735"/>
                </a:cubicBezTo>
                <a:cubicBezTo>
                  <a:pt x="20435" y="451878"/>
                  <a:pt x="-6514" y="311625"/>
                  <a:pt x="0" y="0"/>
                </a:cubicBezTo>
                <a:close/>
              </a:path>
              <a:path w="9968459" h="2031325" stroke="0" extrusionOk="0">
                <a:moveTo>
                  <a:pt x="0" y="0"/>
                </a:moveTo>
                <a:cubicBezTo>
                  <a:pt x="102766" y="14641"/>
                  <a:pt x="269531" y="17194"/>
                  <a:pt x="365510" y="0"/>
                </a:cubicBezTo>
                <a:cubicBezTo>
                  <a:pt x="461489" y="-17194"/>
                  <a:pt x="960142" y="12161"/>
                  <a:pt x="1229443" y="0"/>
                </a:cubicBezTo>
                <a:cubicBezTo>
                  <a:pt x="1498744" y="-12161"/>
                  <a:pt x="1493204" y="6672"/>
                  <a:pt x="1594953" y="0"/>
                </a:cubicBezTo>
                <a:cubicBezTo>
                  <a:pt x="1696702" y="-6672"/>
                  <a:pt x="2242213" y="-26259"/>
                  <a:pt x="2458887" y="0"/>
                </a:cubicBezTo>
                <a:cubicBezTo>
                  <a:pt x="2675561" y="26259"/>
                  <a:pt x="2847903" y="-19133"/>
                  <a:pt x="3223135" y="0"/>
                </a:cubicBezTo>
                <a:cubicBezTo>
                  <a:pt x="3598367" y="19133"/>
                  <a:pt x="3510337" y="2442"/>
                  <a:pt x="3688330" y="0"/>
                </a:cubicBezTo>
                <a:cubicBezTo>
                  <a:pt x="3866324" y="-2442"/>
                  <a:pt x="4017695" y="161"/>
                  <a:pt x="4153525" y="0"/>
                </a:cubicBezTo>
                <a:cubicBezTo>
                  <a:pt x="4289355" y="-161"/>
                  <a:pt x="4793397" y="-9310"/>
                  <a:pt x="5017458" y="0"/>
                </a:cubicBezTo>
                <a:cubicBezTo>
                  <a:pt x="5241519" y="9310"/>
                  <a:pt x="5525326" y="-16789"/>
                  <a:pt x="5682022" y="0"/>
                </a:cubicBezTo>
                <a:cubicBezTo>
                  <a:pt x="5838718" y="16789"/>
                  <a:pt x="6202447" y="25205"/>
                  <a:pt x="6346586" y="0"/>
                </a:cubicBezTo>
                <a:cubicBezTo>
                  <a:pt x="6490725" y="-25205"/>
                  <a:pt x="6901838" y="10109"/>
                  <a:pt x="7110834" y="0"/>
                </a:cubicBezTo>
                <a:cubicBezTo>
                  <a:pt x="7319830" y="-10109"/>
                  <a:pt x="7531022" y="-25888"/>
                  <a:pt x="7875083" y="0"/>
                </a:cubicBezTo>
                <a:cubicBezTo>
                  <a:pt x="8219144" y="25888"/>
                  <a:pt x="8099000" y="13512"/>
                  <a:pt x="8240593" y="0"/>
                </a:cubicBezTo>
                <a:cubicBezTo>
                  <a:pt x="8382186" y="-13512"/>
                  <a:pt x="8607708" y="23843"/>
                  <a:pt x="8905157" y="0"/>
                </a:cubicBezTo>
                <a:cubicBezTo>
                  <a:pt x="9202606" y="-23843"/>
                  <a:pt x="9604345" y="33042"/>
                  <a:pt x="9968459" y="0"/>
                </a:cubicBezTo>
                <a:cubicBezTo>
                  <a:pt x="9951794" y="203480"/>
                  <a:pt x="9973983" y="443223"/>
                  <a:pt x="9968459" y="656795"/>
                </a:cubicBezTo>
                <a:cubicBezTo>
                  <a:pt x="9962935" y="870367"/>
                  <a:pt x="9946482" y="1100326"/>
                  <a:pt x="9968459" y="1333903"/>
                </a:cubicBezTo>
                <a:cubicBezTo>
                  <a:pt x="9990436" y="1567480"/>
                  <a:pt x="9938374" y="1797005"/>
                  <a:pt x="9968459" y="2031325"/>
                </a:cubicBezTo>
                <a:cubicBezTo>
                  <a:pt x="9576858" y="2013230"/>
                  <a:pt x="9393742" y="2031347"/>
                  <a:pt x="9104526" y="2031325"/>
                </a:cubicBezTo>
                <a:cubicBezTo>
                  <a:pt x="8815310" y="2031303"/>
                  <a:pt x="8420447" y="2002022"/>
                  <a:pt x="8240593" y="2031325"/>
                </a:cubicBezTo>
                <a:cubicBezTo>
                  <a:pt x="8060739" y="2060628"/>
                  <a:pt x="7998141" y="2030298"/>
                  <a:pt x="7875083" y="2031325"/>
                </a:cubicBezTo>
                <a:cubicBezTo>
                  <a:pt x="7752025" y="2032353"/>
                  <a:pt x="7529685" y="2041738"/>
                  <a:pt x="7409888" y="2031325"/>
                </a:cubicBezTo>
                <a:cubicBezTo>
                  <a:pt x="7290092" y="2020912"/>
                  <a:pt x="7117911" y="2043335"/>
                  <a:pt x="7044378" y="2031325"/>
                </a:cubicBezTo>
                <a:cubicBezTo>
                  <a:pt x="6970845" y="2019316"/>
                  <a:pt x="6703853" y="2017105"/>
                  <a:pt x="6479498" y="2031325"/>
                </a:cubicBezTo>
                <a:cubicBezTo>
                  <a:pt x="6255143" y="2045545"/>
                  <a:pt x="6256310" y="2014442"/>
                  <a:pt x="6113988" y="2031325"/>
                </a:cubicBezTo>
                <a:cubicBezTo>
                  <a:pt x="5971666" y="2048209"/>
                  <a:pt x="5810974" y="2011092"/>
                  <a:pt x="5648793" y="2031325"/>
                </a:cubicBezTo>
                <a:cubicBezTo>
                  <a:pt x="5486612" y="2051558"/>
                  <a:pt x="5247291" y="2016604"/>
                  <a:pt x="4984230" y="2031325"/>
                </a:cubicBezTo>
                <a:cubicBezTo>
                  <a:pt x="4721169" y="2046046"/>
                  <a:pt x="4763381" y="2042674"/>
                  <a:pt x="4618719" y="2031325"/>
                </a:cubicBezTo>
                <a:cubicBezTo>
                  <a:pt x="4474057" y="2019976"/>
                  <a:pt x="4169864" y="2017004"/>
                  <a:pt x="3954155" y="2031325"/>
                </a:cubicBezTo>
                <a:cubicBezTo>
                  <a:pt x="3738446" y="2045646"/>
                  <a:pt x="3597730" y="2019782"/>
                  <a:pt x="3289591" y="2031325"/>
                </a:cubicBezTo>
                <a:cubicBezTo>
                  <a:pt x="2981452" y="2042868"/>
                  <a:pt x="3017161" y="2051637"/>
                  <a:pt x="2824397" y="2031325"/>
                </a:cubicBezTo>
                <a:cubicBezTo>
                  <a:pt x="2631633" y="2011013"/>
                  <a:pt x="2248346" y="2062986"/>
                  <a:pt x="1960464" y="2031325"/>
                </a:cubicBezTo>
                <a:cubicBezTo>
                  <a:pt x="1672582" y="1999664"/>
                  <a:pt x="1627487" y="2009655"/>
                  <a:pt x="1295900" y="2031325"/>
                </a:cubicBezTo>
                <a:cubicBezTo>
                  <a:pt x="964313" y="2052995"/>
                  <a:pt x="1051266" y="2040544"/>
                  <a:pt x="930390" y="2031325"/>
                </a:cubicBezTo>
                <a:cubicBezTo>
                  <a:pt x="809514" y="2022107"/>
                  <a:pt x="278130" y="2024617"/>
                  <a:pt x="0" y="2031325"/>
                </a:cubicBezTo>
                <a:cubicBezTo>
                  <a:pt x="20277" y="1897730"/>
                  <a:pt x="-3340" y="1649955"/>
                  <a:pt x="0" y="1374530"/>
                </a:cubicBezTo>
                <a:cubicBezTo>
                  <a:pt x="3340" y="1099105"/>
                  <a:pt x="-2709" y="865654"/>
                  <a:pt x="0" y="697422"/>
                </a:cubicBezTo>
                <a:cubicBezTo>
                  <a:pt x="2709" y="529190"/>
                  <a:pt x="32010" y="236904"/>
                  <a:pt x="0" y="0"/>
                </a:cubicBezTo>
                <a:close/>
              </a:path>
            </a:pathLst>
          </a:custGeom>
          <a:ln>
            <a:extLst>
              <a:ext uri="{C807C97D-BFC1-408E-A445-0C87EB9F89A2}">
                <ask:lineSketchStyleProps xmlns:ask="http://schemas.microsoft.com/office/drawing/2018/sketchyshapes" sd="2997235996">
                  <a:prstGeom prst="rect">
                    <a:avLst/>
                  </a:prstGeom>
                  <ask:type>
                    <ask:lineSketchFreehand/>
                  </ask:type>
                </ask:lineSketchStyleProps>
              </a:ext>
            </a:extLst>
          </a:ln>
          <a:effectLst>
            <a:outerShdw blurRad="152400" dist="317500" dir="5400000" sx="90000" sy="-19000" rotWithShape="0">
              <a:prstClr val="black">
                <a:alpha val="15000"/>
              </a:prstClr>
            </a:outerShdw>
          </a:effectLst>
        </p:spPr>
        <p:style>
          <a:lnRef idx="0">
            <a:schemeClr val="accent4"/>
          </a:lnRef>
          <a:fillRef idx="3">
            <a:schemeClr val="accent4"/>
          </a:fillRef>
          <a:effectRef idx="3">
            <a:schemeClr val="accent4"/>
          </a:effectRef>
          <a:fontRef idx="minor">
            <a:schemeClr val="lt1"/>
          </a:fontRef>
        </p:style>
        <p:txBody>
          <a:bodyPr wrap="square" rtlCol="0">
            <a:spAutoFit/>
          </a:bodyPr>
          <a:lstStyle/>
          <a:p>
            <a:r>
              <a:rPr lang="en-GB" b="1" dirty="0"/>
              <a:t>Apply targeted and precise questioning techniques</a:t>
            </a:r>
          </a:p>
          <a:p>
            <a:r>
              <a:rPr lang="en-GB" dirty="0"/>
              <a:t>Prioritise a mix of styles for questioning</a:t>
            </a:r>
          </a:p>
          <a:p>
            <a:endParaRPr lang="en-GB" dirty="0"/>
          </a:p>
          <a:p>
            <a:pPr marL="285750" indent="-285750">
              <a:buFont typeface="Arial" panose="020B0604020202020204" pitchFamily="34" charset="0"/>
              <a:buChar char="•"/>
            </a:pPr>
            <a:r>
              <a:rPr lang="en-GB" dirty="0"/>
              <a:t>Competency and situational questions to measure capacity</a:t>
            </a:r>
          </a:p>
          <a:p>
            <a:pPr marL="285750" indent="-285750">
              <a:buFont typeface="Arial" panose="020B0604020202020204" pitchFamily="34" charset="0"/>
              <a:buChar char="•"/>
            </a:pPr>
            <a:r>
              <a:rPr lang="en-GB" dirty="0"/>
              <a:t>Probing and Socratic questions to reveal depth of knowledge &amp; self-awareness.</a:t>
            </a:r>
          </a:p>
          <a:p>
            <a:pPr marL="285750" indent="-285750">
              <a:buFont typeface="Arial" panose="020B0604020202020204" pitchFamily="34" charset="0"/>
              <a:buChar char="•"/>
            </a:pPr>
            <a:endParaRPr lang="en-GB" dirty="0"/>
          </a:p>
          <a:p>
            <a:r>
              <a:rPr lang="en-GB" b="1" dirty="0"/>
              <a:t>Provide training for all interviews to maintain fairness &amp; consistency.</a:t>
            </a:r>
          </a:p>
        </p:txBody>
      </p:sp>
      <p:sp>
        <p:nvSpPr>
          <p:cNvPr id="18" name="TextBox 17">
            <a:extLst>
              <a:ext uri="{FF2B5EF4-FFF2-40B4-BE49-F238E27FC236}">
                <a16:creationId xmlns:a16="http://schemas.microsoft.com/office/drawing/2014/main" id="{A11B8AA9-F309-E9C2-60FF-9AD1483EBF06}"/>
              </a:ext>
            </a:extLst>
          </p:cNvPr>
          <p:cNvSpPr txBox="1"/>
          <p:nvPr/>
        </p:nvSpPr>
        <p:spPr>
          <a:xfrm>
            <a:off x="989349" y="3755888"/>
            <a:ext cx="9968459" cy="1754326"/>
          </a:xfrm>
          <a:custGeom>
            <a:avLst/>
            <a:gdLst>
              <a:gd name="csX0" fmla="*/ 0 w 9968459"/>
              <a:gd name="csY0" fmla="*/ 0 h 1754326"/>
              <a:gd name="csX1" fmla="*/ 664564 w 9968459"/>
              <a:gd name="csY1" fmla="*/ 0 h 1754326"/>
              <a:gd name="csX2" fmla="*/ 1428812 w 9968459"/>
              <a:gd name="csY2" fmla="*/ 0 h 1754326"/>
              <a:gd name="csX3" fmla="*/ 1894007 w 9968459"/>
              <a:gd name="csY3" fmla="*/ 0 h 1754326"/>
              <a:gd name="csX4" fmla="*/ 2359202 w 9968459"/>
              <a:gd name="csY4" fmla="*/ 0 h 1754326"/>
              <a:gd name="csX5" fmla="*/ 3123450 w 9968459"/>
              <a:gd name="csY5" fmla="*/ 0 h 1754326"/>
              <a:gd name="csX6" fmla="*/ 3887699 w 9968459"/>
              <a:gd name="csY6" fmla="*/ 0 h 1754326"/>
              <a:gd name="csX7" fmla="*/ 4253209 w 9968459"/>
              <a:gd name="csY7" fmla="*/ 0 h 1754326"/>
              <a:gd name="csX8" fmla="*/ 4718404 w 9968459"/>
              <a:gd name="csY8" fmla="*/ 0 h 1754326"/>
              <a:gd name="csX9" fmla="*/ 5482652 w 9968459"/>
              <a:gd name="csY9" fmla="*/ 0 h 1754326"/>
              <a:gd name="csX10" fmla="*/ 6147216 w 9968459"/>
              <a:gd name="csY10" fmla="*/ 0 h 1754326"/>
              <a:gd name="csX11" fmla="*/ 6811780 w 9968459"/>
              <a:gd name="csY11" fmla="*/ 0 h 1754326"/>
              <a:gd name="csX12" fmla="*/ 7276975 w 9968459"/>
              <a:gd name="csY12" fmla="*/ 0 h 1754326"/>
              <a:gd name="csX13" fmla="*/ 8140908 w 9968459"/>
              <a:gd name="csY13" fmla="*/ 0 h 1754326"/>
              <a:gd name="csX14" fmla="*/ 9004841 w 9968459"/>
              <a:gd name="csY14" fmla="*/ 0 h 1754326"/>
              <a:gd name="csX15" fmla="*/ 9370351 w 9968459"/>
              <a:gd name="csY15" fmla="*/ 0 h 1754326"/>
              <a:gd name="csX16" fmla="*/ 9968459 w 9968459"/>
              <a:gd name="csY16" fmla="*/ 0 h 1754326"/>
              <a:gd name="csX17" fmla="*/ 9968459 w 9968459"/>
              <a:gd name="csY17" fmla="*/ 584775 h 1754326"/>
              <a:gd name="csX18" fmla="*/ 9968459 w 9968459"/>
              <a:gd name="csY18" fmla="*/ 1152007 h 1754326"/>
              <a:gd name="csX19" fmla="*/ 9968459 w 9968459"/>
              <a:gd name="csY19" fmla="*/ 1754326 h 1754326"/>
              <a:gd name="csX20" fmla="*/ 9503264 w 9968459"/>
              <a:gd name="csY20" fmla="*/ 1754326 h 1754326"/>
              <a:gd name="csX21" fmla="*/ 9137754 w 9968459"/>
              <a:gd name="csY21" fmla="*/ 1754326 h 1754326"/>
              <a:gd name="csX22" fmla="*/ 8772244 w 9968459"/>
              <a:gd name="csY22" fmla="*/ 1754326 h 1754326"/>
              <a:gd name="csX23" fmla="*/ 8007995 w 9968459"/>
              <a:gd name="csY23" fmla="*/ 1754326 h 1754326"/>
              <a:gd name="csX24" fmla="*/ 7542801 w 9968459"/>
              <a:gd name="csY24" fmla="*/ 1754326 h 1754326"/>
              <a:gd name="csX25" fmla="*/ 6678868 w 9968459"/>
              <a:gd name="csY25" fmla="*/ 1754326 h 1754326"/>
              <a:gd name="csX26" fmla="*/ 5914619 w 9968459"/>
              <a:gd name="csY26" fmla="*/ 1754326 h 1754326"/>
              <a:gd name="csX27" fmla="*/ 5549109 w 9968459"/>
              <a:gd name="csY27" fmla="*/ 1754326 h 1754326"/>
              <a:gd name="csX28" fmla="*/ 5083914 w 9968459"/>
              <a:gd name="csY28" fmla="*/ 1754326 h 1754326"/>
              <a:gd name="csX29" fmla="*/ 4519035 w 9968459"/>
              <a:gd name="csY29" fmla="*/ 1754326 h 1754326"/>
              <a:gd name="csX30" fmla="*/ 4153525 w 9968459"/>
              <a:gd name="csY30" fmla="*/ 1754326 h 1754326"/>
              <a:gd name="csX31" fmla="*/ 3688330 w 9968459"/>
              <a:gd name="csY31" fmla="*/ 1754326 h 1754326"/>
              <a:gd name="csX32" fmla="*/ 2824397 w 9968459"/>
              <a:gd name="csY32" fmla="*/ 1754326 h 1754326"/>
              <a:gd name="csX33" fmla="*/ 1960464 w 9968459"/>
              <a:gd name="csY33" fmla="*/ 1754326 h 1754326"/>
              <a:gd name="csX34" fmla="*/ 1594953 w 9968459"/>
              <a:gd name="csY34" fmla="*/ 1754326 h 1754326"/>
              <a:gd name="csX35" fmla="*/ 731020 w 9968459"/>
              <a:gd name="csY35" fmla="*/ 1754326 h 1754326"/>
              <a:gd name="csX36" fmla="*/ 0 w 9968459"/>
              <a:gd name="csY36" fmla="*/ 1754326 h 1754326"/>
              <a:gd name="csX37" fmla="*/ 0 w 9968459"/>
              <a:gd name="csY37" fmla="*/ 1187094 h 1754326"/>
              <a:gd name="csX38" fmla="*/ 0 w 9968459"/>
              <a:gd name="csY38" fmla="*/ 619862 h 1754326"/>
              <a:gd name="csX39" fmla="*/ 0 w 9968459"/>
              <a:gd name="csY39" fmla="*/ 0 h 17543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Lst>
            <a:rect l="l" t="t" r="r" b="b"/>
            <a:pathLst>
              <a:path w="9968459" h="1754326" fill="none" extrusionOk="0">
                <a:moveTo>
                  <a:pt x="0" y="0"/>
                </a:moveTo>
                <a:cubicBezTo>
                  <a:pt x="210416" y="731"/>
                  <a:pt x="474715" y="2152"/>
                  <a:pt x="664564" y="0"/>
                </a:cubicBezTo>
                <a:cubicBezTo>
                  <a:pt x="854413" y="-2152"/>
                  <a:pt x="1273459" y="37614"/>
                  <a:pt x="1428812" y="0"/>
                </a:cubicBezTo>
                <a:cubicBezTo>
                  <a:pt x="1584165" y="-37614"/>
                  <a:pt x="1695688" y="23208"/>
                  <a:pt x="1894007" y="0"/>
                </a:cubicBezTo>
                <a:cubicBezTo>
                  <a:pt x="2092327" y="-23208"/>
                  <a:pt x="2139011" y="-17044"/>
                  <a:pt x="2359202" y="0"/>
                </a:cubicBezTo>
                <a:cubicBezTo>
                  <a:pt x="2579394" y="17044"/>
                  <a:pt x="2886075" y="22945"/>
                  <a:pt x="3123450" y="0"/>
                </a:cubicBezTo>
                <a:cubicBezTo>
                  <a:pt x="3360825" y="-22945"/>
                  <a:pt x="3604931" y="4436"/>
                  <a:pt x="3887699" y="0"/>
                </a:cubicBezTo>
                <a:cubicBezTo>
                  <a:pt x="4170467" y="-4436"/>
                  <a:pt x="4136720" y="-13710"/>
                  <a:pt x="4253209" y="0"/>
                </a:cubicBezTo>
                <a:cubicBezTo>
                  <a:pt x="4369698" y="13710"/>
                  <a:pt x="4550582" y="17004"/>
                  <a:pt x="4718404" y="0"/>
                </a:cubicBezTo>
                <a:cubicBezTo>
                  <a:pt x="4886227" y="-17004"/>
                  <a:pt x="5304854" y="5809"/>
                  <a:pt x="5482652" y="0"/>
                </a:cubicBezTo>
                <a:cubicBezTo>
                  <a:pt x="5660450" y="-5809"/>
                  <a:pt x="5890600" y="19803"/>
                  <a:pt x="6147216" y="0"/>
                </a:cubicBezTo>
                <a:cubicBezTo>
                  <a:pt x="6403832" y="-19803"/>
                  <a:pt x="6523138" y="-1969"/>
                  <a:pt x="6811780" y="0"/>
                </a:cubicBezTo>
                <a:cubicBezTo>
                  <a:pt x="7100422" y="1969"/>
                  <a:pt x="7061020" y="-1921"/>
                  <a:pt x="7276975" y="0"/>
                </a:cubicBezTo>
                <a:cubicBezTo>
                  <a:pt x="7492930" y="1921"/>
                  <a:pt x="7807386" y="24526"/>
                  <a:pt x="8140908" y="0"/>
                </a:cubicBezTo>
                <a:cubicBezTo>
                  <a:pt x="8474430" y="-24526"/>
                  <a:pt x="8602894" y="15309"/>
                  <a:pt x="9004841" y="0"/>
                </a:cubicBezTo>
                <a:cubicBezTo>
                  <a:pt x="9406788" y="-15309"/>
                  <a:pt x="9193480" y="-3790"/>
                  <a:pt x="9370351" y="0"/>
                </a:cubicBezTo>
                <a:cubicBezTo>
                  <a:pt x="9547222" y="3790"/>
                  <a:pt x="9742248" y="28645"/>
                  <a:pt x="9968459" y="0"/>
                </a:cubicBezTo>
                <a:cubicBezTo>
                  <a:pt x="9982828" y="137434"/>
                  <a:pt x="9942834" y="366345"/>
                  <a:pt x="9968459" y="584775"/>
                </a:cubicBezTo>
                <a:cubicBezTo>
                  <a:pt x="9994084" y="803206"/>
                  <a:pt x="9969239" y="895953"/>
                  <a:pt x="9968459" y="1152007"/>
                </a:cubicBezTo>
                <a:cubicBezTo>
                  <a:pt x="9967679" y="1408061"/>
                  <a:pt x="9983921" y="1577890"/>
                  <a:pt x="9968459" y="1754326"/>
                </a:cubicBezTo>
                <a:cubicBezTo>
                  <a:pt x="9830442" y="1751914"/>
                  <a:pt x="9730780" y="1751391"/>
                  <a:pt x="9503264" y="1754326"/>
                </a:cubicBezTo>
                <a:cubicBezTo>
                  <a:pt x="9275748" y="1757261"/>
                  <a:pt x="9289711" y="1762280"/>
                  <a:pt x="9137754" y="1754326"/>
                </a:cubicBezTo>
                <a:cubicBezTo>
                  <a:pt x="8985797" y="1746373"/>
                  <a:pt x="8866586" y="1761309"/>
                  <a:pt x="8772244" y="1754326"/>
                </a:cubicBezTo>
                <a:cubicBezTo>
                  <a:pt x="8677902" y="1747344"/>
                  <a:pt x="8296605" y="1744608"/>
                  <a:pt x="8007995" y="1754326"/>
                </a:cubicBezTo>
                <a:cubicBezTo>
                  <a:pt x="7719385" y="1764044"/>
                  <a:pt x="7635896" y="1762991"/>
                  <a:pt x="7542801" y="1754326"/>
                </a:cubicBezTo>
                <a:cubicBezTo>
                  <a:pt x="7449706" y="1745661"/>
                  <a:pt x="7042021" y="1729005"/>
                  <a:pt x="6678868" y="1754326"/>
                </a:cubicBezTo>
                <a:cubicBezTo>
                  <a:pt x="6315715" y="1779647"/>
                  <a:pt x="6192102" y="1742328"/>
                  <a:pt x="5914619" y="1754326"/>
                </a:cubicBezTo>
                <a:cubicBezTo>
                  <a:pt x="5637136" y="1766324"/>
                  <a:pt x="5700363" y="1768449"/>
                  <a:pt x="5549109" y="1754326"/>
                </a:cubicBezTo>
                <a:cubicBezTo>
                  <a:pt x="5397855" y="1740204"/>
                  <a:pt x="5196122" y="1764357"/>
                  <a:pt x="5083914" y="1754326"/>
                </a:cubicBezTo>
                <a:cubicBezTo>
                  <a:pt x="4971707" y="1744295"/>
                  <a:pt x="4739913" y="1763572"/>
                  <a:pt x="4519035" y="1754326"/>
                </a:cubicBezTo>
                <a:cubicBezTo>
                  <a:pt x="4298157" y="1745080"/>
                  <a:pt x="4291395" y="1753408"/>
                  <a:pt x="4153525" y="1754326"/>
                </a:cubicBezTo>
                <a:cubicBezTo>
                  <a:pt x="4015655" y="1755245"/>
                  <a:pt x="3819845" y="1757461"/>
                  <a:pt x="3688330" y="1754326"/>
                </a:cubicBezTo>
                <a:cubicBezTo>
                  <a:pt x="3556816" y="1751191"/>
                  <a:pt x="3044494" y="1765254"/>
                  <a:pt x="2824397" y="1754326"/>
                </a:cubicBezTo>
                <a:cubicBezTo>
                  <a:pt x="2604300" y="1743398"/>
                  <a:pt x="2186982" y="1735542"/>
                  <a:pt x="1960464" y="1754326"/>
                </a:cubicBezTo>
                <a:cubicBezTo>
                  <a:pt x="1733946" y="1773110"/>
                  <a:pt x="1696317" y="1769888"/>
                  <a:pt x="1594953" y="1754326"/>
                </a:cubicBezTo>
                <a:cubicBezTo>
                  <a:pt x="1493589" y="1738764"/>
                  <a:pt x="1160758" y="1797227"/>
                  <a:pt x="731020" y="1754326"/>
                </a:cubicBezTo>
                <a:cubicBezTo>
                  <a:pt x="301282" y="1711425"/>
                  <a:pt x="251143" y="1738013"/>
                  <a:pt x="0" y="1754326"/>
                </a:cubicBezTo>
                <a:cubicBezTo>
                  <a:pt x="-11165" y="1521845"/>
                  <a:pt x="18723" y="1397242"/>
                  <a:pt x="0" y="1187094"/>
                </a:cubicBezTo>
                <a:cubicBezTo>
                  <a:pt x="-18723" y="976946"/>
                  <a:pt x="11139" y="850454"/>
                  <a:pt x="0" y="619862"/>
                </a:cubicBezTo>
                <a:cubicBezTo>
                  <a:pt x="-11139" y="389270"/>
                  <a:pt x="-21042" y="263795"/>
                  <a:pt x="0" y="0"/>
                </a:cubicBezTo>
                <a:close/>
              </a:path>
              <a:path w="9968459" h="1754326" stroke="0" extrusionOk="0">
                <a:moveTo>
                  <a:pt x="0" y="0"/>
                </a:moveTo>
                <a:cubicBezTo>
                  <a:pt x="102766" y="14641"/>
                  <a:pt x="269531" y="17194"/>
                  <a:pt x="365510" y="0"/>
                </a:cubicBezTo>
                <a:cubicBezTo>
                  <a:pt x="461489" y="-17194"/>
                  <a:pt x="960142" y="12161"/>
                  <a:pt x="1229443" y="0"/>
                </a:cubicBezTo>
                <a:cubicBezTo>
                  <a:pt x="1498744" y="-12161"/>
                  <a:pt x="1493204" y="6672"/>
                  <a:pt x="1594953" y="0"/>
                </a:cubicBezTo>
                <a:cubicBezTo>
                  <a:pt x="1696702" y="-6672"/>
                  <a:pt x="2242213" y="-26259"/>
                  <a:pt x="2458887" y="0"/>
                </a:cubicBezTo>
                <a:cubicBezTo>
                  <a:pt x="2675561" y="26259"/>
                  <a:pt x="2847903" y="-19133"/>
                  <a:pt x="3223135" y="0"/>
                </a:cubicBezTo>
                <a:cubicBezTo>
                  <a:pt x="3598367" y="19133"/>
                  <a:pt x="3510337" y="2442"/>
                  <a:pt x="3688330" y="0"/>
                </a:cubicBezTo>
                <a:cubicBezTo>
                  <a:pt x="3866324" y="-2442"/>
                  <a:pt x="4017695" y="161"/>
                  <a:pt x="4153525" y="0"/>
                </a:cubicBezTo>
                <a:cubicBezTo>
                  <a:pt x="4289355" y="-161"/>
                  <a:pt x="4793397" y="-9310"/>
                  <a:pt x="5017458" y="0"/>
                </a:cubicBezTo>
                <a:cubicBezTo>
                  <a:pt x="5241519" y="9310"/>
                  <a:pt x="5525326" y="-16789"/>
                  <a:pt x="5682022" y="0"/>
                </a:cubicBezTo>
                <a:cubicBezTo>
                  <a:pt x="5838718" y="16789"/>
                  <a:pt x="6202447" y="25205"/>
                  <a:pt x="6346586" y="0"/>
                </a:cubicBezTo>
                <a:cubicBezTo>
                  <a:pt x="6490725" y="-25205"/>
                  <a:pt x="6901838" y="10109"/>
                  <a:pt x="7110834" y="0"/>
                </a:cubicBezTo>
                <a:cubicBezTo>
                  <a:pt x="7319830" y="-10109"/>
                  <a:pt x="7531022" y="-25888"/>
                  <a:pt x="7875083" y="0"/>
                </a:cubicBezTo>
                <a:cubicBezTo>
                  <a:pt x="8219144" y="25888"/>
                  <a:pt x="8099000" y="13512"/>
                  <a:pt x="8240593" y="0"/>
                </a:cubicBezTo>
                <a:cubicBezTo>
                  <a:pt x="8382186" y="-13512"/>
                  <a:pt x="8607708" y="23843"/>
                  <a:pt x="8905157" y="0"/>
                </a:cubicBezTo>
                <a:cubicBezTo>
                  <a:pt x="9202606" y="-23843"/>
                  <a:pt x="9604345" y="33042"/>
                  <a:pt x="9968459" y="0"/>
                </a:cubicBezTo>
                <a:cubicBezTo>
                  <a:pt x="9989105" y="191765"/>
                  <a:pt x="9960279" y="334405"/>
                  <a:pt x="9968459" y="567232"/>
                </a:cubicBezTo>
                <a:cubicBezTo>
                  <a:pt x="9976639" y="800059"/>
                  <a:pt x="9950819" y="1000444"/>
                  <a:pt x="9968459" y="1152007"/>
                </a:cubicBezTo>
                <a:cubicBezTo>
                  <a:pt x="9986099" y="1303571"/>
                  <a:pt x="9978001" y="1604190"/>
                  <a:pt x="9968459" y="1754326"/>
                </a:cubicBezTo>
                <a:cubicBezTo>
                  <a:pt x="9576858" y="1736231"/>
                  <a:pt x="9393742" y="1754348"/>
                  <a:pt x="9104526" y="1754326"/>
                </a:cubicBezTo>
                <a:cubicBezTo>
                  <a:pt x="8815310" y="1754304"/>
                  <a:pt x="8420447" y="1725023"/>
                  <a:pt x="8240593" y="1754326"/>
                </a:cubicBezTo>
                <a:cubicBezTo>
                  <a:pt x="8060739" y="1783629"/>
                  <a:pt x="7998141" y="1753299"/>
                  <a:pt x="7875083" y="1754326"/>
                </a:cubicBezTo>
                <a:cubicBezTo>
                  <a:pt x="7752025" y="1755354"/>
                  <a:pt x="7529685" y="1764739"/>
                  <a:pt x="7409888" y="1754326"/>
                </a:cubicBezTo>
                <a:cubicBezTo>
                  <a:pt x="7290092" y="1743913"/>
                  <a:pt x="7117911" y="1766336"/>
                  <a:pt x="7044378" y="1754326"/>
                </a:cubicBezTo>
                <a:cubicBezTo>
                  <a:pt x="6970845" y="1742317"/>
                  <a:pt x="6703853" y="1740106"/>
                  <a:pt x="6479498" y="1754326"/>
                </a:cubicBezTo>
                <a:cubicBezTo>
                  <a:pt x="6255143" y="1768546"/>
                  <a:pt x="6256310" y="1737443"/>
                  <a:pt x="6113988" y="1754326"/>
                </a:cubicBezTo>
                <a:cubicBezTo>
                  <a:pt x="5971666" y="1771210"/>
                  <a:pt x="5810974" y="1734093"/>
                  <a:pt x="5648793" y="1754326"/>
                </a:cubicBezTo>
                <a:cubicBezTo>
                  <a:pt x="5486612" y="1774559"/>
                  <a:pt x="5247291" y="1739605"/>
                  <a:pt x="4984230" y="1754326"/>
                </a:cubicBezTo>
                <a:cubicBezTo>
                  <a:pt x="4721169" y="1769047"/>
                  <a:pt x="4763381" y="1765675"/>
                  <a:pt x="4618719" y="1754326"/>
                </a:cubicBezTo>
                <a:cubicBezTo>
                  <a:pt x="4474057" y="1742977"/>
                  <a:pt x="4169864" y="1740005"/>
                  <a:pt x="3954155" y="1754326"/>
                </a:cubicBezTo>
                <a:cubicBezTo>
                  <a:pt x="3738446" y="1768647"/>
                  <a:pt x="3597730" y="1742783"/>
                  <a:pt x="3289591" y="1754326"/>
                </a:cubicBezTo>
                <a:cubicBezTo>
                  <a:pt x="2981452" y="1765869"/>
                  <a:pt x="3017161" y="1774638"/>
                  <a:pt x="2824397" y="1754326"/>
                </a:cubicBezTo>
                <a:cubicBezTo>
                  <a:pt x="2631633" y="1734014"/>
                  <a:pt x="2248346" y="1785987"/>
                  <a:pt x="1960464" y="1754326"/>
                </a:cubicBezTo>
                <a:cubicBezTo>
                  <a:pt x="1672582" y="1722665"/>
                  <a:pt x="1627487" y="1732656"/>
                  <a:pt x="1295900" y="1754326"/>
                </a:cubicBezTo>
                <a:cubicBezTo>
                  <a:pt x="964313" y="1775996"/>
                  <a:pt x="1051266" y="1763545"/>
                  <a:pt x="930390" y="1754326"/>
                </a:cubicBezTo>
                <a:cubicBezTo>
                  <a:pt x="809514" y="1745108"/>
                  <a:pt x="278130" y="1747618"/>
                  <a:pt x="0" y="1754326"/>
                </a:cubicBezTo>
                <a:cubicBezTo>
                  <a:pt x="27769" y="1560888"/>
                  <a:pt x="1439" y="1356147"/>
                  <a:pt x="0" y="1187094"/>
                </a:cubicBezTo>
                <a:cubicBezTo>
                  <a:pt x="-1439" y="1018041"/>
                  <a:pt x="11274" y="762356"/>
                  <a:pt x="0" y="602319"/>
                </a:cubicBezTo>
                <a:cubicBezTo>
                  <a:pt x="-11274" y="442283"/>
                  <a:pt x="-17127" y="228133"/>
                  <a:pt x="0" y="0"/>
                </a:cubicBezTo>
                <a:close/>
              </a:path>
            </a:pathLst>
          </a:custGeom>
          <a:ln>
            <a:extLst>
              <a:ext uri="{C807C97D-BFC1-408E-A445-0C87EB9F89A2}">
                <ask:lineSketchStyleProps xmlns:ask="http://schemas.microsoft.com/office/drawing/2018/sketchyshapes" sd="2997235996">
                  <a:prstGeom prst="rect">
                    <a:avLst/>
                  </a:prstGeom>
                  <ask:type>
                    <ask:lineSketchFreehand/>
                  </ask:type>
                </ask:lineSketchStyleProps>
              </a:ext>
            </a:extLst>
          </a:ln>
          <a:effectLst>
            <a:outerShdw blurRad="152400" dist="317500" dir="5400000" sx="90000" sy="-19000" rotWithShape="0">
              <a:prstClr val="black">
                <a:alpha val="15000"/>
              </a:prstClr>
            </a:outerShdw>
          </a:effectLst>
        </p:spPr>
        <p:style>
          <a:lnRef idx="0">
            <a:schemeClr val="accent4"/>
          </a:lnRef>
          <a:fillRef idx="3">
            <a:schemeClr val="accent4"/>
          </a:fillRef>
          <a:effectRef idx="3">
            <a:schemeClr val="accent4"/>
          </a:effectRef>
          <a:fontRef idx="minor">
            <a:schemeClr val="lt1"/>
          </a:fontRef>
        </p:style>
        <p:txBody>
          <a:bodyPr wrap="square" rtlCol="0">
            <a:spAutoFit/>
          </a:bodyPr>
          <a:lstStyle/>
          <a:p>
            <a:r>
              <a:rPr lang="en-GB" b="1" dirty="0"/>
              <a:t>Implement an interview model that is blended.</a:t>
            </a:r>
          </a:p>
          <a:p>
            <a:endParaRPr lang="en-GB" b="1" dirty="0"/>
          </a:p>
          <a:p>
            <a:pPr marL="285750" indent="-285750">
              <a:buFont typeface="Arial" panose="020B0604020202020204" pitchFamily="34" charset="0"/>
              <a:buChar char="•"/>
            </a:pPr>
            <a:r>
              <a:rPr lang="en-GB" dirty="0"/>
              <a:t>Use virtual interviews for initial screening to support diversity and reduce costs.</a:t>
            </a:r>
          </a:p>
          <a:p>
            <a:pPr marL="285750" indent="-285750">
              <a:buFont typeface="Arial" panose="020B0604020202020204" pitchFamily="34" charset="0"/>
              <a:buChar char="•"/>
            </a:pPr>
            <a:r>
              <a:rPr lang="en-GB" dirty="0"/>
              <a:t>Conduct face-to-face interviews at the final stage for key roles to assess cultural fit, interpersonal skills and potential leadership presence.</a:t>
            </a:r>
          </a:p>
          <a:p>
            <a:pPr marL="285750" indent="-285750">
              <a:buFont typeface="Arial" panose="020B0604020202020204" pitchFamily="34" charset="0"/>
              <a:buChar char="•"/>
            </a:pPr>
            <a:r>
              <a:rPr lang="en-GB" dirty="0"/>
              <a:t>Ensure that reasonable adjustments are made for candidates regardless of the interview format.</a:t>
            </a:r>
          </a:p>
        </p:txBody>
      </p:sp>
      <p:sp>
        <p:nvSpPr>
          <p:cNvPr id="19" name="TextBox 18">
            <a:extLst>
              <a:ext uri="{FF2B5EF4-FFF2-40B4-BE49-F238E27FC236}">
                <a16:creationId xmlns:a16="http://schemas.microsoft.com/office/drawing/2014/main" id="{0380EC89-FB87-ACA9-2439-52C9695500E8}"/>
              </a:ext>
            </a:extLst>
          </p:cNvPr>
          <p:cNvSpPr txBox="1"/>
          <p:nvPr/>
        </p:nvSpPr>
        <p:spPr>
          <a:xfrm>
            <a:off x="989349" y="3755888"/>
            <a:ext cx="9968459" cy="2031325"/>
          </a:xfrm>
          <a:custGeom>
            <a:avLst/>
            <a:gdLst>
              <a:gd name="csX0" fmla="*/ 0 w 9968459"/>
              <a:gd name="csY0" fmla="*/ 0 h 2031325"/>
              <a:gd name="csX1" fmla="*/ 664564 w 9968459"/>
              <a:gd name="csY1" fmla="*/ 0 h 2031325"/>
              <a:gd name="csX2" fmla="*/ 1428812 w 9968459"/>
              <a:gd name="csY2" fmla="*/ 0 h 2031325"/>
              <a:gd name="csX3" fmla="*/ 1894007 w 9968459"/>
              <a:gd name="csY3" fmla="*/ 0 h 2031325"/>
              <a:gd name="csX4" fmla="*/ 2359202 w 9968459"/>
              <a:gd name="csY4" fmla="*/ 0 h 2031325"/>
              <a:gd name="csX5" fmla="*/ 3123450 w 9968459"/>
              <a:gd name="csY5" fmla="*/ 0 h 2031325"/>
              <a:gd name="csX6" fmla="*/ 3887699 w 9968459"/>
              <a:gd name="csY6" fmla="*/ 0 h 2031325"/>
              <a:gd name="csX7" fmla="*/ 4253209 w 9968459"/>
              <a:gd name="csY7" fmla="*/ 0 h 2031325"/>
              <a:gd name="csX8" fmla="*/ 4718404 w 9968459"/>
              <a:gd name="csY8" fmla="*/ 0 h 2031325"/>
              <a:gd name="csX9" fmla="*/ 5482652 w 9968459"/>
              <a:gd name="csY9" fmla="*/ 0 h 2031325"/>
              <a:gd name="csX10" fmla="*/ 6147216 w 9968459"/>
              <a:gd name="csY10" fmla="*/ 0 h 2031325"/>
              <a:gd name="csX11" fmla="*/ 6811780 w 9968459"/>
              <a:gd name="csY11" fmla="*/ 0 h 2031325"/>
              <a:gd name="csX12" fmla="*/ 7276975 w 9968459"/>
              <a:gd name="csY12" fmla="*/ 0 h 2031325"/>
              <a:gd name="csX13" fmla="*/ 8140908 w 9968459"/>
              <a:gd name="csY13" fmla="*/ 0 h 2031325"/>
              <a:gd name="csX14" fmla="*/ 9004841 w 9968459"/>
              <a:gd name="csY14" fmla="*/ 0 h 2031325"/>
              <a:gd name="csX15" fmla="*/ 9370351 w 9968459"/>
              <a:gd name="csY15" fmla="*/ 0 h 2031325"/>
              <a:gd name="csX16" fmla="*/ 9968459 w 9968459"/>
              <a:gd name="csY16" fmla="*/ 0 h 2031325"/>
              <a:gd name="csX17" fmla="*/ 9968459 w 9968459"/>
              <a:gd name="csY17" fmla="*/ 677108 h 2031325"/>
              <a:gd name="csX18" fmla="*/ 9968459 w 9968459"/>
              <a:gd name="csY18" fmla="*/ 1333903 h 2031325"/>
              <a:gd name="csX19" fmla="*/ 9968459 w 9968459"/>
              <a:gd name="csY19" fmla="*/ 2031325 h 2031325"/>
              <a:gd name="csX20" fmla="*/ 9503264 w 9968459"/>
              <a:gd name="csY20" fmla="*/ 2031325 h 2031325"/>
              <a:gd name="csX21" fmla="*/ 9137754 w 9968459"/>
              <a:gd name="csY21" fmla="*/ 2031325 h 2031325"/>
              <a:gd name="csX22" fmla="*/ 8772244 w 9968459"/>
              <a:gd name="csY22" fmla="*/ 2031325 h 2031325"/>
              <a:gd name="csX23" fmla="*/ 8007995 w 9968459"/>
              <a:gd name="csY23" fmla="*/ 2031325 h 2031325"/>
              <a:gd name="csX24" fmla="*/ 7542801 w 9968459"/>
              <a:gd name="csY24" fmla="*/ 2031325 h 2031325"/>
              <a:gd name="csX25" fmla="*/ 6678868 w 9968459"/>
              <a:gd name="csY25" fmla="*/ 2031325 h 2031325"/>
              <a:gd name="csX26" fmla="*/ 5914619 w 9968459"/>
              <a:gd name="csY26" fmla="*/ 2031325 h 2031325"/>
              <a:gd name="csX27" fmla="*/ 5549109 w 9968459"/>
              <a:gd name="csY27" fmla="*/ 2031325 h 2031325"/>
              <a:gd name="csX28" fmla="*/ 5083914 w 9968459"/>
              <a:gd name="csY28" fmla="*/ 2031325 h 2031325"/>
              <a:gd name="csX29" fmla="*/ 4519035 w 9968459"/>
              <a:gd name="csY29" fmla="*/ 2031325 h 2031325"/>
              <a:gd name="csX30" fmla="*/ 4153525 w 9968459"/>
              <a:gd name="csY30" fmla="*/ 2031325 h 2031325"/>
              <a:gd name="csX31" fmla="*/ 3688330 w 9968459"/>
              <a:gd name="csY31" fmla="*/ 2031325 h 2031325"/>
              <a:gd name="csX32" fmla="*/ 2824397 w 9968459"/>
              <a:gd name="csY32" fmla="*/ 2031325 h 2031325"/>
              <a:gd name="csX33" fmla="*/ 1960464 w 9968459"/>
              <a:gd name="csY33" fmla="*/ 2031325 h 2031325"/>
              <a:gd name="csX34" fmla="*/ 1594953 w 9968459"/>
              <a:gd name="csY34" fmla="*/ 2031325 h 2031325"/>
              <a:gd name="csX35" fmla="*/ 731020 w 9968459"/>
              <a:gd name="csY35" fmla="*/ 2031325 h 2031325"/>
              <a:gd name="csX36" fmla="*/ 0 w 9968459"/>
              <a:gd name="csY36" fmla="*/ 2031325 h 2031325"/>
              <a:gd name="csX37" fmla="*/ 0 w 9968459"/>
              <a:gd name="csY37" fmla="*/ 1374530 h 2031325"/>
              <a:gd name="csX38" fmla="*/ 0 w 9968459"/>
              <a:gd name="csY38" fmla="*/ 717735 h 2031325"/>
              <a:gd name="csX39" fmla="*/ 0 w 9968459"/>
              <a:gd name="csY39" fmla="*/ 0 h 20313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Lst>
            <a:rect l="l" t="t" r="r" b="b"/>
            <a:pathLst>
              <a:path w="9968459" h="2031325" fill="none" extrusionOk="0">
                <a:moveTo>
                  <a:pt x="0" y="0"/>
                </a:moveTo>
                <a:cubicBezTo>
                  <a:pt x="210416" y="731"/>
                  <a:pt x="474715" y="2152"/>
                  <a:pt x="664564" y="0"/>
                </a:cubicBezTo>
                <a:cubicBezTo>
                  <a:pt x="854413" y="-2152"/>
                  <a:pt x="1273459" y="37614"/>
                  <a:pt x="1428812" y="0"/>
                </a:cubicBezTo>
                <a:cubicBezTo>
                  <a:pt x="1584165" y="-37614"/>
                  <a:pt x="1695688" y="23208"/>
                  <a:pt x="1894007" y="0"/>
                </a:cubicBezTo>
                <a:cubicBezTo>
                  <a:pt x="2092327" y="-23208"/>
                  <a:pt x="2139011" y="-17044"/>
                  <a:pt x="2359202" y="0"/>
                </a:cubicBezTo>
                <a:cubicBezTo>
                  <a:pt x="2579394" y="17044"/>
                  <a:pt x="2886075" y="22945"/>
                  <a:pt x="3123450" y="0"/>
                </a:cubicBezTo>
                <a:cubicBezTo>
                  <a:pt x="3360825" y="-22945"/>
                  <a:pt x="3604931" y="4436"/>
                  <a:pt x="3887699" y="0"/>
                </a:cubicBezTo>
                <a:cubicBezTo>
                  <a:pt x="4170467" y="-4436"/>
                  <a:pt x="4136720" y="-13710"/>
                  <a:pt x="4253209" y="0"/>
                </a:cubicBezTo>
                <a:cubicBezTo>
                  <a:pt x="4369698" y="13710"/>
                  <a:pt x="4550582" y="17004"/>
                  <a:pt x="4718404" y="0"/>
                </a:cubicBezTo>
                <a:cubicBezTo>
                  <a:pt x="4886227" y="-17004"/>
                  <a:pt x="5304854" y="5809"/>
                  <a:pt x="5482652" y="0"/>
                </a:cubicBezTo>
                <a:cubicBezTo>
                  <a:pt x="5660450" y="-5809"/>
                  <a:pt x="5890600" y="19803"/>
                  <a:pt x="6147216" y="0"/>
                </a:cubicBezTo>
                <a:cubicBezTo>
                  <a:pt x="6403832" y="-19803"/>
                  <a:pt x="6523138" y="-1969"/>
                  <a:pt x="6811780" y="0"/>
                </a:cubicBezTo>
                <a:cubicBezTo>
                  <a:pt x="7100422" y="1969"/>
                  <a:pt x="7061020" y="-1921"/>
                  <a:pt x="7276975" y="0"/>
                </a:cubicBezTo>
                <a:cubicBezTo>
                  <a:pt x="7492930" y="1921"/>
                  <a:pt x="7807386" y="24526"/>
                  <a:pt x="8140908" y="0"/>
                </a:cubicBezTo>
                <a:cubicBezTo>
                  <a:pt x="8474430" y="-24526"/>
                  <a:pt x="8602894" y="15309"/>
                  <a:pt x="9004841" y="0"/>
                </a:cubicBezTo>
                <a:cubicBezTo>
                  <a:pt x="9406788" y="-15309"/>
                  <a:pt x="9193480" y="-3790"/>
                  <a:pt x="9370351" y="0"/>
                </a:cubicBezTo>
                <a:cubicBezTo>
                  <a:pt x="9547222" y="3790"/>
                  <a:pt x="9742248" y="28645"/>
                  <a:pt x="9968459" y="0"/>
                </a:cubicBezTo>
                <a:cubicBezTo>
                  <a:pt x="9953731" y="287129"/>
                  <a:pt x="10000409" y="377379"/>
                  <a:pt x="9968459" y="677108"/>
                </a:cubicBezTo>
                <a:cubicBezTo>
                  <a:pt x="9936509" y="976837"/>
                  <a:pt x="9985741" y="1079590"/>
                  <a:pt x="9968459" y="1333903"/>
                </a:cubicBezTo>
                <a:cubicBezTo>
                  <a:pt x="9951177" y="1588216"/>
                  <a:pt x="9944294" y="1732165"/>
                  <a:pt x="9968459" y="2031325"/>
                </a:cubicBezTo>
                <a:cubicBezTo>
                  <a:pt x="9830442" y="2028913"/>
                  <a:pt x="9730780" y="2028390"/>
                  <a:pt x="9503264" y="2031325"/>
                </a:cubicBezTo>
                <a:cubicBezTo>
                  <a:pt x="9275748" y="2034260"/>
                  <a:pt x="9289711" y="2039279"/>
                  <a:pt x="9137754" y="2031325"/>
                </a:cubicBezTo>
                <a:cubicBezTo>
                  <a:pt x="8985797" y="2023372"/>
                  <a:pt x="8866586" y="2038308"/>
                  <a:pt x="8772244" y="2031325"/>
                </a:cubicBezTo>
                <a:cubicBezTo>
                  <a:pt x="8677902" y="2024343"/>
                  <a:pt x="8296605" y="2021607"/>
                  <a:pt x="8007995" y="2031325"/>
                </a:cubicBezTo>
                <a:cubicBezTo>
                  <a:pt x="7719385" y="2041043"/>
                  <a:pt x="7635896" y="2039990"/>
                  <a:pt x="7542801" y="2031325"/>
                </a:cubicBezTo>
                <a:cubicBezTo>
                  <a:pt x="7449706" y="2022660"/>
                  <a:pt x="7042021" y="2006004"/>
                  <a:pt x="6678868" y="2031325"/>
                </a:cubicBezTo>
                <a:cubicBezTo>
                  <a:pt x="6315715" y="2056646"/>
                  <a:pt x="6192102" y="2019327"/>
                  <a:pt x="5914619" y="2031325"/>
                </a:cubicBezTo>
                <a:cubicBezTo>
                  <a:pt x="5637136" y="2043323"/>
                  <a:pt x="5700363" y="2045448"/>
                  <a:pt x="5549109" y="2031325"/>
                </a:cubicBezTo>
                <a:cubicBezTo>
                  <a:pt x="5397855" y="2017203"/>
                  <a:pt x="5196122" y="2041356"/>
                  <a:pt x="5083914" y="2031325"/>
                </a:cubicBezTo>
                <a:cubicBezTo>
                  <a:pt x="4971707" y="2021294"/>
                  <a:pt x="4739913" y="2040571"/>
                  <a:pt x="4519035" y="2031325"/>
                </a:cubicBezTo>
                <a:cubicBezTo>
                  <a:pt x="4298157" y="2022079"/>
                  <a:pt x="4291395" y="2030407"/>
                  <a:pt x="4153525" y="2031325"/>
                </a:cubicBezTo>
                <a:cubicBezTo>
                  <a:pt x="4015655" y="2032244"/>
                  <a:pt x="3819845" y="2034460"/>
                  <a:pt x="3688330" y="2031325"/>
                </a:cubicBezTo>
                <a:cubicBezTo>
                  <a:pt x="3556816" y="2028190"/>
                  <a:pt x="3044494" y="2042253"/>
                  <a:pt x="2824397" y="2031325"/>
                </a:cubicBezTo>
                <a:cubicBezTo>
                  <a:pt x="2604300" y="2020397"/>
                  <a:pt x="2186982" y="2012541"/>
                  <a:pt x="1960464" y="2031325"/>
                </a:cubicBezTo>
                <a:cubicBezTo>
                  <a:pt x="1733946" y="2050109"/>
                  <a:pt x="1696317" y="2046887"/>
                  <a:pt x="1594953" y="2031325"/>
                </a:cubicBezTo>
                <a:cubicBezTo>
                  <a:pt x="1493589" y="2015763"/>
                  <a:pt x="1160758" y="2074226"/>
                  <a:pt x="731020" y="2031325"/>
                </a:cubicBezTo>
                <a:cubicBezTo>
                  <a:pt x="301282" y="1988424"/>
                  <a:pt x="251143" y="2015012"/>
                  <a:pt x="0" y="2031325"/>
                </a:cubicBezTo>
                <a:cubicBezTo>
                  <a:pt x="32050" y="1814055"/>
                  <a:pt x="-18748" y="1581661"/>
                  <a:pt x="0" y="1374530"/>
                </a:cubicBezTo>
                <a:cubicBezTo>
                  <a:pt x="18748" y="1167400"/>
                  <a:pt x="-20435" y="983592"/>
                  <a:pt x="0" y="717735"/>
                </a:cubicBezTo>
                <a:cubicBezTo>
                  <a:pt x="20435" y="451878"/>
                  <a:pt x="-6514" y="311625"/>
                  <a:pt x="0" y="0"/>
                </a:cubicBezTo>
                <a:close/>
              </a:path>
              <a:path w="9968459" h="2031325" stroke="0" extrusionOk="0">
                <a:moveTo>
                  <a:pt x="0" y="0"/>
                </a:moveTo>
                <a:cubicBezTo>
                  <a:pt x="102766" y="14641"/>
                  <a:pt x="269531" y="17194"/>
                  <a:pt x="365510" y="0"/>
                </a:cubicBezTo>
                <a:cubicBezTo>
                  <a:pt x="461489" y="-17194"/>
                  <a:pt x="960142" y="12161"/>
                  <a:pt x="1229443" y="0"/>
                </a:cubicBezTo>
                <a:cubicBezTo>
                  <a:pt x="1498744" y="-12161"/>
                  <a:pt x="1493204" y="6672"/>
                  <a:pt x="1594953" y="0"/>
                </a:cubicBezTo>
                <a:cubicBezTo>
                  <a:pt x="1696702" y="-6672"/>
                  <a:pt x="2242213" y="-26259"/>
                  <a:pt x="2458887" y="0"/>
                </a:cubicBezTo>
                <a:cubicBezTo>
                  <a:pt x="2675561" y="26259"/>
                  <a:pt x="2847903" y="-19133"/>
                  <a:pt x="3223135" y="0"/>
                </a:cubicBezTo>
                <a:cubicBezTo>
                  <a:pt x="3598367" y="19133"/>
                  <a:pt x="3510337" y="2442"/>
                  <a:pt x="3688330" y="0"/>
                </a:cubicBezTo>
                <a:cubicBezTo>
                  <a:pt x="3866324" y="-2442"/>
                  <a:pt x="4017695" y="161"/>
                  <a:pt x="4153525" y="0"/>
                </a:cubicBezTo>
                <a:cubicBezTo>
                  <a:pt x="4289355" y="-161"/>
                  <a:pt x="4793397" y="-9310"/>
                  <a:pt x="5017458" y="0"/>
                </a:cubicBezTo>
                <a:cubicBezTo>
                  <a:pt x="5241519" y="9310"/>
                  <a:pt x="5525326" y="-16789"/>
                  <a:pt x="5682022" y="0"/>
                </a:cubicBezTo>
                <a:cubicBezTo>
                  <a:pt x="5838718" y="16789"/>
                  <a:pt x="6202447" y="25205"/>
                  <a:pt x="6346586" y="0"/>
                </a:cubicBezTo>
                <a:cubicBezTo>
                  <a:pt x="6490725" y="-25205"/>
                  <a:pt x="6901838" y="10109"/>
                  <a:pt x="7110834" y="0"/>
                </a:cubicBezTo>
                <a:cubicBezTo>
                  <a:pt x="7319830" y="-10109"/>
                  <a:pt x="7531022" y="-25888"/>
                  <a:pt x="7875083" y="0"/>
                </a:cubicBezTo>
                <a:cubicBezTo>
                  <a:pt x="8219144" y="25888"/>
                  <a:pt x="8099000" y="13512"/>
                  <a:pt x="8240593" y="0"/>
                </a:cubicBezTo>
                <a:cubicBezTo>
                  <a:pt x="8382186" y="-13512"/>
                  <a:pt x="8607708" y="23843"/>
                  <a:pt x="8905157" y="0"/>
                </a:cubicBezTo>
                <a:cubicBezTo>
                  <a:pt x="9202606" y="-23843"/>
                  <a:pt x="9604345" y="33042"/>
                  <a:pt x="9968459" y="0"/>
                </a:cubicBezTo>
                <a:cubicBezTo>
                  <a:pt x="9951794" y="203480"/>
                  <a:pt x="9973983" y="443223"/>
                  <a:pt x="9968459" y="656795"/>
                </a:cubicBezTo>
                <a:cubicBezTo>
                  <a:pt x="9962935" y="870367"/>
                  <a:pt x="9946482" y="1100326"/>
                  <a:pt x="9968459" y="1333903"/>
                </a:cubicBezTo>
                <a:cubicBezTo>
                  <a:pt x="9990436" y="1567480"/>
                  <a:pt x="9938374" y="1797005"/>
                  <a:pt x="9968459" y="2031325"/>
                </a:cubicBezTo>
                <a:cubicBezTo>
                  <a:pt x="9576858" y="2013230"/>
                  <a:pt x="9393742" y="2031347"/>
                  <a:pt x="9104526" y="2031325"/>
                </a:cubicBezTo>
                <a:cubicBezTo>
                  <a:pt x="8815310" y="2031303"/>
                  <a:pt x="8420447" y="2002022"/>
                  <a:pt x="8240593" y="2031325"/>
                </a:cubicBezTo>
                <a:cubicBezTo>
                  <a:pt x="8060739" y="2060628"/>
                  <a:pt x="7998141" y="2030298"/>
                  <a:pt x="7875083" y="2031325"/>
                </a:cubicBezTo>
                <a:cubicBezTo>
                  <a:pt x="7752025" y="2032353"/>
                  <a:pt x="7529685" y="2041738"/>
                  <a:pt x="7409888" y="2031325"/>
                </a:cubicBezTo>
                <a:cubicBezTo>
                  <a:pt x="7290092" y="2020912"/>
                  <a:pt x="7117911" y="2043335"/>
                  <a:pt x="7044378" y="2031325"/>
                </a:cubicBezTo>
                <a:cubicBezTo>
                  <a:pt x="6970845" y="2019316"/>
                  <a:pt x="6703853" y="2017105"/>
                  <a:pt x="6479498" y="2031325"/>
                </a:cubicBezTo>
                <a:cubicBezTo>
                  <a:pt x="6255143" y="2045545"/>
                  <a:pt x="6256310" y="2014442"/>
                  <a:pt x="6113988" y="2031325"/>
                </a:cubicBezTo>
                <a:cubicBezTo>
                  <a:pt x="5971666" y="2048209"/>
                  <a:pt x="5810974" y="2011092"/>
                  <a:pt x="5648793" y="2031325"/>
                </a:cubicBezTo>
                <a:cubicBezTo>
                  <a:pt x="5486612" y="2051558"/>
                  <a:pt x="5247291" y="2016604"/>
                  <a:pt x="4984230" y="2031325"/>
                </a:cubicBezTo>
                <a:cubicBezTo>
                  <a:pt x="4721169" y="2046046"/>
                  <a:pt x="4763381" y="2042674"/>
                  <a:pt x="4618719" y="2031325"/>
                </a:cubicBezTo>
                <a:cubicBezTo>
                  <a:pt x="4474057" y="2019976"/>
                  <a:pt x="4169864" y="2017004"/>
                  <a:pt x="3954155" y="2031325"/>
                </a:cubicBezTo>
                <a:cubicBezTo>
                  <a:pt x="3738446" y="2045646"/>
                  <a:pt x="3597730" y="2019782"/>
                  <a:pt x="3289591" y="2031325"/>
                </a:cubicBezTo>
                <a:cubicBezTo>
                  <a:pt x="2981452" y="2042868"/>
                  <a:pt x="3017161" y="2051637"/>
                  <a:pt x="2824397" y="2031325"/>
                </a:cubicBezTo>
                <a:cubicBezTo>
                  <a:pt x="2631633" y="2011013"/>
                  <a:pt x="2248346" y="2062986"/>
                  <a:pt x="1960464" y="2031325"/>
                </a:cubicBezTo>
                <a:cubicBezTo>
                  <a:pt x="1672582" y="1999664"/>
                  <a:pt x="1627487" y="2009655"/>
                  <a:pt x="1295900" y="2031325"/>
                </a:cubicBezTo>
                <a:cubicBezTo>
                  <a:pt x="964313" y="2052995"/>
                  <a:pt x="1051266" y="2040544"/>
                  <a:pt x="930390" y="2031325"/>
                </a:cubicBezTo>
                <a:cubicBezTo>
                  <a:pt x="809514" y="2022107"/>
                  <a:pt x="278130" y="2024617"/>
                  <a:pt x="0" y="2031325"/>
                </a:cubicBezTo>
                <a:cubicBezTo>
                  <a:pt x="20277" y="1897730"/>
                  <a:pt x="-3340" y="1649955"/>
                  <a:pt x="0" y="1374530"/>
                </a:cubicBezTo>
                <a:cubicBezTo>
                  <a:pt x="3340" y="1099105"/>
                  <a:pt x="-2709" y="865654"/>
                  <a:pt x="0" y="697422"/>
                </a:cubicBezTo>
                <a:cubicBezTo>
                  <a:pt x="2709" y="529190"/>
                  <a:pt x="32010" y="236904"/>
                  <a:pt x="0" y="0"/>
                </a:cubicBezTo>
                <a:close/>
              </a:path>
            </a:pathLst>
          </a:custGeom>
          <a:ln>
            <a:extLst>
              <a:ext uri="{C807C97D-BFC1-408E-A445-0C87EB9F89A2}">
                <ask:lineSketchStyleProps xmlns:ask="http://schemas.microsoft.com/office/drawing/2018/sketchyshapes" sd="2997235996">
                  <a:prstGeom prst="rect">
                    <a:avLst/>
                  </a:prstGeom>
                  <ask:type>
                    <ask:lineSketchFreehand/>
                  </ask:type>
                </ask:lineSketchStyleProps>
              </a:ext>
            </a:extLst>
          </a:ln>
          <a:effectLst>
            <a:outerShdw blurRad="152400" dist="317500" dir="5400000" sx="90000" sy="-19000" rotWithShape="0">
              <a:prstClr val="black">
                <a:alpha val="15000"/>
              </a:prstClr>
            </a:outerShdw>
          </a:effectLst>
        </p:spPr>
        <p:style>
          <a:lnRef idx="0">
            <a:schemeClr val="accent4"/>
          </a:lnRef>
          <a:fillRef idx="3">
            <a:schemeClr val="accent4"/>
          </a:fillRef>
          <a:effectRef idx="3">
            <a:schemeClr val="accent4"/>
          </a:effectRef>
          <a:fontRef idx="minor">
            <a:schemeClr val="lt1"/>
          </a:fontRef>
        </p:style>
        <p:txBody>
          <a:bodyPr wrap="square" rtlCol="0">
            <a:spAutoFit/>
          </a:bodyPr>
          <a:lstStyle/>
          <a:p>
            <a:r>
              <a:rPr lang="en-GB" b="1" dirty="0"/>
              <a:t>Various advertising methods to entice the best talent</a:t>
            </a:r>
          </a:p>
          <a:p>
            <a:endParaRPr lang="en-GB" b="1" dirty="0"/>
          </a:p>
          <a:p>
            <a:pPr marL="285750" indent="-285750">
              <a:buFont typeface="Arial" panose="020B0604020202020204" pitchFamily="34" charset="0"/>
              <a:buChar char="•"/>
            </a:pPr>
            <a:r>
              <a:rPr lang="en-GB" dirty="0"/>
              <a:t>Combine internal channels with specialist external platforms (To utilise knowledge of the business, bringing in a fresh perspective within digital and change expertise)</a:t>
            </a:r>
          </a:p>
          <a:p>
            <a:pPr marL="285750" indent="-285750">
              <a:buFont typeface="Arial" panose="020B0604020202020204" pitchFamily="34" charset="0"/>
              <a:buChar char="•"/>
            </a:pPr>
            <a:r>
              <a:rPr lang="en-GB" dirty="0"/>
              <a:t>Use broad advertising practices to meet diversity objectives and attract candidates from groups that are underrepresented.</a:t>
            </a:r>
          </a:p>
          <a:p>
            <a:endParaRPr lang="en-GB" dirty="0"/>
          </a:p>
        </p:txBody>
      </p:sp>
      <p:sp>
        <p:nvSpPr>
          <p:cNvPr id="20" name="Slide Number Placeholder 19">
            <a:extLst>
              <a:ext uri="{FF2B5EF4-FFF2-40B4-BE49-F238E27FC236}">
                <a16:creationId xmlns:a16="http://schemas.microsoft.com/office/drawing/2014/main" id="{C124EC41-E46C-47C7-1CCE-10AC315A9D8D}"/>
              </a:ext>
            </a:extLst>
          </p:cNvPr>
          <p:cNvSpPr>
            <a:spLocks noGrp="1"/>
          </p:cNvSpPr>
          <p:nvPr>
            <p:ph type="sldNum" sz="quarter" idx="12"/>
          </p:nvPr>
        </p:nvSpPr>
        <p:spPr/>
        <p:txBody>
          <a:bodyPr/>
          <a:lstStyle/>
          <a:p>
            <a:fld id="{6EAF39EF-2332-4FCA-A838-0C2F2A96E7FE}" type="slidenum">
              <a:rPr lang="en-GB" smtClean="0"/>
              <a:t>13</a:t>
            </a:fld>
            <a:endParaRPr lang="en-GB"/>
          </a:p>
        </p:txBody>
      </p:sp>
    </p:spTree>
    <p:extLst>
      <p:ext uri="{BB962C8B-B14F-4D97-AF65-F5344CB8AC3E}">
        <p14:creationId xmlns:p14="http://schemas.microsoft.com/office/powerpoint/2010/main" val="1883987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1250" fill="hold"/>
                                        <p:tgtEl>
                                          <p:spTgt spid="11"/>
                                        </p:tgtEl>
                                        <p:attrNameLst>
                                          <p:attrName>ppt_x</p:attrName>
                                        </p:attrNameLst>
                                      </p:cBhvr>
                                      <p:tavLst>
                                        <p:tav tm="0">
                                          <p:val>
                                            <p:strVal val="1+#ppt_w/2"/>
                                          </p:val>
                                        </p:tav>
                                        <p:tav tm="100000">
                                          <p:val>
                                            <p:strVal val="#ppt_x"/>
                                          </p:val>
                                        </p:tav>
                                      </p:tavLst>
                                    </p:anim>
                                    <p:anim calcmode="lin" valueType="num">
                                      <p:cBhvr additive="base">
                                        <p:cTn id="8" dur="125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xit" presetSubtype="8" fill="hold" grpId="1" nodeType="clickEffect">
                                  <p:stCondLst>
                                    <p:cond delay="0"/>
                                  </p:stCondLst>
                                  <p:childTnLst>
                                    <p:anim calcmode="lin" valueType="num">
                                      <p:cBhvr additive="base">
                                        <p:cTn id="12" dur="500"/>
                                        <p:tgtEl>
                                          <p:spTgt spid="11"/>
                                        </p:tgtEl>
                                        <p:attrNameLst>
                                          <p:attrName>ppt_x</p:attrName>
                                        </p:attrNameLst>
                                      </p:cBhvr>
                                      <p:tavLst>
                                        <p:tav tm="0">
                                          <p:val>
                                            <p:strVal val="ppt_x"/>
                                          </p:val>
                                        </p:tav>
                                        <p:tav tm="100000">
                                          <p:val>
                                            <p:strVal val="0-ppt_w/2"/>
                                          </p:val>
                                        </p:tav>
                                      </p:tavLst>
                                    </p:anim>
                                    <p:anim calcmode="lin" valueType="num">
                                      <p:cBhvr additive="base">
                                        <p:cTn id="13" dur="500"/>
                                        <p:tgtEl>
                                          <p:spTgt spid="11"/>
                                        </p:tgtEl>
                                        <p:attrNameLst>
                                          <p:attrName>ppt_y</p:attrName>
                                        </p:attrNameLst>
                                      </p:cBhvr>
                                      <p:tavLst>
                                        <p:tav tm="0">
                                          <p:val>
                                            <p:strVal val="ppt_y"/>
                                          </p:val>
                                        </p:tav>
                                        <p:tav tm="100000">
                                          <p:val>
                                            <p:strVal val="ppt_y"/>
                                          </p:val>
                                        </p:tav>
                                      </p:tavLst>
                                    </p:anim>
                                    <p:set>
                                      <p:cBhvr>
                                        <p:cTn id="14" dur="1" fill="hold">
                                          <p:stCondLst>
                                            <p:cond delay="499"/>
                                          </p:stCondLst>
                                        </p:cTn>
                                        <p:tgtEl>
                                          <p:spTgt spid="11"/>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1+#ppt_w/2"/>
                                          </p:val>
                                        </p:tav>
                                        <p:tav tm="100000">
                                          <p:val>
                                            <p:strVal val="#ppt_x"/>
                                          </p:val>
                                        </p:tav>
                                      </p:tavLst>
                                    </p:anim>
                                    <p:anim calcmode="lin" valueType="num">
                                      <p:cBhvr additive="base">
                                        <p:cTn id="20" dur="50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xit" presetSubtype="8" fill="hold" grpId="1" nodeType="clickEffect">
                                  <p:stCondLst>
                                    <p:cond delay="0"/>
                                  </p:stCondLst>
                                  <p:childTnLst>
                                    <p:anim calcmode="lin" valueType="num">
                                      <p:cBhvr additive="base">
                                        <p:cTn id="24" dur="500"/>
                                        <p:tgtEl>
                                          <p:spTgt spid="13"/>
                                        </p:tgtEl>
                                        <p:attrNameLst>
                                          <p:attrName>ppt_x</p:attrName>
                                        </p:attrNameLst>
                                      </p:cBhvr>
                                      <p:tavLst>
                                        <p:tav tm="0">
                                          <p:val>
                                            <p:strVal val="ppt_x"/>
                                          </p:val>
                                        </p:tav>
                                        <p:tav tm="100000">
                                          <p:val>
                                            <p:strVal val="0-ppt_w/2"/>
                                          </p:val>
                                        </p:tav>
                                      </p:tavLst>
                                    </p:anim>
                                    <p:anim calcmode="lin" valueType="num">
                                      <p:cBhvr additive="base">
                                        <p:cTn id="25" dur="500"/>
                                        <p:tgtEl>
                                          <p:spTgt spid="13"/>
                                        </p:tgtEl>
                                        <p:attrNameLst>
                                          <p:attrName>ppt_y</p:attrName>
                                        </p:attrNameLst>
                                      </p:cBhvr>
                                      <p:tavLst>
                                        <p:tav tm="0">
                                          <p:val>
                                            <p:strVal val="ppt_y"/>
                                          </p:val>
                                        </p:tav>
                                        <p:tav tm="100000">
                                          <p:val>
                                            <p:strVal val="ppt_y"/>
                                          </p:val>
                                        </p:tav>
                                      </p:tavLst>
                                    </p:anim>
                                    <p:set>
                                      <p:cBhvr>
                                        <p:cTn id="26" dur="1" fill="hold">
                                          <p:stCondLst>
                                            <p:cond delay="499"/>
                                          </p:stCondLst>
                                        </p:cTn>
                                        <p:tgtEl>
                                          <p:spTgt spid="13"/>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1+#ppt_w/2"/>
                                          </p:val>
                                        </p:tav>
                                        <p:tav tm="100000">
                                          <p:val>
                                            <p:strVal val="#ppt_x"/>
                                          </p:val>
                                        </p:tav>
                                      </p:tavLst>
                                    </p:anim>
                                    <p:anim calcmode="lin" valueType="num">
                                      <p:cBhvr additive="base">
                                        <p:cTn id="32" dur="500" fill="hold"/>
                                        <p:tgtEl>
                                          <p:spTgt spid="15"/>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xit" presetSubtype="8" fill="hold" grpId="1" nodeType="clickEffect">
                                  <p:stCondLst>
                                    <p:cond delay="0"/>
                                  </p:stCondLst>
                                  <p:childTnLst>
                                    <p:anim calcmode="lin" valueType="num">
                                      <p:cBhvr additive="base">
                                        <p:cTn id="36" dur="500"/>
                                        <p:tgtEl>
                                          <p:spTgt spid="15"/>
                                        </p:tgtEl>
                                        <p:attrNameLst>
                                          <p:attrName>ppt_x</p:attrName>
                                        </p:attrNameLst>
                                      </p:cBhvr>
                                      <p:tavLst>
                                        <p:tav tm="0">
                                          <p:val>
                                            <p:strVal val="ppt_x"/>
                                          </p:val>
                                        </p:tav>
                                        <p:tav tm="100000">
                                          <p:val>
                                            <p:strVal val="0-ppt_w/2"/>
                                          </p:val>
                                        </p:tav>
                                      </p:tavLst>
                                    </p:anim>
                                    <p:anim calcmode="lin" valueType="num">
                                      <p:cBhvr additive="base">
                                        <p:cTn id="37" dur="500"/>
                                        <p:tgtEl>
                                          <p:spTgt spid="15"/>
                                        </p:tgtEl>
                                        <p:attrNameLst>
                                          <p:attrName>ppt_y</p:attrName>
                                        </p:attrNameLst>
                                      </p:cBhvr>
                                      <p:tavLst>
                                        <p:tav tm="0">
                                          <p:val>
                                            <p:strVal val="ppt_y"/>
                                          </p:val>
                                        </p:tav>
                                        <p:tav tm="100000">
                                          <p:val>
                                            <p:strVal val="ppt_y"/>
                                          </p:val>
                                        </p:tav>
                                      </p:tavLst>
                                    </p:anim>
                                    <p:set>
                                      <p:cBhvr>
                                        <p:cTn id="38" dur="1" fill="hold">
                                          <p:stCondLst>
                                            <p:cond delay="499"/>
                                          </p:stCondLst>
                                        </p:cTn>
                                        <p:tgtEl>
                                          <p:spTgt spid="15"/>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2" presetClass="entr" presetSubtype="2" fill="hold" grpId="0" nodeType="clickEffect">
                                  <p:stCondLst>
                                    <p:cond delay="0"/>
                                  </p:stCondLst>
                                  <p:childTnLst>
                                    <p:set>
                                      <p:cBhvr>
                                        <p:cTn id="42" dur="1" fill="hold">
                                          <p:stCondLst>
                                            <p:cond delay="0"/>
                                          </p:stCondLst>
                                        </p:cTn>
                                        <p:tgtEl>
                                          <p:spTgt spid="18"/>
                                        </p:tgtEl>
                                        <p:attrNameLst>
                                          <p:attrName>style.visibility</p:attrName>
                                        </p:attrNameLst>
                                      </p:cBhvr>
                                      <p:to>
                                        <p:strVal val="visible"/>
                                      </p:to>
                                    </p:set>
                                    <p:anim calcmode="lin" valueType="num">
                                      <p:cBhvr additive="base">
                                        <p:cTn id="43" dur="500" fill="hold"/>
                                        <p:tgtEl>
                                          <p:spTgt spid="18"/>
                                        </p:tgtEl>
                                        <p:attrNameLst>
                                          <p:attrName>ppt_x</p:attrName>
                                        </p:attrNameLst>
                                      </p:cBhvr>
                                      <p:tavLst>
                                        <p:tav tm="0">
                                          <p:val>
                                            <p:strVal val="1+#ppt_w/2"/>
                                          </p:val>
                                        </p:tav>
                                        <p:tav tm="100000">
                                          <p:val>
                                            <p:strVal val="#ppt_x"/>
                                          </p:val>
                                        </p:tav>
                                      </p:tavLst>
                                    </p:anim>
                                    <p:anim calcmode="lin" valueType="num">
                                      <p:cBhvr additive="base">
                                        <p:cTn id="44" dur="50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xit" presetSubtype="8" fill="hold" grpId="1" nodeType="clickEffect">
                                  <p:stCondLst>
                                    <p:cond delay="0"/>
                                  </p:stCondLst>
                                  <p:childTnLst>
                                    <p:anim calcmode="lin" valueType="num">
                                      <p:cBhvr additive="base">
                                        <p:cTn id="48" dur="500"/>
                                        <p:tgtEl>
                                          <p:spTgt spid="18"/>
                                        </p:tgtEl>
                                        <p:attrNameLst>
                                          <p:attrName>ppt_x</p:attrName>
                                        </p:attrNameLst>
                                      </p:cBhvr>
                                      <p:tavLst>
                                        <p:tav tm="0">
                                          <p:val>
                                            <p:strVal val="ppt_x"/>
                                          </p:val>
                                        </p:tav>
                                        <p:tav tm="100000">
                                          <p:val>
                                            <p:strVal val="0-ppt_w/2"/>
                                          </p:val>
                                        </p:tav>
                                      </p:tavLst>
                                    </p:anim>
                                    <p:anim calcmode="lin" valueType="num">
                                      <p:cBhvr additive="base">
                                        <p:cTn id="49" dur="500"/>
                                        <p:tgtEl>
                                          <p:spTgt spid="18"/>
                                        </p:tgtEl>
                                        <p:attrNameLst>
                                          <p:attrName>ppt_y</p:attrName>
                                        </p:attrNameLst>
                                      </p:cBhvr>
                                      <p:tavLst>
                                        <p:tav tm="0">
                                          <p:val>
                                            <p:strVal val="ppt_y"/>
                                          </p:val>
                                        </p:tav>
                                        <p:tav tm="100000">
                                          <p:val>
                                            <p:strVal val="ppt_y"/>
                                          </p:val>
                                        </p:tav>
                                      </p:tavLst>
                                    </p:anim>
                                    <p:set>
                                      <p:cBhvr>
                                        <p:cTn id="50" dur="1" fill="hold">
                                          <p:stCondLst>
                                            <p:cond delay="499"/>
                                          </p:stCondLst>
                                        </p:cTn>
                                        <p:tgtEl>
                                          <p:spTgt spid="18"/>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2" presetClass="entr" presetSubtype="2" fill="hold" grpId="0" nodeType="clickEffect">
                                  <p:stCondLst>
                                    <p:cond delay="0"/>
                                  </p:stCondLst>
                                  <p:childTnLst>
                                    <p:set>
                                      <p:cBhvr>
                                        <p:cTn id="54" dur="1" fill="hold">
                                          <p:stCondLst>
                                            <p:cond delay="0"/>
                                          </p:stCondLst>
                                        </p:cTn>
                                        <p:tgtEl>
                                          <p:spTgt spid="19"/>
                                        </p:tgtEl>
                                        <p:attrNameLst>
                                          <p:attrName>style.visibility</p:attrName>
                                        </p:attrNameLst>
                                      </p:cBhvr>
                                      <p:to>
                                        <p:strVal val="visible"/>
                                      </p:to>
                                    </p:set>
                                    <p:anim calcmode="lin" valueType="num">
                                      <p:cBhvr additive="base">
                                        <p:cTn id="55" dur="500" fill="hold"/>
                                        <p:tgtEl>
                                          <p:spTgt spid="19"/>
                                        </p:tgtEl>
                                        <p:attrNameLst>
                                          <p:attrName>ppt_x</p:attrName>
                                        </p:attrNameLst>
                                      </p:cBhvr>
                                      <p:tavLst>
                                        <p:tav tm="0">
                                          <p:val>
                                            <p:strVal val="1+#ppt_w/2"/>
                                          </p:val>
                                        </p:tav>
                                        <p:tav tm="100000">
                                          <p:val>
                                            <p:strVal val="#ppt_x"/>
                                          </p:val>
                                        </p:tav>
                                      </p:tavLst>
                                    </p:anim>
                                    <p:anim calcmode="lin" valueType="num">
                                      <p:cBhvr additive="base">
                                        <p:cTn id="56" dur="5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1" grpId="1" animBg="1"/>
      <p:bldP spid="13" grpId="0" animBg="1"/>
      <p:bldP spid="13" grpId="1" animBg="1"/>
      <p:bldP spid="15" grpId="0" animBg="1"/>
      <p:bldP spid="15" grpId="1" animBg="1"/>
      <p:bldP spid="18" grpId="0" animBg="1"/>
      <p:bldP spid="18" grpId="1" animBg="1"/>
      <p:bldP spid="1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F0F0EEB-CE59-2D03-DBA6-C900AD409CC1}"/>
              </a:ext>
            </a:extLst>
          </p:cNvPr>
          <p:cNvSpPr/>
          <p:nvPr/>
        </p:nvSpPr>
        <p:spPr>
          <a:xfrm>
            <a:off x="0" y="0"/>
            <a:ext cx="12192000" cy="1052052"/>
          </a:xfrm>
          <a:prstGeom prst="rect">
            <a:avLst/>
          </a:prstGeom>
          <a:gradFill>
            <a:gsLst>
              <a:gs pos="3000">
                <a:schemeClr val="bg1"/>
              </a:gs>
              <a:gs pos="51000">
                <a:schemeClr val="accent4">
                  <a:lumMod val="5000"/>
                  <a:lumOff val="95000"/>
                </a:schemeClr>
              </a:gs>
              <a:gs pos="100000">
                <a:srgbClr val="0070C0"/>
              </a:gs>
            </a:gsLst>
            <a:lin ang="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FCD6DBAE-C12E-2BDC-4212-ADEAF0330E9F}"/>
              </a:ext>
            </a:extLst>
          </p:cNvPr>
          <p:cNvPicPr>
            <a:picLocks noChangeAspect="1"/>
          </p:cNvPicPr>
          <p:nvPr/>
        </p:nvPicPr>
        <p:blipFill>
          <a:blip r:embed="rId2">
            <a:extLst>
              <a:ext uri="{28A0092B-C50C-407E-A947-70E740481C1C}">
                <a14:useLocalDpi xmlns:a14="http://schemas.microsoft.com/office/drawing/2010/main" val="0"/>
              </a:ext>
            </a:extLst>
          </a:blip>
          <a:srcRect r="49233"/>
          <a:stretch>
            <a:fillRect/>
          </a:stretch>
        </p:blipFill>
        <p:spPr>
          <a:xfrm>
            <a:off x="8780205" y="203231"/>
            <a:ext cx="1986117" cy="645589"/>
          </a:xfrm>
          <a:prstGeom prst="rect">
            <a:avLst/>
          </a:prstGeom>
        </p:spPr>
      </p:pic>
      <p:sp>
        <p:nvSpPr>
          <p:cNvPr id="9" name="TextBox 8">
            <a:extLst>
              <a:ext uri="{FF2B5EF4-FFF2-40B4-BE49-F238E27FC236}">
                <a16:creationId xmlns:a16="http://schemas.microsoft.com/office/drawing/2014/main" id="{AE812E9F-12A7-B0E5-1A1E-4CF5F3CB1435}"/>
              </a:ext>
            </a:extLst>
          </p:cNvPr>
          <p:cNvSpPr txBox="1"/>
          <p:nvPr/>
        </p:nvSpPr>
        <p:spPr>
          <a:xfrm>
            <a:off x="639073" y="353370"/>
            <a:ext cx="4599432" cy="369332"/>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Reference list</a:t>
            </a:r>
          </a:p>
        </p:txBody>
      </p:sp>
      <p:sp>
        <p:nvSpPr>
          <p:cNvPr id="10" name="TextBox 9">
            <a:extLst>
              <a:ext uri="{FF2B5EF4-FFF2-40B4-BE49-F238E27FC236}">
                <a16:creationId xmlns:a16="http://schemas.microsoft.com/office/drawing/2014/main" id="{5BE1588E-049C-1640-3575-B5951FF525F3}"/>
              </a:ext>
            </a:extLst>
          </p:cNvPr>
          <p:cNvSpPr txBox="1"/>
          <p:nvPr/>
        </p:nvSpPr>
        <p:spPr>
          <a:xfrm>
            <a:off x="344774" y="1319134"/>
            <a:ext cx="11407515" cy="4524315"/>
          </a:xfrm>
          <a:prstGeom prst="rect">
            <a:avLst/>
          </a:prstGeom>
          <a:noFill/>
        </p:spPr>
        <p:txBody>
          <a:bodyPr wrap="square" rtlCol="0">
            <a:spAutoFit/>
          </a:bodyPr>
          <a:lstStyle/>
          <a:p>
            <a:pPr marL="285750" indent="-285750">
              <a:buFont typeface="Arial" panose="020B0604020202020204" pitchFamily="34" charset="0"/>
              <a:buChar char="•"/>
            </a:pPr>
            <a:r>
              <a:rPr lang="en-GB" dirty="0"/>
              <a:t>Armstrong, M. and Taylor. (2023) Armstrong's Handbook of Human Resource Management Practice. London: Kogan Page.</a:t>
            </a:r>
          </a:p>
          <a:p>
            <a:pPr marL="285750" indent="-285750">
              <a:buFont typeface="Arial" panose="020B0604020202020204" pitchFamily="34" charset="0"/>
              <a:buChar char="•"/>
            </a:pPr>
            <a:r>
              <a:rPr lang="en-GB" dirty="0"/>
              <a:t>Bratton, J. and Gold, J. (2020) Human resource management: Theory and practice. London: Palgrave Macmillan.</a:t>
            </a:r>
          </a:p>
          <a:p>
            <a:pPr marL="285750" indent="-285750">
              <a:buFont typeface="Arial" panose="020B0604020202020204" pitchFamily="34" charset="0"/>
              <a:buChar char="•"/>
            </a:pPr>
            <a:r>
              <a:rPr lang="en-GB" dirty="0"/>
              <a:t>Torrington, D., Hall, L. and Taylor, S. (2020) Human Resource Management. Harlow: Pearson. </a:t>
            </a:r>
          </a:p>
          <a:p>
            <a:pPr marL="285750" indent="-285750">
              <a:buFont typeface="Arial" panose="020B0604020202020204" pitchFamily="34" charset="0"/>
              <a:buChar char="•"/>
            </a:pPr>
            <a:r>
              <a:rPr lang="en-GB" dirty="0"/>
              <a:t> Armstrong, M. and Taylor, S. (2023) Armstrong’s handbook of human resource management practice. 15</a:t>
            </a:r>
            <a:r>
              <a:rPr lang="en-GB" baseline="30000" dirty="0"/>
              <a:t>th</a:t>
            </a:r>
            <a:r>
              <a:rPr lang="en-GB" dirty="0"/>
              <a:t> </a:t>
            </a:r>
            <a:r>
              <a:rPr lang="en-GB" dirty="0" err="1"/>
              <a:t>edn</a:t>
            </a:r>
            <a:r>
              <a:rPr lang="en-GB" dirty="0"/>
              <a:t>. London: Kogan Page</a:t>
            </a:r>
          </a:p>
          <a:p>
            <a:pPr marL="285750" indent="-285750">
              <a:buFont typeface="Arial" panose="020B0604020202020204" pitchFamily="34" charset="0"/>
              <a:buChar char="•"/>
            </a:pPr>
            <a:r>
              <a:rPr lang="en-GB" dirty="0"/>
              <a:t>CIPD (2024). Recruitment and selection: An overview. Chartered Institute of Personnel and Development.</a:t>
            </a:r>
          </a:p>
          <a:p>
            <a:pPr marL="285750" indent="-285750">
              <a:buFont typeface="Arial" panose="020B0604020202020204" pitchFamily="34" charset="0"/>
              <a:buChar char="•"/>
            </a:pPr>
            <a:r>
              <a:rPr lang="en-GB" dirty="0"/>
              <a:t>Newell, S. &amp; Rice, J. (2021). Talent Management in a Digital World. Oxford University Press.</a:t>
            </a:r>
          </a:p>
          <a:p>
            <a:pPr marL="285750" indent="-285750">
              <a:buFont typeface="Arial" panose="020B0604020202020204" pitchFamily="34" charset="0"/>
              <a:buChar char="•"/>
            </a:pPr>
            <a:r>
              <a:rPr lang="en-GB" dirty="0"/>
              <a:t>Bratton, J and Gold, J. (2022) Human Resource Management: Theory and Practice. 7</a:t>
            </a:r>
            <a:r>
              <a:rPr lang="en-GB" baseline="30000" dirty="0"/>
              <a:t>th</a:t>
            </a:r>
            <a:r>
              <a:rPr lang="en-GB" dirty="0"/>
              <a:t> </a:t>
            </a:r>
            <a:r>
              <a:rPr lang="en-GB" dirty="0" err="1"/>
              <a:t>edn</a:t>
            </a:r>
            <a:r>
              <a:rPr lang="en-GB" dirty="0"/>
              <a:t>. London: Red Glove Press.</a:t>
            </a:r>
          </a:p>
          <a:p>
            <a:pPr marL="285750" indent="-285750">
              <a:buFont typeface="Arial" panose="020B0604020202020204" pitchFamily="34" charset="0"/>
              <a:buChar char="•"/>
            </a:pPr>
            <a:r>
              <a:rPr lang="en-GB" dirty="0"/>
              <a:t>Schmidt, F. L &amp; Hunter, J. E, (2020). The Validity and Utility of Selection Methods. Psychological Bulletin. </a:t>
            </a:r>
          </a:p>
          <a:p>
            <a:pPr marL="285750" indent="-285750">
              <a:buFont typeface="Arial" panose="020B0604020202020204" pitchFamily="34" charset="0"/>
              <a:buChar char="•"/>
            </a:pPr>
            <a:r>
              <a:rPr lang="en-GB" dirty="0"/>
              <a:t>Taylor, S. (2022). Recruitment and Selection: Strategy and Practice. CIPD.</a:t>
            </a:r>
          </a:p>
          <a:p>
            <a:pPr marL="285750" indent="-285750">
              <a:buFont typeface="Arial" panose="020B0604020202020204" pitchFamily="34" charset="0"/>
              <a:buChar char="•"/>
            </a:pPr>
            <a:r>
              <a:rPr lang="en-GB" dirty="0"/>
              <a:t>Bell, M. P. et al. (2021). Virtual Work and HRM. Routledge.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11" name="Slide Number Placeholder 10">
            <a:extLst>
              <a:ext uri="{FF2B5EF4-FFF2-40B4-BE49-F238E27FC236}">
                <a16:creationId xmlns:a16="http://schemas.microsoft.com/office/drawing/2014/main" id="{710968B6-2E64-01E8-D282-B3AE86818D4B}"/>
              </a:ext>
            </a:extLst>
          </p:cNvPr>
          <p:cNvSpPr>
            <a:spLocks noGrp="1"/>
          </p:cNvSpPr>
          <p:nvPr>
            <p:ph type="sldNum" sz="quarter" idx="12"/>
          </p:nvPr>
        </p:nvSpPr>
        <p:spPr/>
        <p:txBody>
          <a:bodyPr/>
          <a:lstStyle/>
          <a:p>
            <a:fld id="{6EAF39EF-2332-4FCA-A838-0C2F2A96E7FE}" type="slidenum">
              <a:rPr lang="en-GB" smtClean="0"/>
              <a:t>14</a:t>
            </a:fld>
            <a:endParaRPr lang="en-GB"/>
          </a:p>
        </p:txBody>
      </p:sp>
    </p:spTree>
    <p:extLst>
      <p:ext uri="{BB962C8B-B14F-4D97-AF65-F5344CB8AC3E}">
        <p14:creationId xmlns:p14="http://schemas.microsoft.com/office/powerpoint/2010/main" val="36030037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8DAAB828-02C8-4111-AC14-FF5ACEDDF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0"/>
            <a:ext cx="8797955" cy="6858000"/>
          </a:xfrm>
          <a:custGeom>
            <a:avLst/>
            <a:gdLst>
              <a:gd name="connsiteX0" fmla="*/ 1951386 w 8751613"/>
              <a:gd name="connsiteY0" fmla="*/ 0 h 6858000"/>
              <a:gd name="connsiteX1" fmla="*/ 6808636 w 8751613"/>
              <a:gd name="connsiteY1" fmla="*/ 0 h 6858000"/>
              <a:gd name="connsiteX2" fmla="*/ 6972292 w 8751613"/>
              <a:gd name="connsiteY2" fmla="*/ 272824 h 6858000"/>
              <a:gd name="connsiteX3" fmla="*/ 8684358 w 8751613"/>
              <a:gd name="connsiteY3" fmla="*/ 3126935 h 6858000"/>
              <a:gd name="connsiteX4" fmla="*/ 8684358 w 8751613"/>
              <a:gd name="connsiteY4" fmla="*/ 3731065 h 6858000"/>
              <a:gd name="connsiteX5" fmla="*/ 6813619 w 8751613"/>
              <a:gd name="connsiteY5" fmla="*/ 6849692 h 6858000"/>
              <a:gd name="connsiteX6" fmla="*/ 6808636 w 8751613"/>
              <a:gd name="connsiteY6" fmla="*/ 6858000 h 6858000"/>
              <a:gd name="connsiteX7" fmla="*/ 1951386 w 8751613"/>
              <a:gd name="connsiteY7" fmla="*/ 6858000 h 6858000"/>
              <a:gd name="connsiteX8" fmla="*/ 1787729 w 8751613"/>
              <a:gd name="connsiteY8" fmla="*/ 6585176 h 6858000"/>
              <a:gd name="connsiteX9" fmla="*/ 75663 w 8751613"/>
              <a:gd name="connsiteY9" fmla="*/ 3731065 h 6858000"/>
              <a:gd name="connsiteX10" fmla="*/ 75663 w 8751613"/>
              <a:gd name="connsiteY10" fmla="*/ 3126935 h 6858000"/>
              <a:gd name="connsiteX11" fmla="*/ 1946402 w 8751613"/>
              <a:gd name="connsiteY11" fmla="*/ 830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751613" h="6858000">
                <a:moveTo>
                  <a:pt x="1951386" y="0"/>
                </a:moveTo>
                <a:lnTo>
                  <a:pt x="6808636" y="0"/>
                </a:lnTo>
                <a:lnTo>
                  <a:pt x="6972292" y="272824"/>
                </a:lnTo>
                <a:cubicBezTo>
                  <a:pt x="8684358" y="3126935"/>
                  <a:pt x="8684358" y="3126935"/>
                  <a:pt x="8684358" y="3126935"/>
                </a:cubicBezTo>
                <a:cubicBezTo>
                  <a:pt x="8774032" y="3299544"/>
                  <a:pt x="8774032" y="3558457"/>
                  <a:pt x="8684358" y="3731065"/>
                </a:cubicBezTo>
                <a:cubicBezTo>
                  <a:pt x="7154297" y="6281764"/>
                  <a:pt x="6867411" y="6760019"/>
                  <a:pt x="6813619" y="6849692"/>
                </a:cubicBezTo>
                <a:lnTo>
                  <a:pt x="6808636" y="6858000"/>
                </a:lnTo>
                <a:lnTo>
                  <a:pt x="1951386" y="6858000"/>
                </a:lnTo>
                <a:lnTo>
                  <a:pt x="1787729" y="6585176"/>
                </a:lnTo>
                <a:cubicBezTo>
                  <a:pt x="75663" y="3731065"/>
                  <a:pt x="75663" y="3731065"/>
                  <a:pt x="75663" y="3731065"/>
                </a:cubicBezTo>
                <a:cubicBezTo>
                  <a:pt x="-25220" y="3558457"/>
                  <a:pt x="-25220" y="3299544"/>
                  <a:pt x="75663" y="3126935"/>
                </a:cubicBezTo>
                <a:cubicBezTo>
                  <a:pt x="1605724" y="576237"/>
                  <a:pt x="1892611" y="97981"/>
                  <a:pt x="1946402" y="830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6B6A229E-D422-620E-72F5-E32B7FABC870}"/>
              </a:ext>
            </a:extLst>
          </p:cNvPr>
          <p:cNvPicPr>
            <a:picLocks noChangeAspect="1"/>
          </p:cNvPicPr>
          <p:nvPr/>
        </p:nvPicPr>
        <p:blipFill>
          <a:blip r:embed="rId2">
            <a:extLst>
              <a:ext uri="{28A0092B-C50C-407E-A947-70E740481C1C}">
                <a14:useLocalDpi xmlns:a14="http://schemas.microsoft.com/office/drawing/2010/main" val="0"/>
              </a:ext>
            </a:extLst>
          </a:blip>
          <a:srcRect t="20096" b="25655"/>
          <a:stretch>
            <a:fillRect/>
          </a:stretch>
        </p:blipFill>
        <p:spPr>
          <a:xfrm>
            <a:off x="509223" y="932276"/>
            <a:ext cx="6727397" cy="3649555"/>
          </a:xfrm>
          <a:prstGeom prst="rect">
            <a:avLst/>
          </a:prstGeom>
        </p:spPr>
      </p:pic>
      <p:grpSp>
        <p:nvGrpSpPr>
          <p:cNvPr id="13" name="Group 12">
            <a:extLst>
              <a:ext uri="{FF2B5EF4-FFF2-40B4-BE49-F238E27FC236}">
                <a16:creationId xmlns:a16="http://schemas.microsoft.com/office/drawing/2014/main" id="{C32D4553-E775-4F16-9A6F-FED8D166A5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00124"/>
            <a:chExt cx="1562267" cy="1172973"/>
          </a:xfrm>
        </p:grpSpPr>
        <p:sp>
          <p:nvSpPr>
            <p:cNvPr id="14" name="Freeform 5">
              <a:extLst>
                <a:ext uri="{FF2B5EF4-FFF2-40B4-BE49-F238E27FC236}">
                  <a16:creationId xmlns:a16="http://schemas.microsoft.com/office/drawing/2014/main" id="{50F864A1-23CF-4954-887F-3C4458622A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5" name="Freeform 5">
              <a:extLst>
                <a:ext uri="{FF2B5EF4-FFF2-40B4-BE49-F238E27FC236}">
                  <a16:creationId xmlns:a16="http://schemas.microsoft.com/office/drawing/2014/main" id="{8D313E8C-7457-407E-BDA5-EACA44D382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4" name="Slide Number Placeholder 3">
            <a:extLst>
              <a:ext uri="{FF2B5EF4-FFF2-40B4-BE49-F238E27FC236}">
                <a16:creationId xmlns:a16="http://schemas.microsoft.com/office/drawing/2014/main" id="{768A82D0-922D-1060-1B62-06723E1646C5}"/>
              </a:ext>
            </a:extLst>
          </p:cNvPr>
          <p:cNvSpPr>
            <a:spLocks noGrp="1"/>
          </p:cNvSpPr>
          <p:nvPr>
            <p:ph type="sldNum" sz="quarter" idx="12"/>
          </p:nvPr>
        </p:nvSpPr>
        <p:spPr>
          <a:xfrm>
            <a:off x="11146536" y="6035040"/>
            <a:ext cx="548640" cy="548640"/>
          </a:xfrm>
          <a:prstGeom prst="ellipse">
            <a:avLst/>
          </a:prstGeom>
          <a:solidFill>
            <a:schemeClr val="tx1">
              <a:alpha val="80000"/>
            </a:schemeClr>
          </a:solidFill>
        </p:spPr>
        <p:txBody>
          <a:bodyPr vert="horz" lIns="91440" tIns="45720" rIns="91440" bIns="45720" rtlCol="0" anchor="ctr">
            <a:normAutofit/>
          </a:bodyPr>
          <a:lstStyle/>
          <a:p>
            <a:pPr algn="ctr">
              <a:spcAft>
                <a:spcPts val="600"/>
              </a:spcAft>
            </a:pPr>
            <a:fld id="{6EAF39EF-2332-4FCA-A838-0C2F2A96E7FE}" type="slidenum">
              <a:rPr lang="en-US">
                <a:solidFill>
                  <a:schemeClr val="bg1"/>
                </a:solidFill>
              </a:rPr>
              <a:pPr algn="ctr">
                <a:spcAft>
                  <a:spcPts val="600"/>
                </a:spcAft>
              </a:pPr>
              <a:t>15</a:t>
            </a:fld>
            <a:endParaRPr lang="en-US">
              <a:solidFill>
                <a:schemeClr val="bg1"/>
              </a:solidFill>
            </a:endParaRPr>
          </a:p>
        </p:txBody>
      </p:sp>
      <p:pic>
        <p:nvPicPr>
          <p:cNvPr id="10" name="Picture 9">
            <a:extLst>
              <a:ext uri="{FF2B5EF4-FFF2-40B4-BE49-F238E27FC236}">
                <a16:creationId xmlns:a16="http://schemas.microsoft.com/office/drawing/2014/main" id="{CED9B2D5-8A19-6DC4-9398-C1DA283522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36620" y="932276"/>
            <a:ext cx="3667354" cy="3649555"/>
          </a:xfrm>
          <a:prstGeom prst="rect">
            <a:avLst/>
          </a:prstGeom>
        </p:spPr>
      </p:pic>
    </p:spTree>
    <p:extLst>
      <p:ext uri="{BB962C8B-B14F-4D97-AF65-F5344CB8AC3E}">
        <p14:creationId xmlns:p14="http://schemas.microsoft.com/office/powerpoint/2010/main" val="17754255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3157</TotalTime>
  <Words>3807</Words>
  <Application>Microsoft Office PowerPoint</Application>
  <PresentationFormat>Widescreen</PresentationFormat>
  <Paragraphs>337</Paragraphs>
  <Slides>15</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mik lowe</dc:creator>
  <cp:lastModifiedBy>mik lowe</cp:lastModifiedBy>
  <cp:revision>2</cp:revision>
  <dcterms:created xsi:type="dcterms:W3CDTF">2026-06-08T21:29:04Z</dcterms:created>
  <dcterms:modified xsi:type="dcterms:W3CDTF">2026-06-14T16:19:07Z</dcterms:modified>
</cp:coreProperties>
</file>