
<file path=[Content_Types].xml><?xml version="1.0" encoding="utf-8"?>
<Types xmlns="http://schemas.openxmlformats.org/package/2006/content-types">
  <Default Extension="jpeg" ContentType="image/jpeg"/>
  <Default Extension="jpg" ContentType="image/jpeg"/>
  <Default Extension="php"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374" r:id="rId2"/>
    <p:sldId id="359" r:id="rId3"/>
    <p:sldId id="362" r:id="rId4"/>
    <p:sldId id="364" r:id="rId5"/>
    <p:sldId id="479" r:id="rId6"/>
    <p:sldId id="280" r:id="rId7"/>
    <p:sldId id="281" r:id="rId8"/>
    <p:sldId id="282" r:id="rId9"/>
    <p:sldId id="481" r:id="rId10"/>
    <p:sldId id="299" r:id="rId11"/>
    <p:sldId id="482" r:id="rId12"/>
    <p:sldId id="483" r:id="rId13"/>
    <p:sldId id="283" r:id="rId14"/>
    <p:sldId id="284" r:id="rId15"/>
    <p:sldId id="285" r:id="rId16"/>
    <p:sldId id="286" r:id="rId17"/>
    <p:sldId id="287" r:id="rId18"/>
    <p:sldId id="288" r:id="rId19"/>
    <p:sldId id="301" r:id="rId20"/>
    <p:sldId id="480" r:id="rId21"/>
    <p:sldId id="291" r:id="rId22"/>
    <p:sldId id="292" r:id="rId23"/>
    <p:sldId id="296" r:id="rId24"/>
    <p:sldId id="363" r:id="rId25"/>
    <p:sldId id="361" r:id="rId26"/>
    <p:sldId id="484" r:id="rId27"/>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40552" autoAdjust="0"/>
    <p:restoredTop sz="92653" autoAdjust="0"/>
  </p:normalViewPr>
  <p:slideViewPr>
    <p:cSldViewPr>
      <p:cViewPr varScale="1">
        <p:scale>
          <a:sx n="99" d="100"/>
          <a:sy n="99" d="100"/>
        </p:scale>
        <p:origin x="1464"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jira balasuriya" userId="006121ad9272b840" providerId="LiveId" clId="{7C66EAC1-2697-4E3A-A407-A5D2A80CBFB4}"/>
    <pc:docChg chg="modSld">
      <pc:chgData name="vajira balasuriya" userId="006121ad9272b840" providerId="LiveId" clId="{7C66EAC1-2697-4E3A-A407-A5D2A80CBFB4}" dt="2021-01-13T18:57:46.487" v="73" actId="6549"/>
      <pc:docMkLst>
        <pc:docMk/>
      </pc:docMkLst>
      <pc:sldChg chg="modSp mod">
        <pc:chgData name="vajira balasuriya" userId="006121ad9272b840" providerId="LiveId" clId="{7C66EAC1-2697-4E3A-A407-A5D2A80CBFB4}" dt="2021-01-13T18:57:46.487" v="73" actId="6549"/>
        <pc:sldMkLst>
          <pc:docMk/>
          <pc:sldMk cId="0" sldId="374"/>
        </pc:sldMkLst>
        <pc:spChg chg="mod">
          <ac:chgData name="vajira balasuriya" userId="006121ad9272b840" providerId="LiveId" clId="{7C66EAC1-2697-4E3A-A407-A5D2A80CBFB4}" dt="2021-01-13T18:57:46.487" v="73" actId="6549"/>
          <ac:spMkLst>
            <pc:docMk/>
            <pc:sldMk cId="0" sldId="374"/>
            <ac:spMk id="15362" creationId="{FA3BC1A1-1AE5-7C42-A272-0FE836EA660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4A0ACB16-5ABC-B64F-9E1D-3F7C3B3254F0}"/>
              </a:ext>
            </a:extLst>
          </p:cNvPr>
          <p:cNvSpPr>
            <a:spLocks noGrp="1" noChangeArrowheads="1"/>
          </p:cNvSpPr>
          <p:nvPr>
            <p:ph type="hdr" sz="quarter"/>
          </p:nvPr>
        </p:nvSpPr>
        <p:spPr bwMode="auto">
          <a:xfrm>
            <a:off x="0"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70B7C68-6A46-2449-A61E-C6567953F845}"/>
              </a:ext>
            </a:extLst>
          </p:cNvPr>
          <p:cNvSpPr>
            <a:spLocks noGrp="1" noChangeArrowheads="1"/>
          </p:cNvSpPr>
          <p:nvPr>
            <p:ph type="dt" sz="quarter" idx="1"/>
          </p:nvPr>
        </p:nvSpPr>
        <p:spPr bwMode="auto">
          <a:xfrm>
            <a:off x="3821113"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999B5ACE-C3E8-D74E-8DAB-BC54A3116265}"/>
              </a:ext>
            </a:extLst>
          </p:cNvPr>
          <p:cNvSpPr>
            <a:spLocks noGrp="1" noChangeArrowheads="1"/>
          </p:cNvSpPr>
          <p:nvPr>
            <p:ph type="ftr" sz="quarter" idx="2"/>
          </p:nvPr>
        </p:nvSpPr>
        <p:spPr bwMode="auto">
          <a:xfrm>
            <a:off x="0" y="941705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8F2FD939-85F6-904D-B633-C6C9BEB7554E}"/>
              </a:ext>
            </a:extLst>
          </p:cNvPr>
          <p:cNvSpPr>
            <a:spLocks noGrp="1" noChangeArrowheads="1"/>
          </p:cNvSpPr>
          <p:nvPr>
            <p:ph type="sldNum" sz="quarter" idx="3"/>
          </p:nvPr>
        </p:nvSpPr>
        <p:spPr bwMode="auto">
          <a:xfrm>
            <a:off x="3821113" y="941705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fld id="{F530CBF5-9B7C-7F4D-9474-9F9CAD038BB6}"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162BCFCD-2973-5147-8A05-B183842DDD29}"/>
              </a:ext>
            </a:extLst>
          </p:cNvPr>
          <p:cNvSpPr>
            <a:spLocks noGrp="1" noChangeArrowheads="1"/>
          </p:cNvSpPr>
          <p:nvPr>
            <p:ph type="hdr" sz="quarter"/>
          </p:nvPr>
        </p:nvSpPr>
        <p:spPr bwMode="auto">
          <a:xfrm>
            <a:off x="0"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DFF99420-4879-7A48-BBE5-C0A4D6BC7802}"/>
              </a:ext>
            </a:extLst>
          </p:cNvPr>
          <p:cNvSpPr>
            <a:spLocks noGrp="1" noChangeArrowheads="1"/>
          </p:cNvSpPr>
          <p:nvPr>
            <p:ph type="dt" idx="1"/>
          </p:nvPr>
        </p:nvSpPr>
        <p:spPr bwMode="auto">
          <a:xfrm>
            <a:off x="3822700"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DC63B48B-37C7-304A-8577-9316339B826C}"/>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 uri="{53640926-AAD7-44D8-BBD7-CCE9431645EC}">
              <a14:shadowObscured xmlns:a14="http://schemas.microsoft.com/office/drawing/2010/main" val="1"/>
            </a:ext>
            <a:ext uri="{FAA26D3D-D897-4be2-8F04-BA451C77F1D7}"/>
          </a:extLst>
        </p:spPr>
      </p:sp>
      <p:sp>
        <p:nvSpPr>
          <p:cNvPr id="87045" name="Rectangle 5">
            <a:extLst>
              <a:ext uri="{FF2B5EF4-FFF2-40B4-BE49-F238E27FC236}">
                <a16:creationId xmlns:a16="http://schemas.microsoft.com/office/drawing/2014/main" id="{375C3D8E-E35D-6744-ADA0-905D3D47D38C}"/>
              </a:ext>
            </a:extLst>
          </p:cNvPr>
          <p:cNvSpPr>
            <a:spLocks noGrp="1" noChangeArrowheads="1"/>
          </p:cNvSpPr>
          <p:nvPr>
            <p:ph type="body" sz="quarter" idx="3"/>
          </p:nvPr>
        </p:nvSpPr>
        <p:spPr bwMode="auto">
          <a:xfrm>
            <a:off x="900113" y="4708525"/>
            <a:ext cx="4946650" cy="4462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32373DDC-1866-614B-A679-86D9B31EBDB1}"/>
              </a:ext>
            </a:extLst>
          </p:cNvPr>
          <p:cNvSpPr>
            <a:spLocks noGrp="1" noChangeArrowheads="1"/>
          </p:cNvSpPr>
          <p:nvPr>
            <p:ph type="ftr" sz="quarter" idx="4"/>
          </p:nvPr>
        </p:nvSpPr>
        <p:spPr bwMode="auto">
          <a:xfrm>
            <a:off x="0" y="9418638"/>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20A2B376-9239-5F49-85A8-A8F75469A13D}"/>
              </a:ext>
            </a:extLst>
          </p:cNvPr>
          <p:cNvSpPr>
            <a:spLocks noGrp="1" noChangeArrowheads="1"/>
          </p:cNvSpPr>
          <p:nvPr>
            <p:ph type="sldNum" sz="quarter" idx="5"/>
          </p:nvPr>
        </p:nvSpPr>
        <p:spPr bwMode="auto">
          <a:xfrm>
            <a:off x="3822700" y="9418638"/>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3FF0940C-57D3-0D45-85FD-7176E97BC3D7}"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g8p2H7EvoGM"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jc2uDXJUt_4"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1026">
            <a:extLst>
              <a:ext uri="{FF2B5EF4-FFF2-40B4-BE49-F238E27FC236}">
                <a16:creationId xmlns:a16="http://schemas.microsoft.com/office/drawing/2014/main" id="{43E35522-7A87-374A-98E3-E201111587DB}"/>
              </a:ext>
            </a:extLst>
          </p:cNvPr>
          <p:cNvSpPr>
            <a:spLocks noGrp="1" noRot="1" noChangeAspect="1" noChangeArrowheads="1" noTextEdit="1"/>
          </p:cNvSpPr>
          <p:nvPr>
            <p:ph type="sldImg"/>
          </p:nvPr>
        </p:nvSpPr>
        <p:spPr>
          <a:ln/>
        </p:spPr>
      </p:sp>
      <p:sp>
        <p:nvSpPr>
          <p:cNvPr id="9219" name="Rectangle 1027">
            <a:extLst>
              <a:ext uri="{FF2B5EF4-FFF2-40B4-BE49-F238E27FC236}">
                <a16:creationId xmlns:a16="http://schemas.microsoft.com/office/drawing/2014/main" id="{C930E6BD-B865-4D4E-A2BB-41DFC1D2890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7F37F25C-9E9E-BC4F-AF80-7B31CFD40F84}"/>
              </a:ext>
            </a:extLst>
          </p:cNvPr>
          <p:cNvSpPr txBox="1">
            <a:spLocks noGrp="1" noChangeArrowheads="1"/>
          </p:cNvSpPr>
          <p:nvPr/>
        </p:nvSpPr>
        <p:spPr bwMode="auto">
          <a:xfrm>
            <a:off x="3849688" y="9434513"/>
            <a:ext cx="2944812"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6BEA422E-01B1-E946-AB7B-78EE5D11149C}" type="slidenum">
              <a:rPr lang="en-GB" altLang="en-US" sz="1300">
                <a:ea typeface="MS PGothic" panose="020B0600070205080204" pitchFamily="34" charset="-128"/>
              </a:rPr>
              <a:pPr algn="r"/>
              <a:t>19</a:t>
            </a:fld>
            <a:endParaRPr lang="en-GB" altLang="en-US" sz="1300">
              <a:ea typeface="MS PGothic" panose="020B0600070205080204" pitchFamily="34" charset="-128"/>
            </a:endParaRPr>
          </a:p>
        </p:txBody>
      </p:sp>
      <p:sp>
        <p:nvSpPr>
          <p:cNvPr id="27650" name="Rectangle 2">
            <a:extLst>
              <a:ext uri="{FF2B5EF4-FFF2-40B4-BE49-F238E27FC236}">
                <a16:creationId xmlns:a16="http://schemas.microsoft.com/office/drawing/2014/main" id="{D453114E-131A-1E43-BF20-E147E8A9F5E6}"/>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24720B04-A378-5446-9E01-C7ED988714C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What is a value chain </a:t>
            </a:r>
            <a:r>
              <a:rPr lang="en-GB" dirty="0">
                <a:hlinkClick r:id="rId3"/>
              </a:rPr>
              <a:t>https://www.youtube.com/watch?v=g8p2H7EvoGM</a:t>
            </a:r>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B4C7021B-75F2-1D46-BAB4-2D5C461E0728}"/>
              </a:ext>
            </a:extLst>
          </p:cNvPr>
          <p:cNvSpPr txBox="1">
            <a:spLocks noGrp="1" noChangeArrowheads="1"/>
          </p:cNvSpPr>
          <p:nvPr/>
        </p:nvSpPr>
        <p:spPr bwMode="auto">
          <a:xfrm>
            <a:off x="3849688" y="9434513"/>
            <a:ext cx="2944812"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0557B11F-6920-AA4A-A37E-3FD7E635C26F}" type="slidenum">
              <a:rPr lang="en-GB" altLang="en-US" sz="1300">
                <a:ea typeface="MS PGothic" panose="020B0600070205080204" pitchFamily="34" charset="-128"/>
              </a:rPr>
              <a:pPr algn="r"/>
              <a:t>21</a:t>
            </a:fld>
            <a:endParaRPr lang="en-GB" altLang="en-US" sz="1300">
              <a:ea typeface="MS PGothic" panose="020B0600070205080204" pitchFamily="34" charset="-128"/>
            </a:endParaRPr>
          </a:p>
        </p:txBody>
      </p:sp>
      <p:sp>
        <p:nvSpPr>
          <p:cNvPr id="31746" name="Rectangle 2">
            <a:extLst>
              <a:ext uri="{FF2B5EF4-FFF2-40B4-BE49-F238E27FC236}">
                <a16:creationId xmlns:a16="http://schemas.microsoft.com/office/drawing/2014/main" id="{1F65A004-A1EF-304A-9A4B-1F7546E06479}"/>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7714C0B1-2B48-384E-B65C-7F29A556EF4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MS PGothic"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dirty="0">
                <a:ea typeface="MS PGothic" panose="020B0600070205080204" pitchFamily="34" charset="-128"/>
              </a:rPr>
              <a:t>What is virtual value chain; </a:t>
            </a:r>
            <a:r>
              <a:rPr lang="en-GB" dirty="0">
                <a:hlinkClick r:id="rId3"/>
              </a:rPr>
              <a:t>https://www.youtube.com/watch?v=jc2uDXJUt_4</a:t>
            </a:r>
            <a:endParaRPr lang="en-US" altLang="en-US" dirty="0">
              <a:ea typeface="MS PGothic" panose="020B0600070205080204" pitchFamily="34" charset="-128"/>
            </a:endParaRPr>
          </a:p>
          <a:p>
            <a:endParaRPr lang="en-GB" dirty="0"/>
          </a:p>
        </p:txBody>
      </p:sp>
      <p:sp>
        <p:nvSpPr>
          <p:cNvPr id="4" name="Slide Number Placeholder 3"/>
          <p:cNvSpPr>
            <a:spLocks noGrp="1"/>
          </p:cNvSpPr>
          <p:nvPr>
            <p:ph type="sldNum" sz="quarter" idx="5"/>
          </p:nvPr>
        </p:nvSpPr>
        <p:spPr/>
        <p:txBody>
          <a:bodyPr/>
          <a:lstStyle/>
          <a:p>
            <a:fld id="{3FF0940C-57D3-0D45-85FD-7176E97BC3D7}" type="slidenum">
              <a:rPr lang="en-GB" altLang="en-US" smtClean="0"/>
              <a:pPr/>
              <a:t>22</a:t>
            </a:fld>
            <a:endParaRPr lang="en-GB" altLang="en-US"/>
          </a:p>
        </p:txBody>
      </p:sp>
    </p:spTree>
    <p:extLst>
      <p:ext uri="{BB962C8B-B14F-4D97-AF65-F5344CB8AC3E}">
        <p14:creationId xmlns:p14="http://schemas.microsoft.com/office/powerpoint/2010/main" val="31117632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3E2A193B-0ED3-A44E-965D-1DD439EF9FEF}"/>
              </a:ext>
            </a:extLst>
          </p:cNvPr>
          <p:cNvSpPr txBox="1">
            <a:spLocks noGrp="1" noChangeArrowheads="1"/>
          </p:cNvSpPr>
          <p:nvPr/>
        </p:nvSpPr>
        <p:spPr bwMode="auto">
          <a:xfrm>
            <a:off x="3849688" y="9434513"/>
            <a:ext cx="2944812"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DFDAE3C9-A676-B649-8818-80C9A53271AD}" type="slidenum">
              <a:rPr lang="en-GB" altLang="en-US" sz="1300">
                <a:ea typeface="MS PGothic" panose="020B0600070205080204" pitchFamily="34" charset="-128"/>
              </a:rPr>
              <a:pPr algn="r"/>
              <a:t>23</a:t>
            </a:fld>
            <a:endParaRPr lang="en-GB" altLang="en-US" sz="1300">
              <a:ea typeface="MS PGothic" panose="020B0600070205080204" pitchFamily="34" charset="-128"/>
            </a:endParaRPr>
          </a:p>
        </p:txBody>
      </p:sp>
      <p:sp>
        <p:nvSpPr>
          <p:cNvPr id="34818" name="Rectangle 2">
            <a:extLst>
              <a:ext uri="{FF2B5EF4-FFF2-40B4-BE49-F238E27FC236}">
                <a16:creationId xmlns:a16="http://schemas.microsoft.com/office/drawing/2014/main" id="{6FE1F1B1-4293-6345-9190-BAD81AD5FDC2}"/>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86E94A8E-79D1-C64E-A451-75C47252813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ea typeface="MS PGothic"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1EED3E3-68C4-004B-AA7E-4DF72E60CEE3}"/>
              </a:ext>
            </a:extLst>
          </p:cNvPr>
          <p:cNvSpPr>
            <a:spLocks noGrp="1"/>
          </p:cNvSpPr>
          <p:nvPr>
            <p:ph type="dt" sz="half" idx="10"/>
          </p:nvPr>
        </p:nvSpPr>
        <p:spPr>
          <a:xfrm>
            <a:off x="395288" y="6524625"/>
            <a:ext cx="971550" cy="219075"/>
          </a:xfrm>
        </p:spPr>
        <p:txBody>
          <a:bodyPr/>
          <a:lstStyle>
            <a:lvl1pPr>
              <a:defRPr/>
            </a:lvl1pPr>
          </a:lstStyle>
          <a:p>
            <a:pPr>
              <a:defRPr/>
            </a:pPr>
            <a:fld id="{C10D39D8-8B94-2B40-A2C0-B8EB9C11D1D3}" type="datetime1">
              <a:rPr lang="en-GB" altLang="en-US"/>
              <a:pPr>
                <a:defRPr/>
              </a:pPr>
              <a:t>13/01/2021</a:t>
            </a:fld>
            <a:endParaRPr lang="en-GB" altLang="en-US"/>
          </a:p>
        </p:txBody>
      </p:sp>
      <p:sp>
        <p:nvSpPr>
          <p:cNvPr id="5" name="Footer Placeholder 4">
            <a:extLst>
              <a:ext uri="{FF2B5EF4-FFF2-40B4-BE49-F238E27FC236}">
                <a16:creationId xmlns:a16="http://schemas.microsoft.com/office/drawing/2014/main" id="{2D5B5B6F-9198-6F44-8C6D-C01D2F443D90}"/>
              </a:ext>
            </a:extLst>
          </p:cNvPr>
          <p:cNvSpPr>
            <a:spLocks noGrp="1"/>
          </p:cNvSpPr>
          <p:nvPr>
            <p:ph type="ftr" sz="quarter" idx="11"/>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536EAE8C-58D3-014E-AE40-042813C3845B}"/>
              </a:ext>
            </a:extLst>
          </p:cNvPr>
          <p:cNvSpPr>
            <a:spLocks noGrp="1"/>
          </p:cNvSpPr>
          <p:nvPr>
            <p:ph type="sldNum" sz="quarter" idx="12"/>
          </p:nvPr>
        </p:nvSpPr>
        <p:spPr/>
        <p:txBody>
          <a:bodyPr/>
          <a:lstStyle>
            <a:lvl1pPr>
              <a:defRPr/>
            </a:lvl1pPr>
          </a:lstStyle>
          <a:p>
            <a:fld id="{761EFDE1-4086-4649-8F58-896918FA41C6}" type="slidenum">
              <a:rPr lang="en-GB" altLang="en-US"/>
              <a:pPr/>
              <a:t>‹#›</a:t>
            </a:fld>
            <a:endParaRPr lang="en-GB" altLang="en-US"/>
          </a:p>
        </p:txBody>
      </p:sp>
    </p:spTree>
    <p:extLst>
      <p:ext uri="{BB962C8B-B14F-4D97-AF65-F5344CB8AC3E}">
        <p14:creationId xmlns:p14="http://schemas.microsoft.com/office/powerpoint/2010/main" val="2767730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402BE8-3332-E54A-A31F-97155FCA2A51}"/>
              </a:ext>
            </a:extLst>
          </p:cNvPr>
          <p:cNvSpPr>
            <a:spLocks noGrp="1"/>
          </p:cNvSpPr>
          <p:nvPr>
            <p:ph type="dt" sz="half" idx="10"/>
          </p:nvPr>
        </p:nvSpPr>
        <p:spPr/>
        <p:txBody>
          <a:bodyPr/>
          <a:lstStyle>
            <a:lvl1pPr>
              <a:defRPr/>
            </a:lvl1pPr>
          </a:lstStyle>
          <a:p>
            <a:pPr>
              <a:defRPr/>
            </a:pPr>
            <a:fld id="{0B8868FC-D20D-9040-916F-87950A994FB3}" type="datetime1">
              <a:rPr lang="en-GB" altLang="en-US"/>
              <a:pPr>
                <a:defRPr/>
              </a:pPr>
              <a:t>13/01/2021</a:t>
            </a:fld>
            <a:endParaRPr lang="en-GB" altLang="en-US"/>
          </a:p>
        </p:txBody>
      </p:sp>
      <p:sp>
        <p:nvSpPr>
          <p:cNvPr id="5" name="Footer Placeholder 4">
            <a:extLst>
              <a:ext uri="{FF2B5EF4-FFF2-40B4-BE49-F238E27FC236}">
                <a16:creationId xmlns:a16="http://schemas.microsoft.com/office/drawing/2014/main" id="{B4258512-E9C9-FA44-A32E-481C42FD076C}"/>
              </a:ext>
            </a:extLst>
          </p:cNvPr>
          <p:cNvSpPr>
            <a:spLocks noGrp="1"/>
          </p:cNvSpPr>
          <p:nvPr>
            <p:ph type="ftr" sz="quarter" idx="11"/>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15923F93-2A35-4B45-9AA5-882569B55DA9}"/>
              </a:ext>
            </a:extLst>
          </p:cNvPr>
          <p:cNvSpPr>
            <a:spLocks noGrp="1"/>
          </p:cNvSpPr>
          <p:nvPr>
            <p:ph type="sldNum" sz="quarter" idx="12"/>
          </p:nvPr>
        </p:nvSpPr>
        <p:spPr/>
        <p:txBody>
          <a:bodyPr/>
          <a:lstStyle>
            <a:lvl1pPr>
              <a:defRPr/>
            </a:lvl1pPr>
          </a:lstStyle>
          <a:p>
            <a:fld id="{68DBCB1F-964D-B240-9A8E-679A2E68172E}" type="slidenum">
              <a:rPr lang="en-GB" altLang="en-US"/>
              <a:pPr/>
              <a:t>‹#›</a:t>
            </a:fld>
            <a:endParaRPr lang="en-GB" altLang="en-US"/>
          </a:p>
        </p:txBody>
      </p:sp>
    </p:spTree>
    <p:extLst>
      <p:ext uri="{BB962C8B-B14F-4D97-AF65-F5344CB8AC3E}">
        <p14:creationId xmlns:p14="http://schemas.microsoft.com/office/powerpoint/2010/main" val="2087400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D568965-3E12-5B43-8154-EB0FFD120BE9}"/>
              </a:ext>
            </a:extLst>
          </p:cNvPr>
          <p:cNvSpPr>
            <a:spLocks noGrp="1"/>
          </p:cNvSpPr>
          <p:nvPr>
            <p:ph type="dt" sz="half" idx="10"/>
          </p:nvPr>
        </p:nvSpPr>
        <p:spPr/>
        <p:txBody>
          <a:bodyPr/>
          <a:lstStyle>
            <a:lvl1pPr>
              <a:defRPr/>
            </a:lvl1pPr>
          </a:lstStyle>
          <a:p>
            <a:pPr>
              <a:defRPr/>
            </a:pPr>
            <a:fld id="{511037B8-D6B2-A04E-953F-E6332A3EFEFF}" type="datetime1">
              <a:rPr lang="en-GB" altLang="en-US"/>
              <a:pPr>
                <a:defRPr/>
              </a:pPr>
              <a:t>13/01/2021</a:t>
            </a:fld>
            <a:endParaRPr lang="en-GB" altLang="en-US"/>
          </a:p>
        </p:txBody>
      </p:sp>
      <p:sp>
        <p:nvSpPr>
          <p:cNvPr id="5" name="Slide Number Placeholder 5">
            <a:extLst>
              <a:ext uri="{FF2B5EF4-FFF2-40B4-BE49-F238E27FC236}">
                <a16:creationId xmlns:a16="http://schemas.microsoft.com/office/drawing/2014/main" id="{9DF07D53-42FE-764B-A0C2-3382F1A790EB}"/>
              </a:ext>
            </a:extLst>
          </p:cNvPr>
          <p:cNvSpPr>
            <a:spLocks noGrp="1"/>
          </p:cNvSpPr>
          <p:nvPr>
            <p:ph type="sldNum" sz="quarter" idx="11"/>
          </p:nvPr>
        </p:nvSpPr>
        <p:spPr/>
        <p:txBody>
          <a:bodyPr/>
          <a:lstStyle>
            <a:lvl1pPr>
              <a:defRPr/>
            </a:lvl1pPr>
          </a:lstStyle>
          <a:p>
            <a:fld id="{2125D864-0552-704B-8E87-FB65795D6E8E}" type="slidenum">
              <a:rPr lang="en-GB" altLang="en-US"/>
              <a:pPr/>
              <a:t>‹#›</a:t>
            </a:fld>
            <a:endParaRPr lang="en-GB" altLang="en-US"/>
          </a:p>
        </p:txBody>
      </p:sp>
    </p:spTree>
    <p:extLst>
      <p:ext uri="{BB962C8B-B14F-4D97-AF65-F5344CB8AC3E}">
        <p14:creationId xmlns:p14="http://schemas.microsoft.com/office/powerpoint/2010/main" val="1116932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4648F126-70BD-374D-BD2B-1C2148D7C79B}"/>
              </a:ext>
            </a:extLst>
          </p:cNvPr>
          <p:cNvSpPr>
            <a:spLocks noGrp="1"/>
          </p:cNvSpPr>
          <p:nvPr>
            <p:ph type="dt" sz="half" idx="10"/>
          </p:nvPr>
        </p:nvSpPr>
        <p:spPr/>
        <p:txBody>
          <a:bodyPr/>
          <a:lstStyle>
            <a:lvl1pPr>
              <a:defRPr/>
            </a:lvl1pPr>
          </a:lstStyle>
          <a:p>
            <a:pPr>
              <a:defRPr/>
            </a:pPr>
            <a:fld id="{8C946F52-761A-684B-911C-CA92D688ED8B}" type="datetime1">
              <a:rPr lang="en-GB" altLang="en-US"/>
              <a:pPr>
                <a:defRPr/>
              </a:pPr>
              <a:t>13/01/2021</a:t>
            </a:fld>
            <a:endParaRPr lang="en-GB" altLang="en-US"/>
          </a:p>
        </p:txBody>
      </p:sp>
      <p:sp>
        <p:nvSpPr>
          <p:cNvPr id="6" name="Slide Number Placeholder 5">
            <a:extLst>
              <a:ext uri="{FF2B5EF4-FFF2-40B4-BE49-F238E27FC236}">
                <a16:creationId xmlns:a16="http://schemas.microsoft.com/office/drawing/2014/main" id="{119DC7C9-2FB5-DD4B-A4DE-37FD7290F4B4}"/>
              </a:ext>
            </a:extLst>
          </p:cNvPr>
          <p:cNvSpPr>
            <a:spLocks noGrp="1"/>
          </p:cNvSpPr>
          <p:nvPr>
            <p:ph type="sldNum" sz="quarter" idx="11"/>
          </p:nvPr>
        </p:nvSpPr>
        <p:spPr/>
        <p:txBody>
          <a:bodyPr/>
          <a:lstStyle>
            <a:lvl1pPr>
              <a:defRPr/>
            </a:lvl1pPr>
          </a:lstStyle>
          <a:p>
            <a:fld id="{F7E82D4B-7642-DB45-AD6A-77A9A905E90A}" type="slidenum">
              <a:rPr lang="en-GB" altLang="en-US"/>
              <a:pPr/>
              <a:t>‹#›</a:t>
            </a:fld>
            <a:endParaRPr lang="en-GB" altLang="en-US"/>
          </a:p>
        </p:txBody>
      </p:sp>
    </p:spTree>
    <p:extLst>
      <p:ext uri="{BB962C8B-B14F-4D97-AF65-F5344CB8AC3E}">
        <p14:creationId xmlns:p14="http://schemas.microsoft.com/office/powerpoint/2010/main" val="2416023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5DD2BE-E652-9E42-AC4C-B30F5B96DB82}"/>
              </a:ext>
            </a:extLst>
          </p:cNvPr>
          <p:cNvSpPr>
            <a:spLocks noGrp="1"/>
          </p:cNvSpPr>
          <p:nvPr>
            <p:ph type="dt" sz="half" idx="10"/>
          </p:nvPr>
        </p:nvSpPr>
        <p:spPr/>
        <p:txBody>
          <a:bodyPr/>
          <a:lstStyle>
            <a:lvl1pPr>
              <a:defRPr/>
            </a:lvl1pPr>
          </a:lstStyle>
          <a:p>
            <a:pPr>
              <a:defRPr/>
            </a:pPr>
            <a:fld id="{50376AB6-8998-844C-8629-6C1D1EBCACCF}" type="datetime1">
              <a:rPr lang="en-GB" altLang="en-US"/>
              <a:pPr>
                <a:defRPr/>
              </a:pPr>
              <a:t>13/01/2021</a:t>
            </a:fld>
            <a:endParaRPr lang="en-GB" altLang="en-US"/>
          </a:p>
        </p:txBody>
      </p:sp>
      <p:sp>
        <p:nvSpPr>
          <p:cNvPr id="8" name="Slide Number Placeholder 5">
            <a:extLst>
              <a:ext uri="{FF2B5EF4-FFF2-40B4-BE49-F238E27FC236}">
                <a16:creationId xmlns:a16="http://schemas.microsoft.com/office/drawing/2014/main" id="{AF26D66D-EFC5-1841-A1FB-806701775740}"/>
              </a:ext>
            </a:extLst>
          </p:cNvPr>
          <p:cNvSpPr>
            <a:spLocks noGrp="1"/>
          </p:cNvSpPr>
          <p:nvPr>
            <p:ph type="sldNum" sz="quarter" idx="11"/>
          </p:nvPr>
        </p:nvSpPr>
        <p:spPr/>
        <p:txBody>
          <a:bodyPr/>
          <a:lstStyle>
            <a:lvl1pPr>
              <a:defRPr/>
            </a:lvl1pPr>
          </a:lstStyle>
          <a:p>
            <a:fld id="{41E4C32F-218F-D648-818F-DE3FE377C9DA}" type="slidenum">
              <a:rPr lang="en-GB" altLang="en-US"/>
              <a:pPr/>
              <a:t>‹#›</a:t>
            </a:fld>
            <a:endParaRPr lang="en-GB" altLang="en-US"/>
          </a:p>
        </p:txBody>
      </p:sp>
    </p:spTree>
    <p:extLst>
      <p:ext uri="{BB962C8B-B14F-4D97-AF65-F5344CB8AC3E}">
        <p14:creationId xmlns:p14="http://schemas.microsoft.com/office/powerpoint/2010/main" val="1080530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17F6228-CD8D-9743-A1BF-9F10975C244B}"/>
              </a:ext>
            </a:extLst>
          </p:cNvPr>
          <p:cNvSpPr>
            <a:spLocks noGrp="1"/>
          </p:cNvSpPr>
          <p:nvPr>
            <p:ph type="dt" sz="half" idx="10"/>
          </p:nvPr>
        </p:nvSpPr>
        <p:spPr/>
        <p:txBody>
          <a:bodyPr/>
          <a:lstStyle>
            <a:lvl1pPr>
              <a:defRPr/>
            </a:lvl1pPr>
          </a:lstStyle>
          <a:p>
            <a:pPr>
              <a:defRPr/>
            </a:pPr>
            <a:fld id="{AB0EF900-2E77-B744-8648-2E22262ACF52}" type="datetime1">
              <a:rPr lang="en-GB" altLang="en-US"/>
              <a:pPr>
                <a:defRPr/>
              </a:pPr>
              <a:t>13/01/2021</a:t>
            </a:fld>
            <a:endParaRPr lang="en-GB" altLang="en-US"/>
          </a:p>
        </p:txBody>
      </p:sp>
      <p:sp>
        <p:nvSpPr>
          <p:cNvPr id="4" name="Slide Number Placeholder 5">
            <a:extLst>
              <a:ext uri="{FF2B5EF4-FFF2-40B4-BE49-F238E27FC236}">
                <a16:creationId xmlns:a16="http://schemas.microsoft.com/office/drawing/2014/main" id="{B7CC254D-8E5B-7C47-BC0F-3D61A9F60BAC}"/>
              </a:ext>
            </a:extLst>
          </p:cNvPr>
          <p:cNvSpPr>
            <a:spLocks noGrp="1"/>
          </p:cNvSpPr>
          <p:nvPr>
            <p:ph type="sldNum" sz="quarter" idx="11"/>
          </p:nvPr>
        </p:nvSpPr>
        <p:spPr/>
        <p:txBody>
          <a:bodyPr/>
          <a:lstStyle>
            <a:lvl1pPr>
              <a:defRPr/>
            </a:lvl1pPr>
          </a:lstStyle>
          <a:p>
            <a:fld id="{7DA86A1F-4CFF-764F-8D57-210AC6DB9699}" type="slidenum">
              <a:rPr lang="en-GB" altLang="en-US"/>
              <a:pPr/>
              <a:t>‹#›</a:t>
            </a:fld>
            <a:endParaRPr lang="en-GB" altLang="en-US"/>
          </a:p>
        </p:txBody>
      </p:sp>
    </p:spTree>
    <p:extLst>
      <p:ext uri="{BB962C8B-B14F-4D97-AF65-F5344CB8AC3E}">
        <p14:creationId xmlns:p14="http://schemas.microsoft.com/office/powerpoint/2010/main" val="1577862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2D6B9AA-2EA6-4346-A1ED-668229FAD2FF}"/>
              </a:ext>
            </a:extLst>
          </p:cNvPr>
          <p:cNvSpPr>
            <a:spLocks noGrp="1"/>
          </p:cNvSpPr>
          <p:nvPr>
            <p:ph type="dt" sz="half" idx="10"/>
          </p:nvPr>
        </p:nvSpPr>
        <p:spPr/>
        <p:txBody>
          <a:bodyPr/>
          <a:lstStyle>
            <a:lvl1pPr>
              <a:defRPr/>
            </a:lvl1pPr>
          </a:lstStyle>
          <a:p>
            <a:pPr>
              <a:defRPr/>
            </a:pPr>
            <a:fld id="{49BC53A6-1EBC-234A-AFAA-D84F69989997}" type="datetime1">
              <a:rPr lang="en-GB" altLang="en-US"/>
              <a:pPr>
                <a:defRPr/>
              </a:pPr>
              <a:t>13/01/2021</a:t>
            </a:fld>
            <a:endParaRPr lang="en-GB" altLang="en-US"/>
          </a:p>
        </p:txBody>
      </p:sp>
      <p:sp>
        <p:nvSpPr>
          <p:cNvPr id="3" name="Slide Number Placeholder 5">
            <a:extLst>
              <a:ext uri="{FF2B5EF4-FFF2-40B4-BE49-F238E27FC236}">
                <a16:creationId xmlns:a16="http://schemas.microsoft.com/office/drawing/2014/main" id="{6ADA8CEF-BAC4-874B-9DD6-2793916731EF}"/>
              </a:ext>
            </a:extLst>
          </p:cNvPr>
          <p:cNvSpPr>
            <a:spLocks noGrp="1"/>
          </p:cNvSpPr>
          <p:nvPr>
            <p:ph type="sldNum" sz="quarter" idx="11"/>
          </p:nvPr>
        </p:nvSpPr>
        <p:spPr/>
        <p:txBody>
          <a:bodyPr/>
          <a:lstStyle>
            <a:lvl1pPr>
              <a:defRPr/>
            </a:lvl1pPr>
          </a:lstStyle>
          <a:p>
            <a:fld id="{A789E0B9-A8A4-0A4F-A205-0BFBFD5DE8FB}" type="slidenum">
              <a:rPr lang="en-GB" altLang="en-US"/>
              <a:pPr/>
              <a:t>‹#›</a:t>
            </a:fld>
            <a:endParaRPr lang="en-GB" altLang="en-US"/>
          </a:p>
        </p:txBody>
      </p:sp>
    </p:spTree>
    <p:extLst>
      <p:ext uri="{BB962C8B-B14F-4D97-AF65-F5344CB8AC3E}">
        <p14:creationId xmlns:p14="http://schemas.microsoft.com/office/powerpoint/2010/main" val="281487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BFA7CC7-16D9-E94D-BBEF-571BBF44B087}"/>
              </a:ext>
            </a:extLst>
          </p:cNvPr>
          <p:cNvSpPr>
            <a:spLocks noGrp="1"/>
          </p:cNvSpPr>
          <p:nvPr>
            <p:ph type="dt" sz="half" idx="10"/>
          </p:nvPr>
        </p:nvSpPr>
        <p:spPr/>
        <p:txBody>
          <a:bodyPr/>
          <a:lstStyle>
            <a:lvl1pPr>
              <a:defRPr/>
            </a:lvl1pPr>
          </a:lstStyle>
          <a:p>
            <a:pPr>
              <a:defRPr/>
            </a:pPr>
            <a:fld id="{2CBE50DE-792E-9B4D-8BA1-1874948BD0E4}" type="datetime1">
              <a:rPr lang="en-GB" altLang="en-US"/>
              <a:pPr>
                <a:defRPr/>
              </a:pPr>
              <a:t>13/01/2021</a:t>
            </a:fld>
            <a:endParaRPr lang="en-GB" altLang="en-US"/>
          </a:p>
        </p:txBody>
      </p:sp>
      <p:sp>
        <p:nvSpPr>
          <p:cNvPr id="6" name="Slide Number Placeholder 5">
            <a:extLst>
              <a:ext uri="{FF2B5EF4-FFF2-40B4-BE49-F238E27FC236}">
                <a16:creationId xmlns:a16="http://schemas.microsoft.com/office/drawing/2014/main" id="{D9652598-CC41-2A45-B0BB-998BD6593D54}"/>
              </a:ext>
            </a:extLst>
          </p:cNvPr>
          <p:cNvSpPr>
            <a:spLocks noGrp="1"/>
          </p:cNvSpPr>
          <p:nvPr>
            <p:ph type="sldNum" sz="quarter" idx="11"/>
          </p:nvPr>
        </p:nvSpPr>
        <p:spPr/>
        <p:txBody>
          <a:bodyPr/>
          <a:lstStyle>
            <a:lvl1pPr>
              <a:defRPr/>
            </a:lvl1pPr>
          </a:lstStyle>
          <a:p>
            <a:fld id="{AC639A9D-A6E7-1248-AF6B-F1A61AA205EB}" type="slidenum">
              <a:rPr lang="en-GB" altLang="en-US"/>
              <a:pPr/>
              <a:t>‹#›</a:t>
            </a:fld>
            <a:endParaRPr lang="en-GB" altLang="en-US"/>
          </a:p>
        </p:txBody>
      </p:sp>
    </p:spTree>
    <p:extLst>
      <p:ext uri="{BB962C8B-B14F-4D97-AF65-F5344CB8AC3E}">
        <p14:creationId xmlns:p14="http://schemas.microsoft.com/office/powerpoint/2010/main" val="3900806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2EA99984-EE60-EF4F-A321-D48448A28B78}"/>
              </a:ext>
            </a:extLst>
          </p:cNvPr>
          <p:cNvSpPr>
            <a:spLocks noGrp="1"/>
          </p:cNvSpPr>
          <p:nvPr>
            <p:ph type="dt" sz="half" idx="10"/>
          </p:nvPr>
        </p:nvSpPr>
        <p:spPr/>
        <p:txBody>
          <a:bodyPr/>
          <a:lstStyle>
            <a:lvl1pPr>
              <a:defRPr/>
            </a:lvl1pPr>
          </a:lstStyle>
          <a:p>
            <a:pPr>
              <a:defRPr/>
            </a:pPr>
            <a:fld id="{A7A8ECB2-239E-9244-8C89-CB1B2CCB52BC}" type="datetime1">
              <a:rPr lang="en-GB" altLang="en-US"/>
              <a:pPr>
                <a:defRPr/>
              </a:pPr>
              <a:t>13/01/2021</a:t>
            </a:fld>
            <a:endParaRPr lang="en-GB" altLang="en-US"/>
          </a:p>
        </p:txBody>
      </p:sp>
      <p:sp>
        <p:nvSpPr>
          <p:cNvPr id="6" name="Slide Number Placeholder 5">
            <a:extLst>
              <a:ext uri="{FF2B5EF4-FFF2-40B4-BE49-F238E27FC236}">
                <a16:creationId xmlns:a16="http://schemas.microsoft.com/office/drawing/2014/main" id="{38C4082F-E906-E145-946D-3B734D8AADE9}"/>
              </a:ext>
            </a:extLst>
          </p:cNvPr>
          <p:cNvSpPr>
            <a:spLocks noGrp="1"/>
          </p:cNvSpPr>
          <p:nvPr>
            <p:ph type="sldNum" sz="quarter" idx="11"/>
          </p:nvPr>
        </p:nvSpPr>
        <p:spPr/>
        <p:txBody>
          <a:bodyPr/>
          <a:lstStyle>
            <a:lvl1pPr>
              <a:defRPr/>
            </a:lvl1pPr>
          </a:lstStyle>
          <a:p>
            <a:fld id="{F0C6E04B-BA82-0443-BE77-59E1EB4DFC17}" type="slidenum">
              <a:rPr lang="en-GB" altLang="en-US"/>
              <a:pPr/>
              <a:t>‹#›</a:t>
            </a:fld>
            <a:endParaRPr lang="en-GB" altLang="en-US"/>
          </a:p>
        </p:txBody>
      </p:sp>
    </p:spTree>
    <p:extLst>
      <p:ext uri="{BB962C8B-B14F-4D97-AF65-F5344CB8AC3E}">
        <p14:creationId xmlns:p14="http://schemas.microsoft.com/office/powerpoint/2010/main" val="33987634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41199D-E245-3B45-BD6E-8D41B1E6356A}"/>
              </a:ext>
            </a:extLst>
          </p:cNvPr>
          <p:cNvSpPr>
            <a:spLocks noGrp="1"/>
          </p:cNvSpPr>
          <p:nvPr>
            <p:ph type="dt" sz="half" idx="10"/>
          </p:nvPr>
        </p:nvSpPr>
        <p:spPr/>
        <p:txBody>
          <a:bodyPr/>
          <a:lstStyle>
            <a:lvl1pPr>
              <a:defRPr/>
            </a:lvl1pPr>
          </a:lstStyle>
          <a:p>
            <a:pPr>
              <a:defRPr/>
            </a:pPr>
            <a:fld id="{A275977F-32E8-3045-B16A-C6F97B9033A1}" type="datetime1">
              <a:rPr lang="en-GB" altLang="en-US"/>
              <a:pPr>
                <a:defRPr/>
              </a:pPr>
              <a:t>13/01/2021</a:t>
            </a:fld>
            <a:endParaRPr lang="en-GB" altLang="en-US"/>
          </a:p>
        </p:txBody>
      </p:sp>
      <p:sp>
        <p:nvSpPr>
          <p:cNvPr id="5" name="Slide Number Placeholder 5">
            <a:extLst>
              <a:ext uri="{FF2B5EF4-FFF2-40B4-BE49-F238E27FC236}">
                <a16:creationId xmlns:a16="http://schemas.microsoft.com/office/drawing/2014/main" id="{580DB2EC-B0D6-6C49-B861-C4553F7E416F}"/>
              </a:ext>
            </a:extLst>
          </p:cNvPr>
          <p:cNvSpPr>
            <a:spLocks noGrp="1"/>
          </p:cNvSpPr>
          <p:nvPr>
            <p:ph type="sldNum" sz="quarter" idx="11"/>
          </p:nvPr>
        </p:nvSpPr>
        <p:spPr/>
        <p:txBody>
          <a:bodyPr/>
          <a:lstStyle>
            <a:lvl1pPr>
              <a:defRPr/>
            </a:lvl1pPr>
          </a:lstStyle>
          <a:p>
            <a:fld id="{678B961C-A831-104F-B669-19A1BA360258}" type="slidenum">
              <a:rPr lang="en-GB" altLang="en-US"/>
              <a:pPr/>
              <a:t>‹#›</a:t>
            </a:fld>
            <a:endParaRPr lang="en-GB" altLang="en-US"/>
          </a:p>
        </p:txBody>
      </p:sp>
    </p:spTree>
    <p:extLst>
      <p:ext uri="{BB962C8B-B14F-4D97-AF65-F5344CB8AC3E}">
        <p14:creationId xmlns:p14="http://schemas.microsoft.com/office/powerpoint/2010/main" val="755399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1964EF-AE58-9646-854C-CE6FE74A7661}"/>
              </a:ext>
            </a:extLst>
          </p:cNvPr>
          <p:cNvSpPr>
            <a:spLocks noGrp="1"/>
          </p:cNvSpPr>
          <p:nvPr>
            <p:ph type="dt" sz="half" idx="10"/>
          </p:nvPr>
        </p:nvSpPr>
        <p:spPr/>
        <p:txBody>
          <a:bodyPr/>
          <a:lstStyle>
            <a:lvl1pPr>
              <a:defRPr/>
            </a:lvl1pPr>
          </a:lstStyle>
          <a:p>
            <a:pPr>
              <a:defRPr/>
            </a:pPr>
            <a:fld id="{350A5549-F576-B946-8CF2-7C5BF08E49DD}" type="datetime1">
              <a:rPr lang="en-GB" altLang="en-US"/>
              <a:pPr>
                <a:defRPr/>
              </a:pPr>
              <a:t>13/01/2021</a:t>
            </a:fld>
            <a:endParaRPr lang="en-GB" altLang="en-US"/>
          </a:p>
        </p:txBody>
      </p:sp>
      <p:sp>
        <p:nvSpPr>
          <p:cNvPr id="5" name="Slide Number Placeholder 5">
            <a:extLst>
              <a:ext uri="{FF2B5EF4-FFF2-40B4-BE49-F238E27FC236}">
                <a16:creationId xmlns:a16="http://schemas.microsoft.com/office/drawing/2014/main" id="{609FA6F0-E854-174A-93D5-E722043C36F2}"/>
              </a:ext>
            </a:extLst>
          </p:cNvPr>
          <p:cNvSpPr>
            <a:spLocks noGrp="1"/>
          </p:cNvSpPr>
          <p:nvPr>
            <p:ph type="sldNum" sz="quarter" idx="11"/>
          </p:nvPr>
        </p:nvSpPr>
        <p:spPr/>
        <p:txBody>
          <a:bodyPr/>
          <a:lstStyle>
            <a:lvl1pPr>
              <a:defRPr/>
            </a:lvl1pPr>
          </a:lstStyle>
          <a:p>
            <a:fld id="{25D818CF-C49D-A347-83BA-97FC4E5D5877}" type="slidenum">
              <a:rPr lang="en-GB" altLang="en-US"/>
              <a:pPr/>
              <a:t>‹#›</a:t>
            </a:fld>
            <a:endParaRPr lang="en-GB" altLang="en-US"/>
          </a:p>
        </p:txBody>
      </p:sp>
    </p:spTree>
    <p:extLst>
      <p:ext uri="{BB962C8B-B14F-4D97-AF65-F5344CB8AC3E}">
        <p14:creationId xmlns:p14="http://schemas.microsoft.com/office/powerpoint/2010/main" val="3665835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E4195AA0-D446-DB41-AE21-53DE0BF12AF3}"/>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0A951B6-8C90-8140-94A5-6F0ADC3CF28B}"/>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BDB4E2E-B057-B748-8ACD-121D308CFA0D}"/>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B2F9093F-026B-484D-B657-E8D52712AA90}" type="datetime1">
              <a:rPr lang="en-GB" altLang="en-US"/>
              <a:pPr>
                <a:defRPr/>
              </a:pPr>
              <a:t>13/01/2021</a:t>
            </a:fld>
            <a:endParaRPr lang="en-GB" altLang="en-US"/>
          </a:p>
        </p:txBody>
      </p:sp>
      <p:sp>
        <p:nvSpPr>
          <p:cNvPr id="6" name="Slide Number Placeholder 5">
            <a:extLst>
              <a:ext uri="{FF2B5EF4-FFF2-40B4-BE49-F238E27FC236}">
                <a16:creationId xmlns:a16="http://schemas.microsoft.com/office/drawing/2014/main" id="{07B55F1D-D9EB-714D-8528-CD5B0D54FB16}"/>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6EDFAC63-B896-4640-A035-77726C803338}"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4186" r:id="rId1"/>
    <p:sldLayoutId id="2147484187" r:id="rId2"/>
    <p:sldLayoutId id="2147484177" r:id="rId3"/>
    <p:sldLayoutId id="2147484178" r:id="rId4"/>
    <p:sldLayoutId id="2147484179" r:id="rId5"/>
    <p:sldLayoutId id="2147484180" r:id="rId6"/>
    <p:sldLayoutId id="2147484181" r:id="rId7"/>
    <p:sldLayoutId id="2147484182" r:id="rId8"/>
    <p:sldLayoutId id="2147484183" r:id="rId9"/>
    <p:sldLayoutId id="2147484184" r:id="rId10"/>
    <p:sldLayoutId id="21474841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video" Target="https://www.youtube.com/embed/mYF2_FBCvXw" TargetMode="External"/><Relationship Id="rId4" Type="http://schemas.openxmlformats.org/officeDocument/2006/relationships/hyperlink" Target="https://www.youtube.com/watch?v=mYF2_FBCvXw"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learninginmaine.blogspot.com/2010/06/is-project-based-learning-bad-approach.html"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www.hurca.com/digital-publishing/" TargetMode="External"/><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pixabay.com/en/cost-dollar-finance-money-business-1183244/" TargetMode="External"/><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jsn1207.deviantart.com/art/Vintage-Wallpaper-167250033" TargetMode="External"/><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2012books.lardbucket.org/books/challenges-and-opportunities-in-international-business/s14-02-generic-strategies.html"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cruc.es/tag/tumblr/" TargetMode="External"/><Relationship Id="rId2" Type="http://schemas.openxmlformats.org/officeDocument/2006/relationships/image" Target="../media/image18.php"/><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56F2D728-1847-AD4F-96C1-5B313EB8A00C}"/>
              </a:ext>
            </a:extLst>
          </p:cNvPr>
          <p:cNvSpPr>
            <a:spLocks noGrp="1"/>
          </p:cNvSpPr>
          <p:nvPr>
            <p:ph type="ctrTitle"/>
          </p:nvPr>
        </p:nvSpPr>
        <p:spPr>
          <a:xfrm>
            <a:off x="942975" y="177800"/>
            <a:ext cx="7772400" cy="1512888"/>
          </a:xfrm>
        </p:spPr>
        <p:txBody>
          <a:bodyPr/>
          <a:lstStyle/>
          <a:p>
            <a:pPr eaLnBrk="1" hangingPunct="1"/>
            <a:r>
              <a:rPr lang="en-GB" altLang="en-US" dirty="0" err="1">
                <a:solidFill>
                  <a:schemeClr val="bg1"/>
                </a:solidFill>
              </a:rPr>
              <a:t>BMSW5106</a:t>
            </a:r>
            <a:endParaRPr lang="en-GB" altLang="en-US" dirty="0">
              <a:solidFill>
                <a:schemeClr val="bg1"/>
              </a:solidFill>
            </a:endParaRPr>
          </a:p>
        </p:txBody>
      </p:sp>
      <p:sp>
        <p:nvSpPr>
          <p:cNvPr id="15362" name="Subtitle 4">
            <a:extLst>
              <a:ext uri="{FF2B5EF4-FFF2-40B4-BE49-F238E27FC236}">
                <a16:creationId xmlns:a16="http://schemas.microsoft.com/office/drawing/2014/main" id="{FA3BC1A1-1AE5-7C42-A272-0FE836EA660F}"/>
              </a:ext>
            </a:extLst>
          </p:cNvPr>
          <p:cNvSpPr>
            <a:spLocks noGrp="1"/>
          </p:cNvSpPr>
          <p:nvPr>
            <p:ph type="subTitle" idx="1"/>
          </p:nvPr>
        </p:nvSpPr>
        <p:spPr>
          <a:xfrm>
            <a:off x="395288" y="1341438"/>
            <a:ext cx="8569200" cy="3363912"/>
          </a:xfrm>
        </p:spPr>
        <p:txBody>
          <a:bodyPr/>
          <a:lstStyle/>
          <a:p>
            <a:pPr eaLnBrk="1" hangingPunct="1"/>
            <a:r>
              <a:rPr lang="en-GB" altLang="en-US" b="1" dirty="0">
                <a:solidFill>
                  <a:schemeClr val="bg1"/>
                </a:solidFill>
              </a:rPr>
              <a:t>Knowledge and Information Management Skills for the Workplace</a:t>
            </a:r>
          </a:p>
          <a:p>
            <a:pPr eaLnBrk="1" hangingPunct="1"/>
            <a:endParaRPr lang="en-GB" altLang="en-US" b="1" dirty="0">
              <a:solidFill>
                <a:schemeClr val="bg1"/>
              </a:solidFill>
            </a:endParaRPr>
          </a:p>
          <a:p>
            <a:pPr eaLnBrk="1" hangingPunct="1"/>
            <a:r>
              <a:rPr lang="en-GB" altLang="en-US" b="1" dirty="0">
                <a:solidFill>
                  <a:schemeClr val="bg1"/>
                </a:solidFill>
              </a:rPr>
              <a:t>Week 8</a:t>
            </a:r>
          </a:p>
          <a:p>
            <a:pPr eaLnBrk="1" hangingPunct="1"/>
            <a:r>
              <a:rPr lang="en-US" altLang="en-US" b="1" dirty="0">
                <a:solidFill>
                  <a:srgbClr val="FFFF00"/>
                </a:solidFill>
              </a:rPr>
              <a:t>Strategic analysis and competitive advantage of Information systems</a:t>
            </a:r>
            <a:endParaRPr lang="en-GB" altLang="en-US" dirty="0">
              <a:solidFill>
                <a:srgbClr val="FFFF00"/>
              </a:solidFill>
            </a:endParaRPr>
          </a:p>
        </p:txBody>
      </p:sp>
      <p:sp>
        <p:nvSpPr>
          <p:cNvPr id="15363" name="Date Placeholder 2">
            <a:extLst>
              <a:ext uri="{FF2B5EF4-FFF2-40B4-BE49-F238E27FC236}">
                <a16:creationId xmlns:a16="http://schemas.microsoft.com/office/drawing/2014/main" id="{649403ED-2A70-5C48-82E6-4358FAFE0F8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B5156C9-7D06-3146-81C7-B228BF6A2EA1}" type="datetime1">
              <a:rPr lang="en-GB" altLang="en-US" sz="1000">
                <a:solidFill>
                  <a:srgbClr val="898989"/>
                </a:solidFill>
              </a:rPr>
              <a:pPr>
                <a:spcBef>
                  <a:spcPct val="0"/>
                </a:spcBef>
                <a:buFontTx/>
                <a:buNone/>
              </a:pPr>
              <a:t>13/01/2021</a:t>
            </a:fld>
            <a:endParaRPr lang="en-GB" altLang="en-US" sz="1000">
              <a:solidFill>
                <a:srgbClr val="898989"/>
              </a:solidFill>
            </a:endParaRPr>
          </a:p>
        </p:txBody>
      </p:sp>
      <p:sp>
        <p:nvSpPr>
          <p:cNvPr id="15364" name="Slide Number Placeholder 5">
            <a:extLst>
              <a:ext uri="{FF2B5EF4-FFF2-40B4-BE49-F238E27FC236}">
                <a16:creationId xmlns:a16="http://schemas.microsoft.com/office/drawing/2014/main" id="{5F95AC69-6044-9840-BDDE-1F92BDBD5E8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F2150AD-EB8A-6541-A04F-9C6C70FFA95B}"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D1A4A-A79A-A34B-9C79-F36709389D9D}"/>
              </a:ext>
            </a:extLst>
          </p:cNvPr>
          <p:cNvSpPr>
            <a:spLocks noGrp="1"/>
          </p:cNvSpPr>
          <p:nvPr>
            <p:ph type="title"/>
          </p:nvPr>
        </p:nvSpPr>
        <p:spPr/>
        <p:txBody>
          <a:bodyPr/>
          <a:lstStyle/>
          <a:p>
            <a:pPr>
              <a:defRPr/>
            </a:pPr>
            <a:r>
              <a:rPr lang="en-GB" cap="all" dirty="0">
                <a:blipFill>
                  <a:blip r:embed="rId2"/>
                  <a:tile tx="6350" ty="-127000" sx="65000" sy="64000" flip="none" algn="tl"/>
                </a:blipFill>
                <a:latin typeface="Rockwell Condensed" panose="02060603050405020104"/>
              </a:rPr>
              <a:t>In this session we will…..</a:t>
            </a:r>
            <a:endParaRPr lang="en-GB" dirty="0"/>
          </a:p>
        </p:txBody>
      </p:sp>
      <p:sp>
        <p:nvSpPr>
          <p:cNvPr id="3" name="Content Placeholder 2">
            <a:extLst>
              <a:ext uri="{FF2B5EF4-FFF2-40B4-BE49-F238E27FC236}">
                <a16:creationId xmlns:a16="http://schemas.microsoft.com/office/drawing/2014/main" id="{9B4B222A-70CE-DF4F-9FA2-2A95B3A15A34}"/>
              </a:ext>
            </a:extLst>
          </p:cNvPr>
          <p:cNvSpPr>
            <a:spLocks noGrp="1"/>
          </p:cNvSpPr>
          <p:nvPr>
            <p:ph idx="1"/>
          </p:nvPr>
        </p:nvSpPr>
        <p:spPr>
          <a:xfrm>
            <a:off x="250825" y="1268760"/>
            <a:ext cx="8716557" cy="3916363"/>
          </a:xfrm>
        </p:spPr>
        <p:txBody>
          <a:bodyPr/>
          <a:lstStyle/>
          <a:p>
            <a:pPr marL="0" indent="0">
              <a:buNone/>
              <a:defRPr/>
            </a:pPr>
            <a:r>
              <a:rPr lang="en-US" sz="2800" dirty="0"/>
              <a:t>Discuss</a:t>
            </a:r>
            <a:r>
              <a:rPr lang="en-GB" altLang="en-US" sz="2800" dirty="0"/>
              <a:t> strategic analysis and competitive advantage of Information systems by</a:t>
            </a:r>
          </a:p>
          <a:p>
            <a:pPr>
              <a:defRPr/>
            </a:pPr>
            <a:r>
              <a:rPr lang="en-GB" altLang="en-US" sz="2800" dirty="0"/>
              <a:t>Critically discussing </a:t>
            </a:r>
            <a:r>
              <a:rPr lang="en-US" altLang="en-US" sz="2800" dirty="0"/>
              <a:t>Porter’s five forces, generic strategies and value chain</a:t>
            </a:r>
          </a:p>
          <a:p>
            <a:pPr>
              <a:defRPr/>
            </a:pPr>
            <a:r>
              <a:rPr lang="en-US" altLang="en-US" sz="2800" dirty="0"/>
              <a:t>Exploring the concept of virtual value chain </a:t>
            </a:r>
          </a:p>
          <a:p>
            <a:pPr>
              <a:defRPr/>
            </a:pPr>
            <a:r>
              <a:rPr lang="en-US" altLang="en-US" sz="2800" dirty="0"/>
              <a:t>Define the role of IS in achieving completive advantage </a:t>
            </a:r>
          </a:p>
          <a:p>
            <a:pPr marL="0" indent="0">
              <a:buNone/>
              <a:defRPr/>
            </a:pPr>
            <a:endParaRPr lang="en-GB" dirty="0"/>
          </a:p>
        </p:txBody>
      </p:sp>
      <p:sp>
        <p:nvSpPr>
          <p:cNvPr id="62467" name="Date Placeholder 3">
            <a:extLst>
              <a:ext uri="{FF2B5EF4-FFF2-40B4-BE49-F238E27FC236}">
                <a16:creationId xmlns:a16="http://schemas.microsoft.com/office/drawing/2014/main" id="{1FCB4DE1-2D59-4946-9FA3-606A26791197}"/>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388A19-F8FE-3648-B3D0-50223FF057E6}" type="datetime1">
              <a:rPr lang="en-GB" altLang="en-US">
                <a:solidFill>
                  <a:srgbClr val="898989"/>
                </a:solidFill>
                <a:latin typeface="Myriad Pro"/>
              </a:rPr>
              <a:pPr/>
              <a:t>13/01/2021</a:t>
            </a:fld>
            <a:endParaRPr lang="en-GB" altLang="en-US">
              <a:solidFill>
                <a:srgbClr val="898989"/>
              </a:solidFill>
              <a:latin typeface="Myriad Pro"/>
            </a:endParaRPr>
          </a:p>
        </p:txBody>
      </p:sp>
      <p:sp>
        <p:nvSpPr>
          <p:cNvPr id="62468" name="Slide Number Placeholder 4">
            <a:extLst>
              <a:ext uri="{FF2B5EF4-FFF2-40B4-BE49-F238E27FC236}">
                <a16:creationId xmlns:a16="http://schemas.microsoft.com/office/drawing/2014/main" id="{5017D1FC-DC08-8B41-9403-A55E84A9A0C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418860E-102F-0F4C-90A3-0A181939E0B0}" type="slidenum">
              <a:rPr lang="en-GB" altLang="en-US">
                <a:solidFill>
                  <a:srgbClr val="898989"/>
                </a:solidFill>
                <a:latin typeface="Myriad Pro"/>
              </a:rPr>
              <a:pPr/>
              <a:t>2</a:t>
            </a:fld>
            <a:endParaRPr lang="en-GB" altLang="en-US">
              <a:solidFill>
                <a:srgbClr val="898989"/>
              </a:solidFill>
              <a:latin typeface="Myriad Pro"/>
            </a:endParaRPr>
          </a:p>
        </p:txBody>
      </p:sp>
    </p:spTree>
    <p:extLst>
      <p:ext uri="{BB962C8B-B14F-4D97-AF65-F5344CB8AC3E}">
        <p14:creationId xmlns:p14="http://schemas.microsoft.com/office/powerpoint/2010/main" val="1763412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a:extLst>
              <a:ext uri="{FF2B5EF4-FFF2-40B4-BE49-F238E27FC236}">
                <a16:creationId xmlns:a16="http://schemas.microsoft.com/office/drawing/2014/main" id="{5DF6C996-B0A8-5941-B6AE-F66069936426}"/>
              </a:ext>
            </a:extLst>
          </p:cNvPr>
          <p:cNvSpPr>
            <a:spLocks noGrp="1"/>
          </p:cNvSpPr>
          <p:nvPr>
            <p:ph type="title"/>
          </p:nvPr>
        </p:nvSpPr>
        <p:spPr/>
        <p:txBody>
          <a:bodyPr/>
          <a:lstStyle/>
          <a:p>
            <a:r>
              <a:rPr lang="en-GB" altLang="en-US"/>
              <a:t>A review of last week lecture…</a:t>
            </a:r>
          </a:p>
        </p:txBody>
      </p:sp>
      <p:sp>
        <p:nvSpPr>
          <p:cNvPr id="63490" name="Content Placeholder 2">
            <a:extLst>
              <a:ext uri="{FF2B5EF4-FFF2-40B4-BE49-F238E27FC236}">
                <a16:creationId xmlns:a16="http://schemas.microsoft.com/office/drawing/2014/main" id="{BF53F4DE-8C86-AD43-BB0B-4C762F41A42E}"/>
              </a:ext>
            </a:extLst>
          </p:cNvPr>
          <p:cNvSpPr>
            <a:spLocks noGrp="1"/>
          </p:cNvSpPr>
          <p:nvPr>
            <p:ph idx="1"/>
          </p:nvPr>
        </p:nvSpPr>
        <p:spPr>
          <a:xfrm>
            <a:off x="683568" y="1600201"/>
            <a:ext cx="8003232" cy="2260848"/>
          </a:xfrm>
        </p:spPr>
        <p:txBody>
          <a:bodyPr/>
          <a:lstStyle/>
          <a:p>
            <a:r>
              <a:rPr lang="en-GB" altLang="en-US" sz="2400" dirty="0"/>
              <a:t>Types of CBIS</a:t>
            </a:r>
          </a:p>
          <a:p>
            <a:r>
              <a:rPr lang="en-GB" altLang="en-US" sz="2400" dirty="0"/>
              <a:t>Enterprise systems </a:t>
            </a:r>
          </a:p>
          <a:p>
            <a:r>
              <a:rPr lang="en-GB" altLang="en-US" sz="2400" dirty="0"/>
              <a:t>ERP, </a:t>
            </a:r>
            <a:r>
              <a:rPr lang="en-GB" altLang="en-US" sz="2400" dirty="0" err="1"/>
              <a:t>SCM</a:t>
            </a:r>
            <a:r>
              <a:rPr lang="en-GB" altLang="en-US" sz="2400" dirty="0"/>
              <a:t> and CRM Systems </a:t>
            </a:r>
          </a:p>
          <a:p>
            <a:r>
              <a:rPr lang="en-GB" altLang="en-US" sz="2400" dirty="0"/>
              <a:t>Difference between e-Business and e-Commerce</a:t>
            </a:r>
          </a:p>
        </p:txBody>
      </p:sp>
      <p:sp>
        <p:nvSpPr>
          <p:cNvPr id="63491" name="Date Placeholder 3">
            <a:extLst>
              <a:ext uri="{FF2B5EF4-FFF2-40B4-BE49-F238E27FC236}">
                <a16:creationId xmlns:a16="http://schemas.microsoft.com/office/drawing/2014/main" id="{30D6BAB1-B22E-634C-97F6-9BE265169E34}"/>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581ADC5-E845-AC4B-8EAC-3645ECAAD493}" type="datetime1">
              <a:rPr lang="en-GB" altLang="en-US">
                <a:solidFill>
                  <a:srgbClr val="898989"/>
                </a:solidFill>
                <a:latin typeface="Myriad Pro"/>
              </a:rPr>
              <a:pPr/>
              <a:t>13/01/2021</a:t>
            </a:fld>
            <a:endParaRPr lang="en-GB" altLang="en-US">
              <a:solidFill>
                <a:srgbClr val="898989"/>
              </a:solidFill>
              <a:latin typeface="Myriad Pro"/>
            </a:endParaRPr>
          </a:p>
        </p:txBody>
      </p:sp>
      <p:sp>
        <p:nvSpPr>
          <p:cNvPr id="63492" name="Slide Number Placeholder 4">
            <a:extLst>
              <a:ext uri="{FF2B5EF4-FFF2-40B4-BE49-F238E27FC236}">
                <a16:creationId xmlns:a16="http://schemas.microsoft.com/office/drawing/2014/main" id="{BF9E1E6F-92DE-F548-8449-5CD551014F0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22D553-D8FF-4D4A-9FD5-0A6A7F21E082}" type="slidenum">
              <a:rPr lang="en-GB" altLang="en-US">
                <a:solidFill>
                  <a:srgbClr val="898989"/>
                </a:solidFill>
                <a:latin typeface="Myriad Pro"/>
              </a:rPr>
              <a:pPr/>
              <a:t>3</a:t>
            </a:fld>
            <a:endParaRPr lang="en-GB" altLang="en-US">
              <a:solidFill>
                <a:srgbClr val="898989"/>
              </a:solidFill>
              <a:latin typeface="Myriad Pro"/>
            </a:endParaRPr>
          </a:p>
        </p:txBody>
      </p:sp>
    </p:spTree>
    <p:extLst>
      <p:ext uri="{BB962C8B-B14F-4D97-AF65-F5344CB8AC3E}">
        <p14:creationId xmlns:p14="http://schemas.microsoft.com/office/powerpoint/2010/main" val="2475075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23794-9636-5A4F-B181-B1355E67EF07}"/>
              </a:ext>
            </a:extLst>
          </p:cNvPr>
          <p:cNvSpPr>
            <a:spLocks noGrp="1"/>
          </p:cNvSpPr>
          <p:nvPr>
            <p:ph type="title"/>
          </p:nvPr>
        </p:nvSpPr>
        <p:spPr/>
        <p:txBody>
          <a:bodyPr/>
          <a:lstStyle/>
          <a:p>
            <a:r>
              <a:rPr lang="en-GB" dirty="0"/>
              <a:t>Porter’s Five Forces </a:t>
            </a:r>
          </a:p>
        </p:txBody>
      </p:sp>
      <p:sp>
        <p:nvSpPr>
          <p:cNvPr id="3" name="Content Placeholder 2">
            <a:extLst>
              <a:ext uri="{FF2B5EF4-FFF2-40B4-BE49-F238E27FC236}">
                <a16:creationId xmlns:a16="http://schemas.microsoft.com/office/drawing/2014/main" id="{FB3FEA3E-D95E-3043-8AAA-65C9001EDB4C}"/>
              </a:ext>
            </a:extLst>
          </p:cNvPr>
          <p:cNvSpPr>
            <a:spLocks noGrp="1"/>
          </p:cNvSpPr>
          <p:nvPr>
            <p:ph idx="1"/>
          </p:nvPr>
        </p:nvSpPr>
        <p:spPr>
          <a:xfrm>
            <a:off x="179512" y="1268760"/>
            <a:ext cx="8856984" cy="3917032"/>
          </a:xfrm>
        </p:spPr>
        <p:txBody>
          <a:bodyPr/>
          <a:lstStyle/>
          <a:p>
            <a:r>
              <a:rPr lang="en-GB" sz="2000" dirty="0"/>
              <a:t>Devised by </a:t>
            </a:r>
            <a:r>
              <a:rPr lang="en-GB" sz="2000" dirty="0">
                <a:solidFill>
                  <a:srgbClr val="0070C0"/>
                </a:solidFill>
              </a:rPr>
              <a:t>Michael Porter</a:t>
            </a:r>
            <a:r>
              <a:rPr lang="en-GB" sz="2000" dirty="0"/>
              <a:t>.</a:t>
            </a:r>
          </a:p>
          <a:p>
            <a:r>
              <a:rPr lang="en-GB" sz="2000" dirty="0"/>
              <a:t>A framework for </a:t>
            </a:r>
            <a:r>
              <a:rPr lang="en-GB" sz="2000" dirty="0">
                <a:solidFill>
                  <a:srgbClr val="FF0000"/>
                </a:solidFill>
              </a:rPr>
              <a:t>analysing the nature of competition</a:t>
            </a:r>
            <a:r>
              <a:rPr lang="en-GB" sz="2000" dirty="0"/>
              <a:t> within an industry.</a:t>
            </a:r>
          </a:p>
          <a:p>
            <a:pPr marL="0" indent="0">
              <a:buNone/>
            </a:pPr>
            <a:r>
              <a:rPr lang="en-GB" sz="2000" dirty="0"/>
              <a:t>Porter’s Five Forces Framework helps identify the attractiveness of an industry in terms of five competitive forces:</a:t>
            </a:r>
          </a:p>
          <a:p>
            <a:pPr marL="857250" lvl="1" indent="-457200">
              <a:buFont typeface="+mj-lt"/>
              <a:buAutoNum type="arabicPeriod"/>
            </a:pPr>
            <a:r>
              <a:rPr lang="en-GB" sz="1900" dirty="0"/>
              <a:t>Threat of new entrants to a market</a:t>
            </a:r>
          </a:p>
          <a:p>
            <a:pPr marL="857250" lvl="1" indent="-457200">
              <a:buFont typeface="+mj-lt"/>
              <a:buAutoNum type="arabicPeriod"/>
            </a:pPr>
            <a:r>
              <a:rPr lang="en-GB" sz="1900" dirty="0"/>
              <a:t>Bargaining power of suppliers</a:t>
            </a:r>
          </a:p>
          <a:p>
            <a:pPr marL="857250" lvl="1" indent="-457200">
              <a:buFont typeface="+mj-lt"/>
              <a:buAutoNum type="arabicPeriod"/>
            </a:pPr>
            <a:r>
              <a:rPr lang="en-GB" sz="1900" dirty="0"/>
              <a:t>Bargaining power of buyers (“customers”)</a:t>
            </a:r>
          </a:p>
          <a:p>
            <a:pPr marL="857250" lvl="1" indent="-457200">
              <a:buFont typeface="+mj-lt"/>
              <a:buAutoNum type="arabicPeriod"/>
            </a:pPr>
            <a:r>
              <a:rPr lang="en-GB" sz="1900" dirty="0"/>
              <a:t>Threat of substitute products</a:t>
            </a:r>
          </a:p>
          <a:p>
            <a:pPr marL="857250" lvl="1" indent="-457200">
              <a:buFont typeface="+mj-lt"/>
              <a:buAutoNum type="arabicPeriod"/>
            </a:pPr>
            <a:r>
              <a:rPr lang="en-GB" sz="1900" dirty="0"/>
              <a:t>Degree of competitive rivalry</a:t>
            </a:r>
          </a:p>
          <a:p>
            <a:pPr marL="0" indent="0">
              <a:buNone/>
            </a:pPr>
            <a:r>
              <a:rPr lang="en-GB" sz="2000" dirty="0"/>
              <a:t>These five forces constitute an industry’s </a:t>
            </a:r>
            <a:r>
              <a:rPr lang="en-GB" sz="2000" dirty="0">
                <a:solidFill>
                  <a:srgbClr val="FF0000"/>
                </a:solidFill>
              </a:rPr>
              <a:t>‘structure’</a:t>
            </a:r>
          </a:p>
        </p:txBody>
      </p:sp>
    </p:spTree>
    <p:extLst>
      <p:ext uri="{BB962C8B-B14F-4D97-AF65-F5344CB8AC3E}">
        <p14:creationId xmlns:p14="http://schemas.microsoft.com/office/powerpoint/2010/main" val="4054258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7968" y="404664"/>
            <a:ext cx="7467600" cy="724942"/>
          </a:xfrm>
        </p:spPr>
        <p:txBody>
          <a:bodyPr/>
          <a:lstStyle/>
          <a:p>
            <a:r>
              <a:rPr lang="en-GB" dirty="0"/>
              <a:t>Michael Porter on Five Forces</a:t>
            </a:r>
          </a:p>
        </p:txBody>
      </p:sp>
      <p:sp>
        <p:nvSpPr>
          <p:cNvPr id="4" name="Slide Number Placeholder 3"/>
          <p:cNvSpPr>
            <a:spLocks noGrp="1"/>
          </p:cNvSpPr>
          <p:nvPr>
            <p:ph type="sldNum" sz="quarter" idx="15"/>
          </p:nvPr>
        </p:nvSpPr>
        <p:spPr>
          <a:xfrm>
            <a:off x="8129016" y="5734050"/>
            <a:ext cx="609600" cy="521208"/>
          </a:xfrm>
          <a:prstGeom prst="rect">
            <a:avLst/>
          </a:prstGeom>
        </p:spPr>
        <p:txBody>
          <a:bodyPr vert="horz" rtlCol="0" anchor="ctr"/>
          <a:lstStyle>
            <a:defPPr>
              <a:defRPr lang="en-US"/>
            </a:defPPr>
            <a:lvl1pPr marL="0" algn="ctr" defTabSz="914400" rtl="0" eaLnBrk="1" latinLnBrk="0" hangingPunct="1">
              <a:defRPr kumimoji="0" sz="1400" b="1" kern="120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B2C9F40-8FDD-4C68-8BED-982FEBABDCD7}" type="slidenum">
              <a:rPr lang="en-GB" smtClean="0"/>
              <a:pPr/>
              <a:t>5</a:t>
            </a:fld>
            <a:endParaRPr lang="en-GB"/>
          </a:p>
        </p:txBody>
      </p:sp>
      <p:pic>
        <p:nvPicPr>
          <p:cNvPr id="8" name="mYF2_FBCvXw"/>
          <p:cNvPicPr>
            <a:picLocks noGrp="1" noRot="1" noChangeAspect="1"/>
          </p:cNvPicPr>
          <p:nvPr>
            <p:ph sz="quarter" idx="1"/>
            <a:videoFile r:link="rId1"/>
          </p:nvPr>
        </p:nvPicPr>
        <p:blipFill>
          <a:blip r:embed="rId3"/>
          <a:stretch>
            <a:fillRect/>
          </a:stretch>
        </p:blipFill>
        <p:spPr>
          <a:xfrm>
            <a:off x="1619672" y="1129606"/>
            <a:ext cx="5904656" cy="3002968"/>
          </a:xfrm>
          <a:prstGeom prst="rect">
            <a:avLst/>
          </a:prstGeom>
        </p:spPr>
      </p:pic>
      <p:sp>
        <p:nvSpPr>
          <p:cNvPr id="11" name="TextBox 10"/>
          <p:cNvSpPr txBox="1"/>
          <p:nvPr/>
        </p:nvSpPr>
        <p:spPr>
          <a:xfrm>
            <a:off x="755576" y="4465101"/>
            <a:ext cx="7632848" cy="784830"/>
          </a:xfrm>
          <a:prstGeom prst="rect">
            <a:avLst/>
          </a:prstGeom>
          <a:noFill/>
        </p:spPr>
        <p:txBody>
          <a:bodyPr wrap="square" rtlCol="0">
            <a:spAutoFit/>
          </a:bodyPr>
          <a:lstStyle/>
          <a:p>
            <a:pPr lvl="0">
              <a:spcBef>
                <a:spcPts val="600"/>
              </a:spcBef>
              <a:buClr>
                <a:srgbClr val="4F81BD"/>
              </a:buClr>
              <a:buSzPct val="70000"/>
            </a:pPr>
            <a:r>
              <a:rPr lang="en-GB" sz="2000" dirty="0">
                <a:solidFill>
                  <a:prstClr val="black"/>
                </a:solidFill>
                <a:hlinkClick r:id="rId4"/>
              </a:rPr>
              <a:t>https://</a:t>
            </a:r>
            <a:r>
              <a:rPr lang="en-GB" sz="2000" dirty="0" err="1">
                <a:solidFill>
                  <a:prstClr val="black"/>
                </a:solidFill>
                <a:hlinkClick r:id="rId4"/>
              </a:rPr>
              <a:t>www.youtube.com</a:t>
            </a:r>
            <a:r>
              <a:rPr lang="en-GB" sz="2000" dirty="0">
                <a:solidFill>
                  <a:prstClr val="black"/>
                </a:solidFill>
                <a:hlinkClick r:id="rId4"/>
              </a:rPr>
              <a:t>/</a:t>
            </a:r>
            <a:r>
              <a:rPr lang="en-GB" sz="2000" dirty="0" err="1">
                <a:solidFill>
                  <a:prstClr val="black"/>
                </a:solidFill>
                <a:hlinkClick r:id="rId4"/>
              </a:rPr>
              <a:t>watch?v</a:t>
            </a:r>
            <a:r>
              <a:rPr lang="en-GB" sz="2000" dirty="0">
                <a:solidFill>
                  <a:prstClr val="black"/>
                </a:solidFill>
                <a:hlinkClick r:id="rId4"/>
              </a:rPr>
              <a:t>=</a:t>
            </a:r>
            <a:r>
              <a:rPr lang="en-GB" sz="2000" dirty="0" err="1">
                <a:solidFill>
                  <a:prstClr val="black"/>
                </a:solidFill>
                <a:hlinkClick r:id="rId4"/>
              </a:rPr>
              <a:t>mYF2_FBCvXw</a:t>
            </a:r>
            <a:endParaRPr lang="en-GB" sz="2000" dirty="0">
              <a:solidFill>
                <a:prstClr val="black"/>
              </a:solidFill>
            </a:endParaRPr>
          </a:p>
          <a:p>
            <a:pPr lvl="0">
              <a:spcBef>
                <a:spcPts val="600"/>
              </a:spcBef>
              <a:buClr>
                <a:srgbClr val="4F81BD"/>
              </a:buClr>
              <a:buSzPct val="70000"/>
            </a:pPr>
            <a:r>
              <a:rPr lang="en-GB" sz="2000" dirty="0">
                <a:solidFill>
                  <a:prstClr val="black"/>
                </a:solidFill>
              </a:rPr>
              <a:t>[Watch Michael Porter talking about the Five Competitive Forces]</a:t>
            </a:r>
          </a:p>
        </p:txBody>
      </p:sp>
    </p:spTree>
    <p:extLst>
      <p:ext uri="{BB962C8B-B14F-4D97-AF65-F5344CB8AC3E}">
        <p14:creationId xmlns:p14="http://schemas.microsoft.com/office/powerpoint/2010/main" val="3055496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026">
            <a:extLst>
              <a:ext uri="{FF2B5EF4-FFF2-40B4-BE49-F238E27FC236}">
                <a16:creationId xmlns:a16="http://schemas.microsoft.com/office/drawing/2014/main" id="{917655CF-F9A8-4D40-B8CE-A150C2A61EF5}"/>
              </a:ext>
            </a:extLst>
          </p:cNvPr>
          <p:cNvSpPr>
            <a:spLocks noChangeArrowheads="1"/>
          </p:cNvSpPr>
          <p:nvPr/>
        </p:nvSpPr>
        <p:spPr bwMode="auto">
          <a:xfrm>
            <a:off x="179512" y="115888"/>
            <a:ext cx="89644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US" altLang="en-US" sz="1800" b="1" dirty="0"/>
              <a:t>Five forces model with questions that can be asked to assess the impact of information systems or e-commerce</a:t>
            </a:r>
            <a:endParaRPr lang="en-US" altLang="en-US" sz="800" b="1" dirty="0"/>
          </a:p>
        </p:txBody>
      </p:sp>
      <p:pic>
        <p:nvPicPr>
          <p:cNvPr id="8195" name="Picture 2" descr="Z:\Graphics\Powerpoint\PE_UK\PE299-Chaffey\Final files\GIF\ch06\M06NF013.gif">
            <a:extLst>
              <a:ext uri="{FF2B5EF4-FFF2-40B4-BE49-F238E27FC236}">
                <a16:creationId xmlns:a16="http://schemas.microsoft.com/office/drawing/2014/main" id="{71DF4E5C-AEB8-5E4B-9884-08546297C1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250" y="830263"/>
            <a:ext cx="5974711" cy="4758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14896281-82EE-4D47-8988-3405655AEBE0}"/>
              </a:ext>
            </a:extLst>
          </p:cNvPr>
          <p:cNvSpPr>
            <a:spLocks noGrp="1"/>
          </p:cNvSpPr>
          <p:nvPr>
            <p:ph type="title"/>
          </p:nvPr>
        </p:nvSpPr>
        <p:spPr>
          <a:xfrm>
            <a:off x="298626" y="1412777"/>
            <a:ext cx="3337270" cy="3271072"/>
          </a:xfrm>
        </p:spPr>
        <p:txBody>
          <a:bodyPr/>
          <a:lstStyle/>
          <a:p>
            <a:r>
              <a:rPr lang="en-US" altLang="en-US" sz="2400" dirty="0"/>
              <a:t>How might Porter’s five forces model be helpful in determining information systems requirements? </a:t>
            </a:r>
            <a:br>
              <a:rPr lang="en-US" altLang="en-US" sz="2400" dirty="0"/>
            </a:br>
            <a:endParaRPr lang="en-GB" altLang="en-US" sz="2400" dirty="0"/>
          </a:p>
        </p:txBody>
      </p:sp>
      <p:pic>
        <p:nvPicPr>
          <p:cNvPr id="3" name="Picture 2" descr="A picture containing screenshot&#10;&#10;Description automatically generated">
            <a:extLst>
              <a:ext uri="{FF2B5EF4-FFF2-40B4-BE49-F238E27FC236}">
                <a16:creationId xmlns:a16="http://schemas.microsoft.com/office/drawing/2014/main" id="{6D48680C-00C9-6345-A03A-D8ADC2C646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7904" y="1412776"/>
            <a:ext cx="5137470" cy="3271073"/>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3">
            <a:extLst>
              <a:ext uri="{FF2B5EF4-FFF2-40B4-BE49-F238E27FC236}">
                <a16:creationId xmlns:a16="http://schemas.microsoft.com/office/drawing/2014/main" id="{E25F3B87-08F3-004B-8719-E862E8C2386A}"/>
              </a:ext>
            </a:extLst>
          </p:cNvPr>
          <p:cNvSpPr>
            <a:spLocks noGrp="1"/>
          </p:cNvSpPr>
          <p:nvPr>
            <p:ph idx="1"/>
          </p:nvPr>
        </p:nvSpPr>
        <p:spPr>
          <a:xfrm>
            <a:off x="251520" y="332656"/>
            <a:ext cx="8784976" cy="5184576"/>
          </a:xfrm>
        </p:spPr>
        <p:txBody>
          <a:bodyPr/>
          <a:lstStyle/>
          <a:p>
            <a:pPr>
              <a:spcBef>
                <a:spcPts val="0"/>
              </a:spcBef>
            </a:pPr>
            <a:r>
              <a:rPr lang="en-GB" altLang="en-US" sz="2800" b="1" i="1" baseline="30000" dirty="0">
                <a:solidFill>
                  <a:srgbClr val="000000"/>
                </a:solidFill>
                <a:latin typeface="ArialMT"/>
              </a:rPr>
              <a:t>The threat of new entrants </a:t>
            </a:r>
            <a:r>
              <a:rPr lang="en-GB" altLang="en-US" sz="2800" baseline="30000" dirty="0">
                <a:solidFill>
                  <a:srgbClr val="000000"/>
                </a:solidFill>
                <a:latin typeface="ArialMT"/>
              </a:rPr>
              <a:t>– heavy IS/IT investment reduces the risk of new entrants being able to enter the industry because of potentially high start-up costs</a:t>
            </a:r>
          </a:p>
          <a:p>
            <a:pPr>
              <a:spcBef>
                <a:spcPts val="0"/>
              </a:spcBef>
            </a:pPr>
            <a:endParaRPr lang="en-GB" altLang="en-US" sz="2800" baseline="30000" dirty="0">
              <a:solidFill>
                <a:srgbClr val="000000"/>
              </a:solidFill>
              <a:latin typeface="ArialMT"/>
            </a:endParaRPr>
          </a:p>
          <a:p>
            <a:pPr>
              <a:spcBef>
                <a:spcPts val="0"/>
              </a:spcBef>
            </a:pPr>
            <a:r>
              <a:rPr lang="en-GB" altLang="en-US" sz="2800" b="1" i="1" baseline="30000" dirty="0">
                <a:solidFill>
                  <a:srgbClr val="000000"/>
                </a:solidFill>
                <a:latin typeface="ArialMT"/>
              </a:rPr>
              <a:t>Threat of substitutes </a:t>
            </a:r>
            <a:r>
              <a:rPr lang="en-GB" altLang="en-US" sz="2800" baseline="30000" dirty="0">
                <a:solidFill>
                  <a:srgbClr val="000000"/>
                </a:solidFill>
                <a:latin typeface="ArialMT"/>
              </a:rPr>
              <a:t>– IS/IT allows more rapid product differentiation so that rival products become less perfect substitutes and therefore less attractive to most customers</a:t>
            </a:r>
          </a:p>
          <a:p>
            <a:pPr>
              <a:spcBef>
                <a:spcPts val="0"/>
              </a:spcBef>
            </a:pPr>
            <a:endParaRPr lang="en-GB" altLang="en-US" sz="2800" baseline="30000" dirty="0">
              <a:solidFill>
                <a:srgbClr val="000000"/>
              </a:solidFill>
              <a:latin typeface="ArialMT"/>
            </a:endParaRPr>
          </a:p>
          <a:p>
            <a:pPr>
              <a:spcBef>
                <a:spcPts val="0"/>
              </a:spcBef>
            </a:pPr>
            <a:r>
              <a:rPr lang="en-GB" altLang="en-US" sz="2800" b="1" i="1" baseline="30000" dirty="0">
                <a:solidFill>
                  <a:srgbClr val="000000"/>
                </a:solidFill>
                <a:latin typeface="ArialMT"/>
              </a:rPr>
              <a:t>The power of buyers </a:t>
            </a:r>
            <a:r>
              <a:rPr lang="en-GB" altLang="en-US" sz="2800" baseline="30000" dirty="0">
                <a:solidFill>
                  <a:srgbClr val="000000"/>
                </a:solidFill>
                <a:latin typeface="ArialMT"/>
              </a:rPr>
              <a:t>– new information systems can be used to access new markets or sell into existing ones more effectively; this reduces the risk of a market dominated by a small number of buyers</a:t>
            </a:r>
          </a:p>
          <a:p>
            <a:pPr>
              <a:spcBef>
                <a:spcPts val="0"/>
              </a:spcBef>
            </a:pPr>
            <a:endParaRPr lang="en-GB" altLang="en-US" sz="2800" baseline="30000" dirty="0">
              <a:solidFill>
                <a:srgbClr val="000000"/>
              </a:solidFill>
              <a:latin typeface="ArialMT"/>
            </a:endParaRPr>
          </a:p>
          <a:p>
            <a:pPr>
              <a:spcBef>
                <a:spcPts val="0"/>
              </a:spcBef>
            </a:pPr>
            <a:r>
              <a:rPr lang="en-GB" altLang="en-US" sz="2800" b="1" i="1" baseline="30000" dirty="0">
                <a:solidFill>
                  <a:srgbClr val="000000"/>
                </a:solidFill>
                <a:latin typeface="ArialMT"/>
              </a:rPr>
              <a:t>The power of suppliers</a:t>
            </a:r>
            <a:r>
              <a:rPr lang="en-GB" altLang="en-US" sz="2800" i="1" baseline="30000" dirty="0">
                <a:solidFill>
                  <a:srgbClr val="000000"/>
                </a:solidFill>
                <a:latin typeface="ArialMT"/>
              </a:rPr>
              <a:t> </a:t>
            </a:r>
            <a:r>
              <a:rPr lang="en-GB" altLang="en-US" sz="2800" baseline="30000" dirty="0">
                <a:solidFill>
                  <a:srgbClr val="000000"/>
                </a:solidFill>
                <a:latin typeface="ArialMT"/>
              </a:rPr>
              <a:t>– external databases can be used to broaden the base of possible suppliers; this reduces the risk of being exposed to higher prices or lower quality of service as suppliers seek to increase profit margins.</a:t>
            </a:r>
          </a:p>
          <a:p>
            <a:pPr>
              <a:spcBef>
                <a:spcPts val="0"/>
              </a:spcBef>
            </a:pPr>
            <a:endParaRPr lang="en-GB" altLang="en-US" sz="2800" baseline="30000" dirty="0">
              <a:solidFill>
                <a:srgbClr val="000000"/>
              </a:solidFill>
              <a:latin typeface="ArialMT"/>
            </a:endParaRPr>
          </a:p>
          <a:p>
            <a:pPr>
              <a:spcBef>
                <a:spcPts val="0"/>
              </a:spcBef>
            </a:pPr>
            <a:r>
              <a:rPr lang="en-GB" altLang="en-US" sz="2800" b="1" i="1" baseline="30000" dirty="0">
                <a:solidFill>
                  <a:srgbClr val="000000"/>
                </a:solidFill>
                <a:latin typeface="ArialMT"/>
              </a:rPr>
              <a:t>Rivalry between existing competitors </a:t>
            </a:r>
            <a:r>
              <a:rPr lang="en-GB" altLang="en-US" sz="2800" i="1" baseline="30000" dirty="0">
                <a:solidFill>
                  <a:srgbClr val="000000"/>
                </a:solidFill>
                <a:latin typeface="ArialMT"/>
              </a:rPr>
              <a:t>-</a:t>
            </a:r>
            <a:r>
              <a:rPr lang="en-GB" altLang="en-US" sz="2800" baseline="30000" dirty="0">
                <a:solidFill>
                  <a:srgbClr val="000000"/>
                </a:solidFill>
                <a:latin typeface="ArialMT"/>
              </a:rPr>
              <a:t>Investment in IS can help offer a better service and customer experience than competitors. </a:t>
            </a:r>
          </a:p>
          <a:p>
            <a:endParaRPr lang="en-GB" altLang="en-US" sz="2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64724-FC51-4E41-BDAF-4241CBED683F}"/>
              </a:ext>
            </a:extLst>
          </p:cNvPr>
          <p:cNvSpPr>
            <a:spLocks noGrp="1"/>
          </p:cNvSpPr>
          <p:nvPr>
            <p:ph type="title"/>
          </p:nvPr>
        </p:nvSpPr>
        <p:spPr>
          <a:xfrm>
            <a:off x="1199826" y="274638"/>
            <a:ext cx="7486973" cy="1143000"/>
          </a:xfrm>
        </p:spPr>
        <p:txBody>
          <a:bodyPr/>
          <a:lstStyle/>
          <a:p>
            <a:r>
              <a:rPr lang="en-GB" sz="2000" dirty="0"/>
              <a:t>Reflection Point: Connecting the dots…Competitive forces and the role of IS/IT</a:t>
            </a:r>
          </a:p>
        </p:txBody>
      </p:sp>
      <p:sp>
        <p:nvSpPr>
          <p:cNvPr id="3" name="Content Placeholder 2">
            <a:extLst>
              <a:ext uri="{FF2B5EF4-FFF2-40B4-BE49-F238E27FC236}">
                <a16:creationId xmlns:a16="http://schemas.microsoft.com/office/drawing/2014/main" id="{4E4563EE-8D1C-FF40-AC85-18A1A17ACB7C}"/>
              </a:ext>
            </a:extLst>
          </p:cNvPr>
          <p:cNvSpPr>
            <a:spLocks noGrp="1"/>
          </p:cNvSpPr>
          <p:nvPr>
            <p:ph idx="1"/>
          </p:nvPr>
        </p:nvSpPr>
        <p:spPr>
          <a:xfrm>
            <a:off x="179512" y="1600201"/>
            <a:ext cx="8856984" cy="3917032"/>
          </a:xfrm>
        </p:spPr>
        <p:txBody>
          <a:bodyPr/>
          <a:lstStyle/>
          <a:p>
            <a:pPr marL="0" indent="0" algn="just">
              <a:buNone/>
            </a:pPr>
            <a:r>
              <a:rPr lang="en-GB" altLang="en-US" sz="1800" dirty="0"/>
              <a:t>Using the Internet as an example of a new information technology, examine how a</a:t>
            </a:r>
          </a:p>
          <a:p>
            <a:pPr marL="0" indent="0" algn="just">
              <a:buNone/>
            </a:pPr>
            <a:r>
              <a:rPr lang="en-GB" altLang="en-US" sz="1800" dirty="0"/>
              <a:t>business could apply information technology to counter each of Porter’s</a:t>
            </a:r>
          </a:p>
          <a:p>
            <a:pPr marL="0" indent="0" algn="just">
              <a:buNone/>
            </a:pPr>
            <a:r>
              <a:rPr lang="en-GB" altLang="en-US" sz="1800" dirty="0"/>
              <a:t>competitive forces. Applications that you may wish to consider are</a:t>
            </a:r>
            <a:r>
              <a:rPr lang="en-GB" altLang="en-US" sz="1400" dirty="0"/>
              <a:t>: </a:t>
            </a:r>
          </a:p>
          <a:p>
            <a:pPr lvl="1" algn="just"/>
            <a:r>
              <a:rPr lang="en-GB" altLang="en-US" sz="1400" dirty="0"/>
              <a:t>sales of existing products by electronic commerce to customers across the Internet;</a:t>
            </a:r>
          </a:p>
          <a:p>
            <a:pPr lvl="1" algn="just"/>
            <a:r>
              <a:rPr lang="en-GB" altLang="en-US" sz="1400" dirty="0"/>
              <a:t> introducing new products available over the Internet; </a:t>
            </a:r>
          </a:p>
          <a:p>
            <a:pPr lvl="1" algn="just"/>
            <a:r>
              <a:rPr lang="en-GB" altLang="en-US" sz="1400" dirty="0"/>
              <a:t>marketing of products across the Internet; </a:t>
            </a:r>
          </a:p>
          <a:p>
            <a:pPr lvl="1" algn="just"/>
            <a:r>
              <a:rPr lang="en-GB" altLang="en-US" sz="1400" dirty="0"/>
              <a:t>Reducing the cost and increasing the efficiency of dealing with suppliers through an extranet; and</a:t>
            </a:r>
          </a:p>
          <a:p>
            <a:pPr lvl="1" algn="just"/>
            <a:r>
              <a:rPr lang="en-GB" altLang="en-US" sz="1400" dirty="0"/>
              <a:t>changes in the ease of switching and switching costs through using the Internet.</a:t>
            </a:r>
          </a:p>
          <a:p>
            <a:pPr marL="457200" lvl="1" indent="0" algn="just">
              <a:buNone/>
            </a:pPr>
            <a:endParaRPr lang="en-GB" altLang="en-US" sz="2400" dirty="0"/>
          </a:p>
          <a:p>
            <a:pPr marL="0" indent="0" algn="just">
              <a:buNone/>
            </a:pPr>
            <a:r>
              <a:rPr lang="en-GB" altLang="en-US" sz="1800" dirty="0"/>
              <a:t>Note that the new technologies may actually improve the power of the company you are dealing with in some instances. State where you feel this is the case.</a:t>
            </a:r>
          </a:p>
        </p:txBody>
      </p:sp>
      <p:pic>
        <p:nvPicPr>
          <p:cNvPr id="5" name="Picture 4" descr="A picture containing drawing&#10;&#10;Description automatically generated">
            <a:extLst>
              <a:ext uri="{FF2B5EF4-FFF2-40B4-BE49-F238E27FC236}">
                <a16:creationId xmlns:a16="http://schemas.microsoft.com/office/drawing/2014/main" id="{DB97C985-5B5C-E740-B798-E85FDB4EA1A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9512" y="1690"/>
            <a:ext cx="1020315" cy="1415948"/>
          </a:xfrm>
          <a:prstGeom prst="rect">
            <a:avLst/>
          </a:prstGeom>
        </p:spPr>
      </p:pic>
    </p:spTree>
    <p:extLst>
      <p:ext uri="{BB962C8B-B14F-4D97-AF65-F5344CB8AC3E}">
        <p14:creationId xmlns:p14="http://schemas.microsoft.com/office/powerpoint/2010/main" val="3534484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2">
            <a:extLst>
              <a:ext uri="{FF2B5EF4-FFF2-40B4-BE49-F238E27FC236}">
                <a16:creationId xmlns:a16="http://schemas.microsoft.com/office/drawing/2014/main" id="{951B9B06-2A5C-E74F-8B7D-A8BC0D6B7ED8}"/>
              </a:ext>
            </a:extLst>
          </p:cNvPr>
          <p:cNvSpPr>
            <a:spLocks noGrp="1"/>
          </p:cNvSpPr>
          <p:nvPr>
            <p:ph idx="1"/>
          </p:nvPr>
        </p:nvSpPr>
        <p:spPr>
          <a:xfrm>
            <a:off x="107504" y="188640"/>
            <a:ext cx="8928992" cy="5328592"/>
          </a:xfrm>
        </p:spPr>
        <p:txBody>
          <a:bodyPr/>
          <a:lstStyle/>
          <a:p>
            <a:pPr marL="0" indent="0" algn="just">
              <a:buFont typeface="Arial" panose="020B0604020202020204" pitchFamily="34" charset="0"/>
              <a:buNone/>
            </a:pPr>
            <a:r>
              <a:rPr lang="en-GB" altLang="en-US" sz="1100" b="1" i="1" dirty="0"/>
              <a:t>1) Threat of new entrants</a:t>
            </a:r>
            <a:r>
              <a:rPr lang="en-GB" altLang="en-US" sz="1100" b="1" dirty="0"/>
              <a:t>. </a:t>
            </a:r>
            <a:r>
              <a:rPr lang="en-GB" altLang="en-US" sz="1100" dirty="0"/>
              <a:t>The Internet has relatively low entry barriers due to the low cost and number of resources needed to create a web site or an e-commerce facility. This explains how a company such as Amazon or in the UK the Internet Bookshop can enter the market and be so successful in eroding the market share of the established competitors. The established companies have the strategic options of becoming early players in the new medium themselves, or taking over their Internet-based rivals before they become too large. For example, Waterstones and </a:t>
            </a:r>
            <a:r>
              <a:rPr lang="en-GB" altLang="en-US" sz="1100" dirty="0" err="1"/>
              <a:t>Blackwells</a:t>
            </a:r>
            <a:r>
              <a:rPr lang="en-GB" altLang="en-US" sz="1100" dirty="0"/>
              <a:t> set up Internet sites quite soon, but </a:t>
            </a:r>
            <a:r>
              <a:rPr lang="en-GB" altLang="en-US" sz="1100" dirty="0" err="1"/>
              <a:t>WH</a:t>
            </a:r>
            <a:r>
              <a:rPr lang="en-GB" altLang="en-US" sz="1100" dirty="0"/>
              <a:t> Smith bought the Internet Bookshop for £9 million in 1998. The threat of new entrants can also be countered by increasing the investment needed to be successful in a market by introducing more services.</a:t>
            </a:r>
          </a:p>
          <a:p>
            <a:pPr marL="0" indent="0" algn="just">
              <a:buFont typeface="Arial" panose="020B0604020202020204" pitchFamily="34" charset="0"/>
              <a:buNone/>
            </a:pPr>
            <a:endParaRPr lang="en-GB" altLang="en-US" sz="1100" dirty="0"/>
          </a:p>
          <a:p>
            <a:pPr marL="0" indent="0">
              <a:buFont typeface="Arial" panose="020B0604020202020204" pitchFamily="34" charset="0"/>
              <a:buNone/>
            </a:pPr>
            <a:r>
              <a:rPr lang="en-GB" altLang="en-US" sz="1100" b="1" i="1" dirty="0">
                <a:latin typeface="Arial,Italic"/>
              </a:rPr>
              <a:t>2) Rivalry between existing competitors</a:t>
            </a:r>
            <a:r>
              <a:rPr lang="en-GB" altLang="en-US" sz="1100" b="1" dirty="0">
                <a:latin typeface="Arial" panose="020B0604020202020204" pitchFamily="34" charset="0"/>
              </a:rPr>
              <a:t>. </a:t>
            </a:r>
            <a:r>
              <a:rPr lang="en-GB" altLang="en-US" sz="1100" dirty="0">
                <a:latin typeface="Arial" panose="020B0604020202020204" pitchFamily="34" charset="0"/>
              </a:rPr>
              <a:t>The arguments given in (1) above are also valid here. Investment in IS can help offer a better service and customer experience than competitors. Techniques that IS can facilitate include lower prices (achieved through fewer high street presences), online customer service (‘web self-service’) and value-added facilities such as special interest communities and e-mailing customers when a new book by their favourite author becomes available.</a:t>
            </a:r>
          </a:p>
          <a:p>
            <a:pPr marL="0" indent="0">
              <a:buFont typeface="Arial" panose="020B0604020202020204" pitchFamily="34" charset="0"/>
              <a:buNone/>
            </a:pPr>
            <a:endParaRPr lang="en-GB" altLang="en-US" sz="1100" dirty="0">
              <a:latin typeface="Arial" panose="020B0604020202020204" pitchFamily="34" charset="0"/>
            </a:endParaRPr>
          </a:p>
          <a:p>
            <a:pPr marL="0" indent="0">
              <a:buFont typeface="Arial" panose="020B0604020202020204" pitchFamily="34" charset="0"/>
              <a:buNone/>
            </a:pPr>
            <a:r>
              <a:rPr lang="en-GB" altLang="en-US" sz="1100" b="1" i="1" dirty="0">
                <a:latin typeface="Arial,Italic"/>
              </a:rPr>
              <a:t>3) Power of suppliers</a:t>
            </a:r>
            <a:r>
              <a:rPr lang="en-GB" altLang="en-US" sz="1100" b="1" dirty="0">
                <a:latin typeface="Arial" panose="020B0604020202020204" pitchFamily="34" charset="0"/>
              </a:rPr>
              <a:t>.</a:t>
            </a:r>
            <a:r>
              <a:rPr lang="en-GB" altLang="en-US" sz="1100" dirty="0">
                <a:latin typeface="Arial" panose="020B0604020202020204" pitchFamily="34" charset="0"/>
              </a:rPr>
              <a:t> The Internet has proved very effective in creating links to suppliers through extranets. The Tesco TIE case study shows how Tesco has used the Internet to reduce its costs in the supply chain while increasing customer satisfaction through better-quality produce and a wider range of choices. The power of suppliers can be reduced since, through using an electronic system, the buyer is setting the agenda for how they operate and perhaps increasing dependence on the buyer. Through using technology, it may become straightforward for Tesco to change to another supplier</a:t>
            </a:r>
          </a:p>
          <a:p>
            <a:pPr marL="0" indent="0">
              <a:buFont typeface="Arial" panose="020B0604020202020204" pitchFamily="34" charset="0"/>
              <a:buNone/>
            </a:pPr>
            <a:r>
              <a:rPr lang="en-GB" altLang="en-US" sz="1100" dirty="0">
                <a:latin typeface="Arial" panose="020B0604020202020204" pitchFamily="34" charset="0"/>
              </a:rPr>
              <a:t>(this is debatable).</a:t>
            </a:r>
          </a:p>
          <a:p>
            <a:pPr marL="0" indent="0">
              <a:buFont typeface="Arial" panose="020B0604020202020204" pitchFamily="34" charset="0"/>
              <a:buNone/>
            </a:pPr>
            <a:endParaRPr lang="en-GB" altLang="en-US" sz="1100" dirty="0">
              <a:latin typeface="Arial" panose="020B0604020202020204" pitchFamily="34" charset="0"/>
            </a:endParaRPr>
          </a:p>
          <a:p>
            <a:pPr marL="0" indent="0">
              <a:buFont typeface="Arial" panose="020B0604020202020204" pitchFamily="34" charset="0"/>
              <a:buNone/>
            </a:pPr>
            <a:r>
              <a:rPr lang="en-GB" altLang="en-US" sz="1100" b="1" i="1" dirty="0">
                <a:latin typeface="Arial,Italic"/>
              </a:rPr>
              <a:t>4) Power of buyers</a:t>
            </a:r>
            <a:r>
              <a:rPr lang="en-GB" altLang="en-US" sz="1100" b="1" dirty="0">
                <a:latin typeface="Arial" panose="020B0604020202020204" pitchFamily="34" charset="0"/>
              </a:rPr>
              <a:t>. </a:t>
            </a:r>
            <a:r>
              <a:rPr lang="en-GB" altLang="en-US" sz="1100" dirty="0">
                <a:latin typeface="Arial" panose="020B0604020202020204" pitchFamily="34" charset="0"/>
              </a:rPr>
              <a:t>This is the opposite argument to (3). By using the Internet to order goods, it can be argued that the buyer becomes familiar with using a particular service and is then less likely to swap to a competitor since they will have a learning curve in using another company’s site and facilities.</a:t>
            </a:r>
          </a:p>
          <a:p>
            <a:pPr marL="0" indent="0">
              <a:buFont typeface="Arial" panose="020B0604020202020204" pitchFamily="34" charset="0"/>
              <a:buNone/>
            </a:pPr>
            <a:endParaRPr lang="en-GB" altLang="en-US" sz="1100" dirty="0">
              <a:latin typeface="Arial" panose="020B0604020202020204" pitchFamily="34" charset="0"/>
            </a:endParaRPr>
          </a:p>
          <a:p>
            <a:pPr marL="0" indent="0">
              <a:buFont typeface="Arial" panose="020B0604020202020204" pitchFamily="34" charset="0"/>
              <a:buNone/>
            </a:pPr>
            <a:r>
              <a:rPr lang="en-GB" altLang="en-US" sz="1100" b="1" i="1" dirty="0">
                <a:latin typeface="Arial,Italic"/>
              </a:rPr>
              <a:t>4) Threat of substitutes. </a:t>
            </a:r>
            <a:r>
              <a:rPr lang="en-GB" altLang="en-US" sz="1100" dirty="0">
                <a:latin typeface="Arial" panose="020B0604020202020204" pitchFamily="34" charset="0"/>
              </a:rPr>
              <a:t>This argument is similar to the threat of new entrants. Companies need to be aware that as well as the Internet offering alternative suppliers, it may also provide an opportunity for new products. For example, customers may read fewer books or purchase fewer paper reports because they are using the Internet as an information source. The strategic response by a company may be to offer these substitute products in addition.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219FDCDB-B55B-6E44-947E-847AF41619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6009" y="1541083"/>
            <a:ext cx="8604448" cy="1701800"/>
          </a:xfrm>
          <a:prstGeom prst="rect">
            <a:avLst/>
          </a:prstGeom>
        </p:spPr>
      </p:pic>
      <p:sp>
        <p:nvSpPr>
          <p:cNvPr id="6" name="Rectangle 5">
            <a:extLst>
              <a:ext uri="{FF2B5EF4-FFF2-40B4-BE49-F238E27FC236}">
                <a16:creationId xmlns:a16="http://schemas.microsoft.com/office/drawing/2014/main" id="{EE0C7BF7-4CD6-A948-8907-31923832F65E}"/>
              </a:ext>
            </a:extLst>
          </p:cNvPr>
          <p:cNvSpPr/>
          <p:nvPr/>
        </p:nvSpPr>
        <p:spPr>
          <a:xfrm>
            <a:off x="179512" y="332656"/>
            <a:ext cx="8784976" cy="707886"/>
          </a:xfrm>
          <a:prstGeom prst="rect">
            <a:avLst/>
          </a:prstGeom>
        </p:spPr>
        <p:txBody>
          <a:bodyPr wrap="square">
            <a:spAutoFit/>
          </a:bodyPr>
          <a:lstStyle/>
          <a:p>
            <a:pPr algn="ctr"/>
            <a:r>
              <a:rPr lang="en-GB" sz="2000" b="1" dirty="0">
                <a:effectLst/>
                <a:latin typeface="AvenirLTPro"/>
              </a:rPr>
              <a:t>IT-ENABLED NEW PRODUCTS AND SERVICES PROVIDING COMPETITIVE ADVANTAGE </a:t>
            </a:r>
            <a:endParaRPr lang="en-GB" sz="2000" dirty="0"/>
          </a:p>
        </p:txBody>
      </p:sp>
      <p:sp>
        <p:nvSpPr>
          <p:cNvPr id="7" name="Rectangle 6">
            <a:extLst>
              <a:ext uri="{FF2B5EF4-FFF2-40B4-BE49-F238E27FC236}">
                <a16:creationId xmlns:a16="http://schemas.microsoft.com/office/drawing/2014/main" id="{52C918DF-B645-034C-A1B2-89EC120B165B}"/>
              </a:ext>
            </a:extLst>
          </p:cNvPr>
          <p:cNvSpPr/>
          <p:nvPr/>
        </p:nvSpPr>
        <p:spPr>
          <a:xfrm>
            <a:off x="6551173" y="5445224"/>
            <a:ext cx="1511952" cy="215444"/>
          </a:xfrm>
          <a:prstGeom prst="rect">
            <a:avLst/>
          </a:prstGeom>
        </p:spPr>
        <p:txBody>
          <a:bodyPr wrap="none">
            <a:spAutoFit/>
          </a:bodyPr>
          <a:lstStyle/>
          <a:p>
            <a:r>
              <a:rPr lang="en-GB" sz="800" dirty="0">
                <a:effectLst/>
                <a:latin typeface="LiberationSans"/>
              </a:rPr>
              <a:t>Laudon, KC, &amp; Laudon, JP 2019, </a:t>
            </a:r>
            <a:endParaRPr lang="en-GB" dirty="0"/>
          </a:p>
        </p:txBody>
      </p:sp>
    </p:spTree>
    <p:extLst>
      <p:ext uri="{BB962C8B-B14F-4D97-AF65-F5344CB8AC3E}">
        <p14:creationId xmlns:p14="http://schemas.microsoft.com/office/powerpoint/2010/main" val="26729667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95670BB-36FD-714F-BDB7-838ED6C82D0A}"/>
              </a:ext>
            </a:extLst>
          </p:cNvPr>
          <p:cNvSpPr/>
          <p:nvPr/>
        </p:nvSpPr>
        <p:spPr>
          <a:xfrm>
            <a:off x="388652" y="1484784"/>
            <a:ext cx="3528392" cy="2308324"/>
          </a:xfrm>
          <a:prstGeom prst="rect">
            <a:avLst/>
          </a:prstGeom>
        </p:spPr>
        <p:txBody>
          <a:bodyPr wrap="square">
            <a:spAutoFit/>
          </a:bodyPr>
          <a:lstStyle/>
          <a:p>
            <a:r>
              <a:rPr lang="en-GB" dirty="0"/>
              <a:t>-Porter’s Five Forces Class Activity: Follow instructions from your lecturer </a:t>
            </a:r>
          </a:p>
          <a:p>
            <a:endParaRPr lang="en-GB" dirty="0"/>
          </a:p>
          <a:p>
            <a:r>
              <a:rPr lang="en-GB" dirty="0"/>
              <a:t>-Use Porter’s Five Forces framework to help analyse the book publishing industry in the UK</a:t>
            </a:r>
          </a:p>
        </p:txBody>
      </p:sp>
      <p:sp>
        <p:nvSpPr>
          <p:cNvPr id="3" name="Rectangle 2">
            <a:extLst>
              <a:ext uri="{FF2B5EF4-FFF2-40B4-BE49-F238E27FC236}">
                <a16:creationId xmlns:a16="http://schemas.microsoft.com/office/drawing/2014/main" id="{63A51CE1-4518-9B42-9F4E-C3A4617FA771}"/>
              </a:ext>
            </a:extLst>
          </p:cNvPr>
          <p:cNvSpPr/>
          <p:nvPr/>
        </p:nvSpPr>
        <p:spPr>
          <a:xfrm>
            <a:off x="683568" y="615970"/>
            <a:ext cx="7776864" cy="523220"/>
          </a:xfrm>
          <a:prstGeom prst="rect">
            <a:avLst/>
          </a:prstGeom>
        </p:spPr>
        <p:txBody>
          <a:bodyPr wrap="square">
            <a:spAutoFit/>
          </a:bodyPr>
          <a:lstStyle/>
          <a:p>
            <a:r>
              <a:rPr lang="en-GB" sz="2800" dirty="0"/>
              <a:t>Case Study: Book Publishing Industry</a:t>
            </a:r>
          </a:p>
        </p:txBody>
      </p:sp>
      <p:pic>
        <p:nvPicPr>
          <p:cNvPr id="5" name="Picture 4" descr="A close up of a sign&#10;&#10;Description automatically generated">
            <a:extLst>
              <a:ext uri="{FF2B5EF4-FFF2-40B4-BE49-F238E27FC236}">
                <a16:creationId xmlns:a16="http://schemas.microsoft.com/office/drawing/2014/main" id="{C1E55EBC-3912-5947-A9A3-B82859B428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067944" y="1103070"/>
            <a:ext cx="4722817" cy="3967166"/>
          </a:xfrm>
          <a:prstGeom prst="rect">
            <a:avLst/>
          </a:prstGeom>
        </p:spPr>
      </p:pic>
    </p:spTree>
    <p:extLst>
      <p:ext uri="{BB962C8B-B14F-4D97-AF65-F5344CB8AC3E}">
        <p14:creationId xmlns:p14="http://schemas.microsoft.com/office/powerpoint/2010/main" val="1331434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B7E8431-6ECE-1347-BB46-F94D3C10B069}"/>
              </a:ext>
            </a:extLst>
          </p:cNvPr>
          <p:cNvPicPr>
            <a:picLocks noChangeAspect="1"/>
          </p:cNvPicPr>
          <p:nvPr/>
        </p:nvPicPr>
        <p:blipFill>
          <a:blip r:embed="rId2">
            <a:duotone>
              <a:schemeClr val="accent6">
                <a:shade val="45000"/>
                <a:satMod val="135000"/>
              </a:schemeClr>
              <a:prstClr val="white"/>
            </a:duotone>
          </a:blip>
          <a:stretch>
            <a:fillRect/>
          </a:stretch>
        </p:blipFill>
        <p:spPr>
          <a:xfrm>
            <a:off x="1475656" y="1233028"/>
            <a:ext cx="6552728" cy="421364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Rectangle 2">
            <a:extLst>
              <a:ext uri="{FF2B5EF4-FFF2-40B4-BE49-F238E27FC236}">
                <a16:creationId xmlns:a16="http://schemas.microsoft.com/office/drawing/2014/main" id="{79BBF1A0-8DDF-014D-AE61-DD8CB3D8857B}"/>
              </a:ext>
            </a:extLst>
          </p:cNvPr>
          <p:cNvSpPr/>
          <p:nvPr/>
        </p:nvSpPr>
        <p:spPr>
          <a:xfrm>
            <a:off x="1763713" y="333375"/>
            <a:ext cx="5778500" cy="584200"/>
          </a:xfrm>
          <a:prstGeom prst="rect">
            <a:avLst/>
          </a:prstGeom>
        </p:spPr>
        <p:txBody>
          <a:bodyPr>
            <a:spAutoFit/>
          </a:bodyPr>
          <a:lstStyle/>
          <a:p>
            <a:pPr>
              <a:defRPr/>
            </a:pPr>
            <a:r>
              <a:rPr lang="en-GB" altLang="en-US" sz="3200" dirty="0">
                <a:solidFill>
                  <a:prstClr val="black"/>
                </a:solidFill>
                <a:latin typeface="Myriad Pro"/>
                <a:ea typeface="+mj-ea"/>
                <a:cs typeface="+mj-cs"/>
              </a:rPr>
              <a:t>Porter’s Competitive Strategies</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40A4DDB8-43A5-5F4A-BAA1-2828206B1EA6}"/>
              </a:ext>
            </a:extLst>
          </p:cNvPr>
          <p:cNvSpPr>
            <a:spLocks noGrp="1" noChangeArrowheads="1"/>
          </p:cNvSpPr>
          <p:nvPr>
            <p:ph type="title" idx="4294967295"/>
          </p:nvPr>
        </p:nvSpPr>
        <p:spPr>
          <a:xfrm>
            <a:off x="406400" y="309563"/>
            <a:ext cx="8382000" cy="579437"/>
          </a:xfrm>
        </p:spPr>
        <p:txBody>
          <a:bodyPr/>
          <a:lstStyle/>
          <a:p>
            <a:pPr eaLnBrk="1" hangingPunct="1"/>
            <a:r>
              <a:rPr lang="en-GB" altLang="en-US" sz="3200"/>
              <a:t>Porter’s competitive strategies</a:t>
            </a:r>
            <a:endParaRPr lang="en-US" altLang="en-US" sz="3200"/>
          </a:p>
        </p:txBody>
      </p:sp>
      <p:sp>
        <p:nvSpPr>
          <p:cNvPr id="18434" name="Rectangle 3">
            <a:extLst>
              <a:ext uri="{FF2B5EF4-FFF2-40B4-BE49-F238E27FC236}">
                <a16:creationId xmlns:a16="http://schemas.microsoft.com/office/drawing/2014/main" id="{D66AB07D-C67F-D942-B333-14C7AFE11042}"/>
              </a:ext>
            </a:extLst>
          </p:cNvPr>
          <p:cNvSpPr>
            <a:spLocks noGrp="1" noChangeArrowheads="1"/>
          </p:cNvSpPr>
          <p:nvPr>
            <p:ph type="body" idx="4294967295"/>
          </p:nvPr>
        </p:nvSpPr>
        <p:spPr>
          <a:xfrm>
            <a:off x="251520" y="1052736"/>
            <a:ext cx="8382000" cy="3689350"/>
          </a:xfrm>
        </p:spPr>
        <p:txBody>
          <a:bodyPr>
            <a:spAutoFit/>
          </a:bodyPr>
          <a:lstStyle/>
          <a:p>
            <a:pPr marL="309563" indent="-309563" eaLnBrk="1" hangingPunct="1">
              <a:lnSpc>
                <a:spcPct val="90000"/>
              </a:lnSpc>
            </a:pPr>
            <a:r>
              <a:rPr lang="en-GB" altLang="en-US" sz="1400" b="1" dirty="0"/>
              <a:t>Overall cost leadership</a:t>
            </a:r>
            <a:r>
              <a:rPr lang="en-GB" altLang="en-US" sz="1400" dirty="0"/>
              <a:t>: Firm aims to become the lowest-cost producer in the industry. The strategy here is that, by reducing costs, one is more likely to retain customers and reduce the threat posed by substitute products. An example of how this might be achieved is to invest in systems that support accurate sales forecasting and therefore projected materials requirements so that good, long-term deals can be struck with suppliers, thus reducing materials costs.</a:t>
            </a:r>
          </a:p>
          <a:p>
            <a:pPr marL="309563" indent="-309563" eaLnBrk="1" hangingPunct="1">
              <a:lnSpc>
                <a:spcPct val="90000"/>
              </a:lnSpc>
            </a:pPr>
            <a:endParaRPr lang="en-GB" altLang="en-US" sz="1400" i="1" dirty="0"/>
          </a:p>
          <a:p>
            <a:pPr marL="309563" indent="-309563" eaLnBrk="1" hangingPunct="1">
              <a:lnSpc>
                <a:spcPct val="90000"/>
              </a:lnSpc>
            </a:pPr>
            <a:r>
              <a:rPr lang="en-GB" altLang="en-US" sz="1400" b="1" dirty="0"/>
              <a:t>Differentiation</a:t>
            </a:r>
            <a:r>
              <a:rPr lang="en-GB" altLang="en-US" sz="1400" dirty="0"/>
              <a:t>: Creates a product perceived industry-wide as being unique. By being able to tailor products to specific customers’ requirements or by offering an exceptional quality of service, the risk of customers’ switching is reduced.</a:t>
            </a:r>
          </a:p>
          <a:p>
            <a:pPr marL="309563" indent="-309563" eaLnBrk="1" hangingPunct="1">
              <a:lnSpc>
                <a:spcPct val="90000"/>
              </a:lnSpc>
            </a:pPr>
            <a:endParaRPr lang="en-GB" altLang="en-US" sz="1400" i="1" dirty="0"/>
          </a:p>
          <a:p>
            <a:pPr marL="309563" indent="-309563" eaLnBrk="1" hangingPunct="1">
              <a:lnSpc>
                <a:spcPct val="90000"/>
              </a:lnSpc>
            </a:pPr>
            <a:r>
              <a:rPr lang="en-GB" altLang="en-US" sz="1400" b="1" dirty="0"/>
              <a:t>Focus or niche</a:t>
            </a:r>
            <a:r>
              <a:rPr lang="en-GB" altLang="en-US" sz="1400" dirty="0"/>
              <a:t>: This involves identifying and serving a target segment very well (e.g. buyer group, product range, geographic market). The firm seeks to achieve either or both of ‘cost leadership’ and ‘differentiation’.</a:t>
            </a:r>
          </a:p>
          <a:p>
            <a:pPr marL="309563" indent="-309563" eaLnBrk="1" hangingPunct="1">
              <a:lnSpc>
                <a:spcPct val="90000"/>
              </a:lnSpc>
            </a:pPr>
            <a:endParaRPr lang="en-GB" altLang="en-US" sz="1400" dirty="0"/>
          </a:p>
          <a:p>
            <a:pPr marL="309563" indent="-309563" eaLnBrk="1" hangingPunct="1">
              <a:lnSpc>
                <a:spcPct val="90000"/>
              </a:lnSpc>
              <a:buFontTx/>
              <a:buNone/>
            </a:pPr>
            <a:r>
              <a:rPr lang="en-GB" altLang="en-US" sz="1400" dirty="0"/>
              <a:t>There is also a possible undesirable outcome:</a:t>
            </a:r>
            <a:endParaRPr lang="en-GB" altLang="en-US" sz="1400" i="1" dirty="0"/>
          </a:p>
          <a:p>
            <a:pPr marL="309563" indent="-309563" eaLnBrk="1" hangingPunct="1">
              <a:lnSpc>
                <a:spcPct val="90000"/>
              </a:lnSpc>
            </a:pPr>
            <a:r>
              <a:rPr lang="en-GB" altLang="en-US" sz="1400" b="1" dirty="0"/>
              <a:t>‘Stuck in the middle’:</a:t>
            </a:r>
            <a:r>
              <a:rPr lang="en-GB" altLang="en-US" sz="1400" dirty="0"/>
              <a:t> The firm is unable to adopt any of the above approaches and, therefore, is ultimately at the mercy of competitors that are able to offer these approaches.</a:t>
            </a:r>
            <a:endParaRPr lang="en-US" altLang="en-US" sz="1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8434">
                                            <p:txEl>
                                              <p:pRg st="0" end="0"/>
                                            </p:txEl>
                                          </p:spTgt>
                                        </p:tgtEl>
                                        <p:attrNameLst>
                                          <p:attrName>style.visibility</p:attrName>
                                        </p:attrNameLst>
                                      </p:cBhvr>
                                      <p:to>
                                        <p:strVal val="visible"/>
                                      </p:to>
                                    </p:set>
                                    <p:anim calcmode="lin" valueType="num">
                                      <p:cBhvr additive="base">
                                        <p:cTn id="7" dur="500" fill="hold"/>
                                        <p:tgtEl>
                                          <p:spTgt spid="1843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843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8434">
                                            <p:txEl>
                                              <p:pRg st="2" end="2"/>
                                            </p:txEl>
                                          </p:spTgt>
                                        </p:tgtEl>
                                        <p:attrNameLst>
                                          <p:attrName>style.visibility</p:attrName>
                                        </p:attrNameLst>
                                      </p:cBhvr>
                                      <p:to>
                                        <p:strVal val="visible"/>
                                      </p:to>
                                    </p:set>
                                    <p:anim calcmode="lin" valueType="num">
                                      <p:cBhvr additive="base">
                                        <p:cTn id="13" dur="500" fill="hold"/>
                                        <p:tgtEl>
                                          <p:spTgt spid="18434">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843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8434">
                                            <p:txEl>
                                              <p:pRg st="4" end="4"/>
                                            </p:txEl>
                                          </p:spTgt>
                                        </p:tgtEl>
                                        <p:attrNameLst>
                                          <p:attrName>style.visibility</p:attrName>
                                        </p:attrNameLst>
                                      </p:cBhvr>
                                      <p:to>
                                        <p:strVal val="visible"/>
                                      </p:to>
                                    </p:set>
                                    <p:anim calcmode="lin" valueType="num">
                                      <p:cBhvr additive="base">
                                        <p:cTn id="19" dur="500" fill="hold"/>
                                        <p:tgtEl>
                                          <p:spTgt spid="18434">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8434">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8434">
                                            <p:txEl>
                                              <p:pRg st="6" end="6"/>
                                            </p:txEl>
                                          </p:spTgt>
                                        </p:tgtEl>
                                        <p:attrNameLst>
                                          <p:attrName>style.visibility</p:attrName>
                                        </p:attrNameLst>
                                      </p:cBhvr>
                                      <p:to>
                                        <p:strVal val="visible"/>
                                      </p:to>
                                    </p:set>
                                    <p:anim calcmode="lin" valueType="num">
                                      <p:cBhvr additive="base">
                                        <p:cTn id="25" dur="500" fill="hold"/>
                                        <p:tgtEl>
                                          <p:spTgt spid="18434">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8434">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8434">
                                            <p:txEl>
                                              <p:pRg st="7" end="7"/>
                                            </p:txEl>
                                          </p:spTgt>
                                        </p:tgtEl>
                                        <p:attrNameLst>
                                          <p:attrName>style.visibility</p:attrName>
                                        </p:attrNameLst>
                                      </p:cBhvr>
                                      <p:to>
                                        <p:strVal val="visible"/>
                                      </p:to>
                                    </p:set>
                                    <p:anim calcmode="lin" valueType="num">
                                      <p:cBhvr additive="base">
                                        <p:cTn id="31" dur="500" fill="hold"/>
                                        <p:tgtEl>
                                          <p:spTgt spid="18434">
                                            <p:txEl>
                                              <p:pRg st="7" end="7"/>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8434">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2">
            <a:extLst>
              <a:ext uri="{FF2B5EF4-FFF2-40B4-BE49-F238E27FC236}">
                <a16:creationId xmlns:a16="http://schemas.microsoft.com/office/drawing/2014/main" id="{E5CDEED4-EC98-024B-B3F6-ED334EDF8D2A}"/>
              </a:ext>
            </a:extLst>
          </p:cNvPr>
          <p:cNvSpPr>
            <a:spLocks noGrp="1"/>
          </p:cNvSpPr>
          <p:nvPr>
            <p:ph type="title"/>
          </p:nvPr>
        </p:nvSpPr>
        <p:spPr>
          <a:xfrm>
            <a:off x="457200" y="274638"/>
            <a:ext cx="8229600" cy="1143000"/>
          </a:xfrm>
        </p:spPr>
        <p:txBody>
          <a:bodyPr wrap="square" anchor="ctr">
            <a:normAutofit/>
          </a:bodyPr>
          <a:lstStyle/>
          <a:p>
            <a:pPr marL="342900" indent="-342900">
              <a:lnSpc>
                <a:spcPct val="90000"/>
              </a:lnSpc>
            </a:pPr>
            <a:r>
              <a:rPr lang="en-GB" altLang="en-US" sz="3700" b="1" dirty="0"/>
              <a:t>Cost leadership</a:t>
            </a:r>
            <a:br>
              <a:rPr lang="en-GB" altLang="en-US" sz="3700" b="1" dirty="0"/>
            </a:br>
            <a:endParaRPr lang="en-GB" altLang="en-US" sz="3700" b="1" dirty="0"/>
          </a:p>
        </p:txBody>
      </p:sp>
      <p:pic>
        <p:nvPicPr>
          <p:cNvPr id="3" name="Content Placeholder 2">
            <a:extLst>
              <a:ext uri="{FF2B5EF4-FFF2-40B4-BE49-F238E27FC236}">
                <a16:creationId xmlns:a16="http://schemas.microsoft.com/office/drawing/2014/main" id="{63D131CA-3515-C641-8129-01781251F824}"/>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927" r="23493" b="-2"/>
          <a:stretch/>
        </p:blipFill>
        <p:spPr>
          <a:xfrm>
            <a:off x="251520" y="1052736"/>
            <a:ext cx="4038600" cy="3989040"/>
          </a:xfrm>
          <a:noFill/>
        </p:spPr>
      </p:pic>
      <p:sp>
        <p:nvSpPr>
          <p:cNvPr id="4" name="Content Placeholder 3">
            <a:extLst>
              <a:ext uri="{FF2B5EF4-FFF2-40B4-BE49-F238E27FC236}">
                <a16:creationId xmlns:a16="http://schemas.microsoft.com/office/drawing/2014/main" id="{B8E8F76F-DA64-E447-939D-BBEB17B94DE8}"/>
              </a:ext>
            </a:extLst>
          </p:cNvPr>
          <p:cNvSpPr>
            <a:spLocks noGrp="1"/>
          </p:cNvSpPr>
          <p:nvPr>
            <p:ph sz="half" idx="2"/>
          </p:nvPr>
        </p:nvSpPr>
        <p:spPr>
          <a:xfrm>
            <a:off x="4716016" y="1052736"/>
            <a:ext cx="4038600" cy="3989040"/>
          </a:xfrm>
        </p:spPr>
        <p:txBody>
          <a:bodyPr wrap="square" anchor="t">
            <a:normAutofit/>
          </a:bodyPr>
          <a:lstStyle/>
          <a:p>
            <a:pPr>
              <a:buFont typeface="Arial" charset="0"/>
              <a:buChar char="•"/>
              <a:defRPr/>
            </a:pPr>
            <a:r>
              <a:rPr lang="en-GB" sz="2600" dirty="0"/>
              <a:t>Providing goods or services at the lowest possible cost:</a:t>
            </a:r>
          </a:p>
          <a:p>
            <a:pPr>
              <a:defRPr/>
            </a:pPr>
            <a:r>
              <a:rPr lang="en-GB" sz="2600" dirty="0"/>
              <a:t>Automating parts of the production process</a:t>
            </a:r>
          </a:p>
          <a:p>
            <a:pPr>
              <a:defRPr/>
            </a:pPr>
            <a:r>
              <a:rPr lang="en-GB" sz="2600" dirty="0"/>
              <a:t>Helping supplier and customers to reduce costs by alliances.</a:t>
            </a:r>
          </a:p>
          <a:p>
            <a:pPr>
              <a:defRPr/>
            </a:pPr>
            <a:r>
              <a:rPr lang="en-GB" sz="2600" b="1" dirty="0"/>
              <a:t>Example?</a:t>
            </a:r>
          </a:p>
          <a:p>
            <a:pPr marL="0" indent="0">
              <a:buFontTx/>
              <a:buNone/>
              <a:defRPr/>
            </a:pPr>
            <a:endParaRPr lang="en-GB" sz="2600" dirty="0"/>
          </a:p>
          <a:p>
            <a:pPr>
              <a:buFont typeface="Arial" charset="0"/>
              <a:buChar char="•"/>
              <a:defRPr/>
            </a:pPr>
            <a:endParaRPr lang="en-GB" sz="2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6A4E28C0-D155-484B-A7E2-0AF392A6B639}"/>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altLang="en-US" sz="3700"/>
              <a:t>Cost leadership</a:t>
            </a:r>
            <a:br>
              <a:rPr lang="en-GB" altLang="en-US" sz="3700"/>
            </a:br>
            <a:endParaRPr lang="en-GB" altLang="en-US" sz="3700"/>
          </a:p>
        </p:txBody>
      </p:sp>
      <p:sp>
        <p:nvSpPr>
          <p:cNvPr id="17412" name="Content Placeholder 4">
            <a:extLst>
              <a:ext uri="{FF2B5EF4-FFF2-40B4-BE49-F238E27FC236}">
                <a16:creationId xmlns:a16="http://schemas.microsoft.com/office/drawing/2014/main" id="{4E96C87D-A037-A641-897F-76790524AFEB}"/>
              </a:ext>
            </a:extLst>
          </p:cNvPr>
          <p:cNvSpPr>
            <a:spLocks noGrp="1"/>
          </p:cNvSpPr>
          <p:nvPr>
            <p:ph sz="half" idx="1"/>
          </p:nvPr>
        </p:nvSpPr>
        <p:spPr>
          <a:xfrm>
            <a:off x="251520" y="1196752"/>
            <a:ext cx="4038600" cy="3989040"/>
          </a:xfrm>
        </p:spPr>
        <p:txBody>
          <a:bodyPr wrap="square" anchor="t">
            <a:normAutofit/>
          </a:bodyPr>
          <a:lstStyle/>
          <a:p>
            <a:r>
              <a:rPr lang="en-GB" altLang="en-US" dirty="0"/>
              <a:t>Reduce operating costs by transferring over 90% of its ticketing online. The company has been able to reduce staff costs dramatically.</a:t>
            </a:r>
          </a:p>
        </p:txBody>
      </p:sp>
      <p:pic>
        <p:nvPicPr>
          <p:cNvPr id="17411" name="Picture 2" descr="http://cdn.ttgtmedia.com/visuals/ComputerWeekly/Hero%20Images/easyjet-gatwick-aeroplane-pr-hero.jpg">
            <a:extLst>
              <a:ext uri="{FF2B5EF4-FFF2-40B4-BE49-F238E27FC236}">
                <a16:creationId xmlns:a16="http://schemas.microsoft.com/office/drawing/2014/main" id="{777DD4E0-5706-8141-AA1E-E6E7510447A7}"/>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a:xfrm>
            <a:off x="4674339" y="1556792"/>
            <a:ext cx="4038600" cy="2421314"/>
          </a:xfr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258C822E-F6E2-8242-A2AA-689FD39CC89B}"/>
              </a:ext>
            </a:extLst>
          </p:cNvPr>
          <p:cNvSpPr>
            <a:spLocks noGrp="1"/>
          </p:cNvSpPr>
          <p:nvPr>
            <p:ph type="title"/>
          </p:nvPr>
        </p:nvSpPr>
        <p:spPr>
          <a:xfrm>
            <a:off x="457200" y="274638"/>
            <a:ext cx="8229600" cy="1143000"/>
          </a:xfrm>
        </p:spPr>
        <p:txBody>
          <a:bodyPr wrap="square" anchor="ctr">
            <a:normAutofit/>
          </a:bodyPr>
          <a:lstStyle/>
          <a:p>
            <a:pPr marL="342900" indent="-342900">
              <a:lnSpc>
                <a:spcPct val="90000"/>
              </a:lnSpc>
            </a:pPr>
            <a:r>
              <a:rPr lang="en-GB" altLang="en-US" sz="3700" b="1" dirty="0"/>
              <a:t>Product differentiation</a:t>
            </a:r>
            <a:br>
              <a:rPr lang="en-GB" altLang="en-US" sz="3700" b="1" dirty="0"/>
            </a:br>
            <a:endParaRPr lang="en-GB" altLang="en-US" sz="3700" b="1" dirty="0"/>
          </a:p>
        </p:txBody>
      </p:sp>
      <p:sp>
        <p:nvSpPr>
          <p:cNvPr id="18435" name="Content Placeholder 2">
            <a:extLst>
              <a:ext uri="{FF2B5EF4-FFF2-40B4-BE49-F238E27FC236}">
                <a16:creationId xmlns:a16="http://schemas.microsoft.com/office/drawing/2014/main" id="{54546676-517E-6548-A924-E1EE0BAF4E56}"/>
              </a:ext>
            </a:extLst>
          </p:cNvPr>
          <p:cNvSpPr>
            <a:spLocks noGrp="1"/>
          </p:cNvSpPr>
          <p:nvPr>
            <p:ph sz="half" idx="1"/>
          </p:nvPr>
        </p:nvSpPr>
        <p:spPr>
          <a:xfrm>
            <a:off x="107504" y="1096145"/>
            <a:ext cx="4628416" cy="4061047"/>
          </a:xfrm>
        </p:spPr>
        <p:txBody>
          <a:bodyPr wrap="square" anchor="t">
            <a:normAutofit/>
          </a:bodyPr>
          <a:lstStyle/>
          <a:p>
            <a:pPr>
              <a:lnSpc>
                <a:spcPct val="90000"/>
              </a:lnSpc>
            </a:pPr>
            <a:r>
              <a:rPr lang="en-GB" altLang="en-US" sz="1600" dirty="0"/>
              <a:t>Differentiating its products and services from those of its competitors; Innovation</a:t>
            </a:r>
          </a:p>
          <a:p>
            <a:pPr>
              <a:lnSpc>
                <a:spcPct val="90000"/>
              </a:lnSpc>
            </a:pPr>
            <a:r>
              <a:rPr lang="en-GB" sz="1600" dirty="0"/>
              <a:t>Use information systems to enable new products and services or greatly change the customer convenience in using your existing products and services. </a:t>
            </a:r>
          </a:p>
          <a:p>
            <a:pPr>
              <a:lnSpc>
                <a:spcPct val="90000"/>
              </a:lnSpc>
            </a:pPr>
            <a:r>
              <a:rPr lang="en-GB" sz="1600" dirty="0"/>
              <a:t>Big forms are pouring billions of dollars into research and deployment of new services, and enhancements to their most valuable services and products in order to differentiate them from potential competitors.</a:t>
            </a:r>
          </a:p>
          <a:p>
            <a:pPr>
              <a:lnSpc>
                <a:spcPct val="90000"/>
              </a:lnSpc>
            </a:pPr>
            <a:r>
              <a:rPr lang="en-GB" sz="1600" dirty="0"/>
              <a:t>The continual stream of innovations flowing from Big Tech companies ensures their products are unique, and difficult to copy. </a:t>
            </a:r>
          </a:p>
          <a:p>
            <a:pPr>
              <a:lnSpc>
                <a:spcPct val="90000"/>
              </a:lnSpc>
            </a:pPr>
            <a:r>
              <a:rPr lang="en-GB" altLang="en-US" sz="1600" b="1" dirty="0"/>
              <a:t>Example?</a:t>
            </a:r>
          </a:p>
          <a:p>
            <a:pPr>
              <a:lnSpc>
                <a:spcPct val="90000"/>
              </a:lnSpc>
              <a:buFont typeface="Arial" panose="020B0604020202020204" pitchFamily="34" charset="0"/>
              <a:buNone/>
            </a:pPr>
            <a:endParaRPr lang="en-GB" altLang="en-US" sz="1500" dirty="0"/>
          </a:p>
          <a:p>
            <a:pPr>
              <a:lnSpc>
                <a:spcPct val="90000"/>
              </a:lnSpc>
              <a:buFont typeface="Arial" panose="020B0604020202020204" pitchFamily="34" charset="0"/>
              <a:buNone/>
            </a:pPr>
            <a:endParaRPr lang="en-GB" altLang="en-US" sz="1500" dirty="0"/>
          </a:p>
        </p:txBody>
      </p:sp>
      <p:pic>
        <p:nvPicPr>
          <p:cNvPr id="3" name="Picture 2" descr="A picture containing blue, large, snow&#10;&#10;Description automatically generated">
            <a:extLst>
              <a:ext uri="{FF2B5EF4-FFF2-40B4-BE49-F238E27FC236}">
                <a16:creationId xmlns:a16="http://schemas.microsoft.com/office/drawing/2014/main" id="{58C1594F-A9EF-ED4A-89CB-2C748D340BA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844" r="11710" b="-1"/>
          <a:stretch/>
        </p:blipFill>
        <p:spPr>
          <a:xfrm>
            <a:off x="4943720" y="1196752"/>
            <a:ext cx="3601183" cy="3556991"/>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674AF9B7-1107-4D48-9650-B9C3EA372C4B}"/>
              </a:ext>
            </a:extLst>
          </p:cNvPr>
          <p:cNvSpPr>
            <a:spLocks noGrp="1"/>
          </p:cNvSpPr>
          <p:nvPr>
            <p:ph type="title"/>
          </p:nvPr>
        </p:nvSpPr>
        <p:spPr>
          <a:xfrm>
            <a:off x="684213" y="273050"/>
            <a:ext cx="8382000" cy="522288"/>
          </a:xfrm>
        </p:spPr>
        <p:txBody>
          <a:bodyPr/>
          <a:lstStyle/>
          <a:p>
            <a:r>
              <a:rPr lang="en-GB" altLang="en-US" sz="3600">
                <a:ea typeface="MS PGothic" panose="020B0600070205080204" pitchFamily="34" charset="-128"/>
              </a:rPr>
              <a:t>Product differentiation</a:t>
            </a:r>
          </a:p>
        </p:txBody>
      </p:sp>
      <p:pic>
        <p:nvPicPr>
          <p:cNvPr id="19459" name="Picture 2" descr="https://i.ytimg.com/vi/nAagPiH_GxY/maxresdefault.jpg">
            <a:extLst>
              <a:ext uri="{FF2B5EF4-FFF2-40B4-BE49-F238E27FC236}">
                <a16:creationId xmlns:a16="http://schemas.microsoft.com/office/drawing/2014/main" id="{38B8D6A8-4C16-1E4F-9CD4-EBB6C738AD6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66713" y="1989138"/>
            <a:ext cx="8382000" cy="2095500"/>
          </a:xfr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Rectangle 3">
            <a:extLst>
              <a:ext uri="{FF2B5EF4-FFF2-40B4-BE49-F238E27FC236}">
                <a16:creationId xmlns:a16="http://schemas.microsoft.com/office/drawing/2014/main" id="{3E958F9C-D30F-4145-BD40-789950D22F89}"/>
              </a:ext>
            </a:extLst>
          </p:cNvPr>
          <p:cNvSpPr>
            <a:spLocks noChangeArrowheads="1"/>
          </p:cNvSpPr>
          <p:nvPr/>
        </p:nvSpPr>
        <p:spPr bwMode="auto">
          <a:xfrm>
            <a:off x="1476375" y="549275"/>
            <a:ext cx="604837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50000"/>
              </a:spcBef>
            </a:pPr>
            <a:r>
              <a:rPr lang="en-GB" altLang="en-US" sz="2800" b="1"/>
              <a:t>The Value Chain</a:t>
            </a:r>
          </a:p>
        </p:txBody>
      </p:sp>
      <p:pic>
        <p:nvPicPr>
          <p:cNvPr id="3" name="Picture 2" descr="A close up of text on a white background&#10;&#10;Description automatically generated">
            <a:extLst>
              <a:ext uri="{FF2B5EF4-FFF2-40B4-BE49-F238E27FC236}">
                <a16:creationId xmlns:a16="http://schemas.microsoft.com/office/drawing/2014/main" id="{2C6AEBFE-02DE-C748-98C2-2F5CFBE0CD1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8998" y="1091703"/>
            <a:ext cx="7506003" cy="4445669"/>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78894B0-7A5A-4DC1-90B3-820B7CFB5CC8}"/>
              </a:ext>
            </a:extLst>
          </p:cNvPr>
          <p:cNvSpPr>
            <a:spLocks noGrp="1"/>
          </p:cNvSpPr>
          <p:nvPr>
            <p:ph type="title"/>
          </p:nvPr>
        </p:nvSpPr>
        <p:spPr>
          <a:xfrm>
            <a:off x="656990" y="4090920"/>
            <a:ext cx="7803441" cy="638746"/>
          </a:xfrm>
        </p:spPr>
        <p:txBody>
          <a:bodyPr vert="horz" wrap="square" lIns="91440" tIns="45720" rIns="91440" bIns="45720" numCol="1" anchor="t" anchorCtr="0" compatLnSpc="1">
            <a:prstTxWarp prst="textNoShape">
              <a:avLst/>
            </a:prstTxWarp>
            <a:normAutofit/>
          </a:bodyPr>
          <a:lstStyle/>
          <a:p>
            <a:r>
              <a:rPr lang="en-US" sz="2800" dirty="0"/>
              <a:t>The Business Information Value Chain </a:t>
            </a:r>
          </a:p>
        </p:txBody>
      </p:sp>
      <p:pic>
        <p:nvPicPr>
          <p:cNvPr id="3" name="Picture 2" descr="A screenshot of a cell phone&#10;&#10;Description automatically generated">
            <a:extLst>
              <a:ext uri="{FF2B5EF4-FFF2-40B4-BE49-F238E27FC236}">
                <a16:creationId xmlns:a16="http://schemas.microsoft.com/office/drawing/2014/main" id="{8B1419CD-0969-9740-B610-7BF795A358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8" y="332656"/>
            <a:ext cx="5876056" cy="3393420"/>
          </a:xfrm>
          <a:prstGeom prst="rect">
            <a:avLst/>
          </a:prstGeom>
          <a:noFill/>
        </p:spPr>
      </p:pic>
      <p:sp>
        <p:nvSpPr>
          <p:cNvPr id="4" name="Rectangle 3">
            <a:extLst>
              <a:ext uri="{FF2B5EF4-FFF2-40B4-BE49-F238E27FC236}">
                <a16:creationId xmlns:a16="http://schemas.microsoft.com/office/drawing/2014/main" id="{93AB4A3D-BA98-3348-B90D-EBC5B21DC361}"/>
              </a:ext>
            </a:extLst>
          </p:cNvPr>
          <p:cNvSpPr/>
          <p:nvPr/>
        </p:nvSpPr>
        <p:spPr bwMode="auto">
          <a:xfrm>
            <a:off x="683568" y="4653136"/>
            <a:ext cx="8280920" cy="638746"/>
          </a:xfrm>
          <a:prstGeom prst="rect">
            <a:avLst/>
          </a:prstGeom>
          <a:noFill/>
          <a:ln>
            <a:noFill/>
          </a:ln>
        </p:spPr>
        <p:txBody>
          <a:bodyPr vert="horz" wrap="square" lIns="91440" tIns="45720" rIns="91440" bIns="45720" numCol="1" anchor="t" anchorCtr="0" compatLnSpc="1">
            <a:prstTxWarp prst="textNoShape">
              <a:avLst/>
            </a:prstTxWarp>
            <a:noAutofit/>
          </a:bodyPr>
          <a:lstStyle/>
          <a:p>
            <a:pPr>
              <a:lnSpc>
                <a:spcPct val="90000"/>
              </a:lnSpc>
              <a:spcBef>
                <a:spcPct val="20000"/>
              </a:spcBef>
            </a:pPr>
            <a:r>
              <a:rPr lang="en-US" sz="1600" b="0" kern="1200" dirty="0">
                <a:effectLst/>
                <a:latin typeface="+mn-lt"/>
                <a:ea typeface="+mn-ea"/>
                <a:cs typeface="+mn-cs"/>
              </a:rPr>
              <a:t>From a business perspective, information systems are part of a series of value-adding activities for acquiring, transforming, and distributing information that managers can use to improve decision making, enhance organizational performance, and, ultimately, increase firm profitability (Laudon and Laudon, 2014).  </a:t>
            </a:r>
            <a:endParaRPr lang="en-US" sz="1600" kern="1200" dirty="0">
              <a:latin typeface="+mn-lt"/>
              <a:ea typeface="+mn-ea"/>
              <a:cs typeface="+mn-cs"/>
            </a:endParaRPr>
          </a:p>
        </p:txBody>
      </p:sp>
    </p:spTree>
    <p:extLst>
      <p:ext uri="{BB962C8B-B14F-4D97-AF65-F5344CB8AC3E}">
        <p14:creationId xmlns:p14="http://schemas.microsoft.com/office/powerpoint/2010/main" val="14027025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BBF162F-9C13-BE4F-894E-6E4B238B34DD}"/>
              </a:ext>
            </a:extLst>
          </p:cNvPr>
          <p:cNvSpPr>
            <a:spLocks noGrp="1" noChangeArrowheads="1"/>
          </p:cNvSpPr>
          <p:nvPr>
            <p:ph type="title" idx="4294967295"/>
          </p:nvPr>
        </p:nvSpPr>
        <p:spPr>
          <a:xfrm>
            <a:off x="381000" y="311150"/>
            <a:ext cx="8382000" cy="579438"/>
          </a:xfrm>
        </p:spPr>
        <p:txBody>
          <a:bodyPr/>
          <a:lstStyle/>
          <a:p>
            <a:pPr eaLnBrk="1" hangingPunct="1"/>
            <a:r>
              <a:rPr lang="en-GB" altLang="en-US" sz="3200" b="1">
                <a:ea typeface="MS PGothic" panose="020B0600070205080204" pitchFamily="34" charset="-128"/>
              </a:rPr>
              <a:t>The virtual value chain</a:t>
            </a:r>
            <a:endParaRPr lang="en-US" altLang="en-US" sz="3200" b="1">
              <a:ea typeface="MS PGothic" panose="020B0600070205080204" pitchFamily="34" charset="-128"/>
            </a:endParaRPr>
          </a:p>
        </p:txBody>
      </p:sp>
      <p:sp>
        <p:nvSpPr>
          <p:cNvPr id="25602" name="Rectangle 3">
            <a:extLst>
              <a:ext uri="{FF2B5EF4-FFF2-40B4-BE49-F238E27FC236}">
                <a16:creationId xmlns:a16="http://schemas.microsoft.com/office/drawing/2014/main" id="{25EADB98-6D4A-3047-96BA-0743C49DC292}"/>
              </a:ext>
            </a:extLst>
          </p:cNvPr>
          <p:cNvSpPr>
            <a:spLocks noGrp="1" noChangeArrowheads="1"/>
          </p:cNvSpPr>
          <p:nvPr>
            <p:ph type="body" idx="4294967295"/>
          </p:nvPr>
        </p:nvSpPr>
        <p:spPr>
          <a:xfrm>
            <a:off x="179512" y="890588"/>
            <a:ext cx="8382000" cy="3873500"/>
          </a:xfrm>
        </p:spPr>
        <p:txBody>
          <a:bodyPr>
            <a:spAutoFit/>
          </a:bodyPr>
          <a:lstStyle/>
          <a:p>
            <a:pPr marL="309563" indent="-309563" eaLnBrk="1" hangingPunct="1"/>
            <a:r>
              <a:rPr lang="en-US" altLang="en-US" sz="1800" dirty="0" err="1">
                <a:ea typeface="MS PGothic" panose="020B0600070205080204" pitchFamily="34" charset="-128"/>
              </a:rPr>
              <a:t>Rayport</a:t>
            </a:r>
            <a:r>
              <a:rPr lang="en-US" altLang="en-US" sz="1800" dirty="0">
                <a:ea typeface="MS PGothic" panose="020B0600070205080204" pitchFamily="34" charset="-128"/>
              </a:rPr>
              <a:t> and </a:t>
            </a:r>
            <a:r>
              <a:rPr lang="en-US" altLang="en-US" sz="1800" dirty="0" err="1">
                <a:ea typeface="MS PGothic" panose="020B0600070205080204" pitchFamily="34" charset="-128"/>
              </a:rPr>
              <a:t>Sviokla</a:t>
            </a:r>
            <a:r>
              <a:rPr lang="en-US" altLang="en-US" sz="1800" dirty="0">
                <a:ea typeface="MS PGothic" panose="020B0600070205080204" pitchFamily="34" charset="-128"/>
              </a:rPr>
              <a:t> have suggested the concept of the </a:t>
            </a:r>
            <a:r>
              <a:rPr lang="en-US" altLang="en-US" sz="1800" b="1" dirty="0">
                <a:ea typeface="MS PGothic" panose="020B0600070205080204" pitchFamily="34" charset="-128"/>
              </a:rPr>
              <a:t>virtual value chain</a:t>
            </a:r>
            <a:r>
              <a:rPr lang="en-US" altLang="en-US" sz="1800" dirty="0">
                <a:ea typeface="MS PGothic" panose="020B0600070205080204" pitchFamily="34" charset="-128"/>
              </a:rPr>
              <a:t> (VVC) to explain how information can help to create competitive advantage. </a:t>
            </a:r>
            <a:br>
              <a:rPr lang="en-US" altLang="en-US" sz="1800" dirty="0">
                <a:ea typeface="MS PGothic" panose="020B0600070205080204" pitchFamily="34" charset="-128"/>
              </a:rPr>
            </a:br>
            <a:r>
              <a:rPr lang="en-US" altLang="en-US" sz="1800" dirty="0">
                <a:ea typeface="MS PGothic" panose="020B0600070205080204" pitchFamily="34" charset="-128"/>
              </a:rPr>
              <a:t>In doing this, they refer to the physical </a:t>
            </a:r>
            <a:r>
              <a:rPr lang="en-US" altLang="en-US" sz="1800" i="1" dirty="0">
                <a:ea typeface="MS PGothic" panose="020B0600070205080204" pitchFamily="34" charset="-128"/>
              </a:rPr>
              <a:t>marketplace</a:t>
            </a:r>
            <a:r>
              <a:rPr lang="en-US" altLang="en-US" sz="1800" dirty="0">
                <a:ea typeface="MS PGothic" panose="020B0600070205080204" pitchFamily="34" charset="-128"/>
              </a:rPr>
              <a:t> and its virtual counterpart, the </a:t>
            </a:r>
            <a:r>
              <a:rPr lang="en-US" altLang="en-US" sz="1800" i="1" dirty="0">
                <a:ea typeface="MS PGothic" panose="020B0600070205080204" pitchFamily="34" charset="-128"/>
              </a:rPr>
              <a:t>marketspace</a:t>
            </a:r>
            <a:r>
              <a:rPr lang="en-US" altLang="en-US" sz="1800" dirty="0">
                <a:ea typeface="MS PGothic" panose="020B0600070205080204" pitchFamily="34" charset="-128"/>
              </a:rPr>
              <a:t>. They suggest that companies adopting a virtual value chain tend to go through three phases. In each phase, companies have the opportunity to reduce costs, improve efficiency or find new ways of doing things:</a:t>
            </a:r>
            <a:endParaRPr lang="en-US" altLang="en-US" sz="1800" b="1" dirty="0">
              <a:ea typeface="MS PGothic" panose="020B0600070205080204" pitchFamily="34" charset="-128"/>
            </a:endParaRPr>
          </a:p>
          <a:p>
            <a:pPr marL="309563" indent="-309563" eaLnBrk="1" hangingPunct="1">
              <a:buFontTx/>
              <a:buAutoNum type="arabicPeriod"/>
            </a:pPr>
            <a:r>
              <a:rPr lang="en-US" altLang="en-US" sz="1600" b="1" dirty="0">
                <a:ea typeface="MS PGothic" panose="020B0600070205080204" pitchFamily="34" charset="-128"/>
              </a:rPr>
              <a:t>Visibility.</a:t>
            </a:r>
            <a:r>
              <a:rPr lang="en-US" altLang="en-US" sz="1600" dirty="0">
                <a:ea typeface="MS PGothic" panose="020B0600070205080204" pitchFamily="34" charset="-128"/>
              </a:rPr>
              <a:t> Companies use information to examine the physical value chain more closely. Technology is used to manage activities in the physical value chain more efficiently.</a:t>
            </a:r>
            <a:endParaRPr lang="en-US" altLang="en-US" sz="1600" b="1" dirty="0">
              <a:ea typeface="MS PGothic" panose="020B0600070205080204" pitchFamily="34" charset="-128"/>
            </a:endParaRPr>
          </a:p>
          <a:p>
            <a:pPr marL="309563" indent="-309563" eaLnBrk="1" hangingPunct="1">
              <a:buFontTx/>
              <a:buAutoNum type="arabicPeriod"/>
            </a:pPr>
            <a:r>
              <a:rPr lang="en-US" altLang="en-US" sz="1600" b="1" dirty="0">
                <a:ea typeface="MS PGothic" panose="020B0600070205080204" pitchFamily="34" charset="-128"/>
              </a:rPr>
              <a:t>Mirroring capability.</a:t>
            </a:r>
            <a:r>
              <a:rPr lang="en-US" altLang="en-US" sz="1600" dirty="0">
                <a:ea typeface="MS PGothic" panose="020B0600070205080204" pitchFamily="34" charset="-128"/>
              </a:rPr>
              <a:t> Physical processes start to be replaced by virtual processes. A parallel value chain is created in the marketspace. Put more simply, activities are moved from the marketplace to the marketspace.</a:t>
            </a:r>
            <a:endParaRPr lang="en-US" altLang="en-US" sz="1600" b="1" dirty="0">
              <a:ea typeface="MS PGothic" panose="020B0600070205080204" pitchFamily="34" charset="-128"/>
            </a:endParaRPr>
          </a:p>
          <a:p>
            <a:pPr marL="309563" indent="-309563" eaLnBrk="1" hangingPunct="1">
              <a:buFontTx/>
              <a:buAutoNum type="arabicPeriod"/>
            </a:pPr>
            <a:r>
              <a:rPr lang="en-US" altLang="en-US" sz="1600" b="1" dirty="0">
                <a:ea typeface="MS PGothic" panose="020B0600070205080204" pitchFamily="34" charset="-128"/>
              </a:rPr>
              <a:t>New customer relationships.</a:t>
            </a:r>
            <a:r>
              <a:rPr lang="en-US" altLang="en-US" sz="1600" dirty="0">
                <a:ea typeface="MS PGothic" panose="020B0600070205080204" pitchFamily="34" charset="-128"/>
              </a:rPr>
              <a:t> Information drawn from the virtual value chain is used to create new customer relationships by delivering value in new ways.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5602">
                                            <p:txEl>
                                              <p:pRg st="0" end="0"/>
                                            </p:txEl>
                                          </p:spTgt>
                                        </p:tgtEl>
                                        <p:attrNameLst>
                                          <p:attrName>style.visibility</p:attrName>
                                        </p:attrNameLst>
                                      </p:cBhvr>
                                      <p:to>
                                        <p:strVal val="visible"/>
                                      </p:to>
                                    </p:set>
                                    <p:anim calcmode="lin" valueType="num">
                                      <p:cBhvr additive="base">
                                        <p:cTn id="7" dur="500" fill="hold"/>
                                        <p:tgtEl>
                                          <p:spTgt spid="2560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560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5602">
                                            <p:txEl>
                                              <p:pRg st="1" end="1"/>
                                            </p:txEl>
                                          </p:spTgt>
                                        </p:tgtEl>
                                        <p:attrNameLst>
                                          <p:attrName>style.visibility</p:attrName>
                                        </p:attrNameLst>
                                      </p:cBhvr>
                                      <p:to>
                                        <p:strVal val="visible"/>
                                      </p:to>
                                    </p:set>
                                    <p:anim calcmode="lin" valueType="num">
                                      <p:cBhvr additive="base">
                                        <p:cTn id="13" dur="500" fill="hold"/>
                                        <p:tgtEl>
                                          <p:spTgt spid="2560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560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5602">
                                            <p:txEl>
                                              <p:pRg st="2" end="2"/>
                                            </p:txEl>
                                          </p:spTgt>
                                        </p:tgtEl>
                                        <p:attrNameLst>
                                          <p:attrName>style.visibility</p:attrName>
                                        </p:attrNameLst>
                                      </p:cBhvr>
                                      <p:to>
                                        <p:strVal val="visible"/>
                                      </p:to>
                                    </p:set>
                                    <p:anim calcmode="lin" valueType="num">
                                      <p:cBhvr additive="base">
                                        <p:cTn id="19" dur="500" fill="hold"/>
                                        <p:tgtEl>
                                          <p:spTgt spid="2560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560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5602">
                                            <p:txEl>
                                              <p:pRg st="3" end="3"/>
                                            </p:txEl>
                                          </p:spTgt>
                                        </p:tgtEl>
                                        <p:attrNameLst>
                                          <p:attrName>style.visibility</p:attrName>
                                        </p:attrNameLst>
                                      </p:cBhvr>
                                      <p:to>
                                        <p:strVal val="visible"/>
                                      </p:to>
                                    </p:set>
                                    <p:anim calcmode="lin" valueType="num">
                                      <p:cBhvr additive="base">
                                        <p:cTn id="25" dur="500" fill="hold"/>
                                        <p:tgtEl>
                                          <p:spTgt spid="2560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5602">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B4789006-663D-8141-956C-D606CB9534DC}"/>
              </a:ext>
            </a:extLst>
          </p:cNvPr>
          <p:cNvSpPr>
            <a:spLocks noGrp="1"/>
          </p:cNvSpPr>
          <p:nvPr>
            <p:ph type="title"/>
          </p:nvPr>
        </p:nvSpPr>
        <p:spPr>
          <a:xfrm>
            <a:off x="684213" y="273050"/>
            <a:ext cx="8382000" cy="522288"/>
          </a:xfrm>
        </p:spPr>
        <p:txBody>
          <a:bodyPr/>
          <a:lstStyle/>
          <a:p>
            <a:r>
              <a:rPr lang="en-GB" altLang="en-US" sz="2400" b="1"/>
              <a:t>The components of a virtual value chain</a:t>
            </a:r>
          </a:p>
        </p:txBody>
      </p:sp>
      <p:sp>
        <p:nvSpPr>
          <p:cNvPr id="24579" name="Content Placeholder 2">
            <a:extLst>
              <a:ext uri="{FF2B5EF4-FFF2-40B4-BE49-F238E27FC236}">
                <a16:creationId xmlns:a16="http://schemas.microsoft.com/office/drawing/2014/main" id="{A9E93F20-966C-6648-8623-5581490E4664}"/>
              </a:ext>
            </a:extLst>
          </p:cNvPr>
          <p:cNvSpPr>
            <a:spLocks noGrp="1"/>
          </p:cNvSpPr>
          <p:nvPr>
            <p:ph idx="1"/>
          </p:nvPr>
        </p:nvSpPr>
        <p:spPr>
          <a:xfrm>
            <a:off x="323850" y="825500"/>
            <a:ext cx="8382000" cy="4619625"/>
          </a:xfrm>
        </p:spPr>
        <p:txBody>
          <a:bodyPr/>
          <a:lstStyle/>
          <a:p>
            <a:r>
              <a:rPr lang="en-GB" altLang="en-US" sz="1400" b="1"/>
              <a:t>Gather: </a:t>
            </a:r>
            <a:r>
              <a:rPr lang="en-GB" altLang="en-US" sz="1400"/>
              <a:t>Information age has helped digitization of information. Proliferation of information is higher than ever before. The internet provides data and information about markets, economies, government policies, etc. Companies gather information relevant to them as a first stage in the virtual value chain.</a:t>
            </a:r>
          </a:p>
          <a:p>
            <a:endParaRPr lang="en-GB" altLang="en-US" sz="1400"/>
          </a:p>
          <a:p>
            <a:r>
              <a:rPr lang="en-GB" altLang="en-US" sz="1400" b="1"/>
              <a:t>Organizing: </a:t>
            </a:r>
            <a:r>
              <a:rPr lang="en-GB" altLang="en-US" sz="1400"/>
              <a:t>Information gathered in the first stage of the virtual value chain is in form of text, data tables, video, etc. The challenge in the second stage is to organize the gathered information in a way to retrieve easily for further analysis.</a:t>
            </a:r>
          </a:p>
          <a:p>
            <a:endParaRPr lang="en-GB" altLang="en-US" sz="1400"/>
          </a:p>
          <a:p>
            <a:r>
              <a:rPr lang="en-GB" altLang="en-US" sz="1400" b="1"/>
              <a:t>Selection: </a:t>
            </a:r>
            <a:r>
              <a:rPr lang="en-GB" altLang="en-US" sz="1400"/>
              <a:t>In the third stage of virtual value chain, organizations analyze captured information to add value to customers. Organizations develop better ways of dealing with customers, product delivery, etc. using information.</a:t>
            </a:r>
          </a:p>
          <a:p>
            <a:endParaRPr lang="en-GB" altLang="en-US" sz="1400"/>
          </a:p>
          <a:p>
            <a:r>
              <a:rPr lang="en-GB" altLang="en-US" sz="1400" b="1"/>
              <a:t>Synthesization: </a:t>
            </a:r>
            <a:r>
              <a:rPr lang="en-GB" altLang="en-US" sz="1400"/>
              <a:t>In the fourth stage of virtual value chain, organizations synthesize the available data. The data reaches the end user in the desired format</a:t>
            </a:r>
          </a:p>
          <a:p>
            <a:endParaRPr lang="en-GB" altLang="en-US" sz="1400"/>
          </a:p>
          <a:p>
            <a:r>
              <a:rPr lang="en-GB" altLang="en-US" sz="1400" b="1"/>
              <a:t>Distribution: </a:t>
            </a:r>
            <a:r>
              <a:rPr lang="en-GB" altLang="en-US" sz="1400"/>
              <a:t>The last stage of the virtual value chain is delivery of information to the end user. In a physical value chain, products are delivered to customers, in the virtual value chain this is replaced by a digital product. For example, digital movie streaming of movies compared to mail delivery of DVD. Therefore, today’s businesses are also known as information business.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4">
            <a:extLst>
              <a:ext uri="{FF2B5EF4-FFF2-40B4-BE49-F238E27FC236}">
                <a16:creationId xmlns:a16="http://schemas.microsoft.com/office/drawing/2014/main" id="{B90A847C-7CB6-C242-A483-9196181AB609}"/>
              </a:ext>
            </a:extLst>
          </p:cNvPr>
          <p:cNvSpPr txBox="1">
            <a:spLocks noChangeArrowheads="1"/>
          </p:cNvSpPr>
          <p:nvPr/>
        </p:nvSpPr>
        <p:spPr bwMode="auto">
          <a:xfrm>
            <a:off x="258763" y="188913"/>
            <a:ext cx="86248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US" altLang="en-US" sz="1800" dirty="0">
                <a:solidFill>
                  <a:schemeClr val="tx2"/>
                </a:solidFill>
                <a:latin typeface="Arial" panose="020B0604020202020204" pitchFamily="34" charset="0"/>
                <a:ea typeface="MS PGothic" panose="020B0600070205080204" pitchFamily="34" charset="-128"/>
              </a:rPr>
              <a:t>Applying computer-based information systems for competitive advantage</a:t>
            </a:r>
            <a:endParaRPr lang="en-GB" altLang="en-US" sz="1800" dirty="0">
              <a:solidFill>
                <a:schemeClr val="tx2"/>
              </a:solidFill>
              <a:latin typeface="Arial" panose="020B0604020202020204" pitchFamily="34" charset="0"/>
              <a:ea typeface="MS PGothic" panose="020B0600070205080204" pitchFamily="34" charset="-128"/>
            </a:endParaRPr>
          </a:p>
        </p:txBody>
      </p:sp>
      <p:pic>
        <p:nvPicPr>
          <p:cNvPr id="28675" name="Picture 8" descr="R:\Powerpoint\Pe_Uk\PE160-Bocij\Final files\Gif\ch02\C02NF010.gif">
            <a:extLst>
              <a:ext uri="{FF2B5EF4-FFF2-40B4-BE49-F238E27FC236}">
                <a16:creationId xmlns:a16="http://schemas.microsoft.com/office/drawing/2014/main" id="{E44411A0-F339-254C-AC30-5A51B6F9F4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050" y="754063"/>
            <a:ext cx="5041900" cy="4576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a:extLst>
              <a:ext uri="{FF2B5EF4-FFF2-40B4-BE49-F238E27FC236}">
                <a16:creationId xmlns:a16="http://schemas.microsoft.com/office/drawing/2014/main" id="{59748763-D858-A447-A7C4-CF66C2180F1A}"/>
              </a:ext>
            </a:extLst>
          </p:cNvPr>
          <p:cNvSpPr>
            <a:spLocks noGrp="1"/>
          </p:cNvSpPr>
          <p:nvPr>
            <p:ph type="title"/>
          </p:nvPr>
        </p:nvSpPr>
        <p:spPr>
          <a:xfrm>
            <a:off x="611560" y="785812"/>
            <a:ext cx="8229600" cy="857250"/>
          </a:xfrm>
        </p:spPr>
        <p:txBody>
          <a:bodyPr/>
          <a:lstStyle/>
          <a:p>
            <a:r>
              <a:rPr lang="en-GB" altLang="en-US" dirty="0"/>
              <a:t>Concluding remarks </a:t>
            </a:r>
          </a:p>
        </p:txBody>
      </p:sp>
      <p:sp>
        <p:nvSpPr>
          <p:cNvPr id="64514" name="Content Placeholder 2">
            <a:extLst>
              <a:ext uri="{FF2B5EF4-FFF2-40B4-BE49-F238E27FC236}">
                <a16:creationId xmlns:a16="http://schemas.microsoft.com/office/drawing/2014/main" id="{096B1FF4-EC55-C441-9062-71E7D6C38A7A}"/>
              </a:ext>
            </a:extLst>
          </p:cNvPr>
          <p:cNvSpPr>
            <a:spLocks noGrp="1"/>
          </p:cNvSpPr>
          <p:nvPr>
            <p:ph idx="1"/>
          </p:nvPr>
        </p:nvSpPr>
        <p:spPr>
          <a:xfrm>
            <a:off x="250825" y="1959769"/>
            <a:ext cx="8724305" cy="2938462"/>
          </a:xfrm>
        </p:spPr>
        <p:txBody>
          <a:bodyPr/>
          <a:lstStyle/>
          <a:p>
            <a:r>
              <a:rPr lang="en-US" altLang="en-US" sz="2800" dirty="0"/>
              <a:t>Define the role of IS/IT to achieve competitive advantage ?</a:t>
            </a:r>
          </a:p>
          <a:p>
            <a:r>
              <a:rPr lang="en-US" altLang="en-US" sz="2800" dirty="0"/>
              <a:t>How do five forces affect </a:t>
            </a:r>
            <a:r>
              <a:rPr lang="en-US" altLang="en-US" sz="2800" dirty="0" err="1"/>
              <a:t>organisations</a:t>
            </a:r>
            <a:r>
              <a:rPr lang="en-US" altLang="en-US" sz="2800" dirty="0"/>
              <a:t> and industries ?</a:t>
            </a:r>
          </a:p>
          <a:p>
            <a:r>
              <a:rPr lang="en-US" altLang="en-US" sz="2800" dirty="0"/>
              <a:t>Define Virtual value chain ? </a:t>
            </a:r>
          </a:p>
        </p:txBody>
      </p:sp>
      <p:sp>
        <p:nvSpPr>
          <p:cNvPr id="4" name="Date Placeholder 3">
            <a:extLst>
              <a:ext uri="{FF2B5EF4-FFF2-40B4-BE49-F238E27FC236}">
                <a16:creationId xmlns:a16="http://schemas.microsoft.com/office/drawing/2014/main" id="{9D058D88-F374-D947-A2D3-868938807DF8}"/>
              </a:ext>
            </a:extLst>
          </p:cNvPr>
          <p:cNvSpPr>
            <a:spLocks noGrp="1"/>
          </p:cNvSpPr>
          <p:nvPr>
            <p:ph type="dt" sz="quarter" idx="10"/>
          </p:nvPr>
        </p:nvSpPr>
        <p:spPr>
          <a:xfrm>
            <a:off x="250825" y="5751513"/>
            <a:ext cx="971550" cy="163512"/>
          </a:xfrm>
        </p:spPr>
        <p:txBody>
          <a:bodyPr>
            <a:normAutofit fontScale="92500" lnSpcReduction="20000"/>
          </a:bodyPr>
          <a:lstStyle/>
          <a:p>
            <a:pPr>
              <a:lnSpc>
                <a:spcPct val="90000"/>
              </a:lnSpc>
              <a:spcAft>
                <a:spcPts val="450"/>
              </a:spcAft>
              <a:defRPr/>
            </a:pPr>
            <a:fld id="{05BEAE6E-AE7B-4A8D-BED9-CFED1608F8AA}" type="datetime1">
              <a:rPr lang="en-GB" altLang="en-US" sz="675"/>
              <a:pPr>
                <a:lnSpc>
                  <a:spcPct val="90000"/>
                </a:lnSpc>
                <a:spcAft>
                  <a:spcPts val="450"/>
                </a:spcAft>
                <a:defRPr/>
              </a:pPr>
              <a:t>13/01/2021</a:t>
            </a:fld>
            <a:endParaRPr lang="en-GB" altLang="en-US" sz="675"/>
          </a:p>
        </p:txBody>
      </p:sp>
      <p:sp>
        <p:nvSpPr>
          <p:cNvPr id="5" name="Slide Number Placeholder 4">
            <a:extLst>
              <a:ext uri="{FF2B5EF4-FFF2-40B4-BE49-F238E27FC236}">
                <a16:creationId xmlns:a16="http://schemas.microsoft.com/office/drawing/2014/main" id="{7862001C-1B94-644B-AF76-CAB4740859E8}"/>
              </a:ext>
            </a:extLst>
          </p:cNvPr>
          <p:cNvSpPr>
            <a:spLocks noGrp="1"/>
          </p:cNvSpPr>
          <p:nvPr>
            <p:ph type="sldNum" sz="quarter" idx="12"/>
          </p:nvPr>
        </p:nvSpPr>
        <p:spPr>
          <a:xfrm>
            <a:off x="7956550" y="5643563"/>
            <a:ext cx="730250" cy="255587"/>
          </a:xfrm>
        </p:spPr>
        <p:txBody>
          <a:bodyPr>
            <a:normAutofit fontScale="92500" lnSpcReduction="10000"/>
          </a:bodyPr>
          <a:lstStyle/>
          <a:p>
            <a:pPr>
              <a:spcAft>
                <a:spcPts val="450"/>
              </a:spcAft>
              <a:defRPr/>
            </a:pPr>
            <a:fld id="{79E360C4-ABB1-C249-85F2-1D08E8698341}" type="slidenum">
              <a:rPr lang="en-GB" altLang="en-US"/>
              <a:pPr>
                <a:spcAft>
                  <a:spcPts val="450"/>
                </a:spcAft>
                <a:defRPr/>
              </a:pPr>
              <a:t>24</a:t>
            </a:fld>
            <a:endParaRPr lang="en-GB" altLang="en-US"/>
          </a:p>
        </p:txBody>
      </p:sp>
    </p:spTree>
    <p:extLst>
      <p:ext uri="{BB962C8B-B14F-4D97-AF65-F5344CB8AC3E}">
        <p14:creationId xmlns:p14="http://schemas.microsoft.com/office/powerpoint/2010/main" val="41263629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1">
            <a:extLst>
              <a:ext uri="{FF2B5EF4-FFF2-40B4-BE49-F238E27FC236}">
                <a16:creationId xmlns:a16="http://schemas.microsoft.com/office/drawing/2014/main" id="{A0D25CEA-A77D-CF4D-A44F-61A225B31787}"/>
              </a:ext>
            </a:extLst>
          </p:cNvPr>
          <p:cNvSpPr>
            <a:spLocks noGrp="1"/>
          </p:cNvSpPr>
          <p:nvPr>
            <p:ph type="title"/>
          </p:nvPr>
        </p:nvSpPr>
        <p:spPr>
          <a:xfrm>
            <a:off x="994180" y="476672"/>
            <a:ext cx="7200800" cy="792088"/>
          </a:xfrm>
        </p:spPr>
        <p:txBody>
          <a:bodyPr wrap="square" anchor="ctr">
            <a:normAutofit/>
          </a:bodyPr>
          <a:lstStyle/>
          <a:p>
            <a:r>
              <a:rPr lang="en-GB" altLang="en-US" sz="3600" dirty="0"/>
              <a:t>Next week: Week 9</a:t>
            </a:r>
            <a:endParaRPr lang="en-GB" altLang="en-US" dirty="0"/>
          </a:p>
        </p:txBody>
      </p:sp>
      <p:sp>
        <p:nvSpPr>
          <p:cNvPr id="65540" name="Date Placeholder 3" hidden="1">
            <a:extLst>
              <a:ext uri="{FF2B5EF4-FFF2-40B4-BE49-F238E27FC236}">
                <a16:creationId xmlns:a16="http://schemas.microsoft.com/office/drawing/2014/main" id="{E762102A-BEF6-9C42-8FA3-A54F51152E9F}"/>
              </a:ext>
            </a:extLst>
          </p:cNvPr>
          <p:cNvSpPr>
            <a:spLocks noGrp="1" noChangeArrowheads="1"/>
          </p:cNvSpPr>
          <p:nvPr>
            <p:ph type="dt" sz="half" idx="10"/>
          </p:nvPr>
        </p:nvSpPr>
        <p:spPr bwMode="auto">
          <a:xfrm>
            <a:off x="250825" y="6524625"/>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90000"/>
              </a:lnSpc>
              <a:spcAft>
                <a:spcPts val="600"/>
              </a:spcAft>
            </a:pPr>
            <a:fld id="{BE394559-8DD3-B744-9F5A-8F1F178BFE0A}" type="datetime1">
              <a:rPr lang="en-GB" altLang="en-US" sz="900">
                <a:solidFill>
                  <a:srgbClr val="898989"/>
                </a:solidFill>
              </a:rPr>
              <a:pPr>
                <a:lnSpc>
                  <a:spcPct val="90000"/>
                </a:lnSpc>
                <a:spcAft>
                  <a:spcPts val="600"/>
                </a:spcAft>
              </a:pPr>
              <a:t>13/01/2021</a:t>
            </a:fld>
            <a:endParaRPr lang="en-GB" altLang="en-US" sz="900">
              <a:solidFill>
                <a:srgbClr val="898989"/>
              </a:solidFill>
            </a:endParaRPr>
          </a:p>
        </p:txBody>
      </p:sp>
      <p:sp>
        <p:nvSpPr>
          <p:cNvPr id="65541" name="Slide Number Placeholder 4" hidden="1">
            <a:extLst>
              <a:ext uri="{FF2B5EF4-FFF2-40B4-BE49-F238E27FC236}">
                <a16:creationId xmlns:a16="http://schemas.microsoft.com/office/drawing/2014/main" id="{C8411912-1089-6A44-9E86-E4287112104F}"/>
              </a:ext>
            </a:extLst>
          </p:cNvPr>
          <p:cNvSpPr>
            <a:spLocks noGrp="1" noChangeArrowheads="1"/>
          </p:cNvSpPr>
          <p:nvPr>
            <p:ph type="sldNum" sz="quarter" idx="11"/>
          </p:nvPr>
        </p:nvSpPr>
        <p:spPr bwMode="auto">
          <a:xfrm>
            <a:off x="7956550" y="6381750"/>
            <a:ext cx="730250"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15E475C-4675-6C4E-8806-3CCCB6DA7F52}" type="slidenum">
              <a:rPr lang="en-GB" altLang="en-US">
                <a:solidFill>
                  <a:srgbClr val="898989"/>
                </a:solidFill>
              </a:rPr>
              <a:pPr>
                <a:spcAft>
                  <a:spcPts val="600"/>
                </a:spcAft>
              </a:pPr>
              <a:t>25</a:t>
            </a:fld>
            <a:endParaRPr lang="en-GB" altLang="en-US">
              <a:solidFill>
                <a:srgbClr val="898989"/>
              </a:solidFill>
            </a:endParaRPr>
          </a:p>
        </p:txBody>
      </p:sp>
      <p:pic>
        <p:nvPicPr>
          <p:cNvPr id="19" name="Picture 18" descr="A close up of a street sign on a pole&#10;&#10;Description automatically generated">
            <a:extLst>
              <a:ext uri="{FF2B5EF4-FFF2-40B4-BE49-F238E27FC236}">
                <a16:creationId xmlns:a16="http://schemas.microsoft.com/office/drawing/2014/main" id="{2F883746-0CFA-9A42-BAF9-8719100D771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1300" y="1844825"/>
            <a:ext cx="4163280" cy="2775520"/>
          </a:xfrm>
          <a:prstGeom prst="rect">
            <a:avLst/>
          </a:prstGeom>
        </p:spPr>
      </p:pic>
      <p:sp>
        <p:nvSpPr>
          <p:cNvPr id="23" name="Rectangle 22">
            <a:extLst>
              <a:ext uri="{FF2B5EF4-FFF2-40B4-BE49-F238E27FC236}">
                <a16:creationId xmlns:a16="http://schemas.microsoft.com/office/drawing/2014/main" id="{A8173D36-A255-194A-A892-CC56797E04FB}"/>
              </a:ext>
            </a:extLst>
          </p:cNvPr>
          <p:cNvSpPr/>
          <p:nvPr/>
        </p:nvSpPr>
        <p:spPr>
          <a:xfrm>
            <a:off x="5292080" y="1844825"/>
            <a:ext cx="3312368" cy="2677656"/>
          </a:xfrm>
          <a:prstGeom prst="rect">
            <a:avLst/>
          </a:prstGeom>
        </p:spPr>
        <p:style>
          <a:lnRef idx="2">
            <a:schemeClr val="accent4"/>
          </a:lnRef>
          <a:fillRef idx="1">
            <a:schemeClr val="lt1"/>
          </a:fillRef>
          <a:effectRef idx="0">
            <a:schemeClr val="accent4"/>
          </a:effectRef>
          <a:fontRef idx="minor">
            <a:schemeClr val="dk1"/>
          </a:fontRef>
        </p:style>
        <p:txBody>
          <a:bodyPr wrap="square" lIns="90000" tIns="45720" rIns="91440" bIns="45720">
            <a:spAutoFit/>
          </a:bodyPr>
          <a:lstStyle/>
          <a:p>
            <a:r>
              <a:rPr lang="en-GB" altLang="en-US" sz="2800" b="1" cap="none" spc="0" dirty="0">
                <a:ln w="12700" cmpd="sng">
                  <a:solidFill>
                    <a:schemeClr val="accent4"/>
                  </a:solidFill>
                  <a:prstDash val="solid"/>
                </a:ln>
                <a:solidFill>
                  <a:srgbClr val="FF0000"/>
                </a:solidFill>
                <a:effectLst/>
              </a:rPr>
              <a:t>Emerging Technologies and The Future of Information and Knowledge </a:t>
            </a:r>
            <a:r>
              <a:rPr lang="en-GB" altLang="en-US" sz="2800" b="1" dirty="0">
                <a:ln w="12700" cmpd="sng">
                  <a:solidFill>
                    <a:schemeClr val="accent4"/>
                  </a:solidFill>
                  <a:prstDash val="solid"/>
                </a:ln>
                <a:solidFill>
                  <a:srgbClr val="FF0000"/>
                </a:solidFill>
              </a:rPr>
              <a:t>M</a:t>
            </a:r>
            <a:r>
              <a:rPr lang="en-GB" altLang="en-US" sz="2800" b="1" cap="none" spc="0" dirty="0">
                <a:ln w="12700" cmpd="sng">
                  <a:solidFill>
                    <a:schemeClr val="accent4"/>
                  </a:solidFill>
                  <a:prstDash val="solid"/>
                </a:ln>
                <a:solidFill>
                  <a:srgbClr val="FF0000"/>
                </a:solidFill>
                <a:effectLst/>
              </a:rPr>
              <a:t>anagement </a:t>
            </a:r>
            <a:endParaRPr lang="en-GB" sz="2800" b="1" cap="none" spc="0" dirty="0">
              <a:ln w="12700" cmpd="sng">
                <a:solidFill>
                  <a:schemeClr val="accent4"/>
                </a:solidFill>
                <a:prstDash val="solid"/>
              </a:ln>
              <a:solidFill>
                <a:srgbClr val="FF0000"/>
              </a:solidFill>
              <a:effectLst/>
            </a:endParaRPr>
          </a:p>
        </p:txBody>
      </p:sp>
    </p:spTree>
    <p:extLst>
      <p:ext uri="{BB962C8B-B14F-4D97-AF65-F5344CB8AC3E}">
        <p14:creationId xmlns:p14="http://schemas.microsoft.com/office/powerpoint/2010/main" val="23583254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0" name="Date Placeholder 3" hidden="1">
            <a:extLst>
              <a:ext uri="{FF2B5EF4-FFF2-40B4-BE49-F238E27FC236}">
                <a16:creationId xmlns:a16="http://schemas.microsoft.com/office/drawing/2014/main" id="{E762102A-BEF6-9C42-8FA3-A54F51152E9F}"/>
              </a:ext>
            </a:extLst>
          </p:cNvPr>
          <p:cNvSpPr>
            <a:spLocks noGrp="1" noChangeArrowheads="1"/>
          </p:cNvSpPr>
          <p:nvPr>
            <p:ph type="dt" sz="half" idx="10"/>
          </p:nvPr>
        </p:nvSpPr>
        <p:spPr bwMode="auto">
          <a:xfrm>
            <a:off x="250825" y="6524625"/>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90000"/>
              </a:lnSpc>
              <a:spcAft>
                <a:spcPts val="600"/>
              </a:spcAft>
            </a:pPr>
            <a:fld id="{BE394559-8DD3-B744-9F5A-8F1F178BFE0A}" type="datetime1">
              <a:rPr lang="en-GB" altLang="en-US" sz="900">
                <a:solidFill>
                  <a:srgbClr val="898989"/>
                </a:solidFill>
              </a:rPr>
              <a:pPr>
                <a:lnSpc>
                  <a:spcPct val="90000"/>
                </a:lnSpc>
                <a:spcAft>
                  <a:spcPts val="600"/>
                </a:spcAft>
              </a:pPr>
              <a:t>13/01/2021</a:t>
            </a:fld>
            <a:endParaRPr lang="en-GB" altLang="en-US" sz="900">
              <a:solidFill>
                <a:srgbClr val="898989"/>
              </a:solidFill>
            </a:endParaRPr>
          </a:p>
        </p:txBody>
      </p:sp>
      <p:sp>
        <p:nvSpPr>
          <p:cNvPr id="65541" name="Slide Number Placeholder 4" hidden="1">
            <a:extLst>
              <a:ext uri="{FF2B5EF4-FFF2-40B4-BE49-F238E27FC236}">
                <a16:creationId xmlns:a16="http://schemas.microsoft.com/office/drawing/2014/main" id="{C8411912-1089-6A44-9E86-E4287112104F}"/>
              </a:ext>
            </a:extLst>
          </p:cNvPr>
          <p:cNvSpPr>
            <a:spLocks noGrp="1" noChangeArrowheads="1"/>
          </p:cNvSpPr>
          <p:nvPr>
            <p:ph type="sldNum" sz="quarter" idx="11"/>
          </p:nvPr>
        </p:nvSpPr>
        <p:spPr bwMode="auto">
          <a:xfrm>
            <a:off x="7956550" y="6381750"/>
            <a:ext cx="730250"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15E475C-4675-6C4E-8806-3CCCB6DA7F52}" type="slidenum">
              <a:rPr lang="en-GB" altLang="en-US">
                <a:solidFill>
                  <a:srgbClr val="898989"/>
                </a:solidFill>
              </a:rPr>
              <a:pPr>
                <a:spcAft>
                  <a:spcPts val="600"/>
                </a:spcAft>
              </a:pPr>
              <a:t>26</a:t>
            </a:fld>
            <a:endParaRPr lang="en-GB" altLang="en-US">
              <a:solidFill>
                <a:srgbClr val="898989"/>
              </a:solidFill>
            </a:endParaRPr>
          </a:p>
        </p:txBody>
      </p:sp>
      <p:pic>
        <p:nvPicPr>
          <p:cNvPr id="4" name="Picture 3">
            <a:extLst>
              <a:ext uri="{FF2B5EF4-FFF2-40B4-BE49-F238E27FC236}">
                <a16:creationId xmlns:a16="http://schemas.microsoft.com/office/drawing/2014/main" id="{B957B50D-6927-4696-9DE9-B142D69244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3364" y="332656"/>
            <a:ext cx="4577272" cy="5264249"/>
          </a:xfrm>
          <a:prstGeom prst="rect">
            <a:avLst/>
          </a:prstGeom>
        </p:spPr>
      </p:pic>
    </p:spTree>
    <p:extLst>
      <p:ext uri="{BB962C8B-B14F-4D97-AF65-F5344CB8AC3E}">
        <p14:creationId xmlns:p14="http://schemas.microsoft.com/office/powerpoint/2010/main" val="39987520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TotalTime>
  <Words>2001</Words>
  <Application>Microsoft Office PowerPoint</Application>
  <PresentationFormat>On-screen Show (4:3)</PresentationFormat>
  <Paragraphs>134</Paragraphs>
  <Slides>26</Slides>
  <Notes>5</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Arial</vt:lpstr>
      <vt:lpstr>Arial,Italic</vt:lpstr>
      <vt:lpstr>ArialMT</vt:lpstr>
      <vt:lpstr>AvenirLTPro</vt:lpstr>
      <vt:lpstr>LiberationSans</vt:lpstr>
      <vt:lpstr>Myriad Pro</vt:lpstr>
      <vt:lpstr>Rockwell Condensed</vt:lpstr>
      <vt:lpstr>Verdana</vt:lpstr>
      <vt:lpstr>20140311PresentationUWTSDTemplate</vt:lpstr>
      <vt:lpstr>BMSW5106</vt:lpstr>
      <vt:lpstr>In this session we will…..</vt:lpstr>
      <vt:lpstr>A review of last week lecture…</vt:lpstr>
      <vt:lpstr>Porter’s Five Forces </vt:lpstr>
      <vt:lpstr>Michael Porter on Five Forces</vt:lpstr>
      <vt:lpstr>PowerPoint Presentation</vt:lpstr>
      <vt:lpstr>How might Porter’s five forces model be helpful in determining information systems requirements?  </vt:lpstr>
      <vt:lpstr>PowerPoint Presentation</vt:lpstr>
      <vt:lpstr>Reflection Point: Connecting the dots…Competitive forces and the role of IS/IT</vt:lpstr>
      <vt:lpstr>PowerPoint Presentation</vt:lpstr>
      <vt:lpstr>PowerPoint Presentation</vt:lpstr>
      <vt:lpstr>PowerPoint Presentation</vt:lpstr>
      <vt:lpstr>PowerPoint Presentation</vt:lpstr>
      <vt:lpstr>Porter’s competitive strategies</vt:lpstr>
      <vt:lpstr>Cost leadership </vt:lpstr>
      <vt:lpstr>Cost leadership </vt:lpstr>
      <vt:lpstr>Product differentiation </vt:lpstr>
      <vt:lpstr>Product differentiation</vt:lpstr>
      <vt:lpstr>PowerPoint Presentation</vt:lpstr>
      <vt:lpstr>The Business Information Value Chain </vt:lpstr>
      <vt:lpstr>The virtual value chain</vt:lpstr>
      <vt:lpstr>The components of a virtual value chain</vt:lpstr>
      <vt:lpstr>PowerPoint Presentation</vt:lpstr>
      <vt:lpstr>Concluding remarks </vt:lpstr>
      <vt:lpstr>Next week: Week 9</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BMSK5006</dc:title>
  <dc:creator>Buddhi Pathak</dc:creator>
  <cp:lastModifiedBy>vajira balasuriya</cp:lastModifiedBy>
  <cp:revision>16</cp:revision>
  <dcterms:created xsi:type="dcterms:W3CDTF">2020-06-28T11:55:53Z</dcterms:created>
  <dcterms:modified xsi:type="dcterms:W3CDTF">2021-01-13T18:57:56Z</dcterms:modified>
</cp:coreProperties>
</file>