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
  </p:notesMasterIdLst>
  <p:sldIdLst>
    <p:sldId id="257" r:id="rId3"/>
    <p:sldId id="256"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showGuides="1">
      <p:cViewPr varScale="1">
        <p:scale>
          <a:sx n="78" d="100"/>
          <a:sy n="78" d="100"/>
        </p:scale>
        <p:origin x="590" y="10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7" Type="http://schemas.openxmlformats.org/officeDocument/2006/relationships/viewProps" Target="viewProps.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idx="2"/>
          </p:nvPr>
        </p:nvSpPr>
        <p:spPr/>
      </p:sp>
      <p:sp>
        <p:nvSpPr>
          <p:cNvPr id="3" name="Text Placeholder 2"/>
          <p:cNvSpPr>
            <a:spLocks noGrp="1"/>
          </p:cNvSpPr>
          <p:nvPr>
            <p:ph type="body" idx="3"/>
          </p:nvPr>
        </p:nvSpPr>
        <p:spPr/>
        <p:txBody>
          <a:bodyPr/>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panose="020B0604020202020204"/>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panose="020B0604020202020204"/>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panose="020B0604020202020204"/>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panose="020B0604020202020204"/>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9" Type="http://schemas.openxmlformats.org/officeDocument/2006/relationships/notesSlide" Target="../notesSlides/notesSlide1.xml"/><Relationship Id="rId8" Type="http://schemas.openxmlformats.org/officeDocument/2006/relationships/slideLayout" Target="../slideLayouts/slideLayout7.xml"/><Relationship Id="rId7" Type="http://schemas.openxmlformats.org/officeDocument/2006/relationships/image" Target="../media/image7.jpeg"/><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ext Box 1"/>
          <p:cNvSpPr txBox="1"/>
          <p:nvPr/>
        </p:nvSpPr>
        <p:spPr>
          <a:xfrm>
            <a:off x="3228340" y="0"/>
            <a:ext cx="5735320" cy="1955800"/>
          </a:xfrm>
          <a:prstGeom prst="rect">
            <a:avLst/>
          </a:prstGeom>
          <a:noFill/>
        </p:spPr>
        <p:txBody>
          <a:bodyPr wrap="square" rtlCol="0">
            <a:noAutofit/>
          </a:bodyPr>
          <a:p>
            <a:r>
              <a:rPr lang="en-GB" altLang="en-US"/>
              <a:t>                                        </a:t>
            </a:r>
            <a:r>
              <a:rPr lang="en-GB" altLang="en-US" sz="3200"/>
              <a:t> </a:t>
            </a:r>
            <a:r>
              <a:rPr lang="en-GB" altLang="en-US"/>
              <a:t>Pavlin Enchev  </a:t>
            </a:r>
            <a:endParaRPr lang="en-GB" altLang="en-US"/>
          </a:p>
          <a:p>
            <a:r>
              <a:rPr lang="en-GB" altLang="en-US"/>
              <a:t>                               Student Number[2327272] </a:t>
            </a:r>
            <a:endParaRPr lang="en-GB" altLang="en-US"/>
          </a:p>
          <a:p>
            <a:r>
              <a:rPr lang="en-GB" altLang="en-US"/>
              <a:t>                                         </a:t>
            </a:r>
            <a:endParaRPr lang="en-GB" altLang="en-US"/>
          </a:p>
          <a:p>
            <a:r>
              <a:rPr lang="en-GB" altLang="en-US"/>
              <a:t>                     University of Wales Trinity Saint David </a:t>
            </a:r>
            <a:endParaRPr lang="en-GB" altLang="en-US"/>
          </a:p>
          <a:p>
            <a:r>
              <a:rPr lang="en-GB" altLang="en-US"/>
              <a:t>                                     Module:BMHP6029 </a:t>
            </a:r>
            <a:endParaRPr lang="en-GB" altLang="en-US"/>
          </a:p>
          <a:p>
            <a:r>
              <a:rPr lang="en-GB" altLang="en-US"/>
              <a:t>            Psychopathological Classifications and Provisions</a:t>
            </a:r>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1295" y="-266680"/>
            <a:ext cx="11788878" cy="521970"/>
          </a:xfrm>
          <a:prstGeom prst="rect">
            <a:avLst/>
          </a:prstGeom>
          <a:solidFill>
            <a:schemeClr val="accent1"/>
          </a:solidFill>
        </p:spPr>
        <p:txBody>
          <a:bodyPr wrap="square">
            <a:spAutoFit/>
          </a:bodyPr>
          <a:lstStyle/>
          <a:p>
            <a:pPr algn="ctr"/>
            <a:r>
              <a:rPr lang="en-US" sz="2800" b="1" dirty="0"/>
              <a:t>                                          6E69: Secondary Catatonia Syndrome                                               </a:t>
            </a:r>
            <a:endParaRPr lang="en-US" sz="1050" dirty="0"/>
          </a:p>
        </p:txBody>
      </p:sp>
      <p:sp>
        <p:nvSpPr>
          <p:cNvPr id="3" name="Rounded Rectangle 2"/>
          <p:cNvSpPr/>
          <p:nvPr/>
        </p:nvSpPr>
        <p:spPr>
          <a:xfrm>
            <a:off x="19866" y="663938"/>
            <a:ext cx="3057067" cy="6092002"/>
          </a:xfrm>
          <a:prstGeom prst="round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lang="en-US" sz="1050" b="1" dirty="0">
                <a:solidFill>
                  <a:schemeClr val="tx1"/>
                </a:solidFill>
              </a:rPr>
              <a:t>Introduction</a:t>
            </a:r>
            <a:endParaRPr lang="en-US" sz="1050" dirty="0">
              <a:solidFill>
                <a:schemeClr val="tx1"/>
              </a:solidFill>
            </a:endParaRPr>
          </a:p>
          <a:p>
            <a:r>
              <a:rPr lang="en-US" sz="800" b="1" dirty="0">
                <a:solidFill>
                  <a:schemeClr val="tx1"/>
                </a:solidFill>
              </a:rPr>
              <a:t>Secondary Catatonia Syndrome </a:t>
            </a:r>
            <a:r>
              <a:rPr lang="en-US" sz="800" dirty="0">
                <a:solidFill>
                  <a:schemeClr val="tx1"/>
                </a:solidFill>
              </a:rPr>
              <a:t>is a serious neuropsychiatric disorder that belongs in the class of diseases that are associated and caused by catatonia (</a:t>
            </a:r>
            <a:r>
              <a:rPr lang="en-US" sz="800" dirty="0" err="1">
                <a:solidFill>
                  <a:schemeClr val="tx1"/>
                </a:solidFill>
              </a:rPr>
              <a:t>Hirjak</a:t>
            </a:r>
            <a:r>
              <a:rPr lang="en-US" sz="800" dirty="0">
                <a:solidFill>
                  <a:schemeClr val="tx1"/>
                </a:solidFill>
              </a:rPr>
              <a:t> et al., 2024). This disorder catatonia is a state involving dramatic alterations in motor behavior movement speech, and emotional expressions. Secondary </a:t>
            </a:r>
            <a:r>
              <a:rPr lang="en-US" sz="2000" dirty="0">
                <a:solidFill>
                  <a:schemeClr val="tx1"/>
                </a:solidFill>
              </a:rPr>
              <a:t>catatonia </a:t>
            </a:r>
            <a:r>
              <a:rPr lang="en-US" sz="800" dirty="0">
                <a:solidFill>
                  <a:schemeClr val="tx1"/>
                </a:solidFill>
              </a:rPr>
              <a:t>refers to a condition in which these symptoms arise, as the result, of an accompanying medical, neurological or psychiatric disorder and not as an independent disorder. It mainly is linked to mood disorders schizophrenia autism spectrum disorder infections metabolic disorders, autoimmune diseases and also medication-induced conditions.</a:t>
            </a:r>
            <a:endParaRPr lang="en-US" sz="800" dirty="0">
              <a:solidFill>
                <a:schemeClr val="tx1"/>
              </a:solidFill>
            </a:endParaRPr>
          </a:p>
          <a:p>
            <a:r>
              <a:rPr lang="en-US" sz="800" dirty="0">
                <a:solidFill>
                  <a:schemeClr val="tx1"/>
                </a:solidFill>
              </a:rPr>
              <a:t>Secondary Catatonia Syndrome is a condition marked by several psychomotor signs and symptoms. These signs include immobility hyperactivity mutism, posture staring rigidity, and opposition to moving. Signs may range in severity, and failure to get treatment can result in serious illness even death for example as a matter of persons refusing food, drinks, or care.</a:t>
            </a:r>
            <a:endParaRPr lang="en-US" sz="800" dirty="0">
              <a:solidFill>
                <a:schemeClr val="tx1"/>
              </a:solidFill>
            </a:endParaRPr>
          </a:p>
          <a:p>
            <a:r>
              <a:rPr lang="en-US" sz="800" dirty="0">
                <a:solidFill>
                  <a:schemeClr val="tx1"/>
                </a:solidFill>
              </a:rPr>
              <a:t>Catatonia has mostly been linked with schizophrenia, and the symptoms of catatonia could not be explained well and were not even recognized as a separate symptom. The role of schizophrenia as the major cause of catatonia has diminished over the years and studies show that mood disorders and somatic illness can be major reasons for manifestation of catatonia. The rate of catatonia among patients coming into acute psychiatric hospitals is approximately </a:t>
            </a:r>
            <a:r>
              <a:rPr lang="en-US" sz="800" b="1" dirty="0">
                <a:solidFill>
                  <a:schemeClr val="tx1"/>
                </a:solidFill>
              </a:rPr>
              <a:t>5-20%,</a:t>
            </a:r>
            <a:r>
              <a:rPr lang="en-US" sz="800" dirty="0">
                <a:solidFill>
                  <a:schemeClr val="tx1"/>
                </a:solidFill>
              </a:rPr>
              <a:t> many of whom have secondary catatonia caused by the underlying illness (Medscape, 2026). The syndrome affects both sexes and may be present at any age, although more probable in adults having severe mental or/and neurological problems.</a:t>
            </a:r>
            <a:endParaRPr lang="en-US" sz="800" dirty="0">
              <a:solidFill>
                <a:schemeClr val="tx1"/>
              </a:solidFill>
            </a:endParaRPr>
          </a:p>
          <a:p>
            <a:pPr algn="ctr">
              <a:defRPr sz="1800"/>
            </a:pPr>
            <a:r>
              <a:rPr lang="en-US" sz="800" b="1" dirty="0">
                <a:solidFill>
                  <a:schemeClr val="tx1"/>
                </a:solidFill>
              </a:rPr>
              <a:t>Causes, Symptoms and Diagnosis</a:t>
            </a:r>
            <a:endParaRPr lang="en-US" sz="800" b="1" dirty="0">
              <a:solidFill>
                <a:schemeClr val="tx1"/>
              </a:solidFill>
            </a:endParaRPr>
          </a:p>
          <a:p>
            <a:pPr>
              <a:defRPr sz="1800"/>
            </a:pPr>
            <a:r>
              <a:rPr lang="en-US" sz="800" b="1" dirty="0">
                <a:solidFill>
                  <a:schemeClr val="tx1"/>
                </a:solidFill>
              </a:rPr>
              <a:t>Causes</a:t>
            </a:r>
            <a:endParaRPr lang="en-US" sz="800" b="1" dirty="0">
              <a:solidFill>
                <a:schemeClr val="tx1"/>
              </a:solidFill>
            </a:endParaRPr>
          </a:p>
          <a:p>
            <a:pPr>
              <a:defRPr sz="1800"/>
            </a:pPr>
            <a:r>
              <a:rPr lang="en-US" sz="800" b="1" dirty="0">
                <a:solidFill>
                  <a:schemeClr val="tx1"/>
                </a:solidFill>
              </a:rPr>
              <a:t> </a:t>
            </a:r>
            <a:r>
              <a:rPr lang="en-US" sz="800" dirty="0">
                <a:solidFill>
                  <a:schemeClr val="tx1"/>
                </a:solidFill>
              </a:rPr>
              <a:t>It is best to note that secondary Catatonia syndrome is not caused by one single factor. Majority of the time, catatonia will manifest as a symptom of another illness (either psychiatric, neurological, or medical). Psychoses, mainly schizophrenia, have historically been the most common underlying psychiatric cause of catatonia although now mood and thought disorganization disorder have also come up as a source of catatonia. </a:t>
            </a:r>
            <a:endParaRPr lang="en-US" sz="800" dirty="0">
              <a:solidFill>
                <a:schemeClr val="tx1"/>
              </a:solidFill>
            </a:endParaRPr>
          </a:p>
          <a:p>
            <a:pPr>
              <a:defRPr sz="1800"/>
            </a:pPr>
            <a:r>
              <a:rPr lang="en-US" sz="800" dirty="0">
                <a:solidFill>
                  <a:schemeClr val="tx1"/>
                </a:solidFill>
                <a:latin typeface="Times New Roman" panose="02020603050405020304" pitchFamily="18" charset="0"/>
                <a:cs typeface="Times New Roman" panose="02020603050405020304" pitchFamily="18" charset="0"/>
              </a:rPr>
              <a:t>On the medical side, conditions such as brain inflammation caused by the patient's own antibodies (autoimmune encephalitis), brain seizure disorders stroke brain injury, malignant brain tumors, infections of the central nervous system, changes in electrolyte levels and organ failure (liver or kidney failure) and hormonal disorders are also considered as a cause.</a:t>
            </a:r>
            <a:endParaRPr lang="en-US" sz="800" dirty="0">
              <a:solidFill>
                <a:schemeClr val="tx1"/>
              </a:solidFill>
              <a:latin typeface="Times New Roman" panose="02020603050405020304" pitchFamily="18" charset="0"/>
              <a:cs typeface="Times New Roman" panose="02020603050405020304" pitchFamily="18" charset="0"/>
            </a:endParaRPr>
          </a:p>
          <a:p>
            <a:pPr>
              <a:defRPr sz="1800"/>
            </a:pPr>
            <a:endParaRPr lang="en-US" sz="800" dirty="0">
              <a:solidFill>
                <a:schemeClr val="tx1"/>
              </a:solidFill>
            </a:endParaRPr>
          </a:p>
          <a:p>
            <a:pPr algn="ctr">
              <a:defRPr sz="1800"/>
            </a:pPr>
            <a:endParaRPr lang="en-US" b="1" dirty="0">
              <a:solidFill>
                <a:schemeClr val="tx1"/>
              </a:solidFill>
            </a:endParaRPr>
          </a:p>
          <a:p>
            <a:pPr algn="ctr">
              <a:defRPr sz="1800"/>
            </a:pPr>
            <a:endParaRPr dirty="0"/>
          </a:p>
        </p:txBody>
      </p:sp>
      <p:sp>
        <p:nvSpPr>
          <p:cNvPr id="4" name="Rounded Rectangle 3"/>
          <p:cNvSpPr/>
          <p:nvPr/>
        </p:nvSpPr>
        <p:spPr>
          <a:xfrm>
            <a:off x="3163360" y="610917"/>
            <a:ext cx="2874187" cy="630936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endParaRPr lang="en-US" sz="700" dirty="0">
              <a:solidFill>
                <a:schemeClr val="tx1"/>
              </a:solidFill>
              <a:latin typeface="Times New Roman" panose="02020603050405020304" pitchFamily="18" charset="0"/>
              <a:cs typeface="Times New Roman" panose="02020603050405020304" pitchFamily="18" charset="0"/>
            </a:endParaRPr>
          </a:p>
          <a:p>
            <a:endParaRPr lang="en-US" sz="700" dirty="0">
              <a:solidFill>
                <a:schemeClr val="tx1"/>
              </a:solidFill>
              <a:latin typeface="Times New Roman" panose="02020603050405020304" pitchFamily="18" charset="0"/>
              <a:cs typeface="Times New Roman" panose="02020603050405020304" pitchFamily="18" charset="0"/>
            </a:endParaRPr>
          </a:p>
          <a:p>
            <a:endParaRPr lang="en-US" sz="700" dirty="0">
              <a:solidFill>
                <a:schemeClr val="tx1"/>
              </a:solidFill>
              <a:latin typeface="Times New Roman" panose="02020603050405020304" pitchFamily="18" charset="0"/>
              <a:cs typeface="Times New Roman" panose="02020603050405020304" pitchFamily="18" charset="0"/>
            </a:endParaRPr>
          </a:p>
          <a:p>
            <a:endParaRPr lang="en-US" sz="700" dirty="0">
              <a:solidFill>
                <a:schemeClr val="tx1"/>
              </a:solidFill>
              <a:latin typeface="Times New Roman" panose="02020603050405020304" pitchFamily="18" charset="0"/>
              <a:cs typeface="Times New Roman" panose="02020603050405020304" pitchFamily="18" charset="0"/>
            </a:endParaRPr>
          </a:p>
          <a:p>
            <a:endParaRPr lang="en-US" sz="700" dirty="0">
              <a:solidFill>
                <a:schemeClr val="tx1"/>
              </a:solidFill>
              <a:latin typeface="Times New Roman" panose="02020603050405020304" pitchFamily="18" charset="0"/>
              <a:cs typeface="Times New Roman" panose="02020603050405020304" pitchFamily="18" charset="0"/>
            </a:endParaRPr>
          </a:p>
          <a:p>
            <a:endParaRPr lang="en-US" sz="700" dirty="0">
              <a:solidFill>
                <a:schemeClr val="tx1"/>
              </a:solidFill>
              <a:latin typeface="Times New Roman" panose="02020603050405020304" pitchFamily="18" charset="0"/>
              <a:cs typeface="Times New Roman" panose="02020603050405020304" pitchFamily="18" charset="0"/>
            </a:endParaRPr>
          </a:p>
          <a:p>
            <a:r>
              <a:rPr lang="en-US" sz="700" dirty="0">
                <a:solidFill>
                  <a:schemeClr val="tx1"/>
                </a:solidFill>
                <a:latin typeface="Times New Roman" panose="02020603050405020304" pitchFamily="18" charset="0"/>
                <a:cs typeface="Times New Roman" panose="02020603050405020304" pitchFamily="18" charset="0"/>
              </a:rPr>
              <a:t>Other causes include the use of antipsychotics, corticosteroids, or withdrawal from benzodiazepines which may result in catatonics-like changes. It is postulated that a group of pathways of brain neurotransmitter (In particular gamma-aminobutyric acid [GABA] dopamine glutamate) that influence the control of voluntary movement and thought in the brain is responsible for causing the symptoms</a:t>
            </a:r>
            <a:r>
              <a:rPr lang="en-US" sz="700" dirty="0"/>
              <a:t>.</a:t>
            </a:r>
            <a:endParaRPr lang="en-US" sz="700" dirty="0"/>
          </a:p>
          <a:p>
            <a:r>
              <a:rPr lang="en-US" sz="700" b="1" dirty="0">
                <a:solidFill>
                  <a:schemeClr val="tx1"/>
                </a:solidFill>
              </a:rPr>
              <a:t>Symptoms: </a:t>
            </a:r>
            <a:r>
              <a:rPr lang="en-US" sz="700" dirty="0">
                <a:solidFill>
                  <a:schemeClr val="tx1"/>
                </a:solidFill>
              </a:rPr>
              <a:t>A person suffering from Secondary Catatonia Syndrome will present with a combination of motor (movement related) </a:t>
            </a:r>
            <a:r>
              <a:rPr lang="en-US" sz="700" dirty="0" err="1">
                <a:solidFill>
                  <a:schemeClr val="tx1"/>
                </a:solidFill>
              </a:rPr>
              <a:t>behavioural</a:t>
            </a:r>
            <a:r>
              <a:rPr lang="en-US" sz="700" dirty="0">
                <a:solidFill>
                  <a:schemeClr val="tx1"/>
                </a:solidFill>
              </a:rPr>
              <a:t> and emotional signs and symptoms. A person can show signs where a person appears not affected by their environment and may not be able to move (immobility) or may be stuck in some unusual fixed position. But, a person will also show a lot of inappropriate movements that are not coordinated and also have little to do with what is going happen around the person. Symptoms </a:t>
            </a:r>
            <a:r>
              <a:rPr lang="en-US" sz="2000" dirty="0">
                <a:solidFill>
                  <a:schemeClr val="tx1"/>
                </a:solidFill>
              </a:rPr>
              <a:t>include </a:t>
            </a:r>
            <a:r>
              <a:rPr lang="en-US" sz="700" dirty="0">
                <a:solidFill>
                  <a:schemeClr val="tx1"/>
                </a:solidFill>
              </a:rPr>
              <a:t>mutism staring posturing rigidity negativism (resisting moving), echolalia (repeating the words of another person), echopraxia (copying the movement of a person) grimacing withdrawal, and decreased emotional expression, which can result in physical aggression if a catatonic person tries to resist or fight.</a:t>
            </a:r>
            <a:endParaRPr lang="en-US" sz="700" dirty="0">
              <a:solidFill>
                <a:schemeClr val="tx1"/>
              </a:solidFill>
            </a:endParaRPr>
          </a:p>
          <a:p>
            <a:r>
              <a:rPr lang="en-US" sz="700" dirty="0">
                <a:solidFill>
                  <a:schemeClr val="tx1"/>
                </a:solidFill>
              </a:rPr>
              <a:t>In extreme cases, people may develop so-called malignant catatonia which is a dangerous combination of catatonic features (rigidity mutism etc.) with physical problems such as fever confusion rapid heartbeat, unstable blood pressure and stiffening of the muscles that may be life-threatening. Such cases definitely require urgent and close monitoring and intensive medical intervention since it might cause life-threatening complications</a:t>
            </a:r>
            <a:endParaRPr lang="en-US" sz="700" dirty="0"/>
          </a:p>
          <a:p>
            <a:endParaRPr lang="en-US" sz="800" b="1" dirty="0">
              <a:solidFill>
                <a:schemeClr val="tx1"/>
              </a:solidFill>
            </a:endParaRPr>
          </a:p>
          <a:p>
            <a:r>
              <a:rPr lang="en-US" sz="800" b="1" dirty="0">
                <a:solidFill>
                  <a:schemeClr val="tx1"/>
                </a:solidFill>
              </a:rPr>
              <a:t>Diagnosis</a:t>
            </a:r>
            <a:endParaRPr lang="en-US" sz="800" dirty="0">
              <a:solidFill>
                <a:schemeClr val="tx1"/>
              </a:solidFill>
            </a:endParaRPr>
          </a:p>
          <a:p>
            <a:r>
              <a:rPr lang="en-US" sz="800" dirty="0">
                <a:solidFill>
                  <a:schemeClr val="tx1"/>
                </a:solidFill>
              </a:rPr>
              <a:t>Diagnosis involves a thorough clinical assessment as the signs and symptoms of catatonia are common to other neurological or psychiatric abnormalities. This involves an assessment by psychiatrists or neurologists of the patient's presenting complaints, past history, medication and any other illness.</a:t>
            </a:r>
            <a:endParaRPr lang="en-US" sz="800" dirty="0">
              <a:solidFill>
                <a:schemeClr val="tx1"/>
              </a:solidFill>
            </a:endParaRPr>
          </a:p>
          <a:p>
            <a:r>
              <a:rPr lang="en-US" sz="800" dirty="0">
                <a:solidFill>
                  <a:schemeClr val="tx1"/>
                </a:solidFill>
              </a:rPr>
              <a:t>The </a:t>
            </a:r>
            <a:r>
              <a:rPr lang="en-US" sz="800" i="1" dirty="0">
                <a:solidFill>
                  <a:schemeClr val="tx1"/>
                </a:solidFill>
              </a:rPr>
              <a:t>DSM-5-TR</a:t>
            </a:r>
            <a:r>
              <a:rPr lang="en-US" sz="800" dirty="0">
                <a:solidFill>
                  <a:schemeClr val="tx1"/>
                </a:solidFill>
              </a:rPr>
              <a:t> sets the diagnostic criteria for catatonia as three or more of what comes next: stupor mutism posturing, waxy flexibility negativism stereotypy, agitation grimacing echolalia, and echopraxia (</a:t>
            </a:r>
            <a:r>
              <a:rPr lang="en-US" sz="800" dirty="0" err="1">
                <a:solidFill>
                  <a:schemeClr val="tx1"/>
                </a:solidFill>
              </a:rPr>
              <a:t>Hirjak</a:t>
            </a:r>
            <a:r>
              <a:rPr lang="en-US" sz="800" dirty="0">
                <a:solidFill>
                  <a:schemeClr val="tx1"/>
                </a:solidFill>
              </a:rPr>
              <a:t> et al., 2024).</a:t>
            </a:r>
            <a:endParaRPr lang="en-US" sz="800" dirty="0">
              <a:solidFill>
                <a:schemeClr val="tx1"/>
              </a:solidFill>
            </a:endParaRPr>
          </a:p>
          <a:p>
            <a:r>
              <a:rPr lang="en-US" sz="800" dirty="0">
                <a:solidFill>
                  <a:schemeClr val="tx1"/>
                </a:solidFill>
              </a:rPr>
              <a:t>The severity of symptoms is then determined by the clinician using the Bush-Francis Catatonia Rating Scale. Laboratory investigations, brain imaging, electroencephalography (EEG) and blood tests may be performed to exclude other </a:t>
            </a:r>
            <a:r>
              <a:rPr lang="en-US" sz="800" dirty="0" err="1">
                <a:solidFill>
                  <a:schemeClr val="tx1"/>
                </a:solidFill>
              </a:rPr>
              <a:t>aetiologies</a:t>
            </a:r>
            <a:r>
              <a:rPr lang="en-US" sz="800" dirty="0">
                <a:solidFill>
                  <a:schemeClr val="tx1"/>
                </a:solidFill>
              </a:rPr>
              <a:t> and to assess whether there are any contributing physiological or medical co-conditions.</a:t>
            </a:r>
            <a:endParaRPr lang="en-US" sz="800" dirty="0">
              <a:solidFill>
                <a:schemeClr val="tx1"/>
              </a:solidFill>
            </a:endParaRPr>
          </a:p>
          <a:p>
            <a:pPr algn="ctr">
              <a:defRPr sz="1800"/>
            </a:pPr>
            <a:endParaRPr lang="en-US" dirty="0"/>
          </a:p>
          <a:p>
            <a:pPr algn="ctr">
              <a:defRPr sz="1800"/>
            </a:pPr>
            <a:endParaRPr lang="en-US" dirty="0"/>
          </a:p>
          <a:p>
            <a:pPr algn="ctr">
              <a:defRPr sz="1800"/>
            </a:pPr>
            <a:endParaRPr lang="en-US" dirty="0"/>
          </a:p>
          <a:p>
            <a:pPr algn="ctr">
              <a:defRPr sz="1800"/>
            </a:pPr>
            <a:endParaRPr dirty="0"/>
          </a:p>
        </p:txBody>
      </p:sp>
      <p:sp>
        <p:nvSpPr>
          <p:cNvPr id="5" name="Rounded Rectangle 4"/>
          <p:cNvSpPr/>
          <p:nvPr/>
        </p:nvSpPr>
        <p:spPr>
          <a:xfrm>
            <a:off x="6150711" y="610916"/>
            <a:ext cx="2874187" cy="6309361"/>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lang="en-US" sz="1050" b="1" dirty="0">
                <a:solidFill>
                  <a:schemeClr val="tx1"/>
                </a:solidFill>
              </a:rPr>
              <a:t>Historical Perspectives</a:t>
            </a:r>
            <a:endParaRPr lang="en-US" b="1" dirty="0">
              <a:solidFill>
                <a:schemeClr val="tx1"/>
              </a:solidFill>
            </a:endParaRPr>
          </a:p>
          <a:p>
            <a:r>
              <a:rPr lang="en-US" sz="800" dirty="0">
                <a:solidFill>
                  <a:schemeClr val="tx1"/>
                </a:solidFill>
              </a:rPr>
              <a:t>The concept of catatonia was initially described in the nineteenth century by the German psychiatrist Karl Ludwig Kahlbaum as a syndrome characterized by abnormal movement and </a:t>
            </a:r>
            <a:r>
              <a:rPr lang="en-US" sz="800" dirty="0" err="1">
                <a:solidFill>
                  <a:schemeClr val="tx1"/>
                </a:solidFill>
              </a:rPr>
              <a:t>behaviour</a:t>
            </a:r>
            <a:r>
              <a:rPr lang="en-US" sz="800" dirty="0">
                <a:solidFill>
                  <a:schemeClr val="tx1"/>
                </a:solidFill>
              </a:rPr>
              <a:t> (</a:t>
            </a:r>
            <a:r>
              <a:rPr lang="en-US" sz="800" dirty="0" err="1">
                <a:solidFill>
                  <a:schemeClr val="tx1"/>
                </a:solidFill>
              </a:rPr>
              <a:t>Csihi</a:t>
            </a:r>
            <a:r>
              <a:rPr lang="en-US" sz="800" dirty="0">
                <a:solidFill>
                  <a:schemeClr val="tx1"/>
                </a:solidFill>
              </a:rPr>
              <a:t> et al., 2026). Later, Emil Kraepelin associated catatonia as a subtype of schizophrenia and as such it was reported as a subtype of schizophrenia for many years.</a:t>
            </a:r>
            <a:endParaRPr lang="en-US" sz="800" dirty="0">
              <a:solidFill>
                <a:schemeClr val="tx1"/>
              </a:solidFill>
            </a:endParaRPr>
          </a:p>
          <a:p>
            <a:r>
              <a:rPr lang="en-US" sz="800" dirty="0">
                <a:solidFill>
                  <a:schemeClr val="tx1"/>
                </a:solidFill>
              </a:rPr>
              <a:t>This understanding developed when research began to demonstrate that catatonia appears in medical as well as psychiatric diagnoses. It is presently thought of as a syndrome which appears in several </a:t>
            </a:r>
            <a:r>
              <a:rPr lang="en-US" sz="2000" dirty="0">
                <a:solidFill>
                  <a:schemeClr val="tx1"/>
                </a:solidFill>
              </a:rPr>
              <a:t>psychiatric </a:t>
            </a:r>
            <a:r>
              <a:rPr lang="en-US" sz="800" dirty="0">
                <a:solidFill>
                  <a:schemeClr val="tx1"/>
                </a:solidFill>
              </a:rPr>
              <a:t>illnesses as well as several clinical conditions. Historically there were less options available for treatment and patients were often </a:t>
            </a:r>
            <a:r>
              <a:rPr lang="en-US" sz="800" dirty="0" err="1">
                <a:solidFill>
                  <a:schemeClr val="tx1"/>
                </a:solidFill>
              </a:rPr>
              <a:t>hospitalised</a:t>
            </a:r>
            <a:r>
              <a:rPr lang="en-US" sz="800" dirty="0">
                <a:solidFill>
                  <a:schemeClr val="tx1"/>
                </a:solidFill>
              </a:rPr>
              <a:t> for long periods of time with </a:t>
            </a:r>
            <a:endParaRPr lang="en-US" sz="800" b="1" dirty="0">
              <a:solidFill>
                <a:schemeClr val="tx1"/>
              </a:solidFill>
            </a:endParaRPr>
          </a:p>
          <a:p>
            <a:pPr algn="ctr">
              <a:defRPr sz="1800"/>
            </a:pPr>
            <a:endParaRPr lang="en-US" b="1" dirty="0">
              <a:solidFill>
                <a:schemeClr val="tx1"/>
              </a:solidFill>
            </a:endParaRPr>
          </a:p>
          <a:p>
            <a:pPr algn="ctr">
              <a:defRPr sz="1800"/>
            </a:pPr>
            <a:r>
              <a:rPr lang="en-US" sz="1050" b="1" dirty="0">
                <a:solidFill>
                  <a:schemeClr val="tx1"/>
                </a:solidFill>
              </a:rPr>
              <a:t>Current Services and Treatments</a:t>
            </a:r>
            <a:endParaRPr lang="en-US" sz="1050" b="1" dirty="0">
              <a:solidFill>
                <a:schemeClr val="tx1"/>
              </a:solidFill>
            </a:endParaRPr>
          </a:p>
          <a:p>
            <a:r>
              <a:rPr lang="en-US" sz="800" dirty="0">
                <a:solidFill>
                  <a:schemeClr val="tx1"/>
                </a:solidFill>
              </a:rPr>
              <a:t>Secondary Catatonia Syndrome is treatable and early recognition is important. The first step would be to initiate treatment for the underlying medical or psychiatric condition which is precipitating the syndrome.</a:t>
            </a:r>
            <a:endParaRPr lang="en-US" sz="800" dirty="0">
              <a:solidFill>
                <a:schemeClr val="tx1"/>
              </a:solidFill>
            </a:endParaRPr>
          </a:p>
          <a:p>
            <a:r>
              <a:rPr lang="en-US" sz="800" b="1" dirty="0">
                <a:solidFill>
                  <a:schemeClr val="tx1"/>
                </a:solidFill>
              </a:rPr>
              <a:t>Benzodiazepines </a:t>
            </a:r>
            <a:r>
              <a:rPr lang="en-US" sz="800" dirty="0">
                <a:solidFill>
                  <a:schemeClr val="tx1"/>
                </a:solidFill>
              </a:rPr>
              <a:t>(Lorazepam is the drug of choice) are the first line of treatment and have the capacity of alleviating symptoms in a matter of hours/days (</a:t>
            </a:r>
            <a:r>
              <a:rPr lang="en-US" sz="800" dirty="0" err="1">
                <a:solidFill>
                  <a:schemeClr val="tx1"/>
                </a:solidFill>
              </a:rPr>
              <a:t>Edinoff</a:t>
            </a:r>
            <a:r>
              <a:rPr lang="en-US" sz="800" dirty="0">
                <a:solidFill>
                  <a:schemeClr val="tx1"/>
                </a:solidFill>
              </a:rPr>
              <a:t> et al., 2026). ECT is the second line of treatment and is very effective in cases of malignant or severe catatonia and possibly in those resistant to medication.</a:t>
            </a:r>
            <a:endParaRPr lang="en-US" sz="800" dirty="0">
              <a:solidFill>
                <a:schemeClr val="tx1"/>
              </a:solidFill>
            </a:endParaRPr>
          </a:p>
          <a:p>
            <a:r>
              <a:rPr lang="en-US" sz="800" dirty="0">
                <a:solidFill>
                  <a:schemeClr val="tx1"/>
                </a:solidFill>
              </a:rPr>
              <a:t>Medical management may include administration of intravenous fluids, nutritional support, thromboembolism prevention, physiotherapy and strict monitoring of vital signs. Rehabilitation can be enhanced through multidisciplinary care with physicians psychiatrists neurologists nurses psychologists and occupational therapists. Once recovered, treatment of the disease itself is usually continued to reduce risk of recurrence.</a:t>
            </a:r>
            <a:endParaRPr lang="en-US" sz="800" dirty="0">
              <a:solidFill>
                <a:schemeClr val="tx1"/>
              </a:solidFill>
            </a:endParaRPr>
          </a:p>
          <a:p>
            <a:pPr algn="ctr">
              <a:defRPr sz="1800"/>
            </a:pPr>
            <a:endParaRPr sz="1050" dirty="0">
              <a:solidFill>
                <a:schemeClr val="tx1"/>
              </a:solidFill>
            </a:endParaRPr>
          </a:p>
        </p:txBody>
      </p:sp>
      <p:sp>
        <p:nvSpPr>
          <p:cNvPr id="6" name="Rounded Rectangle 5"/>
          <p:cNvSpPr/>
          <p:nvPr/>
        </p:nvSpPr>
        <p:spPr>
          <a:xfrm>
            <a:off x="9134475" y="704850"/>
            <a:ext cx="3094355" cy="611124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defRPr sz="1800"/>
            </a:pPr>
            <a:r>
              <a:rPr lang="en-US" sz="1050" b="1" dirty="0">
                <a:solidFill>
                  <a:schemeClr val="tx1"/>
                </a:solidFill>
              </a:rPr>
              <a:t>Recommendation</a:t>
            </a:r>
            <a:endParaRPr lang="en-US" sz="1050" b="1" dirty="0">
              <a:solidFill>
                <a:schemeClr val="tx1"/>
              </a:solidFill>
            </a:endParaRPr>
          </a:p>
          <a:p>
            <a:r>
              <a:rPr lang="en-US" sz="800" dirty="0">
                <a:solidFill>
                  <a:schemeClr val="tx1"/>
                </a:solidFill>
              </a:rPr>
              <a:t>Assessment for catatonic features should </a:t>
            </a:r>
            <a:r>
              <a:rPr lang="en-US" sz="800" b="1" dirty="0">
                <a:solidFill>
                  <a:schemeClr val="tx1"/>
                </a:solidFill>
              </a:rPr>
              <a:t>regularly</a:t>
            </a:r>
            <a:r>
              <a:rPr lang="en-US" sz="800" dirty="0">
                <a:solidFill>
                  <a:schemeClr val="tx1"/>
                </a:solidFill>
              </a:rPr>
              <a:t> be performed by clinicians in patients with severe mental illnesses, neurological disease or unexplained </a:t>
            </a:r>
            <a:r>
              <a:rPr lang="en-US" sz="800" dirty="0" err="1">
                <a:solidFill>
                  <a:schemeClr val="tx1"/>
                </a:solidFill>
              </a:rPr>
              <a:t>behavioural</a:t>
            </a:r>
            <a:r>
              <a:rPr lang="en-US" sz="800" dirty="0">
                <a:solidFill>
                  <a:schemeClr val="tx1"/>
                </a:solidFill>
              </a:rPr>
              <a:t> changes. Catatonic illness can be one of the most life-threatening conditions in psychiatry, and early recognition allows commencement of treatment with benzodiazepines or ECT (</a:t>
            </a:r>
            <a:r>
              <a:rPr lang="en-US" sz="800" dirty="0" err="1">
                <a:solidFill>
                  <a:schemeClr val="tx1"/>
                </a:solidFill>
              </a:rPr>
              <a:t>Sianeart</a:t>
            </a:r>
            <a:r>
              <a:rPr lang="en-US" sz="800" dirty="0">
                <a:solidFill>
                  <a:schemeClr val="tx1"/>
                </a:solidFill>
              </a:rPr>
              <a:t>, 2014). Further education is needed about Secondary Catatonia Syndrome.</a:t>
            </a:r>
            <a:endParaRPr lang="en-US" sz="800" dirty="0">
              <a:solidFill>
                <a:schemeClr val="tx1"/>
              </a:solidFill>
            </a:endParaRPr>
          </a:p>
          <a:p>
            <a:r>
              <a:rPr lang="en-US" sz="800" dirty="0">
                <a:solidFill>
                  <a:schemeClr val="tx1"/>
                </a:solidFill>
              </a:rPr>
              <a:t>This can be achieved by </a:t>
            </a:r>
            <a:r>
              <a:rPr lang="en-US" sz="2000" dirty="0">
                <a:solidFill>
                  <a:schemeClr val="tx1"/>
                </a:solidFill>
              </a:rPr>
              <a:t>education </a:t>
            </a:r>
            <a:r>
              <a:rPr lang="en-US" sz="800" dirty="0">
                <a:solidFill>
                  <a:schemeClr val="tx1"/>
                </a:solidFill>
              </a:rPr>
              <a:t>of staff and clinical guidelines, which will assist in the holistic approach to treatment with a multi-discipline team working in collaboration to facilitate prompt diagnosis and treatment. There also needs to be a better link between psychiatric and physical services.</a:t>
            </a:r>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endParaRPr lang="en-US" sz="800" dirty="0">
              <a:solidFill>
                <a:schemeClr val="tx1"/>
              </a:solidFill>
            </a:endParaRPr>
          </a:p>
          <a:p>
            <a:pPr algn="ctr">
              <a:defRPr sz="1800"/>
            </a:pPr>
            <a:endParaRPr lang="en-US" dirty="0"/>
          </a:p>
          <a:p>
            <a:pPr algn="ctr">
              <a:defRPr sz="1800"/>
            </a:pPr>
            <a:r>
              <a:rPr lang="en-US" sz="1050" b="1" dirty="0">
                <a:solidFill>
                  <a:schemeClr val="tx1"/>
                </a:solidFill>
              </a:rPr>
              <a:t>Conclusion</a:t>
            </a:r>
            <a:endParaRPr lang="en-US" sz="1050" b="1" dirty="0">
              <a:solidFill>
                <a:schemeClr val="tx1"/>
              </a:solidFill>
            </a:endParaRPr>
          </a:p>
          <a:p>
            <a:pPr>
              <a:defRPr sz="1800"/>
            </a:pPr>
            <a:r>
              <a:rPr lang="en-US" sz="800" dirty="0">
                <a:solidFill>
                  <a:schemeClr val="tx1"/>
                </a:solidFill>
                <a:latin typeface="Times New Roman" panose="02020603050405020304" pitchFamily="18" charset="0"/>
                <a:cs typeface="Times New Roman" panose="02020603050405020304" pitchFamily="18" charset="0"/>
              </a:rPr>
              <a:t>Secondary catatonia syndrome This is a serious but rather treatable neuro-psychiatric syndrome that results from a preexisting psychiatric or medical illness. </a:t>
            </a:r>
            <a:r>
              <a:rPr lang="en-US" sz="800" dirty="0" err="1">
                <a:solidFill>
                  <a:schemeClr val="tx1"/>
                </a:solidFill>
                <a:latin typeface="Times New Roman" panose="02020603050405020304" pitchFamily="18" charset="0"/>
                <a:cs typeface="Times New Roman" panose="02020603050405020304" pitchFamily="18" charset="0"/>
              </a:rPr>
              <a:t>Thisis</a:t>
            </a:r>
            <a:r>
              <a:rPr lang="en-US" sz="800" dirty="0">
                <a:solidFill>
                  <a:schemeClr val="tx1"/>
                </a:solidFill>
                <a:latin typeface="Times New Roman" panose="02020603050405020304" pitchFamily="18" charset="0"/>
                <a:cs typeface="Times New Roman" panose="02020603050405020304" pitchFamily="18" charset="0"/>
              </a:rPr>
              <a:t> characterized by abnormal movement speech </a:t>
            </a:r>
            <a:r>
              <a:rPr lang="en-US" sz="800" dirty="0" err="1">
                <a:solidFill>
                  <a:schemeClr val="tx1"/>
                </a:solidFill>
                <a:latin typeface="Times New Roman" panose="02020603050405020304" pitchFamily="18" charset="0"/>
                <a:cs typeface="Times New Roman" panose="02020603050405020304" pitchFamily="18" charset="0"/>
              </a:rPr>
              <a:t>andbehaviorthat</a:t>
            </a:r>
            <a:r>
              <a:rPr lang="en-US" sz="800" dirty="0">
                <a:solidFill>
                  <a:schemeClr val="tx1"/>
                </a:solidFill>
                <a:latin typeface="Times New Roman" panose="02020603050405020304" pitchFamily="18" charset="0"/>
                <a:cs typeface="Times New Roman" panose="02020603050405020304" pitchFamily="18" charset="0"/>
              </a:rPr>
              <a:t> may impair function and can even be fatal if left untreated. Advances in research have resulted in increased understanding of its etiologies, diagnosis and treatment. It is well established that early diagnosis and, to an extent, the treating of the preexisting disease, judicious use of benzodiazepine and electroconvulsive therapy if needed and multidisciplinary care will A lot improve the outcome of the patient.</a:t>
            </a:r>
            <a:endParaRPr lang="en-US" sz="800" dirty="0">
              <a:solidFill>
                <a:schemeClr val="tx1"/>
              </a:solidFill>
              <a:latin typeface="Times New Roman" panose="02020603050405020304" pitchFamily="18" charset="0"/>
              <a:cs typeface="Times New Roman" panose="02020603050405020304" pitchFamily="18" charset="0"/>
            </a:endParaRPr>
          </a:p>
          <a:p>
            <a:pPr algn="ctr">
              <a:defRPr sz="1800"/>
            </a:pPr>
            <a:endParaRPr b="1" dirty="0">
              <a:solidFill>
                <a:schemeClr val="tx1"/>
              </a:solidFill>
            </a:endParaRPr>
          </a:p>
        </p:txBody>
      </p:sp>
      <p:sp>
        <p:nvSpPr>
          <p:cNvPr id="7" name="TextBox 6"/>
          <p:cNvSpPr txBox="1"/>
          <p:nvPr/>
        </p:nvSpPr>
        <p:spPr>
          <a:xfrm>
            <a:off x="9257665" y="6243955"/>
            <a:ext cx="2742565" cy="1918970"/>
          </a:xfrm>
          <a:prstGeom prst="rect">
            <a:avLst/>
          </a:prstGeom>
          <a:noFill/>
        </p:spPr>
        <p:txBody>
          <a:bodyPr wrap="square" rtlCol="0">
            <a:noAutofit/>
          </a:bodyPr>
          <a:lstStyle/>
          <a:p>
            <a:r>
              <a:rPr lang="en-US" sz="300" b="1" dirty="0"/>
              <a:t>Reference list</a:t>
            </a:r>
            <a:endParaRPr lang="en-US" sz="300" b="1" dirty="0"/>
          </a:p>
          <a:p>
            <a:r>
              <a:rPr lang="en-US" sz="300" dirty="0"/>
              <a:t>Dusan </a:t>
            </a:r>
            <a:r>
              <a:rPr lang="en-US" sz="300" dirty="0" err="1"/>
              <a:t>Hirjak</a:t>
            </a:r>
            <a:r>
              <a:rPr lang="en-US" sz="300" dirty="0"/>
              <a:t>, Rogers, J.P., Robert Christian Wolf, Katharina Maria Kubera, Fritze, S., Jo Ellen Wilson, Sambataro, F., Fricchione, G., Meyer-Lindenberg, A., </a:t>
            </a:r>
            <a:r>
              <a:rPr lang="en-US" sz="300" dirty="0" err="1"/>
              <a:t>Ungvari</a:t>
            </a:r>
            <a:r>
              <a:rPr lang="en-US" sz="300" dirty="0"/>
              <a:t>, G.S. and Georg </a:t>
            </a:r>
            <a:r>
              <a:rPr lang="en-US" sz="300" dirty="0" err="1"/>
              <a:t>Northoff</a:t>
            </a:r>
            <a:r>
              <a:rPr lang="en-US" sz="300" dirty="0"/>
              <a:t> (2024). Catatonia. </a:t>
            </a:r>
            <a:r>
              <a:rPr lang="en-US" sz="300" i="1" dirty="0"/>
              <a:t>Nature Reviews Disease Primers</a:t>
            </a:r>
            <a:r>
              <a:rPr lang="en-US" sz="300" dirty="0"/>
              <a:t>, 10(1). doi:10.1038/s41572-024-00534-w.</a:t>
            </a:r>
            <a:endParaRPr lang="en-US" sz="300" dirty="0"/>
          </a:p>
          <a:p>
            <a:r>
              <a:rPr lang="en-US" sz="300" dirty="0" err="1"/>
              <a:t>Edinoff</a:t>
            </a:r>
            <a:r>
              <a:rPr lang="en-US" sz="300" dirty="0"/>
              <a:t>, A.N., Kaufman, S.E., Hollier, J.W., Virgen, C.G., Karam, C.A., Malone, G.W., Cornett, E.M., Kaye, A.M. and Kaye, A.D. (2021). Catatonia: Clinical Overview of the Diagnosis, Treatment, and Clinical Challenges. </a:t>
            </a:r>
            <a:r>
              <a:rPr lang="en-US" sz="300" i="1" dirty="0"/>
              <a:t>Neurology International</a:t>
            </a:r>
            <a:r>
              <a:rPr lang="en-US" sz="300" dirty="0"/>
              <a:t>, [online] 13(4), pp.570–586. doi:10.3390/neurolint13040057.</a:t>
            </a:r>
            <a:endParaRPr lang="en-US" sz="300" dirty="0"/>
          </a:p>
          <a:p>
            <a:r>
              <a:rPr lang="en-US" sz="300" dirty="0"/>
              <a:t>Levente </a:t>
            </a:r>
            <a:r>
              <a:rPr lang="en-US" sz="300" dirty="0" err="1"/>
              <a:t>Csihi</a:t>
            </a:r>
            <a:r>
              <a:rPr lang="en-US" sz="300" dirty="0"/>
              <a:t>, </a:t>
            </a:r>
            <a:r>
              <a:rPr lang="en-US" sz="300" dirty="0" err="1"/>
              <a:t>Ungvari</a:t>
            </a:r>
            <a:r>
              <a:rPr lang="en-US" sz="300" dirty="0"/>
              <a:t>, G.S., </a:t>
            </a:r>
            <a:r>
              <a:rPr lang="en-US" sz="300" dirty="0" err="1"/>
              <a:t>Caroff</a:t>
            </a:r>
            <a:r>
              <a:rPr lang="en-US" sz="300" dirty="0"/>
              <a:t>, S.N. and Gazdag, G. (2024). First 150 Years of Catatonia: Looking Back at Its Complicated History and Forward to the Road Ahead. </a:t>
            </a:r>
            <a:r>
              <a:rPr lang="en-US" sz="300" i="1" dirty="0"/>
              <a:t>World Journal of Psychiatry</a:t>
            </a:r>
            <a:r>
              <a:rPr lang="en-US" sz="300" dirty="0"/>
              <a:t>, [online] 14(5), pp.600–606. doi:10.5498/wjp.v14.i5.600.</a:t>
            </a:r>
            <a:endParaRPr lang="en-US" sz="300" dirty="0"/>
          </a:p>
          <a:p>
            <a:r>
              <a:rPr lang="en-US" sz="300" dirty="0"/>
              <a:t>Medscape (2026). Catatonia: Practice Essentials, Background, Pathophysiology and Etiology. </a:t>
            </a:r>
            <a:r>
              <a:rPr lang="en-US" sz="300" i="1" dirty="0" err="1"/>
              <a:t>eMedicine</a:t>
            </a:r>
            <a:r>
              <a:rPr lang="en-US" sz="300" dirty="0"/>
              <a:t>. [online] Available at: https://emedicine.medscape.com/article/1154851-overview [Accessed 9 July 2026].</a:t>
            </a:r>
            <a:endParaRPr lang="en-US" sz="300" dirty="0"/>
          </a:p>
          <a:p>
            <a:r>
              <a:rPr lang="en-US" sz="300" dirty="0" err="1"/>
              <a:t>Sienaert</a:t>
            </a:r>
            <a:r>
              <a:rPr lang="en-US" sz="300" dirty="0"/>
              <a:t>, P., </a:t>
            </a:r>
            <a:r>
              <a:rPr lang="en-US" sz="300" dirty="0" err="1"/>
              <a:t>Dhossche</a:t>
            </a:r>
            <a:r>
              <a:rPr lang="en-US" sz="300" dirty="0"/>
              <a:t>, D.M., </a:t>
            </a:r>
            <a:r>
              <a:rPr lang="en-US" sz="300" dirty="0" err="1"/>
              <a:t>Vancampfort</a:t>
            </a:r>
            <a:r>
              <a:rPr lang="en-US" sz="300" dirty="0"/>
              <a:t>, D., De Hert, M. and Gazdag, G. (2014). A Clinical Review of the Treatment of Catatonia. </a:t>
            </a:r>
            <a:r>
              <a:rPr lang="en-US" sz="300" i="1" dirty="0"/>
              <a:t>Frontiers in Psychiatry</a:t>
            </a:r>
            <a:r>
              <a:rPr lang="en-US" sz="300" dirty="0"/>
              <a:t>, [online] 5(181). doi:10.3389/fpsyt.2014.00181.</a:t>
            </a:r>
            <a:endParaRPr lang="en-US" sz="300" dirty="0"/>
          </a:p>
          <a:p>
            <a:endParaRPr lang="en-US" sz="300" dirty="0"/>
          </a:p>
        </p:txBody>
      </p:sp>
      <p:pic>
        <p:nvPicPr>
          <p:cNvPr id="8" name="Picture 7" descr="Catatonic Depression: Signs, Causes, and Recovery"/>
          <p:cNvPicPr>
            <a:picLocks noChangeAspect="1"/>
          </p:cNvPicPr>
          <p:nvPr/>
        </p:nvPicPr>
        <p:blipFill>
          <a:blip r:embed="rId1"/>
          <a:stretch>
            <a:fillRect/>
          </a:stretch>
        </p:blipFill>
        <p:spPr>
          <a:xfrm>
            <a:off x="10377345" y="3068314"/>
            <a:ext cx="1613001" cy="1075334"/>
          </a:xfrm>
          <a:prstGeom prst="rect">
            <a:avLst/>
          </a:prstGeom>
        </p:spPr>
      </p:pic>
      <p:pic>
        <p:nvPicPr>
          <p:cNvPr id="9" name="Picture 8" descr="Catatonia can be easier to recognize in certain cases, but when a presentation does not fit the expected picture, accurate identification is unlikely. For clinicians who encounter diagnostic uncertainty, Expert Insights offers"/>
          <p:cNvPicPr>
            <a:picLocks noChangeAspect="1"/>
          </p:cNvPicPr>
          <p:nvPr/>
        </p:nvPicPr>
        <p:blipFill>
          <a:blip r:embed="rId2"/>
          <a:stretch>
            <a:fillRect/>
          </a:stretch>
        </p:blipFill>
        <p:spPr>
          <a:xfrm>
            <a:off x="9218319" y="3068314"/>
            <a:ext cx="1159026" cy="1075334"/>
          </a:xfrm>
          <a:prstGeom prst="rect">
            <a:avLst/>
          </a:prstGeom>
        </p:spPr>
      </p:pic>
      <p:pic>
        <p:nvPicPr>
          <p:cNvPr id="10" name="Picture 9" descr="Broad Differential Diagnoses in a Case of Catatonia Secondary to Clozapine Withdrawal"/>
          <p:cNvPicPr>
            <a:picLocks noChangeAspect="1"/>
          </p:cNvPicPr>
          <p:nvPr/>
        </p:nvPicPr>
        <p:blipFill>
          <a:blip r:embed="rId3"/>
          <a:srcRect t="4851" r="6592" b="7714"/>
          <a:stretch>
            <a:fillRect/>
          </a:stretch>
        </p:blipFill>
        <p:spPr>
          <a:xfrm>
            <a:off x="6658322" y="6081590"/>
            <a:ext cx="927765" cy="776410"/>
          </a:xfrm>
          <a:prstGeom prst="rect">
            <a:avLst/>
          </a:prstGeom>
        </p:spPr>
      </p:pic>
      <p:pic>
        <p:nvPicPr>
          <p:cNvPr id="11" name="Picture 10" descr="Catatonia: Over 159 Royalty-Free Licensable Stock Illustrations &amp; Drawings  | Shutterstock"/>
          <p:cNvPicPr>
            <a:picLocks noChangeAspect="1"/>
          </p:cNvPicPr>
          <p:nvPr/>
        </p:nvPicPr>
        <p:blipFill>
          <a:blip r:embed="rId4"/>
          <a:srcRect l="25742" t="2413" r="21957" b="10167"/>
          <a:stretch>
            <a:fillRect/>
          </a:stretch>
        </p:blipFill>
        <p:spPr>
          <a:xfrm>
            <a:off x="6339867" y="319030"/>
            <a:ext cx="452481" cy="781522"/>
          </a:xfrm>
          <a:prstGeom prst="rect">
            <a:avLst/>
          </a:prstGeom>
        </p:spPr>
      </p:pic>
      <p:pic>
        <p:nvPicPr>
          <p:cNvPr id="12" name="Picture 11" descr="PracticeIBQ The following picture describes what sign of schizophrenia? 1. Posturing 2. Cataplexy 3. Waxy flexibility 4. Negativism #IBQwithPrepLadder #PrepLadder"/>
          <p:cNvPicPr>
            <a:picLocks noChangeAspect="1"/>
          </p:cNvPicPr>
          <p:nvPr/>
        </p:nvPicPr>
        <p:blipFill>
          <a:blip r:embed="rId5"/>
          <a:srcRect l="10086" t="9742" r="10545" b="16653"/>
          <a:stretch>
            <a:fillRect/>
          </a:stretch>
        </p:blipFill>
        <p:spPr>
          <a:xfrm>
            <a:off x="8003457" y="5979218"/>
            <a:ext cx="927765" cy="860379"/>
          </a:xfrm>
          <a:prstGeom prst="rect">
            <a:avLst/>
          </a:prstGeom>
        </p:spPr>
      </p:pic>
      <p:pic>
        <p:nvPicPr>
          <p:cNvPr id="13" name="Picture 12" descr="Waxy Flexibility in Catatonia | Definition, Treatment &amp; Example | Study.com"/>
          <p:cNvPicPr>
            <a:picLocks noChangeAspect="1"/>
          </p:cNvPicPr>
          <p:nvPr/>
        </p:nvPicPr>
        <p:blipFill>
          <a:blip r:embed="rId6"/>
          <a:srcRect r="19203"/>
          <a:stretch>
            <a:fillRect/>
          </a:stretch>
        </p:blipFill>
        <p:spPr>
          <a:xfrm>
            <a:off x="2691190" y="896615"/>
            <a:ext cx="443879" cy="1098754"/>
          </a:xfrm>
          <a:prstGeom prst="rect">
            <a:avLst/>
          </a:prstGeom>
        </p:spPr>
      </p:pic>
      <p:pic>
        <p:nvPicPr>
          <p:cNvPr id="14" name="Picture 13" descr="Catatonic schizophrenia hi-res stock photography and images - Alamy"/>
          <p:cNvPicPr>
            <a:picLocks noChangeAspect="1"/>
          </p:cNvPicPr>
          <p:nvPr/>
        </p:nvPicPr>
        <p:blipFill>
          <a:blip r:embed="rId7"/>
          <a:srcRect l="36184" r="3655" b="10827"/>
          <a:stretch>
            <a:fillRect/>
          </a:stretch>
        </p:blipFill>
        <p:spPr>
          <a:xfrm>
            <a:off x="2848506" y="516464"/>
            <a:ext cx="443879" cy="40500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9925</Words>
  <Application>WPS Presentation</Application>
  <PresentationFormat>Widescreen</PresentationFormat>
  <Paragraphs>75</Paragraphs>
  <Slides>2</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2</vt:i4>
      </vt:variant>
    </vt:vector>
  </HeadingPairs>
  <TitlesOfParts>
    <vt:vector size="11" baseType="lpstr">
      <vt:lpstr>Arial</vt:lpstr>
      <vt:lpstr>SimSun</vt:lpstr>
      <vt:lpstr>Wingdings</vt:lpstr>
      <vt:lpstr>Arial</vt:lpstr>
      <vt:lpstr>Times New Roman</vt:lpstr>
      <vt:lpstr>Calibri</vt:lpstr>
      <vt:lpstr>Microsoft YaHei</vt:lpstr>
      <vt:lpstr>Arial Unicode MS</vt:lpstr>
      <vt:lpstr>Office Theme</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TRILLION-VAULT</dc:creator>
  <dc:description>generated using python-pptx</dc:description>
  <cp:lastModifiedBy>plodo</cp:lastModifiedBy>
  <cp:revision>3</cp:revision>
  <dcterms:created xsi:type="dcterms:W3CDTF">2013-01-27T09:14:00Z</dcterms:created>
  <dcterms:modified xsi:type="dcterms:W3CDTF">2026-07-13T13:41:29Z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9FF604EAB0BC40DDA908AB8A688ECF48_12</vt:lpwstr>
  </property>
</Properties>
</file>