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emf" ContentType="image/x-emf"/>
  <Default Extension="xls" ContentType="application/vnd.ms-excel"/>
  <Default Extension="rels" ContentType="application/vnd.openxmlformats-package.relationships+xml"/>
  <Default Extension="xml" ContentType="application/xml"/>
  <Default Extension="wav" ContentType="audio/wav"/>
  <Default Extension="gif" ContentType="image/gif"/>
  <Default Extension="vml" ContentType="application/vnd.openxmlformats-officedocument.vmlDrawing"/>
  <Default Extension="doc" ContentType="application/msword"/>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ppt/notesSlides/notesSlide124.xml" ContentType="application/vnd.openxmlformats-officedocument.presentationml.notesSlide+xml"/>
  <Override PartName="/ppt/notesSlides/notesSlide125.xml" ContentType="application/vnd.openxmlformats-officedocument.presentationml.notesSlide+xml"/>
  <Override PartName="/ppt/notesSlides/notesSlide126.xml" ContentType="application/vnd.openxmlformats-officedocument.presentationml.notesSlide+xml"/>
  <Override PartName="/ppt/notesSlides/notesSlide127.xml" ContentType="application/vnd.openxmlformats-officedocument.presentationml.notesSlide+xml"/>
  <Override PartName="/ppt/notesSlides/notesSlide128.xml" ContentType="application/vnd.openxmlformats-officedocument.presentationml.notesSlide+xml"/>
  <Override PartName="/ppt/notesSlides/notesSlide129.xml" ContentType="application/vnd.openxmlformats-officedocument.presentationml.notesSlide+xml"/>
  <Override PartName="/ppt/notesSlides/notesSlide130.xml" ContentType="application/vnd.openxmlformats-officedocument.presentationml.notesSlide+xml"/>
  <Override PartName="/ppt/notesSlides/notesSlide131.xml" ContentType="application/vnd.openxmlformats-officedocument.presentationml.notesSlide+xml"/>
  <Override PartName="/ppt/notesSlides/notesSlide132.xml" ContentType="application/vnd.openxmlformats-officedocument.presentationml.notesSlide+xml"/>
  <Override PartName="/ppt/notesSlides/notesSlide133.xml" ContentType="application/vnd.openxmlformats-officedocument.presentationml.notesSlide+xml"/>
  <Override PartName="/ppt/notesSlides/notesSlide134.xml" ContentType="application/vnd.openxmlformats-officedocument.presentationml.notesSlide+xml"/>
  <Override PartName="/ppt/notesSlides/notesSlide135.xml" ContentType="application/vnd.openxmlformats-officedocument.presentationml.notesSlide+xml"/>
  <Override PartName="/ppt/notesSlides/notesSlide136.xml" ContentType="application/vnd.openxmlformats-officedocument.presentationml.notesSlide+xml"/>
  <Override PartName="/ppt/notesSlides/notesSlide137.xml" ContentType="application/vnd.openxmlformats-officedocument.presentationml.notesSlide+xml"/>
  <Override PartName="/ppt/notesSlides/notesSlide138.xml" ContentType="application/vnd.openxmlformats-officedocument.presentationml.notesSlide+xml"/>
  <Override PartName="/ppt/notesSlides/notesSlide139.xml" ContentType="application/vnd.openxmlformats-officedocument.presentationml.notesSlide+xml"/>
  <Override PartName="/ppt/notesSlides/notesSlide1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7" r:id="rId1"/>
  </p:sldMasterIdLst>
  <p:notesMasterIdLst>
    <p:notesMasterId r:id="rId174"/>
  </p:notesMasterIdLst>
  <p:handoutMasterIdLst>
    <p:handoutMasterId r:id="rId175"/>
  </p:handoutMasterIdLst>
  <p:sldIdLst>
    <p:sldId id="337" r:id="rId2"/>
    <p:sldId id="434" r:id="rId3"/>
    <p:sldId id="401" r:id="rId4"/>
    <p:sldId id="402" r:id="rId5"/>
    <p:sldId id="403" r:id="rId6"/>
    <p:sldId id="404" r:id="rId7"/>
    <p:sldId id="406" r:id="rId8"/>
    <p:sldId id="430" r:id="rId9"/>
    <p:sldId id="431" r:id="rId10"/>
    <p:sldId id="432" r:id="rId11"/>
    <p:sldId id="256" r:id="rId12"/>
    <p:sldId id="433" r:id="rId13"/>
    <p:sldId id="257" r:id="rId14"/>
    <p:sldId id="258" r:id="rId15"/>
    <p:sldId id="259" r:id="rId16"/>
    <p:sldId id="260" r:id="rId17"/>
    <p:sldId id="261" r:id="rId18"/>
    <p:sldId id="339" r:id="rId19"/>
    <p:sldId id="340" r:id="rId20"/>
    <p:sldId id="341" r:id="rId21"/>
    <p:sldId id="342" r:id="rId22"/>
    <p:sldId id="343" r:id="rId23"/>
    <p:sldId id="344" r:id="rId24"/>
    <p:sldId id="345" r:id="rId25"/>
    <p:sldId id="346" r:id="rId26"/>
    <p:sldId id="347" r:id="rId27"/>
    <p:sldId id="348" r:id="rId28"/>
    <p:sldId id="405" r:id="rId29"/>
    <p:sldId id="349" r:id="rId30"/>
    <p:sldId id="351" r:id="rId31"/>
    <p:sldId id="262" r:id="rId32"/>
    <p:sldId id="263" r:id="rId33"/>
    <p:sldId id="264" r:id="rId34"/>
    <p:sldId id="265" r:id="rId35"/>
    <p:sldId id="266" r:id="rId36"/>
    <p:sldId id="267" r:id="rId37"/>
    <p:sldId id="268" r:id="rId38"/>
    <p:sldId id="269" r:id="rId39"/>
    <p:sldId id="338" r:id="rId40"/>
    <p:sldId id="407" r:id="rId41"/>
    <p:sldId id="408" r:id="rId42"/>
    <p:sldId id="271" r:id="rId43"/>
    <p:sldId id="420" r:id="rId44"/>
    <p:sldId id="421" r:id="rId45"/>
    <p:sldId id="272" r:id="rId46"/>
    <p:sldId id="273" r:id="rId47"/>
    <p:sldId id="274" r:id="rId48"/>
    <p:sldId id="275" r:id="rId49"/>
    <p:sldId id="276" r:id="rId50"/>
    <p:sldId id="277" r:id="rId51"/>
    <p:sldId id="278" r:id="rId52"/>
    <p:sldId id="279" r:id="rId53"/>
    <p:sldId id="280" r:id="rId54"/>
    <p:sldId id="281" r:id="rId55"/>
    <p:sldId id="282" r:id="rId56"/>
    <p:sldId id="425" r:id="rId57"/>
    <p:sldId id="426" r:id="rId58"/>
    <p:sldId id="427" r:id="rId59"/>
    <p:sldId id="423" r:id="rId60"/>
    <p:sldId id="428" r:id="rId61"/>
    <p:sldId id="424" r:id="rId62"/>
    <p:sldId id="429" r:id="rId63"/>
    <p:sldId id="283" r:id="rId64"/>
    <p:sldId id="284" r:id="rId65"/>
    <p:sldId id="285" r:id="rId66"/>
    <p:sldId id="286" r:id="rId67"/>
    <p:sldId id="287" r:id="rId68"/>
    <p:sldId id="411" r:id="rId69"/>
    <p:sldId id="288" r:id="rId70"/>
    <p:sldId id="289" r:id="rId71"/>
    <p:sldId id="414" r:id="rId72"/>
    <p:sldId id="415" r:id="rId73"/>
    <p:sldId id="412" r:id="rId74"/>
    <p:sldId id="290" r:id="rId75"/>
    <p:sldId id="291" r:id="rId76"/>
    <p:sldId id="292" r:id="rId77"/>
    <p:sldId id="293" r:id="rId78"/>
    <p:sldId id="410" r:id="rId79"/>
    <p:sldId id="294" r:id="rId80"/>
    <p:sldId id="409" r:id="rId81"/>
    <p:sldId id="295" r:id="rId82"/>
    <p:sldId id="296" r:id="rId83"/>
    <p:sldId id="417" r:id="rId84"/>
    <p:sldId id="297" r:id="rId85"/>
    <p:sldId id="298" r:id="rId86"/>
    <p:sldId id="299" r:id="rId87"/>
    <p:sldId id="300" r:id="rId88"/>
    <p:sldId id="301" r:id="rId89"/>
    <p:sldId id="416" r:id="rId90"/>
    <p:sldId id="418" r:id="rId91"/>
    <p:sldId id="419" r:id="rId92"/>
    <p:sldId id="302" r:id="rId93"/>
    <p:sldId id="305" r:id="rId94"/>
    <p:sldId id="306" r:id="rId95"/>
    <p:sldId id="307" r:id="rId96"/>
    <p:sldId id="308" r:id="rId97"/>
    <p:sldId id="309" r:id="rId98"/>
    <p:sldId id="310" r:id="rId99"/>
    <p:sldId id="311" r:id="rId100"/>
    <p:sldId id="312" r:id="rId101"/>
    <p:sldId id="313" r:id="rId102"/>
    <p:sldId id="314" r:id="rId103"/>
    <p:sldId id="315" r:id="rId104"/>
    <p:sldId id="316" r:id="rId105"/>
    <p:sldId id="317" r:id="rId106"/>
    <p:sldId id="318" r:id="rId107"/>
    <p:sldId id="319" r:id="rId108"/>
    <p:sldId id="320" r:id="rId109"/>
    <p:sldId id="321" r:id="rId110"/>
    <p:sldId id="352" r:id="rId111"/>
    <p:sldId id="354" r:id="rId112"/>
    <p:sldId id="355" r:id="rId113"/>
    <p:sldId id="356" r:id="rId114"/>
    <p:sldId id="357" r:id="rId115"/>
    <p:sldId id="358" r:id="rId116"/>
    <p:sldId id="359" r:id="rId117"/>
    <p:sldId id="360" r:id="rId118"/>
    <p:sldId id="361" r:id="rId119"/>
    <p:sldId id="362" r:id="rId120"/>
    <p:sldId id="363" r:id="rId121"/>
    <p:sldId id="364" r:id="rId122"/>
    <p:sldId id="365" r:id="rId123"/>
    <p:sldId id="366" r:id="rId124"/>
    <p:sldId id="367" r:id="rId125"/>
    <p:sldId id="368" r:id="rId126"/>
    <p:sldId id="369" r:id="rId127"/>
    <p:sldId id="370" r:id="rId128"/>
    <p:sldId id="422" r:id="rId129"/>
    <p:sldId id="371" r:id="rId130"/>
    <p:sldId id="372" r:id="rId131"/>
    <p:sldId id="373" r:id="rId132"/>
    <p:sldId id="374" r:id="rId133"/>
    <p:sldId id="375" r:id="rId134"/>
    <p:sldId id="376" r:id="rId135"/>
    <p:sldId id="377" r:id="rId136"/>
    <p:sldId id="378" r:id="rId137"/>
    <p:sldId id="379" r:id="rId138"/>
    <p:sldId id="380" r:id="rId139"/>
    <p:sldId id="381" r:id="rId140"/>
    <p:sldId id="382" r:id="rId141"/>
    <p:sldId id="383" r:id="rId142"/>
    <p:sldId id="384" r:id="rId143"/>
    <p:sldId id="385" r:id="rId144"/>
    <p:sldId id="386" r:id="rId145"/>
    <p:sldId id="387" r:id="rId146"/>
    <p:sldId id="388" r:id="rId147"/>
    <p:sldId id="389" r:id="rId148"/>
    <p:sldId id="390" r:id="rId149"/>
    <p:sldId id="391" r:id="rId150"/>
    <p:sldId id="392" r:id="rId151"/>
    <p:sldId id="393" r:id="rId152"/>
    <p:sldId id="394" r:id="rId153"/>
    <p:sldId id="395" r:id="rId154"/>
    <p:sldId id="396" r:id="rId155"/>
    <p:sldId id="397" r:id="rId156"/>
    <p:sldId id="398" r:id="rId157"/>
    <p:sldId id="399" r:id="rId158"/>
    <p:sldId id="400" r:id="rId159"/>
    <p:sldId id="322" r:id="rId160"/>
    <p:sldId id="323" r:id="rId161"/>
    <p:sldId id="324" r:id="rId162"/>
    <p:sldId id="325" r:id="rId163"/>
    <p:sldId id="326" r:id="rId164"/>
    <p:sldId id="327" r:id="rId165"/>
    <p:sldId id="328" r:id="rId166"/>
    <p:sldId id="329" r:id="rId167"/>
    <p:sldId id="331" r:id="rId168"/>
    <p:sldId id="332" r:id="rId169"/>
    <p:sldId id="333" r:id="rId170"/>
    <p:sldId id="334" r:id="rId171"/>
    <p:sldId id="335" r:id="rId172"/>
    <p:sldId id="336" r:id="rId173"/>
  </p:sldIdLst>
  <p:sldSz cx="9144000" cy="6858000" type="letter"/>
  <p:notesSz cx="6856413" cy="9666288"/>
  <p:defaultTextStyle>
    <a:defPPr>
      <a:defRPr lang="en-GB"/>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45">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00"/>
    <a:srgbClr val="FF3300"/>
    <a:srgbClr val="6666FF"/>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2732" autoAdjust="0"/>
    <p:restoredTop sz="94718" autoAdjust="0"/>
  </p:normalViewPr>
  <p:slideViewPr>
    <p:cSldViewPr>
      <p:cViewPr varScale="1">
        <p:scale>
          <a:sx n="85" d="100"/>
          <a:sy n="85" d="100"/>
        </p:scale>
        <p:origin x="90" y="732"/>
      </p:cViewPr>
      <p:guideLst>
        <p:guide orient="horz" pos="2160"/>
        <p:guide pos="2880"/>
      </p:guideLst>
    </p:cSldViewPr>
  </p:slideViewPr>
  <p:outlineViewPr>
    <p:cViewPr>
      <p:scale>
        <a:sx n="33" d="100"/>
        <a:sy n="33" d="100"/>
      </p:scale>
      <p:origin x="0" y="-2010"/>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 r:id="rId21" collapse="1"/>
      <p:sld r:id="rId22" collapse="1"/>
      <p:sld r:id="rId23" collapse="1"/>
      <p:sld r:id="rId24" collapse="1"/>
      <p:sld r:id="rId25" collapse="1"/>
      <p:sld r:id="rId26" collapse="1"/>
      <p:sld r:id="rId27" collapse="1"/>
      <p:sld r:id="rId28" collapse="1"/>
      <p:sld r:id="rId29" collapse="1"/>
      <p:sld r:id="rId30" collapse="1"/>
      <p:sld r:id="rId31" collapse="1"/>
      <p:sld r:id="rId32" collapse="1"/>
      <p:sld r:id="rId33" collapse="1"/>
      <p:sld r:id="rId34" collapse="1"/>
      <p:sld r:id="rId35" collapse="1"/>
      <p:sld r:id="rId36" collapse="1"/>
      <p:sld r:id="rId37" collapse="1"/>
      <p:sld r:id="rId38" collapse="1"/>
      <p:sld r:id="rId39" collapse="1"/>
      <p:sld r:id="rId40" collapse="1"/>
      <p:sld r:id="rId41" collapse="1"/>
      <p:sld r:id="rId42" collapse="1"/>
      <p:sld r:id="rId43" collapse="1"/>
      <p:sld r:id="rId44" collapse="1"/>
      <p:sld r:id="rId45" collapse="1"/>
      <p:sld r:id="rId46" collapse="1"/>
      <p:sld r:id="rId47" collapse="1"/>
      <p:sld r:id="rId48" collapse="1"/>
      <p:sld r:id="rId49" collapse="1"/>
      <p:sld r:id="rId50" collapse="1"/>
      <p:sld r:id="rId51" collapse="1"/>
      <p:sld r:id="rId52" collapse="1"/>
      <p:sld r:id="rId53" collapse="1"/>
      <p:sld r:id="rId54" collapse="1"/>
      <p:sld r:id="rId55" collapse="1"/>
      <p:sld r:id="rId56" collapse="1"/>
      <p:sld r:id="rId57" collapse="1"/>
      <p:sld r:id="rId58" collapse="1"/>
      <p:sld r:id="rId59" collapse="1"/>
      <p:sld r:id="rId60" collapse="1"/>
      <p:sld r:id="rId61" collapse="1"/>
      <p:sld r:id="rId62" collapse="1"/>
      <p:sld r:id="rId63" collapse="1"/>
      <p:sld r:id="rId64" collapse="1"/>
      <p:sld r:id="rId65" collapse="1"/>
      <p:sld r:id="rId66" collapse="1"/>
      <p:sld r:id="rId67" collapse="1"/>
      <p:sld r:id="rId68" collapse="1"/>
      <p:sld r:id="rId69" collapse="1"/>
      <p:sld r:id="rId70" collapse="1"/>
      <p:sld r:id="rId71" collapse="1"/>
      <p:sld r:id="rId72" collapse="1"/>
      <p:sld r:id="rId73" collapse="1"/>
      <p:sld r:id="rId74" collapse="1"/>
      <p:sld r:id="rId75" collapse="1"/>
      <p:sld r:id="rId76" collapse="1"/>
      <p:sld r:id="rId77" collapse="1"/>
      <p:sld r:id="rId78" collapse="1"/>
      <p:sld r:id="rId79" collapse="1"/>
      <p:sld r:id="rId80" collapse="1"/>
      <p:sld r:id="rId81" collapse="1"/>
      <p:sld r:id="rId82" collapse="1"/>
      <p:sld r:id="rId83" collapse="1"/>
      <p:sld r:id="rId84" collapse="1"/>
      <p:sld r:id="rId85" collapse="1"/>
      <p:sld r:id="rId86" collapse="1"/>
      <p:sld r:id="rId87" collapse="1"/>
      <p:sld r:id="rId88" collapse="1"/>
      <p:sld r:id="rId89" collapse="1"/>
      <p:sld r:id="rId90" collapse="1"/>
      <p:sld r:id="rId91" collapse="1"/>
      <p:sld r:id="rId92" collapse="1"/>
      <p:sld r:id="rId93" collapse="1"/>
      <p:sld r:id="rId94" collapse="1"/>
      <p:sld r:id="rId95" collapse="1"/>
      <p:sld r:id="rId96" collapse="1"/>
      <p:sld r:id="rId97" collapse="1"/>
      <p:sld r:id="rId98" collapse="1"/>
      <p:sld r:id="rId99" collapse="1"/>
      <p:sld r:id="rId100" collapse="1"/>
      <p:sld r:id="rId101" collapse="1"/>
      <p:sld r:id="rId102" collapse="1"/>
      <p:sld r:id="rId103" collapse="1"/>
      <p:sld r:id="rId104" collapse="1"/>
      <p:sld r:id="rId105" collapse="1"/>
      <p:sld r:id="rId106" collapse="1"/>
      <p:sld r:id="rId107" collapse="1"/>
      <p:sld r:id="rId108" collapse="1"/>
      <p:sld r:id="rId109" collapse="1"/>
      <p:sld r:id="rId110" collapse="1"/>
      <p:sld r:id="rId111" collapse="1"/>
      <p:sld r:id="rId112" collapse="1"/>
      <p:sld r:id="rId113" collapse="1"/>
      <p:sld r:id="rId114" collapse="1"/>
      <p:sld r:id="rId115" collapse="1"/>
      <p:sld r:id="rId116" collapse="1"/>
      <p:sld r:id="rId117" collapse="1"/>
      <p:sld r:id="rId118" collapse="1"/>
      <p:sld r:id="rId119" collapse="1"/>
      <p:sld r:id="rId120" collapse="1"/>
      <p:sld r:id="rId121" collapse="1"/>
      <p:sld r:id="rId122" collapse="1"/>
      <p:sld r:id="rId123" collapse="1"/>
      <p:sld r:id="rId124" collapse="1"/>
      <p:sld r:id="rId125" collapse="1"/>
      <p:sld r:id="rId126" collapse="1"/>
      <p:sld r:id="rId127" collapse="1"/>
      <p:sld r:id="rId128" collapse="1"/>
      <p:sld r:id="rId129" collapse="1"/>
      <p:sld r:id="rId130" collapse="1"/>
      <p:sld r:id="rId131" collapse="1"/>
      <p:sld r:id="rId132" collapse="1"/>
      <p:sld r:id="rId133" collapse="1"/>
      <p:sld r:id="rId134" collapse="1"/>
      <p:sld r:id="rId135" collapse="1"/>
      <p:sld r:id="rId136" collapse="1"/>
      <p:sld r:id="rId137" collapse="1"/>
      <p:sld r:id="rId138" collapse="1"/>
      <p:sld r:id="rId139" collapse="1"/>
    </p:sldLst>
  </p:outlineViewPr>
  <p:notesTextViewPr>
    <p:cViewPr>
      <p:scale>
        <a:sx n="100" d="100"/>
        <a:sy n="100" d="100"/>
      </p:scale>
      <p:origin x="0" y="0"/>
    </p:cViewPr>
  </p:notesTextViewPr>
  <p:sorterViewPr>
    <p:cViewPr>
      <p:scale>
        <a:sx n="66" d="100"/>
        <a:sy n="66" d="100"/>
      </p:scale>
      <p:origin x="0" y="11988"/>
    </p:cViewPr>
  </p:sorterViewPr>
  <p:notesViewPr>
    <p:cSldViewPr>
      <p:cViewPr varScale="1">
        <p:scale>
          <a:sx n="54" d="100"/>
          <a:sy n="54" d="100"/>
        </p:scale>
        <p:origin x="-1902" y="-72"/>
      </p:cViewPr>
      <p:guideLst>
        <p:guide orient="horz" pos="3045"/>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54" Type="http://schemas.openxmlformats.org/officeDocument/2006/relationships/slide" Target="slides/slide153.xml"/><Relationship Id="rId159" Type="http://schemas.openxmlformats.org/officeDocument/2006/relationships/slide" Target="slides/slide158.xml"/><Relationship Id="rId175" Type="http://schemas.openxmlformats.org/officeDocument/2006/relationships/handoutMaster" Target="handoutMasters/handoutMaster1.xml"/><Relationship Id="rId170" Type="http://schemas.openxmlformats.org/officeDocument/2006/relationships/slide" Target="slides/slide169.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slide" Target="slides/slide143.xml"/><Relationship Id="rId149" Type="http://schemas.openxmlformats.org/officeDocument/2006/relationships/slide" Target="slides/slide14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60" Type="http://schemas.openxmlformats.org/officeDocument/2006/relationships/slide" Target="slides/slide159.xml"/><Relationship Id="rId165" Type="http://schemas.openxmlformats.org/officeDocument/2006/relationships/slide" Target="slides/slide16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slide" Target="slides/slide154.xml"/><Relationship Id="rId171" Type="http://schemas.openxmlformats.org/officeDocument/2006/relationships/slide" Target="slides/slide170.xml"/><Relationship Id="rId176" Type="http://schemas.openxmlformats.org/officeDocument/2006/relationships/presProps" Target="presProps.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61" Type="http://schemas.openxmlformats.org/officeDocument/2006/relationships/slide" Target="slides/slide160.xml"/><Relationship Id="rId166" Type="http://schemas.openxmlformats.org/officeDocument/2006/relationships/slide" Target="slides/slide16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slide" Target="slides/slide134.xml"/><Relationship Id="rId143" Type="http://schemas.openxmlformats.org/officeDocument/2006/relationships/slide" Target="slides/slide142.xml"/><Relationship Id="rId148" Type="http://schemas.openxmlformats.org/officeDocument/2006/relationships/slide" Target="slides/slide147.xml"/><Relationship Id="rId151" Type="http://schemas.openxmlformats.org/officeDocument/2006/relationships/slide" Target="slides/slide150.xml"/><Relationship Id="rId156" Type="http://schemas.openxmlformats.org/officeDocument/2006/relationships/slide" Target="slides/slide155.xml"/><Relationship Id="rId164" Type="http://schemas.openxmlformats.org/officeDocument/2006/relationships/slide" Target="slides/slide163.xml"/><Relationship Id="rId169" Type="http://schemas.openxmlformats.org/officeDocument/2006/relationships/slide" Target="slides/slide168.xml"/><Relationship Id="rId177"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72" Type="http://schemas.openxmlformats.org/officeDocument/2006/relationships/slide" Target="slides/slide171.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167" Type="http://schemas.openxmlformats.org/officeDocument/2006/relationships/slide" Target="slides/slide166.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slide" Target="slides/slide16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theme" Target="theme/theme1.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73" Type="http://schemas.openxmlformats.org/officeDocument/2006/relationships/slide" Target="slides/slide172.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notesMaster" Target="notesMasters/notesMaster1.xml"/><Relationship Id="rId179" Type="http://schemas.openxmlformats.org/officeDocument/2006/relationships/tableStyles" Target="tableStyles.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s>
</file>

<file path=ppt/_rels/viewProps.xml.rels><?xml version="1.0" encoding="UTF-8" standalone="yes"?>
<Relationships xmlns="http://schemas.openxmlformats.org/package/2006/relationships"><Relationship Id="rId26" Type="http://schemas.openxmlformats.org/officeDocument/2006/relationships/slide" Target="slides/slide37.xml"/><Relationship Id="rId117" Type="http://schemas.openxmlformats.org/officeDocument/2006/relationships/slide" Target="slides/slide150.xml"/><Relationship Id="rId21" Type="http://schemas.openxmlformats.org/officeDocument/2006/relationships/slide" Target="slides/slide32.xml"/><Relationship Id="rId42" Type="http://schemas.openxmlformats.org/officeDocument/2006/relationships/slide" Target="slides/slide64.xml"/><Relationship Id="rId47" Type="http://schemas.openxmlformats.org/officeDocument/2006/relationships/slide" Target="slides/slide70.xml"/><Relationship Id="rId63" Type="http://schemas.openxmlformats.org/officeDocument/2006/relationships/slide" Target="slides/slide95.xml"/><Relationship Id="rId68" Type="http://schemas.openxmlformats.org/officeDocument/2006/relationships/slide" Target="slides/slide100.xml"/><Relationship Id="rId84" Type="http://schemas.openxmlformats.org/officeDocument/2006/relationships/slide" Target="slides/slide116.xml"/><Relationship Id="rId89" Type="http://schemas.openxmlformats.org/officeDocument/2006/relationships/slide" Target="slides/slide121.xml"/><Relationship Id="rId112" Type="http://schemas.openxmlformats.org/officeDocument/2006/relationships/slide" Target="slides/slide145.xml"/><Relationship Id="rId133" Type="http://schemas.openxmlformats.org/officeDocument/2006/relationships/slide" Target="slides/slide166.xml"/><Relationship Id="rId138" Type="http://schemas.openxmlformats.org/officeDocument/2006/relationships/slide" Target="slides/slide171.xml"/><Relationship Id="rId16" Type="http://schemas.openxmlformats.org/officeDocument/2006/relationships/slide" Target="slides/slide26.xml"/><Relationship Id="rId107" Type="http://schemas.openxmlformats.org/officeDocument/2006/relationships/slide" Target="slides/slide140.xml"/><Relationship Id="rId11" Type="http://schemas.openxmlformats.org/officeDocument/2006/relationships/slide" Target="slides/slide21.xml"/><Relationship Id="rId32" Type="http://schemas.openxmlformats.org/officeDocument/2006/relationships/slide" Target="slides/slide47.xml"/><Relationship Id="rId37" Type="http://schemas.openxmlformats.org/officeDocument/2006/relationships/slide" Target="slides/slide52.xml"/><Relationship Id="rId53" Type="http://schemas.openxmlformats.org/officeDocument/2006/relationships/slide" Target="slides/slide81.xml"/><Relationship Id="rId58" Type="http://schemas.openxmlformats.org/officeDocument/2006/relationships/slide" Target="slides/slide87.xml"/><Relationship Id="rId74" Type="http://schemas.openxmlformats.org/officeDocument/2006/relationships/slide" Target="slides/slide106.xml"/><Relationship Id="rId79" Type="http://schemas.openxmlformats.org/officeDocument/2006/relationships/slide" Target="slides/slide111.xml"/><Relationship Id="rId102" Type="http://schemas.openxmlformats.org/officeDocument/2006/relationships/slide" Target="slides/slide135.xml"/><Relationship Id="rId123" Type="http://schemas.openxmlformats.org/officeDocument/2006/relationships/slide" Target="slides/slide156.xml"/><Relationship Id="rId128" Type="http://schemas.openxmlformats.org/officeDocument/2006/relationships/slide" Target="slides/slide161.xml"/><Relationship Id="rId5" Type="http://schemas.openxmlformats.org/officeDocument/2006/relationships/slide" Target="slides/slide15.xml"/><Relationship Id="rId90" Type="http://schemas.openxmlformats.org/officeDocument/2006/relationships/slide" Target="slides/slide122.xml"/><Relationship Id="rId95" Type="http://schemas.openxmlformats.org/officeDocument/2006/relationships/slide" Target="slides/slide127.xml"/><Relationship Id="rId22" Type="http://schemas.openxmlformats.org/officeDocument/2006/relationships/slide" Target="slides/slide33.xml"/><Relationship Id="rId27" Type="http://schemas.openxmlformats.org/officeDocument/2006/relationships/slide" Target="slides/slide38.xml"/><Relationship Id="rId43" Type="http://schemas.openxmlformats.org/officeDocument/2006/relationships/slide" Target="slides/slide65.xml"/><Relationship Id="rId48" Type="http://schemas.openxmlformats.org/officeDocument/2006/relationships/slide" Target="slides/slide74.xml"/><Relationship Id="rId64" Type="http://schemas.openxmlformats.org/officeDocument/2006/relationships/slide" Target="slides/slide96.xml"/><Relationship Id="rId69" Type="http://schemas.openxmlformats.org/officeDocument/2006/relationships/slide" Target="slides/slide101.xml"/><Relationship Id="rId113" Type="http://schemas.openxmlformats.org/officeDocument/2006/relationships/slide" Target="slides/slide146.xml"/><Relationship Id="rId118" Type="http://schemas.openxmlformats.org/officeDocument/2006/relationships/slide" Target="slides/slide151.xml"/><Relationship Id="rId134" Type="http://schemas.openxmlformats.org/officeDocument/2006/relationships/slide" Target="slides/slide167.xml"/><Relationship Id="rId139" Type="http://schemas.openxmlformats.org/officeDocument/2006/relationships/slide" Target="slides/slide172.xml"/><Relationship Id="rId8" Type="http://schemas.openxmlformats.org/officeDocument/2006/relationships/slide" Target="slides/slide18.xml"/><Relationship Id="rId51" Type="http://schemas.openxmlformats.org/officeDocument/2006/relationships/slide" Target="slides/slide77.xml"/><Relationship Id="rId72" Type="http://schemas.openxmlformats.org/officeDocument/2006/relationships/slide" Target="slides/slide104.xml"/><Relationship Id="rId80" Type="http://schemas.openxmlformats.org/officeDocument/2006/relationships/slide" Target="slides/slide112.xml"/><Relationship Id="rId85" Type="http://schemas.openxmlformats.org/officeDocument/2006/relationships/slide" Target="slides/slide117.xml"/><Relationship Id="rId93" Type="http://schemas.openxmlformats.org/officeDocument/2006/relationships/slide" Target="slides/slide125.xml"/><Relationship Id="rId98" Type="http://schemas.openxmlformats.org/officeDocument/2006/relationships/slide" Target="slides/slide131.xml"/><Relationship Id="rId121" Type="http://schemas.openxmlformats.org/officeDocument/2006/relationships/slide" Target="slides/slide154.xml"/><Relationship Id="rId3" Type="http://schemas.openxmlformats.org/officeDocument/2006/relationships/slide" Target="slides/slide13.xml"/><Relationship Id="rId12" Type="http://schemas.openxmlformats.org/officeDocument/2006/relationships/slide" Target="slides/slide22.xml"/><Relationship Id="rId17" Type="http://schemas.openxmlformats.org/officeDocument/2006/relationships/slide" Target="slides/slide27.xml"/><Relationship Id="rId25" Type="http://schemas.openxmlformats.org/officeDocument/2006/relationships/slide" Target="slides/slide36.xml"/><Relationship Id="rId33" Type="http://schemas.openxmlformats.org/officeDocument/2006/relationships/slide" Target="slides/slide48.xml"/><Relationship Id="rId38" Type="http://schemas.openxmlformats.org/officeDocument/2006/relationships/slide" Target="slides/slide53.xml"/><Relationship Id="rId46" Type="http://schemas.openxmlformats.org/officeDocument/2006/relationships/slide" Target="slides/slide69.xml"/><Relationship Id="rId59" Type="http://schemas.openxmlformats.org/officeDocument/2006/relationships/slide" Target="slides/slide88.xml"/><Relationship Id="rId67" Type="http://schemas.openxmlformats.org/officeDocument/2006/relationships/slide" Target="slides/slide99.xml"/><Relationship Id="rId103" Type="http://schemas.openxmlformats.org/officeDocument/2006/relationships/slide" Target="slides/slide136.xml"/><Relationship Id="rId108" Type="http://schemas.openxmlformats.org/officeDocument/2006/relationships/slide" Target="slides/slide141.xml"/><Relationship Id="rId116" Type="http://schemas.openxmlformats.org/officeDocument/2006/relationships/slide" Target="slides/slide149.xml"/><Relationship Id="rId124" Type="http://schemas.openxmlformats.org/officeDocument/2006/relationships/slide" Target="slides/slide157.xml"/><Relationship Id="rId129" Type="http://schemas.openxmlformats.org/officeDocument/2006/relationships/slide" Target="slides/slide162.xml"/><Relationship Id="rId137" Type="http://schemas.openxmlformats.org/officeDocument/2006/relationships/slide" Target="slides/slide170.xml"/><Relationship Id="rId20" Type="http://schemas.openxmlformats.org/officeDocument/2006/relationships/slide" Target="slides/slide31.xml"/><Relationship Id="rId41" Type="http://schemas.openxmlformats.org/officeDocument/2006/relationships/slide" Target="slides/slide63.xml"/><Relationship Id="rId54" Type="http://schemas.openxmlformats.org/officeDocument/2006/relationships/slide" Target="slides/slide82.xml"/><Relationship Id="rId62" Type="http://schemas.openxmlformats.org/officeDocument/2006/relationships/slide" Target="slides/slide94.xml"/><Relationship Id="rId70" Type="http://schemas.openxmlformats.org/officeDocument/2006/relationships/slide" Target="slides/slide102.xml"/><Relationship Id="rId75" Type="http://schemas.openxmlformats.org/officeDocument/2006/relationships/slide" Target="slides/slide107.xml"/><Relationship Id="rId83" Type="http://schemas.openxmlformats.org/officeDocument/2006/relationships/slide" Target="slides/slide115.xml"/><Relationship Id="rId88" Type="http://schemas.openxmlformats.org/officeDocument/2006/relationships/slide" Target="slides/slide120.xml"/><Relationship Id="rId91" Type="http://schemas.openxmlformats.org/officeDocument/2006/relationships/slide" Target="slides/slide123.xml"/><Relationship Id="rId96" Type="http://schemas.openxmlformats.org/officeDocument/2006/relationships/slide" Target="slides/slide129.xml"/><Relationship Id="rId111" Type="http://schemas.openxmlformats.org/officeDocument/2006/relationships/slide" Target="slides/slide144.xml"/><Relationship Id="rId132" Type="http://schemas.openxmlformats.org/officeDocument/2006/relationships/slide" Target="slides/slide165.xml"/><Relationship Id="rId1" Type="http://schemas.openxmlformats.org/officeDocument/2006/relationships/slide" Target="slides/slide1.xml"/><Relationship Id="rId6" Type="http://schemas.openxmlformats.org/officeDocument/2006/relationships/slide" Target="slides/slide16.xml"/><Relationship Id="rId15" Type="http://schemas.openxmlformats.org/officeDocument/2006/relationships/slide" Target="slides/slide25.xml"/><Relationship Id="rId23" Type="http://schemas.openxmlformats.org/officeDocument/2006/relationships/slide" Target="slides/slide34.xml"/><Relationship Id="rId28" Type="http://schemas.openxmlformats.org/officeDocument/2006/relationships/slide" Target="slides/slide39.xml"/><Relationship Id="rId36" Type="http://schemas.openxmlformats.org/officeDocument/2006/relationships/slide" Target="slides/slide51.xml"/><Relationship Id="rId49" Type="http://schemas.openxmlformats.org/officeDocument/2006/relationships/slide" Target="slides/slide75.xml"/><Relationship Id="rId57" Type="http://schemas.openxmlformats.org/officeDocument/2006/relationships/slide" Target="slides/slide86.xml"/><Relationship Id="rId106" Type="http://schemas.openxmlformats.org/officeDocument/2006/relationships/slide" Target="slides/slide139.xml"/><Relationship Id="rId114" Type="http://schemas.openxmlformats.org/officeDocument/2006/relationships/slide" Target="slides/slide147.xml"/><Relationship Id="rId119" Type="http://schemas.openxmlformats.org/officeDocument/2006/relationships/slide" Target="slides/slide152.xml"/><Relationship Id="rId127" Type="http://schemas.openxmlformats.org/officeDocument/2006/relationships/slide" Target="slides/slide160.xml"/><Relationship Id="rId10" Type="http://schemas.openxmlformats.org/officeDocument/2006/relationships/slide" Target="slides/slide20.xml"/><Relationship Id="rId31" Type="http://schemas.openxmlformats.org/officeDocument/2006/relationships/slide" Target="slides/slide46.xml"/><Relationship Id="rId44" Type="http://schemas.openxmlformats.org/officeDocument/2006/relationships/slide" Target="slides/slide66.xml"/><Relationship Id="rId52" Type="http://schemas.openxmlformats.org/officeDocument/2006/relationships/slide" Target="slides/slide79.xml"/><Relationship Id="rId60" Type="http://schemas.openxmlformats.org/officeDocument/2006/relationships/slide" Target="slides/slide92.xml"/><Relationship Id="rId65" Type="http://schemas.openxmlformats.org/officeDocument/2006/relationships/slide" Target="slides/slide97.xml"/><Relationship Id="rId73" Type="http://schemas.openxmlformats.org/officeDocument/2006/relationships/slide" Target="slides/slide105.xml"/><Relationship Id="rId78" Type="http://schemas.openxmlformats.org/officeDocument/2006/relationships/slide" Target="slides/slide110.xml"/><Relationship Id="rId81" Type="http://schemas.openxmlformats.org/officeDocument/2006/relationships/slide" Target="slides/slide113.xml"/><Relationship Id="rId86" Type="http://schemas.openxmlformats.org/officeDocument/2006/relationships/slide" Target="slides/slide118.xml"/><Relationship Id="rId94" Type="http://schemas.openxmlformats.org/officeDocument/2006/relationships/slide" Target="slides/slide126.xml"/><Relationship Id="rId99" Type="http://schemas.openxmlformats.org/officeDocument/2006/relationships/slide" Target="slides/slide132.xml"/><Relationship Id="rId101" Type="http://schemas.openxmlformats.org/officeDocument/2006/relationships/slide" Target="slides/slide134.xml"/><Relationship Id="rId122" Type="http://schemas.openxmlformats.org/officeDocument/2006/relationships/slide" Target="slides/slide155.xml"/><Relationship Id="rId130" Type="http://schemas.openxmlformats.org/officeDocument/2006/relationships/slide" Target="slides/slide163.xml"/><Relationship Id="rId135" Type="http://schemas.openxmlformats.org/officeDocument/2006/relationships/slide" Target="slides/slide168.xml"/><Relationship Id="rId4" Type="http://schemas.openxmlformats.org/officeDocument/2006/relationships/slide" Target="slides/slide14.xml"/><Relationship Id="rId9" Type="http://schemas.openxmlformats.org/officeDocument/2006/relationships/slide" Target="slides/slide19.xml"/><Relationship Id="rId13" Type="http://schemas.openxmlformats.org/officeDocument/2006/relationships/slide" Target="slides/slide23.xml"/><Relationship Id="rId18" Type="http://schemas.openxmlformats.org/officeDocument/2006/relationships/slide" Target="slides/slide29.xml"/><Relationship Id="rId39" Type="http://schemas.openxmlformats.org/officeDocument/2006/relationships/slide" Target="slides/slide54.xml"/><Relationship Id="rId109" Type="http://schemas.openxmlformats.org/officeDocument/2006/relationships/slide" Target="slides/slide142.xml"/><Relationship Id="rId34" Type="http://schemas.openxmlformats.org/officeDocument/2006/relationships/slide" Target="slides/slide49.xml"/><Relationship Id="rId50" Type="http://schemas.openxmlformats.org/officeDocument/2006/relationships/slide" Target="slides/slide76.xml"/><Relationship Id="rId55" Type="http://schemas.openxmlformats.org/officeDocument/2006/relationships/slide" Target="slides/slide84.xml"/><Relationship Id="rId76" Type="http://schemas.openxmlformats.org/officeDocument/2006/relationships/slide" Target="slides/slide108.xml"/><Relationship Id="rId97" Type="http://schemas.openxmlformats.org/officeDocument/2006/relationships/slide" Target="slides/slide130.xml"/><Relationship Id="rId104" Type="http://schemas.openxmlformats.org/officeDocument/2006/relationships/slide" Target="slides/slide137.xml"/><Relationship Id="rId120" Type="http://schemas.openxmlformats.org/officeDocument/2006/relationships/slide" Target="slides/slide153.xml"/><Relationship Id="rId125" Type="http://schemas.openxmlformats.org/officeDocument/2006/relationships/slide" Target="slides/slide158.xml"/><Relationship Id="rId7" Type="http://schemas.openxmlformats.org/officeDocument/2006/relationships/slide" Target="slides/slide17.xml"/><Relationship Id="rId71" Type="http://schemas.openxmlformats.org/officeDocument/2006/relationships/slide" Target="slides/slide103.xml"/><Relationship Id="rId92" Type="http://schemas.openxmlformats.org/officeDocument/2006/relationships/slide" Target="slides/slide124.xml"/><Relationship Id="rId2" Type="http://schemas.openxmlformats.org/officeDocument/2006/relationships/slide" Target="slides/slide11.xml"/><Relationship Id="rId29" Type="http://schemas.openxmlformats.org/officeDocument/2006/relationships/slide" Target="slides/slide42.xml"/><Relationship Id="rId24" Type="http://schemas.openxmlformats.org/officeDocument/2006/relationships/slide" Target="slides/slide35.xml"/><Relationship Id="rId40" Type="http://schemas.openxmlformats.org/officeDocument/2006/relationships/slide" Target="slides/slide55.xml"/><Relationship Id="rId45" Type="http://schemas.openxmlformats.org/officeDocument/2006/relationships/slide" Target="slides/slide67.xml"/><Relationship Id="rId66" Type="http://schemas.openxmlformats.org/officeDocument/2006/relationships/slide" Target="slides/slide98.xml"/><Relationship Id="rId87" Type="http://schemas.openxmlformats.org/officeDocument/2006/relationships/slide" Target="slides/slide119.xml"/><Relationship Id="rId110" Type="http://schemas.openxmlformats.org/officeDocument/2006/relationships/slide" Target="slides/slide143.xml"/><Relationship Id="rId115" Type="http://schemas.openxmlformats.org/officeDocument/2006/relationships/slide" Target="slides/slide148.xml"/><Relationship Id="rId131" Type="http://schemas.openxmlformats.org/officeDocument/2006/relationships/slide" Target="slides/slide164.xml"/><Relationship Id="rId136" Type="http://schemas.openxmlformats.org/officeDocument/2006/relationships/slide" Target="slides/slide169.xml"/><Relationship Id="rId61" Type="http://schemas.openxmlformats.org/officeDocument/2006/relationships/slide" Target="slides/slide93.xml"/><Relationship Id="rId82" Type="http://schemas.openxmlformats.org/officeDocument/2006/relationships/slide" Target="slides/slide114.xml"/><Relationship Id="rId19" Type="http://schemas.openxmlformats.org/officeDocument/2006/relationships/slide" Target="slides/slide30.xml"/><Relationship Id="rId14" Type="http://schemas.openxmlformats.org/officeDocument/2006/relationships/slide" Target="slides/slide24.xml"/><Relationship Id="rId30" Type="http://schemas.openxmlformats.org/officeDocument/2006/relationships/slide" Target="slides/slide45.xml"/><Relationship Id="rId35" Type="http://schemas.openxmlformats.org/officeDocument/2006/relationships/slide" Target="slides/slide50.xml"/><Relationship Id="rId56" Type="http://schemas.openxmlformats.org/officeDocument/2006/relationships/slide" Target="slides/slide85.xml"/><Relationship Id="rId77" Type="http://schemas.openxmlformats.org/officeDocument/2006/relationships/slide" Target="slides/slide109.xml"/><Relationship Id="rId100" Type="http://schemas.openxmlformats.org/officeDocument/2006/relationships/slide" Target="slides/slide133.xml"/><Relationship Id="rId105" Type="http://schemas.openxmlformats.org/officeDocument/2006/relationships/slide" Target="slides/slide138.xml"/><Relationship Id="rId126" Type="http://schemas.openxmlformats.org/officeDocument/2006/relationships/slide" Target="slides/slide159.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 Id="rId4" Type="http://schemas.openxmlformats.org/officeDocument/2006/relationships/image" Target="../media/image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4C72F6-05B3-4D60-9A9D-77EA069833E7}" type="doc">
      <dgm:prSet loTypeId="urn:microsoft.com/office/officeart/2005/8/layout/hList7" loCatId="process" qsTypeId="urn:microsoft.com/office/officeart/2005/8/quickstyle/3d6" qsCatId="3D" csTypeId="urn:microsoft.com/office/officeart/2005/8/colors/accent1_2" csCatId="accent1" phldr="1"/>
      <dgm:spPr/>
      <dgm:t>
        <a:bodyPr/>
        <a:lstStyle/>
        <a:p>
          <a:endParaRPr lang="en-GB"/>
        </a:p>
      </dgm:t>
    </dgm:pt>
    <dgm:pt modelId="{EFB39DD2-8DB1-422E-A1FA-36DB4DA1FE7F}">
      <dgm:prSet phldrT="[Text]"/>
      <dgm:spPr/>
      <dgm:t>
        <a:bodyPr/>
        <a:lstStyle/>
        <a:p>
          <a:r>
            <a:rPr lang="en-GB" dirty="0" smtClean="0"/>
            <a:t>Epistemology &amp; Ontology</a:t>
          </a:r>
          <a:endParaRPr lang="en-GB" dirty="0"/>
        </a:p>
      </dgm:t>
    </dgm:pt>
    <dgm:pt modelId="{674A4A86-F3BD-4084-A00D-FBF79748E2C2}" type="parTrans" cxnId="{7D177510-CEAF-448B-BC4F-BCFA6D09CF1B}">
      <dgm:prSet/>
      <dgm:spPr/>
      <dgm:t>
        <a:bodyPr/>
        <a:lstStyle/>
        <a:p>
          <a:endParaRPr lang="en-GB"/>
        </a:p>
      </dgm:t>
    </dgm:pt>
    <dgm:pt modelId="{8196A24C-658B-490E-BE1C-04E0CB0EDA31}" type="sibTrans" cxnId="{7D177510-CEAF-448B-BC4F-BCFA6D09CF1B}">
      <dgm:prSet/>
      <dgm:spPr/>
      <dgm:t>
        <a:bodyPr/>
        <a:lstStyle/>
        <a:p>
          <a:endParaRPr lang="en-GB"/>
        </a:p>
      </dgm:t>
    </dgm:pt>
    <dgm:pt modelId="{7B738E14-1233-4EAC-A51E-5D58B9DB6342}">
      <dgm:prSet phldrT="[Text]"/>
      <dgm:spPr/>
      <dgm:t>
        <a:bodyPr/>
        <a:lstStyle/>
        <a:p>
          <a:r>
            <a:rPr lang="en-GB" dirty="0" smtClean="0"/>
            <a:t>Paradigms</a:t>
          </a:r>
          <a:endParaRPr lang="en-GB" dirty="0"/>
        </a:p>
      </dgm:t>
    </dgm:pt>
    <dgm:pt modelId="{BC6EAAFD-2D67-404B-9711-F18D01AF363F}" type="parTrans" cxnId="{661E1EBE-2C55-4C4F-9B05-07C96095864E}">
      <dgm:prSet/>
      <dgm:spPr/>
      <dgm:t>
        <a:bodyPr/>
        <a:lstStyle/>
        <a:p>
          <a:endParaRPr lang="en-GB"/>
        </a:p>
      </dgm:t>
    </dgm:pt>
    <dgm:pt modelId="{FA83D7EB-95CB-4956-9DF0-FB8AF6F8E81E}" type="sibTrans" cxnId="{661E1EBE-2C55-4C4F-9B05-07C96095864E}">
      <dgm:prSet/>
      <dgm:spPr/>
      <dgm:t>
        <a:bodyPr/>
        <a:lstStyle/>
        <a:p>
          <a:endParaRPr lang="en-GB"/>
        </a:p>
      </dgm:t>
    </dgm:pt>
    <dgm:pt modelId="{3A827236-5784-442A-BCC3-2AA8D68748A6}">
      <dgm:prSet phldrT="[Text]"/>
      <dgm:spPr/>
      <dgm:t>
        <a:bodyPr/>
        <a:lstStyle/>
        <a:p>
          <a:r>
            <a:rPr lang="en-GB" dirty="0" smtClean="0"/>
            <a:t>Research Methodology</a:t>
          </a:r>
          <a:endParaRPr lang="en-GB" dirty="0"/>
        </a:p>
      </dgm:t>
    </dgm:pt>
    <dgm:pt modelId="{411EC3CB-23A5-474A-BB14-B37FA2B40425}" type="parTrans" cxnId="{51EDDCAB-505D-489F-89B0-51419E3D5CE3}">
      <dgm:prSet/>
      <dgm:spPr/>
      <dgm:t>
        <a:bodyPr/>
        <a:lstStyle/>
        <a:p>
          <a:endParaRPr lang="en-GB"/>
        </a:p>
      </dgm:t>
    </dgm:pt>
    <dgm:pt modelId="{DC327706-67F3-433F-A627-8BB8B6BCFC15}" type="sibTrans" cxnId="{51EDDCAB-505D-489F-89B0-51419E3D5CE3}">
      <dgm:prSet/>
      <dgm:spPr/>
      <dgm:t>
        <a:bodyPr/>
        <a:lstStyle/>
        <a:p>
          <a:endParaRPr lang="en-GB"/>
        </a:p>
      </dgm:t>
    </dgm:pt>
    <dgm:pt modelId="{D734E136-04E9-44CA-B0B2-DF661A2EB309}">
      <dgm:prSet/>
      <dgm:spPr/>
      <dgm:t>
        <a:bodyPr/>
        <a:lstStyle/>
        <a:p>
          <a:r>
            <a:rPr lang="en-GB" dirty="0" smtClean="0"/>
            <a:t>Research Methods</a:t>
          </a:r>
          <a:endParaRPr lang="en-GB" dirty="0"/>
        </a:p>
      </dgm:t>
    </dgm:pt>
    <dgm:pt modelId="{0293717A-6687-467F-A681-180272CDEA36}" type="parTrans" cxnId="{5BF852EE-5079-452F-B8E7-CB6D85C5E9B2}">
      <dgm:prSet/>
      <dgm:spPr/>
      <dgm:t>
        <a:bodyPr/>
        <a:lstStyle/>
        <a:p>
          <a:endParaRPr lang="en-GB"/>
        </a:p>
      </dgm:t>
    </dgm:pt>
    <dgm:pt modelId="{0E3C6594-76F7-408A-BF94-20CAF27CF7EA}" type="sibTrans" cxnId="{5BF852EE-5079-452F-B8E7-CB6D85C5E9B2}">
      <dgm:prSet/>
      <dgm:spPr/>
      <dgm:t>
        <a:bodyPr/>
        <a:lstStyle/>
        <a:p>
          <a:endParaRPr lang="en-GB"/>
        </a:p>
      </dgm:t>
    </dgm:pt>
    <dgm:pt modelId="{B31C139D-4454-4FA7-8361-0BAED972214F}" type="pres">
      <dgm:prSet presAssocID="{184C72F6-05B3-4D60-9A9D-77EA069833E7}" presName="Name0" presStyleCnt="0">
        <dgm:presLayoutVars>
          <dgm:dir/>
          <dgm:resizeHandles val="exact"/>
        </dgm:presLayoutVars>
      </dgm:prSet>
      <dgm:spPr/>
      <dgm:t>
        <a:bodyPr/>
        <a:lstStyle/>
        <a:p>
          <a:endParaRPr lang="en-GB"/>
        </a:p>
      </dgm:t>
    </dgm:pt>
    <dgm:pt modelId="{6BD2C1A5-1930-446C-8E29-96F0A9B23457}" type="pres">
      <dgm:prSet presAssocID="{184C72F6-05B3-4D60-9A9D-77EA069833E7}" presName="fgShape" presStyleLbl="fgShp" presStyleIdx="0" presStyleCnt="1"/>
      <dgm:spPr/>
    </dgm:pt>
    <dgm:pt modelId="{00065103-0529-4BD6-899E-44FC61C5D5E7}" type="pres">
      <dgm:prSet presAssocID="{184C72F6-05B3-4D60-9A9D-77EA069833E7}" presName="linComp" presStyleCnt="0"/>
      <dgm:spPr/>
    </dgm:pt>
    <dgm:pt modelId="{6BB8EA29-7B1C-465F-B718-4EE48E5AEAC6}" type="pres">
      <dgm:prSet presAssocID="{EFB39DD2-8DB1-422E-A1FA-36DB4DA1FE7F}" presName="compNode" presStyleCnt="0"/>
      <dgm:spPr/>
    </dgm:pt>
    <dgm:pt modelId="{96FE3B4E-8B31-4167-BEDE-67F773152547}" type="pres">
      <dgm:prSet presAssocID="{EFB39DD2-8DB1-422E-A1FA-36DB4DA1FE7F}" presName="bkgdShape" presStyleLbl="node1" presStyleIdx="0" presStyleCnt="4"/>
      <dgm:spPr/>
      <dgm:t>
        <a:bodyPr/>
        <a:lstStyle/>
        <a:p>
          <a:endParaRPr lang="en-GB"/>
        </a:p>
      </dgm:t>
    </dgm:pt>
    <dgm:pt modelId="{BF4A0840-E01A-4536-AE06-C15CA1F4593B}" type="pres">
      <dgm:prSet presAssocID="{EFB39DD2-8DB1-422E-A1FA-36DB4DA1FE7F}" presName="nodeTx" presStyleLbl="node1" presStyleIdx="0" presStyleCnt="4">
        <dgm:presLayoutVars>
          <dgm:bulletEnabled val="1"/>
        </dgm:presLayoutVars>
      </dgm:prSet>
      <dgm:spPr/>
      <dgm:t>
        <a:bodyPr/>
        <a:lstStyle/>
        <a:p>
          <a:endParaRPr lang="en-GB"/>
        </a:p>
      </dgm:t>
    </dgm:pt>
    <dgm:pt modelId="{7B6148BF-F545-4572-A583-D6CD6B1E30A3}" type="pres">
      <dgm:prSet presAssocID="{EFB39DD2-8DB1-422E-A1FA-36DB4DA1FE7F}" presName="invisiNode" presStyleLbl="node1" presStyleIdx="0" presStyleCnt="4"/>
      <dgm:spPr/>
    </dgm:pt>
    <dgm:pt modelId="{1223280E-EEA4-47E9-B44A-E4586DEC6D4D}" type="pres">
      <dgm:prSet presAssocID="{EFB39DD2-8DB1-422E-A1FA-36DB4DA1FE7F}" presName="imagNode" presStyleLbl="fgImgPlace1" presStyleIdx="0" presStyleCnt="4"/>
      <dgm:spPr>
        <a:blipFill rotWithShape="1">
          <a:blip xmlns:r="http://schemas.openxmlformats.org/officeDocument/2006/relationships" r:embed="rId1"/>
          <a:stretch>
            <a:fillRect/>
          </a:stretch>
        </a:blipFill>
      </dgm:spPr>
    </dgm:pt>
    <dgm:pt modelId="{1D979F33-003D-4551-AB7F-7A1974F515C3}" type="pres">
      <dgm:prSet presAssocID="{8196A24C-658B-490E-BE1C-04E0CB0EDA31}" presName="sibTrans" presStyleLbl="sibTrans2D1" presStyleIdx="0" presStyleCnt="0"/>
      <dgm:spPr/>
      <dgm:t>
        <a:bodyPr/>
        <a:lstStyle/>
        <a:p>
          <a:endParaRPr lang="en-GB"/>
        </a:p>
      </dgm:t>
    </dgm:pt>
    <dgm:pt modelId="{77B6C5D5-247B-4D5F-A73F-C23D8AADC3F8}" type="pres">
      <dgm:prSet presAssocID="{7B738E14-1233-4EAC-A51E-5D58B9DB6342}" presName="compNode" presStyleCnt="0"/>
      <dgm:spPr/>
    </dgm:pt>
    <dgm:pt modelId="{9B971538-B683-4626-B03C-E6481509B945}" type="pres">
      <dgm:prSet presAssocID="{7B738E14-1233-4EAC-A51E-5D58B9DB6342}" presName="bkgdShape" presStyleLbl="node1" presStyleIdx="1" presStyleCnt="4"/>
      <dgm:spPr/>
      <dgm:t>
        <a:bodyPr/>
        <a:lstStyle/>
        <a:p>
          <a:endParaRPr lang="en-GB"/>
        </a:p>
      </dgm:t>
    </dgm:pt>
    <dgm:pt modelId="{00AFAC36-0ACF-491F-9E3C-86D8F3EC872B}" type="pres">
      <dgm:prSet presAssocID="{7B738E14-1233-4EAC-A51E-5D58B9DB6342}" presName="nodeTx" presStyleLbl="node1" presStyleIdx="1" presStyleCnt="4">
        <dgm:presLayoutVars>
          <dgm:bulletEnabled val="1"/>
        </dgm:presLayoutVars>
      </dgm:prSet>
      <dgm:spPr/>
      <dgm:t>
        <a:bodyPr/>
        <a:lstStyle/>
        <a:p>
          <a:endParaRPr lang="en-GB"/>
        </a:p>
      </dgm:t>
    </dgm:pt>
    <dgm:pt modelId="{559EB230-B713-4561-90EB-00FFE0C60A2B}" type="pres">
      <dgm:prSet presAssocID="{7B738E14-1233-4EAC-A51E-5D58B9DB6342}" presName="invisiNode" presStyleLbl="node1" presStyleIdx="1" presStyleCnt="4"/>
      <dgm:spPr/>
    </dgm:pt>
    <dgm:pt modelId="{A8384477-2F23-46F1-AC7C-503B35420D70}" type="pres">
      <dgm:prSet presAssocID="{7B738E14-1233-4EAC-A51E-5D58B9DB6342}" presName="imagNode" presStyleLbl="fgImgPlace1" presStyleIdx="1" presStyleCnt="4"/>
      <dgm:spPr>
        <a:blipFill rotWithShape="1">
          <a:blip xmlns:r="http://schemas.openxmlformats.org/officeDocument/2006/relationships" r:embed="rId2"/>
          <a:stretch>
            <a:fillRect/>
          </a:stretch>
        </a:blipFill>
      </dgm:spPr>
    </dgm:pt>
    <dgm:pt modelId="{718CEAD7-3F75-455F-81DF-7734B3C7B66B}" type="pres">
      <dgm:prSet presAssocID="{FA83D7EB-95CB-4956-9DF0-FB8AF6F8E81E}" presName="sibTrans" presStyleLbl="sibTrans2D1" presStyleIdx="0" presStyleCnt="0"/>
      <dgm:spPr/>
      <dgm:t>
        <a:bodyPr/>
        <a:lstStyle/>
        <a:p>
          <a:endParaRPr lang="en-GB"/>
        </a:p>
      </dgm:t>
    </dgm:pt>
    <dgm:pt modelId="{5B7664FC-5C6A-4112-8DE3-3F252A20AC1E}" type="pres">
      <dgm:prSet presAssocID="{3A827236-5784-442A-BCC3-2AA8D68748A6}" presName="compNode" presStyleCnt="0"/>
      <dgm:spPr/>
    </dgm:pt>
    <dgm:pt modelId="{D88A8931-B00A-4039-BD5F-675A539DF92B}" type="pres">
      <dgm:prSet presAssocID="{3A827236-5784-442A-BCC3-2AA8D68748A6}" presName="bkgdShape" presStyleLbl="node1" presStyleIdx="2" presStyleCnt="4"/>
      <dgm:spPr/>
      <dgm:t>
        <a:bodyPr/>
        <a:lstStyle/>
        <a:p>
          <a:endParaRPr lang="en-GB"/>
        </a:p>
      </dgm:t>
    </dgm:pt>
    <dgm:pt modelId="{AADCBD08-E2B2-49A5-A065-C8F3718CA987}" type="pres">
      <dgm:prSet presAssocID="{3A827236-5784-442A-BCC3-2AA8D68748A6}" presName="nodeTx" presStyleLbl="node1" presStyleIdx="2" presStyleCnt="4">
        <dgm:presLayoutVars>
          <dgm:bulletEnabled val="1"/>
        </dgm:presLayoutVars>
      </dgm:prSet>
      <dgm:spPr/>
      <dgm:t>
        <a:bodyPr/>
        <a:lstStyle/>
        <a:p>
          <a:endParaRPr lang="en-GB"/>
        </a:p>
      </dgm:t>
    </dgm:pt>
    <dgm:pt modelId="{108FD304-CAEE-4F85-9A70-4B5ADE1D9377}" type="pres">
      <dgm:prSet presAssocID="{3A827236-5784-442A-BCC3-2AA8D68748A6}" presName="invisiNode" presStyleLbl="node1" presStyleIdx="2" presStyleCnt="4"/>
      <dgm:spPr/>
    </dgm:pt>
    <dgm:pt modelId="{9CBF0722-D7E6-4538-8BF4-6503B9DA36A1}" type="pres">
      <dgm:prSet presAssocID="{3A827236-5784-442A-BCC3-2AA8D68748A6}" presName="imagNode" presStyleLbl="fgImgPlace1" presStyleIdx="2" presStyleCnt="4"/>
      <dgm:spPr>
        <a:blipFill rotWithShape="1">
          <a:blip xmlns:r="http://schemas.openxmlformats.org/officeDocument/2006/relationships" r:embed="rId3"/>
          <a:stretch>
            <a:fillRect/>
          </a:stretch>
        </a:blipFill>
      </dgm:spPr>
    </dgm:pt>
    <dgm:pt modelId="{DC63F0C1-E016-467F-A532-2A12BAB6F72F}" type="pres">
      <dgm:prSet presAssocID="{DC327706-67F3-433F-A627-8BB8B6BCFC15}" presName="sibTrans" presStyleLbl="sibTrans2D1" presStyleIdx="0" presStyleCnt="0"/>
      <dgm:spPr/>
      <dgm:t>
        <a:bodyPr/>
        <a:lstStyle/>
        <a:p>
          <a:endParaRPr lang="en-GB"/>
        </a:p>
      </dgm:t>
    </dgm:pt>
    <dgm:pt modelId="{57430AF7-E0AE-4A35-B671-EBE32662171A}" type="pres">
      <dgm:prSet presAssocID="{D734E136-04E9-44CA-B0B2-DF661A2EB309}" presName="compNode" presStyleCnt="0"/>
      <dgm:spPr/>
    </dgm:pt>
    <dgm:pt modelId="{CE06DAC7-B0F5-44D9-954E-1A68AB5AEE5C}" type="pres">
      <dgm:prSet presAssocID="{D734E136-04E9-44CA-B0B2-DF661A2EB309}" presName="bkgdShape" presStyleLbl="node1" presStyleIdx="3" presStyleCnt="4"/>
      <dgm:spPr/>
      <dgm:t>
        <a:bodyPr/>
        <a:lstStyle/>
        <a:p>
          <a:endParaRPr lang="en-GB"/>
        </a:p>
      </dgm:t>
    </dgm:pt>
    <dgm:pt modelId="{6E0A7C32-BA71-4F37-9CB5-6DD9C6464840}" type="pres">
      <dgm:prSet presAssocID="{D734E136-04E9-44CA-B0B2-DF661A2EB309}" presName="nodeTx" presStyleLbl="node1" presStyleIdx="3" presStyleCnt="4">
        <dgm:presLayoutVars>
          <dgm:bulletEnabled val="1"/>
        </dgm:presLayoutVars>
      </dgm:prSet>
      <dgm:spPr/>
      <dgm:t>
        <a:bodyPr/>
        <a:lstStyle/>
        <a:p>
          <a:endParaRPr lang="en-GB"/>
        </a:p>
      </dgm:t>
    </dgm:pt>
    <dgm:pt modelId="{C557DAEB-3D20-476D-A033-ABF8D64DB85A}" type="pres">
      <dgm:prSet presAssocID="{D734E136-04E9-44CA-B0B2-DF661A2EB309}" presName="invisiNode" presStyleLbl="node1" presStyleIdx="3" presStyleCnt="4"/>
      <dgm:spPr/>
    </dgm:pt>
    <dgm:pt modelId="{DBA97E38-492D-4C96-BF6E-66771BDD712A}" type="pres">
      <dgm:prSet presAssocID="{D734E136-04E9-44CA-B0B2-DF661A2EB309}" presName="imagNode" presStyleLbl="fgImgPlace1" presStyleIdx="3" presStyleCnt="4"/>
      <dgm:spPr>
        <a:blipFill rotWithShape="1">
          <a:blip xmlns:r="http://schemas.openxmlformats.org/officeDocument/2006/relationships" r:embed="rId4"/>
          <a:stretch>
            <a:fillRect/>
          </a:stretch>
        </a:blipFill>
      </dgm:spPr>
    </dgm:pt>
  </dgm:ptLst>
  <dgm:cxnLst>
    <dgm:cxn modelId="{933FF4CD-158D-4879-96BE-E777EC3266D1}" type="presOf" srcId="{EFB39DD2-8DB1-422E-A1FA-36DB4DA1FE7F}" destId="{BF4A0840-E01A-4536-AE06-C15CA1F4593B}" srcOrd="1" destOrd="0" presId="urn:microsoft.com/office/officeart/2005/8/layout/hList7"/>
    <dgm:cxn modelId="{E8C61AAF-853A-49EB-B8DE-8F5B0598A485}" type="presOf" srcId="{D734E136-04E9-44CA-B0B2-DF661A2EB309}" destId="{CE06DAC7-B0F5-44D9-954E-1A68AB5AEE5C}" srcOrd="0" destOrd="0" presId="urn:microsoft.com/office/officeart/2005/8/layout/hList7"/>
    <dgm:cxn modelId="{3628EB23-28A3-4B93-A3B1-FA7AF089C6D3}" type="presOf" srcId="{FA83D7EB-95CB-4956-9DF0-FB8AF6F8E81E}" destId="{718CEAD7-3F75-455F-81DF-7734B3C7B66B}" srcOrd="0" destOrd="0" presId="urn:microsoft.com/office/officeart/2005/8/layout/hList7"/>
    <dgm:cxn modelId="{7D177510-CEAF-448B-BC4F-BCFA6D09CF1B}" srcId="{184C72F6-05B3-4D60-9A9D-77EA069833E7}" destId="{EFB39DD2-8DB1-422E-A1FA-36DB4DA1FE7F}" srcOrd="0" destOrd="0" parTransId="{674A4A86-F3BD-4084-A00D-FBF79748E2C2}" sibTransId="{8196A24C-658B-490E-BE1C-04E0CB0EDA31}"/>
    <dgm:cxn modelId="{F9BA1F08-E22B-4E36-8774-D60FBD3917F5}" type="presOf" srcId="{3A827236-5784-442A-BCC3-2AA8D68748A6}" destId="{D88A8931-B00A-4039-BD5F-675A539DF92B}" srcOrd="0" destOrd="0" presId="urn:microsoft.com/office/officeart/2005/8/layout/hList7"/>
    <dgm:cxn modelId="{06D3D81A-4C33-4C76-854A-3555E2A18170}" type="presOf" srcId="{184C72F6-05B3-4D60-9A9D-77EA069833E7}" destId="{B31C139D-4454-4FA7-8361-0BAED972214F}" srcOrd="0" destOrd="0" presId="urn:microsoft.com/office/officeart/2005/8/layout/hList7"/>
    <dgm:cxn modelId="{446417FB-5E01-4A50-B013-E4726AEA6C85}" type="presOf" srcId="{DC327706-67F3-433F-A627-8BB8B6BCFC15}" destId="{DC63F0C1-E016-467F-A532-2A12BAB6F72F}" srcOrd="0" destOrd="0" presId="urn:microsoft.com/office/officeart/2005/8/layout/hList7"/>
    <dgm:cxn modelId="{661E1EBE-2C55-4C4F-9B05-07C96095864E}" srcId="{184C72F6-05B3-4D60-9A9D-77EA069833E7}" destId="{7B738E14-1233-4EAC-A51E-5D58B9DB6342}" srcOrd="1" destOrd="0" parTransId="{BC6EAAFD-2D67-404B-9711-F18D01AF363F}" sibTransId="{FA83D7EB-95CB-4956-9DF0-FB8AF6F8E81E}"/>
    <dgm:cxn modelId="{C9C6C693-2ABC-4A8C-B3A7-28AF84170AF6}" type="presOf" srcId="{7B738E14-1233-4EAC-A51E-5D58B9DB6342}" destId="{00AFAC36-0ACF-491F-9E3C-86D8F3EC872B}" srcOrd="1" destOrd="0" presId="urn:microsoft.com/office/officeart/2005/8/layout/hList7"/>
    <dgm:cxn modelId="{51EDDCAB-505D-489F-89B0-51419E3D5CE3}" srcId="{184C72F6-05B3-4D60-9A9D-77EA069833E7}" destId="{3A827236-5784-442A-BCC3-2AA8D68748A6}" srcOrd="2" destOrd="0" parTransId="{411EC3CB-23A5-474A-BB14-B37FA2B40425}" sibTransId="{DC327706-67F3-433F-A627-8BB8B6BCFC15}"/>
    <dgm:cxn modelId="{5BF852EE-5079-452F-B8E7-CB6D85C5E9B2}" srcId="{184C72F6-05B3-4D60-9A9D-77EA069833E7}" destId="{D734E136-04E9-44CA-B0B2-DF661A2EB309}" srcOrd="3" destOrd="0" parTransId="{0293717A-6687-467F-A681-180272CDEA36}" sibTransId="{0E3C6594-76F7-408A-BF94-20CAF27CF7EA}"/>
    <dgm:cxn modelId="{F09F58D3-13E9-4C58-9F9C-8F22597F1458}" type="presOf" srcId="{EFB39DD2-8DB1-422E-A1FA-36DB4DA1FE7F}" destId="{96FE3B4E-8B31-4167-BEDE-67F773152547}" srcOrd="0" destOrd="0" presId="urn:microsoft.com/office/officeart/2005/8/layout/hList7"/>
    <dgm:cxn modelId="{3F040FAB-279D-45CD-B713-0DE397FBF4DD}" type="presOf" srcId="{8196A24C-658B-490E-BE1C-04E0CB0EDA31}" destId="{1D979F33-003D-4551-AB7F-7A1974F515C3}" srcOrd="0" destOrd="0" presId="urn:microsoft.com/office/officeart/2005/8/layout/hList7"/>
    <dgm:cxn modelId="{6D57385E-3FA9-4D42-8F69-D844780CF5D3}" type="presOf" srcId="{D734E136-04E9-44CA-B0B2-DF661A2EB309}" destId="{6E0A7C32-BA71-4F37-9CB5-6DD9C6464840}" srcOrd="1" destOrd="0" presId="urn:microsoft.com/office/officeart/2005/8/layout/hList7"/>
    <dgm:cxn modelId="{E9AAFBF1-A070-4BC8-9228-F857ADAB5634}" type="presOf" srcId="{7B738E14-1233-4EAC-A51E-5D58B9DB6342}" destId="{9B971538-B683-4626-B03C-E6481509B945}" srcOrd="0" destOrd="0" presId="urn:microsoft.com/office/officeart/2005/8/layout/hList7"/>
    <dgm:cxn modelId="{C4E17346-353C-4FDD-8AEB-0F3B52E4DAD8}" type="presOf" srcId="{3A827236-5784-442A-BCC3-2AA8D68748A6}" destId="{AADCBD08-E2B2-49A5-A065-C8F3718CA987}" srcOrd="1" destOrd="0" presId="urn:microsoft.com/office/officeart/2005/8/layout/hList7"/>
    <dgm:cxn modelId="{132B5A9B-8C23-4AAD-9BD6-64A58C431C9D}" type="presParOf" srcId="{B31C139D-4454-4FA7-8361-0BAED972214F}" destId="{6BD2C1A5-1930-446C-8E29-96F0A9B23457}" srcOrd="0" destOrd="0" presId="urn:microsoft.com/office/officeart/2005/8/layout/hList7"/>
    <dgm:cxn modelId="{66B3203A-774C-4CF2-94D7-F4A924C6DBE1}" type="presParOf" srcId="{B31C139D-4454-4FA7-8361-0BAED972214F}" destId="{00065103-0529-4BD6-899E-44FC61C5D5E7}" srcOrd="1" destOrd="0" presId="urn:microsoft.com/office/officeart/2005/8/layout/hList7"/>
    <dgm:cxn modelId="{511A19E4-7545-45A7-BB24-1226EB90E0BA}" type="presParOf" srcId="{00065103-0529-4BD6-899E-44FC61C5D5E7}" destId="{6BB8EA29-7B1C-465F-B718-4EE48E5AEAC6}" srcOrd="0" destOrd="0" presId="urn:microsoft.com/office/officeart/2005/8/layout/hList7"/>
    <dgm:cxn modelId="{2F5C483E-A0CF-4781-8CAA-79AA0718692F}" type="presParOf" srcId="{6BB8EA29-7B1C-465F-B718-4EE48E5AEAC6}" destId="{96FE3B4E-8B31-4167-BEDE-67F773152547}" srcOrd="0" destOrd="0" presId="urn:microsoft.com/office/officeart/2005/8/layout/hList7"/>
    <dgm:cxn modelId="{EDD5F754-6AB6-4364-AFC4-8B84D86AE053}" type="presParOf" srcId="{6BB8EA29-7B1C-465F-B718-4EE48E5AEAC6}" destId="{BF4A0840-E01A-4536-AE06-C15CA1F4593B}" srcOrd="1" destOrd="0" presId="urn:microsoft.com/office/officeart/2005/8/layout/hList7"/>
    <dgm:cxn modelId="{EFAF70EE-BEF0-4890-A120-33BA2DF61EC6}" type="presParOf" srcId="{6BB8EA29-7B1C-465F-B718-4EE48E5AEAC6}" destId="{7B6148BF-F545-4572-A583-D6CD6B1E30A3}" srcOrd="2" destOrd="0" presId="urn:microsoft.com/office/officeart/2005/8/layout/hList7"/>
    <dgm:cxn modelId="{5A255911-F98A-408B-9CD4-6A3F0CAAAA48}" type="presParOf" srcId="{6BB8EA29-7B1C-465F-B718-4EE48E5AEAC6}" destId="{1223280E-EEA4-47E9-B44A-E4586DEC6D4D}" srcOrd="3" destOrd="0" presId="urn:microsoft.com/office/officeart/2005/8/layout/hList7"/>
    <dgm:cxn modelId="{D652F705-49FB-41F9-B888-CD6777FA87EA}" type="presParOf" srcId="{00065103-0529-4BD6-899E-44FC61C5D5E7}" destId="{1D979F33-003D-4551-AB7F-7A1974F515C3}" srcOrd="1" destOrd="0" presId="urn:microsoft.com/office/officeart/2005/8/layout/hList7"/>
    <dgm:cxn modelId="{8D293EE6-694C-4CD4-985A-5B6C008605CE}" type="presParOf" srcId="{00065103-0529-4BD6-899E-44FC61C5D5E7}" destId="{77B6C5D5-247B-4D5F-A73F-C23D8AADC3F8}" srcOrd="2" destOrd="0" presId="urn:microsoft.com/office/officeart/2005/8/layout/hList7"/>
    <dgm:cxn modelId="{F5BF0882-4B39-4222-9D26-36B758417A53}" type="presParOf" srcId="{77B6C5D5-247B-4D5F-A73F-C23D8AADC3F8}" destId="{9B971538-B683-4626-B03C-E6481509B945}" srcOrd="0" destOrd="0" presId="urn:microsoft.com/office/officeart/2005/8/layout/hList7"/>
    <dgm:cxn modelId="{5A1672BC-7599-4670-95CC-F455B9B15A34}" type="presParOf" srcId="{77B6C5D5-247B-4D5F-A73F-C23D8AADC3F8}" destId="{00AFAC36-0ACF-491F-9E3C-86D8F3EC872B}" srcOrd="1" destOrd="0" presId="urn:microsoft.com/office/officeart/2005/8/layout/hList7"/>
    <dgm:cxn modelId="{D962BBFC-A665-4DC2-A109-122D0404F8FE}" type="presParOf" srcId="{77B6C5D5-247B-4D5F-A73F-C23D8AADC3F8}" destId="{559EB230-B713-4561-90EB-00FFE0C60A2B}" srcOrd="2" destOrd="0" presId="urn:microsoft.com/office/officeart/2005/8/layout/hList7"/>
    <dgm:cxn modelId="{59D0ED77-308F-49A2-A897-D3E004B20429}" type="presParOf" srcId="{77B6C5D5-247B-4D5F-A73F-C23D8AADC3F8}" destId="{A8384477-2F23-46F1-AC7C-503B35420D70}" srcOrd="3" destOrd="0" presId="urn:microsoft.com/office/officeart/2005/8/layout/hList7"/>
    <dgm:cxn modelId="{6C5B2547-7D72-4CE4-89A9-09383518C071}" type="presParOf" srcId="{00065103-0529-4BD6-899E-44FC61C5D5E7}" destId="{718CEAD7-3F75-455F-81DF-7734B3C7B66B}" srcOrd="3" destOrd="0" presId="urn:microsoft.com/office/officeart/2005/8/layout/hList7"/>
    <dgm:cxn modelId="{BF52FD27-70C5-41B7-8C61-D7D39CD80621}" type="presParOf" srcId="{00065103-0529-4BD6-899E-44FC61C5D5E7}" destId="{5B7664FC-5C6A-4112-8DE3-3F252A20AC1E}" srcOrd="4" destOrd="0" presId="urn:microsoft.com/office/officeart/2005/8/layout/hList7"/>
    <dgm:cxn modelId="{58AEFE1D-EB3A-45DB-90C9-37D1CE954631}" type="presParOf" srcId="{5B7664FC-5C6A-4112-8DE3-3F252A20AC1E}" destId="{D88A8931-B00A-4039-BD5F-675A539DF92B}" srcOrd="0" destOrd="0" presId="urn:microsoft.com/office/officeart/2005/8/layout/hList7"/>
    <dgm:cxn modelId="{A89A726B-EFA5-4BEA-8E73-5225B3E69BE4}" type="presParOf" srcId="{5B7664FC-5C6A-4112-8DE3-3F252A20AC1E}" destId="{AADCBD08-E2B2-49A5-A065-C8F3718CA987}" srcOrd="1" destOrd="0" presId="urn:microsoft.com/office/officeart/2005/8/layout/hList7"/>
    <dgm:cxn modelId="{52B99F0D-57A9-4CC0-9574-97B708EE1A01}" type="presParOf" srcId="{5B7664FC-5C6A-4112-8DE3-3F252A20AC1E}" destId="{108FD304-CAEE-4F85-9A70-4B5ADE1D9377}" srcOrd="2" destOrd="0" presId="urn:microsoft.com/office/officeart/2005/8/layout/hList7"/>
    <dgm:cxn modelId="{B5ACDE0F-D9F3-4D1B-8F1A-EF42D7DB8FA0}" type="presParOf" srcId="{5B7664FC-5C6A-4112-8DE3-3F252A20AC1E}" destId="{9CBF0722-D7E6-4538-8BF4-6503B9DA36A1}" srcOrd="3" destOrd="0" presId="urn:microsoft.com/office/officeart/2005/8/layout/hList7"/>
    <dgm:cxn modelId="{B5152D80-1190-4094-B9C2-E8D251EA401C}" type="presParOf" srcId="{00065103-0529-4BD6-899E-44FC61C5D5E7}" destId="{DC63F0C1-E016-467F-A532-2A12BAB6F72F}" srcOrd="5" destOrd="0" presId="urn:microsoft.com/office/officeart/2005/8/layout/hList7"/>
    <dgm:cxn modelId="{6A92EC88-82A1-4882-97D6-514A6643563D}" type="presParOf" srcId="{00065103-0529-4BD6-899E-44FC61C5D5E7}" destId="{57430AF7-E0AE-4A35-B671-EBE32662171A}" srcOrd="6" destOrd="0" presId="urn:microsoft.com/office/officeart/2005/8/layout/hList7"/>
    <dgm:cxn modelId="{CC83E802-7E82-4C45-8258-46FDA2069FF2}" type="presParOf" srcId="{57430AF7-E0AE-4A35-B671-EBE32662171A}" destId="{CE06DAC7-B0F5-44D9-954E-1A68AB5AEE5C}" srcOrd="0" destOrd="0" presId="urn:microsoft.com/office/officeart/2005/8/layout/hList7"/>
    <dgm:cxn modelId="{A350AE21-3BCC-4FEC-8577-745798640048}" type="presParOf" srcId="{57430AF7-E0AE-4A35-B671-EBE32662171A}" destId="{6E0A7C32-BA71-4F37-9CB5-6DD9C6464840}" srcOrd="1" destOrd="0" presId="urn:microsoft.com/office/officeart/2005/8/layout/hList7"/>
    <dgm:cxn modelId="{1A8B0CC4-85B1-4DA5-AF01-B60E93B4E93F}" type="presParOf" srcId="{57430AF7-E0AE-4A35-B671-EBE32662171A}" destId="{C557DAEB-3D20-476D-A033-ABF8D64DB85A}" srcOrd="2" destOrd="0" presId="urn:microsoft.com/office/officeart/2005/8/layout/hList7"/>
    <dgm:cxn modelId="{7242CF98-6D2C-41A8-AB3D-D0492DB2B7EE}" type="presParOf" srcId="{57430AF7-E0AE-4A35-B671-EBE32662171A}" destId="{DBA97E38-492D-4C96-BF6E-66771BDD712A}"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13D7C6-5064-48FB-AF42-74936F3A749F}" type="doc">
      <dgm:prSet loTypeId="urn:microsoft.com/office/officeart/2005/8/layout/orgChart1" loCatId="hierarchy" qsTypeId="urn:microsoft.com/office/officeart/2005/8/quickstyle/simple1" qsCatId="simple" csTypeId="urn:microsoft.com/office/officeart/2005/8/colors/accent1_2" csCatId="accent1"/>
      <dgm:spPr/>
    </dgm:pt>
    <dgm:pt modelId="{8CB8628A-FAD0-4F69-866C-4F59DC94328F}">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noFill/>
              </a:ln>
              <a:solidFill>
                <a:schemeClr val="tx1"/>
              </a:solidFill>
              <a:effectLst/>
              <a:latin typeface="Times New Roman" pitchFamily="18" charset="0"/>
              <a:cs typeface="Arial" charset="0"/>
            </a:rPr>
            <a:t>GRATEFUL RECIPIENT?</a:t>
          </a:r>
        </a:p>
      </dgm:t>
    </dgm:pt>
    <dgm:pt modelId="{B8B64C73-AE1B-49FD-A482-55EBDAB1640A}" type="parTrans" cxnId="{0F4753BB-1AE2-4ADD-8521-E561E5AF7869}">
      <dgm:prSet/>
      <dgm:spPr/>
    </dgm:pt>
    <dgm:pt modelId="{84388AB7-4E0F-4B81-A934-F689DF4C9617}" type="sibTrans" cxnId="{0F4753BB-1AE2-4ADD-8521-E561E5AF7869}">
      <dgm:prSet/>
      <dgm:spPr/>
    </dgm:pt>
    <dgm:pt modelId="{506AB476-83FB-4CAE-A5A5-54F496A479F3}">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noFill/>
              </a:ln>
              <a:solidFill>
                <a:schemeClr val="tx1"/>
              </a:solidFill>
              <a:effectLst/>
              <a:latin typeface="Times New Roman" pitchFamily="18" charset="0"/>
              <a:cs typeface="Arial" charset="0"/>
            </a:rPr>
            <a:t>Dependence	</a:t>
          </a:r>
        </a:p>
      </dgm:t>
    </dgm:pt>
    <dgm:pt modelId="{CA518492-C3EA-4419-902E-B545ACC31E35}" type="parTrans" cxnId="{4F862421-0FDA-4747-8C4D-B879EA6DBD14}">
      <dgm:prSet/>
      <dgm:spPr/>
    </dgm:pt>
    <dgm:pt modelId="{E2B6DCCC-5BDE-4BB1-BC7D-5B681C6BE482}" type="sibTrans" cxnId="{4F862421-0FDA-4747-8C4D-B879EA6DBD14}">
      <dgm:prSet/>
      <dgm:spPr/>
    </dgm:pt>
    <dgm:pt modelId="{B7895458-E68C-4D10-94FB-0D9BAEB96D43}">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noFill/>
              </a:ln>
              <a:solidFill>
                <a:schemeClr val="tx1"/>
              </a:solidFill>
              <a:effectLst/>
              <a:latin typeface="Times New Roman" pitchFamily="18" charset="0"/>
              <a:cs typeface="Arial" charset="0"/>
            </a:rPr>
            <a:t>Choice and voice</a:t>
          </a:r>
        </a:p>
      </dgm:t>
    </dgm:pt>
    <dgm:pt modelId="{42A35FA3-7CDD-4A54-9690-39A4C2725647}" type="parTrans" cxnId="{01A178AD-2467-40E0-9259-48B199DD4700}">
      <dgm:prSet/>
      <dgm:spPr/>
    </dgm:pt>
    <dgm:pt modelId="{4AA65D54-7A98-464C-A2DE-C754FEEAA45D}" type="sibTrans" cxnId="{01A178AD-2467-40E0-9259-48B199DD4700}">
      <dgm:prSet/>
      <dgm:spPr/>
    </dgm:pt>
    <dgm:pt modelId="{B70EF396-8CDF-468B-8177-04C46ABC9AD0}">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noFill/>
              </a:ln>
              <a:solidFill>
                <a:schemeClr val="tx1"/>
              </a:solidFill>
              <a:effectLst/>
              <a:latin typeface="Times New Roman" pitchFamily="18" charset="0"/>
              <a:cs typeface="Arial" charset="0"/>
            </a:rPr>
            <a:t>Perceived constraints</a:t>
          </a:r>
        </a:p>
      </dgm:t>
    </dgm:pt>
    <dgm:pt modelId="{B566447D-3B09-47A7-9060-8B202F2E80F6}" type="parTrans" cxnId="{3BEA613A-A6B5-4C63-AC90-D53FEDE8AF19}">
      <dgm:prSet/>
      <dgm:spPr/>
    </dgm:pt>
    <dgm:pt modelId="{D8573AF5-C735-4D19-A3E4-2C7A950179B7}" type="sibTrans" cxnId="{3BEA613A-A6B5-4C63-AC90-D53FEDE8AF19}">
      <dgm:prSet/>
      <dgm:spPr/>
    </dgm:pt>
    <dgm:pt modelId="{B12355DC-488E-47B1-8590-3AC670BD71B3}">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noFill/>
              </a:ln>
              <a:solidFill>
                <a:schemeClr val="tx1"/>
              </a:solidFill>
              <a:effectLst/>
              <a:latin typeface="Times New Roman" pitchFamily="18" charset="0"/>
              <a:cs typeface="Arial" charset="0"/>
            </a:rPr>
            <a:t>Service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noFill/>
              </a:ln>
              <a:solidFill>
                <a:schemeClr val="tx1"/>
              </a:solidFill>
              <a:effectLst/>
              <a:latin typeface="Times New Roman" pitchFamily="18" charset="0"/>
              <a:cs typeface="Arial" charset="0"/>
            </a:rPr>
            <a:t>Expectations</a:t>
          </a:r>
        </a:p>
      </dgm:t>
    </dgm:pt>
    <dgm:pt modelId="{2641AF57-2BF5-4CDE-B6A4-ED756ED423CC}" type="parTrans" cxnId="{74AAB067-EF27-4B7B-8A11-79AE62031786}">
      <dgm:prSet/>
      <dgm:spPr/>
    </dgm:pt>
    <dgm:pt modelId="{0121CF5C-3DDE-4400-A74D-41F09FDDF9FC}" type="sibTrans" cxnId="{74AAB067-EF27-4B7B-8A11-79AE62031786}">
      <dgm:prSet/>
      <dgm:spPr/>
    </dgm:pt>
    <dgm:pt modelId="{E1E24AA3-613D-4B95-9C70-B1B3599EE1E8}" type="pres">
      <dgm:prSet presAssocID="{9E13D7C6-5064-48FB-AF42-74936F3A749F}" presName="hierChild1" presStyleCnt="0">
        <dgm:presLayoutVars>
          <dgm:orgChart val="1"/>
          <dgm:chPref val="1"/>
          <dgm:dir/>
          <dgm:animOne val="branch"/>
          <dgm:animLvl val="lvl"/>
          <dgm:resizeHandles/>
        </dgm:presLayoutVars>
      </dgm:prSet>
      <dgm:spPr/>
    </dgm:pt>
    <dgm:pt modelId="{989BDC3C-FA80-4F2B-996D-5CD0B5111630}" type="pres">
      <dgm:prSet presAssocID="{8CB8628A-FAD0-4F69-866C-4F59DC94328F}" presName="hierRoot1" presStyleCnt="0">
        <dgm:presLayoutVars>
          <dgm:hierBranch/>
        </dgm:presLayoutVars>
      </dgm:prSet>
      <dgm:spPr/>
    </dgm:pt>
    <dgm:pt modelId="{BB85CE02-668E-43D4-A9BB-74BBE3B2CF8A}" type="pres">
      <dgm:prSet presAssocID="{8CB8628A-FAD0-4F69-866C-4F59DC94328F}" presName="rootComposite1" presStyleCnt="0"/>
      <dgm:spPr/>
    </dgm:pt>
    <dgm:pt modelId="{CA1BC44C-6737-4829-A0D0-E76FD4DE67D4}" type="pres">
      <dgm:prSet presAssocID="{8CB8628A-FAD0-4F69-866C-4F59DC94328F}" presName="rootText1" presStyleLbl="node0" presStyleIdx="0" presStyleCnt="1">
        <dgm:presLayoutVars>
          <dgm:chPref val="3"/>
        </dgm:presLayoutVars>
      </dgm:prSet>
      <dgm:spPr/>
      <dgm:t>
        <a:bodyPr/>
        <a:lstStyle/>
        <a:p>
          <a:endParaRPr lang="en-GB"/>
        </a:p>
      </dgm:t>
    </dgm:pt>
    <dgm:pt modelId="{7507F432-4E1F-42B4-B015-B468DD1A6503}" type="pres">
      <dgm:prSet presAssocID="{8CB8628A-FAD0-4F69-866C-4F59DC94328F}" presName="rootConnector1" presStyleLbl="node1" presStyleIdx="0" presStyleCnt="0"/>
      <dgm:spPr/>
      <dgm:t>
        <a:bodyPr/>
        <a:lstStyle/>
        <a:p>
          <a:endParaRPr lang="en-GB"/>
        </a:p>
      </dgm:t>
    </dgm:pt>
    <dgm:pt modelId="{421D30A0-4281-412B-9BE8-C84587C4CC14}" type="pres">
      <dgm:prSet presAssocID="{8CB8628A-FAD0-4F69-866C-4F59DC94328F}" presName="hierChild2" presStyleCnt="0"/>
      <dgm:spPr/>
    </dgm:pt>
    <dgm:pt modelId="{7ECE4034-7F40-4906-8291-F8BFBAE66579}" type="pres">
      <dgm:prSet presAssocID="{CA518492-C3EA-4419-902E-B545ACC31E35}" presName="Name35" presStyleLbl="parChTrans1D2" presStyleIdx="0" presStyleCnt="4"/>
      <dgm:spPr/>
    </dgm:pt>
    <dgm:pt modelId="{1859AB3A-45D0-4B81-9D44-38EB33BF03BE}" type="pres">
      <dgm:prSet presAssocID="{506AB476-83FB-4CAE-A5A5-54F496A479F3}" presName="hierRoot2" presStyleCnt="0">
        <dgm:presLayoutVars>
          <dgm:hierBranch/>
        </dgm:presLayoutVars>
      </dgm:prSet>
      <dgm:spPr/>
    </dgm:pt>
    <dgm:pt modelId="{10CB09A5-00A1-48CE-8631-6E72E019E2CA}" type="pres">
      <dgm:prSet presAssocID="{506AB476-83FB-4CAE-A5A5-54F496A479F3}" presName="rootComposite" presStyleCnt="0"/>
      <dgm:spPr/>
    </dgm:pt>
    <dgm:pt modelId="{3336F93C-41B5-46D4-918D-97C36F06E51C}" type="pres">
      <dgm:prSet presAssocID="{506AB476-83FB-4CAE-A5A5-54F496A479F3}" presName="rootText" presStyleLbl="node2" presStyleIdx="0" presStyleCnt="4">
        <dgm:presLayoutVars>
          <dgm:chPref val="3"/>
        </dgm:presLayoutVars>
      </dgm:prSet>
      <dgm:spPr/>
      <dgm:t>
        <a:bodyPr/>
        <a:lstStyle/>
        <a:p>
          <a:endParaRPr lang="en-GB"/>
        </a:p>
      </dgm:t>
    </dgm:pt>
    <dgm:pt modelId="{E684AFA5-8271-4DCC-9338-D280AB994062}" type="pres">
      <dgm:prSet presAssocID="{506AB476-83FB-4CAE-A5A5-54F496A479F3}" presName="rootConnector" presStyleLbl="node2" presStyleIdx="0" presStyleCnt="4"/>
      <dgm:spPr/>
      <dgm:t>
        <a:bodyPr/>
        <a:lstStyle/>
        <a:p>
          <a:endParaRPr lang="en-GB"/>
        </a:p>
      </dgm:t>
    </dgm:pt>
    <dgm:pt modelId="{CBA53D33-0D85-4A08-B746-AB1527DEBE7E}" type="pres">
      <dgm:prSet presAssocID="{506AB476-83FB-4CAE-A5A5-54F496A479F3}" presName="hierChild4" presStyleCnt="0"/>
      <dgm:spPr/>
    </dgm:pt>
    <dgm:pt modelId="{ABBD90FA-3D48-45CC-B034-D2E6802AC90F}" type="pres">
      <dgm:prSet presAssocID="{506AB476-83FB-4CAE-A5A5-54F496A479F3}" presName="hierChild5" presStyleCnt="0"/>
      <dgm:spPr/>
    </dgm:pt>
    <dgm:pt modelId="{A73555DF-E7A0-49FD-8EFC-E4A1E3DA634D}" type="pres">
      <dgm:prSet presAssocID="{42A35FA3-7CDD-4A54-9690-39A4C2725647}" presName="Name35" presStyleLbl="parChTrans1D2" presStyleIdx="1" presStyleCnt="4"/>
      <dgm:spPr/>
    </dgm:pt>
    <dgm:pt modelId="{6D700C05-87CF-4BC6-B8BB-2EC81D413A73}" type="pres">
      <dgm:prSet presAssocID="{B7895458-E68C-4D10-94FB-0D9BAEB96D43}" presName="hierRoot2" presStyleCnt="0">
        <dgm:presLayoutVars>
          <dgm:hierBranch/>
        </dgm:presLayoutVars>
      </dgm:prSet>
      <dgm:spPr/>
    </dgm:pt>
    <dgm:pt modelId="{55B93525-9CCB-4F36-8A26-502FE404C2FB}" type="pres">
      <dgm:prSet presAssocID="{B7895458-E68C-4D10-94FB-0D9BAEB96D43}" presName="rootComposite" presStyleCnt="0"/>
      <dgm:spPr/>
    </dgm:pt>
    <dgm:pt modelId="{56463DD5-DA13-470A-9549-5D5EBEB32C7C}" type="pres">
      <dgm:prSet presAssocID="{B7895458-E68C-4D10-94FB-0D9BAEB96D43}" presName="rootText" presStyleLbl="node2" presStyleIdx="1" presStyleCnt="4">
        <dgm:presLayoutVars>
          <dgm:chPref val="3"/>
        </dgm:presLayoutVars>
      </dgm:prSet>
      <dgm:spPr/>
      <dgm:t>
        <a:bodyPr/>
        <a:lstStyle/>
        <a:p>
          <a:endParaRPr lang="en-GB"/>
        </a:p>
      </dgm:t>
    </dgm:pt>
    <dgm:pt modelId="{0CBA3E03-97BF-4DA4-BEE9-A1952CC49B42}" type="pres">
      <dgm:prSet presAssocID="{B7895458-E68C-4D10-94FB-0D9BAEB96D43}" presName="rootConnector" presStyleLbl="node2" presStyleIdx="1" presStyleCnt="4"/>
      <dgm:spPr/>
      <dgm:t>
        <a:bodyPr/>
        <a:lstStyle/>
        <a:p>
          <a:endParaRPr lang="en-GB"/>
        </a:p>
      </dgm:t>
    </dgm:pt>
    <dgm:pt modelId="{8666FB71-1B2E-42D7-A397-D6BA636D4A9D}" type="pres">
      <dgm:prSet presAssocID="{B7895458-E68C-4D10-94FB-0D9BAEB96D43}" presName="hierChild4" presStyleCnt="0"/>
      <dgm:spPr/>
    </dgm:pt>
    <dgm:pt modelId="{A2E762DB-1FD5-4EA8-9B84-095BB73A6910}" type="pres">
      <dgm:prSet presAssocID="{B7895458-E68C-4D10-94FB-0D9BAEB96D43}" presName="hierChild5" presStyleCnt="0"/>
      <dgm:spPr/>
    </dgm:pt>
    <dgm:pt modelId="{0293D77C-3E02-4B04-834C-0D75A0161BE0}" type="pres">
      <dgm:prSet presAssocID="{B566447D-3B09-47A7-9060-8B202F2E80F6}" presName="Name35" presStyleLbl="parChTrans1D2" presStyleIdx="2" presStyleCnt="4"/>
      <dgm:spPr/>
    </dgm:pt>
    <dgm:pt modelId="{179F7180-4868-46BB-8582-DB467A97FF17}" type="pres">
      <dgm:prSet presAssocID="{B70EF396-8CDF-468B-8177-04C46ABC9AD0}" presName="hierRoot2" presStyleCnt="0">
        <dgm:presLayoutVars>
          <dgm:hierBranch/>
        </dgm:presLayoutVars>
      </dgm:prSet>
      <dgm:spPr/>
    </dgm:pt>
    <dgm:pt modelId="{285C48CC-BD07-4C4F-AE77-7508DF9A039E}" type="pres">
      <dgm:prSet presAssocID="{B70EF396-8CDF-468B-8177-04C46ABC9AD0}" presName="rootComposite" presStyleCnt="0"/>
      <dgm:spPr/>
    </dgm:pt>
    <dgm:pt modelId="{64C10B5B-B68E-4130-984B-985B73BC323A}" type="pres">
      <dgm:prSet presAssocID="{B70EF396-8CDF-468B-8177-04C46ABC9AD0}" presName="rootText" presStyleLbl="node2" presStyleIdx="2" presStyleCnt="4">
        <dgm:presLayoutVars>
          <dgm:chPref val="3"/>
        </dgm:presLayoutVars>
      </dgm:prSet>
      <dgm:spPr/>
      <dgm:t>
        <a:bodyPr/>
        <a:lstStyle/>
        <a:p>
          <a:endParaRPr lang="en-GB"/>
        </a:p>
      </dgm:t>
    </dgm:pt>
    <dgm:pt modelId="{BCF44705-F8BE-41FD-A04F-7B69E242FCA1}" type="pres">
      <dgm:prSet presAssocID="{B70EF396-8CDF-468B-8177-04C46ABC9AD0}" presName="rootConnector" presStyleLbl="node2" presStyleIdx="2" presStyleCnt="4"/>
      <dgm:spPr/>
      <dgm:t>
        <a:bodyPr/>
        <a:lstStyle/>
        <a:p>
          <a:endParaRPr lang="en-GB"/>
        </a:p>
      </dgm:t>
    </dgm:pt>
    <dgm:pt modelId="{9DDDD88F-BB7C-426A-9E3D-9340EEA6E6CB}" type="pres">
      <dgm:prSet presAssocID="{B70EF396-8CDF-468B-8177-04C46ABC9AD0}" presName="hierChild4" presStyleCnt="0"/>
      <dgm:spPr/>
    </dgm:pt>
    <dgm:pt modelId="{AFD62B4C-18C8-496D-9539-E3DDB79550B3}" type="pres">
      <dgm:prSet presAssocID="{B70EF396-8CDF-468B-8177-04C46ABC9AD0}" presName="hierChild5" presStyleCnt="0"/>
      <dgm:spPr/>
    </dgm:pt>
    <dgm:pt modelId="{0A99BBEA-3BFF-4FE3-B66D-7FEA395CD842}" type="pres">
      <dgm:prSet presAssocID="{2641AF57-2BF5-4CDE-B6A4-ED756ED423CC}" presName="Name35" presStyleLbl="parChTrans1D2" presStyleIdx="3" presStyleCnt="4"/>
      <dgm:spPr/>
    </dgm:pt>
    <dgm:pt modelId="{033B528B-603A-41DB-AD15-C5B2FACCD697}" type="pres">
      <dgm:prSet presAssocID="{B12355DC-488E-47B1-8590-3AC670BD71B3}" presName="hierRoot2" presStyleCnt="0">
        <dgm:presLayoutVars>
          <dgm:hierBranch/>
        </dgm:presLayoutVars>
      </dgm:prSet>
      <dgm:spPr/>
    </dgm:pt>
    <dgm:pt modelId="{50FE0792-6B07-4F4D-9E4A-CC959436F8D2}" type="pres">
      <dgm:prSet presAssocID="{B12355DC-488E-47B1-8590-3AC670BD71B3}" presName="rootComposite" presStyleCnt="0"/>
      <dgm:spPr/>
    </dgm:pt>
    <dgm:pt modelId="{69B5C80E-BF7B-4045-97A6-9F990AA7337C}" type="pres">
      <dgm:prSet presAssocID="{B12355DC-488E-47B1-8590-3AC670BD71B3}" presName="rootText" presStyleLbl="node2" presStyleIdx="3" presStyleCnt="4">
        <dgm:presLayoutVars>
          <dgm:chPref val="3"/>
        </dgm:presLayoutVars>
      </dgm:prSet>
      <dgm:spPr/>
      <dgm:t>
        <a:bodyPr/>
        <a:lstStyle/>
        <a:p>
          <a:endParaRPr lang="en-GB"/>
        </a:p>
      </dgm:t>
    </dgm:pt>
    <dgm:pt modelId="{644B7CBC-28C2-41A5-85C4-00B3ED655DE9}" type="pres">
      <dgm:prSet presAssocID="{B12355DC-488E-47B1-8590-3AC670BD71B3}" presName="rootConnector" presStyleLbl="node2" presStyleIdx="3" presStyleCnt="4"/>
      <dgm:spPr/>
      <dgm:t>
        <a:bodyPr/>
        <a:lstStyle/>
        <a:p>
          <a:endParaRPr lang="en-GB"/>
        </a:p>
      </dgm:t>
    </dgm:pt>
    <dgm:pt modelId="{5BADEF53-C8B2-43FE-87AB-4BBBD8178DAA}" type="pres">
      <dgm:prSet presAssocID="{B12355DC-488E-47B1-8590-3AC670BD71B3}" presName="hierChild4" presStyleCnt="0"/>
      <dgm:spPr/>
    </dgm:pt>
    <dgm:pt modelId="{9C142B34-5BCA-4AE0-9090-B828F94A896B}" type="pres">
      <dgm:prSet presAssocID="{B12355DC-488E-47B1-8590-3AC670BD71B3}" presName="hierChild5" presStyleCnt="0"/>
      <dgm:spPr/>
    </dgm:pt>
    <dgm:pt modelId="{6D6C0926-1DED-4B6A-AE35-EFDE85E22972}" type="pres">
      <dgm:prSet presAssocID="{8CB8628A-FAD0-4F69-866C-4F59DC94328F}" presName="hierChild3" presStyleCnt="0"/>
      <dgm:spPr/>
    </dgm:pt>
  </dgm:ptLst>
  <dgm:cxnLst>
    <dgm:cxn modelId="{DDC2E66F-22C7-4AB5-83B8-33BF62D43BAD}" type="presOf" srcId="{B12355DC-488E-47B1-8590-3AC670BD71B3}" destId="{69B5C80E-BF7B-4045-97A6-9F990AA7337C}" srcOrd="0" destOrd="0" presId="urn:microsoft.com/office/officeart/2005/8/layout/orgChart1"/>
    <dgm:cxn modelId="{0F4753BB-1AE2-4ADD-8521-E561E5AF7869}" srcId="{9E13D7C6-5064-48FB-AF42-74936F3A749F}" destId="{8CB8628A-FAD0-4F69-866C-4F59DC94328F}" srcOrd="0" destOrd="0" parTransId="{B8B64C73-AE1B-49FD-A482-55EBDAB1640A}" sibTransId="{84388AB7-4E0F-4B81-A934-F689DF4C9617}"/>
    <dgm:cxn modelId="{FB41F93C-F635-4D24-AEA7-97837A56537D}" type="presOf" srcId="{506AB476-83FB-4CAE-A5A5-54F496A479F3}" destId="{E684AFA5-8271-4DCC-9338-D280AB994062}" srcOrd="1" destOrd="0" presId="urn:microsoft.com/office/officeart/2005/8/layout/orgChart1"/>
    <dgm:cxn modelId="{153C8277-2F04-45D8-ADE9-879CF8BEB684}" type="presOf" srcId="{B566447D-3B09-47A7-9060-8B202F2E80F6}" destId="{0293D77C-3E02-4B04-834C-0D75A0161BE0}" srcOrd="0" destOrd="0" presId="urn:microsoft.com/office/officeart/2005/8/layout/orgChart1"/>
    <dgm:cxn modelId="{7A2A036A-841A-47F6-B8A4-7565EB01B1AB}" type="presOf" srcId="{B7895458-E68C-4D10-94FB-0D9BAEB96D43}" destId="{56463DD5-DA13-470A-9549-5D5EBEB32C7C}" srcOrd="0" destOrd="0" presId="urn:microsoft.com/office/officeart/2005/8/layout/orgChart1"/>
    <dgm:cxn modelId="{4F862421-0FDA-4747-8C4D-B879EA6DBD14}" srcId="{8CB8628A-FAD0-4F69-866C-4F59DC94328F}" destId="{506AB476-83FB-4CAE-A5A5-54F496A479F3}" srcOrd="0" destOrd="0" parTransId="{CA518492-C3EA-4419-902E-B545ACC31E35}" sibTransId="{E2B6DCCC-5BDE-4BB1-BC7D-5B681C6BE482}"/>
    <dgm:cxn modelId="{2124FC0C-AB09-4A08-ACDF-728D60A423FB}" type="presOf" srcId="{506AB476-83FB-4CAE-A5A5-54F496A479F3}" destId="{3336F93C-41B5-46D4-918D-97C36F06E51C}" srcOrd="0" destOrd="0" presId="urn:microsoft.com/office/officeart/2005/8/layout/orgChart1"/>
    <dgm:cxn modelId="{70890DA6-8A5C-4FF1-B723-503EB31E281D}" type="presOf" srcId="{CA518492-C3EA-4419-902E-B545ACC31E35}" destId="{7ECE4034-7F40-4906-8291-F8BFBAE66579}" srcOrd="0" destOrd="0" presId="urn:microsoft.com/office/officeart/2005/8/layout/orgChart1"/>
    <dgm:cxn modelId="{5E845B5B-DF9A-4595-A7AD-75EF02AF8EB5}" type="presOf" srcId="{B70EF396-8CDF-468B-8177-04C46ABC9AD0}" destId="{64C10B5B-B68E-4130-984B-985B73BC323A}" srcOrd="0" destOrd="0" presId="urn:microsoft.com/office/officeart/2005/8/layout/orgChart1"/>
    <dgm:cxn modelId="{57FEBACB-E060-47BD-9FE2-736A38FCAD4A}" type="presOf" srcId="{42A35FA3-7CDD-4A54-9690-39A4C2725647}" destId="{A73555DF-E7A0-49FD-8EFC-E4A1E3DA634D}" srcOrd="0" destOrd="0" presId="urn:microsoft.com/office/officeart/2005/8/layout/orgChart1"/>
    <dgm:cxn modelId="{0582B545-1BA0-474F-8E6E-8BEE190E936D}" type="presOf" srcId="{8CB8628A-FAD0-4F69-866C-4F59DC94328F}" destId="{CA1BC44C-6737-4829-A0D0-E76FD4DE67D4}" srcOrd="0" destOrd="0" presId="urn:microsoft.com/office/officeart/2005/8/layout/orgChart1"/>
    <dgm:cxn modelId="{01A178AD-2467-40E0-9259-48B199DD4700}" srcId="{8CB8628A-FAD0-4F69-866C-4F59DC94328F}" destId="{B7895458-E68C-4D10-94FB-0D9BAEB96D43}" srcOrd="1" destOrd="0" parTransId="{42A35FA3-7CDD-4A54-9690-39A4C2725647}" sibTransId="{4AA65D54-7A98-464C-A2DE-C754FEEAA45D}"/>
    <dgm:cxn modelId="{DD64BEF9-D757-4AAD-A2C8-7C9E63C5AAE8}" type="presOf" srcId="{B70EF396-8CDF-468B-8177-04C46ABC9AD0}" destId="{BCF44705-F8BE-41FD-A04F-7B69E242FCA1}" srcOrd="1" destOrd="0" presId="urn:microsoft.com/office/officeart/2005/8/layout/orgChart1"/>
    <dgm:cxn modelId="{A5D961EA-4058-4C4B-A048-080F96E5AE85}" type="presOf" srcId="{2641AF57-2BF5-4CDE-B6A4-ED756ED423CC}" destId="{0A99BBEA-3BFF-4FE3-B66D-7FEA395CD842}" srcOrd="0" destOrd="0" presId="urn:microsoft.com/office/officeart/2005/8/layout/orgChart1"/>
    <dgm:cxn modelId="{20892346-5F10-476C-9205-BF8A79F8117B}" type="presOf" srcId="{B12355DC-488E-47B1-8590-3AC670BD71B3}" destId="{644B7CBC-28C2-41A5-85C4-00B3ED655DE9}" srcOrd="1" destOrd="0" presId="urn:microsoft.com/office/officeart/2005/8/layout/orgChart1"/>
    <dgm:cxn modelId="{B27AFCB9-04E9-45A4-9CCD-E28FEAB63E42}" type="presOf" srcId="{9E13D7C6-5064-48FB-AF42-74936F3A749F}" destId="{E1E24AA3-613D-4B95-9C70-B1B3599EE1E8}" srcOrd="0" destOrd="0" presId="urn:microsoft.com/office/officeart/2005/8/layout/orgChart1"/>
    <dgm:cxn modelId="{3BEA613A-A6B5-4C63-AC90-D53FEDE8AF19}" srcId="{8CB8628A-FAD0-4F69-866C-4F59DC94328F}" destId="{B70EF396-8CDF-468B-8177-04C46ABC9AD0}" srcOrd="2" destOrd="0" parTransId="{B566447D-3B09-47A7-9060-8B202F2E80F6}" sibTransId="{D8573AF5-C735-4D19-A3E4-2C7A950179B7}"/>
    <dgm:cxn modelId="{74AAB067-EF27-4B7B-8A11-79AE62031786}" srcId="{8CB8628A-FAD0-4F69-866C-4F59DC94328F}" destId="{B12355DC-488E-47B1-8590-3AC670BD71B3}" srcOrd="3" destOrd="0" parTransId="{2641AF57-2BF5-4CDE-B6A4-ED756ED423CC}" sibTransId="{0121CF5C-3DDE-4400-A74D-41F09FDDF9FC}"/>
    <dgm:cxn modelId="{FC3F8B15-A3D7-4B73-A7C0-17AF91143D9E}" type="presOf" srcId="{8CB8628A-FAD0-4F69-866C-4F59DC94328F}" destId="{7507F432-4E1F-42B4-B015-B468DD1A6503}" srcOrd="1" destOrd="0" presId="urn:microsoft.com/office/officeart/2005/8/layout/orgChart1"/>
    <dgm:cxn modelId="{25126814-D03D-491F-9C6B-31F2FE8C7693}" type="presOf" srcId="{B7895458-E68C-4D10-94FB-0D9BAEB96D43}" destId="{0CBA3E03-97BF-4DA4-BEE9-A1952CC49B42}" srcOrd="1" destOrd="0" presId="urn:microsoft.com/office/officeart/2005/8/layout/orgChart1"/>
    <dgm:cxn modelId="{BFE8730D-F05B-4836-A5D0-D63032E153F7}" type="presParOf" srcId="{E1E24AA3-613D-4B95-9C70-B1B3599EE1E8}" destId="{989BDC3C-FA80-4F2B-996D-5CD0B5111630}" srcOrd="0" destOrd="0" presId="urn:microsoft.com/office/officeart/2005/8/layout/orgChart1"/>
    <dgm:cxn modelId="{5071F571-561F-4C85-89E3-8B5DF7AFCBA9}" type="presParOf" srcId="{989BDC3C-FA80-4F2B-996D-5CD0B5111630}" destId="{BB85CE02-668E-43D4-A9BB-74BBE3B2CF8A}" srcOrd="0" destOrd="0" presId="urn:microsoft.com/office/officeart/2005/8/layout/orgChart1"/>
    <dgm:cxn modelId="{D598DD91-9236-43F2-9D03-FA35E12F4D15}" type="presParOf" srcId="{BB85CE02-668E-43D4-A9BB-74BBE3B2CF8A}" destId="{CA1BC44C-6737-4829-A0D0-E76FD4DE67D4}" srcOrd="0" destOrd="0" presId="urn:microsoft.com/office/officeart/2005/8/layout/orgChart1"/>
    <dgm:cxn modelId="{C7CC304F-23D6-49E3-9CC9-CDD0CA516A37}" type="presParOf" srcId="{BB85CE02-668E-43D4-A9BB-74BBE3B2CF8A}" destId="{7507F432-4E1F-42B4-B015-B468DD1A6503}" srcOrd="1" destOrd="0" presId="urn:microsoft.com/office/officeart/2005/8/layout/orgChart1"/>
    <dgm:cxn modelId="{6E8EE33B-DA72-4821-AC45-3BB1FAC97391}" type="presParOf" srcId="{989BDC3C-FA80-4F2B-996D-5CD0B5111630}" destId="{421D30A0-4281-412B-9BE8-C84587C4CC14}" srcOrd="1" destOrd="0" presId="urn:microsoft.com/office/officeart/2005/8/layout/orgChart1"/>
    <dgm:cxn modelId="{2E5C8DFB-AC90-4DDB-816B-4B84E971F986}" type="presParOf" srcId="{421D30A0-4281-412B-9BE8-C84587C4CC14}" destId="{7ECE4034-7F40-4906-8291-F8BFBAE66579}" srcOrd="0" destOrd="0" presId="urn:microsoft.com/office/officeart/2005/8/layout/orgChart1"/>
    <dgm:cxn modelId="{2974285C-70E0-4E00-8D09-70DE9E06F1CD}" type="presParOf" srcId="{421D30A0-4281-412B-9BE8-C84587C4CC14}" destId="{1859AB3A-45D0-4B81-9D44-38EB33BF03BE}" srcOrd="1" destOrd="0" presId="urn:microsoft.com/office/officeart/2005/8/layout/orgChart1"/>
    <dgm:cxn modelId="{FB8C95F7-145A-4CB4-95EB-DDDC0C0854D1}" type="presParOf" srcId="{1859AB3A-45D0-4B81-9D44-38EB33BF03BE}" destId="{10CB09A5-00A1-48CE-8631-6E72E019E2CA}" srcOrd="0" destOrd="0" presId="urn:microsoft.com/office/officeart/2005/8/layout/orgChart1"/>
    <dgm:cxn modelId="{91D0CAF8-7735-4F68-BF0F-C4E435A4D686}" type="presParOf" srcId="{10CB09A5-00A1-48CE-8631-6E72E019E2CA}" destId="{3336F93C-41B5-46D4-918D-97C36F06E51C}" srcOrd="0" destOrd="0" presId="urn:microsoft.com/office/officeart/2005/8/layout/orgChart1"/>
    <dgm:cxn modelId="{36E3A8B0-A4E9-4B5D-BF62-9899E698EC58}" type="presParOf" srcId="{10CB09A5-00A1-48CE-8631-6E72E019E2CA}" destId="{E684AFA5-8271-4DCC-9338-D280AB994062}" srcOrd="1" destOrd="0" presId="urn:microsoft.com/office/officeart/2005/8/layout/orgChart1"/>
    <dgm:cxn modelId="{098F346D-3E30-4845-8832-6DF0E360B282}" type="presParOf" srcId="{1859AB3A-45D0-4B81-9D44-38EB33BF03BE}" destId="{CBA53D33-0D85-4A08-B746-AB1527DEBE7E}" srcOrd="1" destOrd="0" presId="urn:microsoft.com/office/officeart/2005/8/layout/orgChart1"/>
    <dgm:cxn modelId="{2DD7EAFB-0FB4-47FD-B17B-0E56EECE7FE9}" type="presParOf" srcId="{1859AB3A-45D0-4B81-9D44-38EB33BF03BE}" destId="{ABBD90FA-3D48-45CC-B034-D2E6802AC90F}" srcOrd="2" destOrd="0" presId="urn:microsoft.com/office/officeart/2005/8/layout/orgChart1"/>
    <dgm:cxn modelId="{3AF49B5A-C35A-4619-9C8D-100DCF7AE7E0}" type="presParOf" srcId="{421D30A0-4281-412B-9BE8-C84587C4CC14}" destId="{A73555DF-E7A0-49FD-8EFC-E4A1E3DA634D}" srcOrd="2" destOrd="0" presId="urn:microsoft.com/office/officeart/2005/8/layout/orgChart1"/>
    <dgm:cxn modelId="{C02BBD28-F9F3-4DED-B91E-DEADB208B73E}" type="presParOf" srcId="{421D30A0-4281-412B-9BE8-C84587C4CC14}" destId="{6D700C05-87CF-4BC6-B8BB-2EC81D413A73}" srcOrd="3" destOrd="0" presId="urn:microsoft.com/office/officeart/2005/8/layout/orgChart1"/>
    <dgm:cxn modelId="{B5723F02-4837-4721-A002-6439438E2BE5}" type="presParOf" srcId="{6D700C05-87CF-4BC6-B8BB-2EC81D413A73}" destId="{55B93525-9CCB-4F36-8A26-502FE404C2FB}" srcOrd="0" destOrd="0" presId="urn:microsoft.com/office/officeart/2005/8/layout/orgChart1"/>
    <dgm:cxn modelId="{3644DD89-453A-4BC8-82AF-8121168D716F}" type="presParOf" srcId="{55B93525-9CCB-4F36-8A26-502FE404C2FB}" destId="{56463DD5-DA13-470A-9549-5D5EBEB32C7C}" srcOrd="0" destOrd="0" presId="urn:microsoft.com/office/officeart/2005/8/layout/orgChart1"/>
    <dgm:cxn modelId="{B8A1CDC5-66FC-40CA-9818-73F83B503856}" type="presParOf" srcId="{55B93525-9CCB-4F36-8A26-502FE404C2FB}" destId="{0CBA3E03-97BF-4DA4-BEE9-A1952CC49B42}" srcOrd="1" destOrd="0" presId="urn:microsoft.com/office/officeart/2005/8/layout/orgChart1"/>
    <dgm:cxn modelId="{93CE1340-BB55-451D-8506-0E0CA12728B5}" type="presParOf" srcId="{6D700C05-87CF-4BC6-B8BB-2EC81D413A73}" destId="{8666FB71-1B2E-42D7-A397-D6BA636D4A9D}" srcOrd="1" destOrd="0" presId="urn:microsoft.com/office/officeart/2005/8/layout/orgChart1"/>
    <dgm:cxn modelId="{B4484141-6BDC-491F-A7F7-EA045AE6DE4D}" type="presParOf" srcId="{6D700C05-87CF-4BC6-B8BB-2EC81D413A73}" destId="{A2E762DB-1FD5-4EA8-9B84-095BB73A6910}" srcOrd="2" destOrd="0" presId="urn:microsoft.com/office/officeart/2005/8/layout/orgChart1"/>
    <dgm:cxn modelId="{40AB1A4F-1E9E-40A3-845F-87F058C18D79}" type="presParOf" srcId="{421D30A0-4281-412B-9BE8-C84587C4CC14}" destId="{0293D77C-3E02-4B04-834C-0D75A0161BE0}" srcOrd="4" destOrd="0" presId="urn:microsoft.com/office/officeart/2005/8/layout/orgChart1"/>
    <dgm:cxn modelId="{93F40716-17EB-4F14-9814-4468D733D608}" type="presParOf" srcId="{421D30A0-4281-412B-9BE8-C84587C4CC14}" destId="{179F7180-4868-46BB-8582-DB467A97FF17}" srcOrd="5" destOrd="0" presId="urn:microsoft.com/office/officeart/2005/8/layout/orgChart1"/>
    <dgm:cxn modelId="{A0710D56-8190-4F5E-9E6A-D61DAE1C4EB4}" type="presParOf" srcId="{179F7180-4868-46BB-8582-DB467A97FF17}" destId="{285C48CC-BD07-4C4F-AE77-7508DF9A039E}" srcOrd="0" destOrd="0" presId="urn:microsoft.com/office/officeart/2005/8/layout/orgChart1"/>
    <dgm:cxn modelId="{650E9F93-A1E3-4E37-BE74-B337728F2C9E}" type="presParOf" srcId="{285C48CC-BD07-4C4F-AE77-7508DF9A039E}" destId="{64C10B5B-B68E-4130-984B-985B73BC323A}" srcOrd="0" destOrd="0" presId="urn:microsoft.com/office/officeart/2005/8/layout/orgChart1"/>
    <dgm:cxn modelId="{CC57F694-D484-48BC-8170-F40D9D450BDD}" type="presParOf" srcId="{285C48CC-BD07-4C4F-AE77-7508DF9A039E}" destId="{BCF44705-F8BE-41FD-A04F-7B69E242FCA1}" srcOrd="1" destOrd="0" presId="urn:microsoft.com/office/officeart/2005/8/layout/orgChart1"/>
    <dgm:cxn modelId="{52AE9B9F-B938-4CD4-88E2-7297330666A1}" type="presParOf" srcId="{179F7180-4868-46BB-8582-DB467A97FF17}" destId="{9DDDD88F-BB7C-426A-9E3D-9340EEA6E6CB}" srcOrd="1" destOrd="0" presId="urn:microsoft.com/office/officeart/2005/8/layout/orgChart1"/>
    <dgm:cxn modelId="{38F66EA0-493F-4668-B17A-061CA2752D46}" type="presParOf" srcId="{179F7180-4868-46BB-8582-DB467A97FF17}" destId="{AFD62B4C-18C8-496D-9539-E3DDB79550B3}" srcOrd="2" destOrd="0" presId="urn:microsoft.com/office/officeart/2005/8/layout/orgChart1"/>
    <dgm:cxn modelId="{DB7050F5-37C5-47E3-AE4A-B54EC87696C9}" type="presParOf" srcId="{421D30A0-4281-412B-9BE8-C84587C4CC14}" destId="{0A99BBEA-3BFF-4FE3-B66D-7FEA395CD842}" srcOrd="6" destOrd="0" presId="urn:microsoft.com/office/officeart/2005/8/layout/orgChart1"/>
    <dgm:cxn modelId="{BF417560-CE2A-42F3-8B41-AD04631B13ED}" type="presParOf" srcId="{421D30A0-4281-412B-9BE8-C84587C4CC14}" destId="{033B528B-603A-41DB-AD15-C5B2FACCD697}" srcOrd="7" destOrd="0" presId="urn:microsoft.com/office/officeart/2005/8/layout/orgChart1"/>
    <dgm:cxn modelId="{D43DA9BB-6ED6-4C76-813D-953156F80D0B}" type="presParOf" srcId="{033B528B-603A-41DB-AD15-C5B2FACCD697}" destId="{50FE0792-6B07-4F4D-9E4A-CC959436F8D2}" srcOrd="0" destOrd="0" presId="urn:microsoft.com/office/officeart/2005/8/layout/orgChart1"/>
    <dgm:cxn modelId="{DCD2AD79-44CF-4BFE-B4FC-ABDC0230FFC6}" type="presParOf" srcId="{50FE0792-6B07-4F4D-9E4A-CC959436F8D2}" destId="{69B5C80E-BF7B-4045-97A6-9F990AA7337C}" srcOrd="0" destOrd="0" presId="urn:microsoft.com/office/officeart/2005/8/layout/orgChart1"/>
    <dgm:cxn modelId="{BB304B4C-1AB0-492D-8C50-18B0C6C1680B}" type="presParOf" srcId="{50FE0792-6B07-4F4D-9E4A-CC959436F8D2}" destId="{644B7CBC-28C2-41A5-85C4-00B3ED655DE9}" srcOrd="1" destOrd="0" presId="urn:microsoft.com/office/officeart/2005/8/layout/orgChart1"/>
    <dgm:cxn modelId="{FEB914B4-D4E5-465D-91B2-A0C7DF1F7CA0}" type="presParOf" srcId="{033B528B-603A-41DB-AD15-C5B2FACCD697}" destId="{5BADEF53-C8B2-43FE-87AB-4BBBD8178DAA}" srcOrd="1" destOrd="0" presId="urn:microsoft.com/office/officeart/2005/8/layout/orgChart1"/>
    <dgm:cxn modelId="{7E26BA80-7677-401D-8605-B3B2776F6385}" type="presParOf" srcId="{033B528B-603A-41DB-AD15-C5B2FACCD697}" destId="{9C142B34-5BCA-4AE0-9090-B828F94A896B}" srcOrd="2" destOrd="0" presId="urn:microsoft.com/office/officeart/2005/8/layout/orgChart1"/>
    <dgm:cxn modelId="{195AFCFA-5656-4EF4-AE48-6EB82C0BB288}" type="presParOf" srcId="{989BDC3C-FA80-4F2B-996D-5CD0B5111630}" destId="{6D6C0926-1DED-4B6A-AE35-EFDE85E22972}"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32.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2.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43.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48.w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50.w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51.w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56.w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62.w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65.wmf"/></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66.wmf"/></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72.wmf"/></Relationships>
</file>

<file path=ppt/drawings/_rels/vmlDrawing12.vml.rels><?xml version="1.0" encoding="UTF-8" standalone="yes"?>
<Relationships xmlns="http://schemas.openxmlformats.org/package/2006/relationships"><Relationship Id="rId1" Type="http://schemas.openxmlformats.org/officeDocument/2006/relationships/image" Target="../media/image78.emf"/></Relationships>
</file>

<file path=ppt/drawings/_rels/vmlDrawing13.vml.rels><?xml version="1.0" encoding="UTF-8" standalone="yes"?>
<Relationships xmlns="http://schemas.openxmlformats.org/package/2006/relationships"><Relationship Id="rId1" Type="http://schemas.openxmlformats.org/officeDocument/2006/relationships/image" Target="../media/image78.emf"/></Relationships>
</file>

<file path=ppt/drawings/_rels/vmlDrawing14.vml.rels><?xml version="1.0" encoding="UTF-8" standalone="yes"?>
<Relationships xmlns="http://schemas.openxmlformats.org/package/2006/relationships"><Relationship Id="rId1" Type="http://schemas.openxmlformats.org/officeDocument/2006/relationships/image" Target="../media/image79.wmf"/></Relationships>
</file>

<file path=ppt/drawings/_rels/vmlDrawing15.vml.rels><?xml version="1.0" encoding="UTF-8" standalone="yes"?>
<Relationships xmlns="http://schemas.openxmlformats.org/package/2006/relationships"><Relationship Id="rId1" Type="http://schemas.openxmlformats.org/officeDocument/2006/relationships/image" Target="../media/image82.wmf"/></Relationships>
</file>

<file path=ppt/drawings/_rels/vmlDrawing16.vml.rels><?xml version="1.0" encoding="UTF-8" standalone="yes"?>
<Relationships xmlns="http://schemas.openxmlformats.org/package/2006/relationships"><Relationship Id="rId1" Type="http://schemas.openxmlformats.org/officeDocument/2006/relationships/image" Target="../media/image89.wmf"/></Relationships>
</file>

<file path=ppt/drawings/_rels/vmlDrawing17.vml.rels><?xml version="1.0" encoding="UTF-8" standalone="yes"?>
<Relationships xmlns="http://schemas.openxmlformats.org/package/2006/relationships"><Relationship Id="rId1" Type="http://schemas.openxmlformats.org/officeDocument/2006/relationships/image" Target="../media/image91.wmf"/></Relationships>
</file>

<file path=ppt/drawings/_rels/vmlDrawing18.vml.rels><?xml version="1.0" encoding="UTF-8" standalone="yes"?>
<Relationships xmlns="http://schemas.openxmlformats.org/package/2006/relationships"><Relationship Id="rId1" Type="http://schemas.openxmlformats.org/officeDocument/2006/relationships/image" Target="../media/image93.wmf"/></Relationships>
</file>

<file path=ppt/drawings/_rels/vmlDrawing19.vml.rels><?xml version="1.0" encoding="UTF-8" standalone="yes"?>
<Relationships xmlns="http://schemas.openxmlformats.org/package/2006/relationships"><Relationship Id="rId1" Type="http://schemas.openxmlformats.org/officeDocument/2006/relationships/image" Target="../media/image95.wmf"/></Relationships>
</file>

<file path=ppt/drawings/_rels/vmlDrawing20.vml.rels><?xml version="1.0" encoding="UTF-8" standalone="yes"?>
<Relationships xmlns="http://schemas.openxmlformats.org/package/2006/relationships"><Relationship Id="rId1" Type="http://schemas.openxmlformats.org/officeDocument/2006/relationships/image" Target="../media/image97.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92" name="Line 20"/>
          <p:cNvSpPr>
            <a:spLocks noChangeShapeType="1"/>
          </p:cNvSpPr>
          <p:nvPr/>
        </p:nvSpPr>
        <p:spPr bwMode="auto">
          <a:xfrm>
            <a:off x="533400" y="4235450"/>
            <a:ext cx="5942013" cy="0"/>
          </a:xfrm>
          <a:prstGeom prst="line">
            <a:avLst/>
          </a:prstGeom>
          <a:noFill/>
          <a:ln w="12700">
            <a:solidFill>
              <a:schemeClr val="tx1"/>
            </a:solidFill>
            <a:round/>
            <a:headEnd/>
            <a:tailEnd/>
          </a:ln>
          <a:effectLst/>
        </p:spPr>
        <p:txBody>
          <a:bodyPr/>
          <a:lstStyle/>
          <a:p>
            <a:pPr>
              <a:defRPr/>
            </a:pPr>
            <a:endParaRPr lang="en-GB"/>
          </a:p>
        </p:txBody>
      </p:sp>
      <p:sp>
        <p:nvSpPr>
          <p:cNvPr id="3093" name="Line 21"/>
          <p:cNvSpPr>
            <a:spLocks noChangeShapeType="1"/>
          </p:cNvSpPr>
          <p:nvPr/>
        </p:nvSpPr>
        <p:spPr bwMode="auto">
          <a:xfrm>
            <a:off x="533400" y="4689475"/>
            <a:ext cx="5942013" cy="0"/>
          </a:xfrm>
          <a:prstGeom prst="line">
            <a:avLst/>
          </a:prstGeom>
          <a:noFill/>
          <a:ln w="12700">
            <a:solidFill>
              <a:schemeClr val="tx1"/>
            </a:solidFill>
            <a:round/>
            <a:headEnd/>
            <a:tailEnd/>
          </a:ln>
          <a:effectLst/>
        </p:spPr>
        <p:txBody>
          <a:bodyPr/>
          <a:lstStyle/>
          <a:p>
            <a:pPr>
              <a:defRPr/>
            </a:pPr>
            <a:endParaRPr lang="en-GB"/>
          </a:p>
        </p:txBody>
      </p:sp>
      <p:sp>
        <p:nvSpPr>
          <p:cNvPr id="3094" name="Line 22"/>
          <p:cNvSpPr>
            <a:spLocks noChangeShapeType="1"/>
          </p:cNvSpPr>
          <p:nvPr/>
        </p:nvSpPr>
        <p:spPr bwMode="auto">
          <a:xfrm>
            <a:off x="533400" y="5143500"/>
            <a:ext cx="5942013" cy="0"/>
          </a:xfrm>
          <a:prstGeom prst="line">
            <a:avLst/>
          </a:prstGeom>
          <a:noFill/>
          <a:ln w="12700">
            <a:solidFill>
              <a:schemeClr val="tx1"/>
            </a:solidFill>
            <a:round/>
            <a:headEnd/>
            <a:tailEnd/>
          </a:ln>
          <a:effectLst/>
        </p:spPr>
        <p:txBody>
          <a:bodyPr/>
          <a:lstStyle/>
          <a:p>
            <a:pPr>
              <a:defRPr/>
            </a:pPr>
            <a:endParaRPr lang="en-GB"/>
          </a:p>
        </p:txBody>
      </p:sp>
      <p:sp>
        <p:nvSpPr>
          <p:cNvPr id="3095" name="Line 23"/>
          <p:cNvSpPr>
            <a:spLocks noChangeShapeType="1"/>
          </p:cNvSpPr>
          <p:nvPr/>
        </p:nvSpPr>
        <p:spPr bwMode="auto">
          <a:xfrm>
            <a:off x="533400" y="5597525"/>
            <a:ext cx="5942013" cy="0"/>
          </a:xfrm>
          <a:prstGeom prst="line">
            <a:avLst/>
          </a:prstGeom>
          <a:noFill/>
          <a:ln w="12700">
            <a:solidFill>
              <a:schemeClr val="tx1"/>
            </a:solidFill>
            <a:round/>
            <a:headEnd/>
            <a:tailEnd/>
          </a:ln>
          <a:effectLst/>
        </p:spPr>
        <p:txBody>
          <a:bodyPr/>
          <a:lstStyle/>
          <a:p>
            <a:pPr>
              <a:defRPr/>
            </a:pPr>
            <a:endParaRPr lang="en-GB"/>
          </a:p>
        </p:txBody>
      </p:sp>
      <p:sp>
        <p:nvSpPr>
          <p:cNvPr id="3100" name="Line 28"/>
          <p:cNvSpPr>
            <a:spLocks noChangeShapeType="1"/>
          </p:cNvSpPr>
          <p:nvPr/>
        </p:nvSpPr>
        <p:spPr bwMode="auto">
          <a:xfrm>
            <a:off x="533400" y="530225"/>
            <a:ext cx="5942013" cy="0"/>
          </a:xfrm>
          <a:prstGeom prst="line">
            <a:avLst/>
          </a:prstGeom>
          <a:noFill/>
          <a:ln w="12700">
            <a:solidFill>
              <a:schemeClr val="tx1"/>
            </a:solidFill>
            <a:round/>
            <a:headEnd/>
            <a:tailEnd/>
          </a:ln>
          <a:effectLst/>
        </p:spPr>
        <p:txBody>
          <a:bodyPr/>
          <a:lstStyle/>
          <a:p>
            <a:pPr>
              <a:defRPr/>
            </a:pPr>
            <a:endParaRPr lang="en-GB"/>
          </a:p>
        </p:txBody>
      </p:sp>
      <p:sp>
        <p:nvSpPr>
          <p:cNvPr id="3101" name="Line 29"/>
          <p:cNvSpPr>
            <a:spLocks noChangeShapeType="1"/>
          </p:cNvSpPr>
          <p:nvPr/>
        </p:nvSpPr>
        <p:spPr bwMode="auto">
          <a:xfrm>
            <a:off x="533400" y="982663"/>
            <a:ext cx="5942013" cy="0"/>
          </a:xfrm>
          <a:prstGeom prst="line">
            <a:avLst/>
          </a:prstGeom>
          <a:noFill/>
          <a:ln w="12700">
            <a:solidFill>
              <a:schemeClr val="tx1"/>
            </a:solidFill>
            <a:round/>
            <a:headEnd/>
            <a:tailEnd/>
          </a:ln>
          <a:effectLst/>
        </p:spPr>
        <p:txBody>
          <a:bodyPr/>
          <a:lstStyle/>
          <a:p>
            <a:pPr>
              <a:defRPr/>
            </a:pPr>
            <a:endParaRPr lang="en-GB"/>
          </a:p>
        </p:txBody>
      </p:sp>
      <p:sp>
        <p:nvSpPr>
          <p:cNvPr id="3102" name="Line 30"/>
          <p:cNvSpPr>
            <a:spLocks noChangeShapeType="1"/>
          </p:cNvSpPr>
          <p:nvPr/>
        </p:nvSpPr>
        <p:spPr bwMode="auto">
          <a:xfrm>
            <a:off x="533400" y="1436688"/>
            <a:ext cx="5942013" cy="0"/>
          </a:xfrm>
          <a:prstGeom prst="line">
            <a:avLst/>
          </a:prstGeom>
          <a:noFill/>
          <a:ln w="12700">
            <a:solidFill>
              <a:schemeClr val="tx1"/>
            </a:solidFill>
            <a:round/>
            <a:headEnd/>
            <a:tailEnd/>
          </a:ln>
          <a:effectLst/>
        </p:spPr>
        <p:txBody>
          <a:bodyPr/>
          <a:lstStyle/>
          <a:p>
            <a:pPr>
              <a:defRPr/>
            </a:pPr>
            <a:endParaRPr lang="en-GB"/>
          </a:p>
        </p:txBody>
      </p:sp>
      <p:sp>
        <p:nvSpPr>
          <p:cNvPr id="3103" name="Line 31"/>
          <p:cNvSpPr>
            <a:spLocks noChangeShapeType="1"/>
          </p:cNvSpPr>
          <p:nvPr/>
        </p:nvSpPr>
        <p:spPr bwMode="auto">
          <a:xfrm>
            <a:off x="457200" y="8472488"/>
            <a:ext cx="5942013" cy="0"/>
          </a:xfrm>
          <a:prstGeom prst="line">
            <a:avLst/>
          </a:prstGeom>
          <a:noFill/>
          <a:ln w="12700">
            <a:solidFill>
              <a:schemeClr val="tx1"/>
            </a:solidFill>
            <a:round/>
            <a:headEnd/>
            <a:tailEnd/>
          </a:ln>
          <a:effectLst/>
        </p:spPr>
        <p:txBody>
          <a:bodyPr/>
          <a:lstStyle/>
          <a:p>
            <a:pPr>
              <a:defRPr/>
            </a:pPr>
            <a:endParaRPr lang="en-GB"/>
          </a:p>
        </p:txBody>
      </p:sp>
      <p:sp>
        <p:nvSpPr>
          <p:cNvPr id="3104" name="Line 32"/>
          <p:cNvSpPr>
            <a:spLocks noChangeShapeType="1"/>
          </p:cNvSpPr>
          <p:nvPr/>
        </p:nvSpPr>
        <p:spPr bwMode="auto">
          <a:xfrm>
            <a:off x="457200" y="8924925"/>
            <a:ext cx="5942013" cy="0"/>
          </a:xfrm>
          <a:prstGeom prst="line">
            <a:avLst/>
          </a:prstGeom>
          <a:noFill/>
          <a:ln w="12700">
            <a:solidFill>
              <a:schemeClr val="tx1"/>
            </a:solidFill>
            <a:round/>
            <a:headEnd/>
            <a:tailEnd/>
          </a:ln>
          <a:effectLst/>
        </p:spPr>
        <p:txBody>
          <a:bodyPr/>
          <a:lstStyle/>
          <a:p>
            <a:pPr>
              <a:defRPr/>
            </a:pPr>
            <a:endParaRPr lang="en-GB"/>
          </a:p>
        </p:txBody>
      </p:sp>
      <p:sp>
        <p:nvSpPr>
          <p:cNvPr id="3105" name="Line 33"/>
          <p:cNvSpPr>
            <a:spLocks noChangeShapeType="1"/>
          </p:cNvSpPr>
          <p:nvPr/>
        </p:nvSpPr>
        <p:spPr bwMode="auto">
          <a:xfrm>
            <a:off x="457200" y="9378950"/>
            <a:ext cx="5942013" cy="0"/>
          </a:xfrm>
          <a:prstGeom prst="line">
            <a:avLst/>
          </a:prstGeom>
          <a:noFill/>
          <a:ln w="12700">
            <a:solidFill>
              <a:schemeClr val="tx1"/>
            </a:solidFill>
            <a:round/>
            <a:headEnd/>
            <a:tailEnd/>
          </a:ln>
          <a:effectLst/>
        </p:spPr>
        <p:txBody>
          <a:bodyPr/>
          <a:lstStyle/>
          <a:p>
            <a:pPr>
              <a:defRPr/>
            </a:pPr>
            <a:endParaRPr lang="en-GB"/>
          </a:p>
        </p:txBody>
      </p:sp>
    </p:spTree>
    <p:extLst>
      <p:ext uri="{BB962C8B-B14F-4D97-AF65-F5344CB8AC3E}">
        <p14:creationId xmlns:p14="http://schemas.microsoft.com/office/powerpoint/2010/main" val="75746224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5410" name="Rectangle 2"/>
          <p:cNvSpPr>
            <a:spLocks noGrp="1" noRot="1" noChangeAspect="1" noChangeArrowheads="1" noTextEdit="1"/>
          </p:cNvSpPr>
          <p:nvPr>
            <p:ph type="sldImg" idx="2"/>
          </p:nvPr>
        </p:nvSpPr>
        <p:spPr bwMode="auto">
          <a:xfrm>
            <a:off x="1169988" y="842963"/>
            <a:ext cx="4516437" cy="3387725"/>
          </a:xfrm>
          <a:prstGeom prst="rect">
            <a:avLst/>
          </a:prstGeom>
          <a:noFill/>
          <a:ln w="12700">
            <a:solidFill>
              <a:schemeClr val="tx1"/>
            </a:solidFill>
            <a:miter lim="800000"/>
            <a:headEnd/>
            <a:tailEnd/>
          </a:ln>
        </p:spPr>
      </p:sp>
      <p:sp>
        <p:nvSpPr>
          <p:cNvPr id="2051" name="Rectangle 3"/>
          <p:cNvSpPr>
            <a:spLocks noGrp="1" noChangeArrowheads="1"/>
          </p:cNvSpPr>
          <p:nvPr>
            <p:ph type="body" sz="quarter" idx="3"/>
          </p:nvPr>
        </p:nvSpPr>
        <p:spPr bwMode="auto">
          <a:xfrm>
            <a:off x="914400" y="4594225"/>
            <a:ext cx="5027613" cy="4068763"/>
          </a:xfrm>
          <a:prstGeom prst="rect">
            <a:avLst/>
          </a:prstGeom>
          <a:noFill/>
          <a:ln w="12700">
            <a:noFill/>
            <a:miter lim="800000"/>
            <a:headEnd/>
            <a:tailEnd/>
          </a:ln>
          <a:effectLst/>
        </p:spPr>
        <p:txBody>
          <a:bodyPr vert="horz" wrap="square" lIns="90081" tIns="44250" rIns="90081" bIns="44250" numCol="1" anchor="t" anchorCtr="0" compatLnSpc="1">
            <a:prstTxWarp prst="textNoShape">
              <a:avLst/>
            </a:prstTxWarp>
          </a:bodyPr>
          <a:lstStyle/>
          <a:p>
            <a:pPr lvl="0"/>
            <a:r>
              <a:rPr lang="en-GB" noProof="0" smtClean="0"/>
              <a:t>Click to edit Master notes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Tree>
    <p:extLst>
      <p:ext uri="{BB962C8B-B14F-4D97-AF65-F5344CB8AC3E}">
        <p14:creationId xmlns:p14="http://schemas.microsoft.com/office/powerpoint/2010/main" val="152137692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8" Type="http://schemas.openxmlformats.org/officeDocument/2006/relationships/hyperlink" Target="http://en.wikipedia.org/wiki/Empirical_evidence" TargetMode="External"/><Relationship Id="rId3" Type="http://schemas.openxmlformats.org/officeDocument/2006/relationships/hyperlink" Target="http://en.wikipedia.org/wiki/Methodological_naturalism" TargetMode="External"/><Relationship Id="rId7" Type="http://schemas.openxmlformats.org/officeDocument/2006/relationships/hyperlink" Target="http://en.wikipedia.org/wiki/Sensory_experience" TargetMode="External"/><Relationship Id="rId2" Type="http://schemas.openxmlformats.org/officeDocument/2006/relationships/slide" Target="../slides/slide125.xml"/><Relationship Id="rId1" Type="http://schemas.openxmlformats.org/officeDocument/2006/relationships/notesMaster" Target="../notesMasters/notesMaster1.xml"/><Relationship Id="rId6" Type="http://schemas.openxmlformats.org/officeDocument/2006/relationships/hyperlink" Target="http://en.wikipedia.org/wiki/Natural_science" TargetMode="External"/><Relationship Id="rId5" Type="http://schemas.openxmlformats.org/officeDocument/2006/relationships/hyperlink" Target="http://en.wikipedia.org/wiki/Social_science" TargetMode="External"/><Relationship Id="rId4" Type="http://schemas.openxmlformats.org/officeDocument/2006/relationships/hyperlink" Target="http://en.wikipedia.org/wiki/Philosophy_of_science" TargetMode="External"/><Relationship Id="rId9" Type="http://schemas.openxmlformats.org/officeDocument/2006/relationships/hyperlink" Target="http://en.wikipedia.org/wiki/Auguste_Comte" TargetMode="Externa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139.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140.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2"/>
          <p:cNvSpPr>
            <a:spLocks noGrp="1" noRot="1" noChangeAspect="1" noChangeArrowheads="1" noTextEdit="1"/>
          </p:cNvSpPr>
          <p:nvPr>
            <p:ph type="sldImg"/>
          </p:nvPr>
        </p:nvSpPr>
        <p:spPr>
          <a:ln/>
        </p:spPr>
      </p:sp>
      <p:sp>
        <p:nvSpPr>
          <p:cNvPr id="14643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1850724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Epistemology: Knowledge &amp; understanding</a:t>
            </a:r>
            <a:r>
              <a:rPr lang="en-GB" baseline="0" dirty="0" smtClean="0"/>
              <a:t> (Philosophy)</a:t>
            </a:r>
          </a:p>
          <a:p>
            <a:r>
              <a:rPr lang="en-GB" baseline="0" dirty="0" smtClean="0"/>
              <a:t>Ontology: Philosophical study of existence “be”</a:t>
            </a:r>
          </a:p>
          <a:p>
            <a:r>
              <a:rPr lang="en-GB" baseline="0" dirty="0" smtClean="0"/>
              <a:t>Paradigm: clear concepts and thoughts/model (Kuhn)</a:t>
            </a:r>
          </a:p>
          <a:p>
            <a:r>
              <a:rPr lang="en-GB" baseline="0" dirty="0" smtClean="0"/>
              <a:t>Research methodology: Body of methods associated with a branch of research</a:t>
            </a:r>
            <a:endParaRPr lang="en-GB" dirty="0"/>
          </a:p>
        </p:txBody>
      </p:sp>
    </p:spTree>
    <p:extLst>
      <p:ext uri="{BB962C8B-B14F-4D97-AF65-F5344CB8AC3E}">
        <p14:creationId xmlns:p14="http://schemas.microsoft.com/office/powerpoint/2010/main" val="27532259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p:cNvSpPr>
            <a:spLocks noGrp="1" noRot="1" noChangeAspect="1" noChangeArrowheads="1" noTextEdit="1"/>
          </p:cNvSpPr>
          <p:nvPr>
            <p:ph type="sldImg"/>
          </p:nvPr>
        </p:nvSpPr>
        <p:spPr>
          <a:ln/>
        </p:spPr>
      </p:sp>
      <p:sp>
        <p:nvSpPr>
          <p:cNvPr id="14745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4054941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2"/>
          <p:cNvSpPr>
            <a:spLocks noGrp="1" noRot="1" noChangeAspect="1" noChangeArrowheads="1" noTextEdit="1"/>
          </p:cNvSpPr>
          <p:nvPr>
            <p:ph type="sldImg"/>
          </p:nvPr>
        </p:nvSpPr>
        <p:spPr>
          <a:ln/>
        </p:spPr>
      </p:sp>
      <p:sp>
        <p:nvSpPr>
          <p:cNvPr id="14848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0160218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2"/>
          <p:cNvSpPr>
            <a:spLocks noGrp="1" noRot="1" noChangeAspect="1" noChangeArrowheads="1" noTextEdit="1"/>
          </p:cNvSpPr>
          <p:nvPr>
            <p:ph type="sldImg"/>
          </p:nvPr>
        </p:nvSpPr>
        <p:spPr>
          <a:ln/>
        </p:spPr>
      </p:sp>
      <p:sp>
        <p:nvSpPr>
          <p:cNvPr id="14950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8952908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p:cNvSpPr>
            <a:spLocks noGrp="1" noRot="1" noChangeAspect="1" noChangeArrowheads="1" noTextEdit="1"/>
          </p:cNvSpPr>
          <p:nvPr>
            <p:ph type="sldImg"/>
          </p:nvPr>
        </p:nvSpPr>
        <p:spPr>
          <a:ln/>
        </p:spPr>
      </p:sp>
      <p:sp>
        <p:nvSpPr>
          <p:cNvPr id="15053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3041822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2"/>
          <p:cNvSpPr>
            <a:spLocks noGrp="1" noRot="1" noChangeAspect="1" noChangeArrowheads="1" noTextEdit="1"/>
          </p:cNvSpPr>
          <p:nvPr>
            <p:ph type="sldImg"/>
          </p:nvPr>
        </p:nvSpPr>
        <p:spPr>
          <a:ln/>
        </p:spPr>
      </p:sp>
      <p:sp>
        <p:nvSpPr>
          <p:cNvPr id="15155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3810786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2"/>
          <p:cNvSpPr>
            <a:spLocks noGrp="1" noRot="1" noChangeAspect="1" noChangeArrowheads="1" noTextEdit="1"/>
          </p:cNvSpPr>
          <p:nvPr>
            <p:ph type="sldImg"/>
          </p:nvPr>
        </p:nvSpPr>
        <p:spPr>
          <a:ln/>
        </p:spPr>
      </p:sp>
      <p:sp>
        <p:nvSpPr>
          <p:cNvPr id="15257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531935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Rot="1" noChangeAspect="1" noChangeArrowheads="1" noTextEdit="1"/>
          </p:cNvSpPr>
          <p:nvPr>
            <p:ph type="sldImg"/>
          </p:nvPr>
        </p:nvSpPr>
        <p:spPr>
          <a:ln/>
        </p:spPr>
      </p:sp>
      <p:sp>
        <p:nvSpPr>
          <p:cNvPr id="15360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8179268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Rot="1" noChangeAspect="1" noChangeArrowheads="1" noTextEdit="1"/>
          </p:cNvSpPr>
          <p:nvPr>
            <p:ph type="sldImg"/>
          </p:nvPr>
        </p:nvSpPr>
        <p:spPr>
          <a:ln/>
        </p:spPr>
      </p:sp>
      <p:sp>
        <p:nvSpPr>
          <p:cNvPr id="15462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6953684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Rot="1" noChangeAspect="1" noChangeArrowheads="1" noTextEdit="1"/>
          </p:cNvSpPr>
          <p:nvPr>
            <p:ph type="sldImg"/>
          </p:nvPr>
        </p:nvSpPr>
        <p:spPr>
          <a:ln/>
        </p:spPr>
      </p:sp>
      <p:sp>
        <p:nvSpPr>
          <p:cNvPr id="15565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9218976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2"/>
          <p:cNvSpPr>
            <a:spLocks noGrp="1" noRot="1" noChangeAspect="1" noChangeArrowheads="1" noTextEdit="1"/>
          </p:cNvSpPr>
          <p:nvPr>
            <p:ph type="sldImg"/>
          </p:nvPr>
        </p:nvSpPr>
        <p:spPr>
          <a:ln/>
        </p:spPr>
      </p:sp>
      <p:sp>
        <p:nvSpPr>
          <p:cNvPr id="15667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8432061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2"/>
          <p:cNvSpPr>
            <a:spLocks noGrp="1" noRot="1" noChangeAspect="1" noChangeArrowheads="1" noTextEdit="1"/>
          </p:cNvSpPr>
          <p:nvPr>
            <p:ph type="sldImg"/>
          </p:nvPr>
        </p:nvSpPr>
        <p:spPr>
          <a:ln/>
        </p:spPr>
      </p:sp>
      <p:sp>
        <p:nvSpPr>
          <p:cNvPr id="15769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8291776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Rot="1" noChangeAspect="1" noChangeArrowheads="1" noTextEdit="1"/>
          </p:cNvSpPr>
          <p:nvPr>
            <p:ph type="sldImg"/>
          </p:nvPr>
        </p:nvSpPr>
        <p:spPr>
          <a:xfrm>
            <a:off x="1014413" y="727075"/>
            <a:ext cx="4832350" cy="3624263"/>
          </a:xfrm>
          <a:ln/>
        </p:spPr>
      </p:sp>
      <p:sp>
        <p:nvSpPr>
          <p:cNvPr id="158723" name="Rectangle 3"/>
          <p:cNvSpPr>
            <a:spLocks noGrp="1" noChangeArrowheads="1"/>
          </p:cNvSpPr>
          <p:nvPr>
            <p:ph type="body" idx="1"/>
          </p:nvPr>
        </p:nvSpPr>
        <p:spPr>
          <a:xfrm>
            <a:off x="915988" y="4592638"/>
            <a:ext cx="5024437" cy="4346575"/>
          </a:xfrm>
          <a:noFill/>
          <a:ln w="9525"/>
        </p:spPr>
        <p:txBody>
          <a:bodyPr/>
          <a:lstStyle/>
          <a:p>
            <a:pPr eaLnBrk="1" hangingPunct="1"/>
            <a:endParaRPr lang="en-US" smtClean="0"/>
          </a:p>
        </p:txBody>
      </p:sp>
    </p:spTree>
    <p:extLst>
      <p:ext uri="{BB962C8B-B14F-4D97-AF65-F5344CB8AC3E}">
        <p14:creationId xmlns:p14="http://schemas.microsoft.com/office/powerpoint/2010/main" val="30690548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Grp="1" noRot="1" noChangeAspect="1" noChangeArrowheads="1" noTextEdit="1"/>
          </p:cNvSpPr>
          <p:nvPr>
            <p:ph type="sldImg"/>
          </p:nvPr>
        </p:nvSpPr>
        <p:spPr>
          <a:ln/>
        </p:spPr>
      </p:sp>
      <p:sp>
        <p:nvSpPr>
          <p:cNvPr id="15974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1215128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2"/>
          <p:cNvSpPr>
            <a:spLocks noGrp="1" noRot="1" noChangeAspect="1" noChangeArrowheads="1" noTextEdit="1"/>
          </p:cNvSpPr>
          <p:nvPr>
            <p:ph type="sldImg"/>
          </p:nvPr>
        </p:nvSpPr>
        <p:spPr>
          <a:xfrm>
            <a:off x="1014413" y="727075"/>
            <a:ext cx="4832350" cy="3624263"/>
          </a:xfrm>
          <a:ln/>
        </p:spPr>
      </p:sp>
      <p:sp>
        <p:nvSpPr>
          <p:cNvPr id="160771" name="Rectangle 3"/>
          <p:cNvSpPr>
            <a:spLocks noGrp="1" noChangeArrowheads="1"/>
          </p:cNvSpPr>
          <p:nvPr>
            <p:ph type="body" idx="1"/>
          </p:nvPr>
        </p:nvSpPr>
        <p:spPr>
          <a:xfrm>
            <a:off x="915988" y="4592638"/>
            <a:ext cx="5024437" cy="4346575"/>
          </a:xfrm>
          <a:noFill/>
          <a:ln w="9525"/>
        </p:spPr>
        <p:txBody>
          <a:bodyPr/>
          <a:lstStyle/>
          <a:p>
            <a:pPr eaLnBrk="1" hangingPunct="1"/>
            <a:endParaRPr lang="en-US" smtClean="0"/>
          </a:p>
        </p:txBody>
      </p:sp>
    </p:spTree>
    <p:extLst>
      <p:ext uri="{BB962C8B-B14F-4D97-AF65-F5344CB8AC3E}">
        <p14:creationId xmlns:p14="http://schemas.microsoft.com/office/powerpoint/2010/main" val="26394766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2"/>
          <p:cNvSpPr>
            <a:spLocks noGrp="1" noRot="1" noChangeAspect="1" noChangeArrowheads="1" noTextEdit="1"/>
          </p:cNvSpPr>
          <p:nvPr>
            <p:ph type="sldImg"/>
          </p:nvPr>
        </p:nvSpPr>
        <p:spPr>
          <a:xfrm>
            <a:off x="1014413" y="727075"/>
            <a:ext cx="4832350" cy="3624263"/>
          </a:xfrm>
          <a:ln/>
        </p:spPr>
      </p:sp>
      <p:sp>
        <p:nvSpPr>
          <p:cNvPr id="161795" name="Rectangle 3"/>
          <p:cNvSpPr>
            <a:spLocks noGrp="1" noChangeArrowheads="1"/>
          </p:cNvSpPr>
          <p:nvPr>
            <p:ph type="body" idx="1"/>
          </p:nvPr>
        </p:nvSpPr>
        <p:spPr>
          <a:xfrm>
            <a:off x="915988" y="4592638"/>
            <a:ext cx="5024437" cy="4346575"/>
          </a:xfrm>
          <a:noFill/>
          <a:ln w="9525"/>
        </p:spPr>
        <p:txBody>
          <a:bodyPr/>
          <a:lstStyle/>
          <a:p>
            <a:pPr eaLnBrk="1" hangingPunct="1"/>
            <a:endParaRPr lang="en-US" smtClean="0"/>
          </a:p>
        </p:txBody>
      </p:sp>
    </p:spTree>
    <p:extLst>
      <p:ext uri="{BB962C8B-B14F-4D97-AF65-F5344CB8AC3E}">
        <p14:creationId xmlns:p14="http://schemas.microsoft.com/office/powerpoint/2010/main" val="23485075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2"/>
          <p:cNvSpPr>
            <a:spLocks noGrp="1" noRot="1" noChangeAspect="1" noChangeArrowheads="1" noTextEdit="1"/>
          </p:cNvSpPr>
          <p:nvPr>
            <p:ph type="sldImg"/>
          </p:nvPr>
        </p:nvSpPr>
        <p:spPr>
          <a:xfrm>
            <a:off x="1014413" y="727075"/>
            <a:ext cx="4832350" cy="3624263"/>
          </a:xfrm>
          <a:ln/>
        </p:spPr>
      </p:sp>
      <p:sp>
        <p:nvSpPr>
          <p:cNvPr id="162819" name="Rectangle 3"/>
          <p:cNvSpPr>
            <a:spLocks noGrp="1" noChangeArrowheads="1"/>
          </p:cNvSpPr>
          <p:nvPr>
            <p:ph type="body" idx="1"/>
          </p:nvPr>
        </p:nvSpPr>
        <p:spPr>
          <a:xfrm>
            <a:off x="915988" y="4592638"/>
            <a:ext cx="5024437" cy="4346575"/>
          </a:xfrm>
          <a:noFill/>
          <a:ln w="9525"/>
        </p:spPr>
        <p:txBody>
          <a:bodyPr/>
          <a:lstStyle/>
          <a:p>
            <a:pPr eaLnBrk="1" hangingPunct="1"/>
            <a:endParaRPr lang="en-US" smtClean="0"/>
          </a:p>
        </p:txBody>
      </p:sp>
    </p:spTree>
    <p:extLst>
      <p:ext uri="{BB962C8B-B14F-4D97-AF65-F5344CB8AC3E}">
        <p14:creationId xmlns:p14="http://schemas.microsoft.com/office/powerpoint/2010/main" val="14646190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2"/>
          <p:cNvSpPr>
            <a:spLocks noChangeArrowheads="1"/>
          </p:cNvSpPr>
          <p:nvPr/>
        </p:nvSpPr>
        <p:spPr bwMode="auto">
          <a:xfrm>
            <a:off x="3884613" y="-1588"/>
            <a:ext cx="2973387" cy="485776"/>
          </a:xfrm>
          <a:prstGeom prst="rect">
            <a:avLst/>
          </a:prstGeom>
          <a:noFill/>
          <a:ln w="9525">
            <a:noFill/>
            <a:miter lim="800000"/>
            <a:headEnd/>
            <a:tailEnd/>
          </a:ln>
        </p:spPr>
        <p:txBody>
          <a:bodyPr wrap="none" anchor="ctr"/>
          <a:lstStyle/>
          <a:p>
            <a:endParaRPr lang="en-US"/>
          </a:p>
        </p:txBody>
      </p:sp>
      <p:sp>
        <p:nvSpPr>
          <p:cNvPr id="163843" name="Rectangle 3"/>
          <p:cNvSpPr>
            <a:spLocks noChangeArrowheads="1"/>
          </p:cNvSpPr>
          <p:nvPr/>
        </p:nvSpPr>
        <p:spPr bwMode="auto">
          <a:xfrm>
            <a:off x="3884613" y="9180513"/>
            <a:ext cx="2973387" cy="487362"/>
          </a:xfrm>
          <a:prstGeom prst="rect">
            <a:avLst/>
          </a:prstGeom>
          <a:noFill/>
          <a:ln w="9525">
            <a:noFill/>
            <a:miter lim="800000"/>
            <a:headEnd/>
            <a:tailEnd/>
          </a:ln>
        </p:spPr>
        <p:txBody>
          <a:bodyPr lIns="18962" tIns="0" rIns="18962" bIns="0" anchor="b"/>
          <a:lstStyle/>
          <a:p>
            <a:pPr algn="r" defTabSz="909638" eaLnBrk="0" hangingPunct="0"/>
            <a:r>
              <a:rPr lang="en-GB" sz="1000" i="1"/>
              <a:t>1</a:t>
            </a:r>
          </a:p>
        </p:txBody>
      </p:sp>
      <p:sp>
        <p:nvSpPr>
          <p:cNvPr id="163844" name="Rectangle 4"/>
          <p:cNvSpPr>
            <a:spLocks noChangeArrowheads="1"/>
          </p:cNvSpPr>
          <p:nvPr/>
        </p:nvSpPr>
        <p:spPr bwMode="auto">
          <a:xfrm>
            <a:off x="-1588" y="9180513"/>
            <a:ext cx="2973388" cy="487362"/>
          </a:xfrm>
          <a:prstGeom prst="rect">
            <a:avLst/>
          </a:prstGeom>
          <a:noFill/>
          <a:ln w="9525">
            <a:noFill/>
            <a:miter lim="800000"/>
            <a:headEnd/>
            <a:tailEnd/>
          </a:ln>
        </p:spPr>
        <p:txBody>
          <a:bodyPr wrap="none" anchor="ctr"/>
          <a:lstStyle/>
          <a:p>
            <a:endParaRPr lang="en-US"/>
          </a:p>
        </p:txBody>
      </p:sp>
      <p:sp>
        <p:nvSpPr>
          <p:cNvPr id="163845" name="Rectangle 5"/>
          <p:cNvSpPr>
            <a:spLocks noChangeArrowheads="1"/>
          </p:cNvSpPr>
          <p:nvPr/>
        </p:nvSpPr>
        <p:spPr bwMode="auto">
          <a:xfrm>
            <a:off x="-1588" y="-1588"/>
            <a:ext cx="2973388" cy="485776"/>
          </a:xfrm>
          <a:prstGeom prst="rect">
            <a:avLst/>
          </a:prstGeom>
          <a:noFill/>
          <a:ln w="9525">
            <a:noFill/>
            <a:miter lim="800000"/>
            <a:headEnd/>
            <a:tailEnd/>
          </a:ln>
        </p:spPr>
        <p:txBody>
          <a:bodyPr wrap="none" anchor="ctr"/>
          <a:lstStyle/>
          <a:p>
            <a:endParaRPr lang="en-US"/>
          </a:p>
        </p:txBody>
      </p:sp>
      <p:sp>
        <p:nvSpPr>
          <p:cNvPr id="163846" name="Rectangle 6"/>
          <p:cNvSpPr>
            <a:spLocks noChangeArrowheads="1"/>
          </p:cNvSpPr>
          <p:nvPr/>
        </p:nvSpPr>
        <p:spPr bwMode="auto">
          <a:xfrm>
            <a:off x="3884613" y="-1588"/>
            <a:ext cx="2973387" cy="485776"/>
          </a:xfrm>
          <a:prstGeom prst="rect">
            <a:avLst/>
          </a:prstGeom>
          <a:noFill/>
          <a:ln w="9525">
            <a:noFill/>
            <a:miter lim="800000"/>
            <a:headEnd/>
            <a:tailEnd/>
          </a:ln>
        </p:spPr>
        <p:txBody>
          <a:bodyPr wrap="none" anchor="ctr"/>
          <a:lstStyle/>
          <a:p>
            <a:endParaRPr lang="en-US"/>
          </a:p>
        </p:txBody>
      </p:sp>
      <p:sp>
        <p:nvSpPr>
          <p:cNvPr id="163847" name="Rectangle 7"/>
          <p:cNvSpPr>
            <a:spLocks noChangeArrowheads="1"/>
          </p:cNvSpPr>
          <p:nvPr/>
        </p:nvSpPr>
        <p:spPr bwMode="auto">
          <a:xfrm>
            <a:off x="3884613" y="9180513"/>
            <a:ext cx="2973387" cy="487362"/>
          </a:xfrm>
          <a:prstGeom prst="rect">
            <a:avLst/>
          </a:prstGeom>
          <a:noFill/>
          <a:ln w="9525">
            <a:noFill/>
            <a:miter lim="800000"/>
            <a:headEnd/>
            <a:tailEnd/>
          </a:ln>
        </p:spPr>
        <p:txBody>
          <a:bodyPr lIns="18962" tIns="0" rIns="18962" bIns="0" anchor="b"/>
          <a:lstStyle/>
          <a:p>
            <a:pPr algn="r" defTabSz="758825" eaLnBrk="0" hangingPunct="0"/>
            <a:r>
              <a:rPr lang="en-GB" sz="1000" i="1"/>
              <a:t>5</a:t>
            </a:r>
          </a:p>
        </p:txBody>
      </p:sp>
      <p:sp>
        <p:nvSpPr>
          <p:cNvPr id="163848" name="Rectangle 8"/>
          <p:cNvSpPr>
            <a:spLocks noChangeArrowheads="1"/>
          </p:cNvSpPr>
          <p:nvPr/>
        </p:nvSpPr>
        <p:spPr bwMode="auto">
          <a:xfrm>
            <a:off x="-1588" y="9180513"/>
            <a:ext cx="2973388" cy="487362"/>
          </a:xfrm>
          <a:prstGeom prst="rect">
            <a:avLst/>
          </a:prstGeom>
          <a:noFill/>
          <a:ln w="9525">
            <a:noFill/>
            <a:miter lim="800000"/>
            <a:headEnd/>
            <a:tailEnd/>
          </a:ln>
        </p:spPr>
        <p:txBody>
          <a:bodyPr wrap="none" anchor="ctr"/>
          <a:lstStyle/>
          <a:p>
            <a:endParaRPr lang="en-US"/>
          </a:p>
        </p:txBody>
      </p:sp>
      <p:sp>
        <p:nvSpPr>
          <p:cNvPr id="163849" name="Rectangle 9"/>
          <p:cNvSpPr>
            <a:spLocks noChangeArrowheads="1"/>
          </p:cNvSpPr>
          <p:nvPr/>
        </p:nvSpPr>
        <p:spPr bwMode="auto">
          <a:xfrm>
            <a:off x="-1588" y="-1588"/>
            <a:ext cx="2973388" cy="485776"/>
          </a:xfrm>
          <a:prstGeom prst="rect">
            <a:avLst/>
          </a:prstGeom>
          <a:noFill/>
          <a:ln w="9525">
            <a:noFill/>
            <a:miter lim="800000"/>
            <a:headEnd/>
            <a:tailEnd/>
          </a:ln>
        </p:spPr>
        <p:txBody>
          <a:bodyPr wrap="none" anchor="ctr"/>
          <a:lstStyle/>
          <a:p>
            <a:endParaRPr lang="en-US"/>
          </a:p>
        </p:txBody>
      </p:sp>
      <p:sp>
        <p:nvSpPr>
          <p:cNvPr id="163850" name="Rectangle 10"/>
          <p:cNvSpPr>
            <a:spLocks noChangeArrowheads="1"/>
          </p:cNvSpPr>
          <p:nvPr/>
        </p:nvSpPr>
        <p:spPr bwMode="auto">
          <a:xfrm>
            <a:off x="3884613" y="-1588"/>
            <a:ext cx="2973387" cy="485776"/>
          </a:xfrm>
          <a:prstGeom prst="rect">
            <a:avLst/>
          </a:prstGeom>
          <a:noFill/>
          <a:ln w="9525">
            <a:noFill/>
            <a:miter lim="800000"/>
            <a:headEnd/>
            <a:tailEnd/>
          </a:ln>
        </p:spPr>
        <p:txBody>
          <a:bodyPr wrap="none" anchor="ctr"/>
          <a:lstStyle/>
          <a:p>
            <a:endParaRPr lang="en-US"/>
          </a:p>
        </p:txBody>
      </p:sp>
      <p:sp>
        <p:nvSpPr>
          <p:cNvPr id="163851" name="Rectangle 11"/>
          <p:cNvSpPr>
            <a:spLocks noChangeArrowheads="1"/>
          </p:cNvSpPr>
          <p:nvPr/>
        </p:nvSpPr>
        <p:spPr bwMode="auto">
          <a:xfrm>
            <a:off x="3884613" y="9180513"/>
            <a:ext cx="2973387" cy="487362"/>
          </a:xfrm>
          <a:prstGeom prst="rect">
            <a:avLst/>
          </a:prstGeom>
          <a:noFill/>
          <a:ln w="9525">
            <a:noFill/>
            <a:miter lim="800000"/>
            <a:headEnd/>
            <a:tailEnd/>
          </a:ln>
        </p:spPr>
        <p:txBody>
          <a:bodyPr lIns="18962" tIns="0" rIns="18962" bIns="0" anchor="b"/>
          <a:lstStyle/>
          <a:p>
            <a:pPr algn="r" defTabSz="758825" eaLnBrk="0" hangingPunct="0"/>
            <a:r>
              <a:rPr lang="en-GB" sz="1000" i="1"/>
              <a:t>5</a:t>
            </a:r>
          </a:p>
        </p:txBody>
      </p:sp>
      <p:sp>
        <p:nvSpPr>
          <p:cNvPr id="163852" name="Rectangle 12"/>
          <p:cNvSpPr>
            <a:spLocks noChangeArrowheads="1"/>
          </p:cNvSpPr>
          <p:nvPr/>
        </p:nvSpPr>
        <p:spPr bwMode="auto">
          <a:xfrm>
            <a:off x="-1588" y="9180513"/>
            <a:ext cx="2973388" cy="487362"/>
          </a:xfrm>
          <a:prstGeom prst="rect">
            <a:avLst/>
          </a:prstGeom>
          <a:noFill/>
          <a:ln w="9525">
            <a:noFill/>
            <a:miter lim="800000"/>
            <a:headEnd/>
            <a:tailEnd/>
          </a:ln>
        </p:spPr>
        <p:txBody>
          <a:bodyPr wrap="none" anchor="ctr"/>
          <a:lstStyle/>
          <a:p>
            <a:endParaRPr lang="en-US"/>
          </a:p>
        </p:txBody>
      </p:sp>
      <p:sp>
        <p:nvSpPr>
          <p:cNvPr id="163853" name="Rectangle 13"/>
          <p:cNvSpPr>
            <a:spLocks noChangeArrowheads="1"/>
          </p:cNvSpPr>
          <p:nvPr/>
        </p:nvSpPr>
        <p:spPr bwMode="auto">
          <a:xfrm>
            <a:off x="-1588" y="-1588"/>
            <a:ext cx="2973388" cy="485776"/>
          </a:xfrm>
          <a:prstGeom prst="rect">
            <a:avLst/>
          </a:prstGeom>
          <a:noFill/>
          <a:ln w="9525">
            <a:noFill/>
            <a:miter lim="800000"/>
            <a:headEnd/>
            <a:tailEnd/>
          </a:ln>
        </p:spPr>
        <p:txBody>
          <a:bodyPr wrap="none" anchor="ctr"/>
          <a:lstStyle/>
          <a:p>
            <a:endParaRPr lang="en-US"/>
          </a:p>
        </p:txBody>
      </p:sp>
      <p:sp>
        <p:nvSpPr>
          <p:cNvPr id="163854" name="Rectangle 14"/>
          <p:cNvSpPr>
            <a:spLocks noChangeArrowheads="1"/>
          </p:cNvSpPr>
          <p:nvPr/>
        </p:nvSpPr>
        <p:spPr bwMode="auto">
          <a:xfrm>
            <a:off x="3884613" y="-1588"/>
            <a:ext cx="2973387" cy="485776"/>
          </a:xfrm>
          <a:prstGeom prst="rect">
            <a:avLst/>
          </a:prstGeom>
          <a:noFill/>
          <a:ln w="9525">
            <a:noFill/>
            <a:miter lim="800000"/>
            <a:headEnd/>
            <a:tailEnd/>
          </a:ln>
        </p:spPr>
        <p:txBody>
          <a:bodyPr wrap="none" anchor="ctr"/>
          <a:lstStyle/>
          <a:p>
            <a:endParaRPr lang="en-US"/>
          </a:p>
        </p:txBody>
      </p:sp>
      <p:sp>
        <p:nvSpPr>
          <p:cNvPr id="163855" name="Rectangle 15"/>
          <p:cNvSpPr>
            <a:spLocks noChangeArrowheads="1"/>
          </p:cNvSpPr>
          <p:nvPr/>
        </p:nvSpPr>
        <p:spPr bwMode="auto">
          <a:xfrm>
            <a:off x="3884613" y="9180513"/>
            <a:ext cx="2973387" cy="487362"/>
          </a:xfrm>
          <a:prstGeom prst="rect">
            <a:avLst/>
          </a:prstGeom>
          <a:noFill/>
          <a:ln w="9525">
            <a:noFill/>
            <a:miter lim="800000"/>
            <a:headEnd/>
            <a:tailEnd/>
          </a:ln>
        </p:spPr>
        <p:txBody>
          <a:bodyPr lIns="18962" tIns="0" rIns="18962" bIns="0" anchor="b"/>
          <a:lstStyle/>
          <a:p>
            <a:pPr algn="r" defTabSz="758825" eaLnBrk="0" hangingPunct="0"/>
            <a:r>
              <a:rPr lang="en-GB" sz="1000" i="1"/>
              <a:t>5</a:t>
            </a:r>
          </a:p>
        </p:txBody>
      </p:sp>
      <p:sp>
        <p:nvSpPr>
          <p:cNvPr id="163856" name="Rectangle 16"/>
          <p:cNvSpPr>
            <a:spLocks noChangeArrowheads="1"/>
          </p:cNvSpPr>
          <p:nvPr/>
        </p:nvSpPr>
        <p:spPr bwMode="auto">
          <a:xfrm>
            <a:off x="-1588" y="9180513"/>
            <a:ext cx="2973388" cy="487362"/>
          </a:xfrm>
          <a:prstGeom prst="rect">
            <a:avLst/>
          </a:prstGeom>
          <a:noFill/>
          <a:ln w="9525">
            <a:noFill/>
            <a:miter lim="800000"/>
            <a:headEnd/>
            <a:tailEnd/>
          </a:ln>
        </p:spPr>
        <p:txBody>
          <a:bodyPr wrap="none" anchor="ctr"/>
          <a:lstStyle/>
          <a:p>
            <a:endParaRPr lang="en-US"/>
          </a:p>
        </p:txBody>
      </p:sp>
      <p:sp>
        <p:nvSpPr>
          <p:cNvPr id="163857" name="Rectangle 17"/>
          <p:cNvSpPr>
            <a:spLocks noChangeArrowheads="1"/>
          </p:cNvSpPr>
          <p:nvPr/>
        </p:nvSpPr>
        <p:spPr bwMode="auto">
          <a:xfrm>
            <a:off x="-1588" y="-1588"/>
            <a:ext cx="2973388" cy="485776"/>
          </a:xfrm>
          <a:prstGeom prst="rect">
            <a:avLst/>
          </a:prstGeom>
          <a:noFill/>
          <a:ln w="9525">
            <a:noFill/>
            <a:miter lim="800000"/>
            <a:headEnd/>
            <a:tailEnd/>
          </a:ln>
        </p:spPr>
        <p:txBody>
          <a:bodyPr wrap="none" anchor="ctr"/>
          <a:lstStyle/>
          <a:p>
            <a:endParaRPr lang="en-US"/>
          </a:p>
        </p:txBody>
      </p:sp>
      <p:sp>
        <p:nvSpPr>
          <p:cNvPr id="163858" name="Rectangle 18"/>
          <p:cNvSpPr>
            <a:spLocks noGrp="1" noChangeArrowheads="1"/>
          </p:cNvSpPr>
          <p:nvPr>
            <p:ph type="body" idx="1"/>
          </p:nvPr>
        </p:nvSpPr>
        <p:spPr>
          <a:xfrm>
            <a:off x="914400" y="4595813"/>
            <a:ext cx="5027613" cy="4068762"/>
          </a:xfrm>
          <a:noFill/>
          <a:ln w="9525"/>
        </p:spPr>
        <p:txBody>
          <a:bodyPr lIns="91652" tIns="45827" rIns="91652" bIns="45827"/>
          <a:lstStyle/>
          <a:p>
            <a:pPr eaLnBrk="1" hangingPunct="1"/>
            <a:endParaRPr lang="en-US" smtClean="0"/>
          </a:p>
        </p:txBody>
      </p:sp>
      <p:sp>
        <p:nvSpPr>
          <p:cNvPr id="163859" name="Rectangle 19"/>
          <p:cNvSpPr>
            <a:spLocks noGrp="1" noRot="1" noChangeAspect="1" noChangeArrowheads="1" noTextEdit="1"/>
          </p:cNvSpPr>
          <p:nvPr>
            <p:ph type="sldImg"/>
          </p:nvPr>
        </p:nvSpPr>
        <p:spPr>
          <a:xfrm>
            <a:off x="1177925" y="850900"/>
            <a:ext cx="4498975" cy="3373438"/>
          </a:xfrm>
          <a:ln cap="flat"/>
        </p:spPr>
      </p:sp>
    </p:spTree>
    <p:extLst>
      <p:ext uri="{BB962C8B-B14F-4D97-AF65-F5344CB8AC3E}">
        <p14:creationId xmlns:p14="http://schemas.microsoft.com/office/powerpoint/2010/main" val="5976224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2"/>
          <p:cNvSpPr>
            <a:spLocks noGrp="1" noRot="1" noChangeAspect="1" noChangeArrowheads="1" noTextEdit="1"/>
          </p:cNvSpPr>
          <p:nvPr>
            <p:ph type="sldImg"/>
          </p:nvPr>
        </p:nvSpPr>
        <p:spPr>
          <a:ln/>
        </p:spPr>
      </p:sp>
      <p:sp>
        <p:nvSpPr>
          <p:cNvPr id="16486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1330785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p:cNvSpPr>
            <a:spLocks noGrp="1" noRot="1" noChangeAspect="1" noChangeArrowheads="1" noTextEdit="1"/>
          </p:cNvSpPr>
          <p:nvPr>
            <p:ph type="sldImg"/>
          </p:nvPr>
        </p:nvSpPr>
        <p:spPr>
          <a:ln/>
        </p:spPr>
      </p:sp>
      <p:sp>
        <p:nvSpPr>
          <p:cNvPr id="16589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4401812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Rot="1" noChangeAspect="1" noChangeArrowheads="1" noTextEdit="1"/>
          </p:cNvSpPr>
          <p:nvPr>
            <p:ph type="sldImg"/>
          </p:nvPr>
        </p:nvSpPr>
        <p:spPr>
          <a:ln/>
        </p:spPr>
      </p:sp>
      <p:sp>
        <p:nvSpPr>
          <p:cNvPr id="16691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3620924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2"/>
          <p:cNvSpPr>
            <a:spLocks noGrp="1" noRot="1" noChangeAspect="1" noChangeArrowheads="1" noTextEdit="1"/>
          </p:cNvSpPr>
          <p:nvPr>
            <p:ph type="sldImg"/>
          </p:nvPr>
        </p:nvSpPr>
        <p:spPr>
          <a:ln/>
        </p:spPr>
      </p:sp>
      <p:sp>
        <p:nvSpPr>
          <p:cNvPr id="16793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41616332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p:cNvSpPr>
            <a:spLocks noGrp="1" noRot="1" noChangeAspect="1" noChangeArrowheads="1" noTextEdit="1"/>
          </p:cNvSpPr>
          <p:nvPr>
            <p:ph type="sldImg"/>
          </p:nvPr>
        </p:nvSpPr>
        <p:spPr>
          <a:ln/>
        </p:spPr>
      </p:sp>
      <p:sp>
        <p:nvSpPr>
          <p:cNvPr id="16896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50342859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2"/>
          <p:cNvSpPr>
            <a:spLocks noGrp="1" noRot="1" noChangeAspect="1" noChangeArrowheads="1" noTextEdit="1"/>
          </p:cNvSpPr>
          <p:nvPr>
            <p:ph type="sldImg"/>
          </p:nvPr>
        </p:nvSpPr>
        <p:spPr>
          <a:ln/>
        </p:spPr>
      </p:sp>
      <p:sp>
        <p:nvSpPr>
          <p:cNvPr id="16998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2926373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Rectangle 2"/>
          <p:cNvSpPr>
            <a:spLocks noGrp="1" noRot="1" noChangeAspect="1" noChangeArrowheads="1" noTextEdit="1"/>
          </p:cNvSpPr>
          <p:nvPr>
            <p:ph type="sldImg"/>
          </p:nvPr>
        </p:nvSpPr>
        <p:spPr>
          <a:ln/>
        </p:spPr>
      </p:sp>
      <p:sp>
        <p:nvSpPr>
          <p:cNvPr id="17101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8759170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2"/>
          <p:cNvSpPr>
            <a:spLocks noGrp="1" noRot="1" noChangeAspect="1" noChangeArrowheads="1" noTextEdit="1"/>
          </p:cNvSpPr>
          <p:nvPr>
            <p:ph type="sldImg"/>
          </p:nvPr>
        </p:nvSpPr>
        <p:spPr>
          <a:ln/>
        </p:spPr>
      </p:sp>
      <p:sp>
        <p:nvSpPr>
          <p:cNvPr id="17203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79420408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2"/>
          <p:cNvSpPr>
            <a:spLocks noGrp="1" noRot="1" noChangeAspect="1" noChangeArrowheads="1" noTextEdit="1"/>
          </p:cNvSpPr>
          <p:nvPr>
            <p:ph type="sldImg"/>
          </p:nvPr>
        </p:nvSpPr>
        <p:spPr>
          <a:ln/>
        </p:spPr>
      </p:sp>
      <p:sp>
        <p:nvSpPr>
          <p:cNvPr id="17305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88870309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Rectangle 2"/>
          <p:cNvSpPr>
            <a:spLocks noGrp="1" noRot="1" noChangeAspect="1" noChangeArrowheads="1" noTextEdit="1"/>
          </p:cNvSpPr>
          <p:nvPr>
            <p:ph type="sldImg"/>
          </p:nvPr>
        </p:nvSpPr>
        <p:spPr>
          <a:ln/>
        </p:spPr>
      </p:sp>
      <p:sp>
        <p:nvSpPr>
          <p:cNvPr id="17408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40831850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Grp="1" noRot="1" noChangeAspect="1" noChangeArrowheads="1" noTextEdit="1"/>
          </p:cNvSpPr>
          <p:nvPr>
            <p:ph type="sldImg"/>
          </p:nvPr>
        </p:nvSpPr>
        <p:spPr>
          <a:ln/>
        </p:spPr>
      </p:sp>
      <p:sp>
        <p:nvSpPr>
          <p:cNvPr id="17510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24996478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2"/>
          <p:cNvSpPr>
            <a:spLocks noGrp="1" noRot="1" noChangeAspect="1" noChangeArrowheads="1" noTextEdit="1"/>
          </p:cNvSpPr>
          <p:nvPr>
            <p:ph type="sldImg"/>
          </p:nvPr>
        </p:nvSpPr>
        <p:spPr>
          <a:ln/>
        </p:spPr>
      </p:sp>
      <p:sp>
        <p:nvSpPr>
          <p:cNvPr id="17613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400635819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2"/>
          <p:cNvSpPr>
            <a:spLocks noGrp="1" noRot="1" noChangeAspect="1" noChangeArrowheads="1" noTextEdit="1"/>
          </p:cNvSpPr>
          <p:nvPr>
            <p:ph type="sldImg"/>
          </p:nvPr>
        </p:nvSpPr>
        <p:spPr>
          <a:ln/>
        </p:spPr>
      </p:sp>
      <p:sp>
        <p:nvSpPr>
          <p:cNvPr id="17715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421756074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2"/>
          <p:cNvSpPr>
            <a:spLocks noGrp="1" noRot="1" noChangeAspect="1" noChangeArrowheads="1" noTextEdit="1"/>
          </p:cNvSpPr>
          <p:nvPr>
            <p:ph type="sldImg"/>
          </p:nvPr>
        </p:nvSpPr>
        <p:spPr>
          <a:ln/>
        </p:spPr>
      </p:sp>
      <p:sp>
        <p:nvSpPr>
          <p:cNvPr id="17817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01337524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2"/>
          <p:cNvSpPr>
            <a:spLocks noGrp="1" noRot="1" noChangeAspect="1" noChangeArrowheads="1" noTextEdit="1"/>
          </p:cNvSpPr>
          <p:nvPr>
            <p:ph type="sldImg"/>
          </p:nvPr>
        </p:nvSpPr>
        <p:spPr>
          <a:ln/>
        </p:spPr>
      </p:sp>
      <p:sp>
        <p:nvSpPr>
          <p:cNvPr id="17920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78572062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Rectangle 2"/>
          <p:cNvSpPr>
            <a:spLocks noGrp="1" noRot="1" noChangeAspect="1" noChangeArrowheads="1" noTextEdit="1"/>
          </p:cNvSpPr>
          <p:nvPr>
            <p:ph type="sldImg"/>
          </p:nvPr>
        </p:nvSpPr>
        <p:spPr>
          <a:ln/>
        </p:spPr>
      </p:sp>
      <p:sp>
        <p:nvSpPr>
          <p:cNvPr id="18022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5880752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Rectangle 2"/>
          <p:cNvSpPr>
            <a:spLocks noGrp="1" noRot="1" noChangeAspect="1" noChangeArrowheads="1" noTextEdit="1"/>
          </p:cNvSpPr>
          <p:nvPr>
            <p:ph type="sldImg"/>
          </p:nvPr>
        </p:nvSpPr>
        <p:spPr>
          <a:ln/>
        </p:spPr>
      </p:sp>
      <p:sp>
        <p:nvSpPr>
          <p:cNvPr id="18125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8754715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Rectangle 2"/>
          <p:cNvSpPr>
            <a:spLocks noGrp="1" noRot="1" noChangeAspect="1" noChangeArrowheads="1" noTextEdit="1"/>
          </p:cNvSpPr>
          <p:nvPr>
            <p:ph type="sldImg"/>
          </p:nvPr>
        </p:nvSpPr>
        <p:spPr>
          <a:ln/>
        </p:spPr>
      </p:sp>
      <p:sp>
        <p:nvSpPr>
          <p:cNvPr id="18227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46633161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Rectangle 2"/>
          <p:cNvSpPr>
            <a:spLocks noGrp="1" noRot="1" noChangeAspect="1" noChangeArrowheads="1" noTextEdit="1"/>
          </p:cNvSpPr>
          <p:nvPr>
            <p:ph type="sldImg"/>
          </p:nvPr>
        </p:nvSpPr>
        <p:spPr>
          <a:ln/>
        </p:spPr>
      </p:sp>
      <p:sp>
        <p:nvSpPr>
          <p:cNvPr id="18329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46522988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2"/>
          <p:cNvSpPr>
            <a:spLocks noGrp="1" noRot="1" noChangeAspect="1" noChangeArrowheads="1" noTextEdit="1"/>
          </p:cNvSpPr>
          <p:nvPr>
            <p:ph type="sldImg"/>
          </p:nvPr>
        </p:nvSpPr>
        <p:spPr>
          <a:ln/>
        </p:spPr>
      </p:sp>
      <p:sp>
        <p:nvSpPr>
          <p:cNvPr id="18432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92044828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Rot="1" noChangeAspect="1" noChangeArrowheads="1" noTextEdit="1"/>
          </p:cNvSpPr>
          <p:nvPr>
            <p:ph type="sldImg"/>
          </p:nvPr>
        </p:nvSpPr>
        <p:spPr>
          <a:ln/>
        </p:spPr>
      </p:sp>
      <p:sp>
        <p:nvSpPr>
          <p:cNvPr id="18534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15349257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2"/>
          <p:cNvSpPr>
            <a:spLocks noGrp="1" noRot="1" noChangeAspect="1" noChangeArrowheads="1" noTextEdit="1"/>
          </p:cNvSpPr>
          <p:nvPr>
            <p:ph type="sldImg"/>
          </p:nvPr>
        </p:nvSpPr>
        <p:spPr>
          <a:ln/>
        </p:spPr>
      </p:sp>
      <p:sp>
        <p:nvSpPr>
          <p:cNvPr id="18637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61712545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2"/>
          <p:cNvSpPr>
            <a:spLocks noGrp="1" noRot="1" noChangeAspect="1" noChangeArrowheads="1" noTextEdit="1"/>
          </p:cNvSpPr>
          <p:nvPr>
            <p:ph type="sldImg"/>
          </p:nvPr>
        </p:nvSpPr>
        <p:spPr>
          <a:ln/>
        </p:spPr>
      </p:sp>
      <p:sp>
        <p:nvSpPr>
          <p:cNvPr id="18739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1952881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Rectangle 2"/>
          <p:cNvSpPr>
            <a:spLocks noGrp="1" noRot="1" noChangeAspect="1" noChangeArrowheads="1" noTextEdit="1"/>
          </p:cNvSpPr>
          <p:nvPr>
            <p:ph type="sldImg"/>
          </p:nvPr>
        </p:nvSpPr>
        <p:spPr>
          <a:ln/>
        </p:spPr>
      </p:sp>
      <p:sp>
        <p:nvSpPr>
          <p:cNvPr id="18841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04178480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Rectangle 2"/>
          <p:cNvSpPr>
            <a:spLocks noGrp="1" noRot="1" noChangeAspect="1" noChangeArrowheads="1" noTextEdit="1"/>
          </p:cNvSpPr>
          <p:nvPr>
            <p:ph type="sldImg"/>
          </p:nvPr>
        </p:nvSpPr>
        <p:spPr>
          <a:ln/>
        </p:spPr>
      </p:sp>
      <p:sp>
        <p:nvSpPr>
          <p:cNvPr id="18944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59281373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Rectangle 2"/>
          <p:cNvSpPr>
            <a:spLocks noGrp="1" noRot="1" noChangeAspect="1" noChangeArrowheads="1" noTextEdit="1"/>
          </p:cNvSpPr>
          <p:nvPr>
            <p:ph type="sldImg"/>
          </p:nvPr>
        </p:nvSpPr>
        <p:spPr>
          <a:ln/>
        </p:spPr>
      </p:sp>
      <p:sp>
        <p:nvSpPr>
          <p:cNvPr id="19046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90257271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0" name="Rectangle 2"/>
          <p:cNvSpPr>
            <a:spLocks noGrp="1" noRot="1" noChangeAspect="1" noChangeArrowheads="1" noTextEdit="1"/>
          </p:cNvSpPr>
          <p:nvPr>
            <p:ph type="sldImg"/>
          </p:nvPr>
        </p:nvSpPr>
        <p:spPr>
          <a:ln/>
        </p:spPr>
      </p:sp>
      <p:sp>
        <p:nvSpPr>
          <p:cNvPr id="19149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9085054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Rot="1" noChangeAspect="1" noChangeArrowheads="1" noTextEdit="1"/>
          </p:cNvSpPr>
          <p:nvPr>
            <p:ph type="sldImg"/>
          </p:nvPr>
        </p:nvSpPr>
        <p:spPr>
          <a:ln/>
        </p:spPr>
      </p:sp>
      <p:sp>
        <p:nvSpPr>
          <p:cNvPr id="19251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30980237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Rectangle 2"/>
          <p:cNvSpPr>
            <a:spLocks noGrp="1" noRot="1" noChangeAspect="1" noChangeArrowheads="1" noTextEdit="1"/>
          </p:cNvSpPr>
          <p:nvPr>
            <p:ph type="sldImg"/>
          </p:nvPr>
        </p:nvSpPr>
        <p:spPr>
          <a:ln/>
        </p:spPr>
      </p:sp>
      <p:sp>
        <p:nvSpPr>
          <p:cNvPr id="19353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40710881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2"/>
          <p:cNvSpPr>
            <a:spLocks noGrp="1" noRot="1" noChangeAspect="1" noChangeArrowheads="1" noTextEdit="1"/>
          </p:cNvSpPr>
          <p:nvPr>
            <p:ph type="sldImg"/>
          </p:nvPr>
        </p:nvSpPr>
        <p:spPr>
          <a:ln/>
        </p:spPr>
      </p:sp>
      <p:sp>
        <p:nvSpPr>
          <p:cNvPr id="19456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29438725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Grp="1" noRot="1" noChangeAspect="1" noChangeArrowheads="1" noTextEdit="1"/>
          </p:cNvSpPr>
          <p:nvPr>
            <p:ph type="sldImg"/>
          </p:nvPr>
        </p:nvSpPr>
        <p:spPr>
          <a:ln/>
        </p:spPr>
      </p:sp>
      <p:sp>
        <p:nvSpPr>
          <p:cNvPr id="19558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48697644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Rectangle 2"/>
          <p:cNvSpPr>
            <a:spLocks noGrp="1" noRot="1" noChangeAspect="1" noChangeArrowheads="1" noTextEdit="1"/>
          </p:cNvSpPr>
          <p:nvPr>
            <p:ph type="sldImg"/>
          </p:nvPr>
        </p:nvSpPr>
        <p:spPr>
          <a:ln/>
        </p:spPr>
      </p:sp>
      <p:sp>
        <p:nvSpPr>
          <p:cNvPr id="19661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51323386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2"/>
          <p:cNvSpPr>
            <a:spLocks noGrp="1" noRot="1" noChangeAspect="1" noChangeArrowheads="1" noTextEdit="1"/>
          </p:cNvSpPr>
          <p:nvPr>
            <p:ph type="sldImg"/>
          </p:nvPr>
        </p:nvSpPr>
        <p:spPr>
          <a:ln/>
        </p:spPr>
      </p:sp>
      <p:sp>
        <p:nvSpPr>
          <p:cNvPr id="19763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59902037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Rectangle 2"/>
          <p:cNvSpPr>
            <a:spLocks noGrp="1" noRot="1" noChangeAspect="1" noChangeArrowheads="1" noTextEdit="1"/>
          </p:cNvSpPr>
          <p:nvPr>
            <p:ph type="sldImg"/>
          </p:nvPr>
        </p:nvSpPr>
        <p:spPr>
          <a:ln/>
        </p:spPr>
      </p:sp>
      <p:sp>
        <p:nvSpPr>
          <p:cNvPr id="19865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22388749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2"/>
          <p:cNvSpPr>
            <a:spLocks noGrp="1" noRot="1" noChangeAspect="1" noChangeArrowheads="1" noTextEdit="1"/>
          </p:cNvSpPr>
          <p:nvPr>
            <p:ph type="sldImg"/>
          </p:nvPr>
        </p:nvSpPr>
        <p:spPr>
          <a:ln/>
        </p:spPr>
      </p:sp>
      <p:sp>
        <p:nvSpPr>
          <p:cNvPr id="19968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27824859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Rectangle 2"/>
          <p:cNvSpPr>
            <a:spLocks noGrp="1" noRot="1" noChangeAspect="1" noChangeArrowheads="1" noTextEdit="1"/>
          </p:cNvSpPr>
          <p:nvPr>
            <p:ph type="sldImg"/>
          </p:nvPr>
        </p:nvSpPr>
        <p:spPr>
          <a:ln/>
        </p:spPr>
      </p:sp>
      <p:sp>
        <p:nvSpPr>
          <p:cNvPr id="20070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73184337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Rectangle 2"/>
          <p:cNvSpPr>
            <a:spLocks noGrp="1" noRot="1" noChangeAspect="1" noChangeArrowheads="1" noTextEdit="1"/>
          </p:cNvSpPr>
          <p:nvPr>
            <p:ph type="sldImg"/>
          </p:nvPr>
        </p:nvSpPr>
        <p:spPr>
          <a:ln/>
        </p:spPr>
      </p:sp>
      <p:sp>
        <p:nvSpPr>
          <p:cNvPr id="20173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48251418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p:cNvSpPr>
            <a:spLocks noGrp="1" noRot="1" noChangeAspect="1" noChangeArrowheads="1" noTextEdit="1"/>
          </p:cNvSpPr>
          <p:nvPr>
            <p:ph type="sldImg"/>
          </p:nvPr>
        </p:nvSpPr>
        <p:spPr>
          <a:ln/>
        </p:spPr>
      </p:sp>
      <p:sp>
        <p:nvSpPr>
          <p:cNvPr id="20275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385719632"/>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2"/>
          <p:cNvSpPr>
            <a:spLocks noGrp="1" noRot="1" noChangeAspect="1" noChangeArrowheads="1" noTextEdit="1"/>
          </p:cNvSpPr>
          <p:nvPr>
            <p:ph type="sldImg"/>
          </p:nvPr>
        </p:nvSpPr>
        <p:spPr>
          <a:ln/>
        </p:spPr>
      </p:sp>
      <p:sp>
        <p:nvSpPr>
          <p:cNvPr id="20377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54000591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Rectangle 2"/>
          <p:cNvSpPr>
            <a:spLocks noGrp="1" noRot="1" noChangeAspect="1" noChangeArrowheads="1" noTextEdit="1"/>
          </p:cNvSpPr>
          <p:nvPr>
            <p:ph type="sldImg"/>
          </p:nvPr>
        </p:nvSpPr>
        <p:spPr>
          <a:ln/>
        </p:spPr>
      </p:sp>
      <p:sp>
        <p:nvSpPr>
          <p:cNvPr id="20480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978454136"/>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Rectangle 2"/>
          <p:cNvSpPr>
            <a:spLocks noGrp="1" noRot="1" noChangeAspect="1" noChangeArrowheads="1" noTextEdit="1"/>
          </p:cNvSpPr>
          <p:nvPr>
            <p:ph type="sldImg"/>
          </p:nvPr>
        </p:nvSpPr>
        <p:spPr>
          <a:ln/>
        </p:spPr>
      </p:sp>
      <p:sp>
        <p:nvSpPr>
          <p:cNvPr id="20582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4189749938"/>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2"/>
          <p:cNvSpPr>
            <a:spLocks noGrp="1" noRot="1" noChangeAspect="1" noChangeArrowheads="1" noTextEdit="1"/>
          </p:cNvSpPr>
          <p:nvPr>
            <p:ph type="sldImg"/>
          </p:nvPr>
        </p:nvSpPr>
        <p:spPr>
          <a:ln/>
        </p:spPr>
      </p:sp>
      <p:sp>
        <p:nvSpPr>
          <p:cNvPr id="20685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932330673"/>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Rectangle 2"/>
          <p:cNvSpPr>
            <a:spLocks noGrp="1" noRot="1" noChangeAspect="1" noChangeArrowheads="1" noTextEdit="1"/>
          </p:cNvSpPr>
          <p:nvPr>
            <p:ph type="sldImg"/>
          </p:nvPr>
        </p:nvSpPr>
        <p:spPr>
          <a:ln/>
        </p:spPr>
      </p:sp>
      <p:sp>
        <p:nvSpPr>
          <p:cNvPr id="20787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72418054"/>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Rectangle 2"/>
          <p:cNvSpPr>
            <a:spLocks noGrp="1" noRot="1" noChangeAspect="1" noChangeArrowheads="1" noTextEdit="1"/>
          </p:cNvSpPr>
          <p:nvPr>
            <p:ph type="sldImg"/>
          </p:nvPr>
        </p:nvSpPr>
        <p:spPr>
          <a:ln/>
        </p:spPr>
      </p:sp>
      <p:sp>
        <p:nvSpPr>
          <p:cNvPr id="20889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737500509"/>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Rectangle 2"/>
          <p:cNvSpPr>
            <a:spLocks noGrp="1" noRot="1" noChangeAspect="1" noChangeArrowheads="1" noTextEdit="1"/>
          </p:cNvSpPr>
          <p:nvPr>
            <p:ph type="sldImg"/>
          </p:nvPr>
        </p:nvSpPr>
        <p:spPr>
          <a:ln/>
        </p:spPr>
      </p:sp>
      <p:sp>
        <p:nvSpPr>
          <p:cNvPr id="20992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932092996"/>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2"/>
          <p:cNvSpPr>
            <a:spLocks noGrp="1" noRot="1" noChangeAspect="1" noChangeArrowheads="1" noTextEdit="1"/>
          </p:cNvSpPr>
          <p:nvPr>
            <p:ph type="sldImg"/>
          </p:nvPr>
        </p:nvSpPr>
        <p:spPr>
          <a:ln/>
        </p:spPr>
      </p:sp>
      <p:sp>
        <p:nvSpPr>
          <p:cNvPr id="21094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52511744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2"/>
          <p:cNvSpPr>
            <a:spLocks noGrp="1" noRot="1" noChangeAspect="1" noChangeArrowheads="1" noTextEdit="1"/>
          </p:cNvSpPr>
          <p:nvPr>
            <p:ph type="sldImg"/>
          </p:nvPr>
        </p:nvSpPr>
        <p:spPr>
          <a:ln/>
        </p:spPr>
      </p:sp>
      <p:sp>
        <p:nvSpPr>
          <p:cNvPr id="21197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515948192"/>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Rectangle 2"/>
          <p:cNvSpPr>
            <a:spLocks noGrp="1" noRot="1" noChangeAspect="1" noChangeArrowheads="1" noTextEdit="1"/>
          </p:cNvSpPr>
          <p:nvPr>
            <p:ph type="sldImg"/>
          </p:nvPr>
        </p:nvSpPr>
        <p:spPr>
          <a:ln/>
        </p:spPr>
      </p:sp>
      <p:sp>
        <p:nvSpPr>
          <p:cNvPr id="21299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095876846"/>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Rectangle 2"/>
          <p:cNvSpPr>
            <a:spLocks noGrp="1" noRot="1" noChangeAspect="1" noChangeArrowheads="1" noTextEdit="1"/>
          </p:cNvSpPr>
          <p:nvPr>
            <p:ph type="sldImg"/>
          </p:nvPr>
        </p:nvSpPr>
        <p:spPr>
          <a:ln/>
        </p:spPr>
      </p:sp>
      <p:sp>
        <p:nvSpPr>
          <p:cNvPr id="21401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187627370"/>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2" name="Rectangle 2"/>
          <p:cNvSpPr>
            <a:spLocks noGrp="1" noRot="1" noChangeAspect="1" noChangeArrowheads="1" noTextEdit="1"/>
          </p:cNvSpPr>
          <p:nvPr>
            <p:ph type="sldImg"/>
          </p:nvPr>
        </p:nvSpPr>
        <p:spPr>
          <a:ln/>
        </p:spPr>
      </p:sp>
      <p:sp>
        <p:nvSpPr>
          <p:cNvPr id="21504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218411854"/>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p:cNvSpPr>
            <a:spLocks noGrp="1" noRot="1" noChangeAspect="1" noChangeArrowheads="1" noTextEdit="1"/>
          </p:cNvSpPr>
          <p:nvPr>
            <p:ph type="sldImg"/>
          </p:nvPr>
        </p:nvSpPr>
        <p:spPr>
          <a:ln/>
        </p:spPr>
      </p:sp>
      <p:sp>
        <p:nvSpPr>
          <p:cNvPr id="21606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49404187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Rectangle 2"/>
          <p:cNvSpPr>
            <a:spLocks noGrp="1" noRot="1" noChangeAspect="1" noChangeArrowheads="1" noTextEdit="1"/>
          </p:cNvSpPr>
          <p:nvPr>
            <p:ph type="sldImg"/>
          </p:nvPr>
        </p:nvSpPr>
        <p:spPr>
          <a:ln/>
        </p:spPr>
      </p:sp>
      <p:sp>
        <p:nvSpPr>
          <p:cNvPr id="21709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883880922"/>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Rectangle 2"/>
          <p:cNvSpPr>
            <a:spLocks noGrp="1" noRot="1" noChangeAspect="1" noChangeArrowheads="1" noTextEdit="1"/>
          </p:cNvSpPr>
          <p:nvPr>
            <p:ph type="sldImg"/>
          </p:nvPr>
        </p:nvSpPr>
        <p:spPr>
          <a:ln/>
        </p:spPr>
      </p:sp>
      <p:sp>
        <p:nvSpPr>
          <p:cNvPr id="21811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506709354"/>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2"/>
          <p:cNvSpPr>
            <a:spLocks noGrp="1" noRot="1" noChangeAspect="1" noChangeArrowheads="1" noTextEdit="1"/>
          </p:cNvSpPr>
          <p:nvPr>
            <p:ph type="sldImg"/>
          </p:nvPr>
        </p:nvSpPr>
        <p:spPr>
          <a:ln/>
        </p:spPr>
      </p:sp>
      <p:sp>
        <p:nvSpPr>
          <p:cNvPr id="21913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11962815"/>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2" name="Rectangle 2"/>
          <p:cNvSpPr>
            <a:spLocks noGrp="1" noRot="1" noChangeAspect="1" noChangeArrowheads="1" noTextEdit="1"/>
          </p:cNvSpPr>
          <p:nvPr>
            <p:ph type="sldImg"/>
          </p:nvPr>
        </p:nvSpPr>
        <p:spPr>
          <a:ln/>
        </p:spPr>
      </p:sp>
      <p:sp>
        <p:nvSpPr>
          <p:cNvPr id="22016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492747142"/>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Rectangle 2"/>
          <p:cNvSpPr>
            <a:spLocks noGrp="1" noRot="1" noChangeAspect="1" noChangeArrowheads="1" noTextEdit="1"/>
          </p:cNvSpPr>
          <p:nvPr>
            <p:ph type="sldImg"/>
          </p:nvPr>
        </p:nvSpPr>
        <p:spPr>
          <a:ln/>
        </p:spPr>
      </p:sp>
      <p:sp>
        <p:nvSpPr>
          <p:cNvPr id="22118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648892268"/>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210" name="Rectangle 2"/>
          <p:cNvSpPr>
            <a:spLocks noGrp="1" noRot="1" noChangeAspect="1" noChangeArrowheads="1" noTextEdit="1"/>
          </p:cNvSpPr>
          <p:nvPr>
            <p:ph type="sldImg"/>
          </p:nvPr>
        </p:nvSpPr>
        <p:spPr>
          <a:ln/>
        </p:spPr>
      </p:sp>
      <p:sp>
        <p:nvSpPr>
          <p:cNvPr id="22221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593727460"/>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p:cNvSpPr>
            <a:spLocks noGrp="1" noRot="1" noChangeAspect="1" noChangeArrowheads="1" noTextEdit="1"/>
          </p:cNvSpPr>
          <p:nvPr>
            <p:ph type="sldImg"/>
          </p:nvPr>
        </p:nvSpPr>
        <p:spPr>
          <a:ln/>
        </p:spPr>
      </p:sp>
      <p:sp>
        <p:nvSpPr>
          <p:cNvPr id="22323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308993948"/>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258" name="Rectangle 2"/>
          <p:cNvSpPr>
            <a:spLocks noGrp="1" noRot="1" noChangeAspect="1" noChangeArrowheads="1" noTextEdit="1"/>
          </p:cNvSpPr>
          <p:nvPr>
            <p:ph type="sldImg"/>
          </p:nvPr>
        </p:nvSpPr>
        <p:spPr>
          <a:ln/>
        </p:spPr>
      </p:sp>
      <p:sp>
        <p:nvSpPr>
          <p:cNvPr id="22425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090357385"/>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82" name="Rectangle 2"/>
          <p:cNvSpPr>
            <a:spLocks noGrp="1" noRot="1" noChangeAspect="1" noChangeArrowheads="1" noTextEdit="1"/>
          </p:cNvSpPr>
          <p:nvPr>
            <p:ph type="sldImg"/>
          </p:nvPr>
        </p:nvSpPr>
        <p:spPr>
          <a:ln/>
        </p:spPr>
      </p:sp>
      <p:sp>
        <p:nvSpPr>
          <p:cNvPr id="22528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529288048"/>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06" name="Rectangle 2"/>
          <p:cNvSpPr>
            <a:spLocks noGrp="1" noRot="1" noChangeAspect="1" noChangeArrowheads="1" noTextEdit="1"/>
          </p:cNvSpPr>
          <p:nvPr>
            <p:ph type="sldImg"/>
          </p:nvPr>
        </p:nvSpPr>
        <p:spPr>
          <a:ln/>
        </p:spPr>
      </p:sp>
      <p:sp>
        <p:nvSpPr>
          <p:cNvPr id="22630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071064853"/>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330" name="Rectangle 1026"/>
          <p:cNvSpPr>
            <a:spLocks noGrp="1" noRot="1" noChangeAspect="1" noChangeArrowheads="1" noTextEdit="1"/>
          </p:cNvSpPr>
          <p:nvPr>
            <p:ph type="sldImg"/>
          </p:nvPr>
        </p:nvSpPr>
        <p:spPr>
          <a:ln/>
        </p:spPr>
      </p:sp>
      <p:sp>
        <p:nvSpPr>
          <p:cNvPr id="227331" name="Rectangle 1027"/>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075776857"/>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2"/>
          <p:cNvSpPr>
            <a:spLocks noGrp="1" noRot="1" noChangeAspect="1" noChangeArrowheads="1" noTextEdit="1"/>
          </p:cNvSpPr>
          <p:nvPr>
            <p:ph type="sldImg"/>
          </p:nvPr>
        </p:nvSpPr>
        <p:spPr>
          <a:ln/>
        </p:spPr>
      </p:sp>
      <p:sp>
        <p:nvSpPr>
          <p:cNvPr id="22835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797050805"/>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378" name="Rectangle 2"/>
          <p:cNvSpPr>
            <a:spLocks noGrp="1" noRot="1" noChangeAspect="1" noChangeArrowheads="1" noTextEdit="1"/>
          </p:cNvSpPr>
          <p:nvPr>
            <p:ph type="sldImg"/>
          </p:nvPr>
        </p:nvSpPr>
        <p:spPr>
          <a:ln/>
        </p:spPr>
      </p:sp>
      <p:sp>
        <p:nvSpPr>
          <p:cNvPr id="22937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381446295"/>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Rectangle 2"/>
          <p:cNvSpPr>
            <a:spLocks noGrp="1" noRot="1" noChangeAspect="1" noChangeArrowheads="1" noTextEdit="1"/>
          </p:cNvSpPr>
          <p:nvPr>
            <p:ph type="sldImg"/>
          </p:nvPr>
        </p:nvSpPr>
        <p:spPr>
          <a:ln/>
        </p:spPr>
      </p:sp>
      <p:sp>
        <p:nvSpPr>
          <p:cNvPr id="230403" name="Rectangle 3"/>
          <p:cNvSpPr>
            <a:spLocks noGrp="1" noChangeArrowheads="1"/>
          </p:cNvSpPr>
          <p:nvPr>
            <p:ph type="body" idx="1"/>
          </p:nvPr>
        </p:nvSpPr>
        <p:spPr>
          <a:noFill/>
          <a:ln w="9525"/>
        </p:spPr>
        <p:txBody>
          <a:bodyPr/>
          <a:lstStyle/>
          <a:p>
            <a:pPr eaLnBrk="1" hangingPunct="1"/>
            <a:r>
              <a:rPr lang="en-GB" smtClean="0"/>
              <a:t>Duriau et al article worth reading to note advantages of contant A PC in  file</a:t>
            </a:r>
          </a:p>
          <a:p>
            <a:pPr eaLnBrk="1" hangingPunct="1"/>
            <a:endParaRPr lang="en-GB" smtClean="0"/>
          </a:p>
        </p:txBody>
      </p:sp>
    </p:spTree>
    <p:extLst>
      <p:ext uri="{BB962C8B-B14F-4D97-AF65-F5344CB8AC3E}">
        <p14:creationId xmlns:p14="http://schemas.microsoft.com/office/powerpoint/2010/main" val="704961743"/>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2"/>
          <p:cNvSpPr>
            <a:spLocks noGrp="1" noRot="1" noChangeAspect="1" noChangeArrowheads="1" noTextEdit="1"/>
          </p:cNvSpPr>
          <p:nvPr>
            <p:ph type="sldImg"/>
          </p:nvPr>
        </p:nvSpPr>
        <p:spPr>
          <a:ln/>
        </p:spPr>
      </p:sp>
      <p:sp>
        <p:nvSpPr>
          <p:cNvPr id="23142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408941269"/>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Rectangle 2"/>
          <p:cNvSpPr>
            <a:spLocks noGrp="1" noRot="1" noChangeAspect="1" noChangeArrowheads="1" noTextEdit="1"/>
          </p:cNvSpPr>
          <p:nvPr>
            <p:ph type="sldImg"/>
          </p:nvPr>
        </p:nvSpPr>
        <p:spPr>
          <a:ln/>
        </p:spPr>
      </p:sp>
      <p:sp>
        <p:nvSpPr>
          <p:cNvPr id="23245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343335536"/>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3474" name="Rectangle 2"/>
          <p:cNvSpPr>
            <a:spLocks noGrp="1" noRot="1" noChangeAspect="1" noChangeArrowheads="1" noTextEdit="1"/>
          </p:cNvSpPr>
          <p:nvPr>
            <p:ph type="sldImg"/>
          </p:nvPr>
        </p:nvSpPr>
        <p:spPr>
          <a:ln/>
        </p:spPr>
      </p:sp>
      <p:sp>
        <p:nvSpPr>
          <p:cNvPr id="23347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835584426"/>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2"/>
          <p:cNvSpPr>
            <a:spLocks noGrp="1" noRot="1" noChangeAspect="1" noChangeArrowheads="1" noTextEdit="1"/>
          </p:cNvSpPr>
          <p:nvPr>
            <p:ph type="sldImg"/>
          </p:nvPr>
        </p:nvSpPr>
        <p:spPr>
          <a:ln/>
        </p:spPr>
      </p:sp>
      <p:sp>
        <p:nvSpPr>
          <p:cNvPr id="23449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478386616"/>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22" name="Rectangle 2"/>
          <p:cNvSpPr>
            <a:spLocks noGrp="1" noRot="1" noChangeAspect="1" noChangeArrowheads="1" noTextEdit="1"/>
          </p:cNvSpPr>
          <p:nvPr>
            <p:ph type="sldImg"/>
          </p:nvPr>
        </p:nvSpPr>
        <p:spPr>
          <a:ln/>
        </p:spPr>
      </p:sp>
      <p:sp>
        <p:nvSpPr>
          <p:cNvPr id="23552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4081843550"/>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546" name="Rectangle 2"/>
          <p:cNvSpPr>
            <a:spLocks noGrp="1" noRot="1" noChangeAspect="1" noChangeArrowheads="1" noTextEdit="1"/>
          </p:cNvSpPr>
          <p:nvPr>
            <p:ph type="sldImg"/>
          </p:nvPr>
        </p:nvSpPr>
        <p:spPr>
          <a:ln/>
        </p:spPr>
      </p:sp>
      <p:sp>
        <p:nvSpPr>
          <p:cNvPr id="23654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756151466"/>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0" name="Rectangle 2"/>
          <p:cNvSpPr>
            <a:spLocks noGrp="1" noRot="1" noChangeAspect="1" noChangeArrowheads="1" noTextEdit="1"/>
          </p:cNvSpPr>
          <p:nvPr>
            <p:ph type="sldImg"/>
          </p:nvPr>
        </p:nvSpPr>
        <p:spPr>
          <a:ln/>
        </p:spPr>
      </p:sp>
      <p:sp>
        <p:nvSpPr>
          <p:cNvPr id="23757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285162910"/>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Rectangle 2"/>
          <p:cNvSpPr>
            <a:spLocks noGrp="1" noRot="1" noChangeAspect="1" noChangeArrowheads="1" noTextEdit="1"/>
          </p:cNvSpPr>
          <p:nvPr>
            <p:ph type="sldImg"/>
          </p:nvPr>
        </p:nvSpPr>
        <p:spPr>
          <a:ln/>
        </p:spPr>
      </p:sp>
      <p:sp>
        <p:nvSpPr>
          <p:cNvPr id="23859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711538196"/>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9618" name="Rectangle 2"/>
          <p:cNvSpPr>
            <a:spLocks noGrp="1" noRot="1" noChangeAspect="1" noChangeArrowheads="1" noTextEdit="1"/>
          </p:cNvSpPr>
          <p:nvPr>
            <p:ph type="sldImg"/>
          </p:nvPr>
        </p:nvSpPr>
        <p:spPr>
          <a:ln/>
        </p:spPr>
      </p:sp>
      <p:sp>
        <p:nvSpPr>
          <p:cNvPr id="23961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005030014"/>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642" name="Rectangle 2"/>
          <p:cNvSpPr>
            <a:spLocks noGrp="1" noRot="1" noChangeAspect="1" noChangeArrowheads="1" noTextEdit="1"/>
          </p:cNvSpPr>
          <p:nvPr>
            <p:ph type="sldImg"/>
          </p:nvPr>
        </p:nvSpPr>
        <p:spPr>
          <a:ln/>
        </p:spPr>
      </p:sp>
      <p:sp>
        <p:nvSpPr>
          <p:cNvPr id="240643" name="Rectangle 3"/>
          <p:cNvSpPr>
            <a:spLocks noGrp="1" noChangeArrowheads="1"/>
          </p:cNvSpPr>
          <p:nvPr>
            <p:ph type="body" idx="1"/>
          </p:nvPr>
        </p:nvSpPr>
        <p:spPr>
          <a:noFill/>
          <a:ln w="9525"/>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GB" dirty="0" smtClean="0">
                <a:hlinkClick r:id="rId3" action="ppaction://hlinkfile" tooltip="Methodological naturalism"/>
              </a:rPr>
              <a:t>Methodological naturalism</a:t>
            </a:r>
            <a:r>
              <a:rPr lang="en-GB" dirty="0" smtClean="0"/>
              <a:t>, naturalism that holds that science is to be done without reference to supernatural causes; also refers to a methodological assumption in the philosophy of religion that observable events are fully explainable by natural causes without reference to the supernatural</a:t>
            </a:r>
          </a:p>
          <a:p>
            <a:pPr eaLnBrk="1" hangingPunct="1"/>
            <a:r>
              <a:rPr lang="en-GB" b="1" dirty="0" smtClean="0"/>
              <a:t>Positivism</a:t>
            </a:r>
            <a:r>
              <a:rPr lang="en-GB" dirty="0" smtClean="0"/>
              <a:t> is a </a:t>
            </a:r>
            <a:r>
              <a:rPr lang="en-GB" dirty="0" smtClean="0">
                <a:hlinkClick r:id="rId4" action="ppaction://hlinkfile" tooltip="Philosophy of science"/>
              </a:rPr>
              <a:t>philosophy of science</a:t>
            </a:r>
            <a:r>
              <a:rPr lang="en-GB" dirty="0" smtClean="0"/>
              <a:t> based on the view that in the </a:t>
            </a:r>
            <a:r>
              <a:rPr lang="en-GB" dirty="0" smtClean="0">
                <a:hlinkClick r:id="rId5" action="ppaction://hlinkfile" tooltip="Social science"/>
              </a:rPr>
              <a:t>social</a:t>
            </a:r>
            <a:r>
              <a:rPr lang="en-GB" dirty="0" smtClean="0"/>
              <a:t> as well as </a:t>
            </a:r>
            <a:r>
              <a:rPr lang="en-GB" dirty="0" smtClean="0">
                <a:hlinkClick r:id="rId6" action="ppaction://hlinkfile" tooltip="Natural science"/>
              </a:rPr>
              <a:t>natural sciences</a:t>
            </a:r>
            <a:r>
              <a:rPr lang="en-GB" dirty="0" smtClean="0"/>
              <a:t>, information derived from </a:t>
            </a:r>
            <a:r>
              <a:rPr lang="en-GB" dirty="0" smtClean="0">
                <a:hlinkClick r:id="rId7" action="ppaction://hlinkfile" tooltip="Sensory experience"/>
              </a:rPr>
              <a:t>sensory experience</a:t>
            </a:r>
            <a:r>
              <a:rPr lang="en-GB" dirty="0" smtClean="0"/>
              <a:t>, and logical and mathematical treatments of such data, are together the exclusive source of all authoritative knowledge.</a:t>
            </a:r>
            <a:r>
              <a:rPr lang="en-GB" baseline="30000" dirty="0" smtClean="0">
                <a:hlinkClick r:id="" action="ppaction://hlinkfile"/>
              </a:rPr>
              <a:t>[1]</a:t>
            </a:r>
            <a:r>
              <a:rPr lang="en-GB" dirty="0" smtClean="0"/>
              <a:t> Positivism assumes that there is valid knowledge (truth) only in scientific knowledge.</a:t>
            </a:r>
            <a:r>
              <a:rPr lang="en-GB" baseline="30000" dirty="0" smtClean="0">
                <a:hlinkClick r:id="" action="ppaction://hlinkfile"/>
              </a:rPr>
              <a:t>[2]</a:t>
            </a:r>
            <a:r>
              <a:rPr lang="en-GB" dirty="0" smtClean="0"/>
              <a:t> Obtaining and </a:t>
            </a:r>
            <a:r>
              <a:rPr lang="en-GB" i="1" dirty="0" smtClean="0"/>
              <a:t>verifying</a:t>
            </a:r>
            <a:r>
              <a:rPr lang="en-GB" dirty="0" smtClean="0"/>
              <a:t> data that can be received from the senses is known as </a:t>
            </a:r>
            <a:r>
              <a:rPr lang="en-GB" dirty="0" smtClean="0">
                <a:hlinkClick r:id="rId8" action="ppaction://hlinkfile" tooltip="Empirical evidence"/>
              </a:rPr>
              <a:t>empirical evidence</a:t>
            </a:r>
            <a:r>
              <a:rPr lang="en-GB" dirty="0" smtClean="0"/>
              <a:t>.</a:t>
            </a:r>
            <a:r>
              <a:rPr lang="en-GB" baseline="30000" dirty="0" smtClean="0">
                <a:hlinkClick r:id="" action="ppaction://hlinkfile"/>
              </a:rPr>
              <a:t>[1]</a:t>
            </a:r>
            <a:r>
              <a:rPr lang="en-GB" dirty="0" smtClean="0"/>
              <a:t> This view holds that society operates according to general laws like the physical world. Introspective and intuitional attempts to gain knowledge are rejected. Though the positivist approach has been a recurrent theme in the history of Western thought,</a:t>
            </a:r>
            <a:r>
              <a:rPr lang="en-GB" baseline="30000" dirty="0" smtClean="0">
                <a:hlinkClick r:id="" action="ppaction://hlinkfile"/>
              </a:rPr>
              <a:t>[3]</a:t>
            </a:r>
            <a:r>
              <a:rPr lang="en-GB" dirty="0" smtClean="0"/>
              <a:t> the concept was developed in the modern sense in the early 19th century by the philosopher and founding sociologist, </a:t>
            </a:r>
            <a:r>
              <a:rPr lang="en-GB" dirty="0" err="1" smtClean="0">
                <a:hlinkClick r:id="rId9" action="ppaction://hlinkfile" tooltip="Auguste Comte"/>
              </a:rPr>
              <a:t>Auguste</a:t>
            </a:r>
            <a:r>
              <a:rPr lang="en-GB" dirty="0" smtClean="0">
                <a:hlinkClick r:id="rId9" action="ppaction://hlinkfile" tooltip="Auguste Comte"/>
              </a:rPr>
              <a:t> Comte</a:t>
            </a:r>
            <a:r>
              <a:rPr lang="en-GB" dirty="0" smtClean="0"/>
              <a:t>.</a:t>
            </a:r>
            <a:r>
              <a:rPr lang="en-GB" baseline="30000" dirty="0" smtClean="0">
                <a:hlinkClick r:id="" action="ppaction://hlinkfile"/>
              </a:rPr>
              <a:t>[4]</a:t>
            </a:r>
            <a:r>
              <a:rPr lang="en-GB" dirty="0" smtClean="0"/>
              <a:t> Comte argued that society operates according to its own quasi-absolute laws, much as the physical world operates according to gravity and other absolute laws of nature.</a:t>
            </a:r>
            <a:endParaRPr lang="en-US" dirty="0" smtClean="0"/>
          </a:p>
        </p:txBody>
      </p:sp>
    </p:spTree>
    <p:extLst>
      <p:ext uri="{BB962C8B-B14F-4D97-AF65-F5344CB8AC3E}">
        <p14:creationId xmlns:p14="http://schemas.microsoft.com/office/powerpoint/2010/main" val="3101599748"/>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1666" name="Rectangle 2"/>
          <p:cNvSpPr>
            <a:spLocks noGrp="1" noRot="1" noChangeAspect="1" noChangeArrowheads="1" noTextEdit="1"/>
          </p:cNvSpPr>
          <p:nvPr>
            <p:ph type="sldImg"/>
          </p:nvPr>
        </p:nvSpPr>
        <p:spPr>
          <a:ln/>
        </p:spPr>
      </p:sp>
      <p:sp>
        <p:nvSpPr>
          <p:cNvPr id="24166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115280552"/>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690" name="Rectangle 2"/>
          <p:cNvSpPr>
            <a:spLocks noGrp="1" noRot="1" noChangeAspect="1" noChangeArrowheads="1" noTextEdit="1"/>
          </p:cNvSpPr>
          <p:nvPr>
            <p:ph type="sldImg"/>
          </p:nvPr>
        </p:nvSpPr>
        <p:spPr>
          <a:ln/>
        </p:spPr>
      </p:sp>
      <p:sp>
        <p:nvSpPr>
          <p:cNvPr id="24269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245299406"/>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2"/>
          <p:cNvSpPr>
            <a:spLocks noGrp="1" noRot="1" noChangeAspect="1" noChangeArrowheads="1" noTextEdit="1"/>
          </p:cNvSpPr>
          <p:nvPr>
            <p:ph type="sldImg"/>
          </p:nvPr>
        </p:nvSpPr>
        <p:spPr>
          <a:xfrm>
            <a:off x="1012825" y="725488"/>
            <a:ext cx="4832350" cy="3624262"/>
          </a:xfrm>
          <a:ln/>
        </p:spPr>
      </p:sp>
      <p:sp>
        <p:nvSpPr>
          <p:cNvPr id="243715" name="Rectangle 3"/>
          <p:cNvSpPr>
            <a:spLocks noGrp="1" noChangeArrowheads="1"/>
          </p:cNvSpPr>
          <p:nvPr>
            <p:ph type="body" idx="1"/>
          </p:nvPr>
        </p:nvSpPr>
        <p:spPr>
          <a:xfrm>
            <a:off x="914400" y="4592638"/>
            <a:ext cx="5027613" cy="4348162"/>
          </a:xfrm>
          <a:noFill/>
          <a:ln w="9525"/>
        </p:spPr>
        <p:txBody>
          <a:bodyPr/>
          <a:lstStyle/>
          <a:p>
            <a:pPr eaLnBrk="1" hangingPunct="1"/>
            <a:endParaRPr lang="en-US" smtClean="0"/>
          </a:p>
        </p:txBody>
      </p:sp>
    </p:spTree>
    <p:extLst>
      <p:ext uri="{BB962C8B-B14F-4D97-AF65-F5344CB8AC3E}">
        <p14:creationId xmlns:p14="http://schemas.microsoft.com/office/powerpoint/2010/main" val="2915122987"/>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738" name="Rectangle 2"/>
          <p:cNvSpPr>
            <a:spLocks noGrp="1" noRot="1" noChangeAspect="1" noChangeArrowheads="1" noTextEdit="1"/>
          </p:cNvSpPr>
          <p:nvPr>
            <p:ph type="sldImg"/>
          </p:nvPr>
        </p:nvSpPr>
        <p:spPr>
          <a:xfrm>
            <a:off x="1012825" y="725488"/>
            <a:ext cx="4832350" cy="3624262"/>
          </a:xfrm>
          <a:ln/>
        </p:spPr>
      </p:sp>
      <p:sp>
        <p:nvSpPr>
          <p:cNvPr id="244739" name="Rectangle 3"/>
          <p:cNvSpPr>
            <a:spLocks noGrp="1" noChangeArrowheads="1"/>
          </p:cNvSpPr>
          <p:nvPr>
            <p:ph type="body" idx="1"/>
          </p:nvPr>
        </p:nvSpPr>
        <p:spPr>
          <a:xfrm>
            <a:off x="914400" y="4592638"/>
            <a:ext cx="5027613" cy="4348162"/>
          </a:xfrm>
          <a:noFill/>
          <a:ln w="9525"/>
        </p:spPr>
        <p:txBody>
          <a:bodyPr/>
          <a:lstStyle/>
          <a:p>
            <a:pPr eaLnBrk="1" hangingPunct="1"/>
            <a:endParaRPr lang="en-US" smtClean="0"/>
          </a:p>
        </p:txBody>
      </p:sp>
    </p:spTree>
    <p:extLst>
      <p:ext uri="{BB962C8B-B14F-4D97-AF65-F5344CB8AC3E}">
        <p14:creationId xmlns:p14="http://schemas.microsoft.com/office/powerpoint/2010/main" val="2398567945"/>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62" name="Rectangle 2"/>
          <p:cNvSpPr>
            <a:spLocks noGrp="1" noRot="1" noChangeAspect="1" noChangeArrowheads="1" noTextEdit="1"/>
          </p:cNvSpPr>
          <p:nvPr>
            <p:ph type="sldImg"/>
          </p:nvPr>
        </p:nvSpPr>
        <p:spPr>
          <a:xfrm>
            <a:off x="1012825" y="725488"/>
            <a:ext cx="4832350" cy="3624262"/>
          </a:xfrm>
          <a:ln/>
        </p:spPr>
      </p:sp>
      <p:sp>
        <p:nvSpPr>
          <p:cNvPr id="245763" name="Rectangle 3"/>
          <p:cNvSpPr>
            <a:spLocks noGrp="1" noChangeArrowheads="1"/>
          </p:cNvSpPr>
          <p:nvPr>
            <p:ph type="body" idx="1"/>
          </p:nvPr>
        </p:nvSpPr>
        <p:spPr>
          <a:xfrm>
            <a:off x="914400" y="4592638"/>
            <a:ext cx="5027613" cy="4348162"/>
          </a:xfrm>
          <a:noFill/>
          <a:ln w="9525"/>
        </p:spPr>
        <p:txBody>
          <a:bodyPr/>
          <a:lstStyle/>
          <a:p>
            <a:pPr eaLnBrk="1" hangingPunct="1"/>
            <a:endParaRPr lang="en-US" smtClean="0"/>
          </a:p>
        </p:txBody>
      </p:sp>
    </p:spTree>
    <p:extLst>
      <p:ext uri="{BB962C8B-B14F-4D97-AF65-F5344CB8AC3E}">
        <p14:creationId xmlns:p14="http://schemas.microsoft.com/office/powerpoint/2010/main" val="3414072323"/>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6786" name="Rectangle 2"/>
          <p:cNvSpPr>
            <a:spLocks noGrp="1" noRot="1" noChangeAspect="1" noChangeArrowheads="1" noTextEdit="1"/>
          </p:cNvSpPr>
          <p:nvPr>
            <p:ph type="sldImg"/>
          </p:nvPr>
        </p:nvSpPr>
        <p:spPr>
          <a:xfrm>
            <a:off x="1012825" y="725488"/>
            <a:ext cx="4832350" cy="3624262"/>
          </a:xfrm>
          <a:ln/>
        </p:spPr>
      </p:sp>
      <p:sp>
        <p:nvSpPr>
          <p:cNvPr id="246787" name="Rectangle 3"/>
          <p:cNvSpPr>
            <a:spLocks noGrp="1" noChangeArrowheads="1"/>
          </p:cNvSpPr>
          <p:nvPr>
            <p:ph type="body" idx="1"/>
          </p:nvPr>
        </p:nvSpPr>
        <p:spPr>
          <a:xfrm>
            <a:off x="914400" y="4592638"/>
            <a:ext cx="5027613" cy="4348162"/>
          </a:xfrm>
          <a:noFill/>
          <a:ln w="9525"/>
        </p:spPr>
        <p:txBody>
          <a:bodyPr/>
          <a:lstStyle/>
          <a:p>
            <a:pPr eaLnBrk="1" hangingPunct="1"/>
            <a:endParaRPr lang="en-US" smtClean="0"/>
          </a:p>
        </p:txBody>
      </p:sp>
    </p:spTree>
    <p:extLst>
      <p:ext uri="{BB962C8B-B14F-4D97-AF65-F5344CB8AC3E}">
        <p14:creationId xmlns:p14="http://schemas.microsoft.com/office/powerpoint/2010/main" val="1036855647"/>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810" name="Rectangle 2"/>
          <p:cNvSpPr>
            <a:spLocks noGrp="1" noRot="1" noChangeAspect="1" noChangeArrowheads="1" noTextEdit="1"/>
          </p:cNvSpPr>
          <p:nvPr>
            <p:ph type="sldImg"/>
          </p:nvPr>
        </p:nvSpPr>
        <p:spPr>
          <a:ln/>
        </p:spPr>
      </p:sp>
      <p:sp>
        <p:nvSpPr>
          <p:cNvPr id="24781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600742841"/>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8834" name="Rectangle 2"/>
          <p:cNvSpPr>
            <a:spLocks noGrp="1" noRot="1" noChangeAspect="1" noChangeArrowheads="1" noTextEdit="1"/>
          </p:cNvSpPr>
          <p:nvPr>
            <p:ph type="sldImg"/>
          </p:nvPr>
        </p:nvSpPr>
        <p:spPr>
          <a:ln/>
        </p:spPr>
      </p:sp>
      <p:sp>
        <p:nvSpPr>
          <p:cNvPr id="24883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4186462019"/>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9858" name="Rectangle 2"/>
          <p:cNvSpPr>
            <a:spLocks noGrp="1" noRot="1" noChangeAspect="1" noChangeArrowheads="1" noTextEdit="1"/>
          </p:cNvSpPr>
          <p:nvPr>
            <p:ph type="sldImg"/>
          </p:nvPr>
        </p:nvSpPr>
        <p:spPr>
          <a:xfrm>
            <a:off x="1012825" y="725488"/>
            <a:ext cx="4832350" cy="3624262"/>
          </a:xfrm>
          <a:ln/>
        </p:spPr>
      </p:sp>
      <p:sp>
        <p:nvSpPr>
          <p:cNvPr id="249859" name="Rectangle 3"/>
          <p:cNvSpPr>
            <a:spLocks noGrp="1" noChangeArrowheads="1"/>
          </p:cNvSpPr>
          <p:nvPr>
            <p:ph type="body" idx="1"/>
          </p:nvPr>
        </p:nvSpPr>
        <p:spPr>
          <a:xfrm>
            <a:off x="914400" y="4592638"/>
            <a:ext cx="5027613" cy="4348162"/>
          </a:xfrm>
          <a:noFill/>
          <a:ln w="9525"/>
        </p:spPr>
        <p:txBody>
          <a:bodyPr/>
          <a:lstStyle/>
          <a:p>
            <a:pPr marL="228600" indent="-228600" eaLnBrk="1" hangingPunct="1"/>
            <a:endParaRPr lang="en-US" smtClean="0"/>
          </a:p>
        </p:txBody>
      </p:sp>
    </p:spTree>
    <p:extLst>
      <p:ext uri="{BB962C8B-B14F-4D97-AF65-F5344CB8AC3E}">
        <p14:creationId xmlns:p14="http://schemas.microsoft.com/office/powerpoint/2010/main" val="1781931143"/>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882" name="Rectangle 2"/>
          <p:cNvSpPr>
            <a:spLocks noGrp="1" noRot="1" noChangeAspect="1" noChangeArrowheads="1" noTextEdit="1"/>
          </p:cNvSpPr>
          <p:nvPr>
            <p:ph type="sldImg"/>
          </p:nvPr>
        </p:nvSpPr>
        <p:spPr>
          <a:xfrm>
            <a:off x="1012825" y="725488"/>
            <a:ext cx="4832350" cy="3624262"/>
          </a:xfrm>
          <a:ln/>
        </p:spPr>
      </p:sp>
      <p:sp>
        <p:nvSpPr>
          <p:cNvPr id="250883" name="Rectangle 3"/>
          <p:cNvSpPr>
            <a:spLocks noGrp="1" noChangeArrowheads="1"/>
          </p:cNvSpPr>
          <p:nvPr>
            <p:ph type="body" idx="1"/>
          </p:nvPr>
        </p:nvSpPr>
        <p:spPr>
          <a:xfrm>
            <a:off x="914400" y="4592638"/>
            <a:ext cx="5027613" cy="4348162"/>
          </a:xfrm>
          <a:noFill/>
          <a:ln w="9525"/>
        </p:spPr>
        <p:txBody>
          <a:bodyPr/>
          <a:lstStyle/>
          <a:p>
            <a:pPr eaLnBrk="1" hangingPunct="1"/>
            <a:endParaRPr lang="en-US" sz="1400" smtClean="0"/>
          </a:p>
        </p:txBody>
      </p:sp>
    </p:spTree>
    <p:extLst>
      <p:ext uri="{BB962C8B-B14F-4D97-AF65-F5344CB8AC3E}">
        <p14:creationId xmlns:p14="http://schemas.microsoft.com/office/powerpoint/2010/main" val="2563036379"/>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1906" name="Rectangle 2"/>
          <p:cNvSpPr>
            <a:spLocks noGrp="1" noRot="1" noChangeAspect="1" noChangeArrowheads="1" noTextEdit="1"/>
          </p:cNvSpPr>
          <p:nvPr>
            <p:ph type="sldImg"/>
          </p:nvPr>
        </p:nvSpPr>
        <p:spPr>
          <a:xfrm>
            <a:off x="1012825" y="725488"/>
            <a:ext cx="4832350" cy="3624262"/>
          </a:xfrm>
          <a:ln/>
        </p:spPr>
      </p:sp>
      <p:sp>
        <p:nvSpPr>
          <p:cNvPr id="251907" name="Rectangle 3"/>
          <p:cNvSpPr>
            <a:spLocks noGrp="1" noChangeArrowheads="1"/>
          </p:cNvSpPr>
          <p:nvPr>
            <p:ph type="body" idx="1"/>
          </p:nvPr>
        </p:nvSpPr>
        <p:spPr>
          <a:xfrm>
            <a:off x="914400" y="4592638"/>
            <a:ext cx="5027613" cy="4348162"/>
          </a:xfrm>
          <a:noFill/>
          <a:ln w="9525"/>
        </p:spPr>
        <p:txBody>
          <a:bodyPr/>
          <a:lstStyle/>
          <a:p>
            <a:pPr eaLnBrk="1" hangingPunct="1"/>
            <a:endParaRPr lang="en-US" sz="1400" smtClean="0"/>
          </a:p>
        </p:txBody>
      </p:sp>
    </p:spTree>
    <p:extLst>
      <p:ext uri="{BB962C8B-B14F-4D97-AF65-F5344CB8AC3E}">
        <p14:creationId xmlns:p14="http://schemas.microsoft.com/office/powerpoint/2010/main" val="3095392648"/>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2930" name="Rectangle 2"/>
          <p:cNvSpPr>
            <a:spLocks noGrp="1" noRot="1" noChangeAspect="1" noChangeArrowheads="1" noTextEdit="1"/>
          </p:cNvSpPr>
          <p:nvPr>
            <p:ph type="sldImg"/>
          </p:nvPr>
        </p:nvSpPr>
        <p:spPr>
          <a:ln/>
        </p:spPr>
      </p:sp>
      <p:sp>
        <p:nvSpPr>
          <p:cNvPr id="25293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435475770"/>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3954" name="Rectangle 2"/>
          <p:cNvSpPr>
            <a:spLocks noGrp="1" noRot="1" noChangeAspect="1" noChangeArrowheads="1" noTextEdit="1"/>
          </p:cNvSpPr>
          <p:nvPr>
            <p:ph type="sldImg"/>
          </p:nvPr>
        </p:nvSpPr>
        <p:spPr>
          <a:xfrm>
            <a:off x="1012825" y="725488"/>
            <a:ext cx="4832350" cy="3624262"/>
          </a:xfrm>
          <a:ln/>
        </p:spPr>
      </p:sp>
      <p:sp>
        <p:nvSpPr>
          <p:cNvPr id="253955" name="Rectangle 3"/>
          <p:cNvSpPr>
            <a:spLocks noGrp="1" noChangeArrowheads="1"/>
          </p:cNvSpPr>
          <p:nvPr>
            <p:ph type="body" idx="1"/>
          </p:nvPr>
        </p:nvSpPr>
        <p:spPr>
          <a:xfrm>
            <a:off x="914400" y="4592638"/>
            <a:ext cx="5027613" cy="4348162"/>
          </a:xfrm>
          <a:noFill/>
          <a:ln w="9525"/>
        </p:spPr>
        <p:txBody>
          <a:bodyPr/>
          <a:lstStyle/>
          <a:p>
            <a:pPr eaLnBrk="1" hangingPunct="1"/>
            <a:endParaRPr lang="en-US" sz="1400" smtClean="0">
              <a:latin typeface="Arial" charset="0"/>
            </a:endParaRPr>
          </a:p>
        </p:txBody>
      </p:sp>
    </p:spTree>
    <p:extLst>
      <p:ext uri="{BB962C8B-B14F-4D97-AF65-F5344CB8AC3E}">
        <p14:creationId xmlns:p14="http://schemas.microsoft.com/office/powerpoint/2010/main" val="1986962706"/>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4978" name="Rectangle 2"/>
          <p:cNvSpPr>
            <a:spLocks noGrp="1" noRot="1" noChangeAspect="1" noChangeArrowheads="1" noTextEdit="1"/>
          </p:cNvSpPr>
          <p:nvPr>
            <p:ph type="sldImg"/>
          </p:nvPr>
        </p:nvSpPr>
        <p:spPr>
          <a:ln/>
        </p:spPr>
      </p:sp>
      <p:sp>
        <p:nvSpPr>
          <p:cNvPr id="25497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978062625"/>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2" name="Rectangle 2"/>
          <p:cNvSpPr>
            <a:spLocks noGrp="1" noRot="1" noChangeAspect="1" noChangeArrowheads="1" noTextEdit="1"/>
          </p:cNvSpPr>
          <p:nvPr>
            <p:ph type="sldImg"/>
          </p:nvPr>
        </p:nvSpPr>
        <p:spPr>
          <a:xfrm>
            <a:off x="1012825" y="725488"/>
            <a:ext cx="4832350" cy="3624262"/>
          </a:xfrm>
          <a:ln/>
        </p:spPr>
      </p:sp>
      <p:sp>
        <p:nvSpPr>
          <p:cNvPr id="256003" name="Rectangle 3"/>
          <p:cNvSpPr>
            <a:spLocks noGrp="1" noChangeArrowheads="1"/>
          </p:cNvSpPr>
          <p:nvPr>
            <p:ph type="body" idx="1"/>
          </p:nvPr>
        </p:nvSpPr>
        <p:spPr>
          <a:xfrm>
            <a:off x="914400" y="4592638"/>
            <a:ext cx="5027613" cy="4348162"/>
          </a:xfrm>
          <a:noFill/>
          <a:ln w="9525"/>
        </p:spPr>
        <p:txBody>
          <a:bodyPr/>
          <a:lstStyle/>
          <a:p>
            <a:pPr eaLnBrk="1" hangingPunct="1"/>
            <a:endParaRPr lang="en-US" smtClean="0"/>
          </a:p>
        </p:txBody>
      </p:sp>
    </p:spTree>
    <p:extLst>
      <p:ext uri="{BB962C8B-B14F-4D97-AF65-F5344CB8AC3E}">
        <p14:creationId xmlns:p14="http://schemas.microsoft.com/office/powerpoint/2010/main" val="3540269113"/>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026" name="Rectangle 2"/>
          <p:cNvSpPr>
            <a:spLocks noGrp="1" noRot="1" noChangeAspect="1" noChangeArrowheads="1" noTextEdit="1"/>
          </p:cNvSpPr>
          <p:nvPr>
            <p:ph type="sldImg"/>
          </p:nvPr>
        </p:nvSpPr>
        <p:spPr>
          <a:xfrm>
            <a:off x="1012825" y="725488"/>
            <a:ext cx="4832350" cy="3624262"/>
          </a:xfrm>
          <a:ln/>
        </p:spPr>
      </p:sp>
      <p:sp>
        <p:nvSpPr>
          <p:cNvPr id="257027" name="Rectangle 3"/>
          <p:cNvSpPr>
            <a:spLocks noGrp="1" noChangeArrowheads="1"/>
          </p:cNvSpPr>
          <p:nvPr>
            <p:ph type="body" idx="1"/>
          </p:nvPr>
        </p:nvSpPr>
        <p:spPr>
          <a:xfrm>
            <a:off x="914400" y="4592638"/>
            <a:ext cx="5027613" cy="4348162"/>
          </a:xfrm>
          <a:noFill/>
          <a:ln w="9525"/>
        </p:spPr>
        <p:txBody>
          <a:bodyPr/>
          <a:lstStyle/>
          <a:p>
            <a:pPr eaLnBrk="1" hangingPunct="1"/>
            <a:endParaRPr lang="en-US" smtClean="0"/>
          </a:p>
        </p:txBody>
      </p:sp>
    </p:spTree>
    <p:extLst>
      <p:ext uri="{BB962C8B-B14F-4D97-AF65-F5344CB8AC3E}">
        <p14:creationId xmlns:p14="http://schemas.microsoft.com/office/powerpoint/2010/main" val="2945303213"/>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8050" name="Rectangle 2"/>
          <p:cNvSpPr>
            <a:spLocks noGrp="1" noRot="1" noChangeAspect="1" noChangeArrowheads="1" noTextEdit="1"/>
          </p:cNvSpPr>
          <p:nvPr>
            <p:ph type="sldImg"/>
          </p:nvPr>
        </p:nvSpPr>
        <p:spPr>
          <a:xfrm>
            <a:off x="1012825" y="725488"/>
            <a:ext cx="4832350" cy="3624262"/>
          </a:xfrm>
          <a:ln/>
        </p:spPr>
      </p:sp>
      <p:sp>
        <p:nvSpPr>
          <p:cNvPr id="258051" name="Rectangle 3"/>
          <p:cNvSpPr>
            <a:spLocks noGrp="1" noChangeArrowheads="1"/>
          </p:cNvSpPr>
          <p:nvPr>
            <p:ph type="body" idx="1"/>
          </p:nvPr>
        </p:nvSpPr>
        <p:spPr>
          <a:xfrm>
            <a:off x="914400" y="4592638"/>
            <a:ext cx="5027613" cy="4348162"/>
          </a:xfrm>
          <a:noFill/>
          <a:ln w="9525"/>
        </p:spPr>
        <p:txBody>
          <a:bodyPr/>
          <a:lstStyle/>
          <a:p>
            <a:pPr eaLnBrk="1" hangingPunct="1"/>
            <a:endParaRPr lang="en-US" smtClean="0"/>
          </a:p>
        </p:txBody>
      </p:sp>
    </p:spTree>
    <p:extLst>
      <p:ext uri="{BB962C8B-B14F-4D97-AF65-F5344CB8AC3E}">
        <p14:creationId xmlns:p14="http://schemas.microsoft.com/office/powerpoint/2010/main" val="3702998735"/>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9074" name="Rectangle 2"/>
          <p:cNvSpPr>
            <a:spLocks noGrp="1" noRot="1" noChangeAspect="1" noChangeArrowheads="1" noTextEdit="1"/>
          </p:cNvSpPr>
          <p:nvPr>
            <p:ph type="sldImg"/>
          </p:nvPr>
        </p:nvSpPr>
        <p:spPr>
          <a:xfrm>
            <a:off x="1012825" y="725488"/>
            <a:ext cx="4832350" cy="3624262"/>
          </a:xfrm>
          <a:ln/>
        </p:spPr>
      </p:sp>
      <p:sp>
        <p:nvSpPr>
          <p:cNvPr id="259075" name="Rectangle 3"/>
          <p:cNvSpPr>
            <a:spLocks noGrp="1" noChangeArrowheads="1"/>
          </p:cNvSpPr>
          <p:nvPr>
            <p:ph type="body" idx="1"/>
          </p:nvPr>
        </p:nvSpPr>
        <p:spPr>
          <a:xfrm>
            <a:off x="914400" y="4592638"/>
            <a:ext cx="5027613" cy="4348162"/>
          </a:xfrm>
          <a:noFill/>
          <a:ln w="9525"/>
        </p:spPr>
        <p:txBody>
          <a:bodyPr/>
          <a:lstStyle/>
          <a:p>
            <a:pPr eaLnBrk="1" hangingPunct="1"/>
            <a:endParaRPr lang="en-US" sz="1400" smtClean="0"/>
          </a:p>
        </p:txBody>
      </p:sp>
    </p:spTree>
    <p:extLst>
      <p:ext uri="{BB962C8B-B14F-4D97-AF65-F5344CB8AC3E}">
        <p14:creationId xmlns:p14="http://schemas.microsoft.com/office/powerpoint/2010/main" val="3234165167"/>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0098" name="Rectangle 2"/>
          <p:cNvSpPr>
            <a:spLocks noGrp="1" noRot="1" noChangeAspect="1" noChangeArrowheads="1" noTextEdit="1"/>
          </p:cNvSpPr>
          <p:nvPr>
            <p:ph type="sldImg"/>
          </p:nvPr>
        </p:nvSpPr>
        <p:spPr>
          <a:ln/>
        </p:spPr>
      </p:sp>
      <p:sp>
        <p:nvSpPr>
          <p:cNvPr id="26009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392174865"/>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122" name="Rectangle 2"/>
          <p:cNvSpPr>
            <a:spLocks noGrp="1" noRot="1" noChangeAspect="1" noChangeArrowheads="1" noTextEdit="1"/>
          </p:cNvSpPr>
          <p:nvPr>
            <p:ph type="sldImg"/>
          </p:nvPr>
        </p:nvSpPr>
        <p:spPr>
          <a:ln/>
        </p:spPr>
      </p:sp>
      <p:sp>
        <p:nvSpPr>
          <p:cNvPr id="26112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475178842"/>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2146" name="Rectangle 2"/>
          <p:cNvSpPr>
            <a:spLocks noGrp="1" noRot="1" noChangeAspect="1" noChangeArrowheads="1" noTextEdit="1"/>
          </p:cNvSpPr>
          <p:nvPr>
            <p:ph type="sldImg"/>
          </p:nvPr>
        </p:nvSpPr>
        <p:spPr>
          <a:ln/>
        </p:spPr>
      </p:sp>
      <p:sp>
        <p:nvSpPr>
          <p:cNvPr id="26214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485627438"/>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Rectangle 2"/>
          <p:cNvSpPr>
            <a:spLocks noGrp="1" noRot="1" noChangeAspect="1" noChangeArrowheads="1" noTextEdit="1"/>
          </p:cNvSpPr>
          <p:nvPr>
            <p:ph type="sldImg"/>
          </p:nvPr>
        </p:nvSpPr>
        <p:spPr>
          <a:ln/>
        </p:spPr>
      </p:sp>
      <p:sp>
        <p:nvSpPr>
          <p:cNvPr id="26317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872257310"/>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194" name="Rectangle 2"/>
          <p:cNvSpPr>
            <a:spLocks noGrp="1" noRot="1" noChangeAspect="1" noChangeArrowheads="1" noTextEdit="1"/>
          </p:cNvSpPr>
          <p:nvPr>
            <p:ph type="sldImg"/>
          </p:nvPr>
        </p:nvSpPr>
        <p:spPr>
          <a:ln/>
        </p:spPr>
      </p:sp>
      <p:sp>
        <p:nvSpPr>
          <p:cNvPr id="26419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549802820"/>
      </p:ext>
    </p:extLst>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Rectangle 2"/>
          <p:cNvSpPr>
            <a:spLocks noGrp="1" noRot="1" noChangeAspect="1" noChangeArrowheads="1" noTextEdit="1"/>
          </p:cNvSpPr>
          <p:nvPr>
            <p:ph type="sldImg"/>
          </p:nvPr>
        </p:nvSpPr>
        <p:spPr>
          <a:ln/>
        </p:spPr>
      </p:sp>
      <p:sp>
        <p:nvSpPr>
          <p:cNvPr id="26521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467200098"/>
      </p:ext>
    </p:extLst>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42" name="Rectangle 2"/>
          <p:cNvSpPr>
            <a:spLocks noGrp="1" noRot="1" noChangeAspect="1" noChangeArrowheads="1" noTextEdit="1"/>
          </p:cNvSpPr>
          <p:nvPr>
            <p:ph type="sldImg"/>
          </p:nvPr>
        </p:nvSpPr>
        <p:spPr>
          <a:xfrm>
            <a:off x="1012825" y="725488"/>
            <a:ext cx="4832350" cy="3624262"/>
          </a:xfrm>
          <a:ln/>
        </p:spPr>
      </p:sp>
      <p:sp>
        <p:nvSpPr>
          <p:cNvPr id="266243" name="Rectangle 3"/>
          <p:cNvSpPr>
            <a:spLocks noGrp="1" noChangeArrowheads="1"/>
          </p:cNvSpPr>
          <p:nvPr>
            <p:ph type="body" idx="1"/>
          </p:nvPr>
        </p:nvSpPr>
        <p:spPr>
          <a:xfrm>
            <a:off x="914400" y="4592638"/>
            <a:ext cx="5027613" cy="4348162"/>
          </a:xfrm>
          <a:noFill/>
          <a:ln w="9525"/>
        </p:spPr>
        <p:txBody>
          <a:bodyPr/>
          <a:lstStyle/>
          <a:p>
            <a:pPr eaLnBrk="1" hangingPunct="1"/>
            <a:endParaRPr lang="en-US" smtClean="0"/>
          </a:p>
        </p:txBody>
      </p:sp>
    </p:spTree>
    <p:extLst>
      <p:ext uri="{BB962C8B-B14F-4D97-AF65-F5344CB8AC3E}">
        <p14:creationId xmlns:p14="http://schemas.microsoft.com/office/powerpoint/2010/main" val="1724344253"/>
      </p:ext>
    </p:extLst>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266" name="Rectangle 2"/>
          <p:cNvSpPr>
            <a:spLocks noGrp="1" noRot="1" noChangeAspect="1" noChangeArrowheads="1" noTextEdit="1"/>
          </p:cNvSpPr>
          <p:nvPr>
            <p:ph type="sldImg"/>
          </p:nvPr>
        </p:nvSpPr>
        <p:spPr>
          <a:xfrm>
            <a:off x="1012825" y="725488"/>
            <a:ext cx="4832350" cy="3624262"/>
          </a:xfrm>
          <a:ln/>
        </p:spPr>
      </p:sp>
      <p:sp>
        <p:nvSpPr>
          <p:cNvPr id="267267" name="Rectangle 3"/>
          <p:cNvSpPr>
            <a:spLocks noGrp="1" noChangeArrowheads="1"/>
          </p:cNvSpPr>
          <p:nvPr>
            <p:ph type="body" idx="1"/>
          </p:nvPr>
        </p:nvSpPr>
        <p:spPr>
          <a:xfrm>
            <a:off x="914400" y="4592638"/>
            <a:ext cx="5027613" cy="4348162"/>
          </a:xfrm>
          <a:noFill/>
          <a:ln w="9525"/>
        </p:spPr>
        <p:txBody>
          <a:bodyPr/>
          <a:lstStyle/>
          <a:p>
            <a:pPr eaLnBrk="1" hangingPunct="1"/>
            <a:r>
              <a:rPr lang="en-US" smtClean="0"/>
              <a:t>In theory it is such, but people still use parametric anyway.</a:t>
            </a:r>
          </a:p>
          <a:p>
            <a:pPr eaLnBrk="1" hangingPunct="1"/>
            <a:r>
              <a:rPr lang="en-US" smtClean="0"/>
              <a:t> How many assumptions can you violate?</a:t>
            </a:r>
          </a:p>
          <a:p>
            <a:pPr eaLnBrk="1" hangingPunct="1"/>
            <a:r>
              <a:rPr lang="en-US" smtClean="0"/>
              <a:t>--Not an exact number, but if you violate the important ones.</a:t>
            </a:r>
          </a:p>
          <a:p>
            <a:pPr eaLnBrk="1" hangingPunct="1"/>
            <a:endParaRPr lang="en-US" smtClean="0"/>
          </a:p>
          <a:p>
            <a:pPr eaLnBrk="1" hangingPunct="1"/>
            <a:r>
              <a:rPr lang="en-US" smtClean="0"/>
              <a:t>If your sample size is very small, you can still run t test but choose a more stringent a level.</a:t>
            </a:r>
          </a:p>
          <a:p>
            <a:pPr eaLnBrk="1" hangingPunct="1"/>
            <a:endParaRPr lang="en-US" smtClean="0"/>
          </a:p>
          <a:p>
            <a:pPr eaLnBrk="1" hangingPunct="1"/>
            <a:r>
              <a:rPr lang="en-US" smtClean="0"/>
              <a:t>Theoretically, Ordinal data: like survey data from a Likert Scale needs to analyzed in using nonparametric tests.</a:t>
            </a:r>
          </a:p>
          <a:p>
            <a:pPr eaLnBrk="1" hangingPunct="1"/>
            <a:endParaRPr lang="en-US" smtClean="0"/>
          </a:p>
          <a:p>
            <a:pPr eaLnBrk="1" hangingPunct="1"/>
            <a:r>
              <a:rPr lang="en-US" smtClean="0"/>
              <a:t>Parametric is more for real scores, like a test score.</a:t>
            </a:r>
          </a:p>
          <a:p>
            <a:pPr eaLnBrk="1" hangingPunct="1"/>
            <a:r>
              <a:rPr lang="en-US" smtClean="0"/>
              <a:t>In essence, Non-parametric tests compare the means of the rank.  </a:t>
            </a:r>
          </a:p>
          <a:p>
            <a:pPr eaLnBrk="1" hangingPunct="1"/>
            <a:endParaRPr lang="en-US" smtClean="0"/>
          </a:p>
          <a:p>
            <a:pPr eaLnBrk="1" hangingPunct="1"/>
            <a:endParaRPr lang="en-US" smtClean="0"/>
          </a:p>
        </p:txBody>
      </p:sp>
    </p:spTree>
    <p:extLst>
      <p:ext uri="{BB962C8B-B14F-4D97-AF65-F5344CB8AC3E}">
        <p14:creationId xmlns:p14="http://schemas.microsoft.com/office/powerpoint/2010/main" val="855597012"/>
      </p:ext>
    </p:extLst>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290" name="Rectangle 2"/>
          <p:cNvSpPr>
            <a:spLocks noGrp="1" noRot="1" noChangeAspect="1" noChangeArrowheads="1" noTextEdit="1"/>
          </p:cNvSpPr>
          <p:nvPr>
            <p:ph type="sldImg"/>
          </p:nvPr>
        </p:nvSpPr>
        <p:spPr>
          <a:xfrm>
            <a:off x="1012825" y="725488"/>
            <a:ext cx="4832350" cy="3624262"/>
          </a:xfrm>
          <a:ln/>
        </p:spPr>
      </p:sp>
      <p:sp>
        <p:nvSpPr>
          <p:cNvPr id="268291" name="Rectangle 3"/>
          <p:cNvSpPr>
            <a:spLocks noGrp="1" noChangeArrowheads="1"/>
          </p:cNvSpPr>
          <p:nvPr>
            <p:ph type="body" idx="1"/>
          </p:nvPr>
        </p:nvSpPr>
        <p:spPr>
          <a:xfrm>
            <a:off x="914400" y="4592638"/>
            <a:ext cx="5027613" cy="4348162"/>
          </a:xfrm>
          <a:noFill/>
          <a:ln w="9525"/>
        </p:spPr>
        <p:txBody>
          <a:bodyPr/>
          <a:lstStyle/>
          <a:p>
            <a:pPr eaLnBrk="1" hangingPunct="1"/>
            <a:r>
              <a:rPr lang="en-US" smtClean="0"/>
              <a:t>1. When there is no </a:t>
            </a:r>
          </a:p>
          <a:p>
            <a:pPr eaLnBrk="1" hangingPunct="1"/>
            <a:endParaRPr lang="en-US" smtClean="0"/>
          </a:p>
          <a:p>
            <a:pPr eaLnBrk="1" hangingPunct="1"/>
            <a:endParaRPr lang="en-US" smtClean="0"/>
          </a:p>
          <a:p>
            <a:pPr eaLnBrk="1" hangingPunct="1"/>
            <a:r>
              <a:rPr lang="en-US" smtClean="0"/>
              <a:t>IV and DV are both nominal. Chi Squares determines the association between IV and DV by counting the frequencies of distribution. </a:t>
            </a:r>
          </a:p>
          <a:p>
            <a:pPr lvl="1" eaLnBrk="1" hangingPunct="1"/>
            <a:endParaRPr lang="en-US" i="1" smtClean="0"/>
          </a:p>
          <a:p>
            <a:pPr eaLnBrk="1" hangingPunct="1"/>
            <a:endParaRPr lang="en-US" smtClean="0"/>
          </a:p>
        </p:txBody>
      </p:sp>
    </p:spTree>
    <p:extLst>
      <p:ext uri="{BB962C8B-B14F-4D97-AF65-F5344CB8AC3E}">
        <p14:creationId xmlns:p14="http://schemas.microsoft.com/office/powerpoint/2010/main" val="1746812437"/>
      </p:ext>
    </p:extLst>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4" name="Rectangle 2"/>
          <p:cNvSpPr>
            <a:spLocks noGrp="1" noRot="1" noChangeAspect="1" noChangeArrowheads="1" noTextEdit="1"/>
          </p:cNvSpPr>
          <p:nvPr>
            <p:ph type="sldImg"/>
          </p:nvPr>
        </p:nvSpPr>
        <p:spPr>
          <a:xfrm>
            <a:off x="1012825" y="725488"/>
            <a:ext cx="4832350" cy="3624262"/>
          </a:xfrm>
          <a:ln/>
        </p:spPr>
      </p:sp>
      <p:sp>
        <p:nvSpPr>
          <p:cNvPr id="269315" name="Rectangle 3"/>
          <p:cNvSpPr>
            <a:spLocks noGrp="1" noChangeArrowheads="1"/>
          </p:cNvSpPr>
          <p:nvPr>
            <p:ph type="body" idx="1"/>
          </p:nvPr>
        </p:nvSpPr>
        <p:spPr>
          <a:xfrm>
            <a:off x="914400" y="4592638"/>
            <a:ext cx="5027613" cy="4348162"/>
          </a:xfrm>
          <a:noFill/>
          <a:ln w="9525"/>
        </p:spPr>
        <p:txBody>
          <a:bodyPr/>
          <a:lstStyle/>
          <a:p>
            <a:pPr lvl="1" eaLnBrk="1" hangingPunct="1"/>
            <a:r>
              <a:rPr lang="en-US" i="1" smtClean="0"/>
              <a:t>Does people with brown eyes are more likely to have brown hair than any other hair color?</a:t>
            </a:r>
          </a:p>
          <a:p>
            <a:pPr lvl="1" eaLnBrk="1" hangingPunct="1"/>
            <a:endParaRPr lang="en-US" i="1" smtClean="0"/>
          </a:p>
          <a:p>
            <a:pPr eaLnBrk="1" hangingPunct="1"/>
            <a:r>
              <a:rPr lang="en-US" smtClean="0"/>
              <a:t>Allows you to determine if what you observe in a distribution of frequencies would be what you would expect to occur by chance.</a:t>
            </a:r>
          </a:p>
          <a:p>
            <a:pPr eaLnBrk="1" hangingPunct="1"/>
            <a:endParaRPr lang="en-US" smtClean="0"/>
          </a:p>
          <a:p>
            <a:pPr eaLnBrk="1" hangingPunct="1"/>
            <a:r>
              <a:rPr lang="en-US" smtClean="0"/>
              <a:t>The chance distribution is: the total number of occurrences/the no. of classes or categories</a:t>
            </a:r>
          </a:p>
          <a:p>
            <a:pPr lvl="1" eaLnBrk="1" hangingPunct="1"/>
            <a:endParaRPr lang="en-US" smtClean="0"/>
          </a:p>
          <a:p>
            <a:pPr eaLnBrk="1" hangingPunct="1"/>
            <a:endParaRPr lang="en-US" smtClean="0"/>
          </a:p>
        </p:txBody>
      </p:sp>
    </p:spTree>
    <p:extLst>
      <p:ext uri="{BB962C8B-B14F-4D97-AF65-F5344CB8AC3E}">
        <p14:creationId xmlns:p14="http://schemas.microsoft.com/office/powerpoint/2010/main" val="3216355028"/>
      </p:ext>
    </p:extLst>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8" name="Rectangle 2"/>
          <p:cNvSpPr>
            <a:spLocks noGrp="1" noRot="1" noChangeAspect="1" noChangeArrowheads="1" noTextEdit="1"/>
          </p:cNvSpPr>
          <p:nvPr>
            <p:ph type="sldImg"/>
          </p:nvPr>
        </p:nvSpPr>
        <p:spPr>
          <a:xfrm>
            <a:off x="1012825" y="725488"/>
            <a:ext cx="4832350" cy="3624262"/>
          </a:xfrm>
          <a:ln/>
        </p:spPr>
      </p:sp>
      <p:sp>
        <p:nvSpPr>
          <p:cNvPr id="270339" name="Rectangle 3"/>
          <p:cNvSpPr>
            <a:spLocks noGrp="1" noChangeArrowheads="1"/>
          </p:cNvSpPr>
          <p:nvPr>
            <p:ph type="body" idx="1"/>
          </p:nvPr>
        </p:nvSpPr>
        <p:spPr>
          <a:xfrm>
            <a:off x="914400" y="4592638"/>
            <a:ext cx="5027613" cy="4348162"/>
          </a:xfrm>
          <a:noFill/>
          <a:ln w="9525"/>
        </p:spPr>
        <p:txBody>
          <a:bodyPr/>
          <a:lstStyle/>
          <a:p>
            <a:pPr eaLnBrk="1" hangingPunct="1"/>
            <a:endParaRPr lang="en-US" sz="1400" smtClean="0"/>
          </a:p>
        </p:txBody>
      </p:sp>
    </p:spTree>
    <p:extLst>
      <p:ext uri="{BB962C8B-B14F-4D97-AF65-F5344CB8AC3E}">
        <p14:creationId xmlns:p14="http://schemas.microsoft.com/office/powerpoint/2010/main" val="1685759575"/>
      </p:ext>
    </p:extLst>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362" name="Rectangle 2"/>
          <p:cNvSpPr>
            <a:spLocks noGrp="1" noRot="1" noChangeAspect="1" noChangeArrowheads="1" noTextEdit="1"/>
          </p:cNvSpPr>
          <p:nvPr>
            <p:ph type="sldImg"/>
          </p:nvPr>
        </p:nvSpPr>
        <p:spPr>
          <a:ln/>
        </p:spPr>
      </p:sp>
      <p:sp>
        <p:nvSpPr>
          <p:cNvPr id="27136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485103350"/>
      </p:ext>
    </p:extLst>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Rectangle 2"/>
          <p:cNvSpPr>
            <a:spLocks noGrp="1" noRot="1" noChangeAspect="1" noChangeArrowheads="1" noTextEdit="1"/>
          </p:cNvSpPr>
          <p:nvPr>
            <p:ph type="sldImg"/>
          </p:nvPr>
        </p:nvSpPr>
        <p:spPr>
          <a:xfrm>
            <a:off x="1012825" y="725488"/>
            <a:ext cx="4832350" cy="3624262"/>
          </a:xfrm>
          <a:ln/>
        </p:spPr>
      </p:sp>
      <p:sp>
        <p:nvSpPr>
          <p:cNvPr id="272387" name="Rectangle 3"/>
          <p:cNvSpPr>
            <a:spLocks noGrp="1" noChangeArrowheads="1"/>
          </p:cNvSpPr>
          <p:nvPr>
            <p:ph type="body" idx="1"/>
          </p:nvPr>
        </p:nvSpPr>
        <p:spPr>
          <a:xfrm>
            <a:off x="914400" y="4592638"/>
            <a:ext cx="5027613" cy="4348162"/>
          </a:xfrm>
          <a:noFill/>
          <a:ln w="9525"/>
        </p:spPr>
        <p:txBody>
          <a:bodyPr/>
          <a:lstStyle/>
          <a:p>
            <a:pPr eaLnBrk="1" hangingPunct="1"/>
            <a:endParaRPr lang="en-US" smtClean="0"/>
          </a:p>
        </p:txBody>
      </p:sp>
    </p:spTree>
    <p:extLst>
      <p:ext uri="{BB962C8B-B14F-4D97-AF65-F5344CB8AC3E}">
        <p14:creationId xmlns:p14="http://schemas.microsoft.com/office/powerpoint/2010/main" val="4098380034"/>
      </p:ext>
    </p:extLst>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Rectangle 2"/>
          <p:cNvSpPr>
            <a:spLocks noGrp="1" noRot="1" noChangeAspect="1" noChangeArrowheads="1" noTextEdit="1"/>
          </p:cNvSpPr>
          <p:nvPr>
            <p:ph type="sldImg"/>
          </p:nvPr>
        </p:nvSpPr>
        <p:spPr>
          <a:ln/>
        </p:spPr>
      </p:sp>
      <p:sp>
        <p:nvSpPr>
          <p:cNvPr id="27341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183944130"/>
      </p:ext>
    </p:extLst>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Rectangle 2"/>
          <p:cNvSpPr>
            <a:spLocks noGrp="1" noRot="1" noChangeAspect="1" noChangeArrowheads="1" noTextEdit="1"/>
          </p:cNvSpPr>
          <p:nvPr>
            <p:ph type="sldImg"/>
          </p:nvPr>
        </p:nvSpPr>
        <p:spPr>
          <a:ln/>
        </p:spPr>
      </p:sp>
      <p:sp>
        <p:nvSpPr>
          <p:cNvPr id="27443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540069295"/>
      </p:ext>
    </p:extLst>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8" name="Rectangle 2"/>
          <p:cNvSpPr>
            <a:spLocks noGrp="1" noRot="1" noChangeAspect="1" noChangeArrowheads="1" noTextEdit="1"/>
          </p:cNvSpPr>
          <p:nvPr>
            <p:ph type="sldImg"/>
          </p:nvPr>
        </p:nvSpPr>
        <p:spPr>
          <a:ln/>
        </p:spPr>
      </p:sp>
      <p:sp>
        <p:nvSpPr>
          <p:cNvPr id="27545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490571920"/>
      </p:ext>
    </p:extLst>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Rectangle 2"/>
          <p:cNvSpPr>
            <a:spLocks noGrp="1" noRot="1" noChangeAspect="1" noChangeArrowheads="1" noTextEdit="1"/>
          </p:cNvSpPr>
          <p:nvPr>
            <p:ph type="sldImg"/>
          </p:nvPr>
        </p:nvSpPr>
        <p:spPr>
          <a:ln/>
        </p:spPr>
      </p:sp>
      <p:sp>
        <p:nvSpPr>
          <p:cNvPr id="27648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506260300"/>
      </p:ext>
    </p:extLst>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506" name="Rectangle 2"/>
          <p:cNvSpPr>
            <a:spLocks noGrp="1" noRot="1" noChangeAspect="1" noChangeArrowheads="1" noTextEdit="1"/>
          </p:cNvSpPr>
          <p:nvPr>
            <p:ph type="sldImg"/>
          </p:nvPr>
        </p:nvSpPr>
        <p:spPr>
          <a:ln/>
        </p:spPr>
      </p:sp>
      <p:sp>
        <p:nvSpPr>
          <p:cNvPr id="27750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074933997"/>
      </p:ext>
    </p:extLst>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2"/>
          <p:cNvSpPr>
            <a:spLocks noGrp="1" noRot="1" noChangeAspect="1" noChangeArrowheads="1" noTextEdit="1"/>
          </p:cNvSpPr>
          <p:nvPr>
            <p:ph type="sldImg"/>
          </p:nvPr>
        </p:nvSpPr>
        <p:spPr>
          <a:ln/>
        </p:spPr>
      </p:sp>
      <p:sp>
        <p:nvSpPr>
          <p:cNvPr id="27853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269687691"/>
      </p:ext>
    </p:extLst>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Rectangle 2"/>
          <p:cNvSpPr>
            <a:spLocks noGrp="1" noRot="1" noChangeAspect="1" noChangeArrowheads="1" noTextEdit="1"/>
          </p:cNvSpPr>
          <p:nvPr>
            <p:ph type="sldImg"/>
          </p:nvPr>
        </p:nvSpPr>
        <p:spPr>
          <a:ln/>
        </p:spPr>
      </p:sp>
      <p:sp>
        <p:nvSpPr>
          <p:cNvPr id="27955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4108715690"/>
      </p:ext>
    </p:extLst>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578" name="Rectangle 2"/>
          <p:cNvSpPr>
            <a:spLocks noGrp="1" noRot="1" noChangeAspect="1" noChangeArrowheads="1" noTextEdit="1"/>
          </p:cNvSpPr>
          <p:nvPr>
            <p:ph type="sldImg"/>
          </p:nvPr>
        </p:nvSpPr>
        <p:spPr>
          <a:ln/>
        </p:spPr>
      </p:sp>
      <p:sp>
        <p:nvSpPr>
          <p:cNvPr id="28057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807878865"/>
      </p:ext>
    </p:extLst>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Rectangle 2"/>
          <p:cNvSpPr>
            <a:spLocks noGrp="1" noRot="1" noChangeAspect="1" noChangeArrowheads="1" noTextEdit="1"/>
          </p:cNvSpPr>
          <p:nvPr>
            <p:ph type="sldImg"/>
          </p:nvPr>
        </p:nvSpPr>
        <p:spPr>
          <a:ln/>
        </p:spPr>
      </p:sp>
      <p:sp>
        <p:nvSpPr>
          <p:cNvPr id="28160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720839639"/>
      </p:ext>
    </p:extLst>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626" name="Rectangle 2"/>
          <p:cNvSpPr>
            <a:spLocks noGrp="1" noRot="1" noChangeAspect="1" noChangeArrowheads="1" noTextEdit="1"/>
          </p:cNvSpPr>
          <p:nvPr>
            <p:ph type="sldImg"/>
          </p:nvPr>
        </p:nvSpPr>
        <p:spPr>
          <a:ln/>
        </p:spPr>
      </p:sp>
      <p:sp>
        <p:nvSpPr>
          <p:cNvPr id="28262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555831931"/>
      </p:ext>
    </p:extLst>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3650" name="Rectangle 2"/>
          <p:cNvSpPr>
            <a:spLocks noGrp="1" noRot="1" noChangeAspect="1" noChangeArrowheads="1" noTextEdit="1"/>
          </p:cNvSpPr>
          <p:nvPr>
            <p:ph type="sldImg"/>
          </p:nvPr>
        </p:nvSpPr>
        <p:spPr>
          <a:ln/>
        </p:spPr>
      </p:sp>
      <p:sp>
        <p:nvSpPr>
          <p:cNvPr id="28365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212481260"/>
      </p:ext>
    </p:extLst>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4" name="Rectangle 2"/>
          <p:cNvSpPr>
            <a:spLocks noGrp="1" noRot="1" noChangeAspect="1" noChangeArrowheads="1" noTextEdit="1"/>
          </p:cNvSpPr>
          <p:nvPr>
            <p:ph type="sldImg"/>
          </p:nvPr>
        </p:nvSpPr>
        <p:spPr>
          <a:ln/>
        </p:spPr>
      </p:sp>
      <p:sp>
        <p:nvSpPr>
          <p:cNvPr id="28467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797994942"/>
      </p:ext>
    </p:extLst>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698" name="Rectangle 2"/>
          <p:cNvSpPr>
            <a:spLocks noGrp="1" noRot="1" noChangeAspect="1" noChangeArrowheads="1" noTextEdit="1"/>
          </p:cNvSpPr>
          <p:nvPr>
            <p:ph type="sldImg"/>
          </p:nvPr>
        </p:nvSpPr>
        <p:spPr>
          <a:ln/>
        </p:spPr>
      </p:sp>
      <p:sp>
        <p:nvSpPr>
          <p:cNvPr id="28569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114744048"/>
      </p:ext>
    </p:extLst>
  </p:cSld>
  <p:clrMapOvr>
    <a:masterClrMapping/>
  </p:clrMapOvr>
</p:notes>
</file>

<file path=ppt/notesSlides/notesSlide1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22" name="Rectangle 2"/>
          <p:cNvSpPr>
            <a:spLocks noGrp="1" noRot="1" noChangeAspect="1" noChangeArrowheads="1" noTextEdit="1"/>
          </p:cNvSpPr>
          <p:nvPr>
            <p:ph type="sldImg"/>
          </p:nvPr>
        </p:nvSpPr>
        <p:spPr>
          <a:ln/>
        </p:spPr>
      </p:sp>
      <p:sp>
        <p:nvSpPr>
          <p:cNvPr id="28672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353772287"/>
      </p:ext>
    </p:extLst>
  </p:cSld>
  <p:clrMapOvr>
    <a:masterClrMapping/>
  </p:clrMapOvr>
</p:notes>
</file>

<file path=ppt/notesSlides/notesSlide1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46" name="Rectangle 2"/>
          <p:cNvSpPr>
            <a:spLocks noGrp="1" noRot="1" noChangeAspect="1" noChangeArrowheads="1" noTextEdit="1"/>
          </p:cNvSpPr>
          <p:nvPr>
            <p:ph type="sldImg"/>
          </p:nvPr>
        </p:nvSpPr>
        <p:spPr>
          <a:ln/>
        </p:spPr>
      </p:sp>
      <p:sp>
        <p:nvSpPr>
          <p:cNvPr id="28774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4259926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68263"/>
            <a:ext cx="8678863" cy="6713537"/>
            <a:chOff x="0" y="43"/>
            <a:chExt cx="5467" cy="4229"/>
          </a:xfrm>
        </p:grpSpPr>
        <p:sp>
          <p:nvSpPr>
            <p:cNvPr id="5" name="Rectangle 3"/>
            <p:cNvSpPr>
              <a:spLocks noChangeArrowheads="1"/>
            </p:cNvSpPr>
            <p:nvPr userDrawn="1"/>
          </p:nvSpPr>
          <p:spPr bwMode="auto">
            <a:xfrm>
              <a:off x="692" y="494"/>
              <a:ext cx="4775" cy="936"/>
            </a:xfrm>
            <a:prstGeom prst="rect">
              <a:avLst/>
            </a:prstGeom>
            <a:solidFill>
              <a:schemeClr val="accent1"/>
            </a:solidFill>
            <a:ln w="9525">
              <a:noFill/>
              <a:miter lim="800000"/>
              <a:headEnd/>
              <a:tailEnd/>
            </a:ln>
            <a:effectLst/>
          </p:spPr>
          <p:txBody>
            <a:bodyPr wrap="none" anchor="ctr"/>
            <a:lstStyle/>
            <a:p>
              <a:pPr>
                <a:defRPr/>
              </a:pPr>
              <a:endParaRPr lang="en-GB"/>
            </a:p>
          </p:txBody>
        </p:sp>
        <p:grpSp>
          <p:nvGrpSpPr>
            <p:cNvPr id="6" name="Group 4"/>
            <p:cNvGrpSpPr>
              <a:grpSpLocks/>
            </p:cNvGrpSpPr>
            <p:nvPr userDrawn="1"/>
          </p:nvGrpSpPr>
          <p:grpSpPr bwMode="auto">
            <a:xfrm>
              <a:off x="0" y="43"/>
              <a:ext cx="624" cy="4229"/>
              <a:chOff x="0" y="43"/>
              <a:chExt cx="624" cy="4229"/>
            </a:xfrm>
          </p:grpSpPr>
          <p:sp>
            <p:nvSpPr>
              <p:cNvPr id="7" name="Line 5"/>
              <p:cNvSpPr>
                <a:spLocks noChangeShapeType="1"/>
              </p:cNvSpPr>
              <p:nvPr userDrawn="1"/>
            </p:nvSpPr>
            <p:spPr bwMode="auto">
              <a:xfrm>
                <a:off x="0" y="4203"/>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8" name="Line 6"/>
              <p:cNvSpPr>
                <a:spLocks noChangeShapeType="1"/>
              </p:cNvSpPr>
              <p:nvPr userDrawn="1"/>
            </p:nvSpPr>
            <p:spPr bwMode="auto">
              <a:xfrm>
                <a:off x="0" y="4239"/>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9" name="Line 7"/>
              <p:cNvSpPr>
                <a:spLocks noChangeShapeType="1"/>
              </p:cNvSpPr>
              <p:nvPr userDrawn="1"/>
            </p:nvSpPr>
            <p:spPr bwMode="auto">
              <a:xfrm>
                <a:off x="0" y="4272"/>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10" name="Line 8"/>
              <p:cNvSpPr>
                <a:spLocks noChangeShapeType="1"/>
              </p:cNvSpPr>
              <p:nvPr userDrawn="1"/>
            </p:nvSpPr>
            <p:spPr bwMode="auto">
              <a:xfrm>
                <a:off x="0" y="4113"/>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11" name="Line 9"/>
              <p:cNvSpPr>
                <a:spLocks noChangeShapeType="1"/>
              </p:cNvSpPr>
              <p:nvPr userDrawn="1"/>
            </p:nvSpPr>
            <p:spPr bwMode="auto">
              <a:xfrm>
                <a:off x="0" y="4065"/>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12" name="Line 10"/>
              <p:cNvSpPr>
                <a:spLocks noChangeShapeType="1"/>
              </p:cNvSpPr>
              <p:nvPr userDrawn="1"/>
            </p:nvSpPr>
            <p:spPr bwMode="auto">
              <a:xfrm>
                <a:off x="0" y="4158"/>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13" name="Line 11"/>
              <p:cNvSpPr>
                <a:spLocks noChangeShapeType="1"/>
              </p:cNvSpPr>
              <p:nvPr userDrawn="1"/>
            </p:nvSpPr>
            <p:spPr bwMode="auto">
              <a:xfrm>
                <a:off x="0" y="3666"/>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14" name="Line 12"/>
              <p:cNvSpPr>
                <a:spLocks noChangeShapeType="1"/>
              </p:cNvSpPr>
              <p:nvPr userDrawn="1"/>
            </p:nvSpPr>
            <p:spPr bwMode="auto">
              <a:xfrm>
                <a:off x="0" y="3639"/>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15" name="Line 13"/>
              <p:cNvSpPr>
                <a:spLocks noChangeShapeType="1"/>
              </p:cNvSpPr>
              <p:nvPr userDrawn="1"/>
            </p:nvSpPr>
            <p:spPr bwMode="auto">
              <a:xfrm>
                <a:off x="0" y="4020"/>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16" name="Line 14"/>
              <p:cNvSpPr>
                <a:spLocks noChangeShapeType="1"/>
              </p:cNvSpPr>
              <p:nvPr userDrawn="1"/>
            </p:nvSpPr>
            <p:spPr bwMode="auto">
              <a:xfrm>
                <a:off x="0" y="3894"/>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17" name="Line 15"/>
              <p:cNvSpPr>
                <a:spLocks noChangeShapeType="1"/>
              </p:cNvSpPr>
              <p:nvPr userDrawn="1"/>
            </p:nvSpPr>
            <p:spPr bwMode="auto">
              <a:xfrm>
                <a:off x="0" y="3813"/>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18" name="Line 16"/>
              <p:cNvSpPr>
                <a:spLocks noChangeShapeType="1"/>
              </p:cNvSpPr>
              <p:nvPr userDrawn="1"/>
            </p:nvSpPr>
            <p:spPr bwMode="auto">
              <a:xfrm>
                <a:off x="0" y="3999"/>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19" name="Line 17"/>
              <p:cNvSpPr>
                <a:spLocks noChangeShapeType="1"/>
              </p:cNvSpPr>
              <p:nvPr userDrawn="1"/>
            </p:nvSpPr>
            <p:spPr bwMode="auto">
              <a:xfrm>
                <a:off x="0" y="3687"/>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20" name="Line 18"/>
              <p:cNvSpPr>
                <a:spLocks noChangeShapeType="1"/>
              </p:cNvSpPr>
              <p:nvPr userDrawn="1"/>
            </p:nvSpPr>
            <p:spPr bwMode="auto">
              <a:xfrm>
                <a:off x="0" y="3741"/>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21" name="Line 19"/>
              <p:cNvSpPr>
                <a:spLocks noChangeShapeType="1"/>
              </p:cNvSpPr>
              <p:nvPr userDrawn="1"/>
            </p:nvSpPr>
            <p:spPr bwMode="auto">
              <a:xfrm>
                <a:off x="0" y="3939"/>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22" name="Line 20"/>
              <p:cNvSpPr>
                <a:spLocks noChangeShapeType="1"/>
              </p:cNvSpPr>
              <p:nvPr userDrawn="1"/>
            </p:nvSpPr>
            <p:spPr bwMode="auto">
              <a:xfrm>
                <a:off x="0" y="3918"/>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23" name="Line 21"/>
              <p:cNvSpPr>
                <a:spLocks noChangeShapeType="1"/>
              </p:cNvSpPr>
              <p:nvPr userDrawn="1"/>
            </p:nvSpPr>
            <p:spPr bwMode="auto">
              <a:xfrm>
                <a:off x="0" y="3510"/>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24" name="Line 22"/>
              <p:cNvSpPr>
                <a:spLocks noChangeShapeType="1"/>
              </p:cNvSpPr>
              <p:nvPr userDrawn="1"/>
            </p:nvSpPr>
            <p:spPr bwMode="auto">
              <a:xfrm>
                <a:off x="0" y="3546"/>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25" name="Line 23"/>
              <p:cNvSpPr>
                <a:spLocks noChangeShapeType="1"/>
              </p:cNvSpPr>
              <p:nvPr userDrawn="1"/>
            </p:nvSpPr>
            <p:spPr bwMode="auto">
              <a:xfrm>
                <a:off x="0" y="3579"/>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26" name="Line 24"/>
              <p:cNvSpPr>
                <a:spLocks noChangeShapeType="1"/>
              </p:cNvSpPr>
              <p:nvPr userDrawn="1"/>
            </p:nvSpPr>
            <p:spPr bwMode="auto">
              <a:xfrm>
                <a:off x="0" y="3420"/>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27" name="Line 25"/>
              <p:cNvSpPr>
                <a:spLocks noChangeShapeType="1"/>
              </p:cNvSpPr>
              <p:nvPr userDrawn="1"/>
            </p:nvSpPr>
            <p:spPr bwMode="auto">
              <a:xfrm>
                <a:off x="0" y="3372"/>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28" name="Line 26"/>
              <p:cNvSpPr>
                <a:spLocks noChangeShapeType="1"/>
              </p:cNvSpPr>
              <p:nvPr userDrawn="1"/>
            </p:nvSpPr>
            <p:spPr bwMode="auto">
              <a:xfrm>
                <a:off x="0" y="3465"/>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29" name="Line 27"/>
              <p:cNvSpPr>
                <a:spLocks noChangeShapeType="1"/>
              </p:cNvSpPr>
              <p:nvPr userDrawn="1"/>
            </p:nvSpPr>
            <p:spPr bwMode="auto">
              <a:xfrm>
                <a:off x="0" y="2973"/>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30" name="Line 28"/>
              <p:cNvSpPr>
                <a:spLocks noChangeShapeType="1"/>
              </p:cNvSpPr>
              <p:nvPr userDrawn="1"/>
            </p:nvSpPr>
            <p:spPr bwMode="auto">
              <a:xfrm>
                <a:off x="0" y="2946"/>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31" name="Line 29"/>
              <p:cNvSpPr>
                <a:spLocks noChangeShapeType="1"/>
              </p:cNvSpPr>
              <p:nvPr userDrawn="1"/>
            </p:nvSpPr>
            <p:spPr bwMode="auto">
              <a:xfrm>
                <a:off x="0" y="3327"/>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32" name="Line 30"/>
              <p:cNvSpPr>
                <a:spLocks noChangeShapeType="1"/>
              </p:cNvSpPr>
              <p:nvPr userDrawn="1"/>
            </p:nvSpPr>
            <p:spPr bwMode="auto">
              <a:xfrm>
                <a:off x="0" y="3201"/>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33" name="Line 31"/>
              <p:cNvSpPr>
                <a:spLocks noChangeShapeType="1"/>
              </p:cNvSpPr>
              <p:nvPr userDrawn="1"/>
            </p:nvSpPr>
            <p:spPr bwMode="auto">
              <a:xfrm>
                <a:off x="0" y="3120"/>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34" name="Line 32"/>
              <p:cNvSpPr>
                <a:spLocks noChangeShapeType="1"/>
              </p:cNvSpPr>
              <p:nvPr userDrawn="1"/>
            </p:nvSpPr>
            <p:spPr bwMode="auto">
              <a:xfrm>
                <a:off x="0" y="3306"/>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35" name="Line 33"/>
              <p:cNvSpPr>
                <a:spLocks noChangeShapeType="1"/>
              </p:cNvSpPr>
              <p:nvPr userDrawn="1"/>
            </p:nvSpPr>
            <p:spPr bwMode="auto">
              <a:xfrm>
                <a:off x="0" y="2994"/>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36" name="Line 34"/>
              <p:cNvSpPr>
                <a:spLocks noChangeShapeType="1"/>
              </p:cNvSpPr>
              <p:nvPr userDrawn="1"/>
            </p:nvSpPr>
            <p:spPr bwMode="auto">
              <a:xfrm>
                <a:off x="0" y="3048"/>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37" name="Line 35"/>
              <p:cNvSpPr>
                <a:spLocks noChangeShapeType="1"/>
              </p:cNvSpPr>
              <p:nvPr userDrawn="1"/>
            </p:nvSpPr>
            <p:spPr bwMode="auto">
              <a:xfrm>
                <a:off x="0" y="3246"/>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38" name="Line 36"/>
              <p:cNvSpPr>
                <a:spLocks noChangeShapeType="1"/>
              </p:cNvSpPr>
              <p:nvPr userDrawn="1"/>
            </p:nvSpPr>
            <p:spPr bwMode="auto">
              <a:xfrm>
                <a:off x="0" y="3225"/>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39" name="Line 37"/>
              <p:cNvSpPr>
                <a:spLocks noChangeShapeType="1"/>
              </p:cNvSpPr>
              <p:nvPr userDrawn="1"/>
            </p:nvSpPr>
            <p:spPr bwMode="auto">
              <a:xfrm>
                <a:off x="0" y="2831"/>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40" name="Line 38"/>
              <p:cNvSpPr>
                <a:spLocks noChangeShapeType="1"/>
              </p:cNvSpPr>
              <p:nvPr userDrawn="1"/>
            </p:nvSpPr>
            <p:spPr bwMode="auto">
              <a:xfrm>
                <a:off x="0" y="2750"/>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41" name="Line 39"/>
              <p:cNvSpPr>
                <a:spLocks noChangeShapeType="1"/>
              </p:cNvSpPr>
              <p:nvPr userDrawn="1"/>
            </p:nvSpPr>
            <p:spPr bwMode="auto">
              <a:xfrm>
                <a:off x="0" y="2678"/>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42" name="Line 40"/>
              <p:cNvSpPr>
                <a:spLocks noChangeShapeType="1"/>
              </p:cNvSpPr>
              <p:nvPr userDrawn="1"/>
            </p:nvSpPr>
            <p:spPr bwMode="auto">
              <a:xfrm>
                <a:off x="0" y="2876"/>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43" name="Line 41"/>
              <p:cNvSpPr>
                <a:spLocks noChangeShapeType="1"/>
              </p:cNvSpPr>
              <p:nvPr userDrawn="1"/>
            </p:nvSpPr>
            <p:spPr bwMode="auto">
              <a:xfrm>
                <a:off x="0" y="2855"/>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44" name="Line 42"/>
              <p:cNvSpPr>
                <a:spLocks noChangeShapeType="1"/>
              </p:cNvSpPr>
              <p:nvPr userDrawn="1"/>
            </p:nvSpPr>
            <p:spPr bwMode="auto">
              <a:xfrm>
                <a:off x="0" y="2554"/>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45" name="Line 43"/>
              <p:cNvSpPr>
                <a:spLocks noChangeShapeType="1"/>
              </p:cNvSpPr>
              <p:nvPr userDrawn="1"/>
            </p:nvSpPr>
            <p:spPr bwMode="auto">
              <a:xfrm>
                <a:off x="0" y="2590"/>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46" name="Line 44"/>
              <p:cNvSpPr>
                <a:spLocks noChangeShapeType="1"/>
              </p:cNvSpPr>
              <p:nvPr userDrawn="1"/>
            </p:nvSpPr>
            <p:spPr bwMode="auto">
              <a:xfrm>
                <a:off x="0" y="2623"/>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47" name="Line 45"/>
              <p:cNvSpPr>
                <a:spLocks noChangeShapeType="1"/>
              </p:cNvSpPr>
              <p:nvPr userDrawn="1"/>
            </p:nvSpPr>
            <p:spPr bwMode="auto">
              <a:xfrm>
                <a:off x="0" y="2464"/>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48" name="Line 46"/>
              <p:cNvSpPr>
                <a:spLocks noChangeShapeType="1"/>
              </p:cNvSpPr>
              <p:nvPr userDrawn="1"/>
            </p:nvSpPr>
            <p:spPr bwMode="auto">
              <a:xfrm>
                <a:off x="0" y="2416"/>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49" name="Line 47"/>
              <p:cNvSpPr>
                <a:spLocks noChangeShapeType="1"/>
              </p:cNvSpPr>
              <p:nvPr userDrawn="1"/>
            </p:nvSpPr>
            <p:spPr bwMode="auto">
              <a:xfrm>
                <a:off x="0" y="2509"/>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50" name="Line 48"/>
              <p:cNvSpPr>
                <a:spLocks noChangeShapeType="1"/>
              </p:cNvSpPr>
              <p:nvPr userDrawn="1"/>
            </p:nvSpPr>
            <p:spPr bwMode="auto">
              <a:xfrm>
                <a:off x="0" y="2371"/>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51" name="Line 49"/>
              <p:cNvSpPr>
                <a:spLocks noChangeShapeType="1"/>
              </p:cNvSpPr>
              <p:nvPr userDrawn="1"/>
            </p:nvSpPr>
            <p:spPr bwMode="auto">
              <a:xfrm>
                <a:off x="0" y="2245"/>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52" name="Line 50"/>
              <p:cNvSpPr>
                <a:spLocks noChangeShapeType="1"/>
              </p:cNvSpPr>
              <p:nvPr userDrawn="1"/>
            </p:nvSpPr>
            <p:spPr bwMode="auto">
              <a:xfrm>
                <a:off x="0" y="2350"/>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53" name="Line 51"/>
              <p:cNvSpPr>
                <a:spLocks noChangeShapeType="1"/>
              </p:cNvSpPr>
              <p:nvPr userDrawn="1"/>
            </p:nvSpPr>
            <p:spPr bwMode="auto">
              <a:xfrm>
                <a:off x="0" y="2290"/>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54" name="Line 52"/>
              <p:cNvSpPr>
                <a:spLocks noChangeShapeType="1"/>
              </p:cNvSpPr>
              <p:nvPr userDrawn="1"/>
            </p:nvSpPr>
            <p:spPr bwMode="auto">
              <a:xfrm>
                <a:off x="0" y="2269"/>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55" name="Line 53"/>
              <p:cNvSpPr>
                <a:spLocks noChangeShapeType="1"/>
              </p:cNvSpPr>
              <p:nvPr userDrawn="1"/>
            </p:nvSpPr>
            <p:spPr bwMode="auto">
              <a:xfrm>
                <a:off x="0" y="2130"/>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56" name="Line 54"/>
              <p:cNvSpPr>
                <a:spLocks noChangeShapeType="1"/>
              </p:cNvSpPr>
              <p:nvPr userDrawn="1"/>
            </p:nvSpPr>
            <p:spPr bwMode="auto">
              <a:xfrm>
                <a:off x="0" y="2166"/>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57" name="Line 55"/>
              <p:cNvSpPr>
                <a:spLocks noChangeShapeType="1"/>
              </p:cNvSpPr>
              <p:nvPr userDrawn="1"/>
            </p:nvSpPr>
            <p:spPr bwMode="auto">
              <a:xfrm>
                <a:off x="0" y="2199"/>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58" name="Line 56"/>
              <p:cNvSpPr>
                <a:spLocks noChangeShapeType="1"/>
              </p:cNvSpPr>
              <p:nvPr userDrawn="1"/>
            </p:nvSpPr>
            <p:spPr bwMode="auto">
              <a:xfrm>
                <a:off x="0" y="2040"/>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59" name="Line 57"/>
              <p:cNvSpPr>
                <a:spLocks noChangeShapeType="1"/>
              </p:cNvSpPr>
              <p:nvPr userDrawn="1"/>
            </p:nvSpPr>
            <p:spPr bwMode="auto">
              <a:xfrm>
                <a:off x="0" y="1992"/>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60" name="Line 58"/>
              <p:cNvSpPr>
                <a:spLocks noChangeShapeType="1"/>
              </p:cNvSpPr>
              <p:nvPr userDrawn="1"/>
            </p:nvSpPr>
            <p:spPr bwMode="auto">
              <a:xfrm>
                <a:off x="0" y="2085"/>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61" name="Line 59"/>
              <p:cNvSpPr>
                <a:spLocks noChangeShapeType="1"/>
              </p:cNvSpPr>
              <p:nvPr userDrawn="1"/>
            </p:nvSpPr>
            <p:spPr bwMode="auto">
              <a:xfrm>
                <a:off x="0" y="1593"/>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62" name="Line 60"/>
              <p:cNvSpPr>
                <a:spLocks noChangeShapeType="1"/>
              </p:cNvSpPr>
              <p:nvPr userDrawn="1"/>
            </p:nvSpPr>
            <p:spPr bwMode="auto">
              <a:xfrm>
                <a:off x="0" y="1566"/>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63" name="Line 61"/>
              <p:cNvSpPr>
                <a:spLocks noChangeShapeType="1"/>
              </p:cNvSpPr>
              <p:nvPr userDrawn="1"/>
            </p:nvSpPr>
            <p:spPr bwMode="auto">
              <a:xfrm>
                <a:off x="0" y="1947"/>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64" name="Line 62"/>
              <p:cNvSpPr>
                <a:spLocks noChangeShapeType="1"/>
              </p:cNvSpPr>
              <p:nvPr userDrawn="1"/>
            </p:nvSpPr>
            <p:spPr bwMode="auto">
              <a:xfrm>
                <a:off x="0" y="1821"/>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65" name="Line 63"/>
              <p:cNvSpPr>
                <a:spLocks noChangeShapeType="1"/>
              </p:cNvSpPr>
              <p:nvPr userDrawn="1"/>
            </p:nvSpPr>
            <p:spPr bwMode="auto">
              <a:xfrm>
                <a:off x="0" y="1740"/>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66" name="Line 64"/>
              <p:cNvSpPr>
                <a:spLocks noChangeShapeType="1"/>
              </p:cNvSpPr>
              <p:nvPr userDrawn="1"/>
            </p:nvSpPr>
            <p:spPr bwMode="auto">
              <a:xfrm>
                <a:off x="0" y="1926"/>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67" name="Line 65"/>
              <p:cNvSpPr>
                <a:spLocks noChangeShapeType="1"/>
              </p:cNvSpPr>
              <p:nvPr userDrawn="1"/>
            </p:nvSpPr>
            <p:spPr bwMode="auto">
              <a:xfrm>
                <a:off x="0" y="1614"/>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68" name="Line 66"/>
              <p:cNvSpPr>
                <a:spLocks noChangeShapeType="1"/>
              </p:cNvSpPr>
              <p:nvPr userDrawn="1"/>
            </p:nvSpPr>
            <p:spPr bwMode="auto">
              <a:xfrm>
                <a:off x="0" y="1668"/>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69" name="Line 67"/>
              <p:cNvSpPr>
                <a:spLocks noChangeShapeType="1"/>
              </p:cNvSpPr>
              <p:nvPr userDrawn="1"/>
            </p:nvSpPr>
            <p:spPr bwMode="auto">
              <a:xfrm>
                <a:off x="0" y="1866"/>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70" name="Line 68"/>
              <p:cNvSpPr>
                <a:spLocks noChangeShapeType="1"/>
              </p:cNvSpPr>
              <p:nvPr userDrawn="1"/>
            </p:nvSpPr>
            <p:spPr bwMode="auto">
              <a:xfrm>
                <a:off x="0" y="1845"/>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71" name="Line 69"/>
              <p:cNvSpPr>
                <a:spLocks noChangeShapeType="1"/>
              </p:cNvSpPr>
              <p:nvPr userDrawn="1"/>
            </p:nvSpPr>
            <p:spPr bwMode="auto">
              <a:xfrm>
                <a:off x="0" y="1437"/>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72" name="Line 70"/>
              <p:cNvSpPr>
                <a:spLocks noChangeShapeType="1"/>
              </p:cNvSpPr>
              <p:nvPr userDrawn="1"/>
            </p:nvSpPr>
            <p:spPr bwMode="auto">
              <a:xfrm>
                <a:off x="0" y="1473"/>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73" name="Line 71"/>
              <p:cNvSpPr>
                <a:spLocks noChangeShapeType="1"/>
              </p:cNvSpPr>
              <p:nvPr userDrawn="1"/>
            </p:nvSpPr>
            <p:spPr bwMode="auto">
              <a:xfrm>
                <a:off x="0" y="1506"/>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74" name="Line 72"/>
              <p:cNvSpPr>
                <a:spLocks noChangeShapeType="1"/>
              </p:cNvSpPr>
              <p:nvPr userDrawn="1"/>
            </p:nvSpPr>
            <p:spPr bwMode="auto">
              <a:xfrm>
                <a:off x="0" y="1347"/>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75" name="Line 73"/>
              <p:cNvSpPr>
                <a:spLocks noChangeShapeType="1"/>
              </p:cNvSpPr>
              <p:nvPr userDrawn="1"/>
            </p:nvSpPr>
            <p:spPr bwMode="auto">
              <a:xfrm>
                <a:off x="0" y="1392"/>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76" name="Line 74"/>
              <p:cNvSpPr>
                <a:spLocks noChangeShapeType="1"/>
              </p:cNvSpPr>
              <p:nvPr userDrawn="1"/>
            </p:nvSpPr>
            <p:spPr bwMode="auto">
              <a:xfrm>
                <a:off x="0" y="1016"/>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77" name="Line 75"/>
              <p:cNvSpPr>
                <a:spLocks noChangeShapeType="1"/>
              </p:cNvSpPr>
              <p:nvPr userDrawn="1"/>
            </p:nvSpPr>
            <p:spPr bwMode="auto">
              <a:xfrm>
                <a:off x="0" y="989"/>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78" name="Line 76"/>
              <p:cNvSpPr>
                <a:spLocks noChangeShapeType="1"/>
              </p:cNvSpPr>
              <p:nvPr userDrawn="1"/>
            </p:nvSpPr>
            <p:spPr bwMode="auto">
              <a:xfrm>
                <a:off x="0" y="1244"/>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79" name="Line 77"/>
              <p:cNvSpPr>
                <a:spLocks noChangeShapeType="1"/>
              </p:cNvSpPr>
              <p:nvPr userDrawn="1"/>
            </p:nvSpPr>
            <p:spPr bwMode="auto">
              <a:xfrm>
                <a:off x="0" y="1163"/>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80" name="Line 78"/>
              <p:cNvSpPr>
                <a:spLocks noChangeShapeType="1"/>
              </p:cNvSpPr>
              <p:nvPr userDrawn="1"/>
            </p:nvSpPr>
            <p:spPr bwMode="auto">
              <a:xfrm>
                <a:off x="0" y="1037"/>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81" name="Line 79"/>
              <p:cNvSpPr>
                <a:spLocks noChangeShapeType="1"/>
              </p:cNvSpPr>
              <p:nvPr userDrawn="1"/>
            </p:nvSpPr>
            <p:spPr bwMode="auto">
              <a:xfrm>
                <a:off x="0" y="1091"/>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82" name="Line 80"/>
              <p:cNvSpPr>
                <a:spLocks noChangeShapeType="1"/>
              </p:cNvSpPr>
              <p:nvPr userDrawn="1"/>
            </p:nvSpPr>
            <p:spPr bwMode="auto">
              <a:xfrm>
                <a:off x="0" y="1289"/>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83" name="Line 81"/>
              <p:cNvSpPr>
                <a:spLocks noChangeShapeType="1"/>
              </p:cNvSpPr>
              <p:nvPr userDrawn="1"/>
            </p:nvSpPr>
            <p:spPr bwMode="auto">
              <a:xfrm>
                <a:off x="0" y="1268"/>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84" name="Line 82"/>
              <p:cNvSpPr>
                <a:spLocks noChangeShapeType="1"/>
              </p:cNvSpPr>
              <p:nvPr userDrawn="1"/>
            </p:nvSpPr>
            <p:spPr bwMode="auto">
              <a:xfrm>
                <a:off x="0" y="860"/>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85" name="Line 83"/>
              <p:cNvSpPr>
                <a:spLocks noChangeShapeType="1"/>
              </p:cNvSpPr>
              <p:nvPr userDrawn="1"/>
            </p:nvSpPr>
            <p:spPr bwMode="auto">
              <a:xfrm>
                <a:off x="0" y="896"/>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86" name="Line 84"/>
              <p:cNvSpPr>
                <a:spLocks noChangeShapeType="1"/>
              </p:cNvSpPr>
              <p:nvPr userDrawn="1"/>
            </p:nvSpPr>
            <p:spPr bwMode="auto">
              <a:xfrm>
                <a:off x="0" y="929"/>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87" name="Line 85"/>
              <p:cNvSpPr>
                <a:spLocks noChangeShapeType="1"/>
              </p:cNvSpPr>
              <p:nvPr userDrawn="1"/>
            </p:nvSpPr>
            <p:spPr bwMode="auto">
              <a:xfrm>
                <a:off x="0" y="770"/>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88" name="Line 86"/>
              <p:cNvSpPr>
                <a:spLocks noChangeShapeType="1"/>
              </p:cNvSpPr>
              <p:nvPr userDrawn="1"/>
            </p:nvSpPr>
            <p:spPr bwMode="auto">
              <a:xfrm>
                <a:off x="0" y="815"/>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89" name="Line 87"/>
              <p:cNvSpPr>
                <a:spLocks noChangeShapeType="1"/>
              </p:cNvSpPr>
              <p:nvPr userDrawn="1"/>
            </p:nvSpPr>
            <p:spPr bwMode="auto">
              <a:xfrm>
                <a:off x="0" y="718"/>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90" name="Line 88"/>
              <p:cNvSpPr>
                <a:spLocks noChangeShapeType="1"/>
              </p:cNvSpPr>
              <p:nvPr userDrawn="1"/>
            </p:nvSpPr>
            <p:spPr bwMode="auto">
              <a:xfrm>
                <a:off x="0" y="646"/>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91" name="Line 89"/>
              <p:cNvSpPr>
                <a:spLocks noChangeShapeType="1"/>
              </p:cNvSpPr>
              <p:nvPr userDrawn="1"/>
            </p:nvSpPr>
            <p:spPr bwMode="auto">
              <a:xfrm>
                <a:off x="0" y="522"/>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92" name="Line 90"/>
              <p:cNvSpPr>
                <a:spLocks noChangeShapeType="1"/>
              </p:cNvSpPr>
              <p:nvPr userDrawn="1"/>
            </p:nvSpPr>
            <p:spPr bwMode="auto">
              <a:xfrm>
                <a:off x="0" y="558"/>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93" name="Line 91"/>
              <p:cNvSpPr>
                <a:spLocks noChangeShapeType="1"/>
              </p:cNvSpPr>
              <p:nvPr userDrawn="1"/>
            </p:nvSpPr>
            <p:spPr bwMode="auto">
              <a:xfrm>
                <a:off x="0" y="591"/>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94" name="Line 92"/>
              <p:cNvSpPr>
                <a:spLocks noChangeShapeType="1"/>
              </p:cNvSpPr>
              <p:nvPr userDrawn="1"/>
            </p:nvSpPr>
            <p:spPr bwMode="auto">
              <a:xfrm>
                <a:off x="0" y="432"/>
                <a:ext cx="624" cy="0"/>
              </a:xfrm>
              <a:prstGeom prst="line">
                <a:avLst/>
              </a:prstGeom>
              <a:noFill/>
              <a:ln w="28575">
                <a:solidFill>
                  <a:schemeClr val="bg2"/>
                </a:solidFill>
                <a:round/>
                <a:headEnd/>
                <a:tailEnd/>
              </a:ln>
              <a:effectLst/>
            </p:spPr>
            <p:txBody>
              <a:bodyPr wrap="none" anchor="ctr"/>
              <a:lstStyle/>
              <a:p>
                <a:pPr>
                  <a:defRPr/>
                </a:pPr>
                <a:endParaRPr lang="en-GB"/>
              </a:p>
            </p:txBody>
          </p:sp>
          <p:sp>
            <p:nvSpPr>
              <p:cNvPr id="95" name="Line 93"/>
              <p:cNvSpPr>
                <a:spLocks noChangeShapeType="1"/>
              </p:cNvSpPr>
              <p:nvPr userDrawn="1"/>
            </p:nvSpPr>
            <p:spPr bwMode="auto">
              <a:xfrm>
                <a:off x="0" y="384"/>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96" name="Line 94"/>
              <p:cNvSpPr>
                <a:spLocks noChangeShapeType="1"/>
              </p:cNvSpPr>
              <p:nvPr userDrawn="1"/>
            </p:nvSpPr>
            <p:spPr bwMode="auto">
              <a:xfrm>
                <a:off x="0" y="477"/>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97" name="Line 95"/>
              <p:cNvSpPr>
                <a:spLocks noChangeShapeType="1"/>
              </p:cNvSpPr>
              <p:nvPr userDrawn="1"/>
            </p:nvSpPr>
            <p:spPr bwMode="auto">
              <a:xfrm>
                <a:off x="0" y="339"/>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98" name="Line 96"/>
              <p:cNvSpPr>
                <a:spLocks noChangeShapeType="1"/>
              </p:cNvSpPr>
              <p:nvPr userDrawn="1"/>
            </p:nvSpPr>
            <p:spPr bwMode="auto">
              <a:xfrm>
                <a:off x="0" y="318"/>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99" name="Line 97"/>
              <p:cNvSpPr>
                <a:spLocks noChangeShapeType="1"/>
              </p:cNvSpPr>
              <p:nvPr userDrawn="1"/>
            </p:nvSpPr>
            <p:spPr bwMode="auto">
              <a:xfrm>
                <a:off x="0" y="258"/>
                <a:ext cx="624" cy="0"/>
              </a:xfrm>
              <a:prstGeom prst="line">
                <a:avLst/>
              </a:prstGeom>
              <a:noFill/>
              <a:ln w="19050">
                <a:solidFill>
                  <a:schemeClr val="bg2"/>
                </a:solidFill>
                <a:round/>
                <a:headEnd/>
                <a:tailEnd/>
              </a:ln>
              <a:effectLst/>
            </p:spPr>
            <p:txBody>
              <a:bodyPr wrap="none" anchor="ctr"/>
              <a:lstStyle/>
              <a:p>
                <a:pPr>
                  <a:defRPr/>
                </a:pPr>
                <a:endParaRPr lang="en-GB"/>
              </a:p>
            </p:txBody>
          </p:sp>
          <p:sp>
            <p:nvSpPr>
              <p:cNvPr id="100" name="Line 98"/>
              <p:cNvSpPr>
                <a:spLocks noChangeShapeType="1"/>
              </p:cNvSpPr>
              <p:nvPr userDrawn="1"/>
            </p:nvSpPr>
            <p:spPr bwMode="auto">
              <a:xfrm>
                <a:off x="0" y="70"/>
                <a:ext cx="624" cy="0"/>
              </a:xfrm>
              <a:prstGeom prst="line">
                <a:avLst/>
              </a:prstGeom>
              <a:noFill/>
              <a:ln w="9525">
                <a:solidFill>
                  <a:schemeClr val="bg2"/>
                </a:solidFill>
                <a:round/>
                <a:headEnd/>
                <a:tailEnd/>
              </a:ln>
              <a:effectLst/>
            </p:spPr>
            <p:txBody>
              <a:bodyPr wrap="none" anchor="ctr"/>
              <a:lstStyle/>
              <a:p>
                <a:pPr>
                  <a:defRPr/>
                </a:pPr>
                <a:endParaRPr lang="en-GB"/>
              </a:p>
            </p:txBody>
          </p:sp>
          <p:sp>
            <p:nvSpPr>
              <p:cNvPr id="101" name="Line 99"/>
              <p:cNvSpPr>
                <a:spLocks noChangeShapeType="1"/>
              </p:cNvSpPr>
              <p:nvPr userDrawn="1"/>
            </p:nvSpPr>
            <p:spPr bwMode="auto">
              <a:xfrm>
                <a:off x="0" y="43"/>
                <a:ext cx="624" cy="0"/>
              </a:xfrm>
              <a:prstGeom prst="line">
                <a:avLst/>
              </a:prstGeom>
              <a:noFill/>
              <a:ln w="38100">
                <a:solidFill>
                  <a:schemeClr val="bg2"/>
                </a:solidFill>
                <a:round/>
                <a:headEnd/>
                <a:tailEnd/>
              </a:ln>
              <a:effectLst/>
            </p:spPr>
            <p:txBody>
              <a:bodyPr wrap="none" anchor="ctr"/>
              <a:lstStyle/>
              <a:p>
                <a:pPr>
                  <a:defRPr/>
                </a:pPr>
                <a:endParaRPr lang="en-GB"/>
              </a:p>
            </p:txBody>
          </p:sp>
          <p:sp>
            <p:nvSpPr>
              <p:cNvPr id="102" name="Line 100"/>
              <p:cNvSpPr>
                <a:spLocks noChangeShapeType="1"/>
              </p:cNvSpPr>
              <p:nvPr userDrawn="1"/>
            </p:nvSpPr>
            <p:spPr bwMode="auto">
              <a:xfrm>
                <a:off x="0" y="91"/>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103" name="Line 101"/>
              <p:cNvSpPr>
                <a:spLocks noChangeShapeType="1"/>
              </p:cNvSpPr>
              <p:nvPr userDrawn="1"/>
            </p:nvSpPr>
            <p:spPr bwMode="auto">
              <a:xfrm>
                <a:off x="0" y="145"/>
                <a:ext cx="624" cy="0"/>
              </a:xfrm>
              <a:prstGeom prst="line">
                <a:avLst/>
              </a:prstGeom>
              <a:noFill/>
              <a:ln w="12700">
                <a:solidFill>
                  <a:schemeClr val="bg2"/>
                </a:solidFill>
                <a:round/>
                <a:headEnd/>
                <a:tailEnd/>
              </a:ln>
              <a:effectLst/>
            </p:spPr>
            <p:txBody>
              <a:bodyPr wrap="none" anchor="ctr"/>
              <a:lstStyle/>
              <a:p>
                <a:pPr>
                  <a:defRPr/>
                </a:pPr>
                <a:endParaRPr lang="en-GB"/>
              </a:p>
            </p:txBody>
          </p:sp>
          <p:sp>
            <p:nvSpPr>
              <p:cNvPr id="104" name="Line 102"/>
              <p:cNvSpPr>
                <a:spLocks noChangeShapeType="1"/>
              </p:cNvSpPr>
              <p:nvPr userDrawn="1"/>
            </p:nvSpPr>
            <p:spPr bwMode="auto">
              <a:xfrm>
                <a:off x="0" y="202"/>
                <a:ext cx="624" cy="0"/>
              </a:xfrm>
              <a:prstGeom prst="line">
                <a:avLst/>
              </a:prstGeom>
              <a:noFill/>
              <a:ln w="38100">
                <a:solidFill>
                  <a:schemeClr val="bg2"/>
                </a:solidFill>
                <a:round/>
                <a:headEnd/>
                <a:tailEnd/>
              </a:ln>
              <a:effectLst/>
            </p:spPr>
            <p:txBody>
              <a:bodyPr wrap="none" anchor="ctr"/>
              <a:lstStyle/>
              <a:p>
                <a:pPr>
                  <a:defRPr/>
                </a:pPr>
                <a:endParaRPr lang="en-GB"/>
              </a:p>
            </p:txBody>
          </p:sp>
        </p:grpSp>
      </p:grpSp>
      <p:sp>
        <p:nvSpPr>
          <p:cNvPr id="105" name="Rectangle 108"/>
          <p:cNvSpPr>
            <a:spLocks noChangeArrowheads="1"/>
          </p:cNvSpPr>
          <p:nvPr/>
        </p:nvSpPr>
        <p:spPr bwMode="auto">
          <a:xfrm>
            <a:off x="3017838" y="2120900"/>
            <a:ext cx="5662612" cy="77788"/>
          </a:xfrm>
          <a:prstGeom prst="rect">
            <a:avLst/>
          </a:prstGeom>
          <a:solidFill>
            <a:schemeClr val="hlink"/>
          </a:solidFill>
          <a:ln w="9525">
            <a:noFill/>
            <a:miter lim="800000"/>
            <a:headEnd/>
            <a:tailEnd/>
          </a:ln>
          <a:effectLst/>
        </p:spPr>
        <p:txBody>
          <a:bodyPr wrap="none" anchor="ctr"/>
          <a:lstStyle/>
          <a:p>
            <a:pPr algn="ctr">
              <a:defRPr/>
            </a:pPr>
            <a:endParaRPr kumimoji="1" lang="en-US"/>
          </a:p>
        </p:txBody>
      </p:sp>
      <p:sp>
        <p:nvSpPr>
          <p:cNvPr id="106" name="Rectangle 109"/>
          <p:cNvSpPr>
            <a:spLocks noChangeArrowheads="1"/>
          </p:cNvSpPr>
          <p:nvPr/>
        </p:nvSpPr>
        <p:spPr bwMode="auto">
          <a:xfrm>
            <a:off x="1098550" y="862013"/>
            <a:ext cx="5662613" cy="77787"/>
          </a:xfrm>
          <a:prstGeom prst="rect">
            <a:avLst/>
          </a:prstGeom>
          <a:solidFill>
            <a:schemeClr val="hlink"/>
          </a:solidFill>
          <a:ln w="9525">
            <a:noFill/>
            <a:miter lim="800000"/>
            <a:headEnd/>
            <a:tailEnd/>
          </a:ln>
          <a:effectLst/>
        </p:spPr>
        <p:txBody>
          <a:bodyPr wrap="none" anchor="ctr"/>
          <a:lstStyle/>
          <a:p>
            <a:pPr algn="ctr">
              <a:defRPr/>
            </a:pPr>
            <a:endParaRPr kumimoji="1" lang="en-US"/>
          </a:p>
        </p:txBody>
      </p:sp>
      <p:sp>
        <p:nvSpPr>
          <p:cNvPr id="332906" name="Rectangle 106"/>
          <p:cNvSpPr>
            <a:spLocks noGrp="1" noChangeArrowheads="1"/>
          </p:cNvSpPr>
          <p:nvPr>
            <p:ph type="ctrTitle"/>
          </p:nvPr>
        </p:nvSpPr>
        <p:spPr>
          <a:xfrm>
            <a:off x="1169988" y="1046163"/>
            <a:ext cx="7380287" cy="1012825"/>
          </a:xfrm>
        </p:spPr>
        <p:txBody>
          <a:bodyPr/>
          <a:lstStyle>
            <a:lvl1pPr>
              <a:defRPr sz="4000"/>
            </a:lvl1pPr>
          </a:lstStyle>
          <a:p>
            <a:r>
              <a:rPr lang="en-GB"/>
              <a:t>Click to edit Master title style</a:t>
            </a:r>
          </a:p>
        </p:txBody>
      </p:sp>
      <p:sp>
        <p:nvSpPr>
          <p:cNvPr id="332907" name="Rectangle 107"/>
          <p:cNvSpPr>
            <a:spLocks noGrp="1" noChangeArrowheads="1"/>
          </p:cNvSpPr>
          <p:nvPr>
            <p:ph type="subTitle" idx="1"/>
          </p:nvPr>
        </p:nvSpPr>
        <p:spPr>
          <a:xfrm>
            <a:off x="1566863" y="2693988"/>
            <a:ext cx="6662737" cy="2994025"/>
          </a:xfrm>
        </p:spPr>
        <p:txBody>
          <a:bodyPr/>
          <a:lstStyle>
            <a:lvl1pPr marL="0" indent="0" algn="ctr">
              <a:buFont typeface="Wingdings" pitchFamily="2" charset="2"/>
              <a:buNone/>
              <a:defRPr/>
            </a:lvl1pPr>
          </a:lstStyle>
          <a:p>
            <a:r>
              <a:rPr lang="en-GB"/>
              <a:t>Click to edit Master subtitle style</a:t>
            </a:r>
          </a:p>
        </p:txBody>
      </p:sp>
      <p:sp>
        <p:nvSpPr>
          <p:cNvPr id="107" name="Rectangle 103"/>
          <p:cNvSpPr>
            <a:spLocks noGrp="1" noChangeArrowheads="1"/>
          </p:cNvSpPr>
          <p:nvPr>
            <p:ph type="dt" sz="half" idx="10"/>
          </p:nvPr>
        </p:nvSpPr>
        <p:spPr>
          <a:xfrm>
            <a:off x="1387475" y="6357938"/>
            <a:ext cx="1905000" cy="457200"/>
          </a:xfrm>
        </p:spPr>
        <p:txBody>
          <a:bodyPr/>
          <a:lstStyle>
            <a:lvl1pPr>
              <a:defRPr/>
            </a:lvl1pPr>
          </a:lstStyle>
          <a:p>
            <a:pPr>
              <a:defRPr/>
            </a:pPr>
            <a:endParaRPr lang="en-GB"/>
          </a:p>
        </p:txBody>
      </p:sp>
      <p:sp>
        <p:nvSpPr>
          <p:cNvPr id="108" name="Rectangle 104"/>
          <p:cNvSpPr>
            <a:spLocks noGrp="1" noChangeArrowheads="1"/>
          </p:cNvSpPr>
          <p:nvPr>
            <p:ph type="ftr" sz="quarter" idx="11"/>
          </p:nvPr>
        </p:nvSpPr>
        <p:spPr>
          <a:xfrm>
            <a:off x="3722688" y="6357938"/>
            <a:ext cx="2271712" cy="457200"/>
          </a:xfrm>
        </p:spPr>
        <p:txBody>
          <a:bodyPr/>
          <a:lstStyle>
            <a:lvl1pPr>
              <a:defRPr/>
            </a:lvl1pPr>
          </a:lstStyle>
          <a:p>
            <a:pPr>
              <a:defRPr/>
            </a:pPr>
            <a:r>
              <a:rPr lang="en-GB" smtClean="0"/>
              <a:t>CH2018</a:t>
            </a:r>
            <a:endParaRPr lang="en-GB"/>
          </a:p>
        </p:txBody>
      </p:sp>
      <p:sp>
        <p:nvSpPr>
          <p:cNvPr id="109" name="Rectangle 105"/>
          <p:cNvSpPr>
            <a:spLocks noGrp="1" noChangeArrowheads="1"/>
          </p:cNvSpPr>
          <p:nvPr>
            <p:ph type="sldNum" sz="quarter" idx="12"/>
          </p:nvPr>
        </p:nvSpPr>
        <p:spPr>
          <a:xfrm>
            <a:off x="6464300" y="6361113"/>
            <a:ext cx="1906588" cy="457200"/>
          </a:xfrm>
        </p:spPr>
        <p:txBody>
          <a:bodyPr/>
          <a:lstStyle>
            <a:lvl1pPr>
              <a:defRPr/>
            </a:lvl1pPr>
          </a:lstStyle>
          <a:p>
            <a:pPr>
              <a:defRPr/>
            </a:pPr>
            <a:fld id="{035D2DAB-3F25-42E5-9282-7944889E8368}" type="slidenum">
              <a:rPr lang="en-GB"/>
              <a:pPr>
                <a:defRPr/>
              </a:pPr>
              <a:t>‹#›</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8" fill="hold" grpId="0" nodeType="afterEffect">
                                  <p:stCondLst>
                                    <p:cond delay="0"/>
                                  </p:stCondLst>
                                  <p:childTnLst>
                                    <p:set>
                                      <p:cBhvr>
                                        <p:cTn id="6" dur="1" fill="hold">
                                          <p:stCondLst>
                                            <p:cond delay="0"/>
                                          </p:stCondLst>
                                        </p:cTn>
                                        <p:tgtEl>
                                          <p:spTgt spid="106"/>
                                        </p:tgtEl>
                                        <p:attrNameLst>
                                          <p:attrName>style.visibility</p:attrName>
                                        </p:attrNameLst>
                                      </p:cBhvr>
                                      <p:to>
                                        <p:strVal val="visible"/>
                                      </p:to>
                                    </p:set>
                                    <p:animEffect transition="in" filter="slide(fromLeft)">
                                      <p:cBhvr>
                                        <p:cTn id="7" dur="500"/>
                                        <p:tgtEl>
                                          <p:spTgt spid="106"/>
                                        </p:tgtEl>
                                      </p:cBhvr>
                                    </p:animEffect>
                                  </p:childTnLst>
                                </p:cTn>
                              </p:par>
                            </p:childTnLst>
                          </p:cTn>
                        </p:par>
                        <p:par>
                          <p:cTn id="8" fill="hold">
                            <p:stCondLst>
                              <p:cond delay="500"/>
                            </p:stCondLst>
                            <p:childTnLst>
                              <p:par>
                                <p:cTn id="9" presetID="12" presetClass="entr" presetSubtype="2" fill="hold" grpId="0" nodeType="afterEffect">
                                  <p:stCondLst>
                                    <p:cond delay="0"/>
                                  </p:stCondLst>
                                  <p:childTnLst>
                                    <p:set>
                                      <p:cBhvr>
                                        <p:cTn id="10" dur="1" fill="hold">
                                          <p:stCondLst>
                                            <p:cond delay="0"/>
                                          </p:stCondLst>
                                        </p:cTn>
                                        <p:tgtEl>
                                          <p:spTgt spid="105"/>
                                        </p:tgtEl>
                                        <p:attrNameLst>
                                          <p:attrName>style.visibility</p:attrName>
                                        </p:attrNameLst>
                                      </p:cBhvr>
                                      <p:to>
                                        <p:strVal val="visible"/>
                                      </p:to>
                                    </p:set>
                                    <p:animEffect transition="in" filter="slide(fromRight)">
                                      <p:cBhvr>
                                        <p:cTn id="11" dur="500"/>
                                        <p:tgtEl>
                                          <p:spTgt spid="1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 grpId="0" animBg="1" autoUpdateAnimBg="0"/>
      <p:bldP spid="106" grpId="0" animBg="1" autoUpdateAnimBg="0"/>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08"/>
          <p:cNvSpPr>
            <a:spLocks noGrp="1" noChangeArrowheads="1"/>
          </p:cNvSpPr>
          <p:nvPr>
            <p:ph type="dt" sz="half" idx="10"/>
          </p:nvPr>
        </p:nvSpPr>
        <p:spPr>
          <a:ln/>
        </p:spPr>
        <p:txBody>
          <a:bodyPr/>
          <a:lstStyle>
            <a:lvl1pPr>
              <a:defRPr/>
            </a:lvl1pPr>
          </a:lstStyle>
          <a:p>
            <a:pPr>
              <a:defRPr/>
            </a:pPr>
            <a:endParaRPr lang="en-GB"/>
          </a:p>
        </p:txBody>
      </p:sp>
      <p:sp>
        <p:nvSpPr>
          <p:cNvPr id="5"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6" name="Rectangle 110"/>
          <p:cNvSpPr>
            <a:spLocks noGrp="1" noChangeArrowheads="1"/>
          </p:cNvSpPr>
          <p:nvPr>
            <p:ph type="sldNum" sz="quarter" idx="12"/>
          </p:nvPr>
        </p:nvSpPr>
        <p:spPr>
          <a:ln/>
        </p:spPr>
        <p:txBody>
          <a:bodyPr/>
          <a:lstStyle>
            <a:lvl1pPr>
              <a:defRPr/>
            </a:lvl1pPr>
          </a:lstStyle>
          <a:p>
            <a:pPr>
              <a:defRPr/>
            </a:pPr>
            <a:fld id="{B795872E-0595-4948-BD7D-4EDB7E647BC4}"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108"/>
          <p:cNvSpPr>
            <a:spLocks noGrp="1" noChangeArrowheads="1"/>
          </p:cNvSpPr>
          <p:nvPr>
            <p:ph type="dt" sz="half" idx="10"/>
          </p:nvPr>
        </p:nvSpPr>
        <p:spPr>
          <a:ln/>
        </p:spPr>
        <p:txBody>
          <a:bodyPr/>
          <a:lstStyle>
            <a:lvl1pPr>
              <a:defRPr/>
            </a:lvl1pPr>
          </a:lstStyle>
          <a:p>
            <a:pPr>
              <a:defRPr/>
            </a:pPr>
            <a:endParaRPr lang="en-GB"/>
          </a:p>
        </p:txBody>
      </p:sp>
      <p:sp>
        <p:nvSpPr>
          <p:cNvPr id="5"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6" name="Rectangle 110"/>
          <p:cNvSpPr>
            <a:spLocks noGrp="1" noChangeArrowheads="1"/>
          </p:cNvSpPr>
          <p:nvPr>
            <p:ph type="sldNum" sz="quarter" idx="12"/>
          </p:nvPr>
        </p:nvSpPr>
        <p:spPr>
          <a:ln/>
        </p:spPr>
        <p:txBody>
          <a:bodyPr/>
          <a:lstStyle>
            <a:lvl1pPr>
              <a:defRPr/>
            </a:lvl1pPr>
          </a:lstStyle>
          <a:p>
            <a:pPr>
              <a:defRPr/>
            </a:pPr>
            <a:fld id="{D7350BF8-AF01-42FB-A455-4C6E9F1485BB}"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09625" y="2214563"/>
            <a:ext cx="3902075" cy="38814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864100" y="2214563"/>
            <a:ext cx="3903663" cy="38814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08"/>
          <p:cNvSpPr>
            <a:spLocks noGrp="1" noChangeArrowheads="1"/>
          </p:cNvSpPr>
          <p:nvPr>
            <p:ph type="dt" sz="half" idx="10"/>
          </p:nvPr>
        </p:nvSpPr>
        <p:spPr>
          <a:ln/>
        </p:spPr>
        <p:txBody>
          <a:bodyPr/>
          <a:lstStyle>
            <a:lvl1pPr>
              <a:defRPr/>
            </a:lvl1pPr>
          </a:lstStyle>
          <a:p>
            <a:pPr>
              <a:defRPr/>
            </a:pPr>
            <a:endParaRPr lang="en-GB"/>
          </a:p>
        </p:txBody>
      </p:sp>
      <p:sp>
        <p:nvSpPr>
          <p:cNvPr id="6"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7" name="Rectangle 110"/>
          <p:cNvSpPr>
            <a:spLocks noGrp="1" noChangeArrowheads="1"/>
          </p:cNvSpPr>
          <p:nvPr>
            <p:ph type="sldNum" sz="quarter" idx="12"/>
          </p:nvPr>
        </p:nvSpPr>
        <p:spPr>
          <a:ln/>
        </p:spPr>
        <p:txBody>
          <a:bodyPr/>
          <a:lstStyle>
            <a:lvl1pPr>
              <a:defRPr/>
            </a:lvl1pPr>
          </a:lstStyle>
          <a:p>
            <a:pPr>
              <a:defRPr/>
            </a:pPr>
            <a:fld id="{01E71B31-B49F-4091-B396-1160FB21BBB4}"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08"/>
          <p:cNvSpPr>
            <a:spLocks noGrp="1" noChangeArrowheads="1"/>
          </p:cNvSpPr>
          <p:nvPr>
            <p:ph type="dt" sz="half" idx="10"/>
          </p:nvPr>
        </p:nvSpPr>
        <p:spPr>
          <a:ln/>
        </p:spPr>
        <p:txBody>
          <a:bodyPr/>
          <a:lstStyle>
            <a:lvl1pPr>
              <a:defRPr/>
            </a:lvl1pPr>
          </a:lstStyle>
          <a:p>
            <a:pPr>
              <a:defRPr/>
            </a:pPr>
            <a:endParaRPr lang="en-GB"/>
          </a:p>
        </p:txBody>
      </p:sp>
      <p:sp>
        <p:nvSpPr>
          <p:cNvPr id="8"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9" name="Rectangle 110"/>
          <p:cNvSpPr>
            <a:spLocks noGrp="1" noChangeArrowheads="1"/>
          </p:cNvSpPr>
          <p:nvPr>
            <p:ph type="sldNum" sz="quarter" idx="12"/>
          </p:nvPr>
        </p:nvSpPr>
        <p:spPr>
          <a:ln/>
        </p:spPr>
        <p:txBody>
          <a:bodyPr/>
          <a:lstStyle>
            <a:lvl1pPr>
              <a:defRPr/>
            </a:lvl1pPr>
          </a:lstStyle>
          <a:p>
            <a:pPr>
              <a:defRPr/>
            </a:pPr>
            <a:fld id="{6E0A596F-9D52-46EB-BE9B-47660D429109}"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08"/>
          <p:cNvSpPr>
            <a:spLocks noGrp="1" noChangeArrowheads="1"/>
          </p:cNvSpPr>
          <p:nvPr>
            <p:ph type="dt" sz="half" idx="10"/>
          </p:nvPr>
        </p:nvSpPr>
        <p:spPr>
          <a:ln/>
        </p:spPr>
        <p:txBody>
          <a:bodyPr/>
          <a:lstStyle>
            <a:lvl1pPr>
              <a:defRPr/>
            </a:lvl1pPr>
          </a:lstStyle>
          <a:p>
            <a:pPr>
              <a:defRPr/>
            </a:pPr>
            <a:endParaRPr lang="en-GB"/>
          </a:p>
        </p:txBody>
      </p:sp>
      <p:sp>
        <p:nvSpPr>
          <p:cNvPr id="4"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5" name="Rectangle 110"/>
          <p:cNvSpPr>
            <a:spLocks noGrp="1" noChangeArrowheads="1"/>
          </p:cNvSpPr>
          <p:nvPr>
            <p:ph type="sldNum" sz="quarter" idx="12"/>
          </p:nvPr>
        </p:nvSpPr>
        <p:spPr>
          <a:ln/>
        </p:spPr>
        <p:txBody>
          <a:bodyPr/>
          <a:lstStyle>
            <a:lvl1pPr>
              <a:defRPr/>
            </a:lvl1pPr>
          </a:lstStyle>
          <a:p>
            <a:pPr>
              <a:defRPr/>
            </a:pPr>
            <a:fld id="{6F8015C3-3824-4E6E-9A5A-60D9A3D49BA4}"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8"/>
          <p:cNvSpPr>
            <a:spLocks noGrp="1" noChangeArrowheads="1"/>
          </p:cNvSpPr>
          <p:nvPr>
            <p:ph type="dt" sz="half" idx="10"/>
          </p:nvPr>
        </p:nvSpPr>
        <p:spPr>
          <a:ln/>
        </p:spPr>
        <p:txBody>
          <a:bodyPr/>
          <a:lstStyle>
            <a:lvl1pPr>
              <a:defRPr/>
            </a:lvl1pPr>
          </a:lstStyle>
          <a:p>
            <a:pPr>
              <a:defRPr/>
            </a:pPr>
            <a:endParaRPr lang="en-GB"/>
          </a:p>
        </p:txBody>
      </p:sp>
      <p:sp>
        <p:nvSpPr>
          <p:cNvPr id="3"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4" name="Rectangle 110"/>
          <p:cNvSpPr>
            <a:spLocks noGrp="1" noChangeArrowheads="1"/>
          </p:cNvSpPr>
          <p:nvPr>
            <p:ph type="sldNum" sz="quarter" idx="12"/>
          </p:nvPr>
        </p:nvSpPr>
        <p:spPr>
          <a:ln/>
        </p:spPr>
        <p:txBody>
          <a:bodyPr/>
          <a:lstStyle>
            <a:lvl1pPr>
              <a:defRPr/>
            </a:lvl1pPr>
          </a:lstStyle>
          <a:p>
            <a:pPr>
              <a:defRPr/>
            </a:pPr>
            <a:fld id="{2CF6AD8F-E4AA-495B-856F-B9AE29D8A499}"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08"/>
          <p:cNvSpPr>
            <a:spLocks noGrp="1" noChangeArrowheads="1"/>
          </p:cNvSpPr>
          <p:nvPr>
            <p:ph type="dt" sz="half" idx="10"/>
          </p:nvPr>
        </p:nvSpPr>
        <p:spPr>
          <a:ln/>
        </p:spPr>
        <p:txBody>
          <a:bodyPr/>
          <a:lstStyle>
            <a:lvl1pPr>
              <a:defRPr/>
            </a:lvl1pPr>
          </a:lstStyle>
          <a:p>
            <a:pPr>
              <a:defRPr/>
            </a:pPr>
            <a:endParaRPr lang="en-GB"/>
          </a:p>
        </p:txBody>
      </p:sp>
      <p:sp>
        <p:nvSpPr>
          <p:cNvPr id="6"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7" name="Rectangle 110"/>
          <p:cNvSpPr>
            <a:spLocks noGrp="1" noChangeArrowheads="1"/>
          </p:cNvSpPr>
          <p:nvPr>
            <p:ph type="sldNum" sz="quarter" idx="12"/>
          </p:nvPr>
        </p:nvSpPr>
        <p:spPr>
          <a:ln/>
        </p:spPr>
        <p:txBody>
          <a:bodyPr/>
          <a:lstStyle>
            <a:lvl1pPr>
              <a:defRPr/>
            </a:lvl1pPr>
          </a:lstStyle>
          <a:p>
            <a:pPr>
              <a:defRPr/>
            </a:pPr>
            <a:fld id="{50F28494-09F6-428D-8CA3-5C25B9FDB03A}"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08"/>
          <p:cNvSpPr>
            <a:spLocks noGrp="1" noChangeArrowheads="1"/>
          </p:cNvSpPr>
          <p:nvPr>
            <p:ph type="dt" sz="half" idx="10"/>
          </p:nvPr>
        </p:nvSpPr>
        <p:spPr>
          <a:ln/>
        </p:spPr>
        <p:txBody>
          <a:bodyPr/>
          <a:lstStyle>
            <a:lvl1pPr>
              <a:defRPr/>
            </a:lvl1pPr>
          </a:lstStyle>
          <a:p>
            <a:pPr>
              <a:defRPr/>
            </a:pPr>
            <a:endParaRPr lang="en-GB"/>
          </a:p>
        </p:txBody>
      </p:sp>
      <p:sp>
        <p:nvSpPr>
          <p:cNvPr id="6"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7" name="Rectangle 110"/>
          <p:cNvSpPr>
            <a:spLocks noGrp="1" noChangeArrowheads="1"/>
          </p:cNvSpPr>
          <p:nvPr>
            <p:ph type="sldNum" sz="quarter" idx="12"/>
          </p:nvPr>
        </p:nvSpPr>
        <p:spPr>
          <a:ln/>
        </p:spPr>
        <p:txBody>
          <a:bodyPr/>
          <a:lstStyle>
            <a:lvl1pPr>
              <a:defRPr/>
            </a:lvl1pPr>
          </a:lstStyle>
          <a:p>
            <a:pPr>
              <a:defRPr/>
            </a:pPr>
            <a:fld id="{806F247A-C7B5-477D-946F-30FA65F8CBA8}"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08"/>
          <p:cNvSpPr>
            <a:spLocks noGrp="1" noChangeArrowheads="1"/>
          </p:cNvSpPr>
          <p:nvPr>
            <p:ph type="dt" sz="half" idx="10"/>
          </p:nvPr>
        </p:nvSpPr>
        <p:spPr>
          <a:ln/>
        </p:spPr>
        <p:txBody>
          <a:bodyPr/>
          <a:lstStyle>
            <a:lvl1pPr>
              <a:defRPr/>
            </a:lvl1pPr>
          </a:lstStyle>
          <a:p>
            <a:pPr>
              <a:defRPr/>
            </a:pPr>
            <a:endParaRPr lang="en-GB"/>
          </a:p>
        </p:txBody>
      </p:sp>
      <p:sp>
        <p:nvSpPr>
          <p:cNvPr id="5"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6" name="Rectangle 110"/>
          <p:cNvSpPr>
            <a:spLocks noGrp="1" noChangeArrowheads="1"/>
          </p:cNvSpPr>
          <p:nvPr>
            <p:ph type="sldNum" sz="quarter" idx="12"/>
          </p:nvPr>
        </p:nvSpPr>
        <p:spPr>
          <a:ln/>
        </p:spPr>
        <p:txBody>
          <a:bodyPr/>
          <a:lstStyle>
            <a:lvl1pPr>
              <a:defRPr/>
            </a:lvl1pPr>
          </a:lstStyle>
          <a:p>
            <a:pPr>
              <a:defRPr/>
            </a:pPr>
            <a:fld id="{B5DF2583-F2E1-4A08-B231-AEF4CEB2CA01}"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8625" y="609600"/>
            <a:ext cx="1989138"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09625" y="609600"/>
            <a:ext cx="58166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08"/>
          <p:cNvSpPr>
            <a:spLocks noGrp="1" noChangeArrowheads="1"/>
          </p:cNvSpPr>
          <p:nvPr>
            <p:ph type="dt" sz="half" idx="10"/>
          </p:nvPr>
        </p:nvSpPr>
        <p:spPr>
          <a:ln/>
        </p:spPr>
        <p:txBody>
          <a:bodyPr/>
          <a:lstStyle>
            <a:lvl1pPr>
              <a:defRPr/>
            </a:lvl1pPr>
          </a:lstStyle>
          <a:p>
            <a:pPr>
              <a:defRPr/>
            </a:pPr>
            <a:endParaRPr lang="en-GB"/>
          </a:p>
        </p:txBody>
      </p:sp>
      <p:sp>
        <p:nvSpPr>
          <p:cNvPr id="5"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6" name="Rectangle 110"/>
          <p:cNvSpPr>
            <a:spLocks noGrp="1" noChangeArrowheads="1"/>
          </p:cNvSpPr>
          <p:nvPr>
            <p:ph type="sldNum" sz="quarter" idx="12"/>
          </p:nvPr>
        </p:nvSpPr>
        <p:spPr>
          <a:ln/>
        </p:spPr>
        <p:txBody>
          <a:bodyPr/>
          <a:lstStyle>
            <a:lvl1pPr>
              <a:defRPr/>
            </a:lvl1pPr>
          </a:lstStyle>
          <a:p>
            <a:pPr>
              <a:defRPr/>
            </a:pPr>
            <a:fld id="{6222F048-1639-4982-8980-AF2143088140}"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reserve="1">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1371600" y="609600"/>
            <a:ext cx="7378700" cy="1143000"/>
          </a:xfrm>
        </p:spPr>
        <p:txBody>
          <a:bodyPr/>
          <a:lstStyle/>
          <a:p>
            <a:r>
              <a:rPr lang="en-US" smtClean="0"/>
              <a:t>Click to edit Master title style</a:t>
            </a:r>
            <a:endParaRPr lang="en-GB"/>
          </a:p>
        </p:txBody>
      </p:sp>
      <p:sp>
        <p:nvSpPr>
          <p:cNvPr id="3" name="SmartArt Placeholder 2"/>
          <p:cNvSpPr>
            <a:spLocks noGrp="1"/>
          </p:cNvSpPr>
          <p:nvPr>
            <p:ph type="dgm" idx="1"/>
          </p:nvPr>
        </p:nvSpPr>
        <p:spPr>
          <a:xfrm>
            <a:off x="809625" y="2214563"/>
            <a:ext cx="7958138" cy="3881437"/>
          </a:xfrm>
        </p:spPr>
        <p:txBody>
          <a:bodyPr/>
          <a:lstStyle/>
          <a:p>
            <a:pPr lvl="0"/>
            <a:endParaRPr lang="en-GB" noProof="0" smtClean="0"/>
          </a:p>
        </p:txBody>
      </p:sp>
      <p:sp>
        <p:nvSpPr>
          <p:cNvPr id="4" name="Rectangle 108"/>
          <p:cNvSpPr>
            <a:spLocks noGrp="1" noChangeArrowheads="1"/>
          </p:cNvSpPr>
          <p:nvPr>
            <p:ph type="dt" sz="half" idx="10"/>
          </p:nvPr>
        </p:nvSpPr>
        <p:spPr>
          <a:ln/>
        </p:spPr>
        <p:txBody>
          <a:bodyPr/>
          <a:lstStyle>
            <a:lvl1pPr>
              <a:defRPr/>
            </a:lvl1pPr>
          </a:lstStyle>
          <a:p>
            <a:pPr>
              <a:defRPr/>
            </a:pPr>
            <a:endParaRPr lang="en-GB"/>
          </a:p>
        </p:txBody>
      </p:sp>
      <p:sp>
        <p:nvSpPr>
          <p:cNvPr id="5"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6" name="Rectangle 110"/>
          <p:cNvSpPr>
            <a:spLocks noGrp="1" noChangeArrowheads="1"/>
          </p:cNvSpPr>
          <p:nvPr>
            <p:ph type="sldNum" sz="quarter" idx="12"/>
          </p:nvPr>
        </p:nvSpPr>
        <p:spPr>
          <a:ln/>
        </p:spPr>
        <p:txBody>
          <a:bodyPr/>
          <a:lstStyle>
            <a:lvl1pPr>
              <a:defRPr/>
            </a:lvl1pPr>
          </a:lstStyle>
          <a:p>
            <a:pPr>
              <a:defRPr/>
            </a:pPr>
            <a:fld id="{1DFA3AA2-AA69-400B-A998-C28EAB140F21}" type="slidenum">
              <a:rPr lang="en-GB"/>
              <a:pPr>
                <a:defRPr/>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371600" y="609600"/>
            <a:ext cx="73787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809625" y="2214563"/>
            <a:ext cx="3902075" cy="388143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864100" y="2214563"/>
            <a:ext cx="3903663" cy="3881437"/>
          </a:xfrm>
        </p:spPr>
        <p:txBody>
          <a:bodyPr/>
          <a:lstStyle/>
          <a:p>
            <a:pPr lvl="0"/>
            <a:endParaRPr lang="en-GB" noProof="0" smtClean="0"/>
          </a:p>
        </p:txBody>
      </p:sp>
      <p:sp>
        <p:nvSpPr>
          <p:cNvPr id="5" name="Rectangle 108"/>
          <p:cNvSpPr>
            <a:spLocks noGrp="1" noChangeArrowheads="1"/>
          </p:cNvSpPr>
          <p:nvPr>
            <p:ph type="dt" sz="half" idx="10"/>
          </p:nvPr>
        </p:nvSpPr>
        <p:spPr>
          <a:ln/>
        </p:spPr>
        <p:txBody>
          <a:bodyPr/>
          <a:lstStyle>
            <a:lvl1pPr>
              <a:defRPr/>
            </a:lvl1pPr>
          </a:lstStyle>
          <a:p>
            <a:pPr>
              <a:defRPr/>
            </a:pPr>
            <a:endParaRPr lang="en-GB"/>
          </a:p>
        </p:txBody>
      </p:sp>
      <p:sp>
        <p:nvSpPr>
          <p:cNvPr id="6"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7" name="Rectangle 110"/>
          <p:cNvSpPr>
            <a:spLocks noGrp="1" noChangeArrowheads="1"/>
          </p:cNvSpPr>
          <p:nvPr>
            <p:ph type="sldNum" sz="quarter" idx="12"/>
          </p:nvPr>
        </p:nvSpPr>
        <p:spPr>
          <a:ln/>
        </p:spPr>
        <p:txBody>
          <a:bodyPr/>
          <a:lstStyle>
            <a:lvl1pPr>
              <a:defRPr/>
            </a:lvl1pPr>
          </a:lstStyle>
          <a:p>
            <a:pPr>
              <a:defRPr/>
            </a:pPr>
            <a:fld id="{3F80C4C8-1660-40E6-8E03-CA2B923C8B38}" type="slidenum">
              <a:rPr lang="en-GB"/>
              <a:pPr>
                <a:defRPr/>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1371600" y="609600"/>
            <a:ext cx="7378700" cy="11430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809625" y="2214563"/>
            <a:ext cx="3902075" cy="1863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864100" y="2214563"/>
            <a:ext cx="3903663" cy="1863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809625" y="4230688"/>
            <a:ext cx="3902075" cy="18653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864100" y="4230688"/>
            <a:ext cx="3903663" cy="18653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08"/>
          <p:cNvSpPr>
            <a:spLocks noGrp="1" noChangeArrowheads="1"/>
          </p:cNvSpPr>
          <p:nvPr>
            <p:ph type="dt" sz="half" idx="10"/>
          </p:nvPr>
        </p:nvSpPr>
        <p:spPr>
          <a:ln/>
        </p:spPr>
        <p:txBody>
          <a:bodyPr/>
          <a:lstStyle>
            <a:lvl1pPr>
              <a:defRPr/>
            </a:lvl1pPr>
          </a:lstStyle>
          <a:p>
            <a:pPr>
              <a:defRPr/>
            </a:pPr>
            <a:endParaRPr lang="en-GB"/>
          </a:p>
        </p:txBody>
      </p:sp>
      <p:sp>
        <p:nvSpPr>
          <p:cNvPr id="8"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9" name="Rectangle 110"/>
          <p:cNvSpPr>
            <a:spLocks noGrp="1" noChangeArrowheads="1"/>
          </p:cNvSpPr>
          <p:nvPr>
            <p:ph type="sldNum" sz="quarter" idx="12"/>
          </p:nvPr>
        </p:nvSpPr>
        <p:spPr>
          <a:ln/>
        </p:spPr>
        <p:txBody>
          <a:bodyPr/>
          <a:lstStyle>
            <a:lvl1pPr>
              <a:defRPr/>
            </a:lvl1pPr>
          </a:lstStyle>
          <a:p>
            <a:pPr>
              <a:defRPr/>
            </a:pPr>
            <a:fld id="{3FE58754-1C7E-4734-A37D-B2C39DD519F5}" type="slidenum">
              <a:rPr lang="en-GB"/>
              <a:pPr>
                <a:defRPr/>
              </a:p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1371600" y="609600"/>
            <a:ext cx="73787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809625" y="2214563"/>
            <a:ext cx="3902075" cy="388143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864100" y="2214563"/>
            <a:ext cx="3903663" cy="388143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08"/>
          <p:cNvSpPr>
            <a:spLocks noGrp="1" noChangeArrowheads="1"/>
          </p:cNvSpPr>
          <p:nvPr>
            <p:ph type="dt" sz="half" idx="10"/>
          </p:nvPr>
        </p:nvSpPr>
        <p:spPr>
          <a:ln/>
        </p:spPr>
        <p:txBody>
          <a:bodyPr/>
          <a:lstStyle>
            <a:lvl1pPr>
              <a:defRPr/>
            </a:lvl1pPr>
          </a:lstStyle>
          <a:p>
            <a:pPr>
              <a:defRPr/>
            </a:pPr>
            <a:endParaRPr lang="en-GB"/>
          </a:p>
        </p:txBody>
      </p:sp>
      <p:sp>
        <p:nvSpPr>
          <p:cNvPr id="6"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7" name="Rectangle 110"/>
          <p:cNvSpPr>
            <a:spLocks noGrp="1" noChangeArrowheads="1"/>
          </p:cNvSpPr>
          <p:nvPr>
            <p:ph type="sldNum" sz="quarter" idx="12"/>
          </p:nvPr>
        </p:nvSpPr>
        <p:spPr>
          <a:ln/>
        </p:spPr>
        <p:txBody>
          <a:bodyPr/>
          <a:lstStyle>
            <a:lvl1pPr>
              <a:defRPr/>
            </a:lvl1pPr>
          </a:lstStyle>
          <a:p>
            <a:pPr>
              <a:defRPr/>
            </a:pPr>
            <a:fld id="{C4464453-2DF2-4A4A-814D-E3F5BD69065A}" type="slidenum">
              <a:rPr lang="en-GB"/>
              <a:pPr>
                <a:defRPr/>
              </a:pPr>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371600" y="609600"/>
            <a:ext cx="73787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809625" y="2214563"/>
            <a:ext cx="3902075" cy="388143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864100" y="2214563"/>
            <a:ext cx="3903663" cy="1863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864100" y="4230688"/>
            <a:ext cx="3903663" cy="18653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108"/>
          <p:cNvSpPr>
            <a:spLocks noGrp="1" noChangeArrowheads="1"/>
          </p:cNvSpPr>
          <p:nvPr>
            <p:ph type="dt" sz="half" idx="10"/>
          </p:nvPr>
        </p:nvSpPr>
        <p:spPr>
          <a:ln/>
        </p:spPr>
        <p:txBody>
          <a:bodyPr/>
          <a:lstStyle>
            <a:lvl1pPr>
              <a:defRPr/>
            </a:lvl1pPr>
          </a:lstStyle>
          <a:p>
            <a:pPr>
              <a:defRPr/>
            </a:pPr>
            <a:endParaRPr lang="en-GB"/>
          </a:p>
        </p:txBody>
      </p:sp>
      <p:sp>
        <p:nvSpPr>
          <p:cNvPr id="7"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8" name="Rectangle 110"/>
          <p:cNvSpPr>
            <a:spLocks noGrp="1" noChangeArrowheads="1"/>
          </p:cNvSpPr>
          <p:nvPr>
            <p:ph type="sldNum" sz="quarter" idx="12"/>
          </p:nvPr>
        </p:nvSpPr>
        <p:spPr>
          <a:ln/>
        </p:spPr>
        <p:txBody>
          <a:bodyPr/>
          <a:lstStyle>
            <a:lvl1pPr>
              <a:defRPr/>
            </a:lvl1pPr>
          </a:lstStyle>
          <a:p>
            <a:pPr>
              <a:defRPr/>
            </a:pPr>
            <a:fld id="{C924D4D1-92EF-468C-952F-229867EBD386}" type="slidenum">
              <a:rPr lang="en-GB"/>
              <a:pPr>
                <a:defRPr/>
              </a:pPr>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371600" y="609600"/>
            <a:ext cx="73787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809625" y="2214563"/>
            <a:ext cx="7958138" cy="3881437"/>
          </a:xfrm>
        </p:spPr>
        <p:txBody>
          <a:bodyPr/>
          <a:lstStyle/>
          <a:p>
            <a:pPr lvl="0"/>
            <a:endParaRPr lang="en-GB" noProof="0" smtClean="0"/>
          </a:p>
        </p:txBody>
      </p:sp>
      <p:sp>
        <p:nvSpPr>
          <p:cNvPr id="4" name="Rectangle 108"/>
          <p:cNvSpPr>
            <a:spLocks noGrp="1" noChangeArrowheads="1"/>
          </p:cNvSpPr>
          <p:nvPr>
            <p:ph type="dt" sz="half" idx="10"/>
          </p:nvPr>
        </p:nvSpPr>
        <p:spPr>
          <a:ln/>
        </p:spPr>
        <p:txBody>
          <a:bodyPr/>
          <a:lstStyle>
            <a:lvl1pPr>
              <a:defRPr/>
            </a:lvl1pPr>
          </a:lstStyle>
          <a:p>
            <a:pPr>
              <a:defRPr/>
            </a:pPr>
            <a:endParaRPr lang="en-GB"/>
          </a:p>
        </p:txBody>
      </p:sp>
      <p:sp>
        <p:nvSpPr>
          <p:cNvPr id="5"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6" name="Rectangle 110"/>
          <p:cNvSpPr>
            <a:spLocks noGrp="1" noChangeArrowheads="1"/>
          </p:cNvSpPr>
          <p:nvPr>
            <p:ph type="sldNum" sz="quarter" idx="12"/>
          </p:nvPr>
        </p:nvSpPr>
        <p:spPr>
          <a:ln/>
        </p:spPr>
        <p:txBody>
          <a:bodyPr/>
          <a:lstStyle>
            <a:lvl1pPr>
              <a:defRPr/>
            </a:lvl1pPr>
          </a:lstStyle>
          <a:p>
            <a:pPr>
              <a:defRPr/>
            </a:pPr>
            <a:fld id="{07617E33-562D-4355-9F1D-A33B024F7C93}" type="slidenum">
              <a:rPr lang="en-GB"/>
              <a:pPr>
                <a:defRPr/>
              </a:pPr>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371600" y="609600"/>
            <a:ext cx="73787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809625" y="2214563"/>
            <a:ext cx="3902075" cy="3881437"/>
          </a:xfrm>
        </p:spPr>
        <p:txBody>
          <a:bodyPr/>
          <a:lstStyle/>
          <a:p>
            <a:pPr lvl="0"/>
            <a:endParaRPr lang="en-GB" noProof="0" smtClean="0"/>
          </a:p>
        </p:txBody>
      </p:sp>
      <p:sp>
        <p:nvSpPr>
          <p:cNvPr id="4" name="Text Placeholder 3"/>
          <p:cNvSpPr>
            <a:spLocks noGrp="1"/>
          </p:cNvSpPr>
          <p:nvPr>
            <p:ph type="body" sz="half" idx="2"/>
          </p:nvPr>
        </p:nvSpPr>
        <p:spPr>
          <a:xfrm>
            <a:off x="4864100" y="2214563"/>
            <a:ext cx="3903663" cy="388143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08"/>
          <p:cNvSpPr>
            <a:spLocks noGrp="1" noChangeArrowheads="1"/>
          </p:cNvSpPr>
          <p:nvPr>
            <p:ph type="dt" sz="half" idx="10"/>
          </p:nvPr>
        </p:nvSpPr>
        <p:spPr>
          <a:ln/>
        </p:spPr>
        <p:txBody>
          <a:bodyPr/>
          <a:lstStyle>
            <a:lvl1pPr>
              <a:defRPr/>
            </a:lvl1pPr>
          </a:lstStyle>
          <a:p>
            <a:pPr>
              <a:defRPr/>
            </a:pPr>
            <a:endParaRPr lang="en-GB"/>
          </a:p>
        </p:txBody>
      </p:sp>
      <p:sp>
        <p:nvSpPr>
          <p:cNvPr id="6" name="Rectangle 109"/>
          <p:cNvSpPr>
            <a:spLocks noGrp="1" noChangeArrowheads="1"/>
          </p:cNvSpPr>
          <p:nvPr>
            <p:ph type="ftr" sz="quarter" idx="11"/>
          </p:nvPr>
        </p:nvSpPr>
        <p:spPr>
          <a:ln/>
        </p:spPr>
        <p:txBody>
          <a:bodyPr/>
          <a:lstStyle>
            <a:lvl1pPr>
              <a:defRPr/>
            </a:lvl1pPr>
          </a:lstStyle>
          <a:p>
            <a:pPr>
              <a:defRPr/>
            </a:pPr>
            <a:r>
              <a:rPr lang="en-GB" smtClean="0"/>
              <a:t>CH2018</a:t>
            </a:r>
            <a:endParaRPr lang="en-GB"/>
          </a:p>
        </p:txBody>
      </p:sp>
      <p:sp>
        <p:nvSpPr>
          <p:cNvPr id="7" name="Rectangle 110"/>
          <p:cNvSpPr>
            <a:spLocks noGrp="1" noChangeArrowheads="1"/>
          </p:cNvSpPr>
          <p:nvPr>
            <p:ph type="sldNum" sz="quarter" idx="12"/>
          </p:nvPr>
        </p:nvSpPr>
        <p:spPr>
          <a:ln/>
        </p:spPr>
        <p:txBody>
          <a:bodyPr/>
          <a:lstStyle>
            <a:lvl1pPr>
              <a:defRPr/>
            </a:lvl1pPr>
          </a:lstStyle>
          <a:p>
            <a:pPr>
              <a:defRPr/>
            </a:pPr>
            <a:fld id="{77DF4ACF-EFD1-423A-83F9-E8E875DF725A}"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7650" name="Group 2"/>
          <p:cNvGrpSpPr>
            <a:grpSpLocks/>
          </p:cNvGrpSpPr>
          <p:nvPr/>
        </p:nvGrpSpPr>
        <p:grpSpPr bwMode="auto">
          <a:xfrm>
            <a:off x="0" y="68263"/>
            <a:ext cx="8915400" cy="6713537"/>
            <a:chOff x="0" y="43"/>
            <a:chExt cx="5616" cy="4229"/>
          </a:xfrm>
        </p:grpSpPr>
        <p:grpSp>
          <p:nvGrpSpPr>
            <p:cNvPr id="27656" name="Group 3"/>
            <p:cNvGrpSpPr>
              <a:grpSpLocks/>
            </p:cNvGrpSpPr>
            <p:nvPr userDrawn="1"/>
          </p:nvGrpSpPr>
          <p:grpSpPr bwMode="auto">
            <a:xfrm>
              <a:off x="0" y="43"/>
              <a:ext cx="408" cy="4229"/>
              <a:chOff x="0" y="43"/>
              <a:chExt cx="5760" cy="4229"/>
            </a:xfrm>
          </p:grpSpPr>
          <p:sp>
            <p:nvSpPr>
              <p:cNvPr id="331780" name="Line 4"/>
              <p:cNvSpPr>
                <a:spLocks noChangeShapeType="1"/>
              </p:cNvSpPr>
              <p:nvPr userDrawn="1"/>
            </p:nvSpPr>
            <p:spPr bwMode="auto">
              <a:xfrm>
                <a:off x="0" y="4203"/>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781" name="Line 5"/>
              <p:cNvSpPr>
                <a:spLocks noChangeShapeType="1"/>
              </p:cNvSpPr>
              <p:nvPr userDrawn="1"/>
            </p:nvSpPr>
            <p:spPr bwMode="auto">
              <a:xfrm>
                <a:off x="0" y="4239"/>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782" name="Line 6"/>
              <p:cNvSpPr>
                <a:spLocks noChangeShapeType="1"/>
              </p:cNvSpPr>
              <p:nvPr userDrawn="1"/>
            </p:nvSpPr>
            <p:spPr bwMode="auto">
              <a:xfrm>
                <a:off x="0" y="4272"/>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783" name="Line 7"/>
              <p:cNvSpPr>
                <a:spLocks noChangeShapeType="1"/>
              </p:cNvSpPr>
              <p:nvPr userDrawn="1"/>
            </p:nvSpPr>
            <p:spPr bwMode="auto">
              <a:xfrm>
                <a:off x="0" y="4113"/>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784" name="Line 8"/>
              <p:cNvSpPr>
                <a:spLocks noChangeShapeType="1"/>
              </p:cNvSpPr>
              <p:nvPr userDrawn="1"/>
            </p:nvSpPr>
            <p:spPr bwMode="auto">
              <a:xfrm>
                <a:off x="0" y="4065"/>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785" name="Line 9"/>
              <p:cNvSpPr>
                <a:spLocks noChangeShapeType="1"/>
              </p:cNvSpPr>
              <p:nvPr userDrawn="1"/>
            </p:nvSpPr>
            <p:spPr bwMode="auto">
              <a:xfrm>
                <a:off x="0" y="4158"/>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786" name="Line 10"/>
              <p:cNvSpPr>
                <a:spLocks noChangeShapeType="1"/>
              </p:cNvSpPr>
              <p:nvPr userDrawn="1"/>
            </p:nvSpPr>
            <p:spPr bwMode="auto">
              <a:xfrm>
                <a:off x="0" y="3666"/>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787" name="Line 11"/>
              <p:cNvSpPr>
                <a:spLocks noChangeShapeType="1"/>
              </p:cNvSpPr>
              <p:nvPr userDrawn="1"/>
            </p:nvSpPr>
            <p:spPr bwMode="auto">
              <a:xfrm>
                <a:off x="0" y="3639"/>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788" name="Line 12"/>
              <p:cNvSpPr>
                <a:spLocks noChangeShapeType="1"/>
              </p:cNvSpPr>
              <p:nvPr userDrawn="1"/>
            </p:nvSpPr>
            <p:spPr bwMode="auto">
              <a:xfrm>
                <a:off x="0" y="4020"/>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789" name="Line 13"/>
              <p:cNvSpPr>
                <a:spLocks noChangeShapeType="1"/>
              </p:cNvSpPr>
              <p:nvPr userDrawn="1"/>
            </p:nvSpPr>
            <p:spPr bwMode="auto">
              <a:xfrm>
                <a:off x="0" y="3894"/>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790" name="Line 14"/>
              <p:cNvSpPr>
                <a:spLocks noChangeShapeType="1"/>
              </p:cNvSpPr>
              <p:nvPr userDrawn="1"/>
            </p:nvSpPr>
            <p:spPr bwMode="auto">
              <a:xfrm>
                <a:off x="0" y="3813"/>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791" name="Line 15"/>
              <p:cNvSpPr>
                <a:spLocks noChangeShapeType="1"/>
              </p:cNvSpPr>
              <p:nvPr userDrawn="1"/>
            </p:nvSpPr>
            <p:spPr bwMode="auto">
              <a:xfrm>
                <a:off x="0" y="3999"/>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792" name="Line 16"/>
              <p:cNvSpPr>
                <a:spLocks noChangeShapeType="1"/>
              </p:cNvSpPr>
              <p:nvPr userDrawn="1"/>
            </p:nvSpPr>
            <p:spPr bwMode="auto">
              <a:xfrm>
                <a:off x="0" y="3687"/>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793" name="Line 17"/>
              <p:cNvSpPr>
                <a:spLocks noChangeShapeType="1"/>
              </p:cNvSpPr>
              <p:nvPr userDrawn="1"/>
            </p:nvSpPr>
            <p:spPr bwMode="auto">
              <a:xfrm>
                <a:off x="0" y="3741"/>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794" name="Line 18"/>
              <p:cNvSpPr>
                <a:spLocks noChangeShapeType="1"/>
              </p:cNvSpPr>
              <p:nvPr userDrawn="1"/>
            </p:nvSpPr>
            <p:spPr bwMode="auto">
              <a:xfrm>
                <a:off x="0" y="3939"/>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795" name="Line 19"/>
              <p:cNvSpPr>
                <a:spLocks noChangeShapeType="1"/>
              </p:cNvSpPr>
              <p:nvPr userDrawn="1"/>
            </p:nvSpPr>
            <p:spPr bwMode="auto">
              <a:xfrm>
                <a:off x="0" y="3918"/>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796" name="Line 20"/>
              <p:cNvSpPr>
                <a:spLocks noChangeShapeType="1"/>
              </p:cNvSpPr>
              <p:nvPr userDrawn="1"/>
            </p:nvSpPr>
            <p:spPr bwMode="auto">
              <a:xfrm>
                <a:off x="0" y="3510"/>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797" name="Line 21"/>
              <p:cNvSpPr>
                <a:spLocks noChangeShapeType="1"/>
              </p:cNvSpPr>
              <p:nvPr userDrawn="1"/>
            </p:nvSpPr>
            <p:spPr bwMode="auto">
              <a:xfrm>
                <a:off x="0" y="3546"/>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798" name="Line 22"/>
              <p:cNvSpPr>
                <a:spLocks noChangeShapeType="1"/>
              </p:cNvSpPr>
              <p:nvPr userDrawn="1"/>
            </p:nvSpPr>
            <p:spPr bwMode="auto">
              <a:xfrm>
                <a:off x="0" y="3579"/>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799" name="Line 23"/>
              <p:cNvSpPr>
                <a:spLocks noChangeShapeType="1"/>
              </p:cNvSpPr>
              <p:nvPr userDrawn="1"/>
            </p:nvSpPr>
            <p:spPr bwMode="auto">
              <a:xfrm>
                <a:off x="0" y="3420"/>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00" name="Line 24"/>
              <p:cNvSpPr>
                <a:spLocks noChangeShapeType="1"/>
              </p:cNvSpPr>
              <p:nvPr userDrawn="1"/>
            </p:nvSpPr>
            <p:spPr bwMode="auto">
              <a:xfrm>
                <a:off x="0" y="3372"/>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01" name="Line 25"/>
              <p:cNvSpPr>
                <a:spLocks noChangeShapeType="1"/>
              </p:cNvSpPr>
              <p:nvPr userDrawn="1"/>
            </p:nvSpPr>
            <p:spPr bwMode="auto">
              <a:xfrm>
                <a:off x="0" y="3465"/>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02" name="Line 26"/>
              <p:cNvSpPr>
                <a:spLocks noChangeShapeType="1"/>
              </p:cNvSpPr>
              <p:nvPr userDrawn="1"/>
            </p:nvSpPr>
            <p:spPr bwMode="auto">
              <a:xfrm>
                <a:off x="0" y="2973"/>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03" name="Line 27"/>
              <p:cNvSpPr>
                <a:spLocks noChangeShapeType="1"/>
              </p:cNvSpPr>
              <p:nvPr userDrawn="1"/>
            </p:nvSpPr>
            <p:spPr bwMode="auto">
              <a:xfrm>
                <a:off x="0" y="2946"/>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804" name="Line 28"/>
              <p:cNvSpPr>
                <a:spLocks noChangeShapeType="1"/>
              </p:cNvSpPr>
              <p:nvPr userDrawn="1"/>
            </p:nvSpPr>
            <p:spPr bwMode="auto">
              <a:xfrm>
                <a:off x="0" y="3327"/>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05" name="Line 29"/>
              <p:cNvSpPr>
                <a:spLocks noChangeShapeType="1"/>
              </p:cNvSpPr>
              <p:nvPr userDrawn="1"/>
            </p:nvSpPr>
            <p:spPr bwMode="auto">
              <a:xfrm>
                <a:off x="0" y="3201"/>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06" name="Line 30"/>
              <p:cNvSpPr>
                <a:spLocks noChangeShapeType="1"/>
              </p:cNvSpPr>
              <p:nvPr userDrawn="1"/>
            </p:nvSpPr>
            <p:spPr bwMode="auto">
              <a:xfrm>
                <a:off x="0" y="3120"/>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07" name="Line 31"/>
              <p:cNvSpPr>
                <a:spLocks noChangeShapeType="1"/>
              </p:cNvSpPr>
              <p:nvPr userDrawn="1"/>
            </p:nvSpPr>
            <p:spPr bwMode="auto">
              <a:xfrm>
                <a:off x="0" y="3306"/>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08" name="Line 32"/>
              <p:cNvSpPr>
                <a:spLocks noChangeShapeType="1"/>
              </p:cNvSpPr>
              <p:nvPr userDrawn="1"/>
            </p:nvSpPr>
            <p:spPr bwMode="auto">
              <a:xfrm>
                <a:off x="0" y="2994"/>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09" name="Line 33"/>
              <p:cNvSpPr>
                <a:spLocks noChangeShapeType="1"/>
              </p:cNvSpPr>
              <p:nvPr userDrawn="1"/>
            </p:nvSpPr>
            <p:spPr bwMode="auto">
              <a:xfrm>
                <a:off x="0" y="3048"/>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10" name="Line 34"/>
              <p:cNvSpPr>
                <a:spLocks noChangeShapeType="1"/>
              </p:cNvSpPr>
              <p:nvPr userDrawn="1"/>
            </p:nvSpPr>
            <p:spPr bwMode="auto">
              <a:xfrm>
                <a:off x="0" y="3246"/>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11" name="Line 35"/>
              <p:cNvSpPr>
                <a:spLocks noChangeShapeType="1"/>
              </p:cNvSpPr>
              <p:nvPr userDrawn="1"/>
            </p:nvSpPr>
            <p:spPr bwMode="auto">
              <a:xfrm>
                <a:off x="0" y="3225"/>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12" name="Line 36"/>
              <p:cNvSpPr>
                <a:spLocks noChangeShapeType="1"/>
              </p:cNvSpPr>
              <p:nvPr userDrawn="1"/>
            </p:nvSpPr>
            <p:spPr bwMode="auto">
              <a:xfrm>
                <a:off x="0" y="2831"/>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13" name="Line 37"/>
              <p:cNvSpPr>
                <a:spLocks noChangeShapeType="1"/>
              </p:cNvSpPr>
              <p:nvPr userDrawn="1"/>
            </p:nvSpPr>
            <p:spPr bwMode="auto">
              <a:xfrm>
                <a:off x="0" y="2750"/>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14" name="Line 38"/>
              <p:cNvSpPr>
                <a:spLocks noChangeShapeType="1"/>
              </p:cNvSpPr>
              <p:nvPr userDrawn="1"/>
            </p:nvSpPr>
            <p:spPr bwMode="auto">
              <a:xfrm>
                <a:off x="0" y="2678"/>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15" name="Line 39"/>
              <p:cNvSpPr>
                <a:spLocks noChangeShapeType="1"/>
              </p:cNvSpPr>
              <p:nvPr userDrawn="1"/>
            </p:nvSpPr>
            <p:spPr bwMode="auto">
              <a:xfrm>
                <a:off x="0" y="2876"/>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16" name="Line 40"/>
              <p:cNvSpPr>
                <a:spLocks noChangeShapeType="1"/>
              </p:cNvSpPr>
              <p:nvPr userDrawn="1"/>
            </p:nvSpPr>
            <p:spPr bwMode="auto">
              <a:xfrm>
                <a:off x="0" y="2855"/>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17" name="Line 41"/>
              <p:cNvSpPr>
                <a:spLocks noChangeShapeType="1"/>
              </p:cNvSpPr>
              <p:nvPr userDrawn="1"/>
            </p:nvSpPr>
            <p:spPr bwMode="auto">
              <a:xfrm>
                <a:off x="0" y="2554"/>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18" name="Line 42"/>
              <p:cNvSpPr>
                <a:spLocks noChangeShapeType="1"/>
              </p:cNvSpPr>
              <p:nvPr userDrawn="1"/>
            </p:nvSpPr>
            <p:spPr bwMode="auto">
              <a:xfrm>
                <a:off x="0" y="2590"/>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819" name="Line 43"/>
              <p:cNvSpPr>
                <a:spLocks noChangeShapeType="1"/>
              </p:cNvSpPr>
              <p:nvPr userDrawn="1"/>
            </p:nvSpPr>
            <p:spPr bwMode="auto">
              <a:xfrm>
                <a:off x="0" y="2623"/>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20" name="Line 44"/>
              <p:cNvSpPr>
                <a:spLocks noChangeShapeType="1"/>
              </p:cNvSpPr>
              <p:nvPr userDrawn="1"/>
            </p:nvSpPr>
            <p:spPr bwMode="auto">
              <a:xfrm>
                <a:off x="0" y="2464"/>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21" name="Line 45"/>
              <p:cNvSpPr>
                <a:spLocks noChangeShapeType="1"/>
              </p:cNvSpPr>
              <p:nvPr userDrawn="1"/>
            </p:nvSpPr>
            <p:spPr bwMode="auto">
              <a:xfrm>
                <a:off x="0" y="2416"/>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22" name="Line 46"/>
              <p:cNvSpPr>
                <a:spLocks noChangeShapeType="1"/>
              </p:cNvSpPr>
              <p:nvPr userDrawn="1"/>
            </p:nvSpPr>
            <p:spPr bwMode="auto">
              <a:xfrm>
                <a:off x="0" y="2509"/>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23" name="Line 47"/>
              <p:cNvSpPr>
                <a:spLocks noChangeShapeType="1"/>
              </p:cNvSpPr>
              <p:nvPr userDrawn="1"/>
            </p:nvSpPr>
            <p:spPr bwMode="auto">
              <a:xfrm>
                <a:off x="0" y="2371"/>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24" name="Line 48"/>
              <p:cNvSpPr>
                <a:spLocks noChangeShapeType="1"/>
              </p:cNvSpPr>
              <p:nvPr userDrawn="1"/>
            </p:nvSpPr>
            <p:spPr bwMode="auto">
              <a:xfrm>
                <a:off x="0" y="2245"/>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25" name="Line 49"/>
              <p:cNvSpPr>
                <a:spLocks noChangeShapeType="1"/>
              </p:cNvSpPr>
              <p:nvPr userDrawn="1"/>
            </p:nvSpPr>
            <p:spPr bwMode="auto">
              <a:xfrm>
                <a:off x="0" y="2350"/>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26" name="Line 50"/>
              <p:cNvSpPr>
                <a:spLocks noChangeShapeType="1"/>
              </p:cNvSpPr>
              <p:nvPr userDrawn="1"/>
            </p:nvSpPr>
            <p:spPr bwMode="auto">
              <a:xfrm>
                <a:off x="0" y="2290"/>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27" name="Line 51"/>
              <p:cNvSpPr>
                <a:spLocks noChangeShapeType="1"/>
              </p:cNvSpPr>
              <p:nvPr userDrawn="1"/>
            </p:nvSpPr>
            <p:spPr bwMode="auto">
              <a:xfrm>
                <a:off x="0" y="2269"/>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28" name="Line 52"/>
              <p:cNvSpPr>
                <a:spLocks noChangeShapeType="1"/>
              </p:cNvSpPr>
              <p:nvPr userDrawn="1"/>
            </p:nvSpPr>
            <p:spPr bwMode="auto">
              <a:xfrm>
                <a:off x="0" y="2130"/>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29" name="Line 53"/>
              <p:cNvSpPr>
                <a:spLocks noChangeShapeType="1"/>
              </p:cNvSpPr>
              <p:nvPr userDrawn="1"/>
            </p:nvSpPr>
            <p:spPr bwMode="auto">
              <a:xfrm>
                <a:off x="0" y="2166"/>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830" name="Line 54"/>
              <p:cNvSpPr>
                <a:spLocks noChangeShapeType="1"/>
              </p:cNvSpPr>
              <p:nvPr userDrawn="1"/>
            </p:nvSpPr>
            <p:spPr bwMode="auto">
              <a:xfrm>
                <a:off x="0" y="2199"/>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31" name="Line 55"/>
              <p:cNvSpPr>
                <a:spLocks noChangeShapeType="1"/>
              </p:cNvSpPr>
              <p:nvPr userDrawn="1"/>
            </p:nvSpPr>
            <p:spPr bwMode="auto">
              <a:xfrm>
                <a:off x="0" y="2040"/>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32" name="Line 56"/>
              <p:cNvSpPr>
                <a:spLocks noChangeShapeType="1"/>
              </p:cNvSpPr>
              <p:nvPr userDrawn="1"/>
            </p:nvSpPr>
            <p:spPr bwMode="auto">
              <a:xfrm>
                <a:off x="0" y="1992"/>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33" name="Line 57"/>
              <p:cNvSpPr>
                <a:spLocks noChangeShapeType="1"/>
              </p:cNvSpPr>
              <p:nvPr userDrawn="1"/>
            </p:nvSpPr>
            <p:spPr bwMode="auto">
              <a:xfrm>
                <a:off x="0" y="2085"/>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34" name="Line 58"/>
              <p:cNvSpPr>
                <a:spLocks noChangeShapeType="1"/>
              </p:cNvSpPr>
              <p:nvPr userDrawn="1"/>
            </p:nvSpPr>
            <p:spPr bwMode="auto">
              <a:xfrm>
                <a:off x="0" y="1593"/>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35" name="Line 59"/>
              <p:cNvSpPr>
                <a:spLocks noChangeShapeType="1"/>
              </p:cNvSpPr>
              <p:nvPr userDrawn="1"/>
            </p:nvSpPr>
            <p:spPr bwMode="auto">
              <a:xfrm>
                <a:off x="0" y="1566"/>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836" name="Line 60"/>
              <p:cNvSpPr>
                <a:spLocks noChangeShapeType="1"/>
              </p:cNvSpPr>
              <p:nvPr userDrawn="1"/>
            </p:nvSpPr>
            <p:spPr bwMode="auto">
              <a:xfrm>
                <a:off x="0" y="1947"/>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37" name="Line 61"/>
              <p:cNvSpPr>
                <a:spLocks noChangeShapeType="1"/>
              </p:cNvSpPr>
              <p:nvPr userDrawn="1"/>
            </p:nvSpPr>
            <p:spPr bwMode="auto">
              <a:xfrm>
                <a:off x="0" y="1821"/>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38" name="Line 62"/>
              <p:cNvSpPr>
                <a:spLocks noChangeShapeType="1"/>
              </p:cNvSpPr>
              <p:nvPr userDrawn="1"/>
            </p:nvSpPr>
            <p:spPr bwMode="auto">
              <a:xfrm>
                <a:off x="0" y="1740"/>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39" name="Line 63"/>
              <p:cNvSpPr>
                <a:spLocks noChangeShapeType="1"/>
              </p:cNvSpPr>
              <p:nvPr userDrawn="1"/>
            </p:nvSpPr>
            <p:spPr bwMode="auto">
              <a:xfrm>
                <a:off x="0" y="1926"/>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40" name="Line 64"/>
              <p:cNvSpPr>
                <a:spLocks noChangeShapeType="1"/>
              </p:cNvSpPr>
              <p:nvPr userDrawn="1"/>
            </p:nvSpPr>
            <p:spPr bwMode="auto">
              <a:xfrm>
                <a:off x="0" y="1614"/>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41" name="Line 65"/>
              <p:cNvSpPr>
                <a:spLocks noChangeShapeType="1"/>
              </p:cNvSpPr>
              <p:nvPr userDrawn="1"/>
            </p:nvSpPr>
            <p:spPr bwMode="auto">
              <a:xfrm>
                <a:off x="0" y="1668"/>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42" name="Line 66"/>
              <p:cNvSpPr>
                <a:spLocks noChangeShapeType="1"/>
              </p:cNvSpPr>
              <p:nvPr userDrawn="1"/>
            </p:nvSpPr>
            <p:spPr bwMode="auto">
              <a:xfrm>
                <a:off x="0" y="1866"/>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43" name="Line 67"/>
              <p:cNvSpPr>
                <a:spLocks noChangeShapeType="1"/>
              </p:cNvSpPr>
              <p:nvPr userDrawn="1"/>
            </p:nvSpPr>
            <p:spPr bwMode="auto">
              <a:xfrm>
                <a:off x="0" y="1845"/>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44" name="Line 68"/>
              <p:cNvSpPr>
                <a:spLocks noChangeShapeType="1"/>
              </p:cNvSpPr>
              <p:nvPr userDrawn="1"/>
            </p:nvSpPr>
            <p:spPr bwMode="auto">
              <a:xfrm>
                <a:off x="0" y="1437"/>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45" name="Line 69"/>
              <p:cNvSpPr>
                <a:spLocks noChangeShapeType="1"/>
              </p:cNvSpPr>
              <p:nvPr userDrawn="1"/>
            </p:nvSpPr>
            <p:spPr bwMode="auto">
              <a:xfrm>
                <a:off x="0" y="1473"/>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846" name="Line 70"/>
              <p:cNvSpPr>
                <a:spLocks noChangeShapeType="1"/>
              </p:cNvSpPr>
              <p:nvPr userDrawn="1"/>
            </p:nvSpPr>
            <p:spPr bwMode="auto">
              <a:xfrm>
                <a:off x="0" y="1506"/>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47" name="Line 71"/>
              <p:cNvSpPr>
                <a:spLocks noChangeShapeType="1"/>
              </p:cNvSpPr>
              <p:nvPr userDrawn="1"/>
            </p:nvSpPr>
            <p:spPr bwMode="auto">
              <a:xfrm>
                <a:off x="0" y="1347"/>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48" name="Line 72"/>
              <p:cNvSpPr>
                <a:spLocks noChangeShapeType="1"/>
              </p:cNvSpPr>
              <p:nvPr userDrawn="1"/>
            </p:nvSpPr>
            <p:spPr bwMode="auto">
              <a:xfrm>
                <a:off x="0" y="1392"/>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49" name="Line 73"/>
              <p:cNvSpPr>
                <a:spLocks noChangeShapeType="1"/>
              </p:cNvSpPr>
              <p:nvPr userDrawn="1"/>
            </p:nvSpPr>
            <p:spPr bwMode="auto">
              <a:xfrm>
                <a:off x="0" y="1016"/>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50" name="Line 74"/>
              <p:cNvSpPr>
                <a:spLocks noChangeShapeType="1"/>
              </p:cNvSpPr>
              <p:nvPr userDrawn="1"/>
            </p:nvSpPr>
            <p:spPr bwMode="auto">
              <a:xfrm>
                <a:off x="0" y="989"/>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851" name="Line 75"/>
              <p:cNvSpPr>
                <a:spLocks noChangeShapeType="1"/>
              </p:cNvSpPr>
              <p:nvPr userDrawn="1"/>
            </p:nvSpPr>
            <p:spPr bwMode="auto">
              <a:xfrm>
                <a:off x="0" y="1244"/>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52" name="Line 76"/>
              <p:cNvSpPr>
                <a:spLocks noChangeShapeType="1"/>
              </p:cNvSpPr>
              <p:nvPr userDrawn="1"/>
            </p:nvSpPr>
            <p:spPr bwMode="auto">
              <a:xfrm>
                <a:off x="0" y="1163"/>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53" name="Line 77"/>
              <p:cNvSpPr>
                <a:spLocks noChangeShapeType="1"/>
              </p:cNvSpPr>
              <p:nvPr userDrawn="1"/>
            </p:nvSpPr>
            <p:spPr bwMode="auto">
              <a:xfrm>
                <a:off x="0" y="1037"/>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54" name="Line 78"/>
              <p:cNvSpPr>
                <a:spLocks noChangeShapeType="1"/>
              </p:cNvSpPr>
              <p:nvPr userDrawn="1"/>
            </p:nvSpPr>
            <p:spPr bwMode="auto">
              <a:xfrm>
                <a:off x="0" y="1091"/>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55" name="Line 79"/>
              <p:cNvSpPr>
                <a:spLocks noChangeShapeType="1"/>
              </p:cNvSpPr>
              <p:nvPr userDrawn="1"/>
            </p:nvSpPr>
            <p:spPr bwMode="auto">
              <a:xfrm>
                <a:off x="0" y="1289"/>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56" name="Line 80"/>
              <p:cNvSpPr>
                <a:spLocks noChangeShapeType="1"/>
              </p:cNvSpPr>
              <p:nvPr userDrawn="1"/>
            </p:nvSpPr>
            <p:spPr bwMode="auto">
              <a:xfrm>
                <a:off x="0" y="1268"/>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57" name="Line 81"/>
              <p:cNvSpPr>
                <a:spLocks noChangeShapeType="1"/>
              </p:cNvSpPr>
              <p:nvPr userDrawn="1"/>
            </p:nvSpPr>
            <p:spPr bwMode="auto">
              <a:xfrm>
                <a:off x="0" y="860"/>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58" name="Line 82"/>
              <p:cNvSpPr>
                <a:spLocks noChangeShapeType="1"/>
              </p:cNvSpPr>
              <p:nvPr userDrawn="1"/>
            </p:nvSpPr>
            <p:spPr bwMode="auto">
              <a:xfrm>
                <a:off x="0" y="896"/>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859" name="Line 83"/>
              <p:cNvSpPr>
                <a:spLocks noChangeShapeType="1"/>
              </p:cNvSpPr>
              <p:nvPr userDrawn="1"/>
            </p:nvSpPr>
            <p:spPr bwMode="auto">
              <a:xfrm>
                <a:off x="0" y="929"/>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60" name="Line 84"/>
              <p:cNvSpPr>
                <a:spLocks noChangeShapeType="1"/>
              </p:cNvSpPr>
              <p:nvPr userDrawn="1"/>
            </p:nvSpPr>
            <p:spPr bwMode="auto">
              <a:xfrm>
                <a:off x="0" y="770"/>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61" name="Line 85"/>
              <p:cNvSpPr>
                <a:spLocks noChangeShapeType="1"/>
              </p:cNvSpPr>
              <p:nvPr userDrawn="1"/>
            </p:nvSpPr>
            <p:spPr bwMode="auto">
              <a:xfrm>
                <a:off x="0" y="815"/>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62" name="Line 86"/>
              <p:cNvSpPr>
                <a:spLocks noChangeShapeType="1"/>
              </p:cNvSpPr>
              <p:nvPr userDrawn="1"/>
            </p:nvSpPr>
            <p:spPr bwMode="auto">
              <a:xfrm>
                <a:off x="0" y="718"/>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63" name="Line 87"/>
              <p:cNvSpPr>
                <a:spLocks noChangeShapeType="1"/>
              </p:cNvSpPr>
              <p:nvPr userDrawn="1"/>
            </p:nvSpPr>
            <p:spPr bwMode="auto">
              <a:xfrm>
                <a:off x="0" y="646"/>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64" name="Line 88"/>
              <p:cNvSpPr>
                <a:spLocks noChangeShapeType="1"/>
              </p:cNvSpPr>
              <p:nvPr userDrawn="1"/>
            </p:nvSpPr>
            <p:spPr bwMode="auto">
              <a:xfrm>
                <a:off x="0" y="522"/>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65" name="Line 89"/>
              <p:cNvSpPr>
                <a:spLocks noChangeShapeType="1"/>
              </p:cNvSpPr>
              <p:nvPr userDrawn="1"/>
            </p:nvSpPr>
            <p:spPr bwMode="auto">
              <a:xfrm>
                <a:off x="0" y="558"/>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866" name="Line 90"/>
              <p:cNvSpPr>
                <a:spLocks noChangeShapeType="1"/>
              </p:cNvSpPr>
              <p:nvPr userDrawn="1"/>
            </p:nvSpPr>
            <p:spPr bwMode="auto">
              <a:xfrm>
                <a:off x="0" y="591"/>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67" name="Line 91"/>
              <p:cNvSpPr>
                <a:spLocks noChangeShapeType="1"/>
              </p:cNvSpPr>
              <p:nvPr userDrawn="1"/>
            </p:nvSpPr>
            <p:spPr bwMode="auto">
              <a:xfrm>
                <a:off x="0" y="432"/>
                <a:ext cx="5760" cy="0"/>
              </a:xfrm>
              <a:prstGeom prst="line">
                <a:avLst/>
              </a:prstGeom>
              <a:noFill/>
              <a:ln w="28575">
                <a:solidFill>
                  <a:schemeClr val="bg2"/>
                </a:solidFill>
                <a:round/>
                <a:headEnd/>
                <a:tailEnd/>
              </a:ln>
              <a:effectLst/>
            </p:spPr>
            <p:txBody>
              <a:bodyPr wrap="none" anchor="ctr"/>
              <a:lstStyle/>
              <a:p>
                <a:pPr>
                  <a:defRPr/>
                </a:pPr>
                <a:endParaRPr lang="en-GB"/>
              </a:p>
            </p:txBody>
          </p:sp>
          <p:sp>
            <p:nvSpPr>
              <p:cNvPr id="331868" name="Line 92"/>
              <p:cNvSpPr>
                <a:spLocks noChangeShapeType="1"/>
              </p:cNvSpPr>
              <p:nvPr userDrawn="1"/>
            </p:nvSpPr>
            <p:spPr bwMode="auto">
              <a:xfrm>
                <a:off x="0" y="384"/>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69" name="Line 93"/>
              <p:cNvSpPr>
                <a:spLocks noChangeShapeType="1"/>
              </p:cNvSpPr>
              <p:nvPr userDrawn="1"/>
            </p:nvSpPr>
            <p:spPr bwMode="auto">
              <a:xfrm>
                <a:off x="0" y="477"/>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70" name="Line 94"/>
              <p:cNvSpPr>
                <a:spLocks noChangeShapeType="1"/>
              </p:cNvSpPr>
              <p:nvPr userDrawn="1"/>
            </p:nvSpPr>
            <p:spPr bwMode="auto">
              <a:xfrm>
                <a:off x="0" y="339"/>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71" name="Line 95"/>
              <p:cNvSpPr>
                <a:spLocks noChangeShapeType="1"/>
              </p:cNvSpPr>
              <p:nvPr userDrawn="1"/>
            </p:nvSpPr>
            <p:spPr bwMode="auto">
              <a:xfrm>
                <a:off x="0" y="318"/>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72" name="Line 96"/>
              <p:cNvSpPr>
                <a:spLocks noChangeShapeType="1"/>
              </p:cNvSpPr>
              <p:nvPr userDrawn="1"/>
            </p:nvSpPr>
            <p:spPr bwMode="auto">
              <a:xfrm>
                <a:off x="0" y="258"/>
                <a:ext cx="5760" cy="0"/>
              </a:xfrm>
              <a:prstGeom prst="line">
                <a:avLst/>
              </a:prstGeom>
              <a:noFill/>
              <a:ln w="19050">
                <a:solidFill>
                  <a:schemeClr val="bg2"/>
                </a:solidFill>
                <a:round/>
                <a:headEnd/>
                <a:tailEnd/>
              </a:ln>
              <a:effectLst/>
            </p:spPr>
            <p:txBody>
              <a:bodyPr wrap="none" anchor="ctr"/>
              <a:lstStyle/>
              <a:p>
                <a:pPr>
                  <a:defRPr/>
                </a:pPr>
                <a:endParaRPr lang="en-GB"/>
              </a:p>
            </p:txBody>
          </p:sp>
          <p:sp>
            <p:nvSpPr>
              <p:cNvPr id="331873" name="Line 97"/>
              <p:cNvSpPr>
                <a:spLocks noChangeShapeType="1"/>
              </p:cNvSpPr>
              <p:nvPr userDrawn="1"/>
            </p:nvSpPr>
            <p:spPr bwMode="auto">
              <a:xfrm>
                <a:off x="0" y="70"/>
                <a:ext cx="5760" cy="0"/>
              </a:xfrm>
              <a:prstGeom prst="line">
                <a:avLst/>
              </a:prstGeom>
              <a:noFill/>
              <a:ln w="9525">
                <a:solidFill>
                  <a:schemeClr val="bg2"/>
                </a:solidFill>
                <a:round/>
                <a:headEnd/>
                <a:tailEnd/>
              </a:ln>
              <a:effectLst/>
            </p:spPr>
            <p:txBody>
              <a:bodyPr wrap="none" anchor="ctr"/>
              <a:lstStyle/>
              <a:p>
                <a:pPr>
                  <a:defRPr/>
                </a:pPr>
                <a:endParaRPr lang="en-GB"/>
              </a:p>
            </p:txBody>
          </p:sp>
          <p:sp>
            <p:nvSpPr>
              <p:cNvPr id="331874" name="Line 98"/>
              <p:cNvSpPr>
                <a:spLocks noChangeShapeType="1"/>
              </p:cNvSpPr>
              <p:nvPr userDrawn="1"/>
            </p:nvSpPr>
            <p:spPr bwMode="auto">
              <a:xfrm>
                <a:off x="0" y="43"/>
                <a:ext cx="5760" cy="0"/>
              </a:xfrm>
              <a:prstGeom prst="line">
                <a:avLst/>
              </a:prstGeom>
              <a:noFill/>
              <a:ln w="38100">
                <a:solidFill>
                  <a:schemeClr val="bg2"/>
                </a:solidFill>
                <a:round/>
                <a:headEnd/>
                <a:tailEnd/>
              </a:ln>
              <a:effectLst/>
            </p:spPr>
            <p:txBody>
              <a:bodyPr wrap="none" anchor="ctr"/>
              <a:lstStyle/>
              <a:p>
                <a:pPr>
                  <a:defRPr/>
                </a:pPr>
                <a:endParaRPr lang="en-GB"/>
              </a:p>
            </p:txBody>
          </p:sp>
          <p:sp>
            <p:nvSpPr>
              <p:cNvPr id="331875" name="Line 99"/>
              <p:cNvSpPr>
                <a:spLocks noChangeShapeType="1"/>
              </p:cNvSpPr>
              <p:nvPr userDrawn="1"/>
            </p:nvSpPr>
            <p:spPr bwMode="auto">
              <a:xfrm>
                <a:off x="0" y="91"/>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76" name="Line 100"/>
              <p:cNvSpPr>
                <a:spLocks noChangeShapeType="1"/>
              </p:cNvSpPr>
              <p:nvPr userDrawn="1"/>
            </p:nvSpPr>
            <p:spPr bwMode="auto">
              <a:xfrm>
                <a:off x="0" y="145"/>
                <a:ext cx="5760" cy="0"/>
              </a:xfrm>
              <a:prstGeom prst="line">
                <a:avLst/>
              </a:prstGeom>
              <a:noFill/>
              <a:ln w="12700">
                <a:solidFill>
                  <a:schemeClr val="bg2"/>
                </a:solidFill>
                <a:round/>
                <a:headEnd/>
                <a:tailEnd/>
              </a:ln>
              <a:effectLst/>
            </p:spPr>
            <p:txBody>
              <a:bodyPr wrap="none" anchor="ctr"/>
              <a:lstStyle/>
              <a:p>
                <a:pPr>
                  <a:defRPr/>
                </a:pPr>
                <a:endParaRPr lang="en-GB"/>
              </a:p>
            </p:txBody>
          </p:sp>
          <p:sp>
            <p:nvSpPr>
              <p:cNvPr id="331877" name="Line 101"/>
              <p:cNvSpPr>
                <a:spLocks noChangeShapeType="1"/>
              </p:cNvSpPr>
              <p:nvPr userDrawn="1"/>
            </p:nvSpPr>
            <p:spPr bwMode="auto">
              <a:xfrm>
                <a:off x="0" y="202"/>
                <a:ext cx="5760" cy="0"/>
              </a:xfrm>
              <a:prstGeom prst="line">
                <a:avLst/>
              </a:prstGeom>
              <a:noFill/>
              <a:ln w="38100">
                <a:solidFill>
                  <a:schemeClr val="bg2"/>
                </a:solidFill>
                <a:round/>
                <a:headEnd/>
                <a:tailEnd/>
              </a:ln>
              <a:effectLst/>
            </p:spPr>
            <p:txBody>
              <a:bodyPr wrap="none" anchor="ctr"/>
              <a:lstStyle/>
              <a:p>
                <a:pPr>
                  <a:defRPr/>
                </a:pPr>
                <a:endParaRPr lang="en-GB"/>
              </a:p>
            </p:txBody>
          </p:sp>
        </p:grpSp>
        <p:grpSp>
          <p:nvGrpSpPr>
            <p:cNvPr id="27657" name="Group 102"/>
            <p:cNvGrpSpPr>
              <a:grpSpLocks/>
            </p:cNvGrpSpPr>
            <p:nvPr userDrawn="1"/>
          </p:nvGrpSpPr>
          <p:grpSpPr bwMode="auto">
            <a:xfrm>
              <a:off x="400" y="205"/>
              <a:ext cx="5216" cy="1123"/>
              <a:chOff x="400" y="205"/>
              <a:chExt cx="5216" cy="1123"/>
            </a:xfrm>
          </p:grpSpPr>
          <p:sp>
            <p:nvSpPr>
              <p:cNvPr id="331879" name="Rectangle 103"/>
              <p:cNvSpPr>
                <a:spLocks noChangeArrowheads="1"/>
              </p:cNvSpPr>
              <p:nvPr userDrawn="1"/>
            </p:nvSpPr>
            <p:spPr bwMode="auto">
              <a:xfrm>
                <a:off x="557" y="205"/>
                <a:ext cx="313" cy="914"/>
              </a:xfrm>
              <a:prstGeom prst="rect">
                <a:avLst/>
              </a:prstGeom>
              <a:solidFill>
                <a:schemeClr val="accent1"/>
              </a:solidFill>
              <a:ln w="9525">
                <a:noFill/>
                <a:miter lim="800000"/>
                <a:headEnd/>
                <a:tailEnd/>
              </a:ln>
              <a:effectLst/>
            </p:spPr>
            <p:txBody>
              <a:bodyPr wrap="none" anchor="ctr"/>
              <a:lstStyle/>
              <a:p>
                <a:pPr>
                  <a:defRPr/>
                </a:pPr>
                <a:endParaRPr lang="en-GB"/>
              </a:p>
            </p:txBody>
          </p:sp>
          <p:sp>
            <p:nvSpPr>
              <p:cNvPr id="331880" name="Rectangle 104"/>
              <p:cNvSpPr>
                <a:spLocks noChangeArrowheads="1"/>
              </p:cNvSpPr>
              <p:nvPr userDrawn="1"/>
            </p:nvSpPr>
            <p:spPr bwMode="auto">
              <a:xfrm>
                <a:off x="400" y="288"/>
                <a:ext cx="3567" cy="49"/>
              </a:xfrm>
              <a:prstGeom prst="rect">
                <a:avLst/>
              </a:prstGeom>
              <a:solidFill>
                <a:schemeClr val="hlink"/>
              </a:solidFill>
              <a:ln w="9525">
                <a:noFill/>
                <a:miter lim="800000"/>
                <a:headEnd/>
                <a:tailEnd/>
              </a:ln>
              <a:effectLst/>
            </p:spPr>
            <p:txBody>
              <a:bodyPr wrap="none" anchor="ctr"/>
              <a:lstStyle/>
              <a:p>
                <a:pPr>
                  <a:defRPr/>
                </a:pPr>
                <a:endParaRPr lang="en-GB"/>
              </a:p>
            </p:txBody>
          </p:sp>
          <p:sp>
            <p:nvSpPr>
              <p:cNvPr id="331881" name="Rectangle 105"/>
              <p:cNvSpPr>
                <a:spLocks noChangeArrowheads="1"/>
              </p:cNvSpPr>
              <p:nvPr userDrawn="1"/>
            </p:nvSpPr>
            <p:spPr bwMode="auto">
              <a:xfrm>
                <a:off x="4599" y="1115"/>
                <a:ext cx="929" cy="213"/>
              </a:xfrm>
              <a:prstGeom prst="rect">
                <a:avLst/>
              </a:prstGeom>
              <a:solidFill>
                <a:schemeClr val="accent1"/>
              </a:solidFill>
              <a:ln w="9525">
                <a:noFill/>
                <a:miter lim="800000"/>
                <a:headEnd/>
                <a:tailEnd/>
              </a:ln>
              <a:effectLst/>
            </p:spPr>
            <p:txBody>
              <a:bodyPr wrap="none" anchor="ctr"/>
              <a:lstStyle/>
              <a:p>
                <a:pPr>
                  <a:defRPr/>
                </a:pPr>
                <a:endParaRPr lang="en-GB"/>
              </a:p>
            </p:txBody>
          </p:sp>
          <p:sp>
            <p:nvSpPr>
              <p:cNvPr id="331882" name="Rectangle 106"/>
              <p:cNvSpPr>
                <a:spLocks noChangeArrowheads="1"/>
              </p:cNvSpPr>
              <p:nvPr userDrawn="1"/>
            </p:nvSpPr>
            <p:spPr bwMode="auto">
              <a:xfrm>
                <a:off x="2049" y="1211"/>
                <a:ext cx="3567" cy="49"/>
              </a:xfrm>
              <a:prstGeom prst="rect">
                <a:avLst/>
              </a:prstGeom>
              <a:solidFill>
                <a:schemeClr val="hlink"/>
              </a:solidFill>
              <a:ln w="9525">
                <a:noFill/>
                <a:miter lim="800000"/>
                <a:headEnd/>
                <a:tailEnd/>
              </a:ln>
              <a:effectLst/>
            </p:spPr>
            <p:txBody>
              <a:bodyPr wrap="none" anchor="ctr"/>
              <a:lstStyle/>
              <a:p>
                <a:pPr>
                  <a:defRPr/>
                </a:pPr>
                <a:endParaRPr lang="en-GB"/>
              </a:p>
            </p:txBody>
          </p:sp>
        </p:grpSp>
      </p:grpSp>
      <p:sp>
        <p:nvSpPr>
          <p:cNvPr id="27651" name="Rectangle 107"/>
          <p:cNvSpPr>
            <a:spLocks noGrp="1" noChangeArrowheads="1"/>
          </p:cNvSpPr>
          <p:nvPr>
            <p:ph type="body" idx="1"/>
          </p:nvPr>
        </p:nvSpPr>
        <p:spPr bwMode="auto">
          <a:xfrm>
            <a:off x="809625" y="2214563"/>
            <a:ext cx="7958138" cy="3881437"/>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31884" name="Rectangle 108"/>
          <p:cNvSpPr>
            <a:spLocks noGrp="1" noChangeArrowheads="1"/>
          </p:cNvSpPr>
          <p:nvPr>
            <p:ph type="dt" sz="half" idx="2"/>
          </p:nvPr>
        </p:nvSpPr>
        <p:spPr bwMode="auto">
          <a:xfrm>
            <a:off x="809625" y="6373813"/>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solidFill>
                  <a:schemeClr val="folHlink"/>
                </a:solidFill>
              </a:defRPr>
            </a:lvl1pPr>
          </a:lstStyle>
          <a:p>
            <a:pPr>
              <a:defRPr/>
            </a:pPr>
            <a:endParaRPr lang="en-GB"/>
          </a:p>
        </p:txBody>
      </p:sp>
      <p:sp>
        <p:nvSpPr>
          <p:cNvPr id="331885" name="Rectangle 109"/>
          <p:cNvSpPr>
            <a:spLocks noGrp="1" noChangeArrowheads="1"/>
          </p:cNvSpPr>
          <p:nvPr>
            <p:ph type="ftr" sz="quarter" idx="3"/>
          </p:nvPr>
        </p:nvSpPr>
        <p:spPr bwMode="auto">
          <a:xfrm>
            <a:off x="3132138" y="6376988"/>
            <a:ext cx="30861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solidFill>
                  <a:schemeClr val="folHlink"/>
                </a:solidFill>
              </a:defRPr>
            </a:lvl1pPr>
          </a:lstStyle>
          <a:p>
            <a:pPr>
              <a:defRPr/>
            </a:pPr>
            <a:r>
              <a:rPr lang="en-GB" smtClean="0"/>
              <a:t>CH2018</a:t>
            </a:r>
            <a:endParaRPr lang="en-GB"/>
          </a:p>
        </p:txBody>
      </p:sp>
      <p:sp>
        <p:nvSpPr>
          <p:cNvPr id="331886" name="Rectangle 110"/>
          <p:cNvSpPr>
            <a:spLocks noGrp="1" noChangeArrowheads="1"/>
          </p:cNvSpPr>
          <p:nvPr>
            <p:ph type="sldNum" sz="quarter" idx="4"/>
          </p:nvPr>
        </p:nvSpPr>
        <p:spPr bwMode="auto">
          <a:xfrm>
            <a:off x="6589713" y="6376988"/>
            <a:ext cx="2193925"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solidFill>
                  <a:schemeClr val="folHlink"/>
                </a:solidFill>
              </a:defRPr>
            </a:lvl1pPr>
          </a:lstStyle>
          <a:p>
            <a:pPr>
              <a:defRPr/>
            </a:pPr>
            <a:fld id="{59FBF6E4-53D2-4906-88D9-7696504CA7EB}" type="slidenum">
              <a:rPr lang="en-GB"/>
              <a:pPr>
                <a:defRPr/>
              </a:pPr>
              <a:t>‹#›</a:t>
            </a:fld>
            <a:endParaRPr lang="en-GB"/>
          </a:p>
        </p:txBody>
      </p:sp>
      <p:sp>
        <p:nvSpPr>
          <p:cNvPr id="27655" name="Rectangle 111"/>
          <p:cNvSpPr>
            <a:spLocks noGrp="1" noChangeArrowheads="1"/>
          </p:cNvSpPr>
          <p:nvPr>
            <p:ph type="title"/>
          </p:nvPr>
        </p:nvSpPr>
        <p:spPr bwMode="auto">
          <a:xfrm>
            <a:off x="1371600" y="609600"/>
            <a:ext cx="73787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Tree>
  </p:cSld>
  <p:clrMap bg1="lt1" tx1="dk1" bg2="lt2" tx2="dk2" accent1="accent1" accent2="accent2" accent3="accent3" accent4="accent4" accent5="accent5" accent6="accent6" hlink="hlink" folHlink="folHlink"/>
  <p:sldLayoutIdLst>
    <p:sldLayoutId id="2147483742"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 id="2147483740" r:id="rId17"/>
    <p:sldLayoutId id="2147483741" r:id="rId18"/>
  </p:sldLayoutIdLst>
  <p:hf hdr="0" dt="0"/>
  <p:txStyles>
    <p:titleStyle>
      <a:lvl1pPr algn="ctr" rtl="0" eaLnBrk="0" fontAlgn="base" hangingPunct="0">
        <a:lnSpc>
          <a:spcPct val="85000"/>
        </a:lnSpc>
        <a:spcBef>
          <a:spcPct val="0"/>
        </a:spcBef>
        <a:spcAft>
          <a:spcPct val="0"/>
        </a:spcAft>
        <a:defRPr sz="4400">
          <a:solidFill>
            <a:schemeClr val="tx2"/>
          </a:solidFill>
          <a:latin typeface="+mj-lt"/>
          <a:ea typeface="+mj-ea"/>
          <a:cs typeface="+mj-cs"/>
        </a:defRPr>
      </a:lvl1pPr>
      <a:lvl2pPr algn="ctr" rtl="0" eaLnBrk="0" fontAlgn="base" hangingPunct="0">
        <a:lnSpc>
          <a:spcPct val="85000"/>
        </a:lnSpc>
        <a:spcBef>
          <a:spcPct val="0"/>
        </a:spcBef>
        <a:spcAft>
          <a:spcPct val="0"/>
        </a:spcAft>
        <a:defRPr sz="4400">
          <a:solidFill>
            <a:schemeClr val="tx2"/>
          </a:solidFill>
          <a:latin typeface="Times New Roman" pitchFamily="18" charset="0"/>
        </a:defRPr>
      </a:lvl2pPr>
      <a:lvl3pPr algn="ctr" rtl="0" eaLnBrk="0" fontAlgn="base" hangingPunct="0">
        <a:lnSpc>
          <a:spcPct val="85000"/>
        </a:lnSpc>
        <a:spcBef>
          <a:spcPct val="0"/>
        </a:spcBef>
        <a:spcAft>
          <a:spcPct val="0"/>
        </a:spcAft>
        <a:defRPr sz="4400">
          <a:solidFill>
            <a:schemeClr val="tx2"/>
          </a:solidFill>
          <a:latin typeface="Times New Roman" pitchFamily="18" charset="0"/>
        </a:defRPr>
      </a:lvl3pPr>
      <a:lvl4pPr algn="ctr" rtl="0" eaLnBrk="0" fontAlgn="base" hangingPunct="0">
        <a:lnSpc>
          <a:spcPct val="85000"/>
        </a:lnSpc>
        <a:spcBef>
          <a:spcPct val="0"/>
        </a:spcBef>
        <a:spcAft>
          <a:spcPct val="0"/>
        </a:spcAft>
        <a:defRPr sz="4400">
          <a:solidFill>
            <a:schemeClr val="tx2"/>
          </a:solidFill>
          <a:latin typeface="Times New Roman" pitchFamily="18" charset="0"/>
        </a:defRPr>
      </a:lvl4pPr>
      <a:lvl5pPr algn="ctr" rtl="0" eaLnBrk="0" fontAlgn="base" hangingPunct="0">
        <a:lnSpc>
          <a:spcPct val="85000"/>
        </a:lnSpc>
        <a:spcBef>
          <a:spcPct val="0"/>
        </a:spcBef>
        <a:spcAft>
          <a:spcPct val="0"/>
        </a:spcAft>
        <a:defRPr sz="4400">
          <a:solidFill>
            <a:schemeClr val="tx2"/>
          </a:solidFill>
          <a:latin typeface="Times New Roman" pitchFamily="18" charset="0"/>
        </a:defRPr>
      </a:lvl5pPr>
      <a:lvl6pPr marL="457200" algn="ctr" rtl="0" fontAlgn="base">
        <a:lnSpc>
          <a:spcPct val="85000"/>
        </a:lnSpc>
        <a:spcBef>
          <a:spcPct val="0"/>
        </a:spcBef>
        <a:spcAft>
          <a:spcPct val="0"/>
        </a:spcAft>
        <a:defRPr sz="4400">
          <a:solidFill>
            <a:schemeClr val="tx2"/>
          </a:solidFill>
          <a:latin typeface="Times New Roman" pitchFamily="18" charset="0"/>
        </a:defRPr>
      </a:lvl6pPr>
      <a:lvl7pPr marL="914400" algn="ctr" rtl="0" fontAlgn="base">
        <a:lnSpc>
          <a:spcPct val="85000"/>
        </a:lnSpc>
        <a:spcBef>
          <a:spcPct val="0"/>
        </a:spcBef>
        <a:spcAft>
          <a:spcPct val="0"/>
        </a:spcAft>
        <a:defRPr sz="4400">
          <a:solidFill>
            <a:schemeClr val="tx2"/>
          </a:solidFill>
          <a:latin typeface="Times New Roman" pitchFamily="18" charset="0"/>
        </a:defRPr>
      </a:lvl7pPr>
      <a:lvl8pPr marL="1371600" algn="ctr" rtl="0" fontAlgn="base">
        <a:lnSpc>
          <a:spcPct val="85000"/>
        </a:lnSpc>
        <a:spcBef>
          <a:spcPct val="0"/>
        </a:spcBef>
        <a:spcAft>
          <a:spcPct val="0"/>
        </a:spcAft>
        <a:defRPr sz="4400">
          <a:solidFill>
            <a:schemeClr val="tx2"/>
          </a:solidFill>
          <a:latin typeface="Times New Roman" pitchFamily="18" charset="0"/>
        </a:defRPr>
      </a:lvl8pPr>
      <a:lvl9pPr marL="1828800" algn="ctr" rtl="0" fontAlgn="base">
        <a:lnSpc>
          <a:spcPct val="85000"/>
        </a:lnSpc>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lr>
          <a:schemeClr val="accent2"/>
        </a:buClr>
        <a:buFont typeface="Wingdings" pitchFamily="2" charset="2"/>
        <a:buChar char="w"/>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55000"/>
        <a:buFont typeface="Wingdings" pitchFamily="2" charset="2"/>
        <a:buChar char="n"/>
        <a:defRPr sz="2800">
          <a:solidFill>
            <a:schemeClr val="tx1"/>
          </a:solidFill>
          <a:latin typeface="+mn-lt"/>
        </a:defRPr>
      </a:lvl2pPr>
      <a:lvl3pPr marL="1085850" indent="-228600" algn="l" rtl="0" eaLnBrk="0" fontAlgn="base" hangingPunct="0">
        <a:spcBef>
          <a:spcPct val="20000"/>
        </a:spcBef>
        <a:spcAft>
          <a:spcPct val="0"/>
        </a:spcAft>
        <a:buClr>
          <a:schemeClr val="accent2"/>
        </a:buClr>
        <a:buSzPct val="65000"/>
        <a:buFont typeface="Wingdings" pitchFamily="2" charset="2"/>
        <a:buChar char="l"/>
        <a:defRPr sz="2400">
          <a:solidFill>
            <a:schemeClr val="tx1"/>
          </a:solidFill>
          <a:latin typeface="+mn-lt"/>
        </a:defRPr>
      </a:lvl3pPr>
      <a:lvl4pPr marL="1428750" indent="-228600" algn="l" rtl="0" eaLnBrk="0" fontAlgn="base" hangingPunct="0">
        <a:spcBef>
          <a:spcPct val="20000"/>
        </a:spcBef>
        <a:spcAft>
          <a:spcPct val="0"/>
        </a:spcAft>
        <a:buClr>
          <a:schemeClr val="accent2"/>
        </a:buClr>
        <a:buSzPct val="85000"/>
        <a:buFont typeface="Wingdings" pitchFamily="2" charset="2"/>
        <a:buChar char="w"/>
        <a:defRPr sz="2000">
          <a:solidFill>
            <a:schemeClr val="tx1"/>
          </a:solidFill>
          <a:latin typeface="+mn-lt"/>
        </a:defRPr>
      </a:lvl4pPr>
      <a:lvl5pPr marL="1771650" indent="-228600" algn="l" rtl="0" eaLnBrk="0" fontAlgn="base" hangingPunct="0">
        <a:spcBef>
          <a:spcPct val="20000"/>
        </a:spcBef>
        <a:spcAft>
          <a:spcPct val="0"/>
        </a:spcAft>
        <a:buClr>
          <a:schemeClr val="accent2"/>
        </a:buClr>
        <a:buSzPct val="80000"/>
        <a:buFont typeface="Wingdings" pitchFamily="2" charset="2"/>
        <a:buChar char="§"/>
        <a:defRPr>
          <a:solidFill>
            <a:schemeClr val="tx1"/>
          </a:solidFill>
          <a:latin typeface="+mn-lt"/>
        </a:defRPr>
      </a:lvl5pPr>
      <a:lvl6pPr marL="2228850" indent="-228600" algn="l" rtl="0" fontAlgn="base">
        <a:spcBef>
          <a:spcPct val="20000"/>
        </a:spcBef>
        <a:spcAft>
          <a:spcPct val="0"/>
        </a:spcAft>
        <a:buClr>
          <a:schemeClr val="accent2"/>
        </a:buClr>
        <a:buSzPct val="80000"/>
        <a:buFont typeface="Wingdings" pitchFamily="2" charset="2"/>
        <a:buChar char="§"/>
        <a:defRPr>
          <a:solidFill>
            <a:schemeClr val="tx1"/>
          </a:solidFill>
          <a:latin typeface="+mn-lt"/>
        </a:defRPr>
      </a:lvl6pPr>
      <a:lvl7pPr marL="2686050" indent="-228600" algn="l" rtl="0" fontAlgn="base">
        <a:spcBef>
          <a:spcPct val="20000"/>
        </a:spcBef>
        <a:spcAft>
          <a:spcPct val="0"/>
        </a:spcAft>
        <a:buClr>
          <a:schemeClr val="accent2"/>
        </a:buClr>
        <a:buSzPct val="80000"/>
        <a:buFont typeface="Wingdings" pitchFamily="2" charset="2"/>
        <a:buChar char="§"/>
        <a:defRPr>
          <a:solidFill>
            <a:schemeClr val="tx1"/>
          </a:solidFill>
          <a:latin typeface="+mn-lt"/>
        </a:defRPr>
      </a:lvl7pPr>
      <a:lvl8pPr marL="3143250" indent="-228600" algn="l" rtl="0" fontAlgn="base">
        <a:spcBef>
          <a:spcPct val="20000"/>
        </a:spcBef>
        <a:spcAft>
          <a:spcPct val="0"/>
        </a:spcAft>
        <a:buClr>
          <a:schemeClr val="accent2"/>
        </a:buClr>
        <a:buSzPct val="80000"/>
        <a:buFont typeface="Wingdings" pitchFamily="2" charset="2"/>
        <a:buChar char="§"/>
        <a:defRPr>
          <a:solidFill>
            <a:schemeClr val="tx1"/>
          </a:solidFill>
          <a:latin typeface="+mn-lt"/>
        </a:defRPr>
      </a:lvl8pPr>
      <a:lvl9pPr marL="3600450" indent="-228600" algn="l" rtl="0" fontAlgn="base">
        <a:spcBef>
          <a:spcPct val="20000"/>
        </a:spcBef>
        <a:spcAft>
          <a:spcPct val="0"/>
        </a:spcAft>
        <a:buClr>
          <a:schemeClr val="accent2"/>
        </a:buClr>
        <a:buSzPct val="80000"/>
        <a:buFont typeface="Wingdings" pitchFamily="2" charset="2"/>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www.youtube.com/watch?v=GUQUqV0_PTc" TargetMode="Externa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www.google.co.uk/url?sa=i&amp;rct=j&amp;q=&amp;esrc=s&amp;frm=1&amp;source=images&amp;cd=&amp;cad=rja&amp;docid=uWEqLCTPQ0D1wM&amp;tbnid=JND9uviTzmLumM:&amp;ved=0CAUQjRw&amp;url=http://copernicusconsulting.net/qualitative-versus-quantitative-research-part-ii/&amp;ei=aGZJUo-WHue57AbT_ID4Cw&amp;bvm=bv.53217764,d.Yms&amp;psig=AFQjCNHB03H0ZXReqf7BPgO-JeyVvq0n-Q&amp;ust=1380627897069113" TargetMode="Externa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MlU22hTyIs4"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14.jpeg"/></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hyperlink" Target="http://en.wikipedia.org/wiki/Proposition" TargetMode="External"/><Relationship Id="rId2" Type="http://schemas.openxmlformats.org/officeDocument/2006/relationships/hyperlink" Target="http://en.wikipedia.org/wiki/Logical_reasoning" TargetMode="External"/><Relationship Id="rId1" Type="http://schemas.openxmlformats.org/officeDocument/2006/relationships/slideLayout" Target="../slideLayouts/slideLayout6.xml"/><Relationship Id="rId5" Type="http://schemas.openxmlformats.org/officeDocument/2006/relationships/image" Target="../media/image19.gif"/><Relationship Id="rId4" Type="http://schemas.openxmlformats.org/officeDocument/2006/relationships/hyperlink" Target="http://en.wikipedia.org/wiki/Deductive_reasoning"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3.gif"/><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www.youtube.com/watch?v=GUQUqV0_PTc" TargetMode="External"/><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s://www.google.co.uk/url?sa=i&amp;rct=j&amp;q=&amp;esrc=s&amp;frm=1&amp;source=images&amp;cd=&amp;cad=rja&amp;docid=fV_jys2SHbVPsM&amp;tbnid=jafA-dSpimASlM:&amp;ved=0CAUQjRw&amp;url=https://wiki.ucl.ac.uk/display/ELearningStudentSupport/Turnitin&amp;ei=S2g4UZKdOYnP0QW-wICgCA&amp;bvm=bv.43287494,d.ZWU&amp;psig=AFQjCNG5V6HLrYMxS9KKbUlBBdULZsMNkA&amp;ust=1362737608701385"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cZyUEDETbB-5gM&amp;tbnid=XUPaLDTK2Uxr6M:&amp;ved=0CAUQjRw&amp;url=http://blog.miragestudio7.com/frank-llyod-wright-building-wright/463/&amp;ei=wWk4Ueb8GOek0QW-0YGQCQ&amp;bvm=bv.43287494,d.ZWU&amp;psig=AFQjCNFxRNX__LP_3Y07JhaN5jjBUpZW0g&amp;ust=1362737970098125" TargetMode="External"/><Relationship Id="rId7" Type="http://schemas.openxmlformats.org/officeDocument/2006/relationships/image" Target="../media/image28.png"/><Relationship Id="rId2" Type="http://schemas.openxmlformats.org/officeDocument/2006/relationships/notesSlide" Target="../notesSlides/notesSlide31.xml"/><Relationship Id="rId1" Type="http://schemas.openxmlformats.org/officeDocument/2006/relationships/slideLayout" Target="../slideLayouts/slideLayout4.xml"/><Relationship Id="rId6" Type="http://schemas.openxmlformats.org/officeDocument/2006/relationships/image" Target="../media/image27.jpeg"/><Relationship Id="rId5" Type="http://schemas.openxmlformats.org/officeDocument/2006/relationships/hyperlink" Target="http://www.google.co.uk/url?sa=i&amp;rct=j&amp;q=&amp;esrc=s&amp;frm=1&amp;source=images&amp;cd=&amp;cad=rja&amp;docid=8zNIfi0lA6iUwM&amp;tbnid=k6gTp5IVdshl0M:&amp;ved=0CAUQjRw&amp;url=http://alexcassararch1101.blogspot.com/2012/02/great-piece-of-architecture.html&amp;ei=CWo4UfLTCO2b1AWCwIC4CQ&amp;bvm=bv.43287494,d.ZWU&amp;psig=AFQjCNFxRNX__LP_3Y07JhaN5jjBUpZW0g&amp;ust=1362737970098125" TargetMode="External"/><Relationship Id="rId4" Type="http://schemas.openxmlformats.org/officeDocument/2006/relationships/image" Target="../media/image26.jpeg"/></Relationships>
</file>

<file path=ppt/slides/_rels/slide4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4.xml"/><Relationship Id="rId1" Type="http://schemas.openxmlformats.org/officeDocument/2006/relationships/vmlDrawing" Target="../drawings/vmlDrawing1.vml"/><Relationship Id="rId5" Type="http://schemas.openxmlformats.org/officeDocument/2006/relationships/image" Target="../media/image32.wmf"/><Relationship Id="rId4" Type="http://schemas.openxmlformats.org/officeDocument/2006/relationships/oleObject" Target="../embeddings/oleObject1.bin"/></Relationships>
</file>

<file path=ppt/slides/_rels/slide5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2" Type="http://schemas.openxmlformats.org/officeDocument/2006/relationships/hyperlink" Target="http://www.infed.org/research/b-actres.htm%202013" TargetMode="External"/><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www.thereadingrhizome.com/?p=133" TargetMode="External"/><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hyperlink" Target="http://www.infed.org/research/b-actres.htm" TargetMode="Externa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hyperlink" Target="http://www.google.co.uk/url?sa=i&amp;rct=j&amp;q=einstein&amp;source=images&amp;cd=&amp;docid=HIItjfmSTD6FoM&amp;tbnid=WZRmOvlEFoLRaM:&amp;ved=0CAUQjRw&amp;url=http://siliconangle.com/blog/2013/05/22/sap-thinks-outside-the-box-launches-drive-to-recruit-autistic-workers/93434191-einstein-tongue_custom-36fb0ce35776dc2d92eda90880022bf48a67e192-s6-c10/&amp;ei=4sWtUdSZCOaQ0QXx3oCADg&amp;bvm=bv.47244034,d.d2k&amp;psig=AFQjCNGytkc53-o3BBB9Rv97OJO-Cym1lg&amp;ust=1370429275053089" TargetMode="Externa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hyperlink" Target="http://www.google.co.uk/url?sa=i&amp;rct=j&amp;q=Survey&amp;source=images&amp;cd=&amp;cad=rja&amp;docid=f3xWeNb3ageU9M&amp;tbnid=azGi9VJrhXEf3M:&amp;ved=0CAUQjRw&amp;url=http://webfronter.com/greenwich/DeLucy/menu3/Surveys/Survey.html&amp;ei=28atUf7tHuSt0QXNxoCQDg&amp;bvm=bv.47244034,d.d2k&amp;psig=AFQjCNExAKdjpYdj5Y-Ha8cslOS9T91rVw&amp;ust=1370429524920093" TargetMode="Externa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hyperlink" Target="http://www.google.co.uk/url?sa=i&amp;rct=j&amp;q=ethnographic+research+definition&amp;source=images&amp;cd=&amp;cad=rja&amp;docid=LdAwSdVN2YYQUM&amp;tbnid=STjmISBUmsoUhM:&amp;ved=0CAUQjRw&amp;url=http://www.wordsinspace.net/course_material/mrm/mrmethnography.html&amp;ei=gc2tUZeEFIql0QWB_IGIDg&amp;bvm=bv.47244034,d.d2k&amp;psig=AFQjCNExqL0eM5SM6GN5hXp5_7p8av8wjw&amp;ust=1370430977666758" TargetMode="External"/><Relationship Id="rId2" Type="http://schemas.openxmlformats.org/officeDocument/2006/relationships/hyperlink" Target="http://www.aqr.org.uk/glossary/?term=ethnography" TargetMode="External"/><Relationship Id="rId1" Type="http://schemas.openxmlformats.org/officeDocument/2006/relationships/slideLayout" Target="../slideLayouts/slideLayout2.xml"/><Relationship Id="rId4" Type="http://schemas.openxmlformats.org/officeDocument/2006/relationships/image" Target="../media/image38.gif"/></Relationships>
</file>

<file path=ppt/slides/_rels/slide6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4.xml"/><Relationship Id="rId1" Type="http://schemas.openxmlformats.org/officeDocument/2006/relationships/vmlDrawing" Target="../drawings/vmlDrawing2.vml"/><Relationship Id="rId5" Type="http://schemas.openxmlformats.org/officeDocument/2006/relationships/image" Target="../media/image42.wmf"/><Relationship Id="rId4" Type="http://schemas.openxmlformats.org/officeDocument/2006/relationships/oleObject" Target="../embeddings/oleObject2.bin"/></Relationships>
</file>

<file path=ppt/slides/_rels/slide70.xml.rels><?xml version="1.0" encoding="UTF-8" standalone="yes"?>
<Relationships xmlns="http://schemas.openxmlformats.org/package/2006/relationships"><Relationship Id="rId3" Type="http://schemas.openxmlformats.org/officeDocument/2006/relationships/notesSlide" Target="../notesSlides/notesSlide48.xml"/><Relationship Id="rId7" Type="http://schemas.openxmlformats.org/officeDocument/2006/relationships/image" Target="../media/image43.wmf"/><Relationship Id="rId2" Type="http://schemas.openxmlformats.org/officeDocument/2006/relationships/slideLayout" Target="../slideLayouts/slideLayout13.xml"/><Relationship Id="rId1" Type="http://schemas.openxmlformats.org/officeDocument/2006/relationships/vmlDrawing" Target="../drawings/vmlDrawing3.vml"/><Relationship Id="rId6" Type="http://schemas.openxmlformats.org/officeDocument/2006/relationships/oleObject" Target="../embeddings/oleObject3.bin"/><Relationship Id="rId5" Type="http://schemas.openxmlformats.org/officeDocument/2006/relationships/slide" Target="slide71.xml"/><Relationship Id="rId4" Type="http://schemas.openxmlformats.org/officeDocument/2006/relationships/slide" Target="slide72.xml"/></Relationships>
</file>

<file path=ppt/slides/_rels/slide7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6.xml"/></Relationships>
</file>

<file path=ppt/slides/_rels/slide7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6.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49.xml"/><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hyperlink" Target="http://blog.surveymonkey.com/blog/2013/01/08/how-to-design-a-survey-webinar/?cmpid=promo1_cta_smawebinar" TargetMode="External"/><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4.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1.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13.xml"/><Relationship Id="rId1" Type="http://schemas.openxmlformats.org/officeDocument/2006/relationships/vmlDrawing" Target="../drawings/vmlDrawing4.vml"/><Relationship Id="rId5" Type="http://schemas.openxmlformats.org/officeDocument/2006/relationships/image" Target="../media/image48.wmf"/><Relationship Id="rId4" Type="http://schemas.openxmlformats.org/officeDocument/2006/relationships/oleObject" Target="../embeddings/oleObject4.bin"/></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xml"/></Relationships>
</file>

<file path=ppt/slides/_rels/slide8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4.xml"/><Relationship Id="rId1" Type="http://schemas.openxmlformats.org/officeDocument/2006/relationships/vmlDrawing" Target="../drawings/vmlDrawing5.vml"/><Relationship Id="rId5" Type="http://schemas.openxmlformats.org/officeDocument/2006/relationships/image" Target="../media/image50.wmf"/><Relationship Id="rId4" Type="http://schemas.openxmlformats.org/officeDocument/2006/relationships/oleObject" Target="../embeddings/oleObject5.bin"/></Relationships>
</file>

<file path=ppt/slides/_rels/slide85.xml.rels><?xml version="1.0" encoding="UTF-8" standalone="yes"?>
<Relationships xmlns="http://schemas.openxmlformats.org/package/2006/relationships"><Relationship Id="rId3" Type="http://schemas.openxmlformats.org/officeDocument/2006/relationships/notesSlide" Target="../notesSlides/notesSlide57.xml"/><Relationship Id="rId2" Type="http://schemas.openxmlformats.org/officeDocument/2006/relationships/slideLayout" Target="../slideLayouts/slideLayout13.xml"/><Relationship Id="rId1" Type="http://schemas.openxmlformats.org/officeDocument/2006/relationships/vmlDrawing" Target="../drawings/vmlDrawing6.vml"/><Relationship Id="rId5" Type="http://schemas.openxmlformats.org/officeDocument/2006/relationships/image" Target="../media/image51.wmf"/><Relationship Id="rId4" Type="http://schemas.openxmlformats.org/officeDocument/2006/relationships/oleObject" Target="../embeddings/oleObject6.bin"/></Relationships>
</file>

<file path=ppt/slides/_rels/slide86.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58.xml"/><Relationship Id="rId1" Type="http://schemas.openxmlformats.org/officeDocument/2006/relationships/slideLayout" Target="../slideLayouts/slideLayout13.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6.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62.xml"/><Relationship Id="rId1" Type="http://schemas.openxmlformats.org/officeDocument/2006/relationships/slideLayout" Target="../slideLayouts/slideLayout1.xml"/></Relationships>
</file>

<file path=ppt/slides/_rels/slide94.xml.rels><?xml version="1.0" encoding="UTF-8" standalone="yes"?>
<Relationships xmlns="http://schemas.openxmlformats.org/package/2006/relationships"><Relationship Id="rId3" Type="http://schemas.openxmlformats.org/officeDocument/2006/relationships/notesSlide" Target="../notesSlides/notesSlide63.xml"/><Relationship Id="rId2" Type="http://schemas.openxmlformats.org/officeDocument/2006/relationships/slideLayout" Target="../slideLayouts/slideLayout4.xml"/><Relationship Id="rId1" Type="http://schemas.openxmlformats.org/officeDocument/2006/relationships/vmlDrawing" Target="../drawings/vmlDrawing7.vml"/><Relationship Id="rId5" Type="http://schemas.openxmlformats.org/officeDocument/2006/relationships/image" Target="../media/image56.wmf"/><Relationship Id="rId4" Type="http://schemas.openxmlformats.org/officeDocument/2006/relationships/oleObject" Target="../embeddings/oleObject7.bin"/></Relationships>
</file>

<file path=ppt/slides/_rels/slide95.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64.xml"/><Relationship Id="rId1" Type="http://schemas.openxmlformats.org/officeDocument/2006/relationships/slideLayout" Target="../slideLayouts/slideLayout13.xml"/></Relationships>
</file>

<file path=ppt/slides/_rels/slide9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65.xml"/><Relationship Id="rId1" Type="http://schemas.openxmlformats.org/officeDocument/2006/relationships/slideLayout" Target="../slideLayouts/slideLayout4.xml"/><Relationship Id="rId4" Type="http://schemas.openxmlformats.org/officeDocument/2006/relationships/image" Target="../media/image58.jpeg"/></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69.xml"/><Relationship Id="rId1" Type="http://schemas.openxmlformats.org/officeDocument/2006/relationships/slideLayout" Target="../slideLayouts/slideLayout15.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1.xml"/></Relationships>
</file>

<file path=ppt/slides/_rels/slide102.xml.rels><?xml version="1.0" encoding="UTF-8" standalone="yes"?>
<Relationships xmlns="http://schemas.openxmlformats.org/package/2006/relationships"><Relationship Id="rId3" Type="http://schemas.openxmlformats.org/officeDocument/2006/relationships/notesSlide" Target="../notesSlides/notesSlide71.xml"/><Relationship Id="rId2" Type="http://schemas.openxmlformats.org/officeDocument/2006/relationships/slideLayout" Target="../slideLayouts/slideLayout4.xml"/><Relationship Id="rId1" Type="http://schemas.openxmlformats.org/officeDocument/2006/relationships/vmlDrawing" Target="../drawings/vmlDrawing8.vml"/><Relationship Id="rId5" Type="http://schemas.openxmlformats.org/officeDocument/2006/relationships/image" Target="../media/image62.wmf"/><Relationship Id="rId4" Type="http://schemas.openxmlformats.org/officeDocument/2006/relationships/oleObject" Target="../embeddings/oleObject8.bin"/></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4.xml"/></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75.xml"/><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notesSlide" Target="../notesSlides/notesSlide77.xml"/><Relationship Id="rId2" Type="http://schemas.openxmlformats.org/officeDocument/2006/relationships/slideLayout" Target="../slideLayouts/slideLayout16.xml"/><Relationship Id="rId1" Type="http://schemas.openxmlformats.org/officeDocument/2006/relationships/vmlDrawing" Target="../drawings/vmlDrawing9.vml"/><Relationship Id="rId5" Type="http://schemas.openxmlformats.org/officeDocument/2006/relationships/image" Target="../media/image65.wmf"/><Relationship Id="rId4" Type="http://schemas.openxmlformats.org/officeDocument/2006/relationships/oleObject" Target="../embeddings/oleObject9.bin"/></Relationships>
</file>

<file path=ppt/slides/_rels/slide109.xml.rels><?xml version="1.0" encoding="UTF-8" standalone="yes"?>
<Relationships xmlns="http://schemas.openxmlformats.org/package/2006/relationships"><Relationship Id="rId3" Type="http://schemas.openxmlformats.org/officeDocument/2006/relationships/notesSlide" Target="../notesSlides/notesSlide78.xml"/><Relationship Id="rId2" Type="http://schemas.openxmlformats.org/officeDocument/2006/relationships/slideLayout" Target="../slideLayouts/slideLayout13.xml"/><Relationship Id="rId1" Type="http://schemas.openxmlformats.org/officeDocument/2006/relationships/vmlDrawing" Target="../drawings/vmlDrawing10.vml"/><Relationship Id="rId5" Type="http://schemas.openxmlformats.org/officeDocument/2006/relationships/image" Target="../media/image66.wmf"/><Relationship Id="rId4" Type="http://schemas.openxmlformats.org/officeDocument/2006/relationships/oleObject" Target="../embeddings/oleObject10.bin"/></Relationships>
</file>

<file path=ppt/slides/_rels/slide110.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79.xml"/><Relationship Id="rId1" Type="http://schemas.openxmlformats.org/officeDocument/2006/relationships/slideLayout" Target="../slideLayouts/slideLayout1.xml"/><Relationship Id="rId4" Type="http://schemas.openxmlformats.org/officeDocument/2006/relationships/image" Target="../media/image68.jpeg"/></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82.xml"/><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86.xml"/><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87.xml"/><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notesSlide" Target="../notesSlides/notesSlide88.xml"/><Relationship Id="rId1" Type="http://schemas.openxmlformats.org/officeDocument/2006/relationships/slideLayout" Target="../slideLayouts/slideLayout4.xml"/></Relationships>
</file>

<file path=ppt/slides/_rels/slide120.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89.xml"/><Relationship Id="rId1" Type="http://schemas.openxmlformats.org/officeDocument/2006/relationships/slideLayout" Target="../slideLayouts/slideLayout2.xml"/><Relationship Id="rId4" Type="http://schemas.openxmlformats.org/officeDocument/2006/relationships/image" Target="../media/image71.gif"/></Relationships>
</file>

<file path=ppt/slides/_rels/slide121.xml.rels><?xml version="1.0" encoding="UTF-8" standalone="yes"?>
<Relationships xmlns="http://schemas.openxmlformats.org/package/2006/relationships"><Relationship Id="rId2" Type="http://schemas.openxmlformats.org/officeDocument/2006/relationships/notesSlide" Target="../notesSlides/notesSlide90.xml"/><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2" Type="http://schemas.openxmlformats.org/officeDocument/2006/relationships/notesSlide" Target="../notesSlides/notesSlide91.xml"/><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2.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4.xml.rels><?xml version="1.0" encoding="UTF-8" standalone="yes"?>
<Relationships xmlns="http://schemas.openxmlformats.org/package/2006/relationships"><Relationship Id="rId2" Type="http://schemas.openxmlformats.org/officeDocument/2006/relationships/notesSlide" Target="../notesSlides/notesSlide93.xml"/><Relationship Id="rId1" Type="http://schemas.openxmlformats.org/officeDocument/2006/relationships/slideLayout" Target="../slideLayouts/slideLayout4.xml"/></Relationships>
</file>

<file path=ppt/slides/_rels/slide125.xml.rels><?xml version="1.0" encoding="UTF-8" standalone="yes"?>
<Relationships xmlns="http://schemas.openxmlformats.org/package/2006/relationships"><Relationship Id="rId3" Type="http://schemas.openxmlformats.org/officeDocument/2006/relationships/notesSlide" Target="../notesSlides/notesSlide94.xml"/><Relationship Id="rId2" Type="http://schemas.openxmlformats.org/officeDocument/2006/relationships/slideLayout" Target="../slideLayouts/slideLayout17.xml"/><Relationship Id="rId1" Type="http://schemas.openxmlformats.org/officeDocument/2006/relationships/vmlDrawing" Target="../drawings/vmlDrawing11.vml"/><Relationship Id="rId5" Type="http://schemas.openxmlformats.org/officeDocument/2006/relationships/image" Target="../media/image72.wmf"/><Relationship Id="rId4" Type="http://schemas.openxmlformats.org/officeDocument/2006/relationships/oleObject" Target="../embeddings/Microsoft_Word_97_-_2003_Document1.doc"/></Relationships>
</file>

<file path=ppt/slides/_rels/slide126.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95.xml"/><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2" Type="http://schemas.openxmlformats.org/officeDocument/2006/relationships/notesSlide" Target="../notesSlides/notesSlide96.xml"/><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hyperlink" Target="http://www.maxqda.com/products/what-is-maxqda" TargetMode="External"/><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3" Type="http://schemas.openxmlformats.org/officeDocument/2006/relationships/image" Target="../media/image75.wmf"/><Relationship Id="rId2" Type="http://schemas.openxmlformats.org/officeDocument/2006/relationships/notesSlide" Target="../notesSlides/notesSlide97.xml"/><Relationship Id="rId1" Type="http://schemas.openxmlformats.org/officeDocument/2006/relationships/slideLayout" Target="../slideLayouts/slideLayout1.xml"/><Relationship Id="rId4" Type="http://schemas.openxmlformats.org/officeDocument/2006/relationships/image" Target="../media/image76.png"/></Relationships>
</file>

<file path=ppt/slides/_rels/slide130.xml.rels><?xml version="1.0" encoding="UTF-8" standalone="yes"?>
<Relationships xmlns="http://schemas.openxmlformats.org/package/2006/relationships"><Relationship Id="rId2" Type="http://schemas.openxmlformats.org/officeDocument/2006/relationships/notesSlide" Target="../notesSlides/notesSlide98.xml"/><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2" Type="http://schemas.openxmlformats.org/officeDocument/2006/relationships/notesSlide" Target="../notesSlides/notesSlide99.xml"/><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100.xml"/><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2" Type="http://schemas.openxmlformats.org/officeDocument/2006/relationships/notesSlide" Target="../notesSlides/notesSlide101.xml"/><Relationship Id="rId1" Type="http://schemas.openxmlformats.org/officeDocument/2006/relationships/slideLayout" Target="../slideLayouts/slideLayout4.xml"/></Relationships>
</file>

<file path=ppt/slides/_rels/slide134.xml.rels><?xml version="1.0" encoding="UTF-8" standalone="yes"?>
<Relationships xmlns="http://schemas.openxmlformats.org/package/2006/relationships"><Relationship Id="rId3" Type="http://schemas.openxmlformats.org/officeDocument/2006/relationships/image" Target="../media/image77.gif"/><Relationship Id="rId2" Type="http://schemas.openxmlformats.org/officeDocument/2006/relationships/notesSlide" Target="../notesSlides/notesSlide102.xml"/><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2" Type="http://schemas.openxmlformats.org/officeDocument/2006/relationships/notesSlide" Target="../notesSlides/notesSlide103.xml"/><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2" Type="http://schemas.openxmlformats.org/officeDocument/2006/relationships/notesSlide" Target="../notesSlides/notesSlide104.xml"/><Relationship Id="rId1" Type="http://schemas.openxmlformats.org/officeDocument/2006/relationships/slideLayout" Target="../slideLayouts/slideLayout7.xml"/></Relationships>
</file>

<file path=ppt/slides/_rels/slide137.xml.rels><?xml version="1.0" encoding="UTF-8" standalone="yes"?>
<Relationships xmlns="http://schemas.openxmlformats.org/package/2006/relationships"><Relationship Id="rId3" Type="http://schemas.openxmlformats.org/officeDocument/2006/relationships/notesSlide" Target="../notesSlides/notesSlide105.xml"/><Relationship Id="rId2" Type="http://schemas.openxmlformats.org/officeDocument/2006/relationships/slideLayout" Target="../slideLayouts/slideLayout7.xml"/><Relationship Id="rId1" Type="http://schemas.openxmlformats.org/officeDocument/2006/relationships/vmlDrawing" Target="../drawings/vmlDrawing12.vml"/><Relationship Id="rId5" Type="http://schemas.openxmlformats.org/officeDocument/2006/relationships/image" Target="../media/image78.emf"/><Relationship Id="rId4" Type="http://schemas.openxmlformats.org/officeDocument/2006/relationships/oleObject" Target="../embeddings/Microsoft_Excel_97-2003_Worksheet2.xls"/></Relationships>
</file>

<file path=ppt/slides/_rels/slide138.xml.rels><?xml version="1.0" encoding="UTF-8" standalone="yes"?>
<Relationships xmlns="http://schemas.openxmlformats.org/package/2006/relationships"><Relationship Id="rId2" Type="http://schemas.openxmlformats.org/officeDocument/2006/relationships/notesSlide" Target="../notesSlides/notesSlide106.xml"/><Relationship Id="rId1" Type="http://schemas.openxmlformats.org/officeDocument/2006/relationships/slideLayout" Target="../slideLayouts/slideLayout1.xml"/></Relationships>
</file>

<file path=ppt/slides/_rels/slide139.xml.rels><?xml version="1.0" encoding="UTF-8" standalone="yes"?>
<Relationships xmlns="http://schemas.openxmlformats.org/package/2006/relationships"><Relationship Id="rId3" Type="http://schemas.openxmlformats.org/officeDocument/2006/relationships/notesSlide" Target="../notesSlides/notesSlide107.xml"/><Relationship Id="rId2" Type="http://schemas.openxmlformats.org/officeDocument/2006/relationships/slideLayout" Target="../slideLayouts/slideLayout7.xml"/><Relationship Id="rId1" Type="http://schemas.openxmlformats.org/officeDocument/2006/relationships/vmlDrawing" Target="../drawings/vmlDrawing13.vml"/><Relationship Id="rId5" Type="http://schemas.openxmlformats.org/officeDocument/2006/relationships/image" Target="../media/image78.emf"/><Relationship Id="rId4" Type="http://schemas.openxmlformats.org/officeDocument/2006/relationships/oleObject" Target="../embeddings/Microsoft_Excel_97-2003_Worksheet3.xls"/></Relationships>
</file>

<file path=ppt/slides/_rels/slide140.xml.rels><?xml version="1.0" encoding="UTF-8" standalone="yes"?>
<Relationships xmlns="http://schemas.openxmlformats.org/package/2006/relationships"><Relationship Id="rId3" Type="http://schemas.openxmlformats.org/officeDocument/2006/relationships/notesSlide" Target="../notesSlides/notesSlide108.xml"/><Relationship Id="rId2" Type="http://schemas.openxmlformats.org/officeDocument/2006/relationships/slideLayout" Target="../slideLayouts/slideLayout7.xml"/><Relationship Id="rId1" Type="http://schemas.openxmlformats.org/officeDocument/2006/relationships/vmlDrawing" Target="../drawings/vmlDrawing14.vml"/><Relationship Id="rId5" Type="http://schemas.openxmlformats.org/officeDocument/2006/relationships/image" Target="../media/image79.wmf"/><Relationship Id="rId4" Type="http://schemas.openxmlformats.org/officeDocument/2006/relationships/oleObject" Target="../embeddings/oleObject11.bin"/></Relationships>
</file>

<file path=ppt/slides/_rels/slide141.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109.xml"/><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2" Type="http://schemas.openxmlformats.org/officeDocument/2006/relationships/notesSlide" Target="../notesSlides/notesSlide110.xml"/><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111.xml"/><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2" Type="http://schemas.openxmlformats.org/officeDocument/2006/relationships/notesSlide" Target="../notesSlides/notesSlide112.xml"/><Relationship Id="rId1" Type="http://schemas.openxmlformats.org/officeDocument/2006/relationships/slideLayout" Target="../slideLayouts/slideLayout7.xml"/></Relationships>
</file>

<file path=ppt/slides/_rels/slide145.xml.rels><?xml version="1.0" encoding="UTF-8" standalone="yes"?>
<Relationships xmlns="http://schemas.openxmlformats.org/package/2006/relationships"><Relationship Id="rId2" Type="http://schemas.openxmlformats.org/officeDocument/2006/relationships/notesSlide" Target="../notesSlides/notesSlide113.xml"/><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2" Type="http://schemas.openxmlformats.org/officeDocument/2006/relationships/notesSlide" Target="../notesSlides/notesSlide114.xml"/><Relationship Id="rId1" Type="http://schemas.openxmlformats.org/officeDocument/2006/relationships/slideLayout" Target="../slideLayouts/slideLayout7.xml"/></Relationships>
</file>

<file path=ppt/slides/_rels/slide147.xml.rels><?xml version="1.0" encoding="UTF-8" standalone="yes"?>
<Relationships xmlns="http://schemas.openxmlformats.org/package/2006/relationships"><Relationship Id="rId3" Type="http://schemas.openxmlformats.org/officeDocument/2006/relationships/notesSlide" Target="../notesSlides/notesSlide115.xml"/><Relationship Id="rId2" Type="http://schemas.openxmlformats.org/officeDocument/2006/relationships/slideLayout" Target="../slideLayouts/slideLayout7.xml"/><Relationship Id="rId1" Type="http://schemas.openxmlformats.org/officeDocument/2006/relationships/vmlDrawing" Target="../drawings/vmlDrawing15.vml"/><Relationship Id="rId5" Type="http://schemas.openxmlformats.org/officeDocument/2006/relationships/image" Target="../media/image82.wmf"/><Relationship Id="rId4" Type="http://schemas.openxmlformats.org/officeDocument/2006/relationships/oleObject" Target="../embeddings/oleObject12.bin"/></Relationships>
</file>

<file path=ppt/slides/_rels/slide148.xml.rels><?xml version="1.0" encoding="UTF-8" standalone="yes"?>
<Relationships xmlns="http://schemas.openxmlformats.org/package/2006/relationships"><Relationship Id="rId2" Type="http://schemas.openxmlformats.org/officeDocument/2006/relationships/notesSlide" Target="../notesSlides/notesSlide116.xml"/><Relationship Id="rId1" Type="http://schemas.openxmlformats.org/officeDocument/2006/relationships/slideLayout" Target="../slideLayouts/slideLayout7.xml"/></Relationships>
</file>

<file path=ppt/slides/_rels/slide149.xml.rels><?xml version="1.0" encoding="UTF-8" standalone="yes"?>
<Relationships xmlns="http://schemas.openxmlformats.org/package/2006/relationships"><Relationship Id="rId2" Type="http://schemas.openxmlformats.org/officeDocument/2006/relationships/notesSlide" Target="../notesSlides/notesSlide117.xml"/><Relationship Id="rId1" Type="http://schemas.openxmlformats.org/officeDocument/2006/relationships/slideLayout" Target="../slideLayouts/slideLayout7.xml"/></Relationships>
</file>

<file path=ppt/slides/_rels/slide150.xml.rels><?xml version="1.0" encoding="UTF-8" standalone="yes"?>
<Relationships xmlns="http://schemas.openxmlformats.org/package/2006/relationships"><Relationship Id="rId2" Type="http://schemas.openxmlformats.org/officeDocument/2006/relationships/notesSlide" Target="../notesSlides/notesSlide118.xml"/><Relationship Id="rId1" Type="http://schemas.openxmlformats.org/officeDocument/2006/relationships/slideLayout" Target="../slideLayouts/slideLayout7.xml"/></Relationships>
</file>

<file path=ppt/slides/_rels/slide151.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119.xml"/><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3" Type="http://schemas.openxmlformats.org/officeDocument/2006/relationships/hyperlink" Target="http://edweb.sdsu.edu/courses/ED690MJ/Class11/NumberScales.html" TargetMode="External"/><Relationship Id="rId2" Type="http://schemas.openxmlformats.org/officeDocument/2006/relationships/notesSlide" Target="../notesSlides/notesSlide120.xml"/><Relationship Id="rId1" Type="http://schemas.openxmlformats.org/officeDocument/2006/relationships/slideLayout" Target="../slideLayouts/slideLayout2.xml"/><Relationship Id="rId4" Type="http://schemas.openxmlformats.org/officeDocument/2006/relationships/image" Target="../media/image84.png"/></Relationships>
</file>

<file path=ppt/slides/_rels/slide153.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notesSlide" Target="../notesSlides/notesSlide121.xml"/><Relationship Id="rId1" Type="http://schemas.openxmlformats.org/officeDocument/2006/relationships/slideLayout" Target="../slideLayouts/slideLayout2.xml"/><Relationship Id="rId4" Type="http://schemas.openxmlformats.org/officeDocument/2006/relationships/image" Target="../media/image86.jpeg"/></Relationships>
</file>

<file path=ppt/slides/_rels/slide154.xml.rels><?xml version="1.0" encoding="UTF-8" standalone="yes"?>
<Relationships xmlns="http://schemas.openxmlformats.org/package/2006/relationships"><Relationship Id="rId2" Type="http://schemas.openxmlformats.org/officeDocument/2006/relationships/notesSlide" Target="../notesSlides/notesSlide122.xml"/><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123.xml"/><Relationship Id="rId1" Type="http://schemas.openxmlformats.org/officeDocument/2006/relationships/slideLayout" Target="../slideLayouts/slideLayout7.xml"/></Relationships>
</file>

<file path=ppt/slides/_rels/slide156.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124.xml"/><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2" Type="http://schemas.openxmlformats.org/officeDocument/2006/relationships/notesSlide" Target="../notesSlides/notesSlide125.xml"/><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2" Type="http://schemas.openxmlformats.org/officeDocument/2006/relationships/notesSlide" Target="../notesSlides/notesSlide126.xml"/><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3" Type="http://schemas.openxmlformats.org/officeDocument/2006/relationships/notesSlide" Target="../notesSlides/notesSlide127.xml"/><Relationship Id="rId2" Type="http://schemas.openxmlformats.org/officeDocument/2006/relationships/slideLayout" Target="../slideLayouts/slideLayout1.xml"/><Relationship Id="rId1" Type="http://schemas.openxmlformats.org/officeDocument/2006/relationships/vmlDrawing" Target="../drawings/vmlDrawing16.vml"/><Relationship Id="rId5" Type="http://schemas.openxmlformats.org/officeDocument/2006/relationships/image" Target="../media/image89.wmf"/><Relationship Id="rId4" Type="http://schemas.openxmlformats.org/officeDocument/2006/relationships/oleObject" Target="../embeddings/oleObject13.bin"/></Relationships>
</file>

<file path=ppt/slides/_rels/slide160.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128.xml"/><Relationship Id="rId1" Type="http://schemas.openxmlformats.org/officeDocument/2006/relationships/slideLayout" Target="../slideLayouts/slideLayout4.xml"/></Relationships>
</file>

<file path=ppt/slides/_rels/slide161.xml.rels><?xml version="1.0" encoding="UTF-8" standalone="yes"?>
<Relationships xmlns="http://schemas.openxmlformats.org/package/2006/relationships"><Relationship Id="rId3" Type="http://schemas.openxmlformats.org/officeDocument/2006/relationships/notesSlide" Target="../notesSlides/notesSlide129.xml"/><Relationship Id="rId2" Type="http://schemas.openxmlformats.org/officeDocument/2006/relationships/slideLayout" Target="../slideLayouts/slideLayout13.xml"/><Relationship Id="rId1" Type="http://schemas.openxmlformats.org/officeDocument/2006/relationships/vmlDrawing" Target="../drawings/vmlDrawing17.vml"/><Relationship Id="rId5" Type="http://schemas.openxmlformats.org/officeDocument/2006/relationships/image" Target="../media/image91.wmf"/><Relationship Id="rId4" Type="http://schemas.openxmlformats.org/officeDocument/2006/relationships/oleObject" Target="../embeddings/oleObject14.bin"/></Relationships>
</file>

<file path=ppt/slides/_rels/slide162.xml.rels><?xml version="1.0" encoding="UTF-8" standalone="yes"?>
<Relationships xmlns="http://schemas.openxmlformats.org/package/2006/relationships"><Relationship Id="rId2" Type="http://schemas.openxmlformats.org/officeDocument/2006/relationships/notesSlide" Target="../notesSlides/notesSlide130.xml"/><Relationship Id="rId1" Type="http://schemas.openxmlformats.org/officeDocument/2006/relationships/slideLayout" Target="../slideLayouts/slideLayout4.xml"/></Relationships>
</file>

<file path=ppt/slides/_rels/slide163.xml.rels><?xml version="1.0" encoding="UTF-8" standalone="yes"?>
<Relationships xmlns="http://schemas.openxmlformats.org/package/2006/relationships"><Relationship Id="rId2" Type="http://schemas.openxmlformats.org/officeDocument/2006/relationships/notesSlide" Target="../notesSlides/notesSlide131.xml"/><Relationship Id="rId1" Type="http://schemas.openxmlformats.org/officeDocument/2006/relationships/slideLayout" Target="../slideLayouts/slideLayout2.xml"/></Relationships>
</file>

<file path=ppt/slides/_rels/slide164.xml.rels><?xml version="1.0" encoding="UTF-8" standalone="yes"?>
<Relationships xmlns="http://schemas.openxmlformats.org/package/2006/relationships"><Relationship Id="rId2" Type="http://schemas.openxmlformats.org/officeDocument/2006/relationships/notesSlide" Target="../notesSlides/notesSlide132.xml"/><Relationship Id="rId1" Type="http://schemas.openxmlformats.org/officeDocument/2006/relationships/slideLayout" Target="../slideLayouts/slideLayout2.xml"/></Relationships>
</file>

<file path=ppt/slides/_rels/slide165.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133.xml"/><Relationship Id="rId1" Type="http://schemas.openxmlformats.org/officeDocument/2006/relationships/slideLayout" Target="../slideLayouts/slideLayout2.xml"/></Relationships>
</file>

<file path=ppt/slides/_rels/slide166.xml.rels><?xml version="1.0" encoding="UTF-8" standalone="yes"?>
<Relationships xmlns="http://schemas.openxmlformats.org/package/2006/relationships"><Relationship Id="rId3" Type="http://schemas.openxmlformats.org/officeDocument/2006/relationships/notesSlide" Target="../notesSlides/notesSlide134.xml"/><Relationship Id="rId2" Type="http://schemas.openxmlformats.org/officeDocument/2006/relationships/slideLayout" Target="../slideLayouts/slideLayout1.xml"/><Relationship Id="rId1" Type="http://schemas.openxmlformats.org/officeDocument/2006/relationships/vmlDrawing" Target="../drawings/vmlDrawing18.vml"/><Relationship Id="rId6" Type="http://schemas.openxmlformats.org/officeDocument/2006/relationships/image" Target="../media/image94.jpeg"/><Relationship Id="rId5" Type="http://schemas.openxmlformats.org/officeDocument/2006/relationships/image" Target="../media/image93.wmf"/><Relationship Id="rId4" Type="http://schemas.openxmlformats.org/officeDocument/2006/relationships/oleObject" Target="../embeddings/oleObject15.bin"/></Relationships>
</file>

<file path=ppt/slides/_rels/slide167.xml.rels><?xml version="1.0" encoding="UTF-8" standalone="yes"?>
<Relationships xmlns="http://schemas.openxmlformats.org/package/2006/relationships"><Relationship Id="rId3" Type="http://schemas.openxmlformats.org/officeDocument/2006/relationships/notesSlide" Target="../notesSlides/notesSlide135.xml"/><Relationship Id="rId2" Type="http://schemas.openxmlformats.org/officeDocument/2006/relationships/slideLayout" Target="../slideLayouts/slideLayout1.xml"/><Relationship Id="rId1" Type="http://schemas.openxmlformats.org/officeDocument/2006/relationships/vmlDrawing" Target="../drawings/vmlDrawing19.vml"/><Relationship Id="rId5" Type="http://schemas.openxmlformats.org/officeDocument/2006/relationships/image" Target="../media/image95.wmf"/><Relationship Id="rId4" Type="http://schemas.openxmlformats.org/officeDocument/2006/relationships/oleObject" Target="../embeddings/oleObject16.bin"/></Relationships>
</file>

<file path=ppt/slides/_rels/slide168.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notesSlide" Target="../notesSlides/notesSlide136.xml"/><Relationship Id="rId1" Type="http://schemas.openxmlformats.org/officeDocument/2006/relationships/slideLayout" Target="../slideLayouts/slideLayout18.xml"/></Relationships>
</file>

<file path=ppt/slides/_rels/slide169.xml.rels><?xml version="1.0" encoding="UTF-8" standalone="yes"?>
<Relationships xmlns="http://schemas.openxmlformats.org/package/2006/relationships"><Relationship Id="rId3" Type="http://schemas.openxmlformats.org/officeDocument/2006/relationships/notesSlide" Target="../notesSlides/notesSlide137.xml"/><Relationship Id="rId2" Type="http://schemas.openxmlformats.org/officeDocument/2006/relationships/slideLayout" Target="../slideLayouts/slideLayout13.xml"/><Relationship Id="rId1" Type="http://schemas.openxmlformats.org/officeDocument/2006/relationships/vmlDrawing" Target="../drawings/vmlDrawing20.vml"/><Relationship Id="rId5" Type="http://schemas.openxmlformats.org/officeDocument/2006/relationships/image" Target="../media/image97.wmf"/><Relationship Id="rId4" Type="http://schemas.openxmlformats.org/officeDocument/2006/relationships/oleObject" Target="../embeddings/oleObject17.bin"/></Relationships>
</file>

<file path=ppt/slides/_rels/slide170.xml.rels><?xml version="1.0" encoding="UTF-8" standalone="yes"?>
<Relationships xmlns="http://schemas.openxmlformats.org/package/2006/relationships"><Relationship Id="rId2" Type="http://schemas.openxmlformats.org/officeDocument/2006/relationships/notesSlide" Target="../notesSlides/notesSlide138.xml"/><Relationship Id="rId1" Type="http://schemas.openxmlformats.org/officeDocument/2006/relationships/slideLayout" Target="../slideLayouts/slideLayout4.xml"/></Relationships>
</file>

<file path=ppt/slides/_rels/slide171.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notesSlide" Target="../notesSlides/notesSlide139.xml"/><Relationship Id="rId1" Type="http://schemas.openxmlformats.org/officeDocument/2006/relationships/slideLayout" Target="../slideLayouts/slideLayout13.xml"/></Relationships>
</file>

<file path=ppt/slides/_rels/slide172.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140.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Footer Placeholder 4"/>
          <p:cNvSpPr>
            <a:spLocks noGrp="1"/>
          </p:cNvSpPr>
          <p:nvPr>
            <p:ph type="ftr" sz="quarter" idx="11"/>
          </p:nvPr>
        </p:nvSpPr>
        <p:spPr>
          <a:noFill/>
        </p:spPr>
        <p:txBody>
          <a:bodyPr/>
          <a:lstStyle/>
          <a:p>
            <a:r>
              <a:rPr lang="en-GB" smtClean="0"/>
              <a:t>CH2018</a:t>
            </a:r>
            <a:endParaRPr lang="en-GB" dirty="0" smtClean="0"/>
          </a:p>
        </p:txBody>
      </p:sp>
      <p:sp>
        <p:nvSpPr>
          <p:cNvPr id="29699" name="Slide Number Placeholder 5"/>
          <p:cNvSpPr>
            <a:spLocks noGrp="1"/>
          </p:cNvSpPr>
          <p:nvPr>
            <p:ph type="sldNum" sz="quarter" idx="12"/>
          </p:nvPr>
        </p:nvSpPr>
        <p:spPr>
          <a:noFill/>
        </p:spPr>
        <p:txBody>
          <a:bodyPr/>
          <a:lstStyle/>
          <a:p>
            <a:fld id="{A8FD6FA2-BC7E-440F-97A7-1763282EC68D}" type="slidenum">
              <a:rPr lang="en-GB" smtClean="0"/>
              <a:pPr/>
              <a:t>1</a:t>
            </a:fld>
            <a:endParaRPr lang="en-GB" smtClean="0"/>
          </a:p>
        </p:txBody>
      </p:sp>
      <p:sp>
        <p:nvSpPr>
          <p:cNvPr id="172034" name="Rectangle 2"/>
          <p:cNvSpPr>
            <a:spLocks noGrp="1" noChangeArrowheads="1"/>
          </p:cNvSpPr>
          <p:nvPr>
            <p:ph type="title"/>
          </p:nvPr>
        </p:nvSpPr>
        <p:spPr/>
        <p:txBody>
          <a:bodyPr/>
          <a:lstStyle/>
          <a:p>
            <a:pPr eaLnBrk="1" hangingPunct="1"/>
            <a:r>
              <a:rPr lang="en-US" b="1" dirty="0" smtClean="0"/>
              <a:t>Research Methods Module</a:t>
            </a:r>
          </a:p>
        </p:txBody>
      </p:sp>
      <p:sp>
        <p:nvSpPr>
          <p:cNvPr id="172035" name="Rectangle 3"/>
          <p:cNvSpPr>
            <a:spLocks noGrp="1" noChangeArrowheads="1"/>
          </p:cNvSpPr>
          <p:nvPr>
            <p:ph type="body" idx="1"/>
          </p:nvPr>
        </p:nvSpPr>
        <p:spPr>
          <a:xfrm>
            <a:off x="685800" y="2286000"/>
            <a:ext cx="2895600" cy="4114800"/>
          </a:xfrm>
        </p:spPr>
        <p:txBody>
          <a:bodyPr/>
          <a:lstStyle/>
          <a:p>
            <a:pPr eaLnBrk="1" hangingPunct="1"/>
            <a:r>
              <a:rPr lang="en-GB" sz="2400" smtClean="0"/>
              <a:t>Introduction</a:t>
            </a:r>
          </a:p>
          <a:p>
            <a:pPr eaLnBrk="1" hangingPunct="1"/>
            <a:r>
              <a:rPr lang="en-GB" sz="2400" smtClean="0"/>
              <a:t>Built Environment Dissertations</a:t>
            </a:r>
          </a:p>
          <a:p>
            <a:pPr eaLnBrk="1" hangingPunct="1"/>
            <a:r>
              <a:rPr lang="en-GB" sz="2400" smtClean="0"/>
              <a:t>Assessment and module format</a:t>
            </a:r>
          </a:p>
          <a:p>
            <a:pPr eaLnBrk="1" hangingPunct="1"/>
            <a:r>
              <a:rPr lang="en-GB" sz="2400" smtClean="0"/>
              <a:t>What are we aiming to achieve?</a:t>
            </a:r>
          </a:p>
          <a:p>
            <a:pPr eaLnBrk="1" hangingPunct="1"/>
            <a:r>
              <a:rPr lang="en-GB" sz="2400" smtClean="0"/>
              <a:t>Why is it important?</a:t>
            </a:r>
          </a:p>
          <a:p>
            <a:pPr eaLnBrk="1" hangingPunct="1">
              <a:buFont typeface="Wingdings" pitchFamily="2" charset="2"/>
              <a:buNone/>
            </a:pPr>
            <a:endParaRPr lang="en-GB" sz="2400" smtClean="0"/>
          </a:p>
        </p:txBody>
      </p:sp>
      <p:sp>
        <p:nvSpPr>
          <p:cNvPr id="29702" name="Rectangle 7"/>
          <p:cNvSpPr>
            <a:spLocks noChangeArrowheads="1"/>
          </p:cNvSpPr>
          <p:nvPr/>
        </p:nvSpPr>
        <p:spPr bwMode="auto">
          <a:xfrm>
            <a:off x="3784600" y="5670550"/>
            <a:ext cx="5359400" cy="1187450"/>
          </a:xfrm>
          <a:prstGeom prst="rect">
            <a:avLst/>
          </a:prstGeom>
          <a:noFill/>
          <a:ln w="12700" cap="sq">
            <a:noFill/>
            <a:miter lim="800000"/>
            <a:headEnd type="none" w="sm" len="sm"/>
            <a:tailEnd type="none" w="sm" len="sm"/>
          </a:ln>
        </p:spPr>
        <p:txBody>
          <a:bodyPr anchor="ctr"/>
          <a:lstStyle/>
          <a:p>
            <a:r>
              <a:rPr lang="en-GB" sz="1400">
                <a:latin typeface="Arial" charset="0"/>
                <a:cs typeface="Arial" charset="0"/>
              </a:rPr>
              <a:t>Soleri’s arcology model aims at a more balanced relationship between urban form and efficiency of performance within a unique conception of the modern city.</a:t>
            </a:r>
            <a:r>
              <a:rPr lang="en-GB" sz="1400"/>
              <a:t> </a:t>
            </a:r>
          </a:p>
        </p:txBody>
      </p:sp>
      <p:pic>
        <p:nvPicPr>
          <p:cNvPr id="29703" name="Picture 9" descr="picture2"/>
          <p:cNvPicPr>
            <a:picLocks noChangeAspect="1" noChangeArrowheads="1"/>
          </p:cNvPicPr>
          <p:nvPr/>
        </p:nvPicPr>
        <p:blipFill>
          <a:blip r:embed="rId3" cstate="print"/>
          <a:srcRect/>
          <a:stretch>
            <a:fillRect/>
          </a:stretch>
        </p:blipFill>
        <p:spPr bwMode="auto">
          <a:xfrm>
            <a:off x="3810000" y="2209800"/>
            <a:ext cx="4714875" cy="3538538"/>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72034"/>
                                        </p:tgtEl>
                                        <p:attrNameLst>
                                          <p:attrName>style.visibility</p:attrName>
                                        </p:attrNameLst>
                                      </p:cBhvr>
                                      <p:to>
                                        <p:strVal val="visible"/>
                                      </p:to>
                                    </p:set>
                                    <p:animEffect transition="in" filter="fade">
                                      <p:cBhvr>
                                        <p:cTn id="7" dur="2000"/>
                                        <p:tgtEl>
                                          <p:spTgt spid="17203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2035"/>
                                        </p:tgtEl>
                                        <p:attrNameLst>
                                          <p:attrName>style.visibility</p:attrName>
                                        </p:attrNameLst>
                                      </p:cBhvr>
                                      <p:to>
                                        <p:strVal val="visible"/>
                                      </p:to>
                                    </p:set>
                                    <p:animEffect transition="in" filter="fade">
                                      <p:cBhvr>
                                        <p:cTn id="10" dur="2000"/>
                                        <p:tgtEl>
                                          <p:spTgt spid="1720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2034" grpId="0"/>
      <p:bldP spid="17203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2017-18</a:t>
            </a:r>
            <a:endParaRPr lang="en-GB" dirty="0"/>
          </a:p>
        </p:txBody>
      </p:sp>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2</a:t>
            </a:fld>
            <a:endParaRPr lang="en-GB"/>
          </a:p>
        </p:txBody>
      </p:sp>
      <p:sp>
        <p:nvSpPr>
          <p:cNvPr id="8" name="TextBox 7"/>
          <p:cNvSpPr txBox="1"/>
          <p:nvPr/>
        </p:nvSpPr>
        <p:spPr>
          <a:xfrm>
            <a:off x="2781041" y="2150662"/>
            <a:ext cx="4379725" cy="2031325"/>
          </a:xfrm>
          <a:prstGeom prst="rect">
            <a:avLst/>
          </a:prstGeom>
          <a:noFill/>
        </p:spPr>
        <p:txBody>
          <a:bodyPr wrap="square" rtlCol="0">
            <a:spAutoFit/>
          </a:bodyPr>
          <a:lstStyle/>
          <a:p>
            <a:pPr fontAlgn="t"/>
            <a:r>
              <a:rPr lang="en-GB" sz="1800" b="1" dirty="0">
                <a:solidFill>
                  <a:schemeClr val="accent3">
                    <a:lumMod val="75000"/>
                  </a:schemeClr>
                </a:solidFill>
              </a:rPr>
              <a:t>BSc Environmental </a:t>
            </a:r>
            <a:r>
              <a:rPr lang="en-GB" sz="1800" b="1" dirty="0" smtClean="0">
                <a:solidFill>
                  <a:schemeClr val="accent3">
                    <a:lumMod val="75000"/>
                  </a:schemeClr>
                </a:solidFill>
              </a:rPr>
              <a:t>Conservation</a:t>
            </a:r>
          </a:p>
          <a:p>
            <a:pPr fontAlgn="t"/>
            <a:r>
              <a:rPr lang="en-GB" sz="1800" b="1" u="sng" dirty="0" smtClean="0">
                <a:solidFill>
                  <a:schemeClr val="accent3">
                    <a:lumMod val="75000"/>
                  </a:schemeClr>
                </a:solidFill>
              </a:rPr>
              <a:t>Research </a:t>
            </a:r>
            <a:r>
              <a:rPr lang="en-GB" sz="1800" b="1" u="sng" dirty="0">
                <a:solidFill>
                  <a:schemeClr val="accent3">
                    <a:lumMod val="75000"/>
                  </a:schemeClr>
                </a:solidFill>
              </a:rPr>
              <a:t>Methods &amp; GIS</a:t>
            </a:r>
            <a:endParaRPr lang="en-GB" sz="1800" u="sng" dirty="0">
              <a:solidFill>
                <a:schemeClr val="accent3">
                  <a:lumMod val="75000"/>
                </a:schemeClr>
              </a:solidFill>
            </a:endParaRPr>
          </a:p>
          <a:p>
            <a:pPr fontAlgn="t"/>
            <a:r>
              <a:rPr lang="en-GB" sz="1800" b="1" dirty="0">
                <a:solidFill>
                  <a:schemeClr val="accent3">
                    <a:lumMod val="75000"/>
                  </a:schemeClr>
                </a:solidFill>
              </a:rPr>
              <a:t>M5X01771</a:t>
            </a:r>
            <a:endParaRPr lang="en-GB" sz="1800" dirty="0">
              <a:solidFill>
                <a:schemeClr val="accent3">
                  <a:lumMod val="75000"/>
                </a:schemeClr>
              </a:solidFill>
            </a:endParaRPr>
          </a:p>
          <a:p>
            <a:pPr marL="285750" indent="-285750" fontAlgn="t">
              <a:buFont typeface="Arial" panose="020B0604020202020204" pitchFamily="34" charset="0"/>
              <a:buChar char="•"/>
            </a:pPr>
            <a:r>
              <a:rPr lang="en-GB" sz="1800" b="1" dirty="0" smtClean="0">
                <a:solidFill>
                  <a:schemeClr val="accent3">
                    <a:lumMod val="75000"/>
                  </a:schemeClr>
                </a:solidFill>
              </a:rPr>
              <a:t>CW Research </a:t>
            </a:r>
            <a:r>
              <a:rPr lang="en-GB" sz="1800" b="1" dirty="0">
                <a:solidFill>
                  <a:schemeClr val="accent3">
                    <a:lumMod val="75000"/>
                  </a:schemeClr>
                </a:solidFill>
              </a:rPr>
              <a:t>proposal </a:t>
            </a:r>
            <a:r>
              <a:rPr lang="en-GB" sz="1800" b="1" dirty="0" smtClean="0">
                <a:solidFill>
                  <a:schemeClr val="accent3">
                    <a:lumMod val="75000"/>
                  </a:schemeClr>
                </a:solidFill>
              </a:rPr>
              <a:t> </a:t>
            </a:r>
            <a:r>
              <a:rPr lang="en-GB" sz="1800" b="1" u="sng" dirty="0">
                <a:solidFill>
                  <a:schemeClr val="accent3">
                    <a:lumMod val="75000"/>
                  </a:schemeClr>
                </a:solidFill>
              </a:rPr>
              <a:t>3,000</a:t>
            </a:r>
            <a:r>
              <a:rPr lang="en-GB" sz="1800" b="1" dirty="0">
                <a:solidFill>
                  <a:schemeClr val="accent3">
                    <a:lumMod val="75000"/>
                  </a:schemeClr>
                </a:solidFill>
              </a:rPr>
              <a:t> (50</a:t>
            </a:r>
            <a:r>
              <a:rPr lang="en-GB" sz="1800" b="1" dirty="0" smtClean="0">
                <a:solidFill>
                  <a:schemeClr val="accent3">
                    <a:lumMod val="75000"/>
                  </a:schemeClr>
                </a:solidFill>
              </a:rPr>
              <a:t>%)</a:t>
            </a:r>
            <a:r>
              <a:rPr lang="en-GB" sz="1800" dirty="0">
                <a:solidFill>
                  <a:schemeClr val="accent3">
                    <a:lumMod val="75000"/>
                  </a:schemeClr>
                </a:solidFill>
              </a:rPr>
              <a:t> </a:t>
            </a:r>
            <a:r>
              <a:rPr lang="en-GB" sz="1800" dirty="0" smtClean="0">
                <a:solidFill>
                  <a:schemeClr val="accent3">
                    <a:lumMod val="75000"/>
                  </a:schemeClr>
                </a:solidFill>
              </a:rPr>
              <a:t> </a:t>
            </a:r>
          </a:p>
          <a:p>
            <a:pPr marL="285750" indent="-285750" fontAlgn="t">
              <a:buFont typeface="Arial" panose="020B0604020202020204" pitchFamily="34" charset="0"/>
              <a:buChar char="•"/>
            </a:pPr>
            <a:r>
              <a:rPr lang="en-GB" sz="1800" b="1" dirty="0" smtClean="0">
                <a:solidFill>
                  <a:schemeClr val="accent3">
                    <a:lumMod val="75000"/>
                  </a:schemeClr>
                </a:solidFill>
              </a:rPr>
              <a:t>EXAM 2 </a:t>
            </a:r>
            <a:r>
              <a:rPr lang="en-GB" sz="1800" b="1" dirty="0">
                <a:solidFill>
                  <a:schemeClr val="accent3">
                    <a:lumMod val="75000"/>
                  </a:schemeClr>
                </a:solidFill>
              </a:rPr>
              <a:t>hr </a:t>
            </a:r>
            <a:r>
              <a:rPr lang="en-GB" sz="1800" b="1" dirty="0" smtClean="0">
                <a:solidFill>
                  <a:schemeClr val="accent3">
                    <a:lumMod val="75000"/>
                  </a:schemeClr>
                </a:solidFill>
              </a:rPr>
              <a:t>(</a:t>
            </a:r>
            <a:r>
              <a:rPr lang="en-GB" sz="1800" b="1" dirty="0">
                <a:solidFill>
                  <a:schemeClr val="accent3">
                    <a:lumMod val="75000"/>
                  </a:schemeClr>
                </a:solidFill>
              </a:rPr>
              <a:t>50</a:t>
            </a:r>
            <a:r>
              <a:rPr lang="en-GB" sz="1800" b="1" dirty="0" smtClean="0">
                <a:solidFill>
                  <a:schemeClr val="accent3">
                    <a:lumMod val="75000"/>
                  </a:schemeClr>
                </a:solidFill>
              </a:rPr>
              <a:t>%)</a:t>
            </a:r>
            <a:r>
              <a:rPr lang="en-GB" sz="1800" dirty="0">
                <a:solidFill>
                  <a:schemeClr val="accent3">
                    <a:lumMod val="75000"/>
                  </a:schemeClr>
                </a:solidFill>
              </a:rPr>
              <a:t> </a:t>
            </a:r>
            <a:r>
              <a:rPr lang="en-GB" sz="1800" dirty="0" smtClean="0">
                <a:solidFill>
                  <a:schemeClr val="accent3">
                    <a:lumMod val="75000"/>
                  </a:schemeClr>
                </a:solidFill>
              </a:rPr>
              <a:t> </a:t>
            </a:r>
          </a:p>
          <a:p>
            <a:pPr marL="285750" indent="-285750" fontAlgn="t">
              <a:buFont typeface="Arial" panose="020B0604020202020204" pitchFamily="34" charset="0"/>
              <a:buChar char="•"/>
            </a:pPr>
            <a:r>
              <a:rPr lang="en-GB" sz="1800" b="1" dirty="0" smtClean="0">
                <a:solidFill>
                  <a:schemeClr val="accent3">
                    <a:lumMod val="75000"/>
                  </a:schemeClr>
                </a:solidFill>
              </a:rPr>
              <a:t>PRESENTATION Pecha </a:t>
            </a:r>
            <a:r>
              <a:rPr lang="en-GB" sz="1800" b="1" dirty="0">
                <a:solidFill>
                  <a:schemeClr val="accent3">
                    <a:lumMod val="75000"/>
                  </a:schemeClr>
                </a:solidFill>
              </a:rPr>
              <a:t>Kucha Formative</a:t>
            </a:r>
            <a:endParaRPr lang="en-GB" sz="1800" dirty="0">
              <a:solidFill>
                <a:schemeClr val="accent3">
                  <a:lumMod val="75000"/>
                </a:schemeClr>
              </a:solidFill>
            </a:endParaRPr>
          </a:p>
        </p:txBody>
      </p:sp>
      <p:sp>
        <p:nvSpPr>
          <p:cNvPr id="9" name="TextBox 8"/>
          <p:cNvSpPr txBox="1"/>
          <p:nvPr/>
        </p:nvSpPr>
        <p:spPr>
          <a:xfrm>
            <a:off x="5163716" y="4580049"/>
            <a:ext cx="3994100" cy="1754326"/>
          </a:xfrm>
          <a:prstGeom prst="rect">
            <a:avLst/>
          </a:prstGeom>
          <a:noFill/>
        </p:spPr>
        <p:txBody>
          <a:bodyPr wrap="square" rtlCol="0">
            <a:spAutoFit/>
          </a:bodyPr>
          <a:lstStyle/>
          <a:p>
            <a:pPr fontAlgn="t"/>
            <a:r>
              <a:rPr lang="en-GB" sz="1800" b="1" u="sng" dirty="0" smtClean="0">
                <a:solidFill>
                  <a:schemeClr val="accent1">
                    <a:lumMod val="75000"/>
                  </a:schemeClr>
                </a:solidFill>
              </a:rPr>
              <a:t>Research </a:t>
            </a:r>
            <a:r>
              <a:rPr lang="en-GB" sz="1800" b="1" u="sng" dirty="0">
                <a:solidFill>
                  <a:schemeClr val="accent1">
                    <a:lumMod val="75000"/>
                  </a:schemeClr>
                </a:solidFill>
              </a:rPr>
              <a:t>Meth, BIM &amp; GIS</a:t>
            </a:r>
          </a:p>
          <a:p>
            <a:pPr fontAlgn="t"/>
            <a:r>
              <a:rPr lang="en-GB" sz="1800" b="1" dirty="0" smtClean="0">
                <a:solidFill>
                  <a:schemeClr val="accent1">
                    <a:lumMod val="75000"/>
                  </a:schemeClr>
                </a:solidFill>
              </a:rPr>
              <a:t>M5x01904</a:t>
            </a:r>
            <a:endParaRPr lang="en-GB" sz="1800" b="1" dirty="0">
              <a:solidFill>
                <a:schemeClr val="accent1">
                  <a:lumMod val="75000"/>
                </a:schemeClr>
              </a:solidFill>
            </a:endParaRPr>
          </a:p>
          <a:p>
            <a:pPr marL="285750" indent="-285750" fontAlgn="t">
              <a:buFont typeface="Arial" panose="020B0604020202020204" pitchFamily="34" charset="0"/>
              <a:buChar char="•"/>
            </a:pPr>
            <a:r>
              <a:rPr lang="en-GB" sz="1800" b="1" dirty="0">
                <a:solidFill>
                  <a:schemeClr val="accent1">
                    <a:lumMod val="75000"/>
                  </a:schemeClr>
                </a:solidFill>
              </a:rPr>
              <a:t>CW </a:t>
            </a:r>
            <a:r>
              <a:rPr lang="en-GB" sz="1800" b="1" u="sng" dirty="0">
                <a:solidFill>
                  <a:schemeClr val="accent1">
                    <a:lumMod val="75000"/>
                  </a:schemeClr>
                </a:solidFill>
              </a:rPr>
              <a:t>2,000</a:t>
            </a:r>
            <a:r>
              <a:rPr lang="en-GB" sz="1800" b="1" dirty="0">
                <a:solidFill>
                  <a:schemeClr val="accent1">
                    <a:lumMod val="75000"/>
                  </a:schemeClr>
                </a:solidFill>
              </a:rPr>
              <a:t> </a:t>
            </a:r>
            <a:r>
              <a:rPr lang="en-GB" sz="1800" b="1" dirty="0">
                <a:solidFill>
                  <a:schemeClr val="accent1">
                    <a:lumMod val="75000"/>
                  </a:schemeClr>
                </a:solidFill>
              </a:rPr>
              <a:t>Research proposal (</a:t>
            </a:r>
            <a:r>
              <a:rPr lang="en-GB" sz="1800" b="1" dirty="0">
                <a:solidFill>
                  <a:schemeClr val="accent1">
                    <a:lumMod val="75000"/>
                  </a:schemeClr>
                </a:solidFill>
              </a:rPr>
              <a:t>50</a:t>
            </a:r>
            <a:r>
              <a:rPr lang="en-GB" sz="1800" b="1" dirty="0" smtClean="0">
                <a:solidFill>
                  <a:schemeClr val="accent1">
                    <a:lumMod val="75000"/>
                  </a:schemeClr>
                </a:solidFill>
              </a:rPr>
              <a:t>%)</a:t>
            </a:r>
          </a:p>
          <a:p>
            <a:pPr marL="285750" indent="-285750" fontAlgn="t">
              <a:buFont typeface="Arial" panose="020B0604020202020204" pitchFamily="34" charset="0"/>
              <a:buChar char="•"/>
            </a:pPr>
            <a:r>
              <a:rPr lang="en-GB" sz="1800" b="1" dirty="0" smtClean="0">
                <a:solidFill>
                  <a:schemeClr val="accent1">
                    <a:lumMod val="75000"/>
                  </a:schemeClr>
                </a:solidFill>
              </a:rPr>
              <a:t>EXAM 1 </a:t>
            </a:r>
            <a:r>
              <a:rPr lang="en-GB" sz="1800" b="1" dirty="0">
                <a:solidFill>
                  <a:schemeClr val="accent1">
                    <a:lumMod val="75000"/>
                  </a:schemeClr>
                </a:solidFill>
              </a:rPr>
              <a:t>HOUR (25</a:t>
            </a:r>
            <a:r>
              <a:rPr lang="en-GB" sz="1800" b="1" dirty="0" smtClean="0">
                <a:solidFill>
                  <a:schemeClr val="accent1">
                    <a:lumMod val="75000"/>
                  </a:schemeClr>
                </a:solidFill>
              </a:rPr>
              <a:t>%)</a:t>
            </a:r>
            <a:r>
              <a:rPr lang="en-GB" sz="1800" b="1" dirty="0">
                <a:solidFill>
                  <a:schemeClr val="accent1">
                    <a:lumMod val="75000"/>
                  </a:schemeClr>
                </a:solidFill>
              </a:rPr>
              <a:t> </a:t>
            </a:r>
            <a:r>
              <a:rPr lang="en-GB" sz="1800" b="1" dirty="0" smtClean="0">
                <a:solidFill>
                  <a:schemeClr val="accent1">
                    <a:lumMod val="75000"/>
                  </a:schemeClr>
                </a:solidFill>
              </a:rPr>
              <a:t> </a:t>
            </a:r>
          </a:p>
          <a:p>
            <a:pPr marL="285750" indent="-285750" fontAlgn="t">
              <a:buFont typeface="Arial" panose="020B0604020202020204" pitchFamily="34" charset="0"/>
              <a:buChar char="•"/>
            </a:pPr>
            <a:r>
              <a:rPr lang="en-GB" sz="1800" b="1" dirty="0" smtClean="0">
                <a:solidFill>
                  <a:schemeClr val="accent1">
                    <a:lumMod val="75000"/>
                  </a:schemeClr>
                </a:solidFill>
              </a:rPr>
              <a:t>PRESENTATION Pecha </a:t>
            </a:r>
            <a:r>
              <a:rPr lang="en-GB" sz="1800" b="1" dirty="0">
                <a:solidFill>
                  <a:schemeClr val="accent1">
                    <a:lumMod val="75000"/>
                  </a:schemeClr>
                </a:solidFill>
              </a:rPr>
              <a:t>k BIM (25%) 10/5MINS</a:t>
            </a:r>
          </a:p>
        </p:txBody>
      </p:sp>
      <p:sp>
        <p:nvSpPr>
          <p:cNvPr id="10" name="TextBox 9"/>
          <p:cNvSpPr txBox="1"/>
          <p:nvPr/>
        </p:nvSpPr>
        <p:spPr>
          <a:xfrm>
            <a:off x="675954" y="4622662"/>
            <a:ext cx="4320479" cy="1754326"/>
          </a:xfrm>
          <a:prstGeom prst="rect">
            <a:avLst/>
          </a:prstGeom>
          <a:noFill/>
        </p:spPr>
        <p:txBody>
          <a:bodyPr wrap="square" rtlCol="0">
            <a:spAutoFit/>
          </a:bodyPr>
          <a:lstStyle/>
          <a:p>
            <a:pPr fontAlgn="t"/>
            <a:r>
              <a:rPr lang="en-GB" sz="1800" b="1" u="sng" dirty="0">
                <a:solidFill>
                  <a:schemeClr val="accent6">
                    <a:lumMod val="75000"/>
                  </a:schemeClr>
                </a:solidFill>
              </a:rPr>
              <a:t>Research </a:t>
            </a:r>
            <a:r>
              <a:rPr lang="en-GB" sz="1800" b="1" u="sng" dirty="0" smtClean="0">
                <a:solidFill>
                  <a:schemeClr val="accent6">
                    <a:lumMod val="75000"/>
                  </a:schemeClr>
                </a:solidFill>
              </a:rPr>
              <a:t>Meth. </a:t>
            </a:r>
            <a:r>
              <a:rPr lang="en-GB" sz="1800" b="1" u="sng" dirty="0">
                <a:solidFill>
                  <a:schemeClr val="accent6">
                    <a:lumMod val="75000"/>
                  </a:schemeClr>
                </a:solidFill>
              </a:rPr>
              <a:t>&amp; GIS</a:t>
            </a:r>
          </a:p>
          <a:p>
            <a:pPr fontAlgn="t"/>
            <a:r>
              <a:rPr lang="en-GB" sz="1800" b="1" dirty="0">
                <a:solidFill>
                  <a:schemeClr val="accent6">
                    <a:lumMod val="75000"/>
                  </a:schemeClr>
                </a:solidFill>
              </a:rPr>
              <a:t>M5X01839</a:t>
            </a:r>
          </a:p>
          <a:p>
            <a:pPr marL="285750" indent="-285750" fontAlgn="t">
              <a:buFont typeface="Arial" panose="020B0604020202020204" pitchFamily="34" charset="0"/>
              <a:buChar char="•"/>
            </a:pPr>
            <a:r>
              <a:rPr lang="en-GB" sz="1800" b="1" dirty="0">
                <a:solidFill>
                  <a:schemeClr val="accent6">
                    <a:lumMod val="75000"/>
                  </a:schemeClr>
                </a:solidFill>
              </a:rPr>
              <a:t>CW </a:t>
            </a:r>
            <a:r>
              <a:rPr lang="en-GB" sz="1800" b="1" u="sng" dirty="0">
                <a:solidFill>
                  <a:schemeClr val="accent6">
                    <a:lumMod val="75000"/>
                  </a:schemeClr>
                </a:solidFill>
              </a:rPr>
              <a:t>2,000</a:t>
            </a:r>
            <a:r>
              <a:rPr lang="en-GB" sz="1800" b="1" dirty="0">
                <a:solidFill>
                  <a:schemeClr val="accent6">
                    <a:lumMod val="75000"/>
                  </a:schemeClr>
                </a:solidFill>
              </a:rPr>
              <a:t> </a:t>
            </a:r>
            <a:r>
              <a:rPr lang="en-GB" sz="1800" b="1" dirty="0">
                <a:solidFill>
                  <a:schemeClr val="accent6">
                    <a:lumMod val="75000"/>
                  </a:schemeClr>
                </a:solidFill>
              </a:rPr>
              <a:t>Research proposal (</a:t>
            </a:r>
            <a:r>
              <a:rPr lang="en-GB" sz="1800" b="1" dirty="0">
                <a:solidFill>
                  <a:schemeClr val="accent6">
                    <a:lumMod val="75000"/>
                  </a:schemeClr>
                </a:solidFill>
              </a:rPr>
              <a:t>50</a:t>
            </a:r>
            <a:r>
              <a:rPr lang="en-GB" sz="1800" b="1" dirty="0" smtClean="0">
                <a:solidFill>
                  <a:schemeClr val="accent6">
                    <a:lumMod val="75000"/>
                  </a:schemeClr>
                </a:solidFill>
              </a:rPr>
              <a:t>%)</a:t>
            </a:r>
            <a:r>
              <a:rPr lang="en-GB" sz="1800" b="1" dirty="0">
                <a:solidFill>
                  <a:schemeClr val="accent6">
                    <a:lumMod val="75000"/>
                  </a:schemeClr>
                </a:solidFill>
              </a:rPr>
              <a:t> </a:t>
            </a:r>
            <a:r>
              <a:rPr lang="en-GB" sz="1800" b="1" dirty="0" smtClean="0">
                <a:solidFill>
                  <a:schemeClr val="accent6">
                    <a:lumMod val="75000"/>
                  </a:schemeClr>
                </a:solidFill>
              </a:rPr>
              <a:t> </a:t>
            </a:r>
          </a:p>
          <a:p>
            <a:pPr marL="285750" indent="-285750" fontAlgn="t">
              <a:buFont typeface="Arial" panose="020B0604020202020204" pitchFamily="34" charset="0"/>
              <a:buChar char="•"/>
            </a:pPr>
            <a:r>
              <a:rPr lang="en-GB" sz="1800" b="1" dirty="0" smtClean="0">
                <a:solidFill>
                  <a:schemeClr val="accent6">
                    <a:lumMod val="75000"/>
                  </a:schemeClr>
                </a:solidFill>
              </a:rPr>
              <a:t>EXAM 1 </a:t>
            </a:r>
            <a:r>
              <a:rPr lang="en-GB" sz="1800" b="1" dirty="0">
                <a:solidFill>
                  <a:schemeClr val="accent6">
                    <a:lumMod val="75000"/>
                  </a:schemeClr>
                </a:solidFill>
              </a:rPr>
              <a:t>HOUR (25</a:t>
            </a:r>
            <a:r>
              <a:rPr lang="en-GB" sz="1800" b="1" dirty="0" smtClean="0">
                <a:solidFill>
                  <a:schemeClr val="accent6">
                    <a:lumMod val="75000"/>
                  </a:schemeClr>
                </a:solidFill>
              </a:rPr>
              <a:t>%)</a:t>
            </a:r>
            <a:endParaRPr lang="en-GB" sz="1800" b="1" dirty="0">
              <a:solidFill>
                <a:schemeClr val="accent6">
                  <a:lumMod val="75000"/>
                </a:schemeClr>
              </a:solidFill>
            </a:endParaRPr>
          </a:p>
          <a:p>
            <a:pPr marL="285750" indent="-285750" fontAlgn="t">
              <a:buFont typeface="Arial" panose="020B0604020202020204" pitchFamily="34" charset="0"/>
              <a:buChar char="•"/>
            </a:pPr>
            <a:r>
              <a:rPr lang="en-GB" sz="1800" b="1" dirty="0" smtClean="0">
                <a:solidFill>
                  <a:schemeClr val="accent6">
                    <a:lumMod val="75000"/>
                  </a:schemeClr>
                </a:solidFill>
              </a:rPr>
              <a:t>PRESENTATION Pecha </a:t>
            </a:r>
            <a:r>
              <a:rPr lang="en-GB" sz="1800" b="1" dirty="0">
                <a:solidFill>
                  <a:schemeClr val="accent6">
                    <a:lumMod val="75000"/>
                  </a:schemeClr>
                </a:solidFill>
              </a:rPr>
              <a:t>k GIS (25%) 10/5MINS</a:t>
            </a:r>
          </a:p>
        </p:txBody>
      </p:sp>
    </p:spTree>
    <p:extLst>
      <p:ext uri="{BB962C8B-B14F-4D97-AF65-F5344CB8AC3E}">
        <p14:creationId xmlns:p14="http://schemas.microsoft.com/office/powerpoint/2010/main" val="1214677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research?</a:t>
            </a:r>
          </a:p>
        </p:txBody>
      </p:sp>
      <p:sp>
        <p:nvSpPr>
          <p:cNvPr id="3" name="Content Placeholder 2"/>
          <p:cNvSpPr>
            <a:spLocks noGrp="1"/>
          </p:cNvSpPr>
          <p:nvPr>
            <p:ph idx="1"/>
          </p:nvPr>
        </p:nvSpPr>
        <p:spPr>
          <a:xfrm>
            <a:off x="611560" y="2132856"/>
            <a:ext cx="3762375" cy="3881437"/>
          </a:xfrm>
        </p:spPr>
        <p:txBody>
          <a:bodyPr/>
          <a:lstStyle/>
          <a:p>
            <a:r>
              <a:rPr lang="en-GB" dirty="0"/>
              <a:t>On the flipcharts answer the following:</a:t>
            </a:r>
          </a:p>
          <a:p>
            <a:pPr lvl="1"/>
            <a:r>
              <a:rPr lang="en-GB" dirty="0">
                <a:solidFill>
                  <a:schemeClr val="accent2">
                    <a:lumMod val="60000"/>
                    <a:lumOff val="40000"/>
                  </a:schemeClr>
                </a:solidFill>
              </a:rPr>
              <a:t>What do think is required in good research?</a:t>
            </a:r>
          </a:p>
          <a:p>
            <a:pPr lvl="1"/>
            <a:r>
              <a:rPr lang="en-GB" dirty="0">
                <a:solidFill>
                  <a:schemeClr val="accent2">
                    <a:lumMod val="60000"/>
                    <a:lumOff val="40000"/>
                  </a:schemeClr>
                </a:solidFill>
              </a:rPr>
              <a:t>What do you think is required in a good dissertation?</a:t>
            </a:r>
          </a:p>
          <a:p>
            <a:endParaRPr lang="en-GB" dirty="0"/>
          </a:p>
        </p:txBody>
      </p:sp>
      <p:sp>
        <p:nvSpPr>
          <p:cNvPr id="4" name="Footer Placeholder 3"/>
          <p:cNvSpPr>
            <a:spLocks noGrp="1"/>
          </p:cNvSpPr>
          <p:nvPr>
            <p:ph type="ftr" sz="quarter" idx="11"/>
          </p:nvPr>
        </p:nvSpPr>
        <p:spPr/>
        <p:txBody>
          <a:bodyPr/>
          <a:lstStyle/>
          <a:p>
            <a:pPr>
              <a:defRPr/>
            </a:pPr>
            <a:r>
              <a:rPr lang="en-GB" smtClean="0"/>
              <a:t>CH2018</a:t>
            </a:r>
            <a:endParaRPr lang="en-GB" dirty="0"/>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3</a:t>
            </a:fld>
            <a:endParaRPr lang="en-GB"/>
          </a:p>
        </p:txBody>
      </p:sp>
      <p:pic>
        <p:nvPicPr>
          <p:cNvPr id="6" name="Picture 2" descr="http://studyingeconomics.ac.uk/uploads/images/Dissertation2.jpg"/>
          <p:cNvPicPr>
            <a:picLocks noChangeAspect="1" noChangeArrowheads="1"/>
          </p:cNvPicPr>
          <p:nvPr/>
        </p:nvPicPr>
        <p:blipFill>
          <a:blip r:embed="rId2" cstate="print"/>
          <a:srcRect/>
          <a:stretch>
            <a:fillRect/>
          </a:stretch>
        </p:blipFill>
        <p:spPr bwMode="auto">
          <a:xfrm>
            <a:off x="4211960" y="2485399"/>
            <a:ext cx="4932040" cy="3107186"/>
          </a:xfrm>
          <a:prstGeom prst="rect">
            <a:avLst/>
          </a:prstGeom>
          <a:noFill/>
        </p:spPr>
      </p:pic>
    </p:spTree>
    <p:extLst>
      <p:ext uri="{BB962C8B-B14F-4D97-AF65-F5344CB8AC3E}">
        <p14:creationId xmlns:p14="http://schemas.microsoft.com/office/powerpoint/2010/main" val="2012909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Good Research</a:t>
            </a:r>
            <a:endParaRPr lang="en-GB" dirty="0"/>
          </a:p>
        </p:txBody>
      </p:sp>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4</a:t>
            </a:fld>
            <a:endParaRPr lang="en-GB"/>
          </a:p>
        </p:txBody>
      </p:sp>
      <p:graphicFrame>
        <p:nvGraphicFramePr>
          <p:cNvPr id="6" name="Table 5"/>
          <p:cNvGraphicFramePr>
            <a:graphicFrameLocks noGrp="1"/>
          </p:cNvGraphicFramePr>
          <p:nvPr/>
        </p:nvGraphicFramePr>
        <p:xfrm>
          <a:off x="1475656" y="2132856"/>
          <a:ext cx="6302623" cy="3672410"/>
        </p:xfrm>
        <a:graphic>
          <a:graphicData uri="http://schemas.openxmlformats.org/drawingml/2006/table">
            <a:tbl>
              <a:tblPr/>
              <a:tblGrid>
                <a:gridCol w="556976"/>
                <a:gridCol w="2321301"/>
                <a:gridCol w="3424346"/>
              </a:tblGrid>
              <a:tr h="367241">
                <a:tc>
                  <a:txBody>
                    <a:bodyPr/>
                    <a:lstStyle/>
                    <a:p>
                      <a:pPr algn="ctr">
                        <a:lnSpc>
                          <a:spcPct val="115000"/>
                        </a:lnSpc>
                        <a:spcAft>
                          <a:spcPts val="0"/>
                        </a:spcAft>
                      </a:pPr>
                      <a:r>
                        <a:rPr lang="en-GB" sz="2000" b="1" dirty="0">
                          <a:solidFill>
                            <a:srgbClr val="E36C0A"/>
                          </a:solidFill>
                          <a:latin typeface="Calibri"/>
                          <a:ea typeface="Calibri"/>
                          <a:cs typeface="Times New Roman"/>
                        </a:rPr>
                        <a:t>S</a:t>
                      </a:r>
                      <a:endParaRPr lang="en-GB" sz="11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solidFill>
                            <a:srgbClr val="76923C"/>
                          </a:solidFill>
                          <a:latin typeface="Calibri"/>
                          <a:ea typeface="Calibri"/>
                          <a:cs typeface="Times New Roman"/>
                        </a:rPr>
                        <a:t>SPECIFIC</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latin typeface="Calibri"/>
                          <a:ea typeface="Calibri"/>
                          <a:cs typeface="Times New Roman"/>
                        </a:rPr>
                        <a:t>Significant</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7241">
                <a:tc>
                  <a:txBody>
                    <a:bodyPr/>
                    <a:lstStyle/>
                    <a:p>
                      <a:pPr algn="ctr">
                        <a:lnSpc>
                          <a:spcPct val="115000"/>
                        </a:lnSpc>
                        <a:spcAft>
                          <a:spcPts val="0"/>
                        </a:spcAft>
                      </a:pPr>
                      <a:r>
                        <a:rPr lang="en-GB" sz="2000" b="1">
                          <a:solidFill>
                            <a:srgbClr val="E36C0A"/>
                          </a:solidFill>
                          <a:latin typeface="Calibri"/>
                          <a:ea typeface="Calibri"/>
                          <a:cs typeface="Times New Roman"/>
                        </a:rPr>
                        <a:t>M</a:t>
                      </a:r>
                      <a:endParaRPr lang="en-GB" sz="11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c>
                  <a:txBody>
                    <a:bodyPr/>
                    <a:lstStyle/>
                    <a:p>
                      <a:pPr>
                        <a:lnSpc>
                          <a:spcPct val="115000"/>
                        </a:lnSpc>
                        <a:spcAft>
                          <a:spcPts val="0"/>
                        </a:spcAft>
                      </a:pPr>
                      <a:r>
                        <a:rPr lang="en-GB" sz="2000">
                          <a:solidFill>
                            <a:srgbClr val="76923C"/>
                          </a:solidFill>
                          <a:latin typeface="Calibri"/>
                          <a:ea typeface="Calibri"/>
                          <a:cs typeface="Times New Roman"/>
                        </a:rPr>
                        <a:t>MEASURABLE</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c>
                  <a:txBody>
                    <a:bodyPr/>
                    <a:lstStyle/>
                    <a:p>
                      <a:pPr>
                        <a:lnSpc>
                          <a:spcPct val="115000"/>
                        </a:lnSpc>
                        <a:spcAft>
                          <a:spcPts val="0"/>
                        </a:spcAft>
                      </a:pPr>
                      <a:r>
                        <a:rPr lang="en-GB" sz="2000">
                          <a:latin typeface="Calibri"/>
                          <a:ea typeface="Calibri"/>
                          <a:cs typeface="Times New Roman"/>
                        </a:rPr>
                        <a:t>Manageable, Meaningful</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r>
              <a:tr h="734482">
                <a:tc>
                  <a:txBody>
                    <a:bodyPr/>
                    <a:lstStyle/>
                    <a:p>
                      <a:pPr algn="ctr">
                        <a:lnSpc>
                          <a:spcPct val="115000"/>
                        </a:lnSpc>
                        <a:spcAft>
                          <a:spcPts val="0"/>
                        </a:spcAft>
                      </a:pPr>
                      <a:r>
                        <a:rPr lang="en-GB" sz="2000" b="1">
                          <a:solidFill>
                            <a:srgbClr val="E36C0A"/>
                          </a:solidFill>
                          <a:latin typeface="Calibri"/>
                          <a:ea typeface="Calibri"/>
                          <a:cs typeface="Times New Roman"/>
                        </a:rPr>
                        <a:t>A</a:t>
                      </a:r>
                      <a:endParaRPr lang="en-GB" sz="11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solidFill>
                            <a:srgbClr val="76923C"/>
                          </a:solidFill>
                          <a:latin typeface="Calibri"/>
                          <a:ea typeface="Calibri"/>
                          <a:cs typeface="Times New Roman"/>
                        </a:rPr>
                        <a:t>ACHIEVABLE</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latin typeface="Calibri"/>
                          <a:ea typeface="Calibri"/>
                          <a:cs typeface="Times New Roman"/>
                        </a:rPr>
                        <a:t>Attainable, ambitious, appropriate</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34482">
                <a:tc>
                  <a:txBody>
                    <a:bodyPr/>
                    <a:lstStyle/>
                    <a:p>
                      <a:pPr algn="ctr">
                        <a:lnSpc>
                          <a:spcPct val="115000"/>
                        </a:lnSpc>
                        <a:spcAft>
                          <a:spcPts val="0"/>
                        </a:spcAft>
                      </a:pPr>
                      <a:r>
                        <a:rPr lang="en-GB" sz="2000" b="1">
                          <a:solidFill>
                            <a:srgbClr val="E36C0A"/>
                          </a:solidFill>
                          <a:latin typeface="Calibri"/>
                          <a:ea typeface="Calibri"/>
                          <a:cs typeface="Times New Roman"/>
                        </a:rPr>
                        <a:t>R</a:t>
                      </a:r>
                      <a:endParaRPr lang="en-GB" sz="11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c>
                  <a:txBody>
                    <a:bodyPr/>
                    <a:lstStyle/>
                    <a:p>
                      <a:pPr>
                        <a:lnSpc>
                          <a:spcPct val="115000"/>
                        </a:lnSpc>
                        <a:spcAft>
                          <a:spcPts val="0"/>
                        </a:spcAft>
                      </a:pPr>
                      <a:r>
                        <a:rPr lang="en-GB" sz="2000">
                          <a:solidFill>
                            <a:srgbClr val="76923C"/>
                          </a:solidFill>
                          <a:latin typeface="Calibri"/>
                          <a:ea typeface="Calibri"/>
                          <a:cs typeface="Times New Roman"/>
                        </a:rPr>
                        <a:t>RELIABLE</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c>
                  <a:txBody>
                    <a:bodyPr/>
                    <a:lstStyle/>
                    <a:p>
                      <a:pPr>
                        <a:lnSpc>
                          <a:spcPct val="115000"/>
                        </a:lnSpc>
                        <a:spcAft>
                          <a:spcPts val="0"/>
                        </a:spcAft>
                      </a:pPr>
                      <a:r>
                        <a:rPr lang="en-GB" sz="2000">
                          <a:latin typeface="Calibri"/>
                          <a:ea typeface="Calibri"/>
                          <a:cs typeface="Times New Roman"/>
                        </a:rPr>
                        <a:t>Relevant, Result based, realistic</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r>
              <a:tr h="367241">
                <a:tc>
                  <a:txBody>
                    <a:bodyPr/>
                    <a:lstStyle/>
                    <a:p>
                      <a:pPr algn="ctr">
                        <a:lnSpc>
                          <a:spcPct val="115000"/>
                        </a:lnSpc>
                        <a:spcAft>
                          <a:spcPts val="0"/>
                        </a:spcAft>
                      </a:pPr>
                      <a:r>
                        <a:rPr lang="en-GB" sz="2000" b="1">
                          <a:solidFill>
                            <a:srgbClr val="E36C0A"/>
                          </a:solidFill>
                          <a:latin typeface="Calibri"/>
                          <a:ea typeface="Calibri"/>
                          <a:cs typeface="Times New Roman"/>
                        </a:rPr>
                        <a:t>T</a:t>
                      </a:r>
                      <a:endParaRPr lang="en-GB" sz="11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solidFill>
                            <a:srgbClr val="76923C"/>
                          </a:solidFill>
                          <a:latin typeface="Calibri"/>
                          <a:ea typeface="Calibri"/>
                          <a:cs typeface="Times New Roman"/>
                        </a:rPr>
                        <a:t>TIMELY</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latin typeface="Calibri"/>
                          <a:ea typeface="Calibri"/>
                          <a:cs typeface="Times New Roman"/>
                        </a:rPr>
                        <a:t>Time management</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7241">
                <a:tc>
                  <a:txBody>
                    <a:bodyPr/>
                    <a:lstStyle/>
                    <a:p>
                      <a:pPr algn="ctr">
                        <a:lnSpc>
                          <a:spcPct val="115000"/>
                        </a:lnSpc>
                        <a:spcAft>
                          <a:spcPts val="0"/>
                        </a:spcAft>
                      </a:pPr>
                      <a:r>
                        <a:rPr lang="en-GB" sz="2000" b="1">
                          <a:solidFill>
                            <a:srgbClr val="E36C0A"/>
                          </a:solidFill>
                          <a:latin typeface="Calibri"/>
                          <a:ea typeface="Calibri"/>
                          <a:cs typeface="Times New Roman"/>
                        </a:rPr>
                        <a:t>E</a:t>
                      </a:r>
                      <a:endParaRPr lang="en-GB" sz="11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c>
                  <a:txBody>
                    <a:bodyPr/>
                    <a:lstStyle/>
                    <a:p>
                      <a:pPr>
                        <a:lnSpc>
                          <a:spcPct val="115000"/>
                        </a:lnSpc>
                        <a:spcAft>
                          <a:spcPts val="0"/>
                        </a:spcAft>
                      </a:pPr>
                      <a:r>
                        <a:rPr lang="en-GB" sz="2000">
                          <a:solidFill>
                            <a:srgbClr val="76923C"/>
                          </a:solidFill>
                          <a:latin typeface="Calibri"/>
                          <a:ea typeface="Calibri"/>
                          <a:cs typeface="Times New Roman"/>
                        </a:rPr>
                        <a:t>EVALUATIVE</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c>
                  <a:txBody>
                    <a:bodyPr/>
                    <a:lstStyle/>
                    <a:p>
                      <a:pPr>
                        <a:lnSpc>
                          <a:spcPct val="115000"/>
                        </a:lnSpc>
                        <a:spcAft>
                          <a:spcPts val="0"/>
                        </a:spcAft>
                      </a:pPr>
                      <a:r>
                        <a:rPr lang="en-GB" sz="2000">
                          <a:latin typeface="Calibri"/>
                          <a:ea typeface="Calibri"/>
                          <a:cs typeface="Times New Roman"/>
                        </a:rPr>
                        <a:t>Enjoyable, engaging, ethical</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r>
              <a:tr h="367241">
                <a:tc>
                  <a:txBody>
                    <a:bodyPr/>
                    <a:lstStyle/>
                    <a:p>
                      <a:pPr algn="ctr">
                        <a:lnSpc>
                          <a:spcPct val="115000"/>
                        </a:lnSpc>
                        <a:spcAft>
                          <a:spcPts val="0"/>
                        </a:spcAft>
                      </a:pPr>
                      <a:r>
                        <a:rPr lang="en-GB" sz="2000" b="1">
                          <a:solidFill>
                            <a:srgbClr val="E36C0A"/>
                          </a:solidFill>
                          <a:latin typeface="Calibri"/>
                          <a:ea typeface="Calibri"/>
                          <a:cs typeface="Times New Roman"/>
                        </a:rPr>
                        <a:t>R</a:t>
                      </a:r>
                      <a:endParaRPr lang="en-GB" sz="11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solidFill>
                            <a:srgbClr val="76923C"/>
                          </a:solidFill>
                          <a:latin typeface="Calibri"/>
                          <a:ea typeface="Calibri"/>
                          <a:cs typeface="Times New Roman"/>
                        </a:rPr>
                        <a:t>REALISTIC</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latin typeface="Calibri"/>
                          <a:ea typeface="Calibri"/>
                          <a:cs typeface="Times New Roman"/>
                        </a:rPr>
                        <a:t>Rewarding. replicable</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7241">
                <a:tc>
                  <a:txBody>
                    <a:bodyPr/>
                    <a:lstStyle/>
                    <a:p>
                      <a:pPr algn="ctr">
                        <a:lnSpc>
                          <a:spcPct val="115000"/>
                        </a:lnSpc>
                        <a:spcAft>
                          <a:spcPts val="0"/>
                        </a:spcAft>
                      </a:pPr>
                      <a:r>
                        <a:rPr lang="en-GB" sz="2000" b="1" dirty="0">
                          <a:solidFill>
                            <a:srgbClr val="E36C0A"/>
                          </a:solidFill>
                          <a:latin typeface="Calibri"/>
                          <a:ea typeface="Calibri"/>
                          <a:cs typeface="Times New Roman"/>
                        </a:rPr>
                        <a:t>S</a:t>
                      </a:r>
                      <a:endParaRPr lang="en-GB" sz="11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c>
                  <a:txBody>
                    <a:bodyPr/>
                    <a:lstStyle/>
                    <a:p>
                      <a:pPr>
                        <a:lnSpc>
                          <a:spcPct val="115000"/>
                        </a:lnSpc>
                        <a:spcAft>
                          <a:spcPts val="0"/>
                        </a:spcAft>
                      </a:pPr>
                      <a:r>
                        <a:rPr lang="en-GB" sz="2000">
                          <a:solidFill>
                            <a:srgbClr val="76923C"/>
                          </a:solidFill>
                          <a:latin typeface="Calibri"/>
                          <a:ea typeface="Calibri"/>
                          <a:cs typeface="Times New Roman"/>
                        </a:rPr>
                        <a:t>SATISFACTORY</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c>
                  <a:txBody>
                    <a:bodyPr/>
                    <a:lstStyle/>
                    <a:p>
                      <a:pPr>
                        <a:lnSpc>
                          <a:spcPct val="115000"/>
                        </a:lnSpc>
                        <a:spcAft>
                          <a:spcPts val="0"/>
                        </a:spcAft>
                      </a:pPr>
                      <a:r>
                        <a:rPr lang="en-GB" sz="2000" dirty="0">
                          <a:latin typeface="Calibri"/>
                          <a:ea typeface="Calibri"/>
                          <a:cs typeface="Times New Roman"/>
                        </a:rPr>
                        <a:t>Strategic</a:t>
                      </a:r>
                      <a:endParaRPr lang="en-GB" sz="11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r>
            </a:tbl>
          </a:graphicData>
        </a:graphic>
      </p:graphicFrame>
      <p:sp>
        <p:nvSpPr>
          <p:cNvPr id="7" name="TextBox 6"/>
          <p:cNvSpPr txBox="1"/>
          <p:nvPr/>
        </p:nvSpPr>
        <p:spPr>
          <a:xfrm>
            <a:off x="971600" y="5903893"/>
            <a:ext cx="7632848" cy="954107"/>
          </a:xfrm>
          <a:prstGeom prst="rect">
            <a:avLst/>
          </a:prstGeom>
          <a:noFill/>
        </p:spPr>
        <p:txBody>
          <a:bodyPr wrap="square" rtlCol="0">
            <a:spAutoFit/>
          </a:bodyPr>
          <a:lstStyle/>
          <a:p>
            <a:r>
              <a:rPr lang="en-GB" sz="1600" dirty="0" smtClean="0">
                <a:latin typeface="Calibri" pitchFamily="34" charset="0"/>
                <a:cs typeface="Calibri" pitchFamily="34" charset="0"/>
              </a:rPr>
              <a:t>Adapted from Doran (1981), Meyer (2003) Applied to performance indicators in management but also relevant to good research.</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libri" pitchFamily="34" charset="0"/>
                <a:cs typeface="Calibri" pitchFamily="34" charset="0"/>
              </a:rPr>
              <a:t>What makes a good dissertation?</a:t>
            </a:r>
            <a:endParaRPr lang="en-GB" dirty="0">
              <a:latin typeface="Calibri" pitchFamily="34" charset="0"/>
              <a:cs typeface="Calibri" pitchFamily="34" charset="0"/>
            </a:endParaRPr>
          </a:p>
        </p:txBody>
      </p:sp>
      <p:graphicFrame>
        <p:nvGraphicFramePr>
          <p:cNvPr id="6" name="Content Placeholder 5"/>
          <p:cNvGraphicFramePr>
            <a:graphicFrameLocks noGrp="1"/>
          </p:cNvGraphicFramePr>
          <p:nvPr>
            <p:ph idx="1"/>
          </p:nvPr>
        </p:nvGraphicFramePr>
        <p:xfrm>
          <a:off x="5076056" y="2204864"/>
          <a:ext cx="3810296" cy="4332818"/>
        </p:xfrm>
        <a:graphic>
          <a:graphicData uri="http://schemas.openxmlformats.org/drawingml/2006/table">
            <a:tbl>
              <a:tblPr/>
              <a:tblGrid>
                <a:gridCol w="3024336"/>
                <a:gridCol w="785960"/>
              </a:tblGrid>
              <a:tr h="516754">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smtClean="0">
                          <a:latin typeface="Calibri" pitchFamily="34" charset="0"/>
                          <a:ea typeface="Times New Roman"/>
                          <a:cs typeface="Calibri" pitchFamily="34" charset="0"/>
                        </a:rPr>
                        <a:t>Interim </a:t>
                      </a:r>
                      <a:r>
                        <a:rPr lang="en-GB" sz="1800" dirty="0">
                          <a:latin typeface="Calibri" pitchFamily="34" charset="0"/>
                          <a:ea typeface="Times New Roman"/>
                          <a:cs typeface="Calibri" pitchFamily="34" charset="0"/>
                        </a:rPr>
                        <a:t>submission (oral)</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smtClean="0">
                          <a:latin typeface="Calibri" pitchFamily="34" charset="0"/>
                          <a:ea typeface="Times New Roman"/>
                          <a:cs typeface="Calibri" pitchFamily="34" charset="0"/>
                        </a:rPr>
                        <a:t>10</a:t>
                      </a:r>
                      <a:r>
                        <a:rPr lang="en-GB" sz="1800" dirty="0">
                          <a:latin typeface="Calibri" pitchFamily="34" charset="0"/>
                          <a:ea typeface="Times New Roman"/>
                          <a:cs typeface="Calibri" pitchFamily="34" charset="0"/>
                        </a:rPr>
                        <a:t>%</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16754">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smtClean="0">
                          <a:latin typeface="Calibri" pitchFamily="34" charset="0"/>
                          <a:ea typeface="Times New Roman"/>
                          <a:cs typeface="Calibri" pitchFamily="34" charset="0"/>
                        </a:rPr>
                        <a:t>Introductory </a:t>
                      </a:r>
                      <a:r>
                        <a:rPr lang="en-GB" sz="1800" dirty="0">
                          <a:latin typeface="Calibri" pitchFamily="34" charset="0"/>
                          <a:ea typeface="Times New Roman"/>
                          <a:cs typeface="Calibri" pitchFamily="34" charset="0"/>
                        </a:rPr>
                        <a:t>material</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1">
                        <a:lumMod val="40000"/>
                        <a:lumOff val="60000"/>
                      </a:schemeClr>
                    </a:solidFill>
                  </a:tcPr>
                </a:tc>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smtClean="0">
                          <a:latin typeface="Calibri" pitchFamily="34" charset="0"/>
                          <a:ea typeface="Times New Roman"/>
                          <a:cs typeface="Calibri" pitchFamily="34" charset="0"/>
                        </a:rPr>
                        <a:t>10</a:t>
                      </a:r>
                      <a:r>
                        <a:rPr lang="en-GB" sz="1800" dirty="0">
                          <a:latin typeface="Calibri" pitchFamily="34" charset="0"/>
                          <a:ea typeface="Times New Roman"/>
                          <a:cs typeface="Calibri" pitchFamily="34" charset="0"/>
                        </a:rPr>
                        <a:t>%</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1">
                        <a:lumMod val="40000"/>
                        <a:lumOff val="60000"/>
                      </a:schemeClr>
                    </a:solidFill>
                  </a:tcPr>
                </a:tc>
              </a:tr>
              <a:tr h="516754">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smtClean="0">
                          <a:latin typeface="Calibri" pitchFamily="34" charset="0"/>
                          <a:ea typeface="Times New Roman"/>
                          <a:cs typeface="Calibri" pitchFamily="34" charset="0"/>
                        </a:rPr>
                        <a:t>Research </a:t>
                      </a:r>
                      <a:r>
                        <a:rPr lang="en-GB" sz="1800" dirty="0">
                          <a:latin typeface="Calibri" pitchFamily="34" charset="0"/>
                          <a:ea typeface="Times New Roman"/>
                          <a:cs typeface="Calibri" pitchFamily="34" charset="0"/>
                        </a:rPr>
                        <a:t>(methodology)</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smtClean="0">
                          <a:latin typeface="Calibri" pitchFamily="34" charset="0"/>
                          <a:ea typeface="Times New Roman"/>
                          <a:cs typeface="Calibri" pitchFamily="34" charset="0"/>
                        </a:rPr>
                        <a:t>10</a:t>
                      </a:r>
                      <a:r>
                        <a:rPr lang="en-GB" sz="1800" dirty="0">
                          <a:latin typeface="Calibri" pitchFamily="34" charset="0"/>
                          <a:ea typeface="Times New Roman"/>
                          <a:cs typeface="Calibri" pitchFamily="34" charset="0"/>
                        </a:rPr>
                        <a:t>%</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16754">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smtClean="0">
                          <a:latin typeface="Calibri" pitchFamily="34" charset="0"/>
                          <a:ea typeface="Times New Roman"/>
                          <a:cs typeface="Calibri" pitchFamily="34" charset="0"/>
                        </a:rPr>
                        <a:t>Concept </a:t>
                      </a:r>
                      <a:r>
                        <a:rPr lang="en-GB" sz="1800" dirty="0">
                          <a:latin typeface="Calibri" pitchFamily="34" charset="0"/>
                          <a:ea typeface="Times New Roman"/>
                          <a:cs typeface="Calibri" pitchFamily="34" charset="0"/>
                        </a:rPr>
                        <a:t>Development and Planning </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1">
                        <a:lumMod val="40000"/>
                        <a:lumOff val="60000"/>
                      </a:schemeClr>
                    </a:solidFill>
                  </a:tcPr>
                </a:tc>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smtClean="0">
                          <a:latin typeface="Calibri" pitchFamily="34" charset="0"/>
                          <a:ea typeface="Times New Roman"/>
                          <a:cs typeface="Calibri" pitchFamily="34" charset="0"/>
                        </a:rPr>
                        <a:t>20</a:t>
                      </a:r>
                      <a:r>
                        <a:rPr lang="en-GB" sz="1800" dirty="0">
                          <a:latin typeface="Calibri" pitchFamily="34" charset="0"/>
                          <a:ea typeface="Times New Roman"/>
                          <a:cs typeface="Calibri" pitchFamily="34" charset="0"/>
                        </a:rPr>
                        <a:t>%</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1">
                        <a:lumMod val="40000"/>
                        <a:lumOff val="60000"/>
                      </a:schemeClr>
                    </a:solidFill>
                  </a:tcPr>
                </a:tc>
              </a:tr>
              <a:tr h="516754">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smtClean="0">
                          <a:latin typeface="Calibri" pitchFamily="34" charset="0"/>
                          <a:ea typeface="Times New Roman"/>
                          <a:cs typeface="Calibri" pitchFamily="34" charset="0"/>
                        </a:rPr>
                        <a:t>Analysis </a:t>
                      </a:r>
                      <a:r>
                        <a:rPr lang="en-GB" sz="1800" dirty="0">
                          <a:latin typeface="Calibri" pitchFamily="34" charset="0"/>
                          <a:ea typeface="Times New Roman"/>
                          <a:cs typeface="Calibri" pitchFamily="34" charset="0"/>
                        </a:rPr>
                        <a:t>and Synthesis of Research</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smtClean="0">
                          <a:latin typeface="Calibri" pitchFamily="34" charset="0"/>
                          <a:ea typeface="Times New Roman"/>
                          <a:cs typeface="Calibri" pitchFamily="34" charset="0"/>
                        </a:rPr>
                        <a:t>30</a:t>
                      </a:r>
                      <a:r>
                        <a:rPr lang="en-GB" sz="1800" dirty="0">
                          <a:latin typeface="Calibri" pitchFamily="34" charset="0"/>
                          <a:ea typeface="Times New Roman"/>
                          <a:cs typeface="Calibri" pitchFamily="34" charset="0"/>
                        </a:rPr>
                        <a:t>%</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16754">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smtClean="0">
                          <a:latin typeface="Calibri" pitchFamily="34" charset="0"/>
                          <a:ea typeface="Times New Roman"/>
                          <a:cs typeface="Calibri" pitchFamily="34" charset="0"/>
                        </a:rPr>
                        <a:t>Referencing</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1">
                        <a:lumMod val="40000"/>
                        <a:lumOff val="60000"/>
                      </a:schemeClr>
                    </a:solidFill>
                  </a:tcPr>
                </a:tc>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smtClean="0">
                          <a:latin typeface="Calibri" pitchFamily="34" charset="0"/>
                          <a:ea typeface="Times New Roman"/>
                          <a:cs typeface="Calibri" pitchFamily="34" charset="0"/>
                        </a:rPr>
                        <a:t>10</a:t>
                      </a:r>
                      <a:r>
                        <a:rPr lang="en-GB" sz="1800" dirty="0">
                          <a:latin typeface="Calibri" pitchFamily="34" charset="0"/>
                          <a:ea typeface="Times New Roman"/>
                          <a:cs typeface="Calibri" pitchFamily="34" charset="0"/>
                        </a:rPr>
                        <a:t>%</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1">
                        <a:lumMod val="40000"/>
                        <a:lumOff val="60000"/>
                      </a:schemeClr>
                    </a:solidFill>
                  </a:tcPr>
                </a:tc>
              </a:tr>
              <a:tr h="516754">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smtClean="0">
                          <a:latin typeface="Calibri" pitchFamily="34" charset="0"/>
                          <a:ea typeface="Times New Roman"/>
                          <a:cs typeface="Calibri" pitchFamily="34" charset="0"/>
                        </a:rPr>
                        <a:t>Written/Verbal </a:t>
                      </a:r>
                      <a:r>
                        <a:rPr lang="en-GB" sz="1800" dirty="0">
                          <a:latin typeface="Calibri" pitchFamily="34" charset="0"/>
                          <a:ea typeface="Times New Roman"/>
                          <a:cs typeface="Calibri" pitchFamily="34" charset="0"/>
                        </a:rPr>
                        <a:t>expression</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smtClean="0">
                          <a:latin typeface="Calibri" pitchFamily="34" charset="0"/>
                          <a:ea typeface="Times New Roman"/>
                          <a:cs typeface="Calibri" pitchFamily="34" charset="0"/>
                        </a:rPr>
                        <a:t>10</a:t>
                      </a:r>
                      <a:r>
                        <a:rPr lang="en-GB" sz="1800" dirty="0">
                          <a:latin typeface="Calibri" pitchFamily="34" charset="0"/>
                          <a:ea typeface="Times New Roman"/>
                          <a:cs typeface="Calibri" pitchFamily="34" charset="0"/>
                        </a:rPr>
                        <a:t>%</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87176">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b="1" dirty="0" smtClean="0">
                          <a:latin typeface="Calibri" pitchFamily="34" charset="0"/>
                          <a:ea typeface="Times New Roman"/>
                          <a:cs typeface="Calibri" pitchFamily="34" charset="0"/>
                        </a:rPr>
                        <a:t>Total</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1">
                        <a:lumMod val="40000"/>
                        <a:lumOff val="60000"/>
                      </a:schemeClr>
                    </a:solidFill>
                  </a:tcPr>
                </a:tc>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b="1" dirty="0" smtClean="0">
                          <a:latin typeface="Calibri" pitchFamily="34" charset="0"/>
                          <a:ea typeface="Times New Roman"/>
                          <a:cs typeface="Calibri" pitchFamily="34" charset="0"/>
                        </a:rPr>
                        <a:t>100</a:t>
                      </a:r>
                      <a:r>
                        <a:rPr lang="en-GB" sz="1800" b="1" dirty="0">
                          <a:latin typeface="Calibri" pitchFamily="34" charset="0"/>
                          <a:ea typeface="Times New Roman"/>
                          <a:cs typeface="Calibri" pitchFamily="34" charset="0"/>
                        </a:rPr>
                        <a:t>%</a:t>
                      </a:r>
                      <a:endParaRPr lang="en-GB" sz="1600" dirty="0">
                        <a:latin typeface="Calibri" pitchFamily="34" charset="0"/>
                        <a:ea typeface="Times New Roman"/>
                        <a:cs typeface="Calibri" pitchFamily="34" charset="0"/>
                      </a:endParaRPr>
                    </a:p>
                  </a:txBody>
                  <a:tcPr marL="39609" marR="3960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1">
                        <a:lumMod val="40000"/>
                        <a:lumOff val="60000"/>
                      </a:schemeClr>
                    </a:solidFill>
                  </a:tcPr>
                </a:tc>
              </a:tr>
            </a:tbl>
          </a:graphicData>
        </a:graphic>
      </p:graphicFrame>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5</a:t>
            </a:fld>
            <a:endParaRPr lang="en-GB"/>
          </a:p>
        </p:txBody>
      </p:sp>
      <p:sp>
        <p:nvSpPr>
          <p:cNvPr id="7" name="TextBox 6"/>
          <p:cNvSpPr txBox="1"/>
          <p:nvPr/>
        </p:nvSpPr>
        <p:spPr>
          <a:xfrm>
            <a:off x="1043608" y="2060848"/>
            <a:ext cx="3888432" cy="1846659"/>
          </a:xfrm>
          <a:prstGeom prst="rect">
            <a:avLst/>
          </a:prstGeom>
          <a:noFill/>
        </p:spPr>
        <p:txBody>
          <a:bodyPr wrap="square" rtlCol="0">
            <a:spAutoFit/>
          </a:bodyPr>
          <a:lstStyle/>
          <a:p>
            <a:pPr>
              <a:buFont typeface="Arial" pitchFamily="34" charset="0"/>
              <a:buChar char="•"/>
            </a:pPr>
            <a:r>
              <a:rPr lang="en-GB" dirty="0" smtClean="0">
                <a:latin typeface="Calibri" pitchFamily="34" charset="0"/>
                <a:cs typeface="Calibri" pitchFamily="34" charset="0"/>
              </a:rPr>
              <a:t>Built  Dissertation Assessment Criteria </a:t>
            </a:r>
          </a:p>
          <a:p>
            <a:pPr>
              <a:buFont typeface="Arial" pitchFamily="34" charset="0"/>
              <a:buChar char="•"/>
            </a:pPr>
            <a:r>
              <a:rPr lang="en-GB" sz="1600" dirty="0" smtClean="0">
                <a:latin typeface="Calibri" pitchFamily="34" charset="0"/>
                <a:cs typeface="Calibri" pitchFamily="34" charset="0"/>
              </a:rPr>
              <a:t>(Detail next slide)</a:t>
            </a:r>
          </a:p>
          <a:p>
            <a:pPr>
              <a:buFont typeface="Arial" pitchFamily="34" charset="0"/>
              <a:buChar char="•"/>
            </a:pPr>
            <a:r>
              <a:rPr lang="en-GB" dirty="0" smtClean="0">
                <a:latin typeface="Calibri" pitchFamily="34" charset="0"/>
                <a:cs typeface="Calibri" pitchFamily="34" charset="0"/>
              </a:rPr>
              <a:t>Dissertation module descriptor</a:t>
            </a:r>
            <a:endParaRPr lang="en-GB" dirty="0">
              <a:latin typeface="Calibri" pitchFamily="34" charset="0"/>
              <a:cs typeface="Calibri" pitchFamily="34" charset="0"/>
            </a:endParaRPr>
          </a:p>
        </p:txBody>
      </p:sp>
      <p:pic>
        <p:nvPicPr>
          <p:cNvPr id="309250" name="Picture 2" descr="http://image.shutterstock.com/display_pic_with_logo/5589/95711767/stock-vector-conceptual-smarter-goals-acronym-on-black-chalkboard-specific-measurable-achievable-realistic-95711767.jpg"/>
          <p:cNvPicPr>
            <a:picLocks noChangeAspect="1" noChangeArrowheads="1"/>
          </p:cNvPicPr>
          <p:nvPr/>
        </p:nvPicPr>
        <p:blipFill>
          <a:blip r:embed="rId2" cstate="print"/>
          <a:srcRect/>
          <a:stretch>
            <a:fillRect/>
          </a:stretch>
        </p:blipFill>
        <p:spPr bwMode="auto">
          <a:xfrm>
            <a:off x="1115616" y="3933056"/>
            <a:ext cx="2045538" cy="2664296"/>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6</a:t>
            </a:fld>
            <a:endParaRPr lang="en-GB"/>
          </a:p>
        </p:txBody>
      </p:sp>
      <p:graphicFrame>
        <p:nvGraphicFramePr>
          <p:cNvPr id="6" name="Table 5"/>
          <p:cNvGraphicFramePr>
            <a:graphicFrameLocks noGrp="1"/>
          </p:cNvGraphicFramePr>
          <p:nvPr>
            <p:extLst>
              <p:ext uri="{D42A27DB-BD31-4B8C-83A1-F6EECF244321}">
                <p14:modId xmlns:p14="http://schemas.microsoft.com/office/powerpoint/2010/main" val="3413717016"/>
              </p:ext>
            </p:extLst>
          </p:nvPr>
        </p:nvGraphicFramePr>
        <p:xfrm>
          <a:off x="755576" y="486221"/>
          <a:ext cx="7776864" cy="6068587"/>
        </p:xfrm>
        <a:graphic>
          <a:graphicData uri="http://schemas.openxmlformats.org/drawingml/2006/table">
            <a:tbl>
              <a:tblPr/>
              <a:tblGrid>
                <a:gridCol w="1544926"/>
                <a:gridCol w="1104981"/>
                <a:gridCol w="1227754"/>
                <a:gridCol w="1227754"/>
                <a:gridCol w="2671449"/>
              </a:tblGrid>
              <a:tr h="600547">
                <a:tc>
                  <a:txBody>
                    <a:bodyPr/>
                    <a:lstStyle/>
                    <a:p>
                      <a:pPr marL="457200" indent="-457200"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050" b="1" dirty="0">
                          <a:latin typeface="Times New Roman"/>
                          <a:ea typeface="Times New Roman"/>
                        </a:rPr>
                        <a:t>GRADING:</a:t>
                      </a:r>
                      <a:endParaRPr lang="en-GB" sz="1000" dirty="0">
                        <a:latin typeface="Times New Roman"/>
                        <a:ea typeface="Times New Roman"/>
                      </a:endParaRPr>
                    </a:p>
                    <a:p>
                      <a:pPr marL="457200" indent="-457200"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050" b="1" dirty="0">
                          <a:latin typeface="Times New Roman"/>
                          <a:ea typeface="Times New Roman"/>
                        </a:rPr>
                        <a:t>CRITERIA</a:t>
                      </a:r>
                      <a:endParaRPr lang="en-GB" sz="1000" dirty="0">
                        <a:latin typeface="Times New Roman"/>
                        <a:ea typeface="Times New Roman"/>
                      </a:endParaRPr>
                    </a:p>
                  </a:txBody>
                  <a:tcPr marL="34874" marR="34874"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050" b="1">
                          <a:latin typeface="Times New Roman"/>
                          <a:ea typeface="Times New Roman"/>
                        </a:rPr>
                        <a:t>3</a:t>
                      </a:r>
                      <a:r>
                        <a:rPr lang="en-GB" sz="1050" b="1" baseline="30000">
                          <a:latin typeface="Times New Roman"/>
                          <a:ea typeface="Times New Roman"/>
                        </a:rPr>
                        <a:t>rd</a:t>
                      </a:r>
                      <a:endParaRPr lang="en-GB" sz="1000">
                        <a:latin typeface="Times New Roman"/>
                        <a:ea typeface="Times New Roman"/>
                      </a:endParaRPr>
                    </a:p>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050" b="1">
                          <a:latin typeface="Times New Roman"/>
                          <a:ea typeface="Times New Roman"/>
                        </a:rPr>
                        <a:t>(35% - 49%)</a:t>
                      </a:r>
                      <a:endParaRPr lang="en-GB" sz="100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050" b="1">
                          <a:latin typeface="Times New Roman"/>
                          <a:ea typeface="Times New Roman"/>
                        </a:rPr>
                        <a:t>2·2</a:t>
                      </a:r>
                      <a:endParaRPr lang="en-GB" sz="1000">
                        <a:latin typeface="Times New Roman"/>
                        <a:ea typeface="Times New Roman"/>
                      </a:endParaRPr>
                    </a:p>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050" b="1">
                          <a:latin typeface="Times New Roman"/>
                          <a:ea typeface="Times New Roman"/>
                        </a:rPr>
                        <a:t>(50% - 59%)</a:t>
                      </a:r>
                      <a:endParaRPr lang="en-GB" sz="100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050" b="1">
                          <a:latin typeface="Times New Roman"/>
                          <a:ea typeface="Times New Roman"/>
                        </a:rPr>
                        <a:t>2·1</a:t>
                      </a:r>
                      <a:endParaRPr lang="en-GB" sz="1000">
                        <a:latin typeface="Times New Roman"/>
                        <a:ea typeface="Times New Roman"/>
                      </a:endParaRPr>
                    </a:p>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050" b="1">
                          <a:latin typeface="Times New Roman"/>
                          <a:ea typeface="Times New Roman"/>
                        </a:rPr>
                        <a:t>(60% - 69%</a:t>
                      </a:r>
                      <a:endParaRPr lang="en-GB" sz="100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050" b="1">
                          <a:latin typeface="Times New Roman"/>
                          <a:ea typeface="Times New Roman"/>
                        </a:rPr>
                        <a:t>1</a:t>
                      </a:r>
                      <a:r>
                        <a:rPr lang="en-GB" sz="1050" b="1" baseline="30000">
                          <a:latin typeface="Times New Roman"/>
                          <a:ea typeface="Times New Roman"/>
                        </a:rPr>
                        <a:t>st</a:t>
                      </a:r>
                      <a:endParaRPr lang="en-GB" sz="1000">
                        <a:latin typeface="Times New Roman"/>
                        <a:ea typeface="Times New Roman"/>
                      </a:endParaRPr>
                    </a:p>
                    <a:p>
                      <a:pPr marL="457200" indent="-457200" algn="ct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050" b="1">
                          <a:latin typeface="Times New Roman"/>
                          <a:ea typeface="Times New Roman"/>
                        </a:rPr>
                        <a:t>(70% and over)</a:t>
                      </a:r>
                      <a:endParaRPr lang="en-GB" sz="100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060155">
                <a:tc>
                  <a:txBody>
                    <a:bodyPr/>
                    <a:lstStyle/>
                    <a:p>
                      <a:pPr>
                        <a:lnSpc>
                          <a:spcPct val="115000"/>
                        </a:lnSpc>
                        <a:spcAft>
                          <a:spcPts val="0"/>
                        </a:spcAft>
                        <a:tabLst>
                          <a:tab pos="914400" algn="l"/>
                          <a:tab pos="1371600" algn="l"/>
                          <a:tab pos="1828800" algn="l"/>
                          <a:tab pos="2286000" algn="l"/>
                          <a:tab pos="2743200" algn="l"/>
                          <a:tab pos="3200400" algn="l"/>
                          <a:tab pos="3657600" algn="l"/>
                          <a:tab pos="4114800" algn="l"/>
                          <a:tab pos="4572000" algn="l"/>
                          <a:tab pos="5029200" algn="l"/>
                          <a:tab pos="5486400" algn="l"/>
                        </a:tabLst>
                      </a:pPr>
                      <a:r>
                        <a:rPr lang="en-GB" sz="1050" b="1">
                          <a:solidFill>
                            <a:srgbClr val="FF0000"/>
                          </a:solidFill>
                          <a:latin typeface="Times New Roman"/>
                          <a:ea typeface="Times New Roman"/>
                        </a:rPr>
                        <a:t>INTRODUCTORY MATERIAL</a:t>
                      </a:r>
                      <a:endParaRPr lang="en-GB" sz="1000">
                        <a:solidFill>
                          <a:srgbClr val="FF0000"/>
                        </a:solidFill>
                        <a:latin typeface="Times New Roman"/>
                        <a:ea typeface="Times New Roman"/>
                      </a:endParaRPr>
                    </a:p>
                  </a:txBody>
                  <a:tcPr marL="34874" marR="34874"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solidFill>
                            <a:srgbClr val="FF0000"/>
                          </a:solidFill>
                          <a:latin typeface="Times New Roman"/>
                          <a:ea typeface="Times New Roman"/>
                        </a:rPr>
                        <a:t>Sufficient description of research area and aims</a:t>
                      </a:r>
                      <a:endParaRPr lang="en-GB" sz="1000">
                        <a:solidFill>
                          <a:srgbClr val="FF0000"/>
                        </a:solidFill>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solidFill>
                            <a:srgbClr val="FF0000"/>
                          </a:solidFill>
                          <a:latin typeface="Times New Roman"/>
                          <a:ea typeface="Times New Roman"/>
                        </a:rPr>
                        <a:t>Clear description of the research background, hypotheses and setting </a:t>
                      </a:r>
                      <a:endParaRPr lang="en-GB" sz="1000">
                        <a:solidFill>
                          <a:srgbClr val="FF0000"/>
                        </a:solidFill>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solidFill>
                            <a:srgbClr val="FF0000"/>
                          </a:solidFill>
                          <a:latin typeface="Times New Roman"/>
                          <a:ea typeface="Times New Roman"/>
                        </a:rPr>
                        <a:t>Consistent and logical introduction of the research and the significance of the hypotheses </a:t>
                      </a:r>
                      <a:endParaRPr lang="en-GB" sz="1000">
                        <a:solidFill>
                          <a:srgbClr val="FF0000"/>
                        </a:solidFill>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FF0000"/>
                          </a:solidFill>
                          <a:latin typeface="Times New Roman"/>
                          <a:ea typeface="Times New Roman"/>
                        </a:rPr>
                        <a:t>Set the research in a very coherent form and effectively show the significance of the hypotheses for the academic community</a:t>
                      </a:r>
                      <a:endParaRPr lang="en-GB" sz="1000" dirty="0">
                        <a:solidFill>
                          <a:srgbClr val="FF0000"/>
                        </a:solidFill>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906953">
                <a:tc>
                  <a:txBody>
                    <a:bodyPr/>
                    <a:lstStyle/>
                    <a:p>
                      <a:pPr marL="457200" indent="-457200"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050" b="1">
                          <a:latin typeface="Times New Roman"/>
                          <a:ea typeface="Times New Roman"/>
                        </a:rPr>
                        <a:t>RESEARCH</a:t>
                      </a:r>
                      <a:endParaRPr lang="en-GB" sz="1000">
                        <a:latin typeface="Times New Roman"/>
                        <a:ea typeface="Times New Roman"/>
                      </a:endParaRPr>
                    </a:p>
                    <a:p>
                      <a:pPr marL="457200" indent="-457200"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050" b="1">
                          <a:latin typeface="Times New Roman"/>
                          <a:ea typeface="Times New Roman"/>
                        </a:rPr>
                        <a:t>(methodology)</a:t>
                      </a:r>
                      <a:endParaRPr lang="en-GB" sz="1000">
                        <a:latin typeface="Times New Roman"/>
                        <a:ea typeface="Times New Roman"/>
                      </a:endParaRPr>
                    </a:p>
                  </a:txBody>
                  <a:tcPr marL="34874" marR="34874"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latin typeface="Times New Roman"/>
                          <a:ea typeface="Times New Roman"/>
                        </a:rPr>
                        <a:t>Sufficient description of an appropriate methodology</a:t>
                      </a:r>
                      <a:endParaRPr lang="en-GB" sz="100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latin typeface="Times New Roman"/>
                          <a:ea typeface="Times New Roman"/>
                        </a:rPr>
                        <a:t>Wider reading demonstrated of relevant methodology</a:t>
                      </a:r>
                      <a:endParaRPr lang="en-GB" sz="100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latin typeface="Times New Roman"/>
                          <a:ea typeface="Times New Roman"/>
                        </a:rPr>
                        <a:t>Identification and application of current research into topic</a:t>
                      </a:r>
                      <a:endParaRPr lang="en-GB" sz="1000" dirty="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latin typeface="Times New Roman"/>
                          <a:ea typeface="Times New Roman"/>
                        </a:rPr>
                        <a:t>Wide-ranging use of appropriate and imaginative research methodology</a:t>
                      </a:r>
                      <a:endParaRPr lang="en-GB" sz="100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060155">
                <a:tc>
                  <a:txBody>
                    <a:bodyPr/>
                    <a:lstStyle/>
                    <a:p>
                      <a:pPr>
                        <a:lnSpc>
                          <a:spcPct val="115000"/>
                        </a:lnSpc>
                        <a:spcAft>
                          <a:spcPts val="0"/>
                        </a:spcAft>
                      </a:pPr>
                      <a:r>
                        <a:rPr lang="en-GB" sz="1050" b="1">
                          <a:solidFill>
                            <a:srgbClr val="FF0000"/>
                          </a:solidFill>
                          <a:latin typeface="Times New Roman"/>
                          <a:ea typeface="Times New Roman"/>
                        </a:rPr>
                        <a:t>CONCEPT DEVELOPMENT AND PLANNING</a:t>
                      </a:r>
                      <a:endParaRPr lang="en-GB" sz="1000">
                        <a:solidFill>
                          <a:srgbClr val="FF0000"/>
                        </a:solidFill>
                        <a:latin typeface="Times New Roman"/>
                        <a:ea typeface="Times New Roman"/>
                      </a:endParaRPr>
                    </a:p>
                  </a:txBody>
                  <a:tcPr marL="34874" marR="34874"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solidFill>
                            <a:srgbClr val="FF0000"/>
                          </a:solidFill>
                          <a:latin typeface="Times New Roman"/>
                          <a:ea typeface="Times New Roman"/>
                        </a:rPr>
                        <a:t>Limited appreciation of issues and consideration given to structure and format</a:t>
                      </a:r>
                      <a:endParaRPr lang="en-GB" sz="1000">
                        <a:solidFill>
                          <a:srgbClr val="FF0000"/>
                        </a:solidFill>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solidFill>
                            <a:srgbClr val="FF0000"/>
                          </a:solidFill>
                          <a:latin typeface="Times New Roman"/>
                          <a:ea typeface="Times New Roman"/>
                        </a:rPr>
                        <a:t>Clear understand- ing of issues and structured presentation</a:t>
                      </a:r>
                      <a:endParaRPr lang="en-GB" sz="1000">
                        <a:solidFill>
                          <a:srgbClr val="FF0000"/>
                        </a:solidFill>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solidFill>
                            <a:srgbClr val="FF0000"/>
                          </a:solidFill>
                          <a:latin typeface="Times New Roman"/>
                          <a:ea typeface="Times New Roman"/>
                        </a:rPr>
                        <a:t>Rational and logical understand-ing of issues and corresponding presentation</a:t>
                      </a:r>
                      <a:endParaRPr lang="en-GB" sz="1000">
                        <a:solidFill>
                          <a:srgbClr val="FF0000"/>
                        </a:solidFill>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FF0000"/>
                          </a:solidFill>
                          <a:latin typeface="Times New Roman"/>
                          <a:ea typeface="Times New Roman"/>
                        </a:rPr>
                        <a:t>Thorough, logical understanding leading to  insights and clear critical thinking of the literature in the context of the research</a:t>
                      </a:r>
                      <a:endParaRPr lang="en-GB" sz="1000" dirty="0">
                        <a:solidFill>
                          <a:srgbClr val="FF0000"/>
                        </a:solidFill>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060155">
                <a:tc>
                  <a:txBody>
                    <a:bodyPr/>
                    <a:lstStyle/>
                    <a:p>
                      <a:pPr>
                        <a:lnSpc>
                          <a:spcPct val="115000"/>
                        </a:lnSpc>
                        <a:spcAft>
                          <a:spcPts val="0"/>
                        </a:spcAft>
                      </a:pPr>
                      <a:r>
                        <a:rPr lang="en-GB" sz="1050" b="1">
                          <a:latin typeface="Times New Roman"/>
                          <a:ea typeface="Times New Roman"/>
                        </a:rPr>
                        <a:t>ANALYSIS AND SYNTHESIS OF RESEARCH</a:t>
                      </a:r>
                      <a:endParaRPr lang="en-GB" sz="1000">
                        <a:latin typeface="Times New Roman"/>
                        <a:ea typeface="Times New Roman"/>
                      </a:endParaRPr>
                    </a:p>
                  </a:txBody>
                  <a:tcPr marL="34874" marR="34874"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latin typeface="Times New Roman"/>
                          <a:ea typeface="Times New Roman"/>
                        </a:rPr>
                        <a:t>Some critical analysis and application</a:t>
                      </a:r>
                      <a:endParaRPr lang="en-GB" sz="100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latin typeface="Times New Roman"/>
                          <a:ea typeface="Times New Roman"/>
                        </a:rPr>
                        <a:t>Some analysis, application and synthesis of appropriate primary research</a:t>
                      </a:r>
                      <a:endParaRPr lang="en-GB" sz="100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latin typeface="Times New Roman"/>
                          <a:ea typeface="Times New Roman"/>
                        </a:rPr>
                        <a:t>Application, analysis and evaluation of appropriate primary research</a:t>
                      </a:r>
                      <a:endParaRPr lang="en-GB" sz="100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latin typeface="Times New Roman"/>
                          <a:ea typeface="Times New Roman"/>
                        </a:rPr>
                        <a:t>Evaluation of research used to develop new concepts and contribute to the academic debate</a:t>
                      </a:r>
                      <a:endParaRPr lang="en-GB" sz="100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00547">
                <a:tc>
                  <a:txBody>
                    <a:bodyPr/>
                    <a:lstStyle/>
                    <a:p>
                      <a:pPr>
                        <a:lnSpc>
                          <a:spcPct val="115000"/>
                        </a:lnSpc>
                        <a:spcAft>
                          <a:spcPts val="0"/>
                        </a:spcAft>
                      </a:pPr>
                      <a:r>
                        <a:rPr lang="en-GB" sz="1050" b="1">
                          <a:solidFill>
                            <a:srgbClr val="FF0000"/>
                          </a:solidFill>
                          <a:latin typeface="Times New Roman"/>
                          <a:ea typeface="Times New Roman"/>
                        </a:rPr>
                        <a:t>REFERENCING</a:t>
                      </a:r>
                      <a:endParaRPr lang="en-GB" sz="1000">
                        <a:solidFill>
                          <a:srgbClr val="FF0000"/>
                        </a:solidFill>
                        <a:latin typeface="Times New Roman"/>
                        <a:ea typeface="Times New Roman"/>
                      </a:endParaRPr>
                    </a:p>
                  </a:txBody>
                  <a:tcPr marL="34874" marR="34874"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solidFill>
                            <a:srgbClr val="FF0000"/>
                          </a:solidFill>
                          <a:latin typeface="Times New Roman"/>
                          <a:ea typeface="Times New Roman"/>
                        </a:rPr>
                        <a:t>Limited use of referencing</a:t>
                      </a:r>
                      <a:endParaRPr lang="en-GB" sz="1000">
                        <a:solidFill>
                          <a:srgbClr val="FF0000"/>
                        </a:solidFill>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solidFill>
                            <a:srgbClr val="FF0000"/>
                          </a:solidFill>
                          <a:latin typeface="Times New Roman"/>
                          <a:ea typeface="Times New Roman"/>
                        </a:rPr>
                        <a:t>Use of appropriate referencing system</a:t>
                      </a:r>
                      <a:endParaRPr lang="en-GB" sz="1000">
                        <a:solidFill>
                          <a:srgbClr val="FF0000"/>
                        </a:solidFill>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solidFill>
                            <a:srgbClr val="FF0000"/>
                          </a:solidFill>
                          <a:latin typeface="Times New Roman"/>
                          <a:ea typeface="Times New Roman"/>
                        </a:rPr>
                        <a:t>Consistent use of referencing system</a:t>
                      </a:r>
                      <a:endParaRPr lang="en-GB" sz="1000">
                        <a:solidFill>
                          <a:srgbClr val="FF0000"/>
                        </a:solidFill>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solidFill>
                            <a:srgbClr val="FF0000"/>
                          </a:solidFill>
                          <a:latin typeface="Times New Roman"/>
                          <a:ea typeface="Times New Roman"/>
                        </a:rPr>
                        <a:t>Consistent and accurate use of an appropriate referencing system</a:t>
                      </a:r>
                      <a:endParaRPr lang="en-GB" sz="1000" dirty="0">
                        <a:solidFill>
                          <a:srgbClr val="FF0000"/>
                        </a:solidFill>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86894">
                <a:tc>
                  <a:txBody>
                    <a:bodyPr/>
                    <a:lstStyle/>
                    <a:p>
                      <a:pPr>
                        <a:lnSpc>
                          <a:spcPct val="115000"/>
                        </a:lnSpc>
                        <a:spcAft>
                          <a:spcPts val="0"/>
                        </a:spcAft>
                      </a:pPr>
                      <a:r>
                        <a:rPr lang="en-GB" sz="1050" b="1">
                          <a:latin typeface="Times New Roman"/>
                          <a:ea typeface="Times New Roman"/>
                        </a:rPr>
                        <a:t>WRITTEN/</a:t>
                      </a:r>
                      <a:endParaRPr lang="en-GB" sz="1000">
                        <a:latin typeface="Times New Roman"/>
                        <a:ea typeface="Times New Roman"/>
                      </a:endParaRPr>
                    </a:p>
                    <a:p>
                      <a:pPr>
                        <a:lnSpc>
                          <a:spcPct val="115000"/>
                        </a:lnSpc>
                        <a:spcAft>
                          <a:spcPts val="0"/>
                        </a:spcAft>
                      </a:pPr>
                      <a:r>
                        <a:rPr lang="en-GB" sz="1050" b="1">
                          <a:latin typeface="Times New Roman"/>
                          <a:ea typeface="Times New Roman"/>
                        </a:rPr>
                        <a:t>VERBAL EXPRESSION</a:t>
                      </a:r>
                      <a:endParaRPr lang="en-GB" sz="1000">
                        <a:latin typeface="Times New Roman"/>
                        <a:ea typeface="Times New Roman"/>
                      </a:endParaRPr>
                    </a:p>
                  </a:txBody>
                  <a:tcPr marL="34874" marR="34874"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latin typeface="Times New Roman"/>
                          <a:ea typeface="Times New Roman"/>
                        </a:rPr>
                        <a:t>Meaning not always clear, partially gets to the point</a:t>
                      </a:r>
                      <a:endParaRPr lang="en-GB" sz="100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latin typeface="Times New Roman"/>
                          <a:ea typeface="Times New Roman"/>
                        </a:rPr>
                        <a:t>Meaning generally clear with points illustrated</a:t>
                      </a:r>
                      <a:endParaRPr lang="en-GB" sz="100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a:latin typeface="Times New Roman"/>
                          <a:ea typeface="Times New Roman"/>
                        </a:rPr>
                        <a:t>Meaning clear and fluent with logical flow</a:t>
                      </a:r>
                      <a:endParaRPr lang="en-GB" sz="100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050" dirty="0">
                          <a:latin typeface="Times New Roman"/>
                          <a:ea typeface="Times New Roman"/>
                        </a:rPr>
                        <a:t>Very fluent, concise with clear logical flow</a:t>
                      </a:r>
                      <a:endParaRPr lang="en-GB" sz="1000" dirty="0">
                        <a:latin typeface="Times New Roman"/>
                        <a:ea typeface="Times New Roman"/>
                      </a:endParaRPr>
                    </a:p>
                  </a:txBody>
                  <a:tcPr marL="34874" marR="34874"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explanations</a:t>
            </a:r>
            <a:endParaRPr lang="en-GB" dirty="0"/>
          </a:p>
        </p:txBody>
      </p:sp>
      <p:sp>
        <p:nvSpPr>
          <p:cNvPr id="7" name="Content Placeholder 6"/>
          <p:cNvSpPr>
            <a:spLocks noGrp="1"/>
          </p:cNvSpPr>
          <p:nvPr>
            <p:ph idx="1"/>
          </p:nvPr>
        </p:nvSpPr>
        <p:spPr>
          <a:xfrm>
            <a:off x="899592" y="2132856"/>
            <a:ext cx="7826401" cy="4114800"/>
          </a:xfrm>
        </p:spPr>
        <p:txBody>
          <a:bodyPr>
            <a:normAutofit lnSpcReduction="10000"/>
          </a:bodyPr>
          <a:lstStyle/>
          <a:p>
            <a:r>
              <a:rPr lang="en-GB" sz="2400" dirty="0" smtClean="0">
                <a:solidFill>
                  <a:schemeClr val="tx1">
                    <a:lumMod val="95000"/>
                    <a:lumOff val="5000"/>
                  </a:schemeClr>
                </a:solidFill>
              </a:rPr>
              <a:t>Written Report: </a:t>
            </a:r>
            <a:r>
              <a:rPr lang="en-GB" sz="2400" dirty="0" smtClean="0">
                <a:solidFill>
                  <a:schemeClr val="accent6">
                    <a:lumMod val="75000"/>
                  </a:schemeClr>
                </a:solidFill>
              </a:rPr>
              <a:t>a document describing the findings of some individual or group, communicated in the written form.</a:t>
            </a:r>
          </a:p>
          <a:p>
            <a:r>
              <a:rPr lang="en-GB" sz="2400" dirty="0" smtClean="0">
                <a:solidFill>
                  <a:schemeClr val="tx1">
                    <a:lumMod val="95000"/>
                    <a:lumOff val="5000"/>
                  </a:schemeClr>
                </a:solidFill>
              </a:rPr>
              <a:t>Dissertation</a:t>
            </a:r>
            <a:r>
              <a:rPr lang="en-GB" sz="2400" dirty="0" smtClean="0">
                <a:solidFill>
                  <a:schemeClr val="accent6">
                    <a:lumMod val="75000"/>
                  </a:schemeClr>
                </a:solidFill>
              </a:rPr>
              <a:t>: a treatise advancing a new point of view resulting from research; a requirement of most advanced degrees</a:t>
            </a:r>
          </a:p>
          <a:p>
            <a:r>
              <a:rPr lang="en-GB" sz="2400" dirty="0" smtClean="0">
                <a:solidFill>
                  <a:schemeClr val="tx1">
                    <a:lumMod val="95000"/>
                    <a:lumOff val="5000"/>
                  </a:schemeClr>
                </a:solidFill>
              </a:rPr>
              <a:t>Treatise: </a:t>
            </a:r>
            <a:r>
              <a:rPr lang="en-GB" sz="2400" dirty="0" smtClean="0">
                <a:solidFill>
                  <a:schemeClr val="accent6">
                    <a:lumMod val="75000"/>
                  </a:schemeClr>
                </a:solidFill>
              </a:rPr>
              <a:t>A formal exposition.</a:t>
            </a:r>
          </a:p>
          <a:p>
            <a:r>
              <a:rPr lang="en-GB" sz="2400" dirty="0" smtClean="0">
                <a:solidFill>
                  <a:schemeClr val="tx1">
                    <a:lumMod val="95000"/>
                    <a:lumOff val="5000"/>
                  </a:schemeClr>
                </a:solidFill>
              </a:rPr>
              <a:t>Thesis: </a:t>
            </a:r>
            <a:r>
              <a:rPr lang="en-GB" sz="2400" dirty="0" smtClean="0">
                <a:solidFill>
                  <a:schemeClr val="accent6">
                    <a:lumMod val="75000"/>
                  </a:schemeClr>
                </a:solidFill>
              </a:rPr>
              <a:t>An unproved statement put forward as a premise in an argument.  It is the requirement of an advanced degree when presented as a treatise.</a:t>
            </a:r>
          </a:p>
          <a:p>
            <a:pPr algn="r">
              <a:buNone/>
            </a:pPr>
            <a:r>
              <a:rPr lang="en-GB" sz="1400" dirty="0" smtClean="0"/>
              <a:t>(Brown, </a:t>
            </a:r>
            <a:r>
              <a:rPr lang="en-GB" sz="1400" dirty="0" err="1" smtClean="0"/>
              <a:t>pers</a:t>
            </a:r>
            <a:r>
              <a:rPr lang="en-GB" sz="1400" dirty="0" smtClean="0"/>
              <a:t> comm. 2009)</a:t>
            </a:r>
            <a:endParaRPr lang="en-GB" sz="1400" dirty="0"/>
          </a:p>
        </p:txBody>
      </p:sp>
      <p:sp>
        <p:nvSpPr>
          <p:cNvPr id="5" name="Footer Placeholder 4"/>
          <p:cNvSpPr>
            <a:spLocks noGrp="1"/>
          </p:cNvSpPr>
          <p:nvPr>
            <p:ph type="ftr" sz="quarter" idx="11"/>
          </p:nvPr>
        </p:nvSpPr>
        <p:spPr/>
        <p:txBody>
          <a:bodyPr/>
          <a:lstStyle/>
          <a:p>
            <a:pPr>
              <a:defRPr/>
            </a:pPr>
            <a:r>
              <a:rPr lang="en-GB" smtClean="0"/>
              <a:t>CH2018</a:t>
            </a:r>
            <a:endParaRPr lang="en-GB" dirty="0"/>
          </a:p>
        </p:txBody>
      </p:sp>
      <p:sp>
        <p:nvSpPr>
          <p:cNvPr id="6" name="Slide Number Placeholder 5"/>
          <p:cNvSpPr>
            <a:spLocks noGrp="1"/>
          </p:cNvSpPr>
          <p:nvPr>
            <p:ph type="sldNum" sz="quarter" idx="12"/>
          </p:nvPr>
        </p:nvSpPr>
        <p:spPr>
          <a:xfrm>
            <a:off x="6553200" y="6572272"/>
            <a:ext cx="2133600" cy="133328"/>
          </a:xfrm>
        </p:spPr>
        <p:txBody>
          <a:bodyPr/>
          <a:lstStyle/>
          <a:p>
            <a:pPr>
              <a:defRPr/>
            </a:pPr>
            <a:fld id="{04B74D4B-D1F5-4F6C-A1CA-A5ABD25CB219}" type="slidenum">
              <a:rPr lang="en-GB" smtClean="0"/>
              <a:pPr>
                <a:defRPr/>
              </a:pPr>
              <a:t>7</a:t>
            </a:fld>
            <a:endParaRPr lang="en-GB" dirty="0"/>
          </a:p>
        </p:txBody>
      </p:sp>
    </p:spTree>
    <p:extLst>
      <p:ext uri="{BB962C8B-B14F-4D97-AF65-F5344CB8AC3E}">
        <p14:creationId xmlns:p14="http://schemas.microsoft.com/office/powerpoint/2010/main" val="3265401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down)">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wipe(down)">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wipe(down)">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wipe(down)">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wipe(down)">
                                      <p:cBhvr>
                                        <p:cTn id="27"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Jones &amp; Gomez (2010) Research is theory to practice and vice versa</a:t>
            </a:r>
            <a:endParaRPr lang="en-GB" sz="4000"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800188272"/>
              </p:ext>
            </p:extLst>
          </p:nvPr>
        </p:nvGraphicFramePr>
        <p:xfrm>
          <a:off x="1370013" y="1827213"/>
          <a:ext cx="7313612"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p:cNvSpPr>
            <a:spLocks noGrp="1"/>
          </p:cNvSpPr>
          <p:nvPr>
            <p:ph type="ftr" sz="quarter" idx="11"/>
          </p:nvPr>
        </p:nvSpPr>
        <p:spPr/>
        <p:txBody>
          <a:bodyPr/>
          <a:lstStyle/>
          <a:p>
            <a:r>
              <a:rPr lang="en-GB" smtClean="0"/>
              <a:t>CH2018</a:t>
            </a:r>
            <a:endParaRPr lang="en-GB"/>
          </a:p>
        </p:txBody>
      </p:sp>
      <p:sp>
        <p:nvSpPr>
          <p:cNvPr id="5" name="Slide Number Placeholder 4"/>
          <p:cNvSpPr>
            <a:spLocks noGrp="1"/>
          </p:cNvSpPr>
          <p:nvPr>
            <p:ph type="sldNum" sz="quarter" idx="12"/>
          </p:nvPr>
        </p:nvSpPr>
        <p:spPr/>
        <p:txBody>
          <a:bodyPr/>
          <a:lstStyle/>
          <a:p>
            <a:fld id="{AD6BC9C1-2377-42E2-A634-3B5944933DEB}" type="slidenum">
              <a:rPr lang="en-GB" smtClean="0"/>
              <a:pPr/>
              <a:t>8</a:t>
            </a:fld>
            <a:endParaRPr lang="en-GB"/>
          </a:p>
        </p:txBody>
      </p:sp>
    </p:spTree>
    <p:extLst>
      <p:ext uri="{BB962C8B-B14F-4D97-AF65-F5344CB8AC3E}">
        <p14:creationId xmlns:p14="http://schemas.microsoft.com/office/powerpoint/2010/main" val="677461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Scientific method</a:t>
            </a:r>
            <a:endParaRPr lang="en-GB" dirty="0"/>
          </a:p>
        </p:txBody>
      </p:sp>
      <p:sp>
        <p:nvSpPr>
          <p:cNvPr id="3" name="Content Placeholder 2"/>
          <p:cNvSpPr>
            <a:spLocks noGrp="1"/>
          </p:cNvSpPr>
          <p:nvPr>
            <p:ph idx="1"/>
          </p:nvPr>
        </p:nvSpPr>
        <p:spPr>
          <a:xfrm>
            <a:off x="3702181" y="2276872"/>
            <a:ext cx="4968881" cy="4114800"/>
          </a:xfrm>
        </p:spPr>
        <p:txBody>
          <a:bodyPr>
            <a:normAutofit lnSpcReduction="10000"/>
          </a:bodyPr>
          <a:lstStyle/>
          <a:p>
            <a:r>
              <a:rPr lang="en-GB" sz="2400" dirty="0" smtClean="0">
                <a:solidFill>
                  <a:srgbClr val="FF0000"/>
                </a:solidFill>
              </a:rPr>
              <a:t>Empirical: </a:t>
            </a:r>
            <a:r>
              <a:rPr lang="en-GB" sz="2400" dirty="0" smtClean="0"/>
              <a:t>derived from experiment and observation is more appropriate than human induced theory.</a:t>
            </a:r>
          </a:p>
          <a:p>
            <a:r>
              <a:rPr lang="en-GB" sz="2400" dirty="0" smtClean="0"/>
              <a:t>Formulate hypotheses: test</a:t>
            </a:r>
          </a:p>
          <a:p>
            <a:r>
              <a:rPr lang="en-GB" sz="2400" dirty="0" smtClean="0"/>
              <a:t>Hence link theory to measured observation (positivism, Comte 1820s)</a:t>
            </a:r>
          </a:p>
          <a:p>
            <a:pPr marL="914400" lvl="1" indent="-457200">
              <a:buFont typeface="+mj-lt"/>
              <a:buAutoNum type="arabicPeriod"/>
            </a:pPr>
            <a:r>
              <a:rPr lang="en-GB" sz="2000" dirty="0" smtClean="0"/>
              <a:t>Logical positivism (Inductive reasoning) creates a Law</a:t>
            </a:r>
          </a:p>
          <a:p>
            <a:pPr marL="914400" lvl="1" indent="-457200">
              <a:buFont typeface="+mj-lt"/>
              <a:buAutoNum type="arabicPeriod"/>
            </a:pPr>
            <a:r>
              <a:rPr lang="en-GB" sz="2000" dirty="0" smtClean="0"/>
              <a:t>Critical rationalism (Deductive, Popper) Falsify the hypothesis</a:t>
            </a:r>
          </a:p>
        </p:txBody>
      </p:sp>
      <p:sp>
        <p:nvSpPr>
          <p:cNvPr id="4" name="Footer Placeholder 3"/>
          <p:cNvSpPr>
            <a:spLocks noGrp="1"/>
          </p:cNvSpPr>
          <p:nvPr>
            <p:ph type="ftr" sz="quarter" idx="11"/>
          </p:nvPr>
        </p:nvSpPr>
        <p:spPr/>
        <p:txBody>
          <a:bodyPr/>
          <a:lstStyle/>
          <a:p>
            <a:pPr>
              <a:defRPr/>
            </a:pPr>
            <a:r>
              <a:rPr lang="en-GB" smtClean="0"/>
              <a:t>CH2018</a:t>
            </a:r>
            <a:endParaRPr lang="en-GB" dirty="0"/>
          </a:p>
        </p:txBody>
      </p:sp>
      <p:sp>
        <p:nvSpPr>
          <p:cNvPr id="5" name="Slide Number Placeholder 4"/>
          <p:cNvSpPr>
            <a:spLocks noGrp="1"/>
          </p:cNvSpPr>
          <p:nvPr>
            <p:ph type="sldNum" sz="quarter" idx="12"/>
          </p:nvPr>
        </p:nvSpPr>
        <p:spPr>
          <a:xfrm>
            <a:off x="7858148" y="6248400"/>
            <a:ext cx="828652" cy="457200"/>
          </a:xfrm>
        </p:spPr>
        <p:txBody>
          <a:bodyPr/>
          <a:lstStyle/>
          <a:p>
            <a:pPr>
              <a:defRPr/>
            </a:pPr>
            <a:fld id="{7E4E7646-6A11-4947-8CAD-4A876CDDF21E}" type="slidenum">
              <a:rPr lang="en-GB" smtClean="0"/>
              <a:pPr>
                <a:defRPr/>
              </a:pPr>
              <a:t>9</a:t>
            </a:fld>
            <a:endParaRPr lang="en-GB" dirty="0"/>
          </a:p>
        </p:txBody>
      </p:sp>
      <p:pic>
        <p:nvPicPr>
          <p:cNvPr id="310274" name="Picture 2" descr="http://www.sciencebuddies.org/mentoring/overview_scientific_method2.gif"/>
          <p:cNvPicPr>
            <a:picLocks noChangeAspect="1" noChangeArrowheads="1"/>
          </p:cNvPicPr>
          <p:nvPr/>
        </p:nvPicPr>
        <p:blipFill>
          <a:blip r:embed="rId2" cstate="print"/>
          <a:srcRect/>
          <a:stretch>
            <a:fillRect/>
          </a:stretch>
        </p:blipFill>
        <p:spPr bwMode="auto">
          <a:xfrm>
            <a:off x="251520" y="1916832"/>
            <a:ext cx="3448050" cy="3314700"/>
          </a:xfrm>
          <a:prstGeom prst="rect">
            <a:avLst/>
          </a:prstGeom>
          <a:noFill/>
        </p:spPr>
      </p:pic>
    </p:spTree>
    <p:extLst>
      <p:ext uri="{BB962C8B-B14F-4D97-AF65-F5344CB8AC3E}">
        <p14:creationId xmlns:p14="http://schemas.microsoft.com/office/powerpoint/2010/main" val="1894952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par>
                                <p:cTn id="18" presetID="22" presetClass="entr" presetSubtype="4"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wipe(down)">
                                      <p:cBhvr>
                                        <p:cTn id="20" dur="500"/>
                                        <p:tgtEl>
                                          <p:spTgt spid="3">
                                            <p:txEl>
                                              <p:pRg st="3" end="3"/>
                                            </p:txEl>
                                          </p:spTgt>
                                        </p:tgtEl>
                                      </p:cBhvr>
                                    </p:animEffect>
                                  </p:childTnLst>
                                </p:cTn>
                              </p:par>
                              <p:par>
                                <p:cTn id="21" presetID="2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wipe(down)">
                                      <p:cBhvr>
                                        <p:cTn id="2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 single Scientific Method</a:t>
            </a:r>
            <a:endParaRPr lang="en-GB" dirty="0"/>
          </a:p>
        </p:txBody>
      </p:sp>
      <p:sp>
        <p:nvSpPr>
          <p:cNvPr id="3" name="Content Placeholder 2"/>
          <p:cNvSpPr>
            <a:spLocks noGrp="1"/>
          </p:cNvSpPr>
          <p:nvPr>
            <p:ph sz="half" idx="1"/>
          </p:nvPr>
        </p:nvSpPr>
        <p:spPr>
          <a:xfrm>
            <a:off x="827584" y="2276872"/>
            <a:ext cx="3579812" cy="4114800"/>
          </a:xfrm>
        </p:spPr>
        <p:txBody>
          <a:bodyPr/>
          <a:lstStyle/>
          <a:p>
            <a:r>
              <a:rPr lang="en-GB" sz="2000" dirty="0" smtClean="0"/>
              <a:t>Science moves forward by trying to solve differences between findings discovered by different methodologies (Law, 2001)</a:t>
            </a:r>
          </a:p>
          <a:p>
            <a:r>
              <a:rPr lang="en-GB" sz="2000" dirty="0" smtClean="0"/>
              <a:t>Creates a rich and diverse subject</a:t>
            </a:r>
          </a:p>
          <a:p>
            <a:r>
              <a:rPr lang="en-GB" sz="1800" dirty="0" smtClean="0"/>
              <a:t>Field, Laboratory and models </a:t>
            </a:r>
          </a:p>
          <a:p>
            <a:r>
              <a:rPr lang="en-GB" sz="1800" dirty="0" err="1" smtClean="0">
                <a:hlinkClick r:id="rId2"/>
              </a:rPr>
              <a:t>monty</a:t>
            </a:r>
            <a:r>
              <a:rPr lang="en-GB" sz="1800" dirty="0" smtClean="0">
                <a:hlinkClick r:id="rId2"/>
              </a:rPr>
              <a:t> scientific method</a:t>
            </a:r>
            <a:endParaRPr lang="en-GB" sz="1800" dirty="0"/>
          </a:p>
        </p:txBody>
      </p:sp>
      <p:sp>
        <p:nvSpPr>
          <p:cNvPr id="10" name="Text Placeholder 9"/>
          <p:cNvSpPr>
            <a:spLocks noGrp="1"/>
          </p:cNvSpPr>
          <p:nvPr>
            <p:ph type="body" sz="half" idx="2"/>
          </p:nvPr>
        </p:nvSpPr>
        <p:spPr/>
        <p:txBody>
          <a:bodyPr/>
          <a:lstStyle/>
          <a:p>
            <a:endParaRPr lang="en-GB" dirty="0"/>
          </a:p>
        </p:txBody>
      </p:sp>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10</a:t>
            </a:fld>
            <a:endParaRPr lang="en-GB"/>
          </a:p>
        </p:txBody>
      </p:sp>
      <p:pic>
        <p:nvPicPr>
          <p:cNvPr id="308226" name="Picture 2" descr="http://stepsandleaps.files.wordpress.com/2009/08/the-scientific-method.jpg"/>
          <p:cNvPicPr>
            <a:picLocks noChangeAspect="1" noChangeArrowheads="1"/>
          </p:cNvPicPr>
          <p:nvPr/>
        </p:nvPicPr>
        <p:blipFill>
          <a:blip r:embed="rId3" cstate="print"/>
          <a:srcRect/>
          <a:stretch>
            <a:fillRect/>
          </a:stretch>
        </p:blipFill>
        <p:spPr bwMode="auto">
          <a:xfrm>
            <a:off x="4500562" y="1785926"/>
            <a:ext cx="4495800" cy="3190875"/>
          </a:xfrm>
          <a:prstGeom prst="rect">
            <a:avLst/>
          </a:prstGeom>
          <a:noFill/>
        </p:spPr>
      </p:pic>
    </p:spTree>
    <p:extLst>
      <p:ext uri="{BB962C8B-B14F-4D97-AF65-F5344CB8AC3E}">
        <p14:creationId xmlns:p14="http://schemas.microsoft.com/office/powerpoint/2010/main" val="2185649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104"/>
          <p:cNvSpPr>
            <a:spLocks noGrp="1" noChangeArrowheads="1"/>
          </p:cNvSpPr>
          <p:nvPr>
            <p:ph type="ftr" sz="quarter" idx="11"/>
          </p:nvPr>
        </p:nvSpPr>
        <p:spPr>
          <a:noFill/>
        </p:spPr>
        <p:txBody>
          <a:bodyPr/>
          <a:lstStyle/>
          <a:p>
            <a:r>
              <a:rPr lang="en-GB" smtClean="0"/>
              <a:t>CH2018</a:t>
            </a:r>
          </a:p>
        </p:txBody>
      </p:sp>
      <p:sp>
        <p:nvSpPr>
          <p:cNvPr id="30723" name="Rectangle 105"/>
          <p:cNvSpPr>
            <a:spLocks noGrp="1" noChangeArrowheads="1"/>
          </p:cNvSpPr>
          <p:nvPr>
            <p:ph type="sldNum" sz="quarter" idx="12"/>
          </p:nvPr>
        </p:nvSpPr>
        <p:spPr>
          <a:noFill/>
        </p:spPr>
        <p:txBody>
          <a:bodyPr/>
          <a:lstStyle/>
          <a:p>
            <a:fld id="{56E7B0E6-D658-4625-8B7F-14A01BE5EB4B}" type="slidenum">
              <a:rPr lang="en-GB" smtClean="0"/>
              <a:pPr/>
              <a:t>11</a:t>
            </a:fld>
            <a:endParaRPr lang="en-GB" smtClean="0"/>
          </a:p>
        </p:txBody>
      </p:sp>
      <p:sp>
        <p:nvSpPr>
          <p:cNvPr id="4098" name="Rectangle 2"/>
          <p:cNvSpPr>
            <a:spLocks noGrp="1" noChangeArrowheads="1"/>
          </p:cNvSpPr>
          <p:nvPr>
            <p:ph type="ctrTitle"/>
          </p:nvPr>
        </p:nvSpPr>
        <p:spPr>
          <a:xfrm>
            <a:off x="762000" y="990600"/>
            <a:ext cx="8001000" cy="1143000"/>
          </a:xfrm>
          <a:noFill/>
        </p:spPr>
        <p:txBody>
          <a:bodyPr lIns="90488" tIns="44450" rIns="90488" bIns="44450"/>
          <a:lstStyle/>
          <a:p>
            <a:pPr eaLnBrk="1" hangingPunct="1"/>
            <a:r>
              <a:rPr lang="en-GB" sz="3200" b="1" dirty="0" smtClean="0"/>
              <a:t>Is there a Dichotomy between Qualitative and Quantitative Research Techniques?</a:t>
            </a:r>
          </a:p>
        </p:txBody>
      </p:sp>
      <p:sp>
        <p:nvSpPr>
          <p:cNvPr id="4099" name="Rectangle 3"/>
          <p:cNvSpPr>
            <a:spLocks noGrp="1" noChangeArrowheads="1"/>
          </p:cNvSpPr>
          <p:nvPr>
            <p:ph type="subTitle" idx="1"/>
          </p:nvPr>
        </p:nvSpPr>
        <p:spPr>
          <a:xfrm>
            <a:off x="914400" y="2514600"/>
            <a:ext cx="7010400" cy="1752600"/>
          </a:xfrm>
          <a:noFill/>
        </p:spPr>
        <p:txBody>
          <a:bodyPr lIns="90488" tIns="44450" rIns="90488" bIns="44450"/>
          <a:lstStyle/>
          <a:p>
            <a:pPr marL="342900" indent="-342900" algn="l" eaLnBrk="1" hangingPunct="1">
              <a:buFont typeface="Wingdings" pitchFamily="2" charset="2"/>
              <a:buChar char="w"/>
            </a:pPr>
            <a:r>
              <a:rPr lang="en-GB" sz="2400" b="1" smtClean="0"/>
              <a:t>Introduction</a:t>
            </a:r>
          </a:p>
          <a:p>
            <a:pPr marL="342900" indent="-342900" eaLnBrk="1" hangingPunct="1"/>
            <a:r>
              <a:rPr lang="en-GB" sz="2400" b="1" i="1" smtClean="0"/>
              <a:t>   </a:t>
            </a:r>
            <a:r>
              <a:rPr lang="en-GB" sz="2400" i="1" smtClean="0">
                <a:solidFill>
                  <a:srgbClr val="FF9900"/>
                </a:solidFill>
              </a:rPr>
              <a:t>“The purists assert that qualitative and quantitative methods are based in paradigms that make different assumptions about the social world, about how science should be conducted, and what constitutes legitimate problems, solutions and criteria of ‘proof’ </a:t>
            </a:r>
            <a:r>
              <a:rPr lang="en-GB" sz="2400" smtClean="0">
                <a:solidFill>
                  <a:srgbClr val="FF9900"/>
                </a:solidFill>
              </a:rPr>
              <a:t>(Burns, 2000: 388)</a:t>
            </a:r>
          </a:p>
        </p:txBody>
      </p:sp>
      <p:sp>
        <p:nvSpPr>
          <p:cNvPr id="30726" name="Text Box 4"/>
          <p:cNvSpPr txBox="1">
            <a:spLocks noChangeArrowheads="1"/>
          </p:cNvSpPr>
          <p:nvPr/>
        </p:nvSpPr>
        <p:spPr bwMode="auto">
          <a:xfrm>
            <a:off x="179388" y="6237288"/>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1</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fade">
                                      <p:cBhvr>
                                        <p:cTn id="7" dur="2000"/>
                                        <p:tgtEl>
                                          <p:spTgt spid="409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099"/>
                                        </p:tgtEl>
                                        <p:attrNameLst>
                                          <p:attrName>style.visibility</p:attrName>
                                        </p:attrNameLst>
                                      </p:cBhvr>
                                      <p:to>
                                        <p:strVal val="visible"/>
                                      </p:to>
                                    </p:set>
                                    <p:animEffect transition="in" filter="fade">
                                      <p:cBhvr>
                                        <p:cTn id="10" dur="2000"/>
                                        <p:tgtEl>
                                          <p:spTgt spid="40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P spid="4099"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4851" y="502110"/>
            <a:ext cx="7313612" cy="1143000"/>
          </a:xfrm>
        </p:spPr>
        <p:txBody>
          <a:bodyPr/>
          <a:lstStyle/>
          <a:p>
            <a:pPr algn="ctr"/>
            <a:r>
              <a:rPr lang="en-GB" dirty="0" smtClean="0"/>
              <a:t>Schematic of research process </a:t>
            </a:r>
            <a:r>
              <a:rPr lang="en-GB" sz="2000" dirty="0" smtClean="0"/>
              <a:t>(Copernicus Consulting, 2013)</a:t>
            </a:r>
            <a:endParaRPr lang="en-GB" sz="2000" dirty="0"/>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r>
              <a:rPr lang="en-GB" smtClean="0"/>
              <a:t>CH2018</a:t>
            </a:r>
            <a:endParaRPr lang="en-GB"/>
          </a:p>
        </p:txBody>
      </p:sp>
      <p:sp>
        <p:nvSpPr>
          <p:cNvPr id="5" name="Slide Number Placeholder 4"/>
          <p:cNvSpPr>
            <a:spLocks noGrp="1"/>
          </p:cNvSpPr>
          <p:nvPr>
            <p:ph type="sldNum" sz="quarter" idx="12"/>
          </p:nvPr>
        </p:nvSpPr>
        <p:spPr/>
        <p:txBody>
          <a:bodyPr/>
          <a:lstStyle/>
          <a:p>
            <a:fld id="{AD6BC9C1-2377-42E2-A634-3B5944933DEB}" type="slidenum">
              <a:rPr lang="en-GB" smtClean="0"/>
              <a:pPr/>
              <a:t>12</a:t>
            </a:fld>
            <a:endParaRPr lang="en-GB"/>
          </a:p>
        </p:txBody>
      </p:sp>
      <p:pic>
        <p:nvPicPr>
          <p:cNvPr id="354306" name="Picture 2" descr="http://designresearch.files.wordpress.com/2008/10/quant_research_steps.pn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5676" y="4005064"/>
            <a:ext cx="8362787" cy="2636845"/>
          </a:xfrm>
          <a:prstGeom prst="rect">
            <a:avLst/>
          </a:prstGeom>
          <a:noFill/>
          <a:extLst>
            <a:ext uri="{909E8E84-426E-40DD-AFC4-6F175D3DCCD1}">
              <a14:hiddenFill xmlns:a14="http://schemas.microsoft.com/office/drawing/2010/main">
                <a:solidFill>
                  <a:srgbClr val="FFFFFF"/>
                </a:solidFill>
              </a14:hiddenFill>
            </a:ext>
          </a:extLst>
        </p:spPr>
      </p:pic>
      <p:pic>
        <p:nvPicPr>
          <p:cNvPr id="354308" name="Picture 4" descr="http://designresearch.files.wordpress.com/2008/10/qual_research_steps.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85676" y="1628800"/>
            <a:ext cx="8650819" cy="224478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043608" y="2852936"/>
            <a:ext cx="2304256" cy="461665"/>
          </a:xfrm>
          <a:prstGeom prst="rect">
            <a:avLst/>
          </a:prstGeom>
          <a:noFill/>
        </p:spPr>
        <p:txBody>
          <a:bodyPr wrap="square" rtlCol="0">
            <a:spAutoFit/>
          </a:bodyPr>
          <a:lstStyle/>
          <a:p>
            <a:r>
              <a:rPr lang="en-GB" dirty="0" smtClean="0">
                <a:solidFill>
                  <a:schemeClr val="accent4">
                    <a:lumMod val="75000"/>
                  </a:schemeClr>
                </a:solidFill>
              </a:rPr>
              <a:t>Qualitative</a:t>
            </a:r>
            <a:endParaRPr lang="en-GB" dirty="0">
              <a:solidFill>
                <a:schemeClr val="accent4">
                  <a:lumMod val="75000"/>
                </a:schemeClr>
              </a:solidFill>
            </a:endParaRPr>
          </a:p>
        </p:txBody>
      </p:sp>
      <p:sp>
        <p:nvSpPr>
          <p:cNvPr id="9" name="TextBox 8"/>
          <p:cNvSpPr txBox="1"/>
          <p:nvPr/>
        </p:nvSpPr>
        <p:spPr>
          <a:xfrm>
            <a:off x="7236296" y="5733256"/>
            <a:ext cx="2304256" cy="461665"/>
          </a:xfrm>
          <a:prstGeom prst="rect">
            <a:avLst/>
          </a:prstGeom>
          <a:noFill/>
        </p:spPr>
        <p:txBody>
          <a:bodyPr wrap="square" rtlCol="0">
            <a:spAutoFit/>
          </a:bodyPr>
          <a:lstStyle/>
          <a:p>
            <a:r>
              <a:rPr lang="en-GB" dirty="0" smtClean="0">
                <a:solidFill>
                  <a:schemeClr val="accent2">
                    <a:lumMod val="75000"/>
                  </a:schemeClr>
                </a:solidFill>
              </a:rPr>
              <a:t>Quantitative</a:t>
            </a:r>
            <a:endParaRPr lang="en-GB" dirty="0">
              <a:solidFill>
                <a:schemeClr val="accent2">
                  <a:lumMod val="75000"/>
                </a:schemeClr>
              </a:solidFill>
            </a:endParaRPr>
          </a:p>
        </p:txBody>
      </p:sp>
      <p:sp>
        <p:nvSpPr>
          <p:cNvPr id="7" name="TextBox 6"/>
          <p:cNvSpPr txBox="1"/>
          <p:nvPr/>
        </p:nvSpPr>
        <p:spPr>
          <a:xfrm>
            <a:off x="107504" y="6641909"/>
            <a:ext cx="5397631" cy="246221"/>
          </a:xfrm>
          <a:prstGeom prst="rect">
            <a:avLst/>
          </a:prstGeom>
          <a:noFill/>
        </p:spPr>
        <p:txBody>
          <a:bodyPr wrap="none" rtlCol="0">
            <a:spAutoFit/>
          </a:bodyPr>
          <a:lstStyle/>
          <a:p>
            <a:r>
              <a:rPr lang="en-GB" sz="1000" dirty="0"/>
              <a:t>http://copernicusconsulting.net/qualitative-versus-quantitative-research-part-ii/</a:t>
            </a:r>
          </a:p>
        </p:txBody>
      </p:sp>
    </p:spTree>
    <p:extLst>
      <p:ext uri="{BB962C8B-B14F-4D97-AF65-F5344CB8AC3E}">
        <p14:creationId xmlns:p14="http://schemas.microsoft.com/office/powerpoint/2010/main" val="17855958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Footer Placeholder 4"/>
          <p:cNvSpPr>
            <a:spLocks noGrp="1"/>
          </p:cNvSpPr>
          <p:nvPr>
            <p:ph type="ftr" sz="quarter" idx="11"/>
          </p:nvPr>
        </p:nvSpPr>
        <p:spPr>
          <a:noFill/>
        </p:spPr>
        <p:txBody>
          <a:bodyPr/>
          <a:lstStyle/>
          <a:p>
            <a:r>
              <a:rPr lang="en-GB" smtClean="0"/>
              <a:t>CH2018</a:t>
            </a:r>
          </a:p>
        </p:txBody>
      </p:sp>
      <p:sp>
        <p:nvSpPr>
          <p:cNvPr id="31747" name="Slide Number Placeholder 5"/>
          <p:cNvSpPr>
            <a:spLocks noGrp="1"/>
          </p:cNvSpPr>
          <p:nvPr>
            <p:ph type="sldNum" sz="quarter" idx="12"/>
          </p:nvPr>
        </p:nvSpPr>
        <p:spPr>
          <a:noFill/>
        </p:spPr>
        <p:txBody>
          <a:bodyPr/>
          <a:lstStyle/>
          <a:p>
            <a:fld id="{6734B53B-B970-478C-81F4-7AEF1861786B}" type="slidenum">
              <a:rPr lang="en-GB" smtClean="0"/>
              <a:pPr/>
              <a:t>13</a:t>
            </a:fld>
            <a:endParaRPr lang="en-GB" smtClean="0"/>
          </a:p>
        </p:txBody>
      </p:sp>
      <p:sp>
        <p:nvSpPr>
          <p:cNvPr id="5122" name="Rectangle 2"/>
          <p:cNvSpPr>
            <a:spLocks noGrp="1" noChangeArrowheads="1"/>
          </p:cNvSpPr>
          <p:nvPr>
            <p:ph type="body" idx="1"/>
          </p:nvPr>
        </p:nvSpPr>
        <p:spPr>
          <a:xfrm>
            <a:off x="609600" y="2286000"/>
            <a:ext cx="5556250" cy="4114800"/>
          </a:xfrm>
          <a:noFill/>
        </p:spPr>
        <p:txBody>
          <a:bodyPr lIns="90488" tIns="44450" rIns="90488" bIns="44450"/>
          <a:lstStyle/>
          <a:p>
            <a:pPr eaLnBrk="1" hangingPunct="1">
              <a:lnSpc>
                <a:spcPct val="90000"/>
              </a:lnSpc>
            </a:pPr>
            <a:r>
              <a:rPr lang="en-GB" sz="2800" smtClean="0"/>
              <a:t>‘truth’ and ‘knowledge’</a:t>
            </a:r>
          </a:p>
          <a:p>
            <a:pPr eaLnBrk="1" hangingPunct="1">
              <a:lnSpc>
                <a:spcPct val="90000"/>
              </a:lnSpc>
            </a:pPr>
            <a:r>
              <a:rPr lang="en-GB" sz="2800" smtClean="0"/>
              <a:t>1960s and 70s (humanistic)</a:t>
            </a:r>
          </a:p>
          <a:p>
            <a:pPr eaLnBrk="1" hangingPunct="1">
              <a:lnSpc>
                <a:spcPct val="90000"/>
              </a:lnSpc>
            </a:pPr>
            <a:r>
              <a:rPr lang="en-GB" sz="2800" smtClean="0"/>
              <a:t>reflect the multiple realities of society</a:t>
            </a:r>
          </a:p>
          <a:p>
            <a:pPr eaLnBrk="1" hangingPunct="1">
              <a:lnSpc>
                <a:spcPct val="90000"/>
              </a:lnSpc>
            </a:pPr>
            <a:r>
              <a:rPr lang="en-GB" sz="2800" smtClean="0">
                <a:solidFill>
                  <a:srgbClr val="FF9900"/>
                </a:solidFill>
              </a:rPr>
              <a:t>“since humans are conscious of their own behaviour, the thoughts, feelings and perceptions of their informants are vital” (</a:t>
            </a:r>
            <a:r>
              <a:rPr lang="en-GB" sz="2800" i="1" smtClean="0">
                <a:solidFill>
                  <a:srgbClr val="FF9900"/>
                </a:solidFill>
              </a:rPr>
              <a:t>ibid.)</a:t>
            </a:r>
            <a:endParaRPr lang="en-GB" sz="2800" smtClean="0">
              <a:solidFill>
                <a:srgbClr val="FF9900"/>
              </a:solidFill>
            </a:endParaRPr>
          </a:p>
          <a:p>
            <a:pPr eaLnBrk="1" hangingPunct="1">
              <a:lnSpc>
                <a:spcPct val="90000"/>
              </a:lnSpc>
            </a:pPr>
            <a:r>
              <a:rPr lang="en-GB" sz="2800" smtClean="0"/>
              <a:t>behaviour and meaning</a:t>
            </a:r>
          </a:p>
        </p:txBody>
      </p:sp>
      <p:sp>
        <p:nvSpPr>
          <p:cNvPr id="5123" name="Rectangle 3"/>
          <p:cNvSpPr>
            <a:spLocks noGrp="1" noChangeArrowheads="1"/>
          </p:cNvSpPr>
          <p:nvPr>
            <p:ph type="title"/>
          </p:nvPr>
        </p:nvSpPr>
        <p:spPr>
          <a:xfrm>
            <a:off x="258763" y="685800"/>
            <a:ext cx="8885237" cy="1155700"/>
          </a:xfrm>
          <a:noFill/>
        </p:spPr>
        <p:txBody>
          <a:bodyPr lIns="90488" tIns="44450" rIns="90488" bIns="44450"/>
          <a:lstStyle/>
          <a:p>
            <a:pPr eaLnBrk="1" hangingPunct="1"/>
            <a:r>
              <a:rPr lang="en-GB" sz="3600" b="1" smtClean="0"/>
              <a:t>What is Qualitative Research?</a:t>
            </a:r>
          </a:p>
        </p:txBody>
      </p:sp>
      <p:pic>
        <p:nvPicPr>
          <p:cNvPr id="31750" name="Picture 5" descr="cartoonFeb"/>
          <p:cNvPicPr>
            <a:picLocks noChangeAspect="1" noChangeArrowheads="1"/>
          </p:cNvPicPr>
          <p:nvPr/>
        </p:nvPicPr>
        <p:blipFill>
          <a:blip r:embed="rId3" cstate="print"/>
          <a:srcRect/>
          <a:stretch>
            <a:fillRect/>
          </a:stretch>
        </p:blipFill>
        <p:spPr bwMode="auto">
          <a:xfrm>
            <a:off x="6096000" y="2819400"/>
            <a:ext cx="2851150" cy="316865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123"/>
                                        </p:tgtEl>
                                        <p:attrNameLst>
                                          <p:attrName>style.visibility</p:attrName>
                                        </p:attrNameLst>
                                      </p:cBhvr>
                                      <p:to>
                                        <p:strVal val="visible"/>
                                      </p:to>
                                    </p:set>
                                    <p:animEffect transition="in" filter="fade">
                                      <p:cBhvr>
                                        <p:cTn id="7" dur="2000"/>
                                        <p:tgtEl>
                                          <p:spTgt spid="512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122"/>
                                        </p:tgtEl>
                                        <p:attrNameLst>
                                          <p:attrName>style.visibility</p:attrName>
                                        </p:attrNameLst>
                                      </p:cBhvr>
                                      <p:to>
                                        <p:strVal val="visible"/>
                                      </p:to>
                                    </p:set>
                                    <p:animEffect transition="in" filter="fade">
                                      <p:cBhvr>
                                        <p:cTn id="10" dur="20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23"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Footer Placeholder 5"/>
          <p:cNvSpPr>
            <a:spLocks noGrp="1"/>
          </p:cNvSpPr>
          <p:nvPr>
            <p:ph type="ftr" sz="quarter" idx="11"/>
          </p:nvPr>
        </p:nvSpPr>
        <p:spPr>
          <a:noFill/>
        </p:spPr>
        <p:txBody>
          <a:bodyPr/>
          <a:lstStyle/>
          <a:p>
            <a:r>
              <a:rPr lang="en-GB" smtClean="0"/>
              <a:t>CH2018</a:t>
            </a:r>
          </a:p>
        </p:txBody>
      </p:sp>
      <p:sp>
        <p:nvSpPr>
          <p:cNvPr id="32771" name="Slide Number Placeholder 6"/>
          <p:cNvSpPr>
            <a:spLocks noGrp="1"/>
          </p:cNvSpPr>
          <p:nvPr>
            <p:ph type="sldNum" sz="quarter" idx="12"/>
          </p:nvPr>
        </p:nvSpPr>
        <p:spPr>
          <a:noFill/>
        </p:spPr>
        <p:txBody>
          <a:bodyPr/>
          <a:lstStyle/>
          <a:p>
            <a:fld id="{7657828F-F9CB-4A05-9CC7-B4C58940D1B1}" type="slidenum">
              <a:rPr lang="en-GB" smtClean="0"/>
              <a:pPr/>
              <a:t>14</a:t>
            </a:fld>
            <a:endParaRPr lang="en-GB" smtClean="0"/>
          </a:p>
        </p:txBody>
      </p:sp>
      <p:sp>
        <p:nvSpPr>
          <p:cNvPr id="6146" name="Rectangle 2"/>
          <p:cNvSpPr>
            <a:spLocks noGrp="1" noChangeArrowheads="1"/>
          </p:cNvSpPr>
          <p:nvPr>
            <p:ph type="title"/>
          </p:nvPr>
        </p:nvSpPr>
        <p:spPr>
          <a:xfrm>
            <a:off x="1295400" y="685800"/>
            <a:ext cx="7620000" cy="1143000"/>
          </a:xfrm>
          <a:noFill/>
        </p:spPr>
        <p:txBody>
          <a:bodyPr lIns="90488" tIns="44450" rIns="90488" bIns="44450"/>
          <a:lstStyle/>
          <a:p>
            <a:pPr eaLnBrk="1" hangingPunct="1"/>
            <a:r>
              <a:rPr lang="en-GB" sz="3600" b="1" smtClean="0"/>
              <a:t>A Comparison of Qualitative and Quantitative Research (Silverman, 2000: 2)</a:t>
            </a:r>
          </a:p>
        </p:txBody>
      </p:sp>
      <p:sp>
        <p:nvSpPr>
          <p:cNvPr id="6147" name="Rectangle 3"/>
          <p:cNvSpPr>
            <a:spLocks noGrp="1" noChangeArrowheads="1"/>
          </p:cNvSpPr>
          <p:nvPr>
            <p:ph type="body" sz="half" idx="1"/>
          </p:nvPr>
        </p:nvSpPr>
        <p:spPr>
          <a:noFill/>
        </p:spPr>
        <p:txBody>
          <a:bodyPr lIns="90488" tIns="44450" rIns="90488" bIns="44450"/>
          <a:lstStyle/>
          <a:p>
            <a:pPr eaLnBrk="1" hangingPunct="1">
              <a:lnSpc>
                <a:spcPct val="90000"/>
              </a:lnSpc>
            </a:pPr>
            <a:r>
              <a:rPr lang="en-GB" b="1" dirty="0" smtClean="0">
                <a:solidFill>
                  <a:srgbClr val="FF9900"/>
                </a:solidFill>
              </a:rPr>
              <a:t>Qualitative</a:t>
            </a:r>
          </a:p>
          <a:p>
            <a:pPr eaLnBrk="1" hangingPunct="1">
              <a:lnSpc>
                <a:spcPct val="90000"/>
              </a:lnSpc>
            </a:pPr>
            <a:r>
              <a:rPr lang="en-GB" dirty="0" smtClean="0"/>
              <a:t>Soft</a:t>
            </a:r>
          </a:p>
          <a:p>
            <a:pPr eaLnBrk="1" hangingPunct="1">
              <a:lnSpc>
                <a:spcPct val="90000"/>
              </a:lnSpc>
            </a:pPr>
            <a:r>
              <a:rPr lang="en-GB" dirty="0" smtClean="0"/>
              <a:t>Flexible</a:t>
            </a:r>
          </a:p>
          <a:p>
            <a:pPr eaLnBrk="1" hangingPunct="1">
              <a:lnSpc>
                <a:spcPct val="90000"/>
              </a:lnSpc>
            </a:pPr>
            <a:r>
              <a:rPr lang="en-GB" dirty="0" smtClean="0"/>
              <a:t>Subjective</a:t>
            </a:r>
          </a:p>
          <a:p>
            <a:pPr eaLnBrk="1" hangingPunct="1">
              <a:lnSpc>
                <a:spcPct val="90000"/>
              </a:lnSpc>
            </a:pPr>
            <a:r>
              <a:rPr lang="en-GB" dirty="0" smtClean="0"/>
              <a:t>Political</a:t>
            </a:r>
          </a:p>
          <a:p>
            <a:pPr eaLnBrk="1" hangingPunct="1">
              <a:lnSpc>
                <a:spcPct val="90000"/>
              </a:lnSpc>
            </a:pPr>
            <a:r>
              <a:rPr lang="en-GB" dirty="0" smtClean="0"/>
              <a:t>Case study</a:t>
            </a:r>
          </a:p>
          <a:p>
            <a:pPr eaLnBrk="1" hangingPunct="1">
              <a:lnSpc>
                <a:spcPct val="90000"/>
              </a:lnSpc>
            </a:pPr>
            <a:r>
              <a:rPr lang="en-GB" dirty="0" smtClean="0"/>
              <a:t>Speculative</a:t>
            </a:r>
          </a:p>
          <a:p>
            <a:pPr eaLnBrk="1" hangingPunct="1">
              <a:lnSpc>
                <a:spcPct val="90000"/>
              </a:lnSpc>
            </a:pPr>
            <a:r>
              <a:rPr lang="en-GB" dirty="0" smtClean="0"/>
              <a:t>Grounded</a:t>
            </a:r>
          </a:p>
        </p:txBody>
      </p:sp>
      <p:sp>
        <p:nvSpPr>
          <p:cNvPr id="6148" name="Rectangle 4"/>
          <p:cNvSpPr>
            <a:spLocks noGrp="1" noChangeArrowheads="1"/>
          </p:cNvSpPr>
          <p:nvPr>
            <p:ph type="body" sz="half" idx="2"/>
          </p:nvPr>
        </p:nvSpPr>
        <p:spPr>
          <a:xfrm>
            <a:off x="4865688" y="2214563"/>
            <a:ext cx="3902075" cy="3881437"/>
          </a:xfrm>
          <a:noFill/>
        </p:spPr>
        <p:txBody>
          <a:bodyPr lIns="90488" tIns="44450" rIns="90488" bIns="44450"/>
          <a:lstStyle/>
          <a:p>
            <a:pPr eaLnBrk="1" hangingPunct="1">
              <a:lnSpc>
                <a:spcPct val="90000"/>
              </a:lnSpc>
            </a:pPr>
            <a:r>
              <a:rPr lang="en-GB" b="1" smtClean="0">
                <a:solidFill>
                  <a:srgbClr val="FF9900"/>
                </a:solidFill>
              </a:rPr>
              <a:t>Quantitative</a:t>
            </a:r>
          </a:p>
          <a:p>
            <a:pPr eaLnBrk="1" hangingPunct="1">
              <a:lnSpc>
                <a:spcPct val="90000"/>
              </a:lnSpc>
            </a:pPr>
            <a:r>
              <a:rPr lang="en-GB" smtClean="0"/>
              <a:t>Hard</a:t>
            </a:r>
          </a:p>
          <a:p>
            <a:pPr eaLnBrk="1" hangingPunct="1">
              <a:lnSpc>
                <a:spcPct val="90000"/>
              </a:lnSpc>
            </a:pPr>
            <a:r>
              <a:rPr lang="en-GB" smtClean="0"/>
              <a:t>Fixed</a:t>
            </a:r>
          </a:p>
          <a:p>
            <a:pPr eaLnBrk="1" hangingPunct="1">
              <a:lnSpc>
                <a:spcPct val="90000"/>
              </a:lnSpc>
            </a:pPr>
            <a:r>
              <a:rPr lang="en-GB" smtClean="0"/>
              <a:t>Objective</a:t>
            </a:r>
          </a:p>
          <a:p>
            <a:pPr eaLnBrk="1" hangingPunct="1">
              <a:lnSpc>
                <a:spcPct val="90000"/>
              </a:lnSpc>
            </a:pPr>
            <a:r>
              <a:rPr lang="en-GB" smtClean="0"/>
              <a:t>Value-free</a:t>
            </a:r>
          </a:p>
          <a:p>
            <a:pPr eaLnBrk="1" hangingPunct="1">
              <a:lnSpc>
                <a:spcPct val="90000"/>
              </a:lnSpc>
            </a:pPr>
            <a:r>
              <a:rPr lang="en-GB" smtClean="0"/>
              <a:t>Survey</a:t>
            </a:r>
          </a:p>
          <a:p>
            <a:pPr eaLnBrk="1" hangingPunct="1">
              <a:lnSpc>
                <a:spcPct val="90000"/>
              </a:lnSpc>
            </a:pPr>
            <a:r>
              <a:rPr lang="en-GB" smtClean="0"/>
              <a:t>Hypothesis testing</a:t>
            </a:r>
          </a:p>
          <a:p>
            <a:pPr eaLnBrk="1" hangingPunct="1">
              <a:lnSpc>
                <a:spcPct val="90000"/>
              </a:lnSpc>
            </a:pPr>
            <a:r>
              <a:rPr lang="en-GB" smtClean="0"/>
              <a:t>Abstract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2000"/>
                                        <p:tgtEl>
                                          <p:spTgt spid="61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147"/>
                                        </p:tgtEl>
                                        <p:attrNameLst>
                                          <p:attrName>style.visibility</p:attrName>
                                        </p:attrNameLst>
                                      </p:cBhvr>
                                      <p:to>
                                        <p:strVal val="visible"/>
                                      </p:to>
                                    </p:set>
                                    <p:animEffect transition="in" filter="fade">
                                      <p:cBhvr>
                                        <p:cTn id="10" dur="2000"/>
                                        <p:tgtEl>
                                          <p:spTgt spid="614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148"/>
                                        </p:tgtEl>
                                        <p:attrNameLst>
                                          <p:attrName>style.visibility</p:attrName>
                                        </p:attrNameLst>
                                      </p:cBhvr>
                                      <p:to>
                                        <p:strVal val="visible"/>
                                      </p:to>
                                    </p:set>
                                    <p:animEffect transition="in" filter="fade">
                                      <p:cBhvr>
                                        <p:cTn id="13" dur="2000"/>
                                        <p:tgtEl>
                                          <p:spTgt spid="61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p:bldP spid="6148"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Footer Placeholder 4"/>
          <p:cNvSpPr>
            <a:spLocks noGrp="1"/>
          </p:cNvSpPr>
          <p:nvPr>
            <p:ph type="ftr" sz="quarter" idx="11"/>
          </p:nvPr>
        </p:nvSpPr>
        <p:spPr>
          <a:noFill/>
        </p:spPr>
        <p:txBody>
          <a:bodyPr/>
          <a:lstStyle/>
          <a:p>
            <a:r>
              <a:rPr lang="en-GB" smtClean="0"/>
              <a:t>CH2018</a:t>
            </a:r>
          </a:p>
        </p:txBody>
      </p:sp>
      <p:sp>
        <p:nvSpPr>
          <p:cNvPr id="33795" name="Slide Number Placeholder 5"/>
          <p:cNvSpPr>
            <a:spLocks noGrp="1"/>
          </p:cNvSpPr>
          <p:nvPr>
            <p:ph type="sldNum" sz="quarter" idx="12"/>
          </p:nvPr>
        </p:nvSpPr>
        <p:spPr>
          <a:noFill/>
        </p:spPr>
        <p:txBody>
          <a:bodyPr/>
          <a:lstStyle/>
          <a:p>
            <a:fld id="{E273098E-0E1F-45DF-B94D-C451A1BB8E16}" type="slidenum">
              <a:rPr lang="en-GB" smtClean="0"/>
              <a:pPr/>
              <a:t>15</a:t>
            </a:fld>
            <a:endParaRPr lang="en-GB" smtClean="0"/>
          </a:p>
        </p:txBody>
      </p:sp>
      <p:sp>
        <p:nvSpPr>
          <p:cNvPr id="7170" name="Rectangle 2"/>
          <p:cNvSpPr>
            <a:spLocks noGrp="1" noChangeArrowheads="1"/>
          </p:cNvSpPr>
          <p:nvPr>
            <p:ph type="title"/>
          </p:nvPr>
        </p:nvSpPr>
        <p:spPr>
          <a:noFill/>
        </p:spPr>
        <p:txBody>
          <a:bodyPr lIns="90488" tIns="44450" rIns="90488" bIns="44450"/>
          <a:lstStyle/>
          <a:p>
            <a:pPr eaLnBrk="1" hangingPunct="1"/>
            <a:r>
              <a:rPr lang="en-GB" sz="3600" b="1" smtClean="0">
                <a:solidFill>
                  <a:schemeClr val="tx1"/>
                </a:solidFill>
              </a:rPr>
              <a:t>What type of research method should we be using?</a:t>
            </a:r>
          </a:p>
        </p:txBody>
      </p:sp>
      <p:sp>
        <p:nvSpPr>
          <p:cNvPr id="7171" name="Rectangle 3"/>
          <p:cNvSpPr>
            <a:spLocks noGrp="1" noChangeArrowheads="1"/>
          </p:cNvSpPr>
          <p:nvPr>
            <p:ph type="body" idx="1"/>
          </p:nvPr>
        </p:nvSpPr>
        <p:spPr>
          <a:xfrm>
            <a:off x="1301750" y="2230438"/>
            <a:ext cx="6542088" cy="3862387"/>
          </a:xfrm>
          <a:noFill/>
        </p:spPr>
        <p:txBody>
          <a:bodyPr lIns="90488" tIns="44450" rIns="90488" bIns="44450"/>
          <a:lstStyle/>
          <a:p>
            <a:pPr eaLnBrk="1" hangingPunct="1"/>
            <a:r>
              <a:rPr lang="en-GB" sz="2800" smtClean="0"/>
              <a:t>Beyond the social sciences Quantitative dominates. </a:t>
            </a:r>
          </a:p>
          <a:p>
            <a:pPr lvl="1" eaLnBrk="1" hangingPunct="1"/>
            <a:r>
              <a:rPr lang="en-GB" sz="2400" smtClean="0">
                <a:solidFill>
                  <a:srgbClr val="FF9900"/>
                </a:solidFill>
              </a:rPr>
              <a:t>Journalists bias (Denzin &amp; Lincoln, 1994)</a:t>
            </a:r>
          </a:p>
          <a:p>
            <a:pPr lvl="1" eaLnBrk="1" hangingPunct="1"/>
            <a:r>
              <a:rPr lang="en-GB" sz="2400" smtClean="0">
                <a:solidFill>
                  <a:srgbClr val="FF9900"/>
                </a:solidFill>
              </a:rPr>
              <a:t>Public varies &amp; Media</a:t>
            </a:r>
          </a:p>
          <a:p>
            <a:pPr lvl="1" eaLnBrk="1" hangingPunct="1"/>
            <a:r>
              <a:rPr lang="en-GB" sz="2400" smtClean="0">
                <a:solidFill>
                  <a:srgbClr val="FF9900"/>
                </a:solidFill>
              </a:rPr>
              <a:t>Government &amp; Business</a:t>
            </a:r>
          </a:p>
          <a:p>
            <a:pPr lvl="1" eaLnBrk="1" hangingPunct="1"/>
            <a:r>
              <a:rPr lang="en-GB" sz="2400" smtClean="0">
                <a:solidFill>
                  <a:srgbClr val="FF9900"/>
                </a:solidFill>
              </a:rPr>
              <a:t>1990s reliability</a:t>
            </a:r>
          </a:p>
          <a:p>
            <a:pPr eaLnBrk="1" hangingPunct="1"/>
            <a:r>
              <a:rPr lang="en-GB" sz="2800" smtClean="0"/>
              <a:t>Should be based on what you are trying to achieve / understand</a:t>
            </a:r>
          </a:p>
          <a:p>
            <a:pPr lvl="1" eaLnBrk="1" hangingPunct="1"/>
            <a:endParaRPr lang="en-GB"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fade">
                                      <p:cBhvr>
                                        <p:cTn id="7" dur="2000"/>
                                        <p:tgtEl>
                                          <p:spTgt spid="71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171"/>
                                        </p:tgtEl>
                                        <p:attrNameLst>
                                          <p:attrName>style.visibility</p:attrName>
                                        </p:attrNameLst>
                                      </p:cBhvr>
                                      <p:to>
                                        <p:strVal val="visible"/>
                                      </p:to>
                                    </p:set>
                                    <p:animEffect transition="in" filter="fade">
                                      <p:cBhvr>
                                        <p:cTn id="10" dur="2000"/>
                                        <p:tgtEl>
                                          <p:spTgt spid="7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7171"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Footer Placeholder 5"/>
          <p:cNvSpPr>
            <a:spLocks noGrp="1"/>
          </p:cNvSpPr>
          <p:nvPr>
            <p:ph type="ftr" sz="quarter" idx="11"/>
          </p:nvPr>
        </p:nvSpPr>
        <p:spPr>
          <a:noFill/>
        </p:spPr>
        <p:txBody>
          <a:bodyPr/>
          <a:lstStyle/>
          <a:p>
            <a:r>
              <a:rPr lang="en-GB" smtClean="0"/>
              <a:t>CH2018</a:t>
            </a:r>
            <a:endParaRPr lang="en-GB" dirty="0" smtClean="0"/>
          </a:p>
        </p:txBody>
      </p:sp>
      <p:sp>
        <p:nvSpPr>
          <p:cNvPr id="34819" name="Slide Number Placeholder 6"/>
          <p:cNvSpPr>
            <a:spLocks noGrp="1"/>
          </p:cNvSpPr>
          <p:nvPr>
            <p:ph type="sldNum" sz="quarter" idx="12"/>
          </p:nvPr>
        </p:nvSpPr>
        <p:spPr>
          <a:noFill/>
        </p:spPr>
        <p:txBody>
          <a:bodyPr/>
          <a:lstStyle/>
          <a:p>
            <a:fld id="{AB3F1E2A-F432-4691-A4CF-A3B93F12FCCA}" type="slidenum">
              <a:rPr lang="en-GB" smtClean="0"/>
              <a:pPr/>
              <a:t>16</a:t>
            </a:fld>
            <a:endParaRPr lang="en-GB" smtClean="0"/>
          </a:p>
        </p:txBody>
      </p:sp>
      <p:sp>
        <p:nvSpPr>
          <p:cNvPr id="8194" name="Rectangle 2"/>
          <p:cNvSpPr>
            <a:spLocks noGrp="1" noChangeArrowheads="1"/>
          </p:cNvSpPr>
          <p:nvPr>
            <p:ph type="title"/>
          </p:nvPr>
        </p:nvSpPr>
        <p:spPr>
          <a:xfrm>
            <a:off x="838200" y="609600"/>
            <a:ext cx="7912100" cy="1143000"/>
          </a:xfrm>
          <a:noFill/>
        </p:spPr>
        <p:txBody>
          <a:bodyPr lIns="90488" tIns="44450" rIns="90488" bIns="44450"/>
          <a:lstStyle/>
          <a:p>
            <a:pPr eaLnBrk="1" hangingPunct="1"/>
            <a:r>
              <a:rPr lang="en-GB" sz="3600" b="1" smtClean="0"/>
              <a:t>Some Methods of Quantitative Research</a:t>
            </a:r>
            <a:br>
              <a:rPr lang="en-GB" sz="3600" b="1" smtClean="0"/>
            </a:br>
            <a:r>
              <a:rPr lang="en-GB" sz="3600" b="1" smtClean="0"/>
              <a:t>(Bryman, 1988: 11)</a:t>
            </a:r>
          </a:p>
        </p:txBody>
      </p:sp>
      <p:sp>
        <p:nvSpPr>
          <p:cNvPr id="8195" name="Rectangle 3"/>
          <p:cNvSpPr>
            <a:spLocks noGrp="1" noChangeArrowheads="1"/>
          </p:cNvSpPr>
          <p:nvPr>
            <p:ph type="body" sz="half" idx="1"/>
          </p:nvPr>
        </p:nvSpPr>
        <p:spPr>
          <a:xfrm>
            <a:off x="838200" y="2286000"/>
            <a:ext cx="3902075" cy="3881438"/>
          </a:xfrm>
          <a:noFill/>
        </p:spPr>
        <p:txBody>
          <a:bodyPr lIns="90488" tIns="44450" rIns="90488" bIns="44450"/>
          <a:lstStyle/>
          <a:p>
            <a:pPr eaLnBrk="1" hangingPunct="1">
              <a:lnSpc>
                <a:spcPct val="90000"/>
              </a:lnSpc>
            </a:pPr>
            <a:r>
              <a:rPr lang="en-GB" b="1" smtClean="0">
                <a:solidFill>
                  <a:srgbClr val="FF9900"/>
                </a:solidFill>
              </a:rPr>
              <a:t>Method</a:t>
            </a:r>
          </a:p>
          <a:p>
            <a:pPr eaLnBrk="1" hangingPunct="1">
              <a:lnSpc>
                <a:spcPct val="90000"/>
              </a:lnSpc>
              <a:buFont typeface="Wingdings" pitchFamily="2" charset="2"/>
              <a:buNone/>
            </a:pPr>
            <a:r>
              <a:rPr lang="en-GB" smtClean="0"/>
              <a:t>1. Social Survey</a:t>
            </a:r>
          </a:p>
          <a:p>
            <a:pPr eaLnBrk="1" hangingPunct="1">
              <a:lnSpc>
                <a:spcPct val="90000"/>
              </a:lnSpc>
              <a:buFont typeface="Wingdings" pitchFamily="2" charset="2"/>
              <a:buNone/>
            </a:pPr>
            <a:endParaRPr lang="en-GB" smtClean="0"/>
          </a:p>
          <a:p>
            <a:pPr eaLnBrk="1" hangingPunct="1">
              <a:lnSpc>
                <a:spcPct val="90000"/>
              </a:lnSpc>
              <a:buFont typeface="Wingdings" pitchFamily="2" charset="2"/>
              <a:buNone/>
            </a:pPr>
            <a:r>
              <a:rPr lang="en-GB" smtClean="0"/>
              <a:t>2. Experiment</a:t>
            </a:r>
          </a:p>
          <a:p>
            <a:pPr eaLnBrk="1" hangingPunct="1">
              <a:lnSpc>
                <a:spcPct val="90000"/>
              </a:lnSpc>
              <a:buFont typeface="Wingdings" pitchFamily="2" charset="2"/>
              <a:buNone/>
            </a:pPr>
            <a:endParaRPr lang="en-GB" smtClean="0"/>
          </a:p>
          <a:p>
            <a:pPr eaLnBrk="1" hangingPunct="1">
              <a:lnSpc>
                <a:spcPct val="90000"/>
              </a:lnSpc>
              <a:buFont typeface="Wingdings" pitchFamily="2" charset="2"/>
              <a:buNone/>
            </a:pPr>
            <a:r>
              <a:rPr lang="en-GB" smtClean="0"/>
              <a:t>3. Official Statistics</a:t>
            </a:r>
          </a:p>
          <a:p>
            <a:pPr eaLnBrk="1" hangingPunct="1">
              <a:lnSpc>
                <a:spcPct val="90000"/>
              </a:lnSpc>
              <a:buFont typeface="Wingdings" pitchFamily="2" charset="2"/>
              <a:buNone/>
            </a:pPr>
            <a:endParaRPr lang="en-GB" smtClean="0"/>
          </a:p>
          <a:p>
            <a:pPr eaLnBrk="1" hangingPunct="1">
              <a:lnSpc>
                <a:spcPct val="90000"/>
              </a:lnSpc>
              <a:buFont typeface="Wingdings" pitchFamily="2" charset="2"/>
              <a:buNone/>
            </a:pPr>
            <a:r>
              <a:rPr lang="en-GB" smtClean="0"/>
              <a:t>4. Content analysis</a:t>
            </a:r>
          </a:p>
        </p:txBody>
      </p:sp>
      <p:sp>
        <p:nvSpPr>
          <p:cNvPr id="8196" name="Rectangle 4"/>
          <p:cNvSpPr>
            <a:spLocks noGrp="1" noChangeArrowheads="1"/>
          </p:cNvSpPr>
          <p:nvPr>
            <p:ph type="body" sz="half" idx="2"/>
          </p:nvPr>
        </p:nvSpPr>
        <p:spPr>
          <a:xfrm>
            <a:off x="4865688" y="2214563"/>
            <a:ext cx="3902075" cy="3881437"/>
          </a:xfrm>
          <a:noFill/>
        </p:spPr>
        <p:txBody>
          <a:bodyPr lIns="90488" tIns="44450" rIns="90488" bIns="44450"/>
          <a:lstStyle/>
          <a:p>
            <a:pPr eaLnBrk="1" hangingPunct="1"/>
            <a:r>
              <a:rPr lang="en-GB" b="1" dirty="0" smtClean="0">
                <a:solidFill>
                  <a:srgbClr val="FF9900"/>
                </a:solidFill>
              </a:rPr>
              <a:t>Features</a:t>
            </a:r>
          </a:p>
          <a:p>
            <a:pPr eaLnBrk="1" hangingPunct="1">
              <a:buFont typeface="Wingdings" pitchFamily="2" charset="2"/>
              <a:buNone/>
            </a:pPr>
            <a:r>
              <a:rPr lang="en-GB" sz="2400" dirty="0" smtClean="0"/>
              <a:t>1.Random/measured variables</a:t>
            </a:r>
          </a:p>
          <a:p>
            <a:pPr eaLnBrk="1" hangingPunct="1">
              <a:buFont typeface="Wingdings" pitchFamily="2" charset="2"/>
              <a:buNone/>
            </a:pPr>
            <a:r>
              <a:rPr lang="en-GB" sz="2400" dirty="0" smtClean="0"/>
              <a:t>2. ‘control group’</a:t>
            </a:r>
          </a:p>
          <a:p>
            <a:pPr eaLnBrk="1" hangingPunct="1">
              <a:buFont typeface="Wingdings" pitchFamily="2" charset="2"/>
              <a:buNone/>
            </a:pPr>
            <a:endParaRPr lang="en-GB" sz="2400" dirty="0" smtClean="0"/>
          </a:p>
          <a:p>
            <a:pPr eaLnBrk="1" hangingPunct="1">
              <a:buFont typeface="Wingdings" pitchFamily="2" charset="2"/>
              <a:buNone/>
            </a:pPr>
            <a:r>
              <a:rPr lang="en-GB" sz="2400" dirty="0" smtClean="0"/>
              <a:t>3. Analysis others data</a:t>
            </a:r>
          </a:p>
          <a:p>
            <a:pPr eaLnBrk="1" hangingPunct="1">
              <a:buFont typeface="Wingdings" pitchFamily="2" charset="2"/>
              <a:buNone/>
            </a:pPr>
            <a:endParaRPr lang="en-GB" sz="2400" dirty="0" smtClean="0"/>
          </a:p>
          <a:p>
            <a:pPr eaLnBrk="1" hangingPunct="1">
              <a:buFont typeface="Wingdings" pitchFamily="2" charset="2"/>
              <a:buNone/>
            </a:pPr>
            <a:r>
              <a:rPr lang="en-GB" sz="2400" dirty="0" smtClean="0"/>
              <a:t>4. Categories: count content of text</a:t>
            </a:r>
          </a:p>
          <a:p>
            <a:pPr eaLnBrk="1" hangingPunct="1">
              <a:buFont typeface="Wingdings" pitchFamily="2" charset="2"/>
              <a:buNone/>
            </a:pPr>
            <a:r>
              <a:rPr lang="en-GB" sz="2400" smtClean="0">
                <a:hlinkClick r:id="rId3"/>
              </a:rPr>
              <a:t>Research Heroes</a:t>
            </a:r>
            <a:r>
              <a:rPr lang="en-GB" sz="2400" smtClean="0"/>
              <a:t> 5 mins</a:t>
            </a:r>
            <a:endParaRPr lang="en-GB" sz="2400" dirty="0"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fade">
                                      <p:cBhvr>
                                        <p:cTn id="7" dur="2000"/>
                                        <p:tgtEl>
                                          <p:spTgt spid="81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195"/>
                                        </p:tgtEl>
                                        <p:attrNameLst>
                                          <p:attrName>style.visibility</p:attrName>
                                        </p:attrNameLst>
                                      </p:cBhvr>
                                      <p:to>
                                        <p:strVal val="visible"/>
                                      </p:to>
                                    </p:set>
                                    <p:animEffect transition="in" filter="fade">
                                      <p:cBhvr>
                                        <p:cTn id="10" dur="2000"/>
                                        <p:tgtEl>
                                          <p:spTgt spid="819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196"/>
                                        </p:tgtEl>
                                        <p:attrNameLst>
                                          <p:attrName>style.visibility</p:attrName>
                                        </p:attrNameLst>
                                      </p:cBhvr>
                                      <p:to>
                                        <p:strVal val="visible"/>
                                      </p:to>
                                    </p:set>
                                    <p:animEffect transition="in" filter="fade">
                                      <p:cBhvr>
                                        <p:cTn id="13" dur="2000"/>
                                        <p:tgtEl>
                                          <p:spTgt spid="81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P spid="8195" grpId="0"/>
      <p:bldP spid="8196"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Footer Placeholder 4"/>
          <p:cNvSpPr>
            <a:spLocks noGrp="1"/>
          </p:cNvSpPr>
          <p:nvPr>
            <p:ph type="ftr" sz="quarter" idx="11"/>
          </p:nvPr>
        </p:nvSpPr>
        <p:spPr>
          <a:noFill/>
        </p:spPr>
        <p:txBody>
          <a:bodyPr/>
          <a:lstStyle/>
          <a:p>
            <a:r>
              <a:rPr lang="en-GB" smtClean="0"/>
              <a:t>CH2018</a:t>
            </a:r>
          </a:p>
        </p:txBody>
      </p:sp>
      <p:sp>
        <p:nvSpPr>
          <p:cNvPr id="35843" name="Slide Number Placeholder 5"/>
          <p:cNvSpPr>
            <a:spLocks noGrp="1"/>
          </p:cNvSpPr>
          <p:nvPr>
            <p:ph type="sldNum" sz="quarter" idx="12"/>
          </p:nvPr>
        </p:nvSpPr>
        <p:spPr>
          <a:noFill/>
        </p:spPr>
        <p:txBody>
          <a:bodyPr/>
          <a:lstStyle/>
          <a:p>
            <a:fld id="{DBEB7CD6-5554-4281-9145-DBC2C214D85F}" type="slidenum">
              <a:rPr lang="en-GB" smtClean="0"/>
              <a:pPr/>
              <a:t>17</a:t>
            </a:fld>
            <a:endParaRPr lang="en-GB" smtClean="0"/>
          </a:p>
        </p:txBody>
      </p:sp>
      <p:sp>
        <p:nvSpPr>
          <p:cNvPr id="9218" name="Rectangle 2"/>
          <p:cNvSpPr>
            <a:spLocks noGrp="1" noChangeArrowheads="1"/>
          </p:cNvSpPr>
          <p:nvPr>
            <p:ph type="title"/>
          </p:nvPr>
        </p:nvSpPr>
        <p:spPr>
          <a:noFill/>
        </p:spPr>
        <p:txBody>
          <a:bodyPr lIns="90488" tIns="44450" rIns="90488" bIns="44450"/>
          <a:lstStyle/>
          <a:p>
            <a:pPr eaLnBrk="1" hangingPunct="1"/>
            <a:r>
              <a:rPr lang="en-GB" sz="3600" b="1" smtClean="0"/>
              <a:t>Some Other Points to Consider</a:t>
            </a:r>
          </a:p>
        </p:txBody>
      </p:sp>
      <p:sp>
        <p:nvSpPr>
          <p:cNvPr id="9219" name="Rectangle 3"/>
          <p:cNvSpPr>
            <a:spLocks noGrp="1" noChangeArrowheads="1"/>
          </p:cNvSpPr>
          <p:nvPr>
            <p:ph type="body" idx="1"/>
          </p:nvPr>
        </p:nvSpPr>
        <p:spPr>
          <a:noFill/>
        </p:spPr>
        <p:txBody>
          <a:bodyPr lIns="90488" tIns="44450" rIns="90488" bIns="44450"/>
          <a:lstStyle/>
          <a:p>
            <a:pPr eaLnBrk="1" hangingPunct="1">
              <a:lnSpc>
                <a:spcPct val="90000"/>
              </a:lnSpc>
            </a:pPr>
            <a:r>
              <a:rPr lang="en-GB" sz="2800" smtClean="0">
                <a:solidFill>
                  <a:srgbClr val="FF9900"/>
                </a:solidFill>
              </a:rPr>
              <a:t>Independent Vs dependent variables (next session)</a:t>
            </a:r>
          </a:p>
          <a:p>
            <a:pPr eaLnBrk="1" hangingPunct="1">
              <a:lnSpc>
                <a:spcPct val="90000"/>
              </a:lnSpc>
            </a:pPr>
            <a:r>
              <a:rPr lang="en-GB" sz="2800" smtClean="0">
                <a:solidFill>
                  <a:srgbClr val="FF9900"/>
                </a:solidFill>
              </a:rPr>
              <a:t>Quant. are reluctant to move from correlation to causal relationships</a:t>
            </a:r>
          </a:p>
          <a:p>
            <a:pPr eaLnBrk="1" hangingPunct="1">
              <a:lnSpc>
                <a:spcPct val="90000"/>
              </a:lnSpc>
            </a:pPr>
            <a:r>
              <a:rPr lang="en-GB" sz="2800" smtClean="0">
                <a:solidFill>
                  <a:srgbClr val="FF9900"/>
                </a:solidFill>
              </a:rPr>
              <a:t>e.g.. Rum Vs Methodist </a:t>
            </a:r>
          </a:p>
          <a:p>
            <a:pPr eaLnBrk="1" hangingPunct="1">
              <a:lnSpc>
                <a:spcPct val="90000"/>
              </a:lnSpc>
            </a:pPr>
            <a:r>
              <a:rPr lang="en-GB" sz="2800" smtClean="0">
                <a:solidFill>
                  <a:srgbClr val="FF9900"/>
                </a:solidFill>
              </a:rPr>
              <a:t>Uses a special language and conceptual lenses</a:t>
            </a:r>
          </a:p>
          <a:p>
            <a:pPr eaLnBrk="1" hangingPunct="1">
              <a:lnSpc>
                <a:spcPct val="90000"/>
              </a:lnSpc>
            </a:pPr>
            <a:r>
              <a:rPr lang="en-GB" sz="2800" smtClean="0">
                <a:solidFill>
                  <a:srgbClr val="FF9900"/>
                </a:solidFill>
              </a:rPr>
              <a:t>Not for LAWS but for cumulative generalisations</a:t>
            </a:r>
          </a:p>
          <a:p>
            <a:pPr eaLnBrk="1" hangingPunct="1">
              <a:lnSpc>
                <a:spcPct val="90000"/>
              </a:lnSpc>
            </a:pPr>
            <a:r>
              <a:rPr lang="en-GB" sz="2800" smtClean="0">
                <a:solidFill>
                  <a:srgbClr val="FF9900"/>
                </a:solidFill>
              </a:rPr>
              <a:t>‘the cart leading the horse’ </a:t>
            </a:r>
          </a:p>
          <a:p>
            <a:pPr eaLnBrk="1" hangingPunct="1">
              <a:lnSpc>
                <a:spcPct val="90000"/>
              </a:lnSpc>
            </a:pPr>
            <a:r>
              <a:rPr lang="en-GB" sz="2800" smtClean="0"/>
              <a:t>Conclusion</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fade">
                                      <p:cBhvr>
                                        <p:cTn id="7" dur="2000"/>
                                        <p:tgtEl>
                                          <p:spTgt spid="92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219"/>
                                        </p:tgtEl>
                                        <p:attrNameLst>
                                          <p:attrName>style.visibility</p:attrName>
                                        </p:attrNameLst>
                                      </p:cBhvr>
                                      <p:to>
                                        <p:strVal val="visible"/>
                                      </p:to>
                                    </p:set>
                                    <p:animEffect transition="in" filter="fade">
                                      <p:cBhvr>
                                        <p:cTn id="10" dur="2000"/>
                                        <p:tgtEl>
                                          <p:spTgt spid="92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P spid="9219"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104"/>
          <p:cNvSpPr>
            <a:spLocks noGrp="1" noChangeArrowheads="1"/>
          </p:cNvSpPr>
          <p:nvPr>
            <p:ph type="ftr" sz="quarter" idx="11"/>
          </p:nvPr>
        </p:nvSpPr>
        <p:spPr>
          <a:noFill/>
        </p:spPr>
        <p:txBody>
          <a:bodyPr/>
          <a:lstStyle/>
          <a:p>
            <a:r>
              <a:rPr lang="en-GB" smtClean="0"/>
              <a:t>CH2018</a:t>
            </a:r>
          </a:p>
        </p:txBody>
      </p:sp>
      <p:sp>
        <p:nvSpPr>
          <p:cNvPr id="36867" name="Rectangle 105"/>
          <p:cNvSpPr>
            <a:spLocks noGrp="1" noChangeArrowheads="1"/>
          </p:cNvSpPr>
          <p:nvPr>
            <p:ph type="sldNum" sz="quarter" idx="12"/>
          </p:nvPr>
        </p:nvSpPr>
        <p:spPr>
          <a:noFill/>
        </p:spPr>
        <p:txBody>
          <a:bodyPr/>
          <a:lstStyle/>
          <a:p>
            <a:fld id="{1A6386E2-E108-427B-AE35-9E1550F12A9E}" type="slidenum">
              <a:rPr lang="en-GB" smtClean="0"/>
              <a:pPr/>
              <a:t>18</a:t>
            </a:fld>
            <a:endParaRPr lang="en-GB" smtClean="0"/>
          </a:p>
        </p:txBody>
      </p:sp>
      <p:sp>
        <p:nvSpPr>
          <p:cNvPr id="181250" name="Rectangle 2"/>
          <p:cNvSpPr>
            <a:spLocks noGrp="1" noChangeArrowheads="1"/>
          </p:cNvSpPr>
          <p:nvPr>
            <p:ph type="ctrTitle"/>
          </p:nvPr>
        </p:nvSpPr>
        <p:spPr/>
        <p:txBody>
          <a:bodyPr/>
          <a:lstStyle/>
          <a:p>
            <a:pPr eaLnBrk="1" hangingPunct="1"/>
            <a:r>
              <a:rPr lang="en-GB" sz="3600" smtClean="0"/>
              <a:t>Some Fundamental Research Concepts</a:t>
            </a:r>
          </a:p>
        </p:txBody>
      </p:sp>
      <p:sp>
        <p:nvSpPr>
          <p:cNvPr id="181251" name="Rectangle 3"/>
          <p:cNvSpPr>
            <a:spLocks noGrp="1" noChangeArrowheads="1"/>
          </p:cNvSpPr>
          <p:nvPr>
            <p:ph type="subTitle" idx="1"/>
          </p:nvPr>
        </p:nvSpPr>
        <p:spPr/>
        <p:txBody>
          <a:bodyPr/>
          <a:lstStyle/>
          <a:p>
            <a:pPr eaLnBrk="1" hangingPunct="1"/>
            <a:endParaRPr lang="en-US" smtClean="0"/>
          </a:p>
        </p:txBody>
      </p:sp>
      <p:sp>
        <p:nvSpPr>
          <p:cNvPr id="36870" name="WordArt 6"/>
          <p:cNvSpPr>
            <a:spLocks noChangeArrowheads="1" noChangeShapeType="1" noTextEdit="1"/>
          </p:cNvSpPr>
          <p:nvPr/>
        </p:nvSpPr>
        <p:spPr bwMode="auto">
          <a:xfrm>
            <a:off x="1447800" y="4800600"/>
            <a:ext cx="2352675" cy="1295400"/>
          </a:xfrm>
          <a:prstGeom prst="rect">
            <a:avLst/>
          </a:prstGeom>
        </p:spPr>
        <p:txBody>
          <a:bodyPr wrap="none" fromWordArt="1">
            <a:prstTxWarp prst="textPlain">
              <a:avLst>
                <a:gd name="adj" fmla="val 50000"/>
              </a:avLst>
            </a:prstTxWarp>
          </a:bodyPr>
          <a:lstStyle/>
          <a:p>
            <a:pPr algn="ctr"/>
            <a:r>
              <a:rPr lang="en-GB" sz="3600" kern="1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a:rPr>
              <a:t>Variables</a:t>
            </a:r>
          </a:p>
        </p:txBody>
      </p:sp>
      <p:sp>
        <p:nvSpPr>
          <p:cNvPr id="36871" name="WordArt 7"/>
          <p:cNvSpPr>
            <a:spLocks noChangeArrowheads="1" noChangeShapeType="1" noTextEdit="1"/>
          </p:cNvSpPr>
          <p:nvPr/>
        </p:nvSpPr>
        <p:spPr bwMode="auto">
          <a:xfrm>
            <a:off x="3124200" y="3124200"/>
            <a:ext cx="2933700" cy="647700"/>
          </a:xfrm>
          <a:prstGeom prst="rect">
            <a:avLst/>
          </a:prstGeom>
        </p:spPr>
        <p:txBody>
          <a:bodyPr wrap="none" fromWordArt="1">
            <a:prstTxWarp prst="textPlain">
              <a:avLst>
                <a:gd name="adj" fmla="val 50000"/>
              </a:avLst>
            </a:prstTxWarp>
          </a:bodyPr>
          <a:lstStyle/>
          <a:p>
            <a:pPr algn="ctr"/>
            <a:r>
              <a:rPr lang="en-GB" sz="3600" kern="1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a:rPr>
              <a:t>Hypotheses</a:t>
            </a:r>
          </a:p>
        </p:txBody>
      </p:sp>
      <p:sp>
        <p:nvSpPr>
          <p:cNvPr id="36872" name="WordArt 8"/>
          <p:cNvSpPr>
            <a:spLocks noChangeArrowheads="1" noChangeShapeType="1" noTextEdit="1"/>
          </p:cNvSpPr>
          <p:nvPr/>
        </p:nvSpPr>
        <p:spPr bwMode="auto">
          <a:xfrm>
            <a:off x="5326063" y="4343400"/>
            <a:ext cx="3817937" cy="792163"/>
          </a:xfrm>
          <a:prstGeom prst="rect">
            <a:avLst/>
          </a:prstGeom>
        </p:spPr>
        <p:txBody>
          <a:bodyPr wrap="none" fromWordArt="1">
            <a:prstTxWarp prst="textPlain">
              <a:avLst>
                <a:gd name="adj" fmla="val 50000"/>
              </a:avLst>
            </a:prstTxWarp>
          </a:bodyPr>
          <a:lstStyle/>
          <a:p>
            <a:pPr algn="ctr"/>
            <a:r>
              <a:rPr lang="en-GB" sz="3600" kern="1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a:rPr>
              <a:t>Reliability &amp; </a:t>
            </a:r>
          </a:p>
          <a:p>
            <a:pPr algn="ctr"/>
            <a:r>
              <a:rPr lang="en-GB" sz="3600" kern="1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a:rPr>
              <a:t>Validity</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1250"/>
                                        </p:tgtEl>
                                        <p:attrNameLst>
                                          <p:attrName>style.visibility</p:attrName>
                                        </p:attrNameLst>
                                      </p:cBhvr>
                                      <p:to>
                                        <p:strVal val="visible"/>
                                      </p:to>
                                    </p:set>
                                    <p:animEffect transition="in" filter="fade">
                                      <p:cBhvr>
                                        <p:cTn id="7" dur="2000"/>
                                        <p:tgtEl>
                                          <p:spTgt spid="181250"/>
                                        </p:tgtEl>
                                      </p:cBhvr>
                                    </p:animEffect>
                                  </p:childTnLst>
                                </p:cTn>
                              </p:par>
                              <p:par>
                                <p:cTn id="8" presetID="10" presetClass="entr" presetSubtype="0" fill="hold" grpId="0" nodeType="withEffect" nodePh="1">
                                  <p:stCondLst>
                                    <p:cond delay="0"/>
                                  </p:stCondLst>
                                  <p:endCondLst>
                                    <p:cond evt="begin" delay="0">
                                      <p:tn val="8"/>
                                    </p:cond>
                                  </p:endCondLst>
                                  <p:childTnLst>
                                    <p:set>
                                      <p:cBhvr>
                                        <p:cTn id="9" dur="1" fill="hold">
                                          <p:stCondLst>
                                            <p:cond delay="0"/>
                                          </p:stCondLst>
                                        </p:cTn>
                                        <p:tgtEl>
                                          <p:spTgt spid="181251"/>
                                        </p:tgtEl>
                                        <p:attrNameLst>
                                          <p:attrName>style.visibility</p:attrName>
                                        </p:attrNameLst>
                                      </p:cBhvr>
                                      <p:to>
                                        <p:strVal val="visible"/>
                                      </p:to>
                                    </p:set>
                                    <p:animEffect transition="in" filter="fade">
                                      <p:cBhvr>
                                        <p:cTn id="10" dur="2000"/>
                                        <p:tgtEl>
                                          <p:spTgt spid="1812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1250" grpId="0"/>
      <p:bldP spid="181251" grpId="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Footer Placeholder 4"/>
          <p:cNvSpPr>
            <a:spLocks noGrp="1"/>
          </p:cNvSpPr>
          <p:nvPr>
            <p:ph type="ftr" sz="quarter" idx="11"/>
          </p:nvPr>
        </p:nvSpPr>
        <p:spPr>
          <a:noFill/>
        </p:spPr>
        <p:txBody>
          <a:bodyPr/>
          <a:lstStyle/>
          <a:p>
            <a:r>
              <a:rPr lang="en-GB" smtClean="0"/>
              <a:t>CH2018</a:t>
            </a:r>
          </a:p>
        </p:txBody>
      </p:sp>
      <p:sp>
        <p:nvSpPr>
          <p:cNvPr id="37891" name="Slide Number Placeholder 5"/>
          <p:cNvSpPr>
            <a:spLocks noGrp="1"/>
          </p:cNvSpPr>
          <p:nvPr>
            <p:ph type="sldNum" sz="quarter" idx="12"/>
          </p:nvPr>
        </p:nvSpPr>
        <p:spPr>
          <a:noFill/>
        </p:spPr>
        <p:txBody>
          <a:bodyPr/>
          <a:lstStyle/>
          <a:p>
            <a:fld id="{3EDF5604-F94E-4EA1-947E-DC5707EA10B3}" type="slidenum">
              <a:rPr lang="en-GB" smtClean="0"/>
              <a:pPr/>
              <a:t>19</a:t>
            </a:fld>
            <a:endParaRPr lang="en-GB" smtClean="0"/>
          </a:p>
        </p:txBody>
      </p:sp>
      <p:sp>
        <p:nvSpPr>
          <p:cNvPr id="182274" name="Rectangle 2"/>
          <p:cNvSpPr>
            <a:spLocks noGrp="1" noChangeArrowheads="1"/>
          </p:cNvSpPr>
          <p:nvPr>
            <p:ph type="title"/>
          </p:nvPr>
        </p:nvSpPr>
        <p:spPr/>
        <p:txBody>
          <a:bodyPr/>
          <a:lstStyle/>
          <a:p>
            <a:pPr eaLnBrk="1" hangingPunct="1"/>
            <a:r>
              <a:rPr lang="en-GB" sz="3600" b="1" smtClean="0"/>
              <a:t>Independent and dependent variables</a:t>
            </a:r>
          </a:p>
        </p:txBody>
      </p:sp>
      <p:sp>
        <p:nvSpPr>
          <p:cNvPr id="37893" name="Rectangle 3"/>
          <p:cNvSpPr>
            <a:spLocks noChangeArrowheads="1"/>
          </p:cNvSpPr>
          <p:nvPr/>
        </p:nvSpPr>
        <p:spPr bwMode="auto">
          <a:xfrm>
            <a:off x="990600" y="1981200"/>
            <a:ext cx="7921625" cy="1463675"/>
          </a:xfrm>
          <a:prstGeom prst="rect">
            <a:avLst/>
          </a:prstGeom>
          <a:noFill/>
          <a:ln w="9525">
            <a:noFill/>
            <a:miter lim="800000"/>
            <a:headEnd/>
            <a:tailEnd/>
          </a:ln>
        </p:spPr>
        <p:txBody>
          <a:bodyPr>
            <a:spAutoFit/>
          </a:bodyPr>
          <a:lstStyle/>
          <a:p>
            <a:pPr>
              <a:spcBef>
                <a:spcPct val="50000"/>
              </a:spcBef>
            </a:pPr>
            <a:r>
              <a:rPr lang="en-GB" sz="2000" b="1">
                <a:solidFill>
                  <a:srgbClr val="FF9900"/>
                </a:solidFill>
                <a:latin typeface="Arial" charset="0"/>
              </a:rPr>
              <a:t>Independent variable</a:t>
            </a:r>
            <a:r>
              <a:rPr lang="en-GB" sz="2000" b="1">
                <a:latin typeface="Arial" charset="0"/>
              </a:rPr>
              <a:t>:</a:t>
            </a:r>
            <a:r>
              <a:rPr lang="en-GB" sz="2000">
                <a:latin typeface="Arial" charset="0"/>
              </a:rPr>
              <a:t> the variable that the experimenter manipulates to see whether it has an effect on the other variable.</a:t>
            </a:r>
          </a:p>
          <a:p>
            <a:pPr>
              <a:spcBef>
                <a:spcPct val="50000"/>
              </a:spcBef>
            </a:pPr>
            <a:r>
              <a:rPr lang="en-GB" sz="2000" b="1">
                <a:solidFill>
                  <a:srgbClr val="FF9900"/>
                </a:solidFill>
                <a:latin typeface="Arial" charset="0"/>
              </a:rPr>
              <a:t>Dependent variable</a:t>
            </a:r>
            <a:r>
              <a:rPr lang="en-GB" sz="2000" b="1">
                <a:latin typeface="Arial" charset="0"/>
              </a:rPr>
              <a:t>:</a:t>
            </a:r>
            <a:r>
              <a:rPr lang="en-GB" sz="2000">
                <a:latin typeface="Arial" charset="0"/>
              </a:rPr>
              <a:t> the variable which is dependent on the way in which the experimenter manipulates the independent variable.</a:t>
            </a:r>
          </a:p>
        </p:txBody>
      </p:sp>
      <p:sp>
        <p:nvSpPr>
          <p:cNvPr id="37894" name="AutoShape 56"/>
          <p:cNvSpPr>
            <a:spLocks noChangeArrowheads="1"/>
          </p:cNvSpPr>
          <p:nvPr/>
        </p:nvSpPr>
        <p:spPr bwMode="auto">
          <a:xfrm>
            <a:off x="0" y="3500438"/>
            <a:ext cx="1296988" cy="1439862"/>
          </a:xfrm>
          <a:prstGeom prst="rightArrowCallout">
            <a:avLst>
              <a:gd name="adj1" fmla="val 27754"/>
              <a:gd name="adj2" fmla="val 27754"/>
              <a:gd name="adj3" fmla="val 16667"/>
              <a:gd name="adj4" fmla="val 66667"/>
            </a:avLst>
          </a:prstGeom>
          <a:solidFill>
            <a:schemeClr val="accent1"/>
          </a:solidFill>
          <a:ln w="12700">
            <a:solidFill>
              <a:schemeClr val="tx1"/>
            </a:solidFill>
            <a:miter lim="800000"/>
            <a:headEnd/>
            <a:tailEnd/>
          </a:ln>
        </p:spPr>
        <p:txBody>
          <a:bodyPr wrap="none" anchor="ctr"/>
          <a:lstStyle/>
          <a:p>
            <a:endParaRPr lang="en-US"/>
          </a:p>
        </p:txBody>
      </p:sp>
      <p:sp>
        <p:nvSpPr>
          <p:cNvPr id="37895" name="Text Box 57"/>
          <p:cNvSpPr txBox="1">
            <a:spLocks noChangeArrowheads="1"/>
          </p:cNvSpPr>
          <p:nvPr/>
        </p:nvSpPr>
        <p:spPr bwMode="auto">
          <a:xfrm>
            <a:off x="0" y="3860800"/>
            <a:ext cx="1441450" cy="779463"/>
          </a:xfrm>
          <a:prstGeom prst="rect">
            <a:avLst/>
          </a:prstGeom>
          <a:noFill/>
          <a:ln w="12700">
            <a:noFill/>
            <a:miter lim="800000"/>
            <a:headEnd/>
            <a:tailEnd/>
          </a:ln>
        </p:spPr>
        <p:txBody>
          <a:bodyPr>
            <a:spAutoFit/>
          </a:bodyPr>
          <a:lstStyle/>
          <a:p>
            <a:pPr>
              <a:spcBef>
                <a:spcPct val="50000"/>
              </a:spcBef>
            </a:pPr>
            <a:r>
              <a:rPr lang="en-GB" sz="1800">
                <a:latin typeface="Verdana" pitchFamily="34" charset="0"/>
              </a:rPr>
              <a:t>Cause</a:t>
            </a:r>
          </a:p>
          <a:p>
            <a:pPr>
              <a:spcBef>
                <a:spcPct val="50000"/>
              </a:spcBef>
            </a:pPr>
            <a:r>
              <a:rPr lang="en-GB" sz="1800">
                <a:latin typeface="Verdana" pitchFamily="34" charset="0"/>
              </a:rPr>
              <a:t>IV</a:t>
            </a:r>
          </a:p>
        </p:txBody>
      </p:sp>
      <p:sp>
        <p:nvSpPr>
          <p:cNvPr id="37896" name="AutoShape 58"/>
          <p:cNvSpPr>
            <a:spLocks noChangeArrowheads="1"/>
          </p:cNvSpPr>
          <p:nvPr/>
        </p:nvSpPr>
        <p:spPr bwMode="auto">
          <a:xfrm>
            <a:off x="2895600" y="5562600"/>
            <a:ext cx="1296988" cy="1081088"/>
          </a:xfrm>
          <a:prstGeom prst="rightArrowCallout">
            <a:avLst>
              <a:gd name="adj1" fmla="val 25000"/>
              <a:gd name="adj2" fmla="val 25000"/>
              <a:gd name="adj3" fmla="val 19995"/>
              <a:gd name="adj4" fmla="val 66667"/>
            </a:avLst>
          </a:prstGeom>
          <a:solidFill>
            <a:schemeClr val="accent1"/>
          </a:solidFill>
          <a:ln w="12700">
            <a:solidFill>
              <a:schemeClr val="tx1"/>
            </a:solidFill>
            <a:miter lim="800000"/>
            <a:headEnd/>
            <a:tailEnd/>
          </a:ln>
        </p:spPr>
        <p:txBody>
          <a:bodyPr wrap="none" anchor="ctr"/>
          <a:lstStyle/>
          <a:p>
            <a:endParaRPr lang="en-US"/>
          </a:p>
        </p:txBody>
      </p:sp>
      <p:sp>
        <p:nvSpPr>
          <p:cNvPr id="37897" name="Text Box 60"/>
          <p:cNvSpPr txBox="1">
            <a:spLocks noChangeArrowheads="1"/>
          </p:cNvSpPr>
          <p:nvPr/>
        </p:nvSpPr>
        <p:spPr bwMode="auto">
          <a:xfrm>
            <a:off x="2895600" y="5791200"/>
            <a:ext cx="1296988" cy="779463"/>
          </a:xfrm>
          <a:prstGeom prst="rect">
            <a:avLst/>
          </a:prstGeom>
          <a:noFill/>
          <a:ln w="12700">
            <a:noFill/>
            <a:miter lim="800000"/>
            <a:headEnd/>
            <a:tailEnd/>
          </a:ln>
        </p:spPr>
        <p:txBody>
          <a:bodyPr>
            <a:spAutoFit/>
          </a:bodyPr>
          <a:lstStyle/>
          <a:p>
            <a:pPr>
              <a:spcBef>
                <a:spcPct val="50000"/>
              </a:spcBef>
            </a:pPr>
            <a:r>
              <a:rPr lang="en-GB" sz="1800">
                <a:latin typeface="Verdana" pitchFamily="34" charset="0"/>
              </a:rPr>
              <a:t>Effect</a:t>
            </a:r>
          </a:p>
          <a:p>
            <a:pPr>
              <a:spcBef>
                <a:spcPct val="50000"/>
              </a:spcBef>
            </a:pPr>
            <a:r>
              <a:rPr lang="en-GB" sz="1800">
                <a:latin typeface="Verdana" pitchFamily="34" charset="0"/>
              </a:rPr>
              <a:t>DV</a:t>
            </a:r>
          </a:p>
        </p:txBody>
      </p:sp>
      <p:pic>
        <p:nvPicPr>
          <p:cNvPr id="37898" name="Picture 64" descr="10randp"/>
          <p:cNvPicPr>
            <a:picLocks noChangeAspect="1" noChangeArrowheads="1"/>
          </p:cNvPicPr>
          <p:nvPr/>
        </p:nvPicPr>
        <p:blipFill>
          <a:blip r:embed="rId3" cstate="print"/>
          <a:srcRect/>
          <a:stretch>
            <a:fillRect/>
          </a:stretch>
        </p:blipFill>
        <p:spPr bwMode="auto">
          <a:xfrm>
            <a:off x="1295400" y="3733800"/>
            <a:ext cx="2819400" cy="1809750"/>
          </a:xfrm>
          <a:prstGeom prst="rect">
            <a:avLst/>
          </a:prstGeom>
          <a:noFill/>
          <a:ln w="9525">
            <a:noFill/>
            <a:miter lim="800000"/>
            <a:headEnd/>
            <a:tailEnd/>
          </a:ln>
        </p:spPr>
      </p:pic>
      <p:pic>
        <p:nvPicPr>
          <p:cNvPr id="37899" name="Picture 67" descr="04"/>
          <p:cNvPicPr>
            <a:picLocks noChangeAspect="1" noChangeArrowheads="1"/>
          </p:cNvPicPr>
          <p:nvPr/>
        </p:nvPicPr>
        <p:blipFill>
          <a:blip r:embed="rId4" cstate="print"/>
          <a:srcRect/>
          <a:stretch>
            <a:fillRect/>
          </a:stretch>
        </p:blipFill>
        <p:spPr bwMode="auto">
          <a:xfrm>
            <a:off x="4800600" y="3581400"/>
            <a:ext cx="3810000" cy="28575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2274"/>
                                        </p:tgtEl>
                                        <p:attrNameLst>
                                          <p:attrName>style.visibility</p:attrName>
                                        </p:attrNameLst>
                                      </p:cBhvr>
                                      <p:to>
                                        <p:strVal val="visible"/>
                                      </p:to>
                                    </p:set>
                                    <p:animEffect transition="in" filter="fade">
                                      <p:cBhvr>
                                        <p:cTn id="7" dur="2000"/>
                                        <p:tgtEl>
                                          <p:spTgt spid="1822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2274" grpId="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Footer Placeholder 3"/>
          <p:cNvSpPr>
            <a:spLocks noGrp="1"/>
          </p:cNvSpPr>
          <p:nvPr>
            <p:ph type="ftr" sz="quarter" idx="11"/>
          </p:nvPr>
        </p:nvSpPr>
        <p:spPr>
          <a:noFill/>
        </p:spPr>
        <p:txBody>
          <a:bodyPr/>
          <a:lstStyle/>
          <a:p>
            <a:r>
              <a:rPr lang="en-GB" smtClean="0"/>
              <a:t>CH2018</a:t>
            </a:r>
          </a:p>
        </p:txBody>
      </p:sp>
      <p:sp>
        <p:nvSpPr>
          <p:cNvPr id="38915" name="Slide Number Placeholder 4"/>
          <p:cNvSpPr>
            <a:spLocks noGrp="1"/>
          </p:cNvSpPr>
          <p:nvPr>
            <p:ph type="sldNum" sz="quarter" idx="12"/>
          </p:nvPr>
        </p:nvSpPr>
        <p:spPr>
          <a:noFill/>
        </p:spPr>
        <p:txBody>
          <a:bodyPr/>
          <a:lstStyle/>
          <a:p>
            <a:fld id="{DBC40E04-665B-413A-A181-C6648B546E91}" type="slidenum">
              <a:rPr lang="en-GB" smtClean="0"/>
              <a:pPr/>
              <a:t>20</a:t>
            </a:fld>
            <a:endParaRPr lang="en-GB" smtClean="0"/>
          </a:p>
        </p:txBody>
      </p:sp>
      <p:sp>
        <p:nvSpPr>
          <p:cNvPr id="183298" name="Rectangle 2"/>
          <p:cNvSpPr>
            <a:spLocks noGrp="1" noChangeArrowheads="1"/>
          </p:cNvSpPr>
          <p:nvPr>
            <p:ph type="title"/>
          </p:nvPr>
        </p:nvSpPr>
        <p:spPr/>
        <p:txBody>
          <a:bodyPr/>
          <a:lstStyle/>
          <a:p>
            <a:pPr eaLnBrk="1" hangingPunct="1"/>
            <a:r>
              <a:rPr lang="en-GB" sz="3200" b="1" smtClean="0"/>
              <a:t>Null hypothesis</a:t>
            </a:r>
          </a:p>
        </p:txBody>
      </p:sp>
      <p:sp>
        <p:nvSpPr>
          <p:cNvPr id="38917" name="Rectangle 3"/>
          <p:cNvSpPr>
            <a:spLocks noChangeArrowheads="1"/>
          </p:cNvSpPr>
          <p:nvPr/>
        </p:nvSpPr>
        <p:spPr bwMode="auto">
          <a:xfrm>
            <a:off x="838200" y="2057400"/>
            <a:ext cx="8534400" cy="3597275"/>
          </a:xfrm>
          <a:prstGeom prst="rect">
            <a:avLst/>
          </a:prstGeom>
          <a:noFill/>
          <a:ln w="9525">
            <a:noFill/>
            <a:miter lim="800000"/>
            <a:headEnd/>
            <a:tailEnd/>
          </a:ln>
        </p:spPr>
        <p:txBody>
          <a:bodyPr>
            <a:spAutoFit/>
          </a:bodyPr>
          <a:lstStyle/>
          <a:p>
            <a:pPr>
              <a:spcBef>
                <a:spcPct val="50000"/>
              </a:spcBef>
              <a:buFontTx/>
              <a:buChar char="•"/>
            </a:pPr>
            <a:r>
              <a:rPr lang="en-GB" sz="2000">
                <a:latin typeface="Arial" charset="0"/>
              </a:rPr>
              <a:t>It must be possible for the predicted effects to occur or not to occur</a:t>
            </a:r>
          </a:p>
          <a:p>
            <a:pPr>
              <a:spcBef>
                <a:spcPct val="50000"/>
              </a:spcBef>
              <a:buFontTx/>
              <a:buChar char="•"/>
            </a:pPr>
            <a:r>
              <a:rPr lang="en-GB" sz="2000">
                <a:solidFill>
                  <a:srgbClr val="FF9900"/>
                </a:solidFill>
                <a:latin typeface="Arial" charset="0"/>
              </a:rPr>
              <a:t>Null hypothesis</a:t>
            </a:r>
            <a:r>
              <a:rPr lang="en-GB" sz="2000">
                <a:latin typeface="Arial" charset="0"/>
              </a:rPr>
              <a:t>: predicts that there is no relationship between the two variables</a:t>
            </a:r>
          </a:p>
          <a:p>
            <a:pPr>
              <a:spcBef>
                <a:spcPct val="50000"/>
              </a:spcBef>
              <a:buFontTx/>
              <a:buChar char="•"/>
            </a:pPr>
            <a:r>
              <a:rPr lang="en-GB" sz="2000">
                <a:latin typeface="Arial" charset="0"/>
              </a:rPr>
              <a:t>It is only after a statistical test has been performed, and if the difference between the scores is big enough, can we </a:t>
            </a:r>
            <a:r>
              <a:rPr lang="en-GB" sz="2000">
                <a:solidFill>
                  <a:srgbClr val="FF9900"/>
                </a:solidFill>
                <a:latin typeface="Arial" charset="0"/>
              </a:rPr>
              <a:t>reject </a:t>
            </a:r>
            <a:r>
              <a:rPr lang="en-GB" sz="2000">
                <a:latin typeface="Arial" charset="0"/>
              </a:rPr>
              <a:t>the null hypothesis and accept the alternative (experimental) hypothesis.</a:t>
            </a:r>
          </a:p>
          <a:p>
            <a:pPr>
              <a:spcBef>
                <a:spcPct val="50000"/>
              </a:spcBef>
            </a:pPr>
            <a:endParaRPr lang="en-GB" sz="2000">
              <a:latin typeface="Arial" charset="0"/>
            </a:endParaRPr>
          </a:p>
          <a:p>
            <a:pPr>
              <a:spcBef>
                <a:spcPct val="50000"/>
              </a:spcBef>
            </a:pPr>
            <a:endParaRPr lang="en-GB" sz="2000">
              <a:latin typeface="Arial" charset="0"/>
            </a:endParaRPr>
          </a:p>
          <a:p>
            <a:pPr>
              <a:spcBef>
                <a:spcPct val="50000"/>
              </a:spcBef>
            </a:pPr>
            <a:endParaRPr lang="en-GB" sz="2000">
              <a:latin typeface="Arial" charset="0"/>
            </a:endParaRPr>
          </a:p>
        </p:txBody>
      </p:sp>
      <p:pic>
        <p:nvPicPr>
          <p:cNvPr id="38918" name="Picture 5" descr="image006"/>
          <p:cNvPicPr>
            <a:picLocks noChangeAspect="1" noChangeArrowheads="1"/>
          </p:cNvPicPr>
          <p:nvPr/>
        </p:nvPicPr>
        <p:blipFill>
          <a:blip r:embed="rId3" cstate="print"/>
          <a:srcRect/>
          <a:stretch>
            <a:fillRect/>
          </a:stretch>
        </p:blipFill>
        <p:spPr bwMode="auto">
          <a:xfrm>
            <a:off x="2438400" y="4306888"/>
            <a:ext cx="4186238" cy="2551112"/>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3298"/>
                                        </p:tgtEl>
                                        <p:attrNameLst>
                                          <p:attrName>style.visibility</p:attrName>
                                        </p:attrNameLst>
                                      </p:cBhvr>
                                      <p:to>
                                        <p:strVal val="visible"/>
                                      </p:to>
                                    </p:set>
                                    <p:animEffect transition="in" filter="fade">
                                      <p:cBhvr>
                                        <p:cTn id="7" dur="2000"/>
                                        <p:tgtEl>
                                          <p:spTgt spid="1832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3298"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Footer Placeholder 4"/>
          <p:cNvSpPr>
            <a:spLocks noGrp="1"/>
          </p:cNvSpPr>
          <p:nvPr>
            <p:ph type="ftr" sz="quarter" idx="11"/>
          </p:nvPr>
        </p:nvSpPr>
        <p:spPr>
          <a:noFill/>
        </p:spPr>
        <p:txBody>
          <a:bodyPr/>
          <a:lstStyle/>
          <a:p>
            <a:r>
              <a:rPr lang="en-GB" smtClean="0"/>
              <a:t>CH2018</a:t>
            </a:r>
          </a:p>
        </p:txBody>
      </p:sp>
      <p:sp>
        <p:nvSpPr>
          <p:cNvPr id="39939" name="Slide Number Placeholder 5"/>
          <p:cNvSpPr>
            <a:spLocks noGrp="1"/>
          </p:cNvSpPr>
          <p:nvPr>
            <p:ph type="sldNum" sz="quarter" idx="12"/>
          </p:nvPr>
        </p:nvSpPr>
        <p:spPr>
          <a:noFill/>
        </p:spPr>
        <p:txBody>
          <a:bodyPr/>
          <a:lstStyle/>
          <a:p>
            <a:fld id="{94E8E19A-EF06-46EF-8327-FB91ADADF06B}" type="slidenum">
              <a:rPr lang="en-GB" smtClean="0"/>
              <a:pPr/>
              <a:t>21</a:t>
            </a:fld>
            <a:endParaRPr lang="en-GB" smtClean="0"/>
          </a:p>
        </p:txBody>
      </p:sp>
      <p:sp>
        <p:nvSpPr>
          <p:cNvPr id="184322" name="Rectangle 2"/>
          <p:cNvSpPr>
            <a:spLocks noGrp="1" noChangeArrowheads="1"/>
          </p:cNvSpPr>
          <p:nvPr>
            <p:ph type="title"/>
          </p:nvPr>
        </p:nvSpPr>
        <p:spPr/>
        <p:txBody>
          <a:bodyPr/>
          <a:lstStyle/>
          <a:p>
            <a:pPr eaLnBrk="1" hangingPunct="1"/>
            <a:r>
              <a:rPr lang="en-GB" smtClean="0"/>
              <a:t>Nature of the Hypothesis</a:t>
            </a:r>
          </a:p>
        </p:txBody>
      </p:sp>
      <p:sp>
        <p:nvSpPr>
          <p:cNvPr id="184323" name="Rectangle 3"/>
          <p:cNvSpPr>
            <a:spLocks noGrp="1" noChangeArrowheads="1"/>
          </p:cNvSpPr>
          <p:nvPr>
            <p:ph type="body" idx="1"/>
          </p:nvPr>
        </p:nvSpPr>
        <p:spPr/>
        <p:txBody>
          <a:bodyPr/>
          <a:lstStyle/>
          <a:p>
            <a:pPr eaLnBrk="1" hangingPunct="1">
              <a:lnSpc>
                <a:spcPct val="90000"/>
              </a:lnSpc>
            </a:pPr>
            <a:r>
              <a:rPr lang="en-GB" dirty="0" smtClean="0">
                <a:cs typeface="Times New Roman" pitchFamily="18" charset="0"/>
              </a:rPr>
              <a:t>An hypothesis is a specific statement of prediction. It describes in concrete (rather than theoretical) terms what you </a:t>
            </a:r>
            <a:r>
              <a:rPr lang="en-GB" dirty="0" smtClean="0">
                <a:solidFill>
                  <a:srgbClr val="FF9900"/>
                </a:solidFill>
                <a:cs typeface="Times New Roman" pitchFamily="18" charset="0"/>
              </a:rPr>
              <a:t>expect</a:t>
            </a:r>
            <a:r>
              <a:rPr lang="en-GB" dirty="0" smtClean="0">
                <a:cs typeface="Times New Roman" pitchFamily="18" charset="0"/>
              </a:rPr>
              <a:t> will happen in your study. </a:t>
            </a:r>
          </a:p>
          <a:p>
            <a:pPr eaLnBrk="1" hangingPunct="1">
              <a:lnSpc>
                <a:spcPct val="90000"/>
              </a:lnSpc>
            </a:pPr>
            <a:r>
              <a:rPr lang="en-GB" dirty="0" smtClean="0">
                <a:cs typeface="Times New Roman" pitchFamily="18" charset="0"/>
              </a:rPr>
              <a:t>There is a </a:t>
            </a:r>
            <a:r>
              <a:rPr lang="en-GB" dirty="0" smtClean="0">
                <a:solidFill>
                  <a:srgbClr val="FF9900"/>
                </a:solidFill>
                <a:cs typeface="Times New Roman" pitchFamily="18" charset="0"/>
              </a:rPr>
              <a:t>null</a:t>
            </a:r>
            <a:r>
              <a:rPr lang="en-GB" dirty="0" smtClean="0">
                <a:cs typeface="Times New Roman" pitchFamily="18" charset="0"/>
              </a:rPr>
              <a:t> hypothesis ( H</a:t>
            </a:r>
            <a:r>
              <a:rPr lang="en-GB" baseline="-25000" dirty="0" smtClean="0">
                <a:cs typeface="Times New Roman" pitchFamily="18" charset="0"/>
              </a:rPr>
              <a:t>0</a:t>
            </a:r>
            <a:r>
              <a:rPr lang="en-GB" dirty="0" smtClean="0">
                <a:cs typeface="Times New Roman" pitchFamily="18" charset="0"/>
              </a:rPr>
              <a:t>)</a:t>
            </a:r>
            <a:r>
              <a:rPr lang="en-GB" baseline="-25000" dirty="0" smtClean="0">
                <a:cs typeface="Times New Roman" pitchFamily="18" charset="0"/>
              </a:rPr>
              <a:t> </a:t>
            </a:r>
            <a:r>
              <a:rPr lang="en-GB" smtClean="0">
                <a:cs typeface="Times New Roman" pitchFamily="18" charset="0"/>
              </a:rPr>
              <a:t>and an experimental or </a:t>
            </a:r>
            <a:r>
              <a:rPr lang="en-GB" smtClean="0">
                <a:solidFill>
                  <a:srgbClr val="FF9900"/>
                </a:solidFill>
                <a:cs typeface="Times New Roman" pitchFamily="18" charset="0"/>
              </a:rPr>
              <a:t>alternative</a:t>
            </a:r>
            <a:r>
              <a:rPr lang="en-GB" smtClean="0">
                <a:cs typeface="Times New Roman" pitchFamily="18" charset="0"/>
              </a:rPr>
              <a:t>(H</a:t>
            </a:r>
            <a:r>
              <a:rPr lang="en-GB" baseline="-25000" smtClean="0">
                <a:cs typeface="Times New Roman" pitchFamily="18" charset="0"/>
              </a:rPr>
              <a:t>1</a:t>
            </a:r>
            <a:r>
              <a:rPr lang="en-GB" smtClean="0">
                <a:cs typeface="Times New Roman" pitchFamily="18" charset="0"/>
              </a:rPr>
              <a:t>)</a:t>
            </a:r>
          </a:p>
          <a:p>
            <a:pPr eaLnBrk="1" hangingPunct="1">
              <a:lnSpc>
                <a:spcPct val="90000"/>
              </a:lnSpc>
            </a:pPr>
            <a:r>
              <a:rPr lang="en-GB" dirty="0" smtClean="0">
                <a:cs typeface="Times New Roman" pitchFamily="18" charset="0"/>
              </a:rPr>
              <a:t>Hypotheses can be one-tailed or two tailed – difference or direction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4322"/>
                                        </p:tgtEl>
                                        <p:attrNameLst>
                                          <p:attrName>style.visibility</p:attrName>
                                        </p:attrNameLst>
                                      </p:cBhvr>
                                      <p:to>
                                        <p:strVal val="visible"/>
                                      </p:to>
                                    </p:set>
                                    <p:animEffect transition="in" filter="fade">
                                      <p:cBhvr>
                                        <p:cTn id="7" dur="2000"/>
                                        <p:tgtEl>
                                          <p:spTgt spid="1843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84323"/>
                                        </p:tgtEl>
                                        <p:attrNameLst>
                                          <p:attrName>style.visibility</p:attrName>
                                        </p:attrNameLst>
                                      </p:cBhvr>
                                      <p:to>
                                        <p:strVal val="visible"/>
                                      </p:to>
                                    </p:set>
                                    <p:animEffect transition="in" filter="fade">
                                      <p:cBhvr>
                                        <p:cTn id="10" dur="2000"/>
                                        <p:tgtEl>
                                          <p:spTgt spid="1843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22" grpId="0"/>
      <p:bldP spid="184323" grpId="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Footer Placeholder 3"/>
          <p:cNvSpPr>
            <a:spLocks noGrp="1"/>
          </p:cNvSpPr>
          <p:nvPr>
            <p:ph type="ftr" sz="quarter" idx="11"/>
          </p:nvPr>
        </p:nvSpPr>
        <p:spPr>
          <a:noFill/>
        </p:spPr>
        <p:txBody>
          <a:bodyPr/>
          <a:lstStyle/>
          <a:p>
            <a:r>
              <a:rPr lang="en-GB" smtClean="0"/>
              <a:t>CH2018</a:t>
            </a:r>
          </a:p>
        </p:txBody>
      </p:sp>
      <p:sp>
        <p:nvSpPr>
          <p:cNvPr id="40963" name="Slide Number Placeholder 4"/>
          <p:cNvSpPr>
            <a:spLocks noGrp="1"/>
          </p:cNvSpPr>
          <p:nvPr>
            <p:ph type="sldNum" sz="quarter" idx="12"/>
          </p:nvPr>
        </p:nvSpPr>
        <p:spPr>
          <a:noFill/>
        </p:spPr>
        <p:txBody>
          <a:bodyPr/>
          <a:lstStyle/>
          <a:p>
            <a:fld id="{08BC91E1-5066-47E3-9683-7A348DF6E11B}" type="slidenum">
              <a:rPr lang="en-GB" smtClean="0"/>
              <a:pPr/>
              <a:t>22</a:t>
            </a:fld>
            <a:endParaRPr lang="en-GB" smtClean="0"/>
          </a:p>
        </p:txBody>
      </p:sp>
      <p:sp>
        <p:nvSpPr>
          <p:cNvPr id="185346" name="Rectangle 2"/>
          <p:cNvSpPr>
            <a:spLocks noGrp="1" noChangeArrowheads="1"/>
          </p:cNvSpPr>
          <p:nvPr>
            <p:ph type="title"/>
          </p:nvPr>
        </p:nvSpPr>
        <p:spPr/>
        <p:txBody>
          <a:bodyPr/>
          <a:lstStyle/>
          <a:p>
            <a:pPr eaLnBrk="1" hangingPunct="1"/>
            <a:r>
              <a:rPr lang="en-GB" sz="3600" b="1" smtClean="0"/>
              <a:t>One tailed/ two tailed hypotheses</a:t>
            </a:r>
          </a:p>
        </p:txBody>
      </p:sp>
      <p:sp>
        <p:nvSpPr>
          <p:cNvPr id="40965" name="Rectangle 3"/>
          <p:cNvSpPr>
            <a:spLocks noChangeArrowheads="1"/>
          </p:cNvSpPr>
          <p:nvPr/>
        </p:nvSpPr>
        <p:spPr bwMode="auto">
          <a:xfrm>
            <a:off x="1066800" y="2057400"/>
            <a:ext cx="7848600" cy="5273675"/>
          </a:xfrm>
          <a:prstGeom prst="rect">
            <a:avLst/>
          </a:prstGeom>
          <a:noFill/>
          <a:ln w="9525">
            <a:noFill/>
            <a:miter lim="800000"/>
            <a:headEnd/>
            <a:tailEnd/>
          </a:ln>
        </p:spPr>
        <p:txBody>
          <a:bodyPr>
            <a:spAutoFit/>
          </a:bodyPr>
          <a:lstStyle/>
          <a:p>
            <a:pPr>
              <a:spcBef>
                <a:spcPct val="50000"/>
              </a:spcBef>
            </a:pPr>
            <a:r>
              <a:rPr lang="en-GB" sz="2000" b="1">
                <a:solidFill>
                  <a:srgbClr val="FF9900"/>
                </a:solidFill>
                <a:latin typeface="Arial" charset="0"/>
              </a:rPr>
              <a:t>One tailed hypothesis</a:t>
            </a:r>
            <a:r>
              <a:rPr lang="en-GB" sz="2000" b="1">
                <a:latin typeface="Arial" charset="0"/>
              </a:rPr>
              <a:t>:</a:t>
            </a:r>
            <a:r>
              <a:rPr lang="en-GB" sz="2000">
                <a:latin typeface="Arial" charset="0"/>
              </a:rPr>
              <a:t> states the direction of the difference </a:t>
            </a:r>
          </a:p>
          <a:p>
            <a:pPr>
              <a:spcBef>
                <a:spcPct val="50000"/>
              </a:spcBef>
            </a:pPr>
            <a:r>
              <a:rPr lang="en-GB" sz="2000">
                <a:latin typeface="Arial" charset="0"/>
              </a:rPr>
              <a:t>One tailed tend to use words like ‘reduce’, ‘increase’, ‘lower’, ‘raise’.</a:t>
            </a:r>
          </a:p>
          <a:p>
            <a:pPr>
              <a:spcBef>
                <a:spcPct val="50000"/>
              </a:spcBef>
            </a:pPr>
            <a:r>
              <a:rPr lang="en-GB" sz="2000" i="1">
                <a:solidFill>
                  <a:srgbClr val="FF9900"/>
                </a:solidFill>
                <a:latin typeface="Arial" charset="0"/>
              </a:rPr>
              <a:t>e.g.  increasing the number of hours studying will improve exam results </a:t>
            </a:r>
          </a:p>
          <a:p>
            <a:pPr>
              <a:spcBef>
                <a:spcPct val="50000"/>
              </a:spcBef>
            </a:pPr>
            <a:endParaRPr lang="en-GB" sz="2000" i="1">
              <a:solidFill>
                <a:srgbClr val="FF9900"/>
              </a:solidFill>
              <a:latin typeface="Arial" charset="0"/>
            </a:endParaRPr>
          </a:p>
          <a:p>
            <a:pPr>
              <a:spcBef>
                <a:spcPct val="50000"/>
              </a:spcBef>
            </a:pPr>
            <a:r>
              <a:rPr lang="en-GB" sz="2000" b="1">
                <a:solidFill>
                  <a:srgbClr val="FF9900"/>
                </a:solidFill>
                <a:latin typeface="Arial" charset="0"/>
              </a:rPr>
              <a:t>Two tailed hypothesis</a:t>
            </a:r>
            <a:r>
              <a:rPr lang="en-GB" sz="2000" b="1">
                <a:latin typeface="Arial" charset="0"/>
              </a:rPr>
              <a:t>:</a:t>
            </a:r>
            <a:r>
              <a:rPr lang="en-GB" sz="2000">
                <a:latin typeface="Arial" charset="0"/>
              </a:rPr>
              <a:t> states there will be a difference, but does not state the direction</a:t>
            </a:r>
          </a:p>
          <a:p>
            <a:pPr>
              <a:spcBef>
                <a:spcPct val="50000"/>
              </a:spcBef>
            </a:pPr>
            <a:r>
              <a:rPr lang="en-GB" sz="2000">
                <a:latin typeface="Arial" charset="0"/>
              </a:rPr>
              <a:t>Two tailed tend to be vaguer and involve words like ‘influence’, ‘affect’, ‘change’</a:t>
            </a:r>
          </a:p>
          <a:p>
            <a:pPr>
              <a:spcBef>
                <a:spcPct val="50000"/>
              </a:spcBef>
            </a:pPr>
            <a:r>
              <a:rPr lang="en-GB" sz="2000" i="1">
                <a:solidFill>
                  <a:srgbClr val="FF9900"/>
                </a:solidFill>
                <a:latin typeface="Arial" charset="0"/>
              </a:rPr>
              <a:t>e.g.   there are gender differences in terms of perceptions of a buildings aesthetic</a:t>
            </a:r>
          </a:p>
          <a:p>
            <a:pPr>
              <a:spcBef>
                <a:spcPct val="50000"/>
              </a:spcBef>
            </a:pPr>
            <a:endParaRPr lang="en-GB" sz="2000">
              <a:latin typeface="Arial" charset="0"/>
            </a:endParaRPr>
          </a:p>
          <a:p>
            <a:pPr>
              <a:spcBef>
                <a:spcPct val="50000"/>
              </a:spcBef>
            </a:pPr>
            <a:r>
              <a:rPr lang="en-GB" sz="2000">
                <a:latin typeface="Arial" charset="0"/>
              </a:rPr>
              <a: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5346"/>
                                        </p:tgtEl>
                                        <p:attrNameLst>
                                          <p:attrName>style.visibility</p:attrName>
                                        </p:attrNameLst>
                                      </p:cBhvr>
                                      <p:to>
                                        <p:strVal val="visible"/>
                                      </p:to>
                                    </p:set>
                                    <p:animEffect transition="in" filter="fade">
                                      <p:cBhvr>
                                        <p:cTn id="7" dur="2000"/>
                                        <p:tgtEl>
                                          <p:spTgt spid="1853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5346"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Footer Placeholder 3"/>
          <p:cNvSpPr>
            <a:spLocks noGrp="1"/>
          </p:cNvSpPr>
          <p:nvPr>
            <p:ph type="ftr" sz="quarter" idx="11"/>
          </p:nvPr>
        </p:nvSpPr>
        <p:spPr>
          <a:noFill/>
        </p:spPr>
        <p:txBody>
          <a:bodyPr/>
          <a:lstStyle/>
          <a:p>
            <a:r>
              <a:rPr lang="en-GB" smtClean="0"/>
              <a:t>CH2018</a:t>
            </a:r>
          </a:p>
        </p:txBody>
      </p:sp>
      <p:sp>
        <p:nvSpPr>
          <p:cNvPr id="41987" name="Slide Number Placeholder 4"/>
          <p:cNvSpPr>
            <a:spLocks noGrp="1"/>
          </p:cNvSpPr>
          <p:nvPr>
            <p:ph type="sldNum" sz="quarter" idx="12"/>
          </p:nvPr>
        </p:nvSpPr>
        <p:spPr>
          <a:noFill/>
        </p:spPr>
        <p:txBody>
          <a:bodyPr/>
          <a:lstStyle/>
          <a:p>
            <a:fld id="{B760547B-D974-4F70-B03E-E154385FFB9E}" type="slidenum">
              <a:rPr lang="en-GB" smtClean="0"/>
              <a:pPr/>
              <a:t>23</a:t>
            </a:fld>
            <a:endParaRPr lang="en-GB" smtClean="0"/>
          </a:p>
        </p:txBody>
      </p:sp>
      <p:sp>
        <p:nvSpPr>
          <p:cNvPr id="186370" name="Rectangle 2"/>
          <p:cNvSpPr>
            <a:spLocks noGrp="1" noChangeArrowheads="1"/>
          </p:cNvSpPr>
          <p:nvPr>
            <p:ph type="title"/>
          </p:nvPr>
        </p:nvSpPr>
        <p:spPr>
          <a:xfrm>
            <a:off x="1371600" y="914400"/>
            <a:ext cx="7378700" cy="603250"/>
          </a:xfrm>
        </p:spPr>
        <p:txBody>
          <a:bodyPr/>
          <a:lstStyle/>
          <a:p>
            <a:pPr eaLnBrk="1" hangingPunct="1"/>
            <a:r>
              <a:rPr lang="en-GB" sz="3600" b="1" smtClean="0"/>
              <a:t>Simple Example</a:t>
            </a:r>
          </a:p>
        </p:txBody>
      </p:sp>
      <p:sp>
        <p:nvSpPr>
          <p:cNvPr id="41989" name="Text Box 3"/>
          <p:cNvSpPr txBox="1">
            <a:spLocks noChangeArrowheads="1"/>
          </p:cNvSpPr>
          <p:nvPr/>
        </p:nvSpPr>
        <p:spPr bwMode="auto">
          <a:xfrm>
            <a:off x="827088" y="2057400"/>
            <a:ext cx="8316912" cy="4632325"/>
          </a:xfrm>
          <a:prstGeom prst="rect">
            <a:avLst/>
          </a:prstGeom>
          <a:noFill/>
          <a:ln w="9525">
            <a:noFill/>
            <a:miter lim="800000"/>
            <a:headEnd/>
            <a:tailEnd/>
          </a:ln>
        </p:spPr>
        <p:txBody>
          <a:bodyPr>
            <a:spAutoFit/>
          </a:bodyPr>
          <a:lstStyle/>
          <a:p>
            <a:pPr>
              <a:spcBef>
                <a:spcPct val="50000"/>
              </a:spcBef>
            </a:pPr>
            <a:r>
              <a:rPr lang="en-GB">
                <a:solidFill>
                  <a:srgbClr val="FF9900"/>
                </a:solidFill>
                <a:latin typeface="Arial" charset="0"/>
              </a:rPr>
              <a:t>The effect of taking tranquillisers on the exam performance of students</a:t>
            </a:r>
            <a:r>
              <a:rPr lang="en-GB" sz="2000">
                <a:solidFill>
                  <a:srgbClr val="FF9900"/>
                </a:solidFill>
                <a:latin typeface="Arial" charset="0"/>
              </a:rPr>
              <a:t>.</a:t>
            </a:r>
          </a:p>
          <a:p>
            <a:pPr>
              <a:spcBef>
                <a:spcPct val="50000"/>
              </a:spcBef>
            </a:pPr>
            <a:endParaRPr lang="en-GB" sz="2000">
              <a:solidFill>
                <a:srgbClr val="FF9900"/>
              </a:solidFill>
              <a:latin typeface="Arial" charset="0"/>
            </a:endParaRPr>
          </a:p>
          <a:p>
            <a:pPr>
              <a:spcBef>
                <a:spcPct val="50000"/>
              </a:spcBef>
              <a:buFontTx/>
              <a:buChar char="•"/>
            </a:pPr>
            <a:r>
              <a:rPr lang="en-GB" sz="2000">
                <a:solidFill>
                  <a:srgbClr val="FF9900"/>
                </a:solidFill>
                <a:latin typeface="Arial" charset="0"/>
              </a:rPr>
              <a:t>Hypothesis</a:t>
            </a:r>
            <a:r>
              <a:rPr lang="en-GB" sz="2000">
                <a:latin typeface="Arial" charset="0"/>
              </a:rPr>
              <a:t>: students will benefit from tranquillisers in terms of exam performance</a:t>
            </a:r>
          </a:p>
          <a:p>
            <a:pPr>
              <a:spcBef>
                <a:spcPct val="50000"/>
              </a:spcBef>
              <a:buFontTx/>
              <a:buChar char="•"/>
            </a:pPr>
            <a:r>
              <a:rPr lang="en-GB" sz="2000">
                <a:solidFill>
                  <a:srgbClr val="FF9900"/>
                </a:solidFill>
                <a:latin typeface="Arial" charset="0"/>
              </a:rPr>
              <a:t>Methodology</a:t>
            </a:r>
          </a:p>
          <a:p>
            <a:pPr>
              <a:spcBef>
                <a:spcPct val="50000"/>
              </a:spcBef>
            </a:pPr>
            <a:r>
              <a:rPr lang="en-GB" sz="2000">
                <a:latin typeface="Arial" charset="0"/>
              </a:rPr>
              <a:t>Before the exam, built environment students who had requested tranquillisers were identified and formed the experimental group.</a:t>
            </a:r>
          </a:p>
          <a:p>
            <a:pPr>
              <a:spcBef>
                <a:spcPct val="50000"/>
              </a:spcBef>
            </a:pPr>
            <a:r>
              <a:rPr lang="en-GB" sz="2000">
                <a:latin typeface="Arial" charset="0"/>
              </a:rPr>
              <a:t>Students from the same class were also selected and matched with students in the experimental group on such variables as previous exam results, IQ, gender and medical records. These formed the </a:t>
            </a:r>
            <a:r>
              <a:rPr lang="en-GB" sz="2000">
                <a:solidFill>
                  <a:srgbClr val="FF9900"/>
                </a:solidFill>
                <a:latin typeface="Arial" charset="0"/>
              </a:rPr>
              <a:t>control group.</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6370"/>
                                        </p:tgtEl>
                                        <p:attrNameLst>
                                          <p:attrName>style.visibility</p:attrName>
                                        </p:attrNameLst>
                                      </p:cBhvr>
                                      <p:to>
                                        <p:strVal val="visible"/>
                                      </p:to>
                                    </p:set>
                                    <p:animEffect transition="in" filter="fade">
                                      <p:cBhvr>
                                        <p:cTn id="7" dur="2000"/>
                                        <p:tgtEl>
                                          <p:spTgt spid="1863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6370"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10" name="Footer Placeholder 5"/>
          <p:cNvSpPr>
            <a:spLocks noGrp="1"/>
          </p:cNvSpPr>
          <p:nvPr>
            <p:ph type="ftr" sz="quarter" idx="11"/>
          </p:nvPr>
        </p:nvSpPr>
        <p:spPr>
          <a:noFill/>
        </p:spPr>
        <p:txBody>
          <a:bodyPr/>
          <a:lstStyle/>
          <a:p>
            <a:r>
              <a:rPr lang="en-GB" smtClean="0"/>
              <a:t>CH2018</a:t>
            </a:r>
          </a:p>
        </p:txBody>
      </p:sp>
      <p:sp>
        <p:nvSpPr>
          <p:cNvPr id="43011" name="Slide Number Placeholder 6"/>
          <p:cNvSpPr>
            <a:spLocks noGrp="1"/>
          </p:cNvSpPr>
          <p:nvPr>
            <p:ph type="sldNum" sz="quarter" idx="12"/>
          </p:nvPr>
        </p:nvSpPr>
        <p:spPr>
          <a:noFill/>
        </p:spPr>
        <p:txBody>
          <a:bodyPr/>
          <a:lstStyle/>
          <a:p>
            <a:fld id="{50CC2511-E0B5-473B-9CD0-10F30F154575}" type="slidenum">
              <a:rPr lang="en-GB" smtClean="0"/>
              <a:pPr/>
              <a:t>24</a:t>
            </a:fld>
            <a:endParaRPr lang="en-GB" smtClean="0"/>
          </a:p>
        </p:txBody>
      </p:sp>
      <p:sp>
        <p:nvSpPr>
          <p:cNvPr id="188418" name="Rectangle 2"/>
          <p:cNvSpPr>
            <a:spLocks noGrp="1" noChangeArrowheads="1"/>
          </p:cNvSpPr>
          <p:nvPr>
            <p:ph type="title"/>
          </p:nvPr>
        </p:nvSpPr>
        <p:spPr/>
        <p:txBody>
          <a:bodyPr/>
          <a:lstStyle/>
          <a:p>
            <a:pPr eaLnBrk="1" hangingPunct="1"/>
            <a:r>
              <a:rPr lang="en-GB" sz="3600" b="1" smtClean="0"/>
              <a:t>Think about it…</a:t>
            </a:r>
          </a:p>
        </p:txBody>
      </p:sp>
      <p:sp>
        <p:nvSpPr>
          <p:cNvPr id="43013" name="Rectangle 7"/>
          <p:cNvSpPr>
            <a:spLocks noGrp="1" noChangeArrowheads="1"/>
          </p:cNvSpPr>
          <p:nvPr>
            <p:ph type="body" sz="half" idx="1"/>
          </p:nvPr>
        </p:nvSpPr>
        <p:spPr>
          <a:xfrm>
            <a:off x="1066800" y="2057400"/>
            <a:ext cx="7391400" cy="1447800"/>
          </a:xfrm>
        </p:spPr>
        <p:txBody>
          <a:bodyPr/>
          <a:lstStyle/>
          <a:p>
            <a:pPr marL="533400" indent="-533400" eaLnBrk="1" hangingPunct="1">
              <a:spcBef>
                <a:spcPct val="50000"/>
              </a:spcBef>
              <a:buClrTx/>
              <a:buFontTx/>
              <a:buAutoNum type="arabicPeriod"/>
            </a:pPr>
            <a:r>
              <a:rPr lang="en-GB" sz="2000" smtClean="0">
                <a:latin typeface="Arial" charset="0"/>
              </a:rPr>
              <a:t>What are the IV and DV?</a:t>
            </a:r>
          </a:p>
          <a:p>
            <a:pPr marL="533400" indent="-533400" eaLnBrk="1" hangingPunct="1">
              <a:spcBef>
                <a:spcPct val="50000"/>
              </a:spcBef>
              <a:buClrTx/>
              <a:buFontTx/>
              <a:buAutoNum type="arabicPeriod"/>
            </a:pPr>
            <a:r>
              <a:rPr lang="en-GB" sz="2000" smtClean="0">
                <a:latin typeface="Arial" charset="0"/>
              </a:rPr>
              <a:t>What is the null hypothesis?</a:t>
            </a:r>
          </a:p>
          <a:p>
            <a:pPr marL="533400" indent="-533400" eaLnBrk="1" hangingPunct="1">
              <a:spcBef>
                <a:spcPct val="50000"/>
              </a:spcBef>
              <a:buClrTx/>
              <a:buFontTx/>
              <a:buAutoNum type="arabicPeriod"/>
            </a:pPr>
            <a:r>
              <a:rPr lang="en-GB" sz="2000" smtClean="0">
                <a:latin typeface="Arial" charset="0"/>
              </a:rPr>
              <a:t>Is the experimental hypothesis one-tailed or two-tailed?</a:t>
            </a:r>
          </a:p>
          <a:p>
            <a:pPr marL="533400" indent="-533400" eaLnBrk="1" hangingPunct="1"/>
            <a:endParaRPr lang="en-GB" smtClean="0"/>
          </a:p>
        </p:txBody>
      </p:sp>
      <p:sp>
        <p:nvSpPr>
          <p:cNvPr id="43014" name="Rectangle 8"/>
          <p:cNvSpPr>
            <a:spLocks noGrp="1" noChangeArrowheads="1"/>
          </p:cNvSpPr>
          <p:nvPr>
            <p:ph type="body" sz="half" idx="2"/>
          </p:nvPr>
        </p:nvSpPr>
        <p:spPr>
          <a:xfrm>
            <a:off x="5029200" y="3505200"/>
            <a:ext cx="3903663" cy="2509838"/>
          </a:xfrm>
        </p:spPr>
        <p:txBody>
          <a:bodyPr/>
          <a:lstStyle/>
          <a:p>
            <a:pPr marL="533400" indent="-533400" eaLnBrk="1" hangingPunct="1">
              <a:lnSpc>
                <a:spcPct val="90000"/>
              </a:lnSpc>
              <a:spcBef>
                <a:spcPct val="50000"/>
              </a:spcBef>
              <a:buClrTx/>
              <a:buFontTx/>
              <a:buAutoNum type="arabicPeriod" startAt="4"/>
            </a:pPr>
            <a:r>
              <a:rPr lang="en-GB" sz="2000" smtClean="0">
                <a:latin typeface="Arial" charset="0"/>
              </a:rPr>
              <a:t>Which variables have been controlled?</a:t>
            </a:r>
          </a:p>
          <a:p>
            <a:pPr marL="533400" indent="-533400" eaLnBrk="1" hangingPunct="1">
              <a:lnSpc>
                <a:spcPct val="90000"/>
              </a:lnSpc>
              <a:spcBef>
                <a:spcPct val="50000"/>
              </a:spcBef>
              <a:buClrTx/>
              <a:buFontTx/>
              <a:buAutoNum type="arabicPeriod" startAt="4"/>
            </a:pPr>
            <a:r>
              <a:rPr lang="en-GB" sz="2000" smtClean="0">
                <a:latin typeface="Arial" charset="0"/>
              </a:rPr>
              <a:t>Which relevant variables have not been controlled?</a:t>
            </a:r>
          </a:p>
          <a:p>
            <a:pPr marL="533400" indent="-533400" eaLnBrk="1" hangingPunct="1">
              <a:lnSpc>
                <a:spcPct val="90000"/>
              </a:lnSpc>
              <a:spcBef>
                <a:spcPct val="50000"/>
              </a:spcBef>
              <a:buClrTx/>
              <a:buFontTx/>
              <a:buAutoNum type="arabicPeriod" startAt="4"/>
            </a:pPr>
            <a:r>
              <a:rPr lang="en-GB" sz="2000" smtClean="0">
                <a:latin typeface="Arial" charset="0"/>
              </a:rPr>
              <a:t>What criticisms of the experiment could you make?</a:t>
            </a:r>
          </a:p>
          <a:p>
            <a:pPr marL="533400" indent="-533400" eaLnBrk="1" hangingPunct="1">
              <a:lnSpc>
                <a:spcPct val="90000"/>
              </a:lnSpc>
            </a:pPr>
            <a:endParaRPr lang="en-GB" smtClean="0"/>
          </a:p>
        </p:txBody>
      </p:sp>
      <p:sp>
        <p:nvSpPr>
          <p:cNvPr id="43015" name="Text Box 3"/>
          <p:cNvSpPr txBox="1">
            <a:spLocks noChangeArrowheads="1"/>
          </p:cNvSpPr>
          <p:nvPr/>
        </p:nvSpPr>
        <p:spPr bwMode="auto">
          <a:xfrm>
            <a:off x="685800" y="2971800"/>
            <a:ext cx="8839200" cy="854075"/>
          </a:xfrm>
          <a:prstGeom prst="rect">
            <a:avLst/>
          </a:prstGeom>
          <a:noFill/>
          <a:ln w="9525">
            <a:noFill/>
            <a:miter lim="800000"/>
            <a:headEnd/>
            <a:tailEnd/>
          </a:ln>
        </p:spPr>
        <p:txBody>
          <a:bodyPr>
            <a:spAutoFit/>
          </a:bodyPr>
          <a:lstStyle/>
          <a:p>
            <a:pPr marL="457200" indent="-457200">
              <a:spcBef>
                <a:spcPct val="50000"/>
              </a:spcBef>
            </a:pPr>
            <a:endParaRPr lang="en-GB" sz="2000">
              <a:latin typeface="Arial" charset="0"/>
            </a:endParaRPr>
          </a:p>
          <a:p>
            <a:pPr marL="457200" indent="-457200">
              <a:spcBef>
                <a:spcPct val="50000"/>
              </a:spcBef>
            </a:pPr>
            <a:endParaRPr lang="en-GB" sz="2000">
              <a:latin typeface="Arial" charset="0"/>
            </a:endParaRPr>
          </a:p>
        </p:txBody>
      </p:sp>
      <p:pic>
        <p:nvPicPr>
          <p:cNvPr id="43016" name="Picture 6" descr="cart111"/>
          <p:cNvPicPr>
            <a:picLocks noChangeAspect="1" noChangeArrowheads="1"/>
          </p:cNvPicPr>
          <p:nvPr/>
        </p:nvPicPr>
        <p:blipFill>
          <a:blip r:embed="rId3" cstate="print"/>
          <a:srcRect/>
          <a:stretch>
            <a:fillRect/>
          </a:stretch>
        </p:blipFill>
        <p:spPr bwMode="auto">
          <a:xfrm>
            <a:off x="1676400" y="3352800"/>
            <a:ext cx="3038475" cy="30480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8418"/>
                                        </p:tgtEl>
                                        <p:attrNameLst>
                                          <p:attrName>style.visibility</p:attrName>
                                        </p:attrNameLst>
                                      </p:cBhvr>
                                      <p:to>
                                        <p:strVal val="visible"/>
                                      </p:to>
                                    </p:set>
                                    <p:animEffect transition="in" filter="fade">
                                      <p:cBhvr>
                                        <p:cTn id="7" dur="2000"/>
                                        <p:tgtEl>
                                          <p:spTgt spid="1884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8418" grpId="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Footer Placeholder 3"/>
          <p:cNvSpPr>
            <a:spLocks noGrp="1"/>
          </p:cNvSpPr>
          <p:nvPr>
            <p:ph type="ftr" sz="quarter" idx="11"/>
          </p:nvPr>
        </p:nvSpPr>
        <p:spPr>
          <a:noFill/>
        </p:spPr>
        <p:txBody>
          <a:bodyPr/>
          <a:lstStyle/>
          <a:p>
            <a:r>
              <a:rPr lang="en-GB" smtClean="0"/>
              <a:t>CH2018</a:t>
            </a:r>
          </a:p>
        </p:txBody>
      </p:sp>
      <p:sp>
        <p:nvSpPr>
          <p:cNvPr id="44035" name="Slide Number Placeholder 4"/>
          <p:cNvSpPr>
            <a:spLocks noGrp="1"/>
          </p:cNvSpPr>
          <p:nvPr>
            <p:ph type="sldNum" sz="quarter" idx="12"/>
          </p:nvPr>
        </p:nvSpPr>
        <p:spPr>
          <a:noFill/>
        </p:spPr>
        <p:txBody>
          <a:bodyPr/>
          <a:lstStyle/>
          <a:p>
            <a:fld id="{0E54D8C9-7911-4099-9FAB-EEAC3B78B1B1}" type="slidenum">
              <a:rPr lang="en-GB" smtClean="0"/>
              <a:pPr/>
              <a:t>25</a:t>
            </a:fld>
            <a:endParaRPr lang="en-GB" smtClean="0"/>
          </a:p>
        </p:txBody>
      </p:sp>
      <p:sp>
        <p:nvSpPr>
          <p:cNvPr id="189442" name="Rectangle 2"/>
          <p:cNvSpPr>
            <a:spLocks noGrp="1" noChangeArrowheads="1"/>
          </p:cNvSpPr>
          <p:nvPr>
            <p:ph type="title"/>
          </p:nvPr>
        </p:nvSpPr>
        <p:spPr>
          <a:xfrm>
            <a:off x="990600" y="685800"/>
            <a:ext cx="7772400" cy="762000"/>
          </a:xfrm>
        </p:spPr>
        <p:txBody>
          <a:bodyPr/>
          <a:lstStyle/>
          <a:p>
            <a:pPr eaLnBrk="1" hangingPunct="1"/>
            <a:r>
              <a:rPr lang="en-GB" sz="3600" b="1" smtClean="0"/>
              <a:t>Answers</a:t>
            </a:r>
          </a:p>
        </p:txBody>
      </p:sp>
      <p:sp>
        <p:nvSpPr>
          <p:cNvPr id="44037" name="Text Box 3"/>
          <p:cNvSpPr txBox="1">
            <a:spLocks noChangeArrowheads="1"/>
          </p:cNvSpPr>
          <p:nvPr/>
        </p:nvSpPr>
        <p:spPr bwMode="auto">
          <a:xfrm>
            <a:off x="914400" y="2057400"/>
            <a:ext cx="8064500" cy="5181600"/>
          </a:xfrm>
          <a:prstGeom prst="rect">
            <a:avLst/>
          </a:prstGeom>
          <a:noFill/>
          <a:ln w="9525">
            <a:noFill/>
            <a:miter lim="800000"/>
            <a:headEnd/>
            <a:tailEnd/>
          </a:ln>
        </p:spPr>
        <p:txBody>
          <a:bodyPr>
            <a:spAutoFit/>
          </a:bodyPr>
          <a:lstStyle/>
          <a:p>
            <a:pPr>
              <a:spcBef>
                <a:spcPct val="50000"/>
              </a:spcBef>
            </a:pPr>
            <a:r>
              <a:rPr lang="en-GB" sz="1800" b="1">
                <a:solidFill>
                  <a:srgbClr val="FF9900"/>
                </a:solidFill>
                <a:latin typeface="Arial" charset="0"/>
              </a:rPr>
              <a:t>What are the IV and DV?</a:t>
            </a:r>
            <a:r>
              <a:rPr lang="en-GB" sz="1800" b="1">
                <a:latin typeface="Arial" charset="0"/>
              </a:rPr>
              <a:t>  </a:t>
            </a:r>
            <a:r>
              <a:rPr lang="en-GB" sz="1800">
                <a:latin typeface="Arial" charset="0"/>
              </a:rPr>
              <a:t>IV: use of tranquillisers	DV: exam marks</a:t>
            </a:r>
          </a:p>
          <a:p>
            <a:pPr>
              <a:spcBef>
                <a:spcPct val="50000"/>
              </a:spcBef>
            </a:pPr>
            <a:r>
              <a:rPr lang="en-GB" sz="1800" b="1">
                <a:solidFill>
                  <a:srgbClr val="FF9900"/>
                </a:solidFill>
                <a:latin typeface="Arial" charset="0"/>
              </a:rPr>
              <a:t>What is the null hypothesis?</a:t>
            </a:r>
          </a:p>
          <a:p>
            <a:pPr>
              <a:spcBef>
                <a:spcPct val="50000"/>
              </a:spcBef>
            </a:pPr>
            <a:r>
              <a:rPr lang="en-GB" sz="1800">
                <a:latin typeface="Arial" charset="0"/>
              </a:rPr>
              <a:t>There will be no effect of tranquillisers on built environment exam marks</a:t>
            </a:r>
          </a:p>
          <a:p>
            <a:pPr>
              <a:spcBef>
                <a:spcPct val="50000"/>
              </a:spcBef>
            </a:pPr>
            <a:r>
              <a:rPr lang="en-GB" sz="1800" b="1">
                <a:latin typeface="Arial" charset="0"/>
              </a:rPr>
              <a:t> </a:t>
            </a:r>
            <a:r>
              <a:rPr lang="en-GB" sz="1800" b="1">
                <a:solidFill>
                  <a:srgbClr val="FF9900"/>
                </a:solidFill>
                <a:latin typeface="Arial" charset="0"/>
              </a:rPr>
              <a:t>Is the experimental hypothesis one-tailed or two-tailed?</a:t>
            </a:r>
          </a:p>
          <a:p>
            <a:pPr>
              <a:spcBef>
                <a:spcPct val="50000"/>
              </a:spcBef>
            </a:pPr>
            <a:r>
              <a:rPr lang="en-GB" sz="1800">
                <a:latin typeface="Arial" charset="0"/>
              </a:rPr>
              <a:t>One tailed</a:t>
            </a:r>
            <a:endParaRPr lang="en-GB" sz="1800" b="1">
              <a:latin typeface="Arial" charset="0"/>
            </a:endParaRPr>
          </a:p>
          <a:p>
            <a:pPr>
              <a:spcBef>
                <a:spcPct val="50000"/>
              </a:spcBef>
            </a:pPr>
            <a:r>
              <a:rPr lang="en-GB" sz="1800" b="1">
                <a:solidFill>
                  <a:srgbClr val="FF9900"/>
                </a:solidFill>
                <a:latin typeface="Arial" charset="0"/>
              </a:rPr>
              <a:t>Which variables have been controlled?</a:t>
            </a:r>
          </a:p>
          <a:p>
            <a:pPr>
              <a:spcBef>
                <a:spcPct val="50000"/>
              </a:spcBef>
            </a:pPr>
            <a:r>
              <a:rPr lang="en-GB" sz="1800">
                <a:latin typeface="Arial" charset="0"/>
              </a:rPr>
              <a:t>All variables that have been matched eg previous exam results, IQ, gender and medical records</a:t>
            </a:r>
          </a:p>
          <a:p>
            <a:pPr>
              <a:spcBef>
                <a:spcPct val="50000"/>
              </a:spcBef>
            </a:pPr>
            <a:r>
              <a:rPr lang="en-GB" sz="1800" b="1">
                <a:solidFill>
                  <a:srgbClr val="FF9900"/>
                </a:solidFill>
                <a:latin typeface="Arial" charset="0"/>
              </a:rPr>
              <a:t>Which relevant variables have not been controlled?</a:t>
            </a:r>
          </a:p>
          <a:p>
            <a:pPr>
              <a:spcBef>
                <a:spcPct val="50000"/>
              </a:spcBef>
            </a:pPr>
            <a:r>
              <a:rPr lang="en-GB" sz="1800">
                <a:latin typeface="Arial" charset="0"/>
              </a:rPr>
              <a:t>Anxiety, fatigue, meals eaten before exam</a:t>
            </a:r>
          </a:p>
          <a:p>
            <a:pPr>
              <a:spcBef>
                <a:spcPct val="50000"/>
              </a:spcBef>
            </a:pPr>
            <a:r>
              <a:rPr lang="en-GB" sz="1800" b="1">
                <a:solidFill>
                  <a:srgbClr val="FF9900"/>
                </a:solidFill>
                <a:latin typeface="Arial" charset="0"/>
              </a:rPr>
              <a:t>What criticisms of the experiment could you make?</a:t>
            </a:r>
          </a:p>
          <a:p>
            <a:pPr>
              <a:spcBef>
                <a:spcPct val="50000"/>
              </a:spcBef>
            </a:pPr>
            <a:r>
              <a:rPr lang="en-GB" sz="1800">
                <a:latin typeface="Arial" charset="0"/>
              </a:rPr>
              <a:t>Experimental group came forward – bias group</a:t>
            </a:r>
          </a:p>
          <a:p>
            <a:pPr>
              <a:spcBef>
                <a:spcPct val="50000"/>
              </a:spcBef>
            </a:pPr>
            <a:endParaRPr lang="en-GB" sz="1800">
              <a:latin typeface="Arial"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9442"/>
                                        </p:tgtEl>
                                        <p:attrNameLst>
                                          <p:attrName>style.visibility</p:attrName>
                                        </p:attrNameLst>
                                      </p:cBhvr>
                                      <p:to>
                                        <p:strVal val="visible"/>
                                      </p:to>
                                    </p:set>
                                    <p:animEffect transition="in" filter="fade">
                                      <p:cBhvr>
                                        <p:cTn id="7" dur="2000"/>
                                        <p:tgtEl>
                                          <p:spTgt spid="18944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4037">
                                            <p:txEl>
                                              <p:pRg st="0" end="0"/>
                                            </p:txEl>
                                          </p:spTgt>
                                        </p:tgtEl>
                                        <p:attrNameLst>
                                          <p:attrName>style.visibility</p:attrName>
                                        </p:attrNameLst>
                                      </p:cBhvr>
                                      <p:to>
                                        <p:strVal val="visible"/>
                                      </p:to>
                                    </p:set>
                                    <p:animEffect transition="in" filter="fade">
                                      <p:cBhvr>
                                        <p:cTn id="12" dur="2000"/>
                                        <p:tgtEl>
                                          <p:spTgt spid="4403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4037">
                                            <p:txEl>
                                              <p:pRg st="1" end="1"/>
                                            </p:txEl>
                                          </p:spTgt>
                                        </p:tgtEl>
                                        <p:attrNameLst>
                                          <p:attrName>style.visibility</p:attrName>
                                        </p:attrNameLst>
                                      </p:cBhvr>
                                      <p:to>
                                        <p:strVal val="visible"/>
                                      </p:to>
                                    </p:set>
                                    <p:animEffect transition="in" filter="fade">
                                      <p:cBhvr>
                                        <p:cTn id="17" dur="2000"/>
                                        <p:tgtEl>
                                          <p:spTgt spid="4403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4037">
                                            <p:txEl>
                                              <p:pRg st="2" end="2"/>
                                            </p:txEl>
                                          </p:spTgt>
                                        </p:tgtEl>
                                        <p:attrNameLst>
                                          <p:attrName>style.visibility</p:attrName>
                                        </p:attrNameLst>
                                      </p:cBhvr>
                                      <p:to>
                                        <p:strVal val="visible"/>
                                      </p:to>
                                    </p:set>
                                    <p:animEffect transition="in" filter="fade">
                                      <p:cBhvr>
                                        <p:cTn id="22" dur="2000"/>
                                        <p:tgtEl>
                                          <p:spTgt spid="4403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4037">
                                            <p:txEl>
                                              <p:pRg st="3" end="3"/>
                                            </p:txEl>
                                          </p:spTgt>
                                        </p:tgtEl>
                                        <p:attrNameLst>
                                          <p:attrName>style.visibility</p:attrName>
                                        </p:attrNameLst>
                                      </p:cBhvr>
                                      <p:to>
                                        <p:strVal val="visible"/>
                                      </p:to>
                                    </p:set>
                                    <p:animEffect transition="in" filter="fade">
                                      <p:cBhvr>
                                        <p:cTn id="27" dur="2000"/>
                                        <p:tgtEl>
                                          <p:spTgt spid="44037">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4037">
                                            <p:txEl>
                                              <p:pRg st="4" end="4"/>
                                            </p:txEl>
                                          </p:spTgt>
                                        </p:tgtEl>
                                        <p:attrNameLst>
                                          <p:attrName>style.visibility</p:attrName>
                                        </p:attrNameLst>
                                      </p:cBhvr>
                                      <p:to>
                                        <p:strVal val="visible"/>
                                      </p:to>
                                    </p:set>
                                    <p:animEffect transition="in" filter="fade">
                                      <p:cBhvr>
                                        <p:cTn id="32" dur="2000"/>
                                        <p:tgtEl>
                                          <p:spTgt spid="44037">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4037">
                                            <p:txEl>
                                              <p:pRg st="5" end="5"/>
                                            </p:txEl>
                                          </p:spTgt>
                                        </p:tgtEl>
                                        <p:attrNameLst>
                                          <p:attrName>style.visibility</p:attrName>
                                        </p:attrNameLst>
                                      </p:cBhvr>
                                      <p:to>
                                        <p:strVal val="visible"/>
                                      </p:to>
                                    </p:set>
                                    <p:animEffect transition="in" filter="fade">
                                      <p:cBhvr>
                                        <p:cTn id="37" dur="2000"/>
                                        <p:tgtEl>
                                          <p:spTgt spid="44037">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4037">
                                            <p:txEl>
                                              <p:pRg st="6" end="6"/>
                                            </p:txEl>
                                          </p:spTgt>
                                        </p:tgtEl>
                                        <p:attrNameLst>
                                          <p:attrName>style.visibility</p:attrName>
                                        </p:attrNameLst>
                                      </p:cBhvr>
                                      <p:to>
                                        <p:strVal val="visible"/>
                                      </p:to>
                                    </p:set>
                                    <p:animEffect transition="in" filter="fade">
                                      <p:cBhvr>
                                        <p:cTn id="42" dur="2000"/>
                                        <p:tgtEl>
                                          <p:spTgt spid="44037">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44037">
                                            <p:txEl>
                                              <p:pRg st="7" end="7"/>
                                            </p:txEl>
                                          </p:spTgt>
                                        </p:tgtEl>
                                        <p:attrNameLst>
                                          <p:attrName>style.visibility</p:attrName>
                                        </p:attrNameLst>
                                      </p:cBhvr>
                                      <p:to>
                                        <p:strVal val="visible"/>
                                      </p:to>
                                    </p:set>
                                    <p:animEffect transition="in" filter="fade">
                                      <p:cBhvr>
                                        <p:cTn id="47" dur="2000"/>
                                        <p:tgtEl>
                                          <p:spTgt spid="44037">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44037">
                                            <p:txEl>
                                              <p:pRg st="8" end="8"/>
                                            </p:txEl>
                                          </p:spTgt>
                                        </p:tgtEl>
                                        <p:attrNameLst>
                                          <p:attrName>style.visibility</p:attrName>
                                        </p:attrNameLst>
                                      </p:cBhvr>
                                      <p:to>
                                        <p:strVal val="visible"/>
                                      </p:to>
                                    </p:set>
                                    <p:animEffect transition="in" filter="fade">
                                      <p:cBhvr>
                                        <p:cTn id="52" dur="2000"/>
                                        <p:tgtEl>
                                          <p:spTgt spid="44037">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44037">
                                            <p:txEl>
                                              <p:pRg st="9" end="9"/>
                                            </p:txEl>
                                          </p:spTgt>
                                        </p:tgtEl>
                                        <p:attrNameLst>
                                          <p:attrName>style.visibility</p:attrName>
                                        </p:attrNameLst>
                                      </p:cBhvr>
                                      <p:to>
                                        <p:strVal val="visible"/>
                                      </p:to>
                                    </p:set>
                                    <p:animEffect transition="in" filter="fade">
                                      <p:cBhvr>
                                        <p:cTn id="57" dur="2000"/>
                                        <p:tgtEl>
                                          <p:spTgt spid="44037">
                                            <p:txEl>
                                              <p:pRg st="9" end="9"/>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44037">
                                            <p:txEl>
                                              <p:pRg st="10" end="10"/>
                                            </p:txEl>
                                          </p:spTgt>
                                        </p:tgtEl>
                                        <p:attrNameLst>
                                          <p:attrName>style.visibility</p:attrName>
                                        </p:attrNameLst>
                                      </p:cBhvr>
                                      <p:to>
                                        <p:strVal val="visible"/>
                                      </p:to>
                                    </p:set>
                                    <p:animEffect transition="in" filter="fade">
                                      <p:cBhvr>
                                        <p:cTn id="62" dur="2000"/>
                                        <p:tgtEl>
                                          <p:spTgt spid="44037">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9442" grpId="0"/>
      <p:bldP spid="44037"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5058" name="Footer Placeholder 3"/>
          <p:cNvSpPr>
            <a:spLocks noGrp="1"/>
          </p:cNvSpPr>
          <p:nvPr>
            <p:ph type="ftr" sz="quarter" idx="11"/>
          </p:nvPr>
        </p:nvSpPr>
        <p:spPr>
          <a:noFill/>
        </p:spPr>
        <p:txBody>
          <a:bodyPr/>
          <a:lstStyle/>
          <a:p>
            <a:r>
              <a:rPr lang="en-GB" smtClean="0"/>
              <a:t>CH2018</a:t>
            </a:r>
          </a:p>
        </p:txBody>
      </p:sp>
      <p:sp>
        <p:nvSpPr>
          <p:cNvPr id="45059" name="Slide Number Placeholder 4"/>
          <p:cNvSpPr>
            <a:spLocks noGrp="1"/>
          </p:cNvSpPr>
          <p:nvPr>
            <p:ph type="sldNum" sz="quarter" idx="12"/>
          </p:nvPr>
        </p:nvSpPr>
        <p:spPr>
          <a:noFill/>
        </p:spPr>
        <p:txBody>
          <a:bodyPr/>
          <a:lstStyle/>
          <a:p>
            <a:fld id="{2E34EEF4-AF84-40E4-BC9A-B3884657891A}" type="slidenum">
              <a:rPr lang="en-GB" smtClean="0"/>
              <a:pPr/>
              <a:t>26</a:t>
            </a:fld>
            <a:endParaRPr lang="en-GB" smtClean="0"/>
          </a:p>
        </p:txBody>
      </p:sp>
      <p:sp>
        <p:nvSpPr>
          <p:cNvPr id="191490" name="Rectangle 2"/>
          <p:cNvSpPr>
            <a:spLocks noGrp="1" noChangeArrowheads="1"/>
          </p:cNvSpPr>
          <p:nvPr>
            <p:ph type="title"/>
          </p:nvPr>
        </p:nvSpPr>
        <p:spPr>
          <a:xfrm>
            <a:off x="1219200" y="914400"/>
            <a:ext cx="7378700" cy="762000"/>
          </a:xfrm>
        </p:spPr>
        <p:txBody>
          <a:bodyPr/>
          <a:lstStyle/>
          <a:p>
            <a:pPr eaLnBrk="1" hangingPunct="1"/>
            <a:r>
              <a:rPr lang="en-GB" sz="3600" b="1" smtClean="0"/>
              <a:t>Reliability</a:t>
            </a:r>
          </a:p>
        </p:txBody>
      </p:sp>
      <p:sp>
        <p:nvSpPr>
          <p:cNvPr id="45061" name="Text Box 3"/>
          <p:cNvSpPr txBox="1">
            <a:spLocks noChangeArrowheads="1"/>
          </p:cNvSpPr>
          <p:nvPr/>
        </p:nvSpPr>
        <p:spPr bwMode="auto">
          <a:xfrm>
            <a:off x="971550" y="1989138"/>
            <a:ext cx="4464050" cy="4359275"/>
          </a:xfrm>
          <a:prstGeom prst="rect">
            <a:avLst/>
          </a:prstGeom>
          <a:noFill/>
          <a:ln w="9525">
            <a:noFill/>
            <a:miter lim="800000"/>
            <a:headEnd/>
            <a:tailEnd/>
          </a:ln>
        </p:spPr>
        <p:txBody>
          <a:bodyPr>
            <a:spAutoFit/>
          </a:bodyPr>
          <a:lstStyle/>
          <a:p>
            <a:pPr>
              <a:spcBef>
                <a:spcPct val="50000"/>
              </a:spcBef>
              <a:buFontTx/>
              <a:buChar char="•"/>
            </a:pPr>
            <a:r>
              <a:rPr lang="en-GB" sz="2000">
                <a:latin typeface="Arial" charset="0"/>
              </a:rPr>
              <a:t>Results should be </a:t>
            </a:r>
            <a:r>
              <a:rPr lang="en-GB" sz="2000">
                <a:solidFill>
                  <a:srgbClr val="FF9900"/>
                </a:solidFill>
                <a:latin typeface="Arial" charset="0"/>
              </a:rPr>
              <a:t>consistent</a:t>
            </a:r>
          </a:p>
          <a:p>
            <a:pPr>
              <a:spcBef>
                <a:spcPct val="50000"/>
              </a:spcBef>
              <a:buFontTx/>
              <a:buChar char="•"/>
            </a:pPr>
            <a:r>
              <a:rPr lang="en-GB" sz="2000">
                <a:latin typeface="Arial" charset="0"/>
              </a:rPr>
              <a:t>The results of an experiment should be the same/similar when re-tested on the  same people at different times.</a:t>
            </a:r>
          </a:p>
          <a:p>
            <a:pPr>
              <a:spcBef>
                <a:spcPct val="50000"/>
              </a:spcBef>
              <a:buFontTx/>
              <a:buChar char="•"/>
            </a:pPr>
            <a:r>
              <a:rPr lang="en-GB" sz="2000">
                <a:latin typeface="Arial" charset="0"/>
              </a:rPr>
              <a:t>If they are not consistent it indicates </a:t>
            </a:r>
            <a:r>
              <a:rPr lang="en-GB" sz="2000">
                <a:solidFill>
                  <a:srgbClr val="FF9900"/>
                </a:solidFill>
                <a:latin typeface="Arial" charset="0"/>
              </a:rPr>
              <a:t>random error</a:t>
            </a:r>
          </a:p>
          <a:p>
            <a:pPr>
              <a:spcBef>
                <a:spcPct val="50000"/>
              </a:spcBef>
              <a:buFontTx/>
              <a:buChar char="•"/>
            </a:pPr>
            <a:r>
              <a:rPr lang="en-GB" sz="2000">
                <a:latin typeface="Arial" charset="0"/>
              </a:rPr>
              <a:t>Dissertation marking</a:t>
            </a:r>
          </a:p>
          <a:p>
            <a:pPr>
              <a:spcBef>
                <a:spcPct val="50000"/>
              </a:spcBef>
            </a:pPr>
            <a:endParaRPr lang="en-GB" sz="2000">
              <a:solidFill>
                <a:srgbClr val="FF9900"/>
              </a:solidFill>
              <a:latin typeface="Arial" charset="0"/>
            </a:endParaRPr>
          </a:p>
          <a:p>
            <a:pPr>
              <a:spcBef>
                <a:spcPct val="50000"/>
              </a:spcBef>
            </a:pPr>
            <a:endParaRPr lang="en-GB" sz="2000">
              <a:latin typeface="Arial" charset="0"/>
            </a:endParaRPr>
          </a:p>
          <a:p>
            <a:pPr>
              <a:spcBef>
                <a:spcPct val="50000"/>
              </a:spcBef>
            </a:pPr>
            <a:endParaRPr lang="en-GB" sz="2000">
              <a:latin typeface="Arial" charset="0"/>
            </a:endParaRPr>
          </a:p>
        </p:txBody>
      </p:sp>
      <p:pic>
        <p:nvPicPr>
          <p:cNvPr id="45062" name="Picture 5" descr="reliability_l"/>
          <p:cNvPicPr>
            <a:picLocks noChangeAspect="1" noChangeArrowheads="1"/>
          </p:cNvPicPr>
          <p:nvPr/>
        </p:nvPicPr>
        <p:blipFill>
          <a:blip r:embed="rId3" cstate="print"/>
          <a:srcRect/>
          <a:stretch>
            <a:fillRect/>
          </a:stretch>
        </p:blipFill>
        <p:spPr bwMode="auto">
          <a:xfrm>
            <a:off x="5716588" y="2089150"/>
            <a:ext cx="3427412" cy="476885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1490"/>
                                        </p:tgtEl>
                                        <p:attrNameLst>
                                          <p:attrName>style.visibility</p:attrName>
                                        </p:attrNameLst>
                                      </p:cBhvr>
                                      <p:to>
                                        <p:strVal val="visible"/>
                                      </p:to>
                                    </p:set>
                                    <p:animEffect transition="in" filter="fade">
                                      <p:cBhvr>
                                        <p:cTn id="7" dur="2000"/>
                                        <p:tgtEl>
                                          <p:spTgt spid="1914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1490" grpId="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2" name="Footer Placeholder 3"/>
          <p:cNvSpPr>
            <a:spLocks noGrp="1"/>
          </p:cNvSpPr>
          <p:nvPr>
            <p:ph type="ftr" sz="quarter" idx="11"/>
          </p:nvPr>
        </p:nvSpPr>
        <p:spPr>
          <a:noFill/>
        </p:spPr>
        <p:txBody>
          <a:bodyPr/>
          <a:lstStyle/>
          <a:p>
            <a:r>
              <a:rPr lang="en-GB" smtClean="0"/>
              <a:t>CH2018</a:t>
            </a:r>
          </a:p>
        </p:txBody>
      </p:sp>
      <p:sp>
        <p:nvSpPr>
          <p:cNvPr id="46083" name="Slide Number Placeholder 4"/>
          <p:cNvSpPr>
            <a:spLocks noGrp="1"/>
          </p:cNvSpPr>
          <p:nvPr>
            <p:ph type="sldNum" sz="quarter" idx="12"/>
          </p:nvPr>
        </p:nvSpPr>
        <p:spPr>
          <a:noFill/>
        </p:spPr>
        <p:txBody>
          <a:bodyPr/>
          <a:lstStyle/>
          <a:p>
            <a:fld id="{A613827E-293C-48AB-950C-C383093EFA73}" type="slidenum">
              <a:rPr lang="en-GB" smtClean="0"/>
              <a:pPr/>
              <a:t>27</a:t>
            </a:fld>
            <a:endParaRPr lang="en-GB" smtClean="0"/>
          </a:p>
        </p:txBody>
      </p:sp>
      <p:sp>
        <p:nvSpPr>
          <p:cNvPr id="193538" name="Rectangle 2"/>
          <p:cNvSpPr>
            <a:spLocks noGrp="1" noChangeArrowheads="1"/>
          </p:cNvSpPr>
          <p:nvPr>
            <p:ph type="title"/>
          </p:nvPr>
        </p:nvSpPr>
        <p:spPr>
          <a:xfrm>
            <a:off x="1373188" y="917575"/>
            <a:ext cx="7380287" cy="534988"/>
          </a:xfrm>
        </p:spPr>
        <p:txBody>
          <a:bodyPr/>
          <a:lstStyle/>
          <a:p>
            <a:pPr eaLnBrk="1" hangingPunct="1"/>
            <a:r>
              <a:rPr lang="en-GB" sz="3600" b="1" smtClean="0"/>
              <a:t>Validity</a:t>
            </a:r>
          </a:p>
        </p:txBody>
      </p:sp>
      <p:sp>
        <p:nvSpPr>
          <p:cNvPr id="46085" name="Text Box 3"/>
          <p:cNvSpPr txBox="1">
            <a:spLocks noChangeArrowheads="1"/>
          </p:cNvSpPr>
          <p:nvPr/>
        </p:nvSpPr>
        <p:spPr bwMode="auto">
          <a:xfrm>
            <a:off x="5029200" y="2286000"/>
            <a:ext cx="3606800" cy="3902075"/>
          </a:xfrm>
          <a:prstGeom prst="rect">
            <a:avLst/>
          </a:prstGeom>
          <a:noFill/>
          <a:ln w="9525">
            <a:noFill/>
            <a:miter lim="800000"/>
            <a:headEnd/>
            <a:tailEnd/>
          </a:ln>
        </p:spPr>
        <p:txBody>
          <a:bodyPr>
            <a:spAutoFit/>
          </a:bodyPr>
          <a:lstStyle/>
          <a:p>
            <a:pPr>
              <a:spcBef>
                <a:spcPct val="50000"/>
              </a:spcBef>
            </a:pPr>
            <a:r>
              <a:rPr lang="en-GB" sz="2000" b="1">
                <a:solidFill>
                  <a:srgbClr val="FF9900"/>
                </a:solidFill>
                <a:latin typeface="Arial" charset="0"/>
              </a:rPr>
              <a:t>Internal validity</a:t>
            </a:r>
          </a:p>
          <a:p>
            <a:pPr>
              <a:spcBef>
                <a:spcPct val="50000"/>
              </a:spcBef>
            </a:pPr>
            <a:r>
              <a:rPr lang="en-GB" sz="2000">
                <a:latin typeface="Arial" charset="0"/>
              </a:rPr>
              <a:t>The extent to which the observed relationship reflects the actual relationship between the variables in a study.</a:t>
            </a:r>
            <a:endParaRPr lang="en-GB" sz="2000" b="1">
              <a:latin typeface="Arial" charset="0"/>
            </a:endParaRPr>
          </a:p>
          <a:p>
            <a:pPr>
              <a:spcBef>
                <a:spcPct val="50000"/>
              </a:spcBef>
            </a:pPr>
            <a:r>
              <a:rPr lang="en-GB" sz="2000" b="1">
                <a:solidFill>
                  <a:srgbClr val="FF9900"/>
                </a:solidFill>
                <a:latin typeface="Arial" charset="0"/>
              </a:rPr>
              <a:t>External validity</a:t>
            </a:r>
          </a:p>
          <a:p>
            <a:pPr>
              <a:spcBef>
                <a:spcPct val="50000"/>
              </a:spcBef>
            </a:pPr>
            <a:r>
              <a:rPr lang="en-GB" sz="2000">
                <a:latin typeface="Arial" charset="0"/>
              </a:rPr>
              <a:t>The extent to which the results generalise to other participants and other situations</a:t>
            </a:r>
          </a:p>
        </p:txBody>
      </p:sp>
      <p:pic>
        <p:nvPicPr>
          <p:cNvPr id="46086" name="Picture 5" descr="wwe0125l"/>
          <p:cNvPicPr>
            <a:picLocks noChangeAspect="1" noChangeArrowheads="1"/>
          </p:cNvPicPr>
          <p:nvPr/>
        </p:nvPicPr>
        <p:blipFill>
          <a:blip r:embed="rId3" cstate="print"/>
          <a:srcRect/>
          <a:stretch>
            <a:fillRect/>
          </a:stretch>
        </p:blipFill>
        <p:spPr bwMode="auto">
          <a:xfrm>
            <a:off x="838200" y="3429000"/>
            <a:ext cx="4105275" cy="3181350"/>
          </a:xfrm>
          <a:prstGeom prst="rect">
            <a:avLst/>
          </a:prstGeom>
          <a:noFill/>
          <a:ln w="9525">
            <a:noFill/>
            <a:miter lim="800000"/>
            <a:headEnd/>
            <a:tailEnd/>
          </a:ln>
        </p:spPr>
      </p:pic>
      <p:sp>
        <p:nvSpPr>
          <p:cNvPr id="46087" name="Text Box 6"/>
          <p:cNvSpPr txBox="1">
            <a:spLocks noChangeArrowheads="1"/>
          </p:cNvSpPr>
          <p:nvPr/>
        </p:nvSpPr>
        <p:spPr bwMode="auto">
          <a:xfrm>
            <a:off x="1066800" y="2209800"/>
            <a:ext cx="3457575" cy="1328738"/>
          </a:xfrm>
          <a:prstGeom prst="rect">
            <a:avLst/>
          </a:prstGeom>
          <a:noFill/>
          <a:ln w="12700">
            <a:noFill/>
            <a:miter lim="800000"/>
            <a:headEnd/>
            <a:tailEnd/>
          </a:ln>
        </p:spPr>
        <p:txBody>
          <a:bodyPr>
            <a:spAutoFit/>
          </a:bodyPr>
          <a:lstStyle/>
          <a:p>
            <a:pPr>
              <a:spcBef>
                <a:spcPct val="50000"/>
              </a:spcBef>
            </a:pPr>
            <a:r>
              <a:rPr lang="en-GB" sz="1800">
                <a:solidFill>
                  <a:srgbClr val="FF9900"/>
                </a:solidFill>
                <a:latin typeface="Verdana" pitchFamily="34" charset="0"/>
              </a:rPr>
              <a:t>The measuring device must measure what it’s supposed to measure.</a:t>
            </a:r>
          </a:p>
          <a:p>
            <a:pPr>
              <a:spcBef>
                <a:spcPct val="50000"/>
              </a:spcBef>
            </a:pPr>
            <a:endParaRPr lang="en-GB" sz="1800">
              <a:solidFill>
                <a:srgbClr val="FF9900"/>
              </a:solidFill>
              <a:latin typeface="Verdana" pitchFamily="34"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3538"/>
                                        </p:tgtEl>
                                        <p:attrNameLst>
                                          <p:attrName>style.visibility</p:attrName>
                                        </p:attrNameLst>
                                      </p:cBhvr>
                                      <p:to>
                                        <p:strVal val="visible"/>
                                      </p:to>
                                    </p:set>
                                    <p:animEffect transition="in" filter="fade">
                                      <p:cBhvr>
                                        <p:cTn id="7" dur="2000"/>
                                        <p:tgtEl>
                                          <p:spTgt spid="1935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353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Induction </a:t>
            </a:r>
            <a:r>
              <a:rPr lang="en-GB" dirty="0" err="1" smtClean="0"/>
              <a:t>vs</a:t>
            </a:r>
            <a:r>
              <a:rPr lang="en-GB" dirty="0" smtClean="0"/>
              <a:t> Deduction</a:t>
            </a:r>
            <a:endParaRPr lang="en-GB" dirty="0"/>
          </a:p>
        </p:txBody>
      </p:sp>
      <p:sp>
        <p:nvSpPr>
          <p:cNvPr id="3" name="Footer Placeholder 2"/>
          <p:cNvSpPr>
            <a:spLocks noGrp="1"/>
          </p:cNvSpPr>
          <p:nvPr>
            <p:ph type="ftr" sz="quarter" idx="11"/>
          </p:nvPr>
        </p:nvSpPr>
        <p:spPr/>
        <p:txBody>
          <a:bodyPr/>
          <a:lstStyle/>
          <a:p>
            <a:pPr>
              <a:defRPr/>
            </a:pPr>
            <a:r>
              <a:rPr lang="en-GB" smtClean="0"/>
              <a:t>CH2018</a:t>
            </a:r>
            <a:endParaRPr lang="en-GB"/>
          </a:p>
        </p:txBody>
      </p:sp>
      <p:sp>
        <p:nvSpPr>
          <p:cNvPr id="4" name="Slide Number Placeholder 3"/>
          <p:cNvSpPr>
            <a:spLocks noGrp="1"/>
          </p:cNvSpPr>
          <p:nvPr>
            <p:ph type="sldNum" sz="quarter" idx="12"/>
          </p:nvPr>
        </p:nvSpPr>
        <p:spPr/>
        <p:txBody>
          <a:bodyPr/>
          <a:lstStyle/>
          <a:p>
            <a:pPr>
              <a:defRPr/>
            </a:pPr>
            <a:fld id="{6F8015C3-3824-4E6E-9A5A-60D9A3D49BA4}" type="slidenum">
              <a:rPr lang="en-GB" smtClean="0"/>
              <a:pPr>
                <a:defRPr/>
              </a:pPr>
              <a:t>28</a:t>
            </a:fld>
            <a:endParaRPr lang="en-GB"/>
          </a:p>
        </p:txBody>
      </p:sp>
      <p:sp>
        <p:nvSpPr>
          <p:cNvPr id="5" name="TextBox 4"/>
          <p:cNvSpPr txBox="1"/>
          <p:nvPr/>
        </p:nvSpPr>
        <p:spPr>
          <a:xfrm>
            <a:off x="1043608" y="2132856"/>
            <a:ext cx="3960440" cy="4524315"/>
          </a:xfrm>
          <a:prstGeom prst="rect">
            <a:avLst/>
          </a:prstGeom>
          <a:noFill/>
        </p:spPr>
        <p:txBody>
          <a:bodyPr wrap="square" rtlCol="0">
            <a:spAutoFit/>
          </a:bodyPr>
          <a:lstStyle/>
          <a:p>
            <a:r>
              <a:rPr lang="en-GB" b="1" dirty="0" smtClean="0"/>
              <a:t>Inductive reasoning</a:t>
            </a:r>
            <a:r>
              <a:rPr lang="en-GB" dirty="0" smtClean="0"/>
              <a:t>, also known as </a:t>
            </a:r>
            <a:r>
              <a:rPr lang="en-GB" b="1" dirty="0" smtClean="0"/>
              <a:t>induction</a:t>
            </a:r>
            <a:r>
              <a:rPr lang="en-GB" dirty="0" smtClean="0"/>
              <a:t>, is a kind of </a:t>
            </a:r>
            <a:r>
              <a:rPr lang="en-GB" dirty="0" smtClean="0">
                <a:hlinkClick r:id="rId2" action="ppaction://hlinkfile" tooltip="Logical reasoning"/>
              </a:rPr>
              <a:t>reasoning</a:t>
            </a:r>
            <a:r>
              <a:rPr lang="en-GB" dirty="0" smtClean="0"/>
              <a:t> that constructs or evaluates general </a:t>
            </a:r>
            <a:r>
              <a:rPr lang="en-GB" dirty="0" smtClean="0">
                <a:hlinkClick r:id="rId3" action="ppaction://hlinkfile" tooltip="Proposition"/>
              </a:rPr>
              <a:t>propositions</a:t>
            </a:r>
            <a:r>
              <a:rPr lang="en-GB" dirty="0" smtClean="0"/>
              <a:t> that are derived from specific examples. Inductive reasoning contrasts with </a:t>
            </a:r>
            <a:r>
              <a:rPr lang="en-GB" dirty="0" smtClean="0">
                <a:hlinkClick r:id="rId4" action="ppaction://hlinkfile" tooltip="Deductive reasoning"/>
              </a:rPr>
              <a:t>deductive reasoning</a:t>
            </a:r>
            <a:r>
              <a:rPr lang="en-GB" dirty="0" smtClean="0"/>
              <a:t>, in which specific examples are derived from general propositions. (</a:t>
            </a:r>
            <a:r>
              <a:rPr lang="en-GB" dirty="0" err="1" smtClean="0"/>
              <a:t>wikipedia</a:t>
            </a:r>
            <a:r>
              <a:rPr lang="en-GB" dirty="0" smtClean="0"/>
              <a:t>, 2013)</a:t>
            </a:r>
          </a:p>
          <a:p>
            <a:endParaRPr lang="en-GB" dirty="0"/>
          </a:p>
        </p:txBody>
      </p:sp>
      <p:pic>
        <p:nvPicPr>
          <p:cNvPr id="309250" name="Picture 2" descr="http://thelycaeum.files.wordpress.com/2012/05/deduction.gif"/>
          <p:cNvPicPr>
            <a:picLocks noChangeAspect="1" noChangeArrowheads="1"/>
          </p:cNvPicPr>
          <p:nvPr/>
        </p:nvPicPr>
        <p:blipFill>
          <a:blip r:embed="rId5" cstate="print"/>
          <a:srcRect/>
          <a:stretch>
            <a:fillRect/>
          </a:stretch>
        </p:blipFill>
        <p:spPr bwMode="auto">
          <a:xfrm>
            <a:off x="5364088" y="2708920"/>
            <a:ext cx="3558969" cy="3168352"/>
          </a:xfrm>
          <a:prstGeom prst="rect">
            <a:avLst/>
          </a:prstGeom>
          <a:noFill/>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Footer Placeholder 4"/>
          <p:cNvSpPr>
            <a:spLocks noGrp="1"/>
          </p:cNvSpPr>
          <p:nvPr>
            <p:ph type="ftr" sz="quarter" idx="11"/>
          </p:nvPr>
        </p:nvSpPr>
        <p:spPr>
          <a:noFill/>
        </p:spPr>
        <p:txBody>
          <a:bodyPr/>
          <a:lstStyle/>
          <a:p>
            <a:r>
              <a:rPr lang="en-GB" smtClean="0"/>
              <a:t>CH2018</a:t>
            </a:r>
          </a:p>
        </p:txBody>
      </p:sp>
      <p:sp>
        <p:nvSpPr>
          <p:cNvPr id="47107" name="Slide Number Placeholder 5"/>
          <p:cNvSpPr>
            <a:spLocks noGrp="1"/>
          </p:cNvSpPr>
          <p:nvPr>
            <p:ph type="sldNum" sz="quarter" idx="12"/>
          </p:nvPr>
        </p:nvSpPr>
        <p:spPr>
          <a:noFill/>
        </p:spPr>
        <p:txBody>
          <a:bodyPr/>
          <a:lstStyle/>
          <a:p>
            <a:fld id="{6A4D1EF4-1C1E-4B04-A18B-1E0860996802}" type="slidenum">
              <a:rPr lang="en-GB" smtClean="0"/>
              <a:pPr/>
              <a:t>29</a:t>
            </a:fld>
            <a:endParaRPr lang="en-GB" smtClean="0"/>
          </a:p>
        </p:txBody>
      </p:sp>
      <p:sp>
        <p:nvSpPr>
          <p:cNvPr id="47108" name="Rectangle 2"/>
          <p:cNvSpPr>
            <a:spLocks noChangeArrowheads="1"/>
          </p:cNvSpPr>
          <p:nvPr/>
        </p:nvSpPr>
        <p:spPr bwMode="auto">
          <a:xfrm>
            <a:off x="685800" y="6248400"/>
            <a:ext cx="1905000" cy="457200"/>
          </a:xfrm>
          <a:prstGeom prst="rect">
            <a:avLst/>
          </a:prstGeom>
          <a:noFill/>
          <a:ln w="9525">
            <a:noFill/>
            <a:miter lim="800000"/>
            <a:headEnd/>
            <a:tailEnd/>
          </a:ln>
        </p:spPr>
        <p:txBody>
          <a:bodyPr wrap="none" anchor="ctr"/>
          <a:lstStyle/>
          <a:p>
            <a:endParaRPr lang="en-US"/>
          </a:p>
        </p:txBody>
      </p:sp>
      <p:sp>
        <p:nvSpPr>
          <p:cNvPr id="47109" name="Rectangle 3"/>
          <p:cNvSpPr>
            <a:spLocks noChangeArrowheads="1"/>
          </p:cNvSpPr>
          <p:nvPr/>
        </p:nvSpPr>
        <p:spPr bwMode="auto">
          <a:xfrm>
            <a:off x="3124200" y="6248400"/>
            <a:ext cx="2895600" cy="457200"/>
          </a:xfrm>
          <a:prstGeom prst="rect">
            <a:avLst/>
          </a:prstGeom>
          <a:noFill/>
          <a:ln w="9525">
            <a:noFill/>
            <a:miter lim="800000"/>
            <a:headEnd/>
            <a:tailEnd/>
          </a:ln>
        </p:spPr>
        <p:txBody>
          <a:bodyPr wrap="none" anchor="ctr"/>
          <a:lstStyle/>
          <a:p>
            <a:endParaRPr lang="en-US"/>
          </a:p>
        </p:txBody>
      </p:sp>
      <p:sp>
        <p:nvSpPr>
          <p:cNvPr id="47110" name="Rectangle 4"/>
          <p:cNvSpPr>
            <a:spLocks noChangeArrowheads="1"/>
          </p:cNvSpPr>
          <p:nvPr/>
        </p:nvSpPr>
        <p:spPr bwMode="auto">
          <a:xfrm>
            <a:off x="685800" y="6248400"/>
            <a:ext cx="1905000" cy="457200"/>
          </a:xfrm>
          <a:prstGeom prst="rect">
            <a:avLst/>
          </a:prstGeom>
          <a:noFill/>
          <a:ln w="9525">
            <a:noFill/>
            <a:miter lim="800000"/>
            <a:headEnd/>
            <a:tailEnd/>
          </a:ln>
        </p:spPr>
        <p:txBody>
          <a:bodyPr wrap="none" anchor="ctr"/>
          <a:lstStyle/>
          <a:p>
            <a:endParaRPr lang="en-US"/>
          </a:p>
        </p:txBody>
      </p:sp>
      <p:sp>
        <p:nvSpPr>
          <p:cNvPr id="47111" name="Rectangle 5"/>
          <p:cNvSpPr>
            <a:spLocks noChangeArrowheads="1"/>
          </p:cNvSpPr>
          <p:nvPr/>
        </p:nvSpPr>
        <p:spPr bwMode="auto">
          <a:xfrm>
            <a:off x="3124200" y="6248400"/>
            <a:ext cx="2895600" cy="457200"/>
          </a:xfrm>
          <a:prstGeom prst="rect">
            <a:avLst/>
          </a:prstGeom>
          <a:noFill/>
          <a:ln w="9525">
            <a:noFill/>
            <a:miter lim="800000"/>
            <a:headEnd/>
            <a:tailEnd/>
          </a:ln>
        </p:spPr>
        <p:txBody>
          <a:bodyPr wrap="none" anchor="ctr"/>
          <a:lstStyle/>
          <a:p>
            <a:endParaRPr lang="en-US"/>
          </a:p>
        </p:txBody>
      </p:sp>
      <p:sp>
        <p:nvSpPr>
          <p:cNvPr id="47112" name="Rectangle 6"/>
          <p:cNvSpPr>
            <a:spLocks noChangeArrowheads="1"/>
          </p:cNvSpPr>
          <p:nvPr/>
        </p:nvSpPr>
        <p:spPr bwMode="auto">
          <a:xfrm>
            <a:off x="685800" y="6248400"/>
            <a:ext cx="1905000" cy="457200"/>
          </a:xfrm>
          <a:prstGeom prst="rect">
            <a:avLst/>
          </a:prstGeom>
          <a:noFill/>
          <a:ln w="9525">
            <a:noFill/>
            <a:miter lim="800000"/>
            <a:headEnd/>
            <a:tailEnd/>
          </a:ln>
        </p:spPr>
        <p:txBody>
          <a:bodyPr wrap="none" anchor="ctr"/>
          <a:lstStyle/>
          <a:p>
            <a:endParaRPr lang="en-US"/>
          </a:p>
        </p:txBody>
      </p:sp>
      <p:sp>
        <p:nvSpPr>
          <p:cNvPr id="47113" name="Rectangle 7"/>
          <p:cNvSpPr>
            <a:spLocks noChangeArrowheads="1"/>
          </p:cNvSpPr>
          <p:nvPr/>
        </p:nvSpPr>
        <p:spPr bwMode="auto">
          <a:xfrm>
            <a:off x="3124200" y="6248400"/>
            <a:ext cx="2895600" cy="457200"/>
          </a:xfrm>
          <a:prstGeom prst="rect">
            <a:avLst/>
          </a:prstGeom>
          <a:noFill/>
          <a:ln w="9525">
            <a:noFill/>
            <a:miter lim="800000"/>
            <a:headEnd/>
            <a:tailEnd/>
          </a:ln>
        </p:spPr>
        <p:txBody>
          <a:bodyPr wrap="none" anchor="ctr"/>
          <a:lstStyle/>
          <a:p>
            <a:endParaRPr lang="en-US"/>
          </a:p>
        </p:txBody>
      </p:sp>
      <p:sp>
        <p:nvSpPr>
          <p:cNvPr id="47114" name="Rectangle 8"/>
          <p:cNvSpPr>
            <a:spLocks noChangeArrowheads="1"/>
          </p:cNvSpPr>
          <p:nvPr/>
        </p:nvSpPr>
        <p:spPr bwMode="auto">
          <a:xfrm>
            <a:off x="685800" y="6248400"/>
            <a:ext cx="1905000" cy="457200"/>
          </a:xfrm>
          <a:prstGeom prst="rect">
            <a:avLst/>
          </a:prstGeom>
          <a:noFill/>
          <a:ln w="9525">
            <a:noFill/>
            <a:miter lim="800000"/>
            <a:headEnd/>
            <a:tailEnd/>
          </a:ln>
        </p:spPr>
        <p:txBody>
          <a:bodyPr wrap="none" anchor="ctr"/>
          <a:lstStyle/>
          <a:p>
            <a:endParaRPr lang="en-US"/>
          </a:p>
        </p:txBody>
      </p:sp>
      <p:sp>
        <p:nvSpPr>
          <p:cNvPr id="47115" name="Rectangle 9"/>
          <p:cNvSpPr>
            <a:spLocks noChangeArrowheads="1"/>
          </p:cNvSpPr>
          <p:nvPr/>
        </p:nvSpPr>
        <p:spPr bwMode="auto">
          <a:xfrm>
            <a:off x="3124200" y="6248400"/>
            <a:ext cx="2895600" cy="457200"/>
          </a:xfrm>
          <a:prstGeom prst="rect">
            <a:avLst/>
          </a:prstGeom>
          <a:noFill/>
          <a:ln w="9525">
            <a:noFill/>
            <a:miter lim="800000"/>
            <a:headEnd/>
            <a:tailEnd/>
          </a:ln>
        </p:spPr>
        <p:txBody>
          <a:bodyPr wrap="none" anchor="ctr"/>
          <a:lstStyle/>
          <a:p>
            <a:endParaRPr lang="en-US"/>
          </a:p>
        </p:txBody>
      </p:sp>
      <p:sp>
        <p:nvSpPr>
          <p:cNvPr id="47116" name="Rectangle 10"/>
          <p:cNvSpPr>
            <a:spLocks noChangeArrowheads="1"/>
          </p:cNvSpPr>
          <p:nvPr/>
        </p:nvSpPr>
        <p:spPr bwMode="auto">
          <a:xfrm>
            <a:off x="685800" y="6248400"/>
            <a:ext cx="1905000" cy="457200"/>
          </a:xfrm>
          <a:prstGeom prst="rect">
            <a:avLst/>
          </a:prstGeom>
          <a:noFill/>
          <a:ln w="9525">
            <a:noFill/>
            <a:miter lim="800000"/>
            <a:headEnd/>
            <a:tailEnd/>
          </a:ln>
        </p:spPr>
        <p:txBody>
          <a:bodyPr wrap="none" anchor="ctr"/>
          <a:lstStyle/>
          <a:p>
            <a:endParaRPr lang="en-US"/>
          </a:p>
        </p:txBody>
      </p:sp>
      <p:sp>
        <p:nvSpPr>
          <p:cNvPr id="47117" name="Rectangle 11"/>
          <p:cNvSpPr>
            <a:spLocks noChangeArrowheads="1"/>
          </p:cNvSpPr>
          <p:nvPr/>
        </p:nvSpPr>
        <p:spPr bwMode="auto">
          <a:xfrm>
            <a:off x="3124200" y="6248400"/>
            <a:ext cx="2895600" cy="457200"/>
          </a:xfrm>
          <a:prstGeom prst="rect">
            <a:avLst/>
          </a:prstGeom>
          <a:noFill/>
          <a:ln w="9525">
            <a:noFill/>
            <a:miter lim="800000"/>
            <a:headEnd/>
            <a:tailEnd/>
          </a:ln>
        </p:spPr>
        <p:txBody>
          <a:bodyPr wrap="none" anchor="ctr"/>
          <a:lstStyle/>
          <a:p>
            <a:endParaRPr lang="en-US"/>
          </a:p>
        </p:txBody>
      </p:sp>
      <p:sp>
        <p:nvSpPr>
          <p:cNvPr id="195596" name="Rectangle 12"/>
          <p:cNvSpPr>
            <a:spLocks noGrp="1" noChangeArrowheads="1"/>
          </p:cNvSpPr>
          <p:nvPr>
            <p:ph type="title"/>
          </p:nvPr>
        </p:nvSpPr>
        <p:spPr>
          <a:xfrm>
            <a:off x="1295400" y="762000"/>
            <a:ext cx="7445375" cy="841375"/>
          </a:xfrm>
          <a:noFill/>
        </p:spPr>
        <p:txBody>
          <a:bodyPr lIns="92075" tIns="46038" rIns="92075" bIns="46038"/>
          <a:lstStyle/>
          <a:p>
            <a:pPr eaLnBrk="1" hangingPunct="1"/>
            <a:r>
              <a:rPr lang="en-GB" sz="5400" smtClean="0"/>
              <a:t>Hierarchy of study design</a:t>
            </a:r>
          </a:p>
        </p:txBody>
      </p:sp>
      <p:sp>
        <p:nvSpPr>
          <p:cNvPr id="195597" name="Rectangle 13"/>
          <p:cNvSpPr>
            <a:spLocks noGrp="1" noChangeArrowheads="1"/>
          </p:cNvSpPr>
          <p:nvPr>
            <p:ph type="body" idx="1"/>
          </p:nvPr>
        </p:nvSpPr>
        <p:spPr>
          <a:xfrm>
            <a:off x="762000" y="2057400"/>
            <a:ext cx="7239000" cy="4114800"/>
          </a:xfrm>
          <a:noFill/>
        </p:spPr>
        <p:txBody>
          <a:bodyPr lIns="92075" tIns="46038" rIns="92075" bIns="46038"/>
          <a:lstStyle/>
          <a:p>
            <a:pPr eaLnBrk="1" hangingPunct="1">
              <a:lnSpc>
                <a:spcPct val="80000"/>
              </a:lnSpc>
            </a:pPr>
            <a:r>
              <a:rPr lang="en-GB" sz="2400" b="1" dirty="0" smtClean="0"/>
              <a:t>Randomised controlled trial</a:t>
            </a:r>
          </a:p>
          <a:p>
            <a:pPr eaLnBrk="1" hangingPunct="1">
              <a:lnSpc>
                <a:spcPct val="80000"/>
              </a:lnSpc>
            </a:pPr>
            <a:r>
              <a:rPr lang="en-GB" sz="2400" b="1" dirty="0" smtClean="0"/>
              <a:t>Non-randomised trial</a:t>
            </a:r>
          </a:p>
          <a:p>
            <a:pPr lvl="1" eaLnBrk="1" hangingPunct="1">
              <a:lnSpc>
                <a:spcPct val="80000"/>
              </a:lnSpc>
            </a:pPr>
            <a:r>
              <a:rPr lang="en-GB" sz="2000" b="1" dirty="0" smtClean="0"/>
              <a:t>Controlled trial</a:t>
            </a:r>
          </a:p>
          <a:p>
            <a:pPr lvl="1" eaLnBrk="1" hangingPunct="1">
              <a:lnSpc>
                <a:spcPct val="80000"/>
              </a:lnSpc>
            </a:pPr>
            <a:r>
              <a:rPr lang="en-GB" sz="2000" b="1" dirty="0" smtClean="0"/>
              <a:t>natural experiment</a:t>
            </a:r>
          </a:p>
          <a:p>
            <a:pPr lvl="1" eaLnBrk="1" hangingPunct="1">
              <a:lnSpc>
                <a:spcPct val="80000"/>
              </a:lnSpc>
            </a:pPr>
            <a:r>
              <a:rPr lang="en-GB" sz="2000" b="1" dirty="0" smtClean="0"/>
              <a:t>before and after study etc</a:t>
            </a:r>
          </a:p>
          <a:p>
            <a:pPr eaLnBrk="1" hangingPunct="1">
              <a:lnSpc>
                <a:spcPct val="80000"/>
              </a:lnSpc>
            </a:pPr>
            <a:r>
              <a:rPr lang="en-GB" sz="2400" b="1" dirty="0" smtClean="0">
                <a:solidFill>
                  <a:srgbClr val="FF9900"/>
                </a:solidFill>
              </a:rPr>
              <a:t>Cohort study</a:t>
            </a:r>
          </a:p>
          <a:p>
            <a:pPr eaLnBrk="1" hangingPunct="1">
              <a:lnSpc>
                <a:spcPct val="80000"/>
              </a:lnSpc>
            </a:pPr>
            <a:r>
              <a:rPr lang="en-GB" sz="2400" b="1" dirty="0" smtClean="0">
                <a:solidFill>
                  <a:srgbClr val="FF9900"/>
                </a:solidFill>
              </a:rPr>
              <a:t>Case control study</a:t>
            </a:r>
          </a:p>
          <a:p>
            <a:pPr eaLnBrk="1" hangingPunct="1">
              <a:lnSpc>
                <a:spcPct val="80000"/>
              </a:lnSpc>
            </a:pPr>
            <a:r>
              <a:rPr lang="en-GB" sz="2400" b="1" dirty="0" smtClean="0">
                <a:solidFill>
                  <a:srgbClr val="FF9900"/>
                </a:solidFill>
              </a:rPr>
              <a:t>Cross sectional study</a:t>
            </a:r>
          </a:p>
          <a:p>
            <a:pPr eaLnBrk="1" hangingPunct="1">
              <a:lnSpc>
                <a:spcPct val="80000"/>
              </a:lnSpc>
            </a:pPr>
            <a:r>
              <a:rPr lang="en-GB" sz="2400" b="1" dirty="0" smtClean="0">
                <a:solidFill>
                  <a:srgbClr val="FF9900"/>
                </a:solidFill>
              </a:rPr>
              <a:t>Ecological study</a:t>
            </a:r>
          </a:p>
          <a:p>
            <a:pPr eaLnBrk="1" hangingPunct="1">
              <a:lnSpc>
                <a:spcPct val="80000"/>
              </a:lnSpc>
            </a:pPr>
            <a:r>
              <a:rPr lang="en-GB" sz="2400" b="1" dirty="0" smtClean="0">
                <a:solidFill>
                  <a:srgbClr val="FF9900"/>
                </a:solidFill>
              </a:rPr>
              <a:t>Case series</a:t>
            </a:r>
          </a:p>
          <a:p>
            <a:pPr eaLnBrk="1" hangingPunct="1">
              <a:lnSpc>
                <a:spcPct val="80000"/>
              </a:lnSpc>
            </a:pPr>
            <a:r>
              <a:rPr lang="en-GB" sz="2400" b="1" dirty="0" smtClean="0">
                <a:solidFill>
                  <a:srgbClr val="FF9900"/>
                </a:solidFill>
              </a:rPr>
              <a:t>Case study/report</a:t>
            </a:r>
          </a:p>
        </p:txBody>
      </p:sp>
      <p:sp>
        <p:nvSpPr>
          <p:cNvPr id="47120" name="Line 14"/>
          <p:cNvSpPr>
            <a:spLocks noChangeShapeType="1"/>
          </p:cNvSpPr>
          <p:nvPr/>
        </p:nvSpPr>
        <p:spPr bwMode="auto">
          <a:xfrm>
            <a:off x="6934200" y="2133600"/>
            <a:ext cx="0" cy="1752600"/>
          </a:xfrm>
          <a:prstGeom prst="line">
            <a:avLst/>
          </a:prstGeom>
          <a:noFill/>
          <a:ln w="50800">
            <a:solidFill>
              <a:srgbClr val="00FFFF"/>
            </a:solidFill>
            <a:round/>
            <a:headEnd type="stealth" w="med" len="lg"/>
            <a:tailEnd type="stealth" w="med" len="lg"/>
          </a:ln>
        </p:spPr>
        <p:txBody>
          <a:bodyPr/>
          <a:lstStyle/>
          <a:p>
            <a:endParaRPr lang="en-GB"/>
          </a:p>
        </p:txBody>
      </p:sp>
      <p:sp>
        <p:nvSpPr>
          <p:cNvPr id="47121" name="Rectangle 15"/>
          <p:cNvSpPr>
            <a:spLocks noChangeArrowheads="1"/>
          </p:cNvSpPr>
          <p:nvPr/>
        </p:nvSpPr>
        <p:spPr bwMode="auto">
          <a:xfrm>
            <a:off x="7181850" y="2590800"/>
            <a:ext cx="1962150" cy="457200"/>
          </a:xfrm>
          <a:prstGeom prst="rect">
            <a:avLst/>
          </a:prstGeom>
          <a:noFill/>
          <a:ln w="9525">
            <a:noFill/>
            <a:miter lim="800000"/>
            <a:headEnd/>
            <a:tailEnd/>
          </a:ln>
        </p:spPr>
        <p:txBody>
          <a:bodyPr wrap="none" lIns="92075" tIns="46038" rIns="92075" bIns="46038">
            <a:spAutoFit/>
          </a:bodyPr>
          <a:lstStyle/>
          <a:p>
            <a:pPr defTabSz="762000" eaLnBrk="0" hangingPunct="0"/>
            <a:r>
              <a:rPr lang="en-GB" b="1"/>
              <a:t>Experimental</a:t>
            </a:r>
          </a:p>
        </p:txBody>
      </p:sp>
      <p:sp>
        <p:nvSpPr>
          <p:cNvPr id="47122" name="Line 16"/>
          <p:cNvSpPr>
            <a:spLocks noChangeShapeType="1"/>
          </p:cNvSpPr>
          <p:nvPr/>
        </p:nvSpPr>
        <p:spPr bwMode="auto">
          <a:xfrm>
            <a:off x="4724400" y="3810000"/>
            <a:ext cx="0" cy="2819400"/>
          </a:xfrm>
          <a:prstGeom prst="line">
            <a:avLst/>
          </a:prstGeom>
          <a:noFill/>
          <a:ln w="50800">
            <a:solidFill>
              <a:srgbClr val="00FF00"/>
            </a:solidFill>
            <a:round/>
            <a:headEnd type="stealth" w="med" len="lg"/>
            <a:tailEnd type="stealth" w="med" len="lg"/>
          </a:ln>
        </p:spPr>
        <p:txBody>
          <a:bodyPr/>
          <a:lstStyle/>
          <a:p>
            <a:endParaRPr lang="en-GB"/>
          </a:p>
        </p:txBody>
      </p:sp>
      <p:sp>
        <p:nvSpPr>
          <p:cNvPr id="47123" name="Rectangle 17"/>
          <p:cNvSpPr>
            <a:spLocks noChangeArrowheads="1"/>
          </p:cNvSpPr>
          <p:nvPr/>
        </p:nvSpPr>
        <p:spPr bwMode="auto">
          <a:xfrm>
            <a:off x="4724400" y="4953000"/>
            <a:ext cx="2030413" cy="457200"/>
          </a:xfrm>
          <a:prstGeom prst="rect">
            <a:avLst/>
          </a:prstGeom>
          <a:noFill/>
          <a:ln w="9525">
            <a:noFill/>
            <a:miter lim="800000"/>
            <a:headEnd/>
            <a:tailEnd/>
          </a:ln>
        </p:spPr>
        <p:txBody>
          <a:bodyPr wrap="none" lIns="92075" tIns="46038" rIns="92075" bIns="46038">
            <a:spAutoFit/>
          </a:bodyPr>
          <a:lstStyle/>
          <a:p>
            <a:pPr defTabSz="762000" eaLnBrk="0" hangingPunct="0"/>
            <a:r>
              <a:rPr lang="en-GB" b="1">
                <a:solidFill>
                  <a:srgbClr val="FF9900"/>
                </a:solidFill>
              </a:rPr>
              <a:t>Observational</a:t>
            </a:r>
          </a:p>
        </p:txBody>
      </p:sp>
      <p:sp>
        <p:nvSpPr>
          <p:cNvPr id="47124" name="Line 18"/>
          <p:cNvSpPr>
            <a:spLocks noChangeShapeType="1"/>
          </p:cNvSpPr>
          <p:nvPr/>
        </p:nvSpPr>
        <p:spPr bwMode="auto">
          <a:xfrm>
            <a:off x="6934200" y="3886200"/>
            <a:ext cx="0" cy="914400"/>
          </a:xfrm>
          <a:prstGeom prst="line">
            <a:avLst/>
          </a:prstGeom>
          <a:noFill/>
          <a:ln w="50800">
            <a:solidFill>
              <a:srgbClr val="00FF00"/>
            </a:solidFill>
            <a:round/>
            <a:headEnd type="stealth" w="med" len="lg"/>
            <a:tailEnd type="stealth" w="med" len="lg"/>
          </a:ln>
        </p:spPr>
        <p:txBody>
          <a:bodyPr/>
          <a:lstStyle/>
          <a:p>
            <a:endParaRPr lang="en-GB"/>
          </a:p>
        </p:txBody>
      </p:sp>
      <p:sp>
        <p:nvSpPr>
          <p:cNvPr id="47125" name="Rectangle 19"/>
          <p:cNvSpPr>
            <a:spLocks noChangeArrowheads="1"/>
          </p:cNvSpPr>
          <p:nvPr/>
        </p:nvSpPr>
        <p:spPr bwMode="auto">
          <a:xfrm>
            <a:off x="7391400" y="4038600"/>
            <a:ext cx="1452563" cy="396875"/>
          </a:xfrm>
          <a:prstGeom prst="rect">
            <a:avLst/>
          </a:prstGeom>
          <a:noFill/>
          <a:ln w="9525">
            <a:noFill/>
            <a:miter lim="800000"/>
            <a:headEnd/>
            <a:tailEnd/>
          </a:ln>
        </p:spPr>
        <p:txBody>
          <a:bodyPr lIns="92075" tIns="46038" rIns="92075" bIns="46038">
            <a:spAutoFit/>
          </a:bodyPr>
          <a:lstStyle/>
          <a:p>
            <a:pPr defTabSz="762000" eaLnBrk="0" hangingPunct="0"/>
            <a:r>
              <a:rPr lang="en-GB" sz="2000" b="1">
                <a:solidFill>
                  <a:schemeClr val="tx2"/>
                </a:solidFill>
              </a:rPr>
              <a:t>Analytical</a:t>
            </a:r>
          </a:p>
        </p:txBody>
      </p:sp>
      <p:sp>
        <p:nvSpPr>
          <p:cNvPr id="47126" name="Line 20"/>
          <p:cNvSpPr>
            <a:spLocks noChangeShapeType="1"/>
          </p:cNvSpPr>
          <p:nvPr/>
        </p:nvSpPr>
        <p:spPr bwMode="auto">
          <a:xfrm>
            <a:off x="6934200" y="5943600"/>
            <a:ext cx="0" cy="685800"/>
          </a:xfrm>
          <a:prstGeom prst="line">
            <a:avLst/>
          </a:prstGeom>
          <a:noFill/>
          <a:ln w="50800">
            <a:solidFill>
              <a:srgbClr val="00FF00"/>
            </a:solidFill>
            <a:round/>
            <a:headEnd type="stealth" w="med" len="lg"/>
            <a:tailEnd type="stealth" w="med" len="lg"/>
          </a:ln>
        </p:spPr>
        <p:txBody>
          <a:bodyPr/>
          <a:lstStyle/>
          <a:p>
            <a:endParaRPr lang="en-GB"/>
          </a:p>
        </p:txBody>
      </p:sp>
      <p:sp>
        <p:nvSpPr>
          <p:cNvPr id="47127" name="Rectangle 21"/>
          <p:cNvSpPr>
            <a:spLocks noChangeArrowheads="1"/>
          </p:cNvSpPr>
          <p:nvPr/>
        </p:nvSpPr>
        <p:spPr bwMode="auto">
          <a:xfrm>
            <a:off x="7391400" y="5715000"/>
            <a:ext cx="1411288" cy="396875"/>
          </a:xfrm>
          <a:prstGeom prst="rect">
            <a:avLst/>
          </a:prstGeom>
          <a:noFill/>
          <a:ln w="9525">
            <a:noFill/>
            <a:miter lim="800000"/>
            <a:headEnd/>
            <a:tailEnd/>
          </a:ln>
        </p:spPr>
        <p:txBody>
          <a:bodyPr lIns="92075" tIns="46038" rIns="92075" bIns="46038">
            <a:spAutoFit/>
          </a:bodyPr>
          <a:lstStyle/>
          <a:p>
            <a:pPr defTabSz="762000" eaLnBrk="0" hangingPunct="0"/>
            <a:r>
              <a:rPr lang="en-GB" sz="2000" b="1">
                <a:solidFill>
                  <a:srgbClr val="FF9900"/>
                </a:solidFill>
              </a:rPr>
              <a:t>Descriptive</a:t>
            </a:r>
          </a:p>
        </p:txBody>
      </p:sp>
      <p:sp>
        <p:nvSpPr>
          <p:cNvPr id="47128" name="Line 22"/>
          <p:cNvSpPr>
            <a:spLocks noChangeShapeType="1"/>
          </p:cNvSpPr>
          <p:nvPr/>
        </p:nvSpPr>
        <p:spPr bwMode="auto">
          <a:xfrm>
            <a:off x="6934200" y="4953000"/>
            <a:ext cx="0" cy="838200"/>
          </a:xfrm>
          <a:prstGeom prst="line">
            <a:avLst/>
          </a:prstGeom>
          <a:noFill/>
          <a:ln w="50800">
            <a:solidFill>
              <a:srgbClr val="00FF00"/>
            </a:solidFill>
            <a:prstDash val="sysDot"/>
            <a:round/>
            <a:headEnd type="none" w="sm" len="sm"/>
            <a:tailEnd type="none" w="sm" len="sm"/>
          </a:ln>
        </p:spPr>
        <p:txBody>
          <a:bodyPr/>
          <a:lstStyle/>
          <a:p>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5596"/>
                                        </p:tgtEl>
                                        <p:attrNameLst>
                                          <p:attrName>style.visibility</p:attrName>
                                        </p:attrNameLst>
                                      </p:cBhvr>
                                      <p:to>
                                        <p:strVal val="visible"/>
                                      </p:to>
                                    </p:set>
                                    <p:animEffect transition="in" filter="fade">
                                      <p:cBhvr>
                                        <p:cTn id="7" dur="2000"/>
                                        <p:tgtEl>
                                          <p:spTgt spid="19559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95597"/>
                                        </p:tgtEl>
                                        <p:attrNameLst>
                                          <p:attrName>style.visibility</p:attrName>
                                        </p:attrNameLst>
                                      </p:cBhvr>
                                      <p:to>
                                        <p:strVal val="visible"/>
                                      </p:to>
                                    </p:set>
                                    <p:animEffect transition="in" filter="fade">
                                      <p:cBhvr>
                                        <p:cTn id="10" dur="2000"/>
                                        <p:tgtEl>
                                          <p:spTgt spid="1955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5596" grpId="0"/>
      <p:bldP spid="195597"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130" name="Footer Placeholder 4"/>
          <p:cNvSpPr>
            <a:spLocks noGrp="1"/>
          </p:cNvSpPr>
          <p:nvPr>
            <p:ph type="ftr" sz="quarter" idx="11"/>
          </p:nvPr>
        </p:nvSpPr>
        <p:spPr>
          <a:noFill/>
        </p:spPr>
        <p:txBody>
          <a:bodyPr/>
          <a:lstStyle/>
          <a:p>
            <a:r>
              <a:rPr lang="en-GB" smtClean="0"/>
              <a:t>CH2018</a:t>
            </a:r>
          </a:p>
        </p:txBody>
      </p:sp>
      <p:sp>
        <p:nvSpPr>
          <p:cNvPr id="48131" name="Slide Number Placeholder 5"/>
          <p:cNvSpPr>
            <a:spLocks noGrp="1"/>
          </p:cNvSpPr>
          <p:nvPr>
            <p:ph type="sldNum" sz="quarter" idx="12"/>
          </p:nvPr>
        </p:nvSpPr>
        <p:spPr>
          <a:noFill/>
        </p:spPr>
        <p:txBody>
          <a:bodyPr/>
          <a:lstStyle/>
          <a:p>
            <a:fld id="{A7F9F021-DC59-49B4-AC9C-AB452081E1A7}" type="slidenum">
              <a:rPr lang="en-GB" smtClean="0"/>
              <a:pPr/>
              <a:t>30</a:t>
            </a:fld>
            <a:endParaRPr lang="en-GB" smtClean="0"/>
          </a:p>
        </p:txBody>
      </p:sp>
      <p:sp>
        <p:nvSpPr>
          <p:cNvPr id="198658" name="Rectangle 2"/>
          <p:cNvSpPr>
            <a:spLocks noGrp="1" noChangeArrowheads="1"/>
          </p:cNvSpPr>
          <p:nvPr>
            <p:ph type="title"/>
          </p:nvPr>
        </p:nvSpPr>
        <p:spPr>
          <a:xfrm>
            <a:off x="533400" y="685800"/>
            <a:ext cx="7772400" cy="1143000"/>
          </a:xfrm>
        </p:spPr>
        <p:txBody>
          <a:bodyPr/>
          <a:lstStyle/>
          <a:p>
            <a:pPr eaLnBrk="1" hangingPunct="1"/>
            <a:r>
              <a:rPr lang="en-US" sz="4000" smtClean="0"/>
              <a:t>What is a longitudinal study?</a:t>
            </a:r>
          </a:p>
        </p:txBody>
      </p:sp>
      <p:sp>
        <p:nvSpPr>
          <p:cNvPr id="198659" name="Rectangle 3"/>
          <p:cNvSpPr>
            <a:spLocks noGrp="1" noChangeArrowheads="1"/>
          </p:cNvSpPr>
          <p:nvPr>
            <p:ph type="body" idx="1"/>
          </p:nvPr>
        </p:nvSpPr>
        <p:spPr>
          <a:xfrm>
            <a:off x="762000" y="2209800"/>
            <a:ext cx="8178800" cy="5715000"/>
          </a:xfrm>
          <a:noFill/>
        </p:spPr>
        <p:txBody>
          <a:bodyPr/>
          <a:lstStyle/>
          <a:p>
            <a:pPr eaLnBrk="1" hangingPunct="1"/>
            <a:r>
              <a:rPr lang="en-US" smtClean="0"/>
              <a:t>Researchers in different fields use longitudinal studies to study changes in individual or group behavior over an extended period of time by repeatedly </a:t>
            </a:r>
            <a:r>
              <a:rPr lang="en-US" smtClean="0">
                <a:solidFill>
                  <a:srgbClr val="FF9900"/>
                </a:solidFill>
              </a:rPr>
              <a:t>monitoring</a:t>
            </a:r>
            <a:r>
              <a:rPr lang="en-US" smtClean="0"/>
              <a:t> the same subjects. </a:t>
            </a:r>
          </a:p>
          <a:p>
            <a:pPr eaLnBrk="1" hangingPunct="1"/>
            <a:r>
              <a:rPr lang="en-US" smtClean="0"/>
              <a:t>In longitudinal research, results are in general recorded for the same group of subjects, referred to as a </a:t>
            </a:r>
            <a:r>
              <a:rPr lang="en-US" smtClean="0">
                <a:solidFill>
                  <a:srgbClr val="FF9900"/>
                </a:solidFill>
              </a:rPr>
              <a:t>cohort</a:t>
            </a:r>
            <a:r>
              <a:rPr lang="en-US" smtClean="0"/>
              <a:t>, throughout the course of the study.</a:t>
            </a:r>
          </a:p>
          <a:p>
            <a:pPr eaLnBrk="1" hangingPunct="1"/>
            <a:endParaRPr lang="en-US"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8658"/>
                                        </p:tgtEl>
                                        <p:attrNameLst>
                                          <p:attrName>style.visibility</p:attrName>
                                        </p:attrNameLst>
                                      </p:cBhvr>
                                      <p:to>
                                        <p:strVal val="visible"/>
                                      </p:to>
                                    </p:set>
                                    <p:animEffect transition="in" filter="fade">
                                      <p:cBhvr>
                                        <p:cTn id="7" dur="2000"/>
                                        <p:tgtEl>
                                          <p:spTgt spid="1986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98659"/>
                                        </p:tgtEl>
                                        <p:attrNameLst>
                                          <p:attrName>style.visibility</p:attrName>
                                        </p:attrNameLst>
                                      </p:cBhvr>
                                      <p:to>
                                        <p:strVal val="visible"/>
                                      </p:to>
                                    </p:set>
                                    <p:animEffect transition="in" filter="fade">
                                      <p:cBhvr>
                                        <p:cTn id="10" dur="2000"/>
                                        <p:tgtEl>
                                          <p:spTgt spid="1986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8658" grpId="0"/>
      <p:bldP spid="198659" grpId="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104"/>
          <p:cNvSpPr>
            <a:spLocks noGrp="1" noChangeArrowheads="1"/>
          </p:cNvSpPr>
          <p:nvPr>
            <p:ph type="ftr" sz="quarter" idx="11"/>
          </p:nvPr>
        </p:nvSpPr>
        <p:spPr>
          <a:noFill/>
        </p:spPr>
        <p:txBody>
          <a:bodyPr/>
          <a:lstStyle/>
          <a:p>
            <a:r>
              <a:rPr lang="en-GB" smtClean="0"/>
              <a:t>CH2018</a:t>
            </a:r>
          </a:p>
        </p:txBody>
      </p:sp>
      <p:sp>
        <p:nvSpPr>
          <p:cNvPr id="49155" name="Rectangle 105"/>
          <p:cNvSpPr>
            <a:spLocks noGrp="1" noChangeArrowheads="1"/>
          </p:cNvSpPr>
          <p:nvPr>
            <p:ph type="sldNum" sz="quarter" idx="12"/>
          </p:nvPr>
        </p:nvSpPr>
        <p:spPr>
          <a:noFill/>
        </p:spPr>
        <p:txBody>
          <a:bodyPr/>
          <a:lstStyle/>
          <a:p>
            <a:fld id="{695D6E2D-8BEA-4F2E-9BF3-30F2805DAC2E}" type="slidenum">
              <a:rPr lang="en-GB" smtClean="0"/>
              <a:pPr/>
              <a:t>31</a:t>
            </a:fld>
            <a:endParaRPr lang="en-GB" smtClean="0"/>
          </a:p>
        </p:txBody>
      </p:sp>
      <p:sp>
        <p:nvSpPr>
          <p:cNvPr id="11266" name="Rectangle 2"/>
          <p:cNvSpPr>
            <a:spLocks noGrp="1" noChangeArrowheads="1"/>
          </p:cNvSpPr>
          <p:nvPr>
            <p:ph type="ctrTitle"/>
          </p:nvPr>
        </p:nvSpPr>
        <p:spPr>
          <a:xfrm>
            <a:off x="1371600" y="476250"/>
            <a:ext cx="7315200" cy="1371600"/>
          </a:xfrm>
          <a:noFill/>
        </p:spPr>
        <p:txBody>
          <a:bodyPr lIns="90488" tIns="44450" rIns="90488" bIns="44450"/>
          <a:lstStyle/>
          <a:p>
            <a:pPr eaLnBrk="1" hangingPunct="1"/>
            <a:r>
              <a:rPr lang="en-GB" sz="3200" b="1" smtClean="0"/>
              <a:t>Don’t Reinvent the Wheel</a:t>
            </a:r>
            <a:br>
              <a:rPr lang="en-GB" sz="3200" b="1" smtClean="0"/>
            </a:br>
            <a:r>
              <a:rPr lang="en-GB" sz="3200" b="1" smtClean="0"/>
              <a:t/>
            </a:r>
            <a:br>
              <a:rPr lang="en-GB" sz="3200" b="1" smtClean="0"/>
            </a:br>
            <a:r>
              <a:rPr lang="en-GB" sz="3200" b="1" smtClean="0"/>
              <a:t>The importance of topic choice in research projects</a:t>
            </a:r>
          </a:p>
        </p:txBody>
      </p:sp>
      <p:sp>
        <p:nvSpPr>
          <p:cNvPr id="11267" name="Rectangle 3"/>
          <p:cNvSpPr>
            <a:spLocks noGrp="1" noChangeArrowheads="1"/>
          </p:cNvSpPr>
          <p:nvPr>
            <p:ph type="subTitle" idx="1"/>
          </p:nvPr>
        </p:nvSpPr>
        <p:spPr>
          <a:xfrm>
            <a:off x="3995738" y="2565400"/>
            <a:ext cx="5040312" cy="1800225"/>
          </a:xfrm>
          <a:noFill/>
        </p:spPr>
        <p:txBody>
          <a:bodyPr lIns="90488" tIns="44450" rIns="90488" bIns="44450"/>
          <a:lstStyle/>
          <a:p>
            <a:pPr marL="342900" indent="-342900" algn="l" eaLnBrk="1" hangingPunct="1">
              <a:buFont typeface="Wingdings" pitchFamily="2" charset="2"/>
              <a:buChar char="w"/>
            </a:pPr>
            <a:r>
              <a:rPr lang="en-GB" sz="2400" b="1" smtClean="0"/>
              <a:t>Introduction</a:t>
            </a:r>
          </a:p>
          <a:p>
            <a:pPr marL="342900" indent="-342900" algn="l" eaLnBrk="1" hangingPunct="1">
              <a:buFont typeface="Wingdings" pitchFamily="2" charset="2"/>
              <a:buChar char="w"/>
            </a:pPr>
            <a:r>
              <a:rPr lang="en-GB" sz="2400" b="1" smtClean="0"/>
              <a:t>Originality - ‘Crave to be original</a:t>
            </a:r>
          </a:p>
          <a:p>
            <a:pPr marL="342900" indent="-342900" algn="l" eaLnBrk="1" hangingPunct="1">
              <a:buFont typeface="Wingdings" pitchFamily="2" charset="2"/>
              <a:buChar char="w"/>
            </a:pPr>
            <a:r>
              <a:rPr lang="en-GB" sz="2400" b="1" smtClean="0"/>
              <a:t>Definition:</a:t>
            </a:r>
          </a:p>
          <a:p>
            <a:pPr marL="342900" indent="-342900" eaLnBrk="1" hangingPunct="1"/>
            <a:r>
              <a:rPr lang="en-GB" sz="2400" b="1" smtClean="0"/>
              <a:t>	</a:t>
            </a:r>
            <a:r>
              <a:rPr lang="en-GB" sz="2400" b="1" smtClean="0">
                <a:solidFill>
                  <a:srgbClr val="FF9900"/>
                </a:solidFill>
              </a:rPr>
              <a:t>“not derived, copied, imitated or translated from anything else . . . novel, creative, independent in invention”  (Chambers Dictionary, 1990, p. 345)</a:t>
            </a:r>
          </a:p>
          <a:p>
            <a:pPr marL="342900" indent="-342900" eaLnBrk="1" hangingPunct="1"/>
            <a:r>
              <a:rPr lang="en-GB" sz="2400" b="1" i="1" smtClean="0">
                <a:solidFill>
                  <a:srgbClr val="FFFF00"/>
                </a:solidFill>
              </a:rPr>
              <a:t>	</a:t>
            </a:r>
            <a:endParaRPr lang="en-GB" sz="2400" b="1" i="1" smtClean="0"/>
          </a:p>
        </p:txBody>
      </p:sp>
      <p:sp>
        <p:nvSpPr>
          <p:cNvPr id="49158" name="Text Box 4"/>
          <p:cNvSpPr txBox="1">
            <a:spLocks noChangeArrowheads="1"/>
          </p:cNvSpPr>
          <p:nvPr/>
        </p:nvSpPr>
        <p:spPr bwMode="auto">
          <a:xfrm>
            <a:off x="179388" y="6237288"/>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2</a:t>
            </a:r>
          </a:p>
        </p:txBody>
      </p:sp>
      <p:pic>
        <p:nvPicPr>
          <p:cNvPr id="49159" name="Picture 6" descr="widow-wheel"/>
          <p:cNvPicPr>
            <a:picLocks noChangeAspect="1" noChangeArrowheads="1"/>
          </p:cNvPicPr>
          <p:nvPr/>
        </p:nvPicPr>
        <p:blipFill>
          <a:blip r:embed="rId3" cstate="print"/>
          <a:srcRect/>
          <a:stretch>
            <a:fillRect/>
          </a:stretch>
        </p:blipFill>
        <p:spPr bwMode="auto">
          <a:xfrm>
            <a:off x="1042988" y="2781300"/>
            <a:ext cx="3017837" cy="2851150"/>
          </a:xfrm>
          <a:prstGeom prst="rect">
            <a:avLst/>
          </a:prstGeom>
          <a:noFill/>
          <a:ln w="9525">
            <a:noFill/>
            <a:miter lim="800000"/>
            <a:headEnd/>
            <a:tailEnd/>
          </a:ln>
        </p:spPr>
      </p:pic>
      <p:sp>
        <p:nvSpPr>
          <p:cNvPr id="49160" name="Rectangle 7"/>
          <p:cNvSpPr>
            <a:spLocks noChangeArrowheads="1"/>
          </p:cNvSpPr>
          <p:nvPr/>
        </p:nvSpPr>
        <p:spPr bwMode="auto">
          <a:xfrm>
            <a:off x="1447800" y="2286000"/>
            <a:ext cx="4932363" cy="366713"/>
          </a:xfrm>
          <a:prstGeom prst="rect">
            <a:avLst/>
          </a:prstGeom>
          <a:noFill/>
          <a:ln w="12700">
            <a:noFill/>
            <a:miter lim="800000"/>
            <a:headEnd/>
            <a:tailEnd/>
          </a:ln>
        </p:spPr>
        <p:txBody>
          <a:bodyPr wrap="none">
            <a:spAutoFit/>
          </a:bodyPr>
          <a:lstStyle/>
          <a:p>
            <a:pPr>
              <a:spcBef>
                <a:spcPct val="20000"/>
              </a:spcBef>
              <a:buClr>
                <a:schemeClr val="tx2"/>
              </a:buClr>
              <a:buSzPct val="70000"/>
              <a:buFont typeface="Wingdings" pitchFamily="2" charset="2"/>
              <a:buNone/>
            </a:pPr>
            <a:r>
              <a:rPr lang="en-GB" sz="1800" b="1" i="1">
                <a:solidFill>
                  <a:srgbClr val="FF9900"/>
                </a:solidFill>
                <a:latin typeface="Verdana" pitchFamily="34" charset="0"/>
              </a:rPr>
              <a:t>Seminar: Originality and topic choice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fade">
                                      <p:cBhvr>
                                        <p:cTn id="7" dur="2000"/>
                                        <p:tgtEl>
                                          <p:spTgt spid="1126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267"/>
                                        </p:tgtEl>
                                        <p:attrNameLst>
                                          <p:attrName>style.visibility</p:attrName>
                                        </p:attrNameLst>
                                      </p:cBhvr>
                                      <p:to>
                                        <p:strVal val="visible"/>
                                      </p:to>
                                    </p:set>
                                    <p:animEffect transition="in" filter="fade">
                                      <p:cBhvr>
                                        <p:cTn id="10" dur="2000"/>
                                        <p:tgtEl>
                                          <p:spTgt spid="112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P spid="11267" grpId="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0178" name="Footer Placeholder 4"/>
          <p:cNvSpPr>
            <a:spLocks noGrp="1"/>
          </p:cNvSpPr>
          <p:nvPr>
            <p:ph type="ftr" sz="quarter" idx="11"/>
          </p:nvPr>
        </p:nvSpPr>
        <p:spPr>
          <a:noFill/>
        </p:spPr>
        <p:txBody>
          <a:bodyPr/>
          <a:lstStyle/>
          <a:p>
            <a:r>
              <a:rPr lang="en-GB" smtClean="0"/>
              <a:t>CH2018</a:t>
            </a:r>
          </a:p>
        </p:txBody>
      </p:sp>
      <p:sp>
        <p:nvSpPr>
          <p:cNvPr id="50179" name="Slide Number Placeholder 5"/>
          <p:cNvSpPr>
            <a:spLocks noGrp="1"/>
          </p:cNvSpPr>
          <p:nvPr>
            <p:ph type="sldNum" sz="quarter" idx="12"/>
          </p:nvPr>
        </p:nvSpPr>
        <p:spPr>
          <a:noFill/>
        </p:spPr>
        <p:txBody>
          <a:bodyPr/>
          <a:lstStyle/>
          <a:p>
            <a:fld id="{CA92DDFF-A9AA-48AB-9482-0CCF9C7A495F}" type="slidenum">
              <a:rPr lang="en-GB" smtClean="0"/>
              <a:pPr/>
              <a:t>32</a:t>
            </a:fld>
            <a:endParaRPr lang="en-GB" smtClean="0"/>
          </a:p>
        </p:txBody>
      </p:sp>
      <p:sp>
        <p:nvSpPr>
          <p:cNvPr id="12290" name="Rectangle 2"/>
          <p:cNvSpPr>
            <a:spLocks noGrp="1" noChangeArrowheads="1"/>
          </p:cNvSpPr>
          <p:nvPr>
            <p:ph type="body" idx="1"/>
          </p:nvPr>
        </p:nvSpPr>
        <p:spPr>
          <a:noFill/>
        </p:spPr>
        <p:txBody>
          <a:bodyPr lIns="90488" tIns="44450" rIns="90488" bIns="44450"/>
          <a:lstStyle/>
          <a:p>
            <a:pPr eaLnBrk="1" hangingPunct="1"/>
            <a:r>
              <a:rPr lang="en-GB" sz="2400" smtClean="0"/>
              <a:t>Imaginative</a:t>
            </a:r>
          </a:p>
          <a:p>
            <a:pPr eaLnBrk="1" hangingPunct="1"/>
            <a:r>
              <a:rPr lang="en-GB" sz="2400" smtClean="0"/>
              <a:t>Underestimate / overestimate</a:t>
            </a:r>
          </a:p>
          <a:p>
            <a:pPr eaLnBrk="1" hangingPunct="1"/>
            <a:r>
              <a:rPr lang="en-GB" sz="2400" smtClean="0">
                <a:solidFill>
                  <a:srgbClr val="FF9900"/>
                </a:solidFill>
              </a:rPr>
              <a:t>‘workmanlike’</a:t>
            </a:r>
          </a:p>
          <a:p>
            <a:pPr eaLnBrk="1" hangingPunct="1"/>
            <a:r>
              <a:rPr lang="en-GB" sz="2400" smtClean="0"/>
              <a:t>‘Genius is 1% inspiration and 99% perspiration’ Henry Ford</a:t>
            </a:r>
          </a:p>
          <a:p>
            <a:pPr eaLnBrk="1" hangingPunct="1"/>
            <a:r>
              <a:rPr lang="en-GB" sz="2400" smtClean="0"/>
              <a:t>Demonstrate: understanding of the wider academic debate within your </a:t>
            </a:r>
            <a:r>
              <a:rPr lang="en-GB" sz="2400" smtClean="0">
                <a:solidFill>
                  <a:srgbClr val="FF9900"/>
                </a:solidFill>
              </a:rPr>
              <a:t>‘field’</a:t>
            </a:r>
            <a:r>
              <a:rPr lang="en-GB" sz="2400" smtClean="0"/>
              <a:t> and contribute to that ‘field’</a:t>
            </a:r>
          </a:p>
          <a:p>
            <a:pPr eaLnBrk="1" hangingPunct="1"/>
            <a:r>
              <a:rPr lang="en-GB" sz="2400" smtClean="0"/>
              <a:t>Apprenticeship</a:t>
            </a:r>
          </a:p>
        </p:txBody>
      </p:sp>
      <p:sp>
        <p:nvSpPr>
          <p:cNvPr id="12291" name="Rectangle 3"/>
          <p:cNvSpPr>
            <a:spLocks noGrp="1" noChangeArrowheads="1"/>
          </p:cNvSpPr>
          <p:nvPr>
            <p:ph type="title"/>
          </p:nvPr>
        </p:nvSpPr>
        <p:spPr>
          <a:noFill/>
        </p:spPr>
        <p:txBody>
          <a:bodyPr lIns="90488" tIns="44450" rIns="90488" bIns="44450"/>
          <a:lstStyle/>
          <a:p>
            <a:pPr eaLnBrk="1" hangingPunct="1"/>
            <a:r>
              <a:rPr lang="en-GB" sz="3600" b="1" smtClean="0"/>
              <a:t>A grasp of how research is done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291"/>
                                        </p:tgtEl>
                                        <p:attrNameLst>
                                          <p:attrName>style.visibility</p:attrName>
                                        </p:attrNameLst>
                                      </p:cBhvr>
                                      <p:to>
                                        <p:strVal val="visible"/>
                                      </p:to>
                                    </p:set>
                                    <p:animEffect transition="in" filter="fade">
                                      <p:cBhvr>
                                        <p:cTn id="7" dur="2000"/>
                                        <p:tgtEl>
                                          <p:spTgt spid="1229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290"/>
                                        </p:tgtEl>
                                        <p:attrNameLst>
                                          <p:attrName>style.visibility</p:attrName>
                                        </p:attrNameLst>
                                      </p:cBhvr>
                                      <p:to>
                                        <p:strVal val="visible"/>
                                      </p:to>
                                    </p:set>
                                    <p:animEffect transition="in" filter="fade">
                                      <p:cBhvr>
                                        <p:cTn id="10" dur="2000"/>
                                        <p:tgtEl>
                                          <p:spTgt spid="122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2291" grpId="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02" name="Footer Placeholder 5"/>
          <p:cNvSpPr>
            <a:spLocks noGrp="1"/>
          </p:cNvSpPr>
          <p:nvPr>
            <p:ph type="ftr" sz="quarter" idx="11"/>
          </p:nvPr>
        </p:nvSpPr>
        <p:spPr>
          <a:noFill/>
        </p:spPr>
        <p:txBody>
          <a:bodyPr/>
          <a:lstStyle/>
          <a:p>
            <a:r>
              <a:rPr lang="en-GB" smtClean="0"/>
              <a:t>CH2018</a:t>
            </a:r>
          </a:p>
        </p:txBody>
      </p:sp>
      <p:sp>
        <p:nvSpPr>
          <p:cNvPr id="51203" name="Slide Number Placeholder 6"/>
          <p:cNvSpPr>
            <a:spLocks noGrp="1"/>
          </p:cNvSpPr>
          <p:nvPr>
            <p:ph type="sldNum" sz="quarter" idx="12"/>
          </p:nvPr>
        </p:nvSpPr>
        <p:spPr>
          <a:noFill/>
        </p:spPr>
        <p:txBody>
          <a:bodyPr/>
          <a:lstStyle/>
          <a:p>
            <a:fld id="{4E86DFC6-7259-4E2E-8861-476D51F988B3}" type="slidenum">
              <a:rPr lang="en-GB" smtClean="0"/>
              <a:pPr/>
              <a:t>33</a:t>
            </a:fld>
            <a:endParaRPr lang="en-GB" smtClean="0"/>
          </a:p>
        </p:txBody>
      </p:sp>
      <p:sp>
        <p:nvSpPr>
          <p:cNvPr id="13314" name="Rectangle 2"/>
          <p:cNvSpPr>
            <a:spLocks noGrp="1" noChangeArrowheads="1"/>
          </p:cNvSpPr>
          <p:nvPr>
            <p:ph type="title"/>
          </p:nvPr>
        </p:nvSpPr>
        <p:spPr>
          <a:xfrm>
            <a:off x="1143000" y="404813"/>
            <a:ext cx="8001000" cy="1143000"/>
          </a:xfrm>
          <a:noFill/>
        </p:spPr>
        <p:txBody>
          <a:bodyPr lIns="90488" tIns="44450" rIns="90488" bIns="44450"/>
          <a:lstStyle/>
          <a:p>
            <a:pPr eaLnBrk="1" hangingPunct="1"/>
            <a:r>
              <a:rPr lang="en-GB" sz="3200" b="1" smtClean="0"/>
              <a:t>Other considerations</a:t>
            </a:r>
          </a:p>
        </p:txBody>
      </p:sp>
      <p:sp>
        <p:nvSpPr>
          <p:cNvPr id="13315" name="Rectangle 3"/>
          <p:cNvSpPr>
            <a:spLocks noGrp="1" noChangeArrowheads="1"/>
          </p:cNvSpPr>
          <p:nvPr>
            <p:ph type="body" sz="half" idx="1"/>
          </p:nvPr>
        </p:nvSpPr>
        <p:spPr>
          <a:xfrm>
            <a:off x="809625" y="2214563"/>
            <a:ext cx="3381375" cy="3881437"/>
          </a:xfrm>
          <a:noFill/>
        </p:spPr>
        <p:txBody>
          <a:bodyPr lIns="90488" tIns="44450" rIns="90488" bIns="44450"/>
          <a:lstStyle/>
          <a:p>
            <a:pPr eaLnBrk="1" hangingPunct="1">
              <a:lnSpc>
                <a:spcPct val="90000"/>
              </a:lnSpc>
            </a:pPr>
            <a:r>
              <a:rPr lang="en-GB" sz="2400" b="1" smtClean="0"/>
              <a:t>Professional</a:t>
            </a:r>
          </a:p>
          <a:p>
            <a:pPr eaLnBrk="1" hangingPunct="1">
              <a:lnSpc>
                <a:spcPct val="90000"/>
              </a:lnSpc>
            </a:pPr>
            <a:r>
              <a:rPr lang="en-GB" sz="2400" b="1" smtClean="0"/>
              <a:t>Independent critical thought is vital</a:t>
            </a:r>
          </a:p>
          <a:p>
            <a:pPr lvl="1" eaLnBrk="1" hangingPunct="1">
              <a:lnSpc>
                <a:spcPct val="90000"/>
              </a:lnSpc>
            </a:pPr>
            <a:r>
              <a:rPr lang="en-GB" sz="2000" smtClean="0">
                <a:solidFill>
                  <a:srgbClr val="FF9900"/>
                </a:solidFill>
              </a:rPr>
              <a:t>Developing a concept/method (need for a conceptual framework)</a:t>
            </a:r>
          </a:p>
          <a:p>
            <a:pPr lvl="1" eaLnBrk="1" hangingPunct="1">
              <a:lnSpc>
                <a:spcPct val="90000"/>
              </a:lnSpc>
            </a:pPr>
            <a:r>
              <a:rPr lang="en-GB" sz="2000" smtClean="0">
                <a:solidFill>
                  <a:srgbClr val="FF9900"/>
                </a:solidFill>
              </a:rPr>
              <a:t>Think critically about your research</a:t>
            </a:r>
          </a:p>
          <a:p>
            <a:pPr lvl="1" eaLnBrk="1" hangingPunct="1">
              <a:lnSpc>
                <a:spcPct val="90000"/>
              </a:lnSpc>
            </a:pPr>
            <a:r>
              <a:rPr lang="en-GB" sz="2000" smtClean="0">
                <a:solidFill>
                  <a:srgbClr val="FF9900"/>
                </a:solidFill>
              </a:rPr>
              <a:t>develop existing research</a:t>
            </a:r>
          </a:p>
          <a:p>
            <a:pPr eaLnBrk="1" hangingPunct="1">
              <a:lnSpc>
                <a:spcPct val="90000"/>
              </a:lnSpc>
            </a:pPr>
            <a:r>
              <a:rPr lang="en-GB" sz="2400" b="1" smtClean="0"/>
              <a:t>Does not require genius</a:t>
            </a:r>
          </a:p>
        </p:txBody>
      </p:sp>
      <p:pic>
        <p:nvPicPr>
          <p:cNvPr id="51206" name="Picture 5" descr="img-king-martin-luther"/>
          <p:cNvPicPr>
            <a:picLocks noChangeAspect="1" noChangeArrowheads="1"/>
          </p:cNvPicPr>
          <p:nvPr/>
        </p:nvPicPr>
        <p:blipFill>
          <a:blip r:embed="rId3" cstate="print"/>
          <a:srcRect/>
          <a:stretch>
            <a:fillRect/>
          </a:stretch>
        </p:blipFill>
        <p:spPr bwMode="auto">
          <a:xfrm>
            <a:off x="4495800" y="2971800"/>
            <a:ext cx="4365625" cy="2662238"/>
          </a:xfrm>
          <a:prstGeom prst="rect">
            <a:avLst/>
          </a:prstGeom>
          <a:noFill/>
          <a:ln w="9525">
            <a:noFill/>
            <a:miter lim="800000"/>
            <a:headEnd/>
            <a:tailEnd/>
          </a:ln>
        </p:spPr>
      </p:pic>
      <p:sp>
        <p:nvSpPr>
          <p:cNvPr id="51207" name="Text Box 6"/>
          <p:cNvSpPr txBox="1">
            <a:spLocks noChangeArrowheads="1"/>
          </p:cNvSpPr>
          <p:nvPr/>
        </p:nvSpPr>
        <p:spPr bwMode="auto">
          <a:xfrm>
            <a:off x="5943600" y="5943600"/>
            <a:ext cx="2971800" cy="457200"/>
          </a:xfrm>
          <a:prstGeom prst="rect">
            <a:avLst/>
          </a:prstGeom>
          <a:noFill/>
          <a:ln w="12700" cap="sq">
            <a:noFill/>
            <a:miter lim="800000"/>
            <a:headEnd type="none" w="sm" len="sm"/>
            <a:tailEnd type="none" w="sm" len="sm"/>
          </a:ln>
        </p:spPr>
        <p:txBody>
          <a:bodyPr>
            <a:spAutoFit/>
          </a:bodyPr>
          <a:lstStyle/>
          <a:p>
            <a:pPr>
              <a:spcBef>
                <a:spcPct val="50000"/>
              </a:spcBef>
            </a:pPr>
            <a:r>
              <a:rPr lang="en-GB"/>
              <a:t>Martin L. King</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314"/>
                                        </p:tgtEl>
                                        <p:attrNameLst>
                                          <p:attrName>style.visibility</p:attrName>
                                        </p:attrNameLst>
                                      </p:cBhvr>
                                      <p:to>
                                        <p:strVal val="visible"/>
                                      </p:to>
                                    </p:set>
                                    <p:animEffect transition="in" filter="fade">
                                      <p:cBhvr>
                                        <p:cTn id="7" dur="2000"/>
                                        <p:tgtEl>
                                          <p:spTgt spid="133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315"/>
                                        </p:tgtEl>
                                        <p:attrNameLst>
                                          <p:attrName>style.visibility</p:attrName>
                                        </p:attrNameLst>
                                      </p:cBhvr>
                                      <p:to>
                                        <p:strVal val="visible"/>
                                      </p:to>
                                    </p:set>
                                    <p:animEffect transition="in" filter="fade">
                                      <p:cBhvr>
                                        <p:cTn id="10" dur="2000"/>
                                        <p:tgtEl>
                                          <p:spTgt spid="133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5" grpId="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6" name="Footer Placeholder 4"/>
          <p:cNvSpPr>
            <a:spLocks noGrp="1"/>
          </p:cNvSpPr>
          <p:nvPr>
            <p:ph type="ftr" sz="quarter" idx="11"/>
          </p:nvPr>
        </p:nvSpPr>
        <p:spPr>
          <a:noFill/>
        </p:spPr>
        <p:txBody>
          <a:bodyPr/>
          <a:lstStyle/>
          <a:p>
            <a:r>
              <a:rPr lang="en-GB" smtClean="0"/>
              <a:t>CH2018</a:t>
            </a:r>
          </a:p>
        </p:txBody>
      </p:sp>
      <p:sp>
        <p:nvSpPr>
          <p:cNvPr id="52227" name="Slide Number Placeholder 5"/>
          <p:cNvSpPr>
            <a:spLocks noGrp="1"/>
          </p:cNvSpPr>
          <p:nvPr>
            <p:ph type="sldNum" sz="quarter" idx="12"/>
          </p:nvPr>
        </p:nvSpPr>
        <p:spPr>
          <a:noFill/>
        </p:spPr>
        <p:txBody>
          <a:bodyPr/>
          <a:lstStyle/>
          <a:p>
            <a:fld id="{45BFA51D-39EC-4010-A594-266590851E10}" type="slidenum">
              <a:rPr lang="en-GB" smtClean="0"/>
              <a:pPr/>
              <a:t>34</a:t>
            </a:fld>
            <a:endParaRPr lang="en-GB" smtClean="0"/>
          </a:p>
        </p:txBody>
      </p:sp>
      <p:sp>
        <p:nvSpPr>
          <p:cNvPr id="14338" name="Rectangle 2"/>
          <p:cNvSpPr>
            <a:spLocks noGrp="1" noChangeArrowheads="1"/>
          </p:cNvSpPr>
          <p:nvPr>
            <p:ph type="title"/>
          </p:nvPr>
        </p:nvSpPr>
        <p:spPr>
          <a:noFill/>
        </p:spPr>
        <p:txBody>
          <a:bodyPr lIns="90488" tIns="44450" rIns="90488" bIns="44450"/>
          <a:lstStyle/>
          <a:p>
            <a:pPr eaLnBrk="1" hangingPunct="1"/>
            <a:r>
              <a:rPr lang="en-GB" sz="3200" b="1" smtClean="0"/>
              <a:t>Types of topic chosen 1.</a:t>
            </a:r>
          </a:p>
        </p:txBody>
      </p:sp>
      <p:sp>
        <p:nvSpPr>
          <p:cNvPr id="14339" name="Rectangle 3"/>
          <p:cNvSpPr>
            <a:spLocks noGrp="1" noChangeArrowheads="1"/>
          </p:cNvSpPr>
          <p:nvPr>
            <p:ph type="body" idx="1"/>
          </p:nvPr>
        </p:nvSpPr>
        <p:spPr>
          <a:noFill/>
        </p:spPr>
        <p:txBody>
          <a:bodyPr lIns="90488" tIns="44450" rIns="90488" bIns="44450"/>
          <a:lstStyle/>
          <a:p>
            <a:pPr eaLnBrk="1" hangingPunct="1">
              <a:lnSpc>
                <a:spcPct val="90000"/>
              </a:lnSpc>
            </a:pPr>
            <a:r>
              <a:rPr lang="en-GB" smtClean="0"/>
              <a:t>Simplistic inductivism</a:t>
            </a:r>
          </a:p>
          <a:p>
            <a:pPr lvl="1" eaLnBrk="1" hangingPunct="1">
              <a:lnSpc>
                <a:spcPct val="90000"/>
              </a:lnSpc>
            </a:pPr>
            <a:r>
              <a:rPr lang="en-GB" smtClean="0">
                <a:solidFill>
                  <a:srgbClr val="FF9900"/>
                </a:solidFill>
              </a:rPr>
              <a:t>traditional anthropologists</a:t>
            </a:r>
          </a:p>
          <a:p>
            <a:pPr lvl="1" eaLnBrk="1" hangingPunct="1">
              <a:lnSpc>
                <a:spcPct val="90000"/>
              </a:lnSpc>
            </a:pPr>
            <a:r>
              <a:rPr lang="en-GB" smtClean="0">
                <a:solidFill>
                  <a:srgbClr val="FF9900"/>
                </a:solidFill>
              </a:rPr>
              <a:t>meaning would emerge</a:t>
            </a:r>
          </a:p>
          <a:p>
            <a:pPr lvl="1" eaLnBrk="1" hangingPunct="1">
              <a:lnSpc>
                <a:spcPct val="90000"/>
              </a:lnSpc>
            </a:pPr>
            <a:r>
              <a:rPr lang="en-GB" smtClean="0">
                <a:solidFill>
                  <a:srgbClr val="FF9900"/>
                </a:solidFill>
              </a:rPr>
              <a:t>unstructured exposure</a:t>
            </a:r>
          </a:p>
          <a:p>
            <a:pPr lvl="1" eaLnBrk="1" hangingPunct="1">
              <a:lnSpc>
                <a:spcPct val="90000"/>
              </a:lnSpc>
            </a:pPr>
            <a:r>
              <a:rPr lang="en-GB" smtClean="0">
                <a:solidFill>
                  <a:srgbClr val="FF9900"/>
                </a:solidFill>
              </a:rPr>
              <a:t>reality is not one object awaiting observation</a:t>
            </a:r>
          </a:p>
          <a:p>
            <a:pPr lvl="1" eaLnBrk="1" hangingPunct="1">
              <a:lnSpc>
                <a:spcPct val="90000"/>
              </a:lnSpc>
            </a:pPr>
            <a:r>
              <a:rPr lang="en-GB" smtClean="0">
                <a:solidFill>
                  <a:srgbClr val="FF9900"/>
                </a:solidFill>
              </a:rPr>
              <a:t>1. theoretical framework</a:t>
            </a:r>
          </a:p>
          <a:p>
            <a:pPr lvl="1" eaLnBrk="1" hangingPunct="1">
              <a:lnSpc>
                <a:spcPct val="90000"/>
              </a:lnSpc>
            </a:pPr>
            <a:r>
              <a:rPr lang="en-GB" smtClean="0">
                <a:solidFill>
                  <a:srgbClr val="FF9900"/>
                </a:solidFill>
              </a:rPr>
              <a:t>2. excuse for sloppy research</a:t>
            </a:r>
          </a:p>
          <a:p>
            <a:pPr lvl="1" eaLnBrk="1" hangingPunct="1">
              <a:lnSpc>
                <a:spcPct val="90000"/>
              </a:lnSpc>
            </a:pPr>
            <a:r>
              <a:rPr lang="en-GB" smtClean="0">
                <a:solidFill>
                  <a:srgbClr val="FF9900"/>
                </a:solidFill>
              </a:rPr>
              <a:t>need to build cumulative bodies of knowledge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fade">
                                      <p:cBhvr>
                                        <p:cTn id="7" dur="2000"/>
                                        <p:tgtEl>
                                          <p:spTgt spid="143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339"/>
                                        </p:tgtEl>
                                        <p:attrNameLst>
                                          <p:attrName>style.visibility</p:attrName>
                                        </p:attrNameLst>
                                      </p:cBhvr>
                                      <p:to>
                                        <p:strVal val="visible"/>
                                      </p:to>
                                    </p:set>
                                    <p:animEffect transition="in" filter="fade">
                                      <p:cBhvr>
                                        <p:cTn id="10" dur="2000"/>
                                        <p:tgtEl>
                                          <p:spTgt spid="143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4339" grpId="0"/>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50" name="Footer Placeholder 5"/>
          <p:cNvSpPr>
            <a:spLocks noGrp="1"/>
          </p:cNvSpPr>
          <p:nvPr>
            <p:ph type="ftr" sz="quarter" idx="11"/>
          </p:nvPr>
        </p:nvSpPr>
        <p:spPr>
          <a:noFill/>
        </p:spPr>
        <p:txBody>
          <a:bodyPr/>
          <a:lstStyle/>
          <a:p>
            <a:r>
              <a:rPr lang="en-GB" smtClean="0"/>
              <a:t>CH2018</a:t>
            </a:r>
          </a:p>
        </p:txBody>
      </p:sp>
      <p:sp>
        <p:nvSpPr>
          <p:cNvPr id="53251" name="Slide Number Placeholder 6"/>
          <p:cNvSpPr>
            <a:spLocks noGrp="1"/>
          </p:cNvSpPr>
          <p:nvPr>
            <p:ph type="sldNum" sz="quarter" idx="12"/>
          </p:nvPr>
        </p:nvSpPr>
        <p:spPr>
          <a:noFill/>
        </p:spPr>
        <p:txBody>
          <a:bodyPr/>
          <a:lstStyle/>
          <a:p>
            <a:fld id="{40F761A8-C3EE-479C-9E7F-0B9C70DEF5B1}" type="slidenum">
              <a:rPr lang="en-GB" smtClean="0"/>
              <a:pPr/>
              <a:t>35</a:t>
            </a:fld>
            <a:endParaRPr lang="en-GB" smtClean="0"/>
          </a:p>
        </p:txBody>
      </p:sp>
      <p:sp>
        <p:nvSpPr>
          <p:cNvPr id="15362" name="Rectangle 2"/>
          <p:cNvSpPr>
            <a:spLocks noGrp="1" noChangeArrowheads="1"/>
          </p:cNvSpPr>
          <p:nvPr>
            <p:ph type="title"/>
          </p:nvPr>
        </p:nvSpPr>
        <p:spPr>
          <a:noFill/>
        </p:spPr>
        <p:txBody>
          <a:bodyPr lIns="90488" tIns="44450" rIns="90488" bIns="44450"/>
          <a:lstStyle/>
          <a:p>
            <a:pPr eaLnBrk="1" hangingPunct="1"/>
            <a:r>
              <a:rPr lang="en-GB" sz="3200" b="1" smtClean="0"/>
              <a:t>Types of topic chosen 2. &amp;  3.</a:t>
            </a:r>
          </a:p>
        </p:txBody>
      </p:sp>
      <p:sp>
        <p:nvSpPr>
          <p:cNvPr id="15363" name="Rectangle 3"/>
          <p:cNvSpPr>
            <a:spLocks noGrp="1" noChangeArrowheads="1"/>
          </p:cNvSpPr>
          <p:nvPr>
            <p:ph type="body" sz="half" idx="1"/>
          </p:nvPr>
        </p:nvSpPr>
        <p:spPr>
          <a:xfrm>
            <a:off x="809625" y="2214563"/>
            <a:ext cx="3990975" cy="4338637"/>
          </a:xfrm>
          <a:noFill/>
        </p:spPr>
        <p:txBody>
          <a:bodyPr lIns="90488" tIns="44450" rIns="90488" bIns="44450"/>
          <a:lstStyle/>
          <a:p>
            <a:pPr eaLnBrk="1" hangingPunct="1"/>
            <a:r>
              <a:rPr lang="en-GB" sz="2400" b="1" smtClean="0"/>
              <a:t>The ‘Kitchen sink’</a:t>
            </a:r>
          </a:p>
          <a:p>
            <a:pPr lvl="1" eaLnBrk="1" hangingPunct="1"/>
            <a:r>
              <a:rPr lang="en-GB" sz="2000" smtClean="0">
                <a:solidFill>
                  <a:srgbClr val="FF9900"/>
                </a:solidFill>
              </a:rPr>
              <a:t>broad topic</a:t>
            </a:r>
          </a:p>
          <a:p>
            <a:pPr lvl="1" eaLnBrk="1" hangingPunct="1"/>
            <a:r>
              <a:rPr lang="en-GB" sz="2000" smtClean="0">
                <a:solidFill>
                  <a:srgbClr val="FF9900"/>
                </a:solidFill>
              </a:rPr>
              <a:t>need for 'alot about a little’</a:t>
            </a:r>
          </a:p>
          <a:p>
            <a:pPr eaLnBrk="1" hangingPunct="1"/>
            <a:r>
              <a:rPr lang="en-GB" sz="2400" b="1" smtClean="0"/>
              <a:t>Grand theory</a:t>
            </a:r>
          </a:p>
          <a:p>
            <a:pPr lvl="1" eaLnBrk="1" hangingPunct="1"/>
            <a:r>
              <a:rPr lang="en-GB" sz="2000" smtClean="0">
                <a:solidFill>
                  <a:srgbClr val="FF9900"/>
                </a:solidFill>
              </a:rPr>
              <a:t>theoretical empires</a:t>
            </a:r>
          </a:p>
          <a:p>
            <a:pPr lvl="1" eaLnBrk="1" hangingPunct="1"/>
            <a:r>
              <a:rPr lang="en-GB" sz="2000" smtClean="0">
                <a:solidFill>
                  <a:srgbClr val="FF9900"/>
                </a:solidFill>
              </a:rPr>
              <a:t>“cobweb of verbiage”</a:t>
            </a:r>
          </a:p>
          <a:p>
            <a:pPr lvl="1" eaLnBrk="1" hangingPunct="1"/>
            <a:r>
              <a:rPr lang="en-GB" sz="2000" smtClean="0">
                <a:solidFill>
                  <a:srgbClr val="FF9900"/>
                </a:solidFill>
              </a:rPr>
              <a:t>stop reading (difficult)</a:t>
            </a:r>
          </a:p>
          <a:p>
            <a:pPr lvl="1" eaLnBrk="1" hangingPunct="1"/>
            <a:r>
              <a:rPr lang="en-GB" sz="2000" smtClean="0">
                <a:solidFill>
                  <a:srgbClr val="FF9900"/>
                </a:solidFill>
              </a:rPr>
              <a:t>theoretical fashions change</a:t>
            </a:r>
          </a:p>
          <a:p>
            <a:pPr lvl="1" eaLnBrk="1" hangingPunct="1"/>
            <a:r>
              <a:rPr lang="en-GB" sz="2000" smtClean="0">
                <a:solidFill>
                  <a:srgbClr val="FF9900"/>
                </a:solidFill>
              </a:rPr>
              <a:t>need to apply to the ‘real world’</a:t>
            </a:r>
          </a:p>
        </p:txBody>
      </p:sp>
      <p:pic>
        <p:nvPicPr>
          <p:cNvPr id="53254" name="Picture 7" descr="Master%20Sink%20Close%20Up"/>
          <p:cNvPicPr>
            <a:picLocks noChangeAspect="1" noChangeArrowheads="1"/>
          </p:cNvPicPr>
          <p:nvPr/>
        </p:nvPicPr>
        <p:blipFill>
          <a:blip r:embed="rId3" cstate="print"/>
          <a:srcRect/>
          <a:stretch>
            <a:fillRect/>
          </a:stretch>
        </p:blipFill>
        <p:spPr bwMode="auto">
          <a:xfrm>
            <a:off x="4800600" y="1981200"/>
            <a:ext cx="4171950" cy="4652963"/>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5362"/>
                                        </p:tgtEl>
                                        <p:attrNameLst>
                                          <p:attrName>style.visibility</p:attrName>
                                        </p:attrNameLst>
                                      </p:cBhvr>
                                      <p:to>
                                        <p:strVal val="visible"/>
                                      </p:to>
                                    </p:set>
                                    <p:animEffect transition="in" filter="fade">
                                      <p:cBhvr>
                                        <p:cTn id="7" dur="2000"/>
                                        <p:tgtEl>
                                          <p:spTgt spid="1536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363"/>
                                        </p:tgtEl>
                                        <p:attrNameLst>
                                          <p:attrName>style.visibility</p:attrName>
                                        </p:attrNameLst>
                                      </p:cBhvr>
                                      <p:to>
                                        <p:strVal val="visible"/>
                                      </p:to>
                                    </p:set>
                                    <p:animEffect transition="in" filter="fade">
                                      <p:cBhvr>
                                        <p:cTn id="10" dur="2000"/>
                                        <p:tgtEl>
                                          <p:spTgt spid="153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p:bldP spid="15363" grpId="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4274" name="Footer Placeholder 4"/>
          <p:cNvSpPr>
            <a:spLocks noGrp="1"/>
          </p:cNvSpPr>
          <p:nvPr>
            <p:ph type="ftr" sz="quarter" idx="11"/>
          </p:nvPr>
        </p:nvSpPr>
        <p:spPr>
          <a:noFill/>
        </p:spPr>
        <p:txBody>
          <a:bodyPr/>
          <a:lstStyle/>
          <a:p>
            <a:r>
              <a:rPr lang="en-GB" smtClean="0"/>
              <a:t>CH2018</a:t>
            </a:r>
          </a:p>
        </p:txBody>
      </p:sp>
      <p:sp>
        <p:nvSpPr>
          <p:cNvPr id="54275" name="Slide Number Placeholder 5"/>
          <p:cNvSpPr>
            <a:spLocks noGrp="1"/>
          </p:cNvSpPr>
          <p:nvPr>
            <p:ph type="sldNum" sz="quarter" idx="12"/>
          </p:nvPr>
        </p:nvSpPr>
        <p:spPr>
          <a:noFill/>
        </p:spPr>
        <p:txBody>
          <a:bodyPr/>
          <a:lstStyle/>
          <a:p>
            <a:fld id="{D1896322-147E-450A-A96E-6401B2081235}" type="slidenum">
              <a:rPr lang="en-GB" smtClean="0"/>
              <a:pPr/>
              <a:t>36</a:t>
            </a:fld>
            <a:endParaRPr lang="en-GB" smtClean="0"/>
          </a:p>
        </p:txBody>
      </p:sp>
      <p:sp>
        <p:nvSpPr>
          <p:cNvPr id="16386" name="Rectangle 2"/>
          <p:cNvSpPr>
            <a:spLocks noGrp="1" noChangeArrowheads="1"/>
          </p:cNvSpPr>
          <p:nvPr>
            <p:ph type="title"/>
          </p:nvPr>
        </p:nvSpPr>
        <p:spPr>
          <a:noFill/>
        </p:spPr>
        <p:txBody>
          <a:bodyPr lIns="90488" tIns="44450" rIns="90488" bIns="44450"/>
          <a:lstStyle/>
          <a:p>
            <a:pPr eaLnBrk="1" hangingPunct="1"/>
            <a:r>
              <a:rPr lang="en-GB" sz="3200" b="1" smtClean="0"/>
              <a:t>1. Solutions for simplistic inductivists</a:t>
            </a:r>
          </a:p>
        </p:txBody>
      </p:sp>
      <p:sp>
        <p:nvSpPr>
          <p:cNvPr id="16387" name="Rectangle 3"/>
          <p:cNvSpPr>
            <a:spLocks noGrp="1" noChangeArrowheads="1"/>
          </p:cNvSpPr>
          <p:nvPr>
            <p:ph type="body" idx="1"/>
          </p:nvPr>
        </p:nvSpPr>
        <p:spPr>
          <a:noFill/>
        </p:spPr>
        <p:txBody>
          <a:bodyPr lIns="90488" tIns="44450" rIns="90488" bIns="44450"/>
          <a:lstStyle/>
          <a:p>
            <a:pPr eaLnBrk="1" hangingPunct="1"/>
            <a:r>
              <a:rPr lang="en-GB" sz="2800" b="1" smtClean="0"/>
              <a:t>Using sensitivities</a:t>
            </a:r>
          </a:p>
          <a:p>
            <a:pPr lvl="1" eaLnBrk="1" hangingPunct="1"/>
            <a:r>
              <a:rPr lang="en-GB" smtClean="0">
                <a:solidFill>
                  <a:srgbClr val="FF9900"/>
                </a:solidFill>
              </a:rPr>
              <a:t>your knowledge</a:t>
            </a:r>
          </a:p>
          <a:p>
            <a:pPr lvl="1" eaLnBrk="1" hangingPunct="1"/>
            <a:r>
              <a:rPr lang="en-GB" smtClean="0">
                <a:solidFill>
                  <a:srgbClr val="FF9900"/>
                </a:solidFill>
              </a:rPr>
              <a:t>history, culture, politics, context</a:t>
            </a:r>
          </a:p>
          <a:p>
            <a:pPr eaLnBrk="1" hangingPunct="1"/>
            <a:r>
              <a:rPr lang="en-GB" smtClean="0"/>
              <a:t>Using other researchers conclusions/theories/ classic research to generate research problem.</a:t>
            </a:r>
          </a:p>
          <a:p>
            <a:pPr eaLnBrk="1" hangingPunct="1"/>
            <a:r>
              <a:rPr lang="en-GB" smtClean="0"/>
              <a:t>Third variable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6386"/>
                                        </p:tgtEl>
                                        <p:attrNameLst>
                                          <p:attrName>style.visibility</p:attrName>
                                        </p:attrNameLst>
                                      </p:cBhvr>
                                      <p:to>
                                        <p:strVal val="visible"/>
                                      </p:to>
                                    </p:set>
                                    <p:animEffect transition="in" filter="fade">
                                      <p:cBhvr>
                                        <p:cTn id="7" dur="2000"/>
                                        <p:tgtEl>
                                          <p:spTgt spid="163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6387"/>
                                        </p:tgtEl>
                                        <p:attrNameLst>
                                          <p:attrName>style.visibility</p:attrName>
                                        </p:attrNameLst>
                                      </p:cBhvr>
                                      <p:to>
                                        <p:strVal val="visible"/>
                                      </p:to>
                                    </p:set>
                                    <p:animEffect transition="in" filter="fade">
                                      <p:cBhvr>
                                        <p:cTn id="10" dur="2000"/>
                                        <p:tgtEl>
                                          <p:spTgt spid="163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6" grpId="0"/>
      <p:bldP spid="16387" grpId="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5298" name="Footer Placeholder 4"/>
          <p:cNvSpPr>
            <a:spLocks noGrp="1"/>
          </p:cNvSpPr>
          <p:nvPr>
            <p:ph type="ftr" sz="quarter" idx="11"/>
          </p:nvPr>
        </p:nvSpPr>
        <p:spPr>
          <a:noFill/>
        </p:spPr>
        <p:txBody>
          <a:bodyPr/>
          <a:lstStyle/>
          <a:p>
            <a:r>
              <a:rPr lang="en-GB" smtClean="0"/>
              <a:t>CH2018</a:t>
            </a:r>
          </a:p>
        </p:txBody>
      </p:sp>
      <p:sp>
        <p:nvSpPr>
          <p:cNvPr id="55299" name="Slide Number Placeholder 5"/>
          <p:cNvSpPr>
            <a:spLocks noGrp="1"/>
          </p:cNvSpPr>
          <p:nvPr>
            <p:ph type="sldNum" sz="quarter" idx="12"/>
          </p:nvPr>
        </p:nvSpPr>
        <p:spPr>
          <a:noFill/>
        </p:spPr>
        <p:txBody>
          <a:bodyPr/>
          <a:lstStyle/>
          <a:p>
            <a:fld id="{769C854D-EE8B-4A54-8F09-BC86FBD0BEA9}" type="slidenum">
              <a:rPr lang="en-GB" smtClean="0"/>
              <a:pPr/>
              <a:t>37</a:t>
            </a:fld>
            <a:endParaRPr lang="en-GB" smtClean="0"/>
          </a:p>
        </p:txBody>
      </p:sp>
      <p:sp>
        <p:nvSpPr>
          <p:cNvPr id="17410" name="Rectangle 2"/>
          <p:cNvSpPr>
            <a:spLocks noGrp="1" noChangeArrowheads="1"/>
          </p:cNvSpPr>
          <p:nvPr>
            <p:ph type="title"/>
          </p:nvPr>
        </p:nvSpPr>
        <p:spPr>
          <a:noFill/>
        </p:spPr>
        <p:txBody>
          <a:bodyPr lIns="90488" tIns="44450" rIns="90488" bIns="44450"/>
          <a:lstStyle/>
          <a:p>
            <a:pPr eaLnBrk="1" hangingPunct="1"/>
            <a:r>
              <a:rPr lang="en-GB" sz="3200" b="1" smtClean="0"/>
              <a:t>2. Solutions for ‘kitchen sinkers’</a:t>
            </a:r>
          </a:p>
        </p:txBody>
      </p:sp>
      <p:sp>
        <p:nvSpPr>
          <p:cNvPr id="17411" name="Rectangle 3"/>
          <p:cNvSpPr>
            <a:spLocks noGrp="1" noChangeArrowheads="1"/>
          </p:cNvSpPr>
          <p:nvPr>
            <p:ph type="body" idx="1"/>
          </p:nvPr>
        </p:nvSpPr>
        <p:spPr>
          <a:noFill/>
        </p:spPr>
        <p:txBody>
          <a:bodyPr lIns="90488" tIns="44450" rIns="90488" bIns="44450"/>
          <a:lstStyle/>
          <a:p>
            <a:pPr eaLnBrk="1" hangingPunct="1">
              <a:lnSpc>
                <a:spcPct val="90000"/>
              </a:lnSpc>
            </a:pPr>
            <a:r>
              <a:rPr lang="en-GB" sz="2800" smtClean="0">
                <a:solidFill>
                  <a:srgbClr val="FF9900"/>
                </a:solidFill>
              </a:rPr>
              <a:t>“Do less, more thoroughly”</a:t>
            </a:r>
          </a:p>
          <a:p>
            <a:pPr eaLnBrk="1" hangingPunct="1">
              <a:lnSpc>
                <a:spcPct val="90000"/>
              </a:lnSpc>
              <a:buFont typeface="Wingdings" pitchFamily="2" charset="2"/>
              <a:buNone/>
            </a:pPr>
            <a:r>
              <a:rPr lang="en-GB" sz="2800" smtClean="0"/>
              <a:t> (Wolcott, 1990: 62)</a:t>
            </a:r>
          </a:p>
          <a:p>
            <a:pPr eaLnBrk="1" hangingPunct="1">
              <a:lnSpc>
                <a:spcPct val="90000"/>
              </a:lnSpc>
            </a:pPr>
            <a:r>
              <a:rPr lang="en-GB" sz="2800" smtClean="0"/>
              <a:t>flow chart - conceptual frameworks</a:t>
            </a:r>
          </a:p>
          <a:p>
            <a:pPr eaLnBrk="1" hangingPunct="1">
              <a:lnSpc>
                <a:spcPct val="90000"/>
              </a:lnSpc>
            </a:pPr>
            <a:r>
              <a:rPr lang="en-GB" sz="2800" smtClean="0"/>
              <a:t>puzzle</a:t>
            </a:r>
          </a:p>
          <a:p>
            <a:pPr lvl="1" eaLnBrk="1" hangingPunct="1">
              <a:lnSpc>
                <a:spcPct val="90000"/>
              </a:lnSpc>
            </a:pPr>
            <a:r>
              <a:rPr lang="en-GB" sz="2400" smtClean="0">
                <a:solidFill>
                  <a:srgbClr val="FF9900"/>
                </a:solidFill>
              </a:rPr>
              <a:t>How or why did X develop (Developmental)</a:t>
            </a:r>
          </a:p>
          <a:p>
            <a:pPr lvl="1" eaLnBrk="1" hangingPunct="1">
              <a:lnSpc>
                <a:spcPct val="90000"/>
              </a:lnSpc>
            </a:pPr>
            <a:r>
              <a:rPr lang="en-GB" sz="2400" smtClean="0">
                <a:solidFill>
                  <a:srgbClr val="FF9900"/>
                </a:solidFill>
              </a:rPr>
              <a:t>How does X work (Mechanical)</a:t>
            </a:r>
          </a:p>
          <a:p>
            <a:pPr lvl="1" eaLnBrk="1" hangingPunct="1">
              <a:lnSpc>
                <a:spcPct val="90000"/>
              </a:lnSpc>
            </a:pPr>
            <a:r>
              <a:rPr lang="en-GB" sz="2400" smtClean="0">
                <a:solidFill>
                  <a:srgbClr val="FF9900"/>
                </a:solidFill>
              </a:rPr>
              <a:t>What causes X or what does X have on Y (Causal)</a:t>
            </a:r>
          </a:p>
          <a:p>
            <a:pPr eaLnBrk="1" hangingPunct="1">
              <a:lnSpc>
                <a:spcPct val="90000"/>
              </a:lnSpc>
            </a:pPr>
            <a:r>
              <a:rPr lang="en-GB" sz="2800" smtClean="0"/>
              <a:t>The zoom lense</a:t>
            </a:r>
          </a:p>
          <a:p>
            <a:pPr eaLnBrk="1" hangingPunct="1">
              <a:lnSpc>
                <a:spcPct val="90000"/>
              </a:lnSpc>
            </a:pPr>
            <a:r>
              <a:rPr lang="en-GB" sz="2800" smtClean="0"/>
              <a:t>Reductionism</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7410"/>
                                        </p:tgtEl>
                                        <p:attrNameLst>
                                          <p:attrName>style.visibility</p:attrName>
                                        </p:attrNameLst>
                                      </p:cBhvr>
                                      <p:to>
                                        <p:strVal val="visible"/>
                                      </p:to>
                                    </p:set>
                                    <p:animEffect transition="in" filter="fade">
                                      <p:cBhvr>
                                        <p:cTn id="7" dur="2000"/>
                                        <p:tgtEl>
                                          <p:spTgt spid="174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411"/>
                                        </p:tgtEl>
                                        <p:attrNameLst>
                                          <p:attrName>style.visibility</p:attrName>
                                        </p:attrNameLst>
                                      </p:cBhvr>
                                      <p:to>
                                        <p:strVal val="visible"/>
                                      </p:to>
                                    </p:set>
                                    <p:animEffect transition="in" filter="fade">
                                      <p:cBhvr>
                                        <p:cTn id="10" dur="2000"/>
                                        <p:tgtEl>
                                          <p:spTgt spid="174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p:bldP spid="17411" grpId="0"/>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6322" name="Footer Placeholder 4"/>
          <p:cNvSpPr>
            <a:spLocks noGrp="1"/>
          </p:cNvSpPr>
          <p:nvPr>
            <p:ph type="ftr" sz="quarter" idx="11"/>
          </p:nvPr>
        </p:nvSpPr>
        <p:spPr>
          <a:noFill/>
        </p:spPr>
        <p:txBody>
          <a:bodyPr/>
          <a:lstStyle/>
          <a:p>
            <a:r>
              <a:rPr lang="en-GB" smtClean="0"/>
              <a:t>CH2018</a:t>
            </a:r>
          </a:p>
        </p:txBody>
      </p:sp>
      <p:sp>
        <p:nvSpPr>
          <p:cNvPr id="56323" name="Slide Number Placeholder 5"/>
          <p:cNvSpPr>
            <a:spLocks noGrp="1"/>
          </p:cNvSpPr>
          <p:nvPr>
            <p:ph type="sldNum" sz="quarter" idx="12"/>
          </p:nvPr>
        </p:nvSpPr>
        <p:spPr>
          <a:noFill/>
        </p:spPr>
        <p:txBody>
          <a:bodyPr/>
          <a:lstStyle/>
          <a:p>
            <a:fld id="{AD310C82-DEA2-48DF-B61E-0956B8405F82}" type="slidenum">
              <a:rPr lang="en-GB" smtClean="0"/>
              <a:pPr/>
              <a:t>38</a:t>
            </a:fld>
            <a:endParaRPr lang="en-GB" smtClean="0"/>
          </a:p>
        </p:txBody>
      </p:sp>
      <p:sp>
        <p:nvSpPr>
          <p:cNvPr id="18434" name="Rectangle 2"/>
          <p:cNvSpPr>
            <a:spLocks noGrp="1" noChangeArrowheads="1"/>
          </p:cNvSpPr>
          <p:nvPr>
            <p:ph type="title"/>
          </p:nvPr>
        </p:nvSpPr>
        <p:spPr>
          <a:xfrm>
            <a:off x="1371600" y="914400"/>
            <a:ext cx="7378700" cy="1143000"/>
          </a:xfrm>
          <a:noFill/>
        </p:spPr>
        <p:txBody>
          <a:bodyPr lIns="90488" tIns="44450" rIns="90488" bIns="44450"/>
          <a:lstStyle/>
          <a:p>
            <a:pPr eaLnBrk="1" hangingPunct="1"/>
            <a:r>
              <a:rPr lang="en-GB" sz="4000" b="1" smtClean="0"/>
              <a:t>3. Solutions for grand theorists</a:t>
            </a:r>
            <a:br>
              <a:rPr lang="en-GB" sz="4000" b="1" smtClean="0"/>
            </a:br>
            <a:endParaRPr lang="en-GB" sz="4000" b="1" smtClean="0"/>
          </a:p>
        </p:txBody>
      </p:sp>
      <p:sp>
        <p:nvSpPr>
          <p:cNvPr id="18435" name="Rectangle 3"/>
          <p:cNvSpPr>
            <a:spLocks noGrp="1" noChangeArrowheads="1"/>
          </p:cNvSpPr>
          <p:nvPr>
            <p:ph type="body" idx="1"/>
          </p:nvPr>
        </p:nvSpPr>
        <p:spPr>
          <a:xfrm>
            <a:off x="827584" y="1484784"/>
            <a:ext cx="7920880" cy="1728192"/>
          </a:xfrm>
          <a:noFill/>
        </p:spPr>
        <p:txBody>
          <a:bodyPr lIns="90488" tIns="44450" rIns="90488" bIns="44450"/>
          <a:lstStyle/>
          <a:p>
            <a:pPr eaLnBrk="1" hangingPunct="1">
              <a:buFont typeface="Wingdings" pitchFamily="2" charset="2"/>
              <a:buNone/>
            </a:pPr>
            <a:endParaRPr lang="en-GB" dirty="0" smtClean="0"/>
          </a:p>
          <a:p>
            <a:pPr eaLnBrk="1" hangingPunct="1"/>
            <a:r>
              <a:rPr lang="en-GB" dirty="0" smtClean="0"/>
              <a:t>Ignore fashions</a:t>
            </a:r>
          </a:p>
          <a:p>
            <a:pPr eaLnBrk="1" hangingPunct="1"/>
            <a:r>
              <a:rPr lang="en-GB" dirty="0" smtClean="0"/>
              <a:t>Find some data</a:t>
            </a:r>
          </a:p>
          <a:p>
            <a:pPr eaLnBrk="1" hangingPunct="1">
              <a:buFont typeface="Wingdings" pitchFamily="2" charset="2"/>
              <a:buNone/>
            </a:pPr>
            <a:endParaRPr lang="en-GB" dirty="0" smtClean="0"/>
          </a:p>
        </p:txBody>
      </p:sp>
      <p:pic>
        <p:nvPicPr>
          <p:cNvPr id="300034" name="Picture 2" descr="http://www.apenotmonkey.com/comics/2009-05-13-Biblical-grand-theory.gif"/>
          <p:cNvPicPr>
            <a:picLocks noChangeAspect="1" noChangeArrowheads="1"/>
          </p:cNvPicPr>
          <p:nvPr/>
        </p:nvPicPr>
        <p:blipFill>
          <a:blip r:embed="rId3" cstate="print"/>
          <a:srcRect/>
          <a:stretch>
            <a:fillRect/>
          </a:stretch>
        </p:blipFill>
        <p:spPr bwMode="auto">
          <a:xfrm>
            <a:off x="655251" y="3717032"/>
            <a:ext cx="8329058" cy="2487539"/>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434"/>
                                        </p:tgtEl>
                                        <p:attrNameLst>
                                          <p:attrName>style.visibility</p:attrName>
                                        </p:attrNameLst>
                                      </p:cBhvr>
                                      <p:to>
                                        <p:strVal val="visible"/>
                                      </p:to>
                                    </p:set>
                                    <p:animEffect transition="in" filter="fade">
                                      <p:cBhvr>
                                        <p:cTn id="7" dur="2000"/>
                                        <p:tgtEl>
                                          <p:spTgt spid="1843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8435"/>
                                        </p:tgtEl>
                                        <p:attrNameLst>
                                          <p:attrName>style.visibility</p:attrName>
                                        </p:attrNameLst>
                                      </p:cBhvr>
                                      <p:to>
                                        <p:strVal val="visible"/>
                                      </p:to>
                                    </p:set>
                                    <p:animEffect transition="in" filter="fade">
                                      <p:cBhvr>
                                        <p:cTn id="10" dur="2000"/>
                                        <p:tgtEl>
                                          <p:spTgt spid="184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p:bldP spid="18435" grpId="0"/>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7346" name="Footer Placeholder 4"/>
          <p:cNvSpPr>
            <a:spLocks noGrp="1"/>
          </p:cNvSpPr>
          <p:nvPr>
            <p:ph type="ftr" sz="quarter" idx="11"/>
          </p:nvPr>
        </p:nvSpPr>
        <p:spPr>
          <a:noFill/>
        </p:spPr>
        <p:txBody>
          <a:bodyPr/>
          <a:lstStyle/>
          <a:p>
            <a:r>
              <a:rPr lang="en-GB" smtClean="0"/>
              <a:t>CH2018</a:t>
            </a:r>
          </a:p>
        </p:txBody>
      </p:sp>
      <p:sp>
        <p:nvSpPr>
          <p:cNvPr id="57347" name="Slide Number Placeholder 5"/>
          <p:cNvSpPr>
            <a:spLocks noGrp="1"/>
          </p:cNvSpPr>
          <p:nvPr>
            <p:ph type="sldNum" sz="quarter" idx="12"/>
          </p:nvPr>
        </p:nvSpPr>
        <p:spPr>
          <a:noFill/>
        </p:spPr>
        <p:txBody>
          <a:bodyPr/>
          <a:lstStyle/>
          <a:p>
            <a:fld id="{2122D5FA-0451-4A7E-835E-F942291971F2}" type="slidenum">
              <a:rPr lang="en-GB" smtClean="0"/>
              <a:pPr/>
              <a:t>39</a:t>
            </a:fld>
            <a:endParaRPr lang="en-GB" smtClean="0"/>
          </a:p>
        </p:txBody>
      </p:sp>
      <p:sp>
        <p:nvSpPr>
          <p:cNvPr id="174082" name="Rectangle 2"/>
          <p:cNvSpPr>
            <a:spLocks noGrp="1" noChangeArrowheads="1"/>
          </p:cNvSpPr>
          <p:nvPr>
            <p:ph type="title"/>
          </p:nvPr>
        </p:nvSpPr>
        <p:spPr>
          <a:xfrm>
            <a:off x="609600" y="609600"/>
            <a:ext cx="7772400" cy="1143000"/>
          </a:xfrm>
        </p:spPr>
        <p:txBody>
          <a:bodyPr/>
          <a:lstStyle/>
          <a:p>
            <a:pPr eaLnBrk="1" hangingPunct="1"/>
            <a:r>
              <a:rPr lang="en-GB" sz="3200" b="1" smtClean="0"/>
              <a:t>Exercise</a:t>
            </a:r>
          </a:p>
        </p:txBody>
      </p:sp>
      <p:sp>
        <p:nvSpPr>
          <p:cNvPr id="174083" name="Rectangle 3"/>
          <p:cNvSpPr>
            <a:spLocks noGrp="1" noChangeArrowheads="1"/>
          </p:cNvSpPr>
          <p:nvPr>
            <p:ph type="body" idx="1"/>
          </p:nvPr>
        </p:nvSpPr>
        <p:spPr>
          <a:xfrm>
            <a:off x="685800" y="1981200"/>
            <a:ext cx="8153400" cy="4114800"/>
          </a:xfrm>
        </p:spPr>
        <p:txBody>
          <a:bodyPr/>
          <a:lstStyle/>
          <a:p>
            <a:pPr marL="552450" indent="-552450" eaLnBrk="1" hangingPunct="1">
              <a:lnSpc>
                <a:spcPct val="90000"/>
              </a:lnSpc>
              <a:buFont typeface="Wingdings" pitchFamily="2" charset="2"/>
              <a:buNone/>
            </a:pPr>
            <a:r>
              <a:rPr lang="en-GB" sz="2800" b="1" smtClean="0">
                <a:cs typeface="Times New Roman" pitchFamily="18" charset="0"/>
              </a:rPr>
              <a:t> </a:t>
            </a:r>
            <a:r>
              <a:rPr lang="en-GB" sz="2000" b="1" smtClean="0">
                <a:cs typeface="Times New Roman" pitchFamily="18" charset="0"/>
              </a:rPr>
              <a:t>1.   	</a:t>
            </a:r>
            <a:r>
              <a:rPr lang="en-GB" sz="2000" smtClean="0">
                <a:cs typeface="Times New Roman" pitchFamily="18" charset="0"/>
              </a:rPr>
              <a:t>Produce a spider diagram of your research interests.  Compare and contrast your diagram with a colleague.  Refine your diagram in response to your discussion.</a:t>
            </a:r>
          </a:p>
          <a:p>
            <a:pPr marL="552450" indent="-552450" eaLnBrk="1" hangingPunct="1">
              <a:lnSpc>
                <a:spcPct val="90000"/>
              </a:lnSpc>
              <a:buFont typeface="Wingdings" pitchFamily="2" charset="2"/>
              <a:buNone/>
            </a:pPr>
            <a:r>
              <a:rPr lang="en-GB" sz="2000" smtClean="0">
                <a:cs typeface="Times New Roman" pitchFamily="18" charset="0"/>
              </a:rPr>
              <a:t> 2.	From this diagram formulate four research questions that your study aims to address.  Begin each question with </a:t>
            </a:r>
            <a:r>
              <a:rPr lang="en-GB" sz="2000" smtClean="0">
                <a:solidFill>
                  <a:srgbClr val="FF9900"/>
                </a:solidFill>
                <a:cs typeface="Times New Roman" pitchFamily="18" charset="0"/>
              </a:rPr>
              <a:t>‘how’, ‘who’, ‘what’, ‘when’ or ‘why’?</a:t>
            </a:r>
          </a:p>
          <a:p>
            <a:pPr marL="552450" indent="-552450" eaLnBrk="1" hangingPunct="1">
              <a:lnSpc>
                <a:spcPct val="90000"/>
              </a:lnSpc>
              <a:buFont typeface="Wingdings" pitchFamily="2" charset="2"/>
              <a:buNone/>
            </a:pPr>
            <a:r>
              <a:rPr lang="en-GB" sz="2000" smtClean="0">
                <a:cs typeface="Times New Roman" pitchFamily="18" charset="0"/>
              </a:rPr>
              <a:t>3.	Discuss the questions with a colleague and put them into a </a:t>
            </a:r>
            <a:r>
              <a:rPr lang="en-GB" sz="2000" smtClean="0">
                <a:solidFill>
                  <a:srgbClr val="FF9900"/>
                </a:solidFill>
                <a:cs typeface="Times New Roman" pitchFamily="18" charset="0"/>
              </a:rPr>
              <a:t>hierarchy</a:t>
            </a:r>
            <a:r>
              <a:rPr lang="en-GB" sz="2000" smtClean="0">
                <a:cs typeface="Times New Roman" pitchFamily="18" charset="0"/>
              </a:rPr>
              <a:t> of importance.</a:t>
            </a:r>
          </a:p>
          <a:p>
            <a:pPr marL="552450" indent="-552450" eaLnBrk="1" hangingPunct="1">
              <a:lnSpc>
                <a:spcPct val="90000"/>
              </a:lnSpc>
              <a:buFont typeface="Wingdings" pitchFamily="2" charset="2"/>
              <a:buNone/>
            </a:pPr>
            <a:r>
              <a:rPr lang="en-GB" sz="2000" smtClean="0">
                <a:cs typeface="Times New Roman" pitchFamily="18" charset="0"/>
              </a:rPr>
              <a:t>4.	From this material, define an aim and specific objectives for your Built environment research.</a:t>
            </a:r>
          </a:p>
          <a:p>
            <a:pPr marL="552450" indent="-552450" eaLnBrk="1" hangingPunct="1">
              <a:lnSpc>
                <a:spcPct val="90000"/>
              </a:lnSpc>
              <a:buFont typeface="Wingdings" pitchFamily="2" charset="2"/>
              <a:buNone/>
            </a:pPr>
            <a:r>
              <a:rPr lang="en-GB" sz="2000" smtClean="0">
                <a:cs typeface="Times New Roman" pitchFamily="18" charset="0"/>
              </a:rPr>
              <a:t>5.	Discuss ways in which these objectives may be achieved.</a:t>
            </a:r>
          </a:p>
          <a:p>
            <a:pPr marL="552450" indent="-552450" eaLnBrk="1" hangingPunct="1">
              <a:lnSpc>
                <a:spcPct val="90000"/>
              </a:lnSpc>
              <a:buFont typeface="Wingdings" pitchFamily="2" charset="2"/>
              <a:buNone/>
            </a:pPr>
            <a:endParaRPr lang="en-GB" sz="2400" b="1" smtClean="0">
              <a:solidFill>
                <a:srgbClr val="FFFF00"/>
              </a:solidFill>
              <a:cs typeface="Times New Roman" pitchFamily="18" charset="0"/>
            </a:endParaRPr>
          </a:p>
          <a:p>
            <a:pPr marL="552450" indent="-552450" eaLnBrk="1" hangingPunct="1">
              <a:lnSpc>
                <a:spcPct val="90000"/>
              </a:lnSpc>
              <a:buFont typeface="Wingdings" pitchFamily="2" charset="2"/>
              <a:buNone/>
            </a:pPr>
            <a:r>
              <a:rPr lang="en-GB" sz="2400" b="1" smtClean="0">
                <a:solidFill>
                  <a:srgbClr val="FF9900"/>
                </a:solidFill>
                <a:cs typeface="Times New Roman" pitchFamily="18" charset="0"/>
              </a:rPr>
              <a:t>Conclusion</a:t>
            </a:r>
          </a:p>
          <a:p>
            <a:pPr marL="552450" indent="-552450" eaLnBrk="1" hangingPunct="1">
              <a:lnSpc>
                <a:spcPct val="90000"/>
              </a:lnSpc>
            </a:pPr>
            <a:endParaRPr lang="en-GB" sz="2400" b="1" smtClean="0">
              <a:solidFill>
                <a:srgbClr val="FFFF00"/>
              </a:solidFill>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74082"/>
                                        </p:tgtEl>
                                        <p:attrNameLst>
                                          <p:attrName>style.visibility</p:attrName>
                                        </p:attrNameLst>
                                      </p:cBhvr>
                                      <p:to>
                                        <p:strVal val="visible"/>
                                      </p:to>
                                    </p:set>
                                    <p:animEffect transition="in" filter="fade">
                                      <p:cBhvr>
                                        <p:cTn id="7" dur="2000"/>
                                        <p:tgtEl>
                                          <p:spTgt spid="1740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4083"/>
                                        </p:tgtEl>
                                        <p:attrNameLst>
                                          <p:attrName>style.visibility</p:attrName>
                                        </p:attrNameLst>
                                      </p:cBhvr>
                                      <p:to>
                                        <p:strVal val="visible"/>
                                      </p:to>
                                    </p:set>
                                    <p:animEffect transition="in" filter="fade">
                                      <p:cBhvr>
                                        <p:cTn id="10" dur="2000"/>
                                        <p:tgtEl>
                                          <p:spTgt spid="1740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082" grpId="0"/>
      <p:bldP spid="174083"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Scientific method</a:t>
            </a:r>
            <a:endParaRPr lang="en-GB" dirty="0"/>
          </a:p>
        </p:txBody>
      </p:sp>
      <p:sp>
        <p:nvSpPr>
          <p:cNvPr id="3" name="Content Placeholder 2"/>
          <p:cNvSpPr>
            <a:spLocks noGrp="1"/>
          </p:cNvSpPr>
          <p:nvPr>
            <p:ph idx="1"/>
          </p:nvPr>
        </p:nvSpPr>
        <p:spPr>
          <a:xfrm>
            <a:off x="3699570" y="2492896"/>
            <a:ext cx="4968881" cy="4114800"/>
          </a:xfrm>
        </p:spPr>
        <p:txBody>
          <a:bodyPr>
            <a:normAutofit lnSpcReduction="10000"/>
          </a:bodyPr>
          <a:lstStyle/>
          <a:p>
            <a:r>
              <a:rPr lang="en-GB" sz="2400" dirty="0" smtClean="0">
                <a:solidFill>
                  <a:schemeClr val="tx1">
                    <a:lumMod val="95000"/>
                    <a:lumOff val="5000"/>
                  </a:schemeClr>
                </a:solidFill>
              </a:rPr>
              <a:t>Empirical: derived from experiment and observation is more appropriate than human induced theory.</a:t>
            </a:r>
          </a:p>
          <a:p>
            <a:r>
              <a:rPr lang="en-GB" sz="2400" dirty="0" smtClean="0">
                <a:solidFill>
                  <a:schemeClr val="tx1">
                    <a:lumMod val="95000"/>
                    <a:lumOff val="5000"/>
                  </a:schemeClr>
                </a:solidFill>
              </a:rPr>
              <a:t>Formulate hypotheses: test</a:t>
            </a:r>
          </a:p>
          <a:p>
            <a:r>
              <a:rPr lang="en-GB" sz="2400" dirty="0" smtClean="0">
                <a:solidFill>
                  <a:schemeClr val="tx1">
                    <a:lumMod val="95000"/>
                    <a:lumOff val="5000"/>
                  </a:schemeClr>
                </a:solidFill>
              </a:rPr>
              <a:t>Hence link theory to measured observation (positivism, Comte 1820s)</a:t>
            </a:r>
          </a:p>
          <a:p>
            <a:pPr marL="914400" lvl="1" indent="-457200">
              <a:buFont typeface="+mj-lt"/>
              <a:buAutoNum type="arabicPeriod"/>
            </a:pPr>
            <a:r>
              <a:rPr lang="en-GB" sz="2000" dirty="0" smtClean="0">
                <a:solidFill>
                  <a:schemeClr val="tx1">
                    <a:lumMod val="95000"/>
                    <a:lumOff val="5000"/>
                  </a:schemeClr>
                </a:solidFill>
              </a:rPr>
              <a:t>Logical positivism (Inductive reasoning) creates a Law</a:t>
            </a:r>
          </a:p>
          <a:p>
            <a:pPr marL="914400" lvl="1" indent="-457200">
              <a:buFont typeface="+mj-lt"/>
              <a:buAutoNum type="arabicPeriod"/>
            </a:pPr>
            <a:r>
              <a:rPr lang="en-GB" sz="2000" dirty="0" smtClean="0">
                <a:solidFill>
                  <a:schemeClr val="tx1">
                    <a:lumMod val="95000"/>
                    <a:lumOff val="5000"/>
                  </a:schemeClr>
                </a:solidFill>
              </a:rPr>
              <a:t>Critical rationalism (Deductive, Popper) Falsify the hypothesis</a:t>
            </a:r>
          </a:p>
        </p:txBody>
      </p:sp>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a:xfrm>
            <a:off x="7858148" y="6248400"/>
            <a:ext cx="828652" cy="457200"/>
          </a:xfrm>
        </p:spPr>
        <p:txBody>
          <a:bodyPr/>
          <a:lstStyle/>
          <a:p>
            <a:pPr>
              <a:defRPr/>
            </a:pPr>
            <a:fld id="{7E4E7646-6A11-4947-8CAD-4A876CDDF21E}" type="slidenum">
              <a:rPr lang="en-GB" smtClean="0"/>
              <a:pPr>
                <a:defRPr/>
              </a:pPr>
              <a:t>40</a:t>
            </a:fld>
            <a:endParaRPr lang="en-GB" dirty="0"/>
          </a:p>
        </p:txBody>
      </p:sp>
      <p:pic>
        <p:nvPicPr>
          <p:cNvPr id="310274" name="Picture 2" descr="http://www.sciencebuddies.org/mentoring/overview_scientific_method2.gif"/>
          <p:cNvPicPr>
            <a:picLocks noChangeAspect="1" noChangeArrowheads="1"/>
          </p:cNvPicPr>
          <p:nvPr/>
        </p:nvPicPr>
        <p:blipFill>
          <a:blip r:embed="rId2" cstate="print"/>
          <a:srcRect/>
          <a:stretch>
            <a:fillRect/>
          </a:stretch>
        </p:blipFill>
        <p:spPr bwMode="auto">
          <a:xfrm>
            <a:off x="251520" y="1916832"/>
            <a:ext cx="3448050" cy="3314700"/>
          </a:xfrm>
          <a:prstGeom prst="rect">
            <a:avLst/>
          </a:prstGeom>
          <a:noFill/>
        </p:spPr>
      </p:pic>
    </p:spTree>
    <p:extLst>
      <p:ext uri="{BB962C8B-B14F-4D97-AF65-F5344CB8AC3E}">
        <p14:creationId xmlns:p14="http://schemas.microsoft.com/office/powerpoint/2010/main" val="1652222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par>
                                <p:cTn id="18" presetID="22" presetClass="entr" presetSubtype="4"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wipe(down)">
                                      <p:cBhvr>
                                        <p:cTn id="20" dur="500"/>
                                        <p:tgtEl>
                                          <p:spTgt spid="3">
                                            <p:txEl>
                                              <p:pRg st="3" end="3"/>
                                            </p:txEl>
                                          </p:spTgt>
                                        </p:tgtEl>
                                      </p:cBhvr>
                                    </p:animEffect>
                                  </p:childTnLst>
                                </p:cTn>
                              </p:par>
                              <p:par>
                                <p:cTn id="21" presetID="2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wipe(down)">
                                      <p:cBhvr>
                                        <p:cTn id="2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 single Scientific Method</a:t>
            </a:r>
            <a:endParaRPr lang="en-GB" dirty="0"/>
          </a:p>
        </p:txBody>
      </p:sp>
      <p:sp>
        <p:nvSpPr>
          <p:cNvPr id="3" name="Content Placeholder 2"/>
          <p:cNvSpPr>
            <a:spLocks noGrp="1"/>
          </p:cNvSpPr>
          <p:nvPr>
            <p:ph sz="half" idx="1"/>
          </p:nvPr>
        </p:nvSpPr>
        <p:spPr>
          <a:xfrm>
            <a:off x="755576" y="2420888"/>
            <a:ext cx="3579812" cy="4114800"/>
          </a:xfrm>
        </p:spPr>
        <p:txBody>
          <a:bodyPr/>
          <a:lstStyle/>
          <a:p>
            <a:r>
              <a:rPr lang="en-GB" sz="2000" dirty="0" smtClean="0"/>
              <a:t>Science moves forward by trying to solve differences between findings discovered by different methodologies (Law, 2001)</a:t>
            </a:r>
          </a:p>
          <a:p>
            <a:r>
              <a:rPr lang="en-GB" sz="2000" dirty="0" smtClean="0"/>
              <a:t>Creates a rich and diverse subject</a:t>
            </a:r>
          </a:p>
          <a:p>
            <a:r>
              <a:rPr lang="en-GB" sz="1800" dirty="0" smtClean="0"/>
              <a:t>Field, Laboratory and models </a:t>
            </a:r>
          </a:p>
          <a:p>
            <a:r>
              <a:rPr lang="en-GB" sz="1800" dirty="0" err="1" smtClean="0">
                <a:hlinkClick r:id="rId2"/>
              </a:rPr>
              <a:t>monty</a:t>
            </a:r>
            <a:r>
              <a:rPr lang="en-GB" sz="1800" dirty="0" smtClean="0">
                <a:hlinkClick r:id="rId2"/>
              </a:rPr>
              <a:t> scientific method</a:t>
            </a:r>
            <a:endParaRPr lang="en-GB" sz="1800" dirty="0"/>
          </a:p>
        </p:txBody>
      </p:sp>
      <p:sp>
        <p:nvSpPr>
          <p:cNvPr id="10" name="Text Placeholder 9"/>
          <p:cNvSpPr>
            <a:spLocks noGrp="1"/>
          </p:cNvSpPr>
          <p:nvPr>
            <p:ph type="body" sz="half" idx="2"/>
          </p:nvPr>
        </p:nvSpPr>
        <p:spPr/>
        <p:txBody>
          <a:bodyPr/>
          <a:lstStyle/>
          <a:p>
            <a:endParaRPr lang="en-GB" dirty="0"/>
          </a:p>
        </p:txBody>
      </p:sp>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41</a:t>
            </a:fld>
            <a:endParaRPr lang="en-GB"/>
          </a:p>
        </p:txBody>
      </p:sp>
      <p:pic>
        <p:nvPicPr>
          <p:cNvPr id="308226" name="Picture 2" descr="http://stepsandleaps.files.wordpress.com/2009/08/the-scientific-method.jpg"/>
          <p:cNvPicPr>
            <a:picLocks noChangeAspect="1" noChangeArrowheads="1"/>
          </p:cNvPicPr>
          <p:nvPr/>
        </p:nvPicPr>
        <p:blipFill>
          <a:blip r:embed="rId3" cstate="print"/>
          <a:srcRect/>
          <a:stretch>
            <a:fillRect/>
          </a:stretch>
        </p:blipFill>
        <p:spPr bwMode="auto">
          <a:xfrm>
            <a:off x="4500562" y="2708920"/>
            <a:ext cx="4495800" cy="3190875"/>
          </a:xfrm>
          <a:prstGeom prst="rect">
            <a:avLst/>
          </a:prstGeom>
          <a:noFill/>
        </p:spPr>
      </p:pic>
    </p:spTree>
    <p:extLst>
      <p:ext uri="{BB962C8B-B14F-4D97-AF65-F5344CB8AC3E}">
        <p14:creationId xmlns:p14="http://schemas.microsoft.com/office/powerpoint/2010/main" val="3005633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8370" name="Rectangle 104"/>
          <p:cNvSpPr>
            <a:spLocks noGrp="1" noChangeArrowheads="1"/>
          </p:cNvSpPr>
          <p:nvPr>
            <p:ph type="ftr" sz="quarter" idx="11"/>
          </p:nvPr>
        </p:nvSpPr>
        <p:spPr>
          <a:noFill/>
        </p:spPr>
        <p:txBody>
          <a:bodyPr/>
          <a:lstStyle/>
          <a:p>
            <a:r>
              <a:rPr lang="en-GB" smtClean="0"/>
              <a:t>CH2018</a:t>
            </a:r>
          </a:p>
        </p:txBody>
      </p:sp>
      <p:sp>
        <p:nvSpPr>
          <p:cNvPr id="58371" name="Rectangle 105"/>
          <p:cNvSpPr>
            <a:spLocks noGrp="1" noChangeArrowheads="1"/>
          </p:cNvSpPr>
          <p:nvPr>
            <p:ph type="sldNum" sz="quarter" idx="12"/>
          </p:nvPr>
        </p:nvSpPr>
        <p:spPr>
          <a:noFill/>
        </p:spPr>
        <p:txBody>
          <a:bodyPr/>
          <a:lstStyle/>
          <a:p>
            <a:fld id="{1BADCF67-8BDC-4567-881D-B9459AFD2AD5}" type="slidenum">
              <a:rPr lang="en-GB" smtClean="0"/>
              <a:pPr/>
              <a:t>42</a:t>
            </a:fld>
            <a:endParaRPr lang="en-GB" smtClean="0"/>
          </a:p>
        </p:txBody>
      </p:sp>
      <p:sp>
        <p:nvSpPr>
          <p:cNvPr id="20483" name="Rectangle 3"/>
          <p:cNvSpPr>
            <a:spLocks noGrp="1" noChangeArrowheads="1"/>
          </p:cNvSpPr>
          <p:nvPr>
            <p:ph type="ctrTitle"/>
          </p:nvPr>
        </p:nvSpPr>
        <p:spPr>
          <a:xfrm>
            <a:off x="914400" y="762000"/>
            <a:ext cx="7772400" cy="1143000"/>
          </a:xfrm>
          <a:noFill/>
        </p:spPr>
        <p:txBody>
          <a:bodyPr lIns="90488" tIns="44450" rIns="90488" bIns="44450"/>
          <a:lstStyle/>
          <a:p>
            <a:pPr eaLnBrk="1" hangingPunct="1"/>
            <a:r>
              <a:rPr lang="en-GB" sz="3200" b="1" smtClean="0"/>
              <a:t/>
            </a:r>
            <a:br>
              <a:rPr lang="en-GB" sz="3200" b="1" smtClean="0"/>
            </a:br>
            <a:r>
              <a:rPr lang="en-GB" sz="3200" b="1" smtClean="0"/>
              <a:t>Setting your work within an academic and vocational arena</a:t>
            </a:r>
          </a:p>
        </p:txBody>
      </p:sp>
      <p:sp>
        <p:nvSpPr>
          <p:cNvPr id="58376" name="Text Box 9"/>
          <p:cNvSpPr txBox="1">
            <a:spLocks noChangeArrowheads="1"/>
          </p:cNvSpPr>
          <p:nvPr/>
        </p:nvSpPr>
        <p:spPr bwMode="auto">
          <a:xfrm>
            <a:off x="2971800" y="152400"/>
            <a:ext cx="4576763" cy="579438"/>
          </a:xfrm>
          <a:prstGeom prst="rect">
            <a:avLst/>
          </a:prstGeom>
          <a:noFill/>
          <a:ln w="12700" cap="sq">
            <a:noFill/>
            <a:miter lim="800000"/>
            <a:headEnd type="none" w="sm" len="sm"/>
            <a:tailEnd type="none" w="sm" len="sm"/>
          </a:ln>
        </p:spPr>
        <p:txBody>
          <a:bodyPr wrap="none">
            <a:spAutoFit/>
          </a:bodyPr>
          <a:lstStyle/>
          <a:p>
            <a:r>
              <a:rPr lang="en-GB" sz="3200" b="1">
                <a:solidFill>
                  <a:schemeClr val="tx2"/>
                </a:solidFill>
              </a:rPr>
              <a:t>The Review of Literature</a:t>
            </a:r>
          </a:p>
        </p:txBody>
      </p:sp>
      <p:pic>
        <p:nvPicPr>
          <p:cNvPr id="58377" name="Picture 11" descr="library_architecture"/>
          <p:cNvPicPr>
            <a:picLocks noChangeAspect="1" noChangeArrowheads="1"/>
          </p:cNvPicPr>
          <p:nvPr/>
        </p:nvPicPr>
        <p:blipFill>
          <a:blip r:embed="rId3" cstate="print"/>
          <a:srcRect/>
          <a:stretch>
            <a:fillRect/>
          </a:stretch>
        </p:blipFill>
        <p:spPr bwMode="auto">
          <a:xfrm>
            <a:off x="4716016" y="2438400"/>
            <a:ext cx="4257675" cy="3365500"/>
          </a:xfrm>
          <a:prstGeom prst="rect">
            <a:avLst/>
          </a:prstGeom>
          <a:noFill/>
          <a:ln w="9525">
            <a:noFill/>
            <a:miter lim="800000"/>
            <a:headEnd/>
            <a:tailEnd/>
          </a:ln>
        </p:spPr>
      </p:pic>
      <p:sp>
        <p:nvSpPr>
          <p:cNvPr id="58378" name="Text Box 12"/>
          <p:cNvSpPr txBox="1">
            <a:spLocks noChangeArrowheads="1"/>
          </p:cNvSpPr>
          <p:nvPr/>
        </p:nvSpPr>
        <p:spPr bwMode="auto">
          <a:xfrm>
            <a:off x="6096000" y="5943600"/>
            <a:ext cx="2819400" cy="366713"/>
          </a:xfrm>
          <a:prstGeom prst="rect">
            <a:avLst/>
          </a:prstGeom>
          <a:noFill/>
          <a:ln w="12700" cap="sq">
            <a:noFill/>
            <a:miter lim="800000"/>
            <a:headEnd type="none" w="sm" len="sm"/>
            <a:tailEnd type="none" w="sm" len="sm"/>
          </a:ln>
        </p:spPr>
        <p:txBody>
          <a:bodyPr>
            <a:spAutoFit/>
          </a:bodyPr>
          <a:lstStyle/>
          <a:p>
            <a:pPr>
              <a:spcBef>
                <a:spcPct val="50000"/>
              </a:spcBef>
            </a:pPr>
            <a:r>
              <a:rPr lang="en-GB" sz="1800"/>
              <a:t>University Ontario Library</a:t>
            </a:r>
          </a:p>
        </p:txBody>
      </p:sp>
      <p:sp>
        <p:nvSpPr>
          <p:cNvPr id="12" name="Rectangle 2"/>
          <p:cNvSpPr>
            <a:spLocks noGrp="1" noChangeArrowheads="1"/>
          </p:cNvSpPr>
          <p:nvPr>
            <p:ph type="subTitle" idx="1"/>
          </p:nvPr>
        </p:nvSpPr>
        <p:spPr>
          <a:xfrm>
            <a:off x="179389" y="2624137"/>
            <a:ext cx="4464620" cy="2994025"/>
          </a:xfrm>
          <a:noFill/>
          <a:ln/>
        </p:spPr>
        <p:txBody>
          <a:bodyPr lIns="90488" tIns="44450" rIns="90488" bIns="44450"/>
          <a:lstStyle/>
          <a:p>
            <a:pPr algn="l"/>
            <a:r>
              <a:rPr lang="en-GB" sz="1600" i="1" dirty="0">
                <a:solidFill>
                  <a:srgbClr val="FF3300"/>
                </a:solidFill>
                <a:latin typeface="+mj-lt"/>
              </a:rPr>
              <a:t>The internet has changed the very meaning of ‘research’.</a:t>
            </a:r>
          </a:p>
          <a:p>
            <a:pPr algn="r"/>
            <a:r>
              <a:rPr lang="en-GB" sz="1600" b="1" dirty="0" smtClean="0">
                <a:latin typeface="+mj-lt"/>
              </a:rPr>
              <a:t>Pew </a:t>
            </a:r>
            <a:r>
              <a:rPr lang="en-GB" sz="1600" b="1" dirty="0">
                <a:latin typeface="+mj-lt"/>
              </a:rPr>
              <a:t>Internet and American Life </a:t>
            </a:r>
            <a:r>
              <a:rPr lang="en-GB" sz="1600" b="1" dirty="0" smtClean="0">
                <a:latin typeface="+mj-lt"/>
              </a:rPr>
              <a:t>Project (2012) Discuss</a:t>
            </a:r>
          </a:p>
          <a:p>
            <a:pPr algn="l">
              <a:lnSpc>
                <a:spcPct val="90000"/>
              </a:lnSpc>
            </a:pPr>
            <a:endParaRPr lang="en-GB" sz="1600" b="1" dirty="0" smtClean="0">
              <a:latin typeface="+mj-lt"/>
            </a:endParaRPr>
          </a:p>
          <a:p>
            <a:pPr algn="l">
              <a:lnSpc>
                <a:spcPct val="90000"/>
              </a:lnSpc>
            </a:pPr>
            <a:r>
              <a:rPr lang="en-GB" sz="1600" b="1" dirty="0" smtClean="0">
                <a:solidFill>
                  <a:srgbClr val="FF3300"/>
                </a:solidFill>
                <a:latin typeface="+mj-lt"/>
              </a:rPr>
              <a:t>1. Purpose of Lit. Review</a:t>
            </a:r>
            <a:endParaRPr lang="en-GB" sz="1600" b="1" dirty="0">
              <a:solidFill>
                <a:srgbClr val="FF3300"/>
              </a:solidFill>
              <a:latin typeface="+mj-lt"/>
            </a:endParaRPr>
          </a:p>
          <a:p>
            <a:pPr algn="l">
              <a:lnSpc>
                <a:spcPct val="90000"/>
              </a:lnSpc>
            </a:pPr>
            <a:r>
              <a:rPr lang="en-GB" sz="1600" dirty="0">
                <a:latin typeface="+mj-lt"/>
              </a:rPr>
              <a:t>Where do you begin?</a:t>
            </a:r>
          </a:p>
          <a:p>
            <a:pPr marL="457200" lvl="1" indent="0">
              <a:lnSpc>
                <a:spcPct val="90000"/>
              </a:lnSpc>
              <a:buFont typeface="Wingdings" pitchFamily="2" charset="2"/>
              <a:buNone/>
            </a:pPr>
            <a:r>
              <a:rPr lang="en-GB" sz="1600" dirty="0">
                <a:latin typeface="+mj-lt"/>
              </a:rPr>
              <a:t>Stages	- Secondary</a:t>
            </a:r>
          </a:p>
          <a:p>
            <a:pPr marL="914400" lvl="2" indent="0">
              <a:lnSpc>
                <a:spcPct val="90000"/>
              </a:lnSpc>
              <a:buFont typeface="Wingdings" pitchFamily="2" charset="2"/>
              <a:buNone/>
            </a:pPr>
            <a:r>
              <a:rPr lang="en-GB" sz="1600" dirty="0">
                <a:latin typeface="+mj-lt"/>
              </a:rPr>
              <a:t>	- </a:t>
            </a:r>
            <a:r>
              <a:rPr lang="en-GB" sz="1600" dirty="0" smtClean="0">
                <a:latin typeface="+mj-lt"/>
              </a:rPr>
              <a:t>Primary</a:t>
            </a:r>
          </a:p>
          <a:p>
            <a:pPr algn="l">
              <a:lnSpc>
                <a:spcPct val="90000"/>
              </a:lnSpc>
              <a:buSzPct val="115000"/>
            </a:pPr>
            <a:r>
              <a:rPr lang="en-GB" sz="1600" b="1" dirty="0" smtClean="0">
                <a:solidFill>
                  <a:srgbClr val="FF3300"/>
                </a:solidFill>
                <a:latin typeface="+mj-lt"/>
              </a:rPr>
              <a:t>2. Process</a:t>
            </a:r>
            <a:endParaRPr lang="en-GB" sz="1600" b="1" dirty="0">
              <a:solidFill>
                <a:srgbClr val="FF3300"/>
              </a:solidFill>
              <a:latin typeface="+mj-lt"/>
            </a:endParaRPr>
          </a:p>
          <a:p>
            <a:pPr lvl="1">
              <a:lnSpc>
                <a:spcPct val="90000"/>
              </a:lnSpc>
              <a:buClr>
                <a:schemeClr val="tx2"/>
              </a:buClr>
              <a:buFontTx/>
              <a:buChar char="•"/>
            </a:pPr>
            <a:r>
              <a:rPr lang="en-GB" sz="1600" dirty="0">
                <a:latin typeface="+mj-lt"/>
              </a:rPr>
              <a:t>Locating sources</a:t>
            </a:r>
          </a:p>
          <a:p>
            <a:pPr lvl="1">
              <a:lnSpc>
                <a:spcPct val="90000"/>
              </a:lnSpc>
              <a:buClr>
                <a:schemeClr val="tx2"/>
              </a:buClr>
              <a:buFontTx/>
              <a:buChar char="•"/>
            </a:pPr>
            <a:r>
              <a:rPr lang="en-GB" sz="1600" dirty="0">
                <a:latin typeface="+mj-lt"/>
              </a:rPr>
              <a:t>Critiquing literature</a:t>
            </a:r>
          </a:p>
          <a:p>
            <a:pPr lvl="1">
              <a:lnSpc>
                <a:spcPct val="90000"/>
              </a:lnSpc>
              <a:buClr>
                <a:schemeClr val="tx2"/>
              </a:buClr>
              <a:buFontTx/>
              <a:buChar char="•"/>
            </a:pPr>
            <a:r>
              <a:rPr lang="en-GB" sz="1600" dirty="0">
                <a:latin typeface="+mj-lt"/>
              </a:rPr>
              <a:t>Writing up</a:t>
            </a:r>
          </a:p>
          <a:p>
            <a:pPr marL="914400" lvl="2" indent="0">
              <a:lnSpc>
                <a:spcPct val="90000"/>
              </a:lnSpc>
              <a:buFont typeface="Wingdings" pitchFamily="2" charset="2"/>
              <a:buNone/>
            </a:pPr>
            <a:endParaRPr lang="en-GB" sz="1600" dirty="0">
              <a:latin typeface="+mj-lt"/>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0483"/>
                                        </p:tgtEl>
                                        <p:attrNameLst>
                                          <p:attrName>style.visibility</p:attrName>
                                        </p:attrNameLst>
                                      </p:cBhvr>
                                      <p:to>
                                        <p:strVal val="visible"/>
                                      </p:to>
                                    </p:set>
                                    <p:animEffect transition="in" filter="fade">
                                      <p:cBhvr>
                                        <p:cTn id="7" dur="2000"/>
                                        <p:tgtEl>
                                          <p:spTgt spid="2048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
                                            <p:txEl>
                                              <p:pRg st="0" end="0"/>
                                            </p:txEl>
                                          </p:spTgt>
                                        </p:tgtEl>
                                        <p:attrNameLst>
                                          <p:attrName>style.visibility</p:attrName>
                                        </p:attrNameLst>
                                      </p:cBhvr>
                                      <p:to>
                                        <p:strVal val="visible"/>
                                      </p:to>
                                    </p:set>
                                    <p:animEffect transition="in" filter="fade">
                                      <p:cBhvr>
                                        <p:cTn id="10" dur="2000"/>
                                        <p:tgtEl>
                                          <p:spTgt spid="12">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2">
                                            <p:txEl>
                                              <p:pRg st="1" end="1"/>
                                            </p:txEl>
                                          </p:spTgt>
                                        </p:tgtEl>
                                        <p:attrNameLst>
                                          <p:attrName>style.visibility</p:attrName>
                                        </p:attrNameLst>
                                      </p:cBhvr>
                                      <p:to>
                                        <p:strVal val="visible"/>
                                      </p:to>
                                    </p:set>
                                    <p:animEffect transition="in" filter="fade">
                                      <p:cBhvr>
                                        <p:cTn id="15" dur="2000"/>
                                        <p:tgtEl>
                                          <p:spTgt spid="12">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
                                            <p:txEl>
                                              <p:pRg st="3" end="3"/>
                                            </p:txEl>
                                          </p:spTgt>
                                        </p:tgtEl>
                                        <p:attrNameLst>
                                          <p:attrName>style.visibility</p:attrName>
                                        </p:attrNameLst>
                                      </p:cBhvr>
                                      <p:to>
                                        <p:strVal val="visible"/>
                                      </p:to>
                                    </p:set>
                                    <p:animEffect transition="in" filter="fade">
                                      <p:cBhvr>
                                        <p:cTn id="20" dur="2000"/>
                                        <p:tgtEl>
                                          <p:spTgt spid="12">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2">
                                            <p:txEl>
                                              <p:pRg st="4" end="4"/>
                                            </p:txEl>
                                          </p:spTgt>
                                        </p:tgtEl>
                                        <p:attrNameLst>
                                          <p:attrName>style.visibility</p:attrName>
                                        </p:attrNameLst>
                                      </p:cBhvr>
                                      <p:to>
                                        <p:strVal val="visible"/>
                                      </p:to>
                                    </p:set>
                                    <p:animEffect transition="in" filter="fade">
                                      <p:cBhvr>
                                        <p:cTn id="25" dur="2000"/>
                                        <p:tgtEl>
                                          <p:spTgt spid="12">
                                            <p:txEl>
                                              <p:pRg st="4" end="4"/>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2">
                                            <p:txEl>
                                              <p:pRg st="5" end="5"/>
                                            </p:txEl>
                                          </p:spTgt>
                                        </p:tgtEl>
                                        <p:attrNameLst>
                                          <p:attrName>style.visibility</p:attrName>
                                        </p:attrNameLst>
                                      </p:cBhvr>
                                      <p:to>
                                        <p:strVal val="visible"/>
                                      </p:to>
                                    </p:set>
                                    <p:animEffect transition="in" filter="fade">
                                      <p:cBhvr>
                                        <p:cTn id="28" dur="2000"/>
                                        <p:tgtEl>
                                          <p:spTgt spid="12">
                                            <p:txEl>
                                              <p:pRg st="5" end="5"/>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2">
                                            <p:txEl>
                                              <p:pRg st="6" end="6"/>
                                            </p:txEl>
                                          </p:spTgt>
                                        </p:tgtEl>
                                        <p:attrNameLst>
                                          <p:attrName>style.visibility</p:attrName>
                                        </p:attrNameLst>
                                      </p:cBhvr>
                                      <p:to>
                                        <p:strVal val="visible"/>
                                      </p:to>
                                    </p:set>
                                    <p:animEffect transition="in" filter="fade">
                                      <p:cBhvr>
                                        <p:cTn id="31" dur="2000"/>
                                        <p:tgtEl>
                                          <p:spTgt spid="12">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2">
                                            <p:txEl>
                                              <p:pRg st="7" end="7"/>
                                            </p:txEl>
                                          </p:spTgt>
                                        </p:tgtEl>
                                        <p:attrNameLst>
                                          <p:attrName>style.visibility</p:attrName>
                                        </p:attrNameLst>
                                      </p:cBhvr>
                                      <p:to>
                                        <p:strVal val="visible"/>
                                      </p:to>
                                    </p:set>
                                    <p:animEffect transition="in" filter="fade">
                                      <p:cBhvr>
                                        <p:cTn id="36" dur="2000"/>
                                        <p:tgtEl>
                                          <p:spTgt spid="12">
                                            <p:txEl>
                                              <p:pRg st="7" end="7"/>
                                            </p:tx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2">
                                            <p:txEl>
                                              <p:pRg st="8" end="8"/>
                                            </p:txEl>
                                          </p:spTgt>
                                        </p:tgtEl>
                                        <p:attrNameLst>
                                          <p:attrName>style.visibility</p:attrName>
                                        </p:attrNameLst>
                                      </p:cBhvr>
                                      <p:to>
                                        <p:strVal val="visible"/>
                                      </p:to>
                                    </p:set>
                                    <p:animEffect transition="in" filter="fade">
                                      <p:cBhvr>
                                        <p:cTn id="39" dur="2000"/>
                                        <p:tgtEl>
                                          <p:spTgt spid="12">
                                            <p:txEl>
                                              <p:pRg st="8" end="8"/>
                                            </p:tx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2">
                                            <p:txEl>
                                              <p:pRg st="9" end="9"/>
                                            </p:txEl>
                                          </p:spTgt>
                                        </p:tgtEl>
                                        <p:attrNameLst>
                                          <p:attrName>style.visibility</p:attrName>
                                        </p:attrNameLst>
                                      </p:cBhvr>
                                      <p:to>
                                        <p:strVal val="visible"/>
                                      </p:to>
                                    </p:set>
                                    <p:animEffect transition="in" filter="fade">
                                      <p:cBhvr>
                                        <p:cTn id="42" dur="2000"/>
                                        <p:tgtEl>
                                          <p:spTgt spid="12">
                                            <p:txEl>
                                              <p:pRg st="9" end="9"/>
                                            </p:tx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2">
                                            <p:txEl>
                                              <p:pRg st="10" end="10"/>
                                            </p:txEl>
                                          </p:spTgt>
                                        </p:tgtEl>
                                        <p:attrNameLst>
                                          <p:attrName>style.visibility</p:attrName>
                                        </p:attrNameLst>
                                      </p:cBhvr>
                                      <p:to>
                                        <p:strVal val="visible"/>
                                      </p:to>
                                    </p:set>
                                    <p:animEffect transition="in" filter="fade">
                                      <p:cBhvr>
                                        <p:cTn id="45" dur="2000"/>
                                        <p:tgtEl>
                                          <p:spTgt spid="1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p:bldP spid="12"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641" y="764704"/>
            <a:ext cx="7344816" cy="1143000"/>
          </a:xfrm>
        </p:spPr>
        <p:txBody>
          <a:bodyPr/>
          <a:lstStyle/>
          <a:p>
            <a:r>
              <a:rPr lang="en-GB" sz="2800" dirty="0"/>
              <a:t>How do students research in the digital age?</a:t>
            </a:r>
            <a:r>
              <a:rPr lang="en-GB" b="1" dirty="0"/>
              <a:t/>
            </a:r>
            <a:br>
              <a:rPr lang="en-GB" b="1" dirty="0"/>
            </a:br>
            <a:endParaRPr lang="en-GB" dirty="0"/>
          </a:p>
        </p:txBody>
      </p:sp>
      <p:sp>
        <p:nvSpPr>
          <p:cNvPr id="3" name="Content Placeholder 2"/>
          <p:cNvSpPr>
            <a:spLocks noGrp="1"/>
          </p:cNvSpPr>
          <p:nvPr>
            <p:ph idx="1"/>
          </p:nvPr>
        </p:nvSpPr>
        <p:spPr>
          <a:xfrm>
            <a:off x="827584" y="2204864"/>
            <a:ext cx="8208912" cy="4114800"/>
          </a:xfrm>
        </p:spPr>
        <p:txBody>
          <a:bodyPr/>
          <a:lstStyle/>
          <a:p>
            <a:pPr marL="0" indent="0" algn="just">
              <a:buNone/>
            </a:pPr>
            <a:r>
              <a:rPr lang="en-GB" sz="1800" dirty="0" smtClean="0"/>
              <a:t>The </a:t>
            </a:r>
            <a:r>
              <a:rPr lang="en-GB" sz="1800" dirty="0"/>
              <a:t>Pew </a:t>
            </a:r>
            <a:r>
              <a:rPr lang="en-GB" sz="1800" dirty="0" smtClean="0"/>
              <a:t>report (2012) </a:t>
            </a:r>
            <a:r>
              <a:rPr lang="en-GB" sz="1800" dirty="0"/>
              <a:t>shows that the ease with which information “appears” online allows students to avoid any of </a:t>
            </a:r>
            <a:r>
              <a:rPr lang="en-GB" sz="1800" dirty="0" smtClean="0"/>
              <a:t>the questions </a:t>
            </a:r>
            <a:r>
              <a:rPr lang="en-GB" sz="1800" dirty="0"/>
              <a:t>that may surface concerning the quality and intent of information they “research.” The Pew survey </a:t>
            </a:r>
            <a:r>
              <a:rPr lang="en-GB" sz="1800" dirty="0" smtClean="0"/>
              <a:t>revealed that </a:t>
            </a:r>
            <a:r>
              <a:rPr lang="en-GB" sz="1800" dirty="0"/>
              <a:t>only one </a:t>
            </a:r>
            <a:r>
              <a:rPr lang="en-GB" sz="1800" dirty="0" err="1"/>
              <a:t>percent</a:t>
            </a:r>
            <a:r>
              <a:rPr lang="en-GB" sz="1800" dirty="0"/>
              <a:t> of those surveyed reported as “excellent” the ability of students “to recognize bias in </a:t>
            </a:r>
            <a:r>
              <a:rPr lang="en-GB" sz="1800" dirty="0" smtClean="0"/>
              <a:t>online content</a:t>
            </a:r>
            <a:r>
              <a:rPr lang="en-GB" sz="1800" dirty="0"/>
              <a:t>.” As for their “ability to assess the quality and accuracy of information they find online,” only three </a:t>
            </a:r>
            <a:r>
              <a:rPr lang="en-GB" sz="1800" dirty="0" err="1" smtClean="0"/>
              <a:t>percent</a:t>
            </a:r>
            <a:r>
              <a:rPr lang="en-GB" sz="1800" dirty="0"/>
              <a:t> </a:t>
            </a:r>
            <a:r>
              <a:rPr lang="en-GB" sz="1800" dirty="0" smtClean="0"/>
              <a:t>reported that </a:t>
            </a:r>
            <a:r>
              <a:rPr lang="en-GB" sz="1800" dirty="0"/>
              <a:t>they found students to be “excellent</a:t>
            </a:r>
            <a:r>
              <a:rPr lang="en-GB" sz="1800" dirty="0" smtClean="0"/>
              <a:t>.”  (</a:t>
            </a:r>
            <a:r>
              <a:rPr lang="en-GB" sz="1800" dirty="0" err="1" smtClean="0"/>
              <a:t>Turnitin</a:t>
            </a:r>
            <a:r>
              <a:rPr lang="en-GB" sz="1800" dirty="0" smtClean="0"/>
              <a:t>, 2013: 4-5)</a:t>
            </a:r>
          </a:p>
          <a:p>
            <a:pPr marL="0" indent="0" algn="just">
              <a:buNone/>
            </a:pPr>
            <a:endParaRPr lang="en-GB" sz="1800" dirty="0" smtClean="0">
              <a:solidFill>
                <a:srgbClr val="FFC000"/>
              </a:solidFill>
            </a:endParaRPr>
          </a:p>
          <a:p>
            <a:pPr marL="0" indent="0" algn="just">
              <a:buNone/>
            </a:pPr>
            <a:r>
              <a:rPr lang="en-GB" sz="1800" dirty="0" smtClean="0">
                <a:solidFill>
                  <a:srgbClr val="FFC000"/>
                </a:solidFill>
              </a:rPr>
              <a:t>Furthermore:</a:t>
            </a:r>
          </a:p>
          <a:p>
            <a:pPr algn="just">
              <a:buFont typeface="+mj-lt"/>
              <a:buAutoNum type="arabicPeriod"/>
            </a:pPr>
            <a:r>
              <a:rPr lang="en-GB" sz="1600" dirty="0">
                <a:solidFill>
                  <a:schemeClr val="accent2">
                    <a:lumMod val="75000"/>
                  </a:schemeClr>
                </a:solidFill>
              </a:rPr>
              <a:t>Students appear to value immediacy over quality in online research</a:t>
            </a:r>
            <a:r>
              <a:rPr lang="en-GB" sz="1600" dirty="0" smtClean="0">
                <a:solidFill>
                  <a:schemeClr val="accent2">
                    <a:lumMod val="75000"/>
                  </a:schemeClr>
                </a:solidFill>
              </a:rPr>
              <a:t>,</a:t>
            </a:r>
          </a:p>
          <a:p>
            <a:pPr algn="just">
              <a:buFont typeface="+mj-lt"/>
              <a:buAutoNum type="arabicPeriod"/>
            </a:pPr>
            <a:r>
              <a:rPr lang="en-GB" sz="1600" dirty="0">
                <a:solidFill>
                  <a:schemeClr val="accent2">
                    <a:lumMod val="75000"/>
                  </a:schemeClr>
                </a:solidFill>
              </a:rPr>
              <a:t>There is an over reliance on the “wisdom of the crowd</a:t>
            </a:r>
            <a:r>
              <a:rPr lang="en-GB" sz="1600" dirty="0" smtClean="0">
                <a:solidFill>
                  <a:schemeClr val="accent2">
                    <a:lumMod val="75000"/>
                  </a:schemeClr>
                </a:solidFill>
              </a:rPr>
              <a:t>”</a:t>
            </a:r>
          </a:p>
          <a:p>
            <a:pPr algn="just">
              <a:buFont typeface="+mj-lt"/>
              <a:buAutoNum type="arabicPeriod"/>
            </a:pPr>
            <a:r>
              <a:rPr lang="en-GB" sz="1600" dirty="0">
                <a:solidFill>
                  <a:schemeClr val="accent2">
                    <a:lumMod val="75000"/>
                  </a:schemeClr>
                </a:solidFill>
              </a:rPr>
              <a:t>Student “research” is synonymous with “search</a:t>
            </a:r>
            <a:r>
              <a:rPr lang="en-GB" sz="1600" dirty="0" smtClean="0">
                <a:solidFill>
                  <a:schemeClr val="accent2">
                    <a:lumMod val="75000"/>
                  </a:schemeClr>
                </a:solidFill>
              </a:rPr>
              <a:t>”</a:t>
            </a:r>
          </a:p>
          <a:p>
            <a:pPr algn="just">
              <a:buFont typeface="+mj-lt"/>
              <a:buAutoNum type="arabicPeriod"/>
            </a:pPr>
            <a:r>
              <a:rPr lang="en-GB" sz="1600" dirty="0">
                <a:solidFill>
                  <a:schemeClr val="accent2">
                    <a:lumMod val="75000"/>
                  </a:schemeClr>
                </a:solidFill>
              </a:rPr>
              <a:t>Existing student source choices warrant a need for better search </a:t>
            </a:r>
            <a:r>
              <a:rPr lang="en-GB" sz="1600" dirty="0" smtClean="0">
                <a:solidFill>
                  <a:schemeClr val="accent2">
                    <a:lumMod val="75000"/>
                  </a:schemeClr>
                </a:solidFill>
              </a:rPr>
              <a:t>skills</a:t>
            </a:r>
            <a:endParaRPr lang="en-GB" sz="1600" dirty="0">
              <a:solidFill>
                <a:schemeClr val="accent2">
                  <a:lumMod val="75000"/>
                </a:schemeClr>
              </a:solidFill>
            </a:endParaRPr>
          </a:p>
          <a:p>
            <a:pPr marL="0" indent="0" algn="just">
              <a:buNone/>
            </a:pPr>
            <a:endParaRPr lang="en-GB" sz="1800" dirty="0"/>
          </a:p>
          <a:p>
            <a:pPr marL="0" indent="0" algn="just">
              <a:buNone/>
            </a:pPr>
            <a:r>
              <a:rPr lang="en-GB" sz="1800" b="1" dirty="0" smtClean="0">
                <a:solidFill>
                  <a:schemeClr val="bg2">
                    <a:lumMod val="50000"/>
                    <a:lumOff val="50000"/>
                  </a:schemeClr>
                </a:solidFill>
              </a:rPr>
              <a:t>DISCUSS</a:t>
            </a:r>
            <a:endParaRPr lang="en-GB" sz="1800" b="1" dirty="0">
              <a:solidFill>
                <a:schemeClr val="bg2">
                  <a:lumMod val="50000"/>
                  <a:lumOff val="50000"/>
                </a:schemeClr>
              </a:solidFill>
            </a:endParaRPr>
          </a:p>
        </p:txBody>
      </p:sp>
      <p:sp>
        <p:nvSpPr>
          <p:cNvPr id="4" name="Footer Placeholder 3"/>
          <p:cNvSpPr>
            <a:spLocks noGrp="1"/>
          </p:cNvSpPr>
          <p:nvPr>
            <p:ph type="ftr" sz="quarter" idx="11"/>
          </p:nvPr>
        </p:nvSpPr>
        <p:spPr/>
        <p:txBody>
          <a:bodyPr/>
          <a:lstStyle/>
          <a:p>
            <a:r>
              <a:rPr lang="en-GB" smtClean="0"/>
              <a:t>CH2018</a:t>
            </a:r>
            <a:endParaRPr lang="en-GB"/>
          </a:p>
        </p:txBody>
      </p:sp>
      <p:sp>
        <p:nvSpPr>
          <p:cNvPr id="5" name="Slide Number Placeholder 4"/>
          <p:cNvSpPr>
            <a:spLocks noGrp="1"/>
          </p:cNvSpPr>
          <p:nvPr>
            <p:ph type="sldNum" sz="quarter" idx="12"/>
          </p:nvPr>
        </p:nvSpPr>
        <p:spPr/>
        <p:txBody>
          <a:bodyPr/>
          <a:lstStyle/>
          <a:p>
            <a:fld id="{AD6BC9C1-2377-42E2-A634-3B5944933DEB}" type="slidenum">
              <a:rPr lang="en-GB" smtClean="0"/>
              <a:pPr/>
              <a:t>43</a:t>
            </a:fld>
            <a:endParaRPr lang="en-GB"/>
          </a:p>
        </p:txBody>
      </p:sp>
    </p:spTree>
    <p:extLst>
      <p:ext uri="{BB962C8B-B14F-4D97-AF65-F5344CB8AC3E}">
        <p14:creationId xmlns:p14="http://schemas.microsoft.com/office/powerpoint/2010/main" val="858356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mph" presetSubtype="2" fill="hold" nodeType="clickEffect">
                                  <p:stCondLst>
                                    <p:cond delay="0"/>
                                  </p:stCondLst>
                                  <p:childTnLst>
                                    <p:animClr clrSpc="rgb" dir="cw">
                                      <p:cBhvr>
                                        <p:cTn id="6" dur="2000" fill="hold"/>
                                        <p:tgtEl>
                                          <p:spTgt spid="3"/>
                                        </p:tgtEl>
                                        <p:attrNameLst>
                                          <p:attrName>stroke.color</p:attrName>
                                        </p:attrNameLst>
                                      </p:cBhvr>
                                      <p:to>
                                        <a:schemeClr val="accent2"/>
                                      </p:to>
                                    </p:animClr>
                                    <p:set>
                                      <p:cBhvr>
                                        <p:cTn id="7" dur="2000" fill="hold"/>
                                        <p:tgtEl>
                                          <p:spTgt spid="3"/>
                                        </p:tgtEl>
                                        <p:attrNameLst>
                                          <p:attrName>stroke.on</p:attrName>
                                        </p:attrNameLst>
                                      </p:cBhvr>
                                      <p:to>
                                        <p:strVal val="true"/>
                                      </p:to>
                                    </p:se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circle(in)">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circle(in)">
                                      <p:cBhvr>
                                        <p:cTn id="42"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0960" y="692696"/>
            <a:ext cx="7378700" cy="1143000"/>
          </a:xfrm>
        </p:spPr>
        <p:txBody>
          <a:bodyPr/>
          <a:lstStyle/>
          <a:p>
            <a:r>
              <a:rPr lang="en-GB" sz="2800" dirty="0"/>
              <a:t>Source Educational Evaluation Rubric (SEER)</a:t>
            </a:r>
          </a:p>
        </p:txBody>
      </p:sp>
      <p:sp>
        <p:nvSpPr>
          <p:cNvPr id="3" name="Content Placeholder 2"/>
          <p:cNvSpPr>
            <a:spLocks noGrp="1"/>
          </p:cNvSpPr>
          <p:nvPr>
            <p:ph idx="1"/>
          </p:nvPr>
        </p:nvSpPr>
        <p:spPr>
          <a:xfrm>
            <a:off x="1043608" y="2420888"/>
            <a:ext cx="5040560" cy="4114800"/>
          </a:xfrm>
        </p:spPr>
        <p:txBody>
          <a:bodyPr/>
          <a:lstStyle/>
          <a:p>
            <a:pPr>
              <a:buFont typeface="+mj-lt"/>
              <a:buAutoNum type="arabicPeriod"/>
            </a:pPr>
            <a:r>
              <a:rPr lang="en-GB" sz="1800" b="1" dirty="0" smtClean="0"/>
              <a:t>Authority</a:t>
            </a:r>
            <a:r>
              <a:rPr lang="en-GB" sz="1800" dirty="0"/>
              <a:t>: Is the site well regarded, cited, and written by experts in the field?</a:t>
            </a:r>
          </a:p>
          <a:p>
            <a:pPr>
              <a:buFont typeface="+mj-lt"/>
              <a:buAutoNum type="arabicPeriod"/>
            </a:pPr>
            <a:r>
              <a:rPr lang="en-GB" sz="1800" b="1" dirty="0" smtClean="0">
                <a:solidFill>
                  <a:schemeClr val="accent2">
                    <a:lumMod val="75000"/>
                  </a:schemeClr>
                </a:solidFill>
              </a:rPr>
              <a:t>Educational </a:t>
            </a:r>
            <a:r>
              <a:rPr lang="en-GB" sz="1800" b="1" dirty="0">
                <a:solidFill>
                  <a:schemeClr val="accent2">
                    <a:lumMod val="75000"/>
                  </a:schemeClr>
                </a:solidFill>
              </a:rPr>
              <a:t>Value</a:t>
            </a:r>
            <a:r>
              <a:rPr lang="en-GB" sz="1800" dirty="0">
                <a:solidFill>
                  <a:schemeClr val="accent2">
                    <a:lumMod val="75000"/>
                  </a:schemeClr>
                </a:solidFill>
              </a:rPr>
              <a:t>: Does the site content help advance educational goals?</a:t>
            </a:r>
          </a:p>
          <a:p>
            <a:pPr>
              <a:buFont typeface="+mj-lt"/>
              <a:buAutoNum type="arabicPeriod"/>
            </a:pPr>
            <a:r>
              <a:rPr lang="en-GB" sz="1800" b="1" dirty="0" smtClean="0"/>
              <a:t>Intent</a:t>
            </a:r>
            <a:r>
              <a:rPr lang="en-GB" sz="1800" dirty="0"/>
              <a:t>: Is the site a well-respected source of content intended to inform users?</a:t>
            </a:r>
          </a:p>
          <a:p>
            <a:pPr>
              <a:buFont typeface="+mj-lt"/>
              <a:buAutoNum type="arabicPeriod"/>
            </a:pPr>
            <a:r>
              <a:rPr lang="en-GB" sz="1800" b="1" dirty="0" smtClean="0">
                <a:solidFill>
                  <a:schemeClr val="accent2">
                    <a:lumMod val="75000"/>
                  </a:schemeClr>
                </a:solidFill>
              </a:rPr>
              <a:t>Originality</a:t>
            </a:r>
            <a:r>
              <a:rPr lang="en-GB" sz="1800" dirty="0">
                <a:solidFill>
                  <a:schemeClr val="accent2">
                    <a:lumMod val="75000"/>
                  </a:schemeClr>
                </a:solidFill>
              </a:rPr>
              <a:t>: Is the site a source of original content and viewpoints?</a:t>
            </a:r>
          </a:p>
          <a:p>
            <a:pPr>
              <a:buFont typeface="+mj-lt"/>
              <a:buAutoNum type="arabicPeriod"/>
            </a:pPr>
            <a:r>
              <a:rPr lang="en-GB" sz="1800" b="1" dirty="0" smtClean="0"/>
              <a:t>Quality</a:t>
            </a:r>
            <a:r>
              <a:rPr lang="en-GB" sz="1800" dirty="0"/>
              <a:t>: Is the site highly vetted with good coverage of the </a:t>
            </a:r>
            <a:r>
              <a:rPr lang="en-GB" sz="1800" dirty="0" smtClean="0"/>
              <a:t>topical </a:t>
            </a:r>
            <a:r>
              <a:rPr lang="en-GB" sz="1800" dirty="0"/>
              <a:t>area</a:t>
            </a:r>
            <a:r>
              <a:rPr lang="en-GB" sz="1800" dirty="0" smtClean="0"/>
              <a:t>?</a:t>
            </a:r>
          </a:p>
          <a:p>
            <a:pPr>
              <a:buFont typeface="+mj-lt"/>
              <a:buAutoNum type="arabicPeriod"/>
            </a:pPr>
            <a:endParaRPr lang="en-GB" sz="1800" dirty="0"/>
          </a:p>
          <a:p>
            <a:pPr marL="0" indent="0" algn="r">
              <a:buNone/>
            </a:pPr>
            <a:r>
              <a:rPr lang="en-GB" sz="1800" dirty="0" err="1" smtClean="0"/>
              <a:t>Turnitin</a:t>
            </a:r>
            <a:r>
              <a:rPr lang="en-GB" sz="1800" dirty="0" smtClean="0"/>
              <a:t>, 2013: 6</a:t>
            </a:r>
            <a:endParaRPr lang="en-GB" sz="1800" dirty="0"/>
          </a:p>
        </p:txBody>
      </p:sp>
      <p:sp>
        <p:nvSpPr>
          <p:cNvPr id="4" name="Footer Placeholder 3"/>
          <p:cNvSpPr>
            <a:spLocks noGrp="1"/>
          </p:cNvSpPr>
          <p:nvPr>
            <p:ph type="ftr" sz="quarter" idx="11"/>
          </p:nvPr>
        </p:nvSpPr>
        <p:spPr/>
        <p:txBody>
          <a:bodyPr/>
          <a:lstStyle/>
          <a:p>
            <a:r>
              <a:rPr lang="en-GB" smtClean="0"/>
              <a:t>CH2018</a:t>
            </a:r>
            <a:endParaRPr lang="en-GB"/>
          </a:p>
        </p:txBody>
      </p:sp>
      <p:sp>
        <p:nvSpPr>
          <p:cNvPr id="5" name="Slide Number Placeholder 4"/>
          <p:cNvSpPr>
            <a:spLocks noGrp="1"/>
          </p:cNvSpPr>
          <p:nvPr>
            <p:ph type="sldNum" sz="quarter" idx="12"/>
          </p:nvPr>
        </p:nvSpPr>
        <p:spPr/>
        <p:txBody>
          <a:bodyPr/>
          <a:lstStyle/>
          <a:p>
            <a:fld id="{AD6BC9C1-2377-42E2-A634-3B5944933DEB}" type="slidenum">
              <a:rPr lang="en-GB" smtClean="0"/>
              <a:pPr/>
              <a:t>44</a:t>
            </a:fld>
            <a:endParaRPr lang="en-GB"/>
          </a:p>
        </p:txBody>
      </p:sp>
      <p:pic>
        <p:nvPicPr>
          <p:cNvPr id="352258" name="Picture 2" descr="https://wiki.ucl.ac.uk/download/attachments/27656802/turnitin+logo.jpg?version=1&amp;modificationDate=1354723809000">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56176" y="292494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4154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4" name="Footer Placeholder 5"/>
          <p:cNvSpPr>
            <a:spLocks noGrp="1"/>
          </p:cNvSpPr>
          <p:nvPr>
            <p:ph type="ftr" sz="quarter" idx="11"/>
          </p:nvPr>
        </p:nvSpPr>
        <p:spPr>
          <a:noFill/>
        </p:spPr>
        <p:txBody>
          <a:bodyPr/>
          <a:lstStyle/>
          <a:p>
            <a:r>
              <a:rPr lang="en-GB" smtClean="0"/>
              <a:t>CH2018</a:t>
            </a:r>
          </a:p>
        </p:txBody>
      </p:sp>
      <p:sp>
        <p:nvSpPr>
          <p:cNvPr id="59395" name="Slide Number Placeholder 6"/>
          <p:cNvSpPr>
            <a:spLocks noGrp="1"/>
          </p:cNvSpPr>
          <p:nvPr>
            <p:ph type="sldNum" sz="quarter" idx="12"/>
          </p:nvPr>
        </p:nvSpPr>
        <p:spPr>
          <a:noFill/>
        </p:spPr>
        <p:txBody>
          <a:bodyPr/>
          <a:lstStyle/>
          <a:p>
            <a:fld id="{B7B8A4EC-0D7C-4B10-A137-F412792D3C44}" type="slidenum">
              <a:rPr lang="en-GB" smtClean="0"/>
              <a:pPr/>
              <a:t>45</a:t>
            </a:fld>
            <a:endParaRPr lang="en-GB" smtClean="0"/>
          </a:p>
        </p:txBody>
      </p:sp>
      <p:sp>
        <p:nvSpPr>
          <p:cNvPr id="21506" name="Rectangle 2"/>
          <p:cNvSpPr>
            <a:spLocks noGrp="1" noChangeArrowheads="1"/>
          </p:cNvSpPr>
          <p:nvPr>
            <p:ph type="title"/>
          </p:nvPr>
        </p:nvSpPr>
        <p:spPr>
          <a:xfrm>
            <a:off x="1143000" y="685800"/>
            <a:ext cx="8001000" cy="1143000"/>
          </a:xfrm>
          <a:noFill/>
        </p:spPr>
        <p:txBody>
          <a:bodyPr lIns="90488" tIns="44450" rIns="90488" bIns="44450"/>
          <a:lstStyle/>
          <a:p>
            <a:pPr eaLnBrk="1" hangingPunct="1"/>
            <a:r>
              <a:rPr lang="en-GB" sz="3200" b="1" smtClean="0"/>
              <a:t>The general aim and scope</a:t>
            </a:r>
          </a:p>
        </p:txBody>
      </p:sp>
      <p:sp>
        <p:nvSpPr>
          <p:cNvPr id="21507" name="Rectangle 3"/>
          <p:cNvSpPr>
            <a:spLocks noGrp="1" noChangeArrowheads="1"/>
          </p:cNvSpPr>
          <p:nvPr>
            <p:ph type="body" sz="half" idx="1"/>
          </p:nvPr>
        </p:nvSpPr>
        <p:spPr>
          <a:xfrm>
            <a:off x="609600" y="1981200"/>
            <a:ext cx="4724400" cy="4495800"/>
          </a:xfrm>
          <a:noFill/>
        </p:spPr>
        <p:txBody>
          <a:bodyPr lIns="90488" tIns="44450" rIns="90488" bIns="44450"/>
          <a:lstStyle/>
          <a:p>
            <a:pPr eaLnBrk="1" hangingPunct="1">
              <a:lnSpc>
                <a:spcPct val="90000"/>
              </a:lnSpc>
            </a:pPr>
            <a:r>
              <a:rPr lang="en-GB" b="1" dirty="0" smtClean="0"/>
              <a:t>Aim</a:t>
            </a:r>
          </a:p>
          <a:p>
            <a:pPr lvl="1" eaLnBrk="1" hangingPunct="1">
              <a:lnSpc>
                <a:spcPct val="90000"/>
              </a:lnSpc>
            </a:pPr>
            <a:r>
              <a:rPr lang="en-GB" dirty="0" smtClean="0">
                <a:solidFill>
                  <a:srgbClr val="FF9900"/>
                </a:solidFill>
              </a:rPr>
              <a:t>Broad understanding</a:t>
            </a:r>
          </a:p>
          <a:p>
            <a:pPr lvl="1" eaLnBrk="1" hangingPunct="1">
              <a:lnSpc>
                <a:spcPct val="90000"/>
              </a:lnSpc>
            </a:pPr>
            <a:r>
              <a:rPr lang="en-GB" dirty="0" smtClean="0">
                <a:solidFill>
                  <a:srgbClr val="FF9900"/>
                </a:solidFill>
              </a:rPr>
              <a:t>Help identify research questions</a:t>
            </a:r>
          </a:p>
          <a:p>
            <a:pPr lvl="1" eaLnBrk="1" hangingPunct="1">
              <a:lnSpc>
                <a:spcPct val="90000"/>
              </a:lnSpc>
            </a:pPr>
            <a:r>
              <a:rPr lang="en-GB" dirty="0" smtClean="0">
                <a:solidFill>
                  <a:srgbClr val="FF9900"/>
                </a:solidFill>
              </a:rPr>
              <a:t>Help develop methodology</a:t>
            </a:r>
          </a:p>
          <a:p>
            <a:pPr lvl="1" eaLnBrk="1" hangingPunct="1">
              <a:lnSpc>
                <a:spcPct val="90000"/>
              </a:lnSpc>
            </a:pPr>
            <a:r>
              <a:rPr lang="en-GB" dirty="0" smtClean="0">
                <a:solidFill>
                  <a:srgbClr val="FF9900"/>
                </a:solidFill>
              </a:rPr>
              <a:t>Varies between Qual. &amp; Quant.</a:t>
            </a:r>
          </a:p>
          <a:p>
            <a:pPr eaLnBrk="1" hangingPunct="1">
              <a:lnSpc>
                <a:spcPct val="90000"/>
              </a:lnSpc>
            </a:pPr>
            <a:r>
              <a:rPr lang="en-GB" b="1" dirty="0" smtClean="0"/>
              <a:t>Scope</a:t>
            </a:r>
          </a:p>
          <a:p>
            <a:pPr lvl="1" eaLnBrk="1" hangingPunct="1">
              <a:lnSpc>
                <a:spcPct val="90000"/>
              </a:lnSpc>
            </a:pPr>
            <a:r>
              <a:rPr lang="en-GB" dirty="0" smtClean="0">
                <a:solidFill>
                  <a:srgbClr val="FF9900"/>
                </a:solidFill>
              </a:rPr>
              <a:t>No formula</a:t>
            </a:r>
          </a:p>
          <a:p>
            <a:pPr lvl="1" eaLnBrk="1" hangingPunct="1">
              <a:lnSpc>
                <a:spcPct val="90000"/>
              </a:lnSpc>
            </a:pPr>
            <a:r>
              <a:rPr lang="en-GB" dirty="0" smtClean="0">
                <a:solidFill>
                  <a:srgbClr val="FF9900"/>
                </a:solidFill>
              </a:rPr>
              <a:t>New areas of research</a:t>
            </a:r>
          </a:p>
          <a:p>
            <a:pPr lvl="1" eaLnBrk="1" hangingPunct="1">
              <a:lnSpc>
                <a:spcPct val="90000"/>
              </a:lnSpc>
            </a:pPr>
            <a:r>
              <a:rPr lang="en-GB" dirty="0" smtClean="0">
                <a:solidFill>
                  <a:srgbClr val="FF9900"/>
                </a:solidFill>
              </a:rPr>
              <a:t>Traditional areas of research</a:t>
            </a:r>
          </a:p>
          <a:p>
            <a:pPr eaLnBrk="1" hangingPunct="1">
              <a:lnSpc>
                <a:spcPct val="90000"/>
              </a:lnSpc>
              <a:buFont typeface="Wingdings" pitchFamily="2" charset="2"/>
              <a:buNone/>
            </a:pPr>
            <a:endParaRPr lang="en-GB" sz="2400" dirty="0" smtClean="0">
              <a:solidFill>
                <a:srgbClr val="FF9900"/>
              </a:solidFill>
            </a:endParaRPr>
          </a:p>
        </p:txBody>
      </p:sp>
      <p:pic>
        <p:nvPicPr>
          <p:cNvPr id="25602" name="Picture 2" descr="http://cdn.miragestudio7.com/wp-content/uploads/2007/07/frank_llyod_wright_falling_water.jp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22532" y="2204864"/>
            <a:ext cx="3776017" cy="2016224"/>
          </a:xfrm>
          <a:prstGeom prst="rect">
            <a:avLst/>
          </a:prstGeom>
          <a:noFill/>
          <a:extLst>
            <a:ext uri="{909E8E84-426E-40DD-AFC4-6F175D3DCCD1}">
              <a14:hiddenFill xmlns:a14="http://schemas.microsoft.com/office/drawing/2010/main">
                <a:solidFill>
                  <a:srgbClr val="FFFFFF"/>
                </a:solidFill>
              </a14:hiddenFill>
            </a:ext>
          </a:extLst>
        </p:spPr>
      </p:pic>
      <p:pic>
        <p:nvPicPr>
          <p:cNvPr id="25604" name="Picture 4" descr="http://2.bp.blogspot.com/-mzLIBvE-f0A/T0IaMadwgWI/AAAAAAAAAF8/eY45wbIYD7E/s1600/96663-050-C17E44F5.jpg">
            <a:hlinkClick r:id="rId5"/>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231562" y="4431548"/>
            <a:ext cx="3766989" cy="2403899"/>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39752" y="1268760"/>
            <a:ext cx="3614737"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506"/>
                                        </p:tgtEl>
                                        <p:attrNameLst>
                                          <p:attrName>style.visibility</p:attrName>
                                        </p:attrNameLst>
                                      </p:cBhvr>
                                      <p:to>
                                        <p:strVal val="visible"/>
                                      </p:to>
                                    </p:set>
                                    <p:animEffect transition="in" filter="fade">
                                      <p:cBhvr>
                                        <p:cTn id="7" dur="2000"/>
                                        <p:tgtEl>
                                          <p:spTgt spid="215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507"/>
                                        </p:tgtEl>
                                        <p:attrNameLst>
                                          <p:attrName>style.visibility</p:attrName>
                                        </p:attrNameLst>
                                      </p:cBhvr>
                                      <p:to>
                                        <p:strVal val="visible"/>
                                      </p:to>
                                    </p:set>
                                    <p:animEffect transition="in" filter="fade">
                                      <p:cBhvr>
                                        <p:cTn id="10" dur="2000"/>
                                        <p:tgtEl>
                                          <p:spTgt spid="21507"/>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xit" presetSubtype="4" fill="hold" nodeType="clickEffect">
                                  <p:stCondLst>
                                    <p:cond delay="0"/>
                                  </p:stCondLst>
                                  <p:childTnLst>
                                    <p:animEffect transition="out" filter="wipe(down)">
                                      <p:cBhvr>
                                        <p:cTn id="14" dur="500"/>
                                        <p:tgtEl>
                                          <p:spTgt spid="2"/>
                                        </p:tgtEl>
                                      </p:cBhvr>
                                    </p:animEffect>
                                    <p:set>
                                      <p:cBhvr>
                                        <p:cTn id="15" dur="1" fill="hold">
                                          <p:stCondLst>
                                            <p:cond delay="4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p:bldP spid="21507" grpId="0"/>
    </p:bld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0418" name="Footer Placeholder 4"/>
          <p:cNvSpPr>
            <a:spLocks noGrp="1"/>
          </p:cNvSpPr>
          <p:nvPr>
            <p:ph type="ftr" sz="quarter" idx="11"/>
          </p:nvPr>
        </p:nvSpPr>
        <p:spPr>
          <a:noFill/>
        </p:spPr>
        <p:txBody>
          <a:bodyPr/>
          <a:lstStyle/>
          <a:p>
            <a:r>
              <a:rPr lang="en-GB" smtClean="0"/>
              <a:t>CH2018</a:t>
            </a:r>
          </a:p>
        </p:txBody>
      </p:sp>
      <p:sp>
        <p:nvSpPr>
          <p:cNvPr id="60419" name="Slide Number Placeholder 5"/>
          <p:cNvSpPr>
            <a:spLocks noGrp="1"/>
          </p:cNvSpPr>
          <p:nvPr>
            <p:ph type="sldNum" sz="quarter" idx="12"/>
          </p:nvPr>
        </p:nvSpPr>
        <p:spPr>
          <a:noFill/>
        </p:spPr>
        <p:txBody>
          <a:bodyPr/>
          <a:lstStyle/>
          <a:p>
            <a:fld id="{8AC22563-BBB8-4566-A9EC-8D6537E7A045}" type="slidenum">
              <a:rPr lang="en-GB" smtClean="0"/>
              <a:pPr/>
              <a:t>46</a:t>
            </a:fld>
            <a:endParaRPr lang="en-GB" smtClean="0"/>
          </a:p>
        </p:txBody>
      </p:sp>
      <p:sp>
        <p:nvSpPr>
          <p:cNvPr id="22530" name="Rectangle 2"/>
          <p:cNvSpPr>
            <a:spLocks noGrp="1" noChangeArrowheads="1"/>
          </p:cNvSpPr>
          <p:nvPr>
            <p:ph type="title"/>
          </p:nvPr>
        </p:nvSpPr>
        <p:spPr>
          <a:noFill/>
        </p:spPr>
        <p:txBody>
          <a:bodyPr lIns="90488" tIns="44450" rIns="90488" bIns="44450"/>
          <a:lstStyle/>
          <a:p>
            <a:pPr eaLnBrk="1" hangingPunct="1"/>
            <a:r>
              <a:rPr lang="en-GB" sz="3200" b="1" smtClean="0"/>
              <a:t>Be logical and systematic</a:t>
            </a:r>
          </a:p>
        </p:txBody>
      </p:sp>
      <p:sp>
        <p:nvSpPr>
          <p:cNvPr id="22531" name="Rectangle 3"/>
          <p:cNvSpPr>
            <a:spLocks noGrp="1" noChangeArrowheads="1"/>
          </p:cNvSpPr>
          <p:nvPr>
            <p:ph type="body" idx="1"/>
          </p:nvPr>
        </p:nvSpPr>
        <p:spPr>
          <a:xfrm>
            <a:off x="809625" y="2214563"/>
            <a:ext cx="4219575" cy="3881437"/>
          </a:xfrm>
          <a:noFill/>
        </p:spPr>
        <p:txBody>
          <a:bodyPr lIns="90488" tIns="44450" rIns="90488" bIns="44450"/>
          <a:lstStyle/>
          <a:p>
            <a:pPr eaLnBrk="1" hangingPunct="1">
              <a:lnSpc>
                <a:spcPct val="90000"/>
              </a:lnSpc>
            </a:pPr>
            <a:r>
              <a:rPr lang="en-GB" sz="2800" smtClean="0"/>
              <a:t>Start with recent articles (work backwards)</a:t>
            </a:r>
          </a:p>
          <a:p>
            <a:pPr eaLnBrk="1" hangingPunct="1">
              <a:lnSpc>
                <a:spcPct val="90000"/>
              </a:lnSpc>
            </a:pPr>
            <a:r>
              <a:rPr lang="en-GB" sz="2800" smtClean="0"/>
              <a:t>Check abstract/summary</a:t>
            </a:r>
          </a:p>
          <a:p>
            <a:pPr eaLnBrk="1" hangingPunct="1">
              <a:lnSpc>
                <a:spcPct val="90000"/>
              </a:lnSpc>
            </a:pPr>
            <a:r>
              <a:rPr lang="en-GB" sz="2800" smtClean="0"/>
              <a:t>Record (VITAL)</a:t>
            </a:r>
          </a:p>
          <a:p>
            <a:pPr lvl="1" eaLnBrk="1" hangingPunct="1">
              <a:lnSpc>
                <a:spcPct val="90000"/>
              </a:lnSpc>
            </a:pPr>
            <a:r>
              <a:rPr lang="en-GB" sz="2400" smtClean="0">
                <a:solidFill>
                  <a:srgbClr val="FF9900"/>
                </a:solidFill>
              </a:rPr>
              <a:t>Index cards</a:t>
            </a:r>
          </a:p>
          <a:p>
            <a:pPr lvl="2" eaLnBrk="1" hangingPunct="1">
              <a:lnSpc>
                <a:spcPct val="90000"/>
              </a:lnSpc>
            </a:pPr>
            <a:r>
              <a:rPr lang="en-GB" sz="2000" smtClean="0">
                <a:solidFill>
                  <a:srgbClr val="FF9900"/>
                </a:solidFill>
              </a:rPr>
              <a:t>referencing details</a:t>
            </a:r>
          </a:p>
          <a:p>
            <a:pPr lvl="2" eaLnBrk="1" hangingPunct="1">
              <a:lnSpc>
                <a:spcPct val="90000"/>
              </a:lnSpc>
            </a:pPr>
            <a:r>
              <a:rPr lang="en-GB" sz="2000" smtClean="0">
                <a:solidFill>
                  <a:srgbClr val="FF9900"/>
                </a:solidFill>
              </a:rPr>
              <a:t>main points / results / methods</a:t>
            </a:r>
          </a:p>
          <a:p>
            <a:pPr lvl="2" eaLnBrk="1" hangingPunct="1">
              <a:lnSpc>
                <a:spcPct val="90000"/>
              </a:lnSpc>
            </a:pPr>
            <a:r>
              <a:rPr lang="en-GB" sz="2000" smtClean="0">
                <a:solidFill>
                  <a:srgbClr val="FF9900"/>
                </a:solidFill>
              </a:rPr>
              <a:t>additional refs</a:t>
            </a:r>
          </a:p>
          <a:p>
            <a:pPr lvl="2" eaLnBrk="1" hangingPunct="1">
              <a:lnSpc>
                <a:spcPct val="90000"/>
              </a:lnSpc>
            </a:pPr>
            <a:r>
              <a:rPr lang="en-GB" sz="2000" smtClean="0">
                <a:solidFill>
                  <a:srgbClr val="FF9900"/>
                </a:solidFill>
              </a:rPr>
              <a:t>colour coding</a:t>
            </a:r>
          </a:p>
          <a:p>
            <a:pPr lvl="2" eaLnBrk="1" hangingPunct="1">
              <a:lnSpc>
                <a:spcPct val="90000"/>
              </a:lnSpc>
            </a:pPr>
            <a:r>
              <a:rPr lang="en-GB" sz="2000" smtClean="0">
                <a:solidFill>
                  <a:srgbClr val="FF9900"/>
                </a:solidFill>
              </a:rPr>
              <a:t>location (classmark)</a:t>
            </a:r>
          </a:p>
        </p:txBody>
      </p:sp>
      <p:pic>
        <p:nvPicPr>
          <p:cNvPr id="60422" name="Picture 5" descr="lklcc"/>
          <p:cNvPicPr>
            <a:picLocks noChangeAspect="1" noChangeArrowheads="1"/>
          </p:cNvPicPr>
          <p:nvPr/>
        </p:nvPicPr>
        <p:blipFill>
          <a:blip r:embed="rId3" cstate="print"/>
          <a:srcRect/>
          <a:stretch>
            <a:fillRect/>
          </a:stretch>
        </p:blipFill>
        <p:spPr bwMode="auto">
          <a:xfrm>
            <a:off x="5410200" y="2133600"/>
            <a:ext cx="3024188" cy="45720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530"/>
                                        </p:tgtEl>
                                        <p:attrNameLst>
                                          <p:attrName>style.visibility</p:attrName>
                                        </p:attrNameLst>
                                      </p:cBhvr>
                                      <p:to>
                                        <p:strVal val="visible"/>
                                      </p:to>
                                    </p:set>
                                    <p:animEffect transition="in" filter="fade">
                                      <p:cBhvr>
                                        <p:cTn id="7" dur="2000"/>
                                        <p:tgtEl>
                                          <p:spTgt spid="2253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531"/>
                                        </p:tgtEl>
                                        <p:attrNameLst>
                                          <p:attrName>style.visibility</p:attrName>
                                        </p:attrNameLst>
                                      </p:cBhvr>
                                      <p:to>
                                        <p:strVal val="visible"/>
                                      </p:to>
                                    </p:set>
                                    <p:animEffect transition="in" filter="fade">
                                      <p:cBhvr>
                                        <p:cTn id="10" dur="2000"/>
                                        <p:tgtEl>
                                          <p:spTgt spid="225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p:bldP spid="22531" grpId="0"/>
    </p:bld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42" name="Footer Placeholder 5"/>
          <p:cNvSpPr>
            <a:spLocks noGrp="1"/>
          </p:cNvSpPr>
          <p:nvPr>
            <p:ph type="ftr" sz="quarter" idx="11"/>
          </p:nvPr>
        </p:nvSpPr>
        <p:spPr>
          <a:noFill/>
        </p:spPr>
        <p:txBody>
          <a:bodyPr/>
          <a:lstStyle/>
          <a:p>
            <a:r>
              <a:rPr lang="en-GB" smtClean="0"/>
              <a:t>CH2018</a:t>
            </a:r>
          </a:p>
        </p:txBody>
      </p:sp>
      <p:sp>
        <p:nvSpPr>
          <p:cNvPr id="61443" name="Slide Number Placeholder 6"/>
          <p:cNvSpPr>
            <a:spLocks noGrp="1"/>
          </p:cNvSpPr>
          <p:nvPr>
            <p:ph type="sldNum" sz="quarter" idx="12"/>
          </p:nvPr>
        </p:nvSpPr>
        <p:spPr>
          <a:noFill/>
        </p:spPr>
        <p:txBody>
          <a:bodyPr/>
          <a:lstStyle/>
          <a:p>
            <a:fld id="{D2695C4C-208A-410B-9253-20575AA780A4}" type="slidenum">
              <a:rPr lang="en-GB" smtClean="0"/>
              <a:pPr/>
              <a:t>47</a:t>
            </a:fld>
            <a:endParaRPr lang="en-GB" smtClean="0"/>
          </a:p>
        </p:txBody>
      </p:sp>
      <p:sp>
        <p:nvSpPr>
          <p:cNvPr id="23554" name="Rectangle 2"/>
          <p:cNvSpPr>
            <a:spLocks noGrp="1" noChangeArrowheads="1"/>
          </p:cNvSpPr>
          <p:nvPr>
            <p:ph type="title"/>
          </p:nvPr>
        </p:nvSpPr>
        <p:spPr>
          <a:noFill/>
        </p:spPr>
        <p:txBody>
          <a:bodyPr lIns="90488" tIns="44450" rIns="90488" bIns="44450"/>
          <a:lstStyle/>
          <a:p>
            <a:pPr eaLnBrk="1" hangingPunct="1"/>
            <a:r>
              <a:rPr lang="en-GB" sz="3200" b="1" smtClean="0"/>
              <a:t>Finding the literature</a:t>
            </a:r>
          </a:p>
        </p:txBody>
      </p:sp>
      <p:sp>
        <p:nvSpPr>
          <p:cNvPr id="23555" name="Rectangle 3"/>
          <p:cNvSpPr>
            <a:spLocks noGrp="1" noChangeArrowheads="1"/>
          </p:cNvSpPr>
          <p:nvPr>
            <p:ph type="body" sz="half" idx="1"/>
          </p:nvPr>
        </p:nvSpPr>
        <p:spPr>
          <a:xfrm>
            <a:off x="809625" y="2214563"/>
            <a:ext cx="4219575" cy="3881437"/>
          </a:xfrm>
          <a:noFill/>
        </p:spPr>
        <p:txBody>
          <a:bodyPr lIns="90488" tIns="44450" rIns="90488" bIns="44450"/>
          <a:lstStyle/>
          <a:p>
            <a:pPr eaLnBrk="1" hangingPunct="1">
              <a:lnSpc>
                <a:spcPct val="90000"/>
              </a:lnSpc>
            </a:pPr>
            <a:r>
              <a:rPr lang="en-GB" sz="2400" smtClean="0"/>
              <a:t>Check your time frame</a:t>
            </a:r>
          </a:p>
          <a:p>
            <a:pPr eaLnBrk="1" hangingPunct="1">
              <a:lnSpc>
                <a:spcPct val="90000"/>
              </a:lnSpc>
            </a:pPr>
            <a:r>
              <a:rPr lang="en-GB" sz="2400" smtClean="0"/>
              <a:t>College library </a:t>
            </a:r>
          </a:p>
          <a:p>
            <a:pPr lvl="1" eaLnBrk="1" hangingPunct="1">
              <a:lnSpc>
                <a:spcPct val="90000"/>
              </a:lnSpc>
            </a:pPr>
            <a:r>
              <a:rPr lang="en-GB" sz="2000" smtClean="0">
                <a:solidFill>
                  <a:srgbClr val="FF9900"/>
                </a:solidFill>
              </a:rPr>
              <a:t>ILL</a:t>
            </a:r>
          </a:p>
          <a:p>
            <a:pPr eaLnBrk="1" hangingPunct="1">
              <a:lnSpc>
                <a:spcPct val="90000"/>
              </a:lnSpc>
            </a:pPr>
            <a:r>
              <a:rPr lang="en-GB" sz="2400" smtClean="0"/>
              <a:t>Using CIOB etc. abstracts/indexes</a:t>
            </a:r>
          </a:p>
          <a:p>
            <a:pPr eaLnBrk="1" hangingPunct="1">
              <a:lnSpc>
                <a:spcPct val="90000"/>
              </a:lnSpc>
            </a:pPr>
            <a:r>
              <a:rPr lang="en-GB" sz="2400" smtClean="0"/>
              <a:t>Checklist / key words</a:t>
            </a:r>
          </a:p>
          <a:p>
            <a:pPr eaLnBrk="1" hangingPunct="1">
              <a:lnSpc>
                <a:spcPct val="90000"/>
              </a:lnSpc>
            </a:pPr>
            <a:r>
              <a:rPr lang="en-GB" sz="2400" smtClean="0"/>
              <a:t>Computer search </a:t>
            </a:r>
          </a:p>
          <a:p>
            <a:pPr lvl="1" eaLnBrk="1" hangingPunct="1">
              <a:lnSpc>
                <a:spcPct val="90000"/>
              </a:lnSpc>
            </a:pPr>
            <a:r>
              <a:rPr lang="en-GB" sz="2000" smtClean="0">
                <a:solidFill>
                  <a:srgbClr val="FF9900"/>
                </a:solidFill>
              </a:rPr>
              <a:t>BIDDS</a:t>
            </a:r>
          </a:p>
          <a:p>
            <a:pPr eaLnBrk="1" hangingPunct="1">
              <a:lnSpc>
                <a:spcPct val="90000"/>
              </a:lnSpc>
            </a:pPr>
            <a:r>
              <a:rPr lang="en-GB" sz="2400" smtClean="0"/>
              <a:t>Check for theoretical and empirical sources</a:t>
            </a:r>
          </a:p>
          <a:p>
            <a:pPr eaLnBrk="1" hangingPunct="1">
              <a:lnSpc>
                <a:spcPct val="90000"/>
              </a:lnSpc>
            </a:pPr>
            <a:r>
              <a:rPr lang="en-GB" sz="2400" smtClean="0"/>
              <a:t>WWW be </a:t>
            </a:r>
            <a:r>
              <a:rPr lang="en-GB" sz="2400" smtClean="0">
                <a:solidFill>
                  <a:srgbClr val="FF9900"/>
                </a:solidFill>
              </a:rPr>
              <a:t>selective</a:t>
            </a:r>
          </a:p>
        </p:txBody>
      </p:sp>
      <p:pic>
        <p:nvPicPr>
          <p:cNvPr id="61446" name="Picture 7" descr="dali_200"/>
          <p:cNvPicPr>
            <a:picLocks noChangeAspect="1" noChangeArrowheads="1"/>
          </p:cNvPicPr>
          <p:nvPr/>
        </p:nvPicPr>
        <p:blipFill>
          <a:blip r:embed="rId3" cstate="print"/>
          <a:srcRect/>
          <a:stretch>
            <a:fillRect/>
          </a:stretch>
        </p:blipFill>
        <p:spPr bwMode="auto">
          <a:xfrm>
            <a:off x="5105400" y="2362200"/>
            <a:ext cx="3209925" cy="39624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554"/>
                                        </p:tgtEl>
                                        <p:attrNameLst>
                                          <p:attrName>style.visibility</p:attrName>
                                        </p:attrNameLst>
                                      </p:cBhvr>
                                      <p:to>
                                        <p:strVal val="visible"/>
                                      </p:to>
                                    </p:set>
                                    <p:animEffect transition="in" filter="fade">
                                      <p:cBhvr>
                                        <p:cTn id="7" dur="2000"/>
                                        <p:tgtEl>
                                          <p:spTgt spid="2355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555"/>
                                        </p:tgtEl>
                                        <p:attrNameLst>
                                          <p:attrName>style.visibility</p:attrName>
                                        </p:attrNameLst>
                                      </p:cBhvr>
                                      <p:to>
                                        <p:strVal val="visible"/>
                                      </p:to>
                                    </p:set>
                                    <p:animEffect transition="in" filter="fade">
                                      <p:cBhvr>
                                        <p:cTn id="10" dur="2000"/>
                                        <p:tgtEl>
                                          <p:spTgt spid="235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4" grpId="0"/>
      <p:bldP spid="23555" grpId="0"/>
    </p:bld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2466" name="Footer Placeholder 4"/>
          <p:cNvSpPr>
            <a:spLocks noGrp="1"/>
          </p:cNvSpPr>
          <p:nvPr>
            <p:ph type="ftr" sz="quarter" idx="11"/>
          </p:nvPr>
        </p:nvSpPr>
        <p:spPr>
          <a:noFill/>
        </p:spPr>
        <p:txBody>
          <a:bodyPr/>
          <a:lstStyle/>
          <a:p>
            <a:r>
              <a:rPr lang="en-GB" smtClean="0"/>
              <a:t>CH2018</a:t>
            </a:r>
          </a:p>
        </p:txBody>
      </p:sp>
      <p:sp>
        <p:nvSpPr>
          <p:cNvPr id="62467" name="Slide Number Placeholder 5"/>
          <p:cNvSpPr>
            <a:spLocks noGrp="1"/>
          </p:cNvSpPr>
          <p:nvPr>
            <p:ph type="sldNum" sz="quarter" idx="12"/>
          </p:nvPr>
        </p:nvSpPr>
        <p:spPr>
          <a:noFill/>
        </p:spPr>
        <p:txBody>
          <a:bodyPr/>
          <a:lstStyle/>
          <a:p>
            <a:fld id="{09671F49-8B26-4079-8B1B-CFC01E5D49DF}" type="slidenum">
              <a:rPr lang="en-GB" smtClean="0"/>
              <a:pPr/>
              <a:t>48</a:t>
            </a:fld>
            <a:endParaRPr lang="en-GB" smtClean="0"/>
          </a:p>
        </p:txBody>
      </p:sp>
      <p:sp>
        <p:nvSpPr>
          <p:cNvPr id="24578" name="Rectangle 2"/>
          <p:cNvSpPr>
            <a:spLocks noGrp="1" noChangeArrowheads="1"/>
          </p:cNvSpPr>
          <p:nvPr>
            <p:ph type="title"/>
          </p:nvPr>
        </p:nvSpPr>
        <p:spPr>
          <a:noFill/>
        </p:spPr>
        <p:txBody>
          <a:bodyPr lIns="90488" tIns="44450" rIns="90488" bIns="44450"/>
          <a:lstStyle/>
          <a:p>
            <a:pPr eaLnBrk="1" hangingPunct="1"/>
            <a:r>
              <a:rPr lang="en-GB" sz="3200" b="1" smtClean="0"/>
              <a:t>Doing the literature review</a:t>
            </a:r>
          </a:p>
        </p:txBody>
      </p:sp>
      <p:sp>
        <p:nvSpPr>
          <p:cNvPr id="24579" name="Rectangle 3"/>
          <p:cNvSpPr>
            <a:spLocks noGrp="1" noChangeArrowheads="1"/>
          </p:cNvSpPr>
          <p:nvPr>
            <p:ph type="body" idx="1"/>
          </p:nvPr>
        </p:nvSpPr>
        <p:spPr>
          <a:xfrm>
            <a:off x="809625" y="2214563"/>
            <a:ext cx="4626471" cy="3881437"/>
          </a:xfrm>
          <a:noFill/>
        </p:spPr>
        <p:txBody>
          <a:bodyPr lIns="90488" tIns="44450" rIns="90488" bIns="44450"/>
          <a:lstStyle/>
          <a:p>
            <a:pPr eaLnBrk="1" hangingPunct="1"/>
            <a:r>
              <a:rPr lang="en-GB" sz="2800" b="1" dirty="0" smtClean="0"/>
              <a:t>Reading</a:t>
            </a:r>
          </a:p>
          <a:p>
            <a:pPr lvl="1" eaLnBrk="1" hangingPunct="1"/>
            <a:r>
              <a:rPr lang="en-GB" dirty="0" smtClean="0">
                <a:solidFill>
                  <a:srgbClr val="FF9900"/>
                </a:solidFill>
              </a:rPr>
              <a:t>Skimming</a:t>
            </a:r>
          </a:p>
          <a:p>
            <a:pPr lvl="1" eaLnBrk="1" hangingPunct="1"/>
            <a:r>
              <a:rPr lang="en-GB" dirty="0" smtClean="0">
                <a:solidFill>
                  <a:srgbClr val="FF9900"/>
                </a:solidFill>
              </a:rPr>
              <a:t>Comprehending sources</a:t>
            </a:r>
          </a:p>
          <a:p>
            <a:pPr lvl="1" eaLnBrk="1" hangingPunct="1"/>
            <a:r>
              <a:rPr lang="en-GB" dirty="0" smtClean="0">
                <a:solidFill>
                  <a:srgbClr val="FF9900"/>
                </a:solidFill>
              </a:rPr>
              <a:t>Analysing sources</a:t>
            </a:r>
          </a:p>
          <a:p>
            <a:pPr lvl="1" eaLnBrk="1" hangingPunct="1"/>
            <a:r>
              <a:rPr lang="en-GB" dirty="0" smtClean="0">
                <a:solidFill>
                  <a:srgbClr val="FF9900"/>
                </a:solidFill>
              </a:rPr>
              <a:t>Synthesis (to produce main themes, directions and contradictions)</a:t>
            </a:r>
          </a:p>
        </p:txBody>
      </p:sp>
      <p:pic>
        <p:nvPicPr>
          <p:cNvPr id="179204" name="Picture 4" descr="http://ecx.images-amazon.com/images/I/41H1ZE1A02L._SL500_AA300_.jpg"/>
          <p:cNvPicPr>
            <a:picLocks noChangeAspect="1" noChangeArrowheads="1"/>
          </p:cNvPicPr>
          <p:nvPr/>
        </p:nvPicPr>
        <p:blipFill>
          <a:blip r:embed="rId3" cstate="print"/>
          <a:srcRect/>
          <a:stretch>
            <a:fillRect/>
          </a:stretch>
        </p:blipFill>
        <p:spPr bwMode="auto">
          <a:xfrm>
            <a:off x="5436096" y="2348880"/>
            <a:ext cx="3707904" cy="3707904"/>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4578"/>
                                        </p:tgtEl>
                                        <p:attrNameLst>
                                          <p:attrName>style.visibility</p:attrName>
                                        </p:attrNameLst>
                                      </p:cBhvr>
                                      <p:to>
                                        <p:strVal val="visible"/>
                                      </p:to>
                                    </p:set>
                                    <p:animEffect transition="in" filter="fade">
                                      <p:cBhvr>
                                        <p:cTn id="7" dur="2000"/>
                                        <p:tgtEl>
                                          <p:spTgt spid="2457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579"/>
                                        </p:tgtEl>
                                        <p:attrNameLst>
                                          <p:attrName>style.visibility</p:attrName>
                                        </p:attrNameLst>
                                      </p:cBhvr>
                                      <p:to>
                                        <p:strVal val="visible"/>
                                      </p:to>
                                    </p:set>
                                    <p:animEffect transition="in" filter="fade">
                                      <p:cBhvr>
                                        <p:cTn id="10" dur="2000"/>
                                        <p:tgtEl>
                                          <p:spTgt spid="245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8" grpId="0"/>
      <p:bldP spid="24579" grpId="0"/>
    </p:bld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3490" name="Footer Placeholder 4"/>
          <p:cNvSpPr>
            <a:spLocks noGrp="1"/>
          </p:cNvSpPr>
          <p:nvPr>
            <p:ph type="ftr" sz="quarter" idx="11"/>
          </p:nvPr>
        </p:nvSpPr>
        <p:spPr>
          <a:noFill/>
        </p:spPr>
        <p:txBody>
          <a:bodyPr/>
          <a:lstStyle/>
          <a:p>
            <a:r>
              <a:rPr lang="en-GB" smtClean="0"/>
              <a:t>CH2018</a:t>
            </a:r>
          </a:p>
        </p:txBody>
      </p:sp>
      <p:sp>
        <p:nvSpPr>
          <p:cNvPr id="63491" name="Slide Number Placeholder 5"/>
          <p:cNvSpPr>
            <a:spLocks noGrp="1"/>
          </p:cNvSpPr>
          <p:nvPr>
            <p:ph type="sldNum" sz="quarter" idx="12"/>
          </p:nvPr>
        </p:nvSpPr>
        <p:spPr>
          <a:noFill/>
        </p:spPr>
        <p:txBody>
          <a:bodyPr/>
          <a:lstStyle/>
          <a:p>
            <a:fld id="{5CE50016-DFEA-4252-B974-5A952F0FB54D}" type="slidenum">
              <a:rPr lang="en-GB" smtClean="0"/>
              <a:pPr/>
              <a:t>49</a:t>
            </a:fld>
            <a:endParaRPr lang="en-GB" smtClean="0"/>
          </a:p>
        </p:txBody>
      </p:sp>
      <p:sp>
        <p:nvSpPr>
          <p:cNvPr id="25602" name="Rectangle 2"/>
          <p:cNvSpPr>
            <a:spLocks noGrp="1" noChangeArrowheads="1"/>
          </p:cNvSpPr>
          <p:nvPr>
            <p:ph type="title"/>
          </p:nvPr>
        </p:nvSpPr>
        <p:spPr>
          <a:xfrm>
            <a:off x="1371600" y="792163"/>
            <a:ext cx="7378700" cy="915987"/>
          </a:xfrm>
          <a:noFill/>
        </p:spPr>
        <p:txBody>
          <a:bodyPr lIns="90488" tIns="44450" rIns="90488" bIns="44450"/>
          <a:lstStyle/>
          <a:p>
            <a:pPr eaLnBrk="1" hangingPunct="1"/>
            <a:r>
              <a:rPr lang="en-GB" sz="3200" b="1" smtClean="0"/>
              <a:t>Writing up</a:t>
            </a:r>
          </a:p>
        </p:txBody>
      </p:sp>
      <p:sp>
        <p:nvSpPr>
          <p:cNvPr id="25603" name="Rectangle 3"/>
          <p:cNvSpPr>
            <a:spLocks noGrp="1" noChangeArrowheads="1"/>
          </p:cNvSpPr>
          <p:nvPr>
            <p:ph type="body" idx="1"/>
          </p:nvPr>
        </p:nvSpPr>
        <p:spPr>
          <a:xfrm>
            <a:off x="685800" y="2057400"/>
            <a:ext cx="7772400" cy="4572000"/>
          </a:xfrm>
          <a:noFill/>
        </p:spPr>
        <p:txBody>
          <a:bodyPr lIns="90488" tIns="44450" rIns="90488" bIns="44450"/>
          <a:lstStyle/>
          <a:p>
            <a:pPr eaLnBrk="1" hangingPunct="1"/>
            <a:r>
              <a:rPr lang="en-GB" sz="2800" smtClean="0"/>
              <a:t>Outline the topic- e.g.. Hist., subject area</a:t>
            </a:r>
          </a:p>
          <a:p>
            <a:pPr eaLnBrk="1" hangingPunct="1"/>
            <a:r>
              <a:rPr lang="en-GB" sz="2800" smtClean="0"/>
              <a:t>Briefly explain how the material was selected</a:t>
            </a:r>
          </a:p>
          <a:p>
            <a:pPr eaLnBrk="1" hangingPunct="1"/>
            <a:r>
              <a:rPr lang="en-GB" sz="2800" smtClean="0"/>
              <a:t>Describe the work that has been done </a:t>
            </a:r>
          </a:p>
          <a:p>
            <a:pPr lvl="1" eaLnBrk="1" hangingPunct="1"/>
            <a:r>
              <a:rPr lang="en-GB" sz="2400" smtClean="0">
                <a:solidFill>
                  <a:srgbClr val="FF9900"/>
                </a:solidFill>
              </a:rPr>
              <a:t>Critical (where appropriate)</a:t>
            </a:r>
          </a:p>
          <a:p>
            <a:pPr lvl="1" eaLnBrk="1" hangingPunct="1"/>
            <a:r>
              <a:rPr lang="en-GB" sz="2400" smtClean="0">
                <a:solidFill>
                  <a:srgbClr val="FF9900"/>
                </a:solidFill>
              </a:rPr>
              <a:t>Summarise and synthesise the main directions / contradictions</a:t>
            </a:r>
          </a:p>
          <a:p>
            <a:pPr lvl="1" eaLnBrk="1" hangingPunct="1"/>
            <a:r>
              <a:rPr lang="en-GB" sz="2400" smtClean="0">
                <a:solidFill>
                  <a:srgbClr val="FF9900"/>
                </a:solidFill>
              </a:rPr>
              <a:t>Balanced </a:t>
            </a:r>
          </a:p>
          <a:p>
            <a:pPr lvl="1" eaLnBrk="1" hangingPunct="1"/>
            <a:r>
              <a:rPr lang="en-GB" sz="2400" smtClean="0">
                <a:solidFill>
                  <a:srgbClr val="FF9900"/>
                </a:solidFill>
              </a:rPr>
              <a:t>Note methods and results used</a:t>
            </a:r>
          </a:p>
          <a:p>
            <a:pPr lvl="1" eaLnBrk="1" hangingPunct="1"/>
            <a:r>
              <a:rPr lang="en-GB" sz="2400" smtClean="0">
                <a:solidFill>
                  <a:srgbClr val="FF9900"/>
                </a:solidFill>
              </a:rPr>
              <a:t>Note areas not adequately covered</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5602"/>
                                        </p:tgtEl>
                                        <p:attrNameLst>
                                          <p:attrName>style.visibility</p:attrName>
                                        </p:attrNameLst>
                                      </p:cBhvr>
                                      <p:to>
                                        <p:strVal val="visible"/>
                                      </p:to>
                                    </p:set>
                                    <p:animEffect transition="in" filter="fade">
                                      <p:cBhvr>
                                        <p:cTn id="7" dur="2000"/>
                                        <p:tgtEl>
                                          <p:spTgt spid="256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5603"/>
                                        </p:tgtEl>
                                        <p:attrNameLst>
                                          <p:attrName>style.visibility</p:attrName>
                                        </p:attrNameLst>
                                      </p:cBhvr>
                                      <p:to>
                                        <p:strVal val="visible"/>
                                      </p:to>
                                    </p:set>
                                    <p:animEffect transition="in" filter="fade">
                                      <p:cBhvr>
                                        <p:cTn id="10" dur="2000"/>
                                        <p:tgtEl>
                                          <p:spTgt spid="256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p:bldP spid="25603" grpId="0"/>
    </p:bld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4514" name="Footer Placeholder 4"/>
          <p:cNvSpPr>
            <a:spLocks noGrp="1"/>
          </p:cNvSpPr>
          <p:nvPr>
            <p:ph type="ftr" sz="quarter" idx="11"/>
          </p:nvPr>
        </p:nvSpPr>
        <p:spPr>
          <a:noFill/>
        </p:spPr>
        <p:txBody>
          <a:bodyPr/>
          <a:lstStyle/>
          <a:p>
            <a:r>
              <a:rPr lang="en-GB" smtClean="0"/>
              <a:t>CH2018</a:t>
            </a:r>
          </a:p>
        </p:txBody>
      </p:sp>
      <p:sp>
        <p:nvSpPr>
          <p:cNvPr id="64515" name="Slide Number Placeholder 5"/>
          <p:cNvSpPr>
            <a:spLocks noGrp="1"/>
          </p:cNvSpPr>
          <p:nvPr>
            <p:ph type="sldNum" sz="quarter" idx="12"/>
          </p:nvPr>
        </p:nvSpPr>
        <p:spPr>
          <a:noFill/>
        </p:spPr>
        <p:txBody>
          <a:bodyPr/>
          <a:lstStyle/>
          <a:p>
            <a:fld id="{4241B459-C22D-4404-8631-0E3510FF2EDA}" type="slidenum">
              <a:rPr lang="en-GB" smtClean="0"/>
              <a:pPr/>
              <a:t>50</a:t>
            </a:fld>
            <a:endParaRPr lang="en-GB" smtClean="0"/>
          </a:p>
        </p:txBody>
      </p:sp>
      <p:sp>
        <p:nvSpPr>
          <p:cNvPr id="26626" name="Rectangle 2"/>
          <p:cNvSpPr>
            <a:spLocks noGrp="1" noChangeArrowheads="1"/>
          </p:cNvSpPr>
          <p:nvPr>
            <p:ph type="title"/>
          </p:nvPr>
        </p:nvSpPr>
        <p:spPr>
          <a:xfrm>
            <a:off x="914400" y="762000"/>
            <a:ext cx="8229600" cy="1143000"/>
          </a:xfrm>
          <a:noFill/>
        </p:spPr>
        <p:txBody>
          <a:bodyPr lIns="90488" tIns="44450" rIns="90488" bIns="44450"/>
          <a:lstStyle/>
          <a:p>
            <a:pPr eaLnBrk="1" hangingPunct="1"/>
            <a:r>
              <a:rPr lang="en-GB" sz="3200" b="1" smtClean="0"/>
              <a:t>A good literature review should be characterised by:</a:t>
            </a:r>
            <a:br>
              <a:rPr lang="en-GB" sz="3200" b="1" smtClean="0"/>
            </a:br>
            <a:endParaRPr lang="en-GB" sz="3200" b="1" smtClean="0"/>
          </a:p>
        </p:txBody>
      </p:sp>
      <p:sp>
        <p:nvSpPr>
          <p:cNvPr id="26627" name="Rectangle 3"/>
          <p:cNvSpPr>
            <a:spLocks noGrp="1" noChangeArrowheads="1"/>
          </p:cNvSpPr>
          <p:nvPr>
            <p:ph type="body" idx="1"/>
          </p:nvPr>
        </p:nvSpPr>
        <p:spPr>
          <a:xfrm>
            <a:off x="1030288" y="2540000"/>
            <a:ext cx="7516812" cy="3525838"/>
          </a:xfrm>
          <a:noFill/>
        </p:spPr>
        <p:txBody>
          <a:bodyPr lIns="90488" tIns="44450" rIns="90488" bIns="44450"/>
          <a:lstStyle/>
          <a:p>
            <a:pPr eaLnBrk="1" hangingPunct="1">
              <a:lnSpc>
                <a:spcPct val="90000"/>
              </a:lnSpc>
            </a:pPr>
            <a:r>
              <a:rPr lang="en-GB" sz="2800" smtClean="0"/>
              <a:t>Purposes of a review being </a:t>
            </a:r>
            <a:r>
              <a:rPr lang="en-GB" sz="2800" smtClean="0">
                <a:solidFill>
                  <a:srgbClr val="FF9900"/>
                </a:solidFill>
              </a:rPr>
              <a:t>accomplished</a:t>
            </a:r>
          </a:p>
          <a:p>
            <a:pPr eaLnBrk="1" hangingPunct="1">
              <a:lnSpc>
                <a:spcPct val="90000"/>
              </a:lnSpc>
            </a:pPr>
            <a:r>
              <a:rPr lang="en-GB" sz="2800" smtClean="0"/>
              <a:t>Evidence of a </a:t>
            </a:r>
            <a:r>
              <a:rPr lang="en-GB" sz="2800" smtClean="0">
                <a:solidFill>
                  <a:srgbClr val="FF9900"/>
                </a:solidFill>
              </a:rPr>
              <a:t>critique</a:t>
            </a:r>
            <a:r>
              <a:rPr lang="en-GB" sz="2800" smtClean="0"/>
              <a:t> (analysis and synthesis)</a:t>
            </a:r>
          </a:p>
          <a:p>
            <a:pPr eaLnBrk="1" hangingPunct="1">
              <a:lnSpc>
                <a:spcPct val="90000"/>
              </a:lnSpc>
            </a:pPr>
            <a:r>
              <a:rPr lang="en-GB" sz="2800" smtClean="0"/>
              <a:t>Primary sources</a:t>
            </a:r>
          </a:p>
          <a:p>
            <a:pPr eaLnBrk="1" hangingPunct="1">
              <a:lnSpc>
                <a:spcPct val="90000"/>
              </a:lnSpc>
            </a:pPr>
            <a:r>
              <a:rPr lang="en-GB" sz="2800" smtClean="0"/>
              <a:t>Number of references used</a:t>
            </a:r>
          </a:p>
          <a:p>
            <a:pPr eaLnBrk="1" hangingPunct="1">
              <a:lnSpc>
                <a:spcPct val="90000"/>
              </a:lnSpc>
            </a:pPr>
            <a:r>
              <a:rPr lang="en-GB" sz="2800" smtClean="0">
                <a:solidFill>
                  <a:srgbClr val="FF9900"/>
                </a:solidFill>
              </a:rPr>
              <a:t>Paraphrase</a:t>
            </a:r>
            <a:r>
              <a:rPr lang="en-GB" sz="2800" smtClean="0"/>
              <a:t> rather than quote (</a:t>
            </a:r>
            <a:r>
              <a:rPr lang="en-GB" sz="2800" smtClean="0">
                <a:solidFill>
                  <a:srgbClr val="FF9900"/>
                </a:solidFill>
              </a:rPr>
              <a:t>plagiarism</a:t>
            </a:r>
            <a:r>
              <a:rPr lang="en-GB" sz="2800" smtClean="0"/>
              <a:t> check you clearly understand this)</a:t>
            </a:r>
          </a:p>
          <a:p>
            <a:pPr eaLnBrk="1" hangingPunct="1">
              <a:lnSpc>
                <a:spcPct val="90000"/>
              </a:lnSpc>
            </a:pPr>
            <a:r>
              <a:rPr lang="en-GB" sz="2800" smtClean="0"/>
              <a:t>Logical </a:t>
            </a:r>
          </a:p>
          <a:p>
            <a:pPr algn="r" eaLnBrk="1" hangingPunct="1">
              <a:lnSpc>
                <a:spcPct val="90000"/>
              </a:lnSpc>
              <a:buFont typeface="Wingdings" pitchFamily="2" charset="2"/>
              <a:buNone/>
            </a:pPr>
            <a:r>
              <a:rPr lang="en-GB" sz="1800" b="1" smtClean="0"/>
              <a:t>(Wood, 1994)</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626"/>
                                        </p:tgtEl>
                                        <p:attrNameLst>
                                          <p:attrName>style.visibility</p:attrName>
                                        </p:attrNameLst>
                                      </p:cBhvr>
                                      <p:to>
                                        <p:strVal val="visible"/>
                                      </p:to>
                                    </p:set>
                                    <p:animEffect transition="in" filter="fade">
                                      <p:cBhvr>
                                        <p:cTn id="7" dur="2000"/>
                                        <p:tgtEl>
                                          <p:spTgt spid="266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627"/>
                                        </p:tgtEl>
                                        <p:attrNameLst>
                                          <p:attrName>style.visibility</p:attrName>
                                        </p:attrNameLst>
                                      </p:cBhvr>
                                      <p:to>
                                        <p:strVal val="visible"/>
                                      </p:to>
                                    </p:set>
                                    <p:animEffect transition="in" filter="fade">
                                      <p:cBhvr>
                                        <p:cTn id="10" dur="2000"/>
                                        <p:tgtEl>
                                          <p:spTgt spid="266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p:bldP spid="26627" grpId="0"/>
    </p:bld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5538" name="Footer Placeholder 4"/>
          <p:cNvSpPr>
            <a:spLocks noGrp="1"/>
          </p:cNvSpPr>
          <p:nvPr>
            <p:ph type="ftr" sz="quarter" idx="11"/>
          </p:nvPr>
        </p:nvSpPr>
        <p:spPr>
          <a:noFill/>
        </p:spPr>
        <p:txBody>
          <a:bodyPr/>
          <a:lstStyle/>
          <a:p>
            <a:r>
              <a:rPr lang="en-GB" smtClean="0"/>
              <a:t>CH2018</a:t>
            </a:r>
          </a:p>
        </p:txBody>
      </p:sp>
      <p:sp>
        <p:nvSpPr>
          <p:cNvPr id="65539" name="Slide Number Placeholder 5"/>
          <p:cNvSpPr>
            <a:spLocks noGrp="1"/>
          </p:cNvSpPr>
          <p:nvPr>
            <p:ph type="sldNum" sz="quarter" idx="12"/>
          </p:nvPr>
        </p:nvSpPr>
        <p:spPr>
          <a:noFill/>
        </p:spPr>
        <p:txBody>
          <a:bodyPr/>
          <a:lstStyle/>
          <a:p>
            <a:fld id="{8608C8FA-CC73-4C84-BD6D-02CCBDB6E16A}" type="slidenum">
              <a:rPr lang="en-GB" smtClean="0"/>
              <a:pPr/>
              <a:t>51</a:t>
            </a:fld>
            <a:endParaRPr lang="en-GB" smtClean="0"/>
          </a:p>
        </p:txBody>
      </p:sp>
      <p:sp>
        <p:nvSpPr>
          <p:cNvPr id="27650" name="Rectangle 2"/>
          <p:cNvSpPr>
            <a:spLocks noGrp="1" noChangeArrowheads="1"/>
          </p:cNvSpPr>
          <p:nvPr>
            <p:ph type="title"/>
          </p:nvPr>
        </p:nvSpPr>
        <p:spPr>
          <a:noFill/>
        </p:spPr>
        <p:txBody>
          <a:bodyPr lIns="90488" tIns="44450" rIns="90488" bIns="44450"/>
          <a:lstStyle/>
          <a:p>
            <a:pPr eaLnBrk="1" hangingPunct="1"/>
            <a:r>
              <a:rPr lang="en-GB" sz="3200" b="1" smtClean="0"/>
              <a:t>Conclusion</a:t>
            </a:r>
          </a:p>
        </p:txBody>
      </p:sp>
      <p:sp>
        <p:nvSpPr>
          <p:cNvPr id="27651" name="Rectangle 3"/>
          <p:cNvSpPr>
            <a:spLocks noGrp="1" noChangeArrowheads="1"/>
          </p:cNvSpPr>
          <p:nvPr>
            <p:ph type="body" idx="1"/>
          </p:nvPr>
        </p:nvSpPr>
        <p:spPr>
          <a:noFill/>
        </p:spPr>
        <p:txBody>
          <a:bodyPr lIns="90488" tIns="44450" rIns="90488" bIns="44450"/>
          <a:lstStyle/>
          <a:p>
            <a:pPr eaLnBrk="1" hangingPunct="1"/>
            <a:r>
              <a:rPr lang="en-GB" smtClean="0"/>
              <a:t>A literature review is a piece of </a:t>
            </a:r>
            <a:r>
              <a:rPr lang="en-GB" smtClean="0">
                <a:solidFill>
                  <a:srgbClr val="FF9900"/>
                </a:solidFill>
              </a:rPr>
              <a:t>evaluative</a:t>
            </a:r>
            <a:r>
              <a:rPr lang="en-GB" smtClean="0"/>
              <a:t> and interpretive prose, not a list describing or summarising one piece of literature after another (Gammon, 2000)</a:t>
            </a:r>
          </a:p>
          <a:p>
            <a:pPr eaLnBrk="1" hangingPunct="1"/>
            <a:r>
              <a:rPr lang="en-GB" smtClean="0">
                <a:solidFill>
                  <a:srgbClr val="FF9900"/>
                </a:solidFill>
              </a:rPr>
              <a:t>Synthesise</a:t>
            </a:r>
            <a:r>
              <a:rPr lang="en-GB" smtClean="0"/>
              <a:t> and evaluate in relation to your </a:t>
            </a:r>
            <a:r>
              <a:rPr lang="en-GB" smtClean="0">
                <a:solidFill>
                  <a:srgbClr val="FF9900"/>
                </a:solidFill>
              </a:rPr>
              <a:t>conceptual framework</a:t>
            </a:r>
            <a:r>
              <a:rPr lang="en-GB" smtClean="0"/>
              <a:t>.</a:t>
            </a:r>
          </a:p>
          <a:p>
            <a:pPr eaLnBrk="1" hangingPunct="1"/>
            <a:r>
              <a:rPr lang="en-GB" smtClean="0"/>
              <a:t>REFERENCING: HANDOUT (Issues folder) AND DISCUSSION</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650"/>
                                        </p:tgtEl>
                                        <p:attrNameLst>
                                          <p:attrName>style.visibility</p:attrName>
                                        </p:attrNameLst>
                                      </p:cBhvr>
                                      <p:to>
                                        <p:strVal val="visible"/>
                                      </p:to>
                                    </p:set>
                                    <p:animEffect transition="in" filter="fade">
                                      <p:cBhvr>
                                        <p:cTn id="7" dur="2000"/>
                                        <p:tgtEl>
                                          <p:spTgt spid="2765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651"/>
                                        </p:tgtEl>
                                        <p:attrNameLst>
                                          <p:attrName>style.visibility</p:attrName>
                                        </p:attrNameLst>
                                      </p:cBhvr>
                                      <p:to>
                                        <p:strVal val="visible"/>
                                      </p:to>
                                    </p:set>
                                    <p:animEffect transition="in" filter="fade">
                                      <p:cBhvr>
                                        <p:cTn id="10" dur="2000"/>
                                        <p:tgtEl>
                                          <p:spTgt spid="276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p:bldP spid="27651" grpId="0"/>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6562" name="Rectangle 104"/>
          <p:cNvSpPr>
            <a:spLocks noGrp="1" noChangeArrowheads="1"/>
          </p:cNvSpPr>
          <p:nvPr>
            <p:ph type="ftr" sz="quarter" idx="11"/>
          </p:nvPr>
        </p:nvSpPr>
        <p:spPr>
          <a:noFill/>
        </p:spPr>
        <p:txBody>
          <a:bodyPr/>
          <a:lstStyle/>
          <a:p>
            <a:r>
              <a:rPr lang="en-GB" smtClean="0"/>
              <a:t>CH2018</a:t>
            </a:r>
          </a:p>
        </p:txBody>
      </p:sp>
      <p:sp>
        <p:nvSpPr>
          <p:cNvPr id="66563" name="Rectangle 105"/>
          <p:cNvSpPr>
            <a:spLocks noGrp="1" noChangeArrowheads="1"/>
          </p:cNvSpPr>
          <p:nvPr>
            <p:ph type="sldNum" sz="quarter" idx="12"/>
          </p:nvPr>
        </p:nvSpPr>
        <p:spPr>
          <a:noFill/>
        </p:spPr>
        <p:txBody>
          <a:bodyPr/>
          <a:lstStyle/>
          <a:p>
            <a:fld id="{F6FFD341-319C-4998-9423-4CC90BB56563}" type="slidenum">
              <a:rPr lang="en-GB" smtClean="0"/>
              <a:pPr/>
              <a:t>52</a:t>
            </a:fld>
            <a:endParaRPr lang="en-GB" smtClean="0"/>
          </a:p>
        </p:txBody>
      </p:sp>
      <p:sp>
        <p:nvSpPr>
          <p:cNvPr id="28674" name="Rectangle 2"/>
          <p:cNvSpPr>
            <a:spLocks noGrp="1" noChangeArrowheads="1"/>
          </p:cNvSpPr>
          <p:nvPr>
            <p:ph type="ctrTitle"/>
          </p:nvPr>
        </p:nvSpPr>
        <p:spPr>
          <a:xfrm>
            <a:off x="762000" y="990600"/>
            <a:ext cx="7772400" cy="1143000"/>
          </a:xfrm>
          <a:noFill/>
        </p:spPr>
        <p:txBody>
          <a:bodyPr lIns="90488" tIns="44450" rIns="90488" bIns="44450"/>
          <a:lstStyle/>
          <a:p>
            <a:pPr eaLnBrk="1" hangingPunct="1"/>
            <a:r>
              <a:rPr lang="en-GB" sz="3200" b="1" smtClean="0"/>
              <a:t>How to Choose a Suitable Methodology</a:t>
            </a:r>
          </a:p>
        </p:txBody>
      </p:sp>
      <p:sp>
        <p:nvSpPr>
          <p:cNvPr id="28675" name="Rectangle 3"/>
          <p:cNvSpPr>
            <a:spLocks noGrp="1" noChangeArrowheads="1"/>
          </p:cNvSpPr>
          <p:nvPr>
            <p:ph type="subTitle" idx="1"/>
          </p:nvPr>
        </p:nvSpPr>
        <p:spPr>
          <a:xfrm>
            <a:off x="827088" y="4365625"/>
            <a:ext cx="8153400" cy="1752600"/>
          </a:xfrm>
          <a:noFill/>
        </p:spPr>
        <p:txBody>
          <a:bodyPr lIns="90488" tIns="44450" rIns="90488" bIns="44450"/>
          <a:lstStyle/>
          <a:p>
            <a:pPr algn="l" eaLnBrk="1" hangingPunct="1">
              <a:buFont typeface="Wingdings" pitchFamily="2" charset="2"/>
              <a:buChar char="w"/>
            </a:pPr>
            <a:r>
              <a:rPr lang="en-GB" sz="2800" smtClean="0"/>
              <a:t>Reflect overall research </a:t>
            </a:r>
            <a:r>
              <a:rPr lang="en-GB" sz="2800" smtClean="0">
                <a:solidFill>
                  <a:srgbClr val="FF9900"/>
                </a:solidFill>
              </a:rPr>
              <a:t>strategy</a:t>
            </a:r>
            <a:r>
              <a:rPr lang="en-GB" sz="2800" smtClean="0"/>
              <a:t> (Mason, 1996)</a:t>
            </a:r>
          </a:p>
          <a:p>
            <a:pPr algn="l" eaLnBrk="1" hangingPunct="1">
              <a:buFont typeface="Wingdings" pitchFamily="2" charset="2"/>
              <a:buChar char="w"/>
            </a:pPr>
            <a:r>
              <a:rPr lang="en-GB" sz="2800" smtClean="0"/>
              <a:t>What is a research strategy?</a:t>
            </a:r>
          </a:p>
          <a:p>
            <a:pPr algn="l" eaLnBrk="1" hangingPunct="1">
              <a:buFont typeface="Wingdings" pitchFamily="2" charset="2"/>
              <a:buChar char="w"/>
            </a:pPr>
            <a:r>
              <a:rPr lang="en-GB" sz="2800" smtClean="0"/>
              <a:t>Action research, case studies, experiments, surveys (Robson, 1993)</a:t>
            </a:r>
          </a:p>
        </p:txBody>
      </p:sp>
      <p:sp>
        <p:nvSpPr>
          <p:cNvPr id="66566" name="Text Box 4"/>
          <p:cNvSpPr txBox="1">
            <a:spLocks noChangeArrowheads="1"/>
          </p:cNvSpPr>
          <p:nvPr/>
        </p:nvSpPr>
        <p:spPr bwMode="auto">
          <a:xfrm>
            <a:off x="6934200" y="6172200"/>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4</a:t>
            </a:r>
          </a:p>
        </p:txBody>
      </p:sp>
      <p:sp>
        <p:nvSpPr>
          <p:cNvPr id="66567" name="Text Box 5"/>
          <p:cNvSpPr txBox="1">
            <a:spLocks noChangeArrowheads="1"/>
          </p:cNvSpPr>
          <p:nvPr/>
        </p:nvSpPr>
        <p:spPr bwMode="auto">
          <a:xfrm>
            <a:off x="971550" y="2492375"/>
            <a:ext cx="7696200" cy="1920875"/>
          </a:xfrm>
          <a:prstGeom prst="rect">
            <a:avLst/>
          </a:prstGeom>
          <a:noFill/>
          <a:ln w="12700">
            <a:noFill/>
            <a:miter lim="800000"/>
            <a:headEnd/>
            <a:tailEnd/>
          </a:ln>
        </p:spPr>
        <p:txBody>
          <a:bodyPr>
            <a:spAutoFit/>
          </a:bodyPr>
          <a:lstStyle/>
          <a:p>
            <a:pPr algn="ctr">
              <a:spcBef>
                <a:spcPct val="20000"/>
              </a:spcBef>
              <a:buClr>
                <a:schemeClr val="tx2"/>
              </a:buClr>
              <a:buSzPct val="115000"/>
            </a:pPr>
            <a:r>
              <a:rPr lang="en-GB" sz="2800">
                <a:solidFill>
                  <a:srgbClr val="FF9900"/>
                </a:solidFill>
              </a:rPr>
              <a:t>“</a:t>
            </a:r>
            <a:r>
              <a:rPr lang="en-GB" sz="2800" i="1">
                <a:solidFill>
                  <a:srgbClr val="FF9900"/>
                </a:solidFill>
              </a:rPr>
              <a:t>Knowing what you want to find out leads inexorably to the question of how you will get the information.”  (Miles &amp; Huberman, 1984:42)</a:t>
            </a:r>
          </a:p>
          <a:p>
            <a:pPr>
              <a:spcBef>
                <a:spcPct val="50000"/>
              </a:spcBef>
            </a:pPr>
            <a:endParaRPr lang="en-GB">
              <a:solidFill>
                <a:srgbClr val="FF9900"/>
              </a:solidFill>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8674"/>
                                        </p:tgtEl>
                                        <p:attrNameLst>
                                          <p:attrName>style.visibility</p:attrName>
                                        </p:attrNameLst>
                                      </p:cBhvr>
                                      <p:to>
                                        <p:strVal val="visible"/>
                                      </p:to>
                                    </p:set>
                                    <p:animEffect transition="in" filter="fade">
                                      <p:cBhvr>
                                        <p:cTn id="7" dur="2000"/>
                                        <p:tgtEl>
                                          <p:spTgt spid="2867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8675"/>
                                        </p:tgtEl>
                                        <p:attrNameLst>
                                          <p:attrName>style.visibility</p:attrName>
                                        </p:attrNameLst>
                                      </p:cBhvr>
                                      <p:to>
                                        <p:strVal val="visible"/>
                                      </p:to>
                                    </p:set>
                                    <p:animEffect transition="in" filter="fade">
                                      <p:cBhvr>
                                        <p:cTn id="10" dur="2000"/>
                                        <p:tgtEl>
                                          <p:spTgt spid="286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p:bldP spid="28675" grpId="0"/>
    </p:bldLst>
  </p:timing>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7" name="Footer Placeholder 5"/>
          <p:cNvSpPr>
            <a:spLocks noGrp="1"/>
          </p:cNvSpPr>
          <p:nvPr>
            <p:ph type="ftr" sz="quarter" idx="11"/>
          </p:nvPr>
        </p:nvSpPr>
        <p:spPr>
          <a:noFill/>
        </p:spPr>
        <p:txBody>
          <a:bodyPr/>
          <a:lstStyle/>
          <a:p>
            <a:r>
              <a:rPr lang="en-GB" smtClean="0"/>
              <a:t>CH2018</a:t>
            </a:r>
          </a:p>
        </p:txBody>
      </p:sp>
      <p:sp>
        <p:nvSpPr>
          <p:cNvPr id="1028" name="Slide Number Placeholder 6"/>
          <p:cNvSpPr>
            <a:spLocks noGrp="1"/>
          </p:cNvSpPr>
          <p:nvPr>
            <p:ph type="sldNum" sz="quarter" idx="12"/>
          </p:nvPr>
        </p:nvSpPr>
        <p:spPr>
          <a:noFill/>
        </p:spPr>
        <p:txBody>
          <a:bodyPr/>
          <a:lstStyle/>
          <a:p>
            <a:fld id="{6880F195-7315-41E5-AFFE-DABE7C2AD67A}" type="slidenum">
              <a:rPr lang="en-GB" smtClean="0"/>
              <a:pPr/>
              <a:t>53</a:t>
            </a:fld>
            <a:endParaRPr lang="en-GB" smtClean="0"/>
          </a:p>
        </p:txBody>
      </p:sp>
      <p:sp>
        <p:nvSpPr>
          <p:cNvPr id="29698" name="Rectangle 2"/>
          <p:cNvSpPr>
            <a:spLocks noGrp="1" noChangeArrowheads="1"/>
          </p:cNvSpPr>
          <p:nvPr>
            <p:ph type="title"/>
          </p:nvPr>
        </p:nvSpPr>
        <p:spPr>
          <a:noFill/>
        </p:spPr>
        <p:txBody>
          <a:bodyPr lIns="90488" tIns="44450" rIns="90488" bIns="44450"/>
          <a:lstStyle/>
          <a:p>
            <a:pPr eaLnBrk="1" hangingPunct="1"/>
            <a:r>
              <a:rPr lang="en-GB" sz="3200" b="1" smtClean="0"/>
              <a:t>Wide variety of methods available.  How to decide? </a:t>
            </a:r>
            <a:endParaRPr lang="en-GB" sz="3600" smtClean="0"/>
          </a:p>
        </p:txBody>
      </p:sp>
      <p:sp>
        <p:nvSpPr>
          <p:cNvPr id="29699" name="Rectangle 3"/>
          <p:cNvSpPr>
            <a:spLocks noGrp="1" noChangeArrowheads="1"/>
          </p:cNvSpPr>
          <p:nvPr>
            <p:ph type="body" sz="half" idx="1"/>
          </p:nvPr>
        </p:nvSpPr>
        <p:spPr>
          <a:noFill/>
        </p:spPr>
        <p:txBody>
          <a:bodyPr lIns="90488" tIns="44450" rIns="90488" bIns="44450"/>
          <a:lstStyle/>
          <a:p>
            <a:pPr eaLnBrk="1" hangingPunct="1"/>
            <a:r>
              <a:rPr lang="en-GB" smtClean="0"/>
              <a:t>Research Families</a:t>
            </a:r>
          </a:p>
          <a:p>
            <a:pPr eaLnBrk="1" hangingPunct="1">
              <a:buFont typeface="Wingdings" pitchFamily="2" charset="2"/>
              <a:buNone/>
            </a:pPr>
            <a:endParaRPr lang="en-GB" smtClean="0"/>
          </a:p>
          <a:p>
            <a:pPr eaLnBrk="1" hangingPunct="1"/>
            <a:r>
              <a:rPr lang="en-GB" smtClean="0"/>
              <a:t>Research Strategies</a:t>
            </a:r>
          </a:p>
          <a:p>
            <a:pPr eaLnBrk="1" hangingPunct="1">
              <a:buFont typeface="Wingdings" pitchFamily="2" charset="2"/>
              <a:buNone/>
            </a:pPr>
            <a:endParaRPr lang="en-GB" smtClean="0"/>
          </a:p>
          <a:p>
            <a:pPr eaLnBrk="1" hangingPunct="1"/>
            <a:r>
              <a:rPr lang="en-GB" smtClean="0"/>
              <a:t>Research techniques </a:t>
            </a:r>
          </a:p>
          <a:p>
            <a:pPr eaLnBrk="1" hangingPunct="1"/>
            <a:endParaRPr lang="en-GB" smtClean="0"/>
          </a:p>
          <a:p>
            <a:pPr eaLnBrk="1" hangingPunct="1">
              <a:buFont typeface="Wingdings" pitchFamily="2" charset="2"/>
              <a:buNone/>
            </a:pPr>
            <a:r>
              <a:rPr lang="en-GB" sz="1800" b="1" smtClean="0"/>
              <a:t>Blaxter et. al. (1997)</a:t>
            </a:r>
            <a:r>
              <a:rPr lang="en-GB" sz="2000" smtClean="0"/>
              <a:t> </a:t>
            </a:r>
          </a:p>
        </p:txBody>
      </p:sp>
      <p:graphicFrame>
        <p:nvGraphicFramePr>
          <p:cNvPr id="1026" name="Object 4">
            <a:hlinkClick r:id="" action="ppaction://ole?verb=0"/>
          </p:cNvPr>
          <p:cNvGraphicFramePr>
            <a:graphicFrameLocks/>
          </p:cNvGraphicFramePr>
          <p:nvPr/>
        </p:nvGraphicFramePr>
        <p:xfrm>
          <a:off x="5221288" y="2195513"/>
          <a:ext cx="3265487" cy="3448050"/>
        </p:xfrm>
        <a:graphic>
          <a:graphicData uri="http://schemas.openxmlformats.org/presentationml/2006/ole">
            <mc:AlternateContent xmlns:mc="http://schemas.openxmlformats.org/markup-compatibility/2006">
              <mc:Choice xmlns:v="urn:schemas-microsoft-com:vml" Requires="v">
                <p:oleObj spid="_x0000_s1047" name="Microsoft ClipArt Gallery" r:id="rId4" imgW="3276600" imgH="3459163" progId="">
                  <p:embed/>
                </p:oleObj>
              </mc:Choice>
              <mc:Fallback>
                <p:oleObj name="Microsoft ClipArt Gallery" r:id="rId4" imgW="3276600" imgH="3459163" progId="">
                  <p:embed/>
                  <p:pic>
                    <p:nvPicPr>
                      <p:cNvPr id="0" name="Picture 10"/>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21288" y="2195513"/>
                        <a:ext cx="3265487" cy="3448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9698"/>
                                        </p:tgtEl>
                                        <p:attrNameLst>
                                          <p:attrName>style.visibility</p:attrName>
                                        </p:attrNameLst>
                                      </p:cBhvr>
                                      <p:to>
                                        <p:strVal val="visible"/>
                                      </p:to>
                                    </p:set>
                                    <p:animEffect transition="in" filter="fade">
                                      <p:cBhvr>
                                        <p:cTn id="7" dur="2000"/>
                                        <p:tgtEl>
                                          <p:spTgt spid="2969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9699"/>
                                        </p:tgtEl>
                                        <p:attrNameLst>
                                          <p:attrName>style.visibility</p:attrName>
                                        </p:attrNameLst>
                                      </p:cBhvr>
                                      <p:to>
                                        <p:strVal val="visible"/>
                                      </p:to>
                                    </p:set>
                                    <p:animEffect transition="in" filter="fade">
                                      <p:cBhvr>
                                        <p:cTn id="10" dur="2000"/>
                                        <p:tgtEl>
                                          <p:spTgt spid="296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p:bldP spid="29699" grpId="0"/>
    </p:bldLst>
  </p:timing>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7586" name="Footer Placeholder 4"/>
          <p:cNvSpPr>
            <a:spLocks noGrp="1"/>
          </p:cNvSpPr>
          <p:nvPr>
            <p:ph type="ftr" sz="quarter" idx="11"/>
          </p:nvPr>
        </p:nvSpPr>
        <p:spPr>
          <a:noFill/>
        </p:spPr>
        <p:txBody>
          <a:bodyPr/>
          <a:lstStyle/>
          <a:p>
            <a:r>
              <a:rPr lang="en-GB" smtClean="0"/>
              <a:t>CH2018</a:t>
            </a:r>
          </a:p>
        </p:txBody>
      </p:sp>
      <p:sp>
        <p:nvSpPr>
          <p:cNvPr id="67587" name="Slide Number Placeholder 5"/>
          <p:cNvSpPr>
            <a:spLocks noGrp="1"/>
          </p:cNvSpPr>
          <p:nvPr>
            <p:ph type="sldNum" sz="quarter" idx="12"/>
          </p:nvPr>
        </p:nvSpPr>
        <p:spPr>
          <a:noFill/>
        </p:spPr>
        <p:txBody>
          <a:bodyPr/>
          <a:lstStyle/>
          <a:p>
            <a:fld id="{CD3C0559-284F-4ED5-BBFC-F080DA6A78C4}" type="slidenum">
              <a:rPr lang="en-GB" smtClean="0"/>
              <a:pPr/>
              <a:t>54</a:t>
            </a:fld>
            <a:endParaRPr lang="en-GB" smtClean="0"/>
          </a:p>
        </p:txBody>
      </p:sp>
      <p:sp>
        <p:nvSpPr>
          <p:cNvPr id="30722" name="Rectangle 2"/>
          <p:cNvSpPr>
            <a:spLocks noGrp="1" noChangeArrowheads="1"/>
          </p:cNvSpPr>
          <p:nvPr>
            <p:ph type="title"/>
          </p:nvPr>
        </p:nvSpPr>
        <p:spPr>
          <a:noFill/>
        </p:spPr>
        <p:txBody>
          <a:bodyPr lIns="90488" tIns="44450" rIns="90488" bIns="44450"/>
          <a:lstStyle/>
          <a:p>
            <a:pPr eaLnBrk="1" hangingPunct="1"/>
            <a:r>
              <a:rPr lang="en-GB" sz="3600" smtClean="0"/>
              <a:t>Research Families</a:t>
            </a:r>
          </a:p>
        </p:txBody>
      </p:sp>
      <p:sp>
        <p:nvSpPr>
          <p:cNvPr id="30723" name="Rectangle 3"/>
          <p:cNvSpPr>
            <a:spLocks noGrp="1" noChangeArrowheads="1"/>
          </p:cNvSpPr>
          <p:nvPr>
            <p:ph type="body" idx="1"/>
          </p:nvPr>
        </p:nvSpPr>
        <p:spPr>
          <a:xfrm>
            <a:off x="809625" y="2214563"/>
            <a:ext cx="3746500" cy="3881437"/>
          </a:xfrm>
          <a:noFill/>
        </p:spPr>
        <p:txBody>
          <a:bodyPr lIns="90488" tIns="44450" rIns="90488" bIns="44450"/>
          <a:lstStyle/>
          <a:p>
            <a:pPr eaLnBrk="1" hangingPunct="1">
              <a:lnSpc>
                <a:spcPct val="90000"/>
              </a:lnSpc>
            </a:pPr>
            <a:r>
              <a:rPr lang="en-GB" smtClean="0"/>
              <a:t>Quantitative </a:t>
            </a:r>
            <a:r>
              <a:rPr lang="en-GB" smtClean="0">
                <a:solidFill>
                  <a:srgbClr val="FF9900"/>
                </a:solidFill>
              </a:rPr>
              <a:t>OR</a:t>
            </a:r>
          </a:p>
          <a:p>
            <a:pPr eaLnBrk="1" hangingPunct="1">
              <a:lnSpc>
                <a:spcPct val="90000"/>
              </a:lnSpc>
            </a:pPr>
            <a:r>
              <a:rPr lang="en-GB" smtClean="0"/>
              <a:t>Qualitative</a:t>
            </a:r>
          </a:p>
          <a:p>
            <a:pPr eaLnBrk="1" hangingPunct="1">
              <a:lnSpc>
                <a:spcPct val="90000"/>
              </a:lnSpc>
              <a:buFont typeface="Wingdings" pitchFamily="2" charset="2"/>
              <a:buNone/>
            </a:pPr>
            <a:endParaRPr lang="en-GB" smtClean="0"/>
          </a:p>
          <a:p>
            <a:pPr eaLnBrk="1" hangingPunct="1">
              <a:lnSpc>
                <a:spcPct val="90000"/>
              </a:lnSpc>
            </a:pPr>
            <a:r>
              <a:rPr lang="en-GB" smtClean="0"/>
              <a:t>Office based  </a:t>
            </a:r>
            <a:r>
              <a:rPr lang="en-GB" smtClean="0">
                <a:solidFill>
                  <a:srgbClr val="FF9900"/>
                </a:solidFill>
              </a:rPr>
              <a:t>OR</a:t>
            </a:r>
          </a:p>
          <a:p>
            <a:pPr eaLnBrk="1" hangingPunct="1">
              <a:lnSpc>
                <a:spcPct val="90000"/>
              </a:lnSpc>
            </a:pPr>
            <a:r>
              <a:rPr lang="en-GB" smtClean="0"/>
              <a:t>Fieldwork</a:t>
            </a:r>
          </a:p>
          <a:p>
            <a:pPr eaLnBrk="1" hangingPunct="1">
              <a:lnSpc>
                <a:spcPct val="90000"/>
              </a:lnSpc>
              <a:buFont typeface="Wingdings" pitchFamily="2" charset="2"/>
              <a:buNone/>
            </a:pPr>
            <a:endParaRPr lang="en-GB" smtClean="0"/>
          </a:p>
          <a:p>
            <a:pPr eaLnBrk="1" hangingPunct="1">
              <a:lnSpc>
                <a:spcPct val="90000"/>
              </a:lnSpc>
            </a:pPr>
            <a:r>
              <a:rPr lang="en-GB" smtClean="0"/>
              <a:t>Combination</a:t>
            </a:r>
          </a:p>
        </p:txBody>
      </p:sp>
      <p:pic>
        <p:nvPicPr>
          <p:cNvPr id="67590" name="Picture 5" descr="10769"/>
          <p:cNvPicPr>
            <a:picLocks noChangeAspect="1" noChangeArrowheads="1"/>
          </p:cNvPicPr>
          <p:nvPr/>
        </p:nvPicPr>
        <p:blipFill>
          <a:blip r:embed="rId3" cstate="print"/>
          <a:srcRect/>
          <a:stretch>
            <a:fillRect/>
          </a:stretch>
        </p:blipFill>
        <p:spPr bwMode="auto">
          <a:xfrm>
            <a:off x="5257800" y="2286000"/>
            <a:ext cx="3240088" cy="41148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0722"/>
                                        </p:tgtEl>
                                        <p:attrNameLst>
                                          <p:attrName>style.visibility</p:attrName>
                                        </p:attrNameLst>
                                      </p:cBhvr>
                                      <p:to>
                                        <p:strVal val="visible"/>
                                      </p:to>
                                    </p:set>
                                    <p:animEffect transition="in" filter="fade">
                                      <p:cBhvr>
                                        <p:cTn id="7" dur="2000"/>
                                        <p:tgtEl>
                                          <p:spTgt spid="307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0723"/>
                                        </p:tgtEl>
                                        <p:attrNameLst>
                                          <p:attrName>style.visibility</p:attrName>
                                        </p:attrNameLst>
                                      </p:cBhvr>
                                      <p:to>
                                        <p:strVal val="visible"/>
                                      </p:to>
                                    </p:set>
                                    <p:animEffect transition="in" filter="fade">
                                      <p:cBhvr>
                                        <p:cTn id="10" dur="2000"/>
                                        <p:tgtEl>
                                          <p:spTgt spid="307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p:bldP spid="30723" grpId="0"/>
    </p:bldLst>
  </p:timing>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610" name="Footer Placeholder 5"/>
          <p:cNvSpPr>
            <a:spLocks noGrp="1"/>
          </p:cNvSpPr>
          <p:nvPr>
            <p:ph type="ftr" sz="quarter" idx="11"/>
          </p:nvPr>
        </p:nvSpPr>
        <p:spPr>
          <a:noFill/>
        </p:spPr>
        <p:txBody>
          <a:bodyPr/>
          <a:lstStyle/>
          <a:p>
            <a:r>
              <a:rPr lang="en-GB" smtClean="0"/>
              <a:t>CH2018</a:t>
            </a:r>
          </a:p>
        </p:txBody>
      </p:sp>
      <p:sp>
        <p:nvSpPr>
          <p:cNvPr id="68611" name="Slide Number Placeholder 6"/>
          <p:cNvSpPr>
            <a:spLocks noGrp="1"/>
          </p:cNvSpPr>
          <p:nvPr>
            <p:ph type="sldNum" sz="quarter" idx="12"/>
          </p:nvPr>
        </p:nvSpPr>
        <p:spPr>
          <a:noFill/>
        </p:spPr>
        <p:txBody>
          <a:bodyPr/>
          <a:lstStyle/>
          <a:p>
            <a:fld id="{71A6D90F-6721-4380-9B89-F548CDBC2220}" type="slidenum">
              <a:rPr lang="en-GB" smtClean="0"/>
              <a:pPr/>
              <a:t>55</a:t>
            </a:fld>
            <a:endParaRPr lang="en-GB" smtClean="0"/>
          </a:p>
        </p:txBody>
      </p:sp>
      <p:sp>
        <p:nvSpPr>
          <p:cNvPr id="31746" name="Rectangle 2"/>
          <p:cNvSpPr>
            <a:spLocks noGrp="1" noChangeArrowheads="1"/>
          </p:cNvSpPr>
          <p:nvPr>
            <p:ph type="title"/>
          </p:nvPr>
        </p:nvSpPr>
        <p:spPr>
          <a:noFill/>
        </p:spPr>
        <p:txBody>
          <a:bodyPr lIns="90488" tIns="44450" rIns="90488" bIns="44450"/>
          <a:lstStyle/>
          <a:p>
            <a:pPr eaLnBrk="1" hangingPunct="1"/>
            <a:r>
              <a:rPr lang="en-GB" sz="3600" smtClean="0"/>
              <a:t>Research Strategies and Techniques</a:t>
            </a:r>
          </a:p>
        </p:txBody>
      </p:sp>
      <p:sp>
        <p:nvSpPr>
          <p:cNvPr id="31747" name="Rectangle 3"/>
          <p:cNvSpPr>
            <a:spLocks noGrp="1" noChangeArrowheads="1"/>
          </p:cNvSpPr>
          <p:nvPr>
            <p:ph type="body" sz="half" idx="1"/>
          </p:nvPr>
        </p:nvSpPr>
        <p:spPr>
          <a:noFill/>
        </p:spPr>
        <p:txBody>
          <a:bodyPr lIns="90488" tIns="44450" rIns="90488" bIns="44450"/>
          <a:lstStyle/>
          <a:p>
            <a:pPr algn="ctr" eaLnBrk="1" hangingPunct="1">
              <a:buFont typeface="Wingdings" pitchFamily="2" charset="2"/>
              <a:buNone/>
            </a:pPr>
            <a:r>
              <a:rPr lang="en-GB" sz="3200" b="1" dirty="0" smtClean="0">
                <a:solidFill>
                  <a:srgbClr val="FF9900"/>
                </a:solidFill>
              </a:rPr>
              <a:t>Strategies	</a:t>
            </a:r>
            <a:r>
              <a:rPr lang="en-GB" dirty="0" smtClean="0"/>
              <a:t>			</a:t>
            </a:r>
          </a:p>
          <a:p>
            <a:pPr eaLnBrk="1" hangingPunct="1"/>
            <a:r>
              <a:rPr lang="en-GB" dirty="0" smtClean="0"/>
              <a:t>Action research	</a:t>
            </a:r>
          </a:p>
          <a:p>
            <a:pPr eaLnBrk="1" hangingPunct="1"/>
            <a:r>
              <a:rPr lang="en-GB" dirty="0" smtClean="0"/>
              <a:t>Case study</a:t>
            </a:r>
          </a:p>
          <a:p>
            <a:pPr eaLnBrk="1" hangingPunct="1"/>
            <a:r>
              <a:rPr lang="en-GB" dirty="0" smtClean="0"/>
              <a:t>Experimentation</a:t>
            </a:r>
          </a:p>
          <a:p>
            <a:pPr eaLnBrk="1" hangingPunct="1"/>
            <a:r>
              <a:rPr lang="en-GB" dirty="0" smtClean="0"/>
              <a:t>Surveys</a:t>
            </a:r>
          </a:p>
          <a:p>
            <a:pPr eaLnBrk="1" hangingPunct="1"/>
            <a:r>
              <a:rPr lang="en-GB" dirty="0" smtClean="0"/>
              <a:t>Ethnographic</a:t>
            </a:r>
          </a:p>
        </p:txBody>
      </p:sp>
      <p:sp>
        <p:nvSpPr>
          <p:cNvPr id="31748" name="Rectangle 4"/>
          <p:cNvSpPr>
            <a:spLocks noGrp="1" noChangeArrowheads="1"/>
          </p:cNvSpPr>
          <p:nvPr>
            <p:ph type="body" sz="half" idx="2"/>
          </p:nvPr>
        </p:nvSpPr>
        <p:spPr>
          <a:xfrm>
            <a:off x="4865688" y="2214563"/>
            <a:ext cx="3902075" cy="3881437"/>
          </a:xfrm>
          <a:noFill/>
        </p:spPr>
        <p:txBody>
          <a:bodyPr lIns="90488" tIns="44450" rIns="90488" bIns="44450"/>
          <a:lstStyle/>
          <a:p>
            <a:pPr algn="ctr" eaLnBrk="1" hangingPunct="1">
              <a:buFont typeface="Wingdings" pitchFamily="2" charset="2"/>
              <a:buNone/>
            </a:pPr>
            <a:r>
              <a:rPr lang="en-GB" b="1" smtClean="0">
                <a:solidFill>
                  <a:srgbClr val="FF9900"/>
                </a:solidFill>
              </a:rPr>
              <a:t>Techniques</a:t>
            </a:r>
          </a:p>
          <a:p>
            <a:pPr algn="ctr" eaLnBrk="1" hangingPunct="1">
              <a:buFont typeface="Wingdings" pitchFamily="2" charset="2"/>
              <a:buNone/>
            </a:pPr>
            <a:endParaRPr lang="en-GB" b="1" smtClean="0">
              <a:solidFill>
                <a:srgbClr val="FF9900"/>
              </a:solidFill>
            </a:endParaRPr>
          </a:p>
          <a:p>
            <a:pPr eaLnBrk="1" hangingPunct="1"/>
            <a:r>
              <a:rPr lang="en-GB" smtClean="0"/>
              <a:t>Documentation /</a:t>
            </a:r>
          </a:p>
          <a:p>
            <a:pPr eaLnBrk="1" hangingPunct="1">
              <a:buFont typeface="Wingdings" pitchFamily="2" charset="2"/>
              <a:buNone/>
            </a:pPr>
            <a:r>
              <a:rPr lang="en-GB" smtClean="0"/>
              <a:t>	Archive</a:t>
            </a:r>
          </a:p>
          <a:p>
            <a:pPr eaLnBrk="1" hangingPunct="1"/>
            <a:r>
              <a:rPr lang="en-GB" smtClean="0"/>
              <a:t>Interviews</a:t>
            </a:r>
          </a:p>
          <a:p>
            <a:pPr eaLnBrk="1" hangingPunct="1"/>
            <a:r>
              <a:rPr lang="en-GB" smtClean="0"/>
              <a:t>Observation</a:t>
            </a:r>
          </a:p>
          <a:p>
            <a:pPr eaLnBrk="1" hangingPunct="1"/>
            <a:r>
              <a:rPr lang="en-GB" smtClean="0"/>
              <a:t>Questionnaires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1746"/>
                                        </p:tgtEl>
                                        <p:attrNameLst>
                                          <p:attrName>style.visibility</p:attrName>
                                        </p:attrNameLst>
                                      </p:cBhvr>
                                      <p:to>
                                        <p:strVal val="visible"/>
                                      </p:to>
                                    </p:set>
                                    <p:animEffect transition="in" filter="fade">
                                      <p:cBhvr>
                                        <p:cTn id="7" dur="2000"/>
                                        <p:tgtEl>
                                          <p:spTgt spid="317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1747"/>
                                        </p:tgtEl>
                                        <p:attrNameLst>
                                          <p:attrName>style.visibility</p:attrName>
                                        </p:attrNameLst>
                                      </p:cBhvr>
                                      <p:to>
                                        <p:strVal val="visible"/>
                                      </p:to>
                                    </p:set>
                                    <p:animEffect transition="in" filter="fade">
                                      <p:cBhvr>
                                        <p:cTn id="10" dur="2000"/>
                                        <p:tgtEl>
                                          <p:spTgt spid="3174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1748"/>
                                        </p:tgtEl>
                                        <p:attrNameLst>
                                          <p:attrName>style.visibility</p:attrName>
                                        </p:attrNameLst>
                                      </p:cBhvr>
                                      <p:to>
                                        <p:strVal val="visible"/>
                                      </p:to>
                                    </p:set>
                                    <p:animEffect transition="in" filter="fade">
                                      <p:cBhvr>
                                        <p:cTn id="13" dur="2000"/>
                                        <p:tgtEl>
                                          <p:spTgt spid="317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p:bldP spid="31747" grpId="0"/>
      <p:bldP spid="31748"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Action research</a:t>
            </a:r>
            <a:endParaRPr lang="en-GB" dirty="0"/>
          </a:p>
        </p:txBody>
      </p:sp>
      <p:sp>
        <p:nvSpPr>
          <p:cNvPr id="3" name="Text Placeholder 2"/>
          <p:cNvSpPr>
            <a:spLocks noGrp="1"/>
          </p:cNvSpPr>
          <p:nvPr>
            <p:ph type="body" sz="half" idx="1"/>
          </p:nvPr>
        </p:nvSpPr>
        <p:spPr>
          <a:xfrm>
            <a:off x="683568" y="2132856"/>
            <a:ext cx="7434783" cy="3881437"/>
          </a:xfrm>
        </p:spPr>
        <p:txBody>
          <a:bodyPr/>
          <a:lstStyle/>
          <a:p>
            <a:r>
              <a:rPr lang="en-GB" sz="2000" dirty="0" smtClean="0"/>
              <a:t>Initiated by Kurt </a:t>
            </a:r>
            <a:r>
              <a:rPr lang="en-GB" sz="2000" dirty="0" err="1" smtClean="0"/>
              <a:t>Lewin</a:t>
            </a:r>
            <a:r>
              <a:rPr lang="en-GB" sz="2000" dirty="0" smtClean="0"/>
              <a:t> (1946) MIT</a:t>
            </a:r>
          </a:p>
          <a:p>
            <a:r>
              <a:rPr lang="en-GB" sz="2000" dirty="0" smtClean="0"/>
              <a:t>Action research involves the process of actively participating in an organization change situation whilst conducting research. (Wikipedia, 2013) </a:t>
            </a:r>
          </a:p>
          <a:p>
            <a:r>
              <a:rPr lang="en-GB" sz="2000" dirty="0" smtClean="0">
                <a:solidFill>
                  <a:srgbClr val="FF9900"/>
                </a:solidFill>
              </a:rPr>
              <a:t>“Action research is simply a form of self-reflective enquiry undertaken by participants in social situations in order to improve the rationality and justice of their own practices, their understanding of these practices, and the situations in which the practices are carried out” </a:t>
            </a:r>
          </a:p>
          <a:p>
            <a:pPr lvl="1" algn="r"/>
            <a:r>
              <a:rPr lang="en-GB" sz="1600" dirty="0" smtClean="0"/>
              <a:t>(Carr and </a:t>
            </a:r>
            <a:r>
              <a:rPr lang="en-GB" sz="1600" dirty="0" err="1" smtClean="0"/>
              <a:t>Kemmis</a:t>
            </a:r>
            <a:r>
              <a:rPr lang="en-GB" sz="1600" dirty="0" smtClean="0"/>
              <a:t> 1986: 162 cited in </a:t>
            </a:r>
            <a:r>
              <a:rPr lang="en-GB" sz="1600" dirty="0" smtClean="0">
                <a:hlinkClick r:id="rId2"/>
              </a:rPr>
              <a:t>http://www.infed.org/research/b-actres.htm 2013</a:t>
            </a:r>
            <a:r>
              <a:rPr lang="en-GB" sz="1600" dirty="0" smtClean="0"/>
              <a:t>).</a:t>
            </a:r>
          </a:p>
          <a:p>
            <a:r>
              <a:rPr lang="en-GB" sz="2000" dirty="0" smtClean="0"/>
              <a:t>Declined in importance in the 60s but become increasingly important in recent research (Stringer, 2007)</a:t>
            </a:r>
          </a:p>
          <a:p>
            <a:pPr>
              <a:buNone/>
            </a:pPr>
            <a:endParaRPr lang="en-GB" sz="2000" dirty="0"/>
          </a:p>
        </p:txBody>
      </p:sp>
      <p:sp>
        <p:nvSpPr>
          <p:cNvPr id="5" name="Footer Placeholder 4"/>
          <p:cNvSpPr>
            <a:spLocks noGrp="1"/>
          </p:cNvSpPr>
          <p:nvPr>
            <p:ph type="ftr" sz="quarter" idx="11"/>
          </p:nvPr>
        </p:nvSpPr>
        <p:spPr/>
        <p:txBody>
          <a:bodyPr/>
          <a:lstStyle/>
          <a:p>
            <a:pPr>
              <a:defRPr/>
            </a:pPr>
            <a:r>
              <a:rPr lang="en-GB" smtClean="0"/>
              <a:t>CH2018</a:t>
            </a:r>
            <a:endParaRPr lang="en-GB" dirty="0"/>
          </a:p>
        </p:txBody>
      </p:sp>
      <p:sp>
        <p:nvSpPr>
          <p:cNvPr id="6" name="Slide Number Placeholder 5"/>
          <p:cNvSpPr>
            <a:spLocks noGrp="1"/>
          </p:cNvSpPr>
          <p:nvPr>
            <p:ph type="sldNum" sz="quarter" idx="12"/>
          </p:nvPr>
        </p:nvSpPr>
        <p:spPr/>
        <p:txBody>
          <a:bodyPr/>
          <a:lstStyle/>
          <a:p>
            <a:pPr>
              <a:defRPr/>
            </a:pPr>
            <a:fld id="{3F80C4C8-1660-40E6-8E03-CA2B923C8B38}" type="slidenum">
              <a:rPr lang="en-GB" smtClean="0"/>
              <a:pPr>
                <a:defRPr/>
              </a:pPr>
              <a:t>56</a:t>
            </a:fld>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Action Research cont’d</a:t>
            </a:r>
            <a:endParaRPr lang="en-GB" dirty="0"/>
          </a:p>
        </p:txBody>
      </p:sp>
      <p:sp>
        <p:nvSpPr>
          <p:cNvPr id="3" name="Text Placeholder 2"/>
          <p:cNvSpPr>
            <a:spLocks noGrp="1"/>
          </p:cNvSpPr>
          <p:nvPr>
            <p:ph type="body" sz="half" idx="1"/>
          </p:nvPr>
        </p:nvSpPr>
        <p:spPr>
          <a:xfrm>
            <a:off x="755576" y="2060848"/>
            <a:ext cx="7920880" cy="3881437"/>
          </a:xfrm>
        </p:spPr>
        <p:txBody>
          <a:bodyPr/>
          <a:lstStyle/>
          <a:p>
            <a:r>
              <a:rPr lang="en-GB" sz="2000" dirty="0" smtClean="0"/>
              <a:t>Action research starts with an idea to solve or improve something. This idea is from a real life situation and will have real life benefits and applications.</a:t>
            </a:r>
          </a:p>
          <a:p>
            <a:r>
              <a:rPr lang="en-GB" sz="2000" dirty="0" smtClean="0"/>
              <a:t>The people who have formed the idea are then also the people to test it and participate in the research.</a:t>
            </a:r>
          </a:p>
          <a:p>
            <a:r>
              <a:rPr lang="en-GB" sz="2000" dirty="0" smtClean="0"/>
              <a:t>The research then follows a cycle, in which the idea is planned, put into action, monitored, analysed, and evaluated.</a:t>
            </a:r>
          </a:p>
          <a:p>
            <a:pPr algn="r">
              <a:buNone/>
            </a:pPr>
            <a:r>
              <a:rPr lang="en-GB" sz="2000" dirty="0" smtClean="0">
                <a:hlinkClick r:id="rId2"/>
              </a:rPr>
              <a:t>http://www.thereadingrhizome.com/?p=133</a:t>
            </a:r>
            <a:r>
              <a:rPr lang="en-GB" sz="2000" dirty="0" smtClean="0"/>
              <a:t> (2013)</a:t>
            </a:r>
          </a:p>
          <a:p>
            <a:endParaRPr lang="en-GB" dirty="0"/>
          </a:p>
        </p:txBody>
      </p:sp>
      <p:sp>
        <p:nvSpPr>
          <p:cNvPr id="5" name="Footer Placeholder 4"/>
          <p:cNvSpPr>
            <a:spLocks noGrp="1"/>
          </p:cNvSpPr>
          <p:nvPr>
            <p:ph type="ftr" sz="quarter" idx="11"/>
          </p:nvPr>
        </p:nvSpPr>
        <p:spPr/>
        <p:txBody>
          <a:bodyPr/>
          <a:lstStyle/>
          <a:p>
            <a:pPr>
              <a:defRPr/>
            </a:pPr>
            <a:r>
              <a:rPr lang="en-GB" smtClean="0"/>
              <a:t>CH2018</a:t>
            </a:r>
            <a:endParaRPr lang="en-GB" dirty="0"/>
          </a:p>
        </p:txBody>
      </p:sp>
      <p:sp>
        <p:nvSpPr>
          <p:cNvPr id="6" name="Slide Number Placeholder 5"/>
          <p:cNvSpPr>
            <a:spLocks noGrp="1"/>
          </p:cNvSpPr>
          <p:nvPr>
            <p:ph type="sldNum" sz="quarter" idx="12"/>
          </p:nvPr>
        </p:nvSpPr>
        <p:spPr/>
        <p:txBody>
          <a:bodyPr/>
          <a:lstStyle/>
          <a:p>
            <a:pPr>
              <a:defRPr/>
            </a:pPr>
            <a:fld id="{3F80C4C8-1660-40E6-8E03-CA2B923C8B38}" type="slidenum">
              <a:rPr lang="en-GB" smtClean="0"/>
              <a:pPr>
                <a:defRPr/>
              </a:pPr>
              <a:t>57</a:t>
            </a:fld>
            <a:endParaRPr lang="en-GB"/>
          </a:p>
        </p:txBody>
      </p:sp>
      <p:pic>
        <p:nvPicPr>
          <p:cNvPr id="320516" name="Picture 4" descr="2008-11-15_0705.png"/>
          <p:cNvPicPr>
            <a:picLocks noChangeAspect="1" noChangeArrowheads="1"/>
          </p:cNvPicPr>
          <p:nvPr/>
        </p:nvPicPr>
        <p:blipFill>
          <a:blip r:embed="rId3" cstate="print"/>
          <a:srcRect/>
          <a:stretch>
            <a:fillRect/>
          </a:stretch>
        </p:blipFill>
        <p:spPr bwMode="auto">
          <a:xfrm>
            <a:off x="971600" y="4796880"/>
            <a:ext cx="7344816" cy="206112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Action Research Spiral</a:t>
            </a:r>
            <a:endParaRPr lang="en-GB" dirty="0"/>
          </a:p>
        </p:txBody>
      </p:sp>
      <p:sp>
        <p:nvSpPr>
          <p:cNvPr id="7" name="Content Placeholder 6"/>
          <p:cNvSpPr>
            <a:spLocks noGrp="1"/>
          </p:cNvSpPr>
          <p:nvPr>
            <p:ph idx="1"/>
          </p:nvPr>
        </p:nvSpPr>
        <p:spPr>
          <a:xfrm>
            <a:off x="179512" y="5805264"/>
            <a:ext cx="8784976" cy="1052736"/>
          </a:xfrm>
        </p:spPr>
        <p:txBody>
          <a:bodyPr/>
          <a:lstStyle/>
          <a:p>
            <a:pPr lvl="1">
              <a:buFont typeface="+mj-lt"/>
              <a:buAutoNum type="arabicPeriod"/>
            </a:pPr>
            <a:r>
              <a:rPr lang="en-GB" sz="1200" dirty="0" smtClean="0"/>
              <a:t>Johnson, A. P. (2007) </a:t>
            </a:r>
            <a:r>
              <a:rPr lang="en-GB" sz="1200" i="1" dirty="0" smtClean="0"/>
              <a:t>A short guide to action research</a:t>
            </a:r>
            <a:r>
              <a:rPr lang="en-GB" sz="1200" dirty="0" smtClean="0"/>
              <a:t>.  </a:t>
            </a:r>
            <a:endParaRPr lang="en-GB" sz="1200" i="1" dirty="0" smtClean="0"/>
          </a:p>
          <a:p>
            <a:pPr lvl="1">
              <a:buFont typeface="+mj-lt"/>
              <a:buAutoNum type="arabicPeriod"/>
            </a:pPr>
            <a:r>
              <a:rPr lang="en-GB" sz="1200" dirty="0" smtClean="0"/>
              <a:t>Smith, M. K. (2013) 'Action research', </a:t>
            </a:r>
            <a:r>
              <a:rPr lang="en-GB" sz="1200" i="1" dirty="0" smtClean="0"/>
              <a:t>the </a:t>
            </a:r>
            <a:r>
              <a:rPr lang="en-GB" sz="1200" i="1" dirty="0" err="1" smtClean="0"/>
              <a:t>encyclopedia</a:t>
            </a:r>
            <a:r>
              <a:rPr lang="en-GB" sz="1200" i="1" dirty="0" smtClean="0"/>
              <a:t> of informal education</a:t>
            </a:r>
            <a:r>
              <a:rPr lang="en-GB" sz="1200" dirty="0" smtClean="0"/>
              <a:t>, </a:t>
            </a:r>
            <a:r>
              <a:rPr lang="en-GB" sz="1200" dirty="0" smtClean="0">
                <a:hlinkClick r:id="rId2"/>
              </a:rPr>
              <a:t>www.infed.org/research/b-actres.htm</a:t>
            </a:r>
            <a:r>
              <a:rPr lang="en-GB" sz="1200" dirty="0" smtClean="0"/>
              <a:t>. </a:t>
            </a:r>
          </a:p>
          <a:p>
            <a:pPr lvl="1">
              <a:buFont typeface="+mj-lt"/>
              <a:buAutoNum type="arabicPeriod"/>
            </a:pPr>
            <a:r>
              <a:rPr lang="en-GB" sz="1200" dirty="0" smtClean="0"/>
              <a:t>Stringer, E. T. (2007) </a:t>
            </a:r>
            <a:r>
              <a:rPr lang="en-GB" sz="1200" i="1" dirty="0" smtClean="0"/>
              <a:t>Action Research: A handbook for practitioners </a:t>
            </a:r>
            <a:endParaRPr lang="en-GB" sz="1200" dirty="0" smtClean="0"/>
          </a:p>
        </p:txBody>
      </p:sp>
      <p:sp>
        <p:nvSpPr>
          <p:cNvPr id="5" name="Footer Placeholder 4"/>
          <p:cNvSpPr>
            <a:spLocks noGrp="1"/>
          </p:cNvSpPr>
          <p:nvPr>
            <p:ph type="ftr" sz="quarter" idx="11"/>
          </p:nvPr>
        </p:nvSpPr>
        <p:spPr/>
        <p:txBody>
          <a:bodyPr/>
          <a:lstStyle/>
          <a:p>
            <a:pPr>
              <a:defRPr/>
            </a:pPr>
            <a:r>
              <a:rPr lang="en-GB" smtClean="0"/>
              <a:t>CH2018</a:t>
            </a:r>
            <a:endParaRPr lang="en-GB" dirty="0"/>
          </a:p>
        </p:txBody>
      </p:sp>
      <p:sp>
        <p:nvSpPr>
          <p:cNvPr id="6" name="Slide Number Placeholder 5"/>
          <p:cNvSpPr>
            <a:spLocks noGrp="1"/>
          </p:cNvSpPr>
          <p:nvPr>
            <p:ph type="sldNum" sz="quarter" idx="12"/>
          </p:nvPr>
        </p:nvSpPr>
        <p:spPr/>
        <p:txBody>
          <a:bodyPr/>
          <a:lstStyle/>
          <a:p>
            <a:pPr>
              <a:defRPr/>
            </a:pPr>
            <a:fld id="{3F80C4C8-1660-40E6-8E03-CA2B923C8B38}" type="slidenum">
              <a:rPr lang="en-GB" smtClean="0"/>
              <a:pPr>
                <a:defRPr/>
              </a:pPr>
              <a:t>58</a:t>
            </a:fld>
            <a:endParaRPr lang="en-GB"/>
          </a:p>
        </p:txBody>
      </p:sp>
      <p:pic>
        <p:nvPicPr>
          <p:cNvPr id="8" name="Picture 2" descr="http://www.thereadingrhizome.com/wp-content/uploads/2011/01/action.jpeg"/>
          <p:cNvPicPr>
            <a:picLocks noChangeAspect="1" noChangeArrowheads="1"/>
          </p:cNvPicPr>
          <p:nvPr/>
        </p:nvPicPr>
        <p:blipFill>
          <a:blip r:embed="rId3" cstate="print"/>
          <a:srcRect/>
          <a:stretch>
            <a:fillRect/>
          </a:stretch>
        </p:blipFill>
        <p:spPr bwMode="auto">
          <a:xfrm>
            <a:off x="179512" y="1412775"/>
            <a:ext cx="8784976" cy="4381065"/>
          </a:xfrm>
          <a:prstGeom prst="rect">
            <a:avLst/>
          </a:prstGeom>
          <a:noFill/>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a:t>
            </a:r>
            <a:endParaRPr lang="en-GB" dirty="0"/>
          </a:p>
        </p:txBody>
      </p:sp>
      <p:sp>
        <p:nvSpPr>
          <p:cNvPr id="3" name="Content Placeholder 2"/>
          <p:cNvSpPr>
            <a:spLocks noGrp="1"/>
          </p:cNvSpPr>
          <p:nvPr>
            <p:ph idx="1"/>
          </p:nvPr>
        </p:nvSpPr>
        <p:spPr>
          <a:xfrm>
            <a:off x="809625" y="2214563"/>
            <a:ext cx="7958138" cy="4094757"/>
          </a:xfrm>
        </p:spPr>
        <p:txBody>
          <a:bodyPr/>
          <a:lstStyle/>
          <a:p>
            <a:r>
              <a:rPr lang="en-GB" sz="2000" dirty="0" smtClean="0"/>
              <a:t>A case study is an in-depth study of a particular subject or aspect of that subject (</a:t>
            </a:r>
            <a:r>
              <a:rPr lang="en-GB" sz="2000" dirty="0" err="1" smtClean="0"/>
              <a:t>Gillham</a:t>
            </a:r>
            <a:r>
              <a:rPr lang="en-GB" sz="2000" dirty="0" smtClean="0"/>
              <a:t> 2000)</a:t>
            </a:r>
          </a:p>
          <a:p>
            <a:r>
              <a:rPr lang="en-GB" sz="2000" dirty="0" smtClean="0">
                <a:solidFill>
                  <a:srgbClr val="FF9900"/>
                </a:solidFill>
              </a:rPr>
              <a:t>Woodside (2010) and Yin (2006) point out that a case study enables a researcher to focus on the minute detail of the subject</a:t>
            </a:r>
          </a:p>
          <a:p>
            <a:r>
              <a:rPr lang="en-GB" sz="2000" dirty="0" err="1" smtClean="0"/>
              <a:t>Gillham</a:t>
            </a:r>
            <a:r>
              <a:rPr lang="en-GB" sz="2000" dirty="0" smtClean="0"/>
              <a:t> (2000) states that, a case study can be conducted by a single researcher</a:t>
            </a:r>
          </a:p>
          <a:p>
            <a:r>
              <a:rPr lang="en-GB" sz="2000" dirty="0" smtClean="0">
                <a:solidFill>
                  <a:srgbClr val="FF9900"/>
                </a:solidFill>
              </a:rPr>
              <a:t>Woodside (2010) adds that the researcher is not reliant on a third party, whereas in a survey the survey is dependent on getting a sufficient number of people to take part in the survey.  Therefore the researcher has a measure of control over the collection of data</a:t>
            </a:r>
          </a:p>
          <a:p>
            <a:r>
              <a:rPr lang="en-GB" sz="2000" dirty="0" smtClean="0"/>
              <a:t>However, White (2002) warns that for the case study to be relevant to the research question, the researcher must choose a case that is typical</a:t>
            </a:r>
          </a:p>
          <a:p>
            <a:endParaRPr lang="en-GB" dirty="0"/>
          </a:p>
        </p:txBody>
      </p:sp>
      <p:sp>
        <p:nvSpPr>
          <p:cNvPr id="4" name="Footer Placeholder 3"/>
          <p:cNvSpPr>
            <a:spLocks noGrp="1"/>
          </p:cNvSpPr>
          <p:nvPr>
            <p:ph type="ftr" sz="quarter" idx="11"/>
          </p:nvPr>
        </p:nvSpPr>
        <p:spPr/>
        <p:txBody>
          <a:bodyPr/>
          <a:lstStyle/>
          <a:p>
            <a:pPr>
              <a:defRPr/>
            </a:pPr>
            <a:r>
              <a:rPr lang="en-GB" smtClean="0"/>
              <a:t>CH2018</a:t>
            </a:r>
            <a:endParaRPr lang="en-GB" dirty="0"/>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59</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Experimentation</a:t>
            </a:r>
            <a:endParaRPr lang="en-GB" dirty="0"/>
          </a:p>
        </p:txBody>
      </p:sp>
      <p:sp>
        <p:nvSpPr>
          <p:cNvPr id="3" name="Content Placeholder 2"/>
          <p:cNvSpPr>
            <a:spLocks noGrp="1"/>
          </p:cNvSpPr>
          <p:nvPr>
            <p:ph idx="1"/>
          </p:nvPr>
        </p:nvSpPr>
        <p:spPr>
          <a:xfrm>
            <a:off x="395536" y="2132856"/>
            <a:ext cx="6120680" cy="3881437"/>
          </a:xfrm>
        </p:spPr>
        <p:txBody>
          <a:bodyPr/>
          <a:lstStyle/>
          <a:p>
            <a:r>
              <a:rPr lang="en-GB" sz="2000" dirty="0" smtClean="0">
                <a:latin typeface="+mj-lt"/>
              </a:rPr>
              <a:t>Scientific method (Bacon, 1620) But initiated in the Middle East</a:t>
            </a:r>
          </a:p>
          <a:p>
            <a:r>
              <a:rPr lang="en-GB" sz="2000" dirty="0" smtClean="0">
                <a:latin typeface="+mj-lt"/>
              </a:rPr>
              <a:t>An </a:t>
            </a:r>
            <a:r>
              <a:rPr lang="en-GB" sz="2000" b="1" dirty="0" smtClean="0">
                <a:latin typeface="+mj-lt"/>
              </a:rPr>
              <a:t>experiment</a:t>
            </a:r>
            <a:r>
              <a:rPr lang="en-GB" sz="2000" dirty="0" smtClean="0">
                <a:latin typeface="+mj-lt"/>
              </a:rPr>
              <a:t> is an orderly procedure carried out with the goal of verifying, falsifying, or establishing the validity of a hypothesis. Experiments provide insight into causal links/effects by demonstrating what outcome occurs when a particular factor is manipulated. (Wikipedia, 2013)</a:t>
            </a:r>
          </a:p>
          <a:p>
            <a:pPr lvl="1"/>
            <a:r>
              <a:rPr lang="en-GB" sz="1600" dirty="0" smtClean="0">
                <a:solidFill>
                  <a:srgbClr val="FF9900"/>
                </a:solidFill>
                <a:latin typeface="+mj-lt"/>
              </a:rPr>
              <a:t>Tests existing theories</a:t>
            </a:r>
          </a:p>
          <a:p>
            <a:pPr lvl="1"/>
            <a:r>
              <a:rPr lang="en-GB" sz="1600" dirty="0" smtClean="0">
                <a:solidFill>
                  <a:srgbClr val="FF9900"/>
                </a:solidFill>
                <a:latin typeface="+mj-lt"/>
              </a:rPr>
              <a:t>Usually applies an empirical methodology</a:t>
            </a:r>
          </a:p>
          <a:p>
            <a:pPr lvl="1"/>
            <a:r>
              <a:rPr lang="en-GB" sz="1600" dirty="0" smtClean="0">
                <a:solidFill>
                  <a:srgbClr val="FF9900"/>
                </a:solidFill>
                <a:latin typeface="+mj-lt"/>
              </a:rPr>
              <a:t>Tests an hypothesis</a:t>
            </a:r>
          </a:p>
          <a:p>
            <a:pPr lvl="1"/>
            <a:r>
              <a:rPr lang="en-GB" sz="1600" dirty="0" smtClean="0">
                <a:solidFill>
                  <a:srgbClr val="FF9900"/>
                </a:solidFill>
                <a:latin typeface="+mj-lt"/>
              </a:rPr>
              <a:t>Replication, e.g. Clinical trails</a:t>
            </a:r>
          </a:p>
          <a:p>
            <a:r>
              <a:rPr lang="en-GB" sz="2000" i="1" dirty="0" smtClean="0">
                <a:latin typeface="+mj-lt"/>
              </a:rPr>
              <a:t>No amount of experimentation can ever prove me right; but a single experiment can prove me wrong (Einstein)</a:t>
            </a:r>
            <a:endParaRPr lang="en-GB" sz="2000" i="1" dirty="0">
              <a:latin typeface="+mj-lt"/>
            </a:endParaRPr>
          </a:p>
        </p:txBody>
      </p:sp>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60</a:t>
            </a:fld>
            <a:endParaRPr lang="en-GB"/>
          </a:p>
        </p:txBody>
      </p:sp>
      <p:sp>
        <p:nvSpPr>
          <p:cNvPr id="333826" name="AutoShape 2" descr="data:image/jpeg;base64,/9j/4AAQSkZJRgABAQAAAQABAAD/2wCEAAkGBxQTEhQUExQWFhUXFxgaGBgYGBcXGBoaGhgYHBcYGhwYHCggHRolHBgcITEiJSksLi4uFx8zODMsNygtLisBCgoKBQUFDgUFDisZExkrKysrKysrKysrKysrKysrKysrKysrKysrKysrKysrKysrKysrKysrKysrKysrKysrK//AABEIAO4A1AMBIgACEQEDEQH/xAAcAAABBQEBAQAAAAAAAAAAAAAFAQIDBAYABwj/xAA/EAABAwIEAwUHAwMDAgcBAAABAAIRAyEEEjFBBVFhBiJxgZETMqGxwdHwQuHxFCNSB2JygqIkM0ODkrLSFf/EABQBAQAAAAAAAAAAAAAAAAAAAAD/xAAUEQEAAAAAAAAAAAAAAAAAAAAA/9oADAMBAAIRAxEAPwDzsCdk7KpBHmmwg6UxzjunE8kgnxQNbZKErgkIQI5trqGozfTorQUNQXQV1GXXRDD8OdUGYuZTpgwXvJDZ5CBLndAoK9CkNHPf1hrfhJQU3HqlzJzqTdvXMPskFIc/kY+KCWmZ+6mJAi5KYyiSA1oLpvp6T6Ivg+z1ar7rJIO5AAnm42QDg/quzXWkb2Fr5Zc6mP8AqJ+QhDsX2cxFO72EjmzvR5C8IB19k9q6rhi0XDvQj5hRZ4QTtqR4c0r32+SrOqynMpl3TqdEEoK5gLrQfIKSnRaNTPS4H3VptcQADHQD6IGMwJ1c4DoLn9lPla0d1onmblROdv6woKleEElbEdVSq1DzUdeqqhqIOfUkrlCXwuQGS2dE3NBU7qcfsmimDM6oGZJTWuTzTunBm10DPZhO9laZH1TvZg7p7aIGt+miCF9MhLSoZiBMCO8eQvPyVw05a0iNIvzB3+4XYKnlcTGx8EFbGVe+A1oLGd1rTdo5wDYuJ1JUGIxVR0C4GwgZfQWCJYnCEGLXuHa6yduh+Cqt4ac12mDvNvVAJfmMzB5qfhdEPdlyADcm9t91cq8MjQEnnfz0ui2H4ZLWDQm88wDaT1J/7UBjs7wymT3WDI0XcRcwTf7T9EziWNqOcWscWUxZrW2m0nMRq48hYTzReg3LRbS0z2kbSZn83UOC4S2l33mcs5fzUbSgE0OGV6gz1Hwy8Ny5nW5GbnzjwVqhhnDRj3AT+vvejI+fNEMWx7wMsA23tG4A22+KYOGV3DIwOI3fOUfESfl46oIX4N8FwpOYSNA8fGTCFkU7CvRAadHsyh087WetC7sq4M71UtdMyCJ89Pkq9XhFdsnOKjf1NaR3uo2DuqDMY/goaM9IsfTjUmCPEHQ+XmhNUidZ8dEYxFN1KqWF75FwXWJB3h1iDIkeKqYug1zRUaALw5nI7Fs/pMW9EFCZuD4hcxxOyiY6DGxtdNfVhBNUrZfJU62J5JtWrKqVXIFdUTc6hJXBA4lKmwuQapzeqZB9PJTVmAWv18VFl5IIni6fTJtyXWGqlaRroEDA2D4fRWKIzefgq5ubfPryV2lSM6S3STZvldA2iNRMCdunJWHMv138NvD+FZAaRaGm95mfC5Tch1u7SL3Hh/GyCJ9JxAANtp18JVzD8PqQC0j1MRuIJMaLsPh5PdMjWDZwWk4bSbHPbT8PxQBHcLflktANvd3uNuavYXBm95EECdjNmlFa1xb1TKWHI318uSBlQjK22wiPA/JV67y45dGho8zIRD2euvh15hIKMeXNBHhS1regMA81KMYScs5Rs0QTHMwlfRBhU3YXL7s+HNBefgmRJAJvsJnxQ2tRp8suugDvMEKVlUjY/H57q0zFM0DoPiD80Ax7QWZXsFVo6zY7jdpHQrP47g4aDUY4upkAPaT3mgnW2wN59YWyrUGm4MHn/BQ1+HMy03GuS9t5aYJ9J8UHn/E8OcxcdZ2gg6AOkc9fNBqlQyZW84zwhzR7VgD2mdDbq3mN9ecWWJ4xla4FuhA5+hGxQUX1FC5654v4piBwUqjanoHhInALkGxxDTJVFpE6IpXCpN1uEDKgmJSQR1+QVh+nhqoHVY2nnKBoq5CNzM9PNT0amYnXe2gA5JlV4gOLTew8onbeVPw/hzqjgbhsabcjbYILGBY53ugGf1QNRy9URxDXMhpEuImOV9baDoizQzCUsxOZ1g1ugzbCB+WKThnDySala73GSJAjkHHbo0XQV8DgSTJmeQCN0aRbqAFew+HHWOTRlHqblWW0OTB5kn6IBzGbp9MCd9OiIv8A+DfX9lwpD/Aep+yCsxo5FPyW0I+KsMZ/tb8VKGD/ABHqUFD2d9j8D6KvUpA6WRV9JsXaR1HeH3UHswdHB3Q6/dAIfT6DyuqVXDTqPA/QozUpjT3TtOngVTqNubX3HPwQUaDADrB5SQN9pVnEYEPAg5XjRwtfr+eqSoy3TbmFLTcgF08U/OaVUtbUNgdG1BsHRbNycF592pw5p1S2f7b9AR7pOsE6d74yvUeK4RtVsO1GhH5dZHtTwz2mHbUHfLSGlwjvAauPWYnqCg85eduSaQn1veMzM76pkoOYpWpjDdSAIHykXNXIN64bbIbUHeKJVdSheIrQTzQNqvgQOuvQfyocM5z3BsQXaaRPidFJ7WTle1ruZJIIHUjVaXAcOp0WB9ZsZ/8Ay6bYzHkeg/3FAOwuBqExJIEW1nxN/wA3RjDPLBNuXLxDefioBxOpm7jWAbNLQbbnNe232UIqGo6S24DieUDlyQW2F1XETY5JbTG02zPPQaeIWl4Wwbd//cdOpA38Vm+zbQ5on3T70akDRg6TJPiVs8O+ACSym3aYPxQEKLTz/PJSnonMIH6gZ8I+CmqabIKgG8pXAxqfQLn6qSbIEo03fgCseydz+SgYRe2nMpQQf8fzwQMr5xqAR4QfgqFYNOstI0nT1GiI+yPUeB+hVWs6bOiBuBBHiOSCliHnR9+u/wC4UT22g+R5fsVM9haY2nx8x0TMoNjofgfsgovGvPcdeaiZabT0+3VXHMtJ10P3UDWSfzzQWGMkfIoHxHDFjn5QMtQOzM2zhpOnWPitE5gABnumx3jkUO4mZBIGaNRMTY5T05IPKuK4anXBqMORw1advHmBOo03G6ztamWmDr6jxEbLRdqcMabyW+44lwMRfcEbPG/jyuh9Norsgke0aLH/AC17pPP86oBbNVYKraG+2qsF4QSMXKMlcg3ZdHmUPxhuZRB1gOSgewGSUHcFoCpUDnNOVt3EaENAm3P6p7Mf7aq8mS6CGgbSQ1rB0AK7DYoML2gxLmi4kRB5eHxVjs7D3ZpG1pcbl83k2sPkgvVMMxlGWme8Q2NJFj5AiAevin8Lw8YerqXFh67b/nNdxd7crWg2B2IiB+8nzRLDkf0piPdMn7n81QA+EYlwwznNFwMjdRcy57j8AoOHcExTyH1HOczcPlwjpOgR/sRhM1BtrFznep167ei11UNbrYwZQC+HcOyZTTkdNj5c1oQ3zQ9tYRLSIVvCYkEC6BzwZhLUkNVlrE+pAEIA2I4fUe2BO28WkIDxLgtRnuPqF0Hd1yTbQjbrstf/AFHJNp4ln6iPsgzFKljXBuZ+SLWv4ZpEeiLcPp1oIqua4j3XRGYbtO38on7ZjrZgfNNqNI08fugo1IFvCPA2jyVcAyQPXwT8Y+HDqT+eo+JTqZNrc/JBXxEymYQXVqpTk33ULKWV1kEtWnlBG3JB8S8AncQQQdwdQjmMa4tGu38ILi8K/UQeU6TylBjuNUmBxDxmpuAF7kROW/MDfWx6hZHFYZrKsNdyIOk8i1ei4qkKgLXNggyA6dZ0tfUbeKyXFuFHLlymD7gt3THepE6QYBB5kbFBnuJ4f9YM7O+h+Y8lUanse6mS0yNiDb4JHjfZAqVND1yDZYirr4qCpW7pC7GvuqxdZBXq4m5F7iCR5R8loeytQRUiQQJ3uQJHTZZB8yVq+z1AspYgkFp9lIB1EkCY15wOh5oLD64IE952Y9b+f5ZEOK1SzBug3gfGShTSA2ZuDEDrBRrtIQaNNjf1MJ66AD5wgP8AZYinh2HQBnxmFAeIurVMlKm6pE5i0SZ8XQAFLhaE0S2coDSCdIgR9V2BrZMNVpUHQXM7j7AkkQZPPr1QJTq5XQWljv8AE5efNpI8tVJxCplpitTNrSOSyPZbgmI9qDUpENa4l9Ql8va6BkykwQIJ0nvemk4u8ClVIaWteYpiZzXET1kEzyQavhOPFSm1/MAp9arc6W3Qngk06LWcgFNiH90jYoOONF428kCxfEGGpla2o47w17vQMknxNkS4jh2N0kjpED7qjx/EFuCqMwxLX9AQ5w8hqgjo+yI/t1A19yB3mPtqcrwCROtijfCce8gsft7p5815f2awtSpiG+1ZVFMMGYvOZwOWS5joGWXXEaTqVv8AhlNzQJ7xBMHfXccyEFziRm48fOVPh32SOEtM35QmUW2M6oJn1AMvVK2fzkqjzBvpsFbpvsPP02QWmVIBtbcKlWe18gkfmxH1T34kN1i6oV3hxvpNjuPz6IBvEsMA7v8AdIsHbOGgk7beqq4gd0h7M4AgkGHjkQR5IhWfPddBB0uR+0KvXPsxAbAbF75hbrqPgUHnnaXgjoNWk5tWnEmABUp85bqW+EgX0WZYSFvePUyyatL3ZzHL+k7vZGx3HqsljWNe32rIB0eBYSTZw5A8tJQUxlPMLlwCRAax9bvFR0XzPgq2KrXsloVPe6tKC1hqjWkmxIvJGlref1hHeCOPsaznSXVZA5kMa479fks/gqZLhEAk6nQDc+Qv5Ij/AFgL25bU6YcB5iCT1Op6lAzCYnuFomfnGn1RtmJ9o+k0EH+20eeb7ALMYem7vvEgNa53o5oN/AyiPZJ//iW9QY8dkHoMOLxTcTlJLjyMAWPQSpW8JGaWnLfY5R+6KUOHghp2Auec625Eq77K3utHkEAplJotmc7nrCznGMW+riadInuscCG8tz5rYuY2lmquj7kAlZXgWCL31MQf1Els8iZQaVndYJiengkBkXBMplYWvZR4apJjkglr4UuAvpuqj8E1xhxLDr09Udwz4sVNUw4J5jkQgz1TAn9TpGw0Hj1XNpBsNDiSdL/lkcqYQDQR4GFXqYCTJ8juOhQV8JmAIOuq6YPh+aqZ+FLT+8fsqNSA4mTB/PJA6s/fdTMrgAeXrf7qlUix8yoRiWmBuSgnq1M8Rb81uqb8cxrg19gbAmfzzT6bc1TKwgluon81+im4rQaXUxUbMO5TsZmOiBrw0jaDsYjyOhVMU3A5DcXyE3t/iTy8UPwjn06hY3M5j8xY10C8z7MHYxBE6z0R2izOwOGnUQRGoPIhBkq1Mse+nIyOOZk2h24+Oiw2IpClVI0puLmkcuY8rOHkvWuNcPDhp3veaeThp5H6hYbtfwse0lv/AKgmOTwCQfPvN9UGTdTLSQRcWSKV7pg8wPhb6LkEdY3VjCAktA3sqryrWDj8+SC+2pkYYIufe3IBuI/xm/WOiqmpLbG3Lc8vuo23MuP5sE0WQX8FWdGUiGZareU+0bEeoCudjnf+Lok7uj1CFsLnZQ2S4uED4wB4oj2faf6mkOT5KD3ig0Bvl+egVZ2pI0MfDRRjE2j8tYfL4KzQoWBKAB2rcfZMBMGpUaxo5AmXH0B9UW4dggAANI8lju2mNcaxDgcrWtdTI0lpJdf/ACsLawj3Zvj4qUwZ0EGOiA3XwgjRAK1MteSOXyRbFcWGXUQqFHFtzS5lWNCfZvy+sfFAT4ViA9uV+o9fFX/ZwgFNw9sMmhEn90aoYmDkdy7p59PFBPm5pQNVxMqJ5iyCLENEFAcQ7vCdDr1/LI3VqCwJibDrvb4oFxHbxQQ1H2uh/DqZNRzulv2V6ubcpUOEY7PDBeNPzwQH+H4IMFNwF8oE7nqeein4hRGYayWnTm6BPpKlp1C0gOAADLeUTqqtXEOLvbNu1pgtGpbHvR0mfNAFr8Fc3CvF3vo95pNi4sOZp82mPJFODOFdpe24eAfOIJ8xB80YxFdsBzYh1j6GPn8VS7J4TJSq2gZjA/6W6eseSAfxfD5Q2+kny/j5oB2zwQNBlVurTPo4x8/itT2jdFPMCBldH/1Pyn1QHitdtTCkRb2xZH/uNv6XQeZ0sIM1Vv8AhUe0eAP7pUSw+Fa99dzW2NZ5F45LkGMqFSUnWUbwuCCalVLTI+Nx5hEMPXoGM/tKZ3yhtRh8iQW/FDUiDRDidBocKVPYguLQ2bazJcdNLC+ij7JmcTS6u+iE0agDbgETP7Kx2exeXFUnHQO/jRB7W1/90NM6SPNFsRiQG2Oo8kGrnvtcOQ36Sko4gGejjlkjba/MR6IJf6b2gIIBmTB9NjACG4TsrSY8uY51Mm7g0908+6QQNdkcoHvEg89IkwB9R8SuoySTo22uu86dQgpDDta6GNzOFw5142MbSrtRzvGTpOnL86qQETsT0OkQmvrZo0mSecAa+CBtIBgJykcz911SsC0QROojn0XHET3QYIIMfwm4loAkaiYj4/nyQW8HjC5t7EWP58fNJVdcaqtTeQQYvMHw2U77+BQOAkeF0F4tcjTb5ozNvJZ7H1ZeOhQOqD8/Py6scDtVe6LAATyJ/hQGzesKz2b4hSmpRLh7Vw9oG/7btB+CAhxnFNaWk3gac9I+KpYHiWWLguccx1gTMCfD4IT2m7R0KJDXmXCbCCeQ30P0Qng3aVtWoWVatP2ZFh3qcHYZue2p8oQbrEVGGckgObBG2t45fY9ER4d/boBv6jmJ8SZ9QICz1FzG7TEEGZ2sQdPNDcN2qnFlggtbLekned7oCXauv/bqMHed7RojeSzb4LPdocd/T4dojNUMuAH+ZsCPCfgqnaTtl7Ij2VNmZ+ZziTmJ/S0idJA2GiwmN4vWrOLqjzJ66Dl4IJcXjSwhtN1gLxoXaujpJjySIauQMxDUwpar7lISgcxNfZOakeEEYeYXUKmVwI2IPoo0oQe5YPEA06TnbkA+BED5KTjOAe2alPQgyZ6d3znfqgP+nmLGIwpoE95nd6xqw/TyW64ZWz0ocO8Ja4dQYPrr5oMAztI6iDmF2gQQ0mS0XkbHS33V6nxio4iGvaHEE7wTf7+il7UYFjKlERBrPaDp+mXH1gAol/SgEHr+fJAJHGantG52RfQk6bn3flOys0uIPfJu0DlJk767ifgrj6bc3/HNcm50uE+m0TltoSY5+XkgoHiRa8CXBsWsOZ1ETM6K1huMtccoIGwkgdC6DHP8hC+0LxlLGWc4x1E6mef3Xdl+zvswDq82JMmBJOu+pKDVMqgtBkHlaxvA1U79PFUn0nNc2nNgRpa3L6K3Wd3gAgRxsgeKpTUawdZnp/K0hbZCsHQmq+odGjKPHV30CCvxIQI6QvLe1fEGmuHMLhUZIDmuLSBsLevmtJ2/7S5CaVFwNQiHEXyD/wDUei82J8yglqPLjLiSeZMlIHEXSNCcUFv/APr1sob7R0ARAMfLXzTcFi3U3BzTcGVUCc5BNVrF7i5xkpsJoT6bCTA1QPA8Ei0GC4NLRIJP/Elcgy9Vl0gYirOGOOtvmnjAxsgEwuU9dkKGEEL2qMhWXBMLUBTspxs4Wu2p+nR46Tr5L3Ph9UCq1zSCyuyR/wA2gX82n/sXziSvVP8AT/jhqYQ0yf7mFIqM5mm33gOuUub6IDf+pLjT/pKsA5K7QT4hHqrBDcreW+qCf6otz4B7mn3XMeD4HX4ozwXFNq0Kb2nVoMza43QU6pgkCTA3OoO3oEvDzBqPMWE3t1UeImHmdD8v4+KhrVA2g7UOcbfLzCClRqFz6jy0S5xAGpG587habhVLKATqdEO4Xw7KQXbaDW+58yjlHDyQTt8EEdaiczSkptmqRyA+KIezVXCM99/+TreAsPl8UDMdVyNMXOgHMmwCwvbftUMNS/paDg6sf/McLhk3I/538lV7d9ti2oaWHPebIdUH6XGfd/3DnsvNieckkySTJvqUDSZubk6ncykhPaFxCBWhJknRStZyXRGiCIiLJVIWWSNbPigZkMwBMrS8G4cWnSTEk2Njprby3gpeC8MDcr3Azz2H4FocGAD3SWk8gTa8AgzIjnF3IH0mAABokDw3vF/Fcm4h2Uw4XgXAmetguQC8k7WUNalZWHNH7rjqgzeOpRshk3Wlx2Hudv3Wer04KCMlIVwXIIXsRDs9xR2Grsqt2s4c2n3h6KoVHUEIPZ+z+Np4rDPwzjIDSydSaZH9t198seYPJCf9PsYaFStgqvvUnHLP6mnl8/Nee8F4w/D1GvaTaxE2LZnL8ZXoPGcMcX7HG4Ij27RcTGcRBaeokjzQa59HMTa2b5WVfB4Y1qsmzGcuewCHcHfja8MfhnUZ1e9zS0dQJk+C2uEwjaTQ0bb7k7k9UDaVENiFcpsUfslHxLiFLD0zUqvDGjc/IDc9EDsabZQYJtPLmV5v257dtAOGwjptlfVGg/2s+rvTms/217c1MUSylNOjpH6nj/dGg6eqx0mUHVCuCa4FSMCBwXNZKVjZU9LkEDci5ykJ8J63UFQoJDHj9Ef4DwRxh7rTMDpzMi3JU+B8MzuD3Du7CYPyWvwzA2wcYjQG87COSCQYVjARJvG8Hm6fHTzSFpaS427ok66+O6bS75c6DFmtIkgwDM9ZHwVfGP7p5n3tr3EXiDaZQREz+vLFoLZPiuWfxfEHB1nQFyA08fPpomUzF59VHia7WNLnabc/ALO4/iTqltG7AfVBd4jxcXDBJm52/dA31CTJXFNKBC1NITk1AoaldomuKdRYXOgIIHNhHuy3aJ2EdeTTd7zeR2I6pz+GZqUNb3yQGjeScoHqV6FxT/TvAMwzBVq+wqNaJqTJcQL9w+9fkgI8I7X0HtEVBI1BI301RWrxhuocIXkOA4HUp4l1Onh246mBmkDLLBEuGaC1wmI+an41x7DZA3C4YseR3i5ziG8w1uaCepsg9A4128o4Zloq1SLNBsOWY7D4ryzjfHa2KeX1nE8m/pb0aEJXSgV5TAnEpEHEJ9ME2/PNcFJTEIHsGykaErT+fwuLoCBtR0aFWuE8ONVwmzZ3tNxYHzScOwXtXxcNGp+i2mHwbWNiMo0brcz9Sfmg7hmDy2iAecyQ02081crPygQAZJM2BDthY6bnwXZgJE6NjNJm+nUgzHmqtbEaj/G8skGY36AeXe6IJHtyg5SCLCJ5AzJHXdZ3iWNJOUE21IPLn+boxxCtbNm7haTEXmQIkCeXlKy2NeScoFzc+Wn50QUxTJvMfniuRmlhCRIBjZIgCYzFOqGT5DkFWypMyllBHCjIUspjigYUkJ0JHII3FGODcPcTmOggdbnkq/CsIHOBN+n54LTMytZYf5fDogt8IxDaPtcSWhzqMMoM1DsQ9pM9QxneP/IKnVe85n4h5e913OcZv05eAsqPDMWTTNR/u03PcANS55EuO05Wtb4NQjiHEHVXSbDYcvuUFzF8eqQ5lJxYxwyugwXNmYJ5W06IMSlJTW6oJCmp6RAyU4NlNlPYEEgEW1UzWqFohSg6fgQPA/jmlw1EvMAeJ5fmyYynJgan7wtVw7hgpljLEyCTeZ2GuiC5wbhjAwAgzHI3J2kalX6gHcbmLvAQZHwj5qdoPdkmXRABsJsDPNQMr2L490lv/wAZA+RQOqVZOoIaJ0k93u6Rpqqpw5FnT3iXWMyIMtMbACNtE6o8uc1gce/qYvEkkAzuU3FvLZHOYN7RHw6IA+JrGCIjUnTpCE4QFzi7mYCtcS90ne88pjUeqm4bTFNpqG+Rs21m31QG8PTytAtouWLxnEH1HZnHyFgByXIP/9k="/>
          <p:cNvSpPr>
            <a:spLocks noChangeAspect="1" noChangeArrowheads="1"/>
          </p:cNvSpPr>
          <p:nvPr/>
        </p:nvSpPr>
        <p:spPr bwMode="auto">
          <a:xfrm>
            <a:off x="63500" y="-15557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333828" name="Picture 4" descr="http://siliconangle.com/files/2013/05/93434191-einstein-tongue_custom-36fb0ce35776dc2d92eda90880022bf48a67e192-s6-c10.jpg">
            <a:hlinkClick r:id="rId2"/>
          </p:cNvPr>
          <p:cNvPicPr>
            <a:picLocks noChangeAspect="1" noChangeArrowheads="1"/>
          </p:cNvPicPr>
          <p:nvPr/>
        </p:nvPicPr>
        <p:blipFill>
          <a:blip r:embed="rId3" cstate="print"/>
          <a:srcRect/>
          <a:stretch>
            <a:fillRect/>
          </a:stretch>
        </p:blipFill>
        <p:spPr bwMode="auto">
          <a:xfrm>
            <a:off x="6516216" y="3140968"/>
            <a:ext cx="2253630" cy="253050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Survey</a:t>
            </a:r>
            <a:endParaRPr lang="en-GB" dirty="0"/>
          </a:p>
        </p:txBody>
      </p:sp>
      <p:sp>
        <p:nvSpPr>
          <p:cNvPr id="3" name="Content Placeholder 2"/>
          <p:cNvSpPr>
            <a:spLocks noGrp="1"/>
          </p:cNvSpPr>
          <p:nvPr>
            <p:ph idx="1"/>
          </p:nvPr>
        </p:nvSpPr>
        <p:spPr/>
        <p:txBody>
          <a:bodyPr/>
          <a:lstStyle/>
          <a:p>
            <a:r>
              <a:rPr lang="en-GB" sz="2000" dirty="0" smtClean="0"/>
              <a:t>Collects data about a population generally through sampling</a:t>
            </a:r>
          </a:p>
          <a:p>
            <a:r>
              <a:rPr lang="en-GB" sz="2000" dirty="0" smtClean="0"/>
              <a:t>Fink (2003) points out that a survey enables a researcher to pose questions that are specific to the dissertation question. </a:t>
            </a:r>
          </a:p>
          <a:p>
            <a:r>
              <a:rPr lang="en-GB" sz="2000" dirty="0" smtClean="0">
                <a:solidFill>
                  <a:srgbClr val="FF9900"/>
                </a:solidFill>
              </a:rPr>
              <a:t>White (2002) adds that a survey can be used to deliver a large volume of data for analysis  but is dependent on the sample size, individual knowledge and sample representation of the research population.</a:t>
            </a:r>
          </a:p>
          <a:p>
            <a:r>
              <a:rPr lang="en-GB" sz="2000" dirty="0" err="1" smtClean="0"/>
              <a:t>Biggam</a:t>
            </a:r>
            <a:r>
              <a:rPr lang="en-GB" sz="2000" dirty="0" smtClean="0"/>
              <a:t> (2011) states that it is a feasible method of researching a dissertation topic. </a:t>
            </a:r>
          </a:p>
          <a:p>
            <a:r>
              <a:rPr lang="en-GB" sz="2000" dirty="0" smtClean="0">
                <a:solidFill>
                  <a:srgbClr val="FF9900"/>
                </a:solidFill>
              </a:rPr>
              <a:t>Fowler (1995) warn that the value of a survey is linked to the type of questions asked and the format of those questions and suggests that this method requires clarity of the survey objectives and suggests that an inexperienced researcher could add bias to the data collected.</a:t>
            </a:r>
          </a:p>
          <a:p>
            <a:endParaRPr lang="en-GB" sz="2000" dirty="0" smtClean="0"/>
          </a:p>
          <a:p>
            <a:endParaRPr lang="en-GB" dirty="0"/>
          </a:p>
        </p:txBody>
      </p:sp>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61</a:t>
            </a:fld>
            <a:endParaRPr lang="en-GB"/>
          </a:p>
        </p:txBody>
      </p:sp>
      <p:pic>
        <p:nvPicPr>
          <p:cNvPr id="322564" name="Picture 4" descr="http://webfronter.com/greenwich/DeLucy/menu3/Surveys/Survey_files/images/survey.jpg">
            <a:hlinkClick r:id="rId2"/>
          </p:cNvPr>
          <p:cNvPicPr>
            <a:picLocks noChangeAspect="1" noChangeArrowheads="1"/>
          </p:cNvPicPr>
          <p:nvPr/>
        </p:nvPicPr>
        <p:blipFill>
          <a:blip r:embed="rId3" cstate="print"/>
          <a:srcRect/>
          <a:stretch>
            <a:fillRect/>
          </a:stretch>
        </p:blipFill>
        <p:spPr bwMode="auto">
          <a:xfrm>
            <a:off x="6732240" y="188640"/>
            <a:ext cx="2112234" cy="158417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Ethnographic research</a:t>
            </a:r>
            <a:endParaRPr lang="en-GB" dirty="0"/>
          </a:p>
        </p:txBody>
      </p:sp>
      <p:sp>
        <p:nvSpPr>
          <p:cNvPr id="3" name="Content Placeholder 2"/>
          <p:cNvSpPr>
            <a:spLocks noGrp="1"/>
          </p:cNvSpPr>
          <p:nvPr>
            <p:ph idx="1"/>
          </p:nvPr>
        </p:nvSpPr>
        <p:spPr>
          <a:xfrm>
            <a:off x="539552" y="2204864"/>
            <a:ext cx="5688632" cy="3538736"/>
          </a:xfrm>
        </p:spPr>
        <p:txBody>
          <a:bodyPr/>
          <a:lstStyle/>
          <a:p>
            <a:r>
              <a:rPr lang="en-GB" sz="2400" dirty="0" smtClean="0">
                <a:solidFill>
                  <a:srgbClr val="FF9900"/>
                </a:solidFill>
              </a:rPr>
              <a:t>Originating in anthropology, this term traditionally refers to a practice in which researchers spend long periods living within a culture in order to study it. </a:t>
            </a:r>
          </a:p>
          <a:p>
            <a:pPr lvl="1" algn="r"/>
            <a:r>
              <a:rPr lang="en-GB" sz="1400" dirty="0" smtClean="0"/>
              <a:t>(</a:t>
            </a:r>
            <a:r>
              <a:rPr lang="en-GB" sz="1400" dirty="0" smtClean="0">
                <a:hlinkClick r:id="rId2"/>
              </a:rPr>
              <a:t>http://www.aqr.org.uk/glossary/?term=ethnography</a:t>
            </a:r>
            <a:r>
              <a:rPr lang="en-GB" sz="1400" dirty="0" smtClean="0"/>
              <a:t> 2013</a:t>
            </a:r>
            <a:r>
              <a:rPr lang="en-GB" sz="1800" dirty="0" smtClean="0"/>
              <a:t>)</a:t>
            </a:r>
          </a:p>
          <a:p>
            <a:r>
              <a:rPr lang="en-GB" sz="2400" dirty="0" smtClean="0"/>
              <a:t>Therefore research is in a groups ‘own environment’</a:t>
            </a:r>
          </a:p>
          <a:p>
            <a:r>
              <a:rPr lang="en-GB" sz="2400" dirty="0" smtClean="0">
                <a:solidFill>
                  <a:srgbClr val="FF9900"/>
                </a:solidFill>
              </a:rPr>
              <a:t>Time consuming but produces great detail</a:t>
            </a:r>
          </a:p>
          <a:p>
            <a:r>
              <a:rPr lang="en-GB" sz="2400" dirty="0" smtClean="0"/>
              <a:t>Normally researching socially produced ‘answers’</a:t>
            </a:r>
          </a:p>
          <a:p>
            <a:endParaRPr lang="en-GB" dirty="0"/>
          </a:p>
        </p:txBody>
      </p:sp>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62</a:t>
            </a:fld>
            <a:endParaRPr lang="en-GB"/>
          </a:p>
        </p:txBody>
      </p:sp>
      <p:pic>
        <p:nvPicPr>
          <p:cNvPr id="326658" name="Picture 2" descr="http://www.wordsinspace.net/course_material/mrm/mrmpics/SocialLife.gif">
            <a:hlinkClick r:id="rId3"/>
          </p:cNvPr>
          <p:cNvPicPr>
            <a:picLocks noChangeAspect="1" noChangeArrowheads="1"/>
          </p:cNvPicPr>
          <p:nvPr/>
        </p:nvPicPr>
        <p:blipFill>
          <a:blip r:embed="rId4" cstate="print"/>
          <a:srcRect/>
          <a:stretch>
            <a:fillRect/>
          </a:stretch>
        </p:blipFill>
        <p:spPr bwMode="auto">
          <a:xfrm>
            <a:off x="6516216" y="2348880"/>
            <a:ext cx="2382763" cy="425187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634" name="Footer Placeholder 4"/>
          <p:cNvSpPr>
            <a:spLocks noGrp="1"/>
          </p:cNvSpPr>
          <p:nvPr>
            <p:ph type="ftr" sz="quarter" idx="11"/>
          </p:nvPr>
        </p:nvSpPr>
        <p:spPr>
          <a:noFill/>
        </p:spPr>
        <p:txBody>
          <a:bodyPr/>
          <a:lstStyle/>
          <a:p>
            <a:r>
              <a:rPr lang="en-GB" smtClean="0"/>
              <a:t>CH2018</a:t>
            </a:r>
          </a:p>
        </p:txBody>
      </p:sp>
      <p:sp>
        <p:nvSpPr>
          <p:cNvPr id="69635" name="Slide Number Placeholder 5"/>
          <p:cNvSpPr>
            <a:spLocks noGrp="1"/>
          </p:cNvSpPr>
          <p:nvPr>
            <p:ph type="sldNum" sz="quarter" idx="12"/>
          </p:nvPr>
        </p:nvSpPr>
        <p:spPr>
          <a:noFill/>
        </p:spPr>
        <p:txBody>
          <a:bodyPr/>
          <a:lstStyle/>
          <a:p>
            <a:fld id="{46756394-F607-40E5-9392-E282439C4810}" type="slidenum">
              <a:rPr lang="en-GB" smtClean="0"/>
              <a:pPr/>
              <a:t>63</a:t>
            </a:fld>
            <a:endParaRPr lang="en-GB" smtClean="0"/>
          </a:p>
        </p:txBody>
      </p:sp>
      <p:sp>
        <p:nvSpPr>
          <p:cNvPr id="32770" name="Rectangle 2"/>
          <p:cNvSpPr>
            <a:spLocks noGrp="1" noChangeArrowheads="1"/>
          </p:cNvSpPr>
          <p:nvPr>
            <p:ph type="title"/>
          </p:nvPr>
        </p:nvSpPr>
        <p:spPr>
          <a:noFill/>
        </p:spPr>
        <p:txBody>
          <a:bodyPr lIns="90488" tIns="44450" rIns="90488" bIns="44450"/>
          <a:lstStyle/>
          <a:p>
            <a:pPr eaLnBrk="1" hangingPunct="1"/>
            <a:r>
              <a:rPr lang="en-GB" sz="3600" b="1" smtClean="0"/>
              <a:t>Purposes of Research</a:t>
            </a:r>
          </a:p>
        </p:txBody>
      </p:sp>
      <p:sp>
        <p:nvSpPr>
          <p:cNvPr id="32771" name="Rectangle 3"/>
          <p:cNvSpPr>
            <a:spLocks noGrp="1" noChangeArrowheads="1"/>
          </p:cNvSpPr>
          <p:nvPr>
            <p:ph type="body" idx="1"/>
          </p:nvPr>
        </p:nvSpPr>
        <p:spPr>
          <a:xfrm>
            <a:off x="755576" y="2060848"/>
            <a:ext cx="4122415" cy="3881437"/>
          </a:xfrm>
          <a:noFill/>
        </p:spPr>
        <p:txBody>
          <a:bodyPr lIns="90488" tIns="44450" rIns="90488" bIns="44450"/>
          <a:lstStyle/>
          <a:p>
            <a:pPr eaLnBrk="1" hangingPunct="1"/>
            <a:r>
              <a:rPr lang="en-GB" sz="2800" b="1" dirty="0" smtClean="0">
                <a:solidFill>
                  <a:srgbClr val="FF9900"/>
                </a:solidFill>
              </a:rPr>
              <a:t>Exploratory</a:t>
            </a:r>
          </a:p>
          <a:p>
            <a:pPr lvl="1" eaLnBrk="1" hangingPunct="1"/>
            <a:r>
              <a:rPr lang="en-GB" dirty="0" smtClean="0"/>
              <a:t>To find out what is happening</a:t>
            </a:r>
          </a:p>
          <a:p>
            <a:pPr lvl="1" eaLnBrk="1" hangingPunct="1"/>
            <a:r>
              <a:rPr lang="en-GB" dirty="0" smtClean="0"/>
              <a:t>To seek new insights</a:t>
            </a:r>
          </a:p>
          <a:p>
            <a:pPr lvl="1" eaLnBrk="1" hangingPunct="1"/>
            <a:r>
              <a:rPr lang="en-GB" dirty="0" smtClean="0"/>
              <a:t>To ask questions</a:t>
            </a:r>
          </a:p>
          <a:p>
            <a:pPr lvl="1" eaLnBrk="1" hangingPunct="1"/>
            <a:r>
              <a:rPr lang="en-GB" dirty="0" smtClean="0"/>
              <a:t>To assess phenomena in an original way</a:t>
            </a:r>
          </a:p>
          <a:p>
            <a:pPr lvl="1" eaLnBrk="1" hangingPunct="1"/>
            <a:r>
              <a:rPr lang="en-GB" dirty="0" smtClean="0"/>
              <a:t>Usually, but not necessarily, qualitative </a:t>
            </a:r>
          </a:p>
          <a:p>
            <a:pPr eaLnBrk="1" hangingPunct="1">
              <a:buFont typeface="Wingdings" pitchFamily="2" charset="2"/>
              <a:buNone/>
            </a:pPr>
            <a:endParaRPr lang="en-GB" sz="2800" dirty="0" smtClean="0"/>
          </a:p>
        </p:txBody>
      </p:sp>
      <p:pic>
        <p:nvPicPr>
          <p:cNvPr id="111618" name="Picture 2" descr="http://us.123rf.com/400wm/400/400/moodboard/moodboard0908/moodboard090804521/5412223-construction-workers-reading-blueprint-on-building-site.jpg"/>
          <p:cNvPicPr>
            <a:picLocks noChangeAspect="1" noChangeArrowheads="1"/>
          </p:cNvPicPr>
          <p:nvPr/>
        </p:nvPicPr>
        <p:blipFill>
          <a:blip r:embed="rId3" cstate="print"/>
          <a:srcRect/>
          <a:stretch>
            <a:fillRect/>
          </a:stretch>
        </p:blipFill>
        <p:spPr bwMode="auto">
          <a:xfrm>
            <a:off x="4989050" y="2420889"/>
            <a:ext cx="3891697" cy="2592288"/>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2770"/>
                                        </p:tgtEl>
                                        <p:attrNameLst>
                                          <p:attrName>style.visibility</p:attrName>
                                        </p:attrNameLst>
                                      </p:cBhvr>
                                      <p:to>
                                        <p:strVal val="visible"/>
                                      </p:to>
                                    </p:set>
                                    <p:animEffect transition="in" filter="fade">
                                      <p:cBhvr>
                                        <p:cTn id="7" dur="2000"/>
                                        <p:tgtEl>
                                          <p:spTgt spid="327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2771"/>
                                        </p:tgtEl>
                                        <p:attrNameLst>
                                          <p:attrName>style.visibility</p:attrName>
                                        </p:attrNameLst>
                                      </p:cBhvr>
                                      <p:to>
                                        <p:strVal val="visible"/>
                                      </p:to>
                                    </p:set>
                                    <p:animEffect transition="in" filter="fade">
                                      <p:cBhvr>
                                        <p:cTn id="10" dur="2000"/>
                                        <p:tgtEl>
                                          <p:spTgt spid="327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0" grpId="0"/>
      <p:bldP spid="32771" grpId="0"/>
    </p:bldLst>
  </p:timing>
</p:sld>
</file>

<file path=ppt/slides/slide6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658" name="Footer Placeholder 4"/>
          <p:cNvSpPr>
            <a:spLocks noGrp="1"/>
          </p:cNvSpPr>
          <p:nvPr>
            <p:ph type="ftr" sz="quarter" idx="11"/>
          </p:nvPr>
        </p:nvSpPr>
        <p:spPr>
          <a:noFill/>
        </p:spPr>
        <p:txBody>
          <a:bodyPr/>
          <a:lstStyle/>
          <a:p>
            <a:r>
              <a:rPr lang="en-GB" smtClean="0"/>
              <a:t>CH2018</a:t>
            </a:r>
          </a:p>
        </p:txBody>
      </p:sp>
      <p:sp>
        <p:nvSpPr>
          <p:cNvPr id="70659" name="Slide Number Placeholder 5"/>
          <p:cNvSpPr>
            <a:spLocks noGrp="1"/>
          </p:cNvSpPr>
          <p:nvPr>
            <p:ph type="sldNum" sz="quarter" idx="12"/>
          </p:nvPr>
        </p:nvSpPr>
        <p:spPr>
          <a:noFill/>
        </p:spPr>
        <p:txBody>
          <a:bodyPr/>
          <a:lstStyle/>
          <a:p>
            <a:fld id="{1C563B21-C340-4966-939A-5B9068A3D9A5}" type="slidenum">
              <a:rPr lang="en-GB" smtClean="0"/>
              <a:pPr/>
              <a:t>64</a:t>
            </a:fld>
            <a:endParaRPr lang="en-GB" smtClean="0"/>
          </a:p>
        </p:txBody>
      </p:sp>
      <p:sp>
        <p:nvSpPr>
          <p:cNvPr id="33794" name="Rectangle 2"/>
          <p:cNvSpPr>
            <a:spLocks noGrp="1" noChangeArrowheads="1"/>
          </p:cNvSpPr>
          <p:nvPr>
            <p:ph type="title"/>
          </p:nvPr>
        </p:nvSpPr>
        <p:spPr>
          <a:xfrm>
            <a:off x="1371600" y="609600"/>
            <a:ext cx="7378700" cy="838200"/>
          </a:xfrm>
          <a:noFill/>
        </p:spPr>
        <p:txBody>
          <a:bodyPr lIns="90488" tIns="44450" rIns="90488" bIns="44450"/>
          <a:lstStyle/>
          <a:p>
            <a:pPr eaLnBrk="1" hangingPunct="1"/>
            <a:r>
              <a:rPr lang="en-GB" sz="3200" b="1" smtClean="0"/>
              <a:t>Purposes Continued</a:t>
            </a:r>
          </a:p>
        </p:txBody>
      </p:sp>
      <p:sp>
        <p:nvSpPr>
          <p:cNvPr id="33795" name="Rectangle 3"/>
          <p:cNvSpPr>
            <a:spLocks noGrp="1" noChangeArrowheads="1"/>
          </p:cNvSpPr>
          <p:nvPr>
            <p:ph type="body" idx="1"/>
          </p:nvPr>
        </p:nvSpPr>
        <p:spPr>
          <a:xfrm>
            <a:off x="685800" y="1981200"/>
            <a:ext cx="7772400" cy="4572000"/>
          </a:xfrm>
          <a:noFill/>
        </p:spPr>
        <p:txBody>
          <a:bodyPr lIns="90488" tIns="44450" rIns="90488" bIns="44450"/>
          <a:lstStyle/>
          <a:p>
            <a:pPr eaLnBrk="1" hangingPunct="1"/>
            <a:r>
              <a:rPr lang="en-GB" sz="2400" b="1" smtClean="0">
                <a:solidFill>
                  <a:srgbClr val="FF9900"/>
                </a:solidFill>
              </a:rPr>
              <a:t>Descriptive</a:t>
            </a:r>
          </a:p>
          <a:p>
            <a:pPr lvl="1" eaLnBrk="1" hangingPunct="1"/>
            <a:r>
              <a:rPr lang="en-GB" sz="2400" smtClean="0"/>
              <a:t>To produce an accurate profile of persons, events or situations</a:t>
            </a:r>
          </a:p>
          <a:p>
            <a:pPr lvl="1" eaLnBrk="1" hangingPunct="1"/>
            <a:r>
              <a:rPr lang="en-GB" sz="2400" smtClean="0"/>
              <a:t>Requires extensive knowledge of the situation so that appropriate information can be collected</a:t>
            </a:r>
          </a:p>
          <a:p>
            <a:pPr lvl="1" eaLnBrk="1" hangingPunct="1"/>
            <a:r>
              <a:rPr lang="en-GB" sz="2400" smtClean="0"/>
              <a:t>Qualitative and / or quantitative</a:t>
            </a:r>
          </a:p>
          <a:p>
            <a:pPr eaLnBrk="1" hangingPunct="1"/>
            <a:r>
              <a:rPr lang="en-GB" sz="2400" b="1" smtClean="0">
                <a:solidFill>
                  <a:srgbClr val="FF9900"/>
                </a:solidFill>
              </a:rPr>
              <a:t>Explanatory</a:t>
            </a:r>
          </a:p>
          <a:p>
            <a:pPr lvl="1" eaLnBrk="1" hangingPunct="1"/>
            <a:r>
              <a:rPr lang="en-GB" sz="2400" smtClean="0"/>
              <a:t>Seeks an explanation of problem or situation (causal relationships)</a:t>
            </a:r>
          </a:p>
          <a:p>
            <a:pPr lvl="1" eaLnBrk="1" hangingPunct="1"/>
            <a:r>
              <a:rPr lang="en-GB" sz="2400" smtClean="0"/>
              <a:t>Qualitative and / or quantitative</a:t>
            </a:r>
          </a:p>
          <a:p>
            <a:pPr lvl="1" algn="r" eaLnBrk="1" hangingPunct="1">
              <a:buFont typeface="Wingdings" pitchFamily="2" charset="2"/>
              <a:buNone/>
            </a:pPr>
            <a:r>
              <a:rPr lang="en-GB" sz="1800" b="1" smtClean="0"/>
              <a:t>(Robson, 1995)</a:t>
            </a:r>
            <a:endParaRPr lang="en-GB" sz="2400" smtClean="0"/>
          </a:p>
          <a:p>
            <a:pPr lvl="1" algn="r" eaLnBrk="1" hangingPunct="1"/>
            <a:endParaRPr lang="en-GB" sz="2400"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3794"/>
                                        </p:tgtEl>
                                        <p:attrNameLst>
                                          <p:attrName>style.visibility</p:attrName>
                                        </p:attrNameLst>
                                      </p:cBhvr>
                                      <p:to>
                                        <p:strVal val="visible"/>
                                      </p:to>
                                    </p:set>
                                    <p:animEffect transition="in" filter="fade">
                                      <p:cBhvr>
                                        <p:cTn id="7" dur="2000"/>
                                        <p:tgtEl>
                                          <p:spTgt spid="337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3795"/>
                                        </p:tgtEl>
                                        <p:attrNameLst>
                                          <p:attrName>style.visibility</p:attrName>
                                        </p:attrNameLst>
                                      </p:cBhvr>
                                      <p:to>
                                        <p:strVal val="visible"/>
                                      </p:to>
                                    </p:set>
                                    <p:animEffect transition="in" filter="fade">
                                      <p:cBhvr>
                                        <p:cTn id="10" dur="2000"/>
                                        <p:tgtEl>
                                          <p:spTgt spid="337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P spid="33795" grpId="0"/>
    </p:bldLst>
  </p:timing>
</p:sld>
</file>

<file path=ppt/slides/slide6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682" name="Footer Placeholder 4"/>
          <p:cNvSpPr>
            <a:spLocks noGrp="1"/>
          </p:cNvSpPr>
          <p:nvPr>
            <p:ph type="ftr" sz="quarter" idx="11"/>
          </p:nvPr>
        </p:nvSpPr>
        <p:spPr>
          <a:noFill/>
        </p:spPr>
        <p:txBody>
          <a:bodyPr/>
          <a:lstStyle/>
          <a:p>
            <a:r>
              <a:rPr lang="en-GB" smtClean="0"/>
              <a:t>CH2018</a:t>
            </a:r>
            <a:endParaRPr lang="en-GB" dirty="0" smtClean="0"/>
          </a:p>
        </p:txBody>
      </p:sp>
      <p:sp>
        <p:nvSpPr>
          <p:cNvPr id="71683" name="Slide Number Placeholder 5"/>
          <p:cNvSpPr>
            <a:spLocks noGrp="1"/>
          </p:cNvSpPr>
          <p:nvPr>
            <p:ph type="sldNum" sz="quarter" idx="12"/>
          </p:nvPr>
        </p:nvSpPr>
        <p:spPr>
          <a:noFill/>
        </p:spPr>
        <p:txBody>
          <a:bodyPr/>
          <a:lstStyle/>
          <a:p>
            <a:fld id="{100ED760-1457-4F51-810D-B9CE6427F50E}" type="slidenum">
              <a:rPr lang="en-GB" smtClean="0"/>
              <a:pPr/>
              <a:t>65</a:t>
            </a:fld>
            <a:endParaRPr lang="en-GB" smtClean="0"/>
          </a:p>
        </p:txBody>
      </p:sp>
      <p:sp>
        <p:nvSpPr>
          <p:cNvPr id="34818" name="Rectangle 2"/>
          <p:cNvSpPr>
            <a:spLocks noGrp="1" noChangeArrowheads="1"/>
          </p:cNvSpPr>
          <p:nvPr>
            <p:ph type="title"/>
          </p:nvPr>
        </p:nvSpPr>
        <p:spPr>
          <a:noFill/>
        </p:spPr>
        <p:txBody>
          <a:bodyPr lIns="90488" tIns="44450" rIns="90488" bIns="44450"/>
          <a:lstStyle/>
          <a:p>
            <a:pPr eaLnBrk="1" hangingPunct="1"/>
            <a:r>
              <a:rPr lang="en-GB" sz="3600" smtClean="0"/>
              <a:t>Purposes Assist in Strategy Choice</a:t>
            </a:r>
          </a:p>
        </p:txBody>
      </p:sp>
      <p:sp>
        <p:nvSpPr>
          <p:cNvPr id="34819" name="Rectangle 3"/>
          <p:cNvSpPr>
            <a:spLocks noGrp="1" noChangeArrowheads="1"/>
          </p:cNvSpPr>
          <p:nvPr>
            <p:ph type="body" idx="1"/>
          </p:nvPr>
        </p:nvSpPr>
        <p:spPr>
          <a:noFill/>
        </p:spPr>
        <p:txBody>
          <a:bodyPr lIns="90488" tIns="44450" rIns="90488" bIns="44450"/>
          <a:lstStyle/>
          <a:p>
            <a:pPr eaLnBrk="1" hangingPunct="1">
              <a:lnSpc>
                <a:spcPct val="90000"/>
              </a:lnSpc>
            </a:pPr>
            <a:r>
              <a:rPr lang="en-GB" sz="2800" dirty="0" smtClean="0">
                <a:solidFill>
                  <a:srgbClr val="FF9900"/>
                </a:solidFill>
              </a:rPr>
              <a:t>Case studies</a:t>
            </a:r>
            <a:r>
              <a:rPr lang="en-GB" sz="2800" dirty="0" smtClean="0"/>
              <a:t> 	- exploratory</a:t>
            </a:r>
          </a:p>
          <a:p>
            <a:pPr eaLnBrk="1" hangingPunct="1">
              <a:lnSpc>
                <a:spcPct val="90000"/>
              </a:lnSpc>
              <a:buFont typeface="Wingdings" pitchFamily="2" charset="2"/>
              <a:buNone/>
            </a:pPr>
            <a:endParaRPr lang="en-GB" sz="2800" dirty="0" smtClean="0"/>
          </a:p>
          <a:p>
            <a:pPr eaLnBrk="1" hangingPunct="1">
              <a:lnSpc>
                <a:spcPct val="90000"/>
              </a:lnSpc>
            </a:pPr>
            <a:r>
              <a:rPr lang="en-GB" sz="2800" dirty="0" smtClean="0">
                <a:solidFill>
                  <a:srgbClr val="FF9900"/>
                </a:solidFill>
              </a:rPr>
              <a:t>Surveys </a:t>
            </a:r>
            <a:r>
              <a:rPr lang="en-GB" sz="2800" dirty="0" smtClean="0"/>
              <a:t>		- descriptive</a:t>
            </a:r>
          </a:p>
          <a:p>
            <a:pPr eaLnBrk="1" hangingPunct="1">
              <a:lnSpc>
                <a:spcPct val="90000"/>
              </a:lnSpc>
              <a:buFont typeface="Wingdings" pitchFamily="2" charset="2"/>
              <a:buNone/>
            </a:pPr>
            <a:endParaRPr lang="en-GB" sz="2800" dirty="0" smtClean="0"/>
          </a:p>
          <a:p>
            <a:pPr eaLnBrk="1" hangingPunct="1">
              <a:lnSpc>
                <a:spcPct val="90000"/>
              </a:lnSpc>
            </a:pPr>
            <a:r>
              <a:rPr lang="en-GB" sz="2800" dirty="0" smtClean="0">
                <a:solidFill>
                  <a:srgbClr val="FF9900"/>
                </a:solidFill>
              </a:rPr>
              <a:t>Experiments </a:t>
            </a:r>
            <a:r>
              <a:rPr lang="en-GB" sz="2800" dirty="0" smtClean="0"/>
              <a:t>	- explanatory</a:t>
            </a:r>
          </a:p>
          <a:p>
            <a:pPr eaLnBrk="1" hangingPunct="1">
              <a:lnSpc>
                <a:spcPct val="90000"/>
              </a:lnSpc>
              <a:buFont typeface="Wingdings" pitchFamily="2" charset="2"/>
              <a:buNone/>
            </a:pPr>
            <a:endParaRPr lang="en-GB" sz="2800" dirty="0" smtClean="0"/>
          </a:p>
          <a:p>
            <a:pPr eaLnBrk="1" hangingPunct="1">
              <a:lnSpc>
                <a:spcPct val="90000"/>
              </a:lnSpc>
            </a:pPr>
            <a:r>
              <a:rPr lang="en-GB" sz="2800" dirty="0" smtClean="0">
                <a:solidFill>
                  <a:srgbClr val="FF9900"/>
                </a:solidFill>
              </a:rPr>
              <a:t>EACH</a:t>
            </a:r>
            <a:r>
              <a:rPr lang="en-GB" sz="2800" dirty="0" smtClean="0"/>
              <a:t> strategy can be used for any of the noted purposes</a:t>
            </a:r>
          </a:p>
        </p:txBody>
      </p:sp>
      <p:pic>
        <p:nvPicPr>
          <p:cNvPr id="107522" name="Picture 2" descr="http://www.jba-martin.co.uk/var/av/43087/599773-construction-reading-jba-martin-ltd-helmet.jpg"/>
          <p:cNvPicPr>
            <a:picLocks noChangeAspect="1" noChangeArrowheads="1"/>
          </p:cNvPicPr>
          <p:nvPr/>
        </p:nvPicPr>
        <p:blipFill>
          <a:blip r:embed="rId3" cstate="print"/>
          <a:srcRect/>
          <a:stretch>
            <a:fillRect/>
          </a:stretch>
        </p:blipFill>
        <p:spPr bwMode="auto">
          <a:xfrm>
            <a:off x="6660232" y="2348880"/>
            <a:ext cx="2209428" cy="2504019"/>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4818"/>
                                        </p:tgtEl>
                                        <p:attrNameLst>
                                          <p:attrName>style.visibility</p:attrName>
                                        </p:attrNameLst>
                                      </p:cBhvr>
                                      <p:to>
                                        <p:strVal val="visible"/>
                                      </p:to>
                                    </p:set>
                                    <p:animEffect transition="in" filter="fade">
                                      <p:cBhvr>
                                        <p:cTn id="7" dur="2000"/>
                                        <p:tgtEl>
                                          <p:spTgt spid="348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4819"/>
                                        </p:tgtEl>
                                        <p:attrNameLst>
                                          <p:attrName>style.visibility</p:attrName>
                                        </p:attrNameLst>
                                      </p:cBhvr>
                                      <p:to>
                                        <p:strVal val="visible"/>
                                      </p:to>
                                    </p:set>
                                    <p:animEffect transition="in" filter="fade">
                                      <p:cBhvr>
                                        <p:cTn id="10" dur="2000"/>
                                        <p:tgtEl>
                                          <p:spTgt spid="348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8" grpId="0"/>
      <p:bldP spid="34819" grpId="0"/>
    </p:bldLst>
  </p:timing>
</p:sld>
</file>

<file path=ppt/slides/slide6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2706" name="Footer Placeholder 4"/>
          <p:cNvSpPr>
            <a:spLocks noGrp="1"/>
          </p:cNvSpPr>
          <p:nvPr>
            <p:ph type="ftr" sz="quarter" idx="11"/>
          </p:nvPr>
        </p:nvSpPr>
        <p:spPr>
          <a:noFill/>
        </p:spPr>
        <p:txBody>
          <a:bodyPr/>
          <a:lstStyle/>
          <a:p>
            <a:r>
              <a:rPr lang="en-GB" smtClean="0"/>
              <a:t>CH2018</a:t>
            </a:r>
          </a:p>
        </p:txBody>
      </p:sp>
      <p:sp>
        <p:nvSpPr>
          <p:cNvPr id="72707" name="Slide Number Placeholder 5"/>
          <p:cNvSpPr>
            <a:spLocks noGrp="1"/>
          </p:cNvSpPr>
          <p:nvPr>
            <p:ph type="sldNum" sz="quarter" idx="12"/>
          </p:nvPr>
        </p:nvSpPr>
        <p:spPr>
          <a:noFill/>
        </p:spPr>
        <p:txBody>
          <a:bodyPr/>
          <a:lstStyle/>
          <a:p>
            <a:fld id="{D7AD87CA-47B5-483A-8946-C94F87860D40}" type="slidenum">
              <a:rPr lang="en-GB" smtClean="0"/>
              <a:pPr/>
              <a:t>66</a:t>
            </a:fld>
            <a:endParaRPr lang="en-GB" smtClean="0"/>
          </a:p>
        </p:txBody>
      </p:sp>
      <p:sp>
        <p:nvSpPr>
          <p:cNvPr id="35842" name="Rectangle 2"/>
          <p:cNvSpPr>
            <a:spLocks noGrp="1" noChangeArrowheads="1"/>
          </p:cNvSpPr>
          <p:nvPr>
            <p:ph type="title"/>
          </p:nvPr>
        </p:nvSpPr>
        <p:spPr>
          <a:noFill/>
        </p:spPr>
        <p:txBody>
          <a:bodyPr lIns="90488" tIns="44450" rIns="90488" bIns="44450"/>
          <a:lstStyle/>
          <a:p>
            <a:pPr eaLnBrk="1" hangingPunct="1"/>
            <a:r>
              <a:rPr lang="en-GB" sz="3600" smtClean="0"/>
              <a:t>Considerations</a:t>
            </a:r>
          </a:p>
        </p:txBody>
      </p:sp>
      <p:sp>
        <p:nvSpPr>
          <p:cNvPr id="35843" name="Rectangle 3"/>
          <p:cNvSpPr>
            <a:spLocks noGrp="1" noChangeArrowheads="1"/>
          </p:cNvSpPr>
          <p:nvPr>
            <p:ph type="body" idx="1"/>
          </p:nvPr>
        </p:nvSpPr>
        <p:spPr>
          <a:noFill/>
        </p:spPr>
        <p:txBody>
          <a:bodyPr lIns="90488" tIns="44450" rIns="90488" bIns="44450"/>
          <a:lstStyle/>
          <a:p>
            <a:pPr eaLnBrk="1" hangingPunct="1"/>
            <a:r>
              <a:rPr lang="en-GB" sz="2400" smtClean="0"/>
              <a:t>Validity and Reliability</a:t>
            </a:r>
          </a:p>
          <a:p>
            <a:pPr eaLnBrk="1" hangingPunct="1"/>
            <a:r>
              <a:rPr lang="en-GB" sz="2400" smtClean="0"/>
              <a:t>Objectivity and Truth</a:t>
            </a:r>
          </a:p>
          <a:p>
            <a:pPr eaLnBrk="1" hangingPunct="1"/>
            <a:r>
              <a:rPr lang="en-GB" sz="2400" smtClean="0">
                <a:solidFill>
                  <a:srgbClr val="FF9900"/>
                </a:solidFill>
              </a:rPr>
              <a:t>Sampling</a:t>
            </a:r>
          </a:p>
          <a:p>
            <a:pPr eaLnBrk="1" hangingPunct="1"/>
            <a:r>
              <a:rPr lang="en-GB" sz="2400" smtClean="0"/>
              <a:t>Ask yourself</a:t>
            </a:r>
          </a:p>
          <a:p>
            <a:pPr lvl="1" eaLnBrk="1" hangingPunct="1"/>
            <a:r>
              <a:rPr lang="en-GB" sz="2000" smtClean="0">
                <a:solidFill>
                  <a:srgbClr val="FF9900"/>
                </a:solidFill>
              </a:rPr>
              <a:t>What methods are available?</a:t>
            </a:r>
          </a:p>
          <a:p>
            <a:pPr lvl="1" eaLnBrk="1" hangingPunct="1"/>
            <a:r>
              <a:rPr lang="en-GB" sz="2000" smtClean="0">
                <a:solidFill>
                  <a:srgbClr val="FF9900"/>
                </a:solidFill>
              </a:rPr>
              <a:t>What can they tell me?</a:t>
            </a:r>
          </a:p>
          <a:p>
            <a:pPr lvl="1" eaLnBrk="1" hangingPunct="1"/>
            <a:r>
              <a:rPr lang="en-GB" sz="2000" smtClean="0">
                <a:solidFill>
                  <a:srgbClr val="FF9900"/>
                </a:solidFill>
              </a:rPr>
              <a:t>Which is appropriate / practical</a:t>
            </a:r>
          </a:p>
          <a:p>
            <a:pPr lvl="1" eaLnBrk="1" hangingPunct="1">
              <a:buFont typeface="Wingdings" pitchFamily="2" charset="2"/>
              <a:buNone/>
            </a:pPr>
            <a:endParaRPr lang="en-GB" sz="2000" smtClean="0">
              <a:solidFill>
                <a:srgbClr val="FF9900"/>
              </a:solidFill>
            </a:endParaRPr>
          </a:p>
          <a:p>
            <a:pPr eaLnBrk="1" hangingPunct="1"/>
            <a:r>
              <a:rPr lang="en-GB" sz="2400" smtClean="0">
                <a:solidFill>
                  <a:srgbClr val="FF9900"/>
                </a:solidFill>
              </a:rPr>
              <a:t>Conclusion</a:t>
            </a:r>
          </a:p>
        </p:txBody>
      </p:sp>
      <p:pic>
        <p:nvPicPr>
          <p:cNvPr id="72710" name="Picture 5" descr="gears"/>
          <p:cNvPicPr>
            <a:picLocks noChangeAspect="1" noChangeArrowheads="1"/>
          </p:cNvPicPr>
          <p:nvPr/>
        </p:nvPicPr>
        <p:blipFill>
          <a:blip r:embed="rId3" cstate="print"/>
          <a:srcRect/>
          <a:stretch>
            <a:fillRect/>
          </a:stretch>
        </p:blipFill>
        <p:spPr bwMode="auto">
          <a:xfrm>
            <a:off x="5715000" y="2590800"/>
            <a:ext cx="3028950" cy="3028950"/>
          </a:xfrm>
          <a:prstGeom prst="rect">
            <a:avLst/>
          </a:prstGeom>
          <a:noFill/>
          <a:ln w="9525">
            <a:noFill/>
            <a:miter lim="800000"/>
            <a:headEnd/>
            <a:tailEnd/>
          </a:ln>
        </p:spPr>
      </p:pic>
      <p:sp>
        <p:nvSpPr>
          <p:cNvPr id="72711" name="Text Box 6"/>
          <p:cNvSpPr txBox="1">
            <a:spLocks noChangeArrowheads="1"/>
          </p:cNvSpPr>
          <p:nvPr/>
        </p:nvSpPr>
        <p:spPr bwMode="auto">
          <a:xfrm>
            <a:off x="7010400" y="5410200"/>
            <a:ext cx="2133600" cy="457200"/>
          </a:xfrm>
          <a:prstGeom prst="rect">
            <a:avLst/>
          </a:prstGeom>
          <a:noFill/>
          <a:ln w="12700" cap="sq">
            <a:noFill/>
            <a:miter lim="800000"/>
            <a:headEnd type="none" w="sm" len="sm"/>
            <a:tailEnd type="none" w="sm" len="sm"/>
          </a:ln>
        </p:spPr>
        <p:txBody>
          <a:bodyPr>
            <a:spAutoFit/>
          </a:bodyPr>
          <a:lstStyle/>
          <a:p>
            <a:pPr>
              <a:spcBef>
                <a:spcPct val="50000"/>
              </a:spcBef>
            </a:pPr>
            <a:r>
              <a:rPr lang="en-GB"/>
              <a:t>Reliable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5842"/>
                                        </p:tgtEl>
                                        <p:attrNameLst>
                                          <p:attrName>style.visibility</p:attrName>
                                        </p:attrNameLst>
                                      </p:cBhvr>
                                      <p:to>
                                        <p:strVal val="visible"/>
                                      </p:to>
                                    </p:set>
                                    <p:animEffect transition="in" filter="fade">
                                      <p:cBhvr>
                                        <p:cTn id="7" dur="2000"/>
                                        <p:tgtEl>
                                          <p:spTgt spid="3584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5843"/>
                                        </p:tgtEl>
                                        <p:attrNameLst>
                                          <p:attrName>style.visibility</p:attrName>
                                        </p:attrNameLst>
                                      </p:cBhvr>
                                      <p:to>
                                        <p:strVal val="visible"/>
                                      </p:to>
                                    </p:set>
                                    <p:animEffect transition="in" filter="fade">
                                      <p:cBhvr>
                                        <p:cTn id="10" dur="2000"/>
                                        <p:tgtEl>
                                          <p:spTgt spid="358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2" grpId="0"/>
      <p:bldP spid="35843" grpId="0"/>
    </p:bldLst>
  </p:timing>
</p:sld>
</file>

<file path=ppt/slides/slide6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730" name="Rectangle 104"/>
          <p:cNvSpPr>
            <a:spLocks noGrp="1" noChangeArrowheads="1"/>
          </p:cNvSpPr>
          <p:nvPr>
            <p:ph type="ftr" sz="quarter" idx="11"/>
          </p:nvPr>
        </p:nvSpPr>
        <p:spPr>
          <a:noFill/>
        </p:spPr>
        <p:txBody>
          <a:bodyPr/>
          <a:lstStyle/>
          <a:p>
            <a:r>
              <a:rPr lang="en-GB" smtClean="0"/>
              <a:t>CH2018</a:t>
            </a:r>
          </a:p>
        </p:txBody>
      </p:sp>
      <p:sp>
        <p:nvSpPr>
          <p:cNvPr id="73731" name="Rectangle 105"/>
          <p:cNvSpPr>
            <a:spLocks noGrp="1" noChangeArrowheads="1"/>
          </p:cNvSpPr>
          <p:nvPr>
            <p:ph type="sldNum" sz="quarter" idx="12"/>
          </p:nvPr>
        </p:nvSpPr>
        <p:spPr>
          <a:noFill/>
        </p:spPr>
        <p:txBody>
          <a:bodyPr/>
          <a:lstStyle/>
          <a:p>
            <a:fld id="{FAEEB367-C5D2-4CD1-8BC6-276618161696}" type="slidenum">
              <a:rPr lang="en-GB" smtClean="0"/>
              <a:pPr/>
              <a:t>67</a:t>
            </a:fld>
            <a:endParaRPr lang="en-GB" smtClean="0"/>
          </a:p>
        </p:txBody>
      </p:sp>
      <p:sp>
        <p:nvSpPr>
          <p:cNvPr id="36866" name="Rectangle 2"/>
          <p:cNvSpPr>
            <a:spLocks noGrp="1" noChangeArrowheads="1"/>
          </p:cNvSpPr>
          <p:nvPr>
            <p:ph type="ctrTitle"/>
          </p:nvPr>
        </p:nvSpPr>
        <p:spPr>
          <a:xfrm>
            <a:off x="914400" y="990600"/>
            <a:ext cx="7772400" cy="1143000"/>
          </a:xfrm>
          <a:noFill/>
        </p:spPr>
        <p:txBody>
          <a:bodyPr lIns="90488" tIns="44450" rIns="90488" bIns="44450"/>
          <a:lstStyle/>
          <a:p>
            <a:pPr eaLnBrk="1" hangingPunct="1"/>
            <a:r>
              <a:rPr lang="en-GB" sz="3600" smtClean="0"/>
              <a:t>Questionnaire Design: </a:t>
            </a:r>
            <a:br>
              <a:rPr lang="en-GB" sz="3600" smtClean="0"/>
            </a:br>
            <a:r>
              <a:rPr lang="en-GB" sz="3600" smtClean="0"/>
              <a:t>Is there a need for careful consideration?</a:t>
            </a:r>
          </a:p>
        </p:txBody>
      </p:sp>
      <p:sp>
        <p:nvSpPr>
          <p:cNvPr id="36867" name="Rectangle 3"/>
          <p:cNvSpPr>
            <a:spLocks noGrp="1" noChangeArrowheads="1"/>
          </p:cNvSpPr>
          <p:nvPr>
            <p:ph type="subTitle" idx="1"/>
          </p:nvPr>
        </p:nvSpPr>
        <p:spPr>
          <a:xfrm>
            <a:off x="1403350" y="2708275"/>
            <a:ext cx="6400800" cy="1752600"/>
          </a:xfrm>
          <a:noFill/>
        </p:spPr>
        <p:txBody>
          <a:bodyPr lIns="90488" tIns="44450" rIns="90488" bIns="44450"/>
          <a:lstStyle/>
          <a:p>
            <a:pPr algn="l" eaLnBrk="1" hangingPunct="1"/>
            <a:r>
              <a:rPr lang="en-GB" sz="2800" b="1" smtClean="0"/>
              <a:t>Introduction</a:t>
            </a:r>
          </a:p>
          <a:p>
            <a:pPr marL="457200" lvl="1" indent="0" eaLnBrk="1" hangingPunct="1">
              <a:buClr>
                <a:schemeClr val="tx2"/>
              </a:buClr>
              <a:buFontTx/>
              <a:buChar char="•"/>
            </a:pPr>
            <a:r>
              <a:rPr lang="en-GB" sz="2400" smtClean="0"/>
              <a:t>Extensive</a:t>
            </a:r>
          </a:p>
          <a:p>
            <a:pPr marL="457200" lvl="1" indent="0" eaLnBrk="1" hangingPunct="1">
              <a:buClr>
                <a:schemeClr val="tx2"/>
              </a:buClr>
              <a:buFontTx/>
              <a:buChar char="•"/>
            </a:pPr>
            <a:r>
              <a:rPr lang="en-GB" sz="2400" smtClean="0"/>
              <a:t>Obvious strategy</a:t>
            </a:r>
          </a:p>
          <a:p>
            <a:pPr marL="457200" lvl="1" indent="0" eaLnBrk="1" hangingPunct="1">
              <a:buClr>
                <a:schemeClr val="tx2"/>
              </a:buClr>
              <a:buFontTx/>
              <a:buChar char="•"/>
            </a:pPr>
            <a:r>
              <a:rPr lang="en-GB" sz="2400" smtClean="0"/>
              <a:t>Not simple</a:t>
            </a:r>
          </a:p>
        </p:txBody>
      </p:sp>
      <p:sp>
        <p:nvSpPr>
          <p:cNvPr id="73734" name="Text Box 4"/>
          <p:cNvSpPr txBox="1">
            <a:spLocks noChangeArrowheads="1"/>
          </p:cNvSpPr>
          <p:nvPr/>
        </p:nvSpPr>
        <p:spPr bwMode="auto">
          <a:xfrm>
            <a:off x="6934200" y="6172200"/>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5</a:t>
            </a:r>
          </a:p>
        </p:txBody>
      </p:sp>
      <p:sp>
        <p:nvSpPr>
          <p:cNvPr id="73735" name="Text Box 5"/>
          <p:cNvSpPr txBox="1">
            <a:spLocks noChangeArrowheads="1"/>
          </p:cNvSpPr>
          <p:nvPr/>
        </p:nvSpPr>
        <p:spPr bwMode="auto">
          <a:xfrm>
            <a:off x="4211960" y="2420888"/>
            <a:ext cx="4536504" cy="3724096"/>
          </a:xfrm>
          <a:prstGeom prst="rect">
            <a:avLst/>
          </a:prstGeom>
          <a:noFill/>
          <a:ln w="12700">
            <a:noFill/>
            <a:miter lim="800000"/>
            <a:headEnd/>
            <a:tailEnd/>
          </a:ln>
        </p:spPr>
        <p:txBody>
          <a:bodyPr wrap="square">
            <a:spAutoFit/>
          </a:bodyPr>
          <a:lstStyle/>
          <a:p>
            <a:pPr lvl="1">
              <a:spcBef>
                <a:spcPct val="20000"/>
              </a:spcBef>
              <a:buClr>
                <a:schemeClr val="tx2"/>
              </a:buClr>
            </a:pPr>
            <a:r>
              <a:rPr lang="en-GB" dirty="0"/>
              <a:t>Consider</a:t>
            </a:r>
          </a:p>
          <a:p>
            <a:pPr lvl="2">
              <a:spcBef>
                <a:spcPct val="20000"/>
              </a:spcBef>
              <a:buClr>
                <a:schemeClr val="tx2"/>
              </a:buClr>
              <a:buSzPct val="115000"/>
              <a:buFontTx/>
              <a:buChar char="•"/>
            </a:pPr>
            <a:r>
              <a:rPr lang="en-GB" sz="2000" dirty="0" smtClean="0">
                <a:solidFill>
                  <a:srgbClr val="FF9900"/>
                </a:solidFill>
              </a:rPr>
              <a:t>Formulation </a:t>
            </a:r>
          </a:p>
          <a:p>
            <a:pPr marL="1885950" lvl="3" indent="-514350">
              <a:spcBef>
                <a:spcPct val="20000"/>
              </a:spcBef>
              <a:buClr>
                <a:schemeClr val="tx2"/>
              </a:buClr>
              <a:buSzPct val="115000"/>
              <a:buFont typeface="+mj-lt"/>
              <a:buAutoNum type="romanUcPeriod"/>
            </a:pPr>
            <a:r>
              <a:rPr lang="en-GB" sz="2000" dirty="0" smtClean="0">
                <a:solidFill>
                  <a:schemeClr val="tx2">
                    <a:lumMod val="60000"/>
                    <a:lumOff val="40000"/>
                  </a:schemeClr>
                </a:solidFill>
              </a:rPr>
              <a:t>First thought Qs</a:t>
            </a:r>
          </a:p>
          <a:p>
            <a:pPr marL="1885950" lvl="3" indent="-514350">
              <a:spcBef>
                <a:spcPct val="20000"/>
              </a:spcBef>
              <a:buClr>
                <a:schemeClr val="tx2"/>
              </a:buClr>
              <a:buSzPct val="115000"/>
              <a:buFont typeface="+mj-lt"/>
              <a:buAutoNum type="romanUcPeriod"/>
            </a:pPr>
            <a:r>
              <a:rPr lang="en-GB" sz="2000" dirty="0" smtClean="0">
                <a:solidFill>
                  <a:schemeClr val="tx2">
                    <a:lumMod val="60000"/>
                    <a:lumOff val="40000"/>
                  </a:schemeClr>
                </a:solidFill>
              </a:rPr>
              <a:t>Final questionnaire</a:t>
            </a:r>
          </a:p>
          <a:p>
            <a:pPr marL="1885950" lvl="3" indent="-514350">
              <a:spcBef>
                <a:spcPct val="20000"/>
              </a:spcBef>
              <a:buClr>
                <a:schemeClr val="tx2"/>
              </a:buClr>
              <a:buSzPct val="115000"/>
              <a:buFont typeface="+mj-lt"/>
              <a:buAutoNum type="romanUcPeriod"/>
            </a:pPr>
            <a:r>
              <a:rPr lang="en-GB" sz="2000" dirty="0" smtClean="0">
                <a:solidFill>
                  <a:schemeClr val="tx2">
                    <a:lumMod val="60000"/>
                    <a:lumOff val="40000"/>
                  </a:schemeClr>
                </a:solidFill>
              </a:rPr>
              <a:t>Wording of final questionnaire</a:t>
            </a:r>
            <a:endParaRPr lang="en-GB" sz="2000" dirty="0">
              <a:solidFill>
                <a:schemeClr val="tx2">
                  <a:lumMod val="60000"/>
                  <a:lumOff val="40000"/>
                </a:schemeClr>
              </a:solidFill>
            </a:endParaRPr>
          </a:p>
          <a:p>
            <a:pPr lvl="2">
              <a:spcBef>
                <a:spcPct val="20000"/>
              </a:spcBef>
              <a:buClr>
                <a:schemeClr val="tx2"/>
              </a:buClr>
              <a:buSzPct val="115000"/>
              <a:buFontTx/>
              <a:buChar char="•"/>
            </a:pPr>
            <a:r>
              <a:rPr lang="en-GB" sz="2000" dirty="0">
                <a:solidFill>
                  <a:srgbClr val="FF9900"/>
                </a:solidFill>
              </a:rPr>
              <a:t>Implementation</a:t>
            </a:r>
          </a:p>
          <a:p>
            <a:pPr lvl="2">
              <a:spcBef>
                <a:spcPct val="20000"/>
              </a:spcBef>
              <a:buClr>
                <a:schemeClr val="tx2"/>
              </a:buClr>
              <a:buSzPct val="115000"/>
              <a:buFontTx/>
              <a:buChar char="•"/>
            </a:pPr>
            <a:r>
              <a:rPr lang="en-GB" sz="2000" dirty="0">
                <a:solidFill>
                  <a:srgbClr val="FF9900"/>
                </a:solidFill>
              </a:rPr>
              <a:t>Administration</a:t>
            </a:r>
          </a:p>
          <a:p>
            <a:pPr lvl="2">
              <a:spcBef>
                <a:spcPct val="20000"/>
              </a:spcBef>
              <a:buClr>
                <a:schemeClr val="tx2"/>
              </a:buClr>
              <a:buSzPct val="115000"/>
              <a:buFontTx/>
              <a:buChar char="•"/>
            </a:pPr>
            <a:r>
              <a:rPr lang="en-GB" sz="2000" dirty="0">
                <a:solidFill>
                  <a:srgbClr val="FF9900"/>
                </a:solidFill>
              </a:rPr>
              <a:t>Analysis</a:t>
            </a:r>
          </a:p>
          <a:p>
            <a:endParaRPr lang="en-GB" dirty="0">
              <a:solidFill>
                <a:srgbClr val="FF9900"/>
              </a:solidFill>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6866"/>
                                        </p:tgtEl>
                                        <p:attrNameLst>
                                          <p:attrName>style.visibility</p:attrName>
                                        </p:attrNameLst>
                                      </p:cBhvr>
                                      <p:to>
                                        <p:strVal val="visible"/>
                                      </p:to>
                                    </p:set>
                                    <p:animEffect transition="in" filter="fade">
                                      <p:cBhvr>
                                        <p:cTn id="7" dur="2000"/>
                                        <p:tgtEl>
                                          <p:spTgt spid="3686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6867"/>
                                        </p:tgtEl>
                                        <p:attrNameLst>
                                          <p:attrName>style.visibility</p:attrName>
                                        </p:attrNameLst>
                                      </p:cBhvr>
                                      <p:to>
                                        <p:strVal val="visible"/>
                                      </p:to>
                                    </p:set>
                                    <p:animEffect transition="in" filter="fade">
                                      <p:cBhvr>
                                        <p:cTn id="10" dur="2000"/>
                                        <p:tgtEl>
                                          <p:spTgt spid="368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P spid="36867" grpId="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Ask yourself</a:t>
            </a:r>
            <a:endParaRPr lang="en-GB" dirty="0"/>
          </a:p>
        </p:txBody>
      </p:sp>
      <p:sp>
        <p:nvSpPr>
          <p:cNvPr id="3" name="Content Placeholder 2"/>
          <p:cNvSpPr>
            <a:spLocks noGrp="1"/>
          </p:cNvSpPr>
          <p:nvPr>
            <p:ph idx="1"/>
          </p:nvPr>
        </p:nvSpPr>
        <p:spPr/>
        <p:txBody>
          <a:bodyPr/>
          <a:lstStyle/>
          <a:p>
            <a:r>
              <a:rPr lang="en-GB" dirty="0" smtClean="0"/>
              <a:t>Which research objectives or hypotheses is the question related to?</a:t>
            </a:r>
          </a:p>
          <a:p>
            <a:r>
              <a:rPr lang="en-GB" dirty="0" smtClean="0"/>
              <a:t>Can the answer be obtained from other sources (</a:t>
            </a:r>
            <a:r>
              <a:rPr lang="en-GB" dirty="0" err="1" smtClean="0"/>
              <a:t>Naoum</a:t>
            </a:r>
            <a:r>
              <a:rPr lang="en-GB" dirty="0" smtClean="0"/>
              <a:t>, 2013)</a:t>
            </a:r>
          </a:p>
          <a:p>
            <a:r>
              <a:rPr lang="en-GB" dirty="0" smtClean="0"/>
              <a:t>Is the questions based on or facilitated by the literature review?</a:t>
            </a:r>
          </a:p>
          <a:p>
            <a:r>
              <a:rPr lang="en-GB" dirty="0" smtClean="0"/>
              <a:t>How can I present and evaluate the data?</a:t>
            </a:r>
          </a:p>
          <a:p>
            <a:endParaRPr lang="en-GB" dirty="0"/>
          </a:p>
        </p:txBody>
      </p:sp>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68</a:t>
            </a:fld>
            <a:endParaRPr lang="en-GB"/>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51" name="Footer Placeholder 5"/>
          <p:cNvSpPr>
            <a:spLocks noGrp="1"/>
          </p:cNvSpPr>
          <p:nvPr>
            <p:ph type="ftr" sz="quarter" idx="11"/>
          </p:nvPr>
        </p:nvSpPr>
        <p:spPr>
          <a:noFill/>
        </p:spPr>
        <p:txBody>
          <a:bodyPr/>
          <a:lstStyle/>
          <a:p>
            <a:r>
              <a:rPr lang="en-GB" smtClean="0"/>
              <a:t>CH2018</a:t>
            </a:r>
          </a:p>
        </p:txBody>
      </p:sp>
      <p:sp>
        <p:nvSpPr>
          <p:cNvPr id="2052" name="Slide Number Placeholder 6"/>
          <p:cNvSpPr>
            <a:spLocks noGrp="1"/>
          </p:cNvSpPr>
          <p:nvPr>
            <p:ph type="sldNum" sz="quarter" idx="12"/>
          </p:nvPr>
        </p:nvSpPr>
        <p:spPr>
          <a:noFill/>
        </p:spPr>
        <p:txBody>
          <a:bodyPr/>
          <a:lstStyle/>
          <a:p>
            <a:fld id="{B93A9830-C0E5-4015-B046-365A2F1314B2}" type="slidenum">
              <a:rPr lang="en-GB" smtClean="0"/>
              <a:pPr/>
              <a:t>69</a:t>
            </a:fld>
            <a:endParaRPr lang="en-GB" smtClean="0"/>
          </a:p>
        </p:txBody>
      </p:sp>
      <p:sp>
        <p:nvSpPr>
          <p:cNvPr id="37890" name="Rectangle 2"/>
          <p:cNvSpPr>
            <a:spLocks noGrp="1" noChangeArrowheads="1"/>
          </p:cNvSpPr>
          <p:nvPr>
            <p:ph type="title"/>
          </p:nvPr>
        </p:nvSpPr>
        <p:spPr>
          <a:noFill/>
        </p:spPr>
        <p:txBody>
          <a:bodyPr lIns="90488" tIns="44450" rIns="90488" bIns="44450"/>
          <a:lstStyle/>
          <a:p>
            <a:pPr eaLnBrk="1" hangingPunct="1"/>
            <a:r>
              <a:rPr lang="en-GB" sz="3600" b="1" smtClean="0"/>
              <a:t>Which to Choose?</a:t>
            </a:r>
          </a:p>
        </p:txBody>
      </p:sp>
      <p:sp>
        <p:nvSpPr>
          <p:cNvPr id="37891" name="Rectangle 3"/>
          <p:cNvSpPr>
            <a:spLocks noGrp="1" noChangeArrowheads="1"/>
          </p:cNvSpPr>
          <p:nvPr>
            <p:ph type="body" sz="half" idx="1"/>
          </p:nvPr>
        </p:nvSpPr>
        <p:spPr>
          <a:noFill/>
        </p:spPr>
        <p:txBody>
          <a:bodyPr lIns="90488" tIns="44450" rIns="90488" bIns="44450"/>
          <a:lstStyle/>
          <a:p>
            <a:pPr eaLnBrk="1" hangingPunct="1">
              <a:lnSpc>
                <a:spcPct val="90000"/>
              </a:lnSpc>
            </a:pPr>
            <a:r>
              <a:rPr lang="en-GB" sz="2400" dirty="0" smtClean="0"/>
              <a:t>Telephone </a:t>
            </a:r>
          </a:p>
          <a:p>
            <a:pPr eaLnBrk="1" hangingPunct="1">
              <a:lnSpc>
                <a:spcPct val="90000"/>
              </a:lnSpc>
            </a:pPr>
            <a:r>
              <a:rPr lang="en-GB" sz="2400" dirty="0" smtClean="0"/>
              <a:t>Face to face</a:t>
            </a:r>
          </a:p>
          <a:p>
            <a:pPr eaLnBrk="1" hangingPunct="1">
              <a:lnSpc>
                <a:spcPct val="90000"/>
              </a:lnSpc>
            </a:pPr>
            <a:r>
              <a:rPr lang="en-GB" sz="2400" dirty="0" smtClean="0"/>
              <a:t>Posted</a:t>
            </a:r>
          </a:p>
          <a:p>
            <a:pPr eaLnBrk="1" hangingPunct="1">
              <a:lnSpc>
                <a:spcPct val="90000"/>
              </a:lnSpc>
            </a:pPr>
            <a:r>
              <a:rPr lang="en-GB" sz="2400" dirty="0" smtClean="0"/>
              <a:t>E Mail</a:t>
            </a:r>
          </a:p>
          <a:p>
            <a:pPr eaLnBrk="1" hangingPunct="1">
              <a:lnSpc>
                <a:spcPct val="90000"/>
              </a:lnSpc>
            </a:pPr>
            <a:r>
              <a:rPr lang="en-GB" sz="2400" dirty="0" smtClean="0"/>
              <a:t>Video Conferencing </a:t>
            </a:r>
          </a:p>
          <a:p>
            <a:pPr eaLnBrk="1" hangingPunct="1">
              <a:lnSpc>
                <a:spcPct val="90000"/>
              </a:lnSpc>
            </a:pPr>
            <a:r>
              <a:rPr lang="en-GB" sz="2400" dirty="0" smtClean="0"/>
              <a:t>Survey Monkey etc..</a:t>
            </a:r>
          </a:p>
          <a:p>
            <a:pPr eaLnBrk="1" hangingPunct="1">
              <a:lnSpc>
                <a:spcPct val="90000"/>
              </a:lnSpc>
            </a:pPr>
            <a:r>
              <a:rPr lang="en-GB" sz="2400" dirty="0" smtClean="0"/>
              <a:t>All have:</a:t>
            </a:r>
          </a:p>
          <a:p>
            <a:pPr lvl="1" eaLnBrk="1" hangingPunct="1">
              <a:lnSpc>
                <a:spcPct val="90000"/>
              </a:lnSpc>
            </a:pPr>
            <a:r>
              <a:rPr lang="en-GB" sz="2000" dirty="0" smtClean="0">
                <a:solidFill>
                  <a:srgbClr val="FF9900"/>
                </a:solidFill>
              </a:rPr>
              <a:t>advantages</a:t>
            </a:r>
          </a:p>
          <a:p>
            <a:pPr lvl="1" eaLnBrk="1" hangingPunct="1">
              <a:lnSpc>
                <a:spcPct val="90000"/>
              </a:lnSpc>
            </a:pPr>
            <a:r>
              <a:rPr lang="en-GB" sz="2000" dirty="0" smtClean="0">
                <a:solidFill>
                  <a:srgbClr val="FF9900"/>
                </a:solidFill>
              </a:rPr>
              <a:t>disadvantages </a:t>
            </a:r>
          </a:p>
        </p:txBody>
      </p:sp>
      <p:graphicFrame>
        <p:nvGraphicFramePr>
          <p:cNvPr id="2050" name="Object 4">
            <a:hlinkClick r:id="" action="ppaction://ole?verb=0"/>
          </p:cNvPr>
          <p:cNvGraphicFramePr>
            <a:graphicFrameLocks/>
          </p:cNvGraphicFramePr>
          <p:nvPr/>
        </p:nvGraphicFramePr>
        <p:xfrm>
          <a:off x="4935538" y="1795463"/>
          <a:ext cx="3836987" cy="4605337"/>
        </p:xfrm>
        <a:graphic>
          <a:graphicData uri="http://schemas.openxmlformats.org/presentationml/2006/ole">
            <mc:AlternateContent xmlns:mc="http://schemas.openxmlformats.org/markup-compatibility/2006">
              <mc:Choice xmlns:v="urn:schemas-microsoft-com:vml" Requires="v">
                <p:oleObj spid="_x0000_s2071" name="Microsoft ClipArt Gallery" r:id="rId4" imgW="3848100" imgH="5478463" progId="">
                  <p:embed/>
                </p:oleObj>
              </mc:Choice>
              <mc:Fallback>
                <p:oleObj name="Microsoft ClipArt Gallery" r:id="rId4" imgW="3848100" imgH="5478463" progId="">
                  <p:embed/>
                  <p:pic>
                    <p:nvPicPr>
                      <p:cNvPr id="0" name="Picture 10"/>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35538" y="1795463"/>
                        <a:ext cx="3836987" cy="4605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7890"/>
                                        </p:tgtEl>
                                        <p:attrNameLst>
                                          <p:attrName>style.visibility</p:attrName>
                                        </p:attrNameLst>
                                      </p:cBhvr>
                                      <p:to>
                                        <p:strVal val="visible"/>
                                      </p:to>
                                    </p:set>
                                    <p:animEffect transition="in" filter="fade">
                                      <p:cBhvr>
                                        <p:cTn id="7" dur="2000"/>
                                        <p:tgtEl>
                                          <p:spTgt spid="3789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7891"/>
                                        </p:tgtEl>
                                        <p:attrNameLst>
                                          <p:attrName>style.visibility</p:attrName>
                                        </p:attrNameLst>
                                      </p:cBhvr>
                                      <p:to>
                                        <p:strVal val="visible"/>
                                      </p:to>
                                    </p:set>
                                    <p:animEffect transition="in" filter="fade">
                                      <p:cBhvr>
                                        <p:cTn id="10" dur="2000"/>
                                        <p:tgtEl>
                                          <p:spTgt spid="378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p:bldP spid="37891" grpId="0"/>
    </p:bldLst>
  </p:timing>
</p:sld>
</file>

<file path=ppt/slides/slide7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5" name="Footer Placeholder 5"/>
          <p:cNvSpPr>
            <a:spLocks noGrp="1"/>
          </p:cNvSpPr>
          <p:nvPr>
            <p:ph type="ftr" sz="quarter" idx="11"/>
          </p:nvPr>
        </p:nvSpPr>
        <p:spPr>
          <a:noFill/>
        </p:spPr>
        <p:txBody>
          <a:bodyPr/>
          <a:lstStyle/>
          <a:p>
            <a:r>
              <a:rPr lang="en-GB" smtClean="0"/>
              <a:t>CH2018</a:t>
            </a:r>
          </a:p>
        </p:txBody>
      </p:sp>
      <p:sp>
        <p:nvSpPr>
          <p:cNvPr id="3076" name="Slide Number Placeholder 6"/>
          <p:cNvSpPr>
            <a:spLocks noGrp="1"/>
          </p:cNvSpPr>
          <p:nvPr>
            <p:ph type="sldNum" sz="quarter" idx="12"/>
          </p:nvPr>
        </p:nvSpPr>
        <p:spPr>
          <a:noFill/>
        </p:spPr>
        <p:txBody>
          <a:bodyPr/>
          <a:lstStyle/>
          <a:p>
            <a:fld id="{C014E1B0-CDD7-4AB5-AA5A-7575769BD8AA}" type="slidenum">
              <a:rPr lang="en-GB" smtClean="0"/>
              <a:pPr/>
              <a:t>70</a:t>
            </a:fld>
            <a:endParaRPr lang="en-GB" smtClean="0"/>
          </a:p>
        </p:txBody>
      </p:sp>
      <p:sp>
        <p:nvSpPr>
          <p:cNvPr id="38914" name="Rectangle 2"/>
          <p:cNvSpPr>
            <a:spLocks noGrp="1" noChangeArrowheads="1"/>
          </p:cNvSpPr>
          <p:nvPr>
            <p:ph type="title"/>
          </p:nvPr>
        </p:nvSpPr>
        <p:spPr>
          <a:noFill/>
        </p:spPr>
        <p:txBody>
          <a:bodyPr lIns="90488" tIns="44450" rIns="90488" bIns="44450"/>
          <a:lstStyle/>
          <a:p>
            <a:pPr eaLnBrk="1" hangingPunct="1"/>
            <a:r>
              <a:rPr lang="en-GB" sz="3600" b="1" smtClean="0"/>
              <a:t>Which Type of Question?</a:t>
            </a:r>
          </a:p>
        </p:txBody>
      </p:sp>
      <p:sp>
        <p:nvSpPr>
          <p:cNvPr id="38915" name="Rectangle 3"/>
          <p:cNvSpPr>
            <a:spLocks noGrp="1" noChangeArrowheads="1"/>
          </p:cNvSpPr>
          <p:nvPr>
            <p:ph type="body" sz="half" idx="1"/>
          </p:nvPr>
        </p:nvSpPr>
        <p:spPr>
          <a:xfrm>
            <a:off x="809625" y="2214563"/>
            <a:ext cx="4605338" cy="3881437"/>
          </a:xfrm>
          <a:noFill/>
        </p:spPr>
        <p:txBody>
          <a:bodyPr lIns="90488" tIns="44450" rIns="90488" bIns="44450"/>
          <a:lstStyle/>
          <a:p>
            <a:pPr eaLnBrk="1" hangingPunct="1"/>
            <a:r>
              <a:rPr lang="en-GB" sz="2800" b="1" dirty="0" err="1" smtClean="0"/>
              <a:t>Blaxter</a:t>
            </a:r>
            <a:r>
              <a:rPr lang="en-GB" sz="2800" b="1" dirty="0" smtClean="0"/>
              <a:t> et. al. 1996: 161</a:t>
            </a:r>
            <a:r>
              <a:rPr lang="en-GB" sz="2800" dirty="0" smtClean="0"/>
              <a:t> </a:t>
            </a:r>
          </a:p>
          <a:p>
            <a:pPr lvl="1" eaLnBrk="1" hangingPunct="1"/>
            <a:r>
              <a:rPr lang="en-GB" sz="2400" dirty="0" smtClean="0">
                <a:solidFill>
                  <a:srgbClr val="FF9900"/>
                </a:solidFill>
              </a:rPr>
              <a:t>Quantity or Information</a:t>
            </a:r>
          </a:p>
          <a:p>
            <a:pPr lvl="1" eaLnBrk="1" hangingPunct="1"/>
            <a:r>
              <a:rPr lang="en-GB" sz="2400" dirty="0" smtClean="0">
                <a:solidFill>
                  <a:srgbClr val="FF9900"/>
                </a:solidFill>
              </a:rPr>
              <a:t>Category</a:t>
            </a:r>
          </a:p>
          <a:p>
            <a:pPr lvl="1" eaLnBrk="1" hangingPunct="1"/>
            <a:r>
              <a:rPr lang="en-GB" sz="2400" dirty="0" smtClean="0">
                <a:solidFill>
                  <a:srgbClr val="FF9900"/>
                </a:solidFill>
              </a:rPr>
              <a:t>List / Multiple choice</a:t>
            </a:r>
          </a:p>
          <a:p>
            <a:pPr lvl="1" eaLnBrk="1" hangingPunct="1"/>
            <a:r>
              <a:rPr lang="en-GB" sz="2400" dirty="0" smtClean="0">
                <a:solidFill>
                  <a:srgbClr val="FF9900"/>
                </a:solidFill>
              </a:rPr>
              <a:t>Scale </a:t>
            </a:r>
            <a:r>
              <a:rPr lang="en-GB" sz="2400" dirty="0" smtClean="0">
                <a:solidFill>
                  <a:schemeClr val="tx2">
                    <a:lumMod val="60000"/>
                    <a:lumOff val="40000"/>
                  </a:schemeClr>
                </a:solidFill>
                <a:hlinkClick r:id="rId4" action="ppaction://hlinksldjump"/>
              </a:rPr>
              <a:t>Rating scale</a:t>
            </a:r>
            <a:endParaRPr lang="en-GB" sz="2400" dirty="0" smtClean="0">
              <a:solidFill>
                <a:schemeClr val="tx2">
                  <a:lumMod val="60000"/>
                  <a:lumOff val="40000"/>
                </a:schemeClr>
              </a:solidFill>
            </a:endParaRPr>
          </a:p>
          <a:p>
            <a:pPr lvl="1" eaLnBrk="1" hangingPunct="1"/>
            <a:r>
              <a:rPr lang="en-GB" sz="2400" dirty="0" smtClean="0">
                <a:solidFill>
                  <a:srgbClr val="FF9900"/>
                </a:solidFill>
              </a:rPr>
              <a:t>Ranking</a:t>
            </a:r>
          </a:p>
          <a:p>
            <a:pPr lvl="1" eaLnBrk="1" hangingPunct="1"/>
            <a:r>
              <a:rPr lang="en-GB" sz="2400" dirty="0" smtClean="0">
                <a:solidFill>
                  <a:srgbClr val="FF9900"/>
                </a:solidFill>
              </a:rPr>
              <a:t>Table </a:t>
            </a:r>
            <a:r>
              <a:rPr lang="en-GB" sz="2400" dirty="0" err="1" smtClean="0">
                <a:solidFill>
                  <a:srgbClr val="FF9900"/>
                </a:solidFill>
                <a:hlinkClick r:id="rId5" action="ppaction://hlinksldjump"/>
              </a:rPr>
              <a:t>Table</a:t>
            </a:r>
            <a:r>
              <a:rPr lang="en-GB" sz="2400" dirty="0" smtClean="0">
                <a:solidFill>
                  <a:srgbClr val="FF9900"/>
                </a:solidFill>
                <a:hlinkClick r:id="rId5" action="ppaction://hlinksldjump"/>
              </a:rPr>
              <a:t> </a:t>
            </a:r>
            <a:endParaRPr lang="en-GB" sz="2400" dirty="0" smtClean="0">
              <a:solidFill>
                <a:srgbClr val="FF9900"/>
              </a:solidFill>
            </a:endParaRPr>
          </a:p>
          <a:p>
            <a:pPr lvl="1" eaLnBrk="1" hangingPunct="1"/>
            <a:r>
              <a:rPr lang="en-GB" sz="2400" dirty="0" smtClean="0">
                <a:solidFill>
                  <a:srgbClr val="FF9900"/>
                </a:solidFill>
              </a:rPr>
              <a:t>Open ended</a:t>
            </a:r>
          </a:p>
        </p:txBody>
      </p:sp>
      <p:graphicFrame>
        <p:nvGraphicFramePr>
          <p:cNvPr id="3074" name="Object 4">
            <a:hlinkClick r:id="" action="ppaction://ole?verb=0"/>
          </p:cNvPr>
          <p:cNvGraphicFramePr>
            <a:graphicFrameLocks noGrp="1"/>
          </p:cNvGraphicFramePr>
          <p:nvPr>
            <p:ph type="clipArt" sz="half" idx="2"/>
          </p:nvPr>
        </p:nvGraphicFramePr>
        <p:xfrm>
          <a:off x="5414963" y="2473325"/>
          <a:ext cx="3348037" cy="3363913"/>
        </p:xfrm>
        <a:graphic>
          <a:graphicData uri="http://schemas.openxmlformats.org/presentationml/2006/ole">
            <mc:AlternateContent xmlns:mc="http://schemas.openxmlformats.org/markup-compatibility/2006">
              <mc:Choice xmlns:v="urn:schemas-microsoft-com:vml" Requires="v">
                <p:oleObj spid="_x0000_s3095" name="Microsoft ClipArt Gallery" r:id="rId6" imgW="2979738" imgH="2795588" progId="">
                  <p:embed/>
                </p:oleObj>
              </mc:Choice>
              <mc:Fallback>
                <p:oleObj name="Microsoft ClipArt Gallery" r:id="rId6" imgW="2979738" imgH="2795588" progId="">
                  <p:embed/>
                  <p:pic>
                    <p:nvPicPr>
                      <p:cNvPr id="0" name="Picture 10"/>
                      <p:cNvPicPr>
                        <a:picLocks noGrp="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414963" y="2473325"/>
                        <a:ext cx="3348037" cy="3363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8914"/>
                                        </p:tgtEl>
                                        <p:attrNameLst>
                                          <p:attrName>style.visibility</p:attrName>
                                        </p:attrNameLst>
                                      </p:cBhvr>
                                      <p:to>
                                        <p:strVal val="visible"/>
                                      </p:to>
                                    </p:set>
                                    <p:animEffect transition="in" filter="fade">
                                      <p:cBhvr>
                                        <p:cTn id="7" dur="2000"/>
                                        <p:tgtEl>
                                          <p:spTgt spid="389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8915"/>
                                        </p:tgtEl>
                                        <p:attrNameLst>
                                          <p:attrName>style.visibility</p:attrName>
                                        </p:attrNameLst>
                                      </p:cBhvr>
                                      <p:to>
                                        <p:strVal val="visible"/>
                                      </p:to>
                                    </p:set>
                                    <p:animEffect transition="in" filter="fade">
                                      <p:cBhvr>
                                        <p:cTn id="10" dur="2000"/>
                                        <p:tgtEl>
                                          <p:spTgt spid="389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4" grpId="0"/>
      <p:bldP spid="38915" grpId="0"/>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Table</a:t>
            </a:r>
            <a:br>
              <a:rPr lang="en-GB" dirty="0" smtClean="0"/>
            </a:br>
            <a:endParaRPr lang="en-GB" dirty="0"/>
          </a:p>
        </p:txBody>
      </p:sp>
      <p:sp>
        <p:nvSpPr>
          <p:cNvPr id="2" name="Footer Placeholder 1"/>
          <p:cNvSpPr>
            <a:spLocks noGrp="1"/>
          </p:cNvSpPr>
          <p:nvPr>
            <p:ph type="ftr" sz="quarter" idx="11"/>
          </p:nvPr>
        </p:nvSpPr>
        <p:spPr/>
        <p:txBody>
          <a:bodyPr/>
          <a:lstStyle/>
          <a:p>
            <a:pPr>
              <a:defRPr/>
            </a:pPr>
            <a:r>
              <a:rPr lang="en-GB" smtClean="0"/>
              <a:t>CH2018</a:t>
            </a:r>
            <a:endParaRPr lang="en-GB"/>
          </a:p>
        </p:txBody>
      </p:sp>
      <p:sp>
        <p:nvSpPr>
          <p:cNvPr id="3" name="Slide Number Placeholder 2"/>
          <p:cNvSpPr>
            <a:spLocks noGrp="1"/>
          </p:cNvSpPr>
          <p:nvPr>
            <p:ph type="sldNum" sz="quarter" idx="12"/>
          </p:nvPr>
        </p:nvSpPr>
        <p:spPr/>
        <p:txBody>
          <a:bodyPr/>
          <a:lstStyle/>
          <a:p>
            <a:pPr>
              <a:defRPr/>
            </a:pPr>
            <a:fld id="{2CF6AD8F-E4AA-495B-856F-B9AE29D8A499}" type="slidenum">
              <a:rPr lang="en-GB" smtClean="0"/>
              <a:pPr>
                <a:defRPr/>
              </a:pPr>
              <a:t>71</a:t>
            </a:fld>
            <a:endParaRPr lang="en-GB"/>
          </a:p>
        </p:txBody>
      </p:sp>
      <p:pic>
        <p:nvPicPr>
          <p:cNvPr id="314370" name="Picture 2"/>
          <p:cNvPicPr>
            <a:picLocks noChangeAspect="1" noChangeArrowheads="1"/>
          </p:cNvPicPr>
          <p:nvPr/>
        </p:nvPicPr>
        <p:blipFill>
          <a:blip r:embed="rId2" cstate="print"/>
          <a:srcRect/>
          <a:stretch>
            <a:fillRect/>
          </a:stretch>
        </p:blipFill>
        <p:spPr bwMode="auto">
          <a:xfrm>
            <a:off x="395536" y="1645270"/>
            <a:ext cx="8496944" cy="4676304"/>
          </a:xfrm>
          <a:prstGeom prst="rect">
            <a:avLst/>
          </a:prstGeom>
          <a:noFill/>
          <a:ln w="9525">
            <a:noFill/>
            <a:miter lim="800000"/>
            <a:headEnd/>
            <a:tailEnd/>
          </a:ln>
        </p:spPr>
      </p:pic>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Rating scale </a:t>
            </a:r>
            <a:r>
              <a:rPr lang="en-GB" sz="2400" dirty="0" smtClean="0"/>
              <a:t>(</a:t>
            </a:r>
            <a:r>
              <a:rPr lang="en-GB" sz="2400" dirty="0" err="1" smtClean="0"/>
              <a:t>Naoum</a:t>
            </a:r>
            <a:r>
              <a:rPr lang="en-GB" sz="2400" dirty="0" smtClean="0"/>
              <a:t>, 2013)</a:t>
            </a:r>
            <a:endParaRPr lang="en-GB" dirty="0"/>
          </a:p>
        </p:txBody>
      </p:sp>
      <p:sp>
        <p:nvSpPr>
          <p:cNvPr id="3" name="Footer Placeholder 2"/>
          <p:cNvSpPr>
            <a:spLocks noGrp="1"/>
          </p:cNvSpPr>
          <p:nvPr>
            <p:ph type="ftr" sz="quarter" idx="11"/>
          </p:nvPr>
        </p:nvSpPr>
        <p:spPr/>
        <p:txBody>
          <a:bodyPr/>
          <a:lstStyle/>
          <a:p>
            <a:pPr>
              <a:defRPr/>
            </a:pPr>
            <a:r>
              <a:rPr lang="en-GB" smtClean="0"/>
              <a:t>CH2018</a:t>
            </a:r>
            <a:endParaRPr lang="en-GB"/>
          </a:p>
        </p:txBody>
      </p:sp>
      <p:sp>
        <p:nvSpPr>
          <p:cNvPr id="4" name="Slide Number Placeholder 3"/>
          <p:cNvSpPr>
            <a:spLocks noGrp="1"/>
          </p:cNvSpPr>
          <p:nvPr>
            <p:ph type="sldNum" sz="quarter" idx="12"/>
          </p:nvPr>
        </p:nvSpPr>
        <p:spPr/>
        <p:txBody>
          <a:bodyPr/>
          <a:lstStyle/>
          <a:p>
            <a:pPr>
              <a:defRPr/>
            </a:pPr>
            <a:fld id="{6F8015C3-3824-4E6E-9A5A-60D9A3D49BA4}" type="slidenum">
              <a:rPr lang="en-GB" smtClean="0"/>
              <a:pPr>
                <a:defRPr/>
              </a:pPr>
              <a:t>72</a:t>
            </a:fld>
            <a:endParaRPr lang="en-GB"/>
          </a:p>
        </p:txBody>
      </p:sp>
      <p:pic>
        <p:nvPicPr>
          <p:cNvPr id="315394" name="Picture 2"/>
          <p:cNvPicPr>
            <a:picLocks noChangeAspect="1" noChangeArrowheads="1"/>
          </p:cNvPicPr>
          <p:nvPr/>
        </p:nvPicPr>
        <p:blipFill>
          <a:blip r:embed="rId2" cstate="print"/>
          <a:srcRect/>
          <a:stretch>
            <a:fillRect/>
          </a:stretch>
        </p:blipFill>
        <p:spPr bwMode="auto">
          <a:xfrm>
            <a:off x="1234186" y="1633710"/>
            <a:ext cx="7730302" cy="4781261"/>
          </a:xfrm>
          <a:prstGeom prst="rect">
            <a:avLst/>
          </a:prstGeom>
          <a:noFill/>
          <a:ln w="9525">
            <a:noFill/>
            <a:miter lim="800000"/>
            <a:headEnd/>
            <a:tailEnd/>
          </a:ln>
        </p:spPr>
      </p:pic>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Wording</a:t>
            </a:r>
            <a:endParaRPr lang="en-GB" dirty="0"/>
          </a:p>
        </p:txBody>
      </p:sp>
      <p:sp>
        <p:nvSpPr>
          <p:cNvPr id="3" name="Text Placeholder 2"/>
          <p:cNvSpPr>
            <a:spLocks noGrp="1"/>
          </p:cNvSpPr>
          <p:nvPr>
            <p:ph type="body" sz="half" idx="1"/>
          </p:nvPr>
        </p:nvSpPr>
        <p:spPr>
          <a:xfrm>
            <a:off x="683568" y="2060848"/>
            <a:ext cx="3902075" cy="3881437"/>
          </a:xfrm>
        </p:spPr>
        <p:txBody>
          <a:bodyPr/>
          <a:lstStyle/>
          <a:p>
            <a:r>
              <a:rPr lang="en-GB" dirty="0" smtClean="0"/>
              <a:t>Avoid</a:t>
            </a:r>
          </a:p>
          <a:p>
            <a:pPr lvl="1"/>
            <a:r>
              <a:rPr lang="en-GB" dirty="0" smtClean="0"/>
              <a:t>Leading Q’s</a:t>
            </a:r>
          </a:p>
          <a:p>
            <a:pPr lvl="1"/>
            <a:r>
              <a:rPr lang="en-GB" dirty="0" smtClean="0"/>
              <a:t>Double Q’s</a:t>
            </a:r>
          </a:p>
          <a:p>
            <a:pPr lvl="1"/>
            <a:r>
              <a:rPr lang="en-GB" dirty="0" smtClean="0"/>
              <a:t>Presuming Q’s</a:t>
            </a:r>
          </a:p>
          <a:p>
            <a:pPr lvl="1"/>
            <a:r>
              <a:rPr lang="en-GB" dirty="0" smtClean="0"/>
              <a:t>Hypothetical </a:t>
            </a:r>
            <a:r>
              <a:rPr lang="en-GB" dirty="0" err="1" smtClean="0"/>
              <a:t>q’s</a:t>
            </a:r>
            <a:endParaRPr lang="en-GB" dirty="0" smtClean="0"/>
          </a:p>
        </p:txBody>
      </p:sp>
      <p:sp>
        <p:nvSpPr>
          <p:cNvPr id="5" name="Footer Placeholder 4"/>
          <p:cNvSpPr>
            <a:spLocks noGrp="1"/>
          </p:cNvSpPr>
          <p:nvPr>
            <p:ph type="ftr" sz="quarter" idx="11"/>
          </p:nvPr>
        </p:nvSpPr>
        <p:spPr/>
        <p:txBody>
          <a:bodyPr/>
          <a:lstStyle/>
          <a:p>
            <a:pPr>
              <a:defRPr/>
            </a:pPr>
            <a:r>
              <a:rPr lang="en-GB" smtClean="0"/>
              <a:t>CH2018</a:t>
            </a:r>
            <a:endParaRPr lang="en-GB"/>
          </a:p>
        </p:txBody>
      </p:sp>
      <p:sp>
        <p:nvSpPr>
          <p:cNvPr id="6" name="Slide Number Placeholder 5"/>
          <p:cNvSpPr>
            <a:spLocks noGrp="1"/>
          </p:cNvSpPr>
          <p:nvPr>
            <p:ph type="sldNum" sz="quarter" idx="12"/>
          </p:nvPr>
        </p:nvSpPr>
        <p:spPr/>
        <p:txBody>
          <a:bodyPr/>
          <a:lstStyle/>
          <a:p>
            <a:pPr>
              <a:defRPr/>
            </a:pPr>
            <a:fld id="{3F80C4C8-1660-40E6-8E03-CA2B923C8B38}" type="slidenum">
              <a:rPr lang="en-GB" smtClean="0"/>
              <a:pPr>
                <a:defRPr/>
              </a:pPr>
              <a:t>73</a:t>
            </a:fld>
            <a:endParaRPr lang="en-GB"/>
          </a:p>
        </p:txBody>
      </p:sp>
      <p:sp>
        <p:nvSpPr>
          <p:cNvPr id="7" name="Text Placeholder 2"/>
          <p:cNvSpPr txBox="1">
            <a:spLocks/>
          </p:cNvSpPr>
          <p:nvPr/>
        </p:nvSpPr>
        <p:spPr bwMode="auto">
          <a:xfrm>
            <a:off x="4644008" y="2204864"/>
            <a:ext cx="3902075" cy="3881437"/>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342900" marR="0" lvl="0" indent="-342900" algn="l" defTabSz="914400" rtl="0" eaLnBrk="0" fontAlgn="base" latinLnBrk="0" hangingPunct="0">
              <a:lnSpc>
                <a:spcPct val="100000"/>
              </a:lnSpc>
              <a:spcBef>
                <a:spcPct val="20000"/>
              </a:spcBef>
              <a:spcAft>
                <a:spcPct val="0"/>
              </a:spcAft>
              <a:buClr>
                <a:schemeClr val="accent2"/>
              </a:buClr>
              <a:buSzTx/>
              <a:buFont typeface="Wingdings" pitchFamily="2" charset="2"/>
              <a:buChar char="w"/>
              <a:tabLst/>
              <a:defRPr/>
            </a:pPr>
            <a:r>
              <a:rPr kumimoji="0" lang="en-GB" sz="3200" b="0" i="0" u="none" strike="noStrike" kern="0" cap="none" spc="0" normalizeH="0" baseline="0" noProof="0" dirty="0" smtClean="0">
                <a:ln>
                  <a:noFill/>
                </a:ln>
                <a:solidFill>
                  <a:schemeClr val="tx1"/>
                </a:solidFill>
                <a:effectLst/>
                <a:uLnTx/>
                <a:uFillTx/>
                <a:latin typeface="+mn-lt"/>
                <a:ea typeface="+mn-ea"/>
                <a:cs typeface="+mn-cs"/>
              </a:rPr>
              <a:t>Logical sequence</a:t>
            </a:r>
          </a:p>
          <a:p>
            <a:pPr marL="342900" marR="0" lvl="0" indent="-342900" algn="l" defTabSz="914400" rtl="0" eaLnBrk="0" fontAlgn="base" latinLnBrk="0" hangingPunct="0">
              <a:lnSpc>
                <a:spcPct val="100000"/>
              </a:lnSpc>
              <a:spcBef>
                <a:spcPct val="20000"/>
              </a:spcBef>
              <a:spcAft>
                <a:spcPct val="0"/>
              </a:spcAft>
              <a:buClr>
                <a:schemeClr val="accent2"/>
              </a:buClr>
              <a:buSzTx/>
              <a:buFont typeface="Wingdings" pitchFamily="2" charset="2"/>
              <a:buChar char="w"/>
              <a:tabLst/>
              <a:defRPr/>
            </a:pPr>
            <a:r>
              <a:rPr kumimoji="0" lang="en-GB" sz="3200" b="0" i="0" u="none" strike="noStrike" kern="0" cap="none" spc="0" normalizeH="0" baseline="0" noProof="0" dirty="0" smtClean="0">
                <a:ln>
                  <a:noFill/>
                </a:ln>
                <a:solidFill>
                  <a:schemeClr val="tx1"/>
                </a:solidFill>
                <a:effectLst/>
                <a:uLnTx/>
                <a:uFillTx/>
                <a:latin typeface="+mn-lt"/>
                <a:ea typeface="+mn-ea"/>
                <a:cs typeface="+mn-cs"/>
              </a:rPr>
              <a:t>Not ambiguous</a:t>
            </a:r>
          </a:p>
          <a:p>
            <a:pPr marL="342900" indent="-342900" eaLnBrk="0" hangingPunct="0">
              <a:spcBef>
                <a:spcPct val="20000"/>
              </a:spcBef>
              <a:buClr>
                <a:schemeClr val="accent2"/>
              </a:buClr>
              <a:buFont typeface="Wingdings" pitchFamily="2" charset="2"/>
              <a:buChar char="w"/>
            </a:pPr>
            <a:r>
              <a:rPr kumimoji="0" lang="en-GB" sz="3200" b="0" i="0" u="none" strike="noStrike" kern="0" cap="none" spc="0" normalizeH="0" baseline="0" noProof="0" dirty="0" smtClean="0">
                <a:ln>
                  <a:noFill/>
                </a:ln>
                <a:solidFill>
                  <a:schemeClr val="tx1"/>
                </a:solidFill>
                <a:effectLst/>
                <a:uLnTx/>
                <a:uFillTx/>
                <a:latin typeface="+mn-lt"/>
                <a:ea typeface="+mn-ea"/>
                <a:cs typeface="+mn-cs"/>
              </a:rPr>
              <a:t>Good appearance</a:t>
            </a:r>
          </a:p>
          <a:p>
            <a:pPr marL="342900" indent="-342900" eaLnBrk="0" hangingPunct="0">
              <a:spcBef>
                <a:spcPct val="20000"/>
              </a:spcBef>
              <a:buClr>
                <a:schemeClr val="accent2"/>
              </a:buClr>
              <a:buFont typeface="Wingdings" pitchFamily="2" charset="2"/>
              <a:buChar char="w"/>
            </a:pPr>
            <a:r>
              <a:rPr lang="en-GB" sz="3200" dirty="0" smtClean="0"/>
              <a:t>Short but comprehensive</a:t>
            </a:r>
          </a:p>
          <a:p>
            <a:pPr marL="342900" marR="0" lvl="0" indent="-342900" algn="l" defTabSz="914400" rtl="0" eaLnBrk="0" fontAlgn="base" latinLnBrk="0" hangingPunct="0">
              <a:lnSpc>
                <a:spcPct val="100000"/>
              </a:lnSpc>
              <a:spcBef>
                <a:spcPct val="20000"/>
              </a:spcBef>
              <a:spcAft>
                <a:spcPct val="0"/>
              </a:spcAft>
              <a:buClr>
                <a:schemeClr val="accent2"/>
              </a:buClr>
              <a:buSzTx/>
              <a:buFont typeface="Wingdings" pitchFamily="2" charset="2"/>
              <a:buChar char="w"/>
              <a:tabLst/>
              <a:defRPr/>
            </a:pPr>
            <a:endParaRPr kumimoji="0" lang="en-GB" sz="3200" b="0" i="0" u="none" strike="noStrike" kern="0" cap="none" spc="0" normalizeH="0" baseline="0" noProof="0" dirty="0">
              <a:ln>
                <a:noFill/>
              </a:ln>
              <a:solidFill>
                <a:schemeClr val="tx1"/>
              </a:solidFill>
              <a:effectLst/>
              <a:uLnTx/>
              <a:uFillTx/>
              <a:latin typeface="+mn-lt"/>
              <a:ea typeface="+mn-ea"/>
              <a:cs typeface="+mn-cs"/>
            </a:endParaRP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754" name="Footer Placeholder 5"/>
          <p:cNvSpPr>
            <a:spLocks noGrp="1"/>
          </p:cNvSpPr>
          <p:nvPr>
            <p:ph type="ftr" sz="quarter" idx="11"/>
          </p:nvPr>
        </p:nvSpPr>
        <p:spPr>
          <a:noFill/>
        </p:spPr>
        <p:txBody>
          <a:bodyPr/>
          <a:lstStyle/>
          <a:p>
            <a:r>
              <a:rPr lang="en-GB" smtClean="0"/>
              <a:t>CH2018</a:t>
            </a:r>
          </a:p>
        </p:txBody>
      </p:sp>
      <p:sp>
        <p:nvSpPr>
          <p:cNvPr id="74755" name="Slide Number Placeholder 6"/>
          <p:cNvSpPr>
            <a:spLocks noGrp="1"/>
          </p:cNvSpPr>
          <p:nvPr>
            <p:ph type="sldNum" sz="quarter" idx="12"/>
          </p:nvPr>
        </p:nvSpPr>
        <p:spPr>
          <a:noFill/>
        </p:spPr>
        <p:txBody>
          <a:bodyPr/>
          <a:lstStyle/>
          <a:p>
            <a:fld id="{24C2B663-C165-474A-AC72-EE91EE9751F1}" type="slidenum">
              <a:rPr lang="en-GB" smtClean="0"/>
              <a:pPr/>
              <a:t>74</a:t>
            </a:fld>
            <a:endParaRPr lang="en-GB" smtClean="0"/>
          </a:p>
        </p:txBody>
      </p:sp>
      <p:sp>
        <p:nvSpPr>
          <p:cNvPr id="39938" name="Rectangle 2"/>
          <p:cNvSpPr>
            <a:spLocks noGrp="1" noChangeArrowheads="1"/>
          </p:cNvSpPr>
          <p:nvPr>
            <p:ph type="title"/>
          </p:nvPr>
        </p:nvSpPr>
        <p:spPr>
          <a:noFill/>
        </p:spPr>
        <p:txBody>
          <a:bodyPr lIns="90488" tIns="44450" rIns="90488" bIns="44450"/>
          <a:lstStyle/>
          <a:p>
            <a:pPr eaLnBrk="1" hangingPunct="1"/>
            <a:r>
              <a:rPr lang="en-GB" sz="3600" b="1" smtClean="0"/>
              <a:t>Self Completed</a:t>
            </a:r>
          </a:p>
        </p:txBody>
      </p:sp>
      <p:sp>
        <p:nvSpPr>
          <p:cNvPr id="39939" name="Rectangle 3"/>
          <p:cNvSpPr>
            <a:spLocks noGrp="1" noChangeArrowheads="1"/>
          </p:cNvSpPr>
          <p:nvPr>
            <p:ph type="body" sz="half" idx="1"/>
          </p:nvPr>
        </p:nvSpPr>
        <p:spPr>
          <a:noFill/>
        </p:spPr>
        <p:txBody>
          <a:bodyPr lIns="90488" tIns="44450" rIns="90488" bIns="44450"/>
          <a:lstStyle/>
          <a:p>
            <a:pPr eaLnBrk="1" hangingPunct="1"/>
            <a:r>
              <a:rPr lang="en-GB" b="1" smtClean="0"/>
              <a:t>Why chosen</a:t>
            </a:r>
            <a:r>
              <a:rPr lang="en-GB" smtClean="0"/>
              <a:t>?</a:t>
            </a:r>
          </a:p>
          <a:p>
            <a:pPr lvl="1" eaLnBrk="1" hangingPunct="1"/>
            <a:r>
              <a:rPr lang="en-GB" smtClean="0">
                <a:solidFill>
                  <a:srgbClr val="FF9900"/>
                </a:solidFill>
              </a:rPr>
              <a:t>Interviews (Next week)</a:t>
            </a:r>
          </a:p>
          <a:p>
            <a:pPr lvl="1" eaLnBrk="1" hangingPunct="1"/>
            <a:r>
              <a:rPr lang="en-GB" smtClean="0">
                <a:solidFill>
                  <a:srgbClr val="FF9900"/>
                </a:solidFill>
              </a:rPr>
              <a:t>Efficient</a:t>
            </a:r>
          </a:p>
          <a:p>
            <a:pPr lvl="1" eaLnBrk="1" hangingPunct="1"/>
            <a:r>
              <a:rPr lang="en-GB" smtClean="0">
                <a:solidFill>
                  <a:srgbClr val="FF9900"/>
                </a:solidFill>
              </a:rPr>
              <a:t>Coding (Computer)</a:t>
            </a:r>
          </a:p>
          <a:p>
            <a:pPr lvl="1" eaLnBrk="1" hangingPunct="1"/>
            <a:r>
              <a:rPr lang="en-GB" smtClean="0">
                <a:solidFill>
                  <a:srgbClr val="FF9900"/>
                </a:solidFill>
              </a:rPr>
              <a:t>Widely used (Govt.)</a:t>
            </a:r>
          </a:p>
        </p:txBody>
      </p:sp>
      <p:sp>
        <p:nvSpPr>
          <p:cNvPr id="39940" name="Rectangle 4"/>
          <p:cNvSpPr>
            <a:spLocks noGrp="1" noChangeArrowheads="1"/>
          </p:cNvSpPr>
          <p:nvPr>
            <p:ph type="body" sz="half" idx="2"/>
          </p:nvPr>
        </p:nvSpPr>
        <p:spPr>
          <a:xfrm>
            <a:off x="4865688" y="2214563"/>
            <a:ext cx="3902075" cy="3881437"/>
          </a:xfrm>
          <a:noFill/>
        </p:spPr>
        <p:txBody>
          <a:bodyPr lIns="90488" tIns="44450" rIns="90488" bIns="44450"/>
          <a:lstStyle/>
          <a:p>
            <a:pPr eaLnBrk="1" hangingPunct="1"/>
            <a:r>
              <a:rPr lang="en-GB" b="1" smtClean="0"/>
              <a:t>Problems</a:t>
            </a:r>
          </a:p>
          <a:p>
            <a:pPr lvl="1" eaLnBrk="1" hangingPunct="1"/>
            <a:r>
              <a:rPr lang="en-GB" smtClean="0">
                <a:solidFill>
                  <a:srgbClr val="FF9900"/>
                </a:solidFill>
              </a:rPr>
              <a:t>Superficial</a:t>
            </a:r>
          </a:p>
          <a:p>
            <a:pPr lvl="1" eaLnBrk="1" hangingPunct="1"/>
            <a:r>
              <a:rPr lang="en-GB" smtClean="0">
                <a:solidFill>
                  <a:srgbClr val="FF9900"/>
                </a:solidFill>
              </a:rPr>
              <a:t>Honesty / checks</a:t>
            </a:r>
          </a:p>
          <a:p>
            <a:pPr lvl="1" eaLnBrk="1" hangingPunct="1"/>
            <a:r>
              <a:rPr lang="en-GB" smtClean="0">
                <a:solidFill>
                  <a:srgbClr val="FF9900"/>
                </a:solidFill>
              </a:rPr>
              <a:t>Predetermined definitions</a:t>
            </a:r>
          </a:p>
          <a:p>
            <a:pPr lvl="1" eaLnBrk="1" hangingPunct="1"/>
            <a:r>
              <a:rPr lang="en-GB" smtClean="0">
                <a:solidFill>
                  <a:srgbClr val="FF9900"/>
                </a:solidFill>
              </a:rPr>
              <a:t>Cost</a:t>
            </a:r>
          </a:p>
          <a:p>
            <a:pPr lvl="1" eaLnBrk="1" hangingPunct="1"/>
            <a:r>
              <a:rPr lang="en-GB" smtClean="0">
                <a:solidFill>
                  <a:srgbClr val="FF9900"/>
                </a:solidFill>
              </a:rPr>
              <a:t>Wording</a:t>
            </a:r>
          </a:p>
          <a:p>
            <a:pPr lvl="1" eaLnBrk="1" hangingPunct="1"/>
            <a:r>
              <a:rPr lang="en-GB" smtClean="0">
                <a:solidFill>
                  <a:srgbClr val="FF9900"/>
                </a:solidFill>
              </a:rPr>
              <a:t>Interpretation</a:t>
            </a:r>
          </a:p>
        </p:txBody>
      </p:sp>
      <p:pic>
        <p:nvPicPr>
          <p:cNvPr id="130050" name="Picture 2" descr="http://i.dailymail.co.uk/i/pix/2012/10/02/article-0-12269DED000005DC-9_468x286.jpg"/>
          <p:cNvPicPr>
            <a:picLocks noChangeAspect="1" noChangeArrowheads="1"/>
          </p:cNvPicPr>
          <p:nvPr/>
        </p:nvPicPr>
        <p:blipFill>
          <a:blip r:embed="rId3" cstate="print"/>
          <a:srcRect/>
          <a:stretch>
            <a:fillRect/>
          </a:stretch>
        </p:blipFill>
        <p:spPr bwMode="auto">
          <a:xfrm>
            <a:off x="971599" y="4581128"/>
            <a:ext cx="3417105" cy="2088232"/>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9938"/>
                                        </p:tgtEl>
                                        <p:attrNameLst>
                                          <p:attrName>style.visibility</p:attrName>
                                        </p:attrNameLst>
                                      </p:cBhvr>
                                      <p:to>
                                        <p:strVal val="visible"/>
                                      </p:to>
                                    </p:set>
                                    <p:animEffect transition="in" filter="fade">
                                      <p:cBhvr>
                                        <p:cTn id="7" dur="2000"/>
                                        <p:tgtEl>
                                          <p:spTgt spid="399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9939"/>
                                        </p:tgtEl>
                                        <p:attrNameLst>
                                          <p:attrName>style.visibility</p:attrName>
                                        </p:attrNameLst>
                                      </p:cBhvr>
                                      <p:to>
                                        <p:strVal val="visible"/>
                                      </p:to>
                                    </p:set>
                                    <p:animEffect transition="in" filter="fade">
                                      <p:cBhvr>
                                        <p:cTn id="10" dur="2000"/>
                                        <p:tgtEl>
                                          <p:spTgt spid="39939"/>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9940"/>
                                        </p:tgtEl>
                                        <p:attrNameLst>
                                          <p:attrName>style.visibility</p:attrName>
                                        </p:attrNameLst>
                                      </p:cBhvr>
                                      <p:to>
                                        <p:strVal val="visible"/>
                                      </p:to>
                                    </p:set>
                                    <p:animEffect transition="in" filter="fade">
                                      <p:cBhvr>
                                        <p:cTn id="13" dur="2000"/>
                                        <p:tgtEl>
                                          <p:spTgt spid="399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8" grpId="0"/>
      <p:bldP spid="39939" grpId="0"/>
      <p:bldP spid="39940" grpId="0"/>
    </p:bldLst>
  </p:timing>
</p:sld>
</file>

<file path=ppt/slides/slide7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5778" name="Footer Placeholder 4"/>
          <p:cNvSpPr>
            <a:spLocks noGrp="1"/>
          </p:cNvSpPr>
          <p:nvPr>
            <p:ph type="ftr" sz="quarter" idx="11"/>
          </p:nvPr>
        </p:nvSpPr>
        <p:spPr>
          <a:noFill/>
        </p:spPr>
        <p:txBody>
          <a:bodyPr/>
          <a:lstStyle/>
          <a:p>
            <a:r>
              <a:rPr lang="en-GB" smtClean="0"/>
              <a:t>CH2018</a:t>
            </a:r>
          </a:p>
        </p:txBody>
      </p:sp>
      <p:sp>
        <p:nvSpPr>
          <p:cNvPr id="75779" name="Slide Number Placeholder 5"/>
          <p:cNvSpPr>
            <a:spLocks noGrp="1"/>
          </p:cNvSpPr>
          <p:nvPr>
            <p:ph type="sldNum" sz="quarter" idx="12"/>
          </p:nvPr>
        </p:nvSpPr>
        <p:spPr>
          <a:noFill/>
        </p:spPr>
        <p:txBody>
          <a:bodyPr/>
          <a:lstStyle/>
          <a:p>
            <a:fld id="{C925D0F6-AE8E-49EB-AA35-A6E0DD76A7E3}" type="slidenum">
              <a:rPr lang="en-GB" smtClean="0"/>
              <a:pPr/>
              <a:t>75</a:t>
            </a:fld>
            <a:endParaRPr lang="en-GB" smtClean="0"/>
          </a:p>
        </p:txBody>
      </p:sp>
      <p:sp>
        <p:nvSpPr>
          <p:cNvPr id="40962" name="Rectangle 2"/>
          <p:cNvSpPr>
            <a:spLocks noGrp="1" noChangeArrowheads="1"/>
          </p:cNvSpPr>
          <p:nvPr>
            <p:ph type="title"/>
          </p:nvPr>
        </p:nvSpPr>
        <p:spPr>
          <a:noFill/>
        </p:spPr>
        <p:txBody>
          <a:bodyPr lIns="90488" tIns="44450" rIns="90488" bIns="44450"/>
          <a:lstStyle/>
          <a:p>
            <a:pPr eaLnBrk="1" hangingPunct="1"/>
            <a:r>
              <a:rPr lang="en-GB" sz="3600" b="1" smtClean="0"/>
              <a:t>Designing Self-completed</a:t>
            </a:r>
          </a:p>
        </p:txBody>
      </p:sp>
      <p:sp>
        <p:nvSpPr>
          <p:cNvPr id="40963" name="Rectangle 3"/>
          <p:cNvSpPr>
            <a:spLocks noGrp="1" noChangeArrowheads="1"/>
          </p:cNvSpPr>
          <p:nvPr>
            <p:ph type="body" idx="1"/>
          </p:nvPr>
        </p:nvSpPr>
        <p:spPr>
          <a:noFill/>
        </p:spPr>
        <p:txBody>
          <a:bodyPr lIns="90488" tIns="44450" rIns="90488" bIns="44450"/>
          <a:lstStyle/>
          <a:p>
            <a:pPr eaLnBrk="1" hangingPunct="1">
              <a:lnSpc>
                <a:spcPct val="90000"/>
              </a:lnSpc>
            </a:pPr>
            <a:r>
              <a:rPr lang="en-GB" sz="2800" b="1" smtClean="0"/>
              <a:t>Specific Q’s are more useful than general:</a:t>
            </a:r>
          </a:p>
          <a:p>
            <a:pPr lvl="1" eaLnBrk="1" hangingPunct="1">
              <a:lnSpc>
                <a:spcPct val="90000"/>
              </a:lnSpc>
            </a:pPr>
            <a:r>
              <a:rPr lang="en-GB" smtClean="0">
                <a:solidFill>
                  <a:srgbClr val="FF9900"/>
                </a:solidFill>
              </a:rPr>
              <a:t>List the TV programmes you watched yesterday? </a:t>
            </a:r>
            <a:r>
              <a:rPr lang="en-GB" i="1" smtClean="0">
                <a:solidFill>
                  <a:srgbClr val="FF9900"/>
                </a:solidFill>
              </a:rPr>
              <a:t>(General)</a:t>
            </a:r>
            <a:endParaRPr lang="en-GB" smtClean="0">
              <a:solidFill>
                <a:srgbClr val="FF9900"/>
              </a:solidFill>
            </a:endParaRPr>
          </a:p>
          <a:p>
            <a:pPr lvl="1" eaLnBrk="1" hangingPunct="1">
              <a:lnSpc>
                <a:spcPct val="90000"/>
              </a:lnSpc>
            </a:pPr>
            <a:r>
              <a:rPr lang="en-GB" smtClean="0">
                <a:solidFill>
                  <a:srgbClr val="FF9900"/>
                </a:solidFill>
              </a:rPr>
              <a:t>Which of these programmes did you watch (list) </a:t>
            </a:r>
            <a:r>
              <a:rPr lang="en-GB" i="1" smtClean="0">
                <a:solidFill>
                  <a:srgbClr val="FF9900"/>
                </a:solidFill>
              </a:rPr>
              <a:t>(Specific)</a:t>
            </a:r>
          </a:p>
          <a:p>
            <a:pPr eaLnBrk="1" hangingPunct="1">
              <a:lnSpc>
                <a:spcPct val="90000"/>
              </a:lnSpc>
            </a:pPr>
            <a:r>
              <a:rPr lang="en-GB" b="1" smtClean="0"/>
              <a:t>Closed Q’s should dominate</a:t>
            </a:r>
          </a:p>
          <a:p>
            <a:pPr lvl="1" eaLnBrk="1" hangingPunct="1">
              <a:lnSpc>
                <a:spcPct val="90000"/>
              </a:lnSpc>
            </a:pPr>
            <a:r>
              <a:rPr lang="en-GB" smtClean="0">
                <a:solidFill>
                  <a:srgbClr val="FF9900"/>
                </a:solidFill>
              </a:rPr>
              <a:t>Coding</a:t>
            </a:r>
          </a:p>
          <a:p>
            <a:pPr lvl="1" eaLnBrk="1" hangingPunct="1">
              <a:lnSpc>
                <a:spcPct val="90000"/>
              </a:lnSpc>
            </a:pPr>
            <a:r>
              <a:rPr lang="en-GB" smtClean="0">
                <a:solidFill>
                  <a:srgbClr val="FF9900"/>
                </a:solidFill>
              </a:rPr>
              <a:t>But not sensitive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0962"/>
                                        </p:tgtEl>
                                        <p:attrNameLst>
                                          <p:attrName>style.visibility</p:attrName>
                                        </p:attrNameLst>
                                      </p:cBhvr>
                                      <p:to>
                                        <p:strVal val="visible"/>
                                      </p:to>
                                    </p:set>
                                    <p:animEffect transition="in" filter="fade">
                                      <p:cBhvr>
                                        <p:cTn id="7" dur="2000"/>
                                        <p:tgtEl>
                                          <p:spTgt spid="4096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0963"/>
                                        </p:tgtEl>
                                        <p:attrNameLst>
                                          <p:attrName>style.visibility</p:attrName>
                                        </p:attrNameLst>
                                      </p:cBhvr>
                                      <p:to>
                                        <p:strVal val="visible"/>
                                      </p:to>
                                    </p:set>
                                    <p:animEffect transition="in" filter="fade">
                                      <p:cBhvr>
                                        <p:cTn id="10" dur="2000"/>
                                        <p:tgtEl>
                                          <p:spTgt spid="409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2" grpId="0"/>
      <p:bldP spid="40963" grpId="0"/>
    </p:bldLst>
  </p:timing>
</p:sld>
</file>

<file path=ppt/slides/slide7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6802" name="Footer Placeholder 4"/>
          <p:cNvSpPr>
            <a:spLocks noGrp="1"/>
          </p:cNvSpPr>
          <p:nvPr>
            <p:ph type="ftr" sz="quarter" idx="11"/>
          </p:nvPr>
        </p:nvSpPr>
        <p:spPr>
          <a:noFill/>
        </p:spPr>
        <p:txBody>
          <a:bodyPr/>
          <a:lstStyle/>
          <a:p>
            <a:r>
              <a:rPr lang="en-GB" smtClean="0"/>
              <a:t>CH2018</a:t>
            </a:r>
          </a:p>
        </p:txBody>
      </p:sp>
      <p:sp>
        <p:nvSpPr>
          <p:cNvPr id="76803" name="Slide Number Placeholder 5"/>
          <p:cNvSpPr>
            <a:spLocks noGrp="1"/>
          </p:cNvSpPr>
          <p:nvPr>
            <p:ph type="sldNum" sz="quarter" idx="12"/>
          </p:nvPr>
        </p:nvSpPr>
        <p:spPr>
          <a:noFill/>
        </p:spPr>
        <p:txBody>
          <a:bodyPr/>
          <a:lstStyle/>
          <a:p>
            <a:fld id="{A2AA380F-2871-4ECB-B0D7-0CDFA7C6EC5C}" type="slidenum">
              <a:rPr lang="en-GB" smtClean="0"/>
              <a:pPr/>
              <a:t>76</a:t>
            </a:fld>
            <a:endParaRPr lang="en-GB" smtClean="0"/>
          </a:p>
        </p:txBody>
      </p:sp>
      <p:sp>
        <p:nvSpPr>
          <p:cNvPr id="41986" name="Rectangle 2"/>
          <p:cNvSpPr>
            <a:spLocks noGrp="1" noChangeArrowheads="1"/>
          </p:cNvSpPr>
          <p:nvPr>
            <p:ph type="title"/>
          </p:nvPr>
        </p:nvSpPr>
        <p:spPr>
          <a:xfrm>
            <a:off x="1371600" y="609600"/>
            <a:ext cx="7378700" cy="838200"/>
          </a:xfrm>
          <a:noFill/>
        </p:spPr>
        <p:txBody>
          <a:bodyPr lIns="90488" tIns="44450" rIns="90488" bIns="44450"/>
          <a:lstStyle/>
          <a:p>
            <a:pPr eaLnBrk="1" hangingPunct="1"/>
            <a:r>
              <a:rPr lang="en-GB" sz="3600" b="1" smtClean="0"/>
              <a:t>Designing Self-completed Cont’d</a:t>
            </a:r>
          </a:p>
        </p:txBody>
      </p:sp>
      <p:sp>
        <p:nvSpPr>
          <p:cNvPr id="41987" name="Rectangle 3"/>
          <p:cNvSpPr>
            <a:spLocks noGrp="1" noChangeArrowheads="1"/>
          </p:cNvSpPr>
          <p:nvPr>
            <p:ph type="body" idx="1"/>
          </p:nvPr>
        </p:nvSpPr>
        <p:spPr>
          <a:xfrm>
            <a:off x="762000" y="2057400"/>
            <a:ext cx="7772400" cy="4572000"/>
          </a:xfrm>
          <a:noFill/>
        </p:spPr>
        <p:txBody>
          <a:bodyPr lIns="90488" tIns="44450" rIns="90488" bIns="44450"/>
          <a:lstStyle/>
          <a:p>
            <a:pPr eaLnBrk="1" hangingPunct="1"/>
            <a:r>
              <a:rPr lang="en-GB" sz="2800" b="1" dirty="0" smtClean="0"/>
              <a:t>Offer a no opinion option</a:t>
            </a:r>
          </a:p>
          <a:p>
            <a:pPr eaLnBrk="1" hangingPunct="1"/>
            <a:r>
              <a:rPr lang="en-GB" sz="2800" b="1" dirty="0" smtClean="0"/>
              <a:t>Measurement of intensity</a:t>
            </a:r>
          </a:p>
          <a:p>
            <a:pPr lvl="1" eaLnBrk="1" hangingPunct="1"/>
            <a:r>
              <a:rPr lang="en-GB" sz="2400" dirty="0" smtClean="0">
                <a:solidFill>
                  <a:srgbClr val="FF9900"/>
                </a:solidFill>
              </a:rPr>
              <a:t>Strongly etc..</a:t>
            </a:r>
          </a:p>
          <a:p>
            <a:pPr lvl="1" eaLnBrk="1" hangingPunct="1"/>
            <a:r>
              <a:rPr lang="en-GB" sz="2400" dirty="0" smtClean="0">
                <a:solidFill>
                  <a:srgbClr val="FF9900"/>
                </a:solidFill>
              </a:rPr>
              <a:t>OR  Extremely Strongly 12. . . 567 Not at all</a:t>
            </a:r>
          </a:p>
          <a:p>
            <a:pPr eaLnBrk="1" hangingPunct="1"/>
            <a:r>
              <a:rPr lang="en-GB" sz="2800" b="1" dirty="0" smtClean="0"/>
              <a:t>Use forced choice rather than agree/disagree</a:t>
            </a:r>
          </a:p>
          <a:p>
            <a:pPr eaLnBrk="1" hangingPunct="1"/>
            <a:r>
              <a:rPr lang="en-GB" sz="2800" b="1" dirty="0" smtClean="0"/>
              <a:t>Question choice</a:t>
            </a:r>
          </a:p>
          <a:p>
            <a:pPr eaLnBrk="1" hangingPunct="1"/>
            <a:r>
              <a:rPr lang="en-GB" sz="2800" b="1" dirty="0" smtClean="0"/>
              <a:t>Wording</a:t>
            </a:r>
          </a:p>
          <a:p>
            <a:pPr eaLnBrk="1" hangingPunct="1"/>
            <a:r>
              <a:rPr lang="en-GB" sz="2800" b="1" dirty="0" smtClean="0"/>
              <a:t>Survey  Monkey 16mins  </a:t>
            </a:r>
          </a:p>
          <a:p>
            <a:pPr lvl="1" eaLnBrk="1" hangingPunct="1"/>
            <a:r>
              <a:rPr lang="en-GB" sz="2400" b="1" smtClean="0">
                <a:hlinkClick r:id="rId3"/>
              </a:rPr>
              <a:t>How </a:t>
            </a:r>
            <a:r>
              <a:rPr lang="en-GB" sz="2400" b="1" dirty="0" smtClean="0">
                <a:hlinkClick r:id="rId3"/>
              </a:rPr>
              <a:t>to use </a:t>
            </a:r>
            <a:r>
              <a:rPr lang="en-GB" sz="2400" b="1" smtClean="0">
                <a:hlinkClick r:id="rId3"/>
              </a:rPr>
              <a:t>survey monkey</a:t>
            </a:r>
            <a:r>
              <a:rPr lang="en-GB" sz="2400" b="1" smtClean="0"/>
              <a:t>?</a:t>
            </a:r>
            <a:endParaRPr lang="en-GB" sz="2400" b="1" dirty="0"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1986"/>
                                        </p:tgtEl>
                                        <p:attrNameLst>
                                          <p:attrName>style.visibility</p:attrName>
                                        </p:attrNameLst>
                                      </p:cBhvr>
                                      <p:to>
                                        <p:strVal val="visible"/>
                                      </p:to>
                                    </p:set>
                                    <p:animEffect transition="in" filter="fade">
                                      <p:cBhvr>
                                        <p:cTn id="7" dur="2000"/>
                                        <p:tgtEl>
                                          <p:spTgt spid="419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1987"/>
                                        </p:tgtEl>
                                        <p:attrNameLst>
                                          <p:attrName>style.visibility</p:attrName>
                                        </p:attrNameLst>
                                      </p:cBhvr>
                                      <p:to>
                                        <p:strVal val="visible"/>
                                      </p:to>
                                    </p:set>
                                    <p:animEffect transition="in" filter="fade">
                                      <p:cBhvr>
                                        <p:cTn id="10" dur="2000"/>
                                        <p:tgtEl>
                                          <p:spTgt spid="419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p:bldP spid="41987" grpId="0"/>
    </p:bldLst>
  </p:timing>
</p:sld>
</file>

<file path=ppt/slides/slide7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7826" name="Footer Placeholder 4"/>
          <p:cNvSpPr>
            <a:spLocks noGrp="1"/>
          </p:cNvSpPr>
          <p:nvPr>
            <p:ph type="ftr" sz="quarter" idx="11"/>
          </p:nvPr>
        </p:nvSpPr>
        <p:spPr>
          <a:noFill/>
        </p:spPr>
        <p:txBody>
          <a:bodyPr/>
          <a:lstStyle/>
          <a:p>
            <a:r>
              <a:rPr lang="en-GB" smtClean="0"/>
              <a:t>CH2018</a:t>
            </a:r>
          </a:p>
        </p:txBody>
      </p:sp>
      <p:sp>
        <p:nvSpPr>
          <p:cNvPr id="77827" name="Slide Number Placeholder 5"/>
          <p:cNvSpPr>
            <a:spLocks noGrp="1"/>
          </p:cNvSpPr>
          <p:nvPr>
            <p:ph type="sldNum" sz="quarter" idx="12"/>
          </p:nvPr>
        </p:nvSpPr>
        <p:spPr>
          <a:noFill/>
        </p:spPr>
        <p:txBody>
          <a:bodyPr/>
          <a:lstStyle/>
          <a:p>
            <a:fld id="{200D3C01-F902-4BBB-BB79-E0C8C414578F}" type="slidenum">
              <a:rPr lang="en-GB" smtClean="0"/>
              <a:pPr/>
              <a:t>77</a:t>
            </a:fld>
            <a:endParaRPr lang="en-GB" smtClean="0"/>
          </a:p>
        </p:txBody>
      </p:sp>
      <p:sp>
        <p:nvSpPr>
          <p:cNvPr id="43010" name="Rectangle 2"/>
          <p:cNvSpPr>
            <a:spLocks noGrp="1" noChangeArrowheads="1"/>
          </p:cNvSpPr>
          <p:nvPr>
            <p:ph type="title"/>
          </p:nvPr>
        </p:nvSpPr>
        <p:spPr>
          <a:noFill/>
        </p:spPr>
        <p:txBody>
          <a:bodyPr lIns="90488" tIns="44450" rIns="90488" bIns="44450"/>
          <a:lstStyle/>
          <a:p>
            <a:pPr eaLnBrk="1" hangingPunct="1"/>
            <a:r>
              <a:rPr lang="en-GB" sz="3600" b="1" smtClean="0"/>
              <a:t>The Need for a Good Response</a:t>
            </a:r>
          </a:p>
        </p:txBody>
      </p:sp>
      <p:sp>
        <p:nvSpPr>
          <p:cNvPr id="43011" name="Rectangle 3"/>
          <p:cNvSpPr>
            <a:spLocks noGrp="1" noChangeArrowheads="1"/>
          </p:cNvSpPr>
          <p:nvPr>
            <p:ph type="body" idx="1"/>
          </p:nvPr>
        </p:nvSpPr>
        <p:spPr>
          <a:xfrm>
            <a:off x="809625" y="2214563"/>
            <a:ext cx="3906391" cy="2510581"/>
          </a:xfrm>
          <a:noFill/>
        </p:spPr>
        <p:txBody>
          <a:bodyPr lIns="90488" tIns="44450" rIns="90488" bIns="44450"/>
          <a:lstStyle/>
          <a:p>
            <a:pPr eaLnBrk="1" hangingPunct="1">
              <a:lnSpc>
                <a:spcPct val="90000"/>
              </a:lnSpc>
            </a:pPr>
            <a:r>
              <a:rPr lang="en-GB" sz="2800" b="1" dirty="0" smtClean="0"/>
              <a:t>Appearance</a:t>
            </a:r>
          </a:p>
          <a:p>
            <a:pPr lvl="1" eaLnBrk="1" hangingPunct="1">
              <a:lnSpc>
                <a:spcPct val="90000"/>
              </a:lnSpc>
            </a:pPr>
            <a:r>
              <a:rPr lang="en-GB" sz="2400" dirty="0" smtClean="0">
                <a:solidFill>
                  <a:srgbClr val="FF9900"/>
                </a:solidFill>
              </a:rPr>
              <a:t>Easy to complete</a:t>
            </a:r>
          </a:p>
          <a:p>
            <a:pPr lvl="1" eaLnBrk="1" hangingPunct="1">
              <a:lnSpc>
                <a:spcPct val="90000"/>
              </a:lnSpc>
            </a:pPr>
            <a:r>
              <a:rPr lang="en-GB" sz="2400" dirty="0" smtClean="0">
                <a:solidFill>
                  <a:srgbClr val="FF9900"/>
                </a:solidFill>
              </a:rPr>
              <a:t>Space for Q’s &amp; Ans..</a:t>
            </a:r>
          </a:p>
          <a:p>
            <a:pPr eaLnBrk="1" hangingPunct="1">
              <a:lnSpc>
                <a:spcPct val="90000"/>
              </a:lnSpc>
            </a:pPr>
            <a:r>
              <a:rPr lang="en-GB" sz="2800" b="1" dirty="0" smtClean="0"/>
              <a:t>Clarity</a:t>
            </a:r>
          </a:p>
          <a:p>
            <a:pPr lvl="1" eaLnBrk="1" hangingPunct="1">
              <a:lnSpc>
                <a:spcPct val="90000"/>
              </a:lnSpc>
            </a:pPr>
            <a:r>
              <a:rPr lang="en-GB" sz="2400" dirty="0" smtClean="0">
                <a:solidFill>
                  <a:srgbClr val="FF9900"/>
                </a:solidFill>
              </a:rPr>
              <a:t>Wording / Simplicity</a:t>
            </a:r>
          </a:p>
          <a:p>
            <a:pPr lvl="1" eaLnBrk="1" hangingPunct="1">
              <a:lnSpc>
                <a:spcPct val="90000"/>
              </a:lnSpc>
            </a:pPr>
            <a:r>
              <a:rPr lang="en-GB" sz="2400" dirty="0" smtClean="0">
                <a:solidFill>
                  <a:srgbClr val="FF9900"/>
                </a:solidFill>
              </a:rPr>
              <a:t>Instructions</a:t>
            </a:r>
          </a:p>
          <a:p>
            <a:pPr eaLnBrk="1" hangingPunct="1">
              <a:lnSpc>
                <a:spcPct val="90000"/>
              </a:lnSpc>
            </a:pPr>
            <a:r>
              <a:rPr lang="en-GB" sz="2800" b="1" dirty="0" smtClean="0"/>
              <a:t>Co-operation</a:t>
            </a:r>
          </a:p>
          <a:p>
            <a:pPr lvl="1" eaLnBrk="1" hangingPunct="1">
              <a:lnSpc>
                <a:spcPct val="90000"/>
              </a:lnSpc>
            </a:pPr>
            <a:r>
              <a:rPr lang="en-GB" sz="2400" dirty="0" smtClean="0">
                <a:solidFill>
                  <a:srgbClr val="FF9900"/>
                </a:solidFill>
              </a:rPr>
              <a:t>Interpose attitude Q’s / vary response</a:t>
            </a:r>
          </a:p>
          <a:p>
            <a:pPr lvl="1" eaLnBrk="1" hangingPunct="1">
              <a:lnSpc>
                <a:spcPct val="90000"/>
              </a:lnSpc>
            </a:pPr>
            <a:endParaRPr lang="en-GB" sz="2400" dirty="0" smtClean="0">
              <a:solidFill>
                <a:srgbClr val="FF9900"/>
              </a:solidFill>
            </a:endParaRPr>
          </a:p>
        </p:txBody>
      </p:sp>
      <p:pic>
        <p:nvPicPr>
          <p:cNvPr id="123906" name="Picture 2" descr="http://www.a1-construction.co.uk/wp-content/uploads/2012/03/a1-thumb-2.jpg"/>
          <p:cNvPicPr>
            <a:picLocks noChangeAspect="1" noChangeArrowheads="1"/>
          </p:cNvPicPr>
          <p:nvPr/>
        </p:nvPicPr>
        <p:blipFill>
          <a:blip r:embed="rId3" cstate="print"/>
          <a:srcRect/>
          <a:stretch>
            <a:fillRect/>
          </a:stretch>
        </p:blipFill>
        <p:spPr bwMode="auto">
          <a:xfrm>
            <a:off x="5148064" y="2924944"/>
            <a:ext cx="3676641" cy="2232248"/>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3010"/>
                                        </p:tgtEl>
                                        <p:attrNameLst>
                                          <p:attrName>style.visibility</p:attrName>
                                        </p:attrNameLst>
                                      </p:cBhvr>
                                      <p:to>
                                        <p:strVal val="visible"/>
                                      </p:to>
                                    </p:set>
                                    <p:animEffect transition="in" filter="fade">
                                      <p:cBhvr>
                                        <p:cTn id="7" dur="2000"/>
                                        <p:tgtEl>
                                          <p:spTgt spid="430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3011"/>
                                        </p:tgtEl>
                                        <p:attrNameLst>
                                          <p:attrName>style.visibility</p:attrName>
                                        </p:attrNameLst>
                                      </p:cBhvr>
                                      <p:to>
                                        <p:strVal val="visible"/>
                                      </p:to>
                                    </p:set>
                                    <p:animEffect transition="in" filter="fade">
                                      <p:cBhvr>
                                        <p:cTn id="10" dur="2000"/>
                                        <p:tgtEl>
                                          <p:spTgt spid="430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0" grpId="0"/>
      <p:bldP spid="43011" grpId="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Pilot study</a:t>
            </a:r>
            <a:br>
              <a:rPr lang="en-GB" dirty="0" smtClean="0"/>
            </a:br>
            <a:endParaRPr lang="en-GB" dirty="0"/>
          </a:p>
        </p:txBody>
      </p:sp>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78</a:t>
            </a:fld>
            <a:endParaRPr lang="en-GB"/>
          </a:p>
        </p:txBody>
      </p:sp>
      <p:sp>
        <p:nvSpPr>
          <p:cNvPr id="6" name="Content Placeholder 5"/>
          <p:cNvSpPr txBox="1">
            <a:spLocks noGrp="1"/>
          </p:cNvSpPr>
          <p:nvPr>
            <p:ph idx="1"/>
          </p:nvPr>
        </p:nvSpPr>
        <p:spPr>
          <a:xfrm>
            <a:off x="809625" y="2214563"/>
            <a:ext cx="7958138" cy="4992136"/>
          </a:xfrm>
          <a:prstGeom prst="rect">
            <a:avLst/>
          </a:prstGeom>
          <a:noFill/>
        </p:spPr>
        <p:txBody>
          <a:bodyPr wrap="square" rtlCol="0">
            <a:spAutoFit/>
          </a:bodyPr>
          <a:lstStyle/>
          <a:p>
            <a:r>
              <a:rPr lang="en-GB" dirty="0" smtClean="0"/>
              <a:t>Ask </a:t>
            </a:r>
          </a:p>
          <a:p>
            <a:pPr lvl="1"/>
            <a:r>
              <a:rPr lang="en-GB" dirty="0" smtClean="0">
                <a:solidFill>
                  <a:schemeClr val="tx2">
                    <a:lumMod val="60000"/>
                    <a:lumOff val="40000"/>
                  </a:schemeClr>
                </a:solidFill>
              </a:rPr>
              <a:t>How long did it take to complete</a:t>
            </a:r>
          </a:p>
          <a:p>
            <a:pPr lvl="1"/>
            <a:r>
              <a:rPr lang="en-GB" dirty="0" smtClean="0">
                <a:solidFill>
                  <a:schemeClr val="tx2">
                    <a:lumMod val="60000"/>
                    <a:lumOff val="40000"/>
                  </a:schemeClr>
                </a:solidFill>
              </a:rPr>
              <a:t>Instructions clear?</a:t>
            </a:r>
          </a:p>
          <a:p>
            <a:pPr lvl="1"/>
            <a:r>
              <a:rPr lang="en-GB" dirty="0" smtClean="0">
                <a:solidFill>
                  <a:schemeClr val="tx2">
                    <a:lumMod val="60000"/>
                    <a:lumOff val="40000"/>
                  </a:schemeClr>
                </a:solidFill>
              </a:rPr>
              <a:t>Layout</a:t>
            </a:r>
          </a:p>
          <a:p>
            <a:r>
              <a:rPr lang="en-GB" dirty="0" smtClean="0"/>
              <a:t>Will it give you the data to answer ‘YOUR’ objectives?</a:t>
            </a:r>
          </a:p>
          <a:p>
            <a:r>
              <a:rPr lang="en-GB" dirty="0" smtClean="0"/>
              <a:t>How can I analyse the data?</a:t>
            </a:r>
          </a:p>
          <a:p>
            <a:r>
              <a:rPr lang="en-GB" dirty="0" smtClean="0"/>
              <a:t>Try to analyse the data.</a:t>
            </a:r>
          </a:p>
          <a:p>
            <a:endParaRPr lang="en-GB" dirty="0"/>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Footer Placeholder 7"/>
          <p:cNvSpPr>
            <a:spLocks noGrp="1"/>
          </p:cNvSpPr>
          <p:nvPr>
            <p:ph type="ftr" sz="quarter" idx="11"/>
          </p:nvPr>
        </p:nvSpPr>
        <p:spPr>
          <a:noFill/>
        </p:spPr>
        <p:txBody>
          <a:bodyPr/>
          <a:lstStyle/>
          <a:p>
            <a:r>
              <a:rPr lang="en-GB" smtClean="0"/>
              <a:t>CH2018</a:t>
            </a:r>
          </a:p>
        </p:txBody>
      </p:sp>
      <p:sp>
        <p:nvSpPr>
          <p:cNvPr id="78851" name="Slide Number Placeholder 8"/>
          <p:cNvSpPr>
            <a:spLocks noGrp="1"/>
          </p:cNvSpPr>
          <p:nvPr>
            <p:ph type="sldNum" sz="quarter" idx="12"/>
          </p:nvPr>
        </p:nvSpPr>
        <p:spPr>
          <a:noFill/>
        </p:spPr>
        <p:txBody>
          <a:bodyPr/>
          <a:lstStyle/>
          <a:p>
            <a:fld id="{23F22C2F-C613-4C40-9768-BA1627C41DA4}" type="slidenum">
              <a:rPr lang="en-GB" smtClean="0"/>
              <a:pPr/>
              <a:t>79</a:t>
            </a:fld>
            <a:endParaRPr lang="en-GB" smtClean="0"/>
          </a:p>
        </p:txBody>
      </p:sp>
      <p:sp>
        <p:nvSpPr>
          <p:cNvPr id="44034" name="Rectangle 2"/>
          <p:cNvSpPr>
            <a:spLocks noGrp="1" noChangeArrowheads="1"/>
          </p:cNvSpPr>
          <p:nvPr>
            <p:ph type="title" sz="quarter"/>
          </p:nvPr>
        </p:nvSpPr>
        <p:spPr>
          <a:noFill/>
        </p:spPr>
        <p:txBody>
          <a:bodyPr lIns="90488" tIns="44450" rIns="90488" bIns="44450"/>
          <a:lstStyle/>
          <a:p>
            <a:pPr eaLnBrk="1" hangingPunct="1"/>
            <a:r>
              <a:rPr lang="en-GB" sz="3200" b="1" smtClean="0"/>
              <a:t>The Importance of Organisation</a:t>
            </a:r>
          </a:p>
        </p:txBody>
      </p:sp>
      <p:sp>
        <p:nvSpPr>
          <p:cNvPr id="78853" name="Rectangle 3"/>
          <p:cNvSpPr>
            <a:spLocks noGrp="1" noChangeArrowheads="1"/>
          </p:cNvSpPr>
          <p:nvPr>
            <p:ph sz="quarter" idx="1"/>
          </p:nvPr>
        </p:nvSpPr>
        <p:spPr>
          <a:xfrm>
            <a:off x="809625" y="2214563"/>
            <a:ext cx="3902075" cy="1868487"/>
          </a:xfrm>
        </p:spPr>
        <p:txBody>
          <a:bodyPr lIns="90488" tIns="44450" rIns="90488" bIns="44450"/>
          <a:lstStyle/>
          <a:p>
            <a:pPr eaLnBrk="1" hangingPunct="1"/>
            <a:r>
              <a:rPr lang="en-GB" sz="2400" b="1" smtClean="0"/>
              <a:t>Design</a:t>
            </a:r>
          </a:p>
          <a:p>
            <a:pPr lvl="1" eaLnBrk="1" hangingPunct="1"/>
            <a:r>
              <a:rPr lang="en-GB" sz="2000" smtClean="0">
                <a:solidFill>
                  <a:srgbClr val="FF9900"/>
                </a:solidFill>
              </a:rPr>
              <a:t>Coloured pages</a:t>
            </a:r>
          </a:p>
          <a:p>
            <a:pPr lvl="1" eaLnBrk="1" hangingPunct="1"/>
            <a:r>
              <a:rPr lang="en-GB" sz="2000" smtClean="0">
                <a:solidFill>
                  <a:srgbClr val="FF9900"/>
                </a:solidFill>
              </a:rPr>
              <a:t>Ticks</a:t>
            </a:r>
          </a:p>
          <a:p>
            <a:pPr lvl="1" eaLnBrk="1" hangingPunct="1"/>
            <a:r>
              <a:rPr lang="en-GB" sz="2000" smtClean="0">
                <a:solidFill>
                  <a:srgbClr val="FF9900"/>
                </a:solidFill>
              </a:rPr>
              <a:t>Sub - lettering</a:t>
            </a:r>
          </a:p>
          <a:p>
            <a:pPr lvl="1" eaLnBrk="1" hangingPunct="1"/>
            <a:r>
              <a:rPr lang="en-GB" sz="2000" smtClean="0">
                <a:solidFill>
                  <a:srgbClr val="FF9900"/>
                </a:solidFill>
              </a:rPr>
              <a:t>Start easy / End interesting</a:t>
            </a:r>
          </a:p>
          <a:p>
            <a:pPr lvl="1" eaLnBrk="1" hangingPunct="1"/>
            <a:r>
              <a:rPr lang="en-GB" sz="2000" smtClean="0">
                <a:solidFill>
                  <a:srgbClr val="FF9900"/>
                </a:solidFill>
              </a:rPr>
              <a:t>Pilot / wording</a:t>
            </a:r>
          </a:p>
          <a:p>
            <a:pPr lvl="1" eaLnBrk="1" hangingPunct="1"/>
            <a:r>
              <a:rPr lang="en-GB" sz="2000" smtClean="0">
                <a:solidFill>
                  <a:srgbClr val="FF9900"/>
                </a:solidFill>
              </a:rPr>
              <a:t>Final Thank you / return</a:t>
            </a:r>
          </a:p>
        </p:txBody>
      </p:sp>
      <p:sp>
        <p:nvSpPr>
          <p:cNvPr id="78854" name="Rectangle 4"/>
          <p:cNvSpPr>
            <a:spLocks noGrp="1" noChangeArrowheads="1"/>
          </p:cNvSpPr>
          <p:nvPr>
            <p:ph sz="quarter" idx="2"/>
          </p:nvPr>
        </p:nvSpPr>
        <p:spPr>
          <a:xfrm>
            <a:off x="809625" y="4946650"/>
            <a:ext cx="3902075" cy="1149350"/>
          </a:xfrm>
        </p:spPr>
        <p:txBody>
          <a:bodyPr lIns="90488" tIns="44450" rIns="90488" bIns="44450"/>
          <a:lstStyle/>
          <a:p>
            <a:pPr eaLnBrk="1" hangingPunct="1"/>
            <a:r>
              <a:rPr lang="en-GB" sz="2400" b="1" smtClean="0"/>
              <a:t>Cover letter</a:t>
            </a:r>
          </a:p>
          <a:p>
            <a:pPr lvl="1" eaLnBrk="1" hangingPunct="1"/>
            <a:r>
              <a:rPr lang="en-GB" sz="2000" smtClean="0">
                <a:solidFill>
                  <a:srgbClr val="FF9900"/>
                </a:solidFill>
              </a:rPr>
              <a:t>Aim  / significance</a:t>
            </a:r>
          </a:p>
          <a:p>
            <a:pPr lvl="1" eaLnBrk="1" hangingPunct="1"/>
            <a:r>
              <a:rPr lang="en-GB" sz="2000" smtClean="0">
                <a:solidFill>
                  <a:srgbClr val="FF9900"/>
                </a:solidFill>
              </a:rPr>
              <a:t>Confidential</a:t>
            </a:r>
          </a:p>
          <a:p>
            <a:pPr lvl="1" eaLnBrk="1" hangingPunct="1"/>
            <a:r>
              <a:rPr lang="en-GB" sz="2000" smtClean="0">
                <a:solidFill>
                  <a:srgbClr val="FF9900"/>
                </a:solidFill>
              </a:rPr>
              <a:t>Reply / organisation</a:t>
            </a:r>
          </a:p>
        </p:txBody>
      </p:sp>
      <p:sp>
        <p:nvSpPr>
          <p:cNvPr id="78855" name="Rectangle 5"/>
          <p:cNvSpPr>
            <a:spLocks noGrp="1" noChangeArrowheads="1"/>
          </p:cNvSpPr>
          <p:nvPr>
            <p:ph sz="quarter" idx="3"/>
          </p:nvPr>
        </p:nvSpPr>
        <p:spPr>
          <a:xfrm>
            <a:off x="4865688" y="2214563"/>
            <a:ext cx="3902075" cy="1868487"/>
          </a:xfrm>
        </p:spPr>
        <p:txBody>
          <a:bodyPr lIns="90488" tIns="44450" rIns="90488" bIns="44450"/>
          <a:lstStyle/>
          <a:p>
            <a:pPr eaLnBrk="1" hangingPunct="1"/>
            <a:r>
              <a:rPr lang="en-GB" sz="2400" b="1" smtClean="0"/>
              <a:t>Mailing</a:t>
            </a:r>
          </a:p>
          <a:p>
            <a:pPr lvl="1" eaLnBrk="1" hangingPunct="1"/>
            <a:r>
              <a:rPr lang="en-GB" sz="2000" smtClean="0">
                <a:solidFill>
                  <a:srgbClr val="FF9900"/>
                </a:solidFill>
              </a:rPr>
              <a:t>Typed and addressed (Name)</a:t>
            </a:r>
          </a:p>
          <a:p>
            <a:pPr lvl="1" eaLnBrk="1" hangingPunct="1"/>
            <a:r>
              <a:rPr lang="en-GB" sz="2000" smtClean="0">
                <a:solidFill>
                  <a:srgbClr val="FF9900"/>
                </a:solidFill>
              </a:rPr>
              <a:t>Stamped addressed env.</a:t>
            </a:r>
          </a:p>
          <a:p>
            <a:pPr lvl="1" eaLnBrk="1" hangingPunct="1"/>
            <a:r>
              <a:rPr lang="en-GB" sz="2000" smtClean="0">
                <a:solidFill>
                  <a:srgbClr val="FF9900"/>
                </a:solidFill>
              </a:rPr>
              <a:t>Thurs: Home, Mon: Work</a:t>
            </a:r>
          </a:p>
          <a:p>
            <a:pPr lvl="1" eaLnBrk="1" hangingPunct="1"/>
            <a:r>
              <a:rPr lang="en-GB" sz="2000" smtClean="0">
                <a:solidFill>
                  <a:srgbClr val="FF9900"/>
                </a:solidFill>
              </a:rPr>
              <a:t>Seasonality</a:t>
            </a:r>
          </a:p>
        </p:txBody>
      </p:sp>
      <p:sp>
        <p:nvSpPr>
          <p:cNvPr id="78856" name="Rectangle 6"/>
          <p:cNvSpPr>
            <a:spLocks noGrp="1" noChangeArrowheads="1"/>
          </p:cNvSpPr>
          <p:nvPr>
            <p:ph sz="quarter" idx="4"/>
          </p:nvPr>
        </p:nvSpPr>
        <p:spPr>
          <a:xfrm>
            <a:off x="4648200" y="4724400"/>
            <a:ext cx="3810000" cy="1752600"/>
          </a:xfrm>
        </p:spPr>
        <p:txBody>
          <a:bodyPr lIns="90488" tIns="44450" rIns="90488" bIns="44450"/>
          <a:lstStyle/>
          <a:p>
            <a:pPr eaLnBrk="1" hangingPunct="1"/>
            <a:r>
              <a:rPr lang="en-GB" sz="2400" b="1" smtClean="0"/>
              <a:t>Follow-up / Incentive</a:t>
            </a:r>
          </a:p>
          <a:p>
            <a:pPr lvl="1" eaLnBrk="1" hangingPunct="1"/>
            <a:r>
              <a:rPr lang="en-GB" sz="2000" smtClean="0">
                <a:solidFill>
                  <a:srgbClr val="FF9900"/>
                </a:solidFill>
              </a:rPr>
              <a:t>Reminders</a:t>
            </a:r>
          </a:p>
          <a:p>
            <a:pPr lvl="1" eaLnBrk="1" hangingPunct="1"/>
            <a:r>
              <a:rPr lang="en-GB" sz="2000" smtClean="0">
                <a:solidFill>
                  <a:srgbClr val="FF9900"/>
                </a:solidFill>
              </a:rPr>
              <a:t>Prize draw</a:t>
            </a:r>
            <a:r>
              <a:rPr lang="en-GB" sz="2000" smtClean="0"/>
              <a:t>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4034"/>
                                        </p:tgtEl>
                                        <p:attrNameLst>
                                          <p:attrName>style.visibility</p:attrName>
                                        </p:attrNameLst>
                                      </p:cBhvr>
                                      <p:to>
                                        <p:strVal val="visible"/>
                                      </p:to>
                                    </p:set>
                                    <p:animEffect transition="in" filter="fade">
                                      <p:cBhvr>
                                        <p:cTn id="7" dur="2000"/>
                                        <p:tgtEl>
                                          <p:spTgt spid="440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sz="quarter"/>
          </p:nvPr>
        </p:nvSpPr>
        <p:spPr/>
        <p:txBody>
          <a:bodyPr/>
          <a:lstStyle/>
          <a:p>
            <a:r>
              <a:rPr lang="en-GB" dirty="0" smtClean="0"/>
              <a:t>Covering letter</a:t>
            </a:r>
            <a:endParaRPr lang="en-GB" dirty="0"/>
          </a:p>
        </p:txBody>
      </p:sp>
      <p:sp>
        <p:nvSpPr>
          <p:cNvPr id="3" name="Content Placeholder 2"/>
          <p:cNvSpPr>
            <a:spLocks noGrp="1"/>
          </p:cNvSpPr>
          <p:nvPr>
            <p:ph sz="quarter" idx="1"/>
          </p:nvPr>
        </p:nvSpPr>
        <p:spPr/>
        <p:txBody>
          <a:bodyPr/>
          <a:lstStyle/>
          <a:p>
            <a:r>
              <a:rPr lang="en-GB" dirty="0" smtClean="0"/>
              <a:t>Identify organisation</a:t>
            </a:r>
            <a:endParaRPr lang="en-GB" dirty="0"/>
          </a:p>
        </p:txBody>
      </p:sp>
      <p:sp>
        <p:nvSpPr>
          <p:cNvPr id="4" name="Content Placeholder 3"/>
          <p:cNvSpPr>
            <a:spLocks noGrp="1"/>
          </p:cNvSpPr>
          <p:nvPr>
            <p:ph sz="quarter" idx="2"/>
          </p:nvPr>
        </p:nvSpPr>
        <p:spPr/>
        <p:txBody>
          <a:bodyPr/>
          <a:lstStyle/>
          <a:p>
            <a:r>
              <a:rPr lang="en-GB" dirty="0" smtClean="0"/>
              <a:t>Purpose of research</a:t>
            </a:r>
            <a:endParaRPr lang="en-GB" dirty="0"/>
          </a:p>
        </p:txBody>
      </p:sp>
      <p:sp>
        <p:nvSpPr>
          <p:cNvPr id="5" name="Content Placeholder 4"/>
          <p:cNvSpPr>
            <a:spLocks noGrp="1"/>
          </p:cNvSpPr>
          <p:nvPr>
            <p:ph sz="quarter" idx="3"/>
          </p:nvPr>
        </p:nvSpPr>
        <p:spPr/>
        <p:txBody>
          <a:bodyPr/>
          <a:lstStyle/>
          <a:p>
            <a:r>
              <a:rPr lang="en-GB" dirty="0" smtClean="0"/>
              <a:t>Why it is important to answer the Q.</a:t>
            </a:r>
            <a:endParaRPr lang="en-GB" dirty="0"/>
          </a:p>
        </p:txBody>
      </p:sp>
      <p:sp>
        <p:nvSpPr>
          <p:cNvPr id="6" name="Content Placeholder 5"/>
          <p:cNvSpPr>
            <a:spLocks noGrp="1"/>
          </p:cNvSpPr>
          <p:nvPr>
            <p:ph sz="quarter" idx="4"/>
          </p:nvPr>
        </p:nvSpPr>
        <p:spPr/>
        <p:txBody>
          <a:bodyPr/>
          <a:lstStyle/>
          <a:p>
            <a:r>
              <a:rPr lang="en-GB" dirty="0" smtClean="0"/>
              <a:t>Assure strict confidence</a:t>
            </a:r>
            <a:endParaRPr lang="en-GB" dirty="0"/>
          </a:p>
        </p:txBody>
      </p:sp>
      <p:sp>
        <p:nvSpPr>
          <p:cNvPr id="7" name="Footer Placeholder 6"/>
          <p:cNvSpPr>
            <a:spLocks noGrp="1"/>
          </p:cNvSpPr>
          <p:nvPr>
            <p:ph type="ftr" sz="quarter" idx="11"/>
          </p:nvPr>
        </p:nvSpPr>
        <p:spPr/>
        <p:txBody>
          <a:bodyPr/>
          <a:lstStyle/>
          <a:p>
            <a:pPr>
              <a:defRPr/>
            </a:pPr>
            <a:r>
              <a:rPr lang="en-GB" smtClean="0"/>
              <a:t>CH2018</a:t>
            </a:r>
            <a:endParaRPr lang="en-GB"/>
          </a:p>
        </p:txBody>
      </p:sp>
      <p:sp>
        <p:nvSpPr>
          <p:cNvPr id="8" name="Slide Number Placeholder 7"/>
          <p:cNvSpPr>
            <a:spLocks noGrp="1"/>
          </p:cNvSpPr>
          <p:nvPr>
            <p:ph type="sldNum" sz="quarter" idx="12"/>
          </p:nvPr>
        </p:nvSpPr>
        <p:spPr/>
        <p:txBody>
          <a:bodyPr/>
          <a:lstStyle/>
          <a:p>
            <a:pPr>
              <a:defRPr/>
            </a:pPr>
            <a:fld id="{3FE58754-1C7E-4734-A37D-B2C39DD519F5}" type="slidenum">
              <a:rPr lang="en-GB" smtClean="0"/>
              <a:pPr>
                <a:defRPr/>
              </a:pPr>
              <a:t>80</a:t>
            </a:fld>
            <a:endParaRPr lang="en-GB"/>
          </a:p>
        </p:txBody>
      </p:sp>
      <p:sp>
        <p:nvSpPr>
          <p:cNvPr id="9" name="TextBox 8"/>
          <p:cNvSpPr txBox="1"/>
          <p:nvPr/>
        </p:nvSpPr>
        <p:spPr>
          <a:xfrm>
            <a:off x="899592" y="6093296"/>
            <a:ext cx="4464496" cy="461665"/>
          </a:xfrm>
          <a:prstGeom prst="rect">
            <a:avLst/>
          </a:prstGeom>
          <a:noFill/>
        </p:spPr>
        <p:txBody>
          <a:bodyPr wrap="square" rtlCol="0">
            <a:spAutoFit/>
          </a:bodyPr>
          <a:lstStyle/>
          <a:p>
            <a:r>
              <a:rPr lang="en-GB" dirty="0" smtClean="0">
                <a:solidFill>
                  <a:schemeClr val="accent6">
                    <a:lumMod val="75000"/>
                  </a:schemeClr>
                </a:solidFill>
              </a:rPr>
              <a:t>(</a:t>
            </a:r>
            <a:r>
              <a:rPr lang="en-GB" dirty="0" err="1" smtClean="0">
                <a:solidFill>
                  <a:schemeClr val="accent6">
                    <a:lumMod val="75000"/>
                  </a:schemeClr>
                </a:solidFill>
              </a:rPr>
              <a:t>Nachmias</a:t>
            </a:r>
            <a:r>
              <a:rPr lang="en-GB" dirty="0" smtClean="0">
                <a:solidFill>
                  <a:schemeClr val="accent6">
                    <a:lumMod val="75000"/>
                  </a:schemeClr>
                </a:solidFill>
              </a:rPr>
              <a:t> cited in </a:t>
            </a:r>
            <a:r>
              <a:rPr lang="en-GB" dirty="0" err="1" smtClean="0">
                <a:solidFill>
                  <a:schemeClr val="accent6">
                    <a:lumMod val="75000"/>
                  </a:schemeClr>
                </a:solidFill>
              </a:rPr>
              <a:t>Naoum</a:t>
            </a:r>
            <a:r>
              <a:rPr lang="en-GB" dirty="0" smtClean="0">
                <a:solidFill>
                  <a:schemeClr val="accent6">
                    <a:lumMod val="75000"/>
                  </a:schemeClr>
                </a:solidFill>
              </a:rPr>
              <a:t>, 2013)</a:t>
            </a:r>
            <a:endParaRPr lang="en-GB" dirty="0">
              <a:solidFill>
                <a:schemeClr val="accent6">
                  <a:lumMod val="75000"/>
                </a:schemeClr>
              </a:solidFill>
            </a:endParaRP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9" name="Footer Placeholder 5"/>
          <p:cNvSpPr>
            <a:spLocks noGrp="1"/>
          </p:cNvSpPr>
          <p:nvPr>
            <p:ph type="ftr" sz="quarter" idx="11"/>
          </p:nvPr>
        </p:nvSpPr>
        <p:spPr>
          <a:noFill/>
        </p:spPr>
        <p:txBody>
          <a:bodyPr/>
          <a:lstStyle/>
          <a:p>
            <a:r>
              <a:rPr lang="en-GB" smtClean="0"/>
              <a:t>CH2018</a:t>
            </a:r>
          </a:p>
        </p:txBody>
      </p:sp>
      <p:sp>
        <p:nvSpPr>
          <p:cNvPr id="4100" name="Slide Number Placeholder 6"/>
          <p:cNvSpPr>
            <a:spLocks noGrp="1"/>
          </p:cNvSpPr>
          <p:nvPr>
            <p:ph type="sldNum" sz="quarter" idx="12"/>
          </p:nvPr>
        </p:nvSpPr>
        <p:spPr>
          <a:noFill/>
        </p:spPr>
        <p:txBody>
          <a:bodyPr/>
          <a:lstStyle/>
          <a:p>
            <a:fld id="{B3631DEE-94C9-443C-80F9-C8A1836508F6}" type="slidenum">
              <a:rPr lang="en-GB" smtClean="0"/>
              <a:pPr/>
              <a:t>81</a:t>
            </a:fld>
            <a:endParaRPr lang="en-GB" smtClean="0"/>
          </a:p>
        </p:txBody>
      </p:sp>
      <p:sp>
        <p:nvSpPr>
          <p:cNvPr id="45058" name="Rectangle 2"/>
          <p:cNvSpPr>
            <a:spLocks noGrp="1" noChangeArrowheads="1"/>
          </p:cNvSpPr>
          <p:nvPr>
            <p:ph type="title"/>
          </p:nvPr>
        </p:nvSpPr>
        <p:spPr>
          <a:noFill/>
        </p:spPr>
        <p:txBody>
          <a:bodyPr lIns="90488" tIns="44450" rIns="90488" bIns="44450"/>
          <a:lstStyle/>
          <a:p>
            <a:pPr eaLnBrk="1" hangingPunct="1"/>
            <a:r>
              <a:rPr lang="en-GB" sz="3600" b="1" smtClean="0"/>
              <a:t>Coding and Analysis</a:t>
            </a:r>
          </a:p>
        </p:txBody>
      </p:sp>
      <p:sp>
        <p:nvSpPr>
          <p:cNvPr id="45059" name="Rectangle 3"/>
          <p:cNvSpPr>
            <a:spLocks noGrp="1" noChangeArrowheads="1"/>
          </p:cNvSpPr>
          <p:nvPr>
            <p:ph type="body" sz="half" idx="1"/>
          </p:nvPr>
        </p:nvSpPr>
        <p:spPr>
          <a:noFill/>
        </p:spPr>
        <p:txBody>
          <a:bodyPr lIns="90488" tIns="44450" rIns="90488" bIns="44450"/>
          <a:lstStyle/>
          <a:p>
            <a:pPr eaLnBrk="1" hangingPunct="1"/>
            <a:r>
              <a:rPr lang="en-GB" sz="2800" b="1" smtClean="0"/>
              <a:t>Coding</a:t>
            </a:r>
          </a:p>
          <a:p>
            <a:pPr eaLnBrk="1" hangingPunct="1"/>
            <a:r>
              <a:rPr lang="en-GB" sz="2800" b="1" smtClean="0"/>
              <a:t>Identify responses</a:t>
            </a:r>
          </a:p>
          <a:p>
            <a:pPr lvl="1" eaLnBrk="1" hangingPunct="1"/>
            <a:r>
              <a:rPr lang="en-GB" sz="2400" smtClean="0">
                <a:solidFill>
                  <a:srgbClr val="FF9900"/>
                </a:solidFill>
              </a:rPr>
              <a:t>Closed</a:t>
            </a:r>
          </a:p>
          <a:p>
            <a:pPr lvl="1" eaLnBrk="1" hangingPunct="1"/>
            <a:r>
              <a:rPr lang="en-GB" sz="2400" smtClean="0">
                <a:solidFill>
                  <a:srgbClr val="FF9900"/>
                </a:solidFill>
              </a:rPr>
              <a:t>Open</a:t>
            </a:r>
          </a:p>
          <a:p>
            <a:pPr eaLnBrk="1" hangingPunct="1"/>
            <a:r>
              <a:rPr lang="en-GB" sz="2800" b="1" smtClean="0"/>
              <a:t>Analysis</a:t>
            </a:r>
          </a:p>
          <a:p>
            <a:pPr eaLnBrk="1" hangingPunct="1">
              <a:buFont typeface="Wingdings" pitchFamily="2" charset="2"/>
              <a:buNone/>
            </a:pPr>
            <a:endParaRPr lang="en-GB" sz="2800" b="1" smtClean="0"/>
          </a:p>
          <a:p>
            <a:pPr eaLnBrk="1" hangingPunct="1"/>
            <a:r>
              <a:rPr lang="en-GB" sz="2800" b="1" smtClean="0">
                <a:solidFill>
                  <a:srgbClr val="FF9900"/>
                </a:solidFill>
              </a:rPr>
              <a:t>Conclusion</a:t>
            </a:r>
          </a:p>
        </p:txBody>
      </p:sp>
      <p:graphicFrame>
        <p:nvGraphicFramePr>
          <p:cNvPr id="4098" name="Object 4">
            <a:hlinkClick r:id="" action="ppaction://ole?verb=0"/>
          </p:cNvPr>
          <p:cNvGraphicFramePr>
            <a:graphicFrameLocks noGrp="1"/>
          </p:cNvGraphicFramePr>
          <p:nvPr>
            <p:ph type="clipArt" sz="half" idx="2"/>
          </p:nvPr>
        </p:nvGraphicFramePr>
        <p:xfrm>
          <a:off x="4870450" y="2811463"/>
          <a:ext cx="3892550" cy="2689225"/>
        </p:xfrm>
        <a:graphic>
          <a:graphicData uri="http://schemas.openxmlformats.org/presentationml/2006/ole">
            <mc:AlternateContent xmlns:mc="http://schemas.openxmlformats.org/markup-compatibility/2006">
              <mc:Choice xmlns:v="urn:schemas-microsoft-com:vml" Requires="v">
                <p:oleObj spid="_x0000_s4119" name="Microsoft ClipArt Gallery" r:id="rId4" imgW="4716463" imgH="3543300" progId="">
                  <p:embed/>
                </p:oleObj>
              </mc:Choice>
              <mc:Fallback>
                <p:oleObj name="Microsoft ClipArt Gallery" r:id="rId4" imgW="4716463" imgH="3543300" progId="">
                  <p:embed/>
                  <p:pic>
                    <p:nvPicPr>
                      <p:cNvPr id="0" name="Picture 10"/>
                      <p:cNvPicPr>
                        <a:picLocks noGrp="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70450" y="2811463"/>
                        <a:ext cx="3892550" cy="268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5058"/>
                                        </p:tgtEl>
                                        <p:attrNameLst>
                                          <p:attrName>style.visibility</p:attrName>
                                        </p:attrNameLst>
                                      </p:cBhvr>
                                      <p:to>
                                        <p:strVal val="visible"/>
                                      </p:to>
                                    </p:set>
                                    <p:animEffect transition="in" filter="fade">
                                      <p:cBhvr>
                                        <p:cTn id="7" dur="2000"/>
                                        <p:tgtEl>
                                          <p:spTgt spid="450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5059"/>
                                        </p:tgtEl>
                                        <p:attrNameLst>
                                          <p:attrName>style.visibility</p:attrName>
                                        </p:attrNameLst>
                                      </p:cBhvr>
                                      <p:to>
                                        <p:strVal val="visible"/>
                                      </p:to>
                                    </p:set>
                                    <p:animEffect transition="in" filter="fade">
                                      <p:cBhvr>
                                        <p:cTn id="10" dur="2000"/>
                                        <p:tgtEl>
                                          <p:spTgt spid="450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8" grpId="0"/>
      <p:bldP spid="45059" grpId="0"/>
    </p:bldLst>
  </p:timing>
</p:sld>
</file>

<file path=ppt/slides/slide8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9874" name="Rectangle 104"/>
          <p:cNvSpPr>
            <a:spLocks noGrp="1" noChangeArrowheads="1"/>
          </p:cNvSpPr>
          <p:nvPr>
            <p:ph type="ftr" sz="quarter" idx="11"/>
          </p:nvPr>
        </p:nvSpPr>
        <p:spPr>
          <a:noFill/>
        </p:spPr>
        <p:txBody>
          <a:bodyPr/>
          <a:lstStyle/>
          <a:p>
            <a:r>
              <a:rPr lang="en-GB" smtClean="0"/>
              <a:t>CH2018</a:t>
            </a:r>
          </a:p>
        </p:txBody>
      </p:sp>
      <p:sp>
        <p:nvSpPr>
          <p:cNvPr id="79875" name="Rectangle 105"/>
          <p:cNvSpPr>
            <a:spLocks noGrp="1" noChangeArrowheads="1"/>
          </p:cNvSpPr>
          <p:nvPr>
            <p:ph type="sldNum" sz="quarter" idx="12"/>
          </p:nvPr>
        </p:nvSpPr>
        <p:spPr>
          <a:noFill/>
        </p:spPr>
        <p:txBody>
          <a:bodyPr/>
          <a:lstStyle/>
          <a:p>
            <a:fld id="{EF8A99D5-371A-4164-8F3C-8CAB6D0E78B9}" type="slidenum">
              <a:rPr lang="en-GB" smtClean="0"/>
              <a:pPr/>
              <a:t>82</a:t>
            </a:fld>
            <a:endParaRPr lang="en-GB" smtClean="0"/>
          </a:p>
        </p:txBody>
      </p:sp>
      <p:sp>
        <p:nvSpPr>
          <p:cNvPr id="46082" name="Rectangle 2"/>
          <p:cNvSpPr>
            <a:spLocks noGrp="1" noChangeArrowheads="1"/>
          </p:cNvSpPr>
          <p:nvPr>
            <p:ph type="ctrTitle"/>
          </p:nvPr>
        </p:nvSpPr>
        <p:spPr>
          <a:xfrm>
            <a:off x="838200" y="838200"/>
            <a:ext cx="7772400" cy="1143000"/>
          </a:xfrm>
          <a:noFill/>
        </p:spPr>
        <p:txBody>
          <a:bodyPr lIns="90488" tIns="44450" rIns="90488" bIns="44450"/>
          <a:lstStyle/>
          <a:p>
            <a:pPr eaLnBrk="1" hangingPunct="1"/>
            <a:r>
              <a:rPr lang="en-GB" sz="3200" b="1" smtClean="0"/>
              <a:t>Interview Design</a:t>
            </a:r>
            <a:br>
              <a:rPr lang="en-GB" sz="3200" b="1" smtClean="0"/>
            </a:br>
            <a:r>
              <a:rPr lang="en-GB" sz="3200" b="1" smtClean="0"/>
              <a:t>The only way to find ‘true’ social data?</a:t>
            </a:r>
          </a:p>
        </p:txBody>
      </p:sp>
      <p:sp>
        <p:nvSpPr>
          <p:cNvPr id="46083" name="Rectangle 3"/>
          <p:cNvSpPr>
            <a:spLocks noGrp="1" noChangeArrowheads="1"/>
          </p:cNvSpPr>
          <p:nvPr>
            <p:ph type="subTitle" idx="1"/>
          </p:nvPr>
        </p:nvSpPr>
        <p:spPr>
          <a:xfrm>
            <a:off x="914400" y="2852738"/>
            <a:ext cx="8229600" cy="1752600"/>
          </a:xfrm>
          <a:noFill/>
        </p:spPr>
        <p:txBody>
          <a:bodyPr lIns="90488" tIns="44450" rIns="90488" bIns="44450"/>
          <a:lstStyle/>
          <a:p>
            <a:pPr eaLnBrk="1" hangingPunct="1"/>
            <a:r>
              <a:rPr lang="en-GB" sz="2800" smtClean="0">
                <a:solidFill>
                  <a:srgbClr val="FF9900"/>
                </a:solidFill>
              </a:rPr>
              <a:t>“Interviews are encounters between a researcher and a respondent in which the latter is asked a series of q’s relevant to the subject of the research.   The respondent’s answers constitute the raw data analysed at a later point in time by the researcher.”</a:t>
            </a:r>
            <a:r>
              <a:rPr lang="en-GB" sz="2800" smtClean="0"/>
              <a:t> </a:t>
            </a:r>
          </a:p>
          <a:p>
            <a:pPr eaLnBrk="1" hangingPunct="1"/>
            <a:r>
              <a:rPr lang="en-GB" sz="2800" smtClean="0"/>
              <a:t>(Ackroyd &amp; Hughes, 1983, p.66)</a:t>
            </a:r>
          </a:p>
        </p:txBody>
      </p:sp>
      <p:sp>
        <p:nvSpPr>
          <p:cNvPr id="79878" name="Text Box 4"/>
          <p:cNvSpPr txBox="1">
            <a:spLocks noChangeArrowheads="1"/>
          </p:cNvSpPr>
          <p:nvPr/>
        </p:nvSpPr>
        <p:spPr bwMode="auto">
          <a:xfrm>
            <a:off x="179388" y="6165850"/>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6</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2000"/>
                                        <p:tgtEl>
                                          <p:spTgt spid="460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6083"/>
                                        </p:tgtEl>
                                        <p:attrNameLst>
                                          <p:attrName>style.visibility</p:attrName>
                                        </p:attrNameLst>
                                      </p:cBhvr>
                                      <p:to>
                                        <p:strVal val="visible"/>
                                      </p:to>
                                    </p:set>
                                    <p:animEffect transition="in" filter="fade">
                                      <p:cBhvr>
                                        <p:cTn id="10" dur="2000"/>
                                        <p:tgtEl>
                                          <p:spTgt spid="460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3" grpId="0"/>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83</a:t>
            </a:fld>
            <a:endParaRPr lang="en-GB"/>
          </a:p>
        </p:txBody>
      </p:sp>
      <p:pic>
        <p:nvPicPr>
          <p:cNvPr id="317442" name="Picture 2"/>
          <p:cNvPicPr>
            <a:picLocks noChangeAspect="1" noChangeArrowheads="1"/>
          </p:cNvPicPr>
          <p:nvPr/>
        </p:nvPicPr>
        <p:blipFill>
          <a:blip r:embed="rId2" cstate="print"/>
          <a:srcRect/>
          <a:stretch>
            <a:fillRect/>
          </a:stretch>
        </p:blipFill>
        <p:spPr bwMode="auto">
          <a:xfrm rot="10800000">
            <a:off x="611560" y="11716"/>
            <a:ext cx="8280919" cy="6846284"/>
          </a:xfrm>
          <a:prstGeom prst="rect">
            <a:avLst/>
          </a:prstGeom>
          <a:noFill/>
          <a:ln w="9525">
            <a:noFill/>
            <a:miter lim="800000"/>
            <a:headEnd/>
            <a:tailEnd/>
          </a:ln>
        </p:spPr>
      </p:pic>
      <p:sp>
        <p:nvSpPr>
          <p:cNvPr id="7" name="TextBox 6"/>
          <p:cNvSpPr txBox="1"/>
          <p:nvPr/>
        </p:nvSpPr>
        <p:spPr>
          <a:xfrm>
            <a:off x="755576" y="6165304"/>
            <a:ext cx="2160240" cy="461665"/>
          </a:xfrm>
          <a:prstGeom prst="rect">
            <a:avLst/>
          </a:prstGeom>
          <a:noFill/>
        </p:spPr>
        <p:txBody>
          <a:bodyPr wrap="square" rtlCol="0">
            <a:spAutoFit/>
          </a:bodyPr>
          <a:lstStyle/>
          <a:p>
            <a:r>
              <a:rPr lang="en-GB" dirty="0" err="1" smtClean="0">
                <a:solidFill>
                  <a:schemeClr val="tx2">
                    <a:lumMod val="60000"/>
                    <a:lumOff val="40000"/>
                  </a:schemeClr>
                </a:solidFill>
              </a:rPr>
              <a:t>Naoum</a:t>
            </a:r>
            <a:r>
              <a:rPr lang="en-GB" dirty="0" smtClean="0">
                <a:solidFill>
                  <a:schemeClr val="tx2">
                    <a:lumMod val="60000"/>
                    <a:lumOff val="40000"/>
                  </a:schemeClr>
                </a:solidFill>
              </a:rPr>
              <a:t>, 2013</a:t>
            </a:r>
            <a:endParaRPr lang="en-GB" dirty="0">
              <a:solidFill>
                <a:schemeClr val="tx2">
                  <a:lumMod val="60000"/>
                  <a:lumOff val="40000"/>
                </a:schemeClr>
              </a:solidFill>
            </a:endParaRPr>
          </a:p>
        </p:txBody>
      </p:sp>
      <p:sp>
        <p:nvSpPr>
          <p:cNvPr id="6" name="Rectangle 5"/>
          <p:cNvSpPr/>
          <p:nvPr/>
        </p:nvSpPr>
        <p:spPr bwMode="auto">
          <a:xfrm>
            <a:off x="3635896" y="4725144"/>
            <a:ext cx="2582342" cy="576064"/>
          </a:xfrm>
          <a:prstGeom prst="rect">
            <a:avLst/>
          </a:prstGeom>
          <a:noFill/>
          <a:ln w="12700" cap="sq" cmpd="sng" algn="ctr">
            <a:solidFill>
              <a:srgbClr val="FF0000"/>
            </a:solidFill>
            <a:prstDash val="solid"/>
            <a:round/>
            <a:headEnd type="none" w="sm" len="sm"/>
            <a:tailEnd type="none" w="sm" len="sm"/>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New Roman" pitchFamily="18" charset="0"/>
            </a:endParaRP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3" name="Footer Placeholder 5"/>
          <p:cNvSpPr>
            <a:spLocks noGrp="1"/>
          </p:cNvSpPr>
          <p:nvPr>
            <p:ph type="ftr" sz="quarter" idx="11"/>
          </p:nvPr>
        </p:nvSpPr>
        <p:spPr>
          <a:noFill/>
        </p:spPr>
        <p:txBody>
          <a:bodyPr/>
          <a:lstStyle/>
          <a:p>
            <a:r>
              <a:rPr lang="en-GB" smtClean="0"/>
              <a:t>CH2018</a:t>
            </a:r>
          </a:p>
        </p:txBody>
      </p:sp>
      <p:sp>
        <p:nvSpPr>
          <p:cNvPr id="5124" name="Slide Number Placeholder 6"/>
          <p:cNvSpPr>
            <a:spLocks noGrp="1"/>
          </p:cNvSpPr>
          <p:nvPr>
            <p:ph type="sldNum" sz="quarter" idx="12"/>
          </p:nvPr>
        </p:nvSpPr>
        <p:spPr>
          <a:noFill/>
        </p:spPr>
        <p:txBody>
          <a:bodyPr/>
          <a:lstStyle/>
          <a:p>
            <a:fld id="{2643AB30-E885-40D2-BA9E-6A8EF8E2D862}" type="slidenum">
              <a:rPr lang="en-GB" smtClean="0"/>
              <a:pPr/>
              <a:t>84</a:t>
            </a:fld>
            <a:endParaRPr lang="en-GB" smtClean="0"/>
          </a:p>
        </p:txBody>
      </p:sp>
      <p:sp>
        <p:nvSpPr>
          <p:cNvPr id="47106" name="Rectangle 2"/>
          <p:cNvSpPr>
            <a:spLocks noGrp="1" noChangeArrowheads="1"/>
          </p:cNvSpPr>
          <p:nvPr>
            <p:ph type="title"/>
          </p:nvPr>
        </p:nvSpPr>
        <p:spPr>
          <a:noFill/>
        </p:spPr>
        <p:txBody>
          <a:bodyPr lIns="90488" tIns="44450" rIns="90488" bIns="44450"/>
          <a:lstStyle/>
          <a:p>
            <a:pPr eaLnBrk="1" hangingPunct="1"/>
            <a:r>
              <a:rPr lang="en-GB" sz="3600" b="1" smtClean="0"/>
              <a:t>Types of Interview</a:t>
            </a:r>
          </a:p>
        </p:txBody>
      </p:sp>
      <p:sp>
        <p:nvSpPr>
          <p:cNvPr id="47107" name="Rectangle 3"/>
          <p:cNvSpPr>
            <a:spLocks noGrp="1" noChangeArrowheads="1"/>
          </p:cNvSpPr>
          <p:nvPr>
            <p:ph type="body" sz="half" idx="1"/>
          </p:nvPr>
        </p:nvSpPr>
        <p:spPr>
          <a:noFill/>
        </p:spPr>
        <p:txBody>
          <a:bodyPr lIns="90488" tIns="44450" rIns="90488" bIns="44450"/>
          <a:lstStyle/>
          <a:p>
            <a:pPr eaLnBrk="1" hangingPunct="1">
              <a:lnSpc>
                <a:spcPct val="90000"/>
              </a:lnSpc>
            </a:pPr>
            <a:r>
              <a:rPr lang="en-GB" b="1" smtClean="0"/>
              <a:t>Structured</a:t>
            </a:r>
          </a:p>
          <a:p>
            <a:pPr lvl="1" eaLnBrk="1" hangingPunct="1">
              <a:lnSpc>
                <a:spcPct val="90000"/>
              </a:lnSpc>
            </a:pPr>
            <a:r>
              <a:rPr lang="en-GB" smtClean="0">
                <a:solidFill>
                  <a:srgbClr val="FF9900"/>
                </a:solidFill>
              </a:rPr>
              <a:t>comparability</a:t>
            </a:r>
          </a:p>
          <a:p>
            <a:pPr lvl="1" eaLnBrk="1" hangingPunct="1">
              <a:lnSpc>
                <a:spcPct val="90000"/>
              </a:lnSpc>
            </a:pPr>
            <a:r>
              <a:rPr lang="en-GB" smtClean="0">
                <a:solidFill>
                  <a:srgbClr val="FF9900"/>
                </a:solidFill>
              </a:rPr>
              <a:t>representative</a:t>
            </a:r>
          </a:p>
          <a:p>
            <a:pPr lvl="1" eaLnBrk="1" hangingPunct="1">
              <a:lnSpc>
                <a:spcPct val="90000"/>
              </a:lnSpc>
            </a:pPr>
            <a:r>
              <a:rPr lang="en-GB" smtClean="0">
                <a:solidFill>
                  <a:srgbClr val="FF9900"/>
                </a:solidFill>
              </a:rPr>
              <a:t>non-directive q’s</a:t>
            </a:r>
          </a:p>
          <a:p>
            <a:pPr lvl="1" eaLnBrk="1" hangingPunct="1">
              <a:lnSpc>
                <a:spcPct val="90000"/>
              </a:lnSpc>
            </a:pPr>
            <a:r>
              <a:rPr lang="en-GB" smtClean="0">
                <a:solidFill>
                  <a:srgbClr val="FF9900"/>
                </a:solidFill>
              </a:rPr>
              <a:t>need to be from similar culture</a:t>
            </a:r>
          </a:p>
          <a:p>
            <a:pPr lvl="1" eaLnBrk="1" hangingPunct="1">
              <a:lnSpc>
                <a:spcPct val="90000"/>
              </a:lnSpc>
            </a:pPr>
            <a:r>
              <a:rPr lang="en-GB" smtClean="0">
                <a:solidFill>
                  <a:srgbClr val="FF9900"/>
                </a:solidFill>
              </a:rPr>
              <a:t>pilot /preparation</a:t>
            </a:r>
          </a:p>
          <a:p>
            <a:pPr lvl="1" eaLnBrk="1" hangingPunct="1">
              <a:lnSpc>
                <a:spcPct val="90000"/>
              </a:lnSpc>
            </a:pPr>
            <a:r>
              <a:rPr lang="en-GB" smtClean="0">
                <a:solidFill>
                  <a:srgbClr val="FF9900"/>
                </a:solidFill>
              </a:rPr>
              <a:t>appearance / approach</a:t>
            </a:r>
          </a:p>
          <a:p>
            <a:pPr lvl="1" eaLnBrk="1" hangingPunct="1">
              <a:lnSpc>
                <a:spcPct val="90000"/>
              </a:lnSpc>
            </a:pPr>
            <a:r>
              <a:rPr lang="en-GB" smtClean="0">
                <a:solidFill>
                  <a:srgbClr val="FF9900"/>
                </a:solidFill>
              </a:rPr>
              <a:t>q’s &amp; answer recording</a:t>
            </a:r>
          </a:p>
        </p:txBody>
      </p:sp>
      <p:graphicFrame>
        <p:nvGraphicFramePr>
          <p:cNvPr id="5122" name="Object 4">
            <a:hlinkClick r:id="" action="ppaction://ole?verb=0"/>
          </p:cNvPr>
          <p:cNvGraphicFramePr>
            <a:graphicFrameLocks/>
          </p:cNvGraphicFramePr>
          <p:nvPr/>
        </p:nvGraphicFramePr>
        <p:xfrm>
          <a:off x="5105400" y="2373313"/>
          <a:ext cx="3535363" cy="3467100"/>
        </p:xfrm>
        <a:graphic>
          <a:graphicData uri="http://schemas.openxmlformats.org/presentationml/2006/ole">
            <mc:AlternateContent xmlns:mc="http://schemas.openxmlformats.org/markup-compatibility/2006">
              <mc:Choice xmlns:v="urn:schemas-microsoft-com:vml" Requires="v">
                <p:oleObj spid="_x0000_s5143" name="Microsoft ClipArt Gallery" r:id="rId4" imgW="5614988" imgH="2751138" progId="">
                  <p:embed/>
                </p:oleObj>
              </mc:Choice>
              <mc:Fallback>
                <p:oleObj name="Microsoft ClipArt Gallery" r:id="rId4" imgW="5614988" imgH="2751138" progId="">
                  <p:embed/>
                  <p:pic>
                    <p:nvPicPr>
                      <p:cNvPr id="0" name="Picture 10"/>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05400" y="2373313"/>
                        <a:ext cx="3535363" cy="3467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7106"/>
                                        </p:tgtEl>
                                        <p:attrNameLst>
                                          <p:attrName>style.visibility</p:attrName>
                                        </p:attrNameLst>
                                      </p:cBhvr>
                                      <p:to>
                                        <p:strVal val="visible"/>
                                      </p:to>
                                    </p:set>
                                    <p:animEffect transition="in" filter="fade">
                                      <p:cBhvr>
                                        <p:cTn id="7" dur="2000"/>
                                        <p:tgtEl>
                                          <p:spTgt spid="471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7107"/>
                                        </p:tgtEl>
                                        <p:attrNameLst>
                                          <p:attrName>style.visibility</p:attrName>
                                        </p:attrNameLst>
                                      </p:cBhvr>
                                      <p:to>
                                        <p:strVal val="visible"/>
                                      </p:to>
                                    </p:set>
                                    <p:animEffect transition="in" filter="fade">
                                      <p:cBhvr>
                                        <p:cTn id="10" dur="2000"/>
                                        <p:tgtEl>
                                          <p:spTgt spid="471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p:bldLst>
  </p:timing>
</p:sld>
</file>

<file path=ppt/slides/slide8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7" name="Footer Placeholder 5"/>
          <p:cNvSpPr>
            <a:spLocks noGrp="1"/>
          </p:cNvSpPr>
          <p:nvPr>
            <p:ph type="ftr" sz="quarter" idx="11"/>
          </p:nvPr>
        </p:nvSpPr>
        <p:spPr>
          <a:noFill/>
        </p:spPr>
        <p:txBody>
          <a:bodyPr/>
          <a:lstStyle/>
          <a:p>
            <a:r>
              <a:rPr lang="en-GB" smtClean="0"/>
              <a:t>CH2018</a:t>
            </a:r>
          </a:p>
        </p:txBody>
      </p:sp>
      <p:sp>
        <p:nvSpPr>
          <p:cNvPr id="6148" name="Slide Number Placeholder 6"/>
          <p:cNvSpPr>
            <a:spLocks noGrp="1"/>
          </p:cNvSpPr>
          <p:nvPr>
            <p:ph type="sldNum" sz="quarter" idx="12"/>
          </p:nvPr>
        </p:nvSpPr>
        <p:spPr>
          <a:noFill/>
        </p:spPr>
        <p:txBody>
          <a:bodyPr/>
          <a:lstStyle/>
          <a:p>
            <a:fld id="{768E87AB-2064-43A3-A85C-9C6FD952CE8F}" type="slidenum">
              <a:rPr lang="en-GB" smtClean="0"/>
              <a:pPr/>
              <a:t>85</a:t>
            </a:fld>
            <a:endParaRPr lang="en-GB" smtClean="0"/>
          </a:p>
        </p:txBody>
      </p:sp>
      <p:sp>
        <p:nvSpPr>
          <p:cNvPr id="48130" name="Rectangle 2"/>
          <p:cNvSpPr>
            <a:spLocks noGrp="1" noChangeArrowheads="1"/>
          </p:cNvSpPr>
          <p:nvPr>
            <p:ph type="title"/>
          </p:nvPr>
        </p:nvSpPr>
        <p:spPr>
          <a:xfrm>
            <a:off x="1371600" y="609600"/>
            <a:ext cx="7378700" cy="685800"/>
          </a:xfrm>
          <a:noFill/>
        </p:spPr>
        <p:txBody>
          <a:bodyPr lIns="90488" tIns="44450" rIns="90488" bIns="44450"/>
          <a:lstStyle/>
          <a:p>
            <a:pPr eaLnBrk="1" hangingPunct="1"/>
            <a:r>
              <a:rPr lang="en-GB" sz="3600" b="1" smtClean="0"/>
              <a:t>Types cont’d</a:t>
            </a:r>
          </a:p>
        </p:txBody>
      </p:sp>
      <p:sp>
        <p:nvSpPr>
          <p:cNvPr id="48131" name="Rectangle 3"/>
          <p:cNvSpPr>
            <a:spLocks noGrp="1" noChangeArrowheads="1"/>
          </p:cNvSpPr>
          <p:nvPr>
            <p:ph type="body" sz="half" idx="1"/>
          </p:nvPr>
        </p:nvSpPr>
        <p:spPr>
          <a:xfrm>
            <a:off x="685800" y="1981200"/>
            <a:ext cx="4495800" cy="4648200"/>
          </a:xfrm>
          <a:noFill/>
        </p:spPr>
        <p:txBody>
          <a:bodyPr lIns="90488" tIns="44450" rIns="90488" bIns="44450"/>
          <a:lstStyle/>
          <a:p>
            <a:pPr eaLnBrk="1" hangingPunct="1">
              <a:lnSpc>
                <a:spcPct val="90000"/>
              </a:lnSpc>
            </a:pPr>
            <a:r>
              <a:rPr lang="en-GB" sz="2800" b="1" smtClean="0"/>
              <a:t>Semi-structured</a:t>
            </a:r>
          </a:p>
          <a:p>
            <a:pPr lvl="1" eaLnBrk="1" hangingPunct="1">
              <a:lnSpc>
                <a:spcPct val="90000"/>
              </a:lnSpc>
            </a:pPr>
            <a:r>
              <a:rPr lang="en-GB" sz="2400" smtClean="0">
                <a:solidFill>
                  <a:srgbClr val="FF9900"/>
                </a:solidFill>
              </a:rPr>
              <a:t>specific q’s</a:t>
            </a:r>
          </a:p>
          <a:p>
            <a:pPr lvl="1" eaLnBrk="1" hangingPunct="1">
              <a:lnSpc>
                <a:spcPct val="90000"/>
              </a:lnSpc>
            </a:pPr>
            <a:r>
              <a:rPr lang="en-GB" sz="2400" smtClean="0">
                <a:solidFill>
                  <a:srgbClr val="FF9900"/>
                </a:solidFill>
              </a:rPr>
              <a:t>elaboration/clarification</a:t>
            </a:r>
          </a:p>
          <a:p>
            <a:pPr lvl="1" eaLnBrk="1" hangingPunct="1">
              <a:lnSpc>
                <a:spcPct val="90000"/>
              </a:lnSpc>
            </a:pPr>
            <a:r>
              <a:rPr lang="en-GB" sz="2400" smtClean="0">
                <a:solidFill>
                  <a:srgbClr val="FF9900"/>
                </a:solidFill>
              </a:rPr>
              <a:t>answer ‘own terms’</a:t>
            </a:r>
          </a:p>
          <a:p>
            <a:pPr lvl="1" eaLnBrk="1" hangingPunct="1">
              <a:lnSpc>
                <a:spcPct val="90000"/>
              </a:lnSpc>
            </a:pPr>
            <a:r>
              <a:rPr lang="en-GB" sz="2400" smtClean="0">
                <a:solidFill>
                  <a:srgbClr val="FF9900"/>
                </a:solidFill>
              </a:rPr>
              <a:t>check interviewers influence</a:t>
            </a:r>
          </a:p>
          <a:p>
            <a:pPr eaLnBrk="1" hangingPunct="1">
              <a:lnSpc>
                <a:spcPct val="90000"/>
              </a:lnSpc>
            </a:pPr>
            <a:r>
              <a:rPr lang="en-GB" sz="2800" b="1" smtClean="0"/>
              <a:t>Focused or informal</a:t>
            </a:r>
          </a:p>
          <a:p>
            <a:pPr lvl="1" eaLnBrk="1" hangingPunct="1">
              <a:lnSpc>
                <a:spcPct val="90000"/>
              </a:lnSpc>
            </a:pPr>
            <a:r>
              <a:rPr lang="en-GB" sz="2400" smtClean="0">
                <a:solidFill>
                  <a:srgbClr val="FF9900"/>
                </a:solidFill>
              </a:rPr>
              <a:t>open ended</a:t>
            </a:r>
          </a:p>
          <a:p>
            <a:pPr lvl="1" eaLnBrk="1" hangingPunct="1">
              <a:lnSpc>
                <a:spcPct val="90000"/>
              </a:lnSpc>
            </a:pPr>
            <a:r>
              <a:rPr lang="en-GB" sz="2400" smtClean="0">
                <a:solidFill>
                  <a:srgbClr val="FF9900"/>
                </a:solidFill>
              </a:rPr>
              <a:t>challenge researchers pre conceptions</a:t>
            </a:r>
          </a:p>
          <a:p>
            <a:pPr lvl="1" eaLnBrk="1" hangingPunct="1">
              <a:lnSpc>
                <a:spcPct val="90000"/>
              </a:lnSpc>
            </a:pPr>
            <a:r>
              <a:rPr lang="en-GB" sz="2400" smtClean="0">
                <a:solidFill>
                  <a:srgbClr val="FF9900"/>
                </a:solidFill>
              </a:rPr>
              <a:t>‘own frames of reference’</a:t>
            </a:r>
          </a:p>
          <a:p>
            <a:pPr lvl="1" eaLnBrk="1" hangingPunct="1">
              <a:lnSpc>
                <a:spcPct val="90000"/>
              </a:lnSpc>
            </a:pPr>
            <a:r>
              <a:rPr lang="en-GB" sz="2400" smtClean="0">
                <a:solidFill>
                  <a:srgbClr val="FF9900"/>
                </a:solidFill>
              </a:rPr>
              <a:t>flexibility &amp; ‘meaning’</a:t>
            </a:r>
          </a:p>
        </p:txBody>
      </p:sp>
      <p:graphicFrame>
        <p:nvGraphicFramePr>
          <p:cNvPr id="6146" name="Object 4">
            <a:hlinkClick r:id="" action="ppaction://ole?verb=0"/>
          </p:cNvPr>
          <p:cNvGraphicFramePr>
            <a:graphicFrameLocks noGrp="1"/>
          </p:cNvGraphicFramePr>
          <p:nvPr>
            <p:ph type="clipArt" sz="half" idx="2"/>
          </p:nvPr>
        </p:nvGraphicFramePr>
        <p:xfrm>
          <a:off x="5959475" y="2214563"/>
          <a:ext cx="2784475" cy="3084512"/>
        </p:xfrm>
        <a:graphic>
          <a:graphicData uri="http://schemas.openxmlformats.org/presentationml/2006/ole">
            <mc:AlternateContent xmlns:mc="http://schemas.openxmlformats.org/markup-compatibility/2006">
              <mc:Choice xmlns:v="urn:schemas-microsoft-com:vml" Requires="v">
                <p:oleObj spid="_x0000_s6167" name="Microsoft ClipArt Gallery" r:id="rId4" imgW="5157788" imgH="5624513" progId="">
                  <p:embed/>
                </p:oleObj>
              </mc:Choice>
              <mc:Fallback>
                <p:oleObj name="Microsoft ClipArt Gallery" r:id="rId4" imgW="5157788" imgH="5624513" progId="">
                  <p:embed/>
                  <p:pic>
                    <p:nvPicPr>
                      <p:cNvPr id="0" name="Picture 10"/>
                      <p:cNvPicPr>
                        <a:picLocks noGrp="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59475" y="2214563"/>
                        <a:ext cx="2784475" cy="3084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8130"/>
                                        </p:tgtEl>
                                        <p:attrNameLst>
                                          <p:attrName>style.visibility</p:attrName>
                                        </p:attrNameLst>
                                      </p:cBhvr>
                                      <p:to>
                                        <p:strVal val="visible"/>
                                      </p:to>
                                    </p:set>
                                    <p:animEffect transition="in" filter="fade">
                                      <p:cBhvr>
                                        <p:cTn id="7" dur="2000"/>
                                        <p:tgtEl>
                                          <p:spTgt spid="4813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8131"/>
                                        </p:tgtEl>
                                        <p:attrNameLst>
                                          <p:attrName>style.visibility</p:attrName>
                                        </p:attrNameLst>
                                      </p:cBhvr>
                                      <p:to>
                                        <p:strVal val="visible"/>
                                      </p:to>
                                    </p:set>
                                    <p:animEffect transition="in" filter="fade">
                                      <p:cBhvr>
                                        <p:cTn id="10" dur="2000"/>
                                        <p:tgtEl>
                                          <p:spTgt spid="481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0" grpId="0"/>
      <p:bldP spid="48131" grpId="0"/>
    </p:bldLst>
  </p:timing>
</p:sld>
</file>

<file path=ppt/slides/slide8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0898" name="Footer Placeholder 5"/>
          <p:cNvSpPr>
            <a:spLocks noGrp="1"/>
          </p:cNvSpPr>
          <p:nvPr>
            <p:ph type="ftr" sz="quarter" idx="11"/>
          </p:nvPr>
        </p:nvSpPr>
        <p:spPr>
          <a:noFill/>
        </p:spPr>
        <p:txBody>
          <a:bodyPr/>
          <a:lstStyle/>
          <a:p>
            <a:r>
              <a:rPr lang="en-GB" smtClean="0"/>
              <a:t>CH2018</a:t>
            </a:r>
          </a:p>
        </p:txBody>
      </p:sp>
      <p:sp>
        <p:nvSpPr>
          <p:cNvPr id="80899" name="Slide Number Placeholder 6"/>
          <p:cNvSpPr>
            <a:spLocks noGrp="1"/>
          </p:cNvSpPr>
          <p:nvPr>
            <p:ph type="sldNum" sz="quarter" idx="12"/>
          </p:nvPr>
        </p:nvSpPr>
        <p:spPr>
          <a:noFill/>
        </p:spPr>
        <p:txBody>
          <a:bodyPr/>
          <a:lstStyle/>
          <a:p>
            <a:fld id="{50F89476-98C1-4138-8C89-B2DFFCC7ACA5}" type="slidenum">
              <a:rPr lang="en-GB" smtClean="0"/>
              <a:pPr/>
              <a:t>86</a:t>
            </a:fld>
            <a:endParaRPr lang="en-GB" smtClean="0"/>
          </a:p>
        </p:txBody>
      </p:sp>
      <p:sp>
        <p:nvSpPr>
          <p:cNvPr id="49154" name="Rectangle 2"/>
          <p:cNvSpPr>
            <a:spLocks noGrp="1" noChangeArrowheads="1"/>
          </p:cNvSpPr>
          <p:nvPr>
            <p:ph type="title"/>
          </p:nvPr>
        </p:nvSpPr>
        <p:spPr>
          <a:noFill/>
        </p:spPr>
        <p:txBody>
          <a:bodyPr lIns="90488" tIns="44450" rIns="90488" bIns="44450"/>
          <a:lstStyle/>
          <a:p>
            <a:pPr eaLnBrk="1" hangingPunct="1"/>
            <a:r>
              <a:rPr lang="en-GB" sz="3600" b="1" smtClean="0"/>
              <a:t>Types cont’d</a:t>
            </a:r>
          </a:p>
        </p:txBody>
      </p:sp>
      <p:sp>
        <p:nvSpPr>
          <p:cNvPr id="49155" name="Rectangle 3"/>
          <p:cNvSpPr>
            <a:spLocks noGrp="1" noChangeArrowheads="1"/>
          </p:cNvSpPr>
          <p:nvPr>
            <p:ph type="body" sz="half" idx="1"/>
          </p:nvPr>
        </p:nvSpPr>
        <p:spPr>
          <a:noFill/>
        </p:spPr>
        <p:txBody>
          <a:bodyPr lIns="90488" tIns="44450" rIns="90488" bIns="44450"/>
          <a:lstStyle/>
          <a:p>
            <a:pPr eaLnBrk="1" hangingPunct="1">
              <a:lnSpc>
                <a:spcPct val="90000"/>
              </a:lnSpc>
            </a:pPr>
            <a:r>
              <a:rPr lang="en-GB" sz="2800" b="1" smtClean="0"/>
              <a:t>Group </a:t>
            </a:r>
          </a:p>
          <a:p>
            <a:pPr lvl="1" eaLnBrk="1" hangingPunct="1">
              <a:lnSpc>
                <a:spcPct val="90000"/>
              </a:lnSpc>
            </a:pPr>
            <a:r>
              <a:rPr lang="en-GB" sz="2400" smtClean="0">
                <a:solidFill>
                  <a:srgbClr val="FF9900"/>
                </a:solidFill>
              </a:rPr>
              <a:t>norms and dynamics</a:t>
            </a:r>
          </a:p>
          <a:p>
            <a:pPr lvl="1" eaLnBrk="1" hangingPunct="1">
              <a:lnSpc>
                <a:spcPct val="90000"/>
              </a:lnSpc>
            </a:pPr>
            <a:r>
              <a:rPr lang="en-GB" sz="2400" smtClean="0">
                <a:solidFill>
                  <a:srgbClr val="FF9900"/>
                </a:solidFill>
              </a:rPr>
              <a:t>chair / organiser</a:t>
            </a:r>
          </a:p>
          <a:p>
            <a:pPr lvl="1" eaLnBrk="1" hangingPunct="1">
              <a:lnSpc>
                <a:spcPct val="90000"/>
              </a:lnSpc>
            </a:pPr>
            <a:r>
              <a:rPr lang="en-GB" sz="2400" smtClean="0">
                <a:solidFill>
                  <a:srgbClr val="FF9900"/>
                </a:solidFill>
              </a:rPr>
              <a:t>balance</a:t>
            </a:r>
          </a:p>
          <a:p>
            <a:pPr lvl="1" eaLnBrk="1" hangingPunct="1">
              <a:lnSpc>
                <a:spcPct val="90000"/>
              </a:lnSpc>
            </a:pPr>
            <a:r>
              <a:rPr lang="en-GB" sz="2400" smtClean="0">
                <a:solidFill>
                  <a:srgbClr val="FF9900"/>
                </a:solidFill>
              </a:rPr>
              <a:t>&gt; &amp; &lt; expression of feelings</a:t>
            </a:r>
          </a:p>
          <a:p>
            <a:pPr lvl="1" eaLnBrk="1" hangingPunct="1">
              <a:lnSpc>
                <a:spcPct val="90000"/>
              </a:lnSpc>
            </a:pPr>
            <a:r>
              <a:rPr lang="en-GB" sz="2400" smtClean="0">
                <a:solidFill>
                  <a:srgbClr val="FF9900"/>
                </a:solidFill>
              </a:rPr>
              <a:t>modified responses</a:t>
            </a:r>
          </a:p>
          <a:p>
            <a:pPr eaLnBrk="1" hangingPunct="1">
              <a:lnSpc>
                <a:spcPct val="90000"/>
              </a:lnSpc>
            </a:pPr>
            <a:r>
              <a:rPr lang="en-GB" sz="2800" b="1" smtClean="0"/>
              <a:t>Telephone</a:t>
            </a:r>
          </a:p>
          <a:p>
            <a:pPr eaLnBrk="1" hangingPunct="1">
              <a:lnSpc>
                <a:spcPct val="90000"/>
              </a:lnSpc>
            </a:pPr>
            <a:r>
              <a:rPr lang="en-GB" sz="2800" b="1" smtClean="0"/>
              <a:t>Ethnographic</a:t>
            </a:r>
          </a:p>
        </p:txBody>
      </p:sp>
      <p:sp>
        <p:nvSpPr>
          <p:cNvPr id="7" name="ClipArt Placeholder 6"/>
          <p:cNvSpPr>
            <a:spLocks noGrp="1"/>
          </p:cNvSpPr>
          <p:nvPr>
            <p:ph type="clipArt" sz="half" idx="2"/>
          </p:nvPr>
        </p:nvSpPr>
        <p:spPr/>
      </p:sp>
      <p:pic>
        <p:nvPicPr>
          <p:cNvPr id="148482" name="Picture 2" descr="http://www.cae.drexel.edu/reu/group_construction.jpg"/>
          <p:cNvPicPr>
            <a:picLocks noChangeAspect="1" noChangeArrowheads="1"/>
          </p:cNvPicPr>
          <p:nvPr/>
        </p:nvPicPr>
        <p:blipFill>
          <a:blip r:embed="rId3" cstate="print"/>
          <a:srcRect/>
          <a:stretch>
            <a:fillRect/>
          </a:stretch>
        </p:blipFill>
        <p:spPr bwMode="auto">
          <a:xfrm>
            <a:off x="4355976" y="2636912"/>
            <a:ext cx="4283968" cy="3212976"/>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9154"/>
                                        </p:tgtEl>
                                        <p:attrNameLst>
                                          <p:attrName>style.visibility</p:attrName>
                                        </p:attrNameLst>
                                      </p:cBhvr>
                                      <p:to>
                                        <p:strVal val="visible"/>
                                      </p:to>
                                    </p:set>
                                    <p:animEffect transition="in" filter="fade">
                                      <p:cBhvr>
                                        <p:cTn id="7" dur="2000"/>
                                        <p:tgtEl>
                                          <p:spTgt spid="4915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9155"/>
                                        </p:tgtEl>
                                        <p:attrNameLst>
                                          <p:attrName>style.visibility</p:attrName>
                                        </p:attrNameLst>
                                      </p:cBhvr>
                                      <p:to>
                                        <p:strVal val="visible"/>
                                      </p:to>
                                    </p:set>
                                    <p:animEffect transition="in" filter="fade">
                                      <p:cBhvr>
                                        <p:cTn id="10" dur="2000"/>
                                        <p:tgtEl>
                                          <p:spTgt spid="491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P spid="49155" grpId="0"/>
    </p:bldLst>
  </p:timing>
</p:sld>
</file>

<file path=ppt/slides/slide8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22" name="Footer Placeholder 4"/>
          <p:cNvSpPr>
            <a:spLocks noGrp="1"/>
          </p:cNvSpPr>
          <p:nvPr>
            <p:ph type="ftr" sz="quarter" idx="11"/>
          </p:nvPr>
        </p:nvSpPr>
        <p:spPr>
          <a:noFill/>
        </p:spPr>
        <p:txBody>
          <a:bodyPr/>
          <a:lstStyle/>
          <a:p>
            <a:r>
              <a:rPr lang="en-GB" smtClean="0"/>
              <a:t>CH2018</a:t>
            </a:r>
          </a:p>
        </p:txBody>
      </p:sp>
      <p:sp>
        <p:nvSpPr>
          <p:cNvPr id="81923" name="Slide Number Placeholder 5"/>
          <p:cNvSpPr>
            <a:spLocks noGrp="1"/>
          </p:cNvSpPr>
          <p:nvPr>
            <p:ph type="sldNum" sz="quarter" idx="12"/>
          </p:nvPr>
        </p:nvSpPr>
        <p:spPr>
          <a:noFill/>
        </p:spPr>
        <p:txBody>
          <a:bodyPr/>
          <a:lstStyle/>
          <a:p>
            <a:fld id="{18217BB8-01E9-444A-BA88-E431D396F38D}" type="slidenum">
              <a:rPr lang="en-GB" smtClean="0"/>
              <a:pPr/>
              <a:t>87</a:t>
            </a:fld>
            <a:endParaRPr lang="en-GB" smtClean="0"/>
          </a:p>
        </p:txBody>
      </p:sp>
      <p:sp>
        <p:nvSpPr>
          <p:cNvPr id="50178" name="Rectangle 2"/>
          <p:cNvSpPr>
            <a:spLocks noGrp="1" noChangeArrowheads="1"/>
          </p:cNvSpPr>
          <p:nvPr>
            <p:ph type="title"/>
          </p:nvPr>
        </p:nvSpPr>
        <p:spPr>
          <a:noFill/>
        </p:spPr>
        <p:txBody>
          <a:bodyPr lIns="90488" tIns="44450" rIns="90488" bIns="44450"/>
          <a:lstStyle/>
          <a:p>
            <a:pPr eaLnBrk="1" hangingPunct="1"/>
            <a:r>
              <a:rPr lang="en-GB" sz="3600" b="1" smtClean="0"/>
              <a:t>Advantages &amp; Disadvantages </a:t>
            </a:r>
          </a:p>
        </p:txBody>
      </p:sp>
      <p:sp>
        <p:nvSpPr>
          <p:cNvPr id="50179" name="Rectangle 3"/>
          <p:cNvSpPr>
            <a:spLocks noGrp="1" noChangeArrowheads="1"/>
          </p:cNvSpPr>
          <p:nvPr>
            <p:ph type="body" idx="1"/>
          </p:nvPr>
        </p:nvSpPr>
        <p:spPr>
          <a:xfrm>
            <a:off x="685800" y="1981200"/>
            <a:ext cx="8077200" cy="4114800"/>
          </a:xfrm>
          <a:noFill/>
        </p:spPr>
        <p:txBody>
          <a:bodyPr lIns="90488" tIns="44450" rIns="90488" bIns="44450"/>
          <a:lstStyle/>
          <a:p>
            <a:pPr eaLnBrk="1" hangingPunct="1"/>
            <a:r>
              <a:rPr lang="en-GB" smtClean="0"/>
              <a:t>Flexible and adaptable</a:t>
            </a:r>
          </a:p>
          <a:p>
            <a:pPr eaLnBrk="1" hangingPunct="1"/>
            <a:r>
              <a:rPr lang="en-GB" smtClean="0"/>
              <a:t>Reliability</a:t>
            </a:r>
          </a:p>
          <a:p>
            <a:pPr eaLnBrk="1" hangingPunct="1"/>
            <a:r>
              <a:rPr lang="en-GB" smtClean="0"/>
              <a:t>Professionalism</a:t>
            </a:r>
          </a:p>
          <a:p>
            <a:pPr eaLnBrk="1" hangingPunct="1"/>
            <a:r>
              <a:rPr lang="en-GB" smtClean="0"/>
              <a:t>Help understand </a:t>
            </a:r>
            <a:r>
              <a:rPr lang="en-GB" smtClean="0">
                <a:solidFill>
                  <a:srgbClr val="FF9900"/>
                </a:solidFill>
              </a:rPr>
              <a:t>complex</a:t>
            </a:r>
            <a:r>
              <a:rPr lang="en-GB" smtClean="0"/>
              <a:t> social interactions</a:t>
            </a:r>
          </a:p>
          <a:p>
            <a:pPr eaLnBrk="1" hangingPunct="1"/>
            <a:r>
              <a:rPr lang="en-GB" smtClean="0"/>
              <a:t>Time / permission / arrangements / travel etc..</a:t>
            </a:r>
          </a:p>
          <a:p>
            <a:pPr eaLnBrk="1" hangingPunct="1"/>
            <a:r>
              <a:rPr lang="en-GB" smtClean="0">
                <a:solidFill>
                  <a:srgbClr val="FF9900"/>
                </a:solidFill>
              </a:rPr>
              <a:t>Practicalities</a:t>
            </a:r>
            <a:r>
              <a:rPr lang="en-GB" smtClean="0"/>
              <a:t> of obtaining interviewees</a:t>
            </a:r>
          </a:p>
          <a:p>
            <a:pPr eaLnBrk="1" hangingPunct="1"/>
            <a:r>
              <a:rPr lang="en-GB" smtClean="0"/>
              <a:t>Acceptance in the ‘community’</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0178"/>
                                        </p:tgtEl>
                                        <p:attrNameLst>
                                          <p:attrName>style.visibility</p:attrName>
                                        </p:attrNameLst>
                                      </p:cBhvr>
                                      <p:to>
                                        <p:strVal val="visible"/>
                                      </p:to>
                                    </p:set>
                                    <p:animEffect transition="in" filter="fade">
                                      <p:cBhvr>
                                        <p:cTn id="7" dur="2000"/>
                                        <p:tgtEl>
                                          <p:spTgt spid="5017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0179"/>
                                        </p:tgtEl>
                                        <p:attrNameLst>
                                          <p:attrName>style.visibility</p:attrName>
                                        </p:attrNameLst>
                                      </p:cBhvr>
                                      <p:to>
                                        <p:strVal val="visible"/>
                                      </p:to>
                                    </p:set>
                                    <p:animEffect transition="in" filter="fade">
                                      <p:cBhvr>
                                        <p:cTn id="10" dur="2000"/>
                                        <p:tgtEl>
                                          <p:spTgt spid="501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8" grpId="0"/>
      <p:bldP spid="50179" grpId="0"/>
    </p:bldLst>
  </p:timing>
</p:sld>
</file>

<file path=ppt/slides/slide8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2946" name="Footer Placeholder 4"/>
          <p:cNvSpPr>
            <a:spLocks noGrp="1"/>
          </p:cNvSpPr>
          <p:nvPr>
            <p:ph type="ftr" sz="quarter" idx="11"/>
          </p:nvPr>
        </p:nvSpPr>
        <p:spPr>
          <a:noFill/>
        </p:spPr>
        <p:txBody>
          <a:bodyPr/>
          <a:lstStyle/>
          <a:p>
            <a:r>
              <a:rPr lang="en-GB" smtClean="0"/>
              <a:t>CH2018</a:t>
            </a:r>
          </a:p>
        </p:txBody>
      </p:sp>
      <p:sp>
        <p:nvSpPr>
          <p:cNvPr id="82947" name="Slide Number Placeholder 5"/>
          <p:cNvSpPr>
            <a:spLocks noGrp="1"/>
          </p:cNvSpPr>
          <p:nvPr>
            <p:ph type="sldNum" sz="quarter" idx="12"/>
          </p:nvPr>
        </p:nvSpPr>
        <p:spPr>
          <a:noFill/>
        </p:spPr>
        <p:txBody>
          <a:bodyPr/>
          <a:lstStyle/>
          <a:p>
            <a:fld id="{92F8C37C-F13D-4C5A-A56F-0304B0479323}" type="slidenum">
              <a:rPr lang="en-GB" smtClean="0"/>
              <a:pPr/>
              <a:t>88</a:t>
            </a:fld>
            <a:endParaRPr lang="en-GB" smtClean="0"/>
          </a:p>
        </p:txBody>
      </p:sp>
      <p:sp>
        <p:nvSpPr>
          <p:cNvPr id="51202" name="Rectangle 2"/>
          <p:cNvSpPr>
            <a:spLocks noGrp="1" noChangeArrowheads="1"/>
          </p:cNvSpPr>
          <p:nvPr>
            <p:ph type="title"/>
          </p:nvPr>
        </p:nvSpPr>
        <p:spPr>
          <a:noFill/>
        </p:spPr>
        <p:txBody>
          <a:bodyPr lIns="90488" tIns="44450" rIns="90488" bIns="44450"/>
          <a:lstStyle/>
          <a:p>
            <a:pPr eaLnBrk="1" hangingPunct="1"/>
            <a:r>
              <a:rPr lang="en-GB" sz="3600" b="1" smtClean="0"/>
              <a:t>Some Considerations</a:t>
            </a:r>
          </a:p>
        </p:txBody>
      </p:sp>
      <p:sp>
        <p:nvSpPr>
          <p:cNvPr id="51203" name="Rectangle 3"/>
          <p:cNvSpPr>
            <a:spLocks noGrp="1" noChangeArrowheads="1"/>
          </p:cNvSpPr>
          <p:nvPr>
            <p:ph type="body" idx="1"/>
          </p:nvPr>
        </p:nvSpPr>
        <p:spPr>
          <a:noFill/>
        </p:spPr>
        <p:txBody>
          <a:bodyPr lIns="90488" tIns="44450" rIns="90488" bIns="44450"/>
          <a:lstStyle/>
          <a:p>
            <a:pPr eaLnBrk="1" hangingPunct="1"/>
            <a:r>
              <a:rPr lang="en-GB" sz="2800" b="1" smtClean="0"/>
              <a:t>Closed / open / scale</a:t>
            </a:r>
          </a:p>
          <a:p>
            <a:pPr eaLnBrk="1" hangingPunct="1"/>
            <a:r>
              <a:rPr lang="en-GB" sz="2800" b="1" smtClean="0"/>
              <a:t>Probes</a:t>
            </a:r>
          </a:p>
          <a:p>
            <a:pPr lvl="1" eaLnBrk="1" hangingPunct="1"/>
            <a:r>
              <a:rPr lang="en-GB" sz="2400" smtClean="0">
                <a:solidFill>
                  <a:srgbClr val="FF9900"/>
                </a:solidFill>
              </a:rPr>
              <a:t>silence, enquiring glance, your personal view</a:t>
            </a:r>
          </a:p>
          <a:p>
            <a:pPr eaLnBrk="1" hangingPunct="1"/>
            <a:r>
              <a:rPr lang="en-GB" sz="2800" b="1" smtClean="0"/>
              <a:t>Prompts</a:t>
            </a:r>
          </a:p>
          <a:p>
            <a:pPr lvl="1" eaLnBrk="1" hangingPunct="1"/>
            <a:r>
              <a:rPr lang="en-GB" sz="2400" smtClean="0">
                <a:solidFill>
                  <a:srgbClr val="FF9900"/>
                </a:solidFill>
              </a:rPr>
              <a:t>e.g.. pictures, names</a:t>
            </a:r>
          </a:p>
          <a:p>
            <a:pPr eaLnBrk="1" hangingPunct="1"/>
            <a:r>
              <a:rPr lang="en-GB" sz="2800" b="1" smtClean="0"/>
              <a:t>Order</a:t>
            </a:r>
          </a:p>
          <a:p>
            <a:pPr lvl="1" eaLnBrk="1" hangingPunct="1"/>
            <a:r>
              <a:rPr lang="en-GB" sz="2400" i="1" smtClean="0">
                <a:solidFill>
                  <a:srgbClr val="FF9900"/>
                </a:solidFill>
              </a:rPr>
              <a:t>1. </a:t>
            </a:r>
            <a:r>
              <a:rPr lang="en-GB" sz="2400" smtClean="0">
                <a:solidFill>
                  <a:srgbClr val="FF9900"/>
                </a:solidFill>
              </a:rPr>
              <a:t>Intro.</a:t>
            </a:r>
            <a:r>
              <a:rPr lang="en-GB" sz="2400" i="1" smtClean="0">
                <a:solidFill>
                  <a:srgbClr val="FF9900"/>
                </a:solidFill>
              </a:rPr>
              <a:t>, 	2. </a:t>
            </a:r>
            <a:r>
              <a:rPr lang="en-GB" sz="2400" smtClean="0">
                <a:solidFill>
                  <a:srgbClr val="FF9900"/>
                </a:solidFill>
              </a:rPr>
              <a:t>‘warm - up' non threatening, </a:t>
            </a:r>
          </a:p>
          <a:p>
            <a:pPr lvl="1" eaLnBrk="1" hangingPunct="1"/>
            <a:r>
              <a:rPr lang="en-GB" sz="2400" i="1" smtClean="0">
                <a:solidFill>
                  <a:srgbClr val="FF9900"/>
                </a:solidFill>
              </a:rPr>
              <a:t>3. </a:t>
            </a:r>
            <a:r>
              <a:rPr lang="en-GB" sz="2400" smtClean="0">
                <a:solidFill>
                  <a:srgbClr val="FF9900"/>
                </a:solidFill>
              </a:rPr>
              <a:t>‘real’, 	</a:t>
            </a:r>
            <a:r>
              <a:rPr lang="en-GB" sz="2400" i="1" smtClean="0">
                <a:solidFill>
                  <a:srgbClr val="FF9900"/>
                </a:solidFill>
              </a:rPr>
              <a:t>4. </a:t>
            </a:r>
            <a:r>
              <a:rPr lang="en-GB" sz="2400" smtClean="0">
                <a:solidFill>
                  <a:srgbClr val="FF9900"/>
                </a:solidFill>
              </a:rPr>
              <a:t>‘cool - off’, 	</a:t>
            </a:r>
            <a:r>
              <a:rPr lang="en-GB" sz="2400" i="1" smtClean="0">
                <a:solidFill>
                  <a:srgbClr val="FF9900"/>
                </a:solidFill>
              </a:rPr>
              <a:t>5. </a:t>
            </a:r>
            <a:r>
              <a:rPr lang="en-GB" sz="2400" smtClean="0">
                <a:solidFill>
                  <a:srgbClr val="FF9900"/>
                </a:solidFill>
              </a:rPr>
              <a:t>end.</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1202"/>
                                        </p:tgtEl>
                                        <p:attrNameLst>
                                          <p:attrName>style.visibility</p:attrName>
                                        </p:attrNameLst>
                                      </p:cBhvr>
                                      <p:to>
                                        <p:strVal val="visible"/>
                                      </p:to>
                                    </p:set>
                                    <p:animEffect transition="in" filter="fade">
                                      <p:cBhvr>
                                        <p:cTn id="7" dur="2000"/>
                                        <p:tgtEl>
                                          <p:spTgt spid="512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1203"/>
                                        </p:tgtEl>
                                        <p:attrNameLst>
                                          <p:attrName>style.visibility</p:attrName>
                                        </p:attrNameLst>
                                      </p:cBhvr>
                                      <p:to>
                                        <p:strVal val="visible"/>
                                      </p:to>
                                    </p:set>
                                    <p:animEffect transition="in" filter="fade">
                                      <p:cBhvr>
                                        <p:cTn id="10" dur="2000"/>
                                        <p:tgtEl>
                                          <p:spTgt spid="512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2" grpId="0"/>
      <p:bldP spid="51203" grpId="0"/>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t>Tabulation of interview results </a:t>
            </a:r>
            <a:r>
              <a:rPr lang="en-GB" sz="2800" dirty="0" smtClean="0"/>
              <a:t>(</a:t>
            </a:r>
            <a:r>
              <a:rPr lang="en-GB" sz="2800" dirty="0" err="1" smtClean="0"/>
              <a:t>Naoum</a:t>
            </a:r>
            <a:r>
              <a:rPr lang="en-GB" sz="2800" dirty="0" smtClean="0"/>
              <a:t>, 2013)</a:t>
            </a:r>
            <a:endParaRPr lang="en-GB" dirty="0"/>
          </a:p>
        </p:txBody>
      </p:sp>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89</a:t>
            </a:fld>
            <a:endParaRPr lang="en-GB"/>
          </a:p>
        </p:txBody>
      </p:sp>
      <p:pic>
        <p:nvPicPr>
          <p:cNvPr id="9" name="Picture 3"/>
          <p:cNvPicPr>
            <a:picLocks noChangeAspect="1" noChangeArrowheads="1"/>
          </p:cNvPicPr>
          <p:nvPr/>
        </p:nvPicPr>
        <p:blipFill>
          <a:blip r:embed="rId2" cstate="print"/>
          <a:srcRect/>
          <a:stretch>
            <a:fillRect/>
          </a:stretch>
        </p:blipFill>
        <p:spPr bwMode="auto">
          <a:xfrm rot="5340000">
            <a:off x="2386012" y="437406"/>
            <a:ext cx="4371975" cy="776287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Coding open ended questions</a:t>
            </a:r>
            <a:endParaRPr lang="en-GB" dirty="0"/>
          </a:p>
        </p:txBody>
      </p:sp>
      <p:sp>
        <p:nvSpPr>
          <p:cNvPr id="5" name="Content Placeholder 4"/>
          <p:cNvSpPr>
            <a:spLocks noGrp="1"/>
          </p:cNvSpPr>
          <p:nvPr>
            <p:ph idx="1"/>
          </p:nvPr>
        </p:nvSpPr>
        <p:spPr>
          <a:xfrm>
            <a:off x="809624" y="2214563"/>
            <a:ext cx="8154863" cy="3881437"/>
          </a:xfrm>
        </p:spPr>
        <p:txBody>
          <a:bodyPr/>
          <a:lstStyle/>
          <a:p>
            <a:r>
              <a:rPr lang="en-GB" dirty="0" smtClean="0"/>
              <a:t>Skill to accurately report the findings</a:t>
            </a:r>
          </a:p>
          <a:p>
            <a:r>
              <a:rPr lang="en-GB" dirty="0" smtClean="0"/>
              <a:t>Codes helps analysis</a:t>
            </a:r>
          </a:p>
          <a:p>
            <a:r>
              <a:rPr lang="en-GB" dirty="0" smtClean="0"/>
              <a:t>Code the responses based on ideas or themes</a:t>
            </a:r>
          </a:p>
          <a:p>
            <a:pPr marL="971550" lvl="1" indent="-514350">
              <a:buFont typeface="+mj-lt"/>
              <a:buAutoNum type="arabicPeriod"/>
            </a:pPr>
            <a:r>
              <a:rPr lang="en-GB" dirty="0" smtClean="0"/>
              <a:t>Put similar answers in general categories</a:t>
            </a:r>
          </a:p>
          <a:p>
            <a:pPr marL="971550" lvl="1" indent="-514350">
              <a:buFont typeface="+mj-lt"/>
              <a:buAutoNum type="arabicPeriod"/>
            </a:pPr>
            <a:r>
              <a:rPr lang="en-GB" dirty="0" smtClean="0"/>
              <a:t>Then sub categorise and assign a code </a:t>
            </a:r>
            <a:r>
              <a:rPr lang="en-GB" sz="1800" i="1" dirty="0" smtClean="0">
                <a:solidFill>
                  <a:schemeClr val="tx2">
                    <a:lumMod val="60000"/>
                    <a:lumOff val="40000"/>
                  </a:schemeClr>
                </a:solidFill>
              </a:rPr>
              <a:t>(See next slide that asked respondents about use of construction management for projects</a:t>
            </a:r>
            <a:r>
              <a:rPr lang="en-GB" dirty="0" smtClean="0"/>
              <a:t>)</a:t>
            </a:r>
          </a:p>
          <a:p>
            <a:pPr marL="971550" lvl="1" indent="-514350">
              <a:buFont typeface="+mj-lt"/>
              <a:buAutoNum type="arabicPeriod"/>
            </a:pPr>
            <a:r>
              <a:rPr lang="en-GB" dirty="0" smtClean="0"/>
              <a:t>Choose method of analysis for your data. </a:t>
            </a:r>
            <a:r>
              <a:rPr lang="en-GB" sz="1800" i="1" dirty="0" smtClean="0">
                <a:solidFill>
                  <a:schemeClr val="tx2">
                    <a:lumMod val="60000"/>
                    <a:lumOff val="40000"/>
                  </a:schemeClr>
                </a:solidFill>
              </a:rPr>
              <a:t>(Descriptive or/and inferential)</a:t>
            </a:r>
            <a:endParaRPr lang="en-GB" i="1" dirty="0">
              <a:solidFill>
                <a:schemeClr val="tx2">
                  <a:lumMod val="60000"/>
                  <a:lumOff val="40000"/>
                </a:schemeClr>
              </a:solidFill>
            </a:endParaRPr>
          </a:p>
        </p:txBody>
      </p:sp>
      <p:sp>
        <p:nvSpPr>
          <p:cNvPr id="3" name="Footer Placeholder 2"/>
          <p:cNvSpPr>
            <a:spLocks noGrp="1"/>
          </p:cNvSpPr>
          <p:nvPr>
            <p:ph type="ftr" sz="quarter" idx="11"/>
          </p:nvPr>
        </p:nvSpPr>
        <p:spPr/>
        <p:txBody>
          <a:bodyPr/>
          <a:lstStyle/>
          <a:p>
            <a:pPr>
              <a:defRPr/>
            </a:pPr>
            <a:r>
              <a:rPr lang="en-GB" smtClean="0"/>
              <a:t>CH2018</a:t>
            </a:r>
            <a:endParaRPr lang="en-GB" dirty="0"/>
          </a:p>
        </p:txBody>
      </p:sp>
      <p:sp>
        <p:nvSpPr>
          <p:cNvPr id="4" name="Slide Number Placeholder 3"/>
          <p:cNvSpPr>
            <a:spLocks noGrp="1"/>
          </p:cNvSpPr>
          <p:nvPr>
            <p:ph type="sldNum" sz="quarter" idx="12"/>
          </p:nvPr>
        </p:nvSpPr>
        <p:spPr/>
        <p:txBody>
          <a:bodyPr/>
          <a:lstStyle/>
          <a:p>
            <a:pPr>
              <a:defRPr/>
            </a:pPr>
            <a:fld id="{6F8015C3-3824-4E6E-9A5A-60D9A3D49BA4}" type="slidenum">
              <a:rPr lang="en-GB" smtClean="0"/>
              <a:pPr>
                <a:defRPr/>
              </a:pPr>
              <a:t>90</a:t>
            </a:fld>
            <a:endParaRPr lang="en-GB"/>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1"/>
          </p:nvPr>
        </p:nvSpPr>
        <p:spPr/>
        <p:txBody>
          <a:bodyPr/>
          <a:lstStyle/>
          <a:p>
            <a:pPr>
              <a:defRPr/>
            </a:pPr>
            <a:r>
              <a:rPr lang="en-GB" smtClean="0"/>
              <a:t>CH2018</a:t>
            </a:r>
            <a:endParaRPr lang="en-GB"/>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91</a:t>
            </a:fld>
            <a:endParaRPr lang="en-GB"/>
          </a:p>
        </p:txBody>
      </p:sp>
      <p:pic>
        <p:nvPicPr>
          <p:cNvPr id="315394" name="Picture 2"/>
          <p:cNvPicPr>
            <a:picLocks noChangeAspect="1" noChangeArrowheads="1"/>
          </p:cNvPicPr>
          <p:nvPr/>
        </p:nvPicPr>
        <p:blipFill>
          <a:blip r:embed="rId2" cstate="print"/>
          <a:srcRect/>
          <a:stretch>
            <a:fillRect/>
          </a:stretch>
        </p:blipFill>
        <p:spPr bwMode="auto">
          <a:xfrm rot="-60000">
            <a:off x="0" y="188640"/>
            <a:ext cx="9144001" cy="6552728"/>
          </a:xfrm>
          <a:prstGeom prst="rect">
            <a:avLst/>
          </a:prstGeom>
          <a:solidFill>
            <a:schemeClr val="accent4">
              <a:lumMod val="40000"/>
              <a:lumOff val="60000"/>
            </a:schemeClr>
          </a:solidFill>
          <a:ln w="9525">
            <a:noFill/>
            <a:miter lim="800000"/>
            <a:headEnd/>
            <a:tailEnd/>
          </a:ln>
        </p:spPr>
      </p:pic>
      <p:sp>
        <p:nvSpPr>
          <p:cNvPr id="2" name="Title 1"/>
          <p:cNvSpPr>
            <a:spLocks noGrp="1"/>
          </p:cNvSpPr>
          <p:nvPr>
            <p:ph type="title"/>
          </p:nvPr>
        </p:nvSpPr>
        <p:spPr>
          <a:xfrm>
            <a:off x="755576" y="116632"/>
            <a:ext cx="2195736" cy="288032"/>
          </a:xfrm>
        </p:spPr>
        <p:txBody>
          <a:bodyPr/>
          <a:lstStyle/>
          <a:p>
            <a:r>
              <a:rPr lang="en-GB" sz="1800" dirty="0" smtClean="0"/>
              <a:t>Coding from </a:t>
            </a:r>
            <a:r>
              <a:rPr lang="en-GB" sz="1800" dirty="0" err="1" smtClean="0"/>
              <a:t>Naoum</a:t>
            </a:r>
            <a:r>
              <a:rPr lang="en-GB" sz="1800" dirty="0" smtClean="0"/>
              <a:t>, 2013)</a:t>
            </a:r>
            <a:endParaRPr lang="en-GB" sz="1800" dirty="0"/>
          </a:p>
        </p:txBody>
      </p:sp>
      <p:sp>
        <p:nvSpPr>
          <p:cNvPr id="7" name="TextBox 6"/>
          <p:cNvSpPr txBox="1"/>
          <p:nvPr/>
        </p:nvSpPr>
        <p:spPr>
          <a:xfrm>
            <a:off x="6660232" y="260648"/>
            <a:ext cx="1296144" cy="276999"/>
          </a:xfrm>
          <a:prstGeom prst="rect">
            <a:avLst/>
          </a:prstGeom>
          <a:noFill/>
        </p:spPr>
        <p:txBody>
          <a:bodyPr wrap="square" rtlCol="0">
            <a:spAutoFit/>
          </a:bodyPr>
          <a:lstStyle/>
          <a:p>
            <a:r>
              <a:rPr lang="en-GB" sz="1200" dirty="0" smtClean="0">
                <a:solidFill>
                  <a:schemeClr val="accent6">
                    <a:lumMod val="75000"/>
                  </a:schemeClr>
                </a:solidFill>
              </a:rPr>
              <a:t>CATEGORY 1</a:t>
            </a:r>
            <a:endParaRPr lang="en-GB" sz="1200" dirty="0">
              <a:solidFill>
                <a:schemeClr val="accent6">
                  <a:lumMod val="75000"/>
                </a:schemeClr>
              </a:solidFill>
            </a:endParaRPr>
          </a:p>
        </p:txBody>
      </p:sp>
      <p:sp>
        <p:nvSpPr>
          <p:cNvPr id="8" name="TextBox 7"/>
          <p:cNvSpPr txBox="1"/>
          <p:nvPr/>
        </p:nvSpPr>
        <p:spPr>
          <a:xfrm>
            <a:off x="6588224" y="5157192"/>
            <a:ext cx="1296144" cy="276999"/>
          </a:xfrm>
          <a:prstGeom prst="rect">
            <a:avLst/>
          </a:prstGeom>
          <a:noFill/>
        </p:spPr>
        <p:txBody>
          <a:bodyPr wrap="square" rtlCol="0">
            <a:spAutoFit/>
          </a:bodyPr>
          <a:lstStyle/>
          <a:p>
            <a:r>
              <a:rPr lang="en-GB" sz="1200" dirty="0" smtClean="0">
                <a:solidFill>
                  <a:schemeClr val="accent6">
                    <a:lumMod val="75000"/>
                  </a:schemeClr>
                </a:solidFill>
              </a:rPr>
              <a:t>CATEGORY 2</a:t>
            </a:r>
            <a:endParaRPr lang="en-GB" sz="1200" dirty="0">
              <a:solidFill>
                <a:schemeClr val="accent6">
                  <a:lumMod val="75000"/>
                </a:schemeClr>
              </a:solidFill>
            </a:endParaRP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3970" name="Footer Placeholder 4"/>
          <p:cNvSpPr>
            <a:spLocks noGrp="1"/>
          </p:cNvSpPr>
          <p:nvPr>
            <p:ph type="ftr" sz="quarter" idx="11"/>
          </p:nvPr>
        </p:nvSpPr>
        <p:spPr>
          <a:noFill/>
        </p:spPr>
        <p:txBody>
          <a:bodyPr/>
          <a:lstStyle/>
          <a:p>
            <a:r>
              <a:rPr lang="en-GB" smtClean="0"/>
              <a:t>CH2018</a:t>
            </a:r>
          </a:p>
        </p:txBody>
      </p:sp>
      <p:sp>
        <p:nvSpPr>
          <p:cNvPr id="83971" name="Slide Number Placeholder 5"/>
          <p:cNvSpPr>
            <a:spLocks noGrp="1"/>
          </p:cNvSpPr>
          <p:nvPr>
            <p:ph type="sldNum" sz="quarter" idx="12"/>
          </p:nvPr>
        </p:nvSpPr>
        <p:spPr>
          <a:noFill/>
        </p:spPr>
        <p:txBody>
          <a:bodyPr/>
          <a:lstStyle/>
          <a:p>
            <a:fld id="{06B1AF99-9738-4916-B867-986A46A2869B}" type="slidenum">
              <a:rPr lang="en-GB" smtClean="0"/>
              <a:pPr/>
              <a:t>92</a:t>
            </a:fld>
            <a:endParaRPr lang="en-GB" smtClean="0"/>
          </a:p>
        </p:txBody>
      </p:sp>
      <p:sp>
        <p:nvSpPr>
          <p:cNvPr id="52226" name="Rectangle 2"/>
          <p:cNvSpPr>
            <a:spLocks noGrp="1" noChangeArrowheads="1"/>
          </p:cNvSpPr>
          <p:nvPr>
            <p:ph type="title"/>
          </p:nvPr>
        </p:nvSpPr>
        <p:spPr>
          <a:noFill/>
        </p:spPr>
        <p:txBody>
          <a:bodyPr lIns="90488" tIns="44450" rIns="90488" bIns="44450"/>
          <a:lstStyle/>
          <a:p>
            <a:pPr eaLnBrk="1" hangingPunct="1"/>
            <a:r>
              <a:rPr lang="en-GB" sz="3600" b="1" smtClean="0"/>
              <a:t>Analysis, Validity, Ethics</a:t>
            </a:r>
          </a:p>
        </p:txBody>
      </p:sp>
      <p:sp>
        <p:nvSpPr>
          <p:cNvPr id="52227" name="Rectangle 3"/>
          <p:cNvSpPr>
            <a:spLocks noGrp="1" noChangeArrowheads="1"/>
          </p:cNvSpPr>
          <p:nvPr>
            <p:ph type="body" idx="1"/>
          </p:nvPr>
        </p:nvSpPr>
        <p:spPr>
          <a:noFill/>
        </p:spPr>
        <p:txBody>
          <a:bodyPr lIns="90488" tIns="44450" rIns="90488" bIns="44450"/>
          <a:lstStyle/>
          <a:p>
            <a:pPr eaLnBrk="1" hangingPunct="1">
              <a:lnSpc>
                <a:spcPct val="90000"/>
              </a:lnSpc>
            </a:pPr>
            <a:r>
              <a:rPr lang="en-GB" sz="2800" smtClean="0"/>
              <a:t>What status do you attach to your data?</a:t>
            </a:r>
          </a:p>
          <a:p>
            <a:pPr eaLnBrk="1" hangingPunct="1">
              <a:lnSpc>
                <a:spcPct val="90000"/>
              </a:lnSpc>
            </a:pPr>
            <a:r>
              <a:rPr lang="en-GB" sz="2800" smtClean="0"/>
              <a:t>Is your analytical position </a:t>
            </a:r>
            <a:r>
              <a:rPr lang="en-GB" sz="2800" smtClean="0">
                <a:solidFill>
                  <a:srgbClr val="FF9900"/>
                </a:solidFill>
              </a:rPr>
              <a:t>appropriate</a:t>
            </a:r>
            <a:r>
              <a:rPr lang="en-GB" sz="2800" smtClean="0"/>
              <a:t> to your practical concern?</a:t>
            </a:r>
          </a:p>
          <a:p>
            <a:pPr eaLnBrk="1" hangingPunct="1">
              <a:lnSpc>
                <a:spcPct val="90000"/>
              </a:lnSpc>
            </a:pPr>
            <a:r>
              <a:rPr lang="en-GB" sz="2800" smtClean="0"/>
              <a:t>Does the </a:t>
            </a:r>
            <a:r>
              <a:rPr lang="en-GB" sz="2800" smtClean="0">
                <a:solidFill>
                  <a:srgbClr val="FF9900"/>
                </a:solidFill>
              </a:rPr>
              <a:t>data</a:t>
            </a:r>
            <a:r>
              <a:rPr lang="en-GB" sz="2800" smtClean="0"/>
              <a:t> address your research topic?</a:t>
            </a:r>
          </a:p>
          <a:p>
            <a:pPr eaLnBrk="1" hangingPunct="1">
              <a:lnSpc>
                <a:spcPct val="90000"/>
              </a:lnSpc>
            </a:pPr>
            <a:r>
              <a:rPr lang="en-GB" sz="2800" smtClean="0"/>
              <a:t>Are you proposing extensive </a:t>
            </a:r>
            <a:r>
              <a:rPr lang="en-GB" sz="2800" smtClean="0">
                <a:solidFill>
                  <a:srgbClr val="FF9900"/>
                </a:solidFill>
              </a:rPr>
              <a:t>claims </a:t>
            </a:r>
            <a:r>
              <a:rPr lang="en-GB" sz="2800" smtClean="0"/>
              <a:t>of your findings?</a:t>
            </a:r>
          </a:p>
          <a:p>
            <a:pPr eaLnBrk="1" hangingPunct="1">
              <a:lnSpc>
                <a:spcPct val="90000"/>
              </a:lnSpc>
            </a:pPr>
            <a:r>
              <a:rPr lang="en-GB" sz="2800" smtClean="0"/>
              <a:t>You need to go </a:t>
            </a:r>
            <a:r>
              <a:rPr lang="en-GB" sz="2800" smtClean="0">
                <a:solidFill>
                  <a:srgbClr val="FF9900"/>
                </a:solidFill>
              </a:rPr>
              <a:t>beyond a list</a:t>
            </a:r>
            <a:r>
              <a:rPr lang="en-GB" sz="2800" smtClean="0"/>
              <a:t>.</a:t>
            </a:r>
          </a:p>
          <a:p>
            <a:pPr algn="ctr" eaLnBrk="1" hangingPunct="1">
              <a:lnSpc>
                <a:spcPct val="90000"/>
              </a:lnSpc>
              <a:buFont typeface="Wingdings" pitchFamily="2" charset="2"/>
              <a:buNone/>
            </a:pPr>
            <a:endParaRPr lang="en-GB" sz="2800" b="1" smtClean="0">
              <a:solidFill>
                <a:srgbClr val="FFFF00"/>
              </a:solidFill>
            </a:endParaRPr>
          </a:p>
          <a:p>
            <a:pPr eaLnBrk="1" hangingPunct="1">
              <a:lnSpc>
                <a:spcPct val="90000"/>
              </a:lnSpc>
              <a:buFont typeface="Wingdings" pitchFamily="2" charset="2"/>
              <a:buNone/>
            </a:pPr>
            <a:r>
              <a:rPr lang="en-GB" sz="2800" b="1" smtClean="0">
                <a:solidFill>
                  <a:srgbClr val="FF9900"/>
                </a:solidFill>
              </a:rPr>
              <a:t>Conclusion</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2226"/>
                                        </p:tgtEl>
                                        <p:attrNameLst>
                                          <p:attrName>style.visibility</p:attrName>
                                        </p:attrNameLst>
                                      </p:cBhvr>
                                      <p:to>
                                        <p:strVal val="visible"/>
                                      </p:to>
                                    </p:set>
                                    <p:animEffect transition="in" filter="fade">
                                      <p:cBhvr>
                                        <p:cTn id="7" dur="2000"/>
                                        <p:tgtEl>
                                          <p:spTgt spid="522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2227"/>
                                        </p:tgtEl>
                                        <p:attrNameLst>
                                          <p:attrName>style.visibility</p:attrName>
                                        </p:attrNameLst>
                                      </p:cBhvr>
                                      <p:to>
                                        <p:strVal val="visible"/>
                                      </p:to>
                                    </p:set>
                                    <p:animEffect transition="in" filter="fade">
                                      <p:cBhvr>
                                        <p:cTn id="10" dur="2000"/>
                                        <p:tgtEl>
                                          <p:spTgt spid="522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6" grpId="0"/>
      <p:bldP spid="52227" grpId="0"/>
    </p:bldLst>
  </p:timing>
</p:sld>
</file>

<file path=ppt/slides/slide9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4994" name="Rectangle 104"/>
          <p:cNvSpPr>
            <a:spLocks noGrp="1" noChangeArrowheads="1"/>
          </p:cNvSpPr>
          <p:nvPr>
            <p:ph type="ftr" sz="quarter" idx="11"/>
          </p:nvPr>
        </p:nvSpPr>
        <p:spPr>
          <a:noFill/>
        </p:spPr>
        <p:txBody>
          <a:bodyPr/>
          <a:lstStyle/>
          <a:p>
            <a:r>
              <a:rPr lang="en-GB" smtClean="0"/>
              <a:t>CH2018</a:t>
            </a:r>
          </a:p>
        </p:txBody>
      </p:sp>
      <p:sp>
        <p:nvSpPr>
          <p:cNvPr id="84995" name="Rectangle 105"/>
          <p:cNvSpPr>
            <a:spLocks noGrp="1" noChangeArrowheads="1"/>
          </p:cNvSpPr>
          <p:nvPr>
            <p:ph type="sldNum" sz="quarter" idx="12"/>
          </p:nvPr>
        </p:nvSpPr>
        <p:spPr>
          <a:noFill/>
        </p:spPr>
        <p:txBody>
          <a:bodyPr/>
          <a:lstStyle/>
          <a:p>
            <a:fld id="{D6F96E96-21FA-44BA-B9B8-EC0889AA6C2C}" type="slidenum">
              <a:rPr lang="en-GB" smtClean="0"/>
              <a:pPr/>
              <a:t>93</a:t>
            </a:fld>
            <a:endParaRPr lang="en-GB" smtClean="0"/>
          </a:p>
        </p:txBody>
      </p:sp>
      <p:sp>
        <p:nvSpPr>
          <p:cNvPr id="55298" name="Rectangle 2"/>
          <p:cNvSpPr>
            <a:spLocks noGrp="1" noChangeArrowheads="1"/>
          </p:cNvSpPr>
          <p:nvPr>
            <p:ph type="ctrTitle"/>
          </p:nvPr>
        </p:nvSpPr>
        <p:spPr>
          <a:xfrm>
            <a:off x="762000" y="1066800"/>
            <a:ext cx="7772400" cy="1143000"/>
          </a:xfrm>
          <a:noFill/>
        </p:spPr>
        <p:txBody>
          <a:bodyPr lIns="90488" tIns="44450" rIns="90488" bIns="44450"/>
          <a:lstStyle/>
          <a:p>
            <a:pPr eaLnBrk="1" hangingPunct="1"/>
            <a:r>
              <a:rPr lang="en-GB" sz="3200" b="1" smtClean="0"/>
              <a:t>Other Forms of Data</a:t>
            </a:r>
            <a:br>
              <a:rPr lang="en-GB" sz="3200" b="1" smtClean="0"/>
            </a:br>
            <a:r>
              <a:rPr lang="en-GB" sz="3200" b="1" smtClean="0"/>
              <a:t>‘Is there method in the madness?’</a:t>
            </a:r>
          </a:p>
        </p:txBody>
      </p:sp>
      <p:sp>
        <p:nvSpPr>
          <p:cNvPr id="55299" name="Rectangle 3"/>
          <p:cNvSpPr>
            <a:spLocks noGrp="1" noChangeArrowheads="1"/>
          </p:cNvSpPr>
          <p:nvPr>
            <p:ph type="subTitle" idx="1"/>
          </p:nvPr>
        </p:nvSpPr>
        <p:spPr>
          <a:xfrm>
            <a:off x="685800" y="2819400"/>
            <a:ext cx="6662738" cy="2994025"/>
          </a:xfrm>
          <a:noFill/>
        </p:spPr>
        <p:txBody>
          <a:bodyPr lIns="90488" tIns="44450" rIns="90488" bIns="44450"/>
          <a:lstStyle/>
          <a:p>
            <a:pPr algn="l" eaLnBrk="1" hangingPunct="1">
              <a:buFont typeface="Wingdings" pitchFamily="2" charset="2"/>
              <a:buChar char="w"/>
            </a:pPr>
            <a:r>
              <a:rPr lang="en-GB" smtClean="0"/>
              <a:t>Variety avail.</a:t>
            </a:r>
          </a:p>
          <a:p>
            <a:pPr marL="457200" lvl="1" indent="0" eaLnBrk="1" hangingPunct="1">
              <a:buFontTx/>
              <a:buChar char="-"/>
            </a:pPr>
            <a:r>
              <a:rPr lang="en-GB" smtClean="0">
                <a:solidFill>
                  <a:schemeClr val="tx2"/>
                </a:solidFill>
              </a:rPr>
              <a:t>Additional Methods</a:t>
            </a:r>
          </a:p>
          <a:p>
            <a:pPr marL="457200" lvl="1" indent="0" eaLnBrk="1" hangingPunct="1">
              <a:buFontTx/>
              <a:buChar char="-"/>
            </a:pPr>
            <a:endParaRPr lang="en-GB" smtClean="0">
              <a:solidFill>
                <a:schemeClr val="tx2"/>
              </a:solidFill>
            </a:endParaRPr>
          </a:p>
          <a:p>
            <a:pPr marL="457200" lvl="1" indent="0" eaLnBrk="1" hangingPunct="1">
              <a:buFontTx/>
              <a:buChar char="-"/>
            </a:pPr>
            <a:endParaRPr lang="en-GB" smtClean="0">
              <a:solidFill>
                <a:schemeClr val="tx2"/>
              </a:solidFill>
            </a:endParaRPr>
          </a:p>
          <a:p>
            <a:pPr marL="857250" lvl="2" indent="0" eaLnBrk="1" hangingPunct="1">
              <a:buFont typeface="Wingdings" pitchFamily="2" charset="2"/>
              <a:buNone/>
            </a:pPr>
            <a:r>
              <a:rPr lang="en-GB" smtClean="0">
                <a:solidFill>
                  <a:srgbClr val="FF9900"/>
                </a:solidFill>
              </a:rPr>
              <a:t>1.Official Statistics	4. Documentary</a:t>
            </a:r>
          </a:p>
          <a:p>
            <a:pPr marL="857250" lvl="2" indent="0" eaLnBrk="1" hangingPunct="1">
              <a:buFont typeface="Wingdings" pitchFamily="2" charset="2"/>
              <a:buNone/>
            </a:pPr>
            <a:r>
              <a:rPr lang="en-GB" smtClean="0">
                <a:solidFill>
                  <a:srgbClr val="FF9900"/>
                </a:solidFill>
              </a:rPr>
              <a:t>2.Observation		5. Other</a:t>
            </a:r>
          </a:p>
          <a:p>
            <a:pPr marL="857250" lvl="2" indent="0" eaLnBrk="1" hangingPunct="1">
              <a:buFont typeface="Wingdings" pitchFamily="2" charset="2"/>
              <a:buNone/>
            </a:pPr>
            <a:r>
              <a:rPr lang="en-GB" smtClean="0">
                <a:solidFill>
                  <a:srgbClr val="FF9900"/>
                </a:solidFill>
              </a:rPr>
              <a:t>3. Mixed Method</a:t>
            </a:r>
          </a:p>
          <a:p>
            <a:pPr marL="857250" lvl="2" indent="0" eaLnBrk="1" hangingPunct="1">
              <a:buFont typeface="Wingdings" pitchFamily="2" charset="2"/>
              <a:buNone/>
            </a:pPr>
            <a:endParaRPr lang="en-GB" smtClean="0">
              <a:solidFill>
                <a:srgbClr val="FF9900"/>
              </a:solidFill>
            </a:endParaRPr>
          </a:p>
        </p:txBody>
      </p:sp>
      <p:sp>
        <p:nvSpPr>
          <p:cNvPr id="84998" name="Text Box 4"/>
          <p:cNvSpPr txBox="1">
            <a:spLocks noChangeArrowheads="1"/>
          </p:cNvSpPr>
          <p:nvPr/>
        </p:nvSpPr>
        <p:spPr bwMode="auto">
          <a:xfrm>
            <a:off x="6934200" y="6172200"/>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7</a:t>
            </a:r>
          </a:p>
        </p:txBody>
      </p:sp>
      <p:pic>
        <p:nvPicPr>
          <p:cNvPr id="84999" name="Picture 8" descr="824"/>
          <p:cNvPicPr>
            <a:picLocks noChangeAspect="1" noChangeArrowheads="1"/>
          </p:cNvPicPr>
          <p:nvPr/>
        </p:nvPicPr>
        <p:blipFill>
          <a:blip r:embed="rId3" cstate="print"/>
          <a:srcRect/>
          <a:stretch>
            <a:fillRect/>
          </a:stretch>
        </p:blipFill>
        <p:spPr bwMode="auto">
          <a:xfrm>
            <a:off x="5029200" y="2438400"/>
            <a:ext cx="3611563" cy="24130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5298"/>
                                        </p:tgtEl>
                                        <p:attrNameLst>
                                          <p:attrName>style.visibility</p:attrName>
                                        </p:attrNameLst>
                                      </p:cBhvr>
                                      <p:to>
                                        <p:strVal val="visible"/>
                                      </p:to>
                                    </p:set>
                                    <p:animEffect transition="in" filter="fade">
                                      <p:cBhvr>
                                        <p:cTn id="7" dur="2000"/>
                                        <p:tgtEl>
                                          <p:spTgt spid="5529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5299"/>
                                        </p:tgtEl>
                                        <p:attrNameLst>
                                          <p:attrName>style.visibility</p:attrName>
                                        </p:attrNameLst>
                                      </p:cBhvr>
                                      <p:to>
                                        <p:strVal val="visible"/>
                                      </p:to>
                                    </p:set>
                                    <p:animEffect transition="in" filter="fade">
                                      <p:cBhvr>
                                        <p:cTn id="10" dur="2000"/>
                                        <p:tgtEl>
                                          <p:spTgt spid="552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8" grpId="0"/>
      <p:bldP spid="55299" grpId="0"/>
    </p:bldLst>
  </p:timing>
</p:sld>
</file>

<file path=ppt/slides/slide9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Footer Placeholder 5"/>
          <p:cNvSpPr>
            <a:spLocks noGrp="1"/>
          </p:cNvSpPr>
          <p:nvPr>
            <p:ph type="ftr" sz="quarter" idx="11"/>
          </p:nvPr>
        </p:nvSpPr>
        <p:spPr>
          <a:noFill/>
        </p:spPr>
        <p:txBody>
          <a:bodyPr/>
          <a:lstStyle/>
          <a:p>
            <a:r>
              <a:rPr lang="en-GB" smtClean="0"/>
              <a:t>CH2018</a:t>
            </a:r>
          </a:p>
        </p:txBody>
      </p:sp>
      <p:sp>
        <p:nvSpPr>
          <p:cNvPr id="7172" name="Slide Number Placeholder 6"/>
          <p:cNvSpPr>
            <a:spLocks noGrp="1"/>
          </p:cNvSpPr>
          <p:nvPr>
            <p:ph type="sldNum" sz="quarter" idx="12"/>
          </p:nvPr>
        </p:nvSpPr>
        <p:spPr>
          <a:noFill/>
        </p:spPr>
        <p:txBody>
          <a:bodyPr/>
          <a:lstStyle/>
          <a:p>
            <a:fld id="{EB87EA71-EDC2-4935-92A9-730DD41EDD58}" type="slidenum">
              <a:rPr lang="en-GB" smtClean="0"/>
              <a:pPr/>
              <a:t>94</a:t>
            </a:fld>
            <a:endParaRPr lang="en-GB" smtClean="0"/>
          </a:p>
        </p:txBody>
      </p:sp>
      <p:sp>
        <p:nvSpPr>
          <p:cNvPr id="56322" name="Rectangle 2"/>
          <p:cNvSpPr>
            <a:spLocks noGrp="1" noChangeArrowheads="1"/>
          </p:cNvSpPr>
          <p:nvPr>
            <p:ph type="title"/>
          </p:nvPr>
        </p:nvSpPr>
        <p:spPr>
          <a:noFill/>
        </p:spPr>
        <p:txBody>
          <a:bodyPr lIns="90488" tIns="44450" rIns="90488" bIns="44450"/>
          <a:lstStyle/>
          <a:p>
            <a:pPr eaLnBrk="1" hangingPunct="1"/>
            <a:r>
              <a:rPr lang="en-GB" sz="3600" b="1" smtClean="0"/>
              <a:t>Official Statistics</a:t>
            </a:r>
          </a:p>
        </p:txBody>
      </p:sp>
      <p:sp>
        <p:nvSpPr>
          <p:cNvPr id="56323" name="Rectangle 3"/>
          <p:cNvSpPr>
            <a:spLocks noGrp="1" noChangeArrowheads="1"/>
          </p:cNvSpPr>
          <p:nvPr>
            <p:ph type="body" sz="half" idx="1"/>
          </p:nvPr>
        </p:nvSpPr>
        <p:spPr>
          <a:xfrm>
            <a:off x="809625" y="2214563"/>
            <a:ext cx="5305425" cy="3881437"/>
          </a:xfrm>
          <a:noFill/>
        </p:spPr>
        <p:txBody>
          <a:bodyPr lIns="90488" tIns="44450" rIns="90488" bIns="44450"/>
          <a:lstStyle/>
          <a:p>
            <a:pPr eaLnBrk="1" hangingPunct="1">
              <a:lnSpc>
                <a:spcPct val="90000"/>
              </a:lnSpc>
            </a:pPr>
            <a:r>
              <a:rPr lang="en-GB" sz="2400" smtClean="0"/>
              <a:t>Demographic Characteristics</a:t>
            </a:r>
          </a:p>
          <a:p>
            <a:pPr eaLnBrk="1" hangingPunct="1">
              <a:lnSpc>
                <a:spcPct val="90000"/>
              </a:lnSpc>
            </a:pPr>
            <a:r>
              <a:rPr lang="en-GB" sz="2400" smtClean="0"/>
              <a:t>Huge Volume</a:t>
            </a:r>
          </a:p>
          <a:p>
            <a:pPr eaLnBrk="1" hangingPunct="1">
              <a:lnSpc>
                <a:spcPct val="90000"/>
              </a:lnSpc>
            </a:pPr>
            <a:r>
              <a:rPr lang="en-GB" sz="2400" smtClean="0"/>
              <a:t>Limitations</a:t>
            </a:r>
          </a:p>
          <a:p>
            <a:pPr lvl="1" eaLnBrk="1" hangingPunct="1">
              <a:lnSpc>
                <a:spcPct val="90000"/>
              </a:lnSpc>
            </a:pPr>
            <a:r>
              <a:rPr lang="en-GB" sz="2000" smtClean="0">
                <a:solidFill>
                  <a:srgbClr val="FF9900"/>
                </a:solidFill>
              </a:rPr>
              <a:t>Unexpected assumptions</a:t>
            </a:r>
          </a:p>
          <a:p>
            <a:pPr lvl="1" eaLnBrk="1" hangingPunct="1">
              <a:lnSpc>
                <a:spcPct val="90000"/>
              </a:lnSpc>
            </a:pPr>
            <a:r>
              <a:rPr lang="en-GB" sz="2000" smtClean="0">
                <a:solidFill>
                  <a:srgbClr val="FF9900"/>
                </a:solidFill>
              </a:rPr>
              <a:t>Interests</a:t>
            </a:r>
          </a:p>
          <a:p>
            <a:pPr lvl="1" eaLnBrk="1" hangingPunct="1">
              <a:lnSpc>
                <a:spcPct val="90000"/>
              </a:lnSpc>
            </a:pPr>
            <a:r>
              <a:rPr lang="en-GB" sz="2000" smtClean="0">
                <a:solidFill>
                  <a:srgbClr val="FF9900"/>
                </a:solidFill>
              </a:rPr>
              <a:t>How constructed</a:t>
            </a:r>
          </a:p>
          <a:p>
            <a:pPr eaLnBrk="1" hangingPunct="1">
              <a:lnSpc>
                <a:spcPct val="90000"/>
              </a:lnSpc>
            </a:pPr>
            <a:r>
              <a:rPr lang="en-GB" sz="2400" smtClean="0"/>
              <a:t>Sources</a:t>
            </a:r>
          </a:p>
          <a:p>
            <a:pPr lvl="1" eaLnBrk="1" hangingPunct="1">
              <a:lnSpc>
                <a:spcPct val="90000"/>
              </a:lnSpc>
            </a:pPr>
            <a:r>
              <a:rPr lang="en-GB" sz="2000" smtClean="0">
                <a:solidFill>
                  <a:srgbClr val="FF9900"/>
                </a:solidFill>
              </a:rPr>
              <a:t>Regular</a:t>
            </a:r>
          </a:p>
          <a:p>
            <a:pPr lvl="1" eaLnBrk="1" hangingPunct="1">
              <a:lnSpc>
                <a:spcPct val="90000"/>
              </a:lnSpc>
            </a:pPr>
            <a:r>
              <a:rPr lang="en-GB" sz="2000" smtClean="0">
                <a:solidFill>
                  <a:srgbClr val="FF9900"/>
                </a:solidFill>
              </a:rPr>
              <a:t>One off</a:t>
            </a:r>
          </a:p>
          <a:p>
            <a:pPr lvl="1" eaLnBrk="1" hangingPunct="1">
              <a:lnSpc>
                <a:spcPct val="90000"/>
              </a:lnSpc>
            </a:pPr>
            <a:r>
              <a:rPr lang="en-GB" sz="2000" smtClean="0">
                <a:solidFill>
                  <a:srgbClr val="FF9900"/>
                </a:solidFill>
              </a:rPr>
              <a:t>CIOB</a:t>
            </a:r>
          </a:p>
        </p:txBody>
      </p:sp>
      <p:graphicFrame>
        <p:nvGraphicFramePr>
          <p:cNvPr id="7170" name="Object 4">
            <a:hlinkClick r:id="" action="ppaction://ole?verb=0"/>
          </p:cNvPr>
          <p:cNvGraphicFramePr>
            <a:graphicFrameLocks/>
          </p:cNvGraphicFramePr>
          <p:nvPr/>
        </p:nvGraphicFramePr>
        <p:xfrm>
          <a:off x="5029200" y="2438400"/>
          <a:ext cx="3611563" cy="3733800"/>
        </p:xfrm>
        <a:graphic>
          <a:graphicData uri="http://schemas.openxmlformats.org/presentationml/2006/ole">
            <mc:AlternateContent xmlns:mc="http://schemas.openxmlformats.org/markup-compatibility/2006">
              <mc:Choice xmlns:v="urn:schemas-microsoft-com:vml" Requires="v">
                <p:oleObj spid="_x0000_s7191" name="Microsoft ClipArt Gallery" r:id="rId4" imgW="3878263" imgH="3016250" progId="">
                  <p:embed/>
                </p:oleObj>
              </mc:Choice>
              <mc:Fallback>
                <p:oleObj name="Microsoft ClipArt Gallery" r:id="rId4" imgW="3878263" imgH="3016250" progId="">
                  <p:embed/>
                  <p:pic>
                    <p:nvPicPr>
                      <p:cNvPr id="0" name="Picture 10"/>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29200" y="2438400"/>
                        <a:ext cx="3611563" cy="3733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6322"/>
                                        </p:tgtEl>
                                        <p:attrNameLst>
                                          <p:attrName>style.visibility</p:attrName>
                                        </p:attrNameLst>
                                      </p:cBhvr>
                                      <p:to>
                                        <p:strVal val="visible"/>
                                      </p:to>
                                    </p:set>
                                    <p:animEffect transition="in" filter="fade">
                                      <p:cBhvr>
                                        <p:cTn id="7" dur="2000"/>
                                        <p:tgtEl>
                                          <p:spTgt spid="563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6323"/>
                                        </p:tgtEl>
                                        <p:attrNameLst>
                                          <p:attrName>style.visibility</p:attrName>
                                        </p:attrNameLst>
                                      </p:cBhvr>
                                      <p:to>
                                        <p:strVal val="visible"/>
                                      </p:to>
                                    </p:set>
                                    <p:animEffect transition="in" filter="fade">
                                      <p:cBhvr>
                                        <p:cTn id="10" dur="2000"/>
                                        <p:tgtEl>
                                          <p:spTgt spid="563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2" grpId="0"/>
      <p:bldP spid="56323" grpId="0"/>
    </p:bldLst>
  </p:timing>
</p:sld>
</file>

<file path=ppt/slides/slide9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5" name="Footer Placeholder 5"/>
          <p:cNvSpPr>
            <a:spLocks noGrp="1"/>
          </p:cNvSpPr>
          <p:nvPr>
            <p:ph type="ftr" sz="quarter" idx="11"/>
          </p:nvPr>
        </p:nvSpPr>
        <p:spPr>
          <a:noFill/>
        </p:spPr>
        <p:txBody>
          <a:bodyPr/>
          <a:lstStyle/>
          <a:p>
            <a:r>
              <a:rPr lang="en-GB" smtClean="0"/>
              <a:t>CH2018</a:t>
            </a:r>
            <a:endParaRPr lang="en-GB" dirty="0" smtClean="0"/>
          </a:p>
        </p:txBody>
      </p:sp>
      <p:sp>
        <p:nvSpPr>
          <p:cNvPr id="8196" name="Slide Number Placeholder 6"/>
          <p:cNvSpPr>
            <a:spLocks noGrp="1"/>
          </p:cNvSpPr>
          <p:nvPr>
            <p:ph type="sldNum" sz="quarter" idx="12"/>
          </p:nvPr>
        </p:nvSpPr>
        <p:spPr>
          <a:noFill/>
        </p:spPr>
        <p:txBody>
          <a:bodyPr/>
          <a:lstStyle/>
          <a:p>
            <a:fld id="{5E273F19-9DCE-4F44-82F5-EF395972560E}" type="slidenum">
              <a:rPr lang="en-GB" smtClean="0"/>
              <a:pPr/>
              <a:t>95</a:t>
            </a:fld>
            <a:endParaRPr lang="en-GB" dirty="0" smtClean="0"/>
          </a:p>
        </p:txBody>
      </p:sp>
      <p:sp>
        <p:nvSpPr>
          <p:cNvPr id="57346" name="Rectangle 2"/>
          <p:cNvSpPr>
            <a:spLocks noGrp="1" noChangeArrowheads="1"/>
          </p:cNvSpPr>
          <p:nvPr>
            <p:ph type="title"/>
          </p:nvPr>
        </p:nvSpPr>
        <p:spPr>
          <a:noFill/>
        </p:spPr>
        <p:txBody>
          <a:bodyPr lIns="90488" tIns="44450" rIns="90488" bIns="44450"/>
          <a:lstStyle/>
          <a:p>
            <a:pPr eaLnBrk="1" hangingPunct="1"/>
            <a:r>
              <a:rPr lang="en-GB" sz="3600" b="1" smtClean="0"/>
              <a:t>Some Official Stat. Considerations</a:t>
            </a:r>
          </a:p>
        </p:txBody>
      </p:sp>
      <p:sp>
        <p:nvSpPr>
          <p:cNvPr id="57347" name="Rectangle 3"/>
          <p:cNvSpPr>
            <a:spLocks noGrp="1" noChangeArrowheads="1"/>
          </p:cNvSpPr>
          <p:nvPr>
            <p:ph type="body" sz="half" idx="1"/>
          </p:nvPr>
        </p:nvSpPr>
        <p:spPr>
          <a:xfrm>
            <a:off x="809625" y="2214563"/>
            <a:ext cx="3618359" cy="3881437"/>
          </a:xfrm>
          <a:noFill/>
        </p:spPr>
        <p:txBody>
          <a:bodyPr lIns="90488" tIns="44450" rIns="90488" bIns="44450"/>
          <a:lstStyle/>
          <a:p>
            <a:pPr eaLnBrk="1" hangingPunct="1"/>
            <a:r>
              <a:rPr lang="en-GB" sz="2800" dirty="0" smtClean="0"/>
              <a:t>Understand the dynamics and trends in society</a:t>
            </a:r>
          </a:p>
          <a:p>
            <a:pPr eaLnBrk="1" hangingPunct="1"/>
            <a:r>
              <a:rPr lang="en-GB" sz="2800" dirty="0" smtClean="0"/>
              <a:t>Schools of thought on usefulness</a:t>
            </a:r>
          </a:p>
          <a:p>
            <a:pPr eaLnBrk="1" hangingPunct="1"/>
            <a:r>
              <a:rPr lang="en-GB" sz="2800" dirty="0" smtClean="0"/>
              <a:t>Note</a:t>
            </a:r>
          </a:p>
          <a:p>
            <a:pPr lvl="1" eaLnBrk="1" hangingPunct="1"/>
            <a:r>
              <a:rPr lang="en-GB" sz="2400" dirty="0" smtClean="0">
                <a:solidFill>
                  <a:srgbClr val="FF9900"/>
                </a:solidFill>
              </a:rPr>
              <a:t>Type of Off. Stat.</a:t>
            </a:r>
          </a:p>
          <a:p>
            <a:pPr lvl="1" eaLnBrk="1" hangingPunct="1"/>
            <a:r>
              <a:rPr lang="en-GB" sz="2400" dirty="0" smtClean="0">
                <a:solidFill>
                  <a:srgbClr val="FF9900"/>
                </a:solidFill>
              </a:rPr>
              <a:t>Aim of the Off. Stat.</a:t>
            </a:r>
          </a:p>
          <a:p>
            <a:pPr eaLnBrk="1" hangingPunct="1"/>
            <a:r>
              <a:rPr lang="en-GB" sz="2800" dirty="0" smtClean="0"/>
              <a:t>Process ----- Product</a:t>
            </a:r>
          </a:p>
          <a:p>
            <a:pPr eaLnBrk="1" hangingPunct="1">
              <a:buFont typeface="Wingdings" pitchFamily="2" charset="2"/>
              <a:buNone/>
            </a:pPr>
            <a:r>
              <a:rPr lang="en-GB" sz="2800" dirty="0" smtClean="0"/>
              <a:t>	</a:t>
            </a:r>
            <a:r>
              <a:rPr lang="en-GB" sz="2800" dirty="0" smtClean="0">
                <a:solidFill>
                  <a:srgbClr val="FF9900"/>
                </a:solidFill>
              </a:rPr>
              <a:t>Interlinked</a:t>
            </a:r>
          </a:p>
        </p:txBody>
      </p:sp>
      <p:pic>
        <p:nvPicPr>
          <p:cNvPr id="8198" name="Picture 6" descr="http://www.radleighgroup.co.uk/Images/Group/Radleigh_Group_Construction.jpg"/>
          <p:cNvPicPr>
            <a:picLocks noChangeAspect="1" noChangeArrowheads="1"/>
          </p:cNvPicPr>
          <p:nvPr/>
        </p:nvPicPr>
        <p:blipFill>
          <a:blip r:embed="rId3" cstate="print"/>
          <a:srcRect/>
          <a:stretch>
            <a:fillRect/>
          </a:stretch>
        </p:blipFill>
        <p:spPr bwMode="auto">
          <a:xfrm>
            <a:off x="4720310" y="2204864"/>
            <a:ext cx="4571130" cy="4392488"/>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7346"/>
                                        </p:tgtEl>
                                        <p:attrNameLst>
                                          <p:attrName>style.visibility</p:attrName>
                                        </p:attrNameLst>
                                      </p:cBhvr>
                                      <p:to>
                                        <p:strVal val="visible"/>
                                      </p:to>
                                    </p:set>
                                    <p:animEffect transition="in" filter="fade">
                                      <p:cBhvr>
                                        <p:cTn id="7" dur="2000"/>
                                        <p:tgtEl>
                                          <p:spTgt spid="573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7347"/>
                                        </p:tgtEl>
                                        <p:attrNameLst>
                                          <p:attrName>style.visibility</p:attrName>
                                        </p:attrNameLst>
                                      </p:cBhvr>
                                      <p:to>
                                        <p:strVal val="visible"/>
                                      </p:to>
                                    </p:set>
                                    <p:animEffect transition="in" filter="fade">
                                      <p:cBhvr>
                                        <p:cTn id="10" dur="2000"/>
                                        <p:tgtEl>
                                          <p:spTgt spid="573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6" grpId="0"/>
      <p:bldP spid="57347" grpId="0"/>
    </p:bldLst>
  </p:timing>
</p:sld>
</file>

<file path=ppt/slides/slide9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6018" name="Footer Placeholder 5"/>
          <p:cNvSpPr>
            <a:spLocks noGrp="1"/>
          </p:cNvSpPr>
          <p:nvPr>
            <p:ph type="ftr" sz="quarter" idx="11"/>
          </p:nvPr>
        </p:nvSpPr>
        <p:spPr>
          <a:noFill/>
        </p:spPr>
        <p:txBody>
          <a:bodyPr/>
          <a:lstStyle/>
          <a:p>
            <a:r>
              <a:rPr lang="en-GB" smtClean="0"/>
              <a:t>CH2018</a:t>
            </a:r>
          </a:p>
        </p:txBody>
      </p:sp>
      <p:sp>
        <p:nvSpPr>
          <p:cNvPr id="86019" name="Slide Number Placeholder 6"/>
          <p:cNvSpPr>
            <a:spLocks noGrp="1"/>
          </p:cNvSpPr>
          <p:nvPr>
            <p:ph type="sldNum" sz="quarter" idx="12"/>
          </p:nvPr>
        </p:nvSpPr>
        <p:spPr>
          <a:noFill/>
        </p:spPr>
        <p:txBody>
          <a:bodyPr/>
          <a:lstStyle/>
          <a:p>
            <a:fld id="{A52C9583-08F6-4EA1-A96C-24364BB00BBA}" type="slidenum">
              <a:rPr lang="en-GB" smtClean="0"/>
              <a:pPr/>
              <a:t>96</a:t>
            </a:fld>
            <a:endParaRPr lang="en-GB" smtClean="0"/>
          </a:p>
        </p:txBody>
      </p:sp>
      <p:sp>
        <p:nvSpPr>
          <p:cNvPr id="58370" name="Rectangle 2"/>
          <p:cNvSpPr>
            <a:spLocks noGrp="1" noChangeArrowheads="1"/>
          </p:cNvSpPr>
          <p:nvPr>
            <p:ph type="title"/>
          </p:nvPr>
        </p:nvSpPr>
        <p:spPr>
          <a:noFill/>
        </p:spPr>
        <p:txBody>
          <a:bodyPr lIns="90488" tIns="44450" rIns="90488" bIns="44450"/>
          <a:lstStyle/>
          <a:p>
            <a:pPr eaLnBrk="1" hangingPunct="1"/>
            <a:r>
              <a:rPr lang="en-GB" sz="3600" b="1" smtClean="0"/>
              <a:t>Documentary Evidence</a:t>
            </a:r>
          </a:p>
        </p:txBody>
      </p:sp>
      <p:sp>
        <p:nvSpPr>
          <p:cNvPr id="58371" name="Rectangle 3"/>
          <p:cNvSpPr>
            <a:spLocks noGrp="1" noChangeArrowheads="1"/>
          </p:cNvSpPr>
          <p:nvPr>
            <p:ph type="body" sz="half" idx="1"/>
          </p:nvPr>
        </p:nvSpPr>
        <p:spPr>
          <a:xfrm>
            <a:off x="1622425" y="2268538"/>
            <a:ext cx="7021513" cy="2074862"/>
          </a:xfrm>
          <a:noFill/>
        </p:spPr>
        <p:txBody>
          <a:bodyPr lIns="90488" tIns="44450" rIns="90488" bIns="44450"/>
          <a:lstStyle/>
          <a:p>
            <a:pPr eaLnBrk="1" hangingPunct="1">
              <a:lnSpc>
                <a:spcPct val="90000"/>
              </a:lnSpc>
            </a:pPr>
            <a:r>
              <a:rPr lang="en-GB" sz="2400" dirty="0" smtClean="0"/>
              <a:t>Tells us the practical &amp; political of the period (Hakim, 1987)</a:t>
            </a:r>
          </a:p>
          <a:p>
            <a:pPr eaLnBrk="1" hangingPunct="1">
              <a:lnSpc>
                <a:spcPct val="90000"/>
              </a:lnSpc>
            </a:pPr>
            <a:r>
              <a:rPr lang="en-GB" sz="2400" dirty="0" smtClean="0"/>
              <a:t>‘Impressionistic</a:t>
            </a:r>
          </a:p>
          <a:p>
            <a:pPr eaLnBrk="1" hangingPunct="1">
              <a:lnSpc>
                <a:spcPct val="90000"/>
              </a:lnSpc>
            </a:pPr>
            <a:r>
              <a:rPr lang="en-GB" sz="2400" dirty="0" smtClean="0"/>
              <a:t>Sources: </a:t>
            </a:r>
            <a:r>
              <a:rPr lang="en-GB" sz="2400" dirty="0" smtClean="0">
                <a:solidFill>
                  <a:srgbClr val="FF9900"/>
                </a:solidFill>
              </a:rPr>
              <a:t>Can you think of any?</a:t>
            </a:r>
          </a:p>
          <a:p>
            <a:pPr eaLnBrk="1" hangingPunct="1">
              <a:lnSpc>
                <a:spcPct val="90000"/>
              </a:lnSpc>
              <a:buFont typeface="Wingdings" pitchFamily="2" charset="2"/>
              <a:buNone/>
            </a:pPr>
            <a:endParaRPr lang="en-GB" sz="2400" dirty="0" smtClean="0">
              <a:solidFill>
                <a:srgbClr val="FF9900"/>
              </a:solidFill>
            </a:endParaRPr>
          </a:p>
          <a:p>
            <a:pPr lvl="1" eaLnBrk="1" hangingPunct="1">
              <a:lnSpc>
                <a:spcPct val="90000"/>
              </a:lnSpc>
              <a:buFont typeface="Wingdings" pitchFamily="2" charset="2"/>
              <a:buNone/>
            </a:pPr>
            <a:r>
              <a:rPr lang="en-GB" sz="2000" dirty="0" smtClean="0">
                <a:solidFill>
                  <a:schemeClr val="tx2"/>
                </a:solidFill>
              </a:rPr>
              <a:t>	</a:t>
            </a:r>
          </a:p>
        </p:txBody>
      </p:sp>
      <p:sp>
        <p:nvSpPr>
          <p:cNvPr id="58373" name="Text Box 5"/>
          <p:cNvSpPr txBox="1">
            <a:spLocks noChangeArrowheads="1"/>
          </p:cNvSpPr>
          <p:nvPr/>
        </p:nvSpPr>
        <p:spPr bwMode="auto">
          <a:xfrm>
            <a:off x="1981200" y="4114800"/>
            <a:ext cx="6858000" cy="2400657"/>
          </a:xfrm>
          <a:prstGeom prst="rect">
            <a:avLst/>
          </a:prstGeom>
          <a:noFill/>
          <a:ln w="12700" cap="sq">
            <a:noFill/>
            <a:miter lim="800000"/>
            <a:headEnd type="none" w="sm" len="sm"/>
            <a:tailEnd type="none" w="sm" len="sm"/>
          </a:ln>
        </p:spPr>
        <p:txBody>
          <a:bodyPr>
            <a:spAutoFit/>
          </a:bodyPr>
          <a:lstStyle/>
          <a:p>
            <a:pPr lvl="1">
              <a:lnSpc>
                <a:spcPct val="90000"/>
              </a:lnSpc>
              <a:spcBef>
                <a:spcPct val="20000"/>
              </a:spcBef>
              <a:buClr>
                <a:schemeClr val="accent2"/>
              </a:buClr>
              <a:buSzPct val="55000"/>
              <a:buFont typeface="Wingdings" pitchFamily="2" charset="2"/>
              <a:buNone/>
            </a:pPr>
            <a:r>
              <a:rPr lang="en-GB" sz="2000" dirty="0">
                <a:solidFill>
                  <a:srgbClr val="FF9900"/>
                </a:solidFill>
              </a:rPr>
              <a:t>Hist. Archive		Biographies</a:t>
            </a:r>
          </a:p>
          <a:p>
            <a:pPr lvl="1">
              <a:lnSpc>
                <a:spcPct val="90000"/>
              </a:lnSpc>
              <a:spcBef>
                <a:spcPct val="20000"/>
              </a:spcBef>
              <a:buClr>
                <a:schemeClr val="accent2"/>
              </a:buClr>
              <a:buSzPct val="55000"/>
              <a:buFont typeface="Wingdings" pitchFamily="2" charset="2"/>
              <a:buNone/>
            </a:pPr>
            <a:r>
              <a:rPr lang="en-GB" sz="2000" dirty="0">
                <a:solidFill>
                  <a:srgbClr val="FF9900"/>
                </a:solidFill>
              </a:rPr>
              <a:t>Planning Reports	</a:t>
            </a:r>
            <a:r>
              <a:rPr lang="en-GB" sz="2000" dirty="0" err="1">
                <a:solidFill>
                  <a:srgbClr val="FF9900"/>
                </a:solidFill>
              </a:rPr>
              <a:t>Hansard</a:t>
            </a:r>
            <a:r>
              <a:rPr lang="en-GB" sz="2000" dirty="0">
                <a:solidFill>
                  <a:srgbClr val="FF9900"/>
                </a:solidFill>
              </a:rPr>
              <a:t>	</a:t>
            </a:r>
          </a:p>
          <a:p>
            <a:pPr lvl="1">
              <a:lnSpc>
                <a:spcPct val="90000"/>
              </a:lnSpc>
              <a:spcBef>
                <a:spcPct val="20000"/>
              </a:spcBef>
              <a:buClr>
                <a:schemeClr val="accent2"/>
              </a:buClr>
              <a:buSzPct val="55000"/>
              <a:buFont typeface="Wingdings" pitchFamily="2" charset="2"/>
              <a:buNone/>
            </a:pPr>
            <a:r>
              <a:rPr lang="en-GB" sz="2000" dirty="0">
                <a:solidFill>
                  <a:srgbClr val="FF9900"/>
                </a:solidFill>
              </a:rPr>
              <a:t>Building </a:t>
            </a:r>
            <a:r>
              <a:rPr lang="en-GB" sz="2000" dirty="0" err="1">
                <a:solidFill>
                  <a:srgbClr val="FF9900"/>
                </a:solidFill>
              </a:rPr>
              <a:t>Regs</a:t>
            </a:r>
            <a:r>
              <a:rPr lang="en-GB" sz="2000" dirty="0">
                <a:solidFill>
                  <a:srgbClr val="FF9900"/>
                </a:solidFill>
              </a:rPr>
              <a:t> 	Media</a:t>
            </a:r>
          </a:p>
          <a:p>
            <a:pPr lvl="1">
              <a:lnSpc>
                <a:spcPct val="90000"/>
              </a:lnSpc>
              <a:spcBef>
                <a:spcPct val="20000"/>
              </a:spcBef>
              <a:buClr>
                <a:schemeClr val="accent2"/>
              </a:buClr>
              <a:buSzPct val="55000"/>
              <a:buFont typeface="Wingdings" pitchFamily="2" charset="2"/>
              <a:buNone/>
            </a:pPr>
            <a:r>
              <a:rPr lang="en-GB" sz="2000" dirty="0">
                <a:solidFill>
                  <a:srgbClr val="FF9900"/>
                </a:solidFill>
              </a:rPr>
              <a:t>Maps		Architectural Drawings</a:t>
            </a:r>
          </a:p>
          <a:p>
            <a:pPr lvl="1">
              <a:lnSpc>
                <a:spcPct val="90000"/>
              </a:lnSpc>
              <a:spcBef>
                <a:spcPct val="20000"/>
              </a:spcBef>
              <a:buClr>
                <a:schemeClr val="accent2"/>
              </a:buClr>
              <a:buSzPct val="55000"/>
              <a:buFont typeface="Wingdings" pitchFamily="2" charset="2"/>
              <a:buNone/>
            </a:pPr>
            <a:r>
              <a:rPr lang="en-GB" sz="2000" dirty="0">
                <a:solidFill>
                  <a:srgbClr val="FF9900"/>
                </a:solidFill>
              </a:rPr>
              <a:t>Legal </a:t>
            </a:r>
            <a:r>
              <a:rPr lang="en-GB" sz="2000" dirty="0" smtClean="0">
                <a:solidFill>
                  <a:srgbClr val="FF9900"/>
                </a:solidFill>
              </a:rPr>
              <a:t>Docs		BREEAM</a:t>
            </a:r>
          </a:p>
          <a:p>
            <a:pPr lvl="1">
              <a:lnSpc>
                <a:spcPct val="90000"/>
              </a:lnSpc>
              <a:spcBef>
                <a:spcPct val="20000"/>
              </a:spcBef>
              <a:buClr>
                <a:schemeClr val="accent2"/>
              </a:buClr>
              <a:buSzPct val="55000"/>
              <a:buFont typeface="Wingdings" pitchFamily="2" charset="2"/>
              <a:buNone/>
            </a:pPr>
            <a:r>
              <a:rPr lang="en-GB" sz="2000" dirty="0" smtClean="0">
                <a:solidFill>
                  <a:srgbClr val="FF9900"/>
                </a:solidFill>
              </a:rPr>
              <a:t>RICS		RIBA</a:t>
            </a:r>
          </a:p>
          <a:p>
            <a:pPr lvl="1">
              <a:lnSpc>
                <a:spcPct val="90000"/>
              </a:lnSpc>
              <a:spcBef>
                <a:spcPct val="20000"/>
              </a:spcBef>
              <a:buClr>
                <a:schemeClr val="accent2"/>
              </a:buClr>
              <a:buSzPct val="55000"/>
              <a:buFont typeface="Wingdings" pitchFamily="2" charset="2"/>
              <a:buNone/>
            </a:pPr>
            <a:r>
              <a:rPr lang="en-GB" sz="2000" dirty="0" smtClean="0">
                <a:solidFill>
                  <a:srgbClr val="FF9900"/>
                </a:solidFill>
              </a:rPr>
              <a:t>CIOB</a:t>
            </a:r>
            <a:r>
              <a:rPr lang="en-GB" sz="2000" dirty="0">
                <a:solidFill>
                  <a:srgbClr val="FF9900"/>
                </a:solidFill>
              </a:rPr>
              <a:t>		Govt Reports/proposals</a:t>
            </a:r>
            <a:r>
              <a:rPr lang="en-GB" sz="2000" dirty="0">
                <a:solidFill>
                  <a:schemeClr val="tx2"/>
                </a:solidFill>
              </a:rPr>
              <a:t>	</a:t>
            </a:r>
          </a:p>
        </p:txBody>
      </p:sp>
      <p:pic>
        <p:nvPicPr>
          <p:cNvPr id="160770" name="Picture 2" descr="http://www.presentermedia.com/files/clipart/00008000/8597/group_construction_workers_md_wm.jpg"/>
          <p:cNvPicPr>
            <a:picLocks noChangeAspect="1" noChangeArrowheads="1"/>
          </p:cNvPicPr>
          <p:nvPr/>
        </p:nvPicPr>
        <p:blipFill>
          <a:blip r:embed="rId4" cstate="print"/>
          <a:srcRect/>
          <a:stretch>
            <a:fillRect/>
          </a:stretch>
        </p:blipFill>
        <p:spPr bwMode="auto">
          <a:xfrm>
            <a:off x="6876256" y="2996952"/>
            <a:ext cx="1841847" cy="1841847"/>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58370"/>
                                        </p:tgtEl>
                                        <p:attrNameLst>
                                          <p:attrName>style.visibility</p:attrName>
                                        </p:attrNameLst>
                                      </p:cBhvr>
                                      <p:to>
                                        <p:strVal val="visible"/>
                                      </p:to>
                                    </p:set>
                                    <p:anim calcmode="lin" valueType="num">
                                      <p:cBhvr additive="base">
                                        <p:cTn id="7" dur="500" fill="hold"/>
                                        <p:tgtEl>
                                          <p:spTgt spid="58370"/>
                                        </p:tgtEl>
                                        <p:attrNameLst>
                                          <p:attrName>ppt_x</p:attrName>
                                        </p:attrNameLst>
                                      </p:cBhvr>
                                      <p:tavLst>
                                        <p:tav tm="0">
                                          <p:val>
                                            <p:strVal val="#ppt_x"/>
                                          </p:val>
                                        </p:tav>
                                        <p:tav tm="100000">
                                          <p:val>
                                            <p:strVal val="#ppt_x"/>
                                          </p:val>
                                        </p:tav>
                                      </p:tavLst>
                                    </p:anim>
                                    <p:anim calcmode="lin" valueType="num">
                                      <p:cBhvr additive="base">
                                        <p:cTn id="8" dur="500" fill="hold"/>
                                        <p:tgtEl>
                                          <p:spTgt spid="58370"/>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58371">
                                            <p:txEl>
                                              <p:pRg st="0" end="0"/>
                                            </p:txEl>
                                          </p:spTgt>
                                        </p:tgtEl>
                                        <p:attrNameLst>
                                          <p:attrName>style.visibility</p:attrName>
                                        </p:attrNameLst>
                                      </p:cBhvr>
                                      <p:to>
                                        <p:strVal val="visible"/>
                                      </p:to>
                                    </p:set>
                                    <p:anim calcmode="lin" valueType="num">
                                      <p:cBhvr additive="base">
                                        <p:cTn id="12" dur="500" fill="hold"/>
                                        <p:tgtEl>
                                          <p:spTgt spid="58371">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5837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0"/>
                                            </p:cond>
                                          </p:stCondLst>
                                          <p:endCondLst>
                                            <p:cond evt="onStopAudio" delay="0">
                                              <p:tgtEl>
                                                <p:sldTgt/>
                                              </p:tgtEl>
                                            </p:cond>
                                          </p:endCondLst>
                                        </p:cTn>
                                        <p:tgtEl>
                                          <p:sndTgt r:embed="rId3" name="whoosh.wav"/>
                                        </p:tgtEl>
                                      </p:cMediaNode>
                                    </p:audio>
                                  </p:subTnLst>
                                </p:cTn>
                              </p:par>
                            </p:childTnLst>
                          </p:cTn>
                        </p:par>
                        <p:par>
                          <p:cTn id="14" fill="hold">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58371">
                                            <p:txEl>
                                              <p:pRg st="1" end="1"/>
                                            </p:txEl>
                                          </p:spTgt>
                                        </p:tgtEl>
                                        <p:attrNameLst>
                                          <p:attrName>style.visibility</p:attrName>
                                        </p:attrNameLst>
                                      </p:cBhvr>
                                      <p:to>
                                        <p:strVal val="visible"/>
                                      </p:to>
                                    </p:set>
                                    <p:anim calcmode="lin" valueType="num">
                                      <p:cBhvr additive="base">
                                        <p:cTn id="17" dur="500" fill="hold"/>
                                        <p:tgtEl>
                                          <p:spTgt spid="58371">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58371">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5"/>
                                            </p:cond>
                                          </p:stCondLst>
                                          <p:endCondLst>
                                            <p:cond evt="onStopAudio" delay="0">
                                              <p:tgtEl>
                                                <p:sldTgt/>
                                              </p:tgtEl>
                                            </p:cond>
                                          </p:endCondLst>
                                        </p:cTn>
                                        <p:tgtEl>
                                          <p:sndTgt r:embed="rId3" name="whoosh.wav"/>
                                        </p:tgtEl>
                                      </p:cMediaNode>
                                    </p:audio>
                                  </p:subTnLst>
                                </p:cTn>
                              </p:par>
                            </p:childTnLst>
                          </p:cTn>
                        </p:par>
                        <p:par>
                          <p:cTn id="19" fill="hold">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58371">
                                            <p:txEl>
                                              <p:pRg st="2" end="2"/>
                                            </p:txEl>
                                          </p:spTgt>
                                        </p:tgtEl>
                                        <p:attrNameLst>
                                          <p:attrName>style.visibility</p:attrName>
                                        </p:attrNameLst>
                                      </p:cBhvr>
                                      <p:to>
                                        <p:strVal val="visible"/>
                                      </p:to>
                                    </p:set>
                                    <p:anim calcmode="lin" valueType="num">
                                      <p:cBhvr additive="base">
                                        <p:cTn id="22" dur="500" fill="hold"/>
                                        <p:tgtEl>
                                          <p:spTgt spid="58371">
                                            <p:txEl>
                                              <p:pRg st="2" end="2"/>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58371">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0"/>
                                            </p:cond>
                                          </p:stCondLst>
                                          <p:endCondLst>
                                            <p:cond evt="onStopAudio" delay="0">
                                              <p:tgtEl>
                                                <p:sldTgt/>
                                              </p:tgtEl>
                                            </p:cond>
                                          </p:endCondLst>
                                        </p:cTn>
                                        <p:tgtEl>
                                          <p:sndTgt r:embed="rId3" name="whoosh.wav"/>
                                        </p:tgtEl>
                                      </p:cMediaNode>
                                    </p:audio>
                                  </p:subTnLst>
                                </p:cTn>
                              </p:par>
                              <p:par>
                                <p:cTn id="24" presetID="2" presetClass="entr" presetSubtype="8" fill="hold" grpId="0" nodeType="withEffect">
                                  <p:stCondLst>
                                    <p:cond delay="0"/>
                                  </p:stCondLst>
                                  <p:childTnLst>
                                    <p:set>
                                      <p:cBhvr>
                                        <p:cTn id="25" dur="1" fill="hold">
                                          <p:stCondLst>
                                            <p:cond delay="0"/>
                                          </p:stCondLst>
                                        </p:cTn>
                                        <p:tgtEl>
                                          <p:spTgt spid="58371">
                                            <p:txEl>
                                              <p:pRg st="4" end="4"/>
                                            </p:txEl>
                                          </p:spTgt>
                                        </p:tgtEl>
                                        <p:attrNameLst>
                                          <p:attrName>style.visibility</p:attrName>
                                        </p:attrNameLst>
                                      </p:cBhvr>
                                      <p:to>
                                        <p:strVal val="visible"/>
                                      </p:to>
                                    </p:set>
                                    <p:anim calcmode="lin" valueType="num">
                                      <p:cBhvr additive="base">
                                        <p:cTn id="26" dur="500" fill="hold"/>
                                        <p:tgtEl>
                                          <p:spTgt spid="58371">
                                            <p:txEl>
                                              <p:pRg st="4" end="4"/>
                                            </p:txEl>
                                          </p:spTgt>
                                        </p:tgtEl>
                                        <p:attrNameLst>
                                          <p:attrName>ppt_x</p:attrName>
                                        </p:attrNameLst>
                                      </p:cBhvr>
                                      <p:tavLst>
                                        <p:tav tm="0">
                                          <p:val>
                                            <p:strVal val="0-#ppt_w/2"/>
                                          </p:val>
                                        </p:tav>
                                        <p:tav tm="100000">
                                          <p:val>
                                            <p:strVal val="#ppt_x"/>
                                          </p:val>
                                        </p:tav>
                                      </p:tavLst>
                                    </p:anim>
                                    <p:anim calcmode="lin" valueType="num">
                                      <p:cBhvr additive="base">
                                        <p:cTn id="27" dur="500" fill="hold"/>
                                        <p:tgtEl>
                                          <p:spTgt spid="58371">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4"/>
                                            </p:cond>
                                          </p:stCondLst>
                                          <p:endCondLst>
                                            <p:cond evt="onStopAudio" delay="0">
                                              <p:tgtEl>
                                                <p:sldTgt/>
                                              </p:tgtEl>
                                            </p:cond>
                                          </p:endCondLst>
                                        </p:cTn>
                                        <p:tgtEl>
                                          <p:sndTgt r:embed="rId3" name="whoosh.wav"/>
                                        </p:tgtEl>
                                      </p:cMediaNode>
                                    </p:audio>
                                  </p:subTnLst>
                                </p:cTn>
                              </p:par>
                            </p:childTnLst>
                          </p:cTn>
                        </p:par>
                      </p:childTnLst>
                    </p:cTn>
                  </p:par>
                  <p:par>
                    <p:cTn id="28" fill="hold">
                      <p:stCondLst>
                        <p:cond delay="indefinite"/>
                      </p:stCondLst>
                      <p:childTnLst>
                        <p:par>
                          <p:cTn id="29" fill="hold">
                            <p:stCondLst>
                              <p:cond delay="0"/>
                            </p:stCondLst>
                            <p:childTnLst>
                              <p:par>
                                <p:cTn id="30" presetID="2" presetClass="entr" presetSubtype="8" fill="hold" grpId="0" nodeType="clickEffect">
                                  <p:stCondLst>
                                    <p:cond delay="0"/>
                                  </p:stCondLst>
                                  <p:childTnLst>
                                    <p:set>
                                      <p:cBhvr>
                                        <p:cTn id="31" dur="1" fill="hold">
                                          <p:stCondLst>
                                            <p:cond delay="0"/>
                                          </p:stCondLst>
                                        </p:cTn>
                                        <p:tgtEl>
                                          <p:spTgt spid="58373">
                                            <p:txEl>
                                              <p:pRg st="0" end="0"/>
                                            </p:txEl>
                                          </p:spTgt>
                                        </p:tgtEl>
                                        <p:attrNameLst>
                                          <p:attrName>style.visibility</p:attrName>
                                        </p:attrNameLst>
                                      </p:cBhvr>
                                      <p:to>
                                        <p:strVal val="visible"/>
                                      </p:to>
                                    </p:set>
                                    <p:anim calcmode="lin" valueType="num">
                                      <p:cBhvr additive="base">
                                        <p:cTn id="32" dur="500" fill="hold"/>
                                        <p:tgtEl>
                                          <p:spTgt spid="58373">
                                            <p:txEl>
                                              <p:pRg st="0" end="0"/>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58373">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0"/>
                                            </p:cond>
                                          </p:stCondLst>
                                          <p:endCondLst>
                                            <p:cond evt="onStopAudio" delay="0">
                                              <p:tgtEl>
                                                <p:sldTgt/>
                                              </p:tgtEl>
                                            </p:cond>
                                          </p:endCondLst>
                                        </p:cTn>
                                        <p:tgtEl>
                                          <p:sndTgt r:embed="rId3" name="whoosh.wav"/>
                                        </p:tgtEl>
                                      </p:cMediaNode>
                                    </p:audio>
                                  </p:subTnLst>
                                </p:cTn>
                              </p:par>
                              <p:par>
                                <p:cTn id="34" presetID="2" presetClass="entr" presetSubtype="8" fill="hold" grpId="0" nodeType="withEffect">
                                  <p:stCondLst>
                                    <p:cond delay="0"/>
                                  </p:stCondLst>
                                  <p:childTnLst>
                                    <p:set>
                                      <p:cBhvr>
                                        <p:cTn id="35" dur="1" fill="hold">
                                          <p:stCondLst>
                                            <p:cond delay="0"/>
                                          </p:stCondLst>
                                        </p:cTn>
                                        <p:tgtEl>
                                          <p:spTgt spid="58373">
                                            <p:txEl>
                                              <p:pRg st="1" end="1"/>
                                            </p:txEl>
                                          </p:spTgt>
                                        </p:tgtEl>
                                        <p:attrNameLst>
                                          <p:attrName>style.visibility</p:attrName>
                                        </p:attrNameLst>
                                      </p:cBhvr>
                                      <p:to>
                                        <p:strVal val="visible"/>
                                      </p:to>
                                    </p:set>
                                    <p:anim calcmode="lin" valueType="num">
                                      <p:cBhvr additive="base">
                                        <p:cTn id="36" dur="500" fill="hold"/>
                                        <p:tgtEl>
                                          <p:spTgt spid="58373">
                                            <p:txEl>
                                              <p:pRg st="1" end="1"/>
                                            </p:txEl>
                                          </p:spTgt>
                                        </p:tgtEl>
                                        <p:attrNameLst>
                                          <p:attrName>ppt_x</p:attrName>
                                        </p:attrNameLst>
                                      </p:cBhvr>
                                      <p:tavLst>
                                        <p:tav tm="0">
                                          <p:val>
                                            <p:strVal val="0-#ppt_w/2"/>
                                          </p:val>
                                        </p:tav>
                                        <p:tav tm="100000">
                                          <p:val>
                                            <p:strVal val="#ppt_x"/>
                                          </p:val>
                                        </p:tav>
                                      </p:tavLst>
                                    </p:anim>
                                    <p:anim calcmode="lin" valueType="num">
                                      <p:cBhvr additive="base">
                                        <p:cTn id="37" dur="500" fill="hold"/>
                                        <p:tgtEl>
                                          <p:spTgt spid="58373">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4"/>
                                            </p:cond>
                                          </p:stCondLst>
                                          <p:endCondLst>
                                            <p:cond evt="onStopAudio" delay="0">
                                              <p:tgtEl>
                                                <p:sldTgt/>
                                              </p:tgtEl>
                                            </p:cond>
                                          </p:endCondLst>
                                        </p:cTn>
                                        <p:tgtEl>
                                          <p:sndTgt r:embed="rId3" name="whoosh.wav"/>
                                        </p:tgtEl>
                                      </p:cMediaNode>
                                    </p:audio>
                                  </p:subTnLst>
                                </p:cTn>
                              </p:par>
                              <p:par>
                                <p:cTn id="38" presetID="2" presetClass="entr" presetSubtype="8" fill="hold" grpId="0" nodeType="withEffect">
                                  <p:stCondLst>
                                    <p:cond delay="0"/>
                                  </p:stCondLst>
                                  <p:childTnLst>
                                    <p:set>
                                      <p:cBhvr>
                                        <p:cTn id="39" dur="1" fill="hold">
                                          <p:stCondLst>
                                            <p:cond delay="0"/>
                                          </p:stCondLst>
                                        </p:cTn>
                                        <p:tgtEl>
                                          <p:spTgt spid="58373">
                                            <p:txEl>
                                              <p:pRg st="2" end="2"/>
                                            </p:txEl>
                                          </p:spTgt>
                                        </p:tgtEl>
                                        <p:attrNameLst>
                                          <p:attrName>style.visibility</p:attrName>
                                        </p:attrNameLst>
                                      </p:cBhvr>
                                      <p:to>
                                        <p:strVal val="visible"/>
                                      </p:to>
                                    </p:set>
                                    <p:anim calcmode="lin" valueType="num">
                                      <p:cBhvr additive="base">
                                        <p:cTn id="40" dur="500" fill="hold"/>
                                        <p:tgtEl>
                                          <p:spTgt spid="58373">
                                            <p:txEl>
                                              <p:pRg st="2" end="2"/>
                                            </p:txEl>
                                          </p:spTgt>
                                        </p:tgtEl>
                                        <p:attrNameLst>
                                          <p:attrName>ppt_x</p:attrName>
                                        </p:attrNameLst>
                                      </p:cBhvr>
                                      <p:tavLst>
                                        <p:tav tm="0">
                                          <p:val>
                                            <p:strVal val="0-#ppt_w/2"/>
                                          </p:val>
                                        </p:tav>
                                        <p:tav tm="100000">
                                          <p:val>
                                            <p:strVal val="#ppt_x"/>
                                          </p:val>
                                        </p:tav>
                                      </p:tavLst>
                                    </p:anim>
                                    <p:anim calcmode="lin" valueType="num">
                                      <p:cBhvr additive="base">
                                        <p:cTn id="41" dur="500" fill="hold"/>
                                        <p:tgtEl>
                                          <p:spTgt spid="58373">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8"/>
                                            </p:cond>
                                          </p:stCondLst>
                                          <p:endCondLst>
                                            <p:cond evt="onStopAudio" delay="0">
                                              <p:tgtEl>
                                                <p:sldTgt/>
                                              </p:tgtEl>
                                            </p:cond>
                                          </p:endCondLst>
                                        </p:cTn>
                                        <p:tgtEl>
                                          <p:sndTgt r:embed="rId3" name="whoosh.wav"/>
                                        </p:tgtEl>
                                      </p:cMediaNode>
                                    </p:audio>
                                  </p:subTnLst>
                                </p:cTn>
                              </p:par>
                              <p:par>
                                <p:cTn id="42" presetID="2" presetClass="entr" presetSubtype="8" fill="hold" grpId="0" nodeType="withEffect">
                                  <p:stCondLst>
                                    <p:cond delay="0"/>
                                  </p:stCondLst>
                                  <p:childTnLst>
                                    <p:set>
                                      <p:cBhvr>
                                        <p:cTn id="43" dur="1" fill="hold">
                                          <p:stCondLst>
                                            <p:cond delay="0"/>
                                          </p:stCondLst>
                                        </p:cTn>
                                        <p:tgtEl>
                                          <p:spTgt spid="58373">
                                            <p:txEl>
                                              <p:pRg st="3" end="3"/>
                                            </p:txEl>
                                          </p:spTgt>
                                        </p:tgtEl>
                                        <p:attrNameLst>
                                          <p:attrName>style.visibility</p:attrName>
                                        </p:attrNameLst>
                                      </p:cBhvr>
                                      <p:to>
                                        <p:strVal val="visible"/>
                                      </p:to>
                                    </p:set>
                                    <p:anim calcmode="lin" valueType="num">
                                      <p:cBhvr additive="base">
                                        <p:cTn id="44" dur="500" fill="hold"/>
                                        <p:tgtEl>
                                          <p:spTgt spid="58373">
                                            <p:txEl>
                                              <p:pRg st="3" end="3"/>
                                            </p:txEl>
                                          </p:spTgt>
                                        </p:tgtEl>
                                        <p:attrNameLst>
                                          <p:attrName>ppt_x</p:attrName>
                                        </p:attrNameLst>
                                      </p:cBhvr>
                                      <p:tavLst>
                                        <p:tav tm="0">
                                          <p:val>
                                            <p:strVal val="0-#ppt_w/2"/>
                                          </p:val>
                                        </p:tav>
                                        <p:tav tm="100000">
                                          <p:val>
                                            <p:strVal val="#ppt_x"/>
                                          </p:val>
                                        </p:tav>
                                      </p:tavLst>
                                    </p:anim>
                                    <p:anim calcmode="lin" valueType="num">
                                      <p:cBhvr additive="base">
                                        <p:cTn id="45" dur="500" fill="hold"/>
                                        <p:tgtEl>
                                          <p:spTgt spid="58373">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2"/>
                                            </p:cond>
                                          </p:stCondLst>
                                          <p:endCondLst>
                                            <p:cond evt="onStopAudio" delay="0">
                                              <p:tgtEl>
                                                <p:sldTgt/>
                                              </p:tgtEl>
                                            </p:cond>
                                          </p:endCondLst>
                                        </p:cTn>
                                        <p:tgtEl>
                                          <p:sndTgt r:embed="rId3" name="whoosh.wav"/>
                                        </p:tgtEl>
                                      </p:cMediaNode>
                                    </p:audio>
                                  </p:subTnLst>
                                </p:cTn>
                              </p:par>
                              <p:par>
                                <p:cTn id="46" presetID="2" presetClass="entr" presetSubtype="8" fill="hold" grpId="0" nodeType="withEffect">
                                  <p:stCondLst>
                                    <p:cond delay="0"/>
                                  </p:stCondLst>
                                  <p:childTnLst>
                                    <p:set>
                                      <p:cBhvr>
                                        <p:cTn id="47" dur="1" fill="hold">
                                          <p:stCondLst>
                                            <p:cond delay="0"/>
                                          </p:stCondLst>
                                        </p:cTn>
                                        <p:tgtEl>
                                          <p:spTgt spid="58373">
                                            <p:txEl>
                                              <p:pRg st="4" end="4"/>
                                            </p:txEl>
                                          </p:spTgt>
                                        </p:tgtEl>
                                        <p:attrNameLst>
                                          <p:attrName>style.visibility</p:attrName>
                                        </p:attrNameLst>
                                      </p:cBhvr>
                                      <p:to>
                                        <p:strVal val="visible"/>
                                      </p:to>
                                    </p:set>
                                    <p:anim calcmode="lin" valueType="num">
                                      <p:cBhvr additive="base">
                                        <p:cTn id="48" dur="500" fill="hold"/>
                                        <p:tgtEl>
                                          <p:spTgt spid="58373">
                                            <p:txEl>
                                              <p:pRg st="4" end="4"/>
                                            </p:txEl>
                                          </p:spTgt>
                                        </p:tgtEl>
                                        <p:attrNameLst>
                                          <p:attrName>ppt_x</p:attrName>
                                        </p:attrNameLst>
                                      </p:cBhvr>
                                      <p:tavLst>
                                        <p:tav tm="0">
                                          <p:val>
                                            <p:strVal val="0-#ppt_w/2"/>
                                          </p:val>
                                        </p:tav>
                                        <p:tav tm="100000">
                                          <p:val>
                                            <p:strVal val="#ppt_x"/>
                                          </p:val>
                                        </p:tav>
                                      </p:tavLst>
                                    </p:anim>
                                    <p:anim calcmode="lin" valueType="num">
                                      <p:cBhvr additive="base">
                                        <p:cTn id="49" dur="500" fill="hold"/>
                                        <p:tgtEl>
                                          <p:spTgt spid="58373">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6"/>
                                            </p:cond>
                                          </p:stCondLst>
                                          <p:endCondLst>
                                            <p:cond evt="onStopAudio" delay="0">
                                              <p:tgtEl>
                                                <p:sldTgt/>
                                              </p:tgtEl>
                                            </p:cond>
                                          </p:endCondLst>
                                        </p:cTn>
                                        <p:tgtEl>
                                          <p:sndTgt r:embed="rId3" name="whoosh.wav"/>
                                        </p:tgtEl>
                                      </p:cMediaNode>
                                    </p:audio>
                                  </p:subTnLst>
                                </p:cTn>
                              </p:par>
                              <p:par>
                                <p:cTn id="50" presetID="2" presetClass="entr" presetSubtype="8" fill="hold" grpId="0" nodeType="withEffect">
                                  <p:stCondLst>
                                    <p:cond delay="0"/>
                                  </p:stCondLst>
                                  <p:childTnLst>
                                    <p:set>
                                      <p:cBhvr>
                                        <p:cTn id="51" dur="1" fill="hold">
                                          <p:stCondLst>
                                            <p:cond delay="0"/>
                                          </p:stCondLst>
                                        </p:cTn>
                                        <p:tgtEl>
                                          <p:spTgt spid="58373">
                                            <p:txEl>
                                              <p:pRg st="5" end="5"/>
                                            </p:txEl>
                                          </p:spTgt>
                                        </p:tgtEl>
                                        <p:attrNameLst>
                                          <p:attrName>style.visibility</p:attrName>
                                        </p:attrNameLst>
                                      </p:cBhvr>
                                      <p:to>
                                        <p:strVal val="visible"/>
                                      </p:to>
                                    </p:set>
                                    <p:anim calcmode="lin" valueType="num">
                                      <p:cBhvr additive="base">
                                        <p:cTn id="52" dur="500" fill="hold"/>
                                        <p:tgtEl>
                                          <p:spTgt spid="58373">
                                            <p:txEl>
                                              <p:pRg st="5" end="5"/>
                                            </p:txEl>
                                          </p:spTgt>
                                        </p:tgtEl>
                                        <p:attrNameLst>
                                          <p:attrName>ppt_x</p:attrName>
                                        </p:attrNameLst>
                                      </p:cBhvr>
                                      <p:tavLst>
                                        <p:tav tm="0">
                                          <p:val>
                                            <p:strVal val="0-#ppt_w/2"/>
                                          </p:val>
                                        </p:tav>
                                        <p:tav tm="100000">
                                          <p:val>
                                            <p:strVal val="#ppt_x"/>
                                          </p:val>
                                        </p:tav>
                                      </p:tavLst>
                                    </p:anim>
                                    <p:anim calcmode="lin" valueType="num">
                                      <p:cBhvr additive="base">
                                        <p:cTn id="53" dur="500" fill="hold"/>
                                        <p:tgtEl>
                                          <p:spTgt spid="58373">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0"/>
                                            </p:cond>
                                          </p:stCondLst>
                                          <p:endCondLst>
                                            <p:cond evt="onStopAudio" delay="0">
                                              <p:tgtEl>
                                                <p:sldTgt/>
                                              </p:tgtEl>
                                            </p:cond>
                                          </p:endCondLst>
                                        </p:cTn>
                                        <p:tgtEl>
                                          <p:sndTgt r:embed="rId3" name="whoosh.wav"/>
                                        </p:tgtEl>
                                      </p:cMediaNode>
                                    </p:audio>
                                  </p:subTnLst>
                                </p:cTn>
                              </p:par>
                              <p:par>
                                <p:cTn id="54" presetID="2" presetClass="entr" presetSubtype="8" fill="hold" grpId="0" nodeType="withEffect">
                                  <p:stCondLst>
                                    <p:cond delay="0"/>
                                  </p:stCondLst>
                                  <p:childTnLst>
                                    <p:set>
                                      <p:cBhvr>
                                        <p:cTn id="55" dur="1" fill="hold">
                                          <p:stCondLst>
                                            <p:cond delay="0"/>
                                          </p:stCondLst>
                                        </p:cTn>
                                        <p:tgtEl>
                                          <p:spTgt spid="58373">
                                            <p:txEl>
                                              <p:pRg st="6" end="6"/>
                                            </p:txEl>
                                          </p:spTgt>
                                        </p:tgtEl>
                                        <p:attrNameLst>
                                          <p:attrName>style.visibility</p:attrName>
                                        </p:attrNameLst>
                                      </p:cBhvr>
                                      <p:to>
                                        <p:strVal val="visible"/>
                                      </p:to>
                                    </p:set>
                                    <p:anim calcmode="lin" valueType="num">
                                      <p:cBhvr additive="base">
                                        <p:cTn id="56" dur="500" fill="hold"/>
                                        <p:tgtEl>
                                          <p:spTgt spid="58373">
                                            <p:txEl>
                                              <p:pRg st="6" end="6"/>
                                            </p:txEl>
                                          </p:spTgt>
                                        </p:tgtEl>
                                        <p:attrNameLst>
                                          <p:attrName>ppt_x</p:attrName>
                                        </p:attrNameLst>
                                      </p:cBhvr>
                                      <p:tavLst>
                                        <p:tav tm="0">
                                          <p:val>
                                            <p:strVal val="0-#ppt_w/2"/>
                                          </p:val>
                                        </p:tav>
                                        <p:tav tm="100000">
                                          <p:val>
                                            <p:strVal val="#ppt_x"/>
                                          </p:val>
                                        </p:tav>
                                      </p:tavLst>
                                    </p:anim>
                                    <p:anim calcmode="lin" valueType="num">
                                      <p:cBhvr additive="base">
                                        <p:cTn id="57" dur="500" fill="hold"/>
                                        <p:tgtEl>
                                          <p:spTgt spid="58373">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4"/>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0" grpId="0" autoUpdateAnimBg="0"/>
      <p:bldP spid="58371" grpId="0" build="p" autoUpdateAnimBg="0" advAuto="0"/>
      <p:bldP spid="58373" grpId="0" build="p" autoUpdateAnimBg="0"/>
    </p:bldLst>
  </p:timing>
</p:sld>
</file>

<file path=ppt/slides/slide9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7042" name="Footer Placeholder 4"/>
          <p:cNvSpPr>
            <a:spLocks noGrp="1"/>
          </p:cNvSpPr>
          <p:nvPr>
            <p:ph type="ftr" sz="quarter" idx="11"/>
          </p:nvPr>
        </p:nvSpPr>
        <p:spPr>
          <a:noFill/>
        </p:spPr>
        <p:txBody>
          <a:bodyPr/>
          <a:lstStyle/>
          <a:p>
            <a:r>
              <a:rPr lang="en-GB" smtClean="0"/>
              <a:t>CH2018</a:t>
            </a:r>
          </a:p>
        </p:txBody>
      </p:sp>
      <p:sp>
        <p:nvSpPr>
          <p:cNvPr id="87043" name="Slide Number Placeholder 5"/>
          <p:cNvSpPr>
            <a:spLocks noGrp="1"/>
          </p:cNvSpPr>
          <p:nvPr>
            <p:ph type="sldNum" sz="quarter" idx="12"/>
          </p:nvPr>
        </p:nvSpPr>
        <p:spPr>
          <a:noFill/>
        </p:spPr>
        <p:txBody>
          <a:bodyPr/>
          <a:lstStyle/>
          <a:p>
            <a:fld id="{B8DE054B-E968-4C25-9E01-94D1C8EF4EB4}" type="slidenum">
              <a:rPr lang="en-GB" smtClean="0"/>
              <a:pPr/>
              <a:t>97</a:t>
            </a:fld>
            <a:endParaRPr lang="en-GB" smtClean="0"/>
          </a:p>
        </p:txBody>
      </p:sp>
      <p:sp>
        <p:nvSpPr>
          <p:cNvPr id="59394" name="Rectangle 2"/>
          <p:cNvSpPr>
            <a:spLocks noGrp="1" noChangeArrowheads="1"/>
          </p:cNvSpPr>
          <p:nvPr>
            <p:ph type="title"/>
          </p:nvPr>
        </p:nvSpPr>
        <p:spPr>
          <a:noFill/>
        </p:spPr>
        <p:txBody>
          <a:bodyPr lIns="90488" tIns="44450" rIns="90488" bIns="44450"/>
          <a:lstStyle/>
          <a:p>
            <a:pPr eaLnBrk="1" hangingPunct="1"/>
            <a:r>
              <a:rPr lang="en-GB" sz="3600" b="1" smtClean="0"/>
              <a:t>Documentary Cont’d</a:t>
            </a:r>
          </a:p>
        </p:txBody>
      </p:sp>
      <p:sp>
        <p:nvSpPr>
          <p:cNvPr id="59395" name="Rectangle 3"/>
          <p:cNvSpPr>
            <a:spLocks noGrp="1" noChangeArrowheads="1"/>
          </p:cNvSpPr>
          <p:nvPr>
            <p:ph type="body" idx="1"/>
          </p:nvPr>
        </p:nvSpPr>
        <p:spPr>
          <a:noFill/>
        </p:spPr>
        <p:txBody>
          <a:bodyPr lIns="90488" tIns="44450" rIns="90488" bIns="44450"/>
          <a:lstStyle/>
          <a:p>
            <a:pPr eaLnBrk="1" hangingPunct="1"/>
            <a:r>
              <a:rPr lang="en-GB" sz="2800" smtClean="0"/>
              <a:t>Unobtrusive Methods</a:t>
            </a:r>
          </a:p>
          <a:p>
            <a:pPr lvl="1" eaLnBrk="1" hangingPunct="1"/>
            <a:r>
              <a:rPr lang="en-GB" sz="2400" smtClean="0"/>
              <a:t>Physical Traces (</a:t>
            </a:r>
            <a:r>
              <a:rPr lang="en-GB" sz="2400" i="1" smtClean="0"/>
              <a:t>Sherlock)</a:t>
            </a:r>
            <a:endParaRPr lang="en-GB" sz="2400" smtClean="0"/>
          </a:p>
          <a:p>
            <a:pPr lvl="2" eaLnBrk="1" hangingPunct="1"/>
            <a:r>
              <a:rPr lang="en-GB" sz="2200" smtClean="0">
                <a:solidFill>
                  <a:srgbClr val="FF9900"/>
                </a:solidFill>
              </a:rPr>
              <a:t>Erosion (floor tiles)</a:t>
            </a:r>
          </a:p>
          <a:p>
            <a:pPr lvl="2" eaLnBrk="1" hangingPunct="1"/>
            <a:r>
              <a:rPr lang="en-GB" sz="2200" smtClean="0">
                <a:solidFill>
                  <a:srgbClr val="FF9900"/>
                </a:solidFill>
              </a:rPr>
              <a:t>Accretion (Deposits)</a:t>
            </a:r>
          </a:p>
          <a:p>
            <a:pPr eaLnBrk="1" hangingPunct="1"/>
            <a:r>
              <a:rPr lang="en-GB" sz="2800" smtClean="0"/>
              <a:t>Authenticity, representative, </a:t>
            </a:r>
            <a:r>
              <a:rPr lang="en-GB" sz="2800" smtClean="0">
                <a:solidFill>
                  <a:srgbClr val="FF9900"/>
                </a:solidFill>
              </a:rPr>
              <a:t>credibility</a:t>
            </a:r>
            <a:r>
              <a:rPr lang="en-GB" sz="2800" smtClean="0"/>
              <a:t>, meaning</a:t>
            </a:r>
          </a:p>
          <a:p>
            <a:pPr eaLnBrk="1" hangingPunct="1"/>
            <a:r>
              <a:rPr lang="en-GB" sz="2800" smtClean="0"/>
              <a:t>Analysis</a:t>
            </a:r>
          </a:p>
          <a:p>
            <a:pPr lvl="1" eaLnBrk="1" hangingPunct="1"/>
            <a:r>
              <a:rPr lang="en-GB" sz="2400" smtClean="0"/>
              <a:t>Content Analysis</a:t>
            </a:r>
          </a:p>
          <a:p>
            <a:pPr lvl="2" eaLnBrk="1" hangingPunct="1"/>
            <a:r>
              <a:rPr lang="en-GB" sz="2200" smtClean="0">
                <a:solidFill>
                  <a:srgbClr val="FF9900"/>
                </a:solidFill>
              </a:rPr>
              <a:t>Quantitative or Qualitative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9394"/>
                                        </p:tgtEl>
                                        <p:attrNameLst>
                                          <p:attrName>style.visibility</p:attrName>
                                        </p:attrNameLst>
                                      </p:cBhvr>
                                      <p:to>
                                        <p:strVal val="visible"/>
                                      </p:to>
                                    </p:set>
                                    <p:animEffect transition="in" filter="fade">
                                      <p:cBhvr>
                                        <p:cTn id="7" dur="2000"/>
                                        <p:tgtEl>
                                          <p:spTgt spid="593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9395"/>
                                        </p:tgtEl>
                                        <p:attrNameLst>
                                          <p:attrName>style.visibility</p:attrName>
                                        </p:attrNameLst>
                                      </p:cBhvr>
                                      <p:to>
                                        <p:strVal val="visible"/>
                                      </p:to>
                                    </p:set>
                                    <p:animEffect transition="in" filter="fade">
                                      <p:cBhvr>
                                        <p:cTn id="10" dur="2000"/>
                                        <p:tgtEl>
                                          <p:spTgt spid="593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4" grpId="0"/>
      <p:bldP spid="59395" grpId="0"/>
    </p:bldLst>
  </p:timing>
</p:sld>
</file>

<file path=ppt/slides/slide9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8066" name="Footer Placeholder 4"/>
          <p:cNvSpPr>
            <a:spLocks noGrp="1"/>
          </p:cNvSpPr>
          <p:nvPr>
            <p:ph type="ftr" sz="quarter" idx="11"/>
          </p:nvPr>
        </p:nvSpPr>
        <p:spPr>
          <a:noFill/>
        </p:spPr>
        <p:txBody>
          <a:bodyPr/>
          <a:lstStyle/>
          <a:p>
            <a:r>
              <a:rPr lang="en-GB" smtClean="0"/>
              <a:t>CH2018</a:t>
            </a:r>
          </a:p>
        </p:txBody>
      </p:sp>
      <p:sp>
        <p:nvSpPr>
          <p:cNvPr id="88067" name="Slide Number Placeholder 5"/>
          <p:cNvSpPr>
            <a:spLocks noGrp="1"/>
          </p:cNvSpPr>
          <p:nvPr>
            <p:ph type="sldNum" sz="quarter" idx="12"/>
          </p:nvPr>
        </p:nvSpPr>
        <p:spPr>
          <a:noFill/>
        </p:spPr>
        <p:txBody>
          <a:bodyPr/>
          <a:lstStyle/>
          <a:p>
            <a:fld id="{3ABB0DB6-E6B8-4343-A920-E80B2268917A}" type="slidenum">
              <a:rPr lang="en-GB" smtClean="0"/>
              <a:pPr/>
              <a:t>98</a:t>
            </a:fld>
            <a:endParaRPr lang="en-GB" smtClean="0"/>
          </a:p>
        </p:txBody>
      </p:sp>
      <p:sp>
        <p:nvSpPr>
          <p:cNvPr id="60418" name="Rectangle 2"/>
          <p:cNvSpPr>
            <a:spLocks noGrp="1" noChangeArrowheads="1"/>
          </p:cNvSpPr>
          <p:nvPr>
            <p:ph type="title"/>
          </p:nvPr>
        </p:nvSpPr>
        <p:spPr>
          <a:noFill/>
        </p:spPr>
        <p:txBody>
          <a:bodyPr lIns="90488" tIns="44450" rIns="90488" bIns="44450"/>
          <a:lstStyle/>
          <a:p>
            <a:pPr eaLnBrk="1" hangingPunct="1"/>
            <a:r>
              <a:rPr lang="en-GB" sz="3600" b="1" smtClean="0"/>
              <a:t>Observation</a:t>
            </a:r>
          </a:p>
        </p:txBody>
      </p:sp>
      <p:sp>
        <p:nvSpPr>
          <p:cNvPr id="60419" name="Rectangle 3"/>
          <p:cNvSpPr>
            <a:spLocks noGrp="1" noChangeArrowheads="1"/>
          </p:cNvSpPr>
          <p:nvPr>
            <p:ph type="body" idx="1"/>
          </p:nvPr>
        </p:nvSpPr>
        <p:spPr>
          <a:xfrm>
            <a:off x="609600" y="2286000"/>
            <a:ext cx="4343400" cy="3881438"/>
          </a:xfrm>
          <a:noFill/>
        </p:spPr>
        <p:txBody>
          <a:bodyPr lIns="90488" tIns="44450" rIns="90488" bIns="44450"/>
          <a:lstStyle/>
          <a:p>
            <a:pPr eaLnBrk="1" hangingPunct="1"/>
            <a:r>
              <a:rPr lang="en-GB" sz="2800" smtClean="0"/>
              <a:t>Participant and Structured</a:t>
            </a:r>
          </a:p>
          <a:p>
            <a:pPr eaLnBrk="1" hangingPunct="1"/>
            <a:r>
              <a:rPr lang="en-GB" sz="2800" smtClean="0"/>
              <a:t>Advantages</a:t>
            </a:r>
          </a:p>
          <a:p>
            <a:pPr eaLnBrk="1" hangingPunct="1"/>
            <a:r>
              <a:rPr lang="en-GB" sz="2800" smtClean="0"/>
              <a:t>Disadvantage</a:t>
            </a:r>
          </a:p>
          <a:p>
            <a:pPr eaLnBrk="1" hangingPunct="1"/>
            <a:r>
              <a:rPr lang="en-GB" sz="2800" smtClean="0"/>
              <a:t>Approaches</a:t>
            </a:r>
          </a:p>
          <a:p>
            <a:pPr lvl="1" eaLnBrk="1" hangingPunct="1"/>
            <a:r>
              <a:rPr lang="en-GB" sz="2400" smtClean="0">
                <a:solidFill>
                  <a:srgbClr val="FF9900"/>
                </a:solidFill>
              </a:rPr>
              <a:t>Narrative (classic anthropological)</a:t>
            </a:r>
          </a:p>
          <a:p>
            <a:pPr lvl="1" eaLnBrk="1" hangingPunct="1"/>
            <a:r>
              <a:rPr lang="en-GB" sz="2400" smtClean="0">
                <a:solidFill>
                  <a:srgbClr val="FF9900"/>
                </a:solidFill>
              </a:rPr>
              <a:t>Coded</a:t>
            </a:r>
          </a:p>
          <a:p>
            <a:pPr eaLnBrk="1" hangingPunct="1"/>
            <a:r>
              <a:rPr lang="en-GB" sz="2800" smtClean="0"/>
              <a:t>Observational bias</a:t>
            </a:r>
          </a:p>
        </p:txBody>
      </p:sp>
      <p:pic>
        <p:nvPicPr>
          <p:cNvPr id="88070" name="Picture 5" descr="fire-theodolite-lindquist"/>
          <p:cNvPicPr>
            <a:picLocks noChangeAspect="1" noChangeArrowheads="1"/>
          </p:cNvPicPr>
          <p:nvPr/>
        </p:nvPicPr>
        <p:blipFill>
          <a:blip r:embed="rId3" cstate="print"/>
          <a:srcRect/>
          <a:stretch>
            <a:fillRect/>
          </a:stretch>
        </p:blipFill>
        <p:spPr bwMode="auto">
          <a:xfrm>
            <a:off x="4648200" y="2895600"/>
            <a:ext cx="4122738" cy="2776538"/>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0418"/>
                                        </p:tgtEl>
                                        <p:attrNameLst>
                                          <p:attrName>style.visibility</p:attrName>
                                        </p:attrNameLst>
                                      </p:cBhvr>
                                      <p:to>
                                        <p:strVal val="visible"/>
                                      </p:to>
                                    </p:set>
                                    <p:animEffect transition="in" filter="fade">
                                      <p:cBhvr>
                                        <p:cTn id="7" dur="2000"/>
                                        <p:tgtEl>
                                          <p:spTgt spid="604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0419"/>
                                        </p:tgtEl>
                                        <p:attrNameLst>
                                          <p:attrName>style.visibility</p:attrName>
                                        </p:attrNameLst>
                                      </p:cBhvr>
                                      <p:to>
                                        <p:strVal val="visible"/>
                                      </p:to>
                                    </p:set>
                                    <p:animEffect transition="in" filter="fade">
                                      <p:cBhvr>
                                        <p:cTn id="10" dur="2000"/>
                                        <p:tgtEl>
                                          <p:spTgt spid="604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8" grpId="0"/>
      <p:bldP spid="60419" grpId="0"/>
    </p:bldLst>
  </p:timing>
</p:sld>
</file>

<file path=ppt/slides/slide9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9090" name="Footer Placeholder 4"/>
          <p:cNvSpPr>
            <a:spLocks noGrp="1"/>
          </p:cNvSpPr>
          <p:nvPr>
            <p:ph type="ftr" sz="quarter" idx="11"/>
          </p:nvPr>
        </p:nvSpPr>
        <p:spPr>
          <a:noFill/>
        </p:spPr>
        <p:txBody>
          <a:bodyPr/>
          <a:lstStyle/>
          <a:p>
            <a:r>
              <a:rPr lang="en-GB" smtClean="0"/>
              <a:t>CH2018</a:t>
            </a:r>
          </a:p>
        </p:txBody>
      </p:sp>
      <p:sp>
        <p:nvSpPr>
          <p:cNvPr id="89091" name="Slide Number Placeholder 5"/>
          <p:cNvSpPr>
            <a:spLocks noGrp="1"/>
          </p:cNvSpPr>
          <p:nvPr>
            <p:ph type="sldNum" sz="quarter" idx="12"/>
          </p:nvPr>
        </p:nvSpPr>
        <p:spPr>
          <a:noFill/>
        </p:spPr>
        <p:txBody>
          <a:bodyPr/>
          <a:lstStyle/>
          <a:p>
            <a:fld id="{C6F9A331-2ED0-424B-AAD8-8D1F116959C4}" type="slidenum">
              <a:rPr lang="en-GB" smtClean="0"/>
              <a:pPr/>
              <a:t>99</a:t>
            </a:fld>
            <a:endParaRPr lang="en-GB" smtClean="0"/>
          </a:p>
        </p:txBody>
      </p:sp>
      <p:sp>
        <p:nvSpPr>
          <p:cNvPr id="61442" name="Rectangle 2"/>
          <p:cNvSpPr>
            <a:spLocks noGrp="1" noChangeArrowheads="1"/>
          </p:cNvSpPr>
          <p:nvPr>
            <p:ph type="title"/>
          </p:nvPr>
        </p:nvSpPr>
        <p:spPr>
          <a:noFill/>
        </p:spPr>
        <p:txBody>
          <a:bodyPr lIns="90488" tIns="44450" rIns="90488" bIns="44450"/>
          <a:lstStyle/>
          <a:p>
            <a:pPr eaLnBrk="1" hangingPunct="1"/>
            <a:r>
              <a:rPr lang="en-GB" sz="3600" b="1" smtClean="0"/>
              <a:t>Other Methods</a:t>
            </a:r>
          </a:p>
        </p:txBody>
      </p:sp>
      <p:sp>
        <p:nvSpPr>
          <p:cNvPr id="61443" name="Rectangle 3"/>
          <p:cNvSpPr>
            <a:spLocks noGrp="1" noChangeArrowheads="1"/>
          </p:cNvSpPr>
          <p:nvPr>
            <p:ph type="body" idx="1"/>
          </p:nvPr>
        </p:nvSpPr>
        <p:spPr>
          <a:xfrm>
            <a:off x="809625" y="2214563"/>
            <a:ext cx="4448175" cy="3881437"/>
          </a:xfrm>
          <a:noFill/>
        </p:spPr>
        <p:txBody>
          <a:bodyPr lIns="90488" tIns="44450" rIns="90488" bIns="44450"/>
          <a:lstStyle/>
          <a:p>
            <a:pPr eaLnBrk="1" hangingPunct="1">
              <a:lnSpc>
                <a:spcPct val="90000"/>
              </a:lnSpc>
            </a:pPr>
            <a:r>
              <a:rPr lang="en-GB" smtClean="0"/>
              <a:t>Role play (Cohen)</a:t>
            </a:r>
          </a:p>
          <a:p>
            <a:pPr eaLnBrk="1" hangingPunct="1">
              <a:lnSpc>
                <a:spcPct val="90000"/>
              </a:lnSpc>
            </a:pPr>
            <a:r>
              <a:rPr lang="en-GB" smtClean="0"/>
              <a:t>Meta analysis</a:t>
            </a:r>
          </a:p>
          <a:p>
            <a:pPr eaLnBrk="1" hangingPunct="1">
              <a:lnSpc>
                <a:spcPct val="90000"/>
              </a:lnSpc>
            </a:pPr>
            <a:r>
              <a:rPr lang="en-GB" smtClean="0"/>
              <a:t>Feminist</a:t>
            </a:r>
          </a:p>
          <a:p>
            <a:pPr eaLnBrk="1" hangingPunct="1">
              <a:lnSpc>
                <a:spcPct val="90000"/>
              </a:lnSpc>
            </a:pPr>
            <a:r>
              <a:rPr lang="en-GB" smtClean="0"/>
              <a:t>Psychometric</a:t>
            </a:r>
          </a:p>
          <a:p>
            <a:pPr lvl="1" eaLnBrk="1" hangingPunct="1">
              <a:lnSpc>
                <a:spcPct val="90000"/>
              </a:lnSpc>
            </a:pPr>
            <a:r>
              <a:rPr lang="en-GB" smtClean="0">
                <a:solidFill>
                  <a:srgbClr val="FF9900"/>
                </a:solidFill>
              </a:rPr>
              <a:t>‘Off the shelf’</a:t>
            </a:r>
          </a:p>
          <a:p>
            <a:pPr eaLnBrk="1" hangingPunct="1">
              <a:lnSpc>
                <a:spcPct val="90000"/>
              </a:lnSpc>
            </a:pPr>
            <a:r>
              <a:rPr lang="en-GB" smtClean="0"/>
              <a:t>Mixed methods (Robson + Silverman -)</a:t>
            </a:r>
          </a:p>
        </p:txBody>
      </p:sp>
      <p:pic>
        <p:nvPicPr>
          <p:cNvPr id="89094" name="Picture 5" descr="2002_NY_EmpireStB2"/>
          <p:cNvPicPr>
            <a:picLocks noChangeAspect="1" noChangeArrowheads="1"/>
          </p:cNvPicPr>
          <p:nvPr/>
        </p:nvPicPr>
        <p:blipFill>
          <a:blip r:embed="rId3" cstate="print"/>
          <a:srcRect/>
          <a:stretch>
            <a:fillRect/>
          </a:stretch>
        </p:blipFill>
        <p:spPr bwMode="auto">
          <a:xfrm>
            <a:off x="5181600" y="2133600"/>
            <a:ext cx="3200400" cy="42672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1442"/>
                                        </p:tgtEl>
                                        <p:attrNameLst>
                                          <p:attrName>style.visibility</p:attrName>
                                        </p:attrNameLst>
                                      </p:cBhvr>
                                      <p:to>
                                        <p:strVal val="visible"/>
                                      </p:to>
                                    </p:set>
                                    <p:animEffect transition="in" filter="fade">
                                      <p:cBhvr>
                                        <p:cTn id="7" dur="2000"/>
                                        <p:tgtEl>
                                          <p:spTgt spid="6144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1443"/>
                                        </p:tgtEl>
                                        <p:attrNameLst>
                                          <p:attrName>style.visibility</p:attrName>
                                        </p:attrNameLst>
                                      </p:cBhvr>
                                      <p:to>
                                        <p:strVal val="visible"/>
                                      </p:to>
                                    </p:set>
                                    <p:animEffect transition="in" filter="fade">
                                      <p:cBhvr>
                                        <p:cTn id="10" dur="2000"/>
                                        <p:tgtEl>
                                          <p:spTgt spid="614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2" grpId="0"/>
      <p:bldP spid="61443" grpId="0"/>
    </p:bldLst>
  </p:timing>
</p:sld>
</file>

<file path=ppt/slides/slide10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9" name="Footer Placeholder 5"/>
          <p:cNvSpPr>
            <a:spLocks noGrp="1"/>
          </p:cNvSpPr>
          <p:nvPr>
            <p:ph type="ftr" sz="quarter" idx="11"/>
          </p:nvPr>
        </p:nvSpPr>
        <p:spPr>
          <a:noFill/>
        </p:spPr>
        <p:txBody>
          <a:bodyPr/>
          <a:lstStyle/>
          <a:p>
            <a:r>
              <a:rPr lang="en-GB" smtClean="0"/>
              <a:t>CH2018</a:t>
            </a:r>
          </a:p>
        </p:txBody>
      </p:sp>
      <p:sp>
        <p:nvSpPr>
          <p:cNvPr id="9220" name="Slide Number Placeholder 6"/>
          <p:cNvSpPr>
            <a:spLocks noGrp="1"/>
          </p:cNvSpPr>
          <p:nvPr>
            <p:ph type="sldNum" sz="quarter" idx="12"/>
          </p:nvPr>
        </p:nvSpPr>
        <p:spPr>
          <a:noFill/>
        </p:spPr>
        <p:txBody>
          <a:bodyPr/>
          <a:lstStyle/>
          <a:p>
            <a:fld id="{42A42267-8A1C-4F54-A59B-360F1A4A12DA}" type="slidenum">
              <a:rPr lang="en-GB" smtClean="0"/>
              <a:pPr/>
              <a:t>100</a:t>
            </a:fld>
            <a:endParaRPr lang="en-GB" smtClean="0"/>
          </a:p>
        </p:txBody>
      </p:sp>
      <p:sp>
        <p:nvSpPr>
          <p:cNvPr id="62466" name="Rectangle 2"/>
          <p:cNvSpPr>
            <a:spLocks noGrp="1" noChangeArrowheads="1"/>
          </p:cNvSpPr>
          <p:nvPr>
            <p:ph type="title"/>
          </p:nvPr>
        </p:nvSpPr>
        <p:spPr>
          <a:noFill/>
        </p:spPr>
        <p:txBody>
          <a:bodyPr lIns="90488" tIns="44450" rIns="90488" bIns="44450"/>
          <a:lstStyle/>
          <a:p>
            <a:pPr eaLnBrk="1" hangingPunct="1"/>
            <a:r>
              <a:rPr lang="en-GB" sz="3600" b="1" smtClean="0"/>
              <a:t>Some Practical Issues</a:t>
            </a:r>
          </a:p>
        </p:txBody>
      </p:sp>
      <p:sp>
        <p:nvSpPr>
          <p:cNvPr id="62468" name="Rectangle 4"/>
          <p:cNvSpPr>
            <a:spLocks noGrp="1" noChangeArrowheads="1"/>
          </p:cNvSpPr>
          <p:nvPr>
            <p:ph type="body" sz="half" idx="2"/>
          </p:nvPr>
        </p:nvSpPr>
        <p:spPr>
          <a:xfrm>
            <a:off x="4865688" y="2214563"/>
            <a:ext cx="3902075" cy="3881437"/>
          </a:xfrm>
          <a:noFill/>
        </p:spPr>
        <p:txBody>
          <a:bodyPr lIns="90488" tIns="44450" rIns="90488" bIns="44450"/>
          <a:lstStyle/>
          <a:p>
            <a:pPr eaLnBrk="1" hangingPunct="1"/>
            <a:r>
              <a:rPr lang="en-GB" sz="2800" b="1" smtClean="0"/>
              <a:t>Loneliness</a:t>
            </a:r>
          </a:p>
          <a:p>
            <a:pPr eaLnBrk="1" hangingPunct="1"/>
            <a:r>
              <a:rPr lang="en-GB" sz="2800" b="1" smtClean="0"/>
              <a:t>Obsessiveness</a:t>
            </a:r>
          </a:p>
          <a:p>
            <a:pPr eaLnBrk="1" hangingPunct="1"/>
            <a:r>
              <a:rPr lang="en-GB" sz="2800" b="1" smtClean="0"/>
              <a:t>Enjoy</a:t>
            </a:r>
          </a:p>
          <a:p>
            <a:pPr eaLnBrk="1" hangingPunct="1"/>
            <a:r>
              <a:rPr lang="en-GB" sz="2800" b="1" smtClean="0"/>
              <a:t>When to stop.</a:t>
            </a:r>
          </a:p>
          <a:p>
            <a:pPr eaLnBrk="1" hangingPunct="1"/>
            <a:r>
              <a:rPr lang="en-GB" sz="2800" b="1" smtClean="0"/>
              <a:t>Ethics</a:t>
            </a:r>
          </a:p>
          <a:p>
            <a:pPr eaLnBrk="1" hangingPunct="1">
              <a:buFont typeface="Wingdings" pitchFamily="2" charset="2"/>
              <a:buNone/>
            </a:pPr>
            <a:endParaRPr lang="en-GB" sz="2800" b="1" smtClean="0">
              <a:solidFill>
                <a:srgbClr val="FFFF00"/>
              </a:solidFill>
            </a:endParaRPr>
          </a:p>
          <a:p>
            <a:pPr eaLnBrk="1" hangingPunct="1">
              <a:buFont typeface="Wingdings" pitchFamily="2" charset="2"/>
              <a:buNone/>
            </a:pPr>
            <a:r>
              <a:rPr lang="en-GB" sz="2800" b="1" smtClean="0">
                <a:solidFill>
                  <a:srgbClr val="FF9900"/>
                </a:solidFill>
              </a:rPr>
              <a:t>Conclusion</a:t>
            </a:r>
          </a:p>
        </p:txBody>
      </p:sp>
      <p:pic>
        <p:nvPicPr>
          <p:cNvPr id="9222" name="Picture 6" descr="http://www.mkweb.co.uk/miltonkeynesbusinessnews/images/smith-construction-group.jpg"/>
          <p:cNvPicPr>
            <a:picLocks noChangeAspect="1" noChangeArrowheads="1"/>
          </p:cNvPicPr>
          <p:nvPr/>
        </p:nvPicPr>
        <p:blipFill>
          <a:blip r:embed="rId3" cstate="print"/>
          <a:srcRect/>
          <a:stretch>
            <a:fillRect/>
          </a:stretch>
        </p:blipFill>
        <p:spPr bwMode="auto">
          <a:xfrm>
            <a:off x="899592" y="2492896"/>
            <a:ext cx="3888432" cy="2592288"/>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2466"/>
                                        </p:tgtEl>
                                        <p:attrNameLst>
                                          <p:attrName>style.visibility</p:attrName>
                                        </p:attrNameLst>
                                      </p:cBhvr>
                                      <p:to>
                                        <p:strVal val="visible"/>
                                      </p:to>
                                    </p:set>
                                    <p:animEffect transition="in" filter="fade">
                                      <p:cBhvr>
                                        <p:cTn id="7" dur="2000"/>
                                        <p:tgtEl>
                                          <p:spTgt spid="6246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2468"/>
                                        </p:tgtEl>
                                        <p:attrNameLst>
                                          <p:attrName>style.visibility</p:attrName>
                                        </p:attrNameLst>
                                      </p:cBhvr>
                                      <p:to>
                                        <p:strVal val="visible"/>
                                      </p:to>
                                    </p:set>
                                    <p:animEffect transition="in" filter="fade">
                                      <p:cBhvr>
                                        <p:cTn id="10" dur="2000"/>
                                        <p:tgtEl>
                                          <p:spTgt spid="624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6" grpId="0"/>
      <p:bldP spid="62468" grpId="0"/>
    </p:bldLst>
  </p:timing>
</p:sld>
</file>

<file path=ppt/slides/slide10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0114" name="Rectangle 104"/>
          <p:cNvSpPr>
            <a:spLocks noGrp="1" noChangeArrowheads="1"/>
          </p:cNvSpPr>
          <p:nvPr>
            <p:ph type="ftr" sz="quarter" idx="11"/>
          </p:nvPr>
        </p:nvSpPr>
        <p:spPr>
          <a:noFill/>
        </p:spPr>
        <p:txBody>
          <a:bodyPr/>
          <a:lstStyle/>
          <a:p>
            <a:r>
              <a:rPr lang="en-GB" smtClean="0"/>
              <a:t>CH2018</a:t>
            </a:r>
          </a:p>
        </p:txBody>
      </p:sp>
      <p:sp>
        <p:nvSpPr>
          <p:cNvPr id="90115" name="Rectangle 105"/>
          <p:cNvSpPr>
            <a:spLocks noGrp="1" noChangeArrowheads="1"/>
          </p:cNvSpPr>
          <p:nvPr>
            <p:ph type="sldNum" sz="quarter" idx="12"/>
          </p:nvPr>
        </p:nvSpPr>
        <p:spPr>
          <a:noFill/>
        </p:spPr>
        <p:txBody>
          <a:bodyPr/>
          <a:lstStyle/>
          <a:p>
            <a:fld id="{BF87EF4A-FECA-4FA1-9961-D210483DD399}" type="slidenum">
              <a:rPr lang="en-GB" smtClean="0"/>
              <a:pPr/>
              <a:t>101</a:t>
            </a:fld>
            <a:endParaRPr lang="en-GB" smtClean="0"/>
          </a:p>
        </p:txBody>
      </p:sp>
      <p:sp>
        <p:nvSpPr>
          <p:cNvPr id="63490" name="Rectangle 2"/>
          <p:cNvSpPr>
            <a:spLocks noGrp="1" noChangeArrowheads="1"/>
          </p:cNvSpPr>
          <p:nvPr>
            <p:ph type="ctrTitle"/>
          </p:nvPr>
        </p:nvSpPr>
        <p:spPr>
          <a:xfrm>
            <a:off x="762000" y="990600"/>
            <a:ext cx="7772400" cy="1143000"/>
          </a:xfrm>
          <a:noFill/>
        </p:spPr>
        <p:txBody>
          <a:bodyPr lIns="90488" tIns="44450" rIns="90488" bIns="44450"/>
          <a:lstStyle/>
          <a:p>
            <a:pPr eaLnBrk="1" hangingPunct="1"/>
            <a:r>
              <a:rPr lang="en-GB" sz="3200" b="1" smtClean="0"/>
              <a:t>Research Analysis / Evaluation: </a:t>
            </a:r>
            <a:br>
              <a:rPr lang="en-GB" sz="3200" b="1" smtClean="0"/>
            </a:br>
            <a:r>
              <a:rPr lang="en-GB" sz="3200" b="1" smtClean="0"/>
              <a:t>The tip of the iceberg</a:t>
            </a:r>
          </a:p>
        </p:txBody>
      </p:sp>
      <p:sp>
        <p:nvSpPr>
          <p:cNvPr id="63491" name="Rectangle 3"/>
          <p:cNvSpPr>
            <a:spLocks noGrp="1" noChangeArrowheads="1"/>
          </p:cNvSpPr>
          <p:nvPr>
            <p:ph type="subTitle" idx="1"/>
          </p:nvPr>
        </p:nvSpPr>
        <p:spPr>
          <a:xfrm>
            <a:off x="827088" y="4365625"/>
            <a:ext cx="8027987" cy="1752600"/>
          </a:xfrm>
          <a:noFill/>
        </p:spPr>
        <p:txBody>
          <a:bodyPr lIns="90488" tIns="44450" rIns="90488" bIns="44450"/>
          <a:lstStyle/>
          <a:p>
            <a:pPr algn="l" eaLnBrk="1" hangingPunct="1">
              <a:lnSpc>
                <a:spcPct val="90000"/>
              </a:lnSpc>
              <a:buFont typeface="Wingdings" pitchFamily="2" charset="2"/>
              <a:buChar char="w"/>
            </a:pPr>
            <a:r>
              <a:rPr lang="en-GB" smtClean="0"/>
              <a:t>Data Management:	coding &amp; summarising</a:t>
            </a:r>
          </a:p>
          <a:p>
            <a:pPr algn="l" eaLnBrk="1" hangingPunct="1">
              <a:lnSpc>
                <a:spcPct val="90000"/>
              </a:lnSpc>
              <a:buFont typeface="Wingdings" pitchFamily="2" charset="2"/>
              <a:buChar char="w"/>
            </a:pPr>
            <a:r>
              <a:rPr lang="en-GB" smtClean="0"/>
              <a:t>Analysis- Qual. &amp; Quant.</a:t>
            </a:r>
          </a:p>
          <a:p>
            <a:pPr algn="l" eaLnBrk="1" hangingPunct="1">
              <a:lnSpc>
                <a:spcPct val="90000"/>
              </a:lnSpc>
              <a:buFont typeface="Wingdings" pitchFamily="2" charset="2"/>
              <a:buChar char="w"/>
            </a:pPr>
            <a:r>
              <a:rPr lang="en-GB" smtClean="0"/>
              <a:t>Interpretation- contextualise</a:t>
            </a:r>
          </a:p>
        </p:txBody>
      </p:sp>
      <p:sp>
        <p:nvSpPr>
          <p:cNvPr id="90118" name="Text Box 4"/>
          <p:cNvSpPr txBox="1">
            <a:spLocks noChangeArrowheads="1"/>
          </p:cNvSpPr>
          <p:nvPr/>
        </p:nvSpPr>
        <p:spPr bwMode="auto">
          <a:xfrm>
            <a:off x="179388" y="6284913"/>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8</a:t>
            </a:r>
          </a:p>
        </p:txBody>
      </p:sp>
      <p:sp>
        <p:nvSpPr>
          <p:cNvPr id="90119" name="Text Box 5"/>
          <p:cNvSpPr txBox="1">
            <a:spLocks noChangeArrowheads="1"/>
          </p:cNvSpPr>
          <p:nvPr/>
        </p:nvSpPr>
        <p:spPr bwMode="auto">
          <a:xfrm>
            <a:off x="395288" y="2565400"/>
            <a:ext cx="8382000" cy="2085975"/>
          </a:xfrm>
          <a:prstGeom prst="rect">
            <a:avLst/>
          </a:prstGeom>
          <a:noFill/>
          <a:ln w="12700">
            <a:noFill/>
            <a:miter lim="800000"/>
            <a:headEnd/>
            <a:tailEnd/>
          </a:ln>
        </p:spPr>
        <p:txBody>
          <a:bodyPr>
            <a:spAutoFit/>
          </a:bodyPr>
          <a:lstStyle/>
          <a:p>
            <a:pPr algn="ctr">
              <a:lnSpc>
                <a:spcPct val="90000"/>
              </a:lnSpc>
              <a:spcBef>
                <a:spcPct val="20000"/>
              </a:spcBef>
              <a:buClr>
                <a:schemeClr val="tx2"/>
              </a:buClr>
              <a:buSzPct val="115000"/>
            </a:pPr>
            <a:r>
              <a:rPr lang="en-GB" sz="2800">
                <a:solidFill>
                  <a:srgbClr val="FF9900"/>
                </a:solidFill>
              </a:rPr>
              <a:t>“Analysis is about the search for explanation and understanding, in the course of which concepts and theories are likely to be advanced, considered and developed.”  (Blaxter </a:t>
            </a:r>
            <a:r>
              <a:rPr lang="en-GB" sz="2800" i="1">
                <a:solidFill>
                  <a:srgbClr val="FF9900"/>
                </a:solidFill>
              </a:rPr>
              <a:t>et. al.</a:t>
            </a:r>
            <a:r>
              <a:rPr lang="en-GB" sz="2800">
                <a:solidFill>
                  <a:srgbClr val="FF9900"/>
                </a:solidFill>
              </a:rPr>
              <a:t>, 1997:185)</a:t>
            </a:r>
          </a:p>
          <a:p>
            <a:pPr>
              <a:spcBef>
                <a:spcPct val="50000"/>
              </a:spcBef>
            </a:pPr>
            <a:endParaRPr lang="en-GB" sz="2000">
              <a:solidFill>
                <a:srgbClr val="FF9900"/>
              </a:solidFill>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3490"/>
                                        </p:tgtEl>
                                        <p:attrNameLst>
                                          <p:attrName>style.visibility</p:attrName>
                                        </p:attrNameLst>
                                      </p:cBhvr>
                                      <p:to>
                                        <p:strVal val="visible"/>
                                      </p:to>
                                    </p:set>
                                    <p:animEffect transition="in" filter="fade">
                                      <p:cBhvr>
                                        <p:cTn id="7" dur="2000"/>
                                        <p:tgtEl>
                                          <p:spTgt spid="6349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3491"/>
                                        </p:tgtEl>
                                        <p:attrNameLst>
                                          <p:attrName>style.visibility</p:attrName>
                                        </p:attrNameLst>
                                      </p:cBhvr>
                                      <p:to>
                                        <p:strVal val="visible"/>
                                      </p:to>
                                    </p:set>
                                    <p:animEffect transition="in" filter="fade">
                                      <p:cBhvr>
                                        <p:cTn id="10" dur="2000"/>
                                        <p:tgtEl>
                                          <p:spTgt spid="634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0" grpId="0"/>
      <p:bldP spid="63491" grpId="0"/>
    </p:bldLst>
  </p:timing>
</p:sld>
</file>

<file path=ppt/slides/slide10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3" name="Footer Placeholder 5"/>
          <p:cNvSpPr>
            <a:spLocks noGrp="1"/>
          </p:cNvSpPr>
          <p:nvPr>
            <p:ph type="ftr" sz="quarter" idx="11"/>
          </p:nvPr>
        </p:nvSpPr>
        <p:spPr>
          <a:noFill/>
        </p:spPr>
        <p:txBody>
          <a:bodyPr/>
          <a:lstStyle/>
          <a:p>
            <a:r>
              <a:rPr lang="en-GB" smtClean="0"/>
              <a:t>CH2018</a:t>
            </a:r>
          </a:p>
        </p:txBody>
      </p:sp>
      <p:sp>
        <p:nvSpPr>
          <p:cNvPr id="10244" name="Slide Number Placeholder 6"/>
          <p:cNvSpPr>
            <a:spLocks noGrp="1"/>
          </p:cNvSpPr>
          <p:nvPr>
            <p:ph type="sldNum" sz="quarter" idx="12"/>
          </p:nvPr>
        </p:nvSpPr>
        <p:spPr>
          <a:noFill/>
        </p:spPr>
        <p:txBody>
          <a:bodyPr/>
          <a:lstStyle/>
          <a:p>
            <a:fld id="{2B2F65BE-297B-408A-A14C-0B7228CE3319}" type="slidenum">
              <a:rPr lang="en-GB" smtClean="0"/>
              <a:pPr/>
              <a:t>102</a:t>
            </a:fld>
            <a:endParaRPr lang="en-GB" smtClean="0"/>
          </a:p>
        </p:txBody>
      </p:sp>
      <p:sp>
        <p:nvSpPr>
          <p:cNvPr id="64514" name="Rectangle 2"/>
          <p:cNvSpPr>
            <a:spLocks noGrp="1" noChangeArrowheads="1"/>
          </p:cNvSpPr>
          <p:nvPr>
            <p:ph type="title"/>
          </p:nvPr>
        </p:nvSpPr>
        <p:spPr>
          <a:noFill/>
        </p:spPr>
        <p:txBody>
          <a:bodyPr lIns="90488" tIns="44450" rIns="90488" bIns="44450"/>
          <a:lstStyle/>
          <a:p>
            <a:pPr eaLnBrk="1" hangingPunct="1"/>
            <a:r>
              <a:rPr lang="en-GB" sz="3600" b="1" smtClean="0"/>
              <a:t>How, where, when and type?</a:t>
            </a:r>
          </a:p>
        </p:txBody>
      </p:sp>
      <p:sp>
        <p:nvSpPr>
          <p:cNvPr id="64515" name="Rectangle 3"/>
          <p:cNvSpPr>
            <a:spLocks noGrp="1" noChangeArrowheads="1"/>
          </p:cNvSpPr>
          <p:nvPr>
            <p:ph type="body" sz="half" idx="1"/>
          </p:nvPr>
        </p:nvSpPr>
        <p:spPr>
          <a:noFill/>
        </p:spPr>
        <p:txBody>
          <a:bodyPr lIns="90488" tIns="44450" rIns="90488" bIns="44450"/>
          <a:lstStyle/>
          <a:p>
            <a:pPr eaLnBrk="1" hangingPunct="1"/>
            <a:r>
              <a:rPr lang="en-GB" i="1" smtClean="0"/>
              <a:t>Cook</a:t>
            </a:r>
            <a:r>
              <a:rPr lang="en-GB" smtClean="0"/>
              <a:t> Your data</a:t>
            </a:r>
          </a:p>
          <a:p>
            <a:pPr eaLnBrk="1" hangingPunct="1"/>
            <a:r>
              <a:rPr lang="en-GB" smtClean="0"/>
              <a:t>Organised vs. unorganised</a:t>
            </a:r>
          </a:p>
          <a:p>
            <a:pPr eaLnBrk="1" hangingPunct="1"/>
            <a:r>
              <a:rPr lang="en-GB" smtClean="0"/>
              <a:t>Perceptions</a:t>
            </a:r>
          </a:p>
          <a:p>
            <a:pPr eaLnBrk="1" hangingPunct="1"/>
            <a:r>
              <a:rPr lang="en-GB" smtClean="0"/>
              <a:t>Resources available</a:t>
            </a:r>
          </a:p>
          <a:p>
            <a:pPr eaLnBrk="1" hangingPunct="1"/>
            <a:r>
              <a:rPr lang="en-GB" smtClean="0"/>
              <a:t>Data varies</a:t>
            </a:r>
          </a:p>
        </p:txBody>
      </p:sp>
      <p:graphicFrame>
        <p:nvGraphicFramePr>
          <p:cNvPr id="10242" name="Object 4">
            <a:hlinkClick r:id="" action="ppaction://ole?verb=0"/>
          </p:cNvPr>
          <p:cNvGraphicFramePr>
            <a:graphicFrameLocks/>
          </p:cNvGraphicFramePr>
          <p:nvPr/>
        </p:nvGraphicFramePr>
        <p:xfrm>
          <a:off x="4348163" y="2236788"/>
          <a:ext cx="3943350" cy="2755900"/>
        </p:xfrm>
        <a:graphic>
          <a:graphicData uri="http://schemas.openxmlformats.org/presentationml/2006/ole">
            <mc:AlternateContent xmlns:mc="http://schemas.openxmlformats.org/markup-compatibility/2006">
              <mc:Choice xmlns:v="urn:schemas-microsoft-com:vml" Requires="v">
                <p:oleObj spid="_x0000_s10263" name="Microsoft ClipArt Gallery" r:id="rId4" imgW="3954463" imgH="2767013" progId="">
                  <p:embed/>
                </p:oleObj>
              </mc:Choice>
              <mc:Fallback>
                <p:oleObj name="Microsoft ClipArt Gallery" r:id="rId4" imgW="3954463" imgH="2767013" progId="">
                  <p:embed/>
                  <p:pic>
                    <p:nvPicPr>
                      <p:cNvPr id="0" name="Picture 10"/>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48163" y="2236788"/>
                        <a:ext cx="3943350" cy="2755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4514"/>
                                        </p:tgtEl>
                                        <p:attrNameLst>
                                          <p:attrName>style.visibility</p:attrName>
                                        </p:attrNameLst>
                                      </p:cBhvr>
                                      <p:to>
                                        <p:strVal val="visible"/>
                                      </p:to>
                                    </p:set>
                                    <p:animEffect transition="in" filter="fade">
                                      <p:cBhvr>
                                        <p:cTn id="7" dur="2000"/>
                                        <p:tgtEl>
                                          <p:spTgt spid="645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4515"/>
                                        </p:tgtEl>
                                        <p:attrNameLst>
                                          <p:attrName>style.visibility</p:attrName>
                                        </p:attrNameLst>
                                      </p:cBhvr>
                                      <p:to>
                                        <p:strVal val="visible"/>
                                      </p:to>
                                    </p:set>
                                    <p:animEffect transition="in" filter="fade">
                                      <p:cBhvr>
                                        <p:cTn id="10" dur="2000"/>
                                        <p:tgtEl>
                                          <p:spTgt spid="645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4" grpId="0"/>
      <p:bldP spid="64515" grpId="0"/>
    </p:bldLst>
  </p:timing>
</p:sld>
</file>

<file path=ppt/slides/slide10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1138" name="Footer Placeholder 4"/>
          <p:cNvSpPr>
            <a:spLocks noGrp="1"/>
          </p:cNvSpPr>
          <p:nvPr>
            <p:ph type="ftr" sz="quarter" idx="11"/>
          </p:nvPr>
        </p:nvSpPr>
        <p:spPr>
          <a:noFill/>
        </p:spPr>
        <p:txBody>
          <a:bodyPr/>
          <a:lstStyle/>
          <a:p>
            <a:r>
              <a:rPr lang="en-GB" smtClean="0"/>
              <a:t>CH2018</a:t>
            </a:r>
          </a:p>
        </p:txBody>
      </p:sp>
      <p:sp>
        <p:nvSpPr>
          <p:cNvPr id="91139" name="Slide Number Placeholder 5"/>
          <p:cNvSpPr>
            <a:spLocks noGrp="1"/>
          </p:cNvSpPr>
          <p:nvPr>
            <p:ph type="sldNum" sz="quarter" idx="12"/>
          </p:nvPr>
        </p:nvSpPr>
        <p:spPr>
          <a:noFill/>
        </p:spPr>
        <p:txBody>
          <a:bodyPr/>
          <a:lstStyle/>
          <a:p>
            <a:fld id="{B3D98F95-D3A3-45F3-A8CD-19E2191612D8}" type="slidenum">
              <a:rPr lang="en-GB" smtClean="0"/>
              <a:pPr/>
              <a:t>103</a:t>
            </a:fld>
            <a:endParaRPr lang="en-GB" smtClean="0"/>
          </a:p>
        </p:txBody>
      </p:sp>
      <p:sp>
        <p:nvSpPr>
          <p:cNvPr id="65538" name="Rectangle 2"/>
          <p:cNvSpPr>
            <a:spLocks noGrp="1" noChangeArrowheads="1"/>
          </p:cNvSpPr>
          <p:nvPr>
            <p:ph type="title"/>
          </p:nvPr>
        </p:nvSpPr>
        <p:spPr>
          <a:noFill/>
        </p:spPr>
        <p:txBody>
          <a:bodyPr lIns="90488" tIns="44450" rIns="90488" bIns="44450"/>
          <a:lstStyle/>
          <a:p>
            <a:pPr eaLnBrk="1" hangingPunct="1"/>
            <a:r>
              <a:rPr lang="en-GB" sz="3600" b="1" smtClean="0"/>
              <a:t>Qualitative and Quantitative</a:t>
            </a:r>
          </a:p>
        </p:txBody>
      </p:sp>
      <p:sp>
        <p:nvSpPr>
          <p:cNvPr id="65539" name="Rectangle 3"/>
          <p:cNvSpPr>
            <a:spLocks noGrp="1" noChangeArrowheads="1"/>
          </p:cNvSpPr>
          <p:nvPr>
            <p:ph type="body" idx="1"/>
          </p:nvPr>
        </p:nvSpPr>
        <p:spPr>
          <a:noFill/>
        </p:spPr>
        <p:txBody>
          <a:bodyPr lIns="90488" tIns="44450" rIns="90488" bIns="44450"/>
          <a:lstStyle/>
          <a:p>
            <a:pPr eaLnBrk="1" hangingPunct="1">
              <a:lnSpc>
                <a:spcPct val="90000"/>
              </a:lnSpc>
            </a:pPr>
            <a:r>
              <a:rPr lang="en-GB" smtClean="0"/>
              <a:t>Major consideration for analysis</a:t>
            </a:r>
          </a:p>
          <a:p>
            <a:pPr eaLnBrk="1" hangingPunct="1">
              <a:lnSpc>
                <a:spcPct val="90000"/>
              </a:lnSpc>
            </a:pPr>
            <a:r>
              <a:rPr lang="en-GB" smtClean="0">
                <a:solidFill>
                  <a:srgbClr val="FF9900"/>
                </a:solidFill>
              </a:rPr>
              <a:t>“Neither are ‘facts’ in anything but a very subjective sense”</a:t>
            </a:r>
            <a:r>
              <a:rPr lang="en-GB" smtClean="0"/>
              <a:t> (</a:t>
            </a:r>
            <a:r>
              <a:rPr lang="en-GB" i="1" smtClean="0"/>
              <a:t>ibid.:</a:t>
            </a:r>
            <a:r>
              <a:rPr lang="en-GB" smtClean="0"/>
              <a:t>177)</a:t>
            </a:r>
          </a:p>
          <a:p>
            <a:pPr eaLnBrk="1" hangingPunct="1">
              <a:lnSpc>
                <a:spcPct val="90000"/>
              </a:lnSpc>
            </a:pPr>
            <a:r>
              <a:rPr lang="en-GB" smtClean="0"/>
              <a:t>Qual can be Quantified and vice versa</a:t>
            </a:r>
          </a:p>
          <a:p>
            <a:pPr eaLnBrk="1" hangingPunct="1">
              <a:lnSpc>
                <a:spcPct val="90000"/>
              </a:lnSpc>
            </a:pPr>
            <a:r>
              <a:rPr lang="en-GB" smtClean="0"/>
              <a:t>ALL data needs to be representative, reliable and accurate.  </a:t>
            </a:r>
            <a:r>
              <a:rPr lang="en-GB" smtClean="0">
                <a:solidFill>
                  <a:srgbClr val="FF9900"/>
                </a:solidFill>
              </a:rPr>
              <a:t>KNOW YOUR SOURCES</a:t>
            </a:r>
          </a:p>
          <a:p>
            <a:pPr eaLnBrk="1" hangingPunct="1">
              <a:lnSpc>
                <a:spcPct val="90000"/>
              </a:lnSpc>
            </a:pPr>
            <a:r>
              <a:rPr lang="en-GB" smtClean="0"/>
              <a:t>Trace your data to their origins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5538"/>
                                        </p:tgtEl>
                                        <p:attrNameLst>
                                          <p:attrName>style.visibility</p:attrName>
                                        </p:attrNameLst>
                                      </p:cBhvr>
                                      <p:to>
                                        <p:strVal val="visible"/>
                                      </p:to>
                                    </p:set>
                                    <p:animEffect transition="in" filter="fade">
                                      <p:cBhvr>
                                        <p:cTn id="7" dur="2000"/>
                                        <p:tgtEl>
                                          <p:spTgt spid="655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5539"/>
                                        </p:tgtEl>
                                        <p:attrNameLst>
                                          <p:attrName>style.visibility</p:attrName>
                                        </p:attrNameLst>
                                      </p:cBhvr>
                                      <p:to>
                                        <p:strVal val="visible"/>
                                      </p:to>
                                    </p:set>
                                    <p:animEffect transition="in" filter="fade">
                                      <p:cBhvr>
                                        <p:cTn id="10" dur="2000"/>
                                        <p:tgtEl>
                                          <p:spTgt spid="655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8" grpId="0"/>
      <p:bldP spid="65539" grpId="0"/>
    </p:bldLst>
  </p:timing>
</p:sld>
</file>

<file path=ppt/slides/slide10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62" name="Footer Placeholder 5"/>
          <p:cNvSpPr>
            <a:spLocks noGrp="1"/>
          </p:cNvSpPr>
          <p:nvPr>
            <p:ph type="ftr" sz="quarter" idx="11"/>
          </p:nvPr>
        </p:nvSpPr>
        <p:spPr>
          <a:noFill/>
        </p:spPr>
        <p:txBody>
          <a:bodyPr/>
          <a:lstStyle/>
          <a:p>
            <a:r>
              <a:rPr lang="en-GB" smtClean="0"/>
              <a:t>CH2018</a:t>
            </a:r>
          </a:p>
        </p:txBody>
      </p:sp>
      <p:sp>
        <p:nvSpPr>
          <p:cNvPr id="92163" name="Slide Number Placeholder 6"/>
          <p:cNvSpPr>
            <a:spLocks noGrp="1"/>
          </p:cNvSpPr>
          <p:nvPr>
            <p:ph type="sldNum" sz="quarter" idx="12"/>
          </p:nvPr>
        </p:nvSpPr>
        <p:spPr>
          <a:noFill/>
        </p:spPr>
        <p:txBody>
          <a:bodyPr/>
          <a:lstStyle/>
          <a:p>
            <a:fld id="{56FDFF64-41D6-4562-A588-1E4119147BA7}" type="slidenum">
              <a:rPr lang="en-GB" smtClean="0"/>
              <a:pPr/>
              <a:t>104</a:t>
            </a:fld>
            <a:endParaRPr lang="en-GB" smtClean="0"/>
          </a:p>
        </p:txBody>
      </p:sp>
      <p:sp>
        <p:nvSpPr>
          <p:cNvPr id="66562" name="Rectangle 2"/>
          <p:cNvSpPr>
            <a:spLocks noGrp="1" noChangeArrowheads="1"/>
          </p:cNvSpPr>
          <p:nvPr>
            <p:ph type="title"/>
          </p:nvPr>
        </p:nvSpPr>
        <p:spPr>
          <a:noFill/>
        </p:spPr>
        <p:txBody>
          <a:bodyPr lIns="90488" tIns="44450" rIns="90488" bIns="44450"/>
          <a:lstStyle/>
          <a:p>
            <a:pPr eaLnBrk="1" hangingPunct="1"/>
            <a:r>
              <a:rPr lang="en-GB" sz="3600" b="1" smtClean="0"/>
              <a:t>Data Management</a:t>
            </a:r>
          </a:p>
        </p:txBody>
      </p:sp>
      <p:sp>
        <p:nvSpPr>
          <p:cNvPr id="66563" name="Rectangle 3"/>
          <p:cNvSpPr>
            <a:spLocks noGrp="1" noChangeArrowheads="1"/>
          </p:cNvSpPr>
          <p:nvPr>
            <p:ph type="body" sz="half" idx="1"/>
          </p:nvPr>
        </p:nvSpPr>
        <p:spPr>
          <a:noFill/>
        </p:spPr>
        <p:txBody>
          <a:bodyPr lIns="90488" tIns="44450" rIns="90488" bIns="44450"/>
          <a:lstStyle/>
          <a:p>
            <a:pPr marL="533400" indent="-533400" eaLnBrk="1" hangingPunct="1">
              <a:buFont typeface="Wingdings" pitchFamily="2" charset="2"/>
              <a:buAutoNum type="arabicPeriod"/>
            </a:pPr>
            <a:r>
              <a:rPr lang="en-GB" smtClean="0">
                <a:solidFill>
                  <a:srgbClr val="FF9900"/>
                </a:solidFill>
              </a:rPr>
              <a:t>Reduce the quantity and scope </a:t>
            </a:r>
          </a:p>
          <a:p>
            <a:pPr marL="533400" indent="-533400" eaLnBrk="1" hangingPunct="1">
              <a:buFont typeface="Wingdings" pitchFamily="2" charset="2"/>
              <a:buAutoNum type="arabicPeriod"/>
            </a:pPr>
            <a:r>
              <a:rPr lang="en-GB" smtClean="0">
                <a:solidFill>
                  <a:srgbClr val="FF9900"/>
                </a:solidFill>
              </a:rPr>
              <a:t>Abstract from the data the relevant points.</a:t>
            </a:r>
          </a:p>
          <a:p>
            <a:pPr marL="533400" indent="-533400" eaLnBrk="1" hangingPunct="1">
              <a:buFont typeface="Wingdings" pitchFamily="2" charset="2"/>
              <a:buAutoNum type="arabicPeriod"/>
            </a:pPr>
            <a:r>
              <a:rPr lang="en-GB" smtClean="0">
                <a:solidFill>
                  <a:srgbClr val="FF9900"/>
                </a:solidFill>
              </a:rPr>
              <a:t>Loss of info. </a:t>
            </a:r>
          </a:p>
          <a:p>
            <a:pPr marL="533400" indent="-533400" eaLnBrk="1" hangingPunct="1">
              <a:buFont typeface="Wingdings" pitchFamily="2" charset="2"/>
              <a:buAutoNum type="arabicPeriod"/>
            </a:pPr>
            <a:r>
              <a:rPr lang="en-GB" smtClean="0">
                <a:solidFill>
                  <a:srgbClr val="FF9900"/>
                </a:solidFill>
              </a:rPr>
              <a:t>Subjective</a:t>
            </a:r>
          </a:p>
        </p:txBody>
      </p:sp>
      <p:sp>
        <p:nvSpPr>
          <p:cNvPr id="66564" name="Rectangle 4"/>
          <p:cNvSpPr>
            <a:spLocks noGrp="1" noChangeArrowheads="1"/>
          </p:cNvSpPr>
          <p:nvPr>
            <p:ph type="body" sz="half" idx="2"/>
          </p:nvPr>
        </p:nvSpPr>
        <p:spPr>
          <a:xfrm>
            <a:off x="4865688" y="2214563"/>
            <a:ext cx="3902075" cy="3881437"/>
          </a:xfrm>
          <a:noFill/>
        </p:spPr>
        <p:txBody>
          <a:bodyPr lIns="90488" tIns="44450" rIns="90488" bIns="44450"/>
          <a:lstStyle/>
          <a:p>
            <a:pPr marL="533400" indent="-533400" eaLnBrk="1" hangingPunct="1">
              <a:buFont typeface="Wingdings" pitchFamily="2" charset="2"/>
              <a:buAutoNum type="arabicPeriod" startAt="5"/>
            </a:pPr>
            <a:r>
              <a:rPr lang="en-GB" smtClean="0">
                <a:solidFill>
                  <a:srgbClr val="FF9900"/>
                </a:solidFill>
              </a:rPr>
              <a:t>Techniques</a:t>
            </a:r>
          </a:p>
          <a:p>
            <a:pPr marL="914400" lvl="1" indent="-457200" eaLnBrk="1" hangingPunct="1"/>
            <a:r>
              <a:rPr lang="en-GB" smtClean="0"/>
              <a:t>Coding</a:t>
            </a:r>
          </a:p>
          <a:p>
            <a:pPr marL="1238250" lvl="2" indent="-381000" eaLnBrk="1" hangingPunct="1"/>
            <a:r>
              <a:rPr lang="en-GB" smtClean="0"/>
              <a:t>coding instructions</a:t>
            </a:r>
          </a:p>
          <a:p>
            <a:pPr marL="1238250" lvl="2" indent="-381000" eaLnBrk="1" hangingPunct="1"/>
            <a:r>
              <a:rPr lang="en-GB" smtClean="0"/>
              <a:t>computer</a:t>
            </a:r>
          </a:p>
          <a:p>
            <a:pPr marL="1238250" lvl="2" indent="-381000" eaLnBrk="1" hangingPunct="1"/>
            <a:r>
              <a:rPr lang="en-GB" smtClean="0"/>
              <a:t>cleaning data</a:t>
            </a:r>
          </a:p>
          <a:p>
            <a:pPr marL="914400" lvl="1" indent="-457200" eaLnBrk="1" hangingPunct="1"/>
            <a:r>
              <a:rPr lang="en-GB" smtClean="0"/>
              <a:t>Annotation</a:t>
            </a:r>
          </a:p>
          <a:p>
            <a:pPr marL="914400" lvl="1" indent="-457200" eaLnBrk="1" hangingPunct="1"/>
            <a:r>
              <a:rPr lang="en-GB" smtClean="0"/>
              <a:t>Labelling</a:t>
            </a:r>
          </a:p>
          <a:p>
            <a:pPr marL="914400" lvl="1" indent="-457200" eaLnBrk="1" hangingPunct="1"/>
            <a:r>
              <a:rPr lang="en-GB" smtClean="0"/>
              <a:t>Selection</a:t>
            </a:r>
          </a:p>
          <a:p>
            <a:pPr marL="914400" lvl="1" indent="-457200" eaLnBrk="1" hangingPunct="1"/>
            <a:r>
              <a:rPr lang="en-GB" smtClean="0"/>
              <a:t>Summary</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6562"/>
                                        </p:tgtEl>
                                        <p:attrNameLst>
                                          <p:attrName>style.visibility</p:attrName>
                                        </p:attrNameLst>
                                      </p:cBhvr>
                                      <p:to>
                                        <p:strVal val="visible"/>
                                      </p:to>
                                    </p:set>
                                    <p:animEffect transition="in" filter="fade">
                                      <p:cBhvr>
                                        <p:cTn id="7" dur="2000"/>
                                        <p:tgtEl>
                                          <p:spTgt spid="6656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6563"/>
                                        </p:tgtEl>
                                        <p:attrNameLst>
                                          <p:attrName>style.visibility</p:attrName>
                                        </p:attrNameLst>
                                      </p:cBhvr>
                                      <p:to>
                                        <p:strVal val="visible"/>
                                      </p:to>
                                    </p:set>
                                    <p:animEffect transition="in" filter="fade">
                                      <p:cBhvr>
                                        <p:cTn id="10" dur="2000"/>
                                        <p:tgtEl>
                                          <p:spTgt spid="6656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6564"/>
                                        </p:tgtEl>
                                        <p:attrNameLst>
                                          <p:attrName>style.visibility</p:attrName>
                                        </p:attrNameLst>
                                      </p:cBhvr>
                                      <p:to>
                                        <p:strVal val="visible"/>
                                      </p:to>
                                    </p:set>
                                    <p:animEffect transition="in" filter="fade">
                                      <p:cBhvr>
                                        <p:cTn id="13" dur="2000"/>
                                        <p:tgtEl>
                                          <p:spTgt spid="665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2" grpId="0"/>
      <p:bldP spid="66563" grpId="0"/>
      <p:bldP spid="66564" grpId="0"/>
    </p:bldLst>
  </p:timing>
</p:sld>
</file>

<file path=ppt/slides/slide10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3186" name="Footer Placeholder 4"/>
          <p:cNvSpPr>
            <a:spLocks noGrp="1"/>
          </p:cNvSpPr>
          <p:nvPr>
            <p:ph type="ftr" sz="quarter" idx="11"/>
          </p:nvPr>
        </p:nvSpPr>
        <p:spPr>
          <a:noFill/>
        </p:spPr>
        <p:txBody>
          <a:bodyPr/>
          <a:lstStyle/>
          <a:p>
            <a:r>
              <a:rPr lang="en-GB" smtClean="0"/>
              <a:t>CH2018</a:t>
            </a:r>
          </a:p>
        </p:txBody>
      </p:sp>
      <p:sp>
        <p:nvSpPr>
          <p:cNvPr id="93187" name="Slide Number Placeholder 5"/>
          <p:cNvSpPr>
            <a:spLocks noGrp="1"/>
          </p:cNvSpPr>
          <p:nvPr>
            <p:ph type="sldNum" sz="quarter" idx="12"/>
          </p:nvPr>
        </p:nvSpPr>
        <p:spPr>
          <a:noFill/>
        </p:spPr>
        <p:txBody>
          <a:bodyPr/>
          <a:lstStyle/>
          <a:p>
            <a:fld id="{50EE2102-83BC-4461-AEC2-D0615FA0811E}" type="slidenum">
              <a:rPr lang="en-GB" smtClean="0"/>
              <a:pPr/>
              <a:t>105</a:t>
            </a:fld>
            <a:endParaRPr lang="en-GB" smtClean="0"/>
          </a:p>
        </p:txBody>
      </p:sp>
      <p:sp>
        <p:nvSpPr>
          <p:cNvPr id="67586" name="Rectangle 2"/>
          <p:cNvSpPr>
            <a:spLocks noGrp="1" noChangeArrowheads="1"/>
          </p:cNvSpPr>
          <p:nvPr>
            <p:ph type="title"/>
          </p:nvPr>
        </p:nvSpPr>
        <p:spPr>
          <a:noFill/>
        </p:spPr>
        <p:txBody>
          <a:bodyPr lIns="90488" tIns="44450" rIns="90488" bIns="44450"/>
          <a:lstStyle/>
          <a:p>
            <a:pPr eaLnBrk="1" hangingPunct="1"/>
            <a:r>
              <a:rPr lang="en-GB" sz="3600" b="1" smtClean="0"/>
              <a:t>Analysing different forms of data</a:t>
            </a:r>
          </a:p>
        </p:txBody>
      </p:sp>
      <p:sp>
        <p:nvSpPr>
          <p:cNvPr id="67587" name="Rectangle 3"/>
          <p:cNvSpPr>
            <a:spLocks noGrp="1" noChangeArrowheads="1"/>
          </p:cNvSpPr>
          <p:nvPr>
            <p:ph type="body" idx="1"/>
          </p:nvPr>
        </p:nvSpPr>
        <p:spPr>
          <a:noFill/>
        </p:spPr>
        <p:txBody>
          <a:bodyPr lIns="90488" tIns="44450" rIns="90488" bIns="44450"/>
          <a:lstStyle/>
          <a:p>
            <a:pPr eaLnBrk="1" hangingPunct="1">
              <a:lnSpc>
                <a:spcPct val="90000"/>
              </a:lnSpc>
            </a:pPr>
            <a:r>
              <a:rPr lang="en-GB" sz="2800" smtClean="0"/>
              <a:t>RIGOROUS PROCESS</a:t>
            </a:r>
          </a:p>
          <a:p>
            <a:pPr eaLnBrk="1" hangingPunct="1">
              <a:lnSpc>
                <a:spcPct val="90000"/>
              </a:lnSpc>
            </a:pPr>
            <a:r>
              <a:rPr lang="en-GB" sz="2800" b="1" smtClean="0"/>
              <a:t>Documents</a:t>
            </a:r>
          </a:p>
          <a:p>
            <a:pPr lvl="1" eaLnBrk="1" hangingPunct="1">
              <a:lnSpc>
                <a:spcPct val="90000"/>
              </a:lnSpc>
            </a:pPr>
            <a:r>
              <a:rPr lang="en-GB" sz="2400" smtClean="0">
                <a:solidFill>
                  <a:srgbClr val="FF9900"/>
                </a:solidFill>
              </a:rPr>
              <a:t>need to be critically assessed (Not face value)</a:t>
            </a:r>
          </a:p>
          <a:p>
            <a:pPr lvl="1" eaLnBrk="1" hangingPunct="1">
              <a:lnSpc>
                <a:spcPct val="90000"/>
              </a:lnSpc>
            </a:pPr>
            <a:r>
              <a:rPr lang="en-GB" sz="2400" smtClean="0">
                <a:solidFill>
                  <a:srgbClr val="FF9900"/>
                </a:solidFill>
              </a:rPr>
              <a:t>Relate to other documents (Comparative)</a:t>
            </a:r>
          </a:p>
          <a:p>
            <a:pPr lvl="1" eaLnBrk="1" hangingPunct="1">
              <a:lnSpc>
                <a:spcPct val="90000"/>
              </a:lnSpc>
            </a:pPr>
            <a:r>
              <a:rPr lang="en-GB" sz="2400" smtClean="0">
                <a:solidFill>
                  <a:srgbClr val="FF9900"/>
                </a:solidFill>
              </a:rPr>
              <a:t>Abstract relevance to your research</a:t>
            </a:r>
          </a:p>
          <a:p>
            <a:pPr eaLnBrk="1" hangingPunct="1">
              <a:lnSpc>
                <a:spcPct val="90000"/>
              </a:lnSpc>
            </a:pPr>
            <a:r>
              <a:rPr lang="en-GB" sz="2800" b="1" smtClean="0"/>
              <a:t>Interviews</a:t>
            </a:r>
          </a:p>
          <a:p>
            <a:pPr lvl="1" eaLnBrk="1" hangingPunct="1">
              <a:lnSpc>
                <a:spcPct val="90000"/>
              </a:lnSpc>
            </a:pPr>
            <a:r>
              <a:rPr lang="en-GB" sz="2400" smtClean="0">
                <a:solidFill>
                  <a:srgbClr val="FF9900"/>
                </a:solidFill>
              </a:rPr>
              <a:t>Context</a:t>
            </a:r>
          </a:p>
          <a:p>
            <a:pPr lvl="1" eaLnBrk="1" hangingPunct="1">
              <a:lnSpc>
                <a:spcPct val="90000"/>
              </a:lnSpc>
            </a:pPr>
            <a:r>
              <a:rPr lang="en-GB" sz="2400" smtClean="0">
                <a:solidFill>
                  <a:srgbClr val="FF9900"/>
                </a:solidFill>
              </a:rPr>
              <a:t>Important statements / filter</a:t>
            </a:r>
          </a:p>
          <a:p>
            <a:pPr lvl="1" eaLnBrk="1" hangingPunct="1">
              <a:lnSpc>
                <a:spcPct val="90000"/>
              </a:lnSpc>
            </a:pPr>
            <a:r>
              <a:rPr lang="en-GB" sz="2400" smtClean="0">
                <a:solidFill>
                  <a:srgbClr val="FF9900"/>
                </a:solidFill>
              </a:rPr>
              <a:t>Computer analysis codes/word search</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7586"/>
                                        </p:tgtEl>
                                        <p:attrNameLst>
                                          <p:attrName>style.visibility</p:attrName>
                                        </p:attrNameLst>
                                      </p:cBhvr>
                                      <p:to>
                                        <p:strVal val="visible"/>
                                      </p:to>
                                    </p:set>
                                    <p:animEffect transition="in" filter="fade">
                                      <p:cBhvr>
                                        <p:cTn id="7" dur="2000"/>
                                        <p:tgtEl>
                                          <p:spTgt spid="675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7587"/>
                                        </p:tgtEl>
                                        <p:attrNameLst>
                                          <p:attrName>style.visibility</p:attrName>
                                        </p:attrNameLst>
                                      </p:cBhvr>
                                      <p:to>
                                        <p:strVal val="visible"/>
                                      </p:to>
                                    </p:set>
                                    <p:animEffect transition="in" filter="fade">
                                      <p:cBhvr>
                                        <p:cTn id="10" dur="2000"/>
                                        <p:tgtEl>
                                          <p:spTgt spid="675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6" grpId="0"/>
      <p:bldP spid="67587" grpId="0"/>
    </p:bldLst>
  </p:timing>
</p:sld>
</file>

<file path=ppt/slides/slide10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4210" name="Footer Placeholder 4"/>
          <p:cNvSpPr>
            <a:spLocks noGrp="1"/>
          </p:cNvSpPr>
          <p:nvPr>
            <p:ph type="ftr" sz="quarter" idx="11"/>
          </p:nvPr>
        </p:nvSpPr>
        <p:spPr>
          <a:noFill/>
        </p:spPr>
        <p:txBody>
          <a:bodyPr/>
          <a:lstStyle/>
          <a:p>
            <a:r>
              <a:rPr lang="en-GB" smtClean="0"/>
              <a:t>CH2018</a:t>
            </a:r>
          </a:p>
        </p:txBody>
      </p:sp>
      <p:sp>
        <p:nvSpPr>
          <p:cNvPr id="94211" name="Slide Number Placeholder 5"/>
          <p:cNvSpPr>
            <a:spLocks noGrp="1"/>
          </p:cNvSpPr>
          <p:nvPr>
            <p:ph type="sldNum" sz="quarter" idx="12"/>
          </p:nvPr>
        </p:nvSpPr>
        <p:spPr>
          <a:noFill/>
        </p:spPr>
        <p:txBody>
          <a:bodyPr/>
          <a:lstStyle/>
          <a:p>
            <a:fld id="{F3EE826B-233E-4B88-BA2C-63083B25BC24}" type="slidenum">
              <a:rPr lang="en-GB" smtClean="0"/>
              <a:pPr/>
              <a:t>106</a:t>
            </a:fld>
            <a:endParaRPr lang="en-GB" smtClean="0"/>
          </a:p>
        </p:txBody>
      </p:sp>
      <p:sp>
        <p:nvSpPr>
          <p:cNvPr id="68610" name="Rectangle 2"/>
          <p:cNvSpPr>
            <a:spLocks noGrp="1" noChangeArrowheads="1"/>
          </p:cNvSpPr>
          <p:nvPr>
            <p:ph type="title"/>
          </p:nvPr>
        </p:nvSpPr>
        <p:spPr>
          <a:noFill/>
        </p:spPr>
        <p:txBody>
          <a:bodyPr lIns="90488" tIns="44450" rIns="90488" bIns="44450"/>
          <a:lstStyle/>
          <a:p>
            <a:pPr eaLnBrk="1" hangingPunct="1"/>
            <a:r>
              <a:rPr lang="en-GB" sz="3600" b="1" smtClean="0"/>
              <a:t>Cont’d</a:t>
            </a:r>
          </a:p>
        </p:txBody>
      </p:sp>
      <p:sp>
        <p:nvSpPr>
          <p:cNvPr id="68611" name="Rectangle 3"/>
          <p:cNvSpPr>
            <a:spLocks noGrp="1" noChangeArrowheads="1"/>
          </p:cNvSpPr>
          <p:nvPr>
            <p:ph type="body" idx="1"/>
          </p:nvPr>
        </p:nvSpPr>
        <p:spPr>
          <a:xfrm>
            <a:off x="609600" y="2743200"/>
            <a:ext cx="3886200" cy="3881438"/>
          </a:xfrm>
          <a:noFill/>
        </p:spPr>
        <p:txBody>
          <a:bodyPr lIns="90488" tIns="44450" rIns="90488" bIns="44450"/>
          <a:lstStyle/>
          <a:p>
            <a:pPr lvl="1" eaLnBrk="1" hangingPunct="1">
              <a:buFont typeface="Wingdings" pitchFamily="2" charset="2"/>
              <a:buNone/>
            </a:pPr>
            <a:r>
              <a:rPr lang="en-GB" sz="2400" b="1" smtClean="0"/>
              <a:t>Observation</a:t>
            </a:r>
          </a:p>
          <a:p>
            <a:pPr lvl="1" eaLnBrk="1" hangingPunct="1"/>
            <a:r>
              <a:rPr lang="en-GB" sz="2400" smtClean="0">
                <a:solidFill>
                  <a:srgbClr val="FF9900"/>
                </a:solidFill>
              </a:rPr>
              <a:t>Shoes</a:t>
            </a:r>
          </a:p>
          <a:p>
            <a:pPr lvl="1" eaLnBrk="1" hangingPunct="1"/>
            <a:r>
              <a:rPr lang="en-GB" sz="2400" smtClean="0">
                <a:solidFill>
                  <a:srgbClr val="FF9900"/>
                </a:solidFill>
              </a:rPr>
              <a:t>Different interpretations</a:t>
            </a:r>
          </a:p>
          <a:p>
            <a:pPr eaLnBrk="1" hangingPunct="1"/>
            <a:r>
              <a:rPr lang="en-GB" sz="2800" b="1" smtClean="0"/>
              <a:t>Questionnaires</a:t>
            </a:r>
          </a:p>
          <a:p>
            <a:pPr lvl="1" eaLnBrk="1" hangingPunct="1"/>
            <a:r>
              <a:rPr lang="en-GB" sz="2400" smtClean="0">
                <a:solidFill>
                  <a:srgbClr val="FF9900"/>
                </a:solidFill>
              </a:rPr>
              <a:t>More Quant.</a:t>
            </a:r>
          </a:p>
          <a:p>
            <a:pPr lvl="1" eaLnBrk="1" hangingPunct="1"/>
            <a:r>
              <a:rPr lang="en-GB" sz="2400" smtClean="0">
                <a:solidFill>
                  <a:srgbClr val="FF9900"/>
                </a:solidFill>
              </a:rPr>
              <a:t>Codes -Mutually exclusive &amp; Consistent</a:t>
            </a:r>
          </a:p>
        </p:txBody>
      </p:sp>
      <p:pic>
        <p:nvPicPr>
          <p:cNvPr id="94214" name="Picture 5" descr="Guggenheim-Bilbao-gehry1"/>
          <p:cNvPicPr>
            <a:picLocks noChangeAspect="1" noChangeArrowheads="1"/>
          </p:cNvPicPr>
          <p:nvPr/>
        </p:nvPicPr>
        <p:blipFill>
          <a:blip r:embed="rId3" cstate="print"/>
          <a:srcRect/>
          <a:stretch>
            <a:fillRect/>
          </a:stretch>
        </p:blipFill>
        <p:spPr bwMode="auto">
          <a:xfrm>
            <a:off x="4724400" y="2895600"/>
            <a:ext cx="3951288" cy="265747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8610"/>
                                        </p:tgtEl>
                                        <p:attrNameLst>
                                          <p:attrName>style.visibility</p:attrName>
                                        </p:attrNameLst>
                                      </p:cBhvr>
                                      <p:to>
                                        <p:strVal val="visible"/>
                                      </p:to>
                                    </p:set>
                                    <p:animEffect transition="in" filter="fade">
                                      <p:cBhvr>
                                        <p:cTn id="7" dur="2000"/>
                                        <p:tgtEl>
                                          <p:spTgt spid="686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8611"/>
                                        </p:tgtEl>
                                        <p:attrNameLst>
                                          <p:attrName>style.visibility</p:attrName>
                                        </p:attrNameLst>
                                      </p:cBhvr>
                                      <p:to>
                                        <p:strVal val="visible"/>
                                      </p:to>
                                    </p:set>
                                    <p:animEffect transition="in" filter="fade">
                                      <p:cBhvr>
                                        <p:cTn id="10" dur="2000"/>
                                        <p:tgtEl>
                                          <p:spTgt spid="686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0" grpId="0"/>
      <p:bldP spid="68611" grpId="0"/>
    </p:bldLst>
  </p:timing>
</p:sld>
</file>

<file path=ppt/slides/slide10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5234" name="Footer Placeholder 4"/>
          <p:cNvSpPr>
            <a:spLocks noGrp="1"/>
          </p:cNvSpPr>
          <p:nvPr>
            <p:ph type="ftr" sz="quarter" idx="11"/>
          </p:nvPr>
        </p:nvSpPr>
        <p:spPr>
          <a:noFill/>
        </p:spPr>
        <p:txBody>
          <a:bodyPr/>
          <a:lstStyle/>
          <a:p>
            <a:r>
              <a:rPr lang="en-GB" smtClean="0"/>
              <a:t>CH2018</a:t>
            </a:r>
          </a:p>
        </p:txBody>
      </p:sp>
      <p:sp>
        <p:nvSpPr>
          <p:cNvPr id="95235" name="Slide Number Placeholder 5"/>
          <p:cNvSpPr>
            <a:spLocks noGrp="1"/>
          </p:cNvSpPr>
          <p:nvPr>
            <p:ph type="sldNum" sz="quarter" idx="12"/>
          </p:nvPr>
        </p:nvSpPr>
        <p:spPr>
          <a:noFill/>
        </p:spPr>
        <p:txBody>
          <a:bodyPr/>
          <a:lstStyle/>
          <a:p>
            <a:fld id="{48AB512D-5272-45F6-ACA2-2BAE6641558C}" type="slidenum">
              <a:rPr lang="en-GB" smtClean="0"/>
              <a:pPr/>
              <a:t>107</a:t>
            </a:fld>
            <a:endParaRPr lang="en-GB" smtClean="0"/>
          </a:p>
        </p:txBody>
      </p:sp>
      <p:sp>
        <p:nvSpPr>
          <p:cNvPr id="69634" name="Rectangle 2"/>
          <p:cNvSpPr>
            <a:spLocks noGrp="1" noChangeArrowheads="1"/>
          </p:cNvSpPr>
          <p:nvPr>
            <p:ph type="title"/>
          </p:nvPr>
        </p:nvSpPr>
        <p:spPr>
          <a:noFill/>
        </p:spPr>
        <p:txBody>
          <a:bodyPr lIns="90488" tIns="44450" rIns="90488" bIns="44450"/>
          <a:lstStyle/>
          <a:p>
            <a:pPr eaLnBrk="1" hangingPunct="1"/>
            <a:r>
              <a:rPr lang="en-GB" sz="3600" b="1" smtClean="0"/>
              <a:t>Statistical Analysis</a:t>
            </a:r>
          </a:p>
        </p:txBody>
      </p:sp>
      <p:sp>
        <p:nvSpPr>
          <p:cNvPr id="69635" name="Rectangle 3"/>
          <p:cNvSpPr>
            <a:spLocks noGrp="1" noChangeArrowheads="1"/>
          </p:cNvSpPr>
          <p:nvPr>
            <p:ph type="body" idx="1"/>
          </p:nvPr>
        </p:nvSpPr>
        <p:spPr>
          <a:xfrm>
            <a:off x="809625" y="2214563"/>
            <a:ext cx="4981575" cy="3881437"/>
          </a:xfrm>
          <a:noFill/>
        </p:spPr>
        <p:txBody>
          <a:bodyPr lIns="90488" tIns="44450" rIns="90488" bIns="44450"/>
          <a:lstStyle/>
          <a:p>
            <a:pPr eaLnBrk="1" hangingPunct="1">
              <a:lnSpc>
                <a:spcPct val="90000"/>
              </a:lnSpc>
            </a:pPr>
            <a:r>
              <a:rPr lang="en-GB" sz="2800" b="1" smtClean="0"/>
              <a:t>Types </a:t>
            </a:r>
            <a:endParaRPr lang="en-GB" sz="2800" smtClean="0"/>
          </a:p>
          <a:p>
            <a:pPr eaLnBrk="1" hangingPunct="1">
              <a:lnSpc>
                <a:spcPct val="90000"/>
              </a:lnSpc>
            </a:pPr>
            <a:r>
              <a:rPr lang="en-GB" sz="2800" b="1" smtClean="0"/>
              <a:t>Descriptive Statistics</a:t>
            </a:r>
          </a:p>
          <a:p>
            <a:pPr lvl="1" eaLnBrk="1" hangingPunct="1">
              <a:lnSpc>
                <a:spcPct val="90000"/>
              </a:lnSpc>
            </a:pPr>
            <a:r>
              <a:rPr lang="en-GB" sz="2400" smtClean="0">
                <a:solidFill>
                  <a:srgbClr val="FF9900"/>
                </a:solidFill>
              </a:rPr>
              <a:t>Variables, frequencies, ranges</a:t>
            </a:r>
          </a:p>
          <a:p>
            <a:pPr lvl="1" eaLnBrk="1" hangingPunct="1">
              <a:lnSpc>
                <a:spcPct val="90000"/>
              </a:lnSpc>
            </a:pPr>
            <a:r>
              <a:rPr lang="en-GB" sz="2400" smtClean="0">
                <a:solidFill>
                  <a:srgbClr val="FF9900"/>
                </a:solidFill>
              </a:rPr>
              <a:t>Simple</a:t>
            </a:r>
          </a:p>
          <a:p>
            <a:pPr eaLnBrk="1" hangingPunct="1">
              <a:lnSpc>
                <a:spcPct val="90000"/>
              </a:lnSpc>
            </a:pPr>
            <a:r>
              <a:rPr lang="en-GB" sz="2800" b="1" smtClean="0"/>
              <a:t>Inferential </a:t>
            </a:r>
          </a:p>
          <a:p>
            <a:pPr lvl="1" eaLnBrk="1" hangingPunct="1">
              <a:lnSpc>
                <a:spcPct val="90000"/>
              </a:lnSpc>
            </a:pPr>
            <a:r>
              <a:rPr lang="en-GB" sz="2400" smtClean="0">
                <a:solidFill>
                  <a:srgbClr val="FF9900"/>
                </a:solidFill>
              </a:rPr>
              <a:t>Similarity e.g. Chi Square (Assumptions)</a:t>
            </a:r>
          </a:p>
          <a:p>
            <a:pPr lvl="1" eaLnBrk="1" hangingPunct="1">
              <a:lnSpc>
                <a:spcPct val="90000"/>
              </a:lnSpc>
            </a:pPr>
            <a:r>
              <a:rPr lang="en-GB" sz="2400" smtClean="0">
                <a:solidFill>
                  <a:srgbClr val="FF9900"/>
                </a:solidFill>
              </a:rPr>
              <a:t>more variables e.g Multiple regression</a:t>
            </a:r>
          </a:p>
          <a:p>
            <a:pPr eaLnBrk="1" hangingPunct="1">
              <a:lnSpc>
                <a:spcPct val="90000"/>
              </a:lnSpc>
            </a:pPr>
            <a:r>
              <a:rPr lang="en-GB" sz="2800" b="1" smtClean="0"/>
              <a:t>Check Causality </a:t>
            </a:r>
            <a:r>
              <a:rPr lang="en-GB" sz="2800" smtClean="0"/>
              <a:t>- Find the relationship</a:t>
            </a:r>
          </a:p>
        </p:txBody>
      </p:sp>
      <p:pic>
        <p:nvPicPr>
          <p:cNvPr id="95238" name="Picture 5" descr="Statistics%20at%20Play%20Digital"/>
          <p:cNvPicPr>
            <a:picLocks noChangeAspect="1" noChangeArrowheads="1"/>
          </p:cNvPicPr>
          <p:nvPr/>
        </p:nvPicPr>
        <p:blipFill>
          <a:blip r:embed="rId3" cstate="print"/>
          <a:srcRect/>
          <a:stretch>
            <a:fillRect/>
          </a:stretch>
        </p:blipFill>
        <p:spPr bwMode="auto">
          <a:xfrm>
            <a:off x="5638800" y="1981200"/>
            <a:ext cx="3370263" cy="3894138"/>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9634"/>
                                        </p:tgtEl>
                                        <p:attrNameLst>
                                          <p:attrName>style.visibility</p:attrName>
                                        </p:attrNameLst>
                                      </p:cBhvr>
                                      <p:to>
                                        <p:strVal val="visible"/>
                                      </p:to>
                                    </p:set>
                                    <p:animEffect transition="in" filter="fade">
                                      <p:cBhvr>
                                        <p:cTn id="7" dur="2000"/>
                                        <p:tgtEl>
                                          <p:spTgt spid="6963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9635"/>
                                        </p:tgtEl>
                                        <p:attrNameLst>
                                          <p:attrName>style.visibility</p:attrName>
                                        </p:attrNameLst>
                                      </p:cBhvr>
                                      <p:to>
                                        <p:strVal val="visible"/>
                                      </p:to>
                                    </p:set>
                                    <p:animEffect transition="in" filter="fade">
                                      <p:cBhvr>
                                        <p:cTn id="10" dur="2000"/>
                                        <p:tgtEl>
                                          <p:spTgt spid="696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4" grpId="0"/>
      <p:bldP spid="69635" grpId="0"/>
    </p:bldLst>
  </p:timing>
</p:sld>
</file>

<file path=ppt/slides/slide10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7" name="Footer Placeholder 6"/>
          <p:cNvSpPr>
            <a:spLocks noGrp="1"/>
          </p:cNvSpPr>
          <p:nvPr>
            <p:ph type="ftr" sz="quarter" idx="11"/>
          </p:nvPr>
        </p:nvSpPr>
        <p:spPr>
          <a:noFill/>
        </p:spPr>
        <p:txBody>
          <a:bodyPr/>
          <a:lstStyle/>
          <a:p>
            <a:r>
              <a:rPr lang="en-GB" smtClean="0"/>
              <a:t>CH2018</a:t>
            </a:r>
          </a:p>
        </p:txBody>
      </p:sp>
      <p:sp>
        <p:nvSpPr>
          <p:cNvPr id="11268" name="Slide Number Placeholder 7"/>
          <p:cNvSpPr>
            <a:spLocks noGrp="1"/>
          </p:cNvSpPr>
          <p:nvPr>
            <p:ph type="sldNum" sz="quarter" idx="12"/>
          </p:nvPr>
        </p:nvSpPr>
        <p:spPr>
          <a:noFill/>
        </p:spPr>
        <p:txBody>
          <a:bodyPr/>
          <a:lstStyle/>
          <a:p>
            <a:fld id="{922B22DA-5B8A-45AC-A375-0719E78C1795}" type="slidenum">
              <a:rPr lang="en-GB" smtClean="0"/>
              <a:pPr/>
              <a:t>108</a:t>
            </a:fld>
            <a:endParaRPr lang="en-GB" smtClean="0"/>
          </a:p>
        </p:txBody>
      </p:sp>
      <p:sp>
        <p:nvSpPr>
          <p:cNvPr id="70658" name="Rectangle 2"/>
          <p:cNvSpPr>
            <a:spLocks noGrp="1" noChangeArrowheads="1"/>
          </p:cNvSpPr>
          <p:nvPr>
            <p:ph type="title"/>
          </p:nvPr>
        </p:nvSpPr>
        <p:spPr>
          <a:noFill/>
        </p:spPr>
        <p:txBody>
          <a:bodyPr lIns="90488" tIns="44450" rIns="90488" bIns="44450"/>
          <a:lstStyle/>
          <a:p>
            <a:pPr eaLnBrk="1" hangingPunct="1"/>
            <a:r>
              <a:rPr lang="en-GB" sz="3200" b="1" smtClean="0"/>
              <a:t>Interpretation</a:t>
            </a:r>
          </a:p>
        </p:txBody>
      </p:sp>
      <p:sp>
        <p:nvSpPr>
          <p:cNvPr id="70659" name="Rectangle 3"/>
          <p:cNvSpPr>
            <a:spLocks noGrp="1" noChangeArrowheads="1"/>
          </p:cNvSpPr>
          <p:nvPr>
            <p:ph type="body" sz="half" idx="1"/>
          </p:nvPr>
        </p:nvSpPr>
        <p:spPr>
          <a:xfrm>
            <a:off x="809625" y="2214563"/>
            <a:ext cx="4994275" cy="3881437"/>
          </a:xfrm>
          <a:noFill/>
        </p:spPr>
        <p:txBody>
          <a:bodyPr lIns="90488" tIns="44450" rIns="90488" bIns="44450"/>
          <a:lstStyle/>
          <a:p>
            <a:pPr eaLnBrk="1" hangingPunct="1"/>
            <a:r>
              <a:rPr lang="en-GB" sz="2400" smtClean="0"/>
              <a:t>Meaning to data</a:t>
            </a:r>
          </a:p>
          <a:p>
            <a:pPr eaLnBrk="1" hangingPunct="1"/>
            <a:r>
              <a:rPr lang="en-GB" sz="2400" smtClean="0"/>
              <a:t>Need to recognise the </a:t>
            </a:r>
            <a:r>
              <a:rPr lang="en-GB" sz="2400" smtClean="0">
                <a:solidFill>
                  <a:srgbClr val="FF9900"/>
                </a:solidFill>
              </a:rPr>
              <a:t>limitations</a:t>
            </a:r>
            <a:r>
              <a:rPr lang="en-GB" sz="2400" smtClean="0"/>
              <a:t> of your interpretation</a:t>
            </a:r>
          </a:p>
          <a:p>
            <a:pPr eaLnBrk="1" hangingPunct="1"/>
            <a:r>
              <a:rPr lang="en-GB" sz="2400" smtClean="0"/>
              <a:t>Relate to the wider academic debate.  Agree or not</a:t>
            </a:r>
          </a:p>
          <a:p>
            <a:pPr eaLnBrk="1" hangingPunct="1"/>
            <a:r>
              <a:rPr lang="en-GB" sz="2400" smtClean="0"/>
              <a:t>Different to Lit. Why?</a:t>
            </a:r>
          </a:p>
          <a:p>
            <a:pPr eaLnBrk="1" hangingPunct="1"/>
            <a:r>
              <a:rPr lang="en-GB" sz="2400" smtClean="0"/>
              <a:t>How can it be developed further?</a:t>
            </a:r>
          </a:p>
        </p:txBody>
      </p:sp>
      <p:graphicFrame>
        <p:nvGraphicFramePr>
          <p:cNvPr id="11266" name="Object 4">
            <a:hlinkClick r:id="" action="ppaction://ole?verb=0"/>
          </p:cNvPr>
          <p:cNvGraphicFramePr>
            <a:graphicFrameLocks noGrp="1"/>
          </p:cNvGraphicFramePr>
          <p:nvPr>
            <p:ph sz="quarter" idx="2"/>
          </p:nvPr>
        </p:nvGraphicFramePr>
        <p:xfrm>
          <a:off x="6365875" y="3011488"/>
          <a:ext cx="2306638" cy="1857375"/>
        </p:xfrm>
        <a:graphic>
          <a:graphicData uri="http://schemas.openxmlformats.org/presentationml/2006/ole">
            <mc:AlternateContent xmlns:mc="http://schemas.openxmlformats.org/markup-compatibility/2006">
              <mc:Choice xmlns:v="urn:schemas-microsoft-com:vml" Requires="v">
                <p:oleObj spid="_x0000_s11287" name="Microsoft ClipArt Gallery" r:id="rId4" imgW="4054475" imgH="3549650" progId="">
                  <p:embed/>
                </p:oleObj>
              </mc:Choice>
              <mc:Fallback>
                <p:oleObj name="Microsoft ClipArt Gallery" r:id="rId4" imgW="4054475" imgH="3549650" progId="">
                  <p:embed/>
                  <p:pic>
                    <p:nvPicPr>
                      <p:cNvPr id="0" name="Picture 10"/>
                      <p:cNvPicPr>
                        <a:picLocks noGrp="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65875" y="3011488"/>
                        <a:ext cx="2306638" cy="185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0658"/>
                                        </p:tgtEl>
                                        <p:attrNameLst>
                                          <p:attrName>style.visibility</p:attrName>
                                        </p:attrNameLst>
                                      </p:cBhvr>
                                      <p:to>
                                        <p:strVal val="visible"/>
                                      </p:to>
                                    </p:set>
                                    <p:animEffect transition="in" filter="fade">
                                      <p:cBhvr>
                                        <p:cTn id="7" dur="2000"/>
                                        <p:tgtEl>
                                          <p:spTgt spid="706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0659"/>
                                        </p:tgtEl>
                                        <p:attrNameLst>
                                          <p:attrName>style.visibility</p:attrName>
                                        </p:attrNameLst>
                                      </p:cBhvr>
                                      <p:to>
                                        <p:strVal val="visible"/>
                                      </p:to>
                                    </p:set>
                                    <p:animEffect transition="in" filter="fade">
                                      <p:cBhvr>
                                        <p:cTn id="10" dur="2000"/>
                                        <p:tgtEl>
                                          <p:spTgt spid="706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8" grpId="0"/>
      <p:bldP spid="70659" grpId="0"/>
    </p:bldLst>
  </p:timing>
</p:sld>
</file>

<file path=ppt/slides/slide10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1" name="Footer Placeholder 5"/>
          <p:cNvSpPr>
            <a:spLocks noGrp="1"/>
          </p:cNvSpPr>
          <p:nvPr>
            <p:ph type="ftr" sz="quarter" idx="11"/>
          </p:nvPr>
        </p:nvSpPr>
        <p:spPr>
          <a:noFill/>
        </p:spPr>
        <p:txBody>
          <a:bodyPr/>
          <a:lstStyle/>
          <a:p>
            <a:r>
              <a:rPr lang="en-GB" smtClean="0"/>
              <a:t>CH2018</a:t>
            </a:r>
          </a:p>
        </p:txBody>
      </p:sp>
      <p:sp>
        <p:nvSpPr>
          <p:cNvPr id="12292" name="Slide Number Placeholder 6"/>
          <p:cNvSpPr>
            <a:spLocks noGrp="1"/>
          </p:cNvSpPr>
          <p:nvPr>
            <p:ph type="sldNum" sz="quarter" idx="12"/>
          </p:nvPr>
        </p:nvSpPr>
        <p:spPr>
          <a:noFill/>
        </p:spPr>
        <p:txBody>
          <a:bodyPr/>
          <a:lstStyle/>
          <a:p>
            <a:fld id="{DCEC1166-CAE1-4D46-8FC4-377DC9567E6C}" type="slidenum">
              <a:rPr lang="en-GB" smtClean="0"/>
              <a:pPr/>
              <a:t>109</a:t>
            </a:fld>
            <a:endParaRPr lang="en-GB" smtClean="0"/>
          </a:p>
        </p:txBody>
      </p:sp>
      <p:sp>
        <p:nvSpPr>
          <p:cNvPr id="71682" name="Rectangle 2"/>
          <p:cNvSpPr>
            <a:spLocks noGrp="1" noChangeArrowheads="1"/>
          </p:cNvSpPr>
          <p:nvPr>
            <p:ph type="title"/>
          </p:nvPr>
        </p:nvSpPr>
        <p:spPr>
          <a:noFill/>
        </p:spPr>
        <p:txBody>
          <a:bodyPr lIns="90488" tIns="44450" rIns="90488" bIns="44450"/>
          <a:lstStyle/>
          <a:p>
            <a:pPr eaLnBrk="1" hangingPunct="1"/>
            <a:r>
              <a:rPr lang="en-GB" sz="3600" b="1" smtClean="0"/>
              <a:t>Conclusion</a:t>
            </a:r>
          </a:p>
        </p:txBody>
      </p:sp>
      <p:sp>
        <p:nvSpPr>
          <p:cNvPr id="71683" name="Rectangle 3"/>
          <p:cNvSpPr>
            <a:spLocks noGrp="1" noChangeArrowheads="1"/>
          </p:cNvSpPr>
          <p:nvPr>
            <p:ph type="body" sz="half" idx="1"/>
          </p:nvPr>
        </p:nvSpPr>
        <p:spPr>
          <a:xfrm>
            <a:off x="809625" y="2214563"/>
            <a:ext cx="5683250" cy="3881437"/>
          </a:xfrm>
          <a:noFill/>
        </p:spPr>
        <p:txBody>
          <a:bodyPr lIns="90488" tIns="44450" rIns="90488" bIns="44450"/>
          <a:lstStyle/>
          <a:p>
            <a:pPr eaLnBrk="1" hangingPunct="1"/>
            <a:r>
              <a:rPr lang="en-GB" sz="2800" smtClean="0"/>
              <a:t>Validity 	(Silverman, 2000)</a:t>
            </a:r>
          </a:p>
          <a:p>
            <a:pPr eaLnBrk="1" hangingPunct="1"/>
            <a:r>
              <a:rPr lang="en-GB" sz="2800" smtClean="0"/>
              <a:t>Reliability</a:t>
            </a:r>
          </a:p>
          <a:p>
            <a:pPr eaLnBrk="1" hangingPunct="1"/>
            <a:r>
              <a:rPr lang="en-GB" sz="2800" smtClean="0"/>
              <a:t>Significance</a:t>
            </a:r>
          </a:p>
          <a:p>
            <a:pPr eaLnBrk="1" hangingPunct="1"/>
            <a:r>
              <a:rPr lang="en-GB" sz="2800" smtClean="0"/>
              <a:t>Representative</a:t>
            </a:r>
          </a:p>
        </p:txBody>
      </p:sp>
      <p:graphicFrame>
        <p:nvGraphicFramePr>
          <p:cNvPr id="12290" name="Object 4">
            <a:hlinkClick r:id="" action="ppaction://ole?verb=0"/>
          </p:cNvPr>
          <p:cNvGraphicFramePr>
            <a:graphicFrameLocks noGrp="1"/>
          </p:cNvGraphicFramePr>
          <p:nvPr>
            <p:ph type="clipArt" sz="half" idx="2"/>
          </p:nvPr>
        </p:nvGraphicFramePr>
        <p:xfrm>
          <a:off x="4870450" y="2357438"/>
          <a:ext cx="3892550" cy="3597275"/>
        </p:xfrm>
        <a:graphic>
          <a:graphicData uri="http://schemas.openxmlformats.org/presentationml/2006/ole">
            <mc:AlternateContent xmlns:mc="http://schemas.openxmlformats.org/markup-compatibility/2006">
              <mc:Choice xmlns:v="urn:schemas-microsoft-com:vml" Requires="v">
                <p:oleObj spid="_x0000_s12311" name="Microsoft ClipArt Gallery" r:id="rId4" imgW="4824413" imgH="4838700" progId="">
                  <p:embed/>
                </p:oleObj>
              </mc:Choice>
              <mc:Fallback>
                <p:oleObj name="Microsoft ClipArt Gallery" r:id="rId4" imgW="4824413" imgH="4838700" progId="">
                  <p:embed/>
                  <p:pic>
                    <p:nvPicPr>
                      <p:cNvPr id="0" name="Picture 10"/>
                      <p:cNvPicPr>
                        <a:picLocks noGrp="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70450" y="2357438"/>
                        <a:ext cx="3892550" cy="3597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1682"/>
                                        </p:tgtEl>
                                        <p:attrNameLst>
                                          <p:attrName>style.visibility</p:attrName>
                                        </p:attrNameLst>
                                      </p:cBhvr>
                                      <p:to>
                                        <p:strVal val="visible"/>
                                      </p:to>
                                    </p:set>
                                    <p:animEffect transition="in" filter="fade">
                                      <p:cBhvr>
                                        <p:cTn id="7" dur="2000"/>
                                        <p:tgtEl>
                                          <p:spTgt spid="716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1683"/>
                                        </p:tgtEl>
                                        <p:attrNameLst>
                                          <p:attrName>style.visibility</p:attrName>
                                        </p:attrNameLst>
                                      </p:cBhvr>
                                      <p:to>
                                        <p:strVal val="visible"/>
                                      </p:to>
                                    </p:set>
                                    <p:animEffect transition="in" filter="fade">
                                      <p:cBhvr>
                                        <p:cTn id="10" dur="2000"/>
                                        <p:tgtEl>
                                          <p:spTgt spid="716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2" grpId="0"/>
      <p:bldP spid="71683" grpId="0"/>
    </p:bldLst>
  </p:timing>
</p:sld>
</file>

<file path=ppt/slides/slide1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6258" name="Rectangle 104"/>
          <p:cNvSpPr>
            <a:spLocks noGrp="1" noChangeArrowheads="1"/>
          </p:cNvSpPr>
          <p:nvPr>
            <p:ph type="ftr" sz="quarter" idx="11"/>
          </p:nvPr>
        </p:nvSpPr>
        <p:spPr>
          <a:noFill/>
        </p:spPr>
        <p:txBody>
          <a:bodyPr/>
          <a:lstStyle/>
          <a:p>
            <a:r>
              <a:rPr lang="en-GB" smtClean="0"/>
              <a:t>CH2018</a:t>
            </a:r>
          </a:p>
        </p:txBody>
      </p:sp>
      <p:sp>
        <p:nvSpPr>
          <p:cNvPr id="96259" name="Rectangle 105"/>
          <p:cNvSpPr>
            <a:spLocks noGrp="1" noChangeArrowheads="1"/>
          </p:cNvSpPr>
          <p:nvPr>
            <p:ph type="sldNum" sz="quarter" idx="12"/>
          </p:nvPr>
        </p:nvSpPr>
        <p:spPr>
          <a:noFill/>
        </p:spPr>
        <p:txBody>
          <a:bodyPr/>
          <a:lstStyle/>
          <a:p>
            <a:fld id="{3172CC9A-0541-4DA2-BC9B-705222A51F00}" type="slidenum">
              <a:rPr lang="en-GB" smtClean="0"/>
              <a:pPr/>
              <a:t>110</a:t>
            </a:fld>
            <a:endParaRPr lang="en-GB" smtClean="0"/>
          </a:p>
        </p:txBody>
      </p:sp>
      <p:sp>
        <p:nvSpPr>
          <p:cNvPr id="207874" name="Rectangle 2"/>
          <p:cNvSpPr>
            <a:spLocks noGrp="1" noChangeArrowheads="1"/>
          </p:cNvSpPr>
          <p:nvPr>
            <p:ph type="ctrTitle"/>
          </p:nvPr>
        </p:nvSpPr>
        <p:spPr>
          <a:xfrm>
            <a:off x="684213" y="1143000"/>
            <a:ext cx="8459787" cy="1143000"/>
          </a:xfrm>
        </p:spPr>
        <p:txBody>
          <a:bodyPr/>
          <a:lstStyle/>
          <a:p>
            <a:pPr eaLnBrk="1" hangingPunct="1"/>
            <a:r>
              <a:rPr lang="en-GB" smtClean="0"/>
              <a:t/>
            </a:r>
            <a:br>
              <a:rPr lang="en-GB" smtClean="0"/>
            </a:br>
            <a:r>
              <a:rPr lang="en-GB" smtClean="0"/>
              <a:t>It’s More Than Just Reading A Book</a:t>
            </a:r>
            <a:br>
              <a:rPr lang="en-GB" smtClean="0"/>
            </a:br>
            <a:r>
              <a:rPr lang="en-GB" smtClean="0"/>
              <a:t/>
            </a:r>
            <a:br>
              <a:rPr lang="en-GB" smtClean="0"/>
            </a:br>
            <a:endParaRPr lang="en-GB" smtClean="0"/>
          </a:p>
        </p:txBody>
      </p:sp>
      <p:sp>
        <p:nvSpPr>
          <p:cNvPr id="207875" name="Rectangle 3"/>
          <p:cNvSpPr>
            <a:spLocks noGrp="1" noChangeArrowheads="1"/>
          </p:cNvSpPr>
          <p:nvPr>
            <p:ph type="subTitle" idx="1"/>
          </p:nvPr>
        </p:nvSpPr>
        <p:spPr/>
        <p:txBody>
          <a:bodyPr/>
          <a:lstStyle/>
          <a:p>
            <a:pPr eaLnBrk="1" hangingPunct="1"/>
            <a:endParaRPr lang="en-US" smtClean="0"/>
          </a:p>
        </p:txBody>
      </p:sp>
      <p:pic>
        <p:nvPicPr>
          <p:cNvPr id="96262" name="Picture 5" descr="qualitative_analysis"/>
          <p:cNvPicPr>
            <a:picLocks noChangeAspect="1" noChangeArrowheads="1"/>
          </p:cNvPicPr>
          <p:nvPr/>
        </p:nvPicPr>
        <p:blipFill>
          <a:blip r:embed="rId3" cstate="print"/>
          <a:srcRect/>
          <a:stretch>
            <a:fillRect/>
          </a:stretch>
        </p:blipFill>
        <p:spPr bwMode="auto">
          <a:xfrm>
            <a:off x="2819400" y="2743200"/>
            <a:ext cx="2247900" cy="3705225"/>
          </a:xfrm>
          <a:prstGeom prst="rect">
            <a:avLst/>
          </a:prstGeom>
          <a:noFill/>
          <a:ln w="9525">
            <a:noFill/>
            <a:miter lim="800000"/>
            <a:headEnd/>
            <a:tailEnd/>
          </a:ln>
        </p:spPr>
      </p:pic>
      <p:sp>
        <p:nvSpPr>
          <p:cNvPr id="96263" name="Text Box 6"/>
          <p:cNvSpPr txBox="1">
            <a:spLocks noChangeArrowheads="1"/>
          </p:cNvSpPr>
          <p:nvPr/>
        </p:nvSpPr>
        <p:spPr bwMode="auto">
          <a:xfrm>
            <a:off x="1905000" y="0"/>
            <a:ext cx="6097588" cy="701675"/>
          </a:xfrm>
          <a:prstGeom prst="rect">
            <a:avLst/>
          </a:prstGeom>
          <a:noFill/>
          <a:ln w="12700" cap="sq">
            <a:noFill/>
            <a:miter lim="800000"/>
            <a:headEnd type="none" w="sm" len="sm"/>
            <a:tailEnd type="none" w="sm" len="sm"/>
          </a:ln>
        </p:spPr>
        <p:txBody>
          <a:bodyPr wrap="none">
            <a:spAutoFit/>
          </a:bodyPr>
          <a:lstStyle/>
          <a:p>
            <a:r>
              <a:rPr lang="en-GB" sz="4000">
                <a:solidFill>
                  <a:schemeClr val="tx2"/>
                </a:solidFill>
              </a:rPr>
              <a:t>Analysis Of Qualitative Data</a:t>
            </a:r>
          </a:p>
        </p:txBody>
      </p:sp>
      <p:pic>
        <p:nvPicPr>
          <p:cNvPr id="96264" name="Picture 8" descr="reading-010501b"/>
          <p:cNvPicPr>
            <a:picLocks noChangeAspect="1" noChangeArrowheads="1"/>
          </p:cNvPicPr>
          <p:nvPr/>
        </p:nvPicPr>
        <p:blipFill>
          <a:blip r:embed="rId4" cstate="print"/>
          <a:srcRect/>
          <a:stretch>
            <a:fillRect/>
          </a:stretch>
        </p:blipFill>
        <p:spPr bwMode="auto">
          <a:xfrm>
            <a:off x="2209800" y="2398713"/>
            <a:ext cx="4648200" cy="4459287"/>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07874"/>
                                        </p:tgtEl>
                                        <p:attrNameLst>
                                          <p:attrName>style.visibility</p:attrName>
                                        </p:attrNameLst>
                                      </p:cBhvr>
                                      <p:to>
                                        <p:strVal val="visible"/>
                                      </p:to>
                                    </p:set>
                                    <p:animEffect transition="in" filter="fade">
                                      <p:cBhvr>
                                        <p:cTn id="7" dur="2000"/>
                                        <p:tgtEl>
                                          <p:spTgt spid="207874"/>
                                        </p:tgtEl>
                                      </p:cBhvr>
                                    </p:animEffect>
                                  </p:childTnLst>
                                </p:cTn>
                              </p:par>
                              <p:par>
                                <p:cTn id="8" presetID="10" presetClass="entr" presetSubtype="0" fill="hold" grpId="0" nodeType="withEffect" nodePh="1">
                                  <p:stCondLst>
                                    <p:cond delay="0"/>
                                  </p:stCondLst>
                                  <p:endCondLst>
                                    <p:cond evt="begin" delay="0">
                                      <p:tn val="8"/>
                                    </p:cond>
                                  </p:endCondLst>
                                  <p:childTnLst>
                                    <p:set>
                                      <p:cBhvr>
                                        <p:cTn id="9" dur="1" fill="hold">
                                          <p:stCondLst>
                                            <p:cond delay="0"/>
                                          </p:stCondLst>
                                        </p:cTn>
                                        <p:tgtEl>
                                          <p:spTgt spid="207875"/>
                                        </p:tgtEl>
                                        <p:attrNameLst>
                                          <p:attrName>style.visibility</p:attrName>
                                        </p:attrNameLst>
                                      </p:cBhvr>
                                      <p:to>
                                        <p:strVal val="visible"/>
                                      </p:to>
                                    </p:set>
                                    <p:animEffect transition="in" filter="fade">
                                      <p:cBhvr>
                                        <p:cTn id="10" dur="2000"/>
                                        <p:tgtEl>
                                          <p:spTgt spid="2078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7874" grpId="0"/>
      <p:bldP spid="207875" grpId="0"/>
    </p:bldLst>
  </p:timing>
</p:sld>
</file>

<file path=ppt/slides/slide1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7282" name="Footer Placeholder 4"/>
          <p:cNvSpPr>
            <a:spLocks noGrp="1"/>
          </p:cNvSpPr>
          <p:nvPr>
            <p:ph type="ftr" sz="quarter" idx="11"/>
          </p:nvPr>
        </p:nvSpPr>
        <p:spPr>
          <a:noFill/>
        </p:spPr>
        <p:txBody>
          <a:bodyPr/>
          <a:lstStyle/>
          <a:p>
            <a:r>
              <a:rPr lang="en-GB" smtClean="0"/>
              <a:t>CH2018</a:t>
            </a:r>
          </a:p>
        </p:txBody>
      </p:sp>
      <p:sp>
        <p:nvSpPr>
          <p:cNvPr id="97283" name="Slide Number Placeholder 5"/>
          <p:cNvSpPr>
            <a:spLocks noGrp="1"/>
          </p:cNvSpPr>
          <p:nvPr>
            <p:ph type="sldNum" sz="quarter" idx="12"/>
          </p:nvPr>
        </p:nvSpPr>
        <p:spPr>
          <a:noFill/>
        </p:spPr>
        <p:txBody>
          <a:bodyPr/>
          <a:lstStyle/>
          <a:p>
            <a:fld id="{850C0DDB-A7FF-45C0-982C-BDBE162F1F7D}" type="slidenum">
              <a:rPr lang="en-GB" smtClean="0"/>
              <a:pPr/>
              <a:t>111</a:t>
            </a:fld>
            <a:endParaRPr lang="en-GB" smtClean="0"/>
          </a:p>
        </p:txBody>
      </p:sp>
      <p:sp>
        <p:nvSpPr>
          <p:cNvPr id="209922" name="Rectangle 2"/>
          <p:cNvSpPr>
            <a:spLocks noGrp="1" noChangeArrowheads="1"/>
          </p:cNvSpPr>
          <p:nvPr>
            <p:ph type="title"/>
          </p:nvPr>
        </p:nvSpPr>
        <p:spPr/>
        <p:txBody>
          <a:bodyPr/>
          <a:lstStyle/>
          <a:p>
            <a:pPr eaLnBrk="1" hangingPunct="1"/>
            <a:r>
              <a:rPr lang="en-GB" smtClean="0"/>
              <a:t>What Is Qualitative Research?  Why Do It?!</a:t>
            </a:r>
          </a:p>
        </p:txBody>
      </p:sp>
      <p:sp>
        <p:nvSpPr>
          <p:cNvPr id="209923" name="Rectangle 3"/>
          <p:cNvSpPr>
            <a:spLocks noGrp="1" noChangeArrowheads="1"/>
          </p:cNvSpPr>
          <p:nvPr>
            <p:ph type="body" idx="1"/>
          </p:nvPr>
        </p:nvSpPr>
        <p:spPr/>
        <p:txBody>
          <a:bodyPr/>
          <a:lstStyle/>
          <a:p>
            <a:pPr eaLnBrk="1" hangingPunct="1">
              <a:lnSpc>
                <a:spcPct val="90000"/>
              </a:lnSpc>
            </a:pPr>
            <a:r>
              <a:rPr lang="en-GB" smtClean="0"/>
              <a:t>Generation of data which aim to explore, describe and </a:t>
            </a:r>
            <a:r>
              <a:rPr lang="en-GB" smtClean="0">
                <a:solidFill>
                  <a:srgbClr val="FF9900"/>
                </a:solidFill>
              </a:rPr>
              <a:t>contextualise</a:t>
            </a:r>
            <a:r>
              <a:rPr lang="en-GB" smtClean="0"/>
              <a:t> experience (Henwood and Pidgeon 1992)</a:t>
            </a:r>
          </a:p>
          <a:p>
            <a:pPr eaLnBrk="1" hangingPunct="1">
              <a:lnSpc>
                <a:spcPct val="90000"/>
              </a:lnSpc>
            </a:pPr>
            <a:r>
              <a:rPr lang="en-GB" smtClean="0"/>
              <a:t>Good at answering ‘How?’ and ‘What?’ questions</a:t>
            </a:r>
          </a:p>
          <a:p>
            <a:pPr eaLnBrk="1" hangingPunct="1">
              <a:lnSpc>
                <a:spcPct val="90000"/>
              </a:lnSpc>
            </a:pPr>
            <a:r>
              <a:rPr lang="en-GB" smtClean="0"/>
              <a:t>Based on methods which involve </a:t>
            </a:r>
            <a:r>
              <a:rPr lang="en-GB" smtClean="0">
                <a:solidFill>
                  <a:srgbClr val="FF9900"/>
                </a:solidFill>
              </a:rPr>
              <a:t>appreciation of complexity and detail</a:t>
            </a:r>
            <a:r>
              <a:rPr lang="en-GB" smtClean="0"/>
              <a:t> (Mason 1996)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09922"/>
                                        </p:tgtEl>
                                        <p:attrNameLst>
                                          <p:attrName>style.visibility</p:attrName>
                                        </p:attrNameLst>
                                      </p:cBhvr>
                                      <p:to>
                                        <p:strVal val="visible"/>
                                      </p:to>
                                    </p:set>
                                    <p:animEffect transition="in" filter="fade">
                                      <p:cBhvr>
                                        <p:cTn id="7" dur="2000"/>
                                        <p:tgtEl>
                                          <p:spTgt spid="2099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09923"/>
                                        </p:tgtEl>
                                        <p:attrNameLst>
                                          <p:attrName>style.visibility</p:attrName>
                                        </p:attrNameLst>
                                      </p:cBhvr>
                                      <p:to>
                                        <p:strVal val="visible"/>
                                      </p:to>
                                    </p:set>
                                    <p:animEffect transition="in" filter="fade">
                                      <p:cBhvr>
                                        <p:cTn id="10" dur="2000"/>
                                        <p:tgtEl>
                                          <p:spTgt spid="2099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9922" grpId="0"/>
      <p:bldP spid="209923" grpId="0"/>
    </p:bldLst>
  </p:timing>
</p:sld>
</file>

<file path=ppt/slides/slide1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8306" name="Footer Placeholder 4"/>
          <p:cNvSpPr>
            <a:spLocks noGrp="1"/>
          </p:cNvSpPr>
          <p:nvPr>
            <p:ph type="ftr" sz="quarter" idx="11"/>
          </p:nvPr>
        </p:nvSpPr>
        <p:spPr>
          <a:noFill/>
        </p:spPr>
        <p:txBody>
          <a:bodyPr/>
          <a:lstStyle/>
          <a:p>
            <a:r>
              <a:rPr lang="en-GB" smtClean="0"/>
              <a:t>CH2018</a:t>
            </a:r>
          </a:p>
        </p:txBody>
      </p:sp>
      <p:sp>
        <p:nvSpPr>
          <p:cNvPr id="98307" name="Slide Number Placeholder 5"/>
          <p:cNvSpPr>
            <a:spLocks noGrp="1"/>
          </p:cNvSpPr>
          <p:nvPr>
            <p:ph type="sldNum" sz="quarter" idx="12"/>
          </p:nvPr>
        </p:nvSpPr>
        <p:spPr>
          <a:noFill/>
        </p:spPr>
        <p:txBody>
          <a:bodyPr/>
          <a:lstStyle/>
          <a:p>
            <a:fld id="{DD38EA86-AF43-4675-B5EB-632E72696377}" type="slidenum">
              <a:rPr lang="en-GB" smtClean="0"/>
              <a:pPr/>
              <a:t>112</a:t>
            </a:fld>
            <a:endParaRPr lang="en-GB" smtClean="0"/>
          </a:p>
        </p:txBody>
      </p:sp>
      <p:sp>
        <p:nvSpPr>
          <p:cNvPr id="210946" name="Rectangle 2"/>
          <p:cNvSpPr>
            <a:spLocks noGrp="1" noChangeArrowheads="1"/>
          </p:cNvSpPr>
          <p:nvPr>
            <p:ph type="title"/>
          </p:nvPr>
        </p:nvSpPr>
        <p:spPr>
          <a:xfrm>
            <a:off x="1143000" y="609600"/>
            <a:ext cx="7772400" cy="1143000"/>
          </a:xfrm>
        </p:spPr>
        <p:txBody>
          <a:bodyPr/>
          <a:lstStyle/>
          <a:p>
            <a:pPr eaLnBrk="1" hangingPunct="1"/>
            <a:r>
              <a:rPr lang="en-GB" smtClean="0"/>
              <a:t>Stage 1. Make Your Data ‘Analysis Friendly’</a:t>
            </a:r>
          </a:p>
        </p:txBody>
      </p:sp>
      <p:sp>
        <p:nvSpPr>
          <p:cNvPr id="210947" name="Rectangle 3"/>
          <p:cNvSpPr>
            <a:spLocks noGrp="1" noChangeArrowheads="1"/>
          </p:cNvSpPr>
          <p:nvPr>
            <p:ph type="body" idx="1"/>
          </p:nvPr>
        </p:nvSpPr>
        <p:spPr>
          <a:xfrm>
            <a:off x="1066800" y="2057400"/>
            <a:ext cx="7772400" cy="5029200"/>
          </a:xfrm>
        </p:spPr>
        <p:txBody>
          <a:bodyPr/>
          <a:lstStyle/>
          <a:p>
            <a:pPr eaLnBrk="1" hangingPunct="1"/>
            <a:r>
              <a:rPr lang="en-GB" sz="3000" smtClean="0"/>
              <a:t>Turn data into text using word processing package </a:t>
            </a:r>
            <a:r>
              <a:rPr lang="en-GB" sz="3000" smtClean="0">
                <a:solidFill>
                  <a:srgbClr val="FF9900"/>
                </a:solidFill>
              </a:rPr>
              <a:t>eg transcripts</a:t>
            </a:r>
            <a:r>
              <a:rPr lang="en-GB" sz="3000" smtClean="0"/>
              <a:t>, fieldnotes/memos/research diary, documents </a:t>
            </a:r>
          </a:p>
          <a:p>
            <a:pPr eaLnBrk="1" hangingPunct="1"/>
            <a:r>
              <a:rPr lang="en-GB" sz="3000" smtClean="0"/>
              <a:t>Ensure you can trace where excerpts of text are from </a:t>
            </a:r>
            <a:r>
              <a:rPr lang="en-GB" sz="3000" smtClean="0">
                <a:solidFill>
                  <a:srgbClr val="FF9900"/>
                </a:solidFill>
              </a:rPr>
              <a:t>(eg carefully labelled with identifier for participant/focus group, dated, backed up)</a:t>
            </a:r>
          </a:p>
          <a:p>
            <a:pPr eaLnBrk="1" hangingPunct="1"/>
            <a:r>
              <a:rPr lang="en-GB" sz="3000" smtClean="0"/>
              <a:t>Ensure text is easy to read and code (font size, spacing, margins, single sided sheets)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0946"/>
                                        </p:tgtEl>
                                        <p:attrNameLst>
                                          <p:attrName>style.visibility</p:attrName>
                                        </p:attrNameLst>
                                      </p:cBhvr>
                                      <p:to>
                                        <p:strVal val="visible"/>
                                      </p:to>
                                    </p:set>
                                    <p:animEffect transition="in" filter="fade">
                                      <p:cBhvr>
                                        <p:cTn id="7" dur="2000"/>
                                        <p:tgtEl>
                                          <p:spTgt spid="2109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0947"/>
                                        </p:tgtEl>
                                        <p:attrNameLst>
                                          <p:attrName>style.visibility</p:attrName>
                                        </p:attrNameLst>
                                      </p:cBhvr>
                                      <p:to>
                                        <p:strVal val="visible"/>
                                      </p:to>
                                    </p:set>
                                    <p:animEffect transition="in" filter="fade">
                                      <p:cBhvr>
                                        <p:cTn id="10" dur="2000"/>
                                        <p:tgtEl>
                                          <p:spTgt spid="2109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0946" grpId="0"/>
      <p:bldP spid="210947" grpId="0"/>
    </p:bldLst>
  </p:timing>
</p:sld>
</file>

<file path=ppt/slides/slide1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9330" name="Footer Placeholder 4"/>
          <p:cNvSpPr>
            <a:spLocks noGrp="1"/>
          </p:cNvSpPr>
          <p:nvPr>
            <p:ph type="ftr" sz="quarter" idx="11"/>
          </p:nvPr>
        </p:nvSpPr>
        <p:spPr>
          <a:noFill/>
        </p:spPr>
        <p:txBody>
          <a:bodyPr/>
          <a:lstStyle/>
          <a:p>
            <a:r>
              <a:rPr lang="en-GB" smtClean="0"/>
              <a:t>CH2018</a:t>
            </a:r>
          </a:p>
        </p:txBody>
      </p:sp>
      <p:sp>
        <p:nvSpPr>
          <p:cNvPr id="99331" name="Slide Number Placeholder 5"/>
          <p:cNvSpPr>
            <a:spLocks noGrp="1"/>
          </p:cNvSpPr>
          <p:nvPr>
            <p:ph type="sldNum" sz="quarter" idx="12"/>
          </p:nvPr>
        </p:nvSpPr>
        <p:spPr>
          <a:noFill/>
        </p:spPr>
        <p:txBody>
          <a:bodyPr/>
          <a:lstStyle/>
          <a:p>
            <a:fld id="{CDE176B7-3223-4CDC-8418-AE2E09A7031B}" type="slidenum">
              <a:rPr lang="en-GB" smtClean="0"/>
              <a:pPr/>
              <a:t>113</a:t>
            </a:fld>
            <a:endParaRPr lang="en-GB" smtClean="0"/>
          </a:p>
        </p:txBody>
      </p:sp>
      <p:sp>
        <p:nvSpPr>
          <p:cNvPr id="211970" name="Rectangle 2"/>
          <p:cNvSpPr>
            <a:spLocks noGrp="1" noChangeArrowheads="1"/>
          </p:cNvSpPr>
          <p:nvPr>
            <p:ph type="title"/>
          </p:nvPr>
        </p:nvSpPr>
        <p:spPr>
          <a:xfrm>
            <a:off x="1143000" y="533400"/>
            <a:ext cx="7772400" cy="1143000"/>
          </a:xfrm>
        </p:spPr>
        <p:txBody>
          <a:bodyPr/>
          <a:lstStyle/>
          <a:p>
            <a:pPr eaLnBrk="1" hangingPunct="1"/>
            <a:r>
              <a:rPr lang="en-GB" smtClean="0"/>
              <a:t>Stage 2. Decide On Tools To Help You With Analysis</a:t>
            </a:r>
          </a:p>
        </p:txBody>
      </p:sp>
      <p:sp>
        <p:nvSpPr>
          <p:cNvPr id="211971" name="Rectangle 3"/>
          <p:cNvSpPr>
            <a:spLocks noGrp="1" noChangeArrowheads="1"/>
          </p:cNvSpPr>
          <p:nvPr>
            <p:ph type="body" idx="1"/>
          </p:nvPr>
        </p:nvSpPr>
        <p:spPr>
          <a:xfrm>
            <a:off x="683568" y="2276872"/>
            <a:ext cx="4392488" cy="4114800"/>
          </a:xfrm>
        </p:spPr>
        <p:txBody>
          <a:bodyPr/>
          <a:lstStyle/>
          <a:p>
            <a:pPr eaLnBrk="1" hangingPunct="1"/>
            <a:r>
              <a:rPr lang="en-GB" dirty="0" smtClean="0"/>
              <a:t>By hand</a:t>
            </a:r>
          </a:p>
          <a:p>
            <a:pPr eaLnBrk="1" hangingPunct="1">
              <a:buFont typeface="Wingdings" pitchFamily="2" charset="2"/>
              <a:buNone/>
            </a:pPr>
            <a:r>
              <a:rPr lang="en-GB" dirty="0" smtClean="0"/>
              <a:t>		</a:t>
            </a:r>
            <a:r>
              <a:rPr lang="en-GB" dirty="0" err="1" smtClean="0">
                <a:solidFill>
                  <a:srgbClr val="FF9900"/>
                </a:solidFill>
              </a:rPr>
              <a:t>eg</a:t>
            </a:r>
            <a:r>
              <a:rPr lang="en-GB" dirty="0" smtClean="0">
                <a:solidFill>
                  <a:srgbClr val="FF9900"/>
                </a:solidFill>
              </a:rPr>
              <a:t> pencil and paper</a:t>
            </a:r>
          </a:p>
          <a:p>
            <a:pPr eaLnBrk="1" hangingPunct="1">
              <a:buFont typeface="Wingdings" pitchFamily="2" charset="2"/>
              <a:buNone/>
            </a:pPr>
            <a:r>
              <a:rPr lang="en-GB" dirty="0" smtClean="0">
                <a:solidFill>
                  <a:srgbClr val="FF9900"/>
                </a:solidFill>
              </a:rPr>
              <a:t>		</a:t>
            </a:r>
            <a:r>
              <a:rPr lang="en-GB" dirty="0" err="1" smtClean="0">
                <a:solidFill>
                  <a:srgbClr val="FF9900"/>
                </a:solidFill>
              </a:rPr>
              <a:t>eg</a:t>
            </a:r>
            <a:r>
              <a:rPr lang="en-GB" dirty="0" smtClean="0">
                <a:solidFill>
                  <a:srgbClr val="FF9900"/>
                </a:solidFill>
              </a:rPr>
              <a:t> scissors and folders</a:t>
            </a:r>
          </a:p>
          <a:p>
            <a:pPr eaLnBrk="1" hangingPunct="1"/>
            <a:r>
              <a:rPr lang="en-GB" dirty="0" smtClean="0"/>
              <a:t>By computer</a:t>
            </a:r>
          </a:p>
          <a:p>
            <a:pPr eaLnBrk="1" hangingPunct="1">
              <a:buFont typeface="Wingdings" pitchFamily="2" charset="2"/>
              <a:buNone/>
            </a:pPr>
            <a:r>
              <a:rPr lang="en-GB" dirty="0" smtClean="0"/>
              <a:t>		</a:t>
            </a:r>
            <a:r>
              <a:rPr lang="en-GB" dirty="0" err="1" smtClean="0">
                <a:solidFill>
                  <a:srgbClr val="FF9900"/>
                </a:solidFill>
              </a:rPr>
              <a:t>eg</a:t>
            </a:r>
            <a:r>
              <a:rPr lang="en-GB" dirty="0" smtClean="0">
                <a:solidFill>
                  <a:srgbClr val="FF9900"/>
                </a:solidFill>
              </a:rPr>
              <a:t> word processing package</a:t>
            </a:r>
          </a:p>
          <a:p>
            <a:pPr eaLnBrk="1" hangingPunct="1">
              <a:buFont typeface="Wingdings" pitchFamily="2" charset="2"/>
              <a:buNone/>
            </a:pPr>
            <a:r>
              <a:rPr lang="en-GB" dirty="0" smtClean="0">
                <a:solidFill>
                  <a:srgbClr val="FF9900"/>
                </a:solidFill>
              </a:rPr>
              <a:t>		</a:t>
            </a:r>
            <a:r>
              <a:rPr lang="en-GB" dirty="0" err="1" smtClean="0">
                <a:solidFill>
                  <a:srgbClr val="FF9900"/>
                </a:solidFill>
              </a:rPr>
              <a:t>eg</a:t>
            </a:r>
            <a:r>
              <a:rPr lang="en-GB" dirty="0" smtClean="0">
                <a:solidFill>
                  <a:srgbClr val="FF9900"/>
                </a:solidFill>
              </a:rPr>
              <a:t> </a:t>
            </a:r>
            <a:r>
              <a:rPr lang="en-GB" dirty="0" err="1" smtClean="0">
                <a:solidFill>
                  <a:srgbClr val="FF9900"/>
                </a:solidFill>
              </a:rPr>
              <a:t>Ethnograph</a:t>
            </a:r>
            <a:endParaRPr lang="en-GB" dirty="0" smtClean="0">
              <a:solidFill>
                <a:srgbClr val="FF9900"/>
              </a:solidFill>
            </a:endParaRPr>
          </a:p>
          <a:p>
            <a:pPr eaLnBrk="1" hangingPunct="1">
              <a:buFont typeface="Wingdings" pitchFamily="2" charset="2"/>
              <a:buNone/>
            </a:pPr>
            <a:r>
              <a:rPr lang="en-GB" dirty="0" smtClean="0"/>
              <a:t>		</a:t>
            </a:r>
          </a:p>
        </p:txBody>
      </p:sp>
      <p:pic>
        <p:nvPicPr>
          <p:cNvPr id="205826" name="Picture 2" descr="http://t2.gstatic.com/images?q=tbn:ANd9GcSPdF2cOhOe1kvzW7ioRQ0vVr7VoMtJkBHvnj9FAJXdzT6Q6xZCdQ"/>
          <p:cNvPicPr>
            <a:picLocks noChangeAspect="1" noChangeArrowheads="1"/>
          </p:cNvPicPr>
          <p:nvPr/>
        </p:nvPicPr>
        <p:blipFill>
          <a:blip r:embed="rId3" cstate="print"/>
          <a:srcRect/>
          <a:stretch>
            <a:fillRect/>
          </a:stretch>
        </p:blipFill>
        <p:spPr bwMode="auto">
          <a:xfrm>
            <a:off x="5148064" y="3356992"/>
            <a:ext cx="3662121" cy="2592288"/>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1970"/>
                                        </p:tgtEl>
                                        <p:attrNameLst>
                                          <p:attrName>style.visibility</p:attrName>
                                        </p:attrNameLst>
                                      </p:cBhvr>
                                      <p:to>
                                        <p:strVal val="visible"/>
                                      </p:to>
                                    </p:set>
                                    <p:animEffect transition="in" filter="fade">
                                      <p:cBhvr>
                                        <p:cTn id="7" dur="2000"/>
                                        <p:tgtEl>
                                          <p:spTgt spid="2119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1971"/>
                                        </p:tgtEl>
                                        <p:attrNameLst>
                                          <p:attrName>style.visibility</p:attrName>
                                        </p:attrNameLst>
                                      </p:cBhvr>
                                      <p:to>
                                        <p:strVal val="visible"/>
                                      </p:to>
                                    </p:set>
                                    <p:animEffect transition="in" filter="fade">
                                      <p:cBhvr>
                                        <p:cTn id="10" dur="2000"/>
                                        <p:tgtEl>
                                          <p:spTgt spid="2119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1970" grpId="0"/>
      <p:bldP spid="211971" grpId="0"/>
    </p:bldLst>
  </p:timing>
</p:sld>
</file>

<file path=ppt/slides/slide1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0354" name="Footer Placeholder 4"/>
          <p:cNvSpPr>
            <a:spLocks noGrp="1"/>
          </p:cNvSpPr>
          <p:nvPr>
            <p:ph type="ftr" sz="quarter" idx="11"/>
          </p:nvPr>
        </p:nvSpPr>
        <p:spPr>
          <a:noFill/>
        </p:spPr>
        <p:txBody>
          <a:bodyPr/>
          <a:lstStyle/>
          <a:p>
            <a:r>
              <a:rPr lang="en-GB" smtClean="0"/>
              <a:t>CH2018</a:t>
            </a:r>
          </a:p>
        </p:txBody>
      </p:sp>
      <p:sp>
        <p:nvSpPr>
          <p:cNvPr id="100355" name="Slide Number Placeholder 5"/>
          <p:cNvSpPr>
            <a:spLocks noGrp="1"/>
          </p:cNvSpPr>
          <p:nvPr>
            <p:ph type="sldNum" sz="quarter" idx="12"/>
          </p:nvPr>
        </p:nvSpPr>
        <p:spPr>
          <a:noFill/>
        </p:spPr>
        <p:txBody>
          <a:bodyPr/>
          <a:lstStyle/>
          <a:p>
            <a:fld id="{BE282BE4-F563-488E-9060-E16FEC40E21C}" type="slidenum">
              <a:rPr lang="en-GB" smtClean="0"/>
              <a:pPr/>
              <a:t>114</a:t>
            </a:fld>
            <a:endParaRPr lang="en-GB" smtClean="0"/>
          </a:p>
        </p:txBody>
      </p:sp>
      <p:sp>
        <p:nvSpPr>
          <p:cNvPr id="212994" name="Rectangle 1026"/>
          <p:cNvSpPr>
            <a:spLocks noGrp="1" noChangeArrowheads="1"/>
          </p:cNvSpPr>
          <p:nvPr>
            <p:ph type="title"/>
          </p:nvPr>
        </p:nvSpPr>
        <p:spPr/>
        <p:txBody>
          <a:bodyPr/>
          <a:lstStyle/>
          <a:p>
            <a:pPr eaLnBrk="1" hangingPunct="1"/>
            <a:r>
              <a:rPr lang="en-GB" smtClean="0"/>
              <a:t>Stage 3. Deal With Demographic Data</a:t>
            </a:r>
          </a:p>
        </p:txBody>
      </p:sp>
      <p:sp>
        <p:nvSpPr>
          <p:cNvPr id="212995" name="Rectangle 1027"/>
          <p:cNvSpPr>
            <a:spLocks noGrp="1" noChangeArrowheads="1"/>
          </p:cNvSpPr>
          <p:nvPr>
            <p:ph type="body" idx="1"/>
          </p:nvPr>
        </p:nvSpPr>
        <p:spPr>
          <a:xfrm>
            <a:off x="1143000" y="2209800"/>
            <a:ext cx="7772400" cy="4114800"/>
          </a:xfrm>
        </p:spPr>
        <p:txBody>
          <a:bodyPr/>
          <a:lstStyle/>
          <a:p>
            <a:pPr eaLnBrk="1" hangingPunct="1">
              <a:lnSpc>
                <a:spcPct val="90000"/>
              </a:lnSpc>
            </a:pPr>
            <a:r>
              <a:rPr lang="en-GB" smtClean="0"/>
              <a:t>Most qualitative studies include some quantitative data </a:t>
            </a:r>
            <a:r>
              <a:rPr lang="en-GB" smtClean="0">
                <a:solidFill>
                  <a:srgbClr val="FF9900"/>
                </a:solidFill>
              </a:rPr>
              <a:t>(eg age, gender)</a:t>
            </a:r>
          </a:p>
          <a:p>
            <a:pPr eaLnBrk="1" hangingPunct="1">
              <a:lnSpc>
                <a:spcPct val="90000"/>
              </a:lnSpc>
            </a:pPr>
            <a:r>
              <a:rPr lang="en-GB" smtClean="0"/>
              <a:t>Interval/ratio data </a:t>
            </a:r>
            <a:r>
              <a:rPr lang="en-GB" smtClean="0">
                <a:solidFill>
                  <a:srgbClr val="FF9900"/>
                </a:solidFill>
              </a:rPr>
              <a:t>(eg age):</a:t>
            </a:r>
            <a:r>
              <a:rPr lang="en-GB" smtClean="0"/>
              <a:t> mean/median, range, standard deviation</a:t>
            </a:r>
          </a:p>
          <a:p>
            <a:pPr eaLnBrk="1" hangingPunct="1">
              <a:lnSpc>
                <a:spcPct val="90000"/>
              </a:lnSpc>
            </a:pPr>
            <a:r>
              <a:rPr lang="en-GB" smtClean="0"/>
              <a:t>Nominal data </a:t>
            </a:r>
            <a:r>
              <a:rPr lang="en-GB" smtClean="0">
                <a:solidFill>
                  <a:srgbClr val="FF9900"/>
                </a:solidFill>
              </a:rPr>
              <a:t>(eg gender, grade,):</a:t>
            </a:r>
            <a:r>
              <a:rPr lang="en-GB" smtClean="0"/>
              <a:t> mode, frequencies</a:t>
            </a:r>
          </a:p>
          <a:p>
            <a:pPr eaLnBrk="1" hangingPunct="1">
              <a:lnSpc>
                <a:spcPct val="90000"/>
              </a:lnSpc>
            </a:pPr>
            <a:r>
              <a:rPr lang="en-GB" smtClean="0"/>
              <a:t>Think about how best to display this data </a:t>
            </a:r>
            <a:r>
              <a:rPr lang="en-GB" smtClean="0">
                <a:solidFill>
                  <a:srgbClr val="FF9900"/>
                </a:solidFill>
              </a:rPr>
              <a:t>(eg table, bar chart, pie chart, GIS)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2994"/>
                                        </p:tgtEl>
                                        <p:attrNameLst>
                                          <p:attrName>style.visibility</p:attrName>
                                        </p:attrNameLst>
                                      </p:cBhvr>
                                      <p:to>
                                        <p:strVal val="visible"/>
                                      </p:to>
                                    </p:set>
                                    <p:animEffect transition="in" filter="fade">
                                      <p:cBhvr>
                                        <p:cTn id="7" dur="2000"/>
                                        <p:tgtEl>
                                          <p:spTgt spid="2129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2995"/>
                                        </p:tgtEl>
                                        <p:attrNameLst>
                                          <p:attrName>style.visibility</p:attrName>
                                        </p:attrNameLst>
                                      </p:cBhvr>
                                      <p:to>
                                        <p:strVal val="visible"/>
                                      </p:to>
                                    </p:set>
                                    <p:animEffect transition="in" filter="fade">
                                      <p:cBhvr>
                                        <p:cTn id="10" dur="2000"/>
                                        <p:tgtEl>
                                          <p:spTgt spid="2129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2994" grpId="0"/>
      <p:bldP spid="212995" grpId="0"/>
    </p:bldLst>
  </p:timing>
</p:sld>
</file>

<file path=ppt/slides/slide1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1378" name="Footer Placeholder 4"/>
          <p:cNvSpPr>
            <a:spLocks noGrp="1"/>
          </p:cNvSpPr>
          <p:nvPr>
            <p:ph type="ftr" sz="quarter" idx="11"/>
          </p:nvPr>
        </p:nvSpPr>
        <p:spPr>
          <a:noFill/>
        </p:spPr>
        <p:txBody>
          <a:bodyPr/>
          <a:lstStyle/>
          <a:p>
            <a:r>
              <a:rPr lang="en-GB" smtClean="0"/>
              <a:t>CH2018</a:t>
            </a:r>
          </a:p>
        </p:txBody>
      </p:sp>
      <p:sp>
        <p:nvSpPr>
          <p:cNvPr id="101379" name="Slide Number Placeholder 5"/>
          <p:cNvSpPr>
            <a:spLocks noGrp="1"/>
          </p:cNvSpPr>
          <p:nvPr>
            <p:ph type="sldNum" sz="quarter" idx="12"/>
          </p:nvPr>
        </p:nvSpPr>
        <p:spPr>
          <a:noFill/>
        </p:spPr>
        <p:txBody>
          <a:bodyPr/>
          <a:lstStyle/>
          <a:p>
            <a:fld id="{072AB002-0F62-41A3-B1EA-F03B1D5FEBF1}" type="slidenum">
              <a:rPr lang="en-GB" smtClean="0"/>
              <a:pPr/>
              <a:t>115</a:t>
            </a:fld>
            <a:endParaRPr lang="en-GB" smtClean="0"/>
          </a:p>
        </p:txBody>
      </p:sp>
      <p:sp>
        <p:nvSpPr>
          <p:cNvPr id="214018" name="Rectangle 2"/>
          <p:cNvSpPr>
            <a:spLocks noGrp="1" noChangeArrowheads="1"/>
          </p:cNvSpPr>
          <p:nvPr>
            <p:ph type="title"/>
          </p:nvPr>
        </p:nvSpPr>
        <p:spPr/>
        <p:txBody>
          <a:bodyPr/>
          <a:lstStyle/>
          <a:p>
            <a:pPr eaLnBrk="1" hangingPunct="1"/>
            <a:r>
              <a:rPr lang="en-GB" smtClean="0"/>
              <a:t>Stage 4. Carry Out Your Qualitative Analysis</a:t>
            </a:r>
          </a:p>
        </p:txBody>
      </p:sp>
      <p:sp>
        <p:nvSpPr>
          <p:cNvPr id="214019" name="Rectangle 3"/>
          <p:cNvSpPr>
            <a:spLocks noGrp="1" noChangeArrowheads="1"/>
          </p:cNvSpPr>
          <p:nvPr>
            <p:ph type="body" idx="1"/>
          </p:nvPr>
        </p:nvSpPr>
        <p:spPr/>
        <p:txBody>
          <a:bodyPr/>
          <a:lstStyle/>
          <a:p>
            <a:pPr eaLnBrk="1" hangingPunct="1">
              <a:lnSpc>
                <a:spcPct val="90000"/>
              </a:lnSpc>
            </a:pPr>
            <a:r>
              <a:rPr lang="en-GB" smtClean="0"/>
              <a:t>Content analysis</a:t>
            </a:r>
          </a:p>
          <a:p>
            <a:pPr lvl="1" eaLnBrk="1" hangingPunct="1">
              <a:lnSpc>
                <a:spcPct val="90000"/>
              </a:lnSpc>
            </a:pPr>
            <a:r>
              <a:rPr lang="en-GB" smtClean="0"/>
              <a:t>Increasing importance in last 20 years (Duriau, 2007)</a:t>
            </a:r>
          </a:p>
          <a:p>
            <a:pPr eaLnBrk="1" hangingPunct="1">
              <a:lnSpc>
                <a:spcPct val="90000"/>
              </a:lnSpc>
            </a:pPr>
            <a:r>
              <a:rPr lang="en-GB" smtClean="0"/>
              <a:t>Thematic analysis</a:t>
            </a:r>
          </a:p>
          <a:p>
            <a:pPr eaLnBrk="1" hangingPunct="1">
              <a:lnSpc>
                <a:spcPct val="90000"/>
              </a:lnSpc>
            </a:pPr>
            <a:r>
              <a:rPr lang="en-GB" smtClean="0"/>
              <a:t>(Analysis of focus group data)</a:t>
            </a:r>
          </a:p>
          <a:p>
            <a:pPr eaLnBrk="1" hangingPunct="1">
              <a:lnSpc>
                <a:spcPct val="90000"/>
              </a:lnSpc>
            </a:pPr>
            <a:r>
              <a:rPr lang="en-GB" smtClean="0"/>
              <a:t>‘Methodology specific analyses’ </a:t>
            </a:r>
            <a:r>
              <a:rPr lang="en-GB" smtClean="0">
                <a:solidFill>
                  <a:srgbClr val="FF9900"/>
                </a:solidFill>
              </a:rPr>
              <a:t>eg discourse analysis, grounded theory, narrative analysis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4018"/>
                                        </p:tgtEl>
                                        <p:attrNameLst>
                                          <p:attrName>style.visibility</p:attrName>
                                        </p:attrNameLst>
                                      </p:cBhvr>
                                      <p:to>
                                        <p:strVal val="visible"/>
                                      </p:to>
                                    </p:set>
                                    <p:animEffect transition="in" filter="fade">
                                      <p:cBhvr>
                                        <p:cTn id="7" dur="2000"/>
                                        <p:tgtEl>
                                          <p:spTgt spid="2140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4019"/>
                                        </p:tgtEl>
                                        <p:attrNameLst>
                                          <p:attrName>style.visibility</p:attrName>
                                        </p:attrNameLst>
                                      </p:cBhvr>
                                      <p:to>
                                        <p:strVal val="visible"/>
                                      </p:to>
                                    </p:set>
                                    <p:animEffect transition="in" filter="fade">
                                      <p:cBhvr>
                                        <p:cTn id="10" dur="2000"/>
                                        <p:tgtEl>
                                          <p:spTgt spid="2140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4018" grpId="0"/>
      <p:bldP spid="214019" grpId="0"/>
    </p:bldLst>
  </p:timing>
</p:sld>
</file>

<file path=ppt/slides/slide1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02" name="Footer Placeholder 4"/>
          <p:cNvSpPr>
            <a:spLocks noGrp="1"/>
          </p:cNvSpPr>
          <p:nvPr>
            <p:ph type="ftr" sz="quarter" idx="11"/>
          </p:nvPr>
        </p:nvSpPr>
        <p:spPr>
          <a:noFill/>
        </p:spPr>
        <p:txBody>
          <a:bodyPr/>
          <a:lstStyle/>
          <a:p>
            <a:r>
              <a:rPr lang="en-GB" smtClean="0"/>
              <a:t>CH2018</a:t>
            </a:r>
          </a:p>
        </p:txBody>
      </p:sp>
      <p:sp>
        <p:nvSpPr>
          <p:cNvPr id="102403" name="Slide Number Placeholder 5"/>
          <p:cNvSpPr>
            <a:spLocks noGrp="1"/>
          </p:cNvSpPr>
          <p:nvPr>
            <p:ph type="sldNum" sz="quarter" idx="12"/>
          </p:nvPr>
        </p:nvSpPr>
        <p:spPr>
          <a:noFill/>
        </p:spPr>
        <p:txBody>
          <a:bodyPr/>
          <a:lstStyle/>
          <a:p>
            <a:fld id="{3B26B288-3CA5-4A44-9793-CDA8755AA24D}" type="slidenum">
              <a:rPr lang="en-GB" smtClean="0"/>
              <a:pPr/>
              <a:t>116</a:t>
            </a:fld>
            <a:endParaRPr lang="en-GB" smtClean="0"/>
          </a:p>
        </p:txBody>
      </p:sp>
      <p:sp>
        <p:nvSpPr>
          <p:cNvPr id="215042" name="Rectangle 2"/>
          <p:cNvSpPr>
            <a:spLocks noGrp="1" noChangeArrowheads="1"/>
          </p:cNvSpPr>
          <p:nvPr>
            <p:ph type="title"/>
          </p:nvPr>
        </p:nvSpPr>
        <p:spPr>
          <a:xfrm>
            <a:off x="1143000" y="533400"/>
            <a:ext cx="7772400" cy="1143000"/>
          </a:xfrm>
        </p:spPr>
        <p:txBody>
          <a:bodyPr/>
          <a:lstStyle/>
          <a:p>
            <a:pPr eaLnBrk="1" hangingPunct="1"/>
            <a:r>
              <a:rPr lang="en-GB" smtClean="0"/>
              <a:t>A. Content Analysis</a:t>
            </a:r>
          </a:p>
        </p:txBody>
      </p:sp>
      <p:sp>
        <p:nvSpPr>
          <p:cNvPr id="215043" name="Rectangle 3"/>
          <p:cNvSpPr>
            <a:spLocks noGrp="1" noChangeArrowheads="1"/>
          </p:cNvSpPr>
          <p:nvPr>
            <p:ph type="body" idx="1"/>
          </p:nvPr>
        </p:nvSpPr>
        <p:spPr>
          <a:xfrm>
            <a:off x="809625" y="2478088"/>
            <a:ext cx="7958138" cy="3552825"/>
          </a:xfrm>
        </p:spPr>
        <p:txBody>
          <a:bodyPr/>
          <a:lstStyle/>
          <a:p>
            <a:pPr eaLnBrk="1" hangingPunct="1">
              <a:lnSpc>
                <a:spcPct val="80000"/>
              </a:lnSpc>
              <a:buFont typeface="Wingdings" pitchFamily="2" charset="2"/>
              <a:buNone/>
            </a:pPr>
            <a:r>
              <a:rPr lang="en-GB" sz="2000" smtClean="0"/>
              <a:t>WHAT IS IT?</a:t>
            </a:r>
          </a:p>
          <a:p>
            <a:pPr eaLnBrk="1" hangingPunct="1">
              <a:lnSpc>
                <a:spcPct val="80000"/>
              </a:lnSpc>
              <a:buFont typeface="Wingdings" pitchFamily="2" charset="2"/>
              <a:buNone/>
            </a:pPr>
            <a:r>
              <a:rPr lang="en-GB" sz="2000" smtClean="0"/>
              <a:t>	Intersection of qualitative and quantitative research (Reger et al, 2007)</a:t>
            </a:r>
          </a:p>
          <a:p>
            <a:pPr eaLnBrk="1" hangingPunct="1">
              <a:lnSpc>
                <a:spcPct val="80000"/>
              </a:lnSpc>
            </a:pPr>
            <a:r>
              <a:rPr lang="en-GB" sz="2000" smtClean="0">
                <a:solidFill>
                  <a:srgbClr val="FF9900"/>
                </a:solidFill>
              </a:rPr>
              <a:t>Sections of text classified into a number of content categories</a:t>
            </a:r>
          </a:p>
          <a:p>
            <a:pPr eaLnBrk="1" hangingPunct="1">
              <a:lnSpc>
                <a:spcPct val="80000"/>
              </a:lnSpc>
            </a:pPr>
            <a:r>
              <a:rPr lang="en-GB" sz="2000" smtClean="0">
                <a:solidFill>
                  <a:srgbClr val="FF9900"/>
                </a:solidFill>
              </a:rPr>
              <a:t>“any methodological measurement applied to text” Shapiro &amp; Markoff, 1994:14)</a:t>
            </a:r>
          </a:p>
          <a:p>
            <a:pPr eaLnBrk="1" hangingPunct="1">
              <a:lnSpc>
                <a:spcPct val="80000"/>
              </a:lnSpc>
            </a:pPr>
            <a:r>
              <a:rPr lang="en-GB" sz="2000" smtClean="0">
                <a:solidFill>
                  <a:srgbClr val="FF9900"/>
                </a:solidFill>
              </a:rPr>
              <a:t>Summarises data</a:t>
            </a:r>
          </a:p>
          <a:p>
            <a:pPr eaLnBrk="1" hangingPunct="1">
              <a:lnSpc>
                <a:spcPct val="80000"/>
              </a:lnSpc>
            </a:pPr>
            <a:r>
              <a:rPr lang="en-GB" sz="2000" smtClean="0">
                <a:solidFill>
                  <a:srgbClr val="FF9900"/>
                </a:solidFill>
              </a:rPr>
              <a:t>Can be done through counting OR textual analysis</a:t>
            </a:r>
          </a:p>
          <a:p>
            <a:pPr eaLnBrk="1" hangingPunct="1">
              <a:lnSpc>
                <a:spcPct val="80000"/>
              </a:lnSpc>
            </a:pPr>
            <a:r>
              <a:rPr lang="en-GB" sz="2000" smtClean="0">
                <a:solidFill>
                  <a:srgbClr val="FF9900"/>
                </a:solidFill>
              </a:rPr>
              <a:t>Usually seen as realist/positivist type of research (so not good/useful in some circumstances eg unique experience/perspective/context)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5042"/>
                                        </p:tgtEl>
                                        <p:attrNameLst>
                                          <p:attrName>style.visibility</p:attrName>
                                        </p:attrNameLst>
                                      </p:cBhvr>
                                      <p:to>
                                        <p:strVal val="visible"/>
                                      </p:to>
                                    </p:set>
                                    <p:animEffect transition="in" filter="fade">
                                      <p:cBhvr>
                                        <p:cTn id="7" dur="2000"/>
                                        <p:tgtEl>
                                          <p:spTgt spid="21504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5043"/>
                                        </p:tgtEl>
                                        <p:attrNameLst>
                                          <p:attrName>style.visibility</p:attrName>
                                        </p:attrNameLst>
                                      </p:cBhvr>
                                      <p:to>
                                        <p:strVal val="visible"/>
                                      </p:to>
                                    </p:set>
                                    <p:animEffect transition="in" filter="fade">
                                      <p:cBhvr>
                                        <p:cTn id="10" dur="2000"/>
                                        <p:tgtEl>
                                          <p:spTgt spid="2150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42" grpId="0"/>
      <p:bldP spid="215043" grpId="0"/>
    </p:bldLst>
  </p:timing>
</p:sld>
</file>

<file path=ppt/slides/slide1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3426" name="Footer Placeholder 4"/>
          <p:cNvSpPr>
            <a:spLocks noGrp="1"/>
          </p:cNvSpPr>
          <p:nvPr>
            <p:ph type="ftr" sz="quarter" idx="11"/>
          </p:nvPr>
        </p:nvSpPr>
        <p:spPr>
          <a:noFill/>
        </p:spPr>
        <p:txBody>
          <a:bodyPr/>
          <a:lstStyle/>
          <a:p>
            <a:r>
              <a:rPr lang="en-GB" smtClean="0"/>
              <a:t>CH2018</a:t>
            </a:r>
          </a:p>
        </p:txBody>
      </p:sp>
      <p:sp>
        <p:nvSpPr>
          <p:cNvPr id="103427" name="Slide Number Placeholder 5"/>
          <p:cNvSpPr>
            <a:spLocks noGrp="1"/>
          </p:cNvSpPr>
          <p:nvPr>
            <p:ph type="sldNum" sz="quarter" idx="12"/>
          </p:nvPr>
        </p:nvSpPr>
        <p:spPr>
          <a:noFill/>
        </p:spPr>
        <p:txBody>
          <a:bodyPr/>
          <a:lstStyle/>
          <a:p>
            <a:fld id="{993A3113-130C-468D-A99D-8A0416D4F634}" type="slidenum">
              <a:rPr lang="en-GB" smtClean="0"/>
              <a:pPr/>
              <a:t>117</a:t>
            </a:fld>
            <a:endParaRPr lang="en-GB" smtClean="0"/>
          </a:p>
        </p:txBody>
      </p:sp>
      <p:sp>
        <p:nvSpPr>
          <p:cNvPr id="216066" name="Rectangle 2"/>
          <p:cNvSpPr>
            <a:spLocks noGrp="1" noChangeArrowheads="1"/>
          </p:cNvSpPr>
          <p:nvPr>
            <p:ph type="title"/>
          </p:nvPr>
        </p:nvSpPr>
        <p:spPr>
          <a:xfrm>
            <a:off x="1143000" y="228600"/>
            <a:ext cx="7772400" cy="1143000"/>
          </a:xfrm>
        </p:spPr>
        <p:txBody>
          <a:bodyPr/>
          <a:lstStyle/>
          <a:p>
            <a:pPr eaLnBrk="1" hangingPunct="1"/>
            <a:r>
              <a:rPr lang="en-GB" smtClean="0"/>
              <a:t>A. Content Analysis</a:t>
            </a:r>
          </a:p>
        </p:txBody>
      </p:sp>
      <p:sp>
        <p:nvSpPr>
          <p:cNvPr id="216067" name="Rectangle 3"/>
          <p:cNvSpPr>
            <a:spLocks noGrp="1" noChangeArrowheads="1"/>
          </p:cNvSpPr>
          <p:nvPr>
            <p:ph type="body" idx="1"/>
          </p:nvPr>
        </p:nvSpPr>
        <p:spPr>
          <a:xfrm>
            <a:off x="685800" y="1981200"/>
            <a:ext cx="8458200" cy="5181600"/>
          </a:xfrm>
        </p:spPr>
        <p:txBody>
          <a:bodyPr/>
          <a:lstStyle/>
          <a:p>
            <a:pPr eaLnBrk="1" hangingPunct="1">
              <a:lnSpc>
                <a:spcPct val="80000"/>
              </a:lnSpc>
              <a:buFont typeface="Wingdings" pitchFamily="2" charset="2"/>
              <a:buNone/>
            </a:pPr>
            <a:r>
              <a:rPr lang="en-GB" sz="3000" smtClean="0">
                <a:solidFill>
                  <a:srgbClr val="FF9900"/>
                </a:solidFill>
              </a:rPr>
              <a:t>HOW DO YOU DO IT? (after Robson 1993)</a:t>
            </a:r>
          </a:p>
          <a:p>
            <a:pPr eaLnBrk="1" hangingPunct="1">
              <a:lnSpc>
                <a:spcPct val="80000"/>
              </a:lnSpc>
            </a:pPr>
            <a:r>
              <a:rPr lang="en-GB" sz="2600" smtClean="0"/>
              <a:t>Generate data (usually observation, analysis of documentation or questionnaires)</a:t>
            </a:r>
          </a:p>
          <a:p>
            <a:pPr eaLnBrk="1" hangingPunct="1">
              <a:lnSpc>
                <a:spcPct val="80000"/>
              </a:lnSpc>
            </a:pPr>
            <a:r>
              <a:rPr lang="en-GB" sz="2600" smtClean="0"/>
              <a:t>Choose recording unit of analysis (ie use of individual word or phrase, or semantic [‘meaning’] category)</a:t>
            </a:r>
          </a:p>
          <a:p>
            <a:pPr eaLnBrk="1" hangingPunct="1">
              <a:lnSpc>
                <a:spcPct val="80000"/>
              </a:lnSpc>
            </a:pPr>
            <a:r>
              <a:rPr lang="en-GB" sz="2600" smtClean="0"/>
              <a:t>Select categories for analysis (usually subject matter).  </a:t>
            </a:r>
          </a:p>
          <a:p>
            <a:pPr eaLnBrk="1" hangingPunct="1">
              <a:lnSpc>
                <a:spcPct val="80000"/>
              </a:lnSpc>
            </a:pPr>
            <a:r>
              <a:rPr lang="en-GB" sz="2600" smtClean="0"/>
              <a:t>State explicitly what you are looking for in making categorisations (ie define categories)</a:t>
            </a:r>
          </a:p>
          <a:p>
            <a:pPr eaLnBrk="1" hangingPunct="1">
              <a:lnSpc>
                <a:spcPct val="80000"/>
              </a:lnSpc>
            </a:pPr>
            <a:r>
              <a:rPr lang="en-GB" sz="2600" smtClean="0"/>
              <a:t>Read through one or two documents.  Note in margin where categories occur</a:t>
            </a:r>
          </a:p>
          <a:p>
            <a:pPr eaLnBrk="1" hangingPunct="1">
              <a:lnSpc>
                <a:spcPct val="80000"/>
              </a:lnSpc>
            </a:pPr>
            <a:endParaRPr lang="en-GB" sz="2600"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6066"/>
                                        </p:tgtEl>
                                        <p:attrNameLst>
                                          <p:attrName>style.visibility</p:attrName>
                                        </p:attrNameLst>
                                      </p:cBhvr>
                                      <p:to>
                                        <p:strVal val="visible"/>
                                      </p:to>
                                    </p:set>
                                    <p:animEffect transition="in" filter="fade">
                                      <p:cBhvr>
                                        <p:cTn id="7" dur="2000"/>
                                        <p:tgtEl>
                                          <p:spTgt spid="21606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6067"/>
                                        </p:tgtEl>
                                        <p:attrNameLst>
                                          <p:attrName>style.visibility</p:attrName>
                                        </p:attrNameLst>
                                      </p:cBhvr>
                                      <p:to>
                                        <p:strVal val="visible"/>
                                      </p:to>
                                    </p:set>
                                    <p:animEffect transition="in" filter="fade">
                                      <p:cBhvr>
                                        <p:cTn id="10" dur="2000"/>
                                        <p:tgtEl>
                                          <p:spTgt spid="2160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6066" grpId="0"/>
      <p:bldP spid="216067" grpId="0"/>
    </p:bldLst>
  </p:timing>
</p:sld>
</file>

<file path=ppt/slides/slide1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4450" name="Footer Placeholder 4"/>
          <p:cNvSpPr>
            <a:spLocks noGrp="1"/>
          </p:cNvSpPr>
          <p:nvPr>
            <p:ph type="ftr" sz="quarter" idx="11"/>
          </p:nvPr>
        </p:nvSpPr>
        <p:spPr>
          <a:noFill/>
        </p:spPr>
        <p:txBody>
          <a:bodyPr/>
          <a:lstStyle/>
          <a:p>
            <a:r>
              <a:rPr lang="en-GB" smtClean="0"/>
              <a:t>CH2018</a:t>
            </a:r>
          </a:p>
        </p:txBody>
      </p:sp>
      <p:sp>
        <p:nvSpPr>
          <p:cNvPr id="104451" name="Slide Number Placeholder 5"/>
          <p:cNvSpPr>
            <a:spLocks noGrp="1"/>
          </p:cNvSpPr>
          <p:nvPr>
            <p:ph type="sldNum" sz="quarter" idx="12"/>
          </p:nvPr>
        </p:nvSpPr>
        <p:spPr>
          <a:noFill/>
        </p:spPr>
        <p:txBody>
          <a:bodyPr/>
          <a:lstStyle/>
          <a:p>
            <a:fld id="{73C86F60-D5C7-423C-83CB-0C8F6D3FD588}" type="slidenum">
              <a:rPr lang="en-GB" smtClean="0"/>
              <a:pPr/>
              <a:t>118</a:t>
            </a:fld>
            <a:endParaRPr lang="en-GB" smtClean="0"/>
          </a:p>
        </p:txBody>
      </p:sp>
      <p:sp>
        <p:nvSpPr>
          <p:cNvPr id="217090" name="Rectangle 2"/>
          <p:cNvSpPr>
            <a:spLocks noGrp="1" noChangeArrowheads="1"/>
          </p:cNvSpPr>
          <p:nvPr>
            <p:ph type="title"/>
          </p:nvPr>
        </p:nvSpPr>
        <p:spPr>
          <a:xfrm>
            <a:off x="1143000" y="609600"/>
            <a:ext cx="7772400" cy="990600"/>
          </a:xfrm>
        </p:spPr>
        <p:txBody>
          <a:bodyPr/>
          <a:lstStyle/>
          <a:p>
            <a:pPr eaLnBrk="1" hangingPunct="1"/>
            <a:r>
              <a:rPr lang="en-GB" smtClean="0"/>
              <a:t>Content Analysis  </a:t>
            </a:r>
            <a:r>
              <a:rPr lang="en-GB" sz="1600" smtClean="0"/>
              <a:t>(Cont.) </a:t>
            </a:r>
          </a:p>
        </p:txBody>
      </p:sp>
      <p:sp>
        <p:nvSpPr>
          <p:cNvPr id="217091" name="Rectangle 3"/>
          <p:cNvSpPr>
            <a:spLocks noGrp="1" noChangeArrowheads="1"/>
          </p:cNvSpPr>
          <p:nvPr>
            <p:ph type="body" idx="1"/>
          </p:nvPr>
        </p:nvSpPr>
        <p:spPr>
          <a:xfrm>
            <a:off x="685800" y="1981200"/>
            <a:ext cx="8458200" cy="5715000"/>
          </a:xfrm>
        </p:spPr>
        <p:txBody>
          <a:bodyPr/>
          <a:lstStyle/>
          <a:p>
            <a:pPr eaLnBrk="1" hangingPunct="1">
              <a:lnSpc>
                <a:spcPct val="80000"/>
              </a:lnSpc>
              <a:buFont typeface="Wingdings" pitchFamily="2" charset="2"/>
              <a:buNone/>
            </a:pPr>
            <a:r>
              <a:rPr lang="en-GB" sz="2500" smtClean="0">
                <a:solidFill>
                  <a:srgbClr val="FF9900"/>
                </a:solidFill>
              </a:rPr>
              <a:t>HOW DO YOU DO IT? (after Robson 1993)</a:t>
            </a:r>
          </a:p>
          <a:p>
            <a:pPr eaLnBrk="1" hangingPunct="1">
              <a:lnSpc>
                <a:spcPct val="80000"/>
              </a:lnSpc>
            </a:pPr>
            <a:r>
              <a:rPr lang="en-GB" sz="2500" smtClean="0"/>
              <a:t>Read a few more documents.  Review choice of categories.  Think about: similar, irrelevant and important categories</a:t>
            </a:r>
          </a:p>
          <a:p>
            <a:pPr eaLnBrk="1" hangingPunct="1">
              <a:lnSpc>
                <a:spcPct val="80000"/>
              </a:lnSpc>
            </a:pPr>
            <a:r>
              <a:rPr lang="en-GB" sz="2500" smtClean="0"/>
              <a:t>Think about how to demonstrate rigour in your choice of categories and coding (eg reliability)</a:t>
            </a:r>
          </a:p>
          <a:p>
            <a:pPr eaLnBrk="1" hangingPunct="1">
              <a:lnSpc>
                <a:spcPct val="80000"/>
              </a:lnSpc>
            </a:pPr>
            <a:r>
              <a:rPr lang="en-GB" sz="2500" smtClean="0"/>
              <a:t>Produce ‘master’ list of categories</a:t>
            </a:r>
          </a:p>
          <a:p>
            <a:pPr eaLnBrk="1" hangingPunct="1">
              <a:lnSpc>
                <a:spcPct val="80000"/>
              </a:lnSpc>
            </a:pPr>
            <a:r>
              <a:rPr lang="en-GB" sz="2500" smtClean="0"/>
              <a:t>Look for and mark all occurrences of categories in your data</a:t>
            </a:r>
          </a:p>
          <a:p>
            <a:pPr eaLnBrk="1" hangingPunct="1">
              <a:lnSpc>
                <a:spcPct val="80000"/>
              </a:lnSpc>
            </a:pPr>
            <a:r>
              <a:rPr lang="en-GB" sz="2500" smtClean="0"/>
              <a:t>Collect together in different files all incidences of your codes, either using photocopies and scissors, or word processing files.</a:t>
            </a:r>
          </a:p>
          <a:p>
            <a:pPr eaLnBrk="1" hangingPunct="1">
              <a:lnSpc>
                <a:spcPct val="80000"/>
              </a:lnSpc>
            </a:pPr>
            <a:r>
              <a:rPr lang="en-GB" sz="2500" smtClean="0"/>
              <a:t>Either I) count (if interested in occurrence or number of people using it) or II) look at range/type of examples (if interested in breadth, illustrative examples)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7090"/>
                                        </p:tgtEl>
                                        <p:attrNameLst>
                                          <p:attrName>style.visibility</p:attrName>
                                        </p:attrNameLst>
                                      </p:cBhvr>
                                      <p:to>
                                        <p:strVal val="visible"/>
                                      </p:to>
                                    </p:set>
                                    <p:animEffect transition="in" filter="fade">
                                      <p:cBhvr>
                                        <p:cTn id="7" dur="2000"/>
                                        <p:tgtEl>
                                          <p:spTgt spid="21709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7091"/>
                                        </p:tgtEl>
                                        <p:attrNameLst>
                                          <p:attrName>style.visibility</p:attrName>
                                        </p:attrNameLst>
                                      </p:cBhvr>
                                      <p:to>
                                        <p:strVal val="visible"/>
                                      </p:to>
                                    </p:set>
                                    <p:animEffect transition="in" filter="fade">
                                      <p:cBhvr>
                                        <p:cTn id="10" dur="2000"/>
                                        <p:tgtEl>
                                          <p:spTgt spid="2170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7090" grpId="0"/>
      <p:bldP spid="217091" grpId="0"/>
    </p:bldLst>
  </p:timing>
</p:sld>
</file>

<file path=ppt/slides/slide1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5474" name="Footer Placeholder 5"/>
          <p:cNvSpPr>
            <a:spLocks noGrp="1"/>
          </p:cNvSpPr>
          <p:nvPr>
            <p:ph type="ftr" sz="quarter" idx="11"/>
          </p:nvPr>
        </p:nvSpPr>
        <p:spPr>
          <a:noFill/>
        </p:spPr>
        <p:txBody>
          <a:bodyPr/>
          <a:lstStyle/>
          <a:p>
            <a:r>
              <a:rPr lang="en-GB" smtClean="0"/>
              <a:t>CH2018</a:t>
            </a:r>
          </a:p>
        </p:txBody>
      </p:sp>
      <p:sp>
        <p:nvSpPr>
          <p:cNvPr id="105475" name="Slide Number Placeholder 6"/>
          <p:cNvSpPr>
            <a:spLocks noGrp="1"/>
          </p:cNvSpPr>
          <p:nvPr>
            <p:ph type="sldNum" sz="quarter" idx="12"/>
          </p:nvPr>
        </p:nvSpPr>
        <p:spPr>
          <a:noFill/>
        </p:spPr>
        <p:txBody>
          <a:bodyPr/>
          <a:lstStyle/>
          <a:p>
            <a:fld id="{E11BAA0E-233B-49A7-B7CB-433BA189CEFB}" type="slidenum">
              <a:rPr lang="en-GB" smtClean="0"/>
              <a:pPr/>
              <a:t>119</a:t>
            </a:fld>
            <a:endParaRPr lang="en-GB" smtClean="0"/>
          </a:p>
        </p:txBody>
      </p:sp>
      <p:sp>
        <p:nvSpPr>
          <p:cNvPr id="218114" name="Rectangle 2"/>
          <p:cNvSpPr>
            <a:spLocks noGrp="1" noChangeArrowheads="1"/>
          </p:cNvSpPr>
          <p:nvPr>
            <p:ph type="title"/>
          </p:nvPr>
        </p:nvSpPr>
        <p:spPr/>
        <p:txBody>
          <a:bodyPr/>
          <a:lstStyle/>
          <a:p>
            <a:pPr eaLnBrk="1" hangingPunct="1"/>
            <a:r>
              <a:rPr lang="en-GB" smtClean="0"/>
              <a:t>A. Content Analysis: Pros And Cons</a:t>
            </a:r>
          </a:p>
        </p:txBody>
      </p:sp>
      <p:sp>
        <p:nvSpPr>
          <p:cNvPr id="218115" name="Rectangle 3"/>
          <p:cNvSpPr>
            <a:spLocks noGrp="1" noChangeArrowheads="1"/>
          </p:cNvSpPr>
          <p:nvPr>
            <p:ph type="body" sz="half" idx="1"/>
          </p:nvPr>
        </p:nvSpPr>
        <p:spPr/>
        <p:txBody>
          <a:bodyPr/>
          <a:lstStyle/>
          <a:p>
            <a:pPr eaLnBrk="1" hangingPunct="1">
              <a:buFont typeface="Wingdings" pitchFamily="2" charset="2"/>
              <a:buNone/>
            </a:pPr>
            <a:r>
              <a:rPr lang="en-GB" smtClean="0">
                <a:solidFill>
                  <a:srgbClr val="FF9900"/>
                </a:solidFill>
              </a:rPr>
              <a:t>PROS</a:t>
            </a:r>
          </a:p>
          <a:p>
            <a:pPr eaLnBrk="1" hangingPunct="1"/>
            <a:r>
              <a:rPr lang="en-GB" smtClean="0"/>
              <a:t>Quick</a:t>
            </a:r>
          </a:p>
          <a:p>
            <a:pPr eaLnBrk="1" hangingPunct="1"/>
            <a:r>
              <a:rPr lang="en-GB" smtClean="0"/>
              <a:t>Relatively easy</a:t>
            </a:r>
          </a:p>
          <a:p>
            <a:pPr eaLnBrk="1" hangingPunct="1"/>
            <a:r>
              <a:rPr lang="en-GB" smtClean="0"/>
              <a:t>Obvious and easy to follow</a:t>
            </a:r>
          </a:p>
        </p:txBody>
      </p:sp>
      <p:sp>
        <p:nvSpPr>
          <p:cNvPr id="218116" name="Rectangle 4"/>
          <p:cNvSpPr>
            <a:spLocks noGrp="1" noChangeArrowheads="1"/>
          </p:cNvSpPr>
          <p:nvPr>
            <p:ph type="body" sz="half" idx="2"/>
          </p:nvPr>
        </p:nvSpPr>
        <p:spPr>
          <a:xfrm>
            <a:off x="4865688" y="2214563"/>
            <a:ext cx="3902075" cy="3881437"/>
          </a:xfrm>
        </p:spPr>
        <p:txBody>
          <a:bodyPr/>
          <a:lstStyle/>
          <a:p>
            <a:pPr eaLnBrk="1" hangingPunct="1">
              <a:lnSpc>
                <a:spcPct val="90000"/>
              </a:lnSpc>
              <a:buFont typeface="Wingdings" pitchFamily="2" charset="2"/>
              <a:buNone/>
            </a:pPr>
            <a:r>
              <a:rPr lang="en-GB" sz="2600" smtClean="0">
                <a:solidFill>
                  <a:srgbClr val="FF9900"/>
                </a:solidFill>
              </a:rPr>
              <a:t>CONS</a:t>
            </a:r>
          </a:p>
          <a:p>
            <a:pPr eaLnBrk="1" hangingPunct="1">
              <a:lnSpc>
                <a:spcPct val="90000"/>
              </a:lnSpc>
            </a:pPr>
            <a:r>
              <a:rPr lang="en-GB" sz="2600" smtClean="0"/>
              <a:t>Superficial and uninteresting</a:t>
            </a:r>
          </a:p>
          <a:p>
            <a:pPr eaLnBrk="1" hangingPunct="1">
              <a:lnSpc>
                <a:spcPct val="90000"/>
              </a:lnSpc>
            </a:pPr>
            <a:r>
              <a:rPr lang="en-GB" sz="2600" smtClean="0"/>
              <a:t>Doesn’t relate to/use theory</a:t>
            </a:r>
          </a:p>
          <a:p>
            <a:pPr eaLnBrk="1" hangingPunct="1">
              <a:lnSpc>
                <a:spcPct val="90000"/>
              </a:lnSpc>
            </a:pPr>
            <a:r>
              <a:rPr lang="en-GB" sz="2600" smtClean="0"/>
              <a:t>‘Codified common sense’ (Robson 1993: 275) (so doesn’t permit multiple perspectives)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8114"/>
                                        </p:tgtEl>
                                        <p:attrNameLst>
                                          <p:attrName>style.visibility</p:attrName>
                                        </p:attrNameLst>
                                      </p:cBhvr>
                                      <p:to>
                                        <p:strVal val="visible"/>
                                      </p:to>
                                    </p:set>
                                    <p:animEffect transition="in" filter="fade">
                                      <p:cBhvr>
                                        <p:cTn id="7" dur="2000"/>
                                        <p:tgtEl>
                                          <p:spTgt spid="2181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8115"/>
                                        </p:tgtEl>
                                        <p:attrNameLst>
                                          <p:attrName>style.visibility</p:attrName>
                                        </p:attrNameLst>
                                      </p:cBhvr>
                                      <p:to>
                                        <p:strVal val="visible"/>
                                      </p:to>
                                    </p:set>
                                    <p:animEffect transition="in" filter="fade">
                                      <p:cBhvr>
                                        <p:cTn id="10" dur="2000"/>
                                        <p:tgtEl>
                                          <p:spTgt spid="21811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18116"/>
                                        </p:tgtEl>
                                        <p:attrNameLst>
                                          <p:attrName>style.visibility</p:attrName>
                                        </p:attrNameLst>
                                      </p:cBhvr>
                                      <p:to>
                                        <p:strVal val="visible"/>
                                      </p:to>
                                    </p:set>
                                    <p:animEffect transition="in" filter="fade">
                                      <p:cBhvr>
                                        <p:cTn id="13" dur="2000"/>
                                        <p:tgtEl>
                                          <p:spTgt spid="2181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8114" grpId="0"/>
      <p:bldP spid="218115" grpId="0"/>
      <p:bldP spid="218116" grpId="0"/>
    </p:bldLst>
  </p:timing>
</p:sld>
</file>

<file path=ppt/slides/slide1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6498" name="Footer Placeholder 4"/>
          <p:cNvSpPr>
            <a:spLocks noGrp="1"/>
          </p:cNvSpPr>
          <p:nvPr>
            <p:ph type="ftr" sz="quarter" idx="11"/>
          </p:nvPr>
        </p:nvSpPr>
        <p:spPr>
          <a:noFill/>
        </p:spPr>
        <p:txBody>
          <a:bodyPr/>
          <a:lstStyle/>
          <a:p>
            <a:r>
              <a:rPr lang="en-GB" smtClean="0"/>
              <a:t>CH2018</a:t>
            </a:r>
          </a:p>
        </p:txBody>
      </p:sp>
      <p:sp>
        <p:nvSpPr>
          <p:cNvPr id="106499" name="Slide Number Placeholder 5"/>
          <p:cNvSpPr>
            <a:spLocks noGrp="1"/>
          </p:cNvSpPr>
          <p:nvPr>
            <p:ph type="sldNum" sz="quarter" idx="12"/>
          </p:nvPr>
        </p:nvSpPr>
        <p:spPr>
          <a:noFill/>
        </p:spPr>
        <p:txBody>
          <a:bodyPr/>
          <a:lstStyle/>
          <a:p>
            <a:fld id="{B7D50BC0-0430-4BCD-A33D-3CCCB38B5E33}" type="slidenum">
              <a:rPr lang="en-GB" smtClean="0"/>
              <a:pPr/>
              <a:t>120</a:t>
            </a:fld>
            <a:endParaRPr lang="en-GB" smtClean="0"/>
          </a:p>
        </p:txBody>
      </p:sp>
      <p:sp>
        <p:nvSpPr>
          <p:cNvPr id="219138" name="Rectangle 2"/>
          <p:cNvSpPr>
            <a:spLocks noGrp="1" noChangeArrowheads="1"/>
          </p:cNvSpPr>
          <p:nvPr>
            <p:ph type="title"/>
          </p:nvPr>
        </p:nvSpPr>
        <p:spPr/>
        <p:txBody>
          <a:bodyPr/>
          <a:lstStyle/>
          <a:p>
            <a:pPr eaLnBrk="1" hangingPunct="1"/>
            <a:r>
              <a:rPr lang="en-GB" smtClean="0"/>
              <a:t>B. Thematic Analysis</a:t>
            </a:r>
          </a:p>
        </p:txBody>
      </p:sp>
      <p:sp>
        <p:nvSpPr>
          <p:cNvPr id="219139" name="Rectangle 3"/>
          <p:cNvSpPr>
            <a:spLocks noGrp="1" noChangeArrowheads="1"/>
          </p:cNvSpPr>
          <p:nvPr>
            <p:ph type="body" idx="1"/>
          </p:nvPr>
        </p:nvSpPr>
        <p:spPr>
          <a:xfrm>
            <a:off x="683568" y="2060848"/>
            <a:ext cx="5112568" cy="4035152"/>
          </a:xfrm>
        </p:spPr>
        <p:txBody>
          <a:bodyPr/>
          <a:lstStyle/>
          <a:p>
            <a:pPr eaLnBrk="1" hangingPunct="1">
              <a:buFont typeface="Wingdings" pitchFamily="2" charset="2"/>
              <a:buNone/>
            </a:pPr>
            <a:r>
              <a:rPr lang="en-GB" sz="2800" dirty="0" smtClean="0">
                <a:solidFill>
                  <a:srgbClr val="FF9900"/>
                </a:solidFill>
              </a:rPr>
              <a:t>WHAT IS IT?</a:t>
            </a:r>
          </a:p>
          <a:p>
            <a:pPr eaLnBrk="1" hangingPunct="1"/>
            <a:r>
              <a:rPr lang="en-GB" sz="2800" dirty="0" smtClean="0"/>
              <a:t>Describes and organises data</a:t>
            </a:r>
          </a:p>
          <a:p>
            <a:pPr eaLnBrk="1" hangingPunct="1"/>
            <a:r>
              <a:rPr lang="en-GB" sz="2800" dirty="0" smtClean="0"/>
              <a:t>Driven by theory (deductive) or data (inductive)</a:t>
            </a:r>
          </a:p>
          <a:p>
            <a:pPr eaLnBrk="1" hangingPunct="1"/>
            <a:r>
              <a:rPr lang="en-GB" sz="2800" dirty="0" smtClean="0"/>
              <a:t>Generic term used within many different types of qualitative analytic approaches</a:t>
            </a:r>
          </a:p>
          <a:p>
            <a:pPr eaLnBrk="1" hangingPunct="1"/>
            <a:r>
              <a:rPr lang="en-GB" sz="2800" dirty="0" smtClean="0"/>
              <a:t>Can sit anywhere along the ‘positivist/relativist’ continuum</a:t>
            </a:r>
          </a:p>
        </p:txBody>
      </p:sp>
      <p:pic>
        <p:nvPicPr>
          <p:cNvPr id="191490" name="Picture 2" descr="http://thecantergroup.files.wordpress.com/2011/03/hammer-and-blue-print1.jpg"/>
          <p:cNvPicPr>
            <a:picLocks noChangeAspect="1" noChangeArrowheads="1"/>
          </p:cNvPicPr>
          <p:nvPr/>
        </p:nvPicPr>
        <p:blipFill>
          <a:blip r:embed="rId3" cstate="print"/>
          <a:srcRect/>
          <a:stretch>
            <a:fillRect/>
          </a:stretch>
        </p:blipFill>
        <p:spPr bwMode="auto">
          <a:xfrm>
            <a:off x="6156176" y="2564904"/>
            <a:ext cx="2771800" cy="1660290"/>
          </a:xfrm>
          <a:prstGeom prst="rect">
            <a:avLst/>
          </a:prstGeom>
          <a:noFill/>
        </p:spPr>
      </p:pic>
      <p:pic>
        <p:nvPicPr>
          <p:cNvPr id="191492" name="Picture 4" descr="http://www.khl.com/servlet/file/KHL.com-pic-template-(large).gif?ITEM_ENT_ID=79837&amp;COLLSPEC_ENT_ID=32&amp;ITEM_VERSION=1"/>
          <p:cNvPicPr>
            <a:picLocks noChangeAspect="1" noChangeArrowheads="1"/>
          </p:cNvPicPr>
          <p:nvPr/>
        </p:nvPicPr>
        <p:blipFill>
          <a:blip r:embed="rId4" cstate="print"/>
          <a:srcRect/>
          <a:stretch>
            <a:fillRect/>
          </a:stretch>
        </p:blipFill>
        <p:spPr bwMode="auto">
          <a:xfrm>
            <a:off x="6156176" y="4365104"/>
            <a:ext cx="2805076" cy="1872388"/>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9138"/>
                                        </p:tgtEl>
                                        <p:attrNameLst>
                                          <p:attrName>style.visibility</p:attrName>
                                        </p:attrNameLst>
                                      </p:cBhvr>
                                      <p:to>
                                        <p:strVal val="visible"/>
                                      </p:to>
                                    </p:set>
                                    <p:animEffect transition="in" filter="fade">
                                      <p:cBhvr>
                                        <p:cTn id="7" dur="2000"/>
                                        <p:tgtEl>
                                          <p:spTgt spid="2191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9139"/>
                                        </p:tgtEl>
                                        <p:attrNameLst>
                                          <p:attrName>style.visibility</p:attrName>
                                        </p:attrNameLst>
                                      </p:cBhvr>
                                      <p:to>
                                        <p:strVal val="visible"/>
                                      </p:to>
                                    </p:set>
                                    <p:animEffect transition="in" filter="fade">
                                      <p:cBhvr>
                                        <p:cTn id="10" dur="2000"/>
                                        <p:tgtEl>
                                          <p:spTgt spid="2191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9138" grpId="0"/>
      <p:bldP spid="219139" grpId="0"/>
    </p:bldLst>
  </p:timing>
</p:sld>
</file>

<file path=ppt/slides/slide1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7522" name="Footer Placeholder 4"/>
          <p:cNvSpPr>
            <a:spLocks noGrp="1"/>
          </p:cNvSpPr>
          <p:nvPr>
            <p:ph type="ftr" sz="quarter" idx="11"/>
          </p:nvPr>
        </p:nvSpPr>
        <p:spPr>
          <a:noFill/>
        </p:spPr>
        <p:txBody>
          <a:bodyPr/>
          <a:lstStyle/>
          <a:p>
            <a:r>
              <a:rPr lang="en-GB" smtClean="0"/>
              <a:t>CH2018</a:t>
            </a:r>
          </a:p>
        </p:txBody>
      </p:sp>
      <p:sp>
        <p:nvSpPr>
          <p:cNvPr id="107523" name="Slide Number Placeholder 5"/>
          <p:cNvSpPr>
            <a:spLocks noGrp="1"/>
          </p:cNvSpPr>
          <p:nvPr>
            <p:ph type="sldNum" sz="quarter" idx="12"/>
          </p:nvPr>
        </p:nvSpPr>
        <p:spPr>
          <a:noFill/>
        </p:spPr>
        <p:txBody>
          <a:bodyPr/>
          <a:lstStyle/>
          <a:p>
            <a:fld id="{A0CFDA95-59FB-4BDE-82B2-30465B278C21}" type="slidenum">
              <a:rPr lang="en-GB" smtClean="0"/>
              <a:pPr/>
              <a:t>121</a:t>
            </a:fld>
            <a:endParaRPr lang="en-GB" smtClean="0"/>
          </a:p>
        </p:txBody>
      </p:sp>
      <p:sp>
        <p:nvSpPr>
          <p:cNvPr id="220162" name="Rectangle 2"/>
          <p:cNvSpPr>
            <a:spLocks noGrp="1" noChangeArrowheads="1"/>
          </p:cNvSpPr>
          <p:nvPr>
            <p:ph type="title"/>
          </p:nvPr>
        </p:nvSpPr>
        <p:spPr>
          <a:xfrm>
            <a:off x="1143000" y="838200"/>
            <a:ext cx="7772400" cy="609600"/>
          </a:xfrm>
        </p:spPr>
        <p:txBody>
          <a:bodyPr/>
          <a:lstStyle/>
          <a:p>
            <a:pPr eaLnBrk="1" hangingPunct="1"/>
            <a:r>
              <a:rPr lang="en-GB" sz="3600" smtClean="0"/>
              <a:t>B. Thematic Analysis</a:t>
            </a:r>
            <a:endParaRPr lang="en-GB" smtClean="0"/>
          </a:p>
        </p:txBody>
      </p:sp>
      <p:sp>
        <p:nvSpPr>
          <p:cNvPr id="220163" name="Rectangle 3"/>
          <p:cNvSpPr>
            <a:spLocks noGrp="1" noChangeArrowheads="1"/>
          </p:cNvSpPr>
          <p:nvPr>
            <p:ph type="body" idx="1"/>
          </p:nvPr>
        </p:nvSpPr>
        <p:spPr>
          <a:xfrm>
            <a:off x="685800" y="1981200"/>
            <a:ext cx="8458200" cy="5791200"/>
          </a:xfrm>
        </p:spPr>
        <p:txBody>
          <a:bodyPr/>
          <a:lstStyle/>
          <a:p>
            <a:pPr eaLnBrk="1" hangingPunct="1">
              <a:lnSpc>
                <a:spcPct val="90000"/>
              </a:lnSpc>
              <a:buFont typeface="Wingdings" pitchFamily="2" charset="2"/>
              <a:buNone/>
            </a:pPr>
            <a:r>
              <a:rPr lang="en-GB" sz="2400" smtClean="0">
                <a:solidFill>
                  <a:srgbClr val="FF9900"/>
                </a:solidFill>
              </a:rPr>
              <a:t>HOW DO YOU DO IT? (after Smith 1995)</a:t>
            </a:r>
          </a:p>
          <a:p>
            <a:pPr eaLnBrk="1" hangingPunct="1">
              <a:lnSpc>
                <a:spcPct val="90000"/>
              </a:lnSpc>
            </a:pPr>
            <a:r>
              <a:rPr lang="en-GB" sz="2400" smtClean="0"/>
              <a:t>Generate data (typically ssi, focus group)</a:t>
            </a:r>
          </a:p>
          <a:p>
            <a:pPr eaLnBrk="1" hangingPunct="1">
              <a:lnSpc>
                <a:spcPct val="90000"/>
              </a:lnSpc>
            </a:pPr>
            <a:r>
              <a:rPr lang="en-GB" sz="2400" smtClean="0"/>
              <a:t>Read one transcript a number of times.  In right margin, note: interesting things, significant things, associations, summaries</a:t>
            </a:r>
          </a:p>
          <a:p>
            <a:pPr eaLnBrk="1" hangingPunct="1">
              <a:lnSpc>
                <a:spcPct val="90000"/>
              </a:lnSpc>
            </a:pPr>
            <a:r>
              <a:rPr lang="en-GB" sz="2400" smtClean="0"/>
              <a:t>Note (in left margin) key words, emerging code titles</a:t>
            </a:r>
          </a:p>
          <a:p>
            <a:pPr eaLnBrk="1" hangingPunct="1">
              <a:lnSpc>
                <a:spcPct val="90000"/>
              </a:lnSpc>
            </a:pPr>
            <a:r>
              <a:rPr lang="en-GB" sz="2400" smtClean="0"/>
              <a:t>Look at emerging codes and think about: similarities and connections, master or subordinate codes, irrelevancies, new or more important ideas emerging from existing codes</a:t>
            </a:r>
          </a:p>
          <a:p>
            <a:pPr eaLnBrk="1" hangingPunct="1">
              <a:lnSpc>
                <a:spcPct val="90000"/>
              </a:lnSpc>
            </a:pPr>
            <a:r>
              <a:rPr lang="en-GB" sz="2400" smtClean="0"/>
              <a:t>Produce master list of codes</a:t>
            </a:r>
          </a:p>
          <a:p>
            <a:pPr eaLnBrk="1" hangingPunct="1">
              <a:lnSpc>
                <a:spcPct val="90000"/>
              </a:lnSpc>
            </a:pPr>
            <a:r>
              <a:rPr lang="en-GB" sz="2400" smtClean="0"/>
              <a:t>Move to next transcript.  Either a) continue working with master list, adding to and generating new codes or b) produce new master list, read together with previous list and produce consolidated list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0162"/>
                                        </p:tgtEl>
                                        <p:attrNameLst>
                                          <p:attrName>style.visibility</p:attrName>
                                        </p:attrNameLst>
                                      </p:cBhvr>
                                      <p:to>
                                        <p:strVal val="visible"/>
                                      </p:to>
                                    </p:set>
                                    <p:animEffect transition="in" filter="fade">
                                      <p:cBhvr>
                                        <p:cTn id="7" dur="2000"/>
                                        <p:tgtEl>
                                          <p:spTgt spid="22016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0163"/>
                                        </p:tgtEl>
                                        <p:attrNameLst>
                                          <p:attrName>style.visibility</p:attrName>
                                        </p:attrNameLst>
                                      </p:cBhvr>
                                      <p:to>
                                        <p:strVal val="visible"/>
                                      </p:to>
                                    </p:set>
                                    <p:animEffect transition="in" filter="fade">
                                      <p:cBhvr>
                                        <p:cTn id="10" dur="2000"/>
                                        <p:tgtEl>
                                          <p:spTgt spid="2201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0162" grpId="0"/>
      <p:bldP spid="220163" grpId="0"/>
    </p:bldLst>
  </p:timing>
</p:sld>
</file>

<file path=ppt/slides/slide1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8546" name="Footer Placeholder 4"/>
          <p:cNvSpPr>
            <a:spLocks noGrp="1"/>
          </p:cNvSpPr>
          <p:nvPr>
            <p:ph type="ftr" sz="quarter" idx="11"/>
          </p:nvPr>
        </p:nvSpPr>
        <p:spPr>
          <a:noFill/>
        </p:spPr>
        <p:txBody>
          <a:bodyPr/>
          <a:lstStyle/>
          <a:p>
            <a:r>
              <a:rPr lang="en-GB" smtClean="0"/>
              <a:t>CH2018</a:t>
            </a:r>
          </a:p>
        </p:txBody>
      </p:sp>
      <p:sp>
        <p:nvSpPr>
          <p:cNvPr id="108547" name="Slide Number Placeholder 5"/>
          <p:cNvSpPr>
            <a:spLocks noGrp="1"/>
          </p:cNvSpPr>
          <p:nvPr>
            <p:ph type="sldNum" sz="quarter" idx="12"/>
          </p:nvPr>
        </p:nvSpPr>
        <p:spPr>
          <a:noFill/>
        </p:spPr>
        <p:txBody>
          <a:bodyPr/>
          <a:lstStyle/>
          <a:p>
            <a:fld id="{3180B2D1-9B9B-431A-B9BE-B5AF31D19C3A}" type="slidenum">
              <a:rPr lang="en-GB" smtClean="0"/>
              <a:pPr/>
              <a:t>122</a:t>
            </a:fld>
            <a:endParaRPr lang="en-GB" smtClean="0"/>
          </a:p>
        </p:txBody>
      </p:sp>
      <p:sp>
        <p:nvSpPr>
          <p:cNvPr id="221186" name="Rectangle 2"/>
          <p:cNvSpPr>
            <a:spLocks noGrp="1" noChangeArrowheads="1"/>
          </p:cNvSpPr>
          <p:nvPr>
            <p:ph type="title"/>
          </p:nvPr>
        </p:nvSpPr>
        <p:spPr>
          <a:xfrm>
            <a:off x="1143000" y="685800"/>
            <a:ext cx="7772400" cy="685800"/>
          </a:xfrm>
        </p:spPr>
        <p:txBody>
          <a:bodyPr/>
          <a:lstStyle/>
          <a:p>
            <a:pPr eaLnBrk="1" hangingPunct="1"/>
            <a:r>
              <a:rPr lang="en-GB" smtClean="0"/>
              <a:t>B. Thematic Analysis </a:t>
            </a:r>
            <a:r>
              <a:rPr lang="en-GB" sz="1600" smtClean="0"/>
              <a:t>(Cont.) </a:t>
            </a:r>
          </a:p>
        </p:txBody>
      </p:sp>
      <p:sp>
        <p:nvSpPr>
          <p:cNvPr id="221187" name="Rectangle 3"/>
          <p:cNvSpPr>
            <a:spLocks noGrp="1" noChangeArrowheads="1"/>
          </p:cNvSpPr>
          <p:nvPr>
            <p:ph type="body" idx="1"/>
          </p:nvPr>
        </p:nvSpPr>
        <p:spPr>
          <a:xfrm>
            <a:off x="685800" y="1981200"/>
            <a:ext cx="8458200" cy="5867400"/>
          </a:xfrm>
        </p:spPr>
        <p:txBody>
          <a:bodyPr/>
          <a:lstStyle/>
          <a:p>
            <a:pPr eaLnBrk="1" hangingPunct="1">
              <a:buFont typeface="Wingdings" pitchFamily="2" charset="2"/>
              <a:buNone/>
            </a:pPr>
            <a:r>
              <a:rPr lang="en-GB" sz="2400" smtClean="0">
                <a:solidFill>
                  <a:srgbClr val="FF9900"/>
                </a:solidFill>
              </a:rPr>
              <a:t>HOW DO YOU DO IT? (after Smith 1995)</a:t>
            </a:r>
          </a:p>
          <a:p>
            <a:pPr eaLnBrk="1" hangingPunct="1"/>
            <a:r>
              <a:rPr lang="en-GB" sz="2400" smtClean="0"/>
              <a:t>After five or six transcripts: identify themes (more abstract/theoretical), revise previous transcripts and analyse additional transcripts</a:t>
            </a:r>
          </a:p>
          <a:p>
            <a:pPr eaLnBrk="1" hangingPunct="1"/>
            <a:r>
              <a:rPr lang="en-GB" sz="2400" smtClean="0"/>
              <a:t>Collect together in difference files all occurrences of your (codes?)/themes</a:t>
            </a:r>
          </a:p>
          <a:p>
            <a:pPr eaLnBrk="1" hangingPunct="1"/>
            <a:r>
              <a:rPr lang="en-GB" sz="2400" smtClean="0"/>
              <a:t>Re-read data by theme, compare and refine themes. Produce definitive list of themes (as previously)</a:t>
            </a:r>
          </a:p>
          <a:p>
            <a:pPr eaLnBrk="1" hangingPunct="1"/>
            <a:r>
              <a:rPr lang="en-GB" sz="2400" smtClean="0"/>
              <a:t>Carefully define and note down what you mean by each theme</a:t>
            </a:r>
          </a:p>
          <a:p>
            <a:pPr eaLnBrk="1" hangingPunct="1"/>
            <a:r>
              <a:rPr lang="en-GB" sz="2400" smtClean="0"/>
              <a:t>Think about how you will demonstrate rigour in your analysis (eg reliability, dependability, plausibility, reflexivity)</a:t>
            </a:r>
          </a:p>
          <a:p>
            <a:pPr eaLnBrk="1" hangingPunct="1"/>
            <a:endParaRPr lang="en-GB" sz="2400" smtClean="0"/>
          </a:p>
          <a:p>
            <a:pPr eaLnBrk="1" hangingPunct="1">
              <a:buFont typeface="Wingdings" pitchFamily="2" charset="2"/>
              <a:buNone/>
            </a:pPr>
            <a:endParaRPr lang="en-GB" sz="2500"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1186"/>
                                        </p:tgtEl>
                                        <p:attrNameLst>
                                          <p:attrName>style.visibility</p:attrName>
                                        </p:attrNameLst>
                                      </p:cBhvr>
                                      <p:to>
                                        <p:strVal val="visible"/>
                                      </p:to>
                                    </p:set>
                                    <p:animEffect transition="in" filter="fade">
                                      <p:cBhvr>
                                        <p:cTn id="7" dur="2000"/>
                                        <p:tgtEl>
                                          <p:spTgt spid="2211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1187"/>
                                        </p:tgtEl>
                                        <p:attrNameLst>
                                          <p:attrName>style.visibility</p:attrName>
                                        </p:attrNameLst>
                                      </p:cBhvr>
                                      <p:to>
                                        <p:strVal val="visible"/>
                                      </p:to>
                                    </p:set>
                                    <p:animEffect transition="in" filter="fade">
                                      <p:cBhvr>
                                        <p:cTn id="10" dur="2000"/>
                                        <p:tgtEl>
                                          <p:spTgt spid="2211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1186" grpId="0"/>
      <p:bldP spid="221187" grpId="0"/>
    </p:bldLst>
  </p:timing>
</p:sld>
</file>

<file path=ppt/slides/slide1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25" name="Footer Placeholder 4"/>
          <p:cNvSpPr>
            <a:spLocks noGrp="1"/>
          </p:cNvSpPr>
          <p:nvPr>
            <p:ph type="ftr" sz="quarter" idx="11"/>
          </p:nvPr>
        </p:nvSpPr>
        <p:spPr>
          <a:noFill/>
        </p:spPr>
        <p:txBody>
          <a:bodyPr/>
          <a:lstStyle/>
          <a:p>
            <a:r>
              <a:rPr lang="en-GB" smtClean="0"/>
              <a:t>CH2018</a:t>
            </a:r>
          </a:p>
        </p:txBody>
      </p:sp>
      <p:sp>
        <p:nvSpPr>
          <p:cNvPr id="13326" name="Slide Number Placeholder 5"/>
          <p:cNvSpPr>
            <a:spLocks noGrp="1"/>
          </p:cNvSpPr>
          <p:nvPr>
            <p:ph type="sldNum" sz="quarter" idx="12"/>
          </p:nvPr>
        </p:nvSpPr>
        <p:spPr>
          <a:noFill/>
        </p:spPr>
        <p:txBody>
          <a:bodyPr/>
          <a:lstStyle/>
          <a:p>
            <a:fld id="{D85C107C-4DA7-40F0-AC3F-687904175C84}" type="slidenum">
              <a:rPr lang="en-GB" smtClean="0"/>
              <a:pPr/>
              <a:t>123</a:t>
            </a:fld>
            <a:endParaRPr lang="en-GB" smtClean="0"/>
          </a:p>
        </p:txBody>
      </p:sp>
      <p:sp>
        <p:nvSpPr>
          <p:cNvPr id="222210" name="Rectangle 2"/>
          <p:cNvSpPr>
            <a:spLocks noGrp="1" noChangeArrowheads="1"/>
          </p:cNvSpPr>
          <p:nvPr>
            <p:ph type="title"/>
          </p:nvPr>
        </p:nvSpPr>
        <p:spPr>
          <a:xfrm>
            <a:off x="1143000" y="609600"/>
            <a:ext cx="7772400" cy="1143000"/>
          </a:xfrm>
        </p:spPr>
        <p:txBody>
          <a:bodyPr/>
          <a:lstStyle/>
          <a:p>
            <a:pPr eaLnBrk="1" hangingPunct="1"/>
            <a:r>
              <a:rPr lang="en-GB" sz="4000" smtClean="0"/>
              <a:t>Example Of Codes (Categories) Combining To Form Theme</a:t>
            </a:r>
          </a:p>
        </p:txBody>
      </p:sp>
      <p:graphicFrame>
        <p:nvGraphicFramePr>
          <p:cNvPr id="2" name="Diagram 1"/>
          <p:cNvGraphicFramePr/>
          <p:nvPr/>
        </p:nvGraphicFramePr>
        <p:xfrm>
          <a:off x="1219200" y="2754313"/>
          <a:ext cx="7704138" cy="4103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2210"/>
                                        </p:tgtEl>
                                        <p:attrNameLst>
                                          <p:attrName>style.visibility</p:attrName>
                                        </p:attrNameLst>
                                      </p:cBhvr>
                                      <p:to>
                                        <p:strVal val="visible"/>
                                      </p:to>
                                    </p:set>
                                    <p:animEffect transition="in" filter="fade">
                                      <p:cBhvr>
                                        <p:cTn id="7" dur="2000"/>
                                        <p:tgtEl>
                                          <p:spTgt spid="2222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2210" grpId="0"/>
    </p:bldLst>
  </p:timing>
</p:sld>
</file>

<file path=ppt/slides/slide1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9570" name="Footer Placeholder 5"/>
          <p:cNvSpPr>
            <a:spLocks noGrp="1"/>
          </p:cNvSpPr>
          <p:nvPr>
            <p:ph type="ftr" sz="quarter" idx="11"/>
          </p:nvPr>
        </p:nvSpPr>
        <p:spPr>
          <a:noFill/>
        </p:spPr>
        <p:txBody>
          <a:bodyPr/>
          <a:lstStyle/>
          <a:p>
            <a:r>
              <a:rPr lang="en-GB" smtClean="0"/>
              <a:t>CH2018</a:t>
            </a:r>
          </a:p>
        </p:txBody>
      </p:sp>
      <p:sp>
        <p:nvSpPr>
          <p:cNvPr id="109571" name="Slide Number Placeholder 6"/>
          <p:cNvSpPr>
            <a:spLocks noGrp="1"/>
          </p:cNvSpPr>
          <p:nvPr>
            <p:ph type="sldNum" sz="quarter" idx="12"/>
          </p:nvPr>
        </p:nvSpPr>
        <p:spPr>
          <a:noFill/>
        </p:spPr>
        <p:txBody>
          <a:bodyPr/>
          <a:lstStyle/>
          <a:p>
            <a:fld id="{1BADC0FF-D131-430B-9D3B-813CCC60ECBB}" type="slidenum">
              <a:rPr lang="en-GB" smtClean="0"/>
              <a:pPr/>
              <a:t>124</a:t>
            </a:fld>
            <a:endParaRPr lang="en-GB" smtClean="0"/>
          </a:p>
        </p:txBody>
      </p:sp>
      <p:sp>
        <p:nvSpPr>
          <p:cNvPr id="223234" name="Rectangle 2"/>
          <p:cNvSpPr>
            <a:spLocks noGrp="1" noChangeArrowheads="1"/>
          </p:cNvSpPr>
          <p:nvPr>
            <p:ph type="title"/>
          </p:nvPr>
        </p:nvSpPr>
        <p:spPr>
          <a:xfrm>
            <a:off x="1143000" y="533400"/>
            <a:ext cx="7772400" cy="1143000"/>
          </a:xfrm>
        </p:spPr>
        <p:txBody>
          <a:bodyPr/>
          <a:lstStyle/>
          <a:p>
            <a:pPr eaLnBrk="1" hangingPunct="1"/>
            <a:r>
              <a:rPr lang="en-GB" smtClean="0"/>
              <a:t>B. Thematic Analysis:</a:t>
            </a:r>
            <a:br>
              <a:rPr lang="en-GB" smtClean="0"/>
            </a:br>
            <a:r>
              <a:rPr lang="en-GB" smtClean="0"/>
              <a:t>Pros And Cons</a:t>
            </a:r>
          </a:p>
        </p:txBody>
      </p:sp>
      <p:sp>
        <p:nvSpPr>
          <p:cNvPr id="223235" name="Rectangle 3"/>
          <p:cNvSpPr>
            <a:spLocks noGrp="1" noChangeArrowheads="1"/>
          </p:cNvSpPr>
          <p:nvPr>
            <p:ph type="body" sz="half" idx="1"/>
          </p:nvPr>
        </p:nvSpPr>
        <p:spPr>
          <a:xfrm>
            <a:off x="1501775" y="2214563"/>
            <a:ext cx="3684588" cy="3851275"/>
          </a:xfrm>
        </p:spPr>
        <p:txBody>
          <a:bodyPr/>
          <a:lstStyle/>
          <a:p>
            <a:pPr eaLnBrk="1" hangingPunct="1">
              <a:lnSpc>
                <a:spcPct val="80000"/>
              </a:lnSpc>
              <a:buFont typeface="Wingdings" pitchFamily="2" charset="2"/>
              <a:buNone/>
            </a:pPr>
            <a:r>
              <a:rPr lang="en-GB" sz="2700" smtClean="0">
                <a:solidFill>
                  <a:srgbClr val="FF9900"/>
                </a:solidFill>
              </a:rPr>
              <a:t>PROS</a:t>
            </a:r>
          </a:p>
          <a:p>
            <a:pPr eaLnBrk="1" hangingPunct="1">
              <a:lnSpc>
                <a:spcPct val="80000"/>
              </a:lnSpc>
            </a:pPr>
            <a:r>
              <a:rPr lang="en-GB" sz="2700" smtClean="0"/>
              <a:t>Provides meaning and organisational structure</a:t>
            </a:r>
          </a:p>
          <a:p>
            <a:pPr eaLnBrk="1" hangingPunct="1">
              <a:lnSpc>
                <a:spcPct val="80000"/>
              </a:lnSpc>
            </a:pPr>
            <a:r>
              <a:rPr lang="en-GB" sz="2700" smtClean="0"/>
              <a:t>Rich, insightful, interesting, complex</a:t>
            </a:r>
          </a:p>
          <a:p>
            <a:pPr eaLnBrk="1" hangingPunct="1">
              <a:lnSpc>
                <a:spcPct val="80000"/>
              </a:lnSpc>
            </a:pPr>
            <a:r>
              <a:rPr lang="en-GB" sz="2700" smtClean="0"/>
              <a:t>Based in theoretical approach</a:t>
            </a:r>
          </a:p>
          <a:p>
            <a:pPr eaLnBrk="1" hangingPunct="1">
              <a:lnSpc>
                <a:spcPct val="80000"/>
              </a:lnSpc>
            </a:pPr>
            <a:r>
              <a:rPr lang="en-GB" sz="2700" smtClean="0"/>
              <a:t>Basis of theory generation</a:t>
            </a:r>
          </a:p>
          <a:p>
            <a:pPr eaLnBrk="1" hangingPunct="1">
              <a:lnSpc>
                <a:spcPct val="80000"/>
              </a:lnSpc>
              <a:buFont typeface="Wingdings" pitchFamily="2" charset="2"/>
              <a:buNone/>
            </a:pPr>
            <a:endParaRPr lang="en-GB" sz="2700" smtClean="0"/>
          </a:p>
        </p:txBody>
      </p:sp>
      <p:sp>
        <p:nvSpPr>
          <p:cNvPr id="223236" name="Rectangle 4"/>
          <p:cNvSpPr>
            <a:spLocks noGrp="1" noChangeArrowheads="1"/>
          </p:cNvSpPr>
          <p:nvPr>
            <p:ph type="body" sz="half" idx="2"/>
          </p:nvPr>
        </p:nvSpPr>
        <p:spPr>
          <a:xfrm>
            <a:off x="5334000" y="2133600"/>
            <a:ext cx="3810000" cy="4572000"/>
          </a:xfrm>
        </p:spPr>
        <p:txBody>
          <a:bodyPr/>
          <a:lstStyle/>
          <a:p>
            <a:pPr eaLnBrk="1" hangingPunct="1">
              <a:lnSpc>
                <a:spcPct val="80000"/>
              </a:lnSpc>
              <a:buFont typeface="Wingdings" pitchFamily="2" charset="2"/>
              <a:buNone/>
            </a:pPr>
            <a:r>
              <a:rPr lang="en-GB" sz="2700" smtClean="0">
                <a:solidFill>
                  <a:srgbClr val="FF9900"/>
                </a:solidFill>
              </a:rPr>
              <a:t>CONS</a:t>
            </a:r>
          </a:p>
          <a:p>
            <a:pPr eaLnBrk="1" hangingPunct="1">
              <a:lnSpc>
                <a:spcPct val="80000"/>
              </a:lnSpc>
            </a:pPr>
            <a:r>
              <a:rPr lang="en-GB" sz="2700" smtClean="0"/>
              <a:t>Time consuming</a:t>
            </a:r>
          </a:p>
          <a:p>
            <a:pPr eaLnBrk="1" hangingPunct="1">
              <a:lnSpc>
                <a:spcPct val="80000"/>
              </a:lnSpc>
            </a:pPr>
            <a:r>
              <a:rPr lang="en-GB" sz="2700" smtClean="0"/>
              <a:t>Reliability/    dependability/ plausibility may be difficult to demonstrate</a:t>
            </a:r>
          </a:p>
          <a:p>
            <a:pPr eaLnBrk="1" hangingPunct="1">
              <a:lnSpc>
                <a:spcPct val="80000"/>
              </a:lnSpc>
            </a:pPr>
            <a:r>
              <a:rPr lang="en-GB" sz="2700" smtClean="0"/>
              <a:t>Data may be too brief/superficial to support it</a:t>
            </a:r>
          </a:p>
          <a:p>
            <a:pPr eaLnBrk="1" hangingPunct="1">
              <a:lnSpc>
                <a:spcPct val="80000"/>
              </a:lnSpc>
            </a:pPr>
            <a:endParaRPr lang="en-GB" sz="2700"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3234"/>
                                        </p:tgtEl>
                                        <p:attrNameLst>
                                          <p:attrName>style.visibility</p:attrName>
                                        </p:attrNameLst>
                                      </p:cBhvr>
                                      <p:to>
                                        <p:strVal val="visible"/>
                                      </p:to>
                                    </p:set>
                                    <p:animEffect transition="in" filter="fade">
                                      <p:cBhvr>
                                        <p:cTn id="7" dur="2000"/>
                                        <p:tgtEl>
                                          <p:spTgt spid="22323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3235"/>
                                        </p:tgtEl>
                                        <p:attrNameLst>
                                          <p:attrName>style.visibility</p:attrName>
                                        </p:attrNameLst>
                                      </p:cBhvr>
                                      <p:to>
                                        <p:strVal val="visible"/>
                                      </p:to>
                                    </p:set>
                                    <p:animEffect transition="in" filter="fade">
                                      <p:cBhvr>
                                        <p:cTn id="10" dur="2000"/>
                                        <p:tgtEl>
                                          <p:spTgt spid="22323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23236"/>
                                        </p:tgtEl>
                                        <p:attrNameLst>
                                          <p:attrName>style.visibility</p:attrName>
                                        </p:attrNameLst>
                                      </p:cBhvr>
                                      <p:to>
                                        <p:strVal val="visible"/>
                                      </p:to>
                                    </p:set>
                                    <p:animEffect transition="in" filter="fade">
                                      <p:cBhvr>
                                        <p:cTn id="13" dur="2000"/>
                                        <p:tgtEl>
                                          <p:spTgt spid="2232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3234" grpId="0"/>
      <p:bldP spid="223235" grpId="0"/>
      <p:bldP spid="223236" grpId="0"/>
    </p:bldLst>
  </p:timing>
</p:sld>
</file>

<file path=ppt/slides/slide1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9" name="Footer Placeholder 4"/>
          <p:cNvSpPr>
            <a:spLocks noGrp="1"/>
          </p:cNvSpPr>
          <p:nvPr>
            <p:ph type="ftr" sz="quarter" idx="11"/>
          </p:nvPr>
        </p:nvSpPr>
        <p:spPr>
          <a:noFill/>
        </p:spPr>
        <p:txBody>
          <a:bodyPr/>
          <a:lstStyle/>
          <a:p>
            <a:r>
              <a:rPr lang="en-GB" smtClean="0"/>
              <a:t>CH2018</a:t>
            </a:r>
          </a:p>
        </p:txBody>
      </p:sp>
      <p:sp>
        <p:nvSpPr>
          <p:cNvPr id="14340" name="Slide Number Placeholder 5"/>
          <p:cNvSpPr>
            <a:spLocks noGrp="1"/>
          </p:cNvSpPr>
          <p:nvPr>
            <p:ph type="sldNum" sz="quarter" idx="12"/>
          </p:nvPr>
        </p:nvSpPr>
        <p:spPr>
          <a:noFill/>
        </p:spPr>
        <p:txBody>
          <a:bodyPr/>
          <a:lstStyle/>
          <a:p>
            <a:fld id="{399B0AC9-B476-4E90-A0DA-191EC51CFFBB}" type="slidenum">
              <a:rPr lang="en-GB" smtClean="0"/>
              <a:pPr/>
              <a:t>125</a:t>
            </a:fld>
            <a:endParaRPr lang="en-GB" smtClean="0"/>
          </a:p>
        </p:txBody>
      </p:sp>
      <p:sp>
        <p:nvSpPr>
          <p:cNvPr id="14341" name="Rectangle 4"/>
          <p:cNvSpPr>
            <a:spLocks noChangeArrowheads="1"/>
          </p:cNvSpPr>
          <p:nvPr/>
        </p:nvSpPr>
        <p:spPr bwMode="auto">
          <a:xfrm>
            <a:off x="1143000" y="2209800"/>
            <a:ext cx="7467600" cy="4191000"/>
          </a:xfrm>
          <a:prstGeom prst="rect">
            <a:avLst/>
          </a:prstGeom>
          <a:solidFill>
            <a:srgbClr val="6666FF"/>
          </a:solidFill>
          <a:ln w="12700" cap="sq">
            <a:solidFill>
              <a:srgbClr val="6666FF"/>
            </a:solidFill>
            <a:miter lim="800000"/>
            <a:headEnd type="none" w="sm" len="sm"/>
            <a:tailEnd type="none" w="sm" len="sm"/>
          </a:ln>
        </p:spPr>
        <p:txBody>
          <a:bodyPr wrap="none" anchor="ctr"/>
          <a:lstStyle/>
          <a:p>
            <a:endParaRPr lang="en-US"/>
          </a:p>
        </p:txBody>
      </p:sp>
      <p:sp>
        <p:nvSpPr>
          <p:cNvPr id="224258" name="Rectangle 2"/>
          <p:cNvSpPr>
            <a:spLocks noGrp="1" noChangeArrowheads="1"/>
          </p:cNvSpPr>
          <p:nvPr>
            <p:ph type="title"/>
          </p:nvPr>
        </p:nvSpPr>
        <p:spPr/>
        <p:txBody>
          <a:bodyPr/>
          <a:lstStyle/>
          <a:p>
            <a:pPr eaLnBrk="1" hangingPunct="1"/>
            <a:r>
              <a:rPr lang="en-GB" sz="3200" smtClean="0"/>
              <a:t>Criteria For Demonstrating Rigour In Qualitative Research</a:t>
            </a:r>
          </a:p>
        </p:txBody>
      </p:sp>
      <p:graphicFrame>
        <p:nvGraphicFramePr>
          <p:cNvPr id="14338" name="Object 3"/>
          <p:cNvGraphicFramePr>
            <a:graphicFrameLocks noGrp="1" noChangeAspect="1"/>
          </p:cNvGraphicFramePr>
          <p:nvPr>
            <p:ph type="tbl" idx="1"/>
          </p:nvPr>
        </p:nvGraphicFramePr>
        <p:xfrm>
          <a:off x="1143000" y="2438400"/>
          <a:ext cx="7620000" cy="5105400"/>
        </p:xfrm>
        <a:graphic>
          <a:graphicData uri="http://schemas.openxmlformats.org/presentationml/2006/ole">
            <mc:AlternateContent xmlns:mc="http://schemas.openxmlformats.org/markup-compatibility/2006">
              <mc:Choice xmlns:v="urn:schemas-microsoft-com:vml" Requires="v">
                <p:oleObj spid="_x0000_s14359" name="Document" r:id="rId4" imgW="7563612" imgH="5105400" progId="Word.Document.8">
                  <p:embed/>
                </p:oleObj>
              </mc:Choice>
              <mc:Fallback>
                <p:oleObj name="Document" r:id="rId4" imgW="7563612" imgH="5105400" progId="Word.Document.8">
                  <p:embed/>
                  <p:pic>
                    <p:nvPicPr>
                      <p:cNvPr id="0" name="Picture 10"/>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43000" y="2438400"/>
                        <a:ext cx="7620000" cy="51054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4258"/>
                                        </p:tgtEl>
                                        <p:attrNameLst>
                                          <p:attrName>style.visibility</p:attrName>
                                        </p:attrNameLst>
                                      </p:cBhvr>
                                      <p:to>
                                        <p:strVal val="visible"/>
                                      </p:to>
                                    </p:set>
                                    <p:animEffect transition="in" filter="fade">
                                      <p:cBhvr>
                                        <p:cTn id="7" dur="2000"/>
                                        <p:tgtEl>
                                          <p:spTgt spid="2242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4258" grpId="0"/>
    </p:bldLst>
  </p:timing>
</p:sld>
</file>

<file path=ppt/slides/slide1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0594" name="Footer Placeholder 4"/>
          <p:cNvSpPr>
            <a:spLocks noGrp="1"/>
          </p:cNvSpPr>
          <p:nvPr>
            <p:ph type="ftr" sz="quarter" idx="11"/>
          </p:nvPr>
        </p:nvSpPr>
        <p:spPr>
          <a:noFill/>
        </p:spPr>
        <p:txBody>
          <a:bodyPr/>
          <a:lstStyle/>
          <a:p>
            <a:r>
              <a:rPr lang="en-GB" smtClean="0"/>
              <a:t>CH2018</a:t>
            </a:r>
          </a:p>
        </p:txBody>
      </p:sp>
      <p:sp>
        <p:nvSpPr>
          <p:cNvPr id="110595" name="Slide Number Placeholder 5"/>
          <p:cNvSpPr>
            <a:spLocks noGrp="1"/>
          </p:cNvSpPr>
          <p:nvPr>
            <p:ph type="sldNum" sz="quarter" idx="12"/>
          </p:nvPr>
        </p:nvSpPr>
        <p:spPr>
          <a:noFill/>
        </p:spPr>
        <p:txBody>
          <a:bodyPr/>
          <a:lstStyle/>
          <a:p>
            <a:fld id="{FB3C07EE-436F-4B04-B713-B0A974E99B06}" type="slidenum">
              <a:rPr lang="en-GB" smtClean="0"/>
              <a:pPr/>
              <a:t>126</a:t>
            </a:fld>
            <a:endParaRPr lang="en-GB" smtClean="0"/>
          </a:p>
        </p:txBody>
      </p:sp>
      <p:sp>
        <p:nvSpPr>
          <p:cNvPr id="225282" name="Rectangle 2"/>
          <p:cNvSpPr>
            <a:spLocks noGrp="1" noChangeArrowheads="1"/>
          </p:cNvSpPr>
          <p:nvPr>
            <p:ph type="title"/>
          </p:nvPr>
        </p:nvSpPr>
        <p:spPr>
          <a:xfrm>
            <a:off x="1371600" y="762000"/>
            <a:ext cx="7378700" cy="1143000"/>
          </a:xfrm>
        </p:spPr>
        <p:txBody>
          <a:bodyPr/>
          <a:lstStyle/>
          <a:p>
            <a:pPr eaLnBrk="1" hangingPunct="1"/>
            <a:r>
              <a:rPr lang="en-GB" smtClean="0"/>
              <a:t>Common Difficulties/ Problems ...</a:t>
            </a:r>
          </a:p>
        </p:txBody>
      </p:sp>
      <p:sp>
        <p:nvSpPr>
          <p:cNvPr id="225283" name="Rectangle 3"/>
          <p:cNvSpPr>
            <a:spLocks noGrp="1" noChangeArrowheads="1"/>
          </p:cNvSpPr>
          <p:nvPr>
            <p:ph type="body" idx="1"/>
          </p:nvPr>
        </p:nvSpPr>
        <p:spPr/>
        <p:txBody>
          <a:bodyPr/>
          <a:lstStyle/>
          <a:p>
            <a:pPr eaLnBrk="1" hangingPunct="1"/>
            <a:r>
              <a:rPr lang="en-GB" smtClean="0"/>
              <a:t>Can’t find in books ‘How to do it’</a:t>
            </a:r>
          </a:p>
          <a:p>
            <a:pPr eaLnBrk="1" hangingPunct="1"/>
            <a:r>
              <a:rPr lang="en-GB" smtClean="0">
                <a:solidFill>
                  <a:srgbClr val="FF9900"/>
                </a:solidFill>
              </a:rPr>
              <a:t>Underestimate </a:t>
            </a:r>
            <a:r>
              <a:rPr lang="en-GB" smtClean="0"/>
              <a:t>how long it takes to turn tape-recorded data into text</a:t>
            </a:r>
          </a:p>
          <a:p>
            <a:pPr eaLnBrk="1" hangingPunct="1"/>
            <a:r>
              <a:rPr lang="en-GB" smtClean="0"/>
              <a:t>time to analyse properly</a:t>
            </a:r>
          </a:p>
          <a:p>
            <a:pPr eaLnBrk="1" hangingPunct="1"/>
            <a:r>
              <a:rPr lang="en-GB" smtClean="0"/>
              <a:t>Completed analysis </a:t>
            </a:r>
          </a:p>
          <a:p>
            <a:pPr lvl="1" eaLnBrk="1" hangingPunct="1">
              <a:buFont typeface="Wingdings" pitchFamily="2" charset="2"/>
              <a:buNone/>
            </a:pPr>
            <a:r>
              <a:rPr lang="en-GB" smtClean="0">
                <a:solidFill>
                  <a:srgbClr val="FF9900"/>
                </a:solidFill>
              </a:rPr>
              <a:t>i)</a:t>
            </a:r>
            <a:r>
              <a:rPr lang="en-GB" smtClean="0"/>
              <a:t> seems like common sense or </a:t>
            </a:r>
          </a:p>
          <a:p>
            <a:pPr lvl="1" eaLnBrk="1" hangingPunct="1">
              <a:buFont typeface="Wingdings" pitchFamily="2" charset="2"/>
              <a:buNone/>
            </a:pPr>
            <a:r>
              <a:rPr lang="en-GB" smtClean="0">
                <a:solidFill>
                  <a:srgbClr val="FF9900"/>
                </a:solidFill>
              </a:rPr>
              <a:t>ii)</a:t>
            </a:r>
            <a:r>
              <a:rPr lang="en-GB" smtClean="0"/>
              <a:t> feels like it is invented</a:t>
            </a:r>
          </a:p>
        </p:txBody>
      </p:sp>
      <p:pic>
        <p:nvPicPr>
          <p:cNvPr id="110598" name="Picture 5" descr="underestimate"/>
          <p:cNvPicPr>
            <a:picLocks noChangeAspect="1" noChangeArrowheads="1"/>
          </p:cNvPicPr>
          <p:nvPr/>
        </p:nvPicPr>
        <p:blipFill>
          <a:blip r:embed="rId3" cstate="print"/>
          <a:srcRect/>
          <a:stretch>
            <a:fillRect/>
          </a:stretch>
        </p:blipFill>
        <p:spPr bwMode="auto">
          <a:xfrm>
            <a:off x="5867400" y="3657600"/>
            <a:ext cx="2743200" cy="27432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5282"/>
                                        </p:tgtEl>
                                        <p:attrNameLst>
                                          <p:attrName>style.visibility</p:attrName>
                                        </p:attrNameLst>
                                      </p:cBhvr>
                                      <p:to>
                                        <p:strVal val="visible"/>
                                      </p:to>
                                    </p:set>
                                    <p:animEffect transition="in" filter="fade">
                                      <p:cBhvr>
                                        <p:cTn id="7" dur="2000"/>
                                        <p:tgtEl>
                                          <p:spTgt spid="2252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5283"/>
                                        </p:tgtEl>
                                        <p:attrNameLst>
                                          <p:attrName>style.visibility</p:attrName>
                                        </p:attrNameLst>
                                      </p:cBhvr>
                                      <p:to>
                                        <p:strVal val="visible"/>
                                      </p:to>
                                    </p:set>
                                    <p:animEffect transition="in" filter="fade">
                                      <p:cBhvr>
                                        <p:cTn id="10" dur="2000"/>
                                        <p:tgtEl>
                                          <p:spTgt spid="2252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282" grpId="0"/>
      <p:bldP spid="225283" grpId="0"/>
    </p:bldLst>
  </p:timing>
</p:sld>
</file>

<file path=ppt/slides/slide1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1618" name="Footer Placeholder 4"/>
          <p:cNvSpPr>
            <a:spLocks noGrp="1"/>
          </p:cNvSpPr>
          <p:nvPr>
            <p:ph type="ftr" sz="quarter" idx="11"/>
          </p:nvPr>
        </p:nvSpPr>
        <p:spPr>
          <a:noFill/>
        </p:spPr>
        <p:txBody>
          <a:bodyPr/>
          <a:lstStyle/>
          <a:p>
            <a:r>
              <a:rPr lang="en-GB" smtClean="0"/>
              <a:t>CH2018</a:t>
            </a:r>
          </a:p>
        </p:txBody>
      </p:sp>
      <p:sp>
        <p:nvSpPr>
          <p:cNvPr id="111619" name="Slide Number Placeholder 5"/>
          <p:cNvSpPr>
            <a:spLocks noGrp="1"/>
          </p:cNvSpPr>
          <p:nvPr>
            <p:ph type="sldNum" sz="quarter" idx="12"/>
          </p:nvPr>
        </p:nvSpPr>
        <p:spPr>
          <a:noFill/>
        </p:spPr>
        <p:txBody>
          <a:bodyPr/>
          <a:lstStyle/>
          <a:p>
            <a:fld id="{381C9776-603D-40EE-AD05-29D02FC59176}" type="slidenum">
              <a:rPr lang="en-GB" smtClean="0"/>
              <a:pPr/>
              <a:t>127</a:t>
            </a:fld>
            <a:endParaRPr lang="en-GB" smtClean="0"/>
          </a:p>
        </p:txBody>
      </p:sp>
      <p:sp>
        <p:nvSpPr>
          <p:cNvPr id="226306" name="Rectangle 2"/>
          <p:cNvSpPr>
            <a:spLocks noGrp="1" noChangeArrowheads="1"/>
          </p:cNvSpPr>
          <p:nvPr>
            <p:ph type="title"/>
          </p:nvPr>
        </p:nvSpPr>
        <p:spPr>
          <a:xfrm>
            <a:off x="990600" y="762000"/>
            <a:ext cx="7772400" cy="762000"/>
          </a:xfrm>
        </p:spPr>
        <p:txBody>
          <a:bodyPr/>
          <a:lstStyle/>
          <a:p>
            <a:pPr eaLnBrk="1" hangingPunct="1"/>
            <a:r>
              <a:rPr lang="en-GB" smtClean="0"/>
              <a:t>… And Some Solutions!!</a:t>
            </a:r>
          </a:p>
        </p:txBody>
      </p:sp>
      <p:sp>
        <p:nvSpPr>
          <p:cNvPr id="226307" name="Rectangle 3"/>
          <p:cNvSpPr>
            <a:spLocks noGrp="1" noChangeArrowheads="1"/>
          </p:cNvSpPr>
          <p:nvPr>
            <p:ph type="body" idx="1"/>
          </p:nvPr>
        </p:nvSpPr>
        <p:spPr>
          <a:xfrm>
            <a:off x="838200" y="1981200"/>
            <a:ext cx="7772400" cy="5410200"/>
          </a:xfrm>
        </p:spPr>
        <p:txBody>
          <a:bodyPr/>
          <a:lstStyle/>
          <a:p>
            <a:pPr eaLnBrk="1" hangingPunct="1"/>
            <a:r>
              <a:rPr lang="en-GB" sz="2800" smtClean="0"/>
              <a:t>Clarify what </a:t>
            </a:r>
            <a:r>
              <a:rPr lang="en-GB" sz="2800" u="sng" smtClean="0">
                <a:solidFill>
                  <a:srgbClr val="FF9900"/>
                </a:solidFill>
              </a:rPr>
              <a:t>you </a:t>
            </a:r>
            <a:r>
              <a:rPr lang="en-GB" sz="2800" smtClean="0">
                <a:solidFill>
                  <a:srgbClr val="FF9900"/>
                </a:solidFill>
              </a:rPr>
              <a:t>understand</a:t>
            </a:r>
            <a:r>
              <a:rPr lang="en-GB" sz="2800" smtClean="0"/>
              <a:t> by your qualitative research approach (using references), and state clearly what you did</a:t>
            </a:r>
          </a:p>
          <a:p>
            <a:pPr eaLnBrk="1" hangingPunct="1"/>
            <a:r>
              <a:rPr lang="en-GB" sz="2800" smtClean="0"/>
              <a:t>Allow plenty of </a:t>
            </a:r>
            <a:r>
              <a:rPr lang="en-GB" sz="2800" smtClean="0">
                <a:solidFill>
                  <a:srgbClr val="FF9900"/>
                </a:solidFill>
              </a:rPr>
              <a:t>time</a:t>
            </a:r>
            <a:r>
              <a:rPr lang="en-GB" sz="2800" smtClean="0"/>
              <a:t> for all parts of research process (eg 1:8 for transcribing)</a:t>
            </a:r>
          </a:p>
          <a:p>
            <a:pPr eaLnBrk="1" hangingPunct="1"/>
            <a:r>
              <a:rPr lang="en-GB" sz="2800" smtClean="0"/>
              <a:t>Don’t spend all your time transcribing to detriment of analysis.  Recognise this requires focused time, and work through difficulties!</a:t>
            </a:r>
          </a:p>
          <a:p>
            <a:pPr eaLnBrk="1" hangingPunct="1"/>
            <a:r>
              <a:rPr lang="en-GB" sz="2800" smtClean="0"/>
              <a:t>Think about how you can </a:t>
            </a:r>
            <a:r>
              <a:rPr lang="en-GB" sz="2800" smtClean="0">
                <a:solidFill>
                  <a:srgbClr val="FF9900"/>
                </a:solidFill>
              </a:rPr>
              <a:t>show</a:t>
            </a:r>
            <a:r>
              <a:rPr lang="en-GB" sz="2800" smtClean="0"/>
              <a:t> that you have done your research rigorously and carefully</a:t>
            </a:r>
            <a:endParaRPr lang="en-GB"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6306"/>
                                        </p:tgtEl>
                                        <p:attrNameLst>
                                          <p:attrName>style.visibility</p:attrName>
                                        </p:attrNameLst>
                                      </p:cBhvr>
                                      <p:to>
                                        <p:strVal val="visible"/>
                                      </p:to>
                                    </p:set>
                                    <p:animEffect transition="in" filter="fade">
                                      <p:cBhvr>
                                        <p:cTn id="7" dur="2000"/>
                                        <p:tgtEl>
                                          <p:spTgt spid="2263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6307"/>
                                        </p:tgtEl>
                                        <p:attrNameLst>
                                          <p:attrName>style.visibility</p:attrName>
                                        </p:attrNameLst>
                                      </p:cBhvr>
                                      <p:to>
                                        <p:strVal val="visible"/>
                                      </p:to>
                                    </p:set>
                                    <p:animEffect transition="in" filter="fade">
                                      <p:cBhvr>
                                        <p:cTn id="10" dur="2000"/>
                                        <p:tgtEl>
                                          <p:spTgt spid="2263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6306" grpId="0"/>
      <p:bldP spid="226307" grpId="0"/>
    </p:bld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Software can help!</a:t>
            </a:r>
            <a:endParaRPr lang="en-GB" dirty="0"/>
          </a:p>
        </p:txBody>
      </p:sp>
      <p:sp>
        <p:nvSpPr>
          <p:cNvPr id="3" name="Content Placeholder 2"/>
          <p:cNvSpPr>
            <a:spLocks noGrp="1"/>
          </p:cNvSpPr>
          <p:nvPr>
            <p:ph idx="1"/>
          </p:nvPr>
        </p:nvSpPr>
        <p:spPr>
          <a:xfrm>
            <a:off x="755576" y="1827213"/>
            <a:ext cx="7848871" cy="2177851"/>
          </a:xfrm>
        </p:spPr>
        <p:txBody>
          <a:bodyPr/>
          <a:lstStyle/>
          <a:p>
            <a:r>
              <a:rPr lang="en-GB" sz="2000" dirty="0" smtClean="0"/>
              <a:t>E.g. MAXQDA</a:t>
            </a:r>
          </a:p>
          <a:p>
            <a:r>
              <a:rPr lang="en-GB" sz="2000" dirty="0"/>
              <a:t>MAXQDA is a professional software for qualitative and mixed methods data analysis</a:t>
            </a:r>
            <a:r>
              <a:rPr lang="en-GB" sz="2000" dirty="0" smtClean="0"/>
              <a:t> </a:t>
            </a:r>
          </a:p>
          <a:p>
            <a:r>
              <a:rPr lang="en-GB" sz="2000" dirty="0" smtClean="0"/>
              <a:t>Overview (START VIRTUAL TOUR)</a:t>
            </a:r>
          </a:p>
          <a:p>
            <a:pPr lvl="1"/>
            <a:r>
              <a:rPr lang="en-GB" sz="1600" dirty="0" smtClean="0">
                <a:hlinkClick r:id="rId2"/>
              </a:rPr>
              <a:t>http://www.maxqda.com/products/what-is-maxqda</a:t>
            </a:r>
            <a:endParaRPr lang="en-GB" sz="1600" dirty="0"/>
          </a:p>
        </p:txBody>
      </p:sp>
      <p:sp>
        <p:nvSpPr>
          <p:cNvPr id="4" name="Footer Placeholder 3"/>
          <p:cNvSpPr>
            <a:spLocks noGrp="1"/>
          </p:cNvSpPr>
          <p:nvPr>
            <p:ph type="ftr" sz="quarter" idx="11"/>
          </p:nvPr>
        </p:nvSpPr>
        <p:spPr/>
        <p:txBody>
          <a:bodyPr/>
          <a:lstStyle/>
          <a:p>
            <a:r>
              <a:rPr lang="en-GB" smtClean="0"/>
              <a:t>CH2018</a:t>
            </a:r>
            <a:endParaRPr lang="en-GB"/>
          </a:p>
        </p:txBody>
      </p:sp>
      <p:sp>
        <p:nvSpPr>
          <p:cNvPr id="5" name="Slide Number Placeholder 4"/>
          <p:cNvSpPr>
            <a:spLocks noGrp="1"/>
          </p:cNvSpPr>
          <p:nvPr>
            <p:ph type="sldNum" sz="quarter" idx="12"/>
          </p:nvPr>
        </p:nvSpPr>
        <p:spPr/>
        <p:txBody>
          <a:bodyPr/>
          <a:lstStyle/>
          <a:p>
            <a:fld id="{AD6BC9C1-2377-42E2-A634-3B5944933DEB}" type="slidenum">
              <a:rPr lang="en-GB" smtClean="0"/>
              <a:pPr/>
              <a:t>128</a:t>
            </a:fld>
            <a:endParaRPr lang="en-GB"/>
          </a:p>
        </p:txBody>
      </p:sp>
      <p:pic>
        <p:nvPicPr>
          <p:cNvPr id="352258" name="Picture 2" descr="http://www.maxqda.com/wp/wp-content/themes/max/img/content-slider/images/maxqda-for-mac.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47664" y="3861048"/>
            <a:ext cx="5849888" cy="2291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2957591"/>
      </p:ext>
    </p:extLst>
  </p:cSld>
  <p:clrMapOvr>
    <a:masterClrMapping/>
  </p:clrMapOvr>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42" name="Rectangle 104"/>
          <p:cNvSpPr>
            <a:spLocks noGrp="1" noChangeArrowheads="1"/>
          </p:cNvSpPr>
          <p:nvPr>
            <p:ph type="ftr" sz="quarter" idx="11"/>
          </p:nvPr>
        </p:nvSpPr>
        <p:spPr>
          <a:noFill/>
        </p:spPr>
        <p:txBody>
          <a:bodyPr/>
          <a:lstStyle/>
          <a:p>
            <a:r>
              <a:rPr lang="en-GB" smtClean="0"/>
              <a:t>CH2018</a:t>
            </a:r>
          </a:p>
        </p:txBody>
      </p:sp>
      <p:sp>
        <p:nvSpPr>
          <p:cNvPr id="112643" name="Rectangle 105"/>
          <p:cNvSpPr>
            <a:spLocks noGrp="1" noChangeArrowheads="1"/>
          </p:cNvSpPr>
          <p:nvPr>
            <p:ph type="sldNum" sz="quarter" idx="12"/>
          </p:nvPr>
        </p:nvSpPr>
        <p:spPr>
          <a:noFill/>
        </p:spPr>
        <p:txBody>
          <a:bodyPr/>
          <a:lstStyle/>
          <a:p>
            <a:fld id="{EAA094CD-9317-4B38-B5B2-96B4DB2BB6CB}" type="slidenum">
              <a:rPr lang="en-GB" smtClean="0"/>
              <a:pPr/>
              <a:t>129</a:t>
            </a:fld>
            <a:endParaRPr lang="en-GB" smtClean="0"/>
          </a:p>
        </p:txBody>
      </p:sp>
      <p:sp>
        <p:nvSpPr>
          <p:cNvPr id="227330" name="Rectangle 2"/>
          <p:cNvSpPr>
            <a:spLocks noGrp="1" noChangeArrowheads="1"/>
          </p:cNvSpPr>
          <p:nvPr>
            <p:ph type="ctrTitle"/>
          </p:nvPr>
        </p:nvSpPr>
        <p:spPr>
          <a:xfrm>
            <a:off x="990600" y="1752600"/>
            <a:ext cx="8564563" cy="361950"/>
          </a:xfrm>
        </p:spPr>
        <p:txBody>
          <a:bodyPr/>
          <a:lstStyle/>
          <a:p>
            <a:pPr eaLnBrk="1" hangingPunct="1"/>
            <a:r>
              <a:rPr lang="en-US" smtClean="0"/>
              <a:t>It’s more than just counting</a:t>
            </a:r>
            <a:br>
              <a:rPr lang="en-US" smtClean="0"/>
            </a:br>
            <a:r>
              <a:rPr lang="en-US" smtClean="0"/>
              <a:t/>
            </a:r>
            <a:br>
              <a:rPr lang="en-US" smtClean="0"/>
            </a:br>
            <a:endParaRPr lang="en-US" smtClean="0"/>
          </a:p>
        </p:txBody>
      </p:sp>
      <p:sp>
        <p:nvSpPr>
          <p:cNvPr id="227331" name="Rectangle 3"/>
          <p:cNvSpPr>
            <a:spLocks noGrp="1" noChangeArrowheads="1"/>
          </p:cNvSpPr>
          <p:nvPr>
            <p:ph type="subTitle" idx="1"/>
          </p:nvPr>
        </p:nvSpPr>
        <p:spPr/>
        <p:txBody>
          <a:bodyPr/>
          <a:lstStyle/>
          <a:p>
            <a:pPr eaLnBrk="1" hangingPunct="1"/>
            <a:endParaRPr lang="en-US" smtClean="0"/>
          </a:p>
        </p:txBody>
      </p:sp>
      <p:pic>
        <p:nvPicPr>
          <p:cNvPr id="112647" name="Picture 6" descr="BD18189_"/>
          <p:cNvPicPr>
            <a:picLocks noChangeAspect="1" noChangeArrowheads="1"/>
          </p:cNvPicPr>
          <p:nvPr/>
        </p:nvPicPr>
        <p:blipFill>
          <a:blip r:embed="rId3" cstate="print"/>
          <a:srcRect/>
          <a:stretch>
            <a:fillRect/>
          </a:stretch>
        </p:blipFill>
        <p:spPr bwMode="auto">
          <a:xfrm>
            <a:off x="1476375" y="3789363"/>
            <a:ext cx="1895475" cy="1895475"/>
          </a:xfrm>
          <a:prstGeom prst="rect">
            <a:avLst/>
          </a:prstGeom>
          <a:noFill/>
          <a:ln w="9525">
            <a:noFill/>
            <a:miter lim="800000"/>
            <a:headEnd/>
            <a:tailEnd/>
          </a:ln>
        </p:spPr>
      </p:pic>
      <p:sp>
        <p:nvSpPr>
          <p:cNvPr id="112648" name="Text Box 7"/>
          <p:cNvSpPr txBox="1">
            <a:spLocks noChangeArrowheads="1"/>
          </p:cNvSpPr>
          <p:nvPr/>
        </p:nvSpPr>
        <p:spPr bwMode="auto">
          <a:xfrm>
            <a:off x="1905000" y="152400"/>
            <a:ext cx="6553200" cy="701675"/>
          </a:xfrm>
          <a:prstGeom prst="rect">
            <a:avLst/>
          </a:prstGeom>
          <a:noFill/>
          <a:ln w="12700" cap="sq">
            <a:noFill/>
            <a:miter lim="800000"/>
            <a:headEnd type="none" w="sm" len="sm"/>
            <a:tailEnd type="none" w="sm" len="sm"/>
          </a:ln>
        </p:spPr>
        <p:txBody>
          <a:bodyPr>
            <a:spAutoFit/>
          </a:bodyPr>
          <a:lstStyle/>
          <a:p>
            <a:pPr>
              <a:spcBef>
                <a:spcPct val="50000"/>
              </a:spcBef>
            </a:pPr>
            <a:r>
              <a:rPr lang="en-US" sz="4000">
                <a:solidFill>
                  <a:schemeClr val="tx2"/>
                </a:solidFill>
              </a:rPr>
              <a:t>Analysis of Quantitative Data</a:t>
            </a:r>
            <a:endParaRPr lang="en-GB" sz="4000">
              <a:solidFill>
                <a:schemeClr val="tx2"/>
              </a:solidFill>
            </a:endParaRPr>
          </a:p>
        </p:txBody>
      </p:sp>
      <p:pic>
        <p:nvPicPr>
          <p:cNvPr id="230402" name="Picture 2" descr="http://cdn.cyprus-property-buyers.com/wp-content/uploads/2008/04/numberscosts.png"/>
          <p:cNvPicPr>
            <a:picLocks noChangeAspect="1" noChangeArrowheads="1"/>
          </p:cNvPicPr>
          <p:nvPr/>
        </p:nvPicPr>
        <p:blipFill>
          <a:blip r:embed="rId4" cstate="print"/>
          <a:srcRect/>
          <a:stretch>
            <a:fillRect/>
          </a:stretch>
        </p:blipFill>
        <p:spPr bwMode="auto">
          <a:xfrm>
            <a:off x="3860020" y="2564904"/>
            <a:ext cx="4832114" cy="3456384"/>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7330"/>
                                        </p:tgtEl>
                                        <p:attrNameLst>
                                          <p:attrName>style.visibility</p:attrName>
                                        </p:attrNameLst>
                                      </p:cBhvr>
                                      <p:to>
                                        <p:strVal val="visible"/>
                                      </p:to>
                                    </p:set>
                                    <p:animEffect transition="in" filter="fade">
                                      <p:cBhvr>
                                        <p:cTn id="7" dur="2000"/>
                                        <p:tgtEl>
                                          <p:spTgt spid="227330"/>
                                        </p:tgtEl>
                                      </p:cBhvr>
                                    </p:animEffect>
                                  </p:childTnLst>
                                </p:cTn>
                              </p:par>
                              <p:par>
                                <p:cTn id="8" presetID="10" presetClass="entr" presetSubtype="0" fill="hold" grpId="0" nodeType="withEffect" nodePh="1">
                                  <p:stCondLst>
                                    <p:cond delay="0"/>
                                  </p:stCondLst>
                                  <p:endCondLst>
                                    <p:cond evt="begin" delay="0">
                                      <p:tn val="8"/>
                                    </p:cond>
                                  </p:endCondLst>
                                  <p:childTnLst>
                                    <p:set>
                                      <p:cBhvr>
                                        <p:cTn id="9" dur="1" fill="hold">
                                          <p:stCondLst>
                                            <p:cond delay="0"/>
                                          </p:stCondLst>
                                        </p:cTn>
                                        <p:tgtEl>
                                          <p:spTgt spid="227331"/>
                                        </p:tgtEl>
                                        <p:attrNameLst>
                                          <p:attrName>style.visibility</p:attrName>
                                        </p:attrNameLst>
                                      </p:cBhvr>
                                      <p:to>
                                        <p:strVal val="visible"/>
                                      </p:to>
                                    </p:set>
                                    <p:animEffect transition="in" filter="fade">
                                      <p:cBhvr>
                                        <p:cTn id="10" dur="2000"/>
                                        <p:tgtEl>
                                          <p:spTgt spid="2273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7330" grpId="0"/>
      <p:bldP spid="227331" grpId="0"/>
    </p:bldLst>
  </p:timing>
</p:sld>
</file>

<file path=ppt/slides/slide1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3666" name="Footer Placeholder 4"/>
          <p:cNvSpPr>
            <a:spLocks noGrp="1"/>
          </p:cNvSpPr>
          <p:nvPr>
            <p:ph type="ftr" sz="quarter" idx="11"/>
          </p:nvPr>
        </p:nvSpPr>
        <p:spPr>
          <a:noFill/>
        </p:spPr>
        <p:txBody>
          <a:bodyPr/>
          <a:lstStyle/>
          <a:p>
            <a:r>
              <a:rPr lang="en-GB" smtClean="0"/>
              <a:t>CH2018</a:t>
            </a:r>
          </a:p>
        </p:txBody>
      </p:sp>
      <p:sp>
        <p:nvSpPr>
          <p:cNvPr id="113667" name="Slide Number Placeholder 5"/>
          <p:cNvSpPr>
            <a:spLocks noGrp="1"/>
          </p:cNvSpPr>
          <p:nvPr>
            <p:ph type="sldNum" sz="quarter" idx="12"/>
          </p:nvPr>
        </p:nvSpPr>
        <p:spPr>
          <a:noFill/>
        </p:spPr>
        <p:txBody>
          <a:bodyPr/>
          <a:lstStyle/>
          <a:p>
            <a:fld id="{0079CA89-DEEE-432B-BC8F-A2FDF8F0C2F2}" type="slidenum">
              <a:rPr lang="en-GB" smtClean="0"/>
              <a:pPr/>
              <a:t>130</a:t>
            </a:fld>
            <a:endParaRPr lang="en-GB" smtClean="0"/>
          </a:p>
        </p:txBody>
      </p:sp>
      <p:sp>
        <p:nvSpPr>
          <p:cNvPr id="229378" name="Rectangle 2"/>
          <p:cNvSpPr>
            <a:spLocks noGrp="1" noChangeArrowheads="1"/>
          </p:cNvSpPr>
          <p:nvPr>
            <p:ph type="title"/>
          </p:nvPr>
        </p:nvSpPr>
        <p:spPr/>
        <p:txBody>
          <a:bodyPr/>
          <a:lstStyle/>
          <a:p>
            <a:pPr eaLnBrk="1" hangingPunct="1"/>
            <a:r>
              <a:rPr lang="en-US" smtClean="0"/>
              <a:t>Coding</a:t>
            </a:r>
          </a:p>
        </p:txBody>
      </p:sp>
      <p:sp>
        <p:nvSpPr>
          <p:cNvPr id="229379" name="Rectangle 3"/>
          <p:cNvSpPr>
            <a:spLocks noGrp="1" noChangeArrowheads="1"/>
          </p:cNvSpPr>
          <p:nvPr>
            <p:ph type="body" idx="1"/>
          </p:nvPr>
        </p:nvSpPr>
        <p:spPr/>
        <p:txBody>
          <a:bodyPr/>
          <a:lstStyle/>
          <a:p>
            <a:pPr eaLnBrk="1" hangingPunct="1"/>
            <a:r>
              <a:rPr lang="en-US" smtClean="0"/>
              <a:t>Code: numbers or letters assigned to an observation of a variable</a:t>
            </a:r>
          </a:p>
          <a:p>
            <a:pPr eaLnBrk="1" hangingPunct="1"/>
            <a:r>
              <a:rPr lang="en-US" b="1" smtClean="0">
                <a:solidFill>
                  <a:srgbClr val="FF9900"/>
                </a:solidFill>
                <a:cs typeface="Times New Roman" pitchFamily="18" charset="0"/>
              </a:rPr>
              <a:t>Numeric variables</a:t>
            </a:r>
            <a:r>
              <a:rPr lang="en-US" smtClean="0">
                <a:solidFill>
                  <a:srgbClr val="FF9900"/>
                </a:solidFill>
                <a:cs typeface="Times New Roman" pitchFamily="18" charset="0"/>
              </a:rPr>
              <a:t> -</a:t>
            </a:r>
            <a:r>
              <a:rPr lang="en-US" smtClean="0">
                <a:cs typeface="Times New Roman" pitchFamily="18" charset="0"/>
              </a:rPr>
              <a:t> “values”; Quantitative</a:t>
            </a:r>
          </a:p>
          <a:p>
            <a:pPr eaLnBrk="1" hangingPunct="1"/>
            <a:r>
              <a:rPr lang="en-US" b="1" smtClean="0">
                <a:solidFill>
                  <a:srgbClr val="FF9900"/>
                </a:solidFill>
                <a:cs typeface="Times New Roman" pitchFamily="18" charset="0"/>
              </a:rPr>
              <a:t>Alphanumeric (string) variables</a:t>
            </a:r>
            <a:r>
              <a:rPr lang="en-US" smtClean="0">
                <a:cs typeface="Times New Roman" pitchFamily="18" charset="0"/>
              </a:rPr>
              <a:t> - labels</a:t>
            </a:r>
          </a:p>
          <a:p>
            <a:pPr eaLnBrk="1" hangingPunct="1"/>
            <a:r>
              <a:rPr lang="en-US" b="1" smtClean="0">
                <a:solidFill>
                  <a:srgbClr val="FF9900"/>
                </a:solidFill>
                <a:cs typeface="Times New Roman" pitchFamily="18" charset="0"/>
              </a:rPr>
              <a:t>Missing values</a:t>
            </a:r>
            <a:r>
              <a:rPr lang="en-US" smtClean="0">
                <a:solidFill>
                  <a:srgbClr val="FF9900"/>
                </a:solidFill>
                <a:cs typeface="Times New Roman" pitchFamily="18" charset="0"/>
              </a:rPr>
              <a:t> -</a:t>
            </a:r>
            <a:r>
              <a:rPr lang="en-US" smtClean="0">
                <a:cs typeface="Times New Roman" pitchFamily="18" charset="0"/>
              </a:rPr>
              <a:t> no response to an item</a:t>
            </a:r>
          </a:p>
          <a:p>
            <a:pPr eaLnBrk="1" hangingPunct="1"/>
            <a:r>
              <a:rPr lang="en-US" smtClean="0">
                <a:cs typeface="Times New Roman" pitchFamily="18" charset="0"/>
              </a:rPr>
              <a:t>Dichotomous data: 0   1</a:t>
            </a:r>
            <a:endParaRPr lang="en-US"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9378"/>
                                        </p:tgtEl>
                                        <p:attrNameLst>
                                          <p:attrName>style.visibility</p:attrName>
                                        </p:attrNameLst>
                                      </p:cBhvr>
                                      <p:to>
                                        <p:strVal val="visible"/>
                                      </p:to>
                                    </p:set>
                                    <p:animEffect transition="in" filter="fade">
                                      <p:cBhvr>
                                        <p:cTn id="7" dur="2000"/>
                                        <p:tgtEl>
                                          <p:spTgt spid="22937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9379"/>
                                        </p:tgtEl>
                                        <p:attrNameLst>
                                          <p:attrName>style.visibility</p:attrName>
                                        </p:attrNameLst>
                                      </p:cBhvr>
                                      <p:to>
                                        <p:strVal val="visible"/>
                                      </p:to>
                                    </p:set>
                                    <p:animEffect transition="in" filter="fade">
                                      <p:cBhvr>
                                        <p:cTn id="10" dur="2000"/>
                                        <p:tgtEl>
                                          <p:spTgt spid="2293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9378" grpId="0"/>
      <p:bldP spid="229379" grpId="0"/>
    </p:bldLst>
  </p:timing>
</p:sld>
</file>

<file path=ppt/slides/slide1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4690" name="Footer Placeholder 4"/>
          <p:cNvSpPr>
            <a:spLocks noGrp="1"/>
          </p:cNvSpPr>
          <p:nvPr>
            <p:ph type="ftr" sz="quarter" idx="11"/>
          </p:nvPr>
        </p:nvSpPr>
        <p:spPr>
          <a:noFill/>
        </p:spPr>
        <p:txBody>
          <a:bodyPr/>
          <a:lstStyle/>
          <a:p>
            <a:r>
              <a:rPr lang="en-GB" smtClean="0"/>
              <a:t>CH2018</a:t>
            </a:r>
          </a:p>
        </p:txBody>
      </p:sp>
      <p:sp>
        <p:nvSpPr>
          <p:cNvPr id="114691" name="Slide Number Placeholder 5"/>
          <p:cNvSpPr>
            <a:spLocks noGrp="1"/>
          </p:cNvSpPr>
          <p:nvPr>
            <p:ph type="sldNum" sz="quarter" idx="12"/>
          </p:nvPr>
        </p:nvSpPr>
        <p:spPr>
          <a:noFill/>
        </p:spPr>
        <p:txBody>
          <a:bodyPr/>
          <a:lstStyle/>
          <a:p>
            <a:fld id="{51C6F882-AFA8-4685-9BE6-1A9B6BDAFE41}" type="slidenum">
              <a:rPr lang="en-GB" smtClean="0"/>
              <a:pPr/>
              <a:t>131</a:t>
            </a:fld>
            <a:endParaRPr lang="en-GB" smtClean="0"/>
          </a:p>
        </p:txBody>
      </p:sp>
      <p:sp>
        <p:nvSpPr>
          <p:cNvPr id="231426" name="Rectangle 2"/>
          <p:cNvSpPr>
            <a:spLocks noGrp="1" noChangeArrowheads="1"/>
          </p:cNvSpPr>
          <p:nvPr>
            <p:ph type="title"/>
          </p:nvPr>
        </p:nvSpPr>
        <p:spPr/>
        <p:txBody>
          <a:bodyPr/>
          <a:lstStyle/>
          <a:p>
            <a:pPr eaLnBrk="1" hangingPunct="1"/>
            <a:r>
              <a:rPr lang="en-US" sz="4000" smtClean="0"/>
              <a:t>Considerations in Choosing Statistical Analysis</a:t>
            </a:r>
          </a:p>
        </p:txBody>
      </p:sp>
      <p:sp>
        <p:nvSpPr>
          <p:cNvPr id="231427" name="Rectangle 3"/>
          <p:cNvSpPr>
            <a:spLocks noGrp="1" noChangeArrowheads="1"/>
          </p:cNvSpPr>
          <p:nvPr>
            <p:ph type="body" idx="1"/>
          </p:nvPr>
        </p:nvSpPr>
        <p:spPr>
          <a:xfrm>
            <a:off x="685800" y="2057400"/>
            <a:ext cx="8001000" cy="4800600"/>
          </a:xfrm>
        </p:spPr>
        <p:txBody>
          <a:bodyPr/>
          <a:lstStyle/>
          <a:p>
            <a:pPr eaLnBrk="1" hangingPunct="1"/>
            <a:r>
              <a:rPr lang="en-US" smtClean="0"/>
              <a:t>Level of measurement of data collected (nominal, ordinal, interval, ratio)</a:t>
            </a:r>
          </a:p>
          <a:p>
            <a:pPr eaLnBrk="1" hangingPunct="1"/>
            <a:r>
              <a:rPr lang="en-US" smtClean="0"/>
              <a:t>Goals of data analysis</a:t>
            </a:r>
            <a:r>
              <a:rPr lang="en-US" sz="2800" smtClean="0"/>
              <a:t>:</a:t>
            </a:r>
          </a:p>
          <a:p>
            <a:pPr lvl="1" eaLnBrk="1" hangingPunct="1"/>
            <a:r>
              <a:rPr lang="en-US" u="sng" smtClean="0">
                <a:solidFill>
                  <a:srgbClr val="FF9900"/>
                </a:solidFill>
              </a:rPr>
              <a:t>Descriptive statistics</a:t>
            </a:r>
            <a:r>
              <a:rPr lang="en-US" smtClean="0">
                <a:solidFill>
                  <a:srgbClr val="FF9900"/>
                </a:solidFill>
              </a:rPr>
              <a:t>: procedures that assist in organizing, summarizing and interpreting data</a:t>
            </a:r>
          </a:p>
          <a:p>
            <a:pPr lvl="1" eaLnBrk="1" hangingPunct="1"/>
            <a:r>
              <a:rPr lang="en-US" u="sng" smtClean="0">
                <a:solidFill>
                  <a:srgbClr val="FF9900"/>
                </a:solidFill>
              </a:rPr>
              <a:t>Inferential statistics</a:t>
            </a:r>
            <a:r>
              <a:rPr lang="en-US" smtClean="0">
                <a:solidFill>
                  <a:srgbClr val="FF9900"/>
                </a:solidFill>
              </a:rPr>
              <a:t>: Procedures that allow one to make generalizations from a sample to the larger population</a:t>
            </a:r>
            <a:r>
              <a:rPr lang="en-US" sz="2400" smtClean="0">
                <a:solidFill>
                  <a:srgbClr val="FF9900"/>
                </a:solidFill>
              </a:rPr>
              <a:t> </a:t>
            </a:r>
          </a:p>
          <a:p>
            <a:pPr eaLnBrk="1" hangingPunct="1"/>
            <a:r>
              <a:rPr lang="en-US" smtClean="0"/>
              <a:t>Audience</a:t>
            </a:r>
            <a:r>
              <a:rPr lang="en-US" sz="2800" smtClean="0"/>
              <a:t> – For whom is the analysis intended?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1426"/>
                                        </p:tgtEl>
                                        <p:attrNameLst>
                                          <p:attrName>style.visibility</p:attrName>
                                        </p:attrNameLst>
                                      </p:cBhvr>
                                      <p:to>
                                        <p:strVal val="visible"/>
                                      </p:to>
                                    </p:set>
                                    <p:animEffect transition="in" filter="fade">
                                      <p:cBhvr>
                                        <p:cTn id="7" dur="2000"/>
                                        <p:tgtEl>
                                          <p:spTgt spid="2314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1427"/>
                                        </p:tgtEl>
                                        <p:attrNameLst>
                                          <p:attrName>style.visibility</p:attrName>
                                        </p:attrNameLst>
                                      </p:cBhvr>
                                      <p:to>
                                        <p:strVal val="visible"/>
                                      </p:to>
                                    </p:set>
                                    <p:animEffect transition="in" filter="fade">
                                      <p:cBhvr>
                                        <p:cTn id="10" dur="2000"/>
                                        <p:tgtEl>
                                          <p:spTgt spid="2314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1426" grpId="0"/>
      <p:bldP spid="231427" grpId="0"/>
    </p:bldLst>
  </p:timing>
</p:sld>
</file>

<file path=ppt/slides/slide1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5714" name="Footer Placeholder 4"/>
          <p:cNvSpPr>
            <a:spLocks noGrp="1"/>
          </p:cNvSpPr>
          <p:nvPr>
            <p:ph type="ftr" sz="quarter" idx="11"/>
          </p:nvPr>
        </p:nvSpPr>
        <p:spPr>
          <a:noFill/>
        </p:spPr>
        <p:txBody>
          <a:bodyPr/>
          <a:lstStyle/>
          <a:p>
            <a:r>
              <a:rPr lang="en-GB" smtClean="0"/>
              <a:t>CH2018</a:t>
            </a:r>
          </a:p>
        </p:txBody>
      </p:sp>
      <p:sp>
        <p:nvSpPr>
          <p:cNvPr id="115715" name="Slide Number Placeholder 5"/>
          <p:cNvSpPr>
            <a:spLocks noGrp="1"/>
          </p:cNvSpPr>
          <p:nvPr>
            <p:ph type="sldNum" sz="quarter" idx="12"/>
          </p:nvPr>
        </p:nvSpPr>
        <p:spPr>
          <a:noFill/>
        </p:spPr>
        <p:txBody>
          <a:bodyPr/>
          <a:lstStyle/>
          <a:p>
            <a:fld id="{5FBCF331-92EB-4B97-BA60-45195C3F1604}" type="slidenum">
              <a:rPr lang="en-GB" smtClean="0"/>
              <a:pPr/>
              <a:t>132</a:t>
            </a:fld>
            <a:endParaRPr lang="en-GB" smtClean="0"/>
          </a:p>
        </p:txBody>
      </p:sp>
      <p:sp>
        <p:nvSpPr>
          <p:cNvPr id="233474" name="Rectangle 2"/>
          <p:cNvSpPr>
            <a:spLocks noGrp="1" noChangeArrowheads="1"/>
          </p:cNvSpPr>
          <p:nvPr>
            <p:ph type="title"/>
          </p:nvPr>
        </p:nvSpPr>
        <p:spPr>
          <a:xfrm>
            <a:off x="1371600" y="609600"/>
            <a:ext cx="7378700" cy="944563"/>
          </a:xfrm>
        </p:spPr>
        <p:txBody>
          <a:bodyPr/>
          <a:lstStyle/>
          <a:p>
            <a:pPr eaLnBrk="1" hangingPunct="1"/>
            <a:r>
              <a:rPr lang="en-US" smtClean="0"/>
              <a:t>More Considerations</a:t>
            </a:r>
          </a:p>
        </p:txBody>
      </p:sp>
      <p:sp>
        <p:nvSpPr>
          <p:cNvPr id="233475" name="Rectangle 3"/>
          <p:cNvSpPr>
            <a:spLocks noGrp="1" noChangeArrowheads="1"/>
          </p:cNvSpPr>
          <p:nvPr>
            <p:ph type="body" idx="1"/>
          </p:nvPr>
        </p:nvSpPr>
        <p:spPr>
          <a:xfrm>
            <a:off x="685800" y="1981200"/>
            <a:ext cx="8458200" cy="5257800"/>
          </a:xfrm>
        </p:spPr>
        <p:txBody>
          <a:bodyPr/>
          <a:lstStyle/>
          <a:p>
            <a:pPr eaLnBrk="1" hangingPunct="1"/>
            <a:r>
              <a:rPr lang="en-US" sz="2800" smtClean="0"/>
              <a:t>Number of variables to be analysed</a:t>
            </a:r>
          </a:p>
          <a:p>
            <a:pPr eaLnBrk="1" hangingPunct="1"/>
            <a:r>
              <a:rPr lang="en-US" sz="2800" smtClean="0"/>
              <a:t>Univariate statistics: Only one variable; Descriptive</a:t>
            </a:r>
          </a:p>
          <a:p>
            <a:pPr marL="1022350" lvl="2" indent="-350838" eaLnBrk="1" hangingPunct="1"/>
            <a:r>
              <a:rPr lang="en-US" sz="2200" smtClean="0"/>
              <a:t>Measures of Central Tendency</a:t>
            </a:r>
          </a:p>
          <a:p>
            <a:pPr marL="1022350" lvl="2" indent="-350838" eaLnBrk="1" hangingPunct="1"/>
            <a:r>
              <a:rPr lang="en-US" sz="2200" smtClean="0"/>
              <a:t>Frequencies/Percents</a:t>
            </a:r>
          </a:p>
          <a:p>
            <a:pPr marL="1022350" lvl="2" indent="-350838" eaLnBrk="1" hangingPunct="1"/>
            <a:r>
              <a:rPr lang="en-US" sz="2200" smtClean="0"/>
              <a:t>Measures of Dispersion</a:t>
            </a:r>
          </a:p>
          <a:p>
            <a:pPr eaLnBrk="1" hangingPunct="1"/>
            <a:r>
              <a:rPr lang="en-US" sz="2800" smtClean="0"/>
              <a:t>Bivariate statistics: Analysis of 2 variables</a:t>
            </a:r>
          </a:p>
          <a:p>
            <a:pPr marL="1022350" lvl="2" indent="-350838" eaLnBrk="1" hangingPunct="1"/>
            <a:r>
              <a:rPr lang="en-US" sz="2200" smtClean="0"/>
              <a:t>Measures of Association </a:t>
            </a:r>
          </a:p>
          <a:p>
            <a:pPr marL="1022350" lvl="2" indent="-350838" eaLnBrk="1" hangingPunct="1"/>
            <a:r>
              <a:rPr lang="en-US" sz="2200" smtClean="0"/>
              <a:t>Cross tabulations </a:t>
            </a:r>
          </a:p>
          <a:p>
            <a:pPr marL="1022350" lvl="2" indent="-350838" eaLnBrk="1" hangingPunct="1"/>
            <a:r>
              <a:rPr lang="en-US" sz="2200" smtClean="0"/>
              <a:t>Comparison of Means</a:t>
            </a:r>
          </a:p>
          <a:p>
            <a:pPr eaLnBrk="1" hangingPunct="1"/>
            <a:r>
              <a:rPr lang="en-US" sz="2800" smtClean="0"/>
              <a:t>Multivariate statistics: Analysis of 3 or more variables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3474"/>
                                        </p:tgtEl>
                                        <p:attrNameLst>
                                          <p:attrName>style.visibility</p:attrName>
                                        </p:attrNameLst>
                                      </p:cBhvr>
                                      <p:to>
                                        <p:strVal val="visible"/>
                                      </p:to>
                                    </p:set>
                                    <p:animEffect transition="in" filter="fade">
                                      <p:cBhvr>
                                        <p:cTn id="7" dur="2000"/>
                                        <p:tgtEl>
                                          <p:spTgt spid="23347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3475"/>
                                        </p:tgtEl>
                                        <p:attrNameLst>
                                          <p:attrName>style.visibility</p:attrName>
                                        </p:attrNameLst>
                                      </p:cBhvr>
                                      <p:to>
                                        <p:strVal val="visible"/>
                                      </p:to>
                                    </p:set>
                                    <p:animEffect transition="in" filter="fade">
                                      <p:cBhvr>
                                        <p:cTn id="10" dur="2000"/>
                                        <p:tgtEl>
                                          <p:spTgt spid="2334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3474" grpId="0"/>
      <p:bldP spid="233475" grpId="0"/>
    </p:bldLst>
  </p:timing>
</p:sld>
</file>

<file path=ppt/slides/slide1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6738" name="Footer Placeholder 5"/>
          <p:cNvSpPr>
            <a:spLocks noGrp="1"/>
          </p:cNvSpPr>
          <p:nvPr>
            <p:ph type="ftr" sz="quarter" idx="11"/>
          </p:nvPr>
        </p:nvSpPr>
        <p:spPr>
          <a:noFill/>
        </p:spPr>
        <p:txBody>
          <a:bodyPr/>
          <a:lstStyle/>
          <a:p>
            <a:r>
              <a:rPr lang="en-GB" smtClean="0"/>
              <a:t>CH2018</a:t>
            </a:r>
          </a:p>
        </p:txBody>
      </p:sp>
      <p:sp>
        <p:nvSpPr>
          <p:cNvPr id="116739" name="Slide Number Placeholder 6"/>
          <p:cNvSpPr>
            <a:spLocks noGrp="1"/>
          </p:cNvSpPr>
          <p:nvPr>
            <p:ph type="sldNum" sz="quarter" idx="12"/>
          </p:nvPr>
        </p:nvSpPr>
        <p:spPr>
          <a:noFill/>
        </p:spPr>
        <p:txBody>
          <a:bodyPr/>
          <a:lstStyle/>
          <a:p>
            <a:fld id="{94827862-8A56-4A4A-970C-B014DBA67A7C}" type="slidenum">
              <a:rPr lang="en-GB" smtClean="0"/>
              <a:pPr/>
              <a:t>133</a:t>
            </a:fld>
            <a:endParaRPr lang="en-GB" smtClean="0"/>
          </a:p>
        </p:txBody>
      </p:sp>
      <p:sp>
        <p:nvSpPr>
          <p:cNvPr id="235522" name="Rectangle 2"/>
          <p:cNvSpPr>
            <a:spLocks noGrp="1" noChangeArrowheads="1"/>
          </p:cNvSpPr>
          <p:nvPr>
            <p:ph type="title"/>
          </p:nvPr>
        </p:nvSpPr>
        <p:spPr/>
        <p:txBody>
          <a:bodyPr/>
          <a:lstStyle/>
          <a:p>
            <a:pPr eaLnBrk="1" hangingPunct="1"/>
            <a:r>
              <a:rPr lang="en-GB" smtClean="0"/>
              <a:t>Univariate Analysis</a:t>
            </a:r>
          </a:p>
        </p:txBody>
      </p:sp>
      <p:sp>
        <p:nvSpPr>
          <p:cNvPr id="235523" name="Rectangle 3"/>
          <p:cNvSpPr>
            <a:spLocks noGrp="1" noChangeArrowheads="1"/>
          </p:cNvSpPr>
          <p:nvPr>
            <p:ph type="body" sz="half" idx="1"/>
          </p:nvPr>
        </p:nvSpPr>
        <p:spPr>
          <a:xfrm>
            <a:off x="1030288" y="2214563"/>
            <a:ext cx="3684587" cy="3851275"/>
          </a:xfrm>
        </p:spPr>
        <p:txBody>
          <a:bodyPr/>
          <a:lstStyle/>
          <a:p>
            <a:pPr eaLnBrk="1" hangingPunct="1">
              <a:lnSpc>
                <a:spcPct val="90000"/>
              </a:lnSpc>
            </a:pPr>
            <a:r>
              <a:rPr lang="en-GB" sz="2400" smtClean="0">
                <a:solidFill>
                  <a:srgbClr val="FF9900"/>
                </a:solidFill>
              </a:rPr>
              <a:t>Frequency tables</a:t>
            </a:r>
          </a:p>
          <a:p>
            <a:pPr eaLnBrk="1" hangingPunct="1">
              <a:lnSpc>
                <a:spcPct val="90000"/>
              </a:lnSpc>
            </a:pPr>
            <a:endParaRPr lang="en-GB" sz="2000" smtClean="0"/>
          </a:p>
          <a:p>
            <a:pPr eaLnBrk="1" hangingPunct="1">
              <a:lnSpc>
                <a:spcPct val="90000"/>
              </a:lnSpc>
            </a:pPr>
            <a:endParaRPr lang="en-GB" sz="2000" smtClean="0"/>
          </a:p>
          <a:p>
            <a:pPr eaLnBrk="1" hangingPunct="1">
              <a:lnSpc>
                <a:spcPct val="90000"/>
              </a:lnSpc>
            </a:pPr>
            <a:endParaRPr lang="en-GB" sz="2000" smtClean="0"/>
          </a:p>
          <a:p>
            <a:pPr eaLnBrk="1" hangingPunct="1">
              <a:lnSpc>
                <a:spcPct val="90000"/>
              </a:lnSpc>
            </a:pPr>
            <a:endParaRPr lang="en-GB" sz="2000" smtClean="0"/>
          </a:p>
          <a:p>
            <a:pPr eaLnBrk="1" hangingPunct="1">
              <a:lnSpc>
                <a:spcPct val="90000"/>
              </a:lnSpc>
            </a:pPr>
            <a:r>
              <a:rPr lang="en-GB" sz="2400" smtClean="0">
                <a:solidFill>
                  <a:srgbClr val="FF9900"/>
                </a:solidFill>
              </a:rPr>
              <a:t>Diagrams:</a:t>
            </a:r>
          </a:p>
          <a:p>
            <a:pPr marL="669925" lvl="1" indent="-325438" eaLnBrk="1" hangingPunct="1">
              <a:lnSpc>
                <a:spcPct val="90000"/>
              </a:lnSpc>
            </a:pPr>
            <a:r>
              <a:rPr lang="en-GB" sz="1800" smtClean="0"/>
              <a:t>Bar charts</a:t>
            </a:r>
          </a:p>
          <a:p>
            <a:pPr marL="669925" lvl="1" indent="-325438" eaLnBrk="1" hangingPunct="1">
              <a:lnSpc>
                <a:spcPct val="90000"/>
              </a:lnSpc>
            </a:pPr>
            <a:r>
              <a:rPr lang="en-GB" sz="1800" smtClean="0"/>
              <a:t>Pie charts</a:t>
            </a:r>
          </a:p>
          <a:p>
            <a:pPr marL="669925" lvl="1" indent="-325438" eaLnBrk="1" hangingPunct="1">
              <a:lnSpc>
                <a:spcPct val="90000"/>
              </a:lnSpc>
            </a:pPr>
            <a:r>
              <a:rPr lang="en-GB" sz="1800" smtClean="0"/>
              <a:t>Histograms</a:t>
            </a:r>
          </a:p>
          <a:p>
            <a:pPr marL="669925" lvl="1" indent="-325438" eaLnBrk="1" hangingPunct="1">
              <a:lnSpc>
                <a:spcPct val="90000"/>
              </a:lnSpc>
            </a:pPr>
            <a:endParaRPr lang="en-GB" sz="1800" smtClean="0"/>
          </a:p>
          <a:p>
            <a:pPr marL="669925" lvl="1" indent="-325438" eaLnBrk="1" hangingPunct="1">
              <a:lnSpc>
                <a:spcPct val="90000"/>
              </a:lnSpc>
              <a:buFont typeface="Wingdings" pitchFamily="2" charset="2"/>
              <a:buNone/>
            </a:pPr>
            <a:r>
              <a:rPr lang="en-GB" sz="1800" smtClean="0"/>
              <a:t>	</a:t>
            </a:r>
          </a:p>
        </p:txBody>
      </p:sp>
      <p:sp>
        <p:nvSpPr>
          <p:cNvPr id="235524" name="Rectangle 4"/>
          <p:cNvSpPr>
            <a:spLocks noGrp="1" noChangeArrowheads="1"/>
          </p:cNvSpPr>
          <p:nvPr>
            <p:ph type="body" sz="half" idx="2"/>
          </p:nvPr>
        </p:nvSpPr>
        <p:spPr>
          <a:xfrm>
            <a:off x="4862513" y="2214563"/>
            <a:ext cx="3684587" cy="3851275"/>
          </a:xfrm>
        </p:spPr>
        <p:txBody>
          <a:bodyPr/>
          <a:lstStyle/>
          <a:p>
            <a:pPr eaLnBrk="1" hangingPunct="1"/>
            <a:r>
              <a:rPr lang="en-GB" sz="2400" smtClean="0">
                <a:solidFill>
                  <a:srgbClr val="FF9900"/>
                </a:solidFill>
              </a:rPr>
              <a:t>Measures of central tendency:</a:t>
            </a:r>
          </a:p>
          <a:p>
            <a:pPr lvl="1" eaLnBrk="1" hangingPunct="1"/>
            <a:r>
              <a:rPr lang="en-GB" sz="2000" smtClean="0"/>
              <a:t>Arithmetic mean</a:t>
            </a:r>
          </a:p>
          <a:p>
            <a:pPr lvl="1" eaLnBrk="1" hangingPunct="1"/>
            <a:r>
              <a:rPr lang="en-GB" sz="2000" smtClean="0"/>
              <a:t>Median </a:t>
            </a:r>
          </a:p>
          <a:p>
            <a:pPr lvl="1" eaLnBrk="1" hangingPunct="1"/>
            <a:r>
              <a:rPr lang="en-GB" sz="2000" smtClean="0"/>
              <a:t>Mode</a:t>
            </a:r>
          </a:p>
          <a:p>
            <a:pPr lvl="1" eaLnBrk="1" hangingPunct="1"/>
            <a:endParaRPr lang="en-GB" sz="2000" smtClean="0"/>
          </a:p>
          <a:p>
            <a:pPr eaLnBrk="1" hangingPunct="1"/>
            <a:r>
              <a:rPr lang="en-GB" sz="2400" smtClean="0">
                <a:solidFill>
                  <a:srgbClr val="FF9900"/>
                </a:solidFill>
              </a:rPr>
              <a:t>Measures of dispersion:</a:t>
            </a:r>
          </a:p>
          <a:p>
            <a:pPr lvl="1" eaLnBrk="1" hangingPunct="1"/>
            <a:r>
              <a:rPr lang="en-GB" sz="2000" smtClean="0"/>
              <a:t>Range</a:t>
            </a:r>
          </a:p>
          <a:p>
            <a:pPr lvl="1" eaLnBrk="1" hangingPunct="1"/>
            <a:r>
              <a:rPr lang="en-GB" sz="2000" smtClean="0"/>
              <a:t>Standard deviation</a:t>
            </a:r>
          </a:p>
          <a:p>
            <a:pPr lvl="1" eaLnBrk="1" hangingPunct="1"/>
            <a:endParaRPr lang="en-GB" sz="2000"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5522"/>
                                        </p:tgtEl>
                                        <p:attrNameLst>
                                          <p:attrName>style.visibility</p:attrName>
                                        </p:attrNameLst>
                                      </p:cBhvr>
                                      <p:to>
                                        <p:strVal val="visible"/>
                                      </p:to>
                                    </p:set>
                                    <p:animEffect transition="in" filter="fade">
                                      <p:cBhvr>
                                        <p:cTn id="7" dur="2000"/>
                                        <p:tgtEl>
                                          <p:spTgt spid="2355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5523"/>
                                        </p:tgtEl>
                                        <p:attrNameLst>
                                          <p:attrName>style.visibility</p:attrName>
                                        </p:attrNameLst>
                                      </p:cBhvr>
                                      <p:to>
                                        <p:strVal val="visible"/>
                                      </p:to>
                                    </p:set>
                                    <p:animEffect transition="in" filter="fade">
                                      <p:cBhvr>
                                        <p:cTn id="10" dur="2000"/>
                                        <p:tgtEl>
                                          <p:spTgt spid="23552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35524"/>
                                        </p:tgtEl>
                                        <p:attrNameLst>
                                          <p:attrName>style.visibility</p:attrName>
                                        </p:attrNameLst>
                                      </p:cBhvr>
                                      <p:to>
                                        <p:strVal val="visible"/>
                                      </p:to>
                                    </p:set>
                                    <p:animEffect transition="in" filter="fade">
                                      <p:cBhvr>
                                        <p:cTn id="13" dur="2000"/>
                                        <p:tgtEl>
                                          <p:spTgt spid="2355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22" grpId="0"/>
      <p:bldP spid="235523" grpId="0"/>
      <p:bldP spid="235524" grpId="0"/>
    </p:bldLst>
  </p:timing>
</p:sld>
</file>

<file path=ppt/slides/slide1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7762" name="Footer Placeholder 4"/>
          <p:cNvSpPr>
            <a:spLocks noGrp="1"/>
          </p:cNvSpPr>
          <p:nvPr>
            <p:ph type="ftr" sz="quarter" idx="11"/>
          </p:nvPr>
        </p:nvSpPr>
        <p:spPr>
          <a:noFill/>
        </p:spPr>
        <p:txBody>
          <a:bodyPr/>
          <a:lstStyle/>
          <a:p>
            <a:r>
              <a:rPr lang="en-GB" smtClean="0"/>
              <a:t>CH2018</a:t>
            </a:r>
          </a:p>
        </p:txBody>
      </p:sp>
      <p:sp>
        <p:nvSpPr>
          <p:cNvPr id="117763" name="Slide Number Placeholder 5"/>
          <p:cNvSpPr>
            <a:spLocks noGrp="1"/>
          </p:cNvSpPr>
          <p:nvPr>
            <p:ph type="sldNum" sz="quarter" idx="12"/>
          </p:nvPr>
        </p:nvSpPr>
        <p:spPr>
          <a:noFill/>
        </p:spPr>
        <p:txBody>
          <a:bodyPr/>
          <a:lstStyle/>
          <a:p>
            <a:fld id="{7B8F2D3C-D9A4-48DE-993D-02920C63A570}" type="slidenum">
              <a:rPr lang="en-GB" smtClean="0"/>
              <a:pPr/>
              <a:t>134</a:t>
            </a:fld>
            <a:endParaRPr lang="en-GB" smtClean="0"/>
          </a:p>
        </p:txBody>
      </p:sp>
      <p:sp>
        <p:nvSpPr>
          <p:cNvPr id="236546" name="Rectangle 2"/>
          <p:cNvSpPr>
            <a:spLocks noGrp="1" noChangeArrowheads="1"/>
          </p:cNvSpPr>
          <p:nvPr>
            <p:ph type="title"/>
          </p:nvPr>
        </p:nvSpPr>
        <p:spPr/>
        <p:txBody>
          <a:bodyPr/>
          <a:lstStyle/>
          <a:p>
            <a:pPr eaLnBrk="1" hangingPunct="1"/>
            <a:r>
              <a:rPr lang="en-GB" smtClean="0"/>
              <a:t>Bivariate Analysis</a:t>
            </a:r>
          </a:p>
        </p:txBody>
      </p:sp>
      <p:sp>
        <p:nvSpPr>
          <p:cNvPr id="236547" name="Rectangle 3"/>
          <p:cNvSpPr>
            <a:spLocks noGrp="1" noChangeArrowheads="1"/>
          </p:cNvSpPr>
          <p:nvPr>
            <p:ph type="body" idx="1"/>
          </p:nvPr>
        </p:nvSpPr>
        <p:spPr>
          <a:xfrm>
            <a:off x="809625" y="2214563"/>
            <a:ext cx="3609975" cy="3881437"/>
          </a:xfrm>
        </p:spPr>
        <p:txBody>
          <a:bodyPr/>
          <a:lstStyle/>
          <a:p>
            <a:pPr eaLnBrk="1" hangingPunct="1">
              <a:lnSpc>
                <a:spcPct val="90000"/>
              </a:lnSpc>
            </a:pPr>
            <a:r>
              <a:rPr lang="en-GB" smtClean="0"/>
              <a:t>Contingency tables</a:t>
            </a:r>
          </a:p>
          <a:p>
            <a:pPr eaLnBrk="1" hangingPunct="1">
              <a:lnSpc>
                <a:spcPct val="90000"/>
              </a:lnSpc>
            </a:pPr>
            <a:r>
              <a:rPr lang="en-GB" smtClean="0"/>
              <a:t>Pearson’s </a:t>
            </a:r>
            <a:r>
              <a:rPr lang="en-GB" i="1" smtClean="0"/>
              <a:t>r</a:t>
            </a:r>
          </a:p>
          <a:p>
            <a:pPr eaLnBrk="1" hangingPunct="1">
              <a:lnSpc>
                <a:spcPct val="90000"/>
              </a:lnSpc>
            </a:pPr>
            <a:r>
              <a:rPr lang="en-GB" smtClean="0"/>
              <a:t>Spearman’s rho</a:t>
            </a:r>
          </a:p>
          <a:p>
            <a:pPr eaLnBrk="1" hangingPunct="1">
              <a:lnSpc>
                <a:spcPct val="90000"/>
              </a:lnSpc>
            </a:pPr>
            <a:r>
              <a:rPr lang="en-GB" smtClean="0"/>
              <a:t>Phi and Cramér’s </a:t>
            </a:r>
            <a:r>
              <a:rPr lang="en-GB" i="1" smtClean="0"/>
              <a:t>V</a:t>
            </a:r>
          </a:p>
          <a:p>
            <a:pPr eaLnBrk="1" hangingPunct="1">
              <a:lnSpc>
                <a:spcPct val="90000"/>
              </a:lnSpc>
            </a:pPr>
            <a:r>
              <a:rPr lang="en-GB" smtClean="0"/>
              <a:t>Comparing means</a:t>
            </a:r>
          </a:p>
        </p:txBody>
      </p:sp>
      <p:pic>
        <p:nvPicPr>
          <p:cNvPr id="117766" name="Picture 5" descr="Bivariate52"/>
          <p:cNvPicPr>
            <a:picLocks noChangeAspect="1" noChangeArrowheads="1"/>
          </p:cNvPicPr>
          <p:nvPr/>
        </p:nvPicPr>
        <p:blipFill>
          <a:blip r:embed="rId3" cstate="print"/>
          <a:srcRect/>
          <a:stretch>
            <a:fillRect/>
          </a:stretch>
        </p:blipFill>
        <p:spPr bwMode="auto">
          <a:xfrm>
            <a:off x="4343400" y="2438400"/>
            <a:ext cx="4435475" cy="329247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6546"/>
                                        </p:tgtEl>
                                        <p:attrNameLst>
                                          <p:attrName>style.visibility</p:attrName>
                                        </p:attrNameLst>
                                      </p:cBhvr>
                                      <p:to>
                                        <p:strVal val="visible"/>
                                      </p:to>
                                    </p:set>
                                    <p:animEffect transition="in" filter="fade">
                                      <p:cBhvr>
                                        <p:cTn id="7" dur="2000"/>
                                        <p:tgtEl>
                                          <p:spTgt spid="2365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6547"/>
                                        </p:tgtEl>
                                        <p:attrNameLst>
                                          <p:attrName>style.visibility</p:attrName>
                                        </p:attrNameLst>
                                      </p:cBhvr>
                                      <p:to>
                                        <p:strVal val="visible"/>
                                      </p:to>
                                    </p:set>
                                    <p:animEffect transition="in" filter="fade">
                                      <p:cBhvr>
                                        <p:cTn id="10" dur="2000"/>
                                        <p:tgtEl>
                                          <p:spTgt spid="2365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6546" grpId="0"/>
      <p:bldP spid="236547" grpId="0"/>
    </p:bldLst>
  </p:timing>
</p:sld>
</file>

<file path=ppt/slides/slide1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8786" name="Footer Placeholder 4"/>
          <p:cNvSpPr>
            <a:spLocks noGrp="1"/>
          </p:cNvSpPr>
          <p:nvPr>
            <p:ph type="ftr" sz="quarter" idx="11"/>
          </p:nvPr>
        </p:nvSpPr>
        <p:spPr>
          <a:noFill/>
        </p:spPr>
        <p:txBody>
          <a:bodyPr/>
          <a:lstStyle/>
          <a:p>
            <a:r>
              <a:rPr lang="en-GB" smtClean="0"/>
              <a:t>CH2018</a:t>
            </a:r>
          </a:p>
        </p:txBody>
      </p:sp>
      <p:sp>
        <p:nvSpPr>
          <p:cNvPr id="118787" name="Slide Number Placeholder 5"/>
          <p:cNvSpPr>
            <a:spLocks noGrp="1"/>
          </p:cNvSpPr>
          <p:nvPr>
            <p:ph type="sldNum" sz="quarter" idx="12"/>
          </p:nvPr>
        </p:nvSpPr>
        <p:spPr>
          <a:noFill/>
        </p:spPr>
        <p:txBody>
          <a:bodyPr/>
          <a:lstStyle/>
          <a:p>
            <a:fld id="{5DF8EEF2-D8E7-4D0A-8091-0046AB833638}" type="slidenum">
              <a:rPr lang="en-GB" smtClean="0"/>
              <a:pPr/>
              <a:t>135</a:t>
            </a:fld>
            <a:endParaRPr lang="en-GB" smtClean="0"/>
          </a:p>
        </p:txBody>
      </p:sp>
      <p:sp>
        <p:nvSpPr>
          <p:cNvPr id="237570" name="Rectangle 2"/>
          <p:cNvSpPr>
            <a:spLocks noGrp="1" noChangeArrowheads="1"/>
          </p:cNvSpPr>
          <p:nvPr>
            <p:ph type="title"/>
          </p:nvPr>
        </p:nvSpPr>
        <p:spPr/>
        <p:txBody>
          <a:bodyPr/>
          <a:lstStyle/>
          <a:p>
            <a:pPr eaLnBrk="1" hangingPunct="1"/>
            <a:r>
              <a:rPr lang="en-US" smtClean="0"/>
              <a:t>Levels of Measurement</a:t>
            </a:r>
          </a:p>
        </p:txBody>
      </p:sp>
      <p:sp>
        <p:nvSpPr>
          <p:cNvPr id="237571" name="Rectangle 3"/>
          <p:cNvSpPr>
            <a:spLocks noGrp="1" noChangeArrowheads="1"/>
          </p:cNvSpPr>
          <p:nvPr>
            <p:ph type="body" idx="1"/>
          </p:nvPr>
        </p:nvSpPr>
        <p:spPr>
          <a:xfrm>
            <a:off x="685800" y="2057400"/>
            <a:ext cx="8458200" cy="4800600"/>
          </a:xfrm>
        </p:spPr>
        <p:txBody>
          <a:bodyPr/>
          <a:lstStyle/>
          <a:p>
            <a:pPr eaLnBrk="1" hangingPunct="1"/>
            <a:r>
              <a:rPr lang="en-US" smtClean="0">
                <a:solidFill>
                  <a:srgbClr val="FF9900"/>
                </a:solidFill>
              </a:rPr>
              <a:t>Nominal measures</a:t>
            </a:r>
            <a:r>
              <a:rPr lang="en-US" smtClean="0"/>
              <a:t> – classify observations into mutually exclusive categories</a:t>
            </a:r>
          </a:p>
          <a:p>
            <a:pPr eaLnBrk="1" hangingPunct="1"/>
            <a:r>
              <a:rPr lang="en-US" smtClean="0">
                <a:solidFill>
                  <a:srgbClr val="FF9900"/>
                </a:solidFill>
              </a:rPr>
              <a:t>Ordinal measures</a:t>
            </a:r>
            <a:r>
              <a:rPr lang="en-US" smtClean="0"/>
              <a:t> – mutually exclusive, with a fixed order (ranked)</a:t>
            </a:r>
          </a:p>
          <a:p>
            <a:pPr eaLnBrk="1" hangingPunct="1"/>
            <a:r>
              <a:rPr lang="en-US" smtClean="0">
                <a:solidFill>
                  <a:srgbClr val="FF9900"/>
                </a:solidFill>
              </a:rPr>
              <a:t>Interval measures</a:t>
            </a:r>
            <a:r>
              <a:rPr lang="en-US" smtClean="0"/>
              <a:t> – mutually exclusive, with a fixed order and equal spacing between categories.</a:t>
            </a:r>
          </a:p>
          <a:p>
            <a:pPr eaLnBrk="1" hangingPunct="1"/>
            <a:r>
              <a:rPr lang="en-US" smtClean="0">
                <a:solidFill>
                  <a:srgbClr val="FF9900"/>
                </a:solidFill>
              </a:rPr>
              <a:t>Ratio measures</a:t>
            </a:r>
            <a:r>
              <a:rPr lang="en-US" smtClean="0"/>
              <a:t> – all of the above with an absolute zero point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7570"/>
                                        </p:tgtEl>
                                        <p:attrNameLst>
                                          <p:attrName>style.visibility</p:attrName>
                                        </p:attrNameLst>
                                      </p:cBhvr>
                                      <p:to>
                                        <p:strVal val="visible"/>
                                      </p:to>
                                    </p:set>
                                    <p:animEffect transition="in" filter="fade">
                                      <p:cBhvr>
                                        <p:cTn id="7" dur="2000"/>
                                        <p:tgtEl>
                                          <p:spTgt spid="2375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7571"/>
                                        </p:tgtEl>
                                        <p:attrNameLst>
                                          <p:attrName>style.visibility</p:attrName>
                                        </p:attrNameLst>
                                      </p:cBhvr>
                                      <p:to>
                                        <p:strVal val="visible"/>
                                      </p:to>
                                    </p:set>
                                    <p:animEffect transition="in" filter="fade">
                                      <p:cBhvr>
                                        <p:cTn id="10" dur="2000"/>
                                        <p:tgtEl>
                                          <p:spTgt spid="2375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7570" grpId="0"/>
      <p:bldP spid="237571" grpId="0"/>
    </p:bldLst>
  </p:timing>
</p:sld>
</file>

<file path=ppt/slides/slide1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9810" name="Footer Placeholder 2"/>
          <p:cNvSpPr>
            <a:spLocks noGrp="1"/>
          </p:cNvSpPr>
          <p:nvPr>
            <p:ph type="ftr" sz="quarter" idx="11"/>
          </p:nvPr>
        </p:nvSpPr>
        <p:spPr>
          <a:noFill/>
        </p:spPr>
        <p:txBody>
          <a:bodyPr/>
          <a:lstStyle/>
          <a:p>
            <a:r>
              <a:rPr lang="en-GB" smtClean="0"/>
              <a:t>CH2018</a:t>
            </a:r>
          </a:p>
        </p:txBody>
      </p:sp>
      <p:sp>
        <p:nvSpPr>
          <p:cNvPr id="119811" name="Slide Number Placeholder 3"/>
          <p:cNvSpPr>
            <a:spLocks noGrp="1"/>
          </p:cNvSpPr>
          <p:nvPr>
            <p:ph type="sldNum" sz="quarter" idx="12"/>
          </p:nvPr>
        </p:nvSpPr>
        <p:spPr>
          <a:noFill/>
        </p:spPr>
        <p:txBody>
          <a:bodyPr/>
          <a:lstStyle/>
          <a:p>
            <a:fld id="{A2963F83-4995-4A05-B10D-E7B6F57F35BD}" type="slidenum">
              <a:rPr lang="en-GB" smtClean="0"/>
              <a:pPr/>
              <a:t>136</a:t>
            </a:fld>
            <a:endParaRPr lang="en-GB" smtClean="0"/>
          </a:p>
        </p:txBody>
      </p:sp>
      <p:sp>
        <p:nvSpPr>
          <p:cNvPr id="119812" name="Rectangle 3"/>
          <p:cNvSpPr>
            <a:spLocks noChangeArrowheads="1"/>
          </p:cNvSpPr>
          <p:nvPr/>
        </p:nvSpPr>
        <p:spPr bwMode="auto">
          <a:xfrm>
            <a:off x="1447800" y="838200"/>
            <a:ext cx="4540250" cy="701675"/>
          </a:xfrm>
          <a:prstGeom prst="rect">
            <a:avLst/>
          </a:prstGeom>
          <a:noFill/>
          <a:ln w="9525">
            <a:noFill/>
            <a:miter lim="800000"/>
            <a:headEnd/>
            <a:tailEnd/>
          </a:ln>
        </p:spPr>
        <p:txBody>
          <a:bodyPr wrap="none">
            <a:spAutoFit/>
          </a:bodyPr>
          <a:lstStyle/>
          <a:p>
            <a:r>
              <a:rPr lang="en-US" sz="4000">
                <a:latin typeface="Tahoma" pitchFamily="34" charset="0"/>
              </a:rPr>
              <a:t>Measurement Scale</a:t>
            </a:r>
          </a:p>
        </p:txBody>
      </p:sp>
      <p:sp>
        <p:nvSpPr>
          <p:cNvPr id="119813" name="Line 4"/>
          <p:cNvSpPr>
            <a:spLocks noChangeShapeType="1"/>
          </p:cNvSpPr>
          <p:nvPr/>
        </p:nvSpPr>
        <p:spPr bwMode="auto">
          <a:xfrm flipH="1">
            <a:off x="2019300" y="2730500"/>
            <a:ext cx="0" cy="450850"/>
          </a:xfrm>
          <a:prstGeom prst="line">
            <a:avLst/>
          </a:prstGeom>
          <a:noFill/>
          <a:ln w="76200">
            <a:solidFill>
              <a:schemeClr val="tx1"/>
            </a:solidFill>
            <a:round/>
            <a:headEnd/>
            <a:tailEnd/>
          </a:ln>
        </p:spPr>
        <p:txBody>
          <a:bodyPr/>
          <a:lstStyle/>
          <a:p>
            <a:endParaRPr lang="en-GB"/>
          </a:p>
        </p:txBody>
      </p:sp>
      <p:sp>
        <p:nvSpPr>
          <p:cNvPr id="119814" name="Rectangle 5"/>
          <p:cNvSpPr>
            <a:spLocks noChangeArrowheads="1"/>
          </p:cNvSpPr>
          <p:nvPr/>
        </p:nvSpPr>
        <p:spPr bwMode="auto">
          <a:xfrm>
            <a:off x="641350" y="2644775"/>
            <a:ext cx="1216025" cy="427038"/>
          </a:xfrm>
          <a:prstGeom prst="rect">
            <a:avLst/>
          </a:prstGeom>
          <a:noFill/>
          <a:ln w="9525">
            <a:noFill/>
            <a:miter lim="800000"/>
            <a:headEnd/>
            <a:tailEnd/>
          </a:ln>
        </p:spPr>
        <p:txBody>
          <a:bodyPr wrap="none">
            <a:spAutoFit/>
          </a:bodyPr>
          <a:lstStyle/>
          <a:p>
            <a:r>
              <a:rPr lang="en-US" sz="2200" b="1">
                <a:solidFill>
                  <a:schemeClr val="accent2"/>
                </a:solidFill>
                <a:latin typeface="Tahoma" pitchFamily="34" charset="0"/>
              </a:rPr>
              <a:t>N</a:t>
            </a:r>
            <a:r>
              <a:rPr lang="en-US" sz="2200">
                <a:latin typeface="Tahoma" pitchFamily="34" charset="0"/>
              </a:rPr>
              <a:t>ominal</a:t>
            </a:r>
          </a:p>
        </p:txBody>
      </p:sp>
      <p:sp>
        <p:nvSpPr>
          <p:cNvPr id="119815" name="Rectangle 6"/>
          <p:cNvSpPr>
            <a:spLocks noChangeArrowheads="1"/>
          </p:cNvSpPr>
          <p:nvPr/>
        </p:nvSpPr>
        <p:spPr bwMode="auto">
          <a:xfrm>
            <a:off x="3008313" y="2262188"/>
            <a:ext cx="1082675" cy="427037"/>
          </a:xfrm>
          <a:prstGeom prst="rect">
            <a:avLst/>
          </a:prstGeom>
          <a:noFill/>
          <a:ln w="9525">
            <a:noFill/>
            <a:miter lim="800000"/>
            <a:headEnd/>
            <a:tailEnd/>
          </a:ln>
        </p:spPr>
        <p:txBody>
          <a:bodyPr wrap="none">
            <a:spAutoFit/>
          </a:bodyPr>
          <a:lstStyle/>
          <a:p>
            <a:r>
              <a:rPr lang="en-US" sz="2200" b="1">
                <a:solidFill>
                  <a:srgbClr val="F62502"/>
                </a:solidFill>
                <a:latin typeface="Tahoma" pitchFamily="34" charset="0"/>
              </a:rPr>
              <a:t>O</a:t>
            </a:r>
            <a:r>
              <a:rPr lang="en-US" sz="2200">
                <a:latin typeface="Tahoma" pitchFamily="34" charset="0"/>
              </a:rPr>
              <a:t>rdinal</a:t>
            </a:r>
          </a:p>
        </p:txBody>
      </p:sp>
      <p:sp>
        <p:nvSpPr>
          <p:cNvPr id="119816" name="Rectangle 7"/>
          <p:cNvSpPr>
            <a:spLocks noChangeArrowheads="1"/>
          </p:cNvSpPr>
          <p:nvPr/>
        </p:nvSpPr>
        <p:spPr bwMode="auto">
          <a:xfrm>
            <a:off x="5483225" y="1939925"/>
            <a:ext cx="1165225" cy="427038"/>
          </a:xfrm>
          <a:prstGeom prst="rect">
            <a:avLst/>
          </a:prstGeom>
          <a:noFill/>
          <a:ln w="9525">
            <a:noFill/>
            <a:miter lim="800000"/>
            <a:headEnd/>
            <a:tailEnd/>
          </a:ln>
        </p:spPr>
        <p:txBody>
          <a:bodyPr wrap="none">
            <a:spAutoFit/>
          </a:bodyPr>
          <a:lstStyle/>
          <a:p>
            <a:r>
              <a:rPr lang="en-US" sz="2200" b="1">
                <a:solidFill>
                  <a:srgbClr val="996633"/>
                </a:solidFill>
                <a:latin typeface="Tahoma" pitchFamily="34" charset="0"/>
              </a:rPr>
              <a:t>I</a:t>
            </a:r>
            <a:r>
              <a:rPr lang="en-US" sz="2200">
                <a:latin typeface="Tahoma" pitchFamily="34" charset="0"/>
              </a:rPr>
              <a:t>nterval</a:t>
            </a:r>
          </a:p>
        </p:txBody>
      </p:sp>
      <p:sp>
        <p:nvSpPr>
          <p:cNvPr id="119817" name="Rectangle 8"/>
          <p:cNvSpPr>
            <a:spLocks noChangeArrowheads="1"/>
          </p:cNvSpPr>
          <p:nvPr/>
        </p:nvSpPr>
        <p:spPr bwMode="auto">
          <a:xfrm>
            <a:off x="7666038" y="1593850"/>
            <a:ext cx="842962" cy="427038"/>
          </a:xfrm>
          <a:prstGeom prst="rect">
            <a:avLst/>
          </a:prstGeom>
          <a:noFill/>
          <a:ln w="9525">
            <a:noFill/>
            <a:miter lim="800000"/>
            <a:headEnd/>
            <a:tailEnd/>
          </a:ln>
        </p:spPr>
        <p:txBody>
          <a:bodyPr wrap="none">
            <a:spAutoFit/>
          </a:bodyPr>
          <a:lstStyle/>
          <a:p>
            <a:r>
              <a:rPr lang="en-US" sz="2200" b="1">
                <a:solidFill>
                  <a:srgbClr val="008000"/>
                </a:solidFill>
                <a:latin typeface="Tahoma" pitchFamily="34" charset="0"/>
              </a:rPr>
              <a:t>R</a:t>
            </a:r>
            <a:r>
              <a:rPr lang="en-US" sz="2200">
                <a:latin typeface="Tahoma" pitchFamily="34" charset="0"/>
              </a:rPr>
              <a:t>atio</a:t>
            </a:r>
          </a:p>
        </p:txBody>
      </p:sp>
      <p:sp>
        <p:nvSpPr>
          <p:cNvPr id="119818" name="Rectangle 9"/>
          <p:cNvSpPr>
            <a:spLocks noChangeArrowheads="1"/>
          </p:cNvSpPr>
          <p:nvPr/>
        </p:nvSpPr>
        <p:spPr bwMode="auto">
          <a:xfrm>
            <a:off x="4343400" y="3276600"/>
            <a:ext cx="3119438" cy="396875"/>
          </a:xfrm>
          <a:prstGeom prst="rect">
            <a:avLst/>
          </a:prstGeom>
          <a:noFill/>
          <a:ln w="9525">
            <a:noFill/>
            <a:miter lim="800000"/>
            <a:headEnd/>
            <a:tailEnd/>
          </a:ln>
        </p:spPr>
        <p:txBody>
          <a:bodyPr wrap="none">
            <a:spAutoFit/>
          </a:bodyPr>
          <a:lstStyle/>
          <a:p>
            <a:r>
              <a:rPr lang="en-US" sz="2000">
                <a:solidFill>
                  <a:srgbClr val="FF9900"/>
                </a:solidFill>
                <a:latin typeface="Tahoma" pitchFamily="34" charset="0"/>
              </a:rPr>
              <a:t>Or Levels of Measurement</a:t>
            </a:r>
          </a:p>
        </p:txBody>
      </p:sp>
      <p:sp>
        <p:nvSpPr>
          <p:cNvPr id="119819" name="Rectangle 10"/>
          <p:cNvSpPr>
            <a:spLocks noChangeArrowheads="1"/>
          </p:cNvSpPr>
          <p:nvPr/>
        </p:nvSpPr>
        <p:spPr bwMode="auto">
          <a:xfrm>
            <a:off x="1001713" y="3235325"/>
            <a:ext cx="1600200" cy="1006475"/>
          </a:xfrm>
          <a:prstGeom prst="rect">
            <a:avLst/>
          </a:prstGeom>
          <a:noFill/>
          <a:ln w="9525">
            <a:noFill/>
            <a:miter lim="800000"/>
            <a:headEnd/>
            <a:tailEnd/>
          </a:ln>
        </p:spPr>
        <p:txBody>
          <a:bodyPr>
            <a:spAutoFit/>
          </a:bodyPr>
          <a:lstStyle/>
          <a:p>
            <a:r>
              <a:rPr lang="en-US" sz="2000">
                <a:latin typeface="Tahoma" pitchFamily="34" charset="0"/>
              </a:rPr>
              <a:t>Numbers assigned to categories</a:t>
            </a:r>
          </a:p>
        </p:txBody>
      </p:sp>
      <p:sp>
        <p:nvSpPr>
          <p:cNvPr id="119820" name="Line 11"/>
          <p:cNvSpPr>
            <a:spLocks noChangeShapeType="1"/>
          </p:cNvSpPr>
          <p:nvPr/>
        </p:nvSpPr>
        <p:spPr bwMode="auto">
          <a:xfrm flipH="1" flipV="1">
            <a:off x="849313" y="3100388"/>
            <a:ext cx="1206500" cy="42862"/>
          </a:xfrm>
          <a:prstGeom prst="line">
            <a:avLst/>
          </a:prstGeom>
          <a:noFill/>
          <a:ln w="76200">
            <a:solidFill>
              <a:schemeClr val="tx2"/>
            </a:solidFill>
            <a:round/>
            <a:headEnd/>
            <a:tailEnd/>
          </a:ln>
        </p:spPr>
        <p:txBody>
          <a:bodyPr/>
          <a:lstStyle/>
          <a:p>
            <a:endParaRPr lang="en-GB"/>
          </a:p>
        </p:txBody>
      </p:sp>
      <p:sp>
        <p:nvSpPr>
          <p:cNvPr id="119821" name="Line 12"/>
          <p:cNvSpPr>
            <a:spLocks noChangeShapeType="1"/>
          </p:cNvSpPr>
          <p:nvPr/>
        </p:nvSpPr>
        <p:spPr bwMode="auto">
          <a:xfrm flipH="1">
            <a:off x="1981200" y="2768600"/>
            <a:ext cx="2701925" cy="0"/>
          </a:xfrm>
          <a:prstGeom prst="line">
            <a:avLst/>
          </a:prstGeom>
          <a:noFill/>
          <a:ln w="76200">
            <a:solidFill>
              <a:schemeClr val="tx2"/>
            </a:solidFill>
            <a:round/>
            <a:headEnd/>
            <a:tailEnd/>
          </a:ln>
        </p:spPr>
        <p:txBody>
          <a:bodyPr/>
          <a:lstStyle/>
          <a:p>
            <a:endParaRPr lang="en-GB"/>
          </a:p>
        </p:txBody>
      </p:sp>
      <p:sp>
        <p:nvSpPr>
          <p:cNvPr id="119822" name="Line 13"/>
          <p:cNvSpPr>
            <a:spLocks noChangeShapeType="1"/>
          </p:cNvSpPr>
          <p:nvPr/>
        </p:nvSpPr>
        <p:spPr bwMode="auto">
          <a:xfrm flipH="1">
            <a:off x="4608513" y="2390775"/>
            <a:ext cx="2752725" cy="0"/>
          </a:xfrm>
          <a:prstGeom prst="line">
            <a:avLst/>
          </a:prstGeom>
          <a:noFill/>
          <a:ln w="76200">
            <a:solidFill>
              <a:schemeClr val="tx2"/>
            </a:solidFill>
            <a:round/>
            <a:headEnd/>
            <a:tailEnd/>
          </a:ln>
        </p:spPr>
        <p:txBody>
          <a:bodyPr/>
          <a:lstStyle/>
          <a:p>
            <a:endParaRPr lang="en-GB"/>
          </a:p>
        </p:txBody>
      </p:sp>
      <p:sp>
        <p:nvSpPr>
          <p:cNvPr id="119823" name="Line 14"/>
          <p:cNvSpPr>
            <a:spLocks noChangeShapeType="1"/>
          </p:cNvSpPr>
          <p:nvPr/>
        </p:nvSpPr>
        <p:spPr bwMode="auto">
          <a:xfrm flipH="1" flipV="1">
            <a:off x="7286625" y="2016125"/>
            <a:ext cx="1560513" cy="1588"/>
          </a:xfrm>
          <a:prstGeom prst="line">
            <a:avLst/>
          </a:prstGeom>
          <a:noFill/>
          <a:ln w="76200">
            <a:solidFill>
              <a:schemeClr val="tx2"/>
            </a:solidFill>
            <a:round/>
            <a:headEnd/>
            <a:tailEnd/>
          </a:ln>
        </p:spPr>
        <p:txBody>
          <a:bodyPr/>
          <a:lstStyle/>
          <a:p>
            <a:endParaRPr lang="en-GB"/>
          </a:p>
        </p:txBody>
      </p:sp>
      <p:sp>
        <p:nvSpPr>
          <p:cNvPr id="119824" name="Rectangle 15"/>
          <p:cNvSpPr>
            <a:spLocks noChangeArrowheads="1"/>
          </p:cNvSpPr>
          <p:nvPr/>
        </p:nvSpPr>
        <p:spPr bwMode="auto">
          <a:xfrm>
            <a:off x="179388" y="3500438"/>
            <a:ext cx="576262" cy="457200"/>
          </a:xfrm>
          <a:prstGeom prst="rect">
            <a:avLst/>
          </a:prstGeom>
          <a:noFill/>
          <a:ln w="9525">
            <a:noFill/>
            <a:miter lim="800000"/>
            <a:headEnd/>
            <a:tailEnd/>
          </a:ln>
        </p:spPr>
        <p:txBody>
          <a:bodyPr>
            <a:spAutoFit/>
          </a:bodyPr>
          <a:lstStyle/>
          <a:p>
            <a:r>
              <a:rPr lang="en-US" b="1">
                <a:solidFill>
                  <a:schemeClr val="accent2"/>
                </a:solidFill>
                <a:latin typeface="Tahoma" pitchFamily="34" charset="0"/>
              </a:rPr>
              <a:t>N</a:t>
            </a:r>
          </a:p>
        </p:txBody>
      </p:sp>
      <p:sp>
        <p:nvSpPr>
          <p:cNvPr id="119825" name="Rectangle 16"/>
          <p:cNvSpPr>
            <a:spLocks noChangeArrowheads="1"/>
          </p:cNvSpPr>
          <p:nvPr/>
        </p:nvSpPr>
        <p:spPr bwMode="auto">
          <a:xfrm>
            <a:off x="179388" y="4292600"/>
            <a:ext cx="576262" cy="457200"/>
          </a:xfrm>
          <a:prstGeom prst="rect">
            <a:avLst/>
          </a:prstGeom>
          <a:noFill/>
          <a:ln w="9525">
            <a:noFill/>
            <a:miter lim="800000"/>
            <a:headEnd/>
            <a:tailEnd/>
          </a:ln>
        </p:spPr>
        <p:txBody>
          <a:bodyPr>
            <a:spAutoFit/>
          </a:bodyPr>
          <a:lstStyle/>
          <a:p>
            <a:r>
              <a:rPr lang="en-US" b="1">
                <a:solidFill>
                  <a:srgbClr val="F62502"/>
                </a:solidFill>
                <a:latin typeface="Tahoma" pitchFamily="34" charset="0"/>
              </a:rPr>
              <a:t>O</a:t>
            </a:r>
          </a:p>
        </p:txBody>
      </p:sp>
      <p:sp>
        <p:nvSpPr>
          <p:cNvPr id="119826" name="Rectangle 17"/>
          <p:cNvSpPr>
            <a:spLocks noChangeArrowheads="1"/>
          </p:cNvSpPr>
          <p:nvPr/>
        </p:nvSpPr>
        <p:spPr bwMode="auto">
          <a:xfrm>
            <a:off x="168275" y="5119688"/>
            <a:ext cx="331788" cy="457200"/>
          </a:xfrm>
          <a:prstGeom prst="rect">
            <a:avLst/>
          </a:prstGeom>
          <a:noFill/>
          <a:ln w="9525">
            <a:noFill/>
            <a:miter lim="800000"/>
            <a:headEnd/>
            <a:tailEnd/>
          </a:ln>
        </p:spPr>
        <p:txBody>
          <a:bodyPr wrap="none">
            <a:spAutoFit/>
          </a:bodyPr>
          <a:lstStyle/>
          <a:p>
            <a:r>
              <a:rPr lang="en-US" b="1">
                <a:solidFill>
                  <a:srgbClr val="996633"/>
                </a:solidFill>
                <a:latin typeface="Tahoma" pitchFamily="34" charset="0"/>
              </a:rPr>
              <a:t>I</a:t>
            </a:r>
          </a:p>
        </p:txBody>
      </p:sp>
      <p:sp>
        <p:nvSpPr>
          <p:cNvPr id="119827" name="Rectangle 18"/>
          <p:cNvSpPr>
            <a:spLocks noChangeArrowheads="1"/>
          </p:cNvSpPr>
          <p:nvPr/>
        </p:nvSpPr>
        <p:spPr bwMode="auto">
          <a:xfrm>
            <a:off x="179388" y="5876925"/>
            <a:ext cx="536575" cy="457200"/>
          </a:xfrm>
          <a:prstGeom prst="rect">
            <a:avLst/>
          </a:prstGeom>
          <a:noFill/>
          <a:ln w="9525">
            <a:noFill/>
            <a:miter lim="800000"/>
            <a:headEnd/>
            <a:tailEnd/>
          </a:ln>
        </p:spPr>
        <p:txBody>
          <a:bodyPr>
            <a:spAutoFit/>
          </a:bodyPr>
          <a:lstStyle/>
          <a:p>
            <a:r>
              <a:rPr lang="en-US" b="1">
                <a:solidFill>
                  <a:srgbClr val="008000"/>
                </a:solidFill>
                <a:latin typeface="Tahoma" pitchFamily="34" charset="0"/>
              </a:rPr>
              <a:t>R</a:t>
            </a:r>
          </a:p>
        </p:txBody>
      </p:sp>
      <p:sp>
        <p:nvSpPr>
          <p:cNvPr id="119828" name="Rectangle 19"/>
          <p:cNvSpPr>
            <a:spLocks noChangeArrowheads="1"/>
          </p:cNvSpPr>
          <p:nvPr/>
        </p:nvSpPr>
        <p:spPr bwMode="auto">
          <a:xfrm>
            <a:off x="1968500" y="4387850"/>
            <a:ext cx="36830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29" name="Rectangle 20"/>
          <p:cNvSpPr>
            <a:spLocks noChangeArrowheads="1"/>
          </p:cNvSpPr>
          <p:nvPr/>
        </p:nvSpPr>
        <p:spPr bwMode="auto">
          <a:xfrm>
            <a:off x="1068388" y="4387850"/>
            <a:ext cx="28575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30" name="Rectangle 21"/>
          <p:cNvSpPr>
            <a:spLocks noChangeArrowheads="1"/>
          </p:cNvSpPr>
          <p:nvPr/>
        </p:nvSpPr>
        <p:spPr bwMode="auto">
          <a:xfrm>
            <a:off x="2800350" y="4235450"/>
            <a:ext cx="2063750" cy="701675"/>
          </a:xfrm>
          <a:prstGeom prst="rect">
            <a:avLst/>
          </a:prstGeom>
          <a:noFill/>
          <a:ln w="9525">
            <a:noFill/>
            <a:miter lim="800000"/>
            <a:headEnd/>
            <a:tailEnd/>
          </a:ln>
        </p:spPr>
        <p:txBody>
          <a:bodyPr>
            <a:spAutoFit/>
          </a:bodyPr>
          <a:lstStyle/>
          <a:p>
            <a:r>
              <a:rPr lang="en-US" sz="2000">
                <a:latin typeface="Tahoma" pitchFamily="34" charset="0"/>
              </a:rPr>
              <a:t>Numbers ranked-ordered</a:t>
            </a:r>
          </a:p>
        </p:txBody>
      </p:sp>
      <p:sp>
        <p:nvSpPr>
          <p:cNvPr id="119831" name="Rectangle 22"/>
          <p:cNvSpPr>
            <a:spLocks noChangeArrowheads="1"/>
          </p:cNvSpPr>
          <p:nvPr/>
        </p:nvSpPr>
        <p:spPr bwMode="auto">
          <a:xfrm>
            <a:off x="1177925" y="5149850"/>
            <a:ext cx="28575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32" name="Rectangle 23"/>
          <p:cNvSpPr>
            <a:spLocks noChangeArrowheads="1"/>
          </p:cNvSpPr>
          <p:nvPr/>
        </p:nvSpPr>
        <p:spPr bwMode="auto">
          <a:xfrm>
            <a:off x="3390900" y="5149850"/>
            <a:ext cx="28575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33" name="Rectangle 24"/>
          <p:cNvSpPr>
            <a:spLocks noChangeArrowheads="1"/>
          </p:cNvSpPr>
          <p:nvPr/>
        </p:nvSpPr>
        <p:spPr bwMode="auto">
          <a:xfrm>
            <a:off x="4930775" y="5149850"/>
            <a:ext cx="36830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34" name="Rectangle 25"/>
          <p:cNvSpPr>
            <a:spLocks noChangeArrowheads="1"/>
          </p:cNvSpPr>
          <p:nvPr/>
        </p:nvSpPr>
        <p:spPr bwMode="auto">
          <a:xfrm>
            <a:off x="1968500" y="5149850"/>
            <a:ext cx="36830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35" name="Rectangle 26"/>
          <p:cNvSpPr>
            <a:spLocks noChangeArrowheads="1"/>
          </p:cNvSpPr>
          <p:nvPr/>
        </p:nvSpPr>
        <p:spPr bwMode="auto">
          <a:xfrm>
            <a:off x="5457825" y="4845050"/>
            <a:ext cx="2036763" cy="1006475"/>
          </a:xfrm>
          <a:prstGeom prst="rect">
            <a:avLst/>
          </a:prstGeom>
          <a:noFill/>
          <a:ln w="9525">
            <a:noFill/>
            <a:miter lim="800000"/>
            <a:headEnd/>
            <a:tailEnd/>
          </a:ln>
        </p:spPr>
        <p:txBody>
          <a:bodyPr>
            <a:spAutoFit/>
          </a:bodyPr>
          <a:lstStyle/>
          <a:p>
            <a:r>
              <a:rPr lang="en-US" sz="2000">
                <a:latin typeface="Tahoma" pitchFamily="34" charset="0"/>
              </a:rPr>
              <a:t>Equal intervals between numbers</a:t>
            </a:r>
          </a:p>
        </p:txBody>
      </p:sp>
      <p:sp>
        <p:nvSpPr>
          <p:cNvPr id="119836" name="Rectangle 27"/>
          <p:cNvSpPr>
            <a:spLocks noChangeArrowheads="1"/>
          </p:cNvSpPr>
          <p:nvPr/>
        </p:nvSpPr>
        <p:spPr bwMode="auto">
          <a:xfrm>
            <a:off x="7324725" y="5064125"/>
            <a:ext cx="1819275" cy="1006475"/>
          </a:xfrm>
          <a:prstGeom prst="rect">
            <a:avLst/>
          </a:prstGeom>
          <a:noFill/>
          <a:ln w="9525">
            <a:noFill/>
            <a:miter lim="800000"/>
            <a:headEnd/>
            <a:tailEnd/>
          </a:ln>
        </p:spPr>
        <p:txBody>
          <a:bodyPr>
            <a:spAutoFit/>
          </a:bodyPr>
          <a:lstStyle/>
          <a:p>
            <a:r>
              <a:rPr lang="en-US" sz="2000">
                <a:latin typeface="Tahoma" pitchFamily="34" charset="0"/>
              </a:rPr>
              <a:t>Numbers expressed as ratios</a:t>
            </a:r>
          </a:p>
        </p:txBody>
      </p:sp>
      <p:sp>
        <p:nvSpPr>
          <p:cNvPr id="119837" name="Rectangle 28"/>
          <p:cNvSpPr>
            <a:spLocks noChangeArrowheads="1"/>
          </p:cNvSpPr>
          <p:nvPr/>
        </p:nvSpPr>
        <p:spPr bwMode="auto">
          <a:xfrm>
            <a:off x="1128713" y="5954713"/>
            <a:ext cx="28575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38" name="Rectangle 29"/>
          <p:cNvSpPr>
            <a:spLocks noChangeArrowheads="1"/>
          </p:cNvSpPr>
          <p:nvPr/>
        </p:nvSpPr>
        <p:spPr bwMode="auto">
          <a:xfrm>
            <a:off x="3341688" y="5954713"/>
            <a:ext cx="28575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39" name="Rectangle 30"/>
          <p:cNvSpPr>
            <a:spLocks noChangeArrowheads="1"/>
          </p:cNvSpPr>
          <p:nvPr/>
        </p:nvSpPr>
        <p:spPr bwMode="auto">
          <a:xfrm>
            <a:off x="4929188" y="5954713"/>
            <a:ext cx="36830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40" name="Rectangle 31"/>
          <p:cNvSpPr>
            <a:spLocks noChangeArrowheads="1"/>
          </p:cNvSpPr>
          <p:nvPr/>
        </p:nvSpPr>
        <p:spPr bwMode="auto">
          <a:xfrm>
            <a:off x="1966913" y="5954713"/>
            <a:ext cx="36830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41" name="Rectangle 32"/>
          <p:cNvSpPr>
            <a:spLocks noChangeArrowheads="1"/>
          </p:cNvSpPr>
          <p:nvPr/>
        </p:nvSpPr>
        <p:spPr bwMode="auto">
          <a:xfrm>
            <a:off x="6151563" y="5954713"/>
            <a:ext cx="285750" cy="396875"/>
          </a:xfrm>
          <a:prstGeom prst="rect">
            <a:avLst/>
          </a:prstGeom>
          <a:noFill/>
          <a:ln w="9525">
            <a:noFill/>
            <a:miter lim="800000"/>
            <a:headEnd/>
            <a:tailEnd/>
          </a:ln>
        </p:spPr>
        <p:txBody>
          <a:bodyPr wrap="none">
            <a:spAutoFit/>
          </a:bodyPr>
          <a:lstStyle/>
          <a:p>
            <a:r>
              <a:rPr lang="en-US" sz="2000">
                <a:latin typeface="Tahoma" pitchFamily="34" charset="0"/>
              </a:rPr>
              <a:t>“</a:t>
            </a:r>
          </a:p>
        </p:txBody>
      </p:sp>
      <p:sp>
        <p:nvSpPr>
          <p:cNvPr id="119842" name="Line 33"/>
          <p:cNvSpPr>
            <a:spLocks noChangeShapeType="1"/>
          </p:cNvSpPr>
          <p:nvPr/>
        </p:nvSpPr>
        <p:spPr bwMode="auto">
          <a:xfrm flipH="1">
            <a:off x="4646613" y="2352675"/>
            <a:ext cx="0" cy="450850"/>
          </a:xfrm>
          <a:prstGeom prst="line">
            <a:avLst/>
          </a:prstGeom>
          <a:noFill/>
          <a:ln w="76200">
            <a:solidFill>
              <a:schemeClr val="tx1"/>
            </a:solidFill>
            <a:round/>
            <a:headEnd/>
            <a:tailEnd/>
          </a:ln>
        </p:spPr>
        <p:txBody>
          <a:bodyPr/>
          <a:lstStyle/>
          <a:p>
            <a:endParaRPr lang="en-GB"/>
          </a:p>
        </p:txBody>
      </p:sp>
      <p:sp>
        <p:nvSpPr>
          <p:cNvPr id="119843" name="Line 34"/>
          <p:cNvSpPr>
            <a:spLocks noChangeShapeType="1"/>
          </p:cNvSpPr>
          <p:nvPr/>
        </p:nvSpPr>
        <p:spPr bwMode="auto">
          <a:xfrm flipH="1">
            <a:off x="7323138" y="1978025"/>
            <a:ext cx="0" cy="450850"/>
          </a:xfrm>
          <a:prstGeom prst="line">
            <a:avLst/>
          </a:prstGeom>
          <a:noFill/>
          <a:ln w="76200">
            <a:solidFill>
              <a:schemeClr val="tx1"/>
            </a:solidFill>
            <a:round/>
            <a:headEnd/>
            <a:tailEnd/>
          </a:ln>
        </p:spPr>
        <p:txBody>
          <a:bodyPr/>
          <a:lstStyle/>
          <a:p>
            <a:endParaRPr lang="en-GB"/>
          </a:p>
        </p:txBody>
      </p:sp>
    </p:spTree>
  </p:cSld>
  <p:clrMapOvr>
    <a:masterClrMapping/>
  </p:clrMapOvr>
  <p:transition spd="med"/>
  <p:timing>
    <p:tnLst>
      <p:par>
        <p:cTn id="1" dur="indefinite" restart="never" nodeType="tmRoot"/>
      </p:par>
    </p:tnLst>
  </p:timing>
</p:sld>
</file>

<file path=ppt/slides/slide1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3" name="Footer Placeholder 2"/>
          <p:cNvSpPr>
            <a:spLocks noGrp="1"/>
          </p:cNvSpPr>
          <p:nvPr>
            <p:ph type="ftr" sz="quarter" idx="11"/>
          </p:nvPr>
        </p:nvSpPr>
        <p:spPr>
          <a:noFill/>
        </p:spPr>
        <p:txBody>
          <a:bodyPr/>
          <a:lstStyle/>
          <a:p>
            <a:r>
              <a:rPr lang="en-GB" smtClean="0"/>
              <a:t>CH2018</a:t>
            </a:r>
          </a:p>
        </p:txBody>
      </p:sp>
      <p:sp>
        <p:nvSpPr>
          <p:cNvPr id="15364" name="Slide Number Placeholder 3"/>
          <p:cNvSpPr>
            <a:spLocks noGrp="1"/>
          </p:cNvSpPr>
          <p:nvPr>
            <p:ph type="sldNum" sz="quarter" idx="12"/>
          </p:nvPr>
        </p:nvSpPr>
        <p:spPr>
          <a:noFill/>
        </p:spPr>
        <p:txBody>
          <a:bodyPr/>
          <a:lstStyle/>
          <a:p>
            <a:fld id="{CF7EBF20-0455-4C06-8260-A38BFE5E4EDC}" type="slidenum">
              <a:rPr lang="en-GB" smtClean="0"/>
              <a:pPr/>
              <a:t>137</a:t>
            </a:fld>
            <a:endParaRPr lang="en-GB" smtClean="0"/>
          </a:p>
        </p:txBody>
      </p:sp>
      <p:sp>
        <p:nvSpPr>
          <p:cNvPr id="15365" name="Rectangle 3"/>
          <p:cNvSpPr>
            <a:spLocks noChangeArrowheads="1"/>
          </p:cNvSpPr>
          <p:nvPr/>
        </p:nvSpPr>
        <p:spPr bwMode="auto">
          <a:xfrm>
            <a:off x="1371600" y="685800"/>
            <a:ext cx="4779963" cy="701675"/>
          </a:xfrm>
          <a:prstGeom prst="rect">
            <a:avLst/>
          </a:prstGeom>
          <a:noFill/>
          <a:ln w="9525">
            <a:noFill/>
            <a:miter lim="800000"/>
            <a:headEnd/>
            <a:tailEnd/>
          </a:ln>
        </p:spPr>
        <p:txBody>
          <a:bodyPr wrap="none">
            <a:spAutoFit/>
          </a:bodyPr>
          <a:lstStyle/>
          <a:p>
            <a:r>
              <a:rPr lang="en-US" sz="4000">
                <a:latin typeface="Tahoma" pitchFamily="34" charset="0"/>
              </a:rPr>
              <a:t>Descriptive Statistics</a:t>
            </a:r>
          </a:p>
        </p:txBody>
      </p:sp>
      <p:sp>
        <p:nvSpPr>
          <p:cNvPr id="15366" name="Rectangle 4"/>
          <p:cNvSpPr>
            <a:spLocks noChangeArrowheads="1"/>
          </p:cNvSpPr>
          <p:nvPr/>
        </p:nvSpPr>
        <p:spPr bwMode="auto">
          <a:xfrm>
            <a:off x="990600" y="2057400"/>
            <a:ext cx="8153400" cy="822325"/>
          </a:xfrm>
          <a:prstGeom prst="rect">
            <a:avLst/>
          </a:prstGeom>
          <a:noFill/>
          <a:ln w="9525">
            <a:noFill/>
            <a:miter lim="800000"/>
            <a:headEnd/>
            <a:tailEnd/>
          </a:ln>
        </p:spPr>
        <p:txBody>
          <a:bodyPr>
            <a:spAutoFit/>
          </a:bodyPr>
          <a:lstStyle/>
          <a:p>
            <a:r>
              <a:rPr lang="en-US">
                <a:solidFill>
                  <a:schemeClr val="accent2"/>
                </a:solidFill>
                <a:latin typeface="Tahoma" pitchFamily="34" charset="0"/>
              </a:rPr>
              <a:t>Descriptive Statistics: </a:t>
            </a:r>
            <a:r>
              <a:rPr lang="en-US" sz="2000">
                <a:latin typeface="Tahoma" pitchFamily="34" charset="0"/>
              </a:rPr>
              <a:t>Used to help describe a group of numbers</a:t>
            </a:r>
          </a:p>
          <a:p>
            <a:endParaRPr lang="en-US">
              <a:solidFill>
                <a:schemeClr val="accent2"/>
              </a:solidFill>
              <a:latin typeface="Tahoma" pitchFamily="34" charset="0"/>
            </a:endParaRPr>
          </a:p>
        </p:txBody>
      </p:sp>
      <p:sp>
        <p:nvSpPr>
          <p:cNvPr id="15367" name="Text Box 5"/>
          <p:cNvSpPr txBox="1">
            <a:spLocks noChangeArrowheads="1"/>
          </p:cNvSpPr>
          <p:nvPr/>
        </p:nvSpPr>
        <p:spPr bwMode="auto">
          <a:xfrm>
            <a:off x="1446213" y="2039938"/>
            <a:ext cx="184150" cy="396875"/>
          </a:xfrm>
          <a:prstGeom prst="rect">
            <a:avLst/>
          </a:prstGeom>
          <a:noFill/>
          <a:ln w="9525">
            <a:noFill/>
            <a:miter lim="800000"/>
            <a:headEnd/>
            <a:tailEnd/>
          </a:ln>
        </p:spPr>
        <p:txBody>
          <a:bodyPr wrap="none">
            <a:spAutoFit/>
          </a:bodyPr>
          <a:lstStyle/>
          <a:p>
            <a:endParaRPr lang="en-US" sz="2000">
              <a:latin typeface="Tahoma" pitchFamily="34" charset="0"/>
            </a:endParaRPr>
          </a:p>
        </p:txBody>
      </p:sp>
      <p:sp>
        <p:nvSpPr>
          <p:cNvPr id="15368" name="Rectangle 6"/>
          <p:cNvSpPr>
            <a:spLocks noChangeArrowheads="1"/>
          </p:cNvSpPr>
          <p:nvPr/>
        </p:nvSpPr>
        <p:spPr bwMode="auto">
          <a:xfrm>
            <a:off x="762000" y="3048000"/>
            <a:ext cx="8153400" cy="701675"/>
          </a:xfrm>
          <a:prstGeom prst="rect">
            <a:avLst/>
          </a:prstGeom>
          <a:noFill/>
          <a:ln w="9525">
            <a:noFill/>
            <a:miter lim="800000"/>
            <a:headEnd/>
            <a:tailEnd/>
          </a:ln>
        </p:spPr>
        <p:txBody>
          <a:bodyPr>
            <a:spAutoFit/>
          </a:bodyPr>
          <a:lstStyle/>
          <a:p>
            <a:pPr algn="ctr"/>
            <a:r>
              <a:rPr lang="en-US" sz="2000">
                <a:latin typeface="Tahoma" pitchFamily="34" charset="0"/>
              </a:rPr>
              <a:t>15  24  28  25  18  24  27  16  20  22  23  18  22  28  19  16  22  26  15  26  24  21  19  27  16  23  26  25  18  27  17  20  19  25  23</a:t>
            </a:r>
          </a:p>
        </p:txBody>
      </p:sp>
      <p:sp>
        <p:nvSpPr>
          <p:cNvPr id="15369" name="Rectangle 7"/>
          <p:cNvSpPr>
            <a:spLocks noChangeArrowheads="1"/>
          </p:cNvSpPr>
          <p:nvPr/>
        </p:nvSpPr>
        <p:spPr bwMode="auto">
          <a:xfrm>
            <a:off x="990600" y="2590800"/>
            <a:ext cx="7429500" cy="457200"/>
          </a:xfrm>
          <a:prstGeom prst="rect">
            <a:avLst/>
          </a:prstGeom>
          <a:noFill/>
          <a:ln w="9525">
            <a:noFill/>
            <a:miter lim="800000"/>
            <a:headEnd/>
            <a:tailEnd/>
          </a:ln>
        </p:spPr>
        <p:txBody>
          <a:bodyPr wrap="none">
            <a:spAutoFit/>
          </a:bodyPr>
          <a:lstStyle/>
          <a:p>
            <a:r>
              <a:rPr lang="en-US">
                <a:solidFill>
                  <a:srgbClr val="FF9900"/>
                </a:solidFill>
                <a:latin typeface="Tahoma" pitchFamily="34" charset="0"/>
              </a:rPr>
              <a:t>What can we say about the following set of numbers?</a:t>
            </a:r>
          </a:p>
        </p:txBody>
      </p:sp>
      <p:sp>
        <p:nvSpPr>
          <p:cNvPr id="15370" name="Rectangle 8"/>
          <p:cNvSpPr>
            <a:spLocks noChangeArrowheads="1"/>
          </p:cNvSpPr>
          <p:nvPr/>
        </p:nvSpPr>
        <p:spPr bwMode="auto">
          <a:xfrm>
            <a:off x="1066800" y="4876800"/>
            <a:ext cx="2587625" cy="1616075"/>
          </a:xfrm>
          <a:prstGeom prst="rect">
            <a:avLst/>
          </a:prstGeom>
          <a:noFill/>
          <a:ln w="9525">
            <a:noFill/>
            <a:miter lim="800000"/>
            <a:headEnd/>
            <a:tailEnd/>
          </a:ln>
        </p:spPr>
        <p:txBody>
          <a:bodyPr>
            <a:spAutoFit/>
          </a:bodyPr>
          <a:lstStyle/>
          <a:p>
            <a:r>
              <a:rPr lang="en-US" sz="2000">
                <a:solidFill>
                  <a:srgbClr val="F62502"/>
                </a:solidFill>
                <a:latin typeface="Tahoma" pitchFamily="34" charset="0"/>
              </a:rPr>
              <a:t>Frequency distribution:</a:t>
            </a:r>
            <a:r>
              <a:rPr lang="en-US" sz="2000">
                <a:latin typeface="Tahoma" pitchFamily="34" charset="0"/>
              </a:rPr>
              <a:t> </a:t>
            </a:r>
          </a:p>
          <a:p>
            <a:r>
              <a:rPr lang="en-US" sz="2000">
                <a:latin typeface="Tahoma" pitchFamily="34" charset="0"/>
              </a:rPr>
              <a:t>It will indicates how often each score is obtained</a:t>
            </a:r>
          </a:p>
        </p:txBody>
      </p:sp>
      <p:grpSp>
        <p:nvGrpSpPr>
          <p:cNvPr id="15371" name="Group 9"/>
          <p:cNvGrpSpPr>
            <a:grpSpLocks/>
          </p:cNvGrpSpPr>
          <p:nvPr/>
        </p:nvGrpSpPr>
        <p:grpSpPr bwMode="auto">
          <a:xfrm>
            <a:off x="4714875" y="3733800"/>
            <a:ext cx="4429125" cy="2809875"/>
            <a:chOff x="2841" y="1862"/>
            <a:chExt cx="2790" cy="1770"/>
          </a:xfrm>
        </p:grpSpPr>
        <p:graphicFrame>
          <p:nvGraphicFramePr>
            <p:cNvPr id="15362" name="Object 10"/>
            <p:cNvGraphicFramePr>
              <a:graphicFrameLocks noChangeAspect="1"/>
            </p:cNvGraphicFramePr>
            <p:nvPr/>
          </p:nvGraphicFramePr>
          <p:xfrm>
            <a:off x="2841" y="1862"/>
            <a:ext cx="2790" cy="1770"/>
          </p:xfrm>
          <a:graphic>
            <a:graphicData uri="http://schemas.openxmlformats.org/presentationml/2006/ole">
              <mc:AlternateContent xmlns:mc="http://schemas.openxmlformats.org/markup-compatibility/2006">
                <mc:Choice xmlns:v="urn:schemas-microsoft-com:vml" Requires="v">
                  <p:oleObj spid="_x0000_s15383" name="Chart" r:id="rId4" imgW="5231160" imgH="3318840" progId="Excel.Sheet.8">
                    <p:embed/>
                  </p:oleObj>
                </mc:Choice>
                <mc:Fallback>
                  <p:oleObj name="Chart" r:id="rId4" imgW="5231160" imgH="3318840" progId="Excel.Sheet.8">
                    <p:embed/>
                    <p:pic>
                      <p:nvPicPr>
                        <p:cNvPr id="0" name="Picture 1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41" y="1862"/>
                          <a:ext cx="2790" cy="17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5372" name="Rectangle 11"/>
            <p:cNvSpPr>
              <a:spLocks noChangeArrowheads="1"/>
            </p:cNvSpPr>
            <p:nvPr/>
          </p:nvSpPr>
          <p:spPr bwMode="auto">
            <a:xfrm>
              <a:off x="3230" y="2479"/>
              <a:ext cx="66" cy="744"/>
            </a:xfrm>
            <a:prstGeom prst="rect">
              <a:avLst/>
            </a:prstGeom>
            <a:solidFill>
              <a:srgbClr val="0000FF"/>
            </a:solidFill>
            <a:ln w="9525">
              <a:solidFill>
                <a:schemeClr val="tx1"/>
              </a:solidFill>
              <a:miter lim="800000"/>
              <a:headEnd/>
              <a:tailEnd/>
            </a:ln>
          </p:spPr>
          <p:txBody>
            <a:bodyPr anchor="ctr">
              <a:spAutoFit/>
            </a:bodyPr>
            <a:lstStyle/>
            <a:p>
              <a:endParaRPr lang="en-US"/>
            </a:p>
          </p:txBody>
        </p:sp>
        <p:sp>
          <p:nvSpPr>
            <p:cNvPr id="15373" name="Text Box 12"/>
            <p:cNvSpPr txBox="1">
              <a:spLocks noChangeArrowheads="1"/>
            </p:cNvSpPr>
            <p:nvPr/>
          </p:nvSpPr>
          <p:spPr bwMode="auto">
            <a:xfrm>
              <a:off x="3157" y="3209"/>
              <a:ext cx="2407" cy="154"/>
            </a:xfrm>
            <a:prstGeom prst="rect">
              <a:avLst/>
            </a:prstGeom>
            <a:solidFill>
              <a:schemeClr val="bg1"/>
            </a:solidFill>
            <a:ln w="9525">
              <a:noFill/>
              <a:miter lim="800000"/>
              <a:headEnd/>
              <a:tailEnd/>
            </a:ln>
          </p:spPr>
          <p:txBody>
            <a:bodyPr>
              <a:spAutoFit/>
            </a:bodyPr>
            <a:lstStyle/>
            <a:p>
              <a:r>
                <a:rPr lang="en-US" sz="1000">
                  <a:latin typeface="Tahoma" pitchFamily="34" charset="0"/>
                </a:rPr>
                <a:t>15   16   17    18   19   20    21   22   23   24   25    26   27   28</a:t>
              </a:r>
            </a:p>
          </p:txBody>
        </p:sp>
      </p:grpSp>
    </p:spTree>
  </p:cSld>
  <p:clrMapOvr>
    <a:masterClrMapping/>
  </p:clrMapOvr>
  <p:transition spd="med"/>
  <p:timing>
    <p:tnLst>
      <p:par>
        <p:cTn id="1" dur="indefinite" restart="never" nodeType="tmRoot"/>
      </p:par>
    </p:tnLst>
  </p:timing>
</p:sld>
</file>

<file path=ppt/slides/slide1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0834" name="Rectangle 104"/>
          <p:cNvSpPr>
            <a:spLocks noGrp="1" noChangeArrowheads="1"/>
          </p:cNvSpPr>
          <p:nvPr>
            <p:ph type="ftr" sz="quarter" idx="11"/>
          </p:nvPr>
        </p:nvSpPr>
        <p:spPr>
          <a:noFill/>
        </p:spPr>
        <p:txBody>
          <a:bodyPr/>
          <a:lstStyle/>
          <a:p>
            <a:r>
              <a:rPr lang="en-GB" smtClean="0"/>
              <a:t>CH2018</a:t>
            </a:r>
          </a:p>
        </p:txBody>
      </p:sp>
      <p:sp>
        <p:nvSpPr>
          <p:cNvPr id="120835" name="Rectangle 105"/>
          <p:cNvSpPr>
            <a:spLocks noGrp="1" noChangeArrowheads="1"/>
          </p:cNvSpPr>
          <p:nvPr>
            <p:ph type="sldNum" sz="quarter" idx="12"/>
          </p:nvPr>
        </p:nvSpPr>
        <p:spPr>
          <a:noFill/>
        </p:spPr>
        <p:txBody>
          <a:bodyPr/>
          <a:lstStyle/>
          <a:p>
            <a:fld id="{2F463919-7A2E-4522-967F-7ACC485576D8}" type="slidenum">
              <a:rPr lang="en-GB" smtClean="0"/>
              <a:pPr/>
              <a:t>138</a:t>
            </a:fld>
            <a:endParaRPr lang="en-GB" smtClean="0"/>
          </a:p>
        </p:txBody>
      </p:sp>
      <p:sp>
        <p:nvSpPr>
          <p:cNvPr id="243714" name="Rectangle 2"/>
          <p:cNvSpPr>
            <a:spLocks noGrp="1" noChangeArrowheads="1"/>
          </p:cNvSpPr>
          <p:nvPr>
            <p:ph type="ctrTitle"/>
          </p:nvPr>
        </p:nvSpPr>
        <p:spPr>
          <a:xfrm>
            <a:off x="762000" y="1066800"/>
            <a:ext cx="8382000" cy="990600"/>
          </a:xfrm>
          <a:noFill/>
        </p:spPr>
        <p:txBody>
          <a:bodyPr lIns="92075" tIns="46038" rIns="92075" bIns="46038"/>
          <a:lstStyle/>
          <a:p>
            <a:pPr eaLnBrk="1" hangingPunct="1"/>
            <a:r>
              <a:rPr lang="en-US" sz="3600" smtClean="0">
                <a:solidFill>
                  <a:schemeClr val="tx1"/>
                </a:solidFill>
              </a:rPr>
              <a:t>Distribution of  Building Density from CBD (Chicago, 2005)(N=1873)</a:t>
            </a:r>
            <a:endParaRPr lang="en-US" b="1" smtClean="0">
              <a:solidFill>
                <a:schemeClr val="tx1"/>
              </a:solidFill>
            </a:endParaRPr>
          </a:p>
        </p:txBody>
      </p:sp>
      <p:sp>
        <p:nvSpPr>
          <p:cNvPr id="120837" name="Freeform 3"/>
          <p:cNvSpPr>
            <a:spLocks/>
          </p:cNvSpPr>
          <p:nvPr/>
        </p:nvSpPr>
        <p:spPr bwMode="auto">
          <a:xfrm>
            <a:off x="2124075" y="2222500"/>
            <a:ext cx="5097463" cy="4083050"/>
          </a:xfrm>
          <a:custGeom>
            <a:avLst/>
            <a:gdLst>
              <a:gd name="T0" fmla="*/ 2147483647 w 3211"/>
              <a:gd name="T1" fmla="*/ 2147483647 h 2572"/>
              <a:gd name="T2" fmla="*/ 0 w 3211"/>
              <a:gd name="T3" fmla="*/ 0 h 2572"/>
              <a:gd name="T4" fmla="*/ 0 w 3211"/>
              <a:gd name="T5" fmla="*/ 2147483647 h 2572"/>
              <a:gd name="T6" fmla="*/ 2147483647 w 3211"/>
              <a:gd name="T7" fmla="*/ 2147483647 h 2572"/>
              <a:gd name="T8" fmla="*/ 0 60000 65536"/>
              <a:gd name="T9" fmla="*/ 0 60000 65536"/>
              <a:gd name="T10" fmla="*/ 0 60000 65536"/>
              <a:gd name="T11" fmla="*/ 0 60000 65536"/>
              <a:gd name="T12" fmla="*/ 0 w 3211"/>
              <a:gd name="T13" fmla="*/ 0 h 2572"/>
              <a:gd name="T14" fmla="*/ 3211 w 3211"/>
              <a:gd name="T15" fmla="*/ 2572 h 2572"/>
            </a:gdLst>
            <a:ahLst/>
            <a:cxnLst>
              <a:cxn ang="T8">
                <a:pos x="T0" y="T1"/>
              </a:cxn>
              <a:cxn ang="T9">
                <a:pos x="T2" y="T3"/>
              </a:cxn>
              <a:cxn ang="T10">
                <a:pos x="T4" y="T5"/>
              </a:cxn>
              <a:cxn ang="T11">
                <a:pos x="T6" y="T7"/>
              </a:cxn>
            </a:cxnLst>
            <a:rect l="T12" t="T13" r="T14" b="T15"/>
            <a:pathLst>
              <a:path w="3211" h="2572">
                <a:moveTo>
                  <a:pt x="3211" y="2572"/>
                </a:moveTo>
                <a:lnTo>
                  <a:pt x="0" y="0"/>
                </a:lnTo>
                <a:lnTo>
                  <a:pt x="0" y="2572"/>
                </a:lnTo>
                <a:lnTo>
                  <a:pt x="3211" y="2572"/>
                </a:lnTo>
                <a:close/>
              </a:path>
            </a:pathLst>
          </a:custGeom>
          <a:solidFill>
            <a:srgbClr val="DDDDDD"/>
          </a:solidFill>
          <a:ln w="9525">
            <a:noFill/>
            <a:round/>
            <a:headEnd/>
            <a:tailEnd/>
          </a:ln>
        </p:spPr>
        <p:txBody>
          <a:bodyPr/>
          <a:lstStyle/>
          <a:p>
            <a:endParaRPr lang="en-GB"/>
          </a:p>
        </p:txBody>
      </p:sp>
      <p:sp>
        <p:nvSpPr>
          <p:cNvPr id="120838" name="Freeform 4"/>
          <p:cNvSpPr>
            <a:spLocks/>
          </p:cNvSpPr>
          <p:nvPr/>
        </p:nvSpPr>
        <p:spPr bwMode="auto">
          <a:xfrm>
            <a:off x="2124075" y="2222500"/>
            <a:ext cx="5097463" cy="4083050"/>
          </a:xfrm>
          <a:custGeom>
            <a:avLst/>
            <a:gdLst>
              <a:gd name="T0" fmla="*/ 2147483647 w 3211"/>
              <a:gd name="T1" fmla="*/ 2147483647 h 2572"/>
              <a:gd name="T2" fmla="*/ 0 w 3211"/>
              <a:gd name="T3" fmla="*/ 0 h 2572"/>
              <a:gd name="T4" fmla="*/ 0 w 3211"/>
              <a:gd name="T5" fmla="*/ 2147483647 h 2572"/>
              <a:gd name="T6" fmla="*/ 2147483647 w 3211"/>
              <a:gd name="T7" fmla="*/ 2147483647 h 2572"/>
              <a:gd name="T8" fmla="*/ 0 60000 65536"/>
              <a:gd name="T9" fmla="*/ 0 60000 65536"/>
              <a:gd name="T10" fmla="*/ 0 60000 65536"/>
              <a:gd name="T11" fmla="*/ 0 60000 65536"/>
              <a:gd name="T12" fmla="*/ 0 w 3211"/>
              <a:gd name="T13" fmla="*/ 0 h 2572"/>
              <a:gd name="T14" fmla="*/ 3211 w 3211"/>
              <a:gd name="T15" fmla="*/ 2572 h 2572"/>
            </a:gdLst>
            <a:ahLst/>
            <a:cxnLst>
              <a:cxn ang="T8">
                <a:pos x="T0" y="T1"/>
              </a:cxn>
              <a:cxn ang="T9">
                <a:pos x="T2" y="T3"/>
              </a:cxn>
              <a:cxn ang="T10">
                <a:pos x="T4" y="T5"/>
              </a:cxn>
              <a:cxn ang="T11">
                <a:pos x="T6" y="T7"/>
              </a:cxn>
            </a:cxnLst>
            <a:rect l="T12" t="T13" r="T14" b="T15"/>
            <a:pathLst>
              <a:path w="3211" h="2572">
                <a:moveTo>
                  <a:pt x="3211" y="2572"/>
                </a:moveTo>
                <a:lnTo>
                  <a:pt x="0" y="0"/>
                </a:lnTo>
                <a:lnTo>
                  <a:pt x="0" y="2572"/>
                </a:lnTo>
                <a:lnTo>
                  <a:pt x="3211" y="2572"/>
                </a:lnTo>
                <a:close/>
              </a:path>
            </a:pathLst>
          </a:custGeom>
          <a:solidFill>
            <a:srgbClr val="DDDDDD"/>
          </a:solidFill>
          <a:ln w="9525">
            <a:noFill/>
            <a:round/>
            <a:headEnd/>
            <a:tailEnd/>
          </a:ln>
        </p:spPr>
        <p:txBody>
          <a:bodyPr/>
          <a:lstStyle/>
          <a:p>
            <a:endParaRPr lang="en-GB"/>
          </a:p>
        </p:txBody>
      </p:sp>
      <p:sp>
        <p:nvSpPr>
          <p:cNvPr id="120839" name="Rectangle 5"/>
          <p:cNvSpPr>
            <a:spLocks noChangeArrowheads="1"/>
          </p:cNvSpPr>
          <p:nvPr/>
        </p:nvSpPr>
        <p:spPr bwMode="auto">
          <a:xfrm>
            <a:off x="5238750" y="4294188"/>
            <a:ext cx="0" cy="365125"/>
          </a:xfrm>
          <a:prstGeom prst="rect">
            <a:avLst/>
          </a:prstGeom>
          <a:solidFill>
            <a:srgbClr val="DDDDDD"/>
          </a:solidFill>
          <a:ln w="9525">
            <a:noFill/>
            <a:miter lim="800000"/>
            <a:headEnd/>
            <a:tailEnd/>
          </a:ln>
        </p:spPr>
        <p:txBody>
          <a:bodyPr wrap="none" lIns="0" tIns="0" rIns="0" bIns="0">
            <a:spAutoFit/>
          </a:bodyPr>
          <a:lstStyle/>
          <a:p>
            <a:pPr eaLnBrk="0" hangingPunct="0"/>
            <a:endParaRPr lang="en-US">
              <a:latin typeface="Verdana" pitchFamily="34" charset="0"/>
            </a:endParaRPr>
          </a:p>
        </p:txBody>
      </p:sp>
      <p:sp>
        <p:nvSpPr>
          <p:cNvPr id="120840" name="Rectangle 6"/>
          <p:cNvSpPr>
            <a:spLocks noChangeArrowheads="1"/>
          </p:cNvSpPr>
          <p:nvPr/>
        </p:nvSpPr>
        <p:spPr bwMode="auto">
          <a:xfrm>
            <a:off x="7235825" y="3141663"/>
            <a:ext cx="1719263" cy="669925"/>
          </a:xfrm>
          <a:prstGeom prst="rect">
            <a:avLst/>
          </a:prstGeom>
          <a:solidFill>
            <a:srgbClr val="DDDDDD"/>
          </a:solidFill>
          <a:ln w="9525">
            <a:noFill/>
            <a:miter lim="800000"/>
            <a:headEnd/>
            <a:tailEnd/>
          </a:ln>
        </p:spPr>
        <p:txBody>
          <a:bodyPr lIns="0" tIns="0" rIns="0" bIns="0">
            <a:spAutoFit/>
          </a:bodyPr>
          <a:lstStyle/>
          <a:p>
            <a:pPr eaLnBrk="0" hangingPunct="0"/>
            <a:r>
              <a:rPr lang="en-US" sz="2200">
                <a:solidFill>
                  <a:srgbClr val="000000"/>
                </a:solidFill>
                <a:latin typeface="Arial" charset="0"/>
              </a:rPr>
              <a:t>Mean = </a:t>
            </a:r>
          </a:p>
          <a:p>
            <a:pPr eaLnBrk="0" hangingPunct="0"/>
            <a:r>
              <a:rPr lang="en-US" sz="2200">
                <a:solidFill>
                  <a:srgbClr val="000000"/>
                </a:solidFill>
                <a:latin typeface="Arial" charset="0"/>
              </a:rPr>
              <a:t>17.93</a:t>
            </a:r>
            <a:endParaRPr lang="en-US" sz="2200">
              <a:latin typeface="Verdana" pitchFamily="34" charset="0"/>
            </a:endParaRPr>
          </a:p>
        </p:txBody>
      </p:sp>
      <p:sp>
        <p:nvSpPr>
          <p:cNvPr id="120841" name="Rectangle 7"/>
          <p:cNvSpPr>
            <a:spLocks noChangeArrowheads="1"/>
          </p:cNvSpPr>
          <p:nvPr/>
        </p:nvSpPr>
        <p:spPr bwMode="auto">
          <a:xfrm>
            <a:off x="7235825" y="3789363"/>
            <a:ext cx="1600200" cy="762000"/>
          </a:xfrm>
          <a:prstGeom prst="rect">
            <a:avLst/>
          </a:prstGeom>
          <a:noFill/>
          <a:ln w="9525">
            <a:noFill/>
            <a:miter lim="800000"/>
            <a:headEnd/>
            <a:tailEnd/>
          </a:ln>
        </p:spPr>
        <p:txBody>
          <a:bodyPr>
            <a:spAutoFit/>
          </a:bodyPr>
          <a:lstStyle/>
          <a:p>
            <a:pPr eaLnBrk="0" hangingPunct="0"/>
            <a:r>
              <a:rPr lang="en-US" sz="2200">
                <a:solidFill>
                  <a:srgbClr val="000000"/>
                </a:solidFill>
                <a:latin typeface="Arial" charset="0"/>
              </a:rPr>
              <a:t>Std. Dev = 17.92</a:t>
            </a:r>
          </a:p>
        </p:txBody>
      </p:sp>
      <p:sp>
        <p:nvSpPr>
          <p:cNvPr id="120842" name="Rectangle 8"/>
          <p:cNvSpPr>
            <a:spLocks noChangeArrowheads="1"/>
          </p:cNvSpPr>
          <p:nvPr/>
        </p:nvSpPr>
        <p:spPr bwMode="auto">
          <a:xfrm>
            <a:off x="7164388" y="2349500"/>
            <a:ext cx="1420812" cy="762000"/>
          </a:xfrm>
          <a:prstGeom prst="rect">
            <a:avLst/>
          </a:prstGeom>
          <a:noFill/>
          <a:ln w="9525">
            <a:noFill/>
            <a:miter lim="800000"/>
            <a:headEnd/>
            <a:tailEnd/>
          </a:ln>
        </p:spPr>
        <p:txBody>
          <a:bodyPr wrap="none">
            <a:spAutoFit/>
          </a:bodyPr>
          <a:lstStyle/>
          <a:p>
            <a:pPr eaLnBrk="0" hangingPunct="0"/>
            <a:r>
              <a:rPr lang="en-US" sz="2200">
                <a:solidFill>
                  <a:srgbClr val="000000"/>
                </a:solidFill>
                <a:latin typeface="Arial" charset="0"/>
              </a:rPr>
              <a:t>Median = </a:t>
            </a:r>
          </a:p>
          <a:p>
            <a:pPr eaLnBrk="0" hangingPunct="0"/>
            <a:r>
              <a:rPr lang="en-US" sz="2200">
                <a:solidFill>
                  <a:srgbClr val="000000"/>
                </a:solidFill>
                <a:latin typeface="Arial" charset="0"/>
              </a:rPr>
              <a:t>16.00</a:t>
            </a:r>
          </a:p>
        </p:txBody>
      </p:sp>
      <p:grpSp>
        <p:nvGrpSpPr>
          <p:cNvPr id="120843" name="Group 9"/>
          <p:cNvGrpSpPr>
            <a:grpSpLocks/>
          </p:cNvGrpSpPr>
          <p:nvPr/>
        </p:nvGrpSpPr>
        <p:grpSpPr bwMode="auto">
          <a:xfrm>
            <a:off x="179388" y="2205038"/>
            <a:ext cx="6948487" cy="4367212"/>
            <a:chOff x="607" y="1189"/>
            <a:chExt cx="2426" cy="2266"/>
          </a:xfrm>
        </p:grpSpPr>
        <p:sp>
          <p:nvSpPr>
            <p:cNvPr id="120844" name="Rectangle 10"/>
            <p:cNvSpPr>
              <a:spLocks noChangeArrowheads="1"/>
            </p:cNvSpPr>
            <p:nvPr/>
          </p:nvSpPr>
          <p:spPr bwMode="auto">
            <a:xfrm>
              <a:off x="2898" y="3376"/>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95.0</a:t>
              </a:r>
              <a:endParaRPr lang="en-US">
                <a:latin typeface="Verdana" pitchFamily="34" charset="0"/>
              </a:endParaRPr>
            </a:p>
          </p:txBody>
        </p:sp>
        <p:sp>
          <p:nvSpPr>
            <p:cNvPr id="120845" name="Rectangle 11"/>
            <p:cNvSpPr>
              <a:spLocks noChangeArrowheads="1"/>
            </p:cNvSpPr>
            <p:nvPr/>
          </p:nvSpPr>
          <p:spPr bwMode="auto">
            <a:xfrm>
              <a:off x="2786"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90.0</a:t>
              </a:r>
              <a:endParaRPr lang="en-US">
                <a:latin typeface="Verdana" pitchFamily="34" charset="0"/>
              </a:endParaRPr>
            </a:p>
          </p:txBody>
        </p:sp>
        <p:sp>
          <p:nvSpPr>
            <p:cNvPr id="120846" name="Rectangle 12"/>
            <p:cNvSpPr>
              <a:spLocks noChangeArrowheads="1"/>
            </p:cNvSpPr>
            <p:nvPr/>
          </p:nvSpPr>
          <p:spPr bwMode="auto">
            <a:xfrm>
              <a:off x="2673" y="3376"/>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85.0</a:t>
              </a:r>
              <a:endParaRPr lang="en-US">
                <a:latin typeface="Verdana" pitchFamily="34" charset="0"/>
              </a:endParaRPr>
            </a:p>
          </p:txBody>
        </p:sp>
        <p:sp>
          <p:nvSpPr>
            <p:cNvPr id="120847" name="Rectangle 13"/>
            <p:cNvSpPr>
              <a:spLocks noChangeArrowheads="1"/>
            </p:cNvSpPr>
            <p:nvPr/>
          </p:nvSpPr>
          <p:spPr bwMode="auto">
            <a:xfrm>
              <a:off x="2561"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80.0</a:t>
              </a:r>
              <a:endParaRPr lang="en-US">
                <a:latin typeface="Verdana" pitchFamily="34" charset="0"/>
              </a:endParaRPr>
            </a:p>
          </p:txBody>
        </p:sp>
        <p:sp>
          <p:nvSpPr>
            <p:cNvPr id="120848" name="Rectangle 14"/>
            <p:cNvSpPr>
              <a:spLocks noChangeArrowheads="1"/>
            </p:cNvSpPr>
            <p:nvPr/>
          </p:nvSpPr>
          <p:spPr bwMode="auto">
            <a:xfrm>
              <a:off x="2448" y="3376"/>
              <a:ext cx="86"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75.0</a:t>
              </a:r>
              <a:endParaRPr lang="en-US">
                <a:latin typeface="Verdana" pitchFamily="34" charset="0"/>
              </a:endParaRPr>
            </a:p>
          </p:txBody>
        </p:sp>
        <p:sp>
          <p:nvSpPr>
            <p:cNvPr id="120849" name="Rectangle 15"/>
            <p:cNvSpPr>
              <a:spLocks noChangeArrowheads="1"/>
            </p:cNvSpPr>
            <p:nvPr/>
          </p:nvSpPr>
          <p:spPr bwMode="auto">
            <a:xfrm>
              <a:off x="2336"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70.0</a:t>
              </a:r>
              <a:endParaRPr lang="en-US">
                <a:latin typeface="Verdana" pitchFamily="34" charset="0"/>
              </a:endParaRPr>
            </a:p>
          </p:txBody>
        </p:sp>
        <p:sp>
          <p:nvSpPr>
            <p:cNvPr id="120850" name="Rectangle 16"/>
            <p:cNvSpPr>
              <a:spLocks noChangeArrowheads="1"/>
            </p:cNvSpPr>
            <p:nvPr/>
          </p:nvSpPr>
          <p:spPr bwMode="auto">
            <a:xfrm>
              <a:off x="2223" y="3376"/>
              <a:ext cx="86"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65.0</a:t>
              </a:r>
              <a:endParaRPr lang="en-US">
                <a:latin typeface="Verdana" pitchFamily="34" charset="0"/>
              </a:endParaRPr>
            </a:p>
          </p:txBody>
        </p:sp>
        <p:sp>
          <p:nvSpPr>
            <p:cNvPr id="120851" name="Rectangle 17"/>
            <p:cNvSpPr>
              <a:spLocks noChangeArrowheads="1"/>
            </p:cNvSpPr>
            <p:nvPr/>
          </p:nvSpPr>
          <p:spPr bwMode="auto">
            <a:xfrm>
              <a:off x="2111" y="3255"/>
              <a:ext cx="86"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60.0</a:t>
              </a:r>
              <a:endParaRPr lang="en-US">
                <a:latin typeface="Verdana" pitchFamily="34" charset="0"/>
              </a:endParaRPr>
            </a:p>
          </p:txBody>
        </p:sp>
        <p:sp>
          <p:nvSpPr>
            <p:cNvPr id="120852" name="Rectangle 18"/>
            <p:cNvSpPr>
              <a:spLocks noChangeArrowheads="1"/>
            </p:cNvSpPr>
            <p:nvPr/>
          </p:nvSpPr>
          <p:spPr bwMode="auto">
            <a:xfrm>
              <a:off x="1998" y="3376"/>
              <a:ext cx="86"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55.0</a:t>
              </a:r>
              <a:endParaRPr lang="en-US">
                <a:latin typeface="Verdana" pitchFamily="34" charset="0"/>
              </a:endParaRPr>
            </a:p>
          </p:txBody>
        </p:sp>
        <p:sp>
          <p:nvSpPr>
            <p:cNvPr id="120853" name="Rectangle 19"/>
            <p:cNvSpPr>
              <a:spLocks noChangeArrowheads="1"/>
            </p:cNvSpPr>
            <p:nvPr/>
          </p:nvSpPr>
          <p:spPr bwMode="auto">
            <a:xfrm>
              <a:off x="1886" y="3255"/>
              <a:ext cx="86"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50.0</a:t>
              </a:r>
              <a:endParaRPr lang="en-US">
                <a:latin typeface="Verdana" pitchFamily="34" charset="0"/>
              </a:endParaRPr>
            </a:p>
          </p:txBody>
        </p:sp>
        <p:sp>
          <p:nvSpPr>
            <p:cNvPr id="120854" name="Rectangle 20"/>
            <p:cNvSpPr>
              <a:spLocks noChangeArrowheads="1"/>
            </p:cNvSpPr>
            <p:nvPr/>
          </p:nvSpPr>
          <p:spPr bwMode="auto">
            <a:xfrm>
              <a:off x="1773" y="3376"/>
              <a:ext cx="86"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45.0</a:t>
              </a:r>
              <a:endParaRPr lang="en-US">
                <a:latin typeface="Verdana" pitchFamily="34" charset="0"/>
              </a:endParaRPr>
            </a:p>
          </p:txBody>
        </p:sp>
        <p:sp>
          <p:nvSpPr>
            <p:cNvPr id="120855" name="Rectangle 21"/>
            <p:cNvSpPr>
              <a:spLocks noChangeArrowheads="1"/>
            </p:cNvSpPr>
            <p:nvPr/>
          </p:nvSpPr>
          <p:spPr bwMode="auto">
            <a:xfrm>
              <a:off x="1654"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40.0</a:t>
              </a:r>
              <a:endParaRPr lang="en-US">
                <a:latin typeface="Verdana" pitchFamily="34" charset="0"/>
              </a:endParaRPr>
            </a:p>
          </p:txBody>
        </p:sp>
        <p:sp>
          <p:nvSpPr>
            <p:cNvPr id="120856" name="Rectangle 22"/>
            <p:cNvSpPr>
              <a:spLocks noChangeArrowheads="1"/>
            </p:cNvSpPr>
            <p:nvPr/>
          </p:nvSpPr>
          <p:spPr bwMode="auto">
            <a:xfrm>
              <a:off x="1541" y="3376"/>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35.0</a:t>
              </a:r>
              <a:endParaRPr lang="en-US">
                <a:latin typeface="Verdana" pitchFamily="34" charset="0"/>
              </a:endParaRPr>
            </a:p>
          </p:txBody>
        </p:sp>
        <p:sp>
          <p:nvSpPr>
            <p:cNvPr id="120857" name="Rectangle 23"/>
            <p:cNvSpPr>
              <a:spLocks noChangeArrowheads="1"/>
            </p:cNvSpPr>
            <p:nvPr/>
          </p:nvSpPr>
          <p:spPr bwMode="auto">
            <a:xfrm>
              <a:off x="1429"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30.0</a:t>
              </a:r>
              <a:endParaRPr lang="en-US">
                <a:latin typeface="Verdana" pitchFamily="34" charset="0"/>
              </a:endParaRPr>
            </a:p>
          </p:txBody>
        </p:sp>
        <p:sp>
          <p:nvSpPr>
            <p:cNvPr id="120858" name="Rectangle 24"/>
            <p:cNvSpPr>
              <a:spLocks noChangeArrowheads="1"/>
            </p:cNvSpPr>
            <p:nvPr/>
          </p:nvSpPr>
          <p:spPr bwMode="auto">
            <a:xfrm>
              <a:off x="1316" y="3376"/>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25.0</a:t>
              </a:r>
              <a:endParaRPr lang="en-US">
                <a:latin typeface="Verdana" pitchFamily="34" charset="0"/>
              </a:endParaRPr>
            </a:p>
          </p:txBody>
        </p:sp>
        <p:sp>
          <p:nvSpPr>
            <p:cNvPr id="120859" name="Rectangle 25"/>
            <p:cNvSpPr>
              <a:spLocks noChangeArrowheads="1"/>
            </p:cNvSpPr>
            <p:nvPr/>
          </p:nvSpPr>
          <p:spPr bwMode="auto">
            <a:xfrm>
              <a:off x="1204"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20.0</a:t>
              </a:r>
              <a:endParaRPr lang="en-US">
                <a:latin typeface="Verdana" pitchFamily="34" charset="0"/>
              </a:endParaRPr>
            </a:p>
          </p:txBody>
        </p:sp>
        <p:sp>
          <p:nvSpPr>
            <p:cNvPr id="120860" name="Rectangle 26"/>
            <p:cNvSpPr>
              <a:spLocks noChangeArrowheads="1"/>
            </p:cNvSpPr>
            <p:nvPr/>
          </p:nvSpPr>
          <p:spPr bwMode="auto">
            <a:xfrm>
              <a:off x="1092" y="3376"/>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15.0</a:t>
              </a:r>
              <a:endParaRPr lang="en-US">
                <a:latin typeface="Verdana" pitchFamily="34" charset="0"/>
              </a:endParaRPr>
            </a:p>
          </p:txBody>
        </p:sp>
        <p:sp>
          <p:nvSpPr>
            <p:cNvPr id="120861" name="Rectangle 27"/>
            <p:cNvSpPr>
              <a:spLocks noChangeArrowheads="1"/>
            </p:cNvSpPr>
            <p:nvPr/>
          </p:nvSpPr>
          <p:spPr bwMode="auto">
            <a:xfrm>
              <a:off x="979"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10.0</a:t>
              </a:r>
              <a:endParaRPr lang="en-US">
                <a:latin typeface="Verdana" pitchFamily="34" charset="0"/>
              </a:endParaRPr>
            </a:p>
          </p:txBody>
        </p:sp>
        <p:sp>
          <p:nvSpPr>
            <p:cNvPr id="120862" name="Rectangle 28"/>
            <p:cNvSpPr>
              <a:spLocks noChangeArrowheads="1"/>
            </p:cNvSpPr>
            <p:nvPr/>
          </p:nvSpPr>
          <p:spPr bwMode="auto">
            <a:xfrm>
              <a:off x="888" y="3375"/>
              <a:ext cx="61"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5.0</a:t>
              </a:r>
              <a:endParaRPr lang="en-US">
                <a:latin typeface="Verdana" pitchFamily="34" charset="0"/>
              </a:endParaRPr>
            </a:p>
          </p:txBody>
        </p:sp>
        <p:sp>
          <p:nvSpPr>
            <p:cNvPr id="120863" name="Rectangle 29"/>
            <p:cNvSpPr>
              <a:spLocks noChangeArrowheads="1"/>
            </p:cNvSpPr>
            <p:nvPr/>
          </p:nvSpPr>
          <p:spPr bwMode="auto">
            <a:xfrm>
              <a:off x="775" y="3255"/>
              <a:ext cx="61"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0.0</a:t>
              </a:r>
              <a:endParaRPr lang="en-US">
                <a:latin typeface="Verdana" pitchFamily="34" charset="0"/>
              </a:endParaRPr>
            </a:p>
          </p:txBody>
        </p:sp>
        <p:sp>
          <p:nvSpPr>
            <p:cNvPr id="120864" name="Rectangle 30"/>
            <p:cNvSpPr>
              <a:spLocks noChangeArrowheads="1"/>
            </p:cNvSpPr>
            <p:nvPr/>
          </p:nvSpPr>
          <p:spPr bwMode="auto">
            <a:xfrm>
              <a:off x="607" y="1189"/>
              <a:ext cx="73"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400</a:t>
              </a:r>
              <a:endParaRPr lang="en-US">
                <a:latin typeface="Verdana" pitchFamily="34" charset="0"/>
              </a:endParaRPr>
            </a:p>
          </p:txBody>
        </p:sp>
        <p:sp>
          <p:nvSpPr>
            <p:cNvPr id="120865" name="Rectangle 31"/>
            <p:cNvSpPr>
              <a:spLocks noChangeArrowheads="1"/>
            </p:cNvSpPr>
            <p:nvPr/>
          </p:nvSpPr>
          <p:spPr bwMode="auto">
            <a:xfrm>
              <a:off x="607" y="1681"/>
              <a:ext cx="73"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300</a:t>
              </a:r>
              <a:endParaRPr lang="en-US">
                <a:latin typeface="Verdana" pitchFamily="34" charset="0"/>
              </a:endParaRPr>
            </a:p>
          </p:txBody>
        </p:sp>
        <p:sp>
          <p:nvSpPr>
            <p:cNvPr id="120866" name="Rectangle 32"/>
            <p:cNvSpPr>
              <a:spLocks noChangeArrowheads="1"/>
            </p:cNvSpPr>
            <p:nvPr/>
          </p:nvSpPr>
          <p:spPr bwMode="auto">
            <a:xfrm>
              <a:off x="607" y="2180"/>
              <a:ext cx="73"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200</a:t>
              </a:r>
              <a:endParaRPr lang="en-US">
                <a:latin typeface="Verdana" pitchFamily="34" charset="0"/>
              </a:endParaRPr>
            </a:p>
          </p:txBody>
        </p:sp>
        <p:sp>
          <p:nvSpPr>
            <p:cNvPr id="120867" name="Rectangle 33"/>
            <p:cNvSpPr>
              <a:spLocks noChangeArrowheads="1"/>
            </p:cNvSpPr>
            <p:nvPr/>
          </p:nvSpPr>
          <p:spPr bwMode="auto">
            <a:xfrm>
              <a:off x="607" y="2679"/>
              <a:ext cx="73"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100</a:t>
              </a:r>
              <a:endParaRPr lang="en-US">
                <a:latin typeface="Verdana" pitchFamily="34" charset="0"/>
              </a:endParaRPr>
            </a:p>
          </p:txBody>
        </p:sp>
        <p:sp>
          <p:nvSpPr>
            <p:cNvPr id="120868" name="Rectangle 34"/>
            <p:cNvSpPr>
              <a:spLocks noChangeArrowheads="1"/>
            </p:cNvSpPr>
            <p:nvPr/>
          </p:nvSpPr>
          <p:spPr bwMode="auto">
            <a:xfrm>
              <a:off x="691" y="3136"/>
              <a:ext cx="2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0</a:t>
              </a:r>
              <a:endParaRPr lang="en-US">
                <a:latin typeface="Verdana" pitchFamily="34" charset="0"/>
              </a:endParaRPr>
            </a:p>
          </p:txBody>
        </p:sp>
        <p:sp>
          <p:nvSpPr>
            <p:cNvPr id="120869" name="Line 35"/>
            <p:cNvSpPr>
              <a:spLocks noChangeShapeType="1"/>
            </p:cNvSpPr>
            <p:nvPr/>
          </p:nvSpPr>
          <p:spPr bwMode="auto">
            <a:xfrm>
              <a:off x="754" y="1238"/>
              <a:ext cx="21" cy="1"/>
            </a:xfrm>
            <a:prstGeom prst="line">
              <a:avLst/>
            </a:prstGeom>
            <a:noFill/>
            <a:ln w="11113">
              <a:solidFill>
                <a:srgbClr val="000000"/>
              </a:solidFill>
              <a:round/>
              <a:headEnd/>
              <a:tailEnd/>
            </a:ln>
          </p:spPr>
          <p:txBody>
            <a:bodyPr/>
            <a:lstStyle/>
            <a:p>
              <a:endParaRPr lang="en-GB"/>
            </a:p>
          </p:txBody>
        </p:sp>
        <p:sp>
          <p:nvSpPr>
            <p:cNvPr id="120870" name="Line 36"/>
            <p:cNvSpPr>
              <a:spLocks noChangeShapeType="1"/>
            </p:cNvSpPr>
            <p:nvPr/>
          </p:nvSpPr>
          <p:spPr bwMode="auto">
            <a:xfrm>
              <a:off x="754" y="1737"/>
              <a:ext cx="21" cy="1"/>
            </a:xfrm>
            <a:prstGeom prst="line">
              <a:avLst/>
            </a:prstGeom>
            <a:noFill/>
            <a:ln w="11113">
              <a:solidFill>
                <a:srgbClr val="000000"/>
              </a:solidFill>
              <a:round/>
              <a:headEnd/>
              <a:tailEnd/>
            </a:ln>
          </p:spPr>
          <p:txBody>
            <a:bodyPr/>
            <a:lstStyle/>
            <a:p>
              <a:endParaRPr lang="en-GB"/>
            </a:p>
          </p:txBody>
        </p:sp>
        <p:sp>
          <p:nvSpPr>
            <p:cNvPr id="120871" name="Line 37"/>
            <p:cNvSpPr>
              <a:spLocks noChangeShapeType="1"/>
            </p:cNvSpPr>
            <p:nvPr/>
          </p:nvSpPr>
          <p:spPr bwMode="auto">
            <a:xfrm>
              <a:off x="754" y="2236"/>
              <a:ext cx="21" cy="1"/>
            </a:xfrm>
            <a:prstGeom prst="line">
              <a:avLst/>
            </a:prstGeom>
            <a:noFill/>
            <a:ln w="11113">
              <a:solidFill>
                <a:srgbClr val="000000"/>
              </a:solidFill>
              <a:round/>
              <a:headEnd/>
              <a:tailEnd/>
            </a:ln>
          </p:spPr>
          <p:txBody>
            <a:bodyPr/>
            <a:lstStyle/>
            <a:p>
              <a:endParaRPr lang="en-GB"/>
            </a:p>
          </p:txBody>
        </p:sp>
        <p:sp>
          <p:nvSpPr>
            <p:cNvPr id="120872" name="Line 38"/>
            <p:cNvSpPr>
              <a:spLocks noChangeShapeType="1"/>
            </p:cNvSpPr>
            <p:nvPr/>
          </p:nvSpPr>
          <p:spPr bwMode="auto">
            <a:xfrm>
              <a:off x="754" y="2735"/>
              <a:ext cx="21" cy="1"/>
            </a:xfrm>
            <a:prstGeom prst="line">
              <a:avLst/>
            </a:prstGeom>
            <a:noFill/>
            <a:ln w="11113">
              <a:solidFill>
                <a:srgbClr val="000000"/>
              </a:solidFill>
              <a:round/>
              <a:headEnd/>
              <a:tailEnd/>
            </a:ln>
          </p:spPr>
          <p:txBody>
            <a:bodyPr/>
            <a:lstStyle/>
            <a:p>
              <a:endParaRPr lang="en-GB"/>
            </a:p>
          </p:txBody>
        </p:sp>
        <p:sp>
          <p:nvSpPr>
            <p:cNvPr id="120873" name="Line 39"/>
            <p:cNvSpPr>
              <a:spLocks noChangeShapeType="1"/>
            </p:cNvSpPr>
            <p:nvPr/>
          </p:nvSpPr>
          <p:spPr bwMode="auto">
            <a:xfrm>
              <a:off x="754" y="3234"/>
              <a:ext cx="21" cy="1"/>
            </a:xfrm>
            <a:prstGeom prst="line">
              <a:avLst/>
            </a:prstGeom>
            <a:noFill/>
            <a:ln w="11113">
              <a:solidFill>
                <a:srgbClr val="000000"/>
              </a:solidFill>
              <a:round/>
              <a:headEnd/>
              <a:tailEnd/>
            </a:ln>
          </p:spPr>
          <p:txBody>
            <a:bodyPr/>
            <a:lstStyle/>
            <a:p>
              <a:endParaRPr lang="en-GB"/>
            </a:p>
          </p:txBody>
        </p:sp>
        <p:sp>
          <p:nvSpPr>
            <p:cNvPr id="120874" name="Line 40"/>
            <p:cNvSpPr>
              <a:spLocks noChangeShapeType="1"/>
            </p:cNvSpPr>
            <p:nvPr/>
          </p:nvSpPr>
          <p:spPr bwMode="auto">
            <a:xfrm>
              <a:off x="2975" y="3241"/>
              <a:ext cx="1" cy="7"/>
            </a:xfrm>
            <a:prstGeom prst="line">
              <a:avLst/>
            </a:prstGeom>
            <a:noFill/>
            <a:ln w="11113">
              <a:solidFill>
                <a:srgbClr val="000000"/>
              </a:solidFill>
              <a:round/>
              <a:headEnd/>
              <a:tailEnd/>
            </a:ln>
          </p:spPr>
          <p:txBody>
            <a:bodyPr/>
            <a:lstStyle/>
            <a:p>
              <a:endParaRPr lang="en-GB"/>
            </a:p>
          </p:txBody>
        </p:sp>
        <p:sp>
          <p:nvSpPr>
            <p:cNvPr id="120875" name="Line 41"/>
            <p:cNvSpPr>
              <a:spLocks noChangeShapeType="1"/>
            </p:cNvSpPr>
            <p:nvPr/>
          </p:nvSpPr>
          <p:spPr bwMode="auto">
            <a:xfrm>
              <a:off x="2863" y="3241"/>
              <a:ext cx="1" cy="7"/>
            </a:xfrm>
            <a:prstGeom prst="line">
              <a:avLst/>
            </a:prstGeom>
            <a:noFill/>
            <a:ln w="11113">
              <a:solidFill>
                <a:srgbClr val="000000"/>
              </a:solidFill>
              <a:round/>
              <a:headEnd/>
              <a:tailEnd/>
            </a:ln>
          </p:spPr>
          <p:txBody>
            <a:bodyPr/>
            <a:lstStyle/>
            <a:p>
              <a:endParaRPr lang="en-GB"/>
            </a:p>
          </p:txBody>
        </p:sp>
        <p:sp>
          <p:nvSpPr>
            <p:cNvPr id="120876" name="Line 42"/>
            <p:cNvSpPr>
              <a:spLocks noChangeShapeType="1"/>
            </p:cNvSpPr>
            <p:nvPr/>
          </p:nvSpPr>
          <p:spPr bwMode="auto">
            <a:xfrm>
              <a:off x="2750" y="3241"/>
              <a:ext cx="1" cy="7"/>
            </a:xfrm>
            <a:prstGeom prst="line">
              <a:avLst/>
            </a:prstGeom>
            <a:noFill/>
            <a:ln w="11113">
              <a:solidFill>
                <a:srgbClr val="000000"/>
              </a:solidFill>
              <a:round/>
              <a:headEnd/>
              <a:tailEnd/>
            </a:ln>
          </p:spPr>
          <p:txBody>
            <a:bodyPr/>
            <a:lstStyle/>
            <a:p>
              <a:endParaRPr lang="en-GB"/>
            </a:p>
          </p:txBody>
        </p:sp>
        <p:sp>
          <p:nvSpPr>
            <p:cNvPr id="120877" name="Line 43"/>
            <p:cNvSpPr>
              <a:spLocks noChangeShapeType="1"/>
            </p:cNvSpPr>
            <p:nvPr/>
          </p:nvSpPr>
          <p:spPr bwMode="auto">
            <a:xfrm>
              <a:off x="2638" y="3241"/>
              <a:ext cx="1" cy="7"/>
            </a:xfrm>
            <a:prstGeom prst="line">
              <a:avLst/>
            </a:prstGeom>
            <a:noFill/>
            <a:ln w="11113">
              <a:solidFill>
                <a:srgbClr val="000000"/>
              </a:solidFill>
              <a:round/>
              <a:headEnd/>
              <a:tailEnd/>
            </a:ln>
          </p:spPr>
          <p:txBody>
            <a:bodyPr/>
            <a:lstStyle/>
            <a:p>
              <a:endParaRPr lang="en-GB"/>
            </a:p>
          </p:txBody>
        </p:sp>
        <p:sp>
          <p:nvSpPr>
            <p:cNvPr id="120878" name="Line 44"/>
            <p:cNvSpPr>
              <a:spLocks noChangeShapeType="1"/>
            </p:cNvSpPr>
            <p:nvPr/>
          </p:nvSpPr>
          <p:spPr bwMode="auto">
            <a:xfrm>
              <a:off x="2525" y="3241"/>
              <a:ext cx="1" cy="7"/>
            </a:xfrm>
            <a:prstGeom prst="line">
              <a:avLst/>
            </a:prstGeom>
            <a:noFill/>
            <a:ln w="11113">
              <a:solidFill>
                <a:srgbClr val="000000"/>
              </a:solidFill>
              <a:round/>
              <a:headEnd/>
              <a:tailEnd/>
            </a:ln>
          </p:spPr>
          <p:txBody>
            <a:bodyPr/>
            <a:lstStyle/>
            <a:p>
              <a:endParaRPr lang="en-GB"/>
            </a:p>
          </p:txBody>
        </p:sp>
        <p:sp>
          <p:nvSpPr>
            <p:cNvPr id="120879" name="Line 45"/>
            <p:cNvSpPr>
              <a:spLocks noChangeShapeType="1"/>
            </p:cNvSpPr>
            <p:nvPr/>
          </p:nvSpPr>
          <p:spPr bwMode="auto">
            <a:xfrm>
              <a:off x="2413" y="3241"/>
              <a:ext cx="1" cy="7"/>
            </a:xfrm>
            <a:prstGeom prst="line">
              <a:avLst/>
            </a:prstGeom>
            <a:noFill/>
            <a:ln w="11113">
              <a:solidFill>
                <a:srgbClr val="000000"/>
              </a:solidFill>
              <a:round/>
              <a:headEnd/>
              <a:tailEnd/>
            </a:ln>
          </p:spPr>
          <p:txBody>
            <a:bodyPr/>
            <a:lstStyle/>
            <a:p>
              <a:endParaRPr lang="en-GB"/>
            </a:p>
          </p:txBody>
        </p:sp>
        <p:sp>
          <p:nvSpPr>
            <p:cNvPr id="120880" name="Line 46"/>
            <p:cNvSpPr>
              <a:spLocks noChangeShapeType="1"/>
            </p:cNvSpPr>
            <p:nvPr/>
          </p:nvSpPr>
          <p:spPr bwMode="auto">
            <a:xfrm>
              <a:off x="2301" y="3241"/>
              <a:ext cx="1" cy="7"/>
            </a:xfrm>
            <a:prstGeom prst="line">
              <a:avLst/>
            </a:prstGeom>
            <a:noFill/>
            <a:ln w="11113">
              <a:solidFill>
                <a:srgbClr val="000000"/>
              </a:solidFill>
              <a:round/>
              <a:headEnd/>
              <a:tailEnd/>
            </a:ln>
          </p:spPr>
          <p:txBody>
            <a:bodyPr/>
            <a:lstStyle/>
            <a:p>
              <a:endParaRPr lang="en-GB"/>
            </a:p>
          </p:txBody>
        </p:sp>
        <p:sp>
          <p:nvSpPr>
            <p:cNvPr id="120881" name="Line 47"/>
            <p:cNvSpPr>
              <a:spLocks noChangeShapeType="1"/>
            </p:cNvSpPr>
            <p:nvPr/>
          </p:nvSpPr>
          <p:spPr bwMode="auto">
            <a:xfrm>
              <a:off x="2188" y="3241"/>
              <a:ext cx="1" cy="7"/>
            </a:xfrm>
            <a:prstGeom prst="line">
              <a:avLst/>
            </a:prstGeom>
            <a:noFill/>
            <a:ln w="11113">
              <a:solidFill>
                <a:srgbClr val="000000"/>
              </a:solidFill>
              <a:round/>
              <a:headEnd/>
              <a:tailEnd/>
            </a:ln>
          </p:spPr>
          <p:txBody>
            <a:bodyPr/>
            <a:lstStyle/>
            <a:p>
              <a:endParaRPr lang="en-GB"/>
            </a:p>
          </p:txBody>
        </p:sp>
        <p:sp>
          <p:nvSpPr>
            <p:cNvPr id="120882" name="Line 48"/>
            <p:cNvSpPr>
              <a:spLocks noChangeShapeType="1"/>
            </p:cNvSpPr>
            <p:nvPr/>
          </p:nvSpPr>
          <p:spPr bwMode="auto">
            <a:xfrm>
              <a:off x="2076" y="3241"/>
              <a:ext cx="1" cy="7"/>
            </a:xfrm>
            <a:prstGeom prst="line">
              <a:avLst/>
            </a:prstGeom>
            <a:noFill/>
            <a:ln w="11113">
              <a:solidFill>
                <a:srgbClr val="000000"/>
              </a:solidFill>
              <a:round/>
              <a:headEnd/>
              <a:tailEnd/>
            </a:ln>
          </p:spPr>
          <p:txBody>
            <a:bodyPr/>
            <a:lstStyle/>
            <a:p>
              <a:endParaRPr lang="en-GB"/>
            </a:p>
          </p:txBody>
        </p:sp>
        <p:sp>
          <p:nvSpPr>
            <p:cNvPr id="120883" name="Line 49"/>
            <p:cNvSpPr>
              <a:spLocks noChangeShapeType="1"/>
            </p:cNvSpPr>
            <p:nvPr/>
          </p:nvSpPr>
          <p:spPr bwMode="auto">
            <a:xfrm>
              <a:off x="1963" y="3241"/>
              <a:ext cx="1" cy="7"/>
            </a:xfrm>
            <a:prstGeom prst="line">
              <a:avLst/>
            </a:prstGeom>
            <a:noFill/>
            <a:ln w="11113">
              <a:solidFill>
                <a:srgbClr val="000000"/>
              </a:solidFill>
              <a:round/>
              <a:headEnd/>
              <a:tailEnd/>
            </a:ln>
          </p:spPr>
          <p:txBody>
            <a:bodyPr/>
            <a:lstStyle/>
            <a:p>
              <a:endParaRPr lang="en-GB"/>
            </a:p>
          </p:txBody>
        </p:sp>
        <p:sp>
          <p:nvSpPr>
            <p:cNvPr id="120884" name="Line 50"/>
            <p:cNvSpPr>
              <a:spLocks noChangeShapeType="1"/>
            </p:cNvSpPr>
            <p:nvPr/>
          </p:nvSpPr>
          <p:spPr bwMode="auto">
            <a:xfrm>
              <a:off x="1844" y="3241"/>
              <a:ext cx="1" cy="7"/>
            </a:xfrm>
            <a:prstGeom prst="line">
              <a:avLst/>
            </a:prstGeom>
            <a:noFill/>
            <a:ln w="11113">
              <a:solidFill>
                <a:srgbClr val="000000"/>
              </a:solidFill>
              <a:round/>
              <a:headEnd/>
              <a:tailEnd/>
            </a:ln>
          </p:spPr>
          <p:txBody>
            <a:bodyPr/>
            <a:lstStyle/>
            <a:p>
              <a:endParaRPr lang="en-GB"/>
            </a:p>
          </p:txBody>
        </p:sp>
        <p:sp>
          <p:nvSpPr>
            <p:cNvPr id="120885" name="Line 51"/>
            <p:cNvSpPr>
              <a:spLocks noChangeShapeType="1"/>
            </p:cNvSpPr>
            <p:nvPr/>
          </p:nvSpPr>
          <p:spPr bwMode="auto">
            <a:xfrm>
              <a:off x="1731" y="3241"/>
              <a:ext cx="1" cy="7"/>
            </a:xfrm>
            <a:prstGeom prst="line">
              <a:avLst/>
            </a:prstGeom>
            <a:noFill/>
            <a:ln w="11113">
              <a:solidFill>
                <a:srgbClr val="000000"/>
              </a:solidFill>
              <a:round/>
              <a:headEnd/>
              <a:tailEnd/>
            </a:ln>
          </p:spPr>
          <p:txBody>
            <a:bodyPr/>
            <a:lstStyle/>
            <a:p>
              <a:endParaRPr lang="en-GB"/>
            </a:p>
          </p:txBody>
        </p:sp>
        <p:sp>
          <p:nvSpPr>
            <p:cNvPr id="120886" name="Line 52"/>
            <p:cNvSpPr>
              <a:spLocks noChangeShapeType="1"/>
            </p:cNvSpPr>
            <p:nvPr/>
          </p:nvSpPr>
          <p:spPr bwMode="auto">
            <a:xfrm>
              <a:off x="1619" y="3241"/>
              <a:ext cx="1" cy="7"/>
            </a:xfrm>
            <a:prstGeom prst="line">
              <a:avLst/>
            </a:prstGeom>
            <a:noFill/>
            <a:ln w="11113">
              <a:solidFill>
                <a:srgbClr val="000000"/>
              </a:solidFill>
              <a:round/>
              <a:headEnd/>
              <a:tailEnd/>
            </a:ln>
          </p:spPr>
          <p:txBody>
            <a:bodyPr/>
            <a:lstStyle/>
            <a:p>
              <a:endParaRPr lang="en-GB"/>
            </a:p>
          </p:txBody>
        </p:sp>
        <p:sp>
          <p:nvSpPr>
            <p:cNvPr id="120887" name="Line 53"/>
            <p:cNvSpPr>
              <a:spLocks noChangeShapeType="1"/>
            </p:cNvSpPr>
            <p:nvPr/>
          </p:nvSpPr>
          <p:spPr bwMode="auto">
            <a:xfrm>
              <a:off x="1506" y="3241"/>
              <a:ext cx="1" cy="7"/>
            </a:xfrm>
            <a:prstGeom prst="line">
              <a:avLst/>
            </a:prstGeom>
            <a:noFill/>
            <a:ln w="11113">
              <a:solidFill>
                <a:srgbClr val="000000"/>
              </a:solidFill>
              <a:round/>
              <a:headEnd/>
              <a:tailEnd/>
            </a:ln>
          </p:spPr>
          <p:txBody>
            <a:bodyPr/>
            <a:lstStyle/>
            <a:p>
              <a:endParaRPr lang="en-GB"/>
            </a:p>
          </p:txBody>
        </p:sp>
        <p:sp>
          <p:nvSpPr>
            <p:cNvPr id="120888" name="Line 54"/>
            <p:cNvSpPr>
              <a:spLocks noChangeShapeType="1"/>
            </p:cNvSpPr>
            <p:nvPr/>
          </p:nvSpPr>
          <p:spPr bwMode="auto">
            <a:xfrm>
              <a:off x="1394" y="3241"/>
              <a:ext cx="1" cy="7"/>
            </a:xfrm>
            <a:prstGeom prst="line">
              <a:avLst/>
            </a:prstGeom>
            <a:noFill/>
            <a:ln w="11113">
              <a:solidFill>
                <a:srgbClr val="000000"/>
              </a:solidFill>
              <a:round/>
              <a:headEnd/>
              <a:tailEnd/>
            </a:ln>
          </p:spPr>
          <p:txBody>
            <a:bodyPr/>
            <a:lstStyle/>
            <a:p>
              <a:endParaRPr lang="en-GB"/>
            </a:p>
          </p:txBody>
        </p:sp>
        <p:sp>
          <p:nvSpPr>
            <p:cNvPr id="120889" name="Line 55"/>
            <p:cNvSpPr>
              <a:spLocks noChangeShapeType="1"/>
            </p:cNvSpPr>
            <p:nvPr/>
          </p:nvSpPr>
          <p:spPr bwMode="auto">
            <a:xfrm>
              <a:off x="1281" y="3241"/>
              <a:ext cx="1" cy="7"/>
            </a:xfrm>
            <a:prstGeom prst="line">
              <a:avLst/>
            </a:prstGeom>
            <a:noFill/>
            <a:ln w="11113">
              <a:solidFill>
                <a:srgbClr val="000000"/>
              </a:solidFill>
              <a:round/>
              <a:headEnd/>
              <a:tailEnd/>
            </a:ln>
          </p:spPr>
          <p:txBody>
            <a:bodyPr/>
            <a:lstStyle/>
            <a:p>
              <a:endParaRPr lang="en-GB"/>
            </a:p>
          </p:txBody>
        </p:sp>
        <p:sp>
          <p:nvSpPr>
            <p:cNvPr id="120890" name="Line 56"/>
            <p:cNvSpPr>
              <a:spLocks noChangeShapeType="1"/>
            </p:cNvSpPr>
            <p:nvPr/>
          </p:nvSpPr>
          <p:spPr bwMode="auto">
            <a:xfrm>
              <a:off x="1169" y="3241"/>
              <a:ext cx="1" cy="7"/>
            </a:xfrm>
            <a:prstGeom prst="line">
              <a:avLst/>
            </a:prstGeom>
            <a:noFill/>
            <a:ln w="11113">
              <a:solidFill>
                <a:srgbClr val="000000"/>
              </a:solidFill>
              <a:round/>
              <a:headEnd/>
              <a:tailEnd/>
            </a:ln>
          </p:spPr>
          <p:txBody>
            <a:bodyPr/>
            <a:lstStyle/>
            <a:p>
              <a:endParaRPr lang="en-GB"/>
            </a:p>
          </p:txBody>
        </p:sp>
        <p:sp>
          <p:nvSpPr>
            <p:cNvPr id="120891" name="Line 57"/>
            <p:cNvSpPr>
              <a:spLocks noChangeShapeType="1"/>
            </p:cNvSpPr>
            <p:nvPr/>
          </p:nvSpPr>
          <p:spPr bwMode="auto">
            <a:xfrm>
              <a:off x="1056" y="3241"/>
              <a:ext cx="1" cy="7"/>
            </a:xfrm>
            <a:prstGeom prst="line">
              <a:avLst/>
            </a:prstGeom>
            <a:noFill/>
            <a:ln w="11113">
              <a:solidFill>
                <a:srgbClr val="000000"/>
              </a:solidFill>
              <a:round/>
              <a:headEnd/>
              <a:tailEnd/>
            </a:ln>
          </p:spPr>
          <p:txBody>
            <a:bodyPr/>
            <a:lstStyle/>
            <a:p>
              <a:endParaRPr lang="en-GB"/>
            </a:p>
          </p:txBody>
        </p:sp>
        <p:sp>
          <p:nvSpPr>
            <p:cNvPr id="120892" name="Line 58"/>
            <p:cNvSpPr>
              <a:spLocks noChangeShapeType="1"/>
            </p:cNvSpPr>
            <p:nvPr/>
          </p:nvSpPr>
          <p:spPr bwMode="auto">
            <a:xfrm>
              <a:off x="944" y="3241"/>
              <a:ext cx="1" cy="7"/>
            </a:xfrm>
            <a:prstGeom prst="line">
              <a:avLst/>
            </a:prstGeom>
            <a:noFill/>
            <a:ln w="11113">
              <a:solidFill>
                <a:srgbClr val="000000"/>
              </a:solidFill>
              <a:round/>
              <a:headEnd/>
              <a:tailEnd/>
            </a:ln>
          </p:spPr>
          <p:txBody>
            <a:bodyPr/>
            <a:lstStyle/>
            <a:p>
              <a:endParaRPr lang="en-GB"/>
            </a:p>
          </p:txBody>
        </p:sp>
        <p:sp>
          <p:nvSpPr>
            <p:cNvPr id="120893" name="Line 59"/>
            <p:cNvSpPr>
              <a:spLocks noChangeShapeType="1"/>
            </p:cNvSpPr>
            <p:nvPr/>
          </p:nvSpPr>
          <p:spPr bwMode="auto">
            <a:xfrm>
              <a:off x="831" y="3241"/>
              <a:ext cx="1" cy="7"/>
            </a:xfrm>
            <a:prstGeom prst="line">
              <a:avLst/>
            </a:prstGeom>
            <a:noFill/>
            <a:ln w="11113">
              <a:solidFill>
                <a:srgbClr val="000000"/>
              </a:solidFill>
              <a:round/>
              <a:headEnd/>
              <a:tailEnd/>
            </a:ln>
          </p:spPr>
          <p:txBody>
            <a:bodyPr/>
            <a:lstStyle/>
            <a:p>
              <a:endParaRPr lang="en-GB"/>
            </a:p>
          </p:txBody>
        </p:sp>
        <p:sp>
          <p:nvSpPr>
            <p:cNvPr id="120894" name="Freeform 60"/>
            <p:cNvSpPr>
              <a:spLocks/>
            </p:cNvSpPr>
            <p:nvPr/>
          </p:nvSpPr>
          <p:spPr bwMode="auto">
            <a:xfrm>
              <a:off x="775" y="1238"/>
              <a:ext cx="2257" cy="1996"/>
            </a:xfrm>
            <a:custGeom>
              <a:avLst/>
              <a:gdLst>
                <a:gd name="T0" fmla="*/ 2257 w 2257"/>
                <a:gd name="T1" fmla="*/ 1996 h 1996"/>
                <a:gd name="T2" fmla="*/ 0 w 2257"/>
                <a:gd name="T3" fmla="*/ 0 h 1996"/>
                <a:gd name="T4" fmla="*/ 0 w 2257"/>
                <a:gd name="T5" fmla="*/ 1996 h 1996"/>
                <a:gd name="T6" fmla="*/ 2257 w 2257"/>
                <a:gd name="T7" fmla="*/ 1996 h 1996"/>
                <a:gd name="T8" fmla="*/ 0 60000 65536"/>
                <a:gd name="T9" fmla="*/ 0 60000 65536"/>
                <a:gd name="T10" fmla="*/ 0 60000 65536"/>
                <a:gd name="T11" fmla="*/ 0 60000 65536"/>
                <a:gd name="T12" fmla="*/ 0 w 2257"/>
                <a:gd name="T13" fmla="*/ 0 h 1996"/>
                <a:gd name="T14" fmla="*/ 2257 w 2257"/>
                <a:gd name="T15" fmla="*/ 1996 h 1996"/>
              </a:gdLst>
              <a:ahLst/>
              <a:cxnLst>
                <a:cxn ang="T8">
                  <a:pos x="T0" y="T1"/>
                </a:cxn>
                <a:cxn ang="T9">
                  <a:pos x="T2" y="T3"/>
                </a:cxn>
                <a:cxn ang="T10">
                  <a:pos x="T4" y="T5"/>
                </a:cxn>
                <a:cxn ang="T11">
                  <a:pos x="T6" y="T7"/>
                </a:cxn>
              </a:cxnLst>
              <a:rect l="T12" t="T13" r="T14" b="T15"/>
              <a:pathLst>
                <a:path w="2257" h="1996">
                  <a:moveTo>
                    <a:pt x="2257" y="1996"/>
                  </a:moveTo>
                  <a:lnTo>
                    <a:pt x="0" y="0"/>
                  </a:lnTo>
                  <a:lnTo>
                    <a:pt x="0" y="1996"/>
                  </a:lnTo>
                  <a:lnTo>
                    <a:pt x="2257" y="1996"/>
                  </a:lnTo>
                  <a:close/>
                </a:path>
              </a:pathLst>
            </a:custGeom>
            <a:solidFill>
              <a:srgbClr val="DDDDDD"/>
            </a:solidFill>
            <a:ln w="9525">
              <a:noFill/>
              <a:round/>
              <a:headEnd/>
              <a:tailEnd/>
            </a:ln>
          </p:spPr>
          <p:txBody>
            <a:bodyPr/>
            <a:lstStyle/>
            <a:p>
              <a:endParaRPr lang="en-GB"/>
            </a:p>
          </p:txBody>
        </p:sp>
        <p:sp>
          <p:nvSpPr>
            <p:cNvPr id="120895" name="Freeform 61"/>
            <p:cNvSpPr>
              <a:spLocks/>
            </p:cNvSpPr>
            <p:nvPr/>
          </p:nvSpPr>
          <p:spPr bwMode="auto">
            <a:xfrm>
              <a:off x="775" y="1238"/>
              <a:ext cx="2257" cy="1996"/>
            </a:xfrm>
            <a:custGeom>
              <a:avLst/>
              <a:gdLst>
                <a:gd name="T0" fmla="*/ 0 w 2257"/>
                <a:gd name="T1" fmla="*/ 0 h 1996"/>
                <a:gd name="T2" fmla="*/ 2257 w 2257"/>
                <a:gd name="T3" fmla="*/ 0 h 1996"/>
                <a:gd name="T4" fmla="*/ 2257 w 2257"/>
                <a:gd name="T5" fmla="*/ 1996 h 1996"/>
                <a:gd name="T6" fmla="*/ 0 w 2257"/>
                <a:gd name="T7" fmla="*/ 0 h 1996"/>
                <a:gd name="T8" fmla="*/ 0 60000 65536"/>
                <a:gd name="T9" fmla="*/ 0 60000 65536"/>
                <a:gd name="T10" fmla="*/ 0 60000 65536"/>
                <a:gd name="T11" fmla="*/ 0 60000 65536"/>
                <a:gd name="T12" fmla="*/ 0 w 2257"/>
                <a:gd name="T13" fmla="*/ 0 h 1996"/>
                <a:gd name="T14" fmla="*/ 2257 w 2257"/>
                <a:gd name="T15" fmla="*/ 1996 h 1996"/>
              </a:gdLst>
              <a:ahLst/>
              <a:cxnLst>
                <a:cxn ang="T8">
                  <a:pos x="T0" y="T1"/>
                </a:cxn>
                <a:cxn ang="T9">
                  <a:pos x="T2" y="T3"/>
                </a:cxn>
                <a:cxn ang="T10">
                  <a:pos x="T4" y="T5"/>
                </a:cxn>
                <a:cxn ang="T11">
                  <a:pos x="T6" y="T7"/>
                </a:cxn>
              </a:cxnLst>
              <a:rect l="T12" t="T13" r="T14" b="T15"/>
              <a:pathLst>
                <a:path w="2257" h="1996">
                  <a:moveTo>
                    <a:pt x="0" y="0"/>
                  </a:moveTo>
                  <a:lnTo>
                    <a:pt x="2257" y="0"/>
                  </a:lnTo>
                  <a:lnTo>
                    <a:pt x="2257" y="1996"/>
                  </a:lnTo>
                  <a:lnTo>
                    <a:pt x="0" y="0"/>
                  </a:lnTo>
                  <a:close/>
                </a:path>
              </a:pathLst>
            </a:custGeom>
            <a:solidFill>
              <a:srgbClr val="DDDDDD"/>
            </a:solidFill>
            <a:ln w="9525">
              <a:noFill/>
              <a:round/>
              <a:headEnd/>
              <a:tailEnd/>
            </a:ln>
          </p:spPr>
          <p:txBody>
            <a:bodyPr/>
            <a:lstStyle/>
            <a:p>
              <a:endParaRPr lang="en-GB"/>
            </a:p>
          </p:txBody>
        </p:sp>
        <p:sp>
          <p:nvSpPr>
            <p:cNvPr id="120896" name="Line 62"/>
            <p:cNvSpPr>
              <a:spLocks noChangeShapeType="1"/>
            </p:cNvSpPr>
            <p:nvPr/>
          </p:nvSpPr>
          <p:spPr bwMode="auto">
            <a:xfrm>
              <a:off x="775" y="3234"/>
              <a:ext cx="2257" cy="1"/>
            </a:xfrm>
            <a:prstGeom prst="line">
              <a:avLst/>
            </a:prstGeom>
            <a:noFill/>
            <a:ln w="11113">
              <a:solidFill>
                <a:srgbClr val="000000"/>
              </a:solidFill>
              <a:round/>
              <a:headEnd/>
              <a:tailEnd/>
            </a:ln>
          </p:spPr>
          <p:txBody>
            <a:bodyPr/>
            <a:lstStyle/>
            <a:p>
              <a:endParaRPr lang="en-GB"/>
            </a:p>
          </p:txBody>
        </p:sp>
        <p:sp>
          <p:nvSpPr>
            <p:cNvPr id="120897" name="Line 63"/>
            <p:cNvSpPr>
              <a:spLocks noChangeShapeType="1"/>
            </p:cNvSpPr>
            <p:nvPr/>
          </p:nvSpPr>
          <p:spPr bwMode="auto">
            <a:xfrm flipV="1">
              <a:off x="3032" y="1238"/>
              <a:ext cx="1" cy="1996"/>
            </a:xfrm>
            <a:prstGeom prst="line">
              <a:avLst/>
            </a:prstGeom>
            <a:noFill/>
            <a:ln w="11113">
              <a:solidFill>
                <a:srgbClr val="000000"/>
              </a:solidFill>
              <a:round/>
              <a:headEnd/>
              <a:tailEnd/>
            </a:ln>
          </p:spPr>
          <p:txBody>
            <a:bodyPr/>
            <a:lstStyle/>
            <a:p>
              <a:endParaRPr lang="en-GB"/>
            </a:p>
          </p:txBody>
        </p:sp>
        <p:sp>
          <p:nvSpPr>
            <p:cNvPr id="120898" name="Line 64"/>
            <p:cNvSpPr>
              <a:spLocks noChangeShapeType="1"/>
            </p:cNvSpPr>
            <p:nvPr/>
          </p:nvSpPr>
          <p:spPr bwMode="auto">
            <a:xfrm flipH="1">
              <a:off x="775" y="1238"/>
              <a:ext cx="2257" cy="1"/>
            </a:xfrm>
            <a:prstGeom prst="line">
              <a:avLst/>
            </a:prstGeom>
            <a:noFill/>
            <a:ln w="11113">
              <a:solidFill>
                <a:srgbClr val="000000"/>
              </a:solidFill>
              <a:round/>
              <a:headEnd/>
              <a:tailEnd/>
            </a:ln>
          </p:spPr>
          <p:txBody>
            <a:bodyPr/>
            <a:lstStyle/>
            <a:p>
              <a:endParaRPr lang="en-GB"/>
            </a:p>
          </p:txBody>
        </p:sp>
        <p:sp>
          <p:nvSpPr>
            <p:cNvPr id="120899" name="Line 65"/>
            <p:cNvSpPr>
              <a:spLocks noChangeShapeType="1"/>
            </p:cNvSpPr>
            <p:nvPr/>
          </p:nvSpPr>
          <p:spPr bwMode="auto">
            <a:xfrm>
              <a:off x="775" y="1238"/>
              <a:ext cx="1" cy="1996"/>
            </a:xfrm>
            <a:prstGeom prst="line">
              <a:avLst/>
            </a:prstGeom>
            <a:noFill/>
            <a:ln w="11113">
              <a:solidFill>
                <a:srgbClr val="000000"/>
              </a:solidFill>
              <a:round/>
              <a:headEnd/>
              <a:tailEnd/>
            </a:ln>
          </p:spPr>
          <p:txBody>
            <a:bodyPr/>
            <a:lstStyle/>
            <a:p>
              <a:endParaRPr lang="en-GB"/>
            </a:p>
          </p:txBody>
        </p:sp>
        <p:sp>
          <p:nvSpPr>
            <p:cNvPr id="120900" name="Freeform 66"/>
            <p:cNvSpPr>
              <a:spLocks/>
            </p:cNvSpPr>
            <p:nvPr/>
          </p:nvSpPr>
          <p:spPr bwMode="auto">
            <a:xfrm>
              <a:off x="2919" y="3213"/>
              <a:ext cx="1" cy="21"/>
            </a:xfrm>
            <a:custGeom>
              <a:avLst/>
              <a:gdLst>
                <a:gd name="T0" fmla="*/ 0 w 1"/>
                <a:gd name="T1" fmla="*/ 21 h 21"/>
                <a:gd name="T2" fmla="*/ 0 w 1"/>
                <a:gd name="T3" fmla="*/ 0 h 21"/>
                <a:gd name="T4" fmla="*/ 0 w 1"/>
                <a:gd name="T5" fmla="*/ 21 h 21"/>
                <a:gd name="T6" fmla="*/ 0 60000 65536"/>
                <a:gd name="T7" fmla="*/ 0 60000 65536"/>
                <a:gd name="T8" fmla="*/ 0 60000 65536"/>
                <a:gd name="T9" fmla="*/ 0 w 1"/>
                <a:gd name="T10" fmla="*/ 0 h 21"/>
                <a:gd name="T11" fmla="*/ 1 w 1"/>
                <a:gd name="T12" fmla="*/ 21 h 21"/>
              </a:gdLst>
              <a:ahLst/>
              <a:cxnLst>
                <a:cxn ang="T6">
                  <a:pos x="T0" y="T1"/>
                </a:cxn>
                <a:cxn ang="T7">
                  <a:pos x="T2" y="T3"/>
                </a:cxn>
                <a:cxn ang="T8">
                  <a:pos x="T4" y="T5"/>
                </a:cxn>
              </a:cxnLst>
              <a:rect l="T9" t="T10" r="T11" b="T12"/>
              <a:pathLst>
                <a:path w="1" h="21">
                  <a:moveTo>
                    <a:pt x="0" y="21"/>
                  </a:moveTo>
                  <a:lnTo>
                    <a:pt x="0" y="0"/>
                  </a:lnTo>
                  <a:lnTo>
                    <a:pt x="0" y="21"/>
                  </a:lnTo>
                  <a:close/>
                </a:path>
              </a:pathLst>
            </a:custGeom>
            <a:solidFill>
              <a:srgbClr val="FF0000"/>
            </a:solidFill>
            <a:ln w="9525">
              <a:noFill/>
              <a:round/>
              <a:headEnd/>
              <a:tailEnd/>
            </a:ln>
          </p:spPr>
          <p:txBody>
            <a:bodyPr/>
            <a:lstStyle/>
            <a:p>
              <a:endParaRPr lang="en-GB"/>
            </a:p>
          </p:txBody>
        </p:sp>
        <p:sp>
          <p:nvSpPr>
            <p:cNvPr id="120901" name="Freeform 67"/>
            <p:cNvSpPr>
              <a:spLocks/>
            </p:cNvSpPr>
            <p:nvPr/>
          </p:nvSpPr>
          <p:spPr bwMode="auto">
            <a:xfrm>
              <a:off x="2919" y="3213"/>
              <a:ext cx="113" cy="21"/>
            </a:xfrm>
            <a:custGeom>
              <a:avLst/>
              <a:gdLst>
                <a:gd name="T0" fmla="*/ 0 w 113"/>
                <a:gd name="T1" fmla="*/ 21 h 21"/>
                <a:gd name="T2" fmla="*/ 113 w 113"/>
                <a:gd name="T3" fmla="*/ 0 h 21"/>
                <a:gd name="T4" fmla="*/ 0 w 113"/>
                <a:gd name="T5" fmla="*/ 0 h 21"/>
                <a:gd name="T6" fmla="*/ 0 w 113"/>
                <a:gd name="T7" fmla="*/ 21 h 21"/>
                <a:gd name="T8" fmla="*/ 0 60000 65536"/>
                <a:gd name="T9" fmla="*/ 0 60000 65536"/>
                <a:gd name="T10" fmla="*/ 0 60000 65536"/>
                <a:gd name="T11" fmla="*/ 0 60000 65536"/>
                <a:gd name="T12" fmla="*/ 0 w 113"/>
                <a:gd name="T13" fmla="*/ 0 h 21"/>
                <a:gd name="T14" fmla="*/ 113 w 113"/>
                <a:gd name="T15" fmla="*/ 21 h 21"/>
              </a:gdLst>
              <a:ahLst/>
              <a:cxnLst>
                <a:cxn ang="T8">
                  <a:pos x="T0" y="T1"/>
                </a:cxn>
                <a:cxn ang="T9">
                  <a:pos x="T2" y="T3"/>
                </a:cxn>
                <a:cxn ang="T10">
                  <a:pos x="T4" y="T5"/>
                </a:cxn>
                <a:cxn ang="T11">
                  <a:pos x="T6" y="T7"/>
                </a:cxn>
              </a:cxnLst>
              <a:rect l="T12" t="T13" r="T14" b="T15"/>
              <a:pathLst>
                <a:path w="113" h="21">
                  <a:moveTo>
                    <a:pt x="0" y="21"/>
                  </a:moveTo>
                  <a:lnTo>
                    <a:pt x="113" y="0"/>
                  </a:lnTo>
                  <a:lnTo>
                    <a:pt x="0" y="0"/>
                  </a:lnTo>
                  <a:lnTo>
                    <a:pt x="0" y="21"/>
                  </a:lnTo>
                  <a:close/>
                </a:path>
              </a:pathLst>
            </a:custGeom>
            <a:solidFill>
              <a:srgbClr val="FF0000"/>
            </a:solidFill>
            <a:ln w="9525">
              <a:noFill/>
              <a:round/>
              <a:headEnd/>
              <a:tailEnd/>
            </a:ln>
          </p:spPr>
          <p:txBody>
            <a:bodyPr/>
            <a:lstStyle/>
            <a:p>
              <a:endParaRPr lang="en-GB"/>
            </a:p>
          </p:txBody>
        </p:sp>
        <p:sp>
          <p:nvSpPr>
            <p:cNvPr id="120902" name="Freeform 68"/>
            <p:cNvSpPr>
              <a:spLocks/>
            </p:cNvSpPr>
            <p:nvPr/>
          </p:nvSpPr>
          <p:spPr bwMode="auto">
            <a:xfrm>
              <a:off x="2919" y="3213"/>
              <a:ext cx="113" cy="21"/>
            </a:xfrm>
            <a:custGeom>
              <a:avLst/>
              <a:gdLst>
                <a:gd name="T0" fmla="*/ 0 w 113"/>
                <a:gd name="T1" fmla="*/ 21 h 21"/>
                <a:gd name="T2" fmla="*/ 113 w 113"/>
                <a:gd name="T3" fmla="*/ 0 h 21"/>
                <a:gd name="T4" fmla="*/ 113 w 113"/>
                <a:gd name="T5" fmla="*/ 21 h 21"/>
                <a:gd name="T6" fmla="*/ 0 w 113"/>
                <a:gd name="T7" fmla="*/ 21 h 21"/>
                <a:gd name="T8" fmla="*/ 0 60000 65536"/>
                <a:gd name="T9" fmla="*/ 0 60000 65536"/>
                <a:gd name="T10" fmla="*/ 0 60000 65536"/>
                <a:gd name="T11" fmla="*/ 0 60000 65536"/>
                <a:gd name="T12" fmla="*/ 0 w 113"/>
                <a:gd name="T13" fmla="*/ 0 h 21"/>
                <a:gd name="T14" fmla="*/ 113 w 113"/>
                <a:gd name="T15" fmla="*/ 21 h 21"/>
              </a:gdLst>
              <a:ahLst/>
              <a:cxnLst>
                <a:cxn ang="T8">
                  <a:pos x="T0" y="T1"/>
                </a:cxn>
                <a:cxn ang="T9">
                  <a:pos x="T2" y="T3"/>
                </a:cxn>
                <a:cxn ang="T10">
                  <a:pos x="T4" y="T5"/>
                </a:cxn>
                <a:cxn ang="T11">
                  <a:pos x="T6" y="T7"/>
                </a:cxn>
              </a:cxnLst>
              <a:rect l="T12" t="T13" r="T14" b="T15"/>
              <a:pathLst>
                <a:path w="113" h="21">
                  <a:moveTo>
                    <a:pt x="0" y="21"/>
                  </a:moveTo>
                  <a:lnTo>
                    <a:pt x="113" y="0"/>
                  </a:lnTo>
                  <a:lnTo>
                    <a:pt x="113" y="21"/>
                  </a:lnTo>
                  <a:lnTo>
                    <a:pt x="0" y="21"/>
                  </a:lnTo>
                  <a:close/>
                </a:path>
              </a:pathLst>
            </a:custGeom>
            <a:solidFill>
              <a:srgbClr val="FF0000"/>
            </a:solidFill>
            <a:ln w="9525">
              <a:noFill/>
              <a:round/>
              <a:headEnd/>
              <a:tailEnd/>
            </a:ln>
          </p:spPr>
          <p:txBody>
            <a:bodyPr/>
            <a:lstStyle/>
            <a:p>
              <a:endParaRPr lang="en-GB"/>
            </a:p>
          </p:txBody>
        </p:sp>
        <p:sp>
          <p:nvSpPr>
            <p:cNvPr id="120903" name="Freeform 69"/>
            <p:cNvSpPr>
              <a:spLocks/>
            </p:cNvSpPr>
            <p:nvPr/>
          </p:nvSpPr>
          <p:spPr bwMode="auto">
            <a:xfrm>
              <a:off x="2919" y="3213"/>
              <a:ext cx="113" cy="21"/>
            </a:xfrm>
            <a:custGeom>
              <a:avLst/>
              <a:gdLst>
                <a:gd name="T0" fmla="*/ 0 w 113"/>
                <a:gd name="T1" fmla="*/ 21 h 21"/>
                <a:gd name="T2" fmla="*/ 0 w 113"/>
                <a:gd name="T3" fmla="*/ 0 h 21"/>
                <a:gd name="T4" fmla="*/ 113 w 113"/>
                <a:gd name="T5" fmla="*/ 0 h 21"/>
                <a:gd name="T6" fmla="*/ 113 w 113"/>
                <a:gd name="T7" fmla="*/ 21 h 21"/>
                <a:gd name="T8" fmla="*/ 0 w 113"/>
                <a:gd name="T9" fmla="*/ 21 h 21"/>
                <a:gd name="T10" fmla="*/ 0 w 113"/>
                <a:gd name="T11" fmla="*/ 21 h 21"/>
                <a:gd name="T12" fmla="*/ 0 60000 65536"/>
                <a:gd name="T13" fmla="*/ 0 60000 65536"/>
                <a:gd name="T14" fmla="*/ 0 60000 65536"/>
                <a:gd name="T15" fmla="*/ 0 60000 65536"/>
                <a:gd name="T16" fmla="*/ 0 60000 65536"/>
                <a:gd name="T17" fmla="*/ 0 60000 65536"/>
                <a:gd name="T18" fmla="*/ 0 w 113"/>
                <a:gd name="T19" fmla="*/ 0 h 21"/>
                <a:gd name="T20" fmla="*/ 113 w 113"/>
                <a:gd name="T21" fmla="*/ 21 h 21"/>
              </a:gdLst>
              <a:ahLst/>
              <a:cxnLst>
                <a:cxn ang="T12">
                  <a:pos x="T0" y="T1"/>
                </a:cxn>
                <a:cxn ang="T13">
                  <a:pos x="T2" y="T3"/>
                </a:cxn>
                <a:cxn ang="T14">
                  <a:pos x="T4" y="T5"/>
                </a:cxn>
                <a:cxn ang="T15">
                  <a:pos x="T6" y="T7"/>
                </a:cxn>
                <a:cxn ang="T16">
                  <a:pos x="T8" y="T9"/>
                </a:cxn>
                <a:cxn ang="T17">
                  <a:pos x="T10" y="T11"/>
                </a:cxn>
              </a:cxnLst>
              <a:rect l="T18" t="T19" r="T20" b="T21"/>
              <a:pathLst>
                <a:path w="113" h="21">
                  <a:moveTo>
                    <a:pt x="0" y="21"/>
                  </a:moveTo>
                  <a:lnTo>
                    <a:pt x="0" y="0"/>
                  </a:lnTo>
                  <a:lnTo>
                    <a:pt x="113" y="0"/>
                  </a:lnTo>
                  <a:lnTo>
                    <a:pt x="113" y="21"/>
                  </a:lnTo>
                  <a:lnTo>
                    <a:pt x="0" y="21"/>
                  </a:lnTo>
                </a:path>
              </a:pathLst>
            </a:custGeom>
            <a:noFill/>
            <a:ln w="11113">
              <a:solidFill>
                <a:srgbClr val="FFFFFF"/>
              </a:solidFill>
              <a:round/>
              <a:headEnd/>
              <a:tailEnd/>
            </a:ln>
          </p:spPr>
          <p:txBody>
            <a:bodyPr/>
            <a:lstStyle/>
            <a:p>
              <a:endParaRPr lang="en-GB"/>
            </a:p>
          </p:txBody>
        </p:sp>
        <p:sp>
          <p:nvSpPr>
            <p:cNvPr id="120904" name="Freeform 70"/>
            <p:cNvSpPr>
              <a:spLocks/>
            </p:cNvSpPr>
            <p:nvPr/>
          </p:nvSpPr>
          <p:spPr bwMode="auto">
            <a:xfrm>
              <a:off x="2807" y="3213"/>
              <a:ext cx="1" cy="21"/>
            </a:xfrm>
            <a:custGeom>
              <a:avLst/>
              <a:gdLst>
                <a:gd name="T0" fmla="*/ 0 w 1"/>
                <a:gd name="T1" fmla="*/ 21 h 21"/>
                <a:gd name="T2" fmla="*/ 0 w 1"/>
                <a:gd name="T3" fmla="*/ 0 h 21"/>
                <a:gd name="T4" fmla="*/ 0 w 1"/>
                <a:gd name="T5" fmla="*/ 21 h 21"/>
                <a:gd name="T6" fmla="*/ 0 60000 65536"/>
                <a:gd name="T7" fmla="*/ 0 60000 65536"/>
                <a:gd name="T8" fmla="*/ 0 60000 65536"/>
                <a:gd name="T9" fmla="*/ 0 w 1"/>
                <a:gd name="T10" fmla="*/ 0 h 21"/>
                <a:gd name="T11" fmla="*/ 1 w 1"/>
                <a:gd name="T12" fmla="*/ 21 h 21"/>
              </a:gdLst>
              <a:ahLst/>
              <a:cxnLst>
                <a:cxn ang="T6">
                  <a:pos x="T0" y="T1"/>
                </a:cxn>
                <a:cxn ang="T7">
                  <a:pos x="T2" y="T3"/>
                </a:cxn>
                <a:cxn ang="T8">
                  <a:pos x="T4" y="T5"/>
                </a:cxn>
              </a:cxnLst>
              <a:rect l="T9" t="T10" r="T11" b="T12"/>
              <a:pathLst>
                <a:path w="1" h="21">
                  <a:moveTo>
                    <a:pt x="0" y="21"/>
                  </a:moveTo>
                  <a:lnTo>
                    <a:pt x="0" y="0"/>
                  </a:lnTo>
                  <a:lnTo>
                    <a:pt x="0" y="21"/>
                  </a:lnTo>
                  <a:close/>
                </a:path>
              </a:pathLst>
            </a:custGeom>
            <a:solidFill>
              <a:srgbClr val="FF0000"/>
            </a:solidFill>
            <a:ln w="9525">
              <a:noFill/>
              <a:round/>
              <a:headEnd/>
              <a:tailEnd/>
            </a:ln>
          </p:spPr>
          <p:txBody>
            <a:bodyPr/>
            <a:lstStyle/>
            <a:p>
              <a:endParaRPr lang="en-GB"/>
            </a:p>
          </p:txBody>
        </p:sp>
        <p:sp>
          <p:nvSpPr>
            <p:cNvPr id="120905" name="Freeform 71"/>
            <p:cNvSpPr>
              <a:spLocks/>
            </p:cNvSpPr>
            <p:nvPr/>
          </p:nvSpPr>
          <p:spPr bwMode="auto">
            <a:xfrm>
              <a:off x="2807" y="3213"/>
              <a:ext cx="112" cy="21"/>
            </a:xfrm>
            <a:custGeom>
              <a:avLst/>
              <a:gdLst>
                <a:gd name="T0" fmla="*/ 0 w 112"/>
                <a:gd name="T1" fmla="*/ 21 h 21"/>
                <a:gd name="T2" fmla="*/ 112 w 112"/>
                <a:gd name="T3" fmla="*/ 0 h 21"/>
                <a:gd name="T4" fmla="*/ 0 w 112"/>
                <a:gd name="T5" fmla="*/ 0 h 21"/>
                <a:gd name="T6" fmla="*/ 0 w 112"/>
                <a:gd name="T7" fmla="*/ 21 h 21"/>
                <a:gd name="T8" fmla="*/ 0 60000 65536"/>
                <a:gd name="T9" fmla="*/ 0 60000 65536"/>
                <a:gd name="T10" fmla="*/ 0 60000 65536"/>
                <a:gd name="T11" fmla="*/ 0 60000 65536"/>
                <a:gd name="T12" fmla="*/ 0 w 112"/>
                <a:gd name="T13" fmla="*/ 0 h 21"/>
                <a:gd name="T14" fmla="*/ 112 w 112"/>
                <a:gd name="T15" fmla="*/ 21 h 21"/>
              </a:gdLst>
              <a:ahLst/>
              <a:cxnLst>
                <a:cxn ang="T8">
                  <a:pos x="T0" y="T1"/>
                </a:cxn>
                <a:cxn ang="T9">
                  <a:pos x="T2" y="T3"/>
                </a:cxn>
                <a:cxn ang="T10">
                  <a:pos x="T4" y="T5"/>
                </a:cxn>
                <a:cxn ang="T11">
                  <a:pos x="T6" y="T7"/>
                </a:cxn>
              </a:cxnLst>
              <a:rect l="T12" t="T13" r="T14" b="T15"/>
              <a:pathLst>
                <a:path w="112" h="21">
                  <a:moveTo>
                    <a:pt x="0" y="21"/>
                  </a:moveTo>
                  <a:lnTo>
                    <a:pt x="112" y="0"/>
                  </a:lnTo>
                  <a:lnTo>
                    <a:pt x="0" y="0"/>
                  </a:lnTo>
                  <a:lnTo>
                    <a:pt x="0" y="21"/>
                  </a:lnTo>
                  <a:close/>
                </a:path>
              </a:pathLst>
            </a:custGeom>
            <a:solidFill>
              <a:srgbClr val="FF0000"/>
            </a:solidFill>
            <a:ln w="9525">
              <a:noFill/>
              <a:round/>
              <a:headEnd/>
              <a:tailEnd/>
            </a:ln>
          </p:spPr>
          <p:txBody>
            <a:bodyPr/>
            <a:lstStyle/>
            <a:p>
              <a:endParaRPr lang="en-GB"/>
            </a:p>
          </p:txBody>
        </p:sp>
        <p:sp>
          <p:nvSpPr>
            <p:cNvPr id="120906" name="Freeform 72"/>
            <p:cNvSpPr>
              <a:spLocks/>
            </p:cNvSpPr>
            <p:nvPr/>
          </p:nvSpPr>
          <p:spPr bwMode="auto">
            <a:xfrm>
              <a:off x="2807" y="3213"/>
              <a:ext cx="112" cy="21"/>
            </a:xfrm>
            <a:custGeom>
              <a:avLst/>
              <a:gdLst>
                <a:gd name="T0" fmla="*/ 0 w 112"/>
                <a:gd name="T1" fmla="*/ 21 h 21"/>
                <a:gd name="T2" fmla="*/ 112 w 112"/>
                <a:gd name="T3" fmla="*/ 0 h 21"/>
                <a:gd name="T4" fmla="*/ 112 w 112"/>
                <a:gd name="T5" fmla="*/ 21 h 21"/>
                <a:gd name="T6" fmla="*/ 0 w 112"/>
                <a:gd name="T7" fmla="*/ 21 h 21"/>
                <a:gd name="T8" fmla="*/ 0 60000 65536"/>
                <a:gd name="T9" fmla="*/ 0 60000 65536"/>
                <a:gd name="T10" fmla="*/ 0 60000 65536"/>
                <a:gd name="T11" fmla="*/ 0 60000 65536"/>
                <a:gd name="T12" fmla="*/ 0 w 112"/>
                <a:gd name="T13" fmla="*/ 0 h 21"/>
                <a:gd name="T14" fmla="*/ 112 w 112"/>
                <a:gd name="T15" fmla="*/ 21 h 21"/>
              </a:gdLst>
              <a:ahLst/>
              <a:cxnLst>
                <a:cxn ang="T8">
                  <a:pos x="T0" y="T1"/>
                </a:cxn>
                <a:cxn ang="T9">
                  <a:pos x="T2" y="T3"/>
                </a:cxn>
                <a:cxn ang="T10">
                  <a:pos x="T4" y="T5"/>
                </a:cxn>
                <a:cxn ang="T11">
                  <a:pos x="T6" y="T7"/>
                </a:cxn>
              </a:cxnLst>
              <a:rect l="T12" t="T13" r="T14" b="T15"/>
              <a:pathLst>
                <a:path w="112" h="21">
                  <a:moveTo>
                    <a:pt x="0" y="21"/>
                  </a:moveTo>
                  <a:lnTo>
                    <a:pt x="112" y="0"/>
                  </a:lnTo>
                  <a:lnTo>
                    <a:pt x="112" y="21"/>
                  </a:lnTo>
                  <a:lnTo>
                    <a:pt x="0" y="21"/>
                  </a:lnTo>
                  <a:close/>
                </a:path>
              </a:pathLst>
            </a:custGeom>
            <a:solidFill>
              <a:srgbClr val="FF0000"/>
            </a:solidFill>
            <a:ln w="9525">
              <a:noFill/>
              <a:round/>
              <a:headEnd/>
              <a:tailEnd/>
            </a:ln>
          </p:spPr>
          <p:txBody>
            <a:bodyPr/>
            <a:lstStyle/>
            <a:p>
              <a:endParaRPr lang="en-GB"/>
            </a:p>
          </p:txBody>
        </p:sp>
        <p:sp>
          <p:nvSpPr>
            <p:cNvPr id="120907" name="Freeform 73"/>
            <p:cNvSpPr>
              <a:spLocks/>
            </p:cNvSpPr>
            <p:nvPr/>
          </p:nvSpPr>
          <p:spPr bwMode="auto">
            <a:xfrm>
              <a:off x="2807" y="3213"/>
              <a:ext cx="112" cy="21"/>
            </a:xfrm>
            <a:custGeom>
              <a:avLst/>
              <a:gdLst>
                <a:gd name="T0" fmla="*/ 0 w 112"/>
                <a:gd name="T1" fmla="*/ 21 h 21"/>
                <a:gd name="T2" fmla="*/ 0 w 112"/>
                <a:gd name="T3" fmla="*/ 0 h 21"/>
                <a:gd name="T4" fmla="*/ 112 w 112"/>
                <a:gd name="T5" fmla="*/ 0 h 21"/>
                <a:gd name="T6" fmla="*/ 112 w 112"/>
                <a:gd name="T7" fmla="*/ 21 h 21"/>
                <a:gd name="T8" fmla="*/ 0 w 112"/>
                <a:gd name="T9" fmla="*/ 21 h 21"/>
                <a:gd name="T10" fmla="*/ 0 w 112"/>
                <a:gd name="T11" fmla="*/ 21 h 21"/>
                <a:gd name="T12" fmla="*/ 0 60000 65536"/>
                <a:gd name="T13" fmla="*/ 0 60000 65536"/>
                <a:gd name="T14" fmla="*/ 0 60000 65536"/>
                <a:gd name="T15" fmla="*/ 0 60000 65536"/>
                <a:gd name="T16" fmla="*/ 0 60000 65536"/>
                <a:gd name="T17" fmla="*/ 0 60000 65536"/>
                <a:gd name="T18" fmla="*/ 0 w 112"/>
                <a:gd name="T19" fmla="*/ 0 h 21"/>
                <a:gd name="T20" fmla="*/ 112 w 112"/>
                <a:gd name="T21" fmla="*/ 21 h 21"/>
              </a:gdLst>
              <a:ahLst/>
              <a:cxnLst>
                <a:cxn ang="T12">
                  <a:pos x="T0" y="T1"/>
                </a:cxn>
                <a:cxn ang="T13">
                  <a:pos x="T2" y="T3"/>
                </a:cxn>
                <a:cxn ang="T14">
                  <a:pos x="T4" y="T5"/>
                </a:cxn>
                <a:cxn ang="T15">
                  <a:pos x="T6" y="T7"/>
                </a:cxn>
                <a:cxn ang="T16">
                  <a:pos x="T8" y="T9"/>
                </a:cxn>
                <a:cxn ang="T17">
                  <a:pos x="T10" y="T11"/>
                </a:cxn>
              </a:cxnLst>
              <a:rect l="T18" t="T19" r="T20" b="T21"/>
              <a:pathLst>
                <a:path w="112" h="21">
                  <a:moveTo>
                    <a:pt x="0" y="21"/>
                  </a:moveTo>
                  <a:lnTo>
                    <a:pt x="0" y="0"/>
                  </a:lnTo>
                  <a:lnTo>
                    <a:pt x="112" y="0"/>
                  </a:lnTo>
                  <a:lnTo>
                    <a:pt x="112" y="21"/>
                  </a:lnTo>
                  <a:lnTo>
                    <a:pt x="0" y="21"/>
                  </a:lnTo>
                </a:path>
              </a:pathLst>
            </a:custGeom>
            <a:noFill/>
            <a:ln w="11113">
              <a:solidFill>
                <a:srgbClr val="FFFFFF"/>
              </a:solidFill>
              <a:round/>
              <a:headEnd/>
              <a:tailEnd/>
            </a:ln>
          </p:spPr>
          <p:txBody>
            <a:bodyPr/>
            <a:lstStyle/>
            <a:p>
              <a:endParaRPr lang="en-GB"/>
            </a:p>
          </p:txBody>
        </p:sp>
        <p:sp>
          <p:nvSpPr>
            <p:cNvPr id="120908" name="Freeform 74"/>
            <p:cNvSpPr>
              <a:spLocks/>
            </p:cNvSpPr>
            <p:nvPr/>
          </p:nvSpPr>
          <p:spPr bwMode="auto">
            <a:xfrm>
              <a:off x="2694" y="3206"/>
              <a:ext cx="1" cy="28"/>
            </a:xfrm>
            <a:custGeom>
              <a:avLst/>
              <a:gdLst>
                <a:gd name="T0" fmla="*/ 0 w 1"/>
                <a:gd name="T1" fmla="*/ 28 h 28"/>
                <a:gd name="T2" fmla="*/ 0 w 1"/>
                <a:gd name="T3" fmla="*/ 0 h 28"/>
                <a:gd name="T4" fmla="*/ 0 w 1"/>
                <a:gd name="T5" fmla="*/ 28 h 28"/>
                <a:gd name="T6" fmla="*/ 0 60000 65536"/>
                <a:gd name="T7" fmla="*/ 0 60000 65536"/>
                <a:gd name="T8" fmla="*/ 0 60000 65536"/>
                <a:gd name="T9" fmla="*/ 0 w 1"/>
                <a:gd name="T10" fmla="*/ 0 h 28"/>
                <a:gd name="T11" fmla="*/ 1 w 1"/>
                <a:gd name="T12" fmla="*/ 28 h 28"/>
              </a:gdLst>
              <a:ahLst/>
              <a:cxnLst>
                <a:cxn ang="T6">
                  <a:pos x="T0" y="T1"/>
                </a:cxn>
                <a:cxn ang="T7">
                  <a:pos x="T2" y="T3"/>
                </a:cxn>
                <a:cxn ang="T8">
                  <a:pos x="T4" y="T5"/>
                </a:cxn>
              </a:cxnLst>
              <a:rect l="T9" t="T10" r="T11" b="T12"/>
              <a:pathLst>
                <a:path w="1" h="28">
                  <a:moveTo>
                    <a:pt x="0" y="28"/>
                  </a:moveTo>
                  <a:lnTo>
                    <a:pt x="0" y="0"/>
                  </a:lnTo>
                  <a:lnTo>
                    <a:pt x="0" y="28"/>
                  </a:lnTo>
                  <a:close/>
                </a:path>
              </a:pathLst>
            </a:custGeom>
            <a:solidFill>
              <a:srgbClr val="FF0000"/>
            </a:solidFill>
            <a:ln w="9525">
              <a:noFill/>
              <a:round/>
              <a:headEnd/>
              <a:tailEnd/>
            </a:ln>
          </p:spPr>
          <p:txBody>
            <a:bodyPr/>
            <a:lstStyle/>
            <a:p>
              <a:endParaRPr lang="en-GB"/>
            </a:p>
          </p:txBody>
        </p:sp>
        <p:sp>
          <p:nvSpPr>
            <p:cNvPr id="120909" name="Freeform 75"/>
            <p:cNvSpPr>
              <a:spLocks/>
            </p:cNvSpPr>
            <p:nvPr/>
          </p:nvSpPr>
          <p:spPr bwMode="auto">
            <a:xfrm>
              <a:off x="2694" y="3206"/>
              <a:ext cx="113" cy="28"/>
            </a:xfrm>
            <a:custGeom>
              <a:avLst/>
              <a:gdLst>
                <a:gd name="T0" fmla="*/ 0 w 113"/>
                <a:gd name="T1" fmla="*/ 28 h 28"/>
                <a:gd name="T2" fmla="*/ 113 w 113"/>
                <a:gd name="T3" fmla="*/ 0 h 28"/>
                <a:gd name="T4" fmla="*/ 0 w 113"/>
                <a:gd name="T5" fmla="*/ 0 h 28"/>
                <a:gd name="T6" fmla="*/ 0 w 113"/>
                <a:gd name="T7" fmla="*/ 28 h 28"/>
                <a:gd name="T8" fmla="*/ 0 60000 65536"/>
                <a:gd name="T9" fmla="*/ 0 60000 65536"/>
                <a:gd name="T10" fmla="*/ 0 60000 65536"/>
                <a:gd name="T11" fmla="*/ 0 60000 65536"/>
                <a:gd name="T12" fmla="*/ 0 w 113"/>
                <a:gd name="T13" fmla="*/ 0 h 28"/>
                <a:gd name="T14" fmla="*/ 113 w 113"/>
                <a:gd name="T15" fmla="*/ 28 h 28"/>
              </a:gdLst>
              <a:ahLst/>
              <a:cxnLst>
                <a:cxn ang="T8">
                  <a:pos x="T0" y="T1"/>
                </a:cxn>
                <a:cxn ang="T9">
                  <a:pos x="T2" y="T3"/>
                </a:cxn>
                <a:cxn ang="T10">
                  <a:pos x="T4" y="T5"/>
                </a:cxn>
                <a:cxn ang="T11">
                  <a:pos x="T6" y="T7"/>
                </a:cxn>
              </a:cxnLst>
              <a:rect l="T12" t="T13" r="T14" b="T15"/>
              <a:pathLst>
                <a:path w="113" h="28">
                  <a:moveTo>
                    <a:pt x="0" y="28"/>
                  </a:moveTo>
                  <a:lnTo>
                    <a:pt x="113" y="0"/>
                  </a:lnTo>
                  <a:lnTo>
                    <a:pt x="0" y="0"/>
                  </a:lnTo>
                  <a:lnTo>
                    <a:pt x="0" y="28"/>
                  </a:lnTo>
                  <a:close/>
                </a:path>
              </a:pathLst>
            </a:custGeom>
            <a:solidFill>
              <a:srgbClr val="FF0000"/>
            </a:solidFill>
            <a:ln w="9525">
              <a:noFill/>
              <a:round/>
              <a:headEnd/>
              <a:tailEnd/>
            </a:ln>
          </p:spPr>
          <p:txBody>
            <a:bodyPr/>
            <a:lstStyle/>
            <a:p>
              <a:endParaRPr lang="en-GB"/>
            </a:p>
          </p:txBody>
        </p:sp>
        <p:sp>
          <p:nvSpPr>
            <p:cNvPr id="120910" name="Freeform 76"/>
            <p:cNvSpPr>
              <a:spLocks/>
            </p:cNvSpPr>
            <p:nvPr/>
          </p:nvSpPr>
          <p:spPr bwMode="auto">
            <a:xfrm>
              <a:off x="2694" y="3206"/>
              <a:ext cx="113" cy="28"/>
            </a:xfrm>
            <a:custGeom>
              <a:avLst/>
              <a:gdLst>
                <a:gd name="T0" fmla="*/ 0 w 113"/>
                <a:gd name="T1" fmla="*/ 28 h 28"/>
                <a:gd name="T2" fmla="*/ 113 w 113"/>
                <a:gd name="T3" fmla="*/ 0 h 28"/>
                <a:gd name="T4" fmla="*/ 113 w 113"/>
                <a:gd name="T5" fmla="*/ 28 h 28"/>
                <a:gd name="T6" fmla="*/ 0 w 113"/>
                <a:gd name="T7" fmla="*/ 28 h 28"/>
                <a:gd name="T8" fmla="*/ 0 60000 65536"/>
                <a:gd name="T9" fmla="*/ 0 60000 65536"/>
                <a:gd name="T10" fmla="*/ 0 60000 65536"/>
                <a:gd name="T11" fmla="*/ 0 60000 65536"/>
                <a:gd name="T12" fmla="*/ 0 w 113"/>
                <a:gd name="T13" fmla="*/ 0 h 28"/>
                <a:gd name="T14" fmla="*/ 113 w 113"/>
                <a:gd name="T15" fmla="*/ 28 h 28"/>
              </a:gdLst>
              <a:ahLst/>
              <a:cxnLst>
                <a:cxn ang="T8">
                  <a:pos x="T0" y="T1"/>
                </a:cxn>
                <a:cxn ang="T9">
                  <a:pos x="T2" y="T3"/>
                </a:cxn>
                <a:cxn ang="T10">
                  <a:pos x="T4" y="T5"/>
                </a:cxn>
                <a:cxn ang="T11">
                  <a:pos x="T6" y="T7"/>
                </a:cxn>
              </a:cxnLst>
              <a:rect l="T12" t="T13" r="T14" b="T15"/>
              <a:pathLst>
                <a:path w="113" h="28">
                  <a:moveTo>
                    <a:pt x="0" y="28"/>
                  </a:moveTo>
                  <a:lnTo>
                    <a:pt x="113" y="0"/>
                  </a:lnTo>
                  <a:lnTo>
                    <a:pt x="113" y="28"/>
                  </a:lnTo>
                  <a:lnTo>
                    <a:pt x="0" y="28"/>
                  </a:lnTo>
                  <a:close/>
                </a:path>
              </a:pathLst>
            </a:custGeom>
            <a:solidFill>
              <a:srgbClr val="FF0000"/>
            </a:solidFill>
            <a:ln w="9525">
              <a:noFill/>
              <a:round/>
              <a:headEnd/>
              <a:tailEnd/>
            </a:ln>
          </p:spPr>
          <p:txBody>
            <a:bodyPr/>
            <a:lstStyle/>
            <a:p>
              <a:endParaRPr lang="en-GB"/>
            </a:p>
          </p:txBody>
        </p:sp>
        <p:sp>
          <p:nvSpPr>
            <p:cNvPr id="120911" name="Freeform 77"/>
            <p:cNvSpPr>
              <a:spLocks/>
            </p:cNvSpPr>
            <p:nvPr/>
          </p:nvSpPr>
          <p:spPr bwMode="auto">
            <a:xfrm>
              <a:off x="2694" y="3206"/>
              <a:ext cx="113" cy="28"/>
            </a:xfrm>
            <a:custGeom>
              <a:avLst/>
              <a:gdLst>
                <a:gd name="T0" fmla="*/ 0 w 113"/>
                <a:gd name="T1" fmla="*/ 28 h 28"/>
                <a:gd name="T2" fmla="*/ 0 w 113"/>
                <a:gd name="T3" fmla="*/ 0 h 28"/>
                <a:gd name="T4" fmla="*/ 113 w 113"/>
                <a:gd name="T5" fmla="*/ 0 h 28"/>
                <a:gd name="T6" fmla="*/ 113 w 113"/>
                <a:gd name="T7" fmla="*/ 28 h 28"/>
                <a:gd name="T8" fmla="*/ 0 w 113"/>
                <a:gd name="T9" fmla="*/ 28 h 28"/>
                <a:gd name="T10" fmla="*/ 0 w 113"/>
                <a:gd name="T11" fmla="*/ 28 h 28"/>
                <a:gd name="T12" fmla="*/ 0 60000 65536"/>
                <a:gd name="T13" fmla="*/ 0 60000 65536"/>
                <a:gd name="T14" fmla="*/ 0 60000 65536"/>
                <a:gd name="T15" fmla="*/ 0 60000 65536"/>
                <a:gd name="T16" fmla="*/ 0 60000 65536"/>
                <a:gd name="T17" fmla="*/ 0 60000 65536"/>
                <a:gd name="T18" fmla="*/ 0 w 113"/>
                <a:gd name="T19" fmla="*/ 0 h 28"/>
                <a:gd name="T20" fmla="*/ 113 w 113"/>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113" h="28">
                  <a:moveTo>
                    <a:pt x="0" y="28"/>
                  </a:moveTo>
                  <a:lnTo>
                    <a:pt x="0" y="0"/>
                  </a:lnTo>
                  <a:lnTo>
                    <a:pt x="113" y="0"/>
                  </a:lnTo>
                  <a:lnTo>
                    <a:pt x="113" y="28"/>
                  </a:lnTo>
                  <a:lnTo>
                    <a:pt x="0" y="28"/>
                  </a:lnTo>
                </a:path>
              </a:pathLst>
            </a:custGeom>
            <a:noFill/>
            <a:ln w="11113">
              <a:solidFill>
                <a:srgbClr val="FFFFFF"/>
              </a:solidFill>
              <a:round/>
              <a:headEnd/>
              <a:tailEnd/>
            </a:ln>
          </p:spPr>
          <p:txBody>
            <a:bodyPr/>
            <a:lstStyle/>
            <a:p>
              <a:endParaRPr lang="en-GB"/>
            </a:p>
          </p:txBody>
        </p:sp>
        <p:sp>
          <p:nvSpPr>
            <p:cNvPr id="120912" name="Freeform 78"/>
            <p:cNvSpPr>
              <a:spLocks/>
            </p:cNvSpPr>
            <p:nvPr/>
          </p:nvSpPr>
          <p:spPr bwMode="auto">
            <a:xfrm>
              <a:off x="2582" y="3192"/>
              <a:ext cx="1" cy="42"/>
            </a:xfrm>
            <a:custGeom>
              <a:avLst/>
              <a:gdLst>
                <a:gd name="T0" fmla="*/ 0 w 1"/>
                <a:gd name="T1" fmla="*/ 42 h 42"/>
                <a:gd name="T2" fmla="*/ 0 w 1"/>
                <a:gd name="T3" fmla="*/ 0 h 42"/>
                <a:gd name="T4" fmla="*/ 0 w 1"/>
                <a:gd name="T5" fmla="*/ 42 h 42"/>
                <a:gd name="T6" fmla="*/ 0 60000 65536"/>
                <a:gd name="T7" fmla="*/ 0 60000 65536"/>
                <a:gd name="T8" fmla="*/ 0 60000 65536"/>
                <a:gd name="T9" fmla="*/ 0 w 1"/>
                <a:gd name="T10" fmla="*/ 0 h 42"/>
                <a:gd name="T11" fmla="*/ 1 w 1"/>
                <a:gd name="T12" fmla="*/ 42 h 42"/>
              </a:gdLst>
              <a:ahLst/>
              <a:cxnLst>
                <a:cxn ang="T6">
                  <a:pos x="T0" y="T1"/>
                </a:cxn>
                <a:cxn ang="T7">
                  <a:pos x="T2" y="T3"/>
                </a:cxn>
                <a:cxn ang="T8">
                  <a:pos x="T4" y="T5"/>
                </a:cxn>
              </a:cxnLst>
              <a:rect l="T9" t="T10" r="T11" b="T12"/>
              <a:pathLst>
                <a:path w="1" h="42">
                  <a:moveTo>
                    <a:pt x="0" y="42"/>
                  </a:moveTo>
                  <a:lnTo>
                    <a:pt x="0" y="0"/>
                  </a:lnTo>
                  <a:lnTo>
                    <a:pt x="0" y="42"/>
                  </a:lnTo>
                  <a:close/>
                </a:path>
              </a:pathLst>
            </a:custGeom>
            <a:solidFill>
              <a:srgbClr val="FF0000"/>
            </a:solidFill>
            <a:ln w="9525">
              <a:noFill/>
              <a:round/>
              <a:headEnd/>
              <a:tailEnd/>
            </a:ln>
          </p:spPr>
          <p:txBody>
            <a:bodyPr/>
            <a:lstStyle/>
            <a:p>
              <a:endParaRPr lang="en-GB"/>
            </a:p>
          </p:txBody>
        </p:sp>
        <p:sp>
          <p:nvSpPr>
            <p:cNvPr id="120913" name="Freeform 79"/>
            <p:cNvSpPr>
              <a:spLocks/>
            </p:cNvSpPr>
            <p:nvPr/>
          </p:nvSpPr>
          <p:spPr bwMode="auto">
            <a:xfrm>
              <a:off x="2582" y="3192"/>
              <a:ext cx="112" cy="42"/>
            </a:xfrm>
            <a:custGeom>
              <a:avLst/>
              <a:gdLst>
                <a:gd name="T0" fmla="*/ 0 w 112"/>
                <a:gd name="T1" fmla="*/ 42 h 42"/>
                <a:gd name="T2" fmla="*/ 112 w 112"/>
                <a:gd name="T3" fmla="*/ 0 h 42"/>
                <a:gd name="T4" fmla="*/ 0 w 112"/>
                <a:gd name="T5" fmla="*/ 0 h 42"/>
                <a:gd name="T6" fmla="*/ 0 w 112"/>
                <a:gd name="T7" fmla="*/ 42 h 42"/>
                <a:gd name="T8" fmla="*/ 0 60000 65536"/>
                <a:gd name="T9" fmla="*/ 0 60000 65536"/>
                <a:gd name="T10" fmla="*/ 0 60000 65536"/>
                <a:gd name="T11" fmla="*/ 0 60000 65536"/>
                <a:gd name="T12" fmla="*/ 0 w 112"/>
                <a:gd name="T13" fmla="*/ 0 h 42"/>
                <a:gd name="T14" fmla="*/ 112 w 112"/>
                <a:gd name="T15" fmla="*/ 42 h 42"/>
              </a:gdLst>
              <a:ahLst/>
              <a:cxnLst>
                <a:cxn ang="T8">
                  <a:pos x="T0" y="T1"/>
                </a:cxn>
                <a:cxn ang="T9">
                  <a:pos x="T2" y="T3"/>
                </a:cxn>
                <a:cxn ang="T10">
                  <a:pos x="T4" y="T5"/>
                </a:cxn>
                <a:cxn ang="T11">
                  <a:pos x="T6" y="T7"/>
                </a:cxn>
              </a:cxnLst>
              <a:rect l="T12" t="T13" r="T14" b="T15"/>
              <a:pathLst>
                <a:path w="112" h="42">
                  <a:moveTo>
                    <a:pt x="0" y="42"/>
                  </a:moveTo>
                  <a:lnTo>
                    <a:pt x="112" y="0"/>
                  </a:lnTo>
                  <a:lnTo>
                    <a:pt x="0" y="0"/>
                  </a:lnTo>
                  <a:lnTo>
                    <a:pt x="0" y="42"/>
                  </a:lnTo>
                  <a:close/>
                </a:path>
              </a:pathLst>
            </a:custGeom>
            <a:solidFill>
              <a:srgbClr val="FF0000"/>
            </a:solidFill>
            <a:ln w="9525">
              <a:noFill/>
              <a:round/>
              <a:headEnd/>
              <a:tailEnd/>
            </a:ln>
          </p:spPr>
          <p:txBody>
            <a:bodyPr/>
            <a:lstStyle/>
            <a:p>
              <a:endParaRPr lang="en-GB"/>
            </a:p>
          </p:txBody>
        </p:sp>
        <p:sp>
          <p:nvSpPr>
            <p:cNvPr id="120914" name="Freeform 80"/>
            <p:cNvSpPr>
              <a:spLocks/>
            </p:cNvSpPr>
            <p:nvPr/>
          </p:nvSpPr>
          <p:spPr bwMode="auto">
            <a:xfrm>
              <a:off x="2582" y="3192"/>
              <a:ext cx="112" cy="42"/>
            </a:xfrm>
            <a:custGeom>
              <a:avLst/>
              <a:gdLst>
                <a:gd name="T0" fmla="*/ 0 w 112"/>
                <a:gd name="T1" fmla="*/ 42 h 42"/>
                <a:gd name="T2" fmla="*/ 112 w 112"/>
                <a:gd name="T3" fmla="*/ 0 h 42"/>
                <a:gd name="T4" fmla="*/ 112 w 112"/>
                <a:gd name="T5" fmla="*/ 42 h 42"/>
                <a:gd name="T6" fmla="*/ 0 w 112"/>
                <a:gd name="T7" fmla="*/ 42 h 42"/>
                <a:gd name="T8" fmla="*/ 0 60000 65536"/>
                <a:gd name="T9" fmla="*/ 0 60000 65536"/>
                <a:gd name="T10" fmla="*/ 0 60000 65536"/>
                <a:gd name="T11" fmla="*/ 0 60000 65536"/>
                <a:gd name="T12" fmla="*/ 0 w 112"/>
                <a:gd name="T13" fmla="*/ 0 h 42"/>
                <a:gd name="T14" fmla="*/ 112 w 112"/>
                <a:gd name="T15" fmla="*/ 42 h 42"/>
              </a:gdLst>
              <a:ahLst/>
              <a:cxnLst>
                <a:cxn ang="T8">
                  <a:pos x="T0" y="T1"/>
                </a:cxn>
                <a:cxn ang="T9">
                  <a:pos x="T2" y="T3"/>
                </a:cxn>
                <a:cxn ang="T10">
                  <a:pos x="T4" y="T5"/>
                </a:cxn>
                <a:cxn ang="T11">
                  <a:pos x="T6" y="T7"/>
                </a:cxn>
              </a:cxnLst>
              <a:rect l="T12" t="T13" r="T14" b="T15"/>
              <a:pathLst>
                <a:path w="112" h="42">
                  <a:moveTo>
                    <a:pt x="0" y="42"/>
                  </a:moveTo>
                  <a:lnTo>
                    <a:pt x="112" y="0"/>
                  </a:lnTo>
                  <a:lnTo>
                    <a:pt x="112" y="42"/>
                  </a:lnTo>
                  <a:lnTo>
                    <a:pt x="0" y="42"/>
                  </a:lnTo>
                  <a:close/>
                </a:path>
              </a:pathLst>
            </a:custGeom>
            <a:solidFill>
              <a:srgbClr val="FF0000"/>
            </a:solidFill>
            <a:ln w="9525">
              <a:noFill/>
              <a:round/>
              <a:headEnd/>
              <a:tailEnd/>
            </a:ln>
          </p:spPr>
          <p:txBody>
            <a:bodyPr/>
            <a:lstStyle/>
            <a:p>
              <a:endParaRPr lang="en-GB"/>
            </a:p>
          </p:txBody>
        </p:sp>
        <p:sp>
          <p:nvSpPr>
            <p:cNvPr id="120915" name="Freeform 81"/>
            <p:cNvSpPr>
              <a:spLocks/>
            </p:cNvSpPr>
            <p:nvPr/>
          </p:nvSpPr>
          <p:spPr bwMode="auto">
            <a:xfrm>
              <a:off x="2582" y="3192"/>
              <a:ext cx="112" cy="42"/>
            </a:xfrm>
            <a:custGeom>
              <a:avLst/>
              <a:gdLst>
                <a:gd name="T0" fmla="*/ 0 w 112"/>
                <a:gd name="T1" fmla="*/ 42 h 42"/>
                <a:gd name="T2" fmla="*/ 0 w 112"/>
                <a:gd name="T3" fmla="*/ 0 h 42"/>
                <a:gd name="T4" fmla="*/ 112 w 112"/>
                <a:gd name="T5" fmla="*/ 0 h 42"/>
                <a:gd name="T6" fmla="*/ 112 w 112"/>
                <a:gd name="T7" fmla="*/ 42 h 42"/>
                <a:gd name="T8" fmla="*/ 0 w 112"/>
                <a:gd name="T9" fmla="*/ 42 h 42"/>
                <a:gd name="T10" fmla="*/ 0 w 112"/>
                <a:gd name="T11" fmla="*/ 42 h 42"/>
                <a:gd name="T12" fmla="*/ 0 60000 65536"/>
                <a:gd name="T13" fmla="*/ 0 60000 65536"/>
                <a:gd name="T14" fmla="*/ 0 60000 65536"/>
                <a:gd name="T15" fmla="*/ 0 60000 65536"/>
                <a:gd name="T16" fmla="*/ 0 60000 65536"/>
                <a:gd name="T17" fmla="*/ 0 60000 65536"/>
                <a:gd name="T18" fmla="*/ 0 w 112"/>
                <a:gd name="T19" fmla="*/ 0 h 42"/>
                <a:gd name="T20" fmla="*/ 112 w 112"/>
                <a:gd name="T21" fmla="*/ 42 h 42"/>
              </a:gdLst>
              <a:ahLst/>
              <a:cxnLst>
                <a:cxn ang="T12">
                  <a:pos x="T0" y="T1"/>
                </a:cxn>
                <a:cxn ang="T13">
                  <a:pos x="T2" y="T3"/>
                </a:cxn>
                <a:cxn ang="T14">
                  <a:pos x="T4" y="T5"/>
                </a:cxn>
                <a:cxn ang="T15">
                  <a:pos x="T6" y="T7"/>
                </a:cxn>
                <a:cxn ang="T16">
                  <a:pos x="T8" y="T9"/>
                </a:cxn>
                <a:cxn ang="T17">
                  <a:pos x="T10" y="T11"/>
                </a:cxn>
              </a:cxnLst>
              <a:rect l="T18" t="T19" r="T20" b="T21"/>
              <a:pathLst>
                <a:path w="112" h="42">
                  <a:moveTo>
                    <a:pt x="0" y="42"/>
                  </a:moveTo>
                  <a:lnTo>
                    <a:pt x="0" y="0"/>
                  </a:lnTo>
                  <a:lnTo>
                    <a:pt x="112" y="0"/>
                  </a:lnTo>
                  <a:lnTo>
                    <a:pt x="112" y="42"/>
                  </a:lnTo>
                  <a:lnTo>
                    <a:pt x="0" y="42"/>
                  </a:lnTo>
                </a:path>
              </a:pathLst>
            </a:custGeom>
            <a:noFill/>
            <a:ln w="11113">
              <a:solidFill>
                <a:srgbClr val="FFFFFF"/>
              </a:solidFill>
              <a:round/>
              <a:headEnd/>
              <a:tailEnd/>
            </a:ln>
          </p:spPr>
          <p:txBody>
            <a:bodyPr/>
            <a:lstStyle/>
            <a:p>
              <a:endParaRPr lang="en-GB"/>
            </a:p>
          </p:txBody>
        </p:sp>
        <p:sp>
          <p:nvSpPr>
            <p:cNvPr id="120916" name="Freeform 82"/>
            <p:cNvSpPr>
              <a:spLocks/>
            </p:cNvSpPr>
            <p:nvPr/>
          </p:nvSpPr>
          <p:spPr bwMode="auto">
            <a:xfrm>
              <a:off x="2469" y="3135"/>
              <a:ext cx="1" cy="99"/>
            </a:xfrm>
            <a:custGeom>
              <a:avLst/>
              <a:gdLst>
                <a:gd name="T0" fmla="*/ 0 w 1"/>
                <a:gd name="T1" fmla="*/ 99 h 99"/>
                <a:gd name="T2" fmla="*/ 0 w 1"/>
                <a:gd name="T3" fmla="*/ 0 h 99"/>
                <a:gd name="T4" fmla="*/ 0 w 1"/>
                <a:gd name="T5" fmla="*/ 99 h 99"/>
                <a:gd name="T6" fmla="*/ 0 60000 65536"/>
                <a:gd name="T7" fmla="*/ 0 60000 65536"/>
                <a:gd name="T8" fmla="*/ 0 60000 65536"/>
                <a:gd name="T9" fmla="*/ 0 w 1"/>
                <a:gd name="T10" fmla="*/ 0 h 99"/>
                <a:gd name="T11" fmla="*/ 1 w 1"/>
                <a:gd name="T12" fmla="*/ 99 h 99"/>
              </a:gdLst>
              <a:ahLst/>
              <a:cxnLst>
                <a:cxn ang="T6">
                  <a:pos x="T0" y="T1"/>
                </a:cxn>
                <a:cxn ang="T7">
                  <a:pos x="T2" y="T3"/>
                </a:cxn>
                <a:cxn ang="T8">
                  <a:pos x="T4" y="T5"/>
                </a:cxn>
              </a:cxnLst>
              <a:rect l="T9" t="T10" r="T11" b="T12"/>
              <a:pathLst>
                <a:path w="1" h="99">
                  <a:moveTo>
                    <a:pt x="0" y="99"/>
                  </a:moveTo>
                  <a:lnTo>
                    <a:pt x="0" y="0"/>
                  </a:lnTo>
                  <a:lnTo>
                    <a:pt x="0" y="99"/>
                  </a:lnTo>
                  <a:close/>
                </a:path>
              </a:pathLst>
            </a:custGeom>
            <a:solidFill>
              <a:srgbClr val="FF0000"/>
            </a:solidFill>
            <a:ln w="9525">
              <a:noFill/>
              <a:round/>
              <a:headEnd/>
              <a:tailEnd/>
            </a:ln>
          </p:spPr>
          <p:txBody>
            <a:bodyPr/>
            <a:lstStyle/>
            <a:p>
              <a:endParaRPr lang="en-GB"/>
            </a:p>
          </p:txBody>
        </p:sp>
        <p:sp>
          <p:nvSpPr>
            <p:cNvPr id="120917" name="Freeform 83"/>
            <p:cNvSpPr>
              <a:spLocks/>
            </p:cNvSpPr>
            <p:nvPr/>
          </p:nvSpPr>
          <p:spPr bwMode="auto">
            <a:xfrm>
              <a:off x="2469" y="3135"/>
              <a:ext cx="113" cy="99"/>
            </a:xfrm>
            <a:custGeom>
              <a:avLst/>
              <a:gdLst>
                <a:gd name="T0" fmla="*/ 0 w 113"/>
                <a:gd name="T1" fmla="*/ 99 h 99"/>
                <a:gd name="T2" fmla="*/ 113 w 113"/>
                <a:gd name="T3" fmla="*/ 0 h 99"/>
                <a:gd name="T4" fmla="*/ 0 w 113"/>
                <a:gd name="T5" fmla="*/ 0 h 99"/>
                <a:gd name="T6" fmla="*/ 0 w 113"/>
                <a:gd name="T7" fmla="*/ 99 h 99"/>
                <a:gd name="T8" fmla="*/ 0 60000 65536"/>
                <a:gd name="T9" fmla="*/ 0 60000 65536"/>
                <a:gd name="T10" fmla="*/ 0 60000 65536"/>
                <a:gd name="T11" fmla="*/ 0 60000 65536"/>
                <a:gd name="T12" fmla="*/ 0 w 113"/>
                <a:gd name="T13" fmla="*/ 0 h 99"/>
                <a:gd name="T14" fmla="*/ 113 w 113"/>
                <a:gd name="T15" fmla="*/ 99 h 99"/>
              </a:gdLst>
              <a:ahLst/>
              <a:cxnLst>
                <a:cxn ang="T8">
                  <a:pos x="T0" y="T1"/>
                </a:cxn>
                <a:cxn ang="T9">
                  <a:pos x="T2" y="T3"/>
                </a:cxn>
                <a:cxn ang="T10">
                  <a:pos x="T4" y="T5"/>
                </a:cxn>
                <a:cxn ang="T11">
                  <a:pos x="T6" y="T7"/>
                </a:cxn>
              </a:cxnLst>
              <a:rect l="T12" t="T13" r="T14" b="T15"/>
              <a:pathLst>
                <a:path w="113" h="99">
                  <a:moveTo>
                    <a:pt x="0" y="99"/>
                  </a:moveTo>
                  <a:lnTo>
                    <a:pt x="113" y="0"/>
                  </a:lnTo>
                  <a:lnTo>
                    <a:pt x="0" y="0"/>
                  </a:lnTo>
                  <a:lnTo>
                    <a:pt x="0" y="99"/>
                  </a:lnTo>
                  <a:close/>
                </a:path>
              </a:pathLst>
            </a:custGeom>
            <a:solidFill>
              <a:srgbClr val="FF0000"/>
            </a:solidFill>
            <a:ln w="9525">
              <a:noFill/>
              <a:round/>
              <a:headEnd/>
              <a:tailEnd/>
            </a:ln>
          </p:spPr>
          <p:txBody>
            <a:bodyPr/>
            <a:lstStyle/>
            <a:p>
              <a:endParaRPr lang="en-GB"/>
            </a:p>
          </p:txBody>
        </p:sp>
        <p:sp>
          <p:nvSpPr>
            <p:cNvPr id="120918" name="Freeform 84"/>
            <p:cNvSpPr>
              <a:spLocks/>
            </p:cNvSpPr>
            <p:nvPr/>
          </p:nvSpPr>
          <p:spPr bwMode="auto">
            <a:xfrm>
              <a:off x="2469" y="3135"/>
              <a:ext cx="113" cy="99"/>
            </a:xfrm>
            <a:custGeom>
              <a:avLst/>
              <a:gdLst>
                <a:gd name="T0" fmla="*/ 0 w 113"/>
                <a:gd name="T1" fmla="*/ 99 h 99"/>
                <a:gd name="T2" fmla="*/ 113 w 113"/>
                <a:gd name="T3" fmla="*/ 0 h 99"/>
                <a:gd name="T4" fmla="*/ 113 w 113"/>
                <a:gd name="T5" fmla="*/ 99 h 99"/>
                <a:gd name="T6" fmla="*/ 0 w 113"/>
                <a:gd name="T7" fmla="*/ 99 h 99"/>
                <a:gd name="T8" fmla="*/ 0 60000 65536"/>
                <a:gd name="T9" fmla="*/ 0 60000 65536"/>
                <a:gd name="T10" fmla="*/ 0 60000 65536"/>
                <a:gd name="T11" fmla="*/ 0 60000 65536"/>
                <a:gd name="T12" fmla="*/ 0 w 113"/>
                <a:gd name="T13" fmla="*/ 0 h 99"/>
                <a:gd name="T14" fmla="*/ 113 w 113"/>
                <a:gd name="T15" fmla="*/ 99 h 99"/>
              </a:gdLst>
              <a:ahLst/>
              <a:cxnLst>
                <a:cxn ang="T8">
                  <a:pos x="T0" y="T1"/>
                </a:cxn>
                <a:cxn ang="T9">
                  <a:pos x="T2" y="T3"/>
                </a:cxn>
                <a:cxn ang="T10">
                  <a:pos x="T4" y="T5"/>
                </a:cxn>
                <a:cxn ang="T11">
                  <a:pos x="T6" y="T7"/>
                </a:cxn>
              </a:cxnLst>
              <a:rect l="T12" t="T13" r="T14" b="T15"/>
              <a:pathLst>
                <a:path w="113" h="99">
                  <a:moveTo>
                    <a:pt x="0" y="99"/>
                  </a:moveTo>
                  <a:lnTo>
                    <a:pt x="113" y="0"/>
                  </a:lnTo>
                  <a:lnTo>
                    <a:pt x="113" y="99"/>
                  </a:lnTo>
                  <a:lnTo>
                    <a:pt x="0" y="99"/>
                  </a:lnTo>
                  <a:close/>
                </a:path>
              </a:pathLst>
            </a:custGeom>
            <a:solidFill>
              <a:srgbClr val="FF0000"/>
            </a:solidFill>
            <a:ln w="9525">
              <a:noFill/>
              <a:round/>
              <a:headEnd/>
              <a:tailEnd/>
            </a:ln>
          </p:spPr>
          <p:txBody>
            <a:bodyPr/>
            <a:lstStyle/>
            <a:p>
              <a:endParaRPr lang="en-GB"/>
            </a:p>
          </p:txBody>
        </p:sp>
        <p:sp>
          <p:nvSpPr>
            <p:cNvPr id="120919" name="Freeform 85"/>
            <p:cNvSpPr>
              <a:spLocks/>
            </p:cNvSpPr>
            <p:nvPr/>
          </p:nvSpPr>
          <p:spPr bwMode="auto">
            <a:xfrm>
              <a:off x="2469" y="3135"/>
              <a:ext cx="113" cy="99"/>
            </a:xfrm>
            <a:custGeom>
              <a:avLst/>
              <a:gdLst>
                <a:gd name="T0" fmla="*/ 0 w 113"/>
                <a:gd name="T1" fmla="*/ 99 h 99"/>
                <a:gd name="T2" fmla="*/ 0 w 113"/>
                <a:gd name="T3" fmla="*/ 0 h 99"/>
                <a:gd name="T4" fmla="*/ 113 w 113"/>
                <a:gd name="T5" fmla="*/ 0 h 99"/>
                <a:gd name="T6" fmla="*/ 113 w 113"/>
                <a:gd name="T7" fmla="*/ 99 h 99"/>
                <a:gd name="T8" fmla="*/ 0 w 113"/>
                <a:gd name="T9" fmla="*/ 99 h 99"/>
                <a:gd name="T10" fmla="*/ 0 w 113"/>
                <a:gd name="T11" fmla="*/ 99 h 99"/>
                <a:gd name="T12" fmla="*/ 0 60000 65536"/>
                <a:gd name="T13" fmla="*/ 0 60000 65536"/>
                <a:gd name="T14" fmla="*/ 0 60000 65536"/>
                <a:gd name="T15" fmla="*/ 0 60000 65536"/>
                <a:gd name="T16" fmla="*/ 0 60000 65536"/>
                <a:gd name="T17" fmla="*/ 0 60000 65536"/>
                <a:gd name="T18" fmla="*/ 0 w 113"/>
                <a:gd name="T19" fmla="*/ 0 h 99"/>
                <a:gd name="T20" fmla="*/ 113 w 113"/>
                <a:gd name="T21" fmla="*/ 99 h 99"/>
              </a:gdLst>
              <a:ahLst/>
              <a:cxnLst>
                <a:cxn ang="T12">
                  <a:pos x="T0" y="T1"/>
                </a:cxn>
                <a:cxn ang="T13">
                  <a:pos x="T2" y="T3"/>
                </a:cxn>
                <a:cxn ang="T14">
                  <a:pos x="T4" y="T5"/>
                </a:cxn>
                <a:cxn ang="T15">
                  <a:pos x="T6" y="T7"/>
                </a:cxn>
                <a:cxn ang="T16">
                  <a:pos x="T8" y="T9"/>
                </a:cxn>
                <a:cxn ang="T17">
                  <a:pos x="T10" y="T11"/>
                </a:cxn>
              </a:cxnLst>
              <a:rect l="T18" t="T19" r="T20" b="T21"/>
              <a:pathLst>
                <a:path w="113" h="99">
                  <a:moveTo>
                    <a:pt x="0" y="99"/>
                  </a:moveTo>
                  <a:lnTo>
                    <a:pt x="0" y="0"/>
                  </a:lnTo>
                  <a:lnTo>
                    <a:pt x="113" y="0"/>
                  </a:lnTo>
                  <a:lnTo>
                    <a:pt x="113" y="99"/>
                  </a:lnTo>
                  <a:lnTo>
                    <a:pt x="0" y="99"/>
                  </a:lnTo>
                </a:path>
              </a:pathLst>
            </a:custGeom>
            <a:noFill/>
            <a:ln w="11113">
              <a:solidFill>
                <a:srgbClr val="FFFFFF"/>
              </a:solidFill>
              <a:round/>
              <a:headEnd/>
              <a:tailEnd/>
            </a:ln>
          </p:spPr>
          <p:txBody>
            <a:bodyPr/>
            <a:lstStyle/>
            <a:p>
              <a:endParaRPr lang="en-GB"/>
            </a:p>
          </p:txBody>
        </p:sp>
        <p:sp>
          <p:nvSpPr>
            <p:cNvPr id="120920" name="Freeform 86"/>
            <p:cNvSpPr>
              <a:spLocks/>
            </p:cNvSpPr>
            <p:nvPr/>
          </p:nvSpPr>
          <p:spPr bwMode="auto">
            <a:xfrm>
              <a:off x="2357" y="3163"/>
              <a:ext cx="1" cy="71"/>
            </a:xfrm>
            <a:custGeom>
              <a:avLst/>
              <a:gdLst>
                <a:gd name="T0" fmla="*/ 0 w 1"/>
                <a:gd name="T1" fmla="*/ 71 h 71"/>
                <a:gd name="T2" fmla="*/ 0 w 1"/>
                <a:gd name="T3" fmla="*/ 0 h 71"/>
                <a:gd name="T4" fmla="*/ 0 w 1"/>
                <a:gd name="T5" fmla="*/ 71 h 71"/>
                <a:gd name="T6" fmla="*/ 0 60000 65536"/>
                <a:gd name="T7" fmla="*/ 0 60000 65536"/>
                <a:gd name="T8" fmla="*/ 0 60000 65536"/>
                <a:gd name="T9" fmla="*/ 0 w 1"/>
                <a:gd name="T10" fmla="*/ 0 h 71"/>
                <a:gd name="T11" fmla="*/ 1 w 1"/>
                <a:gd name="T12" fmla="*/ 71 h 71"/>
              </a:gdLst>
              <a:ahLst/>
              <a:cxnLst>
                <a:cxn ang="T6">
                  <a:pos x="T0" y="T1"/>
                </a:cxn>
                <a:cxn ang="T7">
                  <a:pos x="T2" y="T3"/>
                </a:cxn>
                <a:cxn ang="T8">
                  <a:pos x="T4" y="T5"/>
                </a:cxn>
              </a:cxnLst>
              <a:rect l="T9" t="T10" r="T11" b="T12"/>
              <a:pathLst>
                <a:path w="1" h="71">
                  <a:moveTo>
                    <a:pt x="0" y="71"/>
                  </a:moveTo>
                  <a:lnTo>
                    <a:pt x="0" y="0"/>
                  </a:lnTo>
                  <a:lnTo>
                    <a:pt x="0" y="71"/>
                  </a:lnTo>
                  <a:close/>
                </a:path>
              </a:pathLst>
            </a:custGeom>
            <a:solidFill>
              <a:srgbClr val="FF0000"/>
            </a:solidFill>
            <a:ln w="9525">
              <a:noFill/>
              <a:round/>
              <a:headEnd/>
              <a:tailEnd/>
            </a:ln>
          </p:spPr>
          <p:txBody>
            <a:bodyPr/>
            <a:lstStyle/>
            <a:p>
              <a:endParaRPr lang="en-GB"/>
            </a:p>
          </p:txBody>
        </p:sp>
        <p:sp>
          <p:nvSpPr>
            <p:cNvPr id="120921" name="Freeform 87"/>
            <p:cNvSpPr>
              <a:spLocks/>
            </p:cNvSpPr>
            <p:nvPr/>
          </p:nvSpPr>
          <p:spPr bwMode="auto">
            <a:xfrm>
              <a:off x="2357" y="3163"/>
              <a:ext cx="112" cy="71"/>
            </a:xfrm>
            <a:custGeom>
              <a:avLst/>
              <a:gdLst>
                <a:gd name="T0" fmla="*/ 0 w 112"/>
                <a:gd name="T1" fmla="*/ 71 h 71"/>
                <a:gd name="T2" fmla="*/ 112 w 112"/>
                <a:gd name="T3" fmla="*/ 0 h 71"/>
                <a:gd name="T4" fmla="*/ 0 w 112"/>
                <a:gd name="T5" fmla="*/ 0 h 71"/>
                <a:gd name="T6" fmla="*/ 0 w 112"/>
                <a:gd name="T7" fmla="*/ 71 h 71"/>
                <a:gd name="T8" fmla="*/ 0 60000 65536"/>
                <a:gd name="T9" fmla="*/ 0 60000 65536"/>
                <a:gd name="T10" fmla="*/ 0 60000 65536"/>
                <a:gd name="T11" fmla="*/ 0 60000 65536"/>
                <a:gd name="T12" fmla="*/ 0 w 112"/>
                <a:gd name="T13" fmla="*/ 0 h 71"/>
                <a:gd name="T14" fmla="*/ 112 w 112"/>
                <a:gd name="T15" fmla="*/ 71 h 71"/>
              </a:gdLst>
              <a:ahLst/>
              <a:cxnLst>
                <a:cxn ang="T8">
                  <a:pos x="T0" y="T1"/>
                </a:cxn>
                <a:cxn ang="T9">
                  <a:pos x="T2" y="T3"/>
                </a:cxn>
                <a:cxn ang="T10">
                  <a:pos x="T4" y="T5"/>
                </a:cxn>
                <a:cxn ang="T11">
                  <a:pos x="T6" y="T7"/>
                </a:cxn>
              </a:cxnLst>
              <a:rect l="T12" t="T13" r="T14" b="T15"/>
              <a:pathLst>
                <a:path w="112" h="71">
                  <a:moveTo>
                    <a:pt x="0" y="71"/>
                  </a:moveTo>
                  <a:lnTo>
                    <a:pt x="112" y="0"/>
                  </a:lnTo>
                  <a:lnTo>
                    <a:pt x="0" y="0"/>
                  </a:lnTo>
                  <a:lnTo>
                    <a:pt x="0" y="71"/>
                  </a:lnTo>
                  <a:close/>
                </a:path>
              </a:pathLst>
            </a:custGeom>
            <a:solidFill>
              <a:srgbClr val="FF0000"/>
            </a:solidFill>
            <a:ln w="9525">
              <a:noFill/>
              <a:round/>
              <a:headEnd/>
              <a:tailEnd/>
            </a:ln>
          </p:spPr>
          <p:txBody>
            <a:bodyPr/>
            <a:lstStyle/>
            <a:p>
              <a:endParaRPr lang="en-GB"/>
            </a:p>
          </p:txBody>
        </p:sp>
        <p:sp>
          <p:nvSpPr>
            <p:cNvPr id="120922" name="Freeform 88"/>
            <p:cNvSpPr>
              <a:spLocks/>
            </p:cNvSpPr>
            <p:nvPr/>
          </p:nvSpPr>
          <p:spPr bwMode="auto">
            <a:xfrm>
              <a:off x="2357" y="3163"/>
              <a:ext cx="112" cy="71"/>
            </a:xfrm>
            <a:custGeom>
              <a:avLst/>
              <a:gdLst>
                <a:gd name="T0" fmla="*/ 0 w 112"/>
                <a:gd name="T1" fmla="*/ 71 h 71"/>
                <a:gd name="T2" fmla="*/ 112 w 112"/>
                <a:gd name="T3" fmla="*/ 0 h 71"/>
                <a:gd name="T4" fmla="*/ 112 w 112"/>
                <a:gd name="T5" fmla="*/ 71 h 71"/>
                <a:gd name="T6" fmla="*/ 0 w 112"/>
                <a:gd name="T7" fmla="*/ 71 h 71"/>
                <a:gd name="T8" fmla="*/ 0 60000 65536"/>
                <a:gd name="T9" fmla="*/ 0 60000 65536"/>
                <a:gd name="T10" fmla="*/ 0 60000 65536"/>
                <a:gd name="T11" fmla="*/ 0 60000 65536"/>
                <a:gd name="T12" fmla="*/ 0 w 112"/>
                <a:gd name="T13" fmla="*/ 0 h 71"/>
                <a:gd name="T14" fmla="*/ 112 w 112"/>
                <a:gd name="T15" fmla="*/ 71 h 71"/>
              </a:gdLst>
              <a:ahLst/>
              <a:cxnLst>
                <a:cxn ang="T8">
                  <a:pos x="T0" y="T1"/>
                </a:cxn>
                <a:cxn ang="T9">
                  <a:pos x="T2" y="T3"/>
                </a:cxn>
                <a:cxn ang="T10">
                  <a:pos x="T4" y="T5"/>
                </a:cxn>
                <a:cxn ang="T11">
                  <a:pos x="T6" y="T7"/>
                </a:cxn>
              </a:cxnLst>
              <a:rect l="T12" t="T13" r="T14" b="T15"/>
              <a:pathLst>
                <a:path w="112" h="71">
                  <a:moveTo>
                    <a:pt x="0" y="71"/>
                  </a:moveTo>
                  <a:lnTo>
                    <a:pt x="112" y="0"/>
                  </a:lnTo>
                  <a:lnTo>
                    <a:pt x="112" y="71"/>
                  </a:lnTo>
                  <a:lnTo>
                    <a:pt x="0" y="71"/>
                  </a:lnTo>
                  <a:close/>
                </a:path>
              </a:pathLst>
            </a:custGeom>
            <a:solidFill>
              <a:srgbClr val="FF0000"/>
            </a:solidFill>
            <a:ln w="9525">
              <a:noFill/>
              <a:round/>
              <a:headEnd/>
              <a:tailEnd/>
            </a:ln>
          </p:spPr>
          <p:txBody>
            <a:bodyPr/>
            <a:lstStyle/>
            <a:p>
              <a:endParaRPr lang="en-GB"/>
            </a:p>
          </p:txBody>
        </p:sp>
        <p:sp>
          <p:nvSpPr>
            <p:cNvPr id="120923" name="Freeform 89"/>
            <p:cNvSpPr>
              <a:spLocks/>
            </p:cNvSpPr>
            <p:nvPr/>
          </p:nvSpPr>
          <p:spPr bwMode="auto">
            <a:xfrm>
              <a:off x="2357" y="3163"/>
              <a:ext cx="112" cy="71"/>
            </a:xfrm>
            <a:custGeom>
              <a:avLst/>
              <a:gdLst>
                <a:gd name="T0" fmla="*/ 0 w 112"/>
                <a:gd name="T1" fmla="*/ 71 h 71"/>
                <a:gd name="T2" fmla="*/ 0 w 112"/>
                <a:gd name="T3" fmla="*/ 0 h 71"/>
                <a:gd name="T4" fmla="*/ 112 w 112"/>
                <a:gd name="T5" fmla="*/ 0 h 71"/>
                <a:gd name="T6" fmla="*/ 112 w 112"/>
                <a:gd name="T7" fmla="*/ 71 h 71"/>
                <a:gd name="T8" fmla="*/ 0 w 112"/>
                <a:gd name="T9" fmla="*/ 71 h 71"/>
                <a:gd name="T10" fmla="*/ 0 w 112"/>
                <a:gd name="T11" fmla="*/ 71 h 71"/>
                <a:gd name="T12" fmla="*/ 0 60000 65536"/>
                <a:gd name="T13" fmla="*/ 0 60000 65536"/>
                <a:gd name="T14" fmla="*/ 0 60000 65536"/>
                <a:gd name="T15" fmla="*/ 0 60000 65536"/>
                <a:gd name="T16" fmla="*/ 0 60000 65536"/>
                <a:gd name="T17" fmla="*/ 0 60000 65536"/>
                <a:gd name="T18" fmla="*/ 0 w 112"/>
                <a:gd name="T19" fmla="*/ 0 h 71"/>
                <a:gd name="T20" fmla="*/ 112 w 112"/>
                <a:gd name="T21" fmla="*/ 71 h 71"/>
              </a:gdLst>
              <a:ahLst/>
              <a:cxnLst>
                <a:cxn ang="T12">
                  <a:pos x="T0" y="T1"/>
                </a:cxn>
                <a:cxn ang="T13">
                  <a:pos x="T2" y="T3"/>
                </a:cxn>
                <a:cxn ang="T14">
                  <a:pos x="T4" y="T5"/>
                </a:cxn>
                <a:cxn ang="T15">
                  <a:pos x="T6" y="T7"/>
                </a:cxn>
                <a:cxn ang="T16">
                  <a:pos x="T8" y="T9"/>
                </a:cxn>
                <a:cxn ang="T17">
                  <a:pos x="T10" y="T11"/>
                </a:cxn>
              </a:cxnLst>
              <a:rect l="T18" t="T19" r="T20" b="T21"/>
              <a:pathLst>
                <a:path w="112" h="71">
                  <a:moveTo>
                    <a:pt x="0" y="71"/>
                  </a:moveTo>
                  <a:lnTo>
                    <a:pt x="0" y="0"/>
                  </a:lnTo>
                  <a:lnTo>
                    <a:pt x="112" y="0"/>
                  </a:lnTo>
                  <a:lnTo>
                    <a:pt x="112" y="71"/>
                  </a:lnTo>
                  <a:lnTo>
                    <a:pt x="0" y="71"/>
                  </a:lnTo>
                </a:path>
              </a:pathLst>
            </a:custGeom>
            <a:noFill/>
            <a:ln w="11113">
              <a:solidFill>
                <a:srgbClr val="FFFFFF"/>
              </a:solidFill>
              <a:round/>
              <a:headEnd/>
              <a:tailEnd/>
            </a:ln>
          </p:spPr>
          <p:txBody>
            <a:bodyPr/>
            <a:lstStyle/>
            <a:p>
              <a:endParaRPr lang="en-GB"/>
            </a:p>
          </p:txBody>
        </p:sp>
        <p:sp>
          <p:nvSpPr>
            <p:cNvPr id="120924" name="Freeform 90"/>
            <p:cNvSpPr>
              <a:spLocks/>
            </p:cNvSpPr>
            <p:nvPr/>
          </p:nvSpPr>
          <p:spPr bwMode="auto">
            <a:xfrm>
              <a:off x="2244" y="3177"/>
              <a:ext cx="1" cy="57"/>
            </a:xfrm>
            <a:custGeom>
              <a:avLst/>
              <a:gdLst>
                <a:gd name="T0" fmla="*/ 0 w 1"/>
                <a:gd name="T1" fmla="*/ 57 h 57"/>
                <a:gd name="T2" fmla="*/ 0 w 1"/>
                <a:gd name="T3" fmla="*/ 0 h 57"/>
                <a:gd name="T4" fmla="*/ 0 w 1"/>
                <a:gd name="T5" fmla="*/ 57 h 57"/>
                <a:gd name="T6" fmla="*/ 0 60000 65536"/>
                <a:gd name="T7" fmla="*/ 0 60000 65536"/>
                <a:gd name="T8" fmla="*/ 0 60000 65536"/>
                <a:gd name="T9" fmla="*/ 0 w 1"/>
                <a:gd name="T10" fmla="*/ 0 h 57"/>
                <a:gd name="T11" fmla="*/ 1 w 1"/>
                <a:gd name="T12" fmla="*/ 57 h 57"/>
              </a:gdLst>
              <a:ahLst/>
              <a:cxnLst>
                <a:cxn ang="T6">
                  <a:pos x="T0" y="T1"/>
                </a:cxn>
                <a:cxn ang="T7">
                  <a:pos x="T2" y="T3"/>
                </a:cxn>
                <a:cxn ang="T8">
                  <a:pos x="T4" y="T5"/>
                </a:cxn>
              </a:cxnLst>
              <a:rect l="T9" t="T10" r="T11" b="T12"/>
              <a:pathLst>
                <a:path w="1" h="57">
                  <a:moveTo>
                    <a:pt x="0" y="57"/>
                  </a:moveTo>
                  <a:lnTo>
                    <a:pt x="0" y="0"/>
                  </a:lnTo>
                  <a:lnTo>
                    <a:pt x="0" y="57"/>
                  </a:lnTo>
                  <a:close/>
                </a:path>
              </a:pathLst>
            </a:custGeom>
            <a:solidFill>
              <a:srgbClr val="FF0000"/>
            </a:solidFill>
            <a:ln w="9525">
              <a:noFill/>
              <a:round/>
              <a:headEnd/>
              <a:tailEnd/>
            </a:ln>
          </p:spPr>
          <p:txBody>
            <a:bodyPr/>
            <a:lstStyle/>
            <a:p>
              <a:endParaRPr lang="en-GB"/>
            </a:p>
          </p:txBody>
        </p:sp>
        <p:sp>
          <p:nvSpPr>
            <p:cNvPr id="120925" name="Freeform 91"/>
            <p:cNvSpPr>
              <a:spLocks/>
            </p:cNvSpPr>
            <p:nvPr/>
          </p:nvSpPr>
          <p:spPr bwMode="auto">
            <a:xfrm>
              <a:off x="2244" y="3177"/>
              <a:ext cx="113" cy="57"/>
            </a:xfrm>
            <a:custGeom>
              <a:avLst/>
              <a:gdLst>
                <a:gd name="T0" fmla="*/ 0 w 113"/>
                <a:gd name="T1" fmla="*/ 57 h 57"/>
                <a:gd name="T2" fmla="*/ 113 w 113"/>
                <a:gd name="T3" fmla="*/ 0 h 57"/>
                <a:gd name="T4" fmla="*/ 0 w 113"/>
                <a:gd name="T5" fmla="*/ 0 h 57"/>
                <a:gd name="T6" fmla="*/ 0 w 113"/>
                <a:gd name="T7" fmla="*/ 57 h 57"/>
                <a:gd name="T8" fmla="*/ 0 60000 65536"/>
                <a:gd name="T9" fmla="*/ 0 60000 65536"/>
                <a:gd name="T10" fmla="*/ 0 60000 65536"/>
                <a:gd name="T11" fmla="*/ 0 60000 65536"/>
                <a:gd name="T12" fmla="*/ 0 w 113"/>
                <a:gd name="T13" fmla="*/ 0 h 57"/>
                <a:gd name="T14" fmla="*/ 113 w 113"/>
                <a:gd name="T15" fmla="*/ 57 h 57"/>
              </a:gdLst>
              <a:ahLst/>
              <a:cxnLst>
                <a:cxn ang="T8">
                  <a:pos x="T0" y="T1"/>
                </a:cxn>
                <a:cxn ang="T9">
                  <a:pos x="T2" y="T3"/>
                </a:cxn>
                <a:cxn ang="T10">
                  <a:pos x="T4" y="T5"/>
                </a:cxn>
                <a:cxn ang="T11">
                  <a:pos x="T6" y="T7"/>
                </a:cxn>
              </a:cxnLst>
              <a:rect l="T12" t="T13" r="T14" b="T15"/>
              <a:pathLst>
                <a:path w="113" h="57">
                  <a:moveTo>
                    <a:pt x="0" y="57"/>
                  </a:moveTo>
                  <a:lnTo>
                    <a:pt x="113" y="0"/>
                  </a:lnTo>
                  <a:lnTo>
                    <a:pt x="0" y="0"/>
                  </a:lnTo>
                  <a:lnTo>
                    <a:pt x="0" y="57"/>
                  </a:lnTo>
                  <a:close/>
                </a:path>
              </a:pathLst>
            </a:custGeom>
            <a:solidFill>
              <a:srgbClr val="FF0000"/>
            </a:solidFill>
            <a:ln w="9525">
              <a:noFill/>
              <a:round/>
              <a:headEnd/>
              <a:tailEnd/>
            </a:ln>
          </p:spPr>
          <p:txBody>
            <a:bodyPr/>
            <a:lstStyle/>
            <a:p>
              <a:endParaRPr lang="en-GB"/>
            </a:p>
          </p:txBody>
        </p:sp>
        <p:sp>
          <p:nvSpPr>
            <p:cNvPr id="120926" name="Freeform 92"/>
            <p:cNvSpPr>
              <a:spLocks/>
            </p:cNvSpPr>
            <p:nvPr/>
          </p:nvSpPr>
          <p:spPr bwMode="auto">
            <a:xfrm>
              <a:off x="2244" y="3177"/>
              <a:ext cx="113" cy="57"/>
            </a:xfrm>
            <a:custGeom>
              <a:avLst/>
              <a:gdLst>
                <a:gd name="T0" fmla="*/ 0 w 113"/>
                <a:gd name="T1" fmla="*/ 57 h 57"/>
                <a:gd name="T2" fmla="*/ 113 w 113"/>
                <a:gd name="T3" fmla="*/ 0 h 57"/>
                <a:gd name="T4" fmla="*/ 113 w 113"/>
                <a:gd name="T5" fmla="*/ 57 h 57"/>
                <a:gd name="T6" fmla="*/ 0 w 113"/>
                <a:gd name="T7" fmla="*/ 57 h 57"/>
                <a:gd name="T8" fmla="*/ 0 60000 65536"/>
                <a:gd name="T9" fmla="*/ 0 60000 65536"/>
                <a:gd name="T10" fmla="*/ 0 60000 65536"/>
                <a:gd name="T11" fmla="*/ 0 60000 65536"/>
                <a:gd name="T12" fmla="*/ 0 w 113"/>
                <a:gd name="T13" fmla="*/ 0 h 57"/>
                <a:gd name="T14" fmla="*/ 113 w 113"/>
                <a:gd name="T15" fmla="*/ 57 h 57"/>
              </a:gdLst>
              <a:ahLst/>
              <a:cxnLst>
                <a:cxn ang="T8">
                  <a:pos x="T0" y="T1"/>
                </a:cxn>
                <a:cxn ang="T9">
                  <a:pos x="T2" y="T3"/>
                </a:cxn>
                <a:cxn ang="T10">
                  <a:pos x="T4" y="T5"/>
                </a:cxn>
                <a:cxn ang="T11">
                  <a:pos x="T6" y="T7"/>
                </a:cxn>
              </a:cxnLst>
              <a:rect l="T12" t="T13" r="T14" b="T15"/>
              <a:pathLst>
                <a:path w="113" h="57">
                  <a:moveTo>
                    <a:pt x="0" y="57"/>
                  </a:moveTo>
                  <a:lnTo>
                    <a:pt x="113" y="0"/>
                  </a:lnTo>
                  <a:lnTo>
                    <a:pt x="113" y="57"/>
                  </a:lnTo>
                  <a:lnTo>
                    <a:pt x="0" y="57"/>
                  </a:lnTo>
                  <a:close/>
                </a:path>
              </a:pathLst>
            </a:custGeom>
            <a:solidFill>
              <a:srgbClr val="FF0000"/>
            </a:solidFill>
            <a:ln w="9525">
              <a:noFill/>
              <a:round/>
              <a:headEnd/>
              <a:tailEnd/>
            </a:ln>
          </p:spPr>
          <p:txBody>
            <a:bodyPr/>
            <a:lstStyle/>
            <a:p>
              <a:endParaRPr lang="en-GB"/>
            </a:p>
          </p:txBody>
        </p:sp>
        <p:sp>
          <p:nvSpPr>
            <p:cNvPr id="120927" name="Freeform 93"/>
            <p:cNvSpPr>
              <a:spLocks/>
            </p:cNvSpPr>
            <p:nvPr/>
          </p:nvSpPr>
          <p:spPr bwMode="auto">
            <a:xfrm>
              <a:off x="2244" y="3177"/>
              <a:ext cx="113" cy="57"/>
            </a:xfrm>
            <a:custGeom>
              <a:avLst/>
              <a:gdLst>
                <a:gd name="T0" fmla="*/ 0 w 113"/>
                <a:gd name="T1" fmla="*/ 57 h 57"/>
                <a:gd name="T2" fmla="*/ 0 w 113"/>
                <a:gd name="T3" fmla="*/ 0 h 57"/>
                <a:gd name="T4" fmla="*/ 113 w 113"/>
                <a:gd name="T5" fmla="*/ 0 h 57"/>
                <a:gd name="T6" fmla="*/ 113 w 113"/>
                <a:gd name="T7" fmla="*/ 57 h 57"/>
                <a:gd name="T8" fmla="*/ 0 w 113"/>
                <a:gd name="T9" fmla="*/ 57 h 57"/>
                <a:gd name="T10" fmla="*/ 0 w 113"/>
                <a:gd name="T11" fmla="*/ 57 h 57"/>
                <a:gd name="T12" fmla="*/ 0 60000 65536"/>
                <a:gd name="T13" fmla="*/ 0 60000 65536"/>
                <a:gd name="T14" fmla="*/ 0 60000 65536"/>
                <a:gd name="T15" fmla="*/ 0 60000 65536"/>
                <a:gd name="T16" fmla="*/ 0 60000 65536"/>
                <a:gd name="T17" fmla="*/ 0 60000 65536"/>
                <a:gd name="T18" fmla="*/ 0 w 113"/>
                <a:gd name="T19" fmla="*/ 0 h 57"/>
                <a:gd name="T20" fmla="*/ 113 w 113"/>
                <a:gd name="T21" fmla="*/ 57 h 57"/>
              </a:gdLst>
              <a:ahLst/>
              <a:cxnLst>
                <a:cxn ang="T12">
                  <a:pos x="T0" y="T1"/>
                </a:cxn>
                <a:cxn ang="T13">
                  <a:pos x="T2" y="T3"/>
                </a:cxn>
                <a:cxn ang="T14">
                  <a:pos x="T4" y="T5"/>
                </a:cxn>
                <a:cxn ang="T15">
                  <a:pos x="T6" y="T7"/>
                </a:cxn>
                <a:cxn ang="T16">
                  <a:pos x="T8" y="T9"/>
                </a:cxn>
                <a:cxn ang="T17">
                  <a:pos x="T10" y="T11"/>
                </a:cxn>
              </a:cxnLst>
              <a:rect l="T18" t="T19" r="T20" b="T21"/>
              <a:pathLst>
                <a:path w="113" h="57">
                  <a:moveTo>
                    <a:pt x="0" y="57"/>
                  </a:moveTo>
                  <a:lnTo>
                    <a:pt x="0" y="0"/>
                  </a:lnTo>
                  <a:lnTo>
                    <a:pt x="113" y="0"/>
                  </a:lnTo>
                  <a:lnTo>
                    <a:pt x="113" y="57"/>
                  </a:lnTo>
                  <a:lnTo>
                    <a:pt x="0" y="57"/>
                  </a:lnTo>
                </a:path>
              </a:pathLst>
            </a:custGeom>
            <a:noFill/>
            <a:ln w="11113">
              <a:solidFill>
                <a:srgbClr val="FFFFFF"/>
              </a:solidFill>
              <a:round/>
              <a:headEnd/>
              <a:tailEnd/>
            </a:ln>
          </p:spPr>
          <p:txBody>
            <a:bodyPr/>
            <a:lstStyle/>
            <a:p>
              <a:endParaRPr lang="en-GB"/>
            </a:p>
          </p:txBody>
        </p:sp>
        <p:sp>
          <p:nvSpPr>
            <p:cNvPr id="120928" name="Freeform 94"/>
            <p:cNvSpPr>
              <a:spLocks/>
            </p:cNvSpPr>
            <p:nvPr/>
          </p:nvSpPr>
          <p:spPr bwMode="auto">
            <a:xfrm>
              <a:off x="2132" y="3163"/>
              <a:ext cx="1" cy="71"/>
            </a:xfrm>
            <a:custGeom>
              <a:avLst/>
              <a:gdLst>
                <a:gd name="T0" fmla="*/ 0 w 1"/>
                <a:gd name="T1" fmla="*/ 71 h 71"/>
                <a:gd name="T2" fmla="*/ 0 w 1"/>
                <a:gd name="T3" fmla="*/ 0 h 71"/>
                <a:gd name="T4" fmla="*/ 0 w 1"/>
                <a:gd name="T5" fmla="*/ 71 h 71"/>
                <a:gd name="T6" fmla="*/ 0 60000 65536"/>
                <a:gd name="T7" fmla="*/ 0 60000 65536"/>
                <a:gd name="T8" fmla="*/ 0 60000 65536"/>
                <a:gd name="T9" fmla="*/ 0 w 1"/>
                <a:gd name="T10" fmla="*/ 0 h 71"/>
                <a:gd name="T11" fmla="*/ 1 w 1"/>
                <a:gd name="T12" fmla="*/ 71 h 71"/>
              </a:gdLst>
              <a:ahLst/>
              <a:cxnLst>
                <a:cxn ang="T6">
                  <a:pos x="T0" y="T1"/>
                </a:cxn>
                <a:cxn ang="T7">
                  <a:pos x="T2" y="T3"/>
                </a:cxn>
                <a:cxn ang="T8">
                  <a:pos x="T4" y="T5"/>
                </a:cxn>
              </a:cxnLst>
              <a:rect l="T9" t="T10" r="T11" b="T12"/>
              <a:pathLst>
                <a:path w="1" h="71">
                  <a:moveTo>
                    <a:pt x="0" y="71"/>
                  </a:moveTo>
                  <a:lnTo>
                    <a:pt x="0" y="0"/>
                  </a:lnTo>
                  <a:lnTo>
                    <a:pt x="0" y="71"/>
                  </a:lnTo>
                  <a:close/>
                </a:path>
              </a:pathLst>
            </a:custGeom>
            <a:solidFill>
              <a:srgbClr val="FF0000"/>
            </a:solidFill>
            <a:ln w="9525">
              <a:noFill/>
              <a:round/>
              <a:headEnd/>
              <a:tailEnd/>
            </a:ln>
          </p:spPr>
          <p:txBody>
            <a:bodyPr/>
            <a:lstStyle/>
            <a:p>
              <a:endParaRPr lang="en-GB"/>
            </a:p>
          </p:txBody>
        </p:sp>
        <p:sp>
          <p:nvSpPr>
            <p:cNvPr id="120929" name="Freeform 95"/>
            <p:cNvSpPr>
              <a:spLocks/>
            </p:cNvSpPr>
            <p:nvPr/>
          </p:nvSpPr>
          <p:spPr bwMode="auto">
            <a:xfrm>
              <a:off x="2132" y="3163"/>
              <a:ext cx="112" cy="71"/>
            </a:xfrm>
            <a:custGeom>
              <a:avLst/>
              <a:gdLst>
                <a:gd name="T0" fmla="*/ 0 w 112"/>
                <a:gd name="T1" fmla="*/ 71 h 71"/>
                <a:gd name="T2" fmla="*/ 112 w 112"/>
                <a:gd name="T3" fmla="*/ 0 h 71"/>
                <a:gd name="T4" fmla="*/ 0 w 112"/>
                <a:gd name="T5" fmla="*/ 0 h 71"/>
                <a:gd name="T6" fmla="*/ 0 w 112"/>
                <a:gd name="T7" fmla="*/ 71 h 71"/>
                <a:gd name="T8" fmla="*/ 0 60000 65536"/>
                <a:gd name="T9" fmla="*/ 0 60000 65536"/>
                <a:gd name="T10" fmla="*/ 0 60000 65536"/>
                <a:gd name="T11" fmla="*/ 0 60000 65536"/>
                <a:gd name="T12" fmla="*/ 0 w 112"/>
                <a:gd name="T13" fmla="*/ 0 h 71"/>
                <a:gd name="T14" fmla="*/ 112 w 112"/>
                <a:gd name="T15" fmla="*/ 71 h 71"/>
              </a:gdLst>
              <a:ahLst/>
              <a:cxnLst>
                <a:cxn ang="T8">
                  <a:pos x="T0" y="T1"/>
                </a:cxn>
                <a:cxn ang="T9">
                  <a:pos x="T2" y="T3"/>
                </a:cxn>
                <a:cxn ang="T10">
                  <a:pos x="T4" y="T5"/>
                </a:cxn>
                <a:cxn ang="T11">
                  <a:pos x="T6" y="T7"/>
                </a:cxn>
              </a:cxnLst>
              <a:rect l="T12" t="T13" r="T14" b="T15"/>
              <a:pathLst>
                <a:path w="112" h="71">
                  <a:moveTo>
                    <a:pt x="0" y="71"/>
                  </a:moveTo>
                  <a:lnTo>
                    <a:pt x="112" y="0"/>
                  </a:lnTo>
                  <a:lnTo>
                    <a:pt x="0" y="0"/>
                  </a:lnTo>
                  <a:lnTo>
                    <a:pt x="0" y="71"/>
                  </a:lnTo>
                  <a:close/>
                </a:path>
              </a:pathLst>
            </a:custGeom>
            <a:solidFill>
              <a:srgbClr val="FF0000"/>
            </a:solidFill>
            <a:ln w="9525">
              <a:noFill/>
              <a:round/>
              <a:headEnd/>
              <a:tailEnd/>
            </a:ln>
          </p:spPr>
          <p:txBody>
            <a:bodyPr/>
            <a:lstStyle/>
            <a:p>
              <a:endParaRPr lang="en-GB"/>
            </a:p>
          </p:txBody>
        </p:sp>
        <p:sp>
          <p:nvSpPr>
            <p:cNvPr id="120930" name="Freeform 96"/>
            <p:cNvSpPr>
              <a:spLocks/>
            </p:cNvSpPr>
            <p:nvPr/>
          </p:nvSpPr>
          <p:spPr bwMode="auto">
            <a:xfrm>
              <a:off x="2132" y="3163"/>
              <a:ext cx="112" cy="71"/>
            </a:xfrm>
            <a:custGeom>
              <a:avLst/>
              <a:gdLst>
                <a:gd name="T0" fmla="*/ 0 w 112"/>
                <a:gd name="T1" fmla="*/ 71 h 71"/>
                <a:gd name="T2" fmla="*/ 112 w 112"/>
                <a:gd name="T3" fmla="*/ 0 h 71"/>
                <a:gd name="T4" fmla="*/ 112 w 112"/>
                <a:gd name="T5" fmla="*/ 71 h 71"/>
                <a:gd name="T6" fmla="*/ 0 w 112"/>
                <a:gd name="T7" fmla="*/ 71 h 71"/>
                <a:gd name="T8" fmla="*/ 0 60000 65536"/>
                <a:gd name="T9" fmla="*/ 0 60000 65536"/>
                <a:gd name="T10" fmla="*/ 0 60000 65536"/>
                <a:gd name="T11" fmla="*/ 0 60000 65536"/>
                <a:gd name="T12" fmla="*/ 0 w 112"/>
                <a:gd name="T13" fmla="*/ 0 h 71"/>
                <a:gd name="T14" fmla="*/ 112 w 112"/>
                <a:gd name="T15" fmla="*/ 71 h 71"/>
              </a:gdLst>
              <a:ahLst/>
              <a:cxnLst>
                <a:cxn ang="T8">
                  <a:pos x="T0" y="T1"/>
                </a:cxn>
                <a:cxn ang="T9">
                  <a:pos x="T2" y="T3"/>
                </a:cxn>
                <a:cxn ang="T10">
                  <a:pos x="T4" y="T5"/>
                </a:cxn>
                <a:cxn ang="T11">
                  <a:pos x="T6" y="T7"/>
                </a:cxn>
              </a:cxnLst>
              <a:rect l="T12" t="T13" r="T14" b="T15"/>
              <a:pathLst>
                <a:path w="112" h="71">
                  <a:moveTo>
                    <a:pt x="0" y="71"/>
                  </a:moveTo>
                  <a:lnTo>
                    <a:pt x="112" y="0"/>
                  </a:lnTo>
                  <a:lnTo>
                    <a:pt x="112" y="71"/>
                  </a:lnTo>
                  <a:lnTo>
                    <a:pt x="0" y="71"/>
                  </a:lnTo>
                  <a:close/>
                </a:path>
              </a:pathLst>
            </a:custGeom>
            <a:solidFill>
              <a:srgbClr val="FF0000"/>
            </a:solidFill>
            <a:ln w="9525">
              <a:noFill/>
              <a:round/>
              <a:headEnd/>
              <a:tailEnd/>
            </a:ln>
          </p:spPr>
          <p:txBody>
            <a:bodyPr/>
            <a:lstStyle/>
            <a:p>
              <a:endParaRPr lang="en-GB"/>
            </a:p>
          </p:txBody>
        </p:sp>
        <p:sp>
          <p:nvSpPr>
            <p:cNvPr id="120931" name="Freeform 97"/>
            <p:cNvSpPr>
              <a:spLocks/>
            </p:cNvSpPr>
            <p:nvPr/>
          </p:nvSpPr>
          <p:spPr bwMode="auto">
            <a:xfrm>
              <a:off x="2132" y="3163"/>
              <a:ext cx="112" cy="71"/>
            </a:xfrm>
            <a:custGeom>
              <a:avLst/>
              <a:gdLst>
                <a:gd name="T0" fmla="*/ 0 w 112"/>
                <a:gd name="T1" fmla="*/ 71 h 71"/>
                <a:gd name="T2" fmla="*/ 0 w 112"/>
                <a:gd name="T3" fmla="*/ 0 h 71"/>
                <a:gd name="T4" fmla="*/ 112 w 112"/>
                <a:gd name="T5" fmla="*/ 0 h 71"/>
                <a:gd name="T6" fmla="*/ 112 w 112"/>
                <a:gd name="T7" fmla="*/ 71 h 71"/>
                <a:gd name="T8" fmla="*/ 0 w 112"/>
                <a:gd name="T9" fmla="*/ 71 h 71"/>
                <a:gd name="T10" fmla="*/ 0 w 112"/>
                <a:gd name="T11" fmla="*/ 71 h 71"/>
                <a:gd name="T12" fmla="*/ 0 60000 65536"/>
                <a:gd name="T13" fmla="*/ 0 60000 65536"/>
                <a:gd name="T14" fmla="*/ 0 60000 65536"/>
                <a:gd name="T15" fmla="*/ 0 60000 65536"/>
                <a:gd name="T16" fmla="*/ 0 60000 65536"/>
                <a:gd name="T17" fmla="*/ 0 60000 65536"/>
                <a:gd name="T18" fmla="*/ 0 w 112"/>
                <a:gd name="T19" fmla="*/ 0 h 71"/>
                <a:gd name="T20" fmla="*/ 112 w 112"/>
                <a:gd name="T21" fmla="*/ 71 h 71"/>
              </a:gdLst>
              <a:ahLst/>
              <a:cxnLst>
                <a:cxn ang="T12">
                  <a:pos x="T0" y="T1"/>
                </a:cxn>
                <a:cxn ang="T13">
                  <a:pos x="T2" y="T3"/>
                </a:cxn>
                <a:cxn ang="T14">
                  <a:pos x="T4" y="T5"/>
                </a:cxn>
                <a:cxn ang="T15">
                  <a:pos x="T6" y="T7"/>
                </a:cxn>
                <a:cxn ang="T16">
                  <a:pos x="T8" y="T9"/>
                </a:cxn>
                <a:cxn ang="T17">
                  <a:pos x="T10" y="T11"/>
                </a:cxn>
              </a:cxnLst>
              <a:rect l="T18" t="T19" r="T20" b="T21"/>
              <a:pathLst>
                <a:path w="112" h="71">
                  <a:moveTo>
                    <a:pt x="0" y="71"/>
                  </a:moveTo>
                  <a:lnTo>
                    <a:pt x="0" y="0"/>
                  </a:lnTo>
                  <a:lnTo>
                    <a:pt x="112" y="0"/>
                  </a:lnTo>
                  <a:lnTo>
                    <a:pt x="112" y="71"/>
                  </a:lnTo>
                  <a:lnTo>
                    <a:pt x="0" y="71"/>
                  </a:lnTo>
                </a:path>
              </a:pathLst>
            </a:custGeom>
            <a:noFill/>
            <a:ln w="11113">
              <a:solidFill>
                <a:srgbClr val="FFFFFF"/>
              </a:solidFill>
              <a:round/>
              <a:headEnd/>
              <a:tailEnd/>
            </a:ln>
          </p:spPr>
          <p:txBody>
            <a:bodyPr/>
            <a:lstStyle/>
            <a:p>
              <a:endParaRPr lang="en-GB"/>
            </a:p>
          </p:txBody>
        </p:sp>
        <p:sp>
          <p:nvSpPr>
            <p:cNvPr id="120932" name="Freeform 98"/>
            <p:cNvSpPr>
              <a:spLocks/>
            </p:cNvSpPr>
            <p:nvPr/>
          </p:nvSpPr>
          <p:spPr bwMode="auto">
            <a:xfrm>
              <a:off x="2019" y="3170"/>
              <a:ext cx="1" cy="64"/>
            </a:xfrm>
            <a:custGeom>
              <a:avLst/>
              <a:gdLst>
                <a:gd name="T0" fmla="*/ 0 w 1"/>
                <a:gd name="T1" fmla="*/ 64 h 64"/>
                <a:gd name="T2" fmla="*/ 0 w 1"/>
                <a:gd name="T3" fmla="*/ 0 h 64"/>
                <a:gd name="T4" fmla="*/ 0 w 1"/>
                <a:gd name="T5" fmla="*/ 64 h 64"/>
                <a:gd name="T6" fmla="*/ 0 60000 65536"/>
                <a:gd name="T7" fmla="*/ 0 60000 65536"/>
                <a:gd name="T8" fmla="*/ 0 60000 65536"/>
                <a:gd name="T9" fmla="*/ 0 w 1"/>
                <a:gd name="T10" fmla="*/ 0 h 64"/>
                <a:gd name="T11" fmla="*/ 1 w 1"/>
                <a:gd name="T12" fmla="*/ 64 h 64"/>
              </a:gdLst>
              <a:ahLst/>
              <a:cxnLst>
                <a:cxn ang="T6">
                  <a:pos x="T0" y="T1"/>
                </a:cxn>
                <a:cxn ang="T7">
                  <a:pos x="T2" y="T3"/>
                </a:cxn>
                <a:cxn ang="T8">
                  <a:pos x="T4" y="T5"/>
                </a:cxn>
              </a:cxnLst>
              <a:rect l="T9" t="T10" r="T11" b="T12"/>
              <a:pathLst>
                <a:path w="1" h="64">
                  <a:moveTo>
                    <a:pt x="0" y="64"/>
                  </a:moveTo>
                  <a:lnTo>
                    <a:pt x="0" y="0"/>
                  </a:lnTo>
                  <a:lnTo>
                    <a:pt x="0" y="64"/>
                  </a:lnTo>
                  <a:close/>
                </a:path>
              </a:pathLst>
            </a:custGeom>
            <a:solidFill>
              <a:srgbClr val="FF0000"/>
            </a:solidFill>
            <a:ln w="9525">
              <a:noFill/>
              <a:round/>
              <a:headEnd/>
              <a:tailEnd/>
            </a:ln>
          </p:spPr>
          <p:txBody>
            <a:bodyPr/>
            <a:lstStyle/>
            <a:p>
              <a:endParaRPr lang="en-GB"/>
            </a:p>
          </p:txBody>
        </p:sp>
        <p:sp>
          <p:nvSpPr>
            <p:cNvPr id="120933" name="Freeform 99"/>
            <p:cNvSpPr>
              <a:spLocks/>
            </p:cNvSpPr>
            <p:nvPr/>
          </p:nvSpPr>
          <p:spPr bwMode="auto">
            <a:xfrm>
              <a:off x="2019" y="3170"/>
              <a:ext cx="113" cy="64"/>
            </a:xfrm>
            <a:custGeom>
              <a:avLst/>
              <a:gdLst>
                <a:gd name="T0" fmla="*/ 0 w 113"/>
                <a:gd name="T1" fmla="*/ 64 h 64"/>
                <a:gd name="T2" fmla="*/ 113 w 113"/>
                <a:gd name="T3" fmla="*/ 0 h 64"/>
                <a:gd name="T4" fmla="*/ 0 w 113"/>
                <a:gd name="T5" fmla="*/ 0 h 64"/>
                <a:gd name="T6" fmla="*/ 0 w 113"/>
                <a:gd name="T7" fmla="*/ 64 h 64"/>
                <a:gd name="T8" fmla="*/ 0 60000 65536"/>
                <a:gd name="T9" fmla="*/ 0 60000 65536"/>
                <a:gd name="T10" fmla="*/ 0 60000 65536"/>
                <a:gd name="T11" fmla="*/ 0 60000 65536"/>
                <a:gd name="T12" fmla="*/ 0 w 113"/>
                <a:gd name="T13" fmla="*/ 0 h 64"/>
                <a:gd name="T14" fmla="*/ 113 w 113"/>
                <a:gd name="T15" fmla="*/ 64 h 64"/>
              </a:gdLst>
              <a:ahLst/>
              <a:cxnLst>
                <a:cxn ang="T8">
                  <a:pos x="T0" y="T1"/>
                </a:cxn>
                <a:cxn ang="T9">
                  <a:pos x="T2" y="T3"/>
                </a:cxn>
                <a:cxn ang="T10">
                  <a:pos x="T4" y="T5"/>
                </a:cxn>
                <a:cxn ang="T11">
                  <a:pos x="T6" y="T7"/>
                </a:cxn>
              </a:cxnLst>
              <a:rect l="T12" t="T13" r="T14" b="T15"/>
              <a:pathLst>
                <a:path w="113" h="64">
                  <a:moveTo>
                    <a:pt x="0" y="64"/>
                  </a:moveTo>
                  <a:lnTo>
                    <a:pt x="113" y="0"/>
                  </a:lnTo>
                  <a:lnTo>
                    <a:pt x="0" y="0"/>
                  </a:lnTo>
                  <a:lnTo>
                    <a:pt x="0" y="64"/>
                  </a:lnTo>
                  <a:close/>
                </a:path>
              </a:pathLst>
            </a:custGeom>
            <a:solidFill>
              <a:srgbClr val="FF0000"/>
            </a:solidFill>
            <a:ln w="9525">
              <a:noFill/>
              <a:round/>
              <a:headEnd/>
              <a:tailEnd/>
            </a:ln>
          </p:spPr>
          <p:txBody>
            <a:bodyPr/>
            <a:lstStyle/>
            <a:p>
              <a:endParaRPr lang="en-GB"/>
            </a:p>
          </p:txBody>
        </p:sp>
        <p:sp>
          <p:nvSpPr>
            <p:cNvPr id="120934" name="Freeform 100"/>
            <p:cNvSpPr>
              <a:spLocks/>
            </p:cNvSpPr>
            <p:nvPr/>
          </p:nvSpPr>
          <p:spPr bwMode="auto">
            <a:xfrm>
              <a:off x="2019" y="3170"/>
              <a:ext cx="113" cy="64"/>
            </a:xfrm>
            <a:custGeom>
              <a:avLst/>
              <a:gdLst>
                <a:gd name="T0" fmla="*/ 0 w 113"/>
                <a:gd name="T1" fmla="*/ 64 h 64"/>
                <a:gd name="T2" fmla="*/ 113 w 113"/>
                <a:gd name="T3" fmla="*/ 0 h 64"/>
                <a:gd name="T4" fmla="*/ 113 w 113"/>
                <a:gd name="T5" fmla="*/ 64 h 64"/>
                <a:gd name="T6" fmla="*/ 0 w 113"/>
                <a:gd name="T7" fmla="*/ 64 h 64"/>
                <a:gd name="T8" fmla="*/ 0 60000 65536"/>
                <a:gd name="T9" fmla="*/ 0 60000 65536"/>
                <a:gd name="T10" fmla="*/ 0 60000 65536"/>
                <a:gd name="T11" fmla="*/ 0 60000 65536"/>
                <a:gd name="T12" fmla="*/ 0 w 113"/>
                <a:gd name="T13" fmla="*/ 0 h 64"/>
                <a:gd name="T14" fmla="*/ 113 w 113"/>
                <a:gd name="T15" fmla="*/ 64 h 64"/>
              </a:gdLst>
              <a:ahLst/>
              <a:cxnLst>
                <a:cxn ang="T8">
                  <a:pos x="T0" y="T1"/>
                </a:cxn>
                <a:cxn ang="T9">
                  <a:pos x="T2" y="T3"/>
                </a:cxn>
                <a:cxn ang="T10">
                  <a:pos x="T4" y="T5"/>
                </a:cxn>
                <a:cxn ang="T11">
                  <a:pos x="T6" y="T7"/>
                </a:cxn>
              </a:cxnLst>
              <a:rect l="T12" t="T13" r="T14" b="T15"/>
              <a:pathLst>
                <a:path w="113" h="64">
                  <a:moveTo>
                    <a:pt x="0" y="64"/>
                  </a:moveTo>
                  <a:lnTo>
                    <a:pt x="113" y="0"/>
                  </a:lnTo>
                  <a:lnTo>
                    <a:pt x="113" y="64"/>
                  </a:lnTo>
                  <a:lnTo>
                    <a:pt x="0" y="64"/>
                  </a:lnTo>
                  <a:close/>
                </a:path>
              </a:pathLst>
            </a:custGeom>
            <a:solidFill>
              <a:srgbClr val="FF0000"/>
            </a:solidFill>
            <a:ln w="9525">
              <a:noFill/>
              <a:round/>
              <a:headEnd/>
              <a:tailEnd/>
            </a:ln>
          </p:spPr>
          <p:txBody>
            <a:bodyPr/>
            <a:lstStyle/>
            <a:p>
              <a:endParaRPr lang="en-GB"/>
            </a:p>
          </p:txBody>
        </p:sp>
        <p:sp>
          <p:nvSpPr>
            <p:cNvPr id="120935" name="Freeform 101"/>
            <p:cNvSpPr>
              <a:spLocks/>
            </p:cNvSpPr>
            <p:nvPr/>
          </p:nvSpPr>
          <p:spPr bwMode="auto">
            <a:xfrm>
              <a:off x="2019" y="3170"/>
              <a:ext cx="113" cy="64"/>
            </a:xfrm>
            <a:custGeom>
              <a:avLst/>
              <a:gdLst>
                <a:gd name="T0" fmla="*/ 0 w 113"/>
                <a:gd name="T1" fmla="*/ 64 h 64"/>
                <a:gd name="T2" fmla="*/ 0 w 113"/>
                <a:gd name="T3" fmla="*/ 0 h 64"/>
                <a:gd name="T4" fmla="*/ 113 w 113"/>
                <a:gd name="T5" fmla="*/ 0 h 64"/>
                <a:gd name="T6" fmla="*/ 113 w 113"/>
                <a:gd name="T7" fmla="*/ 64 h 64"/>
                <a:gd name="T8" fmla="*/ 0 w 113"/>
                <a:gd name="T9" fmla="*/ 64 h 64"/>
                <a:gd name="T10" fmla="*/ 0 w 113"/>
                <a:gd name="T11" fmla="*/ 64 h 64"/>
                <a:gd name="T12" fmla="*/ 0 60000 65536"/>
                <a:gd name="T13" fmla="*/ 0 60000 65536"/>
                <a:gd name="T14" fmla="*/ 0 60000 65536"/>
                <a:gd name="T15" fmla="*/ 0 60000 65536"/>
                <a:gd name="T16" fmla="*/ 0 60000 65536"/>
                <a:gd name="T17" fmla="*/ 0 60000 65536"/>
                <a:gd name="T18" fmla="*/ 0 w 113"/>
                <a:gd name="T19" fmla="*/ 0 h 64"/>
                <a:gd name="T20" fmla="*/ 113 w 113"/>
                <a:gd name="T21" fmla="*/ 64 h 64"/>
              </a:gdLst>
              <a:ahLst/>
              <a:cxnLst>
                <a:cxn ang="T12">
                  <a:pos x="T0" y="T1"/>
                </a:cxn>
                <a:cxn ang="T13">
                  <a:pos x="T2" y="T3"/>
                </a:cxn>
                <a:cxn ang="T14">
                  <a:pos x="T4" y="T5"/>
                </a:cxn>
                <a:cxn ang="T15">
                  <a:pos x="T6" y="T7"/>
                </a:cxn>
                <a:cxn ang="T16">
                  <a:pos x="T8" y="T9"/>
                </a:cxn>
                <a:cxn ang="T17">
                  <a:pos x="T10" y="T11"/>
                </a:cxn>
              </a:cxnLst>
              <a:rect l="T18" t="T19" r="T20" b="T21"/>
              <a:pathLst>
                <a:path w="113" h="64">
                  <a:moveTo>
                    <a:pt x="0" y="64"/>
                  </a:moveTo>
                  <a:lnTo>
                    <a:pt x="0" y="0"/>
                  </a:lnTo>
                  <a:lnTo>
                    <a:pt x="113" y="0"/>
                  </a:lnTo>
                  <a:lnTo>
                    <a:pt x="113" y="64"/>
                  </a:lnTo>
                  <a:lnTo>
                    <a:pt x="0" y="64"/>
                  </a:lnTo>
                </a:path>
              </a:pathLst>
            </a:custGeom>
            <a:noFill/>
            <a:ln w="11113">
              <a:solidFill>
                <a:srgbClr val="FFFFFF"/>
              </a:solidFill>
              <a:round/>
              <a:headEnd/>
              <a:tailEnd/>
            </a:ln>
          </p:spPr>
          <p:txBody>
            <a:bodyPr/>
            <a:lstStyle/>
            <a:p>
              <a:endParaRPr lang="en-GB"/>
            </a:p>
          </p:txBody>
        </p:sp>
        <p:sp>
          <p:nvSpPr>
            <p:cNvPr id="120936" name="Freeform 102"/>
            <p:cNvSpPr>
              <a:spLocks/>
            </p:cNvSpPr>
            <p:nvPr/>
          </p:nvSpPr>
          <p:spPr bwMode="auto">
            <a:xfrm>
              <a:off x="1900" y="2903"/>
              <a:ext cx="1" cy="331"/>
            </a:xfrm>
            <a:custGeom>
              <a:avLst/>
              <a:gdLst>
                <a:gd name="T0" fmla="*/ 0 w 1"/>
                <a:gd name="T1" fmla="*/ 331 h 331"/>
                <a:gd name="T2" fmla="*/ 0 w 1"/>
                <a:gd name="T3" fmla="*/ 0 h 331"/>
                <a:gd name="T4" fmla="*/ 0 w 1"/>
                <a:gd name="T5" fmla="*/ 331 h 331"/>
                <a:gd name="T6" fmla="*/ 0 60000 65536"/>
                <a:gd name="T7" fmla="*/ 0 60000 65536"/>
                <a:gd name="T8" fmla="*/ 0 60000 65536"/>
                <a:gd name="T9" fmla="*/ 0 w 1"/>
                <a:gd name="T10" fmla="*/ 0 h 331"/>
                <a:gd name="T11" fmla="*/ 1 w 1"/>
                <a:gd name="T12" fmla="*/ 331 h 331"/>
              </a:gdLst>
              <a:ahLst/>
              <a:cxnLst>
                <a:cxn ang="T6">
                  <a:pos x="T0" y="T1"/>
                </a:cxn>
                <a:cxn ang="T7">
                  <a:pos x="T2" y="T3"/>
                </a:cxn>
                <a:cxn ang="T8">
                  <a:pos x="T4" y="T5"/>
                </a:cxn>
              </a:cxnLst>
              <a:rect l="T9" t="T10" r="T11" b="T12"/>
              <a:pathLst>
                <a:path w="1" h="331">
                  <a:moveTo>
                    <a:pt x="0" y="331"/>
                  </a:moveTo>
                  <a:lnTo>
                    <a:pt x="0" y="0"/>
                  </a:lnTo>
                  <a:lnTo>
                    <a:pt x="0" y="331"/>
                  </a:lnTo>
                  <a:close/>
                </a:path>
              </a:pathLst>
            </a:custGeom>
            <a:solidFill>
              <a:srgbClr val="FF0000"/>
            </a:solidFill>
            <a:ln w="9525">
              <a:noFill/>
              <a:round/>
              <a:headEnd/>
              <a:tailEnd/>
            </a:ln>
          </p:spPr>
          <p:txBody>
            <a:bodyPr/>
            <a:lstStyle/>
            <a:p>
              <a:endParaRPr lang="en-GB"/>
            </a:p>
          </p:txBody>
        </p:sp>
        <p:sp>
          <p:nvSpPr>
            <p:cNvPr id="120937" name="Freeform 103"/>
            <p:cNvSpPr>
              <a:spLocks/>
            </p:cNvSpPr>
            <p:nvPr/>
          </p:nvSpPr>
          <p:spPr bwMode="auto">
            <a:xfrm>
              <a:off x="1900" y="2903"/>
              <a:ext cx="119" cy="331"/>
            </a:xfrm>
            <a:custGeom>
              <a:avLst/>
              <a:gdLst>
                <a:gd name="T0" fmla="*/ 0 w 119"/>
                <a:gd name="T1" fmla="*/ 331 h 331"/>
                <a:gd name="T2" fmla="*/ 119 w 119"/>
                <a:gd name="T3" fmla="*/ 0 h 331"/>
                <a:gd name="T4" fmla="*/ 0 w 119"/>
                <a:gd name="T5" fmla="*/ 0 h 331"/>
                <a:gd name="T6" fmla="*/ 0 w 119"/>
                <a:gd name="T7" fmla="*/ 331 h 331"/>
                <a:gd name="T8" fmla="*/ 0 60000 65536"/>
                <a:gd name="T9" fmla="*/ 0 60000 65536"/>
                <a:gd name="T10" fmla="*/ 0 60000 65536"/>
                <a:gd name="T11" fmla="*/ 0 60000 65536"/>
                <a:gd name="T12" fmla="*/ 0 w 119"/>
                <a:gd name="T13" fmla="*/ 0 h 331"/>
                <a:gd name="T14" fmla="*/ 119 w 119"/>
                <a:gd name="T15" fmla="*/ 331 h 331"/>
              </a:gdLst>
              <a:ahLst/>
              <a:cxnLst>
                <a:cxn ang="T8">
                  <a:pos x="T0" y="T1"/>
                </a:cxn>
                <a:cxn ang="T9">
                  <a:pos x="T2" y="T3"/>
                </a:cxn>
                <a:cxn ang="T10">
                  <a:pos x="T4" y="T5"/>
                </a:cxn>
                <a:cxn ang="T11">
                  <a:pos x="T6" y="T7"/>
                </a:cxn>
              </a:cxnLst>
              <a:rect l="T12" t="T13" r="T14" b="T15"/>
              <a:pathLst>
                <a:path w="119" h="331">
                  <a:moveTo>
                    <a:pt x="0" y="331"/>
                  </a:moveTo>
                  <a:lnTo>
                    <a:pt x="119" y="0"/>
                  </a:lnTo>
                  <a:lnTo>
                    <a:pt x="0" y="0"/>
                  </a:lnTo>
                  <a:lnTo>
                    <a:pt x="0" y="331"/>
                  </a:lnTo>
                  <a:close/>
                </a:path>
              </a:pathLst>
            </a:custGeom>
            <a:solidFill>
              <a:srgbClr val="FF0000"/>
            </a:solidFill>
            <a:ln w="9525">
              <a:noFill/>
              <a:round/>
              <a:headEnd/>
              <a:tailEnd/>
            </a:ln>
          </p:spPr>
          <p:txBody>
            <a:bodyPr/>
            <a:lstStyle/>
            <a:p>
              <a:endParaRPr lang="en-GB"/>
            </a:p>
          </p:txBody>
        </p:sp>
        <p:sp>
          <p:nvSpPr>
            <p:cNvPr id="120938" name="Freeform 104"/>
            <p:cNvSpPr>
              <a:spLocks/>
            </p:cNvSpPr>
            <p:nvPr/>
          </p:nvSpPr>
          <p:spPr bwMode="auto">
            <a:xfrm>
              <a:off x="1900" y="2903"/>
              <a:ext cx="119" cy="331"/>
            </a:xfrm>
            <a:custGeom>
              <a:avLst/>
              <a:gdLst>
                <a:gd name="T0" fmla="*/ 0 w 119"/>
                <a:gd name="T1" fmla="*/ 331 h 331"/>
                <a:gd name="T2" fmla="*/ 119 w 119"/>
                <a:gd name="T3" fmla="*/ 0 h 331"/>
                <a:gd name="T4" fmla="*/ 119 w 119"/>
                <a:gd name="T5" fmla="*/ 331 h 331"/>
                <a:gd name="T6" fmla="*/ 0 w 119"/>
                <a:gd name="T7" fmla="*/ 331 h 331"/>
                <a:gd name="T8" fmla="*/ 0 60000 65536"/>
                <a:gd name="T9" fmla="*/ 0 60000 65536"/>
                <a:gd name="T10" fmla="*/ 0 60000 65536"/>
                <a:gd name="T11" fmla="*/ 0 60000 65536"/>
                <a:gd name="T12" fmla="*/ 0 w 119"/>
                <a:gd name="T13" fmla="*/ 0 h 331"/>
                <a:gd name="T14" fmla="*/ 119 w 119"/>
                <a:gd name="T15" fmla="*/ 331 h 331"/>
              </a:gdLst>
              <a:ahLst/>
              <a:cxnLst>
                <a:cxn ang="T8">
                  <a:pos x="T0" y="T1"/>
                </a:cxn>
                <a:cxn ang="T9">
                  <a:pos x="T2" y="T3"/>
                </a:cxn>
                <a:cxn ang="T10">
                  <a:pos x="T4" y="T5"/>
                </a:cxn>
                <a:cxn ang="T11">
                  <a:pos x="T6" y="T7"/>
                </a:cxn>
              </a:cxnLst>
              <a:rect l="T12" t="T13" r="T14" b="T15"/>
              <a:pathLst>
                <a:path w="119" h="331">
                  <a:moveTo>
                    <a:pt x="0" y="331"/>
                  </a:moveTo>
                  <a:lnTo>
                    <a:pt x="119" y="0"/>
                  </a:lnTo>
                  <a:lnTo>
                    <a:pt x="119" y="331"/>
                  </a:lnTo>
                  <a:lnTo>
                    <a:pt x="0" y="331"/>
                  </a:lnTo>
                  <a:close/>
                </a:path>
              </a:pathLst>
            </a:custGeom>
            <a:solidFill>
              <a:srgbClr val="FF0000"/>
            </a:solidFill>
            <a:ln w="9525">
              <a:noFill/>
              <a:round/>
              <a:headEnd/>
              <a:tailEnd/>
            </a:ln>
          </p:spPr>
          <p:txBody>
            <a:bodyPr/>
            <a:lstStyle/>
            <a:p>
              <a:endParaRPr lang="en-GB"/>
            </a:p>
          </p:txBody>
        </p:sp>
        <p:sp>
          <p:nvSpPr>
            <p:cNvPr id="120939" name="Freeform 105"/>
            <p:cNvSpPr>
              <a:spLocks/>
            </p:cNvSpPr>
            <p:nvPr/>
          </p:nvSpPr>
          <p:spPr bwMode="auto">
            <a:xfrm>
              <a:off x="1900" y="2903"/>
              <a:ext cx="119" cy="331"/>
            </a:xfrm>
            <a:custGeom>
              <a:avLst/>
              <a:gdLst>
                <a:gd name="T0" fmla="*/ 0 w 119"/>
                <a:gd name="T1" fmla="*/ 331 h 331"/>
                <a:gd name="T2" fmla="*/ 0 w 119"/>
                <a:gd name="T3" fmla="*/ 0 h 331"/>
                <a:gd name="T4" fmla="*/ 119 w 119"/>
                <a:gd name="T5" fmla="*/ 0 h 331"/>
                <a:gd name="T6" fmla="*/ 119 w 119"/>
                <a:gd name="T7" fmla="*/ 331 h 331"/>
                <a:gd name="T8" fmla="*/ 0 w 119"/>
                <a:gd name="T9" fmla="*/ 331 h 331"/>
                <a:gd name="T10" fmla="*/ 0 w 119"/>
                <a:gd name="T11" fmla="*/ 331 h 331"/>
                <a:gd name="T12" fmla="*/ 0 60000 65536"/>
                <a:gd name="T13" fmla="*/ 0 60000 65536"/>
                <a:gd name="T14" fmla="*/ 0 60000 65536"/>
                <a:gd name="T15" fmla="*/ 0 60000 65536"/>
                <a:gd name="T16" fmla="*/ 0 60000 65536"/>
                <a:gd name="T17" fmla="*/ 0 60000 65536"/>
                <a:gd name="T18" fmla="*/ 0 w 119"/>
                <a:gd name="T19" fmla="*/ 0 h 331"/>
                <a:gd name="T20" fmla="*/ 119 w 119"/>
                <a:gd name="T21" fmla="*/ 331 h 331"/>
              </a:gdLst>
              <a:ahLst/>
              <a:cxnLst>
                <a:cxn ang="T12">
                  <a:pos x="T0" y="T1"/>
                </a:cxn>
                <a:cxn ang="T13">
                  <a:pos x="T2" y="T3"/>
                </a:cxn>
                <a:cxn ang="T14">
                  <a:pos x="T4" y="T5"/>
                </a:cxn>
                <a:cxn ang="T15">
                  <a:pos x="T6" y="T7"/>
                </a:cxn>
                <a:cxn ang="T16">
                  <a:pos x="T8" y="T9"/>
                </a:cxn>
                <a:cxn ang="T17">
                  <a:pos x="T10" y="T11"/>
                </a:cxn>
              </a:cxnLst>
              <a:rect l="T18" t="T19" r="T20" b="T21"/>
              <a:pathLst>
                <a:path w="119" h="331">
                  <a:moveTo>
                    <a:pt x="0" y="331"/>
                  </a:moveTo>
                  <a:lnTo>
                    <a:pt x="0" y="0"/>
                  </a:lnTo>
                  <a:lnTo>
                    <a:pt x="119" y="0"/>
                  </a:lnTo>
                  <a:lnTo>
                    <a:pt x="119" y="331"/>
                  </a:lnTo>
                  <a:lnTo>
                    <a:pt x="0" y="331"/>
                  </a:lnTo>
                </a:path>
              </a:pathLst>
            </a:custGeom>
            <a:noFill/>
            <a:ln w="11113">
              <a:solidFill>
                <a:srgbClr val="FFFFFF"/>
              </a:solidFill>
              <a:round/>
              <a:headEnd/>
              <a:tailEnd/>
            </a:ln>
          </p:spPr>
          <p:txBody>
            <a:bodyPr/>
            <a:lstStyle/>
            <a:p>
              <a:endParaRPr lang="en-GB"/>
            </a:p>
          </p:txBody>
        </p:sp>
        <p:sp>
          <p:nvSpPr>
            <p:cNvPr id="120940" name="Freeform 106"/>
            <p:cNvSpPr>
              <a:spLocks/>
            </p:cNvSpPr>
            <p:nvPr/>
          </p:nvSpPr>
          <p:spPr bwMode="auto">
            <a:xfrm>
              <a:off x="1787" y="2967"/>
              <a:ext cx="1" cy="267"/>
            </a:xfrm>
            <a:custGeom>
              <a:avLst/>
              <a:gdLst>
                <a:gd name="T0" fmla="*/ 0 w 1"/>
                <a:gd name="T1" fmla="*/ 267 h 267"/>
                <a:gd name="T2" fmla="*/ 0 w 1"/>
                <a:gd name="T3" fmla="*/ 0 h 267"/>
                <a:gd name="T4" fmla="*/ 0 w 1"/>
                <a:gd name="T5" fmla="*/ 267 h 267"/>
                <a:gd name="T6" fmla="*/ 0 60000 65536"/>
                <a:gd name="T7" fmla="*/ 0 60000 65536"/>
                <a:gd name="T8" fmla="*/ 0 60000 65536"/>
                <a:gd name="T9" fmla="*/ 0 w 1"/>
                <a:gd name="T10" fmla="*/ 0 h 267"/>
                <a:gd name="T11" fmla="*/ 1 w 1"/>
                <a:gd name="T12" fmla="*/ 267 h 267"/>
              </a:gdLst>
              <a:ahLst/>
              <a:cxnLst>
                <a:cxn ang="T6">
                  <a:pos x="T0" y="T1"/>
                </a:cxn>
                <a:cxn ang="T7">
                  <a:pos x="T2" y="T3"/>
                </a:cxn>
                <a:cxn ang="T8">
                  <a:pos x="T4" y="T5"/>
                </a:cxn>
              </a:cxnLst>
              <a:rect l="T9" t="T10" r="T11" b="T12"/>
              <a:pathLst>
                <a:path w="1" h="267">
                  <a:moveTo>
                    <a:pt x="0" y="267"/>
                  </a:moveTo>
                  <a:lnTo>
                    <a:pt x="0" y="0"/>
                  </a:lnTo>
                  <a:lnTo>
                    <a:pt x="0" y="267"/>
                  </a:lnTo>
                  <a:close/>
                </a:path>
              </a:pathLst>
            </a:custGeom>
            <a:solidFill>
              <a:srgbClr val="FF0000"/>
            </a:solidFill>
            <a:ln w="9525">
              <a:noFill/>
              <a:round/>
              <a:headEnd/>
              <a:tailEnd/>
            </a:ln>
          </p:spPr>
          <p:txBody>
            <a:bodyPr/>
            <a:lstStyle/>
            <a:p>
              <a:endParaRPr lang="en-GB"/>
            </a:p>
          </p:txBody>
        </p:sp>
        <p:sp>
          <p:nvSpPr>
            <p:cNvPr id="120941" name="Freeform 107"/>
            <p:cNvSpPr>
              <a:spLocks/>
            </p:cNvSpPr>
            <p:nvPr/>
          </p:nvSpPr>
          <p:spPr bwMode="auto">
            <a:xfrm>
              <a:off x="1787" y="2967"/>
              <a:ext cx="113" cy="267"/>
            </a:xfrm>
            <a:custGeom>
              <a:avLst/>
              <a:gdLst>
                <a:gd name="T0" fmla="*/ 0 w 113"/>
                <a:gd name="T1" fmla="*/ 267 h 267"/>
                <a:gd name="T2" fmla="*/ 113 w 113"/>
                <a:gd name="T3" fmla="*/ 0 h 267"/>
                <a:gd name="T4" fmla="*/ 0 w 113"/>
                <a:gd name="T5" fmla="*/ 0 h 267"/>
                <a:gd name="T6" fmla="*/ 0 w 113"/>
                <a:gd name="T7" fmla="*/ 267 h 267"/>
                <a:gd name="T8" fmla="*/ 0 60000 65536"/>
                <a:gd name="T9" fmla="*/ 0 60000 65536"/>
                <a:gd name="T10" fmla="*/ 0 60000 65536"/>
                <a:gd name="T11" fmla="*/ 0 60000 65536"/>
                <a:gd name="T12" fmla="*/ 0 w 113"/>
                <a:gd name="T13" fmla="*/ 0 h 267"/>
                <a:gd name="T14" fmla="*/ 113 w 113"/>
                <a:gd name="T15" fmla="*/ 267 h 267"/>
              </a:gdLst>
              <a:ahLst/>
              <a:cxnLst>
                <a:cxn ang="T8">
                  <a:pos x="T0" y="T1"/>
                </a:cxn>
                <a:cxn ang="T9">
                  <a:pos x="T2" y="T3"/>
                </a:cxn>
                <a:cxn ang="T10">
                  <a:pos x="T4" y="T5"/>
                </a:cxn>
                <a:cxn ang="T11">
                  <a:pos x="T6" y="T7"/>
                </a:cxn>
              </a:cxnLst>
              <a:rect l="T12" t="T13" r="T14" b="T15"/>
              <a:pathLst>
                <a:path w="113" h="267">
                  <a:moveTo>
                    <a:pt x="0" y="267"/>
                  </a:moveTo>
                  <a:lnTo>
                    <a:pt x="113" y="0"/>
                  </a:lnTo>
                  <a:lnTo>
                    <a:pt x="0" y="0"/>
                  </a:lnTo>
                  <a:lnTo>
                    <a:pt x="0" y="267"/>
                  </a:lnTo>
                  <a:close/>
                </a:path>
              </a:pathLst>
            </a:custGeom>
            <a:solidFill>
              <a:srgbClr val="FF0000"/>
            </a:solidFill>
            <a:ln w="9525">
              <a:noFill/>
              <a:round/>
              <a:headEnd/>
              <a:tailEnd/>
            </a:ln>
          </p:spPr>
          <p:txBody>
            <a:bodyPr/>
            <a:lstStyle/>
            <a:p>
              <a:endParaRPr lang="en-GB"/>
            </a:p>
          </p:txBody>
        </p:sp>
        <p:sp>
          <p:nvSpPr>
            <p:cNvPr id="120942" name="Freeform 108"/>
            <p:cNvSpPr>
              <a:spLocks/>
            </p:cNvSpPr>
            <p:nvPr/>
          </p:nvSpPr>
          <p:spPr bwMode="auto">
            <a:xfrm>
              <a:off x="1787" y="2967"/>
              <a:ext cx="113" cy="267"/>
            </a:xfrm>
            <a:custGeom>
              <a:avLst/>
              <a:gdLst>
                <a:gd name="T0" fmla="*/ 0 w 113"/>
                <a:gd name="T1" fmla="*/ 267 h 267"/>
                <a:gd name="T2" fmla="*/ 113 w 113"/>
                <a:gd name="T3" fmla="*/ 0 h 267"/>
                <a:gd name="T4" fmla="*/ 113 w 113"/>
                <a:gd name="T5" fmla="*/ 267 h 267"/>
                <a:gd name="T6" fmla="*/ 0 w 113"/>
                <a:gd name="T7" fmla="*/ 267 h 267"/>
                <a:gd name="T8" fmla="*/ 0 60000 65536"/>
                <a:gd name="T9" fmla="*/ 0 60000 65536"/>
                <a:gd name="T10" fmla="*/ 0 60000 65536"/>
                <a:gd name="T11" fmla="*/ 0 60000 65536"/>
                <a:gd name="T12" fmla="*/ 0 w 113"/>
                <a:gd name="T13" fmla="*/ 0 h 267"/>
                <a:gd name="T14" fmla="*/ 113 w 113"/>
                <a:gd name="T15" fmla="*/ 267 h 267"/>
              </a:gdLst>
              <a:ahLst/>
              <a:cxnLst>
                <a:cxn ang="T8">
                  <a:pos x="T0" y="T1"/>
                </a:cxn>
                <a:cxn ang="T9">
                  <a:pos x="T2" y="T3"/>
                </a:cxn>
                <a:cxn ang="T10">
                  <a:pos x="T4" y="T5"/>
                </a:cxn>
                <a:cxn ang="T11">
                  <a:pos x="T6" y="T7"/>
                </a:cxn>
              </a:cxnLst>
              <a:rect l="T12" t="T13" r="T14" b="T15"/>
              <a:pathLst>
                <a:path w="113" h="267">
                  <a:moveTo>
                    <a:pt x="0" y="267"/>
                  </a:moveTo>
                  <a:lnTo>
                    <a:pt x="113" y="0"/>
                  </a:lnTo>
                  <a:lnTo>
                    <a:pt x="113" y="267"/>
                  </a:lnTo>
                  <a:lnTo>
                    <a:pt x="0" y="267"/>
                  </a:lnTo>
                  <a:close/>
                </a:path>
              </a:pathLst>
            </a:custGeom>
            <a:solidFill>
              <a:srgbClr val="FF0000"/>
            </a:solidFill>
            <a:ln w="9525">
              <a:noFill/>
              <a:round/>
              <a:headEnd/>
              <a:tailEnd/>
            </a:ln>
          </p:spPr>
          <p:txBody>
            <a:bodyPr/>
            <a:lstStyle/>
            <a:p>
              <a:endParaRPr lang="en-GB"/>
            </a:p>
          </p:txBody>
        </p:sp>
        <p:sp>
          <p:nvSpPr>
            <p:cNvPr id="120943" name="Freeform 109"/>
            <p:cNvSpPr>
              <a:spLocks/>
            </p:cNvSpPr>
            <p:nvPr/>
          </p:nvSpPr>
          <p:spPr bwMode="auto">
            <a:xfrm>
              <a:off x="1787" y="2967"/>
              <a:ext cx="113" cy="267"/>
            </a:xfrm>
            <a:custGeom>
              <a:avLst/>
              <a:gdLst>
                <a:gd name="T0" fmla="*/ 0 w 113"/>
                <a:gd name="T1" fmla="*/ 267 h 267"/>
                <a:gd name="T2" fmla="*/ 0 w 113"/>
                <a:gd name="T3" fmla="*/ 0 h 267"/>
                <a:gd name="T4" fmla="*/ 113 w 113"/>
                <a:gd name="T5" fmla="*/ 0 h 267"/>
                <a:gd name="T6" fmla="*/ 113 w 113"/>
                <a:gd name="T7" fmla="*/ 267 h 267"/>
                <a:gd name="T8" fmla="*/ 0 w 113"/>
                <a:gd name="T9" fmla="*/ 267 h 267"/>
                <a:gd name="T10" fmla="*/ 0 w 113"/>
                <a:gd name="T11" fmla="*/ 267 h 267"/>
                <a:gd name="T12" fmla="*/ 0 60000 65536"/>
                <a:gd name="T13" fmla="*/ 0 60000 65536"/>
                <a:gd name="T14" fmla="*/ 0 60000 65536"/>
                <a:gd name="T15" fmla="*/ 0 60000 65536"/>
                <a:gd name="T16" fmla="*/ 0 60000 65536"/>
                <a:gd name="T17" fmla="*/ 0 60000 65536"/>
                <a:gd name="T18" fmla="*/ 0 w 113"/>
                <a:gd name="T19" fmla="*/ 0 h 267"/>
                <a:gd name="T20" fmla="*/ 113 w 113"/>
                <a:gd name="T21" fmla="*/ 267 h 267"/>
              </a:gdLst>
              <a:ahLst/>
              <a:cxnLst>
                <a:cxn ang="T12">
                  <a:pos x="T0" y="T1"/>
                </a:cxn>
                <a:cxn ang="T13">
                  <a:pos x="T2" y="T3"/>
                </a:cxn>
                <a:cxn ang="T14">
                  <a:pos x="T4" y="T5"/>
                </a:cxn>
                <a:cxn ang="T15">
                  <a:pos x="T6" y="T7"/>
                </a:cxn>
                <a:cxn ang="T16">
                  <a:pos x="T8" y="T9"/>
                </a:cxn>
                <a:cxn ang="T17">
                  <a:pos x="T10" y="T11"/>
                </a:cxn>
              </a:cxnLst>
              <a:rect l="T18" t="T19" r="T20" b="T21"/>
              <a:pathLst>
                <a:path w="113" h="267">
                  <a:moveTo>
                    <a:pt x="0" y="267"/>
                  </a:moveTo>
                  <a:lnTo>
                    <a:pt x="0" y="0"/>
                  </a:lnTo>
                  <a:lnTo>
                    <a:pt x="113" y="0"/>
                  </a:lnTo>
                  <a:lnTo>
                    <a:pt x="113" y="267"/>
                  </a:lnTo>
                  <a:lnTo>
                    <a:pt x="0" y="267"/>
                  </a:lnTo>
                </a:path>
              </a:pathLst>
            </a:custGeom>
            <a:noFill/>
            <a:ln w="11113">
              <a:solidFill>
                <a:srgbClr val="FFFFFF"/>
              </a:solidFill>
              <a:round/>
              <a:headEnd/>
              <a:tailEnd/>
            </a:ln>
          </p:spPr>
          <p:txBody>
            <a:bodyPr/>
            <a:lstStyle/>
            <a:p>
              <a:endParaRPr lang="en-GB"/>
            </a:p>
          </p:txBody>
        </p:sp>
        <p:sp>
          <p:nvSpPr>
            <p:cNvPr id="120944" name="Freeform 110"/>
            <p:cNvSpPr>
              <a:spLocks/>
            </p:cNvSpPr>
            <p:nvPr/>
          </p:nvSpPr>
          <p:spPr bwMode="auto">
            <a:xfrm>
              <a:off x="1675" y="2896"/>
              <a:ext cx="1" cy="338"/>
            </a:xfrm>
            <a:custGeom>
              <a:avLst/>
              <a:gdLst>
                <a:gd name="T0" fmla="*/ 0 w 1"/>
                <a:gd name="T1" fmla="*/ 338 h 338"/>
                <a:gd name="T2" fmla="*/ 0 w 1"/>
                <a:gd name="T3" fmla="*/ 0 h 338"/>
                <a:gd name="T4" fmla="*/ 0 w 1"/>
                <a:gd name="T5" fmla="*/ 338 h 338"/>
                <a:gd name="T6" fmla="*/ 0 60000 65536"/>
                <a:gd name="T7" fmla="*/ 0 60000 65536"/>
                <a:gd name="T8" fmla="*/ 0 60000 65536"/>
                <a:gd name="T9" fmla="*/ 0 w 1"/>
                <a:gd name="T10" fmla="*/ 0 h 338"/>
                <a:gd name="T11" fmla="*/ 1 w 1"/>
                <a:gd name="T12" fmla="*/ 338 h 338"/>
              </a:gdLst>
              <a:ahLst/>
              <a:cxnLst>
                <a:cxn ang="T6">
                  <a:pos x="T0" y="T1"/>
                </a:cxn>
                <a:cxn ang="T7">
                  <a:pos x="T2" y="T3"/>
                </a:cxn>
                <a:cxn ang="T8">
                  <a:pos x="T4" y="T5"/>
                </a:cxn>
              </a:cxnLst>
              <a:rect l="T9" t="T10" r="T11" b="T12"/>
              <a:pathLst>
                <a:path w="1" h="338">
                  <a:moveTo>
                    <a:pt x="0" y="338"/>
                  </a:moveTo>
                  <a:lnTo>
                    <a:pt x="0" y="0"/>
                  </a:lnTo>
                  <a:lnTo>
                    <a:pt x="0" y="338"/>
                  </a:lnTo>
                  <a:close/>
                </a:path>
              </a:pathLst>
            </a:custGeom>
            <a:solidFill>
              <a:srgbClr val="FF0000"/>
            </a:solidFill>
            <a:ln w="9525">
              <a:noFill/>
              <a:round/>
              <a:headEnd/>
              <a:tailEnd/>
            </a:ln>
          </p:spPr>
          <p:txBody>
            <a:bodyPr/>
            <a:lstStyle/>
            <a:p>
              <a:endParaRPr lang="en-GB"/>
            </a:p>
          </p:txBody>
        </p:sp>
        <p:sp>
          <p:nvSpPr>
            <p:cNvPr id="120945" name="Freeform 111"/>
            <p:cNvSpPr>
              <a:spLocks/>
            </p:cNvSpPr>
            <p:nvPr/>
          </p:nvSpPr>
          <p:spPr bwMode="auto">
            <a:xfrm>
              <a:off x="1675" y="2896"/>
              <a:ext cx="112" cy="338"/>
            </a:xfrm>
            <a:custGeom>
              <a:avLst/>
              <a:gdLst>
                <a:gd name="T0" fmla="*/ 0 w 112"/>
                <a:gd name="T1" fmla="*/ 0 h 338"/>
                <a:gd name="T2" fmla="*/ 112 w 112"/>
                <a:gd name="T3" fmla="*/ 0 h 338"/>
                <a:gd name="T4" fmla="*/ 0 w 112"/>
                <a:gd name="T5" fmla="*/ 338 h 338"/>
                <a:gd name="T6" fmla="*/ 0 w 112"/>
                <a:gd name="T7" fmla="*/ 0 h 338"/>
                <a:gd name="T8" fmla="*/ 0 60000 65536"/>
                <a:gd name="T9" fmla="*/ 0 60000 65536"/>
                <a:gd name="T10" fmla="*/ 0 60000 65536"/>
                <a:gd name="T11" fmla="*/ 0 60000 65536"/>
                <a:gd name="T12" fmla="*/ 0 w 112"/>
                <a:gd name="T13" fmla="*/ 0 h 338"/>
                <a:gd name="T14" fmla="*/ 112 w 112"/>
                <a:gd name="T15" fmla="*/ 338 h 338"/>
              </a:gdLst>
              <a:ahLst/>
              <a:cxnLst>
                <a:cxn ang="T8">
                  <a:pos x="T0" y="T1"/>
                </a:cxn>
                <a:cxn ang="T9">
                  <a:pos x="T2" y="T3"/>
                </a:cxn>
                <a:cxn ang="T10">
                  <a:pos x="T4" y="T5"/>
                </a:cxn>
                <a:cxn ang="T11">
                  <a:pos x="T6" y="T7"/>
                </a:cxn>
              </a:cxnLst>
              <a:rect l="T12" t="T13" r="T14" b="T15"/>
              <a:pathLst>
                <a:path w="112" h="338">
                  <a:moveTo>
                    <a:pt x="0" y="0"/>
                  </a:moveTo>
                  <a:lnTo>
                    <a:pt x="112" y="0"/>
                  </a:lnTo>
                  <a:lnTo>
                    <a:pt x="0" y="338"/>
                  </a:lnTo>
                  <a:lnTo>
                    <a:pt x="0" y="0"/>
                  </a:lnTo>
                  <a:close/>
                </a:path>
              </a:pathLst>
            </a:custGeom>
            <a:solidFill>
              <a:srgbClr val="FF0000"/>
            </a:solidFill>
            <a:ln w="9525">
              <a:noFill/>
              <a:round/>
              <a:headEnd/>
              <a:tailEnd/>
            </a:ln>
          </p:spPr>
          <p:txBody>
            <a:bodyPr/>
            <a:lstStyle/>
            <a:p>
              <a:endParaRPr lang="en-GB"/>
            </a:p>
          </p:txBody>
        </p:sp>
        <p:sp>
          <p:nvSpPr>
            <p:cNvPr id="120946" name="Freeform 112"/>
            <p:cNvSpPr>
              <a:spLocks/>
            </p:cNvSpPr>
            <p:nvPr/>
          </p:nvSpPr>
          <p:spPr bwMode="auto">
            <a:xfrm>
              <a:off x="1675" y="2896"/>
              <a:ext cx="112" cy="338"/>
            </a:xfrm>
            <a:custGeom>
              <a:avLst/>
              <a:gdLst>
                <a:gd name="T0" fmla="*/ 0 w 112"/>
                <a:gd name="T1" fmla="*/ 338 h 338"/>
                <a:gd name="T2" fmla="*/ 112 w 112"/>
                <a:gd name="T3" fmla="*/ 0 h 338"/>
                <a:gd name="T4" fmla="*/ 112 w 112"/>
                <a:gd name="T5" fmla="*/ 338 h 338"/>
                <a:gd name="T6" fmla="*/ 0 w 112"/>
                <a:gd name="T7" fmla="*/ 338 h 338"/>
                <a:gd name="T8" fmla="*/ 0 60000 65536"/>
                <a:gd name="T9" fmla="*/ 0 60000 65536"/>
                <a:gd name="T10" fmla="*/ 0 60000 65536"/>
                <a:gd name="T11" fmla="*/ 0 60000 65536"/>
                <a:gd name="T12" fmla="*/ 0 w 112"/>
                <a:gd name="T13" fmla="*/ 0 h 338"/>
                <a:gd name="T14" fmla="*/ 112 w 112"/>
                <a:gd name="T15" fmla="*/ 338 h 338"/>
              </a:gdLst>
              <a:ahLst/>
              <a:cxnLst>
                <a:cxn ang="T8">
                  <a:pos x="T0" y="T1"/>
                </a:cxn>
                <a:cxn ang="T9">
                  <a:pos x="T2" y="T3"/>
                </a:cxn>
                <a:cxn ang="T10">
                  <a:pos x="T4" y="T5"/>
                </a:cxn>
                <a:cxn ang="T11">
                  <a:pos x="T6" y="T7"/>
                </a:cxn>
              </a:cxnLst>
              <a:rect l="T12" t="T13" r="T14" b="T15"/>
              <a:pathLst>
                <a:path w="112" h="338">
                  <a:moveTo>
                    <a:pt x="0" y="338"/>
                  </a:moveTo>
                  <a:lnTo>
                    <a:pt x="112" y="0"/>
                  </a:lnTo>
                  <a:lnTo>
                    <a:pt x="112" y="338"/>
                  </a:lnTo>
                  <a:lnTo>
                    <a:pt x="0" y="338"/>
                  </a:lnTo>
                  <a:close/>
                </a:path>
              </a:pathLst>
            </a:custGeom>
            <a:solidFill>
              <a:srgbClr val="FF0000"/>
            </a:solidFill>
            <a:ln w="9525">
              <a:noFill/>
              <a:round/>
              <a:headEnd/>
              <a:tailEnd/>
            </a:ln>
          </p:spPr>
          <p:txBody>
            <a:bodyPr/>
            <a:lstStyle/>
            <a:p>
              <a:endParaRPr lang="en-GB"/>
            </a:p>
          </p:txBody>
        </p:sp>
        <p:sp>
          <p:nvSpPr>
            <p:cNvPr id="120947" name="Freeform 113"/>
            <p:cNvSpPr>
              <a:spLocks/>
            </p:cNvSpPr>
            <p:nvPr/>
          </p:nvSpPr>
          <p:spPr bwMode="auto">
            <a:xfrm>
              <a:off x="1675" y="2896"/>
              <a:ext cx="112" cy="338"/>
            </a:xfrm>
            <a:custGeom>
              <a:avLst/>
              <a:gdLst>
                <a:gd name="T0" fmla="*/ 0 w 112"/>
                <a:gd name="T1" fmla="*/ 338 h 338"/>
                <a:gd name="T2" fmla="*/ 0 w 112"/>
                <a:gd name="T3" fmla="*/ 0 h 338"/>
                <a:gd name="T4" fmla="*/ 112 w 112"/>
                <a:gd name="T5" fmla="*/ 0 h 338"/>
                <a:gd name="T6" fmla="*/ 112 w 112"/>
                <a:gd name="T7" fmla="*/ 338 h 338"/>
                <a:gd name="T8" fmla="*/ 0 w 112"/>
                <a:gd name="T9" fmla="*/ 338 h 338"/>
                <a:gd name="T10" fmla="*/ 0 w 112"/>
                <a:gd name="T11" fmla="*/ 338 h 338"/>
                <a:gd name="T12" fmla="*/ 0 60000 65536"/>
                <a:gd name="T13" fmla="*/ 0 60000 65536"/>
                <a:gd name="T14" fmla="*/ 0 60000 65536"/>
                <a:gd name="T15" fmla="*/ 0 60000 65536"/>
                <a:gd name="T16" fmla="*/ 0 60000 65536"/>
                <a:gd name="T17" fmla="*/ 0 60000 65536"/>
                <a:gd name="T18" fmla="*/ 0 w 112"/>
                <a:gd name="T19" fmla="*/ 0 h 338"/>
                <a:gd name="T20" fmla="*/ 112 w 112"/>
                <a:gd name="T21" fmla="*/ 338 h 338"/>
              </a:gdLst>
              <a:ahLst/>
              <a:cxnLst>
                <a:cxn ang="T12">
                  <a:pos x="T0" y="T1"/>
                </a:cxn>
                <a:cxn ang="T13">
                  <a:pos x="T2" y="T3"/>
                </a:cxn>
                <a:cxn ang="T14">
                  <a:pos x="T4" y="T5"/>
                </a:cxn>
                <a:cxn ang="T15">
                  <a:pos x="T6" y="T7"/>
                </a:cxn>
                <a:cxn ang="T16">
                  <a:pos x="T8" y="T9"/>
                </a:cxn>
                <a:cxn ang="T17">
                  <a:pos x="T10" y="T11"/>
                </a:cxn>
              </a:cxnLst>
              <a:rect l="T18" t="T19" r="T20" b="T21"/>
              <a:pathLst>
                <a:path w="112" h="338">
                  <a:moveTo>
                    <a:pt x="0" y="338"/>
                  </a:moveTo>
                  <a:lnTo>
                    <a:pt x="0" y="0"/>
                  </a:lnTo>
                  <a:lnTo>
                    <a:pt x="112" y="0"/>
                  </a:lnTo>
                  <a:lnTo>
                    <a:pt x="112" y="338"/>
                  </a:lnTo>
                  <a:lnTo>
                    <a:pt x="0" y="338"/>
                  </a:lnTo>
                </a:path>
              </a:pathLst>
            </a:custGeom>
            <a:noFill/>
            <a:ln w="11113">
              <a:solidFill>
                <a:srgbClr val="FFFFFF"/>
              </a:solidFill>
              <a:round/>
              <a:headEnd/>
              <a:tailEnd/>
            </a:ln>
          </p:spPr>
          <p:txBody>
            <a:bodyPr/>
            <a:lstStyle/>
            <a:p>
              <a:endParaRPr lang="en-GB"/>
            </a:p>
          </p:txBody>
        </p:sp>
        <p:sp>
          <p:nvSpPr>
            <p:cNvPr id="120948" name="Freeform 114"/>
            <p:cNvSpPr>
              <a:spLocks/>
            </p:cNvSpPr>
            <p:nvPr/>
          </p:nvSpPr>
          <p:spPr bwMode="auto">
            <a:xfrm>
              <a:off x="1562" y="2812"/>
              <a:ext cx="1" cy="422"/>
            </a:xfrm>
            <a:custGeom>
              <a:avLst/>
              <a:gdLst>
                <a:gd name="T0" fmla="*/ 0 w 1"/>
                <a:gd name="T1" fmla="*/ 422 h 422"/>
                <a:gd name="T2" fmla="*/ 0 w 1"/>
                <a:gd name="T3" fmla="*/ 0 h 422"/>
                <a:gd name="T4" fmla="*/ 0 w 1"/>
                <a:gd name="T5" fmla="*/ 422 h 422"/>
                <a:gd name="T6" fmla="*/ 0 60000 65536"/>
                <a:gd name="T7" fmla="*/ 0 60000 65536"/>
                <a:gd name="T8" fmla="*/ 0 60000 65536"/>
                <a:gd name="T9" fmla="*/ 0 w 1"/>
                <a:gd name="T10" fmla="*/ 0 h 422"/>
                <a:gd name="T11" fmla="*/ 1 w 1"/>
                <a:gd name="T12" fmla="*/ 422 h 422"/>
              </a:gdLst>
              <a:ahLst/>
              <a:cxnLst>
                <a:cxn ang="T6">
                  <a:pos x="T0" y="T1"/>
                </a:cxn>
                <a:cxn ang="T7">
                  <a:pos x="T2" y="T3"/>
                </a:cxn>
                <a:cxn ang="T8">
                  <a:pos x="T4" y="T5"/>
                </a:cxn>
              </a:cxnLst>
              <a:rect l="T9" t="T10" r="T11" b="T12"/>
              <a:pathLst>
                <a:path w="1" h="422">
                  <a:moveTo>
                    <a:pt x="0" y="422"/>
                  </a:moveTo>
                  <a:lnTo>
                    <a:pt x="0" y="0"/>
                  </a:lnTo>
                  <a:lnTo>
                    <a:pt x="0" y="422"/>
                  </a:lnTo>
                  <a:close/>
                </a:path>
              </a:pathLst>
            </a:custGeom>
            <a:solidFill>
              <a:srgbClr val="FF0000"/>
            </a:solidFill>
            <a:ln w="9525">
              <a:noFill/>
              <a:round/>
              <a:headEnd/>
              <a:tailEnd/>
            </a:ln>
          </p:spPr>
          <p:txBody>
            <a:bodyPr/>
            <a:lstStyle/>
            <a:p>
              <a:endParaRPr lang="en-GB"/>
            </a:p>
          </p:txBody>
        </p:sp>
        <p:sp>
          <p:nvSpPr>
            <p:cNvPr id="120949" name="Freeform 115"/>
            <p:cNvSpPr>
              <a:spLocks/>
            </p:cNvSpPr>
            <p:nvPr/>
          </p:nvSpPr>
          <p:spPr bwMode="auto">
            <a:xfrm>
              <a:off x="1562" y="2812"/>
              <a:ext cx="113" cy="422"/>
            </a:xfrm>
            <a:custGeom>
              <a:avLst/>
              <a:gdLst>
                <a:gd name="T0" fmla="*/ 0 w 113"/>
                <a:gd name="T1" fmla="*/ 0 h 422"/>
                <a:gd name="T2" fmla="*/ 113 w 113"/>
                <a:gd name="T3" fmla="*/ 0 h 422"/>
                <a:gd name="T4" fmla="*/ 0 w 113"/>
                <a:gd name="T5" fmla="*/ 422 h 422"/>
                <a:gd name="T6" fmla="*/ 0 w 113"/>
                <a:gd name="T7" fmla="*/ 0 h 422"/>
                <a:gd name="T8" fmla="*/ 0 60000 65536"/>
                <a:gd name="T9" fmla="*/ 0 60000 65536"/>
                <a:gd name="T10" fmla="*/ 0 60000 65536"/>
                <a:gd name="T11" fmla="*/ 0 60000 65536"/>
                <a:gd name="T12" fmla="*/ 0 w 113"/>
                <a:gd name="T13" fmla="*/ 0 h 422"/>
                <a:gd name="T14" fmla="*/ 113 w 113"/>
                <a:gd name="T15" fmla="*/ 422 h 422"/>
              </a:gdLst>
              <a:ahLst/>
              <a:cxnLst>
                <a:cxn ang="T8">
                  <a:pos x="T0" y="T1"/>
                </a:cxn>
                <a:cxn ang="T9">
                  <a:pos x="T2" y="T3"/>
                </a:cxn>
                <a:cxn ang="T10">
                  <a:pos x="T4" y="T5"/>
                </a:cxn>
                <a:cxn ang="T11">
                  <a:pos x="T6" y="T7"/>
                </a:cxn>
              </a:cxnLst>
              <a:rect l="T12" t="T13" r="T14" b="T15"/>
              <a:pathLst>
                <a:path w="113" h="422">
                  <a:moveTo>
                    <a:pt x="0" y="0"/>
                  </a:moveTo>
                  <a:lnTo>
                    <a:pt x="113" y="0"/>
                  </a:lnTo>
                  <a:lnTo>
                    <a:pt x="0" y="422"/>
                  </a:lnTo>
                  <a:lnTo>
                    <a:pt x="0" y="0"/>
                  </a:lnTo>
                  <a:close/>
                </a:path>
              </a:pathLst>
            </a:custGeom>
            <a:solidFill>
              <a:srgbClr val="FF0000"/>
            </a:solidFill>
            <a:ln w="9525">
              <a:noFill/>
              <a:round/>
              <a:headEnd/>
              <a:tailEnd/>
            </a:ln>
          </p:spPr>
          <p:txBody>
            <a:bodyPr/>
            <a:lstStyle/>
            <a:p>
              <a:endParaRPr lang="en-GB"/>
            </a:p>
          </p:txBody>
        </p:sp>
        <p:sp>
          <p:nvSpPr>
            <p:cNvPr id="120950" name="Freeform 116"/>
            <p:cNvSpPr>
              <a:spLocks/>
            </p:cNvSpPr>
            <p:nvPr/>
          </p:nvSpPr>
          <p:spPr bwMode="auto">
            <a:xfrm>
              <a:off x="1562" y="2812"/>
              <a:ext cx="113" cy="422"/>
            </a:xfrm>
            <a:custGeom>
              <a:avLst/>
              <a:gdLst>
                <a:gd name="T0" fmla="*/ 0 w 113"/>
                <a:gd name="T1" fmla="*/ 422 h 422"/>
                <a:gd name="T2" fmla="*/ 113 w 113"/>
                <a:gd name="T3" fmla="*/ 0 h 422"/>
                <a:gd name="T4" fmla="*/ 113 w 113"/>
                <a:gd name="T5" fmla="*/ 422 h 422"/>
                <a:gd name="T6" fmla="*/ 0 w 113"/>
                <a:gd name="T7" fmla="*/ 422 h 422"/>
                <a:gd name="T8" fmla="*/ 0 60000 65536"/>
                <a:gd name="T9" fmla="*/ 0 60000 65536"/>
                <a:gd name="T10" fmla="*/ 0 60000 65536"/>
                <a:gd name="T11" fmla="*/ 0 60000 65536"/>
                <a:gd name="T12" fmla="*/ 0 w 113"/>
                <a:gd name="T13" fmla="*/ 0 h 422"/>
                <a:gd name="T14" fmla="*/ 113 w 113"/>
                <a:gd name="T15" fmla="*/ 422 h 422"/>
              </a:gdLst>
              <a:ahLst/>
              <a:cxnLst>
                <a:cxn ang="T8">
                  <a:pos x="T0" y="T1"/>
                </a:cxn>
                <a:cxn ang="T9">
                  <a:pos x="T2" y="T3"/>
                </a:cxn>
                <a:cxn ang="T10">
                  <a:pos x="T4" y="T5"/>
                </a:cxn>
                <a:cxn ang="T11">
                  <a:pos x="T6" y="T7"/>
                </a:cxn>
              </a:cxnLst>
              <a:rect l="T12" t="T13" r="T14" b="T15"/>
              <a:pathLst>
                <a:path w="113" h="422">
                  <a:moveTo>
                    <a:pt x="0" y="422"/>
                  </a:moveTo>
                  <a:lnTo>
                    <a:pt x="113" y="0"/>
                  </a:lnTo>
                  <a:lnTo>
                    <a:pt x="113" y="422"/>
                  </a:lnTo>
                  <a:lnTo>
                    <a:pt x="0" y="422"/>
                  </a:lnTo>
                  <a:close/>
                </a:path>
              </a:pathLst>
            </a:custGeom>
            <a:solidFill>
              <a:srgbClr val="FF0000"/>
            </a:solidFill>
            <a:ln w="9525">
              <a:noFill/>
              <a:round/>
              <a:headEnd/>
              <a:tailEnd/>
            </a:ln>
          </p:spPr>
          <p:txBody>
            <a:bodyPr/>
            <a:lstStyle/>
            <a:p>
              <a:endParaRPr lang="en-GB"/>
            </a:p>
          </p:txBody>
        </p:sp>
        <p:sp>
          <p:nvSpPr>
            <p:cNvPr id="120951" name="Freeform 117"/>
            <p:cNvSpPr>
              <a:spLocks/>
            </p:cNvSpPr>
            <p:nvPr/>
          </p:nvSpPr>
          <p:spPr bwMode="auto">
            <a:xfrm>
              <a:off x="1562" y="2812"/>
              <a:ext cx="113" cy="422"/>
            </a:xfrm>
            <a:custGeom>
              <a:avLst/>
              <a:gdLst>
                <a:gd name="T0" fmla="*/ 0 w 113"/>
                <a:gd name="T1" fmla="*/ 422 h 422"/>
                <a:gd name="T2" fmla="*/ 0 w 113"/>
                <a:gd name="T3" fmla="*/ 0 h 422"/>
                <a:gd name="T4" fmla="*/ 113 w 113"/>
                <a:gd name="T5" fmla="*/ 0 h 422"/>
                <a:gd name="T6" fmla="*/ 113 w 113"/>
                <a:gd name="T7" fmla="*/ 422 h 422"/>
                <a:gd name="T8" fmla="*/ 0 w 113"/>
                <a:gd name="T9" fmla="*/ 422 h 422"/>
                <a:gd name="T10" fmla="*/ 0 w 113"/>
                <a:gd name="T11" fmla="*/ 422 h 422"/>
                <a:gd name="T12" fmla="*/ 0 60000 65536"/>
                <a:gd name="T13" fmla="*/ 0 60000 65536"/>
                <a:gd name="T14" fmla="*/ 0 60000 65536"/>
                <a:gd name="T15" fmla="*/ 0 60000 65536"/>
                <a:gd name="T16" fmla="*/ 0 60000 65536"/>
                <a:gd name="T17" fmla="*/ 0 60000 65536"/>
                <a:gd name="T18" fmla="*/ 0 w 113"/>
                <a:gd name="T19" fmla="*/ 0 h 422"/>
                <a:gd name="T20" fmla="*/ 113 w 113"/>
                <a:gd name="T21" fmla="*/ 422 h 422"/>
              </a:gdLst>
              <a:ahLst/>
              <a:cxnLst>
                <a:cxn ang="T12">
                  <a:pos x="T0" y="T1"/>
                </a:cxn>
                <a:cxn ang="T13">
                  <a:pos x="T2" y="T3"/>
                </a:cxn>
                <a:cxn ang="T14">
                  <a:pos x="T4" y="T5"/>
                </a:cxn>
                <a:cxn ang="T15">
                  <a:pos x="T6" y="T7"/>
                </a:cxn>
                <a:cxn ang="T16">
                  <a:pos x="T8" y="T9"/>
                </a:cxn>
                <a:cxn ang="T17">
                  <a:pos x="T10" y="T11"/>
                </a:cxn>
              </a:cxnLst>
              <a:rect l="T18" t="T19" r="T20" b="T21"/>
              <a:pathLst>
                <a:path w="113" h="422">
                  <a:moveTo>
                    <a:pt x="0" y="422"/>
                  </a:moveTo>
                  <a:lnTo>
                    <a:pt x="0" y="0"/>
                  </a:lnTo>
                  <a:lnTo>
                    <a:pt x="113" y="0"/>
                  </a:lnTo>
                  <a:lnTo>
                    <a:pt x="113" y="422"/>
                  </a:lnTo>
                  <a:lnTo>
                    <a:pt x="0" y="422"/>
                  </a:lnTo>
                </a:path>
              </a:pathLst>
            </a:custGeom>
            <a:noFill/>
            <a:ln w="11113">
              <a:solidFill>
                <a:srgbClr val="FFFFFF"/>
              </a:solidFill>
              <a:round/>
              <a:headEnd/>
              <a:tailEnd/>
            </a:ln>
          </p:spPr>
          <p:txBody>
            <a:bodyPr/>
            <a:lstStyle/>
            <a:p>
              <a:endParaRPr lang="en-GB"/>
            </a:p>
          </p:txBody>
        </p:sp>
        <p:sp>
          <p:nvSpPr>
            <p:cNvPr id="120952" name="Freeform 118"/>
            <p:cNvSpPr>
              <a:spLocks/>
            </p:cNvSpPr>
            <p:nvPr/>
          </p:nvSpPr>
          <p:spPr bwMode="auto">
            <a:xfrm>
              <a:off x="1450" y="2531"/>
              <a:ext cx="1" cy="703"/>
            </a:xfrm>
            <a:custGeom>
              <a:avLst/>
              <a:gdLst>
                <a:gd name="T0" fmla="*/ 0 w 1"/>
                <a:gd name="T1" fmla="*/ 703 h 703"/>
                <a:gd name="T2" fmla="*/ 0 w 1"/>
                <a:gd name="T3" fmla="*/ 0 h 703"/>
                <a:gd name="T4" fmla="*/ 0 w 1"/>
                <a:gd name="T5" fmla="*/ 703 h 703"/>
                <a:gd name="T6" fmla="*/ 0 60000 65536"/>
                <a:gd name="T7" fmla="*/ 0 60000 65536"/>
                <a:gd name="T8" fmla="*/ 0 60000 65536"/>
                <a:gd name="T9" fmla="*/ 0 w 1"/>
                <a:gd name="T10" fmla="*/ 0 h 703"/>
                <a:gd name="T11" fmla="*/ 1 w 1"/>
                <a:gd name="T12" fmla="*/ 703 h 703"/>
              </a:gdLst>
              <a:ahLst/>
              <a:cxnLst>
                <a:cxn ang="T6">
                  <a:pos x="T0" y="T1"/>
                </a:cxn>
                <a:cxn ang="T7">
                  <a:pos x="T2" y="T3"/>
                </a:cxn>
                <a:cxn ang="T8">
                  <a:pos x="T4" y="T5"/>
                </a:cxn>
              </a:cxnLst>
              <a:rect l="T9" t="T10" r="T11" b="T12"/>
              <a:pathLst>
                <a:path w="1" h="703">
                  <a:moveTo>
                    <a:pt x="0" y="703"/>
                  </a:moveTo>
                  <a:lnTo>
                    <a:pt x="0" y="0"/>
                  </a:lnTo>
                  <a:lnTo>
                    <a:pt x="0" y="703"/>
                  </a:lnTo>
                  <a:close/>
                </a:path>
              </a:pathLst>
            </a:custGeom>
            <a:solidFill>
              <a:srgbClr val="FF0000"/>
            </a:solidFill>
            <a:ln w="9525">
              <a:noFill/>
              <a:round/>
              <a:headEnd/>
              <a:tailEnd/>
            </a:ln>
          </p:spPr>
          <p:txBody>
            <a:bodyPr/>
            <a:lstStyle/>
            <a:p>
              <a:endParaRPr lang="en-GB"/>
            </a:p>
          </p:txBody>
        </p:sp>
        <p:sp>
          <p:nvSpPr>
            <p:cNvPr id="120953" name="Freeform 119"/>
            <p:cNvSpPr>
              <a:spLocks/>
            </p:cNvSpPr>
            <p:nvPr/>
          </p:nvSpPr>
          <p:spPr bwMode="auto">
            <a:xfrm>
              <a:off x="1450" y="2531"/>
              <a:ext cx="112" cy="703"/>
            </a:xfrm>
            <a:custGeom>
              <a:avLst/>
              <a:gdLst>
                <a:gd name="T0" fmla="*/ 0 w 112"/>
                <a:gd name="T1" fmla="*/ 0 h 703"/>
                <a:gd name="T2" fmla="*/ 112 w 112"/>
                <a:gd name="T3" fmla="*/ 0 h 703"/>
                <a:gd name="T4" fmla="*/ 0 w 112"/>
                <a:gd name="T5" fmla="*/ 703 h 703"/>
                <a:gd name="T6" fmla="*/ 0 w 112"/>
                <a:gd name="T7" fmla="*/ 0 h 703"/>
                <a:gd name="T8" fmla="*/ 0 60000 65536"/>
                <a:gd name="T9" fmla="*/ 0 60000 65536"/>
                <a:gd name="T10" fmla="*/ 0 60000 65536"/>
                <a:gd name="T11" fmla="*/ 0 60000 65536"/>
                <a:gd name="T12" fmla="*/ 0 w 112"/>
                <a:gd name="T13" fmla="*/ 0 h 703"/>
                <a:gd name="T14" fmla="*/ 112 w 112"/>
                <a:gd name="T15" fmla="*/ 703 h 703"/>
              </a:gdLst>
              <a:ahLst/>
              <a:cxnLst>
                <a:cxn ang="T8">
                  <a:pos x="T0" y="T1"/>
                </a:cxn>
                <a:cxn ang="T9">
                  <a:pos x="T2" y="T3"/>
                </a:cxn>
                <a:cxn ang="T10">
                  <a:pos x="T4" y="T5"/>
                </a:cxn>
                <a:cxn ang="T11">
                  <a:pos x="T6" y="T7"/>
                </a:cxn>
              </a:cxnLst>
              <a:rect l="T12" t="T13" r="T14" b="T15"/>
              <a:pathLst>
                <a:path w="112" h="703">
                  <a:moveTo>
                    <a:pt x="0" y="0"/>
                  </a:moveTo>
                  <a:lnTo>
                    <a:pt x="112" y="0"/>
                  </a:lnTo>
                  <a:lnTo>
                    <a:pt x="0" y="703"/>
                  </a:lnTo>
                  <a:lnTo>
                    <a:pt x="0" y="0"/>
                  </a:lnTo>
                  <a:close/>
                </a:path>
              </a:pathLst>
            </a:custGeom>
            <a:solidFill>
              <a:srgbClr val="FF0000"/>
            </a:solidFill>
            <a:ln w="9525">
              <a:noFill/>
              <a:round/>
              <a:headEnd/>
              <a:tailEnd/>
            </a:ln>
          </p:spPr>
          <p:txBody>
            <a:bodyPr/>
            <a:lstStyle/>
            <a:p>
              <a:endParaRPr lang="en-GB"/>
            </a:p>
          </p:txBody>
        </p:sp>
        <p:sp>
          <p:nvSpPr>
            <p:cNvPr id="120954" name="Freeform 120"/>
            <p:cNvSpPr>
              <a:spLocks/>
            </p:cNvSpPr>
            <p:nvPr/>
          </p:nvSpPr>
          <p:spPr bwMode="auto">
            <a:xfrm>
              <a:off x="1450" y="2531"/>
              <a:ext cx="112" cy="703"/>
            </a:xfrm>
            <a:custGeom>
              <a:avLst/>
              <a:gdLst>
                <a:gd name="T0" fmla="*/ 0 w 112"/>
                <a:gd name="T1" fmla="*/ 703 h 703"/>
                <a:gd name="T2" fmla="*/ 112 w 112"/>
                <a:gd name="T3" fmla="*/ 0 h 703"/>
                <a:gd name="T4" fmla="*/ 112 w 112"/>
                <a:gd name="T5" fmla="*/ 703 h 703"/>
                <a:gd name="T6" fmla="*/ 0 w 112"/>
                <a:gd name="T7" fmla="*/ 703 h 703"/>
                <a:gd name="T8" fmla="*/ 0 60000 65536"/>
                <a:gd name="T9" fmla="*/ 0 60000 65536"/>
                <a:gd name="T10" fmla="*/ 0 60000 65536"/>
                <a:gd name="T11" fmla="*/ 0 60000 65536"/>
                <a:gd name="T12" fmla="*/ 0 w 112"/>
                <a:gd name="T13" fmla="*/ 0 h 703"/>
                <a:gd name="T14" fmla="*/ 112 w 112"/>
                <a:gd name="T15" fmla="*/ 703 h 703"/>
              </a:gdLst>
              <a:ahLst/>
              <a:cxnLst>
                <a:cxn ang="T8">
                  <a:pos x="T0" y="T1"/>
                </a:cxn>
                <a:cxn ang="T9">
                  <a:pos x="T2" y="T3"/>
                </a:cxn>
                <a:cxn ang="T10">
                  <a:pos x="T4" y="T5"/>
                </a:cxn>
                <a:cxn ang="T11">
                  <a:pos x="T6" y="T7"/>
                </a:cxn>
              </a:cxnLst>
              <a:rect l="T12" t="T13" r="T14" b="T15"/>
              <a:pathLst>
                <a:path w="112" h="703">
                  <a:moveTo>
                    <a:pt x="0" y="703"/>
                  </a:moveTo>
                  <a:lnTo>
                    <a:pt x="112" y="0"/>
                  </a:lnTo>
                  <a:lnTo>
                    <a:pt x="112" y="703"/>
                  </a:lnTo>
                  <a:lnTo>
                    <a:pt x="0" y="703"/>
                  </a:lnTo>
                  <a:close/>
                </a:path>
              </a:pathLst>
            </a:custGeom>
            <a:solidFill>
              <a:srgbClr val="FF0000"/>
            </a:solidFill>
            <a:ln w="9525">
              <a:noFill/>
              <a:round/>
              <a:headEnd/>
              <a:tailEnd/>
            </a:ln>
          </p:spPr>
          <p:txBody>
            <a:bodyPr/>
            <a:lstStyle/>
            <a:p>
              <a:endParaRPr lang="en-GB"/>
            </a:p>
          </p:txBody>
        </p:sp>
        <p:sp>
          <p:nvSpPr>
            <p:cNvPr id="120955" name="Freeform 121"/>
            <p:cNvSpPr>
              <a:spLocks/>
            </p:cNvSpPr>
            <p:nvPr/>
          </p:nvSpPr>
          <p:spPr bwMode="auto">
            <a:xfrm>
              <a:off x="1450" y="2531"/>
              <a:ext cx="112" cy="703"/>
            </a:xfrm>
            <a:custGeom>
              <a:avLst/>
              <a:gdLst>
                <a:gd name="T0" fmla="*/ 0 w 112"/>
                <a:gd name="T1" fmla="*/ 703 h 703"/>
                <a:gd name="T2" fmla="*/ 0 w 112"/>
                <a:gd name="T3" fmla="*/ 0 h 703"/>
                <a:gd name="T4" fmla="*/ 112 w 112"/>
                <a:gd name="T5" fmla="*/ 0 h 703"/>
                <a:gd name="T6" fmla="*/ 112 w 112"/>
                <a:gd name="T7" fmla="*/ 703 h 703"/>
                <a:gd name="T8" fmla="*/ 0 w 112"/>
                <a:gd name="T9" fmla="*/ 703 h 703"/>
                <a:gd name="T10" fmla="*/ 0 w 112"/>
                <a:gd name="T11" fmla="*/ 703 h 703"/>
                <a:gd name="T12" fmla="*/ 0 60000 65536"/>
                <a:gd name="T13" fmla="*/ 0 60000 65536"/>
                <a:gd name="T14" fmla="*/ 0 60000 65536"/>
                <a:gd name="T15" fmla="*/ 0 60000 65536"/>
                <a:gd name="T16" fmla="*/ 0 60000 65536"/>
                <a:gd name="T17" fmla="*/ 0 60000 65536"/>
                <a:gd name="T18" fmla="*/ 0 w 112"/>
                <a:gd name="T19" fmla="*/ 0 h 703"/>
                <a:gd name="T20" fmla="*/ 112 w 112"/>
                <a:gd name="T21" fmla="*/ 703 h 703"/>
              </a:gdLst>
              <a:ahLst/>
              <a:cxnLst>
                <a:cxn ang="T12">
                  <a:pos x="T0" y="T1"/>
                </a:cxn>
                <a:cxn ang="T13">
                  <a:pos x="T2" y="T3"/>
                </a:cxn>
                <a:cxn ang="T14">
                  <a:pos x="T4" y="T5"/>
                </a:cxn>
                <a:cxn ang="T15">
                  <a:pos x="T6" y="T7"/>
                </a:cxn>
                <a:cxn ang="T16">
                  <a:pos x="T8" y="T9"/>
                </a:cxn>
                <a:cxn ang="T17">
                  <a:pos x="T10" y="T11"/>
                </a:cxn>
              </a:cxnLst>
              <a:rect l="T18" t="T19" r="T20" b="T21"/>
              <a:pathLst>
                <a:path w="112" h="703">
                  <a:moveTo>
                    <a:pt x="0" y="703"/>
                  </a:moveTo>
                  <a:lnTo>
                    <a:pt x="0" y="0"/>
                  </a:lnTo>
                  <a:lnTo>
                    <a:pt x="112" y="0"/>
                  </a:lnTo>
                  <a:lnTo>
                    <a:pt x="112" y="703"/>
                  </a:lnTo>
                  <a:lnTo>
                    <a:pt x="0" y="703"/>
                  </a:lnTo>
                </a:path>
              </a:pathLst>
            </a:custGeom>
            <a:noFill/>
            <a:ln w="11113">
              <a:solidFill>
                <a:srgbClr val="FFFFFF"/>
              </a:solidFill>
              <a:round/>
              <a:headEnd/>
              <a:tailEnd/>
            </a:ln>
          </p:spPr>
          <p:txBody>
            <a:bodyPr/>
            <a:lstStyle/>
            <a:p>
              <a:endParaRPr lang="en-GB"/>
            </a:p>
          </p:txBody>
        </p:sp>
        <p:sp>
          <p:nvSpPr>
            <p:cNvPr id="120956" name="Freeform 122"/>
            <p:cNvSpPr>
              <a:spLocks/>
            </p:cNvSpPr>
            <p:nvPr/>
          </p:nvSpPr>
          <p:spPr bwMode="auto">
            <a:xfrm>
              <a:off x="1338" y="2418"/>
              <a:ext cx="1" cy="816"/>
            </a:xfrm>
            <a:custGeom>
              <a:avLst/>
              <a:gdLst>
                <a:gd name="T0" fmla="*/ 0 w 1"/>
                <a:gd name="T1" fmla="*/ 816 h 816"/>
                <a:gd name="T2" fmla="*/ 0 w 1"/>
                <a:gd name="T3" fmla="*/ 0 h 816"/>
                <a:gd name="T4" fmla="*/ 0 w 1"/>
                <a:gd name="T5" fmla="*/ 816 h 816"/>
                <a:gd name="T6" fmla="*/ 0 60000 65536"/>
                <a:gd name="T7" fmla="*/ 0 60000 65536"/>
                <a:gd name="T8" fmla="*/ 0 60000 65536"/>
                <a:gd name="T9" fmla="*/ 0 w 1"/>
                <a:gd name="T10" fmla="*/ 0 h 816"/>
                <a:gd name="T11" fmla="*/ 1 w 1"/>
                <a:gd name="T12" fmla="*/ 816 h 816"/>
              </a:gdLst>
              <a:ahLst/>
              <a:cxnLst>
                <a:cxn ang="T6">
                  <a:pos x="T0" y="T1"/>
                </a:cxn>
                <a:cxn ang="T7">
                  <a:pos x="T2" y="T3"/>
                </a:cxn>
                <a:cxn ang="T8">
                  <a:pos x="T4" y="T5"/>
                </a:cxn>
              </a:cxnLst>
              <a:rect l="T9" t="T10" r="T11" b="T12"/>
              <a:pathLst>
                <a:path w="1" h="816">
                  <a:moveTo>
                    <a:pt x="0" y="816"/>
                  </a:moveTo>
                  <a:lnTo>
                    <a:pt x="0" y="0"/>
                  </a:lnTo>
                  <a:lnTo>
                    <a:pt x="0" y="816"/>
                  </a:lnTo>
                  <a:close/>
                </a:path>
              </a:pathLst>
            </a:custGeom>
            <a:solidFill>
              <a:srgbClr val="FF0000"/>
            </a:solidFill>
            <a:ln w="9525">
              <a:noFill/>
              <a:round/>
              <a:headEnd/>
              <a:tailEnd/>
            </a:ln>
          </p:spPr>
          <p:txBody>
            <a:bodyPr/>
            <a:lstStyle/>
            <a:p>
              <a:endParaRPr lang="en-GB"/>
            </a:p>
          </p:txBody>
        </p:sp>
        <p:sp>
          <p:nvSpPr>
            <p:cNvPr id="120957" name="Freeform 123"/>
            <p:cNvSpPr>
              <a:spLocks/>
            </p:cNvSpPr>
            <p:nvPr/>
          </p:nvSpPr>
          <p:spPr bwMode="auto">
            <a:xfrm>
              <a:off x="1338" y="2418"/>
              <a:ext cx="112" cy="816"/>
            </a:xfrm>
            <a:custGeom>
              <a:avLst/>
              <a:gdLst>
                <a:gd name="T0" fmla="*/ 0 w 112"/>
                <a:gd name="T1" fmla="*/ 0 h 816"/>
                <a:gd name="T2" fmla="*/ 112 w 112"/>
                <a:gd name="T3" fmla="*/ 0 h 816"/>
                <a:gd name="T4" fmla="*/ 0 w 112"/>
                <a:gd name="T5" fmla="*/ 816 h 816"/>
                <a:gd name="T6" fmla="*/ 0 w 112"/>
                <a:gd name="T7" fmla="*/ 0 h 816"/>
                <a:gd name="T8" fmla="*/ 0 60000 65536"/>
                <a:gd name="T9" fmla="*/ 0 60000 65536"/>
                <a:gd name="T10" fmla="*/ 0 60000 65536"/>
                <a:gd name="T11" fmla="*/ 0 60000 65536"/>
                <a:gd name="T12" fmla="*/ 0 w 112"/>
                <a:gd name="T13" fmla="*/ 0 h 816"/>
                <a:gd name="T14" fmla="*/ 112 w 112"/>
                <a:gd name="T15" fmla="*/ 816 h 816"/>
              </a:gdLst>
              <a:ahLst/>
              <a:cxnLst>
                <a:cxn ang="T8">
                  <a:pos x="T0" y="T1"/>
                </a:cxn>
                <a:cxn ang="T9">
                  <a:pos x="T2" y="T3"/>
                </a:cxn>
                <a:cxn ang="T10">
                  <a:pos x="T4" y="T5"/>
                </a:cxn>
                <a:cxn ang="T11">
                  <a:pos x="T6" y="T7"/>
                </a:cxn>
              </a:cxnLst>
              <a:rect l="T12" t="T13" r="T14" b="T15"/>
              <a:pathLst>
                <a:path w="112" h="816">
                  <a:moveTo>
                    <a:pt x="0" y="0"/>
                  </a:moveTo>
                  <a:lnTo>
                    <a:pt x="112" y="0"/>
                  </a:lnTo>
                  <a:lnTo>
                    <a:pt x="0" y="816"/>
                  </a:lnTo>
                  <a:lnTo>
                    <a:pt x="0" y="0"/>
                  </a:lnTo>
                  <a:close/>
                </a:path>
              </a:pathLst>
            </a:custGeom>
            <a:solidFill>
              <a:srgbClr val="FF0000"/>
            </a:solidFill>
            <a:ln w="9525">
              <a:noFill/>
              <a:round/>
              <a:headEnd/>
              <a:tailEnd/>
            </a:ln>
          </p:spPr>
          <p:txBody>
            <a:bodyPr/>
            <a:lstStyle/>
            <a:p>
              <a:endParaRPr lang="en-GB"/>
            </a:p>
          </p:txBody>
        </p:sp>
        <p:sp>
          <p:nvSpPr>
            <p:cNvPr id="120958" name="Freeform 124"/>
            <p:cNvSpPr>
              <a:spLocks/>
            </p:cNvSpPr>
            <p:nvPr/>
          </p:nvSpPr>
          <p:spPr bwMode="auto">
            <a:xfrm>
              <a:off x="1338" y="2418"/>
              <a:ext cx="112" cy="816"/>
            </a:xfrm>
            <a:custGeom>
              <a:avLst/>
              <a:gdLst>
                <a:gd name="T0" fmla="*/ 0 w 112"/>
                <a:gd name="T1" fmla="*/ 816 h 816"/>
                <a:gd name="T2" fmla="*/ 112 w 112"/>
                <a:gd name="T3" fmla="*/ 0 h 816"/>
                <a:gd name="T4" fmla="*/ 112 w 112"/>
                <a:gd name="T5" fmla="*/ 816 h 816"/>
                <a:gd name="T6" fmla="*/ 0 w 112"/>
                <a:gd name="T7" fmla="*/ 816 h 816"/>
                <a:gd name="T8" fmla="*/ 0 60000 65536"/>
                <a:gd name="T9" fmla="*/ 0 60000 65536"/>
                <a:gd name="T10" fmla="*/ 0 60000 65536"/>
                <a:gd name="T11" fmla="*/ 0 60000 65536"/>
                <a:gd name="T12" fmla="*/ 0 w 112"/>
                <a:gd name="T13" fmla="*/ 0 h 816"/>
                <a:gd name="T14" fmla="*/ 112 w 112"/>
                <a:gd name="T15" fmla="*/ 816 h 816"/>
              </a:gdLst>
              <a:ahLst/>
              <a:cxnLst>
                <a:cxn ang="T8">
                  <a:pos x="T0" y="T1"/>
                </a:cxn>
                <a:cxn ang="T9">
                  <a:pos x="T2" y="T3"/>
                </a:cxn>
                <a:cxn ang="T10">
                  <a:pos x="T4" y="T5"/>
                </a:cxn>
                <a:cxn ang="T11">
                  <a:pos x="T6" y="T7"/>
                </a:cxn>
              </a:cxnLst>
              <a:rect l="T12" t="T13" r="T14" b="T15"/>
              <a:pathLst>
                <a:path w="112" h="816">
                  <a:moveTo>
                    <a:pt x="0" y="816"/>
                  </a:moveTo>
                  <a:lnTo>
                    <a:pt x="112" y="0"/>
                  </a:lnTo>
                  <a:lnTo>
                    <a:pt x="112" y="816"/>
                  </a:lnTo>
                  <a:lnTo>
                    <a:pt x="0" y="816"/>
                  </a:lnTo>
                  <a:close/>
                </a:path>
              </a:pathLst>
            </a:custGeom>
            <a:solidFill>
              <a:srgbClr val="FF0000"/>
            </a:solidFill>
            <a:ln w="9525">
              <a:noFill/>
              <a:round/>
              <a:headEnd/>
              <a:tailEnd/>
            </a:ln>
          </p:spPr>
          <p:txBody>
            <a:bodyPr/>
            <a:lstStyle/>
            <a:p>
              <a:endParaRPr lang="en-GB"/>
            </a:p>
          </p:txBody>
        </p:sp>
        <p:sp>
          <p:nvSpPr>
            <p:cNvPr id="120959" name="Freeform 125"/>
            <p:cNvSpPr>
              <a:spLocks/>
            </p:cNvSpPr>
            <p:nvPr/>
          </p:nvSpPr>
          <p:spPr bwMode="auto">
            <a:xfrm>
              <a:off x="1338" y="2418"/>
              <a:ext cx="112" cy="816"/>
            </a:xfrm>
            <a:custGeom>
              <a:avLst/>
              <a:gdLst>
                <a:gd name="T0" fmla="*/ 0 w 112"/>
                <a:gd name="T1" fmla="*/ 816 h 816"/>
                <a:gd name="T2" fmla="*/ 0 w 112"/>
                <a:gd name="T3" fmla="*/ 0 h 816"/>
                <a:gd name="T4" fmla="*/ 112 w 112"/>
                <a:gd name="T5" fmla="*/ 0 h 816"/>
                <a:gd name="T6" fmla="*/ 112 w 112"/>
                <a:gd name="T7" fmla="*/ 816 h 816"/>
                <a:gd name="T8" fmla="*/ 0 w 112"/>
                <a:gd name="T9" fmla="*/ 816 h 816"/>
                <a:gd name="T10" fmla="*/ 0 w 112"/>
                <a:gd name="T11" fmla="*/ 816 h 816"/>
                <a:gd name="T12" fmla="*/ 0 60000 65536"/>
                <a:gd name="T13" fmla="*/ 0 60000 65536"/>
                <a:gd name="T14" fmla="*/ 0 60000 65536"/>
                <a:gd name="T15" fmla="*/ 0 60000 65536"/>
                <a:gd name="T16" fmla="*/ 0 60000 65536"/>
                <a:gd name="T17" fmla="*/ 0 60000 65536"/>
                <a:gd name="T18" fmla="*/ 0 w 112"/>
                <a:gd name="T19" fmla="*/ 0 h 816"/>
                <a:gd name="T20" fmla="*/ 112 w 112"/>
                <a:gd name="T21" fmla="*/ 816 h 816"/>
              </a:gdLst>
              <a:ahLst/>
              <a:cxnLst>
                <a:cxn ang="T12">
                  <a:pos x="T0" y="T1"/>
                </a:cxn>
                <a:cxn ang="T13">
                  <a:pos x="T2" y="T3"/>
                </a:cxn>
                <a:cxn ang="T14">
                  <a:pos x="T4" y="T5"/>
                </a:cxn>
                <a:cxn ang="T15">
                  <a:pos x="T6" y="T7"/>
                </a:cxn>
                <a:cxn ang="T16">
                  <a:pos x="T8" y="T9"/>
                </a:cxn>
                <a:cxn ang="T17">
                  <a:pos x="T10" y="T11"/>
                </a:cxn>
              </a:cxnLst>
              <a:rect l="T18" t="T19" r="T20" b="T21"/>
              <a:pathLst>
                <a:path w="112" h="816">
                  <a:moveTo>
                    <a:pt x="0" y="816"/>
                  </a:moveTo>
                  <a:lnTo>
                    <a:pt x="0" y="0"/>
                  </a:lnTo>
                  <a:lnTo>
                    <a:pt x="112" y="0"/>
                  </a:lnTo>
                  <a:lnTo>
                    <a:pt x="112" y="816"/>
                  </a:lnTo>
                  <a:lnTo>
                    <a:pt x="0" y="816"/>
                  </a:lnTo>
                </a:path>
              </a:pathLst>
            </a:custGeom>
            <a:noFill/>
            <a:ln w="11113">
              <a:solidFill>
                <a:srgbClr val="FFFFFF"/>
              </a:solidFill>
              <a:round/>
              <a:headEnd/>
              <a:tailEnd/>
            </a:ln>
          </p:spPr>
          <p:txBody>
            <a:bodyPr/>
            <a:lstStyle/>
            <a:p>
              <a:endParaRPr lang="en-GB"/>
            </a:p>
          </p:txBody>
        </p:sp>
        <p:sp>
          <p:nvSpPr>
            <p:cNvPr id="120960" name="Freeform 126"/>
            <p:cNvSpPr>
              <a:spLocks/>
            </p:cNvSpPr>
            <p:nvPr/>
          </p:nvSpPr>
          <p:spPr bwMode="auto">
            <a:xfrm>
              <a:off x="1225" y="2186"/>
              <a:ext cx="1" cy="1048"/>
            </a:xfrm>
            <a:custGeom>
              <a:avLst/>
              <a:gdLst>
                <a:gd name="T0" fmla="*/ 0 w 1"/>
                <a:gd name="T1" fmla="*/ 1048 h 1048"/>
                <a:gd name="T2" fmla="*/ 0 w 1"/>
                <a:gd name="T3" fmla="*/ 0 h 1048"/>
                <a:gd name="T4" fmla="*/ 0 w 1"/>
                <a:gd name="T5" fmla="*/ 1048 h 1048"/>
                <a:gd name="T6" fmla="*/ 0 60000 65536"/>
                <a:gd name="T7" fmla="*/ 0 60000 65536"/>
                <a:gd name="T8" fmla="*/ 0 60000 65536"/>
                <a:gd name="T9" fmla="*/ 0 w 1"/>
                <a:gd name="T10" fmla="*/ 0 h 1048"/>
                <a:gd name="T11" fmla="*/ 1 w 1"/>
                <a:gd name="T12" fmla="*/ 1048 h 1048"/>
              </a:gdLst>
              <a:ahLst/>
              <a:cxnLst>
                <a:cxn ang="T6">
                  <a:pos x="T0" y="T1"/>
                </a:cxn>
                <a:cxn ang="T7">
                  <a:pos x="T2" y="T3"/>
                </a:cxn>
                <a:cxn ang="T8">
                  <a:pos x="T4" y="T5"/>
                </a:cxn>
              </a:cxnLst>
              <a:rect l="T9" t="T10" r="T11" b="T12"/>
              <a:pathLst>
                <a:path w="1" h="1048">
                  <a:moveTo>
                    <a:pt x="0" y="1048"/>
                  </a:moveTo>
                  <a:lnTo>
                    <a:pt x="0" y="0"/>
                  </a:lnTo>
                  <a:lnTo>
                    <a:pt x="0" y="1048"/>
                  </a:lnTo>
                  <a:close/>
                </a:path>
              </a:pathLst>
            </a:custGeom>
            <a:solidFill>
              <a:srgbClr val="FF0000"/>
            </a:solidFill>
            <a:ln w="9525">
              <a:noFill/>
              <a:round/>
              <a:headEnd/>
              <a:tailEnd/>
            </a:ln>
          </p:spPr>
          <p:txBody>
            <a:bodyPr/>
            <a:lstStyle/>
            <a:p>
              <a:endParaRPr lang="en-GB"/>
            </a:p>
          </p:txBody>
        </p:sp>
        <p:sp>
          <p:nvSpPr>
            <p:cNvPr id="120961" name="Freeform 127"/>
            <p:cNvSpPr>
              <a:spLocks/>
            </p:cNvSpPr>
            <p:nvPr/>
          </p:nvSpPr>
          <p:spPr bwMode="auto">
            <a:xfrm>
              <a:off x="1225" y="2186"/>
              <a:ext cx="113" cy="1048"/>
            </a:xfrm>
            <a:custGeom>
              <a:avLst/>
              <a:gdLst>
                <a:gd name="T0" fmla="*/ 0 w 113"/>
                <a:gd name="T1" fmla="*/ 0 h 1048"/>
                <a:gd name="T2" fmla="*/ 113 w 113"/>
                <a:gd name="T3" fmla="*/ 0 h 1048"/>
                <a:gd name="T4" fmla="*/ 0 w 113"/>
                <a:gd name="T5" fmla="*/ 1048 h 1048"/>
                <a:gd name="T6" fmla="*/ 0 w 113"/>
                <a:gd name="T7" fmla="*/ 0 h 1048"/>
                <a:gd name="T8" fmla="*/ 0 60000 65536"/>
                <a:gd name="T9" fmla="*/ 0 60000 65536"/>
                <a:gd name="T10" fmla="*/ 0 60000 65536"/>
                <a:gd name="T11" fmla="*/ 0 60000 65536"/>
                <a:gd name="T12" fmla="*/ 0 w 113"/>
                <a:gd name="T13" fmla="*/ 0 h 1048"/>
                <a:gd name="T14" fmla="*/ 113 w 113"/>
                <a:gd name="T15" fmla="*/ 1048 h 1048"/>
              </a:gdLst>
              <a:ahLst/>
              <a:cxnLst>
                <a:cxn ang="T8">
                  <a:pos x="T0" y="T1"/>
                </a:cxn>
                <a:cxn ang="T9">
                  <a:pos x="T2" y="T3"/>
                </a:cxn>
                <a:cxn ang="T10">
                  <a:pos x="T4" y="T5"/>
                </a:cxn>
                <a:cxn ang="T11">
                  <a:pos x="T6" y="T7"/>
                </a:cxn>
              </a:cxnLst>
              <a:rect l="T12" t="T13" r="T14" b="T15"/>
              <a:pathLst>
                <a:path w="113" h="1048">
                  <a:moveTo>
                    <a:pt x="0" y="0"/>
                  </a:moveTo>
                  <a:lnTo>
                    <a:pt x="113" y="0"/>
                  </a:lnTo>
                  <a:lnTo>
                    <a:pt x="0" y="1048"/>
                  </a:lnTo>
                  <a:lnTo>
                    <a:pt x="0" y="0"/>
                  </a:lnTo>
                  <a:close/>
                </a:path>
              </a:pathLst>
            </a:custGeom>
            <a:solidFill>
              <a:srgbClr val="FF0000"/>
            </a:solidFill>
            <a:ln w="9525">
              <a:noFill/>
              <a:round/>
              <a:headEnd/>
              <a:tailEnd/>
            </a:ln>
          </p:spPr>
          <p:txBody>
            <a:bodyPr/>
            <a:lstStyle/>
            <a:p>
              <a:endParaRPr lang="en-GB"/>
            </a:p>
          </p:txBody>
        </p:sp>
        <p:sp>
          <p:nvSpPr>
            <p:cNvPr id="120962" name="Freeform 128"/>
            <p:cNvSpPr>
              <a:spLocks/>
            </p:cNvSpPr>
            <p:nvPr/>
          </p:nvSpPr>
          <p:spPr bwMode="auto">
            <a:xfrm>
              <a:off x="1225" y="2186"/>
              <a:ext cx="113" cy="1048"/>
            </a:xfrm>
            <a:custGeom>
              <a:avLst/>
              <a:gdLst>
                <a:gd name="T0" fmla="*/ 0 w 113"/>
                <a:gd name="T1" fmla="*/ 1048 h 1048"/>
                <a:gd name="T2" fmla="*/ 113 w 113"/>
                <a:gd name="T3" fmla="*/ 0 h 1048"/>
                <a:gd name="T4" fmla="*/ 113 w 113"/>
                <a:gd name="T5" fmla="*/ 1048 h 1048"/>
                <a:gd name="T6" fmla="*/ 0 w 113"/>
                <a:gd name="T7" fmla="*/ 1048 h 1048"/>
                <a:gd name="T8" fmla="*/ 0 60000 65536"/>
                <a:gd name="T9" fmla="*/ 0 60000 65536"/>
                <a:gd name="T10" fmla="*/ 0 60000 65536"/>
                <a:gd name="T11" fmla="*/ 0 60000 65536"/>
                <a:gd name="T12" fmla="*/ 0 w 113"/>
                <a:gd name="T13" fmla="*/ 0 h 1048"/>
                <a:gd name="T14" fmla="*/ 113 w 113"/>
                <a:gd name="T15" fmla="*/ 1048 h 1048"/>
              </a:gdLst>
              <a:ahLst/>
              <a:cxnLst>
                <a:cxn ang="T8">
                  <a:pos x="T0" y="T1"/>
                </a:cxn>
                <a:cxn ang="T9">
                  <a:pos x="T2" y="T3"/>
                </a:cxn>
                <a:cxn ang="T10">
                  <a:pos x="T4" y="T5"/>
                </a:cxn>
                <a:cxn ang="T11">
                  <a:pos x="T6" y="T7"/>
                </a:cxn>
              </a:cxnLst>
              <a:rect l="T12" t="T13" r="T14" b="T15"/>
              <a:pathLst>
                <a:path w="113" h="1048">
                  <a:moveTo>
                    <a:pt x="0" y="1048"/>
                  </a:moveTo>
                  <a:lnTo>
                    <a:pt x="113" y="0"/>
                  </a:lnTo>
                  <a:lnTo>
                    <a:pt x="113" y="1048"/>
                  </a:lnTo>
                  <a:lnTo>
                    <a:pt x="0" y="1048"/>
                  </a:lnTo>
                  <a:close/>
                </a:path>
              </a:pathLst>
            </a:custGeom>
            <a:solidFill>
              <a:srgbClr val="FF0000"/>
            </a:solidFill>
            <a:ln w="9525">
              <a:noFill/>
              <a:round/>
              <a:headEnd/>
              <a:tailEnd/>
            </a:ln>
          </p:spPr>
          <p:txBody>
            <a:bodyPr/>
            <a:lstStyle/>
            <a:p>
              <a:endParaRPr lang="en-GB"/>
            </a:p>
          </p:txBody>
        </p:sp>
        <p:sp>
          <p:nvSpPr>
            <p:cNvPr id="120963" name="Freeform 129"/>
            <p:cNvSpPr>
              <a:spLocks/>
            </p:cNvSpPr>
            <p:nvPr/>
          </p:nvSpPr>
          <p:spPr bwMode="auto">
            <a:xfrm>
              <a:off x="1225" y="2186"/>
              <a:ext cx="113" cy="1048"/>
            </a:xfrm>
            <a:custGeom>
              <a:avLst/>
              <a:gdLst>
                <a:gd name="T0" fmla="*/ 0 w 113"/>
                <a:gd name="T1" fmla="*/ 1048 h 1048"/>
                <a:gd name="T2" fmla="*/ 0 w 113"/>
                <a:gd name="T3" fmla="*/ 0 h 1048"/>
                <a:gd name="T4" fmla="*/ 113 w 113"/>
                <a:gd name="T5" fmla="*/ 0 h 1048"/>
                <a:gd name="T6" fmla="*/ 113 w 113"/>
                <a:gd name="T7" fmla="*/ 1048 h 1048"/>
                <a:gd name="T8" fmla="*/ 0 w 113"/>
                <a:gd name="T9" fmla="*/ 1048 h 1048"/>
                <a:gd name="T10" fmla="*/ 0 w 113"/>
                <a:gd name="T11" fmla="*/ 1048 h 1048"/>
                <a:gd name="T12" fmla="*/ 0 60000 65536"/>
                <a:gd name="T13" fmla="*/ 0 60000 65536"/>
                <a:gd name="T14" fmla="*/ 0 60000 65536"/>
                <a:gd name="T15" fmla="*/ 0 60000 65536"/>
                <a:gd name="T16" fmla="*/ 0 60000 65536"/>
                <a:gd name="T17" fmla="*/ 0 60000 65536"/>
                <a:gd name="T18" fmla="*/ 0 w 113"/>
                <a:gd name="T19" fmla="*/ 0 h 1048"/>
                <a:gd name="T20" fmla="*/ 113 w 113"/>
                <a:gd name="T21" fmla="*/ 1048 h 1048"/>
              </a:gdLst>
              <a:ahLst/>
              <a:cxnLst>
                <a:cxn ang="T12">
                  <a:pos x="T0" y="T1"/>
                </a:cxn>
                <a:cxn ang="T13">
                  <a:pos x="T2" y="T3"/>
                </a:cxn>
                <a:cxn ang="T14">
                  <a:pos x="T4" y="T5"/>
                </a:cxn>
                <a:cxn ang="T15">
                  <a:pos x="T6" y="T7"/>
                </a:cxn>
                <a:cxn ang="T16">
                  <a:pos x="T8" y="T9"/>
                </a:cxn>
                <a:cxn ang="T17">
                  <a:pos x="T10" y="T11"/>
                </a:cxn>
              </a:cxnLst>
              <a:rect l="T18" t="T19" r="T20" b="T21"/>
              <a:pathLst>
                <a:path w="113" h="1048">
                  <a:moveTo>
                    <a:pt x="0" y="1048"/>
                  </a:moveTo>
                  <a:lnTo>
                    <a:pt x="0" y="0"/>
                  </a:lnTo>
                  <a:lnTo>
                    <a:pt x="113" y="0"/>
                  </a:lnTo>
                  <a:lnTo>
                    <a:pt x="113" y="1048"/>
                  </a:lnTo>
                  <a:lnTo>
                    <a:pt x="0" y="1048"/>
                  </a:lnTo>
                </a:path>
              </a:pathLst>
            </a:custGeom>
            <a:noFill/>
            <a:ln w="11113">
              <a:solidFill>
                <a:srgbClr val="FFFFFF"/>
              </a:solidFill>
              <a:round/>
              <a:headEnd/>
              <a:tailEnd/>
            </a:ln>
          </p:spPr>
          <p:txBody>
            <a:bodyPr/>
            <a:lstStyle/>
            <a:p>
              <a:endParaRPr lang="en-GB"/>
            </a:p>
          </p:txBody>
        </p:sp>
        <p:sp>
          <p:nvSpPr>
            <p:cNvPr id="120964" name="Freeform 130"/>
            <p:cNvSpPr>
              <a:spLocks/>
            </p:cNvSpPr>
            <p:nvPr/>
          </p:nvSpPr>
          <p:spPr bwMode="auto">
            <a:xfrm>
              <a:off x="1113" y="2109"/>
              <a:ext cx="1" cy="1125"/>
            </a:xfrm>
            <a:custGeom>
              <a:avLst/>
              <a:gdLst>
                <a:gd name="T0" fmla="*/ 0 w 1"/>
                <a:gd name="T1" fmla="*/ 1125 h 1125"/>
                <a:gd name="T2" fmla="*/ 0 w 1"/>
                <a:gd name="T3" fmla="*/ 0 h 1125"/>
                <a:gd name="T4" fmla="*/ 0 w 1"/>
                <a:gd name="T5" fmla="*/ 1125 h 1125"/>
                <a:gd name="T6" fmla="*/ 0 60000 65536"/>
                <a:gd name="T7" fmla="*/ 0 60000 65536"/>
                <a:gd name="T8" fmla="*/ 0 60000 65536"/>
                <a:gd name="T9" fmla="*/ 0 w 1"/>
                <a:gd name="T10" fmla="*/ 0 h 1125"/>
                <a:gd name="T11" fmla="*/ 1 w 1"/>
                <a:gd name="T12" fmla="*/ 1125 h 1125"/>
              </a:gdLst>
              <a:ahLst/>
              <a:cxnLst>
                <a:cxn ang="T6">
                  <a:pos x="T0" y="T1"/>
                </a:cxn>
                <a:cxn ang="T7">
                  <a:pos x="T2" y="T3"/>
                </a:cxn>
                <a:cxn ang="T8">
                  <a:pos x="T4" y="T5"/>
                </a:cxn>
              </a:cxnLst>
              <a:rect l="T9" t="T10" r="T11" b="T12"/>
              <a:pathLst>
                <a:path w="1" h="1125">
                  <a:moveTo>
                    <a:pt x="0" y="1125"/>
                  </a:moveTo>
                  <a:lnTo>
                    <a:pt x="0" y="0"/>
                  </a:lnTo>
                  <a:lnTo>
                    <a:pt x="0" y="1125"/>
                  </a:lnTo>
                  <a:close/>
                </a:path>
              </a:pathLst>
            </a:custGeom>
            <a:solidFill>
              <a:srgbClr val="FF0000"/>
            </a:solidFill>
            <a:ln w="9525">
              <a:noFill/>
              <a:round/>
              <a:headEnd/>
              <a:tailEnd/>
            </a:ln>
          </p:spPr>
          <p:txBody>
            <a:bodyPr/>
            <a:lstStyle/>
            <a:p>
              <a:endParaRPr lang="en-GB"/>
            </a:p>
          </p:txBody>
        </p:sp>
        <p:sp>
          <p:nvSpPr>
            <p:cNvPr id="120965" name="Freeform 131"/>
            <p:cNvSpPr>
              <a:spLocks/>
            </p:cNvSpPr>
            <p:nvPr/>
          </p:nvSpPr>
          <p:spPr bwMode="auto">
            <a:xfrm>
              <a:off x="1113" y="2109"/>
              <a:ext cx="112" cy="1125"/>
            </a:xfrm>
            <a:custGeom>
              <a:avLst/>
              <a:gdLst>
                <a:gd name="T0" fmla="*/ 0 w 112"/>
                <a:gd name="T1" fmla="*/ 0 h 1125"/>
                <a:gd name="T2" fmla="*/ 112 w 112"/>
                <a:gd name="T3" fmla="*/ 0 h 1125"/>
                <a:gd name="T4" fmla="*/ 0 w 112"/>
                <a:gd name="T5" fmla="*/ 1125 h 1125"/>
                <a:gd name="T6" fmla="*/ 0 w 112"/>
                <a:gd name="T7" fmla="*/ 0 h 1125"/>
                <a:gd name="T8" fmla="*/ 0 60000 65536"/>
                <a:gd name="T9" fmla="*/ 0 60000 65536"/>
                <a:gd name="T10" fmla="*/ 0 60000 65536"/>
                <a:gd name="T11" fmla="*/ 0 60000 65536"/>
                <a:gd name="T12" fmla="*/ 0 w 112"/>
                <a:gd name="T13" fmla="*/ 0 h 1125"/>
                <a:gd name="T14" fmla="*/ 112 w 112"/>
                <a:gd name="T15" fmla="*/ 1125 h 1125"/>
              </a:gdLst>
              <a:ahLst/>
              <a:cxnLst>
                <a:cxn ang="T8">
                  <a:pos x="T0" y="T1"/>
                </a:cxn>
                <a:cxn ang="T9">
                  <a:pos x="T2" y="T3"/>
                </a:cxn>
                <a:cxn ang="T10">
                  <a:pos x="T4" y="T5"/>
                </a:cxn>
                <a:cxn ang="T11">
                  <a:pos x="T6" y="T7"/>
                </a:cxn>
              </a:cxnLst>
              <a:rect l="T12" t="T13" r="T14" b="T15"/>
              <a:pathLst>
                <a:path w="112" h="1125">
                  <a:moveTo>
                    <a:pt x="0" y="0"/>
                  </a:moveTo>
                  <a:lnTo>
                    <a:pt x="112" y="0"/>
                  </a:lnTo>
                  <a:lnTo>
                    <a:pt x="0" y="1125"/>
                  </a:lnTo>
                  <a:lnTo>
                    <a:pt x="0" y="0"/>
                  </a:lnTo>
                  <a:close/>
                </a:path>
              </a:pathLst>
            </a:custGeom>
            <a:solidFill>
              <a:srgbClr val="FF0000"/>
            </a:solidFill>
            <a:ln w="9525">
              <a:noFill/>
              <a:round/>
              <a:headEnd/>
              <a:tailEnd/>
            </a:ln>
          </p:spPr>
          <p:txBody>
            <a:bodyPr/>
            <a:lstStyle/>
            <a:p>
              <a:endParaRPr lang="en-GB"/>
            </a:p>
          </p:txBody>
        </p:sp>
        <p:sp>
          <p:nvSpPr>
            <p:cNvPr id="120966" name="Freeform 132"/>
            <p:cNvSpPr>
              <a:spLocks/>
            </p:cNvSpPr>
            <p:nvPr/>
          </p:nvSpPr>
          <p:spPr bwMode="auto">
            <a:xfrm>
              <a:off x="1113" y="2109"/>
              <a:ext cx="112" cy="1125"/>
            </a:xfrm>
            <a:custGeom>
              <a:avLst/>
              <a:gdLst>
                <a:gd name="T0" fmla="*/ 0 w 112"/>
                <a:gd name="T1" fmla="*/ 1125 h 1125"/>
                <a:gd name="T2" fmla="*/ 112 w 112"/>
                <a:gd name="T3" fmla="*/ 0 h 1125"/>
                <a:gd name="T4" fmla="*/ 112 w 112"/>
                <a:gd name="T5" fmla="*/ 1125 h 1125"/>
                <a:gd name="T6" fmla="*/ 0 w 112"/>
                <a:gd name="T7" fmla="*/ 1125 h 1125"/>
                <a:gd name="T8" fmla="*/ 0 60000 65536"/>
                <a:gd name="T9" fmla="*/ 0 60000 65536"/>
                <a:gd name="T10" fmla="*/ 0 60000 65536"/>
                <a:gd name="T11" fmla="*/ 0 60000 65536"/>
                <a:gd name="T12" fmla="*/ 0 w 112"/>
                <a:gd name="T13" fmla="*/ 0 h 1125"/>
                <a:gd name="T14" fmla="*/ 112 w 112"/>
                <a:gd name="T15" fmla="*/ 1125 h 1125"/>
              </a:gdLst>
              <a:ahLst/>
              <a:cxnLst>
                <a:cxn ang="T8">
                  <a:pos x="T0" y="T1"/>
                </a:cxn>
                <a:cxn ang="T9">
                  <a:pos x="T2" y="T3"/>
                </a:cxn>
                <a:cxn ang="T10">
                  <a:pos x="T4" y="T5"/>
                </a:cxn>
                <a:cxn ang="T11">
                  <a:pos x="T6" y="T7"/>
                </a:cxn>
              </a:cxnLst>
              <a:rect l="T12" t="T13" r="T14" b="T15"/>
              <a:pathLst>
                <a:path w="112" h="1125">
                  <a:moveTo>
                    <a:pt x="0" y="1125"/>
                  </a:moveTo>
                  <a:lnTo>
                    <a:pt x="112" y="0"/>
                  </a:lnTo>
                  <a:lnTo>
                    <a:pt x="112" y="1125"/>
                  </a:lnTo>
                  <a:lnTo>
                    <a:pt x="0" y="1125"/>
                  </a:lnTo>
                  <a:close/>
                </a:path>
              </a:pathLst>
            </a:custGeom>
            <a:solidFill>
              <a:srgbClr val="FF0000"/>
            </a:solidFill>
            <a:ln w="9525">
              <a:noFill/>
              <a:round/>
              <a:headEnd/>
              <a:tailEnd/>
            </a:ln>
          </p:spPr>
          <p:txBody>
            <a:bodyPr/>
            <a:lstStyle/>
            <a:p>
              <a:endParaRPr lang="en-GB"/>
            </a:p>
          </p:txBody>
        </p:sp>
        <p:sp>
          <p:nvSpPr>
            <p:cNvPr id="120967" name="Freeform 133"/>
            <p:cNvSpPr>
              <a:spLocks/>
            </p:cNvSpPr>
            <p:nvPr/>
          </p:nvSpPr>
          <p:spPr bwMode="auto">
            <a:xfrm>
              <a:off x="1113" y="2109"/>
              <a:ext cx="112" cy="1125"/>
            </a:xfrm>
            <a:custGeom>
              <a:avLst/>
              <a:gdLst>
                <a:gd name="T0" fmla="*/ 0 w 112"/>
                <a:gd name="T1" fmla="*/ 1125 h 1125"/>
                <a:gd name="T2" fmla="*/ 0 w 112"/>
                <a:gd name="T3" fmla="*/ 0 h 1125"/>
                <a:gd name="T4" fmla="*/ 112 w 112"/>
                <a:gd name="T5" fmla="*/ 0 h 1125"/>
                <a:gd name="T6" fmla="*/ 112 w 112"/>
                <a:gd name="T7" fmla="*/ 1125 h 1125"/>
                <a:gd name="T8" fmla="*/ 0 w 112"/>
                <a:gd name="T9" fmla="*/ 1125 h 1125"/>
                <a:gd name="T10" fmla="*/ 0 w 112"/>
                <a:gd name="T11" fmla="*/ 1125 h 1125"/>
                <a:gd name="T12" fmla="*/ 0 60000 65536"/>
                <a:gd name="T13" fmla="*/ 0 60000 65536"/>
                <a:gd name="T14" fmla="*/ 0 60000 65536"/>
                <a:gd name="T15" fmla="*/ 0 60000 65536"/>
                <a:gd name="T16" fmla="*/ 0 60000 65536"/>
                <a:gd name="T17" fmla="*/ 0 60000 65536"/>
                <a:gd name="T18" fmla="*/ 0 w 112"/>
                <a:gd name="T19" fmla="*/ 0 h 1125"/>
                <a:gd name="T20" fmla="*/ 112 w 112"/>
                <a:gd name="T21" fmla="*/ 1125 h 1125"/>
              </a:gdLst>
              <a:ahLst/>
              <a:cxnLst>
                <a:cxn ang="T12">
                  <a:pos x="T0" y="T1"/>
                </a:cxn>
                <a:cxn ang="T13">
                  <a:pos x="T2" y="T3"/>
                </a:cxn>
                <a:cxn ang="T14">
                  <a:pos x="T4" y="T5"/>
                </a:cxn>
                <a:cxn ang="T15">
                  <a:pos x="T6" y="T7"/>
                </a:cxn>
                <a:cxn ang="T16">
                  <a:pos x="T8" y="T9"/>
                </a:cxn>
                <a:cxn ang="T17">
                  <a:pos x="T10" y="T11"/>
                </a:cxn>
              </a:cxnLst>
              <a:rect l="T18" t="T19" r="T20" b="T21"/>
              <a:pathLst>
                <a:path w="112" h="1125">
                  <a:moveTo>
                    <a:pt x="0" y="1125"/>
                  </a:moveTo>
                  <a:lnTo>
                    <a:pt x="0" y="0"/>
                  </a:lnTo>
                  <a:lnTo>
                    <a:pt x="112" y="0"/>
                  </a:lnTo>
                  <a:lnTo>
                    <a:pt x="112" y="1125"/>
                  </a:lnTo>
                  <a:lnTo>
                    <a:pt x="0" y="1125"/>
                  </a:lnTo>
                </a:path>
              </a:pathLst>
            </a:custGeom>
            <a:noFill/>
            <a:ln w="11113">
              <a:solidFill>
                <a:srgbClr val="FFFFFF"/>
              </a:solidFill>
              <a:round/>
              <a:headEnd/>
              <a:tailEnd/>
            </a:ln>
          </p:spPr>
          <p:txBody>
            <a:bodyPr/>
            <a:lstStyle/>
            <a:p>
              <a:endParaRPr lang="en-GB"/>
            </a:p>
          </p:txBody>
        </p:sp>
        <p:sp>
          <p:nvSpPr>
            <p:cNvPr id="120968" name="Freeform 134"/>
            <p:cNvSpPr>
              <a:spLocks/>
            </p:cNvSpPr>
            <p:nvPr/>
          </p:nvSpPr>
          <p:spPr bwMode="auto">
            <a:xfrm>
              <a:off x="1000" y="2067"/>
              <a:ext cx="1" cy="1167"/>
            </a:xfrm>
            <a:custGeom>
              <a:avLst/>
              <a:gdLst>
                <a:gd name="T0" fmla="*/ 0 w 1"/>
                <a:gd name="T1" fmla="*/ 1167 h 1167"/>
                <a:gd name="T2" fmla="*/ 0 w 1"/>
                <a:gd name="T3" fmla="*/ 0 h 1167"/>
                <a:gd name="T4" fmla="*/ 0 w 1"/>
                <a:gd name="T5" fmla="*/ 1167 h 1167"/>
                <a:gd name="T6" fmla="*/ 0 60000 65536"/>
                <a:gd name="T7" fmla="*/ 0 60000 65536"/>
                <a:gd name="T8" fmla="*/ 0 60000 65536"/>
                <a:gd name="T9" fmla="*/ 0 w 1"/>
                <a:gd name="T10" fmla="*/ 0 h 1167"/>
                <a:gd name="T11" fmla="*/ 1 w 1"/>
                <a:gd name="T12" fmla="*/ 1167 h 1167"/>
              </a:gdLst>
              <a:ahLst/>
              <a:cxnLst>
                <a:cxn ang="T6">
                  <a:pos x="T0" y="T1"/>
                </a:cxn>
                <a:cxn ang="T7">
                  <a:pos x="T2" y="T3"/>
                </a:cxn>
                <a:cxn ang="T8">
                  <a:pos x="T4" y="T5"/>
                </a:cxn>
              </a:cxnLst>
              <a:rect l="T9" t="T10" r="T11" b="T12"/>
              <a:pathLst>
                <a:path w="1" h="1167">
                  <a:moveTo>
                    <a:pt x="0" y="1167"/>
                  </a:moveTo>
                  <a:lnTo>
                    <a:pt x="0" y="0"/>
                  </a:lnTo>
                  <a:lnTo>
                    <a:pt x="0" y="1167"/>
                  </a:lnTo>
                  <a:close/>
                </a:path>
              </a:pathLst>
            </a:custGeom>
            <a:solidFill>
              <a:srgbClr val="FF0000"/>
            </a:solidFill>
            <a:ln w="9525">
              <a:noFill/>
              <a:round/>
              <a:headEnd/>
              <a:tailEnd/>
            </a:ln>
          </p:spPr>
          <p:txBody>
            <a:bodyPr/>
            <a:lstStyle/>
            <a:p>
              <a:endParaRPr lang="en-GB"/>
            </a:p>
          </p:txBody>
        </p:sp>
        <p:sp>
          <p:nvSpPr>
            <p:cNvPr id="120969" name="Freeform 135"/>
            <p:cNvSpPr>
              <a:spLocks/>
            </p:cNvSpPr>
            <p:nvPr/>
          </p:nvSpPr>
          <p:spPr bwMode="auto">
            <a:xfrm>
              <a:off x="1000" y="2067"/>
              <a:ext cx="113" cy="1167"/>
            </a:xfrm>
            <a:custGeom>
              <a:avLst/>
              <a:gdLst>
                <a:gd name="T0" fmla="*/ 0 w 113"/>
                <a:gd name="T1" fmla="*/ 1167 h 1167"/>
                <a:gd name="T2" fmla="*/ 113 w 113"/>
                <a:gd name="T3" fmla="*/ 0 h 1167"/>
                <a:gd name="T4" fmla="*/ 0 w 113"/>
                <a:gd name="T5" fmla="*/ 0 h 1167"/>
                <a:gd name="T6" fmla="*/ 0 w 113"/>
                <a:gd name="T7" fmla="*/ 1167 h 1167"/>
                <a:gd name="T8" fmla="*/ 0 60000 65536"/>
                <a:gd name="T9" fmla="*/ 0 60000 65536"/>
                <a:gd name="T10" fmla="*/ 0 60000 65536"/>
                <a:gd name="T11" fmla="*/ 0 60000 65536"/>
                <a:gd name="T12" fmla="*/ 0 w 113"/>
                <a:gd name="T13" fmla="*/ 0 h 1167"/>
                <a:gd name="T14" fmla="*/ 113 w 113"/>
                <a:gd name="T15" fmla="*/ 1167 h 1167"/>
              </a:gdLst>
              <a:ahLst/>
              <a:cxnLst>
                <a:cxn ang="T8">
                  <a:pos x="T0" y="T1"/>
                </a:cxn>
                <a:cxn ang="T9">
                  <a:pos x="T2" y="T3"/>
                </a:cxn>
                <a:cxn ang="T10">
                  <a:pos x="T4" y="T5"/>
                </a:cxn>
                <a:cxn ang="T11">
                  <a:pos x="T6" y="T7"/>
                </a:cxn>
              </a:cxnLst>
              <a:rect l="T12" t="T13" r="T14" b="T15"/>
              <a:pathLst>
                <a:path w="113" h="1167">
                  <a:moveTo>
                    <a:pt x="0" y="1167"/>
                  </a:moveTo>
                  <a:lnTo>
                    <a:pt x="113" y="0"/>
                  </a:lnTo>
                  <a:lnTo>
                    <a:pt x="0" y="0"/>
                  </a:lnTo>
                  <a:lnTo>
                    <a:pt x="0" y="1167"/>
                  </a:lnTo>
                  <a:close/>
                </a:path>
              </a:pathLst>
            </a:custGeom>
            <a:solidFill>
              <a:srgbClr val="FF0000"/>
            </a:solidFill>
            <a:ln w="9525">
              <a:noFill/>
              <a:round/>
              <a:headEnd/>
              <a:tailEnd/>
            </a:ln>
          </p:spPr>
          <p:txBody>
            <a:bodyPr/>
            <a:lstStyle/>
            <a:p>
              <a:endParaRPr lang="en-GB"/>
            </a:p>
          </p:txBody>
        </p:sp>
        <p:sp>
          <p:nvSpPr>
            <p:cNvPr id="120970" name="Freeform 136"/>
            <p:cNvSpPr>
              <a:spLocks/>
            </p:cNvSpPr>
            <p:nvPr/>
          </p:nvSpPr>
          <p:spPr bwMode="auto">
            <a:xfrm>
              <a:off x="1000" y="2067"/>
              <a:ext cx="113" cy="1167"/>
            </a:xfrm>
            <a:custGeom>
              <a:avLst/>
              <a:gdLst>
                <a:gd name="T0" fmla="*/ 0 w 113"/>
                <a:gd name="T1" fmla="*/ 1167 h 1167"/>
                <a:gd name="T2" fmla="*/ 113 w 113"/>
                <a:gd name="T3" fmla="*/ 0 h 1167"/>
                <a:gd name="T4" fmla="*/ 113 w 113"/>
                <a:gd name="T5" fmla="*/ 1167 h 1167"/>
                <a:gd name="T6" fmla="*/ 0 w 113"/>
                <a:gd name="T7" fmla="*/ 1167 h 1167"/>
                <a:gd name="T8" fmla="*/ 0 60000 65536"/>
                <a:gd name="T9" fmla="*/ 0 60000 65536"/>
                <a:gd name="T10" fmla="*/ 0 60000 65536"/>
                <a:gd name="T11" fmla="*/ 0 60000 65536"/>
                <a:gd name="T12" fmla="*/ 0 w 113"/>
                <a:gd name="T13" fmla="*/ 0 h 1167"/>
                <a:gd name="T14" fmla="*/ 113 w 113"/>
                <a:gd name="T15" fmla="*/ 1167 h 1167"/>
              </a:gdLst>
              <a:ahLst/>
              <a:cxnLst>
                <a:cxn ang="T8">
                  <a:pos x="T0" y="T1"/>
                </a:cxn>
                <a:cxn ang="T9">
                  <a:pos x="T2" y="T3"/>
                </a:cxn>
                <a:cxn ang="T10">
                  <a:pos x="T4" y="T5"/>
                </a:cxn>
                <a:cxn ang="T11">
                  <a:pos x="T6" y="T7"/>
                </a:cxn>
              </a:cxnLst>
              <a:rect l="T12" t="T13" r="T14" b="T15"/>
              <a:pathLst>
                <a:path w="113" h="1167">
                  <a:moveTo>
                    <a:pt x="0" y="1167"/>
                  </a:moveTo>
                  <a:lnTo>
                    <a:pt x="113" y="0"/>
                  </a:lnTo>
                  <a:lnTo>
                    <a:pt x="113" y="1167"/>
                  </a:lnTo>
                  <a:lnTo>
                    <a:pt x="0" y="1167"/>
                  </a:lnTo>
                  <a:close/>
                </a:path>
              </a:pathLst>
            </a:custGeom>
            <a:solidFill>
              <a:srgbClr val="FF0000"/>
            </a:solidFill>
            <a:ln w="9525">
              <a:noFill/>
              <a:round/>
              <a:headEnd/>
              <a:tailEnd/>
            </a:ln>
          </p:spPr>
          <p:txBody>
            <a:bodyPr/>
            <a:lstStyle/>
            <a:p>
              <a:endParaRPr lang="en-GB"/>
            </a:p>
          </p:txBody>
        </p:sp>
        <p:sp>
          <p:nvSpPr>
            <p:cNvPr id="120971" name="Freeform 137"/>
            <p:cNvSpPr>
              <a:spLocks/>
            </p:cNvSpPr>
            <p:nvPr/>
          </p:nvSpPr>
          <p:spPr bwMode="auto">
            <a:xfrm>
              <a:off x="1000" y="2067"/>
              <a:ext cx="113" cy="1167"/>
            </a:xfrm>
            <a:custGeom>
              <a:avLst/>
              <a:gdLst>
                <a:gd name="T0" fmla="*/ 0 w 113"/>
                <a:gd name="T1" fmla="*/ 1167 h 1167"/>
                <a:gd name="T2" fmla="*/ 0 w 113"/>
                <a:gd name="T3" fmla="*/ 0 h 1167"/>
                <a:gd name="T4" fmla="*/ 113 w 113"/>
                <a:gd name="T5" fmla="*/ 0 h 1167"/>
                <a:gd name="T6" fmla="*/ 113 w 113"/>
                <a:gd name="T7" fmla="*/ 1167 h 1167"/>
                <a:gd name="T8" fmla="*/ 0 w 113"/>
                <a:gd name="T9" fmla="*/ 1167 h 1167"/>
                <a:gd name="T10" fmla="*/ 0 w 113"/>
                <a:gd name="T11" fmla="*/ 1167 h 1167"/>
                <a:gd name="T12" fmla="*/ 0 60000 65536"/>
                <a:gd name="T13" fmla="*/ 0 60000 65536"/>
                <a:gd name="T14" fmla="*/ 0 60000 65536"/>
                <a:gd name="T15" fmla="*/ 0 60000 65536"/>
                <a:gd name="T16" fmla="*/ 0 60000 65536"/>
                <a:gd name="T17" fmla="*/ 0 60000 65536"/>
                <a:gd name="T18" fmla="*/ 0 w 113"/>
                <a:gd name="T19" fmla="*/ 0 h 1167"/>
                <a:gd name="T20" fmla="*/ 113 w 113"/>
                <a:gd name="T21" fmla="*/ 1167 h 1167"/>
              </a:gdLst>
              <a:ahLst/>
              <a:cxnLst>
                <a:cxn ang="T12">
                  <a:pos x="T0" y="T1"/>
                </a:cxn>
                <a:cxn ang="T13">
                  <a:pos x="T2" y="T3"/>
                </a:cxn>
                <a:cxn ang="T14">
                  <a:pos x="T4" y="T5"/>
                </a:cxn>
                <a:cxn ang="T15">
                  <a:pos x="T6" y="T7"/>
                </a:cxn>
                <a:cxn ang="T16">
                  <a:pos x="T8" y="T9"/>
                </a:cxn>
                <a:cxn ang="T17">
                  <a:pos x="T10" y="T11"/>
                </a:cxn>
              </a:cxnLst>
              <a:rect l="T18" t="T19" r="T20" b="T21"/>
              <a:pathLst>
                <a:path w="113" h="1167">
                  <a:moveTo>
                    <a:pt x="0" y="1167"/>
                  </a:moveTo>
                  <a:lnTo>
                    <a:pt x="0" y="0"/>
                  </a:lnTo>
                  <a:lnTo>
                    <a:pt x="113" y="0"/>
                  </a:lnTo>
                  <a:lnTo>
                    <a:pt x="113" y="1167"/>
                  </a:lnTo>
                  <a:lnTo>
                    <a:pt x="0" y="1167"/>
                  </a:lnTo>
                </a:path>
              </a:pathLst>
            </a:custGeom>
            <a:noFill/>
            <a:ln w="11113">
              <a:solidFill>
                <a:srgbClr val="FFFFFF"/>
              </a:solidFill>
              <a:round/>
              <a:headEnd/>
              <a:tailEnd/>
            </a:ln>
          </p:spPr>
          <p:txBody>
            <a:bodyPr/>
            <a:lstStyle/>
            <a:p>
              <a:endParaRPr lang="en-GB"/>
            </a:p>
          </p:txBody>
        </p:sp>
        <p:sp>
          <p:nvSpPr>
            <p:cNvPr id="120972" name="Freeform 138"/>
            <p:cNvSpPr>
              <a:spLocks/>
            </p:cNvSpPr>
            <p:nvPr/>
          </p:nvSpPr>
          <p:spPr bwMode="auto">
            <a:xfrm>
              <a:off x="888" y="2144"/>
              <a:ext cx="1" cy="1090"/>
            </a:xfrm>
            <a:custGeom>
              <a:avLst/>
              <a:gdLst>
                <a:gd name="T0" fmla="*/ 0 w 1"/>
                <a:gd name="T1" fmla="*/ 1090 h 1090"/>
                <a:gd name="T2" fmla="*/ 0 w 1"/>
                <a:gd name="T3" fmla="*/ 0 h 1090"/>
                <a:gd name="T4" fmla="*/ 0 w 1"/>
                <a:gd name="T5" fmla="*/ 1090 h 1090"/>
                <a:gd name="T6" fmla="*/ 0 60000 65536"/>
                <a:gd name="T7" fmla="*/ 0 60000 65536"/>
                <a:gd name="T8" fmla="*/ 0 60000 65536"/>
                <a:gd name="T9" fmla="*/ 0 w 1"/>
                <a:gd name="T10" fmla="*/ 0 h 1090"/>
                <a:gd name="T11" fmla="*/ 1 w 1"/>
                <a:gd name="T12" fmla="*/ 1090 h 1090"/>
              </a:gdLst>
              <a:ahLst/>
              <a:cxnLst>
                <a:cxn ang="T6">
                  <a:pos x="T0" y="T1"/>
                </a:cxn>
                <a:cxn ang="T7">
                  <a:pos x="T2" y="T3"/>
                </a:cxn>
                <a:cxn ang="T8">
                  <a:pos x="T4" y="T5"/>
                </a:cxn>
              </a:cxnLst>
              <a:rect l="T9" t="T10" r="T11" b="T12"/>
              <a:pathLst>
                <a:path w="1" h="1090">
                  <a:moveTo>
                    <a:pt x="0" y="1090"/>
                  </a:moveTo>
                  <a:lnTo>
                    <a:pt x="0" y="0"/>
                  </a:lnTo>
                  <a:lnTo>
                    <a:pt x="0" y="1090"/>
                  </a:lnTo>
                  <a:close/>
                </a:path>
              </a:pathLst>
            </a:custGeom>
            <a:solidFill>
              <a:srgbClr val="FF0000"/>
            </a:solidFill>
            <a:ln w="9525">
              <a:noFill/>
              <a:round/>
              <a:headEnd/>
              <a:tailEnd/>
            </a:ln>
          </p:spPr>
          <p:txBody>
            <a:bodyPr/>
            <a:lstStyle/>
            <a:p>
              <a:endParaRPr lang="en-GB"/>
            </a:p>
          </p:txBody>
        </p:sp>
        <p:sp>
          <p:nvSpPr>
            <p:cNvPr id="120973" name="Freeform 139"/>
            <p:cNvSpPr>
              <a:spLocks/>
            </p:cNvSpPr>
            <p:nvPr/>
          </p:nvSpPr>
          <p:spPr bwMode="auto">
            <a:xfrm>
              <a:off x="888" y="2144"/>
              <a:ext cx="112" cy="1090"/>
            </a:xfrm>
            <a:custGeom>
              <a:avLst/>
              <a:gdLst>
                <a:gd name="T0" fmla="*/ 0 w 112"/>
                <a:gd name="T1" fmla="*/ 1090 h 1090"/>
                <a:gd name="T2" fmla="*/ 112 w 112"/>
                <a:gd name="T3" fmla="*/ 0 h 1090"/>
                <a:gd name="T4" fmla="*/ 0 w 112"/>
                <a:gd name="T5" fmla="*/ 0 h 1090"/>
                <a:gd name="T6" fmla="*/ 0 w 112"/>
                <a:gd name="T7" fmla="*/ 1090 h 1090"/>
                <a:gd name="T8" fmla="*/ 0 60000 65536"/>
                <a:gd name="T9" fmla="*/ 0 60000 65536"/>
                <a:gd name="T10" fmla="*/ 0 60000 65536"/>
                <a:gd name="T11" fmla="*/ 0 60000 65536"/>
                <a:gd name="T12" fmla="*/ 0 w 112"/>
                <a:gd name="T13" fmla="*/ 0 h 1090"/>
                <a:gd name="T14" fmla="*/ 112 w 112"/>
                <a:gd name="T15" fmla="*/ 1090 h 1090"/>
              </a:gdLst>
              <a:ahLst/>
              <a:cxnLst>
                <a:cxn ang="T8">
                  <a:pos x="T0" y="T1"/>
                </a:cxn>
                <a:cxn ang="T9">
                  <a:pos x="T2" y="T3"/>
                </a:cxn>
                <a:cxn ang="T10">
                  <a:pos x="T4" y="T5"/>
                </a:cxn>
                <a:cxn ang="T11">
                  <a:pos x="T6" y="T7"/>
                </a:cxn>
              </a:cxnLst>
              <a:rect l="T12" t="T13" r="T14" b="T15"/>
              <a:pathLst>
                <a:path w="112" h="1090">
                  <a:moveTo>
                    <a:pt x="0" y="1090"/>
                  </a:moveTo>
                  <a:lnTo>
                    <a:pt x="112" y="0"/>
                  </a:lnTo>
                  <a:lnTo>
                    <a:pt x="0" y="0"/>
                  </a:lnTo>
                  <a:lnTo>
                    <a:pt x="0" y="1090"/>
                  </a:lnTo>
                  <a:close/>
                </a:path>
              </a:pathLst>
            </a:custGeom>
            <a:solidFill>
              <a:srgbClr val="FF0000"/>
            </a:solidFill>
            <a:ln w="9525">
              <a:noFill/>
              <a:round/>
              <a:headEnd/>
              <a:tailEnd/>
            </a:ln>
          </p:spPr>
          <p:txBody>
            <a:bodyPr/>
            <a:lstStyle/>
            <a:p>
              <a:endParaRPr lang="en-GB"/>
            </a:p>
          </p:txBody>
        </p:sp>
        <p:sp>
          <p:nvSpPr>
            <p:cNvPr id="120974" name="Freeform 140"/>
            <p:cNvSpPr>
              <a:spLocks/>
            </p:cNvSpPr>
            <p:nvPr/>
          </p:nvSpPr>
          <p:spPr bwMode="auto">
            <a:xfrm>
              <a:off x="888" y="2144"/>
              <a:ext cx="112" cy="1090"/>
            </a:xfrm>
            <a:custGeom>
              <a:avLst/>
              <a:gdLst>
                <a:gd name="T0" fmla="*/ 0 w 112"/>
                <a:gd name="T1" fmla="*/ 1090 h 1090"/>
                <a:gd name="T2" fmla="*/ 112 w 112"/>
                <a:gd name="T3" fmla="*/ 0 h 1090"/>
                <a:gd name="T4" fmla="*/ 112 w 112"/>
                <a:gd name="T5" fmla="*/ 1090 h 1090"/>
                <a:gd name="T6" fmla="*/ 0 w 112"/>
                <a:gd name="T7" fmla="*/ 1090 h 1090"/>
                <a:gd name="T8" fmla="*/ 0 60000 65536"/>
                <a:gd name="T9" fmla="*/ 0 60000 65536"/>
                <a:gd name="T10" fmla="*/ 0 60000 65536"/>
                <a:gd name="T11" fmla="*/ 0 60000 65536"/>
                <a:gd name="T12" fmla="*/ 0 w 112"/>
                <a:gd name="T13" fmla="*/ 0 h 1090"/>
                <a:gd name="T14" fmla="*/ 112 w 112"/>
                <a:gd name="T15" fmla="*/ 1090 h 1090"/>
              </a:gdLst>
              <a:ahLst/>
              <a:cxnLst>
                <a:cxn ang="T8">
                  <a:pos x="T0" y="T1"/>
                </a:cxn>
                <a:cxn ang="T9">
                  <a:pos x="T2" y="T3"/>
                </a:cxn>
                <a:cxn ang="T10">
                  <a:pos x="T4" y="T5"/>
                </a:cxn>
                <a:cxn ang="T11">
                  <a:pos x="T6" y="T7"/>
                </a:cxn>
              </a:cxnLst>
              <a:rect l="T12" t="T13" r="T14" b="T15"/>
              <a:pathLst>
                <a:path w="112" h="1090">
                  <a:moveTo>
                    <a:pt x="0" y="1090"/>
                  </a:moveTo>
                  <a:lnTo>
                    <a:pt x="112" y="0"/>
                  </a:lnTo>
                  <a:lnTo>
                    <a:pt x="112" y="1090"/>
                  </a:lnTo>
                  <a:lnTo>
                    <a:pt x="0" y="1090"/>
                  </a:lnTo>
                  <a:close/>
                </a:path>
              </a:pathLst>
            </a:custGeom>
            <a:solidFill>
              <a:srgbClr val="FF0000"/>
            </a:solidFill>
            <a:ln w="9525">
              <a:noFill/>
              <a:round/>
              <a:headEnd/>
              <a:tailEnd/>
            </a:ln>
          </p:spPr>
          <p:txBody>
            <a:bodyPr/>
            <a:lstStyle/>
            <a:p>
              <a:endParaRPr lang="en-GB"/>
            </a:p>
          </p:txBody>
        </p:sp>
        <p:sp>
          <p:nvSpPr>
            <p:cNvPr id="120975" name="Freeform 141"/>
            <p:cNvSpPr>
              <a:spLocks/>
            </p:cNvSpPr>
            <p:nvPr/>
          </p:nvSpPr>
          <p:spPr bwMode="auto">
            <a:xfrm>
              <a:off x="888" y="2144"/>
              <a:ext cx="112" cy="1090"/>
            </a:xfrm>
            <a:custGeom>
              <a:avLst/>
              <a:gdLst>
                <a:gd name="T0" fmla="*/ 0 w 112"/>
                <a:gd name="T1" fmla="*/ 1090 h 1090"/>
                <a:gd name="T2" fmla="*/ 0 w 112"/>
                <a:gd name="T3" fmla="*/ 0 h 1090"/>
                <a:gd name="T4" fmla="*/ 112 w 112"/>
                <a:gd name="T5" fmla="*/ 0 h 1090"/>
                <a:gd name="T6" fmla="*/ 112 w 112"/>
                <a:gd name="T7" fmla="*/ 1090 h 1090"/>
                <a:gd name="T8" fmla="*/ 0 w 112"/>
                <a:gd name="T9" fmla="*/ 1090 h 1090"/>
                <a:gd name="T10" fmla="*/ 0 w 112"/>
                <a:gd name="T11" fmla="*/ 1090 h 1090"/>
                <a:gd name="T12" fmla="*/ 0 60000 65536"/>
                <a:gd name="T13" fmla="*/ 0 60000 65536"/>
                <a:gd name="T14" fmla="*/ 0 60000 65536"/>
                <a:gd name="T15" fmla="*/ 0 60000 65536"/>
                <a:gd name="T16" fmla="*/ 0 60000 65536"/>
                <a:gd name="T17" fmla="*/ 0 60000 65536"/>
                <a:gd name="T18" fmla="*/ 0 w 112"/>
                <a:gd name="T19" fmla="*/ 0 h 1090"/>
                <a:gd name="T20" fmla="*/ 112 w 112"/>
                <a:gd name="T21" fmla="*/ 1090 h 1090"/>
              </a:gdLst>
              <a:ahLst/>
              <a:cxnLst>
                <a:cxn ang="T12">
                  <a:pos x="T0" y="T1"/>
                </a:cxn>
                <a:cxn ang="T13">
                  <a:pos x="T2" y="T3"/>
                </a:cxn>
                <a:cxn ang="T14">
                  <a:pos x="T4" y="T5"/>
                </a:cxn>
                <a:cxn ang="T15">
                  <a:pos x="T6" y="T7"/>
                </a:cxn>
                <a:cxn ang="T16">
                  <a:pos x="T8" y="T9"/>
                </a:cxn>
                <a:cxn ang="T17">
                  <a:pos x="T10" y="T11"/>
                </a:cxn>
              </a:cxnLst>
              <a:rect l="T18" t="T19" r="T20" b="T21"/>
              <a:pathLst>
                <a:path w="112" h="1090">
                  <a:moveTo>
                    <a:pt x="0" y="1090"/>
                  </a:moveTo>
                  <a:lnTo>
                    <a:pt x="0" y="0"/>
                  </a:lnTo>
                  <a:lnTo>
                    <a:pt x="112" y="0"/>
                  </a:lnTo>
                  <a:lnTo>
                    <a:pt x="112" y="1090"/>
                  </a:lnTo>
                  <a:lnTo>
                    <a:pt x="0" y="1090"/>
                  </a:lnTo>
                </a:path>
              </a:pathLst>
            </a:custGeom>
            <a:noFill/>
            <a:ln w="11113">
              <a:solidFill>
                <a:srgbClr val="FFFFFF"/>
              </a:solidFill>
              <a:round/>
              <a:headEnd/>
              <a:tailEnd/>
            </a:ln>
          </p:spPr>
          <p:txBody>
            <a:bodyPr/>
            <a:lstStyle/>
            <a:p>
              <a:endParaRPr lang="en-GB"/>
            </a:p>
          </p:txBody>
        </p:sp>
        <p:sp>
          <p:nvSpPr>
            <p:cNvPr id="120976" name="Freeform 142"/>
            <p:cNvSpPr>
              <a:spLocks/>
            </p:cNvSpPr>
            <p:nvPr/>
          </p:nvSpPr>
          <p:spPr bwMode="auto">
            <a:xfrm>
              <a:off x="775" y="1659"/>
              <a:ext cx="1" cy="1575"/>
            </a:xfrm>
            <a:custGeom>
              <a:avLst/>
              <a:gdLst>
                <a:gd name="T0" fmla="*/ 0 w 1"/>
                <a:gd name="T1" fmla="*/ 1575 h 1575"/>
                <a:gd name="T2" fmla="*/ 0 w 1"/>
                <a:gd name="T3" fmla="*/ 0 h 1575"/>
                <a:gd name="T4" fmla="*/ 0 w 1"/>
                <a:gd name="T5" fmla="*/ 1575 h 1575"/>
                <a:gd name="T6" fmla="*/ 0 60000 65536"/>
                <a:gd name="T7" fmla="*/ 0 60000 65536"/>
                <a:gd name="T8" fmla="*/ 0 60000 65536"/>
                <a:gd name="T9" fmla="*/ 0 w 1"/>
                <a:gd name="T10" fmla="*/ 0 h 1575"/>
                <a:gd name="T11" fmla="*/ 1 w 1"/>
                <a:gd name="T12" fmla="*/ 1575 h 1575"/>
              </a:gdLst>
              <a:ahLst/>
              <a:cxnLst>
                <a:cxn ang="T6">
                  <a:pos x="T0" y="T1"/>
                </a:cxn>
                <a:cxn ang="T7">
                  <a:pos x="T2" y="T3"/>
                </a:cxn>
                <a:cxn ang="T8">
                  <a:pos x="T4" y="T5"/>
                </a:cxn>
              </a:cxnLst>
              <a:rect l="T9" t="T10" r="T11" b="T12"/>
              <a:pathLst>
                <a:path w="1" h="1575">
                  <a:moveTo>
                    <a:pt x="0" y="1575"/>
                  </a:moveTo>
                  <a:lnTo>
                    <a:pt x="0" y="0"/>
                  </a:lnTo>
                  <a:lnTo>
                    <a:pt x="0" y="1575"/>
                  </a:lnTo>
                  <a:close/>
                </a:path>
              </a:pathLst>
            </a:custGeom>
            <a:solidFill>
              <a:srgbClr val="FF0000"/>
            </a:solidFill>
            <a:ln w="9525">
              <a:noFill/>
              <a:round/>
              <a:headEnd/>
              <a:tailEnd/>
            </a:ln>
          </p:spPr>
          <p:txBody>
            <a:bodyPr/>
            <a:lstStyle/>
            <a:p>
              <a:endParaRPr lang="en-GB"/>
            </a:p>
          </p:txBody>
        </p:sp>
        <p:sp>
          <p:nvSpPr>
            <p:cNvPr id="120977" name="Freeform 143"/>
            <p:cNvSpPr>
              <a:spLocks/>
            </p:cNvSpPr>
            <p:nvPr/>
          </p:nvSpPr>
          <p:spPr bwMode="auto">
            <a:xfrm>
              <a:off x="775" y="1659"/>
              <a:ext cx="113" cy="1575"/>
            </a:xfrm>
            <a:custGeom>
              <a:avLst/>
              <a:gdLst>
                <a:gd name="T0" fmla="*/ 0 w 113"/>
                <a:gd name="T1" fmla="*/ 1575 h 1575"/>
                <a:gd name="T2" fmla="*/ 113 w 113"/>
                <a:gd name="T3" fmla="*/ 0 h 1575"/>
                <a:gd name="T4" fmla="*/ 0 w 113"/>
                <a:gd name="T5" fmla="*/ 0 h 1575"/>
                <a:gd name="T6" fmla="*/ 0 w 113"/>
                <a:gd name="T7" fmla="*/ 1575 h 1575"/>
                <a:gd name="T8" fmla="*/ 0 60000 65536"/>
                <a:gd name="T9" fmla="*/ 0 60000 65536"/>
                <a:gd name="T10" fmla="*/ 0 60000 65536"/>
                <a:gd name="T11" fmla="*/ 0 60000 65536"/>
                <a:gd name="T12" fmla="*/ 0 w 113"/>
                <a:gd name="T13" fmla="*/ 0 h 1575"/>
                <a:gd name="T14" fmla="*/ 113 w 113"/>
                <a:gd name="T15" fmla="*/ 1575 h 1575"/>
              </a:gdLst>
              <a:ahLst/>
              <a:cxnLst>
                <a:cxn ang="T8">
                  <a:pos x="T0" y="T1"/>
                </a:cxn>
                <a:cxn ang="T9">
                  <a:pos x="T2" y="T3"/>
                </a:cxn>
                <a:cxn ang="T10">
                  <a:pos x="T4" y="T5"/>
                </a:cxn>
                <a:cxn ang="T11">
                  <a:pos x="T6" y="T7"/>
                </a:cxn>
              </a:cxnLst>
              <a:rect l="T12" t="T13" r="T14" b="T15"/>
              <a:pathLst>
                <a:path w="113" h="1575">
                  <a:moveTo>
                    <a:pt x="0" y="1575"/>
                  </a:moveTo>
                  <a:lnTo>
                    <a:pt x="113" y="0"/>
                  </a:lnTo>
                  <a:lnTo>
                    <a:pt x="0" y="0"/>
                  </a:lnTo>
                  <a:lnTo>
                    <a:pt x="0" y="1575"/>
                  </a:lnTo>
                  <a:close/>
                </a:path>
              </a:pathLst>
            </a:custGeom>
            <a:solidFill>
              <a:srgbClr val="FF0000"/>
            </a:solidFill>
            <a:ln w="9525">
              <a:noFill/>
              <a:round/>
              <a:headEnd/>
              <a:tailEnd/>
            </a:ln>
          </p:spPr>
          <p:txBody>
            <a:bodyPr/>
            <a:lstStyle/>
            <a:p>
              <a:endParaRPr lang="en-GB"/>
            </a:p>
          </p:txBody>
        </p:sp>
        <p:sp>
          <p:nvSpPr>
            <p:cNvPr id="120978" name="Freeform 144"/>
            <p:cNvSpPr>
              <a:spLocks/>
            </p:cNvSpPr>
            <p:nvPr/>
          </p:nvSpPr>
          <p:spPr bwMode="auto">
            <a:xfrm>
              <a:off x="775" y="1659"/>
              <a:ext cx="113" cy="1575"/>
            </a:xfrm>
            <a:custGeom>
              <a:avLst/>
              <a:gdLst>
                <a:gd name="T0" fmla="*/ 0 w 113"/>
                <a:gd name="T1" fmla="*/ 1575 h 1575"/>
                <a:gd name="T2" fmla="*/ 113 w 113"/>
                <a:gd name="T3" fmla="*/ 0 h 1575"/>
                <a:gd name="T4" fmla="*/ 113 w 113"/>
                <a:gd name="T5" fmla="*/ 1575 h 1575"/>
                <a:gd name="T6" fmla="*/ 0 w 113"/>
                <a:gd name="T7" fmla="*/ 1575 h 1575"/>
                <a:gd name="T8" fmla="*/ 0 60000 65536"/>
                <a:gd name="T9" fmla="*/ 0 60000 65536"/>
                <a:gd name="T10" fmla="*/ 0 60000 65536"/>
                <a:gd name="T11" fmla="*/ 0 60000 65536"/>
                <a:gd name="T12" fmla="*/ 0 w 113"/>
                <a:gd name="T13" fmla="*/ 0 h 1575"/>
                <a:gd name="T14" fmla="*/ 113 w 113"/>
                <a:gd name="T15" fmla="*/ 1575 h 1575"/>
              </a:gdLst>
              <a:ahLst/>
              <a:cxnLst>
                <a:cxn ang="T8">
                  <a:pos x="T0" y="T1"/>
                </a:cxn>
                <a:cxn ang="T9">
                  <a:pos x="T2" y="T3"/>
                </a:cxn>
                <a:cxn ang="T10">
                  <a:pos x="T4" y="T5"/>
                </a:cxn>
                <a:cxn ang="T11">
                  <a:pos x="T6" y="T7"/>
                </a:cxn>
              </a:cxnLst>
              <a:rect l="T12" t="T13" r="T14" b="T15"/>
              <a:pathLst>
                <a:path w="113" h="1575">
                  <a:moveTo>
                    <a:pt x="0" y="1575"/>
                  </a:moveTo>
                  <a:lnTo>
                    <a:pt x="113" y="0"/>
                  </a:lnTo>
                  <a:lnTo>
                    <a:pt x="113" y="1575"/>
                  </a:lnTo>
                  <a:lnTo>
                    <a:pt x="0" y="1575"/>
                  </a:lnTo>
                  <a:close/>
                </a:path>
              </a:pathLst>
            </a:custGeom>
            <a:solidFill>
              <a:srgbClr val="FF0000"/>
            </a:solidFill>
            <a:ln w="9525">
              <a:noFill/>
              <a:round/>
              <a:headEnd/>
              <a:tailEnd/>
            </a:ln>
          </p:spPr>
          <p:txBody>
            <a:bodyPr/>
            <a:lstStyle/>
            <a:p>
              <a:endParaRPr lang="en-GB"/>
            </a:p>
          </p:txBody>
        </p:sp>
        <p:sp>
          <p:nvSpPr>
            <p:cNvPr id="120979" name="Freeform 145"/>
            <p:cNvSpPr>
              <a:spLocks/>
            </p:cNvSpPr>
            <p:nvPr/>
          </p:nvSpPr>
          <p:spPr bwMode="auto">
            <a:xfrm>
              <a:off x="775" y="1659"/>
              <a:ext cx="113" cy="1575"/>
            </a:xfrm>
            <a:custGeom>
              <a:avLst/>
              <a:gdLst>
                <a:gd name="T0" fmla="*/ 0 w 113"/>
                <a:gd name="T1" fmla="*/ 1575 h 1575"/>
                <a:gd name="T2" fmla="*/ 0 w 113"/>
                <a:gd name="T3" fmla="*/ 0 h 1575"/>
                <a:gd name="T4" fmla="*/ 113 w 113"/>
                <a:gd name="T5" fmla="*/ 0 h 1575"/>
                <a:gd name="T6" fmla="*/ 113 w 113"/>
                <a:gd name="T7" fmla="*/ 1575 h 1575"/>
                <a:gd name="T8" fmla="*/ 0 w 113"/>
                <a:gd name="T9" fmla="*/ 1575 h 1575"/>
                <a:gd name="T10" fmla="*/ 0 w 113"/>
                <a:gd name="T11" fmla="*/ 1575 h 1575"/>
                <a:gd name="T12" fmla="*/ 0 60000 65536"/>
                <a:gd name="T13" fmla="*/ 0 60000 65536"/>
                <a:gd name="T14" fmla="*/ 0 60000 65536"/>
                <a:gd name="T15" fmla="*/ 0 60000 65536"/>
                <a:gd name="T16" fmla="*/ 0 60000 65536"/>
                <a:gd name="T17" fmla="*/ 0 60000 65536"/>
                <a:gd name="T18" fmla="*/ 0 w 113"/>
                <a:gd name="T19" fmla="*/ 0 h 1575"/>
                <a:gd name="T20" fmla="*/ 113 w 113"/>
                <a:gd name="T21" fmla="*/ 1575 h 1575"/>
              </a:gdLst>
              <a:ahLst/>
              <a:cxnLst>
                <a:cxn ang="T12">
                  <a:pos x="T0" y="T1"/>
                </a:cxn>
                <a:cxn ang="T13">
                  <a:pos x="T2" y="T3"/>
                </a:cxn>
                <a:cxn ang="T14">
                  <a:pos x="T4" y="T5"/>
                </a:cxn>
                <a:cxn ang="T15">
                  <a:pos x="T6" y="T7"/>
                </a:cxn>
                <a:cxn ang="T16">
                  <a:pos x="T8" y="T9"/>
                </a:cxn>
                <a:cxn ang="T17">
                  <a:pos x="T10" y="T11"/>
                </a:cxn>
              </a:cxnLst>
              <a:rect l="T18" t="T19" r="T20" b="T21"/>
              <a:pathLst>
                <a:path w="113" h="1575">
                  <a:moveTo>
                    <a:pt x="0" y="1575"/>
                  </a:moveTo>
                  <a:lnTo>
                    <a:pt x="0" y="0"/>
                  </a:lnTo>
                  <a:lnTo>
                    <a:pt x="113" y="0"/>
                  </a:lnTo>
                  <a:lnTo>
                    <a:pt x="113" y="1575"/>
                  </a:lnTo>
                  <a:lnTo>
                    <a:pt x="0" y="1575"/>
                  </a:lnTo>
                </a:path>
              </a:pathLst>
            </a:custGeom>
            <a:noFill/>
            <a:ln w="11113">
              <a:solidFill>
                <a:srgbClr val="FFFFFF"/>
              </a:solidFill>
              <a:round/>
              <a:headEnd/>
              <a:tailEnd/>
            </a:ln>
          </p:spPr>
          <p:txBody>
            <a:bodyPr/>
            <a:lstStyle/>
            <a:p>
              <a:endParaRPr lang="en-GB"/>
            </a:p>
          </p:txBody>
        </p:sp>
        <p:sp>
          <p:nvSpPr>
            <p:cNvPr id="120980" name="Line 146"/>
            <p:cNvSpPr>
              <a:spLocks noChangeShapeType="1"/>
            </p:cNvSpPr>
            <p:nvPr/>
          </p:nvSpPr>
          <p:spPr bwMode="auto">
            <a:xfrm flipV="1">
              <a:off x="782" y="2714"/>
              <a:ext cx="21" cy="28"/>
            </a:xfrm>
            <a:prstGeom prst="line">
              <a:avLst/>
            </a:prstGeom>
            <a:noFill/>
            <a:ln w="11113">
              <a:solidFill>
                <a:srgbClr val="000000"/>
              </a:solidFill>
              <a:round/>
              <a:headEnd/>
              <a:tailEnd/>
            </a:ln>
          </p:spPr>
          <p:txBody>
            <a:bodyPr/>
            <a:lstStyle/>
            <a:p>
              <a:endParaRPr lang="en-GB"/>
            </a:p>
          </p:txBody>
        </p:sp>
        <p:sp>
          <p:nvSpPr>
            <p:cNvPr id="120981" name="Line 147"/>
            <p:cNvSpPr>
              <a:spLocks noChangeShapeType="1"/>
            </p:cNvSpPr>
            <p:nvPr/>
          </p:nvSpPr>
          <p:spPr bwMode="auto">
            <a:xfrm flipV="1">
              <a:off x="803" y="2685"/>
              <a:ext cx="21" cy="29"/>
            </a:xfrm>
            <a:prstGeom prst="line">
              <a:avLst/>
            </a:prstGeom>
            <a:noFill/>
            <a:ln w="11113">
              <a:solidFill>
                <a:srgbClr val="000000"/>
              </a:solidFill>
              <a:round/>
              <a:headEnd/>
              <a:tailEnd/>
            </a:ln>
          </p:spPr>
          <p:txBody>
            <a:bodyPr/>
            <a:lstStyle/>
            <a:p>
              <a:endParaRPr lang="en-GB"/>
            </a:p>
          </p:txBody>
        </p:sp>
        <p:sp>
          <p:nvSpPr>
            <p:cNvPr id="120982" name="Line 148"/>
            <p:cNvSpPr>
              <a:spLocks noChangeShapeType="1"/>
            </p:cNvSpPr>
            <p:nvPr/>
          </p:nvSpPr>
          <p:spPr bwMode="auto">
            <a:xfrm flipV="1">
              <a:off x="824" y="2657"/>
              <a:ext cx="14" cy="28"/>
            </a:xfrm>
            <a:prstGeom prst="line">
              <a:avLst/>
            </a:prstGeom>
            <a:noFill/>
            <a:ln w="11113">
              <a:solidFill>
                <a:srgbClr val="000000"/>
              </a:solidFill>
              <a:round/>
              <a:headEnd/>
              <a:tailEnd/>
            </a:ln>
          </p:spPr>
          <p:txBody>
            <a:bodyPr/>
            <a:lstStyle/>
            <a:p>
              <a:endParaRPr lang="en-GB"/>
            </a:p>
          </p:txBody>
        </p:sp>
        <p:sp>
          <p:nvSpPr>
            <p:cNvPr id="120983" name="Line 149"/>
            <p:cNvSpPr>
              <a:spLocks noChangeShapeType="1"/>
            </p:cNvSpPr>
            <p:nvPr/>
          </p:nvSpPr>
          <p:spPr bwMode="auto">
            <a:xfrm flipV="1">
              <a:off x="838" y="2629"/>
              <a:ext cx="22" cy="28"/>
            </a:xfrm>
            <a:prstGeom prst="line">
              <a:avLst/>
            </a:prstGeom>
            <a:noFill/>
            <a:ln w="11113">
              <a:solidFill>
                <a:srgbClr val="000000"/>
              </a:solidFill>
              <a:round/>
              <a:headEnd/>
              <a:tailEnd/>
            </a:ln>
          </p:spPr>
          <p:txBody>
            <a:bodyPr/>
            <a:lstStyle/>
            <a:p>
              <a:endParaRPr lang="en-GB"/>
            </a:p>
          </p:txBody>
        </p:sp>
        <p:sp>
          <p:nvSpPr>
            <p:cNvPr id="120984" name="Line 150"/>
            <p:cNvSpPr>
              <a:spLocks noChangeShapeType="1"/>
            </p:cNvSpPr>
            <p:nvPr/>
          </p:nvSpPr>
          <p:spPr bwMode="auto">
            <a:xfrm flipV="1">
              <a:off x="860" y="2601"/>
              <a:ext cx="21" cy="28"/>
            </a:xfrm>
            <a:prstGeom prst="line">
              <a:avLst/>
            </a:prstGeom>
            <a:noFill/>
            <a:ln w="11113">
              <a:solidFill>
                <a:srgbClr val="000000"/>
              </a:solidFill>
              <a:round/>
              <a:headEnd/>
              <a:tailEnd/>
            </a:ln>
          </p:spPr>
          <p:txBody>
            <a:bodyPr/>
            <a:lstStyle/>
            <a:p>
              <a:endParaRPr lang="en-GB"/>
            </a:p>
          </p:txBody>
        </p:sp>
        <p:sp>
          <p:nvSpPr>
            <p:cNvPr id="120985" name="Line 151"/>
            <p:cNvSpPr>
              <a:spLocks noChangeShapeType="1"/>
            </p:cNvSpPr>
            <p:nvPr/>
          </p:nvSpPr>
          <p:spPr bwMode="auto">
            <a:xfrm flipV="1">
              <a:off x="881" y="2573"/>
              <a:ext cx="14" cy="28"/>
            </a:xfrm>
            <a:prstGeom prst="line">
              <a:avLst/>
            </a:prstGeom>
            <a:noFill/>
            <a:ln w="11113">
              <a:solidFill>
                <a:srgbClr val="000000"/>
              </a:solidFill>
              <a:round/>
              <a:headEnd/>
              <a:tailEnd/>
            </a:ln>
          </p:spPr>
          <p:txBody>
            <a:bodyPr/>
            <a:lstStyle/>
            <a:p>
              <a:endParaRPr lang="en-GB"/>
            </a:p>
          </p:txBody>
        </p:sp>
        <p:sp>
          <p:nvSpPr>
            <p:cNvPr id="120986" name="Line 152"/>
            <p:cNvSpPr>
              <a:spLocks noChangeShapeType="1"/>
            </p:cNvSpPr>
            <p:nvPr/>
          </p:nvSpPr>
          <p:spPr bwMode="auto">
            <a:xfrm flipV="1">
              <a:off x="895" y="2545"/>
              <a:ext cx="21" cy="28"/>
            </a:xfrm>
            <a:prstGeom prst="line">
              <a:avLst/>
            </a:prstGeom>
            <a:noFill/>
            <a:ln w="11113">
              <a:solidFill>
                <a:srgbClr val="000000"/>
              </a:solidFill>
              <a:round/>
              <a:headEnd/>
              <a:tailEnd/>
            </a:ln>
          </p:spPr>
          <p:txBody>
            <a:bodyPr/>
            <a:lstStyle/>
            <a:p>
              <a:endParaRPr lang="en-GB"/>
            </a:p>
          </p:txBody>
        </p:sp>
        <p:sp>
          <p:nvSpPr>
            <p:cNvPr id="120987" name="Line 153"/>
            <p:cNvSpPr>
              <a:spLocks noChangeShapeType="1"/>
            </p:cNvSpPr>
            <p:nvPr/>
          </p:nvSpPr>
          <p:spPr bwMode="auto">
            <a:xfrm flipV="1">
              <a:off x="916" y="2524"/>
              <a:ext cx="14" cy="21"/>
            </a:xfrm>
            <a:prstGeom prst="line">
              <a:avLst/>
            </a:prstGeom>
            <a:noFill/>
            <a:ln w="11113">
              <a:solidFill>
                <a:srgbClr val="000000"/>
              </a:solidFill>
              <a:round/>
              <a:headEnd/>
              <a:tailEnd/>
            </a:ln>
          </p:spPr>
          <p:txBody>
            <a:bodyPr/>
            <a:lstStyle/>
            <a:p>
              <a:endParaRPr lang="en-GB"/>
            </a:p>
          </p:txBody>
        </p:sp>
        <p:sp>
          <p:nvSpPr>
            <p:cNvPr id="120988" name="Line 154"/>
            <p:cNvSpPr>
              <a:spLocks noChangeShapeType="1"/>
            </p:cNvSpPr>
            <p:nvPr/>
          </p:nvSpPr>
          <p:spPr bwMode="auto">
            <a:xfrm flipV="1">
              <a:off x="930" y="2496"/>
              <a:ext cx="21" cy="28"/>
            </a:xfrm>
            <a:prstGeom prst="line">
              <a:avLst/>
            </a:prstGeom>
            <a:noFill/>
            <a:ln w="11113">
              <a:solidFill>
                <a:srgbClr val="000000"/>
              </a:solidFill>
              <a:round/>
              <a:headEnd/>
              <a:tailEnd/>
            </a:ln>
          </p:spPr>
          <p:txBody>
            <a:bodyPr/>
            <a:lstStyle/>
            <a:p>
              <a:endParaRPr lang="en-GB"/>
            </a:p>
          </p:txBody>
        </p:sp>
        <p:sp>
          <p:nvSpPr>
            <p:cNvPr id="120989" name="Line 155"/>
            <p:cNvSpPr>
              <a:spLocks noChangeShapeType="1"/>
            </p:cNvSpPr>
            <p:nvPr/>
          </p:nvSpPr>
          <p:spPr bwMode="auto">
            <a:xfrm flipV="1">
              <a:off x="951" y="2468"/>
              <a:ext cx="21" cy="28"/>
            </a:xfrm>
            <a:prstGeom prst="line">
              <a:avLst/>
            </a:prstGeom>
            <a:noFill/>
            <a:ln w="11113">
              <a:solidFill>
                <a:srgbClr val="000000"/>
              </a:solidFill>
              <a:round/>
              <a:headEnd/>
              <a:tailEnd/>
            </a:ln>
          </p:spPr>
          <p:txBody>
            <a:bodyPr/>
            <a:lstStyle/>
            <a:p>
              <a:endParaRPr lang="en-GB"/>
            </a:p>
          </p:txBody>
        </p:sp>
        <p:sp>
          <p:nvSpPr>
            <p:cNvPr id="120990" name="Line 156"/>
            <p:cNvSpPr>
              <a:spLocks noChangeShapeType="1"/>
            </p:cNvSpPr>
            <p:nvPr/>
          </p:nvSpPr>
          <p:spPr bwMode="auto">
            <a:xfrm flipV="1">
              <a:off x="972" y="2439"/>
              <a:ext cx="14" cy="29"/>
            </a:xfrm>
            <a:prstGeom prst="line">
              <a:avLst/>
            </a:prstGeom>
            <a:noFill/>
            <a:ln w="11113">
              <a:solidFill>
                <a:srgbClr val="000000"/>
              </a:solidFill>
              <a:round/>
              <a:headEnd/>
              <a:tailEnd/>
            </a:ln>
          </p:spPr>
          <p:txBody>
            <a:bodyPr/>
            <a:lstStyle/>
            <a:p>
              <a:endParaRPr lang="en-GB"/>
            </a:p>
          </p:txBody>
        </p:sp>
        <p:sp>
          <p:nvSpPr>
            <p:cNvPr id="120991" name="Line 157"/>
            <p:cNvSpPr>
              <a:spLocks noChangeShapeType="1"/>
            </p:cNvSpPr>
            <p:nvPr/>
          </p:nvSpPr>
          <p:spPr bwMode="auto">
            <a:xfrm flipV="1">
              <a:off x="986" y="2418"/>
              <a:ext cx="21" cy="21"/>
            </a:xfrm>
            <a:prstGeom prst="line">
              <a:avLst/>
            </a:prstGeom>
            <a:noFill/>
            <a:ln w="11113">
              <a:solidFill>
                <a:srgbClr val="000000"/>
              </a:solidFill>
              <a:round/>
              <a:headEnd/>
              <a:tailEnd/>
            </a:ln>
          </p:spPr>
          <p:txBody>
            <a:bodyPr/>
            <a:lstStyle/>
            <a:p>
              <a:endParaRPr lang="en-GB"/>
            </a:p>
          </p:txBody>
        </p:sp>
        <p:sp>
          <p:nvSpPr>
            <p:cNvPr id="120992" name="Line 158"/>
            <p:cNvSpPr>
              <a:spLocks noChangeShapeType="1"/>
            </p:cNvSpPr>
            <p:nvPr/>
          </p:nvSpPr>
          <p:spPr bwMode="auto">
            <a:xfrm flipV="1">
              <a:off x="1007" y="2390"/>
              <a:ext cx="14" cy="28"/>
            </a:xfrm>
            <a:prstGeom prst="line">
              <a:avLst/>
            </a:prstGeom>
            <a:noFill/>
            <a:ln w="11113">
              <a:solidFill>
                <a:srgbClr val="000000"/>
              </a:solidFill>
              <a:round/>
              <a:headEnd/>
              <a:tailEnd/>
            </a:ln>
          </p:spPr>
          <p:txBody>
            <a:bodyPr/>
            <a:lstStyle/>
            <a:p>
              <a:endParaRPr lang="en-GB"/>
            </a:p>
          </p:txBody>
        </p:sp>
        <p:sp>
          <p:nvSpPr>
            <p:cNvPr id="120993" name="Line 159"/>
            <p:cNvSpPr>
              <a:spLocks noChangeShapeType="1"/>
            </p:cNvSpPr>
            <p:nvPr/>
          </p:nvSpPr>
          <p:spPr bwMode="auto">
            <a:xfrm flipV="1">
              <a:off x="1021" y="2369"/>
              <a:ext cx="21" cy="21"/>
            </a:xfrm>
            <a:prstGeom prst="line">
              <a:avLst/>
            </a:prstGeom>
            <a:noFill/>
            <a:ln w="11113">
              <a:solidFill>
                <a:srgbClr val="000000"/>
              </a:solidFill>
              <a:round/>
              <a:headEnd/>
              <a:tailEnd/>
            </a:ln>
          </p:spPr>
          <p:txBody>
            <a:bodyPr/>
            <a:lstStyle/>
            <a:p>
              <a:endParaRPr lang="en-GB"/>
            </a:p>
          </p:txBody>
        </p:sp>
        <p:sp>
          <p:nvSpPr>
            <p:cNvPr id="120994" name="Line 160"/>
            <p:cNvSpPr>
              <a:spLocks noChangeShapeType="1"/>
            </p:cNvSpPr>
            <p:nvPr/>
          </p:nvSpPr>
          <p:spPr bwMode="auto">
            <a:xfrm flipV="1">
              <a:off x="1042" y="2348"/>
              <a:ext cx="21" cy="21"/>
            </a:xfrm>
            <a:prstGeom prst="line">
              <a:avLst/>
            </a:prstGeom>
            <a:noFill/>
            <a:ln w="11113">
              <a:solidFill>
                <a:srgbClr val="000000"/>
              </a:solidFill>
              <a:round/>
              <a:headEnd/>
              <a:tailEnd/>
            </a:ln>
          </p:spPr>
          <p:txBody>
            <a:bodyPr/>
            <a:lstStyle/>
            <a:p>
              <a:endParaRPr lang="en-GB"/>
            </a:p>
          </p:txBody>
        </p:sp>
        <p:sp>
          <p:nvSpPr>
            <p:cNvPr id="120995" name="Line 161"/>
            <p:cNvSpPr>
              <a:spLocks noChangeShapeType="1"/>
            </p:cNvSpPr>
            <p:nvPr/>
          </p:nvSpPr>
          <p:spPr bwMode="auto">
            <a:xfrm flipV="1">
              <a:off x="1063" y="2320"/>
              <a:ext cx="14" cy="28"/>
            </a:xfrm>
            <a:prstGeom prst="line">
              <a:avLst/>
            </a:prstGeom>
            <a:noFill/>
            <a:ln w="11113">
              <a:solidFill>
                <a:srgbClr val="000000"/>
              </a:solidFill>
              <a:round/>
              <a:headEnd/>
              <a:tailEnd/>
            </a:ln>
          </p:spPr>
          <p:txBody>
            <a:bodyPr/>
            <a:lstStyle/>
            <a:p>
              <a:endParaRPr lang="en-GB"/>
            </a:p>
          </p:txBody>
        </p:sp>
        <p:sp>
          <p:nvSpPr>
            <p:cNvPr id="120996" name="Line 162"/>
            <p:cNvSpPr>
              <a:spLocks noChangeShapeType="1"/>
            </p:cNvSpPr>
            <p:nvPr/>
          </p:nvSpPr>
          <p:spPr bwMode="auto">
            <a:xfrm flipV="1">
              <a:off x="1077" y="2313"/>
              <a:ext cx="15" cy="7"/>
            </a:xfrm>
            <a:prstGeom prst="line">
              <a:avLst/>
            </a:prstGeom>
            <a:noFill/>
            <a:ln w="11113">
              <a:solidFill>
                <a:srgbClr val="000000"/>
              </a:solidFill>
              <a:round/>
              <a:headEnd/>
              <a:tailEnd/>
            </a:ln>
          </p:spPr>
          <p:txBody>
            <a:bodyPr/>
            <a:lstStyle/>
            <a:p>
              <a:endParaRPr lang="en-GB"/>
            </a:p>
          </p:txBody>
        </p:sp>
        <p:sp>
          <p:nvSpPr>
            <p:cNvPr id="120997" name="Line 163"/>
            <p:cNvSpPr>
              <a:spLocks noChangeShapeType="1"/>
            </p:cNvSpPr>
            <p:nvPr/>
          </p:nvSpPr>
          <p:spPr bwMode="auto">
            <a:xfrm flipV="1">
              <a:off x="1092" y="2299"/>
              <a:ext cx="14" cy="14"/>
            </a:xfrm>
            <a:prstGeom prst="line">
              <a:avLst/>
            </a:prstGeom>
            <a:noFill/>
            <a:ln w="11113">
              <a:solidFill>
                <a:srgbClr val="000000"/>
              </a:solidFill>
              <a:round/>
              <a:headEnd/>
              <a:tailEnd/>
            </a:ln>
          </p:spPr>
          <p:txBody>
            <a:bodyPr/>
            <a:lstStyle/>
            <a:p>
              <a:endParaRPr lang="en-GB"/>
            </a:p>
          </p:txBody>
        </p:sp>
        <p:sp>
          <p:nvSpPr>
            <p:cNvPr id="120998" name="Line 164"/>
            <p:cNvSpPr>
              <a:spLocks noChangeShapeType="1"/>
            </p:cNvSpPr>
            <p:nvPr/>
          </p:nvSpPr>
          <p:spPr bwMode="auto">
            <a:xfrm flipV="1">
              <a:off x="1106" y="2285"/>
              <a:ext cx="7" cy="14"/>
            </a:xfrm>
            <a:prstGeom prst="line">
              <a:avLst/>
            </a:prstGeom>
            <a:noFill/>
            <a:ln w="11113">
              <a:solidFill>
                <a:srgbClr val="000000"/>
              </a:solidFill>
              <a:round/>
              <a:headEnd/>
              <a:tailEnd/>
            </a:ln>
          </p:spPr>
          <p:txBody>
            <a:bodyPr/>
            <a:lstStyle/>
            <a:p>
              <a:endParaRPr lang="en-GB"/>
            </a:p>
          </p:txBody>
        </p:sp>
        <p:sp>
          <p:nvSpPr>
            <p:cNvPr id="120999" name="Line 165"/>
            <p:cNvSpPr>
              <a:spLocks noChangeShapeType="1"/>
            </p:cNvSpPr>
            <p:nvPr/>
          </p:nvSpPr>
          <p:spPr bwMode="auto">
            <a:xfrm flipV="1">
              <a:off x="1113" y="2271"/>
              <a:ext cx="14" cy="14"/>
            </a:xfrm>
            <a:prstGeom prst="line">
              <a:avLst/>
            </a:prstGeom>
            <a:noFill/>
            <a:ln w="11113">
              <a:solidFill>
                <a:srgbClr val="000000"/>
              </a:solidFill>
              <a:round/>
              <a:headEnd/>
              <a:tailEnd/>
            </a:ln>
          </p:spPr>
          <p:txBody>
            <a:bodyPr/>
            <a:lstStyle/>
            <a:p>
              <a:endParaRPr lang="en-GB"/>
            </a:p>
          </p:txBody>
        </p:sp>
        <p:sp>
          <p:nvSpPr>
            <p:cNvPr id="121000" name="Line 166"/>
            <p:cNvSpPr>
              <a:spLocks noChangeShapeType="1"/>
            </p:cNvSpPr>
            <p:nvPr/>
          </p:nvSpPr>
          <p:spPr bwMode="auto">
            <a:xfrm flipV="1">
              <a:off x="1127" y="2264"/>
              <a:ext cx="14" cy="7"/>
            </a:xfrm>
            <a:prstGeom prst="line">
              <a:avLst/>
            </a:prstGeom>
            <a:noFill/>
            <a:ln w="11113">
              <a:solidFill>
                <a:srgbClr val="000000"/>
              </a:solidFill>
              <a:round/>
              <a:headEnd/>
              <a:tailEnd/>
            </a:ln>
          </p:spPr>
          <p:txBody>
            <a:bodyPr/>
            <a:lstStyle/>
            <a:p>
              <a:endParaRPr lang="en-GB"/>
            </a:p>
          </p:txBody>
        </p:sp>
        <p:sp>
          <p:nvSpPr>
            <p:cNvPr id="121001" name="Line 167"/>
            <p:cNvSpPr>
              <a:spLocks noChangeShapeType="1"/>
            </p:cNvSpPr>
            <p:nvPr/>
          </p:nvSpPr>
          <p:spPr bwMode="auto">
            <a:xfrm flipV="1">
              <a:off x="1141" y="2250"/>
              <a:ext cx="7" cy="14"/>
            </a:xfrm>
            <a:prstGeom prst="line">
              <a:avLst/>
            </a:prstGeom>
            <a:noFill/>
            <a:ln w="11113">
              <a:solidFill>
                <a:srgbClr val="000000"/>
              </a:solidFill>
              <a:round/>
              <a:headEnd/>
              <a:tailEnd/>
            </a:ln>
          </p:spPr>
          <p:txBody>
            <a:bodyPr/>
            <a:lstStyle/>
            <a:p>
              <a:endParaRPr lang="en-GB"/>
            </a:p>
          </p:txBody>
        </p:sp>
        <p:sp>
          <p:nvSpPr>
            <p:cNvPr id="121002" name="Line 168"/>
            <p:cNvSpPr>
              <a:spLocks noChangeShapeType="1"/>
            </p:cNvSpPr>
            <p:nvPr/>
          </p:nvSpPr>
          <p:spPr bwMode="auto">
            <a:xfrm flipV="1">
              <a:off x="1148" y="2243"/>
              <a:ext cx="14" cy="7"/>
            </a:xfrm>
            <a:prstGeom prst="line">
              <a:avLst/>
            </a:prstGeom>
            <a:noFill/>
            <a:ln w="11113">
              <a:solidFill>
                <a:srgbClr val="000000"/>
              </a:solidFill>
              <a:round/>
              <a:headEnd/>
              <a:tailEnd/>
            </a:ln>
          </p:spPr>
          <p:txBody>
            <a:bodyPr/>
            <a:lstStyle/>
            <a:p>
              <a:endParaRPr lang="en-GB"/>
            </a:p>
          </p:txBody>
        </p:sp>
        <p:sp>
          <p:nvSpPr>
            <p:cNvPr id="121003" name="Line 169"/>
            <p:cNvSpPr>
              <a:spLocks noChangeShapeType="1"/>
            </p:cNvSpPr>
            <p:nvPr/>
          </p:nvSpPr>
          <p:spPr bwMode="auto">
            <a:xfrm flipV="1">
              <a:off x="1162" y="2236"/>
              <a:ext cx="7" cy="7"/>
            </a:xfrm>
            <a:prstGeom prst="line">
              <a:avLst/>
            </a:prstGeom>
            <a:noFill/>
            <a:ln w="11113">
              <a:solidFill>
                <a:srgbClr val="000000"/>
              </a:solidFill>
              <a:round/>
              <a:headEnd/>
              <a:tailEnd/>
            </a:ln>
          </p:spPr>
          <p:txBody>
            <a:bodyPr/>
            <a:lstStyle/>
            <a:p>
              <a:endParaRPr lang="en-GB"/>
            </a:p>
          </p:txBody>
        </p:sp>
        <p:sp>
          <p:nvSpPr>
            <p:cNvPr id="121004" name="Line 170"/>
            <p:cNvSpPr>
              <a:spLocks noChangeShapeType="1"/>
            </p:cNvSpPr>
            <p:nvPr/>
          </p:nvSpPr>
          <p:spPr bwMode="auto">
            <a:xfrm flipV="1">
              <a:off x="1169" y="2229"/>
              <a:ext cx="14" cy="7"/>
            </a:xfrm>
            <a:prstGeom prst="line">
              <a:avLst/>
            </a:prstGeom>
            <a:noFill/>
            <a:ln w="11113">
              <a:solidFill>
                <a:srgbClr val="000000"/>
              </a:solidFill>
              <a:round/>
              <a:headEnd/>
              <a:tailEnd/>
            </a:ln>
          </p:spPr>
          <p:txBody>
            <a:bodyPr/>
            <a:lstStyle/>
            <a:p>
              <a:endParaRPr lang="en-GB"/>
            </a:p>
          </p:txBody>
        </p:sp>
        <p:sp>
          <p:nvSpPr>
            <p:cNvPr id="121005" name="Line 171"/>
            <p:cNvSpPr>
              <a:spLocks noChangeShapeType="1"/>
            </p:cNvSpPr>
            <p:nvPr/>
          </p:nvSpPr>
          <p:spPr bwMode="auto">
            <a:xfrm flipV="1">
              <a:off x="1183" y="2222"/>
              <a:ext cx="14" cy="7"/>
            </a:xfrm>
            <a:prstGeom prst="line">
              <a:avLst/>
            </a:prstGeom>
            <a:noFill/>
            <a:ln w="11113">
              <a:solidFill>
                <a:srgbClr val="000000"/>
              </a:solidFill>
              <a:round/>
              <a:headEnd/>
              <a:tailEnd/>
            </a:ln>
          </p:spPr>
          <p:txBody>
            <a:bodyPr/>
            <a:lstStyle/>
            <a:p>
              <a:endParaRPr lang="en-GB"/>
            </a:p>
          </p:txBody>
        </p:sp>
        <p:sp>
          <p:nvSpPr>
            <p:cNvPr id="121006" name="Line 172"/>
            <p:cNvSpPr>
              <a:spLocks noChangeShapeType="1"/>
            </p:cNvSpPr>
            <p:nvPr/>
          </p:nvSpPr>
          <p:spPr bwMode="auto">
            <a:xfrm flipV="1">
              <a:off x="1197" y="2215"/>
              <a:ext cx="7" cy="7"/>
            </a:xfrm>
            <a:prstGeom prst="line">
              <a:avLst/>
            </a:prstGeom>
            <a:noFill/>
            <a:ln w="11113">
              <a:solidFill>
                <a:srgbClr val="000000"/>
              </a:solidFill>
              <a:round/>
              <a:headEnd/>
              <a:tailEnd/>
            </a:ln>
          </p:spPr>
          <p:txBody>
            <a:bodyPr/>
            <a:lstStyle/>
            <a:p>
              <a:endParaRPr lang="en-GB"/>
            </a:p>
          </p:txBody>
        </p:sp>
        <p:sp>
          <p:nvSpPr>
            <p:cNvPr id="121007" name="Line 173"/>
            <p:cNvSpPr>
              <a:spLocks noChangeShapeType="1"/>
            </p:cNvSpPr>
            <p:nvPr/>
          </p:nvSpPr>
          <p:spPr bwMode="auto">
            <a:xfrm flipV="1">
              <a:off x="1204" y="2207"/>
              <a:ext cx="7" cy="8"/>
            </a:xfrm>
            <a:prstGeom prst="line">
              <a:avLst/>
            </a:prstGeom>
            <a:noFill/>
            <a:ln w="11113">
              <a:solidFill>
                <a:srgbClr val="000000"/>
              </a:solidFill>
              <a:round/>
              <a:headEnd/>
              <a:tailEnd/>
            </a:ln>
          </p:spPr>
          <p:txBody>
            <a:bodyPr/>
            <a:lstStyle/>
            <a:p>
              <a:endParaRPr lang="en-GB"/>
            </a:p>
          </p:txBody>
        </p:sp>
        <p:sp>
          <p:nvSpPr>
            <p:cNvPr id="121008" name="Line 174"/>
            <p:cNvSpPr>
              <a:spLocks noChangeShapeType="1"/>
            </p:cNvSpPr>
            <p:nvPr/>
          </p:nvSpPr>
          <p:spPr bwMode="auto">
            <a:xfrm>
              <a:off x="1211" y="2207"/>
              <a:ext cx="7" cy="1"/>
            </a:xfrm>
            <a:prstGeom prst="line">
              <a:avLst/>
            </a:prstGeom>
            <a:noFill/>
            <a:ln w="11113">
              <a:solidFill>
                <a:srgbClr val="000000"/>
              </a:solidFill>
              <a:round/>
              <a:headEnd/>
              <a:tailEnd/>
            </a:ln>
          </p:spPr>
          <p:txBody>
            <a:bodyPr/>
            <a:lstStyle/>
            <a:p>
              <a:endParaRPr lang="en-GB"/>
            </a:p>
          </p:txBody>
        </p:sp>
        <p:sp>
          <p:nvSpPr>
            <p:cNvPr id="121009" name="Line 175"/>
            <p:cNvSpPr>
              <a:spLocks noChangeShapeType="1"/>
            </p:cNvSpPr>
            <p:nvPr/>
          </p:nvSpPr>
          <p:spPr bwMode="auto">
            <a:xfrm>
              <a:off x="1218" y="2207"/>
              <a:ext cx="7" cy="1"/>
            </a:xfrm>
            <a:prstGeom prst="line">
              <a:avLst/>
            </a:prstGeom>
            <a:noFill/>
            <a:ln w="11113">
              <a:solidFill>
                <a:srgbClr val="000000"/>
              </a:solidFill>
              <a:round/>
              <a:headEnd/>
              <a:tailEnd/>
            </a:ln>
          </p:spPr>
          <p:txBody>
            <a:bodyPr/>
            <a:lstStyle/>
            <a:p>
              <a:endParaRPr lang="en-GB"/>
            </a:p>
          </p:txBody>
        </p:sp>
        <p:sp>
          <p:nvSpPr>
            <p:cNvPr id="121010" name="Line 176"/>
            <p:cNvSpPr>
              <a:spLocks noChangeShapeType="1"/>
            </p:cNvSpPr>
            <p:nvPr/>
          </p:nvSpPr>
          <p:spPr bwMode="auto">
            <a:xfrm flipV="1">
              <a:off x="1225" y="2200"/>
              <a:ext cx="7" cy="7"/>
            </a:xfrm>
            <a:prstGeom prst="line">
              <a:avLst/>
            </a:prstGeom>
            <a:noFill/>
            <a:ln w="11113">
              <a:solidFill>
                <a:srgbClr val="000000"/>
              </a:solidFill>
              <a:round/>
              <a:headEnd/>
              <a:tailEnd/>
            </a:ln>
          </p:spPr>
          <p:txBody>
            <a:bodyPr/>
            <a:lstStyle/>
            <a:p>
              <a:endParaRPr lang="en-GB"/>
            </a:p>
          </p:txBody>
        </p:sp>
        <p:sp>
          <p:nvSpPr>
            <p:cNvPr id="121011" name="Line 177"/>
            <p:cNvSpPr>
              <a:spLocks noChangeShapeType="1"/>
            </p:cNvSpPr>
            <p:nvPr/>
          </p:nvSpPr>
          <p:spPr bwMode="auto">
            <a:xfrm>
              <a:off x="1232" y="2200"/>
              <a:ext cx="7" cy="1"/>
            </a:xfrm>
            <a:prstGeom prst="line">
              <a:avLst/>
            </a:prstGeom>
            <a:noFill/>
            <a:ln w="11113">
              <a:solidFill>
                <a:srgbClr val="000000"/>
              </a:solidFill>
              <a:round/>
              <a:headEnd/>
              <a:tailEnd/>
            </a:ln>
          </p:spPr>
          <p:txBody>
            <a:bodyPr/>
            <a:lstStyle/>
            <a:p>
              <a:endParaRPr lang="en-GB"/>
            </a:p>
          </p:txBody>
        </p:sp>
        <p:sp>
          <p:nvSpPr>
            <p:cNvPr id="121012" name="Line 178"/>
            <p:cNvSpPr>
              <a:spLocks noChangeShapeType="1"/>
            </p:cNvSpPr>
            <p:nvPr/>
          </p:nvSpPr>
          <p:spPr bwMode="auto">
            <a:xfrm>
              <a:off x="1239" y="2200"/>
              <a:ext cx="7" cy="1"/>
            </a:xfrm>
            <a:prstGeom prst="line">
              <a:avLst/>
            </a:prstGeom>
            <a:noFill/>
            <a:ln w="11113">
              <a:solidFill>
                <a:srgbClr val="000000"/>
              </a:solidFill>
              <a:round/>
              <a:headEnd/>
              <a:tailEnd/>
            </a:ln>
          </p:spPr>
          <p:txBody>
            <a:bodyPr/>
            <a:lstStyle/>
            <a:p>
              <a:endParaRPr lang="en-GB"/>
            </a:p>
          </p:txBody>
        </p:sp>
        <p:sp>
          <p:nvSpPr>
            <p:cNvPr id="121013" name="Line 179"/>
            <p:cNvSpPr>
              <a:spLocks noChangeShapeType="1"/>
            </p:cNvSpPr>
            <p:nvPr/>
          </p:nvSpPr>
          <p:spPr bwMode="auto">
            <a:xfrm>
              <a:off x="1246" y="2200"/>
              <a:ext cx="7" cy="1"/>
            </a:xfrm>
            <a:prstGeom prst="line">
              <a:avLst/>
            </a:prstGeom>
            <a:noFill/>
            <a:ln w="11113">
              <a:solidFill>
                <a:srgbClr val="000000"/>
              </a:solidFill>
              <a:round/>
              <a:headEnd/>
              <a:tailEnd/>
            </a:ln>
          </p:spPr>
          <p:txBody>
            <a:bodyPr/>
            <a:lstStyle/>
            <a:p>
              <a:endParaRPr lang="en-GB"/>
            </a:p>
          </p:txBody>
        </p:sp>
        <p:sp>
          <p:nvSpPr>
            <p:cNvPr id="121014" name="Line 180"/>
            <p:cNvSpPr>
              <a:spLocks noChangeShapeType="1"/>
            </p:cNvSpPr>
            <p:nvPr/>
          </p:nvSpPr>
          <p:spPr bwMode="auto">
            <a:xfrm>
              <a:off x="1253" y="2200"/>
              <a:ext cx="7" cy="1"/>
            </a:xfrm>
            <a:prstGeom prst="line">
              <a:avLst/>
            </a:prstGeom>
            <a:noFill/>
            <a:ln w="11113">
              <a:solidFill>
                <a:srgbClr val="000000"/>
              </a:solidFill>
              <a:round/>
              <a:headEnd/>
              <a:tailEnd/>
            </a:ln>
          </p:spPr>
          <p:txBody>
            <a:bodyPr/>
            <a:lstStyle/>
            <a:p>
              <a:endParaRPr lang="en-GB"/>
            </a:p>
          </p:txBody>
        </p:sp>
        <p:sp>
          <p:nvSpPr>
            <p:cNvPr id="121015" name="Line 181"/>
            <p:cNvSpPr>
              <a:spLocks noChangeShapeType="1"/>
            </p:cNvSpPr>
            <p:nvPr/>
          </p:nvSpPr>
          <p:spPr bwMode="auto">
            <a:xfrm flipV="1">
              <a:off x="1260" y="2193"/>
              <a:ext cx="7" cy="7"/>
            </a:xfrm>
            <a:prstGeom prst="line">
              <a:avLst/>
            </a:prstGeom>
            <a:noFill/>
            <a:ln w="11113">
              <a:solidFill>
                <a:srgbClr val="000000"/>
              </a:solidFill>
              <a:round/>
              <a:headEnd/>
              <a:tailEnd/>
            </a:ln>
          </p:spPr>
          <p:txBody>
            <a:bodyPr/>
            <a:lstStyle/>
            <a:p>
              <a:endParaRPr lang="en-GB"/>
            </a:p>
          </p:txBody>
        </p:sp>
        <p:sp>
          <p:nvSpPr>
            <p:cNvPr id="121016" name="Line 182"/>
            <p:cNvSpPr>
              <a:spLocks noChangeShapeType="1"/>
            </p:cNvSpPr>
            <p:nvPr/>
          </p:nvSpPr>
          <p:spPr bwMode="auto">
            <a:xfrm>
              <a:off x="1267" y="2193"/>
              <a:ext cx="7" cy="1"/>
            </a:xfrm>
            <a:prstGeom prst="line">
              <a:avLst/>
            </a:prstGeom>
            <a:noFill/>
            <a:ln w="11113">
              <a:solidFill>
                <a:srgbClr val="000000"/>
              </a:solidFill>
              <a:round/>
              <a:headEnd/>
              <a:tailEnd/>
            </a:ln>
          </p:spPr>
          <p:txBody>
            <a:bodyPr/>
            <a:lstStyle/>
            <a:p>
              <a:endParaRPr lang="en-GB"/>
            </a:p>
          </p:txBody>
        </p:sp>
        <p:sp>
          <p:nvSpPr>
            <p:cNvPr id="121017" name="Line 183"/>
            <p:cNvSpPr>
              <a:spLocks noChangeShapeType="1"/>
            </p:cNvSpPr>
            <p:nvPr/>
          </p:nvSpPr>
          <p:spPr bwMode="auto">
            <a:xfrm>
              <a:off x="1274" y="2193"/>
              <a:ext cx="7" cy="1"/>
            </a:xfrm>
            <a:prstGeom prst="line">
              <a:avLst/>
            </a:prstGeom>
            <a:noFill/>
            <a:ln w="11113">
              <a:solidFill>
                <a:srgbClr val="000000"/>
              </a:solidFill>
              <a:round/>
              <a:headEnd/>
              <a:tailEnd/>
            </a:ln>
          </p:spPr>
          <p:txBody>
            <a:bodyPr/>
            <a:lstStyle/>
            <a:p>
              <a:endParaRPr lang="en-GB"/>
            </a:p>
          </p:txBody>
        </p:sp>
        <p:sp>
          <p:nvSpPr>
            <p:cNvPr id="121018" name="Line 184"/>
            <p:cNvSpPr>
              <a:spLocks noChangeShapeType="1"/>
            </p:cNvSpPr>
            <p:nvPr/>
          </p:nvSpPr>
          <p:spPr bwMode="auto">
            <a:xfrm>
              <a:off x="1281" y="2193"/>
              <a:ext cx="7" cy="1"/>
            </a:xfrm>
            <a:prstGeom prst="line">
              <a:avLst/>
            </a:prstGeom>
            <a:noFill/>
            <a:ln w="11113">
              <a:solidFill>
                <a:srgbClr val="000000"/>
              </a:solidFill>
              <a:round/>
              <a:headEnd/>
              <a:tailEnd/>
            </a:ln>
          </p:spPr>
          <p:txBody>
            <a:bodyPr/>
            <a:lstStyle/>
            <a:p>
              <a:endParaRPr lang="en-GB"/>
            </a:p>
          </p:txBody>
        </p:sp>
        <p:sp>
          <p:nvSpPr>
            <p:cNvPr id="121019" name="Line 185"/>
            <p:cNvSpPr>
              <a:spLocks noChangeShapeType="1"/>
            </p:cNvSpPr>
            <p:nvPr/>
          </p:nvSpPr>
          <p:spPr bwMode="auto">
            <a:xfrm>
              <a:off x="1288" y="2193"/>
              <a:ext cx="7" cy="1"/>
            </a:xfrm>
            <a:prstGeom prst="line">
              <a:avLst/>
            </a:prstGeom>
            <a:noFill/>
            <a:ln w="11113">
              <a:solidFill>
                <a:srgbClr val="000000"/>
              </a:solidFill>
              <a:round/>
              <a:headEnd/>
              <a:tailEnd/>
            </a:ln>
          </p:spPr>
          <p:txBody>
            <a:bodyPr/>
            <a:lstStyle/>
            <a:p>
              <a:endParaRPr lang="en-GB"/>
            </a:p>
          </p:txBody>
        </p:sp>
        <p:sp>
          <p:nvSpPr>
            <p:cNvPr id="121020" name="Line 186"/>
            <p:cNvSpPr>
              <a:spLocks noChangeShapeType="1"/>
            </p:cNvSpPr>
            <p:nvPr/>
          </p:nvSpPr>
          <p:spPr bwMode="auto">
            <a:xfrm>
              <a:off x="1295" y="2193"/>
              <a:ext cx="7" cy="7"/>
            </a:xfrm>
            <a:prstGeom prst="line">
              <a:avLst/>
            </a:prstGeom>
            <a:noFill/>
            <a:ln w="11113">
              <a:solidFill>
                <a:srgbClr val="000000"/>
              </a:solidFill>
              <a:round/>
              <a:headEnd/>
              <a:tailEnd/>
            </a:ln>
          </p:spPr>
          <p:txBody>
            <a:bodyPr/>
            <a:lstStyle/>
            <a:p>
              <a:endParaRPr lang="en-GB"/>
            </a:p>
          </p:txBody>
        </p:sp>
        <p:sp>
          <p:nvSpPr>
            <p:cNvPr id="121021" name="Line 187"/>
            <p:cNvSpPr>
              <a:spLocks noChangeShapeType="1"/>
            </p:cNvSpPr>
            <p:nvPr/>
          </p:nvSpPr>
          <p:spPr bwMode="auto">
            <a:xfrm>
              <a:off x="1302" y="2200"/>
              <a:ext cx="7" cy="1"/>
            </a:xfrm>
            <a:prstGeom prst="line">
              <a:avLst/>
            </a:prstGeom>
            <a:noFill/>
            <a:ln w="11113">
              <a:solidFill>
                <a:srgbClr val="000000"/>
              </a:solidFill>
              <a:round/>
              <a:headEnd/>
              <a:tailEnd/>
            </a:ln>
          </p:spPr>
          <p:txBody>
            <a:bodyPr/>
            <a:lstStyle/>
            <a:p>
              <a:endParaRPr lang="en-GB"/>
            </a:p>
          </p:txBody>
        </p:sp>
        <p:sp>
          <p:nvSpPr>
            <p:cNvPr id="121022" name="Line 188"/>
            <p:cNvSpPr>
              <a:spLocks noChangeShapeType="1"/>
            </p:cNvSpPr>
            <p:nvPr/>
          </p:nvSpPr>
          <p:spPr bwMode="auto">
            <a:xfrm>
              <a:off x="1309" y="2200"/>
              <a:ext cx="7" cy="1"/>
            </a:xfrm>
            <a:prstGeom prst="line">
              <a:avLst/>
            </a:prstGeom>
            <a:noFill/>
            <a:ln w="11113">
              <a:solidFill>
                <a:srgbClr val="000000"/>
              </a:solidFill>
              <a:round/>
              <a:headEnd/>
              <a:tailEnd/>
            </a:ln>
          </p:spPr>
          <p:txBody>
            <a:bodyPr/>
            <a:lstStyle/>
            <a:p>
              <a:endParaRPr lang="en-GB"/>
            </a:p>
          </p:txBody>
        </p:sp>
        <p:sp>
          <p:nvSpPr>
            <p:cNvPr id="121023" name="Line 189"/>
            <p:cNvSpPr>
              <a:spLocks noChangeShapeType="1"/>
            </p:cNvSpPr>
            <p:nvPr/>
          </p:nvSpPr>
          <p:spPr bwMode="auto">
            <a:xfrm>
              <a:off x="1316" y="2200"/>
              <a:ext cx="8" cy="1"/>
            </a:xfrm>
            <a:prstGeom prst="line">
              <a:avLst/>
            </a:prstGeom>
            <a:noFill/>
            <a:ln w="11113">
              <a:solidFill>
                <a:srgbClr val="000000"/>
              </a:solidFill>
              <a:round/>
              <a:headEnd/>
              <a:tailEnd/>
            </a:ln>
          </p:spPr>
          <p:txBody>
            <a:bodyPr/>
            <a:lstStyle/>
            <a:p>
              <a:endParaRPr lang="en-GB"/>
            </a:p>
          </p:txBody>
        </p:sp>
        <p:sp>
          <p:nvSpPr>
            <p:cNvPr id="121024" name="Line 190"/>
            <p:cNvSpPr>
              <a:spLocks noChangeShapeType="1"/>
            </p:cNvSpPr>
            <p:nvPr/>
          </p:nvSpPr>
          <p:spPr bwMode="auto">
            <a:xfrm>
              <a:off x="1324" y="2200"/>
              <a:ext cx="7" cy="1"/>
            </a:xfrm>
            <a:prstGeom prst="line">
              <a:avLst/>
            </a:prstGeom>
            <a:noFill/>
            <a:ln w="11113">
              <a:solidFill>
                <a:srgbClr val="000000"/>
              </a:solidFill>
              <a:round/>
              <a:headEnd/>
              <a:tailEnd/>
            </a:ln>
          </p:spPr>
          <p:txBody>
            <a:bodyPr/>
            <a:lstStyle/>
            <a:p>
              <a:endParaRPr lang="en-GB"/>
            </a:p>
          </p:txBody>
        </p:sp>
        <p:sp>
          <p:nvSpPr>
            <p:cNvPr id="121025" name="Line 191"/>
            <p:cNvSpPr>
              <a:spLocks noChangeShapeType="1"/>
            </p:cNvSpPr>
            <p:nvPr/>
          </p:nvSpPr>
          <p:spPr bwMode="auto">
            <a:xfrm>
              <a:off x="1331" y="2200"/>
              <a:ext cx="7" cy="7"/>
            </a:xfrm>
            <a:prstGeom prst="line">
              <a:avLst/>
            </a:prstGeom>
            <a:noFill/>
            <a:ln w="11113">
              <a:solidFill>
                <a:srgbClr val="000000"/>
              </a:solidFill>
              <a:round/>
              <a:headEnd/>
              <a:tailEnd/>
            </a:ln>
          </p:spPr>
          <p:txBody>
            <a:bodyPr/>
            <a:lstStyle/>
            <a:p>
              <a:endParaRPr lang="en-GB"/>
            </a:p>
          </p:txBody>
        </p:sp>
        <p:sp>
          <p:nvSpPr>
            <p:cNvPr id="121026" name="Line 192"/>
            <p:cNvSpPr>
              <a:spLocks noChangeShapeType="1"/>
            </p:cNvSpPr>
            <p:nvPr/>
          </p:nvSpPr>
          <p:spPr bwMode="auto">
            <a:xfrm>
              <a:off x="1338" y="2207"/>
              <a:ext cx="7" cy="1"/>
            </a:xfrm>
            <a:prstGeom prst="line">
              <a:avLst/>
            </a:prstGeom>
            <a:noFill/>
            <a:ln w="11113">
              <a:solidFill>
                <a:srgbClr val="000000"/>
              </a:solidFill>
              <a:round/>
              <a:headEnd/>
              <a:tailEnd/>
            </a:ln>
          </p:spPr>
          <p:txBody>
            <a:bodyPr/>
            <a:lstStyle/>
            <a:p>
              <a:endParaRPr lang="en-GB"/>
            </a:p>
          </p:txBody>
        </p:sp>
        <p:sp>
          <p:nvSpPr>
            <p:cNvPr id="121027" name="Line 193"/>
            <p:cNvSpPr>
              <a:spLocks noChangeShapeType="1"/>
            </p:cNvSpPr>
            <p:nvPr/>
          </p:nvSpPr>
          <p:spPr bwMode="auto">
            <a:xfrm>
              <a:off x="1345" y="2207"/>
              <a:ext cx="7" cy="1"/>
            </a:xfrm>
            <a:prstGeom prst="line">
              <a:avLst/>
            </a:prstGeom>
            <a:noFill/>
            <a:ln w="11113">
              <a:solidFill>
                <a:srgbClr val="000000"/>
              </a:solidFill>
              <a:round/>
              <a:headEnd/>
              <a:tailEnd/>
            </a:ln>
          </p:spPr>
          <p:txBody>
            <a:bodyPr/>
            <a:lstStyle/>
            <a:p>
              <a:endParaRPr lang="en-GB"/>
            </a:p>
          </p:txBody>
        </p:sp>
        <p:sp>
          <p:nvSpPr>
            <p:cNvPr id="121028" name="Line 194"/>
            <p:cNvSpPr>
              <a:spLocks noChangeShapeType="1"/>
            </p:cNvSpPr>
            <p:nvPr/>
          </p:nvSpPr>
          <p:spPr bwMode="auto">
            <a:xfrm>
              <a:off x="1352" y="2207"/>
              <a:ext cx="7" cy="8"/>
            </a:xfrm>
            <a:prstGeom prst="line">
              <a:avLst/>
            </a:prstGeom>
            <a:noFill/>
            <a:ln w="11113">
              <a:solidFill>
                <a:srgbClr val="000000"/>
              </a:solidFill>
              <a:round/>
              <a:headEnd/>
              <a:tailEnd/>
            </a:ln>
          </p:spPr>
          <p:txBody>
            <a:bodyPr/>
            <a:lstStyle/>
            <a:p>
              <a:endParaRPr lang="en-GB"/>
            </a:p>
          </p:txBody>
        </p:sp>
        <p:sp>
          <p:nvSpPr>
            <p:cNvPr id="121029" name="Line 195"/>
            <p:cNvSpPr>
              <a:spLocks noChangeShapeType="1"/>
            </p:cNvSpPr>
            <p:nvPr/>
          </p:nvSpPr>
          <p:spPr bwMode="auto">
            <a:xfrm>
              <a:off x="1359" y="2215"/>
              <a:ext cx="14" cy="7"/>
            </a:xfrm>
            <a:prstGeom prst="line">
              <a:avLst/>
            </a:prstGeom>
            <a:noFill/>
            <a:ln w="11113">
              <a:solidFill>
                <a:srgbClr val="000000"/>
              </a:solidFill>
              <a:round/>
              <a:headEnd/>
              <a:tailEnd/>
            </a:ln>
          </p:spPr>
          <p:txBody>
            <a:bodyPr/>
            <a:lstStyle/>
            <a:p>
              <a:endParaRPr lang="en-GB"/>
            </a:p>
          </p:txBody>
        </p:sp>
        <p:sp>
          <p:nvSpPr>
            <p:cNvPr id="121030" name="Line 196"/>
            <p:cNvSpPr>
              <a:spLocks noChangeShapeType="1"/>
            </p:cNvSpPr>
            <p:nvPr/>
          </p:nvSpPr>
          <p:spPr bwMode="auto">
            <a:xfrm>
              <a:off x="1373" y="2222"/>
              <a:ext cx="7" cy="7"/>
            </a:xfrm>
            <a:prstGeom prst="line">
              <a:avLst/>
            </a:prstGeom>
            <a:noFill/>
            <a:ln w="11113">
              <a:solidFill>
                <a:srgbClr val="000000"/>
              </a:solidFill>
              <a:round/>
              <a:headEnd/>
              <a:tailEnd/>
            </a:ln>
          </p:spPr>
          <p:txBody>
            <a:bodyPr/>
            <a:lstStyle/>
            <a:p>
              <a:endParaRPr lang="en-GB"/>
            </a:p>
          </p:txBody>
        </p:sp>
        <p:sp>
          <p:nvSpPr>
            <p:cNvPr id="121031" name="Line 197"/>
            <p:cNvSpPr>
              <a:spLocks noChangeShapeType="1"/>
            </p:cNvSpPr>
            <p:nvPr/>
          </p:nvSpPr>
          <p:spPr bwMode="auto">
            <a:xfrm>
              <a:off x="1380" y="2229"/>
              <a:ext cx="14" cy="7"/>
            </a:xfrm>
            <a:prstGeom prst="line">
              <a:avLst/>
            </a:prstGeom>
            <a:noFill/>
            <a:ln w="11113">
              <a:solidFill>
                <a:srgbClr val="000000"/>
              </a:solidFill>
              <a:round/>
              <a:headEnd/>
              <a:tailEnd/>
            </a:ln>
          </p:spPr>
          <p:txBody>
            <a:bodyPr/>
            <a:lstStyle/>
            <a:p>
              <a:endParaRPr lang="en-GB"/>
            </a:p>
          </p:txBody>
        </p:sp>
        <p:sp>
          <p:nvSpPr>
            <p:cNvPr id="121032" name="Line 198"/>
            <p:cNvSpPr>
              <a:spLocks noChangeShapeType="1"/>
            </p:cNvSpPr>
            <p:nvPr/>
          </p:nvSpPr>
          <p:spPr bwMode="auto">
            <a:xfrm>
              <a:off x="1394" y="2236"/>
              <a:ext cx="7" cy="7"/>
            </a:xfrm>
            <a:prstGeom prst="line">
              <a:avLst/>
            </a:prstGeom>
            <a:noFill/>
            <a:ln w="11113">
              <a:solidFill>
                <a:srgbClr val="000000"/>
              </a:solidFill>
              <a:round/>
              <a:headEnd/>
              <a:tailEnd/>
            </a:ln>
          </p:spPr>
          <p:txBody>
            <a:bodyPr/>
            <a:lstStyle/>
            <a:p>
              <a:endParaRPr lang="en-GB"/>
            </a:p>
          </p:txBody>
        </p:sp>
        <p:sp>
          <p:nvSpPr>
            <p:cNvPr id="121033" name="Line 199"/>
            <p:cNvSpPr>
              <a:spLocks noChangeShapeType="1"/>
            </p:cNvSpPr>
            <p:nvPr/>
          </p:nvSpPr>
          <p:spPr bwMode="auto">
            <a:xfrm>
              <a:off x="1401" y="2243"/>
              <a:ext cx="14" cy="7"/>
            </a:xfrm>
            <a:prstGeom prst="line">
              <a:avLst/>
            </a:prstGeom>
            <a:noFill/>
            <a:ln w="11113">
              <a:solidFill>
                <a:srgbClr val="000000"/>
              </a:solidFill>
              <a:round/>
              <a:headEnd/>
              <a:tailEnd/>
            </a:ln>
          </p:spPr>
          <p:txBody>
            <a:bodyPr/>
            <a:lstStyle/>
            <a:p>
              <a:endParaRPr lang="en-GB"/>
            </a:p>
          </p:txBody>
        </p:sp>
        <p:sp>
          <p:nvSpPr>
            <p:cNvPr id="121034" name="Line 200"/>
            <p:cNvSpPr>
              <a:spLocks noChangeShapeType="1"/>
            </p:cNvSpPr>
            <p:nvPr/>
          </p:nvSpPr>
          <p:spPr bwMode="auto">
            <a:xfrm>
              <a:off x="1415" y="2250"/>
              <a:ext cx="14" cy="14"/>
            </a:xfrm>
            <a:prstGeom prst="line">
              <a:avLst/>
            </a:prstGeom>
            <a:noFill/>
            <a:ln w="11113">
              <a:solidFill>
                <a:srgbClr val="000000"/>
              </a:solidFill>
              <a:round/>
              <a:headEnd/>
              <a:tailEnd/>
            </a:ln>
          </p:spPr>
          <p:txBody>
            <a:bodyPr/>
            <a:lstStyle/>
            <a:p>
              <a:endParaRPr lang="en-GB"/>
            </a:p>
          </p:txBody>
        </p:sp>
        <p:sp>
          <p:nvSpPr>
            <p:cNvPr id="121035" name="Line 201"/>
            <p:cNvSpPr>
              <a:spLocks noChangeShapeType="1"/>
            </p:cNvSpPr>
            <p:nvPr/>
          </p:nvSpPr>
          <p:spPr bwMode="auto">
            <a:xfrm>
              <a:off x="1429" y="2264"/>
              <a:ext cx="7" cy="7"/>
            </a:xfrm>
            <a:prstGeom prst="line">
              <a:avLst/>
            </a:prstGeom>
            <a:noFill/>
            <a:ln w="11113">
              <a:solidFill>
                <a:srgbClr val="000000"/>
              </a:solidFill>
              <a:round/>
              <a:headEnd/>
              <a:tailEnd/>
            </a:ln>
          </p:spPr>
          <p:txBody>
            <a:bodyPr/>
            <a:lstStyle/>
            <a:p>
              <a:endParaRPr lang="en-GB"/>
            </a:p>
          </p:txBody>
        </p:sp>
        <p:sp>
          <p:nvSpPr>
            <p:cNvPr id="121036" name="Line 202"/>
            <p:cNvSpPr>
              <a:spLocks noChangeShapeType="1"/>
            </p:cNvSpPr>
            <p:nvPr/>
          </p:nvSpPr>
          <p:spPr bwMode="auto">
            <a:xfrm>
              <a:off x="1436" y="2271"/>
              <a:ext cx="14" cy="14"/>
            </a:xfrm>
            <a:prstGeom prst="line">
              <a:avLst/>
            </a:prstGeom>
            <a:noFill/>
            <a:ln w="11113">
              <a:solidFill>
                <a:srgbClr val="000000"/>
              </a:solidFill>
              <a:round/>
              <a:headEnd/>
              <a:tailEnd/>
            </a:ln>
          </p:spPr>
          <p:txBody>
            <a:bodyPr/>
            <a:lstStyle/>
            <a:p>
              <a:endParaRPr lang="en-GB"/>
            </a:p>
          </p:txBody>
        </p:sp>
        <p:sp>
          <p:nvSpPr>
            <p:cNvPr id="121037" name="Line 203"/>
            <p:cNvSpPr>
              <a:spLocks noChangeShapeType="1"/>
            </p:cNvSpPr>
            <p:nvPr/>
          </p:nvSpPr>
          <p:spPr bwMode="auto">
            <a:xfrm>
              <a:off x="1450" y="2285"/>
              <a:ext cx="14" cy="14"/>
            </a:xfrm>
            <a:prstGeom prst="line">
              <a:avLst/>
            </a:prstGeom>
            <a:noFill/>
            <a:ln w="11113">
              <a:solidFill>
                <a:srgbClr val="000000"/>
              </a:solidFill>
              <a:round/>
              <a:headEnd/>
              <a:tailEnd/>
            </a:ln>
          </p:spPr>
          <p:txBody>
            <a:bodyPr/>
            <a:lstStyle/>
            <a:p>
              <a:endParaRPr lang="en-GB"/>
            </a:p>
          </p:txBody>
        </p:sp>
        <p:sp>
          <p:nvSpPr>
            <p:cNvPr id="121038" name="Line 204"/>
            <p:cNvSpPr>
              <a:spLocks noChangeShapeType="1"/>
            </p:cNvSpPr>
            <p:nvPr/>
          </p:nvSpPr>
          <p:spPr bwMode="auto">
            <a:xfrm>
              <a:off x="1464" y="2299"/>
              <a:ext cx="7" cy="14"/>
            </a:xfrm>
            <a:prstGeom prst="line">
              <a:avLst/>
            </a:prstGeom>
            <a:noFill/>
            <a:ln w="11113">
              <a:solidFill>
                <a:srgbClr val="000000"/>
              </a:solidFill>
              <a:round/>
              <a:headEnd/>
              <a:tailEnd/>
            </a:ln>
          </p:spPr>
          <p:txBody>
            <a:bodyPr/>
            <a:lstStyle/>
            <a:p>
              <a:endParaRPr lang="en-GB"/>
            </a:p>
          </p:txBody>
        </p:sp>
        <p:sp>
          <p:nvSpPr>
            <p:cNvPr id="121039" name="Line 205"/>
            <p:cNvSpPr>
              <a:spLocks noChangeShapeType="1"/>
            </p:cNvSpPr>
            <p:nvPr/>
          </p:nvSpPr>
          <p:spPr bwMode="auto">
            <a:xfrm>
              <a:off x="1471" y="2313"/>
              <a:ext cx="14" cy="7"/>
            </a:xfrm>
            <a:prstGeom prst="line">
              <a:avLst/>
            </a:prstGeom>
            <a:noFill/>
            <a:ln w="11113">
              <a:solidFill>
                <a:srgbClr val="000000"/>
              </a:solidFill>
              <a:round/>
              <a:headEnd/>
              <a:tailEnd/>
            </a:ln>
          </p:spPr>
          <p:txBody>
            <a:bodyPr/>
            <a:lstStyle/>
            <a:p>
              <a:endParaRPr lang="en-GB"/>
            </a:p>
          </p:txBody>
        </p:sp>
        <p:sp>
          <p:nvSpPr>
            <p:cNvPr id="121040" name="Line 206"/>
            <p:cNvSpPr>
              <a:spLocks noChangeShapeType="1"/>
            </p:cNvSpPr>
            <p:nvPr/>
          </p:nvSpPr>
          <p:spPr bwMode="auto">
            <a:xfrm>
              <a:off x="1485" y="2320"/>
              <a:ext cx="14" cy="28"/>
            </a:xfrm>
            <a:prstGeom prst="line">
              <a:avLst/>
            </a:prstGeom>
            <a:noFill/>
            <a:ln w="11113">
              <a:solidFill>
                <a:srgbClr val="000000"/>
              </a:solidFill>
              <a:round/>
              <a:headEnd/>
              <a:tailEnd/>
            </a:ln>
          </p:spPr>
          <p:txBody>
            <a:bodyPr/>
            <a:lstStyle/>
            <a:p>
              <a:endParaRPr lang="en-GB"/>
            </a:p>
          </p:txBody>
        </p:sp>
        <p:sp>
          <p:nvSpPr>
            <p:cNvPr id="121041" name="Line 207"/>
            <p:cNvSpPr>
              <a:spLocks noChangeShapeType="1"/>
            </p:cNvSpPr>
            <p:nvPr/>
          </p:nvSpPr>
          <p:spPr bwMode="auto">
            <a:xfrm>
              <a:off x="1499" y="2348"/>
              <a:ext cx="21" cy="21"/>
            </a:xfrm>
            <a:prstGeom prst="line">
              <a:avLst/>
            </a:prstGeom>
            <a:noFill/>
            <a:ln w="11113">
              <a:solidFill>
                <a:srgbClr val="000000"/>
              </a:solidFill>
              <a:round/>
              <a:headEnd/>
              <a:tailEnd/>
            </a:ln>
          </p:spPr>
          <p:txBody>
            <a:bodyPr/>
            <a:lstStyle/>
            <a:p>
              <a:endParaRPr lang="en-GB"/>
            </a:p>
          </p:txBody>
        </p:sp>
        <p:sp>
          <p:nvSpPr>
            <p:cNvPr id="121042" name="Line 208"/>
            <p:cNvSpPr>
              <a:spLocks noChangeShapeType="1"/>
            </p:cNvSpPr>
            <p:nvPr/>
          </p:nvSpPr>
          <p:spPr bwMode="auto">
            <a:xfrm>
              <a:off x="1520" y="2369"/>
              <a:ext cx="21" cy="21"/>
            </a:xfrm>
            <a:prstGeom prst="line">
              <a:avLst/>
            </a:prstGeom>
            <a:noFill/>
            <a:ln w="11113">
              <a:solidFill>
                <a:srgbClr val="000000"/>
              </a:solidFill>
              <a:round/>
              <a:headEnd/>
              <a:tailEnd/>
            </a:ln>
          </p:spPr>
          <p:txBody>
            <a:bodyPr/>
            <a:lstStyle/>
            <a:p>
              <a:endParaRPr lang="en-GB"/>
            </a:p>
          </p:txBody>
        </p:sp>
        <p:sp>
          <p:nvSpPr>
            <p:cNvPr id="121043" name="Line 209"/>
            <p:cNvSpPr>
              <a:spLocks noChangeShapeType="1"/>
            </p:cNvSpPr>
            <p:nvPr/>
          </p:nvSpPr>
          <p:spPr bwMode="auto">
            <a:xfrm>
              <a:off x="1541" y="2390"/>
              <a:ext cx="14" cy="28"/>
            </a:xfrm>
            <a:prstGeom prst="line">
              <a:avLst/>
            </a:prstGeom>
            <a:noFill/>
            <a:ln w="11113">
              <a:solidFill>
                <a:srgbClr val="000000"/>
              </a:solidFill>
              <a:round/>
              <a:headEnd/>
              <a:tailEnd/>
            </a:ln>
          </p:spPr>
          <p:txBody>
            <a:bodyPr/>
            <a:lstStyle/>
            <a:p>
              <a:endParaRPr lang="en-GB"/>
            </a:p>
          </p:txBody>
        </p:sp>
        <p:sp>
          <p:nvSpPr>
            <p:cNvPr id="121044" name="Line 210"/>
            <p:cNvSpPr>
              <a:spLocks noChangeShapeType="1"/>
            </p:cNvSpPr>
            <p:nvPr/>
          </p:nvSpPr>
          <p:spPr bwMode="auto">
            <a:xfrm>
              <a:off x="1555" y="2418"/>
              <a:ext cx="22" cy="21"/>
            </a:xfrm>
            <a:prstGeom prst="line">
              <a:avLst/>
            </a:prstGeom>
            <a:noFill/>
            <a:ln w="11113">
              <a:solidFill>
                <a:srgbClr val="000000"/>
              </a:solidFill>
              <a:round/>
              <a:headEnd/>
              <a:tailEnd/>
            </a:ln>
          </p:spPr>
          <p:txBody>
            <a:bodyPr/>
            <a:lstStyle/>
            <a:p>
              <a:endParaRPr lang="en-GB"/>
            </a:p>
          </p:txBody>
        </p:sp>
        <p:sp>
          <p:nvSpPr>
            <p:cNvPr id="121045" name="Line 211"/>
            <p:cNvSpPr>
              <a:spLocks noChangeShapeType="1"/>
            </p:cNvSpPr>
            <p:nvPr/>
          </p:nvSpPr>
          <p:spPr bwMode="auto">
            <a:xfrm>
              <a:off x="1577" y="2439"/>
              <a:ext cx="21" cy="29"/>
            </a:xfrm>
            <a:prstGeom prst="line">
              <a:avLst/>
            </a:prstGeom>
            <a:noFill/>
            <a:ln w="11113">
              <a:solidFill>
                <a:srgbClr val="000000"/>
              </a:solidFill>
              <a:round/>
              <a:headEnd/>
              <a:tailEnd/>
            </a:ln>
          </p:spPr>
          <p:txBody>
            <a:bodyPr/>
            <a:lstStyle/>
            <a:p>
              <a:endParaRPr lang="en-GB"/>
            </a:p>
          </p:txBody>
        </p:sp>
        <p:sp>
          <p:nvSpPr>
            <p:cNvPr id="121046" name="Line 212"/>
            <p:cNvSpPr>
              <a:spLocks noChangeShapeType="1"/>
            </p:cNvSpPr>
            <p:nvPr/>
          </p:nvSpPr>
          <p:spPr bwMode="auto">
            <a:xfrm>
              <a:off x="1598" y="2468"/>
              <a:ext cx="14" cy="28"/>
            </a:xfrm>
            <a:prstGeom prst="line">
              <a:avLst/>
            </a:prstGeom>
            <a:noFill/>
            <a:ln w="11113">
              <a:solidFill>
                <a:srgbClr val="000000"/>
              </a:solidFill>
              <a:round/>
              <a:headEnd/>
              <a:tailEnd/>
            </a:ln>
          </p:spPr>
          <p:txBody>
            <a:bodyPr/>
            <a:lstStyle/>
            <a:p>
              <a:endParaRPr lang="en-GB"/>
            </a:p>
          </p:txBody>
        </p:sp>
        <p:sp>
          <p:nvSpPr>
            <p:cNvPr id="121047" name="Line 213"/>
            <p:cNvSpPr>
              <a:spLocks noChangeShapeType="1"/>
            </p:cNvSpPr>
            <p:nvPr/>
          </p:nvSpPr>
          <p:spPr bwMode="auto">
            <a:xfrm>
              <a:off x="1612" y="2496"/>
              <a:ext cx="21" cy="28"/>
            </a:xfrm>
            <a:prstGeom prst="line">
              <a:avLst/>
            </a:prstGeom>
            <a:noFill/>
            <a:ln w="11113">
              <a:solidFill>
                <a:srgbClr val="000000"/>
              </a:solidFill>
              <a:round/>
              <a:headEnd/>
              <a:tailEnd/>
            </a:ln>
          </p:spPr>
          <p:txBody>
            <a:bodyPr/>
            <a:lstStyle/>
            <a:p>
              <a:endParaRPr lang="en-GB"/>
            </a:p>
          </p:txBody>
        </p:sp>
        <p:sp>
          <p:nvSpPr>
            <p:cNvPr id="121048" name="Line 214"/>
            <p:cNvSpPr>
              <a:spLocks noChangeShapeType="1"/>
            </p:cNvSpPr>
            <p:nvPr/>
          </p:nvSpPr>
          <p:spPr bwMode="auto">
            <a:xfrm>
              <a:off x="1633" y="2524"/>
              <a:ext cx="14" cy="21"/>
            </a:xfrm>
            <a:prstGeom prst="line">
              <a:avLst/>
            </a:prstGeom>
            <a:noFill/>
            <a:ln w="11113">
              <a:solidFill>
                <a:srgbClr val="000000"/>
              </a:solidFill>
              <a:round/>
              <a:headEnd/>
              <a:tailEnd/>
            </a:ln>
          </p:spPr>
          <p:txBody>
            <a:bodyPr/>
            <a:lstStyle/>
            <a:p>
              <a:endParaRPr lang="en-GB"/>
            </a:p>
          </p:txBody>
        </p:sp>
        <p:sp>
          <p:nvSpPr>
            <p:cNvPr id="121049" name="Line 215"/>
            <p:cNvSpPr>
              <a:spLocks noChangeShapeType="1"/>
            </p:cNvSpPr>
            <p:nvPr/>
          </p:nvSpPr>
          <p:spPr bwMode="auto">
            <a:xfrm>
              <a:off x="1647" y="2545"/>
              <a:ext cx="21" cy="28"/>
            </a:xfrm>
            <a:prstGeom prst="line">
              <a:avLst/>
            </a:prstGeom>
            <a:noFill/>
            <a:ln w="11113">
              <a:solidFill>
                <a:srgbClr val="000000"/>
              </a:solidFill>
              <a:round/>
              <a:headEnd/>
              <a:tailEnd/>
            </a:ln>
          </p:spPr>
          <p:txBody>
            <a:bodyPr/>
            <a:lstStyle/>
            <a:p>
              <a:endParaRPr lang="en-GB"/>
            </a:p>
          </p:txBody>
        </p:sp>
        <p:sp>
          <p:nvSpPr>
            <p:cNvPr id="121050" name="Line 216"/>
            <p:cNvSpPr>
              <a:spLocks noChangeShapeType="1"/>
            </p:cNvSpPr>
            <p:nvPr/>
          </p:nvSpPr>
          <p:spPr bwMode="auto">
            <a:xfrm>
              <a:off x="1668" y="2573"/>
              <a:ext cx="21" cy="28"/>
            </a:xfrm>
            <a:prstGeom prst="line">
              <a:avLst/>
            </a:prstGeom>
            <a:noFill/>
            <a:ln w="11113">
              <a:solidFill>
                <a:srgbClr val="000000"/>
              </a:solidFill>
              <a:round/>
              <a:headEnd/>
              <a:tailEnd/>
            </a:ln>
          </p:spPr>
          <p:txBody>
            <a:bodyPr/>
            <a:lstStyle/>
            <a:p>
              <a:endParaRPr lang="en-GB"/>
            </a:p>
          </p:txBody>
        </p:sp>
        <p:sp>
          <p:nvSpPr>
            <p:cNvPr id="121051" name="Line 217"/>
            <p:cNvSpPr>
              <a:spLocks noChangeShapeType="1"/>
            </p:cNvSpPr>
            <p:nvPr/>
          </p:nvSpPr>
          <p:spPr bwMode="auto">
            <a:xfrm>
              <a:off x="1689" y="2601"/>
              <a:ext cx="14" cy="28"/>
            </a:xfrm>
            <a:prstGeom prst="line">
              <a:avLst/>
            </a:prstGeom>
            <a:noFill/>
            <a:ln w="11113">
              <a:solidFill>
                <a:srgbClr val="000000"/>
              </a:solidFill>
              <a:round/>
              <a:headEnd/>
              <a:tailEnd/>
            </a:ln>
          </p:spPr>
          <p:txBody>
            <a:bodyPr/>
            <a:lstStyle/>
            <a:p>
              <a:endParaRPr lang="en-GB"/>
            </a:p>
          </p:txBody>
        </p:sp>
        <p:sp>
          <p:nvSpPr>
            <p:cNvPr id="121052" name="Line 218"/>
            <p:cNvSpPr>
              <a:spLocks noChangeShapeType="1"/>
            </p:cNvSpPr>
            <p:nvPr/>
          </p:nvSpPr>
          <p:spPr bwMode="auto">
            <a:xfrm>
              <a:off x="1703" y="2629"/>
              <a:ext cx="21" cy="28"/>
            </a:xfrm>
            <a:prstGeom prst="line">
              <a:avLst/>
            </a:prstGeom>
            <a:noFill/>
            <a:ln w="11113">
              <a:solidFill>
                <a:srgbClr val="000000"/>
              </a:solidFill>
              <a:round/>
              <a:headEnd/>
              <a:tailEnd/>
            </a:ln>
          </p:spPr>
          <p:txBody>
            <a:bodyPr/>
            <a:lstStyle/>
            <a:p>
              <a:endParaRPr lang="en-GB"/>
            </a:p>
          </p:txBody>
        </p:sp>
        <p:sp>
          <p:nvSpPr>
            <p:cNvPr id="121053" name="Line 219"/>
            <p:cNvSpPr>
              <a:spLocks noChangeShapeType="1"/>
            </p:cNvSpPr>
            <p:nvPr/>
          </p:nvSpPr>
          <p:spPr bwMode="auto">
            <a:xfrm>
              <a:off x="1724" y="2657"/>
              <a:ext cx="21" cy="28"/>
            </a:xfrm>
            <a:prstGeom prst="line">
              <a:avLst/>
            </a:prstGeom>
            <a:noFill/>
            <a:ln w="11113">
              <a:solidFill>
                <a:srgbClr val="000000"/>
              </a:solidFill>
              <a:round/>
              <a:headEnd/>
              <a:tailEnd/>
            </a:ln>
          </p:spPr>
          <p:txBody>
            <a:bodyPr/>
            <a:lstStyle/>
            <a:p>
              <a:endParaRPr lang="en-GB"/>
            </a:p>
          </p:txBody>
        </p:sp>
        <p:sp>
          <p:nvSpPr>
            <p:cNvPr id="121054" name="Line 220"/>
            <p:cNvSpPr>
              <a:spLocks noChangeShapeType="1"/>
            </p:cNvSpPr>
            <p:nvPr/>
          </p:nvSpPr>
          <p:spPr bwMode="auto">
            <a:xfrm>
              <a:off x="1745" y="2685"/>
              <a:ext cx="14" cy="29"/>
            </a:xfrm>
            <a:prstGeom prst="line">
              <a:avLst/>
            </a:prstGeom>
            <a:noFill/>
            <a:ln w="11113">
              <a:solidFill>
                <a:srgbClr val="000000"/>
              </a:solidFill>
              <a:round/>
              <a:headEnd/>
              <a:tailEnd/>
            </a:ln>
          </p:spPr>
          <p:txBody>
            <a:bodyPr/>
            <a:lstStyle/>
            <a:p>
              <a:endParaRPr lang="en-GB"/>
            </a:p>
          </p:txBody>
        </p:sp>
        <p:sp>
          <p:nvSpPr>
            <p:cNvPr id="121055" name="Line 221"/>
            <p:cNvSpPr>
              <a:spLocks noChangeShapeType="1"/>
            </p:cNvSpPr>
            <p:nvPr/>
          </p:nvSpPr>
          <p:spPr bwMode="auto">
            <a:xfrm>
              <a:off x="1759" y="2714"/>
              <a:ext cx="21" cy="28"/>
            </a:xfrm>
            <a:prstGeom prst="line">
              <a:avLst/>
            </a:prstGeom>
            <a:noFill/>
            <a:ln w="11113">
              <a:solidFill>
                <a:srgbClr val="000000"/>
              </a:solidFill>
              <a:round/>
              <a:headEnd/>
              <a:tailEnd/>
            </a:ln>
          </p:spPr>
          <p:txBody>
            <a:bodyPr/>
            <a:lstStyle/>
            <a:p>
              <a:endParaRPr lang="en-GB"/>
            </a:p>
          </p:txBody>
        </p:sp>
        <p:sp>
          <p:nvSpPr>
            <p:cNvPr id="121056" name="Line 222"/>
            <p:cNvSpPr>
              <a:spLocks noChangeShapeType="1"/>
            </p:cNvSpPr>
            <p:nvPr/>
          </p:nvSpPr>
          <p:spPr bwMode="auto">
            <a:xfrm>
              <a:off x="1780" y="2742"/>
              <a:ext cx="14" cy="28"/>
            </a:xfrm>
            <a:prstGeom prst="line">
              <a:avLst/>
            </a:prstGeom>
            <a:noFill/>
            <a:ln w="11113">
              <a:solidFill>
                <a:srgbClr val="000000"/>
              </a:solidFill>
              <a:round/>
              <a:headEnd/>
              <a:tailEnd/>
            </a:ln>
          </p:spPr>
          <p:txBody>
            <a:bodyPr/>
            <a:lstStyle/>
            <a:p>
              <a:endParaRPr lang="en-GB"/>
            </a:p>
          </p:txBody>
        </p:sp>
        <p:sp>
          <p:nvSpPr>
            <p:cNvPr id="121057" name="Line 223"/>
            <p:cNvSpPr>
              <a:spLocks noChangeShapeType="1"/>
            </p:cNvSpPr>
            <p:nvPr/>
          </p:nvSpPr>
          <p:spPr bwMode="auto">
            <a:xfrm>
              <a:off x="1794" y="2770"/>
              <a:ext cx="22" cy="21"/>
            </a:xfrm>
            <a:prstGeom prst="line">
              <a:avLst/>
            </a:prstGeom>
            <a:noFill/>
            <a:ln w="11113">
              <a:solidFill>
                <a:srgbClr val="000000"/>
              </a:solidFill>
              <a:round/>
              <a:headEnd/>
              <a:tailEnd/>
            </a:ln>
          </p:spPr>
          <p:txBody>
            <a:bodyPr/>
            <a:lstStyle/>
            <a:p>
              <a:endParaRPr lang="en-GB"/>
            </a:p>
          </p:txBody>
        </p:sp>
        <p:sp>
          <p:nvSpPr>
            <p:cNvPr id="121058" name="Line 224"/>
            <p:cNvSpPr>
              <a:spLocks noChangeShapeType="1"/>
            </p:cNvSpPr>
            <p:nvPr/>
          </p:nvSpPr>
          <p:spPr bwMode="auto">
            <a:xfrm>
              <a:off x="1816" y="2791"/>
              <a:ext cx="21" cy="28"/>
            </a:xfrm>
            <a:prstGeom prst="line">
              <a:avLst/>
            </a:prstGeom>
            <a:noFill/>
            <a:ln w="11113">
              <a:solidFill>
                <a:srgbClr val="000000"/>
              </a:solidFill>
              <a:round/>
              <a:headEnd/>
              <a:tailEnd/>
            </a:ln>
          </p:spPr>
          <p:txBody>
            <a:bodyPr/>
            <a:lstStyle/>
            <a:p>
              <a:endParaRPr lang="en-GB"/>
            </a:p>
          </p:txBody>
        </p:sp>
        <p:sp>
          <p:nvSpPr>
            <p:cNvPr id="121059" name="Line 225"/>
            <p:cNvSpPr>
              <a:spLocks noChangeShapeType="1"/>
            </p:cNvSpPr>
            <p:nvPr/>
          </p:nvSpPr>
          <p:spPr bwMode="auto">
            <a:xfrm>
              <a:off x="1837" y="2819"/>
              <a:ext cx="14" cy="21"/>
            </a:xfrm>
            <a:prstGeom prst="line">
              <a:avLst/>
            </a:prstGeom>
            <a:noFill/>
            <a:ln w="11113">
              <a:solidFill>
                <a:srgbClr val="000000"/>
              </a:solidFill>
              <a:round/>
              <a:headEnd/>
              <a:tailEnd/>
            </a:ln>
          </p:spPr>
          <p:txBody>
            <a:bodyPr/>
            <a:lstStyle/>
            <a:p>
              <a:endParaRPr lang="en-GB"/>
            </a:p>
          </p:txBody>
        </p:sp>
        <p:sp>
          <p:nvSpPr>
            <p:cNvPr id="121060" name="Line 226"/>
            <p:cNvSpPr>
              <a:spLocks noChangeShapeType="1"/>
            </p:cNvSpPr>
            <p:nvPr/>
          </p:nvSpPr>
          <p:spPr bwMode="auto">
            <a:xfrm>
              <a:off x="1851" y="2840"/>
              <a:ext cx="21" cy="28"/>
            </a:xfrm>
            <a:prstGeom prst="line">
              <a:avLst/>
            </a:prstGeom>
            <a:noFill/>
            <a:ln w="11113">
              <a:solidFill>
                <a:srgbClr val="000000"/>
              </a:solidFill>
              <a:round/>
              <a:headEnd/>
              <a:tailEnd/>
            </a:ln>
          </p:spPr>
          <p:txBody>
            <a:bodyPr/>
            <a:lstStyle/>
            <a:p>
              <a:endParaRPr lang="en-GB"/>
            </a:p>
          </p:txBody>
        </p:sp>
        <p:sp>
          <p:nvSpPr>
            <p:cNvPr id="121061" name="Line 227"/>
            <p:cNvSpPr>
              <a:spLocks noChangeShapeType="1"/>
            </p:cNvSpPr>
            <p:nvPr/>
          </p:nvSpPr>
          <p:spPr bwMode="auto">
            <a:xfrm>
              <a:off x="1872" y="2868"/>
              <a:ext cx="14" cy="21"/>
            </a:xfrm>
            <a:prstGeom prst="line">
              <a:avLst/>
            </a:prstGeom>
            <a:noFill/>
            <a:ln w="11113">
              <a:solidFill>
                <a:srgbClr val="000000"/>
              </a:solidFill>
              <a:round/>
              <a:headEnd/>
              <a:tailEnd/>
            </a:ln>
          </p:spPr>
          <p:txBody>
            <a:bodyPr/>
            <a:lstStyle/>
            <a:p>
              <a:endParaRPr lang="en-GB"/>
            </a:p>
          </p:txBody>
        </p:sp>
        <p:sp>
          <p:nvSpPr>
            <p:cNvPr id="121062" name="Line 228"/>
            <p:cNvSpPr>
              <a:spLocks noChangeShapeType="1"/>
            </p:cNvSpPr>
            <p:nvPr/>
          </p:nvSpPr>
          <p:spPr bwMode="auto">
            <a:xfrm>
              <a:off x="1886" y="2889"/>
              <a:ext cx="14" cy="21"/>
            </a:xfrm>
            <a:prstGeom prst="line">
              <a:avLst/>
            </a:prstGeom>
            <a:noFill/>
            <a:ln w="11113">
              <a:solidFill>
                <a:srgbClr val="000000"/>
              </a:solidFill>
              <a:round/>
              <a:headEnd/>
              <a:tailEnd/>
            </a:ln>
          </p:spPr>
          <p:txBody>
            <a:bodyPr/>
            <a:lstStyle/>
            <a:p>
              <a:endParaRPr lang="en-GB"/>
            </a:p>
          </p:txBody>
        </p:sp>
        <p:sp>
          <p:nvSpPr>
            <p:cNvPr id="121063" name="Line 229"/>
            <p:cNvSpPr>
              <a:spLocks noChangeShapeType="1"/>
            </p:cNvSpPr>
            <p:nvPr/>
          </p:nvSpPr>
          <p:spPr bwMode="auto">
            <a:xfrm>
              <a:off x="1900" y="2910"/>
              <a:ext cx="14" cy="14"/>
            </a:xfrm>
            <a:prstGeom prst="line">
              <a:avLst/>
            </a:prstGeom>
            <a:noFill/>
            <a:ln w="11113">
              <a:solidFill>
                <a:srgbClr val="000000"/>
              </a:solidFill>
              <a:round/>
              <a:headEnd/>
              <a:tailEnd/>
            </a:ln>
          </p:spPr>
          <p:txBody>
            <a:bodyPr/>
            <a:lstStyle/>
            <a:p>
              <a:endParaRPr lang="en-GB"/>
            </a:p>
          </p:txBody>
        </p:sp>
        <p:sp>
          <p:nvSpPr>
            <p:cNvPr id="121064" name="Line 230"/>
            <p:cNvSpPr>
              <a:spLocks noChangeShapeType="1"/>
            </p:cNvSpPr>
            <p:nvPr/>
          </p:nvSpPr>
          <p:spPr bwMode="auto">
            <a:xfrm>
              <a:off x="1914" y="2924"/>
              <a:ext cx="14" cy="14"/>
            </a:xfrm>
            <a:prstGeom prst="line">
              <a:avLst/>
            </a:prstGeom>
            <a:noFill/>
            <a:ln w="11113">
              <a:solidFill>
                <a:srgbClr val="000000"/>
              </a:solidFill>
              <a:round/>
              <a:headEnd/>
              <a:tailEnd/>
            </a:ln>
          </p:spPr>
          <p:txBody>
            <a:bodyPr/>
            <a:lstStyle/>
            <a:p>
              <a:endParaRPr lang="en-GB"/>
            </a:p>
          </p:txBody>
        </p:sp>
        <p:sp>
          <p:nvSpPr>
            <p:cNvPr id="121065" name="Line 231"/>
            <p:cNvSpPr>
              <a:spLocks noChangeShapeType="1"/>
            </p:cNvSpPr>
            <p:nvPr/>
          </p:nvSpPr>
          <p:spPr bwMode="auto">
            <a:xfrm>
              <a:off x="1928" y="2938"/>
              <a:ext cx="14" cy="22"/>
            </a:xfrm>
            <a:prstGeom prst="line">
              <a:avLst/>
            </a:prstGeom>
            <a:noFill/>
            <a:ln w="11113">
              <a:solidFill>
                <a:srgbClr val="000000"/>
              </a:solidFill>
              <a:round/>
              <a:headEnd/>
              <a:tailEnd/>
            </a:ln>
          </p:spPr>
          <p:txBody>
            <a:bodyPr/>
            <a:lstStyle/>
            <a:p>
              <a:endParaRPr lang="en-GB"/>
            </a:p>
          </p:txBody>
        </p:sp>
        <p:sp>
          <p:nvSpPr>
            <p:cNvPr id="121066" name="Line 232"/>
            <p:cNvSpPr>
              <a:spLocks noChangeShapeType="1"/>
            </p:cNvSpPr>
            <p:nvPr/>
          </p:nvSpPr>
          <p:spPr bwMode="auto">
            <a:xfrm>
              <a:off x="1942" y="2960"/>
              <a:ext cx="14" cy="14"/>
            </a:xfrm>
            <a:prstGeom prst="line">
              <a:avLst/>
            </a:prstGeom>
            <a:noFill/>
            <a:ln w="11113">
              <a:solidFill>
                <a:srgbClr val="000000"/>
              </a:solidFill>
              <a:round/>
              <a:headEnd/>
              <a:tailEnd/>
            </a:ln>
          </p:spPr>
          <p:txBody>
            <a:bodyPr/>
            <a:lstStyle/>
            <a:p>
              <a:endParaRPr lang="en-GB"/>
            </a:p>
          </p:txBody>
        </p:sp>
        <p:sp>
          <p:nvSpPr>
            <p:cNvPr id="121067" name="Line 233"/>
            <p:cNvSpPr>
              <a:spLocks noChangeShapeType="1"/>
            </p:cNvSpPr>
            <p:nvPr/>
          </p:nvSpPr>
          <p:spPr bwMode="auto">
            <a:xfrm>
              <a:off x="1956" y="2974"/>
              <a:ext cx="14" cy="14"/>
            </a:xfrm>
            <a:prstGeom prst="line">
              <a:avLst/>
            </a:prstGeom>
            <a:noFill/>
            <a:ln w="11113">
              <a:solidFill>
                <a:srgbClr val="000000"/>
              </a:solidFill>
              <a:round/>
              <a:headEnd/>
              <a:tailEnd/>
            </a:ln>
          </p:spPr>
          <p:txBody>
            <a:bodyPr/>
            <a:lstStyle/>
            <a:p>
              <a:endParaRPr lang="en-GB"/>
            </a:p>
          </p:txBody>
        </p:sp>
        <p:sp>
          <p:nvSpPr>
            <p:cNvPr id="121068" name="Line 234"/>
            <p:cNvSpPr>
              <a:spLocks noChangeShapeType="1"/>
            </p:cNvSpPr>
            <p:nvPr/>
          </p:nvSpPr>
          <p:spPr bwMode="auto">
            <a:xfrm>
              <a:off x="1970" y="2988"/>
              <a:ext cx="14" cy="14"/>
            </a:xfrm>
            <a:prstGeom prst="line">
              <a:avLst/>
            </a:prstGeom>
            <a:noFill/>
            <a:ln w="11113">
              <a:solidFill>
                <a:srgbClr val="000000"/>
              </a:solidFill>
              <a:round/>
              <a:headEnd/>
              <a:tailEnd/>
            </a:ln>
          </p:spPr>
          <p:txBody>
            <a:bodyPr/>
            <a:lstStyle/>
            <a:p>
              <a:endParaRPr lang="en-GB"/>
            </a:p>
          </p:txBody>
        </p:sp>
        <p:sp>
          <p:nvSpPr>
            <p:cNvPr id="121069" name="Line 235"/>
            <p:cNvSpPr>
              <a:spLocks noChangeShapeType="1"/>
            </p:cNvSpPr>
            <p:nvPr/>
          </p:nvSpPr>
          <p:spPr bwMode="auto">
            <a:xfrm>
              <a:off x="1984" y="3002"/>
              <a:ext cx="14" cy="14"/>
            </a:xfrm>
            <a:prstGeom prst="line">
              <a:avLst/>
            </a:prstGeom>
            <a:noFill/>
            <a:ln w="11113">
              <a:solidFill>
                <a:srgbClr val="000000"/>
              </a:solidFill>
              <a:round/>
              <a:headEnd/>
              <a:tailEnd/>
            </a:ln>
          </p:spPr>
          <p:txBody>
            <a:bodyPr/>
            <a:lstStyle/>
            <a:p>
              <a:endParaRPr lang="en-GB"/>
            </a:p>
          </p:txBody>
        </p:sp>
        <p:sp>
          <p:nvSpPr>
            <p:cNvPr id="121070" name="Line 236"/>
            <p:cNvSpPr>
              <a:spLocks noChangeShapeType="1"/>
            </p:cNvSpPr>
            <p:nvPr/>
          </p:nvSpPr>
          <p:spPr bwMode="auto">
            <a:xfrm>
              <a:off x="1998" y="3016"/>
              <a:ext cx="14" cy="14"/>
            </a:xfrm>
            <a:prstGeom prst="line">
              <a:avLst/>
            </a:prstGeom>
            <a:noFill/>
            <a:ln w="11113">
              <a:solidFill>
                <a:srgbClr val="000000"/>
              </a:solidFill>
              <a:round/>
              <a:headEnd/>
              <a:tailEnd/>
            </a:ln>
          </p:spPr>
          <p:txBody>
            <a:bodyPr/>
            <a:lstStyle/>
            <a:p>
              <a:endParaRPr lang="en-GB"/>
            </a:p>
          </p:txBody>
        </p:sp>
        <p:sp>
          <p:nvSpPr>
            <p:cNvPr id="121071" name="Line 237"/>
            <p:cNvSpPr>
              <a:spLocks noChangeShapeType="1"/>
            </p:cNvSpPr>
            <p:nvPr/>
          </p:nvSpPr>
          <p:spPr bwMode="auto">
            <a:xfrm>
              <a:off x="2012" y="3030"/>
              <a:ext cx="14" cy="14"/>
            </a:xfrm>
            <a:prstGeom prst="line">
              <a:avLst/>
            </a:prstGeom>
            <a:noFill/>
            <a:ln w="11113">
              <a:solidFill>
                <a:srgbClr val="000000"/>
              </a:solidFill>
              <a:round/>
              <a:headEnd/>
              <a:tailEnd/>
            </a:ln>
          </p:spPr>
          <p:txBody>
            <a:bodyPr/>
            <a:lstStyle/>
            <a:p>
              <a:endParaRPr lang="en-GB"/>
            </a:p>
          </p:txBody>
        </p:sp>
        <p:sp>
          <p:nvSpPr>
            <p:cNvPr id="121072" name="Line 238"/>
            <p:cNvSpPr>
              <a:spLocks noChangeShapeType="1"/>
            </p:cNvSpPr>
            <p:nvPr/>
          </p:nvSpPr>
          <p:spPr bwMode="auto">
            <a:xfrm>
              <a:off x="2026" y="3044"/>
              <a:ext cx="14" cy="7"/>
            </a:xfrm>
            <a:prstGeom prst="line">
              <a:avLst/>
            </a:prstGeom>
            <a:noFill/>
            <a:ln w="11113">
              <a:solidFill>
                <a:srgbClr val="000000"/>
              </a:solidFill>
              <a:round/>
              <a:headEnd/>
              <a:tailEnd/>
            </a:ln>
          </p:spPr>
          <p:txBody>
            <a:bodyPr/>
            <a:lstStyle/>
            <a:p>
              <a:endParaRPr lang="en-GB"/>
            </a:p>
          </p:txBody>
        </p:sp>
        <p:sp>
          <p:nvSpPr>
            <p:cNvPr id="121073" name="Line 239"/>
            <p:cNvSpPr>
              <a:spLocks noChangeShapeType="1"/>
            </p:cNvSpPr>
            <p:nvPr/>
          </p:nvSpPr>
          <p:spPr bwMode="auto">
            <a:xfrm>
              <a:off x="2040" y="3051"/>
              <a:ext cx="8" cy="7"/>
            </a:xfrm>
            <a:prstGeom prst="line">
              <a:avLst/>
            </a:prstGeom>
            <a:noFill/>
            <a:ln w="11113">
              <a:solidFill>
                <a:srgbClr val="000000"/>
              </a:solidFill>
              <a:round/>
              <a:headEnd/>
              <a:tailEnd/>
            </a:ln>
          </p:spPr>
          <p:txBody>
            <a:bodyPr/>
            <a:lstStyle/>
            <a:p>
              <a:endParaRPr lang="en-GB"/>
            </a:p>
          </p:txBody>
        </p:sp>
        <p:sp>
          <p:nvSpPr>
            <p:cNvPr id="121074" name="Line 240"/>
            <p:cNvSpPr>
              <a:spLocks noChangeShapeType="1"/>
            </p:cNvSpPr>
            <p:nvPr/>
          </p:nvSpPr>
          <p:spPr bwMode="auto">
            <a:xfrm>
              <a:off x="2048" y="3058"/>
              <a:ext cx="7" cy="7"/>
            </a:xfrm>
            <a:prstGeom prst="line">
              <a:avLst/>
            </a:prstGeom>
            <a:noFill/>
            <a:ln w="11113">
              <a:solidFill>
                <a:srgbClr val="000000"/>
              </a:solidFill>
              <a:round/>
              <a:headEnd/>
              <a:tailEnd/>
            </a:ln>
          </p:spPr>
          <p:txBody>
            <a:bodyPr/>
            <a:lstStyle/>
            <a:p>
              <a:endParaRPr lang="en-GB"/>
            </a:p>
          </p:txBody>
        </p:sp>
        <p:sp>
          <p:nvSpPr>
            <p:cNvPr id="121075" name="Line 241"/>
            <p:cNvSpPr>
              <a:spLocks noChangeShapeType="1"/>
            </p:cNvSpPr>
            <p:nvPr/>
          </p:nvSpPr>
          <p:spPr bwMode="auto">
            <a:xfrm>
              <a:off x="2055" y="3065"/>
              <a:ext cx="7" cy="7"/>
            </a:xfrm>
            <a:prstGeom prst="line">
              <a:avLst/>
            </a:prstGeom>
            <a:noFill/>
            <a:ln w="11113">
              <a:solidFill>
                <a:srgbClr val="000000"/>
              </a:solidFill>
              <a:round/>
              <a:headEnd/>
              <a:tailEnd/>
            </a:ln>
          </p:spPr>
          <p:txBody>
            <a:bodyPr/>
            <a:lstStyle/>
            <a:p>
              <a:endParaRPr lang="en-GB"/>
            </a:p>
          </p:txBody>
        </p:sp>
        <p:sp>
          <p:nvSpPr>
            <p:cNvPr id="121076" name="Line 242"/>
            <p:cNvSpPr>
              <a:spLocks noChangeShapeType="1"/>
            </p:cNvSpPr>
            <p:nvPr/>
          </p:nvSpPr>
          <p:spPr bwMode="auto">
            <a:xfrm>
              <a:off x="2062" y="3072"/>
              <a:ext cx="7" cy="1"/>
            </a:xfrm>
            <a:prstGeom prst="line">
              <a:avLst/>
            </a:prstGeom>
            <a:noFill/>
            <a:ln w="11113">
              <a:solidFill>
                <a:srgbClr val="000000"/>
              </a:solidFill>
              <a:round/>
              <a:headEnd/>
              <a:tailEnd/>
            </a:ln>
          </p:spPr>
          <p:txBody>
            <a:bodyPr/>
            <a:lstStyle/>
            <a:p>
              <a:endParaRPr lang="en-GB"/>
            </a:p>
          </p:txBody>
        </p:sp>
        <p:sp>
          <p:nvSpPr>
            <p:cNvPr id="121077" name="Line 243"/>
            <p:cNvSpPr>
              <a:spLocks noChangeShapeType="1"/>
            </p:cNvSpPr>
            <p:nvPr/>
          </p:nvSpPr>
          <p:spPr bwMode="auto">
            <a:xfrm>
              <a:off x="2069" y="3072"/>
              <a:ext cx="7" cy="7"/>
            </a:xfrm>
            <a:prstGeom prst="line">
              <a:avLst/>
            </a:prstGeom>
            <a:noFill/>
            <a:ln w="11113">
              <a:solidFill>
                <a:srgbClr val="000000"/>
              </a:solidFill>
              <a:round/>
              <a:headEnd/>
              <a:tailEnd/>
            </a:ln>
          </p:spPr>
          <p:txBody>
            <a:bodyPr/>
            <a:lstStyle/>
            <a:p>
              <a:endParaRPr lang="en-GB"/>
            </a:p>
          </p:txBody>
        </p:sp>
        <p:sp>
          <p:nvSpPr>
            <p:cNvPr id="121078" name="Line 244"/>
            <p:cNvSpPr>
              <a:spLocks noChangeShapeType="1"/>
            </p:cNvSpPr>
            <p:nvPr/>
          </p:nvSpPr>
          <p:spPr bwMode="auto">
            <a:xfrm>
              <a:off x="2076" y="3079"/>
              <a:ext cx="7" cy="7"/>
            </a:xfrm>
            <a:prstGeom prst="line">
              <a:avLst/>
            </a:prstGeom>
            <a:noFill/>
            <a:ln w="11113">
              <a:solidFill>
                <a:srgbClr val="000000"/>
              </a:solidFill>
              <a:round/>
              <a:headEnd/>
              <a:tailEnd/>
            </a:ln>
          </p:spPr>
          <p:txBody>
            <a:bodyPr/>
            <a:lstStyle/>
            <a:p>
              <a:endParaRPr lang="en-GB"/>
            </a:p>
          </p:txBody>
        </p:sp>
        <p:sp>
          <p:nvSpPr>
            <p:cNvPr id="121079" name="Line 245"/>
            <p:cNvSpPr>
              <a:spLocks noChangeShapeType="1"/>
            </p:cNvSpPr>
            <p:nvPr/>
          </p:nvSpPr>
          <p:spPr bwMode="auto">
            <a:xfrm>
              <a:off x="2083" y="3086"/>
              <a:ext cx="7" cy="7"/>
            </a:xfrm>
            <a:prstGeom prst="line">
              <a:avLst/>
            </a:prstGeom>
            <a:noFill/>
            <a:ln w="11113">
              <a:solidFill>
                <a:srgbClr val="000000"/>
              </a:solidFill>
              <a:round/>
              <a:headEnd/>
              <a:tailEnd/>
            </a:ln>
          </p:spPr>
          <p:txBody>
            <a:bodyPr/>
            <a:lstStyle/>
            <a:p>
              <a:endParaRPr lang="en-GB"/>
            </a:p>
          </p:txBody>
        </p:sp>
        <p:sp>
          <p:nvSpPr>
            <p:cNvPr id="121080" name="Line 246"/>
            <p:cNvSpPr>
              <a:spLocks noChangeShapeType="1"/>
            </p:cNvSpPr>
            <p:nvPr/>
          </p:nvSpPr>
          <p:spPr bwMode="auto">
            <a:xfrm>
              <a:off x="2090" y="3093"/>
              <a:ext cx="7" cy="1"/>
            </a:xfrm>
            <a:prstGeom prst="line">
              <a:avLst/>
            </a:prstGeom>
            <a:noFill/>
            <a:ln w="11113">
              <a:solidFill>
                <a:srgbClr val="000000"/>
              </a:solidFill>
              <a:round/>
              <a:headEnd/>
              <a:tailEnd/>
            </a:ln>
          </p:spPr>
          <p:txBody>
            <a:bodyPr/>
            <a:lstStyle/>
            <a:p>
              <a:endParaRPr lang="en-GB"/>
            </a:p>
          </p:txBody>
        </p:sp>
        <p:sp>
          <p:nvSpPr>
            <p:cNvPr id="121081" name="Line 247"/>
            <p:cNvSpPr>
              <a:spLocks noChangeShapeType="1"/>
            </p:cNvSpPr>
            <p:nvPr/>
          </p:nvSpPr>
          <p:spPr bwMode="auto">
            <a:xfrm>
              <a:off x="2097" y="3093"/>
              <a:ext cx="7" cy="7"/>
            </a:xfrm>
            <a:prstGeom prst="line">
              <a:avLst/>
            </a:prstGeom>
            <a:noFill/>
            <a:ln w="11113">
              <a:solidFill>
                <a:srgbClr val="000000"/>
              </a:solidFill>
              <a:round/>
              <a:headEnd/>
              <a:tailEnd/>
            </a:ln>
          </p:spPr>
          <p:txBody>
            <a:bodyPr/>
            <a:lstStyle/>
            <a:p>
              <a:endParaRPr lang="en-GB"/>
            </a:p>
          </p:txBody>
        </p:sp>
        <p:sp>
          <p:nvSpPr>
            <p:cNvPr id="121082" name="Line 248"/>
            <p:cNvSpPr>
              <a:spLocks noChangeShapeType="1"/>
            </p:cNvSpPr>
            <p:nvPr/>
          </p:nvSpPr>
          <p:spPr bwMode="auto">
            <a:xfrm>
              <a:off x="2104" y="3100"/>
              <a:ext cx="7" cy="7"/>
            </a:xfrm>
            <a:prstGeom prst="line">
              <a:avLst/>
            </a:prstGeom>
            <a:noFill/>
            <a:ln w="11113">
              <a:solidFill>
                <a:srgbClr val="000000"/>
              </a:solidFill>
              <a:round/>
              <a:headEnd/>
              <a:tailEnd/>
            </a:ln>
          </p:spPr>
          <p:txBody>
            <a:bodyPr/>
            <a:lstStyle/>
            <a:p>
              <a:endParaRPr lang="en-GB"/>
            </a:p>
          </p:txBody>
        </p:sp>
        <p:sp>
          <p:nvSpPr>
            <p:cNvPr id="121083" name="Line 249"/>
            <p:cNvSpPr>
              <a:spLocks noChangeShapeType="1"/>
            </p:cNvSpPr>
            <p:nvPr/>
          </p:nvSpPr>
          <p:spPr bwMode="auto">
            <a:xfrm>
              <a:off x="2111" y="3107"/>
              <a:ext cx="7" cy="1"/>
            </a:xfrm>
            <a:prstGeom prst="line">
              <a:avLst/>
            </a:prstGeom>
            <a:noFill/>
            <a:ln w="11113">
              <a:solidFill>
                <a:srgbClr val="000000"/>
              </a:solidFill>
              <a:round/>
              <a:headEnd/>
              <a:tailEnd/>
            </a:ln>
          </p:spPr>
          <p:txBody>
            <a:bodyPr/>
            <a:lstStyle/>
            <a:p>
              <a:endParaRPr lang="en-GB"/>
            </a:p>
          </p:txBody>
        </p:sp>
        <p:sp>
          <p:nvSpPr>
            <p:cNvPr id="121084" name="Line 250"/>
            <p:cNvSpPr>
              <a:spLocks noChangeShapeType="1"/>
            </p:cNvSpPr>
            <p:nvPr/>
          </p:nvSpPr>
          <p:spPr bwMode="auto">
            <a:xfrm>
              <a:off x="2118" y="3107"/>
              <a:ext cx="1" cy="7"/>
            </a:xfrm>
            <a:prstGeom prst="line">
              <a:avLst/>
            </a:prstGeom>
            <a:noFill/>
            <a:ln w="11113">
              <a:solidFill>
                <a:srgbClr val="000000"/>
              </a:solidFill>
              <a:round/>
              <a:headEnd/>
              <a:tailEnd/>
            </a:ln>
          </p:spPr>
          <p:txBody>
            <a:bodyPr/>
            <a:lstStyle/>
            <a:p>
              <a:endParaRPr lang="en-GB"/>
            </a:p>
          </p:txBody>
        </p:sp>
        <p:sp>
          <p:nvSpPr>
            <p:cNvPr id="121085" name="Line 251"/>
            <p:cNvSpPr>
              <a:spLocks noChangeShapeType="1"/>
            </p:cNvSpPr>
            <p:nvPr/>
          </p:nvSpPr>
          <p:spPr bwMode="auto">
            <a:xfrm>
              <a:off x="2118" y="3114"/>
              <a:ext cx="7" cy="1"/>
            </a:xfrm>
            <a:prstGeom prst="line">
              <a:avLst/>
            </a:prstGeom>
            <a:noFill/>
            <a:ln w="11113">
              <a:solidFill>
                <a:srgbClr val="000000"/>
              </a:solidFill>
              <a:round/>
              <a:headEnd/>
              <a:tailEnd/>
            </a:ln>
          </p:spPr>
          <p:txBody>
            <a:bodyPr/>
            <a:lstStyle/>
            <a:p>
              <a:endParaRPr lang="en-GB"/>
            </a:p>
          </p:txBody>
        </p:sp>
        <p:sp>
          <p:nvSpPr>
            <p:cNvPr id="121086" name="Line 252"/>
            <p:cNvSpPr>
              <a:spLocks noChangeShapeType="1"/>
            </p:cNvSpPr>
            <p:nvPr/>
          </p:nvSpPr>
          <p:spPr bwMode="auto">
            <a:xfrm>
              <a:off x="2125" y="3114"/>
              <a:ext cx="7" cy="7"/>
            </a:xfrm>
            <a:prstGeom prst="line">
              <a:avLst/>
            </a:prstGeom>
            <a:noFill/>
            <a:ln w="11113">
              <a:solidFill>
                <a:srgbClr val="000000"/>
              </a:solidFill>
              <a:round/>
              <a:headEnd/>
              <a:tailEnd/>
            </a:ln>
          </p:spPr>
          <p:txBody>
            <a:bodyPr/>
            <a:lstStyle/>
            <a:p>
              <a:endParaRPr lang="en-GB"/>
            </a:p>
          </p:txBody>
        </p:sp>
        <p:sp>
          <p:nvSpPr>
            <p:cNvPr id="121087" name="Line 253"/>
            <p:cNvSpPr>
              <a:spLocks noChangeShapeType="1"/>
            </p:cNvSpPr>
            <p:nvPr/>
          </p:nvSpPr>
          <p:spPr bwMode="auto">
            <a:xfrm>
              <a:off x="2132" y="3121"/>
              <a:ext cx="1" cy="1"/>
            </a:xfrm>
            <a:prstGeom prst="line">
              <a:avLst/>
            </a:prstGeom>
            <a:noFill/>
            <a:ln w="11113">
              <a:solidFill>
                <a:srgbClr val="000000"/>
              </a:solidFill>
              <a:round/>
              <a:headEnd/>
              <a:tailEnd/>
            </a:ln>
          </p:spPr>
          <p:txBody>
            <a:bodyPr/>
            <a:lstStyle/>
            <a:p>
              <a:endParaRPr lang="en-GB"/>
            </a:p>
          </p:txBody>
        </p:sp>
        <p:sp>
          <p:nvSpPr>
            <p:cNvPr id="121088" name="Line 254"/>
            <p:cNvSpPr>
              <a:spLocks noChangeShapeType="1"/>
            </p:cNvSpPr>
            <p:nvPr/>
          </p:nvSpPr>
          <p:spPr bwMode="auto">
            <a:xfrm>
              <a:off x="2132" y="3121"/>
              <a:ext cx="7" cy="1"/>
            </a:xfrm>
            <a:prstGeom prst="line">
              <a:avLst/>
            </a:prstGeom>
            <a:noFill/>
            <a:ln w="11113">
              <a:solidFill>
                <a:srgbClr val="000000"/>
              </a:solidFill>
              <a:round/>
              <a:headEnd/>
              <a:tailEnd/>
            </a:ln>
          </p:spPr>
          <p:txBody>
            <a:bodyPr/>
            <a:lstStyle/>
            <a:p>
              <a:endParaRPr lang="en-GB"/>
            </a:p>
          </p:txBody>
        </p:sp>
        <p:sp>
          <p:nvSpPr>
            <p:cNvPr id="121089" name="Line 255"/>
            <p:cNvSpPr>
              <a:spLocks noChangeShapeType="1"/>
            </p:cNvSpPr>
            <p:nvPr/>
          </p:nvSpPr>
          <p:spPr bwMode="auto">
            <a:xfrm>
              <a:off x="2139" y="3121"/>
              <a:ext cx="7" cy="7"/>
            </a:xfrm>
            <a:prstGeom prst="line">
              <a:avLst/>
            </a:prstGeom>
            <a:noFill/>
            <a:ln w="11113">
              <a:solidFill>
                <a:srgbClr val="000000"/>
              </a:solidFill>
              <a:round/>
              <a:headEnd/>
              <a:tailEnd/>
            </a:ln>
          </p:spPr>
          <p:txBody>
            <a:bodyPr/>
            <a:lstStyle/>
            <a:p>
              <a:endParaRPr lang="en-GB"/>
            </a:p>
          </p:txBody>
        </p:sp>
        <p:sp>
          <p:nvSpPr>
            <p:cNvPr id="121090" name="Line 256"/>
            <p:cNvSpPr>
              <a:spLocks noChangeShapeType="1"/>
            </p:cNvSpPr>
            <p:nvPr/>
          </p:nvSpPr>
          <p:spPr bwMode="auto">
            <a:xfrm>
              <a:off x="2146" y="3128"/>
              <a:ext cx="1" cy="1"/>
            </a:xfrm>
            <a:prstGeom prst="line">
              <a:avLst/>
            </a:prstGeom>
            <a:noFill/>
            <a:ln w="11113">
              <a:solidFill>
                <a:srgbClr val="000000"/>
              </a:solidFill>
              <a:round/>
              <a:headEnd/>
              <a:tailEnd/>
            </a:ln>
          </p:spPr>
          <p:txBody>
            <a:bodyPr/>
            <a:lstStyle/>
            <a:p>
              <a:endParaRPr lang="en-GB"/>
            </a:p>
          </p:txBody>
        </p:sp>
        <p:sp>
          <p:nvSpPr>
            <p:cNvPr id="121091" name="Line 257"/>
            <p:cNvSpPr>
              <a:spLocks noChangeShapeType="1"/>
            </p:cNvSpPr>
            <p:nvPr/>
          </p:nvSpPr>
          <p:spPr bwMode="auto">
            <a:xfrm>
              <a:off x="2146" y="3128"/>
              <a:ext cx="7" cy="1"/>
            </a:xfrm>
            <a:prstGeom prst="line">
              <a:avLst/>
            </a:prstGeom>
            <a:noFill/>
            <a:ln w="11113">
              <a:solidFill>
                <a:srgbClr val="000000"/>
              </a:solidFill>
              <a:round/>
              <a:headEnd/>
              <a:tailEnd/>
            </a:ln>
          </p:spPr>
          <p:txBody>
            <a:bodyPr/>
            <a:lstStyle/>
            <a:p>
              <a:endParaRPr lang="en-GB"/>
            </a:p>
          </p:txBody>
        </p:sp>
        <p:sp>
          <p:nvSpPr>
            <p:cNvPr id="121092" name="Line 258"/>
            <p:cNvSpPr>
              <a:spLocks noChangeShapeType="1"/>
            </p:cNvSpPr>
            <p:nvPr/>
          </p:nvSpPr>
          <p:spPr bwMode="auto">
            <a:xfrm>
              <a:off x="2153" y="3128"/>
              <a:ext cx="7" cy="7"/>
            </a:xfrm>
            <a:prstGeom prst="line">
              <a:avLst/>
            </a:prstGeom>
            <a:noFill/>
            <a:ln w="11113">
              <a:solidFill>
                <a:srgbClr val="000000"/>
              </a:solidFill>
              <a:round/>
              <a:headEnd/>
              <a:tailEnd/>
            </a:ln>
          </p:spPr>
          <p:txBody>
            <a:bodyPr/>
            <a:lstStyle/>
            <a:p>
              <a:endParaRPr lang="en-GB"/>
            </a:p>
          </p:txBody>
        </p:sp>
        <p:sp>
          <p:nvSpPr>
            <p:cNvPr id="121093" name="Line 259"/>
            <p:cNvSpPr>
              <a:spLocks noChangeShapeType="1"/>
            </p:cNvSpPr>
            <p:nvPr/>
          </p:nvSpPr>
          <p:spPr bwMode="auto">
            <a:xfrm>
              <a:off x="2160" y="3135"/>
              <a:ext cx="1" cy="1"/>
            </a:xfrm>
            <a:prstGeom prst="line">
              <a:avLst/>
            </a:prstGeom>
            <a:noFill/>
            <a:ln w="11113">
              <a:solidFill>
                <a:srgbClr val="000000"/>
              </a:solidFill>
              <a:round/>
              <a:headEnd/>
              <a:tailEnd/>
            </a:ln>
          </p:spPr>
          <p:txBody>
            <a:bodyPr/>
            <a:lstStyle/>
            <a:p>
              <a:endParaRPr lang="en-GB"/>
            </a:p>
          </p:txBody>
        </p:sp>
        <p:sp>
          <p:nvSpPr>
            <p:cNvPr id="121094" name="Line 260"/>
            <p:cNvSpPr>
              <a:spLocks noChangeShapeType="1"/>
            </p:cNvSpPr>
            <p:nvPr/>
          </p:nvSpPr>
          <p:spPr bwMode="auto">
            <a:xfrm>
              <a:off x="2160" y="3135"/>
              <a:ext cx="7" cy="1"/>
            </a:xfrm>
            <a:prstGeom prst="line">
              <a:avLst/>
            </a:prstGeom>
            <a:noFill/>
            <a:ln w="11113">
              <a:solidFill>
                <a:srgbClr val="000000"/>
              </a:solidFill>
              <a:round/>
              <a:headEnd/>
              <a:tailEnd/>
            </a:ln>
          </p:spPr>
          <p:txBody>
            <a:bodyPr/>
            <a:lstStyle/>
            <a:p>
              <a:endParaRPr lang="en-GB"/>
            </a:p>
          </p:txBody>
        </p:sp>
        <p:sp>
          <p:nvSpPr>
            <p:cNvPr id="121095" name="Line 261"/>
            <p:cNvSpPr>
              <a:spLocks noChangeShapeType="1"/>
            </p:cNvSpPr>
            <p:nvPr/>
          </p:nvSpPr>
          <p:spPr bwMode="auto">
            <a:xfrm>
              <a:off x="2167" y="3135"/>
              <a:ext cx="7" cy="7"/>
            </a:xfrm>
            <a:prstGeom prst="line">
              <a:avLst/>
            </a:prstGeom>
            <a:noFill/>
            <a:ln w="11113">
              <a:solidFill>
                <a:srgbClr val="000000"/>
              </a:solidFill>
              <a:round/>
              <a:headEnd/>
              <a:tailEnd/>
            </a:ln>
          </p:spPr>
          <p:txBody>
            <a:bodyPr/>
            <a:lstStyle/>
            <a:p>
              <a:endParaRPr lang="en-GB"/>
            </a:p>
          </p:txBody>
        </p:sp>
        <p:sp>
          <p:nvSpPr>
            <p:cNvPr id="121096" name="Line 262"/>
            <p:cNvSpPr>
              <a:spLocks noChangeShapeType="1"/>
            </p:cNvSpPr>
            <p:nvPr/>
          </p:nvSpPr>
          <p:spPr bwMode="auto">
            <a:xfrm>
              <a:off x="2174" y="3142"/>
              <a:ext cx="7" cy="1"/>
            </a:xfrm>
            <a:prstGeom prst="line">
              <a:avLst/>
            </a:prstGeom>
            <a:noFill/>
            <a:ln w="11113">
              <a:solidFill>
                <a:srgbClr val="000000"/>
              </a:solidFill>
              <a:round/>
              <a:headEnd/>
              <a:tailEnd/>
            </a:ln>
          </p:spPr>
          <p:txBody>
            <a:bodyPr/>
            <a:lstStyle/>
            <a:p>
              <a:endParaRPr lang="en-GB"/>
            </a:p>
          </p:txBody>
        </p:sp>
        <p:sp>
          <p:nvSpPr>
            <p:cNvPr id="121097" name="Line 263"/>
            <p:cNvSpPr>
              <a:spLocks noChangeShapeType="1"/>
            </p:cNvSpPr>
            <p:nvPr/>
          </p:nvSpPr>
          <p:spPr bwMode="auto">
            <a:xfrm>
              <a:off x="2181" y="3142"/>
              <a:ext cx="7" cy="7"/>
            </a:xfrm>
            <a:prstGeom prst="line">
              <a:avLst/>
            </a:prstGeom>
            <a:noFill/>
            <a:ln w="11113">
              <a:solidFill>
                <a:srgbClr val="000000"/>
              </a:solidFill>
              <a:round/>
              <a:headEnd/>
              <a:tailEnd/>
            </a:ln>
          </p:spPr>
          <p:txBody>
            <a:bodyPr/>
            <a:lstStyle/>
            <a:p>
              <a:endParaRPr lang="en-GB"/>
            </a:p>
          </p:txBody>
        </p:sp>
        <p:sp>
          <p:nvSpPr>
            <p:cNvPr id="121098" name="Line 264"/>
            <p:cNvSpPr>
              <a:spLocks noChangeShapeType="1"/>
            </p:cNvSpPr>
            <p:nvPr/>
          </p:nvSpPr>
          <p:spPr bwMode="auto">
            <a:xfrm>
              <a:off x="2188" y="3149"/>
              <a:ext cx="7" cy="1"/>
            </a:xfrm>
            <a:prstGeom prst="line">
              <a:avLst/>
            </a:prstGeom>
            <a:noFill/>
            <a:ln w="11113">
              <a:solidFill>
                <a:srgbClr val="000000"/>
              </a:solidFill>
              <a:round/>
              <a:headEnd/>
              <a:tailEnd/>
            </a:ln>
          </p:spPr>
          <p:txBody>
            <a:bodyPr/>
            <a:lstStyle/>
            <a:p>
              <a:endParaRPr lang="en-GB"/>
            </a:p>
          </p:txBody>
        </p:sp>
        <p:sp>
          <p:nvSpPr>
            <p:cNvPr id="121099" name="Line 265"/>
            <p:cNvSpPr>
              <a:spLocks noChangeShapeType="1"/>
            </p:cNvSpPr>
            <p:nvPr/>
          </p:nvSpPr>
          <p:spPr bwMode="auto">
            <a:xfrm>
              <a:off x="2195" y="3149"/>
              <a:ext cx="7" cy="7"/>
            </a:xfrm>
            <a:prstGeom prst="line">
              <a:avLst/>
            </a:prstGeom>
            <a:noFill/>
            <a:ln w="11113">
              <a:solidFill>
                <a:srgbClr val="000000"/>
              </a:solidFill>
              <a:round/>
              <a:headEnd/>
              <a:tailEnd/>
            </a:ln>
          </p:spPr>
          <p:txBody>
            <a:bodyPr/>
            <a:lstStyle/>
            <a:p>
              <a:endParaRPr lang="en-GB"/>
            </a:p>
          </p:txBody>
        </p:sp>
        <p:sp>
          <p:nvSpPr>
            <p:cNvPr id="121100" name="Line 266"/>
            <p:cNvSpPr>
              <a:spLocks noChangeShapeType="1"/>
            </p:cNvSpPr>
            <p:nvPr/>
          </p:nvSpPr>
          <p:spPr bwMode="auto">
            <a:xfrm>
              <a:off x="2202" y="3156"/>
              <a:ext cx="7" cy="1"/>
            </a:xfrm>
            <a:prstGeom prst="line">
              <a:avLst/>
            </a:prstGeom>
            <a:noFill/>
            <a:ln w="11113">
              <a:solidFill>
                <a:srgbClr val="000000"/>
              </a:solidFill>
              <a:round/>
              <a:headEnd/>
              <a:tailEnd/>
            </a:ln>
          </p:spPr>
          <p:txBody>
            <a:bodyPr/>
            <a:lstStyle/>
            <a:p>
              <a:endParaRPr lang="en-GB"/>
            </a:p>
          </p:txBody>
        </p:sp>
        <p:sp>
          <p:nvSpPr>
            <p:cNvPr id="121101" name="Line 267"/>
            <p:cNvSpPr>
              <a:spLocks noChangeShapeType="1"/>
            </p:cNvSpPr>
            <p:nvPr/>
          </p:nvSpPr>
          <p:spPr bwMode="auto">
            <a:xfrm>
              <a:off x="2209" y="3156"/>
              <a:ext cx="7" cy="7"/>
            </a:xfrm>
            <a:prstGeom prst="line">
              <a:avLst/>
            </a:prstGeom>
            <a:noFill/>
            <a:ln w="11113">
              <a:solidFill>
                <a:srgbClr val="000000"/>
              </a:solidFill>
              <a:round/>
              <a:headEnd/>
              <a:tailEnd/>
            </a:ln>
          </p:spPr>
          <p:txBody>
            <a:bodyPr/>
            <a:lstStyle/>
            <a:p>
              <a:endParaRPr lang="en-GB"/>
            </a:p>
          </p:txBody>
        </p:sp>
        <p:sp>
          <p:nvSpPr>
            <p:cNvPr id="121102" name="Line 268"/>
            <p:cNvSpPr>
              <a:spLocks noChangeShapeType="1"/>
            </p:cNvSpPr>
            <p:nvPr/>
          </p:nvSpPr>
          <p:spPr bwMode="auto">
            <a:xfrm>
              <a:off x="2216" y="3163"/>
              <a:ext cx="7" cy="1"/>
            </a:xfrm>
            <a:prstGeom prst="line">
              <a:avLst/>
            </a:prstGeom>
            <a:noFill/>
            <a:ln w="11113">
              <a:solidFill>
                <a:srgbClr val="000000"/>
              </a:solidFill>
              <a:round/>
              <a:headEnd/>
              <a:tailEnd/>
            </a:ln>
          </p:spPr>
          <p:txBody>
            <a:bodyPr/>
            <a:lstStyle/>
            <a:p>
              <a:endParaRPr lang="en-GB"/>
            </a:p>
          </p:txBody>
        </p:sp>
        <p:sp>
          <p:nvSpPr>
            <p:cNvPr id="121103" name="Line 269"/>
            <p:cNvSpPr>
              <a:spLocks noChangeShapeType="1"/>
            </p:cNvSpPr>
            <p:nvPr/>
          </p:nvSpPr>
          <p:spPr bwMode="auto">
            <a:xfrm>
              <a:off x="2223" y="3163"/>
              <a:ext cx="7" cy="1"/>
            </a:xfrm>
            <a:prstGeom prst="line">
              <a:avLst/>
            </a:prstGeom>
            <a:noFill/>
            <a:ln w="11113">
              <a:solidFill>
                <a:srgbClr val="000000"/>
              </a:solidFill>
              <a:round/>
              <a:headEnd/>
              <a:tailEnd/>
            </a:ln>
          </p:spPr>
          <p:txBody>
            <a:bodyPr/>
            <a:lstStyle/>
            <a:p>
              <a:endParaRPr lang="en-GB"/>
            </a:p>
          </p:txBody>
        </p:sp>
        <p:sp>
          <p:nvSpPr>
            <p:cNvPr id="121104" name="Line 270"/>
            <p:cNvSpPr>
              <a:spLocks noChangeShapeType="1"/>
            </p:cNvSpPr>
            <p:nvPr/>
          </p:nvSpPr>
          <p:spPr bwMode="auto">
            <a:xfrm>
              <a:off x="2230" y="3163"/>
              <a:ext cx="7" cy="7"/>
            </a:xfrm>
            <a:prstGeom prst="line">
              <a:avLst/>
            </a:prstGeom>
            <a:noFill/>
            <a:ln w="11113">
              <a:solidFill>
                <a:srgbClr val="000000"/>
              </a:solidFill>
              <a:round/>
              <a:headEnd/>
              <a:tailEnd/>
            </a:ln>
          </p:spPr>
          <p:txBody>
            <a:bodyPr/>
            <a:lstStyle/>
            <a:p>
              <a:endParaRPr lang="en-GB"/>
            </a:p>
          </p:txBody>
        </p:sp>
        <p:sp>
          <p:nvSpPr>
            <p:cNvPr id="121105" name="Line 271"/>
            <p:cNvSpPr>
              <a:spLocks noChangeShapeType="1"/>
            </p:cNvSpPr>
            <p:nvPr/>
          </p:nvSpPr>
          <p:spPr bwMode="auto">
            <a:xfrm>
              <a:off x="2237" y="3170"/>
              <a:ext cx="7" cy="1"/>
            </a:xfrm>
            <a:prstGeom prst="line">
              <a:avLst/>
            </a:prstGeom>
            <a:noFill/>
            <a:ln w="11113">
              <a:solidFill>
                <a:srgbClr val="000000"/>
              </a:solidFill>
              <a:round/>
              <a:headEnd/>
              <a:tailEnd/>
            </a:ln>
          </p:spPr>
          <p:txBody>
            <a:bodyPr/>
            <a:lstStyle/>
            <a:p>
              <a:endParaRPr lang="en-GB"/>
            </a:p>
          </p:txBody>
        </p:sp>
        <p:sp>
          <p:nvSpPr>
            <p:cNvPr id="121106" name="Line 272"/>
            <p:cNvSpPr>
              <a:spLocks noChangeShapeType="1"/>
            </p:cNvSpPr>
            <p:nvPr/>
          </p:nvSpPr>
          <p:spPr bwMode="auto">
            <a:xfrm>
              <a:off x="2244" y="3170"/>
              <a:ext cx="7" cy="7"/>
            </a:xfrm>
            <a:prstGeom prst="line">
              <a:avLst/>
            </a:prstGeom>
            <a:noFill/>
            <a:ln w="11113">
              <a:solidFill>
                <a:srgbClr val="000000"/>
              </a:solidFill>
              <a:round/>
              <a:headEnd/>
              <a:tailEnd/>
            </a:ln>
          </p:spPr>
          <p:txBody>
            <a:bodyPr/>
            <a:lstStyle/>
            <a:p>
              <a:endParaRPr lang="en-GB"/>
            </a:p>
          </p:txBody>
        </p:sp>
        <p:sp>
          <p:nvSpPr>
            <p:cNvPr id="121107" name="Line 273"/>
            <p:cNvSpPr>
              <a:spLocks noChangeShapeType="1"/>
            </p:cNvSpPr>
            <p:nvPr/>
          </p:nvSpPr>
          <p:spPr bwMode="auto">
            <a:xfrm>
              <a:off x="2251" y="3177"/>
              <a:ext cx="7" cy="1"/>
            </a:xfrm>
            <a:prstGeom prst="line">
              <a:avLst/>
            </a:prstGeom>
            <a:noFill/>
            <a:ln w="11113">
              <a:solidFill>
                <a:srgbClr val="000000"/>
              </a:solidFill>
              <a:round/>
              <a:headEnd/>
              <a:tailEnd/>
            </a:ln>
          </p:spPr>
          <p:txBody>
            <a:bodyPr/>
            <a:lstStyle/>
            <a:p>
              <a:endParaRPr lang="en-GB"/>
            </a:p>
          </p:txBody>
        </p:sp>
        <p:sp>
          <p:nvSpPr>
            <p:cNvPr id="121108" name="Line 274"/>
            <p:cNvSpPr>
              <a:spLocks noChangeShapeType="1"/>
            </p:cNvSpPr>
            <p:nvPr/>
          </p:nvSpPr>
          <p:spPr bwMode="auto">
            <a:xfrm>
              <a:off x="2258" y="3177"/>
              <a:ext cx="14" cy="1"/>
            </a:xfrm>
            <a:prstGeom prst="line">
              <a:avLst/>
            </a:prstGeom>
            <a:noFill/>
            <a:ln w="11113">
              <a:solidFill>
                <a:srgbClr val="000000"/>
              </a:solidFill>
              <a:round/>
              <a:headEnd/>
              <a:tailEnd/>
            </a:ln>
          </p:spPr>
          <p:txBody>
            <a:bodyPr/>
            <a:lstStyle/>
            <a:p>
              <a:endParaRPr lang="en-GB"/>
            </a:p>
          </p:txBody>
        </p:sp>
        <p:sp>
          <p:nvSpPr>
            <p:cNvPr id="121109" name="Line 275"/>
            <p:cNvSpPr>
              <a:spLocks noChangeShapeType="1"/>
            </p:cNvSpPr>
            <p:nvPr/>
          </p:nvSpPr>
          <p:spPr bwMode="auto">
            <a:xfrm>
              <a:off x="2272" y="3177"/>
              <a:ext cx="7" cy="7"/>
            </a:xfrm>
            <a:prstGeom prst="line">
              <a:avLst/>
            </a:prstGeom>
            <a:noFill/>
            <a:ln w="11113">
              <a:solidFill>
                <a:srgbClr val="000000"/>
              </a:solidFill>
              <a:round/>
              <a:headEnd/>
              <a:tailEnd/>
            </a:ln>
          </p:spPr>
          <p:txBody>
            <a:bodyPr/>
            <a:lstStyle/>
            <a:p>
              <a:endParaRPr lang="en-GB"/>
            </a:p>
          </p:txBody>
        </p:sp>
        <p:sp>
          <p:nvSpPr>
            <p:cNvPr id="121110" name="Line 276"/>
            <p:cNvSpPr>
              <a:spLocks noChangeShapeType="1"/>
            </p:cNvSpPr>
            <p:nvPr/>
          </p:nvSpPr>
          <p:spPr bwMode="auto">
            <a:xfrm>
              <a:off x="2279" y="3184"/>
              <a:ext cx="7" cy="1"/>
            </a:xfrm>
            <a:prstGeom prst="line">
              <a:avLst/>
            </a:prstGeom>
            <a:noFill/>
            <a:ln w="11113">
              <a:solidFill>
                <a:srgbClr val="000000"/>
              </a:solidFill>
              <a:round/>
              <a:headEnd/>
              <a:tailEnd/>
            </a:ln>
          </p:spPr>
          <p:txBody>
            <a:bodyPr/>
            <a:lstStyle/>
            <a:p>
              <a:endParaRPr lang="en-GB"/>
            </a:p>
          </p:txBody>
        </p:sp>
        <p:sp>
          <p:nvSpPr>
            <p:cNvPr id="121111" name="Line 277"/>
            <p:cNvSpPr>
              <a:spLocks noChangeShapeType="1"/>
            </p:cNvSpPr>
            <p:nvPr/>
          </p:nvSpPr>
          <p:spPr bwMode="auto">
            <a:xfrm>
              <a:off x="2286" y="3184"/>
              <a:ext cx="15" cy="8"/>
            </a:xfrm>
            <a:prstGeom prst="line">
              <a:avLst/>
            </a:prstGeom>
            <a:noFill/>
            <a:ln w="11113">
              <a:solidFill>
                <a:srgbClr val="000000"/>
              </a:solidFill>
              <a:round/>
              <a:headEnd/>
              <a:tailEnd/>
            </a:ln>
          </p:spPr>
          <p:txBody>
            <a:bodyPr/>
            <a:lstStyle/>
            <a:p>
              <a:endParaRPr lang="en-GB"/>
            </a:p>
          </p:txBody>
        </p:sp>
        <p:sp>
          <p:nvSpPr>
            <p:cNvPr id="121112" name="Line 278"/>
            <p:cNvSpPr>
              <a:spLocks noChangeShapeType="1"/>
            </p:cNvSpPr>
            <p:nvPr/>
          </p:nvSpPr>
          <p:spPr bwMode="auto">
            <a:xfrm>
              <a:off x="2301" y="3192"/>
              <a:ext cx="7" cy="1"/>
            </a:xfrm>
            <a:prstGeom prst="line">
              <a:avLst/>
            </a:prstGeom>
            <a:noFill/>
            <a:ln w="11113">
              <a:solidFill>
                <a:srgbClr val="000000"/>
              </a:solidFill>
              <a:round/>
              <a:headEnd/>
              <a:tailEnd/>
            </a:ln>
          </p:spPr>
          <p:txBody>
            <a:bodyPr/>
            <a:lstStyle/>
            <a:p>
              <a:endParaRPr lang="en-GB"/>
            </a:p>
          </p:txBody>
        </p:sp>
        <p:sp>
          <p:nvSpPr>
            <p:cNvPr id="121113" name="Line 279"/>
            <p:cNvSpPr>
              <a:spLocks noChangeShapeType="1"/>
            </p:cNvSpPr>
            <p:nvPr/>
          </p:nvSpPr>
          <p:spPr bwMode="auto">
            <a:xfrm>
              <a:off x="2308" y="3192"/>
              <a:ext cx="7" cy="1"/>
            </a:xfrm>
            <a:prstGeom prst="line">
              <a:avLst/>
            </a:prstGeom>
            <a:noFill/>
            <a:ln w="11113">
              <a:solidFill>
                <a:srgbClr val="000000"/>
              </a:solidFill>
              <a:round/>
              <a:headEnd/>
              <a:tailEnd/>
            </a:ln>
          </p:spPr>
          <p:txBody>
            <a:bodyPr/>
            <a:lstStyle/>
            <a:p>
              <a:endParaRPr lang="en-GB"/>
            </a:p>
          </p:txBody>
        </p:sp>
        <p:sp>
          <p:nvSpPr>
            <p:cNvPr id="121114" name="Line 280"/>
            <p:cNvSpPr>
              <a:spLocks noChangeShapeType="1"/>
            </p:cNvSpPr>
            <p:nvPr/>
          </p:nvSpPr>
          <p:spPr bwMode="auto">
            <a:xfrm>
              <a:off x="2315" y="3192"/>
              <a:ext cx="14" cy="7"/>
            </a:xfrm>
            <a:prstGeom prst="line">
              <a:avLst/>
            </a:prstGeom>
            <a:noFill/>
            <a:ln w="11113">
              <a:solidFill>
                <a:srgbClr val="000000"/>
              </a:solidFill>
              <a:round/>
              <a:headEnd/>
              <a:tailEnd/>
            </a:ln>
          </p:spPr>
          <p:txBody>
            <a:bodyPr/>
            <a:lstStyle/>
            <a:p>
              <a:endParaRPr lang="en-GB"/>
            </a:p>
          </p:txBody>
        </p:sp>
        <p:sp>
          <p:nvSpPr>
            <p:cNvPr id="121115" name="Line 281"/>
            <p:cNvSpPr>
              <a:spLocks noChangeShapeType="1"/>
            </p:cNvSpPr>
            <p:nvPr/>
          </p:nvSpPr>
          <p:spPr bwMode="auto">
            <a:xfrm>
              <a:off x="2329" y="3199"/>
              <a:ext cx="7" cy="1"/>
            </a:xfrm>
            <a:prstGeom prst="line">
              <a:avLst/>
            </a:prstGeom>
            <a:noFill/>
            <a:ln w="11113">
              <a:solidFill>
                <a:srgbClr val="000000"/>
              </a:solidFill>
              <a:round/>
              <a:headEnd/>
              <a:tailEnd/>
            </a:ln>
          </p:spPr>
          <p:txBody>
            <a:bodyPr/>
            <a:lstStyle/>
            <a:p>
              <a:endParaRPr lang="en-GB"/>
            </a:p>
          </p:txBody>
        </p:sp>
        <p:sp>
          <p:nvSpPr>
            <p:cNvPr id="121116" name="Line 282"/>
            <p:cNvSpPr>
              <a:spLocks noChangeShapeType="1"/>
            </p:cNvSpPr>
            <p:nvPr/>
          </p:nvSpPr>
          <p:spPr bwMode="auto">
            <a:xfrm>
              <a:off x="2336" y="3199"/>
              <a:ext cx="7" cy="1"/>
            </a:xfrm>
            <a:prstGeom prst="line">
              <a:avLst/>
            </a:prstGeom>
            <a:noFill/>
            <a:ln w="11113">
              <a:solidFill>
                <a:srgbClr val="000000"/>
              </a:solidFill>
              <a:round/>
              <a:headEnd/>
              <a:tailEnd/>
            </a:ln>
          </p:spPr>
          <p:txBody>
            <a:bodyPr/>
            <a:lstStyle/>
            <a:p>
              <a:endParaRPr lang="en-GB"/>
            </a:p>
          </p:txBody>
        </p:sp>
        <p:sp>
          <p:nvSpPr>
            <p:cNvPr id="121117" name="Line 283"/>
            <p:cNvSpPr>
              <a:spLocks noChangeShapeType="1"/>
            </p:cNvSpPr>
            <p:nvPr/>
          </p:nvSpPr>
          <p:spPr bwMode="auto">
            <a:xfrm>
              <a:off x="2343" y="3199"/>
              <a:ext cx="14" cy="7"/>
            </a:xfrm>
            <a:prstGeom prst="line">
              <a:avLst/>
            </a:prstGeom>
            <a:noFill/>
            <a:ln w="11113">
              <a:solidFill>
                <a:srgbClr val="000000"/>
              </a:solidFill>
              <a:round/>
              <a:headEnd/>
              <a:tailEnd/>
            </a:ln>
          </p:spPr>
          <p:txBody>
            <a:bodyPr/>
            <a:lstStyle/>
            <a:p>
              <a:endParaRPr lang="en-GB"/>
            </a:p>
          </p:txBody>
        </p:sp>
        <p:sp>
          <p:nvSpPr>
            <p:cNvPr id="121118" name="Line 284"/>
            <p:cNvSpPr>
              <a:spLocks noChangeShapeType="1"/>
            </p:cNvSpPr>
            <p:nvPr/>
          </p:nvSpPr>
          <p:spPr bwMode="auto">
            <a:xfrm>
              <a:off x="2357" y="3206"/>
              <a:ext cx="14" cy="1"/>
            </a:xfrm>
            <a:prstGeom prst="line">
              <a:avLst/>
            </a:prstGeom>
            <a:noFill/>
            <a:ln w="11113">
              <a:solidFill>
                <a:srgbClr val="000000"/>
              </a:solidFill>
              <a:round/>
              <a:headEnd/>
              <a:tailEnd/>
            </a:ln>
          </p:spPr>
          <p:txBody>
            <a:bodyPr/>
            <a:lstStyle/>
            <a:p>
              <a:endParaRPr lang="en-GB"/>
            </a:p>
          </p:txBody>
        </p:sp>
        <p:sp>
          <p:nvSpPr>
            <p:cNvPr id="121119" name="Line 285"/>
            <p:cNvSpPr>
              <a:spLocks noChangeShapeType="1"/>
            </p:cNvSpPr>
            <p:nvPr/>
          </p:nvSpPr>
          <p:spPr bwMode="auto">
            <a:xfrm>
              <a:off x="2371" y="3206"/>
              <a:ext cx="14" cy="1"/>
            </a:xfrm>
            <a:prstGeom prst="line">
              <a:avLst/>
            </a:prstGeom>
            <a:noFill/>
            <a:ln w="11113">
              <a:solidFill>
                <a:srgbClr val="000000"/>
              </a:solidFill>
              <a:round/>
              <a:headEnd/>
              <a:tailEnd/>
            </a:ln>
          </p:spPr>
          <p:txBody>
            <a:bodyPr/>
            <a:lstStyle/>
            <a:p>
              <a:endParaRPr lang="en-GB"/>
            </a:p>
          </p:txBody>
        </p:sp>
        <p:sp>
          <p:nvSpPr>
            <p:cNvPr id="121120" name="Line 286"/>
            <p:cNvSpPr>
              <a:spLocks noChangeShapeType="1"/>
            </p:cNvSpPr>
            <p:nvPr/>
          </p:nvSpPr>
          <p:spPr bwMode="auto">
            <a:xfrm>
              <a:off x="2385" y="3206"/>
              <a:ext cx="14" cy="7"/>
            </a:xfrm>
            <a:prstGeom prst="line">
              <a:avLst/>
            </a:prstGeom>
            <a:noFill/>
            <a:ln w="11113">
              <a:solidFill>
                <a:srgbClr val="000000"/>
              </a:solidFill>
              <a:round/>
              <a:headEnd/>
              <a:tailEnd/>
            </a:ln>
          </p:spPr>
          <p:txBody>
            <a:bodyPr/>
            <a:lstStyle/>
            <a:p>
              <a:endParaRPr lang="en-GB"/>
            </a:p>
          </p:txBody>
        </p:sp>
        <p:sp>
          <p:nvSpPr>
            <p:cNvPr id="121121" name="Line 287"/>
            <p:cNvSpPr>
              <a:spLocks noChangeShapeType="1"/>
            </p:cNvSpPr>
            <p:nvPr/>
          </p:nvSpPr>
          <p:spPr bwMode="auto">
            <a:xfrm>
              <a:off x="2399" y="3213"/>
              <a:ext cx="14" cy="1"/>
            </a:xfrm>
            <a:prstGeom prst="line">
              <a:avLst/>
            </a:prstGeom>
            <a:noFill/>
            <a:ln w="11113">
              <a:solidFill>
                <a:srgbClr val="000000"/>
              </a:solidFill>
              <a:round/>
              <a:headEnd/>
              <a:tailEnd/>
            </a:ln>
          </p:spPr>
          <p:txBody>
            <a:bodyPr/>
            <a:lstStyle/>
            <a:p>
              <a:endParaRPr lang="en-GB"/>
            </a:p>
          </p:txBody>
        </p:sp>
        <p:sp>
          <p:nvSpPr>
            <p:cNvPr id="121122" name="Line 288"/>
            <p:cNvSpPr>
              <a:spLocks noChangeShapeType="1"/>
            </p:cNvSpPr>
            <p:nvPr/>
          </p:nvSpPr>
          <p:spPr bwMode="auto">
            <a:xfrm>
              <a:off x="2413" y="3213"/>
              <a:ext cx="14" cy="1"/>
            </a:xfrm>
            <a:prstGeom prst="line">
              <a:avLst/>
            </a:prstGeom>
            <a:noFill/>
            <a:ln w="11113">
              <a:solidFill>
                <a:srgbClr val="000000"/>
              </a:solidFill>
              <a:round/>
              <a:headEnd/>
              <a:tailEnd/>
            </a:ln>
          </p:spPr>
          <p:txBody>
            <a:bodyPr/>
            <a:lstStyle/>
            <a:p>
              <a:endParaRPr lang="en-GB"/>
            </a:p>
          </p:txBody>
        </p:sp>
        <p:sp>
          <p:nvSpPr>
            <p:cNvPr id="121123" name="Line 289"/>
            <p:cNvSpPr>
              <a:spLocks noChangeShapeType="1"/>
            </p:cNvSpPr>
            <p:nvPr/>
          </p:nvSpPr>
          <p:spPr bwMode="auto">
            <a:xfrm>
              <a:off x="2427" y="3213"/>
              <a:ext cx="14" cy="1"/>
            </a:xfrm>
            <a:prstGeom prst="line">
              <a:avLst/>
            </a:prstGeom>
            <a:noFill/>
            <a:ln w="11113">
              <a:solidFill>
                <a:srgbClr val="000000"/>
              </a:solidFill>
              <a:round/>
              <a:headEnd/>
              <a:tailEnd/>
            </a:ln>
          </p:spPr>
          <p:txBody>
            <a:bodyPr/>
            <a:lstStyle/>
            <a:p>
              <a:endParaRPr lang="en-GB"/>
            </a:p>
          </p:txBody>
        </p:sp>
        <p:sp>
          <p:nvSpPr>
            <p:cNvPr id="121124" name="Line 290"/>
            <p:cNvSpPr>
              <a:spLocks noChangeShapeType="1"/>
            </p:cNvSpPr>
            <p:nvPr/>
          </p:nvSpPr>
          <p:spPr bwMode="auto">
            <a:xfrm>
              <a:off x="2441" y="3213"/>
              <a:ext cx="14" cy="7"/>
            </a:xfrm>
            <a:prstGeom prst="line">
              <a:avLst/>
            </a:prstGeom>
            <a:noFill/>
            <a:ln w="11113">
              <a:solidFill>
                <a:srgbClr val="000000"/>
              </a:solidFill>
              <a:round/>
              <a:headEnd/>
              <a:tailEnd/>
            </a:ln>
          </p:spPr>
          <p:txBody>
            <a:bodyPr/>
            <a:lstStyle/>
            <a:p>
              <a:endParaRPr lang="en-GB"/>
            </a:p>
          </p:txBody>
        </p:sp>
        <p:sp>
          <p:nvSpPr>
            <p:cNvPr id="121125" name="Line 291"/>
            <p:cNvSpPr>
              <a:spLocks noChangeShapeType="1"/>
            </p:cNvSpPr>
            <p:nvPr/>
          </p:nvSpPr>
          <p:spPr bwMode="auto">
            <a:xfrm>
              <a:off x="2455" y="3220"/>
              <a:ext cx="14" cy="1"/>
            </a:xfrm>
            <a:prstGeom prst="line">
              <a:avLst/>
            </a:prstGeom>
            <a:noFill/>
            <a:ln w="11113">
              <a:solidFill>
                <a:srgbClr val="000000"/>
              </a:solidFill>
              <a:round/>
              <a:headEnd/>
              <a:tailEnd/>
            </a:ln>
          </p:spPr>
          <p:txBody>
            <a:bodyPr/>
            <a:lstStyle/>
            <a:p>
              <a:endParaRPr lang="en-GB"/>
            </a:p>
          </p:txBody>
        </p:sp>
        <p:sp>
          <p:nvSpPr>
            <p:cNvPr id="121126" name="Line 292"/>
            <p:cNvSpPr>
              <a:spLocks noChangeShapeType="1"/>
            </p:cNvSpPr>
            <p:nvPr/>
          </p:nvSpPr>
          <p:spPr bwMode="auto">
            <a:xfrm>
              <a:off x="2469" y="3220"/>
              <a:ext cx="14" cy="1"/>
            </a:xfrm>
            <a:prstGeom prst="line">
              <a:avLst/>
            </a:prstGeom>
            <a:noFill/>
            <a:ln w="11113">
              <a:solidFill>
                <a:srgbClr val="000000"/>
              </a:solidFill>
              <a:round/>
              <a:headEnd/>
              <a:tailEnd/>
            </a:ln>
          </p:spPr>
          <p:txBody>
            <a:bodyPr/>
            <a:lstStyle/>
            <a:p>
              <a:endParaRPr lang="en-GB"/>
            </a:p>
          </p:txBody>
        </p:sp>
        <p:sp>
          <p:nvSpPr>
            <p:cNvPr id="121127" name="Line 293"/>
            <p:cNvSpPr>
              <a:spLocks noChangeShapeType="1"/>
            </p:cNvSpPr>
            <p:nvPr/>
          </p:nvSpPr>
          <p:spPr bwMode="auto">
            <a:xfrm>
              <a:off x="2483" y="3220"/>
              <a:ext cx="14" cy="1"/>
            </a:xfrm>
            <a:prstGeom prst="line">
              <a:avLst/>
            </a:prstGeom>
            <a:noFill/>
            <a:ln w="11113">
              <a:solidFill>
                <a:srgbClr val="000000"/>
              </a:solidFill>
              <a:round/>
              <a:headEnd/>
              <a:tailEnd/>
            </a:ln>
          </p:spPr>
          <p:txBody>
            <a:bodyPr/>
            <a:lstStyle/>
            <a:p>
              <a:endParaRPr lang="en-GB"/>
            </a:p>
          </p:txBody>
        </p:sp>
        <p:sp>
          <p:nvSpPr>
            <p:cNvPr id="121128" name="Line 294"/>
            <p:cNvSpPr>
              <a:spLocks noChangeShapeType="1"/>
            </p:cNvSpPr>
            <p:nvPr/>
          </p:nvSpPr>
          <p:spPr bwMode="auto">
            <a:xfrm>
              <a:off x="2497" y="3220"/>
              <a:ext cx="14" cy="1"/>
            </a:xfrm>
            <a:prstGeom prst="line">
              <a:avLst/>
            </a:prstGeom>
            <a:noFill/>
            <a:ln w="11113">
              <a:solidFill>
                <a:srgbClr val="000000"/>
              </a:solidFill>
              <a:round/>
              <a:headEnd/>
              <a:tailEnd/>
            </a:ln>
          </p:spPr>
          <p:txBody>
            <a:bodyPr/>
            <a:lstStyle/>
            <a:p>
              <a:endParaRPr lang="en-GB"/>
            </a:p>
          </p:txBody>
        </p:sp>
        <p:sp>
          <p:nvSpPr>
            <p:cNvPr id="121129" name="Line 295"/>
            <p:cNvSpPr>
              <a:spLocks noChangeShapeType="1"/>
            </p:cNvSpPr>
            <p:nvPr/>
          </p:nvSpPr>
          <p:spPr bwMode="auto">
            <a:xfrm>
              <a:off x="2511" y="3220"/>
              <a:ext cx="22" cy="7"/>
            </a:xfrm>
            <a:prstGeom prst="line">
              <a:avLst/>
            </a:prstGeom>
            <a:noFill/>
            <a:ln w="11113">
              <a:solidFill>
                <a:srgbClr val="000000"/>
              </a:solidFill>
              <a:round/>
              <a:headEnd/>
              <a:tailEnd/>
            </a:ln>
          </p:spPr>
          <p:txBody>
            <a:bodyPr/>
            <a:lstStyle/>
            <a:p>
              <a:endParaRPr lang="en-GB"/>
            </a:p>
          </p:txBody>
        </p:sp>
        <p:sp>
          <p:nvSpPr>
            <p:cNvPr id="121130" name="Line 296"/>
            <p:cNvSpPr>
              <a:spLocks noChangeShapeType="1"/>
            </p:cNvSpPr>
            <p:nvPr/>
          </p:nvSpPr>
          <p:spPr bwMode="auto">
            <a:xfrm>
              <a:off x="2533" y="3227"/>
              <a:ext cx="21" cy="1"/>
            </a:xfrm>
            <a:prstGeom prst="line">
              <a:avLst/>
            </a:prstGeom>
            <a:noFill/>
            <a:ln w="11113">
              <a:solidFill>
                <a:srgbClr val="000000"/>
              </a:solidFill>
              <a:round/>
              <a:headEnd/>
              <a:tailEnd/>
            </a:ln>
          </p:spPr>
          <p:txBody>
            <a:bodyPr/>
            <a:lstStyle/>
            <a:p>
              <a:endParaRPr lang="en-GB"/>
            </a:p>
          </p:txBody>
        </p:sp>
        <p:sp>
          <p:nvSpPr>
            <p:cNvPr id="121131" name="Line 297"/>
            <p:cNvSpPr>
              <a:spLocks noChangeShapeType="1"/>
            </p:cNvSpPr>
            <p:nvPr/>
          </p:nvSpPr>
          <p:spPr bwMode="auto">
            <a:xfrm>
              <a:off x="2554" y="3227"/>
              <a:ext cx="14" cy="1"/>
            </a:xfrm>
            <a:prstGeom prst="line">
              <a:avLst/>
            </a:prstGeom>
            <a:noFill/>
            <a:ln w="11113">
              <a:solidFill>
                <a:srgbClr val="000000"/>
              </a:solidFill>
              <a:round/>
              <a:headEnd/>
              <a:tailEnd/>
            </a:ln>
          </p:spPr>
          <p:txBody>
            <a:bodyPr/>
            <a:lstStyle/>
            <a:p>
              <a:endParaRPr lang="en-GB"/>
            </a:p>
          </p:txBody>
        </p:sp>
        <p:sp>
          <p:nvSpPr>
            <p:cNvPr id="121132" name="Line 298"/>
            <p:cNvSpPr>
              <a:spLocks noChangeShapeType="1"/>
            </p:cNvSpPr>
            <p:nvPr/>
          </p:nvSpPr>
          <p:spPr bwMode="auto">
            <a:xfrm>
              <a:off x="2568" y="3227"/>
              <a:ext cx="21" cy="1"/>
            </a:xfrm>
            <a:prstGeom prst="line">
              <a:avLst/>
            </a:prstGeom>
            <a:noFill/>
            <a:ln w="11113">
              <a:solidFill>
                <a:srgbClr val="000000"/>
              </a:solidFill>
              <a:round/>
              <a:headEnd/>
              <a:tailEnd/>
            </a:ln>
          </p:spPr>
          <p:txBody>
            <a:bodyPr/>
            <a:lstStyle/>
            <a:p>
              <a:endParaRPr lang="en-GB"/>
            </a:p>
          </p:txBody>
        </p:sp>
        <p:sp>
          <p:nvSpPr>
            <p:cNvPr id="121133" name="Line 299"/>
            <p:cNvSpPr>
              <a:spLocks noChangeShapeType="1"/>
            </p:cNvSpPr>
            <p:nvPr/>
          </p:nvSpPr>
          <p:spPr bwMode="auto">
            <a:xfrm>
              <a:off x="2589" y="3227"/>
              <a:ext cx="14" cy="1"/>
            </a:xfrm>
            <a:prstGeom prst="line">
              <a:avLst/>
            </a:prstGeom>
            <a:noFill/>
            <a:ln w="11113">
              <a:solidFill>
                <a:srgbClr val="000000"/>
              </a:solidFill>
              <a:round/>
              <a:headEnd/>
              <a:tailEnd/>
            </a:ln>
          </p:spPr>
          <p:txBody>
            <a:bodyPr/>
            <a:lstStyle/>
            <a:p>
              <a:endParaRPr lang="en-GB"/>
            </a:p>
          </p:txBody>
        </p:sp>
        <p:sp>
          <p:nvSpPr>
            <p:cNvPr id="121134" name="Line 300"/>
            <p:cNvSpPr>
              <a:spLocks noChangeShapeType="1"/>
            </p:cNvSpPr>
            <p:nvPr/>
          </p:nvSpPr>
          <p:spPr bwMode="auto">
            <a:xfrm>
              <a:off x="2603" y="3227"/>
              <a:ext cx="21" cy="1"/>
            </a:xfrm>
            <a:prstGeom prst="line">
              <a:avLst/>
            </a:prstGeom>
            <a:noFill/>
            <a:ln w="11113">
              <a:solidFill>
                <a:srgbClr val="000000"/>
              </a:solidFill>
              <a:round/>
              <a:headEnd/>
              <a:tailEnd/>
            </a:ln>
          </p:spPr>
          <p:txBody>
            <a:bodyPr/>
            <a:lstStyle/>
            <a:p>
              <a:endParaRPr lang="en-GB"/>
            </a:p>
          </p:txBody>
        </p:sp>
        <p:sp>
          <p:nvSpPr>
            <p:cNvPr id="121135" name="Line 301"/>
            <p:cNvSpPr>
              <a:spLocks noChangeShapeType="1"/>
            </p:cNvSpPr>
            <p:nvPr/>
          </p:nvSpPr>
          <p:spPr bwMode="auto">
            <a:xfrm>
              <a:off x="2624" y="3227"/>
              <a:ext cx="21" cy="1"/>
            </a:xfrm>
            <a:prstGeom prst="line">
              <a:avLst/>
            </a:prstGeom>
            <a:noFill/>
            <a:ln w="11113">
              <a:solidFill>
                <a:srgbClr val="000000"/>
              </a:solidFill>
              <a:round/>
              <a:headEnd/>
              <a:tailEnd/>
            </a:ln>
          </p:spPr>
          <p:txBody>
            <a:bodyPr/>
            <a:lstStyle/>
            <a:p>
              <a:endParaRPr lang="en-GB"/>
            </a:p>
          </p:txBody>
        </p:sp>
        <p:sp>
          <p:nvSpPr>
            <p:cNvPr id="121136" name="Line 302"/>
            <p:cNvSpPr>
              <a:spLocks noChangeShapeType="1"/>
            </p:cNvSpPr>
            <p:nvPr/>
          </p:nvSpPr>
          <p:spPr bwMode="auto">
            <a:xfrm>
              <a:off x="2645" y="3227"/>
              <a:ext cx="14" cy="1"/>
            </a:xfrm>
            <a:prstGeom prst="line">
              <a:avLst/>
            </a:prstGeom>
            <a:noFill/>
            <a:ln w="11113">
              <a:solidFill>
                <a:srgbClr val="000000"/>
              </a:solidFill>
              <a:round/>
              <a:headEnd/>
              <a:tailEnd/>
            </a:ln>
          </p:spPr>
          <p:txBody>
            <a:bodyPr/>
            <a:lstStyle/>
            <a:p>
              <a:endParaRPr lang="en-GB"/>
            </a:p>
          </p:txBody>
        </p:sp>
        <p:sp>
          <p:nvSpPr>
            <p:cNvPr id="121137" name="Line 303"/>
            <p:cNvSpPr>
              <a:spLocks noChangeShapeType="1"/>
            </p:cNvSpPr>
            <p:nvPr/>
          </p:nvSpPr>
          <p:spPr bwMode="auto">
            <a:xfrm>
              <a:off x="2659" y="3227"/>
              <a:ext cx="21" cy="7"/>
            </a:xfrm>
            <a:prstGeom prst="line">
              <a:avLst/>
            </a:prstGeom>
            <a:noFill/>
            <a:ln w="11113">
              <a:solidFill>
                <a:srgbClr val="000000"/>
              </a:solidFill>
              <a:round/>
              <a:headEnd/>
              <a:tailEnd/>
            </a:ln>
          </p:spPr>
          <p:txBody>
            <a:bodyPr/>
            <a:lstStyle/>
            <a:p>
              <a:endParaRPr lang="en-GB"/>
            </a:p>
          </p:txBody>
        </p:sp>
        <p:sp>
          <p:nvSpPr>
            <p:cNvPr id="121138" name="Line 304"/>
            <p:cNvSpPr>
              <a:spLocks noChangeShapeType="1"/>
            </p:cNvSpPr>
            <p:nvPr/>
          </p:nvSpPr>
          <p:spPr bwMode="auto">
            <a:xfrm>
              <a:off x="2680" y="3234"/>
              <a:ext cx="21" cy="1"/>
            </a:xfrm>
            <a:prstGeom prst="line">
              <a:avLst/>
            </a:prstGeom>
            <a:noFill/>
            <a:ln w="11113">
              <a:solidFill>
                <a:srgbClr val="000000"/>
              </a:solidFill>
              <a:round/>
              <a:headEnd/>
              <a:tailEnd/>
            </a:ln>
          </p:spPr>
          <p:txBody>
            <a:bodyPr/>
            <a:lstStyle/>
            <a:p>
              <a:endParaRPr lang="en-GB"/>
            </a:p>
          </p:txBody>
        </p:sp>
        <p:sp>
          <p:nvSpPr>
            <p:cNvPr id="121139" name="Line 305"/>
            <p:cNvSpPr>
              <a:spLocks noChangeShapeType="1"/>
            </p:cNvSpPr>
            <p:nvPr/>
          </p:nvSpPr>
          <p:spPr bwMode="auto">
            <a:xfrm flipV="1">
              <a:off x="775" y="1238"/>
              <a:ext cx="1" cy="1996"/>
            </a:xfrm>
            <a:prstGeom prst="line">
              <a:avLst/>
            </a:prstGeom>
            <a:noFill/>
            <a:ln w="11113">
              <a:solidFill>
                <a:srgbClr val="000000"/>
              </a:solidFill>
              <a:round/>
              <a:headEnd/>
              <a:tailEnd/>
            </a:ln>
          </p:spPr>
          <p:txBody>
            <a:bodyPr/>
            <a:lstStyle/>
            <a:p>
              <a:endParaRPr lang="en-GB"/>
            </a:p>
          </p:txBody>
        </p:sp>
        <p:sp>
          <p:nvSpPr>
            <p:cNvPr id="121140" name="Line 306"/>
            <p:cNvSpPr>
              <a:spLocks noChangeShapeType="1"/>
            </p:cNvSpPr>
            <p:nvPr/>
          </p:nvSpPr>
          <p:spPr bwMode="auto">
            <a:xfrm>
              <a:off x="775" y="3234"/>
              <a:ext cx="2257" cy="1"/>
            </a:xfrm>
            <a:prstGeom prst="line">
              <a:avLst/>
            </a:prstGeom>
            <a:noFill/>
            <a:ln w="11113">
              <a:solidFill>
                <a:srgbClr val="000000"/>
              </a:solidFill>
              <a:round/>
              <a:headEnd/>
              <a:tailEnd/>
            </a:ln>
          </p:spPr>
          <p:txBody>
            <a:bodyPr/>
            <a:lstStyle/>
            <a:p>
              <a:endParaRPr lang="en-GB"/>
            </a:p>
          </p:txBody>
        </p:sp>
      </p:gr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43714"/>
                                        </p:tgtEl>
                                        <p:attrNameLst>
                                          <p:attrName>style.visibility</p:attrName>
                                        </p:attrNameLst>
                                      </p:cBhvr>
                                      <p:to>
                                        <p:strVal val="visible"/>
                                      </p:to>
                                    </p:set>
                                    <p:animEffect transition="in" filter="fade">
                                      <p:cBhvr>
                                        <p:cTn id="7" dur="2000"/>
                                        <p:tgtEl>
                                          <p:spTgt spid="2437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3714" grpId="0"/>
    </p:bldLst>
  </p:timing>
</p:sld>
</file>

<file path=ppt/slides/slide1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7" name="Footer Placeholder 2"/>
          <p:cNvSpPr>
            <a:spLocks noGrp="1"/>
          </p:cNvSpPr>
          <p:nvPr>
            <p:ph type="ftr" sz="quarter" idx="11"/>
          </p:nvPr>
        </p:nvSpPr>
        <p:spPr>
          <a:noFill/>
        </p:spPr>
        <p:txBody>
          <a:bodyPr/>
          <a:lstStyle/>
          <a:p>
            <a:r>
              <a:rPr lang="en-GB" smtClean="0"/>
              <a:t>CH2018</a:t>
            </a:r>
          </a:p>
        </p:txBody>
      </p:sp>
      <p:sp>
        <p:nvSpPr>
          <p:cNvPr id="16388" name="Slide Number Placeholder 3"/>
          <p:cNvSpPr>
            <a:spLocks noGrp="1"/>
          </p:cNvSpPr>
          <p:nvPr>
            <p:ph type="sldNum" sz="quarter" idx="12"/>
          </p:nvPr>
        </p:nvSpPr>
        <p:spPr>
          <a:noFill/>
        </p:spPr>
        <p:txBody>
          <a:bodyPr/>
          <a:lstStyle/>
          <a:p>
            <a:fld id="{4EFC69BF-BBCF-4AE3-998E-9000C722BDB6}" type="slidenum">
              <a:rPr lang="en-GB" smtClean="0"/>
              <a:pPr/>
              <a:t>139</a:t>
            </a:fld>
            <a:endParaRPr lang="en-GB" smtClean="0"/>
          </a:p>
        </p:txBody>
      </p:sp>
      <p:sp>
        <p:nvSpPr>
          <p:cNvPr id="16389" name="Rectangle 3"/>
          <p:cNvSpPr>
            <a:spLocks noChangeArrowheads="1"/>
          </p:cNvSpPr>
          <p:nvPr/>
        </p:nvSpPr>
        <p:spPr bwMode="auto">
          <a:xfrm>
            <a:off x="1371600" y="838200"/>
            <a:ext cx="6962775" cy="701675"/>
          </a:xfrm>
          <a:prstGeom prst="rect">
            <a:avLst/>
          </a:prstGeom>
          <a:noFill/>
          <a:ln w="9525">
            <a:noFill/>
            <a:miter lim="800000"/>
            <a:headEnd/>
            <a:tailEnd/>
          </a:ln>
        </p:spPr>
        <p:txBody>
          <a:bodyPr wrap="none">
            <a:spAutoFit/>
          </a:bodyPr>
          <a:lstStyle/>
          <a:p>
            <a:r>
              <a:rPr lang="en-US" sz="4000">
                <a:latin typeface="Tahoma" pitchFamily="34" charset="0"/>
              </a:rPr>
              <a:t>Measures of Central Tendency</a:t>
            </a:r>
          </a:p>
        </p:txBody>
      </p:sp>
      <p:sp>
        <p:nvSpPr>
          <p:cNvPr id="16390" name="Rectangle 4"/>
          <p:cNvSpPr>
            <a:spLocks noChangeArrowheads="1"/>
          </p:cNvSpPr>
          <p:nvPr/>
        </p:nvSpPr>
        <p:spPr bwMode="auto">
          <a:xfrm>
            <a:off x="1219200" y="2286000"/>
            <a:ext cx="4951413" cy="396875"/>
          </a:xfrm>
          <a:prstGeom prst="rect">
            <a:avLst/>
          </a:prstGeom>
          <a:noFill/>
          <a:ln w="9525">
            <a:noFill/>
            <a:miter lim="800000"/>
            <a:headEnd/>
            <a:tailEnd/>
          </a:ln>
        </p:spPr>
        <p:txBody>
          <a:bodyPr wrap="none">
            <a:spAutoFit/>
          </a:bodyPr>
          <a:lstStyle/>
          <a:p>
            <a:r>
              <a:rPr lang="en-US" sz="2000">
                <a:solidFill>
                  <a:srgbClr val="F62502"/>
                </a:solidFill>
                <a:latin typeface="Tahoma" pitchFamily="34" charset="0"/>
              </a:rPr>
              <a:t>Mode:</a:t>
            </a:r>
            <a:r>
              <a:rPr lang="en-US" sz="2000">
                <a:latin typeface="Tahoma" pitchFamily="34" charset="0"/>
              </a:rPr>
              <a:t> “Score that occurs most frequently”</a:t>
            </a:r>
          </a:p>
        </p:txBody>
      </p:sp>
      <p:sp>
        <p:nvSpPr>
          <p:cNvPr id="16391" name="Rectangle 5"/>
          <p:cNvSpPr>
            <a:spLocks noChangeArrowheads="1"/>
          </p:cNvSpPr>
          <p:nvPr/>
        </p:nvSpPr>
        <p:spPr bwMode="auto">
          <a:xfrm>
            <a:off x="1143000" y="2667000"/>
            <a:ext cx="5592763" cy="396875"/>
          </a:xfrm>
          <a:prstGeom prst="rect">
            <a:avLst/>
          </a:prstGeom>
          <a:noFill/>
          <a:ln w="9525">
            <a:noFill/>
            <a:miter lim="800000"/>
            <a:headEnd/>
            <a:tailEnd/>
          </a:ln>
        </p:spPr>
        <p:txBody>
          <a:bodyPr wrap="none">
            <a:spAutoFit/>
          </a:bodyPr>
          <a:lstStyle/>
          <a:p>
            <a:r>
              <a:rPr lang="en-US" sz="2000">
                <a:solidFill>
                  <a:srgbClr val="F62502"/>
                </a:solidFill>
                <a:latin typeface="Tahoma" pitchFamily="34" charset="0"/>
              </a:rPr>
              <a:t>Median:</a:t>
            </a:r>
            <a:r>
              <a:rPr lang="en-US" sz="2000">
                <a:latin typeface="Tahoma" pitchFamily="34" charset="0"/>
              </a:rPr>
              <a:t> “Score in the middle of the distribution”</a:t>
            </a:r>
          </a:p>
        </p:txBody>
      </p:sp>
      <p:sp>
        <p:nvSpPr>
          <p:cNvPr id="16392" name="Rectangle 6"/>
          <p:cNvSpPr>
            <a:spLocks noChangeArrowheads="1"/>
          </p:cNvSpPr>
          <p:nvPr/>
        </p:nvSpPr>
        <p:spPr bwMode="auto">
          <a:xfrm>
            <a:off x="1143000" y="3124200"/>
            <a:ext cx="4684713" cy="396875"/>
          </a:xfrm>
          <a:prstGeom prst="rect">
            <a:avLst/>
          </a:prstGeom>
          <a:noFill/>
          <a:ln w="9525">
            <a:noFill/>
            <a:miter lim="800000"/>
            <a:headEnd/>
            <a:tailEnd/>
          </a:ln>
        </p:spPr>
        <p:txBody>
          <a:bodyPr wrap="none">
            <a:spAutoFit/>
          </a:bodyPr>
          <a:lstStyle/>
          <a:p>
            <a:r>
              <a:rPr lang="en-US" sz="2000">
                <a:solidFill>
                  <a:srgbClr val="F62502"/>
                </a:solidFill>
                <a:latin typeface="Tahoma" pitchFamily="34" charset="0"/>
              </a:rPr>
              <a:t>Mean:</a:t>
            </a:r>
            <a:r>
              <a:rPr lang="en-US" sz="2000">
                <a:latin typeface="Tahoma" pitchFamily="34" charset="0"/>
              </a:rPr>
              <a:t> “Arithmetic average of all scores”</a:t>
            </a:r>
          </a:p>
        </p:txBody>
      </p:sp>
      <p:sp>
        <p:nvSpPr>
          <p:cNvPr id="16393" name="Rectangle 7"/>
          <p:cNvSpPr>
            <a:spLocks noChangeArrowheads="1"/>
          </p:cNvSpPr>
          <p:nvPr/>
        </p:nvSpPr>
        <p:spPr bwMode="auto">
          <a:xfrm>
            <a:off x="1143000" y="3657600"/>
            <a:ext cx="3187700" cy="1616075"/>
          </a:xfrm>
          <a:prstGeom prst="rect">
            <a:avLst/>
          </a:prstGeom>
          <a:noFill/>
          <a:ln w="9525">
            <a:noFill/>
            <a:miter lim="800000"/>
            <a:headEnd/>
            <a:tailEnd/>
          </a:ln>
        </p:spPr>
        <p:txBody>
          <a:bodyPr>
            <a:spAutoFit/>
          </a:bodyPr>
          <a:lstStyle/>
          <a:p>
            <a:pPr algn="ctr"/>
            <a:r>
              <a:rPr lang="en-US" sz="2000">
                <a:latin typeface="Tahoma" pitchFamily="34" charset="0"/>
              </a:rPr>
              <a:t>15  24  28  25  18  24  27  16  20  22  23  18  22  28  19  16  22  26  15  26  24  21  19  27  16  23  26  25  18  27  17  20  19  25  23</a:t>
            </a:r>
          </a:p>
        </p:txBody>
      </p:sp>
      <p:sp>
        <p:nvSpPr>
          <p:cNvPr id="16394" name="Rectangle 8"/>
          <p:cNvSpPr>
            <a:spLocks noChangeArrowheads="1"/>
          </p:cNvSpPr>
          <p:nvPr/>
        </p:nvSpPr>
        <p:spPr bwMode="auto">
          <a:xfrm>
            <a:off x="2209800" y="5257800"/>
            <a:ext cx="1076325" cy="701675"/>
          </a:xfrm>
          <a:prstGeom prst="rect">
            <a:avLst/>
          </a:prstGeom>
          <a:noFill/>
          <a:ln w="9525">
            <a:noFill/>
            <a:miter lim="800000"/>
            <a:headEnd/>
            <a:tailEnd/>
          </a:ln>
        </p:spPr>
        <p:txBody>
          <a:bodyPr>
            <a:spAutoFit/>
          </a:bodyPr>
          <a:lstStyle/>
          <a:p>
            <a:pPr algn="ctr"/>
            <a:r>
              <a:rPr lang="en-US" sz="2000">
                <a:latin typeface="Tahoma" pitchFamily="34" charset="0"/>
              </a:rPr>
              <a:t>Median:</a:t>
            </a:r>
          </a:p>
          <a:p>
            <a:pPr algn="ctr"/>
            <a:r>
              <a:rPr lang="en-US" sz="2000">
                <a:latin typeface="Tahoma" pitchFamily="34" charset="0"/>
              </a:rPr>
              <a:t>22.5</a:t>
            </a:r>
          </a:p>
        </p:txBody>
      </p:sp>
      <p:sp>
        <p:nvSpPr>
          <p:cNvPr id="16395" name="Rectangle 9"/>
          <p:cNvSpPr>
            <a:spLocks noChangeArrowheads="1"/>
          </p:cNvSpPr>
          <p:nvPr/>
        </p:nvSpPr>
        <p:spPr bwMode="auto">
          <a:xfrm>
            <a:off x="1219200" y="5257800"/>
            <a:ext cx="881063" cy="701675"/>
          </a:xfrm>
          <a:prstGeom prst="rect">
            <a:avLst/>
          </a:prstGeom>
          <a:noFill/>
          <a:ln w="9525">
            <a:noFill/>
            <a:miter lim="800000"/>
            <a:headEnd/>
            <a:tailEnd/>
          </a:ln>
        </p:spPr>
        <p:txBody>
          <a:bodyPr wrap="none">
            <a:spAutoFit/>
          </a:bodyPr>
          <a:lstStyle/>
          <a:p>
            <a:pPr algn="ctr"/>
            <a:r>
              <a:rPr lang="en-US" sz="2000">
                <a:latin typeface="Tahoma" pitchFamily="34" charset="0"/>
              </a:rPr>
              <a:t>Mode:</a:t>
            </a:r>
          </a:p>
          <a:p>
            <a:pPr algn="ctr"/>
            <a:r>
              <a:rPr lang="en-US" sz="2000">
                <a:latin typeface="Tahoma" pitchFamily="34" charset="0"/>
              </a:rPr>
              <a:t>25</a:t>
            </a:r>
          </a:p>
        </p:txBody>
      </p:sp>
      <p:sp>
        <p:nvSpPr>
          <p:cNvPr id="16396" name="Rectangle 10"/>
          <p:cNvSpPr>
            <a:spLocks noChangeArrowheads="1"/>
          </p:cNvSpPr>
          <p:nvPr/>
        </p:nvSpPr>
        <p:spPr bwMode="auto">
          <a:xfrm>
            <a:off x="3429000" y="5257800"/>
            <a:ext cx="877888" cy="701675"/>
          </a:xfrm>
          <a:prstGeom prst="rect">
            <a:avLst/>
          </a:prstGeom>
          <a:noFill/>
          <a:ln w="9525">
            <a:noFill/>
            <a:miter lim="800000"/>
            <a:headEnd/>
            <a:tailEnd/>
          </a:ln>
        </p:spPr>
        <p:txBody>
          <a:bodyPr wrap="none">
            <a:spAutoFit/>
          </a:bodyPr>
          <a:lstStyle/>
          <a:p>
            <a:pPr algn="ctr"/>
            <a:r>
              <a:rPr lang="en-US" sz="2000">
                <a:latin typeface="Tahoma" pitchFamily="34" charset="0"/>
              </a:rPr>
              <a:t>Mean:</a:t>
            </a:r>
          </a:p>
          <a:p>
            <a:pPr algn="ctr"/>
            <a:r>
              <a:rPr lang="en-US" sz="2000">
                <a:latin typeface="Tahoma" pitchFamily="34" charset="0"/>
              </a:rPr>
              <a:t>21.91</a:t>
            </a:r>
          </a:p>
        </p:txBody>
      </p:sp>
      <p:grpSp>
        <p:nvGrpSpPr>
          <p:cNvPr id="16397" name="Group 11"/>
          <p:cNvGrpSpPr>
            <a:grpSpLocks/>
          </p:cNvGrpSpPr>
          <p:nvPr/>
        </p:nvGrpSpPr>
        <p:grpSpPr bwMode="auto">
          <a:xfrm>
            <a:off x="4572000" y="3733800"/>
            <a:ext cx="4429125" cy="2809875"/>
            <a:chOff x="2841" y="1862"/>
            <a:chExt cx="2790" cy="1770"/>
          </a:xfrm>
        </p:grpSpPr>
        <p:graphicFrame>
          <p:nvGraphicFramePr>
            <p:cNvPr id="16386" name="Object 12"/>
            <p:cNvGraphicFramePr>
              <a:graphicFrameLocks noChangeAspect="1"/>
            </p:cNvGraphicFramePr>
            <p:nvPr/>
          </p:nvGraphicFramePr>
          <p:xfrm>
            <a:off x="2841" y="1862"/>
            <a:ext cx="2790" cy="1770"/>
          </p:xfrm>
          <a:graphic>
            <a:graphicData uri="http://schemas.openxmlformats.org/presentationml/2006/ole">
              <mc:AlternateContent xmlns:mc="http://schemas.openxmlformats.org/markup-compatibility/2006">
                <mc:Choice xmlns:v="urn:schemas-microsoft-com:vml" Requires="v">
                  <p:oleObj spid="_x0000_s16407" name="Chart" r:id="rId4" imgW="5231160" imgH="3318840" progId="Excel.Sheet.8">
                    <p:embed/>
                  </p:oleObj>
                </mc:Choice>
                <mc:Fallback>
                  <p:oleObj name="Chart" r:id="rId4" imgW="5231160" imgH="3318840" progId="Excel.Sheet.8">
                    <p:embed/>
                    <p:pic>
                      <p:nvPicPr>
                        <p:cNvPr id="0" name="Picture 1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41" y="1862"/>
                          <a:ext cx="2790" cy="17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6398" name="Rectangle 13"/>
            <p:cNvSpPr>
              <a:spLocks noChangeArrowheads="1"/>
            </p:cNvSpPr>
            <p:nvPr/>
          </p:nvSpPr>
          <p:spPr bwMode="auto">
            <a:xfrm>
              <a:off x="3230" y="2479"/>
              <a:ext cx="66" cy="744"/>
            </a:xfrm>
            <a:prstGeom prst="rect">
              <a:avLst/>
            </a:prstGeom>
            <a:solidFill>
              <a:srgbClr val="0000FF"/>
            </a:solidFill>
            <a:ln w="9525">
              <a:solidFill>
                <a:schemeClr val="tx1"/>
              </a:solidFill>
              <a:miter lim="800000"/>
              <a:headEnd/>
              <a:tailEnd/>
            </a:ln>
          </p:spPr>
          <p:txBody>
            <a:bodyPr anchor="ctr">
              <a:spAutoFit/>
            </a:bodyPr>
            <a:lstStyle/>
            <a:p>
              <a:endParaRPr lang="en-US"/>
            </a:p>
          </p:txBody>
        </p:sp>
        <p:sp>
          <p:nvSpPr>
            <p:cNvPr id="16399" name="Text Box 14"/>
            <p:cNvSpPr txBox="1">
              <a:spLocks noChangeArrowheads="1"/>
            </p:cNvSpPr>
            <p:nvPr/>
          </p:nvSpPr>
          <p:spPr bwMode="auto">
            <a:xfrm>
              <a:off x="3157" y="3209"/>
              <a:ext cx="2407" cy="154"/>
            </a:xfrm>
            <a:prstGeom prst="rect">
              <a:avLst/>
            </a:prstGeom>
            <a:solidFill>
              <a:schemeClr val="bg1"/>
            </a:solidFill>
            <a:ln w="9525">
              <a:noFill/>
              <a:miter lim="800000"/>
              <a:headEnd/>
              <a:tailEnd/>
            </a:ln>
          </p:spPr>
          <p:txBody>
            <a:bodyPr>
              <a:spAutoFit/>
            </a:bodyPr>
            <a:lstStyle/>
            <a:p>
              <a:r>
                <a:rPr lang="en-US" sz="1000">
                  <a:latin typeface="Tahoma" pitchFamily="34" charset="0"/>
                </a:rPr>
                <a:t>15   16   17    18   19   20    21   22   23   24   25    26   27   28</a:t>
              </a:r>
            </a:p>
          </p:txBody>
        </p:sp>
      </p:grpSp>
    </p:spTree>
  </p:cSld>
  <p:clrMapOvr>
    <a:masterClrMapping/>
  </p:clrMapOvr>
  <p:transition spd="med"/>
  <p:timing>
    <p:tnLst>
      <p:par>
        <p:cTn id="1" dur="indefinite" restart="never" nodeType="tmRoot"/>
      </p:par>
    </p:tnLst>
  </p:timing>
</p:sld>
</file>

<file path=ppt/slides/slide1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1" name="Footer Placeholder 2"/>
          <p:cNvSpPr>
            <a:spLocks noGrp="1"/>
          </p:cNvSpPr>
          <p:nvPr>
            <p:ph type="ftr" sz="quarter" idx="11"/>
          </p:nvPr>
        </p:nvSpPr>
        <p:spPr>
          <a:noFill/>
        </p:spPr>
        <p:txBody>
          <a:bodyPr/>
          <a:lstStyle/>
          <a:p>
            <a:r>
              <a:rPr lang="en-GB" smtClean="0"/>
              <a:t>CH2018</a:t>
            </a:r>
          </a:p>
        </p:txBody>
      </p:sp>
      <p:sp>
        <p:nvSpPr>
          <p:cNvPr id="17412" name="Slide Number Placeholder 3"/>
          <p:cNvSpPr>
            <a:spLocks noGrp="1"/>
          </p:cNvSpPr>
          <p:nvPr>
            <p:ph type="sldNum" sz="quarter" idx="12"/>
          </p:nvPr>
        </p:nvSpPr>
        <p:spPr>
          <a:noFill/>
        </p:spPr>
        <p:txBody>
          <a:bodyPr/>
          <a:lstStyle/>
          <a:p>
            <a:fld id="{7A69CBD0-0D2C-4CD8-B381-1AC2A31BD292}" type="slidenum">
              <a:rPr lang="en-GB" smtClean="0"/>
              <a:pPr/>
              <a:t>140</a:t>
            </a:fld>
            <a:endParaRPr lang="en-GB" smtClean="0"/>
          </a:p>
        </p:txBody>
      </p:sp>
      <p:grpSp>
        <p:nvGrpSpPr>
          <p:cNvPr id="17413" name="Group 2"/>
          <p:cNvGrpSpPr>
            <a:grpSpLocks/>
          </p:cNvGrpSpPr>
          <p:nvPr/>
        </p:nvGrpSpPr>
        <p:grpSpPr bwMode="auto">
          <a:xfrm>
            <a:off x="1600200" y="2514600"/>
            <a:ext cx="6824663" cy="3544888"/>
            <a:chOff x="725" y="1353"/>
            <a:chExt cx="4299" cy="2233"/>
          </a:xfrm>
        </p:grpSpPr>
        <p:grpSp>
          <p:nvGrpSpPr>
            <p:cNvPr id="17415" name="Group 3"/>
            <p:cNvGrpSpPr>
              <a:grpSpLocks/>
            </p:cNvGrpSpPr>
            <p:nvPr/>
          </p:nvGrpSpPr>
          <p:grpSpPr bwMode="auto">
            <a:xfrm>
              <a:off x="725" y="1353"/>
              <a:ext cx="4299" cy="2091"/>
              <a:chOff x="725" y="1353"/>
              <a:chExt cx="4299" cy="2091"/>
            </a:xfrm>
          </p:grpSpPr>
          <p:grpSp>
            <p:nvGrpSpPr>
              <p:cNvPr id="17422" name="Group 4"/>
              <p:cNvGrpSpPr>
                <a:grpSpLocks/>
              </p:cNvGrpSpPr>
              <p:nvPr/>
            </p:nvGrpSpPr>
            <p:grpSpPr bwMode="auto">
              <a:xfrm>
                <a:off x="725" y="1353"/>
                <a:ext cx="4299" cy="1473"/>
                <a:chOff x="725" y="1353"/>
                <a:chExt cx="4299" cy="1473"/>
              </a:xfrm>
            </p:grpSpPr>
            <p:graphicFrame>
              <p:nvGraphicFramePr>
                <p:cNvPr id="17410" name="Object 5"/>
                <p:cNvGraphicFramePr>
                  <a:graphicFrameLocks/>
                </p:cNvGraphicFramePr>
                <p:nvPr/>
              </p:nvGraphicFramePr>
              <p:xfrm>
                <a:off x="900" y="1353"/>
                <a:ext cx="4101" cy="1473"/>
              </p:xfrm>
              <a:graphic>
                <a:graphicData uri="http://schemas.openxmlformats.org/presentationml/2006/ole">
                  <mc:AlternateContent xmlns:mc="http://schemas.openxmlformats.org/markup-compatibility/2006">
                    <mc:Choice xmlns:v="urn:schemas-microsoft-com:vml" Requires="v">
                      <p:oleObj spid="_x0000_s17431" r:id="rId4" imgW="2628900" imgH="1423035" progId="">
                        <p:embed/>
                      </p:oleObj>
                    </mc:Choice>
                    <mc:Fallback>
                      <p:oleObj r:id="rId4" imgW="2628900" imgH="1423035" progId="">
                        <p:embed/>
                        <p:pic>
                          <p:nvPicPr>
                            <p:cNvPr id="0" name="Picture 10"/>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0" y="1353"/>
                              <a:ext cx="4101" cy="14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7432" name="Line 6"/>
                <p:cNvSpPr>
                  <a:spLocks noChangeShapeType="1"/>
                </p:cNvSpPr>
                <p:nvPr/>
              </p:nvSpPr>
              <p:spPr bwMode="auto">
                <a:xfrm>
                  <a:off x="725" y="2721"/>
                  <a:ext cx="4299" cy="0"/>
                </a:xfrm>
                <a:prstGeom prst="line">
                  <a:avLst/>
                </a:prstGeom>
                <a:noFill/>
                <a:ln w="12700">
                  <a:solidFill>
                    <a:schemeClr val="tx1"/>
                  </a:solidFill>
                  <a:round/>
                  <a:headEnd/>
                  <a:tailEnd/>
                </a:ln>
              </p:spPr>
              <p:txBody>
                <a:bodyPr/>
                <a:lstStyle/>
                <a:p>
                  <a:endParaRPr lang="en-GB"/>
                </a:p>
              </p:txBody>
            </p:sp>
          </p:grpSp>
          <p:grpSp>
            <p:nvGrpSpPr>
              <p:cNvPr id="17423" name="Group 7"/>
              <p:cNvGrpSpPr>
                <a:grpSpLocks/>
              </p:cNvGrpSpPr>
              <p:nvPr/>
            </p:nvGrpSpPr>
            <p:grpSpPr bwMode="auto">
              <a:xfrm>
                <a:off x="2595" y="2604"/>
                <a:ext cx="558" cy="457"/>
                <a:chOff x="2595" y="2604"/>
                <a:chExt cx="558" cy="457"/>
              </a:xfrm>
            </p:grpSpPr>
            <p:sp>
              <p:nvSpPr>
                <p:cNvPr id="17430" name="Line 8"/>
                <p:cNvSpPr>
                  <a:spLocks noChangeShapeType="1"/>
                </p:cNvSpPr>
                <p:nvPr/>
              </p:nvSpPr>
              <p:spPr bwMode="auto">
                <a:xfrm>
                  <a:off x="2856" y="2604"/>
                  <a:ext cx="6" cy="180"/>
                </a:xfrm>
                <a:prstGeom prst="line">
                  <a:avLst/>
                </a:prstGeom>
                <a:noFill/>
                <a:ln w="12700">
                  <a:solidFill>
                    <a:schemeClr val="tx1"/>
                  </a:solidFill>
                  <a:round/>
                  <a:headEnd/>
                  <a:tailEnd/>
                </a:ln>
              </p:spPr>
              <p:txBody>
                <a:bodyPr/>
                <a:lstStyle/>
                <a:p>
                  <a:endParaRPr lang="en-GB"/>
                </a:p>
              </p:txBody>
            </p:sp>
            <p:sp>
              <p:nvSpPr>
                <p:cNvPr id="17431" name="Rectangle 9"/>
                <p:cNvSpPr>
                  <a:spLocks noChangeArrowheads="1"/>
                </p:cNvSpPr>
                <p:nvPr/>
              </p:nvSpPr>
              <p:spPr bwMode="auto">
                <a:xfrm>
                  <a:off x="2595" y="2832"/>
                  <a:ext cx="558" cy="229"/>
                </a:xfrm>
                <a:prstGeom prst="rect">
                  <a:avLst/>
                </a:prstGeom>
                <a:noFill/>
                <a:ln w="12700">
                  <a:noFill/>
                  <a:miter lim="800000"/>
                  <a:headEnd/>
                  <a:tailEnd/>
                </a:ln>
              </p:spPr>
              <p:txBody>
                <a:bodyPr lIns="90488" tIns="44450" rIns="90488" bIns="44450">
                  <a:spAutoFit/>
                </a:bodyPr>
                <a:lstStyle/>
                <a:p>
                  <a:pPr algn="ctr" eaLnBrk="0" hangingPunct="0">
                    <a:spcBef>
                      <a:spcPct val="50000"/>
                    </a:spcBef>
                  </a:pPr>
                  <a:r>
                    <a:rPr lang="en-US" sz="1800">
                      <a:latin typeface="Arial" charset="0"/>
                    </a:rPr>
                    <a:t>Mean</a:t>
                  </a:r>
                </a:p>
              </p:txBody>
            </p:sp>
          </p:grpSp>
          <p:sp>
            <p:nvSpPr>
              <p:cNvPr id="17424" name="Line 10"/>
              <p:cNvSpPr>
                <a:spLocks noChangeShapeType="1"/>
              </p:cNvSpPr>
              <p:nvPr/>
            </p:nvSpPr>
            <p:spPr bwMode="auto">
              <a:xfrm>
                <a:off x="1992" y="2160"/>
                <a:ext cx="0" cy="936"/>
              </a:xfrm>
              <a:prstGeom prst="line">
                <a:avLst/>
              </a:prstGeom>
              <a:noFill/>
              <a:ln w="12700">
                <a:solidFill>
                  <a:schemeClr val="tx1"/>
                </a:solidFill>
                <a:round/>
                <a:headEnd/>
                <a:tailEnd/>
              </a:ln>
            </p:spPr>
            <p:txBody>
              <a:bodyPr/>
              <a:lstStyle/>
              <a:p>
                <a:endParaRPr lang="en-GB"/>
              </a:p>
            </p:txBody>
          </p:sp>
          <p:sp>
            <p:nvSpPr>
              <p:cNvPr id="17425" name="Line 11"/>
              <p:cNvSpPr>
                <a:spLocks noChangeShapeType="1"/>
              </p:cNvSpPr>
              <p:nvPr/>
            </p:nvSpPr>
            <p:spPr bwMode="auto">
              <a:xfrm>
                <a:off x="3720" y="2124"/>
                <a:ext cx="0" cy="936"/>
              </a:xfrm>
              <a:prstGeom prst="line">
                <a:avLst/>
              </a:prstGeom>
              <a:noFill/>
              <a:ln w="12700">
                <a:solidFill>
                  <a:schemeClr val="tx1"/>
                </a:solidFill>
                <a:round/>
                <a:headEnd/>
                <a:tailEnd/>
              </a:ln>
            </p:spPr>
            <p:txBody>
              <a:bodyPr/>
              <a:lstStyle/>
              <a:p>
                <a:endParaRPr lang="en-GB"/>
              </a:p>
            </p:txBody>
          </p:sp>
          <p:sp>
            <p:nvSpPr>
              <p:cNvPr id="17426" name="Line 12"/>
              <p:cNvSpPr>
                <a:spLocks noChangeShapeType="1"/>
              </p:cNvSpPr>
              <p:nvPr/>
            </p:nvSpPr>
            <p:spPr bwMode="auto">
              <a:xfrm>
                <a:off x="4284" y="2508"/>
                <a:ext cx="0" cy="936"/>
              </a:xfrm>
              <a:prstGeom prst="line">
                <a:avLst/>
              </a:prstGeom>
              <a:noFill/>
              <a:ln w="12700">
                <a:solidFill>
                  <a:schemeClr val="tx1"/>
                </a:solidFill>
                <a:round/>
                <a:headEnd/>
                <a:tailEnd/>
              </a:ln>
            </p:spPr>
            <p:txBody>
              <a:bodyPr/>
              <a:lstStyle/>
              <a:p>
                <a:endParaRPr lang="en-GB"/>
              </a:p>
            </p:txBody>
          </p:sp>
          <p:sp>
            <p:nvSpPr>
              <p:cNvPr id="17427" name="Line 13"/>
              <p:cNvSpPr>
                <a:spLocks noChangeShapeType="1"/>
              </p:cNvSpPr>
              <p:nvPr/>
            </p:nvSpPr>
            <p:spPr bwMode="auto">
              <a:xfrm>
                <a:off x="1488" y="2508"/>
                <a:ext cx="0" cy="936"/>
              </a:xfrm>
              <a:prstGeom prst="line">
                <a:avLst/>
              </a:prstGeom>
              <a:noFill/>
              <a:ln w="12700">
                <a:solidFill>
                  <a:schemeClr val="tx1"/>
                </a:solidFill>
                <a:round/>
                <a:headEnd/>
                <a:tailEnd/>
              </a:ln>
            </p:spPr>
            <p:txBody>
              <a:bodyPr/>
              <a:lstStyle/>
              <a:p>
                <a:endParaRPr lang="en-GB"/>
              </a:p>
            </p:txBody>
          </p:sp>
          <p:sp>
            <p:nvSpPr>
              <p:cNvPr id="17428" name="Line 14"/>
              <p:cNvSpPr>
                <a:spLocks noChangeShapeType="1"/>
              </p:cNvSpPr>
              <p:nvPr/>
            </p:nvSpPr>
            <p:spPr bwMode="auto">
              <a:xfrm>
                <a:off x="1992" y="3048"/>
                <a:ext cx="1740" cy="0"/>
              </a:xfrm>
              <a:prstGeom prst="line">
                <a:avLst/>
              </a:prstGeom>
              <a:noFill/>
              <a:ln w="12700">
                <a:solidFill>
                  <a:schemeClr val="tx1"/>
                </a:solidFill>
                <a:round/>
                <a:headEnd type="triangle" w="med" len="med"/>
                <a:tailEnd type="triangle" w="med" len="med"/>
              </a:ln>
            </p:spPr>
            <p:txBody>
              <a:bodyPr/>
              <a:lstStyle/>
              <a:p>
                <a:endParaRPr lang="en-GB"/>
              </a:p>
            </p:txBody>
          </p:sp>
          <p:sp>
            <p:nvSpPr>
              <p:cNvPr id="17429" name="Line 15"/>
              <p:cNvSpPr>
                <a:spLocks noChangeShapeType="1"/>
              </p:cNvSpPr>
              <p:nvPr/>
            </p:nvSpPr>
            <p:spPr bwMode="auto">
              <a:xfrm>
                <a:off x="1470" y="3360"/>
                <a:ext cx="2784" cy="0"/>
              </a:xfrm>
              <a:prstGeom prst="line">
                <a:avLst/>
              </a:prstGeom>
              <a:noFill/>
              <a:ln w="12700">
                <a:solidFill>
                  <a:schemeClr val="tx1"/>
                </a:solidFill>
                <a:round/>
                <a:headEnd type="triangle" w="med" len="med"/>
                <a:tailEnd type="triangle" w="med" len="med"/>
              </a:ln>
            </p:spPr>
            <p:txBody>
              <a:bodyPr/>
              <a:lstStyle/>
              <a:p>
                <a:endParaRPr lang="en-GB"/>
              </a:p>
            </p:txBody>
          </p:sp>
        </p:grpSp>
        <p:sp>
          <p:nvSpPr>
            <p:cNvPr id="17416" name="Rectangle 16"/>
            <p:cNvSpPr>
              <a:spLocks noChangeArrowheads="1"/>
            </p:cNvSpPr>
            <p:nvPr/>
          </p:nvSpPr>
          <p:spPr bwMode="auto">
            <a:xfrm>
              <a:off x="1467" y="2736"/>
              <a:ext cx="352" cy="229"/>
            </a:xfrm>
            <a:prstGeom prst="rect">
              <a:avLst/>
            </a:prstGeom>
            <a:noFill/>
            <a:ln w="12700">
              <a:noFill/>
              <a:miter lim="800000"/>
              <a:headEnd/>
              <a:tailEnd/>
            </a:ln>
          </p:spPr>
          <p:txBody>
            <a:bodyPr wrap="none" lIns="90488" tIns="44450" rIns="90488" bIns="44450">
              <a:spAutoFit/>
            </a:bodyPr>
            <a:lstStyle/>
            <a:p>
              <a:pPr eaLnBrk="0" hangingPunct="0"/>
              <a:r>
                <a:rPr lang="en-US" sz="1800">
                  <a:latin typeface="Symbol" pitchFamily="18" charset="2"/>
                </a:rPr>
                <a:t>-3s</a:t>
              </a:r>
            </a:p>
          </p:txBody>
        </p:sp>
        <p:sp>
          <p:nvSpPr>
            <p:cNvPr id="17417" name="Rectangle 17"/>
            <p:cNvSpPr>
              <a:spLocks noChangeArrowheads="1"/>
            </p:cNvSpPr>
            <p:nvPr/>
          </p:nvSpPr>
          <p:spPr bwMode="auto">
            <a:xfrm>
              <a:off x="1959" y="2736"/>
              <a:ext cx="352" cy="229"/>
            </a:xfrm>
            <a:prstGeom prst="rect">
              <a:avLst/>
            </a:prstGeom>
            <a:noFill/>
            <a:ln w="12700">
              <a:noFill/>
              <a:miter lim="800000"/>
              <a:headEnd/>
              <a:tailEnd/>
            </a:ln>
          </p:spPr>
          <p:txBody>
            <a:bodyPr wrap="none" lIns="90488" tIns="44450" rIns="90488" bIns="44450">
              <a:spAutoFit/>
            </a:bodyPr>
            <a:lstStyle/>
            <a:p>
              <a:pPr eaLnBrk="0" hangingPunct="0"/>
              <a:r>
                <a:rPr lang="en-US" sz="1800">
                  <a:latin typeface="Symbol" pitchFamily="18" charset="2"/>
                </a:rPr>
                <a:t>-2s</a:t>
              </a:r>
            </a:p>
          </p:txBody>
        </p:sp>
        <p:sp>
          <p:nvSpPr>
            <p:cNvPr id="17418" name="Rectangle 18"/>
            <p:cNvSpPr>
              <a:spLocks noChangeArrowheads="1"/>
            </p:cNvSpPr>
            <p:nvPr/>
          </p:nvSpPr>
          <p:spPr bwMode="auto">
            <a:xfrm>
              <a:off x="3698" y="2736"/>
              <a:ext cx="352" cy="229"/>
            </a:xfrm>
            <a:prstGeom prst="rect">
              <a:avLst/>
            </a:prstGeom>
            <a:noFill/>
            <a:ln w="12700">
              <a:noFill/>
              <a:miter lim="800000"/>
              <a:headEnd/>
              <a:tailEnd/>
            </a:ln>
          </p:spPr>
          <p:txBody>
            <a:bodyPr wrap="none" lIns="90488" tIns="44450" rIns="90488" bIns="44450">
              <a:spAutoFit/>
            </a:bodyPr>
            <a:lstStyle/>
            <a:p>
              <a:pPr eaLnBrk="0" hangingPunct="0"/>
              <a:r>
                <a:rPr lang="en-US" sz="1800">
                  <a:latin typeface="Symbol" pitchFamily="18" charset="2"/>
                </a:rPr>
                <a:t>+2s</a:t>
              </a:r>
            </a:p>
          </p:txBody>
        </p:sp>
        <p:sp>
          <p:nvSpPr>
            <p:cNvPr id="17419" name="Rectangle 19"/>
            <p:cNvSpPr>
              <a:spLocks noChangeArrowheads="1"/>
            </p:cNvSpPr>
            <p:nvPr/>
          </p:nvSpPr>
          <p:spPr bwMode="auto">
            <a:xfrm>
              <a:off x="4250" y="2736"/>
              <a:ext cx="352" cy="229"/>
            </a:xfrm>
            <a:prstGeom prst="rect">
              <a:avLst/>
            </a:prstGeom>
            <a:noFill/>
            <a:ln w="12700">
              <a:noFill/>
              <a:miter lim="800000"/>
              <a:headEnd/>
              <a:tailEnd/>
            </a:ln>
          </p:spPr>
          <p:txBody>
            <a:bodyPr wrap="none" lIns="90488" tIns="44450" rIns="90488" bIns="44450">
              <a:spAutoFit/>
            </a:bodyPr>
            <a:lstStyle/>
            <a:p>
              <a:pPr eaLnBrk="0" hangingPunct="0"/>
              <a:r>
                <a:rPr lang="en-US" sz="1800">
                  <a:latin typeface="Symbol" pitchFamily="18" charset="2"/>
                </a:rPr>
                <a:t>+3s</a:t>
              </a:r>
            </a:p>
          </p:txBody>
        </p:sp>
        <p:sp>
          <p:nvSpPr>
            <p:cNvPr id="17420" name="Rectangle 20"/>
            <p:cNvSpPr>
              <a:spLocks noChangeArrowheads="1"/>
            </p:cNvSpPr>
            <p:nvPr/>
          </p:nvSpPr>
          <p:spPr bwMode="auto">
            <a:xfrm>
              <a:off x="2613" y="3045"/>
              <a:ext cx="522" cy="229"/>
            </a:xfrm>
            <a:prstGeom prst="rect">
              <a:avLst/>
            </a:prstGeom>
            <a:noFill/>
            <a:ln w="12700">
              <a:noFill/>
              <a:miter lim="800000"/>
              <a:headEnd/>
              <a:tailEnd/>
            </a:ln>
          </p:spPr>
          <p:txBody>
            <a:bodyPr wrap="none" lIns="90488" tIns="44450" rIns="90488" bIns="44450">
              <a:spAutoFit/>
            </a:bodyPr>
            <a:lstStyle/>
            <a:p>
              <a:pPr eaLnBrk="0" hangingPunct="0"/>
              <a:r>
                <a:rPr lang="en-US" sz="1800">
                  <a:latin typeface="Arial" charset="0"/>
                </a:rPr>
                <a:t>95.5%</a:t>
              </a:r>
            </a:p>
          </p:txBody>
        </p:sp>
        <p:sp>
          <p:nvSpPr>
            <p:cNvPr id="17421" name="Rectangle 21"/>
            <p:cNvSpPr>
              <a:spLocks noChangeArrowheads="1"/>
            </p:cNvSpPr>
            <p:nvPr/>
          </p:nvSpPr>
          <p:spPr bwMode="auto">
            <a:xfrm>
              <a:off x="2613" y="3357"/>
              <a:ext cx="522" cy="229"/>
            </a:xfrm>
            <a:prstGeom prst="rect">
              <a:avLst/>
            </a:prstGeom>
            <a:noFill/>
            <a:ln w="12700">
              <a:noFill/>
              <a:miter lim="800000"/>
              <a:headEnd/>
              <a:tailEnd/>
            </a:ln>
          </p:spPr>
          <p:txBody>
            <a:bodyPr wrap="none" lIns="90488" tIns="44450" rIns="90488" bIns="44450">
              <a:spAutoFit/>
            </a:bodyPr>
            <a:lstStyle/>
            <a:p>
              <a:pPr eaLnBrk="0" hangingPunct="0"/>
              <a:r>
                <a:rPr lang="en-US" sz="1800">
                  <a:latin typeface="Arial" charset="0"/>
                </a:rPr>
                <a:t>99.7%</a:t>
              </a:r>
            </a:p>
          </p:txBody>
        </p:sp>
      </p:grpSp>
      <p:sp>
        <p:nvSpPr>
          <p:cNvPr id="17414" name="Text Box 22"/>
          <p:cNvSpPr txBox="1">
            <a:spLocks noChangeArrowheads="1"/>
          </p:cNvSpPr>
          <p:nvPr/>
        </p:nvSpPr>
        <p:spPr bwMode="auto">
          <a:xfrm>
            <a:off x="762000" y="685800"/>
            <a:ext cx="8382000" cy="1311275"/>
          </a:xfrm>
          <a:prstGeom prst="rect">
            <a:avLst/>
          </a:prstGeom>
          <a:noFill/>
          <a:ln w="9525">
            <a:noFill/>
            <a:miter lim="800000"/>
            <a:headEnd/>
            <a:tailEnd/>
          </a:ln>
        </p:spPr>
        <p:txBody>
          <a:bodyPr>
            <a:spAutoFit/>
          </a:bodyPr>
          <a:lstStyle/>
          <a:p>
            <a:pPr algn="ctr">
              <a:spcBef>
                <a:spcPct val="50000"/>
              </a:spcBef>
            </a:pPr>
            <a:r>
              <a:rPr lang="en-US" sz="3200" b="1">
                <a:latin typeface="Arial" charset="0"/>
              </a:rPr>
              <a:t>The role of Central tendency </a:t>
            </a:r>
          </a:p>
          <a:p>
            <a:pPr algn="ctr">
              <a:spcBef>
                <a:spcPct val="50000"/>
              </a:spcBef>
            </a:pPr>
            <a:r>
              <a:rPr lang="en-US" sz="3200" b="1">
                <a:latin typeface="Arial" charset="0"/>
              </a:rPr>
              <a:t>and Deviation</a:t>
            </a:r>
          </a:p>
        </p:txBody>
      </p:sp>
    </p:spTree>
  </p:cSld>
  <p:clrMapOvr>
    <a:masterClrMapping/>
  </p:clrMapOvr>
  <p:transition spd="med" advTm="40000"/>
  <p:timing>
    <p:tnLst>
      <p:par>
        <p:cTn id="1" dur="indefinite" restart="never" nodeType="tmRoot"/>
      </p:par>
    </p:tnLst>
  </p:timing>
</p:sld>
</file>

<file path=ppt/slides/slide1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1858" name="Footer Placeholder 4"/>
          <p:cNvSpPr>
            <a:spLocks noGrp="1"/>
          </p:cNvSpPr>
          <p:nvPr>
            <p:ph type="ftr" sz="quarter" idx="11"/>
          </p:nvPr>
        </p:nvSpPr>
        <p:spPr>
          <a:noFill/>
        </p:spPr>
        <p:txBody>
          <a:bodyPr/>
          <a:lstStyle/>
          <a:p>
            <a:r>
              <a:rPr lang="en-GB" smtClean="0"/>
              <a:t>CH2018</a:t>
            </a:r>
          </a:p>
        </p:txBody>
      </p:sp>
      <p:sp>
        <p:nvSpPr>
          <p:cNvPr id="121859" name="Slide Number Placeholder 5"/>
          <p:cNvSpPr>
            <a:spLocks noGrp="1"/>
          </p:cNvSpPr>
          <p:nvPr>
            <p:ph type="sldNum" sz="quarter" idx="12"/>
          </p:nvPr>
        </p:nvSpPr>
        <p:spPr>
          <a:noFill/>
        </p:spPr>
        <p:txBody>
          <a:bodyPr/>
          <a:lstStyle/>
          <a:p>
            <a:fld id="{33B2CC88-4D30-4B29-B139-9734513E5521}" type="slidenum">
              <a:rPr lang="en-GB" smtClean="0"/>
              <a:pPr/>
              <a:t>141</a:t>
            </a:fld>
            <a:endParaRPr lang="en-GB" smtClean="0"/>
          </a:p>
        </p:txBody>
      </p:sp>
      <p:sp>
        <p:nvSpPr>
          <p:cNvPr id="247810" name="Rectangle 2"/>
          <p:cNvSpPr>
            <a:spLocks noGrp="1" noChangeArrowheads="1"/>
          </p:cNvSpPr>
          <p:nvPr>
            <p:ph type="title"/>
          </p:nvPr>
        </p:nvSpPr>
        <p:spPr/>
        <p:txBody>
          <a:bodyPr/>
          <a:lstStyle/>
          <a:p>
            <a:pPr eaLnBrk="1" hangingPunct="1"/>
            <a:r>
              <a:rPr lang="en-US" b="1" smtClean="0">
                <a:cs typeface="Times New Roman" pitchFamily="18" charset="0"/>
              </a:rPr>
              <a:t>Measures of Central Tendency</a:t>
            </a:r>
          </a:p>
        </p:txBody>
      </p:sp>
      <p:sp>
        <p:nvSpPr>
          <p:cNvPr id="247811" name="Rectangle 3"/>
          <p:cNvSpPr>
            <a:spLocks noGrp="1" noChangeArrowheads="1"/>
          </p:cNvSpPr>
          <p:nvPr>
            <p:ph type="body" idx="1"/>
          </p:nvPr>
        </p:nvSpPr>
        <p:spPr/>
        <p:txBody>
          <a:bodyPr/>
          <a:lstStyle/>
          <a:p>
            <a:pPr eaLnBrk="1" hangingPunct="1">
              <a:lnSpc>
                <a:spcPct val="90000"/>
              </a:lnSpc>
            </a:pPr>
            <a:r>
              <a:rPr lang="en-US" sz="2800" b="1" smtClean="0">
                <a:solidFill>
                  <a:srgbClr val="FF9900"/>
                </a:solidFill>
              </a:rPr>
              <a:t>Mean</a:t>
            </a:r>
            <a:r>
              <a:rPr lang="en-US" sz="2800" smtClean="0">
                <a:solidFill>
                  <a:srgbClr val="FF9900"/>
                </a:solidFill>
              </a:rPr>
              <a:t>:</a:t>
            </a:r>
            <a:r>
              <a:rPr lang="en-US" sz="2800" smtClean="0"/>
              <a:t> Average – sum all values in distribution and divide by number of cases</a:t>
            </a:r>
          </a:p>
          <a:p>
            <a:pPr eaLnBrk="1" hangingPunct="1">
              <a:lnSpc>
                <a:spcPct val="90000"/>
              </a:lnSpc>
            </a:pPr>
            <a:r>
              <a:rPr lang="en-US" sz="2800" b="1" smtClean="0">
                <a:solidFill>
                  <a:srgbClr val="FF9900"/>
                </a:solidFill>
              </a:rPr>
              <a:t>Median</a:t>
            </a:r>
            <a:r>
              <a:rPr lang="en-US" sz="2800" smtClean="0">
                <a:solidFill>
                  <a:srgbClr val="FF9900"/>
                </a:solidFill>
              </a:rPr>
              <a:t>:</a:t>
            </a:r>
            <a:r>
              <a:rPr lang="en-US" sz="2800" smtClean="0"/>
              <a:t> Midpoint of a distribution; 50% of observations above &amp; 50% below. Stable even in presence of extreme scores</a:t>
            </a:r>
          </a:p>
          <a:p>
            <a:pPr eaLnBrk="1" hangingPunct="1">
              <a:lnSpc>
                <a:spcPct val="90000"/>
              </a:lnSpc>
            </a:pPr>
            <a:r>
              <a:rPr lang="en-US" sz="2800" b="1" smtClean="0">
                <a:solidFill>
                  <a:srgbClr val="FF9900"/>
                </a:solidFill>
              </a:rPr>
              <a:t>Mode</a:t>
            </a:r>
            <a:r>
              <a:rPr lang="en-US" sz="2800" smtClean="0">
                <a:solidFill>
                  <a:srgbClr val="FF9900"/>
                </a:solidFill>
              </a:rPr>
              <a:t>:</a:t>
            </a:r>
            <a:r>
              <a:rPr lang="en-US" sz="2800" smtClean="0"/>
              <a:t> Largest number of cases; may be bimodal</a:t>
            </a:r>
            <a:endParaRPr lang="en-US" sz="2800" b="1" smtClean="0"/>
          </a:p>
        </p:txBody>
      </p:sp>
      <p:pic>
        <p:nvPicPr>
          <p:cNvPr id="254978" name="Picture 2" descr="http://photos1.blogger.com/blogger/4258/2918/1600/housingstarts.jpg"/>
          <p:cNvPicPr>
            <a:picLocks noChangeAspect="1" noChangeArrowheads="1"/>
          </p:cNvPicPr>
          <p:nvPr/>
        </p:nvPicPr>
        <p:blipFill>
          <a:blip r:embed="rId3" cstate="print"/>
          <a:srcRect/>
          <a:stretch>
            <a:fillRect/>
          </a:stretch>
        </p:blipFill>
        <p:spPr bwMode="auto">
          <a:xfrm>
            <a:off x="3347864" y="4797875"/>
            <a:ext cx="3148608" cy="2060125"/>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47810"/>
                                        </p:tgtEl>
                                        <p:attrNameLst>
                                          <p:attrName>style.visibility</p:attrName>
                                        </p:attrNameLst>
                                      </p:cBhvr>
                                      <p:to>
                                        <p:strVal val="visible"/>
                                      </p:to>
                                    </p:set>
                                    <p:animEffect transition="in" filter="fade">
                                      <p:cBhvr>
                                        <p:cTn id="7" dur="2000"/>
                                        <p:tgtEl>
                                          <p:spTgt spid="2478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7811"/>
                                        </p:tgtEl>
                                        <p:attrNameLst>
                                          <p:attrName>style.visibility</p:attrName>
                                        </p:attrNameLst>
                                      </p:cBhvr>
                                      <p:to>
                                        <p:strVal val="visible"/>
                                      </p:to>
                                    </p:set>
                                    <p:animEffect transition="in" filter="fade">
                                      <p:cBhvr>
                                        <p:cTn id="10" dur="2000"/>
                                        <p:tgtEl>
                                          <p:spTgt spid="2478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7810" grpId="0"/>
      <p:bldP spid="247811" grpId="0"/>
    </p:bldLst>
  </p:timing>
</p:sld>
</file>

<file path=ppt/slides/slide1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882" name="Footer Placeholder 4"/>
          <p:cNvSpPr>
            <a:spLocks noGrp="1"/>
          </p:cNvSpPr>
          <p:nvPr>
            <p:ph type="ftr" sz="quarter" idx="11"/>
          </p:nvPr>
        </p:nvSpPr>
        <p:spPr>
          <a:noFill/>
        </p:spPr>
        <p:txBody>
          <a:bodyPr/>
          <a:lstStyle/>
          <a:p>
            <a:r>
              <a:rPr lang="en-GB" smtClean="0"/>
              <a:t>CH2018</a:t>
            </a:r>
          </a:p>
        </p:txBody>
      </p:sp>
      <p:sp>
        <p:nvSpPr>
          <p:cNvPr id="122883" name="Slide Number Placeholder 5"/>
          <p:cNvSpPr>
            <a:spLocks noGrp="1"/>
          </p:cNvSpPr>
          <p:nvPr>
            <p:ph type="sldNum" sz="quarter" idx="12"/>
          </p:nvPr>
        </p:nvSpPr>
        <p:spPr>
          <a:noFill/>
        </p:spPr>
        <p:txBody>
          <a:bodyPr/>
          <a:lstStyle/>
          <a:p>
            <a:fld id="{D19FD428-055A-4759-9D8B-CCE9A62458DA}" type="slidenum">
              <a:rPr lang="en-GB" smtClean="0"/>
              <a:pPr/>
              <a:t>142</a:t>
            </a:fld>
            <a:endParaRPr lang="en-GB" smtClean="0"/>
          </a:p>
        </p:txBody>
      </p:sp>
      <p:sp>
        <p:nvSpPr>
          <p:cNvPr id="249858" name="Rectangle 2"/>
          <p:cNvSpPr>
            <a:spLocks noGrp="1" noChangeArrowheads="1"/>
          </p:cNvSpPr>
          <p:nvPr>
            <p:ph type="title"/>
          </p:nvPr>
        </p:nvSpPr>
        <p:spPr/>
        <p:txBody>
          <a:bodyPr/>
          <a:lstStyle/>
          <a:p>
            <a:pPr eaLnBrk="1" hangingPunct="1"/>
            <a:r>
              <a:rPr lang="en-US" smtClean="0"/>
              <a:t>Measures of Dispersion</a:t>
            </a:r>
          </a:p>
        </p:txBody>
      </p:sp>
      <p:sp>
        <p:nvSpPr>
          <p:cNvPr id="249859" name="Rectangle 3"/>
          <p:cNvSpPr>
            <a:spLocks noGrp="1" noChangeArrowheads="1"/>
          </p:cNvSpPr>
          <p:nvPr>
            <p:ph type="body" idx="1"/>
          </p:nvPr>
        </p:nvSpPr>
        <p:spPr/>
        <p:txBody>
          <a:bodyPr/>
          <a:lstStyle/>
          <a:p>
            <a:pPr eaLnBrk="1" hangingPunct="1"/>
            <a:r>
              <a:rPr lang="en-US" sz="2800" smtClean="0"/>
              <a:t>Standard deviation</a:t>
            </a:r>
          </a:p>
          <a:p>
            <a:pPr eaLnBrk="1" hangingPunct="1"/>
            <a:r>
              <a:rPr lang="en-US" sz="2800" smtClean="0"/>
              <a:t>Variance</a:t>
            </a:r>
          </a:p>
          <a:p>
            <a:pPr eaLnBrk="1" hangingPunct="1"/>
            <a:r>
              <a:rPr lang="en-US" sz="2800" smtClean="0"/>
              <a:t>Range</a:t>
            </a:r>
          </a:p>
          <a:p>
            <a:pPr eaLnBrk="1" hangingPunct="1"/>
            <a:r>
              <a:rPr lang="en-US" sz="2800" smtClean="0"/>
              <a:t>Whereas measures of central tendency show what the “centre” of the data looks like, measures  of </a:t>
            </a:r>
            <a:r>
              <a:rPr lang="en-US" sz="2800" smtClean="0">
                <a:solidFill>
                  <a:srgbClr val="FF9900"/>
                </a:solidFill>
              </a:rPr>
              <a:t>dispersion </a:t>
            </a:r>
            <a:r>
              <a:rPr lang="en-US" sz="2800" smtClean="0"/>
              <a:t>show what the data looks like on the whole.  They describe the “spread” of data.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49858"/>
                                        </p:tgtEl>
                                        <p:attrNameLst>
                                          <p:attrName>style.visibility</p:attrName>
                                        </p:attrNameLst>
                                      </p:cBhvr>
                                      <p:to>
                                        <p:strVal val="visible"/>
                                      </p:to>
                                    </p:set>
                                    <p:animEffect transition="in" filter="fade">
                                      <p:cBhvr>
                                        <p:cTn id="7" dur="2000"/>
                                        <p:tgtEl>
                                          <p:spTgt spid="2498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9859"/>
                                        </p:tgtEl>
                                        <p:attrNameLst>
                                          <p:attrName>style.visibility</p:attrName>
                                        </p:attrNameLst>
                                      </p:cBhvr>
                                      <p:to>
                                        <p:strVal val="visible"/>
                                      </p:to>
                                    </p:set>
                                    <p:animEffect transition="in" filter="fade">
                                      <p:cBhvr>
                                        <p:cTn id="10" dur="2000"/>
                                        <p:tgtEl>
                                          <p:spTgt spid="2498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9858" grpId="0"/>
      <p:bldP spid="249859" grpId="0"/>
    </p:bldLst>
  </p:timing>
</p:sld>
</file>

<file path=ppt/slides/slide1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3906" name="Footer Placeholder 4"/>
          <p:cNvSpPr>
            <a:spLocks noGrp="1"/>
          </p:cNvSpPr>
          <p:nvPr>
            <p:ph type="ftr" sz="quarter" idx="11"/>
          </p:nvPr>
        </p:nvSpPr>
        <p:spPr>
          <a:noFill/>
        </p:spPr>
        <p:txBody>
          <a:bodyPr/>
          <a:lstStyle/>
          <a:p>
            <a:r>
              <a:rPr lang="en-GB" smtClean="0"/>
              <a:t>CH2018</a:t>
            </a:r>
          </a:p>
        </p:txBody>
      </p:sp>
      <p:sp>
        <p:nvSpPr>
          <p:cNvPr id="123907" name="Slide Number Placeholder 5"/>
          <p:cNvSpPr>
            <a:spLocks noGrp="1"/>
          </p:cNvSpPr>
          <p:nvPr>
            <p:ph type="sldNum" sz="quarter" idx="12"/>
          </p:nvPr>
        </p:nvSpPr>
        <p:spPr>
          <a:noFill/>
        </p:spPr>
        <p:txBody>
          <a:bodyPr/>
          <a:lstStyle/>
          <a:p>
            <a:fld id="{BD1E64B5-C7DA-4CA5-B353-E6133ABCCEC8}" type="slidenum">
              <a:rPr lang="en-GB" smtClean="0"/>
              <a:pPr/>
              <a:t>143</a:t>
            </a:fld>
            <a:endParaRPr lang="en-GB" smtClean="0"/>
          </a:p>
        </p:txBody>
      </p:sp>
      <p:sp>
        <p:nvSpPr>
          <p:cNvPr id="251906" name="Rectangle 2"/>
          <p:cNvSpPr>
            <a:spLocks noGrp="1" noChangeArrowheads="1"/>
          </p:cNvSpPr>
          <p:nvPr>
            <p:ph type="title"/>
          </p:nvPr>
        </p:nvSpPr>
        <p:spPr/>
        <p:txBody>
          <a:bodyPr/>
          <a:lstStyle/>
          <a:p>
            <a:pPr eaLnBrk="1" hangingPunct="1"/>
            <a:r>
              <a:rPr lang="en-US" smtClean="0"/>
              <a:t>Standard Deviation</a:t>
            </a:r>
            <a:br>
              <a:rPr lang="en-US" smtClean="0"/>
            </a:br>
            <a:r>
              <a:rPr lang="en-US" sz="2000" smtClean="0">
                <a:solidFill>
                  <a:schemeClr val="tx1"/>
                </a:solidFill>
                <a:latin typeface="Tahoma" pitchFamily="34" charset="0"/>
              </a:rPr>
              <a:t> </a:t>
            </a:r>
            <a:r>
              <a:rPr lang="en-US" sz="2000" smtClean="0">
                <a:solidFill>
                  <a:srgbClr val="FF9900"/>
                </a:solidFill>
              </a:rPr>
              <a:t>“Average distance of the scores from the mean”</a:t>
            </a:r>
            <a:br>
              <a:rPr lang="en-US" sz="2000" smtClean="0">
                <a:solidFill>
                  <a:srgbClr val="FF9900"/>
                </a:solidFill>
              </a:rPr>
            </a:br>
            <a:endParaRPr lang="en-US" sz="2000" smtClean="0">
              <a:solidFill>
                <a:srgbClr val="FF9900"/>
              </a:solidFill>
            </a:endParaRPr>
          </a:p>
        </p:txBody>
      </p:sp>
      <p:sp>
        <p:nvSpPr>
          <p:cNvPr id="251907" name="Rectangle 3"/>
          <p:cNvSpPr>
            <a:spLocks noGrp="1" noChangeArrowheads="1"/>
          </p:cNvSpPr>
          <p:nvPr>
            <p:ph type="body" idx="1"/>
          </p:nvPr>
        </p:nvSpPr>
        <p:spPr>
          <a:xfrm>
            <a:off x="809625" y="2214563"/>
            <a:ext cx="7800975" cy="3881437"/>
          </a:xfrm>
        </p:spPr>
        <p:txBody>
          <a:bodyPr/>
          <a:lstStyle/>
          <a:p>
            <a:pPr eaLnBrk="1" hangingPunct="1"/>
            <a:r>
              <a:rPr lang="en-US" sz="1800" smtClean="0"/>
              <a:t>Standard deviation is the average distance between the case values and the mean.</a:t>
            </a:r>
          </a:p>
          <a:p>
            <a:pPr eaLnBrk="1" hangingPunct="1"/>
            <a:r>
              <a:rPr lang="en-US" sz="1800" smtClean="0"/>
              <a:t>A large standard deviation indicates that there is a </a:t>
            </a:r>
            <a:r>
              <a:rPr lang="en-US" sz="1800" smtClean="0">
                <a:solidFill>
                  <a:srgbClr val="FF9900"/>
                </a:solidFill>
              </a:rPr>
              <a:t>wide range</a:t>
            </a:r>
            <a:r>
              <a:rPr lang="en-US" sz="1800" smtClean="0"/>
              <a:t>.  </a:t>
            </a:r>
            <a:r>
              <a:rPr lang="en-US" sz="1800" smtClean="0">
                <a:solidFill>
                  <a:srgbClr val="FF9900"/>
                </a:solidFill>
              </a:rPr>
              <a:t>“Difference between the highest and lowest score” </a:t>
            </a:r>
            <a:r>
              <a:rPr lang="en-US" sz="1800" smtClean="0"/>
              <a:t>(28-15) = 13</a:t>
            </a:r>
            <a:endParaRPr lang="en-US" sz="1800" smtClean="0">
              <a:solidFill>
                <a:srgbClr val="FF9900"/>
              </a:solidFill>
            </a:endParaRPr>
          </a:p>
          <a:p>
            <a:pPr eaLnBrk="1" hangingPunct="1"/>
            <a:r>
              <a:rPr lang="en-US" sz="1800" smtClean="0"/>
              <a:t>  A small SD indicates a small range.</a:t>
            </a:r>
          </a:p>
          <a:p>
            <a:pPr eaLnBrk="1" hangingPunct="1"/>
            <a:r>
              <a:rPr lang="en-US" sz="1800" smtClean="0"/>
              <a:t>To </a:t>
            </a:r>
            <a:r>
              <a:rPr lang="en-US" sz="1800" smtClean="0">
                <a:solidFill>
                  <a:srgbClr val="FF9900"/>
                </a:solidFill>
              </a:rPr>
              <a:t>calculate</a:t>
            </a:r>
            <a:r>
              <a:rPr lang="en-US" sz="1800" smtClean="0"/>
              <a:t> the standard deviation, you can take the differences between individual case values and the mean, then square those differences. Then, take the square root of the SUM of the squared differences divided by N.</a:t>
            </a:r>
          </a:p>
        </p:txBody>
      </p:sp>
      <p:grpSp>
        <p:nvGrpSpPr>
          <p:cNvPr id="123910" name="Group 4"/>
          <p:cNvGrpSpPr>
            <a:grpSpLocks/>
          </p:cNvGrpSpPr>
          <p:nvPr/>
        </p:nvGrpSpPr>
        <p:grpSpPr bwMode="auto">
          <a:xfrm>
            <a:off x="609600" y="4724400"/>
            <a:ext cx="3943350" cy="1949450"/>
            <a:chOff x="624" y="2832"/>
            <a:chExt cx="2484" cy="1228"/>
          </a:xfrm>
        </p:grpSpPr>
        <p:sp>
          <p:nvSpPr>
            <p:cNvPr id="123914" name="Line 5"/>
            <p:cNvSpPr>
              <a:spLocks noChangeShapeType="1"/>
            </p:cNvSpPr>
            <p:nvPr/>
          </p:nvSpPr>
          <p:spPr bwMode="auto">
            <a:xfrm flipV="1">
              <a:off x="1240" y="3756"/>
              <a:ext cx="1868" cy="3"/>
            </a:xfrm>
            <a:prstGeom prst="line">
              <a:avLst/>
            </a:prstGeom>
            <a:noFill/>
            <a:ln w="28575">
              <a:solidFill>
                <a:schemeClr val="tx1"/>
              </a:solidFill>
              <a:round/>
              <a:headEnd/>
              <a:tailEnd/>
            </a:ln>
          </p:spPr>
          <p:txBody>
            <a:bodyPr>
              <a:spAutoFit/>
            </a:bodyPr>
            <a:lstStyle/>
            <a:p>
              <a:endParaRPr lang="en-GB"/>
            </a:p>
          </p:txBody>
        </p:sp>
        <p:grpSp>
          <p:nvGrpSpPr>
            <p:cNvPr id="123915" name="Group 6"/>
            <p:cNvGrpSpPr>
              <a:grpSpLocks/>
            </p:cNvGrpSpPr>
            <p:nvPr/>
          </p:nvGrpSpPr>
          <p:grpSpPr bwMode="auto">
            <a:xfrm>
              <a:off x="624" y="2832"/>
              <a:ext cx="2463" cy="1228"/>
              <a:chOff x="624" y="2832"/>
              <a:chExt cx="2463" cy="1228"/>
            </a:xfrm>
          </p:grpSpPr>
          <p:grpSp>
            <p:nvGrpSpPr>
              <p:cNvPr id="123916" name="Group 7"/>
              <p:cNvGrpSpPr>
                <a:grpSpLocks/>
              </p:cNvGrpSpPr>
              <p:nvPr/>
            </p:nvGrpSpPr>
            <p:grpSpPr bwMode="auto">
              <a:xfrm>
                <a:off x="1221" y="2832"/>
                <a:ext cx="1866" cy="1228"/>
                <a:chOff x="1221" y="2832"/>
                <a:chExt cx="1866" cy="1228"/>
              </a:xfrm>
            </p:grpSpPr>
            <p:sp>
              <p:nvSpPr>
                <p:cNvPr id="123918" name="Line 8"/>
                <p:cNvSpPr>
                  <a:spLocks noChangeShapeType="1"/>
                </p:cNvSpPr>
                <p:nvPr/>
              </p:nvSpPr>
              <p:spPr bwMode="auto">
                <a:xfrm flipH="1">
                  <a:off x="2117" y="2841"/>
                  <a:ext cx="0" cy="988"/>
                </a:xfrm>
                <a:prstGeom prst="line">
                  <a:avLst/>
                </a:prstGeom>
                <a:noFill/>
                <a:ln w="12700">
                  <a:solidFill>
                    <a:schemeClr val="tx1"/>
                  </a:solidFill>
                  <a:round/>
                  <a:headEnd/>
                  <a:tailEnd/>
                </a:ln>
              </p:spPr>
              <p:txBody>
                <a:bodyPr>
                  <a:spAutoFit/>
                </a:bodyPr>
                <a:lstStyle/>
                <a:p>
                  <a:endParaRPr lang="en-GB"/>
                </a:p>
              </p:txBody>
            </p:sp>
            <p:sp>
              <p:nvSpPr>
                <p:cNvPr id="123919" name="Freeform 9"/>
                <p:cNvSpPr>
                  <a:spLocks/>
                </p:cNvSpPr>
                <p:nvPr/>
              </p:nvSpPr>
              <p:spPr bwMode="auto">
                <a:xfrm>
                  <a:off x="1221" y="2832"/>
                  <a:ext cx="1866" cy="860"/>
                </a:xfrm>
                <a:custGeom>
                  <a:avLst/>
                  <a:gdLst>
                    <a:gd name="T0" fmla="*/ 0 w 1866"/>
                    <a:gd name="T1" fmla="*/ 840 h 860"/>
                    <a:gd name="T2" fmla="*/ 180 w 1866"/>
                    <a:gd name="T3" fmla="*/ 721 h 860"/>
                    <a:gd name="T4" fmla="*/ 894 w 1866"/>
                    <a:gd name="T5" fmla="*/ 3 h 860"/>
                    <a:gd name="T6" fmla="*/ 1584 w 1866"/>
                    <a:gd name="T7" fmla="*/ 701 h 860"/>
                    <a:gd name="T8" fmla="*/ 1866 w 1866"/>
                    <a:gd name="T9" fmla="*/ 843 h 860"/>
                    <a:gd name="T10" fmla="*/ 0 60000 65536"/>
                    <a:gd name="T11" fmla="*/ 0 60000 65536"/>
                    <a:gd name="T12" fmla="*/ 0 60000 65536"/>
                    <a:gd name="T13" fmla="*/ 0 60000 65536"/>
                    <a:gd name="T14" fmla="*/ 0 60000 65536"/>
                    <a:gd name="T15" fmla="*/ 0 w 1866"/>
                    <a:gd name="T16" fmla="*/ 0 h 860"/>
                    <a:gd name="T17" fmla="*/ 1866 w 1866"/>
                    <a:gd name="T18" fmla="*/ 860 h 860"/>
                  </a:gdLst>
                  <a:ahLst/>
                  <a:cxnLst>
                    <a:cxn ang="T10">
                      <a:pos x="T0" y="T1"/>
                    </a:cxn>
                    <a:cxn ang="T11">
                      <a:pos x="T2" y="T3"/>
                    </a:cxn>
                    <a:cxn ang="T12">
                      <a:pos x="T4" y="T5"/>
                    </a:cxn>
                    <a:cxn ang="T13">
                      <a:pos x="T6" y="T7"/>
                    </a:cxn>
                    <a:cxn ang="T14">
                      <a:pos x="T8" y="T9"/>
                    </a:cxn>
                  </a:cxnLst>
                  <a:rect l="T15" t="T16" r="T17" b="T18"/>
                  <a:pathLst>
                    <a:path w="1866" h="860">
                      <a:moveTo>
                        <a:pt x="0" y="840"/>
                      </a:moveTo>
                      <a:cubicBezTo>
                        <a:pt x="30" y="821"/>
                        <a:pt x="31" y="860"/>
                        <a:pt x="180" y="721"/>
                      </a:cubicBezTo>
                      <a:cubicBezTo>
                        <a:pt x="329" y="582"/>
                        <a:pt x="660" y="6"/>
                        <a:pt x="894" y="3"/>
                      </a:cubicBezTo>
                      <a:cubicBezTo>
                        <a:pt x="1128" y="0"/>
                        <a:pt x="1422" y="561"/>
                        <a:pt x="1584" y="701"/>
                      </a:cubicBezTo>
                      <a:cubicBezTo>
                        <a:pt x="1746" y="841"/>
                        <a:pt x="1807" y="814"/>
                        <a:pt x="1866" y="843"/>
                      </a:cubicBezTo>
                    </a:path>
                  </a:pathLst>
                </a:custGeom>
                <a:noFill/>
                <a:ln w="28575">
                  <a:solidFill>
                    <a:schemeClr val="tx1"/>
                  </a:solidFill>
                  <a:round/>
                  <a:headEnd/>
                  <a:tailEnd/>
                </a:ln>
              </p:spPr>
              <p:txBody>
                <a:bodyPr wrap="none">
                  <a:spAutoFit/>
                </a:bodyPr>
                <a:lstStyle/>
                <a:p>
                  <a:endParaRPr lang="en-GB"/>
                </a:p>
              </p:txBody>
            </p:sp>
            <p:sp>
              <p:nvSpPr>
                <p:cNvPr id="123920" name="Line 10"/>
                <p:cNvSpPr>
                  <a:spLocks noChangeShapeType="1"/>
                </p:cNvSpPr>
                <p:nvPr/>
              </p:nvSpPr>
              <p:spPr bwMode="auto">
                <a:xfrm>
                  <a:off x="2455" y="3101"/>
                  <a:ext cx="0" cy="720"/>
                </a:xfrm>
                <a:prstGeom prst="line">
                  <a:avLst/>
                </a:prstGeom>
                <a:noFill/>
                <a:ln w="12700">
                  <a:solidFill>
                    <a:schemeClr val="tx1"/>
                  </a:solidFill>
                  <a:round/>
                  <a:headEnd/>
                  <a:tailEnd/>
                </a:ln>
              </p:spPr>
              <p:txBody>
                <a:bodyPr>
                  <a:spAutoFit/>
                </a:bodyPr>
                <a:lstStyle/>
                <a:p>
                  <a:endParaRPr lang="en-GB"/>
                </a:p>
              </p:txBody>
            </p:sp>
            <p:sp>
              <p:nvSpPr>
                <p:cNvPr id="123921" name="Line 11"/>
                <p:cNvSpPr>
                  <a:spLocks noChangeShapeType="1"/>
                </p:cNvSpPr>
                <p:nvPr/>
              </p:nvSpPr>
              <p:spPr bwMode="auto">
                <a:xfrm>
                  <a:off x="1784" y="3064"/>
                  <a:ext cx="0" cy="756"/>
                </a:xfrm>
                <a:prstGeom prst="line">
                  <a:avLst/>
                </a:prstGeom>
                <a:noFill/>
                <a:ln w="12700">
                  <a:solidFill>
                    <a:schemeClr val="tx1"/>
                  </a:solidFill>
                  <a:round/>
                  <a:headEnd/>
                  <a:tailEnd/>
                </a:ln>
              </p:spPr>
              <p:txBody>
                <a:bodyPr>
                  <a:spAutoFit/>
                </a:bodyPr>
                <a:lstStyle/>
                <a:p>
                  <a:endParaRPr lang="en-GB"/>
                </a:p>
              </p:txBody>
            </p:sp>
            <p:sp>
              <p:nvSpPr>
                <p:cNvPr id="123922" name="Line 12"/>
                <p:cNvSpPr>
                  <a:spLocks noChangeShapeType="1"/>
                </p:cNvSpPr>
                <p:nvPr/>
              </p:nvSpPr>
              <p:spPr bwMode="auto">
                <a:xfrm flipH="1">
                  <a:off x="2786" y="3519"/>
                  <a:ext cx="2" cy="326"/>
                </a:xfrm>
                <a:prstGeom prst="line">
                  <a:avLst/>
                </a:prstGeom>
                <a:noFill/>
                <a:ln w="12700">
                  <a:solidFill>
                    <a:schemeClr val="tx1"/>
                  </a:solidFill>
                  <a:round/>
                  <a:headEnd/>
                  <a:tailEnd/>
                </a:ln>
              </p:spPr>
              <p:txBody>
                <a:bodyPr>
                  <a:spAutoFit/>
                </a:bodyPr>
                <a:lstStyle/>
                <a:p>
                  <a:endParaRPr lang="en-GB"/>
                </a:p>
              </p:txBody>
            </p:sp>
            <p:sp>
              <p:nvSpPr>
                <p:cNvPr id="123923" name="Line 13"/>
                <p:cNvSpPr>
                  <a:spLocks noChangeShapeType="1"/>
                </p:cNvSpPr>
                <p:nvPr/>
              </p:nvSpPr>
              <p:spPr bwMode="auto">
                <a:xfrm flipH="1">
                  <a:off x="1461" y="3483"/>
                  <a:ext cx="0" cy="333"/>
                </a:xfrm>
                <a:prstGeom prst="line">
                  <a:avLst/>
                </a:prstGeom>
                <a:noFill/>
                <a:ln w="12700">
                  <a:solidFill>
                    <a:schemeClr val="tx1"/>
                  </a:solidFill>
                  <a:round/>
                  <a:headEnd/>
                  <a:tailEnd/>
                </a:ln>
              </p:spPr>
              <p:txBody>
                <a:bodyPr>
                  <a:spAutoFit/>
                </a:bodyPr>
                <a:lstStyle/>
                <a:p>
                  <a:endParaRPr lang="en-GB"/>
                </a:p>
              </p:txBody>
            </p:sp>
            <p:sp>
              <p:nvSpPr>
                <p:cNvPr id="123924" name="Text Box 14"/>
                <p:cNvSpPr txBox="1">
                  <a:spLocks noChangeArrowheads="1"/>
                </p:cNvSpPr>
                <p:nvPr/>
              </p:nvSpPr>
              <p:spPr bwMode="auto">
                <a:xfrm>
                  <a:off x="2020" y="3848"/>
                  <a:ext cx="186" cy="212"/>
                </a:xfrm>
                <a:prstGeom prst="rect">
                  <a:avLst/>
                </a:prstGeom>
                <a:noFill/>
                <a:ln w="9525">
                  <a:noFill/>
                  <a:miter lim="800000"/>
                  <a:headEnd/>
                  <a:tailEnd/>
                </a:ln>
              </p:spPr>
              <p:txBody>
                <a:bodyPr wrap="none">
                  <a:spAutoFit/>
                </a:bodyPr>
                <a:lstStyle/>
                <a:p>
                  <a:r>
                    <a:rPr lang="en-US" sz="1600">
                      <a:latin typeface="Tahoma" pitchFamily="34" charset="0"/>
                    </a:rPr>
                    <a:t>0</a:t>
                  </a:r>
                </a:p>
              </p:txBody>
            </p:sp>
            <p:sp>
              <p:nvSpPr>
                <p:cNvPr id="123925" name="Text Box 15"/>
                <p:cNvSpPr txBox="1">
                  <a:spLocks noChangeArrowheads="1"/>
                </p:cNvSpPr>
                <p:nvPr/>
              </p:nvSpPr>
              <p:spPr bwMode="auto">
                <a:xfrm>
                  <a:off x="2274" y="3836"/>
                  <a:ext cx="358" cy="212"/>
                </a:xfrm>
                <a:prstGeom prst="rect">
                  <a:avLst/>
                </a:prstGeom>
                <a:noFill/>
                <a:ln w="9525">
                  <a:noFill/>
                  <a:miter lim="800000"/>
                  <a:headEnd/>
                  <a:tailEnd/>
                </a:ln>
              </p:spPr>
              <p:txBody>
                <a:bodyPr wrap="none">
                  <a:spAutoFit/>
                </a:bodyPr>
                <a:lstStyle/>
                <a:p>
                  <a:r>
                    <a:rPr lang="en-US" sz="1600">
                      <a:latin typeface="Tahoma" pitchFamily="34" charset="0"/>
                    </a:rPr>
                    <a:t>+1</a:t>
                  </a:r>
                  <a:r>
                    <a:rPr lang="en-US" sz="1600">
                      <a:latin typeface="Tahoma" pitchFamily="34" charset="0"/>
                      <a:cs typeface="Arial" charset="0"/>
                    </a:rPr>
                    <a:t>σ</a:t>
                  </a:r>
                  <a:endParaRPr lang="en-US" sz="1600">
                    <a:latin typeface="Tahoma" pitchFamily="34" charset="0"/>
                  </a:endParaRPr>
                </a:p>
              </p:txBody>
            </p:sp>
            <p:sp>
              <p:nvSpPr>
                <p:cNvPr id="123926" name="Text Box 16"/>
                <p:cNvSpPr txBox="1">
                  <a:spLocks noChangeArrowheads="1"/>
                </p:cNvSpPr>
                <p:nvPr/>
              </p:nvSpPr>
              <p:spPr bwMode="auto">
                <a:xfrm>
                  <a:off x="1642" y="3847"/>
                  <a:ext cx="312" cy="212"/>
                </a:xfrm>
                <a:prstGeom prst="rect">
                  <a:avLst/>
                </a:prstGeom>
                <a:noFill/>
                <a:ln w="9525">
                  <a:noFill/>
                  <a:miter lim="800000"/>
                  <a:headEnd/>
                  <a:tailEnd/>
                </a:ln>
              </p:spPr>
              <p:txBody>
                <a:bodyPr wrap="none">
                  <a:spAutoFit/>
                </a:bodyPr>
                <a:lstStyle/>
                <a:p>
                  <a:r>
                    <a:rPr lang="en-US" sz="1600">
                      <a:latin typeface="Tahoma" pitchFamily="34" charset="0"/>
                    </a:rPr>
                    <a:t>-1</a:t>
                  </a:r>
                  <a:r>
                    <a:rPr lang="en-US" sz="1600">
                      <a:latin typeface="Tahoma" pitchFamily="34" charset="0"/>
                      <a:cs typeface="Arial" charset="0"/>
                    </a:rPr>
                    <a:t>σ</a:t>
                  </a:r>
                  <a:endParaRPr lang="en-US" sz="1600">
                    <a:latin typeface="Tahoma" pitchFamily="34" charset="0"/>
                  </a:endParaRPr>
                </a:p>
              </p:txBody>
            </p:sp>
            <p:sp>
              <p:nvSpPr>
                <p:cNvPr id="123927" name="Text Box 17"/>
                <p:cNvSpPr txBox="1">
                  <a:spLocks noChangeArrowheads="1"/>
                </p:cNvSpPr>
                <p:nvPr/>
              </p:nvSpPr>
              <p:spPr bwMode="auto">
                <a:xfrm>
                  <a:off x="2612" y="3847"/>
                  <a:ext cx="358" cy="212"/>
                </a:xfrm>
                <a:prstGeom prst="rect">
                  <a:avLst/>
                </a:prstGeom>
                <a:noFill/>
                <a:ln w="9525">
                  <a:noFill/>
                  <a:miter lim="800000"/>
                  <a:headEnd/>
                  <a:tailEnd/>
                </a:ln>
              </p:spPr>
              <p:txBody>
                <a:bodyPr wrap="none">
                  <a:spAutoFit/>
                </a:bodyPr>
                <a:lstStyle/>
                <a:p>
                  <a:r>
                    <a:rPr lang="en-US" sz="1600">
                      <a:latin typeface="Tahoma" pitchFamily="34" charset="0"/>
                      <a:cs typeface="Arial" charset="0"/>
                    </a:rPr>
                    <a:t>+2σ</a:t>
                  </a:r>
                  <a:endParaRPr lang="en-US" sz="1600">
                    <a:latin typeface="Tahoma" pitchFamily="34" charset="0"/>
                  </a:endParaRPr>
                </a:p>
              </p:txBody>
            </p:sp>
            <p:sp>
              <p:nvSpPr>
                <p:cNvPr id="123928" name="Text Box 18"/>
                <p:cNvSpPr txBox="1">
                  <a:spLocks noChangeArrowheads="1"/>
                </p:cNvSpPr>
                <p:nvPr/>
              </p:nvSpPr>
              <p:spPr bwMode="auto">
                <a:xfrm>
                  <a:off x="1299" y="3848"/>
                  <a:ext cx="312" cy="212"/>
                </a:xfrm>
                <a:prstGeom prst="rect">
                  <a:avLst/>
                </a:prstGeom>
                <a:noFill/>
                <a:ln w="9525">
                  <a:noFill/>
                  <a:miter lim="800000"/>
                  <a:headEnd/>
                  <a:tailEnd/>
                </a:ln>
              </p:spPr>
              <p:txBody>
                <a:bodyPr wrap="none">
                  <a:spAutoFit/>
                </a:bodyPr>
                <a:lstStyle/>
                <a:p>
                  <a:r>
                    <a:rPr lang="en-US" sz="1600">
                      <a:latin typeface="Tahoma" pitchFamily="34" charset="0"/>
                      <a:cs typeface="Arial" charset="0"/>
                    </a:rPr>
                    <a:t>-2σ</a:t>
                  </a:r>
                  <a:endParaRPr lang="en-US" sz="1600">
                    <a:latin typeface="Tahoma" pitchFamily="34" charset="0"/>
                  </a:endParaRPr>
                </a:p>
              </p:txBody>
            </p:sp>
          </p:grpSp>
          <p:sp>
            <p:nvSpPr>
              <p:cNvPr id="123917" name="Text Box 19"/>
              <p:cNvSpPr txBox="1">
                <a:spLocks noChangeArrowheads="1"/>
              </p:cNvSpPr>
              <p:nvPr/>
            </p:nvSpPr>
            <p:spPr bwMode="auto">
              <a:xfrm>
                <a:off x="624" y="2928"/>
                <a:ext cx="1077" cy="442"/>
              </a:xfrm>
              <a:prstGeom prst="rect">
                <a:avLst/>
              </a:prstGeom>
              <a:noFill/>
              <a:ln w="9525">
                <a:noFill/>
                <a:miter lim="800000"/>
                <a:headEnd/>
                <a:tailEnd/>
              </a:ln>
            </p:spPr>
            <p:txBody>
              <a:bodyPr>
                <a:spAutoFit/>
              </a:bodyPr>
              <a:lstStyle/>
              <a:p>
                <a:r>
                  <a:rPr lang="en-US" sz="2000">
                    <a:latin typeface="Tahoma" pitchFamily="34" charset="0"/>
                  </a:rPr>
                  <a:t>Standard deviations</a:t>
                </a:r>
              </a:p>
            </p:txBody>
          </p:sp>
        </p:grpSp>
      </p:grpSp>
      <p:grpSp>
        <p:nvGrpSpPr>
          <p:cNvPr id="123911" name="Group 20"/>
          <p:cNvGrpSpPr>
            <a:grpSpLocks/>
          </p:cNvGrpSpPr>
          <p:nvPr/>
        </p:nvGrpSpPr>
        <p:grpSpPr bwMode="auto">
          <a:xfrm>
            <a:off x="5743575" y="4648200"/>
            <a:ext cx="3400425" cy="1754188"/>
            <a:chOff x="3618" y="2884"/>
            <a:chExt cx="2142" cy="1105"/>
          </a:xfrm>
        </p:grpSpPr>
        <p:pic>
          <p:nvPicPr>
            <p:cNvPr id="123912" name="Picture 21" descr="sdnew"/>
            <p:cNvPicPr>
              <a:picLocks noChangeAspect="1" noChangeArrowheads="1"/>
            </p:cNvPicPr>
            <p:nvPr/>
          </p:nvPicPr>
          <p:blipFill>
            <a:blip r:embed="rId3" cstate="print"/>
            <a:srcRect/>
            <a:stretch>
              <a:fillRect/>
            </a:stretch>
          </p:blipFill>
          <p:spPr bwMode="auto">
            <a:xfrm>
              <a:off x="3824" y="2884"/>
              <a:ext cx="892" cy="459"/>
            </a:xfrm>
            <a:prstGeom prst="rect">
              <a:avLst/>
            </a:prstGeom>
            <a:noFill/>
            <a:ln w="9525">
              <a:noFill/>
              <a:miter lim="800000"/>
              <a:headEnd/>
              <a:tailEnd/>
            </a:ln>
          </p:spPr>
        </p:pic>
        <p:sp>
          <p:nvSpPr>
            <p:cNvPr id="123913" name="Rectangle 22"/>
            <p:cNvSpPr>
              <a:spLocks noChangeArrowheads="1"/>
            </p:cNvSpPr>
            <p:nvPr/>
          </p:nvSpPr>
          <p:spPr bwMode="auto">
            <a:xfrm>
              <a:off x="3618" y="3412"/>
              <a:ext cx="2142" cy="577"/>
            </a:xfrm>
            <a:prstGeom prst="rect">
              <a:avLst/>
            </a:prstGeom>
            <a:noFill/>
            <a:ln w="9525">
              <a:noFill/>
              <a:miter lim="800000"/>
              <a:headEnd/>
              <a:tailEnd/>
            </a:ln>
          </p:spPr>
          <p:txBody>
            <a:bodyPr>
              <a:spAutoFit/>
            </a:bodyPr>
            <a:lstStyle/>
            <a:p>
              <a:r>
                <a:rPr lang="en-US" sz="1800" i="1">
                  <a:latin typeface="Tahoma" pitchFamily="34" charset="0"/>
                </a:rPr>
                <a:t>x</a:t>
              </a:r>
              <a:r>
                <a:rPr lang="en-US" sz="1800">
                  <a:latin typeface="Tahoma" pitchFamily="34" charset="0"/>
                </a:rPr>
                <a:t> = individual scores</a:t>
              </a:r>
              <a:br>
                <a:rPr lang="en-US" sz="1800">
                  <a:latin typeface="Tahoma" pitchFamily="34" charset="0"/>
                </a:rPr>
              </a:br>
              <a:r>
                <a:rPr lang="en-US" sz="1800" i="1">
                  <a:latin typeface="Tahoma" pitchFamily="34" charset="0"/>
                </a:rPr>
                <a:t>M</a:t>
              </a:r>
              <a:r>
                <a:rPr lang="en-US" sz="1800">
                  <a:latin typeface="Tahoma" pitchFamily="34" charset="0"/>
                </a:rPr>
                <a:t> = mean</a:t>
              </a:r>
              <a:br>
                <a:rPr lang="en-US" sz="1800">
                  <a:latin typeface="Tahoma" pitchFamily="34" charset="0"/>
                </a:rPr>
              </a:br>
              <a:r>
                <a:rPr lang="en-US" sz="1800" i="1">
                  <a:latin typeface="Tahoma" pitchFamily="34" charset="0"/>
                </a:rPr>
                <a:t>N</a:t>
              </a:r>
              <a:r>
                <a:rPr lang="en-US" sz="1800">
                  <a:latin typeface="Tahoma" pitchFamily="34" charset="0"/>
                </a:rPr>
                <a:t> = number of scores in group</a:t>
              </a:r>
            </a:p>
          </p:txBody>
        </p:sp>
      </p:gr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51906"/>
                                        </p:tgtEl>
                                        <p:attrNameLst>
                                          <p:attrName>style.visibility</p:attrName>
                                        </p:attrNameLst>
                                      </p:cBhvr>
                                      <p:to>
                                        <p:strVal val="visible"/>
                                      </p:to>
                                    </p:set>
                                    <p:animEffect transition="in" filter="fade">
                                      <p:cBhvr>
                                        <p:cTn id="7" dur="2000"/>
                                        <p:tgtEl>
                                          <p:spTgt spid="2519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51907"/>
                                        </p:tgtEl>
                                        <p:attrNameLst>
                                          <p:attrName>style.visibility</p:attrName>
                                        </p:attrNameLst>
                                      </p:cBhvr>
                                      <p:to>
                                        <p:strVal val="visible"/>
                                      </p:to>
                                    </p:set>
                                    <p:animEffect transition="in" filter="fade">
                                      <p:cBhvr>
                                        <p:cTn id="10" dur="2000"/>
                                        <p:tgtEl>
                                          <p:spTgt spid="2519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1906" grpId="0"/>
      <p:bldP spid="251907" grpId="0"/>
    </p:bldLst>
  </p:timing>
</p:sld>
</file>

<file path=ppt/slides/slide1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Footer Placeholder 2"/>
          <p:cNvSpPr>
            <a:spLocks noGrp="1"/>
          </p:cNvSpPr>
          <p:nvPr>
            <p:ph type="ftr" sz="quarter" idx="11"/>
          </p:nvPr>
        </p:nvSpPr>
        <p:spPr>
          <a:noFill/>
        </p:spPr>
        <p:txBody>
          <a:bodyPr/>
          <a:lstStyle/>
          <a:p>
            <a:r>
              <a:rPr lang="en-GB" smtClean="0"/>
              <a:t>CH2018</a:t>
            </a:r>
          </a:p>
        </p:txBody>
      </p:sp>
      <p:sp>
        <p:nvSpPr>
          <p:cNvPr id="124931" name="Slide Number Placeholder 3"/>
          <p:cNvSpPr>
            <a:spLocks noGrp="1"/>
          </p:cNvSpPr>
          <p:nvPr>
            <p:ph type="sldNum" sz="quarter" idx="12"/>
          </p:nvPr>
        </p:nvSpPr>
        <p:spPr>
          <a:noFill/>
        </p:spPr>
        <p:txBody>
          <a:bodyPr/>
          <a:lstStyle/>
          <a:p>
            <a:fld id="{EDF98717-D1CE-4836-BDE0-C2D24C5E44B4}" type="slidenum">
              <a:rPr lang="en-GB" smtClean="0"/>
              <a:pPr/>
              <a:t>144</a:t>
            </a:fld>
            <a:endParaRPr lang="en-GB" smtClean="0"/>
          </a:p>
        </p:txBody>
      </p:sp>
      <p:sp>
        <p:nvSpPr>
          <p:cNvPr id="124932" name="Rectangle 57"/>
          <p:cNvSpPr>
            <a:spLocks noChangeArrowheads="1"/>
          </p:cNvSpPr>
          <p:nvPr/>
        </p:nvSpPr>
        <p:spPr bwMode="auto">
          <a:xfrm>
            <a:off x="3352800" y="2209800"/>
            <a:ext cx="2743200" cy="2667000"/>
          </a:xfrm>
          <a:prstGeom prst="rect">
            <a:avLst/>
          </a:prstGeom>
          <a:solidFill>
            <a:srgbClr val="FF9900"/>
          </a:solidFill>
          <a:ln w="12700" cap="sq">
            <a:solidFill>
              <a:schemeClr val="tx1"/>
            </a:solidFill>
            <a:miter lim="800000"/>
            <a:headEnd type="none" w="sm" len="sm"/>
            <a:tailEnd type="none" w="sm" len="sm"/>
          </a:ln>
        </p:spPr>
        <p:txBody>
          <a:bodyPr wrap="none" anchor="ctr"/>
          <a:lstStyle/>
          <a:p>
            <a:endParaRPr lang="en-US"/>
          </a:p>
        </p:txBody>
      </p:sp>
      <p:sp>
        <p:nvSpPr>
          <p:cNvPr id="124933" name="Rectangle 3"/>
          <p:cNvSpPr>
            <a:spLocks noChangeArrowheads="1"/>
          </p:cNvSpPr>
          <p:nvPr/>
        </p:nvSpPr>
        <p:spPr bwMode="auto">
          <a:xfrm>
            <a:off x="1447800" y="685800"/>
            <a:ext cx="2747963" cy="701675"/>
          </a:xfrm>
          <a:prstGeom prst="rect">
            <a:avLst/>
          </a:prstGeom>
          <a:noFill/>
          <a:ln w="9525">
            <a:noFill/>
            <a:miter lim="800000"/>
            <a:headEnd/>
            <a:tailEnd/>
          </a:ln>
        </p:spPr>
        <p:txBody>
          <a:bodyPr wrap="none">
            <a:spAutoFit/>
          </a:bodyPr>
          <a:lstStyle/>
          <a:p>
            <a:r>
              <a:rPr lang="en-US" sz="4000">
                <a:latin typeface="Tahoma" pitchFamily="34" charset="0"/>
              </a:rPr>
              <a:t>Distribution</a:t>
            </a:r>
          </a:p>
        </p:txBody>
      </p:sp>
      <p:sp>
        <p:nvSpPr>
          <p:cNvPr id="124934" name="Rectangle 4"/>
          <p:cNvSpPr>
            <a:spLocks noChangeArrowheads="1"/>
          </p:cNvSpPr>
          <p:nvPr/>
        </p:nvSpPr>
        <p:spPr bwMode="auto">
          <a:xfrm>
            <a:off x="914400" y="1295400"/>
            <a:ext cx="184150" cy="396875"/>
          </a:xfrm>
          <a:prstGeom prst="rect">
            <a:avLst/>
          </a:prstGeom>
          <a:noFill/>
          <a:ln w="9525">
            <a:noFill/>
            <a:miter lim="800000"/>
            <a:headEnd/>
            <a:tailEnd/>
          </a:ln>
        </p:spPr>
        <p:txBody>
          <a:bodyPr wrap="none">
            <a:spAutoFit/>
          </a:bodyPr>
          <a:lstStyle/>
          <a:p>
            <a:endParaRPr lang="en-US" sz="2000">
              <a:latin typeface="Tahoma" pitchFamily="34" charset="0"/>
            </a:endParaRPr>
          </a:p>
        </p:txBody>
      </p:sp>
      <p:sp>
        <p:nvSpPr>
          <p:cNvPr id="124935" name="Rectangle 5"/>
          <p:cNvSpPr>
            <a:spLocks noChangeArrowheads="1"/>
          </p:cNvSpPr>
          <p:nvPr/>
        </p:nvSpPr>
        <p:spPr bwMode="auto">
          <a:xfrm>
            <a:off x="381000" y="1676400"/>
            <a:ext cx="184150" cy="396875"/>
          </a:xfrm>
          <a:prstGeom prst="rect">
            <a:avLst/>
          </a:prstGeom>
          <a:noFill/>
          <a:ln w="9525">
            <a:noFill/>
            <a:miter lim="800000"/>
            <a:headEnd/>
            <a:tailEnd/>
          </a:ln>
        </p:spPr>
        <p:txBody>
          <a:bodyPr wrap="none">
            <a:spAutoFit/>
          </a:bodyPr>
          <a:lstStyle/>
          <a:p>
            <a:endParaRPr lang="en-US" sz="2000">
              <a:latin typeface="Tahoma" pitchFamily="34" charset="0"/>
            </a:endParaRPr>
          </a:p>
        </p:txBody>
      </p:sp>
      <p:sp>
        <p:nvSpPr>
          <p:cNvPr id="124936" name="Rectangle 6"/>
          <p:cNvSpPr>
            <a:spLocks noChangeArrowheads="1"/>
          </p:cNvSpPr>
          <p:nvPr/>
        </p:nvSpPr>
        <p:spPr bwMode="auto">
          <a:xfrm>
            <a:off x="7543800" y="1295400"/>
            <a:ext cx="1870075" cy="396875"/>
          </a:xfrm>
          <a:prstGeom prst="rect">
            <a:avLst/>
          </a:prstGeom>
          <a:noFill/>
          <a:ln w="9525">
            <a:noFill/>
            <a:miter lim="800000"/>
            <a:headEnd/>
            <a:tailEnd/>
          </a:ln>
        </p:spPr>
        <p:txBody>
          <a:bodyPr>
            <a:spAutoFit/>
          </a:bodyPr>
          <a:lstStyle/>
          <a:p>
            <a:pPr>
              <a:spcBef>
                <a:spcPct val="50000"/>
              </a:spcBef>
            </a:pPr>
            <a:endParaRPr lang="en-US" sz="2000">
              <a:latin typeface="Tahoma" pitchFamily="34" charset="0"/>
            </a:endParaRPr>
          </a:p>
        </p:txBody>
      </p:sp>
      <p:sp>
        <p:nvSpPr>
          <p:cNvPr id="124937" name="Line 13"/>
          <p:cNvSpPr>
            <a:spLocks noChangeShapeType="1"/>
          </p:cNvSpPr>
          <p:nvPr/>
        </p:nvSpPr>
        <p:spPr bwMode="auto">
          <a:xfrm>
            <a:off x="6400800" y="5943600"/>
            <a:ext cx="2336800" cy="0"/>
          </a:xfrm>
          <a:prstGeom prst="line">
            <a:avLst/>
          </a:prstGeom>
          <a:noFill/>
          <a:ln w="28575">
            <a:solidFill>
              <a:schemeClr val="tx1"/>
            </a:solidFill>
            <a:round/>
            <a:headEnd/>
            <a:tailEnd/>
          </a:ln>
        </p:spPr>
        <p:txBody>
          <a:bodyPr>
            <a:spAutoFit/>
          </a:bodyPr>
          <a:lstStyle/>
          <a:p>
            <a:endParaRPr lang="en-GB"/>
          </a:p>
        </p:txBody>
      </p:sp>
      <p:grpSp>
        <p:nvGrpSpPr>
          <p:cNvPr id="124938" name="Group 56"/>
          <p:cNvGrpSpPr>
            <a:grpSpLocks/>
          </p:cNvGrpSpPr>
          <p:nvPr/>
        </p:nvGrpSpPr>
        <p:grpSpPr bwMode="auto">
          <a:xfrm>
            <a:off x="3429000" y="2286000"/>
            <a:ext cx="2386013" cy="2316163"/>
            <a:chOff x="223" y="1248"/>
            <a:chExt cx="1503" cy="1459"/>
          </a:xfrm>
        </p:grpSpPr>
        <p:sp>
          <p:nvSpPr>
            <p:cNvPr id="124961" name="Freeform 10"/>
            <p:cNvSpPr>
              <a:spLocks/>
            </p:cNvSpPr>
            <p:nvPr/>
          </p:nvSpPr>
          <p:spPr bwMode="auto">
            <a:xfrm>
              <a:off x="480" y="1680"/>
              <a:ext cx="1246" cy="638"/>
            </a:xfrm>
            <a:custGeom>
              <a:avLst/>
              <a:gdLst>
                <a:gd name="T0" fmla="*/ 11 w 1246"/>
                <a:gd name="T1" fmla="*/ 595 h 656"/>
                <a:gd name="T2" fmla="*/ 107 w 1246"/>
                <a:gd name="T3" fmla="*/ 521 h 656"/>
                <a:gd name="T4" fmla="*/ 652 w 1246"/>
                <a:gd name="T5" fmla="*/ 1 h 656"/>
                <a:gd name="T6" fmla="*/ 1148 w 1246"/>
                <a:gd name="T7" fmla="*/ 515 h 656"/>
                <a:gd name="T8" fmla="*/ 1241 w 1246"/>
                <a:gd name="T9" fmla="*/ 586 h 656"/>
                <a:gd name="T10" fmla="*/ 0 60000 65536"/>
                <a:gd name="T11" fmla="*/ 0 60000 65536"/>
                <a:gd name="T12" fmla="*/ 0 60000 65536"/>
                <a:gd name="T13" fmla="*/ 0 60000 65536"/>
                <a:gd name="T14" fmla="*/ 0 60000 65536"/>
                <a:gd name="T15" fmla="*/ 0 w 1246"/>
                <a:gd name="T16" fmla="*/ 0 h 656"/>
                <a:gd name="T17" fmla="*/ 1246 w 1246"/>
                <a:gd name="T18" fmla="*/ 656 h 656"/>
              </a:gdLst>
              <a:ahLst/>
              <a:cxnLst>
                <a:cxn ang="T10">
                  <a:pos x="T0" y="T1"/>
                </a:cxn>
                <a:cxn ang="T11">
                  <a:pos x="T2" y="T3"/>
                </a:cxn>
                <a:cxn ang="T12">
                  <a:pos x="T4" y="T5"/>
                </a:cxn>
                <a:cxn ang="T13">
                  <a:pos x="T6" y="T7"/>
                </a:cxn>
                <a:cxn ang="T14">
                  <a:pos x="T8" y="T9"/>
                </a:cxn>
              </a:cxnLst>
              <a:rect l="T15" t="T16" r="T17" b="T18"/>
              <a:pathLst>
                <a:path w="1246" h="656">
                  <a:moveTo>
                    <a:pt x="11" y="629"/>
                  </a:moveTo>
                  <a:cubicBezTo>
                    <a:pt x="28" y="616"/>
                    <a:pt x="0" y="656"/>
                    <a:pt x="107" y="551"/>
                  </a:cubicBezTo>
                  <a:cubicBezTo>
                    <a:pt x="214" y="446"/>
                    <a:pt x="479" y="2"/>
                    <a:pt x="652" y="1"/>
                  </a:cubicBezTo>
                  <a:cubicBezTo>
                    <a:pt x="825" y="0"/>
                    <a:pt x="1050" y="442"/>
                    <a:pt x="1148" y="545"/>
                  </a:cubicBezTo>
                  <a:cubicBezTo>
                    <a:pt x="1246" y="648"/>
                    <a:pt x="1222" y="605"/>
                    <a:pt x="1241" y="620"/>
                  </a:cubicBezTo>
                </a:path>
              </a:pathLst>
            </a:custGeom>
            <a:noFill/>
            <a:ln w="28575">
              <a:solidFill>
                <a:schemeClr val="tx1"/>
              </a:solidFill>
              <a:round/>
              <a:headEnd/>
              <a:tailEnd/>
            </a:ln>
          </p:spPr>
          <p:txBody>
            <a:bodyPr>
              <a:spAutoFit/>
            </a:bodyPr>
            <a:lstStyle/>
            <a:p>
              <a:endParaRPr lang="en-GB"/>
            </a:p>
          </p:txBody>
        </p:sp>
        <p:sp>
          <p:nvSpPr>
            <p:cNvPr id="124962" name="Line 11"/>
            <p:cNvSpPr>
              <a:spLocks noChangeShapeType="1"/>
            </p:cNvSpPr>
            <p:nvPr/>
          </p:nvSpPr>
          <p:spPr bwMode="auto">
            <a:xfrm>
              <a:off x="240" y="2448"/>
              <a:ext cx="1472" cy="0"/>
            </a:xfrm>
            <a:prstGeom prst="line">
              <a:avLst/>
            </a:prstGeom>
            <a:noFill/>
            <a:ln w="28575">
              <a:solidFill>
                <a:schemeClr val="tx1"/>
              </a:solidFill>
              <a:round/>
              <a:headEnd/>
              <a:tailEnd/>
            </a:ln>
          </p:spPr>
          <p:txBody>
            <a:bodyPr>
              <a:spAutoFit/>
            </a:bodyPr>
            <a:lstStyle/>
            <a:p>
              <a:endParaRPr lang="en-GB"/>
            </a:p>
          </p:txBody>
        </p:sp>
        <p:sp>
          <p:nvSpPr>
            <p:cNvPr id="124963" name="Rectangle 14"/>
            <p:cNvSpPr>
              <a:spLocks noChangeArrowheads="1"/>
            </p:cNvSpPr>
            <p:nvPr/>
          </p:nvSpPr>
          <p:spPr bwMode="auto">
            <a:xfrm>
              <a:off x="240" y="1248"/>
              <a:ext cx="1483" cy="520"/>
            </a:xfrm>
            <a:prstGeom prst="rect">
              <a:avLst/>
            </a:prstGeom>
            <a:noFill/>
            <a:ln w="9525">
              <a:noFill/>
              <a:miter lim="800000"/>
              <a:headEnd/>
              <a:tailEnd/>
            </a:ln>
          </p:spPr>
          <p:txBody>
            <a:bodyPr>
              <a:spAutoFit/>
            </a:bodyPr>
            <a:lstStyle/>
            <a:p>
              <a:pPr algn="ctr"/>
              <a:r>
                <a:rPr lang="en-US" sz="1600" b="1">
                  <a:latin typeface="Tahoma" pitchFamily="34" charset="0"/>
                </a:rPr>
                <a:t>Normal/Symmetrical Distribution</a:t>
              </a:r>
            </a:p>
            <a:p>
              <a:pPr algn="ctr"/>
              <a:endParaRPr lang="en-US" sz="1600" b="1">
                <a:latin typeface="Tahoma" pitchFamily="34" charset="0"/>
              </a:endParaRPr>
            </a:p>
          </p:txBody>
        </p:sp>
        <p:sp>
          <p:nvSpPr>
            <p:cNvPr id="124964" name="Line 32"/>
            <p:cNvSpPr>
              <a:spLocks noChangeShapeType="1"/>
            </p:cNvSpPr>
            <p:nvPr/>
          </p:nvSpPr>
          <p:spPr bwMode="auto">
            <a:xfrm>
              <a:off x="1152" y="1728"/>
              <a:ext cx="0" cy="722"/>
            </a:xfrm>
            <a:prstGeom prst="line">
              <a:avLst/>
            </a:prstGeom>
            <a:noFill/>
            <a:ln w="19050">
              <a:solidFill>
                <a:schemeClr val="tx1"/>
              </a:solidFill>
              <a:round/>
              <a:headEnd/>
              <a:tailEnd/>
            </a:ln>
          </p:spPr>
          <p:txBody>
            <a:bodyPr wrap="none">
              <a:spAutoFit/>
            </a:bodyPr>
            <a:lstStyle/>
            <a:p>
              <a:endParaRPr lang="en-GB"/>
            </a:p>
          </p:txBody>
        </p:sp>
        <p:sp>
          <p:nvSpPr>
            <p:cNvPr id="124965" name="Rectangle 36"/>
            <p:cNvSpPr>
              <a:spLocks noChangeArrowheads="1"/>
            </p:cNvSpPr>
            <p:nvPr/>
          </p:nvSpPr>
          <p:spPr bwMode="auto">
            <a:xfrm>
              <a:off x="223" y="2515"/>
              <a:ext cx="1397" cy="192"/>
            </a:xfrm>
            <a:prstGeom prst="rect">
              <a:avLst/>
            </a:prstGeom>
            <a:noFill/>
            <a:ln w="9525">
              <a:noFill/>
              <a:miter lim="800000"/>
              <a:headEnd/>
              <a:tailEnd/>
            </a:ln>
          </p:spPr>
          <p:txBody>
            <a:bodyPr wrap="none">
              <a:spAutoFit/>
            </a:bodyPr>
            <a:lstStyle/>
            <a:p>
              <a:r>
                <a:rPr lang="en-US" sz="1400" b="1">
                  <a:latin typeface="Tahoma" pitchFamily="34" charset="0"/>
                </a:rPr>
                <a:t>(mean, median, mode)</a:t>
              </a:r>
            </a:p>
          </p:txBody>
        </p:sp>
      </p:grpSp>
      <p:grpSp>
        <p:nvGrpSpPr>
          <p:cNvPr id="124939" name="Group 55"/>
          <p:cNvGrpSpPr>
            <a:grpSpLocks/>
          </p:cNvGrpSpPr>
          <p:nvPr/>
        </p:nvGrpSpPr>
        <p:grpSpPr bwMode="auto">
          <a:xfrm>
            <a:off x="6324600" y="4343400"/>
            <a:ext cx="2217738" cy="2063750"/>
            <a:chOff x="4135" y="1439"/>
            <a:chExt cx="1397" cy="1300"/>
          </a:xfrm>
        </p:grpSpPr>
        <p:sp>
          <p:nvSpPr>
            <p:cNvPr id="124952" name="Freeform 9"/>
            <p:cNvSpPr>
              <a:spLocks/>
            </p:cNvSpPr>
            <p:nvPr/>
          </p:nvSpPr>
          <p:spPr bwMode="auto">
            <a:xfrm flipH="1">
              <a:off x="4163" y="1704"/>
              <a:ext cx="1272" cy="666"/>
            </a:xfrm>
            <a:custGeom>
              <a:avLst/>
              <a:gdLst>
                <a:gd name="T0" fmla="*/ 0 w 1234"/>
                <a:gd name="T1" fmla="*/ 725 h 573"/>
                <a:gd name="T2" fmla="*/ 427 w 1234"/>
                <a:gd name="T3" fmla="*/ 34 h 573"/>
                <a:gd name="T4" fmla="*/ 816 w 1234"/>
                <a:gd name="T5" fmla="*/ 527 h 573"/>
                <a:gd name="T6" fmla="*/ 1049 w 1234"/>
                <a:gd name="T7" fmla="*/ 688 h 573"/>
                <a:gd name="T8" fmla="*/ 1311 w 1234"/>
                <a:gd name="T9" fmla="*/ 774 h 573"/>
                <a:gd name="T10" fmla="*/ 0 60000 65536"/>
                <a:gd name="T11" fmla="*/ 0 60000 65536"/>
                <a:gd name="T12" fmla="*/ 0 60000 65536"/>
                <a:gd name="T13" fmla="*/ 0 60000 65536"/>
                <a:gd name="T14" fmla="*/ 0 60000 65536"/>
                <a:gd name="T15" fmla="*/ 0 w 1234"/>
                <a:gd name="T16" fmla="*/ 0 h 573"/>
                <a:gd name="T17" fmla="*/ 1234 w 1234"/>
                <a:gd name="T18" fmla="*/ 573 h 573"/>
              </a:gdLst>
              <a:ahLst/>
              <a:cxnLst>
                <a:cxn ang="T10">
                  <a:pos x="T0" y="T1"/>
                </a:cxn>
                <a:cxn ang="T11">
                  <a:pos x="T2" y="T3"/>
                </a:cxn>
                <a:cxn ang="T12">
                  <a:pos x="T4" y="T5"/>
                </a:cxn>
                <a:cxn ang="T13">
                  <a:pos x="T6" y="T7"/>
                </a:cxn>
                <a:cxn ang="T14">
                  <a:pos x="T8" y="T9"/>
                </a:cxn>
              </a:cxnLst>
              <a:rect l="T15" t="T16" r="T17" b="T18"/>
              <a:pathLst>
                <a:path w="1234" h="573">
                  <a:moveTo>
                    <a:pt x="0" y="537"/>
                  </a:moveTo>
                  <a:cubicBezTo>
                    <a:pt x="137" y="293"/>
                    <a:pt x="274" y="50"/>
                    <a:pt x="402" y="25"/>
                  </a:cubicBezTo>
                  <a:cubicBezTo>
                    <a:pt x="530" y="0"/>
                    <a:pt x="670" y="309"/>
                    <a:pt x="768" y="390"/>
                  </a:cubicBezTo>
                  <a:cubicBezTo>
                    <a:pt x="866" y="471"/>
                    <a:pt x="910" y="478"/>
                    <a:pt x="988" y="509"/>
                  </a:cubicBezTo>
                  <a:cubicBezTo>
                    <a:pt x="1066" y="540"/>
                    <a:pt x="1150" y="556"/>
                    <a:pt x="1234" y="573"/>
                  </a:cubicBezTo>
                </a:path>
              </a:pathLst>
            </a:custGeom>
            <a:noFill/>
            <a:ln w="28575">
              <a:solidFill>
                <a:schemeClr val="tx1"/>
              </a:solidFill>
              <a:round/>
              <a:headEnd/>
              <a:tailEnd/>
            </a:ln>
          </p:spPr>
          <p:txBody>
            <a:bodyPr wrap="none">
              <a:spAutoFit/>
            </a:bodyPr>
            <a:lstStyle/>
            <a:p>
              <a:endParaRPr lang="en-GB"/>
            </a:p>
          </p:txBody>
        </p:sp>
        <p:sp>
          <p:nvSpPr>
            <p:cNvPr id="124953" name="Rectangle 16"/>
            <p:cNvSpPr>
              <a:spLocks noChangeArrowheads="1"/>
            </p:cNvSpPr>
            <p:nvPr/>
          </p:nvSpPr>
          <p:spPr bwMode="auto">
            <a:xfrm>
              <a:off x="4261" y="1439"/>
              <a:ext cx="1077" cy="212"/>
            </a:xfrm>
            <a:prstGeom prst="rect">
              <a:avLst/>
            </a:prstGeom>
            <a:noFill/>
            <a:ln w="9525">
              <a:noFill/>
              <a:miter lim="800000"/>
              <a:headEnd/>
              <a:tailEnd/>
            </a:ln>
          </p:spPr>
          <p:txBody>
            <a:bodyPr wrap="none">
              <a:spAutoFit/>
            </a:bodyPr>
            <a:lstStyle/>
            <a:p>
              <a:r>
                <a:rPr lang="en-US" sz="1600" b="1">
                  <a:latin typeface="Tahoma" pitchFamily="34" charset="0"/>
                </a:rPr>
                <a:t>Negative Skew</a:t>
              </a:r>
            </a:p>
          </p:txBody>
        </p:sp>
        <p:sp>
          <p:nvSpPr>
            <p:cNvPr id="124954" name="Rectangle 38"/>
            <p:cNvSpPr>
              <a:spLocks noChangeArrowheads="1"/>
            </p:cNvSpPr>
            <p:nvPr/>
          </p:nvSpPr>
          <p:spPr bwMode="auto">
            <a:xfrm>
              <a:off x="4135" y="2547"/>
              <a:ext cx="1397" cy="192"/>
            </a:xfrm>
            <a:prstGeom prst="rect">
              <a:avLst/>
            </a:prstGeom>
            <a:noFill/>
            <a:ln w="9525">
              <a:noFill/>
              <a:miter lim="800000"/>
              <a:headEnd/>
              <a:tailEnd/>
            </a:ln>
          </p:spPr>
          <p:txBody>
            <a:bodyPr wrap="none">
              <a:spAutoFit/>
            </a:bodyPr>
            <a:lstStyle/>
            <a:p>
              <a:r>
                <a:rPr lang="en-US" sz="1400" b="1">
                  <a:latin typeface="Tahoma" pitchFamily="34" charset="0"/>
                </a:rPr>
                <a:t>(mean, median, mode)</a:t>
              </a:r>
            </a:p>
          </p:txBody>
        </p:sp>
        <p:sp>
          <p:nvSpPr>
            <p:cNvPr id="124955" name="Line 39"/>
            <p:cNvSpPr>
              <a:spLocks noChangeShapeType="1"/>
            </p:cNvSpPr>
            <p:nvPr/>
          </p:nvSpPr>
          <p:spPr bwMode="auto">
            <a:xfrm flipH="1">
              <a:off x="5012" y="1737"/>
              <a:ext cx="0" cy="698"/>
            </a:xfrm>
            <a:prstGeom prst="line">
              <a:avLst/>
            </a:prstGeom>
            <a:noFill/>
            <a:ln w="19050">
              <a:solidFill>
                <a:schemeClr val="tx1"/>
              </a:solidFill>
              <a:round/>
              <a:headEnd/>
              <a:tailEnd/>
            </a:ln>
          </p:spPr>
          <p:txBody>
            <a:bodyPr>
              <a:spAutoFit/>
            </a:bodyPr>
            <a:lstStyle/>
            <a:p>
              <a:endParaRPr lang="en-GB"/>
            </a:p>
          </p:txBody>
        </p:sp>
        <p:sp>
          <p:nvSpPr>
            <p:cNvPr id="124956" name="Line 40"/>
            <p:cNvSpPr>
              <a:spLocks noChangeShapeType="1"/>
            </p:cNvSpPr>
            <p:nvPr/>
          </p:nvSpPr>
          <p:spPr bwMode="auto">
            <a:xfrm>
              <a:off x="4901" y="1800"/>
              <a:ext cx="0" cy="638"/>
            </a:xfrm>
            <a:prstGeom prst="line">
              <a:avLst/>
            </a:prstGeom>
            <a:noFill/>
            <a:ln w="19050">
              <a:solidFill>
                <a:schemeClr val="tx1"/>
              </a:solidFill>
              <a:round/>
              <a:headEnd/>
              <a:tailEnd/>
            </a:ln>
          </p:spPr>
          <p:txBody>
            <a:bodyPr>
              <a:spAutoFit/>
            </a:bodyPr>
            <a:lstStyle/>
            <a:p>
              <a:endParaRPr lang="en-GB"/>
            </a:p>
          </p:txBody>
        </p:sp>
        <p:sp>
          <p:nvSpPr>
            <p:cNvPr id="124957" name="Line 41"/>
            <p:cNvSpPr>
              <a:spLocks noChangeShapeType="1"/>
            </p:cNvSpPr>
            <p:nvPr/>
          </p:nvSpPr>
          <p:spPr bwMode="auto">
            <a:xfrm>
              <a:off x="4793" y="1926"/>
              <a:ext cx="0" cy="515"/>
            </a:xfrm>
            <a:prstGeom prst="line">
              <a:avLst/>
            </a:prstGeom>
            <a:noFill/>
            <a:ln w="19050">
              <a:solidFill>
                <a:schemeClr val="tx1"/>
              </a:solidFill>
              <a:round/>
              <a:headEnd/>
              <a:tailEnd/>
            </a:ln>
          </p:spPr>
          <p:txBody>
            <a:bodyPr>
              <a:spAutoFit/>
            </a:bodyPr>
            <a:lstStyle/>
            <a:p>
              <a:endParaRPr lang="en-GB"/>
            </a:p>
          </p:txBody>
        </p:sp>
        <p:sp>
          <p:nvSpPr>
            <p:cNvPr id="124958" name="Line 42"/>
            <p:cNvSpPr>
              <a:spLocks noChangeShapeType="1"/>
            </p:cNvSpPr>
            <p:nvPr/>
          </p:nvSpPr>
          <p:spPr bwMode="auto">
            <a:xfrm flipV="1">
              <a:off x="4878" y="2459"/>
              <a:ext cx="18" cy="117"/>
            </a:xfrm>
            <a:prstGeom prst="line">
              <a:avLst/>
            </a:prstGeom>
            <a:noFill/>
            <a:ln w="12700">
              <a:solidFill>
                <a:schemeClr val="tx1"/>
              </a:solidFill>
              <a:round/>
              <a:headEnd/>
              <a:tailEnd type="triangle" w="med" len="med"/>
            </a:ln>
          </p:spPr>
          <p:txBody>
            <a:bodyPr wrap="none">
              <a:spAutoFit/>
            </a:bodyPr>
            <a:lstStyle/>
            <a:p>
              <a:endParaRPr lang="en-GB"/>
            </a:p>
          </p:txBody>
        </p:sp>
        <p:sp>
          <p:nvSpPr>
            <p:cNvPr id="124959" name="Line 43"/>
            <p:cNvSpPr>
              <a:spLocks noChangeShapeType="1"/>
            </p:cNvSpPr>
            <p:nvPr/>
          </p:nvSpPr>
          <p:spPr bwMode="auto">
            <a:xfrm flipV="1">
              <a:off x="4365" y="2471"/>
              <a:ext cx="396" cy="138"/>
            </a:xfrm>
            <a:prstGeom prst="line">
              <a:avLst/>
            </a:prstGeom>
            <a:noFill/>
            <a:ln w="12700">
              <a:solidFill>
                <a:schemeClr val="tx1"/>
              </a:solidFill>
              <a:round/>
              <a:headEnd/>
              <a:tailEnd type="triangle" w="med" len="med"/>
            </a:ln>
          </p:spPr>
          <p:txBody>
            <a:bodyPr wrap="none">
              <a:spAutoFit/>
            </a:bodyPr>
            <a:lstStyle/>
            <a:p>
              <a:endParaRPr lang="en-GB"/>
            </a:p>
          </p:txBody>
        </p:sp>
        <p:sp>
          <p:nvSpPr>
            <p:cNvPr id="124960" name="Line 44"/>
            <p:cNvSpPr>
              <a:spLocks noChangeShapeType="1"/>
            </p:cNvSpPr>
            <p:nvPr/>
          </p:nvSpPr>
          <p:spPr bwMode="auto">
            <a:xfrm flipH="1" flipV="1">
              <a:off x="5034" y="2465"/>
              <a:ext cx="255" cy="150"/>
            </a:xfrm>
            <a:prstGeom prst="line">
              <a:avLst/>
            </a:prstGeom>
            <a:noFill/>
            <a:ln w="12700">
              <a:solidFill>
                <a:schemeClr val="tx1"/>
              </a:solidFill>
              <a:round/>
              <a:headEnd/>
              <a:tailEnd type="triangle" w="med" len="med"/>
            </a:ln>
          </p:spPr>
          <p:txBody>
            <a:bodyPr wrap="none">
              <a:spAutoFit/>
            </a:bodyPr>
            <a:lstStyle/>
            <a:p>
              <a:endParaRPr lang="en-GB"/>
            </a:p>
          </p:txBody>
        </p:sp>
      </p:grpSp>
      <p:grpSp>
        <p:nvGrpSpPr>
          <p:cNvPr id="124940" name="Group 54"/>
          <p:cNvGrpSpPr>
            <a:grpSpLocks/>
          </p:cNvGrpSpPr>
          <p:nvPr/>
        </p:nvGrpSpPr>
        <p:grpSpPr bwMode="auto">
          <a:xfrm>
            <a:off x="685800" y="4495800"/>
            <a:ext cx="2439988" cy="2012950"/>
            <a:chOff x="2119" y="1439"/>
            <a:chExt cx="1537" cy="1268"/>
          </a:xfrm>
        </p:grpSpPr>
        <p:grpSp>
          <p:nvGrpSpPr>
            <p:cNvPr id="124941" name="Group 52"/>
            <p:cNvGrpSpPr>
              <a:grpSpLocks/>
            </p:cNvGrpSpPr>
            <p:nvPr/>
          </p:nvGrpSpPr>
          <p:grpSpPr bwMode="auto">
            <a:xfrm>
              <a:off x="2119" y="1439"/>
              <a:ext cx="1537" cy="1268"/>
              <a:chOff x="2119" y="1439"/>
              <a:chExt cx="1537" cy="1268"/>
            </a:xfrm>
          </p:grpSpPr>
          <p:sp>
            <p:nvSpPr>
              <p:cNvPr id="124945" name="Freeform 8"/>
              <p:cNvSpPr>
                <a:spLocks/>
              </p:cNvSpPr>
              <p:nvPr/>
            </p:nvSpPr>
            <p:spPr bwMode="auto">
              <a:xfrm>
                <a:off x="2304" y="1680"/>
                <a:ext cx="1271" cy="666"/>
              </a:xfrm>
              <a:custGeom>
                <a:avLst/>
                <a:gdLst>
                  <a:gd name="T0" fmla="*/ 0 w 1234"/>
                  <a:gd name="T1" fmla="*/ 725 h 573"/>
                  <a:gd name="T2" fmla="*/ 426 w 1234"/>
                  <a:gd name="T3" fmla="*/ 34 h 573"/>
                  <a:gd name="T4" fmla="*/ 815 w 1234"/>
                  <a:gd name="T5" fmla="*/ 527 h 573"/>
                  <a:gd name="T6" fmla="*/ 1049 w 1234"/>
                  <a:gd name="T7" fmla="*/ 688 h 573"/>
                  <a:gd name="T8" fmla="*/ 1309 w 1234"/>
                  <a:gd name="T9" fmla="*/ 774 h 573"/>
                  <a:gd name="T10" fmla="*/ 0 60000 65536"/>
                  <a:gd name="T11" fmla="*/ 0 60000 65536"/>
                  <a:gd name="T12" fmla="*/ 0 60000 65536"/>
                  <a:gd name="T13" fmla="*/ 0 60000 65536"/>
                  <a:gd name="T14" fmla="*/ 0 60000 65536"/>
                  <a:gd name="T15" fmla="*/ 0 w 1234"/>
                  <a:gd name="T16" fmla="*/ 0 h 573"/>
                  <a:gd name="T17" fmla="*/ 1234 w 1234"/>
                  <a:gd name="T18" fmla="*/ 573 h 573"/>
                </a:gdLst>
                <a:ahLst/>
                <a:cxnLst>
                  <a:cxn ang="T10">
                    <a:pos x="T0" y="T1"/>
                  </a:cxn>
                  <a:cxn ang="T11">
                    <a:pos x="T2" y="T3"/>
                  </a:cxn>
                  <a:cxn ang="T12">
                    <a:pos x="T4" y="T5"/>
                  </a:cxn>
                  <a:cxn ang="T13">
                    <a:pos x="T6" y="T7"/>
                  </a:cxn>
                  <a:cxn ang="T14">
                    <a:pos x="T8" y="T9"/>
                  </a:cxn>
                </a:cxnLst>
                <a:rect l="T15" t="T16" r="T17" b="T18"/>
                <a:pathLst>
                  <a:path w="1234" h="573">
                    <a:moveTo>
                      <a:pt x="0" y="537"/>
                    </a:moveTo>
                    <a:cubicBezTo>
                      <a:pt x="137" y="293"/>
                      <a:pt x="274" y="50"/>
                      <a:pt x="402" y="25"/>
                    </a:cubicBezTo>
                    <a:cubicBezTo>
                      <a:pt x="530" y="0"/>
                      <a:pt x="670" y="309"/>
                      <a:pt x="768" y="390"/>
                    </a:cubicBezTo>
                    <a:cubicBezTo>
                      <a:pt x="866" y="471"/>
                      <a:pt x="910" y="478"/>
                      <a:pt x="988" y="509"/>
                    </a:cubicBezTo>
                    <a:cubicBezTo>
                      <a:pt x="1066" y="540"/>
                      <a:pt x="1150" y="556"/>
                      <a:pt x="1234" y="573"/>
                    </a:cubicBezTo>
                  </a:path>
                </a:pathLst>
              </a:custGeom>
              <a:noFill/>
              <a:ln w="28575">
                <a:solidFill>
                  <a:schemeClr val="tx1"/>
                </a:solidFill>
                <a:round/>
                <a:headEnd/>
                <a:tailEnd/>
              </a:ln>
            </p:spPr>
            <p:txBody>
              <a:bodyPr wrap="none">
                <a:spAutoFit/>
              </a:bodyPr>
              <a:lstStyle/>
              <a:p>
                <a:endParaRPr lang="en-GB"/>
              </a:p>
            </p:txBody>
          </p:sp>
          <p:sp>
            <p:nvSpPr>
              <p:cNvPr id="124946" name="Line 12"/>
              <p:cNvSpPr>
                <a:spLocks noChangeShapeType="1"/>
              </p:cNvSpPr>
              <p:nvPr/>
            </p:nvSpPr>
            <p:spPr bwMode="auto">
              <a:xfrm>
                <a:off x="2184" y="2441"/>
                <a:ext cx="1472" cy="0"/>
              </a:xfrm>
              <a:prstGeom prst="line">
                <a:avLst/>
              </a:prstGeom>
              <a:noFill/>
              <a:ln w="12700">
                <a:solidFill>
                  <a:schemeClr val="tx1"/>
                </a:solidFill>
                <a:round/>
                <a:headEnd/>
                <a:tailEnd/>
              </a:ln>
            </p:spPr>
            <p:txBody>
              <a:bodyPr>
                <a:spAutoFit/>
              </a:bodyPr>
              <a:lstStyle/>
              <a:p>
                <a:endParaRPr lang="en-GB"/>
              </a:p>
            </p:txBody>
          </p:sp>
          <p:sp>
            <p:nvSpPr>
              <p:cNvPr id="124947" name="Rectangle 15"/>
              <p:cNvSpPr>
                <a:spLocks noChangeArrowheads="1"/>
              </p:cNvSpPr>
              <p:nvPr/>
            </p:nvSpPr>
            <p:spPr bwMode="auto">
              <a:xfrm>
                <a:off x="2414" y="1439"/>
                <a:ext cx="1012" cy="212"/>
              </a:xfrm>
              <a:prstGeom prst="rect">
                <a:avLst/>
              </a:prstGeom>
              <a:noFill/>
              <a:ln w="9525">
                <a:noFill/>
                <a:miter lim="800000"/>
                <a:headEnd/>
                <a:tailEnd/>
              </a:ln>
            </p:spPr>
            <p:txBody>
              <a:bodyPr wrap="none">
                <a:spAutoFit/>
              </a:bodyPr>
              <a:lstStyle/>
              <a:p>
                <a:r>
                  <a:rPr lang="en-US" sz="1600" b="1">
                    <a:latin typeface="Tahoma" pitchFamily="34" charset="0"/>
                  </a:rPr>
                  <a:t>Positive Skew</a:t>
                </a:r>
              </a:p>
            </p:txBody>
          </p:sp>
          <p:sp>
            <p:nvSpPr>
              <p:cNvPr id="124948" name="Line 33"/>
              <p:cNvSpPr>
                <a:spLocks noChangeShapeType="1"/>
              </p:cNvSpPr>
              <p:nvPr/>
            </p:nvSpPr>
            <p:spPr bwMode="auto">
              <a:xfrm>
                <a:off x="2698" y="1742"/>
                <a:ext cx="0" cy="692"/>
              </a:xfrm>
              <a:prstGeom prst="line">
                <a:avLst/>
              </a:prstGeom>
              <a:noFill/>
              <a:ln w="19050">
                <a:solidFill>
                  <a:schemeClr val="tx1"/>
                </a:solidFill>
                <a:round/>
                <a:headEnd/>
                <a:tailEnd/>
              </a:ln>
            </p:spPr>
            <p:txBody>
              <a:bodyPr>
                <a:spAutoFit/>
              </a:bodyPr>
              <a:lstStyle/>
              <a:p>
                <a:endParaRPr lang="en-GB"/>
              </a:p>
            </p:txBody>
          </p:sp>
          <p:sp>
            <p:nvSpPr>
              <p:cNvPr id="124949" name="Line 34"/>
              <p:cNvSpPr>
                <a:spLocks noChangeShapeType="1"/>
              </p:cNvSpPr>
              <p:nvPr/>
            </p:nvSpPr>
            <p:spPr bwMode="auto">
              <a:xfrm>
                <a:off x="2803" y="1775"/>
                <a:ext cx="0" cy="665"/>
              </a:xfrm>
              <a:prstGeom prst="line">
                <a:avLst/>
              </a:prstGeom>
              <a:noFill/>
              <a:ln w="19050">
                <a:solidFill>
                  <a:schemeClr val="tx1"/>
                </a:solidFill>
                <a:round/>
                <a:headEnd/>
                <a:tailEnd/>
              </a:ln>
            </p:spPr>
            <p:txBody>
              <a:bodyPr>
                <a:spAutoFit/>
              </a:bodyPr>
              <a:lstStyle/>
              <a:p>
                <a:endParaRPr lang="en-GB"/>
              </a:p>
            </p:txBody>
          </p:sp>
          <p:sp>
            <p:nvSpPr>
              <p:cNvPr id="124950" name="Line 35"/>
              <p:cNvSpPr>
                <a:spLocks noChangeShapeType="1"/>
              </p:cNvSpPr>
              <p:nvPr/>
            </p:nvSpPr>
            <p:spPr bwMode="auto">
              <a:xfrm>
                <a:off x="2905" y="1901"/>
                <a:ext cx="0" cy="539"/>
              </a:xfrm>
              <a:prstGeom prst="line">
                <a:avLst/>
              </a:prstGeom>
              <a:noFill/>
              <a:ln w="19050">
                <a:solidFill>
                  <a:schemeClr val="tx1"/>
                </a:solidFill>
                <a:round/>
                <a:headEnd/>
                <a:tailEnd/>
              </a:ln>
            </p:spPr>
            <p:txBody>
              <a:bodyPr>
                <a:spAutoFit/>
              </a:bodyPr>
              <a:lstStyle/>
              <a:p>
                <a:endParaRPr lang="en-GB"/>
              </a:p>
            </p:txBody>
          </p:sp>
          <p:sp>
            <p:nvSpPr>
              <p:cNvPr id="124951" name="Rectangle 37"/>
              <p:cNvSpPr>
                <a:spLocks noChangeArrowheads="1"/>
              </p:cNvSpPr>
              <p:nvPr/>
            </p:nvSpPr>
            <p:spPr bwMode="auto">
              <a:xfrm>
                <a:off x="2119" y="2515"/>
                <a:ext cx="1397" cy="192"/>
              </a:xfrm>
              <a:prstGeom prst="rect">
                <a:avLst/>
              </a:prstGeom>
              <a:noFill/>
              <a:ln w="9525">
                <a:noFill/>
                <a:miter lim="800000"/>
                <a:headEnd/>
                <a:tailEnd/>
              </a:ln>
            </p:spPr>
            <p:txBody>
              <a:bodyPr wrap="none">
                <a:spAutoFit/>
              </a:bodyPr>
              <a:lstStyle/>
              <a:p>
                <a:r>
                  <a:rPr lang="en-US" sz="1400" b="1">
                    <a:latin typeface="Tahoma" pitchFamily="34" charset="0"/>
                  </a:rPr>
                  <a:t>(mode, median, mean)</a:t>
                </a:r>
              </a:p>
            </p:txBody>
          </p:sp>
        </p:grpSp>
        <p:sp>
          <p:nvSpPr>
            <p:cNvPr id="124942" name="Line 45"/>
            <p:cNvSpPr>
              <a:spLocks noChangeShapeType="1"/>
            </p:cNvSpPr>
            <p:nvPr/>
          </p:nvSpPr>
          <p:spPr bwMode="auto">
            <a:xfrm flipV="1">
              <a:off x="2331" y="2456"/>
              <a:ext cx="348" cy="132"/>
            </a:xfrm>
            <a:prstGeom prst="line">
              <a:avLst/>
            </a:prstGeom>
            <a:noFill/>
            <a:ln w="12700">
              <a:solidFill>
                <a:schemeClr val="tx1"/>
              </a:solidFill>
              <a:round/>
              <a:headEnd/>
              <a:tailEnd type="triangle" w="med" len="med"/>
            </a:ln>
          </p:spPr>
          <p:txBody>
            <a:bodyPr wrap="none">
              <a:spAutoFit/>
            </a:bodyPr>
            <a:lstStyle/>
            <a:p>
              <a:endParaRPr lang="en-GB"/>
            </a:p>
          </p:txBody>
        </p:sp>
        <p:sp>
          <p:nvSpPr>
            <p:cNvPr id="124943" name="Line 46"/>
            <p:cNvSpPr>
              <a:spLocks noChangeShapeType="1"/>
            </p:cNvSpPr>
            <p:nvPr/>
          </p:nvSpPr>
          <p:spPr bwMode="auto">
            <a:xfrm flipV="1">
              <a:off x="2802" y="2456"/>
              <a:ext cx="0" cy="99"/>
            </a:xfrm>
            <a:prstGeom prst="line">
              <a:avLst/>
            </a:prstGeom>
            <a:noFill/>
            <a:ln w="12700">
              <a:solidFill>
                <a:schemeClr val="tx1"/>
              </a:solidFill>
              <a:round/>
              <a:headEnd/>
              <a:tailEnd type="triangle" w="med" len="med"/>
            </a:ln>
          </p:spPr>
          <p:txBody>
            <a:bodyPr wrap="none">
              <a:spAutoFit/>
            </a:bodyPr>
            <a:lstStyle/>
            <a:p>
              <a:endParaRPr lang="en-GB"/>
            </a:p>
          </p:txBody>
        </p:sp>
        <p:sp>
          <p:nvSpPr>
            <p:cNvPr id="124944" name="Line 47"/>
            <p:cNvSpPr>
              <a:spLocks noChangeShapeType="1"/>
            </p:cNvSpPr>
            <p:nvPr/>
          </p:nvSpPr>
          <p:spPr bwMode="auto">
            <a:xfrm flipH="1" flipV="1">
              <a:off x="2922" y="2456"/>
              <a:ext cx="333" cy="129"/>
            </a:xfrm>
            <a:prstGeom prst="line">
              <a:avLst/>
            </a:prstGeom>
            <a:noFill/>
            <a:ln w="12700">
              <a:solidFill>
                <a:schemeClr val="tx1"/>
              </a:solidFill>
              <a:round/>
              <a:headEnd/>
              <a:tailEnd type="triangle" w="med" len="med"/>
            </a:ln>
          </p:spPr>
          <p:txBody>
            <a:bodyPr wrap="none">
              <a:spAutoFit/>
            </a:bodyPr>
            <a:lstStyle/>
            <a:p>
              <a:endParaRPr lang="en-GB"/>
            </a:p>
          </p:txBody>
        </p:sp>
      </p:grpSp>
    </p:spTree>
  </p:cSld>
  <p:clrMapOvr>
    <a:masterClrMapping/>
  </p:clrMapOvr>
  <p:transition spd="med"/>
  <p:timing>
    <p:tnLst>
      <p:par>
        <p:cTn id="1" dur="indefinite" restart="never" nodeType="tmRoot"/>
      </p:par>
    </p:tnLst>
  </p:timing>
</p:sld>
</file>

<file path=ppt/slides/slide1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5954" name="Footer Placeholder 4"/>
          <p:cNvSpPr>
            <a:spLocks noGrp="1"/>
          </p:cNvSpPr>
          <p:nvPr>
            <p:ph type="ftr" sz="quarter" idx="11"/>
          </p:nvPr>
        </p:nvSpPr>
        <p:spPr>
          <a:noFill/>
        </p:spPr>
        <p:txBody>
          <a:bodyPr/>
          <a:lstStyle/>
          <a:p>
            <a:r>
              <a:rPr lang="en-GB" smtClean="0"/>
              <a:t>CH2018</a:t>
            </a:r>
          </a:p>
        </p:txBody>
      </p:sp>
      <p:sp>
        <p:nvSpPr>
          <p:cNvPr id="125955" name="Slide Number Placeholder 5"/>
          <p:cNvSpPr>
            <a:spLocks noGrp="1"/>
          </p:cNvSpPr>
          <p:nvPr>
            <p:ph type="sldNum" sz="quarter" idx="12"/>
          </p:nvPr>
        </p:nvSpPr>
        <p:spPr>
          <a:noFill/>
        </p:spPr>
        <p:txBody>
          <a:bodyPr/>
          <a:lstStyle/>
          <a:p>
            <a:fld id="{3155B83F-E368-4792-AC94-82CD3746AEDF}" type="slidenum">
              <a:rPr lang="en-GB" smtClean="0"/>
              <a:pPr/>
              <a:t>145</a:t>
            </a:fld>
            <a:endParaRPr lang="en-GB" smtClean="0"/>
          </a:p>
        </p:txBody>
      </p:sp>
      <p:sp>
        <p:nvSpPr>
          <p:cNvPr id="256002" name="Rectangle 2"/>
          <p:cNvSpPr>
            <a:spLocks noGrp="1" noChangeArrowheads="1"/>
          </p:cNvSpPr>
          <p:nvPr>
            <p:ph type="title"/>
          </p:nvPr>
        </p:nvSpPr>
        <p:spPr>
          <a:xfrm>
            <a:off x="1447800" y="838200"/>
            <a:ext cx="6969125" cy="917575"/>
          </a:xfrm>
        </p:spPr>
        <p:txBody>
          <a:bodyPr/>
          <a:lstStyle/>
          <a:p>
            <a:pPr eaLnBrk="1" hangingPunct="1"/>
            <a:r>
              <a:rPr lang="en-US" smtClean="0"/>
              <a:t>Inferential Statistics</a:t>
            </a:r>
          </a:p>
        </p:txBody>
      </p:sp>
      <p:sp>
        <p:nvSpPr>
          <p:cNvPr id="256003" name="Rectangle 3"/>
          <p:cNvSpPr>
            <a:spLocks noGrp="1" noChangeArrowheads="1"/>
          </p:cNvSpPr>
          <p:nvPr>
            <p:ph type="body" idx="1"/>
          </p:nvPr>
        </p:nvSpPr>
        <p:spPr>
          <a:xfrm>
            <a:off x="685800" y="1981200"/>
            <a:ext cx="8153400" cy="4876800"/>
          </a:xfrm>
        </p:spPr>
        <p:txBody>
          <a:bodyPr/>
          <a:lstStyle/>
          <a:p>
            <a:pPr eaLnBrk="1" hangingPunct="1"/>
            <a:r>
              <a:rPr lang="en-US" smtClean="0"/>
              <a:t>Used to infer population characteristics from sample data</a:t>
            </a:r>
          </a:p>
          <a:p>
            <a:pPr lvl="1" eaLnBrk="1" hangingPunct="1"/>
            <a:r>
              <a:rPr lang="en-US" smtClean="0">
                <a:solidFill>
                  <a:srgbClr val="FF9900"/>
                </a:solidFill>
              </a:rPr>
              <a:t>Estimation</a:t>
            </a:r>
          </a:p>
          <a:p>
            <a:pPr lvl="1" eaLnBrk="1" hangingPunct="1"/>
            <a:r>
              <a:rPr lang="en-US" smtClean="0">
                <a:solidFill>
                  <a:srgbClr val="FF9900"/>
                </a:solidFill>
              </a:rPr>
              <a:t>Hypothesis testing</a:t>
            </a:r>
          </a:p>
          <a:p>
            <a:pPr eaLnBrk="1" hangingPunct="1"/>
            <a:r>
              <a:rPr lang="en-US" smtClean="0"/>
              <a:t>Univariate</a:t>
            </a:r>
          </a:p>
          <a:p>
            <a:pPr lvl="1" eaLnBrk="1" hangingPunct="1"/>
            <a:r>
              <a:rPr lang="en-US" smtClean="0">
                <a:solidFill>
                  <a:srgbClr val="FF9900"/>
                </a:solidFill>
              </a:rPr>
              <a:t>One dependent variable</a:t>
            </a:r>
          </a:p>
          <a:p>
            <a:pPr eaLnBrk="1" hangingPunct="1"/>
            <a:r>
              <a:rPr lang="en-US" smtClean="0"/>
              <a:t>Multivariate</a:t>
            </a:r>
          </a:p>
          <a:p>
            <a:pPr lvl="1" eaLnBrk="1" hangingPunct="1"/>
            <a:r>
              <a:rPr lang="en-US" smtClean="0">
                <a:solidFill>
                  <a:srgbClr val="FF9900"/>
                </a:solidFill>
              </a:rPr>
              <a:t>More than one dependent variable</a:t>
            </a:r>
          </a:p>
          <a:p>
            <a:pPr eaLnBrk="1" hangingPunct="1"/>
            <a:r>
              <a:rPr lang="en-US" smtClean="0"/>
              <a:t>Parametric vs. nonparametric analyses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56002"/>
                                        </p:tgtEl>
                                        <p:attrNameLst>
                                          <p:attrName>style.visibility</p:attrName>
                                        </p:attrNameLst>
                                      </p:cBhvr>
                                      <p:to>
                                        <p:strVal val="visible"/>
                                      </p:to>
                                    </p:set>
                                    <p:animEffect transition="in" filter="fade">
                                      <p:cBhvr>
                                        <p:cTn id="7" dur="2000"/>
                                        <p:tgtEl>
                                          <p:spTgt spid="2560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56003"/>
                                        </p:tgtEl>
                                        <p:attrNameLst>
                                          <p:attrName>style.visibility</p:attrName>
                                        </p:attrNameLst>
                                      </p:cBhvr>
                                      <p:to>
                                        <p:strVal val="visible"/>
                                      </p:to>
                                    </p:set>
                                    <p:animEffect transition="in" filter="fade">
                                      <p:cBhvr>
                                        <p:cTn id="10" dur="2000"/>
                                        <p:tgtEl>
                                          <p:spTgt spid="2560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02" grpId="0"/>
      <p:bldP spid="256003" grpId="0"/>
    </p:bldLst>
  </p:timing>
</p:sld>
</file>

<file path=ppt/slides/slide1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6978" name="Footer Placeholder 2"/>
          <p:cNvSpPr>
            <a:spLocks noGrp="1"/>
          </p:cNvSpPr>
          <p:nvPr>
            <p:ph type="ftr" sz="quarter" idx="11"/>
          </p:nvPr>
        </p:nvSpPr>
        <p:spPr>
          <a:noFill/>
        </p:spPr>
        <p:txBody>
          <a:bodyPr/>
          <a:lstStyle/>
          <a:p>
            <a:r>
              <a:rPr lang="en-GB" smtClean="0"/>
              <a:t>CH2018</a:t>
            </a:r>
          </a:p>
        </p:txBody>
      </p:sp>
      <p:sp>
        <p:nvSpPr>
          <p:cNvPr id="126979" name="Slide Number Placeholder 3"/>
          <p:cNvSpPr>
            <a:spLocks noGrp="1"/>
          </p:cNvSpPr>
          <p:nvPr>
            <p:ph type="sldNum" sz="quarter" idx="12"/>
          </p:nvPr>
        </p:nvSpPr>
        <p:spPr>
          <a:noFill/>
        </p:spPr>
        <p:txBody>
          <a:bodyPr/>
          <a:lstStyle/>
          <a:p>
            <a:fld id="{40E22CB1-1C67-4CD5-8C33-40BC595645FA}" type="slidenum">
              <a:rPr lang="en-GB" smtClean="0"/>
              <a:pPr/>
              <a:t>146</a:t>
            </a:fld>
            <a:endParaRPr lang="en-GB" smtClean="0"/>
          </a:p>
        </p:txBody>
      </p:sp>
      <p:sp>
        <p:nvSpPr>
          <p:cNvPr id="126980" name="Text Box 2"/>
          <p:cNvSpPr txBox="1">
            <a:spLocks noChangeArrowheads="1"/>
          </p:cNvSpPr>
          <p:nvPr/>
        </p:nvSpPr>
        <p:spPr bwMode="auto">
          <a:xfrm>
            <a:off x="3886200" y="228600"/>
            <a:ext cx="4976813" cy="641350"/>
          </a:xfrm>
          <a:prstGeom prst="rect">
            <a:avLst/>
          </a:prstGeom>
          <a:solidFill>
            <a:srgbClr val="FF9966"/>
          </a:solidFill>
          <a:ln w="9525">
            <a:noFill/>
            <a:miter lim="800000"/>
            <a:headEnd/>
            <a:tailEnd/>
          </a:ln>
        </p:spPr>
        <p:txBody>
          <a:bodyPr wrap="none">
            <a:spAutoFit/>
          </a:bodyPr>
          <a:lstStyle/>
          <a:p>
            <a:r>
              <a:rPr lang="en-US" sz="3600">
                <a:solidFill>
                  <a:schemeClr val="bg1"/>
                </a:solidFill>
                <a:latin typeface="Comic Sans MS" pitchFamily="66" charset="0"/>
              </a:rPr>
              <a:t>Inferential Statistics</a:t>
            </a:r>
            <a:r>
              <a:rPr lang="en-US" sz="3600">
                <a:latin typeface="Comic Sans MS" pitchFamily="66" charset="0"/>
              </a:rPr>
              <a:t> </a:t>
            </a:r>
          </a:p>
        </p:txBody>
      </p:sp>
      <p:sp>
        <p:nvSpPr>
          <p:cNvPr id="126981" name="Oval 3"/>
          <p:cNvSpPr>
            <a:spLocks noChangeArrowheads="1"/>
          </p:cNvSpPr>
          <p:nvPr/>
        </p:nvSpPr>
        <p:spPr bwMode="auto">
          <a:xfrm>
            <a:off x="304800" y="1600200"/>
            <a:ext cx="5562600" cy="2286000"/>
          </a:xfrm>
          <a:prstGeom prst="ellipse">
            <a:avLst/>
          </a:prstGeom>
          <a:solidFill>
            <a:schemeClr val="accent1"/>
          </a:solidFill>
          <a:ln w="9525">
            <a:solidFill>
              <a:schemeClr val="tx1"/>
            </a:solidFill>
            <a:round/>
            <a:headEnd/>
            <a:tailEnd/>
          </a:ln>
        </p:spPr>
        <p:txBody>
          <a:bodyPr wrap="none" anchor="ctr"/>
          <a:lstStyle/>
          <a:p>
            <a:pPr algn="ctr"/>
            <a:r>
              <a:rPr lang="en-US" sz="2800">
                <a:latin typeface="Comic Sans MS" pitchFamily="66" charset="0"/>
              </a:rPr>
              <a:t>When making comparisons  </a:t>
            </a:r>
          </a:p>
          <a:p>
            <a:pPr algn="ctr"/>
            <a:r>
              <a:rPr lang="en-US" sz="2800">
                <a:latin typeface="Comic Sans MS" pitchFamily="66" charset="0"/>
              </a:rPr>
              <a:t>btw 2 sample means there are 2 </a:t>
            </a:r>
          </a:p>
          <a:p>
            <a:pPr algn="ctr"/>
            <a:r>
              <a:rPr lang="en-US" sz="2800">
                <a:latin typeface="Comic Sans MS" pitchFamily="66" charset="0"/>
              </a:rPr>
              <a:t>possibilities</a:t>
            </a:r>
          </a:p>
        </p:txBody>
      </p:sp>
      <p:sp>
        <p:nvSpPr>
          <p:cNvPr id="126982" name="Text Box 4"/>
          <p:cNvSpPr txBox="1">
            <a:spLocks noChangeArrowheads="1"/>
          </p:cNvSpPr>
          <p:nvPr/>
        </p:nvSpPr>
        <p:spPr bwMode="auto">
          <a:xfrm>
            <a:off x="842963" y="4953000"/>
            <a:ext cx="3408362" cy="466725"/>
          </a:xfrm>
          <a:prstGeom prst="rect">
            <a:avLst/>
          </a:prstGeom>
          <a:solidFill>
            <a:srgbClr val="FF99CC"/>
          </a:solidFill>
          <a:ln w="9525">
            <a:solidFill>
              <a:schemeClr val="tx1"/>
            </a:solidFill>
            <a:miter lim="800000"/>
            <a:headEnd/>
            <a:tailEnd/>
          </a:ln>
        </p:spPr>
        <p:txBody>
          <a:bodyPr wrap="none">
            <a:spAutoFit/>
          </a:bodyPr>
          <a:lstStyle/>
          <a:p>
            <a:pPr algn="ctr"/>
            <a:r>
              <a:rPr lang="en-US">
                <a:latin typeface="Comic Sans MS" pitchFamily="66" charset="0"/>
              </a:rPr>
              <a:t>Null hypothesis is true</a:t>
            </a:r>
          </a:p>
        </p:txBody>
      </p:sp>
      <p:sp>
        <p:nvSpPr>
          <p:cNvPr id="126983" name="Text Box 5"/>
          <p:cNvSpPr txBox="1">
            <a:spLocks noChangeArrowheads="1"/>
          </p:cNvSpPr>
          <p:nvPr/>
        </p:nvSpPr>
        <p:spPr bwMode="auto">
          <a:xfrm>
            <a:off x="4805363" y="4495800"/>
            <a:ext cx="3503612" cy="466725"/>
          </a:xfrm>
          <a:prstGeom prst="rect">
            <a:avLst/>
          </a:prstGeom>
          <a:solidFill>
            <a:srgbClr val="FF99CC"/>
          </a:solidFill>
          <a:ln w="9525">
            <a:solidFill>
              <a:schemeClr val="tx1"/>
            </a:solidFill>
            <a:miter lim="800000"/>
            <a:headEnd/>
            <a:tailEnd/>
          </a:ln>
        </p:spPr>
        <p:txBody>
          <a:bodyPr wrap="none">
            <a:spAutoFit/>
          </a:bodyPr>
          <a:lstStyle/>
          <a:p>
            <a:pPr algn="ctr"/>
            <a:r>
              <a:rPr lang="en-US">
                <a:latin typeface="Comic Sans MS" pitchFamily="66" charset="0"/>
              </a:rPr>
              <a:t>Null hypothesis is false</a:t>
            </a:r>
          </a:p>
        </p:txBody>
      </p:sp>
      <p:sp>
        <p:nvSpPr>
          <p:cNvPr id="126984" name="Line 6"/>
          <p:cNvSpPr>
            <a:spLocks noChangeShapeType="1"/>
          </p:cNvSpPr>
          <p:nvPr/>
        </p:nvSpPr>
        <p:spPr bwMode="auto">
          <a:xfrm flipH="1">
            <a:off x="2819400" y="3657600"/>
            <a:ext cx="533400" cy="1066800"/>
          </a:xfrm>
          <a:prstGeom prst="line">
            <a:avLst/>
          </a:prstGeom>
          <a:noFill/>
          <a:ln w="38100">
            <a:solidFill>
              <a:schemeClr val="tx1"/>
            </a:solidFill>
            <a:round/>
            <a:headEnd/>
            <a:tailEnd type="triangle" w="med" len="med"/>
          </a:ln>
        </p:spPr>
        <p:txBody>
          <a:bodyPr/>
          <a:lstStyle/>
          <a:p>
            <a:endParaRPr lang="en-GB"/>
          </a:p>
        </p:txBody>
      </p:sp>
      <p:sp>
        <p:nvSpPr>
          <p:cNvPr id="126985" name="Line 7"/>
          <p:cNvSpPr>
            <a:spLocks noChangeShapeType="1"/>
          </p:cNvSpPr>
          <p:nvPr/>
        </p:nvSpPr>
        <p:spPr bwMode="auto">
          <a:xfrm>
            <a:off x="4191000" y="3581400"/>
            <a:ext cx="2133600" cy="762000"/>
          </a:xfrm>
          <a:prstGeom prst="line">
            <a:avLst/>
          </a:prstGeom>
          <a:noFill/>
          <a:ln w="38100">
            <a:solidFill>
              <a:schemeClr val="tx1"/>
            </a:solidFill>
            <a:round/>
            <a:headEnd/>
            <a:tailEnd type="triangle" w="med" len="med"/>
          </a:ln>
        </p:spPr>
        <p:txBody>
          <a:bodyPr/>
          <a:lstStyle/>
          <a:p>
            <a:endParaRPr lang="en-GB"/>
          </a:p>
        </p:txBody>
      </p:sp>
      <p:sp>
        <p:nvSpPr>
          <p:cNvPr id="126986" name="Line 8"/>
          <p:cNvSpPr>
            <a:spLocks noChangeShapeType="1"/>
          </p:cNvSpPr>
          <p:nvPr/>
        </p:nvSpPr>
        <p:spPr bwMode="auto">
          <a:xfrm>
            <a:off x="2438400" y="5486400"/>
            <a:ext cx="0" cy="457200"/>
          </a:xfrm>
          <a:prstGeom prst="line">
            <a:avLst/>
          </a:prstGeom>
          <a:noFill/>
          <a:ln w="38100">
            <a:solidFill>
              <a:schemeClr val="tx1"/>
            </a:solidFill>
            <a:round/>
            <a:headEnd/>
            <a:tailEnd type="triangle" w="med" len="med"/>
          </a:ln>
        </p:spPr>
        <p:txBody>
          <a:bodyPr/>
          <a:lstStyle/>
          <a:p>
            <a:endParaRPr lang="en-GB"/>
          </a:p>
        </p:txBody>
      </p:sp>
      <p:sp>
        <p:nvSpPr>
          <p:cNvPr id="126987" name="Line 9"/>
          <p:cNvSpPr>
            <a:spLocks noChangeShapeType="1"/>
          </p:cNvSpPr>
          <p:nvPr/>
        </p:nvSpPr>
        <p:spPr bwMode="auto">
          <a:xfrm>
            <a:off x="6400800" y="5181600"/>
            <a:ext cx="0" cy="457200"/>
          </a:xfrm>
          <a:prstGeom prst="line">
            <a:avLst/>
          </a:prstGeom>
          <a:noFill/>
          <a:ln w="38100">
            <a:solidFill>
              <a:schemeClr val="tx1"/>
            </a:solidFill>
            <a:round/>
            <a:headEnd/>
            <a:tailEnd type="triangle" w="med" len="med"/>
          </a:ln>
        </p:spPr>
        <p:txBody>
          <a:bodyPr/>
          <a:lstStyle/>
          <a:p>
            <a:endParaRPr lang="en-GB"/>
          </a:p>
        </p:txBody>
      </p:sp>
      <p:sp>
        <p:nvSpPr>
          <p:cNvPr id="126988" name="Text Box 10"/>
          <p:cNvSpPr txBox="1">
            <a:spLocks noChangeArrowheads="1"/>
          </p:cNvSpPr>
          <p:nvPr/>
        </p:nvSpPr>
        <p:spPr bwMode="auto">
          <a:xfrm>
            <a:off x="306388" y="6019800"/>
            <a:ext cx="4641850" cy="466725"/>
          </a:xfrm>
          <a:prstGeom prst="rect">
            <a:avLst/>
          </a:prstGeom>
          <a:solidFill>
            <a:srgbClr val="CCFFFF"/>
          </a:solidFill>
          <a:ln w="9525">
            <a:solidFill>
              <a:schemeClr val="tx1"/>
            </a:solidFill>
            <a:miter lim="800000"/>
            <a:headEnd/>
            <a:tailEnd/>
          </a:ln>
        </p:spPr>
        <p:txBody>
          <a:bodyPr wrap="none">
            <a:spAutoFit/>
          </a:bodyPr>
          <a:lstStyle/>
          <a:p>
            <a:pPr algn="ctr"/>
            <a:r>
              <a:rPr lang="en-US">
                <a:latin typeface="Comic Sans MS" pitchFamily="66" charset="0"/>
              </a:rPr>
              <a:t>Not reject the Null Hypothesis</a:t>
            </a:r>
          </a:p>
        </p:txBody>
      </p:sp>
      <p:sp>
        <p:nvSpPr>
          <p:cNvPr id="126989" name="Text Box 11"/>
          <p:cNvSpPr txBox="1">
            <a:spLocks noChangeArrowheads="1"/>
          </p:cNvSpPr>
          <p:nvPr/>
        </p:nvSpPr>
        <p:spPr bwMode="auto">
          <a:xfrm>
            <a:off x="5149850" y="5715000"/>
            <a:ext cx="3994150" cy="466725"/>
          </a:xfrm>
          <a:prstGeom prst="rect">
            <a:avLst/>
          </a:prstGeom>
          <a:solidFill>
            <a:srgbClr val="CCFFFF"/>
          </a:solidFill>
          <a:ln w="9525">
            <a:solidFill>
              <a:schemeClr val="tx1"/>
            </a:solidFill>
            <a:miter lim="800000"/>
            <a:headEnd/>
            <a:tailEnd/>
          </a:ln>
        </p:spPr>
        <p:txBody>
          <a:bodyPr>
            <a:spAutoFit/>
          </a:bodyPr>
          <a:lstStyle/>
          <a:p>
            <a:pPr algn="ctr"/>
            <a:r>
              <a:rPr lang="en-US">
                <a:latin typeface="Comic Sans MS" pitchFamily="66" charset="0"/>
              </a:rPr>
              <a:t>Reject the Null hypothesis</a:t>
            </a:r>
          </a:p>
        </p:txBody>
      </p:sp>
    </p:spTree>
  </p:cSld>
  <p:clrMapOvr>
    <a:masterClrMapping/>
  </p:clrMapOvr>
  <p:transition spd="med"/>
  <p:timing>
    <p:tnLst>
      <p:par>
        <p:cTn id="1" dur="indefinite" restart="never" nodeType="tmRoot"/>
      </p:par>
    </p:tnLst>
  </p:timing>
</p:sld>
</file>

<file path=ppt/slides/slide1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5" name="Footer Placeholder 2"/>
          <p:cNvSpPr>
            <a:spLocks noGrp="1"/>
          </p:cNvSpPr>
          <p:nvPr>
            <p:ph type="ftr" sz="quarter" idx="11"/>
          </p:nvPr>
        </p:nvSpPr>
        <p:spPr>
          <a:noFill/>
        </p:spPr>
        <p:txBody>
          <a:bodyPr/>
          <a:lstStyle/>
          <a:p>
            <a:r>
              <a:rPr lang="en-GB" smtClean="0"/>
              <a:t>CH2018</a:t>
            </a:r>
          </a:p>
        </p:txBody>
      </p:sp>
      <p:sp>
        <p:nvSpPr>
          <p:cNvPr id="18436" name="Slide Number Placeholder 3"/>
          <p:cNvSpPr>
            <a:spLocks noGrp="1"/>
          </p:cNvSpPr>
          <p:nvPr>
            <p:ph type="sldNum" sz="quarter" idx="12"/>
          </p:nvPr>
        </p:nvSpPr>
        <p:spPr>
          <a:noFill/>
        </p:spPr>
        <p:txBody>
          <a:bodyPr/>
          <a:lstStyle/>
          <a:p>
            <a:fld id="{9CAB86CC-ACD6-4EFE-85E1-59C046940624}" type="slidenum">
              <a:rPr lang="en-GB" smtClean="0"/>
              <a:pPr/>
              <a:t>147</a:t>
            </a:fld>
            <a:endParaRPr lang="en-GB" smtClean="0"/>
          </a:p>
        </p:txBody>
      </p:sp>
      <p:graphicFrame>
        <p:nvGraphicFramePr>
          <p:cNvPr id="18434" name="Object 2"/>
          <p:cNvGraphicFramePr>
            <a:graphicFrameLocks noChangeAspect="1"/>
          </p:cNvGraphicFramePr>
          <p:nvPr/>
        </p:nvGraphicFramePr>
        <p:xfrm>
          <a:off x="990600" y="533400"/>
          <a:ext cx="7620000" cy="5715000"/>
        </p:xfrm>
        <a:graphic>
          <a:graphicData uri="http://schemas.openxmlformats.org/presentationml/2006/ole">
            <mc:AlternateContent xmlns:mc="http://schemas.openxmlformats.org/markup-compatibility/2006">
              <mc:Choice xmlns:v="urn:schemas-microsoft-com:vml" Requires="v">
                <p:oleObj spid="_x0000_s18455" name="Slide" r:id="rId4" imgW="4572000" imgH="3429000" progId="">
                  <p:embed/>
                </p:oleObj>
              </mc:Choice>
              <mc:Fallback>
                <p:oleObj name="Slide" r:id="rId4" imgW="4572000" imgH="3429000" progId="">
                  <p:embed/>
                  <p:pic>
                    <p:nvPicPr>
                      <p:cNvPr id="0" name="Picture 1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0600" y="533400"/>
                        <a:ext cx="7620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spd="med"/>
  <p:timing>
    <p:tnLst>
      <p:par>
        <p:cTn id="1" dur="indefinite" restart="never" nodeType="tmRoot"/>
      </p:par>
    </p:tnLst>
  </p:timing>
</p:sld>
</file>

<file path=ppt/slides/slide1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8002" name="Footer Placeholder 2"/>
          <p:cNvSpPr>
            <a:spLocks noGrp="1"/>
          </p:cNvSpPr>
          <p:nvPr>
            <p:ph type="ftr" sz="quarter" idx="11"/>
          </p:nvPr>
        </p:nvSpPr>
        <p:spPr>
          <a:noFill/>
        </p:spPr>
        <p:txBody>
          <a:bodyPr/>
          <a:lstStyle/>
          <a:p>
            <a:r>
              <a:rPr lang="en-GB" smtClean="0"/>
              <a:t>CH2018</a:t>
            </a:r>
          </a:p>
        </p:txBody>
      </p:sp>
      <p:sp>
        <p:nvSpPr>
          <p:cNvPr id="128003" name="Slide Number Placeholder 3"/>
          <p:cNvSpPr>
            <a:spLocks noGrp="1"/>
          </p:cNvSpPr>
          <p:nvPr>
            <p:ph type="sldNum" sz="quarter" idx="12"/>
          </p:nvPr>
        </p:nvSpPr>
        <p:spPr>
          <a:noFill/>
        </p:spPr>
        <p:txBody>
          <a:bodyPr/>
          <a:lstStyle/>
          <a:p>
            <a:fld id="{7F54BCD5-7612-4B7B-A541-BBB9743DC587}" type="slidenum">
              <a:rPr lang="en-GB" smtClean="0"/>
              <a:pPr/>
              <a:t>148</a:t>
            </a:fld>
            <a:endParaRPr lang="en-GB" smtClean="0"/>
          </a:p>
        </p:txBody>
      </p:sp>
      <p:sp>
        <p:nvSpPr>
          <p:cNvPr id="128004" name="Rectangle 66"/>
          <p:cNvSpPr>
            <a:spLocks noChangeArrowheads="1"/>
          </p:cNvSpPr>
          <p:nvPr/>
        </p:nvSpPr>
        <p:spPr bwMode="auto">
          <a:xfrm>
            <a:off x="0" y="0"/>
            <a:ext cx="9144000" cy="6858000"/>
          </a:xfrm>
          <a:prstGeom prst="rect">
            <a:avLst/>
          </a:prstGeom>
          <a:solidFill>
            <a:srgbClr val="FF9900"/>
          </a:solidFill>
          <a:ln w="12700" cap="sq">
            <a:solidFill>
              <a:schemeClr val="tx1"/>
            </a:solidFill>
            <a:miter lim="800000"/>
            <a:headEnd type="none" w="sm" len="sm"/>
            <a:tailEnd type="none" w="sm" len="sm"/>
          </a:ln>
        </p:spPr>
        <p:txBody>
          <a:bodyPr wrap="none" anchor="ctr"/>
          <a:lstStyle/>
          <a:p>
            <a:endParaRPr lang="en-US"/>
          </a:p>
        </p:txBody>
      </p:sp>
      <p:sp>
        <p:nvSpPr>
          <p:cNvPr id="128005" name="Rectangle 2"/>
          <p:cNvSpPr>
            <a:spLocks noChangeArrowheads="1"/>
          </p:cNvSpPr>
          <p:nvPr/>
        </p:nvSpPr>
        <p:spPr bwMode="auto">
          <a:xfrm>
            <a:off x="1600200" y="304800"/>
            <a:ext cx="6629400" cy="3657600"/>
          </a:xfrm>
          <a:prstGeom prst="rect">
            <a:avLst/>
          </a:prstGeom>
          <a:solidFill>
            <a:schemeClr val="bg1"/>
          </a:solidFill>
          <a:ln w="12700">
            <a:solidFill>
              <a:schemeClr val="tx1"/>
            </a:solidFill>
            <a:miter lim="800000"/>
            <a:headEnd type="none" w="sm" len="sm"/>
            <a:tailEnd type="none" w="sm" len="sm"/>
          </a:ln>
        </p:spPr>
        <p:txBody>
          <a:bodyPr wrap="none" anchor="ctr"/>
          <a:lstStyle/>
          <a:p>
            <a:endParaRPr lang="en-US"/>
          </a:p>
        </p:txBody>
      </p:sp>
      <p:sp>
        <p:nvSpPr>
          <p:cNvPr id="128006" name="Rectangle 3"/>
          <p:cNvSpPr>
            <a:spLocks noChangeArrowheads="1"/>
          </p:cNvSpPr>
          <p:nvPr/>
        </p:nvSpPr>
        <p:spPr bwMode="auto">
          <a:xfrm>
            <a:off x="304800" y="3429000"/>
            <a:ext cx="1098550" cy="365125"/>
          </a:xfrm>
          <a:prstGeom prst="rect">
            <a:avLst/>
          </a:prstGeom>
          <a:noFill/>
          <a:ln w="9525">
            <a:noFill/>
            <a:miter lim="800000"/>
            <a:headEnd/>
            <a:tailEnd/>
          </a:ln>
        </p:spPr>
        <p:txBody>
          <a:bodyPr wrap="none" lIns="0" tIns="0" rIns="0" bIns="0">
            <a:spAutoFit/>
          </a:bodyPr>
          <a:lstStyle/>
          <a:p>
            <a:pPr defTabSz="820738"/>
            <a:r>
              <a:rPr lang="en-US">
                <a:solidFill>
                  <a:srgbClr val="000000"/>
                </a:solidFill>
              </a:rPr>
              <a:t>Statistics</a:t>
            </a:r>
            <a:endParaRPr lang="en-US"/>
          </a:p>
        </p:txBody>
      </p:sp>
      <p:sp>
        <p:nvSpPr>
          <p:cNvPr id="128007" name="Rectangle 4"/>
          <p:cNvSpPr>
            <a:spLocks noChangeArrowheads="1"/>
          </p:cNvSpPr>
          <p:nvPr/>
        </p:nvSpPr>
        <p:spPr bwMode="auto">
          <a:xfrm>
            <a:off x="1647825" y="1592263"/>
            <a:ext cx="1054100" cy="274637"/>
          </a:xfrm>
          <a:prstGeom prst="rect">
            <a:avLst/>
          </a:prstGeom>
          <a:noFill/>
          <a:ln w="9525">
            <a:noFill/>
            <a:miter lim="800000"/>
            <a:headEnd/>
            <a:tailEnd/>
          </a:ln>
        </p:spPr>
        <p:txBody>
          <a:bodyPr wrap="none" lIns="0" tIns="0" rIns="0" bIns="0">
            <a:spAutoFit/>
          </a:bodyPr>
          <a:lstStyle/>
          <a:p>
            <a:pPr defTabSz="820738"/>
            <a:r>
              <a:rPr lang="en-US" sz="1800">
                <a:solidFill>
                  <a:srgbClr val="000000"/>
                </a:solidFill>
              </a:rPr>
              <a:t>Descriptive</a:t>
            </a:r>
            <a:endParaRPr lang="en-US" sz="1800"/>
          </a:p>
        </p:txBody>
      </p:sp>
      <p:sp>
        <p:nvSpPr>
          <p:cNvPr id="128008" name="Rectangle 5"/>
          <p:cNvSpPr>
            <a:spLocks noChangeArrowheads="1"/>
          </p:cNvSpPr>
          <p:nvPr/>
        </p:nvSpPr>
        <p:spPr bwMode="auto">
          <a:xfrm>
            <a:off x="1647825" y="5430838"/>
            <a:ext cx="952500" cy="274637"/>
          </a:xfrm>
          <a:prstGeom prst="rect">
            <a:avLst/>
          </a:prstGeom>
          <a:noFill/>
          <a:ln w="9525">
            <a:noFill/>
            <a:miter lim="800000"/>
            <a:headEnd/>
            <a:tailEnd/>
          </a:ln>
        </p:spPr>
        <p:txBody>
          <a:bodyPr wrap="none" lIns="0" tIns="0" rIns="0" bIns="0">
            <a:spAutoFit/>
          </a:bodyPr>
          <a:lstStyle/>
          <a:p>
            <a:pPr defTabSz="820738"/>
            <a:r>
              <a:rPr lang="en-US" sz="1800">
                <a:solidFill>
                  <a:srgbClr val="000000"/>
                </a:solidFill>
              </a:rPr>
              <a:t>Inferential</a:t>
            </a:r>
            <a:endParaRPr lang="en-US" sz="1800"/>
          </a:p>
        </p:txBody>
      </p:sp>
      <p:sp>
        <p:nvSpPr>
          <p:cNvPr id="128009" name="Rectangle 6"/>
          <p:cNvSpPr>
            <a:spLocks noChangeArrowheads="1"/>
          </p:cNvSpPr>
          <p:nvPr/>
        </p:nvSpPr>
        <p:spPr bwMode="auto">
          <a:xfrm>
            <a:off x="3008313" y="773113"/>
            <a:ext cx="650875"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Tabular</a:t>
            </a:r>
            <a:endParaRPr lang="en-US" sz="2200"/>
          </a:p>
        </p:txBody>
      </p:sp>
      <p:sp>
        <p:nvSpPr>
          <p:cNvPr id="128010" name="Rectangle 7"/>
          <p:cNvSpPr>
            <a:spLocks noChangeArrowheads="1"/>
          </p:cNvSpPr>
          <p:nvPr/>
        </p:nvSpPr>
        <p:spPr bwMode="auto">
          <a:xfrm>
            <a:off x="3008313" y="1603375"/>
            <a:ext cx="800100"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Graphical</a:t>
            </a:r>
            <a:endParaRPr lang="en-US" sz="2200"/>
          </a:p>
        </p:txBody>
      </p:sp>
      <p:sp>
        <p:nvSpPr>
          <p:cNvPr id="128011" name="Rectangle 8"/>
          <p:cNvSpPr>
            <a:spLocks noChangeArrowheads="1"/>
          </p:cNvSpPr>
          <p:nvPr/>
        </p:nvSpPr>
        <p:spPr bwMode="auto">
          <a:xfrm>
            <a:off x="3008313" y="2786063"/>
            <a:ext cx="849312"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Numerical</a:t>
            </a:r>
            <a:endParaRPr lang="en-US" sz="2200"/>
          </a:p>
        </p:txBody>
      </p:sp>
      <p:sp>
        <p:nvSpPr>
          <p:cNvPr id="128012" name="Rectangle 9"/>
          <p:cNvSpPr>
            <a:spLocks noChangeArrowheads="1"/>
          </p:cNvSpPr>
          <p:nvPr/>
        </p:nvSpPr>
        <p:spPr bwMode="auto">
          <a:xfrm>
            <a:off x="3008313" y="5008563"/>
            <a:ext cx="849312"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Estimation</a:t>
            </a:r>
            <a:endParaRPr lang="en-US" sz="2200"/>
          </a:p>
        </p:txBody>
      </p:sp>
      <p:sp>
        <p:nvSpPr>
          <p:cNvPr id="128013" name="Rectangle 10"/>
          <p:cNvSpPr>
            <a:spLocks noChangeArrowheads="1"/>
          </p:cNvSpPr>
          <p:nvPr/>
        </p:nvSpPr>
        <p:spPr bwMode="auto">
          <a:xfrm>
            <a:off x="3008313" y="5992813"/>
            <a:ext cx="1498600"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Hypothesis Testing</a:t>
            </a:r>
            <a:endParaRPr lang="en-US" sz="2200"/>
          </a:p>
        </p:txBody>
      </p:sp>
      <p:sp>
        <p:nvSpPr>
          <p:cNvPr id="128014" name="Rectangle 11"/>
          <p:cNvSpPr>
            <a:spLocks noChangeArrowheads="1"/>
          </p:cNvSpPr>
          <p:nvPr/>
        </p:nvSpPr>
        <p:spPr bwMode="auto">
          <a:xfrm>
            <a:off x="4421188" y="550863"/>
            <a:ext cx="1222375"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Frequency, Pct</a:t>
            </a:r>
            <a:endParaRPr lang="en-US" sz="2200"/>
          </a:p>
        </p:txBody>
      </p:sp>
      <p:sp>
        <p:nvSpPr>
          <p:cNvPr id="128015" name="Rectangle 12"/>
          <p:cNvSpPr>
            <a:spLocks noChangeArrowheads="1"/>
          </p:cNvSpPr>
          <p:nvPr/>
        </p:nvSpPr>
        <p:spPr bwMode="auto">
          <a:xfrm>
            <a:off x="4406900" y="796925"/>
            <a:ext cx="1436688" cy="268288"/>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Relative Freq, Pct</a:t>
            </a:r>
            <a:endParaRPr lang="en-US" sz="2200"/>
          </a:p>
        </p:txBody>
      </p:sp>
      <p:sp>
        <p:nvSpPr>
          <p:cNvPr id="128016" name="Rectangle 13"/>
          <p:cNvSpPr>
            <a:spLocks noChangeArrowheads="1"/>
          </p:cNvSpPr>
          <p:nvPr/>
        </p:nvSpPr>
        <p:spPr bwMode="auto">
          <a:xfrm>
            <a:off x="4421188" y="1065213"/>
            <a:ext cx="1671637"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Cumulative Freq, Pct</a:t>
            </a:r>
            <a:endParaRPr lang="en-US" sz="2200"/>
          </a:p>
        </p:txBody>
      </p:sp>
      <p:sp>
        <p:nvSpPr>
          <p:cNvPr id="128017" name="Rectangle 14"/>
          <p:cNvSpPr>
            <a:spLocks noChangeArrowheads="1"/>
          </p:cNvSpPr>
          <p:nvPr/>
        </p:nvSpPr>
        <p:spPr bwMode="auto">
          <a:xfrm>
            <a:off x="4406900" y="1522413"/>
            <a:ext cx="687388"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Polygon</a:t>
            </a:r>
            <a:endParaRPr lang="en-US" sz="2200"/>
          </a:p>
        </p:txBody>
      </p:sp>
      <p:sp>
        <p:nvSpPr>
          <p:cNvPr id="128018" name="Rectangle 15"/>
          <p:cNvSpPr>
            <a:spLocks noChangeArrowheads="1"/>
          </p:cNvSpPr>
          <p:nvPr/>
        </p:nvSpPr>
        <p:spPr bwMode="auto">
          <a:xfrm>
            <a:off x="4406900" y="1779588"/>
            <a:ext cx="849313"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Histogram</a:t>
            </a:r>
            <a:endParaRPr lang="en-US" sz="2200"/>
          </a:p>
        </p:txBody>
      </p:sp>
      <p:sp>
        <p:nvSpPr>
          <p:cNvPr id="128019" name="Rectangle 16"/>
          <p:cNvSpPr>
            <a:spLocks noChangeArrowheads="1"/>
          </p:cNvSpPr>
          <p:nvPr/>
        </p:nvSpPr>
        <p:spPr bwMode="auto">
          <a:xfrm>
            <a:off x="4421188" y="2387600"/>
            <a:ext cx="1409700"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Central Tendency</a:t>
            </a:r>
            <a:endParaRPr lang="en-US" sz="2200"/>
          </a:p>
        </p:txBody>
      </p:sp>
      <p:sp>
        <p:nvSpPr>
          <p:cNvPr id="128020" name="Rectangle 17"/>
          <p:cNvSpPr>
            <a:spLocks noChangeArrowheads="1"/>
          </p:cNvSpPr>
          <p:nvPr/>
        </p:nvSpPr>
        <p:spPr bwMode="auto">
          <a:xfrm>
            <a:off x="4421188" y="3336925"/>
            <a:ext cx="836612" cy="268288"/>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Variability</a:t>
            </a:r>
            <a:endParaRPr lang="en-US" sz="2200"/>
          </a:p>
        </p:txBody>
      </p:sp>
      <p:sp>
        <p:nvSpPr>
          <p:cNvPr id="128021" name="Rectangle 18"/>
          <p:cNvSpPr>
            <a:spLocks noChangeArrowheads="1"/>
          </p:cNvSpPr>
          <p:nvPr/>
        </p:nvSpPr>
        <p:spPr bwMode="auto">
          <a:xfrm>
            <a:off x="6305550" y="1335088"/>
            <a:ext cx="1223963"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Frequency, Pct</a:t>
            </a:r>
            <a:endParaRPr lang="en-US" sz="2200"/>
          </a:p>
        </p:txBody>
      </p:sp>
      <p:sp>
        <p:nvSpPr>
          <p:cNvPr id="128022" name="Rectangle 19"/>
          <p:cNvSpPr>
            <a:spLocks noChangeArrowheads="1"/>
          </p:cNvSpPr>
          <p:nvPr/>
        </p:nvSpPr>
        <p:spPr bwMode="auto">
          <a:xfrm>
            <a:off x="6305550" y="1579563"/>
            <a:ext cx="1435100"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Relative Freq, Pct</a:t>
            </a:r>
            <a:endParaRPr lang="en-US" sz="2200"/>
          </a:p>
        </p:txBody>
      </p:sp>
      <p:sp>
        <p:nvSpPr>
          <p:cNvPr id="128023" name="Rectangle 20"/>
          <p:cNvSpPr>
            <a:spLocks noChangeArrowheads="1"/>
          </p:cNvSpPr>
          <p:nvPr/>
        </p:nvSpPr>
        <p:spPr bwMode="auto">
          <a:xfrm>
            <a:off x="6305550" y="1851025"/>
            <a:ext cx="1671638" cy="268288"/>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Cumulative Freq, Pct</a:t>
            </a:r>
            <a:endParaRPr lang="en-US" sz="2200"/>
          </a:p>
        </p:txBody>
      </p:sp>
      <p:sp>
        <p:nvSpPr>
          <p:cNvPr id="128024" name="Rectangle 21"/>
          <p:cNvSpPr>
            <a:spLocks noChangeArrowheads="1"/>
          </p:cNvSpPr>
          <p:nvPr/>
        </p:nvSpPr>
        <p:spPr bwMode="auto">
          <a:xfrm>
            <a:off x="6305550" y="2154238"/>
            <a:ext cx="536575"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Mode</a:t>
            </a:r>
            <a:endParaRPr lang="en-US" sz="2200"/>
          </a:p>
        </p:txBody>
      </p:sp>
      <p:sp>
        <p:nvSpPr>
          <p:cNvPr id="128025" name="Rectangle 22"/>
          <p:cNvSpPr>
            <a:spLocks noChangeArrowheads="1"/>
          </p:cNvSpPr>
          <p:nvPr/>
        </p:nvSpPr>
        <p:spPr bwMode="auto">
          <a:xfrm>
            <a:off x="6305550" y="2422525"/>
            <a:ext cx="649288"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Median</a:t>
            </a:r>
            <a:endParaRPr lang="en-US" sz="2200"/>
          </a:p>
        </p:txBody>
      </p:sp>
      <p:sp>
        <p:nvSpPr>
          <p:cNvPr id="128026" name="Rectangle 23"/>
          <p:cNvSpPr>
            <a:spLocks noChangeArrowheads="1"/>
          </p:cNvSpPr>
          <p:nvPr/>
        </p:nvSpPr>
        <p:spPr bwMode="auto">
          <a:xfrm>
            <a:off x="6305550" y="2727325"/>
            <a:ext cx="512763" cy="268288"/>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Mean</a:t>
            </a:r>
            <a:endParaRPr lang="en-US" sz="2200"/>
          </a:p>
        </p:txBody>
      </p:sp>
      <p:sp>
        <p:nvSpPr>
          <p:cNvPr id="128027" name="Rectangle 24"/>
          <p:cNvSpPr>
            <a:spLocks noChangeArrowheads="1"/>
          </p:cNvSpPr>
          <p:nvPr/>
        </p:nvSpPr>
        <p:spPr bwMode="auto">
          <a:xfrm>
            <a:off x="6305550" y="3078163"/>
            <a:ext cx="549275"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Range</a:t>
            </a:r>
            <a:endParaRPr lang="en-US" sz="2200"/>
          </a:p>
        </p:txBody>
      </p:sp>
      <p:sp>
        <p:nvSpPr>
          <p:cNvPr id="128028" name="Rectangle 25"/>
          <p:cNvSpPr>
            <a:spLocks noChangeArrowheads="1"/>
          </p:cNvSpPr>
          <p:nvPr/>
        </p:nvSpPr>
        <p:spPr bwMode="auto">
          <a:xfrm>
            <a:off x="6305550" y="3359150"/>
            <a:ext cx="749300" cy="268288"/>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Variance</a:t>
            </a:r>
            <a:endParaRPr lang="en-US" sz="2200"/>
          </a:p>
        </p:txBody>
      </p:sp>
      <p:sp>
        <p:nvSpPr>
          <p:cNvPr id="128029" name="Rectangle 26"/>
          <p:cNvSpPr>
            <a:spLocks noChangeArrowheads="1"/>
          </p:cNvSpPr>
          <p:nvPr/>
        </p:nvSpPr>
        <p:spPr bwMode="auto">
          <a:xfrm>
            <a:off x="6305550" y="3605213"/>
            <a:ext cx="1522413"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rPr>
              <a:t>Standard Deviation</a:t>
            </a:r>
            <a:endParaRPr lang="en-US" sz="2200"/>
          </a:p>
        </p:txBody>
      </p:sp>
      <p:sp>
        <p:nvSpPr>
          <p:cNvPr id="128030" name="Line 27"/>
          <p:cNvSpPr>
            <a:spLocks noChangeShapeType="1"/>
          </p:cNvSpPr>
          <p:nvPr/>
        </p:nvSpPr>
        <p:spPr bwMode="auto">
          <a:xfrm flipV="1">
            <a:off x="1535113" y="1697038"/>
            <a:ext cx="1587" cy="3873500"/>
          </a:xfrm>
          <a:prstGeom prst="line">
            <a:avLst/>
          </a:prstGeom>
          <a:noFill/>
          <a:ln w="0">
            <a:solidFill>
              <a:srgbClr val="000000"/>
            </a:solidFill>
            <a:round/>
            <a:headEnd/>
            <a:tailEnd/>
          </a:ln>
        </p:spPr>
        <p:txBody>
          <a:bodyPr/>
          <a:lstStyle/>
          <a:p>
            <a:endParaRPr lang="en-GB"/>
          </a:p>
        </p:txBody>
      </p:sp>
      <p:sp>
        <p:nvSpPr>
          <p:cNvPr id="128031" name="Line 28"/>
          <p:cNvSpPr>
            <a:spLocks noChangeShapeType="1"/>
          </p:cNvSpPr>
          <p:nvPr/>
        </p:nvSpPr>
        <p:spPr bwMode="auto">
          <a:xfrm flipH="1">
            <a:off x="1511300" y="3662363"/>
            <a:ext cx="23813" cy="1587"/>
          </a:xfrm>
          <a:prstGeom prst="line">
            <a:avLst/>
          </a:prstGeom>
          <a:noFill/>
          <a:ln w="0">
            <a:solidFill>
              <a:srgbClr val="000000"/>
            </a:solidFill>
            <a:round/>
            <a:headEnd/>
            <a:tailEnd/>
          </a:ln>
        </p:spPr>
        <p:txBody>
          <a:bodyPr/>
          <a:lstStyle/>
          <a:p>
            <a:endParaRPr lang="en-GB"/>
          </a:p>
        </p:txBody>
      </p:sp>
      <p:sp>
        <p:nvSpPr>
          <p:cNvPr id="128032" name="Line 29"/>
          <p:cNvSpPr>
            <a:spLocks noChangeShapeType="1"/>
          </p:cNvSpPr>
          <p:nvPr/>
        </p:nvSpPr>
        <p:spPr bwMode="auto">
          <a:xfrm>
            <a:off x="1535113" y="1708150"/>
            <a:ext cx="88900" cy="1588"/>
          </a:xfrm>
          <a:prstGeom prst="line">
            <a:avLst/>
          </a:prstGeom>
          <a:noFill/>
          <a:ln w="0">
            <a:solidFill>
              <a:srgbClr val="000000"/>
            </a:solidFill>
            <a:round/>
            <a:headEnd/>
            <a:tailEnd/>
          </a:ln>
        </p:spPr>
        <p:txBody>
          <a:bodyPr/>
          <a:lstStyle/>
          <a:p>
            <a:endParaRPr lang="en-GB"/>
          </a:p>
        </p:txBody>
      </p:sp>
      <p:sp>
        <p:nvSpPr>
          <p:cNvPr id="128033" name="Line 30"/>
          <p:cNvSpPr>
            <a:spLocks noChangeShapeType="1"/>
          </p:cNvSpPr>
          <p:nvPr/>
        </p:nvSpPr>
        <p:spPr bwMode="auto">
          <a:xfrm>
            <a:off x="1535113" y="5570538"/>
            <a:ext cx="88900" cy="1587"/>
          </a:xfrm>
          <a:prstGeom prst="line">
            <a:avLst/>
          </a:prstGeom>
          <a:noFill/>
          <a:ln w="0">
            <a:solidFill>
              <a:srgbClr val="000000"/>
            </a:solidFill>
            <a:round/>
            <a:headEnd/>
            <a:tailEnd/>
          </a:ln>
        </p:spPr>
        <p:txBody>
          <a:bodyPr/>
          <a:lstStyle/>
          <a:p>
            <a:endParaRPr lang="en-GB"/>
          </a:p>
        </p:txBody>
      </p:sp>
      <p:sp>
        <p:nvSpPr>
          <p:cNvPr id="128034" name="Line 31"/>
          <p:cNvSpPr>
            <a:spLocks noChangeShapeType="1"/>
          </p:cNvSpPr>
          <p:nvPr/>
        </p:nvSpPr>
        <p:spPr bwMode="auto">
          <a:xfrm>
            <a:off x="2659063" y="1720850"/>
            <a:ext cx="250825" cy="0"/>
          </a:xfrm>
          <a:prstGeom prst="line">
            <a:avLst/>
          </a:prstGeom>
          <a:noFill/>
          <a:ln w="0">
            <a:solidFill>
              <a:srgbClr val="000000"/>
            </a:solidFill>
            <a:round/>
            <a:headEnd/>
            <a:tailEnd/>
          </a:ln>
        </p:spPr>
        <p:txBody>
          <a:bodyPr/>
          <a:lstStyle/>
          <a:p>
            <a:endParaRPr lang="en-GB"/>
          </a:p>
        </p:txBody>
      </p:sp>
      <p:sp>
        <p:nvSpPr>
          <p:cNvPr id="128035" name="Line 32"/>
          <p:cNvSpPr>
            <a:spLocks noChangeShapeType="1"/>
          </p:cNvSpPr>
          <p:nvPr/>
        </p:nvSpPr>
        <p:spPr bwMode="auto">
          <a:xfrm>
            <a:off x="2522538" y="5570538"/>
            <a:ext cx="325437" cy="1587"/>
          </a:xfrm>
          <a:prstGeom prst="line">
            <a:avLst/>
          </a:prstGeom>
          <a:noFill/>
          <a:ln w="0">
            <a:solidFill>
              <a:srgbClr val="000000"/>
            </a:solidFill>
            <a:round/>
            <a:headEnd/>
            <a:tailEnd/>
          </a:ln>
        </p:spPr>
        <p:txBody>
          <a:bodyPr/>
          <a:lstStyle/>
          <a:p>
            <a:endParaRPr lang="en-GB"/>
          </a:p>
        </p:txBody>
      </p:sp>
      <p:sp>
        <p:nvSpPr>
          <p:cNvPr id="128036" name="Line 33"/>
          <p:cNvSpPr>
            <a:spLocks noChangeShapeType="1"/>
          </p:cNvSpPr>
          <p:nvPr/>
        </p:nvSpPr>
        <p:spPr bwMode="auto">
          <a:xfrm>
            <a:off x="2909888" y="877888"/>
            <a:ext cx="1587" cy="1989137"/>
          </a:xfrm>
          <a:prstGeom prst="line">
            <a:avLst/>
          </a:prstGeom>
          <a:noFill/>
          <a:ln w="0">
            <a:solidFill>
              <a:srgbClr val="000000"/>
            </a:solidFill>
            <a:round/>
            <a:headEnd/>
            <a:tailEnd/>
          </a:ln>
        </p:spPr>
        <p:txBody>
          <a:bodyPr/>
          <a:lstStyle/>
          <a:p>
            <a:endParaRPr lang="en-GB"/>
          </a:p>
        </p:txBody>
      </p:sp>
      <p:sp>
        <p:nvSpPr>
          <p:cNvPr id="128037" name="Line 34"/>
          <p:cNvSpPr>
            <a:spLocks noChangeShapeType="1"/>
          </p:cNvSpPr>
          <p:nvPr/>
        </p:nvSpPr>
        <p:spPr bwMode="auto">
          <a:xfrm>
            <a:off x="2847975" y="5126038"/>
            <a:ext cx="1588" cy="958850"/>
          </a:xfrm>
          <a:prstGeom prst="line">
            <a:avLst/>
          </a:prstGeom>
          <a:noFill/>
          <a:ln w="0">
            <a:solidFill>
              <a:srgbClr val="000000"/>
            </a:solidFill>
            <a:round/>
            <a:headEnd/>
            <a:tailEnd/>
          </a:ln>
        </p:spPr>
        <p:txBody>
          <a:bodyPr/>
          <a:lstStyle/>
          <a:p>
            <a:endParaRPr lang="en-GB"/>
          </a:p>
        </p:txBody>
      </p:sp>
      <p:sp>
        <p:nvSpPr>
          <p:cNvPr id="128038" name="Line 35"/>
          <p:cNvSpPr>
            <a:spLocks noChangeShapeType="1"/>
          </p:cNvSpPr>
          <p:nvPr/>
        </p:nvSpPr>
        <p:spPr bwMode="auto">
          <a:xfrm>
            <a:off x="2859088" y="5126038"/>
            <a:ext cx="125412" cy="0"/>
          </a:xfrm>
          <a:prstGeom prst="line">
            <a:avLst/>
          </a:prstGeom>
          <a:noFill/>
          <a:ln w="0">
            <a:solidFill>
              <a:srgbClr val="000000"/>
            </a:solidFill>
            <a:round/>
            <a:headEnd/>
            <a:tailEnd/>
          </a:ln>
        </p:spPr>
        <p:txBody>
          <a:bodyPr/>
          <a:lstStyle/>
          <a:p>
            <a:endParaRPr lang="en-GB"/>
          </a:p>
        </p:txBody>
      </p:sp>
      <p:sp>
        <p:nvSpPr>
          <p:cNvPr id="128039" name="Line 36"/>
          <p:cNvSpPr>
            <a:spLocks noChangeShapeType="1"/>
          </p:cNvSpPr>
          <p:nvPr/>
        </p:nvSpPr>
        <p:spPr bwMode="auto">
          <a:xfrm>
            <a:off x="2859088" y="6084888"/>
            <a:ext cx="125412" cy="1587"/>
          </a:xfrm>
          <a:prstGeom prst="line">
            <a:avLst/>
          </a:prstGeom>
          <a:noFill/>
          <a:ln w="0">
            <a:solidFill>
              <a:srgbClr val="000000"/>
            </a:solidFill>
            <a:round/>
            <a:headEnd/>
            <a:tailEnd/>
          </a:ln>
        </p:spPr>
        <p:txBody>
          <a:bodyPr/>
          <a:lstStyle/>
          <a:p>
            <a:endParaRPr lang="en-GB"/>
          </a:p>
        </p:txBody>
      </p:sp>
      <p:sp>
        <p:nvSpPr>
          <p:cNvPr id="128040" name="Line 37"/>
          <p:cNvSpPr>
            <a:spLocks noChangeShapeType="1"/>
          </p:cNvSpPr>
          <p:nvPr/>
        </p:nvSpPr>
        <p:spPr bwMode="auto">
          <a:xfrm>
            <a:off x="2921000" y="2878138"/>
            <a:ext cx="63500" cy="1587"/>
          </a:xfrm>
          <a:prstGeom prst="line">
            <a:avLst/>
          </a:prstGeom>
          <a:noFill/>
          <a:ln w="0">
            <a:solidFill>
              <a:srgbClr val="000000"/>
            </a:solidFill>
            <a:round/>
            <a:headEnd/>
            <a:tailEnd/>
          </a:ln>
        </p:spPr>
        <p:txBody>
          <a:bodyPr/>
          <a:lstStyle/>
          <a:p>
            <a:endParaRPr lang="en-GB"/>
          </a:p>
        </p:txBody>
      </p:sp>
      <p:sp>
        <p:nvSpPr>
          <p:cNvPr id="128041" name="Line 38"/>
          <p:cNvSpPr>
            <a:spLocks noChangeShapeType="1"/>
          </p:cNvSpPr>
          <p:nvPr/>
        </p:nvSpPr>
        <p:spPr bwMode="auto">
          <a:xfrm>
            <a:off x="2921000" y="1720850"/>
            <a:ext cx="63500" cy="0"/>
          </a:xfrm>
          <a:prstGeom prst="line">
            <a:avLst/>
          </a:prstGeom>
          <a:noFill/>
          <a:ln w="0">
            <a:solidFill>
              <a:srgbClr val="000000"/>
            </a:solidFill>
            <a:round/>
            <a:headEnd/>
            <a:tailEnd/>
          </a:ln>
        </p:spPr>
        <p:txBody>
          <a:bodyPr/>
          <a:lstStyle/>
          <a:p>
            <a:endParaRPr lang="en-GB"/>
          </a:p>
        </p:txBody>
      </p:sp>
      <p:sp>
        <p:nvSpPr>
          <p:cNvPr id="128042" name="Line 39"/>
          <p:cNvSpPr>
            <a:spLocks noChangeShapeType="1"/>
          </p:cNvSpPr>
          <p:nvPr/>
        </p:nvSpPr>
        <p:spPr bwMode="auto">
          <a:xfrm>
            <a:off x="2921000" y="877888"/>
            <a:ext cx="63500" cy="1587"/>
          </a:xfrm>
          <a:prstGeom prst="line">
            <a:avLst/>
          </a:prstGeom>
          <a:noFill/>
          <a:ln w="0">
            <a:solidFill>
              <a:srgbClr val="000000"/>
            </a:solidFill>
            <a:round/>
            <a:headEnd/>
            <a:tailEnd/>
          </a:ln>
        </p:spPr>
        <p:txBody>
          <a:bodyPr/>
          <a:lstStyle/>
          <a:p>
            <a:endParaRPr lang="en-GB"/>
          </a:p>
        </p:txBody>
      </p:sp>
      <p:sp>
        <p:nvSpPr>
          <p:cNvPr id="128043" name="Line 40"/>
          <p:cNvSpPr>
            <a:spLocks noChangeShapeType="1"/>
          </p:cNvSpPr>
          <p:nvPr/>
        </p:nvSpPr>
        <p:spPr bwMode="auto">
          <a:xfrm>
            <a:off x="3857625" y="1731963"/>
            <a:ext cx="374650" cy="1587"/>
          </a:xfrm>
          <a:prstGeom prst="line">
            <a:avLst/>
          </a:prstGeom>
          <a:noFill/>
          <a:ln w="0">
            <a:solidFill>
              <a:srgbClr val="000000"/>
            </a:solidFill>
            <a:round/>
            <a:headEnd/>
            <a:tailEnd/>
          </a:ln>
        </p:spPr>
        <p:txBody>
          <a:bodyPr/>
          <a:lstStyle/>
          <a:p>
            <a:endParaRPr lang="en-GB"/>
          </a:p>
        </p:txBody>
      </p:sp>
      <p:sp>
        <p:nvSpPr>
          <p:cNvPr id="128044" name="Line 41"/>
          <p:cNvSpPr>
            <a:spLocks noChangeShapeType="1"/>
          </p:cNvSpPr>
          <p:nvPr/>
        </p:nvSpPr>
        <p:spPr bwMode="auto">
          <a:xfrm>
            <a:off x="4232275" y="633413"/>
            <a:ext cx="1588" cy="538162"/>
          </a:xfrm>
          <a:prstGeom prst="line">
            <a:avLst/>
          </a:prstGeom>
          <a:noFill/>
          <a:ln w="0">
            <a:solidFill>
              <a:srgbClr val="000000"/>
            </a:solidFill>
            <a:round/>
            <a:headEnd/>
            <a:tailEnd/>
          </a:ln>
        </p:spPr>
        <p:txBody>
          <a:bodyPr/>
          <a:lstStyle/>
          <a:p>
            <a:endParaRPr lang="en-GB"/>
          </a:p>
        </p:txBody>
      </p:sp>
      <p:sp>
        <p:nvSpPr>
          <p:cNvPr id="128045" name="Line 42"/>
          <p:cNvSpPr>
            <a:spLocks noChangeShapeType="1"/>
          </p:cNvSpPr>
          <p:nvPr/>
        </p:nvSpPr>
        <p:spPr bwMode="auto">
          <a:xfrm>
            <a:off x="4232275" y="1592263"/>
            <a:ext cx="1588" cy="304800"/>
          </a:xfrm>
          <a:prstGeom prst="line">
            <a:avLst/>
          </a:prstGeom>
          <a:noFill/>
          <a:ln w="0">
            <a:solidFill>
              <a:srgbClr val="000000"/>
            </a:solidFill>
            <a:round/>
            <a:headEnd/>
            <a:tailEnd/>
          </a:ln>
        </p:spPr>
        <p:txBody>
          <a:bodyPr/>
          <a:lstStyle/>
          <a:p>
            <a:endParaRPr lang="en-GB"/>
          </a:p>
        </p:txBody>
      </p:sp>
      <p:sp>
        <p:nvSpPr>
          <p:cNvPr id="128046" name="Line 43"/>
          <p:cNvSpPr>
            <a:spLocks noChangeShapeType="1"/>
          </p:cNvSpPr>
          <p:nvPr/>
        </p:nvSpPr>
        <p:spPr bwMode="auto">
          <a:xfrm>
            <a:off x="4232275" y="2470150"/>
            <a:ext cx="1588" cy="958850"/>
          </a:xfrm>
          <a:prstGeom prst="line">
            <a:avLst/>
          </a:prstGeom>
          <a:noFill/>
          <a:ln w="0">
            <a:solidFill>
              <a:srgbClr val="000000"/>
            </a:solidFill>
            <a:round/>
            <a:headEnd/>
            <a:tailEnd/>
          </a:ln>
        </p:spPr>
        <p:txBody>
          <a:bodyPr/>
          <a:lstStyle/>
          <a:p>
            <a:endParaRPr lang="en-GB"/>
          </a:p>
        </p:txBody>
      </p:sp>
      <p:sp>
        <p:nvSpPr>
          <p:cNvPr id="128047" name="Line 44"/>
          <p:cNvSpPr>
            <a:spLocks noChangeShapeType="1"/>
          </p:cNvSpPr>
          <p:nvPr/>
        </p:nvSpPr>
        <p:spPr bwMode="auto">
          <a:xfrm>
            <a:off x="4244975" y="1592263"/>
            <a:ext cx="100013" cy="1587"/>
          </a:xfrm>
          <a:prstGeom prst="line">
            <a:avLst/>
          </a:prstGeom>
          <a:noFill/>
          <a:ln w="0">
            <a:solidFill>
              <a:srgbClr val="000000"/>
            </a:solidFill>
            <a:round/>
            <a:headEnd/>
            <a:tailEnd/>
          </a:ln>
        </p:spPr>
        <p:txBody>
          <a:bodyPr/>
          <a:lstStyle/>
          <a:p>
            <a:endParaRPr lang="en-GB"/>
          </a:p>
        </p:txBody>
      </p:sp>
      <p:sp>
        <p:nvSpPr>
          <p:cNvPr id="128048" name="Line 45"/>
          <p:cNvSpPr>
            <a:spLocks noChangeShapeType="1"/>
          </p:cNvSpPr>
          <p:nvPr/>
        </p:nvSpPr>
        <p:spPr bwMode="auto">
          <a:xfrm>
            <a:off x="4232275" y="1897063"/>
            <a:ext cx="112713" cy="1587"/>
          </a:xfrm>
          <a:prstGeom prst="line">
            <a:avLst/>
          </a:prstGeom>
          <a:noFill/>
          <a:ln w="0">
            <a:solidFill>
              <a:srgbClr val="000000"/>
            </a:solidFill>
            <a:round/>
            <a:headEnd/>
            <a:tailEnd/>
          </a:ln>
        </p:spPr>
        <p:txBody>
          <a:bodyPr/>
          <a:lstStyle/>
          <a:p>
            <a:endParaRPr lang="en-GB"/>
          </a:p>
        </p:txBody>
      </p:sp>
      <p:sp>
        <p:nvSpPr>
          <p:cNvPr id="128049" name="Line 46"/>
          <p:cNvSpPr>
            <a:spLocks noChangeShapeType="1"/>
          </p:cNvSpPr>
          <p:nvPr/>
        </p:nvSpPr>
        <p:spPr bwMode="auto">
          <a:xfrm>
            <a:off x="3908425" y="2890838"/>
            <a:ext cx="323850" cy="1587"/>
          </a:xfrm>
          <a:prstGeom prst="line">
            <a:avLst/>
          </a:prstGeom>
          <a:noFill/>
          <a:ln w="0">
            <a:solidFill>
              <a:srgbClr val="000000"/>
            </a:solidFill>
            <a:round/>
            <a:headEnd/>
            <a:tailEnd/>
          </a:ln>
        </p:spPr>
        <p:txBody>
          <a:bodyPr/>
          <a:lstStyle/>
          <a:p>
            <a:endParaRPr lang="en-GB"/>
          </a:p>
        </p:txBody>
      </p:sp>
      <p:sp>
        <p:nvSpPr>
          <p:cNvPr id="128050" name="Line 47"/>
          <p:cNvSpPr>
            <a:spLocks noChangeShapeType="1"/>
          </p:cNvSpPr>
          <p:nvPr/>
        </p:nvSpPr>
        <p:spPr bwMode="auto">
          <a:xfrm>
            <a:off x="4232275" y="2470150"/>
            <a:ext cx="138113" cy="0"/>
          </a:xfrm>
          <a:prstGeom prst="line">
            <a:avLst/>
          </a:prstGeom>
          <a:noFill/>
          <a:ln w="0">
            <a:solidFill>
              <a:srgbClr val="000000"/>
            </a:solidFill>
            <a:round/>
            <a:headEnd/>
            <a:tailEnd/>
          </a:ln>
        </p:spPr>
        <p:txBody>
          <a:bodyPr/>
          <a:lstStyle/>
          <a:p>
            <a:endParaRPr lang="en-GB"/>
          </a:p>
        </p:txBody>
      </p:sp>
      <p:sp>
        <p:nvSpPr>
          <p:cNvPr id="128051" name="Line 48"/>
          <p:cNvSpPr>
            <a:spLocks noChangeShapeType="1"/>
          </p:cNvSpPr>
          <p:nvPr/>
        </p:nvSpPr>
        <p:spPr bwMode="auto">
          <a:xfrm>
            <a:off x="4232275" y="3417888"/>
            <a:ext cx="138113" cy="1587"/>
          </a:xfrm>
          <a:prstGeom prst="line">
            <a:avLst/>
          </a:prstGeom>
          <a:noFill/>
          <a:ln w="0">
            <a:solidFill>
              <a:srgbClr val="000000"/>
            </a:solidFill>
            <a:round/>
            <a:headEnd/>
            <a:tailEnd/>
          </a:ln>
        </p:spPr>
        <p:txBody>
          <a:bodyPr/>
          <a:lstStyle/>
          <a:p>
            <a:endParaRPr lang="en-GB"/>
          </a:p>
        </p:txBody>
      </p:sp>
      <p:sp>
        <p:nvSpPr>
          <p:cNvPr id="128052" name="Line 49"/>
          <p:cNvSpPr>
            <a:spLocks noChangeShapeType="1"/>
          </p:cNvSpPr>
          <p:nvPr/>
        </p:nvSpPr>
        <p:spPr bwMode="auto">
          <a:xfrm>
            <a:off x="3706813" y="912813"/>
            <a:ext cx="625475" cy="1587"/>
          </a:xfrm>
          <a:prstGeom prst="line">
            <a:avLst/>
          </a:prstGeom>
          <a:noFill/>
          <a:ln w="0">
            <a:solidFill>
              <a:srgbClr val="000000"/>
            </a:solidFill>
            <a:round/>
            <a:headEnd/>
            <a:tailEnd/>
          </a:ln>
        </p:spPr>
        <p:txBody>
          <a:bodyPr/>
          <a:lstStyle/>
          <a:p>
            <a:endParaRPr lang="en-GB"/>
          </a:p>
        </p:txBody>
      </p:sp>
      <p:sp>
        <p:nvSpPr>
          <p:cNvPr id="128053" name="Line 50"/>
          <p:cNvSpPr>
            <a:spLocks noChangeShapeType="1"/>
          </p:cNvSpPr>
          <p:nvPr/>
        </p:nvSpPr>
        <p:spPr bwMode="auto">
          <a:xfrm>
            <a:off x="4232275" y="633413"/>
            <a:ext cx="112713" cy="1587"/>
          </a:xfrm>
          <a:prstGeom prst="line">
            <a:avLst/>
          </a:prstGeom>
          <a:noFill/>
          <a:ln w="0">
            <a:solidFill>
              <a:srgbClr val="000000"/>
            </a:solidFill>
            <a:round/>
            <a:headEnd/>
            <a:tailEnd/>
          </a:ln>
        </p:spPr>
        <p:txBody>
          <a:bodyPr/>
          <a:lstStyle/>
          <a:p>
            <a:endParaRPr lang="en-GB"/>
          </a:p>
        </p:txBody>
      </p:sp>
      <p:sp>
        <p:nvSpPr>
          <p:cNvPr id="128054" name="Line 51"/>
          <p:cNvSpPr>
            <a:spLocks noChangeShapeType="1"/>
          </p:cNvSpPr>
          <p:nvPr/>
        </p:nvSpPr>
        <p:spPr bwMode="auto">
          <a:xfrm>
            <a:off x="4232275" y="1171575"/>
            <a:ext cx="112713" cy="1588"/>
          </a:xfrm>
          <a:prstGeom prst="line">
            <a:avLst/>
          </a:prstGeom>
          <a:noFill/>
          <a:ln w="0">
            <a:solidFill>
              <a:srgbClr val="000000"/>
            </a:solidFill>
            <a:round/>
            <a:headEnd/>
            <a:tailEnd/>
          </a:ln>
        </p:spPr>
        <p:txBody>
          <a:bodyPr/>
          <a:lstStyle/>
          <a:p>
            <a:endParaRPr lang="en-GB"/>
          </a:p>
        </p:txBody>
      </p:sp>
      <p:sp>
        <p:nvSpPr>
          <p:cNvPr id="128055" name="Line 52"/>
          <p:cNvSpPr>
            <a:spLocks noChangeShapeType="1"/>
          </p:cNvSpPr>
          <p:nvPr/>
        </p:nvSpPr>
        <p:spPr bwMode="auto">
          <a:xfrm>
            <a:off x="6142038" y="1428750"/>
            <a:ext cx="1587" cy="514350"/>
          </a:xfrm>
          <a:prstGeom prst="line">
            <a:avLst/>
          </a:prstGeom>
          <a:noFill/>
          <a:ln w="0">
            <a:solidFill>
              <a:srgbClr val="000000"/>
            </a:solidFill>
            <a:round/>
            <a:headEnd/>
            <a:tailEnd/>
          </a:ln>
        </p:spPr>
        <p:txBody>
          <a:bodyPr/>
          <a:lstStyle/>
          <a:p>
            <a:endParaRPr lang="en-GB"/>
          </a:p>
        </p:txBody>
      </p:sp>
      <p:sp>
        <p:nvSpPr>
          <p:cNvPr id="128056" name="Line 53"/>
          <p:cNvSpPr>
            <a:spLocks noChangeShapeType="1"/>
          </p:cNvSpPr>
          <p:nvPr/>
        </p:nvSpPr>
        <p:spPr bwMode="auto">
          <a:xfrm>
            <a:off x="6154738" y="2246313"/>
            <a:ext cx="1587" cy="561975"/>
          </a:xfrm>
          <a:prstGeom prst="line">
            <a:avLst/>
          </a:prstGeom>
          <a:noFill/>
          <a:ln w="0">
            <a:solidFill>
              <a:srgbClr val="000000"/>
            </a:solidFill>
            <a:round/>
            <a:headEnd/>
            <a:tailEnd/>
          </a:ln>
        </p:spPr>
        <p:txBody>
          <a:bodyPr/>
          <a:lstStyle/>
          <a:p>
            <a:endParaRPr lang="en-GB"/>
          </a:p>
        </p:txBody>
      </p:sp>
      <p:sp>
        <p:nvSpPr>
          <p:cNvPr id="128057" name="Line 54"/>
          <p:cNvSpPr>
            <a:spLocks noChangeShapeType="1"/>
          </p:cNvSpPr>
          <p:nvPr/>
        </p:nvSpPr>
        <p:spPr bwMode="auto">
          <a:xfrm>
            <a:off x="6167438" y="3160713"/>
            <a:ext cx="1587" cy="536575"/>
          </a:xfrm>
          <a:prstGeom prst="line">
            <a:avLst/>
          </a:prstGeom>
          <a:noFill/>
          <a:ln w="0">
            <a:solidFill>
              <a:srgbClr val="000000"/>
            </a:solidFill>
            <a:round/>
            <a:headEnd/>
            <a:tailEnd/>
          </a:ln>
        </p:spPr>
        <p:txBody>
          <a:bodyPr/>
          <a:lstStyle/>
          <a:p>
            <a:endParaRPr lang="en-GB"/>
          </a:p>
        </p:txBody>
      </p:sp>
      <p:sp>
        <p:nvSpPr>
          <p:cNvPr id="128058" name="Line 55"/>
          <p:cNvSpPr>
            <a:spLocks noChangeShapeType="1"/>
          </p:cNvSpPr>
          <p:nvPr/>
        </p:nvSpPr>
        <p:spPr bwMode="auto">
          <a:xfrm flipV="1">
            <a:off x="5392738" y="1673225"/>
            <a:ext cx="749300" cy="211138"/>
          </a:xfrm>
          <a:prstGeom prst="line">
            <a:avLst/>
          </a:prstGeom>
          <a:noFill/>
          <a:ln w="0">
            <a:solidFill>
              <a:srgbClr val="000000"/>
            </a:solidFill>
            <a:round/>
            <a:headEnd/>
            <a:tailEnd/>
          </a:ln>
        </p:spPr>
        <p:txBody>
          <a:bodyPr/>
          <a:lstStyle/>
          <a:p>
            <a:endParaRPr lang="en-GB"/>
          </a:p>
        </p:txBody>
      </p:sp>
      <p:sp>
        <p:nvSpPr>
          <p:cNvPr id="128059" name="Line 56"/>
          <p:cNvSpPr>
            <a:spLocks noChangeShapeType="1"/>
          </p:cNvSpPr>
          <p:nvPr/>
        </p:nvSpPr>
        <p:spPr bwMode="auto">
          <a:xfrm>
            <a:off x="5967413" y="2505075"/>
            <a:ext cx="263525" cy="1588"/>
          </a:xfrm>
          <a:prstGeom prst="line">
            <a:avLst/>
          </a:prstGeom>
          <a:noFill/>
          <a:ln w="0">
            <a:solidFill>
              <a:srgbClr val="000000"/>
            </a:solidFill>
            <a:round/>
            <a:headEnd/>
            <a:tailEnd/>
          </a:ln>
        </p:spPr>
        <p:txBody>
          <a:bodyPr/>
          <a:lstStyle/>
          <a:p>
            <a:endParaRPr lang="en-GB"/>
          </a:p>
        </p:txBody>
      </p:sp>
      <p:sp>
        <p:nvSpPr>
          <p:cNvPr id="128060" name="Line 57"/>
          <p:cNvSpPr>
            <a:spLocks noChangeShapeType="1"/>
          </p:cNvSpPr>
          <p:nvPr/>
        </p:nvSpPr>
        <p:spPr bwMode="auto">
          <a:xfrm>
            <a:off x="5481638" y="3440113"/>
            <a:ext cx="760412" cy="1587"/>
          </a:xfrm>
          <a:prstGeom prst="line">
            <a:avLst/>
          </a:prstGeom>
          <a:noFill/>
          <a:ln w="0">
            <a:solidFill>
              <a:srgbClr val="000000"/>
            </a:solidFill>
            <a:round/>
            <a:headEnd/>
            <a:tailEnd/>
          </a:ln>
        </p:spPr>
        <p:txBody>
          <a:bodyPr/>
          <a:lstStyle/>
          <a:p>
            <a:endParaRPr lang="en-GB"/>
          </a:p>
        </p:txBody>
      </p:sp>
      <p:sp>
        <p:nvSpPr>
          <p:cNvPr id="128061" name="Line 58"/>
          <p:cNvSpPr>
            <a:spLocks noChangeShapeType="1"/>
          </p:cNvSpPr>
          <p:nvPr/>
        </p:nvSpPr>
        <p:spPr bwMode="auto">
          <a:xfrm>
            <a:off x="6142038" y="1428750"/>
            <a:ext cx="112712" cy="1588"/>
          </a:xfrm>
          <a:prstGeom prst="line">
            <a:avLst/>
          </a:prstGeom>
          <a:noFill/>
          <a:ln w="0">
            <a:solidFill>
              <a:srgbClr val="000000"/>
            </a:solidFill>
            <a:round/>
            <a:headEnd/>
            <a:tailEnd/>
          </a:ln>
        </p:spPr>
        <p:txBody>
          <a:bodyPr/>
          <a:lstStyle/>
          <a:p>
            <a:endParaRPr lang="en-GB"/>
          </a:p>
        </p:txBody>
      </p:sp>
      <p:sp>
        <p:nvSpPr>
          <p:cNvPr id="128062" name="Line 59"/>
          <p:cNvSpPr>
            <a:spLocks noChangeShapeType="1"/>
          </p:cNvSpPr>
          <p:nvPr/>
        </p:nvSpPr>
        <p:spPr bwMode="auto">
          <a:xfrm>
            <a:off x="6142038" y="1673225"/>
            <a:ext cx="112712" cy="1588"/>
          </a:xfrm>
          <a:prstGeom prst="line">
            <a:avLst/>
          </a:prstGeom>
          <a:noFill/>
          <a:ln w="0">
            <a:solidFill>
              <a:srgbClr val="000000"/>
            </a:solidFill>
            <a:round/>
            <a:headEnd/>
            <a:tailEnd/>
          </a:ln>
        </p:spPr>
        <p:txBody>
          <a:bodyPr/>
          <a:lstStyle/>
          <a:p>
            <a:endParaRPr lang="en-GB"/>
          </a:p>
        </p:txBody>
      </p:sp>
      <p:sp>
        <p:nvSpPr>
          <p:cNvPr id="128063" name="Line 60"/>
          <p:cNvSpPr>
            <a:spLocks noChangeShapeType="1"/>
          </p:cNvSpPr>
          <p:nvPr/>
        </p:nvSpPr>
        <p:spPr bwMode="auto">
          <a:xfrm>
            <a:off x="6142038" y="1943100"/>
            <a:ext cx="112712" cy="1588"/>
          </a:xfrm>
          <a:prstGeom prst="line">
            <a:avLst/>
          </a:prstGeom>
          <a:noFill/>
          <a:ln w="0">
            <a:solidFill>
              <a:srgbClr val="000000"/>
            </a:solidFill>
            <a:round/>
            <a:headEnd/>
            <a:tailEnd/>
          </a:ln>
        </p:spPr>
        <p:txBody>
          <a:bodyPr/>
          <a:lstStyle/>
          <a:p>
            <a:endParaRPr lang="en-GB"/>
          </a:p>
        </p:txBody>
      </p:sp>
      <p:sp>
        <p:nvSpPr>
          <p:cNvPr id="128064" name="Line 61"/>
          <p:cNvSpPr>
            <a:spLocks noChangeShapeType="1"/>
          </p:cNvSpPr>
          <p:nvPr/>
        </p:nvSpPr>
        <p:spPr bwMode="auto">
          <a:xfrm>
            <a:off x="6154738" y="2246313"/>
            <a:ext cx="61912" cy="1587"/>
          </a:xfrm>
          <a:prstGeom prst="line">
            <a:avLst/>
          </a:prstGeom>
          <a:noFill/>
          <a:ln w="0">
            <a:solidFill>
              <a:srgbClr val="000000"/>
            </a:solidFill>
            <a:round/>
            <a:headEnd/>
            <a:tailEnd/>
          </a:ln>
        </p:spPr>
        <p:txBody>
          <a:bodyPr/>
          <a:lstStyle/>
          <a:p>
            <a:endParaRPr lang="en-GB"/>
          </a:p>
        </p:txBody>
      </p:sp>
      <p:sp>
        <p:nvSpPr>
          <p:cNvPr id="128065" name="Line 62"/>
          <p:cNvSpPr>
            <a:spLocks noChangeShapeType="1"/>
          </p:cNvSpPr>
          <p:nvPr/>
        </p:nvSpPr>
        <p:spPr bwMode="auto">
          <a:xfrm>
            <a:off x="6154738" y="2808288"/>
            <a:ext cx="61912" cy="1587"/>
          </a:xfrm>
          <a:prstGeom prst="line">
            <a:avLst/>
          </a:prstGeom>
          <a:noFill/>
          <a:ln w="0">
            <a:solidFill>
              <a:srgbClr val="000000"/>
            </a:solidFill>
            <a:round/>
            <a:headEnd/>
            <a:tailEnd/>
          </a:ln>
        </p:spPr>
        <p:txBody>
          <a:bodyPr/>
          <a:lstStyle/>
          <a:p>
            <a:endParaRPr lang="en-GB"/>
          </a:p>
        </p:txBody>
      </p:sp>
      <p:sp>
        <p:nvSpPr>
          <p:cNvPr id="128066" name="Line 63"/>
          <p:cNvSpPr>
            <a:spLocks noChangeShapeType="1"/>
          </p:cNvSpPr>
          <p:nvPr/>
        </p:nvSpPr>
        <p:spPr bwMode="auto">
          <a:xfrm>
            <a:off x="6167438" y="3160713"/>
            <a:ext cx="63500" cy="0"/>
          </a:xfrm>
          <a:prstGeom prst="line">
            <a:avLst/>
          </a:prstGeom>
          <a:noFill/>
          <a:ln w="0">
            <a:solidFill>
              <a:srgbClr val="000000"/>
            </a:solidFill>
            <a:round/>
            <a:headEnd/>
            <a:tailEnd/>
          </a:ln>
        </p:spPr>
        <p:txBody>
          <a:bodyPr/>
          <a:lstStyle/>
          <a:p>
            <a:endParaRPr lang="en-GB"/>
          </a:p>
        </p:txBody>
      </p:sp>
      <p:sp>
        <p:nvSpPr>
          <p:cNvPr id="128067" name="Line 64"/>
          <p:cNvSpPr>
            <a:spLocks noChangeShapeType="1"/>
          </p:cNvSpPr>
          <p:nvPr/>
        </p:nvSpPr>
        <p:spPr bwMode="auto">
          <a:xfrm>
            <a:off x="6167438" y="3697288"/>
            <a:ext cx="63500" cy="1587"/>
          </a:xfrm>
          <a:prstGeom prst="line">
            <a:avLst/>
          </a:prstGeom>
          <a:noFill/>
          <a:ln w="0">
            <a:solidFill>
              <a:srgbClr val="000000"/>
            </a:solidFill>
            <a:round/>
            <a:headEnd/>
            <a:tailEnd/>
          </a:ln>
        </p:spPr>
        <p:txBody>
          <a:bodyPr/>
          <a:lstStyle/>
          <a:p>
            <a:endParaRPr lang="en-GB"/>
          </a:p>
        </p:txBody>
      </p:sp>
      <p:sp>
        <p:nvSpPr>
          <p:cNvPr id="128068" name="Line 65"/>
          <p:cNvSpPr>
            <a:spLocks noChangeShapeType="1"/>
          </p:cNvSpPr>
          <p:nvPr/>
        </p:nvSpPr>
        <p:spPr bwMode="auto">
          <a:xfrm>
            <a:off x="5230813" y="1627188"/>
            <a:ext cx="911225" cy="34925"/>
          </a:xfrm>
          <a:prstGeom prst="line">
            <a:avLst/>
          </a:prstGeom>
          <a:noFill/>
          <a:ln w="0">
            <a:solidFill>
              <a:srgbClr val="000000"/>
            </a:solidFill>
            <a:round/>
            <a:headEnd/>
            <a:tailEnd/>
          </a:ln>
        </p:spPr>
        <p:txBody>
          <a:bodyPr/>
          <a:lstStyle/>
          <a:p>
            <a:endParaRPr lang="en-GB"/>
          </a:p>
        </p:txBody>
      </p:sp>
    </p:spTree>
  </p:cSld>
  <p:clrMapOvr>
    <a:masterClrMapping/>
  </p:clrMapOvr>
  <p:transition spd="med"/>
  <p:timing>
    <p:tnLst>
      <p:par>
        <p:cTn id="1" dur="indefinite" restart="never" nodeType="tmRoot"/>
      </p:par>
    </p:tnLst>
  </p:timing>
</p:sld>
</file>

<file path=ppt/slides/slide1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9026" name="Footer Placeholder 2"/>
          <p:cNvSpPr>
            <a:spLocks noGrp="1"/>
          </p:cNvSpPr>
          <p:nvPr>
            <p:ph type="ftr" sz="quarter" idx="11"/>
          </p:nvPr>
        </p:nvSpPr>
        <p:spPr>
          <a:noFill/>
        </p:spPr>
        <p:txBody>
          <a:bodyPr/>
          <a:lstStyle/>
          <a:p>
            <a:r>
              <a:rPr lang="en-GB" smtClean="0"/>
              <a:t>CH2018</a:t>
            </a:r>
          </a:p>
        </p:txBody>
      </p:sp>
      <p:sp>
        <p:nvSpPr>
          <p:cNvPr id="129027" name="Slide Number Placeholder 3"/>
          <p:cNvSpPr>
            <a:spLocks noGrp="1"/>
          </p:cNvSpPr>
          <p:nvPr>
            <p:ph type="sldNum" sz="quarter" idx="12"/>
          </p:nvPr>
        </p:nvSpPr>
        <p:spPr>
          <a:noFill/>
        </p:spPr>
        <p:txBody>
          <a:bodyPr/>
          <a:lstStyle/>
          <a:p>
            <a:fld id="{5C69730C-BCBA-4331-A3A1-224C8E724112}" type="slidenum">
              <a:rPr lang="en-GB" smtClean="0"/>
              <a:pPr/>
              <a:t>149</a:t>
            </a:fld>
            <a:endParaRPr lang="en-GB" smtClean="0"/>
          </a:p>
        </p:txBody>
      </p:sp>
      <p:sp>
        <p:nvSpPr>
          <p:cNvPr id="129028" name="Text Box 2"/>
          <p:cNvSpPr txBox="1">
            <a:spLocks noChangeArrowheads="1"/>
          </p:cNvSpPr>
          <p:nvPr/>
        </p:nvSpPr>
        <p:spPr bwMode="auto">
          <a:xfrm>
            <a:off x="1066800" y="609600"/>
            <a:ext cx="6905625" cy="1006475"/>
          </a:xfrm>
          <a:prstGeom prst="rect">
            <a:avLst/>
          </a:prstGeom>
          <a:solidFill>
            <a:schemeClr val="accent1"/>
          </a:solidFill>
          <a:ln w="9525">
            <a:noFill/>
            <a:miter lim="800000"/>
            <a:headEnd/>
            <a:tailEnd/>
          </a:ln>
        </p:spPr>
        <p:txBody>
          <a:bodyPr wrap="none">
            <a:spAutoFit/>
          </a:bodyPr>
          <a:lstStyle/>
          <a:p>
            <a:pPr algn="ctr"/>
            <a:r>
              <a:rPr lang="en-US" sz="2800">
                <a:solidFill>
                  <a:schemeClr val="bg1"/>
                </a:solidFill>
                <a:latin typeface="Comic Sans MS" pitchFamily="66" charset="0"/>
              </a:rPr>
              <a:t>Inferential statistics</a:t>
            </a:r>
          </a:p>
          <a:p>
            <a:pPr algn="ctr"/>
            <a:r>
              <a:rPr lang="en-US" sz="2800">
                <a:solidFill>
                  <a:schemeClr val="bg1"/>
                </a:solidFill>
                <a:latin typeface="Comic Sans MS" pitchFamily="66" charset="0"/>
              </a:rPr>
              <a:t>Used for Testing for Mean Differences</a:t>
            </a:r>
            <a:r>
              <a:rPr lang="en-US" sz="3200">
                <a:latin typeface="Comic Sans MS" pitchFamily="66" charset="0"/>
              </a:rPr>
              <a:t> </a:t>
            </a:r>
          </a:p>
        </p:txBody>
      </p:sp>
      <p:sp>
        <p:nvSpPr>
          <p:cNvPr id="129029" name="Text Box 3"/>
          <p:cNvSpPr txBox="1">
            <a:spLocks noChangeArrowheads="1"/>
          </p:cNvSpPr>
          <p:nvPr/>
        </p:nvSpPr>
        <p:spPr bwMode="auto">
          <a:xfrm>
            <a:off x="1295400" y="1981200"/>
            <a:ext cx="7467600" cy="4422775"/>
          </a:xfrm>
          <a:prstGeom prst="rect">
            <a:avLst/>
          </a:prstGeom>
          <a:solidFill>
            <a:srgbClr val="FF9966"/>
          </a:solidFill>
          <a:ln w="9525">
            <a:noFill/>
            <a:miter lim="800000"/>
            <a:headEnd/>
            <a:tailEnd/>
          </a:ln>
        </p:spPr>
        <p:txBody>
          <a:bodyPr>
            <a:spAutoFit/>
          </a:bodyPr>
          <a:lstStyle/>
          <a:p>
            <a:pPr marL="457200" indent="-457200"/>
            <a:r>
              <a:rPr lang="en-US" sz="3200" u="sng">
                <a:solidFill>
                  <a:schemeClr val="bg1"/>
                </a:solidFill>
                <a:latin typeface="Comic Sans MS" pitchFamily="66" charset="0"/>
              </a:rPr>
              <a:t>T-test</a:t>
            </a:r>
            <a:r>
              <a:rPr lang="en-US" sz="2800">
                <a:solidFill>
                  <a:schemeClr val="bg1"/>
                </a:solidFill>
                <a:latin typeface="Comic Sans MS" pitchFamily="66" charset="0"/>
              </a:rPr>
              <a:t>: when experiments include only 2 groups</a:t>
            </a:r>
          </a:p>
          <a:p>
            <a:pPr marL="457200" indent="-457200">
              <a:buFontTx/>
              <a:buAutoNum type="alphaLcPeriod"/>
            </a:pPr>
            <a:r>
              <a:rPr lang="en-US" sz="2800">
                <a:solidFill>
                  <a:schemeClr val="bg1"/>
                </a:solidFill>
                <a:latin typeface="Comic Sans MS" pitchFamily="66" charset="0"/>
              </a:rPr>
              <a:t>Independent </a:t>
            </a:r>
          </a:p>
          <a:p>
            <a:pPr marL="457200" indent="-457200"/>
            <a:r>
              <a:rPr lang="en-US" sz="2800">
                <a:solidFill>
                  <a:schemeClr val="bg1"/>
                </a:solidFill>
                <a:latin typeface="Comic Sans MS" pitchFamily="66" charset="0"/>
              </a:rPr>
              <a:t>b.  Correlated </a:t>
            </a:r>
          </a:p>
          <a:p>
            <a:pPr marL="457200" indent="-457200"/>
            <a:r>
              <a:rPr lang="en-US" sz="2800">
                <a:solidFill>
                  <a:schemeClr val="bg1"/>
                </a:solidFill>
                <a:latin typeface="Comic Sans MS" pitchFamily="66" charset="0"/>
              </a:rPr>
              <a:t>       i. Within-subjects</a:t>
            </a:r>
          </a:p>
          <a:p>
            <a:pPr marL="457200" indent="-457200"/>
            <a:r>
              <a:rPr lang="en-US" sz="2800">
                <a:solidFill>
                  <a:schemeClr val="bg1"/>
                </a:solidFill>
                <a:latin typeface="Comic Sans MS" pitchFamily="66" charset="0"/>
              </a:rPr>
              <a:t>	   ii. Matched</a:t>
            </a:r>
          </a:p>
          <a:p>
            <a:pPr marL="457200" indent="-457200"/>
            <a:endParaRPr lang="en-US" sz="2800">
              <a:solidFill>
                <a:schemeClr val="bg1"/>
              </a:solidFill>
              <a:latin typeface="Comic Sans MS" pitchFamily="66" charset="0"/>
            </a:endParaRPr>
          </a:p>
          <a:p>
            <a:pPr marL="457200" indent="-457200" algn="ctr"/>
            <a:r>
              <a:rPr lang="en-US" sz="2800">
                <a:solidFill>
                  <a:schemeClr val="bg1"/>
                </a:solidFill>
                <a:latin typeface="Comic Sans MS" pitchFamily="66" charset="0"/>
              </a:rPr>
              <a:t>Based on the t statistic (critical values) based on </a:t>
            </a:r>
          </a:p>
          <a:p>
            <a:pPr marL="457200" indent="-457200" algn="ctr"/>
            <a:r>
              <a:rPr lang="en-US" sz="2800">
                <a:solidFill>
                  <a:schemeClr val="bg1"/>
                </a:solidFill>
                <a:latin typeface="Comic Sans MS" pitchFamily="66" charset="0"/>
              </a:rPr>
              <a:t> df &amp; p level </a:t>
            </a:r>
            <a:r>
              <a:rPr lang="en-US" sz="2800">
                <a:latin typeface="Comic Sans MS" pitchFamily="66" charset="0"/>
              </a:rPr>
              <a:t> </a:t>
            </a:r>
          </a:p>
        </p:txBody>
      </p:sp>
    </p:spTree>
  </p:cSld>
  <p:clrMapOvr>
    <a:masterClrMapping/>
  </p:clrMapOvr>
  <p:transition spd="med"/>
  <p:timing>
    <p:tnLst>
      <p:par>
        <p:cTn id="1" dur="indefinite" restart="never" nodeType="tmRoot"/>
      </p:par>
    </p:tnLst>
  </p:timing>
</p:sld>
</file>

<file path=ppt/slides/slide1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0050" name="Footer Placeholder 2"/>
          <p:cNvSpPr>
            <a:spLocks noGrp="1"/>
          </p:cNvSpPr>
          <p:nvPr>
            <p:ph type="ftr" sz="quarter" idx="11"/>
          </p:nvPr>
        </p:nvSpPr>
        <p:spPr>
          <a:noFill/>
        </p:spPr>
        <p:txBody>
          <a:bodyPr/>
          <a:lstStyle/>
          <a:p>
            <a:r>
              <a:rPr lang="en-GB" smtClean="0"/>
              <a:t>CH2018</a:t>
            </a:r>
          </a:p>
        </p:txBody>
      </p:sp>
      <p:sp>
        <p:nvSpPr>
          <p:cNvPr id="130051" name="Slide Number Placeholder 3"/>
          <p:cNvSpPr>
            <a:spLocks noGrp="1"/>
          </p:cNvSpPr>
          <p:nvPr>
            <p:ph type="sldNum" sz="quarter" idx="12"/>
          </p:nvPr>
        </p:nvSpPr>
        <p:spPr>
          <a:noFill/>
        </p:spPr>
        <p:txBody>
          <a:bodyPr/>
          <a:lstStyle/>
          <a:p>
            <a:fld id="{5F18FEB3-04D9-4F2C-B34B-967ED4648CA1}" type="slidenum">
              <a:rPr lang="en-GB" smtClean="0"/>
              <a:pPr/>
              <a:t>150</a:t>
            </a:fld>
            <a:endParaRPr lang="en-GB" smtClean="0"/>
          </a:p>
        </p:txBody>
      </p:sp>
      <p:sp>
        <p:nvSpPr>
          <p:cNvPr id="130052" name="Text Box 2"/>
          <p:cNvSpPr txBox="1">
            <a:spLocks noChangeArrowheads="1"/>
          </p:cNvSpPr>
          <p:nvPr/>
        </p:nvSpPr>
        <p:spPr bwMode="auto">
          <a:xfrm>
            <a:off x="1219200" y="304800"/>
            <a:ext cx="6905625" cy="1006475"/>
          </a:xfrm>
          <a:prstGeom prst="rect">
            <a:avLst/>
          </a:prstGeom>
          <a:solidFill>
            <a:schemeClr val="accent1"/>
          </a:solidFill>
          <a:ln w="9525">
            <a:noFill/>
            <a:miter lim="800000"/>
            <a:headEnd/>
            <a:tailEnd/>
          </a:ln>
        </p:spPr>
        <p:txBody>
          <a:bodyPr wrap="none">
            <a:spAutoFit/>
          </a:bodyPr>
          <a:lstStyle/>
          <a:p>
            <a:pPr algn="ctr"/>
            <a:r>
              <a:rPr lang="en-US" sz="2800">
                <a:solidFill>
                  <a:schemeClr val="bg1"/>
                </a:solidFill>
                <a:latin typeface="Comic Sans MS" pitchFamily="66" charset="0"/>
              </a:rPr>
              <a:t>Inferential statistics</a:t>
            </a:r>
          </a:p>
          <a:p>
            <a:pPr algn="ctr"/>
            <a:r>
              <a:rPr lang="en-US" sz="2800">
                <a:solidFill>
                  <a:schemeClr val="bg1"/>
                </a:solidFill>
                <a:latin typeface="Comic Sans MS" pitchFamily="66" charset="0"/>
              </a:rPr>
              <a:t>Used for Testing for Mean Differences</a:t>
            </a:r>
            <a:r>
              <a:rPr lang="en-US" sz="3200">
                <a:latin typeface="Comic Sans MS" pitchFamily="66" charset="0"/>
              </a:rPr>
              <a:t> </a:t>
            </a:r>
          </a:p>
        </p:txBody>
      </p:sp>
      <p:sp>
        <p:nvSpPr>
          <p:cNvPr id="130053" name="Text Box 3"/>
          <p:cNvSpPr txBox="1">
            <a:spLocks noChangeArrowheads="1"/>
          </p:cNvSpPr>
          <p:nvPr/>
        </p:nvSpPr>
        <p:spPr bwMode="auto">
          <a:xfrm>
            <a:off x="1143000" y="1676400"/>
            <a:ext cx="7620000" cy="4849813"/>
          </a:xfrm>
          <a:prstGeom prst="rect">
            <a:avLst/>
          </a:prstGeom>
          <a:solidFill>
            <a:srgbClr val="FF9966"/>
          </a:solidFill>
          <a:ln w="9525">
            <a:noFill/>
            <a:miter lim="800000"/>
            <a:headEnd/>
            <a:tailEnd/>
          </a:ln>
        </p:spPr>
        <p:txBody>
          <a:bodyPr>
            <a:spAutoFit/>
          </a:bodyPr>
          <a:lstStyle/>
          <a:p>
            <a:pPr marL="457200" indent="-457200" algn="ctr"/>
            <a:r>
              <a:rPr lang="en-US" sz="3200" u="sng">
                <a:solidFill>
                  <a:schemeClr val="bg1"/>
                </a:solidFill>
                <a:latin typeface="Comic Sans MS" pitchFamily="66" charset="0"/>
              </a:rPr>
              <a:t>Analysis of Variance</a:t>
            </a:r>
            <a:r>
              <a:rPr lang="en-US" sz="3200">
                <a:solidFill>
                  <a:schemeClr val="bg1"/>
                </a:solidFill>
                <a:latin typeface="Comic Sans MS" pitchFamily="66" charset="0"/>
              </a:rPr>
              <a:t> (ANOVA)</a:t>
            </a:r>
            <a:r>
              <a:rPr lang="en-US" sz="2800">
                <a:solidFill>
                  <a:schemeClr val="bg1"/>
                </a:solidFill>
                <a:latin typeface="Comic Sans MS" pitchFamily="66" charset="0"/>
              </a:rPr>
              <a:t>: used when </a:t>
            </a:r>
          </a:p>
          <a:p>
            <a:pPr marL="457200" indent="-457200" algn="ctr"/>
            <a:r>
              <a:rPr lang="en-US" sz="2800">
                <a:solidFill>
                  <a:schemeClr val="bg1"/>
                </a:solidFill>
                <a:latin typeface="Comic Sans MS" pitchFamily="66" charset="0"/>
              </a:rPr>
              <a:t> comparing more than 2 groups</a:t>
            </a:r>
          </a:p>
          <a:p>
            <a:pPr marL="457200" indent="-457200"/>
            <a:r>
              <a:rPr lang="en-US" sz="2800">
                <a:solidFill>
                  <a:schemeClr val="bg1"/>
                </a:solidFill>
                <a:latin typeface="Comic Sans MS" pitchFamily="66" charset="0"/>
              </a:rPr>
              <a:t>1. Between Subjects      </a:t>
            </a:r>
          </a:p>
          <a:p>
            <a:pPr marL="457200" indent="-457200"/>
            <a:r>
              <a:rPr lang="en-US" sz="2800">
                <a:solidFill>
                  <a:schemeClr val="bg1"/>
                </a:solidFill>
                <a:latin typeface="Comic Sans MS" pitchFamily="66" charset="0"/>
              </a:rPr>
              <a:t>2. Within Subjects – repeated measures</a:t>
            </a:r>
          </a:p>
          <a:p>
            <a:pPr marL="457200" indent="-457200"/>
            <a:endParaRPr lang="en-US" sz="2800">
              <a:solidFill>
                <a:schemeClr val="bg1"/>
              </a:solidFill>
              <a:latin typeface="Comic Sans MS" pitchFamily="66" charset="0"/>
            </a:endParaRPr>
          </a:p>
          <a:p>
            <a:pPr marL="457200" indent="-457200" algn="ctr"/>
            <a:r>
              <a:rPr lang="en-US" sz="2800">
                <a:solidFill>
                  <a:schemeClr val="bg1"/>
                </a:solidFill>
                <a:latin typeface="Comic Sans MS" pitchFamily="66" charset="0"/>
              </a:rPr>
              <a:t>Based on the f statistic (critical values) based on </a:t>
            </a:r>
          </a:p>
          <a:p>
            <a:pPr marL="457200" indent="-457200" algn="ctr"/>
            <a:r>
              <a:rPr lang="en-US" sz="2800">
                <a:solidFill>
                  <a:schemeClr val="bg1"/>
                </a:solidFill>
                <a:latin typeface="Comic Sans MS" pitchFamily="66" charset="0"/>
              </a:rPr>
              <a:t>df &amp; alpha level </a:t>
            </a:r>
          </a:p>
          <a:p>
            <a:pPr marL="457200" indent="-457200" algn="ctr"/>
            <a:r>
              <a:rPr lang="en-US" sz="2800">
                <a:solidFill>
                  <a:schemeClr val="bg1"/>
                </a:solidFill>
                <a:latin typeface="Comic Sans MS" pitchFamily="66" charset="0"/>
              </a:rPr>
              <a:t>More than one IV = factorial (iv=factors)</a:t>
            </a:r>
          </a:p>
          <a:p>
            <a:pPr marL="457200" indent="-457200" algn="ctr"/>
            <a:r>
              <a:rPr lang="en-US" sz="2800">
                <a:solidFill>
                  <a:schemeClr val="bg1"/>
                </a:solidFill>
                <a:latin typeface="Comic Sans MS" pitchFamily="66" charset="0"/>
              </a:rPr>
              <a:t>Only one IV=one-way anova</a:t>
            </a:r>
            <a:r>
              <a:rPr lang="en-US" sz="2800">
                <a:latin typeface="Comic Sans MS" pitchFamily="66" charset="0"/>
              </a:rPr>
              <a:t> </a:t>
            </a:r>
          </a:p>
        </p:txBody>
      </p:sp>
    </p:spTree>
  </p:cSld>
  <p:clrMapOvr>
    <a:masterClrMapping/>
  </p:clrMapOvr>
  <p:transition spd="med"/>
  <p:timing>
    <p:tnLst>
      <p:par>
        <p:cTn id="1" dur="indefinite" restart="never" nodeType="tmRoot"/>
      </p:par>
    </p:tnLst>
  </p:timing>
</p:sld>
</file>

<file path=ppt/slides/slide1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1074" name="Footer Placeholder 4"/>
          <p:cNvSpPr>
            <a:spLocks noGrp="1"/>
          </p:cNvSpPr>
          <p:nvPr>
            <p:ph type="ftr" sz="quarter" idx="11"/>
          </p:nvPr>
        </p:nvSpPr>
        <p:spPr>
          <a:noFill/>
        </p:spPr>
        <p:txBody>
          <a:bodyPr/>
          <a:lstStyle/>
          <a:p>
            <a:r>
              <a:rPr lang="en-GB" smtClean="0"/>
              <a:t>CH2018</a:t>
            </a:r>
          </a:p>
        </p:txBody>
      </p:sp>
      <p:sp>
        <p:nvSpPr>
          <p:cNvPr id="131075" name="Slide Number Placeholder 5"/>
          <p:cNvSpPr>
            <a:spLocks noGrp="1"/>
          </p:cNvSpPr>
          <p:nvPr>
            <p:ph type="sldNum" sz="quarter" idx="12"/>
          </p:nvPr>
        </p:nvSpPr>
        <p:spPr>
          <a:noFill/>
        </p:spPr>
        <p:txBody>
          <a:bodyPr/>
          <a:lstStyle/>
          <a:p>
            <a:fld id="{4D02F97C-2DCA-49BE-BBB3-46ECAEA5E94D}" type="slidenum">
              <a:rPr lang="en-GB" smtClean="0"/>
              <a:pPr/>
              <a:t>151</a:t>
            </a:fld>
            <a:endParaRPr lang="en-GB" smtClean="0"/>
          </a:p>
        </p:txBody>
      </p:sp>
      <p:sp>
        <p:nvSpPr>
          <p:cNvPr id="262146" name="Rectangle 2"/>
          <p:cNvSpPr>
            <a:spLocks noGrp="1" noChangeArrowheads="1"/>
          </p:cNvSpPr>
          <p:nvPr>
            <p:ph type="title"/>
          </p:nvPr>
        </p:nvSpPr>
        <p:spPr>
          <a:xfrm>
            <a:off x="1295400" y="533400"/>
            <a:ext cx="7543800" cy="1143000"/>
          </a:xfrm>
        </p:spPr>
        <p:txBody>
          <a:bodyPr/>
          <a:lstStyle/>
          <a:p>
            <a:pPr eaLnBrk="1" hangingPunct="1"/>
            <a:r>
              <a:rPr lang="en-US" smtClean="0"/>
              <a:t>Types of Statistical Tests</a:t>
            </a:r>
          </a:p>
        </p:txBody>
      </p:sp>
      <p:sp>
        <p:nvSpPr>
          <p:cNvPr id="262147" name="Rectangle 3"/>
          <p:cNvSpPr>
            <a:spLocks noGrp="1" noChangeArrowheads="1"/>
          </p:cNvSpPr>
          <p:nvPr>
            <p:ph type="body" idx="1"/>
          </p:nvPr>
        </p:nvSpPr>
        <p:spPr>
          <a:xfrm>
            <a:off x="1447800" y="1981200"/>
            <a:ext cx="7696200" cy="4548188"/>
          </a:xfrm>
        </p:spPr>
        <p:txBody>
          <a:bodyPr/>
          <a:lstStyle/>
          <a:p>
            <a:pPr eaLnBrk="1" hangingPunct="1">
              <a:lnSpc>
                <a:spcPct val="90000"/>
              </a:lnSpc>
              <a:buFont typeface="Wingdings" pitchFamily="2" charset="2"/>
              <a:buNone/>
            </a:pPr>
            <a:r>
              <a:rPr lang="en-US" sz="2800" dirty="0" smtClean="0"/>
              <a:t>When running a t test</a:t>
            </a:r>
          </a:p>
          <a:p>
            <a:pPr eaLnBrk="1" hangingPunct="1">
              <a:lnSpc>
                <a:spcPct val="90000"/>
              </a:lnSpc>
            </a:pPr>
            <a:r>
              <a:rPr lang="en-US" sz="2800" dirty="0" smtClean="0"/>
              <a:t>We compare:</a:t>
            </a:r>
          </a:p>
          <a:p>
            <a:pPr lvl="1" eaLnBrk="1" hangingPunct="1">
              <a:lnSpc>
                <a:spcPct val="90000"/>
              </a:lnSpc>
            </a:pPr>
            <a:r>
              <a:rPr lang="en-US" sz="2400" dirty="0" smtClean="0">
                <a:solidFill>
                  <a:srgbClr val="FF9900"/>
                </a:solidFill>
              </a:rPr>
              <a:t>Mean differences between groups</a:t>
            </a:r>
          </a:p>
          <a:p>
            <a:pPr eaLnBrk="1" hangingPunct="1">
              <a:lnSpc>
                <a:spcPct val="90000"/>
              </a:lnSpc>
            </a:pPr>
            <a:r>
              <a:rPr lang="en-US" sz="2800" dirty="0" smtClean="0"/>
              <a:t>We assume</a:t>
            </a:r>
          </a:p>
          <a:p>
            <a:pPr lvl="1" eaLnBrk="1" hangingPunct="1">
              <a:lnSpc>
                <a:spcPct val="90000"/>
              </a:lnSpc>
            </a:pPr>
            <a:r>
              <a:rPr lang="en-US" sz="2400" dirty="0" smtClean="0">
                <a:solidFill>
                  <a:srgbClr val="FF9900"/>
                </a:solidFill>
              </a:rPr>
              <a:t>random sampling</a:t>
            </a:r>
          </a:p>
          <a:p>
            <a:pPr lvl="1" eaLnBrk="1" hangingPunct="1">
              <a:lnSpc>
                <a:spcPct val="90000"/>
              </a:lnSpc>
            </a:pPr>
            <a:r>
              <a:rPr lang="en-US" sz="2400" dirty="0" smtClean="0">
                <a:solidFill>
                  <a:srgbClr val="FF9900"/>
                </a:solidFill>
              </a:rPr>
              <a:t>the groups are homogeneous</a:t>
            </a:r>
          </a:p>
          <a:p>
            <a:pPr lvl="1" eaLnBrk="1" hangingPunct="1">
              <a:lnSpc>
                <a:spcPct val="90000"/>
              </a:lnSpc>
            </a:pPr>
            <a:r>
              <a:rPr lang="en-US" sz="2400" dirty="0" smtClean="0">
                <a:solidFill>
                  <a:srgbClr val="FF9900"/>
                </a:solidFill>
              </a:rPr>
              <a:t>distribution is normal</a:t>
            </a:r>
          </a:p>
          <a:p>
            <a:pPr lvl="1" eaLnBrk="1" hangingPunct="1">
              <a:lnSpc>
                <a:spcPct val="90000"/>
              </a:lnSpc>
            </a:pPr>
            <a:r>
              <a:rPr lang="en-US" sz="2400" dirty="0" smtClean="0">
                <a:solidFill>
                  <a:srgbClr val="FF9900"/>
                </a:solidFill>
              </a:rPr>
              <a:t>samples are large enough to represent population  (&gt;30)</a:t>
            </a:r>
          </a:p>
          <a:p>
            <a:pPr lvl="1" eaLnBrk="1" hangingPunct="1">
              <a:lnSpc>
                <a:spcPct val="90000"/>
              </a:lnSpc>
            </a:pPr>
            <a:r>
              <a:rPr lang="en-US" sz="2400" dirty="0" smtClean="0">
                <a:solidFill>
                  <a:srgbClr val="FF9900"/>
                </a:solidFill>
              </a:rPr>
              <a:t>DV Data: represented on an </a:t>
            </a:r>
            <a:r>
              <a:rPr lang="en-US" sz="2400" b="1" dirty="0" smtClean="0">
                <a:solidFill>
                  <a:srgbClr val="FF9900"/>
                </a:solidFill>
              </a:rPr>
              <a:t>interval or ratio</a:t>
            </a:r>
            <a:r>
              <a:rPr lang="en-US" sz="2400" dirty="0" smtClean="0">
                <a:solidFill>
                  <a:srgbClr val="FF9900"/>
                </a:solidFill>
              </a:rPr>
              <a:t> scale</a:t>
            </a:r>
          </a:p>
          <a:p>
            <a:pPr eaLnBrk="1" hangingPunct="1">
              <a:lnSpc>
                <a:spcPct val="90000"/>
              </a:lnSpc>
            </a:pPr>
            <a:r>
              <a:rPr lang="en-US" sz="2800" dirty="0" smtClean="0">
                <a:solidFill>
                  <a:srgbClr val="0000FF"/>
                </a:solidFill>
              </a:rPr>
              <a:t>These are Parametric tests!</a:t>
            </a:r>
          </a:p>
          <a:p>
            <a:pPr lvl="1" eaLnBrk="1" hangingPunct="1">
              <a:lnSpc>
                <a:spcPct val="90000"/>
              </a:lnSpc>
            </a:pPr>
            <a:endParaRPr lang="en-US" dirty="0" smtClean="0">
              <a:solidFill>
                <a:srgbClr val="0000FF"/>
              </a:solidFill>
            </a:endParaRPr>
          </a:p>
          <a:p>
            <a:pPr lvl="1" eaLnBrk="1" hangingPunct="1">
              <a:lnSpc>
                <a:spcPct val="90000"/>
              </a:lnSpc>
            </a:pPr>
            <a:endParaRPr lang="en-US" sz="2400" dirty="0" smtClean="0"/>
          </a:p>
          <a:p>
            <a:pPr lvl="1" eaLnBrk="1" hangingPunct="1">
              <a:lnSpc>
                <a:spcPct val="90000"/>
              </a:lnSpc>
            </a:pPr>
            <a:endParaRPr lang="en-US" sz="2400" dirty="0" smtClean="0"/>
          </a:p>
          <a:p>
            <a:pPr lvl="1" eaLnBrk="1" hangingPunct="1">
              <a:lnSpc>
                <a:spcPct val="90000"/>
              </a:lnSpc>
            </a:pPr>
            <a:endParaRPr lang="en-US" sz="2400" dirty="0" smtClean="0"/>
          </a:p>
          <a:p>
            <a:pPr lvl="1" eaLnBrk="1" hangingPunct="1">
              <a:lnSpc>
                <a:spcPct val="90000"/>
              </a:lnSpc>
            </a:pPr>
            <a:endParaRPr lang="en-US" sz="2400" dirty="0" smtClean="0"/>
          </a:p>
          <a:p>
            <a:pPr lvl="1" eaLnBrk="1" hangingPunct="1">
              <a:lnSpc>
                <a:spcPct val="90000"/>
              </a:lnSpc>
            </a:pPr>
            <a:endParaRPr lang="en-US" sz="2400" dirty="0" smtClean="0"/>
          </a:p>
          <a:p>
            <a:pPr lvl="1" eaLnBrk="1" hangingPunct="1">
              <a:lnSpc>
                <a:spcPct val="90000"/>
              </a:lnSpc>
            </a:pPr>
            <a:endParaRPr lang="en-US" sz="2400" dirty="0" smtClean="0"/>
          </a:p>
          <a:p>
            <a:pPr lvl="1" eaLnBrk="1" hangingPunct="1">
              <a:lnSpc>
                <a:spcPct val="90000"/>
              </a:lnSpc>
            </a:pPr>
            <a:endParaRPr lang="en-US" sz="2400" dirty="0" smtClean="0"/>
          </a:p>
        </p:txBody>
      </p:sp>
      <p:pic>
        <p:nvPicPr>
          <p:cNvPr id="273410" name="Picture 2" descr="http://s3.amazonaws.com/rapgenius/1322621078_albert-einstein-mechanics-1.jpg"/>
          <p:cNvPicPr>
            <a:picLocks noChangeAspect="1" noChangeArrowheads="1"/>
          </p:cNvPicPr>
          <p:nvPr/>
        </p:nvPicPr>
        <p:blipFill>
          <a:blip r:embed="rId3" cstate="print"/>
          <a:srcRect/>
          <a:stretch>
            <a:fillRect/>
          </a:stretch>
        </p:blipFill>
        <p:spPr bwMode="auto">
          <a:xfrm>
            <a:off x="6876256" y="2204864"/>
            <a:ext cx="2065412" cy="2154914"/>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2146"/>
                                        </p:tgtEl>
                                        <p:attrNameLst>
                                          <p:attrName>style.visibility</p:attrName>
                                        </p:attrNameLst>
                                      </p:cBhvr>
                                      <p:to>
                                        <p:strVal val="visible"/>
                                      </p:to>
                                    </p:set>
                                    <p:animEffect transition="in" filter="fade">
                                      <p:cBhvr>
                                        <p:cTn id="7" dur="2000"/>
                                        <p:tgtEl>
                                          <p:spTgt spid="2621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2147"/>
                                        </p:tgtEl>
                                        <p:attrNameLst>
                                          <p:attrName>style.visibility</p:attrName>
                                        </p:attrNameLst>
                                      </p:cBhvr>
                                      <p:to>
                                        <p:strVal val="visible"/>
                                      </p:to>
                                    </p:set>
                                    <p:animEffect transition="in" filter="fade">
                                      <p:cBhvr>
                                        <p:cTn id="10" dur="2000"/>
                                        <p:tgtEl>
                                          <p:spTgt spid="2621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2146" grpId="0"/>
      <p:bldP spid="262147" grpId="0"/>
    </p:bldLst>
  </p:timing>
</p:sld>
</file>

<file path=ppt/slides/slide1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2098" name="Footer Placeholder 4"/>
          <p:cNvSpPr>
            <a:spLocks noGrp="1"/>
          </p:cNvSpPr>
          <p:nvPr>
            <p:ph type="ftr" sz="quarter" idx="11"/>
          </p:nvPr>
        </p:nvSpPr>
        <p:spPr>
          <a:noFill/>
        </p:spPr>
        <p:txBody>
          <a:bodyPr/>
          <a:lstStyle/>
          <a:p>
            <a:r>
              <a:rPr lang="en-GB" smtClean="0"/>
              <a:t>CH2018</a:t>
            </a:r>
          </a:p>
        </p:txBody>
      </p:sp>
      <p:sp>
        <p:nvSpPr>
          <p:cNvPr id="132099" name="Slide Number Placeholder 5"/>
          <p:cNvSpPr>
            <a:spLocks noGrp="1"/>
          </p:cNvSpPr>
          <p:nvPr>
            <p:ph type="sldNum" sz="quarter" idx="12"/>
          </p:nvPr>
        </p:nvSpPr>
        <p:spPr>
          <a:noFill/>
        </p:spPr>
        <p:txBody>
          <a:bodyPr/>
          <a:lstStyle/>
          <a:p>
            <a:fld id="{56649C32-F7BA-4DB4-A072-D2CFC1ECB9EA}" type="slidenum">
              <a:rPr lang="en-GB" smtClean="0"/>
              <a:pPr/>
              <a:t>152</a:t>
            </a:fld>
            <a:endParaRPr lang="en-GB" smtClean="0"/>
          </a:p>
        </p:txBody>
      </p:sp>
      <p:sp>
        <p:nvSpPr>
          <p:cNvPr id="264194" name="Rectangle 2"/>
          <p:cNvSpPr>
            <a:spLocks noGrp="1" noChangeArrowheads="1"/>
          </p:cNvSpPr>
          <p:nvPr>
            <p:ph type="title"/>
          </p:nvPr>
        </p:nvSpPr>
        <p:spPr>
          <a:xfrm>
            <a:off x="1371600" y="914400"/>
            <a:ext cx="7010400" cy="685800"/>
          </a:xfrm>
        </p:spPr>
        <p:txBody>
          <a:bodyPr/>
          <a:lstStyle/>
          <a:p>
            <a:pPr eaLnBrk="1" hangingPunct="1"/>
            <a:r>
              <a:rPr lang="en-US" smtClean="0"/>
              <a:t>Types of Tests</a:t>
            </a:r>
          </a:p>
        </p:txBody>
      </p:sp>
      <p:sp>
        <p:nvSpPr>
          <p:cNvPr id="264195" name="Rectangle 3"/>
          <p:cNvSpPr>
            <a:spLocks noGrp="1" noChangeArrowheads="1"/>
          </p:cNvSpPr>
          <p:nvPr>
            <p:ph type="body" idx="1"/>
          </p:nvPr>
        </p:nvSpPr>
        <p:spPr>
          <a:xfrm>
            <a:off x="1295400" y="2057400"/>
            <a:ext cx="7391400" cy="5181600"/>
          </a:xfrm>
        </p:spPr>
        <p:txBody>
          <a:bodyPr/>
          <a:lstStyle/>
          <a:p>
            <a:pPr eaLnBrk="1" hangingPunct="1">
              <a:lnSpc>
                <a:spcPct val="90000"/>
              </a:lnSpc>
              <a:buFont typeface="Wingdings" pitchFamily="2" charset="2"/>
              <a:buNone/>
            </a:pPr>
            <a:r>
              <a:rPr lang="en-US" sz="2800" b="1" smtClean="0"/>
              <a:t>When the assumptions are violated:</a:t>
            </a:r>
          </a:p>
          <a:p>
            <a:pPr eaLnBrk="1" hangingPunct="1">
              <a:lnSpc>
                <a:spcPct val="90000"/>
              </a:lnSpc>
            </a:pPr>
            <a:r>
              <a:rPr lang="en-US" sz="2800" smtClean="0"/>
              <a:t>Subjects were not randomly sampled</a:t>
            </a:r>
          </a:p>
          <a:p>
            <a:pPr eaLnBrk="1" hangingPunct="1">
              <a:lnSpc>
                <a:spcPct val="90000"/>
              </a:lnSpc>
            </a:pPr>
            <a:r>
              <a:rPr lang="en-US" sz="2800" smtClean="0">
                <a:hlinkClick r:id="rId3"/>
              </a:rPr>
              <a:t>DV Data</a:t>
            </a:r>
            <a:r>
              <a:rPr lang="en-US" sz="2800" smtClean="0"/>
              <a:t>: </a:t>
            </a:r>
          </a:p>
          <a:p>
            <a:pPr lvl="1" eaLnBrk="1" hangingPunct="1">
              <a:lnSpc>
                <a:spcPct val="90000"/>
              </a:lnSpc>
            </a:pPr>
            <a:r>
              <a:rPr lang="en-US" sz="2400" smtClean="0">
                <a:solidFill>
                  <a:srgbClr val="FF9900"/>
                </a:solidFill>
              </a:rPr>
              <a:t>Ordinal (ranked)</a:t>
            </a:r>
          </a:p>
          <a:p>
            <a:pPr lvl="1" eaLnBrk="1" hangingPunct="1">
              <a:lnSpc>
                <a:spcPct val="90000"/>
              </a:lnSpc>
            </a:pPr>
            <a:r>
              <a:rPr lang="en-US" sz="2400" smtClean="0">
                <a:solidFill>
                  <a:srgbClr val="FF9900"/>
                </a:solidFill>
              </a:rPr>
              <a:t> Nominal (categorized: brands of organic foods, types of rock, levels of education, learning styles)</a:t>
            </a:r>
          </a:p>
          <a:p>
            <a:pPr lvl="1" eaLnBrk="1" hangingPunct="1">
              <a:lnSpc>
                <a:spcPct val="90000"/>
              </a:lnSpc>
            </a:pPr>
            <a:r>
              <a:rPr lang="en-US" sz="2400" smtClean="0">
                <a:solidFill>
                  <a:srgbClr val="FF9900"/>
                </a:solidFill>
              </a:rPr>
              <a:t>The scores are greatly skewed or we have no knowledge of the distribution</a:t>
            </a:r>
          </a:p>
          <a:p>
            <a:pPr eaLnBrk="1" hangingPunct="1">
              <a:lnSpc>
                <a:spcPct val="90000"/>
              </a:lnSpc>
              <a:buFont typeface="Wingdings" pitchFamily="2" charset="2"/>
              <a:buNone/>
            </a:pPr>
            <a:r>
              <a:rPr lang="en-US" sz="2800" b="1" smtClean="0"/>
              <a:t>We use tests that are equivalent to t test </a:t>
            </a:r>
          </a:p>
          <a:p>
            <a:pPr algn="ctr" eaLnBrk="1" hangingPunct="1">
              <a:lnSpc>
                <a:spcPct val="90000"/>
              </a:lnSpc>
              <a:buFont typeface="Wingdings" pitchFamily="2" charset="2"/>
              <a:buNone/>
            </a:pPr>
            <a:r>
              <a:rPr lang="en-US" sz="2800" b="1" i="1" smtClean="0">
                <a:solidFill>
                  <a:srgbClr val="0000FF"/>
                </a:solidFill>
              </a:rPr>
              <a:t>Non-Parametric Test</a:t>
            </a:r>
            <a:r>
              <a:rPr lang="en-US" sz="2800" i="1" smtClean="0">
                <a:solidFill>
                  <a:srgbClr val="0000FF"/>
                </a:solidFill>
              </a:rPr>
              <a:t>!</a:t>
            </a:r>
          </a:p>
          <a:p>
            <a:pPr lvl="1" eaLnBrk="1" hangingPunct="1">
              <a:lnSpc>
                <a:spcPct val="90000"/>
              </a:lnSpc>
            </a:pPr>
            <a:endParaRPr lang="en-US" sz="2400" smtClean="0"/>
          </a:p>
          <a:p>
            <a:pPr eaLnBrk="1" hangingPunct="1">
              <a:lnSpc>
                <a:spcPct val="90000"/>
              </a:lnSpc>
              <a:buClr>
                <a:schemeClr val="tx1"/>
              </a:buClr>
              <a:buSzPct val="95000"/>
              <a:buFontTx/>
              <a:buBlip>
                <a:blip r:embed="rId4"/>
              </a:buBlip>
            </a:pPr>
            <a:endParaRPr lang="en-US" sz="2800" smtClean="0"/>
          </a:p>
          <a:p>
            <a:pPr lvl="1" eaLnBrk="1" hangingPunct="1">
              <a:lnSpc>
                <a:spcPct val="90000"/>
              </a:lnSpc>
              <a:buFont typeface="Wingdings" pitchFamily="2" charset="2"/>
              <a:buNone/>
            </a:pPr>
            <a:r>
              <a:rPr lang="en-US" sz="2400" smtClean="0"/>
              <a:t> </a:t>
            </a:r>
          </a:p>
          <a:p>
            <a:pPr eaLnBrk="1" hangingPunct="1">
              <a:lnSpc>
                <a:spcPct val="90000"/>
              </a:lnSpc>
            </a:pPr>
            <a:endParaRPr lang="en-US" sz="2800" smtClean="0"/>
          </a:p>
          <a:p>
            <a:pPr lvl="1" eaLnBrk="1" hangingPunct="1">
              <a:lnSpc>
                <a:spcPct val="90000"/>
              </a:lnSpc>
            </a:pPr>
            <a:endParaRPr lang="en-US" sz="2400"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4194"/>
                                        </p:tgtEl>
                                        <p:attrNameLst>
                                          <p:attrName>style.visibility</p:attrName>
                                        </p:attrNameLst>
                                      </p:cBhvr>
                                      <p:to>
                                        <p:strVal val="visible"/>
                                      </p:to>
                                    </p:set>
                                    <p:animEffect transition="in" filter="fade">
                                      <p:cBhvr>
                                        <p:cTn id="7" dur="2000"/>
                                        <p:tgtEl>
                                          <p:spTgt spid="2641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4195"/>
                                        </p:tgtEl>
                                        <p:attrNameLst>
                                          <p:attrName>style.visibility</p:attrName>
                                        </p:attrNameLst>
                                      </p:cBhvr>
                                      <p:to>
                                        <p:strVal val="visible"/>
                                      </p:to>
                                    </p:set>
                                    <p:animEffect transition="in" filter="fade">
                                      <p:cBhvr>
                                        <p:cTn id="10" dur="2000"/>
                                        <p:tgtEl>
                                          <p:spTgt spid="2641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4194" grpId="0"/>
      <p:bldP spid="264195" grpId="0"/>
    </p:bldLst>
  </p:timing>
</p:sld>
</file>

<file path=ppt/slides/slide1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22" name="Footer Placeholder 4"/>
          <p:cNvSpPr>
            <a:spLocks noGrp="1"/>
          </p:cNvSpPr>
          <p:nvPr>
            <p:ph type="ftr" sz="quarter" idx="11"/>
          </p:nvPr>
        </p:nvSpPr>
        <p:spPr>
          <a:noFill/>
        </p:spPr>
        <p:txBody>
          <a:bodyPr/>
          <a:lstStyle/>
          <a:p>
            <a:r>
              <a:rPr lang="en-GB" smtClean="0"/>
              <a:t>CH2018</a:t>
            </a:r>
          </a:p>
        </p:txBody>
      </p:sp>
      <p:sp>
        <p:nvSpPr>
          <p:cNvPr id="133123" name="Slide Number Placeholder 5"/>
          <p:cNvSpPr>
            <a:spLocks noGrp="1"/>
          </p:cNvSpPr>
          <p:nvPr>
            <p:ph type="sldNum" sz="quarter" idx="12"/>
          </p:nvPr>
        </p:nvSpPr>
        <p:spPr>
          <a:noFill/>
        </p:spPr>
        <p:txBody>
          <a:bodyPr/>
          <a:lstStyle/>
          <a:p>
            <a:fld id="{2EB6688D-4C19-4AC6-BDE4-5276935E7CE5}" type="slidenum">
              <a:rPr lang="en-GB" smtClean="0"/>
              <a:pPr/>
              <a:t>153</a:t>
            </a:fld>
            <a:endParaRPr lang="en-GB" smtClean="0"/>
          </a:p>
        </p:txBody>
      </p:sp>
      <p:sp>
        <p:nvSpPr>
          <p:cNvPr id="266242" name="Rectangle 2"/>
          <p:cNvSpPr>
            <a:spLocks noGrp="1" noChangeArrowheads="1"/>
          </p:cNvSpPr>
          <p:nvPr>
            <p:ph type="body" idx="1"/>
          </p:nvPr>
        </p:nvSpPr>
        <p:spPr>
          <a:xfrm>
            <a:off x="609600" y="1981200"/>
            <a:ext cx="7696200" cy="5229225"/>
          </a:xfrm>
        </p:spPr>
        <p:txBody>
          <a:bodyPr/>
          <a:lstStyle/>
          <a:p>
            <a:pPr marL="533400" indent="-533400" eaLnBrk="1" hangingPunct="1"/>
            <a:r>
              <a:rPr lang="en-US" sz="2800" smtClean="0"/>
              <a:t>used when data are nominal (both IV and DV)</a:t>
            </a:r>
          </a:p>
          <a:p>
            <a:pPr marL="914400" lvl="1" indent="-457200" eaLnBrk="1" hangingPunct="1"/>
            <a:r>
              <a:rPr lang="en-US" sz="2400" smtClean="0"/>
              <a:t>Comparing frequencies of distributions occurring in different categories or groups</a:t>
            </a:r>
          </a:p>
          <a:p>
            <a:pPr marL="914400" lvl="1" indent="-457200" eaLnBrk="1" hangingPunct="1"/>
            <a:r>
              <a:rPr lang="en-US" sz="2400" smtClean="0"/>
              <a:t>Tests whether group distributions are different</a:t>
            </a:r>
          </a:p>
          <a:p>
            <a:pPr marL="1295400" lvl="2" indent="-438150" eaLnBrk="1" hangingPunct="1"/>
            <a:r>
              <a:rPr lang="en-US" sz="2000" i="1" smtClean="0">
                <a:solidFill>
                  <a:srgbClr val="FF9900"/>
                </a:solidFill>
              </a:rPr>
              <a:t>Bricky preference for the effectiveness of 3 brands of trowel</a:t>
            </a:r>
          </a:p>
          <a:p>
            <a:pPr marL="914400" lvl="1" indent="-457200" eaLnBrk="1" hangingPunct="1"/>
            <a:r>
              <a:rPr lang="en-US" sz="2400" smtClean="0"/>
              <a:t>determines the association between IV and DV by counting the frequencies of distribution</a:t>
            </a:r>
          </a:p>
          <a:p>
            <a:pPr marL="1295400" lvl="2" indent="-438150" eaLnBrk="1" hangingPunct="1"/>
            <a:r>
              <a:rPr lang="en-US" sz="2000" i="1" smtClean="0">
                <a:solidFill>
                  <a:srgbClr val="FF9900"/>
                </a:solidFill>
              </a:rPr>
              <a:t>Gender relative to study preference (alone or in group)</a:t>
            </a:r>
          </a:p>
          <a:p>
            <a:pPr marL="533400" indent="-533400" eaLnBrk="1" hangingPunct="1">
              <a:buFont typeface="Wingdings" pitchFamily="2" charset="2"/>
              <a:buNone/>
            </a:pPr>
            <a:endParaRPr lang="en-US" sz="2800" smtClean="0">
              <a:solidFill>
                <a:srgbClr val="FF9900"/>
              </a:solidFill>
            </a:endParaRPr>
          </a:p>
        </p:txBody>
      </p:sp>
      <p:sp>
        <p:nvSpPr>
          <p:cNvPr id="266243" name="Rectangle 3"/>
          <p:cNvSpPr>
            <a:spLocks noGrp="1" noChangeArrowheads="1"/>
          </p:cNvSpPr>
          <p:nvPr>
            <p:ph type="title"/>
          </p:nvPr>
        </p:nvSpPr>
        <p:spPr>
          <a:xfrm>
            <a:off x="1524000" y="609600"/>
            <a:ext cx="6858000" cy="1143000"/>
          </a:xfrm>
        </p:spPr>
        <p:txBody>
          <a:bodyPr/>
          <a:lstStyle/>
          <a:p>
            <a:pPr eaLnBrk="1" hangingPunct="1"/>
            <a:r>
              <a:rPr lang="en-US" smtClean="0"/>
              <a:t>Chi Square</a:t>
            </a:r>
          </a:p>
        </p:txBody>
      </p:sp>
      <p:pic>
        <p:nvPicPr>
          <p:cNvPr id="269314" name="Picture 2" descr="http://construction.morgansindall.com/uploads/Image/E=MC2/David%202.jpg"/>
          <p:cNvPicPr>
            <a:picLocks noChangeAspect="1" noChangeArrowheads="1"/>
          </p:cNvPicPr>
          <p:nvPr/>
        </p:nvPicPr>
        <p:blipFill>
          <a:blip r:embed="rId3" cstate="print"/>
          <a:srcRect/>
          <a:stretch>
            <a:fillRect/>
          </a:stretch>
        </p:blipFill>
        <p:spPr bwMode="auto">
          <a:xfrm>
            <a:off x="5580112" y="5301208"/>
            <a:ext cx="2148508" cy="1431137"/>
          </a:xfrm>
          <a:prstGeom prst="rect">
            <a:avLst/>
          </a:prstGeom>
          <a:noFill/>
        </p:spPr>
      </p:pic>
      <p:pic>
        <p:nvPicPr>
          <p:cNvPr id="269316" name="Picture 4" descr="http://www.hotfrog.co.uk/companies/One-Stop-Construction-Group/images/0000452/One-Stop-Construction-Group_92627_image.jpg"/>
          <p:cNvPicPr>
            <a:picLocks noChangeAspect="1" noChangeArrowheads="1"/>
          </p:cNvPicPr>
          <p:nvPr/>
        </p:nvPicPr>
        <p:blipFill>
          <a:blip r:embed="rId4" cstate="print"/>
          <a:srcRect/>
          <a:stretch>
            <a:fillRect/>
          </a:stretch>
        </p:blipFill>
        <p:spPr bwMode="auto">
          <a:xfrm>
            <a:off x="1403648" y="5301208"/>
            <a:ext cx="2394248" cy="1434909"/>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6243"/>
                                        </p:tgtEl>
                                        <p:attrNameLst>
                                          <p:attrName>style.visibility</p:attrName>
                                        </p:attrNameLst>
                                      </p:cBhvr>
                                      <p:to>
                                        <p:strVal val="visible"/>
                                      </p:to>
                                    </p:set>
                                    <p:animEffect transition="in" filter="fade">
                                      <p:cBhvr>
                                        <p:cTn id="7" dur="2000"/>
                                        <p:tgtEl>
                                          <p:spTgt spid="26624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6242"/>
                                        </p:tgtEl>
                                        <p:attrNameLst>
                                          <p:attrName>style.visibility</p:attrName>
                                        </p:attrNameLst>
                                      </p:cBhvr>
                                      <p:to>
                                        <p:strVal val="visible"/>
                                      </p:to>
                                    </p:set>
                                    <p:animEffect transition="in" filter="fade">
                                      <p:cBhvr>
                                        <p:cTn id="10" dur="2000"/>
                                        <p:tgtEl>
                                          <p:spTgt spid="266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42" grpId="0"/>
      <p:bldP spid="266243" grpId="0"/>
    </p:bldLst>
  </p:timing>
</p:sld>
</file>

<file path=ppt/slides/slide1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4146" name="Footer Placeholder 4"/>
          <p:cNvSpPr>
            <a:spLocks noGrp="1"/>
          </p:cNvSpPr>
          <p:nvPr>
            <p:ph type="ftr" sz="quarter" idx="11"/>
          </p:nvPr>
        </p:nvSpPr>
        <p:spPr>
          <a:noFill/>
        </p:spPr>
        <p:txBody>
          <a:bodyPr/>
          <a:lstStyle/>
          <a:p>
            <a:r>
              <a:rPr lang="en-GB" smtClean="0"/>
              <a:t>CH2018</a:t>
            </a:r>
          </a:p>
        </p:txBody>
      </p:sp>
      <p:sp>
        <p:nvSpPr>
          <p:cNvPr id="134147" name="Slide Number Placeholder 5"/>
          <p:cNvSpPr>
            <a:spLocks noGrp="1"/>
          </p:cNvSpPr>
          <p:nvPr>
            <p:ph type="sldNum" sz="quarter" idx="12"/>
          </p:nvPr>
        </p:nvSpPr>
        <p:spPr>
          <a:noFill/>
        </p:spPr>
        <p:txBody>
          <a:bodyPr/>
          <a:lstStyle/>
          <a:p>
            <a:fld id="{85D153AD-5454-4216-9EB0-AFAED3EC4770}" type="slidenum">
              <a:rPr lang="en-GB" smtClean="0"/>
              <a:pPr/>
              <a:t>154</a:t>
            </a:fld>
            <a:endParaRPr lang="en-GB" smtClean="0"/>
          </a:p>
        </p:txBody>
      </p:sp>
      <p:sp>
        <p:nvSpPr>
          <p:cNvPr id="268290" name="Rectangle 2"/>
          <p:cNvSpPr>
            <a:spLocks noGrp="1" noChangeArrowheads="1"/>
          </p:cNvSpPr>
          <p:nvPr>
            <p:ph type="title"/>
          </p:nvPr>
        </p:nvSpPr>
        <p:spPr>
          <a:xfrm>
            <a:off x="1416050" y="685800"/>
            <a:ext cx="7161213" cy="609600"/>
          </a:xfrm>
        </p:spPr>
        <p:txBody>
          <a:bodyPr/>
          <a:lstStyle/>
          <a:p>
            <a:pPr eaLnBrk="1" hangingPunct="1"/>
            <a:r>
              <a:rPr lang="en-US" sz="4000" b="1" smtClean="0"/>
              <a:t/>
            </a:r>
            <a:br>
              <a:rPr lang="en-US" sz="4000" b="1" smtClean="0"/>
            </a:br>
            <a:r>
              <a:rPr lang="en-US" sz="4000" b="1" smtClean="0"/>
              <a:t/>
            </a:r>
            <a:br>
              <a:rPr lang="en-US" sz="4000" b="1" smtClean="0"/>
            </a:br>
            <a:r>
              <a:rPr lang="en-US" sz="3200" b="1" smtClean="0"/>
              <a:t>Types of Chi Square</a:t>
            </a:r>
            <a:br>
              <a:rPr lang="en-US" sz="3200" b="1" smtClean="0"/>
            </a:br>
            <a:endParaRPr lang="en-US" sz="3200" b="1" smtClean="0"/>
          </a:p>
        </p:txBody>
      </p:sp>
      <p:sp>
        <p:nvSpPr>
          <p:cNvPr id="268291" name="Rectangle 3"/>
          <p:cNvSpPr>
            <a:spLocks noGrp="1" noChangeArrowheads="1"/>
          </p:cNvSpPr>
          <p:nvPr>
            <p:ph type="body" idx="1"/>
          </p:nvPr>
        </p:nvSpPr>
        <p:spPr>
          <a:xfrm>
            <a:off x="457200" y="2057400"/>
            <a:ext cx="8305800" cy="4572000"/>
          </a:xfrm>
        </p:spPr>
        <p:txBody>
          <a:bodyPr/>
          <a:lstStyle/>
          <a:p>
            <a:pPr marL="533400" indent="-533400" eaLnBrk="1" hangingPunct="1"/>
            <a:r>
              <a:rPr lang="en-US" sz="2800" smtClean="0"/>
              <a:t>A one-dimensional Chi Square </a:t>
            </a:r>
          </a:p>
          <a:p>
            <a:pPr marL="533400" indent="-533400" eaLnBrk="1" hangingPunct="1"/>
            <a:r>
              <a:rPr lang="en-US" sz="2800" smtClean="0"/>
              <a:t>Determine if the observed frequencies are significantly different from the expected frequencies</a:t>
            </a:r>
          </a:p>
          <a:p>
            <a:pPr marL="914400" lvl="1" indent="-457200" algn="ctr" eaLnBrk="1" hangingPunct="1">
              <a:buFont typeface="Wingdings" pitchFamily="2" charset="2"/>
              <a:buNone/>
            </a:pPr>
            <a:r>
              <a:rPr lang="en-US" sz="2400" smtClean="0"/>
              <a:t>       </a:t>
            </a:r>
            <a:r>
              <a:rPr lang="en-US" sz="2400" smtClean="0">
                <a:solidFill>
                  <a:srgbClr val="FF9900"/>
                </a:solidFill>
              </a:rPr>
              <a:t>X  Y  Z  (3 brands of organic food)</a:t>
            </a:r>
          </a:p>
          <a:p>
            <a:pPr marL="914400" lvl="1" indent="-457200" algn="ctr" eaLnBrk="1" hangingPunct="1">
              <a:buFont typeface="Wingdings" pitchFamily="2" charset="2"/>
              <a:buNone/>
            </a:pPr>
            <a:endParaRPr lang="en-US" sz="2400" smtClean="0">
              <a:solidFill>
                <a:srgbClr val="FF9900"/>
              </a:solidFill>
            </a:endParaRPr>
          </a:p>
          <a:p>
            <a:pPr marL="914400" lvl="1" indent="-457200" algn="ctr" eaLnBrk="1" hangingPunct="1">
              <a:buFont typeface="Wingdings" pitchFamily="2" charset="2"/>
              <a:buNone/>
            </a:pPr>
            <a:r>
              <a:rPr lang="en-US" sz="2400" smtClean="0">
                <a:solidFill>
                  <a:srgbClr val="FF9900"/>
                </a:solidFill>
              </a:rPr>
              <a:t>40 30 20  (90 consumers)</a:t>
            </a:r>
          </a:p>
          <a:p>
            <a:pPr marL="533400" indent="-533400" eaLnBrk="1" hangingPunct="1"/>
            <a:r>
              <a:rPr lang="en-US" sz="2000" smtClean="0">
                <a:solidFill>
                  <a:srgbClr val="FF9900"/>
                </a:solidFill>
              </a:rPr>
              <a:t>Null hypothesis: there is no difference between consumers organic food preference</a:t>
            </a:r>
          </a:p>
          <a:p>
            <a:pPr marL="533400" indent="-533400" eaLnBrk="1" hangingPunct="1"/>
            <a:r>
              <a:rPr lang="en-US" sz="2800" smtClean="0"/>
              <a:t>A two-dimensional Chi Square Frequencies are categorised along more than one dimensions</a:t>
            </a:r>
            <a:endParaRPr lang="en-US" sz="2000" smtClean="0"/>
          </a:p>
          <a:p>
            <a:pPr marL="533400" indent="-533400" eaLnBrk="1" hangingPunct="1"/>
            <a:endParaRPr lang="en-US" sz="2800" smtClean="0"/>
          </a:p>
          <a:p>
            <a:pPr marL="914400" lvl="1" indent="-457200" eaLnBrk="1" hangingPunct="1"/>
            <a:endParaRPr lang="en-US" sz="2400" smtClean="0"/>
          </a:p>
          <a:p>
            <a:pPr marL="533400" indent="-533400" eaLnBrk="1" hangingPunct="1"/>
            <a:endParaRPr lang="en-US" sz="2800" smtClean="0"/>
          </a:p>
          <a:p>
            <a:pPr marL="914400" lvl="1" indent="-457200" eaLnBrk="1" hangingPunct="1"/>
            <a:endParaRPr lang="en-US" sz="2400" smtClean="0"/>
          </a:p>
          <a:p>
            <a:pPr marL="533400" indent="-533400" eaLnBrk="1" hangingPunct="1"/>
            <a:endParaRPr lang="en-US" sz="2800" smtClean="0"/>
          </a:p>
        </p:txBody>
      </p:sp>
      <p:sp>
        <p:nvSpPr>
          <p:cNvPr id="134150" name="Line 4"/>
          <p:cNvSpPr>
            <a:spLocks noChangeShapeType="1"/>
          </p:cNvSpPr>
          <p:nvPr/>
        </p:nvSpPr>
        <p:spPr bwMode="auto">
          <a:xfrm flipV="1">
            <a:off x="3124200" y="3886200"/>
            <a:ext cx="0" cy="609600"/>
          </a:xfrm>
          <a:prstGeom prst="line">
            <a:avLst/>
          </a:prstGeom>
          <a:noFill/>
          <a:ln w="12700" cap="sq">
            <a:solidFill>
              <a:schemeClr val="tx1"/>
            </a:solidFill>
            <a:round/>
            <a:headEnd type="none" w="sm" len="sm"/>
            <a:tailEnd type="triangle" w="sm" len="sm"/>
          </a:ln>
        </p:spPr>
        <p:txBody>
          <a:bodyPr wrap="none"/>
          <a:lstStyle/>
          <a:p>
            <a:endParaRPr lang="en-GB"/>
          </a:p>
        </p:txBody>
      </p:sp>
      <p:sp>
        <p:nvSpPr>
          <p:cNvPr id="134151" name="Line 5"/>
          <p:cNvSpPr>
            <a:spLocks noChangeShapeType="1"/>
          </p:cNvSpPr>
          <p:nvPr/>
        </p:nvSpPr>
        <p:spPr bwMode="auto">
          <a:xfrm flipH="1" flipV="1">
            <a:off x="3429000" y="3886200"/>
            <a:ext cx="381000" cy="609600"/>
          </a:xfrm>
          <a:prstGeom prst="line">
            <a:avLst/>
          </a:prstGeom>
          <a:noFill/>
          <a:ln w="12700" cap="sq">
            <a:solidFill>
              <a:schemeClr val="tx1"/>
            </a:solidFill>
            <a:round/>
            <a:headEnd type="none" w="sm" len="sm"/>
            <a:tailEnd type="triangle" w="sm" len="sm"/>
          </a:ln>
        </p:spPr>
        <p:txBody>
          <a:bodyPr wrap="none"/>
          <a:lstStyle/>
          <a:p>
            <a:endParaRPr lang="en-GB"/>
          </a:p>
        </p:txBody>
      </p:sp>
      <p:sp>
        <p:nvSpPr>
          <p:cNvPr id="134152" name="Line 6"/>
          <p:cNvSpPr>
            <a:spLocks noChangeShapeType="1"/>
          </p:cNvSpPr>
          <p:nvPr/>
        </p:nvSpPr>
        <p:spPr bwMode="auto">
          <a:xfrm flipH="1" flipV="1">
            <a:off x="3810000" y="3810000"/>
            <a:ext cx="304800" cy="609600"/>
          </a:xfrm>
          <a:prstGeom prst="line">
            <a:avLst/>
          </a:prstGeom>
          <a:noFill/>
          <a:ln w="12700" cap="sq">
            <a:solidFill>
              <a:schemeClr val="tx1"/>
            </a:solidFill>
            <a:round/>
            <a:headEnd type="none" w="sm" len="sm"/>
            <a:tailEnd type="triangle" w="sm" len="sm"/>
          </a:ln>
        </p:spPr>
        <p:txBody>
          <a:bodyPr wrap="none"/>
          <a:lstStyle/>
          <a:p>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8290"/>
                                        </p:tgtEl>
                                        <p:attrNameLst>
                                          <p:attrName>style.visibility</p:attrName>
                                        </p:attrNameLst>
                                      </p:cBhvr>
                                      <p:to>
                                        <p:strVal val="visible"/>
                                      </p:to>
                                    </p:set>
                                    <p:animEffect transition="in" filter="fade">
                                      <p:cBhvr>
                                        <p:cTn id="7" dur="2000"/>
                                        <p:tgtEl>
                                          <p:spTgt spid="26829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8291"/>
                                        </p:tgtEl>
                                        <p:attrNameLst>
                                          <p:attrName>style.visibility</p:attrName>
                                        </p:attrNameLst>
                                      </p:cBhvr>
                                      <p:to>
                                        <p:strVal val="visible"/>
                                      </p:to>
                                    </p:set>
                                    <p:animEffect transition="in" filter="fade">
                                      <p:cBhvr>
                                        <p:cTn id="10" dur="2000"/>
                                        <p:tgtEl>
                                          <p:spTgt spid="2682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8290" grpId="0"/>
      <p:bldP spid="268291" grpId="0"/>
    </p:bldLst>
  </p:timing>
</p:sld>
</file>

<file path=ppt/slides/slide1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5170" name="Footer Placeholder 2"/>
          <p:cNvSpPr>
            <a:spLocks noGrp="1"/>
          </p:cNvSpPr>
          <p:nvPr>
            <p:ph type="ftr" sz="quarter" idx="11"/>
          </p:nvPr>
        </p:nvSpPr>
        <p:spPr>
          <a:noFill/>
        </p:spPr>
        <p:txBody>
          <a:bodyPr/>
          <a:lstStyle/>
          <a:p>
            <a:r>
              <a:rPr lang="en-GB" smtClean="0"/>
              <a:t>CH2018</a:t>
            </a:r>
          </a:p>
        </p:txBody>
      </p:sp>
      <p:sp>
        <p:nvSpPr>
          <p:cNvPr id="135171" name="Slide Number Placeholder 3"/>
          <p:cNvSpPr>
            <a:spLocks noGrp="1"/>
          </p:cNvSpPr>
          <p:nvPr>
            <p:ph type="sldNum" sz="quarter" idx="12"/>
          </p:nvPr>
        </p:nvSpPr>
        <p:spPr>
          <a:noFill/>
        </p:spPr>
        <p:txBody>
          <a:bodyPr/>
          <a:lstStyle/>
          <a:p>
            <a:fld id="{BFCEA72A-BCD9-4FF7-97CF-3BC6CE35BBF0}" type="slidenum">
              <a:rPr lang="en-GB" smtClean="0"/>
              <a:pPr/>
              <a:t>155</a:t>
            </a:fld>
            <a:endParaRPr lang="en-GB" smtClean="0"/>
          </a:p>
        </p:txBody>
      </p:sp>
      <p:sp>
        <p:nvSpPr>
          <p:cNvPr id="135172" name="Rectangle 3"/>
          <p:cNvSpPr>
            <a:spLocks noChangeArrowheads="1"/>
          </p:cNvSpPr>
          <p:nvPr/>
        </p:nvSpPr>
        <p:spPr bwMode="auto">
          <a:xfrm>
            <a:off x="1447800" y="762000"/>
            <a:ext cx="2624138" cy="701675"/>
          </a:xfrm>
          <a:prstGeom prst="rect">
            <a:avLst/>
          </a:prstGeom>
          <a:noFill/>
          <a:ln w="9525">
            <a:noFill/>
            <a:miter lim="800000"/>
            <a:headEnd/>
            <a:tailEnd/>
          </a:ln>
        </p:spPr>
        <p:txBody>
          <a:bodyPr wrap="none">
            <a:spAutoFit/>
          </a:bodyPr>
          <a:lstStyle/>
          <a:p>
            <a:r>
              <a:rPr lang="en-US" sz="4000">
                <a:latin typeface="Tahoma" pitchFamily="34" charset="0"/>
              </a:rPr>
              <a:t>Correlation</a:t>
            </a:r>
          </a:p>
        </p:txBody>
      </p:sp>
      <p:sp>
        <p:nvSpPr>
          <p:cNvPr id="135173" name="Rectangle 4"/>
          <p:cNvSpPr>
            <a:spLocks noChangeArrowheads="1"/>
          </p:cNvSpPr>
          <p:nvPr/>
        </p:nvSpPr>
        <p:spPr bwMode="auto">
          <a:xfrm>
            <a:off x="1371600" y="1371600"/>
            <a:ext cx="7556500" cy="701675"/>
          </a:xfrm>
          <a:prstGeom prst="rect">
            <a:avLst/>
          </a:prstGeom>
          <a:noFill/>
          <a:ln w="9525">
            <a:noFill/>
            <a:miter lim="800000"/>
            <a:headEnd/>
            <a:tailEnd/>
          </a:ln>
        </p:spPr>
        <p:txBody>
          <a:bodyPr>
            <a:spAutoFit/>
          </a:bodyPr>
          <a:lstStyle/>
          <a:p>
            <a:r>
              <a:rPr lang="en-US" sz="2000" u="sng">
                <a:solidFill>
                  <a:srgbClr val="0000FF"/>
                </a:solidFill>
              </a:rPr>
              <a:t>Correlation:</a:t>
            </a:r>
            <a:r>
              <a:rPr lang="en-US" sz="2000"/>
              <a:t> Measure of </a:t>
            </a:r>
            <a:r>
              <a:rPr lang="en-US" sz="2000">
                <a:solidFill>
                  <a:srgbClr val="F62502"/>
                </a:solidFill>
              </a:rPr>
              <a:t>relationship</a:t>
            </a:r>
            <a:r>
              <a:rPr lang="en-US" sz="2000"/>
              <a:t> between two or more quantitative variables</a:t>
            </a:r>
          </a:p>
        </p:txBody>
      </p:sp>
      <p:pic>
        <p:nvPicPr>
          <p:cNvPr id="135174" name="Picture 5" descr="correlation-1"/>
          <p:cNvPicPr>
            <a:picLocks noChangeAspect="1" noChangeArrowheads="1"/>
          </p:cNvPicPr>
          <p:nvPr/>
        </p:nvPicPr>
        <p:blipFill>
          <a:blip r:embed="rId3" cstate="print"/>
          <a:srcRect/>
          <a:stretch>
            <a:fillRect/>
          </a:stretch>
        </p:blipFill>
        <p:spPr bwMode="auto">
          <a:xfrm>
            <a:off x="3733800" y="1990725"/>
            <a:ext cx="5353050" cy="4867275"/>
          </a:xfrm>
          <a:prstGeom prst="rect">
            <a:avLst/>
          </a:prstGeom>
          <a:noFill/>
          <a:ln w="9525">
            <a:noFill/>
            <a:miter lim="800000"/>
            <a:headEnd/>
            <a:tailEnd/>
          </a:ln>
        </p:spPr>
      </p:pic>
      <p:sp>
        <p:nvSpPr>
          <p:cNvPr id="135175" name="Rectangle 6"/>
          <p:cNvSpPr>
            <a:spLocks noChangeArrowheads="1"/>
          </p:cNvSpPr>
          <p:nvPr/>
        </p:nvSpPr>
        <p:spPr bwMode="auto">
          <a:xfrm>
            <a:off x="838200" y="2514600"/>
            <a:ext cx="3200400" cy="1766888"/>
          </a:xfrm>
          <a:prstGeom prst="rect">
            <a:avLst/>
          </a:prstGeom>
          <a:noFill/>
          <a:ln w="9525">
            <a:noFill/>
            <a:miter lim="800000"/>
            <a:headEnd/>
            <a:tailEnd/>
          </a:ln>
        </p:spPr>
        <p:txBody>
          <a:bodyPr>
            <a:spAutoFit/>
          </a:bodyPr>
          <a:lstStyle/>
          <a:p>
            <a:pPr>
              <a:lnSpc>
                <a:spcPct val="110000"/>
              </a:lnSpc>
            </a:pPr>
            <a:r>
              <a:rPr lang="en-US" sz="2000" b="1">
                <a:solidFill>
                  <a:srgbClr val="008000"/>
                </a:solidFill>
                <a:latin typeface="Tahoma" pitchFamily="34" charset="0"/>
              </a:rPr>
              <a:t>Correlation Coefficient:</a:t>
            </a:r>
          </a:p>
          <a:p>
            <a:pPr>
              <a:lnSpc>
                <a:spcPct val="110000"/>
              </a:lnSpc>
            </a:pPr>
            <a:r>
              <a:rPr lang="en-US" sz="2000">
                <a:latin typeface="Tahoma" pitchFamily="34" charset="0"/>
              </a:rPr>
              <a:t>A number between –1 and +1Which indicates the direction and strength of the relationship.</a:t>
            </a:r>
          </a:p>
        </p:txBody>
      </p:sp>
      <p:sp>
        <p:nvSpPr>
          <p:cNvPr id="135176" name="Rectangle 7"/>
          <p:cNvSpPr>
            <a:spLocks noChangeArrowheads="1"/>
          </p:cNvSpPr>
          <p:nvPr/>
        </p:nvSpPr>
        <p:spPr bwMode="auto">
          <a:xfrm>
            <a:off x="2133600" y="5791200"/>
            <a:ext cx="825500" cy="366713"/>
          </a:xfrm>
          <a:prstGeom prst="rect">
            <a:avLst/>
          </a:prstGeom>
          <a:noFill/>
          <a:ln w="9525">
            <a:noFill/>
            <a:miter lim="800000"/>
            <a:headEnd/>
            <a:tailEnd/>
          </a:ln>
        </p:spPr>
        <p:txBody>
          <a:bodyPr wrap="none">
            <a:spAutoFit/>
          </a:bodyPr>
          <a:lstStyle/>
          <a:p>
            <a:r>
              <a:rPr lang="en-US" sz="1800">
                <a:latin typeface="Tahoma" pitchFamily="34" charset="0"/>
              </a:rPr>
              <a:t>r= .45</a:t>
            </a:r>
          </a:p>
        </p:txBody>
      </p:sp>
      <p:sp>
        <p:nvSpPr>
          <p:cNvPr id="135177" name="Rectangle 8"/>
          <p:cNvSpPr>
            <a:spLocks noChangeArrowheads="1"/>
          </p:cNvSpPr>
          <p:nvPr/>
        </p:nvSpPr>
        <p:spPr bwMode="auto">
          <a:xfrm>
            <a:off x="1295400" y="4724400"/>
            <a:ext cx="2105025" cy="1006475"/>
          </a:xfrm>
          <a:prstGeom prst="rect">
            <a:avLst/>
          </a:prstGeom>
          <a:noFill/>
          <a:ln w="9525">
            <a:noFill/>
            <a:miter lim="800000"/>
            <a:headEnd/>
            <a:tailEnd/>
          </a:ln>
        </p:spPr>
        <p:txBody>
          <a:bodyPr>
            <a:spAutoFit/>
          </a:bodyPr>
          <a:lstStyle/>
          <a:p>
            <a:pPr algn="ctr"/>
            <a:r>
              <a:rPr lang="en-US" sz="2000">
                <a:latin typeface="Tahoma" pitchFamily="34" charset="0"/>
              </a:rPr>
              <a:t>Pearson Product-Moment Correlation</a:t>
            </a:r>
          </a:p>
        </p:txBody>
      </p:sp>
    </p:spTree>
  </p:cSld>
  <p:clrMapOvr>
    <a:masterClrMapping/>
  </p:clrMapOvr>
  <p:transition spd="med"/>
  <p:timing>
    <p:tnLst>
      <p:par>
        <p:cTn id="1" dur="indefinite" restart="never" nodeType="tmRoot"/>
      </p:par>
    </p:tnLst>
  </p:timing>
</p:sld>
</file>

<file path=ppt/slides/slide1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6194" name="Footer Placeholder 4"/>
          <p:cNvSpPr>
            <a:spLocks noGrp="1"/>
          </p:cNvSpPr>
          <p:nvPr>
            <p:ph type="ftr" sz="quarter" idx="11"/>
          </p:nvPr>
        </p:nvSpPr>
        <p:spPr>
          <a:noFill/>
        </p:spPr>
        <p:txBody>
          <a:bodyPr/>
          <a:lstStyle/>
          <a:p>
            <a:r>
              <a:rPr lang="en-GB" smtClean="0"/>
              <a:t>CH2018</a:t>
            </a:r>
          </a:p>
        </p:txBody>
      </p:sp>
      <p:sp>
        <p:nvSpPr>
          <p:cNvPr id="136195" name="Slide Number Placeholder 5"/>
          <p:cNvSpPr>
            <a:spLocks noGrp="1"/>
          </p:cNvSpPr>
          <p:nvPr>
            <p:ph type="sldNum" sz="quarter" idx="12"/>
          </p:nvPr>
        </p:nvSpPr>
        <p:spPr>
          <a:noFill/>
        </p:spPr>
        <p:txBody>
          <a:bodyPr/>
          <a:lstStyle/>
          <a:p>
            <a:fld id="{50777670-C0E1-42BF-94F7-418CF971AFFC}" type="slidenum">
              <a:rPr lang="en-GB" smtClean="0"/>
              <a:pPr/>
              <a:t>156</a:t>
            </a:fld>
            <a:endParaRPr lang="en-GB" smtClean="0"/>
          </a:p>
        </p:txBody>
      </p:sp>
      <p:sp>
        <p:nvSpPr>
          <p:cNvPr id="272386" name="Rectangle 2"/>
          <p:cNvSpPr>
            <a:spLocks noGrp="1" noChangeArrowheads="1"/>
          </p:cNvSpPr>
          <p:nvPr>
            <p:ph type="title"/>
          </p:nvPr>
        </p:nvSpPr>
        <p:spPr/>
        <p:txBody>
          <a:bodyPr/>
          <a:lstStyle/>
          <a:p>
            <a:pPr eaLnBrk="1" hangingPunct="1"/>
            <a:r>
              <a:rPr lang="en-GB" smtClean="0"/>
              <a:t>Types of Correlation Tests</a:t>
            </a:r>
          </a:p>
        </p:txBody>
      </p:sp>
      <p:sp>
        <p:nvSpPr>
          <p:cNvPr id="272387" name="Rectangle 3"/>
          <p:cNvSpPr>
            <a:spLocks noGrp="1" noChangeArrowheads="1"/>
          </p:cNvSpPr>
          <p:nvPr>
            <p:ph type="body" idx="1"/>
          </p:nvPr>
        </p:nvSpPr>
        <p:spPr>
          <a:xfrm>
            <a:off x="838200" y="2514600"/>
            <a:ext cx="3505200" cy="4114800"/>
          </a:xfrm>
        </p:spPr>
        <p:txBody>
          <a:bodyPr/>
          <a:lstStyle/>
          <a:p>
            <a:pPr eaLnBrk="1" hangingPunct="1"/>
            <a:r>
              <a:rPr lang="en-GB" sz="2800" smtClean="0">
                <a:solidFill>
                  <a:srgbClr val="FF9900"/>
                </a:solidFill>
              </a:rPr>
              <a:t>Pearsons Correlation co-efficient</a:t>
            </a:r>
          </a:p>
          <a:p>
            <a:pPr eaLnBrk="1" hangingPunct="1"/>
            <a:r>
              <a:rPr lang="en-GB" sz="2800" smtClean="0">
                <a:solidFill>
                  <a:srgbClr val="FF9900"/>
                </a:solidFill>
              </a:rPr>
              <a:t>Mann Whitney Test</a:t>
            </a:r>
          </a:p>
          <a:p>
            <a:pPr eaLnBrk="1" hangingPunct="1"/>
            <a:r>
              <a:rPr lang="en-GB" sz="2800" smtClean="0">
                <a:solidFill>
                  <a:srgbClr val="FF9900"/>
                </a:solidFill>
              </a:rPr>
              <a:t>Spearman Rank or r</a:t>
            </a:r>
          </a:p>
          <a:p>
            <a:pPr eaLnBrk="1" hangingPunct="1"/>
            <a:endParaRPr lang="en-GB" sz="2800" smtClean="0">
              <a:solidFill>
                <a:srgbClr val="FF9900"/>
              </a:solidFill>
            </a:endParaRPr>
          </a:p>
        </p:txBody>
      </p:sp>
      <p:pic>
        <p:nvPicPr>
          <p:cNvPr id="136198" name="Picture 5" descr="popup2"/>
          <p:cNvPicPr>
            <a:picLocks noChangeAspect="1" noChangeArrowheads="1"/>
          </p:cNvPicPr>
          <p:nvPr/>
        </p:nvPicPr>
        <p:blipFill>
          <a:blip r:embed="rId3" cstate="print"/>
          <a:srcRect/>
          <a:stretch>
            <a:fillRect/>
          </a:stretch>
        </p:blipFill>
        <p:spPr bwMode="auto">
          <a:xfrm>
            <a:off x="4343400" y="2133600"/>
            <a:ext cx="4537075" cy="435927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2386"/>
                                        </p:tgtEl>
                                        <p:attrNameLst>
                                          <p:attrName>style.visibility</p:attrName>
                                        </p:attrNameLst>
                                      </p:cBhvr>
                                      <p:to>
                                        <p:strVal val="visible"/>
                                      </p:to>
                                    </p:set>
                                    <p:animEffect transition="in" filter="fade">
                                      <p:cBhvr>
                                        <p:cTn id="7" dur="2000"/>
                                        <p:tgtEl>
                                          <p:spTgt spid="2723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2387"/>
                                        </p:tgtEl>
                                        <p:attrNameLst>
                                          <p:attrName>style.visibility</p:attrName>
                                        </p:attrNameLst>
                                      </p:cBhvr>
                                      <p:to>
                                        <p:strVal val="visible"/>
                                      </p:to>
                                    </p:set>
                                    <p:animEffect transition="in" filter="fade">
                                      <p:cBhvr>
                                        <p:cTn id="10" dur="2000"/>
                                        <p:tgtEl>
                                          <p:spTgt spid="2723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2386" grpId="0"/>
      <p:bldP spid="272387" grpId="0"/>
    </p:bldLst>
  </p:timing>
</p:sld>
</file>

<file path=ppt/slides/slide1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7218" name="Footer Placeholder 4"/>
          <p:cNvSpPr>
            <a:spLocks noGrp="1"/>
          </p:cNvSpPr>
          <p:nvPr>
            <p:ph type="ftr" sz="quarter" idx="11"/>
          </p:nvPr>
        </p:nvSpPr>
        <p:spPr>
          <a:noFill/>
        </p:spPr>
        <p:txBody>
          <a:bodyPr/>
          <a:lstStyle/>
          <a:p>
            <a:r>
              <a:rPr lang="en-GB" smtClean="0"/>
              <a:t>CH2018</a:t>
            </a:r>
          </a:p>
        </p:txBody>
      </p:sp>
      <p:sp>
        <p:nvSpPr>
          <p:cNvPr id="137219" name="Slide Number Placeholder 5"/>
          <p:cNvSpPr>
            <a:spLocks noGrp="1"/>
          </p:cNvSpPr>
          <p:nvPr>
            <p:ph type="sldNum" sz="quarter" idx="12"/>
          </p:nvPr>
        </p:nvSpPr>
        <p:spPr>
          <a:noFill/>
        </p:spPr>
        <p:txBody>
          <a:bodyPr/>
          <a:lstStyle/>
          <a:p>
            <a:fld id="{AD2BA64B-4695-446D-9FF6-72795FA7E1D9}" type="slidenum">
              <a:rPr lang="en-GB" smtClean="0"/>
              <a:pPr/>
              <a:t>157</a:t>
            </a:fld>
            <a:endParaRPr lang="en-GB" smtClean="0"/>
          </a:p>
        </p:txBody>
      </p:sp>
      <p:sp>
        <p:nvSpPr>
          <p:cNvPr id="273410" name="Rectangle 2"/>
          <p:cNvSpPr>
            <a:spLocks noGrp="1" noChangeArrowheads="1"/>
          </p:cNvSpPr>
          <p:nvPr>
            <p:ph type="title"/>
          </p:nvPr>
        </p:nvSpPr>
        <p:spPr/>
        <p:txBody>
          <a:bodyPr/>
          <a:lstStyle/>
          <a:p>
            <a:pPr eaLnBrk="1" hangingPunct="1"/>
            <a:r>
              <a:rPr lang="en-US" smtClean="0"/>
              <a:t>Statistical Significance</a:t>
            </a:r>
          </a:p>
        </p:txBody>
      </p:sp>
      <p:sp>
        <p:nvSpPr>
          <p:cNvPr id="273411" name="Rectangle 3"/>
          <p:cNvSpPr>
            <a:spLocks noGrp="1" noChangeArrowheads="1"/>
          </p:cNvSpPr>
          <p:nvPr>
            <p:ph type="body" idx="1"/>
          </p:nvPr>
        </p:nvSpPr>
        <p:spPr/>
        <p:txBody>
          <a:bodyPr/>
          <a:lstStyle/>
          <a:p>
            <a:pPr eaLnBrk="1" hangingPunct="1">
              <a:lnSpc>
                <a:spcPct val="80000"/>
              </a:lnSpc>
            </a:pPr>
            <a:r>
              <a:rPr lang="en-US" sz="2400" smtClean="0"/>
              <a:t>Significance level in inferential statistical tests is measured by a </a:t>
            </a:r>
            <a:r>
              <a:rPr lang="en-US" sz="2400" b="1" smtClean="0">
                <a:solidFill>
                  <a:srgbClr val="FF9900"/>
                </a:solidFill>
              </a:rPr>
              <a:t>“</a:t>
            </a:r>
            <a:r>
              <a:rPr lang="en-US" sz="2400" b="1" i="1" smtClean="0">
                <a:solidFill>
                  <a:srgbClr val="FF9900"/>
                </a:solidFill>
              </a:rPr>
              <a:t>p</a:t>
            </a:r>
            <a:r>
              <a:rPr lang="en-US" sz="2400" b="1" smtClean="0">
                <a:solidFill>
                  <a:srgbClr val="FF9900"/>
                </a:solidFill>
              </a:rPr>
              <a:t>” value</a:t>
            </a:r>
            <a:r>
              <a:rPr lang="en-US" sz="2400" smtClean="0"/>
              <a:t>, which is the probability that the findings are due to chance. </a:t>
            </a:r>
          </a:p>
          <a:p>
            <a:pPr eaLnBrk="1" hangingPunct="1">
              <a:lnSpc>
                <a:spcPct val="80000"/>
              </a:lnSpc>
            </a:pPr>
            <a:r>
              <a:rPr lang="en-US" sz="2400" smtClean="0"/>
              <a:t>Prior to the analysis, select a </a:t>
            </a:r>
            <a:r>
              <a:rPr lang="en-US" sz="2400" smtClean="0">
                <a:solidFill>
                  <a:srgbClr val="FF9900"/>
                </a:solidFill>
              </a:rPr>
              <a:t>“</a:t>
            </a:r>
            <a:r>
              <a:rPr lang="en-US" sz="2400" b="1" smtClean="0">
                <a:solidFill>
                  <a:srgbClr val="FF9900"/>
                </a:solidFill>
              </a:rPr>
              <a:t>level of significance</a:t>
            </a:r>
            <a:r>
              <a:rPr lang="en-US" sz="2400" smtClean="0">
                <a:solidFill>
                  <a:srgbClr val="FF9900"/>
                </a:solidFill>
              </a:rPr>
              <a:t>”.</a:t>
            </a:r>
            <a:r>
              <a:rPr lang="en-US" sz="2400" smtClean="0"/>
              <a:t>  If the “</a:t>
            </a:r>
            <a:r>
              <a:rPr lang="en-US" sz="2400" i="1" smtClean="0"/>
              <a:t>p</a:t>
            </a:r>
            <a:r>
              <a:rPr lang="en-US" sz="2400" smtClean="0"/>
              <a:t>” value falls at or below the prescribed level, then we say that our results are </a:t>
            </a:r>
            <a:r>
              <a:rPr lang="en-US" sz="2400" smtClean="0">
                <a:solidFill>
                  <a:srgbClr val="FF9900"/>
                </a:solidFill>
              </a:rPr>
              <a:t>statistically significant</a:t>
            </a:r>
            <a:r>
              <a:rPr lang="en-US" sz="2400" smtClean="0"/>
              <a:t>.  </a:t>
            </a:r>
          </a:p>
          <a:p>
            <a:pPr eaLnBrk="1" hangingPunct="1">
              <a:lnSpc>
                <a:spcPct val="80000"/>
              </a:lnSpc>
            </a:pPr>
            <a:r>
              <a:rPr lang="en-US" sz="2400" smtClean="0"/>
              <a:t>The selection of a significance level should be based on the study’s </a:t>
            </a:r>
            <a:r>
              <a:rPr lang="en-US" sz="2400" smtClean="0">
                <a:solidFill>
                  <a:srgbClr val="FF9900"/>
                </a:solidFill>
              </a:rPr>
              <a:t>purpose, design and sample size</a:t>
            </a:r>
            <a:r>
              <a:rPr lang="en-US" sz="2400" smtClean="0"/>
              <a:t>.  Commonly used significance levels in social science research are .05 and .001. A .05 </a:t>
            </a:r>
            <a:r>
              <a:rPr lang="en-US" sz="2400" i="1" smtClean="0"/>
              <a:t>p</a:t>
            </a:r>
            <a:r>
              <a:rPr lang="en-US" sz="2400" smtClean="0"/>
              <a:t> value means that we would expect to get the same results 95 times out of a hundred. </a:t>
            </a:r>
          </a:p>
          <a:p>
            <a:pPr eaLnBrk="1" hangingPunct="1">
              <a:lnSpc>
                <a:spcPct val="80000"/>
              </a:lnSpc>
            </a:pPr>
            <a:endParaRPr lang="en-US" sz="2400"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3410"/>
                                        </p:tgtEl>
                                        <p:attrNameLst>
                                          <p:attrName>style.visibility</p:attrName>
                                        </p:attrNameLst>
                                      </p:cBhvr>
                                      <p:to>
                                        <p:strVal val="visible"/>
                                      </p:to>
                                    </p:set>
                                    <p:animEffect transition="in" filter="fade">
                                      <p:cBhvr>
                                        <p:cTn id="7" dur="2000"/>
                                        <p:tgtEl>
                                          <p:spTgt spid="2734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3411"/>
                                        </p:tgtEl>
                                        <p:attrNameLst>
                                          <p:attrName>style.visibility</p:attrName>
                                        </p:attrNameLst>
                                      </p:cBhvr>
                                      <p:to>
                                        <p:strVal val="visible"/>
                                      </p:to>
                                    </p:set>
                                    <p:animEffect transition="in" filter="fade">
                                      <p:cBhvr>
                                        <p:cTn id="10" dur="2000"/>
                                        <p:tgtEl>
                                          <p:spTgt spid="2734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3410" grpId="0"/>
      <p:bldP spid="273411" grpId="0"/>
    </p:bldLst>
  </p:timing>
</p:sld>
</file>

<file path=ppt/slides/slide1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8242" name="Footer Placeholder 4"/>
          <p:cNvSpPr>
            <a:spLocks noGrp="1"/>
          </p:cNvSpPr>
          <p:nvPr>
            <p:ph type="ftr" sz="quarter" idx="11"/>
          </p:nvPr>
        </p:nvSpPr>
        <p:spPr>
          <a:noFill/>
        </p:spPr>
        <p:txBody>
          <a:bodyPr/>
          <a:lstStyle/>
          <a:p>
            <a:r>
              <a:rPr lang="en-GB" smtClean="0"/>
              <a:t>CH2018</a:t>
            </a:r>
          </a:p>
        </p:txBody>
      </p:sp>
      <p:sp>
        <p:nvSpPr>
          <p:cNvPr id="138243" name="Slide Number Placeholder 5"/>
          <p:cNvSpPr>
            <a:spLocks noGrp="1"/>
          </p:cNvSpPr>
          <p:nvPr>
            <p:ph type="sldNum" sz="quarter" idx="12"/>
          </p:nvPr>
        </p:nvSpPr>
        <p:spPr>
          <a:noFill/>
        </p:spPr>
        <p:txBody>
          <a:bodyPr/>
          <a:lstStyle/>
          <a:p>
            <a:fld id="{086D5252-B7D0-428E-9BA2-01D296DB0952}" type="slidenum">
              <a:rPr lang="en-GB" smtClean="0"/>
              <a:pPr/>
              <a:t>158</a:t>
            </a:fld>
            <a:endParaRPr lang="en-GB" smtClean="0"/>
          </a:p>
        </p:txBody>
      </p:sp>
      <p:sp>
        <p:nvSpPr>
          <p:cNvPr id="275458" name="Rectangle 2"/>
          <p:cNvSpPr>
            <a:spLocks noGrp="1" noChangeArrowheads="1"/>
          </p:cNvSpPr>
          <p:nvPr>
            <p:ph type="title"/>
          </p:nvPr>
        </p:nvSpPr>
        <p:spPr>
          <a:xfrm>
            <a:off x="1295400" y="685800"/>
            <a:ext cx="7162800" cy="838200"/>
          </a:xfrm>
        </p:spPr>
        <p:txBody>
          <a:bodyPr/>
          <a:lstStyle/>
          <a:p>
            <a:pPr eaLnBrk="1" hangingPunct="1">
              <a:spcBef>
                <a:spcPct val="50000"/>
              </a:spcBef>
            </a:pPr>
            <a:r>
              <a:rPr lang="en-US" sz="4000" smtClean="0"/>
              <a:t>p-value interpretation</a:t>
            </a:r>
          </a:p>
        </p:txBody>
      </p:sp>
      <p:sp>
        <p:nvSpPr>
          <p:cNvPr id="275459" name="Rectangle 3"/>
          <p:cNvSpPr>
            <a:spLocks noGrp="1" noChangeArrowheads="1"/>
          </p:cNvSpPr>
          <p:nvPr>
            <p:ph type="body" idx="1"/>
          </p:nvPr>
        </p:nvSpPr>
        <p:spPr>
          <a:xfrm>
            <a:off x="1066800" y="1905000"/>
            <a:ext cx="7696200" cy="4953000"/>
          </a:xfrm>
        </p:spPr>
        <p:txBody>
          <a:bodyPr/>
          <a:lstStyle/>
          <a:p>
            <a:pPr eaLnBrk="1" hangingPunct="1">
              <a:lnSpc>
                <a:spcPct val="90000"/>
              </a:lnSpc>
              <a:spcBef>
                <a:spcPct val="50000"/>
              </a:spcBef>
              <a:buClr>
                <a:schemeClr val="tx1"/>
              </a:buClr>
            </a:pPr>
            <a:r>
              <a:rPr lang="en-US" smtClean="0">
                <a:sym typeface="Symbol" pitchFamily="18" charset="2"/>
              </a:rPr>
              <a:t>The interpretation of a p-value is a little tricky</a:t>
            </a:r>
            <a:endParaRPr lang="en-US" i="1" smtClean="0">
              <a:solidFill>
                <a:schemeClr val="hlink"/>
              </a:solidFill>
              <a:sym typeface="Symbol" pitchFamily="18" charset="2"/>
            </a:endParaRPr>
          </a:p>
          <a:p>
            <a:pPr eaLnBrk="1" hangingPunct="1">
              <a:lnSpc>
                <a:spcPct val="90000"/>
              </a:lnSpc>
              <a:spcBef>
                <a:spcPct val="50000"/>
              </a:spcBef>
              <a:buClr>
                <a:schemeClr val="tx1"/>
              </a:buClr>
            </a:pPr>
            <a:r>
              <a:rPr lang="en-US" smtClean="0">
                <a:sym typeface="Symbol" pitchFamily="18" charset="2"/>
              </a:rPr>
              <a:t>In particular, it does </a:t>
            </a:r>
            <a:r>
              <a:rPr lang="en-US" b="1" i="1" smtClean="0">
                <a:solidFill>
                  <a:srgbClr val="FF9900"/>
                </a:solidFill>
                <a:sym typeface="Symbol" pitchFamily="18" charset="2"/>
              </a:rPr>
              <a:t>NOT</a:t>
            </a:r>
            <a:r>
              <a:rPr lang="en-US" smtClean="0">
                <a:solidFill>
                  <a:srgbClr val="FF9900"/>
                </a:solidFill>
                <a:sym typeface="Symbol" pitchFamily="18" charset="2"/>
              </a:rPr>
              <a:t> </a:t>
            </a:r>
            <a:r>
              <a:rPr lang="en-US" smtClean="0">
                <a:sym typeface="Symbol" pitchFamily="18" charset="2"/>
              </a:rPr>
              <a:t> tell us the probability that the NULL hypothesis is true</a:t>
            </a:r>
            <a:endParaRPr lang="en-US" i="1" smtClean="0">
              <a:solidFill>
                <a:schemeClr val="hlink"/>
              </a:solidFill>
              <a:sym typeface="Symbol" pitchFamily="18" charset="2"/>
            </a:endParaRPr>
          </a:p>
          <a:p>
            <a:pPr eaLnBrk="1" hangingPunct="1">
              <a:lnSpc>
                <a:spcPct val="90000"/>
              </a:lnSpc>
              <a:spcBef>
                <a:spcPct val="50000"/>
              </a:spcBef>
              <a:buClr>
                <a:schemeClr val="tx1"/>
              </a:buClr>
            </a:pPr>
            <a:r>
              <a:rPr lang="en-US" smtClean="0">
                <a:sym typeface="Symbol" pitchFamily="18" charset="2"/>
              </a:rPr>
              <a:t>The p-value represents the </a:t>
            </a:r>
            <a:r>
              <a:rPr lang="en-US" smtClean="0">
                <a:solidFill>
                  <a:srgbClr val="FF9900"/>
                </a:solidFill>
                <a:sym typeface="Symbol" pitchFamily="18" charset="2"/>
              </a:rPr>
              <a:t>chance</a:t>
            </a:r>
            <a:r>
              <a:rPr lang="en-US" smtClean="0">
                <a:sym typeface="Symbol" pitchFamily="18" charset="2"/>
              </a:rPr>
              <a:t> that we would see a difference as big as we saw (or bigger) if there were really nothing happening other than chance variability</a:t>
            </a:r>
          </a:p>
          <a:p>
            <a:pPr eaLnBrk="1" hangingPunct="1">
              <a:lnSpc>
                <a:spcPct val="90000"/>
              </a:lnSpc>
              <a:spcBef>
                <a:spcPct val="50000"/>
              </a:spcBef>
              <a:buClr>
                <a:schemeClr val="tx1"/>
              </a:buClr>
              <a:buFont typeface="Wingdings" pitchFamily="2" charset="2"/>
              <a:buNone/>
            </a:pPr>
            <a:endParaRPr lang="en-US" i="1" smtClean="0">
              <a:solidFill>
                <a:schemeClr val="hlink"/>
              </a:solidFill>
              <a:sym typeface="Symbol" pitchFamily="18" charset="2"/>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5458"/>
                                        </p:tgtEl>
                                        <p:attrNameLst>
                                          <p:attrName>style.visibility</p:attrName>
                                        </p:attrNameLst>
                                      </p:cBhvr>
                                      <p:to>
                                        <p:strVal val="visible"/>
                                      </p:to>
                                    </p:set>
                                    <p:animEffect transition="in" filter="fade">
                                      <p:cBhvr>
                                        <p:cTn id="7" dur="2000"/>
                                        <p:tgtEl>
                                          <p:spTgt spid="2754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5459"/>
                                        </p:tgtEl>
                                        <p:attrNameLst>
                                          <p:attrName>style.visibility</p:attrName>
                                        </p:attrNameLst>
                                      </p:cBhvr>
                                      <p:to>
                                        <p:strVal val="visible"/>
                                      </p:to>
                                    </p:set>
                                    <p:animEffect transition="in" filter="fade">
                                      <p:cBhvr>
                                        <p:cTn id="10" dur="2000"/>
                                        <p:tgtEl>
                                          <p:spTgt spid="2754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5458" grpId="0"/>
      <p:bldP spid="275459" grpId="0"/>
    </p:bldLst>
  </p:timing>
</p:sld>
</file>

<file path=ppt/slides/slide1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9" name="Rectangle 104"/>
          <p:cNvSpPr>
            <a:spLocks noGrp="1" noChangeArrowheads="1"/>
          </p:cNvSpPr>
          <p:nvPr>
            <p:ph type="ftr" sz="quarter" idx="11"/>
          </p:nvPr>
        </p:nvSpPr>
        <p:spPr>
          <a:noFill/>
        </p:spPr>
        <p:txBody>
          <a:bodyPr/>
          <a:lstStyle/>
          <a:p>
            <a:r>
              <a:rPr lang="en-GB" smtClean="0"/>
              <a:t>CH2018</a:t>
            </a:r>
          </a:p>
        </p:txBody>
      </p:sp>
      <p:sp>
        <p:nvSpPr>
          <p:cNvPr id="19460" name="Rectangle 105"/>
          <p:cNvSpPr>
            <a:spLocks noGrp="1" noChangeArrowheads="1"/>
          </p:cNvSpPr>
          <p:nvPr>
            <p:ph type="sldNum" sz="quarter" idx="12"/>
          </p:nvPr>
        </p:nvSpPr>
        <p:spPr>
          <a:noFill/>
        </p:spPr>
        <p:txBody>
          <a:bodyPr/>
          <a:lstStyle/>
          <a:p>
            <a:fld id="{2A9F8D56-ADEB-4CA6-8E28-2D2AF0E3F82A}" type="slidenum">
              <a:rPr lang="en-GB" smtClean="0"/>
              <a:pPr/>
              <a:t>159</a:t>
            </a:fld>
            <a:endParaRPr lang="en-GB" smtClean="0"/>
          </a:p>
        </p:txBody>
      </p:sp>
      <p:sp>
        <p:nvSpPr>
          <p:cNvPr id="72706" name="Rectangle 2"/>
          <p:cNvSpPr>
            <a:spLocks noGrp="1" noChangeArrowheads="1"/>
          </p:cNvSpPr>
          <p:nvPr>
            <p:ph type="ctrTitle"/>
          </p:nvPr>
        </p:nvSpPr>
        <p:spPr>
          <a:xfrm>
            <a:off x="990600" y="914400"/>
            <a:ext cx="7772400" cy="1143000"/>
          </a:xfrm>
          <a:noFill/>
        </p:spPr>
        <p:txBody>
          <a:bodyPr lIns="90488" tIns="44450" rIns="90488" bIns="44450"/>
          <a:lstStyle/>
          <a:p>
            <a:pPr eaLnBrk="1" hangingPunct="1"/>
            <a:r>
              <a:rPr lang="en-GB" sz="3200" b="1" smtClean="0"/>
              <a:t>The Final Assault on the ‘Summit’</a:t>
            </a:r>
            <a:br>
              <a:rPr lang="en-GB" sz="3200" b="1" smtClean="0"/>
            </a:br>
            <a:r>
              <a:rPr lang="en-GB" sz="3200" b="1" smtClean="0"/>
              <a:t>Writing  UP!</a:t>
            </a:r>
          </a:p>
        </p:txBody>
      </p:sp>
      <p:sp>
        <p:nvSpPr>
          <p:cNvPr id="72707" name="Rectangle 3"/>
          <p:cNvSpPr>
            <a:spLocks noGrp="1" noChangeArrowheads="1"/>
          </p:cNvSpPr>
          <p:nvPr>
            <p:ph type="subTitle" idx="1"/>
          </p:nvPr>
        </p:nvSpPr>
        <p:spPr>
          <a:xfrm>
            <a:off x="1143000" y="2781300"/>
            <a:ext cx="8001000" cy="1752600"/>
          </a:xfrm>
          <a:noFill/>
        </p:spPr>
        <p:txBody>
          <a:bodyPr lIns="90488" tIns="44450" rIns="90488" bIns="44450"/>
          <a:lstStyle/>
          <a:p>
            <a:pPr algn="l" eaLnBrk="1" hangingPunct="1">
              <a:lnSpc>
                <a:spcPct val="90000"/>
              </a:lnSpc>
              <a:buFont typeface="Wingdings" pitchFamily="2" charset="2"/>
              <a:buChar char="w"/>
            </a:pPr>
            <a:r>
              <a:rPr lang="en-GB" sz="2800" smtClean="0"/>
              <a:t>Who am I writing for?</a:t>
            </a:r>
          </a:p>
          <a:p>
            <a:pPr algn="l" eaLnBrk="1" hangingPunct="1">
              <a:lnSpc>
                <a:spcPct val="90000"/>
              </a:lnSpc>
              <a:buFont typeface="Wingdings" pitchFamily="2" charset="2"/>
              <a:buChar char="w"/>
            </a:pPr>
            <a:r>
              <a:rPr lang="en-GB" sz="2800" smtClean="0"/>
              <a:t>What are the criteria they have set me?</a:t>
            </a:r>
          </a:p>
          <a:p>
            <a:pPr algn="l" eaLnBrk="1" hangingPunct="1">
              <a:lnSpc>
                <a:spcPct val="90000"/>
              </a:lnSpc>
              <a:buFont typeface="Wingdings" pitchFamily="2" charset="2"/>
              <a:buChar char="w"/>
            </a:pPr>
            <a:r>
              <a:rPr lang="en-GB" sz="2800" smtClean="0"/>
              <a:t>Length, format, style</a:t>
            </a:r>
          </a:p>
          <a:p>
            <a:pPr algn="l" eaLnBrk="1" hangingPunct="1">
              <a:lnSpc>
                <a:spcPct val="90000"/>
              </a:lnSpc>
              <a:buFont typeface="Wingdings" pitchFamily="2" charset="2"/>
              <a:buChar char="w"/>
            </a:pPr>
            <a:r>
              <a:rPr lang="en-GB" sz="2800" smtClean="0"/>
              <a:t>Time allocation</a:t>
            </a:r>
          </a:p>
          <a:p>
            <a:pPr algn="l" eaLnBrk="1" hangingPunct="1">
              <a:lnSpc>
                <a:spcPct val="90000"/>
              </a:lnSpc>
              <a:buFont typeface="Wingdings" pitchFamily="2" charset="2"/>
              <a:buChar char="w"/>
            </a:pPr>
            <a:r>
              <a:rPr lang="en-GB" sz="2800" smtClean="0"/>
              <a:t>Technical access</a:t>
            </a:r>
          </a:p>
          <a:p>
            <a:pPr algn="l" eaLnBrk="1" hangingPunct="1">
              <a:lnSpc>
                <a:spcPct val="90000"/>
              </a:lnSpc>
              <a:buFont typeface="Wingdings" pitchFamily="2" charset="2"/>
              <a:buChar char="w"/>
            </a:pPr>
            <a:r>
              <a:rPr lang="en-GB" sz="2800" smtClean="0"/>
              <a:t>When &amp; Where Submission</a:t>
            </a:r>
          </a:p>
        </p:txBody>
      </p:sp>
      <p:graphicFrame>
        <p:nvGraphicFramePr>
          <p:cNvPr id="19458" name="Object 4">
            <a:hlinkClick r:id="" action="ppaction://ole?verb=0"/>
          </p:cNvPr>
          <p:cNvGraphicFramePr>
            <a:graphicFrameLocks noGrp="1"/>
          </p:cNvGraphicFramePr>
          <p:nvPr>
            <p:ph type="clipArt" sz="half" idx="4294967295"/>
          </p:nvPr>
        </p:nvGraphicFramePr>
        <p:xfrm>
          <a:off x="5795963" y="4581525"/>
          <a:ext cx="3130550" cy="1473200"/>
        </p:xfrm>
        <a:graphic>
          <a:graphicData uri="http://schemas.openxmlformats.org/presentationml/2006/ole">
            <mc:AlternateContent xmlns:mc="http://schemas.openxmlformats.org/markup-compatibility/2006">
              <mc:Choice xmlns:v="urn:schemas-microsoft-com:vml" Requires="v">
                <p:oleObj spid="_x0000_s19479" name="Microsoft ClipArt Gallery" r:id="rId4" imgW="6240463" imgH="5684838" progId="">
                  <p:embed/>
                </p:oleObj>
              </mc:Choice>
              <mc:Fallback>
                <p:oleObj name="Microsoft ClipArt Gallery" r:id="rId4" imgW="6240463" imgH="5684838" progId="">
                  <p:embed/>
                  <p:pic>
                    <p:nvPicPr>
                      <p:cNvPr id="0" name="Picture 10"/>
                      <p:cNvPicPr>
                        <a:picLocks noGrp="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95963" y="4581525"/>
                        <a:ext cx="3130550" cy="147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
        <p:nvSpPr>
          <p:cNvPr id="19463" name="Text Box 5"/>
          <p:cNvSpPr txBox="1">
            <a:spLocks noChangeArrowheads="1"/>
          </p:cNvSpPr>
          <p:nvPr/>
        </p:nvSpPr>
        <p:spPr bwMode="auto">
          <a:xfrm>
            <a:off x="250825" y="6237288"/>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9</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2706"/>
                                        </p:tgtEl>
                                        <p:attrNameLst>
                                          <p:attrName>style.visibility</p:attrName>
                                        </p:attrNameLst>
                                      </p:cBhvr>
                                      <p:to>
                                        <p:strVal val="visible"/>
                                      </p:to>
                                    </p:set>
                                    <p:animEffect transition="in" filter="fade">
                                      <p:cBhvr>
                                        <p:cTn id="7" dur="2000"/>
                                        <p:tgtEl>
                                          <p:spTgt spid="727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2707"/>
                                        </p:tgtEl>
                                        <p:attrNameLst>
                                          <p:attrName>style.visibility</p:attrName>
                                        </p:attrNameLst>
                                      </p:cBhvr>
                                      <p:to>
                                        <p:strVal val="visible"/>
                                      </p:to>
                                    </p:set>
                                    <p:animEffect transition="in" filter="fade">
                                      <p:cBhvr>
                                        <p:cTn id="10" dur="2000"/>
                                        <p:tgtEl>
                                          <p:spTgt spid="727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6" grpId="0"/>
      <p:bldP spid="72707" grpId="0"/>
    </p:bldLst>
  </p:timing>
</p:sld>
</file>

<file path=ppt/slides/slide1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9266" name="Footer Placeholder 5"/>
          <p:cNvSpPr>
            <a:spLocks noGrp="1"/>
          </p:cNvSpPr>
          <p:nvPr>
            <p:ph type="ftr" sz="quarter" idx="11"/>
          </p:nvPr>
        </p:nvSpPr>
        <p:spPr>
          <a:noFill/>
        </p:spPr>
        <p:txBody>
          <a:bodyPr/>
          <a:lstStyle/>
          <a:p>
            <a:r>
              <a:rPr lang="en-GB" smtClean="0"/>
              <a:t>CH2018</a:t>
            </a:r>
          </a:p>
        </p:txBody>
      </p:sp>
      <p:sp>
        <p:nvSpPr>
          <p:cNvPr id="139267" name="Slide Number Placeholder 6"/>
          <p:cNvSpPr>
            <a:spLocks noGrp="1"/>
          </p:cNvSpPr>
          <p:nvPr>
            <p:ph type="sldNum" sz="quarter" idx="12"/>
          </p:nvPr>
        </p:nvSpPr>
        <p:spPr>
          <a:noFill/>
        </p:spPr>
        <p:txBody>
          <a:bodyPr/>
          <a:lstStyle/>
          <a:p>
            <a:fld id="{9F215746-F931-4BD5-9876-CB371F36DB8C}" type="slidenum">
              <a:rPr lang="en-GB" smtClean="0"/>
              <a:pPr/>
              <a:t>160</a:t>
            </a:fld>
            <a:endParaRPr lang="en-GB" smtClean="0"/>
          </a:p>
        </p:txBody>
      </p:sp>
      <p:sp>
        <p:nvSpPr>
          <p:cNvPr id="73730" name="Rectangle 2"/>
          <p:cNvSpPr>
            <a:spLocks noGrp="1" noChangeArrowheads="1"/>
          </p:cNvSpPr>
          <p:nvPr>
            <p:ph type="title"/>
          </p:nvPr>
        </p:nvSpPr>
        <p:spPr>
          <a:noFill/>
        </p:spPr>
        <p:txBody>
          <a:bodyPr lIns="90488" tIns="44450" rIns="90488" bIns="44450"/>
          <a:lstStyle/>
          <a:p>
            <a:pPr eaLnBrk="1" hangingPunct="1"/>
            <a:r>
              <a:rPr lang="en-GB" sz="3600" b="1" smtClean="0"/>
              <a:t>The Opening Pages</a:t>
            </a:r>
          </a:p>
        </p:txBody>
      </p:sp>
      <p:sp>
        <p:nvSpPr>
          <p:cNvPr id="73731" name="Rectangle 3"/>
          <p:cNvSpPr>
            <a:spLocks noGrp="1" noChangeArrowheads="1"/>
          </p:cNvSpPr>
          <p:nvPr>
            <p:ph type="body" sz="half" idx="1"/>
          </p:nvPr>
        </p:nvSpPr>
        <p:spPr>
          <a:xfrm>
            <a:off x="1066800" y="1916113"/>
            <a:ext cx="3581400" cy="4114800"/>
          </a:xfrm>
          <a:noFill/>
        </p:spPr>
        <p:txBody>
          <a:bodyPr lIns="90488" tIns="44450" rIns="90488" bIns="44450"/>
          <a:lstStyle/>
          <a:p>
            <a:pPr eaLnBrk="1" hangingPunct="1">
              <a:lnSpc>
                <a:spcPct val="90000"/>
              </a:lnSpc>
            </a:pPr>
            <a:r>
              <a:rPr lang="en-GB" sz="2400" smtClean="0"/>
              <a:t>Title / Name &amp; date / Declaration</a:t>
            </a:r>
          </a:p>
          <a:p>
            <a:pPr eaLnBrk="1" hangingPunct="1">
              <a:lnSpc>
                <a:spcPct val="90000"/>
              </a:lnSpc>
            </a:pPr>
            <a:r>
              <a:rPr lang="en-GB" sz="2400" smtClean="0"/>
              <a:t>Abstract :	</a:t>
            </a:r>
          </a:p>
          <a:p>
            <a:pPr lvl="2" eaLnBrk="1" hangingPunct="1">
              <a:lnSpc>
                <a:spcPct val="90000"/>
              </a:lnSpc>
            </a:pPr>
            <a:r>
              <a:rPr lang="en-GB" sz="1800" smtClean="0">
                <a:solidFill>
                  <a:srgbClr val="FF9900"/>
                </a:solidFill>
              </a:rPr>
              <a:t>your research problem</a:t>
            </a:r>
          </a:p>
          <a:p>
            <a:pPr lvl="2" eaLnBrk="1" hangingPunct="1">
              <a:lnSpc>
                <a:spcPct val="90000"/>
              </a:lnSpc>
            </a:pPr>
            <a:r>
              <a:rPr lang="en-GB" sz="1800" smtClean="0">
                <a:solidFill>
                  <a:srgbClr val="FF9900"/>
                </a:solidFill>
              </a:rPr>
              <a:t>why that problem is important and worth studying</a:t>
            </a:r>
          </a:p>
          <a:p>
            <a:pPr lvl="2" eaLnBrk="1" hangingPunct="1">
              <a:lnSpc>
                <a:spcPct val="90000"/>
              </a:lnSpc>
            </a:pPr>
            <a:r>
              <a:rPr lang="en-GB" sz="1800" smtClean="0">
                <a:solidFill>
                  <a:srgbClr val="FF9900"/>
                </a:solidFill>
              </a:rPr>
              <a:t>your data and methods</a:t>
            </a:r>
          </a:p>
          <a:p>
            <a:pPr lvl="2" eaLnBrk="1" hangingPunct="1">
              <a:lnSpc>
                <a:spcPct val="90000"/>
              </a:lnSpc>
            </a:pPr>
            <a:r>
              <a:rPr lang="en-GB" sz="1800" smtClean="0">
                <a:solidFill>
                  <a:srgbClr val="FF9900"/>
                </a:solidFill>
              </a:rPr>
              <a:t>main findings</a:t>
            </a:r>
          </a:p>
          <a:p>
            <a:pPr eaLnBrk="1" hangingPunct="1">
              <a:lnSpc>
                <a:spcPct val="90000"/>
              </a:lnSpc>
            </a:pPr>
            <a:r>
              <a:rPr lang="en-GB" sz="2400" smtClean="0"/>
              <a:t>List of:</a:t>
            </a:r>
          </a:p>
          <a:p>
            <a:pPr lvl="2" eaLnBrk="1" hangingPunct="1">
              <a:lnSpc>
                <a:spcPct val="90000"/>
              </a:lnSpc>
            </a:pPr>
            <a:r>
              <a:rPr lang="en-GB" sz="1800" smtClean="0">
                <a:solidFill>
                  <a:srgbClr val="FF9900"/>
                </a:solidFill>
              </a:rPr>
              <a:t>Contents</a:t>
            </a:r>
          </a:p>
          <a:p>
            <a:pPr lvl="2" eaLnBrk="1" hangingPunct="1">
              <a:lnSpc>
                <a:spcPct val="90000"/>
              </a:lnSpc>
            </a:pPr>
            <a:r>
              <a:rPr lang="en-GB" sz="1800" smtClean="0">
                <a:solidFill>
                  <a:srgbClr val="FF9900"/>
                </a:solidFill>
              </a:rPr>
              <a:t>Figures</a:t>
            </a:r>
          </a:p>
          <a:p>
            <a:pPr lvl="2" eaLnBrk="1" hangingPunct="1">
              <a:lnSpc>
                <a:spcPct val="90000"/>
              </a:lnSpc>
            </a:pPr>
            <a:r>
              <a:rPr lang="en-GB" sz="1800" smtClean="0">
                <a:solidFill>
                  <a:srgbClr val="FF9900"/>
                </a:solidFill>
              </a:rPr>
              <a:t>Tables</a:t>
            </a:r>
          </a:p>
        </p:txBody>
      </p:sp>
      <p:pic>
        <p:nvPicPr>
          <p:cNvPr id="139270" name="Picture 5" descr="walkway3"/>
          <p:cNvPicPr>
            <a:picLocks noChangeAspect="1" noChangeArrowheads="1"/>
          </p:cNvPicPr>
          <p:nvPr/>
        </p:nvPicPr>
        <p:blipFill>
          <a:blip r:embed="rId3" cstate="print"/>
          <a:srcRect/>
          <a:stretch>
            <a:fillRect/>
          </a:stretch>
        </p:blipFill>
        <p:spPr bwMode="auto">
          <a:xfrm>
            <a:off x="4419600" y="2514600"/>
            <a:ext cx="4181475" cy="3138488"/>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3730"/>
                                        </p:tgtEl>
                                        <p:attrNameLst>
                                          <p:attrName>style.visibility</p:attrName>
                                        </p:attrNameLst>
                                      </p:cBhvr>
                                      <p:to>
                                        <p:strVal val="visible"/>
                                      </p:to>
                                    </p:set>
                                    <p:animEffect transition="in" filter="fade">
                                      <p:cBhvr>
                                        <p:cTn id="7" dur="2000"/>
                                        <p:tgtEl>
                                          <p:spTgt spid="7373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3731"/>
                                        </p:tgtEl>
                                        <p:attrNameLst>
                                          <p:attrName>style.visibility</p:attrName>
                                        </p:attrNameLst>
                                      </p:cBhvr>
                                      <p:to>
                                        <p:strVal val="visible"/>
                                      </p:to>
                                    </p:set>
                                    <p:animEffect transition="in" filter="fade">
                                      <p:cBhvr>
                                        <p:cTn id="10" dur="2000"/>
                                        <p:tgtEl>
                                          <p:spTgt spid="737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0" grpId="0"/>
      <p:bldP spid="73731" grpId="0"/>
    </p:bldLst>
  </p:timing>
</p:sld>
</file>

<file path=ppt/slides/slide16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3" name="Footer Placeholder 5"/>
          <p:cNvSpPr>
            <a:spLocks noGrp="1"/>
          </p:cNvSpPr>
          <p:nvPr>
            <p:ph type="ftr" sz="quarter" idx="11"/>
          </p:nvPr>
        </p:nvSpPr>
        <p:spPr>
          <a:noFill/>
        </p:spPr>
        <p:txBody>
          <a:bodyPr/>
          <a:lstStyle/>
          <a:p>
            <a:r>
              <a:rPr lang="en-GB" smtClean="0"/>
              <a:t>CH2018</a:t>
            </a:r>
          </a:p>
        </p:txBody>
      </p:sp>
      <p:sp>
        <p:nvSpPr>
          <p:cNvPr id="20484" name="Slide Number Placeholder 6"/>
          <p:cNvSpPr>
            <a:spLocks noGrp="1"/>
          </p:cNvSpPr>
          <p:nvPr>
            <p:ph type="sldNum" sz="quarter" idx="12"/>
          </p:nvPr>
        </p:nvSpPr>
        <p:spPr>
          <a:noFill/>
        </p:spPr>
        <p:txBody>
          <a:bodyPr/>
          <a:lstStyle/>
          <a:p>
            <a:fld id="{40B8A581-BD73-45FC-A5E8-2BB95BFA76B8}" type="slidenum">
              <a:rPr lang="en-GB" smtClean="0"/>
              <a:pPr/>
              <a:t>161</a:t>
            </a:fld>
            <a:endParaRPr lang="en-GB" smtClean="0"/>
          </a:p>
        </p:txBody>
      </p:sp>
      <p:sp>
        <p:nvSpPr>
          <p:cNvPr id="74754" name="Rectangle 2"/>
          <p:cNvSpPr>
            <a:spLocks noGrp="1" noChangeArrowheads="1"/>
          </p:cNvSpPr>
          <p:nvPr>
            <p:ph type="title"/>
          </p:nvPr>
        </p:nvSpPr>
        <p:spPr>
          <a:noFill/>
        </p:spPr>
        <p:txBody>
          <a:bodyPr lIns="90488" tIns="44450" rIns="90488" bIns="44450"/>
          <a:lstStyle/>
          <a:p>
            <a:pPr eaLnBrk="1" hangingPunct="1"/>
            <a:r>
              <a:rPr lang="en-GB" sz="3600" b="1" smtClean="0"/>
              <a:t>The Introduction</a:t>
            </a:r>
          </a:p>
        </p:txBody>
      </p:sp>
      <p:sp>
        <p:nvSpPr>
          <p:cNvPr id="74755" name="Rectangle 3"/>
          <p:cNvSpPr>
            <a:spLocks noGrp="1" noChangeArrowheads="1"/>
          </p:cNvSpPr>
          <p:nvPr>
            <p:ph type="body" sz="half" idx="1"/>
          </p:nvPr>
        </p:nvSpPr>
        <p:spPr>
          <a:xfrm>
            <a:off x="809625" y="2214563"/>
            <a:ext cx="4525963" cy="3881437"/>
          </a:xfrm>
          <a:noFill/>
        </p:spPr>
        <p:txBody>
          <a:bodyPr lIns="90488" tIns="44450" rIns="90488" bIns="44450"/>
          <a:lstStyle/>
          <a:p>
            <a:pPr eaLnBrk="1" hangingPunct="1">
              <a:lnSpc>
                <a:spcPct val="90000"/>
              </a:lnSpc>
            </a:pPr>
            <a:r>
              <a:rPr lang="en-GB" sz="2400" smtClean="0"/>
              <a:t>Why this topic</a:t>
            </a:r>
          </a:p>
          <a:p>
            <a:pPr eaLnBrk="1" hangingPunct="1">
              <a:lnSpc>
                <a:spcPct val="90000"/>
              </a:lnSpc>
            </a:pPr>
            <a:r>
              <a:rPr lang="en-GB" sz="2400" smtClean="0"/>
              <a:t>Your research approach</a:t>
            </a:r>
          </a:p>
          <a:p>
            <a:pPr eaLnBrk="1" hangingPunct="1">
              <a:lnSpc>
                <a:spcPct val="90000"/>
              </a:lnSpc>
            </a:pPr>
            <a:r>
              <a:rPr lang="en-GB" sz="2400" smtClean="0"/>
              <a:t>Aims and objectives / hypotheses</a:t>
            </a:r>
          </a:p>
          <a:p>
            <a:pPr eaLnBrk="1" hangingPunct="1">
              <a:lnSpc>
                <a:spcPct val="90000"/>
              </a:lnSpc>
            </a:pPr>
            <a:r>
              <a:rPr lang="en-GB" sz="2400" smtClean="0"/>
              <a:t>Link into the next chapter (All chapters should link conclusion of previous with intro. of next)</a:t>
            </a:r>
          </a:p>
          <a:p>
            <a:pPr eaLnBrk="1" hangingPunct="1">
              <a:lnSpc>
                <a:spcPct val="90000"/>
              </a:lnSpc>
            </a:pPr>
            <a:r>
              <a:rPr lang="en-GB" sz="2400" smtClean="0">
                <a:solidFill>
                  <a:srgbClr val="FF9900"/>
                </a:solidFill>
              </a:rPr>
              <a:t>Ask your supervisor and course director for subject/course specific inclusions</a:t>
            </a:r>
          </a:p>
        </p:txBody>
      </p:sp>
      <p:graphicFrame>
        <p:nvGraphicFramePr>
          <p:cNvPr id="20482" name="Object 4">
            <a:hlinkClick r:id="" action="ppaction://ole?verb=0"/>
          </p:cNvPr>
          <p:cNvGraphicFramePr>
            <a:graphicFrameLocks noGrp="1"/>
          </p:cNvGraphicFramePr>
          <p:nvPr>
            <p:ph type="clipArt" sz="half" idx="2"/>
          </p:nvPr>
        </p:nvGraphicFramePr>
        <p:xfrm>
          <a:off x="4870450" y="2573338"/>
          <a:ext cx="3892550" cy="3165475"/>
        </p:xfrm>
        <a:graphic>
          <a:graphicData uri="http://schemas.openxmlformats.org/presentationml/2006/ole">
            <mc:AlternateContent xmlns:mc="http://schemas.openxmlformats.org/markup-compatibility/2006">
              <mc:Choice xmlns:v="urn:schemas-microsoft-com:vml" Requires="v">
                <p:oleObj spid="_x0000_s20503" name="Microsoft ClipArt Gallery" r:id="rId4" imgW="5281613" imgH="4662488" progId="">
                  <p:embed/>
                </p:oleObj>
              </mc:Choice>
              <mc:Fallback>
                <p:oleObj name="Microsoft ClipArt Gallery" r:id="rId4" imgW="5281613" imgH="4662488" progId="">
                  <p:embed/>
                  <p:pic>
                    <p:nvPicPr>
                      <p:cNvPr id="0" name="Picture 10"/>
                      <p:cNvPicPr>
                        <a:picLocks noGrp="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70450" y="2573338"/>
                        <a:ext cx="3892550" cy="3165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4754"/>
                                        </p:tgtEl>
                                        <p:attrNameLst>
                                          <p:attrName>style.visibility</p:attrName>
                                        </p:attrNameLst>
                                      </p:cBhvr>
                                      <p:to>
                                        <p:strVal val="visible"/>
                                      </p:to>
                                    </p:set>
                                    <p:animEffect transition="in" filter="fade">
                                      <p:cBhvr>
                                        <p:cTn id="7" dur="2000"/>
                                        <p:tgtEl>
                                          <p:spTgt spid="7475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4755"/>
                                        </p:tgtEl>
                                        <p:attrNameLst>
                                          <p:attrName>style.visibility</p:attrName>
                                        </p:attrNameLst>
                                      </p:cBhvr>
                                      <p:to>
                                        <p:strVal val="visible"/>
                                      </p:to>
                                    </p:set>
                                    <p:animEffect transition="in" filter="fade">
                                      <p:cBhvr>
                                        <p:cTn id="10" dur="2000"/>
                                        <p:tgtEl>
                                          <p:spTgt spid="747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4" grpId="0"/>
      <p:bldP spid="74755" grpId="0"/>
    </p:bldLst>
  </p:timing>
</p:sld>
</file>

<file path=ppt/slides/slide16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0290" name="Footer Placeholder 5"/>
          <p:cNvSpPr>
            <a:spLocks noGrp="1"/>
          </p:cNvSpPr>
          <p:nvPr>
            <p:ph type="ftr" sz="quarter" idx="11"/>
          </p:nvPr>
        </p:nvSpPr>
        <p:spPr>
          <a:noFill/>
        </p:spPr>
        <p:txBody>
          <a:bodyPr/>
          <a:lstStyle/>
          <a:p>
            <a:r>
              <a:rPr lang="en-GB" smtClean="0"/>
              <a:t>CH2018</a:t>
            </a:r>
          </a:p>
        </p:txBody>
      </p:sp>
      <p:sp>
        <p:nvSpPr>
          <p:cNvPr id="140291" name="Slide Number Placeholder 6"/>
          <p:cNvSpPr>
            <a:spLocks noGrp="1"/>
          </p:cNvSpPr>
          <p:nvPr>
            <p:ph type="sldNum" sz="quarter" idx="12"/>
          </p:nvPr>
        </p:nvSpPr>
        <p:spPr>
          <a:noFill/>
        </p:spPr>
        <p:txBody>
          <a:bodyPr/>
          <a:lstStyle/>
          <a:p>
            <a:fld id="{CCDDA4A1-E723-4CF7-AEDC-DD74894BC77D}" type="slidenum">
              <a:rPr lang="en-GB" smtClean="0"/>
              <a:pPr/>
              <a:t>162</a:t>
            </a:fld>
            <a:endParaRPr lang="en-GB" smtClean="0"/>
          </a:p>
        </p:txBody>
      </p:sp>
      <p:sp>
        <p:nvSpPr>
          <p:cNvPr id="75778" name="Rectangle 2"/>
          <p:cNvSpPr>
            <a:spLocks noGrp="1" noChangeArrowheads="1"/>
          </p:cNvSpPr>
          <p:nvPr>
            <p:ph type="title"/>
          </p:nvPr>
        </p:nvSpPr>
        <p:spPr>
          <a:noFill/>
        </p:spPr>
        <p:txBody>
          <a:bodyPr lIns="90488" tIns="44450" rIns="90488" bIns="44450"/>
          <a:lstStyle/>
          <a:p>
            <a:pPr eaLnBrk="1" hangingPunct="1"/>
            <a:r>
              <a:rPr lang="en-GB" sz="3600" b="1" smtClean="0"/>
              <a:t>The Literature Review</a:t>
            </a:r>
          </a:p>
        </p:txBody>
      </p:sp>
      <p:sp>
        <p:nvSpPr>
          <p:cNvPr id="75779" name="Rectangle 3"/>
          <p:cNvSpPr>
            <a:spLocks noGrp="1" noChangeArrowheads="1"/>
          </p:cNvSpPr>
          <p:nvPr>
            <p:ph type="body" sz="half" idx="1"/>
          </p:nvPr>
        </p:nvSpPr>
        <p:spPr>
          <a:xfrm>
            <a:off x="609600" y="2057400"/>
            <a:ext cx="8305800" cy="4114800"/>
          </a:xfrm>
          <a:noFill/>
        </p:spPr>
        <p:txBody>
          <a:bodyPr lIns="90488" tIns="44450" rIns="90488" bIns="44450"/>
          <a:lstStyle/>
          <a:p>
            <a:pPr eaLnBrk="1" hangingPunct="1">
              <a:lnSpc>
                <a:spcPct val="90000"/>
              </a:lnSpc>
            </a:pPr>
            <a:r>
              <a:rPr lang="en-GB" smtClean="0"/>
              <a:t>What do we already know about the topic?</a:t>
            </a:r>
          </a:p>
          <a:p>
            <a:pPr eaLnBrk="1" hangingPunct="1">
              <a:lnSpc>
                <a:spcPct val="90000"/>
              </a:lnSpc>
            </a:pPr>
            <a:r>
              <a:rPr lang="en-GB" smtClean="0"/>
              <a:t>What do you have to say </a:t>
            </a:r>
            <a:r>
              <a:rPr lang="en-GB" smtClean="0">
                <a:solidFill>
                  <a:srgbClr val="FF9900"/>
                </a:solidFill>
              </a:rPr>
              <a:t>critically</a:t>
            </a:r>
            <a:r>
              <a:rPr lang="en-GB" smtClean="0"/>
              <a:t> about what is already known?</a:t>
            </a:r>
          </a:p>
          <a:p>
            <a:pPr eaLnBrk="1" hangingPunct="1">
              <a:lnSpc>
                <a:spcPct val="90000"/>
              </a:lnSpc>
            </a:pPr>
            <a:r>
              <a:rPr lang="en-GB" smtClean="0"/>
              <a:t>Similar studies</a:t>
            </a:r>
          </a:p>
          <a:p>
            <a:pPr eaLnBrk="1" hangingPunct="1">
              <a:lnSpc>
                <a:spcPct val="90000"/>
              </a:lnSpc>
            </a:pPr>
            <a:r>
              <a:rPr lang="en-GB" smtClean="0"/>
              <a:t>How does your work fit into </a:t>
            </a:r>
            <a:r>
              <a:rPr lang="en-GB" smtClean="0">
                <a:solidFill>
                  <a:srgbClr val="FF9900"/>
                </a:solidFill>
              </a:rPr>
              <a:t>previous research</a:t>
            </a:r>
            <a:r>
              <a:rPr lang="en-GB" smtClean="0"/>
              <a:t>?</a:t>
            </a:r>
          </a:p>
          <a:p>
            <a:pPr eaLnBrk="1" hangingPunct="1">
              <a:lnSpc>
                <a:spcPct val="90000"/>
              </a:lnSpc>
            </a:pPr>
            <a:r>
              <a:rPr lang="en-GB" smtClean="0"/>
              <a:t>Why is your research </a:t>
            </a:r>
            <a:r>
              <a:rPr lang="en-GB" smtClean="0">
                <a:solidFill>
                  <a:srgbClr val="FF9900"/>
                </a:solidFill>
              </a:rPr>
              <a:t>relevant and worthwhile</a:t>
            </a:r>
            <a:r>
              <a:rPr lang="en-GB" smtClean="0"/>
              <a:t>? (Silverman, 2000, p. 227)</a:t>
            </a:r>
          </a:p>
          <a:p>
            <a:pPr eaLnBrk="1" hangingPunct="1">
              <a:lnSpc>
                <a:spcPct val="90000"/>
              </a:lnSpc>
            </a:pPr>
            <a:r>
              <a:rPr lang="en-GB" smtClean="0"/>
              <a:t>Be focused and critical (Do not only describe)</a:t>
            </a:r>
          </a:p>
          <a:p>
            <a:pPr eaLnBrk="1" hangingPunct="1">
              <a:lnSpc>
                <a:spcPct val="90000"/>
              </a:lnSpc>
            </a:pPr>
            <a:r>
              <a:rPr lang="en-GB" smtClean="0">
                <a:solidFill>
                  <a:srgbClr val="FF9900"/>
                </a:solidFill>
              </a:rPr>
              <a:t>Redraft</a:t>
            </a:r>
            <a:r>
              <a:rPr lang="en-GB" smtClean="0"/>
              <a:t> after you have completed the other chapters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5778"/>
                                        </p:tgtEl>
                                        <p:attrNameLst>
                                          <p:attrName>style.visibility</p:attrName>
                                        </p:attrNameLst>
                                      </p:cBhvr>
                                      <p:to>
                                        <p:strVal val="visible"/>
                                      </p:to>
                                    </p:set>
                                    <p:animEffect transition="in" filter="fade">
                                      <p:cBhvr>
                                        <p:cTn id="7" dur="2000"/>
                                        <p:tgtEl>
                                          <p:spTgt spid="7577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5779"/>
                                        </p:tgtEl>
                                        <p:attrNameLst>
                                          <p:attrName>style.visibility</p:attrName>
                                        </p:attrNameLst>
                                      </p:cBhvr>
                                      <p:to>
                                        <p:strVal val="visible"/>
                                      </p:to>
                                    </p:set>
                                    <p:animEffect transition="in" filter="fade">
                                      <p:cBhvr>
                                        <p:cTn id="10" dur="2000"/>
                                        <p:tgtEl>
                                          <p:spTgt spid="757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8" grpId="0"/>
      <p:bldP spid="75779" grpId="0"/>
    </p:bldLst>
  </p:timing>
</p:sld>
</file>

<file path=ppt/slides/slide16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1314" name="Footer Placeholder 4"/>
          <p:cNvSpPr>
            <a:spLocks noGrp="1"/>
          </p:cNvSpPr>
          <p:nvPr>
            <p:ph type="ftr" sz="quarter" idx="11"/>
          </p:nvPr>
        </p:nvSpPr>
        <p:spPr>
          <a:noFill/>
        </p:spPr>
        <p:txBody>
          <a:bodyPr/>
          <a:lstStyle/>
          <a:p>
            <a:r>
              <a:rPr lang="en-GB" smtClean="0"/>
              <a:t>CH2018</a:t>
            </a:r>
          </a:p>
        </p:txBody>
      </p:sp>
      <p:sp>
        <p:nvSpPr>
          <p:cNvPr id="141315" name="Slide Number Placeholder 5"/>
          <p:cNvSpPr>
            <a:spLocks noGrp="1"/>
          </p:cNvSpPr>
          <p:nvPr>
            <p:ph type="sldNum" sz="quarter" idx="12"/>
          </p:nvPr>
        </p:nvSpPr>
        <p:spPr>
          <a:noFill/>
        </p:spPr>
        <p:txBody>
          <a:bodyPr/>
          <a:lstStyle/>
          <a:p>
            <a:fld id="{64740955-7D01-4A79-A761-6E66825C5520}" type="slidenum">
              <a:rPr lang="en-GB" smtClean="0"/>
              <a:pPr/>
              <a:t>163</a:t>
            </a:fld>
            <a:endParaRPr lang="en-GB" smtClean="0"/>
          </a:p>
        </p:txBody>
      </p:sp>
      <p:sp>
        <p:nvSpPr>
          <p:cNvPr id="76802" name="Rectangle 2"/>
          <p:cNvSpPr>
            <a:spLocks noGrp="1" noChangeArrowheads="1"/>
          </p:cNvSpPr>
          <p:nvPr>
            <p:ph type="title"/>
          </p:nvPr>
        </p:nvSpPr>
        <p:spPr>
          <a:noFill/>
        </p:spPr>
        <p:txBody>
          <a:bodyPr lIns="90488" tIns="44450" rIns="90488" bIns="44450"/>
          <a:lstStyle/>
          <a:p>
            <a:pPr eaLnBrk="1" hangingPunct="1"/>
            <a:r>
              <a:rPr lang="en-GB" sz="3600" b="1" smtClean="0"/>
              <a:t>There must be method in this madness</a:t>
            </a:r>
          </a:p>
        </p:txBody>
      </p:sp>
      <p:sp>
        <p:nvSpPr>
          <p:cNvPr id="76803" name="Rectangle 3"/>
          <p:cNvSpPr>
            <a:spLocks noGrp="1" noChangeArrowheads="1"/>
          </p:cNvSpPr>
          <p:nvPr>
            <p:ph type="body" idx="1"/>
          </p:nvPr>
        </p:nvSpPr>
        <p:spPr>
          <a:noFill/>
        </p:spPr>
        <p:txBody>
          <a:bodyPr lIns="90488" tIns="44450" rIns="90488" bIns="44450"/>
          <a:lstStyle/>
          <a:p>
            <a:pPr eaLnBrk="1" hangingPunct="1"/>
            <a:r>
              <a:rPr lang="en-GB" sz="2800" smtClean="0"/>
              <a:t>How you acquired the data?</a:t>
            </a:r>
          </a:p>
          <a:p>
            <a:pPr eaLnBrk="1" hangingPunct="1"/>
            <a:r>
              <a:rPr lang="en-GB" sz="2800" smtClean="0"/>
              <a:t>How is the data representative (</a:t>
            </a:r>
            <a:r>
              <a:rPr lang="en-GB" sz="2800" smtClean="0">
                <a:solidFill>
                  <a:srgbClr val="FF9900"/>
                </a:solidFill>
              </a:rPr>
              <a:t>sample</a:t>
            </a:r>
            <a:r>
              <a:rPr lang="en-GB" sz="2800" smtClean="0"/>
              <a:t>)?</a:t>
            </a:r>
          </a:p>
          <a:p>
            <a:pPr eaLnBrk="1" hangingPunct="1"/>
            <a:r>
              <a:rPr lang="en-GB" sz="2800" smtClean="0"/>
              <a:t>The methods used</a:t>
            </a:r>
          </a:p>
          <a:p>
            <a:pPr eaLnBrk="1" hangingPunct="1"/>
            <a:r>
              <a:rPr lang="en-GB" sz="2800" smtClean="0">
                <a:solidFill>
                  <a:srgbClr val="FF9900"/>
                </a:solidFill>
              </a:rPr>
              <a:t>Why</a:t>
            </a:r>
            <a:r>
              <a:rPr lang="en-GB" sz="2800" smtClean="0"/>
              <a:t> these methods?</a:t>
            </a:r>
          </a:p>
          <a:p>
            <a:pPr eaLnBrk="1" hangingPunct="1"/>
            <a:r>
              <a:rPr lang="en-GB" sz="2800" smtClean="0"/>
              <a:t>Your form of analysis and </a:t>
            </a:r>
            <a:r>
              <a:rPr lang="en-GB" sz="2800" smtClean="0">
                <a:solidFill>
                  <a:srgbClr val="FF9900"/>
                </a:solidFill>
              </a:rPr>
              <a:t>why</a:t>
            </a:r>
          </a:p>
          <a:p>
            <a:pPr eaLnBrk="1" hangingPunct="1"/>
            <a:r>
              <a:rPr lang="en-GB" sz="2800" smtClean="0"/>
              <a:t>Why these methods and not others? </a:t>
            </a:r>
            <a:r>
              <a:rPr lang="en-GB" sz="2800" smtClean="0">
                <a:solidFill>
                  <a:srgbClr val="FF9900"/>
                </a:solidFill>
              </a:rPr>
              <a:t>Review</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6802"/>
                                        </p:tgtEl>
                                        <p:attrNameLst>
                                          <p:attrName>style.visibility</p:attrName>
                                        </p:attrNameLst>
                                      </p:cBhvr>
                                      <p:to>
                                        <p:strVal val="visible"/>
                                      </p:to>
                                    </p:set>
                                    <p:animEffect transition="in" filter="fade">
                                      <p:cBhvr>
                                        <p:cTn id="7" dur="2000"/>
                                        <p:tgtEl>
                                          <p:spTgt spid="768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6803"/>
                                        </p:tgtEl>
                                        <p:attrNameLst>
                                          <p:attrName>style.visibility</p:attrName>
                                        </p:attrNameLst>
                                      </p:cBhvr>
                                      <p:to>
                                        <p:strVal val="visible"/>
                                      </p:to>
                                    </p:set>
                                    <p:animEffect transition="in" filter="fade">
                                      <p:cBhvr>
                                        <p:cTn id="10" dur="2000"/>
                                        <p:tgtEl>
                                          <p:spTgt spid="768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2" grpId="0"/>
      <p:bldP spid="76803" grpId="0"/>
    </p:bldLst>
  </p:timing>
</p:sld>
</file>

<file path=ppt/slides/slide16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2338" name="Footer Placeholder 4"/>
          <p:cNvSpPr>
            <a:spLocks noGrp="1"/>
          </p:cNvSpPr>
          <p:nvPr>
            <p:ph type="ftr" sz="quarter" idx="11"/>
          </p:nvPr>
        </p:nvSpPr>
        <p:spPr>
          <a:noFill/>
        </p:spPr>
        <p:txBody>
          <a:bodyPr/>
          <a:lstStyle/>
          <a:p>
            <a:r>
              <a:rPr lang="en-GB" smtClean="0"/>
              <a:t>CH2018</a:t>
            </a:r>
          </a:p>
        </p:txBody>
      </p:sp>
      <p:sp>
        <p:nvSpPr>
          <p:cNvPr id="142339" name="Slide Number Placeholder 5"/>
          <p:cNvSpPr>
            <a:spLocks noGrp="1"/>
          </p:cNvSpPr>
          <p:nvPr>
            <p:ph type="sldNum" sz="quarter" idx="12"/>
          </p:nvPr>
        </p:nvSpPr>
        <p:spPr>
          <a:noFill/>
        </p:spPr>
        <p:txBody>
          <a:bodyPr/>
          <a:lstStyle/>
          <a:p>
            <a:fld id="{FC955A88-5BB1-43EB-8A15-390A8AA1B5DD}" type="slidenum">
              <a:rPr lang="en-GB" smtClean="0"/>
              <a:pPr/>
              <a:t>164</a:t>
            </a:fld>
            <a:endParaRPr lang="en-GB" smtClean="0"/>
          </a:p>
        </p:txBody>
      </p:sp>
      <p:sp>
        <p:nvSpPr>
          <p:cNvPr id="77826" name="Rectangle 2"/>
          <p:cNvSpPr>
            <a:spLocks noGrp="1" noChangeArrowheads="1"/>
          </p:cNvSpPr>
          <p:nvPr>
            <p:ph type="title"/>
          </p:nvPr>
        </p:nvSpPr>
        <p:spPr>
          <a:xfrm>
            <a:off x="1508125" y="712788"/>
            <a:ext cx="6967538" cy="917575"/>
          </a:xfrm>
          <a:noFill/>
        </p:spPr>
        <p:txBody>
          <a:bodyPr lIns="90488" tIns="44450" rIns="90488" bIns="44450"/>
          <a:lstStyle/>
          <a:p>
            <a:pPr eaLnBrk="1" hangingPunct="1"/>
            <a:r>
              <a:rPr lang="en-GB" sz="3600" b="1" dirty="0" smtClean="0"/>
              <a:t>Data analysis</a:t>
            </a:r>
          </a:p>
        </p:txBody>
      </p:sp>
      <p:sp>
        <p:nvSpPr>
          <p:cNvPr id="77827" name="Rectangle 3"/>
          <p:cNvSpPr>
            <a:spLocks noGrp="1" noChangeArrowheads="1"/>
          </p:cNvSpPr>
          <p:nvPr>
            <p:ph type="body" idx="1"/>
          </p:nvPr>
        </p:nvSpPr>
        <p:spPr>
          <a:xfrm>
            <a:off x="838200" y="1981200"/>
            <a:ext cx="7772400" cy="4114800"/>
          </a:xfrm>
          <a:noFill/>
        </p:spPr>
        <p:txBody>
          <a:bodyPr lIns="90488" tIns="44450" rIns="90488" bIns="44450"/>
          <a:lstStyle/>
          <a:p>
            <a:pPr eaLnBrk="1" hangingPunct="1">
              <a:lnSpc>
                <a:spcPct val="90000"/>
              </a:lnSpc>
            </a:pPr>
            <a:r>
              <a:rPr lang="en-GB" sz="2800" b="1" dirty="0" smtClean="0"/>
              <a:t>Introduction</a:t>
            </a:r>
          </a:p>
          <a:p>
            <a:pPr lvl="1" eaLnBrk="1" hangingPunct="1">
              <a:lnSpc>
                <a:spcPct val="90000"/>
              </a:lnSpc>
            </a:pPr>
            <a:r>
              <a:rPr lang="en-GB" sz="2400" dirty="0" smtClean="0">
                <a:solidFill>
                  <a:srgbClr val="FF9900"/>
                </a:solidFill>
              </a:rPr>
              <a:t>Set the scene and link to previous chapter</a:t>
            </a:r>
          </a:p>
          <a:p>
            <a:pPr lvl="1" eaLnBrk="1" hangingPunct="1">
              <a:lnSpc>
                <a:spcPct val="90000"/>
              </a:lnSpc>
            </a:pPr>
            <a:r>
              <a:rPr lang="en-GB" sz="2400" dirty="0" smtClean="0">
                <a:solidFill>
                  <a:srgbClr val="FF9900"/>
                </a:solidFill>
              </a:rPr>
              <a:t>What is the chapter addressing and link to objectives</a:t>
            </a:r>
          </a:p>
          <a:p>
            <a:pPr lvl="1" eaLnBrk="1" hangingPunct="1">
              <a:lnSpc>
                <a:spcPct val="90000"/>
              </a:lnSpc>
            </a:pPr>
            <a:r>
              <a:rPr lang="en-GB" sz="2400" dirty="0" smtClean="0">
                <a:solidFill>
                  <a:srgbClr val="FF9900"/>
                </a:solidFill>
              </a:rPr>
              <a:t>How does the chapter fill the gap?</a:t>
            </a:r>
          </a:p>
          <a:p>
            <a:pPr eaLnBrk="1" hangingPunct="1">
              <a:lnSpc>
                <a:spcPct val="90000"/>
              </a:lnSpc>
            </a:pPr>
            <a:r>
              <a:rPr lang="en-GB" dirty="0" smtClean="0"/>
              <a:t>Body</a:t>
            </a:r>
          </a:p>
          <a:p>
            <a:pPr lvl="1" eaLnBrk="1" hangingPunct="1">
              <a:lnSpc>
                <a:spcPct val="90000"/>
              </a:lnSpc>
            </a:pPr>
            <a:r>
              <a:rPr lang="en-GB" sz="2400" dirty="0" smtClean="0">
                <a:solidFill>
                  <a:srgbClr val="FF9900"/>
                </a:solidFill>
              </a:rPr>
              <a:t>Make one point at a time</a:t>
            </a:r>
          </a:p>
          <a:p>
            <a:pPr lvl="1" eaLnBrk="1" hangingPunct="1">
              <a:lnSpc>
                <a:spcPct val="90000"/>
              </a:lnSpc>
            </a:pPr>
            <a:r>
              <a:rPr lang="en-GB" sz="2400" u="sng" dirty="0" smtClean="0">
                <a:solidFill>
                  <a:srgbClr val="FF9900"/>
                </a:solidFill>
              </a:rPr>
              <a:t>Analyse</a:t>
            </a:r>
            <a:r>
              <a:rPr lang="en-GB" sz="2400" dirty="0" smtClean="0">
                <a:solidFill>
                  <a:srgbClr val="FF9900"/>
                </a:solidFill>
              </a:rPr>
              <a:t> and indicate limitations</a:t>
            </a:r>
          </a:p>
          <a:p>
            <a:pPr lvl="1" eaLnBrk="1" hangingPunct="1">
              <a:lnSpc>
                <a:spcPct val="90000"/>
              </a:lnSpc>
            </a:pPr>
            <a:r>
              <a:rPr lang="en-GB" sz="2400" dirty="0" smtClean="0">
                <a:solidFill>
                  <a:srgbClr val="FF9900"/>
                </a:solidFill>
              </a:rPr>
              <a:t>Be convincing</a:t>
            </a:r>
          </a:p>
          <a:p>
            <a:pPr eaLnBrk="1" hangingPunct="1">
              <a:lnSpc>
                <a:spcPct val="90000"/>
              </a:lnSpc>
            </a:pPr>
            <a:r>
              <a:rPr lang="en-GB" dirty="0" smtClean="0"/>
              <a:t>Conclusion</a:t>
            </a:r>
          </a:p>
          <a:p>
            <a:pPr lvl="1" eaLnBrk="1" hangingPunct="1">
              <a:lnSpc>
                <a:spcPct val="90000"/>
              </a:lnSpc>
            </a:pPr>
            <a:r>
              <a:rPr lang="en-GB" sz="2400" dirty="0" smtClean="0">
                <a:solidFill>
                  <a:srgbClr val="FF9900"/>
                </a:solidFill>
              </a:rPr>
              <a:t>What the chapter did? Questions the chapter identified? Hypotheses  / objective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7826"/>
                                        </p:tgtEl>
                                        <p:attrNameLst>
                                          <p:attrName>style.visibility</p:attrName>
                                        </p:attrNameLst>
                                      </p:cBhvr>
                                      <p:to>
                                        <p:strVal val="visible"/>
                                      </p:to>
                                    </p:set>
                                    <p:animEffect transition="in" filter="fade">
                                      <p:cBhvr>
                                        <p:cTn id="7" dur="2000"/>
                                        <p:tgtEl>
                                          <p:spTgt spid="778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7827"/>
                                        </p:tgtEl>
                                        <p:attrNameLst>
                                          <p:attrName>style.visibility</p:attrName>
                                        </p:attrNameLst>
                                      </p:cBhvr>
                                      <p:to>
                                        <p:strVal val="visible"/>
                                      </p:to>
                                    </p:set>
                                    <p:animEffect transition="in" filter="fade">
                                      <p:cBhvr>
                                        <p:cTn id="10" dur="2000"/>
                                        <p:tgtEl>
                                          <p:spTgt spid="778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6" grpId="0"/>
      <p:bldP spid="77827" grpId="0"/>
    </p:bldLst>
  </p:timing>
</p:sld>
</file>

<file path=ppt/slides/slide16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62" name="Footer Placeholder 4"/>
          <p:cNvSpPr>
            <a:spLocks noGrp="1"/>
          </p:cNvSpPr>
          <p:nvPr>
            <p:ph type="ftr" sz="quarter" idx="11"/>
          </p:nvPr>
        </p:nvSpPr>
        <p:spPr>
          <a:noFill/>
        </p:spPr>
        <p:txBody>
          <a:bodyPr/>
          <a:lstStyle/>
          <a:p>
            <a:r>
              <a:rPr lang="en-GB" smtClean="0"/>
              <a:t>CH2018</a:t>
            </a:r>
          </a:p>
        </p:txBody>
      </p:sp>
      <p:sp>
        <p:nvSpPr>
          <p:cNvPr id="143363" name="Slide Number Placeholder 5"/>
          <p:cNvSpPr>
            <a:spLocks noGrp="1"/>
          </p:cNvSpPr>
          <p:nvPr>
            <p:ph type="sldNum" sz="quarter" idx="12"/>
          </p:nvPr>
        </p:nvSpPr>
        <p:spPr>
          <a:noFill/>
        </p:spPr>
        <p:txBody>
          <a:bodyPr/>
          <a:lstStyle/>
          <a:p>
            <a:fld id="{E4DA56C3-FECB-4CC3-B2B0-3CF42379A021}" type="slidenum">
              <a:rPr lang="en-GB" smtClean="0"/>
              <a:pPr/>
              <a:t>165</a:t>
            </a:fld>
            <a:endParaRPr lang="en-GB" smtClean="0"/>
          </a:p>
        </p:txBody>
      </p:sp>
      <p:sp>
        <p:nvSpPr>
          <p:cNvPr id="78850" name="Rectangle 2"/>
          <p:cNvSpPr>
            <a:spLocks noGrp="1" noChangeArrowheads="1"/>
          </p:cNvSpPr>
          <p:nvPr>
            <p:ph type="title"/>
          </p:nvPr>
        </p:nvSpPr>
        <p:spPr>
          <a:noFill/>
        </p:spPr>
        <p:txBody>
          <a:bodyPr lIns="90488" tIns="44450" rIns="90488" bIns="44450"/>
          <a:lstStyle/>
          <a:p>
            <a:pPr eaLnBrk="1" hangingPunct="1"/>
            <a:r>
              <a:rPr lang="en-GB" sz="3600" b="1" smtClean="0"/>
              <a:t>Conclusion</a:t>
            </a:r>
          </a:p>
        </p:txBody>
      </p:sp>
      <p:sp>
        <p:nvSpPr>
          <p:cNvPr id="78851" name="Rectangle 3"/>
          <p:cNvSpPr>
            <a:spLocks noGrp="1" noChangeArrowheads="1"/>
          </p:cNvSpPr>
          <p:nvPr>
            <p:ph type="body" idx="1"/>
          </p:nvPr>
        </p:nvSpPr>
        <p:spPr>
          <a:xfrm>
            <a:off x="827584" y="2060848"/>
            <a:ext cx="5922615" cy="3881437"/>
          </a:xfrm>
          <a:noFill/>
        </p:spPr>
        <p:txBody>
          <a:bodyPr lIns="90488" tIns="44450" rIns="90488" bIns="44450"/>
          <a:lstStyle/>
          <a:p>
            <a:pPr eaLnBrk="1" hangingPunct="1">
              <a:lnSpc>
                <a:spcPct val="90000"/>
              </a:lnSpc>
            </a:pPr>
            <a:r>
              <a:rPr lang="en-GB" dirty="0" smtClean="0"/>
              <a:t>Relationship between your findings and the literature</a:t>
            </a:r>
          </a:p>
          <a:p>
            <a:pPr eaLnBrk="1" hangingPunct="1">
              <a:lnSpc>
                <a:spcPct val="90000"/>
              </a:lnSpc>
            </a:pPr>
            <a:r>
              <a:rPr lang="en-GB" dirty="0" smtClean="0"/>
              <a:t>Relate to </a:t>
            </a:r>
            <a:r>
              <a:rPr lang="en-GB" dirty="0" smtClean="0">
                <a:solidFill>
                  <a:srgbClr val="FF9900"/>
                </a:solidFill>
              </a:rPr>
              <a:t>your hypotheses</a:t>
            </a:r>
            <a:r>
              <a:rPr lang="en-GB" dirty="0" smtClean="0"/>
              <a:t> / objectives</a:t>
            </a:r>
          </a:p>
          <a:p>
            <a:pPr eaLnBrk="1" hangingPunct="1">
              <a:lnSpc>
                <a:spcPct val="90000"/>
              </a:lnSpc>
            </a:pPr>
            <a:r>
              <a:rPr lang="en-GB" dirty="0" smtClean="0"/>
              <a:t>How would you change the study if you did it again?</a:t>
            </a:r>
          </a:p>
          <a:p>
            <a:pPr eaLnBrk="1" hangingPunct="1">
              <a:lnSpc>
                <a:spcPct val="90000"/>
              </a:lnSpc>
            </a:pPr>
            <a:r>
              <a:rPr lang="en-GB" dirty="0" smtClean="0"/>
              <a:t>Any </a:t>
            </a:r>
            <a:r>
              <a:rPr lang="en-GB" dirty="0" smtClean="0">
                <a:solidFill>
                  <a:srgbClr val="FF9900"/>
                </a:solidFill>
              </a:rPr>
              <a:t>implications</a:t>
            </a:r>
            <a:r>
              <a:rPr lang="en-GB" dirty="0" smtClean="0"/>
              <a:t> for policy and practice</a:t>
            </a:r>
          </a:p>
          <a:p>
            <a:pPr eaLnBrk="1" hangingPunct="1">
              <a:lnSpc>
                <a:spcPct val="90000"/>
              </a:lnSpc>
            </a:pPr>
            <a:r>
              <a:rPr lang="en-GB" dirty="0" smtClean="0">
                <a:solidFill>
                  <a:srgbClr val="FF9900"/>
                </a:solidFill>
              </a:rPr>
              <a:t>Future</a:t>
            </a:r>
            <a:r>
              <a:rPr lang="en-GB" dirty="0" smtClean="0"/>
              <a:t> research directions and methods</a:t>
            </a:r>
          </a:p>
        </p:txBody>
      </p:sp>
      <p:pic>
        <p:nvPicPr>
          <p:cNvPr id="287746" name="Picture 2" descr="http://farm8.staticflickr.com/7110/7642345648_b2edec908b_z.jpg"/>
          <p:cNvPicPr>
            <a:picLocks noChangeAspect="1" noChangeArrowheads="1"/>
          </p:cNvPicPr>
          <p:nvPr/>
        </p:nvPicPr>
        <p:blipFill>
          <a:blip r:embed="rId3" cstate="print"/>
          <a:srcRect/>
          <a:stretch>
            <a:fillRect/>
          </a:stretch>
        </p:blipFill>
        <p:spPr bwMode="auto">
          <a:xfrm>
            <a:off x="6804248" y="2276872"/>
            <a:ext cx="2050951" cy="3074025"/>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8850"/>
                                        </p:tgtEl>
                                        <p:attrNameLst>
                                          <p:attrName>style.visibility</p:attrName>
                                        </p:attrNameLst>
                                      </p:cBhvr>
                                      <p:to>
                                        <p:strVal val="visible"/>
                                      </p:to>
                                    </p:set>
                                    <p:animEffect transition="in" filter="fade">
                                      <p:cBhvr>
                                        <p:cTn id="7" dur="2000"/>
                                        <p:tgtEl>
                                          <p:spTgt spid="7885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8851"/>
                                        </p:tgtEl>
                                        <p:attrNameLst>
                                          <p:attrName>style.visibility</p:attrName>
                                        </p:attrNameLst>
                                      </p:cBhvr>
                                      <p:to>
                                        <p:strVal val="visible"/>
                                      </p:to>
                                    </p:set>
                                    <p:animEffect transition="in" filter="fade">
                                      <p:cBhvr>
                                        <p:cTn id="10" dur="2000"/>
                                        <p:tgtEl>
                                          <p:spTgt spid="788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0" grpId="0"/>
      <p:bldP spid="78851" grpId="0"/>
    </p:bldLst>
  </p:timing>
</p:sld>
</file>

<file path=ppt/slides/slide16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7" name="Rectangle 104"/>
          <p:cNvSpPr>
            <a:spLocks noGrp="1" noChangeArrowheads="1"/>
          </p:cNvSpPr>
          <p:nvPr>
            <p:ph type="ftr" sz="quarter" idx="11"/>
          </p:nvPr>
        </p:nvSpPr>
        <p:spPr>
          <a:noFill/>
        </p:spPr>
        <p:txBody>
          <a:bodyPr/>
          <a:lstStyle/>
          <a:p>
            <a:r>
              <a:rPr lang="en-GB" smtClean="0"/>
              <a:t>CH2018</a:t>
            </a:r>
          </a:p>
        </p:txBody>
      </p:sp>
      <p:sp>
        <p:nvSpPr>
          <p:cNvPr id="21508" name="Rectangle 105"/>
          <p:cNvSpPr>
            <a:spLocks noGrp="1" noChangeArrowheads="1"/>
          </p:cNvSpPr>
          <p:nvPr>
            <p:ph type="sldNum" sz="quarter" idx="12"/>
          </p:nvPr>
        </p:nvSpPr>
        <p:spPr>
          <a:noFill/>
        </p:spPr>
        <p:txBody>
          <a:bodyPr/>
          <a:lstStyle/>
          <a:p>
            <a:fld id="{924BA996-3E82-44C6-A35B-540C8D1A4F7A}" type="slidenum">
              <a:rPr lang="en-GB" smtClean="0"/>
              <a:pPr/>
              <a:t>166</a:t>
            </a:fld>
            <a:endParaRPr lang="en-GB" smtClean="0"/>
          </a:p>
        </p:txBody>
      </p:sp>
      <p:sp>
        <p:nvSpPr>
          <p:cNvPr id="79874" name="Rectangle 2"/>
          <p:cNvSpPr>
            <a:spLocks noGrp="1" noChangeArrowheads="1"/>
          </p:cNvSpPr>
          <p:nvPr>
            <p:ph type="ctrTitle"/>
          </p:nvPr>
        </p:nvSpPr>
        <p:spPr>
          <a:xfrm>
            <a:off x="762000" y="914400"/>
            <a:ext cx="7772400" cy="1143000"/>
          </a:xfrm>
          <a:noFill/>
        </p:spPr>
        <p:txBody>
          <a:bodyPr lIns="90488" tIns="44450" rIns="90488" bIns="44450"/>
          <a:lstStyle/>
          <a:p>
            <a:pPr eaLnBrk="1" hangingPunct="1"/>
            <a:r>
              <a:rPr lang="en-GB" sz="3200" b="1" smtClean="0"/>
              <a:t>Some Final Considerations</a:t>
            </a:r>
          </a:p>
        </p:txBody>
      </p:sp>
      <p:sp>
        <p:nvSpPr>
          <p:cNvPr id="79875" name="Rectangle 3"/>
          <p:cNvSpPr>
            <a:spLocks noGrp="1" noChangeArrowheads="1"/>
          </p:cNvSpPr>
          <p:nvPr>
            <p:ph type="subTitle" idx="1"/>
          </p:nvPr>
        </p:nvSpPr>
        <p:spPr>
          <a:xfrm>
            <a:off x="1295400" y="2781300"/>
            <a:ext cx="7848600" cy="1752600"/>
          </a:xfrm>
          <a:noFill/>
        </p:spPr>
        <p:txBody>
          <a:bodyPr lIns="90488" tIns="44450" rIns="90488" bIns="44450"/>
          <a:lstStyle/>
          <a:p>
            <a:pPr algn="l" eaLnBrk="1" hangingPunct="1">
              <a:lnSpc>
                <a:spcPct val="90000"/>
              </a:lnSpc>
              <a:buFont typeface="Wingdings" pitchFamily="2" charset="2"/>
              <a:buChar char="w"/>
            </a:pPr>
            <a:r>
              <a:rPr lang="en-GB" dirty="0" smtClean="0"/>
              <a:t>Drafting and redrafting-</a:t>
            </a:r>
            <a:r>
              <a:rPr lang="en-GB" sz="2800" dirty="0" smtClean="0">
                <a:solidFill>
                  <a:schemeClr val="tx2"/>
                </a:solidFill>
              </a:rPr>
              <a:t>Plan contents page first</a:t>
            </a:r>
          </a:p>
          <a:p>
            <a:pPr algn="l" eaLnBrk="1" hangingPunct="1">
              <a:lnSpc>
                <a:spcPct val="90000"/>
              </a:lnSpc>
              <a:buFont typeface="Wingdings" pitchFamily="2" charset="2"/>
              <a:buChar char="w"/>
            </a:pPr>
            <a:r>
              <a:rPr lang="en-GB" dirty="0" smtClean="0"/>
              <a:t>Grammar, punctuation, spelling</a:t>
            </a:r>
          </a:p>
          <a:p>
            <a:pPr algn="l" eaLnBrk="1" hangingPunct="1">
              <a:lnSpc>
                <a:spcPct val="90000"/>
              </a:lnSpc>
              <a:buFont typeface="Wingdings" pitchFamily="2" charset="2"/>
              <a:buChar char="w"/>
            </a:pPr>
            <a:r>
              <a:rPr lang="en-GB" dirty="0" smtClean="0"/>
              <a:t>Using table, figures etc...</a:t>
            </a:r>
          </a:p>
          <a:p>
            <a:pPr algn="l" eaLnBrk="1" hangingPunct="1">
              <a:lnSpc>
                <a:spcPct val="90000"/>
              </a:lnSpc>
              <a:buFont typeface="Wingdings" pitchFamily="2" charset="2"/>
              <a:buChar char="w"/>
            </a:pPr>
            <a:r>
              <a:rPr lang="en-GB" dirty="0" smtClean="0"/>
              <a:t>Time management</a:t>
            </a:r>
          </a:p>
          <a:p>
            <a:pPr algn="l" eaLnBrk="1" hangingPunct="1">
              <a:lnSpc>
                <a:spcPct val="90000"/>
              </a:lnSpc>
            </a:pPr>
            <a:r>
              <a:rPr lang="en-GB" dirty="0" smtClean="0">
                <a:solidFill>
                  <a:srgbClr val="FF9900"/>
                </a:solidFill>
              </a:rPr>
              <a:t>Conclusion</a:t>
            </a:r>
          </a:p>
        </p:txBody>
      </p:sp>
      <p:graphicFrame>
        <p:nvGraphicFramePr>
          <p:cNvPr id="21506" name="Object 4">
            <a:hlinkClick r:id="" action="ppaction://ole?verb=0"/>
          </p:cNvPr>
          <p:cNvGraphicFramePr>
            <a:graphicFrameLocks noGrp="1"/>
          </p:cNvGraphicFramePr>
          <p:nvPr>
            <p:ph type="clipArt" sz="half" idx="4294967295"/>
          </p:nvPr>
        </p:nvGraphicFramePr>
        <p:xfrm>
          <a:off x="7235825" y="620713"/>
          <a:ext cx="1179513" cy="1749425"/>
        </p:xfrm>
        <a:graphic>
          <a:graphicData uri="http://schemas.openxmlformats.org/presentationml/2006/ole">
            <mc:AlternateContent xmlns:mc="http://schemas.openxmlformats.org/markup-compatibility/2006">
              <mc:Choice xmlns:v="urn:schemas-microsoft-com:vml" Requires="v">
                <p:oleObj spid="_x0000_s21527" name="Microsoft ClipArt Gallery" r:id="rId4" imgW="1235075" imgH="3521075" progId="">
                  <p:embed/>
                </p:oleObj>
              </mc:Choice>
              <mc:Fallback>
                <p:oleObj name="Microsoft ClipArt Gallery" r:id="rId4" imgW="1235075" imgH="3521075" progId="">
                  <p:embed/>
                  <p:pic>
                    <p:nvPicPr>
                      <p:cNvPr id="0" name="Picture 10"/>
                      <p:cNvPicPr>
                        <a:picLocks noGrp="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35825" y="620713"/>
                        <a:ext cx="1179513" cy="174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
        <p:nvSpPr>
          <p:cNvPr id="21511" name="Text Box 5"/>
          <p:cNvSpPr txBox="1">
            <a:spLocks noChangeArrowheads="1"/>
          </p:cNvSpPr>
          <p:nvPr/>
        </p:nvSpPr>
        <p:spPr bwMode="auto">
          <a:xfrm>
            <a:off x="6934200" y="6172200"/>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10</a:t>
            </a:r>
          </a:p>
        </p:txBody>
      </p:sp>
      <p:pic>
        <p:nvPicPr>
          <p:cNvPr id="21510" name="Picture 6" descr="http://www.culture.gov.uk/stadium_completion_article_full_width.jpg"/>
          <p:cNvPicPr>
            <a:picLocks noChangeAspect="1" noChangeArrowheads="1"/>
          </p:cNvPicPr>
          <p:nvPr/>
        </p:nvPicPr>
        <p:blipFill>
          <a:blip r:embed="rId6" cstate="print"/>
          <a:srcRect/>
          <a:stretch>
            <a:fillRect/>
          </a:stretch>
        </p:blipFill>
        <p:spPr bwMode="auto">
          <a:xfrm>
            <a:off x="5393823" y="4625752"/>
            <a:ext cx="3750177" cy="2232248"/>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9874"/>
                                        </p:tgtEl>
                                        <p:attrNameLst>
                                          <p:attrName>style.visibility</p:attrName>
                                        </p:attrNameLst>
                                      </p:cBhvr>
                                      <p:to>
                                        <p:strVal val="visible"/>
                                      </p:to>
                                    </p:set>
                                    <p:animEffect transition="in" filter="fade">
                                      <p:cBhvr>
                                        <p:cTn id="7" dur="2000"/>
                                        <p:tgtEl>
                                          <p:spTgt spid="7987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9875"/>
                                        </p:tgtEl>
                                        <p:attrNameLst>
                                          <p:attrName>style.visibility</p:attrName>
                                        </p:attrNameLst>
                                      </p:cBhvr>
                                      <p:to>
                                        <p:strVal val="visible"/>
                                      </p:to>
                                    </p:set>
                                    <p:animEffect transition="in" filter="fade">
                                      <p:cBhvr>
                                        <p:cTn id="10" dur="2000"/>
                                        <p:tgtEl>
                                          <p:spTgt spid="798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4" grpId="0"/>
      <p:bldP spid="79875" grpId="0"/>
    </p:bldLst>
  </p:timing>
</p:sld>
</file>

<file path=ppt/slides/slide16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1" name="Rectangle 104"/>
          <p:cNvSpPr>
            <a:spLocks noGrp="1" noChangeArrowheads="1"/>
          </p:cNvSpPr>
          <p:nvPr>
            <p:ph type="ftr" sz="quarter" idx="11"/>
          </p:nvPr>
        </p:nvSpPr>
        <p:spPr>
          <a:noFill/>
        </p:spPr>
        <p:txBody>
          <a:bodyPr/>
          <a:lstStyle/>
          <a:p>
            <a:r>
              <a:rPr lang="en-GB" smtClean="0"/>
              <a:t>CH2018</a:t>
            </a:r>
          </a:p>
        </p:txBody>
      </p:sp>
      <p:sp>
        <p:nvSpPr>
          <p:cNvPr id="22532" name="Rectangle 105"/>
          <p:cNvSpPr>
            <a:spLocks noGrp="1" noChangeArrowheads="1"/>
          </p:cNvSpPr>
          <p:nvPr>
            <p:ph type="sldNum" sz="quarter" idx="12"/>
          </p:nvPr>
        </p:nvSpPr>
        <p:spPr>
          <a:noFill/>
        </p:spPr>
        <p:txBody>
          <a:bodyPr/>
          <a:lstStyle/>
          <a:p>
            <a:fld id="{AD847D24-F1FF-481E-A22A-29792494DBB4}" type="slidenum">
              <a:rPr lang="en-GB" smtClean="0"/>
              <a:pPr/>
              <a:t>167</a:t>
            </a:fld>
            <a:endParaRPr lang="en-GB" smtClean="0"/>
          </a:p>
        </p:txBody>
      </p:sp>
      <p:sp>
        <p:nvSpPr>
          <p:cNvPr id="81922" name="Rectangle 2"/>
          <p:cNvSpPr>
            <a:spLocks noGrp="1" noChangeArrowheads="1"/>
          </p:cNvSpPr>
          <p:nvPr>
            <p:ph type="ctrTitle"/>
          </p:nvPr>
        </p:nvSpPr>
        <p:spPr>
          <a:xfrm>
            <a:off x="762000" y="990600"/>
            <a:ext cx="7772400" cy="1143000"/>
          </a:xfrm>
          <a:noFill/>
        </p:spPr>
        <p:txBody>
          <a:bodyPr lIns="90488" tIns="44450" rIns="90488" bIns="44450"/>
          <a:lstStyle/>
          <a:p>
            <a:pPr eaLnBrk="1" hangingPunct="1"/>
            <a:r>
              <a:rPr lang="en-GB" sz="3200" smtClean="0"/>
              <a:t>Yahoo I’ve Finished!</a:t>
            </a:r>
            <a:br>
              <a:rPr lang="en-GB" sz="3200" smtClean="0"/>
            </a:br>
            <a:r>
              <a:rPr lang="en-GB" sz="3200" smtClean="0"/>
              <a:t>Publication, Further Research and Ethics</a:t>
            </a:r>
          </a:p>
        </p:txBody>
      </p:sp>
      <p:sp>
        <p:nvSpPr>
          <p:cNvPr id="81923" name="Rectangle 3"/>
          <p:cNvSpPr>
            <a:spLocks noGrp="1" noChangeArrowheads="1"/>
          </p:cNvSpPr>
          <p:nvPr>
            <p:ph type="subTitle" idx="1"/>
          </p:nvPr>
        </p:nvSpPr>
        <p:spPr>
          <a:xfrm>
            <a:off x="1566863" y="2693988"/>
            <a:ext cx="3171825" cy="2994025"/>
          </a:xfrm>
          <a:noFill/>
        </p:spPr>
        <p:txBody>
          <a:bodyPr lIns="90488" tIns="44450" rIns="90488" bIns="44450"/>
          <a:lstStyle/>
          <a:p>
            <a:pPr algn="l" eaLnBrk="1" hangingPunct="1">
              <a:buFont typeface="Wingdings" pitchFamily="2" charset="2"/>
              <a:buChar char="w"/>
            </a:pPr>
            <a:r>
              <a:rPr lang="en-GB" sz="2800" smtClean="0"/>
              <a:t>Stress</a:t>
            </a:r>
          </a:p>
          <a:p>
            <a:pPr algn="l" eaLnBrk="1" hangingPunct="1">
              <a:buFont typeface="Wingdings" pitchFamily="2" charset="2"/>
              <a:buChar char="w"/>
            </a:pPr>
            <a:r>
              <a:rPr lang="en-GB" sz="2800" smtClean="0"/>
              <a:t>Time management</a:t>
            </a:r>
          </a:p>
          <a:p>
            <a:pPr algn="l" eaLnBrk="1" hangingPunct="1">
              <a:buFont typeface="Wingdings" pitchFamily="2" charset="2"/>
              <a:buChar char="w"/>
            </a:pPr>
            <a:r>
              <a:rPr lang="en-GB" sz="2800" smtClean="0"/>
              <a:t>Reflection</a:t>
            </a:r>
          </a:p>
          <a:p>
            <a:pPr algn="l" eaLnBrk="1" hangingPunct="1">
              <a:buFont typeface="Wingdings" pitchFamily="2" charset="2"/>
              <a:buChar char="w"/>
            </a:pPr>
            <a:r>
              <a:rPr lang="en-GB" sz="2800" smtClean="0"/>
              <a:t>Viva</a:t>
            </a:r>
          </a:p>
        </p:txBody>
      </p:sp>
      <p:graphicFrame>
        <p:nvGraphicFramePr>
          <p:cNvPr id="22530" name="Object 4">
            <a:hlinkClick r:id="" action="ppaction://ole?verb=0"/>
          </p:cNvPr>
          <p:cNvGraphicFramePr>
            <a:graphicFrameLocks noGrp="1"/>
          </p:cNvGraphicFramePr>
          <p:nvPr>
            <p:ph type="clipArt" sz="half" idx="4294967295"/>
          </p:nvPr>
        </p:nvGraphicFramePr>
        <p:xfrm>
          <a:off x="5148263" y="2636838"/>
          <a:ext cx="3130550" cy="1273175"/>
        </p:xfrm>
        <a:graphic>
          <a:graphicData uri="http://schemas.openxmlformats.org/presentationml/2006/ole">
            <mc:AlternateContent xmlns:mc="http://schemas.openxmlformats.org/markup-compatibility/2006">
              <mc:Choice xmlns:v="urn:schemas-microsoft-com:vml" Requires="v">
                <p:oleObj spid="_x0000_s22551" name="Microsoft ClipArt Gallery" r:id="rId4" imgW="4000500" imgH="3148013" progId="">
                  <p:embed/>
                </p:oleObj>
              </mc:Choice>
              <mc:Fallback>
                <p:oleObj name="Microsoft ClipArt Gallery" r:id="rId4" imgW="4000500" imgH="3148013" progId="">
                  <p:embed/>
                  <p:pic>
                    <p:nvPicPr>
                      <p:cNvPr id="0" name="Picture 10"/>
                      <p:cNvPicPr>
                        <a:picLocks noGrp="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48263" y="2636838"/>
                        <a:ext cx="3130550" cy="1273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
        <p:nvSpPr>
          <p:cNvPr id="22535" name="Text Box 5"/>
          <p:cNvSpPr txBox="1">
            <a:spLocks noChangeArrowheads="1"/>
          </p:cNvSpPr>
          <p:nvPr/>
        </p:nvSpPr>
        <p:spPr bwMode="auto">
          <a:xfrm>
            <a:off x="6934200" y="6172200"/>
            <a:ext cx="1981200" cy="457200"/>
          </a:xfrm>
          <a:prstGeom prst="rect">
            <a:avLst/>
          </a:prstGeom>
          <a:noFill/>
          <a:ln w="12700">
            <a:noFill/>
            <a:miter lim="800000"/>
            <a:headEnd/>
            <a:tailEnd/>
          </a:ln>
        </p:spPr>
        <p:txBody>
          <a:bodyPr>
            <a:spAutoFit/>
          </a:bodyPr>
          <a:lstStyle/>
          <a:p>
            <a:pPr eaLnBrk="0" hangingPunct="0">
              <a:spcBef>
                <a:spcPct val="50000"/>
              </a:spcBef>
            </a:pPr>
            <a:r>
              <a:rPr lang="en-GB">
                <a:solidFill>
                  <a:srgbClr val="FF3300"/>
                </a:solidFill>
              </a:rPr>
              <a:t>SESSION 11</a:t>
            </a:r>
          </a:p>
        </p:txBody>
      </p:sp>
      <p:sp>
        <p:nvSpPr>
          <p:cNvPr id="22536" name="Text Box 7"/>
          <p:cNvSpPr txBox="1">
            <a:spLocks noChangeArrowheads="1"/>
          </p:cNvSpPr>
          <p:nvPr/>
        </p:nvSpPr>
        <p:spPr bwMode="auto">
          <a:xfrm>
            <a:off x="5292725" y="4221163"/>
            <a:ext cx="2819400" cy="2092325"/>
          </a:xfrm>
          <a:prstGeom prst="rect">
            <a:avLst/>
          </a:prstGeom>
          <a:noFill/>
          <a:ln w="12700">
            <a:noFill/>
            <a:miter lim="800000"/>
            <a:headEnd/>
            <a:tailEnd/>
          </a:ln>
        </p:spPr>
        <p:txBody>
          <a:bodyPr>
            <a:spAutoFit/>
          </a:bodyPr>
          <a:lstStyle/>
          <a:p>
            <a:pPr>
              <a:spcBef>
                <a:spcPct val="20000"/>
              </a:spcBef>
              <a:buClr>
                <a:schemeClr val="tx2"/>
              </a:buClr>
              <a:buSzPct val="115000"/>
              <a:buFontTx/>
              <a:buChar char="•"/>
            </a:pPr>
            <a:r>
              <a:rPr lang="en-GB" sz="2800"/>
              <a:t>Self evaluation</a:t>
            </a:r>
          </a:p>
          <a:p>
            <a:pPr>
              <a:spcBef>
                <a:spcPct val="20000"/>
              </a:spcBef>
              <a:buClr>
                <a:schemeClr val="tx2"/>
              </a:buClr>
              <a:buSzPct val="115000"/>
              <a:buFontTx/>
              <a:buChar char="•"/>
            </a:pPr>
            <a:r>
              <a:rPr lang="en-GB" sz="2800"/>
              <a:t>Lessons</a:t>
            </a:r>
          </a:p>
          <a:p>
            <a:pPr>
              <a:spcBef>
                <a:spcPct val="20000"/>
              </a:spcBef>
              <a:buClr>
                <a:schemeClr val="tx2"/>
              </a:buClr>
              <a:buSzPct val="115000"/>
              <a:buFontTx/>
              <a:buChar char="•"/>
            </a:pPr>
            <a:r>
              <a:rPr lang="en-GB" sz="2800"/>
              <a:t>Learning</a:t>
            </a:r>
          </a:p>
          <a:p>
            <a:pPr>
              <a:spcBef>
                <a:spcPct val="50000"/>
              </a:spcBef>
            </a:pPr>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1922"/>
                                        </p:tgtEl>
                                        <p:attrNameLst>
                                          <p:attrName>style.visibility</p:attrName>
                                        </p:attrNameLst>
                                      </p:cBhvr>
                                      <p:to>
                                        <p:strVal val="visible"/>
                                      </p:to>
                                    </p:set>
                                    <p:animEffect transition="in" filter="fade">
                                      <p:cBhvr>
                                        <p:cTn id="7" dur="2000"/>
                                        <p:tgtEl>
                                          <p:spTgt spid="819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1923"/>
                                        </p:tgtEl>
                                        <p:attrNameLst>
                                          <p:attrName>style.visibility</p:attrName>
                                        </p:attrNameLst>
                                      </p:cBhvr>
                                      <p:to>
                                        <p:strVal val="visible"/>
                                      </p:to>
                                    </p:set>
                                    <p:animEffect transition="in" filter="fade">
                                      <p:cBhvr>
                                        <p:cTn id="10" dur="2000"/>
                                        <p:tgtEl>
                                          <p:spTgt spid="819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2" grpId="0"/>
      <p:bldP spid="81923" grpId="0"/>
    </p:bldLst>
  </p:timing>
</p:sld>
</file>

<file path=ppt/slides/slide16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5" name="Footer Placeholder 5"/>
          <p:cNvSpPr>
            <a:spLocks noGrp="1"/>
          </p:cNvSpPr>
          <p:nvPr>
            <p:ph type="ftr" sz="quarter" idx="11"/>
          </p:nvPr>
        </p:nvSpPr>
        <p:spPr>
          <a:noFill/>
        </p:spPr>
        <p:txBody>
          <a:bodyPr/>
          <a:lstStyle/>
          <a:p>
            <a:r>
              <a:rPr lang="en-GB" smtClean="0"/>
              <a:t>CH2018</a:t>
            </a:r>
          </a:p>
        </p:txBody>
      </p:sp>
      <p:sp>
        <p:nvSpPr>
          <p:cNvPr id="23556" name="Slide Number Placeholder 6"/>
          <p:cNvSpPr>
            <a:spLocks noGrp="1"/>
          </p:cNvSpPr>
          <p:nvPr>
            <p:ph type="sldNum" sz="quarter" idx="12"/>
          </p:nvPr>
        </p:nvSpPr>
        <p:spPr>
          <a:noFill/>
        </p:spPr>
        <p:txBody>
          <a:bodyPr/>
          <a:lstStyle/>
          <a:p>
            <a:fld id="{26012B39-CED6-452F-A3B1-69F13A2FDB12}" type="slidenum">
              <a:rPr lang="en-GB" smtClean="0"/>
              <a:pPr/>
              <a:t>168</a:t>
            </a:fld>
            <a:endParaRPr lang="en-GB" smtClean="0"/>
          </a:p>
        </p:txBody>
      </p:sp>
      <p:sp>
        <p:nvSpPr>
          <p:cNvPr id="82946" name="Rectangle 2"/>
          <p:cNvSpPr>
            <a:spLocks noGrp="1" noChangeArrowheads="1"/>
          </p:cNvSpPr>
          <p:nvPr>
            <p:ph type="title"/>
          </p:nvPr>
        </p:nvSpPr>
        <p:spPr>
          <a:noFill/>
        </p:spPr>
        <p:txBody>
          <a:bodyPr lIns="90488" tIns="44450" rIns="90488" bIns="44450"/>
          <a:lstStyle/>
          <a:p>
            <a:pPr eaLnBrk="1" hangingPunct="1"/>
            <a:r>
              <a:rPr lang="en-GB" sz="3600" b="1" smtClean="0"/>
              <a:t>‘Publish or Perish’</a:t>
            </a:r>
          </a:p>
        </p:txBody>
      </p:sp>
      <p:sp>
        <p:nvSpPr>
          <p:cNvPr id="82947" name="Rectangle 3"/>
          <p:cNvSpPr>
            <a:spLocks noGrp="1" noChangeArrowheads="1"/>
          </p:cNvSpPr>
          <p:nvPr>
            <p:ph type="body" sz="half" idx="2"/>
          </p:nvPr>
        </p:nvSpPr>
        <p:spPr>
          <a:xfrm>
            <a:off x="4162425" y="2214563"/>
            <a:ext cx="4605338" cy="3881437"/>
          </a:xfrm>
          <a:noFill/>
        </p:spPr>
        <p:txBody>
          <a:bodyPr lIns="90488" tIns="44450" rIns="90488" bIns="44450"/>
          <a:lstStyle/>
          <a:p>
            <a:pPr eaLnBrk="1" hangingPunct="1"/>
            <a:r>
              <a:rPr lang="en-GB" sz="2800" smtClean="0"/>
              <a:t>Reviewers comments</a:t>
            </a:r>
          </a:p>
          <a:p>
            <a:pPr eaLnBrk="1" hangingPunct="1"/>
            <a:r>
              <a:rPr lang="en-GB" sz="2800" smtClean="0"/>
              <a:t>Focus</a:t>
            </a:r>
          </a:p>
          <a:p>
            <a:pPr eaLnBrk="1" hangingPunct="1"/>
            <a:r>
              <a:rPr lang="en-GB" sz="2800" smtClean="0"/>
              <a:t>Concise</a:t>
            </a:r>
          </a:p>
          <a:p>
            <a:pPr eaLnBrk="1" hangingPunct="1"/>
            <a:r>
              <a:rPr lang="en-GB" sz="2800" smtClean="0"/>
              <a:t>Re assess your audience “</a:t>
            </a:r>
            <a:r>
              <a:rPr lang="en-GB" sz="2800" smtClean="0">
                <a:solidFill>
                  <a:srgbClr val="FF9900"/>
                </a:solidFill>
              </a:rPr>
              <a:t>dedissertationalise”</a:t>
            </a:r>
            <a:r>
              <a:rPr lang="en-GB" sz="2800" smtClean="0"/>
              <a:t> (Wolcott, 1990, p. 51)</a:t>
            </a:r>
          </a:p>
          <a:p>
            <a:pPr eaLnBrk="1" hangingPunct="1"/>
            <a:r>
              <a:rPr lang="en-GB" sz="2800" smtClean="0"/>
              <a:t>Choose an appropriate journal</a:t>
            </a:r>
          </a:p>
        </p:txBody>
      </p:sp>
      <p:pic>
        <p:nvPicPr>
          <p:cNvPr id="23558" name="Picture 6" descr="http://www.cambridgenetwork.co.uk/public/news/es-wates-deputy-chairman-of-wates-construction-professor-andrew-blake-managing-director-of-microsoft-research-sven-t-pel-chief-executive-of-brookgate.jpg"/>
          <p:cNvPicPr>
            <a:picLocks noChangeAspect="1" noChangeArrowheads="1"/>
          </p:cNvPicPr>
          <p:nvPr/>
        </p:nvPicPr>
        <p:blipFill>
          <a:blip r:embed="rId3" cstate="print"/>
          <a:srcRect/>
          <a:stretch>
            <a:fillRect/>
          </a:stretch>
        </p:blipFill>
        <p:spPr bwMode="auto">
          <a:xfrm>
            <a:off x="899592" y="2564904"/>
            <a:ext cx="2533650" cy="381000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2946"/>
                                        </p:tgtEl>
                                        <p:attrNameLst>
                                          <p:attrName>style.visibility</p:attrName>
                                        </p:attrNameLst>
                                      </p:cBhvr>
                                      <p:to>
                                        <p:strVal val="visible"/>
                                      </p:to>
                                    </p:set>
                                    <p:animEffect transition="in" filter="fade">
                                      <p:cBhvr>
                                        <p:cTn id="7" dur="2000"/>
                                        <p:tgtEl>
                                          <p:spTgt spid="829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2947"/>
                                        </p:tgtEl>
                                        <p:attrNameLst>
                                          <p:attrName>style.visibility</p:attrName>
                                        </p:attrNameLst>
                                      </p:cBhvr>
                                      <p:to>
                                        <p:strVal val="visible"/>
                                      </p:to>
                                    </p:set>
                                    <p:animEffect transition="in" filter="fade">
                                      <p:cBhvr>
                                        <p:cTn id="10" dur="2000"/>
                                        <p:tgtEl>
                                          <p:spTgt spid="829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6" grpId="0"/>
      <p:bldP spid="82947" grpId="0"/>
    </p:bldLst>
  </p:timing>
</p:sld>
</file>

<file path=ppt/slides/slide16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9" name="Footer Placeholder 5"/>
          <p:cNvSpPr>
            <a:spLocks noGrp="1"/>
          </p:cNvSpPr>
          <p:nvPr>
            <p:ph type="ftr" sz="quarter" idx="11"/>
          </p:nvPr>
        </p:nvSpPr>
        <p:spPr>
          <a:noFill/>
        </p:spPr>
        <p:txBody>
          <a:bodyPr/>
          <a:lstStyle/>
          <a:p>
            <a:r>
              <a:rPr lang="en-GB" smtClean="0"/>
              <a:t>CH2018</a:t>
            </a:r>
          </a:p>
        </p:txBody>
      </p:sp>
      <p:sp>
        <p:nvSpPr>
          <p:cNvPr id="24580" name="Slide Number Placeholder 6"/>
          <p:cNvSpPr>
            <a:spLocks noGrp="1"/>
          </p:cNvSpPr>
          <p:nvPr>
            <p:ph type="sldNum" sz="quarter" idx="12"/>
          </p:nvPr>
        </p:nvSpPr>
        <p:spPr>
          <a:noFill/>
        </p:spPr>
        <p:txBody>
          <a:bodyPr/>
          <a:lstStyle/>
          <a:p>
            <a:fld id="{49CEA0BA-93AB-4D07-916E-EDDD8F4471AA}" type="slidenum">
              <a:rPr lang="en-GB" smtClean="0"/>
              <a:pPr/>
              <a:t>169</a:t>
            </a:fld>
            <a:endParaRPr lang="en-GB" smtClean="0"/>
          </a:p>
        </p:txBody>
      </p:sp>
      <p:sp>
        <p:nvSpPr>
          <p:cNvPr id="83970" name="Rectangle 2"/>
          <p:cNvSpPr>
            <a:spLocks noGrp="1" noChangeArrowheads="1"/>
          </p:cNvSpPr>
          <p:nvPr>
            <p:ph type="title"/>
          </p:nvPr>
        </p:nvSpPr>
        <p:spPr>
          <a:noFill/>
        </p:spPr>
        <p:txBody>
          <a:bodyPr lIns="90488" tIns="44450" rIns="90488" bIns="44450"/>
          <a:lstStyle/>
          <a:p>
            <a:pPr eaLnBrk="1" hangingPunct="1"/>
            <a:r>
              <a:rPr lang="en-GB" sz="3600" b="1" smtClean="0"/>
              <a:t>Audience expectations </a:t>
            </a:r>
            <a:br>
              <a:rPr lang="en-GB" sz="3600" b="1" smtClean="0"/>
            </a:br>
            <a:r>
              <a:rPr lang="en-GB" sz="3600" smtClean="0"/>
              <a:t>(Silverman, 2000, p. 272-277)</a:t>
            </a:r>
          </a:p>
        </p:txBody>
      </p:sp>
      <p:sp>
        <p:nvSpPr>
          <p:cNvPr id="83971" name="Rectangle 3"/>
          <p:cNvSpPr>
            <a:spLocks noGrp="1" noChangeArrowheads="1"/>
          </p:cNvSpPr>
          <p:nvPr>
            <p:ph type="body" sz="half" idx="1"/>
          </p:nvPr>
        </p:nvSpPr>
        <p:spPr>
          <a:xfrm>
            <a:off x="809625" y="2214563"/>
            <a:ext cx="5381625" cy="3881437"/>
          </a:xfrm>
          <a:noFill/>
        </p:spPr>
        <p:txBody>
          <a:bodyPr lIns="90488" tIns="44450" rIns="90488" bIns="44450"/>
          <a:lstStyle/>
          <a:p>
            <a:pPr eaLnBrk="1" hangingPunct="1">
              <a:lnSpc>
                <a:spcPct val="90000"/>
              </a:lnSpc>
            </a:pPr>
            <a:r>
              <a:rPr lang="en-GB" sz="2400" smtClean="0"/>
              <a:t>Academic</a:t>
            </a:r>
          </a:p>
          <a:p>
            <a:pPr lvl="1" eaLnBrk="1" hangingPunct="1">
              <a:lnSpc>
                <a:spcPct val="90000"/>
              </a:lnSpc>
            </a:pPr>
            <a:r>
              <a:rPr lang="en-GB" sz="2000" smtClean="0">
                <a:solidFill>
                  <a:srgbClr val="FF9900"/>
                </a:solidFill>
              </a:rPr>
              <a:t>Theoretical/factual developments</a:t>
            </a:r>
          </a:p>
          <a:p>
            <a:pPr eaLnBrk="1" hangingPunct="1">
              <a:lnSpc>
                <a:spcPct val="90000"/>
              </a:lnSpc>
            </a:pPr>
            <a:r>
              <a:rPr lang="en-GB" sz="2400" smtClean="0"/>
              <a:t>Policy Makers</a:t>
            </a:r>
          </a:p>
          <a:p>
            <a:pPr lvl="1" eaLnBrk="1" hangingPunct="1">
              <a:lnSpc>
                <a:spcPct val="90000"/>
              </a:lnSpc>
            </a:pPr>
            <a:r>
              <a:rPr lang="en-GB" sz="2000" smtClean="0">
                <a:solidFill>
                  <a:srgbClr val="FF9900"/>
                </a:solidFill>
              </a:rPr>
              <a:t>Practical/current</a:t>
            </a:r>
          </a:p>
          <a:p>
            <a:pPr eaLnBrk="1" hangingPunct="1">
              <a:lnSpc>
                <a:spcPct val="90000"/>
              </a:lnSpc>
            </a:pPr>
            <a:r>
              <a:rPr lang="en-GB" sz="2400" smtClean="0"/>
              <a:t>Practitioners</a:t>
            </a:r>
          </a:p>
          <a:p>
            <a:pPr lvl="1" eaLnBrk="1" hangingPunct="1">
              <a:lnSpc>
                <a:spcPct val="90000"/>
              </a:lnSpc>
            </a:pPr>
            <a:r>
              <a:rPr lang="en-GB" sz="2000" smtClean="0">
                <a:solidFill>
                  <a:srgbClr val="FF9900"/>
                </a:solidFill>
              </a:rPr>
              <a:t>Theory for better understanding</a:t>
            </a:r>
          </a:p>
          <a:p>
            <a:pPr lvl="1" eaLnBrk="1" hangingPunct="1">
              <a:lnSpc>
                <a:spcPct val="90000"/>
              </a:lnSpc>
            </a:pPr>
            <a:r>
              <a:rPr lang="en-GB" sz="2000" smtClean="0">
                <a:solidFill>
                  <a:srgbClr val="FF9900"/>
                </a:solidFill>
              </a:rPr>
              <a:t>prac. suggestions / procedures</a:t>
            </a:r>
          </a:p>
          <a:p>
            <a:pPr lvl="1" eaLnBrk="1" hangingPunct="1">
              <a:lnSpc>
                <a:spcPct val="90000"/>
              </a:lnSpc>
            </a:pPr>
            <a:r>
              <a:rPr lang="en-GB" sz="2000" smtClean="0">
                <a:solidFill>
                  <a:srgbClr val="FF9900"/>
                </a:solidFill>
              </a:rPr>
              <a:t>reform of existing practice</a:t>
            </a:r>
          </a:p>
          <a:p>
            <a:pPr eaLnBrk="1" hangingPunct="1">
              <a:lnSpc>
                <a:spcPct val="90000"/>
              </a:lnSpc>
            </a:pPr>
            <a:r>
              <a:rPr lang="en-GB" sz="2400" smtClean="0"/>
              <a:t>Lay audiences</a:t>
            </a:r>
          </a:p>
          <a:p>
            <a:pPr lvl="1" eaLnBrk="1" hangingPunct="1">
              <a:lnSpc>
                <a:spcPct val="90000"/>
              </a:lnSpc>
            </a:pPr>
            <a:r>
              <a:rPr lang="en-GB" sz="2000" smtClean="0">
                <a:solidFill>
                  <a:srgbClr val="FF9900"/>
                </a:solidFill>
              </a:rPr>
              <a:t>Better service / management</a:t>
            </a:r>
          </a:p>
        </p:txBody>
      </p:sp>
      <p:graphicFrame>
        <p:nvGraphicFramePr>
          <p:cNvPr id="24578" name="Object 4">
            <a:hlinkClick r:id="" action="ppaction://ole?verb=0"/>
          </p:cNvPr>
          <p:cNvGraphicFramePr>
            <a:graphicFrameLocks noGrp="1"/>
          </p:cNvGraphicFramePr>
          <p:nvPr>
            <p:ph type="clipArt" sz="half" idx="2"/>
          </p:nvPr>
        </p:nvGraphicFramePr>
        <p:xfrm>
          <a:off x="5959475" y="2879725"/>
          <a:ext cx="2803525" cy="2857500"/>
        </p:xfrm>
        <a:graphic>
          <a:graphicData uri="http://schemas.openxmlformats.org/presentationml/2006/ole">
            <mc:AlternateContent xmlns:mc="http://schemas.openxmlformats.org/markup-compatibility/2006">
              <mc:Choice xmlns:v="urn:schemas-microsoft-com:vml" Requires="v">
                <p:oleObj spid="_x0000_s24599" name="Microsoft ClipArt Gallery" r:id="rId4" imgW="4006850" imgH="2857500" progId="">
                  <p:embed/>
                </p:oleObj>
              </mc:Choice>
              <mc:Fallback>
                <p:oleObj name="Microsoft ClipArt Gallery" r:id="rId4" imgW="4006850" imgH="2857500" progId="">
                  <p:embed/>
                  <p:pic>
                    <p:nvPicPr>
                      <p:cNvPr id="0" name="Picture 10"/>
                      <p:cNvPicPr>
                        <a:picLocks noGrp="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59475" y="2879725"/>
                        <a:ext cx="2803525"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3970"/>
                                        </p:tgtEl>
                                        <p:attrNameLst>
                                          <p:attrName>style.visibility</p:attrName>
                                        </p:attrNameLst>
                                      </p:cBhvr>
                                      <p:to>
                                        <p:strVal val="visible"/>
                                      </p:to>
                                    </p:set>
                                    <p:animEffect transition="in" filter="fade">
                                      <p:cBhvr>
                                        <p:cTn id="7" dur="2000"/>
                                        <p:tgtEl>
                                          <p:spTgt spid="839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3971"/>
                                        </p:tgtEl>
                                        <p:attrNameLst>
                                          <p:attrName>style.visibility</p:attrName>
                                        </p:attrNameLst>
                                      </p:cBhvr>
                                      <p:to>
                                        <p:strVal val="visible"/>
                                      </p:to>
                                    </p:set>
                                    <p:animEffect transition="in" filter="fade">
                                      <p:cBhvr>
                                        <p:cTn id="10" dur="2000"/>
                                        <p:tgtEl>
                                          <p:spTgt spid="839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0" grpId="0"/>
      <p:bldP spid="83971" grpId="0"/>
    </p:bldLst>
  </p:timing>
</p:sld>
</file>

<file path=ppt/slides/slide17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4386" name="Footer Placeholder 5"/>
          <p:cNvSpPr>
            <a:spLocks noGrp="1"/>
          </p:cNvSpPr>
          <p:nvPr>
            <p:ph type="ftr" sz="quarter" idx="11"/>
          </p:nvPr>
        </p:nvSpPr>
        <p:spPr>
          <a:noFill/>
        </p:spPr>
        <p:txBody>
          <a:bodyPr/>
          <a:lstStyle/>
          <a:p>
            <a:r>
              <a:rPr lang="en-GB" smtClean="0"/>
              <a:t>CH2018</a:t>
            </a:r>
          </a:p>
        </p:txBody>
      </p:sp>
      <p:sp>
        <p:nvSpPr>
          <p:cNvPr id="144387" name="Slide Number Placeholder 6"/>
          <p:cNvSpPr>
            <a:spLocks noGrp="1"/>
          </p:cNvSpPr>
          <p:nvPr>
            <p:ph type="sldNum" sz="quarter" idx="12"/>
          </p:nvPr>
        </p:nvSpPr>
        <p:spPr>
          <a:noFill/>
        </p:spPr>
        <p:txBody>
          <a:bodyPr/>
          <a:lstStyle/>
          <a:p>
            <a:fld id="{142DBC8C-88C0-49DC-BE07-C30A822DF1AA}" type="slidenum">
              <a:rPr lang="en-GB" smtClean="0"/>
              <a:pPr/>
              <a:t>170</a:t>
            </a:fld>
            <a:endParaRPr lang="en-GB" smtClean="0"/>
          </a:p>
        </p:txBody>
      </p:sp>
      <p:sp>
        <p:nvSpPr>
          <p:cNvPr id="84994" name="Rectangle 2"/>
          <p:cNvSpPr>
            <a:spLocks noGrp="1" noChangeArrowheads="1"/>
          </p:cNvSpPr>
          <p:nvPr>
            <p:ph type="title"/>
          </p:nvPr>
        </p:nvSpPr>
        <p:spPr>
          <a:xfrm>
            <a:off x="1042988" y="404813"/>
            <a:ext cx="8686800" cy="1143000"/>
          </a:xfrm>
          <a:noFill/>
        </p:spPr>
        <p:txBody>
          <a:bodyPr lIns="90488" tIns="44450" rIns="90488" bIns="44450"/>
          <a:lstStyle/>
          <a:p>
            <a:pPr eaLnBrk="1" hangingPunct="1"/>
            <a:r>
              <a:rPr lang="en-GB" sz="3600" b="1" smtClean="0"/>
              <a:t/>
            </a:r>
            <a:br>
              <a:rPr lang="en-GB" sz="3600" b="1" smtClean="0"/>
            </a:br>
            <a:r>
              <a:rPr lang="en-GB" sz="3600" b="1" smtClean="0"/>
              <a:t>Future Research Proposals </a:t>
            </a:r>
            <a:br>
              <a:rPr lang="en-GB" sz="3600" b="1" smtClean="0"/>
            </a:br>
            <a:r>
              <a:rPr lang="en-GB" sz="3600" b="1" smtClean="0"/>
              <a:t/>
            </a:r>
            <a:br>
              <a:rPr lang="en-GB" sz="3600" b="1" smtClean="0"/>
            </a:br>
            <a:endParaRPr lang="en-GB" sz="3600" b="1" smtClean="0"/>
          </a:p>
        </p:txBody>
      </p:sp>
      <p:sp>
        <p:nvSpPr>
          <p:cNvPr id="84995" name="Rectangle 3"/>
          <p:cNvSpPr>
            <a:spLocks noGrp="1" noChangeArrowheads="1"/>
          </p:cNvSpPr>
          <p:nvPr>
            <p:ph type="body" sz="half" idx="1"/>
          </p:nvPr>
        </p:nvSpPr>
        <p:spPr>
          <a:xfrm>
            <a:off x="809625" y="2430463"/>
            <a:ext cx="3902075" cy="3665537"/>
          </a:xfrm>
          <a:noFill/>
        </p:spPr>
        <p:txBody>
          <a:bodyPr lIns="90488" tIns="44450" rIns="90488" bIns="44450"/>
          <a:lstStyle/>
          <a:p>
            <a:pPr eaLnBrk="1" hangingPunct="1"/>
            <a:r>
              <a:rPr lang="en-GB" b="1" smtClean="0"/>
              <a:t>A quality proposal:</a:t>
            </a:r>
          </a:p>
          <a:p>
            <a:pPr lvl="1" eaLnBrk="1" hangingPunct="1"/>
            <a:r>
              <a:rPr lang="en-GB" smtClean="0">
                <a:solidFill>
                  <a:srgbClr val="FF9900"/>
                </a:solidFill>
              </a:rPr>
              <a:t>Direct and straightforward</a:t>
            </a:r>
          </a:p>
          <a:p>
            <a:pPr lvl="1" eaLnBrk="1" hangingPunct="1"/>
            <a:r>
              <a:rPr lang="en-GB" smtClean="0">
                <a:solidFill>
                  <a:srgbClr val="FF9900"/>
                </a:solidFill>
              </a:rPr>
              <a:t>Clearly communicated</a:t>
            </a:r>
          </a:p>
          <a:p>
            <a:pPr lvl="1" eaLnBrk="1" hangingPunct="1"/>
            <a:r>
              <a:rPr lang="en-GB" smtClean="0">
                <a:solidFill>
                  <a:srgbClr val="FF9900"/>
                </a:solidFill>
              </a:rPr>
              <a:t>Well organised</a:t>
            </a:r>
          </a:p>
          <a:p>
            <a:pPr lvl="1" eaLnBrk="1" hangingPunct="1"/>
            <a:r>
              <a:rPr lang="en-GB" smtClean="0">
                <a:solidFill>
                  <a:srgbClr val="FF9900"/>
                </a:solidFill>
              </a:rPr>
              <a:t>Good topic area</a:t>
            </a:r>
          </a:p>
          <a:p>
            <a:pPr lvl="1" eaLnBrk="1" hangingPunct="1"/>
            <a:r>
              <a:rPr lang="en-GB" smtClean="0">
                <a:solidFill>
                  <a:srgbClr val="FF9900"/>
                </a:solidFill>
              </a:rPr>
              <a:t>Realistic</a:t>
            </a:r>
          </a:p>
        </p:txBody>
      </p:sp>
      <p:sp>
        <p:nvSpPr>
          <p:cNvPr id="84996" name="Rectangle 4"/>
          <p:cNvSpPr>
            <a:spLocks noGrp="1" noChangeArrowheads="1"/>
          </p:cNvSpPr>
          <p:nvPr>
            <p:ph type="body" sz="half" idx="2"/>
          </p:nvPr>
        </p:nvSpPr>
        <p:spPr>
          <a:xfrm>
            <a:off x="4865688" y="2430463"/>
            <a:ext cx="3902075" cy="3665537"/>
          </a:xfrm>
          <a:noFill/>
        </p:spPr>
        <p:txBody>
          <a:bodyPr lIns="90488" tIns="44450" rIns="90488" bIns="44450"/>
          <a:lstStyle/>
          <a:p>
            <a:pPr eaLnBrk="1" hangingPunct="1"/>
            <a:r>
              <a:rPr lang="en-GB" b="1" smtClean="0"/>
              <a:t>Should contain:</a:t>
            </a:r>
          </a:p>
          <a:p>
            <a:pPr lvl="1" eaLnBrk="1" hangingPunct="1"/>
            <a:r>
              <a:rPr lang="en-GB" smtClean="0">
                <a:solidFill>
                  <a:srgbClr val="FF9900"/>
                </a:solidFill>
              </a:rPr>
              <a:t>Summary/abstract</a:t>
            </a:r>
          </a:p>
          <a:p>
            <a:pPr lvl="1" eaLnBrk="1" hangingPunct="1"/>
            <a:r>
              <a:rPr lang="en-GB" smtClean="0">
                <a:solidFill>
                  <a:srgbClr val="FF9900"/>
                </a:solidFill>
              </a:rPr>
              <a:t>Background and purpose</a:t>
            </a:r>
          </a:p>
          <a:p>
            <a:pPr lvl="1" eaLnBrk="1" hangingPunct="1"/>
            <a:r>
              <a:rPr lang="en-GB" smtClean="0">
                <a:solidFill>
                  <a:srgbClr val="FF9900"/>
                </a:solidFill>
              </a:rPr>
              <a:t>Plan</a:t>
            </a:r>
          </a:p>
          <a:p>
            <a:pPr lvl="1" eaLnBrk="1" hangingPunct="1"/>
            <a:r>
              <a:rPr lang="en-GB" smtClean="0">
                <a:solidFill>
                  <a:srgbClr val="FF9900"/>
                </a:solidFill>
              </a:rPr>
              <a:t>Ethical issues</a:t>
            </a:r>
          </a:p>
          <a:p>
            <a:pPr lvl="1" eaLnBrk="1" hangingPunct="1"/>
            <a:endParaRPr lang="en-GB" smtClean="0">
              <a:solidFill>
                <a:srgbClr val="FF9900"/>
              </a:solidFill>
            </a:endParaRPr>
          </a:p>
          <a:p>
            <a:pPr lvl="1" eaLnBrk="1" hangingPunct="1">
              <a:buFont typeface="Wingdings" pitchFamily="2" charset="2"/>
              <a:buNone/>
            </a:pPr>
            <a:r>
              <a:rPr lang="en-GB" sz="1800" b="1" smtClean="0"/>
              <a:t>(Robson, 1994)</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4994"/>
                                        </p:tgtEl>
                                        <p:attrNameLst>
                                          <p:attrName>style.visibility</p:attrName>
                                        </p:attrNameLst>
                                      </p:cBhvr>
                                      <p:to>
                                        <p:strVal val="visible"/>
                                      </p:to>
                                    </p:set>
                                    <p:animEffect transition="in" filter="fade">
                                      <p:cBhvr>
                                        <p:cTn id="7" dur="2000"/>
                                        <p:tgtEl>
                                          <p:spTgt spid="849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4995"/>
                                        </p:tgtEl>
                                        <p:attrNameLst>
                                          <p:attrName>style.visibility</p:attrName>
                                        </p:attrNameLst>
                                      </p:cBhvr>
                                      <p:to>
                                        <p:strVal val="visible"/>
                                      </p:to>
                                    </p:set>
                                    <p:animEffect transition="in" filter="fade">
                                      <p:cBhvr>
                                        <p:cTn id="10" dur="2000"/>
                                        <p:tgtEl>
                                          <p:spTgt spid="8499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4996"/>
                                        </p:tgtEl>
                                        <p:attrNameLst>
                                          <p:attrName>style.visibility</p:attrName>
                                        </p:attrNameLst>
                                      </p:cBhvr>
                                      <p:to>
                                        <p:strVal val="visible"/>
                                      </p:to>
                                    </p:set>
                                    <p:animEffect transition="in" filter="fade">
                                      <p:cBhvr>
                                        <p:cTn id="13" dur="2000"/>
                                        <p:tgtEl>
                                          <p:spTgt spid="849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994" grpId="0"/>
      <p:bldP spid="84995" grpId="0"/>
      <p:bldP spid="84996" grpId="0"/>
    </p:bldLst>
  </p:timing>
</p:sld>
</file>

<file path=ppt/slides/slide17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3" name="Footer Placeholder 5"/>
          <p:cNvSpPr>
            <a:spLocks noGrp="1"/>
          </p:cNvSpPr>
          <p:nvPr>
            <p:ph type="ftr" sz="quarter" idx="11"/>
          </p:nvPr>
        </p:nvSpPr>
        <p:spPr>
          <a:noFill/>
        </p:spPr>
        <p:txBody>
          <a:bodyPr/>
          <a:lstStyle/>
          <a:p>
            <a:r>
              <a:rPr lang="en-GB" smtClean="0"/>
              <a:t>CH2018</a:t>
            </a:r>
          </a:p>
        </p:txBody>
      </p:sp>
      <p:sp>
        <p:nvSpPr>
          <p:cNvPr id="25604" name="Slide Number Placeholder 6"/>
          <p:cNvSpPr>
            <a:spLocks noGrp="1"/>
          </p:cNvSpPr>
          <p:nvPr>
            <p:ph type="sldNum" sz="quarter" idx="12"/>
          </p:nvPr>
        </p:nvSpPr>
        <p:spPr>
          <a:noFill/>
        </p:spPr>
        <p:txBody>
          <a:bodyPr/>
          <a:lstStyle/>
          <a:p>
            <a:fld id="{C82EEDD9-120A-4703-90AC-2EE739D32B95}" type="slidenum">
              <a:rPr lang="en-GB" smtClean="0"/>
              <a:pPr/>
              <a:t>171</a:t>
            </a:fld>
            <a:endParaRPr lang="en-GB" smtClean="0"/>
          </a:p>
        </p:txBody>
      </p:sp>
      <p:sp>
        <p:nvSpPr>
          <p:cNvPr id="86018" name="Rectangle 2"/>
          <p:cNvSpPr>
            <a:spLocks noGrp="1" noChangeArrowheads="1"/>
          </p:cNvSpPr>
          <p:nvPr>
            <p:ph type="title"/>
          </p:nvPr>
        </p:nvSpPr>
        <p:spPr>
          <a:xfrm>
            <a:off x="1143000" y="533400"/>
            <a:ext cx="8001000" cy="1143000"/>
          </a:xfrm>
          <a:noFill/>
        </p:spPr>
        <p:txBody>
          <a:bodyPr lIns="90488" tIns="44450" rIns="90488" bIns="44450"/>
          <a:lstStyle/>
          <a:p>
            <a:pPr eaLnBrk="1" hangingPunct="1"/>
            <a:r>
              <a:rPr lang="en-GB" sz="3600" b="1" smtClean="0"/>
              <a:t>Ethics: An increasingly important consideration</a:t>
            </a:r>
          </a:p>
        </p:txBody>
      </p:sp>
      <p:sp>
        <p:nvSpPr>
          <p:cNvPr id="86019" name="Rectangle 3"/>
          <p:cNvSpPr>
            <a:spLocks noGrp="1" noChangeArrowheads="1"/>
          </p:cNvSpPr>
          <p:nvPr>
            <p:ph type="body" sz="half" idx="1"/>
          </p:nvPr>
        </p:nvSpPr>
        <p:spPr>
          <a:xfrm>
            <a:off x="1301751" y="2230438"/>
            <a:ext cx="3630290" cy="3862387"/>
          </a:xfrm>
          <a:noFill/>
        </p:spPr>
        <p:txBody>
          <a:bodyPr lIns="90488" tIns="44450" rIns="90488" bIns="44450"/>
          <a:lstStyle/>
          <a:p>
            <a:pPr eaLnBrk="1" hangingPunct="1">
              <a:lnSpc>
                <a:spcPct val="90000"/>
              </a:lnSpc>
            </a:pPr>
            <a:r>
              <a:rPr lang="en-GB" sz="2000" dirty="0" smtClean="0"/>
              <a:t>Consent</a:t>
            </a:r>
          </a:p>
          <a:p>
            <a:pPr eaLnBrk="1" hangingPunct="1">
              <a:lnSpc>
                <a:spcPct val="90000"/>
              </a:lnSpc>
            </a:pPr>
            <a:r>
              <a:rPr lang="en-GB" sz="2000" dirty="0" smtClean="0"/>
              <a:t>Deception</a:t>
            </a:r>
          </a:p>
          <a:p>
            <a:pPr eaLnBrk="1" hangingPunct="1">
              <a:lnSpc>
                <a:spcPct val="90000"/>
              </a:lnSpc>
            </a:pPr>
            <a:r>
              <a:rPr lang="en-GB" sz="2000" dirty="0" smtClean="0"/>
              <a:t>Debriefing</a:t>
            </a:r>
          </a:p>
          <a:p>
            <a:pPr eaLnBrk="1" hangingPunct="1">
              <a:lnSpc>
                <a:spcPct val="90000"/>
              </a:lnSpc>
            </a:pPr>
            <a:r>
              <a:rPr lang="en-GB" sz="2000" dirty="0" smtClean="0"/>
              <a:t>Withdrawal of information/participation</a:t>
            </a:r>
          </a:p>
          <a:p>
            <a:pPr eaLnBrk="1" hangingPunct="1">
              <a:lnSpc>
                <a:spcPct val="90000"/>
              </a:lnSpc>
            </a:pPr>
            <a:r>
              <a:rPr lang="en-GB" sz="2000" dirty="0" smtClean="0"/>
              <a:t>Confidentiality </a:t>
            </a:r>
            <a:r>
              <a:rPr lang="en-GB" sz="2000" dirty="0" smtClean="0">
                <a:solidFill>
                  <a:srgbClr val="FF9900"/>
                </a:solidFill>
              </a:rPr>
              <a:t>(</a:t>
            </a:r>
            <a:r>
              <a:rPr lang="en-GB" sz="2000" i="1" dirty="0" smtClean="0">
                <a:solidFill>
                  <a:srgbClr val="FF9900"/>
                </a:solidFill>
              </a:rPr>
              <a:t>Data Protection Act, Freedom of Information</a:t>
            </a:r>
            <a:r>
              <a:rPr lang="en-GB" sz="2000" dirty="0" smtClean="0">
                <a:solidFill>
                  <a:srgbClr val="FF9900"/>
                </a:solidFill>
              </a:rPr>
              <a:t>)</a:t>
            </a:r>
            <a:endParaRPr lang="en-GB" sz="2400" dirty="0" smtClean="0">
              <a:solidFill>
                <a:srgbClr val="FF9900"/>
              </a:solidFill>
            </a:endParaRPr>
          </a:p>
          <a:p>
            <a:pPr eaLnBrk="1" hangingPunct="1">
              <a:lnSpc>
                <a:spcPct val="90000"/>
              </a:lnSpc>
            </a:pPr>
            <a:r>
              <a:rPr lang="en-GB" sz="2000" dirty="0" smtClean="0"/>
              <a:t>Observational research</a:t>
            </a:r>
          </a:p>
          <a:p>
            <a:pPr eaLnBrk="1" hangingPunct="1">
              <a:lnSpc>
                <a:spcPct val="90000"/>
              </a:lnSpc>
            </a:pPr>
            <a:r>
              <a:rPr lang="en-GB" sz="2000" dirty="0" smtClean="0"/>
              <a:t>Peers</a:t>
            </a:r>
          </a:p>
          <a:p>
            <a:pPr eaLnBrk="1" hangingPunct="1">
              <a:lnSpc>
                <a:spcPct val="90000"/>
              </a:lnSpc>
            </a:pPr>
            <a:r>
              <a:rPr lang="en-GB" sz="2000" dirty="0" smtClean="0"/>
              <a:t>Other</a:t>
            </a:r>
          </a:p>
        </p:txBody>
      </p:sp>
      <p:pic>
        <p:nvPicPr>
          <p:cNvPr id="25606" name="Picture 6" descr="http://higherlogicdownload.s3.amazonaws.com/PROFESSIONALCONSTRUCTOR/f6d6725b-f6d2-40f3-ba76-b1ec4387b9b8/UploadedImages/AIC%20and%20CCC%20Logos/ethics.JPG"/>
          <p:cNvPicPr>
            <a:picLocks noChangeAspect="1" noChangeArrowheads="1"/>
          </p:cNvPicPr>
          <p:nvPr/>
        </p:nvPicPr>
        <p:blipFill>
          <a:blip r:embed="rId3" cstate="print"/>
          <a:srcRect/>
          <a:stretch>
            <a:fillRect/>
          </a:stretch>
        </p:blipFill>
        <p:spPr bwMode="auto">
          <a:xfrm>
            <a:off x="5076056" y="2492896"/>
            <a:ext cx="3695377" cy="3168352"/>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6018"/>
                                        </p:tgtEl>
                                        <p:attrNameLst>
                                          <p:attrName>style.visibility</p:attrName>
                                        </p:attrNameLst>
                                      </p:cBhvr>
                                      <p:to>
                                        <p:strVal val="visible"/>
                                      </p:to>
                                    </p:set>
                                    <p:animEffect transition="in" filter="fade">
                                      <p:cBhvr>
                                        <p:cTn id="7" dur="2000"/>
                                        <p:tgtEl>
                                          <p:spTgt spid="860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6019"/>
                                        </p:tgtEl>
                                        <p:attrNameLst>
                                          <p:attrName>style.visibility</p:attrName>
                                        </p:attrNameLst>
                                      </p:cBhvr>
                                      <p:to>
                                        <p:strVal val="visible"/>
                                      </p:to>
                                    </p:set>
                                    <p:animEffect transition="in" filter="fade">
                                      <p:cBhvr>
                                        <p:cTn id="10" dur="2000"/>
                                        <p:tgtEl>
                                          <p:spTgt spid="860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018" grpId="0"/>
      <p:bldP spid="86019" grpId="0"/>
    </p:bldLst>
  </p:timing>
</p:sld>
</file>

<file path=ppt/slides/slide17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7" name="Footer Placeholder 5"/>
          <p:cNvSpPr>
            <a:spLocks noGrp="1"/>
          </p:cNvSpPr>
          <p:nvPr>
            <p:ph type="ftr" sz="quarter" idx="11"/>
          </p:nvPr>
        </p:nvSpPr>
        <p:spPr>
          <a:noFill/>
        </p:spPr>
        <p:txBody>
          <a:bodyPr/>
          <a:lstStyle/>
          <a:p>
            <a:r>
              <a:rPr lang="en-GB" smtClean="0"/>
              <a:t>CH2018</a:t>
            </a:r>
          </a:p>
        </p:txBody>
      </p:sp>
      <p:sp>
        <p:nvSpPr>
          <p:cNvPr id="26628" name="Slide Number Placeholder 6"/>
          <p:cNvSpPr>
            <a:spLocks noGrp="1"/>
          </p:cNvSpPr>
          <p:nvPr>
            <p:ph type="sldNum" sz="quarter" idx="12"/>
          </p:nvPr>
        </p:nvSpPr>
        <p:spPr>
          <a:noFill/>
        </p:spPr>
        <p:txBody>
          <a:bodyPr/>
          <a:lstStyle/>
          <a:p>
            <a:fld id="{234CF572-5D84-4AFE-B21D-9E21819A379C}" type="slidenum">
              <a:rPr lang="en-GB" smtClean="0"/>
              <a:pPr/>
              <a:t>172</a:t>
            </a:fld>
            <a:endParaRPr lang="en-GB" smtClean="0"/>
          </a:p>
        </p:txBody>
      </p:sp>
      <p:sp>
        <p:nvSpPr>
          <p:cNvPr id="87042" name="Rectangle 2"/>
          <p:cNvSpPr>
            <a:spLocks noGrp="1" noChangeArrowheads="1"/>
          </p:cNvSpPr>
          <p:nvPr>
            <p:ph type="title"/>
          </p:nvPr>
        </p:nvSpPr>
        <p:spPr>
          <a:noFill/>
        </p:spPr>
        <p:txBody>
          <a:bodyPr lIns="90488" tIns="44450" rIns="90488" bIns="44450"/>
          <a:lstStyle/>
          <a:p>
            <a:pPr eaLnBrk="1" hangingPunct="1"/>
            <a:r>
              <a:rPr lang="en-GB" sz="3600" b="1" smtClean="0"/>
              <a:t>Conclusion</a:t>
            </a:r>
          </a:p>
        </p:txBody>
      </p:sp>
      <p:sp>
        <p:nvSpPr>
          <p:cNvPr id="87043" name="Rectangle 3"/>
          <p:cNvSpPr>
            <a:spLocks noGrp="1" noChangeArrowheads="1"/>
          </p:cNvSpPr>
          <p:nvPr>
            <p:ph type="body" sz="half" idx="1"/>
          </p:nvPr>
        </p:nvSpPr>
        <p:spPr>
          <a:noFill/>
        </p:spPr>
        <p:txBody>
          <a:bodyPr lIns="90488" tIns="44450" rIns="90488" bIns="44450"/>
          <a:lstStyle/>
          <a:p>
            <a:pPr eaLnBrk="1" hangingPunct="1"/>
            <a:r>
              <a:rPr lang="en-GB" sz="2400" smtClean="0">
                <a:solidFill>
                  <a:srgbClr val="FF9900"/>
                </a:solidFill>
              </a:rPr>
              <a:t>Module Aim</a:t>
            </a:r>
          </a:p>
          <a:p>
            <a:pPr eaLnBrk="1" hangingPunct="1"/>
            <a:r>
              <a:rPr lang="en-GB" sz="2400" smtClean="0">
                <a:solidFill>
                  <a:srgbClr val="FF9900"/>
                </a:solidFill>
              </a:rPr>
              <a:t>Dissertation</a:t>
            </a:r>
          </a:p>
          <a:p>
            <a:pPr eaLnBrk="1" hangingPunct="1"/>
            <a:r>
              <a:rPr lang="en-GB" sz="2400" smtClean="0">
                <a:solidFill>
                  <a:srgbClr val="FF9900"/>
                </a:solidFill>
              </a:rPr>
              <a:t>What you have learnt</a:t>
            </a:r>
          </a:p>
          <a:p>
            <a:pPr eaLnBrk="1" hangingPunct="1"/>
            <a:r>
              <a:rPr lang="en-GB" sz="2400" smtClean="0">
                <a:solidFill>
                  <a:srgbClr val="FF9900"/>
                </a:solidFill>
              </a:rPr>
              <a:t>What you have understood</a:t>
            </a:r>
          </a:p>
          <a:p>
            <a:pPr eaLnBrk="1" hangingPunct="1"/>
            <a:r>
              <a:rPr lang="en-GB" sz="2400" smtClean="0">
                <a:solidFill>
                  <a:srgbClr val="FF9900"/>
                </a:solidFill>
              </a:rPr>
              <a:t>Reading for a degree</a:t>
            </a:r>
          </a:p>
          <a:p>
            <a:pPr eaLnBrk="1" hangingPunct="1"/>
            <a:r>
              <a:rPr lang="en-GB" sz="2400" smtClean="0">
                <a:solidFill>
                  <a:srgbClr val="FF9900"/>
                </a:solidFill>
              </a:rPr>
              <a:t>GOOD LUCK!</a:t>
            </a:r>
          </a:p>
        </p:txBody>
      </p:sp>
      <p:pic>
        <p:nvPicPr>
          <p:cNvPr id="26630" name="Picture 6" descr="http://www.halpertconstruction.com/wp-content/uploads/2012/02/48091_resized_burj_al_arab.jpg"/>
          <p:cNvPicPr>
            <a:picLocks noChangeAspect="1" noChangeArrowheads="1"/>
          </p:cNvPicPr>
          <p:nvPr/>
        </p:nvPicPr>
        <p:blipFill>
          <a:blip r:embed="rId3" cstate="print"/>
          <a:srcRect/>
          <a:stretch>
            <a:fillRect/>
          </a:stretch>
        </p:blipFill>
        <p:spPr bwMode="auto">
          <a:xfrm>
            <a:off x="4932040" y="2420887"/>
            <a:ext cx="3912096" cy="3936547"/>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7042"/>
                                        </p:tgtEl>
                                        <p:attrNameLst>
                                          <p:attrName>style.visibility</p:attrName>
                                        </p:attrNameLst>
                                      </p:cBhvr>
                                      <p:to>
                                        <p:strVal val="visible"/>
                                      </p:to>
                                    </p:set>
                                    <p:animEffect transition="in" filter="fade">
                                      <p:cBhvr>
                                        <p:cTn id="7" dur="2000"/>
                                        <p:tgtEl>
                                          <p:spTgt spid="8704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7043"/>
                                        </p:tgtEl>
                                        <p:attrNameLst>
                                          <p:attrName>style.visibility</p:attrName>
                                        </p:attrNameLst>
                                      </p:cBhvr>
                                      <p:to>
                                        <p:strVal val="visible"/>
                                      </p:to>
                                    </p:set>
                                    <p:animEffect transition="in" filter="fade">
                                      <p:cBhvr>
                                        <p:cTn id="10" dur="2000"/>
                                        <p:tgtEl>
                                          <p:spTgt spid="870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2" grpId="0"/>
      <p:bldP spid="87043" grpId="0"/>
    </p:bldLst>
  </p:timing>
</p:sld>
</file>

<file path=ppt/theme/theme1.xml><?xml version="1.0" encoding="utf-8"?>
<a:theme xmlns:a="http://schemas.openxmlformats.org/drawingml/2006/main" name="Straight Edg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traight Edge">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Straight Edge 1">
        <a:dk1>
          <a:srgbClr val="008080"/>
        </a:dk1>
        <a:lt1>
          <a:srgbClr val="FFFFCC"/>
        </a:lt1>
        <a:dk2>
          <a:srgbClr val="009999"/>
        </a:dk2>
        <a:lt2>
          <a:srgbClr val="FFFF99"/>
        </a:lt2>
        <a:accent1>
          <a:srgbClr val="336699"/>
        </a:accent1>
        <a:accent2>
          <a:srgbClr val="FFFF99"/>
        </a:accent2>
        <a:accent3>
          <a:srgbClr val="AACACA"/>
        </a:accent3>
        <a:accent4>
          <a:srgbClr val="DADAAE"/>
        </a:accent4>
        <a:accent5>
          <a:srgbClr val="ADB8CA"/>
        </a:accent5>
        <a:accent6>
          <a:srgbClr val="E7E78A"/>
        </a:accent6>
        <a:hlink>
          <a:srgbClr val="FFFFCC"/>
        </a:hlink>
        <a:folHlink>
          <a:srgbClr val="DDDDDD"/>
        </a:folHlink>
      </a:clrScheme>
      <a:clrMap bg1="dk2" tx1="lt1" bg2="dk1" tx2="lt2" accent1="accent1" accent2="accent2" accent3="accent3" accent4="accent4" accent5="accent5" accent6="accent6" hlink="hlink" folHlink="folHlink"/>
    </a:extraClrScheme>
    <a:extraClrScheme>
      <a:clrScheme name="Straight Edge 2">
        <a:dk1>
          <a:srgbClr val="003366"/>
        </a:dk1>
        <a:lt1>
          <a:srgbClr val="FFFFFF"/>
        </a:lt1>
        <a:dk2>
          <a:srgbClr val="003366"/>
        </a:dk2>
        <a:lt2>
          <a:srgbClr val="E3E2C7"/>
        </a:lt2>
        <a:accent1>
          <a:srgbClr val="CCCC99"/>
        </a:accent1>
        <a:accent2>
          <a:srgbClr val="003366"/>
        </a:accent2>
        <a:accent3>
          <a:srgbClr val="FFFFFF"/>
        </a:accent3>
        <a:accent4>
          <a:srgbClr val="002A56"/>
        </a:accent4>
        <a:accent5>
          <a:srgbClr val="E2E2CA"/>
        </a:accent5>
        <a:accent6>
          <a:srgbClr val="002D5C"/>
        </a:accent6>
        <a:hlink>
          <a:srgbClr val="003366"/>
        </a:hlink>
        <a:folHlink>
          <a:srgbClr val="800000"/>
        </a:folHlink>
      </a:clrScheme>
      <a:clrMap bg1="lt1" tx1="dk1" bg2="lt2" tx2="dk2" accent1="accent1" accent2="accent2" accent3="accent3" accent4="accent4" accent5="accent5" accent6="accent6" hlink="hlink" folHlink="folHlink"/>
    </a:extraClrScheme>
    <a:extraClrScheme>
      <a:clrScheme name="Straight Edge 3">
        <a:dk1>
          <a:srgbClr val="000000"/>
        </a:dk1>
        <a:lt1>
          <a:srgbClr val="FFFFFF"/>
        </a:lt1>
        <a:dk2>
          <a:srgbClr val="000000"/>
        </a:dk2>
        <a:lt2>
          <a:srgbClr val="DDDDDD"/>
        </a:lt2>
        <a:accent1>
          <a:srgbClr val="DDDDDD"/>
        </a:accent1>
        <a:accent2>
          <a:srgbClr val="333333"/>
        </a:accent2>
        <a:accent3>
          <a:srgbClr val="FFFFFF"/>
        </a:accent3>
        <a:accent4>
          <a:srgbClr val="000000"/>
        </a:accent4>
        <a:accent5>
          <a:srgbClr val="EBEBEB"/>
        </a:accent5>
        <a:accent6>
          <a:srgbClr val="2D2D2D"/>
        </a:accent6>
        <a:hlink>
          <a:srgbClr val="808080"/>
        </a:hlink>
        <a:folHlink>
          <a:srgbClr val="808080"/>
        </a:folHlink>
      </a:clrScheme>
      <a:clrMap bg1="lt1" tx1="dk1" bg2="lt2" tx2="dk2" accent1="accent1" accent2="accent2" accent3="accent3" accent4="accent4" accent5="accent5" accent6="accent6" hlink="hlink" folHlink="folHlink"/>
    </a:extraClrScheme>
    <a:extraClrScheme>
      <a:clrScheme name="Straight Edge 4">
        <a:dk1>
          <a:srgbClr val="5F5F5F"/>
        </a:dk1>
        <a:lt1>
          <a:srgbClr val="FFFFFF"/>
        </a:lt1>
        <a:dk2>
          <a:srgbClr val="003366"/>
        </a:dk2>
        <a:lt2>
          <a:srgbClr val="FFFFFF"/>
        </a:lt2>
        <a:accent1>
          <a:srgbClr val="7E003F"/>
        </a:accent1>
        <a:accent2>
          <a:srgbClr val="DDDDDD"/>
        </a:accent2>
        <a:accent3>
          <a:srgbClr val="AAADB8"/>
        </a:accent3>
        <a:accent4>
          <a:srgbClr val="DADADA"/>
        </a:accent4>
        <a:accent5>
          <a:srgbClr val="C0AAAF"/>
        </a:accent5>
        <a:accent6>
          <a:srgbClr val="C8C8C8"/>
        </a:accent6>
        <a:hlink>
          <a:srgbClr val="969696"/>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Office\Templates\Presentation Designs\Straight Edge.pot</Template>
  <TotalTime>1774</TotalTime>
  <Pages>7</Pages>
  <Words>8499</Words>
  <Application>Microsoft Office PowerPoint</Application>
  <PresentationFormat>Letter Paper (8.5x11 in)</PresentationFormat>
  <Paragraphs>1822</Paragraphs>
  <Slides>172</Slides>
  <Notes>140</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4</vt:i4>
      </vt:variant>
      <vt:variant>
        <vt:lpstr>Slide Titles</vt:lpstr>
      </vt:variant>
      <vt:variant>
        <vt:i4>172</vt:i4>
      </vt:variant>
    </vt:vector>
  </HeadingPairs>
  <TitlesOfParts>
    <vt:vector size="186" baseType="lpstr">
      <vt:lpstr>Arial</vt:lpstr>
      <vt:lpstr>Arial Black</vt:lpstr>
      <vt:lpstr>Calibri</vt:lpstr>
      <vt:lpstr>Comic Sans MS</vt:lpstr>
      <vt:lpstr>Symbol</vt:lpstr>
      <vt:lpstr>Tahoma</vt:lpstr>
      <vt:lpstr>Times New Roman</vt:lpstr>
      <vt:lpstr>Verdana</vt:lpstr>
      <vt:lpstr>Wingdings</vt:lpstr>
      <vt:lpstr>Straight Edge</vt:lpstr>
      <vt:lpstr>Microsoft ClipArt Gallery</vt:lpstr>
      <vt:lpstr>Document</vt:lpstr>
      <vt:lpstr>Chart</vt:lpstr>
      <vt:lpstr>Slide</vt:lpstr>
      <vt:lpstr>Research Methods Module</vt:lpstr>
      <vt:lpstr>Assessment 2017-18</vt:lpstr>
      <vt:lpstr>What is research?</vt:lpstr>
      <vt:lpstr>Good Research</vt:lpstr>
      <vt:lpstr>What makes a good dissertation?</vt:lpstr>
      <vt:lpstr>PowerPoint Presentation</vt:lpstr>
      <vt:lpstr>Some explanations</vt:lpstr>
      <vt:lpstr>Jones &amp; Gomez (2010) Research is theory to practice and vice versa</vt:lpstr>
      <vt:lpstr>The Scientific method</vt:lpstr>
      <vt:lpstr>No single Scientific Method</vt:lpstr>
      <vt:lpstr>Is there a Dichotomy between Qualitative and Quantitative Research Techniques?</vt:lpstr>
      <vt:lpstr>Schematic of research process (Copernicus Consulting, 2013)</vt:lpstr>
      <vt:lpstr>What is Qualitative Research?</vt:lpstr>
      <vt:lpstr>A Comparison of Qualitative and Quantitative Research (Silverman, 2000: 2)</vt:lpstr>
      <vt:lpstr>What type of research method should we be using?</vt:lpstr>
      <vt:lpstr>Some Methods of Quantitative Research (Bryman, 1988: 11)</vt:lpstr>
      <vt:lpstr>Some Other Points to Consider</vt:lpstr>
      <vt:lpstr>Some Fundamental Research Concepts</vt:lpstr>
      <vt:lpstr>Independent and dependent variables</vt:lpstr>
      <vt:lpstr>Null hypothesis</vt:lpstr>
      <vt:lpstr>Nature of the Hypothesis</vt:lpstr>
      <vt:lpstr>One tailed/ two tailed hypotheses</vt:lpstr>
      <vt:lpstr>Simple Example</vt:lpstr>
      <vt:lpstr>Think about it…</vt:lpstr>
      <vt:lpstr>Answers</vt:lpstr>
      <vt:lpstr>Reliability</vt:lpstr>
      <vt:lpstr>Validity</vt:lpstr>
      <vt:lpstr>Induction vs Deduction</vt:lpstr>
      <vt:lpstr>Hierarchy of study design</vt:lpstr>
      <vt:lpstr>What is a longitudinal study?</vt:lpstr>
      <vt:lpstr>Don’t Reinvent the Wheel  The importance of topic choice in research projects</vt:lpstr>
      <vt:lpstr>A grasp of how research is done</vt:lpstr>
      <vt:lpstr>Other considerations</vt:lpstr>
      <vt:lpstr>Types of topic chosen 1.</vt:lpstr>
      <vt:lpstr>Types of topic chosen 2. &amp;  3.</vt:lpstr>
      <vt:lpstr>1. Solutions for simplistic inductivists</vt:lpstr>
      <vt:lpstr>2. Solutions for ‘kitchen sinkers’</vt:lpstr>
      <vt:lpstr>3. Solutions for grand theorists </vt:lpstr>
      <vt:lpstr>Exercise</vt:lpstr>
      <vt:lpstr>The Scientific method</vt:lpstr>
      <vt:lpstr>No single Scientific Method</vt:lpstr>
      <vt:lpstr> Setting your work within an academic and vocational arena</vt:lpstr>
      <vt:lpstr>How do students research in the digital age? </vt:lpstr>
      <vt:lpstr>Source Educational Evaluation Rubric (SEER)</vt:lpstr>
      <vt:lpstr>The general aim and scope</vt:lpstr>
      <vt:lpstr>Be logical and systematic</vt:lpstr>
      <vt:lpstr>Finding the literature</vt:lpstr>
      <vt:lpstr>Doing the literature review</vt:lpstr>
      <vt:lpstr>Writing up</vt:lpstr>
      <vt:lpstr>A good literature review should be characterised by: </vt:lpstr>
      <vt:lpstr>Conclusion</vt:lpstr>
      <vt:lpstr>How to Choose a Suitable Methodology</vt:lpstr>
      <vt:lpstr>Wide variety of methods available.  How to decide? </vt:lpstr>
      <vt:lpstr>Research Families</vt:lpstr>
      <vt:lpstr>Research Strategies and Techniques</vt:lpstr>
      <vt:lpstr>Action research</vt:lpstr>
      <vt:lpstr>Action Research cont’d</vt:lpstr>
      <vt:lpstr>Action Research Spiral</vt:lpstr>
      <vt:lpstr>Case study</vt:lpstr>
      <vt:lpstr>Experimentation</vt:lpstr>
      <vt:lpstr>Survey</vt:lpstr>
      <vt:lpstr>Ethnographic research</vt:lpstr>
      <vt:lpstr>Purposes of Research</vt:lpstr>
      <vt:lpstr>Purposes Continued</vt:lpstr>
      <vt:lpstr>Purposes Assist in Strategy Choice</vt:lpstr>
      <vt:lpstr>Considerations</vt:lpstr>
      <vt:lpstr>Questionnaire Design:  Is there a need for careful consideration?</vt:lpstr>
      <vt:lpstr>Ask yourself</vt:lpstr>
      <vt:lpstr>Which to Choose?</vt:lpstr>
      <vt:lpstr>Which Type of Question?</vt:lpstr>
      <vt:lpstr>Table </vt:lpstr>
      <vt:lpstr>Rating scale (Naoum, 2013)</vt:lpstr>
      <vt:lpstr>Wording</vt:lpstr>
      <vt:lpstr>Self Completed</vt:lpstr>
      <vt:lpstr>Designing Self-completed</vt:lpstr>
      <vt:lpstr>Designing Self-completed Cont’d</vt:lpstr>
      <vt:lpstr>The Need for a Good Response</vt:lpstr>
      <vt:lpstr>Pilot study </vt:lpstr>
      <vt:lpstr>The Importance of Organisation</vt:lpstr>
      <vt:lpstr>Covering letter</vt:lpstr>
      <vt:lpstr>Coding and Analysis</vt:lpstr>
      <vt:lpstr>Interview Design The only way to find ‘true’ social data?</vt:lpstr>
      <vt:lpstr>PowerPoint Presentation</vt:lpstr>
      <vt:lpstr>Types of Interview</vt:lpstr>
      <vt:lpstr>Types cont’d</vt:lpstr>
      <vt:lpstr>Types cont’d</vt:lpstr>
      <vt:lpstr>Advantages &amp; Disadvantages </vt:lpstr>
      <vt:lpstr>Some Considerations</vt:lpstr>
      <vt:lpstr>Tabulation of interview results (Naoum, 2013)</vt:lpstr>
      <vt:lpstr>Coding open ended questions</vt:lpstr>
      <vt:lpstr>Coding from Naoum, 2013)</vt:lpstr>
      <vt:lpstr>Analysis, Validity, Ethics</vt:lpstr>
      <vt:lpstr>Other Forms of Data ‘Is there method in the madness?’</vt:lpstr>
      <vt:lpstr>Official Statistics</vt:lpstr>
      <vt:lpstr>Some Official Stat. Considerations</vt:lpstr>
      <vt:lpstr>Documentary Evidence</vt:lpstr>
      <vt:lpstr>Documentary Cont’d</vt:lpstr>
      <vt:lpstr>Observation</vt:lpstr>
      <vt:lpstr>Other Methods</vt:lpstr>
      <vt:lpstr>Some Practical Issues</vt:lpstr>
      <vt:lpstr>Research Analysis / Evaluation:  The tip of the iceberg</vt:lpstr>
      <vt:lpstr>How, where, when and type?</vt:lpstr>
      <vt:lpstr>Qualitative and Quantitative</vt:lpstr>
      <vt:lpstr>Data Management</vt:lpstr>
      <vt:lpstr>Analysing different forms of data</vt:lpstr>
      <vt:lpstr>Cont’d</vt:lpstr>
      <vt:lpstr>Statistical Analysis</vt:lpstr>
      <vt:lpstr>Interpretation</vt:lpstr>
      <vt:lpstr>Conclusion</vt:lpstr>
      <vt:lpstr> It’s More Than Just Reading A Book  </vt:lpstr>
      <vt:lpstr>What Is Qualitative Research?  Why Do It?!</vt:lpstr>
      <vt:lpstr>Stage 1. Make Your Data ‘Analysis Friendly’</vt:lpstr>
      <vt:lpstr>Stage 2. Decide On Tools To Help You With Analysis</vt:lpstr>
      <vt:lpstr>Stage 3. Deal With Demographic Data</vt:lpstr>
      <vt:lpstr>Stage 4. Carry Out Your Qualitative Analysis</vt:lpstr>
      <vt:lpstr>A. Content Analysis</vt:lpstr>
      <vt:lpstr>A. Content Analysis</vt:lpstr>
      <vt:lpstr>Content Analysis  (Cont.) </vt:lpstr>
      <vt:lpstr>A. Content Analysis: Pros And Cons</vt:lpstr>
      <vt:lpstr>B. Thematic Analysis</vt:lpstr>
      <vt:lpstr>B. Thematic Analysis</vt:lpstr>
      <vt:lpstr>B. Thematic Analysis (Cont.) </vt:lpstr>
      <vt:lpstr>Example Of Codes (Categories) Combining To Form Theme</vt:lpstr>
      <vt:lpstr>B. Thematic Analysis: Pros And Cons</vt:lpstr>
      <vt:lpstr>Criteria For Demonstrating Rigour In Qualitative Research</vt:lpstr>
      <vt:lpstr>Common Difficulties/ Problems ...</vt:lpstr>
      <vt:lpstr>… And Some Solutions!!</vt:lpstr>
      <vt:lpstr>Software can help!</vt:lpstr>
      <vt:lpstr>It’s more than just counting  </vt:lpstr>
      <vt:lpstr>Coding</vt:lpstr>
      <vt:lpstr>Considerations in Choosing Statistical Analysis</vt:lpstr>
      <vt:lpstr>More Considerations</vt:lpstr>
      <vt:lpstr>Univariate Analysis</vt:lpstr>
      <vt:lpstr>Bivariate Analysis</vt:lpstr>
      <vt:lpstr>Levels of Measurement</vt:lpstr>
      <vt:lpstr>PowerPoint Presentation</vt:lpstr>
      <vt:lpstr>PowerPoint Presentation</vt:lpstr>
      <vt:lpstr>Distribution of  Building Density from CBD (Chicago, 2005)(N=1873)</vt:lpstr>
      <vt:lpstr>PowerPoint Presentation</vt:lpstr>
      <vt:lpstr>PowerPoint Presentation</vt:lpstr>
      <vt:lpstr>Measures of Central Tendency</vt:lpstr>
      <vt:lpstr>Measures of Dispersion</vt:lpstr>
      <vt:lpstr>Standard Deviation  “Average distance of the scores from the mean” </vt:lpstr>
      <vt:lpstr>PowerPoint Presentation</vt:lpstr>
      <vt:lpstr>Inferential Statistics</vt:lpstr>
      <vt:lpstr>PowerPoint Presentation</vt:lpstr>
      <vt:lpstr>PowerPoint Presentation</vt:lpstr>
      <vt:lpstr>PowerPoint Presentation</vt:lpstr>
      <vt:lpstr>PowerPoint Presentation</vt:lpstr>
      <vt:lpstr>PowerPoint Presentation</vt:lpstr>
      <vt:lpstr>Types of Statistical Tests</vt:lpstr>
      <vt:lpstr>Types of Tests</vt:lpstr>
      <vt:lpstr>Chi Square</vt:lpstr>
      <vt:lpstr>  Types of Chi Square </vt:lpstr>
      <vt:lpstr>PowerPoint Presentation</vt:lpstr>
      <vt:lpstr>Types of Correlation Tests</vt:lpstr>
      <vt:lpstr>Statistical Significance</vt:lpstr>
      <vt:lpstr>p-value interpretation</vt:lpstr>
      <vt:lpstr>The Final Assault on the ‘Summit’ Writing  UP!</vt:lpstr>
      <vt:lpstr>The Opening Pages</vt:lpstr>
      <vt:lpstr>The Introduction</vt:lpstr>
      <vt:lpstr>The Literature Review</vt:lpstr>
      <vt:lpstr>There must be method in this madness</vt:lpstr>
      <vt:lpstr>Data analysis</vt:lpstr>
      <vt:lpstr>Conclusion</vt:lpstr>
      <vt:lpstr>Some Final Considerations</vt:lpstr>
      <vt:lpstr>Yahoo I’ve Finished! Publication, Further Research and Ethics</vt:lpstr>
      <vt:lpstr>‘Publish or Perish’</vt:lpstr>
      <vt:lpstr>Audience expectations  (Silverman, 2000, p. 272-277)</vt:lpstr>
      <vt:lpstr> Future Research Proposals   </vt:lpstr>
      <vt:lpstr>Ethics: An increasingly important consideration</vt:lpstr>
      <vt:lpstr>Conclusion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 there a Dichotomy between Qualitative and Quantitative Research Techniques?</dc:title>
  <dc:subject>The student case study</dc:subject>
  <dc:creator>C.HOUSE</dc:creator>
  <cp:keywords>introduction</cp:keywords>
  <cp:lastModifiedBy>Chris House</cp:lastModifiedBy>
  <cp:revision>110</cp:revision>
  <cp:lastPrinted>2000-02-15T12:58:26Z</cp:lastPrinted>
  <dcterms:created xsi:type="dcterms:W3CDTF">2000-02-15T18:00:52Z</dcterms:created>
  <dcterms:modified xsi:type="dcterms:W3CDTF">2017-11-09T11:48:23Z</dcterms:modified>
</cp:coreProperties>
</file>