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37" r:id="rId2"/>
  </p:sldMasterIdLst>
  <p:sldIdLst>
    <p:sldId id="257" r:id="rId3"/>
    <p:sldId id="261" r:id="rId4"/>
    <p:sldId id="262" r:id="rId5"/>
    <p:sldId id="268" r:id="rId6"/>
    <p:sldId id="265" r:id="rId7"/>
    <p:sldId id="266" r:id="rId8"/>
    <p:sldId id="267" r:id="rId9"/>
    <p:sldId id="270" r:id="rId10"/>
    <p:sldId id="269" r:id="rId11"/>
    <p:sldId id="272" r:id="rId12"/>
    <p:sldId id="264" r:id="rId13"/>
    <p:sldId id="26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DD3621-D602-A2BD-E799-8BABC1EB5289}" v="96" dt="2023-11-16T19:11:32.978"/>
    <p1510:client id="{133A1E8F-2F23-446A-8EC1-644031E974FA}" v="4" dt="2023-10-31T11:54:54.236"/>
    <p1510:client id="{2ADEBAB3-161B-57D4-960A-7F4C0C648884}" v="122" dt="2023-10-31T14:41:49.381"/>
    <p1510:client id="{2C4EF29B-C87A-BA41-5B6E-EE0E96B8481F}" v="206" dt="2023-10-31T19:27:18.304"/>
    <p1510:client id="{7666274D-5524-4925-8367-7CA694EBEB29}" v="14" dt="2023-11-17T11:56:01.255"/>
    <p1510:client id="{A613DEB6-7409-60DD-5980-E353D0815950}" v="3" dt="2023-11-01T11:27:56.538"/>
    <p1510:client id="{B3D4F5C6-0076-5EFA-6119-36DD7380D07C}" v="49" dt="2023-11-15T19:59:39.223"/>
    <p1510:client id="{B4C2A1E8-8C64-E26A-A711-B17E67099CD4}" v="201" dt="2023-11-16T19:40:19.421"/>
    <p1510:client id="{E35771B9-2FEA-65F9-A4DD-907B81DA7BF3}" v="60" dt="2023-11-14T19:44:14.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C3F0291-4E48-4CBB-B0CB-247A7827AD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1B7A1BD-D4EE-4877-83B1-EB9900015AB6}">
      <dgm:prSet/>
      <dgm:spPr/>
      <dgm:t>
        <a:bodyPr/>
        <a:lstStyle/>
        <a:p>
          <a:r>
            <a:rPr lang="en-GB"/>
            <a:t>One definition of "culture" is a group of people's shared values, beliefs, and customs acquired through shared experiences. (Evangeline, E. T., Gopal Ragavan, V. P. 2016)</a:t>
          </a:r>
          <a:endParaRPr lang="en-US"/>
        </a:p>
      </dgm:t>
    </dgm:pt>
    <dgm:pt modelId="{8C6582AF-698F-4575-8C0D-1FDFA43CB930}" type="parTrans" cxnId="{1DDCCB06-F8E1-41B4-8943-134A96876D6C}">
      <dgm:prSet/>
      <dgm:spPr/>
      <dgm:t>
        <a:bodyPr/>
        <a:lstStyle/>
        <a:p>
          <a:endParaRPr lang="en-US"/>
        </a:p>
      </dgm:t>
    </dgm:pt>
    <dgm:pt modelId="{9A113365-8536-4D9C-A91D-8EDFF717A5B4}" type="sibTrans" cxnId="{1DDCCB06-F8E1-41B4-8943-134A96876D6C}">
      <dgm:prSet/>
      <dgm:spPr/>
      <dgm:t>
        <a:bodyPr/>
        <a:lstStyle/>
        <a:p>
          <a:endParaRPr lang="en-US"/>
        </a:p>
      </dgm:t>
    </dgm:pt>
    <dgm:pt modelId="{6E08DE97-F79E-4958-B08E-D30F3FFF82CF}">
      <dgm:prSet/>
      <dgm:spPr/>
      <dgm:t>
        <a:bodyPr/>
        <a:lstStyle/>
        <a:p>
          <a:r>
            <a:rPr lang="en-GB"/>
            <a:t>Google is renowned for having a unique and creative organisational culture, which is essential to the success and standing of the business.</a:t>
          </a:r>
          <a:endParaRPr lang="en-US"/>
        </a:p>
      </dgm:t>
    </dgm:pt>
    <dgm:pt modelId="{1BC541CC-9D49-483D-B55C-D572E6B88079}" type="parTrans" cxnId="{94C54934-E6BD-4E1A-A9B8-3F1B65B0F518}">
      <dgm:prSet/>
      <dgm:spPr/>
      <dgm:t>
        <a:bodyPr/>
        <a:lstStyle/>
        <a:p>
          <a:endParaRPr lang="en-US"/>
        </a:p>
      </dgm:t>
    </dgm:pt>
    <dgm:pt modelId="{0719A652-E528-43C0-BEE7-9E46BE9133C2}" type="sibTrans" cxnId="{94C54934-E6BD-4E1A-A9B8-3F1B65B0F518}">
      <dgm:prSet/>
      <dgm:spPr/>
      <dgm:t>
        <a:bodyPr/>
        <a:lstStyle/>
        <a:p>
          <a:endParaRPr lang="en-US"/>
        </a:p>
      </dgm:t>
    </dgm:pt>
    <dgm:pt modelId="{C5EF0CC4-F4EF-4F14-80D4-19B9FBC5E5F2}">
      <dgm:prSet/>
      <dgm:spPr/>
      <dgm:t>
        <a:bodyPr/>
        <a:lstStyle/>
        <a:p>
          <a:r>
            <a:rPr lang="en-GB"/>
            <a:t>.google aggressively promotes a culture that encourages taking chances and thinking beyond the box since it values novel concepts and methods</a:t>
          </a:r>
          <a:endParaRPr lang="en-US"/>
        </a:p>
      </dgm:t>
    </dgm:pt>
    <dgm:pt modelId="{ED0FA546-EAD3-4589-903B-EB1552A9D8CC}" type="parTrans" cxnId="{D385DAD7-C3E6-4DC4-A15B-D3C6AF4B3714}">
      <dgm:prSet/>
      <dgm:spPr/>
      <dgm:t>
        <a:bodyPr/>
        <a:lstStyle/>
        <a:p>
          <a:endParaRPr lang="en-US"/>
        </a:p>
      </dgm:t>
    </dgm:pt>
    <dgm:pt modelId="{95C0DF61-FA62-43C4-9C18-288465B72973}" type="sibTrans" cxnId="{D385DAD7-C3E6-4DC4-A15B-D3C6AF4B3714}">
      <dgm:prSet/>
      <dgm:spPr/>
      <dgm:t>
        <a:bodyPr/>
        <a:lstStyle/>
        <a:p>
          <a:endParaRPr lang="en-US"/>
        </a:p>
      </dgm:t>
    </dgm:pt>
    <dgm:pt modelId="{61E44F35-95C8-400F-9663-FD7CFCCC7842}" type="pres">
      <dgm:prSet presAssocID="{0C3F0291-4E48-4CBB-B0CB-247A7827AD37}" presName="linear" presStyleCnt="0">
        <dgm:presLayoutVars>
          <dgm:animLvl val="lvl"/>
          <dgm:resizeHandles val="exact"/>
        </dgm:presLayoutVars>
      </dgm:prSet>
      <dgm:spPr/>
    </dgm:pt>
    <dgm:pt modelId="{6BCF523C-2F53-4E3E-8ED0-D66EFAA20404}" type="pres">
      <dgm:prSet presAssocID="{D1B7A1BD-D4EE-4877-83B1-EB9900015AB6}" presName="parentText" presStyleLbl="node1" presStyleIdx="0" presStyleCnt="3">
        <dgm:presLayoutVars>
          <dgm:chMax val="0"/>
          <dgm:bulletEnabled val="1"/>
        </dgm:presLayoutVars>
      </dgm:prSet>
      <dgm:spPr/>
    </dgm:pt>
    <dgm:pt modelId="{17165DA6-5BBB-4C15-A49A-7A5BE1F4D1C9}" type="pres">
      <dgm:prSet presAssocID="{9A113365-8536-4D9C-A91D-8EDFF717A5B4}" presName="spacer" presStyleCnt="0"/>
      <dgm:spPr/>
    </dgm:pt>
    <dgm:pt modelId="{2B07AE03-25D1-4D7A-8139-95A46D3AB8C5}" type="pres">
      <dgm:prSet presAssocID="{6E08DE97-F79E-4958-B08E-D30F3FFF82CF}" presName="parentText" presStyleLbl="node1" presStyleIdx="1" presStyleCnt="3">
        <dgm:presLayoutVars>
          <dgm:chMax val="0"/>
          <dgm:bulletEnabled val="1"/>
        </dgm:presLayoutVars>
      </dgm:prSet>
      <dgm:spPr/>
    </dgm:pt>
    <dgm:pt modelId="{69272468-6ED7-48AD-8A93-B4995600EA68}" type="pres">
      <dgm:prSet presAssocID="{0719A652-E528-43C0-BEE7-9E46BE9133C2}" presName="spacer" presStyleCnt="0"/>
      <dgm:spPr/>
    </dgm:pt>
    <dgm:pt modelId="{44CEC9B4-8751-485E-A742-A80AA92C5915}" type="pres">
      <dgm:prSet presAssocID="{C5EF0CC4-F4EF-4F14-80D4-19B9FBC5E5F2}" presName="parentText" presStyleLbl="node1" presStyleIdx="2" presStyleCnt="3">
        <dgm:presLayoutVars>
          <dgm:chMax val="0"/>
          <dgm:bulletEnabled val="1"/>
        </dgm:presLayoutVars>
      </dgm:prSet>
      <dgm:spPr/>
    </dgm:pt>
  </dgm:ptLst>
  <dgm:cxnLst>
    <dgm:cxn modelId="{1DDCCB06-F8E1-41B4-8943-134A96876D6C}" srcId="{0C3F0291-4E48-4CBB-B0CB-247A7827AD37}" destId="{D1B7A1BD-D4EE-4877-83B1-EB9900015AB6}" srcOrd="0" destOrd="0" parTransId="{8C6582AF-698F-4575-8C0D-1FDFA43CB930}" sibTransId="{9A113365-8536-4D9C-A91D-8EDFF717A5B4}"/>
    <dgm:cxn modelId="{94C54934-E6BD-4E1A-A9B8-3F1B65B0F518}" srcId="{0C3F0291-4E48-4CBB-B0CB-247A7827AD37}" destId="{6E08DE97-F79E-4958-B08E-D30F3FFF82CF}" srcOrd="1" destOrd="0" parTransId="{1BC541CC-9D49-483D-B55C-D572E6B88079}" sibTransId="{0719A652-E528-43C0-BEE7-9E46BE9133C2}"/>
    <dgm:cxn modelId="{8606555D-0A53-4E3D-8C7F-C49807F08297}" type="presOf" srcId="{D1B7A1BD-D4EE-4877-83B1-EB9900015AB6}" destId="{6BCF523C-2F53-4E3E-8ED0-D66EFAA20404}" srcOrd="0" destOrd="0" presId="urn:microsoft.com/office/officeart/2005/8/layout/vList2"/>
    <dgm:cxn modelId="{4293275F-3316-4AD4-8F52-9E2E6C557009}" type="presOf" srcId="{0C3F0291-4E48-4CBB-B0CB-247A7827AD37}" destId="{61E44F35-95C8-400F-9663-FD7CFCCC7842}" srcOrd="0" destOrd="0" presId="urn:microsoft.com/office/officeart/2005/8/layout/vList2"/>
    <dgm:cxn modelId="{F90BAA7C-7369-46A6-9BB5-7962161A7136}" type="presOf" srcId="{6E08DE97-F79E-4958-B08E-D30F3FFF82CF}" destId="{2B07AE03-25D1-4D7A-8139-95A46D3AB8C5}" srcOrd="0" destOrd="0" presId="urn:microsoft.com/office/officeart/2005/8/layout/vList2"/>
    <dgm:cxn modelId="{1D1B0F82-9913-4A16-9EDA-D2A47477F2F8}" type="presOf" srcId="{C5EF0CC4-F4EF-4F14-80D4-19B9FBC5E5F2}" destId="{44CEC9B4-8751-485E-A742-A80AA92C5915}" srcOrd="0" destOrd="0" presId="urn:microsoft.com/office/officeart/2005/8/layout/vList2"/>
    <dgm:cxn modelId="{D385DAD7-C3E6-4DC4-A15B-D3C6AF4B3714}" srcId="{0C3F0291-4E48-4CBB-B0CB-247A7827AD37}" destId="{C5EF0CC4-F4EF-4F14-80D4-19B9FBC5E5F2}" srcOrd="2" destOrd="0" parTransId="{ED0FA546-EAD3-4589-903B-EB1552A9D8CC}" sibTransId="{95C0DF61-FA62-43C4-9C18-288465B72973}"/>
    <dgm:cxn modelId="{756C2C24-18B9-416D-BA91-C8D3827D6653}" type="presParOf" srcId="{61E44F35-95C8-400F-9663-FD7CFCCC7842}" destId="{6BCF523C-2F53-4E3E-8ED0-D66EFAA20404}" srcOrd="0" destOrd="0" presId="urn:microsoft.com/office/officeart/2005/8/layout/vList2"/>
    <dgm:cxn modelId="{34A626D0-9532-4540-B020-61D4E2254402}" type="presParOf" srcId="{61E44F35-95C8-400F-9663-FD7CFCCC7842}" destId="{17165DA6-5BBB-4C15-A49A-7A5BE1F4D1C9}" srcOrd="1" destOrd="0" presId="urn:microsoft.com/office/officeart/2005/8/layout/vList2"/>
    <dgm:cxn modelId="{A43ECDB7-A5E4-493F-A6AB-B331CB312EFA}" type="presParOf" srcId="{61E44F35-95C8-400F-9663-FD7CFCCC7842}" destId="{2B07AE03-25D1-4D7A-8139-95A46D3AB8C5}" srcOrd="2" destOrd="0" presId="urn:microsoft.com/office/officeart/2005/8/layout/vList2"/>
    <dgm:cxn modelId="{F5705EC6-9B74-4AC1-801F-88EBB2FB90DE}" type="presParOf" srcId="{61E44F35-95C8-400F-9663-FD7CFCCC7842}" destId="{69272468-6ED7-48AD-8A93-B4995600EA68}" srcOrd="3" destOrd="0" presId="urn:microsoft.com/office/officeart/2005/8/layout/vList2"/>
    <dgm:cxn modelId="{ECBBF66A-0001-4B15-B77D-C714ABA5C5DB}" type="presParOf" srcId="{61E44F35-95C8-400F-9663-FD7CFCCC7842}" destId="{44CEC9B4-8751-485E-A742-A80AA92C591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47F780-8E44-4505-8631-1222B7B6CB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9421A0-D5B8-4820-888C-61C70748048B}">
      <dgm:prSet/>
      <dgm:spPr/>
      <dgm:t>
        <a:bodyPr/>
        <a:lstStyle/>
        <a:p>
          <a:r>
            <a:rPr lang="en-GB"/>
            <a:t>views of an individual, organisation, or group</a:t>
          </a:r>
          <a:endParaRPr lang="en-US"/>
        </a:p>
      </dgm:t>
    </dgm:pt>
    <dgm:pt modelId="{822B0F76-1CA6-45B5-BD76-944D1AB826DD}" type="parTrans" cxnId="{7B34874D-E1DC-466C-82C2-688A1CD2803C}">
      <dgm:prSet/>
      <dgm:spPr/>
      <dgm:t>
        <a:bodyPr/>
        <a:lstStyle/>
        <a:p>
          <a:endParaRPr lang="en-US"/>
        </a:p>
      </dgm:t>
    </dgm:pt>
    <dgm:pt modelId="{F0CDFA01-99F3-4DFA-97AE-3CAFCB160F73}" type="sibTrans" cxnId="{7B34874D-E1DC-466C-82C2-688A1CD2803C}">
      <dgm:prSet/>
      <dgm:spPr/>
      <dgm:t>
        <a:bodyPr/>
        <a:lstStyle/>
        <a:p>
          <a:endParaRPr lang="en-US"/>
        </a:p>
      </dgm:t>
    </dgm:pt>
    <dgm:pt modelId="{2DE9C7A7-B947-4002-9AB7-E41C67CA2193}">
      <dgm:prSet/>
      <dgm:spPr/>
      <dgm:t>
        <a:bodyPr/>
        <a:lstStyle/>
        <a:p>
          <a:r>
            <a:rPr lang="en-GB"/>
            <a:t>Google has committed to tackling environmental challenges by setting objectives to run entirely on renewable energy and lower its carbon footprint. </a:t>
          </a:r>
          <a:endParaRPr lang="en-US"/>
        </a:p>
      </dgm:t>
    </dgm:pt>
    <dgm:pt modelId="{DE2A89ED-7BE5-4C9C-A6CE-5995BAFA1CBA}" type="parTrans" cxnId="{EE074761-472A-43FA-825F-A889A553548B}">
      <dgm:prSet/>
      <dgm:spPr/>
      <dgm:t>
        <a:bodyPr/>
        <a:lstStyle/>
        <a:p>
          <a:endParaRPr lang="en-US"/>
        </a:p>
      </dgm:t>
    </dgm:pt>
    <dgm:pt modelId="{B75633DD-E7FD-4AEE-9789-614419386901}" type="sibTrans" cxnId="{EE074761-472A-43FA-825F-A889A553548B}">
      <dgm:prSet/>
      <dgm:spPr/>
      <dgm:t>
        <a:bodyPr/>
        <a:lstStyle/>
        <a:p>
          <a:endParaRPr lang="en-US"/>
        </a:p>
      </dgm:t>
    </dgm:pt>
    <dgm:pt modelId="{1332211D-92AE-4B35-B28B-3880C8065496}">
      <dgm:prSet/>
      <dgm:spPr/>
      <dgm:t>
        <a:bodyPr/>
        <a:lstStyle/>
        <a:p>
          <a:r>
            <a:rPr lang="en-GB"/>
            <a:t>google are helping individuals, businesses, and other organizations make decisions that can drive positive action for people and our planet (google2023). </a:t>
          </a:r>
          <a:endParaRPr lang="en-US"/>
        </a:p>
      </dgm:t>
    </dgm:pt>
    <dgm:pt modelId="{DDA16217-EDC5-4F3E-8112-65AA8B0E6B90}" type="parTrans" cxnId="{D0F4C6C0-CE37-4200-8EB7-7063885C3C53}">
      <dgm:prSet/>
      <dgm:spPr/>
      <dgm:t>
        <a:bodyPr/>
        <a:lstStyle/>
        <a:p>
          <a:endParaRPr lang="en-US"/>
        </a:p>
      </dgm:t>
    </dgm:pt>
    <dgm:pt modelId="{2C604424-89EA-450A-9337-2A8325672D9F}" type="sibTrans" cxnId="{D0F4C6C0-CE37-4200-8EB7-7063885C3C53}">
      <dgm:prSet/>
      <dgm:spPr/>
      <dgm:t>
        <a:bodyPr/>
        <a:lstStyle/>
        <a:p>
          <a:endParaRPr lang="en-US"/>
        </a:p>
      </dgm:t>
    </dgm:pt>
    <dgm:pt modelId="{2C20FAA6-A637-4492-A2E1-9B117C3EA74E}" type="pres">
      <dgm:prSet presAssocID="{2C47F780-8E44-4505-8631-1222B7B6CB75}" presName="linear" presStyleCnt="0">
        <dgm:presLayoutVars>
          <dgm:animLvl val="lvl"/>
          <dgm:resizeHandles val="exact"/>
        </dgm:presLayoutVars>
      </dgm:prSet>
      <dgm:spPr/>
    </dgm:pt>
    <dgm:pt modelId="{FF37A7E4-BB51-4F26-86E5-CE28BE3AEDB1}" type="pres">
      <dgm:prSet presAssocID="{269421A0-D5B8-4820-888C-61C70748048B}" presName="parentText" presStyleLbl="node1" presStyleIdx="0" presStyleCnt="3">
        <dgm:presLayoutVars>
          <dgm:chMax val="0"/>
          <dgm:bulletEnabled val="1"/>
        </dgm:presLayoutVars>
      </dgm:prSet>
      <dgm:spPr/>
    </dgm:pt>
    <dgm:pt modelId="{35593FE9-5F60-431B-899C-B96047095270}" type="pres">
      <dgm:prSet presAssocID="{F0CDFA01-99F3-4DFA-97AE-3CAFCB160F73}" presName="spacer" presStyleCnt="0"/>
      <dgm:spPr/>
    </dgm:pt>
    <dgm:pt modelId="{F21735B4-3CDF-4BFD-A75E-C52E51150F72}" type="pres">
      <dgm:prSet presAssocID="{2DE9C7A7-B947-4002-9AB7-E41C67CA2193}" presName="parentText" presStyleLbl="node1" presStyleIdx="1" presStyleCnt="3">
        <dgm:presLayoutVars>
          <dgm:chMax val="0"/>
          <dgm:bulletEnabled val="1"/>
        </dgm:presLayoutVars>
      </dgm:prSet>
      <dgm:spPr/>
    </dgm:pt>
    <dgm:pt modelId="{ECA286F1-2A00-4EBD-990D-A3CD28448F02}" type="pres">
      <dgm:prSet presAssocID="{B75633DD-E7FD-4AEE-9789-614419386901}" presName="spacer" presStyleCnt="0"/>
      <dgm:spPr/>
    </dgm:pt>
    <dgm:pt modelId="{2B2893DA-E1FE-4A9F-9053-D033BBF6F4C1}" type="pres">
      <dgm:prSet presAssocID="{1332211D-92AE-4B35-B28B-3880C8065496}" presName="parentText" presStyleLbl="node1" presStyleIdx="2" presStyleCnt="3">
        <dgm:presLayoutVars>
          <dgm:chMax val="0"/>
          <dgm:bulletEnabled val="1"/>
        </dgm:presLayoutVars>
      </dgm:prSet>
      <dgm:spPr/>
    </dgm:pt>
  </dgm:ptLst>
  <dgm:cxnLst>
    <dgm:cxn modelId="{11E72B25-572D-4C5C-862F-C1A68AFC8AA1}" type="presOf" srcId="{2DE9C7A7-B947-4002-9AB7-E41C67CA2193}" destId="{F21735B4-3CDF-4BFD-A75E-C52E51150F72}" srcOrd="0" destOrd="0" presId="urn:microsoft.com/office/officeart/2005/8/layout/vList2"/>
    <dgm:cxn modelId="{EE074761-472A-43FA-825F-A889A553548B}" srcId="{2C47F780-8E44-4505-8631-1222B7B6CB75}" destId="{2DE9C7A7-B947-4002-9AB7-E41C67CA2193}" srcOrd="1" destOrd="0" parTransId="{DE2A89ED-7BE5-4C9C-A6CE-5995BAFA1CBA}" sibTransId="{B75633DD-E7FD-4AEE-9789-614419386901}"/>
    <dgm:cxn modelId="{7B34874D-E1DC-466C-82C2-688A1CD2803C}" srcId="{2C47F780-8E44-4505-8631-1222B7B6CB75}" destId="{269421A0-D5B8-4820-888C-61C70748048B}" srcOrd="0" destOrd="0" parTransId="{822B0F76-1CA6-45B5-BD76-944D1AB826DD}" sibTransId="{F0CDFA01-99F3-4DFA-97AE-3CAFCB160F73}"/>
    <dgm:cxn modelId="{26ABF870-9632-45EE-BD1F-B26670629BD9}" type="presOf" srcId="{2C47F780-8E44-4505-8631-1222B7B6CB75}" destId="{2C20FAA6-A637-4492-A2E1-9B117C3EA74E}" srcOrd="0" destOrd="0" presId="urn:microsoft.com/office/officeart/2005/8/layout/vList2"/>
    <dgm:cxn modelId="{B669A7A1-09A4-423C-B2AC-80B532C5344D}" type="presOf" srcId="{269421A0-D5B8-4820-888C-61C70748048B}" destId="{FF37A7E4-BB51-4F26-86E5-CE28BE3AEDB1}" srcOrd="0" destOrd="0" presId="urn:microsoft.com/office/officeart/2005/8/layout/vList2"/>
    <dgm:cxn modelId="{692A9CBA-CCE1-4438-8A8A-B524798DEAFD}" type="presOf" srcId="{1332211D-92AE-4B35-B28B-3880C8065496}" destId="{2B2893DA-E1FE-4A9F-9053-D033BBF6F4C1}" srcOrd="0" destOrd="0" presId="urn:microsoft.com/office/officeart/2005/8/layout/vList2"/>
    <dgm:cxn modelId="{D0F4C6C0-CE37-4200-8EB7-7063885C3C53}" srcId="{2C47F780-8E44-4505-8631-1222B7B6CB75}" destId="{1332211D-92AE-4B35-B28B-3880C8065496}" srcOrd="2" destOrd="0" parTransId="{DDA16217-EDC5-4F3E-8112-65AA8B0E6B90}" sibTransId="{2C604424-89EA-450A-9337-2A8325672D9F}"/>
    <dgm:cxn modelId="{AD753825-9B8C-4A2F-9702-293DCCDEC380}" type="presParOf" srcId="{2C20FAA6-A637-4492-A2E1-9B117C3EA74E}" destId="{FF37A7E4-BB51-4F26-86E5-CE28BE3AEDB1}" srcOrd="0" destOrd="0" presId="urn:microsoft.com/office/officeart/2005/8/layout/vList2"/>
    <dgm:cxn modelId="{E8B8AB1B-87E0-415D-86B8-65982A04E80C}" type="presParOf" srcId="{2C20FAA6-A637-4492-A2E1-9B117C3EA74E}" destId="{35593FE9-5F60-431B-899C-B96047095270}" srcOrd="1" destOrd="0" presId="urn:microsoft.com/office/officeart/2005/8/layout/vList2"/>
    <dgm:cxn modelId="{7FE7AA97-C2A2-4F83-8597-BA3931A89822}" type="presParOf" srcId="{2C20FAA6-A637-4492-A2E1-9B117C3EA74E}" destId="{F21735B4-3CDF-4BFD-A75E-C52E51150F72}" srcOrd="2" destOrd="0" presId="urn:microsoft.com/office/officeart/2005/8/layout/vList2"/>
    <dgm:cxn modelId="{E2AA2C8F-CCA5-4414-85F0-F29DF13237F9}" type="presParOf" srcId="{2C20FAA6-A637-4492-A2E1-9B117C3EA74E}" destId="{ECA286F1-2A00-4EBD-990D-A3CD28448F02}" srcOrd="3" destOrd="0" presId="urn:microsoft.com/office/officeart/2005/8/layout/vList2"/>
    <dgm:cxn modelId="{B1AD5305-9E12-4520-B793-42C9A5A0FA8A}" type="presParOf" srcId="{2C20FAA6-A637-4492-A2E1-9B117C3EA74E}" destId="{2B2893DA-E1FE-4A9F-9053-D033BBF6F4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0975AE-049E-4FAC-8ABE-79993A433A4E}"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8585288-D006-4FF6-BC87-37088B9F9D1D}">
      <dgm:prSet/>
      <dgm:spPr/>
      <dgm:t>
        <a:bodyPr/>
        <a:lstStyle/>
        <a:p>
          <a:r>
            <a:rPr lang="en-GB"/>
            <a:t>. Google's primary mission is to provide the best possible experience for its users.</a:t>
          </a:r>
          <a:endParaRPr lang="en-US"/>
        </a:p>
      </dgm:t>
    </dgm:pt>
    <dgm:pt modelId="{B6C5273C-8154-4178-A22B-CB9544E84B95}" type="parTrans" cxnId="{77201CB4-44F8-4324-A2E8-471F848DD86A}">
      <dgm:prSet/>
      <dgm:spPr/>
      <dgm:t>
        <a:bodyPr/>
        <a:lstStyle/>
        <a:p>
          <a:endParaRPr lang="en-US"/>
        </a:p>
      </dgm:t>
    </dgm:pt>
    <dgm:pt modelId="{0838AEBC-B6DB-42CF-B2F9-13544C82D527}" type="sibTrans" cxnId="{77201CB4-44F8-4324-A2E8-471F848DD86A}">
      <dgm:prSet/>
      <dgm:spPr/>
      <dgm:t>
        <a:bodyPr/>
        <a:lstStyle/>
        <a:p>
          <a:endParaRPr lang="en-US"/>
        </a:p>
      </dgm:t>
    </dgm:pt>
    <dgm:pt modelId="{53A8EA3D-B3DA-485B-ADB2-9F1A21F0A308}">
      <dgm:prSet/>
      <dgm:spPr/>
      <dgm:t>
        <a:bodyPr/>
        <a:lstStyle/>
        <a:p>
          <a:r>
            <a:rPr lang="en-GB"/>
            <a:t>Google has a strong commitment to innovation and the creation of innovative technology that can improve the world.</a:t>
          </a:r>
          <a:endParaRPr lang="en-US"/>
        </a:p>
      </dgm:t>
    </dgm:pt>
    <dgm:pt modelId="{66AB9337-9F74-4A2F-9AA9-5CF6A055BAB4}" type="parTrans" cxnId="{7C691E2A-A380-48FC-9092-0F78720B1E60}">
      <dgm:prSet/>
      <dgm:spPr/>
      <dgm:t>
        <a:bodyPr/>
        <a:lstStyle/>
        <a:p>
          <a:endParaRPr lang="en-US"/>
        </a:p>
      </dgm:t>
    </dgm:pt>
    <dgm:pt modelId="{AEF3B575-13B8-4BFA-B204-BAA346AD1F87}" type="sibTrans" cxnId="{7C691E2A-A380-48FC-9092-0F78720B1E60}">
      <dgm:prSet/>
      <dgm:spPr/>
      <dgm:t>
        <a:bodyPr/>
        <a:lstStyle/>
        <a:p>
          <a:endParaRPr lang="en-US"/>
        </a:p>
      </dgm:t>
    </dgm:pt>
    <dgm:pt modelId="{A342C42C-E675-4014-8B40-9BA154669D21}">
      <dgm:prSet/>
      <dgm:spPr/>
      <dgm:t>
        <a:bodyPr/>
        <a:lstStyle/>
        <a:p>
          <a:r>
            <a:rPr lang="en-GB"/>
            <a:t>They impart to others the knowledge they have gained and the inventions they have developed to hasten the world's shift to a sustainable and low-carbon future. (google2023)</a:t>
          </a:r>
          <a:endParaRPr lang="en-US"/>
        </a:p>
      </dgm:t>
    </dgm:pt>
    <dgm:pt modelId="{F044436C-75EC-4167-ABF3-BABC4C928F0E}" type="parTrans" cxnId="{0901B658-247B-4FA3-9027-9BB06B981F3D}">
      <dgm:prSet/>
      <dgm:spPr/>
      <dgm:t>
        <a:bodyPr/>
        <a:lstStyle/>
        <a:p>
          <a:endParaRPr lang="en-US"/>
        </a:p>
      </dgm:t>
    </dgm:pt>
    <dgm:pt modelId="{4BDE7236-256F-43B9-AA38-ACA2C713FE09}" type="sibTrans" cxnId="{0901B658-247B-4FA3-9027-9BB06B981F3D}">
      <dgm:prSet/>
      <dgm:spPr/>
      <dgm:t>
        <a:bodyPr/>
        <a:lstStyle/>
        <a:p>
          <a:endParaRPr lang="en-US"/>
        </a:p>
      </dgm:t>
    </dgm:pt>
    <dgm:pt modelId="{412DD8F7-88F0-4DCE-B06B-BA7E92074E97}" type="pres">
      <dgm:prSet presAssocID="{F90975AE-049E-4FAC-8ABE-79993A433A4E}" presName="linear" presStyleCnt="0">
        <dgm:presLayoutVars>
          <dgm:animLvl val="lvl"/>
          <dgm:resizeHandles val="exact"/>
        </dgm:presLayoutVars>
      </dgm:prSet>
      <dgm:spPr/>
    </dgm:pt>
    <dgm:pt modelId="{4B6A66DC-0775-4AB8-91C0-47DCE5367143}" type="pres">
      <dgm:prSet presAssocID="{B8585288-D006-4FF6-BC87-37088B9F9D1D}" presName="parentText" presStyleLbl="node1" presStyleIdx="0" presStyleCnt="3">
        <dgm:presLayoutVars>
          <dgm:chMax val="0"/>
          <dgm:bulletEnabled val="1"/>
        </dgm:presLayoutVars>
      </dgm:prSet>
      <dgm:spPr/>
    </dgm:pt>
    <dgm:pt modelId="{C0957A6D-FCB8-40E4-92FC-D6EAA4886537}" type="pres">
      <dgm:prSet presAssocID="{0838AEBC-B6DB-42CF-B2F9-13544C82D527}" presName="spacer" presStyleCnt="0"/>
      <dgm:spPr/>
    </dgm:pt>
    <dgm:pt modelId="{E1100E35-71D7-4B65-8573-A240EE9E9DBB}" type="pres">
      <dgm:prSet presAssocID="{53A8EA3D-B3DA-485B-ADB2-9F1A21F0A308}" presName="parentText" presStyleLbl="node1" presStyleIdx="1" presStyleCnt="3">
        <dgm:presLayoutVars>
          <dgm:chMax val="0"/>
          <dgm:bulletEnabled val="1"/>
        </dgm:presLayoutVars>
      </dgm:prSet>
      <dgm:spPr/>
    </dgm:pt>
    <dgm:pt modelId="{187919D9-ADFE-4BC4-BEB9-C0D8A5E1593A}" type="pres">
      <dgm:prSet presAssocID="{AEF3B575-13B8-4BFA-B204-BAA346AD1F87}" presName="spacer" presStyleCnt="0"/>
      <dgm:spPr/>
    </dgm:pt>
    <dgm:pt modelId="{190D4C9C-331B-4B3C-8797-970AA051C6EE}" type="pres">
      <dgm:prSet presAssocID="{A342C42C-E675-4014-8B40-9BA154669D21}" presName="parentText" presStyleLbl="node1" presStyleIdx="2" presStyleCnt="3">
        <dgm:presLayoutVars>
          <dgm:chMax val="0"/>
          <dgm:bulletEnabled val="1"/>
        </dgm:presLayoutVars>
      </dgm:prSet>
      <dgm:spPr/>
    </dgm:pt>
  </dgm:ptLst>
  <dgm:cxnLst>
    <dgm:cxn modelId="{7C691E2A-A380-48FC-9092-0F78720B1E60}" srcId="{F90975AE-049E-4FAC-8ABE-79993A433A4E}" destId="{53A8EA3D-B3DA-485B-ADB2-9F1A21F0A308}" srcOrd="1" destOrd="0" parTransId="{66AB9337-9F74-4A2F-9AA9-5CF6A055BAB4}" sibTransId="{AEF3B575-13B8-4BFA-B204-BAA346AD1F87}"/>
    <dgm:cxn modelId="{757CF437-79C8-43A6-915C-818577B08CBD}" type="presOf" srcId="{F90975AE-049E-4FAC-8ABE-79993A433A4E}" destId="{412DD8F7-88F0-4DCE-B06B-BA7E92074E97}" srcOrd="0" destOrd="0" presId="urn:microsoft.com/office/officeart/2005/8/layout/vList2"/>
    <dgm:cxn modelId="{BECA0940-FC7F-4207-B9A1-4BD46AA72FF6}" type="presOf" srcId="{A342C42C-E675-4014-8B40-9BA154669D21}" destId="{190D4C9C-331B-4B3C-8797-970AA051C6EE}" srcOrd="0" destOrd="0" presId="urn:microsoft.com/office/officeart/2005/8/layout/vList2"/>
    <dgm:cxn modelId="{997CDF68-2788-422E-947F-001A8F768EF4}" type="presOf" srcId="{B8585288-D006-4FF6-BC87-37088B9F9D1D}" destId="{4B6A66DC-0775-4AB8-91C0-47DCE5367143}" srcOrd="0" destOrd="0" presId="urn:microsoft.com/office/officeart/2005/8/layout/vList2"/>
    <dgm:cxn modelId="{0901B658-247B-4FA3-9027-9BB06B981F3D}" srcId="{F90975AE-049E-4FAC-8ABE-79993A433A4E}" destId="{A342C42C-E675-4014-8B40-9BA154669D21}" srcOrd="2" destOrd="0" parTransId="{F044436C-75EC-4167-ABF3-BABC4C928F0E}" sibTransId="{4BDE7236-256F-43B9-AA38-ACA2C713FE09}"/>
    <dgm:cxn modelId="{77201CB4-44F8-4324-A2E8-471F848DD86A}" srcId="{F90975AE-049E-4FAC-8ABE-79993A433A4E}" destId="{B8585288-D006-4FF6-BC87-37088B9F9D1D}" srcOrd="0" destOrd="0" parTransId="{B6C5273C-8154-4178-A22B-CB9544E84B95}" sibTransId="{0838AEBC-B6DB-42CF-B2F9-13544C82D527}"/>
    <dgm:cxn modelId="{FBF62ED1-80CE-4460-B7BA-2AB87D3FD546}" type="presOf" srcId="{53A8EA3D-B3DA-485B-ADB2-9F1A21F0A308}" destId="{E1100E35-71D7-4B65-8573-A240EE9E9DBB}" srcOrd="0" destOrd="0" presId="urn:microsoft.com/office/officeart/2005/8/layout/vList2"/>
    <dgm:cxn modelId="{B6FDB3B2-A0FB-43DE-9541-6D8F4AEB3485}" type="presParOf" srcId="{412DD8F7-88F0-4DCE-B06B-BA7E92074E97}" destId="{4B6A66DC-0775-4AB8-91C0-47DCE5367143}" srcOrd="0" destOrd="0" presId="urn:microsoft.com/office/officeart/2005/8/layout/vList2"/>
    <dgm:cxn modelId="{8D3E13F3-3DA2-42CF-ACE9-1F2BFB7EAAE2}" type="presParOf" srcId="{412DD8F7-88F0-4DCE-B06B-BA7E92074E97}" destId="{C0957A6D-FCB8-40E4-92FC-D6EAA4886537}" srcOrd="1" destOrd="0" presId="urn:microsoft.com/office/officeart/2005/8/layout/vList2"/>
    <dgm:cxn modelId="{21DBDC23-D2B8-4CDD-9F16-63ED6BAC8AAB}" type="presParOf" srcId="{412DD8F7-88F0-4DCE-B06B-BA7E92074E97}" destId="{E1100E35-71D7-4B65-8573-A240EE9E9DBB}" srcOrd="2" destOrd="0" presId="urn:microsoft.com/office/officeart/2005/8/layout/vList2"/>
    <dgm:cxn modelId="{33D92BF7-DE9E-4D3E-AFCA-8A888185312F}" type="presParOf" srcId="{412DD8F7-88F0-4DCE-B06B-BA7E92074E97}" destId="{187919D9-ADFE-4BC4-BEB9-C0D8A5E1593A}" srcOrd="3" destOrd="0" presId="urn:microsoft.com/office/officeart/2005/8/layout/vList2"/>
    <dgm:cxn modelId="{47CB5F4E-F8E4-428C-98F5-A7CE4A0439D9}" type="presParOf" srcId="{412DD8F7-88F0-4DCE-B06B-BA7E92074E97}" destId="{190D4C9C-331B-4B3C-8797-970AA051C6E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8A6CE1-50EC-4380-9EC0-E4C0CF5051A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F0B390-29BD-4683-B322-737C1074B844}">
      <dgm:prSet/>
      <dgm:spPr/>
      <dgm:t>
        <a:bodyPr/>
        <a:lstStyle/>
        <a:p>
          <a:r>
            <a:rPr lang="en-GB"/>
            <a:t>As part of a larger commitment to social impact and environmental responsibility, Google has in fact taken several initiatives to support sustainability in the workplace.</a:t>
          </a:r>
          <a:endParaRPr lang="en-US"/>
        </a:p>
      </dgm:t>
    </dgm:pt>
    <dgm:pt modelId="{E4A4A640-CE46-4115-9FE5-CF8FEAA09767}" type="parTrans" cxnId="{D76BAB19-B45C-4FA6-A401-25E1693FCF3D}">
      <dgm:prSet/>
      <dgm:spPr/>
      <dgm:t>
        <a:bodyPr/>
        <a:lstStyle/>
        <a:p>
          <a:endParaRPr lang="en-US"/>
        </a:p>
      </dgm:t>
    </dgm:pt>
    <dgm:pt modelId="{75BDA6A9-300E-4170-B7CA-E8EAFE963050}" type="sibTrans" cxnId="{D76BAB19-B45C-4FA6-A401-25E1693FCF3D}">
      <dgm:prSet/>
      <dgm:spPr/>
      <dgm:t>
        <a:bodyPr/>
        <a:lstStyle/>
        <a:p>
          <a:endParaRPr lang="en-US"/>
        </a:p>
      </dgm:t>
    </dgm:pt>
    <dgm:pt modelId="{DD24E1E7-DA17-4311-B7C2-6F96E6961187}">
      <dgm:prSet/>
      <dgm:spPr/>
      <dgm:t>
        <a:bodyPr/>
        <a:lstStyle/>
        <a:p>
          <a:r>
            <a:rPr lang="en-GB"/>
            <a:t>In 2017, the company accomplished its objective of using only renewable energy to power all its operations.</a:t>
          </a:r>
          <a:endParaRPr lang="en-US"/>
        </a:p>
      </dgm:t>
    </dgm:pt>
    <dgm:pt modelId="{D2D9F7A0-2D39-430C-A997-7A957070D1C0}" type="parTrans" cxnId="{350FEEE4-E3E8-4632-B16C-3659DCCB1BF7}">
      <dgm:prSet/>
      <dgm:spPr/>
      <dgm:t>
        <a:bodyPr/>
        <a:lstStyle/>
        <a:p>
          <a:endParaRPr lang="en-US"/>
        </a:p>
      </dgm:t>
    </dgm:pt>
    <dgm:pt modelId="{69C2C861-B6E1-415C-BC22-835E265935A9}" type="sibTrans" cxnId="{350FEEE4-E3E8-4632-B16C-3659DCCB1BF7}">
      <dgm:prSet/>
      <dgm:spPr/>
      <dgm:t>
        <a:bodyPr/>
        <a:lstStyle/>
        <a:p>
          <a:endParaRPr lang="en-US"/>
        </a:p>
      </dgm:t>
    </dgm:pt>
    <dgm:pt modelId="{C67B348C-013B-4654-8923-C77C4D5482E2}">
      <dgm:prSet/>
      <dgm:spPr/>
      <dgm:t>
        <a:bodyPr/>
        <a:lstStyle/>
        <a:p>
          <a:r>
            <a:rPr lang="en-GB"/>
            <a:t>Through internal research, collaborations, and investments, the corporation investigates and supports ideas and projects that advance sustainability. </a:t>
          </a:r>
          <a:endParaRPr lang="en-US"/>
        </a:p>
      </dgm:t>
    </dgm:pt>
    <dgm:pt modelId="{9F2CDFBA-6A6D-468E-A91B-A4C99FEABA26}" type="parTrans" cxnId="{6D1FF37E-24DA-43C6-A452-70653B8D89B4}">
      <dgm:prSet/>
      <dgm:spPr/>
      <dgm:t>
        <a:bodyPr/>
        <a:lstStyle/>
        <a:p>
          <a:endParaRPr lang="en-US"/>
        </a:p>
      </dgm:t>
    </dgm:pt>
    <dgm:pt modelId="{44E190AE-47B1-475E-860C-53BCFBB99F24}" type="sibTrans" cxnId="{6D1FF37E-24DA-43C6-A452-70653B8D89B4}">
      <dgm:prSet/>
      <dgm:spPr/>
      <dgm:t>
        <a:bodyPr/>
        <a:lstStyle/>
        <a:p>
          <a:endParaRPr lang="en-US"/>
        </a:p>
      </dgm:t>
    </dgm:pt>
    <dgm:pt modelId="{34E1EC2F-EF7B-4ACC-B8F8-32C082288613}" type="pres">
      <dgm:prSet presAssocID="{678A6CE1-50EC-4380-9EC0-E4C0CF5051AC}" presName="linear" presStyleCnt="0">
        <dgm:presLayoutVars>
          <dgm:animLvl val="lvl"/>
          <dgm:resizeHandles val="exact"/>
        </dgm:presLayoutVars>
      </dgm:prSet>
      <dgm:spPr/>
    </dgm:pt>
    <dgm:pt modelId="{F8388283-3608-47BA-BD8B-1C365D9B5B4A}" type="pres">
      <dgm:prSet presAssocID="{3CF0B390-29BD-4683-B322-737C1074B844}" presName="parentText" presStyleLbl="node1" presStyleIdx="0" presStyleCnt="3">
        <dgm:presLayoutVars>
          <dgm:chMax val="0"/>
          <dgm:bulletEnabled val="1"/>
        </dgm:presLayoutVars>
      </dgm:prSet>
      <dgm:spPr/>
    </dgm:pt>
    <dgm:pt modelId="{5B29D64C-EA86-44B1-B9F3-91F32A8D280F}" type="pres">
      <dgm:prSet presAssocID="{75BDA6A9-300E-4170-B7CA-E8EAFE963050}" presName="spacer" presStyleCnt="0"/>
      <dgm:spPr/>
    </dgm:pt>
    <dgm:pt modelId="{A8EDE0E4-FDAB-455A-A116-89AF71773F1D}" type="pres">
      <dgm:prSet presAssocID="{DD24E1E7-DA17-4311-B7C2-6F96E6961187}" presName="parentText" presStyleLbl="node1" presStyleIdx="1" presStyleCnt="3">
        <dgm:presLayoutVars>
          <dgm:chMax val="0"/>
          <dgm:bulletEnabled val="1"/>
        </dgm:presLayoutVars>
      </dgm:prSet>
      <dgm:spPr/>
    </dgm:pt>
    <dgm:pt modelId="{AD8E2488-82D7-4828-8A67-65E1FE50577D}" type="pres">
      <dgm:prSet presAssocID="{69C2C861-B6E1-415C-BC22-835E265935A9}" presName="spacer" presStyleCnt="0"/>
      <dgm:spPr/>
    </dgm:pt>
    <dgm:pt modelId="{B014AC66-5FBC-48C2-AE49-7B7E23880372}" type="pres">
      <dgm:prSet presAssocID="{C67B348C-013B-4654-8923-C77C4D5482E2}" presName="parentText" presStyleLbl="node1" presStyleIdx="2" presStyleCnt="3">
        <dgm:presLayoutVars>
          <dgm:chMax val="0"/>
          <dgm:bulletEnabled val="1"/>
        </dgm:presLayoutVars>
      </dgm:prSet>
      <dgm:spPr/>
    </dgm:pt>
  </dgm:ptLst>
  <dgm:cxnLst>
    <dgm:cxn modelId="{2BABA312-B6F0-4E13-A851-2850B5537000}" type="presOf" srcId="{C67B348C-013B-4654-8923-C77C4D5482E2}" destId="{B014AC66-5FBC-48C2-AE49-7B7E23880372}" srcOrd="0" destOrd="0" presId="urn:microsoft.com/office/officeart/2005/8/layout/vList2"/>
    <dgm:cxn modelId="{D76BAB19-B45C-4FA6-A401-25E1693FCF3D}" srcId="{678A6CE1-50EC-4380-9EC0-E4C0CF5051AC}" destId="{3CF0B390-29BD-4683-B322-737C1074B844}" srcOrd="0" destOrd="0" parTransId="{E4A4A640-CE46-4115-9FE5-CF8FEAA09767}" sibTransId="{75BDA6A9-300E-4170-B7CA-E8EAFE963050}"/>
    <dgm:cxn modelId="{DB4DA756-7462-45FC-9A34-8493A7D2F5E8}" type="presOf" srcId="{678A6CE1-50EC-4380-9EC0-E4C0CF5051AC}" destId="{34E1EC2F-EF7B-4ACC-B8F8-32C082288613}" srcOrd="0" destOrd="0" presId="urn:microsoft.com/office/officeart/2005/8/layout/vList2"/>
    <dgm:cxn modelId="{6D1FF37E-24DA-43C6-A452-70653B8D89B4}" srcId="{678A6CE1-50EC-4380-9EC0-E4C0CF5051AC}" destId="{C67B348C-013B-4654-8923-C77C4D5482E2}" srcOrd="2" destOrd="0" parTransId="{9F2CDFBA-6A6D-468E-A91B-A4C99FEABA26}" sibTransId="{44E190AE-47B1-475E-860C-53BCFBB99F24}"/>
    <dgm:cxn modelId="{54772B8A-85B9-49E6-8698-72FC9A575555}" type="presOf" srcId="{3CF0B390-29BD-4683-B322-737C1074B844}" destId="{F8388283-3608-47BA-BD8B-1C365D9B5B4A}" srcOrd="0" destOrd="0" presId="urn:microsoft.com/office/officeart/2005/8/layout/vList2"/>
    <dgm:cxn modelId="{D0F05FC5-F52F-4519-ABED-91FEB3772713}" type="presOf" srcId="{DD24E1E7-DA17-4311-B7C2-6F96E6961187}" destId="{A8EDE0E4-FDAB-455A-A116-89AF71773F1D}" srcOrd="0" destOrd="0" presId="urn:microsoft.com/office/officeart/2005/8/layout/vList2"/>
    <dgm:cxn modelId="{350FEEE4-E3E8-4632-B16C-3659DCCB1BF7}" srcId="{678A6CE1-50EC-4380-9EC0-E4C0CF5051AC}" destId="{DD24E1E7-DA17-4311-B7C2-6F96E6961187}" srcOrd="1" destOrd="0" parTransId="{D2D9F7A0-2D39-430C-A997-7A957070D1C0}" sibTransId="{69C2C861-B6E1-415C-BC22-835E265935A9}"/>
    <dgm:cxn modelId="{9676C8EE-7DBB-4F80-8215-2FF61EC6FC13}" type="presParOf" srcId="{34E1EC2F-EF7B-4ACC-B8F8-32C082288613}" destId="{F8388283-3608-47BA-BD8B-1C365D9B5B4A}" srcOrd="0" destOrd="0" presId="urn:microsoft.com/office/officeart/2005/8/layout/vList2"/>
    <dgm:cxn modelId="{7C97B09F-A967-4669-AA2D-2F784933D2F0}" type="presParOf" srcId="{34E1EC2F-EF7B-4ACC-B8F8-32C082288613}" destId="{5B29D64C-EA86-44B1-B9F3-91F32A8D280F}" srcOrd="1" destOrd="0" presId="urn:microsoft.com/office/officeart/2005/8/layout/vList2"/>
    <dgm:cxn modelId="{3E0A53B7-49F3-4817-AC7E-6DE1298134AE}" type="presParOf" srcId="{34E1EC2F-EF7B-4ACC-B8F8-32C082288613}" destId="{A8EDE0E4-FDAB-455A-A116-89AF71773F1D}" srcOrd="2" destOrd="0" presId="urn:microsoft.com/office/officeart/2005/8/layout/vList2"/>
    <dgm:cxn modelId="{161CB1C5-6A70-494E-A7DE-6513E38F09D0}" type="presParOf" srcId="{34E1EC2F-EF7B-4ACC-B8F8-32C082288613}" destId="{AD8E2488-82D7-4828-8A67-65E1FE50577D}" srcOrd="3" destOrd="0" presId="urn:microsoft.com/office/officeart/2005/8/layout/vList2"/>
    <dgm:cxn modelId="{27D516B2-D4A7-43EF-ABAE-8459D50D8F5C}" type="presParOf" srcId="{34E1EC2F-EF7B-4ACC-B8F8-32C082288613}" destId="{B014AC66-5FBC-48C2-AE49-7B7E2388037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26A15C-43C4-4928-BA53-5723565E8E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1B21EA-E6F3-49F8-B103-33C5EAF1A5F9}">
      <dgm:prSet/>
      <dgm:spPr/>
      <dgm:t>
        <a:bodyPr/>
        <a:lstStyle/>
        <a:p>
          <a:r>
            <a:rPr lang="en-GB"/>
            <a:t>Although Google's organisational culture is well-known for its many good qualities and capabilities, it still has room for improvement and faces issues like any huge firm.</a:t>
          </a:r>
          <a:endParaRPr lang="en-US"/>
        </a:p>
      </dgm:t>
    </dgm:pt>
    <dgm:pt modelId="{23164AA9-2802-4233-8914-DFBEECAA97EB}" type="parTrans" cxnId="{0A903698-6C6B-4389-A077-7A113D667C37}">
      <dgm:prSet/>
      <dgm:spPr/>
      <dgm:t>
        <a:bodyPr/>
        <a:lstStyle/>
        <a:p>
          <a:endParaRPr lang="en-US"/>
        </a:p>
      </dgm:t>
    </dgm:pt>
    <dgm:pt modelId="{8540F3BB-7AFC-48EF-9DAC-3454B55B1DEE}" type="sibTrans" cxnId="{0A903698-6C6B-4389-A077-7A113D667C37}">
      <dgm:prSet/>
      <dgm:spPr/>
      <dgm:t>
        <a:bodyPr/>
        <a:lstStyle/>
        <a:p>
          <a:endParaRPr lang="en-US"/>
        </a:p>
      </dgm:t>
    </dgm:pt>
    <dgm:pt modelId="{D4D29281-4367-46D2-9CDF-42017E6D0455}">
      <dgm:prSet/>
      <dgm:spPr/>
      <dgm:t>
        <a:bodyPr/>
        <a:lstStyle/>
        <a:p>
          <a:r>
            <a:rPr lang="en-GB"/>
            <a:t>Although Google has made progress towards environmental sustainability, there is still more that it can do to lessen its environmental impact to fix this I would suggest in Maintaining their investments in energy-efficient and renewable energy solutions and establishing challenging targets for cutting waste and carbon emissions, together with detailed plans and reporting</a:t>
          </a:r>
          <a:endParaRPr lang="en-US"/>
        </a:p>
      </dgm:t>
    </dgm:pt>
    <dgm:pt modelId="{2AC8C0FC-E443-4F3D-9FA5-025D6434085F}" type="parTrans" cxnId="{26B0756C-2F82-460A-9507-21B90F2E15E6}">
      <dgm:prSet/>
      <dgm:spPr/>
      <dgm:t>
        <a:bodyPr/>
        <a:lstStyle/>
        <a:p>
          <a:endParaRPr lang="en-US"/>
        </a:p>
      </dgm:t>
    </dgm:pt>
    <dgm:pt modelId="{271CF205-CD37-46C0-A1B4-99BECDFF7AB0}" type="sibTrans" cxnId="{26B0756C-2F82-460A-9507-21B90F2E15E6}">
      <dgm:prSet/>
      <dgm:spPr/>
      <dgm:t>
        <a:bodyPr/>
        <a:lstStyle/>
        <a:p>
          <a:endParaRPr lang="en-US"/>
        </a:p>
      </dgm:t>
    </dgm:pt>
    <dgm:pt modelId="{E14ADA5E-AB08-448C-8D01-B5429B899216}">
      <dgm:prSet/>
      <dgm:spPr/>
      <dgm:t>
        <a:bodyPr/>
        <a:lstStyle/>
        <a:p>
          <a:r>
            <a:rPr lang="en-GB"/>
            <a:t>. Workers that are inspired to be creative and take measured chances might assist the company in identifying more effective ways to accomplish tasks.</a:t>
          </a:r>
          <a:endParaRPr lang="en-US"/>
        </a:p>
      </dgm:t>
    </dgm:pt>
    <dgm:pt modelId="{78C9E09E-5F6E-4A55-834E-877340B1307D}" type="parTrans" cxnId="{FD636232-7153-4FF5-A9DF-D3C57FD77D76}">
      <dgm:prSet/>
      <dgm:spPr/>
      <dgm:t>
        <a:bodyPr/>
        <a:lstStyle/>
        <a:p>
          <a:endParaRPr lang="en-US"/>
        </a:p>
      </dgm:t>
    </dgm:pt>
    <dgm:pt modelId="{62894E1D-AEDC-4E6C-A256-A1554200C3F9}" type="sibTrans" cxnId="{FD636232-7153-4FF5-A9DF-D3C57FD77D76}">
      <dgm:prSet/>
      <dgm:spPr/>
      <dgm:t>
        <a:bodyPr/>
        <a:lstStyle/>
        <a:p>
          <a:endParaRPr lang="en-US"/>
        </a:p>
      </dgm:t>
    </dgm:pt>
    <dgm:pt modelId="{D2679883-A721-4FF3-8C6A-AEC565CC3215}" type="pres">
      <dgm:prSet presAssocID="{9126A15C-43C4-4928-BA53-5723565E8ECA}" presName="root" presStyleCnt="0">
        <dgm:presLayoutVars>
          <dgm:dir/>
          <dgm:resizeHandles val="exact"/>
        </dgm:presLayoutVars>
      </dgm:prSet>
      <dgm:spPr/>
    </dgm:pt>
    <dgm:pt modelId="{F16611ED-D764-4DE2-B9C4-D76E780BEE56}" type="pres">
      <dgm:prSet presAssocID="{4A1B21EA-E6F3-49F8-B103-33C5EAF1A5F9}" presName="compNode" presStyleCnt="0"/>
      <dgm:spPr/>
    </dgm:pt>
    <dgm:pt modelId="{EE3DA454-8DD4-4FAA-8E42-5841B75DAE31}" type="pres">
      <dgm:prSet presAssocID="{4A1B21EA-E6F3-49F8-B103-33C5EAF1A5F9}" presName="bgRect" presStyleLbl="bgShp" presStyleIdx="0" presStyleCnt="3"/>
      <dgm:spPr/>
    </dgm:pt>
    <dgm:pt modelId="{F682859B-C048-4B3C-8E9E-ED47E648BED6}" type="pres">
      <dgm:prSet presAssocID="{4A1B21EA-E6F3-49F8-B103-33C5EAF1A5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0E347CC-4904-4E76-9408-255A4D29C1E0}" type="pres">
      <dgm:prSet presAssocID="{4A1B21EA-E6F3-49F8-B103-33C5EAF1A5F9}" presName="spaceRect" presStyleCnt="0"/>
      <dgm:spPr/>
    </dgm:pt>
    <dgm:pt modelId="{285B907F-670E-4B4A-9832-D5D7CBFA6DA3}" type="pres">
      <dgm:prSet presAssocID="{4A1B21EA-E6F3-49F8-B103-33C5EAF1A5F9}" presName="parTx" presStyleLbl="revTx" presStyleIdx="0" presStyleCnt="3">
        <dgm:presLayoutVars>
          <dgm:chMax val="0"/>
          <dgm:chPref val="0"/>
        </dgm:presLayoutVars>
      </dgm:prSet>
      <dgm:spPr/>
    </dgm:pt>
    <dgm:pt modelId="{B9323A0A-ED31-40AE-B53A-E59D56C89443}" type="pres">
      <dgm:prSet presAssocID="{8540F3BB-7AFC-48EF-9DAC-3454B55B1DEE}" presName="sibTrans" presStyleCnt="0"/>
      <dgm:spPr/>
    </dgm:pt>
    <dgm:pt modelId="{B2E01FD1-41EB-4F8D-93D7-1F9DD0C19E7F}" type="pres">
      <dgm:prSet presAssocID="{D4D29281-4367-46D2-9CDF-42017E6D0455}" presName="compNode" presStyleCnt="0"/>
      <dgm:spPr/>
    </dgm:pt>
    <dgm:pt modelId="{DC757FE3-0F74-40D6-8A51-379A536FD355}" type="pres">
      <dgm:prSet presAssocID="{D4D29281-4367-46D2-9CDF-42017E6D0455}" presName="bgRect" presStyleLbl="bgShp" presStyleIdx="1" presStyleCnt="3"/>
      <dgm:spPr/>
    </dgm:pt>
    <dgm:pt modelId="{AFCE1AE2-514C-43FB-B2B1-A52417BF1C06}" type="pres">
      <dgm:prSet presAssocID="{D4D29281-4367-46D2-9CDF-42017E6D04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70FF4FD5-C729-48DF-8465-78A704FBB4C9}" type="pres">
      <dgm:prSet presAssocID="{D4D29281-4367-46D2-9CDF-42017E6D0455}" presName="spaceRect" presStyleCnt="0"/>
      <dgm:spPr/>
    </dgm:pt>
    <dgm:pt modelId="{B3EDF769-E201-41FB-8486-A2D9D5BE0674}" type="pres">
      <dgm:prSet presAssocID="{D4D29281-4367-46D2-9CDF-42017E6D0455}" presName="parTx" presStyleLbl="revTx" presStyleIdx="1" presStyleCnt="3">
        <dgm:presLayoutVars>
          <dgm:chMax val="0"/>
          <dgm:chPref val="0"/>
        </dgm:presLayoutVars>
      </dgm:prSet>
      <dgm:spPr/>
    </dgm:pt>
    <dgm:pt modelId="{665F7740-D43F-409B-B62B-FD08250BEE76}" type="pres">
      <dgm:prSet presAssocID="{271CF205-CD37-46C0-A1B4-99BECDFF7AB0}" presName="sibTrans" presStyleCnt="0"/>
      <dgm:spPr/>
    </dgm:pt>
    <dgm:pt modelId="{2C68E7DB-3638-4EFE-87CE-6FC2E009B4C6}" type="pres">
      <dgm:prSet presAssocID="{E14ADA5E-AB08-448C-8D01-B5429B899216}" presName="compNode" presStyleCnt="0"/>
      <dgm:spPr/>
    </dgm:pt>
    <dgm:pt modelId="{5B1F7445-6BE4-495A-87B2-1F15F42505D9}" type="pres">
      <dgm:prSet presAssocID="{E14ADA5E-AB08-448C-8D01-B5429B899216}" presName="bgRect" presStyleLbl="bgShp" presStyleIdx="2" presStyleCnt="3"/>
      <dgm:spPr/>
    </dgm:pt>
    <dgm:pt modelId="{3911D93D-C80F-482E-8A1B-47B2F7B34CDB}" type="pres">
      <dgm:prSet presAssocID="{E14ADA5E-AB08-448C-8D01-B5429B8992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6F75FDE7-AC4D-4C7D-BE8A-E243679A399D}" type="pres">
      <dgm:prSet presAssocID="{E14ADA5E-AB08-448C-8D01-B5429B899216}" presName="spaceRect" presStyleCnt="0"/>
      <dgm:spPr/>
    </dgm:pt>
    <dgm:pt modelId="{397F8206-2FCF-4066-B893-83795CA51143}" type="pres">
      <dgm:prSet presAssocID="{E14ADA5E-AB08-448C-8D01-B5429B899216}" presName="parTx" presStyleLbl="revTx" presStyleIdx="2" presStyleCnt="3">
        <dgm:presLayoutVars>
          <dgm:chMax val="0"/>
          <dgm:chPref val="0"/>
        </dgm:presLayoutVars>
      </dgm:prSet>
      <dgm:spPr/>
    </dgm:pt>
  </dgm:ptLst>
  <dgm:cxnLst>
    <dgm:cxn modelId="{417C9F16-5418-44E5-AFC2-E8DD8C17F04D}" type="presOf" srcId="{9126A15C-43C4-4928-BA53-5723565E8ECA}" destId="{D2679883-A721-4FF3-8C6A-AEC565CC3215}" srcOrd="0" destOrd="0" presId="urn:microsoft.com/office/officeart/2018/2/layout/IconVerticalSolidList"/>
    <dgm:cxn modelId="{FD636232-7153-4FF5-A9DF-D3C57FD77D76}" srcId="{9126A15C-43C4-4928-BA53-5723565E8ECA}" destId="{E14ADA5E-AB08-448C-8D01-B5429B899216}" srcOrd="2" destOrd="0" parTransId="{78C9E09E-5F6E-4A55-834E-877340B1307D}" sibTransId="{62894E1D-AEDC-4E6C-A256-A1554200C3F9}"/>
    <dgm:cxn modelId="{26B0756C-2F82-460A-9507-21B90F2E15E6}" srcId="{9126A15C-43C4-4928-BA53-5723565E8ECA}" destId="{D4D29281-4367-46D2-9CDF-42017E6D0455}" srcOrd="1" destOrd="0" parTransId="{2AC8C0FC-E443-4F3D-9FA5-025D6434085F}" sibTransId="{271CF205-CD37-46C0-A1B4-99BECDFF7AB0}"/>
    <dgm:cxn modelId="{FA98798F-9E03-4B77-857C-0EBEB8134C2A}" type="presOf" srcId="{4A1B21EA-E6F3-49F8-B103-33C5EAF1A5F9}" destId="{285B907F-670E-4B4A-9832-D5D7CBFA6DA3}" srcOrd="0" destOrd="0" presId="urn:microsoft.com/office/officeart/2018/2/layout/IconVerticalSolidList"/>
    <dgm:cxn modelId="{0A903698-6C6B-4389-A077-7A113D667C37}" srcId="{9126A15C-43C4-4928-BA53-5723565E8ECA}" destId="{4A1B21EA-E6F3-49F8-B103-33C5EAF1A5F9}" srcOrd="0" destOrd="0" parTransId="{23164AA9-2802-4233-8914-DFBEECAA97EB}" sibTransId="{8540F3BB-7AFC-48EF-9DAC-3454B55B1DEE}"/>
    <dgm:cxn modelId="{972D2BA2-74ED-443A-AF1E-2AE91EDCAC71}" type="presOf" srcId="{E14ADA5E-AB08-448C-8D01-B5429B899216}" destId="{397F8206-2FCF-4066-B893-83795CA51143}" srcOrd="0" destOrd="0" presId="urn:microsoft.com/office/officeart/2018/2/layout/IconVerticalSolidList"/>
    <dgm:cxn modelId="{3705A3FC-7AE9-4252-890D-C6FD93DD9A50}" type="presOf" srcId="{D4D29281-4367-46D2-9CDF-42017E6D0455}" destId="{B3EDF769-E201-41FB-8486-A2D9D5BE0674}" srcOrd="0" destOrd="0" presId="urn:microsoft.com/office/officeart/2018/2/layout/IconVerticalSolidList"/>
    <dgm:cxn modelId="{EE710EA8-1D57-4E8F-93C7-5C860B81C261}" type="presParOf" srcId="{D2679883-A721-4FF3-8C6A-AEC565CC3215}" destId="{F16611ED-D764-4DE2-B9C4-D76E780BEE56}" srcOrd="0" destOrd="0" presId="urn:microsoft.com/office/officeart/2018/2/layout/IconVerticalSolidList"/>
    <dgm:cxn modelId="{0BA9EA74-0B3C-4B70-A188-1B9E3C9DE4DD}" type="presParOf" srcId="{F16611ED-D764-4DE2-B9C4-D76E780BEE56}" destId="{EE3DA454-8DD4-4FAA-8E42-5841B75DAE31}" srcOrd="0" destOrd="0" presId="urn:microsoft.com/office/officeart/2018/2/layout/IconVerticalSolidList"/>
    <dgm:cxn modelId="{50913707-5643-4550-B52F-3875EA792CD6}" type="presParOf" srcId="{F16611ED-D764-4DE2-B9C4-D76E780BEE56}" destId="{F682859B-C048-4B3C-8E9E-ED47E648BED6}" srcOrd="1" destOrd="0" presId="urn:microsoft.com/office/officeart/2018/2/layout/IconVerticalSolidList"/>
    <dgm:cxn modelId="{2FFAA038-6603-406C-9CE6-8764FEB933FB}" type="presParOf" srcId="{F16611ED-D764-4DE2-B9C4-D76E780BEE56}" destId="{60E347CC-4904-4E76-9408-255A4D29C1E0}" srcOrd="2" destOrd="0" presId="urn:microsoft.com/office/officeart/2018/2/layout/IconVerticalSolidList"/>
    <dgm:cxn modelId="{2C882C80-261A-4A50-8F1A-11DEAEFCA7E8}" type="presParOf" srcId="{F16611ED-D764-4DE2-B9C4-D76E780BEE56}" destId="{285B907F-670E-4B4A-9832-D5D7CBFA6DA3}" srcOrd="3" destOrd="0" presId="urn:microsoft.com/office/officeart/2018/2/layout/IconVerticalSolidList"/>
    <dgm:cxn modelId="{20B3AA20-B53C-491E-9967-F39DCA0C124C}" type="presParOf" srcId="{D2679883-A721-4FF3-8C6A-AEC565CC3215}" destId="{B9323A0A-ED31-40AE-B53A-E59D56C89443}" srcOrd="1" destOrd="0" presId="urn:microsoft.com/office/officeart/2018/2/layout/IconVerticalSolidList"/>
    <dgm:cxn modelId="{2DD19544-62BB-45CC-A0FB-DC79237C8777}" type="presParOf" srcId="{D2679883-A721-4FF3-8C6A-AEC565CC3215}" destId="{B2E01FD1-41EB-4F8D-93D7-1F9DD0C19E7F}" srcOrd="2" destOrd="0" presId="urn:microsoft.com/office/officeart/2018/2/layout/IconVerticalSolidList"/>
    <dgm:cxn modelId="{54E05B08-FB15-4415-98ED-A8747AC06C29}" type="presParOf" srcId="{B2E01FD1-41EB-4F8D-93D7-1F9DD0C19E7F}" destId="{DC757FE3-0F74-40D6-8A51-379A536FD355}" srcOrd="0" destOrd="0" presId="urn:microsoft.com/office/officeart/2018/2/layout/IconVerticalSolidList"/>
    <dgm:cxn modelId="{CD94C785-B79B-43DC-AAAE-2C724CF7BDCD}" type="presParOf" srcId="{B2E01FD1-41EB-4F8D-93D7-1F9DD0C19E7F}" destId="{AFCE1AE2-514C-43FB-B2B1-A52417BF1C06}" srcOrd="1" destOrd="0" presId="urn:microsoft.com/office/officeart/2018/2/layout/IconVerticalSolidList"/>
    <dgm:cxn modelId="{CF3D0A90-269F-4996-A28D-F1FAA0DCF821}" type="presParOf" srcId="{B2E01FD1-41EB-4F8D-93D7-1F9DD0C19E7F}" destId="{70FF4FD5-C729-48DF-8465-78A704FBB4C9}" srcOrd="2" destOrd="0" presId="urn:microsoft.com/office/officeart/2018/2/layout/IconVerticalSolidList"/>
    <dgm:cxn modelId="{DC55BA79-D8C1-497E-9C72-411E038D0B79}" type="presParOf" srcId="{B2E01FD1-41EB-4F8D-93D7-1F9DD0C19E7F}" destId="{B3EDF769-E201-41FB-8486-A2D9D5BE0674}" srcOrd="3" destOrd="0" presId="urn:microsoft.com/office/officeart/2018/2/layout/IconVerticalSolidList"/>
    <dgm:cxn modelId="{4BCF22E6-DEDB-4BF7-965B-F21AAD585129}" type="presParOf" srcId="{D2679883-A721-4FF3-8C6A-AEC565CC3215}" destId="{665F7740-D43F-409B-B62B-FD08250BEE76}" srcOrd="3" destOrd="0" presId="urn:microsoft.com/office/officeart/2018/2/layout/IconVerticalSolidList"/>
    <dgm:cxn modelId="{E3659AC2-377A-42B2-A512-AE7C196DE82B}" type="presParOf" srcId="{D2679883-A721-4FF3-8C6A-AEC565CC3215}" destId="{2C68E7DB-3638-4EFE-87CE-6FC2E009B4C6}" srcOrd="4" destOrd="0" presId="urn:microsoft.com/office/officeart/2018/2/layout/IconVerticalSolidList"/>
    <dgm:cxn modelId="{AE985117-2ABF-4575-BDA7-20E83FC01E53}" type="presParOf" srcId="{2C68E7DB-3638-4EFE-87CE-6FC2E009B4C6}" destId="{5B1F7445-6BE4-495A-87B2-1F15F42505D9}" srcOrd="0" destOrd="0" presId="urn:microsoft.com/office/officeart/2018/2/layout/IconVerticalSolidList"/>
    <dgm:cxn modelId="{2FCE4464-2E0B-49D0-BEF3-E2B88F7B3C0F}" type="presParOf" srcId="{2C68E7DB-3638-4EFE-87CE-6FC2E009B4C6}" destId="{3911D93D-C80F-482E-8A1B-47B2F7B34CDB}" srcOrd="1" destOrd="0" presId="urn:microsoft.com/office/officeart/2018/2/layout/IconVerticalSolidList"/>
    <dgm:cxn modelId="{FA6EE9DE-8863-469B-99BC-FFD28E040693}" type="presParOf" srcId="{2C68E7DB-3638-4EFE-87CE-6FC2E009B4C6}" destId="{6F75FDE7-AC4D-4C7D-BE8A-E243679A399D}" srcOrd="2" destOrd="0" presId="urn:microsoft.com/office/officeart/2018/2/layout/IconVerticalSolidList"/>
    <dgm:cxn modelId="{293FE6BA-5BA8-4CA9-A349-160F02C9D869}" type="presParOf" srcId="{2C68E7DB-3638-4EFE-87CE-6FC2E009B4C6}" destId="{397F8206-2FCF-4066-B893-83795CA511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F523C-2F53-4E3E-8ED0-D66EFAA20404}">
      <dsp:nvSpPr>
        <dsp:cNvPr id="0" name=""/>
        <dsp:cNvSpPr/>
      </dsp:nvSpPr>
      <dsp:spPr>
        <a:xfrm>
          <a:off x="0" y="151598"/>
          <a:ext cx="4780416" cy="13560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definition of "culture" is a group of people's shared values, beliefs, and customs acquired through shared experiences. (Evangeline, E. T., Gopal Ragavan, V. P. 2016)</a:t>
          </a:r>
          <a:endParaRPr lang="en-US" sz="1900" kern="1200"/>
        </a:p>
      </dsp:txBody>
      <dsp:txXfrm>
        <a:off x="66196" y="217794"/>
        <a:ext cx="4648024" cy="1223637"/>
      </dsp:txXfrm>
    </dsp:sp>
    <dsp:sp modelId="{2B07AE03-25D1-4D7A-8139-95A46D3AB8C5}">
      <dsp:nvSpPr>
        <dsp:cNvPr id="0" name=""/>
        <dsp:cNvSpPr/>
      </dsp:nvSpPr>
      <dsp:spPr>
        <a:xfrm>
          <a:off x="0" y="1562348"/>
          <a:ext cx="4780416" cy="135602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Google is renowned for having a unique and creative organisational culture, which is essential to the success and standing of the business.</a:t>
          </a:r>
          <a:endParaRPr lang="en-US" sz="1900" kern="1200"/>
        </a:p>
      </dsp:txBody>
      <dsp:txXfrm>
        <a:off x="66196" y="1628544"/>
        <a:ext cx="4648024" cy="1223637"/>
      </dsp:txXfrm>
    </dsp:sp>
    <dsp:sp modelId="{44CEC9B4-8751-485E-A742-A80AA92C5915}">
      <dsp:nvSpPr>
        <dsp:cNvPr id="0" name=""/>
        <dsp:cNvSpPr/>
      </dsp:nvSpPr>
      <dsp:spPr>
        <a:xfrm>
          <a:off x="0" y="2973097"/>
          <a:ext cx="4780416" cy="135602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.google aggressively promotes a culture that encourages taking chances and thinking beyond the box since it values novel concepts and methods</a:t>
          </a:r>
          <a:endParaRPr lang="en-US" sz="1900" kern="1200"/>
        </a:p>
      </dsp:txBody>
      <dsp:txXfrm>
        <a:off x="66196" y="3039293"/>
        <a:ext cx="4648024" cy="1223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7A7E4-BB51-4F26-86E5-CE28BE3AEDB1}">
      <dsp:nvSpPr>
        <dsp:cNvPr id="0" name=""/>
        <dsp:cNvSpPr/>
      </dsp:nvSpPr>
      <dsp:spPr>
        <a:xfrm>
          <a:off x="0" y="57019"/>
          <a:ext cx="4780416" cy="1417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views of an individual, organisation, or group</a:t>
          </a:r>
          <a:endParaRPr lang="en-US" sz="2000" kern="1200"/>
        </a:p>
      </dsp:txBody>
      <dsp:txXfrm>
        <a:off x="69180" y="126199"/>
        <a:ext cx="4642056" cy="1278802"/>
      </dsp:txXfrm>
    </dsp:sp>
    <dsp:sp modelId="{F21735B4-3CDF-4BFD-A75E-C52E51150F72}">
      <dsp:nvSpPr>
        <dsp:cNvPr id="0" name=""/>
        <dsp:cNvSpPr/>
      </dsp:nvSpPr>
      <dsp:spPr>
        <a:xfrm>
          <a:off x="0" y="1531781"/>
          <a:ext cx="4780416" cy="141716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Google has committed to tackling environmental challenges by setting objectives to run entirely on renewable energy and lower its carbon footprint. </a:t>
          </a:r>
          <a:endParaRPr lang="en-US" sz="2000" kern="1200"/>
        </a:p>
      </dsp:txBody>
      <dsp:txXfrm>
        <a:off x="69180" y="1600961"/>
        <a:ext cx="4642056" cy="1278802"/>
      </dsp:txXfrm>
    </dsp:sp>
    <dsp:sp modelId="{2B2893DA-E1FE-4A9F-9053-D033BBF6F4C1}">
      <dsp:nvSpPr>
        <dsp:cNvPr id="0" name=""/>
        <dsp:cNvSpPr/>
      </dsp:nvSpPr>
      <dsp:spPr>
        <a:xfrm>
          <a:off x="0" y="3006544"/>
          <a:ext cx="4780416" cy="141716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google are helping individuals, businesses, and other organizations make decisions that can drive positive action for people and our planet (google2023). </a:t>
          </a:r>
          <a:endParaRPr lang="en-US" sz="2000" kern="1200"/>
        </a:p>
      </dsp:txBody>
      <dsp:txXfrm>
        <a:off x="69180" y="3075724"/>
        <a:ext cx="4642056" cy="1278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A66DC-0775-4AB8-91C0-47DCE5367143}">
      <dsp:nvSpPr>
        <dsp:cNvPr id="0" name=""/>
        <dsp:cNvSpPr/>
      </dsp:nvSpPr>
      <dsp:spPr>
        <a:xfrm>
          <a:off x="0" y="253327"/>
          <a:ext cx="4780416" cy="1290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Google's primary mission is to provide the best possible experience for its users.</a:t>
          </a:r>
          <a:endParaRPr lang="en-US" sz="1800" kern="1200"/>
        </a:p>
      </dsp:txBody>
      <dsp:txXfrm>
        <a:off x="62979" y="316306"/>
        <a:ext cx="4654458" cy="1164172"/>
      </dsp:txXfrm>
    </dsp:sp>
    <dsp:sp modelId="{E1100E35-71D7-4B65-8573-A240EE9E9DBB}">
      <dsp:nvSpPr>
        <dsp:cNvPr id="0" name=""/>
        <dsp:cNvSpPr/>
      </dsp:nvSpPr>
      <dsp:spPr>
        <a:xfrm>
          <a:off x="0" y="1595297"/>
          <a:ext cx="4780416" cy="12901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Google has a strong commitment to innovation and the creation of innovative technology that can improve the world.</a:t>
          </a:r>
          <a:endParaRPr lang="en-US" sz="1800" kern="1200"/>
        </a:p>
      </dsp:txBody>
      <dsp:txXfrm>
        <a:off x="62979" y="1658276"/>
        <a:ext cx="4654458" cy="1164172"/>
      </dsp:txXfrm>
    </dsp:sp>
    <dsp:sp modelId="{190D4C9C-331B-4B3C-8797-970AA051C6EE}">
      <dsp:nvSpPr>
        <dsp:cNvPr id="0" name=""/>
        <dsp:cNvSpPr/>
      </dsp:nvSpPr>
      <dsp:spPr>
        <a:xfrm>
          <a:off x="0" y="2937268"/>
          <a:ext cx="4780416" cy="129013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They impart to others the knowledge they have gained and the inventions they have developed to hasten the world's shift to a sustainable and low-carbon future. (google2023)</a:t>
          </a:r>
          <a:endParaRPr lang="en-US" sz="1800" kern="1200"/>
        </a:p>
      </dsp:txBody>
      <dsp:txXfrm>
        <a:off x="62979" y="3000247"/>
        <a:ext cx="4654458" cy="1164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88283-3608-47BA-BD8B-1C365D9B5B4A}">
      <dsp:nvSpPr>
        <dsp:cNvPr id="0" name=""/>
        <dsp:cNvSpPr/>
      </dsp:nvSpPr>
      <dsp:spPr>
        <a:xfrm>
          <a:off x="0" y="41662"/>
          <a:ext cx="4780416" cy="1427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 part of a larger commitment to social impact and environmental responsibility, Google has in fact taken several initiatives to support sustainability in the workplace.</a:t>
          </a:r>
          <a:endParaRPr lang="en-US" sz="2000" kern="1200"/>
        </a:p>
      </dsp:txBody>
      <dsp:txXfrm>
        <a:off x="69680" y="111342"/>
        <a:ext cx="4641056" cy="1288040"/>
      </dsp:txXfrm>
    </dsp:sp>
    <dsp:sp modelId="{A8EDE0E4-FDAB-455A-A116-89AF71773F1D}">
      <dsp:nvSpPr>
        <dsp:cNvPr id="0" name=""/>
        <dsp:cNvSpPr/>
      </dsp:nvSpPr>
      <dsp:spPr>
        <a:xfrm>
          <a:off x="0" y="1526663"/>
          <a:ext cx="4780416" cy="14274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2017, the company accomplished its objective of using only renewable energy to power all its operations.</a:t>
          </a:r>
          <a:endParaRPr lang="en-US" sz="2000" kern="1200"/>
        </a:p>
      </dsp:txBody>
      <dsp:txXfrm>
        <a:off x="69680" y="1596343"/>
        <a:ext cx="4641056" cy="1288040"/>
      </dsp:txXfrm>
    </dsp:sp>
    <dsp:sp modelId="{B014AC66-5FBC-48C2-AE49-7B7E23880372}">
      <dsp:nvSpPr>
        <dsp:cNvPr id="0" name=""/>
        <dsp:cNvSpPr/>
      </dsp:nvSpPr>
      <dsp:spPr>
        <a:xfrm>
          <a:off x="0" y="3011663"/>
          <a:ext cx="4780416" cy="14274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Through internal research, collaborations, and investments, the corporation investigates and supports ideas and projects that advance sustainability. </a:t>
          </a:r>
          <a:endParaRPr lang="en-US" sz="2000" kern="1200"/>
        </a:p>
      </dsp:txBody>
      <dsp:txXfrm>
        <a:off x="69680" y="3081343"/>
        <a:ext cx="4641056" cy="1288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DA454-8DD4-4FAA-8E42-5841B75DAE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2859B-C048-4B3C-8E9E-ED47E648BED6}">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5B907F-670E-4B4A-9832-D5D7CBFA6DA3}">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Although Google's organisational culture is well-known for its many good qualities and capabilities, it still has room for improvement and faces issues like any huge firm.</a:t>
          </a:r>
          <a:endParaRPr lang="en-US" sz="1700" kern="1200"/>
        </a:p>
      </dsp:txBody>
      <dsp:txXfrm>
        <a:off x="1435590" y="531"/>
        <a:ext cx="9080009" cy="1242935"/>
      </dsp:txXfrm>
    </dsp:sp>
    <dsp:sp modelId="{DC757FE3-0F74-40D6-8A51-379A536FD355}">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E1AE2-514C-43FB-B2B1-A52417BF1C0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EDF769-E201-41FB-8486-A2D9D5BE067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Although Google has made progress towards environmental sustainability, there is still more that it can do to lessen its environmental impact to fix this I would suggest in Maintaining their investments in energy-efficient and renewable energy solutions and establishing challenging targets for cutting waste and carbon emissions, together with detailed plans and reporting</a:t>
          </a:r>
          <a:endParaRPr lang="en-US" sz="1700" kern="1200"/>
        </a:p>
      </dsp:txBody>
      <dsp:txXfrm>
        <a:off x="1435590" y="1554201"/>
        <a:ext cx="9080009" cy="1242935"/>
      </dsp:txXfrm>
    </dsp:sp>
    <dsp:sp modelId="{5B1F7445-6BE4-495A-87B2-1F15F42505D9}">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1D93D-C80F-482E-8A1B-47B2F7B34CD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7F8206-2FCF-4066-B893-83795CA5114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 Workers that are inspired to be creative and take measured chances might assist the company in identifying more effective ways to accomplish tasks.</a:t>
          </a:r>
          <a:endParaRPr lang="en-US" sz="17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85063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684946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23707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40576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841097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9909668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7325592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9823945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2332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3585834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22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11/17/2023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6338405"/>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2628" y="1371600"/>
            <a:ext cx="4916672" cy="2696866"/>
          </a:xfrm>
        </p:spPr>
        <p:txBody>
          <a:bodyPr>
            <a:normAutofit/>
          </a:bodyPr>
          <a:lstStyle/>
          <a:p>
            <a:pPr>
              <a:lnSpc>
                <a:spcPct val="90000"/>
              </a:lnSpc>
              <a:spcBef>
                <a:spcPts val="0"/>
              </a:spcBef>
              <a:spcAft>
                <a:spcPts val="600"/>
              </a:spcAft>
            </a:pPr>
            <a:r>
              <a:rPr lang="en-GB" sz="2200" b="1" dirty="0">
                <a:latin typeface="Arial Nova"/>
              </a:rPr>
              <a:t>Name:</a:t>
            </a:r>
            <a:r>
              <a:rPr lang="en-GB" sz="2200" dirty="0">
                <a:latin typeface="Arial Nova"/>
              </a:rPr>
              <a:t> Louise hall</a:t>
            </a:r>
            <a:br>
              <a:rPr lang="en-US" sz="2200" dirty="0">
                <a:latin typeface="Arial Nova"/>
              </a:rPr>
            </a:br>
            <a:r>
              <a:rPr lang="en-GB" sz="2200" b="1" dirty="0">
                <a:latin typeface="Arial Nova"/>
              </a:rPr>
              <a:t>Student number:</a:t>
            </a:r>
            <a:r>
              <a:rPr lang="en-GB" sz="2200" dirty="0">
                <a:latin typeface="Arial Nova"/>
              </a:rPr>
              <a:t> 2126231</a:t>
            </a:r>
            <a:br>
              <a:rPr lang="en-GB" sz="2200" dirty="0">
                <a:latin typeface="Arial Nova"/>
              </a:rPr>
            </a:br>
            <a:r>
              <a:rPr lang="en-GB" sz="2200" b="1" dirty="0">
                <a:latin typeface="Arial Nova"/>
              </a:rPr>
              <a:t>Module code: </a:t>
            </a:r>
            <a:r>
              <a:rPr lang="en-GB" sz="2200" dirty="0">
                <a:latin typeface="Arial Nova"/>
              </a:rPr>
              <a:t>BMSW5105</a:t>
            </a:r>
            <a:br>
              <a:rPr lang="en-GB" sz="2200" dirty="0">
                <a:latin typeface="Arial Nova"/>
              </a:rPr>
            </a:br>
            <a:r>
              <a:rPr lang="en-GB" sz="2200" b="1" dirty="0">
                <a:latin typeface="Arial Nova"/>
              </a:rPr>
              <a:t>Module title: </a:t>
            </a:r>
            <a:r>
              <a:rPr lang="en-GB" sz="2200" dirty="0">
                <a:latin typeface="Arial Nova"/>
              </a:rPr>
              <a:t>Workplace culture and its impact on organisational efficiency </a:t>
            </a:r>
            <a:br>
              <a:rPr lang="en-GB" sz="2200" dirty="0">
                <a:latin typeface="Arial Nova"/>
              </a:rPr>
            </a:br>
            <a:r>
              <a:rPr lang="en-GB" sz="2200" b="1" dirty="0">
                <a:latin typeface="Arial Nova"/>
              </a:rPr>
              <a:t>Lecturer:</a:t>
            </a:r>
            <a:r>
              <a:rPr lang="en-GB" sz="2200" dirty="0">
                <a:latin typeface="Arial Nova"/>
              </a:rPr>
              <a:t> Samuel Ofari</a:t>
            </a:r>
            <a:br>
              <a:rPr lang="en-GB" sz="2200" dirty="0">
                <a:latin typeface="Arial Nova"/>
              </a:rPr>
            </a:br>
            <a:r>
              <a:rPr lang="en-GB" sz="2200" b="1" dirty="0">
                <a:latin typeface="Arial Nova"/>
              </a:rPr>
              <a:t>ORAL PERFORMANCE </a:t>
            </a:r>
          </a:p>
          <a:p>
            <a:pPr>
              <a:lnSpc>
                <a:spcPct val="90000"/>
              </a:lnSpc>
            </a:pPr>
            <a:endParaRPr lang="en-GB" sz="2200"/>
          </a:p>
        </p:txBody>
      </p:sp>
      <p:sp>
        <p:nvSpPr>
          <p:cNvPr id="3" name="Subtitle 2"/>
          <p:cNvSpPr>
            <a:spLocks noGrp="1"/>
          </p:cNvSpPr>
          <p:nvPr>
            <p:ph type="subTitle" idx="1"/>
          </p:nvPr>
        </p:nvSpPr>
        <p:spPr>
          <a:xfrm>
            <a:off x="912629" y="4584879"/>
            <a:ext cx="4916671" cy="1287887"/>
          </a:xfrm>
        </p:spPr>
        <p:txBody>
          <a:bodyPr vert="horz" lIns="91440" tIns="45720" rIns="91440" bIns="45720" rtlCol="0">
            <a:normAutofit/>
          </a:bodyPr>
          <a:lstStyle/>
          <a:p>
            <a:pPr>
              <a:spcAft>
                <a:spcPts val="600"/>
              </a:spcAft>
            </a:pPr>
            <a:r>
              <a:rPr lang="en-GB"/>
              <a:t>  </a:t>
            </a:r>
          </a:p>
        </p:txBody>
      </p:sp>
      <p:pic>
        <p:nvPicPr>
          <p:cNvPr id="4" name="Picture 3" descr="Governance | University of Wales Trinity Saint David">
            <a:extLst>
              <a:ext uri="{FF2B5EF4-FFF2-40B4-BE49-F238E27FC236}">
                <a16:creationId xmlns:a16="http://schemas.microsoft.com/office/drawing/2014/main" id="{9B846138-7D41-79F1-1451-89EF98E4CC2F}"/>
              </a:ext>
            </a:extLst>
          </p:cNvPr>
          <p:cNvPicPr>
            <a:picLocks noChangeAspect="1"/>
          </p:cNvPicPr>
          <p:nvPr/>
        </p:nvPicPr>
        <p:blipFill rotWithShape="1">
          <a:blip r:embed="rId2"/>
          <a:srcRect l="27567" r="37933" b="1"/>
          <a:stretch/>
        </p:blipFill>
        <p:spPr>
          <a:xfrm>
            <a:off x="6516745" y="980758"/>
            <a:ext cx="4820283" cy="4820283"/>
          </a:xfrm>
          <a:custGeom>
            <a:avLst/>
            <a:gdLst/>
            <a:ahLst/>
            <a:cxnLst/>
            <a:rect l="l" t="t" r="r" b="b"/>
            <a:pathLst>
              <a:path w="5320980" h="5320980">
                <a:moveTo>
                  <a:pt x="2660490" y="0"/>
                </a:moveTo>
                <a:cubicBezTo>
                  <a:pt x="4129838" y="0"/>
                  <a:pt x="5320980" y="1191142"/>
                  <a:pt x="5320980" y="2660490"/>
                </a:cubicBezTo>
                <a:cubicBezTo>
                  <a:pt x="5320980" y="4129838"/>
                  <a:pt x="4129838" y="5320980"/>
                  <a:pt x="2660490" y="5320980"/>
                </a:cubicBezTo>
                <a:cubicBezTo>
                  <a:pt x="1191142" y="5320980"/>
                  <a:pt x="0" y="4129838"/>
                  <a:pt x="0" y="2660490"/>
                </a:cubicBezTo>
                <a:cubicBezTo>
                  <a:pt x="0" y="1191142"/>
                  <a:pt x="1191142" y="0"/>
                  <a:pt x="2660490" y="0"/>
                </a:cubicBezTo>
                <a:close/>
              </a:path>
            </a:pathLst>
          </a:custGeom>
          <a:noFill/>
        </p:spPr>
      </p:pic>
      <p:sp>
        <p:nvSpPr>
          <p:cNvPr id="79" name="Date Placeholder 3">
            <a:extLst>
              <a:ext uri="{FF2B5EF4-FFF2-40B4-BE49-F238E27FC236}">
                <a16:creationId xmlns:a16="http://schemas.microsoft.com/office/drawing/2014/main" id="{E36EB3A5-E8FB-48A5-BB59-1E449A9F73BB}"/>
              </a:ext>
            </a:extLst>
          </p:cNvPr>
          <p:cNvSpPr>
            <a:spLocks noGrp="1"/>
          </p:cNvSpPr>
          <p:nvPr>
            <p:ph type="dt" sz="half" idx="10"/>
          </p:nvPr>
        </p:nvSpPr>
        <p:spPr>
          <a:xfrm>
            <a:off x="912628" y="6356350"/>
            <a:ext cx="2743200" cy="365125"/>
          </a:xfrm>
        </p:spPr>
        <p:txBody>
          <a:bodyPr>
            <a:normAutofit/>
          </a:bodyPr>
          <a:lstStyle/>
          <a:p>
            <a:pPr>
              <a:spcAft>
                <a:spcPts val="600"/>
              </a:spcAft>
            </a:pPr>
            <a:fld id="{D2BBDD54-8A6C-4055-BC53-68EBCCE62DAA}" type="datetime1">
              <a:rPr lang="en-US" smtClean="0">
                <a:effectLst>
                  <a:outerShdw blurRad="38100" dist="38100" dir="2700000" algn="tl">
                    <a:srgbClr val="000000">
                      <a:alpha val="43137"/>
                    </a:srgbClr>
                  </a:outerShdw>
                </a:effectLst>
              </a:rPr>
              <a:pPr>
                <a:spcAft>
                  <a:spcPts val="600"/>
                </a:spcAft>
              </a:pPr>
              <a:t>11/17/2023</a:t>
            </a:fld>
            <a:endParaRPr lang="en-US">
              <a:effectLst>
                <a:outerShdw blurRad="38100" dist="38100" dir="2700000" algn="tl">
                  <a:srgbClr val="000000">
                    <a:alpha val="43137"/>
                  </a:srgbClr>
                </a:outerShdw>
              </a:effectLst>
            </a:endParaRPr>
          </a:p>
        </p:txBody>
      </p:sp>
      <p:sp>
        <p:nvSpPr>
          <p:cNvPr id="81" name="Footer Placeholder 4">
            <a:extLst>
              <a:ext uri="{FF2B5EF4-FFF2-40B4-BE49-F238E27FC236}">
                <a16:creationId xmlns:a16="http://schemas.microsoft.com/office/drawing/2014/main" id="{4B21C378-352D-4BF8-BD65-16270960EBE4}"/>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83" name="Slide Number Placeholder 5">
            <a:extLst>
              <a:ext uri="{FF2B5EF4-FFF2-40B4-BE49-F238E27FC236}">
                <a16:creationId xmlns:a16="http://schemas.microsoft.com/office/drawing/2014/main" id="{28B954E5-2A8D-44FA-ABD2-4DE4CE1EE71F}"/>
              </a:ext>
            </a:extLst>
          </p:cNvPr>
          <p:cNvSpPr>
            <a:spLocks noGrp="1"/>
          </p:cNvSpPr>
          <p:nvPr>
            <p:ph type="sldNum" sz="quarter" idx="12"/>
          </p:nvPr>
        </p:nvSpPr>
        <p:spPr>
          <a:xfrm>
            <a:off x="10807995" y="6356350"/>
            <a:ext cx="723014" cy="365125"/>
          </a:xfrm>
        </p:spPr>
        <p:txBody>
          <a:bodyPr>
            <a:normAutofit/>
          </a:bodyPr>
          <a:lstStyle/>
          <a:p>
            <a:pPr>
              <a:spcAft>
                <a:spcPts val="600"/>
              </a:spcAft>
            </a:pPr>
            <a:fld id="{2B6A0707-BFCA-4BDD-8B25-E2A14A0F80A6}" type="slidenum">
              <a:rPr lang="en-US" smtClean="0">
                <a:effectLst>
                  <a:outerShdw blurRad="38100" dist="38100" dir="2700000" algn="tl">
                    <a:srgbClr val="000000">
                      <a:alpha val="43137"/>
                    </a:srgbClr>
                  </a:outerShdw>
                </a:effectLst>
              </a:rPr>
              <a:pPr>
                <a:spcAft>
                  <a:spcPts val="600"/>
                </a:spcAft>
              </a:pPr>
              <a:t>1</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6559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1D168-D94E-5A07-9EC4-BBEB47AE9869}"/>
              </a:ext>
            </a:extLst>
          </p:cNvPr>
          <p:cNvSpPr>
            <a:spLocks noGrp="1"/>
          </p:cNvSpPr>
          <p:nvPr>
            <p:ph type="title"/>
          </p:nvPr>
        </p:nvSpPr>
        <p:spPr>
          <a:xfrm>
            <a:off x="1075767" y="1188637"/>
            <a:ext cx="2988234" cy="4480726"/>
          </a:xfrm>
        </p:spPr>
        <p:txBody>
          <a:bodyPr>
            <a:normAutofit/>
          </a:bodyPr>
          <a:lstStyle/>
          <a:p>
            <a:pPr algn="r"/>
            <a:r>
              <a:rPr lang="en-GB" sz="5100" b="1" u="sng">
                <a:latin typeface="Arial Nova"/>
              </a:rPr>
              <a:t>Table of contents</a:t>
            </a:r>
            <a:endParaRPr lang="en-GB" sz="5100" u="sng"/>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28E6E6-C3C4-4D4F-B187-9A7778CFA3AB}"/>
              </a:ext>
            </a:extLst>
          </p:cNvPr>
          <p:cNvSpPr>
            <a:spLocks noGrp="1"/>
          </p:cNvSpPr>
          <p:nvPr>
            <p:ph idx="1"/>
          </p:nvPr>
        </p:nvSpPr>
        <p:spPr>
          <a:xfrm>
            <a:off x="5255260" y="1648870"/>
            <a:ext cx="4702848" cy="4077844"/>
          </a:xfrm>
        </p:spPr>
        <p:txBody>
          <a:bodyPr vert="horz" lIns="91440" tIns="45720" rIns="91440" bIns="45720" rtlCol="0" anchor="ctr">
            <a:normAutofit/>
          </a:bodyPr>
          <a:lstStyle/>
          <a:p>
            <a:r>
              <a:rPr lang="en-GB" sz="1500" dirty="0">
                <a:latin typeface="Arial Nova"/>
                <a:cs typeface="Calibri"/>
              </a:rPr>
              <a:t>Slide 1.................................Title page</a:t>
            </a:r>
          </a:p>
          <a:p>
            <a:r>
              <a:rPr lang="en-GB" sz="1500" dirty="0">
                <a:latin typeface="Arial Nova"/>
                <a:cs typeface="Calibri"/>
              </a:rPr>
              <a:t>Slide 2...................................Contents </a:t>
            </a:r>
          </a:p>
          <a:p>
            <a:r>
              <a:rPr lang="en-GB" sz="1500" dirty="0">
                <a:latin typeface="Arial Nova"/>
                <a:cs typeface="Calibri"/>
              </a:rPr>
              <a:t>Slide 3...................................Introduction</a:t>
            </a:r>
          </a:p>
          <a:p>
            <a:r>
              <a:rPr lang="en-GB" sz="1500" dirty="0">
                <a:latin typeface="Arial Nova"/>
                <a:cs typeface="Calibri"/>
              </a:rPr>
              <a:t>Slide 4..................................Organisational culture</a:t>
            </a:r>
          </a:p>
          <a:p>
            <a:r>
              <a:rPr lang="en-GB" sz="1500" dirty="0">
                <a:latin typeface="Arial Nova"/>
                <a:cs typeface="Calibri"/>
              </a:rPr>
              <a:t>Slide 5.................................Ethos</a:t>
            </a:r>
          </a:p>
          <a:p>
            <a:r>
              <a:rPr lang="en-GB" sz="1500" dirty="0">
                <a:latin typeface="Arial Nova"/>
                <a:cs typeface="Calibri"/>
              </a:rPr>
              <a:t>Slide 6..................................Values</a:t>
            </a:r>
          </a:p>
          <a:p>
            <a:r>
              <a:rPr lang="en-GB" sz="1500" dirty="0">
                <a:latin typeface="Arial Nova"/>
                <a:cs typeface="Calibri"/>
              </a:rPr>
              <a:t>Slide 7...................................Sustainability</a:t>
            </a:r>
          </a:p>
          <a:p>
            <a:r>
              <a:rPr lang="en-GB" sz="1500" dirty="0">
                <a:latin typeface="Arial Nova"/>
                <a:cs typeface="Calibri"/>
              </a:rPr>
              <a:t>Slide8....................................</a:t>
            </a:r>
            <a:r>
              <a:rPr lang="en-GB" sz="1500">
                <a:latin typeface="Arial Nova"/>
                <a:cs typeface="Calibri"/>
              </a:rPr>
              <a:t>McKinsey's</a:t>
            </a:r>
            <a:r>
              <a:rPr lang="en-GB" sz="1500" dirty="0">
                <a:latin typeface="Arial Nova"/>
                <a:cs typeface="Calibri"/>
              </a:rPr>
              <a:t> 7s model</a:t>
            </a:r>
          </a:p>
          <a:p>
            <a:r>
              <a:rPr lang="en-GB" sz="1500" dirty="0">
                <a:latin typeface="Arial Nova"/>
                <a:cs typeface="Calibri"/>
              </a:rPr>
              <a:t>Slide 9..........................................Beers model</a:t>
            </a:r>
          </a:p>
          <a:p>
            <a:r>
              <a:rPr lang="en-GB" sz="1500" dirty="0">
                <a:latin typeface="Arial Nova"/>
                <a:cs typeface="Calibri"/>
              </a:rPr>
              <a:t>Slide 10........................................Recommendations</a:t>
            </a:r>
          </a:p>
          <a:p>
            <a:r>
              <a:rPr lang="en-GB" sz="1500" dirty="0">
                <a:latin typeface="Arial Nova"/>
                <a:cs typeface="Calibri"/>
              </a:rPr>
              <a:t>Slide 11.......................................Conclusion</a:t>
            </a:r>
          </a:p>
          <a:p>
            <a:r>
              <a:rPr lang="en-GB" sz="1500" dirty="0">
                <a:latin typeface="Arial Nova"/>
                <a:cs typeface="Calibri"/>
              </a:rPr>
              <a:t>Slide 12.......................................References</a:t>
            </a:r>
          </a:p>
          <a:p>
            <a:pPr marL="0" indent="0">
              <a:buNone/>
            </a:pPr>
            <a:endParaRPr lang="en-GB" sz="1500">
              <a:cs typeface="Calibri"/>
            </a:endParaRPr>
          </a:p>
        </p:txBody>
      </p:sp>
    </p:spTree>
    <p:extLst>
      <p:ext uri="{BB962C8B-B14F-4D97-AF65-F5344CB8AC3E}">
        <p14:creationId xmlns:p14="http://schemas.microsoft.com/office/powerpoint/2010/main" val="3890398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F35BD-AA1A-9BFA-FF27-8410361EDC8D}"/>
              </a:ext>
            </a:extLst>
          </p:cNvPr>
          <p:cNvSpPr>
            <a:spLocks noGrp="1"/>
          </p:cNvSpPr>
          <p:nvPr>
            <p:ph type="title"/>
          </p:nvPr>
        </p:nvSpPr>
        <p:spPr>
          <a:xfrm>
            <a:off x="1075767" y="1188637"/>
            <a:ext cx="2988234" cy="4480726"/>
          </a:xfrm>
        </p:spPr>
        <p:txBody>
          <a:bodyPr>
            <a:normAutofit/>
          </a:bodyPr>
          <a:lstStyle/>
          <a:p>
            <a:pPr algn="r"/>
            <a:r>
              <a:rPr lang="en-GB" sz="3600" b="1" u="sng">
                <a:latin typeface="Arial Nova"/>
                <a:cs typeface="Calibri Light"/>
              </a:rPr>
              <a:t>Introduction</a:t>
            </a:r>
            <a:endParaRPr lang="en-GB" sz="3600" b="1" u="sng">
              <a:latin typeface="Arial Nova"/>
            </a:endParaRPr>
          </a:p>
        </p:txBody>
      </p:sp>
      <p:cxnSp>
        <p:nvCxnSpPr>
          <p:cNvPr id="25"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A09129-18BC-7D44-1DBF-7842A57FF536}"/>
              </a:ext>
            </a:extLst>
          </p:cNvPr>
          <p:cNvSpPr>
            <a:spLocks noGrp="1"/>
          </p:cNvSpPr>
          <p:nvPr>
            <p:ph idx="1"/>
          </p:nvPr>
        </p:nvSpPr>
        <p:spPr>
          <a:xfrm>
            <a:off x="5255260" y="1648870"/>
            <a:ext cx="4702848" cy="3560260"/>
          </a:xfrm>
        </p:spPr>
        <p:txBody>
          <a:bodyPr vert="horz" lIns="91440" tIns="45720" rIns="91440" bIns="45720" rtlCol="0" anchor="ctr">
            <a:normAutofit/>
          </a:bodyPr>
          <a:lstStyle/>
          <a:p>
            <a:r>
              <a:rPr lang="en-GB" sz="2400">
                <a:latin typeface="Arial Nova"/>
                <a:ea typeface="+mn-lt"/>
                <a:cs typeface="+mn-lt"/>
              </a:rPr>
              <a:t>The purpose of this  presentation is  to examine the organisational culture, ethos, and values of google, and identify Google's organisational structure and evaluate it critically, including the implications for the organization's culture.  </a:t>
            </a:r>
            <a:endParaRPr lang="en-GB" sz="2400">
              <a:latin typeface="Arial Nova"/>
            </a:endParaRPr>
          </a:p>
        </p:txBody>
      </p:sp>
    </p:spTree>
    <p:extLst>
      <p:ext uri="{BB962C8B-B14F-4D97-AF65-F5344CB8AC3E}">
        <p14:creationId xmlns:p14="http://schemas.microsoft.com/office/powerpoint/2010/main" val="3170030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5D594-170F-E38A-7992-0EE10D464B7D}"/>
              </a:ext>
            </a:extLst>
          </p:cNvPr>
          <p:cNvSpPr>
            <a:spLocks noGrp="1"/>
          </p:cNvSpPr>
          <p:nvPr>
            <p:ph type="title"/>
          </p:nvPr>
        </p:nvSpPr>
        <p:spPr>
          <a:xfrm>
            <a:off x="1006900" y="1188637"/>
            <a:ext cx="3057101" cy="4480726"/>
          </a:xfrm>
        </p:spPr>
        <p:txBody>
          <a:bodyPr>
            <a:normAutofit/>
          </a:bodyPr>
          <a:lstStyle/>
          <a:p>
            <a:pPr algn="r"/>
            <a:r>
              <a:rPr lang="en-GB" sz="3100" b="1" u="sng">
                <a:latin typeface="Arial Nova"/>
                <a:ea typeface="Calibri Light"/>
                <a:cs typeface="Calibri Light"/>
              </a:rPr>
              <a:t>Organisational culture of google</a:t>
            </a:r>
          </a:p>
        </p:txBody>
      </p:sp>
      <p:cxnSp>
        <p:nvCxnSpPr>
          <p:cNvPr id="28" name="Straight Connector 2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0B0DBAE3-3A4B-986B-D2B5-5A8D36493937}"/>
              </a:ext>
            </a:extLst>
          </p:cNvPr>
          <p:cNvGraphicFramePr>
            <a:graphicFrameLocks noGrp="1"/>
          </p:cNvGraphicFramePr>
          <p:nvPr>
            <p:ph idx="1"/>
            <p:extLst>
              <p:ext uri="{D42A27DB-BD31-4B8C-83A1-F6EECF244321}">
                <p14:modId xmlns:p14="http://schemas.microsoft.com/office/powerpoint/2010/main" val="490209974"/>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4416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60616-AB9B-A3BF-5200-CDA7D43CB0C4}"/>
              </a:ext>
            </a:extLst>
          </p:cNvPr>
          <p:cNvSpPr>
            <a:spLocks noGrp="1"/>
          </p:cNvSpPr>
          <p:nvPr>
            <p:ph type="title"/>
          </p:nvPr>
        </p:nvSpPr>
        <p:spPr>
          <a:xfrm>
            <a:off x="1006900" y="1188637"/>
            <a:ext cx="3057101" cy="4480726"/>
          </a:xfrm>
        </p:spPr>
        <p:txBody>
          <a:bodyPr>
            <a:normAutofit/>
          </a:bodyPr>
          <a:lstStyle/>
          <a:p>
            <a:pPr algn="r"/>
            <a:r>
              <a:rPr lang="en-GB" sz="6600" b="1" u="sng" dirty="0">
                <a:latin typeface="Arial Nova"/>
                <a:ea typeface="Calibri Light"/>
                <a:cs typeface="Calibri Light"/>
              </a:rPr>
              <a:t>ethos</a:t>
            </a:r>
            <a:endParaRPr lang="en-GB" sz="6600" dirty="0">
              <a:latin typeface="Arial Nova"/>
            </a:endParaRPr>
          </a:p>
        </p:txBody>
      </p:sp>
      <p:cxnSp>
        <p:nvCxnSpPr>
          <p:cNvPr id="28" name="Straight Connector 2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7541D317-0F5E-7AB4-E280-54928904C35A}"/>
              </a:ext>
            </a:extLst>
          </p:cNvPr>
          <p:cNvGraphicFramePr>
            <a:graphicFrameLocks noGrp="1"/>
          </p:cNvGraphicFramePr>
          <p:nvPr>
            <p:ph idx="1"/>
            <p:extLst>
              <p:ext uri="{D42A27DB-BD31-4B8C-83A1-F6EECF244321}">
                <p14:modId xmlns:p14="http://schemas.microsoft.com/office/powerpoint/2010/main" val="3475852125"/>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91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3E755-04CF-D47D-3B02-7624630C09B2}"/>
              </a:ext>
            </a:extLst>
          </p:cNvPr>
          <p:cNvSpPr>
            <a:spLocks noGrp="1"/>
          </p:cNvSpPr>
          <p:nvPr>
            <p:ph type="title"/>
          </p:nvPr>
        </p:nvSpPr>
        <p:spPr>
          <a:xfrm>
            <a:off x="1006900" y="1188637"/>
            <a:ext cx="3057101" cy="4480726"/>
          </a:xfrm>
        </p:spPr>
        <p:txBody>
          <a:bodyPr>
            <a:normAutofit/>
          </a:bodyPr>
          <a:lstStyle/>
          <a:p>
            <a:pPr algn="r"/>
            <a:r>
              <a:rPr lang="en-GB" sz="6600" b="1" u="sng" dirty="0">
                <a:latin typeface="Arial Nova"/>
                <a:ea typeface="Calibri Light"/>
                <a:cs typeface="Calibri Light"/>
              </a:rPr>
              <a:t>values</a:t>
            </a:r>
            <a:endParaRPr lang="en-GB" sz="6600" b="1" u="sng" dirty="0">
              <a:latin typeface="Arial Nova"/>
            </a:endParaRPr>
          </a:p>
        </p:txBody>
      </p:sp>
      <p:cxnSp>
        <p:nvCxnSpPr>
          <p:cNvPr id="28" name="Straight Connector 2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2BBD205A-3916-94AD-0EDB-EA933D0685E1}"/>
              </a:ext>
            </a:extLst>
          </p:cNvPr>
          <p:cNvGraphicFramePr>
            <a:graphicFrameLocks noGrp="1"/>
          </p:cNvGraphicFramePr>
          <p:nvPr>
            <p:ph idx="1"/>
            <p:extLst>
              <p:ext uri="{D42A27DB-BD31-4B8C-83A1-F6EECF244321}">
                <p14:modId xmlns:p14="http://schemas.microsoft.com/office/powerpoint/2010/main" val="4041726238"/>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0057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Right Triangle 6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59F20C-F372-C7BB-5022-D181D8E43743}"/>
              </a:ext>
            </a:extLst>
          </p:cNvPr>
          <p:cNvSpPr>
            <a:spLocks noGrp="1"/>
          </p:cNvSpPr>
          <p:nvPr>
            <p:ph type="title"/>
          </p:nvPr>
        </p:nvSpPr>
        <p:spPr>
          <a:xfrm>
            <a:off x="1006900" y="1188637"/>
            <a:ext cx="3141430" cy="4480726"/>
          </a:xfrm>
        </p:spPr>
        <p:txBody>
          <a:bodyPr>
            <a:normAutofit/>
          </a:bodyPr>
          <a:lstStyle/>
          <a:p>
            <a:pPr algn="r"/>
            <a:r>
              <a:rPr lang="en-GB" sz="3100" b="1" u="sng">
                <a:latin typeface="Arial Nova"/>
                <a:ea typeface="Calibri Light"/>
                <a:cs typeface="Calibri Light"/>
              </a:rPr>
              <a:t>sustainability</a:t>
            </a:r>
            <a:endParaRPr lang="en-GB" sz="3100" b="1" u="sng">
              <a:latin typeface="Arial Nova"/>
            </a:endParaRPr>
          </a:p>
        </p:txBody>
      </p:sp>
      <p:cxnSp>
        <p:nvCxnSpPr>
          <p:cNvPr id="73" name="Straight Connector 7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1" name="Content Placeholder 2">
            <a:extLst>
              <a:ext uri="{FF2B5EF4-FFF2-40B4-BE49-F238E27FC236}">
                <a16:creationId xmlns:a16="http://schemas.microsoft.com/office/drawing/2014/main" id="{99749B21-A682-B020-BFF3-4BA73D8B19D6}"/>
              </a:ext>
            </a:extLst>
          </p:cNvPr>
          <p:cNvGraphicFramePr>
            <a:graphicFrameLocks noGrp="1"/>
          </p:cNvGraphicFramePr>
          <p:nvPr>
            <p:ph idx="1"/>
            <p:extLst>
              <p:ext uri="{D42A27DB-BD31-4B8C-83A1-F6EECF244321}">
                <p14:modId xmlns:p14="http://schemas.microsoft.com/office/powerpoint/2010/main" val="1830828882"/>
              </p:ext>
            </p:extLst>
          </p:nvPr>
        </p:nvGraphicFramePr>
        <p:xfrm>
          <a:off x="5170778" y="1188637"/>
          <a:ext cx="4780416" cy="448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260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8E9E9-C1B5-8681-0E13-B0920750474A}"/>
              </a:ext>
            </a:extLst>
          </p:cNvPr>
          <p:cNvSpPr>
            <a:spLocks noGrp="1"/>
          </p:cNvSpPr>
          <p:nvPr>
            <p:ph type="title"/>
          </p:nvPr>
        </p:nvSpPr>
        <p:spPr>
          <a:xfrm>
            <a:off x="914400" y="3854301"/>
            <a:ext cx="3833037" cy="1638721"/>
          </a:xfrm>
        </p:spPr>
        <p:txBody>
          <a:bodyPr anchor="b">
            <a:normAutofit/>
          </a:bodyPr>
          <a:lstStyle/>
          <a:p>
            <a:r>
              <a:rPr lang="en-GB" u="sng">
                <a:latin typeface="Arial"/>
                <a:cs typeface="Arial"/>
              </a:rPr>
              <a:t>McKinsey's</a:t>
            </a:r>
            <a:r>
              <a:rPr lang="en-GB" u="sng" dirty="0">
                <a:latin typeface="Arial"/>
                <a:cs typeface="Arial"/>
              </a:rPr>
              <a:t> 7,s model</a:t>
            </a:r>
          </a:p>
        </p:txBody>
      </p:sp>
      <p:sp>
        <p:nvSpPr>
          <p:cNvPr id="20" name="Content Placeholder 2">
            <a:extLst>
              <a:ext uri="{FF2B5EF4-FFF2-40B4-BE49-F238E27FC236}">
                <a16:creationId xmlns:a16="http://schemas.microsoft.com/office/drawing/2014/main" id="{69A830A7-CC1B-4017-88D8-4397E731BC9B}"/>
              </a:ext>
            </a:extLst>
          </p:cNvPr>
          <p:cNvSpPr>
            <a:spLocks noGrp="1"/>
          </p:cNvSpPr>
          <p:nvPr>
            <p:ph idx="1"/>
          </p:nvPr>
        </p:nvSpPr>
        <p:spPr>
          <a:xfrm>
            <a:off x="5676900" y="960120"/>
            <a:ext cx="5524499" cy="4831080"/>
          </a:xfrm>
        </p:spPr>
        <p:txBody>
          <a:bodyPr anchor="t">
            <a:normAutofit lnSpcReduction="10000"/>
          </a:bodyPr>
          <a:lstStyle/>
          <a:p>
            <a:r>
              <a:rPr lang="en-US" sz="1600" dirty="0">
                <a:latin typeface="Arial"/>
                <a:cs typeface="Arial"/>
              </a:rPr>
              <a:t>These elements are strategy, structure, systems, shared values, style, staff, and skills. </a:t>
            </a:r>
          </a:p>
          <a:p>
            <a:r>
              <a:rPr lang="en-GB" sz="1400" b="1" dirty="0">
                <a:latin typeface="Arial"/>
                <a:cs typeface="Arial"/>
              </a:rPr>
              <a:t>Strategy's:</a:t>
            </a:r>
            <a:r>
              <a:rPr lang="en-GB" sz="1400" dirty="0">
                <a:latin typeface="Arial"/>
                <a:cs typeface="Arial"/>
              </a:rPr>
              <a:t> ideas and inventions Google's approach is based on its goal to organise all the world's information and make it widely useful and accessible. The business has long been renowned for its ground-breaking technological approaches and creative concepts. its search algorithm, google search transformed the way people access information on the internet and its relentless quest for innovation has led to the development of several successful businesses and services.</a:t>
            </a:r>
            <a:endParaRPr lang="en-US" sz="1400">
              <a:latin typeface="Arial"/>
              <a:cs typeface="Arial"/>
            </a:endParaRPr>
          </a:p>
          <a:p>
            <a:endParaRPr lang="en-GB" sz="1400" dirty="0">
              <a:latin typeface="Arial"/>
              <a:cs typeface="Arial"/>
            </a:endParaRPr>
          </a:p>
          <a:p>
            <a:r>
              <a:rPr lang="en-GB" sz="1400" b="1" dirty="0">
                <a:latin typeface="Arial"/>
                <a:cs typeface="Arial"/>
              </a:rPr>
              <a:t>Structure:</a:t>
            </a:r>
            <a:r>
              <a:rPr lang="en-GB" sz="1400" dirty="0">
                <a:latin typeface="Arial"/>
                <a:cs typeface="Arial"/>
              </a:rPr>
              <a:t> Google has a flat hierarchical structure with decentralised decision-making and information access. This encourages a culture of creativity and gives employees of all ranks the freedom to share their knowledge and insights. Google promotes cross-functional collaboration and innovation by dismantling traditional silos</a:t>
            </a:r>
            <a:r>
              <a:rPr lang="en-GB" sz="1400" b="1" dirty="0">
                <a:latin typeface="Arial"/>
                <a:cs typeface="Arial"/>
              </a:rPr>
              <a:t>.</a:t>
            </a:r>
            <a:endParaRPr lang="en-GB" sz="1400" dirty="0">
              <a:latin typeface="Arial"/>
              <a:cs typeface="Arial"/>
            </a:endParaRPr>
          </a:p>
        </p:txBody>
      </p:sp>
      <p:pic>
        <p:nvPicPr>
          <p:cNvPr id="5" name="Picture 4" descr="White puzzle with one red piece">
            <a:extLst>
              <a:ext uri="{FF2B5EF4-FFF2-40B4-BE49-F238E27FC236}">
                <a16:creationId xmlns:a16="http://schemas.microsoft.com/office/drawing/2014/main" id="{82CD8C45-7E76-4798-7BEE-B3B1ACAD7562}"/>
              </a:ext>
            </a:extLst>
          </p:cNvPr>
          <p:cNvPicPr>
            <a:picLocks noChangeAspect="1"/>
          </p:cNvPicPr>
          <p:nvPr/>
        </p:nvPicPr>
        <p:blipFill rotWithShape="1">
          <a:blip r:embed="rId2"/>
          <a:srcRect l="24114" r="22468" b="-2"/>
          <a:stretch/>
        </p:blipFill>
        <p:spPr>
          <a:xfrm>
            <a:off x="1557107" y="836142"/>
            <a:ext cx="2623822" cy="2762980"/>
          </a:xfrm>
          <a:prstGeom prst="rect">
            <a:avLst/>
          </a:prstGeom>
          <a:noFill/>
        </p:spPr>
      </p:pic>
      <p:sp>
        <p:nvSpPr>
          <p:cNvPr id="11" name="Date Placeholder 3">
            <a:extLst>
              <a:ext uri="{FF2B5EF4-FFF2-40B4-BE49-F238E27FC236}">
                <a16:creationId xmlns:a16="http://schemas.microsoft.com/office/drawing/2014/main" id="{1F044AAC-B761-4B43-A7F5-E83A2E6C3D2E}"/>
              </a:ext>
            </a:extLst>
          </p:cNvPr>
          <p:cNvSpPr>
            <a:spLocks noGrp="1"/>
          </p:cNvSpPr>
          <p:nvPr>
            <p:ph type="dt" sz="half" idx="10"/>
          </p:nvPr>
        </p:nvSpPr>
        <p:spPr>
          <a:xfrm>
            <a:off x="912628" y="6356350"/>
            <a:ext cx="2743200" cy="365125"/>
          </a:xfrm>
        </p:spPr>
        <p:txBody>
          <a:bodyPr>
            <a:normAutofit/>
          </a:bodyPr>
          <a:lstStyle/>
          <a:p>
            <a:pPr>
              <a:spcAft>
                <a:spcPts val="600"/>
              </a:spcAft>
            </a:pPr>
            <a:fld id="{238A62C4-9532-477E-82D0-1BD0CBC71971}" type="datetime1">
              <a:rPr lang="en-US" smtClean="0"/>
              <a:pPr>
                <a:spcAft>
                  <a:spcPts val="600"/>
                </a:spcAft>
              </a:pPr>
              <a:t>11/17/2023</a:t>
            </a:fld>
            <a:endParaRPr lang="en-US" dirty="0"/>
          </a:p>
        </p:txBody>
      </p:sp>
      <p:sp>
        <p:nvSpPr>
          <p:cNvPr id="13" name="Footer Placeholder 4">
            <a:extLst>
              <a:ext uri="{FF2B5EF4-FFF2-40B4-BE49-F238E27FC236}">
                <a16:creationId xmlns:a16="http://schemas.microsoft.com/office/drawing/2014/main" id="{5A5D6226-C153-4C5F-B30C-5656FEDF3F73}"/>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15"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normAutofit/>
          </a:bodyPr>
          <a:lstStyle/>
          <a:p>
            <a:pPr>
              <a:spcAft>
                <a:spcPts val="600"/>
              </a:spcAft>
            </a:pPr>
            <a:fld id="{2B6A0707-BFCA-4BDD-8B25-E2A14A0F80A6}" type="slidenum">
              <a:rPr lang="en-US" smtClean="0">
                <a:effectLst>
                  <a:outerShdw blurRad="38100" dist="38100" dir="2700000" algn="tl">
                    <a:srgbClr val="000000">
                      <a:alpha val="43137"/>
                    </a:srgbClr>
                  </a:outerShdw>
                </a:effectLst>
              </a:rPr>
              <a:pPr>
                <a:spcAft>
                  <a:spcPts val="600"/>
                </a:spcAft>
              </a:pPr>
              <a:t>8</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42935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2BB85-3B50-7D04-D8B6-182445B2D511}"/>
              </a:ext>
            </a:extLst>
          </p:cNvPr>
          <p:cNvSpPr>
            <a:spLocks noGrp="1"/>
          </p:cNvSpPr>
          <p:nvPr>
            <p:ph type="title"/>
          </p:nvPr>
        </p:nvSpPr>
        <p:spPr>
          <a:xfrm>
            <a:off x="7353038" y="1371600"/>
            <a:ext cx="3924562" cy="1314443"/>
          </a:xfrm>
        </p:spPr>
        <p:txBody>
          <a:bodyPr>
            <a:normAutofit/>
          </a:bodyPr>
          <a:lstStyle/>
          <a:p>
            <a:r>
              <a:rPr lang="en-GB" sz="2800" b="1" u="sng" dirty="0">
                <a:latin typeface="Arial"/>
                <a:cs typeface="Arial"/>
              </a:rPr>
              <a:t>Beers model</a:t>
            </a:r>
          </a:p>
        </p:txBody>
      </p:sp>
      <p:sp>
        <p:nvSpPr>
          <p:cNvPr id="9" name="Content Placeholder 8">
            <a:extLst>
              <a:ext uri="{FF2B5EF4-FFF2-40B4-BE49-F238E27FC236}">
                <a16:creationId xmlns:a16="http://schemas.microsoft.com/office/drawing/2014/main" id="{2A20E761-5F0E-4D79-87B4-BA9918FB4760}"/>
              </a:ext>
            </a:extLst>
          </p:cNvPr>
          <p:cNvSpPr>
            <a:spLocks noGrp="1"/>
          </p:cNvSpPr>
          <p:nvPr>
            <p:ph idx="1"/>
          </p:nvPr>
        </p:nvSpPr>
        <p:spPr>
          <a:xfrm>
            <a:off x="7353037" y="2853369"/>
            <a:ext cx="3924562" cy="3088460"/>
          </a:xfrm>
        </p:spPr>
        <p:txBody>
          <a:bodyPr vert="horz" lIns="91440" tIns="45720" rIns="91440" bIns="45720" rtlCol="0" anchor="t">
            <a:noAutofit/>
          </a:bodyPr>
          <a:lstStyle/>
          <a:p>
            <a:pPr>
              <a:lnSpc>
                <a:spcPct val="110000"/>
              </a:lnSpc>
            </a:pPr>
            <a:r>
              <a:rPr lang="en-GB" sz="1600" dirty="0">
                <a:latin typeface="Arial"/>
                <a:cs typeface="Arial"/>
              </a:rPr>
              <a:t>professor Michael Beer popularised the term "silent barriers" in relation to organisational change.</a:t>
            </a:r>
          </a:p>
          <a:p>
            <a:pPr>
              <a:lnSpc>
                <a:spcPct val="110000"/>
              </a:lnSpc>
            </a:pPr>
            <a:r>
              <a:rPr lang="en-GB" sz="1600" dirty="0">
                <a:latin typeface="Arial"/>
                <a:cs typeface="Arial"/>
              </a:rPr>
              <a:t>All organisations have stress points because they are hard to get right and maintain since they call for human skills like teamwork and leadership. (Michael Beer. 2023) </a:t>
            </a:r>
          </a:p>
          <a:p>
            <a:pPr>
              <a:lnSpc>
                <a:spcPct val="110000"/>
              </a:lnSpc>
            </a:pPr>
            <a:r>
              <a:rPr lang="en-GB" sz="1600" dirty="0">
                <a:latin typeface="Arial"/>
                <a:cs typeface="Arial"/>
              </a:rPr>
              <a:t>Removing silent barriers is a continuous activity that is necessary to achieve organisational success and flexibility.</a:t>
            </a:r>
          </a:p>
        </p:txBody>
      </p:sp>
      <p:pic>
        <p:nvPicPr>
          <p:cNvPr id="5" name="Picture 4" descr="Molecular structure and periodic table on a desk">
            <a:extLst>
              <a:ext uri="{FF2B5EF4-FFF2-40B4-BE49-F238E27FC236}">
                <a16:creationId xmlns:a16="http://schemas.microsoft.com/office/drawing/2014/main" id="{C9854A7D-9033-4EC0-9A01-D58B9C80014B}"/>
              </a:ext>
            </a:extLst>
          </p:cNvPr>
          <p:cNvPicPr>
            <a:picLocks noChangeAspect="1"/>
          </p:cNvPicPr>
          <p:nvPr/>
        </p:nvPicPr>
        <p:blipFill rotWithShape="1">
          <a:blip r:embed="rId2"/>
          <a:srcRect l="1289" r="35323" b="-1"/>
          <a:stretch/>
        </p:blipFill>
        <p:spPr>
          <a:xfrm>
            <a:off x="20" y="10"/>
            <a:ext cx="6512527" cy="6857990"/>
          </a:xfrm>
          <a:prstGeom prst="rect">
            <a:avLst/>
          </a:prstGeom>
          <a:noFill/>
        </p:spPr>
      </p:pic>
      <p:sp>
        <p:nvSpPr>
          <p:cNvPr id="11" name="Date Placeholder 3">
            <a:extLst>
              <a:ext uri="{FF2B5EF4-FFF2-40B4-BE49-F238E27FC236}">
                <a16:creationId xmlns:a16="http://schemas.microsoft.com/office/drawing/2014/main" id="{1F044AAC-B761-4B43-A7F5-E83A2E6C3D2E}"/>
              </a:ext>
            </a:extLst>
          </p:cNvPr>
          <p:cNvSpPr>
            <a:spLocks noGrp="1"/>
          </p:cNvSpPr>
          <p:nvPr>
            <p:ph type="dt" sz="half" idx="10"/>
          </p:nvPr>
        </p:nvSpPr>
        <p:spPr>
          <a:xfrm>
            <a:off x="912628" y="6356350"/>
            <a:ext cx="2743200" cy="365125"/>
          </a:xfrm>
        </p:spPr>
        <p:txBody>
          <a:bodyPr>
            <a:normAutofit/>
          </a:bodyPr>
          <a:lstStyle/>
          <a:p>
            <a:pPr>
              <a:spcAft>
                <a:spcPts val="600"/>
              </a:spcAft>
            </a:pPr>
            <a:fld id="{238A62C4-9532-477E-82D0-1BD0CBC71971}" type="datetime1">
              <a:rPr lang="en-US">
                <a:solidFill>
                  <a:srgbClr val="FFFFFF"/>
                </a:solidFill>
              </a:rPr>
              <a:pPr>
                <a:spcAft>
                  <a:spcPts val="600"/>
                </a:spcAft>
              </a:pPr>
              <a:t>11/17/2023</a:t>
            </a:fld>
            <a:endParaRPr lang="en-US">
              <a:solidFill>
                <a:srgbClr val="FFFFFF"/>
              </a:solidFill>
            </a:endParaRPr>
          </a:p>
        </p:txBody>
      </p:sp>
      <p:sp>
        <p:nvSpPr>
          <p:cNvPr id="13" name="Footer Placeholder 4">
            <a:extLst>
              <a:ext uri="{FF2B5EF4-FFF2-40B4-BE49-F238E27FC236}">
                <a16:creationId xmlns:a16="http://schemas.microsoft.com/office/drawing/2014/main" id="{5A5D6226-C153-4C5F-B30C-5656FEDF3F73}"/>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sp>
        <p:nvSpPr>
          <p:cNvPr id="15" name="Slide Number Placeholder 5">
            <a:extLst>
              <a:ext uri="{FF2B5EF4-FFF2-40B4-BE49-F238E27FC236}">
                <a16:creationId xmlns:a16="http://schemas.microsoft.com/office/drawing/2014/main" id="{86091187-3CD7-4891-BB4A-9A3F2309F149}"/>
              </a:ext>
            </a:extLst>
          </p:cNvPr>
          <p:cNvSpPr>
            <a:spLocks noGrp="1"/>
          </p:cNvSpPr>
          <p:nvPr>
            <p:ph type="sldNum" sz="quarter" idx="12"/>
          </p:nvPr>
        </p:nvSpPr>
        <p:spPr>
          <a:xfrm>
            <a:off x="10807995" y="6356350"/>
            <a:ext cx="723014" cy="365125"/>
          </a:xfrm>
        </p:spPr>
        <p:txBody>
          <a:bodyPr>
            <a:normAutofit/>
          </a:bodyPr>
          <a:lstStyle/>
          <a:p>
            <a:pPr>
              <a:spcAft>
                <a:spcPts val="600"/>
              </a:spcAft>
            </a:pPr>
            <a:fld id="{2B6A0707-BFCA-4BDD-8B25-E2A14A0F80A6}" type="slidenum">
              <a:rPr lang="en-US" smtClean="0">
                <a:effectLst>
                  <a:outerShdw blurRad="38100" dist="38100" dir="2700000" algn="tl">
                    <a:srgbClr val="000000">
                      <a:alpha val="43137"/>
                    </a:srgbClr>
                  </a:outerShdw>
                </a:effectLst>
              </a:rPr>
              <a:pPr>
                <a:spcAft>
                  <a:spcPts val="600"/>
                </a:spcAft>
              </a:pPr>
              <a:t>9</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47498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8786165-D1F5-4C77-D96B-87E3AE04EC87}"/>
              </a:ext>
            </a:extLst>
          </p:cNvPr>
          <p:cNvSpPr>
            <a:spLocks noGrp="1"/>
          </p:cNvSpPr>
          <p:nvPr>
            <p:ph type="title"/>
          </p:nvPr>
        </p:nvSpPr>
        <p:spPr>
          <a:xfrm>
            <a:off x="838200" y="365125"/>
            <a:ext cx="9842237" cy="1325563"/>
          </a:xfrm>
        </p:spPr>
        <p:txBody>
          <a:bodyPr>
            <a:normAutofit/>
          </a:bodyPr>
          <a:lstStyle/>
          <a:p>
            <a:r>
              <a:rPr lang="en-GB" sz="2800" b="1" u="sng" dirty="0">
                <a:latin typeface="Arial"/>
                <a:ea typeface="Calibri Light"/>
                <a:cs typeface="Calibri Light"/>
              </a:rPr>
              <a:t>Recommendations</a:t>
            </a:r>
            <a:endParaRPr lang="en-GB" sz="2800" b="1" u="sng" dirty="0">
              <a:latin typeface="Aria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6AC4370D-4051-6AF3-58A6-BF6277D7E566}"/>
              </a:ext>
            </a:extLst>
          </p:cNvPr>
          <p:cNvGraphicFramePr>
            <a:graphicFrameLocks noGrp="1"/>
          </p:cNvGraphicFramePr>
          <p:nvPr>
            <p:ph idx="1"/>
            <p:extLst>
              <p:ext uri="{D42A27DB-BD31-4B8C-83A1-F6EECF244321}">
                <p14:modId xmlns:p14="http://schemas.microsoft.com/office/powerpoint/2010/main" val="27241383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9282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C3B9D7-81BC-EEB9-9EBF-3945AC6FD944}"/>
              </a:ext>
            </a:extLst>
          </p:cNvPr>
          <p:cNvSpPr>
            <a:spLocks noGrp="1"/>
          </p:cNvSpPr>
          <p:nvPr>
            <p:ph type="title"/>
          </p:nvPr>
        </p:nvSpPr>
        <p:spPr>
          <a:xfrm>
            <a:off x="1006900" y="1188637"/>
            <a:ext cx="3141430" cy="4480726"/>
          </a:xfrm>
        </p:spPr>
        <p:txBody>
          <a:bodyPr>
            <a:normAutofit/>
          </a:bodyPr>
          <a:lstStyle/>
          <a:p>
            <a:pPr algn="r"/>
            <a:r>
              <a:rPr lang="en-GB" sz="4100" b="1" u="sng">
                <a:latin typeface="Arial Nova"/>
              </a:rPr>
              <a:t>Conclusion</a:t>
            </a:r>
            <a:endParaRPr lang="en-GB" sz="4100" b="1" u="sng"/>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2D7EB5-10D0-3268-8CA6-BAC68B11BBA8}"/>
              </a:ext>
            </a:extLst>
          </p:cNvPr>
          <p:cNvSpPr>
            <a:spLocks noGrp="1"/>
          </p:cNvSpPr>
          <p:nvPr>
            <p:ph idx="1"/>
          </p:nvPr>
        </p:nvSpPr>
        <p:spPr>
          <a:xfrm>
            <a:off x="5138928" y="1338729"/>
            <a:ext cx="4795584" cy="4180542"/>
          </a:xfrm>
        </p:spPr>
        <p:txBody>
          <a:bodyPr anchor="ctr">
            <a:normAutofit/>
          </a:bodyPr>
          <a:lstStyle/>
          <a:p>
            <a:r>
              <a:rPr lang="en-GB" sz="1700">
                <a:latin typeface="Arial"/>
                <a:cs typeface="Arial"/>
              </a:rPr>
              <a:t>In conclusion, Google's culture must be improved by positive organisational changes to sustain its leadership position in the industry and guarantee long-term success.</a:t>
            </a:r>
          </a:p>
          <a:p>
            <a:r>
              <a:rPr lang="en-GB" sz="1700">
                <a:latin typeface="Arial"/>
                <a:cs typeface="Arial"/>
              </a:rPr>
              <a:t>Prioritising qualities like creativity, diversity, openness, and flexibility can help Google improve its working culture and overcome a range of obstacles</a:t>
            </a:r>
          </a:p>
          <a:p>
            <a:r>
              <a:rPr lang="en-GB" sz="1700">
                <a:latin typeface="Arial"/>
                <a:cs typeface="Arial"/>
              </a:rPr>
              <a:t>Google can maintain its position as a global leader in innovation and technology while adhering to its objective of organising the world's information and making it widely accessible and valuable by continuously enhancing its culture. </a:t>
            </a:r>
          </a:p>
        </p:txBody>
      </p:sp>
    </p:spTree>
    <p:extLst>
      <p:ext uri="{BB962C8B-B14F-4D97-AF65-F5344CB8AC3E}">
        <p14:creationId xmlns:p14="http://schemas.microsoft.com/office/powerpoint/2010/main" val="464518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DB30F-CD4B-E885-D8E1-FDBA64C14F28}"/>
              </a:ext>
            </a:extLst>
          </p:cNvPr>
          <p:cNvSpPr>
            <a:spLocks noGrp="1"/>
          </p:cNvSpPr>
          <p:nvPr>
            <p:ph type="title"/>
          </p:nvPr>
        </p:nvSpPr>
        <p:spPr>
          <a:xfrm>
            <a:off x="1006900" y="1188637"/>
            <a:ext cx="3141430" cy="4480726"/>
          </a:xfrm>
        </p:spPr>
        <p:txBody>
          <a:bodyPr>
            <a:normAutofit/>
          </a:bodyPr>
          <a:lstStyle/>
          <a:p>
            <a:pPr algn="r"/>
            <a:r>
              <a:rPr lang="en-GB" sz="4100" b="1" u="sng">
                <a:latin typeface="Arial Nova"/>
                <a:cs typeface="Calibri Light"/>
              </a:rPr>
              <a:t>References</a:t>
            </a:r>
            <a:endParaRPr lang="en-GB" sz="4100" b="1">
              <a:latin typeface="Arial Nova"/>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8454AE-CB27-1AA8-CC6C-19BAC11E189A}"/>
              </a:ext>
            </a:extLst>
          </p:cNvPr>
          <p:cNvSpPr>
            <a:spLocks noGrp="1"/>
          </p:cNvSpPr>
          <p:nvPr>
            <p:ph idx="1"/>
          </p:nvPr>
        </p:nvSpPr>
        <p:spPr>
          <a:xfrm>
            <a:off x="5138928" y="1338729"/>
            <a:ext cx="4795584" cy="4180542"/>
          </a:xfrm>
        </p:spPr>
        <p:txBody>
          <a:bodyPr anchor="ctr">
            <a:normAutofit/>
          </a:bodyPr>
          <a:lstStyle/>
          <a:p>
            <a:r>
              <a:rPr lang="en-GB" sz="1600" dirty="0">
                <a:latin typeface="Arial"/>
                <a:cs typeface="Arial"/>
              </a:rPr>
              <a:t>Evangeline, E. T., Gopal Ragavan, V. P. (2016) 'Organisational Culture and Motivation as Instigators for Employee Engagement', </a:t>
            </a:r>
            <a:r>
              <a:rPr lang="en-GB" sz="1600" i="1" dirty="0">
                <a:latin typeface="Arial"/>
                <a:cs typeface="Arial"/>
              </a:rPr>
              <a:t>Indian Journal of Science and Technology,</a:t>
            </a:r>
            <a:r>
              <a:rPr lang="en-GB" sz="1600" dirty="0">
                <a:latin typeface="Arial"/>
                <a:cs typeface="Arial"/>
              </a:rPr>
              <a:t> Vol 9(2) Available at: DOI: 10.17485/</a:t>
            </a:r>
            <a:r>
              <a:rPr lang="en-GB" sz="1600" err="1">
                <a:latin typeface="Arial"/>
                <a:cs typeface="Arial"/>
              </a:rPr>
              <a:t>ijst</a:t>
            </a:r>
            <a:r>
              <a:rPr lang="en-GB" sz="1600" dirty="0">
                <a:latin typeface="Arial"/>
                <a:cs typeface="Arial"/>
              </a:rPr>
              <a:t>/2016/v9i2/8634</a:t>
            </a:r>
          </a:p>
          <a:p>
            <a:endParaRPr lang="en-GB" sz="1100" dirty="0">
              <a:latin typeface="Arial"/>
              <a:cs typeface="Arial"/>
            </a:endParaRPr>
          </a:p>
          <a:p>
            <a:r>
              <a:rPr lang="en-GB" sz="1600" dirty="0">
                <a:latin typeface="Arial"/>
                <a:cs typeface="Arial"/>
              </a:rPr>
              <a:t>Google. (2023) </a:t>
            </a:r>
            <a:r>
              <a:rPr lang="en-GB" sz="1600" i="1" dirty="0">
                <a:latin typeface="Arial"/>
                <a:cs typeface="Arial"/>
              </a:rPr>
              <a:t>2023 environmental report</a:t>
            </a:r>
            <a:r>
              <a:rPr lang="en-GB" sz="1600" dirty="0">
                <a:latin typeface="Arial"/>
                <a:cs typeface="Arial"/>
              </a:rPr>
              <a:t>. Google.p.76</a:t>
            </a:r>
          </a:p>
          <a:p>
            <a:endParaRPr lang="en-GB" sz="1600" dirty="0">
              <a:latin typeface="Arial"/>
              <a:cs typeface="Arial"/>
            </a:endParaRPr>
          </a:p>
          <a:p>
            <a:r>
              <a:rPr lang="en-GB" sz="1600" dirty="0">
                <a:latin typeface="Arial"/>
                <a:cs typeface="Arial"/>
              </a:rPr>
              <a:t>Google. (2023) </a:t>
            </a:r>
            <a:r>
              <a:rPr lang="en-GB" sz="1600" i="1" dirty="0">
                <a:latin typeface="Arial"/>
                <a:cs typeface="Arial"/>
              </a:rPr>
              <a:t>2023 environmental report</a:t>
            </a:r>
            <a:r>
              <a:rPr lang="en-GB" sz="1600" dirty="0">
                <a:latin typeface="Arial"/>
                <a:cs typeface="Arial"/>
              </a:rPr>
              <a:t>. Google.p.07</a:t>
            </a:r>
          </a:p>
          <a:p>
            <a:r>
              <a:rPr lang="en-GB" sz="1600" err="1">
                <a:latin typeface="Arial"/>
                <a:cs typeface="Arial"/>
              </a:rPr>
              <a:t>Beer,M</a:t>
            </a:r>
            <a:r>
              <a:rPr lang="en-GB" sz="1600" dirty="0">
                <a:latin typeface="Arial"/>
                <a:cs typeface="Arial"/>
              </a:rPr>
              <a:t> . (2023). Research in Organizational Change and Development.</a:t>
            </a:r>
            <a:r>
              <a:rPr lang="en-GB" sz="1600" i="1" dirty="0">
                <a:latin typeface="Arial"/>
                <a:cs typeface="Arial"/>
              </a:rPr>
              <a:t> Research in Organizational Change and Development</a:t>
            </a:r>
            <a:r>
              <a:rPr lang="en-GB" sz="1600" dirty="0">
                <a:latin typeface="Arial"/>
                <a:cs typeface="Arial"/>
              </a:rPr>
              <a:t> 95 128.</a:t>
            </a:r>
          </a:p>
        </p:txBody>
      </p:sp>
    </p:spTree>
    <p:extLst>
      <p:ext uri="{BB962C8B-B14F-4D97-AF65-F5344CB8AC3E}">
        <p14:creationId xmlns:p14="http://schemas.microsoft.com/office/powerpoint/2010/main" val="36717254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office theme</vt:lpstr>
      <vt:lpstr>DashVTI</vt:lpstr>
      <vt:lpstr>Name: Louise hall Student number: 2126231 Module code: BMSW5105 Module title: Workplace culture and its impact on organisational efficiency  Lecturer: Samuel Ofari ORAL PERFORMANCE  </vt:lpstr>
      <vt:lpstr>Table of contents</vt:lpstr>
      <vt:lpstr>Introduction</vt:lpstr>
      <vt:lpstr>Organisational culture of google</vt:lpstr>
      <vt:lpstr>ethos</vt:lpstr>
      <vt:lpstr>values</vt:lpstr>
      <vt:lpstr>sustainability</vt:lpstr>
      <vt:lpstr>McKinsey's 7,s model</vt:lpstr>
      <vt:lpstr>Beers model</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345</cp:revision>
  <dcterms:created xsi:type="dcterms:W3CDTF">2023-10-31T11:52:46Z</dcterms:created>
  <dcterms:modified xsi:type="dcterms:W3CDTF">2023-11-17T12:03:51Z</dcterms:modified>
</cp:coreProperties>
</file>