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77" r:id="rId3"/>
    <p:sldId id="257" r:id="rId4"/>
    <p:sldId id="258" r:id="rId5"/>
    <p:sldId id="276"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816BD-72AE-428F-9D0D-2953FB31ADA9}" type="doc">
      <dgm:prSet loTypeId="urn:microsoft.com/office/officeart/2005/8/layout/cycle6" loCatId="cycle" qsTypeId="urn:microsoft.com/office/officeart/2005/8/quickstyle/simple3" qsCatId="simple" csTypeId="urn:microsoft.com/office/officeart/2005/8/colors/accent1_2" csCatId="accent1" phldr="1"/>
      <dgm:spPr/>
      <dgm:t>
        <a:bodyPr/>
        <a:lstStyle/>
        <a:p>
          <a:endParaRPr lang="en-GB"/>
        </a:p>
      </dgm:t>
    </dgm:pt>
    <dgm:pt modelId="{BCA7806A-0B72-4A54-BA3B-DAFB73545637}">
      <dgm:prSet phldrT="[Text]"/>
      <dgm:spPr/>
      <dgm:t>
        <a:bodyPr/>
        <a:lstStyle/>
        <a:p>
          <a:r>
            <a:rPr lang="en-GB" dirty="0">
              <a:solidFill>
                <a:schemeClr val="bg2">
                  <a:lumMod val="50000"/>
                </a:schemeClr>
              </a:solidFill>
            </a:rPr>
            <a:t>Diabetes</a:t>
          </a:r>
        </a:p>
      </dgm:t>
    </dgm:pt>
    <dgm:pt modelId="{5F8F196E-3CE1-4327-BB6B-B8E425AD276B}" type="parTrans" cxnId="{D2C92D5E-6FDB-4FB8-920D-9B98B295670F}">
      <dgm:prSet/>
      <dgm:spPr/>
      <dgm:t>
        <a:bodyPr/>
        <a:lstStyle/>
        <a:p>
          <a:endParaRPr lang="en-GB">
            <a:solidFill>
              <a:schemeClr val="bg2">
                <a:lumMod val="50000"/>
              </a:schemeClr>
            </a:solidFill>
          </a:endParaRPr>
        </a:p>
      </dgm:t>
    </dgm:pt>
    <dgm:pt modelId="{980E5D23-5489-4E15-BC24-7E3E7B470E5F}" type="sibTrans" cxnId="{D2C92D5E-6FDB-4FB8-920D-9B98B295670F}">
      <dgm:prSet/>
      <dgm:spPr/>
      <dgm:t>
        <a:bodyPr/>
        <a:lstStyle/>
        <a:p>
          <a:endParaRPr lang="en-GB">
            <a:solidFill>
              <a:schemeClr val="bg2">
                <a:lumMod val="50000"/>
              </a:schemeClr>
            </a:solidFill>
          </a:endParaRPr>
        </a:p>
      </dgm:t>
    </dgm:pt>
    <dgm:pt modelId="{C1621AD4-C870-474F-AB69-DDE05B383361}">
      <dgm:prSet phldrT="[Text]"/>
      <dgm:spPr/>
      <dgm:t>
        <a:bodyPr/>
        <a:lstStyle/>
        <a:p>
          <a:r>
            <a:rPr lang="en-GB" dirty="0">
              <a:solidFill>
                <a:schemeClr val="bg2">
                  <a:lumMod val="50000"/>
                </a:schemeClr>
              </a:solidFill>
            </a:rPr>
            <a:t>Hypertension</a:t>
          </a:r>
        </a:p>
      </dgm:t>
    </dgm:pt>
    <dgm:pt modelId="{91C28038-A4FE-4808-B720-F82B794FA809}" type="parTrans" cxnId="{BE8C1BA0-6AFE-44B2-960E-29184E082600}">
      <dgm:prSet/>
      <dgm:spPr/>
      <dgm:t>
        <a:bodyPr/>
        <a:lstStyle/>
        <a:p>
          <a:endParaRPr lang="en-GB">
            <a:solidFill>
              <a:schemeClr val="bg2">
                <a:lumMod val="50000"/>
              </a:schemeClr>
            </a:solidFill>
          </a:endParaRPr>
        </a:p>
      </dgm:t>
    </dgm:pt>
    <dgm:pt modelId="{A318D1D2-342E-4F11-A7F7-907074871428}" type="sibTrans" cxnId="{BE8C1BA0-6AFE-44B2-960E-29184E082600}">
      <dgm:prSet/>
      <dgm:spPr/>
      <dgm:t>
        <a:bodyPr/>
        <a:lstStyle/>
        <a:p>
          <a:endParaRPr lang="en-GB">
            <a:solidFill>
              <a:schemeClr val="bg2">
                <a:lumMod val="50000"/>
              </a:schemeClr>
            </a:solidFill>
          </a:endParaRPr>
        </a:p>
      </dgm:t>
    </dgm:pt>
    <dgm:pt modelId="{A3CFAE03-FF8A-46CD-9A63-06E3C9066A26}">
      <dgm:prSet phldrT="[Text]"/>
      <dgm:spPr/>
      <dgm:t>
        <a:bodyPr/>
        <a:lstStyle/>
        <a:p>
          <a:r>
            <a:rPr lang="en-GB" dirty="0">
              <a:solidFill>
                <a:schemeClr val="bg2">
                  <a:lumMod val="50000"/>
                </a:schemeClr>
              </a:solidFill>
            </a:rPr>
            <a:t>Coronary Heart Disease</a:t>
          </a:r>
        </a:p>
      </dgm:t>
    </dgm:pt>
    <dgm:pt modelId="{5CE88680-B389-4293-8B72-E767E0F2419A}" type="parTrans" cxnId="{CCDBEAC8-4D41-49F0-9775-4D367443E66F}">
      <dgm:prSet/>
      <dgm:spPr/>
      <dgm:t>
        <a:bodyPr/>
        <a:lstStyle/>
        <a:p>
          <a:endParaRPr lang="en-GB">
            <a:solidFill>
              <a:schemeClr val="bg2">
                <a:lumMod val="50000"/>
              </a:schemeClr>
            </a:solidFill>
          </a:endParaRPr>
        </a:p>
      </dgm:t>
    </dgm:pt>
    <dgm:pt modelId="{2A0FD4FB-FB48-4959-ABFF-BF014A5B4CE2}" type="sibTrans" cxnId="{CCDBEAC8-4D41-49F0-9775-4D367443E66F}">
      <dgm:prSet/>
      <dgm:spPr/>
      <dgm:t>
        <a:bodyPr/>
        <a:lstStyle/>
        <a:p>
          <a:endParaRPr lang="en-GB">
            <a:solidFill>
              <a:schemeClr val="bg2">
                <a:lumMod val="50000"/>
              </a:schemeClr>
            </a:solidFill>
          </a:endParaRPr>
        </a:p>
      </dgm:t>
    </dgm:pt>
    <dgm:pt modelId="{6C6CD679-D706-4306-BDE2-1AD83058DA6B}">
      <dgm:prSet phldrT="[Text]"/>
      <dgm:spPr/>
      <dgm:t>
        <a:bodyPr/>
        <a:lstStyle/>
        <a:p>
          <a:r>
            <a:rPr lang="en-GB" dirty="0">
              <a:solidFill>
                <a:schemeClr val="bg2">
                  <a:lumMod val="50000"/>
                </a:schemeClr>
              </a:solidFill>
            </a:rPr>
            <a:t>Arthritis</a:t>
          </a:r>
        </a:p>
      </dgm:t>
    </dgm:pt>
    <dgm:pt modelId="{A647801E-08A6-4554-AACA-D47DABCC7473}" type="parTrans" cxnId="{CE80C0E5-9649-4024-97C4-A33A76F64A8A}">
      <dgm:prSet/>
      <dgm:spPr/>
      <dgm:t>
        <a:bodyPr/>
        <a:lstStyle/>
        <a:p>
          <a:endParaRPr lang="en-GB">
            <a:solidFill>
              <a:schemeClr val="bg2">
                <a:lumMod val="50000"/>
              </a:schemeClr>
            </a:solidFill>
          </a:endParaRPr>
        </a:p>
      </dgm:t>
    </dgm:pt>
    <dgm:pt modelId="{FAEEE1F6-8FA9-404D-BECB-8D0F49854FA2}" type="sibTrans" cxnId="{CE80C0E5-9649-4024-97C4-A33A76F64A8A}">
      <dgm:prSet/>
      <dgm:spPr/>
      <dgm:t>
        <a:bodyPr/>
        <a:lstStyle/>
        <a:p>
          <a:endParaRPr lang="en-GB">
            <a:solidFill>
              <a:schemeClr val="bg2">
                <a:lumMod val="50000"/>
              </a:schemeClr>
            </a:solidFill>
          </a:endParaRPr>
        </a:p>
      </dgm:t>
    </dgm:pt>
    <dgm:pt modelId="{BF12DA15-6D4D-4920-8640-B548372CCD06}">
      <dgm:prSet phldrT="[Text]"/>
      <dgm:spPr/>
      <dgm:t>
        <a:bodyPr/>
        <a:lstStyle/>
        <a:p>
          <a:r>
            <a:rPr lang="en-GB" dirty="0">
              <a:solidFill>
                <a:schemeClr val="bg2">
                  <a:lumMod val="50000"/>
                </a:schemeClr>
              </a:solidFill>
            </a:rPr>
            <a:t>Short Sightedness</a:t>
          </a:r>
        </a:p>
      </dgm:t>
    </dgm:pt>
    <dgm:pt modelId="{56637A3D-B8F6-4ACF-BF90-EF9B8C0E2B0A}" type="parTrans" cxnId="{F0004186-41C8-41F9-8488-CFEEF2C88021}">
      <dgm:prSet/>
      <dgm:spPr/>
      <dgm:t>
        <a:bodyPr/>
        <a:lstStyle/>
        <a:p>
          <a:endParaRPr lang="en-GB">
            <a:solidFill>
              <a:schemeClr val="bg2">
                <a:lumMod val="50000"/>
              </a:schemeClr>
            </a:solidFill>
          </a:endParaRPr>
        </a:p>
      </dgm:t>
    </dgm:pt>
    <dgm:pt modelId="{B80FC3B6-52C7-4A52-BE25-C8EC2A473559}" type="sibTrans" cxnId="{F0004186-41C8-41F9-8488-CFEEF2C88021}">
      <dgm:prSet/>
      <dgm:spPr/>
      <dgm:t>
        <a:bodyPr/>
        <a:lstStyle/>
        <a:p>
          <a:endParaRPr lang="en-GB">
            <a:solidFill>
              <a:schemeClr val="bg2">
                <a:lumMod val="50000"/>
              </a:schemeClr>
            </a:solidFill>
          </a:endParaRPr>
        </a:p>
      </dgm:t>
    </dgm:pt>
    <dgm:pt modelId="{00BB7B5F-13B5-49A0-AA43-D9789B6D2019}">
      <dgm:prSet/>
      <dgm:spPr/>
      <dgm:t>
        <a:bodyPr/>
        <a:lstStyle/>
        <a:p>
          <a:r>
            <a:rPr lang="en-GB" dirty="0">
              <a:solidFill>
                <a:schemeClr val="bg2">
                  <a:lumMod val="50000"/>
                </a:schemeClr>
              </a:solidFill>
            </a:rPr>
            <a:t>High Cholesterol</a:t>
          </a:r>
        </a:p>
      </dgm:t>
    </dgm:pt>
    <dgm:pt modelId="{1FBA62CF-2A14-4395-BEF5-3D9237B98646}" type="parTrans" cxnId="{7FE002B3-42BB-4BD7-9824-05FB328FB183}">
      <dgm:prSet/>
      <dgm:spPr/>
      <dgm:t>
        <a:bodyPr/>
        <a:lstStyle/>
        <a:p>
          <a:endParaRPr lang="en-GB">
            <a:solidFill>
              <a:schemeClr val="bg2">
                <a:lumMod val="50000"/>
              </a:schemeClr>
            </a:solidFill>
          </a:endParaRPr>
        </a:p>
      </dgm:t>
    </dgm:pt>
    <dgm:pt modelId="{B5045183-7874-432D-9E4D-5015E582EE25}" type="sibTrans" cxnId="{7FE002B3-42BB-4BD7-9824-05FB328FB183}">
      <dgm:prSet/>
      <dgm:spPr/>
      <dgm:t>
        <a:bodyPr/>
        <a:lstStyle/>
        <a:p>
          <a:endParaRPr lang="en-GB">
            <a:solidFill>
              <a:schemeClr val="bg2">
                <a:lumMod val="50000"/>
              </a:schemeClr>
            </a:solidFill>
          </a:endParaRPr>
        </a:p>
      </dgm:t>
    </dgm:pt>
    <dgm:pt modelId="{6F91AE4A-11C4-4A55-B6E2-3D147C660A0F}">
      <dgm:prSet/>
      <dgm:spPr/>
      <dgm:t>
        <a:bodyPr/>
        <a:lstStyle/>
        <a:p>
          <a:r>
            <a:rPr lang="en-GB" dirty="0">
              <a:solidFill>
                <a:schemeClr val="bg2">
                  <a:lumMod val="50000"/>
                </a:schemeClr>
              </a:solidFill>
            </a:rPr>
            <a:t>Constipation</a:t>
          </a:r>
        </a:p>
      </dgm:t>
    </dgm:pt>
    <dgm:pt modelId="{2D2AC24A-AB54-4A1A-9DB3-A987E14EF041}" type="parTrans" cxnId="{84A25484-5406-4287-B051-D5C5747E563C}">
      <dgm:prSet/>
      <dgm:spPr/>
      <dgm:t>
        <a:bodyPr/>
        <a:lstStyle/>
        <a:p>
          <a:endParaRPr lang="en-GB">
            <a:solidFill>
              <a:schemeClr val="bg2">
                <a:lumMod val="50000"/>
              </a:schemeClr>
            </a:solidFill>
          </a:endParaRPr>
        </a:p>
      </dgm:t>
    </dgm:pt>
    <dgm:pt modelId="{27FE06C8-D189-422C-A8F0-F51CF92D943D}" type="sibTrans" cxnId="{84A25484-5406-4287-B051-D5C5747E563C}">
      <dgm:prSet/>
      <dgm:spPr/>
      <dgm:t>
        <a:bodyPr/>
        <a:lstStyle/>
        <a:p>
          <a:endParaRPr lang="en-GB">
            <a:solidFill>
              <a:schemeClr val="bg2">
                <a:lumMod val="50000"/>
              </a:schemeClr>
            </a:solidFill>
          </a:endParaRPr>
        </a:p>
      </dgm:t>
    </dgm:pt>
    <dgm:pt modelId="{9A599366-ADE1-4D67-8BC1-45703C3541A4}">
      <dgm:prSet/>
      <dgm:spPr/>
      <dgm:t>
        <a:bodyPr/>
        <a:lstStyle/>
        <a:p>
          <a:r>
            <a:rPr lang="en-GB" dirty="0">
              <a:solidFill>
                <a:schemeClr val="bg2">
                  <a:lumMod val="50000"/>
                </a:schemeClr>
              </a:solidFill>
            </a:rPr>
            <a:t>Motor Neurone Disease</a:t>
          </a:r>
        </a:p>
      </dgm:t>
    </dgm:pt>
    <dgm:pt modelId="{5D2E0F1E-813C-488F-88CE-4C5D8D3456B4}" type="parTrans" cxnId="{F78B86FE-DF36-4DE1-B242-FD39206D1CA4}">
      <dgm:prSet/>
      <dgm:spPr/>
      <dgm:t>
        <a:bodyPr/>
        <a:lstStyle/>
        <a:p>
          <a:endParaRPr lang="en-GB">
            <a:solidFill>
              <a:schemeClr val="bg2">
                <a:lumMod val="50000"/>
              </a:schemeClr>
            </a:solidFill>
          </a:endParaRPr>
        </a:p>
      </dgm:t>
    </dgm:pt>
    <dgm:pt modelId="{0132C8F8-009E-4430-B264-3253A582A246}" type="sibTrans" cxnId="{F78B86FE-DF36-4DE1-B242-FD39206D1CA4}">
      <dgm:prSet/>
      <dgm:spPr/>
      <dgm:t>
        <a:bodyPr/>
        <a:lstStyle/>
        <a:p>
          <a:endParaRPr lang="en-GB">
            <a:solidFill>
              <a:schemeClr val="bg2">
                <a:lumMod val="50000"/>
              </a:schemeClr>
            </a:solidFill>
          </a:endParaRPr>
        </a:p>
      </dgm:t>
    </dgm:pt>
    <dgm:pt modelId="{21E5E527-ECCE-43B2-833D-63B9931C2D8B}" type="pres">
      <dgm:prSet presAssocID="{A66816BD-72AE-428F-9D0D-2953FB31ADA9}" presName="cycle" presStyleCnt="0">
        <dgm:presLayoutVars>
          <dgm:dir/>
          <dgm:resizeHandles val="exact"/>
        </dgm:presLayoutVars>
      </dgm:prSet>
      <dgm:spPr/>
    </dgm:pt>
    <dgm:pt modelId="{1126C443-177F-4581-BD73-D46317D43E12}" type="pres">
      <dgm:prSet presAssocID="{BCA7806A-0B72-4A54-BA3B-DAFB73545637}" presName="node" presStyleLbl="node1" presStyleIdx="0" presStyleCnt="8">
        <dgm:presLayoutVars>
          <dgm:bulletEnabled val="1"/>
        </dgm:presLayoutVars>
      </dgm:prSet>
      <dgm:spPr/>
    </dgm:pt>
    <dgm:pt modelId="{E2695D9D-4902-49C8-8015-ECE2B08445BC}" type="pres">
      <dgm:prSet presAssocID="{BCA7806A-0B72-4A54-BA3B-DAFB73545637}" presName="spNode" presStyleCnt="0"/>
      <dgm:spPr/>
    </dgm:pt>
    <dgm:pt modelId="{446F011C-7BC6-4388-A7BD-CBC48DEFEC98}" type="pres">
      <dgm:prSet presAssocID="{980E5D23-5489-4E15-BC24-7E3E7B470E5F}" presName="sibTrans" presStyleLbl="sibTrans1D1" presStyleIdx="0" presStyleCnt="8"/>
      <dgm:spPr/>
    </dgm:pt>
    <dgm:pt modelId="{87C25DEE-1F6F-4364-B5C2-89633263D950}" type="pres">
      <dgm:prSet presAssocID="{C1621AD4-C870-474F-AB69-DDE05B383361}" presName="node" presStyleLbl="node1" presStyleIdx="1" presStyleCnt="8">
        <dgm:presLayoutVars>
          <dgm:bulletEnabled val="1"/>
        </dgm:presLayoutVars>
      </dgm:prSet>
      <dgm:spPr/>
    </dgm:pt>
    <dgm:pt modelId="{7A61FE5F-F843-41D9-BCAB-B8542E61D88F}" type="pres">
      <dgm:prSet presAssocID="{C1621AD4-C870-474F-AB69-DDE05B383361}" presName="spNode" presStyleCnt="0"/>
      <dgm:spPr/>
    </dgm:pt>
    <dgm:pt modelId="{0456EB1C-D993-40DD-BB74-BFFA3C635E20}" type="pres">
      <dgm:prSet presAssocID="{A318D1D2-342E-4F11-A7F7-907074871428}" presName="sibTrans" presStyleLbl="sibTrans1D1" presStyleIdx="1" presStyleCnt="8"/>
      <dgm:spPr/>
    </dgm:pt>
    <dgm:pt modelId="{4459E025-C463-48AE-AC69-C933F76F1F47}" type="pres">
      <dgm:prSet presAssocID="{A3CFAE03-FF8A-46CD-9A63-06E3C9066A26}" presName="node" presStyleLbl="node1" presStyleIdx="2" presStyleCnt="8">
        <dgm:presLayoutVars>
          <dgm:bulletEnabled val="1"/>
        </dgm:presLayoutVars>
      </dgm:prSet>
      <dgm:spPr/>
    </dgm:pt>
    <dgm:pt modelId="{066C447F-83DC-4AAE-97C0-5F40AE8B45BA}" type="pres">
      <dgm:prSet presAssocID="{A3CFAE03-FF8A-46CD-9A63-06E3C9066A26}" presName="spNode" presStyleCnt="0"/>
      <dgm:spPr/>
    </dgm:pt>
    <dgm:pt modelId="{66F82000-934B-4582-B066-A744C1C237BF}" type="pres">
      <dgm:prSet presAssocID="{2A0FD4FB-FB48-4959-ABFF-BF014A5B4CE2}" presName="sibTrans" presStyleLbl="sibTrans1D1" presStyleIdx="2" presStyleCnt="8"/>
      <dgm:spPr/>
    </dgm:pt>
    <dgm:pt modelId="{7DE836DE-8179-4533-91B1-AA047AAB69BA}" type="pres">
      <dgm:prSet presAssocID="{6C6CD679-D706-4306-BDE2-1AD83058DA6B}" presName="node" presStyleLbl="node1" presStyleIdx="3" presStyleCnt="8">
        <dgm:presLayoutVars>
          <dgm:bulletEnabled val="1"/>
        </dgm:presLayoutVars>
      </dgm:prSet>
      <dgm:spPr/>
    </dgm:pt>
    <dgm:pt modelId="{7B12263C-D501-4A36-AA15-F44FB5CC0C6B}" type="pres">
      <dgm:prSet presAssocID="{6C6CD679-D706-4306-BDE2-1AD83058DA6B}" presName="spNode" presStyleCnt="0"/>
      <dgm:spPr/>
    </dgm:pt>
    <dgm:pt modelId="{2DCC17A0-385A-4BDA-80EF-703A7058D32E}" type="pres">
      <dgm:prSet presAssocID="{FAEEE1F6-8FA9-404D-BECB-8D0F49854FA2}" presName="sibTrans" presStyleLbl="sibTrans1D1" presStyleIdx="3" presStyleCnt="8"/>
      <dgm:spPr/>
    </dgm:pt>
    <dgm:pt modelId="{1018BCCE-8F58-48FF-BDF4-29DCE009FD75}" type="pres">
      <dgm:prSet presAssocID="{BF12DA15-6D4D-4920-8640-B548372CCD06}" presName="node" presStyleLbl="node1" presStyleIdx="4" presStyleCnt="8">
        <dgm:presLayoutVars>
          <dgm:bulletEnabled val="1"/>
        </dgm:presLayoutVars>
      </dgm:prSet>
      <dgm:spPr/>
    </dgm:pt>
    <dgm:pt modelId="{293BBCD7-D2ED-4089-A4B6-339CC64C887F}" type="pres">
      <dgm:prSet presAssocID="{BF12DA15-6D4D-4920-8640-B548372CCD06}" presName="spNode" presStyleCnt="0"/>
      <dgm:spPr/>
    </dgm:pt>
    <dgm:pt modelId="{F1B86E96-C344-42C8-9920-62D59F353375}" type="pres">
      <dgm:prSet presAssocID="{B80FC3B6-52C7-4A52-BE25-C8EC2A473559}" presName="sibTrans" presStyleLbl="sibTrans1D1" presStyleIdx="4" presStyleCnt="8"/>
      <dgm:spPr/>
    </dgm:pt>
    <dgm:pt modelId="{40BED04E-BFD5-45B3-A983-F64B3FDE0F9F}" type="pres">
      <dgm:prSet presAssocID="{00BB7B5F-13B5-49A0-AA43-D9789B6D2019}" presName="node" presStyleLbl="node1" presStyleIdx="5" presStyleCnt="8">
        <dgm:presLayoutVars>
          <dgm:bulletEnabled val="1"/>
        </dgm:presLayoutVars>
      </dgm:prSet>
      <dgm:spPr/>
    </dgm:pt>
    <dgm:pt modelId="{51D2178D-4F35-44AB-A224-C152945B07CB}" type="pres">
      <dgm:prSet presAssocID="{00BB7B5F-13B5-49A0-AA43-D9789B6D2019}" presName="spNode" presStyleCnt="0"/>
      <dgm:spPr/>
    </dgm:pt>
    <dgm:pt modelId="{524FD192-729F-479C-9FB9-2DD1D890FC6C}" type="pres">
      <dgm:prSet presAssocID="{B5045183-7874-432D-9E4D-5015E582EE25}" presName="sibTrans" presStyleLbl="sibTrans1D1" presStyleIdx="5" presStyleCnt="8"/>
      <dgm:spPr/>
    </dgm:pt>
    <dgm:pt modelId="{213E5291-2F80-4596-904D-981A916EF696}" type="pres">
      <dgm:prSet presAssocID="{6F91AE4A-11C4-4A55-B6E2-3D147C660A0F}" presName="node" presStyleLbl="node1" presStyleIdx="6" presStyleCnt="8">
        <dgm:presLayoutVars>
          <dgm:bulletEnabled val="1"/>
        </dgm:presLayoutVars>
      </dgm:prSet>
      <dgm:spPr/>
    </dgm:pt>
    <dgm:pt modelId="{3B64D485-A793-410C-B925-91352ECFBDDD}" type="pres">
      <dgm:prSet presAssocID="{6F91AE4A-11C4-4A55-B6E2-3D147C660A0F}" presName="spNode" presStyleCnt="0"/>
      <dgm:spPr/>
    </dgm:pt>
    <dgm:pt modelId="{5E7FEE33-BE0A-4ECE-B238-2FCB83EE990D}" type="pres">
      <dgm:prSet presAssocID="{27FE06C8-D189-422C-A8F0-F51CF92D943D}" presName="sibTrans" presStyleLbl="sibTrans1D1" presStyleIdx="6" presStyleCnt="8"/>
      <dgm:spPr/>
    </dgm:pt>
    <dgm:pt modelId="{B756839A-FB9A-4A78-8CF3-1D00670FBA2C}" type="pres">
      <dgm:prSet presAssocID="{9A599366-ADE1-4D67-8BC1-45703C3541A4}" presName="node" presStyleLbl="node1" presStyleIdx="7" presStyleCnt="8">
        <dgm:presLayoutVars>
          <dgm:bulletEnabled val="1"/>
        </dgm:presLayoutVars>
      </dgm:prSet>
      <dgm:spPr/>
    </dgm:pt>
    <dgm:pt modelId="{CF5123E1-F162-431E-AF61-110998D3AE21}" type="pres">
      <dgm:prSet presAssocID="{9A599366-ADE1-4D67-8BC1-45703C3541A4}" presName="spNode" presStyleCnt="0"/>
      <dgm:spPr/>
    </dgm:pt>
    <dgm:pt modelId="{426B8EB1-AB65-40E7-B8A7-1068EC9C7FE1}" type="pres">
      <dgm:prSet presAssocID="{0132C8F8-009E-4430-B264-3253A582A246}" presName="sibTrans" presStyleLbl="sibTrans1D1" presStyleIdx="7" presStyleCnt="8"/>
      <dgm:spPr/>
    </dgm:pt>
  </dgm:ptLst>
  <dgm:cxnLst>
    <dgm:cxn modelId="{D1FEBF07-F5CD-4203-94DF-E6BBC0AC6F92}" type="presOf" srcId="{9A599366-ADE1-4D67-8BC1-45703C3541A4}" destId="{B756839A-FB9A-4A78-8CF3-1D00670FBA2C}" srcOrd="0" destOrd="0" presId="urn:microsoft.com/office/officeart/2005/8/layout/cycle6"/>
    <dgm:cxn modelId="{899D7109-E3B1-4CE2-88E8-E5450E892792}" type="presOf" srcId="{A318D1D2-342E-4F11-A7F7-907074871428}" destId="{0456EB1C-D993-40DD-BB74-BFFA3C635E20}" srcOrd="0" destOrd="0" presId="urn:microsoft.com/office/officeart/2005/8/layout/cycle6"/>
    <dgm:cxn modelId="{1CBC0D17-1C36-4607-B677-925B4F94CC5F}" type="presOf" srcId="{BCA7806A-0B72-4A54-BA3B-DAFB73545637}" destId="{1126C443-177F-4581-BD73-D46317D43E12}" srcOrd="0" destOrd="0" presId="urn:microsoft.com/office/officeart/2005/8/layout/cycle6"/>
    <dgm:cxn modelId="{3B45F51D-270E-45A7-A6AB-EDFECB6E1465}" type="presOf" srcId="{6F91AE4A-11C4-4A55-B6E2-3D147C660A0F}" destId="{213E5291-2F80-4596-904D-981A916EF696}" srcOrd="0" destOrd="0" presId="urn:microsoft.com/office/officeart/2005/8/layout/cycle6"/>
    <dgm:cxn modelId="{6D5BCF1F-B0C6-4FA4-B87D-88D68A483D8F}" type="presOf" srcId="{BF12DA15-6D4D-4920-8640-B548372CCD06}" destId="{1018BCCE-8F58-48FF-BDF4-29DCE009FD75}" srcOrd="0" destOrd="0" presId="urn:microsoft.com/office/officeart/2005/8/layout/cycle6"/>
    <dgm:cxn modelId="{D2C92D5E-6FDB-4FB8-920D-9B98B295670F}" srcId="{A66816BD-72AE-428F-9D0D-2953FB31ADA9}" destId="{BCA7806A-0B72-4A54-BA3B-DAFB73545637}" srcOrd="0" destOrd="0" parTransId="{5F8F196E-3CE1-4327-BB6B-B8E425AD276B}" sibTransId="{980E5D23-5489-4E15-BC24-7E3E7B470E5F}"/>
    <dgm:cxn modelId="{DE470D49-221B-438F-93DD-0C3091CE6AAA}" type="presOf" srcId="{980E5D23-5489-4E15-BC24-7E3E7B470E5F}" destId="{446F011C-7BC6-4388-A7BD-CBC48DEFEC98}" srcOrd="0" destOrd="0" presId="urn:microsoft.com/office/officeart/2005/8/layout/cycle6"/>
    <dgm:cxn modelId="{D5477770-5C8A-4EB1-83A0-663C60295DE2}" type="presOf" srcId="{6C6CD679-D706-4306-BDE2-1AD83058DA6B}" destId="{7DE836DE-8179-4533-91B1-AA047AAB69BA}" srcOrd="0" destOrd="0" presId="urn:microsoft.com/office/officeart/2005/8/layout/cycle6"/>
    <dgm:cxn modelId="{E3990873-6185-4A59-B4EC-59FFBEA6FA38}" type="presOf" srcId="{C1621AD4-C870-474F-AB69-DDE05B383361}" destId="{87C25DEE-1F6F-4364-B5C2-89633263D950}" srcOrd="0" destOrd="0" presId="urn:microsoft.com/office/officeart/2005/8/layout/cycle6"/>
    <dgm:cxn modelId="{C8C92359-5DE4-4731-9433-17E7C89FE412}" type="presOf" srcId="{27FE06C8-D189-422C-A8F0-F51CF92D943D}" destId="{5E7FEE33-BE0A-4ECE-B238-2FCB83EE990D}" srcOrd="0" destOrd="0" presId="urn:microsoft.com/office/officeart/2005/8/layout/cycle6"/>
    <dgm:cxn modelId="{4A01647F-0E47-4A44-A053-533AAF15A3C6}" type="presOf" srcId="{B80FC3B6-52C7-4A52-BE25-C8EC2A473559}" destId="{F1B86E96-C344-42C8-9920-62D59F353375}" srcOrd="0" destOrd="0" presId="urn:microsoft.com/office/officeart/2005/8/layout/cycle6"/>
    <dgm:cxn modelId="{84A25484-5406-4287-B051-D5C5747E563C}" srcId="{A66816BD-72AE-428F-9D0D-2953FB31ADA9}" destId="{6F91AE4A-11C4-4A55-B6E2-3D147C660A0F}" srcOrd="6" destOrd="0" parTransId="{2D2AC24A-AB54-4A1A-9DB3-A987E14EF041}" sibTransId="{27FE06C8-D189-422C-A8F0-F51CF92D943D}"/>
    <dgm:cxn modelId="{F0004186-41C8-41F9-8488-CFEEF2C88021}" srcId="{A66816BD-72AE-428F-9D0D-2953FB31ADA9}" destId="{BF12DA15-6D4D-4920-8640-B548372CCD06}" srcOrd="4" destOrd="0" parTransId="{56637A3D-B8F6-4ACF-BF90-EF9B8C0E2B0A}" sibTransId="{B80FC3B6-52C7-4A52-BE25-C8EC2A473559}"/>
    <dgm:cxn modelId="{8B37A68A-4746-407B-91AC-70BA7A384A13}" type="presOf" srcId="{A66816BD-72AE-428F-9D0D-2953FB31ADA9}" destId="{21E5E527-ECCE-43B2-833D-63B9931C2D8B}" srcOrd="0" destOrd="0" presId="urn:microsoft.com/office/officeart/2005/8/layout/cycle6"/>
    <dgm:cxn modelId="{0FFEE697-85AF-4B1A-981F-755397024F1B}" type="presOf" srcId="{B5045183-7874-432D-9E4D-5015E582EE25}" destId="{524FD192-729F-479C-9FB9-2DD1D890FC6C}" srcOrd="0" destOrd="0" presId="urn:microsoft.com/office/officeart/2005/8/layout/cycle6"/>
    <dgm:cxn modelId="{BE8C1BA0-6AFE-44B2-960E-29184E082600}" srcId="{A66816BD-72AE-428F-9D0D-2953FB31ADA9}" destId="{C1621AD4-C870-474F-AB69-DDE05B383361}" srcOrd="1" destOrd="0" parTransId="{91C28038-A4FE-4808-B720-F82B794FA809}" sibTransId="{A318D1D2-342E-4F11-A7F7-907074871428}"/>
    <dgm:cxn modelId="{7E1872A6-F7E3-44B4-9219-B0F83BFE00E1}" type="presOf" srcId="{0132C8F8-009E-4430-B264-3253A582A246}" destId="{426B8EB1-AB65-40E7-B8A7-1068EC9C7FE1}" srcOrd="0" destOrd="0" presId="urn:microsoft.com/office/officeart/2005/8/layout/cycle6"/>
    <dgm:cxn modelId="{7FE002B3-42BB-4BD7-9824-05FB328FB183}" srcId="{A66816BD-72AE-428F-9D0D-2953FB31ADA9}" destId="{00BB7B5F-13B5-49A0-AA43-D9789B6D2019}" srcOrd="5" destOrd="0" parTransId="{1FBA62CF-2A14-4395-BEF5-3D9237B98646}" sibTransId="{B5045183-7874-432D-9E4D-5015E582EE25}"/>
    <dgm:cxn modelId="{91604DB5-3AF0-44B4-8F7E-ACA0510E4D86}" type="presOf" srcId="{FAEEE1F6-8FA9-404D-BECB-8D0F49854FA2}" destId="{2DCC17A0-385A-4BDA-80EF-703A7058D32E}" srcOrd="0" destOrd="0" presId="urn:microsoft.com/office/officeart/2005/8/layout/cycle6"/>
    <dgm:cxn modelId="{6361A7B6-E3F7-41D0-8D64-C783B9D7FF61}" type="presOf" srcId="{2A0FD4FB-FB48-4959-ABFF-BF014A5B4CE2}" destId="{66F82000-934B-4582-B066-A744C1C237BF}" srcOrd="0" destOrd="0" presId="urn:microsoft.com/office/officeart/2005/8/layout/cycle6"/>
    <dgm:cxn modelId="{CCDBEAC8-4D41-49F0-9775-4D367443E66F}" srcId="{A66816BD-72AE-428F-9D0D-2953FB31ADA9}" destId="{A3CFAE03-FF8A-46CD-9A63-06E3C9066A26}" srcOrd="2" destOrd="0" parTransId="{5CE88680-B389-4293-8B72-E767E0F2419A}" sibTransId="{2A0FD4FB-FB48-4959-ABFF-BF014A5B4CE2}"/>
    <dgm:cxn modelId="{7D72CDD7-21E7-4DDD-A995-31EB01AAC235}" type="presOf" srcId="{A3CFAE03-FF8A-46CD-9A63-06E3C9066A26}" destId="{4459E025-C463-48AE-AC69-C933F76F1F47}" srcOrd="0" destOrd="0" presId="urn:microsoft.com/office/officeart/2005/8/layout/cycle6"/>
    <dgm:cxn modelId="{297BC2DB-312D-43E5-ADB8-EC8AE265C744}" type="presOf" srcId="{00BB7B5F-13B5-49A0-AA43-D9789B6D2019}" destId="{40BED04E-BFD5-45B3-A983-F64B3FDE0F9F}" srcOrd="0" destOrd="0" presId="urn:microsoft.com/office/officeart/2005/8/layout/cycle6"/>
    <dgm:cxn modelId="{CE80C0E5-9649-4024-97C4-A33A76F64A8A}" srcId="{A66816BD-72AE-428F-9D0D-2953FB31ADA9}" destId="{6C6CD679-D706-4306-BDE2-1AD83058DA6B}" srcOrd="3" destOrd="0" parTransId="{A647801E-08A6-4554-AACA-D47DABCC7473}" sibTransId="{FAEEE1F6-8FA9-404D-BECB-8D0F49854FA2}"/>
    <dgm:cxn modelId="{F78B86FE-DF36-4DE1-B242-FD39206D1CA4}" srcId="{A66816BD-72AE-428F-9D0D-2953FB31ADA9}" destId="{9A599366-ADE1-4D67-8BC1-45703C3541A4}" srcOrd="7" destOrd="0" parTransId="{5D2E0F1E-813C-488F-88CE-4C5D8D3456B4}" sibTransId="{0132C8F8-009E-4430-B264-3253A582A246}"/>
    <dgm:cxn modelId="{6C2604DC-FB70-43D3-9DB2-C3519381CD3A}" type="presParOf" srcId="{21E5E527-ECCE-43B2-833D-63B9931C2D8B}" destId="{1126C443-177F-4581-BD73-D46317D43E12}" srcOrd="0" destOrd="0" presId="urn:microsoft.com/office/officeart/2005/8/layout/cycle6"/>
    <dgm:cxn modelId="{3C347BB1-DFA3-4991-8792-2D8EC4EAC183}" type="presParOf" srcId="{21E5E527-ECCE-43B2-833D-63B9931C2D8B}" destId="{E2695D9D-4902-49C8-8015-ECE2B08445BC}" srcOrd="1" destOrd="0" presId="urn:microsoft.com/office/officeart/2005/8/layout/cycle6"/>
    <dgm:cxn modelId="{5A036196-19F3-44B4-96B8-70FE0D7D3367}" type="presParOf" srcId="{21E5E527-ECCE-43B2-833D-63B9931C2D8B}" destId="{446F011C-7BC6-4388-A7BD-CBC48DEFEC98}" srcOrd="2" destOrd="0" presId="urn:microsoft.com/office/officeart/2005/8/layout/cycle6"/>
    <dgm:cxn modelId="{AEA77A62-876D-44E8-B62C-2A683FC08A72}" type="presParOf" srcId="{21E5E527-ECCE-43B2-833D-63B9931C2D8B}" destId="{87C25DEE-1F6F-4364-B5C2-89633263D950}" srcOrd="3" destOrd="0" presId="urn:microsoft.com/office/officeart/2005/8/layout/cycle6"/>
    <dgm:cxn modelId="{51AC9215-F132-443B-9ACB-0F469A515A86}" type="presParOf" srcId="{21E5E527-ECCE-43B2-833D-63B9931C2D8B}" destId="{7A61FE5F-F843-41D9-BCAB-B8542E61D88F}" srcOrd="4" destOrd="0" presId="urn:microsoft.com/office/officeart/2005/8/layout/cycle6"/>
    <dgm:cxn modelId="{58E47A85-1AF5-4E2E-AC2A-C57B4026E35B}" type="presParOf" srcId="{21E5E527-ECCE-43B2-833D-63B9931C2D8B}" destId="{0456EB1C-D993-40DD-BB74-BFFA3C635E20}" srcOrd="5" destOrd="0" presId="urn:microsoft.com/office/officeart/2005/8/layout/cycle6"/>
    <dgm:cxn modelId="{6198368B-687F-4E96-9EDD-CB87B9743A46}" type="presParOf" srcId="{21E5E527-ECCE-43B2-833D-63B9931C2D8B}" destId="{4459E025-C463-48AE-AC69-C933F76F1F47}" srcOrd="6" destOrd="0" presId="urn:microsoft.com/office/officeart/2005/8/layout/cycle6"/>
    <dgm:cxn modelId="{DECE7D1A-855F-4CE8-BB3E-7DEFE93970FB}" type="presParOf" srcId="{21E5E527-ECCE-43B2-833D-63B9931C2D8B}" destId="{066C447F-83DC-4AAE-97C0-5F40AE8B45BA}" srcOrd="7" destOrd="0" presId="urn:microsoft.com/office/officeart/2005/8/layout/cycle6"/>
    <dgm:cxn modelId="{35C44519-1CEB-41AB-9165-2326A203A15E}" type="presParOf" srcId="{21E5E527-ECCE-43B2-833D-63B9931C2D8B}" destId="{66F82000-934B-4582-B066-A744C1C237BF}" srcOrd="8" destOrd="0" presId="urn:microsoft.com/office/officeart/2005/8/layout/cycle6"/>
    <dgm:cxn modelId="{BDFC24B6-BEB5-450C-ABAA-F75D271F0B22}" type="presParOf" srcId="{21E5E527-ECCE-43B2-833D-63B9931C2D8B}" destId="{7DE836DE-8179-4533-91B1-AA047AAB69BA}" srcOrd="9" destOrd="0" presId="urn:microsoft.com/office/officeart/2005/8/layout/cycle6"/>
    <dgm:cxn modelId="{DE7A2349-864F-4C86-BAAC-ACFC1EACD1B1}" type="presParOf" srcId="{21E5E527-ECCE-43B2-833D-63B9931C2D8B}" destId="{7B12263C-D501-4A36-AA15-F44FB5CC0C6B}" srcOrd="10" destOrd="0" presId="urn:microsoft.com/office/officeart/2005/8/layout/cycle6"/>
    <dgm:cxn modelId="{E293D435-39B7-41D0-92FD-CE82342107C8}" type="presParOf" srcId="{21E5E527-ECCE-43B2-833D-63B9931C2D8B}" destId="{2DCC17A0-385A-4BDA-80EF-703A7058D32E}" srcOrd="11" destOrd="0" presId="urn:microsoft.com/office/officeart/2005/8/layout/cycle6"/>
    <dgm:cxn modelId="{68958C9C-4DAC-46B3-BE86-8921980B37A0}" type="presParOf" srcId="{21E5E527-ECCE-43B2-833D-63B9931C2D8B}" destId="{1018BCCE-8F58-48FF-BDF4-29DCE009FD75}" srcOrd="12" destOrd="0" presId="urn:microsoft.com/office/officeart/2005/8/layout/cycle6"/>
    <dgm:cxn modelId="{0A91BDF7-9ECE-4FC0-9817-72DE3D2C252C}" type="presParOf" srcId="{21E5E527-ECCE-43B2-833D-63B9931C2D8B}" destId="{293BBCD7-D2ED-4089-A4B6-339CC64C887F}" srcOrd="13" destOrd="0" presId="urn:microsoft.com/office/officeart/2005/8/layout/cycle6"/>
    <dgm:cxn modelId="{1D1764D4-67FC-46FE-BF28-CA5AA34EEF98}" type="presParOf" srcId="{21E5E527-ECCE-43B2-833D-63B9931C2D8B}" destId="{F1B86E96-C344-42C8-9920-62D59F353375}" srcOrd="14" destOrd="0" presId="urn:microsoft.com/office/officeart/2005/8/layout/cycle6"/>
    <dgm:cxn modelId="{2D38ACCD-F159-4CAF-94DA-E84B4631D02D}" type="presParOf" srcId="{21E5E527-ECCE-43B2-833D-63B9931C2D8B}" destId="{40BED04E-BFD5-45B3-A983-F64B3FDE0F9F}" srcOrd="15" destOrd="0" presId="urn:microsoft.com/office/officeart/2005/8/layout/cycle6"/>
    <dgm:cxn modelId="{A09CF2F6-D4A3-4430-93D0-9F25CBA82960}" type="presParOf" srcId="{21E5E527-ECCE-43B2-833D-63B9931C2D8B}" destId="{51D2178D-4F35-44AB-A224-C152945B07CB}" srcOrd="16" destOrd="0" presId="urn:microsoft.com/office/officeart/2005/8/layout/cycle6"/>
    <dgm:cxn modelId="{8844F722-337D-41A3-BE7C-E474AD25E5D6}" type="presParOf" srcId="{21E5E527-ECCE-43B2-833D-63B9931C2D8B}" destId="{524FD192-729F-479C-9FB9-2DD1D890FC6C}" srcOrd="17" destOrd="0" presId="urn:microsoft.com/office/officeart/2005/8/layout/cycle6"/>
    <dgm:cxn modelId="{721F2C03-A931-49B2-B4A7-58309140A943}" type="presParOf" srcId="{21E5E527-ECCE-43B2-833D-63B9931C2D8B}" destId="{213E5291-2F80-4596-904D-981A916EF696}" srcOrd="18" destOrd="0" presId="urn:microsoft.com/office/officeart/2005/8/layout/cycle6"/>
    <dgm:cxn modelId="{2B838730-B938-4C3E-9C56-FE30A5A9D3D3}" type="presParOf" srcId="{21E5E527-ECCE-43B2-833D-63B9931C2D8B}" destId="{3B64D485-A793-410C-B925-91352ECFBDDD}" srcOrd="19" destOrd="0" presId="urn:microsoft.com/office/officeart/2005/8/layout/cycle6"/>
    <dgm:cxn modelId="{094B652F-A7EF-4CA8-AC56-216A26F3C5A4}" type="presParOf" srcId="{21E5E527-ECCE-43B2-833D-63B9931C2D8B}" destId="{5E7FEE33-BE0A-4ECE-B238-2FCB83EE990D}" srcOrd="20" destOrd="0" presId="urn:microsoft.com/office/officeart/2005/8/layout/cycle6"/>
    <dgm:cxn modelId="{A7202F5E-B0C9-4F7D-A850-8BE6B8AF06E7}" type="presParOf" srcId="{21E5E527-ECCE-43B2-833D-63B9931C2D8B}" destId="{B756839A-FB9A-4A78-8CF3-1D00670FBA2C}" srcOrd="21" destOrd="0" presId="urn:microsoft.com/office/officeart/2005/8/layout/cycle6"/>
    <dgm:cxn modelId="{22A241CA-5F0C-47C3-8BF5-26B681C1E75C}" type="presParOf" srcId="{21E5E527-ECCE-43B2-833D-63B9931C2D8B}" destId="{CF5123E1-F162-431E-AF61-110998D3AE21}" srcOrd="22" destOrd="0" presId="urn:microsoft.com/office/officeart/2005/8/layout/cycle6"/>
    <dgm:cxn modelId="{775DF8AF-59C8-47F4-A1CE-E3B33D131984}" type="presParOf" srcId="{21E5E527-ECCE-43B2-833D-63B9931C2D8B}" destId="{426B8EB1-AB65-40E7-B8A7-1068EC9C7FE1}" srcOrd="23"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6C443-177F-4581-BD73-D46317D43E12}">
      <dsp:nvSpPr>
        <dsp:cNvPr id="0" name=""/>
        <dsp:cNvSpPr/>
      </dsp:nvSpPr>
      <dsp:spPr>
        <a:xfrm>
          <a:off x="3318821" y="1161"/>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Diabetes</a:t>
          </a:r>
        </a:p>
      </dsp:txBody>
      <dsp:txXfrm>
        <a:off x="3346515" y="28855"/>
        <a:ext cx="817407" cy="511928"/>
      </dsp:txXfrm>
    </dsp:sp>
    <dsp:sp modelId="{446F011C-7BC6-4388-A7BD-CBC48DEFEC98}">
      <dsp:nvSpPr>
        <dsp:cNvPr id="0" name=""/>
        <dsp:cNvSpPr/>
      </dsp:nvSpPr>
      <dsp:spPr>
        <a:xfrm>
          <a:off x="1786906" y="284819"/>
          <a:ext cx="3936625" cy="3936625"/>
        </a:xfrm>
        <a:custGeom>
          <a:avLst/>
          <a:gdLst/>
          <a:ahLst/>
          <a:cxnLst/>
          <a:rect l="0" t="0" r="0" b="0"/>
          <a:pathLst>
            <a:path>
              <a:moveTo>
                <a:pt x="2410992" y="50425"/>
              </a:moveTo>
              <a:arcTo wR="1968312" hR="1968312" stAng="16979831" swAng="110824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C25DEE-1F6F-4364-B5C2-89633263D950}">
      <dsp:nvSpPr>
        <dsp:cNvPr id="0" name=""/>
        <dsp:cNvSpPr/>
      </dsp:nvSpPr>
      <dsp:spPr>
        <a:xfrm>
          <a:off x="4710628" y="577666"/>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Hypertension</a:t>
          </a:r>
        </a:p>
      </dsp:txBody>
      <dsp:txXfrm>
        <a:off x="4738322" y="605360"/>
        <a:ext cx="817407" cy="511928"/>
      </dsp:txXfrm>
    </dsp:sp>
    <dsp:sp modelId="{0456EB1C-D993-40DD-BB74-BFFA3C635E20}">
      <dsp:nvSpPr>
        <dsp:cNvPr id="0" name=""/>
        <dsp:cNvSpPr/>
      </dsp:nvSpPr>
      <dsp:spPr>
        <a:xfrm>
          <a:off x="1786906" y="284819"/>
          <a:ext cx="3936625" cy="3936625"/>
        </a:xfrm>
        <a:custGeom>
          <a:avLst/>
          <a:gdLst/>
          <a:ahLst/>
          <a:cxnLst/>
          <a:rect l="0" t="0" r="0" b="0"/>
          <a:pathLst>
            <a:path>
              <a:moveTo>
                <a:pt x="3600011" y="867487"/>
              </a:moveTo>
              <a:arcTo wR="1968312" hR="1968312" stAng="19559665" swAng="15277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459E025-C463-48AE-AC69-C933F76F1F47}">
      <dsp:nvSpPr>
        <dsp:cNvPr id="0" name=""/>
        <dsp:cNvSpPr/>
      </dsp:nvSpPr>
      <dsp:spPr>
        <a:xfrm>
          <a:off x="5287134" y="1969474"/>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Coronary Heart Disease</a:t>
          </a:r>
        </a:p>
      </dsp:txBody>
      <dsp:txXfrm>
        <a:off x="5314828" y="1997168"/>
        <a:ext cx="817407" cy="511928"/>
      </dsp:txXfrm>
    </dsp:sp>
    <dsp:sp modelId="{66F82000-934B-4582-B066-A744C1C237BF}">
      <dsp:nvSpPr>
        <dsp:cNvPr id="0" name=""/>
        <dsp:cNvSpPr/>
      </dsp:nvSpPr>
      <dsp:spPr>
        <a:xfrm>
          <a:off x="1786906" y="284819"/>
          <a:ext cx="3936625" cy="3936625"/>
        </a:xfrm>
        <a:custGeom>
          <a:avLst/>
          <a:gdLst/>
          <a:ahLst/>
          <a:cxnLst/>
          <a:rect l="0" t="0" r="0" b="0"/>
          <a:pathLst>
            <a:path>
              <a:moveTo>
                <a:pt x="3914784" y="2260723"/>
              </a:moveTo>
              <a:arcTo wR="1968312" hR="1968312" stAng="512606" swAng="15277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DE836DE-8179-4533-91B1-AA047AAB69BA}">
      <dsp:nvSpPr>
        <dsp:cNvPr id="0" name=""/>
        <dsp:cNvSpPr/>
      </dsp:nvSpPr>
      <dsp:spPr>
        <a:xfrm>
          <a:off x="4710628" y="3361281"/>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Arthritis</a:t>
          </a:r>
        </a:p>
      </dsp:txBody>
      <dsp:txXfrm>
        <a:off x="4738322" y="3388975"/>
        <a:ext cx="817407" cy="511928"/>
      </dsp:txXfrm>
    </dsp:sp>
    <dsp:sp modelId="{2DCC17A0-385A-4BDA-80EF-703A7058D32E}">
      <dsp:nvSpPr>
        <dsp:cNvPr id="0" name=""/>
        <dsp:cNvSpPr/>
      </dsp:nvSpPr>
      <dsp:spPr>
        <a:xfrm>
          <a:off x="1786906" y="284819"/>
          <a:ext cx="3936625" cy="3936625"/>
        </a:xfrm>
        <a:custGeom>
          <a:avLst/>
          <a:gdLst/>
          <a:ahLst/>
          <a:cxnLst/>
          <a:rect l="0" t="0" r="0" b="0"/>
          <a:pathLst>
            <a:path>
              <a:moveTo>
                <a:pt x="2995812" y="3647152"/>
              </a:moveTo>
              <a:arcTo wR="1968312" hR="1968312" stAng="3511928" swAng="110824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018BCCE-8F58-48FF-BDF4-29DCE009FD75}">
      <dsp:nvSpPr>
        <dsp:cNvPr id="0" name=""/>
        <dsp:cNvSpPr/>
      </dsp:nvSpPr>
      <dsp:spPr>
        <a:xfrm>
          <a:off x="3318821" y="3937787"/>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Short Sightedness</a:t>
          </a:r>
        </a:p>
      </dsp:txBody>
      <dsp:txXfrm>
        <a:off x="3346515" y="3965481"/>
        <a:ext cx="817407" cy="511928"/>
      </dsp:txXfrm>
    </dsp:sp>
    <dsp:sp modelId="{F1B86E96-C344-42C8-9920-62D59F353375}">
      <dsp:nvSpPr>
        <dsp:cNvPr id="0" name=""/>
        <dsp:cNvSpPr/>
      </dsp:nvSpPr>
      <dsp:spPr>
        <a:xfrm>
          <a:off x="1786906" y="284819"/>
          <a:ext cx="3936625" cy="3936625"/>
        </a:xfrm>
        <a:custGeom>
          <a:avLst/>
          <a:gdLst/>
          <a:ahLst/>
          <a:cxnLst/>
          <a:rect l="0" t="0" r="0" b="0"/>
          <a:pathLst>
            <a:path>
              <a:moveTo>
                <a:pt x="1525633" y="3886199"/>
              </a:moveTo>
              <a:arcTo wR="1968312" hR="1968312" stAng="6179831" swAng="110824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0BED04E-BFD5-45B3-A983-F64B3FDE0F9F}">
      <dsp:nvSpPr>
        <dsp:cNvPr id="0" name=""/>
        <dsp:cNvSpPr/>
      </dsp:nvSpPr>
      <dsp:spPr>
        <a:xfrm>
          <a:off x="1927014" y="3361281"/>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High Cholesterol</a:t>
          </a:r>
        </a:p>
      </dsp:txBody>
      <dsp:txXfrm>
        <a:off x="1954708" y="3388975"/>
        <a:ext cx="817407" cy="511928"/>
      </dsp:txXfrm>
    </dsp:sp>
    <dsp:sp modelId="{524FD192-729F-479C-9FB9-2DD1D890FC6C}">
      <dsp:nvSpPr>
        <dsp:cNvPr id="0" name=""/>
        <dsp:cNvSpPr/>
      </dsp:nvSpPr>
      <dsp:spPr>
        <a:xfrm>
          <a:off x="1786906" y="284819"/>
          <a:ext cx="3936625" cy="3936625"/>
        </a:xfrm>
        <a:custGeom>
          <a:avLst/>
          <a:gdLst/>
          <a:ahLst/>
          <a:cxnLst/>
          <a:rect l="0" t="0" r="0" b="0"/>
          <a:pathLst>
            <a:path>
              <a:moveTo>
                <a:pt x="336614" y="3069138"/>
              </a:moveTo>
              <a:arcTo wR="1968312" hR="1968312" stAng="8759665" swAng="15277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13E5291-2F80-4596-904D-981A916EF696}">
      <dsp:nvSpPr>
        <dsp:cNvPr id="0" name=""/>
        <dsp:cNvSpPr/>
      </dsp:nvSpPr>
      <dsp:spPr>
        <a:xfrm>
          <a:off x="1350508" y="1969474"/>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Constipation</a:t>
          </a:r>
        </a:p>
      </dsp:txBody>
      <dsp:txXfrm>
        <a:off x="1378202" y="1997168"/>
        <a:ext cx="817407" cy="511928"/>
      </dsp:txXfrm>
    </dsp:sp>
    <dsp:sp modelId="{5E7FEE33-BE0A-4ECE-B238-2FCB83EE990D}">
      <dsp:nvSpPr>
        <dsp:cNvPr id="0" name=""/>
        <dsp:cNvSpPr/>
      </dsp:nvSpPr>
      <dsp:spPr>
        <a:xfrm>
          <a:off x="1786906" y="284819"/>
          <a:ext cx="3936625" cy="3936625"/>
        </a:xfrm>
        <a:custGeom>
          <a:avLst/>
          <a:gdLst/>
          <a:ahLst/>
          <a:cxnLst/>
          <a:rect l="0" t="0" r="0" b="0"/>
          <a:pathLst>
            <a:path>
              <a:moveTo>
                <a:pt x="21841" y="1675901"/>
              </a:moveTo>
              <a:arcTo wR="1968312" hR="1968312" stAng="11312606" swAng="15277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756839A-FB9A-4A78-8CF3-1D00670FBA2C}">
      <dsp:nvSpPr>
        <dsp:cNvPr id="0" name=""/>
        <dsp:cNvSpPr/>
      </dsp:nvSpPr>
      <dsp:spPr>
        <a:xfrm>
          <a:off x="1927014" y="577666"/>
          <a:ext cx="872795" cy="567316"/>
        </a:xfrm>
        <a:prstGeom prst="roundRect">
          <a:avLst/>
        </a:prstGeom>
        <a:gradFill rotWithShape="0">
          <a:gsLst>
            <a:gs pos="0">
              <a:schemeClr val="accent1">
                <a:hueOff val="0"/>
                <a:satOff val="0"/>
                <a:lumOff val="0"/>
                <a:alphaOff val="0"/>
                <a:tint val="65000"/>
                <a:satMod val="120000"/>
                <a:lumMod val="107000"/>
              </a:schemeClr>
            </a:gs>
            <a:gs pos="50000">
              <a:schemeClr val="accent1">
                <a:hueOff val="0"/>
                <a:satOff val="0"/>
                <a:lumOff val="0"/>
                <a:alphaOff val="0"/>
                <a:tint val="70000"/>
                <a:satMod val="124000"/>
                <a:lumMod val="103000"/>
              </a:schemeClr>
            </a:gs>
            <a:gs pos="100000">
              <a:schemeClr val="accen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bg2">
                  <a:lumMod val="50000"/>
                </a:schemeClr>
              </a:solidFill>
            </a:rPr>
            <a:t>Motor Neurone Disease</a:t>
          </a:r>
        </a:p>
      </dsp:txBody>
      <dsp:txXfrm>
        <a:off x="1954708" y="605360"/>
        <a:ext cx="817407" cy="511928"/>
      </dsp:txXfrm>
    </dsp:sp>
    <dsp:sp modelId="{426B8EB1-AB65-40E7-B8A7-1068EC9C7FE1}">
      <dsp:nvSpPr>
        <dsp:cNvPr id="0" name=""/>
        <dsp:cNvSpPr/>
      </dsp:nvSpPr>
      <dsp:spPr>
        <a:xfrm>
          <a:off x="1786906" y="284819"/>
          <a:ext cx="3936625" cy="3936625"/>
        </a:xfrm>
        <a:custGeom>
          <a:avLst/>
          <a:gdLst/>
          <a:ahLst/>
          <a:cxnLst/>
          <a:rect l="0" t="0" r="0" b="0"/>
          <a:pathLst>
            <a:path>
              <a:moveTo>
                <a:pt x="940813" y="289473"/>
              </a:moveTo>
              <a:arcTo wR="1968312" hR="1968312" stAng="14311928" swAng="110824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1FD2A4-1B5A-453D-BFFF-0A7D536B9B7B}"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1130937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1FD2A4-1B5A-453D-BFFF-0A7D536B9B7B}"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150149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01FD2A4-1B5A-453D-BFFF-0A7D536B9B7B}" type="datetimeFigureOut">
              <a:rPr lang="en-GB" smtClean="0"/>
              <a:t>01/03/2021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D9D8FFC-27CD-4C89-98CF-17523AA2240D}" type="slidenum">
              <a:rPr lang="en-GB" smtClean="0"/>
              <a:t>‹#›</a:t>
            </a:fld>
            <a:endParaRPr lang="en-GB"/>
          </a:p>
        </p:txBody>
      </p:sp>
    </p:spTree>
    <p:extLst>
      <p:ext uri="{BB962C8B-B14F-4D97-AF65-F5344CB8AC3E}">
        <p14:creationId xmlns:p14="http://schemas.microsoft.com/office/powerpoint/2010/main" val="55701122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1FD2A4-1B5A-453D-BFFF-0A7D536B9B7B}"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426596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1FD2A4-1B5A-453D-BFFF-0A7D536B9B7B}"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1989354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1FD2A4-1B5A-453D-BFFF-0A7D536B9B7B}"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1825506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1FD2A4-1B5A-453D-BFFF-0A7D536B9B7B}"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860537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1FD2A4-1B5A-453D-BFFF-0A7D536B9B7B}"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3076020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1FD2A4-1B5A-453D-BFFF-0A7D536B9B7B}"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2470953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1FD2A4-1B5A-453D-BFFF-0A7D536B9B7B}"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3616450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E01FD2A4-1B5A-453D-BFFF-0A7D536B9B7B}" type="datetimeFigureOut">
              <a:rPr lang="en-GB" smtClean="0"/>
              <a:t>01/03/2021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8D9D8FFC-27CD-4C89-98CF-17523AA2240D}" type="slidenum">
              <a:rPr lang="en-GB" smtClean="0"/>
              <a:t>‹#›</a:t>
            </a:fld>
            <a:endParaRPr lang="en-GB"/>
          </a:p>
        </p:txBody>
      </p:sp>
    </p:spTree>
    <p:extLst>
      <p:ext uri="{BB962C8B-B14F-4D97-AF65-F5344CB8AC3E}">
        <p14:creationId xmlns:p14="http://schemas.microsoft.com/office/powerpoint/2010/main" val="576316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01FD2A4-1B5A-453D-BFFF-0A7D536B9B7B}" type="datetimeFigureOut">
              <a:rPr lang="en-GB" smtClean="0"/>
              <a:t>01/03/2021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D9D8FFC-27CD-4C89-98CF-17523AA2240D}" type="slidenum">
              <a:rPr lang="en-GB" smtClean="0"/>
              <a:t>‹#›</a:t>
            </a:fld>
            <a:endParaRPr lang="en-GB"/>
          </a:p>
        </p:txBody>
      </p:sp>
    </p:spTree>
    <p:extLst>
      <p:ext uri="{BB962C8B-B14F-4D97-AF65-F5344CB8AC3E}">
        <p14:creationId xmlns:p14="http://schemas.microsoft.com/office/powerpoint/2010/main" val="583921684"/>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1232149" y="4265018"/>
            <a:ext cx="9801082" cy="2148482"/>
            <a:chOff x="1703530" y="4400116"/>
            <a:chExt cx="9801082" cy="2148482"/>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03530" y="4400116"/>
              <a:ext cx="3397230" cy="2148482"/>
            </a:xfrm>
            <a:prstGeom prst="rect">
              <a:avLst/>
            </a:prstGeom>
          </p:spPr>
        </p:pic>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95008" y="4407026"/>
              <a:ext cx="3209604" cy="2140805"/>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00760" y="4407199"/>
              <a:ext cx="3210950" cy="2140632"/>
            </a:xfrm>
            <a:prstGeom prst="rect">
              <a:avLst/>
            </a:prstGeom>
          </p:spPr>
        </p:pic>
      </p:grpSp>
      <p:sp>
        <p:nvSpPr>
          <p:cNvPr id="20" name="Title 1"/>
          <p:cNvSpPr txBox="1">
            <a:spLocks/>
          </p:cNvSpPr>
          <p:nvPr/>
        </p:nvSpPr>
        <p:spPr>
          <a:xfrm>
            <a:off x="2232284" y="1137277"/>
            <a:ext cx="7800813" cy="2184400"/>
          </a:xfrm>
          <a:prstGeom prst="rect">
            <a:avLst/>
          </a:prstGeom>
        </p:spPr>
        <p:txBody>
          <a:bodyPr vert="horz" lIns="91440" tIns="45720" rIns="91440" bIns="45720" rtlCol="0" anchor="b">
            <a:noAutofit/>
          </a:bodyPr>
          <a:lstStyle>
            <a:lvl1pPr algn="l" defTabSz="4572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6600" b="1" dirty="0">
                <a:solidFill>
                  <a:schemeClr val="tx1"/>
                </a:solidFill>
              </a:rPr>
              <a:t>CARE PLAN FOR</a:t>
            </a:r>
          </a:p>
          <a:p>
            <a:pPr algn="ctr"/>
            <a:r>
              <a:rPr lang="en-GB" sz="6600" b="1" cap="all" dirty="0">
                <a:solidFill>
                  <a:schemeClr val="bg2"/>
                </a:solidFill>
              </a:rPr>
              <a:t>THE ELDERLY</a:t>
            </a:r>
          </a:p>
        </p:txBody>
      </p:sp>
    </p:spTree>
    <p:extLst>
      <p:ext uri="{BB962C8B-B14F-4D97-AF65-F5344CB8AC3E}">
        <p14:creationId xmlns:p14="http://schemas.microsoft.com/office/powerpoint/2010/main" val="2876816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575" y="2199860"/>
            <a:ext cx="10522226" cy="2239617"/>
          </a:xfrm>
        </p:spPr>
        <p:txBody>
          <a:bodyPr/>
          <a:lstStyle/>
          <a:p>
            <a:pPr>
              <a:lnSpc>
                <a:spcPct val="150000"/>
              </a:lnSpc>
            </a:pPr>
            <a:r>
              <a:rPr lang="en-GB" sz="1800" dirty="0">
                <a:effectLst/>
                <a:latin typeface="Arial" panose="020B0604020202020204" pitchFamily="34" charset="0"/>
                <a:ea typeface="Calibri" panose="020F0502020204030204" pitchFamily="34" charset="0"/>
                <a:cs typeface="Arial" panose="020B0604020202020204" pitchFamily="34" charset="0"/>
              </a:rPr>
              <a:t>Student Name: Nazmin Kauser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 Student Number:1710502</a:t>
            </a:r>
            <a:br>
              <a:rPr lang="en-GB" sz="1600" dirty="0">
                <a:effectLst/>
                <a:latin typeface="Arial" panose="020B060402020202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Arial" panose="020B0604020202020204" pitchFamily="34" charset="0"/>
              </a:rPr>
              <a:t>Module code</a:t>
            </a:r>
            <a:r>
              <a:rPr lang="en-GB" sz="1600" dirty="0">
                <a:effectLst/>
                <a:latin typeface="Arial" panose="020B0604020202020204" pitchFamily="34" charset="0"/>
                <a:ea typeface="Calibri" panose="020F0502020204030204" pitchFamily="34" charset="0"/>
                <a:cs typeface="Times New Roman" panose="02020603050405020304" pitchFamily="18" charset="0"/>
              </a:rPr>
              <a:t> BMHP6009</a:t>
            </a:r>
            <a:br>
              <a:rPr lang="en-GB" sz="1600" dirty="0">
                <a:effectLst/>
                <a:latin typeface="Arial" panose="020B060402020202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Arial" panose="020B0604020202020204" pitchFamily="34" charset="0"/>
              </a:rPr>
              <a:t>Lecturer’s </a:t>
            </a:r>
            <a:r>
              <a:rPr lang="en-GB" sz="1800" dirty="0" err="1">
                <a:effectLst/>
                <a:latin typeface="Arial" panose="020B0604020202020204" pitchFamily="34" charset="0"/>
                <a:ea typeface="Calibri" panose="020F0502020204030204" pitchFamily="34" charset="0"/>
                <a:cs typeface="Arial" panose="020B0604020202020204" pitchFamily="34" charset="0"/>
              </a:rPr>
              <a:t>Name:</a:t>
            </a:r>
            <a:r>
              <a:rPr lang="en-GB" sz="1600" dirty="0" err="1">
                <a:effectLst/>
                <a:latin typeface="Arial" panose="020B0604020202020204" pitchFamily="34" charset="0"/>
                <a:ea typeface="Calibri" panose="020F0502020204030204" pitchFamily="34" charset="0"/>
                <a:cs typeface="Times New Roman" panose="02020603050405020304" pitchFamily="18" charset="0"/>
              </a:rPr>
              <a:t>Joanne</a:t>
            </a:r>
            <a:r>
              <a:rPr lang="en-GB" sz="1600" dirty="0">
                <a:effectLst/>
                <a:latin typeface="Arial" panose="020B0604020202020204" pitchFamily="34" charset="0"/>
                <a:ea typeface="Calibri" panose="020F0502020204030204" pitchFamily="34" charset="0"/>
                <a:cs typeface="Times New Roman" panose="02020603050405020304" pitchFamily="18" charset="0"/>
              </a:rPr>
              <a:t> Davies</a:t>
            </a:r>
            <a:br>
              <a:rPr lang="en-GB" sz="1600" dirty="0">
                <a:effectLst/>
                <a:latin typeface="Arial" panose="020B0604020202020204" pitchFamily="34" charset="0"/>
                <a:ea typeface="Calibri" panose="020F0502020204030204" pitchFamily="34" charset="0"/>
                <a:cs typeface="Times New Roman" panose="02020603050405020304" pitchFamily="18" charset="0"/>
              </a:rPr>
            </a:br>
            <a:br>
              <a:rPr lang="en-GB" sz="1800" dirty="0">
                <a:effectLst/>
                <a:latin typeface="Arial" panose="020B0604020202020204" pitchFamily="34" charset="0"/>
                <a:ea typeface="Calibri" panose="020F0502020204030204" pitchFamily="34" charset="0"/>
              </a:rPr>
            </a:br>
            <a:endParaRPr lang="en-GB" sz="1800" dirty="0"/>
          </a:p>
        </p:txBody>
      </p:sp>
    </p:spTree>
    <p:extLst>
      <p:ext uri="{BB962C8B-B14F-4D97-AF65-F5344CB8AC3E}">
        <p14:creationId xmlns:p14="http://schemas.microsoft.com/office/powerpoint/2010/main" val="1510936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PLAN – PERSONAL DETAILS</a:t>
            </a:r>
          </a:p>
        </p:txBody>
      </p:sp>
      <p:sp>
        <p:nvSpPr>
          <p:cNvPr id="3" name="Content Placeholder 2"/>
          <p:cNvSpPr>
            <a:spLocks noGrp="1"/>
          </p:cNvSpPr>
          <p:nvPr>
            <p:ph idx="1"/>
          </p:nvPr>
        </p:nvSpPr>
        <p:spPr/>
        <p:txBody>
          <a:bodyPr/>
          <a:lstStyle/>
          <a:p>
            <a:r>
              <a:rPr lang="en-GB" dirty="0"/>
              <a:t>Patient Name: Emma Stevenson</a:t>
            </a:r>
          </a:p>
          <a:p>
            <a:r>
              <a:rPr lang="en-GB" dirty="0"/>
              <a:t>Address: 2217 Maple Boulevard, Buckinghamshire</a:t>
            </a:r>
          </a:p>
          <a:p>
            <a:r>
              <a:rPr lang="en-GB" dirty="0"/>
              <a:t>Date of Birth: 22/12/1928</a:t>
            </a:r>
          </a:p>
          <a:p>
            <a:r>
              <a:rPr lang="en-GB" dirty="0"/>
              <a:t>Sex: Female</a:t>
            </a:r>
          </a:p>
          <a:p>
            <a:r>
              <a:rPr lang="en-GB" dirty="0"/>
              <a:t>Ethnicity: British </a:t>
            </a:r>
          </a:p>
          <a:p>
            <a:r>
              <a:rPr lang="en-GB" dirty="0"/>
              <a:t>Religion: Christian</a:t>
            </a:r>
          </a:p>
        </p:txBody>
      </p:sp>
      <p:pic>
        <p:nvPicPr>
          <p:cNvPr id="5122" name="Picture 2" descr="Grandma, grandmother, old, woman, female, lady icon - Download on Iconfin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38691" y="3561383"/>
            <a:ext cx="3296616" cy="3296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756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PLAN – PERSONAL DETAILS</a:t>
            </a:r>
          </a:p>
        </p:txBody>
      </p:sp>
      <p:sp>
        <p:nvSpPr>
          <p:cNvPr id="3" name="Content Placeholder 2"/>
          <p:cNvSpPr>
            <a:spLocks noGrp="1"/>
          </p:cNvSpPr>
          <p:nvPr>
            <p:ph idx="1"/>
          </p:nvPr>
        </p:nvSpPr>
        <p:spPr/>
        <p:txBody>
          <a:bodyPr>
            <a:normAutofit fontScale="92500" lnSpcReduction="10000"/>
          </a:bodyPr>
          <a:lstStyle/>
          <a:p>
            <a:pPr lvl="0"/>
            <a:r>
              <a:rPr lang="en-GB" dirty="0"/>
              <a:t>Emma needs to be help and assistance to help her live a normal life</a:t>
            </a:r>
          </a:p>
          <a:p>
            <a:pPr lvl="0"/>
            <a:r>
              <a:rPr lang="en-GB" dirty="0"/>
              <a:t>She has no children and her spouse died 10 years ago</a:t>
            </a:r>
          </a:p>
          <a:p>
            <a:pPr lvl="0"/>
            <a:r>
              <a:rPr lang="en-GB" dirty="0"/>
              <a:t>She has worked as a teacher for 25+ years, educating people in schools</a:t>
            </a:r>
          </a:p>
          <a:p>
            <a:pPr lvl="0"/>
            <a:r>
              <a:rPr lang="en-GB" dirty="0"/>
              <a:t>She has asked her family to move her to residential care home, as it has become difficult for her to manage routine tasks at home</a:t>
            </a:r>
          </a:p>
          <a:p>
            <a:pPr lvl="0"/>
            <a:r>
              <a:rPr lang="en-GB" dirty="0"/>
              <a:t>She likes to remain engaged in learning and reading activities</a:t>
            </a:r>
          </a:p>
          <a:p>
            <a:pPr lvl="0"/>
            <a:r>
              <a:rPr lang="en-GB" dirty="0"/>
              <a:t>Emma has diabetes, high blood pressure, chronic heart disease, high cholesterol, constipation, arthritis, and short sightedness</a:t>
            </a:r>
          </a:p>
          <a:p>
            <a:pPr lvl="0"/>
            <a:r>
              <a:rPr lang="en-GB" dirty="0"/>
              <a:t>She also suffers from motor neurone disease which causes twitches and flickers of movement, fasciculation and also has a weakened grip to hold spoon</a:t>
            </a:r>
          </a:p>
          <a:p>
            <a:pPr lvl="0"/>
            <a:r>
              <a:rPr lang="en-GB" dirty="0"/>
              <a:t>Due to arthritis, she has joint plan and stiffness, which makes it difficult to move around</a:t>
            </a:r>
          </a:p>
        </p:txBody>
      </p:sp>
    </p:spTree>
    <p:extLst>
      <p:ext uri="{BB962C8B-B14F-4D97-AF65-F5344CB8AC3E}">
        <p14:creationId xmlns:p14="http://schemas.microsoft.com/office/powerpoint/2010/main" val="1022358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MEDICAL CONDITIONS OF EMMA</a:t>
            </a:r>
          </a:p>
        </p:txBody>
      </p:sp>
      <p:graphicFrame>
        <p:nvGraphicFramePr>
          <p:cNvPr id="4" name="Diagram 3"/>
          <p:cNvGraphicFramePr/>
          <p:nvPr>
            <p:extLst>
              <p:ext uri="{D42A27DB-BD31-4B8C-83A1-F6EECF244321}">
                <p14:modId xmlns:p14="http://schemas.microsoft.com/office/powerpoint/2010/main" val="3201474026"/>
              </p:ext>
            </p:extLst>
          </p:nvPr>
        </p:nvGraphicFramePr>
        <p:xfrm>
          <a:off x="1955800" y="2085036"/>
          <a:ext cx="7510438" cy="45062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3585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MEDICAL CONDITIONS</a:t>
            </a:r>
          </a:p>
        </p:txBody>
      </p:sp>
      <p:sp>
        <p:nvSpPr>
          <p:cNvPr id="3" name="Content Placeholder 2"/>
          <p:cNvSpPr>
            <a:spLocks noGrp="1"/>
          </p:cNvSpPr>
          <p:nvPr>
            <p:ph idx="1"/>
          </p:nvPr>
        </p:nvSpPr>
        <p:spPr/>
        <p:txBody>
          <a:bodyPr>
            <a:normAutofit fontScale="70000" lnSpcReduction="20000"/>
          </a:bodyPr>
          <a:lstStyle/>
          <a:p>
            <a:r>
              <a:rPr lang="en-GB" dirty="0"/>
              <a:t>Diabetes</a:t>
            </a:r>
          </a:p>
          <a:p>
            <a:pPr marL="0" indent="0">
              <a:buNone/>
            </a:pPr>
            <a:r>
              <a:rPr lang="en-GB" dirty="0"/>
              <a:t>Diabetes is a disorder in which the body stops producing insulin, causing high blood sugar. It can lead to many other dangerous complications such as cardiovascular disease (</a:t>
            </a:r>
            <a:r>
              <a:rPr lang="en-GB" dirty="0" err="1"/>
              <a:t>Mordarska</a:t>
            </a:r>
            <a:r>
              <a:rPr lang="en-GB" dirty="0"/>
              <a:t> and </a:t>
            </a:r>
            <a:r>
              <a:rPr lang="en-GB" dirty="0" err="1"/>
              <a:t>Zawada</a:t>
            </a:r>
            <a:r>
              <a:rPr lang="en-GB" dirty="0"/>
              <a:t>, 2017). Symptoms include increased thirst, frequent urination, hunger, weight loss, fatigue, blurred vision and irritability.</a:t>
            </a:r>
          </a:p>
          <a:p>
            <a:r>
              <a:rPr lang="en-GB" dirty="0"/>
              <a:t>Hypertension</a:t>
            </a:r>
          </a:p>
          <a:p>
            <a:pPr marL="0" indent="0">
              <a:buNone/>
            </a:pPr>
            <a:r>
              <a:rPr lang="en-GB" dirty="0"/>
              <a:t>Hypertension occurs when your heart is not able to resist the pressure coming through blood vessels (</a:t>
            </a:r>
            <a:r>
              <a:rPr lang="en-GB" dirty="0" err="1"/>
              <a:t>Cifu</a:t>
            </a:r>
            <a:r>
              <a:rPr lang="en-GB" dirty="0"/>
              <a:t> and Davis, 2017). Hypertension develops over time and initially the symptoms are unnoticeable. High blood pressure can cause damage to vessels, organs, brain, heart, eyes and kidneys.</a:t>
            </a:r>
          </a:p>
          <a:p>
            <a:r>
              <a:rPr lang="en-GB" dirty="0"/>
              <a:t>Arthritis</a:t>
            </a:r>
          </a:p>
          <a:p>
            <a:pPr marL="0" indent="0">
              <a:buNone/>
            </a:pPr>
            <a:r>
              <a:rPr lang="en-GB" dirty="0"/>
              <a:t>Arthritis refers to inflammation of joints and multiple joint pains. It causes stiffness, swelling and pain in the bones which may increase or decrease. Medication, therapy and sometimes even surgery is required to treat arthritis (</a:t>
            </a:r>
            <a:r>
              <a:rPr lang="en-GB" dirty="0" err="1"/>
              <a:t>Oroh</a:t>
            </a:r>
            <a:r>
              <a:rPr lang="en-GB" dirty="0"/>
              <a:t>, </a:t>
            </a:r>
            <a:r>
              <a:rPr lang="en-GB" dirty="0" err="1"/>
              <a:t>Suprapti</a:t>
            </a:r>
            <a:r>
              <a:rPr lang="en-GB" dirty="0"/>
              <a:t> and </a:t>
            </a:r>
            <a:r>
              <a:rPr lang="en-GB" dirty="0" err="1"/>
              <a:t>Susilo</a:t>
            </a:r>
            <a:r>
              <a:rPr lang="en-GB" dirty="0"/>
              <a:t>, 2020).</a:t>
            </a:r>
          </a:p>
          <a:p>
            <a:r>
              <a:rPr lang="en-GB" dirty="0"/>
              <a:t>Coronary Heart Disease</a:t>
            </a:r>
          </a:p>
          <a:p>
            <a:pPr marL="0" indent="0">
              <a:buNone/>
            </a:pPr>
            <a:r>
              <a:rPr lang="en-GB" dirty="0"/>
              <a:t>Its refers to the condition where fatty substance called atheroma is build up inside coronary arteries which become narrow and oxygen supply doesn’t reaches the heart properly. If atheroma breaks inside the artery, it causes blood clot which leads to heart attack (Richards et.AL, 2017). Symptoms include chest pain, shortness of breath, feeling faint and nausea.</a:t>
            </a:r>
          </a:p>
          <a:p>
            <a:endParaRPr lang="en-GB" dirty="0"/>
          </a:p>
        </p:txBody>
      </p:sp>
    </p:spTree>
    <p:extLst>
      <p:ext uri="{BB962C8B-B14F-4D97-AF65-F5344CB8AC3E}">
        <p14:creationId xmlns:p14="http://schemas.microsoft.com/office/powerpoint/2010/main" val="135789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MEDICAL CONDITIONS </a:t>
            </a:r>
          </a:p>
        </p:txBody>
      </p:sp>
      <p:sp>
        <p:nvSpPr>
          <p:cNvPr id="3" name="Content Placeholder 2"/>
          <p:cNvSpPr>
            <a:spLocks noGrp="1"/>
          </p:cNvSpPr>
          <p:nvPr>
            <p:ph idx="1"/>
          </p:nvPr>
        </p:nvSpPr>
        <p:spPr/>
        <p:txBody>
          <a:bodyPr>
            <a:normAutofit fontScale="70000" lnSpcReduction="20000"/>
          </a:bodyPr>
          <a:lstStyle/>
          <a:p>
            <a:r>
              <a:rPr lang="en-GB" dirty="0"/>
              <a:t>High Cholesterol</a:t>
            </a:r>
          </a:p>
          <a:p>
            <a:pPr marL="0" indent="0">
              <a:buNone/>
            </a:pPr>
            <a:r>
              <a:rPr lang="en-GB" dirty="0"/>
              <a:t>A person suffers from high cholesterol when they have fatty substance in their blood vessels. Cholesterol levels can be maintained through walk and taking low cholesterol diet. It can be diagnosed through blood test, HDL Cholesterol to check if there are deposits building up in your vessels (Wang et.AL, 2020).</a:t>
            </a:r>
          </a:p>
          <a:p>
            <a:r>
              <a:rPr lang="en-GB" dirty="0"/>
              <a:t>Short Sightedness</a:t>
            </a:r>
          </a:p>
          <a:p>
            <a:pPr marL="0" indent="0">
              <a:buNone/>
            </a:pPr>
            <a:r>
              <a:rPr lang="en-GB" dirty="0"/>
              <a:t>It a very common eye condition which causes distant objects to appear blurry and close objects to be seen clearly. It requires laser eye surgery for treatment, if the person is not comfortable to wear glasses (Clarke, Evans and </a:t>
            </a:r>
            <a:r>
              <a:rPr lang="en-GB" dirty="0" err="1"/>
              <a:t>Smeeth</a:t>
            </a:r>
            <a:r>
              <a:rPr lang="en-GB" dirty="0"/>
              <a:t>, 2018). A progressive type of short-sightedness leads to blindness also.</a:t>
            </a:r>
          </a:p>
          <a:p>
            <a:r>
              <a:rPr lang="en-GB" dirty="0"/>
              <a:t>Constipation</a:t>
            </a:r>
          </a:p>
          <a:p>
            <a:pPr marL="0" indent="0">
              <a:buNone/>
            </a:pPr>
            <a:r>
              <a:rPr lang="en-GB" dirty="0"/>
              <a:t>Irregular bowel movement and less frequent visits to washroom indicates constipation. A normal healthy person must pass stool at least 3 times during a week. It can be treated with simple changes in diet and exercise (</a:t>
            </a:r>
            <a:r>
              <a:rPr lang="en-GB" dirty="0" err="1"/>
              <a:t>Yilmaz</a:t>
            </a:r>
            <a:r>
              <a:rPr lang="en-GB" dirty="0"/>
              <a:t> and </a:t>
            </a:r>
            <a:r>
              <a:rPr lang="en-GB" dirty="0" err="1"/>
              <a:t>Asiret</a:t>
            </a:r>
            <a:r>
              <a:rPr lang="en-GB" dirty="0"/>
              <a:t>, 2017). Constipation in older adults can lead to faecal impaction and faecal incontinence. </a:t>
            </a:r>
          </a:p>
          <a:p>
            <a:r>
              <a:rPr lang="en-GB" dirty="0"/>
              <a:t>Motor Neurone Disease</a:t>
            </a:r>
          </a:p>
          <a:p>
            <a:pPr marL="0" indent="0">
              <a:buNone/>
            </a:pPr>
            <a:r>
              <a:rPr lang="en-GB" dirty="0"/>
              <a:t>Motor neurone disease affects the human brain and nervous system which weakness the muscles, and leads to twitches, slurred speech, difficulty in swallowing (Foster and </a:t>
            </a:r>
            <a:r>
              <a:rPr lang="en-GB" dirty="0" err="1"/>
              <a:t>Salajegheh</a:t>
            </a:r>
            <a:r>
              <a:rPr lang="en-GB" dirty="0"/>
              <a:t>, 2019). It happens when cells in the human brain stop working and can be treated through physiotherapy, speech therapy and medicines.</a:t>
            </a:r>
          </a:p>
        </p:txBody>
      </p:sp>
    </p:spTree>
    <p:extLst>
      <p:ext uri="{BB962C8B-B14F-4D97-AF65-F5344CB8AC3E}">
        <p14:creationId xmlns:p14="http://schemas.microsoft.com/office/powerpoint/2010/main" val="1604119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MEDICATIONS</a:t>
            </a:r>
          </a:p>
        </p:txBody>
      </p:sp>
      <p:pic>
        <p:nvPicPr>
          <p:cNvPr id="7170" name="Picture 2" descr="medicine icon - Google 검색 | โลโก้"/>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18601" y="3987800"/>
            <a:ext cx="3073399" cy="30734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r>
              <a:rPr lang="en-GB" dirty="0"/>
              <a:t>Emma needs to inject insulin in her body twice a day, before breakfast and dinner time</a:t>
            </a:r>
          </a:p>
          <a:p>
            <a:r>
              <a:rPr lang="en-GB" dirty="0"/>
              <a:t>She needs to take drops diluted in water to relieve constipation</a:t>
            </a:r>
          </a:p>
          <a:p>
            <a:r>
              <a:rPr lang="en-GB" dirty="0"/>
              <a:t>For arthritis she needs to take medicines which reduce pain</a:t>
            </a:r>
          </a:p>
          <a:p>
            <a:r>
              <a:rPr lang="en-GB" dirty="0"/>
              <a:t>Hypertension is managed through pills which need to be taken before bedtime</a:t>
            </a:r>
          </a:p>
          <a:p>
            <a:r>
              <a:rPr lang="en-GB" dirty="0"/>
              <a:t>There are 4 medicines for coronary heart disease</a:t>
            </a:r>
          </a:p>
          <a:p>
            <a:r>
              <a:rPr lang="en-GB" dirty="0"/>
              <a:t>Eye drops need to be given thrice a day for the short sightedness</a:t>
            </a:r>
          </a:p>
          <a:p>
            <a:r>
              <a:rPr lang="en-GB" dirty="0"/>
              <a:t>For twitches and hand grip, psychotherapies are done on alternate days</a:t>
            </a:r>
          </a:p>
        </p:txBody>
      </p:sp>
    </p:spTree>
    <p:extLst>
      <p:ext uri="{BB962C8B-B14F-4D97-AF65-F5344CB8AC3E}">
        <p14:creationId xmlns:p14="http://schemas.microsoft.com/office/powerpoint/2010/main" val="1345121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ALLERGIES</a:t>
            </a:r>
          </a:p>
        </p:txBody>
      </p:sp>
      <p:sp>
        <p:nvSpPr>
          <p:cNvPr id="3" name="Content Placeholder 2"/>
          <p:cNvSpPr>
            <a:spLocks noGrp="1"/>
          </p:cNvSpPr>
          <p:nvPr>
            <p:ph idx="1"/>
          </p:nvPr>
        </p:nvSpPr>
        <p:spPr>
          <a:xfrm>
            <a:off x="1202919" y="2011680"/>
            <a:ext cx="6620281" cy="4206240"/>
          </a:xfrm>
        </p:spPr>
        <p:txBody>
          <a:bodyPr/>
          <a:lstStyle/>
          <a:p>
            <a:r>
              <a:rPr lang="en-GB" dirty="0"/>
              <a:t>Emma has skin allergy, Eczema, which causes inflammation of the skin and requires cream application.</a:t>
            </a:r>
          </a:p>
          <a:p>
            <a:endParaRPr lang="en-GB" dirty="0"/>
          </a:p>
          <a:p>
            <a:r>
              <a:rPr lang="en-GB" dirty="0"/>
              <a:t>She also has sinusitis, which causes inflammation of the mucous membranes in the sinuses.</a:t>
            </a:r>
          </a:p>
          <a:p>
            <a:endParaRPr lang="en-GB" dirty="0"/>
          </a:p>
          <a:p>
            <a:r>
              <a:rPr lang="en-GB" dirty="0"/>
              <a:t>She is also allergic to animal dander, tiny flakes of hair and skin.</a:t>
            </a:r>
          </a:p>
        </p:txBody>
      </p:sp>
      <p:pic>
        <p:nvPicPr>
          <p:cNvPr id="6146" name="Picture 2" descr="Food Allergies Icons - Download Free Vector Icons | Noun Proje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2410" y="3788410"/>
            <a:ext cx="3069590" cy="3069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35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t>
            </a:r>
          </a:p>
        </p:txBody>
      </p:sp>
      <p:sp>
        <p:nvSpPr>
          <p:cNvPr id="3" name="Content Placeholder 2"/>
          <p:cNvSpPr>
            <a:spLocks noGrp="1"/>
          </p:cNvSpPr>
          <p:nvPr>
            <p:ph idx="1"/>
          </p:nvPr>
        </p:nvSpPr>
        <p:spPr>
          <a:xfrm>
            <a:off x="1202919" y="2011680"/>
            <a:ext cx="7826781" cy="4206240"/>
          </a:xfrm>
        </p:spPr>
        <p:txBody>
          <a:bodyPr/>
          <a:lstStyle/>
          <a:p>
            <a:endParaRPr lang="en-GB" dirty="0"/>
          </a:p>
          <a:p>
            <a:r>
              <a:rPr lang="en-GB" dirty="0"/>
              <a:t>She currently lives in her own home which has a cosy and warm environment.</a:t>
            </a:r>
          </a:p>
          <a:p>
            <a:r>
              <a:rPr lang="en-GB" dirty="0"/>
              <a:t>She has a book shelf for herself, which contains all the books which likes to read and are collected over years.</a:t>
            </a:r>
          </a:p>
          <a:p>
            <a:r>
              <a:rPr lang="en-GB" dirty="0"/>
              <a:t>She lives in a small house which has 2 bedrooms on ground floor, one big lounge, two washrooms, kitchen, and backyard.</a:t>
            </a:r>
          </a:p>
        </p:txBody>
      </p:sp>
      <p:pic>
        <p:nvPicPr>
          <p:cNvPr id="8194" name="Picture 2" descr="Building, house, property, world, earth, globe, real estate icon - Download  on Iconfin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48800" y="4204106"/>
            <a:ext cx="2653894" cy="2653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577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MOBILITY</a:t>
            </a:r>
          </a:p>
        </p:txBody>
      </p:sp>
      <p:sp>
        <p:nvSpPr>
          <p:cNvPr id="3" name="Content Placeholder 2"/>
          <p:cNvSpPr>
            <a:spLocks noGrp="1"/>
          </p:cNvSpPr>
          <p:nvPr>
            <p:ph idx="1"/>
          </p:nvPr>
        </p:nvSpPr>
        <p:spPr/>
        <p:txBody>
          <a:bodyPr/>
          <a:lstStyle/>
          <a:p>
            <a:r>
              <a:rPr lang="en-GB" dirty="0"/>
              <a:t>Problems associated with aging can affect the older person’s ability to move around without support and help.</a:t>
            </a:r>
          </a:p>
          <a:p>
            <a:r>
              <a:rPr lang="en-GB" dirty="0"/>
              <a:t>As it is a basic human need for physical movement, mobility is essential for the older people to stay active.</a:t>
            </a:r>
          </a:p>
          <a:p>
            <a:r>
              <a:rPr lang="en-GB" dirty="0"/>
              <a:t>However, Emma likes to move around and socialise, but due to health conditions she is unable to move without support. She needs to have her adjustable walking stick to walk in the house.</a:t>
            </a:r>
          </a:p>
        </p:txBody>
      </p:sp>
      <p:pic>
        <p:nvPicPr>
          <p:cNvPr id="9218" name="Picture 2" descr="Elderly person Icon of Line style - Available in SVG, PNG, EPS, AI &amp; Icon  fo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45511" y="3881437"/>
            <a:ext cx="3482975" cy="348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3660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SENSORY ISSUES</a:t>
            </a:r>
          </a:p>
        </p:txBody>
      </p:sp>
      <p:sp>
        <p:nvSpPr>
          <p:cNvPr id="3" name="Content Placeholder 2"/>
          <p:cNvSpPr>
            <a:spLocks noGrp="1"/>
          </p:cNvSpPr>
          <p:nvPr>
            <p:ph idx="1"/>
          </p:nvPr>
        </p:nvSpPr>
        <p:spPr/>
        <p:txBody>
          <a:bodyPr/>
          <a:lstStyle/>
          <a:p>
            <a:r>
              <a:rPr lang="en-GB" dirty="0"/>
              <a:t>Emma does not likes bright and flickering lights, as it creates sensory overload for her</a:t>
            </a:r>
          </a:p>
          <a:p>
            <a:r>
              <a:rPr lang="en-GB" dirty="0"/>
              <a:t>Scratchy clothing is another trigger which makes her upset</a:t>
            </a:r>
          </a:p>
          <a:p>
            <a:r>
              <a:rPr lang="en-GB" dirty="0"/>
              <a:t>Hearing impairment – moderate level</a:t>
            </a: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9209" y="4114800"/>
            <a:ext cx="8191500" cy="2047875"/>
          </a:xfrm>
          <a:prstGeom prst="rect">
            <a:avLst/>
          </a:prstGeom>
        </p:spPr>
      </p:pic>
    </p:spTree>
    <p:extLst>
      <p:ext uri="{BB962C8B-B14F-4D97-AF65-F5344CB8AC3E}">
        <p14:creationId xmlns:p14="http://schemas.microsoft.com/office/powerpoint/2010/main" val="934256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COGNITIVE ISSUES</a:t>
            </a:r>
          </a:p>
        </p:txBody>
      </p:sp>
      <p:sp>
        <p:nvSpPr>
          <p:cNvPr id="3" name="Content Placeholder 2"/>
          <p:cNvSpPr>
            <a:spLocks noGrp="1"/>
          </p:cNvSpPr>
          <p:nvPr>
            <p:ph idx="1"/>
          </p:nvPr>
        </p:nvSpPr>
        <p:spPr>
          <a:xfrm>
            <a:off x="1202919" y="2011680"/>
            <a:ext cx="7585481" cy="4206240"/>
          </a:xfrm>
        </p:spPr>
        <p:txBody>
          <a:bodyPr/>
          <a:lstStyle/>
          <a:p>
            <a:endParaRPr lang="en-GB" dirty="0"/>
          </a:p>
          <a:p>
            <a:r>
              <a:rPr lang="en-GB" dirty="0"/>
              <a:t>Confusion</a:t>
            </a:r>
          </a:p>
          <a:p>
            <a:r>
              <a:rPr lang="en-GB" dirty="0"/>
              <a:t>Poor motor coordination</a:t>
            </a:r>
          </a:p>
          <a:p>
            <a:r>
              <a:rPr lang="en-GB" dirty="0"/>
              <a:t>Short term memory loss</a:t>
            </a:r>
          </a:p>
          <a:p>
            <a:r>
              <a:rPr lang="en-GB" dirty="0"/>
              <a:t>Identity confusion due to short sightedness</a:t>
            </a:r>
          </a:p>
          <a:p>
            <a:r>
              <a:rPr lang="en-GB" dirty="0"/>
              <a:t>Forget things, important dates, and loss track of conversation</a:t>
            </a:r>
          </a:p>
          <a:p>
            <a:pPr marL="0" indent="0">
              <a:buNone/>
            </a:pPr>
            <a:endParaRPr lang="en-GB" dirty="0"/>
          </a:p>
        </p:txBody>
      </p:sp>
      <p:pic>
        <p:nvPicPr>
          <p:cNvPr id="10242" name="Picture 2" descr="Brain Icons - Download Free Vector Icons | Noun Proje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7599" y="4038600"/>
            <a:ext cx="2819400" cy="281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457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CARE</a:t>
            </a:r>
          </a:p>
        </p:txBody>
      </p:sp>
      <p:sp>
        <p:nvSpPr>
          <p:cNvPr id="3" name="Content Placeholder 2"/>
          <p:cNvSpPr>
            <a:spLocks noGrp="1"/>
          </p:cNvSpPr>
          <p:nvPr>
            <p:ph idx="1"/>
          </p:nvPr>
        </p:nvSpPr>
        <p:spPr/>
        <p:txBody>
          <a:bodyPr/>
          <a:lstStyle/>
          <a:p>
            <a:r>
              <a:rPr lang="en-GB" dirty="0"/>
              <a:t>Bathing and showering</a:t>
            </a:r>
          </a:p>
          <a:p>
            <a:r>
              <a:rPr lang="en-GB" dirty="0"/>
              <a:t>Applying cream for eczema and lotions</a:t>
            </a:r>
          </a:p>
          <a:p>
            <a:r>
              <a:rPr lang="en-GB" dirty="0"/>
              <a:t>Dressing in the morning</a:t>
            </a:r>
          </a:p>
          <a:p>
            <a:r>
              <a:rPr lang="en-GB" dirty="0"/>
              <a:t>Getting ready for the bedtime</a:t>
            </a:r>
          </a:p>
          <a:p>
            <a:r>
              <a:rPr lang="en-GB" dirty="0"/>
              <a:t>Support with shaving</a:t>
            </a:r>
          </a:p>
        </p:txBody>
      </p:sp>
      <p:pic>
        <p:nvPicPr>
          <p:cNvPr id="11266" name="Picture 2" descr="Care icon | Business icon, Icon, Free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9100" y="3987800"/>
            <a:ext cx="2870200" cy="287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8549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ICT </a:t>
            </a:r>
          </a:p>
        </p:txBody>
      </p:sp>
      <p:sp>
        <p:nvSpPr>
          <p:cNvPr id="3" name="Content Placeholder 2"/>
          <p:cNvSpPr>
            <a:spLocks noGrp="1"/>
          </p:cNvSpPr>
          <p:nvPr>
            <p:ph idx="1"/>
          </p:nvPr>
        </p:nvSpPr>
        <p:spPr/>
        <p:txBody>
          <a:bodyPr/>
          <a:lstStyle/>
          <a:p>
            <a:endParaRPr lang="en-GB" dirty="0"/>
          </a:p>
          <a:p>
            <a:endParaRPr lang="en-GB" dirty="0"/>
          </a:p>
          <a:p>
            <a:r>
              <a:rPr lang="en-GB" dirty="0"/>
              <a:t>Emma can use smart phone </a:t>
            </a:r>
          </a:p>
          <a:p>
            <a:r>
              <a:rPr lang="en-GB" dirty="0"/>
              <a:t>She can take pictures from the camera</a:t>
            </a:r>
          </a:p>
          <a:p>
            <a:r>
              <a:rPr lang="en-GB" dirty="0"/>
              <a:t>Uses internet for reading articles and books</a:t>
            </a:r>
          </a:p>
        </p:txBody>
      </p:sp>
      <p:pic>
        <p:nvPicPr>
          <p:cNvPr id="2050" name="Picture 2" descr="Free Icon | Smartph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4602" y="4441265"/>
            <a:ext cx="2187398" cy="2187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908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LIKES &amp; DISLIKES</a:t>
            </a:r>
          </a:p>
        </p:txBody>
      </p:sp>
      <p:sp>
        <p:nvSpPr>
          <p:cNvPr id="3" name="Content Placeholder 2"/>
          <p:cNvSpPr>
            <a:spLocks noGrp="1"/>
          </p:cNvSpPr>
          <p:nvPr>
            <p:ph idx="1"/>
          </p:nvPr>
        </p:nvSpPr>
        <p:spPr/>
        <p:txBody>
          <a:bodyPr>
            <a:normAutofit lnSpcReduction="10000"/>
          </a:bodyPr>
          <a:lstStyle/>
          <a:p>
            <a:pPr marL="0" indent="0">
              <a:buNone/>
            </a:pPr>
            <a:r>
              <a:rPr lang="en-GB" dirty="0"/>
              <a:t>Likes</a:t>
            </a:r>
          </a:p>
          <a:p>
            <a:r>
              <a:rPr lang="en-GB" dirty="0"/>
              <a:t>She loves to read books </a:t>
            </a:r>
          </a:p>
          <a:p>
            <a:r>
              <a:rPr lang="en-GB" dirty="0"/>
              <a:t>She loves eating ice cream</a:t>
            </a:r>
          </a:p>
          <a:p>
            <a:r>
              <a:rPr lang="en-GB" dirty="0"/>
              <a:t>She likes fruit salad and French toast for her breakfast</a:t>
            </a:r>
          </a:p>
          <a:p>
            <a:r>
              <a:rPr lang="en-GB" dirty="0"/>
              <a:t>She likes to engage in intellectual conversations and social talks </a:t>
            </a:r>
          </a:p>
          <a:p>
            <a:pPr marL="0" indent="0">
              <a:buNone/>
            </a:pPr>
            <a:r>
              <a:rPr lang="en-GB" dirty="0"/>
              <a:t>Dislikes</a:t>
            </a:r>
          </a:p>
          <a:p>
            <a:r>
              <a:rPr lang="en-GB" dirty="0"/>
              <a:t>She doesn’t wants constant monitoring for anything</a:t>
            </a:r>
          </a:p>
          <a:p>
            <a:r>
              <a:rPr lang="en-GB" dirty="0"/>
              <a:t>Feels uncomfortable with too much of help</a:t>
            </a:r>
          </a:p>
          <a:p>
            <a:r>
              <a:rPr lang="en-GB" dirty="0"/>
              <a:t>She doesn’t likes to be understood as unworthy</a:t>
            </a:r>
          </a:p>
          <a:p>
            <a:endParaRPr lang="en-GB" dirty="0"/>
          </a:p>
        </p:txBody>
      </p:sp>
      <p:pic>
        <p:nvPicPr>
          <p:cNvPr id="12292" name="Picture 4" descr="Thumbs Up Down Icon – Free Download, PNG and Vect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3200" y="3723526"/>
            <a:ext cx="3228798" cy="3228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135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RISKS ASSOCIATED WITH THE PERSON</a:t>
            </a:r>
          </a:p>
        </p:txBody>
      </p:sp>
      <p:sp>
        <p:nvSpPr>
          <p:cNvPr id="3" name="Content Placeholder 2"/>
          <p:cNvSpPr>
            <a:spLocks noGrp="1"/>
          </p:cNvSpPr>
          <p:nvPr>
            <p:ph idx="1"/>
          </p:nvPr>
        </p:nvSpPr>
        <p:spPr/>
        <p:txBody>
          <a:bodyPr/>
          <a:lstStyle/>
          <a:p>
            <a:r>
              <a:rPr lang="en-GB" dirty="0"/>
              <a:t>Chronic joint pain </a:t>
            </a:r>
          </a:p>
          <a:p>
            <a:r>
              <a:rPr lang="en-GB" dirty="0"/>
              <a:t>Loss of mobility</a:t>
            </a:r>
          </a:p>
          <a:p>
            <a:r>
              <a:rPr lang="en-GB" dirty="0"/>
              <a:t>Sudden cardiac arrest</a:t>
            </a:r>
          </a:p>
          <a:p>
            <a:r>
              <a:rPr lang="en-GB" dirty="0"/>
              <a:t>Impaired balance</a:t>
            </a:r>
          </a:p>
          <a:p>
            <a:r>
              <a:rPr lang="en-GB" dirty="0"/>
              <a:t>Reduced muscle strength</a:t>
            </a:r>
          </a:p>
          <a:p>
            <a:r>
              <a:rPr lang="en-GB" dirty="0"/>
              <a:t>Visual impairment</a:t>
            </a:r>
          </a:p>
          <a:p>
            <a:pPr marL="0" indent="0">
              <a:buNone/>
            </a:pPr>
            <a:endParaRPr lang="en-GB" dirty="0"/>
          </a:p>
        </p:txBody>
      </p:sp>
      <p:pic>
        <p:nvPicPr>
          <p:cNvPr id="13314" name="Picture 2" descr="Accident, falling, slip, slippery, slipping icon - Download on Iconfin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8450" y="3854450"/>
            <a:ext cx="3003550" cy="300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982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DAILY SCHEDULE</a:t>
            </a:r>
          </a:p>
        </p:txBody>
      </p:sp>
      <p:sp>
        <p:nvSpPr>
          <p:cNvPr id="3" name="Content Placeholder 2"/>
          <p:cNvSpPr>
            <a:spLocks noGrp="1"/>
          </p:cNvSpPr>
          <p:nvPr>
            <p:ph idx="1"/>
          </p:nvPr>
        </p:nvSpPr>
        <p:spPr/>
        <p:txBody>
          <a:bodyPr/>
          <a:lstStyle/>
          <a:p>
            <a:r>
              <a:rPr lang="en-GB" dirty="0"/>
              <a:t>Emma likes to wake up early in the morning by 6 AM</a:t>
            </a:r>
          </a:p>
          <a:p>
            <a:r>
              <a:rPr lang="en-GB" dirty="0"/>
              <a:t>She likes to have her tea and breakfast by 6.30 AM</a:t>
            </a:r>
          </a:p>
          <a:p>
            <a:r>
              <a:rPr lang="en-GB" dirty="0"/>
              <a:t>After that she wants to sit outside in any outdoor space for half an hour</a:t>
            </a:r>
          </a:p>
          <a:p>
            <a:r>
              <a:rPr lang="en-GB" dirty="0"/>
              <a:t>She likes to spend her morning reading in warm room or her chair</a:t>
            </a:r>
          </a:p>
          <a:p>
            <a:r>
              <a:rPr lang="en-GB" dirty="0"/>
              <a:t>Tries to have early lunch and take a nap</a:t>
            </a:r>
          </a:p>
          <a:p>
            <a:r>
              <a:rPr lang="en-GB" dirty="0"/>
              <a:t>She enjoy evening talk shows on TV </a:t>
            </a:r>
          </a:p>
          <a:p>
            <a:r>
              <a:rPr lang="en-GB" dirty="0"/>
              <a:t>Interact and talk with friends on phone or in-person</a:t>
            </a:r>
          </a:p>
          <a:p>
            <a:r>
              <a:rPr lang="en-GB" dirty="0"/>
              <a:t>Takes her physiotherapy sessions in the evening</a:t>
            </a:r>
          </a:p>
          <a:p>
            <a:pPr marL="0" indent="0">
              <a:buNone/>
            </a:pPr>
            <a:endParaRPr lang="en-GB" dirty="0"/>
          </a:p>
        </p:txBody>
      </p:sp>
      <p:pic>
        <p:nvPicPr>
          <p:cNvPr id="4" name="Picture 2" descr="Calendar Icons - Free Download, PNG and 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09989" y="4114800"/>
            <a:ext cx="2954020" cy="2954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7703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 INTERESTS</a:t>
            </a:r>
          </a:p>
        </p:txBody>
      </p:sp>
      <p:sp>
        <p:nvSpPr>
          <p:cNvPr id="3" name="Content Placeholder 2"/>
          <p:cNvSpPr>
            <a:spLocks noGrp="1"/>
          </p:cNvSpPr>
          <p:nvPr>
            <p:ph idx="1"/>
          </p:nvPr>
        </p:nvSpPr>
        <p:spPr/>
        <p:txBody>
          <a:bodyPr/>
          <a:lstStyle/>
          <a:p>
            <a:r>
              <a:rPr lang="en-GB" dirty="0"/>
              <a:t>She loves to read books </a:t>
            </a:r>
          </a:p>
          <a:p>
            <a:r>
              <a:rPr lang="en-GB" dirty="0"/>
              <a:t>Enjoy herself in the company of people who talk intellect</a:t>
            </a:r>
          </a:p>
          <a:p>
            <a:r>
              <a:rPr lang="en-GB" dirty="0"/>
              <a:t>Play board games</a:t>
            </a:r>
          </a:p>
          <a:p>
            <a:r>
              <a:rPr lang="en-GB" dirty="0"/>
              <a:t>Learn basic skills to use smartphone</a:t>
            </a:r>
          </a:p>
          <a:p>
            <a:r>
              <a:rPr lang="en-GB" dirty="0"/>
              <a:t>Spend time outdoor as well</a:t>
            </a:r>
          </a:p>
        </p:txBody>
      </p:sp>
      <p:pic>
        <p:nvPicPr>
          <p:cNvPr id="3076" name="Picture 4" descr="Happy icon PNG, ICO or ICNS | Free vector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0" y="4381500"/>
            <a:ext cx="24765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415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DAILY TASKS</a:t>
            </a:r>
          </a:p>
        </p:txBody>
      </p:sp>
      <p:sp>
        <p:nvSpPr>
          <p:cNvPr id="3" name="Content Placeholder 2"/>
          <p:cNvSpPr>
            <a:spLocks noGrp="1"/>
          </p:cNvSpPr>
          <p:nvPr>
            <p:ph idx="1"/>
          </p:nvPr>
        </p:nvSpPr>
        <p:spPr/>
        <p:txBody>
          <a:bodyPr/>
          <a:lstStyle/>
          <a:p>
            <a:pPr marL="0" indent="0">
              <a:buNone/>
            </a:pPr>
            <a:endParaRPr lang="en-GB" dirty="0"/>
          </a:p>
          <a:p>
            <a:r>
              <a:rPr lang="en-GB" dirty="0"/>
              <a:t>Breakfast/Lunch/Dinner – meal times must be proper</a:t>
            </a:r>
          </a:p>
          <a:p>
            <a:r>
              <a:rPr lang="en-GB" dirty="0"/>
              <a:t>Spiritual healing through prayers and religious books</a:t>
            </a:r>
          </a:p>
          <a:p>
            <a:r>
              <a:rPr lang="en-GB" dirty="0"/>
              <a:t>Personal care done on time</a:t>
            </a:r>
          </a:p>
          <a:p>
            <a:endParaRPr lang="en-GB" dirty="0"/>
          </a:p>
        </p:txBody>
      </p:sp>
      <p:pic>
        <p:nvPicPr>
          <p:cNvPr id="4104" name="Picture 8" descr="Calendar, check, check mark, tick icon - Download on Iconfind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5111" y="4556125"/>
            <a:ext cx="2263775" cy="2263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88973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DATES FOR HER</a:t>
            </a:r>
          </a:p>
        </p:txBody>
      </p:sp>
      <p:sp>
        <p:nvSpPr>
          <p:cNvPr id="3" name="Content Placeholder 2"/>
          <p:cNvSpPr>
            <a:spLocks noGrp="1"/>
          </p:cNvSpPr>
          <p:nvPr>
            <p:ph idx="1"/>
          </p:nvPr>
        </p:nvSpPr>
        <p:spPr/>
        <p:txBody>
          <a:bodyPr/>
          <a:lstStyle/>
          <a:p>
            <a:r>
              <a:rPr lang="en-GB" dirty="0"/>
              <a:t>Husband’s death anniversary, as she visits the cemetery</a:t>
            </a:r>
          </a:p>
          <a:p>
            <a:r>
              <a:rPr lang="en-GB" dirty="0"/>
              <a:t>Best friend’s birthday, as they have become old, they celebrate with each other at home</a:t>
            </a:r>
          </a:p>
          <a:p>
            <a:endParaRPr lang="en-GB" dirty="0"/>
          </a:p>
        </p:txBody>
      </p:sp>
      <p:pic>
        <p:nvPicPr>
          <p:cNvPr id="15362" name="Picture 2" descr="Free Icon | Celebr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28100" y="4325938"/>
            <a:ext cx="3113087" cy="3113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08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47500" lnSpcReduction="20000"/>
          </a:bodyPr>
          <a:lstStyle/>
          <a:p>
            <a:r>
              <a:rPr lang="en-GB" dirty="0" err="1"/>
              <a:t>Cifu</a:t>
            </a:r>
            <a:r>
              <a:rPr lang="en-GB" dirty="0"/>
              <a:t>, A. S. and Davis, A. M. (2017) Prevention, Detection, Evaluation and Management of High Blood Pressure in Adults, </a:t>
            </a:r>
            <a:r>
              <a:rPr lang="en-GB" i="1" dirty="0"/>
              <a:t>JAMA Clinical Guidelines Synopsis, </a:t>
            </a:r>
            <a:r>
              <a:rPr lang="en-GB" dirty="0"/>
              <a:t>Vol.318, Iss.2, data retrieved from https://jamanetwork.com/journals/jama/article-abstract/2664350 on 27</a:t>
            </a:r>
            <a:r>
              <a:rPr lang="en-GB" baseline="30000" dirty="0"/>
              <a:t>th</a:t>
            </a:r>
            <a:r>
              <a:rPr lang="en-GB" dirty="0"/>
              <a:t> February 2021</a:t>
            </a:r>
          </a:p>
          <a:p>
            <a:r>
              <a:rPr lang="en-GB" dirty="0"/>
              <a:t>Clarke, E. L., Evans, J. R., and </a:t>
            </a:r>
            <a:r>
              <a:rPr lang="en-GB" dirty="0" err="1"/>
              <a:t>Smeeth</a:t>
            </a:r>
            <a:r>
              <a:rPr lang="en-GB" dirty="0"/>
              <a:t>, L. (2018) Community screening for visual impairment in older people, </a:t>
            </a:r>
            <a:r>
              <a:rPr lang="en-GB" i="1" dirty="0"/>
              <a:t>Cochrane Database of Systematic Review, </a:t>
            </a:r>
            <a:r>
              <a:rPr lang="en-GB" dirty="0"/>
              <a:t>data retrieved from https://www.cochranelibrary.com/cdsr/doi/10.1002/14651858.CD001054.pub3/full on 27</a:t>
            </a:r>
            <a:r>
              <a:rPr lang="en-GB" baseline="30000" dirty="0"/>
              <a:t>th</a:t>
            </a:r>
            <a:r>
              <a:rPr lang="en-GB" dirty="0"/>
              <a:t> February 2021</a:t>
            </a:r>
          </a:p>
          <a:p>
            <a:r>
              <a:rPr lang="en-GB" dirty="0"/>
              <a:t>Foster, L. A. and </a:t>
            </a:r>
            <a:r>
              <a:rPr lang="en-GB" dirty="0" err="1"/>
              <a:t>Salajegheh</a:t>
            </a:r>
            <a:r>
              <a:rPr lang="en-GB" dirty="0"/>
              <a:t>, M. K. (2019) Motor Neuron Disease: Pathophysiology, Diagnosis, and Management, </a:t>
            </a:r>
            <a:r>
              <a:rPr lang="en-GB" i="1" dirty="0"/>
              <a:t>The American Journal of Medicine, </a:t>
            </a:r>
            <a:r>
              <a:rPr lang="en-GB" dirty="0"/>
              <a:t>Vol.132, Iss.1, pp.32-27, data retrieved from https://www.sciencedirect.com/science/article/abs/pii/S0002934318307356 on 27</a:t>
            </a:r>
            <a:r>
              <a:rPr lang="en-GB" baseline="30000" dirty="0"/>
              <a:t>th</a:t>
            </a:r>
            <a:r>
              <a:rPr lang="en-GB" dirty="0"/>
              <a:t> February 2021</a:t>
            </a:r>
          </a:p>
          <a:p>
            <a:r>
              <a:rPr lang="en-GB" dirty="0" err="1"/>
              <a:t>Mordarska</a:t>
            </a:r>
            <a:r>
              <a:rPr lang="en-GB" dirty="0"/>
              <a:t>, K. and </a:t>
            </a:r>
            <a:r>
              <a:rPr lang="en-GB" dirty="0" err="1"/>
              <a:t>Zawada</a:t>
            </a:r>
            <a:r>
              <a:rPr lang="en-GB" dirty="0"/>
              <a:t>, M. G. (2017) Diabetes in the elderly, </a:t>
            </a:r>
            <a:r>
              <a:rPr lang="en-GB" i="1" dirty="0" err="1"/>
              <a:t>Prz</a:t>
            </a:r>
            <a:r>
              <a:rPr lang="en-GB" i="1" dirty="0"/>
              <a:t> </a:t>
            </a:r>
            <a:r>
              <a:rPr lang="en-GB" i="1" dirty="0" err="1"/>
              <a:t>Menopauzalny</a:t>
            </a:r>
            <a:r>
              <a:rPr lang="en-GB" i="1" dirty="0"/>
              <a:t>, </a:t>
            </a:r>
            <a:r>
              <a:rPr lang="en-GB" dirty="0"/>
              <a:t>Vol.16, Iss.2, pp.38-43, data retrieved from https://www.ncbi.nlm.nih.gov/pmc/articles/PMC5509969/ on 27</a:t>
            </a:r>
            <a:r>
              <a:rPr lang="en-GB" baseline="30000" dirty="0"/>
              <a:t>th</a:t>
            </a:r>
            <a:r>
              <a:rPr lang="en-GB" dirty="0"/>
              <a:t> February 2021</a:t>
            </a:r>
          </a:p>
          <a:p>
            <a:r>
              <a:rPr lang="en-GB" dirty="0" err="1"/>
              <a:t>Mullick</a:t>
            </a:r>
            <a:r>
              <a:rPr lang="en-GB" dirty="0"/>
              <a:t>, A., Martin, J. and </a:t>
            </a:r>
            <a:r>
              <a:rPr lang="en-GB" dirty="0" err="1"/>
              <a:t>Sallnow</a:t>
            </a:r>
            <a:r>
              <a:rPr lang="en-GB" dirty="0"/>
              <a:t>, L. (2013) An introduction to advance care planning in practice, </a:t>
            </a:r>
            <a:r>
              <a:rPr lang="en-GB" i="1" dirty="0"/>
              <a:t>BMJ Clinical Review,</a:t>
            </a:r>
            <a:r>
              <a:rPr lang="en-GB" dirty="0"/>
              <a:t> retrieved from https://www.bmj.com/content/347/bmj.f6064.full on 27</a:t>
            </a:r>
            <a:r>
              <a:rPr lang="en-GB" baseline="30000" dirty="0"/>
              <a:t>th</a:t>
            </a:r>
            <a:r>
              <a:rPr lang="en-GB" dirty="0"/>
              <a:t> February 2021</a:t>
            </a:r>
          </a:p>
          <a:p>
            <a:r>
              <a:rPr lang="en-GB" dirty="0" err="1"/>
              <a:t>Oroh</a:t>
            </a:r>
            <a:r>
              <a:rPr lang="en-GB" dirty="0"/>
              <a:t>, C. T. M., </a:t>
            </a:r>
            <a:r>
              <a:rPr lang="en-GB" dirty="0" err="1"/>
              <a:t>Suprapti</a:t>
            </a:r>
            <a:r>
              <a:rPr lang="en-GB" dirty="0"/>
              <a:t>, F. and </a:t>
            </a:r>
            <a:r>
              <a:rPr lang="en-GB" dirty="0" err="1"/>
              <a:t>Susilo</a:t>
            </a:r>
            <a:r>
              <a:rPr lang="en-GB" dirty="0"/>
              <a:t>, W. H. (2020) Improving self-efficacy and life activities of arthritis patients: a </a:t>
            </a:r>
            <a:r>
              <a:rPr lang="en-GB" dirty="0" err="1"/>
              <a:t>quasy</a:t>
            </a:r>
            <a:r>
              <a:rPr lang="en-GB" dirty="0"/>
              <a:t> experiment study, </a:t>
            </a:r>
            <a:r>
              <a:rPr lang="en-GB" i="1" dirty="0" err="1"/>
              <a:t>Enfermia</a:t>
            </a:r>
            <a:r>
              <a:rPr lang="en-GB" i="1" dirty="0"/>
              <a:t> </a:t>
            </a:r>
            <a:r>
              <a:rPr lang="en-GB" i="1" dirty="0" err="1"/>
              <a:t>Clinica</a:t>
            </a:r>
            <a:r>
              <a:rPr lang="en-GB" i="1" dirty="0"/>
              <a:t>, </a:t>
            </a:r>
            <a:r>
              <a:rPr lang="en-GB" dirty="0"/>
              <a:t>data retrieved from http://repository.upi-yai.ac.id/2445/1/JURNAL%20SCOPUS%20Q3-%20CINDI-WHS%202020.pdf on 27</a:t>
            </a:r>
            <a:r>
              <a:rPr lang="en-GB" baseline="30000" dirty="0"/>
              <a:t>th</a:t>
            </a:r>
            <a:r>
              <a:rPr lang="en-GB" dirty="0"/>
              <a:t> February 2021</a:t>
            </a:r>
          </a:p>
          <a:p>
            <a:r>
              <a:rPr lang="en-GB" dirty="0"/>
              <a:t>Richards, S. H., Anderson, L., </a:t>
            </a:r>
            <a:r>
              <a:rPr lang="en-GB" dirty="0" err="1"/>
              <a:t>Jenkinson</a:t>
            </a:r>
            <a:r>
              <a:rPr lang="en-GB" dirty="0"/>
              <a:t>, C. E., </a:t>
            </a:r>
            <a:r>
              <a:rPr lang="en-GB" dirty="0" err="1"/>
              <a:t>Whalley</a:t>
            </a:r>
            <a:r>
              <a:rPr lang="en-GB" dirty="0"/>
              <a:t>, B., Rees, K., Davies, P., Bennett, P., Liu, Z., West, R., Thompson, D. R., Taylor, R. S. (2017) Psychological interventions for coronary heart disease, </a:t>
            </a:r>
            <a:r>
              <a:rPr lang="en-GB" i="1" dirty="0"/>
              <a:t>Cochrane Database of Systematic Review, </a:t>
            </a:r>
            <a:r>
              <a:rPr lang="en-GB" dirty="0"/>
              <a:t>data retrieved from https://www.cochranelibrary.com/cdsr/doi/10.1002/14651858.CD002902.pub4/abstract on 27</a:t>
            </a:r>
            <a:r>
              <a:rPr lang="en-GB" baseline="30000" dirty="0"/>
              <a:t>th</a:t>
            </a:r>
            <a:r>
              <a:rPr lang="en-GB" dirty="0"/>
              <a:t> February 2021</a:t>
            </a:r>
          </a:p>
          <a:p>
            <a:r>
              <a:rPr lang="en-GB" dirty="0" err="1"/>
              <a:t>Vlachantoni</a:t>
            </a:r>
            <a:r>
              <a:rPr lang="en-GB" dirty="0"/>
              <a:t>, A., Shaw, R. J., </a:t>
            </a:r>
            <a:r>
              <a:rPr lang="en-GB" dirty="0" err="1"/>
              <a:t>Evandrou</a:t>
            </a:r>
            <a:r>
              <a:rPr lang="en-GB" dirty="0"/>
              <a:t>, M., and </a:t>
            </a:r>
            <a:r>
              <a:rPr lang="en-GB" dirty="0" err="1"/>
              <a:t>Falkingham</a:t>
            </a:r>
            <a:r>
              <a:rPr lang="en-GB" dirty="0"/>
              <a:t>, J. (2013) The determinants of </a:t>
            </a:r>
            <a:r>
              <a:rPr lang="en-GB" dirty="0" err="1"/>
              <a:t>receving</a:t>
            </a:r>
            <a:r>
              <a:rPr lang="en-GB" dirty="0"/>
              <a:t> social care in later life in England, </a:t>
            </a:r>
            <a:r>
              <a:rPr lang="en-GB" i="1" dirty="0"/>
              <a:t>Ageing and Society, </a:t>
            </a:r>
            <a:r>
              <a:rPr lang="en-GB" dirty="0"/>
              <a:t>Vol.35, Iss.2, data retrieved from https://www.cambridge.org/core/journals/ageing-and-society/article/determinants-of-receiving-social-care-in-later-life-in-england/B54463AE362705D9E48B2803574BD279 on 27</a:t>
            </a:r>
            <a:r>
              <a:rPr lang="en-GB" baseline="30000" dirty="0"/>
              <a:t>th</a:t>
            </a:r>
            <a:r>
              <a:rPr lang="en-GB" dirty="0"/>
              <a:t> February 2021</a:t>
            </a:r>
          </a:p>
          <a:p>
            <a:r>
              <a:rPr lang="en-GB" dirty="0"/>
              <a:t>Wang, H., Yuan, Z., </a:t>
            </a:r>
            <a:r>
              <a:rPr lang="en-GB" dirty="0" err="1"/>
              <a:t>Pavel</a:t>
            </a:r>
            <a:r>
              <a:rPr lang="en-GB" dirty="0"/>
              <a:t>, M. A., Hobson, R., and Hansen, S. B. (2020) The role of high cholesterol in age related COVID-19 lethality, </a:t>
            </a:r>
            <a:r>
              <a:rPr lang="en-GB" i="1" dirty="0" err="1"/>
              <a:t>BioRxiv</a:t>
            </a:r>
            <a:r>
              <a:rPr lang="en-GB" i="1" dirty="0"/>
              <a:t>, </a:t>
            </a:r>
            <a:r>
              <a:rPr lang="en-GB" dirty="0"/>
              <a:t>data retrieved from https://www.ncbi.nlm.nih.gov/pmc/articles/PMC7263494/ on 27</a:t>
            </a:r>
            <a:r>
              <a:rPr lang="en-GB" baseline="30000" dirty="0"/>
              <a:t>th</a:t>
            </a:r>
            <a:r>
              <a:rPr lang="en-GB" dirty="0"/>
              <a:t> February 2021</a:t>
            </a:r>
          </a:p>
          <a:p>
            <a:r>
              <a:rPr lang="en-GB" dirty="0" err="1"/>
              <a:t>Yilmaz</a:t>
            </a:r>
            <a:r>
              <a:rPr lang="en-GB" dirty="0"/>
              <a:t>, C. K. and </a:t>
            </a:r>
            <a:r>
              <a:rPr lang="en-GB" dirty="0" err="1"/>
              <a:t>Asiret</a:t>
            </a:r>
            <a:r>
              <a:rPr lang="en-GB" dirty="0"/>
              <a:t>, G. D., (2017) Identifying the constipation levels of older people and their interventions for recovery, </a:t>
            </a:r>
            <a:r>
              <a:rPr lang="en-GB" i="1" dirty="0"/>
              <a:t>International Journal of Caring Sciences, </a:t>
            </a:r>
            <a:r>
              <a:rPr lang="en-GB" dirty="0"/>
              <a:t>Vol.10, Iss.3, data retrieved from http://www.internationaljournalofcaringsciences.org/docs/55_kutmekyilmaz_original_10_3.pdf on 27</a:t>
            </a:r>
            <a:r>
              <a:rPr lang="en-GB" baseline="30000" dirty="0"/>
              <a:t>th</a:t>
            </a:r>
            <a:r>
              <a:rPr lang="en-GB" dirty="0"/>
              <a:t> February 2021</a:t>
            </a:r>
          </a:p>
        </p:txBody>
      </p:sp>
    </p:spTree>
    <p:extLst>
      <p:ext uri="{BB962C8B-B14F-4D97-AF65-F5344CB8AC3E}">
        <p14:creationId xmlns:p14="http://schemas.microsoft.com/office/powerpoint/2010/main" val="1032386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TM03090430[[fn=Banded]]</Template>
  <TotalTime>234</TotalTime>
  <Words>1996</Words>
  <Application>Microsoft Office PowerPoint</Application>
  <PresentationFormat>Widescreen</PresentationFormat>
  <Paragraphs>143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Corbel</vt:lpstr>
      <vt:lpstr>Wingdings</vt:lpstr>
      <vt:lpstr>Banded</vt:lpstr>
      <vt:lpstr>PowerPoint Presentation</vt:lpstr>
      <vt:lpstr>Student Name: Nazmin Kauser       Student Number:1710502 Module code BMHP6009 Lecturer’s Name:Joanne Davies  </vt:lpstr>
      <vt:lpstr>CARE PLAN – PERSONAL DETAILS</vt:lpstr>
      <vt:lpstr>CARE PLAN – PERSONAL DETAILS</vt:lpstr>
      <vt:lpstr>MEDICAL CONDITIONS OF EMMA</vt:lpstr>
      <vt:lpstr>MEDICAL CONDITIONS</vt:lpstr>
      <vt:lpstr>MEDICAL CONDITIONS </vt:lpstr>
      <vt:lpstr>MEDICATIONS</vt:lpstr>
      <vt:lpstr>ALLERGIES</vt:lpstr>
      <vt:lpstr>ENVIRONMENT</vt:lpstr>
      <vt:lpstr>MOBILITY</vt:lpstr>
      <vt:lpstr>SENSORY ISSUES</vt:lpstr>
      <vt:lpstr>COGNITIVE ISSUES</vt:lpstr>
      <vt:lpstr>PERSONAL CARE</vt:lpstr>
      <vt:lpstr>ICT </vt:lpstr>
      <vt:lpstr>LIKES &amp; DISLIKES</vt:lpstr>
      <vt:lpstr>RISKS ASSOCIATED WITH THE PERSON</vt:lpstr>
      <vt:lpstr>DAILY SCHEDULE</vt:lpstr>
      <vt:lpstr>HER INTERESTS</vt:lpstr>
      <vt:lpstr>IMPORTANT DAILY TASKS</vt:lpstr>
      <vt:lpstr>IMPORTANT DATES FOR HER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Nazmin Kauser</cp:lastModifiedBy>
  <cp:revision>32</cp:revision>
  <dcterms:created xsi:type="dcterms:W3CDTF">2021-02-28T10:40:35Z</dcterms:created>
  <dcterms:modified xsi:type="dcterms:W3CDTF">2021-03-01T11:43:40Z</dcterms:modified>
</cp:coreProperties>
</file>