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64" r:id="rId3"/>
    <p:sldId id="274" r:id="rId4"/>
    <p:sldId id="275" r:id="rId5"/>
    <p:sldId id="276" r:id="rId6"/>
    <p:sldId id="277" r:id="rId7"/>
    <p:sldId id="278" r:id="rId8"/>
    <p:sldId id="279" r:id="rId9"/>
    <p:sldId id="280" r:id="rId10"/>
    <p:sldId id="272" r:id="rId11"/>
    <p:sldId id="273" r:id="rId12"/>
  </p:sldIdLst>
  <p:sldSz cx="9144000" cy="5143500" type="screen16x9"/>
  <p:notesSz cx="6858000" cy="9144000"/>
  <p:embeddedFontLst>
    <p:embeddedFont>
      <p:font typeface="Nanum Gothic" panose="020B0604020202020204" charset="-127"/>
      <p:regular r:id="rId14"/>
      <p:bold r:id="rId15"/>
    </p:embeddedFont>
    <p:embeddedFont>
      <p:font typeface="Poppins Black" panose="00000A00000000000000" pitchFamily="2" charset="0"/>
      <p:bold r:id="rId16"/>
      <p:boldItalic r:id="rId17"/>
    </p:embeddedFont>
    <p:embeddedFont>
      <p:font typeface="Poppins ExtraBold" panose="00000900000000000000" pitchFamily="2" charset="0"/>
      <p:bold r:id="rId18"/>
      <p:boldItalic r:id="rId19"/>
    </p:embeddedFont>
    <p:embeddedFont>
      <p:font typeface="Roboto Condensed Light" panose="02000000000000000000" pitchFamily="2" charset="0"/>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454">
          <p15:clr>
            <a:srgbClr val="9AA0A6"/>
          </p15:clr>
        </p15:guide>
        <p15:guide id="2" orient="horz" pos="1620">
          <p15:clr>
            <a:srgbClr val="000000"/>
          </p15:clr>
        </p15:guide>
        <p15:guide id="3" pos="453">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ifAWmHWagvGCaNwrV86U43NFxmF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75" autoAdjust="0"/>
  </p:normalViewPr>
  <p:slideViewPr>
    <p:cSldViewPr snapToGrid="0">
      <p:cViewPr varScale="1">
        <p:scale>
          <a:sx n="92" d="100"/>
          <a:sy n="92" d="100"/>
        </p:scale>
        <p:origin x="1186" y="91"/>
      </p:cViewPr>
      <p:guideLst>
        <p:guide pos="454"/>
        <p:guide orient="horz" pos="1620"/>
        <p:guide pos="453"/>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customschemas.google.com/relationships/presentationmetadata" Target="metadata"/><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2.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Narcisa Sava" userId="8dbe5601bb774bd1" providerId="LiveId" clId="{0DB58CB4-C853-4E85-80DC-26D50FC0A46A}"/>
    <pc:docChg chg="modSld">
      <pc:chgData name="Mihaela Narcisa Sava" userId="8dbe5601bb774bd1" providerId="LiveId" clId="{0DB58CB4-C853-4E85-80DC-26D50FC0A46A}" dt="2025-07-22T13:30:18.514" v="44" actId="20577"/>
      <pc:docMkLst>
        <pc:docMk/>
      </pc:docMkLst>
      <pc:sldChg chg="modSp mod">
        <pc:chgData name="Mihaela Narcisa Sava" userId="8dbe5601bb774bd1" providerId="LiveId" clId="{0DB58CB4-C853-4E85-80DC-26D50FC0A46A}" dt="2025-07-22T13:30:18.514" v="44" actId="20577"/>
        <pc:sldMkLst>
          <pc:docMk/>
          <pc:sldMk cId="0" sldId="256"/>
        </pc:sldMkLst>
        <pc:spChg chg="mod">
          <ac:chgData name="Mihaela Narcisa Sava" userId="8dbe5601bb774bd1" providerId="LiveId" clId="{0DB58CB4-C853-4E85-80DC-26D50FC0A46A}" dt="2025-07-22T13:30:18.514" v="44" actId="20577"/>
          <ac:spMkLst>
            <pc:docMk/>
            <pc:sldMk cId="0" sldId="256"/>
            <ac:spMk id="1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nhs.uk/nhs-app/"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england.nhs.uk/" TargetMode="External"/><Relationship Id="rId4" Type="http://schemas.openxmlformats.org/officeDocument/2006/relationships/hyperlink" Target="https://digital.nhs.uk/data-and-information"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2" name="Google Shape;25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a:buNone/>
            </a:pPr>
            <a:r>
              <a:rPr lang="en-GB" sz="1100" b="0" i="0" u="none" strike="noStrike" cap="none" dirty="0">
                <a:solidFill>
                  <a:srgbClr val="000000"/>
                </a:solidFill>
                <a:latin typeface="Arial"/>
                <a:ea typeface="Arial"/>
                <a:cs typeface="Arial"/>
                <a:sym typeface="Arial"/>
              </a:rPr>
              <a:t>Digital change in the UK's health and social care system has really shaken things up, making services easier to get, running more smoothly, and getting patients more involved. One of the most useful digital tools to come out of this is the NHS App, which was created by NHS Digital and NHS England. It first came out in December 2018 and acts as a one-stop shop for people to access their medical records, book appointments, order prescriptions, and see other health information. This report looks closely at how the NHS App has affected things like the way staff work, how services are delivered, what patients think, and public health overall.</a:t>
            </a:r>
            <a:endParaRPr lang="en-US" sz="1100" b="0" i="0" u="none" strike="noStrike" cap="none" dirty="0">
              <a:solidFill>
                <a:srgbClr val="000000"/>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sz="1100" b="0" i="0" u="none" strike="noStrike" cap="none" dirty="0">
                <a:solidFill>
                  <a:srgbClr val="000000"/>
                </a:solidFill>
                <a:latin typeface="Arial"/>
                <a:ea typeface="Arial"/>
                <a:cs typeface="Arial"/>
                <a:sym typeface="Arial"/>
              </a:rPr>
              <a:t>The NHS App acts as a digital entry point for people to get to and handle NHS services. It first got tested out in 2018 and soon became a key part of the NHS Long Term Plan. The app became really important during the COVID-19 pandemic, offering access to the NHS COVID Pass and official health guidance (NHS England, 2021). It was created together by NHS Digital, NHSX, and IT partners, and includes things like booking GP appointments, ordering prescriptions, signing up for organ donation, and looking at your medical records. It's always being improved using feedback from users and checks for clinical safety, showing a big step towards making the NHS a more digital-first system.</a:t>
            </a: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NHS App has really changed the jobs people do, especially for staff working in GP surgeries. Things like booking appointments and ordering prescriptions are now handled by the app, which means the team can spend more time on complex tasks or directly helping patients (Ross </a:t>
            </a:r>
            <a:r>
              <a:rPr lang="en-GB" sz="1100" b="0" i="1" u="none" strike="noStrike" cap="none" dirty="0">
                <a:solidFill>
                  <a:srgbClr val="000000"/>
                </a:solidFill>
                <a:latin typeface="Arial"/>
                <a:ea typeface="Arial"/>
                <a:cs typeface="Arial"/>
                <a:sym typeface="Arial"/>
              </a:rPr>
              <a:t>et al.,</a:t>
            </a:r>
            <a:r>
              <a:rPr lang="en-GB" sz="1100" b="0" i="0" u="none" strike="noStrike" cap="none" dirty="0">
                <a:solidFill>
                  <a:srgbClr val="000000"/>
                </a:solidFill>
                <a:latin typeface="Arial"/>
                <a:ea typeface="Arial"/>
                <a:cs typeface="Arial"/>
                <a:sym typeface="Arial"/>
              </a:rPr>
              <a:t> 2023). While this has definitely made things run more smoothly, it's also meant that healthcare workers need to be comfortable using digital tools. GPs are now seeing more patients who are good with technology, so it's important that records are clear and any questions asked online are answered quickly. </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Still, there are some hurdles to overcome. Worries about heavier workloads, keeping data safe, and how quickly everyone's adopting the digital changes are still being dealt with. While staffs have had technical training, it's not being used evenly across the board because the local tech setups vary so much. Also, making the app work smoothly with older systems like EMIS or </a:t>
            </a:r>
            <a:r>
              <a:rPr lang="en-GB" sz="1100" b="0" i="0" u="none" strike="noStrike" cap="none" dirty="0" err="1">
                <a:solidFill>
                  <a:srgbClr val="000000"/>
                </a:solidFill>
                <a:latin typeface="Arial"/>
                <a:ea typeface="Arial"/>
                <a:cs typeface="Arial"/>
                <a:sym typeface="Arial"/>
              </a:rPr>
              <a:t>SystmOne</a:t>
            </a:r>
            <a:r>
              <a:rPr lang="en-GB" sz="1100" b="0" i="0" u="none" strike="noStrike" cap="none" dirty="0">
                <a:solidFill>
                  <a:srgbClr val="000000"/>
                </a:solidFill>
                <a:latin typeface="Arial"/>
                <a:ea typeface="Arial"/>
                <a:cs typeface="Arial"/>
                <a:sym typeface="Arial"/>
              </a:rPr>
              <a:t> has meant IT teams have had to make some adjustments (Bi and Liu, 2023). Even though the NHS App does make many things simpler, it's clear ongoing training for staff is still required, support systems that can adapt, and a balanced approach to rolling out the digital stuff.</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NHS App has really changed how healthcare services work, especially for the regular doctor visits. It's made it easy for patients to do things themselves online, which means less need to call up or go into the surgery (NHS Digital, 2022). People can now handle their prescriptions, book appointments, and check their health records all by themselves. This gives doctors and their teams more time to focus on patient care. </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Using the NHS 111 service for digital triage has also helped manage non-emergency situations more effectively, which takes some pressure off busy accident and emergency departments (Department of Health and Social Care, 2021). However, there are still hurdles to overcome, particularly with ensuring systems work together smoothly—this is especially true for practices that aren't as digitally advanced.</a:t>
            </a: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For patients, particularly those dealing with long-term health issues or mobility challenges, the NHS App really boosts their independence and makes things more convenient. Being able to get healthcare services whenever they need them fits perfectly with today's busy lifestyles, especially for people who work shifts or live in remote places (Health Education England, 2020). Also, it builds more trust and openness because users can easily check their test results, vaccination records, and even their organ donation status right on the app.</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Still, the digital divide is a significant challenge. Older people, individuals with disabilities, and those lacking reliable internet can struggle to use or even get into the app. Worries about data security also stop people from using it fully, especially among the elderly (</a:t>
            </a:r>
            <a:r>
              <a:rPr lang="en-GB" sz="1100" b="0" i="0" u="none" strike="noStrike" cap="none" dirty="0" err="1">
                <a:solidFill>
                  <a:srgbClr val="000000"/>
                </a:solidFill>
                <a:latin typeface="Arial"/>
                <a:ea typeface="Arial"/>
                <a:cs typeface="Arial"/>
                <a:sym typeface="Arial"/>
              </a:rPr>
              <a:t>Micklewright</a:t>
            </a:r>
            <a:r>
              <a:rPr lang="en-GB" sz="1100" b="0" i="0" u="none" strike="noStrike" cap="none" dirty="0">
                <a:solidFill>
                  <a:srgbClr val="000000"/>
                </a:solidFill>
                <a:latin typeface="Arial"/>
                <a:ea typeface="Arial"/>
                <a:cs typeface="Arial"/>
                <a:sym typeface="Arial"/>
              </a:rPr>
              <a:t>, 2025). Even though secure login systems are there, trust in these digital health tools varies a lot. Most users like what the app does, but making sure everyone can access it and providing good support are crucial so no patient group gets left out.</a:t>
            </a: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NHS App is making a real difference for public health. It makes it easier for people to get the care they need, helps them understand more about their health, and makes it possible to catch potential issues earlier. Features like finding the nearest health services, getting tailored advice, and even supporting the huge efforts during COVID-19 are part of its toolkit. It also plays a role in raising awareness about organ donation and getting patients more involved in their own treatment plans (NHS, 2021). Still, there's a concern that those in rural or less affluent areas, who might not have easy access to digital technology, could be left behind. To make sure everyone benefits, it's vital to reach out to these communities, help people get online, and blend digital services with traditional face-to-face care to bridge the gap in access.</a:t>
            </a: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NHS App modernised healthcare and enhanced efficiency but faces challenges related to digital exclusion, data privacy, and staff readiness. Although user-friendly compared to some systems, adoption remains at an inconsistent level, unlike Australia's My Health Record (</a:t>
            </a:r>
            <a:r>
              <a:rPr lang="en-GB" sz="1100" b="0" i="0" u="none" strike="noStrike" cap="none" dirty="0" err="1">
                <a:solidFill>
                  <a:srgbClr val="000000"/>
                </a:solidFill>
                <a:latin typeface="Arial"/>
                <a:ea typeface="Arial"/>
                <a:cs typeface="Arial"/>
                <a:sym typeface="Arial"/>
              </a:rPr>
              <a:t>Kukoryte</a:t>
            </a:r>
            <a:r>
              <a:rPr lang="en-GB" sz="1100" b="0" i="0" u="none" strike="noStrike" cap="none" dirty="0">
                <a:solidFill>
                  <a:srgbClr val="000000"/>
                </a:solidFill>
                <a:latin typeface="Arial"/>
                <a:ea typeface="Arial"/>
                <a:cs typeface="Arial"/>
                <a:sym typeface="Arial"/>
              </a:rPr>
              <a:t>, 2022). Future improvements may focus on ensuring interoperability, video consultations, and inclusive designs for an equitable digital transformation that will effectively serve all users.</a:t>
            </a: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100" b="0" i="0" u="none" strike="noStrike" cap="none" dirty="0">
                <a:solidFill>
                  <a:srgbClr val="000000"/>
                </a:solidFill>
                <a:latin typeface="Arial"/>
                <a:ea typeface="Arial"/>
                <a:cs typeface="Arial"/>
                <a:sym typeface="Arial"/>
              </a:rPr>
              <a:t>The NHS App is a significant milestone in the UK's move towards digital healthcare, making services better and getting patients more involved. Yet, there are still hurdles to overcome, such as the digital divide, technical glitches, and staff needing more training. To really make the most of it, future plans should focus on making sure everyone can use it, integrating it smoothly with other systems, and providing solid support. This way, one can ensure fair and effective healthcare for everyone.</a:t>
            </a: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latin typeface="Arial"/>
                <a:ea typeface="Arial"/>
                <a:cs typeface="Arial"/>
                <a:sym typeface="Arial"/>
              </a:rPr>
              <a:t>Bi, Y.N. and Liu, Y.A., 2023. GPs in the UK: From health gatekeepers in primary care to health agents in primary health care. </a:t>
            </a:r>
            <a:r>
              <a:rPr lang="en-GB" sz="1100" b="0" i="1" u="none" strike="noStrike" cap="none" dirty="0">
                <a:solidFill>
                  <a:srgbClr val="000000"/>
                </a:solidFill>
                <a:latin typeface="Arial"/>
                <a:ea typeface="Arial"/>
                <a:cs typeface="Arial"/>
                <a:sym typeface="Arial"/>
              </a:rPr>
              <a:t>Risk Management and Healthcare Policy</a:t>
            </a:r>
            <a:r>
              <a:rPr lang="en-GB" sz="1100" b="0" i="0" u="none" strike="noStrike" cap="none" dirty="0">
                <a:solidFill>
                  <a:srgbClr val="000000"/>
                </a:solidFill>
                <a:latin typeface="Arial"/>
                <a:ea typeface="Arial"/>
                <a:cs typeface="Arial"/>
                <a:sym typeface="Arial"/>
              </a:rPr>
              <a:t>, pp.1929-1939.</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Department of Health and Social Care, 2021. NHS Digital Transformation Strategy 2021–2026. London: DHSC Publications. Available at: https://www.gov.uk (Accessed: 12 June 2025).</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Health Education England, 2020. The Digital Literacy Framework for Healthcare Professionals. London: HEE. Available at: https://www.hee.nhs.uk (Accessed: 10 June 2025).</a:t>
            </a:r>
            <a:endParaRPr lang="en-US" sz="1100" b="0" i="0" u="none" strike="noStrike" cap="none" dirty="0">
              <a:solidFill>
                <a:srgbClr val="000000"/>
              </a:solidFill>
              <a:latin typeface="Arial"/>
              <a:ea typeface="Arial"/>
              <a:cs typeface="Arial"/>
              <a:sym typeface="Arial"/>
            </a:endParaRPr>
          </a:p>
          <a:p>
            <a:r>
              <a:rPr lang="en-GB" sz="1100" b="0" i="0" u="none" strike="noStrike" cap="none" dirty="0" err="1">
                <a:solidFill>
                  <a:srgbClr val="000000"/>
                </a:solidFill>
                <a:latin typeface="Arial"/>
                <a:ea typeface="Arial"/>
                <a:cs typeface="Arial"/>
                <a:sym typeface="Arial"/>
              </a:rPr>
              <a:t>Kukoryte</a:t>
            </a:r>
            <a:r>
              <a:rPr lang="en-GB" sz="1100" b="0" i="0" u="none" strike="noStrike" cap="none" dirty="0">
                <a:solidFill>
                  <a:srgbClr val="000000"/>
                </a:solidFill>
                <a:latin typeface="Arial"/>
                <a:ea typeface="Arial"/>
                <a:cs typeface="Arial"/>
                <a:sym typeface="Arial"/>
              </a:rPr>
              <a:t>, E., 2022. The impact of digital technologies on UK Healthcare: A Human-</a:t>
            </a:r>
            <a:r>
              <a:rPr lang="en-GB" sz="1100" b="0" i="0" u="none" strike="noStrike" cap="none" dirty="0" err="1">
                <a:solidFill>
                  <a:srgbClr val="000000"/>
                </a:solidFill>
                <a:latin typeface="Arial"/>
                <a:ea typeface="Arial"/>
                <a:cs typeface="Arial"/>
                <a:sym typeface="Arial"/>
              </a:rPr>
              <a:t>Centered</a:t>
            </a:r>
            <a:r>
              <a:rPr lang="en-GB" sz="1100" b="0" i="0" u="none" strike="noStrike" cap="none" dirty="0">
                <a:solidFill>
                  <a:srgbClr val="000000"/>
                </a:solidFill>
                <a:latin typeface="Arial"/>
                <a:ea typeface="Arial"/>
                <a:cs typeface="Arial"/>
                <a:sym typeface="Arial"/>
              </a:rPr>
              <a:t> Study.</a:t>
            </a:r>
            <a:endParaRPr lang="en-US" sz="1100" b="0" i="0" u="none" strike="noStrike" cap="none" dirty="0">
              <a:solidFill>
                <a:srgbClr val="000000"/>
              </a:solidFill>
              <a:latin typeface="Arial"/>
              <a:ea typeface="Arial"/>
              <a:cs typeface="Arial"/>
              <a:sym typeface="Arial"/>
            </a:endParaRPr>
          </a:p>
          <a:p>
            <a:r>
              <a:rPr lang="en-GB" sz="1100" b="0" i="0" u="none" strike="noStrike" cap="none" dirty="0" err="1">
                <a:solidFill>
                  <a:srgbClr val="000000"/>
                </a:solidFill>
                <a:latin typeface="Arial"/>
                <a:ea typeface="Arial"/>
                <a:cs typeface="Arial"/>
                <a:sym typeface="Arial"/>
              </a:rPr>
              <a:t>Micklewright</a:t>
            </a:r>
            <a:r>
              <a:rPr lang="en-GB" sz="1100" b="0" i="0" u="none" strike="noStrike" cap="none" dirty="0">
                <a:solidFill>
                  <a:srgbClr val="000000"/>
                </a:solidFill>
                <a:latin typeface="Arial"/>
                <a:ea typeface="Arial"/>
                <a:cs typeface="Arial"/>
                <a:sym typeface="Arial"/>
              </a:rPr>
              <a:t>, T., 2025. Bridging the gap: Empowering patients with health apps. In </a:t>
            </a:r>
            <a:r>
              <a:rPr lang="en-GB" sz="1100" b="0" i="1" u="none" strike="noStrike" cap="none" dirty="0">
                <a:solidFill>
                  <a:srgbClr val="000000"/>
                </a:solidFill>
                <a:latin typeface="Arial"/>
                <a:ea typeface="Arial"/>
                <a:cs typeface="Arial"/>
                <a:sym typeface="Arial"/>
              </a:rPr>
              <a:t>Digital Health</a:t>
            </a:r>
            <a:r>
              <a:rPr lang="en-GB" sz="1100" b="0" i="0" u="none" strike="noStrike" cap="none" dirty="0">
                <a:solidFill>
                  <a:srgbClr val="000000"/>
                </a:solidFill>
                <a:latin typeface="Arial"/>
                <a:ea typeface="Arial"/>
                <a:cs typeface="Arial"/>
                <a:sym typeface="Arial"/>
              </a:rPr>
              <a:t> (pp. 101-115). Academic Press.</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NHS, 2021. </a:t>
            </a:r>
            <a:r>
              <a:rPr lang="en-GB" sz="1100" b="0" i="1" u="none" strike="noStrike" cap="none" dirty="0">
                <a:solidFill>
                  <a:srgbClr val="000000"/>
                </a:solidFill>
                <a:latin typeface="Arial"/>
                <a:ea typeface="Arial"/>
                <a:cs typeface="Arial"/>
                <a:sym typeface="Arial"/>
              </a:rPr>
              <a:t>NHS App</a:t>
            </a:r>
            <a:r>
              <a:rPr lang="en-GB" sz="1100" b="0" i="0" u="none" strike="noStrike" cap="none" dirty="0">
                <a:solidFill>
                  <a:srgbClr val="000000"/>
                </a:solidFill>
                <a:latin typeface="Arial"/>
                <a:ea typeface="Arial"/>
                <a:cs typeface="Arial"/>
                <a:sym typeface="Arial"/>
              </a:rPr>
              <a:t>. [online] nhs.uk. Available at: </a:t>
            </a:r>
            <a:r>
              <a:rPr lang="en-GB" sz="1100" b="0" i="0" u="sng" strike="noStrike" cap="none" dirty="0">
                <a:solidFill>
                  <a:srgbClr val="000000"/>
                </a:solidFill>
                <a:latin typeface="Arial"/>
                <a:ea typeface="Arial"/>
                <a:cs typeface="Arial"/>
                <a:sym typeface="Arial"/>
                <a:hlinkClick r:id="rId3"/>
              </a:rPr>
              <a:t>https://www.nhs.uk/nhs-app/</a:t>
            </a:r>
            <a:r>
              <a:rPr lang="en-GB" sz="1100" b="0" i="0" u="none" strike="noStrike" cap="none" dirty="0">
                <a:solidFill>
                  <a:srgbClr val="000000"/>
                </a:solidFill>
                <a:latin typeface="Arial"/>
                <a:ea typeface="Arial"/>
                <a:cs typeface="Arial"/>
                <a:sym typeface="Arial"/>
              </a:rPr>
              <a:t> [Accessed 21 July 2025].</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NHS Digital, 2022. NHS App Statistics Summary: Monthly Report - December 2022. Available at: </a:t>
            </a:r>
            <a:r>
              <a:rPr lang="en-GB" sz="1100" b="0" i="0" u="sng" strike="noStrike" cap="none" dirty="0">
                <a:solidFill>
                  <a:srgbClr val="000000"/>
                </a:solidFill>
                <a:latin typeface="Arial"/>
                <a:ea typeface="Arial"/>
                <a:cs typeface="Arial"/>
                <a:sym typeface="Arial"/>
                <a:hlinkClick r:id="rId4"/>
              </a:rPr>
              <a:t>https://digital.nhs.uk/data-and-information</a:t>
            </a:r>
            <a:r>
              <a:rPr lang="en-GB" sz="1100" b="0" i="0" u="none" strike="noStrike" cap="none" dirty="0">
                <a:solidFill>
                  <a:srgbClr val="000000"/>
                </a:solidFill>
                <a:latin typeface="Arial"/>
                <a:ea typeface="Arial"/>
                <a:cs typeface="Arial"/>
                <a:sym typeface="Arial"/>
              </a:rPr>
              <a:t> (Accessed: 21 July 2025).</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NHS England, 2021. Accelerating Digital Healthcare: NHS App Integration Plan. Leeds: NHS England. Available at: </a:t>
            </a:r>
            <a:r>
              <a:rPr lang="en-GB" sz="1100" b="0" i="0" u="sng" strike="noStrike" cap="none" dirty="0">
                <a:solidFill>
                  <a:srgbClr val="000000"/>
                </a:solidFill>
                <a:latin typeface="Arial"/>
                <a:ea typeface="Arial"/>
                <a:cs typeface="Arial"/>
                <a:sym typeface="Arial"/>
                <a:hlinkClick r:id="rId5"/>
              </a:rPr>
              <a:t>https://www.england.nhs.uk</a:t>
            </a:r>
            <a:r>
              <a:rPr lang="en-GB" sz="1100" b="0" i="0" u="none" strike="noStrike" cap="none" dirty="0">
                <a:solidFill>
                  <a:srgbClr val="000000"/>
                </a:solidFill>
                <a:latin typeface="Arial"/>
                <a:ea typeface="Arial"/>
                <a:cs typeface="Arial"/>
                <a:sym typeface="Arial"/>
              </a:rPr>
              <a:t> (Accessed: 21 July 2025).</a:t>
            </a:r>
            <a:endParaRPr lang="en-US" sz="1100" b="0" i="0" u="none" strike="noStrike" cap="none" dirty="0">
              <a:solidFill>
                <a:srgbClr val="000000"/>
              </a:solidFill>
              <a:latin typeface="Arial"/>
              <a:ea typeface="Arial"/>
              <a:cs typeface="Arial"/>
              <a:sym typeface="Arial"/>
            </a:endParaRPr>
          </a:p>
          <a:p>
            <a:r>
              <a:rPr lang="en-GB" sz="1100" b="0" i="0" u="none" strike="noStrike" cap="none" dirty="0">
                <a:solidFill>
                  <a:srgbClr val="000000"/>
                </a:solidFill>
                <a:latin typeface="Arial"/>
                <a:ea typeface="Arial"/>
                <a:cs typeface="Arial"/>
                <a:sym typeface="Arial"/>
              </a:rPr>
              <a:t>Ross, J., </a:t>
            </a:r>
            <a:r>
              <a:rPr lang="en-GB" sz="1100" b="0" i="0" u="none" strike="noStrike" cap="none" dirty="0" err="1">
                <a:solidFill>
                  <a:srgbClr val="000000"/>
                </a:solidFill>
                <a:latin typeface="Arial"/>
                <a:ea typeface="Arial"/>
                <a:cs typeface="Arial"/>
                <a:sym typeface="Arial"/>
              </a:rPr>
              <a:t>Cotterill</a:t>
            </a:r>
            <a:r>
              <a:rPr lang="en-GB" sz="1100" b="0" i="0" u="none" strike="noStrike" cap="none" dirty="0">
                <a:solidFill>
                  <a:srgbClr val="000000"/>
                </a:solidFill>
                <a:latin typeface="Arial"/>
                <a:ea typeface="Arial"/>
                <a:cs typeface="Arial"/>
                <a:sym typeface="Arial"/>
              </a:rPr>
              <a:t>, S., Bower, P. and Murray, E., 2023. Influences on patient uptake of and engagement with the national health service digital diabetes prevention programme: qualitative interview study. </a:t>
            </a:r>
            <a:r>
              <a:rPr lang="en-GB" sz="1100" i="1" dirty="0">
                <a:solidFill>
                  <a:srgbClr val="000000"/>
                </a:solidFill>
                <a:latin typeface="Arial"/>
                <a:ea typeface="Arial"/>
              </a:rPr>
              <a:t>Journal of Medical Internet Research</a:t>
            </a:r>
            <a:r>
              <a:rPr lang="en-GB" sz="1100" dirty="0">
                <a:solidFill>
                  <a:srgbClr val="000000"/>
                </a:solidFill>
                <a:latin typeface="Arial"/>
                <a:ea typeface="Arial"/>
              </a:rPr>
              <a:t>, </a:t>
            </a:r>
            <a:r>
              <a:rPr lang="en-GB" sz="1100" i="1" dirty="0">
                <a:solidFill>
                  <a:srgbClr val="000000"/>
                </a:solidFill>
                <a:latin typeface="Arial"/>
                <a:ea typeface="Arial"/>
              </a:rPr>
              <a:t>25</a:t>
            </a:r>
            <a:r>
              <a:rPr lang="en-GB" sz="1100" dirty="0">
                <a:solidFill>
                  <a:srgbClr val="000000"/>
                </a:solidFill>
                <a:latin typeface="Arial"/>
                <a:ea typeface="Arial"/>
              </a:rPr>
              <a:t>, p.e40961.</a:t>
            </a:r>
            <a:endParaRPr lang="en-US" sz="1100" b="0" i="0" u="none" strike="noStrike" cap="none" dirty="0">
              <a:solidFill>
                <a:srgbClr val="000000"/>
              </a:solidFill>
              <a:latin typeface="Arial"/>
              <a:ea typeface="Arial"/>
              <a:cs typeface="Arial"/>
              <a:sym typeface="Arial"/>
            </a:endParaRPr>
          </a:p>
        </p:txBody>
      </p:sp>
      <p:sp>
        <p:nvSpPr>
          <p:cNvPr id="308" name="Google Shape;308;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4" name="Google Shape;314;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0"/>
          <p:cNvSpPr/>
          <p:nvPr/>
        </p:nvSpPr>
        <p:spPr>
          <a:xfrm>
            <a:off x="-31125" y="1321925"/>
            <a:ext cx="9175200" cy="2565900"/>
          </a:xfrm>
          <a:prstGeom prst="rect">
            <a:avLst/>
          </a:prstGeom>
          <a:solidFill>
            <a:srgbClr val="00000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 name="Google Shape;10;p20"/>
          <p:cNvSpPr txBox="1">
            <a:spLocks noGrp="1"/>
          </p:cNvSpPr>
          <p:nvPr>
            <p:ph type="ctrTitle"/>
          </p:nvPr>
        </p:nvSpPr>
        <p:spPr>
          <a:xfrm flipH="1">
            <a:off x="719995" y="1653001"/>
            <a:ext cx="3847200" cy="1469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lt1"/>
              </a:buClr>
              <a:buSzPts val="5200"/>
              <a:buNone/>
              <a:defRPr sz="4500">
                <a:solidFill>
                  <a:schemeClr val="lt1"/>
                </a:solidFill>
                <a:latin typeface="Poppins ExtraBold"/>
                <a:ea typeface="Poppins ExtraBold"/>
                <a:cs typeface="Poppins ExtraBold"/>
                <a:sym typeface="Poppins Extra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20"/>
          <p:cNvSpPr txBox="1">
            <a:spLocks noGrp="1"/>
          </p:cNvSpPr>
          <p:nvPr>
            <p:ph type="subTitle" idx="1"/>
          </p:nvPr>
        </p:nvSpPr>
        <p:spPr>
          <a:xfrm flipH="1">
            <a:off x="719995" y="3083050"/>
            <a:ext cx="3847200" cy="4737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2800"/>
              <a:buNone/>
              <a:defRPr sz="1600">
                <a:solidFill>
                  <a:srgbClr val="FFFFFF"/>
                </a:solidFill>
                <a:latin typeface="Nanum Gothic"/>
                <a:ea typeface="Nanum Gothic"/>
                <a:cs typeface="Nanum Gothic"/>
                <a:sym typeface="Nanum Gothic"/>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
        <p:cNvGrpSpPr/>
        <p:nvPr/>
      </p:nvGrpSpPr>
      <p:grpSpPr>
        <a:xfrm>
          <a:off x="0" y="0"/>
          <a:ext cx="0" cy="0"/>
          <a:chOff x="0" y="0"/>
          <a:chExt cx="0" cy="0"/>
        </a:xfrm>
      </p:grpSpPr>
      <p:sp>
        <p:nvSpPr>
          <p:cNvPr id="13" name="Google Shape;13;p21"/>
          <p:cNvSpPr/>
          <p:nvPr/>
        </p:nvSpPr>
        <p:spPr>
          <a:xfrm>
            <a:off x="-24299" y="-53125"/>
            <a:ext cx="9168300" cy="1132800"/>
          </a:xfrm>
          <a:prstGeom prst="rect">
            <a:avLst/>
          </a:prstGeom>
          <a:solidFill>
            <a:srgbClr val="00000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rgbClr val="FFFFFF"/>
              </a:buClr>
              <a:buSzPts val="2800"/>
              <a:buFont typeface="Poppins Black"/>
              <a:buNone/>
              <a:defRPr>
                <a:solidFill>
                  <a:srgbClr val="FFFFFF"/>
                </a:solidFill>
                <a:latin typeface="Poppins Black"/>
                <a:ea typeface="Poppins Black"/>
                <a:cs typeface="Poppins Black"/>
                <a:sym typeface="Poppins Black"/>
              </a:defRPr>
            </a:lvl1pPr>
            <a:lvl2pPr lvl="1"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2pPr>
            <a:lvl3pPr lvl="2"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3pPr>
            <a:lvl4pPr lvl="3"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4pPr>
            <a:lvl5pPr lvl="4"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5pPr>
            <a:lvl6pPr lvl="5"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6pPr>
            <a:lvl7pPr lvl="6"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7pPr>
            <a:lvl8pPr lvl="7"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8pPr>
            <a:lvl9pPr lvl="8" algn="l">
              <a:lnSpc>
                <a:spcPct val="100000"/>
              </a:lnSpc>
              <a:spcBef>
                <a:spcPts val="0"/>
              </a:spcBef>
              <a:spcAft>
                <a:spcPts val="0"/>
              </a:spcAft>
              <a:buClr>
                <a:srgbClr val="FFFFFF"/>
              </a:buClr>
              <a:buSzPts val="2800"/>
              <a:buFont typeface="Poppins Black"/>
              <a:buNone/>
              <a:defRPr sz="2800">
                <a:solidFill>
                  <a:srgbClr val="FFFFFF"/>
                </a:solidFill>
                <a:latin typeface="Poppins Black"/>
                <a:ea typeface="Poppins Black"/>
                <a:cs typeface="Poppins Black"/>
                <a:sym typeface="Poppins Black"/>
              </a:defRPr>
            </a:lvl9pPr>
          </a:lstStyle>
          <a:p>
            <a:endParaRPr/>
          </a:p>
        </p:txBody>
      </p:sp>
      <p:sp>
        <p:nvSpPr>
          <p:cNvPr id="15" name="Google Shape;15;p21"/>
          <p:cNvSpPr txBox="1">
            <a:spLocks noGrp="1"/>
          </p:cNvSpPr>
          <p:nvPr>
            <p:ph type="body" idx="1"/>
          </p:nvPr>
        </p:nvSpPr>
        <p:spPr>
          <a:xfrm>
            <a:off x="749576" y="1717200"/>
            <a:ext cx="3925801" cy="2886300"/>
          </a:xfrm>
          <a:prstGeom prst="rect">
            <a:avLst/>
          </a:prstGeom>
          <a:noFill/>
          <a:ln>
            <a:noFill/>
          </a:ln>
        </p:spPr>
        <p:txBody>
          <a:bodyPr spcFirstLastPara="1" wrap="square" lIns="91425" tIns="91425" rIns="91425" bIns="91425" anchor="t" anchorCtr="0">
            <a:noAutofit/>
          </a:bodyPr>
          <a:lstStyle>
            <a:lvl1pPr marL="457200" lvl="0" indent="-317500" algn="l">
              <a:lnSpc>
                <a:spcPct val="100000"/>
              </a:lnSpc>
              <a:spcBef>
                <a:spcPts val="0"/>
              </a:spcBef>
              <a:spcAft>
                <a:spcPts val="0"/>
              </a:spcAft>
              <a:buSzPts val="1400"/>
              <a:buFont typeface="Red Hat Text"/>
              <a:buChar char="●"/>
              <a:defRPr/>
            </a:lvl1pPr>
            <a:lvl2pPr marL="914400" lvl="1" indent="-317500" algn="l">
              <a:lnSpc>
                <a:spcPct val="100000"/>
              </a:lnSpc>
              <a:spcBef>
                <a:spcPts val="1000"/>
              </a:spcBef>
              <a:spcAft>
                <a:spcPts val="0"/>
              </a:spcAft>
              <a:buClr>
                <a:srgbClr val="142850"/>
              </a:buClr>
              <a:buSzPts val="1400"/>
              <a:buFont typeface="Red Hat Text"/>
              <a:buChar char="○"/>
              <a:defRPr/>
            </a:lvl2pPr>
            <a:lvl3pPr marL="1371600" lvl="2" indent="-317500" algn="l">
              <a:lnSpc>
                <a:spcPct val="100000"/>
              </a:lnSpc>
              <a:spcBef>
                <a:spcPts val="0"/>
              </a:spcBef>
              <a:spcAft>
                <a:spcPts val="0"/>
              </a:spcAft>
              <a:buClr>
                <a:srgbClr val="142850"/>
              </a:buClr>
              <a:buSzPts val="1400"/>
              <a:buFont typeface="Red Hat Text"/>
              <a:buChar char="■"/>
              <a:defRPr/>
            </a:lvl3pPr>
            <a:lvl4pPr marL="1828800" lvl="3" indent="-317500" algn="l">
              <a:lnSpc>
                <a:spcPct val="100000"/>
              </a:lnSpc>
              <a:spcBef>
                <a:spcPts val="0"/>
              </a:spcBef>
              <a:spcAft>
                <a:spcPts val="0"/>
              </a:spcAft>
              <a:buClr>
                <a:srgbClr val="142850"/>
              </a:buClr>
              <a:buSzPts val="1400"/>
              <a:buFont typeface="Red Hat Text"/>
              <a:buChar char="●"/>
              <a:defRPr/>
            </a:lvl4pPr>
            <a:lvl5pPr marL="2286000" lvl="4" indent="-317500" algn="l">
              <a:lnSpc>
                <a:spcPct val="100000"/>
              </a:lnSpc>
              <a:spcBef>
                <a:spcPts val="0"/>
              </a:spcBef>
              <a:spcAft>
                <a:spcPts val="0"/>
              </a:spcAft>
              <a:buClr>
                <a:srgbClr val="142850"/>
              </a:buClr>
              <a:buSzPts val="1400"/>
              <a:buFont typeface="Red Hat Text"/>
              <a:buChar char="○"/>
              <a:defRPr/>
            </a:lvl5pPr>
            <a:lvl6pPr marL="2743200" lvl="5" indent="-317500" algn="l">
              <a:lnSpc>
                <a:spcPct val="100000"/>
              </a:lnSpc>
              <a:spcBef>
                <a:spcPts val="0"/>
              </a:spcBef>
              <a:spcAft>
                <a:spcPts val="0"/>
              </a:spcAft>
              <a:buClr>
                <a:srgbClr val="142850"/>
              </a:buClr>
              <a:buSzPts val="1400"/>
              <a:buFont typeface="Red Hat Text"/>
              <a:buChar char="■"/>
              <a:defRPr/>
            </a:lvl6pPr>
            <a:lvl7pPr marL="3200400" lvl="6" indent="-317500" algn="l">
              <a:lnSpc>
                <a:spcPct val="100000"/>
              </a:lnSpc>
              <a:spcBef>
                <a:spcPts val="0"/>
              </a:spcBef>
              <a:spcAft>
                <a:spcPts val="0"/>
              </a:spcAft>
              <a:buClr>
                <a:srgbClr val="142850"/>
              </a:buClr>
              <a:buSzPts val="1400"/>
              <a:buFont typeface="Red Hat Text"/>
              <a:buChar char="●"/>
              <a:defRPr/>
            </a:lvl7pPr>
            <a:lvl8pPr marL="3657600" lvl="7" indent="-317500" algn="l">
              <a:lnSpc>
                <a:spcPct val="100000"/>
              </a:lnSpc>
              <a:spcBef>
                <a:spcPts val="0"/>
              </a:spcBef>
              <a:spcAft>
                <a:spcPts val="0"/>
              </a:spcAft>
              <a:buClr>
                <a:srgbClr val="142850"/>
              </a:buClr>
              <a:buSzPts val="1400"/>
              <a:buFont typeface="Red Hat Text"/>
              <a:buChar char="○"/>
              <a:defRPr/>
            </a:lvl8pPr>
            <a:lvl9pPr marL="4114800" lvl="8" indent="-317500" algn="l">
              <a:lnSpc>
                <a:spcPct val="100000"/>
              </a:lnSpc>
              <a:spcBef>
                <a:spcPts val="0"/>
              </a:spcBef>
              <a:spcAft>
                <a:spcPts val="0"/>
              </a:spcAft>
              <a:buClr>
                <a:srgbClr val="142850"/>
              </a:buClr>
              <a:buSzPts val="1400"/>
              <a:buFont typeface="Red Hat Text"/>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23"/>
          <p:cNvSpPr/>
          <p:nvPr/>
        </p:nvSpPr>
        <p:spPr>
          <a:xfrm>
            <a:off x="-24299" y="-53125"/>
            <a:ext cx="9168300" cy="1132800"/>
          </a:xfrm>
          <a:prstGeom prst="rect">
            <a:avLst/>
          </a:prstGeom>
          <a:solidFill>
            <a:srgbClr val="00000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3"/>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rgbClr val="FFFFFF"/>
              </a:buClr>
              <a:buSzPts val="3000"/>
              <a:buNone/>
              <a:defRPr>
                <a:solidFill>
                  <a:srgbClr val="FFFFFF"/>
                </a:solidFill>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2" name="Google Shape;22;p23"/>
          <p:cNvSpPr txBox="1">
            <a:spLocks noGrp="1"/>
          </p:cNvSpPr>
          <p:nvPr>
            <p:ph type="body" idx="1"/>
          </p:nvPr>
        </p:nvSpPr>
        <p:spPr>
          <a:xfrm>
            <a:off x="631850" y="1152475"/>
            <a:ext cx="7792201" cy="3416400"/>
          </a:xfrm>
          <a:prstGeom prst="rect">
            <a:avLst/>
          </a:prstGeom>
          <a:noFill/>
          <a:ln>
            <a:noFill/>
          </a:ln>
        </p:spPr>
        <p:txBody>
          <a:bodyPr spcFirstLastPara="1" wrap="square" lIns="91425" tIns="91425" rIns="91425" bIns="91425" anchor="ctr" anchorCtr="0">
            <a:noAutofit/>
          </a:bodyPr>
          <a:lstStyle>
            <a:lvl1pPr marL="457200" lvl="0" indent="-304800" algn="l">
              <a:lnSpc>
                <a:spcPct val="100000"/>
              </a:lnSpc>
              <a:spcBef>
                <a:spcPts val="0"/>
              </a:spcBef>
              <a:spcAft>
                <a:spcPts val="0"/>
              </a:spcAft>
              <a:buClr>
                <a:srgbClr val="434343"/>
              </a:buClr>
              <a:buSzPts val="1200"/>
              <a:buAutoNum type="arabicPeriod"/>
              <a:defRPr sz="1200"/>
            </a:lvl1pPr>
            <a:lvl2pPr marL="914400" lvl="1" indent="-304800" algn="l">
              <a:lnSpc>
                <a:spcPct val="100000"/>
              </a:lnSpc>
              <a:spcBef>
                <a:spcPts val="0"/>
              </a:spcBef>
              <a:spcAft>
                <a:spcPts val="0"/>
              </a:spcAft>
              <a:buClr>
                <a:srgbClr val="434343"/>
              </a:buClr>
              <a:buSzPts val="1200"/>
              <a:buFont typeface="Roboto Condensed Light"/>
              <a:buAutoNum type="alphaLcPeriod"/>
              <a:defRPr/>
            </a:lvl2pPr>
            <a:lvl3pPr marL="1371600" lvl="2" indent="-304800" algn="l">
              <a:lnSpc>
                <a:spcPct val="100000"/>
              </a:lnSpc>
              <a:spcBef>
                <a:spcPts val="0"/>
              </a:spcBef>
              <a:spcAft>
                <a:spcPts val="0"/>
              </a:spcAft>
              <a:buClr>
                <a:srgbClr val="434343"/>
              </a:buClr>
              <a:buSzPts val="1200"/>
              <a:buFont typeface="Roboto Condensed Light"/>
              <a:buAutoNum type="romanLcPeriod"/>
              <a:defRPr/>
            </a:lvl3pPr>
            <a:lvl4pPr marL="1828800" lvl="3" indent="-304800" algn="l">
              <a:lnSpc>
                <a:spcPct val="100000"/>
              </a:lnSpc>
              <a:spcBef>
                <a:spcPts val="0"/>
              </a:spcBef>
              <a:spcAft>
                <a:spcPts val="0"/>
              </a:spcAft>
              <a:buClr>
                <a:srgbClr val="434343"/>
              </a:buClr>
              <a:buSzPts val="1200"/>
              <a:buFont typeface="Roboto Condensed Light"/>
              <a:buAutoNum type="arabicPeriod"/>
              <a:defRPr/>
            </a:lvl4pPr>
            <a:lvl5pPr marL="2286000" lvl="4" indent="-304800" algn="l">
              <a:lnSpc>
                <a:spcPct val="100000"/>
              </a:lnSpc>
              <a:spcBef>
                <a:spcPts val="0"/>
              </a:spcBef>
              <a:spcAft>
                <a:spcPts val="0"/>
              </a:spcAft>
              <a:buClr>
                <a:srgbClr val="434343"/>
              </a:buClr>
              <a:buSzPts val="1200"/>
              <a:buFont typeface="Roboto Condensed Light"/>
              <a:buAutoNum type="alphaLcPeriod"/>
              <a:defRPr/>
            </a:lvl5pPr>
            <a:lvl6pPr marL="2743200" lvl="5" indent="-304800" algn="l">
              <a:lnSpc>
                <a:spcPct val="100000"/>
              </a:lnSpc>
              <a:spcBef>
                <a:spcPts val="0"/>
              </a:spcBef>
              <a:spcAft>
                <a:spcPts val="0"/>
              </a:spcAft>
              <a:buClr>
                <a:srgbClr val="434343"/>
              </a:buClr>
              <a:buSzPts val="1200"/>
              <a:buFont typeface="Roboto Condensed Light"/>
              <a:buAutoNum type="romanLcPeriod"/>
              <a:defRPr/>
            </a:lvl6pPr>
            <a:lvl7pPr marL="3200400" lvl="6" indent="-304800" algn="l">
              <a:lnSpc>
                <a:spcPct val="100000"/>
              </a:lnSpc>
              <a:spcBef>
                <a:spcPts val="0"/>
              </a:spcBef>
              <a:spcAft>
                <a:spcPts val="0"/>
              </a:spcAft>
              <a:buClr>
                <a:srgbClr val="434343"/>
              </a:buClr>
              <a:buSzPts val="1200"/>
              <a:buFont typeface="Roboto Condensed Light"/>
              <a:buAutoNum type="arabicPeriod"/>
              <a:defRPr/>
            </a:lvl7pPr>
            <a:lvl8pPr marL="3657600" lvl="7" indent="-304800" algn="l">
              <a:lnSpc>
                <a:spcPct val="100000"/>
              </a:lnSpc>
              <a:spcBef>
                <a:spcPts val="0"/>
              </a:spcBef>
              <a:spcAft>
                <a:spcPts val="0"/>
              </a:spcAft>
              <a:buClr>
                <a:srgbClr val="434343"/>
              </a:buClr>
              <a:buSzPts val="1200"/>
              <a:buFont typeface="Roboto Condensed Light"/>
              <a:buAutoNum type="alphaLcPeriod"/>
              <a:defRPr/>
            </a:lvl8pPr>
            <a:lvl9pPr marL="4114800" lvl="8" indent="-304800" algn="l">
              <a:lnSpc>
                <a:spcPct val="100000"/>
              </a:lnSpc>
              <a:spcBef>
                <a:spcPts val="0"/>
              </a:spcBef>
              <a:spcAft>
                <a:spcPts val="0"/>
              </a:spcAft>
              <a:buClr>
                <a:srgbClr val="434343"/>
              </a:buClr>
              <a:buSzPts val="1200"/>
              <a:buFont typeface="Roboto Condensed Light"/>
              <a:buAutoNum type="romanLcPeriod"/>
              <a:defRPr/>
            </a:lvl9pPr>
          </a:lstStyle>
          <a:p>
            <a:endParaRPr/>
          </a:p>
        </p:txBody>
      </p:sp>
      <p:grpSp>
        <p:nvGrpSpPr>
          <p:cNvPr id="23" name="Google Shape;23;p23"/>
          <p:cNvGrpSpPr/>
          <p:nvPr/>
        </p:nvGrpSpPr>
        <p:grpSpPr>
          <a:xfrm>
            <a:off x="7323499" y="-189099"/>
            <a:ext cx="1771746" cy="1597702"/>
            <a:chOff x="905425" y="238125"/>
            <a:chExt cx="5807100" cy="5236650"/>
          </a:xfrm>
        </p:grpSpPr>
        <p:sp>
          <p:nvSpPr>
            <p:cNvPr id="24" name="Google Shape;24;p23"/>
            <p:cNvSpPr/>
            <p:nvPr/>
          </p:nvSpPr>
          <p:spPr>
            <a:xfrm>
              <a:off x="2514475" y="263050"/>
              <a:ext cx="2589675" cy="25"/>
            </a:xfrm>
            <a:custGeom>
              <a:avLst/>
              <a:gdLst/>
              <a:ahLst/>
              <a:cxnLst/>
              <a:rect l="l" t="t" r="r" b="b"/>
              <a:pathLst>
                <a:path w="103587" h="1" extrusionOk="0">
                  <a:moveTo>
                    <a:pt x="1" y="1"/>
                  </a:moveTo>
                  <a:lnTo>
                    <a:pt x="103587"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3"/>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23"/>
            <p:cNvSpPr/>
            <p:nvPr/>
          </p:nvSpPr>
          <p:spPr>
            <a:xfrm>
              <a:off x="1894150" y="695450"/>
              <a:ext cx="3829650" cy="25"/>
            </a:xfrm>
            <a:custGeom>
              <a:avLst/>
              <a:gdLst/>
              <a:ahLst/>
              <a:cxnLst/>
              <a:rect l="l" t="t" r="r" b="b"/>
              <a:pathLst>
                <a:path w="153186" h="1" extrusionOk="0">
                  <a:moveTo>
                    <a:pt x="0" y="1"/>
                  </a:moveTo>
                  <a:lnTo>
                    <a:pt x="153185"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23"/>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3"/>
            <p:cNvSpPr/>
            <p:nvPr/>
          </p:nvSpPr>
          <p:spPr>
            <a:xfrm>
              <a:off x="1489375" y="1127850"/>
              <a:ext cx="4639875" cy="25"/>
            </a:xfrm>
            <a:custGeom>
              <a:avLst/>
              <a:gdLst/>
              <a:ahLst/>
              <a:cxnLst/>
              <a:rect l="l" t="t" r="r" b="b"/>
              <a:pathLst>
                <a:path w="185595" h="1" extrusionOk="0">
                  <a:moveTo>
                    <a:pt x="1" y="1"/>
                  </a:moveTo>
                  <a:lnTo>
                    <a:pt x="185594"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3"/>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23"/>
            <p:cNvSpPr/>
            <p:nvPr/>
          </p:nvSpPr>
          <p:spPr>
            <a:xfrm>
              <a:off x="1189000" y="1559550"/>
              <a:ext cx="5240000" cy="25"/>
            </a:xfrm>
            <a:custGeom>
              <a:avLst/>
              <a:gdLst/>
              <a:ahLst/>
              <a:cxnLst/>
              <a:rect l="l" t="t" r="r" b="b"/>
              <a:pathLst>
                <a:path w="209600" h="1" extrusionOk="0">
                  <a:moveTo>
                    <a:pt x="0" y="1"/>
                  </a:moveTo>
                  <a:lnTo>
                    <a:pt x="209599"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23"/>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3"/>
            <p:cNvSpPr/>
            <p:nvPr/>
          </p:nvSpPr>
          <p:spPr>
            <a:xfrm>
              <a:off x="1040125" y="1991950"/>
              <a:ext cx="5538375" cy="25"/>
            </a:xfrm>
            <a:custGeom>
              <a:avLst/>
              <a:gdLst/>
              <a:ahLst/>
              <a:cxnLst/>
              <a:rect l="l" t="t" r="r" b="b"/>
              <a:pathLst>
                <a:path w="221535" h="1" extrusionOk="0">
                  <a:moveTo>
                    <a:pt x="0" y="1"/>
                  </a:moveTo>
                  <a:lnTo>
                    <a:pt x="221535"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3"/>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23"/>
            <p:cNvSpPr/>
            <p:nvPr/>
          </p:nvSpPr>
          <p:spPr>
            <a:xfrm>
              <a:off x="939100" y="2424350"/>
              <a:ext cx="5740450" cy="25"/>
            </a:xfrm>
            <a:custGeom>
              <a:avLst/>
              <a:gdLst/>
              <a:ahLst/>
              <a:cxnLst/>
              <a:rect l="l" t="t" r="r" b="b"/>
              <a:pathLst>
                <a:path w="229618" h="1" extrusionOk="0">
                  <a:moveTo>
                    <a:pt x="0" y="1"/>
                  </a:moveTo>
                  <a:lnTo>
                    <a:pt x="229617"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23"/>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23"/>
            <p:cNvSpPr/>
            <p:nvPr/>
          </p:nvSpPr>
          <p:spPr>
            <a:xfrm>
              <a:off x="905425" y="2856125"/>
              <a:ext cx="5807100" cy="25"/>
            </a:xfrm>
            <a:custGeom>
              <a:avLst/>
              <a:gdLst/>
              <a:ahLst/>
              <a:cxnLst/>
              <a:rect l="l" t="t" r="r" b="b"/>
              <a:pathLst>
                <a:path w="232284" h="1" extrusionOk="0">
                  <a:moveTo>
                    <a:pt x="0" y="0"/>
                  </a:moveTo>
                  <a:lnTo>
                    <a:pt x="232283"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3"/>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23"/>
            <p:cNvSpPr/>
            <p:nvPr/>
          </p:nvSpPr>
          <p:spPr>
            <a:xfrm>
              <a:off x="937100" y="3288525"/>
              <a:ext cx="5743775" cy="25"/>
            </a:xfrm>
            <a:custGeom>
              <a:avLst/>
              <a:gdLst/>
              <a:ahLst/>
              <a:cxnLst/>
              <a:rect l="l" t="t" r="r" b="b"/>
              <a:pathLst>
                <a:path w="229751" h="1" extrusionOk="0">
                  <a:moveTo>
                    <a:pt x="0" y="0"/>
                  </a:moveTo>
                  <a:lnTo>
                    <a:pt x="229751"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3"/>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3"/>
            <p:cNvSpPr/>
            <p:nvPr/>
          </p:nvSpPr>
          <p:spPr>
            <a:xfrm>
              <a:off x="1036775" y="3720925"/>
              <a:ext cx="5544425" cy="25"/>
            </a:xfrm>
            <a:custGeom>
              <a:avLst/>
              <a:gdLst/>
              <a:ahLst/>
              <a:cxnLst/>
              <a:rect l="l" t="t" r="r" b="b"/>
              <a:pathLst>
                <a:path w="221777" h="1" extrusionOk="0">
                  <a:moveTo>
                    <a:pt x="1" y="0"/>
                  </a:moveTo>
                  <a:lnTo>
                    <a:pt x="221777"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23"/>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23"/>
            <p:cNvSpPr/>
            <p:nvPr/>
          </p:nvSpPr>
          <p:spPr>
            <a:xfrm>
              <a:off x="1189000" y="4152625"/>
              <a:ext cx="5240000" cy="25"/>
            </a:xfrm>
            <a:custGeom>
              <a:avLst/>
              <a:gdLst/>
              <a:ahLst/>
              <a:cxnLst/>
              <a:rect l="l" t="t" r="r" b="b"/>
              <a:pathLst>
                <a:path w="209600" h="1" extrusionOk="0">
                  <a:moveTo>
                    <a:pt x="0" y="0"/>
                  </a:moveTo>
                  <a:lnTo>
                    <a:pt x="209599"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23"/>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23"/>
            <p:cNvSpPr/>
            <p:nvPr/>
          </p:nvSpPr>
          <p:spPr>
            <a:xfrm>
              <a:off x="1481300" y="4585025"/>
              <a:ext cx="4655375" cy="25"/>
            </a:xfrm>
            <a:custGeom>
              <a:avLst/>
              <a:gdLst/>
              <a:ahLst/>
              <a:cxnLst/>
              <a:rect l="l" t="t" r="r" b="b"/>
              <a:pathLst>
                <a:path w="186215" h="1" extrusionOk="0">
                  <a:moveTo>
                    <a:pt x="0" y="0"/>
                  </a:moveTo>
                  <a:lnTo>
                    <a:pt x="18621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23"/>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3"/>
            <p:cNvSpPr/>
            <p:nvPr/>
          </p:nvSpPr>
          <p:spPr>
            <a:xfrm>
              <a:off x="1894150" y="5017425"/>
              <a:ext cx="3829650" cy="25"/>
            </a:xfrm>
            <a:custGeom>
              <a:avLst/>
              <a:gdLst/>
              <a:ahLst/>
              <a:cxnLst/>
              <a:rect l="l" t="t" r="r" b="b"/>
              <a:pathLst>
                <a:path w="153186" h="1" extrusionOk="0">
                  <a:moveTo>
                    <a:pt x="0" y="0"/>
                  </a:moveTo>
                  <a:lnTo>
                    <a:pt x="15318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23"/>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23"/>
            <p:cNvSpPr/>
            <p:nvPr/>
          </p:nvSpPr>
          <p:spPr>
            <a:xfrm>
              <a:off x="2553550" y="5449175"/>
              <a:ext cx="2510900" cy="25"/>
            </a:xfrm>
            <a:custGeom>
              <a:avLst/>
              <a:gdLst/>
              <a:ahLst/>
              <a:cxnLst/>
              <a:rect l="l" t="t" r="r" b="b"/>
              <a:pathLst>
                <a:path w="100436" h="1" extrusionOk="0">
                  <a:moveTo>
                    <a:pt x="0" y="0"/>
                  </a:moveTo>
                  <a:lnTo>
                    <a:pt x="10043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3"/>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0"/>
        <p:cNvGrpSpPr/>
        <p:nvPr/>
      </p:nvGrpSpPr>
      <p:grpSpPr>
        <a:xfrm>
          <a:off x="0" y="0"/>
          <a:ext cx="0" cy="0"/>
          <a:chOff x="0" y="0"/>
          <a:chExt cx="0" cy="0"/>
        </a:xfrm>
      </p:grpSpPr>
      <p:sp>
        <p:nvSpPr>
          <p:cNvPr id="51" name="Google Shape;51;p24"/>
          <p:cNvSpPr/>
          <p:nvPr/>
        </p:nvSpPr>
        <p:spPr>
          <a:xfrm>
            <a:off x="2524276" y="487800"/>
            <a:ext cx="4167900" cy="4167900"/>
          </a:xfrm>
          <a:prstGeom prst="ellips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4"/>
          <p:cNvSpPr txBox="1">
            <a:spLocks noGrp="1"/>
          </p:cNvSpPr>
          <p:nvPr>
            <p:ph type="title" hasCustomPrompt="1"/>
          </p:nvPr>
        </p:nvSpPr>
        <p:spPr>
          <a:xfrm>
            <a:off x="2412450" y="1760888"/>
            <a:ext cx="4355100" cy="1333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2000"/>
              <a:buNone/>
              <a:defRPr sz="10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53" name="Google Shape;53;p24"/>
          <p:cNvSpPr txBox="1">
            <a:spLocks noGrp="1"/>
          </p:cNvSpPr>
          <p:nvPr>
            <p:ph type="subTitle" idx="1"/>
          </p:nvPr>
        </p:nvSpPr>
        <p:spPr>
          <a:xfrm>
            <a:off x="3334601" y="3024500"/>
            <a:ext cx="2592900" cy="701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a:lvl1pPr>
            <a:lvl2pPr lvl="1" algn="l">
              <a:lnSpc>
                <a:spcPct val="100000"/>
              </a:lnSpc>
              <a:spcBef>
                <a:spcPts val="0"/>
              </a:spcBef>
              <a:spcAft>
                <a:spcPts val="0"/>
              </a:spcAft>
              <a:buSzPts val="1600"/>
              <a:buNone/>
              <a:defRPr/>
            </a:lvl2pPr>
            <a:lvl3pPr lvl="2" algn="l">
              <a:lnSpc>
                <a:spcPct val="100000"/>
              </a:lnSpc>
              <a:spcBef>
                <a:spcPts val="0"/>
              </a:spcBef>
              <a:spcAft>
                <a:spcPts val="0"/>
              </a:spcAft>
              <a:buSzPts val="1600"/>
              <a:buNone/>
              <a:defRPr/>
            </a:lvl3pPr>
            <a:lvl4pPr lvl="3" algn="l">
              <a:lnSpc>
                <a:spcPct val="100000"/>
              </a:lnSpc>
              <a:spcBef>
                <a:spcPts val="0"/>
              </a:spcBef>
              <a:spcAft>
                <a:spcPts val="0"/>
              </a:spcAft>
              <a:buSzPts val="1600"/>
              <a:buNone/>
              <a:defRPr/>
            </a:lvl4pPr>
            <a:lvl5pPr lvl="4" algn="l">
              <a:lnSpc>
                <a:spcPct val="100000"/>
              </a:lnSpc>
              <a:spcBef>
                <a:spcPts val="0"/>
              </a:spcBef>
              <a:spcAft>
                <a:spcPts val="0"/>
              </a:spcAft>
              <a:buSzPts val="1600"/>
              <a:buNone/>
              <a:defRPr/>
            </a:lvl5pPr>
            <a:lvl6pPr lvl="5" algn="l">
              <a:lnSpc>
                <a:spcPct val="100000"/>
              </a:lnSpc>
              <a:spcBef>
                <a:spcPts val="0"/>
              </a:spcBef>
              <a:spcAft>
                <a:spcPts val="0"/>
              </a:spcAft>
              <a:buSzPts val="1600"/>
              <a:buNone/>
              <a:defRPr/>
            </a:lvl6pPr>
            <a:lvl7pPr lvl="6" algn="l">
              <a:lnSpc>
                <a:spcPct val="100000"/>
              </a:lnSpc>
              <a:spcBef>
                <a:spcPts val="0"/>
              </a:spcBef>
              <a:spcAft>
                <a:spcPts val="0"/>
              </a:spcAft>
              <a:buSzPts val="1600"/>
              <a:buNone/>
              <a:defRPr/>
            </a:lvl7pPr>
            <a:lvl8pPr lvl="7" algn="l">
              <a:lnSpc>
                <a:spcPct val="100000"/>
              </a:lnSpc>
              <a:spcBef>
                <a:spcPts val="0"/>
              </a:spcBef>
              <a:spcAft>
                <a:spcPts val="0"/>
              </a:spcAft>
              <a:buSzPts val="1600"/>
              <a:buNone/>
              <a:defRPr/>
            </a:lvl8pPr>
            <a:lvl9pPr lvl="8" algn="l">
              <a:lnSpc>
                <a:spcPct val="100000"/>
              </a:lnSpc>
              <a:spcBef>
                <a:spcPts val="0"/>
              </a:spcBef>
              <a:spcAft>
                <a:spcPts val="0"/>
              </a:spcAft>
              <a:buSzPts val="1600"/>
              <a:buNone/>
              <a:defRPr/>
            </a:lvl9pPr>
          </a:lstStyle>
          <a:p>
            <a:endParaRPr/>
          </a:p>
        </p:txBody>
      </p:sp>
      <p:sp>
        <p:nvSpPr>
          <p:cNvPr id="54" name="Google Shape;54;p24"/>
          <p:cNvSpPr/>
          <p:nvPr/>
        </p:nvSpPr>
        <p:spPr>
          <a:xfrm>
            <a:off x="720001" y="751826"/>
            <a:ext cx="942000" cy="942000"/>
          </a:xfrm>
          <a:prstGeom prst="ellipse">
            <a:avLst/>
          </a:prstGeom>
          <a:noFill/>
          <a:ln w="228600"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5" name="Google Shape;55;p24"/>
          <p:cNvGrpSpPr/>
          <p:nvPr/>
        </p:nvGrpSpPr>
        <p:grpSpPr>
          <a:xfrm>
            <a:off x="143572" y="3460685"/>
            <a:ext cx="2323420" cy="2095184"/>
            <a:chOff x="905425" y="238125"/>
            <a:chExt cx="5807100" cy="5236650"/>
          </a:xfrm>
        </p:grpSpPr>
        <p:sp>
          <p:nvSpPr>
            <p:cNvPr id="56" name="Google Shape;56;p24"/>
            <p:cNvSpPr/>
            <p:nvPr/>
          </p:nvSpPr>
          <p:spPr>
            <a:xfrm>
              <a:off x="2514475" y="263050"/>
              <a:ext cx="2589675" cy="25"/>
            </a:xfrm>
            <a:custGeom>
              <a:avLst/>
              <a:gdLst/>
              <a:ahLst/>
              <a:cxnLst/>
              <a:rect l="l" t="t" r="r" b="b"/>
              <a:pathLst>
                <a:path w="103587" h="1" extrusionOk="0">
                  <a:moveTo>
                    <a:pt x="1" y="1"/>
                  </a:moveTo>
                  <a:lnTo>
                    <a:pt x="103587"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24"/>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24"/>
            <p:cNvSpPr/>
            <p:nvPr/>
          </p:nvSpPr>
          <p:spPr>
            <a:xfrm>
              <a:off x="1894150" y="695450"/>
              <a:ext cx="3829650" cy="25"/>
            </a:xfrm>
            <a:custGeom>
              <a:avLst/>
              <a:gdLst/>
              <a:ahLst/>
              <a:cxnLst/>
              <a:rect l="l" t="t" r="r" b="b"/>
              <a:pathLst>
                <a:path w="153186" h="1" extrusionOk="0">
                  <a:moveTo>
                    <a:pt x="0" y="1"/>
                  </a:moveTo>
                  <a:lnTo>
                    <a:pt x="153185"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4"/>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24"/>
            <p:cNvSpPr/>
            <p:nvPr/>
          </p:nvSpPr>
          <p:spPr>
            <a:xfrm>
              <a:off x="1489375" y="1127850"/>
              <a:ext cx="4639875" cy="25"/>
            </a:xfrm>
            <a:custGeom>
              <a:avLst/>
              <a:gdLst/>
              <a:ahLst/>
              <a:cxnLst/>
              <a:rect l="l" t="t" r="r" b="b"/>
              <a:pathLst>
                <a:path w="185595" h="1" extrusionOk="0">
                  <a:moveTo>
                    <a:pt x="1" y="1"/>
                  </a:moveTo>
                  <a:lnTo>
                    <a:pt x="185594"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24"/>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24"/>
            <p:cNvSpPr/>
            <p:nvPr/>
          </p:nvSpPr>
          <p:spPr>
            <a:xfrm>
              <a:off x="1189000" y="1559550"/>
              <a:ext cx="5240000" cy="25"/>
            </a:xfrm>
            <a:custGeom>
              <a:avLst/>
              <a:gdLst/>
              <a:ahLst/>
              <a:cxnLst/>
              <a:rect l="l" t="t" r="r" b="b"/>
              <a:pathLst>
                <a:path w="209600" h="1" extrusionOk="0">
                  <a:moveTo>
                    <a:pt x="0" y="1"/>
                  </a:moveTo>
                  <a:lnTo>
                    <a:pt x="209599"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24"/>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4"/>
            <p:cNvSpPr/>
            <p:nvPr/>
          </p:nvSpPr>
          <p:spPr>
            <a:xfrm>
              <a:off x="1040125" y="1991950"/>
              <a:ext cx="5538375" cy="25"/>
            </a:xfrm>
            <a:custGeom>
              <a:avLst/>
              <a:gdLst/>
              <a:ahLst/>
              <a:cxnLst/>
              <a:rect l="l" t="t" r="r" b="b"/>
              <a:pathLst>
                <a:path w="221535" h="1" extrusionOk="0">
                  <a:moveTo>
                    <a:pt x="0" y="1"/>
                  </a:moveTo>
                  <a:lnTo>
                    <a:pt x="221535"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4"/>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24"/>
            <p:cNvSpPr/>
            <p:nvPr/>
          </p:nvSpPr>
          <p:spPr>
            <a:xfrm>
              <a:off x="939100" y="2424350"/>
              <a:ext cx="5740450" cy="25"/>
            </a:xfrm>
            <a:custGeom>
              <a:avLst/>
              <a:gdLst/>
              <a:ahLst/>
              <a:cxnLst/>
              <a:rect l="l" t="t" r="r" b="b"/>
              <a:pathLst>
                <a:path w="229618" h="1" extrusionOk="0">
                  <a:moveTo>
                    <a:pt x="0" y="1"/>
                  </a:moveTo>
                  <a:lnTo>
                    <a:pt x="229617"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4"/>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4"/>
            <p:cNvSpPr/>
            <p:nvPr/>
          </p:nvSpPr>
          <p:spPr>
            <a:xfrm>
              <a:off x="905425" y="2856125"/>
              <a:ext cx="5807100" cy="25"/>
            </a:xfrm>
            <a:custGeom>
              <a:avLst/>
              <a:gdLst/>
              <a:ahLst/>
              <a:cxnLst/>
              <a:rect l="l" t="t" r="r" b="b"/>
              <a:pathLst>
                <a:path w="232284" h="1" extrusionOk="0">
                  <a:moveTo>
                    <a:pt x="0" y="0"/>
                  </a:moveTo>
                  <a:lnTo>
                    <a:pt x="232283"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24"/>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24"/>
            <p:cNvSpPr/>
            <p:nvPr/>
          </p:nvSpPr>
          <p:spPr>
            <a:xfrm>
              <a:off x="937100" y="3288525"/>
              <a:ext cx="5743775" cy="25"/>
            </a:xfrm>
            <a:custGeom>
              <a:avLst/>
              <a:gdLst/>
              <a:ahLst/>
              <a:cxnLst/>
              <a:rect l="l" t="t" r="r" b="b"/>
              <a:pathLst>
                <a:path w="229751" h="1" extrusionOk="0">
                  <a:moveTo>
                    <a:pt x="0" y="0"/>
                  </a:moveTo>
                  <a:lnTo>
                    <a:pt x="229751"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24"/>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4"/>
            <p:cNvSpPr/>
            <p:nvPr/>
          </p:nvSpPr>
          <p:spPr>
            <a:xfrm>
              <a:off x="1036775" y="3720925"/>
              <a:ext cx="5544425" cy="25"/>
            </a:xfrm>
            <a:custGeom>
              <a:avLst/>
              <a:gdLst/>
              <a:ahLst/>
              <a:cxnLst/>
              <a:rect l="l" t="t" r="r" b="b"/>
              <a:pathLst>
                <a:path w="221777" h="1" extrusionOk="0">
                  <a:moveTo>
                    <a:pt x="1" y="0"/>
                  </a:moveTo>
                  <a:lnTo>
                    <a:pt x="22177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4"/>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4"/>
            <p:cNvSpPr/>
            <p:nvPr/>
          </p:nvSpPr>
          <p:spPr>
            <a:xfrm>
              <a:off x="1189000" y="4152625"/>
              <a:ext cx="5240000" cy="25"/>
            </a:xfrm>
            <a:custGeom>
              <a:avLst/>
              <a:gdLst/>
              <a:ahLst/>
              <a:cxnLst/>
              <a:rect l="l" t="t" r="r" b="b"/>
              <a:pathLst>
                <a:path w="209600" h="1" extrusionOk="0">
                  <a:moveTo>
                    <a:pt x="0" y="0"/>
                  </a:move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4"/>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4"/>
            <p:cNvSpPr/>
            <p:nvPr/>
          </p:nvSpPr>
          <p:spPr>
            <a:xfrm>
              <a:off x="1481300" y="4585025"/>
              <a:ext cx="4655375" cy="25"/>
            </a:xfrm>
            <a:custGeom>
              <a:avLst/>
              <a:gdLst/>
              <a:ahLst/>
              <a:cxnLst/>
              <a:rect l="l" t="t" r="r" b="b"/>
              <a:pathLst>
                <a:path w="186215" h="1" extrusionOk="0">
                  <a:moveTo>
                    <a:pt x="0" y="0"/>
                  </a:moveTo>
                  <a:lnTo>
                    <a:pt x="18621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4"/>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24"/>
            <p:cNvSpPr/>
            <p:nvPr/>
          </p:nvSpPr>
          <p:spPr>
            <a:xfrm>
              <a:off x="1894150" y="5017425"/>
              <a:ext cx="3829650" cy="25"/>
            </a:xfrm>
            <a:custGeom>
              <a:avLst/>
              <a:gdLst/>
              <a:ahLst/>
              <a:cxnLst/>
              <a:rect l="l" t="t" r="r" b="b"/>
              <a:pathLst>
                <a:path w="153186" h="1" extrusionOk="0">
                  <a:moveTo>
                    <a:pt x="0" y="0"/>
                  </a:move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4"/>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24"/>
            <p:cNvSpPr/>
            <p:nvPr/>
          </p:nvSpPr>
          <p:spPr>
            <a:xfrm>
              <a:off x="2553550" y="5449175"/>
              <a:ext cx="2510900" cy="25"/>
            </a:xfrm>
            <a:custGeom>
              <a:avLst/>
              <a:gdLst/>
              <a:ahLst/>
              <a:cxnLst/>
              <a:rect l="l" t="t" r="r" b="b"/>
              <a:pathLst>
                <a:path w="100436" h="1" extrusionOk="0">
                  <a:moveTo>
                    <a:pt x="0" y="0"/>
                  </a:moveTo>
                  <a:lnTo>
                    <a:pt x="1004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4"/>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2" name="Google Shape;82;p24"/>
          <p:cNvSpPr/>
          <p:nvPr/>
        </p:nvSpPr>
        <p:spPr>
          <a:xfrm>
            <a:off x="8553250" y="3516000"/>
            <a:ext cx="1183801" cy="1183800"/>
          </a:xfrm>
          <a:prstGeom prst="ellipse">
            <a:avLst/>
          </a:prstGeom>
          <a:noFill/>
          <a:ln w="228600"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3" name="Google Shape;83;p24"/>
          <p:cNvGrpSpPr/>
          <p:nvPr/>
        </p:nvGrpSpPr>
        <p:grpSpPr>
          <a:xfrm>
            <a:off x="6942107" y="3210492"/>
            <a:ext cx="1651540" cy="1489303"/>
            <a:chOff x="905425" y="238125"/>
            <a:chExt cx="5807100" cy="5236650"/>
          </a:xfrm>
        </p:grpSpPr>
        <p:sp>
          <p:nvSpPr>
            <p:cNvPr id="84" name="Google Shape;84;p24"/>
            <p:cNvSpPr/>
            <p:nvPr/>
          </p:nvSpPr>
          <p:spPr>
            <a:xfrm>
              <a:off x="2514475" y="263050"/>
              <a:ext cx="2589675" cy="25"/>
            </a:xfrm>
            <a:custGeom>
              <a:avLst/>
              <a:gdLst/>
              <a:ahLst/>
              <a:cxnLst/>
              <a:rect l="l" t="t" r="r" b="b"/>
              <a:pathLst>
                <a:path w="103587" h="1" extrusionOk="0">
                  <a:moveTo>
                    <a:pt x="1" y="1"/>
                  </a:moveTo>
                  <a:lnTo>
                    <a:pt x="103587"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4"/>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24"/>
            <p:cNvSpPr/>
            <p:nvPr/>
          </p:nvSpPr>
          <p:spPr>
            <a:xfrm>
              <a:off x="1894150" y="695450"/>
              <a:ext cx="3829650" cy="25"/>
            </a:xfrm>
            <a:custGeom>
              <a:avLst/>
              <a:gdLst/>
              <a:ahLst/>
              <a:cxnLst/>
              <a:rect l="l" t="t" r="r" b="b"/>
              <a:pathLst>
                <a:path w="153186" h="1" extrusionOk="0">
                  <a:moveTo>
                    <a:pt x="0" y="1"/>
                  </a:moveTo>
                  <a:lnTo>
                    <a:pt x="153185"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4"/>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4"/>
            <p:cNvSpPr/>
            <p:nvPr/>
          </p:nvSpPr>
          <p:spPr>
            <a:xfrm>
              <a:off x="1489375" y="1127850"/>
              <a:ext cx="4639875" cy="25"/>
            </a:xfrm>
            <a:custGeom>
              <a:avLst/>
              <a:gdLst/>
              <a:ahLst/>
              <a:cxnLst/>
              <a:rect l="l" t="t" r="r" b="b"/>
              <a:pathLst>
                <a:path w="185595" h="1" extrusionOk="0">
                  <a:moveTo>
                    <a:pt x="1" y="1"/>
                  </a:moveTo>
                  <a:lnTo>
                    <a:pt x="185594"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24"/>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24"/>
            <p:cNvSpPr/>
            <p:nvPr/>
          </p:nvSpPr>
          <p:spPr>
            <a:xfrm>
              <a:off x="1189000" y="1559550"/>
              <a:ext cx="5240000" cy="25"/>
            </a:xfrm>
            <a:custGeom>
              <a:avLst/>
              <a:gdLst/>
              <a:ahLst/>
              <a:cxnLst/>
              <a:rect l="l" t="t" r="r" b="b"/>
              <a:pathLst>
                <a:path w="209600" h="1" extrusionOk="0">
                  <a:moveTo>
                    <a:pt x="0" y="1"/>
                  </a:moveTo>
                  <a:lnTo>
                    <a:pt x="209599"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4"/>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4"/>
            <p:cNvSpPr/>
            <p:nvPr/>
          </p:nvSpPr>
          <p:spPr>
            <a:xfrm>
              <a:off x="1040125" y="1991950"/>
              <a:ext cx="5538375" cy="25"/>
            </a:xfrm>
            <a:custGeom>
              <a:avLst/>
              <a:gdLst/>
              <a:ahLst/>
              <a:cxnLst/>
              <a:rect l="l" t="t" r="r" b="b"/>
              <a:pathLst>
                <a:path w="221535" h="1" extrusionOk="0">
                  <a:moveTo>
                    <a:pt x="0" y="1"/>
                  </a:moveTo>
                  <a:lnTo>
                    <a:pt x="221535"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24"/>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4"/>
            <p:cNvSpPr/>
            <p:nvPr/>
          </p:nvSpPr>
          <p:spPr>
            <a:xfrm>
              <a:off x="939100" y="2424350"/>
              <a:ext cx="5740450" cy="25"/>
            </a:xfrm>
            <a:custGeom>
              <a:avLst/>
              <a:gdLst/>
              <a:ahLst/>
              <a:cxnLst/>
              <a:rect l="l" t="t" r="r" b="b"/>
              <a:pathLst>
                <a:path w="229618" h="1" extrusionOk="0">
                  <a:moveTo>
                    <a:pt x="0" y="1"/>
                  </a:moveTo>
                  <a:lnTo>
                    <a:pt x="229617" y="1"/>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4"/>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24"/>
            <p:cNvSpPr/>
            <p:nvPr/>
          </p:nvSpPr>
          <p:spPr>
            <a:xfrm>
              <a:off x="905425" y="2856125"/>
              <a:ext cx="5807100" cy="25"/>
            </a:xfrm>
            <a:custGeom>
              <a:avLst/>
              <a:gdLst/>
              <a:ahLst/>
              <a:cxnLst/>
              <a:rect l="l" t="t" r="r" b="b"/>
              <a:pathLst>
                <a:path w="232284" h="1" extrusionOk="0">
                  <a:moveTo>
                    <a:pt x="0" y="0"/>
                  </a:moveTo>
                  <a:lnTo>
                    <a:pt x="232283"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4"/>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4"/>
            <p:cNvSpPr/>
            <p:nvPr/>
          </p:nvSpPr>
          <p:spPr>
            <a:xfrm>
              <a:off x="937100" y="3288525"/>
              <a:ext cx="5743775" cy="25"/>
            </a:xfrm>
            <a:custGeom>
              <a:avLst/>
              <a:gdLst/>
              <a:ahLst/>
              <a:cxnLst/>
              <a:rect l="l" t="t" r="r" b="b"/>
              <a:pathLst>
                <a:path w="229751" h="1" extrusionOk="0">
                  <a:moveTo>
                    <a:pt x="0" y="0"/>
                  </a:moveTo>
                  <a:lnTo>
                    <a:pt x="229751"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4"/>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24"/>
            <p:cNvSpPr/>
            <p:nvPr/>
          </p:nvSpPr>
          <p:spPr>
            <a:xfrm>
              <a:off x="1036775" y="3720925"/>
              <a:ext cx="5544425" cy="25"/>
            </a:xfrm>
            <a:custGeom>
              <a:avLst/>
              <a:gdLst/>
              <a:ahLst/>
              <a:cxnLst/>
              <a:rect l="l" t="t" r="r" b="b"/>
              <a:pathLst>
                <a:path w="221777" h="1" extrusionOk="0">
                  <a:moveTo>
                    <a:pt x="1" y="0"/>
                  </a:moveTo>
                  <a:lnTo>
                    <a:pt x="22177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24"/>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24"/>
            <p:cNvSpPr/>
            <p:nvPr/>
          </p:nvSpPr>
          <p:spPr>
            <a:xfrm>
              <a:off x="1189000" y="4152625"/>
              <a:ext cx="5240000" cy="25"/>
            </a:xfrm>
            <a:custGeom>
              <a:avLst/>
              <a:gdLst/>
              <a:ahLst/>
              <a:cxnLst/>
              <a:rect l="l" t="t" r="r" b="b"/>
              <a:pathLst>
                <a:path w="209600" h="1" extrusionOk="0">
                  <a:moveTo>
                    <a:pt x="0" y="0"/>
                  </a:move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24"/>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24"/>
            <p:cNvSpPr/>
            <p:nvPr/>
          </p:nvSpPr>
          <p:spPr>
            <a:xfrm>
              <a:off x="1481300" y="4585025"/>
              <a:ext cx="4655375" cy="25"/>
            </a:xfrm>
            <a:custGeom>
              <a:avLst/>
              <a:gdLst/>
              <a:ahLst/>
              <a:cxnLst/>
              <a:rect l="l" t="t" r="r" b="b"/>
              <a:pathLst>
                <a:path w="186215" h="1" extrusionOk="0">
                  <a:moveTo>
                    <a:pt x="0" y="0"/>
                  </a:moveTo>
                  <a:lnTo>
                    <a:pt x="18621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4"/>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4"/>
            <p:cNvSpPr/>
            <p:nvPr/>
          </p:nvSpPr>
          <p:spPr>
            <a:xfrm>
              <a:off x="1894150" y="5017425"/>
              <a:ext cx="3829650" cy="25"/>
            </a:xfrm>
            <a:custGeom>
              <a:avLst/>
              <a:gdLst/>
              <a:ahLst/>
              <a:cxnLst/>
              <a:rect l="l" t="t" r="r" b="b"/>
              <a:pathLst>
                <a:path w="153186" h="1" extrusionOk="0">
                  <a:moveTo>
                    <a:pt x="0" y="0"/>
                  </a:move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4"/>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24"/>
            <p:cNvSpPr/>
            <p:nvPr/>
          </p:nvSpPr>
          <p:spPr>
            <a:xfrm>
              <a:off x="2553550" y="5449175"/>
              <a:ext cx="2510900" cy="25"/>
            </a:xfrm>
            <a:custGeom>
              <a:avLst/>
              <a:gdLst/>
              <a:ahLst/>
              <a:cxnLst/>
              <a:rect l="l" t="t" r="r" b="b"/>
              <a:pathLst>
                <a:path w="100436" h="1" extrusionOk="0">
                  <a:moveTo>
                    <a:pt x="0" y="0"/>
                  </a:moveTo>
                  <a:lnTo>
                    <a:pt x="1004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4"/>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chemeClr val="lt2"/>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10"/>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4">
    <p:spTree>
      <p:nvGrpSpPr>
        <p:cNvPr id="1" name="Shape 111"/>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8">
            <a:alphaModFix/>
          </a:blip>
          <a:stretch>
            <a:fillRect/>
          </a:stretch>
        </a:blipFill>
        <a:effectLst/>
      </p:bgPr>
    </p:bg>
    <p:spTree>
      <p:nvGrpSpPr>
        <p:cNvPr id="1" name="Shape 5"/>
        <p:cNvGrpSpPr/>
        <p:nvPr/>
      </p:nvGrpSpPr>
      <p:grpSpPr>
        <a:xfrm>
          <a:off x="0" y="0"/>
          <a:ext cx="0" cy="0"/>
          <a:chOff x="0" y="0"/>
          <a:chExt cx="0" cy="0"/>
        </a:xfrm>
      </p:grpSpPr>
      <p:sp>
        <p:nvSpPr>
          <p:cNvPr id="6" name="Google Shape;6;p19"/>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1pPr>
            <a:lvl2pPr marR="0" lvl="1"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2pPr>
            <a:lvl3pPr marR="0" lvl="2"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3pPr>
            <a:lvl4pPr marR="0" lvl="3"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4pPr>
            <a:lvl5pPr marR="0" lvl="4"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5pPr>
            <a:lvl6pPr marR="0" lvl="5"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6pPr>
            <a:lvl7pPr marR="0" lvl="6"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7pPr>
            <a:lvl8pPr marR="0" lvl="7"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8pPr>
            <a:lvl9pPr marR="0" lvl="8" algn="l" rtl="0">
              <a:lnSpc>
                <a:spcPct val="100000"/>
              </a:lnSpc>
              <a:spcBef>
                <a:spcPts val="0"/>
              </a:spcBef>
              <a:spcAft>
                <a:spcPts val="0"/>
              </a:spcAft>
              <a:buClr>
                <a:srgbClr val="000000"/>
              </a:buClr>
              <a:buSzPts val="3000"/>
              <a:buFont typeface="Poppins Black"/>
              <a:buNone/>
              <a:defRPr sz="3000" b="0" i="0" u="none" strike="noStrike" cap="none">
                <a:solidFill>
                  <a:srgbClr val="000000"/>
                </a:solidFill>
                <a:latin typeface="Poppins Black"/>
                <a:ea typeface="Poppins Black"/>
                <a:cs typeface="Poppins Black"/>
                <a:sym typeface="Poppins Black"/>
              </a:defRPr>
            </a:lvl9pPr>
          </a:lstStyle>
          <a:p>
            <a:endParaRPr/>
          </a:p>
        </p:txBody>
      </p:sp>
      <p:sp>
        <p:nvSpPr>
          <p:cNvPr id="7" name="Google Shape;7;p19"/>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ctr" anchorCtr="0">
            <a:noAutofit/>
          </a:bodyPr>
          <a:lstStyle>
            <a:lvl1pPr marL="457200" marR="0" lvl="0"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1pPr>
            <a:lvl2pPr marL="914400" marR="0" lvl="1"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2pPr>
            <a:lvl3pPr marL="1371600" marR="0" lvl="2"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3pPr>
            <a:lvl4pPr marL="1828800" marR="0" lvl="3"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4pPr>
            <a:lvl5pPr marL="2286000" marR="0" lvl="4"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5pPr>
            <a:lvl6pPr marL="2743200" marR="0" lvl="5"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6pPr>
            <a:lvl7pPr marL="3200400" marR="0" lvl="6"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7pPr>
            <a:lvl8pPr marL="3657600" marR="0" lvl="7"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8pPr>
            <a:lvl9pPr marL="4114800" marR="0" lvl="8" indent="-330200" algn="l" rtl="0">
              <a:lnSpc>
                <a:spcPct val="100000"/>
              </a:lnSpc>
              <a:spcBef>
                <a:spcPts val="0"/>
              </a:spcBef>
              <a:spcAft>
                <a:spcPts val="0"/>
              </a:spcAft>
              <a:buClr>
                <a:srgbClr val="000000"/>
              </a:buClr>
              <a:buSzPts val="1600"/>
              <a:buFont typeface="Nanum Gothic"/>
              <a:buChar char="■"/>
              <a:defRPr sz="1600" b="0" i="0" u="none" strike="noStrike" cap="none">
                <a:solidFill>
                  <a:srgbClr val="000000"/>
                </a:solidFill>
                <a:latin typeface="Nanum Gothic"/>
                <a:ea typeface="Nanum Gothic"/>
                <a:cs typeface="Nanum Gothic"/>
                <a:sym typeface="Nanum Gothic"/>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54" r:id="rId5"/>
    <p:sldLayoutId id="2147483655"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uk/nhs-app/"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hyperlink" Target="https://www.england.nhs.uk/" TargetMode="External"/><Relationship Id="rId4" Type="http://schemas.openxmlformats.org/officeDocument/2006/relationships/hyperlink" Target="https://digital.nhs.uk/data-and-information"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
          <p:cNvSpPr txBox="1">
            <a:spLocks noGrp="1"/>
          </p:cNvSpPr>
          <p:nvPr>
            <p:ph type="ctrTitle"/>
          </p:nvPr>
        </p:nvSpPr>
        <p:spPr>
          <a:xfrm flipH="1">
            <a:off x="0" y="1995900"/>
            <a:ext cx="4737300" cy="1625700"/>
          </a:xfrm>
          <a:prstGeom prst="rect">
            <a:avLst/>
          </a:prstGeom>
          <a:noFill/>
          <a:ln>
            <a:noFill/>
          </a:ln>
        </p:spPr>
        <p:txBody>
          <a:bodyPr spcFirstLastPara="1" wrap="square" lIns="91425" tIns="91425" rIns="91425" bIns="91425" anchor="b" anchorCtr="0">
            <a:noAutofit/>
          </a:bodyPr>
          <a:lstStyle/>
          <a:p>
            <a:pPr algn="ctr"/>
            <a:r>
              <a:rPr lang="en-GB" sz="2000" b="1" u="sng" dirty="0"/>
              <a:t>Module: Digital Transformation in the Health and Care Professions</a:t>
            </a:r>
            <a:br>
              <a:rPr lang="en-US" sz="2000" dirty="0"/>
            </a:br>
            <a:r>
              <a:rPr lang="en-GB" sz="2000" b="1" u="sng" dirty="0"/>
              <a:t>Module code: BMHP6026</a:t>
            </a:r>
            <a:br>
              <a:rPr lang="en-US" sz="2000" dirty="0"/>
            </a:br>
            <a:r>
              <a:rPr lang="en-GB" sz="2000" b="1" u="sng" dirty="0"/>
              <a:t>Assignment Title: Component 2</a:t>
            </a:r>
            <a:endParaRPr lang="en-US" sz="2000" dirty="0"/>
          </a:p>
        </p:txBody>
      </p:sp>
      <p:sp>
        <p:nvSpPr>
          <p:cNvPr id="117" name="Google Shape;117;p1"/>
          <p:cNvSpPr txBox="1">
            <a:spLocks noGrp="1"/>
          </p:cNvSpPr>
          <p:nvPr>
            <p:ph type="subTitle" idx="1"/>
          </p:nvPr>
        </p:nvSpPr>
        <p:spPr>
          <a:xfrm flipH="1">
            <a:off x="498001" y="3083050"/>
            <a:ext cx="4069200" cy="18198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2800"/>
              <a:buNone/>
            </a:pPr>
            <a:endParaRPr b="1" dirty="0"/>
          </a:p>
          <a:p>
            <a:pPr marL="0" lvl="0" indent="0" algn="l" rtl="0">
              <a:lnSpc>
                <a:spcPct val="100000"/>
              </a:lnSpc>
              <a:spcBef>
                <a:spcPts val="0"/>
              </a:spcBef>
              <a:spcAft>
                <a:spcPts val="0"/>
              </a:spcAft>
              <a:buSzPts val="2800"/>
              <a:buNone/>
            </a:pPr>
            <a:endParaRPr lang="en-GB" b="1" dirty="0">
              <a:solidFill>
                <a:schemeClr val="dk1"/>
              </a:solidFill>
            </a:endParaRPr>
          </a:p>
          <a:p>
            <a:pPr marL="0" lvl="0" indent="0" algn="l" rtl="0">
              <a:lnSpc>
                <a:spcPct val="100000"/>
              </a:lnSpc>
              <a:spcBef>
                <a:spcPts val="0"/>
              </a:spcBef>
              <a:spcAft>
                <a:spcPts val="0"/>
              </a:spcAft>
              <a:buSzPts val="2800"/>
              <a:buNone/>
            </a:pPr>
            <a:r>
              <a:rPr lang="en-GB" b="1">
                <a:solidFill>
                  <a:schemeClr val="dk1"/>
                </a:solidFill>
              </a:rPr>
              <a:t>STUDENTS </a:t>
            </a:r>
            <a:r>
              <a:rPr lang="en-GB" b="1" dirty="0">
                <a:solidFill>
                  <a:schemeClr val="dk1"/>
                </a:solidFill>
              </a:rPr>
              <a:t>ID:2217311</a:t>
            </a:r>
          </a:p>
          <a:p>
            <a:pPr marL="0" lvl="0" indent="0" algn="l" rtl="0">
              <a:lnSpc>
                <a:spcPct val="100000"/>
              </a:lnSpc>
              <a:spcBef>
                <a:spcPts val="0"/>
              </a:spcBef>
              <a:spcAft>
                <a:spcPts val="0"/>
              </a:spcAft>
              <a:buSzPts val="2800"/>
              <a:buNone/>
            </a:pPr>
            <a:r>
              <a:rPr lang="en-GB" b="1" dirty="0">
                <a:solidFill>
                  <a:schemeClr val="dk1"/>
                </a:solidFill>
              </a:rPr>
              <a:t>STUDENTS NAME: PETRU SAVA</a:t>
            </a:r>
            <a:endParaRPr b="1" dirty="0">
              <a:solidFill>
                <a:schemeClr val="dk1"/>
              </a:solidFill>
            </a:endParaRPr>
          </a:p>
          <a:p>
            <a:pPr marL="0" lvl="0" indent="0" algn="l" rtl="0">
              <a:lnSpc>
                <a:spcPct val="100000"/>
              </a:lnSpc>
              <a:spcBef>
                <a:spcPts val="0"/>
              </a:spcBef>
              <a:spcAft>
                <a:spcPts val="0"/>
              </a:spcAft>
              <a:buSzPts val="2800"/>
              <a:buNone/>
            </a:pPr>
            <a:endParaRPr b="1" dirty="0"/>
          </a:p>
        </p:txBody>
      </p:sp>
      <p:sp>
        <p:nvSpPr>
          <p:cNvPr id="119" name="Google Shape;119;p1"/>
          <p:cNvSpPr/>
          <p:nvPr/>
        </p:nvSpPr>
        <p:spPr>
          <a:xfrm rot="2313811">
            <a:off x="4974522" y="662435"/>
            <a:ext cx="3847081" cy="3847081"/>
          </a:xfrm>
          <a:prstGeom prst="arc">
            <a:avLst>
              <a:gd name="adj1" fmla="val 16200000"/>
              <a:gd name="adj2" fmla="val 5384052"/>
            </a:avLst>
          </a:prstGeom>
          <a:solidFill>
            <a:srgbClr val="FEFF00">
              <a:alpha val="54509"/>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20" name="Google Shape;120;p1"/>
          <p:cNvGrpSpPr/>
          <p:nvPr/>
        </p:nvGrpSpPr>
        <p:grpSpPr>
          <a:xfrm flipH="1">
            <a:off x="7514459" y="539995"/>
            <a:ext cx="1430869" cy="1290311"/>
            <a:chOff x="905425" y="238125"/>
            <a:chExt cx="5807100" cy="5236650"/>
          </a:xfrm>
        </p:grpSpPr>
        <p:sp>
          <p:nvSpPr>
            <p:cNvPr id="121" name="Google Shape;121;p1"/>
            <p:cNvSpPr/>
            <p:nvPr/>
          </p:nvSpPr>
          <p:spPr>
            <a:xfrm>
              <a:off x="2514475" y="263050"/>
              <a:ext cx="2589675" cy="25"/>
            </a:xfrm>
            <a:custGeom>
              <a:avLst/>
              <a:gdLst/>
              <a:ahLst/>
              <a:cxnLst/>
              <a:rect l="l" t="t" r="r" b="b"/>
              <a:pathLst>
                <a:path w="103587" h="1" extrusionOk="0">
                  <a:moveTo>
                    <a:pt x="1" y="1"/>
                  </a:moveTo>
                  <a:lnTo>
                    <a:pt x="10358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1"/>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1"/>
            <p:cNvSpPr/>
            <p:nvPr/>
          </p:nvSpPr>
          <p:spPr>
            <a:xfrm>
              <a:off x="1894150" y="695450"/>
              <a:ext cx="3829650" cy="25"/>
            </a:xfrm>
            <a:custGeom>
              <a:avLst/>
              <a:gdLst/>
              <a:ahLst/>
              <a:cxnLst/>
              <a:rect l="l" t="t" r="r" b="b"/>
              <a:pathLst>
                <a:path w="153186" h="1" extrusionOk="0">
                  <a:moveTo>
                    <a:pt x="0" y="1"/>
                  </a:moveTo>
                  <a:lnTo>
                    <a:pt x="15318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1"/>
            <p:cNvSpPr/>
            <p:nvPr/>
          </p:nvSpPr>
          <p:spPr>
            <a:xfrm>
              <a:off x="1489375" y="1127850"/>
              <a:ext cx="4639875" cy="25"/>
            </a:xfrm>
            <a:custGeom>
              <a:avLst/>
              <a:gdLst/>
              <a:ahLst/>
              <a:cxnLst/>
              <a:rect l="l" t="t" r="r" b="b"/>
              <a:pathLst>
                <a:path w="185595" h="1" extrusionOk="0">
                  <a:moveTo>
                    <a:pt x="1" y="1"/>
                  </a:moveTo>
                  <a:lnTo>
                    <a:pt x="185594"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1"/>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1"/>
            <p:cNvSpPr/>
            <p:nvPr/>
          </p:nvSpPr>
          <p:spPr>
            <a:xfrm>
              <a:off x="1189000" y="1559550"/>
              <a:ext cx="5240000" cy="25"/>
            </a:xfrm>
            <a:custGeom>
              <a:avLst/>
              <a:gdLst/>
              <a:ahLst/>
              <a:cxnLst/>
              <a:rect l="l" t="t" r="r" b="b"/>
              <a:pathLst>
                <a:path w="209600" h="1" extrusionOk="0">
                  <a:moveTo>
                    <a:pt x="0" y="1"/>
                  </a:moveTo>
                  <a:lnTo>
                    <a:pt x="209599"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1"/>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1"/>
            <p:cNvSpPr/>
            <p:nvPr/>
          </p:nvSpPr>
          <p:spPr>
            <a:xfrm>
              <a:off x="1040125" y="1991950"/>
              <a:ext cx="5538375" cy="25"/>
            </a:xfrm>
            <a:custGeom>
              <a:avLst/>
              <a:gdLst/>
              <a:ahLst/>
              <a:cxnLst/>
              <a:rect l="l" t="t" r="r" b="b"/>
              <a:pathLst>
                <a:path w="221535" h="1" extrusionOk="0">
                  <a:moveTo>
                    <a:pt x="0" y="1"/>
                  </a:moveTo>
                  <a:lnTo>
                    <a:pt x="22153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1"/>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
            <p:cNvSpPr/>
            <p:nvPr/>
          </p:nvSpPr>
          <p:spPr>
            <a:xfrm>
              <a:off x="939100" y="2424350"/>
              <a:ext cx="5740450" cy="25"/>
            </a:xfrm>
            <a:custGeom>
              <a:avLst/>
              <a:gdLst/>
              <a:ahLst/>
              <a:cxnLst/>
              <a:rect l="l" t="t" r="r" b="b"/>
              <a:pathLst>
                <a:path w="229618" h="1" extrusionOk="0">
                  <a:moveTo>
                    <a:pt x="0" y="1"/>
                  </a:moveTo>
                  <a:lnTo>
                    <a:pt x="22961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1"/>
            <p:cNvSpPr/>
            <p:nvPr/>
          </p:nvSpPr>
          <p:spPr>
            <a:xfrm>
              <a:off x="905425" y="2856125"/>
              <a:ext cx="5807100" cy="25"/>
            </a:xfrm>
            <a:custGeom>
              <a:avLst/>
              <a:gdLst/>
              <a:ahLst/>
              <a:cxnLst/>
              <a:rect l="l" t="t" r="r" b="b"/>
              <a:pathLst>
                <a:path w="232284" h="1" extrusionOk="0">
                  <a:moveTo>
                    <a:pt x="0" y="0"/>
                  </a:move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1"/>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1"/>
            <p:cNvSpPr/>
            <p:nvPr/>
          </p:nvSpPr>
          <p:spPr>
            <a:xfrm>
              <a:off x="937100" y="3288525"/>
              <a:ext cx="5743775" cy="25"/>
            </a:xfrm>
            <a:custGeom>
              <a:avLst/>
              <a:gdLst/>
              <a:ahLst/>
              <a:cxnLst/>
              <a:rect l="l" t="t" r="r" b="b"/>
              <a:pathLst>
                <a:path w="229751" h="1" extrusionOk="0">
                  <a:moveTo>
                    <a:pt x="0" y="0"/>
                  </a:move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1"/>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1"/>
            <p:cNvSpPr/>
            <p:nvPr/>
          </p:nvSpPr>
          <p:spPr>
            <a:xfrm>
              <a:off x="1036775" y="3720925"/>
              <a:ext cx="5544425" cy="25"/>
            </a:xfrm>
            <a:custGeom>
              <a:avLst/>
              <a:gdLst/>
              <a:ahLst/>
              <a:cxnLst/>
              <a:rect l="l" t="t" r="r" b="b"/>
              <a:pathLst>
                <a:path w="221777" h="1" extrusionOk="0">
                  <a:moveTo>
                    <a:pt x="1" y="0"/>
                  </a:move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1"/>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1"/>
            <p:cNvSpPr/>
            <p:nvPr/>
          </p:nvSpPr>
          <p:spPr>
            <a:xfrm>
              <a:off x="1189000" y="4152625"/>
              <a:ext cx="5240000" cy="25"/>
            </a:xfrm>
            <a:custGeom>
              <a:avLst/>
              <a:gdLst/>
              <a:ahLst/>
              <a:cxnLst/>
              <a:rect l="l" t="t" r="r" b="b"/>
              <a:pathLst>
                <a:path w="209600" h="1" extrusionOk="0">
                  <a:moveTo>
                    <a:pt x="0" y="0"/>
                  </a:move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1"/>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1"/>
            <p:cNvSpPr/>
            <p:nvPr/>
          </p:nvSpPr>
          <p:spPr>
            <a:xfrm>
              <a:off x="1481300" y="4585025"/>
              <a:ext cx="4655375" cy="25"/>
            </a:xfrm>
            <a:custGeom>
              <a:avLst/>
              <a:gdLst/>
              <a:ahLst/>
              <a:cxnLst/>
              <a:rect l="l" t="t" r="r" b="b"/>
              <a:pathLst>
                <a:path w="186215" h="1" extrusionOk="0">
                  <a:moveTo>
                    <a:pt x="0" y="0"/>
                  </a:move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1"/>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 name="Google Shape;143;p1"/>
            <p:cNvSpPr/>
            <p:nvPr/>
          </p:nvSpPr>
          <p:spPr>
            <a:xfrm>
              <a:off x="1894150" y="5017425"/>
              <a:ext cx="3829650" cy="25"/>
            </a:xfrm>
            <a:custGeom>
              <a:avLst/>
              <a:gdLst/>
              <a:ahLst/>
              <a:cxnLst/>
              <a:rect l="l" t="t" r="r" b="b"/>
              <a:pathLst>
                <a:path w="153186" h="1" extrusionOk="0">
                  <a:moveTo>
                    <a:pt x="0" y="0"/>
                  </a:move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1"/>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1"/>
            <p:cNvSpPr/>
            <p:nvPr/>
          </p:nvSpPr>
          <p:spPr>
            <a:xfrm>
              <a:off x="2553550" y="5449175"/>
              <a:ext cx="2510900" cy="25"/>
            </a:xfrm>
            <a:custGeom>
              <a:avLst/>
              <a:gdLst/>
              <a:ahLst/>
              <a:cxnLst/>
              <a:rect l="l" t="t" r="r" b="b"/>
              <a:pathLst>
                <a:path w="100436" h="1" extrusionOk="0">
                  <a:moveTo>
                    <a:pt x="0" y="0"/>
                  </a:move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1"/>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7" name="Google Shape;147;p1"/>
          <p:cNvGrpSpPr/>
          <p:nvPr/>
        </p:nvGrpSpPr>
        <p:grpSpPr>
          <a:xfrm flipH="1">
            <a:off x="381158" y="1034544"/>
            <a:ext cx="685819" cy="618448"/>
            <a:chOff x="905425" y="238125"/>
            <a:chExt cx="5807100" cy="5236650"/>
          </a:xfrm>
        </p:grpSpPr>
        <p:sp>
          <p:nvSpPr>
            <p:cNvPr id="148" name="Google Shape;148;p1"/>
            <p:cNvSpPr/>
            <p:nvPr/>
          </p:nvSpPr>
          <p:spPr>
            <a:xfrm>
              <a:off x="2514475" y="263050"/>
              <a:ext cx="2589675" cy="25"/>
            </a:xfrm>
            <a:custGeom>
              <a:avLst/>
              <a:gdLst/>
              <a:ahLst/>
              <a:cxnLst/>
              <a:rect l="l" t="t" r="r" b="b"/>
              <a:pathLst>
                <a:path w="103587" h="1" extrusionOk="0">
                  <a:moveTo>
                    <a:pt x="1" y="1"/>
                  </a:moveTo>
                  <a:lnTo>
                    <a:pt x="10358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 name="Google Shape;149;p1"/>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1"/>
            <p:cNvSpPr/>
            <p:nvPr/>
          </p:nvSpPr>
          <p:spPr>
            <a:xfrm>
              <a:off x="1894150" y="695450"/>
              <a:ext cx="3829650" cy="25"/>
            </a:xfrm>
            <a:custGeom>
              <a:avLst/>
              <a:gdLst/>
              <a:ahLst/>
              <a:cxnLst/>
              <a:rect l="l" t="t" r="r" b="b"/>
              <a:pathLst>
                <a:path w="153186" h="1" extrusionOk="0">
                  <a:moveTo>
                    <a:pt x="0" y="1"/>
                  </a:moveTo>
                  <a:lnTo>
                    <a:pt x="15318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1"/>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1"/>
            <p:cNvSpPr/>
            <p:nvPr/>
          </p:nvSpPr>
          <p:spPr>
            <a:xfrm>
              <a:off x="1489375" y="1127850"/>
              <a:ext cx="4639875" cy="25"/>
            </a:xfrm>
            <a:custGeom>
              <a:avLst/>
              <a:gdLst/>
              <a:ahLst/>
              <a:cxnLst/>
              <a:rect l="l" t="t" r="r" b="b"/>
              <a:pathLst>
                <a:path w="185595" h="1" extrusionOk="0">
                  <a:moveTo>
                    <a:pt x="1" y="1"/>
                  </a:moveTo>
                  <a:lnTo>
                    <a:pt x="185594"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1"/>
            <p:cNvSpPr/>
            <p:nvPr/>
          </p:nvSpPr>
          <p:spPr>
            <a:xfrm>
              <a:off x="1189000" y="1559550"/>
              <a:ext cx="5240000" cy="25"/>
            </a:xfrm>
            <a:custGeom>
              <a:avLst/>
              <a:gdLst/>
              <a:ahLst/>
              <a:cxnLst/>
              <a:rect l="l" t="t" r="r" b="b"/>
              <a:pathLst>
                <a:path w="209600" h="1" extrusionOk="0">
                  <a:moveTo>
                    <a:pt x="0" y="1"/>
                  </a:moveTo>
                  <a:lnTo>
                    <a:pt x="209599"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 name="Google Shape;155;p1"/>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1"/>
            <p:cNvSpPr/>
            <p:nvPr/>
          </p:nvSpPr>
          <p:spPr>
            <a:xfrm>
              <a:off x="1040125" y="1991950"/>
              <a:ext cx="5538375" cy="25"/>
            </a:xfrm>
            <a:custGeom>
              <a:avLst/>
              <a:gdLst/>
              <a:ahLst/>
              <a:cxnLst/>
              <a:rect l="l" t="t" r="r" b="b"/>
              <a:pathLst>
                <a:path w="221535" h="1" extrusionOk="0">
                  <a:moveTo>
                    <a:pt x="0" y="1"/>
                  </a:moveTo>
                  <a:lnTo>
                    <a:pt x="22153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1"/>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1"/>
            <p:cNvSpPr/>
            <p:nvPr/>
          </p:nvSpPr>
          <p:spPr>
            <a:xfrm>
              <a:off x="939100" y="2424350"/>
              <a:ext cx="5740450" cy="25"/>
            </a:xfrm>
            <a:custGeom>
              <a:avLst/>
              <a:gdLst/>
              <a:ahLst/>
              <a:cxnLst/>
              <a:rect l="l" t="t" r="r" b="b"/>
              <a:pathLst>
                <a:path w="229618" h="1" extrusionOk="0">
                  <a:moveTo>
                    <a:pt x="0" y="1"/>
                  </a:moveTo>
                  <a:lnTo>
                    <a:pt x="22961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1"/>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1"/>
            <p:cNvSpPr/>
            <p:nvPr/>
          </p:nvSpPr>
          <p:spPr>
            <a:xfrm>
              <a:off x="905425" y="2856125"/>
              <a:ext cx="5807100" cy="25"/>
            </a:xfrm>
            <a:custGeom>
              <a:avLst/>
              <a:gdLst/>
              <a:ahLst/>
              <a:cxnLst/>
              <a:rect l="l" t="t" r="r" b="b"/>
              <a:pathLst>
                <a:path w="232284" h="1" extrusionOk="0">
                  <a:moveTo>
                    <a:pt x="0" y="0"/>
                  </a:move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1"/>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1"/>
            <p:cNvSpPr/>
            <p:nvPr/>
          </p:nvSpPr>
          <p:spPr>
            <a:xfrm>
              <a:off x="937100" y="3288525"/>
              <a:ext cx="5743775" cy="25"/>
            </a:xfrm>
            <a:custGeom>
              <a:avLst/>
              <a:gdLst/>
              <a:ahLst/>
              <a:cxnLst/>
              <a:rect l="l" t="t" r="r" b="b"/>
              <a:pathLst>
                <a:path w="229751" h="1" extrusionOk="0">
                  <a:moveTo>
                    <a:pt x="0" y="0"/>
                  </a:move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1"/>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
            <p:cNvSpPr/>
            <p:nvPr/>
          </p:nvSpPr>
          <p:spPr>
            <a:xfrm>
              <a:off x="1036775" y="3720925"/>
              <a:ext cx="5544425" cy="25"/>
            </a:xfrm>
            <a:custGeom>
              <a:avLst/>
              <a:gdLst/>
              <a:ahLst/>
              <a:cxnLst/>
              <a:rect l="l" t="t" r="r" b="b"/>
              <a:pathLst>
                <a:path w="221777" h="1" extrusionOk="0">
                  <a:moveTo>
                    <a:pt x="1" y="0"/>
                  </a:move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1"/>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1"/>
            <p:cNvSpPr/>
            <p:nvPr/>
          </p:nvSpPr>
          <p:spPr>
            <a:xfrm>
              <a:off x="1189000" y="4152625"/>
              <a:ext cx="5240000" cy="25"/>
            </a:xfrm>
            <a:custGeom>
              <a:avLst/>
              <a:gdLst/>
              <a:ahLst/>
              <a:cxnLst/>
              <a:rect l="l" t="t" r="r" b="b"/>
              <a:pathLst>
                <a:path w="209600" h="1" extrusionOk="0">
                  <a:moveTo>
                    <a:pt x="0" y="0"/>
                  </a:move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1"/>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1"/>
            <p:cNvSpPr/>
            <p:nvPr/>
          </p:nvSpPr>
          <p:spPr>
            <a:xfrm>
              <a:off x="1481300" y="4585025"/>
              <a:ext cx="4655375" cy="25"/>
            </a:xfrm>
            <a:custGeom>
              <a:avLst/>
              <a:gdLst/>
              <a:ahLst/>
              <a:cxnLst/>
              <a:rect l="l" t="t" r="r" b="b"/>
              <a:pathLst>
                <a:path w="186215" h="1" extrusionOk="0">
                  <a:moveTo>
                    <a:pt x="0" y="0"/>
                  </a:move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1"/>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1"/>
            <p:cNvSpPr/>
            <p:nvPr/>
          </p:nvSpPr>
          <p:spPr>
            <a:xfrm>
              <a:off x="1894150" y="5017425"/>
              <a:ext cx="3829650" cy="25"/>
            </a:xfrm>
            <a:custGeom>
              <a:avLst/>
              <a:gdLst/>
              <a:ahLst/>
              <a:cxnLst/>
              <a:rect l="l" t="t" r="r" b="b"/>
              <a:pathLst>
                <a:path w="153186" h="1" extrusionOk="0">
                  <a:moveTo>
                    <a:pt x="0" y="0"/>
                  </a:move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1"/>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1"/>
            <p:cNvSpPr/>
            <p:nvPr/>
          </p:nvSpPr>
          <p:spPr>
            <a:xfrm>
              <a:off x="2553550" y="5449175"/>
              <a:ext cx="2510900" cy="25"/>
            </a:xfrm>
            <a:custGeom>
              <a:avLst/>
              <a:gdLst/>
              <a:ahLst/>
              <a:cxnLst/>
              <a:rect l="l" t="t" r="r" b="b"/>
              <a:pathLst>
                <a:path w="100436" h="1" extrusionOk="0">
                  <a:moveTo>
                    <a:pt x="0" y="0"/>
                  </a:move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1"/>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1"/>
          <p:cNvGrpSpPr/>
          <p:nvPr/>
        </p:nvGrpSpPr>
        <p:grpSpPr>
          <a:xfrm flipH="1">
            <a:off x="796739" y="4366212"/>
            <a:ext cx="1357118" cy="1223805"/>
            <a:chOff x="905425" y="238125"/>
            <a:chExt cx="5807100" cy="5236650"/>
          </a:xfrm>
        </p:grpSpPr>
        <p:sp>
          <p:nvSpPr>
            <p:cNvPr id="175" name="Google Shape;175;p1"/>
            <p:cNvSpPr/>
            <p:nvPr/>
          </p:nvSpPr>
          <p:spPr>
            <a:xfrm>
              <a:off x="2514475" y="263050"/>
              <a:ext cx="2589675" cy="25"/>
            </a:xfrm>
            <a:custGeom>
              <a:avLst/>
              <a:gdLst/>
              <a:ahLst/>
              <a:cxnLst/>
              <a:rect l="l" t="t" r="r" b="b"/>
              <a:pathLst>
                <a:path w="103587" h="1" extrusionOk="0">
                  <a:moveTo>
                    <a:pt x="1" y="1"/>
                  </a:moveTo>
                  <a:lnTo>
                    <a:pt x="10358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1"/>
            <p:cNvSpPr/>
            <p:nvPr/>
          </p:nvSpPr>
          <p:spPr>
            <a:xfrm>
              <a:off x="2514475" y="238125"/>
              <a:ext cx="2589675" cy="50550"/>
            </a:xfrm>
            <a:custGeom>
              <a:avLst/>
              <a:gdLst/>
              <a:ahLst/>
              <a:cxnLst/>
              <a:rect l="l" t="t" r="r" b="b"/>
              <a:pathLst>
                <a:path w="103587" h="2022" extrusionOk="0">
                  <a:moveTo>
                    <a:pt x="1" y="0"/>
                  </a:moveTo>
                  <a:lnTo>
                    <a:pt x="1" y="2022"/>
                  </a:lnTo>
                  <a:lnTo>
                    <a:pt x="103587" y="2022"/>
                  </a:lnTo>
                  <a:lnTo>
                    <a:pt x="10358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1"/>
            <p:cNvSpPr/>
            <p:nvPr/>
          </p:nvSpPr>
          <p:spPr>
            <a:xfrm>
              <a:off x="1894150" y="695450"/>
              <a:ext cx="3829650" cy="25"/>
            </a:xfrm>
            <a:custGeom>
              <a:avLst/>
              <a:gdLst/>
              <a:ahLst/>
              <a:cxnLst/>
              <a:rect l="l" t="t" r="r" b="b"/>
              <a:pathLst>
                <a:path w="153186" h="1" extrusionOk="0">
                  <a:moveTo>
                    <a:pt x="0" y="1"/>
                  </a:moveTo>
                  <a:lnTo>
                    <a:pt x="15318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1"/>
            <p:cNvSpPr/>
            <p:nvPr/>
          </p:nvSpPr>
          <p:spPr>
            <a:xfrm>
              <a:off x="1894150" y="669875"/>
              <a:ext cx="3829650" cy="51200"/>
            </a:xfrm>
            <a:custGeom>
              <a:avLst/>
              <a:gdLst/>
              <a:ahLst/>
              <a:cxnLst/>
              <a:rect l="l" t="t" r="r" b="b"/>
              <a:pathLst>
                <a:path w="153186" h="2048" extrusionOk="0">
                  <a:moveTo>
                    <a:pt x="0" y="0"/>
                  </a:moveTo>
                  <a:lnTo>
                    <a:pt x="0" y="2048"/>
                  </a:lnTo>
                  <a:lnTo>
                    <a:pt x="153185" y="2048"/>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1"/>
            <p:cNvSpPr/>
            <p:nvPr/>
          </p:nvSpPr>
          <p:spPr>
            <a:xfrm>
              <a:off x="1489375" y="1127850"/>
              <a:ext cx="4639875" cy="25"/>
            </a:xfrm>
            <a:custGeom>
              <a:avLst/>
              <a:gdLst/>
              <a:ahLst/>
              <a:cxnLst/>
              <a:rect l="l" t="t" r="r" b="b"/>
              <a:pathLst>
                <a:path w="185595" h="1" extrusionOk="0">
                  <a:moveTo>
                    <a:pt x="1" y="1"/>
                  </a:moveTo>
                  <a:lnTo>
                    <a:pt x="185594"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1"/>
            <p:cNvSpPr/>
            <p:nvPr/>
          </p:nvSpPr>
          <p:spPr>
            <a:xfrm>
              <a:off x="1489375" y="1102275"/>
              <a:ext cx="4639875" cy="51200"/>
            </a:xfrm>
            <a:custGeom>
              <a:avLst/>
              <a:gdLst/>
              <a:ahLst/>
              <a:cxnLst/>
              <a:rect l="l" t="t" r="r" b="b"/>
              <a:pathLst>
                <a:path w="185595" h="2048" extrusionOk="0">
                  <a:moveTo>
                    <a:pt x="1" y="0"/>
                  </a:moveTo>
                  <a:lnTo>
                    <a:pt x="1" y="2048"/>
                  </a:lnTo>
                  <a:lnTo>
                    <a:pt x="185594" y="2048"/>
                  </a:lnTo>
                  <a:lnTo>
                    <a:pt x="185594"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1"/>
            <p:cNvSpPr/>
            <p:nvPr/>
          </p:nvSpPr>
          <p:spPr>
            <a:xfrm>
              <a:off x="1189000" y="1559550"/>
              <a:ext cx="5240000" cy="25"/>
            </a:xfrm>
            <a:custGeom>
              <a:avLst/>
              <a:gdLst/>
              <a:ahLst/>
              <a:cxnLst/>
              <a:rect l="l" t="t" r="r" b="b"/>
              <a:pathLst>
                <a:path w="209600" h="1" extrusionOk="0">
                  <a:moveTo>
                    <a:pt x="0" y="1"/>
                  </a:moveTo>
                  <a:lnTo>
                    <a:pt x="209599"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1"/>
            <p:cNvSpPr/>
            <p:nvPr/>
          </p:nvSpPr>
          <p:spPr>
            <a:xfrm>
              <a:off x="1189000" y="153467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1"/>
            <p:cNvSpPr/>
            <p:nvPr/>
          </p:nvSpPr>
          <p:spPr>
            <a:xfrm>
              <a:off x="1040125" y="1991950"/>
              <a:ext cx="5538375" cy="25"/>
            </a:xfrm>
            <a:custGeom>
              <a:avLst/>
              <a:gdLst/>
              <a:ahLst/>
              <a:cxnLst/>
              <a:rect l="l" t="t" r="r" b="b"/>
              <a:pathLst>
                <a:path w="221535" h="1" extrusionOk="0">
                  <a:moveTo>
                    <a:pt x="0" y="1"/>
                  </a:moveTo>
                  <a:lnTo>
                    <a:pt x="221535"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1"/>
            <p:cNvSpPr/>
            <p:nvPr/>
          </p:nvSpPr>
          <p:spPr>
            <a:xfrm>
              <a:off x="1040125" y="1966375"/>
              <a:ext cx="5538375" cy="51200"/>
            </a:xfrm>
            <a:custGeom>
              <a:avLst/>
              <a:gdLst/>
              <a:ahLst/>
              <a:cxnLst/>
              <a:rect l="l" t="t" r="r" b="b"/>
              <a:pathLst>
                <a:path w="221535" h="2048" extrusionOk="0">
                  <a:moveTo>
                    <a:pt x="0" y="0"/>
                  </a:moveTo>
                  <a:lnTo>
                    <a:pt x="0" y="2048"/>
                  </a:lnTo>
                  <a:lnTo>
                    <a:pt x="221535" y="2048"/>
                  </a:lnTo>
                  <a:lnTo>
                    <a:pt x="2215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1"/>
            <p:cNvSpPr/>
            <p:nvPr/>
          </p:nvSpPr>
          <p:spPr>
            <a:xfrm>
              <a:off x="939100" y="2424350"/>
              <a:ext cx="5740450" cy="25"/>
            </a:xfrm>
            <a:custGeom>
              <a:avLst/>
              <a:gdLst/>
              <a:ahLst/>
              <a:cxnLst/>
              <a:rect l="l" t="t" r="r" b="b"/>
              <a:pathLst>
                <a:path w="229618" h="1" extrusionOk="0">
                  <a:moveTo>
                    <a:pt x="0" y="1"/>
                  </a:moveTo>
                  <a:lnTo>
                    <a:pt x="229617" y="1"/>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1"/>
            <p:cNvSpPr/>
            <p:nvPr/>
          </p:nvSpPr>
          <p:spPr>
            <a:xfrm>
              <a:off x="939100" y="2398775"/>
              <a:ext cx="5740450" cy="51200"/>
            </a:xfrm>
            <a:custGeom>
              <a:avLst/>
              <a:gdLst/>
              <a:ahLst/>
              <a:cxnLst/>
              <a:rect l="l" t="t" r="r" b="b"/>
              <a:pathLst>
                <a:path w="229618" h="2048" extrusionOk="0">
                  <a:moveTo>
                    <a:pt x="0" y="0"/>
                  </a:moveTo>
                  <a:lnTo>
                    <a:pt x="0" y="2048"/>
                  </a:lnTo>
                  <a:lnTo>
                    <a:pt x="229617" y="2048"/>
                  </a:lnTo>
                  <a:lnTo>
                    <a:pt x="22961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1"/>
            <p:cNvSpPr/>
            <p:nvPr/>
          </p:nvSpPr>
          <p:spPr>
            <a:xfrm>
              <a:off x="905425" y="2856125"/>
              <a:ext cx="5807100" cy="25"/>
            </a:xfrm>
            <a:custGeom>
              <a:avLst/>
              <a:gdLst/>
              <a:ahLst/>
              <a:cxnLst/>
              <a:rect l="l" t="t" r="r" b="b"/>
              <a:pathLst>
                <a:path w="232284" h="1" extrusionOk="0">
                  <a:moveTo>
                    <a:pt x="0" y="0"/>
                  </a:move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1"/>
            <p:cNvSpPr/>
            <p:nvPr/>
          </p:nvSpPr>
          <p:spPr>
            <a:xfrm>
              <a:off x="905425" y="2831175"/>
              <a:ext cx="5807100" cy="50550"/>
            </a:xfrm>
            <a:custGeom>
              <a:avLst/>
              <a:gdLst/>
              <a:ahLst/>
              <a:cxnLst/>
              <a:rect l="l" t="t" r="r" b="b"/>
              <a:pathLst>
                <a:path w="232284" h="2022" extrusionOk="0">
                  <a:moveTo>
                    <a:pt x="0" y="0"/>
                  </a:moveTo>
                  <a:lnTo>
                    <a:pt x="0" y="2022"/>
                  </a:lnTo>
                  <a:lnTo>
                    <a:pt x="232283" y="2022"/>
                  </a:lnTo>
                  <a:lnTo>
                    <a:pt x="232283"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1"/>
            <p:cNvSpPr/>
            <p:nvPr/>
          </p:nvSpPr>
          <p:spPr>
            <a:xfrm>
              <a:off x="937100" y="3288525"/>
              <a:ext cx="5743775" cy="25"/>
            </a:xfrm>
            <a:custGeom>
              <a:avLst/>
              <a:gdLst/>
              <a:ahLst/>
              <a:cxnLst/>
              <a:rect l="l" t="t" r="r" b="b"/>
              <a:pathLst>
                <a:path w="229751" h="1" extrusionOk="0">
                  <a:moveTo>
                    <a:pt x="0" y="0"/>
                  </a:move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1"/>
            <p:cNvSpPr/>
            <p:nvPr/>
          </p:nvSpPr>
          <p:spPr>
            <a:xfrm>
              <a:off x="937100" y="3262925"/>
              <a:ext cx="5743775" cy="51200"/>
            </a:xfrm>
            <a:custGeom>
              <a:avLst/>
              <a:gdLst/>
              <a:ahLst/>
              <a:cxnLst/>
              <a:rect l="l" t="t" r="r" b="b"/>
              <a:pathLst>
                <a:path w="229751" h="2048" extrusionOk="0">
                  <a:moveTo>
                    <a:pt x="0" y="0"/>
                  </a:moveTo>
                  <a:lnTo>
                    <a:pt x="0" y="2048"/>
                  </a:lnTo>
                  <a:lnTo>
                    <a:pt x="229751" y="2048"/>
                  </a:lnTo>
                  <a:lnTo>
                    <a:pt x="229751"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1"/>
            <p:cNvSpPr/>
            <p:nvPr/>
          </p:nvSpPr>
          <p:spPr>
            <a:xfrm>
              <a:off x="1036775" y="3720925"/>
              <a:ext cx="5544425" cy="25"/>
            </a:xfrm>
            <a:custGeom>
              <a:avLst/>
              <a:gdLst/>
              <a:ahLst/>
              <a:cxnLst/>
              <a:rect l="l" t="t" r="r" b="b"/>
              <a:pathLst>
                <a:path w="221777" h="1" extrusionOk="0">
                  <a:moveTo>
                    <a:pt x="1" y="0"/>
                  </a:move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1"/>
            <p:cNvSpPr/>
            <p:nvPr/>
          </p:nvSpPr>
          <p:spPr>
            <a:xfrm>
              <a:off x="1036775" y="3695325"/>
              <a:ext cx="5544425" cy="50500"/>
            </a:xfrm>
            <a:custGeom>
              <a:avLst/>
              <a:gdLst/>
              <a:ahLst/>
              <a:cxnLst/>
              <a:rect l="l" t="t" r="r" b="b"/>
              <a:pathLst>
                <a:path w="221777" h="2020" extrusionOk="0">
                  <a:moveTo>
                    <a:pt x="1" y="0"/>
                  </a:moveTo>
                  <a:lnTo>
                    <a:pt x="1" y="2020"/>
                  </a:lnTo>
                  <a:lnTo>
                    <a:pt x="221777" y="2020"/>
                  </a:lnTo>
                  <a:lnTo>
                    <a:pt x="221777"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1"/>
            <p:cNvSpPr/>
            <p:nvPr/>
          </p:nvSpPr>
          <p:spPr>
            <a:xfrm>
              <a:off x="1189000" y="4152625"/>
              <a:ext cx="5240000" cy="25"/>
            </a:xfrm>
            <a:custGeom>
              <a:avLst/>
              <a:gdLst/>
              <a:ahLst/>
              <a:cxnLst/>
              <a:rect l="l" t="t" r="r" b="b"/>
              <a:pathLst>
                <a:path w="209600" h="1" extrusionOk="0">
                  <a:moveTo>
                    <a:pt x="0" y="0"/>
                  </a:move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 name="Google Shape;194;p1"/>
            <p:cNvSpPr/>
            <p:nvPr/>
          </p:nvSpPr>
          <p:spPr>
            <a:xfrm>
              <a:off x="1189000" y="4127725"/>
              <a:ext cx="5240000" cy="50500"/>
            </a:xfrm>
            <a:custGeom>
              <a:avLst/>
              <a:gdLst/>
              <a:ahLst/>
              <a:cxnLst/>
              <a:rect l="l" t="t" r="r" b="b"/>
              <a:pathLst>
                <a:path w="209600" h="2020" extrusionOk="0">
                  <a:moveTo>
                    <a:pt x="0" y="0"/>
                  </a:moveTo>
                  <a:lnTo>
                    <a:pt x="0" y="2020"/>
                  </a:lnTo>
                  <a:lnTo>
                    <a:pt x="209599" y="2020"/>
                  </a:lnTo>
                  <a:lnTo>
                    <a:pt x="209599"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1"/>
            <p:cNvSpPr/>
            <p:nvPr/>
          </p:nvSpPr>
          <p:spPr>
            <a:xfrm>
              <a:off x="1481300" y="4585025"/>
              <a:ext cx="4655375" cy="25"/>
            </a:xfrm>
            <a:custGeom>
              <a:avLst/>
              <a:gdLst/>
              <a:ahLst/>
              <a:cxnLst/>
              <a:rect l="l" t="t" r="r" b="b"/>
              <a:pathLst>
                <a:path w="186215" h="1" extrusionOk="0">
                  <a:moveTo>
                    <a:pt x="0" y="0"/>
                  </a:move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1"/>
            <p:cNvSpPr/>
            <p:nvPr/>
          </p:nvSpPr>
          <p:spPr>
            <a:xfrm>
              <a:off x="1481300" y="4559425"/>
              <a:ext cx="4655375" cy="51200"/>
            </a:xfrm>
            <a:custGeom>
              <a:avLst/>
              <a:gdLst/>
              <a:ahLst/>
              <a:cxnLst/>
              <a:rect l="l" t="t" r="r" b="b"/>
              <a:pathLst>
                <a:path w="186215" h="2048" extrusionOk="0">
                  <a:moveTo>
                    <a:pt x="0" y="0"/>
                  </a:moveTo>
                  <a:lnTo>
                    <a:pt x="0" y="2048"/>
                  </a:lnTo>
                  <a:lnTo>
                    <a:pt x="186215" y="2048"/>
                  </a:lnTo>
                  <a:lnTo>
                    <a:pt x="18621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1"/>
            <p:cNvSpPr/>
            <p:nvPr/>
          </p:nvSpPr>
          <p:spPr>
            <a:xfrm>
              <a:off x="1894150" y="5017425"/>
              <a:ext cx="3829650" cy="25"/>
            </a:xfrm>
            <a:custGeom>
              <a:avLst/>
              <a:gdLst/>
              <a:ahLst/>
              <a:cxnLst/>
              <a:rect l="l" t="t" r="r" b="b"/>
              <a:pathLst>
                <a:path w="153186" h="1" extrusionOk="0">
                  <a:moveTo>
                    <a:pt x="0" y="0"/>
                  </a:move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1"/>
            <p:cNvSpPr/>
            <p:nvPr/>
          </p:nvSpPr>
          <p:spPr>
            <a:xfrm>
              <a:off x="1894150" y="4991825"/>
              <a:ext cx="3829650" cy="50550"/>
            </a:xfrm>
            <a:custGeom>
              <a:avLst/>
              <a:gdLst/>
              <a:ahLst/>
              <a:cxnLst/>
              <a:rect l="l" t="t" r="r" b="b"/>
              <a:pathLst>
                <a:path w="153186" h="2022" extrusionOk="0">
                  <a:moveTo>
                    <a:pt x="0" y="0"/>
                  </a:moveTo>
                  <a:lnTo>
                    <a:pt x="0" y="2022"/>
                  </a:lnTo>
                  <a:lnTo>
                    <a:pt x="153185" y="2022"/>
                  </a:lnTo>
                  <a:lnTo>
                    <a:pt x="15318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 name="Google Shape;199;p1"/>
            <p:cNvSpPr/>
            <p:nvPr/>
          </p:nvSpPr>
          <p:spPr>
            <a:xfrm>
              <a:off x="2553550" y="5449175"/>
              <a:ext cx="2510900" cy="25"/>
            </a:xfrm>
            <a:custGeom>
              <a:avLst/>
              <a:gdLst/>
              <a:ahLst/>
              <a:cxnLst/>
              <a:rect l="l" t="t" r="r" b="b"/>
              <a:pathLst>
                <a:path w="100436" h="1" extrusionOk="0">
                  <a:moveTo>
                    <a:pt x="0" y="0"/>
                  </a:move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1"/>
            <p:cNvSpPr/>
            <p:nvPr/>
          </p:nvSpPr>
          <p:spPr>
            <a:xfrm>
              <a:off x="2553550" y="5423575"/>
              <a:ext cx="2510900" cy="51200"/>
            </a:xfrm>
            <a:custGeom>
              <a:avLst/>
              <a:gdLst/>
              <a:ahLst/>
              <a:cxnLst/>
              <a:rect l="l" t="t" r="r" b="b"/>
              <a:pathLst>
                <a:path w="100436" h="2048" extrusionOk="0">
                  <a:moveTo>
                    <a:pt x="0" y="0"/>
                  </a:moveTo>
                  <a:lnTo>
                    <a:pt x="0" y="2048"/>
                  </a:lnTo>
                  <a:lnTo>
                    <a:pt x="100435" y="2048"/>
                  </a:lnTo>
                  <a:lnTo>
                    <a:pt x="100435" y="0"/>
                  </a:lnTo>
                  <a:close/>
                </a:path>
              </a:pathLst>
            </a:custGeom>
            <a:solidFill>
              <a:srgbClr val="FEFF00"/>
            </a:solidFill>
            <a:ln w="9525" cap="flat" cmpd="sng">
              <a:solidFill>
                <a:srgbClr val="FEFF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4578" name="AutoShape 2" descr="200 Degrees to open new coffee shop at McArthurGlen Designer Outlet East  Midlands - Nottinghamshire Liv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4580" name="AutoShape 4" descr="200 Degrees to open new coffee shop at McArthurGlen Designer Outlet East  Midlands - Nottinghamshire Liv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 name="Picture 2" descr="NHS Overseas Healthcare Services"/>
          <p:cNvPicPr>
            <a:picLocks noChangeAspect="1" noChangeArrowheads="1"/>
          </p:cNvPicPr>
          <p:nvPr/>
        </p:nvPicPr>
        <p:blipFill>
          <a:blip r:embed="rId3"/>
          <a:srcRect/>
          <a:stretch>
            <a:fillRect/>
          </a:stretch>
        </p:blipFill>
        <p:spPr bwMode="auto">
          <a:xfrm>
            <a:off x="5813425" y="1333500"/>
            <a:ext cx="2524125" cy="25241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9"/>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algn="ctr"/>
            <a:r>
              <a:rPr lang="en-GB" b="1" dirty="0"/>
              <a:t>Introduction:</a:t>
            </a:r>
            <a:endParaRPr lang="en-US" b="1" dirty="0"/>
          </a:p>
        </p:txBody>
      </p:sp>
      <p:sp>
        <p:nvSpPr>
          <p:cNvPr id="255" name="Google Shape;255;p9"/>
          <p:cNvSpPr txBox="1">
            <a:spLocks noGrp="1"/>
          </p:cNvSpPr>
          <p:nvPr>
            <p:ph type="body" idx="1"/>
          </p:nvPr>
        </p:nvSpPr>
        <p:spPr>
          <a:xfrm>
            <a:off x="360486" y="1469550"/>
            <a:ext cx="4429189" cy="2886300"/>
          </a:xfrm>
          <a:prstGeom prst="rect">
            <a:avLst/>
          </a:prstGeom>
          <a:noFill/>
          <a:ln>
            <a:noFill/>
          </a:ln>
        </p:spPr>
        <p:txBody>
          <a:bodyPr spcFirstLastPara="1" wrap="square" lIns="91425" tIns="91425" rIns="91425" bIns="91425" anchor="t" anchorCtr="0">
            <a:noAutofit/>
          </a:bodyPr>
          <a:lstStyle/>
          <a:p>
            <a:pPr lvl="0"/>
            <a:r>
              <a:rPr lang="en-US" dirty="0"/>
              <a:t>UK's Health and Social Care System Digital Transformation</a:t>
            </a:r>
            <a:br>
              <a:rPr lang="en-US" dirty="0"/>
            </a:br>
            <a:r>
              <a:rPr lang="en-US" dirty="0"/>
              <a:t>• NHS App, created by NHS Digital and NHS England, simplifies services and patient involvement.</a:t>
            </a:r>
            <a:br>
              <a:rPr lang="en-US" dirty="0"/>
            </a:br>
            <a:r>
              <a:rPr lang="en-US" dirty="0"/>
              <a:t>• Acts as a one-stop shop for medical records, appointments, prescriptions, and health information.</a:t>
            </a:r>
            <a:br>
              <a:rPr lang="en-US" dirty="0"/>
            </a:br>
            <a:r>
              <a:rPr lang="en-US" dirty="0"/>
              <a:t>• Impacts staff work, service delivery, patient perception, and public health.</a:t>
            </a:r>
          </a:p>
        </p:txBody>
      </p:sp>
      <p:sp>
        <p:nvSpPr>
          <p:cNvPr id="20482" name="AutoShape 2" descr="Agile project management. | Download Scientific Diagr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 name="Picture 2" descr="Getting started with the NHS App - King Street Medical Centre"/>
          <p:cNvPicPr>
            <a:picLocks noChangeAspect="1" noChangeArrowheads="1"/>
          </p:cNvPicPr>
          <p:nvPr/>
        </p:nvPicPr>
        <p:blipFill>
          <a:blip r:embed="rId3"/>
          <a:srcRect l="24330" r="19607"/>
          <a:stretch>
            <a:fillRect/>
          </a:stretch>
        </p:blipFill>
        <p:spPr bwMode="auto">
          <a:xfrm>
            <a:off x="5657850" y="1000124"/>
            <a:ext cx="3486150" cy="4143376"/>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Overview of the NHS App:</a:t>
            </a:r>
            <a:endParaRPr lang="en-US" dirty="0"/>
          </a:p>
        </p:txBody>
      </p:sp>
      <p:sp>
        <p:nvSpPr>
          <p:cNvPr id="3" name="Text Placeholder 2"/>
          <p:cNvSpPr>
            <a:spLocks noGrp="1"/>
          </p:cNvSpPr>
          <p:nvPr>
            <p:ph type="body" idx="1"/>
          </p:nvPr>
        </p:nvSpPr>
        <p:spPr>
          <a:xfrm>
            <a:off x="3778370" y="1412400"/>
            <a:ext cx="5124090" cy="2886300"/>
          </a:xfrm>
        </p:spPr>
        <p:txBody>
          <a:bodyPr/>
          <a:lstStyle/>
          <a:p>
            <a:r>
              <a:rPr lang="en-US" dirty="0"/>
              <a:t>NHS App: A Digital Entry Point for NHS Services</a:t>
            </a:r>
            <a:br>
              <a:rPr lang="en-US" dirty="0"/>
            </a:br>
            <a:r>
              <a:rPr lang="en-US" dirty="0"/>
              <a:t>• Developed in 2018 as part of NHS Long Term Plan.</a:t>
            </a:r>
            <a:br>
              <a:rPr lang="en-US" dirty="0"/>
            </a:br>
            <a:r>
              <a:rPr lang="en-US" dirty="0"/>
              <a:t>• Enhanced during COVID-19 pandemic with access to NHS COVID Pass and health guidance.</a:t>
            </a:r>
            <a:br>
              <a:rPr lang="en-US" dirty="0"/>
            </a:br>
            <a:r>
              <a:rPr lang="en-US" dirty="0"/>
              <a:t>• Created by NHS Digital, NHSX, and IT partners.</a:t>
            </a:r>
            <a:br>
              <a:rPr lang="en-US" dirty="0"/>
            </a:br>
            <a:r>
              <a:rPr lang="en-US" dirty="0"/>
              <a:t>• Includes booking GP appointments, ordering prescriptions, organ donation registration, and medical records management.</a:t>
            </a:r>
            <a:br>
              <a:rPr lang="en-US" dirty="0"/>
            </a:br>
            <a:r>
              <a:rPr lang="en-US" dirty="0"/>
              <a:t>• Continuously improved with user feedback and clinical safety checks.</a:t>
            </a:r>
          </a:p>
        </p:txBody>
      </p:sp>
      <p:pic>
        <p:nvPicPr>
          <p:cNvPr id="14338" name="Picture 2" descr="NHS App no longer available on older devices - Polden Medical Practice"/>
          <p:cNvPicPr>
            <a:picLocks noChangeAspect="1" noChangeArrowheads="1"/>
          </p:cNvPicPr>
          <p:nvPr/>
        </p:nvPicPr>
        <p:blipFill>
          <a:blip r:embed="rId3"/>
          <a:srcRect/>
          <a:stretch>
            <a:fillRect/>
          </a:stretch>
        </p:blipFill>
        <p:spPr bwMode="auto">
          <a:xfrm>
            <a:off x="0" y="1085850"/>
            <a:ext cx="3695700" cy="40576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Workforce Impact:</a:t>
            </a:r>
            <a:endParaRPr lang="en-US" dirty="0"/>
          </a:p>
        </p:txBody>
      </p:sp>
      <p:sp>
        <p:nvSpPr>
          <p:cNvPr id="3" name="Text Placeholder 2"/>
          <p:cNvSpPr>
            <a:spLocks noGrp="1"/>
          </p:cNvSpPr>
          <p:nvPr>
            <p:ph type="body" idx="1"/>
          </p:nvPr>
        </p:nvSpPr>
        <p:spPr>
          <a:xfrm>
            <a:off x="241540" y="1259457"/>
            <a:ext cx="5158596" cy="3344043"/>
          </a:xfrm>
        </p:spPr>
        <p:txBody>
          <a:bodyPr/>
          <a:lstStyle/>
          <a:p>
            <a:r>
              <a:rPr lang="en-US" sz="1200" dirty="0"/>
              <a:t>NHS App's Impact on GP Staff</a:t>
            </a:r>
            <a:br>
              <a:rPr lang="en-US" sz="1200" dirty="0"/>
            </a:br>
            <a:r>
              <a:rPr lang="en-US" sz="1200" dirty="0"/>
              <a:t>• The NHS App streamlines tasks like appointment booking and prescription ordering, allowing more focus on patient care.</a:t>
            </a:r>
            <a:br>
              <a:rPr lang="en-US" sz="1200" dirty="0"/>
            </a:br>
            <a:r>
              <a:rPr lang="en-US" sz="1200" dirty="0"/>
              <a:t>• However, healthcare workers need to be comfortable using digital tools.</a:t>
            </a:r>
            <a:br>
              <a:rPr lang="en-US" sz="1200" dirty="0"/>
            </a:br>
            <a:r>
              <a:rPr lang="en-US" sz="1200" dirty="0"/>
              <a:t>• Clear records and quick responses to online queries are crucial.</a:t>
            </a:r>
            <a:br>
              <a:rPr lang="en-US" sz="1200" dirty="0"/>
            </a:br>
            <a:br>
              <a:rPr lang="en-US" sz="1200" dirty="0"/>
            </a:br>
            <a:r>
              <a:rPr lang="en-US" sz="1200" dirty="0"/>
              <a:t>Challenges and Solutions</a:t>
            </a:r>
            <a:br>
              <a:rPr lang="en-US" sz="1200" dirty="0"/>
            </a:br>
            <a:r>
              <a:rPr lang="en-US" sz="1200" dirty="0"/>
              <a:t>• Concerns about heavy workloads, data safety, and rapid digital adoption.</a:t>
            </a:r>
            <a:br>
              <a:rPr lang="en-US" sz="1200" dirty="0"/>
            </a:br>
            <a:r>
              <a:rPr lang="en-US" sz="1200" dirty="0"/>
              <a:t>• Technical training is not evenly used due to varied local tech setups.</a:t>
            </a:r>
            <a:br>
              <a:rPr lang="en-US" sz="1200" dirty="0"/>
            </a:br>
            <a:r>
              <a:rPr lang="en-US" sz="1200" dirty="0"/>
              <a:t>• IT teams need to adjust to work with older systems like EMIS or </a:t>
            </a:r>
            <a:r>
              <a:rPr lang="en-US" sz="1200" dirty="0" err="1"/>
              <a:t>SystmOne</a:t>
            </a:r>
            <a:r>
              <a:rPr lang="en-US" sz="1200" dirty="0"/>
              <a:t>.</a:t>
            </a:r>
            <a:br>
              <a:rPr lang="en-US" sz="1200" dirty="0"/>
            </a:br>
            <a:r>
              <a:rPr lang="en-US" sz="1200" dirty="0"/>
              <a:t>• Ongoing staff training, adaptable support systems, and a balanced approach to digital rollout are necessary.</a:t>
            </a:r>
          </a:p>
        </p:txBody>
      </p:sp>
      <p:pic>
        <p:nvPicPr>
          <p:cNvPr id="13314" name="Picture 2" descr="Barnsley Hospital patients now able to use the NHS App to view appointments  | Barnsley Hospital NHS Foundation Trust"/>
          <p:cNvPicPr>
            <a:picLocks noChangeAspect="1" noChangeArrowheads="1"/>
          </p:cNvPicPr>
          <p:nvPr/>
        </p:nvPicPr>
        <p:blipFill>
          <a:blip r:embed="rId3"/>
          <a:srcRect l="15982"/>
          <a:stretch>
            <a:fillRect/>
          </a:stretch>
        </p:blipFill>
        <p:spPr bwMode="auto">
          <a:xfrm>
            <a:off x="5638800" y="1047750"/>
            <a:ext cx="3505200" cy="409575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Changes in Service Delivery:</a:t>
            </a:r>
            <a:endParaRPr lang="en-US" dirty="0"/>
          </a:p>
        </p:txBody>
      </p:sp>
      <p:sp>
        <p:nvSpPr>
          <p:cNvPr id="3" name="Text Placeholder 2"/>
          <p:cNvSpPr>
            <a:spLocks noGrp="1"/>
          </p:cNvSpPr>
          <p:nvPr>
            <p:ph type="body" idx="1"/>
          </p:nvPr>
        </p:nvSpPr>
        <p:spPr>
          <a:xfrm>
            <a:off x="4295956" y="1380226"/>
            <a:ext cx="4641010" cy="3151556"/>
          </a:xfrm>
        </p:spPr>
        <p:txBody>
          <a:bodyPr/>
          <a:lstStyle/>
          <a:p>
            <a:r>
              <a:rPr lang="en-US" dirty="0"/>
              <a:t>NHS App's Impact on Healthcare Services</a:t>
            </a:r>
            <a:br>
              <a:rPr lang="en-US" dirty="0"/>
            </a:br>
            <a:r>
              <a:rPr lang="en-US" dirty="0"/>
              <a:t>• Streamlines patient care, reducing need for doctor visits or surgery.</a:t>
            </a:r>
            <a:br>
              <a:rPr lang="en-US" dirty="0"/>
            </a:br>
            <a:r>
              <a:rPr lang="en-US" dirty="0"/>
              <a:t>• Allows patients to manage prescriptions, book appointments, and check health records online.</a:t>
            </a:r>
            <a:br>
              <a:rPr lang="en-US" dirty="0"/>
            </a:br>
            <a:r>
              <a:rPr lang="en-US" dirty="0"/>
              <a:t>• Allows doctors and teams more time for patient care.</a:t>
            </a:r>
            <a:br>
              <a:rPr lang="en-US" dirty="0"/>
            </a:br>
            <a:r>
              <a:rPr lang="en-US" dirty="0"/>
              <a:t>• Use of NHS 111 service for digital triage reduces pressure on accident and emergency departments.</a:t>
            </a:r>
            <a:br>
              <a:rPr lang="en-US" dirty="0"/>
            </a:br>
            <a:r>
              <a:rPr lang="en-US" dirty="0"/>
              <a:t>• Challenges include ensuring smooth system integration, especially for less digitally advanced practices.</a:t>
            </a:r>
          </a:p>
        </p:txBody>
      </p:sp>
      <p:pic>
        <p:nvPicPr>
          <p:cNvPr id="12290" name="Picture 2" descr="National Health Service (NHS) | Britannica"/>
          <p:cNvPicPr>
            <a:picLocks noChangeAspect="1" noChangeArrowheads="1"/>
          </p:cNvPicPr>
          <p:nvPr/>
        </p:nvPicPr>
        <p:blipFill>
          <a:blip r:embed="rId3"/>
          <a:srcRect/>
          <a:stretch>
            <a:fillRect/>
          </a:stretch>
        </p:blipFill>
        <p:spPr bwMode="auto">
          <a:xfrm>
            <a:off x="0" y="1112107"/>
            <a:ext cx="4028303" cy="4031393"/>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Impact on Patients and Service Users:</a:t>
            </a:r>
            <a:endParaRPr lang="en-US" dirty="0"/>
          </a:p>
        </p:txBody>
      </p:sp>
      <p:sp>
        <p:nvSpPr>
          <p:cNvPr id="3" name="Text Placeholder 2"/>
          <p:cNvSpPr>
            <a:spLocks noGrp="1"/>
          </p:cNvSpPr>
          <p:nvPr>
            <p:ph type="body" idx="1"/>
          </p:nvPr>
        </p:nvSpPr>
        <p:spPr>
          <a:xfrm>
            <a:off x="0" y="1216868"/>
            <a:ext cx="5124091" cy="3682936"/>
          </a:xfrm>
        </p:spPr>
        <p:txBody>
          <a:bodyPr/>
          <a:lstStyle/>
          <a:p>
            <a:r>
              <a:rPr lang="en-US" sz="1400" dirty="0"/>
              <a:t>NHS App's Impact on Patients</a:t>
            </a:r>
            <a:br>
              <a:rPr lang="en-US" sz="1400" dirty="0"/>
            </a:br>
            <a:r>
              <a:rPr lang="en-US" sz="1400" dirty="0"/>
              <a:t>• Boosts independence and convenience for patients with long-term health issues or mobility challenges.</a:t>
            </a:r>
            <a:br>
              <a:rPr lang="en-US" sz="1400" dirty="0"/>
            </a:br>
            <a:r>
              <a:rPr lang="en-US" sz="1400" dirty="0"/>
              <a:t>• Suitable for busy lifestyles, especially those working shifts or living in remote areas.</a:t>
            </a:r>
            <a:br>
              <a:rPr lang="en-US" sz="1400" dirty="0"/>
            </a:br>
            <a:r>
              <a:rPr lang="en-US" sz="1400" dirty="0"/>
              <a:t>• Builds trust and openness by allowing easy access to test results, vaccination records, and organ donation status.</a:t>
            </a:r>
            <a:br>
              <a:rPr lang="en-US" sz="1400" dirty="0"/>
            </a:br>
            <a:r>
              <a:rPr lang="en-US" sz="1400" dirty="0"/>
              <a:t>• Challenges include digital divide, especially for older people, disabled individuals, and those without reliable internet.</a:t>
            </a:r>
            <a:br>
              <a:rPr lang="en-US" sz="1400" dirty="0"/>
            </a:br>
            <a:r>
              <a:rPr lang="en-US" sz="1400" dirty="0"/>
              <a:t>• Data security concerns hinder full app usage, especially among the elderly.</a:t>
            </a:r>
            <a:br>
              <a:rPr lang="en-US" sz="1400" dirty="0"/>
            </a:br>
            <a:r>
              <a:rPr lang="en-US" sz="1400" dirty="0"/>
              <a:t>• Despite secure login systems, trust in digital health tools varies.</a:t>
            </a:r>
            <a:br>
              <a:rPr lang="en-US" sz="1400" dirty="0"/>
            </a:br>
            <a:r>
              <a:rPr lang="en-US" sz="1400" dirty="0"/>
              <a:t>• Importance of universal access and good support to ensure no patient group is excluded.</a:t>
            </a:r>
          </a:p>
        </p:txBody>
      </p:sp>
      <p:pic>
        <p:nvPicPr>
          <p:cNvPr id="11266" name="Picture 2" descr="NHS England"/>
          <p:cNvPicPr>
            <a:picLocks noChangeAspect="1" noChangeArrowheads="1"/>
          </p:cNvPicPr>
          <p:nvPr/>
        </p:nvPicPr>
        <p:blipFill>
          <a:blip r:embed="rId3"/>
          <a:srcRect/>
          <a:stretch>
            <a:fillRect/>
          </a:stretch>
        </p:blipFill>
        <p:spPr bwMode="auto">
          <a:xfrm>
            <a:off x="5348377" y="1086929"/>
            <a:ext cx="3795623" cy="405657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150" y="0"/>
            <a:ext cx="7704000" cy="572700"/>
          </a:xfrm>
        </p:spPr>
        <p:txBody>
          <a:bodyPr/>
          <a:lstStyle/>
          <a:p>
            <a:pPr algn="ctr"/>
            <a:r>
              <a:rPr lang="en-GB" dirty="0"/>
              <a:t>Impact on Community and Public Health:</a:t>
            </a:r>
            <a:endParaRPr lang="en-US" dirty="0"/>
          </a:p>
        </p:txBody>
      </p:sp>
      <p:sp>
        <p:nvSpPr>
          <p:cNvPr id="3" name="Text Placeholder 2"/>
          <p:cNvSpPr>
            <a:spLocks noGrp="1"/>
          </p:cNvSpPr>
          <p:nvPr>
            <p:ph type="body" idx="1"/>
          </p:nvPr>
        </p:nvSpPr>
        <p:spPr>
          <a:xfrm>
            <a:off x="4485736" y="1173192"/>
            <a:ext cx="4658263" cy="3119757"/>
          </a:xfrm>
        </p:spPr>
        <p:txBody>
          <a:bodyPr/>
          <a:lstStyle/>
          <a:p>
            <a:r>
              <a:rPr lang="en-US" dirty="0"/>
              <a:t>NHS App's Impact on Public Health</a:t>
            </a:r>
            <a:br>
              <a:rPr lang="en-US" dirty="0"/>
            </a:br>
            <a:r>
              <a:rPr lang="en-US" dirty="0"/>
              <a:t>• Facilitates access to necessary care and health information.</a:t>
            </a:r>
            <a:br>
              <a:rPr lang="en-US" dirty="0"/>
            </a:br>
            <a:r>
              <a:rPr lang="en-US" dirty="0"/>
              <a:t>• Aids in early detection of health issues.</a:t>
            </a:r>
            <a:br>
              <a:rPr lang="en-US" dirty="0"/>
            </a:br>
            <a:r>
              <a:rPr lang="en-US" dirty="0"/>
              <a:t>• Features include finding nearest health services, tailored advice, and support during COVID-19.</a:t>
            </a:r>
            <a:br>
              <a:rPr lang="en-US" dirty="0"/>
            </a:br>
            <a:r>
              <a:rPr lang="en-US" dirty="0"/>
              <a:t>• Raised awareness about organ donation and patient involvement in treatment plans.</a:t>
            </a:r>
            <a:br>
              <a:rPr lang="en-US" dirty="0"/>
            </a:br>
            <a:r>
              <a:rPr lang="en-US" dirty="0"/>
              <a:t>• Concerns raised about potential digital technology gap in rural or less affluent areas.</a:t>
            </a:r>
            <a:br>
              <a:rPr lang="en-US" dirty="0"/>
            </a:br>
            <a:r>
              <a:rPr lang="en-US" dirty="0"/>
              <a:t>• Recommends bridging digital services with traditional face-to-face care.</a:t>
            </a:r>
          </a:p>
        </p:txBody>
      </p:sp>
      <p:pic>
        <p:nvPicPr>
          <p:cNvPr id="10242" name="Picture 2" descr="There's a dilemma at the heart of the NHS - but politicians don't want to  talk about it | Adam Boulton | UK News | Sky News"/>
          <p:cNvPicPr>
            <a:picLocks noChangeAspect="1" noChangeArrowheads="1"/>
          </p:cNvPicPr>
          <p:nvPr/>
        </p:nvPicPr>
        <p:blipFill>
          <a:blip r:embed="rId3"/>
          <a:srcRect/>
          <a:stretch>
            <a:fillRect/>
          </a:stretch>
        </p:blipFill>
        <p:spPr bwMode="auto">
          <a:xfrm>
            <a:off x="0" y="1104181"/>
            <a:ext cx="4295955" cy="4039319"/>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Critical Evaluation:</a:t>
            </a:r>
            <a:endParaRPr lang="en-US" dirty="0"/>
          </a:p>
        </p:txBody>
      </p:sp>
      <p:sp>
        <p:nvSpPr>
          <p:cNvPr id="3" name="Text Placeholder 2"/>
          <p:cNvSpPr>
            <a:spLocks noGrp="1"/>
          </p:cNvSpPr>
          <p:nvPr>
            <p:ph type="body" idx="1"/>
          </p:nvPr>
        </p:nvSpPr>
        <p:spPr/>
        <p:txBody>
          <a:bodyPr/>
          <a:lstStyle/>
          <a:p>
            <a:r>
              <a:rPr lang="en-US" dirty="0"/>
              <a:t>NHS App: Modernizing Healthcare</a:t>
            </a:r>
            <a:br>
              <a:rPr lang="en-US" dirty="0"/>
            </a:br>
            <a:r>
              <a:rPr lang="en-US" dirty="0"/>
              <a:t>• Enhances efficiency but faces challenges: digital exclusion, data privacy, staff readiness.</a:t>
            </a:r>
            <a:br>
              <a:rPr lang="en-US" dirty="0"/>
            </a:br>
            <a:r>
              <a:rPr lang="en-US" dirty="0"/>
              <a:t>• User-friendly, inconsistent adoption compared to Australia's My Health Record.</a:t>
            </a:r>
            <a:br>
              <a:rPr lang="en-US" dirty="0"/>
            </a:br>
            <a:r>
              <a:rPr lang="en-US" dirty="0"/>
              <a:t>• Future improvements: ensure interoperability, video consultations, inclusive designs.</a:t>
            </a:r>
          </a:p>
        </p:txBody>
      </p:sp>
      <p:pic>
        <p:nvPicPr>
          <p:cNvPr id="9218" name="Picture 2" descr="Zip Water Install Water Heaters For NHS Nightingale hospitals"/>
          <p:cNvPicPr>
            <a:picLocks noChangeAspect="1" noChangeArrowheads="1"/>
          </p:cNvPicPr>
          <p:nvPr/>
        </p:nvPicPr>
        <p:blipFill>
          <a:blip r:embed="rId3"/>
          <a:srcRect/>
          <a:stretch>
            <a:fillRect/>
          </a:stretch>
        </p:blipFill>
        <p:spPr bwMode="auto">
          <a:xfrm>
            <a:off x="5244860" y="1069674"/>
            <a:ext cx="3899140" cy="407382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a:t>
            </a:r>
            <a:endParaRPr lang="en-US" dirty="0"/>
          </a:p>
        </p:txBody>
      </p:sp>
      <p:sp>
        <p:nvSpPr>
          <p:cNvPr id="3" name="Text Placeholder 2"/>
          <p:cNvSpPr>
            <a:spLocks noGrp="1"/>
          </p:cNvSpPr>
          <p:nvPr>
            <p:ph type="body" idx="1"/>
          </p:nvPr>
        </p:nvSpPr>
        <p:spPr>
          <a:xfrm>
            <a:off x="4665968" y="1596430"/>
            <a:ext cx="3925801" cy="2886300"/>
          </a:xfrm>
        </p:spPr>
        <p:txBody>
          <a:bodyPr/>
          <a:lstStyle/>
          <a:p>
            <a:r>
              <a:rPr lang="en-US" dirty="0"/>
              <a:t>NHS App: A Digital Healthcare Milestone</a:t>
            </a:r>
            <a:br>
              <a:rPr lang="en-US" dirty="0"/>
            </a:br>
            <a:r>
              <a:rPr lang="en-US" dirty="0"/>
              <a:t>• Enhances services and patient involvement.</a:t>
            </a:r>
            <a:br>
              <a:rPr lang="en-US" dirty="0"/>
            </a:br>
            <a:r>
              <a:rPr lang="en-US" dirty="0"/>
              <a:t>• Faces challenges like digital divide, technical glitches, and staff training needs.</a:t>
            </a:r>
            <a:br>
              <a:rPr lang="en-US" dirty="0"/>
            </a:br>
            <a:r>
              <a:rPr lang="en-US" dirty="0"/>
              <a:t>• Future plans should ensure universal app usage, seamless integration, and robust support.</a:t>
            </a:r>
          </a:p>
        </p:txBody>
      </p:sp>
      <p:pic>
        <p:nvPicPr>
          <p:cNvPr id="6146" name="Picture 2" descr="The UK's National Health Service explained"/>
          <p:cNvPicPr>
            <a:picLocks noChangeAspect="1" noChangeArrowheads="1"/>
          </p:cNvPicPr>
          <p:nvPr/>
        </p:nvPicPr>
        <p:blipFill>
          <a:blip r:embed="rId3"/>
          <a:srcRect/>
          <a:stretch>
            <a:fillRect/>
          </a:stretch>
        </p:blipFill>
        <p:spPr bwMode="auto">
          <a:xfrm>
            <a:off x="0" y="1069676"/>
            <a:ext cx="4071368" cy="4073824"/>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17"/>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rgbClr val="FFFFFF"/>
              </a:buClr>
              <a:buSzPts val="3000"/>
              <a:buNone/>
            </a:pPr>
            <a:r>
              <a:rPr lang="en-GB" b="1"/>
              <a:t>References</a:t>
            </a:r>
            <a:endParaRPr/>
          </a:p>
        </p:txBody>
      </p:sp>
      <p:sp>
        <p:nvSpPr>
          <p:cNvPr id="311" name="Google Shape;311;p17"/>
          <p:cNvSpPr txBox="1">
            <a:spLocks noGrp="1"/>
          </p:cNvSpPr>
          <p:nvPr>
            <p:ph type="body" idx="1"/>
          </p:nvPr>
        </p:nvSpPr>
        <p:spPr>
          <a:xfrm>
            <a:off x="414069" y="1152475"/>
            <a:ext cx="8009982" cy="3833593"/>
          </a:xfrm>
          <a:prstGeom prst="rect">
            <a:avLst/>
          </a:prstGeom>
          <a:noFill/>
          <a:ln>
            <a:noFill/>
          </a:ln>
        </p:spPr>
        <p:txBody>
          <a:bodyPr spcFirstLastPara="1" wrap="square" lIns="91425" tIns="91425" rIns="91425" bIns="91425" anchor="ctr" anchorCtr="0">
            <a:noAutofit/>
          </a:bodyPr>
          <a:lstStyle/>
          <a:p>
            <a:r>
              <a:rPr lang="en-GB" sz="1100" dirty="0"/>
              <a:t>Bi, Y.N. and Liu, Y.A., 2023. GPs in the UK: From health gatekeepers in primary care to health agents in primary health care. </a:t>
            </a:r>
            <a:r>
              <a:rPr lang="en-GB" sz="1100" i="1" dirty="0"/>
              <a:t>Risk Management and Healthcare Policy</a:t>
            </a:r>
            <a:r>
              <a:rPr lang="en-GB" sz="1100" dirty="0"/>
              <a:t>, pp.1929-1939.</a:t>
            </a:r>
            <a:endParaRPr lang="en-US" sz="1100" dirty="0"/>
          </a:p>
          <a:p>
            <a:r>
              <a:rPr lang="en-GB" sz="1100" dirty="0"/>
              <a:t>Department of Health and Social Care, 2021. NHS Digital Transformation Strategy 2021–2026. London: DHSC Publications. Available at: https://www.gov.uk (Accessed: 12 June 2025).</a:t>
            </a:r>
            <a:endParaRPr lang="en-US" sz="1100" dirty="0"/>
          </a:p>
          <a:p>
            <a:r>
              <a:rPr lang="en-GB" sz="1100" dirty="0"/>
              <a:t>Health Education England, 2020. The Digital Literacy Framework for Healthcare Professionals. London: HEE. Available at: https://www.hee.nhs.uk (Accessed: 10 June 2025).</a:t>
            </a:r>
            <a:endParaRPr lang="en-US" sz="1100" dirty="0"/>
          </a:p>
          <a:p>
            <a:r>
              <a:rPr lang="en-GB" sz="1100" dirty="0" err="1"/>
              <a:t>Kukoryte</a:t>
            </a:r>
            <a:r>
              <a:rPr lang="en-GB" sz="1100" dirty="0"/>
              <a:t>, E., 2022. The impact of digital technologies on UK Healthcare: A Human-</a:t>
            </a:r>
            <a:r>
              <a:rPr lang="en-GB" sz="1100" dirty="0" err="1"/>
              <a:t>Centered</a:t>
            </a:r>
            <a:r>
              <a:rPr lang="en-GB" sz="1100" dirty="0"/>
              <a:t> Study.</a:t>
            </a:r>
            <a:endParaRPr lang="en-US" sz="1100" dirty="0"/>
          </a:p>
          <a:p>
            <a:r>
              <a:rPr lang="en-GB" sz="1100" dirty="0" err="1"/>
              <a:t>Micklewright</a:t>
            </a:r>
            <a:r>
              <a:rPr lang="en-GB" sz="1100" dirty="0"/>
              <a:t>, T., 2025. Bridging the gap: Empowering patients with health apps. In </a:t>
            </a:r>
            <a:r>
              <a:rPr lang="en-GB" sz="1100" i="1" dirty="0"/>
              <a:t>Digital Health</a:t>
            </a:r>
            <a:r>
              <a:rPr lang="en-GB" sz="1100" dirty="0"/>
              <a:t> (pp. 101-115). Academic Press.</a:t>
            </a:r>
            <a:endParaRPr lang="en-US" sz="1100" dirty="0"/>
          </a:p>
          <a:p>
            <a:r>
              <a:rPr lang="en-GB" sz="1100" dirty="0"/>
              <a:t>NHS, 2021. </a:t>
            </a:r>
            <a:r>
              <a:rPr lang="en-GB" sz="1100" i="1" dirty="0"/>
              <a:t>NHS App</a:t>
            </a:r>
            <a:r>
              <a:rPr lang="en-GB" sz="1100" dirty="0"/>
              <a:t>. [online] nhs.uk. Available at: </a:t>
            </a:r>
            <a:r>
              <a:rPr lang="en-GB" sz="1100" dirty="0">
                <a:hlinkClick r:id="rId3"/>
              </a:rPr>
              <a:t>https://www.nhs.uk/nhs-app/</a:t>
            </a:r>
            <a:r>
              <a:rPr lang="en-GB" sz="1100" dirty="0"/>
              <a:t> [Accessed 21 July 2025].</a:t>
            </a:r>
            <a:endParaRPr lang="en-US" sz="1100" dirty="0"/>
          </a:p>
          <a:p>
            <a:r>
              <a:rPr lang="en-GB" sz="1100" dirty="0"/>
              <a:t>NHS Digital, 2022. NHS App Statistics Summary: Monthly Report - December 2022. Available at: </a:t>
            </a:r>
            <a:r>
              <a:rPr lang="en-GB" sz="1100" dirty="0">
                <a:hlinkClick r:id="rId4"/>
              </a:rPr>
              <a:t>https://digital.nhs.uk/data-and-information</a:t>
            </a:r>
            <a:r>
              <a:rPr lang="en-GB" sz="1100" dirty="0"/>
              <a:t> (Accessed: 21 July 2025).</a:t>
            </a:r>
            <a:endParaRPr lang="en-US" sz="1100" dirty="0"/>
          </a:p>
          <a:p>
            <a:r>
              <a:rPr lang="en-GB" sz="1100" dirty="0"/>
              <a:t>NHS England, 2021. Accelerating Digital Healthcare: NHS App Integration Plan. Leeds: NHS England. Available at: </a:t>
            </a:r>
            <a:r>
              <a:rPr lang="en-GB" sz="1100" dirty="0">
                <a:hlinkClick r:id="rId5"/>
              </a:rPr>
              <a:t>https://www.england.nhs.uk</a:t>
            </a:r>
            <a:r>
              <a:rPr lang="en-GB" sz="1100" dirty="0"/>
              <a:t> (Accessed: 21 July 2025).</a:t>
            </a:r>
            <a:endParaRPr lang="en-US" sz="1100" dirty="0"/>
          </a:p>
          <a:p>
            <a:r>
              <a:rPr lang="en-GB" sz="1100" dirty="0"/>
              <a:t>Ross, J., </a:t>
            </a:r>
            <a:r>
              <a:rPr lang="en-GB" sz="1100" dirty="0" err="1"/>
              <a:t>Cotterill</a:t>
            </a:r>
            <a:r>
              <a:rPr lang="en-GB" sz="1100" dirty="0"/>
              <a:t>, S., Bower, P. and Murray, E., 2023. Influences on patient uptake of and engagement with the national health service digital diabetes prevention programme: qualitative interview study. </a:t>
            </a:r>
            <a:r>
              <a:rPr lang="en-GB" sz="1100" i="1" dirty="0"/>
              <a:t>Journal of Medical Internet Research</a:t>
            </a:r>
            <a:r>
              <a:rPr lang="en-GB" sz="1100" dirty="0"/>
              <a:t>, </a:t>
            </a:r>
            <a:r>
              <a:rPr lang="en-GB" sz="1100" i="1" dirty="0"/>
              <a:t>25</a:t>
            </a:r>
            <a:r>
              <a:rPr lang="en-GB" sz="1100" dirty="0"/>
              <a:t>, p.e40961.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18"/>
          <p:cNvSpPr txBox="1">
            <a:spLocks noGrp="1"/>
          </p:cNvSpPr>
          <p:nvPr>
            <p:ph type="title"/>
          </p:nvPr>
        </p:nvSpPr>
        <p:spPr>
          <a:xfrm>
            <a:off x="0" y="1760888"/>
            <a:ext cx="9144000" cy="133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2000"/>
              <a:buNone/>
            </a:pPr>
            <a:r>
              <a:rPr lang="en-GB">
                <a:solidFill>
                  <a:srgbClr val="FEFFE3"/>
                </a:solidFill>
              </a:rPr>
              <a:t>Thank You!</a:t>
            </a:r>
            <a:endParaRPr>
              <a:solidFill>
                <a:srgbClr val="FEFFE3"/>
              </a:solidFill>
            </a:endParaRPr>
          </a:p>
        </p:txBody>
      </p:sp>
    </p:spTree>
  </p:cSld>
  <p:clrMapOvr>
    <a:masterClrMapping/>
  </p:clrMapOvr>
</p:sld>
</file>

<file path=ppt/theme/theme1.xml><?xml version="1.0" encoding="utf-8"?>
<a:theme xmlns:a="http://schemas.openxmlformats.org/drawingml/2006/main" name="Swooshie Runner App by Slidesgo">
  <a:themeElements>
    <a:clrScheme name="Simple Light">
      <a:dk1>
        <a:srgbClr val="000000"/>
      </a:dk1>
      <a:lt1>
        <a:srgbClr val="FFFFFF"/>
      </a:lt1>
      <a:dk2>
        <a:srgbClr val="BCBFBE"/>
      </a:dk2>
      <a:lt2>
        <a:srgbClr val="FEFF00"/>
      </a:lt2>
      <a:accent1>
        <a:srgbClr val="FEFF73"/>
      </a:accent1>
      <a:accent2>
        <a:srgbClr val="000000"/>
      </a:accent2>
      <a:accent3>
        <a:srgbClr val="FFFFFF"/>
      </a:accent3>
      <a:accent4>
        <a:srgbClr val="BCBFBE"/>
      </a:accent4>
      <a:accent5>
        <a:srgbClr val="FEFF00"/>
      </a:accent5>
      <a:accent6>
        <a:srgbClr val="FEFF7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TotalTime>
  <Words>2529</Words>
  <Application>Microsoft Office PowerPoint</Application>
  <PresentationFormat>On-screen Show (16:9)</PresentationFormat>
  <Paragraphs>52</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Nanum Gothic</vt:lpstr>
      <vt:lpstr>Poppins ExtraBold</vt:lpstr>
      <vt:lpstr>Red Hat Text</vt:lpstr>
      <vt:lpstr>Arial</vt:lpstr>
      <vt:lpstr>Poppins Black</vt:lpstr>
      <vt:lpstr>Roboto Condensed Light</vt:lpstr>
      <vt:lpstr>Swooshie Runner App by Slidesgo</vt:lpstr>
      <vt:lpstr>Module: Digital Transformation in the Health and Care Professions Module code: BMHP6026 Assignment Title: Component 2</vt:lpstr>
      <vt:lpstr>Introduction:</vt:lpstr>
      <vt:lpstr>Overview of the NHS App:</vt:lpstr>
      <vt:lpstr>Workforce Impact:</vt:lpstr>
      <vt:lpstr>Changes in Service Delivery:</vt:lpstr>
      <vt:lpstr>Impact on Patients and Service Users:</vt:lpstr>
      <vt:lpstr>Impact on Community and Public Health:</vt:lpstr>
      <vt:lpstr>Critical Evaluation:</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Narcisa Sava</cp:lastModifiedBy>
  <cp:revision>1</cp:revision>
  <dcterms:modified xsi:type="dcterms:W3CDTF">2025-07-22T13:30:21Z</dcterms:modified>
</cp:coreProperties>
</file>