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60" r:id="rId4"/>
    <p:sldId id="261" r:id="rId5"/>
    <p:sldId id="262" r:id="rId6"/>
    <p:sldId id="258"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939765-EC00-497F-814F-98C38DF6744A}" v="1" dt="2023-10-26T21:57:15.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7" d="100"/>
          <a:sy n="47" d="100"/>
        </p:scale>
        <p:origin x="1046"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zen Mustanova" userId="f75ffd799024aaaa" providerId="LiveId" clId="{6B939765-EC00-497F-814F-98C38DF6744A}"/>
    <pc:docChg chg="modSld">
      <pc:chgData name="Sezen Mustanova" userId="f75ffd799024aaaa" providerId="LiveId" clId="{6B939765-EC00-497F-814F-98C38DF6744A}" dt="2023-10-26T21:58:04.365" v="22" actId="113"/>
      <pc:docMkLst>
        <pc:docMk/>
      </pc:docMkLst>
      <pc:sldChg chg="modSp mod">
        <pc:chgData name="Sezen Mustanova" userId="f75ffd799024aaaa" providerId="LiveId" clId="{6B939765-EC00-497F-814F-98C38DF6744A}" dt="2023-10-26T21:58:04.365" v="22" actId="113"/>
        <pc:sldMkLst>
          <pc:docMk/>
          <pc:sldMk cId="2704371205" sldId="256"/>
        </pc:sldMkLst>
        <pc:spChg chg="mod">
          <ac:chgData name="Sezen Mustanova" userId="f75ffd799024aaaa" providerId="LiveId" clId="{6B939765-EC00-497F-814F-98C38DF6744A}" dt="2023-10-26T21:58:04.365" v="22" actId="113"/>
          <ac:spMkLst>
            <pc:docMk/>
            <pc:sldMk cId="2704371205" sldId="256"/>
            <ac:spMk id="4" creationId="{00000000-0000-0000-0000-000000000000}"/>
          </ac:spMkLst>
        </pc:spChg>
      </pc:sldChg>
      <pc:sldChg chg="modSp">
        <pc:chgData name="Sezen Mustanova" userId="f75ffd799024aaaa" providerId="LiveId" clId="{6B939765-EC00-497F-814F-98C38DF6744A}" dt="2023-10-26T21:57:15.255" v="0"/>
        <pc:sldMkLst>
          <pc:docMk/>
          <pc:sldMk cId="2826026181" sldId="260"/>
        </pc:sldMkLst>
        <pc:spChg chg="mod">
          <ac:chgData name="Sezen Mustanova" userId="f75ffd799024aaaa" providerId="LiveId" clId="{6B939765-EC00-497F-814F-98C38DF6744A}" dt="2023-10-26T21:57:15.255" v="0"/>
          <ac:spMkLst>
            <pc:docMk/>
            <pc:sldMk cId="2826026181" sldId="260"/>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13CB6-6D8B-479B-811E-51D1ECA152D0}" type="datetimeFigureOut">
              <a:rPr lang="en-US" smtClean="0"/>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2543AE-0BAA-4EDA-AF87-29AA86B46553}" type="slidenum">
              <a:rPr lang="en-US" smtClean="0"/>
              <a:t>‹#›</a:t>
            </a:fld>
            <a:endParaRPr lang="en-US"/>
          </a:p>
        </p:txBody>
      </p:sp>
    </p:spTree>
    <p:extLst>
      <p:ext uri="{BB962C8B-B14F-4D97-AF65-F5344CB8AC3E}">
        <p14:creationId xmlns:p14="http://schemas.microsoft.com/office/powerpoint/2010/main" val="2389324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	The aim of this presentation is to show the benefits of multilingualism and that Spanish is a modern European language. The benefits of multilingualism and language awareness skills will be discussed in this presentation. Spanish is a modern European language, and examples from the hotel industry will be demonstrated in this presentation.  </a:t>
            </a:r>
          </a:p>
          <a:p>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2</a:t>
            </a:fld>
            <a:endParaRPr lang="en-US"/>
          </a:p>
        </p:txBody>
      </p:sp>
    </p:spTree>
    <p:extLst>
      <p:ext uri="{BB962C8B-B14F-4D97-AF65-F5344CB8AC3E}">
        <p14:creationId xmlns:p14="http://schemas.microsoft.com/office/powerpoint/2010/main" val="70988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Benefits of Multilingualism </a:t>
            </a:r>
          </a:p>
          <a:p>
            <a:r>
              <a:rPr lang="en-US" sz="1200" b="1" kern="1200" dirty="0">
                <a:solidFill>
                  <a:schemeClr val="tx1"/>
                </a:solidFill>
                <a:effectLst/>
                <a:latin typeface="+mn-lt"/>
                <a:ea typeface="+mn-ea"/>
                <a:cs typeface="+mn-cs"/>
              </a:rPr>
              <a:t>Increased Guest satisfaction</a:t>
            </a:r>
            <a:r>
              <a:rPr lang="en-US" sz="1200" kern="1200" dirty="0">
                <a:solidFill>
                  <a:schemeClr val="tx1"/>
                </a:solidFill>
                <a:effectLst/>
                <a:latin typeface="+mn-lt"/>
                <a:ea typeface="+mn-ea"/>
                <a:cs typeface="+mn-cs"/>
              </a:rPr>
              <a:t> - When hotel workers talk in tourists' local languages, the hotel's atmosphere improves. When visitors feel valued and understood, they are more inclined to return or leave positive feedback (Abramson and Moran, 2018).</a:t>
            </a:r>
          </a:p>
          <a:p>
            <a:r>
              <a:rPr lang="en-US" sz="1200" b="1" kern="1200" dirty="0">
                <a:solidFill>
                  <a:schemeClr val="tx1"/>
                </a:solidFill>
                <a:effectLst/>
                <a:latin typeface="+mn-lt"/>
                <a:ea typeface="+mn-ea"/>
                <a:cs typeface="+mn-cs"/>
              </a:rPr>
              <a:t>Competitive Advantage</a:t>
            </a:r>
            <a:r>
              <a:rPr lang="en-US" sz="1200" kern="1200" dirty="0">
                <a:solidFill>
                  <a:schemeClr val="tx1"/>
                </a:solidFill>
                <a:effectLst/>
                <a:latin typeface="+mn-lt"/>
                <a:ea typeface="+mn-ea"/>
                <a:cs typeface="+mn-cs"/>
              </a:rPr>
              <a:t> - Hotels that provide service in many languages have a competitive advantage. Many people speak Spanish, which may help the hotel stand out from competitors in its category.</a:t>
            </a:r>
          </a:p>
          <a:p>
            <a:r>
              <a:rPr lang="en-US" sz="1200" b="1" kern="1200" dirty="0">
                <a:solidFill>
                  <a:schemeClr val="tx1"/>
                </a:solidFill>
                <a:effectLst/>
                <a:latin typeface="+mn-lt"/>
                <a:ea typeface="+mn-ea"/>
                <a:cs typeface="+mn-cs"/>
              </a:rPr>
              <a:t>Cultural Sensitivity</a:t>
            </a:r>
            <a:r>
              <a:rPr lang="en-US" sz="1200" kern="1200" dirty="0">
                <a:solidFill>
                  <a:schemeClr val="tx1"/>
                </a:solidFill>
                <a:effectLst/>
                <a:latin typeface="+mn-lt"/>
                <a:ea typeface="+mn-ea"/>
                <a:cs typeface="+mn-cs"/>
              </a:rPr>
              <a:t> - Multilingual personnel are more sensitive to cultural variations, making it simpler to meet the demands of visitors from various nations. Understanding regional differences is essential for anybody working in the hospitality industry (</a:t>
            </a:r>
            <a:r>
              <a:rPr lang="en-US" sz="1200" kern="1200" dirty="0" err="1">
                <a:solidFill>
                  <a:schemeClr val="tx1"/>
                </a:solidFill>
                <a:effectLst/>
                <a:latin typeface="+mn-lt"/>
                <a:ea typeface="+mn-ea"/>
                <a:cs typeface="+mn-cs"/>
              </a:rPr>
              <a:t>Deresky</a:t>
            </a:r>
            <a:r>
              <a:rPr lang="en-US" sz="1200" kern="1200" dirty="0">
                <a:solidFill>
                  <a:schemeClr val="tx1"/>
                </a:solidFill>
                <a:effectLst/>
                <a:latin typeface="+mn-lt"/>
                <a:ea typeface="+mn-ea"/>
                <a:cs typeface="+mn-cs"/>
              </a:rPr>
              <a:t>, 2017).</a:t>
            </a:r>
          </a:p>
          <a:p>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3</a:t>
            </a:fld>
            <a:endParaRPr lang="en-US"/>
          </a:p>
        </p:txBody>
      </p:sp>
    </p:spTree>
    <p:extLst>
      <p:ext uri="{BB962C8B-B14F-4D97-AF65-F5344CB8AC3E}">
        <p14:creationId xmlns:p14="http://schemas.microsoft.com/office/powerpoint/2010/main" val="92075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Language Awareness Skills</a:t>
            </a:r>
          </a:p>
          <a:p>
            <a:r>
              <a:rPr lang="en-US" sz="1200" b="1" kern="1200" dirty="0">
                <a:solidFill>
                  <a:schemeClr val="tx1"/>
                </a:solidFill>
                <a:effectLst/>
                <a:latin typeface="+mn-lt"/>
                <a:ea typeface="+mn-ea"/>
                <a:cs typeface="+mn-cs"/>
              </a:rPr>
              <a:t>Identifying Linguistic Differences</a:t>
            </a:r>
            <a:r>
              <a:rPr lang="en-US" sz="1200" kern="1200" dirty="0">
                <a:solidFill>
                  <a:schemeClr val="tx1"/>
                </a:solidFill>
                <a:effectLst/>
                <a:latin typeface="+mn-lt"/>
                <a:ea typeface="+mn-ea"/>
                <a:cs typeface="+mn-cs"/>
              </a:rPr>
              <a:t> - Spanish, like many other languages, has regional varieties. If the individuals are aware of these distinctions, they may be able to avoid feeling disoriented. It is critical to understand which form to use while communicating with Spanish speakers (Hampden-Turner and </a:t>
            </a:r>
            <a:r>
              <a:rPr lang="en-US" sz="1200" kern="1200" dirty="0" err="1">
                <a:solidFill>
                  <a:schemeClr val="tx1"/>
                </a:solidFill>
                <a:effectLst/>
                <a:latin typeface="+mn-lt"/>
                <a:ea typeface="+mn-ea"/>
                <a:cs typeface="+mn-cs"/>
              </a:rPr>
              <a:t>Trompenaars</a:t>
            </a:r>
            <a:r>
              <a:rPr lang="en-US" sz="1200" kern="1200" dirty="0">
                <a:solidFill>
                  <a:schemeClr val="tx1"/>
                </a:solidFill>
                <a:effectLst/>
                <a:latin typeface="+mn-lt"/>
                <a:ea typeface="+mn-ea"/>
                <a:cs typeface="+mn-cs"/>
              </a:rPr>
              <a:t>, 2020).</a:t>
            </a:r>
          </a:p>
          <a:p>
            <a:r>
              <a:rPr lang="en-US" sz="1200" b="1" kern="1200" dirty="0">
                <a:solidFill>
                  <a:schemeClr val="tx1"/>
                </a:solidFill>
                <a:effectLst/>
                <a:latin typeface="+mn-lt"/>
                <a:ea typeface="+mn-ea"/>
                <a:cs typeface="+mn-cs"/>
              </a:rPr>
              <a:t>Politeness and Formality</a:t>
            </a:r>
            <a:r>
              <a:rPr lang="en-US" sz="1200" kern="1200" dirty="0">
                <a:solidFill>
                  <a:schemeClr val="tx1"/>
                </a:solidFill>
                <a:effectLst/>
                <a:latin typeface="+mn-lt"/>
                <a:ea typeface="+mn-ea"/>
                <a:cs typeface="+mn-cs"/>
              </a:rPr>
              <a:t> - It is important to understand the difference between polite and impolite words. It is customary in business interactions in Spanish to use formal pronouns such as "</a:t>
            </a:r>
            <a:r>
              <a:rPr lang="en-US" sz="1200" kern="1200" dirty="0" err="1">
                <a:solidFill>
                  <a:schemeClr val="tx1"/>
                </a:solidFill>
                <a:effectLst/>
                <a:latin typeface="+mn-lt"/>
                <a:ea typeface="+mn-ea"/>
                <a:cs typeface="+mn-cs"/>
              </a:rPr>
              <a:t>usted</a:t>
            </a:r>
            <a:r>
              <a:rPr lang="en-US" sz="1200" kern="1200" dirty="0">
                <a:solidFill>
                  <a:schemeClr val="tx1"/>
                </a:solidFill>
                <a:effectLst/>
                <a:latin typeface="+mn-lt"/>
                <a:ea typeface="+mn-ea"/>
                <a:cs typeface="+mn-cs"/>
              </a:rPr>
              <a:t>." It is recommended to keep slang terms like "t" for private conversations with close friends (</a:t>
            </a:r>
            <a:r>
              <a:rPr lang="en-US" sz="1200" kern="1200" dirty="0" err="1">
                <a:solidFill>
                  <a:schemeClr val="tx1"/>
                </a:solidFill>
                <a:effectLst/>
                <a:latin typeface="+mn-lt"/>
                <a:ea typeface="+mn-ea"/>
                <a:cs typeface="+mn-cs"/>
              </a:rPr>
              <a:t>Hofstede</a:t>
            </a:r>
            <a:r>
              <a:rPr lang="en-US" sz="1200" kern="1200" dirty="0">
                <a:solidFill>
                  <a:schemeClr val="tx1"/>
                </a:solidFill>
                <a:effectLst/>
                <a:latin typeface="+mn-lt"/>
                <a:ea typeface="+mn-ea"/>
                <a:cs typeface="+mn-cs"/>
              </a:rPr>
              <a:t> et al., 2010).</a:t>
            </a:r>
          </a:p>
          <a:p>
            <a:r>
              <a:rPr lang="en-US" sz="1200" b="1" kern="1200" dirty="0">
                <a:solidFill>
                  <a:schemeClr val="tx1"/>
                </a:solidFill>
                <a:effectLst/>
                <a:latin typeface="+mn-lt"/>
                <a:ea typeface="+mn-ea"/>
                <a:cs typeface="+mn-cs"/>
              </a:rPr>
              <a:t>Cultural awareness</a:t>
            </a:r>
            <a:r>
              <a:rPr lang="en-US" sz="1200" kern="1200" dirty="0">
                <a:solidFill>
                  <a:schemeClr val="tx1"/>
                </a:solidFill>
                <a:effectLst/>
                <a:latin typeface="+mn-lt"/>
                <a:ea typeface="+mn-ea"/>
                <a:cs typeface="+mn-cs"/>
              </a:rPr>
              <a:t> – The individuals may avoid accidentally violating societal values If they are aware of them. Greeting someone with the hands rather than the forehead is common in certain Latin American countries, including Spain. </a:t>
            </a:r>
          </a:p>
          <a:p>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4</a:t>
            </a:fld>
            <a:endParaRPr lang="en-US"/>
          </a:p>
        </p:txBody>
      </p:sp>
    </p:spTree>
    <p:extLst>
      <p:ext uri="{BB962C8B-B14F-4D97-AF65-F5344CB8AC3E}">
        <p14:creationId xmlns:p14="http://schemas.microsoft.com/office/powerpoint/2010/main" val="267700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Spanish as a Modern European Language </a:t>
            </a:r>
          </a:p>
          <a:p>
            <a:r>
              <a:rPr lang="en-US" sz="1200" b="1" kern="1200" dirty="0">
                <a:solidFill>
                  <a:schemeClr val="tx1"/>
                </a:solidFill>
                <a:effectLst/>
                <a:latin typeface="+mn-lt"/>
                <a:ea typeface="+mn-ea"/>
                <a:cs typeface="+mn-cs"/>
              </a:rPr>
              <a:t>Where is Spanish Spoken</a:t>
            </a:r>
            <a:r>
              <a:rPr lang="en-US" sz="1200" kern="1200" dirty="0">
                <a:solidFill>
                  <a:schemeClr val="tx1"/>
                </a:solidFill>
                <a:effectLst/>
                <a:latin typeface="+mn-lt"/>
                <a:ea typeface="+mn-ea"/>
                <a:cs typeface="+mn-cs"/>
              </a:rPr>
              <a:t> - Spanish is the principal language of the majority of Latin American countries and the official language of Spain. Mexico, Colombia, and Argentina are only a few examples (Romero-</a:t>
            </a:r>
            <a:r>
              <a:rPr lang="en-US" sz="1200" kern="1200" dirty="0" err="1">
                <a:solidFill>
                  <a:schemeClr val="tx1"/>
                </a:solidFill>
                <a:effectLst/>
                <a:latin typeface="+mn-lt"/>
                <a:ea typeface="+mn-ea"/>
                <a:cs typeface="+mn-cs"/>
              </a:rPr>
              <a:t>Martínez</a:t>
            </a:r>
            <a:r>
              <a:rPr lang="en-US" sz="1200" kern="1200" dirty="0">
                <a:solidFill>
                  <a:schemeClr val="tx1"/>
                </a:solidFill>
                <a:effectLst/>
                <a:latin typeface="+mn-lt"/>
                <a:ea typeface="+mn-ea"/>
                <a:cs typeface="+mn-cs"/>
              </a:rPr>
              <a:t> et al., 2019).</a:t>
            </a:r>
          </a:p>
          <a:p>
            <a:r>
              <a:rPr lang="en-US" sz="1200" b="1" kern="1200" dirty="0">
                <a:solidFill>
                  <a:schemeClr val="tx1"/>
                </a:solidFill>
                <a:effectLst/>
                <a:latin typeface="+mn-lt"/>
                <a:ea typeface="+mn-ea"/>
                <a:cs typeface="+mn-cs"/>
              </a:rPr>
              <a:t>Is it Hard to Learn</a:t>
            </a:r>
            <a:r>
              <a:rPr lang="en-US" sz="1200" kern="1200" dirty="0">
                <a:solidFill>
                  <a:schemeClr val="tx1"/>
                </a:solidFill>
                <a:effectLst/>
                <a:latin typeface="+mn-lt"/>
                <a:ea typeface="+mn-ea"/>
                <a:cs typeface="+mn-cs"/>
              </a:rPr>
              <a:t> - Although Spanish is considered one of the simplest languages to learn for English speakers, it still requires time and work to master.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Politeness in Business Context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Politeness in Spanish Culture</a:t>
            </a:r>
            <a:r>
              <a:rPr lang="en-US" sz="1200" kern="1200" dirty="0">
                <a:solidFill>
                  <a:schemeClr val="tx1"/>
                </a:solidFill>
                <a:effectLst/>
                <a:latin typeface="+mn-lt"/>
                <a:ea typeface="+mn-ea"/>
                <a:cs typeface="+mn-cs"/>
              </a:rPr>
              <a:t> - In Spanish society, being polite is essential, and employees should use formal titles and last names when addressing guests, particularly when speaking to elderly people. The individual should always use the formal form of "you," or "</a:t>
            </a:r>
            <a:r>
              <a:rPr lang="en-US" sz="1200" kern="1200" dirty="0" err="1">
                <a:solidFill>
                  <a:schemeClr val="tx1"/>
                </a:solidFill>
                <a:effectLst/>
                <a:latin typeface="+mn-lt"/>
                <a:ea typeface="+mn-ea"/>
                <a:cs typeface="+mn-cs"/>
              </a:rPr>
              <a:t>Usted</a:t>
            </a:r>
            <a:r>
              <a:rPr lang="en-US" sz="1200" kern="1200" dirty="0">
                <a:solidFill>
                  <a:schemeClr val="tx1"/>
                </a:solidFill>
                <a:effectLst/>
                <a:latin typeface="+mn-lt"/>
                <a:ea typeface="+mn-ea"/>
                <a:cs typeface="+mn-cs"/>
              </a:rPr>
              <a:t>," unless they expressly want an informal tone (Romero-</a:t>
            </a:r>
            <a:r>
              <a:rPr lang="en-US" sz="1200" kern="1200" dirty="0" err="1">
                <a:solidFill>
                  <a:schemeClr val="tx1"/>
                </a:solidFill>
                <a:effectLst/>
                <a:latin typeface="+mn-lt"/>
                <a:ea typeface="+mn-ea"/>
                <a:cs typeface="+mn-cs"/>
              </a:rPr>
              <a:t>Martínez</a:t>
            </a:r>
            <a:r>
              <a:rPr lang="en-US" sz="1200" kern="1200" dirty="0">
                <a:solidFill>
                  <a:schemeClr val="tx1"/>
                </a:solidFill>
                <a:effectLst/>
                <a:latin typeface="+mn-lt"/>
                <a:ea typeface="+mn-ea"/>
                <a:cs typeface="+mn-cs"/>
              </a:rPr>
              <a:t> et al., 2019).</a:t>
            </a:r>
          </a:p>
          <a:p>
            <a:r>
              <a:rPr lang="en-US" sz="1200" b="1" kern="1200" dirty="0">
                <a:solidFill>
                  <a:schemeClr val="tx1"/>
                </a:solidFill>
                <a:effectLst/>
                <a:latin typeface="+mn-lt"/>
                <a:ea typeface="+mn-ea"/>
                <a:cs typeface="+mn-cs"/>
              </a:rPr>
              <a:t>Impoliteness to Avoid</a:t>
            </a:r>
            <a:r>
              <a:rPr lang="en-US" sz="1200" kern="1200" dirty="0">
                <a:solidFill>
                  <a:schemeClr val="tx1"/>
                </a:solidFill>
                <a:effectLst/>
                <a:latin typeface="+mn-lt"/>
                <a:ea typeface="+mn-ea"/>
                <a:cs typeface="+mn-cs"/>
              </a:rPr>
              <a:t> - Certain people may regard loud or brisk speaking to be impolite. Furthermore, interrupting someone in the midst of a statement is impolite. Being disrespectful in the hotel industry may make visitors dissatisfied and result in negative reviews (</a:t>
            </a:r>
            <a:r>
              <a:rPr lang="en-US" sz="1200" kern="1200" dirty="0" err="1">
                <a:solidFill>
                  <a:schemeClr val="tx1"/>
                </a:solidFill>
                <a:effectLst/>
                <a:latin typeface="+mn-lt"/>
                <a:ea typeface="+mn-ea"/>
                <a:cs typeface="+mn-cs"/>
              </a:rPr>
              <a:t>Úbeda-García</a:t>
            </a:r>
            <a:r>
              <a:rPr lang="en-US" sz="1200" kern="1200" dirty="0">
                <a:solidFill>
                  <a:schemeClr val="tx1"/>
                </a:solidFill>
                <a:effectLst/>
                <a:latin typeface="+mn-lt"/>
                <a:ea typeface="+mn-ea"/>
                <a:cs typeface="+mn-cs"/>
              </a:rPr>
              <a:t> et al., 2018).</a:t>
            </a:r>
          </a:p>
          <a:p>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5</a:t>
            </a:fld>
            <a:endParaRPr lang="en-US"/>
          </a:p>
        </p:txBody>
      </p:sp>
    </p:spTree>
    <p:extLst>
      <p:ext uri="{BB962C8B-B14F-4D97-AF65-F5344CB8AC3E}">
        <p14:creationId xmlns:p14="http://schemas.microsoft.com/office/powerpoint/2010/main" val="49912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Examples from the Hotel Industry </a:t>
            </a:r>
          </a:p>
          <a:p>
            <a:r>
              <a:rPr lang="en-US" sz="1200" kern="1200" dirty="0">
                <a:solidFill>
                  <a:schemeClr val="tx1"/>
                </a:solidFill>
                <a:effectLst/>
                <a:latin typeface="+mn-lt"/>
                <a:ea typeface="+mn-ea"/>
                <a:cs typeface="+mn-cs"/>
              </a:rPr>
              <a:t>	To a Spanish-speaking guest, a bilingual employee should say "Buenos das" or "</a:t>
            </a:r>
            <a:r>
              <a:rPr lang="en-US" sz="1200" kern="1200" dirty="0" err="1">
                <a:solidFill>
                  <a:schemeClr val="tx1"/>
                </a:solidFill>
                <a:effectLst/>
                <a:latin typeface="+mn-lt"/>
                <a:ea typeface="+mn-ea"/>
                <a:cs typeface="+mn-cs"/>
              </a:rPr>
              <a:t>Buenas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tardes</a:t>
            </a:r>
            <a:r>
              <a:rPr lang="en-US" sz="1200" kern="1200" dirty="0">
                <a:solidFill>
                  <a:schemeClr val="tx1"/>
                </a:solidFill>
                <a:effectLst/>
                <a:latin typeface="+mn-lt"/>
                <a:ea typeface="+mn-ea"/>
                <a:cs typeface="+mn-cs"/>
              </a:rPr>
              <a:t>," followed by the visitor's title and last name, and say something like "Good morning, Sir Rodriguez". While serving room service, it is critical to be attentive and pleasant. "How can I help you?" personnel should ask each individual they speak with (Romero-</a:t>
            </a:r>
            <a:r>
              <a:rPr lang="en-US" sz="1200" kern="1200" dirty="0" err="1">
                <a:solidFill>
                  <a:schemeClr val="tx1"/>
                </a:solidFill>
                <a:effectLst/>
                <a:latin typeface="+mn-lt"/>
                <a:ea typeface="+mn-ea"/>
                <a:cs typeface="+mn-cs"/>
              </a:rPr>
              <a:t>Martínez</a:t>
            </a:r>
            <a:r>
              <a:rPr lang="en-US" sz="1200" kern="1200" dirty="0">
                <a:solidFill>
                  <a:schemeClr val="tx1"/>
                </a:solidFill>
                <a:effectLst/>
                <a:latin typeface="+mn-lt"/>
                <a:ea typeface="+mn-ea"/>
                <a:cs typeface="+mn-cs"/>
              </a:rPr>
              <a:t> et al., 2019). How can I assist you? Likewise, always use "</a:t>
            </a:r>
            <a:r>
              <a:rPr lang="en-US" sz="1200" kern="1200" dirty="0" err="1">
                <a:solidFill>
                  <a:schemeClr val="tx1"/>
                </a:solidFill>
                <a:effectLst/>
                <a:latin typeface="+mn-lt"/>
                <a:ea typeface="+mn-ea"/>
                <a:cs typeface="+mn-cs"/>
              </a:rPr>
              <a:t>usted</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	In conclusion, the atmosphere at the hotel improves when staff members communicate in both English and Spanish with clients. The majority of Latin American nations use Spanish as their main language, which is also the official language of Spain. Being disrespectful in the hotel industry may make visitors dissatisfied, which may result in negative reviews.</a:t>
            </a:r>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6</a:t>
            </a:fld>
            <a:endParaRPr lang="en-US"/>
          </a:p>
        </p:txBody>
      </p:sp>
    </p:spTree>
    <p:extLst>
      <p:ext uri="{BB962C8B-B14F-4D97-AF65-F5344CB8AC3E}">
        <p14:creationId xmlns:p14="http://schemas.microsoft.com/office/powerpoint/2010/main" val="80908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 </a:t>
            </a:r>
          </a:p>
          <a:p>
            <a:r>
              <a:rPr lang="en-US" sz="1200" kern="1200" dirty="0">
                <a:solidFill>
                  <a:schemeClr val="tx1"/>
                </a:solidFill>
                <a:effectLst/>
                <a:latin typeface="+mn-lt"/>
                <a:ea typeface="+mn-ea"/>
                <a:cs typeface="+mn-cs"/>
              </a:rPr>
              <a:t>Abramson, N.R. and Moran, R. (2018) Managing Cultural Differences: Global Leadership for the 21st Century. 10th Ed. Abingdon: </a:t>
            </a:r>
            <a:r>
              <a:rPr lang="en-US" sz="1200" kern="1200" dirty="0" err="1">
                <a:solidFill>
                  <a:schemeClr val="tx1"/>
                </a:solidFill>
                <a:effectLst/>
                <a:latin typeface="+mn-lt"/>
                <a:ea typeface="+mn-ea"/>
                <a:cs typeface="+mn-cs"/>
              </a:rPr>
              <a:t>Routledge</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Deresky</a:t>
            </a:r>
            <a:r>
              <a:rPr lang="en-US" sz="1200" kern="1200" dirty="0">
                <a:solidFill>
                  <a:schemeClr val="tx1"/>
                </a:solidFill>
                <a:effectLst/>
                <a:latin typeface="+mn-lt"/>
                <a:ea typeface="+mn-ea"/>
                <a:cs typeface="+mn-cs"/>
              </a:rPr>
              <a:t>, H. (2017) International Management: Managing Across Borders and Cultures: Text and Cases. 9th Ed. Harlow: Pearson Education Ltd.</a:t>
            </a:r>
          </a:p>
          <a:p>
            <a:r>
              <a:rPr lang="en-US" sz="1200" kern="1200" dirty="0">
                <a:solidFill>
                  <a:schemeClr val="tx1"/>
                </a:solidFill>
                <a:effectLst/>
                <a:latin typeface="+mn-lt"/>
                <a:ea typeface="+mn-ea"/>
                <a:cs typeface="+mn-cs"/>
              </a:rPr>
              <a:t>Hampden-Turner, C. and </a:t>
            </a:r>
            <a:r>
              <a:rPr lang="en-US" sz="1200" kern="1200" dirty="0" err="1">
                <a:solidFill>
                  <a:schemeClr val="tx1"/>
                </a:solidFill>
                <a:effectLst/>
                <a:latin typeface="+mn-lt"/>
                <a:ea typeface="+mn-ea"/>
                <a:cs typeface="+mn-cs"/>
              </a:rPr>
              <a:t>Trompenaars</a:t>
            </a:r>
            <a:r>
              <a:rPr lang="en-US" sz="1200" kern="1200" dirty="0">
                <a:solidFill>
                  <a:schemeClr val="tx1"/>
                </a:solidFill>
                <a:effectLst/>
                <a:latin typeface="+mn-lt"/>
                <a:ea typeface="+mn-ea"/>
                <a:cs typeface="+mn-cs"/>
              </a:rPr>
              <a:t>, F. (2020) Riding the Waves of Culture. 4 </a:t>
            </a:r>
            <a:r>
              <a:rPr lang="en-US" sz="1200" kern="1200" dirty="0" err="1">
                <a:solidFill>
                  <a:schemeClr val="tx1"/>
                </a:solidFill>
                <a:effectLst/>
                <a:latin typeface="+mn-lt"/>
                <a:ea typeface="+mn-ea"/>
                <a:cs typeface="+mn-cs"/>
              </a:rPr>
              <a:t>th</a:t>
            </a:r>
            <a:r>
              <a:rPr lang="en-US" sz="1200" kern="1200" dirty="0">
                <a:solidFill>
                  <a:schemeClr val="tx1"/>
                </a:solidFill>
                <a:effectLst/>
                <a:latin typeface="+mn-lt"/>
                <a:ea typeface="+mn-ea"/>
                <a:cs typeface="+mn-cs"/>
              </a:rPr>
              <a:t> Ed. London: John Murray Press.</a:t>
            </a:r>
          </a:p>
          <a:p>
            <a:r>
              <a:rPr lang="en-US" sz="1200" kern="1200" dirty="0" err="1">
                <a:solidFill>
                  <a:schemeClr val="tx1"/>
                </a:solidFill>
                <a:effectLst/>
                <a:latin typeface="+mn-lt"/>
                <a:ea typeface="+mn-ea"/>
                <a:cs typeface="+mn-cs"/>
              </a:rPr>
              <a:t>Hofstede</a:t>
            </a:r>
            <a:r>
              <a:rPr lang="en-US" sz="1200" kern="1200" dirty="0">
                <a:solidFill>
                  <a:schemeClr val="tx1"/>
                </a:solidFill>
                <a:effectLst/>
                <a:latin typeface="+mn-lt"/>
                <a:ea typeface="+mn-ea"/>
                <a:cs typeface="+mn-cs"/>
              </a:rPr>
              <a:t>, G., </a:t>
            </a:r>
            <a:r>
              <a:rPr lang="en-US" sz="1200" kern="1200" dirty="0" err="1">
                <a:solidFill>
                  <a:schemeClr val="tx1"/>
                </a:solidFill>
                <a:effectLst/>
                <a:latin typeface="+mn-lt"/>
                <a:ea typeface="+mn-ea"/>
                <a:cs typeface="+mn-cs"/>
              </a:rPr>
              <a:t>Hofstede</a:t>
            </a:r>
            <a:r>
              <a:rPr lang="en-US" sz="1200" kern="1200" dirty="0">
                <a:solidFill>
                  <a:schemeClr val="tx1"/>
                </a:solidFill>
                <a:effectLst/>
                <a:latin typeface="+mn-lt"/>
                <a:ea typeface="+mn-ea"/>
                <a:cs typeface="+mn-cs"/>
              </a:rPr>
              <a:t>, G.J. and </a:t>
            </a:r>
            <a:r>
              <a:rPr lang="en-US" sz="1200" kern="1200" dirty="0" err="1">
                <a:solidFill>
                  <a:schemeClr val="tx1"/>
                </a:solidFill>
                <a:effectLst/>
                <a:latin typeface="+mn-lt"/>
                <a:ea typeface="+mn-ea"/>
                <a:cs typeface="+mn-cs"/>
              </a:rPr>
              <a:t>Minkov</a:t>
            </a:r>
            <a:r>
              <a:rPr lang="en-US" sz="1200" kern="1200" dirty="0">
                <a:solidFill>
                  <a:schemeClr val="tx1"/>
                </a:solidFill>
                <a:effectLst/>
                <a:latin typeface="+mn-lt"/>
                <a:ea typeface="+mn-ea"/>
                <a:cs typeface="+mn-cs"/>
              </a:rPr>
              <a:t>, M. (2010) Cultures and organizations: software of the mind. 3rd Ed. New York: McGraw-Hill.</a:t>
            </a:r>
          </a:p>
          <a:p>
            <a:r>
              <a:rPr lang="en-US" sz="1200" kern="1200" dirty="0" err="1">
                <a:solidFill>
                  <a:schemeClr val="tx1"/>
                </a:solidFill>
                <a:effectLst/>
                <a:latin typeface="+mn-lt"/>
                <a:ea typeface="+mn-ea"/>
                <a:cs typeface="+mn-cs"/>
              </a:rPr>
              <a:t>Úbeda-García</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Claver</a:t>
            </a:r>
            <a:r>
              <a:rPr lang="en-US" sz="1200" kern="1200" dirty="0">
                <a:solidFill>
                  <a:schemeClr val="tx1"/>
                </a:solidFill>
                <a:effectLst/>
                <a:latin typeface="+mn-lt"/>
                <a:ea typeface="+mn-ea"/>
                <a:cs typeface="+mn-cs"/>
              </a:rPr>
              <a:t>-Cortés, E., Marco-</a:t>
            </a:r>
            <a:r>
              <a:rPr lang="en-US" sz="1200" kern="1200" dirty="0" err="1">
                <a:solidFill>
                  <a:schemeClr val="tx1"/>
                </a:solidFill>
                <a:effectLst/>
                <a:latin typeface="+mn-lt"/>
                <a:ea typeface="+mn-ea"/>
                <a:cs typeface="+mn-cs"/>
              </a:rPr>
              <a:t>Lajara</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García</a:t>
            </a:r>
            <a:r>
              <a:rPr lang="en-US" sz="1200" kern="1200" dirty="0">
                <a:solidFill>
                  <a:schemeClr val="tx1"/>
                </a:solidFill>
                <a:effectLst/>
                <a:latin typeface="+mn-lt"/>
                <a:ea typeface="+mn-ea"/>
                <a:cs typeface="+mn-cs"/>
              </a:rPr>
              <a:t>-Lillo, F. and Zaragoza-</a:t>
            </a:r>
            <a:r>
              <a:rPr lang="en-US" sz="1200" kern="1200" dirty="0" err="1">
                <a:solidFill>
                  <a:schemeClr val="tx1"/>
                </a:solidFill>
                <a:effectLst/>
                <a:latin typeface="+mn-lt"/>
                <a:ea typeface="+mn-ea"/>
                <a:cs typeface="+mn-cs"/>
              </a:rPr>
              <a:t>Sáez</a:t>
            </a:r>
            <a:r>
              <a:rPr lang="en-US" sz="1200" kern="1200" dirty="0">
                <a:solidFill>
                  <a:schemeClr val="tx1"/>
                </a:solidFill>
                <a:effectLst/>
                <a:latin typeface="+mn-lt"/>
                <a:ea typeface="+mn-ea"/>
                <a:cs typeface="+mn-cs"/>
              </a:rPr>
              <a:t>, P.C., 2018. Continuous innovation in the hotel industry: The development of organizational ambidexterity through human capital and organizational culture in Spanish hotels.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30</a:t>
            </a:r>
            <a:r>
              <a:rPr lang="en-US" sz="1200" kern="1200" dirty="0">
                <a:solidFill>
                  <a:schemeClr val="tx1"/>
                </a:solidFill>
                <a:effectLst/>
                <a:latin typeface="+mn-lt"/>
                <a:ea typeface="+mn-ea"/>
                <a:cs typeface="+mn-cs"/>
              </a:rPr>
              <a:t>(12), pp.3609-3631.</a:t>
            </a:r>
          </a:p>
          <a:p>
            <a:r>
              <a:rPr lang="en-US" sz="1200" kern="1200" dirty="0">
                <a:solidFill>
                  <a:schemeClr val="tx1"/>
                </a:solidFill>
                <a:effectLst/>
                <a:latin typeface="+mn-lt"/>
                <a:ea typeface="+mn-ea"/>
                <a:cs typeface="+mn-cs"/>
              </a:rPr>
              <a:t>Romero-</a:t>
            </a:r>
            <a:r>
              <a:rPr lang="en-US" sz="1200" kern="1200" dirty="0" err="1">
                <a:solidFill>
                  <a:schemeClr val="tx1"/>
                </a:solidFill>
                <a:effectLst/>
                <a:latin typeface="+mn-lt"/>
                <a:ea typeface="+mn-ea"/>
                <a:cs typeface="+mn-cs"/>
              </a:rPr>
              <a:t>Martínez</a:t>
            </a:r>
            <a:r>
              <a:rPr lang="en-US" sz="1200" kern="1200" dirty="0">
                <a:solidFill>
                  <a:schemeClr val="tx1"/>
                </a:solidFill>
                <a:effectLst/>
                <a:latin typeface="+mn-lt"/>
                <a:ea typeface="+mn-ea"/>
                <a:cs typeface="+mn-cs"/>
              </a:rPr>
              <a:t>, A.M., </a:t>
            </a:r>
            <a:r>
              <a:rPr lang="en-US" sz="1200" kern="1200" dirty="0" err="1">
                <a:solidFill>
                  <a:schemeClr val="tx1"/>
                </a:solidFill>
                <a:effectLst/>
                <a:latin typeface="+mn-lt"/>
                <a:ea typeface="+mn-ea"/>
                <a:cs typeface="+mn-cs"/>
              </a:rPr>
              <a:t>García-Muiña</a:t>
            </a:r>
            <a:r>
              <a:rPr lang="en-US" sz="1200" kern="1200" dirty="0">
                <a:solidFill>
                  <a:schemeClr val="tx1"/>
                </a:solidFill>
                <a:effectLst/>
                <a:latin typeface="+mn-lt"/>
                <a:ea typeface="+mn-ea"/>
                <a:cs typeface="+mn-cs"/>
              </a:rPr>
              <a:t>, F.E., </a:t>
            </a:r>
            <a:r>
              <a:rPr lang="en-US" sz="1200" kern="1200" dirty="0" err="1">
                <a:solidFill>
                  <a:schemeClr val="tx1"/>
                </a:solidFill>
                <a:effectLst/>
                <a:latin typeface="+mn-lt"/>
                <a:ea typeface="+mn-ea"/>
                <a:cs typeface="+mn-cs"/>
              </a:rPr>
              <a:t>Chidlow</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Larimo</a:t>
            </a:r>
            <a:r>
              <a:rPr lang="en-US" sz="1200" kern="1200" dirty="0">
                <a:solidFill>
                  <a:schemeClr val="tx1"/>
                </a:solidFill>
                <a:effectLst/>
                <a:latin typeface="+mn-lt"/>
                <a:ea typeface="+mn-ea"/>
                <a:cs typeface="+mn-cs"/>
              </a:rPr>
              <a:t>, J., 2019. Formal and informal institutional differences between home and host country and location choice: Evidence from the Spanish Hotel Industry. </a:t>
            </a:r>
            <a:r>
              <a:rPr lang="en-US" sz="1200" i="1" kern="1200" dirty="0">
                <a:solidFill>
                  <a:schemeClr val="tx1"/>
                </a:solidFill>
                <a:effectLst/>
                <a:latin typeface="+mn-lt"/>
                <a:ea typeface="+mn-ea"/>
                <a:cs typeface="+mn-cs"/>
              </a:rPr>
              <a:t>Management International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59</a:t>
            </a:r>
            <a:r>
              <a:rPr lang="en-US" sz="1200" kern="1200" dirty="0">
                <a:solidFill>
                  <a:schemeClr val="tx1"/>
                </a:solidFill>
                <a:effectLst/>
                <a:latin typeface="+mn-lt"/>
                <a:ea typeface="+mn-ea"/>
                <a:cs typeface="+mn-cs"/>
              </a:rPr>
              <a:t>, pp.41-65.</a:t>
            </a:r>
          </a:p>
          <a:p>
            <a:endParaRPr lang="en-US" dirty="0"/>
          </a:p>
        </p:txBody>
      </p:sp>
      <p:sp>
        <p:nvSpPr>
          <p:cNvPr id="4" name="Slide Number Placeholder 3"/>
          <p:cNvSpPr>
            <a:spLocks noGrp="1"/>
          </p:cNvSpPr>
          <p:nvPr>
            <p:ph type="sldNum" sz="quarter" idx="10"/>
          </p:nvPr>
        </p:nvSpPr>
        <p:spPr/>
        <p:txBody>
          <a:bodyPr/>
          <a:lstStyle/>
          <a:p>
            <a:fld id="{022543AE-0BAA-4EDA-AF87-29AA86B46553}" type="slidenum">
              <a:rPr lang="en-US" smtClean="0"/>
              <a:t>7</a:t>
            </a:fld>
            <a:endParaRPr lang="en-US"/>
          </a:p>
        </p:txBody>
      </p:sp>
    </p:spTree>
    <p:extLst>
      <p:ext uri="{BB962C8B-B14F-4D97-AF65-F5344CB8AC3E}">
        <p14:creationId xmlns:p14="http://schemas.microsoft.com/office/powerpoint/2010/main" val="1760782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10/26/2023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uowtsd-my.sharepoint.com/:v:/r/personal/2210266_student_uwtsd_ac_uk/Documents/Recording-20231026_225355.webm?csf=1&amp;web=1&amp;e=sAW0C8&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turnitintooltwo/view.php?id=519157&amp;part=58235&amp;user=40278&amp;do=submitpaper&amp;view_context=box_solid"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454305"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The Benefits of Multilingualism and Language Awareness for Hotel Staff of Diversity Hotel &amp; Spa London </a:t>
            </a:r>
          </a:p>
          <a:p>
            <a:pPr algn="ctr"/>
            <a:r>
              <a:rPr lang="en-GB" sz="2400" b="1" dirty="0">
                <a:solidFill>
                  <a:schemeClr val="tx1"/>
                </a:solidFill>
                <a:hlinkClick r:id="rId2">
                  <a:extLst>
                    <a:ext uri="{A12FA001-AC4F-418D-AE19-62706E023703}">
                      <ahyp:hlinkClr xmlns:ahyp="http://schemas.microsoft.com/office/drawing/2018/hyperlinkcolor" val="tx"/>
                    </a:ext>
                  </a:extLst>
                </a:hlinkClick>
              </a:rPr>
              <a:t>Recording-20231026_225355.webm</a:t>
            </a:r>
            <a:endParaRPr lang="en-US" sz="2400" b="1" dirty="0">
              <a:solidFill>
                <a:schemeClr val="tx1"/>
              </a:solidFill>
            </a:endParaRPr>
          </a:p>
          <a:p>
            <a:pPr algn="ctr"/>
            <a:endParaRPr lang="en-US" sz="2400" b="1" dirty="0"/>
          </a:p>
          <a:p>
            <a:pPr algn="ctr"/>
            <a:r>
              <a:rPr lang="en-US" sz="2400" b="1" dirty="0"/>
              <a:t>Presented By: Sezen Mustanova</a:t>
            </a:r>
          </a:p>
          <a:p>
            <a:pPr algn="ctr"/>
            <a:endParaRPr lang="en-US" sz="2400" b="1" dirty="0"/>
          </a:p>
        </p:txBody>
      </p:sp>
      <p:pic>
        <p:nvPicPr>
          <p:cNvPr id="1026" name="Picture 2" descr="BA'RA Hotel, João Pessoa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4304" y="0"/>
            <a:ext cx="773769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371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3497" y="470780"/>
            <a:ext cx="5758004" cy="10049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i="1" dirty="0"/>
              <a:t>Introduction </a:t>
            </a:r>
          </a:p>
        </p:txBody>
      </p:sp>
      <p:sp>
        <p:nvSpPr>
          <p:cNvPr id="3" name="Rounded Rectangle 2"/>
          <p:cNvSpPr/>
          <p:nvPr/>
        </p:nvSpPr>
        <p:spPr>
          <a:xfrm>
            <a:off x="452673" y="1692997"/>
            <a:ext cx="5558828" cy="486171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dirty="0"/>
              <a:t>The aim of this presentation is to show the benefits of multilingualism and that Spanish is a modern European language</a:t>
            </a:r>
          </a:p>
          <a:p>
            <a:pPr marL="342900" indent="-342900" algn="just">
              <a:buFont typeface="Wingdings" panose="05000000000000000000" pitchFamily="2" charset="2"/>
              <a:buChar char="v"/>
            </a:pPr>
            <a:r>
              <a:rPr lang="en-US" sz="2000" dirty="0"/>
              <a:t>The benefits of multilingualism and language awareness skills will be discussed in this presentation</a:t>
            </a:r>
          </a:p>
          <a:p>
            <a:pPr marL="342900" indent="-342900" algn="just">
              <a:buFont typeface="Wingdings" panose="05000000000000000000" pitchFamily="2" charset="2"/>
              <a:buChar char="v"/>
            </a:pPr>
            <a:r>
              <a:rPr lang="en-US" sz="2000" dirty="0"/>
              <a:t>Spanish is a modern European language, and examples from the hotel industry will be demonstrated in this presentation.  </a:t>
            </a:r>
          </a:p>
        </p:txBody>
      </p:sp>
      <p:pic>
        <p:nvPicPr>
          <p:cNvPr id="2050" name="Picture 2" descr="Yacht Premium Hotel, Sarandë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2792" y="0"/>
            <a:ext cx="609920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194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12838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t>Benefits of Multilingualism </a:t>
            </a:r>
          </a:p>
        </p:txBody>
      </p:sp>
      <p:sp>
        <p:nvSpPr>
          <p:cNvPr id="4" name="Rectangle 3"/>
          <p:cNvSpPr/>
          <p:nvPr/>
        </p:nvSpPr>
        <p:spPr>
          <a:xfrm>
            <a:off x="4128380" y="0"/>
            <a:ext cx="8063620"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sz="2000" b="1" dirty="0"/>
              <a:t>Increased Guest satisfaction</a:t>
            </a:r>
            <a:r>
              <a:rPr lang="en-US" sz="2000" dirty="0"/>
              <a:t> - When hotel workers </a:t>
            </a:r>
            <a:r>
              <a:rPr lang="en-US" sz="2000" dirty="0" err="1"/>
              <a:t>tal</a:t>
            </a:r>
            <a:r>
              <a:rPr lang="en-GB" sz="2000" dirty="0">
                <a:hlinkClick r:id="rId3"/>
              </a:rPr>
              <a:t>Submit Paper </a:t>
            </a:r>
            <a:r>
              <a:rPr lang="en-US" sz="2000" dirty="0"/>
              <a:t>k in tourists' local languages, the hotel's atmosphere improves. </a:t>
            </a:r>
          </a:p>
          <a:p>
            <a:pPr marL="285750" indent="-285750" algn="just">
              <a:buFont typeface="Wingdings" panose="05000000000000000000" pitchFamily="2" charset="2"/>
              <a:buChar char="v"/>
            </a:pPr>
            <a:r>
              <a:rPr lang="en-US" sz="2000" dirty="0"/>
              <a:t>When visitors feel valued and understood, they are more inclined to return or leave positive feedback (Abramson and Moran, 2018).</a:t>
            </a:r>
          </a:p>
          <a:p>
            <a:pPr marL="285750" indent="-285750" algn="just">
              <a:buFont typeface="Wingdings" panose="05000000000000000000" pitchFamily="2" charset="2"/>
              <a:buChar char="v"/>
            </a:pPr>
            <a:r>
              <a:rPr lang="en-US" sz="2000" b="1" dirty="0"/>
              <a:t>Competitive Advantage</a:t>
            </a:r>
            <a:r>
              <a:rPr lang="en-US" sz="2000" dirty="0"/>
              <a:t> - Hotels that provide service in many languages have a competitive advantage. </a:t>
            </a:r>
          </a:p>
          <a:p>
            <a:pPr marL="285750" indent="-285750" algn="just">
              <a:buFont typeface="Wingdings" panose="05000000000000000000" pitchFamily="2" charset="2"/>
              <a:buChar char="v"/>
            </a:pPr>
            <a:r>
              <a:rPr lang="en-US" sz="2000" dirty="0"/>
              <a:t>Many people speak Spanish, which may help the hotel stand out from competitors in its category.</a:t>
            </a:r>
          </a:p>
          <a:p>
            <a:pPr marL="285750" indent="-285750" algn="just">
              <a:buFont typeface="Wingdings" panose="05000000000000000000" pitchFamily="2" charset="2"/>
              <a:buChar char="v"/>
            </a:pPr>
            <a:r>
              <a:rPr lang="en-US" sz="2000" b="1" dirty="0"/>
              <a:t>Cultural Sensitivity</a:t>
            </a:r>
            <a:r>
              <a:rPr lang="en-US" sz="2000" dirty="0"/>
              <a:t> - Multilingual personnel are more sensitive to cultural variations, making it simpler to meet the demands of visitors from various nations</a:t>
            </a:r>
          </a:p>
          <a:p>
            <a:pPr marL="285750" indent="-285750" algn="just">
              <a:buFont typeface="Wingdings" panose="05000000000000000000" pitchFamily="2" charset="2"/>
              <a:buChar char="v"/>
            </a:pPr>
            <a:r>
              <a:rPr lang="en-US" sz="2000" dirty="0"/>
              <a:t>Understanding regional differences is essential for anybody working in the hospitality industry (</a:t>
            </a:r>
            <a:r>
              <a:rPr lang="en-US" sz="2000" dirty="0" err="1"/>
              <a:t>Deresky</a:t>
            </a:r>
            <a:r>
              <a:rPr lang="en-US" sz="2000" dirty="0"/>
              <a:t>, 2017).</a:t>
            </a:r>
          </a:p>
        </p:txBody>
      </p:sp>
    </p:spTree>
    <p:extLst>
      <p:ext uri="{BB962C8B-B14F-4D97-AF65-F5344CB8AC3E}">
        <p14:creationId xmlns:p14="http://schemas.microsoft.com/office/powerpoint/2010/main" val="282602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12838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t>Language Awareness Skills</a:t>
            </a:r>
          </a:p>
        </p:txBody>
      </p:sp>
      <p:sp>
        <p:nvSpPr>
          <p:cNvPr id="4" name="Rectangle 3"/>
          <p:cNvSpPr/>
          <p:nvPr/>
        </p:nvSpPr>
        <p:spPr>
          <a:xfrm>
            <a:off x="4128380" y="0"/>
            <a:ext cx="8063620"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t>Identifying Linguistic Differences</a:t>
            </a:r>
            <a:r>
              <a:rPr lang="en-US" sz="2000" dirty="0"/>
              <a:t> - Spanish, like many other languages, has regional varieties. </a:t>
            </a:r>
          </a:p>
          <a:p>
            <a:pPr marL="342900" indent="-342900" algn="just">
              <a:buFont typeface="Wingdings" panose="05000000000000000000" pitchFamily="2" charset="2"/>
              <a:buChar char="v"/>
            </a:pPr>
            <a:r>
              <a:rPr lang="en-US" sz="2000" dirty="0"/>
              <a:t>It is critical to understand which form to use while communicating with Spanish speakers (Hampden-Turner and </a:t>
            </a:r>
            <a:r>
              <a:rPr lang="en-US" sz="2000" dirty="0" err="1"/>
              <a:t>Trompenaars</a:t>
            </a:r>
            <a:r>
              <a:rPr lang="en-US" sz="2000" dirty="0"/>
              <a:t>, 2020).</a:t>
            </a:r>
          </a:p>
          <a:p>
            <a:pPr marL="342900" indent="-342900" algn="just">
              <a:buFont typeface="Wingdings" panose="05000000000000000000" pitchFamily="2" charset="2"/>
              <a:buChar char="v"/>
            </a:pPr>
            <a:r>
              <a:rPr lang="en-US" sz="2000" b="1" dirty="0"/>
              <a:t>Politeness and Formality</a:t>
            </a:r>
            <a:r>
              <a:rPr lang="en-US" sz="2000" dirty="0"/>
              <a:t> - It is important to understand the difference between polite and impolite words. </a:t>
            </a:r>
          </a:p>
          <a:p>
            <a:pPr marL="342900" indent="-342900" algn="just">
              <a:buFont typeface="Wingdings" panose="05000000000000000000" pitchFamily="2" charset="2"/>
              <a:buChar char="v"/>
            </a:pPr>
            <a:r>
              <a:rPr lang="en-US" sz="2000" dirty="0"/>
              <a:t>It is recommended to keep slang terms like "t" for private conversations with close friends (</a:t>
            </a:r>
            <a:r>
              <a:rPr lang="en-US" sz="2000" dirty="0" err="1"/>
              <a:t>Hofstede</a:t>
            </a:r>
            <a:r>
              <a:rPr lang="en-US" sz="2000" dirty="0"/>
              <a:t> et al., 2010).</a:t>
            </a:r>
          </a:p>
          <a:p>
            <a:pPr marL="342900" indent="-342900" algn="just">
              <a:buFont typeface="Wingdings" panose="05000000000000000000" pitchFamily="2" charset="2"/>
              <a:buChar char="v"/>
            </a:pPr>
            <a:r>
              <a:rPr lang="en-US" sz="2000" b="1" dirty="0"/>
              <a:t>Cultural awareness</a:t>
            </a:r>
            <a:r>
              <a:rPr lang="en-US" sz="2000" dirty="0"/>
              <a:t> – The individuals may avoid accidentally violating societal values If they are aware of them. </a:t>
            </a:r>
          </a:p>
          <a:p>
            <a:pPr marL="342900" indent="-342900" algn="just">
              <a:buFont typeface="Wingdings" panose="05000000000000000000" pitchFamily="2" charset="2"/>
              <a:buChar char="v"/>
            </a:pPr>
            <a:r>
              <a:rPr lang="en-US" sz="2000" dirty="0"/>
              <a:t>Greeting someone with the hands rather than the forehead is common in certain Latin American countries, including Spain. </a:t>
            </a:r>
          </a:p>
        </p:txBody>
      </p:sp>
    </p:spTree>
    <p:extLst>
      <p:ext uri="{BB962C8B-B14F-4D97-AF65-F5344CB8AC3E}">
        <p14:creationId xmlns:p14="http://schemas.microsoft.com/office/powerpoint/2010/main" val="1871941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12838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t>Spanish as a Modern European Language </a:t>
            </a:r>
          </a:p>
        </p:txBody>
      </p:sp>
      <p:sp>
        <p:nvSpPr>
          <p:cNvPr id="4" name="Rectangle 3"/>
          <p:cNvSpPr/>
          <p:nvPr/>
        </p:nvSpPr>
        <p:spPr>
          <a:xfrm>
            <a:off x="4128380" y="0"/>
            <a:ext cx="8063620"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sz="2000" b="1" dirty="0"/>
              <a:t>Where is Spanish Spoken</a:t>
            </a:r>
            <a:r>
              <a:rPr lang="en-US" sz="2000" dirty="0"/>
              <a:t> - Spanish is the principal language of the majority of Latin American countries and the official language of Spain. Mexico, Colombia, and Argentina are only a few examples (Romero-</a:t>
            </a:r>
            <a:r>
              <a:rPr lang="en-US" sz="2000" dirty="0" err="1"/>
              <a:t>Martínez</a:t>
            </a:r>
            <a:r>
              <a:rPr lang="en-US" sz="2000" dirty="0"/>
              <a:t> et al., 2019).</a:t>
            </a:r>
          </a:p>
          <a:p>
            <a:pPr marL="285750" indent="-285750" algn="just">
              <a:buFont typeface="Wingdings" panose="05000000000000000000" pitchFamily="2" charset="2"/>
              <a:buChar char="v"/>
            </a:pPr>
            <a:r>
              <a:rPr lang="en-US" sz="2000" b="1" dirty="0"/>
              <a:t>Is it Hard to Learn</a:t>
            </a:r>
            <a:r>
              <a:rPr lang="en-US" sz="2000" dirty="0"/>
              <a:t> - Although Spanish is considered one of the simplest languages to learn for English speakers, it still requires time and work to master. </a:t>
            </a:r>
          </a:p>
          <a:p>
            <a:pPr algn="ctr"/>
            <a:r>
              <a:rPr lang="en-US" sz="2800" b="1" dirty="0"/>
              <a:t>Politeness in Business Context </a:t>
            </a:r>
            <a:endParaRPr lang="en-US" sz="2800" dirty="0"/>
          </a:p>
          <a:p>
            <a:pPr marL="285750" indent="-285750" algn="just">
              <a:buFont typeface="Wingdings" panose="05000000000000000000" pitchFamily="2" charset="2"/>
              <a:buChar char="v"/>
            </a:pPr>
            <a:r>
              <a:rPr lang="en-US" sz="2000" b="1" dirty="0"/>
              <a:t>Politeness in Spanish Culture</a:t>
            </a:r>
            <a:r>
              <a:rPr lang="en-US" sz="2000" dirty="0"/>
              <a:t> - In Spanish society, being polite is essential, and employees should use formal titles and last names when addressing guests</a:t>
            </a:r>
          </a:p>
          <a:p>
            <a:pPr marL="285750" indent="-285750" algn="just">
              <a:buFont typeface="Wingdings" panose="05000000000000000000" pitchFamily="2" charset="2"/>
              <a:buChar char="v"/>
            </a:pPr>
            <a:r>
              <a:rPr lang="en-US" sz="2000" b="1" dirty="0"/>
              <a:t>Impoliteness to Avoid</a:t>
            </a:r>
            <a:r>
              <a:rPr lang="en-US" sz="2000" dirty="0"/>
              <a:t> - Certain people may regard loud or brisk speaking to be impolite. Furthermore, interrupting someone in the midst of a statement is impolite. </a:t>
            </a:r>
          </a:p>
        </p:txBody>
      </p:sp>
    </p:spTree>
    <p:extLst>
      <p:ext uri="{BB962C8B-B14F-4D97-AF65-F5344CB8AC3E}">
        <p14:creationId xmlns:p14="http://schemas.microsoft.com/office/powerpoint/2010/main" val="467966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6237838"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t>Examples from the Hotel Industry </a:t>
            </a:r>
          </a:p>
          <a:p>
            <a:pPr marL="342900" indent="-342900" algn="just">
              <a:buFont typeface="Wingdings" panose="05000000000000000000" pitchFamily="2" charset="2"/>
              <a:buChar char="v"/>
            </a:pPr>
            <a:r>
              <a:rPr lang="en-US" sz="2400" dirty="0"/>
              <a:t>To a Spanish-speaking guest, a bilingual employee should say "Buenos das" or "</a:t>
            </a:r>
            <a:r>
              <a:rPr lang="en-US" sz="2400" dirty="0" err="1"/>
              <a:t>Buenas</a:t>
            </a:r>
            <a:r>
              <a:rPr lang="en-US" sz="2400" dirty="0"/>
              <a:t> </a:t>
            </a:r>
            <a:r>
              <a:rPr lang="en-US" sz="2400" dirty="0" err="1"/>
              <a:t>tardes</a:t>
            </a:r>
            <a:r>
              <a:rPr lang="en-US" sz="2400" dirty="0"/>
              <a:t>," followed by the visitor's title and last name</a:t>
            </a:r>
          </a:p>
          <a:p>
            <a:pPr marL="342900" indent="-342900" algn="just">
              <a:buFont typeface="Wingdings" panose="05000000000000000000" pitchFamily="2" charset="2"/>
              <a:buChar char="v"/>
            </a:pPr>
            <a:r>
              <a:rPr lang="en-US" sz="2400" dirty="0"/>
              <a:t>While serving room service, it is critical to be attentive and pleasant. "How can I help you?"</a:t>
            </a:r>
          </a:p>
          <a:p>
            <a:pPr marL="342900" indent="-342900" algn="just">
              <a:buFont typeface="Wingdings" panose="05000000000000000000" pitchFamily="2" charset="2"/>
              <a:buChar char="v"/>
            </a:pPr>
            <a:r>
              <a:rPr lang="en-US" sz="2400" dirty="0"/>
              <a:t>). How can I assist you? Likewise, always use "</a:t>
            </a:r>
            <a:r>
              <a:rPr lang="en-US" sz="2400" dirty="0" err="1"/>
              <a:t>usted</a:t>
            </a:r>
            <a:r>
              <a:rPr lang="en-US" sz="2400" dirty="0"/>
              <a:t>."</a:t>
            </a:r>
          </a:p>
        </p:txBody>
      </p:sp>
      <p:sp>
        <p:nvSpPr>
          <p:cNvPr id="3" name="Rectangle 2"/>
          <p:cNvSpPr/>
          <p:nvPr/>
        </p:nvSpPr>
        <p:spPr>
          <a:xfrm>
            <a:off x="6237838" y="0"/>
            <a:ext cx="5954162" cy="68580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t>Conclusion </a:t>
            </a:r>
          </a:p>
          <a:p>
            <a:pPr marL="285750" indent="-285750" algn="just">
              <a:buFont typeface="Wingdings" panose="05000000000000000000" pitchFamily="2" charset="2"/>
              <a:buChar char="v"/>
            </a:pPr>
            <a:r>
              <a:rPr lang="en-US" sz="2400" dirty="0"/>
              <a:t>In conclusion, the atmosphere at the hotel improves when staff members communicate in both English and Spanish with clients</a:t>
            </a:r>
          </a:p>
          <a:p>
            <a:pPr marL="285750" indent="-285750" algn="just">
              <a:buFont typeface="Wingdings" panose="05000000000000000000" pitchFamily="2" charset="2"/>
              <a:buChar char="v"/>
            </a:pPr>
            <a:r>
              <a:rPr lang="en-US" sz="2400" dirty="0"/>
              <a:t>The majority of Latin American nations use Spanish as their main language,</a:t>
            </a:r>
          </a:p>
          <a:p>
            <a:pPr marL="285750" indent="-285750" algn="just">
              <a:buFont typeface="Wingdings" panose="05000000000000000000" pitchFamily="2" charset="2"/>
              <a:buChar char="v"/>
            </a:pPr>
            <a:r>
              <a:rPr lang="en-US" sz="2400" dirty="0"/>
              <a:t>Being disrespectful in the hotel industry may make visitors dissatisfied, which may result in negative reviews.</a:t>
            </a:r>
          </a:p>
        </p:txBody>
      </p:sp>
    </p:spTree>
    <p:extLst>
      <p:ext uri="{BB962C8B-B14F-4D97-AF65-F5344CB8AC3E}">
        <p14:creationId xmlns:p14="http://schemas.microsoft.com/office/powerpoint/2010/main" val="1993878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0657" y="416460"/>
            <a:ext cx="11715185" cy="1032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Reference List </a:t>
            </a:r>
          </a:p>
        </p:txBody>
      </p:sp>
      <p:sp>
        <p:nvSpPr>
          <p:cNvPr id="3" name="Rounded Rectangle 2"/>
          <p:cNvSpPr/>
          <p:nvPr/>
        </p:nvSpPr>
        <p:spPr>
          <a:xfrm>
            <a:off x="647322" y="1611517"/>
            <a:ext cx="10981854" cy="497035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v"/>
            </a:pPr>
            <a:r>
              <a:rPr lang="en-US" dirty="0"/>
              <a:t>Abramson, N.R. and Moran, R. (2018) Managing Cultural Differences: Global Leadership for the 21st Century. 10th Ed. Abingdon: </a:t>
            </a:r>
            <a:r>
              <a:rPr lang="en-US" dirty="0" err="1"/>
              <a:t>Routledge</a:t>
            </a:r>
            <a:endParaRPr lang="en-US" dirty="0"/>
          </a:p>
          <a:p>
            <a:pPr marL="285750" indent="-285750" algn="just">
              <a:buFont typeface="Wingdings" panose="05000000000000000000" pitchFamily="2" charset="2"/>
              <a:buChar char="v"/>
            </a:pPr>
            <a:r>
              <a:rPr lang="en-US" dirty="0" err="1"/>
              <a:t>Deresky</a:t>
            </a:r>
            <a:r>
              <a:rPr lang="en-US" dirty="0"/>
              <a:t>, H. (2017) International Management: Managing Across Borders and Cultures: Text and Cases. 9th Ed. Harlow: Pearson Education Ltd.</a:t>
            </a:r>
          </a:p>
          <a:p>
            <a:pPr marL="285750" indent="-285750" algn="just">
              <a:buFont typeface="Wingdings" panose="05000000000000000000" pitchFamily="2" charset="2"/>
              <a:buChar char="v"/>
            </a:pPr>
            <a:r>
              <a:rPr lang="en-US" dirty="0"/>
              <a:t>Hampden-Turner, C. and </a:t>
            </a:r>
            <a:r>
              <a:rPr lang="en-US" dirty="0" err="1"/>
              <a:t>Trompenaars</a:t>
            </a:r>
            <a:r>
              <a:rPr lang="en-US" dirty="0"/>
              <a:t>, F. (2020) Riding the Waves of Culture. 4 </a:t>
            </a:r>
            <a:r>
              <a:rPr lang="en-US" dirty="0" err="1"/>
              <a:t>th</a:t>
            </a:r>
            <a:r>
              <a:rPr lang="en-US" dirty="0"/>
              <a:t> Ed. London: John Murray Press.</a:t>
            </a:r>
          </a:p>
          <a:p>
            <a:pPr marL="285750" indent="-285750" algn="just">
              <a:buFont typeface="Wingdings" panose="05000000000000000000" pitchFamily="2" charset="2"/>
              <a:buChar char="v"/>
            </a:pPr>
            <a:r>
              <a:rPr lang="en-US" dirty="0" err="1"/>
              <a:t>Hofstede</a:t>
            </a:r>
            <a:r>
              <a:rPr lang="en-US" dirty="0"/>
              <a:t>, G., </a:t>
            </a:r>
            <a:r>
              <a:rPr lang="en-US" dirty="0" err="1"/>
              <a:t>Hofstede</a:t>
            </a:r>
            <a:r>
              <a:rPr lang="en-US" dirty="0"/>
              <a:t>, G.J. and </a:t>
            </a:r>
            <a:r>
              <a:rPr lang="en-US" dirty="0" err="1"/>
              <a:t>Minkov</a:t>
            </a:r>
            <a:r>
              <a:rPr lang="en-US" dirty="0"/>
              <a:t>, M. (2010) Cultures and organizations: software of the mind. 3rd Ed. New York: McGraw-Hill.</a:t>
            </a:r>
          </a:p>
          <a:p>
            <a:pPr marL="285750" indent="-285750" algn="just">
              <a:buFont typeface="Wingdings" panose="05000000000000000000" pitchFamily="2" charset="2"/>
              <a:buChar char="v"/>
            </a:pPr>
            <a:r>
              <a:rPr lang="en-US" dirty="0" err="1"/>
              <a:t>Úbeda-García</a:t>
            </a:r>
            <a:r>
              <a:rPr lang="en-US" dirty="0"/>
              <a:t>, M., </a:t>
            </a:r>
            <a:r>
              <a:rPr lang="en-US" dirty="0" err="1"/>
              <a:t>Claver</a:t>
            </a:r>
            <a:r>
              <a:rPr lang="en-US" dirty="0"/>
              <a:t>-Cortés, E., Marco-</a:t>
            </a:r>
            <a:r>
              <a:rPr lang="en-US" dirty="0" err="1"/>
              <a:t>Lajara</a:t>
            </a:r>
            <a:r>
              <a:rPr lang="en-US" dirty="0"/>
              <a:t>, B., </a:t>
            </a:r>
            <a:r>
              <a:rPr lang="en-US" dirty="0" err="1"/>
              <a:t>García</a:t>
            </a:r>
            <a:r>
              <a:rPr lang="en-US" dirty="0"/>
              <a:t>-Lillo, F. and Zaragoza-</a:t>
            </a:r>
            <a:r>
              <a:rPr lang="en-US" dirty="0" err="1"/>
              <a:t>Sáez</a:t>
            </a:r>
            <a:r>
              <a:rPr lang="en-US" dirty="0"/>
              <a:t>, P.C., 2018. Continuous innovation in the hotel industry: The development of organizational ambidexterity through human capital and organizational culture in Spanish hotels. </a:t>
            </a:r>
            <a:r>
              <a:rPr lang="en-US" i="1" dirty="0"/>
              <a:t>International Journal of Contemporary Hospitality Management</a:t>
            </a:r>
            <a:r>
              <a:rPr lang="en-US" dirty="0"/>
              <a:t>, </a:t>
            </a:r>
            <a:r>
              <a:rPr lang="en-US" i="1" dirty="0"/>
              <a:t>30</a:t>
            </a:r>
            <a:r>
              <a:rPr lang="en-US" dirty="0"/>
              <a:t>(12), pp.3609-3631.</a:t>
            </a:r>
          </a:p>
          <a:p>
            <a:pPr marL="285750" indent="-285750" algn="just">
              <a:buFont typeface="Wingdings" panose="05000000000000000000" pitchFamily="2" charset="2"/>
              <a:buChar char="v"/>
            </a:pPr>
            <a:r>
              <a:rPr lang="en-US" dirty="0"/>
              <a:t>Romero-</a:t>
            </a:r>
            <a:r>
              <a:rPr lang="en-US" dirty="0" err="1"/>
              <a:t>Martínez</a:t>
            </a:r>
            <a:r>
              <a:rPr lang="en-US" dirty="0"/>
              <a:t>, A.M., </a:t>
            </a:r>
            <a:r>
              <a:rPr lang="en-US" dirty="0" err="1"/>
              <a:t>García-Muiña</a:t>
            </a:r>
            <a:r>
              <a:rPr lang="en-US" dirty="0"/>
              <a:t>, F.E., </a:t>
            </a:r>
            <a:r>
              <a:rPr lang="en-US" dirty="0" err="1"/>
              <a:t>Chidlow</a:t>
            </a:r>
            <a:r>
              <a:rPr lang="en-US" dirty="0"/>
              <a:t>, A. and </a:t>
            </a:r>
            <a:r>
              <a:rPr lang="en-US" dirty="0" err="1"/>
              <a:t>Larimo</a:t>
            </a:r>
            <a:r>
              <a:rPr lang="en-US" dirty="0"/>
              <a:t>, J., 2019. Formal and informal institutional differences between home and host country and location choice: Evidence from the Spanish Hotel Industry. </a:t>
            </a:r>
            <a:r>
              <a:rPr lang="en-US" i="1" dirty="0"/>
              <a:t>Management International Review</a:t>
            </a:r>
            <a:r>
              <a:rPr lang="en-US" dirty="0"/>
              <a:t>, </a:t>
            </a:r>
            <a:r>
              <a:rPr lang="en-US" i="1" dirty="0"/>
              <a:t>59</a:t>
            </a:r>
            <a:r>
              <a:rPr lang="en-US" dirty="0"/>
              <a:t>, pp.41-65.</a:t>
            </a:r>
          </a:p>
        </p:txBody>
      </p:sp>
    </p:spTree>
    <p:extLst>
      <p:ext uri="{BB962C8B-B14F-4D97-AF65-F5344CB8AC3E}">
        <p14:creationId xmlns:p14="http://schemas.microsoft.com/office/powerpoint/2010/main" val="5739598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19</TotalTime>
  <Words>1749</Words>
  <Application>Microsoft Office PowerPoint</Application>
  <PresentationFormat>Widescreen</PresentationFormat>
  <Paragraphs>78</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Sezen Mustanova</cp:lastModifiedBy>
  <cp:revision>2</cp:revision>
  <dcterms:created xsi:type="dcterms:W3CDTF">2023-10-17T07:44:43Z</dcterms:created>
  <dcterms:modified xsi:type="dcterms:W3CDTF">2023-10-26T21:58:04Z</dcterms:modified>
</cp:coreProperties>
</file>