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  <p:sldMasterId id="2147483684" r:id="rId2"/>
  </p:sldMasterIdLst>
  <p:notesMasterIdLst>
    <p:notesMasterId r:id="rId16"/>
  </p:notesMasterIdLst>
  <p:sldIdLst>
    <p:sldId id="258" r:id="rId3"/>
    <p:sldId id="267" r:id="rId4"/>
    <p:sldId id="269" r:id="rId5"/>
    <p:sldId id="268" r:id="rId6"/>
    <p:sldId id="270" r:id="rId7"/>
    <p:sldId id="272" r:id="rId8"/>
    <p:sldId id="271" r:id="rId9"/>
    <p:sldId id="273" r:id="rId10"/>
    <p:sldId id="276" r:id="rId11"/>
    <p:sldId id="278" r:id="rId12"/>
    <p:sldId id="279" r:id="rId13"/>
    <p:sldId id="274" r:id="rId14"/>
    <p:sldId id="27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4532" autoAdjust="0"/>
  </p:normalViewPr>
  <p:slideViewPr>
    <p:cSldViewPr snapToGrid="0">
      <p:cViewPr varScale="1">
        <p:scale>
          <a:sx n="66" d="100"/>
          <a:sy n="66" d="100"/>
        </p:scale>
        <p:origin x="72" y="28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BB75357E-E446-4CE5-95E0-7794F24CFC7F}"/>
    <pc:docChg chg="undo custSel addSld delSld modSld sldOrd">
      <pc:chgData name="Christian Felices" userId="8e38ee09-c2ff-4103-943a-2518637016e9" providerId="ADAL" clId="{BB75357E-E446-4CE5-95E0-7794F24CFC7F}" dt="2025-02-25T14:27:15.517" v="189"/>
      <pc:docMkLst>
        <pc:docMk/>
      </pc:docMkLst>
      <pc:sldChg chg="modSp mod">
        <pc:chgData name="Christian Felices" userId="8e38ee09-c2ff-4103-943a-2518637016e9" providerId="ADAL" clId="{BB75357E-E446-4CE5-95E0-7794F24CFC7F}" dt="2025-02-25T14:15:19.065" v="16" actId="20577"/>
        <pc:sldMkLst>
          <pc:docMk/>
          <pc:sldMk cId="3760439513" sldId="267"/>
        </pc:sldMkLst>
        <pc:spChg chg="mod">
          <ac:chgData name="Christian Felices" userId="8e38ee09-c2ff-4103-943a-2518637016e9" providerId="ADAL" clId="{BB75357E-E446-4CE5-95E0-7794F24CFC7F}" dt="2025-02-25T14:15:19.065" v="16" actId="20577"/>
          <ac:spMkLst>
            <pc:docMk/>
            <pc:sldMk cId="3760439513" sldId="267"/>
            <ac:spMk id="3" creationId="{B7F9F88E-7521-99CE-4420-0AC7B61C8B24}"/>
          </ac:spMkLst>
        </pc:spChg>
      </pc:sldChg>
      <pc:sldChg chg="addSp delSp modSp new mod ord modNotesTx">
        <pc:chgData name="Christian Felices" userId="8e38ee09-c2ff-4103-943a-2518637016e9" providerId="ADAL" clId="{BB75357E-E446-4CE5-95E0-7794F24CFC7F}" dt="2025-02-25T14:27:15.517" v="189"/>
        <pc:sldMkLst>
          <pc:docMk/>
          <pc:sldMk cId="2156651080" sldId="276"/>
        </pc:sldMkLst>
        <pc:spChg chg="mod">
          <ac:chgData name="Christian Felices" userId="8e38ee09-c2ff-4103-943a-2518637016e9" providerId="ADAL" clId="{BB75357E-E446-4CE5-95E0-7794F24CFC7F}" dt="2025-02-25T14:15:34.641" v="33" actId="20577"/>
          <ac:spMkLst>
            <pc:docMk/>
            <pc:sldMk cId="2156651080" sldId="276"/>
            <ac:spMk id="2" creationId="{0293EBD1-A6C9-AC1C-43C2-D2CA29F7D6A4}"/>
          </ac:spMkLst>
        </pc:spChg>
        <pc:spChg chg="del">
          <ac:chgData name="Christian Felices" userId="8e38ee09-c2ff-4103-943a-2518637016e9" providerId="ADAL" clId="{BB75357E-E446-4CE5-95E0-7794F24CFC7F}" dt="2025-02-25T14:16:04.990" v="34" actId="478"/>
          <ac:spMkLst>
            <pc:docMk/>
            <pc:sldMk cId="2156651080" sldId="276"/>
            <ac:spMk id="3" creationId="{8A7D807B-0ACE-B9AF-9EC0-870E890B1F1E}"/>
          </ac:spMkLst>
        </pc:spChg>
        <pc:spChg chg="add mod">
          <ac:chgData name="Christian Felices" userId="8e38ee09-c2ff-4103-943a-2518637016e9" providerId="ADAL" clId="{BB75357E-E446-4CE5-95E0-7794F24CFC7F}" dt="2025-02-25T14:26:41.814" v="187"/>
          <ac:spMkLst>
            <pc:docMk/>
            <pc:sldMk cId="2156651080" sldId="276"/>
            <ac:spMk id="4" creationId="{037EA1AB-F4EA-A117-4CDE-840A44904F97}"/>
          </ac:spMkLst>
        </pc:spChg>
        <pc:picChg chg="add mod">
          <ac:chgData name="Christian Felices" userId="8e38ee09-c2ff-4103-943a-2518637016e9" providerId="ADAL" clId="{BB75357E-E446-4CE5-95E0-7794F24CFC7F}" dt="2025-02-25T14:16:14.887" v="38" actId="1076"/>
          <ac:picMkLst>
            <pc:docMk/>
            <pc:sldMk cId="2156651080" sldId="276"/>
            <ac:picMk id="1026" creationId="{73F49901-5EDE-6C9C-D411-B6542A3D73DC}"/>
          </ac:picMkLst>
        </pc:picChg>
      </pc:sldChg>
      <pc:sldChg chg="addSp delSp modSp new del mod modNotesTx">
        <pc:chgData name="Christian Felices" userId="8e38ee09-c2ff-4103-943a-2518637016e9" providerId="ADAL" clId="{BB75357E-E446-4CE5-95E0-7794F24CFC7F}" dt="2025-02-25T14:23:58.842" v="161" actId="47"/>
        <pc:sldMkLst>
          <pc:docMk/>
          <pc:sldMk cId="1682111015" sldId="277"/>
        </pc:sldMkLst>
        <pc:spChg chg="del">
          <ac:chgData name="Christian Felices" userId="8e38ee09-c2ff-4103-943a-2518637016e9" providerId="ADAL" clId="{BB75357E-E446-4CE5-95E0-7794F24CFC7F}" dt="2025-02-25T14:19:36.727" v="123" actId="478"/>
          <ac:spMkLst>
            <pc:docMk/>
            <pc:sldMk cId="1682111015" sldId="277"/>
            <ac:spMk id="2" creationId="{A1CD11F3-2005-B4FC-FE4D-6DAD5EC845DC}"/>
          </ac:spMkLst>
        </pc:spChg>
        <pc:spChg chg="del">
          <ac:chgData name="Christian Felices" userId="8e38ee09-c2ff-4103-943a-2518637016e9" providerId="ADAL" clId="{BB75357E-E446-4CE5-95E0-7794F24CFC7F}" dt="2025-02-25T14:19:38.902" v="124" actId="478"/>
          <ac:spMkLst>
            <pc:docMk/>
            <pc:sldMk cId="1682111015" sldId="277"/>
            <ac:spMk id="3" creationId="{018DB6C6-74D3-CA8F-01C6-8605F1A5DEDD}"/>
          </ac:spMkLst>
        </pc:spChg>
        <pc:spChg chg="add del">
          <ac:chgData name="Christian Felices" userId="8e38ee09-c2ff-4103-943a-2518637016e9" providerId="ADAL" clId="{BB75357E-E446-4CE5-95E0-7794F24CFC7F}" dt="2025-02-25T14:19:41.475" v="126" actId="22"/>
          <ac:spMkLst>
            <pc:docMk/>
            <pc:sldMk cId="1682111015" sldId="277"/>
            <ac:spMk id="5" creationId="{A2EC8308-1183-66E3-327D-ACF8393B8D71}"/>
          </ac:spMkLst>
        </pc:spChg>
        <pc:picChg chg="add mod">
          <ac:chgData name="Christian Felices" userId="8e38ee09-c2ff-4103-943a-2518637016e9" providerId="ADAL" clId="{BB75357E-E446-4CE5-95E0-7794F24CFC7F}" dt="2025-02-25T14:20:26.381" v="141" actId="1036"/>
          <ac:picMkLst>
            <pc:docMk/>
            <pc:sldMk cId="1682111015" sldId="277"/>
            <ac:picMk id="6" creationId="{F028B5CC-0D01-D198-9D90-1B5E7D11EDA9}"/>
          </ac:picMkLst>
        </pc:picChg>
      </pc:sldChg>
      <pc:sldChg chg="modSp add mod ord modNotesTx">
        <pc:chgData name="Christian Felices" userId="8e38ee09-c2ff-4103-943a-2518637016e9" providerId="ADAL" clId="{BB75357E-E446-4CE5-95E0-7794F24CFC7F}" dt="2025-02-25T14:27:15.517" v="189"/>
        <pc:sldMkLst>
          <pc:docMk/>
          <pc:sldMk cId="438481192" sldId="278"/>
        </pc:sldMkLst>
        <pc:spChg chg="mod">
          <ac:chgData name="Christian Felices" userId="8e38ee09-c2ff-4103-943a-2518637016e9" providerId="ADAL" clId="{BB75357E-E446-4CE5-95E0-7794F24CFC7F}" dt="2025-02-25T14:26:16.282" v="183"/>
          <ac:spMkLst>
            <pc:docMk/>
            <pc:sldMk cId="438481192" sldId="278"/>
            <ac:spMk id="4" creationId="{D6A01978-AA9F-28B2-1AC5-D9E939B35950}"/>
          </ac:spMkLst>
        </pc:spChg>
      </pc:sldChg>
      <pc:sldChg chg="modSp add mod ord modNotesTx">
        <pc:chgData name="Christian Felices" userId="8e38ee09-c2ff-4103-943a-2518637016e9" providerId="ADAL" clId="{BB75357E-E446-4CE5-95E0-7794F24CFC7F}" dt="2025-02-25T14:27:15.517" v="189"/>
        <pc:sldMkLst>
          <pc:docMk/>
          <pc:sldMk cId="4019425463" sldId="279"/>
        </pc:sldMkLst>
        <pc:spChg chg="mod">
          <ac:chgData name="Christian Felices" userId="8e38ee09-c2ff-4103-943a-2518637016e9" providerId="ADAL" clId="{BB75357E-E446-4CE5-95E0-7794F24CFC7F}" dt="2025-02-25T14:26:06.541" v="179" actId="20577"/>
          <ac:spMkLst>
            <pc:docMk/>
            <pc:sldMk cId="4019425463" sldId="279"/>
            <ac:spMk id="4" creationId="{891112B6-BFB8-0ABD-72A2-692192D91C8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D1EBB-7FDB-4D9C-990D-73E8B0641E6F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EFB5D-60EE-4A6D-B7FF-16B258969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67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looking to get the students to a place where they question/challenge everything, that even though a source may pass the CRAAP test, there may still be biases that have formulated it, and the way we can overcome this is by using multiple sources, with multiple perspectives.</a:t>
            </a:r>
          </a:p>
          <a:p>
            <a:endParaRPr lang="en-GB" dirty="0"/>
          </a:p>
          <a:p>
            <a:r>
              <a:rPr lang="en-GB" dirty="0"/>
              <a:t>Even here, there will be biases present – US!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2912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Intellectual Standards – aim is for these standards to be infused in students to guide reasoning (judging, feedback, coaching, practice rounds)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Clarity forces the thinking to be explained well so that it is easy to understand. When thinking is easy to follow, it has Clarity.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Accuracy makes sure that all information is correct and free from error. If the thinking is reliable, then it has Accuracy.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Precision goes one step further than Accuracy. It demands that the words and data used are exact. If no more details could be added, then it has Precision.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Relevance means that everything included is important, that each part makes a difference. If something is focused on what needs to be said, there is Relevance.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Depth makes the argument thorough. It forces us to explore the complexities. If an argument includes all the nuances necessary to make the point, it has Depth.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Breadth demands that additional viewpoints are taken into account. Are all perspectives considered? When all sides of an argument are discussed, then we find Breadth.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Logical means that an argument is reasonable, the thinking is consistent and the conclusions follow from the evidence. When something makes sense step-by-step, then it is Logical.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Significance compels us to include the most important ideas. We don’t want to leave out crucial facts that would help to make a point. When everything that is essential is included, then we find Significance.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Fairness means that the argument is balanced and free from bias. It pushes us to be impartial and </a:t>
            </a:r>
            <a:r>
              <a:rPr lang="en-GB" dirty="0" err="1"/>
              <a:t>evenhanded</a:t>
            </a:r>
            <a:r>
              <a:rPr lang="en-GB" dirty="0"/>
              <a:t> toward other positions. When an argument is objective, there is Fairness.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883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CD9BD-DFEA-6D3D-810F-8A447CD93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916F20-8E6D-F9FC-D7AD-2D1441E650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44662C-3D76-214F-91C4-3B52D473C9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Elements of Thought (what intellectual standards are applied to) (https://theelementsofthought.org/the-elements-of-thought-one-by-one/)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Point of View: who we are, what we value (frames, perspectives, orientations) (K, CP)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Purpose: Why in the world am I thinking about this? (winning or improvement as </a:t>
            </a:r>
            <a:r>
              <a:rPr lang="en-GB" dirty="0" err="1"/>
              <a:t>goaloriented</a:t>
            </a:r>
            <a:r>
              <a:rPr lang="en-GB" dirty="0"/>
              <a:t> – practice, judge feedback, et)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Question at Issue that we’re trying to answer. (debating a topic, switch-side debating, cross examination, CP, K, </a:t>
            </a:r>
            <a:r>
              <a:rPr lang="en-GB" dirty="0" err="1"/>
              <a:t>Disads</a:t>
            </a:r>
            <a:r>
              <a:rPr lang="en-GB" dirty="0"/>
              <a:t>/Advantages, stock issues, topic paper writing)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Information (data) to make a decision - preseason research, refutation.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Interpretation and Inferences - argument construction, rebuttals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Concepts (common language to understand a problem) </a:t>
            </a:r>
            <a:r>
              <a:rPr lang="en-GB" dirty="0" err="1"/>
              <a:t>disad</a:t>
            </a:r>
            <a:r>
              <a:rPr lang="en-GB" dirty="0"/>
              <a:t>/advantage structure,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Assumptions – K debate, topicality, CP 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Implications and Consequences – advantages/disadvantages, rebuttals, refutation)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810528-A415-A061-9A7E-7954B30DE3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460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F2A90-244B-309F-B2F9-F4A835AE1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D5ADFC-C5E8-6C96-9538-3BDAA4445F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92ACF4-39B0-3E44-28AE-8347D179F6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Intellectual Humility – Students acknowledge biases and the limits of their knowledge. </a:t>
            </a:r>
          </a:p>
          <a:p>
            <a:r>
              <a:rPr lang="en-GB" dirty="0"/>
              <a:t>• Intellectual Courage – Dare to question and challenge popular or long-held beliefs in the face of new information or evidence. </a:t>
            </a:r>
          </a:p>
          <a:p>
            <a:r>
              <a:rPr lang="en-GB" dirty="0"/>
              <a:t>• Intellectual Empathy – Consider others’ perspectives in order to accurately reconstruct their viewpoints. </a:t>
            </a:r>
          </a:p>
          <a:p>
            <a:r>
              <a:rPr lang="en-GB" dirty="0"/>
              <a:t>• Intellectual Autonomy – independently think through questions and problems. </a:t>
            </a:r>
          </a:p>
          <a:p>
            <a:r>
              <a:rPr lang="en-GB" dirty="0"/>
              <a:t>• Intellectual Integrity - students hold themselves to same rigorous standards of thinking and </a:t>
            </a:r>
            <a:r>
              <a:rPr lang="en-GB" dirty="0" err="1"/>
              <a:t>behavior</a:t>
            </a:r>
            <a:r>
              <a:rPr lang="en-GB" dirty="0"/>
              <a:t> by which they hold others. • Intellectual Perseverance – struggle with confusion, frustration, and uncertainty to gain understanding. </a:t>
            </a:r>
          </a:p>
          <a:p>
            <a:r>
              <a:rPr lang="en-GB" dirty="0"/>
              <a:t>• Confidence in Reasoning – Rely on critical thinking process and trust its results. </a:t>
            </a:r>
          </a:p>
          <a:p>
            <a:r>
              <a:rPr lang="en-GB" dirty="0"/>
              <a:t>• Fair-mindedness - – Strive to treat every viewpoint in an unbiased way without reference to students’ own vested interests.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0F75A6-D9E7-80AB-6ADF-F1B562C085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68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– often within the care sector, policies and procedures are produced by administrators/managers with little knowledge of how the job is practically done, and/or the relationships with other elements which, could lead to larger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33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examples of things to include here could be:</a:t>
            </a:r>
          </a:p>
          <a:p>
            <a:endParaRPr lang="en-GB" dirty="0"/>
          </a:p>
          <a:p>
            <a:pPr algn="l" fontAlgn="base">
              <a:spcAft>
                <a:spcPts val="15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Does the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logic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 of the argument make sense?</a:t>
            </a:r>
          </a:p>
          <a:p>
            <a:pPr algn="l" fontAlgn="base">
              <a:spcAft>
                <a:spcPts val="15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Is it clear how you could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falsify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 the argument?</a:t>
            </a:r>
          </a:p>
          <a:p>
            <a:pPr algn="l" fontAlgn="base">
              <a:spcAft>
                <a:spcPts val="15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What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evidence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 for the argument has been cited?</a:t>
            </a:r>
          </a:p>
          <a:p>
            <a:pPr algn="l" fontAlgn="base">
              <a:spcAft>
                <a:spcPts val="15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Is that evidence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sufficient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,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accurate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, and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relevant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?</a:t>
            </a:r>
          </a:p>
          <a:p>
            <a:pPr algn="l" fontAlgn="base">
              <a:spcAft>
                <a:spcPts val="15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Has the argument been framed in a way to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persuade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 you with emotion rather than </a:t>
            </a: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convince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 you with evidence?</a:t>
            </a:r>
          </a:p>
          <a:p>
            <a:endParaRPr lang="en-GB" dirty="0"/>
          </a:p>
          <a:p>
            <a:r>
              <a:rPr lang="en-GB" dirty="0"/>
              <a:t>We could expand upon this to include consideration for external factors and relationships </a:t>
            </a:r>
          </a:p>
          <a:p>
            <a:endParaRPr lang="en-GB" dirty="0"/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Clarity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: Could you elaborate further on that point? Could you express that point in another way? Could you give me an illustration? Could you give me an example?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Accuracy: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Is that really true? How could we check that? How could we find out if that is true?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Precision: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Could you give me more details? Could you be more specific? (note that a statement can be both clear and accurate without being specific – ‘my dog is fat and really needs to lose some weight’ is both clear and accurate without being precise. It doesn’t’ tell us how overweight Henry is – one kilo, five kilos, or ten kilos).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Relevance: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How is that connected with the question? How does that bear on the issue?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Depth: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How does your answer address the complexities of the question? How are you taking into account the problems of the question? Is that dealing with the most significant factors?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Breadth: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Do we need to consider another point of view? Is there another way to look at this question? What would this look like from a conservative standpoint? What would this look like from the point of view of … (fill in the dots).</a:t>
            </a:r>
          </a:p>
          <a:p>
            <a:pPr algn="l" fontAlgn="base"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777777"/>
                </a:solidFill>
                <a:effectLst/>
                <a:latin typeface="inherit"/>
              </a:rPr>
              <a:t>Logic: </a:t>
            </a:r>
            <a:r>
              <a:rPr lang="en-GB" b="0" i="0" dirty="0">
                <a:solidFill>
                  <a:srgbClr val="171717"/>
                </a:solidFill>
                <a:effectLst/>
                <a:latin typeface="HelveticaNeue"/>
              </a:rPr>
              <a:t>Does that really make sense? Does that follow from what you said? How does that follow? Before you implied this and now you are saying that – how can both be true?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6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4000" dirty="0"/>
              <a:t>BMSK5011 Developing Workplace Critical Thinking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Session: 7</a:t>
            </a: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918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A5CD-A6DC-A42D-88F5-EB1202B7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Agenda (evaluating Information):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9F88E-7521-99CE-4420-0AC7B61C8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000" y="2881426"/>
            <a:ext cx="11594969" cy="3651349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Evaluating Information and sources at work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What types of info are available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How are these utilised</a:t>
            </a:r>
          </a:p>
          <a:p>
            <a:r>
              <a:rPr lang="en-GB" dirty="0">
                <a:solidFill>
                  <a:schemeClr val="tx2"/>
                </a:solidFill>
              </a:rPr>
              <a:t>CRAAP test</a:t>
            </a:r>
          </a:p>
          <a:p>
            <a:r>
              <a:rPr lang="en-GB" dirty="0">
                <a:solidFill>
                  <a:schemeClr val="tx2"/>
                </a:solidFill>
              </a:rPr>
              <a:t>Paul-Elder model</a:t>
            </a:r>
          </a:p>
          <a:p>
            <a:r>
              <a:rPr lang="en-GB" dirty="0">
                <a:solidFill>
                  <a:schemeClr val="tx2"/>
                </a:solidFill>
              </a:rPr>
              <a:t>Developing a Critical Thinking checklist 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43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A3899-26E1-6287-8403-0608D10E7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types of information have you utilised in your work recently?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7BFF9-92F7-7C17-9CE2-06DA1D996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List all the different types, and categorise them – Primary, secondary, or ‘other’</a:t>
            </a:r>
          </a:p>
        </p:txBody>
      </p:sp>
    </p:spTree>
    <p:extLst>
      <p:ext uri="{BB962C8B-B14F-4D97-AF65-F5344CB8AC3E}">
        <p14:creationId xmlns:p14="http://schemas.microsoft.com/office/powerpoint/2010/main" val="2611938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2A9BF-E1CB-0B9E-1425-61FC6BAB5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4956143" cy="2280217"/>
          </a:xfrm>
        </p:spPr>
        <p:txBody>
          <a:bodyPr>
            <a:normAutofit/>
          </a:bodyPr>
          <a:lstStyle/>
          <a:p>
            <a:r>
              <a:rPr lang="en-GB" dirty="0"/>
              <a:t>What types of </a:t>
            </a:r>
            <a:br>
              <a:rPr lang="en-GB" dirty="0"/>
            </a:br>
            <a:r>
              <a:rPr lang="en-GB" dirty="0"/>
              <a:t>information are </a:t>
            </a:r>
            <a:br>
              <a:rPr lang="en-GB" dirty="0"/>
            </a:br>
            <a:r>
              <a:rPr lang="en-GB" dirty="0"/>
              <a:t>available?</a:t>
            </a:r>
          </a:p>
        </p:txBody>
      </p:sp>
      <p:pic>
        <p:nvPicPr>
          <p:cNvPr id="1026" name="Picture 2" descr="Types of Sources - WRT 380 - Kaplan - Research &amp; Subject Guides at Stony  Brook University">
            <a:extLst>
              <a:ext uri="{FF2B5EF4-FFF2-40B4-BE49-F238E27FC236}">
                <a16:creationId xmlns:a16="http://schemas.microsoft.com/office/drawing/2014/main" id="{91127236-AC31-193A-5377-8CB879154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316" y="1181100"/>
            <a:ext cx="7707086" cy="567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471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5BDD8-F28A-D53F-1042-E9621430D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kind of issues could be in each?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1F36B-9074-6C12-A6F8-FF30FED67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744" y="2949689"/>
            <a:ext cx="8348857" cy="3651349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Biases</a:t>
            </a:r>
          </a:p>
          <a:p>
            <a:r>
              <a:rPr lang="en-GB" dirty="0">
                <a:solidFill>
                  <a:schemeClr val="tx2"/>
                </a:solidFill>
              </a:rPr>
              <a:t>Assumptions</a:t>
            </a:r>
          </a:p>
          <a:p>
            <a:r>
              <a:rPr lang="en-GB" dirty="0">
                <a:solidFill>
                  <a:schemeClr val="tx2"/>
                </a:solidFill>
              </a:rPr>
              <a:t>Levels of knowledge…</a:t>
            </a:r>
          </a:p>
        </p:txBody>
      </p:sp>
    </p:spTree>
    <p:extLst>
      <p:ext uri="{BB962C8B-B14F-4D97-AF65-F5344CB8AC3E}">
        <p14:creationId xmlns:p14="http://schemas.microsoft.com/office/powerpoint/2010/main" val="139555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93541-3338-FED1-6485-7B2F40971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DD86D-CB17-BB66-30CF-1E7D918A6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Read the example report[s], what types of issues can you identify within them?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What type of impact could this have on the organisation?</a:t>
            </a:r>
          </a:p>
        </p:txBody>
      </p:sp>
    </p:spTree>
    <p:extLst>
      <p:ext uri="{BB962C8B-B14F-4D97-AF65-F5344CB8AC3E}">
        <p14:creationId xmlns:p14="http://schemas.microsoft.com/office/powerpoint/2010/main" val="374482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0CDF0-C806-BA1D-2031-0680C543D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test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B7613-2907-4BDD-07CF-B16A0AC68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771" y="3122854"/>
            <a:ext cx="11594969" cy="3651349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What does the acronym stand for?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How does it help us be more critical of the information?</a:t>
            </a:r>
          </a:p>
        </p:txBody>
      </p:sp>
      <p:pic>
        <p:nvPicPr>
          <p:cNvPr id="2050" name="Picture 2" descr="The CRAP/CRAAP/TRAAP Test - *Reusable LibGuides Boxes - Research Guides  (LibGuides) at Butler University">
            <a:extLst>
              <a:ext uri="{FF2B5EF4-FFF2-40B4-BE49-F238E27FC236}">
                <a16:creationId xmlns:a16="http://schemas.microsoft.com/office/drawing/2014/main" id="{6801A51B-C2B7-E8F0-F758-40CD2E1EB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6829">
            <a:off x="6026832" y="1560754"/>
            <a:ext cx="6524625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24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07A33-2A25-61FA-1268-733ADD226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CFD5C-B078-B39A-F496-A13ADFC1D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When we think of tools/techniques such as CRAAP, are there limitations to its usefulness?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Could there still be issues within its usage?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What can we do to overcome this?</a:t>
            </a:r>
          </a:p>
        </p:txBody>
      </p:sp>
    </p:spTree>
    <p:extLst>
      <p:ext uri="{BB962C8B-B14F-4D97-AF65-F5344CB8AC3E}">
        <p14:creationId xmlns:p14="http://schemas.microsoft.com/office/powerpoint/2010/main" val="361391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EBD1-A6C9-AC1C-43C2-D2CA29F7D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Paul-Elder Model</a:t>
            </a:r>
          </a:p>
        </p:txBody>
      </p:sp>
      <p:pic>
        <p:nvPicPr>
          <p:cNvPr id="1026" name="Picture 2" descr="1 The Paul-Elder model of critical thinking, adapted from 4 .">
            <a:extLst>
              <a:ext uri="{FF2B5EF4-FFF2-40B4-BE49-F238E27FC236}">
                <a16:creationId xmlns:a16="http://schemas.microsoft.com/office/drawing/2014/main" id="{73F49901-5EDE-6C9C-D411-B6542A3D7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188" y="1161143"/>
            <a:ext cx="7484279" cy="569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7EA1AB-F4EA-A117-4CDE-840A44904F97}"/>
              </a:ext>
            </a:extLst>
          </p:cNvPr>
          <p:cNvSpPr txBox="1"/>
          <p:nvPr/>
        </p:nvSpPr>
        <p:spPr>
          <a:xfrm>
            <a:off x="301657" y="2641600"/>
            <a:ext cx="386394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Intellectual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800" dirty="0"/>
              <a:t>aim is for these standards to be infused in students to guide reasoning (judging, feedback, coaching, practice rounds)</a:t>
            </a:r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651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513CB-AEED-9998-91E7-2CBE70B05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E917-0EA3-1010-E749-D261363B2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Paul-Elder Model</a:t>
            </a:r>
          </a:p>
        </p:txBody>
      </p:sp>
      <p:pic>
        <p:nvPicPr>
          <p:cNvPr id="1026" name="Picture 2" descr="1 The Paul-Elder model of critical thinking, adapted from 4 .">
            <a:extLst>
              <a:ext uri="{FF2B5EF4-FFF2-40B4-BE49-F238E27FC236}">
                <a16:creationId xmlns:a16="http://schemas.microsoft.com/office/drawing/2014/main" id="{87DD04C7-6880-4610-48F4-4F6209F2D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188" y="1161143"/>
            <a:ext cx="7484279" cy="569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A01978-AA9F-28B2-1AC5-D9E939B35950}"/>
              </a:ext>
            </a:extLst>
          </p:cNvPr>
          <p:cNvSpPr txBox="1"/>
          <p:nvPr/>
        </p:nvSpPr>
        <p:spPr>
          <a:xfrm>
            <a:off x="301657" y="2641600"/>
            <a:ext cx="386394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Elements of Thought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800" dirty="0"/>
              <a:t>(what intellectual standards are applied to)</a:t>
            </a:r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481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C1084-E63C-5105-2DDF-78C7FCC936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6E4EC-AF9C-AAEA-A31D-B01243B33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Paul-Elder Model</a:t>
            </a:r>
          </a:p>
        </p:txBody>
      </p:sp>
      <p:pic>
        <p:nvPicPr>
          <p:cNvPr id="1026" name="Picture 2" descr="1 The Paul-Elder model of critical thinking, adapted from 4 .">
            <a:extLst>
              <a:ext uri="{FF2B5EF4-FFF2-40B4-BE49-F238E27FC236}">
                <a16:creationId xmlns:a16="http://schemas.microsoft.com/office/drawing/2014/main" id="{DFC7C959-F355-2692-AC45-28EF4A901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188" y="1161143"/>
            <a:ext cx="7484279" cy="569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1112B6-BFB8-0ABD-72A2-692192D91C87}"/>
              </a:ext>
            </a:extLst>
          </p:cNvPr>
          <p:cNvSpPr txBox="1"/>
          <p:nvPr/>
        </p:nvSpPr>
        <p:spPr>
          <a:xfrm>
            <a:off x="301657" y="2641600"/>
            <a:ext cx="41106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Intellectual Traits</a:t>
            </a:r>
          </a:p>
          <a:p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800" dirty="0"/>
              <a:t>(Product of applied standards to reasoning/thought):</a:t>
            </a:r>
            <a:endParaRPr lang="en-GB" sz="28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425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7F255-B729-BDB7-196B-D638C091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51EEC-DE4B-3F22-4409-D7B98BC96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When looking at your workplace information sources, are there elements of your job that aren’t considered within the information?</a:t>
            </a:r>
          </a:p>
        </p:txBody>
      </p:sp>
    </p:spTree>
    <p:extLst>
      <p:ext uri="{BB962C8B-B14F-4D97-AF65-F5344CB8AC3E}">
        <p14:creationId xmlns:p14="http://schemas.microsoft.com/office/powerpoint/2010/main" val="261318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B670-10D5-6A13-4BD3-1AACC9069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51C77-15DD-5082-126C-140A4F41A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CRAAP test as starting point, create your own checklist for applying critical thinking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35821389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1355</Words>
  <Application>Microsoft Office PowerPoint</Application>
  <PresentationFormat>Widescreen</PresentationFormat>
  <Paragraphs>102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HelveticaNeue</vt:lpstr>
      <vt:lpstr>inherit</vt:lpstr>
      <vt:lpstr>Aptos</vt:lpstr>
      <vt:lpstr>Arial</vt:lpstr>
      <vt:lpstr>Calibri</vt:lpstr>
      <vt:lpstr>Calibri Light</vt:lpstr>
      <vt:lpstr>Segoe UI</vt:lpstr>
      <vt:lpstr>UWTSD Text 2</vt:lpstr>
      <vt:lpstr>3_Title Slide 1</vt:lpstr>
      <vt:lpstr>   BMSK5011 Developing Workplace Critical Thinking  Session: 7  </vt:lpstr>
      <vt:lpstr>Agenda (evaluating Information):</vt:lpstr>
      <vt:lpstr>What types of information have you utilised in your work recently?</vt:lpstr>
      <vt:lpstr>What types of  information are  available?</vt:lpstr>
      <vt:lpstr>What kind of issues could be in each?</vt:lpstr>
      <vt:lpstr>Activity</vt:lpstr>
      <vt:lpstr>CRAAP test reminder</vt:lpstr>
      <vt:lpstr>Reliability of Information</vt:lpstr>
      <vt:lpstr>Paul-Elder Model</vt:lpstr>
      <vt:lpstr>Paul-Elder Model</vt:lpstr>
      <vt:lpstr>Paul-Elder Model</vt:lpstr>
      <vt:lpstr>Wider considerations</vt:lpstr>
      <vt:lpstr>Critical Thinking checklist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116</cp:revision>
  <dcterms:created xsi:type="dcterms:W3CDTF">2024-11-04T09:28:33Z</dcterms:created>
  <dcterms:modified xsi:type="dcterms:W3CDTF">2025-02-25T14:27:27Z</dcterms:modified>
</cp:coreProperties>
</file>