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672" r:id="rId2"/>
  </p:sldMasterIdLst>
  <p:notesMasterIdLst>
    <p:notesMasterId r:id="rId25"/>
  </p:notesMasterIdLst>
  <p:sldIdLst>
    <p:sldId id="256" r:id="rId3"/>
    <p:sldId id="306" r:id="rId4"/>
    <p:sldId id="258" r:id="rId5"/>
    <p:sldId id="265" r:id="rId6"/>
    <p:sldId id="260" r:id="rId7"/>
    <p:sldId id="263" r:id="rId8"/>
    <p:sldId id="264" r:id="rId9"/>
    <p:sldId id="261" r:id="rId10"/>
    <p:sldId id="262" r:id="rId11"/>
    <p:sldId id="266" r:id="rId12"/>
    <p:sldId id="267" r:id="rId13"/>
    <p:sldId id="302" r:id="rId14"/>
    <p:sldId id="276" r:id="rId15"/>
    <p:sldId id="275" r:id="rId16"/>
    <p:sldId id="274" r:id="rId17"/>
    <p:sldId id="308" r:id="rId18"/>
    <p:sldId id="273" r:id="rId19"/>
    <p:sldId id="272" r:id="rId20"/>
    <p:sldId id="271" r:id="rId21"/>
    <p:sldId id="310" r:id="rId22"/>
    <p:sldId id="307" r:id="rId23"/>
    <p:sldId id="270"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8265" autoAdjust="0"/>
  </p:normalViewPr>
  <p:slideViewPr>
    <p:cSldViewPr snapToGrid="0">
      <p:cViewPr varScale="1">
        <p:scale>
          <a:sx n="73" d="100"/>
          <a:sy n="73" d="100"/>
        </p:scale>
        <p:origin x="845" y="53"/>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gie Inman" userId="45afe42bba264570" providerId="LiveId" clId="{29764FAA-4CAA-4D86-BC9C-C896F5243B6E}"/>
    <pc:docChg chg="modSld">
      <pc:chgData name="Maggie Inman" userId="45afe42bba264570" providerId="LiveId" clId="{29764FAA-4CAA-4D86-BC9C-C896F5243B6E}" dt="2021-10-15T19:39:49.031" v="4" actId="6549"/>
      <pc:docMkLst>
        <pc:docMk/>
      </pc:docMkLst>
      <pc:sldChg chg="modSp">
        <pc:chgData name="Maggie Inman" userId="45afe42bba264570" providerId="LiveId" clId="{29764FAA-4CAA-4D86-BC9C-C896F5243B6E}" dt="2021-10-15T19:39:38.660" v="3" actId="20577"/>
        <pc:sldMkLst>
          <pc:docMk/>
          <pc:sldMk cId="109857222" sldId="256"/>
        </pc:sldMkLst>
        <pc:spChg chg="mod">
          <ac:chgData name="Maggie Inman" userId="45afe42bba264570" providerId="LiveId" clId="{29764FAA-4CAA-4D86-BC9C-C896F5243B6E}" dt="2021-10-15T19:39:38.660" v="3" actId="20577"/>
          <ac:spMkLst>
            <pc:docMk/>
            <pc:sldMk cId="109857222" sldId="256"/>
            <ac:spMk id="2" creationId="{00000000-0000-0000-0000-000000000000}"/>
          </ac:spMkLst>
        </pc:spChg>
      </pc:sldChg>
      <pc:sldChg chg="modNotesTx">
        <pc:chgData name="Maggie Inman" userId="45afe42bba264570" providerId="LiveId" clId="{29764FAA-4CAA-4D86-BC9C-C896F5243B6E}" dt="2021-10-15T19:39:49.031" v="4" actId="6549"/>
        <pc:sldMkLst>
          <pc:docMk/>
          <pc:sldMk cId="486863113" sldId="25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US" b="1" dirty="0"/>
            <a:t>Review the context of leadership from both an internal and external </a:t>
          </a:r>
          <a:r>
            <a:rPr lang="en-US" b="1" dirty="0" err="1"/>
            <a:t>organisational</a:t>
          </a:r>
          <a:r>
            <a:rPr lang="en-US" b="1" dirty="0"/>
            <a:t> perspective</a:t>
          </a:r>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dirty="0"/>
            <a:t>Define precarity and recognise its significance as a leadership dilemma </a:t>
          </a:r>
          <a:endParaRPr lang="en-US"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US" dirty="0"/>
            <a:t>Explore leadership in Complex Adaptive Systems</a:t>
          </a:r>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phldr="0"/>
      <dgm:spPr/>
      <dgm:t>
        <a:bodyPr/>
        <a:lstStyle/>
        <a:p>
          <a:pPr rtl="0">
            <a:lnSpc>
              <a:spcPct val="100000"/>
            </a:lnSpc>
          </a:pPr>
          <a:r>
            <a:rPr lang="en-GB" dirty="0">
              <a:latin typeface="Corbel" panose="020B0503020204020204"/>
            </a:rPr>
            <a:t> Evaluate</a:t>
          </a:r>
          <a:r>
            <a:rPr lang="en-US" dirty="0"/>
            <a:t> HR’s role in supporting a change in culture to better reflect the internal and external environment</a:t>
          </a:r>
          <a:endParaRPr lang="en-GB"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07D9C5-AA3D-433A-9982-3C56DB2F3D0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D71B956-EA5F-46AA-A0CD-E4EDB8D7EB8D}">
      <dgm:prSet/>
      <dgm:spPr/>
      <dgm:t>
        <a:bodyPr/>
        <a:lstStyle/>
        <a:p>
          <a:r>
            <a:rPr lang="en-GB"/>
            <a:t>Migrants</a:t>
          </a:r>
          <a:endParaRPr lang="en-US"/>
        </a:p>
      </dgm:t>
    </dgm:pt>
    <dgm:pt modelId="{EB81ADB1-1C50-4300-BA10-B5FED3F13913}" type="parTrans" cxnId="{776AE574-C0A1-47AF-9D78-53EE1B957304}">
      <dgm:prSet/>
      <dgm:spPr/>
      <dgm:t>
        <a:bodyPr/>
        <a:lstStyle/>
        <a:p>
          <a:endParaRPr lang="en-US"/>
        </a:p>
      </dgm:t>
    </dgm:pt>
    <dgm:pt modelId="{79C2B2F3-F04A-4848-971D-8FA2BBA3C8BA}" type="sibTrans" cxnId="{776AE574-C0A1-47AF-9D78-53EE1B957304}">
      <dgm:prSet/>
      <dgm:spPr/>
      <dgm:t>
        <a:bodyPr/>
        <a:lstStyle/>
        <a:p>
          <a:endParaRPr lang="en-US"/>
        </a:p>
      </dgm:t>
    </dgm:pt>
    <dgm:pt modelId="{EBC2B936-32EE-43E8-B310-8191B31A670B}">
      <dgm:prSet/>
      <dgm:spPr/>
      <dgm:t>
        <a:bodyPr/>
        <a:lstStyle/>
        <a:p>
          <a:r>
            <a:rPr lang="en-GB"/>
            <a:t>Young people</a:t>
          </a:r>
          <a:endParaRPr lang="en-US"/>
        </a:p>
      </dgm:t>
    </dgm:pt>
    <dgm:pt modelId="{5C1815B0-C8F6-4B1C-B9EF-6E5D8B19F4D5}" type="parTrans" cxnId="{9FA156D2-9013-4865-8B63-158B1FD6B524}">
      <dgm:prSet/>
      <dgm:spPr/>
      <dgm:t>
        <a:bodyPr/>
        <a:lstStyle/>
        <a:p>
          <a:endParaRPr lang="en-US"/>
        </a:p>
      </dgm:t>
    </dgm:pt>
    <dgm:pt modelId="{AB300FCC-2174-4DAF-A725-0C5E68025CAD}" type="sibTrans" cxnId="{9FA156D2-9013-4865-8B63-158B1FD6B524}">
      <dgm:prSet/>
      <dgm:spPr/>
      <dgm:t>
        <a:bodyPr/>
        <a:lstStyle/>
        <a:p>
          <a:endParaRPr lang="en-US"/>
        </a:p>
      </dgm:t>
    </dgm:pt>
    <dgm:pt modelId="{CF13A795-CEA8-4C5B-A7C8-2CE923674BC1}">
      <dgm:prSet/>
      <dgm:spPr/>
      <dgm:t>
        <a:bodyPr/>
        <a:lstStyle/>
        <a:p>
          <a:r>
            <a:rPr lang="en-GB"/>
            <a:t>Women</a:t>
          </a:r>
          <a:endParaRPr lang="en-US"/>
        </a:p>
      </dgm:t>
    </dgm:pt>
    <dgm:pt modelId="{90D946A2-3068-480E-A190-186DA06C3AD2}" type="parTrans" cxnId="{37597BBE-89BD-4162-B179-8729925BD85E}">
      <dgm:prSet/>
      <dgm:spPr/>
      <dgm:t>
        <a:bodyPr/>
        <a:lstStyle/>
        <a:p>
          <a:endParaRPr lang="en-US"/>
        </a:p>
      </dgm:t>
    </dgm:pt>
    <dgm:pt modelId="{F6E01E3E-2B69-4D52-87EA-A95DB44CB0C7}" type="sibTrans" cxnId="{37597BBE-89BD-4162-B179-8729925BD85E}">
      <dgm:prSet/>
      <dgm:spPr/>
      <dgm:t>
        <a:bodyPr/>
        <a:lstStyle/>
        <a:p>
          <a:endParaRPr lang="en-US"/>
        </a:p>
      </dgm:t>
    </dgm:pt>
    <dgm:pt modelId="{39452AEC-93E7-4822-A773-EEDF2D338FE1}">
      <dgm:prSet/>
      <dgm:spPr/>
      <dgm:t>
        <a:bodyPr/>
        <a:lstStyle/>
        <a:p>
          <a:r>
            <a:rPr lang="en-GB"/>
            <a:t>Working class men</a:t>
          </a:r>
          <a:endParaRPr lang="en-US"/>
        </a:p>
      </dgm:t>
    </dgm:pt>
    <dgm:pt modelId="{83877E29-3681-4A97-8436-31BCEDC29ACE}" type="parTrans" cxnId="{19CF85D7-1E68-4ACB-A555-4791F2DC7B50}">
      <dgm:prSet/>
      <dgm:spPr/>
      <dgm:t>
        <a:bodyPr/>
        <a:lstStyle/>
        <a:p>
          <a:endParaRPr lang="en-US"/>
        </a:p>
      </dgm:t>
    </dgm:pt>
    <dgm:pt modelId="{01FAA18F-2F73-4B1C-91E8-BA865AD24C89}" type="sibTrans" cxnId="{19CF85D7-1E68-4ACB-A555-4791F2DC7B50}">
      <dgm:prSet/>
      <dgm:spPr/>
      <dgm:t>
        <a:bodyPr/>
        <a:lstStyle/>
        <a:p>
          <a:endParaRPr lang="en-US"/>
        </a:p>
      </dgm:t>
    </dgm:pt>
    <dgm:pt modelId="{AB7E008D-B227-42C2-B705-93D6C65A2A67}">
      <dgm:prSet/>
      <dgm:spPr/>
      <dgm:t>
        <a:bodyPr/>
        <a:lstStyle/>
        <a:p>
          <a:r>
            <a:rPr lang="en-GB"/>
            <a:t>The elderly, disabled and unwell</a:t>
          </a:r>
          <a:endParaRPr lang="en-US"/>
        </a:p>
      </dgm:t>
    </dgm:pt>
    <dgm:pt modelId="{AB5F6C5A-76F0-458B-9456-202CFA0E4A9A}" type="parTrans" cxnId="{C2D03085-DD87-467B-BC0B-4EB386DA5F91}">
      <dgm:prSet/>
      <dgm:spPr/>
      <dgm:t>
        <a:bodyPr/>
        <a:lstStyle/>
        <a:p>
          <a:endParaRPr lang="en-US"/>
        </a:p>
      </dgm:t>
    </dgm:pt>
    <dgm:pt modelId="{CB29D997-877E-40EE-A660-35B40271E6AE}" type="sibTrans" cxnId="{C2D03085-DD87-467B-BC0B-4EB386DA5F91}">
      <dgm:prSet/>
      <dgm:spPr/>
      <dgm:t>
        <a:bodyPr/>
        <a:lstStyle/>
        <a:p>
          <a:endParaRPr lang="en-US"/>
        </a:p>
      </dgm:t>
    </dgm:pt>
    <dgm:pt modelId="{CD3DA550-E476-4A04-8478-3A778C756AE3}" type="pres">
      <dgm:prSet presAssocID="{4C07D9C5-AA3D-433A-9982-3C56DB2F3D04}" presName="diagram" presStyleCnt="0">
        <dgm:presLayoutVars>
          <dgm:dir/>
          <dgm:resizeHandles val="exact"/>
        </dgm:presLayoutVars>
      </dgm:prSet>
      <dgm:spPr/>
    </dgm:pt>
    <dgm:pt modelId="{0397C24B-CCD0-405D-911E-7B56A36C6FDA}" type="pres">
      <dgm:prSet presAssocID="{3D71B956-EA5F-46AA-A0CD-E4EDB8D7EB8D}" presName="node" presStyleLbl="node1" presStyleIdx="0" presStyleCnt="5">
        <dgm:presLayoutVars>
          <dgm:bulletEnabled val="1"/>
        </dgm:presLayoutVars>
      </dgm:prSet>
      <dgm:spPr/>
    </dgm:pt>
    <dgm:pt modelId="{69D4470C-4511-4F52-BF3B-5F968F332C10}" type="pres">
      <dgm:prSet presAssocID="{79C2B2F3-F04A-4848-971D-8FA2BBA3C8BA}" presName="sibTrans" presStyleCnt="0"/>
      <dgm:spPr/>
    </dgm:pt>
    <dgm:pt modelId="{E549B7F5-7877-4300-B69D-2CFB7C019A54}" type="pres">
      <dgm:prSet presAssocID="{EBC2B936-32EE-43E8-B310-8191B31A670B}" presName="node" presStyleLbl="node1" presStyleIdx="1" presStyleCnt="5">
        <dgm:presLayoutVars>
          <dgm:bulletEnabled val="1"/>
        </dgm:presLayoutVars>
      </dgm:prSet>
      <dgm:spPr/>
    </dgm:pt>
    <dgm:pt modelId="{5961032F-3FBA-47ED-B3BB-C765629AF437}" type="pres">
      <dgm:prSet presAssocID="{AB300FCC-2174-4DAF-A725-0C5E68025CAD}" presName="sibTrans" presStyleCnt="0"/>
      <dgm:spPr/>
    </dgm:pt>
    <dgm:pt modelId="{F027B3E4-2EA7-4983-996D-FFA28C311063}" type="pres">
      <dgm:prSet presAssocID="{CF13A795-CEA8-4C5B-A7C8-2CE923674BC1}" presName="node" presStyleLbl="node1" presStyleIdx="2" presStyleCnt="5">
        <dgm:presLayoutVars>
          <dgm:bulletEnabled val="1"/>
        </dgm:presLayoutVars>
      </dgm:prSet>
      <dgm:spPr/>
    </dgm:pt>
    <dgm:pt modelId="{B98110DE-C48B-443A-8B55-518839498DF2}" type="pres">
      <dgm:prSet presAssocID="{F6E01E3E-2B69-4D52-87EA-A95DB44CB0C7}" presName="sibTrans" presStyleCnt="0"/>
      <dgm:spPr/>
    </dgm:pt>
    <dgm:pt modelId="{44652CA4-469F-44AA-9A10-49C26835350B}" type="pres">
      <dgm:prSet presAssocID="{39452AEC-93E7-4822-A773-EEDF2D338FE1}" presName="node" presStyleLbl="node1" presStyleIdx="3" presStyleCnt="5">
        <dgm:presLayoutVars>
          <dgm:bulletEnabled val="1"/>
        </dgm:presLayoutVars>
      </dgm:prSet>
      <dgm:spPr/>
    </dgm:pt>
    <dgm:pt modelId="{CC806248-4C0B-4BF6-B1E2-A8DD112D31C2}" type="pres">
      <dgm:prSet presAssocID="{01FAA18F-2F73-4B1C-91E8-BA865AD24C89}" presName="sibTrans" presStyleCnt="0"/>
      <dgm:spPr/>
    </dgm:pt>
    <dgm:pt modelId="{DEA46A10-E998-4D4A-A882-588B0659A6CE}" type="pres">
      <dgm:prSet presAssocID="{AB7E008D-B227-42C2-B705-93D6C65A2A67}" presName="node" presStyleLbl="node1" presStyleIdx="4" presStyleCnt="5">
        <dgm:presLayoutVars>
          <dgm:bulletEnabled val="1"/>
        </dgm:presLayoutVars>
      </dgm:prSet>
      <dgm:spPr/>
    </dgm:pt>
  </dgm:ptLst>
  <dgm:cxnLst>
    <dgm:cxn modelId="{32CA1E1A-B993-48F1-A6F5-CCC64196C91B}" type="presOf" srcId="{AB7E008D-B227-42C2-B705-93D6C65A2A67}" destId="{DEA46A10-E998-4D4A-A882-588B0659A6CE}" srcOrd="0" destOrd="0" presId="urn:microsoft.com/office/officeart/2005/8/layout/default"/>
    <dgm:cxn modelId="{01E6981F-B360-45E8-A61D-4E1E0C1A2CD2}" type="presOf" srcId="{3D71B956-EA5F-46AA-A0CD-E4EDB8D7EB8D}" destId="{0397C24B-CCD0-405D-911E-7B56A36C6FDA}" srcOrd="0" destOrd="0" presId="urn:microsoft.com/office/officeart/2005/8/layout/default"/>
    <dgm:cxn modelId="{B65A3E64-0AF2-481B-9C77-95B323630AFD}" type="presOf" srcId="{CF13A795-CEA8-4C5B-A7C8-2CE923674BC1}" destId="{F027B3E4-2EA7-4983-996D-FFA28C311063}" srcOrd="0" destOrd="0" presId="urn:microsoft.com/office/officeart/2005/8/layout/default"/>
    <dgm:cxn modelId="{776AE574-C0A1-47AF-9D78-53EE1B957304}" srcId="{4C07D9C5-AA3D-433A-9982-3C56DB2F3D04}" destId="{3D71B956-EA5F-46AA-A0CD-E4EDB8D7EB8D}" srcOrd="0" destOrd="0" parTransId="{EB81ADB1-1C50-4300-BA10-B5FED3F13913}" sibTransId="{79C2B2F3-F04A-4848-971D-8FA2BBA3C8BA}"/>
    <dgm:cxn modelId="{C2D03085-DD87-467B-BC0B-4EB386DA5F91}" srcId="{4C07D9C5-AA3D-433A-9982-3C56DB2F3D04}" destId="{AB7E008D-B227-42C2-B705-93D6C65A2A67}" srcOrd="4" destOrd="0" parTransId="{AB5F6C5A-76F0-458B-9456-202CFA0E4A9A}" sibTransId="{CB29D997-877E-40EE-A660-35B40271E6AE}"/>
    <dgm:cxn modelId="{37597BBE-89BD-4162-B179-8729925BD85E}" srcId="{4C07D9C5-AA3D-433A-9982-3C56DB2F3D04}" destId="{CF13A795-CEA8-4C5B-A7C8-2CE923674BC1}" srcOrd="2" destOrd="0" parTransId="{90D946A2-3068-480E-A190-186DA06C3AD2}" sibTransId="{F6E01E3E-2B69-4D52-87EA-A95DB44CB0C7}"/>
    <dgm:cxn modelId="{E549F4C7-48D8-4DAC-98FC-3FD81A7E4F6F}" type="presOf" srcId="{39452AEC-93E7-4822-A773-EEDF2D338FE1}" destId="{44652CA4-469F-44AA-9A10-49C26835350B}" srcOrd="0" destOrd="0" presId="urn:microsoft.com/office/officeart/2005/8/layout/default"/>
    <dgm:cxn modelId="{9FA156D2-9013-4865-8B63-158B1FD6B524}" srcId="{4C07D9C5-AA3D-433A-9982-3C56DB2F3D04}" destId="{EBC2B936-32EE-43E8-B310-8191B31A670B}" srcOrd="1" destOrd="0" parTransId="{5C1815B0-C8F6-4B1C-B9EF-6E5D8B19F4D5}" sibTransId="{AB300FCC-2174-4DAF-A725-0C5E68025CAD}"/>
    <dgm:cxn modelId="{F6C862D3-DDA0-4A8F-A694-B174C0D94766}" type="presOf" srcId="{EBC2B936-32EE-43E8-B310-8191B31A670B}" destId="{E549B7F5-7877-4300-B69D-2CFB7C019A54}" srcOrd="0" destOrd="0" presId="urn:microsoft.com/office/officeart/2005/8/layout/default"/>
    <dgm:cxn modelId="{19CF85D7-1E68-4ACB-A555-4791F2DC7B50}" srcId="{4C07D9C5-AA3D-433A-9982-3C56DB2F3D04}" destId="{39452AEC-93E7-4822-A773-EEDF2D338FE1}" srcOrd="3" destOrd="0" parTransId="{83877E29-3681-4A97-8436-31BCEDC29ACE}" sibTransId="{01FAA18F-2F73-4B1C-91E8-BA865AD24C89}"/>
    <dgm:cxn modelId="{CE39CCDD-DAE8-4BD2-AAF1-DC4B134C01D2}" type="presOf" srcId="{4C07D9C5-AA3D-433A-9982-3C56DB2F3D04}" destId="{CD3DA550-E476-4A04-8478-3A778C756AE3}" srcOrd="0" destOrd="0" presId="urn:microsoft.com/office/officeart/2005/8/layout/default"/>
    <dgm:cxn modelId="{8E096C98-7CA6-43BB-A397-2796AB0B2526}" type="presParOf" srcId="{CD3DA550-E476-4A04-8478-3A778C756AE3}" destId="{0397C24B-CCD0-405D-911E-7B56A36C6FDA}" srcOrd="0" destOrd="0" presId="urn:microsoft.com/office/officeart/2005/8/layout/default"/>
    <dgm:cxn modelId="{90E6F77A-8E51-4849-858E-C7D56608A413}" type="presParOf" srcId="{CD3DA550-E476-4A04-8478-3A778C756AE3}" destId="{69D4470C-4511-4F52-BF3B-5F968F332C10}" srcOrd="1" destOrd="0" presId="urn:microsoft.com/office/officeart/2005/8/layout/default"/>
    <dgm:cxn modelId="{156EBE08-4B03-4595-B4F9-EFAB4B0C7E47}" type="presParOf" srcId="{CD3DA550-E476-4A04-8478-3A778C756AE3}" destId="{E549B7F5-7877-4300-B69D-2CFB7C019A54}" srcOrd="2" destOrd="0" presId="urn:microsoft.com/office/officeart/2005/8/layout/default"/>
    <dgm:cxn modelId="{4C47089F-FDA9-429B-9F67-105DD94FAA1B}" type="presParOf" srcId="{CD3DA550-E476-4A04-8478-3A778C756AE3}" destId="{5961032F-3FBA-47ED-B3BB-C765629AF437}" srcOrd="3" destOrd="0" presId="urn:microsoft.com/office/officeart/2005/8/layout/default"/>
    <dgm:cxn modelId="{7759148F-6449-417F-AB39-CEF2BD3412B9}" type="presParOf" srcId="{CD3DA550-E476-4A04-8478-3A778C756AE3}" destId="{F027B3E4-2EA7-4983-996D-FFA28C311063}" srcOrd="4" destOrd="0" presId="urn:microsoft.com/office/officeart/2005/8/layout/default"/>
    <dgm:cxn modelId="{5F6E8D73-1470-4649-8FBD-399CDD3E2C57}" type="presParOf" srcId="{CD3DA550-E476-4A04-8478-3A778C756AE3}" destId="{B98110DE-C48B-443A-8B55-518839498DF2}" srcOrd="5" destOrd="0" presId="urn:microsoft.com/office/officeart/2005/8/layout/default"/>
    <dgm:cxn modelId="{EA0FF655-371E-4057-96D2-77A6941ED1BF}" type="presParOf" srcId="{CD3DA550-E476-4A04-8478-3A778C756AE3}" destId="{44652CA4-469F-44AA-9A10-49C26835350B}" srcOrd="6" destOrd="0" presId="urn:microsoft.com/office/officeart/2005/8/layout/default"/>
    <dgm:cxn modelId="{49EFB784-8FE6-441B-A478-BAD23DDB0E30}" type="presParOf" srcId="{CD3DA550-E476-4A04-8478-3A778C756AE3}" destId="{CC806248-4C0B-4BF6-B1E2-A8DD112D31C2}" srcOrd="7" destOrd="0" presId="urn:microsoft.com/office/officeart/2005/8/layout/default"/>
    <dgm:cxn modelId="{D725D36D-A43E-4350-A6E9-9D9793271BB3}" type="presParOf" srcId="{CD3DA550-E476-4A04-8478-3A778C756AE3}" destId="{DEA46A10-E998-4D4A-A882-588B0659A6C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89000">
            <a:lnSpc>
              <a:spcPct val="100000"/>
            </a:lnSpc>
            <a:spcBef>
              <a:spcPct val="0"/>
            </a:spcBef>
            <a:spcAft>
              <a:spcPct val="35000"/>
            </a:spcAft>
            <a:buNone/>
          </a:pPr>
          <a:r>
            <a:rPr lang="en-US" sz="2000" b="1" kern="1200" dirty="0"/>
            <a:t>Review the context of leadership from both an internal and external </a:t>
          </a:r>
          <a:r>
            <a:rPr lang="en-US" sz="2000" b="1" kern="1200" dirty="0" err="1"/>
            <a:t>organisational</a:t>
          </a:r>
          <a:r>
            <a:rPr lang="en-US" sz="2000" b="1" kern="1200" dirty="0"/>
            <a:t> perspective</a:t>
          </a:r>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89000">
            <a:lnSpc>
              <a:spcPct val="100000"/>
            </a:lnSpc>
            <a:spcBef>
              <a:spcPct val="0"/>
            </a:spcBef>
            <a:spcAft>
              <a:spcPct val="35000"/>
            </a:spcAft>
            <a:buNone/>
          </a:pPr>
          <a:r>
            <a:rPr lang="en-GB" sz="2000" kern="1200" dirty="0"/>
            <a:t>Define precarity and recognise its significance as a leadership dilemma </a:t>
          </a:r>
          <a:endParaRPr lang="en-US" sz="2000"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89000">
            <a:lnSpc>
              <a:spcPct val="100000"/>
            </a:lnSpc>
            <a:spcBef>
              <a:spcPct val="0"/>
            </a:spcBef>
            <a:spcAft>
              <a:spcPct val="35000"/>
            </a:spcAft>
            <a:buNone/>
          </a:pPr>
          <a:r>
            <a:rPr lang="en-US" sz="2000" kern="1200" dirty="0"/>
            <a:t>Explore leadership in Complex Adaptive Systems</a:t>
          </a:r>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89000" rtl="0">
            <a:lnSpc>
              <a:spcPct val="100000"/>
            </a:lnSpc>
            <a:spcBef>
              <a:spcPct val="0"/>
            </a:spcBef>
            <a:spcAft>
              <a:spcPct val="35000"/>
            </a:spcAft>
            <a:buNone/>
          </a:pPr>
          <a:r>
            <a:rPr lang="en-GB" sz="2000" kern="1200" dirty="0">
              <a:latin typeface="Corbel" panose="020B0503020204020204"/>
            </a:rPr>
            <a:t> Evaluate</a:t>
          </a:r>
          <a:r>
            <a:rPr lang="en-US" sz="2000" kern="1200" dirty="0"/>
            <a:t> HR’s role in supporting a change in culture to better reflect the internal and external environment</a:t>
          </a:r>
          <a:endParaRPr lang="en-GB" sz="2000" kern="1200" dirty="0"/>
        </a:p>
      </dsp:txBody>
      <dsp:txXfrm>
        <a:off x="922618" y="2997090"/>
        <a:ext cx="8950044" cy="798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7C24B-CCD0-405D-911E-7B56A36C6FDA}">
      <dsp:nvSpPr>
        <dsp:cNvPr id="0" name=""/>
        <dsp:cNvSpPr/>
      </dsp:nvSpPr>
      <dsp:spPr>
        <a:xfrm>
          <a:off x="269955" y="3019"/>
          <a:ext cx="2916484" cy="174989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Migrants</a:t>
          </a:r>
          <a:endParaRPr lang="en-US" sz="3500" kern="1200"/>
        </a:p>
      </dsp:txBody>
      <dsp:txXfrm>
        <a:off x="269955" y="3019"/>
        <a:ext cx="2916484" cy="1749890"/>
      </dsp:txXfrm>
    </dsp:sp>
    <dsp:sp modelId="{E549B7F5-7877-4300-B69D-2CFB7C019A54}">
      <dsp:nvSpPr>
        <dsp:cNvPr id="0" name=""/>
        <dsp:cNvSpPr/>
      </dsp:nvSpPr>
      <dsp:spPr>
        <a:xfrm>
          <a:off x="3478089" y="3019"/>
          <a:ext cx="2916484" cy="174989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Young people</a:t>
          </a:r>
          <a:endParaRPr lang="en-US" sz="3500" kern="1200"/>
        </a:p>
      </dsp:txBody>
      <dsp:txXfrm>
        <a:off x="3478089" y="3019"/>
        <a:ext cx="2916484" cy="1749890"/>
      </dsp:txXfrm>
    </dsp:sp>
    <dsp:sp modelId="{F027B3E4-2EA7-4983-996D-FFA28C311063}">
      <dsp:nvSpPr>
        <dsp:cNvPr id="0" name=""/>
        <dsp:cNvSpPr/>
      </dsp:nvSpPr>
      <dsp:spPr>
        <a:xfrm>
          <a:off x="6686222" y="3019"/>
          <a:ext cx="2916484" cy="174989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Women</a:t>
          </a:r>
          <a:endParaRPr lang="en-US" sz="3500" kern="1200"/>
        </a:p>
      </dsp:txBody>
      <dsp:txXfrm>
        <a:off x="6686222" y="3019"/>
        <a:ext cx="2916484" cy="1749890"/>
      </dsp:txXfrm>
    </dsp:sp>
    <dsp:sp modelId="{44652CA4-469F-44AA-9A10-49C26835350B}">
      <dsp:nvSpPr>
        <dsp:cNvPr id="0" name=""/>
        <dsp:cNvSpPr/>
      </dsp:nvSpPr>
      <dsp:spPr>
        <a:xfrm>
          <a:off x="1874022" y="2044559"/>
          <a:ext cx="2916484" cy="174989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Working class men</a:t>
          </a:r>
          <a:endParaRPr lang="en-US" sz="3500" kern="1200"/>
        </a:p>
      </dsp:txBody>
      <dsp:txXfrm>
        <a:off x="1874022" y="2044559"/>
        <a:ext cx="2916484" cy="1749890"/>
      </dsp:txXfrm>
    </dsp:sp>
    <dsp:sp modelId="{DEA46A10-E998-4D4A-A882-588B0659A6CE}">
      <dsp:nvSpPr>
        <dsp:cNvPr id="0" name=""/>
        <dsp:cNvSpPr/>
      </dsp:nvSpPr>
      <dsp:spPr>
        <a:xfrm>
          <a:off x="5082155" y="2044559"/>
          <a:ext cx="2916484" cy="174989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The elderly, disabled and unwell</a:t>
          </a:r>
          <a:endParaRPr lang="en-US" sz="3500" kern="1200"/>
        </a:p>
      </dsp:txBody>
      <dsp:txXfrm>
        <a:off x="5082155" y="2044559"/>
        <a:ext cx="2916484" cy="17498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DDE71C-3FCB-4865-9773-BC35401D18BC}" type="datetimeFigureOut">
              <a:rPr lang="en-GB"/>
              <a:t>15/10/2021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E9679-F2AB-4B37-97D6-1C9B83DB27DC}" type="slidenum">
              <a:rPr lang="en-GB"/>
              <a:t>‹#›</a:t>
            </a:fld>
            <a:endParaRPr lang="en-GB"/>
          </a:p>
        </p:txBody>
      </p:sp>
    </p:spTree>
    <p:extLst>
      <p:ext uri="{BB962C8B-B14F-4D97-AF65-F5344CB8AC3E}">
        <p14:creationId xmlns:p14="http://schemas.microsoft.com/office/powerpoint/2010/main" val="2942455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1</a:t>
            </a:fld>
            <a:endParaRPr lang="en-GB"/>
          </a:p>
        </p:txBody>
      </p:sp>
    </p:spTree>
    <p:extLst>
      <p:ext uri="{BB962C8B-B14F-4D97-AF65-F5344CB8AC3E}">
        <p14:creationId xmlns:p14="http://schemas.microsoft.com/office/powerpoint/2010/main" val="1784387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2</a:t>
            </a:fld>
            <a:endParaRPr lang="en-GB"/>
          </a:p>
        </p:txBody>
      </p:sp>
    </p:spTree>
    <p:extLst>
      <p:ext uri="{BB962C8B-B14F-4D97-AF65-F5344CB8AC3E}">
        <p14:creationId xmlns:p14="http://schemas.microsoft.com/office/powerpoint/2010/main" val="478106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3</a:t>
            </a:fld>
            <a:endParaRPr lang="en-GB"/>
          </a:p>
        </p:txBody>
      </p:sp>
    </p:spTree>
    <p:extLst>
      <p:ext uri="{BB962C8B-B14F-4D97-AF65-F5344CB8AC3E}">
        <p14:creationId xmlns:p14="http://schemas.microsoft.com/office/powerpoint/2010/main" val="133249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8E9679-F2AB-4B37-97D6-1C9B83DB27DC}" type="slidenum">
              <a:rPr lang="en-GB"/>
              <a:t>8</a:t>
            </a:fld>
            <a:endParaRPr lang="en-GB"/>
          </a:p>
        </p:txBody>
      </p:sp>
    </p:spTree>
    <p:extLst>
      <p:ext uri="{BB962C8B-B14F-4D97-AF65-F5344CB8AC3E}">
        <p14:creationId xmlns:p14="http://schemas.microsoft.com/office/powerpoint/2010/main" val="574477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9</a:t>
            </a:fld>
            <a:endParaRPr lang="en-GB"/>
          </a:p>
        </p:txBody>
      </p:sp>
    </p:spTree>
    <p:extLst>
      <p:ext uri="{BB962C8B-B14F-4D97-AF65-F5344CB8AC3E}">
        <p14:creationId xmlns:p14="http://schemas.microsoft.com/office/powerpoint/2010/main" val="791787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11</a:t>
            </a:fld>
            <a:endParaRPr lang="en-GB"/>
          </a:p>
        </p:txBody>
      </p:sp>
    </p:spTree>
    <p:extLst>
      <p:ext uri="{BB962C8B-B14F-4D97-AF65-F5344CB8AC3E}">
        <p14:creationId xmlns:p14="http://schemas.microsoft.com/office/powerpoint/2010/main" val="346918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13</a:t>
            </a:fld>
            <a:endParaRPr lang="en-GB"/>
          </a:p>
        </p:txBody>
      </p:sp>
    </p:spTree>
    <p:extLst>
      <p:ext uri="{BB962C8B-B14F-4D97-AF65-F5344CB8AC3E}">
        <p14:creationId xmlns:p14="http://schemas.microsoft.com/office/powerpoint/2010/main" val="2295352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Netflix slides</a:t>
            </a:r>
          </a:p>
        </p:txBody>
      </p:sp>
      <p:sp>
        <p:nvSpPr>
          <p:cNvPr id="4" name="Slide Number Placeholder 3"/>
          <p:cNvSpPr>
            <a:spLocks noGrp="1"/>
          </p:cNvSpPr>
          <p:nvPr>
            <p:ph type="sldNum" sz="quarter" idx="5"/>
          </p:nvPr>
        </p:nvSpPr>
        <p:spPr/>
        <p:txBody>
          <a:bodyPr/>
          <a:lstStyle/>
          <a:p>
            <a:fld id="{C78E9679-F2AB-4B37-97D6-1C9B83DB27DC}" type="slidenum">
              <a:rPr lang="en-GB" smtClean="0"/>
              <a:t>16</a:t>
            </a:fld>
            <a:endParaRPr lang="en-GB"/>
          </a:p>
        </p:txBody>
      </p:sp>
    </p:spTree>
    <p:extLst>
      <p:ext uri="{BB962C8B-B14F-4D97-AF65-F5344CB8AC3E}">
        <p14:creationId xmlns:p14="http://schemas.microsoft.com/office/powerpoint/2010/main" val="2345932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20</a:t>
            </a:fld>
            <a:endParaRPr lang="en-GB"/>
          </a:p>
        </p:txBody>
      </p:sp>
    </p:spTree>
    <p:extLst>
      <p:ext uri="{BB962C8B-B14F-4D97-AF65-F5344CB8AC3E}">
        <p14:creationId xmlns:p14="http://schemas.microsoft.com/office/powerpoint/2010/main" val="206489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21</a:t>
            </a:fld>
            <a:endParaRPr lang="en-GB"/>
          </a:p>
        </p:txBody>
      </p:sp>
    </p:spTree>
    <p:extLst>
      <p:ext uri="{BB962C8B-B14F-4D97-AF65-F5344CB8AC3E}">
        <p14:creationId xmlns:p14="http://schemas.microsoft.com/office/powerpoint/2010/main" val="2166722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10/15/2021</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069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854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dirty="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7735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629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10/15/2021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5838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10/15/2021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925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77930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91101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84912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31680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86234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10/15/2021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70697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10/15/2021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4538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10/15/2021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2986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10/15/2021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0592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10/15/2021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06219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10/15/2021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548501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10/15/2021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1749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10/15/2021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7581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10/15/2021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092847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10/15/2021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316408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10/15/2021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050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10/15/2021</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6919173"/>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10/15/2021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3750754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nnYhZCUYOxs?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wipradio.it/2017/11/27/deliveroo-spiegato-bene/"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aphrc.org/blogarticle/the-gig-economy-what-a-halt-in-travel-and-tourism-means-for-the-youth-in-africa/"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2denasem.blogspot.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heconversation.com/precarious-employment-is-rising-rapidly-among-men-new-research-94821" TargetMode="External"/><Relationship Id="rId2" Type="http://schemas.openxmlformats.org/officeDocument/2006/relationships/hyperlink" Target="https://www.theguardian.com/business/2017/jun/05/nearly-10-million-britons-are-in-insecure-work-says-union" TargetMode="External"/><Relationship Id="rId1" Type="http://schemas.openxmlformats.org/officeDocument/2006/relationships/slideLayout" Target="../slideLayouts/slideLayout2.xml"/><Relationship Id="rId5" Type="http://schemas.openxmlformats.org/officeDocument/2006/relationships/hyperlink" Target="https://data.oecd.org/inequality/income-inequality.htm#indicator-chart" TargetMode="External"/><Relationship Id="rId4" Type="http://schemas.openxmlformats.org/officeDocument/2006/relationships/hyperlink" Target="https://www-oed-com.libezproxy.open.ac.uk/view/Entry/64050894?redirectedFrom=precarity#ei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corporate-rebels.com/rebel-trends-2-network-of-teams/" TargetMode="External"/><Relationship Id="rId2" Type="http://schemas.openxmlformats.org/officeDocument/2006/relationships/image" Target="../media/image16.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hyperlink" Target="https://corporate-rebels.com/search/?q=hierarchy" TargetMode="External"/><Relationship Id="rId5" Type="http://schemas.openxmlformats.org/officeDocument/2006/relationships/hyperlink" Target="https://moodle.uwtsd.ac.uk/mod/forum/view.php?id=328166" TargetMode="Externa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hyperlink" Target="https://youtu.be/0MD4Ymjyc2I"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habitatpenpals.weebly.com/habitats.html" TargetMode="External"/><Relationship Id="rId2" Type="http://schemas.openxmlformats.org/officeDocument/2006/relationships/image" Target="../media/image20.jpeg"/><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6.png"/><Relationship Id="rId1" Type="http://schemas.openxmlformats.org/officeDocument/2006/relationships/slideLayout" Target="../slideLayouts/slideLayout13.xml"/><Relationship Id="rId5" Type="http://schemas.openxmlformats.org/officeDocument/2006/relationships/hyperlink" Target="https://creativecommons.org/licenses/by-sa/3.0/" TargetMode="External"/><Relationship Id="rId4" Type="http://schemas.openxmlformats.org/officeDocument/2006/relationships/hyperlink" Target="https://geobrava.wordpress.com/2019/10/02/networking-hardware-revenue-reached-186-billion/"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slideshare.net/kevibak/netflix-culture-deck-77978007"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B3CF6BE5-8836-47A6-BFA6-BFB4D9B8F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7">
            <a:extLst>
              <a:ext uri="{FF2B5EF4-FFF2-40B4-BE49-F238E27FC236}">
                <a16:creationId xmlns:a16="http://schemas.microsoft.com/office/drawing/2014/main" id="{0429C610-56A2-448A-A78A-B45BBEC85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381286A6-16B3-4525-9867-BBADEA477A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06240"/>
            <a:ext cx="9966960" cy="1325880"/>
          </a:xfrm>
        </p:spPr>
        <p:txBody>
          <a:bodyPr>
            <a:normAutofit fontScale="90000"/>
          </a:bodyPr>
          <a:lstStyle/>
          <a:p>
            <a:r>
              <a:rPr lang="en-GB" sz="6600" dirty="0">
                <a:solidFill>
                  <a:schemeClr val="accent1"/>
                </a:solidFill>
                <a:cs typeface="Calibri Light"/>
              </a:rPr>
              <a:t>Leadership,  Precarity &amp; CAS</a:t>
            </a:r>
            <a:endParaRPr lang="en-US" sz="6600" dirty="0">
              <a:solidFill>
                <a:schemeClr val="accent1"/>
              </a:solidFill>
            </a:endParaRPr>
          </a:p>
        </p:txBody>
      </p:sp>
      <p:sp>
        <p:nvSpPr>
          <p:cNvPr id="3" name="Subtitle 2"/>
          <p:cNvSpPr>
            <a:spLocks noGrp="1"/>
          </p:cNvSpPr>
          <p:nvPr>
            <p:ph type="subTitle" idx="1"/>
          </p:nvPr>
        </p:nvSpPr>
        <p:spPr>
          <a:xfrm>
            <a:off x="1709530" y="5596128"/>
            <a:ext cx="8767860" cy="557784"/>
          </a:xfrm>
        </p:spPr>
        <p:txBody>
          <a:bodyPr vert="horz" lIns="0" tIns="0" rIns="0" bIns="0" rtlCol="0" anchor="t">
            <a:normAutofit/>
          </a:bodyPr>
          <a:lstStyle/>
          <a:p>
            <a:r>
              <a:rPr lang="en-GB" sz="2000" dirty="0">
                <a:solidFill>
                  <a:schemeClr val="accent1"/>
                </a:solidFill>
              </a:rPr>
              <a:t>BMHR7008</a:t>
            </a:r>
          </a:p>
        </p:txBody>
      </p:sp>
      <p:pic>
        <p:nvPicPr>
          <p:cNvPr id="6" name="Picture 3" descr="Checkmate in a chess game">
            <a:extLst>
              <a:ext uri="{FF2B5EF4-FFF2-40B4-BE49-F238E27FC236}">
                <a16:creationId xmlns:a16="http://schemas.microsoft.com/office/drawing/2014/main" id="{9C8D17C2-84C0-4507-8870-DB82CC16E19A}"/>
              </a:ext>
            </a:extLst>
          </p:cNvPr>
          <p:cNvPicPr>
            <a:picLocks noChangeAspect="1"/>
          </p:cNvPicPr>
          <p:nvPr/>
        </p:nvPicPr>
        <p:blipFill rotWithShape="1">
          <a:blip r:embed="rId3"/>
          <a:srcRect t="41642" r="1" b="15901"/>
          <a:stretch/>
        </p:blipFill>
        <p:spPr>
          <a:xfrm>
            <a:off x="243840" y="256540"/>
            <a:ext cx="11704320" cy="376427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extLst>
              <p:ext uri="{D42A27DB-BD31-4B8C-83A1-F6EECF244321}">
                <p14:modId xmlns:p14="http://schemas.microsoft.com/office/powerpoint/2010/main" val="515477443"/>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1218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941D160-019B-4357-BE93-5E8085618EC7}"/>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The context of leadership</a:t>
            </a:r>
          </a:p>
        </p:txBody>
      </p:sp>
      <p:sp>
        <p:nvSpPr>
          <p:cNvPr id="3" name="Content Placeholder 2">
            <a:extLst>
              <a:ext uri="{FF2B5EF4-FFF2-40B4-BE49-F238E27FC236}">
                <a16:creationId xmlns:a16="http://schemas.microsoft.com/office/drawing/2014/main" id="{0364E1F1-7186-4DCD-89C7-EB96A350F4E8}"/>
              </a:ext>
            </a:extLst>
          </p:cNvPr>
          <p:cNvSpPr>
            <a:spLocks noGrp="1"/>
          </p:cNvSpPr>
          <p:nvPr>
            <p:ph idx="1"/>
          </p:nvPr>
        </p:nvSpPr>
        <p:spPr>
          <a:xfrm>
            <a:off x="4995081" y="873457"/>
            <a:ext cx="6020790" cy="5222543"/>
          </a:xfrm>
        </p:spPr>
        <p:txBody>
          <a:bodyPr vert="horz" lIns="0" tIns="0" rIns="0" bIns="0" rtlCol="0" anchor="ctr">
            <a:normAutofit fontScale="92500"/>
          </a:bodyPr>
          <a:lstStyle/>
          <a:p>
            <a:pPr>
              <a:buNone/>
            </a:pPr>
            <a:r>
              <a:rPr lang="en-GB" sz="2000" dirty="0">
                <a:solidFill>
                  <a:schemeClr val="tx1"/>
                </a:solidFill>
                <a:ea typeface="+mn-lt"/>
                <a:cs typeface="+mn-lt"/>
              </a:rPr>
              <a:t>The external and internal context of organisations contain many  factors affecting how leadership is exercised within them. These include but are not limited to: </a:t>
            </a:r>
          </a:p>
          <a:p>
            <a:pPr>
              <a:buFont typeface="Arial"/>
              <a:buChar char="•"/>
            </a:pPr>
            <a:r>
              <a:rPr lang="en-GB" sz="2000" dirty="0">
                <a:solidFill>
                  <a:schemeClr val="tx1"/>
                </a:solidFill>
                <a:ea typeface="+mn-lt"/>
                <a:cs typeface="+mn-lt"/>
              </a:rPr>
              <a:t>The Socio-economic Environment </a:t>
            </a:r>
            <a:endParaRPr lang="en-GB" sz="2000" dirty="0">
              <a:solidFill>
                <a:schemeClr val="tx1"/>
              </a:solidFill>
            </a:endParaRPr>
          </a:p>
          <a:p>
            <a:pPr>
              <a:buFont typeface="Arial"/>
              <a:buChar char="•"/>
            </a:pPr>
            <a:r>
              <a:rPr lang="en-GB" sz="2000" dirty="0">
                <a:solidFill>
                  <a:schemeClr val="tx1"/>
                </a:solidFill>
                <a:ea typeface="+mn-lt"/>
                <a:cs typeface="+mn-lt"/>
              </a:rPr>
              <a:t>Aging population</a:t>
            </a:r>
          </a:p>
          <a:p>
            <a:pPr>
              <a:buFont typeface="Arial"/>
              <a:buChar char="•"/>
            </a:pPr>
            <a:r>
              <a:rPr lang="en-GB" sz="2000" dirty="0">
                <a:solidFill>
                  <a:schemeClr val="tx1"/>
                </a:solidFill>
                <a:ea typeface="+mn-lt"/>
                <a:cs typeface="+mn-lt"/>
              </a:rPr>
              <a:t>The rise of populism and political extremism</a:t>
            </a:r>
          </a:p>
          <a:p>
            <a:pPr>
              <a:buFont typeface="Arial"/>
              <a:buChar char="•"/>
            </a:pPr>
            <a:r>
              <a:rPr lang="en-GB" sz="2000" dirty="0">
                <a:solidFill>
                  <a:schemeClr val="tx1"/>
                </a:solidFill>
                <a:ea typeface="+mn-lt"/>
                <a:cs typeface="+mn-lt"/>
              </a:rPr>
              <a:t>Digital disruption</a:t>
            </a:r>
          </a:p>
          <a:p>
            <a:pPr>
              <a:buFont typeface="Arial"/>
              <a:buChar char="•"/>
            </a:pPr>
            <a:r>
              <a:rPr lang="en-GB" sz="2000" dirty="0">
                <a:solidFill>
                  <a:schemeClr val="tx1"/>
                </a:solidFill>
              </a:rPr>
              <a:t>Unpredictable and disruptive innovations</a:t>
            </a:r>
          </a:p>
          <a:p>
            <a:pPr>
              <a:buFont typeface="Arial"/>
              <a:buChar char="•"/>
            </a:pPr>
            <a:r>
              <a:rPr lang="en-GB" sz="2000" dirty="0">
                <a:solidFill>
                  <a:schemeClr val="tx1"/>
                </a:solidFill>
                <a:ea typeface="+mn-lt"/>
                <a:cs typeface="+mn-lt"/>
              </a:rPr>
              <a:t>Climate Change &amp; Extinction </a:t>
            </a:r>
          </a:p>
          <a:p>
            <a:pPr>
              <a:buFont typeface="Arial"/>
              <a:buChar char="•"/>
            </a:pPr>
            <a:r>
              <a:rPr lang="en-GB" sz="2000" dirty="0">
                <a:solidFill>
                  <a:schemeClr val="tx1"/>
                </a:solidFill>
              </a:rPr>
              <a:t>Fragile supply chains</a:t>
            </a:r>
          </a:p>
          <a:p>
            <a:pPr>
              <a:buFont typeface="Arial"/>
              <a:buChar char="•"/>
            </a:pPr>
            <a:r>
              <a:rPr lang="en-GB" sz="2000" dirty="0">
                <a:solidFill>
                  <a:schemeClr val="tx1"/>
                </a:solidFill>
                <a:ea typeface="+mn-lt"/>
                <a:cs typeface="+mn-lt"/>
              </a:rPr>
              <a:t>Health and Wellbeing </a:t>
            </a:r>
            <a:endParaRPr lang="en-GB" sz="2000" dirty="0">
              <a:solidFill>
                <a:schemeClr val="tx1"/>
              </a:solidFill>
            </a:endParaRPr>
          </a:p>
          <a:p>
            <a:pPr>
              <a:buFont typeface="Arial"/>
              <a:buChar char="•"/>
            </a:pPr>
            <a:r>
              <a:rPr lang="en-GB" sz="2000" dirty="0">
                <a:solidFill>
                  <a:schemeClr val="tx1"/>
                </a:solidFill>
                <a:ea typeface="+mn-lt"/>
                <a:cs typeface="+mn-lt"/>
              </a:rPr>
              <a:t>Multiculturism – Diversity and Inclusion </a:t>
            </a:r>
          </a:p>
          <a:p>
            <a:pPr>
              <a:buFont typeface="Arial"/>
              <a:buChar char="•"/>
            </a:pPr>
            <a:r>
              <a:rPr lang="en-GB" sz="2000" dirty="0">
                <a:solidFill>
                  <a:schemeClr val="tx1"/>
                </a:solidFill>
                <a:ea typeface="+mn-lt"/>
                <a:cs typeface="+mn-lt"/>
              </a:rPr>
              <a:t>Internal complexity – understanding organisations as CAS</a:t>
            </a:r>
          </a:p>
        </p:txBody>
      </p:sp>
    </p:spTree>
    <p:extLst>
      <p:ext uri="{BB962C8B-B14F-4D97-AF65-F5344CB8AC3E}">
        <p14:creationId xmlns:p14="http://schemas.microsoft.com/office/powerpoint/2010/main" val="486863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35C0A7-819D-4CD7-A6A7-44996F8600FC}"/>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800" b="1" cap="all">
                <a:solidFill>
                  <a:srgbClr val="FFFFFF"/>
                </a:solidFill>
              </a:rPr>
              <a:t>What is the Precariat? Guy Standing</a:t>
            </a:r>
          </a:p>
        </p:txBody>
      </p:sp>
      <p:pic>
        <p:nvPicPr>
          <p:cNvPr id="4" name="Picture 4">
            <a:hlinkClick r:id="" action="ppaction://media"/>
            <a:extLst>
              <a:ext uri="{FF2B5EF4-FFF2-40B4-BE49-F238E27FC236}">
                <a16:creationId xmlns:a16="http://schemas.microsoft.com/office/drawing/2014/main" id="{CE621A61-B145-4748-9539-5C797A1109B7}"/>
              </a:ext>
            </a:extLst>
          </p:cNvPr>
          <p:cNvPicPr>
            <a:picLocks noGrp="1" noRot="1" noChangeAspect="1"/>
          </p:cNvPicPr>
          <p:nvPr>
            <p:ph idx="1"/>
            <a:videoFile r:link="rId1"/>
          </p:nvPr>
        </p:nvPicPr>
        <p:blipFill>
          <a:blip r:embed="rId3"/>
          <a:stretch>
            <a:fillRect/>
          </a:stretch>
        </p:blipFill>
        <p:spPr>
          <a:xfrm>
            <a:off x="872064" y="1160918"/>
            <a:ext cx="6045576" cy="4534182"/>
          </a:xfrm>
          <a:prstGeom prst="rect">
            <a:avLst/>
          </a:prstGeom>
        </p:spPr>
      </p:pic>
    </p:spTree>
    <p:extLst>
      <p:ext uri="{BB962C8B-B14F-4D97-AF65-F5344CB8AC3E}">
        <p14:creationId xmlns:p14="http://schemas.microsoft.com/office/powerpoint/2010/main" val="334673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8BA3AA6-03F7-4864-8EA7-8E84C3E8473F}"/>
              </a:ext>
            </a:extLst>
          </p:cNvPr>
          <p:cNvSpPr>
            <a:spLocks noGrp="1"/>
          </p:cNvSpPr>
          <p:nvPr>
            <p:ph type="title"/>
          </p:nvPr>
        </p:nvSpPr>
        <p:spPr>
          <a:xfrm>
            <a:off x="1143000" y="609600"/>
            <a:ext cx="9875520" cy="1356360"/>
          </a:xfrm>
        </p:spPr>
        <p:txBody>
          <a:bodyPr>
            <a:normAutofit/>
          </a:bodyPr>
          <a:lstStyle/>
          <a:p>
            <a:r>
              <a:rPr lang="en-GB">
                <a:solidFill>
                  <a:srgbClr val="FFFFFF"/>
                </a:solidFill>
              </a:rPr>
              <a:t>Precarity Defined</a:t>
            </a:r>
          </a:p>
        </p:txBody>
      </p:sp>
      <p:sp useBgFill="1">
        <p:nvSpPr>
          <p:cNvPr id="21" name="Rectangle 20">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715914-BC44-469F-B1DE-1DD0130F2FC9}"/>
              </a:ext>
            </a:extLst>
          </p:cNvPr>
          <p:cNvSpPr>
            <a:spLocks noGrp="1"/>
          </p:cNvSpPr>
          <p:nvPr>
            <p:ph idx="1"/>
          </p:nvPr>
        </p:nvSpPr>
        <p:spPr>
          <a:xfrm>
            <a:off x="1143000" y="2852530"/>
            <a:ext cx="9872871" cy="3243469"/>
          </a:xfrm>
        </p:spPr>
        <p:txBody>
          <a:bodyPr vert="horz" lIns="91440" tIns="45720" rIns="91440" bIns="45720" rtlCol="0" anchor="t">
            <a:normAutofit/>
          </a:bodyPr>
          <a:lstStyle/>
          <a:p>
            <a:endParaRPr lang="en-GB" sz="1500">
              <a:solidFill>
                <a:schemeClr val="tx1"/>
              </a:solidFill>
            </a:endParaRPr>
          </a:p>
          <a:p>
            <a:pPr marL="45720" indent="0">
              <a:buNone/>
            </a:pPr>
            <a:r>
              <a:rPr lang="en-GB" sz="1500" dirty="0">
                <a:solidFill>
                  <a:schemeClr val="tx1"/>
                </a:solidFill>
                <a:ea typeface="+mn-lt"/>
                <a:cs typeface="+mn-lt"/>
              </a:rPr>
              <a:t> According to the Oxford English Dictionary (OED) to be precarious is: </a:t>
            </a:r>
            <a:endParaRPr lang="en-GB" sz="1500" dirty="0">
              <a:solidFill>
                <a:schemeClr val="tx1"/>
              </a:solidFill>
            </a:endParaRPr>
          </a:p>
          <a:p>
            <a:r>
              <a:rPr lang="en-GB" sz="1500" dirty="0">
                <a:solidFill>
                  <a:schemeClr val="tx1"/>
                </a:solidFill>
                <a:ea typeface="+mn-lt"/>
                <a:cs typeface="+mn-lt"/>
              </a:rPr>
              <a:t>to be vulnerable to the will or decision of others … dependent on chance or circumstance; uncertain; liable to fail; exposed to risk, hazardous; insecure, unstable … subject to or fraught with physical danger or insecurity (OED, 2019).</a:t>
            </a:r>
            <a:endParaRPr lang="en-GB" sz="1500" dirty="0">
              <a:solidFill>
                <a:schemeClr val="tx1"/>
              </a:solidFill>
            </a:endParaRPr>
          </a:p>
          <a:p>
            <a:pPr marL="45720" indent="0">
              <a:buNone/>
            </a:pPr>
            <a:r>
              <a:rPr lang="en-GB" sz="1500" dirty="0">
                <a:solidFill>
                  <a:schemeClr val="tx1"/>
                </a:solidFill>
                <a:ea typeface="+mn-lt"/>
                <a:cs typeface="+mn-lt"/>
              </a:rPr>
              <a:t>The above definition suggests that precarity creates two circumstances: </a:t>
            </a:r>
            <a:endParaRPr lang="en-GB" sz="1500" dirty="0">
              <a:solidFill>
                <a:schemeClr val="tx1"/>
              </a:solidFill>
            </a:endParaRPr>
          </a:p>
          <a:p>
            <a:r>
              <a:rPr lang="en-GB" sz="1500" dirty="0">
                <a:solidFill>
                  <a:schemeClr val="tx1"/>
                </a:solidFill>
                <a:ea typeface="+mn-lt"/>
                <a:cs typeface="+mn-lt"/>
              </a:rPr>
              <a:t>the notion of our own wellbeing and security being outside our direct control, subject to the organisational decisions of others – of businesses or governments; or of accidents or illnesses rendering us unable to fend for ourselves</a:t>
            </a:r>
            <a:endParaRPr lang="en-GB" sz="1500" dirty="0">
              <a:solidFill>
                <a:schemeClr val="tx1"/>
              </a:solidFill>
            </a:endParaRPr>
          </a:p>
          <a:p>
            <a:r>
              <a:rPr lang="en-GB" sz="1500" dirty="0">
                <a:solidFill>
                  <a:schemeClr val="tx1"/>
                </a:solidFill>
                <a:ea typeface="+mn-lt"/>
                <a:cs typeface="+mn-lt"/>
              </a:rPr>
              <a:t>the experience of danger and risk.</a:t>
            </a:r>
            <a:endParaRPr lang="en-GB" sz="1500" dirty="0">
              <a:solidFill>
                <a:schemeClr val="tx1"/>
              </a:solidFill>
            </a:endParaRPr>
          </a:p>
          <a:p>
            <a:endParaRPr lang="en-GB" sz="1500">
              <a:solidFill>
                <a:schemeClr val="tx1"/>
              </a:solidFill>
            </a:endParaRPr>
          </a:p>
        </p:txBody>
      </p:sp>
    </p:spTree>
    <p:extLst>
      <p:ext uri="{BB962C8B-B14F-4D97-AF65-F5344CB8AC3E}">
        <p14:creationId xmlns:p14="http://schemas.microsoft.com/office/powerpoint/2010/main" val="383727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034B51-D3B1-4C80-B6BF-4A9281E6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1689984-6E05-42D1-95E8-A9DB3D403799}"/>
              </a:ext>
            </a:extLst>
          </p:cNvPr>
          <p:cNvSpPr>
            <a:spLocks noGrp="1"/>
          </p:cNvSpPr>
          <p:nvPr>
            <p:ph type="title"/>
          </p:nvPr>
        </p:nvSpPr>
        <p:spPr>
          <a:xfrm>
            <a:off x="4441783" y="609600"/>
            <a:ext cx="6693061" cy="1356360"/>
          </a:xfrm>
        </p:spPr>
        <p:txBody>
          <a:bodyPr>
            <a:normAutofit/>
          </a:bodyPr>
          <a:lstStyle/>
          <a:p>
            <a:r>
              <a:rPr lang="en-GB">
                <a:solidFill>
                  <a:srgbClr val="FFFFFF"/>
                </a:solidFill>
              </a:rPr>
              <a:t>Precarious Work</a:t>
            </a:r>
          </a:p>
        </p:txBody>
      </p:sp>
      <p:pic>
        <p:nvPicPr>
          <p:cNvPr id="4" name="Picture 4">
            <a:extLst>
              <a:ext uri="{FF2B5EF4-FFF2-40B4-BE49-F238E27FC236}">
                <a16:creationId xmlns:a16="http://schemas.microsoft.com/office/drawing/2014/main" id="{20D00DD2-EC70-4305-B5DA-12BF770E95E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3910" r="18066"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A88618CB-F284-4D33-8336-72580A87C9AA}"/>
              </a:ext>
            </a:extLst>
          </p:cNvPr>
          <p:cNvSpPr>
            <a:spLocks noGrp="1"/>
          </p:cNvSpPr>
          <p:nvPr>
            <p:ph idx="1"/>
          </p:nvPr>
        </p:nvSpPr>
        <p:spPr>
          <a:xfrm>
            <a:off x="4441783" y="2057400"/>
            <a:ext cx="6693061" cy="4038600"/>
          </a:xfrm>
        </p:spPr>
        <p:txBody>
          <a:bodyPr vert="horz" lIns="91440" tIns="45720" rIns="91440" bIns="45720" rtlCol="0" anchor="t">
            <a:normAutofit lnSpcReduction="10000"/>
          </a:bodyPr>
          <a:lstStyle/>
          <a:p>
            <a:pPr marL="45720" indent="0">
              <a:buNone/>
            </a:pPr>
            <a:r>
              <a:rPr lang="en-GB" sz="2000" dirty="0">
                <a:solidFill>
                  <a:srgbClr val="FFFFFF"/>
                </a:solidFill>
                <a:ea typeface="+mn-lt"/>
                <a:cs typeface="+mn-lt"/>
              </a:rPr>
              <a:t>Precarious work can be defined as ‘employment involving contractual insecurity; weakened employment security for permanent workers and non-standard contractual forms such as temporary agency, fixed-term, zero-hour and undeclared work’ (Prosser, 2016, p. 950). </a:t>
            </a:r>
          </a:p>
          <a:p>
            <a:pPr marL="45720" indent="0">
              <a:buNone/>
            </a:pPr>
            <a:r>
              <a:rPr lang="en-GB" sz="2000" dirty="0">
                <a:solidFill>
                  <a:srgbClr val="FFFFFF"/>
                </a:solidFill>
                <a:ea typeface="+mn-lt"/>
                <a:cs typeface="+mn-lt"/>
              </a:rPr>
              <a:t>Underlying this definition is once again the notion of powerlessness and the hardships such powerlessness can bring. Also apparent is that temporariness is a defining characteristic of precarious work, of not knowing what work you will be doing in a few months, or even a few weeks or days. </a:t>
            </a:r>
          </a:p>
          <a:p>
            <a:pPr marL="45720" indent="0">
              <a:buNone/>
            </a:pPr>
            <a:r>
              <a:rPr lang="en-GB" sz="2000" dirty="0">
                <a:solidFill>
                  <a:schemeClr val="tx1"/>
                </a:solidFill>
              </a:rPr>
              <a:t>Share some examples of precarious work in the chat? </a:t>
            </a:r>
          </a:p>
          <a:p>
            <a:pPr marL="45720" indent="0">
              <a:buNone/>
            </a:pPr>
            <a:r>
              <a:rPr lang="en-GB" sz="2000" dirty="0">
                <a:solidFill>
                  <a:srgbClr val="FFFFFF"/>
                </a:solidFill>
              </a:rPr>
              <a:t>How widespread do you think precarious work is?</a:t>
            </a:r>
          </a:p>
        </p:txBody>
      </p:sp>
      <p:sp>
        <p:nvSpPr>
          <p:cNvPr id="11" name="Rectangle 10">
            <a:extLst>
              <a:ext uri="{FF2B5EF4-FFF2-40B4-BE49-F238E27FC236}">
                <a16:creationId xmlns:a16="http://schemas.microsoft.com/office/drawing/2014/main" id="{5FB82C82-5CD1-4F5F-9401-9B1BAE32C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4042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7EBFE92-C4A3-49D2-869A-6A53A1A28649}"/>
              </a:ext>
            </a:extLst>
          </p:cNvPr>
          <p:cNvSpPr>
            <a:spLocks noGrp="1"/>
          </p:cNvSpPr>
          <p:nvPr>
            <p:ph type="title"/>
          </p:nvPr>
        </p:nvSpPr>
        <p:spPr>
          <a:xfrm>
            <a:off x="441009" y="873457"/>
            <a:ext cx="3273042" cy="5222543"/>
          </a:xfrm>
        </p:spPr>
        <p:txBody>
          <a:bodyPr>
            <a:normAutofit/>
          </a:bodyPr>
          <a:lstStyle/>
          <a:p>
            <a:r>
              <a:rPr lang="en-GB" sz="2800">
                <a:solidFill>
                  <a:srgbClr val="FFFFFF"/>
                </a:solidFill>
                <a:ea typeface="+mj-lt"/>
                <a:cs typeface="+mj-lt"/>
              </a:rPr>
              <a:t>A strange phenomenon</a:t>
            </a:r>
            <a:endParaRPr lang="en-US" sz="2800">
              <a:solidFill>
                <a:srgbClr val="FFFFFF"/>
              </a:solidFill>
            </a:endParaRPr>
          </a:p>
        </p:txBody>
      </p:sp>
      <p:sp>
        <p:nvSpPr>
          <p:cNvPr id="3" name="Content Placeholder 2">
            <a:extLst>
              <a:ext uri="{FF2B5EF4-FFF2-40B4-BE49-F238E27FC236}">
                <a16:creationId xmlns:a16="http://schemas.microsoft.com/office/drawing/2014/main" id="{89846050-298B-443A-BAB3-C2736456C308}"/>
              </a:ext>
            </a:extLst>
          </p:cNvPr>
          <p:cNvSpPr>
            <a:spLocks noGrp="1"/>
          </p:cNvSpPr>
          <p:nvPr>
            <p:ph idx="1"/>
          </p:nvPr>
        </p:nvSpPr>
        <p:spPr>
          <a:xfrm>
            <a:off x="4995081" y="873457"/>
            <a:ext cx="6020790" cy="5222543"/>
          </a:xfrm>
        </p:spPr>
        <p:txBody>
          <a:bodyPr vert="horz" lIns="91440" tIns="45720" rIns="91440" bIns="45720" rtlCol="0" anchor="ctr">
            <a:normAutofit/>
          </a:bodyPr>
          <a:lstStyle/>
          <a:p>
            <a:r>
              <a:rPr lang="en-GB" sz="2000" dirty="0">
                <a:solidFill>
                  <a:schemeClr val="tx1"/>
                </a:solidFill>
                <a:ea typeface="+mn-lt"/>
                <a:cs typeface="+mn-lt"/>
              </a:rPr>
              <a:t>Precarious living has ceased to be something that only a small minority experience.</a:t>
            </a:r>
          </a:p>
          <a:p>
            <a:r>
              <a:rPr lang="en-GB" sz="2000" dirty="0">
                <a:solidFill>
                  <a:schemeClr val="tx1"/>
                </a:solidFill>
                <a:ea typeface="+mn-lt"/>
                <a:cs typeface="+mn-lt"/>
              </a:rPr>
              <a:t>Making ends meet while also living in insecure, unhealthy and expensive accommodation is a daily reality for many. </a:t>
            </a:r>
          </a:p>
          <a:p>
            <a:r>
              <a:rPr lang="en-GB" sz="2000" dirty="0">
                <a:solidFill>
                  <a:schemeClr val="tx1"/>
                </a:solidFill>
                <a:ea typeface="+mn-lt"/>
                <a:cs typeface="+mn-lt"/>
              </a:rPr>
              <a:t>Estimates of people in work (not unemployed) living precarious lives stretches into the millions – between 7–10 million, in the UK alone (Butler, 2017). </a:t>
            </a:r>
            <a:endParaRPr lang="en-GB" sz="2000" dirty="0">
              <a:solidFill>
                <a:schemeClr val="tx1"/>
              </a:solidFill>
            </a:endParaRPr>
          </a:p>
        </p:txBody>
      </p:sp>
    </p:spTree>
    <p:extLst>
      <p:ext uri="{BB962C8B-B14F-4D97-AF65-F5344CB8AC3E}">
        <p14:creationId xmlns:p14="http://schemas.microsoft.com/office/powerpoint/2010/main" val="1853723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BC729-EBB0-4246-874D-D0BFF1C7B671}"/>
              </a:ext>
            </a:extLst>
          </p:cNvPr>
          <p:cNvSpPr>
            <a:spLocks noGrp="1"/>
          </p:cNvSpPr>
          <p:nvPr>
            <p:ph type="title"/>
          </p:nvPr>
        </p:nvSpPr>
        <p:spPr>
          <a:xfrm>
            <a:off x="1143000" y="609600"/>
            <a:ext cx="9875520" cy="1356360"/>
          </a:xfrm>
        </p:spPr>
        <p:txBody>
          <a:bodyPr>
            <a:normAutofit/>
          </a:bodyPr>
          <a:lstStyle/>
          <a:p>
            <a:r>
              <a:rPr lang="en-GB" dirty="0"/>
              <a:t>Who are the precariat?</a:t>
            </a:r>
          </a:p>
        </p:txBody>
      </p:sp>
      <p:graphicFrame>
        <p:nvGraphicFramePr>
          <p:cNvPr id="5" name="Content Placeholder 2">
            <a:extLst>
              <a:ext uri="{FF2B5EF4-FFF2-40B4-BE49-F238E27FC236}">
                <a16:creationId xmlns:a16="http://schemas.microsoft.com/office/drawing/2014/main" id="{2F0E1DC3-0B00-4330-8E49-6D22C7493FC3}"/>
              </a:ext>
            </a:extLst>
          </p:cNvPr>
          <p:cNvGraphicFramePr>
            <a:graphicFrameLocks noGrp="1"/>
          </p:cNvGraphicFramePr>
          <p:nvPr>
            <p:ph idx="1"/>
            <p:extLst>
              <p:ext uri="{D42A27DB-BD31-4B8C-83A1-F6EECF244321}">
                <p14:modId xmlns:p14="http://schemas.microsoft.com/office/powerpoint/2010/main" val="2923323543"/>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8324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1034B51-D3B1-4C80-B6BF-4A9281E6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3229E5-B292-48ED-8BD8-C2FA5063B5F5}"/>
              </a:ext>
            </a:extLst>
          </p:cNvPr>
          <p:cNvSpPr>
            <a:spLocks noGrp="1"/>
          </p:cNvSpPr>
          <p:nvPr>
            <p:ph type="title"/>
          </p:nvPr>
        </p:nvSpPr>
        <p:spPr>
          <a:xfrm>
            <a:off x="4441783" y="609600"/>
            <a:ext cx="6693061" cy="1356360"/>
          </a:xfrm>
        </p:spPr>
        <p:txBody>
          <a:bodyPr>
            <a:normAutofit/>
          </a:bodyPr>
          <a:lstStyle/>
          <a:p>
            <a:r>
              <a:rPr lang="en-GB">
                <a:solidFill>
                  <a:srgbClr val="FFFFFF"/>
                </a:solidFill>
              </a:rPr>
              <a:t>Types pf Precarious Work</a:t>
            </a:r>
          </a:p>
        </p:txBody>
      </p:sp>
      <p:pic>
        <p:nvPicPr>
          <p:cNvPr id="7" name="Picture 7" descr="A picture containing text, businesscard&#10;&#10;Description automatically generated">
            <a:extLst>
              <a:ext uri="{FF2B5EF4-FFF2-40B4-BE49-F238E27FC236}">
                <a16:creationId xmlns:a16="http://schemas.microsoft.com/office/drawing/2014/main" id="{7B15809B-79B1-49FF-A150-0EBC48F78D8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3704" r="33704"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8BAC8EAC-94C4-41F2-A8A1-97B1DFEE039B}"/>
              </a:ext>
            </a:extLst>
          </p:cNvPr>
          <p:cNvSpPr>
            <a:spLocks noGrp="1"/>
          </p:cNvSpPr>
          <p:nvPr>
            <p:ph idx="1"/>
          </p:nvPr>
        </p:nvSpPr>
        <p:spPr>
          <a:xfrm>
            <a:off x="4441783" y="2057400"/>
            <a:ext cx="6693061" cy="4038600"/>
          </a:xfrm>
        </p:spPr>
        <p:txBody>
          <a:bodyPr vert="horz" lIns="91440" tIns="45720" rIns="91440" bIns="45720" rtlCol="0" anchor="t">
            <a:normAutofit/>
          </a:bodyPr>
          <a:lstStyle/>
          <a:p>
            <a:pPr marL="388620" indent="-342900">
              <a:buFont typeface="Wingdings" pitchFamily="34" charset="0"/>
              <a:buChar char="§"/>
            </a:pPr>
            <a:r>
              <a:rPr lang="en-GB" dirty="0">
                <a:solidFill>
                  <a:srgbClr val="FFFFFF"/>
                </a:solidFill>
              </a:rPr>
              <a:t>Zero-hours contracts - </a:t>
            </a:r>
            <a:r>
              <a:rPr lang="en-GB" dirty="0">
                <a:solidFill>
                  <a:srgbClr val="FFFFFF"/>
                </a:solidFill>
                <a:ea typeface="+mn-lt"/>
                <a:cs typeface="+mn-lt"/>
              </a:rPr>
              <a:t>Zero-hours work can lead to significant insecurity as the amounts of money people earn can vary week by week</a:t>
            </a:r>
            <a:r>
              <a:rPr lang="en-GB" dirty="0">
                <a:solidFill>
                  <a:srgbClr val="FFFFFF"/>
                </a:solidFill>
              </a:rPr>
              <a:t>. </a:t>
            </a:r>
            <a:endParaRPr lang="en-GB" dirty="0">
              <a:solidFill>
                <a:srgbClr val="FFFFFF"/>
              </a:solidFill>
              <a:ea typeface="+mn-lt"/>
              <a:cs typeface="+mn-lt"/>
            </a:endParaRPr>
          </a:p>
          <a:p>
            <a:pPr marL="388620" indent="-342900">
              <a:buFont typeface="Wingdings" pitchFamily="34" charset="0"/>
              <a:buChar char="§"/>
            </a:pPr>
            <a:r>
              <a:rPr lang="en-GB" dirty="0">
                <a:solidFill>
                  <a:srgbClr val="FFFFFF"/>
                </a:solidFill>
                <a:ea typeface="+mn-lt"/>
                <a:cs typeface="+mn-lt"/>
              </a:rPr>
              <a:t>Ambiguous’ self-employment /The Gig Economy - </a:t>
            </a:r>
            <a:r>
              <a:rPr lang="en-GB" dirty="0">
                <a:solidFill>
                  <a:schemeClr val="bg1"/>
                </a:solidFill>
                <a:ea typeface="+mn-lt"/>
                <a:cs typeface="+mn-lt"/>
              </a:rPr>
              <a:t>This status again means an erosion of rights such as sickness and holiday leave and pensions.</a:t>
            </a:r>
          </a:p>
          <a:p>
            <a:pPr marL="388620" indent="-342900">
              <a:buFont typeface="Wingdings" pitchFamily="34" charset="0"/>
              <a:buChar char="§"/>
            </a:pPr>
            <a:endParaRPr lang="en-GB" dirty="0">
              <a:solidFill>
                <a:schemeClr val="bg1"/>
              </a:solidFill>
            </a:endParaRPr>
          </a:p>
          <a:p>
            <a:pPr marL="388620" indent="-342900">
              <a:buFont typeface="Wingdings" pitchFamily="34" charset="0"/>
              <a:buChar char="§"/>
            </a:pPr>
            <a:r>
              <a:rPr lang="en-GB" dirty="0">
                <a:solidFill>
                  <a:schemeClr val="bg1"/>
                </a:solidFill>
              </a:rPr>
              <a:t>Are there any benefits to this type of work? </a:t>
            </a:r>
          </a:p>
        </p:txBody>
      </p:sp>
      <p:sp>
        <p:nvSpPr>
          <p:cNvPr id="20" name="Rectangle 19">
            <a:extLst>
              <a:ext uri="{FF2B5EF4-FFF2-40B4-BE49-F238E27FC236}">
                <a16:creationId xmlns:a16="http://schemas.microsoft.com/office/drawing/2014/main" id="{5FB82C82-5CD1-4F5F-9401-9B1BAE32C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49001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0DD7BF-8F3D-4D34-A37A-85563D3D6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82C64D9-D855-4343-BB40-3E465EFFA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06D061A-80BB-4A08-8350-176FFFDCC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C65A0EB-B4AF-498D-99DD-3FC35BE6C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Tall office building looking up">
            <a:extLst>
              <a:ext uri="{FF2B5EF4-FFF2-40B4-BE49-F238E27FC236}">
                <a16:creationId xmlns:a16="http://schemas.microsoft.com/office/drawing/2014/main" id="{993341C6-1D03-48AF-B6DF-D27DED15D2D0}"/>
              </a:ext>
            </a:extLst>
          </p:cNvPr>
          <p:cNvPicPr>
            <a:picLocks noChangeAspect="1"/>
          </p:cNvPicPr>
          <p:nvPr/>
        </p:nvPicPr>
        <p:blipFill rotWithShape="1">
          <a:blip r:embed="rId2">
            <a:alphaModFix amt="35000"/>
          </a:blip>
          <a:srcRect t="15107" r="-2" b="-2"/>
          <a:stretch/>
        </p:blipFill>
        <p:spPr>
          <a:xfrm>
            <a:off x="20" y="3809"/>
            <a:ext cx="12191980" cy="6858000"/>
          </a:xfrm>
          <a:prstGeom prst="rect">
            <a:avLst/>
          </a:prstGeom>
        </p:spPr>
      </p:pic>
      <p:cxnSp>
        <p:nvCxnSpPr>
          <p:cNvPr id="17" name="Straight Connector 16">
            <a:extLst>
              <a:ext uri="{FF2B5EF4-FFF2-40B4-BE49-F238E27FC236}">
                <a16:creationId xmlns:a16="http://schemas.microsoft.com/office/drawing/2014/main" id="{2CF4F262-1058-4E99-8912-4DFBA70B9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A419E3D-28CA-4A5F-8837-CF613C48680B}"/>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a:solidFill>
                  <a:srgbClr val="FFFFFF"/>
                </a:solidFill>
              </a:rPr>
              <a:t>Is precarity the future?</a:t>
            </a:r>
          </a:p>
        </p:txBody>
      </p:sp>
    </p:spTree>
    <p:extLst>
      <p:ext uri="{BB962C8B-B14F-4D97-AF65-F5344CB8AC3E}">
        <p14:creationId xmlns:p14="http://schemas.microsoft.com/office/powerpoint/2010/main" val="4236172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F86E95-42D1-446F-9187-CFC01F7D9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7C3F1D6-DFB3-4F9B-990E-EAFE49AEE1A6}"/>
              </a:ext>
            </a:extLst>
          </p:cNvPr>
          <p:cNvSpPr>
            <a:spLocks noGrp="1"/>
          </p:cNvSpPr>
          <p:nvPr>
            <p:ph type="title"/>
          </p:nvPr>
        </p:nvSpPr>
        <p:spPr>
          <a:xfrm>
            <a:off x="1143000" y="609600"/>
            <a:ext cx="6693061" cy="1356360"/>
          </a:xfrm>
        </p:spPr>
        <p:txBody>
          <a:bodyPr>
            <a:normAutofit/>
          </a:bodyPr>
          <a:lstStyle/>
          <a:p>
            <a:r>
              <a:rPr lang="en-GB">
                <a:solidFill>
                  <a:schemeClr val="bg1"/>
                </a:solidFill>
              </a:rPr>
              <a:t>The Impact on Leadership</a:t>
            </a:r>
          </a:p>
        </p:txBody>
      </p:sp>
      <p:sp>
        <p:nvSpPr>
          <p:cNvPr id="3" name="Content Placeholder 2">
            <a:extLst>
              <a:ext uri="{FF2B5EF4-FFF2-40B4-BE49-F238E27FC236}">
                <a16:creationId xmlns:a16="http://schemas.microsoft.com/office/drawing/2014/main" id="{7790CC08-7900-45DB-B2EE-040C7D1D2AEB}"/>
              </a:ext>
            </a:extLst>
          </p:cNvPr>
          <p:cNvSpPr>
            <a:spLocks noGrp="1"/>
          </p:cNvSpPr>
          <p:nvPr>
            <p:ph idx="1"/>
          </p:nvPr>
        </p:nvSpPr>
        <p:spPr>
          <a:xfrm>
            <a:off x="1143000" y="2057400"/>
            <a:ext cx="6693061" cy="4038600"/>
          </a:xfrm>
        </p:spPr>
        <p:txBody>
          <a:bodyPr vert="horz" lIns="91440" tIns="45720" rIns="91440" bIns="45720" rtlCol="0">
            <a:normAutofit/>
          </a:bodyPr>
          <a:lstStyle/>
          <a:p>
            <a:pPr marL="45720" indent="0">
              <a:buNone/>
            </a:pPr>
            <a:r>
              <a:rPr lang="en-GB" dirty="0">
                <a:solidFill>
                  <a:schemeClr val="bg1"/>
                </a:solidFill>
                <a:ea typeface="+mn-lt"/>
                <a:cs typeface="+mn-lt"/>
              </a:rPr>
              <a:t>Discuss:</a:t>
            </a:r>
          </a:p>
          <a:p>
            <a:pPr marL="45720" indent="0">
              <a:buNone/>
            </a:pPr>
            <a:r>
              <a:rPr lang="en-GB" dirty="0">
                <a:solidFill>
                  <a:schemeClr val="bg1"/>
                </a:solidFill>
                <a:ea typeface="+mn-lt"/>
                <a:cs typeface="+mn-lt"/>
              </a:rPr>
              <a:t>In what ways does precarity impact on leadership? What are the challenges?</a:t>
            </a:r>
          </a:p>
          <a:p>
            <a:pPr marL="45720" indent="0">
              <a:buNone/>
            </a:pPr>
            <a:r>
              <a:rPr lang="en-GB" dirty="0">
                <a:solidFill>
                  <a:schemeClr val="bg1"/>
                </a:solidFill>
                <a:ea typeface="+mn-lt"/>
                <a:cs typeface="+mn-lt"/>
              </a:rPr>
              <a:t>What is the impact for HR?</a:t>
            </a:r>
          </a:p>
          <a:p>
            <a:pPr marL="45720" indent="0">
              <a:buNone/>
            </a:pPr>
            <a:r>
              <a:rPr lang="en-GB" dirty="0">
                <a:solidFill>
                  <a:schemeClr val="bg1"/>
                </a:solidFill>
                <a:ea typeface="+mn-lt"/>
                <a:cs typeface="+mn-lt"/>
              </a:rPr>
              <a:t>Consider aspects of employee engagement and motivation</a:t>
            </a:r>
            <a:endParaRPr lang="en-GB" dirty="0">
              <a:solidFill>
                <a:schemeClr val="bg1"/>
              </a:solidFill>
            </a:endParaRPr>
          </a:p>
        </p:txBody>
      </p:sp>
      <p:pic>
        <p:nvPicPr>
          <p:cNvPr id="4" name="Picture 4" descr="A picture containing text, stacked, stack, pile&#10;&#10;Description automatically generated">
            <a:extLst>
              <a:ext uri="{FF2B5EF4-FFF2-40B4-BE49-F238E27FC236}">
                <a16:creationId xmlns:a16="http://schemas.microsoft.com/office/drawing/2014/main" id="{31CB3DA2-DDD1-4239-B16F-F6ADC8C7904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305" r="24516"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A3BA6363-1B19-49E0-A5CE-CCB212D8E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2230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D6969CF-7A31-4A06-9612-DF6704837E6C}"/>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References</a:t>
            </a:r>
          </a:p>
        </p:txBody>
      </p:sp>
      <p:sp>
        <p:nvSpPr>
          <p:cNvPr id="3" name="Content Placeholder 2">
            <a:extLst>
              <a:ext uri="{FF2B5EF4-FFF2-40B4-BE49-F238E27FC236}">
                <a16:creationId xmlns:a16="http://schemas.microsoft.com/office/drawing/2014/main" id="{FE5280C7-CD25-409A-A5EA-19FC193CE592}"/>
              </a:ext>
            </a:extLst>
          </p:cNvPr>
          <p:cNvSpPr>
            <a:spLocks noGrp="1"/>
          </p:cNvSpPr>
          <p:nvPr>
            <p:ph idx="1"/>
          </p:nvPr>
        </p:nvSpPr>
        <p:spPr>
          <a:xfrm>
            <a:off x="4995081" y="873457"/>
            <a:ext cx="6020790" cy="5222543"/>
          </a:xfrm>
        </p:spPr>
        <p:txBody>
          <a:bodyPr vert="horz" lIns="91440" tIns="45720" rIns="91440" bIns="45720" rtlCol="0" anchor="ctr">
            <a:normAutofit/>
          </a:bodyPr>
          <a:lstStyle/>
          <a:p>
            <a:r>
              <a:rPr lang="en-GB" sz="1400" dirty="0">
                <a:solidFill>
                  <a:schemeClr val="tx1"/>
                </a:solidFill>
                <a:ea typeface="+mn-lt"/>
                <a:cs typeface="+mn-lt"/>
              </a:rPr>
              <a:t>Butler, S. (2017) ‘Nearly 10 million Britons are in insecure work, says union’, </a:t>
            </a:r>
            <a:r>
              <a:rPr lang="en-GB" sz="1400" i="1" dirty="0">
                <a:solidFill>
                  <a:schemeClr val="tx1"/>
                </a:solidFill>
                <a:ea typeface="+mn-lt"/>
                <a:cs typeface="+mn-lt"/>
              </a:rPr>
              <a:t>The Guardian</a:t>
            </a:r>
            <a:r>
              <a:rPr lang="en-GB" sz="1400" dirty="0">
                <a:solidFill>
                  <a:schemeClr val="tx1"/>
                </a:solidFill>
                <a:ea typeface="+mn-lt"/>
                <a:cs typeface="+mn-lt"/>
              </a:rPr>
              <a:t>, 5 June 2017 [Online]. Available at </a:t>
            </a:r>
            <a:r>
              <a:rPr lang="en-GB" sz="1400" dirty="0">
                <a:solidFill>
                  <a:schemeClr val="tx1"/>
                </a:solidFill>
                <a:ea typeface="+mn-lt"/>
                <a:cs typeface="+mn-lt"/>
                <a:hlinkClick r:id="rId2">
                  <a:extLst>
                    <a:ext uri="{A12FA001-AC4F-418D-AE19-62706E023703}">
                      <ahyp:hlinkClr xmlns:ahyp="http://schemas.microsoft.com/office/drawing/2018/hyperlinkcolor" val="tx"/>
                    </a:ext>
                  </a:extLst>
                </a:hlinkClick>
              </a:rPr>
              <a:t>https://www.theguardian.com/ business/ 2017/ jun/ 05/ nearly-10-million-britons-are-in-insecure-work-says-union</a:t>
            </a:r>
            <a:r>
              <a:rPr lang="en-GB" sz="1400" dirty="0">
                <a:solidFill>
                  <a:schemeClr val="tx1"/>
                </a:solidFill>
                <a:ea typeface="+mn-lt"/>
                <a:cs typeface="+mn-lt"/>
              </a:rPr>
              <a:t> (Accessed 7  May 2021). </a:t>
            </a:r>
            <a:endParaRPr lang="en-GB" sz="1400" dirty="0">
              <a:solidFill>
                <a:schemeClr val="tx1"/>
              </a:solidFill>
            </a:endParaRPr>
          </a:p>
          <a:p>
            <a:r>
              <a:rPr lang="en-GB" sz="1400" dirty="0">
                <a:solidFill>
                  <a:schemeClr val="tx1"/>
                </a:solidFill>
                <a:ea typeface="+mn-lt"/>
                <a:cs typeface="+mn-lt"/>
              </a:rPr>
              <a:t>Cassells, R., Duncan, A., </a:t>
            </a:r>
            <a:r>
              <a:rPr lang="en-GB" sz="1400" dirty="0" err="1">
                <a:solidFill>
                  <a:schemeClr val="tx1"/>
                </a:solidFill>
                <a:ea typeface="+mn-lt"/>
                <a:cs typeface="+mn-lt"/>
              </a:rPr>
              <a:t>Mavisakalyan</a:t>
            </a:r>
            <a:r>
              <a:rPr lang="en-GB" sz="1400" dirty="0">
                <a:solidFill>
                  <a:schemeClr val="tx1"/>
                </a:solidFill>
                <a:ea typeface="+mn-lt"/>
                <a:cs typeface="+mn-lt"/>
              </a:rPr>
              <a:t>, A., Phillimore, J. and </a:t>
            </a:r>
            <a:r>
              <a:rPr lang="en-GB" sz="1400" dirty="0" err="1">
                <a:solidFill>
                  <a:schemeClr val="tx1"/>
                </a:solidFill>
                <a:ea typeface="+mn-lt"/>
                <a:cs typeface="+mn-lt"/>
              </a:rPr>
              <a:t>Tarverdi</a:t>
            </a:r>
            <a:r>
              <a:rPr lang="en-GB" sz="1400" dirty="0">
                <a:solidFill>
                  <a:schemeClr val="tx1"/>
                </a:solidFill>
                <a:ea typeface="+mn-lt"/>
                <a:cs typeface="+mn-lt"/>
              </a:rPr>
              <a:t>, Y. (2018) ‘Precarious employment is rising rapidly among men: new research’, </a:t>
            </a:r>
            <a:r>
              <a:rPr lang="en-GB" sz="1400" i="1" dirty="0">
                <a:solidFill>
                  <a:schemeClr val="tx1"/>
                </a:solidFill>
                <a:ea typeface="+mn-lt"/>
                <a:cs typeface="+mn-lt"/>
              </a:rPr>
              <a:t>The Conversation</a:t>
            </a:r>
            <a:r>
              <a:rPr lang="en-GB" sz="1400" dirty="0">
                <a:solidFill>
                  <a:schemeClr val="tx1"/>
                </a:solidFill>
                <a:ea typeface="+mn-lt"/>
                <a:cs typeface="+mn-lt"/>
              </a:rPr>
              <a:t>, 12 April 2018 [Online]. Available at </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https://theconversation.com/ precarious-employment-is-rising-rapidly-among-men-new-research-94821</a:t>
            </a:r>
            <a:r>
              <a:rPr lang="en-GB" sz="1400" dirty="0">
                <a:solidFill>
                  <a:schemeClr val="tx1"/>
                </a:solidFill>
                <a:ea typeface="+mn-lt"/>
                <a:cs typeface="+mn-lt"/>
              </a:rPr>
              <a:t> (Accessed 7  May 2021). </a:t>
            </a:r>
          </a:p>
          <a:p>
            <a:r>
              <a:rPr lang="en-GB" sz="1400" dirty="0">
                <a:solidFill>
                  <a:schemeClr val="tx1"/>
                </a:solidFill>
                <a:ea typeface="+mn-lt"/>
                <a:cs typeface="+mn-lt"/>
              </a:rPr>
              <a:t>OED (2019) </a:t>
            </a:r>
            <a:r>
              <a:rPr lang="en-GB" sz="1400" i="1" dirty="0">
                <a:solidFill>
                  <a:schemeClr val="tx1"/>
                </a:solidFill>
                <a:ea typeface="+mn-lt"/>
                <a:cs typeface="+mn-lt"/>
              </a:rPr>
              <a:t>Definition of precarity</a:t>
            </a:r>
            <a:r>
              <a:rPr lang="en-GB" sz="1400" dirty="0">
                <a:solidFill>
                  <a:schemeClr val="tx1"/>
                </a:solidFill>
                <a:ea typeface="+mn-lt"/>
                <a:cs typeface="+mn-lt"/>
              </a:rPr>
              <a:t> [Online], Oxford, Oxford University Press. Available at </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https://www-oed-com.libezproxy.open.ac.uk/ view/ Entry/ 64050894?redirectedFrom=precarity#eid</a:t>
            </a:r>
            <a:r>
              <a:rPr lang="en-GB" sz="1400" dirty="0">
                <a:solidFill>
                  <a:schemeClr val="tx1"/>
                </a:solidFill>
                <a:ea typeface="+mn-lt"/>
                <a:cs typeface="+mn-lt"/>
              </a:rPr>
              <a:t> (Accessed 7  May 2021). </a:t>
            </a:r>
            <a:endParaRPr lang="en-GB" dirty="0">
              <a:solidFill>
                <a:schemeClr val="tx1"/>
              </a:solidFill>
            </a:endParaRPr>
          </a:p>
          <a:p>
            <a:r>
              <a:rPr lang="en-GB" sz="1400" dirty="0">
                <a:solidFill>
                  <a:schemeClr val="tx1"/>
                </a:solidFill>
                <a:ea typeface="+mn-lt"/>
                <a:cs typeface="+mn-lt"/>
              </a:rPr>
              <a:t>OECD (2018) </a:t>
            </a:r>
            <a:r>
              <a:rPr lang="en-GB" sz="1400" i="1" dirty="0">
                <a:solidFill>
                  <a:schemeClr val="tx1"/>
                </a:solidFill>
                <a:ea typeface="+mn-lt"/>
                <a:cs typeface="+mn-lt"/>
              </a:rPr>
              <a:t>Income inequality</a:t>
            </a:r>
            <a:r>
              <a:rPr lang="en-GB" sz="1400" dirty="0">
                <a:solidFill>
                  <a:schemeClr val="tx1"/>
                </a:solidFill>
                <a:ea typeface="+mn-lt"/>
                <a:cs typeface="+mn-lt"/>
              </a:rPr>
              <a:t> [Online]. Available at </a:t>
            </a:r>
            <a:r>
              <a:rPr lang="en-GB" sz="1400" dirty="0">
                <a:solidFill>
                  <a:schemeClr val="tx1"/>
                </a:solidFill>
                <a:ea typeface="+mn-lt"/>
                <a:cs typeface="+mn-lt"/>
                <a:hlinkClick r:id="rId5">
                  <a:extLst>
                    <a:ext uri="{A12FA001-AC4F-418D-AE19-62706E023703}">
                      <ahyp:hlinkClr xmlns:ahyp="http://schemas.microsoft.com/office/drawing/2018/hyperlinkcolor" val="tx"/>
                    </a:ext>
                  </a:extLst>
                </a:hlinkClick>
              </a:rPr>
              <a:t>https://data.oecd.org/ inequality/ income-inequality.htm#indicator-chart</a:t>
            </a:r>
            <a:r>
              <a:rPr lang="en-GB" sz="1400" dirty="0">
                <a:solidFill>
                  <a:schemeClr val="tx1"/>
                </a:solidFill>
                <a:ea typeface="+mn-lt"/>
                <a:cs typeface="+mn-lt"/>
              </a:rPr>
              <a:t> (Accessed 7 May 2021). </a:t>
            </a:r>
          </a:p>
          <a:p>
            <a:r>
              <a:rPr lang="en-GB" sz="1400" dirty="0">
                <a:solidFill>
                  <a:schemeClr val="tx1"/>
                </a:solidFill>
                <a:ea typeface="+mn-lt"/>
                <a:cs typeface="+mn-lt"/>
              </a:rPr>
              <a:t>Srnicek, N. and Williams, A. (2016) </a:t>
            </a:r>
            <a:r>
              <a:rPr lang="en-GB" sz="1400" i="1" dirty="0">
                <a:solidFill>
                  <a:schemeClr val="tx1"/>
                </a:solidFill>
                <a:ea typeface="+mn-lt"/>
                <a:cs typeface="+mn-lt"/>
              </a:rPr>
              <a:t>Inventing the future: </a:t>
            </a:r>
            <a:r>
              <a:rPr lang="en-GB" sz="1400" i="1" dirty="0" err="1">
                <a:solidFill>
                  <a:schemeClr val="tx1"/>
                </a:solidFill>
                <a:ea typeface="+mn-lt"/>
                <a:cs typeface="+mn-lt"/>
              </a:rPr>
              <a:t>Postcapitalism</a:t>
            </a:r>
            <a:r>
              <a:rPr lang="en-GB" sz="1400" i="1" dirty="0">
                <a:solidFill>
                  <a:schemeClr val="tx1"/>
                </a:solidFill>
                <a:ea typeface="+mn-lt"/>
                <a:cs typeface="+mn-lt"/>
              </a:rPr>
              <a:t> and a world without work</a:t>
            </a:r>
            <a:r>
              <a:rPr lang="en-GB" sz="1400" dirty="0">
                <a:solidFill>
                  <a:schemeClr val="tx1"/>
                </a:solidFill>
                <a:ea typeface="+mn-lt"/>
                <a:cs typeface="+mn-lt"/>
              </a:rPr>
              <a:t>, London, Verso. </a:t>
            </a:r>
          </a:p>
          <a:p>
            <a:r>
              <a:rPr lang="en-GB" sz="1400" dirty="0">
                <a:solidFill>
                  <a:schemeClr val="tx1"/>
                </a:solidFill>
                <a:ea typeface="+mn-lt"/>
                <a:cs typeface="+mn-lt"/>
              </a:rPr>
              <a:t>Standing, G. (2016) </a:t>
            </a:r>
            <a:r>
              <a:rPr lang="en-GB" sz="1400" i="1" dirty="0">
                <a:solidFill>
                  <a:schemeClr val="tx1"/>
                </a:solidFill>
                <a:ea typeface="+mn-lt"/>
                <a:cs typeface="+mn-lt"/>
              </a:rPr>
              <a:t>The precariat: The new dangerous class</a:t>
            </a:r>
            <a:r>
              <a:rPr lang="en-GB" sz="1400" dirty="0">
                <a:solidFill>
                  <a:schemeClr val="tx1"/>
                </a:solidFill>
                <a:ea typeface="+mn-lt"/>
                <a:cs typeface="+mn-lt"/>
              </a:rPr>
              <a:t>, London, Bloomsbury. </a:t>
            </a:r>
            <a:endParaRPr lang="en-GB" sz="1400">
              <a:solidFill>
                <a:schemeClr val="tx1"/>
              </a:solidFill>
            </a:endParaRPr>
          </a:p>
        </p:txBody>
      </p:sp>
    </p:spTree>
    <p:extLst>
      <p:ext uri="{BB962C8B-B14F-4D97-AF65-F5344CB8AC3E}">
        <p14:creationId xmlns:p14="http://schemas.microsoft.com/office/powerpoint/2010/main" val="951235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A5AF71F-CE2E-4634-B257-15D0F049D5D1}"/>
              </a:ext>
            </a:extLst>
          </p:cNvPr>
          <p:cNvSpPr>
            <a:spLocks noGrp="1"/>
          </p:cNvSpPr>
          <p:nvPr>
            <p:ph type="title"/>
          </p:nvPr>
        </p:nvSpPr>
        <p:spPr>
          <a:xfrm>
            <a:off x="1198181" y="1752600"/>
            <a:ext cx="9988166" cy="1752600"/>
          </a:xfrm>
        </p:spPr>
        <p:txBody>
          <a:bodyPr anchor="b">
            <a:normAutofit/>
          </a:bodyPr>
          <a:lstStyle/>
          <a:p>
            <a:pPr algn="ctr"/>
            <a:r>
              <a:rPr lang="en-GB" dirty="0">
                <a:solidFill>
                  <a:schemeClr val="tx2"/>
                </a:solidFill>
                <a:ea typeface="+mj-lt"/>
                <a:cs typeface="+mj-lt"/>
              </a:rPr>
              <a:t>From Hierarchies to Networks</a:t>
            </a:r>
            <a:endParaRPr lang="en-GB" b="0" dirty="0">
              <a:solidFill>
                <a:schemeClr val="tx2"/>
              </a:solidFill>
              <a:ea typeface="+mj-lt"/>
              <a:cs typeface="+mj-lt"/>
            </a:endParaRPr>
          </a:p>
        </p:txBody>
      </p:sp>
      <p:sp>
        <p:nvSpPr>
          <p:cNvPr id="12" name="Rectangle 11">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347298-AEF6-4292-A596-5B6A2E3FA460}"/>
              </a:ext>
            </a:extLst>
          </p:cNvPr>
          <p:cNvSpPr>
            <a:spLocks noGrp="1"/>
          </p:cNvSpPr>
          <p:nvPr>
            <p:ph idx="1"/>
          </p:nvPr>
        </p:nvSpPr>
        <p:spPr>
          <a:xfrm>
            <a:off x="2005091" y="3733800"/>
            <a:ext cx="8188033" cy="2379287"/>
          </a:xfrm>
        </p:spPr>
        <p:txBody>
          <a:bodyPr vert="horz" lIns="91440" tIns="45720" rIns="91440" bIns="45720" rtlCol="0" anchor="t">
            <a:noAutofit/>
          </a:bodyPr>
          <a:lstStyle/>
          <a:p>
            <a:pPr marL="0" indent="0" algn="ctr">
              <a:buNone/>
            </a:pPr>
            <a:r>
              <a:rPr lang="en-GB" sz="3200" i="1" dirty="0">
                <a:solidFill>
                  <a:schemeClr val="tx2"/>
                </a:solidFill>
              </a:rPr>
              <a:t>"It is painfully obvious: the system in which many people still work was created for a stable, slow and predictable world that no longer exists."</a:t>
            </a:r>
          </a:p>
        </p:txBody>
      </p:sp>
      <p:sp>
        <p:nvSpPr>
          <p:cNvPr id="7" name="TextBox 6">
            <a:extLst>
              <a:ext uri="{FF2B5EF4-FFF2-40B4-BE49-F238E27FC236}">
                <a16:creationId xmlns:a16="http://schemas.microsoft.com/office/drawing/2014/main" id="{3F959B47-10C4-4600-824F-5B3D0F88AD40}"/>
              </a:ext>
            </a:extLst>
          </p:cNvPr>
          <p:cNvSpPr txBox="1"/>
          <p:nvPr/>
        </p:nvSpPr>
        <p:spPr>
          <a:xfrm>
            <a:off x="8061767" y="6026551"/>
            <a:ext cx="3302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(Minnaar &amp; </a:t>
            </a:r>
            <a:r>
              <a:rPr lang="en-GB" dirty="0" err="1"/>
              <a:t>Morree</a:t>
            </a:r>
            <a:r>
              <a:rPr lang="en-GB" dirty="0"/>
              <a:t>, 2019)</a:t>
            </a:r>
          </a:p>
        </p:txBody>
      </p:sp>
    </p:spTree>
    <p:extLst>
      <p:ext uri="{BB962C8B-B14F-4D97-AF65-F5344CB8AC3E}">
        <p14:creationId xmlns:p14="http://schemas.microsoft.com/office/powerpoint/2010/main" val="2290684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05FCBD-7637-479C-905C-61D5FCA146CB}"/>
              </a:ext>
            </a:extLst>
          </p:cNvPr>
          <p:cNvSpPr>
            <a:spLocks noGrp="1"/>
          </p:cNvSpPr>
          <p:nvPr>
            <p:ph type="title"/>
          </p:nvPr>
        </p:nvSpPr>
        <p:spPr>
          <a:xfrm>
            <a:off x="838200" y="381000"/>
            <a:ext cx="10003218" cy="1600124"/>
          </a:xfrm>
        </p:spPr>
        <p:txBody>
          <a:bodyPr>
            <a:normAutofit/>
          </a:bodyPr>
          <a:lstStyle/>
          <a:p>
            <a:r>
              <a:rPr lang="en-GB"/>
              <a:t>From Hierarchies to Networks</a:t>
            </a:r>
          </a:p>
        </p:txBody>
      </p:sp>
      <p:sp>
        <p:nvSpPr>
          <p:cNvPr id="3" name="Content Placeholder 2">
            <a:extLst>
              <a:ext uri="{FF2B5EF4-FFF2-40B4-BE49-F238E27FC236}">
                <a16:creationId xmlns:a16="http://schemas.microsoft.com/office/drawing/2014/main" id="{EC87FC0A-1F0D-4F47-8AB7-1BC5DC7DF96F}"/>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buNone/>
            </a:pPr>
            <a:r>
              <a:rPr lang="en-GB" sz="1700" b="1" dirty="0">
                <a:solidFill>
                  <a:schemeClr val="tx2"/>
                </a:solidFill>
                <a:ea typeface="+mn-lt"/>
                <a:cs typeface="+mn-lt"/>
              </a:rPr>
              <a:t>This organisation chart originates from IBM in 1917. More than century ago! While in the last century major things have changed in the world, this antique organisation chart is identical to most of the organisations we work in today. It symbolises the outdated command-and-control model that was designed more than a century ago. It was designed for a world that no longer exists; a stable, slow-moving, predictable world.</a:t>
            </a:r>
            <a:endParaRPr lang="en-US" sz="1700" dirty="0">
              <a:solidFill>
                <a:schemeClr val="tx2"/>
              </a:solidFill>
            </a:endParaRPr>
          </a:p>
          <a:p>
            <a:pPr marL="0" indent="0">
              <a:buNone/>
            </a:pPr>
            <a:r>
              <a:rPr lang="en-GB" sz="1700" dirty="0">
                <a:solidFill>
                  <a:schemeClr val="tx2"/>
                </a:solidFill>
                <a:ea typeface="+mn-lt"/>
                <a:cs typeface="+mn-lt"/>
                <a:hlinkClick r:id="rId3">
                  <a:extLst>
                    <a:ext uri="{A12FA001-AC4F-418D-AE19-62706E023703}">
                      <ahyp:hlinkClr xmlns:ahyp="http://schemas.microsoft.com/office/drawing/2018/hyperlinkcolor" val="tx"/>
                    </a:ext>
                  </a:extLst>
                </a:hlinkClick>
              </a:rPr>
              <a:t>https://corporate-rebels.com/rebel-trends-2-network-of-teams/</a:t>
            </a:r>
            <a:r>
              <a:rPr lang="en-GB" sz="1700" dirty="0">
                <a:solidFill>
                  <a:schemeClr val="tx2"/>
                </a:solidFill>
                <a:ea typeface="+mn-lt"/>
                <a:cs typeface="+mn-lt"/>
              </a:rPr>
              <a:t> </a:t>
            </a:r>
            <a:endParaRPr lang="en-GB" sz="1700" dirty="0">
              <a:solidFill>
                <a:schemeClr val="tx2"/>
              </a:solidFill>
            </a:endParaRPr>
          </a:p>
        </p:txBody>
      </p:sp>
      <p:pic>
        <p:nvPicPr>
          <p:cNvPr id="13" name="Picture 13" descr="Diagram&#10;&#10;Description automatically generated">
            <a:extLst>
              <a:ext uri="{FF2B5EF4-FFF2-40B4-BE49-F238E27FC236}">
                <a16:creationId xmlns:a16="http://schemas.microsoft.com/office/drawing/2014/main" id="{FDE107F5-2150-4C95-8AA1-C4600FCA3BEF}"/>
              </a:ext>
            </a:extLst>
          </p:cNvPr>
          <p:cNvPicPr>
            <a:picLocks noChangeAspect="1"/>
          </p:cNvPicPr>
          <p:nvPr/>
        </p:nvPicPr>
        <p:blipFill rotWithShape="1">
          <a:blip r:embed="rId4"/>
          <a:srcRect l="24982" r="13272" b="1"/>
          <a:stretch/>
        </p:blipFill>
        <p:spPr>
          <a:xfrm>
            <a:off x="5996628" y="2217529"/>
            <a:ext cx="6195372" cy="4640471"/>
          </a:xfrm>
          <a:prstGeom prst="rect">
            <a:avLst/>
          </a:prstGeom>
        </p:spPr>
      </p:pic>
    </p:spTree>
    <p:extLst>
      <p:ext uri="{BB962C8B-B14F-4D97-AF65-F5344CB8AC3E}">
        <p14:creationId xmlns:p14="http://schemas.microsoft.com/office/powerpoint/2010/main" val="875498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4" name="Rectangle 13">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phere of mesh and nodes">
            <a:extLst>
              <a:ext uri="{FF2B5EF4-FFF2-40B4-BE49-F238E27FC236}">
                <a16:creationId xmlns:a16="http://schemas.microsoft.com/office/drawing/2014/main" id="{6D7B5F90-9837-495E-A053-20F8EAA35E3B}"/>
              </a:ext>
            </a:extLst>
          </p:cNvPr>
          <p:cNvPicPr>
            <a:picLocks noChangeAspect="1"/>
          </p:cNvPicPr>
          <p:nvPr/>
        </p:nvPicPr>
        <p:blipFill rotWithShape="1">
          <a:blip r:embed="rId3"/>
          <a:srcRect r="-3" b="606"/>
          <a:stretch/>
        </p:blipFill>
        <p:spPr>
          <a:xfrm>
            <a:off x="3048" y="10"/>
            <a:ext cx="6195372" cy="4618233"/>
          </a:xfrm>
          <a:prstGeom prst="rect">
            <a:avLst/>
          </a:prstGeom>
        </p:spPr>
      </p:pic>
      <p:sp>
        <p:nvSpPr>
          <p:cNvPr id="18" name="Rectangle 17">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469FE6-9E81-426E-B022-4F9B16E1451A}"/>
              </a:ext>
            </a:extLst>
          </p:cNvPr>
          <p:cNvSpPr>
            <a:spLocks noGrp="1"/>
          </p:cNvSpPr>
          <p:nvPr>
            <p:ph type="title"/>
          </p:nvPr>
        </p:nvSpPr>
        <p:spPr>
          <a:xfrm>
            <a:off x="838200" y="4876800"/>
            <a:ext cx="10003218" cy="1219200"/>
          </a:xfrm>
        </p:spPr>
        <p:txBody>
          <a:bodyPr vert="horz" lIns="91440" tIns="45720" rIns="91440" bIns="45720" rtlCol="0" anchor="ctr">
            <a:normAutofit/>
          </a:bodyPr>
          <a:lstStyle/>
          <a:p>
            <a:r>
              <a:rPr lang="en-US"/>
              <a:t>Networked Organisations</a:t>
            </a:r>
          </a:p>
        </p:txBody>
      </p:sp>
      <p:sp>
        <p:nvSpPr>
          <p:cNvPr id="4" name="Content Placeholder 3">
            <a:extLst>
              <a:ext uri="{FF2B5EF4-FFF2-40B4-BE49-F238E27FC236}">
                <a16:creationId xmlns:a16="http://schemas.microsoft.com/office/drawing/2014/main" id="{DAB74020-75F4-4DEA-A5F5-F0DFA478A8D4}"/>
              </a:ext>
            </a:extLst>
          </p:cNvPr>
          <p:cNvSpPr>
            <a:spLocks noGrp="1"/>
          </p:cNvSpPr>
          <p:nvPr>
            <p:ph sz="half" idx="1"/>
          </p:nvPr>
        </p:nvSpPr>
        <p:spPr>
          <a:xfrm>
            <a:off x="6553200" y="399684"/>
            <a:ext cx="4800600" cy="3935986"/>
          </a:xfrm>
        </p:spPr>
        <p:txBody>
          <a:bodyPr vert="horz" lIns="91440" tIns="45720" rIns="91440" bIns="45720" rtlCol="0" anchor="ctr">
            <a:normAutofit fontScale="85000" lnSpcReduction="10000"/>
          </a:bodyPr>
          <a:lstStyle/>
          <a:p>
            <a:pPr marL="0" indent="0">
              <a:buNone/>
            </a:pPr>
            <a:r>
              <a:rPr lang="en-US" sz="1800" b="1" dirty="0">
                <a:solidFill>
                  <a:schemeClr val="tx2"/>
                </a:solidFill>
              </a:rPr>
              <a:t>Individual Task</a:t>
            </a:r>
            <a:endParaRPr lang="en-US">
              <a:solidFill>
                <a:schemeClr val="tx2"/>
              </a:solidFill>
            </a:endParaRPr>
          </a:p>
          <a:p>
            <a:pPr marL="0" indent="0">
              <a:buNone/>
            </a:pPr>
            <a:r>
              <a:rPr lang="en-US" sz="1800" dirty="0">
                <a:solidFill>
                  <a:schemeClr val="tx2"/>
                </a:solidFill>
              </a:rPr>
              <a:t>Go to the Corporate Rebels site and search 'hierarchy'. Select one of the articles and identify a company that has adopted a network of teams approach.</a:t>
            </a:r>
          </a:p>
          <a:p>
            <a:pPr marL="0" indent="0">
              <a:buNone/>
            </a:pPr>
            <a:r>
              <a:rPr lang="en-US" sz="1800" dirty="0">
                <a:solidFill>
                  <a:schemeClr val="tx2"/>
                </a:solidFill>
              </a:rPr>
              <a:t>Search for the term 'leader' in the article and identify one or two features of leadership associated with the network of teams approach. </a:t>
            </a:r>
          </a:p>
          <a:p>
            <a:pPr marL="0" indent="0">
              <a:buNone/>
            </a:pPr>
            <a:r>
              <a:rPr lang="en-US" sz="1800">
                <a:solidFill>
                  <a:schemeClr val="tx2"/>
                </a:solidFill>
              </a:rPr>
              <a:t>Share what you find in the forum: </a:t>
            </a:r>
            <a:r>
              <a:rPr lang="en-US" sz="1800">
                <a:solidFill>
                  <a:schemeClr val="tx1"/>
                </a:solidFill>
                <a:ea typeface="+mn-lt"/>
                <a:cs typeface="+mn-lt"/>
                <a:hlinkClick r:id="rId5">
                  <a:extLst>
                    <a:ext uri="{A12FA001-AC4F-418D-AE19-62706E023703}">
                      <ahyp:hlinkClr xmlns:ahyp="http://schemas.microsoft.com/office/drawing/2018/hyperlinkcolor" val="tx"/>
                    </a:ext>
                  </a:extLst>
                </a:hlinkClick>
              </a:rPr>
              <a:t>https://moodle.uwtsd.ac.uk/mod/forum/view.php?id=328166</a:t>
            </a:r>
            <a:r>
              <a:rPr lang="en-US" sz="1800">
                <a:solidFill>
                  <a:schemeClr val="tx1"/>
                </a:solidFill>
                <a:ea typeface="+mn-lt"/>
                <a:cs typeface="+mn-lt"/>
              </a:rPr>
              <a:t> </a:t>
            </a:r>
          </a:p>
          <a:p>
            <a:pPr marL="0"/>
            <a:endParaRPr lang="en-US" sz="1800">
              <a:solidFill>
                <a:schemeClr val="tx2"/>
              </a:solidFill>
            </a:endParaRPr>
          </a:p>
          <a:p>
            <a:pPr marL="0" indent="0">
              <a:buNone/>
            </a:pPr>
            <a:r>
              <a:rPr lang="en-US" sz="1800" dirty="0">
                <a:solidFill>
                  <a:schemeClr val="tx2"/>
                </a:solidFill>
                <a:hlinkClick r:id="rId6">
                  <a:extLst>
                    <a:ext uri="{A12FA001-AC4F-418D-AE19-62706E023703}">
                      <ahyp:hlinkClr xmlns:ahyp="http://schemas.microsoft.com/office/drawing/2018/hyperlinkcolor" val="tx"/>
                    </a:ext>
                  </a:extLst>
                </a:hlinkClick>
              </a:rPr>
              <a:t>https://corporate-rebels.com/search/?q=hierarchy</a:t>
            </a:r>
            <a:r>
              <a:rPr lang="en-US" sz="1800" dirty="0">
                <a:solidFill>
                  <a:schemeClr val="tx2"/>
                </a:solidFill>
              </a:rPr>
              <a:t> </a:t>
            </a:r>
          </a:p>
        </p:txBody>
      </p:sp>
    </p:spTree>
    <p:extLst>
      <p:ext uri="{BB962C8B-B14F-4D97-AF65-F5344CB8AC3E}">
        <p14:creationId xmlns:p14="http://schemas.microsoft.com/office/powerpoint/2010/main" val="3151474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EA26-7ADE-47A8-BEAB-CA5CFD6829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E4419E-6E05-43C1-A2E9-42266BB83475}"/>
              </a:ext>
            </a:extLst>
          </p:cNvPr>
          <p:cNvSpPr>
            <a:spLocks noGrp="1"/>
          </p:cNvSpPr>
          <p:nvPr>
            <p:ph idx="1"/>
          </p:nvPr>
        </p:nvSpPr>
        <p:spPr/>
        <p:txBody>
          <a:bodyPr/>
          <a:lstStyle/>
          <a:p>
            <a:r>
              <a:rPr lang="en-GB" sz="1800" b="1" dirty="0">
                <a:effectLst/>
                <a:latin typeface="Open Sans" panose="020B0606030504020204" pitchFamily="34" charset="0"/>
                <a:ea typeface="Times New Roman" panose="02020603050405020304" pitchFamily="18" charset="0"/>
              </a:rPr>
              <a:t>Watch</a:t>
            </a:r>
            <a:r>
              <a:rPr lang="en-GB" sz="1800" dirty="0">
                <a:effectLst/>
                <a:latin typeface="Open Sans" panose="020B0606030504020204" pitchFamily="34" charset="0"/>
                <a:ea typeface="Times New Roman" panose="02020603050405020304" pitchFamily="18" charset="0"/>
              </a:rPr>
              <a:t>: TED Talk – Yves </a:t>
            </a:r>
            <a:r>
              <a:rPr lang="en-GB" sz="1800" dirty="0" err="1">
                <a:effectLst/>
                <a:latin typeface="Open Sans" panose="020B0606030504020204" pitchFamily="34" charset="0"/>
                <a:ea typeface="Times New Roman" panose="02020603050405020304" pitchFamily="18" charset="0"/>
              </a:rPr>
              <a:t>Morieux</a:t>
            </a:r>
            <a:r>
              <a:rPr lang="en-GB" sz="1800" dirty="0">
                <a:effectLst/>
                <a:latin typeface="Open Sans" panose="020B0606030504020204" pitchFamily="34" charset="0"/>
                <a:ea typeface="Times New Roman" panose="02020603050405020304" pitchFamily="18" charset="0"/>
              </a:rPr>
              <a:t> </a:t>
            </a:r>
            <a:r>
              <a:rPr lang="en-GB" sz="1800" u="sng" dirty="0">
                <a:solidFill>
                  <a:srgbClr val="0000FF"/>
                </a:solidFill>
                <a:effectLst/>
                <a:latin typeface="Open Sans" panose="020B0606030504020204" pitchFamily="34" charset="0"/>
                <a:ea typeface="Times New Roman" panose="02020603050405020304" pitchFamily="18" charset="0"/>
                <a:hlinkClick r:id="rId3"/>
              </a:rPr>
              <a:t>https://youtu.be/0MD4Ymjyc2I</a:t>
            </a:r>
            <a:r>
              <a:rPr lang="en-GB" sz="1800" dirty="0">
                <a:effectLst/>
                <a:latin typeface="Open Sans" panose="020B0606030504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34686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BF20D-9E81-4C47-B1D3-9BCE3A335733}"/>
              </a:ext>
            </a:extLst>
          </p:cNvPr>
          <p:cNvSpPr>
            <a:spLocks noGrp="1"/>
          </p:cNvSpPr>
          <p:nvPr>
            <p:ph type="title"/>
          </p:nvPr>
        </p:nvSpPr>
        <p:spPr>
          <a:xfrm>
            <a:off x="838200" y="381000"/>
            <a:ext cx="10003218" cy="1600124"/>
          </a:xfrm>
        </p:spPr>
        <p:txBody>
          <a:bodyPr>
            <a:normAutofit/>
          </a:bodyPr>
          <a:lstStyle/>
          <a:p>
            <a:r>
              <a:rPr lang="en-GB" dirty="0"/>
              <a:t>Organisations as Complex Adaptive Systems (CAS)</a:t>
            </a:r>
          </a:p>
        </p:txBody>
      </p:sp>
      <p:sp>
        <p:nvSpPr>
          <p:cNvPr id="3" name="Content Placeholder 2">
            <a:extLst>
              <a:ext uri="{FF2B5EF4-FFF2-40B4-BE49-F238E27FC236}">
                <a16:creationId xmlns:a16="http://schemas.microsoft.com/office/drawing/2014/main" id="{52D84913-C926-4C48-BBDA-9FAC1A64A6FE}"/>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lnSpc>
                <a:spcPct val="100000"/>
              </a:lnSpc>
              <a:buNone/>
            </a:pPr>
            <a:r>
              <a:rPr lang="en-GB" sz="1400">
                <a:solidFill>
                  <a:schemeClr val="tx2"/>
                </a:solidFill>
              </a:rPr>
              <a:t>Complex Adaptive Systems</a:t>
            </a:r>
          </a:p>
          <a:p>
            <a:pPr>
              <a:lnSpc>
                <a:spcPct val="100000"/>
              </a:lnSpc>
            </a:pPr>
            <a:r>
              <a:rPr lang="en-GB" sz="1400" i="1">
                <a:solidFill>
                  <a:schemeClr val="tx2"/>
                </a:solidFill>
                <a:ea typeface="+mn-lt"/>
                <a:cs typeface="+mn-lt"/>
              </a:rPr>
              <a:t>Systems in which a perfect understanding of the individual parts does not automatically convey a perfect understanding of the whole system’s behaviour (Miller and Scott, 2007).</a:t>
            </a:r>
            <a:endParaRPr lang="en-GB" sz="1400">
              <a:solidFill>
                <a:schemeClr val="tx2"/>
              </a:solidFill>
            </a:endParaRPr>
          </a:p>
          <a:p>
            <a:pPr>
              <a:lnSpc>
                <a:spcPct val="100000"/>
              </a:lnSpc>
            </a:pPr>
            <a:r>
              <a:rPr lang="en-GB" sz="1400" i="1">
                <a:solidFill>
                  <a:schemeClr val="tx2"/>
                </a:solidFill>
                <a:ea typeface="+mn-lt"/>
                <a:cs typeface="+mn-lt"/>
              </a:rPr>
              <a:t>Systems that have a large numbers of components, often called agents, that interact and adapt or learn (Holland, 2006).</a:t>
            </a:r>
            <a:endParaRPr lang="en-GB" sz="1400">
              <a:solidFill>
                <a:schemeClr val="tx2"/>
              </a:solidFill>
            </a:endParaRPr>
          </a:p>
          <a:p>
            <a:pPr>
              <a:lnSpc>
                <a:spcPct val="100000"/>
              </a:lnSpc>
            </a:pPr>
            <a:r>
              <a:rPr lang="en-GB" sz="1400">
                <a:solidFill>
                  <a:schemeClr val="tx2"/>
                </a:solidFill>
                <a:ea typeface="+mn-lt"/>
                <a:cs typeface="+mn-lt"/>
              </a:rPr>
              <a:t>CAS evolve over time, influenced by their environment and also influencing their environment, forming complicated feedback loops.</a:t>
            </a:r>
            <a:endParaRPr lang="en-GB" sz="1400">
              <a:solidFill>
                <a:schemeClr val="tx2"/>
              </a:solidFill>
            </a:endParaRPr>
          </a:p>
          <a:p>
            <a:pPr>
              <a:lnSpc>
                <a:spcPct val="100000"/>
              </a:lnSpc>
            </a:pPr>
            <a:r>
              <a:rPr lang="en-GB" sz="1400">
                <a:solidFill>
                  <a:schemeClr val="tx2"/>
                </a:solidFill>
                <a:ea typeface="+mn-lt"/>
                <a:cs typeface="+mn-lt"/>
              </a:rPr>
              <a:t>A Complex Adaptive Social System is simply a CAS that contains humans as agents (can be a mix of humans, technology and objects).</a:t>
            </a:r>
            <a:endParaRPr lang="en-GB" sz="1400">
              <a:solidFill>
                <a:schemeClr val="tx2"/>
              </a:solidFill>
            </a:endParaRPr>
          </a:p>
          <a:p>
            <a:pPr marL="0" indent="0">
              <a:lnSpc>
                <a:spcPct val="100000"/>
              </a:lnSpc>
              <a:buNone/>
            </a:pPr>
            <a:endParaRPr lang="en-GB" sz="1400">
              <a:solidFill>
                <a:schemeClr val="tx2"/>
              </a:solidFill>
            </a:endParaRPr>
          </a:p>
        </p:txBody>
      </p:sp>
      <p:pic>
        <p:nvPicPr>
          <p:cNvPr id="4" name="Picture 4" descr="A picture containing background pattern&#10;&#10;Description automatically generated">
            <a:extLst>
              <a:ext uri="{FF2B5EF4-FFF2-40B4-BE49-F238E27FC236}">
                <a16:creationId xmlns:a16="http://schemas.microsoft.com/office/drawing/2014/main" id="{C9D9C871-3C00-4A45-BAA1-CDDB8FEC2023}"/>
              </a:ext>
            </a:extLst>
          </p:cNvPr>
          <p:cNvPicPr>
            <a:picLocks noChangeAspect="1"/>
          </p:cNvPicPr>
          <p:nvPr/>
        </p:nvPicPr>
        <p:blipFill rotWithShape="1">
          <a:blip r:embed="rId3"/>
          <a:srcRect l="17451" r="2777" b="-1"/>
          <a:stretch/>
        </p:blipFill>
        <p:spPr>
          <a:xfrm>
            <a:off x="5996628" y="2217529"/>
            <a:ext cx="6195372" cy="4640471"/>
          </a:xfrm>
          <a:prstGeom prst="rect">
            <a:avLst/>
          </a:prstGeom>
        </p:spPr>
      </p:pic>
    </p:spTree>
    <p:extLst>
      <p:ext uri="{BB962C8B-B14F-4D97-AF65-F5344CB8AC3E}">
        <p14:creationId xmlns:p14="http://schemas.microsoft.com/office/powerpoint/2010/main" val="2342032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Underwater view of a coral&#10;&#10;Description automatically generated">
            <a:extLst>
              <a:ext uri="{FF2B5EF4-FFF2-40B4-BE49-F238E27FC236}">
                <a16:creationId xmlns:a16="http://schemas.microsoft.com/office/drawing/2014/main" id="{9A019BD2-B16F-4D10-8753-ED94C0EEF65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49" r="7817" b="-1"/>
          <a:stretch/>
        </p:blipFill>
        <p:spPr>
          <a:xfrm>
            <a:off x="3048" y="10"/>
            <a:ext cx="6195372" cy="4618233"/>
          </a:xfrm>
          <a:prstGeom prst="rect">
            <a:avLst/>
          </a:prstGeom>
        </p:spPr>
      </p:pic>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4C00C2-730C-496B-8E52-02584C044F1E}"/>
              </a:ext>
            </a:extLst>
          </p:cNvPr>
          <p:cNvSpPr>
            <a:spLocks noGrp="1"/>
          </p:cNvSpPr>
          <p:nvPr>
            <p:ph type="title"/>
          </p:nvPr>
        </p:nvSpPr>
        <p:spPr>
          <a:xfrm>
            <a:off x="838200" y="4876800"/>
            <a:ext cx="10003218" cy="1219200"/>
          </a:xfrm>
        </p:spPr>
        <p:txBody>
          <a:bodyPr>
            <a:normAutofit/>
          </a:bodyPr>
          <a:lstStyle/>
          <a:p>
            <a:r>
              <a:rPr lang="en-GB" dirty="0"/>
              <a:t>Characteristics of CAS</a:t>
            </a:r>
          </a:p>
        </p:txBody>
      </p:sp>
      <p:sp>
        <p:nvSpPr>
          <p:cNvPr id="3" name="Content Placeholder 2">
            <a:extLst>
              <a:ext uri="{FF2B5EF4-FFF2-40B4-BE49-F238E27FC236}">
                <a16:creationId xmlns:a16="http://schemas.microsoft.com/office/drawing/2014/main" id="{9A3BC4B1-673C-40B9-B2E2-397733A4FB27}"/>
              </a:ext>
            </a:extLst>
          </p:cNvPr>
          <p:cNvSpPr>
            <a:spLocks noGrp="1"/>
          </p:cNvSpPr>
          <p:nvPr>
            <p:ph idx="1"/>
          </p:nvPr>
        </p:nvSpPr>
        <p:spPr>
          <a:xfrm>
            <a:off x="6553200" y="399684"/>
            <a:ext cx="4800600" cy="3935986"/>
          </a:xfrm>
        </p:spPr>
        <p:txBody>
          <a:bodyPr vert="horz" lIns="91440" tIns="45720" rIns="91440" bIns="45720" rtlCol="0" anchor="ctr">
            <a:normAutofit/>
          </a:bodyPr>
          <a:lstStyle/>
          <a:p>
            <a:pPr marL="0" indent="0">
              <a:lnSpc>
                <a:spcPct val="100000"/>
              </a:lnSpc>
              <a:buNone/>
            </a:pPr>
            <a:r>
              <a:rPr lang="en-GB" sz="1100" dirty="0">
                <a:solidFill>
                  <a:schemeClr val="tx2"/>
                </a:solidFill>
                <a:ea typeface="+mn-lt"/>
                <a:cs typeface="+mn-lt"/>
              </a:rPr>
              <a:t>CAS are characterised by:</a:t>
            </a:r>
          </a:p>
          <a:p>
            <a:pPr marL="514350" indent="-514350">
              <a:lnSpc>
                <a:spcPct val="100000"/>
              </a:lnSpc>
              <a:buAutoNum type="arabicPeriod"/>
            </a:pPr>
            <a:r>
              <a:rPr lang="en-GB" sz="1100" dirty="0">
                <a:solidFill>
                  <a:schemeClr val="tx2"/>
                </a:solidFill>
                <a:ea typeface="+mn-lt"/>
                <a:cs typeface="+mn-lt"/>
              </a:rPr>
              <a:t>Diverse agents that learn,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that interact with each other in non-linear ways, and therefore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self-organise,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have emergent properties and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co-evolve with the environment </a:t>
            </a:r>
            <a:endParaRPr lang="en-GB" sz="1100" dirty="0">
              <a:solidFill>
                <a:schemeClr val="tx2"/>
              </a:solidFill>
            </a:endParaRPr>
          </a:p>
          <a:p>
            <a:pPr marL="0" indent="0">
              <a:lnSpc>
                <a:spcPct val="100000"/>
              </a:lnSpc>
              <a:buNone/>
            </a:pPr>
            <a:r>
              <a:rPr lang="en-GB" sz="1100" dirty="0">
                <a:solidFill>
                  <a:schemeClr val="tx2"/>
                </a:solidFill>
                <a:ea typeface="+mn-lt"/>
                <a:cs typeface="+mn-lt"/>
              </a:rPr>
              <a:t>(McDaniel, 2007, p.22).  </a:t>
            </a:r>
            <a:endParaRPr lang="en-GB" sz="1100" dirty="0">
              <a:solidFill>
                <a:schemeClr val="tx2"/>
              </a:solidFill>
            </a:endParaRPr>
          </a:p>
          <a:p>
            <a:pPr marL="0" indent="0">
              <a:lnSpc>
                <a:spcPct val="100000"/>
              </a:lnSpc>
              <a:buNone/>
            </a:pPr>
            <a:r>
              <a:rPr lang="en-GB" sz="1100" dirty="0">
                <a:solidFill>
                  <a:schemeClr val="tx2"/>
                </a:solidFill>
                <a:ea typeface="+mn-lt"/>
                <a:cs typeface="+mn-lt"/>
              </a:rPr>
              <a:t>These interacting agents produce complex and adaptive behaviours (Kovacs &amp; Corrie, 2017).</a:t>
            </a:r>
            <a:endParaRPr lang="en-GB" sz="1100" dirty="0">
              <a:solidFill>
                <a:schemeClr val="tx2"/>
              </a:solidFill>
            </a:endParaRPr>
          </a:p>
          <a:p>
            <a:pPr marL="0" indent="0">
              <a:lnSpc>
                <a:spcPct val="100000"/>
              </a:lnSpc>
              <a:buNone/>
            </a:pPr>
            <a:r>
              <a:rPr lang="en-GB" sz="1100" dirty="0">
                <a:solidFill>
                  <a:schemeClr val="tx2"/>
                </a:solidFill>
                <a:ea typeface="+mn-lt"/>
                <a:cs typeface="+mn-lt"/>
              </a:rPr>
              <a:t>Complex adaptive systems are made up of agents that are information processors with the capacity to modify their behaviour based on information they receive. These agents are diverse from each other, and this diversity is the source of the creativity required for survival</a:t>
            </a:r>
            <a:r>
              <a:rPr lang="en-GB" sz="1100" i="1" dirty="0">
                <a:solidFill>
                  <a:schemeClr val="tx2"/>
                </a:solidFill>
                <a:ea typeface="+mn-lt"/>
                <a:cs typeface="+mn-lt"/>
              </a:rPr>
              <a:t> </a:t>
            </a:r>
            <a:r>
              <a:rPr lang="en-GB" sz="1100" dirty="0">
                <a:solidFill>
                  <a:schemeClr val="tx2"/>
                </a:solidFill>
                <a:ea typeface="+mn-lt"/>
                <a:cs typeface="+mn-lt"/>
              </a:rPr>
              <a:t>(McDaniel, 2007).</a:t>
            </a:r>
            <a:endParaRPr lang="en-GB" sz="1100" dirty="0">
              <a:solidFill>
                <a:schemeClr val="tx2"/>
              </a:solidFill>
            </a:endParaRPr>
          </a:p>
          <a:p>
            <a:pPr marL="0" indent="0">
              <a:lnSpc>
                <a:spcPct val="100000"/>
              </a:lnSpc>
              <a:buNone/>
            </a:pPr>
            <a:endParaRPr lang="en-GB" sz="1100">
              <a:solidFill>
                <a:schemeClr val="tx2"/>
              </a:solidFill>
            </a:endParaRPr>
          </a:p>
        </p:txBody>
      </p:sp>
    </p:spTree>
    <p:extLst>
      <p:ext uri="{BB962C8B-B14F-4D97-AF65-F5344CB8AC3E}">
        <p14:creationId xmlns:p14="http://schemas.microsoft.com/office/powerpoint/2010/main" val="373034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A30E61-6BFF-482B-9DD5-4ACB43E0BB60}"/>
              </a:ext>
            </a:extLst>
          </p:cNvPr>
          <p:cNvSpPr>
            <a:spLocks noGrp="1"/>
          </p:cNvSpPr>
          <p:nvPr>
            <p:ph type="title"/>
          </p:nvPr>
        </p:nvSpPr>
        <p:spPr>
          <a:xfrm>
            <a:off x="838200" y="381000"/>
            <a:ext cx="10003218" cy="1600124"/>
          </a:xfrm>
        </p:spPr>
        <p:txBody>
          <a:bodyPr>
            <a:normAutofit/>
          </a:bodyPr>
          <a:lstStyle/>
          <a:p>
            <a:r>
              <a:rPr lang="en-GB" dirty="0"/>
              <a:t>Leadership in CAS</a:t>
            </a:r>
          </a:p>
        </p:txBody>
      </p:sp>
      <p:sp>
        <p:nvSpPr>
          <p:cNvPr id="3" name="Content Placeholder 2">
            <a:extLst>
              <a:ext uri="{FF2B5EF4-FFF2-40B4-BE49-F238E27FC236}">
                <a16:creationId xmlns:a16="http://schemas.microsoft.com/office/drawing/2014/main" id="{11CC9539-F654-455E-8E20-7BDE7013F68C}"/>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buNone/>
            </a:pPr>
            <a:endParaRPr lang="en-GB" sz="1800" i="1">
              <a:solidFill>
                <a:schemeClr val="tx2"/>
              </a:solidFill>
            </a:endParaRPr>
          </a:p>
          <a:p>
            <a:pPr marL="0" indent="0">
              <a:buNone/>
            </a:pPr>
            <a:r>
              <a:rPr lang="en-GB" sz="1800" i="1">
                <a:solidFill>
                  <a:schemeClr val="tx2"/>
                </a:solidFill>
                <a:ea typeface="+mn-lt"/>
                <a:cs typeface="+mn-lt"/>
              </a:rPr>
              <a:t>"Sensemaking, learning and improvisation should become central managerial tasks instead of command, control and planning when managers recognize the fact that organizations are complex adaptive systems. These are all management tasks that enable productive action in CAS despite the unknowability faced. They take advantage of the characteristics of CAS rather than trying to </a:t>
            </a:r>
            <a:r>
              <a:rPr lang="en-GB" sz="1800" b="1" i="1">
                <a:solidFill>
                  <a:schemeClr val="tx2"/>
                </a:solidFill>
                <a:ea typeface="+mn-lt"/>
                <a:cs typeface="+mn-lt"/>
              </a:rPr>
              <a:t>overcome</a:t>
            </a:r>
            <a:r>
              <a:rPr lang="en-GB" sz="1800" i="1">
                <a:solidFill>
                  <a:schemeClr val="tx2"/>
                </a:solidFill>
                <a:ea typeface="+mn-lt"/>
                <a:cs typeface="+mn-lt"/>
              </a:rPr>
              <a:t> them" (McDaniel, 2007, p.27).</a:t>
            </a:r>
            <a:endParaRPr lang="en-GB" sz="1800" i="1">
              <a:solidFill>
                <a:schemeClr val="tx2"/>
              </a:solidFill>
            </a:endParaRPr>
          </a:p>
        </p:txBody>
      </p:sp>
      <p:pic>
        <p:nvPicPr>
          <p:cNvPr id="4" name="Picture 4" descr="A picture containing light, outdoor, scene, building&#10;&#10;Description automatically generated">
            <a:extLst>
              <a:ext uri="{FF2B5EF4-FFF2-40B4-BE49-F238E27FC236}">
                <a16:creationId xmlns:a16="http://schemas.microsoft.com/office/drawing/2014/main" id="{B6EEA488-24FE-47C7-8992-0E8748EB640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345" r="25896"/>
          <a:stretch/>
        </p:blipFill>
        <p:spPr>
          <a:xfrm>
            <a:off x="5996628" y="2217529"/>
            <a:ext cx="6195372" cy="4640471"/>
          </a:xfrm>
          <a:prstGeom prst="rect">
            <a:avLst/>
          </a:prstGeom>
        </p:spPr>
      </p:pic>
      <p:sp>
        <p:nvSpPr>
          <p:cNvPr id="5" name="TextBox 4">
            <a:extLst>
              <a:ext uri="{FF2B5EF4-FFF2-40B4-BE49-F238E27FC236}">
                <a16:creationId xmlns:a16="http://schemas.microsoft.com/office/drawing/2014/main" id="{ED56A939-8F6F-4A23-97F6-EA86DE915EFF}"/>
              </a:ext>
            </a:extLst>
          </p:cNvPr>
          <p:cNvSpPr txBox="1"/>
          <p:nvPr/>
        </p:nvSpPr>
        <p:spPr>
          <a:xfrm>
            <a:off x="9575579" y="6657945"/>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834606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96E6E-A3E8-4766-9BA0-005C439B4DB5}"/>
              </a:ext>
            </a:extLst>
          </p:cNvPr>
          <p:cNvSpPr>
            <a:spLocks noGrp="1"/>
          </p:cNvSpPr>
          <p:nvPr>
            <p:ph type="title"/>
          </p:nvPr>
        </p:nvSpPr>
        <p:spPr/>
        <p:txBody>
          <a:bodyPr>
            <a:normAutofit fontScale="90000"/>
          </a:bodyPr>
          <a:lstStyle/>
          <a:p>
            <a:r>
              <a:rPr lang="en-GB" dirty="0"/>
              <a:t>Case study: Netflix  “We seek excellence”</a:t>
            </a:r>
          </a:p>
        </p:txBody>
      </p:sp>
      <p:sp>
        <p:nvSpPr>
          <p:cNvPr id="3" name="Content Placeholder 2">
            <a:extLst>
              <a:ext uri="{FF2B5EF4-FFF2-40B4-BE49-F238E27FC236}">
                <a16:creationId xmlns:a16="http://schemas.microsoft.com/office/drawing/2014/main" id="{E4B3EA86-757F-4A7C-973B-99B3E19D358B}"/>
              </a:ext>
            </a:extLst>
          </p:cNvPr>
          <p:cNvSpPr>
            <a:spLocks noGrp="1"/>
          </p:cNvSpPr>
          <p:nvPr>
            <p:ph idx="1"/>
          </p:nvPr>
        </p:nvSpPr>
        <p:spPr/>
        <p:txBody>
          <a:bodyPr/>
          <a:lstStyle/>
          <a:p>
            <a:r>
              <a:rPr lang="en-GB" dirty="0"/>
              <a:t>Values and what we value (5-18)</a:t>
            </a:r>
          </a:p>
          <a:p>
            <a:r>
              <a:rPr lang="en-GB" dirty="0"/>
              <a:t>High performance (20-39)</a:t>
            </a:r>
          </a:p>
          <a:p>
            <a:r>
              <a:rPr lang="en-GB" dirty="0"/>
              <a:t>Freedom and Responsibility (41-78)</a:t>
            </a:r>
          </a:p>
          <a:p>
            <a:r>
              <a:rPr lang="en-GB" dirty="0"/>
              <a:t>Context, not Control (80-88)</a:t>
            </a:r>
          </a:p>
          <a:p>
            <a:r>
              <a:rPr lang="en-GB" dirty="0">
                <a:solidFill>
                  <a:srgbClr val="FFC000"/>
                </a:solidFill>
              </a:rPr>
              <a:t>Highly aligned, Loosely coupled (90-95)</a:t>
            </a:r>
          </a:p>
          <a:p>
            <a:r>
              <a:rPr lang="en-GB" dirty="0"/>
              <a:t>Pay top of market (97-112)</a:t>
            </a:r>
          </a:p>
          <a:p>
            <a:r>
              <a:rPr lang="en-GB" dirty="0"/>
              <a:t>Promotions and Development (114-123)</a:t>
            </a:r>
          </a:p>
        </p:txBody>
      </p:sp>
    </p:spTree>
    <p:extLst>
      <p:ext uri="{BB962C8B-B14F-4D97-AF65-F5344CB8AC3E}">
        <p14:creationId xmlns:p14="http://schemas.microsoft.com/office/powerpoint/2010/main" val="1509432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3AA9E-D9E4-45FA-A5DF-FD3EFB51AF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1836D7-F6B2-47AC-B7B2-FDAE7BE6491E}"/>
              </a:ext>
            </a:extLst>
          </p:cNvPr>
          <p:cNvSpPr>
            <a:spLocks noGrp="1"/>
          </p:cNvSpPr>
          <p:nvPr>
            <p:ph idx="1"/>
          </p:nvPr>
        </p:nvSpPr>
        <p:spPr/>
        <p:txBody>
          <a:bodyPr/>
          <a:lstStyle/>
          <a:p>
            <a:r>
              <a:rPr lang="en-GB" sz="1800" dirty="0">
                <a:effectLst/>
                <a:latin typeface="Open Sans" panose="020B0606030504020204" pitchFamily="34" charset="0"/>
                <a:ea typeface="Times New Roman" panose="02020603050405020304" pitchFamily="18" charset="0"/>
              </a:rPr>
              <a:t>Student Activity – review the Netflix slide deck and summarise  how they have used the principles of simplification to achieve success. </a:t>
            </a:r>
          </a:p>
          <a:p>
            <a:r>
              <a:rPr lang="en-GB" sz="1800" dirty="0">
                <a:latin typeface="Open Sans" panose="020B0606030504020204" pitchFamily="34" charset="0"/>
                <a:ea typeface="Times New Roman" panose="02020603050405020304" pitchFamily="18" charset="0"/>
              </a:rPr>
              <a:t>Consider what role HRM/HRD play to ensure  each aspect is fulfilled. </a:t>
            </a:r>
            <a:endParaRPr lang="en-GB" sz="1800" dirty="0">
              <a:effectLst/>
              <a:latin typeface="Times New Roman" panose="02020603050405020304" pitchFamily="18" charset="0"/>
              <a:ea typeface="Times New Roman" panose="02020603050405020304" pitchFamily="18" charset="0"/>
            </a:endParaRPr>
          </a:p>
          <a:p>
            <a:r>
              <a:rPr lang="en-GB" sz="1800" u="sng" dirty="0">
                <a:solidFill>
                  <a:srgbClr val="0000FF"/>
                </a:solidFill>
                <a:effectLst/>
                <a:latin typeface="Times New Roman" panose="02020603050405020304" pitchFamily="18" charset="0"/>
                <a:ea typeface="Times New Roman" panose="02020603050405020304" pitchFamily="18" charset="0"/>
                <a:hlinkClick r:id="rId3"/>
              </a:rPr>
              <a:t>Netflix culture deck (slideshare.net)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Open Sans" panose="020B0606030504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37415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B9D4-5435-4C2D-A965-B4B86426C97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52858FE-4DD6-41A3-A004-7AFD6337CE9A}"/>
              </a:ext>
            </a:extLst>
          </p:cNvPr>
          <p:cNvSpPr>
            <a:spLocks noGrp="1"/>
          </p:cNvSpPr>
          <p:nvPr>
            <p:ph idx="1"/>
          </p:nvPr>
        </p:nvSpPr>
        <p:spPr/>
        <p:txBody>
          <a:bodyPr vert="horz" lIns="91440" tIns="45720" rIns="91440" bIns="45720" rtlCol="0" anchor="t">
            <a:normAutofit/>
          </a:bodyPr>
          <a:lstStyle/>
          <a:p>
            <a:r>
              <a:rPr lang="en-GB" dirty="0">
                <a:ea typeface="+mn-lt"/>
                <a:cs typeface="+mn-lt"/>
              </a:rPr>
              <a:t>Kovacs, L. C. &amp; Corrie, S. (2017) Executive coaching in an era of complexity. Study 1. Does executive coaching work and if so how? A realistic evaluation. </a:t>
            </a:r>
            <a:r>
              <a:rPr lang="en-GB" i="1" dirty="0">
                <a:ea typeface="+mn-lt"/>
                <a:cs typeface="+mn-lt"/>
              </a:rPr>
              <a:t>International Coaching Psychology Review.</a:t>
            </a:r>
            <a:r>
              <a:rPr lang="en-GB" dirty="0">
                <a:ea typeface="+mn-lt"/>
                <a:cs typeface="+mn-lt"/>
              </a:rPr>
              <a:t> 12(2), pp. 74-89.</a:t>
            </a:r>
            <a:endParaRPr lang="en-GB" dirty="0"/>
          </a:p>
          <a:p>
            <a:r>
              <a:rPr lang="en-GB" dirty="0">
                <a:ea typeface="+mn-lt"/>
                <a:cs typeface="+mn-lt"/>
              </a:rPr>
              <a:t>McDaniel, R. R. (2007) Management Strategies for Complex Adaptive Systems. </a:t>
            </a:r>
            <a:r>
              <a:rPr lang="en-GB" i="1" dirty="0">
                <a:ea typeface="+mn-lt"/>
                <a:cs typeface="+mn-lt"/>
              </a:rPr>
              <a:t>Performance Improvement Quarterly, </a:t>
            </a:r>
            <a:r>
              <a:rPr lang="en-GB" dirty="0">
                <a:ea typeface="+mn-lt"/>
                <a:cs typeface="+mn-lt"/>
              </a:rPr>
              <a:t>20(2), pp. 21-42.</a:t>
            </a:r>
            <a:endParaRPr lang="en-GB" dirty="0"/>
          </a:p>
          <a:p>
            <a:pPr marL="0" indent="0">
              <a:buNone/>
            </a:pPr>
            <a:endParaRPr lang="en-GB" dirty="0"/>
          </a:p>
        </p:txBody>
      </p:sp>
    </p:spTree>
    <p:extLst>
      <p:ext uri="{BB962C8B-B14F-4D97-AF65-F5344CB8AC3E}">
        <p14:creationId xmlns:p14="http://schemas.microsoft.com/office/powerpoint/2010/main" val="3427263960"/>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Blockprint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76</TotalTime>
  <Words>1530</Words>
  <Application>Microsoft Office PowerPoint</Application>
  <PresentationFormat>Widescreen</PresentationFormat>
  <Paragraphs>120</Paragraphs>
  <Slides>22</Slides>
  <Notes>10</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22</vt:i4>
      </vt:variant>
    </vt:vector>
  </HeadingPairs>
  <TitlesOfParts>
    <vt:vector size="32" baseType="lpstr">
      <vt:lpstr>Arial</vt:lpstr>
      <vt:lpstr>Avenir Next LT Pro</vt:lpstr>
      <vt:lpstr>AvenirNext LT Pro Medium</vt:lpstr>
      <vt:lpstr>Calibri</vt:lpstr>
      <vt:lpstr>Corbel</vt:lpstr>
      <vt:lpstr>Open Sans</vt:lpstr>
      <vt:lpstr>Times New Roman</vt:lpstr>
      <vt:lpstr>Wingdings</vt:lpstr>
      <vt:lpstr>Basis</vt:lpstr>
      <vt:lpstr>BlockprintVTI</vt:lpstr>
      <vt:lpstr>Leadership,  Precarity &amp; CAS</vt:lpstr>
      <vt:lpstr>In this session we will:</vt:lpstr>
      <vt:lpstr>The context of leadership</vt:lpstr>
      <vt:lpstr>What is the Precariat? Guy Standing</vt:lpstr>
      <vt:lpstr>Precarity Defined</vt:lpstr>
      <vt:lpstr>Precarious Work</vt:lpstr>
      <vt:lpstr>A strange phenomenon</vt:lpstr>
      <vt:lpstr>Who are the precariat?</vt:lpstr>
      <vt:lpstr>Types pf Precarious Work</vt:lpstr>
      <vt:lpstr>Is precarity the future?</vt:lpstr>
      <vt:lpstr>The Impact on Leadership</vt:lpstr>
      <vt:lpstr>References</vt:lpstr>
      <vt:lpstr>From Hierarchies to Networks</vt:lpstr>
      <vt:lpstr>From Hierarchies to Networks</vt:lpstr>
      <vt:lpstr>Networked Organisations</vt:lpstr>
      <vt:lpstr>PowerPoint Presentation</vt:lpstr>
      <vt:lpstr>Organisations as Complex Adaptive Systems (CAS)</vt:lpstr>
      <vt:lpstr>Characteristics of CAS</vt:lpstr>
      <vt:lpstr>Leadership in CAS</vt:lpstr>
      <vt:lpstr>Case study: Netflix  “We seek excellence”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Maggie Inman</dc:creator>
  <cp:lastModifiedBy>Maggie Inman</cp:lastModifiedBy>
  <cp:revision>368</cp:revision>
  <dcterms:created xsi:type="dcterms:W3CDTF">2021-05-11T21:19:56Z</dcterms:created>
  <dcterms:modified xsi:type="dcterms:W3CDTF">2021-10-15T19:40:15Z</dcterms:modified>
</cp:coreProperties>
</file>