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4"/>
    <p:sldMasterId id="2147483672" r:id="rId5"/>
  </p:sldMasterIdLst>
  <p:notesMasterIdLst>
    <p:notesMasterId r:id="rId23"/>
  </p:notesMasterIdLst>
  <p:handoutMasterIdLst>
    <p:handoutMasterId r:id="rId24"/>
  </p:handoutMasterIdLst>
  <p:sldIdLst>
    <p:sldId id="309" r:id="rId6"/>
    <p:sldId id="289" r:id="rId7"/>
    <p:sldId id="305" r:id="rId8"/>
    <p:sldId id="319" r:id="rId9"/>
    <p:sldId id="322" r:id="rId10"/>
    <p:sldId id="314" r:id="rId11"/>
    <p:sldId id="315" r:id="rId12"/>
    <p:sldId id="316" r:id="rId13"/>
    <p:sldId id="317" r:id="rId14"/>
    <p:sldId id="325" r:id="rId15"/>
    <p:sldId id="323" r:id="rId16"/>
    <p:sldId id="327" r:id="rId17"/>
    <p:sldId id="328" r:id="rId18"/>
    <p:sldId id="297" r:id="rId19"/>
    <p:sldId id="329" r:id="rId20"/>
    <p:sldId id="330" r:id="rId21"/>
    <p:sldId id="333"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332" autoAdjust="0"/>
  </p:normalViewPr>
  <p:slideViewPr>
    <p:cSldViewPr>
      <p:cViewPr varScale="1">
        <p:scale>
          <a:sx n="100" d="100"/>
          <a:sy n="100" d="100"/>
        </p:scale>
        <p:origin x="896" y="56"/>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handoutMaster" Target="handoutMasters/handout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26/05/2022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r>
              <a:rPr lang="en-GB"/>
              <a:t>insert header</a:t>
            </a:r>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1E9EAB9E-E8D5-476C-93BA-6CDCDF16D67A}" type="datetimeFigureOut">
              <a:rPr lang="en-GB" smtClean="0"/>
              <a:t>26/05/2022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464682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9503" indent="-280578">
              <a:defRPr>
                <a:solidFill>
                  <a:schemeClr val="tx1"/>
                </a:solidFill>
                <a:latin typeface="Arial" panose="020B0604020202020204" pitchFamily="34" charset="0"/>
              </a:defRPr>
            </a:lvl2pPr>
            <a:lvl3pPr marL="1122312" indent="-224462">
              <a:defRPr>
                <a:solidFill>
                  <a:schemeClr val="tx1"/>
                </a:solidFill>
                <a:latin typeface="Arial" panose="020B0604020202020204" pitchFamily="34" charset="0"/>
              </a:defRPr>
            </a:lvl3pPr>
            <a:lvl4pPr marL="1571236" indent="-224462">
              <a:defRPr>
                <a:solidFill>
                  <a:schemeClr val="tx1"/>
                </a:solidFill>
                <a:latin typeface="Arial" panose="020B0604020202020204" pitchFamily="34" charset="0"/>
              </a:defRPr>
            </a:lvl4pPr>
            <a:lvl5pPr marL="2020161" indent="-224462">
              <a:defRPr>
                <a:solidFill>
                  <a:schemeClr val="tx1"/>
                </a:solidFill>
                <a:latin typeface="Arial" panose="020B0604020202020204" pitchFamily="34" charset="0"/>
              </a:defRPr>
            </a:lvl5pPr>
            <a:lvl6pPr marL="2469086" indent="-224462" eaLnBrk="0" fontAlgn="base" hangingPunct="0">
              <a:spcBef>
                <a:spcPct val="0"/>
              </a:spcBef>
              <a:spcAft>
                <a:spcPct val="0"/>
              </a:spcAft>
              <a:defRPr>
                <a:solidFill>
                  <a:schemeClr val="tx1"/>
                </a:solidFill>
                <a:latin typeface="Arial" panose="020B0604020202020204" pitchFamily="34" charset="0"/>
              </a:defRPr>
            </a:lvl6pPr>
            <a:lvl7pPr marL="2918010" indent="-224462" eaLnBrk="0" fontAlgn="base" hangingPunct="0">
              <a:spcBef>
                <a:spcPct val="0"/>
              </a:spcBef>
              <a:spcAft>
                <a:spcPct val="0"/>
              </a:spcAft>
              <a:defRPr>
                <a:solidFill>
                  <a:schemeClr val="tx1"/>
                </a:solidFill>
                <a:latin typeface="Arial" panose="020B0604020202020204" pitchFamily="34" charset="0"/>
              </a:defRPr>
            </a:lvl7pPr>
            <a:lvl8pPr marL="3366935" indent="-224462" eaLnBrk="0" fontAlgn="base" hangingPunct="0">
              <a:spcBef>
                <a:spcPct val="0"/>
              </a:spcBef>
              <a:spcAft>
                <a:spcPct val="0"/>
              </a:spcAft>
              <a:defRPr>
                <a:solidFill>
                  <a:schemeClr val="tx1"/>
                </a:solidFill>
                <a:latin typeface="Arial" panose="020B0604020202020204" pitchFamily="34" charset="0"/>
              </a:defRPr>
            </a:lvl8pPr>
            <a:lvl9pPr marL="3815860" indent="-224462"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323427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3</a:t>
            </a:fld>
            <a:endParaRPr lang="en-GB"/>
          </a:p>
        </p:txBody>
      </p:sp>
    </p:spTree>
    <p:extLst>
      <p:ext uri="{BB962C8B-B14F-4D97-AF65-F5344CB8AC3E}">
        <p14:creationId xmlns:p14="http://schemas.microsoft.com/office/powerpoint/2010/main" val="3285404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4</a:t>
            </a:fld>
            <a:endParaRPr lang="en-GB"/>
          </a:p>
        </p:txBody>
      </p:sp>
    </p:spTree>
    <p:extLst>
      <p:ext uri="{BB962C8B-B14F-4D97-AF65-F5344CB8AC3E}">
        <p14:creationId xmlns:p14="http://schemas.microsoft.com/office/powerpoint/2010/main" val="255511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5</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4462" indent="-224462"/>
            <a:endParaRPr lang="en-US" sz="1800" dirty="0"/>
          </a:p>
        </p:txBody>
      </p:sp>
    </p:spTree>
    <p:extLst>
      <p:ext uri="{BB962C8B-B14F-4D97-AF65-F5344CB8AC3E}">
        <p14:creationId xmlns:p14="http://schemas.microsoft.com/office/powerpoint/2010/main" val="2395296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6</a:t>
            </a:fld>
            <a:endParaRPr lang="en-GB"/>
          </a:p>
        </p:txBody>
      </p:sp>
    </p:spTree>
    <p:extLst>
      <p:ext uri="{BB962C8B-B14F-4D97-AF65-F5344CB8AC3E}">
        <p14:creationId xmlns:p14="http://schemas.microsoft.com/office/powerpoint/2010/main" val="805463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7</a:t>
            </a:fld>
            <a:endParaRPr lang="en-GB"/>
          </a:p>
        </p:txBody>
      </p:sp>
    </p:spTree>
    <p:extLst>
      <p:ext uri="{BB962C8B-B14F-4D97-AF65-F5344CB8AC3E}">
        <p14:creationId xmlns:p14="http://schemas.microsoft.com/office/powerpoint/2010/main" val="1893171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1677674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9</a:t>
            </a:fld>
            <a:endParaRPr lang="en-GB"/>
          </a:p>
        </p:txBody>
      </p:sp>
    </p:spTree>
    <p:extLst>
      <p:ext uri="{BB962C8B-B14F-4D97-AF65-F5344CB8AC3E}">
        <p14:creationId xmlns:p14="http://schemas.microsoft.com/office/powerpoint/2010/main" val="3780731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p:cNvSpPr>
            <a:spLocks noGrp="1" noChangeArrowheads="1"/>
          </p:cNvSpPr>
          <p:nvPr>
            <p:ph type="sldNum" sz="quarter" idx="5"/>
          </p:nvPr>
        </p:nvSpPr>
        <p:spPr>
          <a:noFill/>
          <a:ln>
            <a:miter lim="800000"/>
            <a:headEnd/>
            <a:tailEnd/>
          </a:ln>
        </p:spPr>
        <p:txBody>
          <a:bodyPr/>
          <a:lstStyle/>
          <a:p>
            <a:fld id="{FD00FC3D-4A72-4D21-B7FC-885ABF622848}" type="slidenum">
              <a:rPr lang="en-US" smtClean="0"/>
              <a:pPr/>
              <a:t>10</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p:spPr>
        <p:txBody>
          <a:bodyPr/>
          <a:lstStyle/>
          <a:p>
            <a:pPr marL="224462" indent="-224462"/>
            <a:r>
              <a:rPr lang="en-US" sz="1800" dirty="0"/>
              <a:t>A process (therefore not a trait or characteristic but a transactional event) Interactive m-to-m</a:t>
            </a:r>
          </a:p>
          <a:p>
            <a:pPr marL="224462" indent="-224462"/>
            <a:r>
              <a:rPr lang="en-US" sz="1800" dirty="0"/>
              <a:t>Involves influence – affects followers</a:t>
            </a:r>
          </a:p>
          <a:p>
            <a:pPr marL="224462" indent="-224462"/>
            <a:r>
              <a:rPr lang="en-US" sz="1800" dirty="0"/>
              <a:t>Occurs in groups – groups are the context not </a:t>
            </a:r>
            <a:r>
              <a:rPr lang="en-US" sz="1800" dirty="0" err="1"/>
              <a:t>indiv</a:t>
            </a:r>
            <a:r>
              <a:rPr lang="en-US" sz="1800" dirty="0"/>
              <a:t>. Lead themselves</a:t>
            </a:r>
          </a:p>
          <a:p>
            <a:pPr marL="224462" indent="-224462"/>
            <a:r>
              <a:rPr lang="en-US" sz="1800" dirty="0"/>
              <a:t>Involves common goals – a mutual purpose</a:t>
            </a:r>
          </a:p>
        </p:txBody>
      </p:sp>
    </p:spTree>
    <p:extLst>
      <p:ext uri="{BB962C8B-B14F-4D97-AF65-F5344CB8AC3E}">
        <p14:creationId xmlns:p14="http://schemas.microsoft.com/office/powerpoint/2010/main" val="1387459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031"/>
          <p:cNvSpPr>
            <a:spLocks noGrp="1" noChangeArrowheads="1"/>
          </p:cNvSpPr>
          <p:nvPr>
            <p:ph type="sldNum" sz="quarter" idx="5"/>
          </p:nvPr>
        </p:nvSpPr>
        <p:spPr>
          <a:noFill/>
          <a:ln>
            <a:miter lim="800000"/>
            <a:headEnd/>
            <a:tailEnd/>
          </a:ln>
        </p:spPr>
        <p:txBody>
          <a:bodyPr/>
          <a:lstStyle/>
          <a:p>
            <a:fld id="{15F1C9DE-68B7-4B92-A1F2-14A99D098876}" type="slidenum">
              <a:rPr lang="en-US" smtClean="0"/>
              <a:pPr/>
              <a:t>11</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897103" y="4236491"/>
            <a:ext cx="5382617" cy="4013436"/>
          </a:xfrm>
          <a:noFill/>
        </p:spPr>
        <p:txBody>
          <a:bodyPr/>
          <a:lstStyle/>
          <a:p>
            <a:pPr marL="224462" indent="-224462"/>
            <a:r>
              <a:rPr lang="en-US" dirty="0"/>
              <a:t>Leaders and followers terms commonly</a:t>
            </a:r>
            <a:r>
              <a:rPr lang="en-US" baseline="0" dirty="0"/>
              <a:t> used.</a:t>
            </a:r>
          </a:p>
          <a:p>
            <a:pPr marL="224462" indent="-224462"/>
            <a:r>
              <a:rPr lang="en-US" baseline="0" dirty="0"/>
              <a:t>Leader creates the relationship.</a:t>
            </a:r>
          </a:p>
        </p:txBody>
      </p:sp>
    </p:spTree>
    <p:extLst>
      <p:ext uri="{BB962C8B-B14F-4D97-AF65-F5344CB8AC3E}">
        <p14:creationId xmlns:p14="http://schemas.microsoft.com/office/powerpoint/2010/main" val="3688398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1390645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endParaRPr lang="en-GB" dirty="0"/>
          </a:p>
          <a:p>
            <a:r>
              <a:rPr lang="en-GB" dirty="0"/>
              <a:t>What do Leaders do?</a:t>
            </a:r>
          </a:p>
          <a:p>
            <a:r>
              <a:rPr lang="en-GB" dirty="0"/>
              <a:t>What do Managers do?</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3627520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14</a:t>
            </a:fld>
            <a:endParaRPr lang="en-GB" dirty="0"/>
          </a:p>
        </p:txBody>
      </p:sp>
    </p:spTree>
    <p:extLst>
      <p:ext uri="{BB962C8B-B14F-4D97-AF65-F5344CB8AC3E}">
        <p14:creationId xmlns:p14="http://schemas.microsoft.com/office/powerpoint/2010/main" val="30569557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15</a:t>
            </a:fld>
            <a:endParaRPr lang="en-GB" dirty="0"/>
          </a:p>
        </p:txBody>
      </p:sp>
    </p:spTree>
    <p:extLst>
      <p:ext uri="{BB962C8B-B14F-4D97-AF65-F5344CB8AC3E}">
        <p14:creationId xmlns:p14="http://schemas.microsoft.com/office/powerpoint/2010/main" val="2462053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415474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31346738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blipFill dpi="0" rotWithShape="1">
          <a:blip r:embed="rId2" cstate="print">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026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30564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accent4"/>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71993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884238"/>
          </a:xfrm>
        </p:spPr>
        <p:txBody>
          <a:bodyPr/>
          <a:lstStyle/>
          <a:p>
            <a:r>
              <a:rPr lang="en-US"/>
              <a:t>Click to edit Master title style</a:t>
            </a:r>
          </a:p>
        </p:txBody>
      </p:sp>
      <p:sp>
        <p:nvSpPr>
          <p:cNvPr id="3" name="Content Placeholder 2"/>
          <p:cNvSpPr>
            <a:spLocks noGrp="1"/>
          </p:cNvSpPr>
          <p:nvPr>
            <p:ph sz="half" idx="1"/>
          </p:nvPr>
        </p:nvSpPr>
        <p:spPr>
          <a:xfrm>
            <a:off x="457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05000"/>
            <a:ext cx="40386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442093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36638"/>
          </a:xfrm>
        </p:spPr>
        <p:txBody>
          <a:bodyPr/>
          <a:lstStyle/>
          <a:p>
            <a:r>
              <a:rPr lang="en-US"/>
              <a:t>Click to edit Master title style</a:t>
            </a:r>
          </a:p>
        </p:txBody>
      </p:sp>
      <p:sp>
        <p:nvSpPr>
          <p:cNvPr id="3" name="Footer Placeholder 4"/>
          <p:cNvSpPr>
            <a:spLocks noGrp="1"/>
          </p:cNvSpPr>
          <p:nvPr>
            <p:ph type="ftr" sz="quarter" idx="10"/>
          </p:nvPr>
        </p:nvSpPr>
        <p:spPr>
          <a:xfrm>
            <a:off x="533400" y="6356350"/>
            <a:ext cx="8153400" cy="365125"/>
          </a:xfrm>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130707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only ">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685800"/>
          </a:xfrm>
        </p:spPr>
        <p:txBody>
          <a:bodyPr/>
          <a:lstStyle/>
          <a:p>
            <a:r>
              <a:rPr lang="en-US"/>
              <a:t>Click to edit Master title style</a:t>
            </a:r>
          </a:p>
        </p:txBody>
      </p:sp>
    </p:spTree>
    <p:extLst>
      <p:ext uri="{BB962C8B-B14F-4D97-AF65-F5344CB8AC3E}">
        <p14:creationId xmlns:p14="http://schemas.microsoft.com/office/powerpoint/2010/main" val="3427653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Footer Placeholder 4"/>
          <p:cNvSpPr>
            <a:spLocks noGrp="1"/>
          </p:cNvSpPr>
          <p:nvPr>
            <p:ph type="ftr" sz="quarter" idx="10"/>
          </p:nvPr>
        </p:nvSpPr>
        <p:spPr/>
        <p:txBody>
          <a:bodyPr/>
          <a:lstStyle>
            <a:lvl1pPr>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480334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914400"/>
            <a:ext cx="8534400" cy="685800"/>
          </a:xfrm>
        </p:spPr>
        <p:txBody>
          <a:bodyPr/>
          <a:lstStyle/>
          <a:p>
            <a:r>
              <a:rPr lang="en-US"/>
              <a:t>Click to edit Master title style</a:t>
            </a:r>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981200"/>
            <a:ext cx="3810000" cy="4114800"/>
          </a:xfrm>
        </p:spPr>
        <p:txBody>
          <a:bodyPr/>
          <a:lstStyle/>
          <a:p>
            <a:pPr lvl="0"/>
            <a:endParaRPr lang="en-US" noProof="0"/>
          </a:p>
        </p:txBody>
      </p:sp>
      <p:sp>
        <p:nvSpPr>
          <p:cNvPr id="5" name="Rectangle 6"/>
          <p:cNvSpPr>
            <a:spLocks noGrp="1" noChangeArrowheads="1"/>
          </p:cNvSpPr>
          <p:nvPr>
            <p:ph type="ftr" sz="quarter" idx="10"/>
          </p:nvPr>
        </p:nvSpPr>
        <p:spPr/>
        <p:txBody>
          <a:bodyPr/>
          <a:lstStyle>
            <a:lvl1pPr>
              <a:defRPr smtClean="0"/>
            </a:lvl1pPr>
          </a:lstStyle>
          <a:p>
            <a:pPr>
              <a:defRPr/>
            </a:pPr>
            <a:r>
              <a:rPr lang="en-US"/>
              <a:t>Northouse - Leadership: Theory and Practice, Seventh Edition © 2016 SAGE Publications, Inc. </a:t>
            </a:r>
          </a:p>
        </p:txBody>
      </p:sp>
    </p:spTree>
    <p:extLst>
      <p:ext uri="{BB962C8B-B14F-4D97-AF65-F5344CB8AC3E}">
        <p14:creationId xmlns:p14="http://schemas.microsoft.com/office/powerpoint/2010/main" val="540309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0C26B57-131A-4C09-A3C1-1342FBC9C455}" type="datetime1">
              <a:rPr lang="en-GB" smtClean="0"/>
              <a:t>26/05/2022</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88053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810960-C2EF-49F5-BCDA-6BA40DAB3D7C}" type="datetime1">
              <a:rPr lang="en-GB" smtClean="0"/>
              <a:t>26/05/2022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7835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A5CAE-1354-4002-89A7-024A4E5CA2DD}" type="datetime1">
              <a:rPr lang="en-GB" smtClean="0"/>
              <a:t>26/05/2022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2398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4D6F33-FA05-4040-A509-243317ACBD57}" type="datetime1">
              <a:rPr lang="en-GB" smtClean="0"/>
              <a:t>26/05/2022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83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842DDB-99BA-48A5-85EC-79C4F6F9FEDD}" type="datetime1">
              <a:rPr lang="en-GB" smtClean="0"/>
              <a:t>26/05/2022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795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B32103B-2DC7-40E2-9332-26E026721B19}" type="datetime1">
              <a:rPr lang="en-GB" smtClean="0"/>
              <a:t>26/05/2022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20395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53D1-0BD1-42AC-A87C-C84D513F4AD3}" type="datetime1">
              <a:rPr lang="en-GB" smtClean="0"/>
              <a:t>26/05/2022</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461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00824D1-31C3-48B4-B5D4-2A060FC998DD}" type="datetime1">
              <a:rPr lang="en-GB" smtClean="0"/>
              <a:t>26/05/2022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276749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5E8EDB7C-D664-4F81-9837-20E0E2C48916}" type="datetime1">
              <a:rPr lang="en-GB" smtClean="0"/>
              <a:t>26/05/2022</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968214946"/>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50D221-3DBC-47FE-989A-00B482892CA5}" type="datetime1">
              <a:rPr lang="en-GB" smtClean="0"/>
              <a:t>26/05/2022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617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07672F-B611-4B00-860A-B2D974C4058C}" type="datetime1">
              <a:rPr lang="en-GB" smtClean="0"/>
              <a:t>26/05/2022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92063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2477494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09805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slideLayout" Target="../slideLayouts/slideLayout21.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0" cstate="print">
            <a:lum/>
          </a:blip>
          <a:srcRect/>
          <a:stretch>
            <a:fillRect l="-1000" r="-1000"/>
          </a:stretch>
        </a:blipFill>
        <a:effectLst/>
      </p:bgPr>
    </p:bg>
    <p:spTree>
      <p:nvGrpSpPr>
        <p:cNvPr id="1" name=""/>
        <p:cNvGrpSpPr/>
        <p:nvPr/>
      </p:nvGrpSpPr>
      <p:grpSpPr>
        <a:xfrm>
          <a:off x="0" y="0"/>
          <a:ext cx="0" cy="0"/>
          <a:chOff x="0" y="0"/>
          <a:chExt cx="0" cy="0"/>
        </a:xfrm>
      </p:grpSpPr>
      <p:sp>
        <p:nvSpPr>
          <p:cNvPr id="5123" name="Title Placeholder 1"/>
          <p:cNvSpPr>
            <a:spLocks noGrp="1"/>
          </p:cNvSpPr>
          <p:nvPr>
            <p:ph type="title"/>
          </p:nvPr>
        </p:nvSpPr>
        <p:spPr bwMode="auto">
          <a:xfrm>
            <a:off x="457200" y="838200"/>
            <a:ext cx="8229600" cy="6858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5124" name="Text Placeholder 2"/>
          <p:cNvSpPr>
            <a:spLocks noGrp="1"/>
          </p:cNvSpPr>
          <p:nvPr>
            <p:ph type="body" idx="1"/>
          </p:nvPr>
        </p:nvSpPr>
        <p:spPr bwMode="auto">
          <a:xfrm>
            <a:off x="457200" y="1600200"/>
            <a:ext cx="8229600" cy="47244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7200" y="6356350"/>
            <a:ext cx="8229600" cy="365125"/>
          </a:xfrm>
          <a:prstGeom prst="rect">
            <a:avLst/>
          </a:prstGeom>
        </p:spPr>
        <p:txBody>
          <a:bodyPr vert="horz" lIns="91440" tIns="45720" rIns="91440" bIns="45720" rtlCol="0" anchor="ctr"/>
          <a:lstStyle>
            <a:lvl1pPr algn="l">
              <a:defRPr sz="1050" smtClean="0">
                <a:solidFill>
                  <a:schemeClr val="tx1"/>
                </a:solidFill>
                <a:latin typeface="Times New Roman" pitchFamily="18" charset="0"/>
                <a:cs typeface="Times New Roman" pitchFamily="18" charset="0"/>
              </a:defRPr>
            </a:lvl1pPr>
          </a:lstStyle>
          <a:p>
            <a:pPr>
              <a:defRPr/>
            </a:pPr>
            <a:r>
              <a:rPr lang="en-US"/>
              <a:t>Northouse - Leadership: Theory and Practice, Seventh Edition © 2016 SAGE Publications, Inc. </a:t>
            </a:r>
            <a:endParaRPr lang="en-US" dirty="0"/>
          </a:p>
        </p:txBody>
      </p:sp>
    </p:spTree>
    <p:extLst>
      <p:ext uri="{BB962C8B-B14F-4D97-AF65-F5344CB8AC3E}">
        <p14:creationId xmlns:p14="http://schemas.microsoft.com/office/powerpoint/2010/main" val="181972512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Lst>
  <p:hf hdr="0" dt="0"/>
  <p:txStyles>
    <p:titleStyle>
      <a:lvl1pPr algn="ctr" rtl="0" eaLnBrk="0" fontAlgn="base" hangingPunct="0">
        <a:spcBef>
          <a:spcPct val="0"/>
        </a:spcBef>
        <a:spcAft>
          <a:spcPct val="0"/>
        </a:spcAft>
        <a:defRPr sz="3200" b="1" i="1" kern="1200">
          <a:solidFill>
            <a:schemeClr val="tx1"/>
          </a:solidFill>
          <a:latin typeface="+mj-lt"/>
          <a:ea typeface="+mj-ea"/>
          <a:cs typeface="Times New Roman" pitchFamily="18" charset="0"/>
        </a:defRPr>
      </a:lvl1pPr>
      <a:lvl2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2pPr>
      <a:lvl3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3pPr>
      <a:lvl4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4pPr>
      <a:lvl5pPr algn="l" rtl="0" eaLnBrk="0" fontAlgn="base" hangingPunct="0">
        <a:spcBef>
          <a:spcPct val="0"/>
        </a:spcBef>
        <a:spcAft>
          <a:spcPct val="0"/>
        </a:spcAft>
        <a:defRPr sz="3600" i="1">
          <a:solidFill>
            <a:schemeClr val="tx1"/>
          </a:solidFill>
          <a:latin typeface="Times New Roman" pitchFamily="18" charset="0"/>
          <a:cs typeface="Times New Roman" pitchFamily="18" charset="0"/>
        </a:defRPr>
      </a:lvl5pPr>
      <a:lvl6pPr marL="457200" algn="l" rtl="0" fontAlgn="base">
        <a:spcBef>
          <a:spcPct val="0"/>
        </a:spcBef>
        <a:spcAft>
          <a:spcPct val="0"/>
        </a:spcAft>
        <a:defRPr sz="4400">
          <a:solidFill>
            <a:schemeClr val="tx2"/>
          </a:solidFill>
          <a:latin typeface="Arial" charset="0"/>
        </a:defRPr>
      </a:lvl6pPr>
      <a:lvl7pPr marL="914400" algn="l" rtl="0" fontAlgn="base">
        <a:spcBef>
          <a:spcPct val="0"/>
        </a:spcBef>
        <a:spcAft>
          <a:spcPct val="0"/>
        </a:spcAft>
        <a:defRPr sz="4400">
          <a:solidFill>
            <a:schemeClr val="tx2"/>
          </a:solidFill>
          <a:latin typeface="Arial" charset="0"/>
        </a:defRPr>
      </a:lvl7pPr>
      <a:lvl8pPr marL="1371600" algn="l" rtl="0" fontAlgn="base">
        <a:spcBef>
          <a:spcPct val="0"/>
        </a:spcBef>
        <a:spcAft>
          <a:spcPct val="0"/>
        </a:spcAft>
        <a:defRPr sz="4400">
          <a:solidFill>
            <a:schemeClr val="tx2"/>
          </a:solidFill>
          <a:latin typeface="Arial" charset="0"/>
        </a:defRPr>
      </a:lvl8pPr>
      <a:lvl9pPr marL="1828800" algn="l"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lr>
          <a:srgbClr val="007000"/>
        </a:buClr>
        <a:buSzPct val="85000"/>
        <a:buFont typeface="Wingdings 2" pitchFamily="18" charset="2"/>
        <a:buChar char="÷"/>
        <a:defRPr sz="3200" kern="1200">
          <a:solidFill>
            <a:schemeClr val="tx1"/>
          </a:solidFill>
          <a:latin typeface="Calibri" pitchFamily="34" charset="0"/>
          <a:ea typeface="+mn-ea"/>
          <a:cs typeface="+mn-cs"/>
        </a:defRPr>
      </a:lvl1pPr>
      <a:lvl2pPr marL="742950" indent="-285750" algn="l" rtl="0" eaLnBrk="0" fontAlgn="base" hangingPunct="0">
        <a:spcBef>
          <a:spcPct val="20000"/>
        </a:spcBef>
        <a:spcAft>
          <a:spcPct val="0"/>
        </a:spcAft>
        <a:buClr>
          <a:srgbClr val="006000"/>
        </a:buClr>
        <a:buSzPct val="90000"/>
        <a:buFont typeface="Wingdings 2" pitchFamily="18" charset="2"/>
        <a:buChar char="®"/>
        <a:defRPr sz="2800" kern="1200">
          <a:solidFill>
            <a:srgbClr val="004800"/>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rgbClr val="007000"/>
          </a:solidFill>
          <a:latin typeface="+mn-lt"/>
          <a:ea typeface="+mn-ea"/>
          <a:cs typeface="+mn-cs"/>
        </a:defRPr>
      </a:lvl3pPr>
      <a:lvl4pPr marL="1600200" indent="-228600" algn="l" rtl="0" eaLnBrk="0" fontAlgn="base" hangingPunct="0">
        <a:spcBef>
          <a:spcPct val="20000"/>
        </a:spcBef>
        <a:spcAft>
          <a:spcPct val="0"/>
        </a:spcAft>
        <a:buSzPct val="100000"/>
        <a:buFont typeface="Wingdings" pitchFamily="2" charset="2"/>
        <a:buChar char="§"/>
        <a:defRPr sz="2000" kern="1200">
          <a:solidFill>
            <a:srgbClr val="007000"/>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rgbClr val="007000"/>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C14E5348-6718-47C1-84C8-E8C9ED725366}" type="datetime1">
              <a:rPr lang="en-GB" smtClean="0"/>
              <a:t>26/05/2022</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0499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hf hdr="0" ftr="0" dt="0"/>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1.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3568" y="3356992"/>
            <a:ext cx="7772400" cy="2123658"/>
          </a:xfrm>
        </p:spPr>
        <p:txBody>
          <a:bodyPr>
            <a:normAutofit fontScale="90000"/>
          </a:bodyPr>
          <a:lstStyle/>
          <a:p>
            <a:r>
              <a:rPr lang="en-GB" dirty="0">
                <a:solidFill>
                  <a:schemeClr val="accent4"/>
                </a:solidFill>
              </a:rPr>
              <a:t>Leadership and Management: Theory and Practice</a:t>
            </a:r>
            <a:br>
              <a:rPr lang="en-GB" dirty="0">
                <a:solidFill>
                  <a:schemeClr val="accent4"/>
                </a:solidFill>
              </a:rPr>
            </a:br>
            <a:r>
              <a:rPr lang="en-GB" dirty="0">
                <a:solidFill>
                  <a:schemeClr val="bg1"/>
                </a:solidFill>
              </a:rPr>
              <a:t>Introduction to Leadership Theory</a:t>
            </a:r>
            <a:endParaRPr lang="en-GB" sz="4400" dirty="0">
              <a:solidFill>
                <a:schemeClr val="bg1"/>
              </a:solidFill>
            </a:endParaRPr>
          </a:p>
        </p:txBody>
      </p:sp>
    </p:spTree>
    <p:extLst>
      <p:ext uri="{BB962C8B-B14F-4D97-AF65-F5344CB8AC3E}">
        <p14:creationId xmlns:p14="http://schemas.microsoft.com/office/powerpoint/2010/main" val="165538441"/>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a:t>Session Overview: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304511484"/>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a:solidFill>
                            <a:schemeClr val="bg1"/>
                          </a:solidFill>
                        </a:rPr>
                        <a:t>1</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a:solidFill>
                            <a:schemeClr val="tx1"/>
                          </a:solidFill>
                        </a:rPr>
                        <a:t>Define leadership</a:t>
                      </a:r>
                      <a:r>
                        <a:rPr lang="en-US" sz="1700" b="0" baseline="0" dirty="0">
                          <a:solidFill>
                            <a:schemeClr val="tx1"/>
                          </a:solidFill>
                        </a:rPr>
                        <a:t> and management in the context of this module</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a:solidFill>
                            <a:schemeClr val="bg1"/>
                          </a:solidFill>
                        </a:rPr>
                        <a:t>2</a:t>
                      </a: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a:solidFill>
                            <a:schemeClr val="tx1"/>
                          </a:solidFill>
                        </a:rPr>
                        <a:t>Describe the differences</a:t>
                      </a:r>
                      <a:r>
                        <a:rPr lang="en-US" sz="1700" b="0" baseline="0" dirty="0">
                          <a:solidFill>
                            <a:schemeClr val="tx1"/>
                          </a:solidFill>
                        </a:rPr>
                        <a:t> between leaders and managers</a:t>
                      </a:r>
                      <a:endParaRPr lang="en-US" sz="1700" b="0" dirty="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a:solidFill>
                            <a:schemeClr val="bg1"/>
                          </a:solidFill>
                        </a:rPr>
                        <a:t>3</a:t>
                      </a: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a:t>Recognise</a:t>
                      </a:r>
                      <a:r>
                        <a:rPr lang="en-US" sz="1700" dirty="0"/>
                        <a:t> the influence</a:t>
                      </a:r>
                      <a:r>
                        <a:rPr lang="en-US" sz="1700" baseline="0" dirty="0"/>
                        <a:t> of context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bl>
          </a:graphicData>
        </a:graphic>
      </p:graphicFrame>
      <p:sp>
        <p:nvSpPr>
          <p:cNvPr id="3" name="TextBox 2"/>
          <p:cNvSpPr txBox="1"/>
          <p:nvPr/>
        </p:nvSpPr>
        <p:spPr>
          <a:xfrm>
            <a:off x="467544" y="836712"/>
            <a:ext cx="8147248" cy="2031325"/>
          </a:xfrm>
          <a:prstGeom prst="rect">
            <a:avLst/>
          </a:prstGeom>
          <a:noFill/>
        </p:spPr>
        <p:txBody>
          <a:bodyPr wrap="square" rtlCol="0">
            <a:spAutoFit/>
          </a:bodyPr>
          <a:lstStyle/>
          <a:p>
            <a:r>
              <a:rPr lang="en-GB" dirty="0"/>
              <a:t>The aim of this session is to:</a:t>
            </a:r>
          </a:p>
          <a:p>
            <a:pPr marL="285750" indent="-285750">
              <a:buFont typeface="Arial" panose="020B0604020202020204" pitchFamily="34" charset="0"/>
              <a:buChar char="•"/>
            </a:pPr>
            <a:r>
              <a:rPr lang="en-GB" dirty="0"/>
              <a:t>understand the differences in leadership and management and how they operate in different organisations</a:t>
            </a:r>
          </a:p>
          <a:p>
            <a:pPr marL="285750" indent="-285750">
              <a:buFont typeface="Arial" panose="020B0604020202020204" pitchFamily="34" charset="0"/>
              <a:buChar char="•"/>
            </a:pPr>
            <a:r>
              <a:rPr lang="en-GB" dirty="0"/>
              <a:t>introduce the models and frameworks associated with the study of leadership </a:t>
            </a:r>
          </a:p>
          <a:p>
            <a:endParaRPr lang="en-GB" dirty="0"/>
          </a:p>
          <a:p>
            <a:r>
              <a:rPr lang="en-GB" dirty="0"/>
              <a:t>At the end of the session you will be able to:</a:t>
            </a:r>
          </a:p>
        </p:txBody>
      </p:sp>
    </p:spTree>
    <p:extLst>
      <p:ext uri="{BB962C8B-B14F-4D97-AF65-F5344CB8AC3E}">
        <p14:creationId xmlns:p14="http://schemas.microsoft.com/office/powerpoint/2010/main" val="335736573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6527847" y="2586745"/>
            <a:ext cx="2580657" cy="3002495"/>
          </a:xfrm>
          <a:prstGeom prst="rect">
            <a:avLst/>
          </a:prstGeom>
        </p:spPr>
      </p:pic>
      <p:pic>
        <p:nvPicPr>
          <p:cNvPr id="5" name="Picture 4"/>
          <p:cNvPicPr>
            <a:picLocks noChangeAspect="1"/>
          </p:cNvPicPr>
          <p:nvPr/>
        </p:nvPicPr>
        <p:blipFill>
          <a:blip r:embed="rId4">
            <a:duotone>
              <a:schemeClr val="bg2">
                <a:shade val="45000"/>
                <a:satMod val="135000"/>
              </a:schemeClr>
              <a:prstClr val="white"/>
            </a:duotone>
          </a:blip>
          <a:stretch>
            <a:fillRect/>
          </a:stretch>
        </p:blipFill>
        <p:spPr>
          <a:xfrm>
            <a:off x="467544" y="1268760"/>
            <a:ext cx="3429000" cy="4223162"/>
          </a:xfrm>
          <a:prstGeom prst="rect">
            <a:avLst/>
          </a:prstGeom>
        </p:spPr>
      </p:pic>
      <p:sp>
        <p:nvSpPr>
          <p:cNvPr id="4" name="Title 3"/>
          <p:cNvSpPr>
            <a:spLocks noGrp="1"/>
          </p:cNvSpPr>
          <p:nvPr>
            <p:ph type="title"/>
          </p:nvPr>
        </p:nvSpPr>
        <p:spPr>
          <a:xfrm>
            <a:off x="646464" y="2057044"/>
            <a:ext cx="7886700" cy="994172"/>
          </a:xfrm>
        </p:spPr>
        <p:txBody>
          <a:bodyPr>
            <a:normAutofit fontScale="90000"/>
          </a:bodyPr>
          <a:lstStyle/>
          <a:p>
            <a:r>
              <a:rPr lang="en-GB" dirty="0"/>
              <a:t>“</a:t>
            </a:r>
            <a:r>
              <a:rPr lang="en-GB" sz="3975" b="1" dirty="0"/>
              <a:t>Leadership</a:t>
            </a:r>
            <a:r>
              <a:rPr lang="en-GB" dirty="0"/>
              <a:t> is like the </a:t>
            </a:r>
            <a:r>
              <a:rPr lang="en-GB" sz="4500" b="1" dirty="0"/>
              <a:t>abominable snowman </a:t>
            </a:r>
            <a:r>
              <a:rPr lang="en-GB" dirty="0"/>
              <a:t>whose footprints are everywhere, but is nowhere to be seen.”</a:t>
            </a:r>
            <a:br>
              <a:rPr lang="en-GB" dirty="0"/>
            </a:br>
            <a:br>
              <a:rPr lang="en-GB" dirty="0"/>
            </a:br>
            <a:r>
              <a:rPr lang="en-GB" sz="3600" dirty="0">
                <a:solidFill>
                  <a:schemeClr val="tx1"/>
                </a:solidFill>
              </a:rPr>
              <a:t>(Warren Bennis, 1985)</a:t>
            </a:r>
            <a:br>
              <a:rPr lang="en-GB" sz="3600" dirty="0"/>
            </a:br>
            <a:endParaRPr lang="en-GB" dirty="0"/>
          </a:p>
        </p:txBody>
      </p:sp>
    </p:spTree>
    <p:extLst>
      <p:ext uri="{BB962C8B-B14F-4D97-AF65-F5344CB8AC3E}">
        <p14:creationId xmlns:p14="http://schemas.microsoft.com/office/powerpoint/2010/main" val="1860229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solidFill>
                  <a:schemeClr val="tx2"/>
                </a:solidFill>
              </a:rPr>
              <a:t>1: Definition of Leadership</a:t>
            </a:r>
            <a:endParaRPr lang="en-GB" dirty="0"/>
          </a:p>
        </p:txBody>
      </p:sp>
      <p:sp>
        <p:nvSpPr>
          <p:cNvPr id="3" name="Content Placeholder 2"/>
          <p:cNvSpPr>
            <a:spLocks noGrp="1"/>
          </p:cNvSpPr>
          <p:nvPr>
            <p:ph idx="1"/>
          </p:nvPr>
        </p:nvSpPr>
        <p:spPr/>
        <p:txBody>
          <a:bodyPr/>
          <a:lstStyle/>
          <a:p>
            <a:r>
              <a:rPr lang="en-GB" dirty="0"/>
              <a:t>How many millions of hits would you get on a Google search for ‘leadership’?</a:t>
            </a:r>
          </a:p>
          <a:p>
            <a:pPr marL="0" indent="0">
              <a:buNone/>
            </a:pPr>
            <a:endParaRPr lang="en-GB" dirty="0"/>
          </a:p>
          <a:p>
            <a:r>
              <a:rPr lang="en-GB" dirty="0"/>
              <a:t>How many thousands of books does Amazon UK stock under the title ‘leadership’?</a:t>
            </a:r>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1929745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p:txBody>
          <a:bodyPr>
            <a:normAutofit/>
          </a:bodyPr>
          <a:lstStyle/>
          <a:p>
            <a:pPr eaLnBrk="1" hangingPunct="1">
              <a:lnSpc>
                <a:spcPct val="90000"/>
              </a:lnSpc>
              <a:buFont typeface="Wingdings" pitchFamily="2" charset="2"/>
              <a:buNone/>
              <a:defRPr/>
            </a:pPr>
            <a:r>
              <a:rPr lang="en-US" sz="2800" dirty="0"/>
              <a:t>Form groups:</a:t>
            </a:r>
          </a:p>
          <a:p>
            <a:pPr>
              <a:lnSpc>
                <a:spcPct val="90000"/>
              </a:lnSpc>
              <a:buFont typeface="Wingdings" panose="05000000000000000000" pitchFamily="2" charset="2"/>
              <a:buChar char="§"/>
              <a:defRPr/>
            </a:pPr>
            <a:r>
              <a:rPr lang="en-US" sz="2800" dirty="0"/>
              <a:t>Discuss your definition of leadership </a:t>
            </a:r>
          </a:p>
          <a:p>
            <a:pPr>
              <a:lnSpc>
                <a:spcPct val="90000"/>
              </a:lnSpc>
              <a:buFont typeface="Wingdings" panose="05000000000000000000" pitchFamily="2" charset="2"/>
              <a:buChar char="§"/>
              <a:defRPr/>
            </a:pPr>
            <a:r>
              <a:rPr lang="en-US" sz="2800" dirty="0"/>
              <a:t>Come to a consensus on a definition you can all agree with.</a:t>
            </a:r>
          </a:p>
          <a:p>
            <a:pPr>
              <a:lnSpc>
                <a:spcPct val="90000"/>
              </a:lnSpc>
              <a:buFont typeface="Wingdings" panose="05000000000000000000" pitchFamily="2" charset="2"/>
              <a:buChar char="§"/>
              <a:defRPr/>
            </a:pPr>
            <a:r>
              <a:rPr lang="en-US" sz="2800" dirty="0"/>
              <a:t>Pick one leader you think represents your definition?</a:t>
            </a:r>
          </a:p>
          <a:p>
            <a:pPr marL="0" indent="0">
              <a:lnSpc>
                <a:spcPct val="90000"/>
              </a:lnSpc>
              <a:buNone/>
              <a:defRPr/>
            </a:pPr>
            <a:endParaRPr lang="en-US" sz="2800" dirty="0"/>
          </a:p>
          <a:p>
            <a:pPr eaLnBrk="1" hangingPunct="1">
              <a:lnSpc>
                <a:spcPct val="90000"/>
              </a:lnSpc>
              <a:buFont typeface="Wingdings" pitchFamily="2" charset="2"/>
              <a:buNone/>
              <a:defRPr/>
            </a:pPr>
            <a:endParaRPr lang="en-US" sz="2800" b="1" dirty="0">
              <a:solidFill>
                <a:srgbClr val="0070C0"/>
              </a:solidFill>
              <a:latin typeface="+mn-lt"/>
            </a:endParaRPr>
          </a:p>
        </p:txBody>
      </p:sp>
      <p:sp>
        <p:nvSpPr>
          <p:cNvPr id="3" name="Vertical Text Placeholder 2"/>
          <p:cNvSpPr>
            <a:spLocks noGrp="1"/>
          </p:cNvSpPr>
          <p:nvPr>
            <p:ph type="body" orient="vert" idx="13"/>
          </p:nvPr>
        </p:nvSpPr>
        <p:spPr/>
        <p:txBody>
          <a:bodyPr/>
          <a:lstStyle/>
          <a:p>
            <a:pPr marL="0" indent="0">
              <a:buNone/>
            </a:pPr>
            <a:r>
              <a:rPr lang="en-GB" dirty="0"/>
              <a:t>Activity – Knowledge Cafe</a:t>
            </a:r>
          </a:p>
        </p:txBody>
      </p:sp>
    </p:spTree>
    <p:extLst>
      <p:ext uri="{BB962C8B-B14F-4D97-AF65-F5344CB8AC3E}">
        <p14:creationId xmlns:p14="http://schemas.microsoft.com/office/powerpoint/2010/main" val="43114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628650" y="476672"/>
            <a:ext cx="7886700" cy="5013301"/>
          </a:xfrm>
        </p:spPr>
        <p:txBody>
          <a:bodyPr>
            <a:normAutofit fontScale="85000" lnSpcReduction="20000"/>
          </a:bodyPr>
          <a:lstStyle/>
          <a:p>
            <a:pPr marL="0" indent="0">
              <a:buNone/>
            </a:pPr>
            <a:r>
              <a:rPr lang="en-GB" dirty="0"/>
              <a:t>‘</a:t>
            </a:r>
            <a:r>
              <a:rPr lang="en-GB" sz="3400" dirty="0"/>
              <a:t>A leader is a </a:t>
            </a:r>
            <a:r>
              <a:rPr lang="en-GB" sz="3400" b="1" dirty="0"/>
              <a:t>dealer in hope</a:t>
            </a:r>
            <a:r>
              <a:rPr lang="en-GB" sz="3400" dirty="0"/>
              <a:t>’ Napoleon </a:t>
            </a:r>
            <a:r>
              <a:rPr lang="en-GB" sz="3400" dirty="0" err="1"/>
              <a:t>Bonepart</a:t>
            </a:r>
            <a:endParaRPr lang="en-GB" sz="3400" dirty="0"/>
          </a:p>
          <a:p>
            <a:pPr marL="0" indent="0">
              <a:buNone/>
            </a:pPr>
            <a:endParaRPr lang="en-GB" dirty="0"/>
          </a:p>
          <a:p>
            <a:pPr marL="0" indent="0">
              <a:buNone/>
            </a:pPr>
            <a:r>
              <a:rPr lang="en-GB" b="1" dirty="0"/>
              <a:t>‘Leadership is </a:t>
            </a:r>
            <a:r>
              <a:rPr lang="en-GB" sz="3600" b="1" dirty="0"/>
              <a:t>influence</a:t>
            </a:r>
            <a:r>
              <a:rPr lang="en-GB" b="1" dirty="0"/>
              <a:t>’ John Maxwell</a:t>
            </a:r>
          </a:p>
          <a:p>
            <a:pPr marL="0" indent="0">
              <a:buNone/>
            </a:pPr>
            <a:endParaRPr lang="en-GB" dirty="0"/>
          </a:p>
          <a:p>
            <a:pPr marL="0" indent="0">
              <a:buNone/>
            </a:pPr>
            <a:endParaRPr lang="en-GB" dirty="0"/>
          </a:p>
          <a:p>
            <a:pPr marL="0" indent="0">
              <a:buNone/>
            </a:pPr>
            <a:r>
              <a:rPr lang="en-GB" dirty="0"/>
              <a:t>‘As we look ahead into the next century, leaders will be those who </a:t>
            </a:r>
            <a:r>
              <a:rPr lang="en-GB" sz="4000" b="1" dirty="0"/>
              <a:t>empower</a:t>
            </a:r>
            <a:r>
              <a:rPr lang="en-GB" sz="4600" dirty="0"/>
              <a:t> </a:t>
            </a:r>
            <a:r>
              <a:rPr lang="en-GB" sz="4000" b="1" dirty="0"/>
              <a:t>others</a:t>
            </a:r>
            <a:r>
              <a:rPr lang="en-GB" dirty="0"/>
              <a:t>.’ Bill Gates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r>
              <a:rPr lang="en-GB" sz="4600" b="1" dirty="0"/>
              <a:t>‘</a:t>
            </a:r>
            <a:r>
              <a:rPr lang="en-GB" sz="3400" b="1" dirty="0"/>
              <a:t>Innovation</a:t>
            </a:r>
            <a:r>
              <a:rPr lang="en-GB" sz="4600" b="1" dirty="0"/>
              <a:t> </a:t>
            </a:r>
            <a:r>
              <a:rPr lang="en-GB" dirty="0"/>
              <a:t>distinguishes between a leader 				and a follower.’ Steve Jobs</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00937" y="260648"/>
            <a:ext cx="1643063" cy="1571625"/>
          </a:xfrm>
          <a:prstGeom prst="rect">
            <a:avLst/>
          </a:prstGeom>
        </p:spPr>
      </p:pic>
      <p:pic>
        <p:nvPicPr>
          <p:cNvPr id="6" name="Picture 5"/>
          <p:cNvPicPr>
            <a:picLocks noChangeAspect="1"/>
          </p:cNvPicPr>
          <p:nvPr/>
        </p:nvPicPr>
        <p:blipFill>
          <a:blip r:embed="rId4"/>
          <a:stretch>
            <a:fillRect/>
          </a:stretch>
        </p:blipFill>
        <p:spPr>
          <a:xfrm>
            <a:off x="923454" y="3356992"/>
            <a:ext cx="1573725" cy="2226313"/>
          </a:xfrm>
          <a:prstGeom prst="rect">
            <a:avLst/>
          </a:prstGeom>
        </p:spPr>
      </p:pic>
    </p:spTree>
    <p:extLst>
      <p:ext uri="{BB962C8B-B14F-4D97-AF65-F5344CB8AC3E}">
        <p14:creationId xmlns:p14="http://schemas.microsoft.com/office/powerpoint/2010/main" val="3596183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9"/>
            <a:ext cx="8263830" cy="4869284"/>
          </a:xfrm>
        </p:spPr>
        <p:txBody>
          <a:bodyPr>
            <a:normAutofit fontScale="85000" lnSpcReduction="20000"/>
          </a:bodyPr>
          <a:lstStyle/>
          <a:p>
            <a:pPr marL="0" indent="0" algn="r">
              <a:spcBef>
                <a:spcPts val="0"/>
              </a:spcBef>
              <a:buNone/>
            </a:pPr>
            <a:r>
              <a:rPr lang="en-GB" dirty="0"/>
              <a:t>	</a:t>
            </a:r>
            <a:r>
              <a:rPr lang="en-GB" sz="3800" dirty="0"/>
              <a:t>‘The		 </a:t>
            </a:r>
          </a:p>
          <a:p>
            <a:pPr marL="0" indent="0" algn="r">
              <a:spcBef>
                <a:spcPts val="0"/>
              </a:spcBef>
              <a:buNone/>
            </a:pPr>
            <a:r>
              <a:rPr lang="en-GB" sz="4200" b="1" dirty="0"/>
              <a:t>pessimist</a:t>
            </a:r>
            <a:r>
              <a:rPr lang="en-GB" sz="3800" dirty="0"/>
              <a:t> </a:t>
            </a:r>
          </a:p>
          <a:p>
            <a:pPr marL="0" indent="0" algn="r">
              <a:spcBef>
                <a:spcPts val="0"/>
              </a:spcBef>
              <a:buNone/>
            </a:pPr>
            <a:r>
              <a:rPr lang="en-GB" sz="3800" dirty="0"/>
              <a:t>complains about the wind.</a:t>
            </a:r>
          </a:p>
          <a:p>
            <a:pPr marL="0" indent="0" algn="r">
              <a:buNone/>
            </a:pPr>
            <a:endParaRPr lang="en-GB" sz="3800" dirty="0"/>
          </a:p>
          <a:p>
            <a:pPr marL="0" indent="0" algn="r">
              <a:buNone/>
            </a:pPr>
            <a:r>
              <a:rPr lang="en-GB" sz="3800" dirty="0"/>
              <a:t>The	 </a:t>
            </a:r>
          </a:p>
          <a:p>
            <a:pPr marL="0" indent="0" algn="r">
              <a:buNone/>
            </a:pPr>
            <a:r>
              <a:rPr lang="en-GB" sz="3800" b="1" dirty="0"/>
              <a:t>optimist</a:t>
            </a:r>
          </a:p>
          <a:p>
            <a:pPr marL="0" indent="0" algn="r">
              <a:buNone/>
            </a:pPr>
            <a:r>
              <a:rPr lang="en-GB" sz="3800" dirty="0"/>
              <a:t>expects it to change.</a:t>
            </a:r>
          </a:p>
          <a:p>
            <a:pPr marL="0" indent="0" algn="r">
              <a:buNone/>
            </a:pPr>
            <a:endParaRPr lang="en-GB" sz="3800" dirty="0"/>
          </a:p>
          <a:p>
            <a:pPr marL="0" indent="0" algn="r">
              <a:buNone/>
            </a:pPr>
            <a:r>
              <a:rPr lang="en-GB" sz="3800" dirty="0"/>
              <a:t>The				 </a:t>
            </a:r>
          </a:p>
          <a:p>
            <a:pPr marL="0" indent="0" algn="r">
              <a:buNone/>
            </a:pPr>
            <a:r>
              <a:rPr lang="en-GB" sz="4200" b="1" dirty="0"/>
              <a:t>Leader</a:t>
            </a:r>
            <a:r>
              <a:rPr lang="en-GB" sz="3800" dirty="0"/>
              <a:t> adjusts the sails.’</a:t>
            </a:r>
          </a:p>
        </p:txBody>
      </p:sp>
      <p:pic>
        <p:nvPicPr>
          <p:cNvPr id="4" name="Picture 3"/>
          <p:cNvPicPr>
            <a:picLocks noChangeAspect="1"/>
          </p:cNvPicPr>
          <p:nvPr/>
        </p:nvPicPr>
        <p:blipFill>
          <a:blip r:embed="rId3"/>
          <a:stretch>
            <a:fillRect/>
          </a:stretch>
        </p:blipFill>
        <p:spPr>
          <a:xfrm>
            <a:off x="107504" y="188640"/>
            <a:ext cx="3811933" cy="5163575"/>
          </a:xfrm>
          <a:prstGeom prst="rect">
            <a:avLst/>
          </a:prstGeom>
        </p:spPr>
      </p:pic>
    </p:spTree>
    <p:extLst>
      <p:ext uri="{BB962C8B-B14F-4D97-AF65-F5344CB8AC3E}">
        <p14:creationId xmlns:p14="http://schemas.microsoft.com/office/powerpoint/2010/main" val="3846663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58062" y="2088387"/>
            <a:ext cx="1785938" cy="3571875"/>
          </a:xfrm>
          <a:prstGeom prst="rect">
            <a:avLst/>
          </a:prstGeom>
        </p:spPr>
      </p:pic>
      <p:sp>
        <p:nvSpPr>
          <p:cNvPr id="3" name="Content Placeholder 2"/>
          <p:cNvSpPr>
            <a:spLocks noGrp="1"/>
          </p:cNvSpPr>
          <p:nvPr>
            <p:ph idx="1"/>
          </p:nvPr>
        </p:nvSpPr>
        <p:spPr>
          <a:xfrm>
            <a:off x="251520" y="548680"/>
            <a:ext cx="7416824" cy="4941293"/>
          </a:xfrm>
        </p:spPr>
        <p:txBody>
          <a:bodyPr>
            <a:normAutofit/>
          </a:bodyPr>
          <a:lstStyle/>
          <a:p>
            <a:pPr marL="0" indent="0">
              <a:buNone/>
            </a:pPr>
            <a:r>
              <a:rPr lang="en-GB" dirty="0"/>
              <a:t>“Leadership is the interpersonal influence, exercised in a situation, and directed, through the communications process, toward the attainment of a specified goal or goals.” </a:t>
            </a:r>
          </a:p>
          <a:p>
            <a:pPr marL="0" indent="0">
              <a:buNone/>
            </a:pPr>
            <a:r>
              <a:rPr lang="en-GB" dirty="0"/>
              <a:t>Tannenbaum, </a:t>
            </a:r>
            <a:r>
              <a:rPr lang="en-GB" dirty="0" err="1"/>
              <a:t>Weschler</a:t>
            </a:r>
            <a:r>
              <a:rPr lang="en-GB" dirty="0"/>
              <a:t> &amp; </a:t>
            </a:r>
            <a:r>
              <a:rPr lang="en-GB" dirty="0" err="1"/>
              <a:t>Masserik</a:t>
            </a:r>
            <a:r>
              <a:rPr lang="en-GB" dirty="0"/>
              <a:t> (1961, p.24)</a:t>
            </a:r>
          </a:p>
          <a:p>
            <a:pPr marL="0" indent="0">
              <a:buNone/>
            </a:pPr>
            <a:endParaRPr lang="en-GB" dirty="0"/>
          </a:p>
          <a:p>
            <a:pPr marL="0" indent="0">
              <a:buNone/>
            </a:pPr>
            <a:r>
              <a:rPr lang="en-GB" dirty="0"/>
              <a:t>“Management is the efficiency in climbing the ladder of success; leadership determines whether the ladder is leaning against the </a:t>
            </a:r>
          </a:p>
          <a:p>
            <a:pPr marL="0" indent="0">
              <a:buNone/>
            </a:pPr>
            <a:r>
              <a:rPr lang="en-GB" dirty="0"/>
              <a:t>right wall.”</a:t>
            </a:r>
          </a:p>
          <a:p>
            <a:pPr marL="0" indent="0">
              <a:buNone/>
            </a:pPr>
            <a:r>
              <a:rPr lang="en-GB" dirty="0"/>
              <a:t>Stephen R. Covey</a:t>
            </a:r>
          </a:p>
        </p:txBody>
      </p:sp>
    </p:spTree>
    <p:extLst>
      <p:ext uri="{BB962C8B-B14F-4D97-AF65-F5344CB8AC3E}">
        <p14:creationId xmlns:p14="http://schemas.microsoft.com/office/powerpoint/2010/main" val="3681216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620688"/>
            <a:ext cx="8568952" cy="4869285"/>
          </a:xfrm>
        </p:spPr>
        <p:txBody>
          <a:bodyPr>
            <a:normAutofit fontScale="92500"/>
          </a:bodyPr>
          <a:lstStyle/>
          <a:p>
            <a:pPr marL="0" indent="0">
              <a:buNone/>
            </a:pPr>
            <a:r>
              <a:rPr lang="en-GB" dirty="0"/>
              <a:t>The function of leadership is to produce more </a:t>
            </a:r>
            <a:r>
              <a:rPr lang="en-GB" sz="4300" b="1" dirty="0"/>
              <a:t>leaders</a:t>
            </a:r>
            <a:r>
              <a:rPr lang="en-GB" sz="4300" dirty="0"/>
              <a:t>, </a:t>
            </a:r>
            <a:r>
              <a:rPr lang="en-GB" dirty="0"/>
              <a:t>not more followers</a:t>
            </a:r>
          </a:p>
          <a:p>
            <a:pPr marL="0" indent="0">
              <a:buNone/>
            </a:pPr>
            <a:r>
              <a:rPr lang="en-GB" dirty="0"/>
              <a:t>(Ralph </a:t>
            </a:r>
            <a:r>
              <a:rPr lang="en-GB" dirty="0" err="1"/>
              <a:t>Nadar</a:t>
            </a:r>
            <a:r>
              <a:rPr lang="en-GB" dirty="0"/>
              <a:t>)</a:t>
            </a:r>
          </a:p>
          <a:p>
            <a:pPr marL="0" indent="0">
              <a:buNone/>
            </a:pPr>
            <a:endParaRPr lang="en-GB" dirty="0"/>
          </a:p>
          <a:p>
            <a:pPr marL="0" indent="0">
              <a:buNone/>
            </a:pPr>
            <a:r>
              <a:rPr lang="en-GB" dirty="0"/>
              <a:t>The only definition of a leader is someone who </a:t>
            </a:r>
            <a:r>
              <a:rPr lang="en-GB" sz="4200" b="1" dirty="0"/>
              <a:t>has followers</a:t>
            </a:r>
          </a:p>
          <a:p>
            <a:pPr marL="0" indent="0">
              <a:buNone/>
            </a:pPr>
            <a:r>
              <a:rPr lang="en-GB" dirty="0"/>
              <a:t>(The Drucker Foundation, 1996)</a:t>
            </a:r>
          </a:p>
          <a:p>
            <a:pPr marL="0" indent="0">
              <a:buNone/>
            </a:pPr>
            <a:endParaRPr lang="en-GB" dirty="0"/>
          </a:p>
          <a:p>
            <a:pPr marL="0" indent="0">
              <a:buNone/>
            </a:pPr>
            <a:r>
              <a:rPr lang="en-GB" dirty="0"/>
              <a:t>There are almost as many different definitions as there are people who have tried to define it.</a:t>
            </a:r>
          </a:p>
          <a:p>
            <a:pPr marL="0" indent="0">
              <a:buNone/>
            </a:pPr>
            <a:r>
              <a:rPr lang="en-GB" dirty="0"/>
              <a:t>(Stogdill,1974)</a:t>
            </a:r>
          </a:p>
          <a:p>
            <a:pPr marL="0" indent="0">
              <a:buNone/>
            </a:pPr>
            <a:endParaRPr lang="en-GB" dirty="0"/>
          </a:p>
        </p:txBody>
      </p:sp>
    </p:spTree>
    <p:extLst>
      <p:ext uri="{BB962C8B-B14F-4D97-AF65-F5344CB8AC3E}">
        <p14:creationId xmlns:p14="http://schemas.microsoft.com/office/powerpoint/2010/main" val="326000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sz="3200" b="1" dirty="0">
                <a:latin typeface="+mj-lt"/>
              </a:rPr>
              <a:t>Leadership Defined</a:t>
            </a:r>
          </a:p>
        </p:txBody>
      </p:sp>
      <p:sp>
        <p:nvSpPr>
          <p:cNvPr id="7171" name="Rectangle 3"/>
          <p:cNvSpPr>
            <a:spLocks noGrp="1" noChangeArrowheads="1"/>
          </p:cNvSpPr>
          <p:nvPr>
            <p:ph type="body" orient="vert" idx="1"/>
          </p:nvPr>
        </p:nvSpPr>
        <p:spPr>
          <a:xfrm>
            <a:off x="404544" y="1454439"/>
            <a:ext cx="8318832" cy="3930559"/>
          </a:xfrm>
        </p:spPr>
        <p:txBody>
          <a:bodyPr>
            <a:normAutofit/>
          </a:bodyPr>
          <a:lstStyle/>
          <a:p>
            <a:pPr algn="ctr" eaLnBrk="1" hangingPunct="1">
              <a:lnSpc>
                <a:spcPct val="150000"/>
              </a:lnSpc>
              <a:buFont typeface="Wingdings" pitchFamily="2" charset="2"/>
              <a:buNone/>
              <a:defRPr/>
            </a:pPr>
            <a:r>
              <a:rPr lang="en-US" sz="3600" i="1" dirty="0">
                <a:solidFill>
                  <a:schemeClr val="tx2">
                    <a:lumMod val="50000"/>
                  </a:schemeClr>
                </a:solidFill>
              </a:rPr>
              <a:t>“A process whereby an individual influences a group of individuals to achieve a common goal.”</a:t>
            </a:r>
          </a:p>
          <a:p>
            <a:pPr>
              <a:lnSpc>
                <a:spcPct val="110000"/>
              </a:lnSpc>
              <a:buFont typeface="Wingdings" pitchFamily="2" charset="2"/>
              <a:buNone/>
              <a:defRPr/>
            </a:pPr>
            <a:r>
              <a:rPr lang="en-US" dirty="0"/>
              <a:t>This is the definition that will guide our study of</a:t>
            </a:r>
          </a:p>
          <a:p>
            <a:pPr>
              <a:lnSpc>
                <a:spcPct val="110000"/>
              </a:lnSpc>
              <a:buFont typeface="Wingdings" pitchFamily="2" charset="2"/>
              <a:buNone/>
              <a:defRPr/>
            </a:pPr>
            <a:r>
              <a:rPr lang="en-US" dirty="0"/>
              <a:t>leadership over the coming weeks.</a:t>
            </a:r>
          </a:p>
        </p:txBody>
      </p:sp>
      <p:sp>
        <p:nvSpPr>
          <p:cNvPr id="4" name="Vertical Text Placeholder 3"/>
          <p:cNvSpPr>
            <a:spLocks noGrp="1"/>
          </p:cNvSpPr>
          <p:nvPr>
            <p:ph type="body" orient="vert" idx="13"/>
          </p:nvPr>
        </p:nvSpPr>
        <p:spPr/>
        <p:txBody>
          <a:bodyPr/>
          <a:lstStyle/>
          <a:p>
            <a:pPr marL="0" indent="0">
              <a:buNone/>
            </a:pPr>
            <a:r>
              <a:rPr lang="en-GB" dirty="0"/>
              <a:t>According to </a:t>
            </a:r>
            <a:r>
              <a:rPr lang="en-GB" dirty="0" err="1"/>
              <a:t>Northouse</a:t>
            </a:r>
            <a:r>
              <a:rPr lang="en-GB" dirty="0"/>
              <a:t> leadership is:</a:t>
            </a:r>
          </a:p>
        </p:txBody>
      </p:sp>
      <p:sp>
        <p:nvSpPr>
          <p:cNvPr id="5" name="TextBox 4"/>
          <p:cNvSpPr txBox="1"/>
          <p:nvPr/>
        </p:nvSpPr>
        <p:spPr>
          <a:xfrm>
            <a:off x="404544" y="6453336"/>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384331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52400" y="332656"/>
            <a:ext cx="9067800" cy="1066800"/>
          </a:xfrm>
        </p:spPr>
        <p:txBody>
          <a:bodyPr/>
          <a:lstStyle/>
          <a:p>
            <a:pPr algn="ctr" eaLnBrk="1" hangingPunct="1"/>
            <a:r>
              <a:rPr lang="en-US" sz="3200" b="1" dirty="0">
                <a:latin typeface="+mj-lt"/>
              </a:rPr>
              <a:t>Components Central to the  Phenomenon of Leadership</a:t>
            </a:r>
          </a:p>
        </p:txBody>
      </p:sp>
      <p:sp>
        <p:nvSpPr>
          <p:cNvPr id="16387" name="Rectangle 3"/>
          <p:cNvSpPr>
            <a:spLocks noGrp="1" noChangeArrowheads="1"/>
          </p:cNvSpPr>
          <p:nvPr>
            <p:ph idx="1"/>
          </p:nvPr>
        </p:nvSpPr>
        <p:spPr>
          <a:xfrm>
            <a:off x="685800" y="2216622"/>
            <a:ext cx="3352800" cy="3276600"/>
          </a:xfrm>
        </p:spPr>
        <p:txBody>
          <a:bodyPr/>
          <a:lstStyle/>
          <a:p>
            <a:pPr eaLnBrk="1" hangingPunct="1">
              <a:lnSpc>
                <a:spcPct val="90000"/>
              </a:lnSpc>
              <a:spcBef>
                <a:spcPct val="0"/>
              </a:spcBef>
              <a:spcAft>
                <a:spcPts val="1200"/>
              </a:spcAft>
              <a:buClr>
                <a:srgbClr val="0070C0"/>
              </a:buClr>
            </a:pPr>
            <a:r>
              <a:rPr lang="en-US" sz="2400" dirty="0">
                <a:latin typeface="+mn-lt"/>
              </a:rPr>
              <a:t>Is a process</a:t>
            </a:r>
          </a:p>
          <a:p>
            <a:pPr eaLnBrk="1" hangingPunct="1">
              <a:lnSpc>
                <a:spcPct val="90000"/>
              </a:lnSpc>
              <a:spcBef>
                <a:spcPct val="0"/>
              </a:spcBef>
              <a:spcAft>
                <a:spcPts val="1200"/>
              </a:spcAft>
              <a:buClr>
                <a:srgbClr val="0070C0"/>
              </a:buClr>
            </a:pPr>
            <a:r>
              <a:rPr lang="en-US" sz="2400" dirty="0">
                <a:latin typeface="+mn-lt"/>
              </a:rPr>
              <a:t>Involves influence</a:t>
            </a:r>
          </a:p>
          <a:p>
            <a:pPr eaLnBrk="1" hangingPunct="1">
              <a:lnSpc>
                <a:spcPct val="90000"/>
              </a:lnSpc>
              <a:spcBef>
                <a:spcPct val="0"/>
              </a:spcBef>
              <a:spcAft>
                <a:spcPts val="1200"/>
              </a:spcAft>
              <a:buClr>
                <a:srgbClr val="0070C0"/>
              </a:buClr>
            </a:pPr>
            <a:r>
              <a:rPr lang="en-US" sz="2400" dirty="0">
                <a:latin typeface="+mn-lt"/>
              </a:rPr>
              <a:t>Occurs within a group context</a:t>
            </a:r>
          </a:p>
          <a:p>
            <a:pPr eaLnBrk="1" hangingPunct="1">
              <a:lnSpc>
                <a:spcPct val="90000"/>
              </a:lnSpc>
              <a:spcBef>
                <a:spcPct val="0"/>
              </a:spcBef>
              <a:spcAft>
                <a:spcPts val="1200"/>
              </a:spcAft>
              <a:buClr>
                <a:srgbClr val="0070C0"/>
              </a:buClr>
            </a:pPr>
            <a:r>
              <a:rPr lang="en-US" sz="2400" dirty="0">
                <a:latin typeface="+mn-lt"/>
              </a:rPr>
              <a:t>Attends to common goals</a:t>
            </a:r>
          </a:p>
        </p:txBody>
      </p:sp>
      <p:sp>
        <p:nvSpPr>
          <p:cNvPr id="8196" name="Text Box 4"/>
          <p:cNvSpPr txBox="1">
            <a:spLocks noChangeArrowheads="1"/>
          </p:cNvSpPr>
          <p:nvPr/>
        </p:nvSpPr>
        <p:spPr bwMode="auto">
          <a:xfrm>
            <a:off x="990600" y="1484784"/>
            <a:ext cx="26670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Leadership</a:t>
            </a:r>
          </a:p>
        </p:txBody>
      </p:sp>
      <p:sp>
        <p:nvSpPr>
          <p:cNvPr id="8197" name="Text Box 5"/>
          <p:cNvSpPr txBox="1">
            <a:spLocks noChangeArrowheads="1"/>
          </p:cNvSpPr>
          <p:nvPr/>
        </p:nvSpPr>
        <p:spPr bwMode="auto">
          <a:xfrm>
            <a:off x="5410200" y="1484784"/>
            <a:ext cx="2133600" cy="579438"/>
          </a:xfrm>
          <a:prstGeom prst="rect">
            <a:avLst/>
          </a:prstGeom>
          <a:noFill/>
          <a:ln w="9525">
            <a:noFill/>
            <a:miter lim="800000"/>
            <a:headEnd/>
            <a:tailEnd/>
          </a:ln>
          <a:effectLst/>
        </p:spPr>
        <p:txBody>
          <a:bodyPr>
            <a:spAutoFit/>
          </a:bodyPr>
          <a:lstStyle/>
          <a:p>
            <a:pPr eaLnBrk="0" hangingPunct="0">
              <a:defRPr/>
            </a:pPr>
            <a:r>
              <a:rPr lang="en-US" sz="3200" b="1" i="1" dirty="0">
                <a:solidFill>
                  <a:srgbClr val="0070C0"/>
                </a:solidFill>
                <a:latin typeface="Arial Rounded MT Bold" pitchFamily="34" charset="0"/>
              </a:rPr>
              <a:t>Leaders</a:t>
            </a:r>
          </a:p>
        </p:txBody>
      </p:sp>
      <p:sp>
        <p:nvSpPr>
          <p:cNvPr id="16390" name="Rectangle 6"/>
          <p:cNvSpPr>
            <a:spLocks noChangeArrowheads="1"/>
          </p:cNvSpPr>
          <p:nvPr/>
        </p:nvSpPr>
        <p:spPr bwMode="auto">
          <a:xfrm>
            <a:off x="4419600" y="2216622"/>
            <a:ext cx="4343400" cy="3657600"/>
          </a:xfrm>
          <a:prstGeom prst="rect">
            <a:avLst/>
          </a:prstGeom>
          <a:noFill/>
          <a:ln w="9525">
            <a:noFill/>
            <a:miter lim="800000"/>
            <a:headEnd/>
            <a:tailEnd/>
          </a:ln>
        </p:spPr>
        <p:txBody>
          <a:bodyPr/>
          <a:lstStyle/>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are involved together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and followers need each other</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often initiate and maintain the relationship</a:t>
            </a:r>
          </a:p>
          <a:p>
            <a:pPr marL="342900" indent="-342900">
              <a:lnSpc>
                <a:spcPct val="90000"/>
              </a:lnSpc>
              <a:spcBef>
                <a:spcPct val="0"/>
              </a:spcBef>
              <a:spcAft>
                <a:spcPts val="1200"/>
              </a:spcAft>
              <a:buClr>
                <a:srgbClr val="0070C0"/>
              </a:buClr>
              <a:buSzPct val="85000"/>
              <a:buFont typeface="Arial" pitchFamily="34" charset="0"/>
              <a:buChar char="•"/>
            </a:pPr>
            <a:r>
              <a:rPr lang="en-US" sz="2400" dirty="0"/>
              <a:t> are not above or better than followers  </a:t>
            </a:r>
          </a:p>
        </p:txBody>
      </p:sp>
      <p:sp>
        <p:nvSpPr>
          <p:cNvPr id="10" name="TextBox 9"/>
          <p:cNvSpPr txBox="1"/>
          <p:nvPr/>
        </p:nvSpPr>
        <p:spPr>
          <a:xfrm>
            <a:off x="457200" y="6310388"/>
            <a:ext cx="8686800" cy="253916"/>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a:ln>
                  <a:noFill/>
                </a:ln>
                <a:solidFill>
                  <a:prstClr val="black"/>
                </a:solidFill>
                <a:effectLst/>
                <a:uLnTx/>
                <a:uFillTx/>
                <a:latin typeface="Times New Roman" pitchFamily="18" charset="0"/>
                <a:ea typeface="+mn-ea"/>
                <a:cs typeface="Times New Roman" pitchFamily="18" charset="0"/>
              </a:rPr>
              <a:t>, Seventh Edition. © 2016 SAGE Publications, Inc.</a:t>
            </a:r>
            <a:endParaRPr lang="en-US" dirty="0"/>
          </a:p>
        </p:txBody>
      </p:sp>
    </p:spTree>
    <p:extLst>
      <p:ext uri="{BB962C8B-B14F-4D97-AF65-F5344CB8AC3E}">
        <p14:creationId xmlns:p14="http://schemas.microsoft.com/office/powerpoint/2010/main" val="949098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697920" y="5490191"/>
            <a:ext cx="2194560" cy="1397039"/>
          </a:xfrm>
        </p:spPr>
        <p:txBody>
          <a:bodyPr/>
          <a:lstStyle/>
          <a:p>
            <a:fld id="{AC82685A-BD3A-4230-8D85-804689F67293}" type="slidenum">
              <a:rPr lang="en-GB" smtClean="0"/>
              <a:t>12</a:t>
            </a:fld>
            <a:endParaRPr lang="en-GB" dirty="0"/>
          </a:p>
        </p:txBody>
      </p:sp>
      <p:pic>
        <p:nvPicPr>
          <p:cNvPr id="2050"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1124744"/>
            <a:ext cx="8954817"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11560" y="260648"/>
            <a:ext cx="3240360" cy="707886"/>
          </a:xfrm>
          <a:prstGeom prst="rect">
            <a:avLst/>
          </a:prstGeom>
          <a:noFill/>
        </p:spPr>
        <p:txBody>
          <a:bodyPr wrap="square" rtlCol="0">
            <a:spAutoFit/>
          </a:bodyPr>
          <a:lstStyle/>
          <a:p>
            <a:r>
              <a:rPr lang="en-GB" sz="4000" dirty="0"/>
              <a:t>What is……..</a:t>
            </a:r>
          </a:p>
        </p:txBody>
      </p:sp>
      <p:sp>
        <p:nvSpPr>
          <p:cNvPr id="6" name="TextBox 5"/>
          <p:cNvSpPr txBox="1"/>
          <p:nvPr/>
        </p:nvSpPr>
        <p:spPr>
          <a:xfrm>
            <a:off x="1763688" y="4014637"/>
            <a:ext cx="6768752" cy="584775"/>
          </a:xfrm>
          <a:prstGeom prst="rect">
            <a:avLst/>
          </a:prstGeom>
          <a:noFill/>
        </p:spPr>
        <p:txBody>
          <a:bodyPr wrap="square" rtlCol="0">
            <a:spAutoFit/>
          </a:bodyPr>
          <a:lstStyle/>
          <a:p>
            <a:pPr algn="r"/>
            <a:r>
              <a:rPr lang="en-GB" sz="3200" dirty="0"/>
              <a:t>…..and is it different to leadership?</a:t>
            </a:r>
          </a:p>
        </p:txBody>
      </p:sp>
      <p:sp>
        <p:nvSpPr>
          <p:cNvPr id="7" name="TextBox 6"/>
          <p:cNvSpPr txBox="1"/>
          <p:nvPr/>
        </p:nvSpPr>
        <p:spPr>
          <a:xfrm>
            <a:off x="323528" y="4843860"/>
            <a:ext cx="8568952" cy="646331"/>
          </a:xfrm>
          <a:prstGeom prst="rect">
            <a:avLst/>
          </a:prstGeom>
          <a:noFill/>
        </p:spPr>
        <p:txBody>
          <a:bodyPr wrap="square" rtlCol="0">
            <a:spAutoFit/>
          </a:bodyPr>
          <a:lstStyle/>
          <a:p>
            <a:r>
              <a:rPr lang="en-GB" dirty="0"/>
              <a:t>Write down an example of someone you think is a good manager and what makes them a good manager.</a:t>
            </a:r>
          </a:p>
        </p:txBody>
      </p:sp>
    </p:spTree>
    <p:extLst>
      <p:ext uri="{BB962C8B-B14F-4D97-AF65-F5344CB8AC3E}">
        <p14:creationId xmlns:p14="http://schemas.microsoft.com/office/powerpoint/2010/main" val="255405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a:xfrm>
            <a:off x="6799594" y="5589240"/>
            <a:ext cx="2194560" cy="1397039"/>
          </a:xfrm>
        </p:spPr>
        <p:txBody>
          <a:bodyPr/>
          <a:lstStyle/>
          <a:p>
            <a:fld id="{AC82685A-BD3A-4230-8D85-804689F67293}" type="slidenum">
              <a:rPr lang="en-GB" smtClean="0"/>
              <a:t>13</a:t>
            </a:fld>
            <a:endParaRPr lang="en-GB" dirty="0"/>
          </a:p>
        </p:txBody>
      </p:sp>
      <p:pic>
        <p:nvPicPr>
          <p:cNvPr id="3" name="Picture 2" descr="Image result for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183" y="3356992"/>
            <a:ext cx="8954817" cy="23812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251520" y="-743251"/>
            <a:ext cx="8712968" cy="4057852"/>
          </a:xfrm>
          <a:prstGeom prst="rect">
            <a:avLst/>
          </a:prstGeom>
        </p:spPr>
      </p:pic>
      <p:sp>
        <p:nvSpPr>
          <p:cNvPr id="5" name="Rectangle 4"/>
          <p:cNvSpPr/>
          <p:nvPr/>
        </p:nvSpPr>
        <p:spPr>
          <a:xfrm>
            <a:off x="4030362" y="2348880"/>
            <a:ext cx="1018549"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v’s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7037689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586673"/>
            <a:ext cx="4242616" cy="3930559"/>
          </a:xfrm>
        </p:spPr>
        <p:txBody>
          <a:bodyPr>
            <a:noAutofit/>
          </a:bodyPr>
          <a:lstStyle/>
          <a:p>
            <a:pPr marL="0" indent="0">
              <a:buNone/>
            </a:pPr>
            <a:r>
              <a:rPr lang="en-GB" sz="3200" dirty="0"/>
              <a:t>According to Fayol (1967) managers:</a:t>
            </a:r>
          </a:p>
          <a:p>
            <a:pPr>
              <a:buFont typeface="Arial" panose="020B0604020202020204" pitchFamily="34" charset="0"/>
              <a:buChar char="•"/>
            </a:pPr>
            <a:r>
              <a:rPr lang="en-GB" sz="3200" dirty="0"/>
              <a:t>Plan</a:t>
            </a:r>
          </a:p>
          <a:p>
            <a:pPr>
              <a:buFont typeface="Arial" panose="020B0604020202020204" pitchFamily="34" charset="0"/>
              <a:buChar char="•"/>
            </a:pPr>
            <a:r>
              <a:rPr lang="en-GB" sz="3200" dirty="0"/>
              <a:t>Organise</a:t>
            </a:r>
          </a:p>
          <a:p>
            <a:pPr>
              <a:buFont typeface="Arial" panose="020B0604020202020204" pitchFamily="34" charset="0"/>
              <a:buChar char="•"/>
            </a:pPr>
            <a:r>
              <a:rPr lang="en-GB" sz="3200" dirty="0"/>
              <a:t>Command</a:t>
            </a:r>
          </a:p>
          <a:p>
            <a:pPr>
              <a:buFont typeface="Arial" panose="020B0604020202020204" pitchFamily="34" charset="0"/>
              <a:buChar char="•"/>
            </a:pPr>
            <a:r>
              <a:rPr lang="en-GB" sz="3200" dirty="0"/>
              <a:t>Co-ordinate</a:t>
            </a:r>
          </a:p>
          <a:p>
            <a:pPr>
              <a:buFont typeface="Arial" panose="020B0604020202020204" pitchFamily="34" charset="0"/>
              <a:buChar char="•"/>
            </a:pPr>
            <a:r>
              <a:rPr lang="en-GB" sz="3200" dirty="0"/>
              <a:t>Control</a:t>
            </a:r>
          </a:p>
          <a:p>
            <a:pPr marL="0" indent="0">
              <a:buNone/>
            </a:pPr>
            <a:endParaRPr lang="en-GB" sz="3200" dirty="0"/>
          </a:p>
          <a:p>
            <a:pPr>
              <a:buNone/>
            </a:pPr>
            <a:endParaRPr lang="en-GB" sz="3200" dirty="0"/>
          </a:p>
        </p:txBody>
      </p:sp>
      <p:sp>
        <p:nvSpPr>
          <p:cNvPr id="5" name="Content Placeholder 4"/>
          <p:cNvSpPr>
            <a:spLocks noGrp="1"/>
          </p:cNvSpPr>
          <p:nvPr>
            <p:ph type="body" orient="vert" idx="13"/>
          </p:nvPr>
        </p:nvSpPr>
        <p:spPr/>
        <p:txBody>
          <a:bodyPr>
            <a:normAutofit fontScale="77500" lnSpcReduction="20000"/>
          </a:bodyPr>
          <a:lstStyle/>
          <a:p>
            <a:pPr>
              <a:buNone/>
            </a:pPr>
            <a:r>
              <a:rPr lang="en-GB" dirty="0"/>
              <a:t>What do managers do?</a:t>
            </a:r>
          </a:p>
        </p:txBody>
      </p:sp>
      <p:sp>
        <p:nvSpPr>
          <p:cNvPr id="3" name="Slide Number Placeholder 2"/>
          <p:cNvSpPr>
            <a:spLocks noGrp="1"/>
          </p:cNvSpPr>
          <p:nvPr>
            <p:ph type="sldNum" sz="quarter" idx="15"/>
          </p:nvPr>
        </p:nvSpPr>
        <p:spPr>
          <a:xfrm>
            <a:off x="6732240" y="5610800"/>
            <a:ext cx="2194560" cy="1397039"/>
          </a:xfrm>
        </p:spPr>
        <p:txBody>
          <a:bodyPr/>
          <a:lstStyle/>
          <a:p>
            <a:fld id="{AC82685A-BD3A-4230-8D85-804689F67293}" type="slidenum">
              <a:rPr lang="en-GB" smtClean="0"/>
              <a:t>14</a:t>
            </a:fld>
            <a:endParaRPr lang="en-GB" dirty="0"/>
          </a:p>
        </p:txBody>
      </p:sp>
      <p:sp>
        <p:nvSpPr>
          <p:cNvPr id="9" name="Content Placeholder 3"/>
          <p:cNvSpPr txBox="1">
            <a:spLocks/>
          </p:cNvSpPr>
          <p:nvPr/>
        </p:nvSpPr>
        <p:spPr>
          <a:xfrm>
            <a:off x="4657725" y="1673352"/>
            <a:ext cx="4038600" cy="3843880"/>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dirty="0"/>
              <a:t>Drucker (1993) stated that managers:</a:t>
            </a:r>
          </a:p>
          <a:p>
            <a:r>
              <a:rPr lang="en-GB" dirty="0"/>
              <a:t>Manage a business – creating customers, innovation</a:t>
            </a:r>
          </a:p>
          <a:p>
            <a:r>
              <a:rPr lang="en-GB" dirty="0"/>
              <a:t>Manage Managers</a:t>
            </a:r>
          </a:p>
          <a:p>
            <a:r>
              <a:rPr lang="en-GB" dirty="0"/>
              <a:t>Manage the workers and the work</a:t>
            </a:r>
          </a:p>
          <a:p>
            <a:endParaRPr lang="en-GB" dirty="0"/>
          </a:p>
        </p:txBody>
      </p:sp>
    </p:spTree>
    <p:extLst>
      <p:ext uri="{BB962C8B-B14F-4D97-AF65-F5344CB8AC3E}">
        <p14:creationId xmlns:p14="http://schemas.microsoft.com/office/powerpoint/2010/main" val="2799292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99392"/>
            <a:ext cx="8229600" cy="1143000"/>
          </a:xfrm>
        </p:spPr>
        <p:txBody>
          <a:bodyPr>
            <a:normAutofit/>
          </a:bodyPr>
          <a:lstStyle/>
          <a:p>
            <a:pPr algn="l"/>
            <a:r>
              <a:rPr lang="en-GB" dirty="0">
                <a:solidFill>
                  <a:schemeClr val="tx2">
                    <a:lumMod val="75000"/>
                  </a:schemeClr>
                </a:solidFill>
              </a:rPr>
              <a:t>2: Management v’s Leadership</a:t>
            </a:r>
          </a:p>
        </p:txBody>
      </p:sp>
      <p:sp>
        <p:nvSpPr>
          <p:cNvPr id="4" name="Content Placeholder 3"/>
          <p:cNvSpPr>
            <a:spLocks noGrp="1"/>
          </p:cNvSpPr>
          <p:nvPr>
            <p:ph type="body" orient="vert" idx="1"/>
          </p:nvPr>
        </p:nvSpPr>
        <p:spPr>
          <a:xfrm>
            <a:off x="405584" y="1224280"/>
            <a:ext cx="3590352" cy="4522019"/>
          </a:xfrm>
        </p:spPr>
        <p:txBody>
          <a:bodyPr>
            <a:noAutofit/>
          </a:bodyPr>
          <a:lstStyle/>
          <a:p>
            <a:pPr algn="ctr">
              <a:buFont typeface="Arial" panose="020B0604020202020204" pitchFamily="34" charset="0"/>
              <a:buChar char="•"/>
            </a:pPr>
            <a:r>
              <a:rPr lang="en-GB" sz="2000" b="1" u="sng" dirty="0">
                <a:solidFill>
                  <a:srgbClr val="C00000"/>
                </a:solidFill>
              </a:rPr>
              <a:t>Management </a:t>
            </a:r>
          </a:p>
          <a:p>
            <a:pPr>
              <a:buFont typeface="Arial" panose="020B0604020202020204" pitchFamily="34" charset="0"/>
              <a:buChar char="•"/>
            </a:pPr>
            <a:r>
              <a:rPr lang="en-GB" sz="1600" dirty="0"/>
              <a:t>Planning</a:t>
            </a:r>
          </a:p>
          <a:p>
            <a:pPr>
              <a:buFont typeface="Arial" panose="020B0604020202020204" pitchFamily="34" charset="0"/>
              <a:buChar char="•"/>
            </a:pPr>
            <a:r>
              <a:rPr lang="en-GB" sz="1600" dirty="0"/>
              <a:t>Organising </a:t>
            </a:r>
          </a:p>
          <a:p>
            <a:pPr>
              <a:buFont typeface="Arial" panose="020B0604020202020204" pitchFamily="34" charset="0"/>
              <a:buChar char="•"/>
            </a:pPr>
            <a:r>
              <a:rPr lang="en-GB" sz="1600" dirty="0"/>
              <a:t>Controlling</a:t>
            </a:r>
          </a:p>
          <a:p>
            <a:pPr>
              <a:buFont typeface="Arial" panose="020B0604020202020204" pitchFamily="34" charset="0"/>
              <a:buChar char="•"/>
            </a:pPr>
            <a:r>
              <a:rPr lang="en-GB" sz="1600" dirty="0"/>
              <a:t>Coordinating</a:t>
            </a:r>
          </a:p>
          <a:p>
            <a:pPr>
              <a:buFont typeface="Arial" panose="020B0604020202020204" pitchFamily="34" charset="0"/>
              <a:buChar char="•"/>
            </a:pPr>
            <a:r>
              <a:rPr lang="en-GB" sz="1600" dirty="0"/>
              <a:t>Directing</a:t>
            </a:r>
          </a:p>
          <a:p>
            <a:pPr>
              <a:buFont typeface="Arial" panose="020B0604020202020204" pitchFamily="34" charset="0"/>
              <a:buChar char="•"/>
            </a:pPr>
            <a:r>
              <a:rPr lang="en-GB" sz="1600" dirty="0"/>
              <a:t>Resource use</a:t>
            </a:r>
          </a:p>
          <a:p>
            <a:pPr>
              <a:buFont typeface="Arial" panose="020B0604020202020204" pitchFamily="34" charset="0"/>
              <a:buChar char="•"/>
            </a:pPr>
            <a:r>
              <a:rPr lang="en-GB" sz="1600" dirty="0"/>
              <a:t>Time management </a:t>
            </a:r>
          </a:p>
          <a:p>
            <a:pPr>
              <a:buFont typeface="Arial" panose="020B0604020202020204" pitchFamily="34" charset="0"/>
              <a:buChar char="•"/>
            </a:pPr>
            <a:r>
              <a:rPr lang="en-GB" sz="1600" dirty="0"/>
              <a:t>Logistics and supply chain</a:t>
            </a:r>
          </a:p>
          <a:p>
            <a:pPr>
              <a:buFont typeface="Arial" panose="020B0604020202020204" pitchFamily="34" charset="0"/>
              <a:buChar char="•"/>
            </a:pPr>
            <a:r>
              <a:rPr lang="en-GB" sz="1600" dirty="0"/>
              <a:t>Finance and money</a:t>
            </a:r>
          </a:p>
          <a:p>
            <a:pPr>
              <a:buFont typeface="Arial" panose="020B0604020202020204" pitchFamily="34" charset="0"/>
              <a:buChar char="•"/>
            </a:pPr>
            <a:r>
              <a:rPr lang="en-GB" sz="1600" dirty="0"/>
              <a:t>Budgeting</a:t>
            </a:r>
          </a:p>
          <a:p>
            <a:pPr>
              <a:buFont typeface="Arial" panose="020B0604020202020204" pitchFamily="34" charset="0"/>
              <a:buChar char="•"/>
            </a:pPr>
            <a:r>
              <a:rPr lang="en-GB" sz="1600" dirty="0"/>
              <a:t>Strategy</a:t>
            </a:r>
          </a:p>
          <a:p>
            <a:pPr>
              <a:buFont typeface="Arial" panose="020B0604020202020204" pitchFamily="34" charset="0"/>
              <a:buChar char="•"/>
            </a:pPr>
            <a:r>
              <a:rPr lang="en-GB" sz="1600" dirty="0"/>
              <a:t>Decision making</a:t>
            </a:r>
          </a:p>
          <a:p>
            <a:pPr>
              <a:buFont typeface="Arial" panose="020B0604020202020204" pitchFamily="34" charset="0"/>
              <a:buChar char="•"/>
            </a:pPr>
            <a:r>
              <a:rPr lang="en-GB" sz="1600" dirty="0"/>
              <a:t>Problem solving</a:t>
            </a:r>
          </a:p>
          <a:p>
            <a:pPr>
              <a:buFont typeface="Arial" panose="020B0604020202020204" pitchFamily="34" charset="0"/>
              <a:buChar char="•"/>
            </a:pPr>
            <a:endParaRPr lang="en-GB" sz="1000" dirty="0"/>
          </a:p>
          <a:p>
            <a:pPr>
              <a:buFont typeface="Arial" panose="020B0604020202020204" pitchFamily="34" charset="0"/>
              <a:buChar char="•"/>
            </a:pPr>
            <a:endParaRPr lang="en-GB" sz="1000" dirty="0"/>
          </a:p>
        </p:txBody>
      </p:sp>
      <p:sp>
        <p:nvSpPr>
          <p:cNvPr id="5" name="Content Placeholder 4"/>
          <p:cNvSpPr>
            <a:spLocks noGrp="1"/>
          </p:cNvSpPr>
          <p:nvPr>
            <p:ph type="body" orient="vert" idx="13"/>
          </p:nvPr>
        </p:nvSpPr>
        <p:spPr>
          <a:xfrm>
            <a:off x="406146" y="847650"/>
            <a:ext cx="8317230" cy="369741"/>
          </a:xfrm>
        </p:spPr>
        <p:txBody>
          <a:bodyPr>
            <a:normAutofit fontScale="77500" lnSpcReduction="20000"/>
          </a:bodyPr>
          <a:lstStyle/>
          <a:p>
            <a:pPr>
              <a:buNone/>
            </a:pPr>
            <a:r>
              <a:rPr lang="en-GB" dirty="0"/>
              <a:t>Differences (Carmichael et al 2011)</a:t>
            </a:r>
          </a:p>
        </p:txBody>
      </p:sp>
      <p:sp>
        <p:nvSpPr>
          <p:cNvPr id="3" name="Slide Number Placeholder 2"/>
          <p:cNvSpPr>
            <a:spLocks noGrp="1"/>
          </p:cNvSpPr>
          <p:nvPr>
            <p:ph type="sldNum" sz="quarter" idx="15"/>
          </p:nvPr>
        </p:nvSpPr>
        <p:spPr>
          <a:xfrm>
            <a:off x="6809420" y="5697590"/>
            <a:ext cx="2194560" cy="1397039"/>
          </a:xfrm>
        </p:spPr>
        <p:txBody>
          <a:bodyPr/>
          <a:lstStyle/>
          <a:p>
            <a:fld id="{AC82685A-BD3A-4230-8D85-804689F67293}" type="slidenum">
              <a:rPr lang="en-GB" smtClean="0"/>
              <a:t>15</a:t>
            </a:fld>
            <a:endParaRPr lang="en-GB" dirty="0"/>
          </a:p>
        </p:txBody>
      </p:sp>
      <p:sp>
        <p:nvSpPr>
          <p:cNvPr id="9" name="Content Placeholder 3"/>
          <p:cNvSpPr txBox="1">
            <a:spLocks/>
          </p:cNvSpPr>
          <p:nvPr/>
        </p:nvSpPr>
        <p:spPr>
          <a:xfrm>
            <a:off x="4932040" y="1310958"/>
            <a:ext cx="3754760" cy="4422297"/>
          </a:xfrm>
          <a:prstGeom prst="rect">
            <a:avLst/>
          </a:prstGeom>
        </p:spPr>
        <p:txBody>
          <a:bodyPr>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u="sng" dirty="0">
                <a:solidFill>
                  <a:srgbClr val="C00000"/>
                </a:solidFill>
              </a:rPr>
              <a:t>Leadership</a:t>
            </a:r>
          </a:p>
          <a:p>
            <a:endParaRPr lang="en-GB" dirty="0"/>
          </a:p>
          <a:p>
            <a:r>
              <a:rPr lang="en-GB" dirty="0"/>
              <a:t>Vision</a:t>
            </a:r>
          </a:p>
          <a:p>
            <a:r>
              <a:rPr lang="en-GB" dirty="0"/>
              <a:t>Inspiration</a:t>
            </a:r>
          </a:p>
          <a:p>
            <a:r>
              <a:rPr lang="en-GB" dirty="0"/>
              <a:t>Persuasion</a:t>
            </a:r>
          </a:p>
          <a:p>
            <a:r>
              <a:rPr lang="en-GB" dirty="0"/>
              <a:t>Motivation</a:t>
            </a:r>
          </a:p>
          <a:p>
            <a:r>
              <a:rPr lang="en-GB" dirty="0"/>
              <a:t>Relationships</a:t>
            </a:r>
          </a:p>
          <a:p>
            <a:r>
              <a:rPr lang="en-GB" dirty="0"/>
              <a:t>Teamwork</a:t>
            </a:r>
          </a:p>
          <a:p>
            <a:r>
              <a:rPr lang="en-GB" dirty="0"/>
              <a:t>Listening</a:t>
            </a:r>
          </a:p>
          <a:p>
            <a:r>
              <a:rPr lang="en-GB" dirty="0"/>
              <a:t>Counselling </a:t>
            </a:r>
          </a:p>
          <a:p>
            <a:r>
              <a:rPr lang="en-GB" dirty="0"/>
              <a:t>Coaching</a:t>
            </a:r>
          </a:p>
          <a:p>
            <a:r>
              <a:rPr lang="en-GB" dirty="0"/>
              <a:t>Mentoring</a:t>
            </a:r>
          </a:p>
          <a:p>
            <a:endParaRPr lang="en-GB" dirty="0"/>
          </a:p>
        </p:txBody>
      </p:sp>
      <p:cxnSp>
        <p:nvCxnSpPr>
          <p:cNvPr id="7" name="Straight Connector 6"/>
          <p:cNvCxnSpPr/>
          <p:nvPr/>
        </p:nvCxnSpPr>
        <p:spPr>
          <a:xfrm>
            <a:off x="4427984" y="1412776"/>
            <a:ext cx="0" cy="4176464"/>
          </a:xfrm>
          <a:prstGeom prst="line">
            <a:avLst/>
          </a:prstGeom>
          <a:ln>
            <a:solidFill>
              <a:srgbClr val="C00000"/>
            </a:solidFill>
          </a:ln>
        </p:spPr>
        <p:style>
          <a:lnRef idx="2">
            <a:schemeClr val="accent6"/>
          </a:lnRef>
          <a:fillRef idx="0">
            <a:schemeClr val="accent6"/>
          </a:fillRef>
          <a:effectRef idx="1">
            <a:schemeClr val="accent6"/>
          </a:effectRef>
          <a:fontRef idx="minor">
            <a:schemeClr val="tx1"/>
          </a:fontRef>
        </p:style>
      </p:cxnSp>
    </p:spTree>
    <p:extLst>
      <p:ext uri="{BB962C8B-B14F-4D97-AF65-F5344CB8AC3E}">
        <p14:creationId xmlns:p14="http://schemas.microsoft.com/office/powerpoint/2010/main" val="2698924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Leadership v’s Management</a:t>
            </a:r>
          </a:p>
        </p:txBody>
      </p:sp>
      <p:sp>
        <p:nvSpPr>
          <p:cNvPr id="4" name="Vertical Text Placeholder 3"/>
          <p:cNvSpPr>
            <a:spLocks noGrp="1"/>
          </p:cNvSpPr>
          <p:nvPr>
            <p:ph type="body" orient="vert" idx="13"/>
          </p:nvPr>
        </p:nvSpPr>
        <p:spPr/>
        <p:txBody>
          <a:bodyPr/>
          <a:lstStyle/>
          <a:p>
            <a:pPr marL="0" indent="0">
              <a:buNone/>
            </a:pPr>
            <a:r>
              <a:rPr lang="en-GB" dirty="0" err="1"/>
              <a:t>Differnces</a:t>
            </a:r>
            <a:r>
              <a:rPr lang="en-GB" dirty="0"/>
              <a:t> (Kotter 1990)</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59" y="1700808"/>
            <a:ext cx="7767637"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5711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05584" y="-27384"/>
            <a:ext cx="8229600" cy="1143000"/>
          </a:xfrm>
        </p:spPr>
        <p:txBody>
          <a:bodyPr/>
          <a:lstStyle/>
          <a:p>
            <a:r>
              <a:rPr lang="en-GB" dirty="0"/>
              <a:t>2. Leadership v’s Management</a:t>
            </a:r>
          </a:p>
        </p:txBody>
      </p:sp>
      <p:sp>
        <p:nvSpPr>
          <p:cNvPr id="6" name="Vertical Text Placeholder 5"/>
          <p:cNvSpPr>
            <a:spLocks noGrp="1"/>
          </p:cNvSpPr>
          <p:nvPr>
            <p:ph type="body" orient="vert" idx="1"/>
          </p:nvPr>
        </p:nvSpPr>
        <p:spPr>
          <a:xfrm>
            <a:off x="405584" y="1296288"/>
            <a:ext cx="8318832" cy="4364960"/>
          </a:xfrm>
        </p:spPr>
        <p:txBody>
          <a:bodyPr>
            <a:normAutofit/>
          </a:bodyPr>
          <a:lstStyle/>
          <a:p>
            <a:r>
              <a:rPr lang="en-GB" dirty="0"/>
              <a:t>Effective leadership/ Management requires a balance of the two</a:t>
            </a:r>
          </a:p>
          <a:p>
            <a:r>
              <a:rPr lang="en-GB" dirty="0"/>
              <a:t>Balance varies on the level of accountability within an organisation</a:t>
            </a:r>
          </a:p>
          <a:p>
            <a:r>
              <a:rPr lang="en-GB" dirty="0"/>
              <a:t>All managers need to lead and all leaders need to manage</a:t>
            </a:r>
          </a:p>
          <a:p>
            <a:pPr marL="0" indent="0">
              <a:buNone/>
            </a:pPr>
            <a:r>
              <a:rPr lang="en-GB" dirty="0"/>
              <a:t>“Leadership and Management are two distinct but complementary systems.  While managers promote stability, leaders press for change.  Only organisations that can embrace both sides of that contradiction can survive in turbulent times”.</a:t>
            </a:r>
          </a:p>
        </p:txBody>
      </p:sp>
      <p:sp>
        <p:nvSpPr>
          <p:cNvPr id="7" name="Vertical Text Placeholder 6"/>
          <p:cNvSpPr>
            <a:spLocks noGrp="1"/>
          </p:cNvSpPr>
          <p:nvPr>
            <p:ph type="body" orient="vert" idx="13"/>
          </p:nvPr>
        </p:nvSpPr>
        <p:spPr>
          <a:xfrm>
            <a:off x="406146" y="919658"/>
            <a:ext cx="8317230" cy="369741"/>
          </a:xfrm>
        </p:spPr>
        <p:txBody>
          <a:bodyPr/>
          <a:lstStyle/>
          <a:p>
            <a:pPr marL="0" indent="0">
              <a:buNone/>
            </a:pPr>
            <a:r>
              <a:rPr lang="en-GB" dirty="0"/>
              <a:t>Can you have one without the other?</a:t>
            </a:r>
          </a:p>
        </p:txBody>
      </p:sp>
      <p:sp>
        <p:nvSpPr>
          <p:cNvPr id="4" name="Slide Number Placeholder 3"/>
          <p:cNvSpPr>
            <a:spLocks noGrp="1"/>
          </p:cNvSpPr>
          <p:nvPr>
            <p:ph type="sldNum" sz="quarter" idx="15"/>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186251522"/>
      </p:ext>
    </p:extLst>
  </p:cSld>
  <p:clrMapOvr>
    <a:masterClrMapping/>
  </p:clrMapOvr>
</p:sld>
</file>

<file path=ppt/theme/theme1.xml><?xml version="1.0" encoding="utf-8"?>
<a:theme xmlns:a="http://schemas.openxmlformats.org/drawingml/2006/main" name="2_Custom Desig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858</Words>
  <Application>Microsoft Office PowerPoint</Application>
  <PresentationFormat>On-screen Show (4:3)</PresentationFormat>
  <Paragraphs>172</Paragraphs>
  <Slides>17</Slides>
  <Notes>17</Notes>
  <HiddenSlides>4</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Arial</vt:lpstr>
      <vt:lpstr>Arial Rounded MT Bold</vt:lpstr>
      <vt:lpstr>Calibri</vt:lpstr>
      <vt:lpstr>Calibri Light</vt:lpstr>
      <vt:lpstr>Times New Roman</vt:lpstr>
      <vt:lpstr>Wingdings</vt:lpstr>
      <vt:lpstr>Wingdings 2</vt:lpstr>
      <vt:lpstr>2_Custom Design</vt:lpstr>
      <vt:lpstr>Metropolitan</vt:lpstr>
      <vt:lpstr>Leadership and Management: Theory and Practice Introduction to Leadership Theory</vt:lpstr>
      <vt:lpstr>Session Overview: Part 2</vt:lpstr>
      <vt:lpstr>“Leadership is like the abominable snowman whose footprints are everywhere, but is nowhere to be seen.”  (Warren Bennis, 1985) </vt:lpstr>
      <vt:lpstr>1: Definition of Leadership</vt:lpstr>
      <vt:lpstr>Leadership Defined</vt:lpstr>
      <vt:lpstr>PowerPoint Presentation</vt:lpstr>
      <vt:lpstr>PowerPoint Presentation</vt:lpstr>
      <vt:lpstr>PowerPoint Presentation</vt:lpstr>
      <vt:lpstr>PowerPoint Presentation</vt:lpstr>
      <vt:lpstr>Leadership Defined</vt:lpstr>
      <vt:lpstr>Components Central to the  Phenomenon of Leadership</vt:lpstr>
      <vt:lpstr>PowerPoint Presentation</vt:lpstr>
      <vt:lpstr>PowerPoint Presentation</vt:lpstr>
      <vt:lpstr>2: Management v’s Leadership</vt:lpstr>
      <vt:lpstr>2: Management v’s Leadership</vt:lpstr>
      <vt:lpstr>2. Leadership v’s Management</vt:lpstr>
      <vt:lpstr>2. Leadership v’s Management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61</cp:revision>
  <cp:lastPrinted>2021-07-21T08:28:20Z</cp:lastPrinted>
  <dcterms:created xsi:type="dcterms:W3CDTF">2015-04-14T15:21:28Z</dcterms:created>
  <dcterms:modified xsi:type="dcterms:W3CDTF">2022-05-26T10:17:41Z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