
<file path=[Content_Types].xml><?xml version="1.0" encoding="utf-8"?>
<Types xmlns="http://schemas.openxmlformats.org/package/2006/content-types">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rts/chart1.xml" ContentType="application/vnd.openxmlformats-officedocument.drawingml.chart+xml"/>
  <Override PartName="/ppt/notesSlides/notesSlide7.xml" ContentType="application/vnd.openxmlformats-officedocument.presentationml.notesSlide+xml"/>
  <Override PartName="/ppt/charts/chart2.xml" ContentType="application/vnd.openxmlformats-officedocument.drawingml.chart+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rts/chart3.xml" ContentType="application/vnd.openxmlformats-officedocument.drawingml.chart+xml"/>
  <Override PartName="/ppt/notesSlides/notesSlide13.xml" ContentType="application/vnd.openxmlformats-officedocument.presentationml.notesSlide+xml"/>
  <Override PartName="/ppt/ink/ink1.xml" ContentType="application/inkml+xml"/>
  <Override PartName="/ppt/ink/ink2.xml" ContentType="application/inkml+xml"/>
  <Override PartName="/ppt/ink/ink3.xml" ContentType="application/inkml+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24"/>
  </p:notesMasterIdLst>
  <p:sldIdLst>
    <p:sldId id="256" r:id="rId2"/>
    <p:sldId id="257" r:id="rId3"/>
    <p:sldId id="258" r:id="rId4"/>
    <p:sldId id="259" r:id="rId5"/>
    <p:sldId id="260" r:id="rId6"/>
    <p:sldId id="261" r:id="rId7"/>
    <p:sldId id="262" r:id="rId8"/>
    <p:sldId id="263" r:id="rId9"/>
    <p:sldId id="264" r:id="rId10"/>
    <p:sldId id="265" r:id="rId11"/>
    <p:sldId id="276" r:id="rId12"/>
    <p:sldId id="266" r:id="rId13"/>
    <p:sldId id="267" r:id="rId14"/>
    <p:sldId id="268" r:id="rId15"/>
    <p:sldId id="269" r:id="rId16"/>
    <p:sldId id="270" r:id="rId17"/>
    <p:sldId id="271" r:id="rId18"/>
    <p:sldId id="272" r:id="rId19"/>
    <p:sldId id="273" r:id="rId20"/>
    <p:sldId id="274" r:id="rId21"/>
    <p:sldId id="275" r:id="rId22"/>
    <p:sldId id="277" r:id="rId23"/>
  </p:sldIdLst>
  <p:sldSz cx="12192000" cy="6858000"/>
  <p:notesSz cx="6858000" cy="12192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368" autoAdjust="0"/>
    <p:restoredTop sz="94610"/>
  </p:normalViewPr>
  <p:slideViewPr>
    <p:cSldViewPr snapToGrid="0" snapToObjects="1">
      <p:cViewPr varScale="1">
        <p:scale>
          <a:sx n="82" d="100"/>
          <a:sy n="82" d="100"/>
        </p:scale>
        <p:origin x="80" y="17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charts/_rels/chart1.xml.rels><?xml version="1.0" encoding="UTF-8" standalone="yes"?>
<Relationships xmlns="http://schemas.openxmlformats.org/package/2006/relationships"><Relationship Id="rId1" Type="http://schemas.openxmlformats.org/officeDocument/2006/relationships/package" Target="../embeddings/Microsoft_Excel_Worksheet.xlsx"/></Relationships>
</file>

<file path=ppt/charts/_rels/chart2.xml.rels><?xml version="1.0" encoding="UTF-8" standalone="yes"?>
<Relationships xmlns="http://schemas.openxmlformats.org/package/2006/relationships"><Relationship Id="rId1" Type="http://schemas.openxmlformats.org/officeDocument/2006/relationships/package" Target="../embeddings/Microsoft_Excel_Worksheet1.xlsx"/></Relationships>
</file>

<file path=ppt/charts/_rels/chart3.xml.rels><?xml version="1.0" encoding="UTF-8" standalone="yes"?>
<Relationships xmlns="http://schemas.openxmlformats.org/package/2006/relationships"><Relationship Id="rId1" Type="http://schemas.openxmlformats.org/officeDocument/2006/relationships/package" Target="../embeddings/Microsoft_Excel_Worksheet2.xlsx"/></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1"/>
  <c:style val="2"/>
  <c:chart>
    <c:title>
      <c:tx>
        <c:rich>
          <a:bodyPr/>
          <a:lstStyle/>
          <a:p>
            <a:pPr>
              <a:defRPr sz="1300" b="0" i="0" u="none" strike="noStrike">
                <a:solidFill>
                  <a:srgbClr val="0B4F5C"/>
                </a:solidFill>
                <a:latin typeface="Calibri"/>
              </a:defRPr>
            </a:pPr>
            <a:r>
              <a:rPr lang="en-US" sz="1300" b="0" i="0" u="none" strike="noStrike">
                <a:solidFill>
                  <a:srgbClr val="0B4F5C"/>
                </a:solidFill>
                <a:latin typeface="Calibri"/>
              </a:rPr>
              <a:t>Estimated COPD prevalence by UK nation (%)</a:t>
            </a:r>
          </a:p>
        </c:rich>
      </c:tx>
      <c:overlay val="0"/>
    </c:title>
    <c:autoTitleDeleted val="0"/>
    <c:plotArea>
      <c:layout/>
      <c:barChart>
        <c:barDir val="col"/>
        <c:grouping val="clustered"/>
        <c:varyColors val="0"/>
        <c:ser>
          <c:idx val="0"/>
          <c:order val="0"/>
          <c:tx>
            <c:strRef>
              <c:f>Sheet1!$B$1</c:f>
              <c:strCache>
                <c:ptCount val="1"/>
                <c:pt idx="0">
                  <c:v>Diagnosed prevalence (%)</c:v>
                </c:pt>
              </c:strCache>
            </c:strRef>
          </c:tx>
          <c:spPr>
            <a:solidFill>
              <a:srgbClr val="13798C"/>
            </a:solidFill>
            <a:effectLst/>
          </c:spPr>
          <c:invertIfNegative val="0"/>
          <c:dLbls>
            <c:numFmt formatCode="#,##0" sourceLinked="0"/>
            <c:spPr>
              <a:noFill/>
              <a:ln>
                <a:noFill/>
              </a:ln>
              <a:effectLst/>
            </c:spPr>
            <c:txPr>
              <a:bodyPr/>
              <a:lstStyle/>
              <a:p>
                <a:pPr>
                  <a:defRPr sz="1100" b="0" i="0" u="none" strike="noStrike">
                    <a:solidFill>
                      <a:srgbClr val="1B2B2E"/>
                    </a:solidFill>
                    <a:latin typeface="Arial"/>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Sheet1!$A$2:$A$5</c:f>
              <c:strCache>
                <c:ptCount val="4"/>
                <c:pt idx="0">
                  <c:v>England</c:v>
                </c:pt>
                <c:pt idx="1">
                  <c:v>Northern
Ireland</c:v>
                </c:pt>
                <c:pt idx="2">
                  <c:v>Wales</c:v>
                </c:pt>
                <c:pt idx="3">
                  <c:v>Scotland</c:v>
                </c:pt>
              </c:strCache>
            </c:strRef>
          </c:cat>
          <c:val>
            <c:numRef>
              <c:f>Sheet1!$B$2:$B$5</c:f>
              <c:numCache>
                <c:formatCode>General</c:formatCode>
                <c:ptCount val="4"/>
                <c:pt idx="0">
                  <c:v>2</c:v>
                </c:pt>
                <c:pt idx="1">
                  <c:v>2.1</c:v>
                </c:pt>
                <c:pt idx="2">
                  <c:v>2.2000000000000002</c:v>
                </c:pt>
                <c:pt idx="3">
                  <c:v>2.2999999999999998</c:v>
                </c:pt>
              </c:numCache>
            </c:numRef>
          </c:val>
          <c:extLst>
            <c:ext xmlns:c16="http://schemas.microsoft.com/office/drawing/2014/chart" uri="{C3380CC4-5D6E-409C-BE32-E72D297353CC}">
              <c16:uniqueId val="{00000000-3A4A-405B-907D-39CF5F89E22F}"/>
            </c:ext>
          </c:extLst>
        </c:ser>
        <c:dLbls>
          <c:showLegendKey val="0"/>
          <c:showVal val="1"/>
          <c:showCatName val="0"/>
          <c:showSerName val="0"/>
          <c:showPercent val="0"/>
          <c:showBubbleSize val="0"/>
        </c:dLbls>
        <c:gapWidth val="150"/>
        <c:axId val="2094734554"/>
        <c:axId val="2094734552"/>
      </c:barChart>
      <c:catAx>
        <c:axId val="2094734554"/>
        <c:scaling>
          <c:orientation val="minMax"/>
        </c:scaling>
        <c:delete val="0"/>
        <c:axPos val="b"/>
        <c:numFmt formatCode="General" sourceLinked="1"/>
        <c:majorTickMark val="out"/>
        <c:minorTickMark val="none"/>
        <c:tickLblPos val="low"/>
        <c:spPr>
          <a:ln w="12700" cap="flat">
            <a:solidFill>
              <a:srgbClr val="888888"/>
            </a:solidFill>
            <a:prstDash val="solid"/>
            <a:round/>
          </a:ln>
        </c:spPr>
        <c:txPr>
          <a:bodyPr/>
          <a:lstStyle/>
          <a:p>
            <a:pPr>
              <a:defRPr sz="1050" b="0" i="0" u="none" strike="noStrike">
                <a:solidFill>
                  <a:srgbClr val="5C6B6E"/>
                </a:solidFill>
                <a:latin typeface="Arial"/>
              </a:defRPr>
            </a:pPr>
            <a:endParaRPr lang="en-US"/>
          </a:p>
        </c:txPr>
        <c:crossAx val="2094734552"/>
        <c:crosses val="autoZero"/>
        <c:auto val="1"/>
        <c:lblAlgn val="ctr"/>
        <c:lblOffset val="100"/>
        <c:noMultiLvlLbl val="1"/>
      </c:catAx>
      <c:valAx>
        <c:axId val="2094734552"/>
        <c:scaling>
          <c:orientation val="minMax"/>
          <c:max val="2.8"/>
          <c:min val="0"/>
        </c:scaling>
        <c:delete val="0"/>
        <c:axPos val="l"/>
        <c:majorGridlines>
          <c:spPr>
            <a:ln w="9525" cap="flat">
              <a:solidFill>
                <a:srgbClr val="E4E4E4"/>
              </a:solidFill>
              <a:prstDash val="solid"/>
              <a:round/>
            </a:ln>
          </c:spPr>
        </c:majorGridlines>
        <c:title>
          <c:tx>
            <c:rich>
              <a:bodyPr/>
              <a:lstStyle/>
              <a:p>
                <a:pPr>
                  <a:defRPr sz="1000" b="0" i="0" u="none" strike="noStrike">
                    <a:solidFill>
                      <a:srgbClr val="5C6B6E"/>
                    </a:solidFill>
                    <a:latin typeface="Arial"/>
                  </a:defRPr>
                </a:pPr>
                <a:r>
                  <a:rPr lang="en-US" sz="1000" b="0" i="0" u="none" strike="noStrike">
                    <a:solidFill>
                      <a:srgbClr val="5C6B6E"/>
                    </a:solidFill>
                    <a:latin typeface="Arial"/>
                  </a:rPr>
                  <a:t>% of population</a:t>
                </a:r>
              </a:p>
            </c:rich>
          </c:tx>
          <c:overlay val="0"/>
        </c:title>
        <c:numFmt formatCode="General" sourceLinked="0"/>
        <c:majorTickMark val="out"/>
        <c:minorTickMark val="none"/>
        <c:tickLblPos val="nextTo"/>
        <c:spPr>
          <a:ln w="12700" cap="flat">
            <a:solidFill>
              <a:srgbClr val="888888"/>
            </a:solidFill>
            <a:prstDash val="solid"/>
            <a:round/>
          </a:ln>
        </c:spPr>
        <c:txPr>
          <a:bodyPr/>
          <a:lstStyle/>
          <a:p>
            <a:pPr>
              <a:defRPr sz="1000" b="0" i="0" u="none" strike="noStrike">
                <a:solidFill>
                  <a:srgbClr val="5C6B6E"/>
                </a:solidFill>
                <a:latin typeface="Arial"/>
              </a:defRPr>
            </a:pPr>
            <a:endParaRPr lang="en-US"/>
          </a:p>
        </c:txPr>
        <c:crossAx val="2094734554"/>
        <c:crosses val="autoZero"/>
        <c:crossBetween val="between"/>
      </c:valAx>
      <c:spPr>
        <a:noFill/>
        <a:ln>
          <a:noFill/>
        </a:ln>
        <a:effectLst/>
      </c:spPr>
    </c:plotArea>
    <c:plotVisOnly val="1"/>
    <c:dispBlanksAs val="span"/>
    <c:showDLblsOverMax val="1"/>
  </c:chart>
  <c:spPr>
    <a:noFill/>
    <a:ln>
      <a:noFill/>
    </a:ln>
    <a:effectLst/>
  </c:spPr>
  <c:externalData r:id="rId1">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1"/>
  <c:style val="2"/>
  <c:chart>
    <c:title>
      <c:tx>
        <c:rich>
          <a:bodyPr/>
          <a:lstStyle/>
          <a:p>
            <a:pPr>
              <a:defRPr sz="1200" b="0" i="0" u="none" strike="noStrike">
                <a:solidFill>
                  <a:srgbClr val="0B4F5C"/>
                </a:solidFill>
                <a:latin typeface="Calibri"/>
              </a:defRPr>
            </a:pPr>
            <a:r>
              <a:rPr lang="en-US" sz="1200" b="0" i="0" u="none" strike="noStrike">
                <a:solidFill>
                  <a:srgbClr val="0B4F5C"/>
                </a:solidFill>
                <a:latin typeface="Calibri"/>
              </a:rPr>
              <a:t>Annual direct NHS cost by respiratory condition (£ billion)</a:t>
            </a:r>
          </a:p>
        </c:rich>
      </c:tx>
      <c:overlay val="0"/>
    </c:title>
    <c:autoTitleDeleted val="0"/>
    <c:plotArea>
      <c:layout/>
      <c:barChart>
        <c:barDir val="col"/>
        <c:grouping val="clustered"/>
        <c:varyColors val="0"/>
        <c:ser>
          <c:idx val="0"/>
          <c:order val="0"/>
          <c:tx>
            <c:strRef>
              <c:f>Sheet1!$B$1</c:f>
              <c:strCache>
                <c:ptCount val="1"/>
                <c:pt idx="0">
                  <c:v>Annual NHS cost (£bn)</c:v>
                </c:pt>
              </c:strCache>
            </c:strRef>
          </c:tx>
          <c:spPr>
            <a:solidFill>
              <a:srgbClr val="E2653C"/>
            </a:solidFill>
            <a:effectLst/>
          </c:spPr>
          <c:invertIfNegative val="0"/>
          <c:dLbls>
            <c:numFmt formatCode="#,##0" sourceLinked="0"/>
            <c:spPr>
              <a:noFill/>
              <a:ln>
                <a:noFill/>
              </a:ln>
              <a:effectLst/>
            </c:spPr>
            <c:txPr>
              <a:bodyPr/>
              <a:lstStyle/>
              <a:p>
                <a:pPr>
                  <a:defRPr sz="1100" b="0" i="0" u="none" strike="noStrike">
                    <a:solidFill>
                      <a:srgbClr val="1B2B2E"/>
                    </a:solidFill>
                    <a:latin typeface="Arial"/>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Sheet1!$A$2:$A$4</c:f>
              <c:strCache>
                <c:ptCount val="3"/>
                <c:pt idx="0">
                  <c:v>COPD</c:v>
                </c:pt>
                <c:pt idx="1">
                  <c:v>Asthma</c:v>
                </c:pt>
                <c:pt idx="2">
                  <c:v>All lung
conditions</c:v>
                </c:pt>
              </c:strCache>
            </c:strRef>
          </c:cat>
          <c:val>
            <c:numRef>
              <c:f>Sheet1!$B$2:$B$4</c:f>
              <c:numCache>
                <c:formatCode>General</c:formatCode>
                <c:ptCount val="3"/>
                <c:pt idx="0">
                  <c:v>1.9</c:v>
                </c:pt>
                <c:pt idx="1">
                  <c:v>3</c:v>
                </c:pt>
                <c:pt idx="2">
                  <c:v>11</c:v>
                </c:pt>
              </c:numCache>
            </c:numRef>
          </c:val>
          <c:extLst>
            <c:ext xmlns:c16="http://schemas.microsoft.com/office/drawing/2014/chart" uri="{C3380CC4-5D6E-409C-BE32-E72D297353CC}">
              <c16:uniqueId val="{00000000-C71C-4FFC-ABC1-474A493414AD}"/>
            </c:ext>
          </c:extLst>
        </c:ser>
        <c:dLbls>
          <c:showLegendKey val="0"/>
          <c:showVal val="1"/>
          <c:showCatName val="0"/>
          <c:showSerName val="0"/>
          <c:showPercent val="0"/>
          <c:showBubbleSize val="0"/>
        </c:dLbls>
        <c:gapWidth val="150"/>
        <c:axId val="2094734554"/>
        <c:axId val="2094734552"/>
      </c:barChart>
      <c:catAx>
        <c:axId val="2094734554"/>
        <c:scaling>
          <c:orientation val="minMax"/>
        </c:scaling>
        <c:delete val="0"/>
        <c:axPos val="b"/>
        <c:numFmt formatCode="General" sourceLinked="1"/>
        <c:majorTickMark val="out"/>
        <c:minorTickMark val="none"/>
        <c:tickLblPos val="low"/>
        <c:spPr>
          <a:ln w="12700" cap="flat">
            <a:solidFill>
              <a:srgbClr val="888888"/>
            </a:solidFill>
            <a:prstDash val="solid"/>
            <a:round/>
          </a:ln>
        </c:spPr>
        <c:txPr>
          <a:bodyPr/>
          <a:lstStyle/>
          <a:p>
            <a:pPr>
              <a:defRPr sz="1050" b="0" i="0" u="none" strike="noStrike">
                <a:solidFill>
                  <a:srgbClr val="5C6B6E"/>
                </a:solidFill>
                <a:latin typeface="Arial"/>
              </a:defRPr>
            </a:pPr>
            <a:endParaRPr lang="en-US"/>
          </a:p>
        </c:txPr>
        <c:crossAx val="2094734552"/>
        <c:crosses val="autoZero"/>
        <c:auto val="1"/>
        <c:lblAlgn val="ctr"/>
        <c:lblOffset val="100"/>
        <c:noMultiLvlLbl val="1"/>
      </c:catAx>
      <c:valAx>
        <c:axId val="2094734552"/>
        <c:scaling>
          <c:orientation val="minMax"/>
          <c:max val="12"/>
        </c:scaling>
        <c:delete val="0"/>
        <c:axPos val="l"/>
        <c:majorGridlines>
          <c:spPr>
            <a:ln w="9525" cap="flat">
              <a:solidFill>
                <a:srgbClr val="E4E4E4"/>
              </a:solidFill>
              <a:prstDash val="solid"/>
              <a:round/>
            </a:ln>
          </c:spPr>
        </c:majorGridlines>
        <c:numFmt formatCode="General" sourceLinked="0"/>
        <c:majorTickMark val="out"/>
        <c:minorTickMark val="none"/>
        <c:tickLblPos val="nextTo"/>
        <c:spPr>
          <a:ln w="12700" cap="flat">
            <a:solidFill>
              <a:srgbClr val="888888"/>
            </a:solidFill>
            <a:prstDash val="solid"/>
            <a:round/>
          </a:ln>
        </c:spPr>
        <c:txPr>
          <a:bodyPr/>
          <a:lstStyle/>
          <a:p>
            <a:pPr>
              <a:defRPr sz="1000" b="0" i="0" u="none" strike="noStrike">
                <a:solidFill>
                  <a:srgbClr val="5C6B6E"/>
                </a:solidFill>
                <a:latin typeface="Arial"/>
              </a:defRPr>
            </a:pPr>
            <a:endParaRPr lang="en-US"/>
          </a:p>
        </c:txPr>
        <c:crossAx val="2094734554"/>
        <c:crosses val="autoZero"/>
        <c:crossBetween val="between"/>
      </c:valAx>
      <c:spPr>
        <a:noFill/>
        <a:ln>
          <a:noFill/>
        </a:ln>
        <a:effectLst/>
      </c:spPr>
    </c:plotArea>
    <c:plotVisOnly val="1"/>
    <c:dispBlanksAs val="span"/>
    <c:showDLblsOverMax val="1"/>
  </c:chart>
  <c:spPr>
    <a:noFill/>
    <a:ln>
      <a:noFill/>
    </a:ln>
    <a:effectLst/>
  </c:spPr>
  <c:externalData r:id="rId1">
    <c:autoUpdate val="0"/>
  </c:externalData>
</c:chartSpace>
</file>

<file path=ppt/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1"/>
  <c:style val="2"/>
  <c:chart>
    <c:title>
      <c:tx>
        <c:rich>
          <a:bodyPr/>
          <a:lstStyle/>
          <a:p>
            <a:pPr>
              <a:defRPr sz="1250" b="0" i="0" u="none" strike="noStrike">
                <a:solidFill>
                  <a:srgbClr val="0B4F5C"/>
                </a:solidFill>
                <a:latin typeface="Calibri"/>
              </a:defRPr>
            </a:pPr>
            <a:r>
              <a:rPr lang="en-US" sz="1250" b="0" i="0" u="none" strike="noStrike">
                <a:solidFill>
                  <a:srgbClr val="0B4F5C"/>
                </a:solidFill>
                <a:latin typeface="Calibri"/>
              </a:rPr>
              <a:t>Prevalence of key comorbidities: with vs without COPD (age 45+)</a:t>
            </a:r>
          </a:p>
        </c:rich>
      </c:tx>
      <c:overlay val="0"/>
    </c:title>
    <c:autoTitleDeleted val="0"/>
    <c:plotArea>
      <c:layout>
        <c:manualLayout>
          <c:layoutTarget val="inner"/>
          <c:xMode val="edge"/>
          <c:yMode val="edge"/>
          <c:x val="4.7927315006676796E-2"/>
          <c:y val="0.11982612750329286"/>
          <c:w val="0.7949089423032647"/>
          <c:h val="0.70356758289829158"/>
        </c:manualLayout>
      </c:layout>
      <c:barChart>
        <c:barDir val="col"/>
        <c:grouping val="clustered"/>
        <c:varyColors val="0"/>
        <c:ser>
          <c:idx val="0"/>
          <c:order val="0"/>
          <c:tx>
            <c:strRef>
              <c:f>Sheet1!$B$1</c:f>
              <c:strCache>
                <c:ptCount val="1"/>
                <c:pt idx="0">
                  <c:v>With COPD (%)</c:v>
                </c:pt>
              </c:strCache>
            </c:strRef>
          </c:tx>
          <c:spPr>
            <a:solidFill>
              <a:srgbClr val="E2653C"/>
            </a:solidFill>
            <a:effectLst/>
          </c:spPr>
          <c:invertIfNegative val="0"/>
          <c:dLbls>
            <c:numFmt formatCode="#,##0" sourceLinked="0"/>
            <c:spPr>
              <a:noFill/>
              <a:ln>
                <a:noFill/>
              </a:ln>
              <a:effectLst/>
            </c:spPr>
            <c:txPr>
              <a:bodyPr/>
              <a:lstStyle/>
              <a:p>
                <a:pPr>
                  <a:defRPr sz="900" b="0" i="0" u="none" strike="noStrike">
                    <a:solidFill>
                      <a:srgbClr val="1B2B2E"/>
                    </a:solidFill>
                    <a:latin typeface="Arial"/>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Sheet1!$A$2:$A$6</c:f>
              <c:strCache>
                <c:ptCount val="5"/>
                <c:pt idx="0">
                  <c:v>Depression</c:v>
                </c:pt>
                <c:pt idx="1">
                  <c:v>Osteoporosis</c:v>
                </c:pt>
                <c:pt idx="2">
                  <c:v>Coronary
heart disease</c:v>
                </c:pt>
                <c:pt idx="3">
                  <c:v>Heart
failure</c:v>
                </c:pt>
                <c:pt idx="4">
                  <c:v>Stroke</c:v>
                </c:pt>
              </c:strCache>
            </c:strRef>
          </c:cat>
          <c:val>
            <c:numRef>
              <c:f>Sheet1!$B$2:$B$6</c:f>
              <c:numCache>
                <c:formatCode>General</c:formatCode>
                <c:ptCount val="5"/>
                <c:pt idx="0">
                  <c:v>20.6</c:v>
                </c:pt>
                <c:pt idx="1">
                  <c:v>16.899999999999999</c:v>
                </c:pt>
                <c:pt idx="2">
                  <c:v>12.7</c:v>
                </c:pt>
                <c:pt idx="3">
                  <c:v>12.1</c:v>
                </c:pt>
                <c:pt idx="4">
                  <c:v>8.9</c:v>
                </c:pt>
              </c:numCache>
            </c:numRef>
          </c:val>
          <c:extLst>
            <c:ext xmlns:c16="http://schemas.microsoft.com/office/drawing/2014/chart" uri="{C3380CC4-5D6E-409C-BE32-E72D297353CC}">
              <c16:uniqueId val="{00000000-48D0-4744-8D31-F01186196431}"/>
            </c:ext>
          </c:extLst>
        </c:ser>
        <c:ser>
          <c:idx val="1"/>
          <c:order val="1"/>
          <c:tx>
            <c:strRef>
              <c:f>Sheet1!$C$1</c:f>
              <c:strCache>
                <c:ptCount val="1"/>
                <c:pt idx="0">
                  <c:v>Without COPD (%)</c:v>
                </c:pt>
              </c:strCache>
            </c:strRef>
          </c:tx>
          <c:spPr>
            <a:solidFill>
              <a:srgbClr val="5FBDB0"/>
            </a:solidFill>
            <a:effectLst/>
          </c:spPr>
          <c:invertIfNegative val="0"/>
          <c:dLbls>
            <c:numFmt formatCode="#,##0" sourceLinked="0"/>
            <c:spPr>
              <a:noFill/>
              <a:ln>
                <a:noFill/>
              </a:ln>
              <a:effectLst/>
            </c:spPr>
            <c:txPr>
              <a:bodyPr/>
              <a:lstStyle/>
              <a:p>
                <a:pPr>
                  <a:defRPr sz="900" b="0" i="0" u="none" strike="noStrike">
                    <a:solidFill>
                      <a:srgbClr val="1B2B2E"/>
                    </a:solidFill>
                    <a:latin typeface="Arial"/>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Sheet1!$A$2:$A$6</c:f>
              <c:strCache>
                <c:ptCount val="5"/>
                <c:pt idx="0">
                  <c:v>Depression</c:v>
                </c:pt>
                <c:pt idx="1">
                  <c:v>Osteoporosis</c:v>
                </c:pt>
                <c:pt idx="2">
                  <c:v>Coronary
heart disease</c:v>
                </c:pt>
                <c:pt idx="3">
                  <c:v>Heart
failure</c:v>
                </c:pt>
                <c:pt idx="4">
                  <c:v>Stroke</c:v>
                </c:pt>
              </c:strCache>
            </c:strRef>
          </c:cat>
          <c:val>
            <c:numRef>
              <c:f>Sheet1!$C$2:$C$6</c:f>
              <c:numCache>
                <c:formatCode>General</c:formatCode>
                <c:ptCount val="5"/>
                <c:pt idx="0">
                  <c:v>12.5</c:v>
                </c:pt>
                <c:pt idx="1">
                  <c:v>8.5</c:v>
                </c:pt>
                <c:pt idx="2">
                  <c:v>6.1</c:v>
                </c:pt>
                <c:pt idx="3">
                  <c:v>3.9</c:v>
                </c:pt>
                <c:pt idx="4">
                  <c:v>4.5999999999999996</c:v>
                </c:pt>
              </c:numCache>
            </c:numRef>
          </c:val>
          <c:extLst>
            <c:ext xmlns:c16="http://schemas.microsoft.com/office/drawing/2014/chart" uri="{C3380CC4-5D6E-409C-BE32-E72D297353CC}">
              <c16:uniqueId val="{00000001-48D0-4744-8D31-F01186196431}"/>
            </c:ext>
          </c:extLst>
        </c:ser>
        <c:dLbls>
          <c:showLegendKey val="0"/>
          <c:showVal val="1"/>
          <c:showCatName val="0"/>
          <c:showSerName val="0"/>
          <c:showPercent val="0"/>
          <c:showBubbleSize val="0"/>
        </c:dLbls>
        <c:gapWidth val="150"/>
        <c:axId val="2094734554"/>
        <c:axId val="2094734552"/>
      </c:barChart>
      <c:catAx>
        <c:axId val="2094734554"/>
        <c:scaling>
          <c:orientation val="minMax"/>
        </c:scaling>
        <c:delete val="0"/>
        <c:axPos val="b"/>
        <c:numFmt formatCode="General" sourceLinked="1"/>
        <c:majorTickMark val="out"/>
        <c:minorTickMark val="none"/>
        <c:tickLblPos val="low"/>
        <c:spPr>
          <a:ln w="12700" cap="flat">
            <a:solidFill>
              <a:srgbClr val="888888"/>
            </a:solidFill>
            <a:prstDash val="solid"/>
            <a:round/>
          </a:ln>
        </c:spPr>
        <c:txPr>
          <a:bodyPr/>
          <a:lstStyle/>
          <a:p>
            <a:pPr>
              <a:defRPr sz="950" b="0" i="0" u="none" strike="noStrike">
                <a:solidFill>
                  <a:srgbClr val="5C6B6E"/>
                </a:solidFill>
                <a:latin typeface="Arial"/>
              </a:defRPr>
            </a:pPr>
            <a:endParaRPr lang="en-US"/>
          </a:p>
        </c:txPr>
        <c:crossAx val="2094734552"/>
        <c:crosses val="autoZero"/>
        <c:auto val="1"/>
        <c:lblAlgn val="ctr"/>
        <c:lblOffset val="100"/>
        <c:noMultiLvlLbl val="1"/>
      </c:catAx>
      <c:valAx>
        <c:axId val="2094734552"/>
        <c:scaling>
          <c:orientation val="minMax"/>
          <c:max val="24"/>
        </c:scaling>
        <c:delete val="0"/>
        <c:axPos val="l"/>
        <c:majorGridlines>
          <c:spPr>
            <a:ln w="9525" cap="flat">
              <a:solidFill>
                <a:srgbClr val="E4E4E4"/>
              </a:solidFill>
              <a:prstDash val="solid"/>
              <a:round/>
            </a:ln>
          </c:spPr>
        </c:majorGridlines>
        <c:numFmt formatCode="General" sourceLinked="0"/>
        <c:majorTickMark val="out"/>
        <c:minorTickMark val="none"/>
        <c:tickLblPos val="nextTo"/>
        <c:spPr>
          <a:ln w="12700" cap="flat">
            <a:solidFill>
              <a:srgbClr val="888888"/>
            </a:solidFill>
            <a:prstDash val="solid"/>
            <a:round/>
          </a:ln>
        </c:spPr>
        <c:txPr>
          <a:bodyPr/>
          <a:lstStyle/>
          <a:p>
            <a:pPr>
              <a:defRPr sz="1000" b="0" i="0" u="none" strike="noStrike">
                <a:solidFill>
                  <a:srgbClr val="5C6B6E"/>
                </a:solidFill>
                <a:latin typeface="Arial"/>
              </a:defRPr>
            </a:pPr>
            <a:endParaRPr lang="en-US"/>
          </a:p>
        </c:txPr>
        <c:crossAx val="2094734554"/>
        <c:crosses val="autoZero"/>
        <c:crossBetween val="between"/>
      </c:valAx>
      <c:spPr>
        <a:noFill/>
        <a:ln>
          <a:noFill/>
        </a:ln>
        <a:effectLst/>
      </c:spPr>
    </c:plotArea>
    <c:legend>
      <c:legendPos val="b"/>
      <c:overlay val="0"/>
      <c:txPr>
        <a:bodyPr/>
        <a:lstStyle/>
        <a:p>
          <a:pPr>
            <a:defRPr sz="1000">
              <a:solidFill>
                <a:srgbClr val="5C6B6E"/>
              </a:solidFill>
            </a:defRPr>
          </a:pPr>
          <a:endParaRPr lang="en-US"/>
        </a:p>
      </c:txPr>
    </c:legend>
    <c:plotVisOnly val="1"/>
    <c:dispBlanksAs val="span"/>
    <c:showDLblsOverMax val="1"/>
  </c:chart>
  <c:spPr>
    <a:noFill/>
    <a:ln>
      <a:noFill/>
    </a:ln>
    <a:effectLst/>
  </c:spPr>
  <c:externalData r:id="rId1">
    <c:autoUpdate val="0"/>
  </c:externalData>
</c:chartSpace>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8-01T16:36:09.463"/>
    </inkml:context>
    <inkml:brush xml:id="br0">
      <inkml:brushProperty name="width" value="0.05" units="cm"/>
      <inkml:brushProperty name="height" value="0.05" units="cm"/>
      <inkml:brushProperty name="color" value="#AE198D"/>
      <inkml:brushProperty name="inkEffects" value="galaxy"/>
      <inkml:brushProperty name="anchorX" value="0"/>
      <inkml:brushProperty name="anchorY" value="0"/>
      <inkml:brushProperty name="scaleFactor" value="0.5"/>
    </inkml:brush>
  </inkml:definitions>
  <inkml:trace contextRef="#ctx0" brushRef="#br0">0 0 24575,'0'0'0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8-01T16:36:10.938"/>
    </inkml:context>
    <inkml:brush xml:id="br0">
      <inkml:brushProperty name="width" value="0.05" units="cm"/>
      <inkml:brushProperty name="height" value="0.05" units="cm"/>
      <inkml:brushProperty name="color" value="#AE198D"/>
      <inkml:brushProperty name="inkEffects" value="galaxy"/>
      <inkml:brushProperty name="anchorX" value="-846.66669"/>
      <inkml:brushProperty name="anchorY" value="-846.66669"/>
      <inkml:brushProperty name="scaleFactor" value="0.5"/>
    </inkml:brush>
  </inkml:definitions>
  <inkml:trace contextRef="#ctx0" brushRef="#br0">1 0 24575,'0'0'0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8-01T16:36:12.393"/>
    </inkml:context>
    <inkml:brush xml:id="br0">
      <inkml:brushProperty name="width" value="0.05" units="cm"/>
      <inkml:brushProperty name="height" value="0.05" units="cm"/>
      <inkml:brushProperty name="color" value="#AE198D"/>
      <inkml:brushProperty name="inkEffects" value="galaxy"/>
      <inkml:brushProperty name="anchorX" value="-1128.88892"/>
      <inkml:brushProperty name="anchorY" value="-1128.88892"/>
      <inkml:brushProperty name="scaleFactor" value="0.5"/>
    </inkml:brush>
  </inkml:definitions>
  <inkml:trace contextRef="#ctx0" brushRef="#br0">0 3 24575,'0'44'0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44576749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chart" Target="../charts/chart2.xml"/><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chart" Target="../charts/chart3.xml"/><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customXml" Target="../ink/ink1.xml"/><Relationship Id="rId7" Type="http://schemas.openxmlformats.org/officeDocument/2006/relationships/customXml" Target="../ink/ink3.xml"/><Relationship Id="rId2" Type="http://schemas.openxmlformats.org/officeDocument/2006/relationships/notesSlide" Target="../notesSlides/notesSlide13.xml"/><Relationship Id="rId1" Type="http://schemas.openxmlformats.org/officeDocument/2006/relationships/slideLayout" Target="../slideLayouts/slideLayout1.xml"/><Relationship Id="rId6" Type="http://schemas.openxmlformats.org/officeDocument/2006/relationships/image" Target="../media/image2.png"/><Relationship Id="rId5" Type="http://schemas.openxmlformats.org/officeDocument/2006/relationships/customXml" Target="../ink/ink2.xml"/><Relationship Id="rId4" Type="http://schemas.openxmlformats.org/officeDocument/2006/relationships/image" Target="../media/image1.png"/></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0B4F5C"/>
        </a:solidFill>
        <a:effectLst/>
      </p:bgPr>
    </p:bg>
    <p:spTree>
      <p:nvGrpSpPr>
        <p:cNvPr id="1" name=""/>
        <p:cNvGrpSpPr/>
        <p:nvPr/>
      </p:nvGrpSpPr>
      <p:grpSpPr>
        <a:xfrm>
          <a:off x="0" y="0"/>
          <a:ext cx="0" cy="0"/>
          <a:chOff x="0" y="0"/>
          <a:chExt cx="0" cy="0"/>
        </a:xfrm>
      </p:grpSpPr>
      <p:sp>
        <p:nvSpPr>
          <p:cNvPr id="2" name="Shape 0"/>
          <p:cNvSpPr/>
          <p:nvPr/>
        </p:nvSpPr>
        <p:spPr>
          <a:xfrm>
            <a:off x="9692640" y="-1188720"/>
            <a:ext cx="4754880" cy="4754880"/>
          </a:xfrm>
          <a:prstGeom prst="ellipse">
            <a:avLst/>
          </a:prstGeom>
          <a:solidFill>
            <a:srgbClr val="13798C">
              <a:alpha val="60000"/>
            </a:srgbClr>
          </a:solidFill>
          <a:ln/>
        </p:spPr>
      </p:sp>
      <p:sp>
        <p:nvSpPr>
          <p:cNvPr id="3" name="Shape 1"/>
          <p:cNvSpPr/>
          <p:nvPr/>
        </p:nvSpPr>
        <p:spPr>
          <a:xfrm>
            <a:off x="10881360" y="4206240"/>
            <a:ext cx="2926080" cy="2926080"/>
          </a:xfrm>
          <a:prstGeom prst="ellipse">
            <a:avLst/>
          </a:prstGeom>
          <a:solidFill>
            <a:srgbClr val="5FBDB0">
              <a:alpha val="45000"/>
            </a:srgbClr>
          </a:solidFill>
          <a:ln/>
        </p:spPr>
      </p:sp>
      <p:sp>
        <p:nvSpPr>
          <p:cNvPr id="4" name="Shape 2"/>
          <p:cNvSpPr/>
          <p:nvPr/>
        </p:nvSpPr>
        <p:spPr>
          <a:xfrm>
            <a:off x="-1097280" y="5120640"/>
            <a:ext cx="3108960" cy="3108960"/>
          </a:xfrm>
          <a:prstGeom prst="ellipse">
            <a:avLst/>
          </a:prstGeom>
          <a:solidFill>
            <a:srgbClr val="13798C">
              <a:alpha val="55000"/>
            </a:srgbClr>
          </a:solidFill>
          <a:ln/>
        </p:spPr>
      </p:sp>
      <p:sp>
        <p:nvSpPr>
          <p:cNvPr id="5" name="Text 3"/>
          <p:cNvSpPr/>
          <p:nvPr/>
        </p:nvSpPr>
        <p:spPr>
          <a:xfrm>
            <a:off x="640080" y="1234440"/>
            <a:ext cx="8229600" cy="365760"/>
          </a:xfrm>
          <a:prstGeom prst="rect">
            <a:avLst/>
          </a:prstGeom>
          <a:noFill/>
          <a:ln/>
        </p:spPr>
        <p:txBody>
          <a:bodyPr wrap="square" lIns="0" tIns="0" rIns="0" bIns="0" rtlCol="0" anchor="ctr"/>
          <a:lstStyle/>
          <a:p>
            <a:pPr marL="0" indent="0">
              <a:buNone/>
            </a:pPr>
            <a:r>
              <a:rPr lang="en-US" sz="1500" b="1" kern="0" spc="200" dirty="0">
                <a:solidFill>
                  <a:srgbClr val="5FBDB0"/>
                </a:solidFill>
                <a:latin typeface="Calibri" pitchFamily="34" charset="0"/>
                <a:ea typeface="Calibri" pitchFamily="34" charset="-122"/>
                <a:cs typeface="Calibri" pitchFamily="34" charset="-120"/>
              </a:rPr>
              <a:t>RAISING AWARENESS OF A LONG-TERM CONDITION</a:t>
            </a:r>
            <a:endParaRPr lang="en-US" sz="1500" dirty="0"/>
          </a:p>
        </p:txBody>
      </p:sp>
      <p:sp>
        <p:nvSpPr>
          <p:cNvPr id="6" name="Text 4"/>
          <p:cNvSpPr/>
          <p:nvPr/>
        </p:nvSpPr>
        <p:spPr>
          <a:xfrm>
            <a:off x="594360" y="1645920"/>
            <a:ext cx="9875520" cy="1737360"/>
          </a:xfrm>
          <a:prstGeom prst="rect">
            <a:avLst/>
          </a:prstGeom>
          <a:noFill/>
          <a:ln/>
        </p:spPr>
        <p:txBody>
          <a:bodyPr wrap="square" lIns="0" tIns="0" rIns="0" bIns="0" rtlCol="0" anchor="ctr"/>
          <a:lstStyle/>
          <a:p>
            <a:pPr marL="0" indent="0">
              <a:lnSpc>
                <a:spcPct val="105000"/>
              </a:lnSpc>
              <a:buNone/>
            </a:pPr>
            <a:r>
              <a:rPr lang="en-US" sz="4400" b="1" dirty="0">
                <a:solidFill>
                  <a:srgbClr val="FFFFFF"/>
                </a:solidFill>
                <a:latin typeface="Cambria" pitchFamily="34" charset="0"/>
                <a:ea typeface="Cambria" pitchFamily="34" charset="-122"/>
                <a:cs typeface="Cambria" pitchFamily="34" charset="-120"/>
              </a:rPr>
              <a:t>Chronic Obstructive Pulmonary</a:t>
            </a:r>
            <a:endParaRPr lang="en-US" sz="4400" dirty="0"/>
          </a:p>
          <a:p>
            <a:pPr marL="0" indent="0">
              <a:lnSpc>
                <a:spcPct val="105000"/>
              </a:lnSpc>
              <a:buNone/>
            </a:pPr>
            <a:r>
              <a:rPr lang="en-US" sz="4400" b="1" dirty="0">
                <a:solidFill>
                  <a:srgbClr val="FFFFFF"/>
                </a:solidFill>
                <a:latin typeface="Cambria" pitchFamily="34" charset="0"/>
                <a:ea typeface="Cambria" pitchFamily="34" charset="-122"/>
                <a:cs typeface="Cambria" pitchFamily="34" charset="-120"/>
              </a:rPr>
              <a:t>Disease (COPD)</a:t>
            </a:r>
            <a:endParaRPr lang="en-US" sz="4400" dirty="0"/>
          </a:p>
        </p:txBody>
      </p:sp>
      <p:sp>
        <p:nvSpPr>
          <p:cNvPr id="7" name="Text 5"/>
          <p:cNvSpPr/>
          <p:nvPr/>
        </p:nvSpPr>
        <p:spPr>
          <a:xfrm>
            <a:off x="594360" y="3364992"/>
            <a:ext cx="9144000" cy="640080"/>
          </a:xfrm>
          <a:prstGeom prst="rect">
            <a:avLst/>
          </a:prstGeom>
          <a:noFill/>
          <a:ln/>
        </p:spPr>
        <p:txBody>
          <a:bodyPr wrap="square" lIns="0" tIns="0" rIns="0" bIns="0" rtlCol="0" anchor="ctr"/>
          <a:lstStyle/>
          <a:p>
            <a:pPr marL="0" indent="0">
              <a:buNone/>
            </a:pPr>
            <a:r>
              <a:rPr lang="en-US" sz="1600" dirty="0">
                <a:solidFill>
                  <a:srgbClr val="EAF6F4"/>
                </a:solidFill>
                <a:latin typeface="Calibri" pitchFamily="34" charset="0"/>
                <a:ea typeface="Calibri" pitchFamily="34" charset="-122"/>
                <a:cs typeface="Calibri" pitchFamily="34" charset="-120"/>
              </a:rPr>
              <a:t>Diagnosis, Assessment, Treatment, Management and Prevention of a Long-Term Respiratory Condition in the UK</a:t>
            </a:r>
            <a:endParaRPr lang="en-US" sz="1600" dirty="0"/>
          </a:p>
        </p:txBody>
      </p:sp>
      <p:sp>
        <p:nvSpPr>
          <p:cNvPr id="8" name="Shape 6"/>
          <p:cNvSpPr/>
          <p:nvPr/>
        </p:nvSpPr>
        <p:spPr>
          <a:xfrm>
            <a:off x="594360" y="4160520"/>
            <a:ext cx="9052560" cy="18288"/>
          </a:xfrm>
          <a:prstGeom prst="rect">
            <a:avLst/>
          </a:prstGeom>
          <a:solidFill>
            <a:srgbClr val="5FBDB0"/>
          </a:solidFill>
          <a:ln/>
        </p:spPr>
      </p:sp>
      <p:sp>
        <p:nvSpPr>
          <p:cNvPr id="10" name="Assignment Details"/>
          <p:cNvSpPr/>
          <p:nvPr/>
        </p:nvSpPr>
        <p:spPr>
          <a:xfrm>
            <a:off x="777240" y="4553712"/>
            <a:ext cx="8869680" cy="1783080"/>
          </a:xfrm>
          <a:prstGeom prst="rect">
            <a:avLst/>
          </a:prstGeom>
          <a:noFill/>
          <a:ln/>
        </p:spPr>
        <p:txBody>
          <a:bodyPr wrap="square" lIns="0" tIns="0" rIns="0" bIns="0" rtlCol="0" anchor="ctr"/>
          <a:lstStyle/>
          <a:p>
            <a:pPr marL="0" indent="0">
              <a:lnSpc>
                <a:spcPct val="150000"/>
              </a:lnSpc>
              <a:buNone/>
            </a:pPr>
            <a:r>
              <a:rPr lang="en-US" sz="1800" b="1" dirty="0">
                <a:solidFill>
                  <a:srgbClr val="5FBDB0"/>
                </a:solidFill>
                <a:latin typeface="Calibri" pitchFamily="34" charset="0"/>
                <a:ea typeface="Calibri" pitchFamily="34" charset="-122"/>
                <a:cs typeface="Calibri" pitchFamily="34" charset="-120"/>
              </a:rPr>
              <a:t>Name: </a:t>
            </a:r>
            <a:r>
              <a:rPr lang="en-US" sz="1800" b="1" dirty="0">
                <a:solidFill>
                  <a:srgbClr val="FFFFFF"/>
                </a:solidFill>
                <a:latin typeface="Calibri" pitchFamily="34" charset="0"/>
                <a:ea typeface="Calibri" pitchFamily="34" charset="-122"/>
                <a:cs typeface="Calibri" pitchFamily="34" charset="-120"/>
              </a:rPr>
              <a:t>Priyanka Thokala</a:t>
            </a:r>
            <a:endParaRPr lang="en-US" sz="1800" dirty="0">
              <a:solidFill>
                <a:srgbClr val="FFFFFF"/>
              </a:solidFill>
              <a:latin typeface="Calibri" pitchFamily="34" charset="0"/>
              <a:ea typeface="Calibri" pitchFamily="34" charset="-122"/>
              <a:cs typeface="Calibri" pitchFamily="34" charset="-120"/>
            </a:endParaRPr>
          </a:p>
          <a:p>
            <a:pPr marL="0" indent="0">
              <a:lnSpc>
                <a:spcPct val="150000"/>
              </a:lnSpc>
              <a:buNone/>
            </a:pPr>
            <a:r>
              <a:rPr lang="en-US" sz="1800" b="1" dirty="0">
                <a:solidFill>
                  <a:srgbClr val="5FBDB0"/>
                </a:solidFill>
                <a:latin typeface="Calibri" pitchFamily="34" charset="0"/>
                <a:ea typeface="Calibri" pitchFamily="34" charset="-122"/>
                <a:cs typeface="Calibri" pitchFamily="34" charset="-120"/>
              </a:rPr>
              <a:t>Student Number: </a:t>
            </a:r>
            <a:r>
              <a:rPr lang="en-US" b="1" dirty="0">
                <a:solidFill>
                  <a:srgbClr val="FFFFFF"/>
                </a:solidFill>
                <a:latin typeface="Calibri" pitchFamily="34" charset="0"/>
                <a:ea typeface="Calibri" pitchFamily="34" charset="-122"/>
                <a:cs typeface="Calibri" pitchFamily="34" charset="-120"/>
              </a:rPr>
              <a:t>2530797</a:t>
            </a:r>
            <a:endParaRPr lang="en-US" sz="1800" dirty="0">
              <a:solidFill>
                <a:srgbClr val="FFFFFF"/>
              </a:solidFill>
              <a:latin typeface="Calibri" pitchFamily="34" charset="0"/>
              <a:ea typeface="Calibri" pitchFamily="34" charset="-122"/>
              <a:cs typeface="Calibri" pitchFamily="34" charset="-120"/>
            </a:endParaRPr>
          </a:p>
          <a:p>
            <a:pPr marL="0" indent="0">
              <a:lnSpc>
                <a:spcPct val="150000"/>
              </a:lnSpc>
              <a:buNone/>
            </a:pPr>
            <a:r>
              <a:rPr lang="en-US" sz="1800" b="1" dirty="0">
                <a:solidFill>
                  <a:srgbClr val="5FBDB0"/>
                </a:solidFill>
                <a:latin typeface="Calibri" pitchFamily="34" charset="0"/>
                <a:ea typeface="Calibri" pitchFamily="34" charset="-122"/>
                <a:cs typeface="Calibri" pitchFamily="34" charset="-120"/>
              </a:rPr>
              <a:t>Module Code: </a:t>
            </a:r>
            <a:r>
              <a:rPr lang="en-US" sz="1800" b="1" dirty="0">
                <a:solidFill>
                  <a:srgbClr val="FFFFFF"/>
                </a:solidFill>
                <a:latin typeface="Calibri" pitchFamily="34" charset="0"/>
                <a:ea typeface="Calibri" pitchFamily="34" charset="-122"/>
                <a:cs typeface="Calibri" pitchFamily="34" charset="-120"/>
              </a:rPr>
              <a:t>C</a:t>
            </a:r>
            <a:r>
              <a:rPr lang="en-US" b="1" dirty="0">
                <a:solidFill>
                  <a:srgbClr val="FFFFFF"/>
                </a:solidFill>
                <a:latin typeface="Calibri" pitchFamily="34" charset="0"/>
                <a:ea typeface="Calibri" pitchFamily="34" charset="-122"/>
                <a:cs typeface="Calibri" pitchFamily="34" charset="-120"/>
              </a:rPr>
              <a:t>ommunity care and management of longer-term conditions</a:t>
            </a:r>
            <a:endParaRPr lang="en-US" sz="1800" dirty="0">
              <a:solidFill>
                <a:srgbClr val="FFFFFF"/>
              </a:solidFill>
              <a:latin typeface="Calibri" pitchFamily="34" charset="0"/>
              <a:ea typeface="Calibri" pitchFamily="34" charset="-122"/>
              <a:cs typeface="Calibri" pitchFamily="34" charset="-120"/>
            </a:endParaRPr>
          </a:p>
          <a:p>
            <a:pPr marL="0" indent="0">
              <a:lnSpc>
                <a:spcPct val="150000"/>
              </a:lnSpc>
              <a:buNone/>
            </a:pPr>
            <a:r>
              <a:rPr lang="en-US" sz="1800" b="1" dirty="0">
                <a:solidFill>
                  <a:srgbClr val="5FBDB0"/>
                </a:solidFill>
                <a:latin typeface="Calibri" pitchFamily="34" charset="0"/>
                <a:ea typeface="Calibri" pitchFamily="34" charset="-122"/>
                <a:cs typeface="Calibri" pitchFamily="34" charset="-120"/>
              </a:rPr>
              <a:t>Lecturer: </a:t>
            </a:r>
            <a:r>
              <a:rPr lang="en-US" b="1" dirty="0">
                <a:solidFill>
                  <a:srgbClr val="FFFFFF"/>
                </a:solidFill>
                <a:latin typeface="Calibri" pitchFamily="34" charset="0"/>
                <a:ea typeface="Calibri" pitchFamily="34" charset="-122"/>
                <a:cs typeface="Calibri" pitchFamily="34" charset="-120"/>
              </a:rPr>
              <a:t>Muhammad Khan</a:t>
            </a:r>
            <a:endParaRPr lang="en-US" sz="1800" dirty="0">
              <a:solidFill>
                <a:srgbClr val="FFFFFF"/>
              </a:solidFill>
              <a:latin typeface="Calibri" pitchFamily="34" charset="0"/>
              <a:ea typeface="Calibri" pitchFamily="34" charset="-122"/>
              <a:cs typeface="Calibri" pitchFamily="34" charset="-120"/>
            </a:endParaRPr>
          </a:p>
          <a:p>
            <a:pPr marL="0" indent="0">
              <a:lnSpc>
                <a:spcPct val="150000"/>
              </a:lnSpc>
              <a:buNone/>
            </a:pPr>
            <a:r>
              <a:rPr lang="en-US" sz="1800" b="1" dirty="0">
                <a:solidFill>
                  <a:srgbClr val="5FBDB0"/>
                </a:solidFill>
                <a:latin typeface="Calibri" pitchFamily="34" charset="0"/>
                <a:ea typeface="Calibri" pitchFamily="34" charset="-122"/>
                <a:cs typeface="Calibri" pitchFamily="34" charset="-120"/>
              </a:rPr>
              <a:t>Assignment Title: </a:t>
            </a:r>
            <a:r>
              <a:rPr lang="en-US" b="1" dirty="0">
                <a:solidFill>
                  <a:srgbClr val="FFFFFF"/>
                </a:solidFill>
                <a:latin typeface="Calibri" pitchFamily="34" charset="0"/>
                <a:ea typeface="Calibri" pitchFamily="34" charset="-122"/>
                <a:cs typeface="Calibri" pitchFamily="34" charset="-120"/>
              </a:rPr>
              <a:t>Individual presentation</a:t>
            </a:r>
            <a:endParaRPr lang="en-US" sz="1800" dirty="0">
              <a:solidFill>
                <a:srgbClr val="FFFFFF"/>
              </a:solidFill>
              <a:latin typeface="Calibri" pitchFamily="34" charset="0"/>
              <a:ea typeface="Calibri" pitchFamily="34" charset="-122"/>
              <a:cs typeface="Calibri" pitchFamily="34" charset="-12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47472"/>
            <a:ext cx="11064240" cy="594360"/>
          </a:xfrm>
          <a:prstGeom prst="rect">
            <a:avLst/>
          </a:prstGeom>
          <a:noFill/>
          <a:ln/>
        </p:spPr>
        <p:txBody>
          <a:bodyPr wrap="square" lIns="0" tIns="0" rIns="0" bIns="0" rtlCol="0" anchor="ctr"/>
          <a:lstStyle/>
          <a:p>
            <a:pPr marL="0" indent="0">
              <a:buNone/>
            </a:pPr>
            <a:r>
              <a:rPr lang="en-US" sz="2900" b="1" dirty="0">
                <a:solidFill>
                  <a:srgbClr val="0B4F5C"/>
                </a:solidFill>
                <a:latin typeface="Cambria" pitchFamily="34" charset="0"/>
                <a:ea typeface="Cambria" pitchFamily="34" charset="-122"/>
                <a:cs typeface="Cambria" pitchFamily="34" charset="-120"/>
              </a:rPr>
              <a:t>Today's Journey</a:t>
            </a:r>
            <a:endParaRPr lang="en-US" sz="2900" dirty="0"/>
          </a:p>
        </p:txBody>
      </p:sp>
      <p:sp>
        <p:nvSpPr>
          <p:cNvPr id="3" name="Text 1"/>
          <p:cNvSpPr/>
          <p:nvPr/>
        </p:nvSpPr>
        <p:spPr>
          <a:xfrm>
            <a:off x="548640" y="896112"/>
            <a:ext cx="11064240" cy="365760"/>
          </a:xfrm>
          <a:prstGeom prst="rect">
            <a:avLst/>
          </a:prstGeom>
          <a:noFill/>
          <a:ln/>
        </p:spPr>
        <p:txBody>
          <a:bodyPr wrap="square" lIns="0" tIns="0" rIns="0" bIns="0" rtlCol="0" anchor="ctr"/>
          <a:lstStyle/>
          <a:p>
            <a:pPr marL="0" indent="0">
              <a:buNone/>
            </a:pPr>
            <a:r>
              <a:rPr lang="en-US" sz="1250" i="1" dirty="0">
                <a:solidFill>
                  <a:srgbClr val="5C6B6E"/>
                </a:solidFill>
                <a:latin typeface="Calibri" pitchFamily="34" charset="0"/>
                <a:ea typeface="Calibri" pitchFamily="34" charset="-122"/>
                <a:cs typeface="Calibri" pitchFamily="34" charset="-120"/>
              </a:rPr>
              <a:t>What this 10-minute session will cover</a:t>
            </a:r>
            <a:endParaRPr lang="en-US" sz="1250" dirty="0"/>
          </a:p>
        </p:txBody>
      </p:sp>
      <p:sp>
        <p:nvSpPr>
          <p:cNvPr id="4" name="Shape 2"/>
          <p:cNvSpPr/>
          <p:nvPr/>
        </p:nvSpPr>
        <p:spPr>
          <a:xfrm>
            <a:off x="490833" y="1581912"/>
            <a:ext cx="2103120" cy="1965960"/>
          </a:xfrm>
          <a:prstGeom prst="roundRect">
            <a:avLst>
              <a:gd name="adj" fmla="val 3721"/>
            </a:avLst>
          </a:prstGeom>
          <a:solidFill>
            <a:srgbClr val="EAF6F4"/>
          </a:solidFill>
          <a:ln w="12700">
            <a:solidFill>
              <a:srgbClr val="5FBDB0"/>
            </a:solidFill>
            <a:prstDash val="solid"/>
          </a:ln>
        </p:spPr>
      </p:sp>
      <p:sp>
        <p:nvSpPr>
          <p:cNvPr id="5" name="Text 3"/>
          <p:cNvSpPr/>
          <p:nvPr/>
        </p:nvSpPr>
        <p:spPr>
          <a:xfrm>
            <a:off x="658368" y="1691640"/>
            <a:ext cx="731520" cy="457200"/>
          </a:xfrm>
          <a:prstGeom prst="rect">
            <a:avLst/>
          </a:prstGeom>
          <a:noFill/>
          <a:ln/>
        </p:spPr>
        <p:txBody>
          <a:bodyPr wrap="square" lIns="0" tIns="0" rIns="0" bIns="0" rtlCol="0" anchor="ctr"/>
          <a:lstStyle/>
          <a:p>
            <a:pPr marL="0" indent="0">
              <a:buNone/>
            </a:pPr>
            <a:r>
              <a:rPr lang="en-US" sz="2400" b="1" dirty="0">
                <a:solidFill>
                  <a:srgbClr val="E2653C"/>
                </a:solidFill>
                <a:latin typeface="Cambria" pitchFamily="34" charset="0"/>
                <a:ea typeface="Cambria" pitchFamily="34" charset="-122"/>
                <a:cs typeface="Cambria" pitchFamily="34" charset="-120"/>
              </a:rPr>
              <a:t>1</a:t>
            </a:r>
            <a:endParaRPr lang="en-US" sz="2400" dirty="0"/>
          </a:p>
        </p:txBody>
      </p:sp>
      <p:sp>
        <p:nvSpPr>
          <p:cNvPr id="6" name="Text 4"/>
          <p:cNvSpPr/>
          <p:nvPr/>
        </p:nvSpPr>
        <p:spPr>
          <a:xfrm>
            <a:off x="685800" y="2194560"/>
            <a:ext cx="1828800" cy="457200"/>
          </a:xfrm>
          <a:prstGeom prst="rect">
            <a:avLst/>
          </a:prstGeom>
          <a:noFill/>
          <a:ln/>
        </p:spPr>
        <p:txBody>
          <a:bodyPr wrap="square" lIns="0" tIns="0" rIns="0" bIns="0" rtlCol="0" anchor="ctr"/>
          <a:lstStyle/>
          <a:p>
            <a:pPr marL="0" indent="0">
              <a:buNone/>
            </a:pPr>
            <a:r>
              <a:rPr lang="en-US" sz="1450" b="1" dirty="0">
                <a:solidFill>
                  <a:srgbClr val="0B4F5C"/>
                </a:solidFill>
                <a:latin typeface="Cambria" pitchFamily="34" charset="0"/>
                <a:ea typeface="Cambria" pitchFamily="34" charset="-122"/>
                <a:cs typeface="Cambria" pitchFamily="34" charset="-120"/>
              </a:rPr>
              <a:t>Overview</a:t>
            </a:r>
            <a:endParaRPr lang="en-US" sz="1450" dirty="0"/>
          </a:p>
        </p:txBody>
      </p:sp>
      <p:sp>
        <p:nvSpPr>
          <p:cNvPr id="7" name="Text 5"/>
          <p:cNvSpPr/>
          <p:nvPr/>
        </p:nvSpPr>
        <p:spPr>
          <a:xfrm>
            <a:off x="685800" y="2651760"/>
            <a:ext cx="1828800" cy="822960"/>
          </a:xfrm>
          <a:prstGeom prst="rect">
            <a:avLst/>
          </a:prstGeom>
          <a:noFill/>
          <a:ln/>
        </p:spPr>
        <p:txBody>
          <a:bodyPr wrap="square" lIns="0" tIns="0" rIns="0" bIns="0" rtlCol="0" anchor="ctr"/>
          <a:lstStyle/>
          <a:p>
            <a:pPr marL="0" indent="0">
              <a:lnSpc>
                <a:spcPct val="110000"/>
              </a:lnSpc>
              <a:buNone/>
            </a:pPr>
            <a:r>
              <a:rPr lang="en-US" sz="1400" dirty="0">
                <a:solidFill>
                  <a:srgbClr val="5C6B6E"/>
                </a:solidFill>
                <a:latin typeface="Calibri" pitchFamily="34" charset="0"/>
                <a:ea typeface="Calibri" pitchFamily="34" charset="-122"/>
                <a:cs typeface="Calibri" pitchFamily="34" charset="-120"/>
              </a:rPr>
              <a:t>Definition, symptoms &amp; aetiology</a:t>
            </a:r>
            <a:endParaRPr lang="en-US" sz="1400" dirty="0"/>
          </a:p>
        </p:txBody>
      </p:sp>
      <p:sp>
        <p:nvSpPr>
          <p:cNvPr id="8" name="Shape 6"/>
          <p:cNvSpPr/>
          <p:nvPr/>
        </p:nvSpPr>
        <p:spPr>
          <a:xfrm>
            <a:off x="2834640" y="1600200"/>
            <a:ext cx="2103120" cy="1965960"/>
          </a:xfrm>
          <a:prstGeom prst="roundRect">
            <a:avLst>
              <a:gd name="adj" fmla="val 3721"/>
            </a:avLst>
          </a:prstGeom>
          <a:solidFill>
            <a:srgbClr val="FFFFFF"/>
          </a:solidFill>
          <a:ln w="12700">
            <a:solidFill>
              <a:srgbClr val="5FBDB0"/>
            </a:solidFill>
            <a:prstDash val="solid"/>
          </a:ln>
        </p:spPr>
      </p:sp>
      <p:sp>
        <p:nvSpPr>
          <p:cNvPr id="9" name="Text 7"/>
          <p:cNvSpPr/>
          <p:nvPr/>
        </p:nvSpPr>
        <p:spPr>
          <a:xfrm>
            <a:off x="2944368" y="1691640"/>
            <a:ext cx="731520" cy="457200"/>
          </a:xfrm>
          <a:prstGeom prst="rect">
            <a:avLst/>
          </a:prstGeom>
          <a:noFill/>
          <a:ln/>
        </p:spPr>
        <p:txBody>
          <a:bodyPr wrap="square" lIns="0" tIns="0" rIns="0" bIns="0" rtlCol="0" anchor="ctr"/>
          <a:lstStyle/>
          <a:p>
            <a:pPr marL="0" indent="0">
              <a:buNone/>
            </a:pPr>
            <a:r>
              <a:rPr lang="en-US" sz="2400" b="1" dirty="0">
                <a:solidFill>
                  <a:srgbClr val="E2653C"/>
                </a:solidFill>
                <a:latin typeface="Cambria" pitchFamily="34" charset="0"/>
                <a:ea typeface="Cambria" pitchFamily="34" charset="-122"/>
                <a:cs typeface="Cambria" pitchFamily="34" charset="-120"/>
              </a:rPr>
              <a:t>2</a:t>
            </a:r>
            <a:endParaRPr lang="en-US" sz="2400" dirty="0"/>
          </a:p>
        </p:txBody>
      </p:sp>
      <p:sp>
        <p:nvSpPr>
          <p:cNvPr id="10" name="Text 8"/>
          <p:cNvSpPr/>
          <p:nvPr/>
        </p:nvSpPr>
        <p:spPr>
          <a:xfrm>
            <a:off x="2971800" y="2194560"/>
            <a:ext cx="1828800" cy="457200"/>
          </a:xfrm>
          <a:prstGeom prst="rect">
            <a:avLst/>
          </a:prstGeom>
          <a:noFill/>
          <a:ln/>
        </p:spPr>
        <p:txBody>
          <a:bodyPr wrap="square" lIns="0" tIns="0" rIns="0" bIns="0" rtlCol="0" anchor="ctr"/>
          <a:lstStyle/>
          <a:p>
            <a:pPr marL="0" indent="0">
              <a:buNone/>
            </a:pPr>
            <a:r>
              <a:rPr lang="en-US" sz="1450" b="1" dirty="0">
                <a:solidFill>
                  <a:srgbClr val="0B4F5C"/>
                </a:solidFill>
                <a:latin typeface="Cambria" pitchFamily="34" charset="0"/>
                <a:ea typeface="Cambria" pitchFamily="34" charset="-122"/>
                <a:cs typeface="Cambria" pitchFamily="34" charset="-120"/>
              </a:rPr>
              <a:t>Scale</a:t>
            </a:r>
            <a:endParaRPr lang="en-US" sz="1450" dirty="0"/>
          </a:p>
        </p:txBody>
      </p:sp>
      <p:sp>
        <p:nvSpPr>
          <p:cNvPr id="11" name="Text 9"/>
          <p:cNvSpPr/>
          <p:nvPr/>
        </p:nvSpPr>
        <p:spPr>
          <a:xfrm>
            <a:off x="2971800" y="2651760"/>
            <a:ext cx="1828800" cy="822960"/>
          </a:xfrm>
          <a:prstGeom prst="rect">
            <a:avLst/>
          </a:prstGeom>
          <a:noFill/>
          <a:ln/>
        </p:spPr>
        <p:txBody>
          <a:bodyPr wrap="square" lIns="0" tIns="0" rIns="0" bIns="0" rtlCol="0" anchor="ctr"/>
          <a:lstStyle/>
          <a:p>
            <a:pPr marL="0" indent="0">
              <a:lnSpc>
                <a:spcPct val="110000"/>
              </a:lnSpc>
              <a:buNone/>
            </a:pPr>
            <a:r>
              <a:rPr lang="en-US" sz="1400" dirty="0">
                <a:solidFill>
                  <a:srgbClr val="5C6B6E"/>
                </a:solidFill>
                <a:latin typeface="Calibri" pitchFamily="34" charset="0"/>
                <a:ea typeface="Calibri" pitchFamily="34" charset="-122"/>
                <a:cs typeface="Calibri" pitchFamily="34" charset="-120"/>
              </a:rPr>
              <a:t>UK &amp; global prevalence</a:t>
            </a:r>
            <a:endParaRPr lang="en-US" sz="1400" dirty="0"/>
          </a:p>
        </p:txBody>
      </p:sp>
      <p:sp>
        <p:nvSpPr>
          <p:cNvPr id="12" name="Shape 10"/>
          <p:cNvSpPr/>
          <p:nvPr/>
        </p:nvSpPr>
        <p:spPr>
          <a:xfrm>
            <a:off x="5120640" y="1623060"/>
            <a:ext cx="2103120" cy="1965960"/>
          </a:xfrm>
          <a:prstGeom prst="roundRect">
            <a:avLst>
              <a:gd name="adj" fmla="val 3721"/>
            </a:avLst>
          </a:prstGeom>
          <a:solidFill>
            <a:srgbClr val="EAF6F4"/>
          </a:solidFill>
          <a:ln w="12700">
            <a:solidFill>
              <a:srgbClr val="5FBDB0"/>
            </a:solidFill>
            <a:prstDash val="solid"/>
          </a:ln>
        </p:spPr>
      </p:sp>
      <p:sp>
        <p:nvSpPr>
          <p:cNvPr id="13" name="Text 11"/>
          <p:cNvSpPr/>
          <p:nvPr/>
        </p:nvSpPr>
        <p:spPr>
          <a:xfrm>
            <a:off x="5230368" y="1691640"/>
            <a:ext cx="731520" cy="457200"/>
          </a:xfrm>
          <a:prstGeom prst="rect">
            <a:avLst/>
          </a:prstGeom>
          <a:noFill/>
          <a:ln/>
        </p:spPr>
        <p:txBody>
          <a:bodyPr wrap="square" lIns="0" tIns="0" rIns="0" bIns="0" rtlCol="0" anchor="ctr"/>
          <a:lstStyle/>
          <a:p>
            <a:pPr marL="0" indent="0">
              <a:buNone/>
            </a:pPr>
            <a:r>
              <a:rPr lang="en-US" sz="2400" b="1" dirty="0">
                <a:solidFill>
                  <a:srgbClr val="E2653C"/>
                </a:solidFill>
                <a:latin typeface="Cambria" pitchFamily="34" charset="0"/>
                <a:ea typeface="Cambria" pitchFamily="34" charset="-122"/>
                <a:cs typeface="Cambria" pitchFamily="34" charset="-120"/>
              </a:rPr>
              <a:t>3</a:t>
            </a:r>
            <a:endParaRPr lang="en-US" sz="2400" dirty="0"/>
          </a:p>
        </p:txBody>
      </p:sp>
      <p:sp>
        <p:nvSpPr>
          <p:cNvPr id="14" name="Text 12"/>
          <p:cNvSpPr/>
          <p:nvPr/>
        </p:nvSpPr>
        <p:spPr>
          <a:xfrm>
            <a:off x="5257800" y="2194560"/>
            <a:ext cx="1828800" cy="457200"/>
          </a:xfrm>
          <a:prstGeom prst="rect">
            <a:avLst/>
          </a:prstGeom>
          <a:noFill/>
          <a:ln/>
        </p:spPr>
        <p:txBody>
          <a:bodyPr wrap="square" lIns="0" tIns="0" rIns="0" bIns="0" rtlCol="0" anchor="ctr"/>
          <a:lstStyle/>
          <a:p>
            <a:pPr marL="0" indent="0">
              <a:buNone/>
            </a:pPr>
            <a:r>
              <a:rPr lang="en-US" sz="1450" b="1" dirty="0">
                <a:solidFill>
                  <a:srgbClr val="0B4F5C"/>
                </a:solidFill>
                <a:latin typeface="Cambria" pitchFamily="34" charset="0"/>
                <a:ea typeface="Cambria" pitchFamily="34" charset="-122"/>
                <a:cs typeface="Cambria" pitchFamily="34" charset="-120"/>
              </a:rPr>
              <a:t>Burden</a:t>
            </a:r>
            <a:endParaRPr lang="en-US" sz="1450" dirty="0"/>
          </a:p>
        </p:txBody>
      </p:sp>
      <p:sp>
        <p:nvSpPr>
          <p:cNvPr id="15" name="Text 13"/>
          <p:cNvSpPr/>
          <p:nvPr/>
        </p:nvSpPr>
        <p:spPr>
          <a:xfrm>
            <a:off x="5257800" y="2651760"/>
            <a:ext cx="1828800" cy="822960"/>
          </a:xfrm>
          <a:prstGeom prst="rect">
            <a:avLst/>
          </a:prstGeom>
          <a:noFill/>
          <a:ln/>
        </p:spPr>
        <p:txBody>
          <a:bodyPr wrap="square" lIns="0" tIns="0" rIns="0" bIns="0" rtlCol="0" anchor="ctr"/>
          <a:lstStyle/>
          <a:p>
            <a:pPr marL="0" indent="0">
              <a:lnSpc>
                <a:spcPct val="110000"/>
              </a:lnSpc>
              <a:buNone/>
            </a:pPr>
            <a:r>
              <a:rPr lang="en-US" sz="1400" dirty="0">
                <a:solidFill>
                  <a:srgbClr val="5C6B6E"/>
                </a:solidFill>
                <a:latin typeface="Calibri" pitchFamily="34" charset="0"/>
                <a:ea typeface="Calibri" pitchFamily="34" charset="-122"/>
                <a:cs typeface="Calibri" pitchFamily="34" charset="-120"/>
              </a:rPr>
              <a:t>Economic &amp; social cost</a:t>
            </a:r>
            <a:endParaRPr lang="en-US" sz="1400" dirty="0"/>
          </a:p>
        </p:txBody>
      </p:sp>
      <p:sp>
        <p:nvSpPr>
          <p:cNvPr id="16" name="Shape 14"/>
          <p:cNvSpPr/>
          <p:nvPr/>
        </p:nvSpPr>
        <p:spPr>
          <a:xfrm>
            <a:off x="7406640" y="1600200"/>
            <a:ext cx="2103120" cy="1965960"/>
          </a:xfrm>
          <a:prstGeom prst="roundRect">
            <a:avLst>
              <a:gd name="adj" fmla="val 3721"/>
            </a:avLst>
          </a:prstGeom>
          <a:solidFill>
            <a:srgbClr val="FFFFFF"/>
          </a:solidFill>
          <a:ln w="12700">
            <a:solidFill>
              <a:srgbClr val="5FBDB0"/>
            </a:solidFill>
            <a:prstDash val="solid"/>
          </a:ln>
        </p:spPr>
      </p:sp>
      <p:sp>
        <p:nvSpPr>
          <p:cNvPr id="17" name="Text 15"/>
          <p:cNvSpPr/>
          <p:nvPr/>
        </p:nvSpPr>
        <p:spPr>
          <a:xfrm>
            <a:off x="7516368" y="1691640"/>
            <a:ext cx="731520" cy="457200"/>
          </a:xfrm>
          <a:prstGeom prst="rect">
            <a:avLst/>
          </a:prstGeom>
          <a:noFill/>
          <a:ln/>
        </p:spPr>
        <p:txBody>
          <a:bodyPr wrap="square" lIns="0" tIns="0" rIns="0" bIns="0" rtlCol="0" anchor="ctr"/>
          <a:lstStyle/>
          <a:p>
            <a:pPr marL="0" indent="0">
              <a:buNone/>
            </a:pPr>
            <a:r>
              <a:rPr lang="en-US" sz="2400" b="1" dirty="0">
                <a:solidFill>
                  <a:srgbClr val="E2653C"/>
                </a:solidFill>
                <a:latin typeface="Cambria" pitchFamily="34" charset="0"/>
                <a:ea typeface="Cambria" pitchFamily="34" charset="-122"/>
                <a:cs typeface="Cambria" pitchFamily="34" charset="-120"/>
              </a:rPr>
              <a:t>4</a:t>
            </a:r>
            <a:endParaRPr lang="en-US" sz="2400" dirty="0"/>
          </a:p>
        </p:txBody>
      </p:sp>
      <p:sp>
        <p:nvSpPr>
          <p:cNvPr id="18" name="Text 16"/>
          <p:cNvSpPr/>
          <p:nvPr/>
        </p:nvSpPr>
        <p:spPr>
          <a:xfrm>
            <a:off x="7543800" y="2194560"/>
            <a:ext cx="1828800" cy="457200"/>
          </a:xfrm>
          <a:prstGeom prst="rect">
            <a:avLst/>
          </a:prstGeom>
          <a:noFill/>
          <a:ln/>
        </p:spPr>
        <p:txBody>
          <a:bodyPr wrap="square" lIns="0" tIns="0" rIns="0" bIns="0" rtlCol="0" anchor="ctr"/>
          <a:lstStyle/>
          <a:p>
            <a:pPr marL="0" indent="0">
              <a:buNone/>
            </a:pPr>
            <a:r>
              <a:rPr lang="en-US" sz="1450" b="1" dirty="0">
                <a:solidFill>
                  <a:srgbClr val="0B4F5C"/>
                </a:solidFill>
                <a:latin typeface="Cambria" pitchFamily="34" charset="0"/>
                <a:ea typeface="Cambria" pitchFamily="34" charset="-122"/>
                <a:cs typeface="Cambria" pitchFamily="34" charset="-120"/>
              </a:rPr>
              <a:t>Diagnosis</a:t>
            </a:r>
            <a:endParaRPr lang="en-US" sz="1450" dirty="0"/>
          </a:p>
        </p:txBody>
      </p:sp>
      <p:sp>
        <p:nvSpPr>
          <p:cNvPr id="19" name="Text 17"/>
          <p:cNvSpPr/>
          <p:nvPr/>
        </p:nvSpPr>
        <p:spPr>
          <a:xfrm>
            <a:off x="7543800" y="2651760"/>
            <a:ext cx="1828800" cy="822960"/>
          </a:xfrm>
          <a:prstGeom prst="rect">
            <a:avLst/>
          </a:prstGeom>
          <a:noFill/>
          <a:ln/>
        </p:spPr>
        <p:txBody>
          <a:bodyPr wrap="square" lIns="0" tIns="0" rIns="0" bIns="0" rtlCol="0" anchor="ctr"/>
          <a:lstStyle/>
          <a:p>
            <a:pPr marL="0" indent="0">
              <a:lnSpc>
                <a:spcPct val="110000"/>
              </a:lnSpc>
              <a:buNone/>
            </a:pPr>
            <a:r>
              <a:rPr lang="en-US" sz="1400" dirty="0">
                <a:solidFill>
                  <a:srgbClr val="5C6B6E"/>
                </a:solidFill>
                <a:latin typeface="Calibri" pitchFamily="34" charset="0"/>
                <a:ea typeface="Calibri" pitchFamily="34" charset="-122"/>
                <a:cs typeface="Calibri" pitchFamily="34" charset="-120"/>
              </a:rPr>
              <a:t>Assessment pathway</a:t>
            </a:r>
            <a:endParaRPr lang="en-US" sz="1400" dirty="0"/>
          </a:p>
        </p:txBody>
      </p:sp>
      <p:sp>
        <p:nvSpPr>
          <p:cNvPr id="20" name="Shape 18"/>
          <p:cNvSpPr/>
          <p:nvPr/>
        </p:nvSpPr>
        <p:spPr>
          <a:xfrm>
            <a:off x="9692640" y="1600200"/>
            <a:ext cx="2103120" cy="1965960"/>
          </a:xfrm>
          <a:prstGeom prst="roundRect">
            <a:avLst>
              <a:gd name="adj" fmla="val 3721"/>
            </a:avLst>
          </a:prstGeom>
          <a:solidFill>
            <a:srgbClr val="EAF6F4"/>
          </a:solidFill>
          <a:ln w="12700">
            <a:solidFill>
              <a:srgbClr val="5FBDB0"/>
            </a:solidFill>
            <a:prstDash val="solid"/>
          </a:ln>
        </p:spPr>
      </p:sp>
      <p:sp>
        <p:nvSpPr>
          <p:cNvPr id="21" name="Text 19"/>
          <p:cNvSpPr/>
          <p:nvPr/>
        </p:nvSpPr>
        <p:spPr>
          <a:xfrm>
            <a:off x="9802368" y="1691640"/>
            <a:ext cx="731520" cy="457200"/>
          </a:xfrm>
          <a:prstGeom prst="rect">
            <a:avLst/>
          </a:prstGeom>
          <a:noFill/>
          <a:ln/>
        </p:spPr>
        <p:txBody>
          <a:bodyPr wrap="square" lIns="0" tIns="0" rIns="0" bIns="0" rtlCol="0" anchor="ctr"/>
          <a:lstStyle/>
          <a:p>
            <a:pPr marL="0" indent="0">
              <a:buNone/>
            </a:pPr>
            <a:r>
              <a:rPr lang="en-US" sz="2400" b="1" dirty="0">
                <a:solidFill>
                  <a:srgbClr val="E2653C"/>
                </a:solidFill>
                <a:latin typeface="Cambria" pitchFamily="34" charset="0"/>
                <a:ea typeface="Cambria" pitchFamily="34" charset="-122"/>
                <a:cs typeface="Cambria" pitchFamily="34" charset="-120"/>
              </a:rPr>
              <a:t>5</a:t>
            </a:r>
            <a:endParaRPr lang="en-US" sz="2400" dirty="0"/>
          </a:p>
        </p:txBody>
      </p:sp>
      <p:sp>
        <p:nvSpPr>
          <p:cNvPr id="22" name="Text 20"/>
          <p:cNvSpPr/>
          <p:nvPr/>
        </p:nvSpPr>
        <p:spPr>
          <a:xfrm>
            <a:off x="9829800" y="2194560"/>
            <a:ext cx="1828800" cy="457200"/>
          </a:xfrm>
          <a:prstGeom prst="rect">
            <a:avLst/>
          </a:prstGeom>
          <a:noFill/>
          <a:ln/>
        </p:spPr>
        <p:txBody>
          <a:bodyPr wrap="square" lIns="0" tIns="0" rIns="0" bIns="0" rtlCol="0" anchor="ctr"/>
          <a:lstStyle/>
          <a:p>
            <a:pPr marL="0" indent="0">
              <a:buNone/>
            </a:pPr>
            <a:r>
              <a:rPr lang="en-US" sz="1450" b="1" dirty="0">
                <a:solidFill>
                  <a:srgbClr val="0B4F5C"/>
                </a:solidFill>
                <a:latin typeface="Cambria" pitchFamily="34" charset="0"/>
                <a:ea typeface="Cambria" pitchFamily="34" charset="-122"/>
                <a:cs typeface="Cambria" pitchFamily="34" charset="-120"/>
              </a:rPr>
              <a:t>Management</a:t>
            </a:r>
            <a:endParaRPr lang="en-US" sz="1450" dirty="0"/>
          </a:p>
        </p:txBody>
      </p:sp>
      <p:sp>
        <p:nvSpPr>
          <p:cNvPr id="23" name="Text 21"/>
          <p:cNvSpPr/>
          <p:nvPr/>
        </p:nvSpPr>
        <p:spPr>
          <a:xfrm>
            <a:off x="9829800" y="2651760"/>
            <a:ext cx="1828800" cy="822960"/>
          </a:xfrm>
          <a:prstGeom prst="rect">
            <a:avLst/>
          </a:prstGeom>
          <a:noFill/>
          <a:ln/>
        </p:spPr>
        <p:txBody>
          <a:bodyPr wrap="square" lIns="0" tIns="0" rIns="0" bIns="0" rtlCol="0" anchor="ctr"/>
          <a:lstStyle/>
          <a:p>
            <a:pPr marL="0" indent="0">
              <a:lnSpc>
                <a:spcPct val="110000"/>
              </a:lnSpc>
              <a:buNone/>
            </a:pPr>
            <a:r>
              <a:rPr lang="en-US" sz="1400" dirty="0">
                <a:solidFill>
                  <a:srgbClr val="5C6B6E"/>
                </a:solidFill>
                <a:latin typeface="Calibri" pitchFamily="34" charset="0"/>
                <a:ea typeface="Calibri" pitchFamily="34" charset="-122"/>
                <a:cs typeface="Calibri" pitchFamily="34" charset="-120"/>
              </a:rPr>
              <a:t>UK models &amp; frameworks</a:t>
            </a:r>
            <a:endParaRPr lang="en-US" sz="1400" dirty="0"/>
          </a:p>
        </p:txBody>
      </p:sp>
      <p:sp>
        <p:nvSpPr>
          <p:cNvPr id="24" name="Shape 22"/>
          <p:cNvSpPr/>
          <p:nvPr/>
        </p:nvSpPr>
        <p:spPr>
          <a:xfrm>
            <a:off x="548640" y="3794760"/>
            <a:ext cx="2103120" cy="1965960"/>
          </a:xfrm>
          <a:prstGeom prst="roundRect">
            <a:avLst>
              <a:gd name="adj" fmla="val 3721"/>
            </a:avLst>
          </a:prstGeom>
          <a:solidFill>
            <a:srgbClr val="FFFFFF"/>
          </a:solidFill>
          <a:ln w="12700">
            <a:solidFill>
              <a:srgbClr val="5FBDB0"/>
            </a:solidFill>
            <a:prstDash val="solid"/>
          </a:ln>
        </p:spPr>
      </p:sp>
      <p:sp>
        <p:nvSpPr>
          <p:cNvPr id="25" name="Text 23"/>
          <p:cNvSpPr/>
          <p:nvPr/>
        </p:nvSpPr>
        <p:spPr>
          <a:xfrm>
            <a:off x="658368" y="3886200"/>
            <a:ext cx="731520" cy="457200"/>
          </a:xfrm>
          <a:prstGeom prst="rect">
            <a:avLst/>
          </a:prstGeom>
          <a:noFill/>
          <a:ln/>
        </p:spPr>
        <p:txBody>
          <a:bodyPr wrap="square" lIns="0" tIns="0" rIns="0" bIns="0" rtlCol="0" anchor="ctr"/>
          <a:lstStyle/>
          <a:p>
            <a:pPr marL="0" indent="0">
              <a:buNone/>
            </a:pPr>
            <a:r>
              <a:rPr lang="en-US" sz="2400" b="1" dirty="0">
                <a:solidFill>
                  <a:srgbClr val="E2653C"/>
                </a:solidFill>
                <a:latin typeface="Cambria" pitchFamily="34" charset="0"/>
                <a:ea typeface="Cambria" pitchFamily="34" charset="-122"/>
                <a:cs typeface="Cambria" pitchFamily="34" charset="-120"/>
              </a:rPr>
              <a:t>6</a:t>
            </a:r>
            <a:endParaRPr lang="en-US" sz="2400" dirty="0"/>
          </a:p>
        </p:txBody>
      </p:sp>
      <p:sp>
        <p:nvSpPr>
          <p:cNvPr id="26" name="Text 24"/>
          <p:cNvSpPr/>
          <p:nvPr/>
        </p:nvSpPr>
        <p:spPr>
          <a:xfrm>
            <a:off x="685800" y="4389120"/>
            <a:ext cx="1828800" cy="457200"/>
          </a:xfrm>
          <a:prstGeom prst="rect">
            <a:avLst/>
          </a:prstGeom>
          <a:noFill/>
          <a:ln/>
        </p:spPr>
        <p:txBody>
          <a:bodyPr wrap="square" lIns="0" tIns="0" rIns="0" bIns="0" rtlCol="0" anchor="ctr"/>
          <a:lstStyle/>
          <a:p>
            <a:pPr marL="0" indent="0">
              <a:buNone/>
            </a:pPr>
            <a:r>
              <a:rPr lang="en-US" sz="1450" b="1" dirty="0">
                <a:solidFill>
                  <a:srgbClr val="0B4F5C"/>
                </a:solidFill>
                <a:latin typeface="Cambria" pitchFamily="34" charset="0"/>
                <a:ea typeface="Cambria" pitchFamily="34" charset="-122"/>
                <a:cs typeface="Cambria" pitchFamily="34" charset="-120"/>
              </a:rPr>
              <a:t>Treatment</a:t>
            </a:r>
            <a:endParaRPr lang="en-US" sz="1450" dirty="0"/>
          </a:p>
        </p:txBody>
      </p:sp>
      <p:sp>
        <p:nvSpPr>
          <p:cNvPr id="27" name="Text 25"/>
          <p:cNvSpPr/>
          <p:nvPr/>
        </p:nvSpPr>
        <p:spPr>
          <a:xfrm>
            <a:off x="685800" y="4846320"/>
            <a:ext cx="1828800" cy="822960"/>
          </a:xfrm>
          <a:prstGeom prst="rect">
            <a:avLst/>
          </a:prstGeom>
          <a:noFill/>
          <a:ln/>
        </p:spPr>
        <p:txBody>
          <a:bodyPr wrap="square" lIns="0" tIns="0" rIns="0" bIns="0" rtlCol="0" anchor="ctr"/>
          <a:lstStyle/>
          <a:p>
            <a:pPr marL="0" indent="0">
              <a:lnSpc>
                <a:spcPct val="110000"/>
              </a:lnSpc>
              <a:buNone/>
            </a:pPr>
            <a:r>
              <a:rPr lang="en-US" sz="1400" dirty="0">
                <a:solidFill>
                  <a:srgbClr val="5C6B6E"/>
                </a:solidFill>
                <a:latin typeface="Calibri" pitchFamily="34" charset="0"/>
                <a:ea typeface="Calibri" pitchFamily="34" charset="-122"/>
                <a:cs typeface="Calibri" pitchFamily="34" charset="-120"/>
              </a:rPr>
              <a:t>Options across severity</a:t>
            </a:r>
            <a:endParaRPr lang="en-US" sz="1400" dirty="0"/>
          </a:p>
        </p:txBody>
      </p:sp>
      <p:sp>
        <p:nvSpPr>
          <p:cNvPr id="28" name="Shape 26"/>
          <p:cNvSpPr/>
          <p:nvPr/>
        </p:nvSpPr>
        <p:spPr>
          <a:xfrm>
            <a:off x="2834640" y="3794760"/>
            <a:ext cx="2103120" cy="1965960"/>
          </a:xfrm>
          <a:prstGeom prst="roundRect">
            <a:avLst>
              <a:gd name="adj" fmla="val 3721"/>
            </a:avLst>
          </a:prstGeom>
          <a:solidFill>
            <a:srgbClr val="EAF6F4"/>
          </a:solidFill>
          <a:ln w="12700">
            <a:solidFill>
              <a:srgbClr val="5FBDB0"/>
            </a:solidFill>
            <a:prstDash val="solid"/>
          </a:ln>
        </p:spPr>
      </p:sp>
      <p:sp>
        <p:nvSpPr>
          <p:cNvPr id="29" name="Text 27"/>
          <p:cNvSpPr/>
          <p:nvPr/>
        </p:nvSpPr>
        <p:spPr>
          <a:xfrm>
            <a:off x="2944368" y="3886200"/>
            <a:ext cx="731520" cy="457200"/>
          </a:xfrm>
          <a:prstGeom prst="rect">
            <a:avLst/>
          </a:prstGeom>
          <a:noFill/>
          <a:ln/>
        </p:spPr>
        <p:txBody>
          <a:bodyPr wrap="square" lIns="0" tIns="0" rIns="0" bIns="0" rtlCol="0" anchor="ctr"/>
          <a:lstStyle/>
          <a:p>
            <a:pPr marL="0" indent="0">
              <a:buNone/>
            </a:pPr>
            <a:r>
              <a:rPr lang="en-US" sz="2400" b="1" dirty="0">
                <a:solidFill>
                  <a:srgbClr val="E2653C"/>
                </a:solidFill>
                <a:latin typeface="Cambria" pitchFamily="34" charset="0"/>
                <a:ea typeface="Cambria" pitchFamily="34" charset="-122"/>
                <a:cs typeface="Cambria" pitchFamily="34" charset="-120"/>
              </a:rPr>
              <a:t>7</a:t>
            </a:r>
            <a:endParaRPr lang="en-US" sz="2400" dirty="0"/>
          </a:p>
        </p:txBody>
      </p:sp>
      <p:sp>
        <p:nvSpPr>
          <p:cNvPr id="30" name="Text 28"/>
          <p:cNvSpPr/>
          <p:nvPr/>
        </p:nvSpPr>
        <p:spPr>
          <a:xfrm>
            <a:off x="2971800" y="4389120"/>
            <a:ext cx="1828800" cy="457200"/>
          </a:xfrm>
          <a:prstGeom prst="rect">
            <a:avLst/>
          </a:prstGeom>
          <a:noFill/>
          <a:ln/>
        </p:spPr>
        <p:txBody>
          <a:bodyPr wrap="square" lIns="0" tIns="0" rIns="0" bIns="0" rtlCol="0" anchor="ctr"/>
          <a:lstStyle/>
          <a:p>
            <a:pPr marL="0" indent="0">
              <a:buNone/>
            </a:pPr>
            <a:r>
              <a:rPr lang="en-US" sz="1450" b="1" dirty="0">
                <a:solidFill>
                  <a:srgbClr val="0B4F5C"/>
                </a:solidFill>
                <a:latin typeface="Cambria" pitchFamily="34" charset="0"/>
                <a:ea typeface="Cambria" pitchFamily="34" charset="-122"/>
                <a:cs typeface="Cambria" pitchFamily="34" charset="-120"/>
              </a:rPr>
              <a:t>Comorbidity</a:t>
            </a:r>
            <a:endParaRPr lang="en-US" sz="1450" dirty="0"/>
          </a:p>
        </p:txBody>
      </p:sp>
      <p:sp>
        <p:nvSpPr>
          <p:cNvPr id="31" name="Text 29"/>
          <p:cNvSpPr/>
          <p:nvPr/>
        </p:nvSpPr>
        <p:spPr>
          <a:xfrm>
            <a:off x="2971800" y="4846320"/>
            <a:ext cx="1828800" cy="822960"/>
          </a:xfrm>
          <a:prstGeom prst="rect">
            <a:avLst/>
          </a:prstGeom>
          <a:noFill/>
          <a:ln/>
        </p:spPr>
        <p:txBody>
          <a:bodyPr wrap="square" lIns="0" tIns="0" rIns="0" bIns="0" rtlCol="0" anchor="ctr"/>
          <a:lstStyle/>
          <a:p>
            <a:pPr marL="0" indent="0">
              <a:lnSpc>
                <a:spcPct val="110000"/>
              </a:lnSpc>
              <a:buNone/>
            </a:pPr>
            <a:r>
              <a:rPr lang="en-US" sz="1400" dirty="0">
                <a:solidFill>
                  <a:srgbClr val="5C6B6E"/>
                </a:solidFill>
                <a:latin typeface="Calibri" pitchFamily="34" charset="0"/>
                <a:ea typeface="Calibri" pitchFamily="34" charset="-122"/>
                <a:cs typeface="Calibri" pitchFamily="34" charset="-120"/>
              </a:rPr>
              <a:t>Associated conditions</a:t>
            </a:r>
            <a:endParaRPr lang="en-US" sz="1400" dirty="0"/>
          </a:p>
        </p:txBody>
      </p:sp>
      <p:sp>
        <p:nvSpPr>
          <p:cNvPr id="32" name="Shape 30"/>
          <p:cNvSpPr/>
          <p:nvPr/>
        </p:nvSpPr>
        <p:spPr>
          <a:xfrm>
            <a:off x="5120640" y="3794760"/>
            <a:ext cx="2103120" cy="1965960"/>
          </a:xfrm>
          <a:prstGeom prst="roundRect">
            <a:avLst>
              <a:gd name="adj" fmla="val 3721"/>
            </a:avLst>
          </a:prstGeom>
          <a:solidFill>
            <a:srgbClr val="FFFFFF"/>
          </a:solidFill>
          <a:ln w="12700">
            <a:solidFill>
              <a:srgbClr val="5FBDB0"/>
            </a:solidFill>
            <a:prstDash val="solid"/>
          </a:ln>
        </p:spPr>
      </p:sp>
      <p:sp>
        <p:nvSpPr>
          <p:cNvPr id="33" name="Text 31"/>
          <p:cNvSpPr/>
          <p:nvPr/>
        </p:nvSpPr>
        <p:spPr>
          <a:xfrm>
            <a:off x="5230368" y="3886200"/>
            <a:ext cx="731520" cy="457200"/>
          </a:xfrm>
          <a:prstGeom prst="rect">
            <a:avLst/>
          </a:prstGeom>
          <a:noFill/>
          <a:ln/>
        </p:spPr>
        <p:txBody>
          <a:bodyPr wrap="square" lIns="0" tIns="0" rIns="0" bIns="0" rtlCol="0" anchor="ctr"/>
          <a:lstStyle/>
          <a:p>
            <a:pPr marL="0" indent="0">
              <a:buNone/>
            </a:pPr>
            <a:r>
              <a:rPr lang="en-US" sz="2400" b="1" dirty="0">
                <a:solidFill>
                  <a:srgbClr val="E2653C"/>
                </a:solidFill>
                <a:latin typeface="Cambria" pitchFamily="34" charset="0"/>
                <a:ea typeface="Cambria" pitchFamily="34" charset="-122"/>
                <a:cs typeface="Cambria" pitchFamily="34" charset="-120"/>
              </a:rPr>
              <a:t>8</a:t>
            </a:r>
            <a:endParaRPr lang="en-US" sz="2400" dirty="0"/>
          </a:p>
        </p:txBody>
      </p:sp>
      <p:sp>
        <p:nvSpPr>
          <p:cNvPr id="34" name="Text 32"/>
          <p:cNvSpPr/>
          <p:nvPr/>
        </p:nvSpPr>
        <p:spPr>
          <a:xfrm>
            <a:off x="5257800" y="4389120"/>
            <a:ext cx="1828800" cy="457200"/>
          </a:xfrm>
          <a:prstGeom prst="rect">
            <a:avLst/>
          </a:prstGeom>
          <a:noFill/>
          <a:ln/>
        </p:spPr>
        <p:txBody>
          <a:bodyPr wrap="square" lIns="0" tIns="0" rIns="0" bIns="0" rtlCol="0" anchor="ctr"/>
          <a:lstStyle/>
          <a:p>
            <a:pPr marL="0" indent="0">
              <a:buNone/>
            </a:pPr>
            <a:r>
              <a:rPr lang="en-US" sz="1450" b="1" dirty="0">
                <a:solidFill>
                  <a:srgbClr val="0B4F5C"/>
                </a:solidFill>
                <a:latin typeface="Cambria" pitchFamily="34" charset="0"/>
                <a:ea typeface="Cambria" pitchFamily="34" charset="-122"/>
                <a:cs typeface="Cambria" pitchFamily="34" charset="-120"/>
              </a:rPr>
              <a:t>Prevention</a:t>
            </a:r>
            <a:endParaRPr lang="en-US" sz="1450" dirty="0"/>
          </a:p>
        </p:txBody>
      </p:sp>
      <p:sp>
        <p:nvSpPr>
          <p:cNvPr id="35" name="Text 33"/>
          <p:cNvSpPr/>
          <p:nvPr/>
        </p:nvSpPr>
        <p:spPr>
          <a:xfrm>
            <a:off x="5257800" y="4846320"/>
            <a:ext cx="1828800" cy="822960"/>
          </a:xfrm>
          <a:prstGeom prst="rect">
            <a:avLst/>
          </a:prstGeom>
          <a:noFill/>
          <a:ln/>
        </p:spPr>
        <p:txBody>
          <a:bodyPr wrap="square" lIns="0" tIns="0" rIns="0" bIns="0" rtlCol="0" anchor="ctr"/>
          <a:lstStyle/>
          <a:p>
            <a:pPr marL="0" indent="0">
              <a:lnSpc>
                <a:spcPct val="110000"/>
              </a:lnSpc>
              <a:buNone/>
            </a:pPr>
            <a:r>
              <a:rPr lang="en-US" sz="1400" dirty="0">
                <a:solidFill>
                  <a:srgbClr val="5C6B6E"/>
                </a:solidFill>
                <a:latin typeface="Calibri" pitchFamily="34" charset="0"/>
                <a:ea typeface="Calibri" pitchFamily="34" charset="-122"/>
                <a:cs typeface="Calibri" pitchFamily="34" charset="-120"/>
              </a:rPr>
              <a:t>Reducing risk</a:t>
            </a:r>
            <a:endParaRPr lang="en-US" sz="1400" dirty="0"/>
          </a:p>
        </p:txBody>
      </p:sp>
      <p:sp>
        <p:nvSpPr>
          <p:cNvPr id="36" name="Shape 34"/>
          <p:cNvSpPr/>
          <p:nvPr/>
        </p:nvSpPr>
        <p:spPr>
          <a:xfrm>
            <a:off x="7406640" y="3794760"/>
            <a:ext cx="2103120" cy="1965960"/>
          </a:xfrm>
          <a:prstGeom prst="roundRect">
            <a:avLst>
              <a:gd name="adj" fmla="val 3721"/>
            </a:avLst>
          </a:prstGeom>
          <a:solidFill>
            <a:srgbClr val="EAF6F4"/>
          </a:solidFill>
          <a:ln w="12700">
            <a:solidFill>
              <a:srgbClr val="5FBDB0"/>
            </a:solidFill>
            <a:prstDash val="solid"/>
          </a:ln>
        </p:spPr>
      </p:sp>
      <p:sp>
        <p:nvSpPr>
          <p:cNvPr id="37" name="Text 35"/>
          <p:cNvSpPr/>
          <p:nvPr/>
        </p:nvSpPr>
        <p:spPr>
          <a:xfrm>
            <a:off x="7516368" y="3886200"/>
            <a:ext cx="731520" cy="457200"/>
          </a:xfrm>
          <a:prstGeom prst="rect">
            <a:avLst/>
          </a:prstGeom>
          <a:noFill/>
          <a:ln/>
        </p:spPr>
        <p:txBody>
          <a:bodyPr wrap="square" lIns="0" tIns="0" rIns="0" bIns="0" rtlCol="0" anchor="ctr"/>
          <a:lstStyle/>
          <a:p>
            <a:pPr marL="0" indent="0">
              <a:buNone/>
            </a:pPr>
            <a:r>
              <a:rPr lang="en-US" sz="2400" b="1" dirty="0">
                <a:solidFill>
                  <a:srgbClr val="E2653C"/>
                </a:solidFill>
                <a:latin typeface="Cambria" pitchFamily="34" charset="0"/>
                <a:ea typeface="Cambria" pitchFamily="34" charset="-122"/>
                <a:cs typeface="Cambria" pitchFamily="34" charset="-120"/>
              </a:rPr>
              <a:t>9</a:t>
            </a:r>
            <a:endParaRPr lang="en-US" sz="2400" dirty="0"/>
          </a:p>
        </p:txBody>
      </p:sp>
      <p:sp>
        <p:nvSpPr>
          <p:cNvPr id="38" name="Text 36"/>
          <p:cNvSpPr/>
          <p:nvPr/>
        </p:nvSpPr>
        <p:spPr>
          <a:xfrm>
            <a:off x="7543800" y="4389120"/>
            <a:ext cx="1828800" cy="457200"/>
          </a:xfrm>
          <a:prstGeom prst="rect">
            <a:avLst/>
          </a:prstGeom>
          <a:noFill/>
          <a:ln/>
        </p:spPr>
        <p:txBody>
          <a:bodyPr wrap="square" lIns="0" tIns="0" rIns="0" bIns="0" rtlCol="0" anchor="ctr"/>
          <a:lstStyle/>
          <a:p>
            <a:pPr marL="0" indent="0">
              <a:buNone/>
            </a:pPr>
            <a:r>
              <a:rPr lang="en-US" sz="1450" b="1" dirty="0">
                <a:solidFill>
                  <a:srgbClr val="0B4F5C"/>
                </a:solidFill>
                <a:latin typeface="Cambria" pitchFamily="34" charset="0"/>
                <a:ea typeface="Cambria" pitchFamily="34" charset="-122"/>
                <a:cs typeface="Cambria" pitchFamily="34" charset="-120"/>
              </a:rPr>
              <a:t>Co-production</a:t>
            </a:r>
            <a:endParaRPr lang="en-US" sz="1450" dirty="0"/>
          </a:p>
        </p:txBody>
      </p:sp>
      <p:sp>
        <p:nvSpPr>
          <p:cNvPr id="39" name="Text 37"/>
          <p:cNvSpPr/>
          <p:nvPr/>
        </p:nvSpPr>
        <p:spPr>
          <a:xfrm>
            <a:off x="7543800" y="4846320"/>
            <a:ext cx="1828800" cy="822960"/>
          </a:xfrm>
          <a:prstGeom prst="rect">
            <a:avLst/>
          </a:prstGeom>
          <a:noFill/>
          <a:ln/>
        </p:spPr>
        <p:txBody>
          <a:bodyPr wrap="square" lIns="0" tIns="0" rIns="0" bIns="0" rtlCol="0" anchor="ctr"/>
          <a:lstStyle/>
          <a:p>
            <a:pPr marL="0" indent="0">
              <a:lnSpc>
                <a:spcPct val="110000"/>
              </a:lnSpc>
              <a:buNone/>
            </a:pPr>
            <a:r>
              <a:rPr lang="en-US" sz="1400" dirty="0">
                <a:solidFill>
                  <a:srgbClr val="5C6B6E"/>
                </a:solidFill>
                <a:latin typeface="Calibri" pitchFamily="34" charset="0"/>
                <a:ea typeface="Calibri" pitchFamily="34" charset="-122"/>
                <a:cs typeface="Calibri" pitchFamily="34" charset="-120"/>
              </a:rPr>
              <a:t>Skills, values, behaviours</a:t>
            </a:r>
            <a:endParaRPr lang="en-US" sz="1400" dirty="0"/>
          </a:p>
        </p:txBody>
      </p:sp>
      <p:sp>
        <p:nvSpPr>
          <p:cNvPr id="40" name="Shape 38"/>
          <p:cNvSpPr/>
          <p:nvPr/>
        </p:nvSpPr>
        <p:spPr>
          <a:xfrm>
            <a:off x="9692640" y="3794760"/>
            <a:ext cx="2103120" cy="1965960"/>
          </a:xfrm>
          <a:prstGeom prst="roundRect">
            <a:avLst>
              <a:gd name="adj" fmla="val 3721"/>
            </a:avLst>
          </a:prstGeom>
          <a:solidFill>
            <a:srgbClr val="FFFFFF"/>
          </a:solidFill>
          <a:ln w="12700">
            <a:solidFill>
              <a:srgbClr val="5FBDB0"/>
            </a:solidFill>
            <a:prstDash val="solid"/>
          </a:ln>
        </p:spPr>
      </p:sp>
      <p:sp>
        <p:nvSpPr>
          <p:cNvPr id="41" name="Text 39"/>
          <p:cNvSpPr/>
          <p:nvPr/>
        </p:nvSpPr>
        <p:spPr>
          <a:xfrm>
            <a:off x="9802368" y="3886200"/>
            <a:ext cx="731520" cy="457200"/>
          </a:xfrm>
          <a:prstGeom prst="rect">
            <a:avLst/>
          </a:prstGeom>
          <a:noFill/>
          <a:ln/>
        </p:spPr>
        <p:txBody>
          <a:bodyPr wrap="square" lIns="0" tIns="0" rIns="0" bIns="0" rtlCol="0" anchor="ctr"/>
          <a:lstStyle/>
          <a:p>
            <a:pPr marL="0" indent="0">
              <a:buNone/>
            </a:pPr>
            <a:r>
              <a:rPr lang="en-US" sz="2400" b="1" dirty="0">
                <a:solidFill>
                  <a:srgbClr val="E2653C"/>
                </a:solidFill>
                <a:latin typeface="Cambria" pitchFamily="34" charset="0"/>
                <a:ea typeface="Cambria" pitchFamily="34" charset="-122"/>
                <a:cs typeface="Cambria" pitchFamily="34" charset="-120"/>
              </a:rPr>
              <a:t>10</a:t>
            </a:r>
            <a:endParaRPr lang="en-US" sz="2400" dirty="0"/>
          </a:p>
        </p:txBody>
      </p:sp>
      <p:sp>
        <p:nvSpPr>
          <p:cNvPr id="42" name="Text 40"/>
          <p:cNvSpPr/>
          <p:nvPr/>
        </p:nvSpPr>
        <p:spPr>
          <a:xfrm>
            <a:off x="9829800" y="4389120"/>
            <a:ext cx="1828800" cy="457200"/>
          </a:xfrm>
          <a:prstGeom prst="rect">
            <a:avLst/>
          </a:prstGeom>
          <a:noFill/>
          <a:ln/>
        </p:spPr>
        <p:txBody>
          <a:bodyPr wrap="square" lIns="0" tIns="0" rIns="0" bIns="0" rtlCol="0" anchor="ctr"/>
          <a:lstStyle/>
          <a:p>
            <a:pPr marL="0" indent="0">
              <a:buNone/>
            </a:pPr>
            <a:r>
              <a:rPr lang="en-US" sz="1450" b="1" dirty="0">
                <a:solidFill>
                  <a:srgbClr val="0B4F5C"/>
                </a:solidFill>
                <a:latin typeface="Cambria" pitchFamily="34" charset="0"/>
                <a:ea typeface="Cambria" pitchFamily="34" charset="-122"/>
                <a:cs typeface="Cambria" pitchFamily="34" charset="-120"/>
              </a:rPr>
              <a:t>Personalised care</a:t>
            </a:r>
            <a:endParaRPr lang="en-US" sz="1450" dirty="0"/>
          </a:p>
        </p:txBody>
      </p:sp>
      <p:sp>
        <p:nvSpPr>
          <p:cNvPr id="43" name="Text 41"/>
          <p:cNvSpPr/>
          <p:nvPr/>
        </p:nvSpPr>
        <p:spPr>
          <a:xfrm>
            <a:off x="9802368" y="4846320"/>
            <a:ext cx="1856232" cy="822960"/>
          </a:xfrm>
          <a:prstGeom prst="rect">
            <a:avLst/>
          </a:prstGeom>
          <a:noFill/>
          <a:ln/>
        </p:spPr>
        <p:txBody>
          <a:bodyPr wrap="square" lIns="0" tIns="0" rIns="0" bIns="0" rtlCol="0" anchor="ctr"/>
          <a:lstStyle/>
          <a:p>
            <a:pPr marL="0" indent="0">
              <a:lnSpc>
                <a:spcPct val="110000"/>
              </a:lnSpc>
              <a:buNone/>
            </a:pPr>
            <a:r>
              <a:rPr lang="en-US" sz="1400" dirty="0">
                <a:solidFill>
                  <a:srgbClr val="5C6B6E"/>
                </a:solidFill>
                <a:latin typeface="Calibri" pitchFamily="34" charset="0"/>
                <a:ea typeface="Calibri" pitchFamily="34" charset="-122"/>
                <a:cs typeface="Calibri" pitchFamily="34" charset="-120"/>
              </a:rPr>
              <a:t>Six-component model</a:t>
            </a:r>
            <a:endParaRPr lang="en-US" sz="1400" dirty="0"/>
          </a:p>
        </p:txBody>
      </p:sp>
      <p:sp>
        <p:nvSpPr>
          <p:cNvPr id="44" name="Text 42"/>
          <p:cNvSpPr/>
          <p:nvPr/>
        </p:nvSpPr>
        <p:spPr>
          <a:xfrm>
            <a:off x="514080" y="6510528"/>
            <a:ext cx="8229600" cy="256032"/>
          </a:xfrm>
          <a:prstGeom prst="rect">
            <a:avLst/>
          </a:prstGeom>
          <a:noFill/>
          <a:ln/>
        </p:spPr>
        <p:txBody>
          <a:bodyPr wrap="square" lIns="0" tIns="0" rIns="0" bIns="0" rtlCol="0" anchor="ctr"/>
          <a:lstStyle/>
          <a:p>
            <a:pPr marL="0" indent="0">
              <a:buNone/>
            </a:pPr>
            <a:endParaRPr lang="en-US" sz="900" dirty="0"/>
          </a:p>
        </p:txBody>
      </p:sp>
      <p:sp>
        <p:nvSpPr>
          <p:cNvPr id="45" name="Text 43"/>
          <p:cNvSpPr/>
          <p:nvPr/>
        </p:nvSpPr>
        <p:spPr>
          <a:xfrm>
            <a:off x="11521440" y="6565392"/>
            <a:ext cx="365760" cy="256032"/>
          </a:xfrm>
          <a:prstGeom prst="rect">
            <a:avLst/>
          </a:prstGeom>
          <a:noFill/>
          <a:ln/>
        </p:spPr>
        <p:txBody>
          <a:bodyPr wrap="square" lIns="0" tIns="0" rIns="0" bIns="0" rtlCol="0" anchor="ctr"/>
          <a:lstStyle/>
          <a:p>
            <a:pPr marL="0" indent="0" algn="r">
              <a:buNone/>
            </a:pPr>
            <a:r>
              <a:rPr lang="en-US" sz="900" dirty="0">
                <a:solidFill>
                  <a:srgbClr val="5C6B6E"/>
                </a:solidFill>
                <a:latin typeface="Calibri" pitchFamily="34" charset="0"/>
                <a:ea typeface="Calibri" pitchFamily="34" charset="-122"/>
                <a:cs typeface="Calibri" pitchFamily="34" charset="-120"/>
              </a:rPr>
              <a:t>2</a:t>
            </a:r>
            <a:endParaRPr lang="en-US" sz="9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47472"/>
            <a:ext cx="11064240" cy="594360"/>
          </a:xfrm>
          <a:prstGeom prst="rect">
            <a:avLst/>
          </a:prstGeom>
          <a:noFill/>
          <a:ln/>
        </p:spPr>
        <p:txBody>
          <a:bodyPr wrap="square" lIns="0" tIns="0" rIns="0" bIns="0" rtlCol="0" anchor="ctr"/>
          <a:lstStyle/>
          <a:p>
            <a:pPr marL="0" indent="0">
              <a:buNone/>
            </a:pPr>
            <a:r>
              <a:rPr lang="en-US" sz="2900" b="1" dirty="0">
                <a:solidFill>
                  <a:srgbClr val="0B4F5C"/>
                </a:solidFill>
                <a:latin typeface="Cambria" pitchFamily="34" charset="0"/>
                <a:ea typeface="Cambria" pitchFamily="34" charset="-122"/>
                <a:cs typeface="Cambria" pitchFamily="34" charset="-120"/>
              </a:rPr>
              <a:t>What Is COPD?</a:t>
            </a:r>
            <a:endParaRPr lang="en-US" sz="2900" dirty="0"/>
          </a:p>
        </p:txBody>
      </p:sp>
      <p:sp>
        <p:nvSpPr>
          <p:cNvPr id="3" name="Text 1"/>
          <p:cNvSpPr/>
          <p:nvPr/>
        </p:nvSpPr>
        <p:spPr>
          <a:xfrm>
            <a:off x="548640" y="896112"/>
            <a:ext cx="11064240" cy="365760"/>
          </a:xfrm>
          <a:prstGeom prst="rect">
            <a:avLst/>
          </a:prstGeom>
          <a:noFill/>
          <a:ln/>
        </p:spPr>
        <p:txBody>
          <a:bodyPr wrap="square" lIns="0" tIns="0" rIns="0" bIns="0" rtlCol="0" anchor="ctr"/>
          <a:lstStyle/>
          <a:p>
            <a:pPr marL="0" indent="0">
              <a:buNone/>
            </a:pPr>
            <a:r>
              <a:rPr lang="en-US" sz="1250" i="1" dirty="0">
                <a:solidFill>
                  <a:srgbClr val="5C6B6E"/>
                </a:solidFill>
                <a:latin typeface="Cambria" panose="02040503050406030204" pitchFamily="18" charset="0"/>
                <a:ea typeface="Cambria" panose="02040503050406030204" pitchFamily="18" charset="0"/>
                <a:cs typeface="Calibri" pitchFamily="34" charset="-120"/>
              </a:rPr>
              <a:t>Overview and definition</a:t>
            </a:r>
            <a:endParaRPr lang="en-US" sz="1250" dirty="0">
              <a:latin typeface="Cambria" panose="02040503050406030204" pitchFamily="18" charset="0"/>
              <a:ea typeface="Cambria" panose="02040503050406030204" pitchFamily="18" charset="0"/>
            </a:endParaRPr>
          </a:p>
        </p:txBody>
      </p:sp>
      <p:sp>
        <p:nvSpPr>
          <p:cNvPr id="4" name="Shape 2"/>
          <p:cNvSpPr/>
          <p:nvPr/>
        </p:nvSpPr>
        <p:spPr>
          <a:xfrm>
            <a:off x="96012" y="1438446"/>
            <a:ext cx="6876288" cy="4950372"/>
          </a:xfrm>
          <a:prstGeom prst="roundRect">
            <a:avLst>
              <a:gd name="adj" fmla="val 2041"/>
            </a:avLst>
          </a:prstGeom>
          <a:solidFill>
            <a:srgbClr val="EAF6F4"/>
          </a:solidFill>
          <a:ln/>
        </p:spPr>
      </p:sp>
      <p:sp>
        <p:nvSpPr>
          <p:cNvPr id="5" name="Text 3"/>
          <p:cNvSpPr/>
          <p:nvPr/>
        </p:nvSpPr>
        <p:spPr>
          <a:xfrm>
            <a:off x="868680" y="1828800"/>
            <a:ext cx="5669280" cy="365760"/>
          </a:xfrm>
          <a:prstGeom prst="rect">
            <a:avLst/>
          </a:prstGeom>
          <a:noFill/>
          <a:ln/>
        </p:spPr>
        <p:txBody>
          <a:bodyPr wrap="square" lIns="0" tIns="0" rIns="0" bIns="0" rtlCol="0" anchor="ctr"/>
          <a:lstStyle/>
          <a:p>
            <a:pPr marL="0" indent="0">
              <a:buNone/>
            </a:pPr>
            <a:r>
              <a:rPr lang="en-US" b="1" dirty="0">
                <a:solidFill>
                  <a:srgbClr val="0B4F5C"/>
                </a:solidFill>
                <a:latin typeface="Cambria" pitchFamily="34" charset="0"/>
                <a:ea typeface="Cambria" pitchFamily="34" charset="-122"/>
                <a:cs typeface="Cambria" pitchFamily="34" charset="-120"/>
              </a:rPr>
              <a:t>Definition</a:t>
            </a:r>
            <a:endParaRPr lang="en-US" dirty="0"/>
          </a:p>
        </p:txBody>
      </p:sp>
      <p:sp>
        <p:nvSpPr>
          <p:cNvPr id="6" name="Text 4"/>
          <p:cNvSpPr/>
          <p:nvPr/>
        </p:nvSpPr>
        <p:spPr>
          <a:xfrm>
            <a:off x="868680" y="2240280"/>
            <a:ext cx="5669280" cy="1463040"/>
          </a:xfrm>
          <a:prstGeom prst="rect">
            <a:avLst/>
          </a:prstGeom>
          <a:noFill/>
          <a:ln/>
        </p:spPr>
        <p:txBody>
          <a:bodyPr wrap="square" lIns="0" tIns="0" rIns="0" bIns="0" rtlCol="0" anchor="ctr"/>
          <a:lstStyle/>
          <a:p>
            <a:pPr marL="0" indent="0">
              <a:lnSpc>
                <a:spcPct val="128000"/>
              </a:lnSpc>
              <a:buNone/>
            </a:pPr>
            <a:r>
              <a:rPr lang="en-US" sz="1400" dirty="0">
                <a:solidFill>
                  <a:srgbClr val="1B2B2E"/>
                </a:solidFill>
                <a:latin typeface="Calibri" pitchFamily="34" charset="0"/>
                <a:ea typeface="Calibri" pitchFamily="34" charset="-122"/>
                <a:cs typeface="Calibri" pitchFamily="34" charset="-120"/>
              </a:rPr>
              <a:t>COPD is a group of gradually worsening and mostly permanent lung conditions, mainly chronic bronchitis and emphysema. It is </a:t>
            </a:r>
            <a:r>
              <a:rPr lang="en-US" sz="1400" dirty="0" err="1">
                <a:solidFill>
                  <a:srgbClr val="1B2B2E"/>
                </a:solidFill>
                <a:latin typeface="Calibri" pitchFamily="34" charset="0"/>
                <a:ea typeface="Calibri" pitchFamily="34" charset="-122"/>
                <a:cs typeface="Calibri" pitchFamily="34" charset="-120"/>
              </a:rPr>
              <a:t>characterised</a:t>
            </a:r>
            <a:r>
              <a:rPr lang="en-US" sz="1400" dirty="0">
                <a:solidFill>
                  <a:srgbClr val="1B2B2E"/>
                </a:solidFill>
                <a:latin typeface="Calibri" pitchFamily="34" charset="0"/>
                <a:ea typeface="Calibri" pitchFamily="34" charset="-122"/>
                <a:cs typeface="Calibri" pitchFamily="34" charset="-120"/>
              </a:rPr>
              <a:t> by persistent airflow limitation that is usually progressive and associated with a long term chronic inflammatory response in the airways and lungs caused by harmful particles or gases.</a:t>
            </a:r>
            <a:r>
              <a:rPr lang="en-US" sz="1400" dirty="0">
                <a:solidFill>
                  <a:srgbClr val="5C6B6E"/>
                </a:solidFill>
                <a:latin typeface="Calibri" pitchFamily="34" charset="0"/>
                <a:ea typeface="Calibri" pitchFamily="34" charset="-122"/>
                <a:cs typeface="Calibri" pitchFamily="34" charset="-120"/>
              </a:rPr>
              <a:t> (NICE, 2019)</a:t>
            </a:r>
            <a:endParaRPr lang="en-US" sz="1400" dirty="0"/>
          </a:p>
        </p:txBody>
      </p:sp>
      <p:sp>
        <p:nvSpPr>
          <p:cNvPr id="7" name="Text 5"/>
          <p:cNvSpPr/>
          <p:nvPr/>
        </p:nvSpPr>
        <p:spPr>
          <a:xfrm>
            <a:off x="868680" y="3794760"/>
            <a:ext cx="5669280" cy="320040"/>
          </a:xfrm>
          <a:prstGeom prst="rect">
            <a:avLst/>
          </a:prstGeom>
          <a:noFill/>
          <a:ln/>
        </p:spPr>
        <p:txBody>
          <a:bodyPr wrap="square" lIns="0" tIns="0" rIns="0" bIns="0" rtlCol="0" anchor="ctr"/>
          <a:lstStyle/>
          <a:p>
            <a:pPr marL="0" indent="0">
              <a:buNone/>
            </a:pPr>
            <a:r>
              <a:rPr lang="en-US" sz="1600" b="1" dirty="0">
                <a:solidFill>
                  <a:srgbClr val="0B4F5C"/>
                </a:solidFill>
                <a:latin typeface="Cambria" pitchFamily="34" charset="0"/>
                <a:ea typeface="Cambria" pitchFamily="34" charset="-122"/>
                <a:cs typeface="Cambria" pitchFamily="34" charset="-120"/>
              </a:rPr>
              <a:t>Key clinical features</a:t>
            </a:r>
          </a:p>
          <a:p>
            <a:pPr marL="0" indent="0">
              <a:buNone/>
            </a:pPr>
            <a:endParaRPr lang="en-US" sz="1600" b="1" dirty="0">
              <a:solidFill>
                <a:srgbClr val="0B4F5C"/>
              </a:solidFill>
              <a:latin typeface="Cambria" pitchFamily="34" charset="0"/>
              <a:ea typeface="Cambria" pitchFamily="34" charset="-122"/>
            </a:endParaRPr>
          </a:p>
        </p:txBody>
      </p:sp>
      <p:sp>
        <p:nvSpPr>
          <p:cNvPr id="8" name="Text 6"/>
          <p:cNvSpPr/>
          <p:nvPr/>
        </p:nvSpPr>
        <p:spPr>
          <a:xfrm>
            <a:off x="868680" y="4160520"/>
            <a:ext cx="5669280" cy="1828800"/>
          </a:xfrm>
          <a:prstGeom prst="rect">
            <a:avLst/>
          </a:prstGeom>
          <a:noFill/>
          <a:ln/>
        </p:spPr>
        <p:txBody>
          <a:bodyPr wrap="square" lIns="0" tIns="0" rIns="0" bIns="0" rtlCol="0" anchor="ctr"/>
          <a:lstStyle/>
          <a:p>
            <a:pPr marL="342900" indent="-342900">
              <a:lnSpc>
                <a:spcPct val="115000"/>
              </a:lnSpc>
              <a:spcAft>
                <a:spcPts val="800"/>
              </a:spcAft>
              <a:buSzPct val="100000"/>
              <a:buChar char="●"/>
            </a:pPr>
            <a:r>
              <a:rPr lang="en-US" sz="1400" dirty="0">
                <a:solidFill>
                  <a:srgbClr val="1B2B2E"/>
                </a:solidFill>
                <a:latin typeface="Calibri" pitchFamily="34" charset="0"/>
                <a:ea typeface="Calibri" pitchFamily="34" charset="-122"/>
                <a:cs typeface="Calibri" pitchFamily="34" charset="-120"/>
              </a:rPr>
              <a:t>Chronic bronchitis:  It is characterized by a mucus producing cough that occurs on most days for at least 3 months in two consecutive years.</a:t>
            </a:r>
            <a:endParaRPr lang="en-US" sz="1400" dirty="0"/>
          </a:p>
          <a:p>
            <a:pPr marL="342900" indent="-342900">
              <a:lnSpc>
                <a:spcPct val="115000"/>
              </a:lnSpc>
              <a:spcAft>
                <a:spcPts val="800"/>
              </a:spcAft>
              <a:buSzPct val="100000"/>
              <a:buChar char="●"/>
            </a:pPr>
            <a:r>
              <a:rPr lang="en-US" sz="1400" dirty="0">
                <a:solidFill>
                  <a:srgbClr val="1B2B2E"/>
                </a:solidFill>
                <a:latin typeface="Calibri" pitchFamily="34" charset="0"/>
                <a:ea typeface="Calibri" pitchFamily="34" charset="-122"/>
                <a:cs typeface="Calibri" pitchFamily="34" charset="-120"/>
              </a:rPr>
              <a:t>Emphysema: damage of alveolar walls, reducing gas-exchange surface area</a:t>
            </a:r>
            <a:endParaRPr lang="en-US" sz="1400" dirty="0"/>
          </a:p>
          <a:p>
            <a:pPr marL="342900" indent="-342900">
              <a:lnSpc>
                <a:spcPct val="115000"/>
              </a:lnSpc>
              <a:spcAft>
                <a:spcPts val="800"/>
              </a:spcAft>
              <a:buSzPct val="100000"/>
              <a:buChar char="●"/>
            </a:pPr>
            <a:r>
              <a:rPr lang="en-US" sz="1400" dirty="0">
                <a:solidFill>
                  <a:srgbClr val="1B2B2E"/>
                </a:solidFill>
                <a:latin typeface="Calibri" pitchFamily="34" charset="0"/>
                <a:ea typeface="Calibri" pitchFamily="34" charset="-122"/>
                <a:cs typeface="Calibri" pitchFamily="34" charset="-120"/>
              </a:rPr>
              <a:t>Airflow obstruction confirmed by a post-bronchodilator FEV1/FVC ratio below 0.7</a:t>
            </a:r>
            <a:r>
              <a:rPr lang="en-US" sz="1400" dirty="0">
                <a:solidFill>
                  <a:srgbClr val="5C6B6E"/>
                </a:solidFill>
                <a:latin typeface="Calibri" pitchFamily="34" charset="0"/>
                <a:ea typeface="Calibri" pitchFamily="34" charset="-122"/>
                <a:cs typeface="Calibri" pitchFamily="34" charset="-120"/>
              </a:rPr>
              <a:t> (NICE, 2019)</a:t>
            </a:r>
            <a:endParaRPr lang="en-US" sz="1400" dirty="0"/>
          </a:p>
          <a:p>
            <a:pPr marL="342900" indent="-342900">
              <a:lnSpc>
                <a:spcPct val="115000"/>
              </a:lnSpc>
              <a:spcAft>
                <a:spcPts val="800"/>
              </a:spcAft>
              <a:buSzPct val="100000"/>
              <a:buChar char="●"/>
            </a:pPr>
            <a:r>
              <a:rPr lang="en-US" sz="1400" dirty="0">
                <a:solidFill>
                  <a:srgbClr val="1B2B2E"/>
                </a:solidFill>
                <a:latin typeface="Calibri" pitchFamily="34" charset="0"/>
                <a:ea typeface="Calibri" pitchFamily="34" charset="-122"/>
                <a:cs typeface="Calibri" pitchFamily="34" charset="-120"/>
              </a:rPr>
              <a:t>A long-term condition -- currently no cure, but treatable and its progression can be slowed</a:t>
            </a:r>
            <a:endParaRPr lang="en-US" sz="1400" dirty="0"/>
          </a:p>
        </p:txBody>
      </p:sp>
      <p:sp>
        <p:nvSpPr>
          <p:cNvPr id="9" name="Shape 7"/>
          <p:cNvSpPr/>
          <p:nvPr/>
        </p:nvSpPr>
        <p:spPr>
          <a:xfrm>
            <a:off x="7086600" y="1600200"/>
            <a:ext cx="4553712" cy="2103120"/>
          </a:xfrm>
          <a:prstGeom prst="roundRect">
            <a:avLst>
              <a:gd name="adj" fmla="val 4348"/>
            </a:avLst>
          </a:prstGeom>
          <a:solidFill>
            <a:srgbClr val="0B4F5C"/>
          </a:solidFill>
          <a:ln/>
        </p:spPr>
      </p:sp>
      <p:sp>
        <p:nvSpPr>
          <p:cNvPr id="10" name="Text 8"/>
          <p:cNvSpPr/>
          <p:nvPr/>
        </p:nvSpPr>
        <p:spPr>
          <a:xfrm>
            <a:off x="7315200" y="1755648"/>
            <a:ext cx="4114800" cy="365760"/>
          </a:xfrm>
          <a:prstGeom prst="rect">
            <a:avLst/>
          </a:prstGeom>
          <a:noFill/>
          <a:ln/>
        </p:spPr>
        <p:txBody>
          <a:bodyPr wrap="square" lIns="0" tIns="0" rIns="0" bIns="0" rtlCol="0" anchor="ctr"/>
          <a:lstStyle/>
          <a:p>
            <a:pPr marL="0" indent="0">
              <a:buNone/>
            </a:pPr>
            <a:r>
              <a:rPr lang="en-US" sz="1350" b="1" dirty="0">
                <a:solidFill>
                  <a:srgbClr val="FFFFFF"/>
                </a:solidFill>
                <a:latin typeface="Cambria" pitchFamily="34" charset="0"/>
                <a:ea typeface="Cambria" pitchFamily="34" charset="-122"/>
                <a:cs typeface="Cambria" pitchFamily="34" charset="-120"/>
              </a:rPr>
              <a:t>COPD is NOT a single disease</a:t>
            </a:r>
            <a:endParaRPr lang="en-US" sz="1350" dirty="0"/>
          </a:p>
        </p:txBody>
      </p:sp>
      <p:sp>
        <p:nvSpPr>
          <p:cNvPr id="11" name="Text 9"/>
          <p:cNvSpPr/>
          <p:nvPr/>
        </p:nvSpPr>
        <p:spPr>
          <a:xfrm>
            <a:off x="7315200" y="2148840"/>
            <a:ext cx="4160520" cy="1463040"/>
          </a:xfrm>
          <a:prstGeom prst="rect">
            <a:avLst/>
          </a:prstGeom>
          <a:noFill/>
          <a:ln/>
        </p:spPr>
        <p:txBody>
          <a:bodyPr wrap="square" lIns="0" tIns="0" rIns="0" bIns="0" rtlCol="0" anchor="ctr"/>
          <a:lstStyle/>
          <a:p>
            <a:pPr marL="0" indent="0">
              <a:lnSpc>
                <a:spcPct val="125000"/>
              </a:lnSpc>
              <a:buNone/>
            </a:pPr>
            <a:r>
              <a:rPr lang="en-US" sz="1400" dirty="0">
                <a:solidFill>
                  <a:srgbClr val="EAF6F4"/>
                </a:solidFill>
                <a:latin typeface="Calibri" pitchFamily="34" charset="0"/>
                <a:ea typeface="Calibri" pitchFamily="34" charset="-122"/>
                <a:cs typeface="Calibri" pitchFamily="34" charset="-120"/>
              </a:rPr>
              <a:t>It is a spectrum combining airway inflammation (bronchitis) and alveolar destruction (emphysema) -- most patients have a mix of both.</a:t>
            </a:r>
            <a:endParaRPr lang="en-US" sz="1400" dirty="0"/>
          </a:p>
        </p:txBody>
      </p:sp>
      <p:sp>
        <p:nvSpPr>
          <p:cNvPr id="12" name="Shape 10"/>
          <p:cNvSpPr/>
          <p:nvPr/>
        </p:nvSpPr>
        <p:spPr>
          <a:xfrm>
            <a:off x="7086600" y="3886200"/>
            <a:ext cx="4553712" cy="2194560"/>
          </a:xfrm>
          <a:prstGeom prst="roundRect">
            <a:avLst>
              <a:gd name="adj" fmla="val 4167"/>
            </a:avLst>
          </a:prstGeom>
          <a:solidFill>
            <a:srgbClr val="E2653C"/>
          </a:solidFill>
          <a:ln/>
        </p:spPr>
      </p:sp>
      <p:sp>
        <p:nvSpPr>
          <p:cNvPr id="13" name="Text 11"/>
          <p:cNvSpPr/>
          <p:nvPr/>
        </p:nvSpPr>
        <p:spPr>
          <a:xfrm>
            <a:off x="7315200" y="4041648"/>
            <a:ext cx="4114800" cy="365760"/>
          </a:xfrm>
          <a:prstGeom prst="rect">
            <a:avLst/>
          </a:prstGeom>
          <a:noFill/>
          <a:ln/>
        </p:spPr>
        <p:txBody>
          <a:bodyPr wrap="square" lIns="0" tIns="0" rIns="0" bIns="0" rtlCol="0" anchor="ctr"/>
          <a:lstStyle/>
          <a:p>
            <a:pPr marL="0" indent="0">
              <a:buNone/>
            </a:pPr>
            <a:r>
              <a:rPr lang="en-US" sz="1350" b="1" dirty="0">
                <a:solidFill>
                  <a:srgbClr val="FFFFFF"/>
                </a:solidFill>
                <a:latin typeface="Cambria" pitchFamily="34" charset="0"/>
                <a:ea typeface="Cambria" pitchFamily="34" charset="-122"/>
                <a:cs typeface="Cambria" pitchFamily="34" charset="-120"/>
              </a:rPr>
              <a:t>Distinguishing feature</a:t>
            </a:r>
            <a:endParaRPr lang="en-US" sz="1350" dirty="0"/>
          </a:p>
        </p:txBody>
      </p:sp>
      <p:sp>
        <p:nvSpPr>
          <p:cNvPr id="14" name="Text 12"/>
          <p:cNvSpPr/>
          <p:nvPr/>
        </p:nvSpPr>
        <p:spPr>
          <a:xfrm>
            <a:off x="7315200" y="4434840"/>
            <a:ext cx="4160520" cy="1463040"/>
          </a:xfrm>
          <a:prstGeom prst="rect">
            <a:avLst/>
          </a:prstGeom>
          <a:noFill/>
          <a:ln/>
        </p:spPr>
        <p:txBody>
          <a:bodyPr wrap="square" lIns="0" tIns="0" rIns="0" bIns="0" rtlCol="0" anchor="ctr"/>
          <a:lstStyle/>
          <a:p>
            <a:pPr marL="0" indent="0">
              <a:lnSpc>
                <a:spcPct val="125000"/>
              </a:lnSpc>
              <a:buNone/>
            </a:pPr>
            <a:r>
              <a:rPr lang="en-US" sz="1400" dirty="0">
                <a:solidFill>
                  <a:srgbClr val="FFFFFF"/>
                </a:solidFill>
                <a:latin typeface="Calibri" pitchFamily="34" charset="0"/>
                <a:ea typeface="Calibri" pitchFamily="34" charset="-122"/>
                <a:cs typeface="Calibri" pitchFamily="34" charset="-120"/>
              </a:rPr>
              <a:t>Unlike asthma, airflow limitation in COPD shows little or no reversibility with bronchodilators -- the obstruction is largely “fixed”.</a:t>
            </a:r>
            <a:r>
              <a:rPr lang="en-US" sz="1400" dirty="0">
                <a:solidFill>
                  <a:srgbClr val="5C6B6E"/>
                </a:solidFill>
                <a:latin typeface="Calibri" pitchFamily="34" charset="0"/>
                <a:ea typeface="Calibri" pitchFamily="34" charset="-122"/>
                <a:cs typeface="Calibri" pitchFamily="34" charset="-120"/>
              </a:rPr>
              <a:t> </a:t>
            </a:r>
            <a:r>
              <a:rPr lang="en-US" sz="1400" dirty="0">
                <a:solidFill>
                  <a:schemeClr val="bg1"/>
                </a:solidFill>
                <a:latin typeface="Calibri" pitchFamily="34" charset="0"/>
                <a:ea typeface="Calibri" pitchFamily="34" charset="-122"/>
                <a:cs typeface="Calibri" pitchFamily="34" charset="-120"/>
              </a:rPr>
              <a:t>(GOLD, 2025)</a:t>
            </a:r>
            <a:endParaRPr lang="en-US" sz="1400" dirty="0">
              <a:solidFill>
                <a:schemeClr val="bg1"/>
              </a:solidFill>
            </a:endParaRPr>
          </a:p>
        </p:txBody>
      </p:sp>
      <p:sp>
        <p:nvSpPr>
          <p:cNvPr id="15" name="Text 13"/>
          <p:cNvSpPr/>
          <p:nvPr/>
        </p:nvSpPr>
        <p:spPr>
          <a:xfrm>
            <a:off x="457200" y="6565392"/>
            <a:ext cx="8229600" cy="256032"/>
          </a:xfrm>
          <a:prstGeom prst="rect">
            <a:avLst/>
          </a:prstGeom>
          <a:noFill/>
          <a:ln/>
        </p:spPr>
        <p:txBody>
          <a:bodyPr wrap="square" lIns="0" tIns="0" rIns="0" bIns="0" rtlCol="0" anchor="ctr"/>
          <a:lstStyle/>
          <a:p>
            <a:pPr marL="0" indent="0">
              <a:buNone/>
            </a:pPr>
            <a:endParaRPr lang="en-US" sz="900" dirty="0"/>
          </a:p>
        </p:txBody>
      </p:sp>
      <p:sp>
        <p:nvSpPr>
          <p:cNvPr id="16" name="Text 14"/>
          <p:cNvSpPr/>
          <p:nvPr/>
        </p:nvSpPr>
        <p:spPr>
          <a:xfrm>
            <a:off x="11521440" y="6565392"/>
            <a:ext cx="365760" cy="256032"/>
          </a:xfrm>
          <a:prstGeom prst="rect">
            <a:avLst/>
          </a:prstGeom>
          <a:noFill/>
          <a:ln/>
        </p:spPr>
        <p:txBody>
          <a:bodyPr wrap="square" lIns="0" tIns="0" rIns="0" bIns="0" rtlCol="0" anchor="ctr"/>
          <a:lstStyle/>
          <a:p>
            <a:pPr marL="0" indent="0" algn="r">
              <a:buNone/>
            </a:pPr>
            <a:r>
              <a:rPr lang="en-US" sz="900" dirty="0">
                <a:solidFill>
                  <a:srgbClr val="5C6B6E"/>
                </a:solidFill>
                <a:latin typeface="Calibri" pitchFamily="34" charset="0"/>
                <a:ea typeface="Calibri" pitchFamily="34" charset="-122"/>
                <a:cs typeface="Calibri" pitchFamily="34" charset="-120"/>
              </a:rPr>
              <a:t>3</a:t>
            </a:r>
            <a:endParaRPr lang="en-US" sz="9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47472"/>
            <a:ext cx="11064240" cy="594360"/>
          </a:xfrm>
          <a:prstGeom prst="rect">
            <a:avLst/>
          </a:prstGeom>
          <a:noFill/>
          <a:ln/>
        </p:spPr>
        <p:txBody>
          <a:bodyPr wrap="square" lIns="0" tIns="0" rIns="0" bIns="0" rtlCol="0" anchor="ctr"/>
          <a:lstStyle/>
          <a:p>
            <a:pPr marL="0" indent="0">
              <a:buNone/>
            </a:pPr>
            <a:r>
              <a:rPr lang="en-US" sz="2900" b="1" dirty="0">
                <a:solidFill>
                  <a:srgbClr val="0B4F5C"/>
                </a:solidFill>
                <a:latin typeface="Cambria" pitchFamily="34" charset="0"/>
                <a:ea typeface="Cambria" pitchFamily="34" charset="-122"/>
                <a:cs typeface="Cambria" pitchFamily="34" charset="-120"/>
              </a:rPr>
              <a:t>Recognising the Symptoms</a:t>
            </a:r>
            <a:endParaRPr lang="en-US" sz="2900" dirty="0"/>
          </a:p>
        </p:txBody>
      </p:sp>
      <p:sp>
        <p:nvSpPr>
          <p:cNvPr id="3" name="Text 1"/>
          <p:cNvSpPr/>
          <p:nvPr/>
        </p:nvSpPr>
        <p:spPr>
          <a:xfrm>
            <a:off x="548640" y="896112"/>
            <a:ext cx="11064240" cy="365760"/>
          </a:xfrm>
          <a:prstGeom prst="rect">
            <a:avLst/>
          </a:prstGeom>
          <a:noFill/>
          <a:ln/>
        </p:spPr>
        <p:txBody>
          <a:bodyPr wrap="square" lIns="0" tIns="0" rIns="0" bIns="0" rtlCol="0" anchor="ctr"/>
          <a:lstStyle/>
          <a:p>
            <a:pPr marL="0" indent="0">
              <a:buNone/>
            </a:pPr>
            <a:r>
              <a:rPr lang="en-US" sz="1250" i="1" dirty="0">
                <a:solidFill>
                  <a:srgbClr val="5C6B6E"/>
                </a:solidFill>
                <a:latin typeface="Calibri" pitchFamily="34" charset="0"/>
                <a:ea typeface="Calibri" pitchFamily="34" charset="-122"/>
                <a:cs typeface="Calibri" pitchFamily="34" charset="-120"/>
              </a:rPr>
              <a:t>What patients present with in primary and community care</a:t>
            </a:r>
            <a:endParaRPr lang="en-US" sz="1250" dirty="0"/>
          </a:p>
        </p:txBody>
      </p:sp>
      <p:sp>
        <p:nvSpPr>
          <p:cNvPr id="4" name="Shape 2"/>
          <p:cNvSpPr/>
          <p:nvPr/>
        </p:nvSpPr>
        <p:spPr>
          <a:xfrm>
            <a:off x="548640" y="1691640"/>
            <a:ext cx="3611880" cy="2148840"/>
          </a:xfrm>
          <a:prstGeom prst="roundRect">
            <a:avLst>
              <a:gd name="adj" fmla="val 3830"/>
            </a:avLst>
          </a:prstGeom>
          <a:solidFill>
            <a:srgbClr val="EAF6F4"/>
          </a:solidFill>
          <a:ln w="12700">
            <a:solidFill>
              <a:srgbClr val="5FBDB0"/>
            </a:solidFill>
            <a:prstDash val="solid"/>
          </a:ln>
        </p:spPr>
      </p:sp>
      <p:sp>
        <p:nvSpPr>
          <p:cNvPr id="5" name="Shape 3"/>
          <p:cNvSpPr/>
          <p:nvPr/>
        </p:nvSpPr>
        <p:spPr>
          <a:xfrm>
            <a:off x="777240" y="1920240"/>
            <a:ext cx="594360" cy="594360"/>
          </a:xfrm>
          <a:prstGeom prst="ellipse">
            <a:avLst/>
          </a:prstGeom>
          <a:solidFill>
            <a:srgbClr val="5FBDB0"/>
          </a:solidFill>
          <a:ln/>
        </p:spPr>
      </p:sp>
      <p:sp>
        <p:nvSpPr>
          <p:cNvPr id="6" name="Text 4"/>
          <p:cNvSpPr/>
          <p:nvPr/>
        </p:nvSpPr>
        <p:spPr>
          <a:xfrm>
            <a:off x="777240" y="1920240"/>
            <a:ext cx="594360" cy="594360"/>
          </a:xfrm>
          <a:prstGeom prst="rect">
            <a:avLst/>
          </a:prstGeom>
          <a:noFill/>
          <a:ln/>
        </p:spPr>
        <p:txBody>
          <a:bodyPr wrap="square" lIns="0" tIns="0" rIns="0" bIns="0" rtlCol="0" anchor="ctr"/>
          <a:lstStyle/>
          <a:p>
            <a:pPr marL="0" indent="0" algn="ctr">
              <a:buNone/>
            </a:pPr>
            <a:r>
              <a:rPr lang="en-US" sz="1430" b="1" dirty="0">
                <a:solidFill>
                  <a:srgbClr val="FFFFFF"/>
                </a:solidFill>
                <a:latin typeface="Calibri" pitchFamily="34" charset="0"/>
                <a:ea typeface="Calibri" pitchFamily="34" charset="-122"/>
                <a:cs typeface="Calibri" pitchFamily="34" charset="-120"/>
              </a:rPr>
              <a:t>☁</a:t>
            </a:r>
            <a:endParaRPr lang="en-US" sz="1430" dirty="0"/>
          </a:p>
        </p:txBody>
      </p:sp>
      <p:sp>
        <p:nvSpPr>
          <p:cNvPr id="7" name="Text 5"/>
          <p:cNvSpPr/>
          <p:nvPr/>
        </p:nvSpPr>
        <p:spPr>
          <a:xfrm>
            <a:off x="1508760" y="1947672"/>
            <a:ext cx="2514600" cy="502920"/>
          </a:xfrm>
          <a:prstGeom prst="rect">
            <a:avLst/>
          </a:prstGeom>
          <a:noFill/>
          <a:ln/>
        </p:spPr>
        <p:txBody>
          <a:bodyPr wrap="square" lIns="0" tIns="0" rIns="0" bIns="0" rtlCol="0" anchor="ctr"/>
          <a:lstStyle/>
          <a:p>
            <a:pPr marL="0" indent="0">
              <a:buNone/>
            </a:pPr>
            <a:r>
              <a:rPr lang="en-US" sz="1600" b="1" dirty="0">
                <a:solidFill>
                  <a:srgbClr val="0B4F5C"/>
                </a:solidFill>
                <a:latin typeface="Cambria" pitchFamily="34" charset="0"/>
                <a:ea typeface="Cambria" pitchFamily="34" charset="-122"/>
                <a:cs typeface="Cambria" pitchFamily="34" charset="-120"/>
              </a:rPr>
              <a:t>Breathlessness</a:t>
            </a:r>
            <a:endParaRPr lang="en-US" sz="1600" dirty="0"/>
          </a:p>
        </p:txBody>
      </p:sp>
      <p:sp>
        <p:nvSpPr>
          <p:cNvPr id="8" name="Text 6"/>
          <p:cNvSpPr/>
          <p:nvPr/>
        </p:nvSpPr>
        <p:spPr>
          <a:xfrm>
            <a:off x="777240" y="2651760"/>
            <a:ext cx="3154680" cy="1097280"/>
          </a:xfrm>
          <a:prstGeom prst="rect">
            <a:avLst/>
          </a:prstGeom>
          <a:noFill/>
          <a:ln/>
        </p:spPr>
        <p:txBody>
          <a:bodyPr wrap="square" lIns="0" tIns="0" rIns="0" bIns="0" rtlCol="0" anchor="ctr"/>
          <a:lstStyle/>
          <a:p>
            <a:pPr marL="0" indent="0">
              <a:lnSpc>
                <a:spcPct val="120000"/>
              </a:lnSpc>
              <a:buNone/>
            </a:pPr>
            <a:r>
              <a:rPr lang="en-US" sz="1400" dirty="0">
                <a:solidFill>
                  <a:srgbClr val="1B2B2E"/>
                </a:solidFill>
                <a:latin typeface="Calibri" pitchFamily="34" charset="0"/>
                <a:ea typeface="Calibri" pitchFamily="34" charset="-122"/>
                <a:cs typeface="Calibri" pitchFamily="34" charset="-120"/>
              </a:rPr>
              <a:t>Progressive, persistent and worse on exertion -- the hallmark symptom</a:t>
            </a:r>
            <a:r>
              <a:rPr lang="en-US" sz="1400" dirty="0">
                <a:solidFill>
                  <a:srgbClr val="5C6B6E"/>
                </a:solidFill>
                <a:latin typeface="Calibri" pitchFamily="34" charset="0"/>
                <a:ea typeface="Calibri" pitchFamily="34" charset="-122"/>
                <a:cs typeface="Calibri" pitchFamily="34" charset="-120"/>
              </a:rPr>
              <a:t> (NICE, 2019)</a:t>
            </a:r>
            <a:endParaRPr lang="en-US" sz="1400" dirty="0"/>
          </a:p>
        </p:txBody>
      </p:sp>
      <p:sp>
        <p:nvSpPr>
          <p:cNvPr id="9" name="Shape 7"/>
          <p:cNvSpPr/>
          <p:nvPr/>
        </p:nvSpPr>
        <p:spPr>
          <a:xfrm>
            <a:off x="4389120" y="1691640"/>
            <a:ext cx="3611880" cy="2148840"/>
          </a:xfrm>
          <a:prstGeom prst="roundRect">
            <a:avLst>
              <a:gd name="adj" fmla="val 3830"/>
            </a:avLst>
          </a:prstGeom>
          <a:solidFill>
            <a:srgbClr val="FFFFFF"/>
          </a:solidFill>
          <a:ln w="12700">
            <a:solidFill>
              <a:srgbClr val="5FBDB0"/>
            </a:solidFill>
            <a:prstDash val="solid"/>
          </a:ln>
        </p:spPr>
      </p:sp>
      <p:sp>
        <p:nvSpPr>
          <p:cNvPr id="10" name="Shape 8"/>
          <p:cNvSpPr/>
          <p:nvPr/>
        </p:nvSpPr>
        <p:spPr>
          <a:xfrm>
            <a:off x="4617720" y="1920240"/>
            <a:ext cx="594360" cy="594360"/>
          </a:xfrm>
          <a:prstGeom prst="ellipse">
            <a:avLst/>
          </a:prstGeom>
          <a:solidFill>
            <a:srgbClr val="5FBDB0"/>
          </a:solidFill>
          <a:ln/>
        </p:spPr>
      </p:sp>
      <p:sp>
        <p:nvSpPr>
          <p:cNvPr id="11" name="Text 9"/>
          <p:cNvSpPr/>
          <p:nvPr/>
        </p:nvSpPr>
        <p:spPr>
          <a:xfrm>
            <a:off x="4617720" y="1920240"/>
            <a:ext cx="594360" cy="594360"/>
          </a:xfrm>
          <a:prstGeom prst="rect">
            <a:avLst/>
          </a:prstGeom>
          <a:noFill/>
          <a:ln/>
        </p:spPr>
        <p:txBody>
          <a:bodyPr wrap="square" lIns="0" tIns="0" rIns="0" bIns="0" rtlCol="0" anchor="ctr"/>
          <a:lstStyle/>
          <a:p>
            <a:pPr marL="0" indent="0" algn="ctr">
              <a:buNone/>
            </a:pPr>
            <a:r>
              <a:rPr lang="en-US" sz="1430" b="1" dirty="0">
                <a:solidFill>
                  <a:srgbClr val="FFFFFF"/>
                </a:solidFill>
                <a:latin typeface="Calibri" pitchFamily="34" charset="0"/>
                <a:ea typeface="Calibri" pitchFamily="34" charset="-122"/>
                <a:cs typeface="Calibri" pitchFamily="34" charset="-120"/>
              </a:rPr>
              <a:t>❤</a:t>
            </a:r>
            <a:endParaRPr lang="en-US" sz="1430" dirty="0"/>
          </a:p>
        </p:txBody>
      </p:sp>
      <p:sp>
        <p:nvSpPr>
          <p:cNvPr id="12" name="Text 10"/>
          <p:cNvSpPr/>
          <p:nvPr/>
        </p:nvSpPr>
        <p:spPr>
          <a:xfrm>
            <a:off x="5349240" y="1947672"/>
            <a:ext cx="2514600" cy="502920"/>
          </a:xfrm>
          <a:prstGeom prst="rect">
            <a:avLst/>
          </a:prstGeom>
          <a:noFill/>
          <a:ln/>
        </p:spPr>
        <p:txBody>
          <a:bodyPr wrap="square" lIns="0" tIns="0" rIns="0" bIns="0" rtlCol="0" anchor="ctr"/>
          <a:lstStyle/>
          <a:p>
            <a:pPr marL="0" indent="0">
              <a:buNone/>
            </a:pPr>
            <a:r>
              <a:rPr lang="en-US" sz="1600" b="1" dirty="0">
                <a:solidFill>
                  <a:srgbClr val="0B4F5C"/>
                </a:solidFill>
                <a:latin typeface="Cambria" pitchFamily="34" charset="0"/>
                <a:ea typeface="Cambria" pitchFamily="34" charset="-122"/>
                <a:cs typeface="Cambria" pitchFamily="34" charset="-120"/>
              </a:rPr>
              <a:t>Chronic cough</a:t>
            </a:r>
            <a:endParaRPr lang="en-US" sz="1600" dirty="0"/>
          </a:p>
        </p:txBody>
      </p:sp>
      <p:sp>
        <p:nvSpPr>
          <p:cNvPr id="13" name="Text 11"/>
          <p:cNvSpPr/>
          <p:nvPr/>
        </p:nvSpPr>
        <p:spPr>
          <a:xfrm>
            <a:off x="4617720" y="2651760"/>
            <a:ext cx="3154680" cy="1097280"/>
          </a:xfrm>
          <a:prstGeom prst="rect">
            <a:avLst/>
          </a:prstGeom>
          <a:noFill/>
          <a:ln/>
        </p:spPr>
        <p:txBody>
          <a:bodyPr wrap="square" lIns="0" tIns="0" rIns="0" bIns="0" rtlCol="0" anchor="ctr"/>
          <a:lstStyle/>
          <a:p>
            <a:pPr marL="0" indent="0">
              <a:lnSpc>
                <a:spcPct val="120000"/>
              </a:lnSpc>
              <a:buNone/>
            </a:pPr>
            <a:r>
              <a:rPr lang="en-US" sz="1400" dirty="0">
                <a:solidFill>
                  <a:srgbClr val="1B2B2E"/>
                </a:solidFill>
                <a:latin typeface="Calibri" pitchFamily="34" charset="0"/>
                <a:ea typeface="Calibri" pitchFamily="34" charset="-122"/>
                <a:cs typeface="Calibri" pitchFamily="34" charset="-120"/>
              </a:rPr>
              <a:t>Often productive; may be dismissed by patients as a “smoker's cough”</a:t>
            </a:r>
            <a:r>
              <a:rPr lang="en-US" sz="1400" dirty="0">
                <a:solidFill>
                  <a:srgbClr val="5C6B6E"/>
                </a:solidFill>
                <a:latin typeface="Calibri" pitchFamily="34" charset="0"/>
                <a:ea typeface="Calibri" pitchFamily="34" charset="-122"/>
                <a:cs typeface="Calibri" pitchFamily="34" charset="-120"/>
              </a:rPr>
              <a:t> (NICE, 2019)</a:t>
            </a:r>
            <a:endParaRPr lang="en-US" sz="1400" dirty="0"/>
          </a:p>
        </p:txBody>
      </p:sp>
      <p:sp>
        <p:nvSpPr>
          <p:cNvPr id="14" name="Shape 12"/>
          <p:cNvSpPr/>
          <p:nvPr/>
        </p:nvSpPr>
        <p:spPr>
          <a:xfrm>
            <a:off x="8229600" y="1691640"/>
            <a:ext cx="3611880" cy="2148840"/>
          </a:xfrm>
          <a:prstGeom prst="roundRect">
            <a:avLst>
              <a:gd name="adj" fmla="val 3830"/>
            </a:avLst>
          </a:prstGeom>
          <a:solidFill>
            <a:srgbClr val="EAF6F4"/>
          </a:solidFill>
          <a:ln w="12700">
            <a:solidFill>
              <a:srgbClr val="5FBDB0"/>
            </a:solidFill>
            <a:prstDash val="solid"/>
          </a:ln>
        </p:spPr>
      </p:sp>
      <p:sp>
        <p:nvSpPr>
          <p:cNvPr id="15" name="Shape 13"/>
          <p:cNvSpPr/>
          <p:nvPr/>
        </p:nvSpPr>
        <p:spPr>
          <a:xfrm>
            <a:off x="8458200" y="1920240"/>
            <a:ext cx="594360" cy="594360"/>
          </a:xfrm>
          <a:prstGeom prst="ellipse">
            <a:avLst/>
          </a:prstGeom>
          <a:solidFill>
            <a:srgbClr val="5FBDB0"/>
          </a:solidFill>
          <a:ln/>
        </p:spPr>
      </p:sp>
      <p:sp>
        <p:nvSpPr>
          <p:cNvPr id="16" name="Text 14"/>
          <p:cNvSpPr/>
          <p:nvPr/>
        </p:nvSpPr>
        <p:spPr>
          <a:xfrm>
            <a:off x="8458200" y="1920240"/>
            <a:ext cx="594360" cy="594360"/>
          </a:xfrm>
          <a:prstGeom prst="rect">
            <a:avLst/>
          </a:prstGeom>
          <a:noFill/>
          <a:ln/>
        </p:spPr>
        <p:txBody>
          <a:bodyPr wrap="square" lIns="0" tIns="0" rIns="0" bIns="0" rtlCol="0" anchor="ctr"/>
          <a:lstStyle/>
          <a:p>
            <a:pPr marL="0" indent="0" algn="ctr">
              <a:buNone/>
            </a:pPr>
            <a:r>
              <a:rPr lang="en-US" sz="1430" b="1" dirty="0">
                <a:solidFill>
                  <a:srgbClr val="FFFFFF"/>
                </a:solidFill>
                <a:latin typeface="Calibri" pitchFamily="34" charset="0"/>
                <a:ea typeface="Calibri" pitchFamily="34" charset="-122"/>
                <a:cs typeface="Calibri" pitchFamily="34" charset="-120"/>
              </a:rPr>
              <a:t>✦</a:t>
            </a:r>
            <a:endParaRPr lang="en-US" sz="1430" dirty="0"/>
          </a:p>
        </p:txBody>
      </p:sp>
      <p:sp>
        <p:nvSpPr>
          <p:cNvPr id="17" name="Text 15"/>
          <p:cNvSpPr/>
          <p:nvPr/>
        </p:nvSpPr>
        <p:spPr>
          <a:xfrm>
            <a:off x="9189720" y="1947672"/>
            <a:ext cx="2514600" cy="502920"/>
          </a:xfrm>
          <a:prstGeom prst="rect">
            <a:avLst/>
          </a:prstGeom>
          <a:noFill/>
          <a:ln/>
        </p:spPr>
        <p:txBody>
          <a:bodyPr wrap="square" lIns="0" tIns="0" rIns="0" bIns="0" rtlCol="0" anchor="ctr"/>
          <a:lstStyle/>
          <a:p>
            <a:pPr marL="0" indent="0">
              <a:buNone/>
            </a:pPr>
            <a:r>
              <a:rPr lang="en-US" sz="1600" b="1" dirty="0">
                <a:solidFill>
                  <a:srgbClr val="0B4F5C"/>
                </a:solidFill>
                <a:latin typeface="Cambria" pitchFamily="34" charset="0"/>
                <a:ea typeface="Cambria" pitchFamily="34" charset="-122"/>
                <a:cs typeface="Cambria" pitchFamily="34" charset="-120"/>
              </a:rPr>
              <a:t>Sputum production</a:t>
            </a:r>
            <a:endParaRPr lang="en-US" sz="1600" dirty="0"/>
          </a:p>
        </p:txBody>
      </p:sp>
      <p:sp>
        <p:nvSpPr>
          <p:cNvPr id="18" name="Text 16"/>
          <p:cNvSpPr/>
          <p:nvPr/>
        </p:nvSpPr>
        <p:spPr>
          <a:xfrm>
            <a:off x="8458200" y="2651760"/>
            <a:ext cx="3154680" cy="1097280"/>
          </a:xfrm>
          <a:prstGeom prst="rect">
            <a:avLst/>
          </a:prstGeom>
          <a:noFill/>
          <a:ln/>
        </p:spPr>
        <p:txBody>
          <a:bodyPr wrap="square" lIns="0" tIns="0" rIns="0" bIns="0" rtlCol="0" anchor="ctr"/>
          <a:lstStyle/>
          <a:p>
            <a:pPr marL="0" indent="0">
              <a:lnSpc>
                <a:spcPct val="120000"/>
              </a:lnSpc>
              <a:buNone/>
            </a:pPr>
            <a:r>
              <a:rPr lang="en-US" sz="1400" dirty="0">
                <a:solidFill>
                  <a:srgbClr val="1B2B2E"/>
                </a:solidFill>
                <a:latin typeface="Calibri" pitchFamily="34" charset="0"/>
                <a:ea typeface="Calibri" pitchFamily="34" charset="-122"/>
                <a:cs typeface="Calibri" pitchFamily="34" charset="-120"/>
              </a:rPr>
              <a:t>Regular mucus production, worse during exacerbations</a:t>
            </a:r>
            <a:r>
              <a:rPr lang="en-US" sz="1400" dirty="0">
                <a:solidFill>
                  <a:srgbClr val="5C6B6E"/>
                </a:solidFill>
                <a:latin typeface="Calibri" pitchFamily="34" charset="0"/>
                <a:ea typeface="Calibri" pitchFamily="34" charset="-122"/>
                <a:cs typeface="Calibri" pitchFamily="34" charset="-120"/>
              </a:rPr>
              <a:t> (GOLD, 2025)</a:t>
            </a:r>
            <a:endParaRPr lang="en-US" sz="1400" dirty="0"/>
          </a:p>
        </p:txBody>
      </p:sp>
      <p:sp>
        <p:nvSpPr>
          <p:cNvPr id="19" name="Shape 17"/>
          <p:cNvSpPr/>
          <p:nvPr/>
        </p:nvSpPr>
        <p:spPr>
          <a:xfrm>
            <a:off x="548640" y="4114800"/>
            <a:ext cx="3611880" cy="2148840"/>
          </a:xfrm>
          <a:prstGeom prst="roundRect">
            <a:avLst>
              <a:gd name="adj" fmla="val 3830"/>
            </a:avLst>
          </a:prstGeom>
          <a:solidFill>
            <a:srgbClr val="FFFFFF"/>
          </a:solidFill>
          <a:ln w="12700">
            <a:solidFill>
              <a:srgbClr val="5FBDB0"/>
            </a:solidFill>
            <a:prstDash val="solid"/>
          </a:ln>
        </p:spPr>
      </p:sp>
      <p:sp>
        <p:nvSpPr>
          <p:cNvPr id="20" name="Shape 18"/>
          <p:cNvSpPr/>
          <p:nvPr/>
        </p:nvSpPr>
        <p:spPr>
          <a:xfrm>
            <a:off x="777240" y="4343400"/>
            <a:ext cx="594360" cy="594360"/>
          </a:xfrm>
          <a:prstGeom prst="ellipse">
            <a:avLst/>
          </a:prstGeom>
          <a:solidFill>
            <a:srgbClr val="5FBDB0"/>
          </a:solidFill>
          <a:ln/>
        </p:spPr>
      </p:sp>
      <p:sp>
        <p:nvSpPr>
          <p:cNvPr id="21" name="Text 19"/>
          <p:cNvSpPr/>
          <p:nvPr/>
        </p:nvSpPr>
        <p:spPr>
          <a:xfrm>
            <a:off x="777240" y="4343400"/>
            <a:ext cx="594360" cy="594360"/>
          </a:xfrm>
          <a:prstGeom prst="rect">
            <a:avLst/>
          </a:prstGeom>
          <a:noFill/>
          <a:ln/>
        </p:spPr>
        <p:txBody>
          <a:bodyPr wrap="square" lIns="0" tIns="0" rIns="0" bIns="0" rtlCol="0" anchor="ctr"/>
          <a:lstStyle/>
          <a:p>
            <a:pPr marL="0" indent="0" algn="ctr">
              <a:buNone/>
            </a:pPr>
            <a:r>
              <a:rPr lang="en-US" sz="1430" b="1" dirty="0">
                <a:solidFill>
                  <a:srgbClr val="FFFFFF"/>
                </a:solidFill>
                <a:latin typeface="Calibri" pitchFamily="34" charset="0"/>
                <a:ea typeface="Calibri" pitchFamily="34" charset="-122"/>
                <a:cs typeface="Calibri" pitchFamily="34" charset="-120"/>
              </a:rPr>
              <a:t>≈</a:t>
            </a:r>
            <a:endParaRPr lang="en-US" sz="1430" dirty="0"/>
          </a:p>
        </p:txBody>
      </p:sp>
      <p:sp>
        <p:nvSpPr>
          <p:cNvPr id="22" name="Text 20"/>
          <p:cNvSpPr/>
          <p:nvPr/>
        </p:nvSpPr>
        <p:spPr>
          <a:xfrm>
            <a:off x="1508760" y="4370832"/>
            <a:ext cx="2514600" cy="502920"/>
          </a:xfrm>
          <a:prstGeom prst="rect">
            <a:avLst/>
          </a:prstGeom>
          <a:noFill/>
          <a:ln/>
        </p:spPr>
        <p:txBody>
          <a:bodyPr wrap="square" lIns="0" tIns="0" rIns="0" bIns="0" rtlCol="0" anchor="ctr"/>
          <a:lstStyle/>
          <a:p>
            <a:pPr marL="0" indent="0">
              <a:buNone/>
            </a:pPr>
            <a:r>
              <a:rPr lang="en-US" sz="1600" b="1" dirty="0">
                <a:solidFill>
                  <a:srgbClr val="0B4F5C"/>
                </a:solidFill>
                <a:latin typeface="Cambria" pitchFamily="34" charset="0"/>
                <a:ea typeface="Cambria" pitchFamily="34" charset="-122"/>
                <a:cs typeface="Cambria" pitchFamily="34" charset="-120"/>
              </a:rPr>
              <a:t>Wheeze</a:t>
            </a:r>
            <a:endParaRPr lang="en-US" sz="1600" dirty="0"/>
          </a:p>
        </p:txBody>
      </p:sp>
      <p:sp>
        <p:nvSpPr>
          <p:cNvPr id="23" name="Text 21"/>
          <p:cNvSpPr/>
          <p:nvPr/>
        </p:nvSpPr>
        <p:spPr>
          <a:xfrm>
            <a:off x="777240" y="5074920"/>
            <a:ext cx="3154680" cy="1097280"/>
          </a:xfrm>
          <a:prstGeom prst="rect">
            <a:avLst/>
          </a:prstGeom>
          <a:noFill/>
          <a:ln/>
        </p:spPr>
        <p:txBody>
          <a:bodyPr wrap="square" lIns="0" tIns="0" rIns="0" bIns="0" rtlCol="0" anchor="ctr"/>
          <a:lstStyle/>
          <a:p>
            <a:pPr marL="0" indent="0">
              <a:lnSpc>
                <a:spcPct val="120000"/>
              </a:lnSpc>
              <a:buNone/>
            </a:pPr>
            <a:r>
              <a:rPr lang="en-US" sz="1400" dirty="0">
                <a:solidFill>
                  <a:srgbClr val="1B2B2E"/>
                </a:solidFill>
                <a:latin typeface="Calibri" pitchFamily="34" charset="0"/>
                <a:ea typeface="Calibri" pitchFamily="34" charset="-122"/>
                <a:cs typeface="Calibri" pitchFamily="34" charset="-120"/>
              </a:rPr>
              <a:t>Frequent winter “bronchitis” and audible wheeze</a:t>
            </a:r>
            <a:r>
              <a:rPr lang="en-US" sz="1400" dirty="0">
                <a:solidFill>
                  <a:srgbClr val="5C6B6E"/>
                </a:solidFill>
                <a:latin typeface="Calibri" pitchFamily="34" charset="0"/>
                <a:ea typeface="Calibri" pitchFamily="34" charset="-122"/>
                <a:cs typeface="Calibri" pitchFamily="34" charset="-120"/>
              </a:rPr>
              <a:t> (NICE, 2019)</a:t>
            </a:r>
            <a:endParaRPr lang="en-US" sz="1400" dirty="0"/>
          </a:p>
        </p:txBody>
      </p:sp>
      <p:sp>
        <p:nvSpPr>
          <p:cNvPr id="24" name="Shape 22"/>
          <p:cNvSpPr/>
          <p:nvPr/>
        </p:nvSpPr>
        <p:spPr>
          <a:xfrm>
            <a:off x="4389120" y="4114800"/>
            <a:ext cx="3611880" cy="2148840"/>
          </a:xfrm>
          <a:prstGeom prst="roundRect">
            <a:avLst>
              <a:gd name="adj" fmla="val 3830"/>
            </a:avLst>
          </a:prstGeom>
          <a:solidFill>
            <a:srgbClr val="EAF6F4"/>
          </a:solidFill>
          <a:ln w="12700">
            <a:solidFill>
              <a:srgbClr val="5FBDB0"/>
            </a:solidFill>
            <a:prstDash val="solid"/>
          </a:ln>
        </p:spPr>
      </p:sp>
      <p:sp>
        <p:nvSpPr>
          <p:cNvPr id="25" name="Shape 23"/>
          <p:cNvSpPr/>
          <p:nvPr/>
        </p:nvSpPr>
        <p:spPr>
          <a:xfrm>
            <a:off x="4617720" y="4343400"/>
            <a:ext cx="594360" cy="594360"/>
          </a:xfrm>
          <a:prstGeom prst="ellipse">
            <a:avLst/>
          </a:prstGeom>
          <a:solidFill>
            <a:srgbClr val="5FBDB0"/>
          </a:solidFill>
          <a:ln/>
        </p:spPr>
      </p:sp>
      <p:sp>
        <p:nvSpPr>
          <p:cNvPr id="26" name="Text 24"/>
          <p:cNvSpPr/>
          <p:nvPr/>
        </p:nvSpPr>
        <p:spPr>
          <a:xfrm>
            <a:off x="4617720" y="4343400"/>
            <a:ext cx="594360" cy="594360"/>
          </a:xfrm>
          <a:prstGeom prst="rect">
            <a:avLst/>
          </a:prstGeom>
          <a:noFill/>
          <a:ln/>
        </p:spPr>
        <p:txBody>
          <a:bodyPr wrap="square" lIns="0" tIns="0" rIns="0" bIns="0" rtlCol="0" anchor="ctr"/>
          <a:lstStyle/>
          <a:p>
            <a:pPr marL="0" indent="0" algn="ctr">
              <a:buNone/>
            </a:pPr>
            <a:r>
              <a:rPr lang="en-US" sz="1430" b="1" dirty="0">
                <a:solidFill>
                  <a:srgbClr val="FFFFFF"/>
                </a:solidFill>
                <a:latin typeface="Calibri" pitchFamily="34" charset="0"/>
                <a:ea typeface="Calibri" pitchFamily="34" charset="-122"/>
                <a:cs typeface="Calibri" pitchFamily="34" charset="-120"/>
              </a:rPr>
              <a:t>⚡</a:t>
            </a:r>
            <a:endParaRPr lang="en-US" sz="1430" dirty="0"/>
          </a:p>
        </p:txBody>
      </p:sp>
      <p:sp>
        <p:nvSpPr>
          <p:cNvPr id="27" name="Text 25"/>
          <p:cNvSpPr/>
          <p:nvPr/>
        </p:nvSpPr>
        <p:spPr>
          <a:xfrm>
            <a:off x="5349240" y="4370832"/>
            <a:ext cx="2514600" cy="502920"/>
          </a:xfrm>
          <a:prstGeom prst="rect">
            <a:avLst/>
          </a:prstGeom>
          <a:noFill/>
          <a:ln/>
        </p:spPr>
        <p:txBody>
          <a:bodyPr wrap="square" lIns="0" tIns="0" rIns="0" bIns="0" rtlCol="0" anchor="ctr"/>
          <a:lstStyle/>
          <a:p>
            <a:pPr marL="0" indent="0">
              <a:buNone/>
            </a:pPr>
            <a:r>
              <a:rPr lang="en-US" sz="1600" b="1" dirty="0">
                <a:solidFill>
                  <a:srgbClr val="0B4F5C"/>
                </a:solidFill>
                <a:latin typeface="Cambria" pitchFamily="34" charset="0"/>
                <a:ea typeface="Cambria" pitchFamily="34" charset="-122"/>
                <a:cs typeface="Cambria" pitchFamily="34" charset="-120"/>
              </a:rPr>
              <a:t>Fatigue</a:t>
            </a:r>
            <a:endParaRPr lang="en-US" sz="1600" dirty="0"/>
          </a:p>
        </p:txBody>
      </p:sp>
      <p:sp>
        <p:nvSpPr>
          <p:cNvPr id="28" name="Text 26"/>
          <p:cNvSpPr/>
          <p:nvPr/>
        </p:nvSpPr>
        <p:spPr>
          <a:xfrm>
            <a:off x="4617720" y="5074920"/>
            <a:ext cx="3154680" cy="1097280"/>
          </a:xfrm>
          <a:prstGeom prst="rect">
            <a:avLst/>
          </a:prstGeom>
          <a:noFill/>
          <a:ln/>
        </p:spPr>
        <p:txBody>
          <a:bodyPr wrap="square" lIns="0" tIns="0" rIns="0" bIns="0" rtlCol="0" anchor="ctr"/>
          <a:lstStyle/>
          <a:p>
            <a:pPr marL="0" indent="0">
              <a:lnSpc>
                <a:spcPct val="120000"/>
              </a:lnSpc>
              <a:buNone/>
            </a:pPr>
            <a:r>
              <a:rPr lang="en-US" sz="1400" dirty="0">
                <a:solidFill>
                  <a:srgbClr val="1B2B2E"/>
                </a:solidFill>
                <a:latin typeface="Calibri" pitchFamily="34" charset="0"/>
                <a:ea typeface="Calibri" pitchFamily="34" charset="-122"/>
                <a:cs typeface="Calibri" pitchFamily="34" charset="-120"/>
              </a:rPr>
              <a:t>Reduced exercise tolerance and tiredness affecting daily activity</a:t>
            </a:r>
            <a:r>
              <a:rPr lang="en-US" sz="1400" dirty="0">
                <a:solidFill>
                  <a:srgbClr val="5C6B6E"/>
                </a:solidFill>
                <a:latin typeface="Calibri" pitchFamily="34" charset="0"/>
                <a:ea typeface="Calibri" pitchFamily="34" charset="-122"/>
                <a:cs typeface="Calibri" pitchFamily="34" charset="-120"/>
              </a:rPr>
              <a:t> (GOLD, 2025)</a:t>
            </a:r>
            <a:endParaRPr lang="en-US" sz="1400" dirty="0"/>
          </a:p>
        </p:txBody>
      </p:sp>
      <p:sp>
        <p:nvSpPr>
          <p:cNvPr id="29" name="Shape 27"/>
          <p:cNvSpPr/>
          <p:nvPr/>
        </p:nvSpPr>
        <p:spPr>
          <a:xfrm>
            <a:off x="8229600" y="4114800"/>
            <a:ext cx="3611880" cy="2148840"/>
          </a:xfrm>
          <a:prstGeom prst="roundRect">
            <a:avLst>
              <a:gd name="adj" fmla="val 3830"/>
            </a:avLst>
          </a:prstGeom>
          <a:solidFill>
            <a:srgbClr val="FFFFFF"/>
          </a:solidFill>
          <a:ln w="12700">
            <a:solidFill>
              <a:srgbClr val="5FBDB0"/>
            </a:solidFill>
            <a:prstDash val="solid"/>
          </a:ln>
        </p:spPr>
      </p:sp>
      <p:sp>
        <p:nvSpPr>
          <p:cNvPr id="30" name="Shape 28"/>
          <p:cNvSpPr/>
          <p:nvPr/>
        </p:nvSpPr>
        <p:spPr>
          <a:xfrm>
            <a:off x="8458200" y="4343400"/>
            <a:ext cx="594360" cy="594360"/>
          </a:xfrm>
          <a:prstGeom prst="ellipse">
            <a:avLst/>
          </a:prstGeom>
          <a:solidFill>
            <a:srgbClr val="5FBDB0"/>
          </a:solidFill>
          <a:ln/>
        </p:spPr>
      </p:sp>
      <p:sp>
        <p:nvSpPr>
          <p:cNvPr id="31" name="Text 29"/>
          <p:cNvSpPr/>
          <p:nvPr/>
        </p:nvSpPr>
        <p:spPr>
          <a:xfrm>
            <a:off x="8458200" y="4343400"/>
            <a:ext cx="594360" cy="594360"/>
          </a:xfrm>
          <a:prstGeom prst="rect">
            <a:avLst/>
          </a:prstGeom>
          <a:noFill/>
          <a:ln/>
        </p:spPr>
        <p:txBody>
          <a:bodyPr wrap="square" lIns="0" tIns="0" rIns="0" bIns="0" rtlCol="0" anchor="ctr"/>
          <a:lstStyle/>
          <a:p>
            <a:pPr marL="0" indent="0" algn="ctr">
              <a:buNone/>
            </a:pPr>
            <a:r>
              <a:rPr lang="en-US" sz="1430" b="1" dirty="0">
                <a:solidFill>
                  <a:srgbClr val="FFFFFF"/>
                </a:solidFill>
                <a:latin typeface="Calibri" pitchFamily="34" charset="0"/>
                <a:ea typeface="Calibri" pitchFamily="34" charset="-122"/>
                <a:cs typeface="Calibri" pitchFamily="34" charset="-120"/>
              </a:rPr>
              <a:t>✖</a:t>
            </a:r>
            <a:endParaRPr lang="en-US" sz="1430" dirty="0"/>
          </a:p>
        </p:txBody>
      </p:sp>
      <p:sp>
        <p:nvSpPr>
          <p:cNvPr id="32" name="Text 30"/>
          <p:cNvSpPr/>
          <p:nvPr/>
        </p:nvSpPr>
        <p:spPr>
          <a:xfrm>
            <a:off x="9189720" y="4370832"/>
            <a:ext cx="2514600" cy="502920"/>
          </a:xfrm>
          <a:prstGeom prst="rect">
            <a:avLst/>
          </a:prstGeom>
          <a:noFill/>
          <a:ln/>
        </p:spPr>
        <p:txBody>
          <a:bodyPr wrap="square" lIns="0" tIns="0" rIns="0" bIns="0" rtlCol="0" anchor="ctr"/>
          <a:lstStyle/>
          <a:p>
            <a:pPr marL="0" indent="0">
              <a:buNone/>
            </a:pPr>
            <a:r>
              <a:rPr lang="en-US" sz="1400" b="1" dirty="0">
                <a:solidFill>
                  <a:srgbClr val="0B4F5C"/>
                </a:solidFill>
                <a:latin typeface="Cambria" pitchFamily="34" charset="0"/>
                <a:ea typeface="Cambria" pitchFamily="34" charset="-122"/>
                <a:cs typeface="Cambria" pitchFamily="34" charset="-120"/>
              </a:rPr>
              <a:t>Weight loss</a:t>
            </a:r>
            <a:endParaRPr lang="en-US" sz="1400" dirty="0"/>
          </a:p>
        </p:txBody>
      </p:sp>
      <p:sp>
        <p:nvSpPr>
          <p:cNvPr id="33" name="Text 31"/>
          <p:cNvSpPr/>
          <p:nvPr/>
        </p:nvSpPr>
        <p:spPr>
          <a:xfrm>
            <a:off x="8458200" y="5074920"/>
            <a:ext cx="3154680" cy="1097280"/>
          </a:xfrm>
          <a:prstGeom prst="rect">
            <a:avLst/>
          </a:prstGeom>
          <a:noFill/>
          <a:ln/>
        </p:spPr>
        <p:txBody>
          <a:bodyPr wrap="square" lIns="0" tIns="0" rIns="0" bIns="0" rtlCol="0" anchor="ctr"/>
          <a:lstStyle/>
          <a:p>
            <a:pPr marL="0" indent="0">
              <a:lnSpc>
                <a:spcPct val="120000"/>
              </a:lnSpc>
              <a:buNone/>
            </a:pPr>
            <a:r>
              <a:rPr lang="en-US" sz="1400" dirty="0">
                <a:solidFill>
                  <a:srgbClr val="1B2B2E"/>
                </a:solidFill>
                <a:latin typeface="Calibri" pitchFamily="34" charset="0"/>
                <a:ea typeface="Calibri" pitchFamily="34" charset="-122"/>
                <a:cs typeface="Calibri" pitchFamily="34" charset="-120"/>
              </a:rPr>
              <a:t>Seen in advanced disease, linked to systemic inflammation</a:t>
            </a:r>
            <a:r>
              <a:rPr lang="en-US" sz="1400" dirty="0">
                <a:solidFill>
                  <a:srgbClr val="5C6B6E"/>
                </a:solidFill>
                <a:latin typeface="Calibri" pitchFamily="34" charset="0"/>
                <a:ea typeface="Calibri" pitchFamily="34" charset="-122"/>
                <a:cs typeface="Calibri" pitchFamily="34" charset="-120"/>
              </a:rPr>
              <a:t> (Zafari et al., 2024)</a:t>
            </a:r>
            <a:endParaRPr lang="en-US" sz="1400" dirty="0"/>
          </a:p>
        </p:txBody>
      </p:sp>
      <p:sp>
        <p:nvSpPr>
          <p:cNvPr id="34" name="Text 32"/>
          <p:cNvSpPr/>
          <p:nvPr/>
        </p:nvSpPr>
        <p:spPr>
          <a:xfrm>
            <a:off x="548640" y="6263640"/>
            <a:ext cx="11064240" cy="320040"/>
          </a:xfrm>
          <a:prstGeom prst="rect">
            <a:avLst/>
          </a:prstGeom>
          <a:noFill/>
          <a:ln/>
        </p:spPr>
        <p:txBody>
          <a:bodyPr wrap="square" lIns="0" tIns="0" rIns="0" bIns="0" rtlCol="0" anchor="ctr"/>
          <a:lstStyle/>
          <a:p>
            <a:pPr marL="0" indent="0">
              <a:buNone/>
            </a:pPr>
            <a:r>
              <a:rPr lang="en-US" sz="1200" dirty="0">
                <a:solidFill>
                  <a:srgbClr val="5C6B6E"/>
                </a:solidFill>
                <a:latin typeface="Calibri" pitchFamily="34" charset="0"/>
                <a:ea typeface="Calibri" pitchFamily="34" charset="-122"/>
                <a:cs typeface="Calibri" pitchFamily="34" charset="-120"/>
              </a:rPr>
              <a:t>NICE recommends offering post-bronchodilator spirometry to anyone over 35 with a risk factor and one or more of these symptoms. (NICE, 2019)</a:t>
            </a:r>
            <a:endParaRPr lang="en-US" sz="1200" dirty="0"/>
          </a:p>
        </p:txBody>
      </p:sp>
      <p:sp>
        <p:nvSpPr>
          <p:cNvPr id="35" name="Text 33"/>
          <p:cNvSpPr/>
          <p:nvPr/>
        </p:nvSpPr>
        <p:spPr>
          <a:xfrm>
            <a:off x="457200" y="6565392"/>
            <a:ext cx="8229600" cy="256032"/>
          </a:xfrm>
          <a:prstGeom prst="rect">
            <a:avLst/>
          </a:prstGeom>
          <a:noFill/>
          <a:ln/>
        </p:spPr>
        <p:txBody>
          <a:bodyPr wrap="square" lIns="0" tIns="0" rIns="0" bIns="0" rtlCol="0" anchor="ctr"/>
          <a:lstStyle/>
          <a:p>
            <a:pPr marL="0" indent="0">
              <a:buNone/>
            </a:pPr>
            <a:r>
              <a:rPr lang="en-US" sz="900" dirty="0">
                <a:solidFill>
                  <a:srgbClr val="5C6B6E"/>
                </a:solidFill>
                <a:latin typeface="Calibri" pitchFamily="34" charset="0"/>
                <a:ea typeface="Calibri" pitchFamily="34" charset="-122"/>
                <a:cs typeface="Calibri" pitchFamily="34" charset="-120"/>
              </a:rPr>
              <a:t>Chronic Obstructive Pulmonary Disease (COPD)  |  Primary &amp; Community Care</a:t>
            </a:r>
            <a:endParaRPr lang="en-US" sz="900" dirty="0"/>
          </a:p>
        </p:txBody>
      </p:sp>
      <p:sp>
        <p:nvSpPr>
          <p:cNvPr id="36" name="Text 34"/>
          <p:cNvSpPr/>
          <p:nvPr/>
        </p:nvSpPr>
        <p:spPr>
          <a:xfrm>
            <a:off x="11521440" y="6565392"/>
            <a:ext cx="365760" cy="256032"/>
          </a:xfrm>
          <a:prstGeom prst="rect">
            <a:avLst/>
          </a:prstGeom>
          <a:noFill/>
          <a:ln/>
        </p:spPr>
        <p:txBody>
          <a:bodyPr wrap="square" lIns="0" tIns="0" rIns="0" bIns="0" rtlCol="0" anchor="ctr"/>
          <a:lstStyle/>
          <a:p>
            <a:pPr marL="0" indent="0" algn="r">
              <a:buNone/>
            </a:pPr>
            <a:r>
              <a:rPr lang="en-US" sz="900" dirty="0">
                <a:solidFill>
                  <a:srgbClr val="5C6B6E"/>
                </a:solidFill>
                <a:latin typeface="Calibri" pitchFamily="34" charset="0"/>
                <a:ea typeface="Calibri" pitchFamily="34" charset="-122"/>
                <a:cs typeface="Calibri" pitchFamily="34" charset="-120"/>
              </a:rPr>
              <a:t>4</a:t>
            </a:r>
            <a:endParaRPr lang="en-US" sz="9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47472"/>
            <a:ext cx="11064240" cy="594360"/>
          </a:xfrm>
          <a:prstGeom prst="rect">
            <a:avLst/>
          </a:prstGeom>
          <a:noFill/>
          <a:ln/>
        </p:spPr>
        <p:txBody>
          <a:bodyPr wrap="square" lIns="0" tIns="0" rIns="0" bIns="0" rtlCol="0" anchor="ctr"/>
          <a:lstStyle/>
          <a:p>
            <a:pPr marL="0" indent="0">
              <a:buNone/>
            </a:pPr>
            <a:r>
              <a:rPr lang="en-US" sz="2900" b="1" dirty="0">
                <a:solidFill>
                  <a:srgbClr val="0B4F5C"/>
                </a:solidFill>
                <a:latin typeface="Cambria" pitchFamily="34" charset="0"/>
                <a:ea typeface="Cambria" pitchFamily="34" charset="-122"/>
                <a:cs typeface="Cambria" pitchFamily="34" charset="-120"/>
              </a:rPr>
              <a:t>Aetiology: What Causes COPD?</a:t>
            </a:r>
            <a:endParaRPr lang="en-US" sz="2900" dirty="0"/>
          </a:p>
        </p:txBody>
      </p:sp>
      <p:sp>
        <p:nvSpPr>
          <p:cNvPr id="3" name="Text 1"/>
          <p:cNvSpPr/>
          <p:nvPr/>
        </p:nvSpPr>
        <p:spPr>
          <a:xfrm>
            <a:off x="548640" y="896112"/>
            <a:ext cx="11064240" cy="365760"/>
          </a:xfrm>
          <a:prstGeom prst="rect">
            <a:avLst/>
          </a:prstGeom>
          <a:noFill/>
          <a:ln/>
        </p:spPr>
        <p:txBody>
          <a:bodyPr wrap="square" lIns="0" tIns="0" rIns="0" bIns="0" rtlCol="0" anchor="ctr"/>
          <a:lstStyle/>
          <a:p>
            <a:pPr marL="0" indent="0">
              <a:buNone/>
            </a:pPr>
            <a:r>
              <a:rPr lang="en-US" sz="1250" i="1" dirty="0">
                <a:solidFill>
                  <a:srgbClr val="5C6B6E"/>
                </a:solidFill>
                <a:latin typeface="Calibri" pitchFamily="34" charset="0"/>
                <a:ea typeface="Calibri" pitchFamily="34" charset="-122"/>
                <a:cs typeface="Calibri" pitchFamily="34" charset="-120"/>
              </a:rPr>
              <a:t>Risk factors identified in UK and global guidance</a:t>
            </a:r>
            <a:endParaRPr lang="en-US" sz="1250" dirty="0"/>
          </a:p>
        </p:txBody>
      </p:sp>
      <p:sp>
        <p:nvSpPr>
          <p:cNvPr id="4" name="Shape 2"/>
          <p:cNvSpPr/>
          <p:nvPr/>
        </p:nvSpPr>
        <p:spPr>
          <a:xfrm>
            <a:off x="662940" y="1645920"/>
            <a:ext cx="7040880" cy="4572000"/>
          </a:xfrm>
          <a:prstGeom prst="roundRect">
            <a:avLst>
              <a:gd name="adj" fmla="val 2000"/>
            </a:avLst>
          </a:prstGeom>
          <a:solidFill>
            <a:srgbClr val="EAF6F4"/>
          </a:solidFill>
          <a:ln/>
        </p:spPr>
      </p:sp>
      <p:sp>
        <p:nvSpPr>
          <p:cNvPr id="5" name="Shape 3"/>
          <p:cNvSpPr/>
          <p:nvPr/>
        </p:nvSpPr>
        <p:spPr>
          <a:xfrm>
            <a:off x="822960" y="1901952"/>
            <a:ext cx="256032" cy="256032"/>
          </a:xfrm>
          <a:prstGeom prst="ellipse">
            <a:avLst/>
          </a:prstGeom>
          <a:solidFill>
            <a:srgbClr val="E2653C"/>
          </a:solidFill>
          <a:ln/>
        </p:spPr>
      </p:sp>
      <p:sp>
        <p:nvSpPr>
          <p:cNvPr id="6" name="Text 4"/>
          <p:cNvSpPr/>
          <p:nvPr/>
        </p:nvSpPr>
        <p:spPr>
          <a:xfrm>
            <a:off x="1234440" y="1819656"/>
            <a:ext cx="6126480" cy="320040"/>
          </a:xfrm>
          <a:prstGeom prst="rect">
            <a:avLst/>
          </a:prstGeom>
          <a:noFill/>
          <a:ln/>
        </p:spPr>
        <p:txBody>
          <a:bodyPr wrap="square" lIns="0" tIns="0" rIns="0" bIns="0" rtlCol="0" anchor="ctr"/>
          <a:lstStyle/>
          <a:p>
            <a:pPr marL="0" indent="0">
              <a:buNone/>
            </a:pPr>
            <a:r>
              <a:rPr lang="en-US" sz="1600" b="1" dirty="0">
                <a:solidFill>
                  <a:srgbClr val="0B4F5C"/>
                </a:solidFill>
                <a:latin typeface="Cambria" pitchFamily="34" charset="0"/>
                <a:ea typeface="Cambria" pitchFamily="34" charset="-122"/>
                <a:cs typeface="Cambria" pitchFamily="34" charset="-120"/>
              </a:rPr>
              <a:t>Tobacco smoking</a:t>
            </a:r>
            <a:endParaRPr lang="en-US" sz="1600" dirty="0"/>
          </a:p>
        </p:txBody>
      </p:sp>
      <p:sp>
        <p:nvSpPr>
          <p:cNvPr id="7" name="Text 5"/>
          <p:cNvSpPr/>
          <p:nvPr/>
        </p:nvSpPr>
        <p:spPr>
          <a:xfrm>
            <a:off x="1234440" y="2130552"/>
            <a:ext cx="6172200" cy="502920"/>
          </a:xfrm>
          <a:prstGeom prst="rect">
            <a:avLst/>
          </a:prstGeom>
          <a:noFill/>
          <a:ln/>
        </p:spPr>
        <p:txBody>
          <a:bodyPr wrap="square" lIns="0" tIns="0" rIns="0" bIns="0" rtlCol="0" anchor="ctr"/>
          <a:lstStyle/>
          <a:p>
            <a:pPr marL="0" indent="0">
              <a:lnSpc>
                <a:spcPct val="112000"/>
              </a:lnSpc>
              <a:buNone/>
            </a:pPr>
            <a:r>
              <a:rPr lang="en-US" sz="1400" dirty="0">
                <a:solidFill>
                  <a:srgbClr val="1B2B2E"/>
                </a:solidFill>
                <a:latin typeface="Calibri" pitchFamily="34" charset="0"/>
                <a:ea typeface="Calibri" pitchFamily="34" charset="-122"/>
                <a:cs typeface="Calibri" pitchFamily="34" charset="-120"/>
              </a:rPr>
              <a:t>The dominant cause -- accounts for over 70% of COPD cases in high-income countries, including the UK</a:t>
            </a:r>
            <a:endParaRPr lang="en-US" sz="1400" dirty="0"/>
          </a:p>
        </p:txBody>
      </p:sp>
      <p:sp>
        <p:nvSpPr>
          <p:cNvPr id="8" name="Shape 6"/>
          <p:cNvSpPr/>
          <p:nvPr/>
        </p:nvSpPr>
        <p:spPr>
          <a:xfrm>
            <a:off x="822960" y="2761488"/>
            <a:ext cx="256032" cy="256032"/>
          </a:xfrm>
          <a:prstGeom prst="ellipse">
            <a:avLst/>
          </a:prstGeom>
          <a:solidFill>
            <a:srgbClr val="E2653C"/>
          </a:solidFill>
          <a:ln/>
        </p:spPr>
      </p:sp>
      <p:sp>
        <p:nvSpPr>
          <p:cNvPr id="9" name="Text 7"/>
          <p:cNvSpPr/>
          <p:nvPr/>
        </p:nvSpPr>
        <p:spPr>
          <a:xfrm>
            <a:off x="1234440" y="2679192"/>
            <a:ext cx="6126480" cy="320040"/>
          </a:xfrm>
          <a:prstGeom prst="rect">
            <a:avLst/>
          </a:prstGeom>
          <a:noFill/>
          <a:ln/>
        </p:spPr>
        <p:txBody>
          <a:bodyPr wrap="square" lIns="0" tIns="0" rIns="0" bIns="0" rtlCol="0" anchor="ctr"/>
          <a:lstStyle/>
          <a:p>
            <a:pPr marL="0" indent="0">
              <a:buNone/>
            </a:pPr>
            <a:r>
              <a:rPr lang="en-US" sz="1600" b="1" dirty="0">
                <a:solidFill>
                  <a:srgbClr val="0B4F5C"/>
                </a:solidFill>
                <a:latin typeface="Cambria" pitchFamily="34" charset="0"/>
                <a:ea typeface="Cambria" pitchFamily="34" charset="-122"/>
                <a:cs typeface="Cambria" pitchFamily="34" charset="-120"/>
              </a:rPr>
              <a:t>Occupational exposure</a:t>
            </a:r>
            <a:endParaRPr lang="en-US" sz="1600" dirty="0"/>
          </a:p>
        </p:txBody>
      </p:sp>
      <p:sp>
        <p:nvSpPr>
          <p:cNvPr id="10" name="Text 8"/>
          <p:cNvSpPr/>
          <p:nvPr/>
        </p:nvSpPr>
        <p:spPr>
          <a:xfrm>
            <a:off x="1234440" y="2990088"/>
            <a:ext cx="6172200" cy="502920"/>
          </a:xfrm>
          <a:prstGeom prst="rect">
            <a:avLst/>
          </a:prstGeom>
          <a:noFill/>
          <a:ln/>
        </p:spPr>
        <p:txBody>
          <a:bodyPr wrap="square" lIns="0" tIns="0" rIns="0" bIns="0" rtlCol="0" anchor="ctr"/>
          <a:lstStyle/>
          <a:p>
            <a:pPr marL="0" indent="0">
              <a:lnSpc>
                <a:spcPct val="112000"/>
              </a:lnSpc>
              <a:buNone/>
            </a:pPr>
            <a:r>
              <a:rPr lang="en-US" sz="1400" dirty="0">
                <a:solidFill>
                  <a:srgbClr val="1B2B2E"/>
                </a:solidFill>
                <a:latin typeface="Calibri" pitchFamily="34" charset="0"/>
                <a:ea typeface="Calibri" pitchFamily="34" charset="-122"/>
                <a:cs typeface="Calibri" pitchFamily="34" charset="-120"/>
              </a:rPr>
              <a:t>Dusts, chemicals and fumes (e.g. coal, silica, cadmium) increase risk, particularly combined with smoking</a:t>
            </a:r>
            <a:r>
              <a:rPr lang="en-US" sz="1400" dirty="0">
                <a:solidFill>
                  <a:srgbClr val="5C6B6E"/>
                </a:solidFill>
                <a:latin typeface="Calibri" pitchFamily="34" charset="0"/>
                <a:ea typeface="Calibri" pitchFamily="34" charset="-122"/>
                <a:cs typeface="Calibri" pitchFamily="34" charset="-120"/>
              </a:rPr>
              <a:t> (WHO, 2026)</a:t>
            </a:r>
            <a:endParaRPr lang="en-US" sz="1400" dirty="0"/>
          </a:p>
        </p:txBody>
      </p:sp>
      <p:sp>
        <p:nvSpPr>
          <p:cNvPr id="11" name="Shape 9"/>
          <p:cNvSpPr/>
          <p:nvPr/>
        </p:nvSpPr>
        <p:spPr>
          <a:xfrm>
            <a:off x="822960" y="3621024"/>
            <a:ext cx="256032" cy="256032"/>
          </a:xfrm>
          <a:prstGeom prst="ellipse">
            <a:avLst/>
          </a:prstGeom>
          <a:solidFill>
            <a:srgbClr val="E2653C"/>
          </a:solidFill>
          <a:ln/>
        </p:spPr>
      </p:sp>
      <p:sp>
        <p:nvSpPr>
          <p:cNvPr id="12" name="Text 10"/>
          <p:cNvSpPr/>
          <p:nvPr/>
        </p:nvSpPr>
        <p:spPr>
          <a:xfrm>
            <a:off x="1234440" y="3538728"/>
            <a:ext cx="6126480" cy="320040"/>
          </a:xfrm>
          <a:prstGeom prst="rect">
            <a:avLst/>
          </a:prstGeom>
          <a:noFill/>
          <a:ln/>
        </p:spPr>
        <p:txBody>
          <a:bodyPr wrap="square" lIns="0" tIns="0" rIns="0" bIns="0" rtlCol="0" anchor="ctr"/>
          <a:lstStyle/>
          <a:p>
            <a:pPr marL="0" indent="0">
              <a:buNone/>
            </a:pPr>
            <a:r>
              <a:rPr lang="en-US" sz="1600" b="1" dirty="0">
                <a:solidFill>
                  <a:srgbClr val="0B4F5C"/>
                </a:solidFill>
                <a:latin typeface="Cambria" pitchFamily="34" charset="0"/>
                <a:ea typeface="Cambria" pitchFamily="34" charset="-122"/>
                <a:cs typeface="Cambria" pitchFamily="34" charset="-120"/>
              </a:rPr>
              <a:t>Air pollution</a:t>
            </a:r>
            <a:endParaRPr lang="en-US" sz="1600" dirty="0"/>
          </a:p>
        </p:txBody>
      </p:sp>
      <p:sp>
        <p:nvSpPr>
          <p:cNvPr id="13" name="Text 11"/>
          <p:cNvSpPr/>
          <p:nvPr/>
        </p:nvSpPr>
        <p:spPr>
          <a:xfrm>
            <a:off x="1234440" y="3849624"/>
            <a:ext cx="6172200" cy="502920"/>
          </a:xfrm>
          <a:prstGeom prst="rect">
            <a:avLst/>
          </a:prstGeom>
          <a:noFill/>
          <a:ln/>
        </p:spPr>
        <p:txBody>
          <a:bodyPr wrap="square" lIns="0" tIns="0" rIns="0" bIns="0" rtlCol="0" anchor="ctr"/>
          <a:lstStyle/>
          <a:p>
            <a:pPr marL="0" indent="0">
              <a:lnSpc>
                <a:spcPct val="112000"/>
              </a:lnSpc>
              <a:buNone/>
            </a:pPr>
            <a:r>
              <a:rPr lang="en-US" sz="1400" dirty="0">
                <a:solidFill>
                  <a:srgbClr val="1B2B2E"/>
                </a:solidFill>
                <a:latin typeface="Calibri" pitchFamily="34" charset="0"/>
                <a:ea typeface="Calibri" pitchFamily="34" charset="-122"/>
                <a:cs typeface="Calibri" pitchFamily="34" charset="-120"/>
              </a:rPr>
              <a:t>Ambient outdoor pollution and household/biomass fuel smoke are major contributors, especially globally</a:t>
            </a:r>
            <a:r>
              <a:rPr lang="en-US" sz="1400" dirty="0">
                <a:solidFill>
                  <a:srgbClr val="5C6B6E"/>
                </a:solidFill>
                <a:latin typeface="Calibri" pitchFamily="34" charset="0"/>
                <a:ea typeface="Calibri" pitchFamily="34" charset="-122"/>
                <a:cs typeface="Calibri" pitchFamily="34" charset="-120"/>
              </a:rPr>
              <a:t> (WHO, 2026)</a:t>
            </a:r>
            <a:endParaRPr lang="en-US" sz="1400" dirty="0"/>
          </a:p>
        </p:txBody>
      </p:sp>
      <p:sp>
        <p:nvSpPr>
          <p:cNvPr id="14" name="Shape 12"/>
          <p:cNvSpPr/>
          <p:nvPr/>
        </p:nvSpPr>
        <p:spPr>
          <a:xfrm>
            <a:off x="822960" y="4480560"/>
            <a:ext cx="256032" cy="256032"/>
          </a:xfrm>
          <a:prstGeom prst="ellipse">
            <a:avLst/>
          </a:prstGeom>
          <a:solidFill>
            <a:srgbClr val="E2653C"/>
          </a:solidFill>
          <a:ln/>
        </p:spPr>
      </p:sp>
      <p:sp>
        <p:nvSpPr>
          <p:cNvPr id="15" name="Text 13"/>
          <p:cNvSpPr/>
          <p:nvPr/>
        </p:nvSpPr>
        <p:spPr>
          <a:xfrm>
            <a:off x="1234440" y="4398264"/>
            <a:ext cx="6126480" cy="320040"/>
          </a:xfrm>
          <a:prstGeom prst="rect">
            <a:avLst/>
          </a:prstGeom>
          <a:noFill/>
          <a:ln/>
        </p:spPr>
        <p:txBody>
          <a:bodyPr wrap="square" lIns="0" tIns="0" rIns="0" bIns="0" rtlCol="0" anchor="ctr"/>
          <a:lstStyle/>
          <a:p>
            <a:pPr marL="0" indent="0">
              <a:buNone/>
            </a:pPr>
            <a:r>
              <a:rPr lang="en-US" sz="1600" b="1" dirty="0">
                <a:solidFill>
                  <a:srgbClr val="0B4F5C"/>
                </a:solidFill>
                <a:latin typeface="Cambria" pitchFamily="34" charset="0"/>
                <a:ea typeface="Cambria" pitchFamily="34" charset="-122"/>
                <a:cs typeface="Cambria" pitchFamily="34" charset="-120"/>
              </a:rPr>
              <a:t>Genetic factors</a:t>
            </a:r>
            <a:endParaRPr lang="en-US" sz="1600" dirty="0"/>
          </a:p>
        </p:txBody>
      </p:sp>
      <p:sp>
        <p:nvSpPr>
          <p:cNvPr id="16" name="Text 14"/>
          <p:cNvSpPr/>
          <p:nvPr/>
        </p:nvSpPr>
        <p:spPr>
          <a:xfrm>
            <a:off x="1234440" y="4709160"/>
            <a:ext cx="6172200" cy="502920"/>
          </a:xfrm>
          <a:prstGeom prst="rect">
            <a:avLst/>
          </a:prstGeom>
          <a:noFill/>
          <a:ln/>
        </p:spPr>
        <p:txBody>
          <a:bodyPr wrap="square" lIns="0" tIns="0" rIns="0" bIns="0" rtlCol="0" anchor="ctr"/>
          <a:lstStyle/>
          <a:p>
            <a:pPr marL="0" indent="0">
              <a:lnSpc>
                <a:spcPct val="112000"/>
              </a:lnSpc>
              <a:buNone/>
            </a:pPr>
            <a:r>
              <a:rPr lang="en-US" sz="1400" dirty="0">
                <a:solidFill>
                  <a:srgbClr val="1B2B2E"/>
                </a:solidFill>
                <a:latin typeface="Calibri" pitchFamily="34" charset="0"/>
                <a:ea typeface="Calibri" pitchFamily="34" charset="-122"/>
                <a:cs typeface="Calibri" pitchFamily="34" charset="-120"/>
              </a:rPr>
              <a:t>Alpha-1 antitrypsin deficiency causes early-onset emphysema; NICE recommends specialist referral</a:t>
            </a:r>
            <a:r>
              <a:rPr lang="en-US" sz="1400" dirty="0">
                <a:solidFill>
                  <a:srgbClr val="5C6B6E"/>
                </a:solidFill>
                <a:latin typeface="Calibri" pitchFamily="34" charset="0"/>
                <a:ea typeface="Calibri" pitchFamily="34" charset="-122"/>
                <a:cs typeface="Calibri" pitchFamily="34" charset="-120"/>
              </a:rPr>
              <a:t> (NICE, 2019)</a:t>
            </a:r>
            <a:endParaRPr lang="en-US" sz="1400" dirty="0"/>
          </a:p>
        </p:txBody>
      </p:sp>
      <p:sp>
        <p:nvSpPr>
          <p:cNvPr id="17" name="Shape 15"/>
          <p:cNvSpPr/>
          <p:nvPr/>
        </p:nvSpPr>
        <p:spPr>
          <a:xfrm>
            <a:off x="822960" y="5340096"/>
            <a:ext cx="256032" cy="256032"/>
          </a:xfrm>
          <a:prstGeom prst="ellipse">
            <a:avLst/>
          </a:prstGeom>
          <a:solidFill>
            <a:srgbClr val="E2653C"/>
          </a:solidFill>
          <a:ln/>
        </p:spPr>
      </p:sp>
      <p:sp>
        <p:nvSpPr>
          <p:cNvPr id="18" name="Text 16"/>
          <p:cNvSpPr/>
          <p:nvPr/>
        </p:nvSpPr>
        <p:spPr>
          <a:xfrm>
            <a:off x="1234440" y="5257800"/>
            <a:ext cx="6126480" cy="320040"/>
          </a:xfrm>
          <a:prstGeom prst="rect">
            <a:avLst/>
          </a:prstGeom>
          <a:noFill/>
          <a:ln/>
        </p:spPr>
        <p:txBody>
          <a:bodyPr wrap="square" lIns="0" tIns="0" rIns="0" bIns="0" rtlCol="0" anchor="ctr"/>
          <a:lstStyle/>
          <a:p>
            <a:pPr marL="0" indent="0">
              <a:buNone/>
            </a:pPr>
            <a:r>
              <a:rPr lang="en-US" sz="1600" b="1" dirty="0">
                <a:solidFill>
                  <a:srgbClr val="0B4F5C"/>
                </a:solidFill>
                <a:latin typeface="Cambria" pitchFamily="34" charset="0"/>
                <a:ea typeface="Cambria" pitchFamily="34" charset="-122"/>
                <a:cs typeface="Cambria" pitchFamily="34" charset="-120"/>
              </a:rPr>
              <a:t>Age &amp; lung development</a:t>
            </a:r>
            <a:endParaRPr lang="en-US" sz="1600" dirty="0"/>
          </a:p>
        </p:txBody>
      </p:sp>
      <p:sp>
        <p:nvSpPr>
          <p:cNvPr id="19" name="Text 17"/>
          <p:cNvSpPr/>
          <p:nvPr/>
        </p:nvSpPr>
        <p:spPr>
          <a:xfrm>
            <a:off x="1234440" y="5568696"/>
            <a:ext cx="6172200" cy="502920"/>
          </a:xfrm>
          <a:prstGeom prst="rect">
            <a:avLst/>
          </a:prstGeom>
          <a:noFill/>
          <a:ln/>
        </p:spPr>
        <p:txBody>
          <a:bodyPr wrap="square" lIns="0" tIns="0" rIns="0" bIns="0" rtlCol="0" anchor="ctr"/>
          <a:lstStyle/>
          <a:p>
            <a:pPr marL="0" indent="0">
              <a:lnSpc>
                <a:spcPct val="112000"/>
              </a:lnSpc>
              <a:buNone/>
            </a:pPr>
            <a:r>
              <a:rPr lang="en-US" sz="1400" dirty="0">
                <a:solidFill>
                  <a:srgbClr val="1B2B2E"/>
                </a:solidFill>
                <a:latin typeface="Calibri" pitchFamily="34" charset="0"/>
                <a:ea typeface="Calibri" pitchFamily="34" charset="-122"/>
                <a:cs typeface="Calibri" pitchFamily="34" charset="-120"/>
              </a:rPr>
              <a:t>Risk rises with age; early-life lung insults (poor foetal growth, childhood infection) increase susceptibility</a:t>
            </a:r>
            <a:r>
              <a:rPr lang="en-US" sz="1400" dirty="0">
                <a:solidFill>
                  <a:srgbClr val="5C6B6E"/>
                </a:solidFill>
                <a:latin typeface="Calibri" pitchFamily="34" charset="0"/>
                <a:ea typeface="Calibri" pitchFamily="34" charset="-122"/>
                <a:cs typeface="Calibri" pitchFamily="34" charset="-120"/>
              </a:rPr>
              <a:t> (WHO, 2026)</a:t>
            </a:r>
            <a:endParaRPr lang="en-US" sz="1400" dirty="0"/>
          </a:p>
        </p:txBody>
      </p:sp>
      <p:sp>
        <p:nvSpPr>
          <p:cNvPr id="20" name="Shape 18"/>
          <p:cNvSpPr/>
          <p:nvPr/>
        </p:nvSpPr>
        <p:spPr>
          <a:xfrm>
            <a:off x="7818120" y="1645920"/>
            <a:ext cx="3840480" cy="2148840"/>
          </a:xfrm>
          <a:prstGeom prst="roundRect">
            <a:avLst>
              <a:gd name="adj" fmla="val 4255"/>
            </a:avLst>
          </a:prstGeom>
          <a:solidFill>
            <a:srgbClr val="0B4F5C"/>
          </a:solidFill>
          <a:ln/>
        </p:spPr>
      </p:sp>
      <p:sp>
        <p:nvSpPr>
          <p:cNvPr id="21" name="Text 19"/>
          <p:cNvSpPr/>
          <p:nvPr/>
        </p:nvSpPr>
        <p:spPr>
          <a:xfrm>
            <a:off x="7818120" y="1828800"/>
            <a:ext cx="3840480" cy="822960"/>
          </a:xfrm>
          <a:prstGeom prst="rect">
            <a:avLst/>
          </a:prstGeom>
          <a:noFill/>
          <a:ln/>
        </p:spPr>
        <p:txBody>
          <a:bodyPr wrap="square" lIns="0" tIns="0" rIns="0" bIns="0" rtlCol="0" anchor="ctr"/>
          <a:lstStyle/>
          <a:p>
            <a:pPr marL="0" indent="0" algn="ctr">
              <a:buNone/>
            </a:pPr>
            <a:r>
              <a:rPr lang="en-US" sz="4000" b="1" dirty="0">
                <a:solidFill>
                  <a:srgbClr val="5FBDB0"/>
                </a:solidFill>
                <a:latin typeface="Cambria" pitchFamily="34" charset="0"/>
                <a:ea typeface="Cambria" pitchFamily="34" charset="-122"/>
                <a:cs typeface="Cambria" pitchFamily="34" charset="-120"/>
              </a:rPr>
              <a:t>&gt;70%</a:t>
            </a:r>
            <a:endParaRPr lang="en-US" sz="4000" dirty="0"/>
          </a:p>
        </p:txBody>
      </p:sp>
      <p:sp>
        <p:nvSpPr>
          <p:cNvPr id="22" name="Text 20"/>
          <p:cNvSpPr/>
          <p:nvPr/>
        </p:nvSpPr>
        <p:spPr>
          <a:xfrm>
            <a:off x="8046720" y="2697480"/>
            <a:ext cx="3383280" cy="1005840"/>
          </a:xfrm>
          <a:prstGeom prst="rect">
            <a:avLst/>
          </a:prstGeom>
          <a:noFill/>
          <a:ln/>
        </p:spPr>
        <p:txBody>
          <a:bodyPr wrap="square" lIns="0" tIns="0" rIns="0" bIns="0" rtlCol="0" anchor="ctr"/>
          <a:lstStyle/>
          <a:p>
            <a:pPr marL="0" indent="0" algn="ctr">
              <a:lnSpc>
                <a:spcPct val="120000"/>
              </a:lnSpc>
              <a:buNone/>
            </a:pPr>
            <a:r>
              <a:rPr lang="en-US" sz="1400" dirty="0">
                <a:solidFill>
                  <a:srgbClr val="FFFFFF"/>
                </a:solidFill>
                <a:latin typeface="Calibri" pitchFamily="34" charset="0"/>
                <a:ea typeface="Calibri" pitchFamily="34" charset="-122"/>
                <a:cs typeface="Calibri" pitchFamily="34" charset="-120"/>
              </a:rPr>
              <a:t>of COPD cases in high-income countries are attributable to tobacco smoking (WHO, 2026)</a:t>
            </a:r>
            <a:endParaRPr lang="en-US" sz="1400" dirty="0"/>
          </a:p>
        </p:txBody>
      </p:sp>
      <p:sp>
        <p:nvSpPr>
          <p:cNvPr id="23" name="Shape 21"/>
          <p:cNvSpPr/>
          <p:nvPr/>
        </p:nvSpPr>
        <p:spPr>
          <a:xfrm>
            <a:off x="7818120" y="3977640"/>
            <a:ext cx="3840480" cy="2240280"/>
          </a:xfrm>
          <a:prstGeom prst="roundRect">
            <a:avLst>
              <a:gd name="adj" fmla="val 4082"/>
            </a:avLst>
          </a:prstGeom>
          <a:solidFill>
            <a:srgbClr val="E2653C"/>
          </a:solidFill>
          <a:ln/>
        </p:spPr>
      </p:sp>
      <p:sp>
        <p:nvSpPr>
          <p:cNvPr id="24" name="Text 22"/>
          <p:cNvSpPr/>
          <p:nvPr/>
        </p:nvSpPr>
        <p:spPr>
          <a:xfrm>
            <a:off x="7818120" y="4160520"/>
            <a:ext cx="3840480" cy="822960"/>
          </a:xfrm>
          <a:prstGeom prst="rect">
            <a:avLst/>
          </a:prstGeom>
          <a:noFill/>
          <a:ln/>
        </p:spPr>
        <p:txBody>
          <a:bodyPr wrap="square" lIns="0" tIns="0" rIns="0" bIns="0" rtlCol="0" anchor="ctr"/>
          <a:lstStyle/>
          <a:p>
            <a:pPr marL="0" indent="0" algn="ctr">
              <a:buNone/>
            </a:pPr>
            <a:r>
              <a:rPr lang="en-US" sz="4000" b="1" dirty="0">
                <a:solidFill>
                  <a:srgbClr val="FFFFFF"/>
                </a:solidFill>
                <a:latin typeface="Cambria" pitchFamily="34" charset="0"/>
                <a:ea typeface="Cambria" pitchFamily="34" charset="-122"/>
                <a:cs typeface="Cambria" pitchFamily="34" charset="-120"/>
              </a:rPr>
              <a:t>~25%</a:t>
            </a:r>
            <a:endParaRPr lang="en-US" sz="4000" dirty="0"/>
          </a:p>
        </p:txBody>
      </p:sp>
      <p:sp>
        <p:nvSpPr>
          <p:cNvPr id="25" name="Text 23"/>
          <p:cNvSpPr/>
          <p:nvPr/>
        </p:nvSpPr>
        <p:spPr>
          <a:xfrm>
            <a:off x="8046720" y="5029200"/>
            <a:ext cx="3383280" cy="1097280"/>
          </a:xfrm>
          <a:prstGeom prst="rect">
            <a:avLst/>
          </a:prstGeom>
          <a:noFill/>
          <a:ln/>
        </p:spPr>
        <p:txBody>
          <a:bodyPr wrap="square" lIns="0" tIns="0" rIns="0" bIns="0" rtlCol="0" anchor="ctr"/>
          <a:lstStyle/>
          <a:p>
            <a:pPr marL="0" indent="0" algn="ctr">
              <a:lnSpc>
                <a:spcPct val="120000"/>
              </a:lnSpc>
              <a:buNone/>
            </a:pPr>
            <a:r>
              <a:rPr lang="en-US" sz="1400" dirty="0">
                <a:solidFill>
                  <a:srgbClr val="FFFFFF"/>
                </a:solidFill>
                <a:latin typeface="Calibri" pitchFamily="34" charset="0"/>
                <a:ea typeface="Calibri" pitchFamily="34" charset="-122"/>
                <a:cs typeface="Calibri" pitchFamily="34" charset="-120"/>
              </a:rPr>
              <a:t>of people diagnosed with COPD worldwide have never smoked -- pollution and occupational exposure matter </a:t>
            </a:r>
            <a:r>
              <a:rPr lang="en-US" sz="1400" dirty="0">
                <a:solidFill>
                  <a:schemeClr val="bg1"/>
                </a:solidFill>
                <a:latin typeface="Calibri" pitchFamily="34" charset="0"/>
                <a:ea typeface="Calibri" pitchFamily="34" charset="-122"/>
                <a:cs typeface="Calibri" pitchFamily="34" charset="-120"/>
              </a:rPr>
              <a:t>too (WHO, 2026)</a:t>
            </a:r>
            <a:endParaRPr lang="en-US" sz="1400" dirty="0">
              <a:solidFill>
                <a:schemeClr val="bg1"/>
              </a:solidFill>
            </a:endParaRPr>
          </a:p>
        </p:txBody>
      </p:sp>
      <p:sp>
        <p:nvSpPr>
          <p:cNvPr id="26" name="Text 24"/>
          <p:cNvSpPr/>
          <p:nvPr/>
        </p:nvSpPr>
        <p:spPr>
          <a:xfrm>
            <a:off x="457200" y="6565392"/>
            <a:ext cx="8229600" cy="256032"/>
          </a:xfrm>
          <a:prstGeom prst="rect">
            <a:avLst/>
          </a:prstGeom>
          <a:noFill/>
          <a:ln/>
        </p:spPr>
        <p:txBody>
          <a:bodyPr wrap="square" lIns="0" tIns="0" rIns="0" bIns="0" rtlCol="0" anchor="ctr"/>
          <a:lstStyle/>
          <a:p>
            <a:pPr marL="0" indent="0">
              <a:buNone/>
            </a:pPr>
            <a:endParaRPr lang="en-US" sz="900" dirty="0"/>
          </a:p>
        </p:txBody>
      </p:sp>
      <p:sp>
        <p:nvSpPr>
          <p:cNvPr id="27" name="Text 25"/>
          <p:cNvSpPr/>
          <p:nvPr/>
        </p:nvSpPr>
        <p:spPr>
          <a:xfrm>
            <a:off x="11521440" y="6565392"/>
            <a:ext cx="365760" cy="256032"/>
          </a:xfrm>
          <a:prstGeom prst="rect">
            <a:avLst/>
          </a:prstGeom>
          <a:noFill/>
          <a:ln/>
        </p:spPr>
        <p:txBody>
          <a:bodyPr wrap="square" lIns="0" tIns="0" rIns="0" bIns="0" rtlCol="0" anchor="ctr"/>
          <a:lstStyle/>
          <a:p>
            <a:pPr marL="0" indent="0" algn="r">
              <a:buNone/>
            </a:pPr>
            <a:r>
              <a:rPr lang="en-US" sz="900" dirty="0">
                <a:solidFill>
                  <a:srgbClr val="5C6B6E"/>
                </a:solidFill>
                <a:latin typeface="Calibri" pitchFamily="34" charset="0"/>
                <a:ea typeface="Calibri" pitchFamily="34" charset="-122"/>
                <a:cs typeface="Calibri" pitchFamily="34" charset="-120"/>
              </a:rPr>
              <a:t>5</a:t>
            </a:r>
            <a:endParaRPr lang="en-US" sz="9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47472"/>
            <a:ext cx="11064240" cy="594360"/>
          </a:xfrm>
          <a:prstGeom prst="rect">
            <a:avLst/>
          </a:prstGeom>
          <a:noFill/>
          <a:ln/>
        </p:spPr>
        <p:txBody>
          <a:bodyPr wrap="square" lIns="0" tIns="0" rIns="0" bIns="0" rtlCol="0" anchor="ctr"/>
          <a:lstStyle/>
          <a:p>
            <a:pPr marL="0" indent="0">
              <a:buNone/>
            </a:pPr>
            <a:r>
              <a:rPr lang="en-US" sz="2900" b="1" dirty="0">
                <a:solidFill>
                  <a:srgbClr val="0B4F5C"/>
                </a:solidFill>
                <a:latin typeface="Cambria" pitchFamily="34" charset="0"/>
                <a:ea typeface="Cambria" pitchFamily="34" charset="-122"/>
                <a:cs typeface="Cambria" pitchFamily="34" charset="-120"/>
              </a:rPr>
              <a:t>How Common Is COPD?</a:t>
            </a:r>
            <a:endParaRPr lang="en-US" sz="2900" dirty="0"/>
          </a:p>
        </p:txBody>
      </p:sp>
      <p:sp>
        <p:nvSpPr>
          <p:cNvPr id="3" name="Text 1"/>
          <p:cNvSpPr/>
          <p:nvPr/>
        </p:nvSpPr>
        <p:spPr>
          <a:xfrm>
            <a:off x="548640" y="896112"/>
            <a:ext cx="11064240" cy="365760"/>
          </a:xfrm>
          <a:prstGeom prst="rect">
            <a:avLst/>
          </a:prstGeom>
          <a:noFill/>
          <a:ln/>
        </p:spPr>
        <p:txBody>
          <a:bodyPr wrap="square" lIns="0" tIns="0" rIns="0" bIns="0" rtlCol="0" anchor="ctr"/>
          <a:lstStyle/>
          <a:p>
            <a:pPr marL="0" indent="0">
              <a:buNone/>
            </a:pPr>
            <a:r>
              <a:rPr lang="en-US" sz="1250" i="1" dirty="0">
                <a:solidFill>
                  <a:srgbClr val="5C6B6E"/>
                </a:solidFill>
                <a:latin typeface="Calibri" pitchFamily="34" charset="0"/>
                <a:ea typeface="Calibri" pitchFamily="34" charset="-122"/>
                <a:cs typeface="Calibri" pitchFamily="34" charset="-120"/>
              </a:rPr>
              <a:t>Prevalence in the UK and worldwide</a:t>
            </a:r>
            <a:endParaRPr lang="en-US" sz="1250" dirty="0"/>
          </a:p>
        </p:txBody>
      </p:sp>
      <p:sp>
        <p:nvSpPr>
          <p:cNvPr id="4" name="Text 2"/>
          <p:cNvSpPr/>
          <p:nvPr/>
        </p:nvSpPr>
        <p:spPr>
          <a:xfrm>
            <a:off x="548640" y="2021640"/>
            <a:ext cx="3200400" cy="520000"/>
          </a:xfrm>
          <a:prstGeom prst="rect">
            <a:avLst/>
          </a:prstGeom>
          <a:noFill/>
          <a:ln/>
        </p:spPr>
        <p:txBody>
          <a:bodyPr wrap="square" lIns="0" tIns="0" rIns="0" bIns="0" rtlCol="0" anchor="ctr"/>
          <a:lstStyle/>
          <a:p>
            <a:pPr marL="0" indent="0" algn="ctr">
              <a:buNone/>
            </a:pPr>
            <a:r>
              <a:rPr lang="en-US" sz="2800" b="1" dirty="0">
                <a:solidFill>
                  <a:srgbClr val="0B4F5C"/>
                </a:solidFill>
                <a:latin typeface="Cambria" pitchFamily="34" charset="0"/>
                <a:ea typeface="Cambria" pitchFamily="34" charset="-122"/>
                <a:cs typeface="Cambria" pitchFamily="34" charset="-120"/>
              </a:rPr>
              <a:t>1.2m</a:t>
            </a:r>
            <a:endParaRPr lang="en-US" sz="3400" dirty="0"/>
          </a:p>
        </p:txBody>
      </p:sp>
      <p:sp>
        <p:nvSpPr>
          <p:cNvPr id="5" name="Text 3"/>
          <p:cNvSpPr/>
          <p:nvPr/>
        </p:nvSpPr>
        <p:spPr>
          <a:xfrm>
            <a:off x="548640" y="2541640"/>
            <a:ext cx="3200400" cy="400000"/>
          </a:xfrm>
          <a:prstGeom prst="rect">
            <a:avLst/>
          </a:prstGeom>
          <a:noFill/>
          <a:ln/>
        </p:spPr>
        <p:txBody>
          <a:bodyPr wrap="square" lIns="0" tIns="0" rIns="0" bIns="0" rtlCol="0" anchor="ctr"/>
          <a:lstStyle/>
          <a:p>
            <a:pPr marL="0" indent="0" algn="ctr">
              <a:buNone/>
            </a:pPr>
            <a:r>
              <a:rPr lang="en-US" sz="1200" dirty="0">
                <a:solidFill>
                  <a:srgbClr val="1B2B2E"/>
                </a:solidFill>
                <a:latin typeface="Calibri" pitchFamily="34" charset="0"/>
                <a:ea typeface="Calibri" pitchFamily="34" charset="-122"/>
                <a:cs typeface="Calibri" pitchFamily="34" charset="-120"/>
              </a:rPr>
              <a:t>people diagnosed with COPD in the UK -- 2nd most common lung disease after asthma</a:t>
            </a:r>
            <a:r>
              <a:rPr lang="en-US" sz="1200" dirty="0">
                <a:solidFill>
                  <a:srgbClr val="5C6B6E"/>
                </a:solidFill>
                <a:latin typeface="Calibri" pitchFamily="34" charset="0"/>
                <a:ea typeface="Calibri" pitchFamily="34" charset="-122"/>
                <a:cs typeface="Calibri" pitchFamily="34" charset="-120"/>
              </a:rPr>
              <a:t> (Stone et al., 2023)</a:t>
            </a:r>
            <a:endParaRPr lang="en-US" sz="1200" dirty="0"/>
          </a:p>
        </p:txBody>
      </p:sp>
      <p:sp>
        <p:nvSpPr>
          <p:cNvPr id="6" name="Text 4"/>
          <p:cNvSpPr/>
          <p:nvPr/>
        </p:nvSpPr>
        <p:spPr>
          <a:xfrm>
            <a:off x="548640" y="4341640"/>
            <a:ext cx="3200400" cy="520000"/>
          </a:xfrm>
          <a:prstGeom prst="rect">
            <a:avLst/>
          </a:prstGeom>
          <a:noFill/>
          <a:ln/>
        </p:spPr>
        <p:txBody>
          <a:bodyPr wrap="square" lIns="0" tIns="0" rIns="0" bIns="0" rtlCol="0" anchor="ctr"/>
          <a:lstStyle/>
          <a:p>
            <a:pPr marL="0" indent="0" algn="ctr">
              <a:buNone/>
            </a:pPr>
            <a:r>
              <a:rPr lang="en-US" sz="2800" b="1" dirty="0">
                <a:solidFill>
                  <a:srgbClr val="E2653C"/>
                </a:solidFill>
                <a:latin typeface="Cambria" pitchFamily="34" charset="0"/>
                <a:ea typeface="Cambria" pitchFamily="34" charset="-122"/>
                <a:cs typeface="Cambria" pitchFamily="34" charset="-120"/>
              </a:rPr>
              <a:t>391m</a:t>
            </a:r>
            <a:endParaRPr lang="en-US" sz="3400" dirty="0"/>
          </a:p>
        </p:txBody>
      </p:sp>
      <p:sp>
        <p:nvSpPr>
          <p:cNvPr id="7" name="Text 5"/>
          <p:cNvSpPr/>
          <p:nvPr/>
        </p:nvSpPr>
        <p:spPr>
          <a:xfrm>
            <a:off x="548640" y="4861640"/>
            <a:ext cx="3200400" cy="400000"/>
          </a:xfrm>
          <a:prstGeom prst="rect">
            <a:avLst/>
          </a:prstGeom>
          <a:noFill/>
          <a:ln/>
        </p:spPr>
        <p:txBody>
          <a:bodyPr wrap="square" lIns="0" tIns="0" rIns="0" bIns="0" rtlCol="0" anchor="ctr"/>
          <a:lstStyle/>
          <a:p>
            <a:pPr marL="0" indent="0" algn="ctr">
              <a:buNone/>
            </a:pPr>
            <a:r>
              <a:rPr lang="en-US" sz="1200" dirty="0">
                <a:solidFill>
                  <a:srgbClr val="1B2B2E"/>
                </a:solidFill>
                <a:latin typeface="Calibri" pitchFamily="34" charset="0"/>
                <a:ea typeface="Calibri" pitchFamily="34" charset="-122"/>
                <a:cs typeface="Calibri" pitchFamily="34" charset="-120"/>
              </a:rPr>
              <a:t>people estimated living with COPD worldwide (2019 global estimate)</a:t>
            </a:r>
            <a:r>
              <a:rPr lang="en-US" sz="1200" dirty="0">
                <a:solidFill>
                  <a:srgbClr val="5C6B6E"/>
                </a:solidFill>
                <a:latin typeface="Calibri" pitchFamily="34" charset="0"/>
                <a:ea typeface="Calibri" pitchFamily="34" charset="-122"/>
                <a:cs typeface="Calibri" pitchFamily="34" charset="-120"/>
              </a:rPr>
              <a:t> (Adeloye et al., 2022)</a:t>
            </a:r>
            <a:endParaRPr lang="en-US" sz="1200" dirty="0"/>
          </a:p>
        </p:txBody>
      </p:sp>
      <p:sp>
        <p:nvSpPr>
          <p:cNvPr id="8" name="Text 6"/>
          <p:cNvSpPr/>
          <p:nvPr/>
        </p:nvSpPr>
        <p:spPr>
          <a:xfrm>
            <a:off x="548640" y="5291640"/>
            <a:ext cx="3200400" cy="520000"/>
          </a:xfrm>
          <a:prstGeom prst="rect">
            <a:avLst/>
          </a:prstGeom>
          <a:noFill/>
          <a:ln/>
        </p:spPr>
        <p:txBody>
          <a:bodyPr wrap="square" lIns="0" tIns="0" rIns="0" bIns="0" rtlCol="0" anchor="ctr"/>
          <a:lstStyle/>
          <a:p>
            <a:pPr marL="0" indent="0" algn="ctr">
              <a:buNone/>
            </a:pPr>
            <a:r>
              <a:rPr lang="en-US" sz="2800" b="1" dirty="0">
                <a:solidFill>
                  <a:srgbClr val="0B4F5C"/>
                </a:solidFill>
                <a:latin typeface="Cambria" pitchFamily="34" charset="0"/>
                <a:ea typeface="Cambria" pitchFamily="34" charset="-122"/>
                <a:cs typeface="Cambria" pitchFamily="34" charset="-120"/>
              </a:rPr>
              <a:t>3.4m</a:t>
            </a:r>
            <a:endParaRPr lang="en-US" sz="3400" dirty="0"/>
          </a:p>
        </p:txBody>
      </p:sp>
      <p:sp>
        <p:nvSpPr>
          <p:cNvPr id="9" name="Text 7"/>
          <p:cNvSpPr/>
          <p:nvPr/>
        </p:nvSpPr>
        <p:spPr>
          <a:xfrm>
            <a:off x="548640" y="5811640"/>
            <a:ext cx="3200400" cy="400000"/>
          </a:xfrm>
          <a:prstGeom prst="rect">
            <a:avLst/>
          </a:prstGeom>
          <a:noFill/>
          <a:ln/>
        </p:spPr>
        <p:txBody>
          <a:bodyPr wrap="square" lIns="0" tIns="0" rIns="0" bIns="0" rtlCol="0" anchor="ctr"/>
          <a:lstStyle/>
          <a:p>
            <a:pPr marL="0" indent="0" algn="ctr">
              <a:buNone/>
            </a:pPr>
            <a:r>
              <a:rPr lang="en-US" sz="1200" dirty="0">
                <a:solidFill>
                  <a:srgbClr val="1B2B2E"/>
                </a:solidFill>
                <a:latin typeface="Calibri" pitchFamily="34" charset="0"/>
                <a:ea typeface="Calibri" pitchFamily="34" charset="-122"/>
                <a:cs typeface="Calibri" pitchFamily="34" charset="-120"/>
              </a:rPr>
              <a:t>deaths globally in 2023 -- the 3rd leading cause of death worldwide (WHO, 2026)</a:t>
            </a:r>
            <a:endParaRPr lang="en-US" sz="1200" dirty="0"/>
          </a:p>
        </p:txBody>
      </p:sp>
      <p:sp>
        <p:nvSpPr>
          <p:cNvPr id="10" name="Text 8"/>
          <p:cNvSpPr/>
          <p:nvPr/>
        </p:nvSpPr>
        <p:spPr>
          <a:xfrm>
            <a:off x="548640" y="2971640"/>
            <a:ext cx="3200400" cy="520000"/>
          </a:xfrm>
          <a:prstGeom prst="rect">
            <a:avLst/>
          </a:prstGeom>
          <a:noFill/>
          <a:ln/>
        </p:spPr>
        <p:txBody>
          <a:bodyPr wrap="square" lIns="0" tIns="0" rIns="0" bIns="0" rtlCol="0" anchor="ctr"/>
          <a:lstStyle/>
          <a:p>
            <a:pPr marL="0" indent="0" algn="ctr">
              <a:buNone/>
            </a:pPr>
            <a:r>
              <a:rPr lang="en-US" sz="2800" b="1" dirty="0">
                <a:solidFill>
                  <a:srgbClr val="0B4F5C"/>
                </a:solidFill>
                <a:latin typeface="Cambria" pitchFamily="34" charset="0"/>
                <a:ea typeface="Cambria" pitchFamily="34" charset="-122"/>
                <a:cs typeface="Cambria" pitchFamily="34" charset="-120"/>
              </a:rPr>
              <a:t>121,129</a:t>
            </a:r>
            <a:endParaRPr lang="en-US" sz="3400" dirty="0"/>
          </a:p>
        </p:txBody>
      </p:sp>
      <p:sp>
        <p:nvSpPr>
          <p:cNvPr id="11" name="Text 9"/>
          <p:cNvSpPr/>
          <p:nvPr/>
        </p:nvSpPr>
        <p:spPr>
          <a:xfrm>
            <a:off x="548640" y="3491640"/>
            <a:ext cx="3200400" cy="400000"/>
          </a:xfrm>
          <a:prstGeom prst="rect">
            <a:avLst/>
          </a:prstGeom>
          <a:noFill/>
          <a:ln/>
        </p:spPr>
        <p:txBody>
          <a:bodyPr wrap="square" lIns="0" tIns="0" rIns="0" bIns="0" rtlCol="0" anchor="ctr"/>
          <a:lstStyle/>
          <a:p>
            <a:pPr marL="0" indent="0" algn="ctr">
              <a:buNone/>
            </a:pPr>
            <a:r>
              <a:rPr lang="en-US" sz="1200" dirty="0">
                <a:solidFill>
                  <a:srgbClr val="1B2B2E"/>
                </a:solidFill>
                <a:latin typeface="Calibri" pitchFamily="34" charset="0"/>
                <a:ea typeface="Calibri" pitchFamily="34" charset="-122"/>
                <a:cs typeface="Calibri" pitchFamily="34" charset="-120"/>
              </a:rPr>
              <a:t>emergency COPD hospital admissions in England, FY2024 (+9% year on year)</a:t>
            </a:r>
            <a:r>
              <a:rPr lang="en-US" sz="1200" dirty="0">
                <a:solidFill>
                  <a:srgbClr val="5C6B6E"/>
                </a:solidFill>
                <a:latin typeface="Calibri" pitchFamily="34" charset="0"/>
                <a:ea typeface="Calibri" pitchFamily="34" charset="-122"/>
                <a:cs typeface="Calibri" pitchFamily="34" charset="-120"/>
              </a:rPr>
              <a:t> (DHSC/OHID, 2025)</a:t>
            </a:r>
            <a:endParaRPr lang="en-US" sz="1200" dirty="0"/>
          </a:p>
        </p:txBody>
      </p:sp>
      <p:graphicFrame>
        <p:nvGraphicFramePr>
          <p:cNvPr id="12" name="Chart 0"/>
          <p:cNvGraphicFramePr/>
          <p:nvPr/>
        </p:nvGraphicFramePr>
        <p:xfrm>
          <a:off x="4572000" y="1691640"/>
          <a:ext cx="7040880" cy="2834640"/>
        </p:xfrm>
        <a:graphic>
          <a:graphicData uri="http://schemas.openxmlformats.org/drawingml/2006/chart">
            <c:chart xmlns:c="http://schemas.openxmlformats.org/drawingml/2006/chart" xmlns:r="http://schemas.openxmlformats.org/officeDocument/2006/relationships" r:id="rId3"/>
          </a:graphicData>
        </a:graphic>
      </p:graphicFrame>
      <p:sp>
        <p:nvSpPr>
          <p:cNvPr id="13" name="Shape 10"/>
          <p:cNvSpPr/>
          <p:nvPr/>
        </p:nvSpPr>
        <p:spPr>
          <a:xfrm>
            <a:off x="4572000" y="4709160"/>
            <a:ext cx="7040880" cy="1463040"/>
          </a:xfrm>
          <a:prstGeom prst="roundRect">
            <a:avLst>
              <a:gd name="adj" fmla="val 5000"/>
            </a:avLst>
          </a:prstGeom>
          <a:solidFill>
            <a:srgbClr val="EAF6F4"/>
          </a:solidFill>
          <a:ln/>
        </p:spPr>
      </p:sp>
      <p:sp>
        <p:nvSpPr>
          <p:cNvPr id="14" name="Text 11"/>
          <p:cNvSpPr/>
          <p:nvPr/>
        </p:nvSpPr>
        <p:spPr>
          <a:xfrm>
            <a:off x="4800600" y="4846320"/>
            <a:ext cx="6583680" cy="1188720"/>
          </a:xfrm>
          <a:prstGeom prst="rect">
            <a:avLst/>
          </a:prstGeom>
          <a:noFill/>
          <a:ln/>
        </p:spPr>
        <p:txBody>
          <a:bodyPr wrap="square" lIns="0" tIns="0" rIns="0" bIns="0" rtlCol="0" anchor="ctr"/>
          <a:lstStyle/>
          <a:p>
            <a:pPr marL="0" indent="0">
              <a:lnSpc>
                <a:spcPct val="125000"/>
              </a:lnSpc>
              <a:buNone/>
            </a:pPr>
            <a:r>
              <a:rPr lang="en-US" sz="1400" b="1" dirty="0">
                <a:solidFill>
                  <a:srgbClr val="0B4F5C"/>
                </a:solidFill>
                <a:latin typeface="Calibri" pitchFamily="34" charset="0"/>
                <a:ea typeface="Calibri" pitchFamily="34" charset="-122"/>
                <a:cs typeface="Calibri" pitchFamily="34" charset="-120"/>
              </a:rPr>
              <a:t>Health inequality: </a:t>
            </a:r>
            <a:r>
              <a:rPr lang="en-US" sz="1400" dirty="0">
                <a:solidFill>
                  <a:srgbClr val="1B2B2E"/>
                </a:solidFill>
                <a:latin typeface="Calibri" pitchFamily="34" charset="0"/>
                <a:ea typeface="Calibri" pitchFamily="34" charset="-122"/>
                <a:cs typeface="Calibri" pitchFamily="34" charset="-120"/>
              </a:rPr>
              <a:t>a person from the most deprived areas of the UK is almost twice as likely to have COPD as someone from the least deprived areas -- prevalence is rising and expected to increase further with an ageing population and historic smoking patterns.</a:t>
            </a:r>
            <a:r>
              <a:rPr lang="en-US" sz="1400" dirty="0">
                <a:solidFill>
                  <a:srgbClr val="5C6B6E"/>
                </a:solidFill>
                <a:latin typeface="Calibri" pitchFamily="34" charset="0"/>
                <a:ea typeface="Calibri" pitchFamily="34" charset="-122"/>
                <a:cs typeface="Calibri" pitchFamily="34" charset="-120"/>
              </a:rPr>
              <a:t> (Sanofi UK, 2024; Marmot, 2010)</a:t>
            </a:r>
            <a:endParaRPr lang="en-US" sz="1400" dirty="0"/>
          </a:p>
        </p:txBody>
      </p:sp>
      <p:sp>
        <p:nvSpPr>
          <p:cNvPr id="15" name="Text 12"/>
          <p:cNvSpPr/>
          <p:nvPr/>
        </p:nvSpPr>
        <p:spPr>
          <a:xfrm>
            <a:off x="457200" y="6565392"/>
            <a:ext cx="8229600" cy="256032"/>
          </a:xfrm>
          <a:prstGeom prst="rect">
            <a:avLst/>
          </a:prstGeom>
          <a:noFill/>
          <a:ln/>
        </p:spPr>
        <p:txBody>
          <a:bodyPr wrap="square" lIns="0" tIns="0" rIns="0" bIns="0" rtlCol="0" anchor="ctr"/>
          <a:lstStyle/>
          <a:p>
            <a:pPr marL="0" indent="0">
              <a:buNone/>
            </a:pPr>
            <a:endParaRPr lang="en-US" sz="900" dirty="0"/>
          </a:p>
        </p:txBody>
      </p:sp>
      <p:sp>
        <p:nvSpPr>
          <p:cNvPr id="16" name="Text 13"/>
          <p:cNvSpPr/>
          <p:nvPr/>
        </p:nvSpPr>
        <p:spPr>
          <a:xfrm>
            <a:off x="11521440" y="6565392"/>
            <a:ext cx="365760" cy="256032"/>
          </a:xfrm>
          <a:prstGeom prst="rect">
            <a:avLst/>
          </a:prstGeom>
          <a:noFill/>
          <a:ln/>
        </p:spPr>
        <p:txBody>
          <a:bodyPr wrap="square" lIns="0" tIns="0" rIns="0" bIns="0" rtlCol="0" anchor="ctr"/>
          <a:lstStyle/>
          <a:p>
            <a:pPr marL="0" indent="0" algn="r">
              <a:buNone/>
            </a:pPr>
            <a:r>
              <a:rPr lang="en-US" sz="900" dirty="0">
                <a:solidFill>
                  <a:srgbClr val="5C6B6E"/>
                </a:solidFill>
                <a:latin typeface="Calibri" pitchFamily="34" charset="0"/>
                <a:ea typeface="Calibri" pitchFamily="34" charset="-122"/>
                <a:cs typeface="Calibri" pitchFamily="34" charset="-120"/>
              </a:rPr>
              <a:t>6</a:t>
            </a:r>
            <a:endParaRPr lang="en-US" sz="900" dirty="0"/>
          </a:p>
        </p:txBody>
      </p:sp>
      <p:sp>
        <p:nvSpPr>
          <p:cNvPr id="17" name="UK Header"/>
          <p:cNvSpPr/>
          <p:nvPr/>
        </p:nvSpPr>
        <p:spPr>
          <a:xfrm>
            <a:off x="643233" y="1734764"/>
            <a:ext cx="3200400" cy="280000"/>
          </a:xfrm>
          <a:prstGeom prst="rect">
            <a:avLst/>
          </a:prstGeom>
          <a:noFill/>
          <a:ln/>
        </p:spPr>
        <p:txBody>
          <a:bodyPr wrap="square" lIns="0" tIns="0" rIns="0" bIns="0" rtlCol="0" anchor="ctr"/>
          <a:lstStyle/>
          <a:p>
            <a:pPr marL="0" indent="0">
              <a:buNone/>
            </a:pPr>
            <a:r>
              <a:rPr lang="en-US" sz="1600" b="1" spc="150" dirty="0">
                <a:solidFill>
                  <a:srgbClr val="0B4F5C"/>
                </a:solidFill>
                <a:latin typeface="Calibri" pitchFamily="34" charset="0"/>
                <a:ea typeface="Calibri" pitchFamily="34" charset="-122"/>
                <a:cs typeface="Calibri" pitchFamily="34" charset="-120"/>
              </a:rPr>
              <a:t>UNITED KINGDOM</a:t>
            </a:r>
            <a:endParaRPr lang="en-US" sz="1600" dirty="0"/>
          </a:p>
        </p:txBody>
      </p:sp>
      <p:sp>
        <p:nvSpPr>
          <p:cNvPr id="18" name="Worldwide Header"/>
          <p:cNvSpPr/>
          <p:nvPr/>
        </p:nvSpPr>
        <p:spPr>
          <a:xfrm>
            <a:off x="575967" y="4105392"/>
            <a:ext cx="3200400" cy="280000"/>
          </a:xfrm>
          <a:prstGeom prst="rect">
            <a:avLst/>
          </a:prstGeom>
          <a:noFill/>
          <a:ln/>
        </p:spPr>
        <p:txBody>
          <a:bodyPr wrap="square" lIns="0" tIns="0" rIns="0" bIns="0" rtlCol="0" anchor="ctr"/>
          <a:lstStyle/>
          <a:p>
            <a:pPr marL="0" indent="0">
              <a:buNone/>
            </a:pPr>
            <a:r>
              <a:rPr lang="en-US" sz="1600" b="1" spc="150" dirty="0">
                <a:solidFill>
                  <a:srgbClr val="E2653C"/>
                </a:solidFill>
                <a:latin typeface="Calibri" pitchFamily="34" charset="0"/>
                <a:ea typeface="Calibri" pitchFamily="34" charset="-122"/>
                <a:cs typeface="Calibri" pitchFamily="34" charset="-120"/>
              </a:rPr>
              <a:t>WORLDWIDE</a:t>
            </a:r>
            <a:endParaRPr lang="en-US" sz="16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47472"/>
            <a:ext cx="11064240" cy="594360"/>
          </a:xfrm>
          <a:prstGeom prst="rect">
            <a:avLst/>
          </a:prstGeom>
          <a:noFill/>
          <a:ln/>
        </p:spPr>
        <p:txBody>
          <a:bodyPr wrap="square" lIns="0" tIns="0" rIns="0" bIns="0" rtlCol="0" anchor="ctr"/>
          <a:lstStyle/>
          <a:p>
            <a:pPr marL="0" indent="0">
              <a:buNone/>
            </a:pPr>
            <a:r>
              <a:rPr lang="en-US" sz="2900" b="1" dirty="0">
                <a:solidFill>
                  <a:srgbClr val="0B4F5C"/>
                </a:solidFill>
                <a:latin typeface="Cambria" pitchFamily="34" charset="0"/>
                <a:ea typeface="Cambria" pitchFamily="34" charset="-122"/>
                <a:cs typeface="Cambria" pitchFamily="34" charset="-120"/>
              </a:rPr>
              <a:t>Economic &amp; Social Burden</a:t>
            </a:r>
            <a:endParaRPr lang="en-US" sz="2900" dirty="0"/>
          </a:p>
        </p:txBody>
      </p:sp>
      <p:sp>
        <p:nvSpPr>
          <p:cNvPr id="3" name="Text 1"/>
          <p:cNvSpPr/>
          <p:nvPr/>
        </p:nvSpPr>
        <p:spPr>
          <a:xfrm>
            <a:off x="548640" y="896112"/>
            <a:ext cx="11064240" cy="365760"/>
          </a:xfrm>
          <a:prstGeom prst="rect">
            <a:avLst/>
          </a:prstGeom>
          <a:noFill/>
          <a:ln/>
        </p:spPr>
        <p:txBody>
          <a:bodyPr wrap="square" lIns="0" tIns="0" rIns="0" bIns="0" rtlCol="0" anchor="ctr"/>
          <a:lstStyle/>
          <a:p>
            <a:pPr marL="0" indent="0">
              <a:buNone/>
            </a:pPr>
            <a:r>
              <a:rPr lang="en-US" sz="1250" i="1" dirty="0">
                <a:solidFill>
                  <a:srgbClr val="5C6B6E"/>
                </a:solidFill>
                <a:latin typeface="Calibri" pitchFamily="34" charset="0"/>
                <a:ea typeface="Calibri" pitchFamily="34" charset="-122"/>
                <a:cs typeface="Calibri" pitchFamily="34" charset="-120"/>
              </a:rPr>
              <a:t>The cost of COPD to the NHS, the economy and to patients</a:t>
            </a:r>
            <a:endParaRPr lang="en-US" sz="1250" dirty="0"/>
          </a:p>
        </p:txBody>
      </p:sp>
      <p:graphicFrame>
        <p:nvGraphicFramePr>
          <p:cNvPr id="4" name="Chart 0"/>
          <p:cNvGraphicFramePr/>
          <p:nvPr/>
        </p:nvGraphicFramePr>
        <p:xfrm>
          <a:off x="548640" y="1645920"/>
          <a:ext cx="5577840" cy="3200400"/>
        </p:xfrm>
        <a:graphic>
          <a:graphicData uri="http://schemas.openxmlformats.org/drawingml/2006/chart">
            <c:chart xmlns:c="http://schemas.openxmlformats.org/drawingml/2006/chart" xmlns:r="http://schemas.openxmlformats.org/officeDocument/2006/relationships" r:id="rId3"/>
          </a:graphicData>
        </a:graphic>
      </p:graphicFrame>
      <p:sp>
        <p:nvSpPr>
          <p:cNvPr id="5" name="Text 2"/>
          <p:cNvSpPr/>
          <p:nvPr/>
        </p:nvSpPr>
        <p:spPr>
          <a:xfrm>
            <a:off x="457200" y="4892040"/>
            <a:ext cx="5669280" cy="320040"/>
          </a:xfrm>
          <a:prstGeom prst="rect">
            <a:avLst/>
          </a:prstGeom>
          <a:noFill/>
          <a:ln/>
        </p:spPr>
        <p:txBody>
          <a:bodyPr wrap="square" lIns="0" tIns="0" rIns="0" bIns="0" rtlCol="0" anchor="ctr"/>
          <a:lstStyle/>
          <a:p>
            <a:pPr marL="0" indent="0">
              <a:buNone/>
            </a:pPr>
            <a:r>
              <a:rPr lang="en-US" sz="1400" dirty="0">
                <a:solidFill>
                  <a:srgbClr val="5C6B6E"/>
                </a:solidFill>
                <a:latin typeface="Calibri" pitchFamily="34" charset="0"/>
                <a:ea typeface="Calibri" pitchFamily="34" charset="-122"/>
                <a:cs typeface="Calibri" pitchFamily="34" charset="-120"/>
              </a:rPr>
              <a:t>Source: Lambe et al. (2019), cited in NHS England Respiratory High Impact Interventions (2023)</a:t>
            </a:r>
            <a:endParaRPr lang="en-US" sz="1400" dirty="0"/>
          </a:p>
        </p:txBody>
      </p:sp>
      <p:sp>
        <p:nvSpPr>
          <p:cNvPr id="6" name="Shape 3"/>
          <p:cNvSpPr/>
          <p:nvPr/>
        </p:nvSpPr>
        <p:spPr>
          <a:xfrm>
            <a:off x="6355080" y="1645920"/>
            <a:ext cx="5623560" cy="1024128"/>
          </a:xfrm>
          <a:prstGeom prst="roundRect">
            <a:avLst>
              <a:gd name="adj" fmla="val 7143"/>
            </a:avLst>
          </a:prstGeom>
          <a:solidFill>
            <a:srgbClr val="EAF6F4"/>
          </a:solidFill>
          <a:ln w="9525">
            <a:solidFill>
              <a:srgbClr val="5FBDB0"/>
            </a:solidFill>
            <a:prstDash val="solid"/>
          </a:ln>
        </p:spPr>
      </p:sp>
      <p:sp>
        <p:nvSpPr>
          <p:cNvPr id="7" name="Text 4"/>
          <p:cNvSpPr/>
          <p:nvPr/>
        </p:nvSpPr>
        <p:spPr>
          <a:xfrm>
            <a:off x="6537960" y="1719072"/>
            <a:ext cx="5257800" cy="292608"/>
          </a:xfrm>
          <a:prstGeom prst="rect">
            <a:avLst/>
          </a:prstGeom>
          <a:noFill/>
          <a:ln/>
        </p:spPr>
        <p:txBody>
          <a:bodyPr wrap="square" lIns="0" tIns="0" rIns="0" bIns="0" rtlCol="0" anchor="ctr"/>
          <a:lstStyle/>
          <a:p>
            <a:pPr marL="0" indent="0">
              <a:buNone/>
            </a:pPr>
            <a:r>
              <a:rPr lang="en-US" sz="1600" b="1" dirty="0">
                <a:solidFill>
                  <a:srgbClr val="0B4F5C"/>
                </a:solidFill>
                <a:latin typeface="Cambria" pitchFamily="34" charset="0"/>
                <a:ea typeface="Cambria" pitchFamily="34" charset="-122"/>
                <a:cs typeface="Cambria" pitchFamily="34" charset="-120"/>
              </a:rPr>
              <a:t>Global cost trajectory</a:t>
            </a:r>
            <a:endParaRPr lang="en-US" sz="1600" dirty="0"/>
          </a:p>
        </p:txBody>
      </p:sp>
      <p:sp>
        <p:nvSpPr>
          <p:cNvPr id="8" name="Text 5"/>
          <p:cNvSpPr/>
          <p:nvPr/>
        </p:nvSpPr>
        <p:spPr>
          <a:xfrm>
            <a:off x="6537960" y="2011680"/>
            <a:ext cx="5257800" cy="621792"/>
          </a:xfrm>
          <a:prstGeom prst="rect">
            <a:avLst/>
          </a:prstGeom>
          <a:noFill/>
          <a:ln/>
        </p:spPr>
        <p:txBody>
          <a:bodyPr wrap="square" lIns="0" tIns="0" rIns="0" bIns="0" rtlCol="0" anchor="ctr"/>
          <a:lstStyle/>
          <a:p>
            <a:pPr marL="0" indent="0">
              <a:lnSpc>
                <a:spcPct val="112000"/>
              </a:lnSpc>
              <a:buNone/>
            </a:pPr>
            <a:r>
              <a:rPr lang="en-US" sz="1400" dirty="0">
                <a:solidFill>
                  <a:srgbClr val="1B2B2E"/>
                </a:solidFill>
                <a:latin typeface="Calibri" pitchFamily="34" charset="0"/>
                <a:ea typeface="Calibri" pitchFamily="34" charset="-122"/>
                <a:cs typeface="Calibri" pitchFamily="34" charset="-120"/>
              </a:rPr>
              <a:t>The global economic burden of COPD is projected to rise to £3.4 trillion (approx., converted from $4.3 trillion) by 2050 (Global State of COPD Report, 2024)</a:t>
            </a:r>
            <a:endParaRPr lang="en-US" sz="1400" dirty="0"/>
          </a:p>
        </p:txBody>
      </p:sp>
      <p:sp>
        <p:nvSpPr>
          <p:cNvPr id="9" name="Shape 6"/>
          <p:cNvSpPr/>
          <p:nvPr/>
        </p:nvSpPr>
        <p:spPr>
          <a:xfrm>
            <a:off x="6355080" y="2816352"/>
            <a:ext cx="5623560" cy="1024128"/>
          </a:xfrm>
          <a:prstGeom prst="roundRect">
            <a:avLst>
              <a:gd name="adj" fmla="val 7143"/>
            </a:avLst>
          </a:prstGeom>
          <a:solidFill>
            <a:srgbClr val="FFFFFF"/>
          </a:solidFill>
          <a:ln w="9525">
            <a:solidFill>
              <a:srgbClr val="5FBDB0"/>
            </a:solidFill>
            <a:prstDash val="solid"/>
          </a:ln>
        </p:spPr>
      </p:sp>
      <p:sp>
        <p:nvSpPr>
          <p:cNvPr id="10" name="Text 7"/>
          <p:cNvSpPr/>
          <p:nvPr/>
        </p:nvSpPr>
        <p:spPr>
          <a:xfrm>
            <a:off x="6537960" y="2889504"/>
            <a:ext cx="5257800" cy="292608"/>
          </a:xfrm>
          <a:prstGeom prst="rect">
            <a:avLst/>
          </a:prstGeom>
          <a:noFill/>
          <a:ln/>
        </p:spPr>
        <p:txBody>
          <a:bodyPr wrap="square" lIns="0" tIns="0" rIns="0" bIns="0" rtlCol="0" anchor="ctr"/>
          <a:lstStyle/>
          <a:p>
            <a:pPr marL="0" indent="0">
              <a:buNone/>
            </a:pPr>
            <a:r>
              <a:rPr lang="en-US" sz="1600" b="1" dirty="0">
                <a:solidFill>
                  <a:srgbClr val="0B4F5C"/>
                </a:solidFill>
                <a:latin typeface="Cambria" pitchFamily="34" charset="0"/>
                <a:ea typeface="Cambria" pitchFamily="34" charset="-122"/>
                <a:cs typeface="Cambria" pitchFamily="34" charset="-120"/>
              </a:rPr>
              <a:t>Hospital &amp; bed days</a:t>
            </a:r>
            <a:endParaRPr lang="en-US" sz="1600" dirty="0"/>
          </a:p>
        </p:txBody>
      </p:sp>
      <p:sp>
        <p:nvSpPr>
          <p:cNvPr id="11" name="Text 8"/>
          <p:cNvSpPr/>
          <p:nvPr/>
        </p:nvSpPr>
        <p:spPr>
          <a:xfrm>
            <a:off x="6537960" y="3182112"/>
            <a:ext cx="5257800" cy="621792"/>
          </a:xfrm>
          <a:prstGeom prst="rect">
            <a:avLst/>
          </a:prstGeom>
          <a:noFill/>
          <a:ln/>
        </p:spPr>
        <p:txBody>
          <a:bodyPr wrap="square" lIns="0" tIns="0" rIns="0" bIns="0" rtlCol="0" anchor="ctr"/>
          <a:lstStyle/>
          <a:p>
            <a:pPr marL="0" indent="0">
              <a:lnSpc>
                <a:spcPct val="112000"/>
              </a:lnSpc>
              <a:buNone/>
            </a:pPr>
            <a:r>
              <a:rPr lang="en-US" sz="1400" dirty="0">
                <a:solidFill>
                  <a:srgbClr val="1B2B2E"/>
                </a:solidFill>
                <a:latin typeface="Calibri" pitchFamily="34" charset="0"/>
                <a:ea typeface="Calibri" pitchFamily="34" charset="-122"/>
                <a:cs typeface="Calibri" pitchFamily="34" charset="-120"/>
              </a:rPr>
              <a:t>COPD accounts for over 140,000 hospital admissions and 1 million+ bed days annually across the UK</a:t>
            </a:r>
            <a:r>
              <a:rPr lang="en-US" sz="1400" dirty="0">
                <a:solidFill>
                  <a:srgbClr val="5C6B6E"/>
                </a:solidFill>
                <a:latin typeface="Calibri" pitchFamily="34" charset="0"/>
                <a:ea typeface="Calibri" pitchFamily="34" charset="-122"/>
                <a:cs typeface="Calibri" pitchFamily="34" charset="-120"/>
              </a:rPr>
              <a:t> (NHS England, 2023)</a:t>
            </a:r>
            <a:endParaRPr lang="en-US" sz="1400" dirty="0"/>
          </a:p>
        </p:txBody>
      </p:sp>
      <p:sp>
        <p:nvSpPr>
          <p:cNvPr id="12" name="Shape 9"/>
          <p:cNvSpPr/>
          <p:nvPr/>
        </p:nvSpPr>
        <p:spPr>
          <a:xfrm>
            <a:off x="6355080" y="3986784"/>
            <a:ext cx="5623560" cy="1024128"/>
          </a:xfrm>
          <a:prstGeom prst="roundRect">
            <a:avLst>
              <a:gd name="adj" fmla="val 7143"/>
            </a:avLst>
          </a:prstGeom>
          <a:solidFill>
            <a:srgbClr val="EAF6F4"/>
          </a:solidFill>
          <a:ln w="9525">
            <a:solidFill>
              <a:srgbClr val="5FBDB0"/>
            </a:solidFill>
            <a:prstDash val="solid"/>
          </a:ln>
        </p:spPr>
      </p:sp>
      <p:sp>
        <p:nvSpPr>
          <p:cNvPr id="13" name="Text 10"/>
          <p:cNvSpPr/>
          <p:nvPr/>
        </p:nvSpPr>
        <p:spPr>
          <a:xfrm>
            <a:off x="6537960" y="4059936"/>
            <a:ext cx="5257800" cy="292608"/>
          </a:xfrm>
          <a:prstGeom prst="rect">
            <a:avLst/>
          </a:prstGeom>
          <a:noFill/>
          <a:ln/>
        </p:spPr>
        <p:txBody>
          <a:bodyPr wrap="square" lIns="0" tIns="0" rIns="0" bIns="0" rtlCol="0" anchor="ctr"/>
          <a:lstStyle/>
          <a:p>
            <a:pPr marL="0" indent="0">
              <a:buNone/>
            </a:pPr>
            <a:r>
              <a:rPr lang="en-US" sz="1600" b="1" dirty="0">
                <a:solidFill>
                  <a:srgbClr val="0B4F5C"/>
                </a:solidFill>
                <a:latin typeface="Cambria" pitchFamily="34" charset="0"/>
                <a:ea typeface="Cambria" pitchFamily="34" charset="-122"/>
                <a:cs typeface="Cambria" pitchFamily="34" charset="-120"/>
              </a:rPr>
              <a:t>Primary care demand</a:t>
            </a:r>
            <a:endParaRPr lang="en-US" sz="1600" dirty="0"/>
          </a:p>
        </p:txBody>
      </p:sp>
      <p:sp>
        <p:nvSpPr>
          <p:cNvPr id="14" name="Text 11"/>
          <p:cNvSpPr/>
          <p:nvPr/>
        </p:nvSpPr>
        <p:spPr>
          <a:xfrm>
            <a:off x="6537960" y="4352544"/>
            <a:ext cx="5257800" cy="621792"/>
          </a:xfrm>
          <a:prstGeom prst="rect">
            <a:avLst/>
          </a:prstGeom>
          <a:noFill/>
          <a:ln/>
        </p:spPr>
        <p:txBody>
          <a:bodyPr wrap="square" lIns="0" tIns="0" rIns="0" bIns="0" rtlCol="0" anchor="ctr"/>
          <a:lstStyle/>
          <a:p>
            <a:pPr marL="0" indent="0">
              <a:lnSpc>
                <a:spcPct val="112000"/>
              </a:lnSpc>
              <a:buNone/>
            </a:pPr>
            <a:r>
              <a:rPr lang="en-US" sz="1400" dirty="0">
                <a:solidFill>
                  <a:srgbClr val="1B2B2E"/>
                </a:solidFill>
                <a:latin typeface="Calibri" pitchFamily="34" charset="0"/>
                <a:ea typeface="Calibri" pitchFamily="34" charset="-122"/>
                <a:cs typeface="Calibri" pitchFamily="34" charset="-120"/>
              </a:rPr>
              <a:t>COPD leads around 1.4 million GP consultations every year in the UK</a:t>
            </a:r>
            <a:r>
              <a:rPr lang="en-US" sz="1400" dirty="0">
                <a:solidFill>
                  <a:srgbClr val="5C6B6E"/>
                </a:solidFill>
                <a:latin typeface="Calibri" pitchFamily="34" charset="0"/>
                <a:ea typeface="Calibri" pitchFamily="34" charset="-122"/>
                <a:cs typeface="Calibri" pitchFamily="34" charset="-120"/>
              </a:rPr>
              <a:t> (Taskforce for Lung Health, 2022)</a:t>
            </a:r>
            <a:endParaRPr lang="en-US" sz="1400" dirty="0"/>
          </a:p>
        </p:txBody>
      </p:sp>
      <p:sp>
        <p:nvSpPr>
          <p:cNvPr id="15" name="Shape 12"/>
          <p:cNvSpPr/>
          <p:nvPr/>
        </p:nvSpPr>
        <p:spPr>
          <a:xfrm>
            <a:off x="6355080" y="5157216"/>
            <a:ext cx="5623560" cy="1024128"/>
          </a:xfrm>
          <a:prstGeom prst="roundRect">
            <a:avLst>
              <a:gd name="adj" fmla="val 7143"/>
            </a:avLst>
          </a:prstGeom>
          <a:solidFill>
            <a:srgbClr val="FFFFFF"/>
          </a:solidFill>
          <a:ln w="9525">
            <a:solidFill>
              <a:srgbClr val="5FBDB0"/>
            </a:solidFill>
            <a:prstDash val="solid"/>
          </a:ln>
        </p:spPr>
      </p:sp>
      <p:sp>
        <p:nvSpPr>
          <p:cNvPr id="16" name="Text 13"/>
          <p:cNvSpPr/>
          <p:nvPr/>
        </p:nvSpPr>
        <p:spPr>
          <a:xfrm>
            <a:off x="6537960" y="5230368"/>
            <a:ext cx="5257800" cy="292608"/>
          </a:xfrm>
          <a:prstGeom prst="rect">
            <a:avLst/>
          </a:prstGeom>
          <a:noFill/>
          <a:ln/>
        </p:spPr>
        <p:txBody>
          <a:bodyPr wrap="square" lIns="0" tIns="0" rIns="0" bIns="0" rtlCol="0" anchor="ctr"/>
          <a:lstStyle/>
          <a:p>
            <a:pPr marL="0" indent="0">
              <a:buNone/>
            </a:pPr>
            <a:r>
              <a:rPr lang="en-US" sz="1600" b="1" dirty="0">
                <a:solidFill>
                  <a:srgbClr val="0B4F5C"/>
                </a:solidFill>
                <a:latin typeface="Cambria" pitchFamily="34" charset="0"/>
                <a:ea typeface="Cambria" pitchFamily="34" charset="-122"/>
                <a:cs typeface="Cambria" pitchFamily="34" charset="-120"/>
              </a:rPr>
              <a:t>Lost productivity &amp; quality of life</a:t>
            </a:r>
            <a:endParaRPr lang="en-US" sz="1600" dirty="0"/>
          </a:p>
        </p:txBody>
      </p:sp>
      <p:sp>
        <p:nvSpPr>
          <p:cNvPr id="17" name="Text 14"/>
          <p:cNvSpPr/>
          <p:nvPr/>
        </p:nvSpPr>
        <p:spPr>
          <a:xfrm>
            <a:off x="6537960" y="5522976"/>
            <a:ext cx="5257800" cy="621792"/>
          </a:xfrm>
          <a:prstGeom prst="rect">
            <a:avLst/>
          </a:prstGeom>
          <a:noFill/>
          <a:ln/>
        </p:spPr>
        <p:txBody>
          <a:bodyPr wrap="square" lIns="0" tIns="0" rIns="0" bIns="0" rtlCol="0" anchor="ctr"/>
          <a:lstStyle/>
          <a:p>
            <a:pPr marL="0" indent="0">
              <a:lnSpc>
                <a:spcPct val="112000"/>
              </a:lnSpc>
              <a:buNone/>
            </a:pPr>
            <a:r>
              <a:rPr lang="en-US" sz="1400" dirty="0">
                <a:solidFill>
                  <a:srgbClr val="1B2B2E"/>
                </a:solidFill>
                <a:latin typeface="Calibri" pitchFamily="34" charset="0"/>
                <a:ea typeface="Calibri" pitchFamily="34" charset="-122"/>
                <a:cs typeface="Calibri" pitchFamily="34" charset="-120"/>
              </a:rPr>
              <a:t>Breathlessness and fatigue limit employment, caregiving and independence -- driving indirect costs and social isolation</a:t>
            </a:r>
            <a:r>
              <a:rPr lang="en-US" sz="1400" dirty="0">
                <a:solidFill>
                  <a:srgbClr val="5C6B6E"/>
                </a:solidFill>
                <a:latin typeface="Calibri" pitchFamily="34" charset="0"/>
                <a:ea typeface="Calibri" pitchFamily="34" charset="-122"/>
                <a:cs typeface="Calibri" pitchFamily="34" charset="-120"/>
              </a:rPr>
              <a:t> (Global State of COPD Report, 2024)</a:t>
            </a:r>
            <a:endParaRPr lang="en-US" sz="1400" dirty="0"/>
          </a:p>
        </p:txBody>
      </p:sp>
      <p:sp>
        <p:nvSpPr>
          <p:cNvPr id="18" name="Text 15"/>
          <p:cNvSpPr/>
          <p:nvPr/>
        </p:nvSpPr>
        <p:spPr>
          <a:xfrm>
            <a:off x="548640" y="6556248"/>
            <a:ext cx="8229600" cy="256032"/>
          </a:xfrm>
          <a:prstGeom prst="rect">
            <a:avLst/>
          </a:prstGeom>
          <a:noFill/>
          <a:ln/>
        </p:spPr>
        <p:txBody>
          <a:bodyPr wrap="square" lIns="0" tIns="0" rIns="0" bIns="0" rtlCol="0" anchor="ctr"/>
          <a:lstStyle/>
          <a:p>
            <a:pPr marL="0" indent="0">
              <a:buNone/>
            </a:pPr>
            <a:endParaRPr lang="en-US" sz="900" dirty="0"/>
          </a:p>
        </p:txBody>
      </p:sp>
      <p:sp>
        <p:nvSpPr>
          <p:cNvPr id="19" name="Text 16"/>
          <p:cNvSpPr/>
          <p:nvPr/>
        </p:nvSpPr>
        <p:spPr>
          <a:xfrm>
            <a:off x="11521440" y="6565392"/>
            <a:ext cx="365760" cy="256032"/>
          </a:xfrm>
          <a:prstGeom prst="rect">
            <a:avLst/>
          </a:prstGeom>
          <a:noFill/>
          <a:ln/>
        </p:spPr>
        <p:txBody>
          <a:bodyPr wrap="square" lIns="0" tIns="0" rIns="0" bIns="0" rtlCol="0" anchor="ctr"/>
          <a:lstStyle/>
          <a:p>
            <a:pPr marL="0" indent="0" algn="r">
              <a:buNone/>
            </a:pPr>
            <a:r>
              <a:rPr lang="en-US" sz="900" dirty="0">
                <a:solidFill>
                  <a:srgbClr val="5C6B6E"/>
                </a:solidFill>
                <a:latin typeface="Calibri" pitchFamily="34" charset="0"/>
                <a:ea typeface="Calibri" pitchFamily="34" charset="-122"/>
                <a:cs typeface="Calibri" pitchFamily="34" charset="-120"/>
              </a:rPr>
              <a:t>7</a:t>
            </a:r>
            <a:endParaRPr lang="en-US" sz="9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47472"/>
            <a:ext cx="11064240" cy="594360"/>
          </a:xfrm>
          <a:prstGeom prst="rect">
            <a:avLst/>
          </a:prstGeom>
          <a:noFill/>
          <a:ln/>
        </p:spPr>
        <p:txBody>
          <a:bodyPr wrap="square" lIns="0" tIns="0" rIns="0" bIns="0" rtlCol="0" anchor="ctr"/>
          <a:lstStyle/>
          <a:p>
            <a:pPr marL="0" indent="0">
              <a:buNone/>
            </a:pPr>
            <a:r>
              <a:rPr lang="en-US" sz="2900" b="1" dirty="0">
                <a:solidFill>
                  <a:srgbClr val="0B4F5C"/>
                </a:solidFill>
                <a:latin typeface="Cambria" pitchFamily="34" charset="0"/>
                <a:ea typeface="Cambria" pitchFamily="34" charset="-122"/>
                <a:cs typeface="Cambria" pitchFamily="34" charset="-120"/>
              </a:rPr>
              <a:t>Diagnosis &amp; Initial Assessment</a:t>
            </a:r>
            <a:endParaRPr lang="en-US" sz="2900" dirty="0"/>
          </a:p>
        </p:txBody>
      </p:sp>
      <p:sp>
        <p:nvSpPr>
          <p:cNvPr id="3" name="Text 1"/>
          <p:cNvSpPr/>
          <p:nvPr/>
        </p:nvSpPr>
        <p:spPr>
          <a:xfrm>
            <a:off x="548640" y="896112"/>
            <a:ext cx="11064240" cy="365760"/>
          </a:xfrm>
          <a:prstGeom prst="rect">
            <a:avLst/>
          </a:prstGeom>
          <a:noFill/>
          <a:ln/>
        </p:spPr>
        <p:txBody>
          <a:bodyPr wrap="square" lIns="0" tIns="0" rIns="0" bIns="0" rtlCol="0" anchor="ctr"/>
          <a:lstStyle/>
          <a:p>
            <a:pPr marL="0" indent="0">
              <a:buNone/>
            </a:pPr>
            <a:r>
              <a:rPr lang="en-US" sz="1250" i="1" dirty="0">
                <a:solidFill>
                  <a:srgbClr val="5C6B6E"/>
                </a:solidFill>
                <a:latin typeface="Calibri" pitchFamily="34" charset="0"/>
                <a:ea typeface="Calibri" pitchFamily="34" charset="-122"/>
                <a:cs typeface="Calibri" pitchFamily="34" charset="-120"/>
              </a:rPr>
              <a:t>The NICE NG115 diagnostic pathway</a:t>
            </a:r>
            <a:endParaRPr lang="en-US" sz="1250" dirty="0"/>
          </a:p>
        </p:txBody>
      </p:sp>
      <p:sp>
        <p:nvSpPr>
          <p:cNvPr id="4" name="Shape 2"/>
          <p:cNvSpPr/>
          <p:nvPr/>
        </p:nvSpPr>
        <p:spPr>
          <a:xfrm>
            <a:off x="548640" y="1920240"/>
            <a:ext cx="2606040" cy="2377440"/>
          </a:xfrm>
          <a:prstGeom prst="roundRect">
            <a:avLst>
              <a:gd name="adj" fmla="val 3846"/>
            </a:avLst>
          </a:prstGeom>
          <a:solidFill>
            <a:srgbClr val="0B4F5C"/>
          </a:solidFill>
          <a:ln/>
        </p:spPr>
      </p:sp>
      <p:sp>
        <p:nvSpPr>
          <p:cNvPr id="5" name="Text 3"/>
          <p:cNvSpPr/>
          <p:nvPr/>
        </p:nvSpPr>
        <p:spPr>
          <a:xfrm>
            <a:off x="713232" y="2057400"/>
            <a:ext cx="822960" cy="548640"/>
          </a:xfrm>
          <a:prstGeom prst="rect">
            <a:avLst/>
          </a:prstGeom>
          <a:noFill/>
          <a:ln/>
        </p:spPr>
        <p:txBody>
          <a:bodyPr wrap="square" lIns="0" tIns="0" rIns="0" bIns="0" rtlCol="0" anchor="ctr"/>
          <a:lstStyle/>
          <a:p>
            <a:pPr marL="0" indent="0">
              <a:buNone/>
            </a:pPr>
            <a:r>
              <a:rPr lang="en-US" sz="2600" b="1" dirty="0">
                <a:solidFill>
                  <a:srgbClr val="5FBDB0"/>
                </a:solidFill>
                <a:latin typeface="Cambria" pitchFamily="34" charset="0"/>
                <a:ea typeface="Cambria" pitchFamily="34" charset="-122"/>
                <a:cs typeface="Cambria" pitchFamily="34" charset="-120"/>
              </a:rPr>
              <a:t>1</a:t>
            </a:r>
            <a:endParaRPr lang="en-US" sz="2600" dirty="0"/>
          </a:p>
        </p:txBody>
      </p:sp>
      <p:sp>
        <p:nvSpPr>
          <p:cNvPr id="6" name="Text 4"/>
          <p:cNvSpPr/>
          <p:nvPr/>
        </p:nvSpPr>
        <p:spPr>
          <a:xfrm>
            <a:off x="713232" y="2606040"/>
            <a:ext cx="2276856" cy="594360"/>
          </a:xfrm>
          <a:prstGeom prst="rect">
            <a:avLst/>
          </a:prstGeom>
          <a:noFill/>
          <a:ln/>
        </p:spPr>
        <p:txBody>
          <a:bodyPr wrap="square" lIns="0" tIns="0" rIns="0" bIns="0" rtlCol="0" anchor="ctr"/>
          <a:lstStyle/>
          <a:p>
            <a:pPr marL="0" indent="0">
              <a:lnSpc>
                <a:spcPct val="105000"/>
              </a:lnSpc>
              <a:buNone/>
            </a:pPr>
            <a:r>
              <a:rPr lang="en-US" sz="1600" b="1" dirty="0">
                <a:solidFill>
                  <a:srgbClr val="FFFFFF"/>
                </a:solidFill>
                <a:latin typeface="Cambria" pitchFamily="34" charset="0"/>
                <a:ea typeface="Cambria" pitchFamily="34" charset="-122"/>
                <a:cs typeface="Cambria" pitchFamily="34" charset="-120"/>
              </a:rPr>
              <a:t>Clinical suspicion</a:t>
            </a:r>
            <a:endParaRPr lang="en-US" sz="1600" dirty="0"/>
          </a:p>
        </p:txBody>
      </p:sp>
      <p:sp>
        <p:nvSpPr>
          <p:cNvPr id="7" name="Text 5"/>
          <p:cNvSpPr/>
          <p:nvPr/>
        </p:nvSpPr>
        <p:spPr>
          <a:xfrm>
            <a:off x="713232" y="3200400"/>
            <a:ext cx="2276856" cy="1005840"/>
          </a:xfrm>
          <a:prstGeom prst="rect">
            <a:avLst/>
          </a:prstGeom>
          <a:noFill/>
          <a:ln/>
        </p:spPr>
        <p:txBody>
          <a:bodyPr wrap="square" lIns="0" tIns="0" rIns="0" bIns="0" rtlCol="0" anchor="ctr"/>
          <a:lstStyle/>
          <a:p>
            <a:pPr marL="0" indent="0">
              <a:lnSpc>
                <a:spcPct val="115000"/>
              </a:lnSpc>
              <a:buNone/>
            </a:pPr>
            <a:r>
              <a:rPr lang="en-US" sz="1400" dirty="0">
                <a:solidFill>
                  <a:srgbClr val="EAF6F4"/>
                </a:solidFill>
                <a:latin typeface="Calibri" pitchFamily="34" charset="0"/>
                <a:ea typeface="Calibri" pitchFamily="34" charset="-122"/>
                <a:cs typeface="Calibri" pitchFamily="34" charset="-120"/>
              </a:rPr>
              <a:t>Age &gt; 35, risk factor (smoker/ex-smoker, occupational or environmental exposure) plus 1+ symptom</a:t>
            </a:r>
            <a:r>
              <a:rPr lang="en-US" sz="1400" dirty="0">
                <a:solidFill>
                  <a:srgbClr val="5C6B6E"/>
                </a:solidFill>
                <a:latin typeface="Calibri" pitchFamily="34" charset="0"/>
                <a:ea typeface="Calibri" pitchFamily="34" charset="-122"/>
                <a:cs typeface="Calibri" pitchFamily="34" charset="-120"/>
              </a:rPr>
              <a:t> </a:t>
            </a:r>
            <a:r>
              <a:rPr lang="en-US" sz="1400" dirty="0">
                <a:solidFill>
                  <a:schemeClr val="bg1"/>
                </a:solidFill>
                <a:latin typeface="Calibri" pitchFamily="34" charset="0"/>
                <a:ea typeface="Calibri" pitchFamily="34" charset="-122"/>
                <a:cs typeface="Calibri" pitchFamily="34" charset="-120"/>
              </a:rPr>
              <a:t>(NICE, 2019)</a:t>
            </a:r>
            <a:endParaRPr lang="en-US" sz="1400" dirty="0">
              <a:solidFill>
                <a:schemeClr val="bg1"/>
              </a:solidFill>
            </a:endParaRPr>
          </a:p>
        </p:txBody>
      </p:sp>
      <p:sp>
        <p:nvSpPr>
          <p:cNvPr id="8" name="Text 6"/>
          <p:cNvSpPr/>
          <p:nvPr/>
        </p:nvSpPr>
        <p:spPr>
          <a:xfrm>
            <a:off x="3154680" y="2834640"/>
            <a:ext cx="256032" cy="548640"/>
          </a:xfrm>
          <a:prstGeom prst="rect">
            <a:avLst/>
          </a:prstGeom>
          <a:noFill/>
          <a:ln/>
        </p:spPr>
        <p:txBody>
          <a:bodyPr wrap="square" lIns="0" tIns="0" rIns="0" bIns="0" rtlCol="0" anchor="ctr"/>
          <a:lstStyle/>
          <a:p>
            <a:pPr marL="0" indent="0" algn="ctr">
              <a:buNone/>
            </a:pPr>
            <a:r>
              <a:rPr lang="en-US" sz="2200" b="1" dirty="0">
                <a:solidFill>
                  <a:srgbClr val="E2653C"/>
                </a:solidFill>
                <a:latin typeface="Calibri" pitchFamily="34" charset="0"/>
                <a:ea typeface="Calibri" pitchFamily="34" charset="-122"/>
                <a:cs typeface="Calibri" pitchFamily="34" charset="-120"/>
              </a:rPr>
              <a:t>→</a:t>
            </a:r>
            <a:endParaRPr lang="en-US" sz="2200" dirty="0"/>
          </a:p>
        </p:txBody>
      </p:sp>
      <p:sp>
        <p:nvSpPr>
          <p:cNvPr id="9" name="Shape 7"/>
          <p:cNvSpPr/>
          <p:nvPr/>
        </p:nvSpPr>
        <p:spPr>
          <a:xfrm>
            <a:off x="3410712" y="1920240"/>
            <a:ext cx="2606040" cy="2377440"/>
          </a:xfrm>
          <a:prstGeom prst="roundRect">
            <a:avLst>
              <a:gd name="adj" fmla="val 3846"/>
            </a:avLst>
          </a:prstGeom>
          <a:solidFill>
            <a:srgbClr val="13798C"/>
          </a:solidFill>
          <a:ln/>
        </p:spPr>
      </p:sp>
      <p:sp>
        <p:nvSpPr>
          <p:cNvPr id="10" name="Text 8"/>
          <p:cNvSpPr/>
          <p:nvPr/>
        </p:nvSpPr>
        <p:spPr>
          <a:xfrm>
            <a:off x="3575304" y="2057400"/>
            <a:ext cx="822960" cy="548640"/>
          </a:xfrm>
          <a:prstGeom prst="rect">
            <a:avLst/>
          </a:prstGeom>
          <a:noFill/>
          <a:ln/>
        </p:spPr>
        <p:txBody>
          <a:bodyPr wrap="square" lIns="0" tIns="0" rIns="0" bIns="0" rtlCol="0" anchor="ctr"/>
          <a:lstStyle/>
          <a:p>
            <a:pPr marL="0" indent="0">
              <a:buNone/>
            </a:pPr>
            <a:r>
              <a:rPr lang="en-US" sz="2600" b="1" dirty="0">
                <a:solidFill>
                  <a:srgbClr val="5FBDB0"/>
                </a:solidFill>
                <a:latin typeface="Cambria" pitchFamily="34" charset="0"/>
                <a:ea typeface="Cambria" pitchFamily="34" charset="-122"/>
                <a:cs typeface="Cambria" pitchFamily="34" charset="-120"/>
              </a:rPr>
              <a:t>2</a:t>
            </a:r>
            <a:endParaRPr lang="en-US" sz="2600" dirty="0"/>
          </a:p>
        </p:txBody>
      </p:sp>
      <p:sp>
        <p:nvSpPr>
          <p:cNvPr id="11" name="Text 9"/>
          <p:cNvSpPr/>
          <p:nvPr/>
        </p:nvSpPr>
        <p:spPr>
          <a:xfrm>
            <a:off x="3575304" y="2606040"/>
            <a:ext cx="2276856" cy="594360"/>
          </a:xfrm>
          <a:prstGeom prst="rect">
            <a:avLst/>
          </a:prstGeom>
          <a:noFill/>
          <a:ln/>
        </p:spPr>
        <p:txBody>
          <a:bodyPr wrap="square" lIns="0" tIns="0" rIns="0" bIns="0" rtlCol="0" anchor="ctr"/>
          <a:lstStyle/>
          <a:p>
            <a:pPr marL="0" indent="0">
              <a:lnSpc>
                <a:spcPct val="105000"/>
              </a:lnSpc>
              <a:buNone/>
            </a:pPr>
            <a:r>
              <a:rPr lang="en-US" sz="1600" b="1" dirty="0">
                <a:solidFill>
                  <a:srgbClr val="FFFFFF"/>
                </a:solidFill>
                <a:latin typeface="Cambria" pitchFamily="34" charset="0"/>
                <a:ea typeface="Cambria" pitchFamily="34" charset="-122"/>
                <a:cs typeface="Cambria" pitchFamily="34" charset="-120"/>
              </a:rPr>
              <a:t>Post-bronchodilator spirometry</a:t>
            </a:r>
            <a:endParaRPr lang="en-US" sz="1600" dirty="0"/>
          </a:p>
        </p:txBody>
      </p:sp>
      <p:sp>
        <p:nvSpPr>
          <p:cNvPr id="12" name="Text 10"/>
          <p:cNvSpPr/>
          <p:nvPr/>
        </p:nvSpPr>
        <p:spPr>
          <a:xfrm>
            <a:off x="3575304" y="3200400"/>
            <a:ext cx="2276856" cy="1005840"/>
          </a:xfrm>
          <a:prstGeom prst="rect">
            <a:avLst/>
          </a:prstGeom>
          <a:noFill/>
          <a:ln/>
        </p:spPr>
        <p:txBody>
          <a:bodyPr wrap="square" lIns="0" tIns="0" rIns="0" bIns="0" rtlCol="0" anchor="ctr"/>
          <a:lstStyle/>
          <a:p>
            <a:pPr marL="0" indent="0">
              <a:lnSpc>
                <a:spcPct val="115000"/>
              </a:lnSpc>
              <a:buNone/>
            </a:pPr>
            <a:r>
              <a:rPr lang="en-US" sz="1400" dirty="0">
                <a:solidFill>
                  <a:srgbClr val="EAF6F4"/>
                </a:solidFill>
                <a:latin typeface="Calibri" pitchFamily="34" charset="0"/>
                <a:ea typeface="Calibri" pitchFamily="34" charset="-122"/>
                <a:cs typeface="Calibri" pitchFamily="34" charset="-120"/>
              </a:rPr>
              <a:t>Offered to confirm airflow obstruction; performed by a trained, competent practitioner</a:t>
            </a:r>
            <a:r>
              <a:rPr lang="en-US" sz="1400" dirty="0">
                <a:solidFill>
                  <a:srgbClr val="5C6B6E"/>
                </a:solidFill>
                <a:latin typeface="Calibri" pitchFamily="34" charset="0"/>
                <a:ea typeface="Calibri" pitchFamily="34" charset="-122"/>
                <a:cs typeface="Calibri" pitchFamily="34" charset="-120"/>
              </a:rPr>
              <a:t> </a:t>
            </a:r>
            <a:r>
              <a:rPr lang="en-US" sz="1400" dirty="0">
                <a:solidFill>
                  <a:schemeClr val="bg1"/>
                </a:solidFill>
                <a:latin typeface="Calibri" pitchFamily="34" charset="0"/>
                <a:ea typeface="Calibri" pitchFamily="34" charset="-122"/>
                <a:cs typeface="Calibri" pitchFamily="34" charset="-120"/>
              </a:rPr>
              <a:t>(NICE, </a:t>
            </a:r>
            <a:r>
              <a:rPr lang="en-US" sz="1600" dirty="0">
                <a:solidFill>
                  <a:schemeClr val="bg1"/>
                </a:solidFill>
                <a:latin typeface="Calibri" pitchFamily="34" charset="0"/>
                <a:ea typeface="Calibri" pitchFamily="34" charset="-122"/>
                <a:cs typeface="Calibri" pitchFamily="34" charset="-120"/>
              </a:rPr>
              <a:t>2019)</a:t>
            </a:r>
            <a:endParaRPr lang="en-US" sz="1600" dirty="0">
              <a:solidFill>
                <a:schemeClr val="bg1"/>
              </a:solidFill>
            </a:endParaRPr>
          </a:p>
        </p:txBody>
      </p:sp>
      <p:sp>
        <p:nvSpPr>
          <p:cNvPr id="13" name="Text 11"/>
          <p:cNvSpPr/>
          <p:nvPr/>
        </p:nvSpPr>
        <p:spPr>
          <a:xfrm>
            <a:off x="6016752" y="2834640"/>
            <a:ext cx="256032" cy="548640"/>
          </a:xfrm>
          <a:prstGeom prst="rect">
            <a:avLst/>
          </a:prstGeom>
          <a:noFill/>
          <a:ln/>
        </p:spPr>
        <p:txBody>
          <a:bodyPr wrap="square" lIns="0" tIns="0" rIns="0" bIns="0" rtlCol="0" anchor="ctr"/>
          <a:lstStyle/>
          <a:p>
            <a:pPr marL="0" indent="0" algn="ctr">
              <a:buNone/>
            </a:pPr>
            <a:r>
              <a:rPr lang="en-US" sz="2200" b="1" dirty="0">
                <a:solidFill>
                  <a:srgbClr val="E2653C"/>
                </a:solidFill>
                <a:latin typeface="Calibri" pitchFamily="34" charset="0"/>
                <a:ea typeface="Calibri" pitchFamily="34" charset="-122"/>
                <a:cs typeface="Calibri" pitchFamily="34" charset="-120"/>
              </a:rPr>
              <a:t>→</a:t>
            </a:r>
            <a:endParaRPr lang="en-US" sz="2200" dirty="0"/>
          </a:p>
        </p:txBody>
      </p:sp>
      <p:sp>
        <p:nvSpPr>
          <p:cNvPr id="14" name="Shape 12"/>
          <p:cNvSpPr/>
          <p:nvPr/>
        </p:nvSpPr>
        <p:spPr>
          <a:xfrm>
            <a:off x="6272784" y="1920240"/>
            <a:ext cx="2606040" cy="2377440"/>
          </a:xfrm>
          <a:prstGeom prst="roundRect">
            <a:avLst>
              <a:gd name="adj" fmla="val 3846"/>
            </a:avLst>
          </a:prstGeom>
          <a:solidFill>
            <a:srgbClr val="0B4F5C"/>
          </a:solidFill>
          <a:ln/>
        </p:spPr>
      </p:sp>
      <p:sp>
        <p:nvSpPr>
          <p:cNvPr id="15" name="Text 13"/>
          <p:cNvSpPr/>
          <p:nvPr/>
        </p:nvSpPr>
        <p:spPr>
          <a:xfrm>
            <a:off x="6437376" y="2057400"/>
            <a:ext cx="822960" cy="548640"/>
          </a:xfrm>
          <a:prstGeom prst="rect">
            <a:avLst/>
          </a:prstGeom>
          <a:noFill/>
          <a:ln/>
        </p:spPr>
        <p:txBody>
          <a:bodyPr wrap="square" lIns="0" tIns="0" rIns="0" bIns="0" rtlCol="0" anchor="ctr"/>
          <a:lstStyle/>
          <a:p>
            <a:pPr marL="0" indent="0">
              <a:buNone/>
            </a:pPr>
            <a:r>
              <a:rPr lang="en-US" sz="2600" b="1" dirty="0">
                <a:solidFill>
                  <a:srgbClr val="5FBDB0"/>
                </a:solidFill>
                <a:latin typeface="Cambria" pitchFamily="34" charset="0"/>
                <a:ea typeface="Cambria" pitchFamily="34" charset="-122"/>
                <a:cs typeface="Cambria" pitchFamily="34" charset="-120"/>
              </a:rPr>
              <a:t>3</a:t>
            </a:r>
            <a:endParaRPr lang="en-US" sz="2600" dirty="0"/>
          </a:p>
        </p:txBody>
      </p:sp>
      <p:sp>
        <p:nvSpPr>
          <p:cNvPr id="16" name="Text 14"/>
          <p:cNvSpPr/>
          <p:nvPr/>
        </p:nvSpPr>
        <p:spPr>
          <a:xfrm>
            <a:off x="6437376" y="2606040"/>
            <a:ext cx="2276856" cy="594360"/>
          </a:xfrm>
          <a:prstGeom prst="rect">
            <a:avLst/>
          </a:prstGeom>
          <a:noFill/>
          <a:ln/>
        </p:spPr>
        <p:txBody>
          <a:bodyPr wrap="square" lIns="0" tIns="0" rIns="0" bIns="0" rtlCol="0" anchor="ctr"/>
          <a:lstStyle/>
          <a:p>
            <a:pPr marL="0" indent="0">
              <a:lnSpc>
                <a:spcPct val="105000"/>
              </a:lnSpc>
              <a:buNone/>
            </a:pPr>
            <a:r>
              <a:rPr lang="en-US" sz="1600" b="1" dirty="0">
                <a:solidFill>
                  <a:srgbClr val="FFFFFF"/>
                </a:solidFill>
                <a:latin typeface="Cambria" pitchFamily="34" charset="0"/>
                <a:ea typeface="Cambria" pitchFamily="34" charset="-122"/>
                <a:cs typeface="Cambria" pitchFamily="34" charset="-120"/>
              </a:rPr>
              <a:t>Confirm diagnosis</a:t>
            </a:r>
            <a:endParaRPr lang="en-US" sz="1600" dirty="0"/>
          </a:p>
        </p:txBody>
      </p:sp>
      <p:sp>
        <p:nvSpPr>
          <p:cNvPr id="17" name="Text 15"/>
          <p:cNvSpPr/>
          <p:nvPr/>
        </p:nvSpPr>
        <p:spPr>
          <a:xfrm>
            <a:off x="6437376" y="3200400"/>
            <a:ext cx="2276856" cy="1005840"/>
          </a:xfrm>
          <a:prstGeom prst="rect">
            <a:avLst/>
          </a:prstGeom>
          <a:noFill/>
          <a:ln/>
        </p:spPr>
        <p:txBody>
          <a:bodyPr wrap="square" lIns="0" tIns="0" rIns="0" bIns="0" rtlCol="0" anchor="ctr"/>
          <a:lstStyle/>
          <a:p>
            <a:pPr marL="0" indent="0">
              <a:lnSpc>
                <a:spcPct val="115000"/>
              </a:lnSpc>
              <a:buNone/>
            </a:pPr>
            <a:r>
              <a:rPr lang="en-US" sz="1400" dirty="0">
                <a:solidFill>
                  <a:srgbClr val="EAF6F4"/>
                </a:solidFill>
                <a:latin typeface="Calibri" pitchFamily="34" charset="0"/>
                <a:ea typeface="Calibri" pitchFamily="34" charset="-122"/>
                <a:cs typeface="Calibri" pitchFamily="34" charset="-120"/>
              </a:rPr>
              <a:t>FEV1/FVC ratio &lt; 0.7 after bronchodilator confirms COPD (minimal reversibility, unlike asthma</a:t>
            </a:r>
            <a:r>
              <a:rPr lang="en-US" sz="1400" dirty="0">
                <a:solidFill>
                  <a:schemeClr val="bg1"/>
                </a:solidFill>
                <a:latin typeface="Calibri" pitchFamily="34" charset="0"/>
                <a:ea typeface="Calibri" pitchFamily="34" charset="-122"/>
                <a:cs typeface="Calibri" pitchFamily="34" charset="-120"/>
              </a:rPr>
              <a:t>)</a:t>
            </a:r>
            <a:r>
              <a:rPr lang="en-US" sz="1400" i="1" dirty="0">
                <a:solidFill>
                  <a:schemeClr val="bg1"/>
                </a:solidFill>
                <a:latin typeface="Calibri" pitchFamily="34" charset="0"/>
                <a:ea typeface="Calibri" pitchFamily="34" charset="-122"/>
                <a:cs typeface="Calibri" pitchFamily="34" charset="-120"/>
              </a:rPr>
              <a:t> </a:t>
            </a:r>
            <a:r>
              <a:rPr lang="en-US" sz="1400" dirty="0">
                <a:solidFill>
                  <a:schemeClr val="bg1"/>
                </a:solidFill>
                <a:latin typeface="Calibri" pitchFamily="34" charset="0"/>
                <a:ea typeface="Calibri" pitchFamily="34" charset="-122"/>
                <a:cs typeface="Calibri" pitchFamily="34" charset="-120"/>
              </a:rPr>
              <a:t>(GOLD, 2025)</a:t>
            </a:r>
            <a:endParaRPr lang="en-US" sz="1400" dirty="0">
              <a:solidFill>
                <a:schemeClr val="bg1"/>
              </a:solidFill>
            </a:endParaRPr>
          </a:p>
        </p:txBody>
      </p:sp>
      <p:sp>
        <p:nvSpPr>
          <p:cNvPr id="18" name="Text 16"/>
          <p:cNvSpPr/>
          <p:nvPr/>
        </p:nvSpPr>
        <p:spPr>
          <a:xfrm>
            <a:off x="8878824" y="2834640"/>
            <a:ext cx="256032" cy="548640"/>
          </a:xfrm>
          <a:prstGeom prst="rect">
            <a:avLst/>
          </a:prstGeom>
          <a:noFill/>
          <a:ln/>
        </p:spPr>
        <p:txBody>
          <a:bodyPr wrap="square" lIns="0" tIns="0" rIns="0" bIns="0" rtlCol="0" anchor="ctr"/>
          <a:lstStyle/>
          <a:p>
            <a:pPr marL="0" indent="0" algn="ctr">
              <a:buNone/>
            </a:pPr>
            <a:r>
              <a:rPr lang="en-US" sz="2200" b="1" dirty="0">
                <a:solidFill>
                  <a:srgbClr val="E2653C"/>
                </a:solidFill>
                <a:latin typeface="Calibri" pitchFamily="34" charset="0"/>
                <a:ea typeface="Calibri" pitchFamily="34" charset="-122"/>
                <a:cs typeface="Calibri" pitchFamily="34" charset="-120"/>
              </a:rPr>
              <a:t>→</a:t>
            </a:r>
            <a:endParaRPr lang="en-US" sz="2200" dirty="0"/>
          </a:p>
        </p:txBody>
      </p:sp>
      <p:sp>
        <p:nvSpPr>
          <p:cNvPr id="19" name="Shape 17"/>
          <p:cNvSpPr/>
          <p:nvPr/>
        </p:nvSpPr>
        <p:spPr>
          <a:xfrm>
            <a:off x="9006840" y="1920240"/>
            <a:ext cx="2606040" cy="2377440"/>
          </a:xfrm>
          <a:prstGeom prst="roundRect">
            <a:avLst>
              <a:gd name="adj" fmla="val 3846"/>
            </a:avLst>
          </a:prstGeom>
          <a:solidFill>
            <a:srgbClr val="13798C"/>
          </a:solidFill>
          <a:ln/>
        </p:spPr>
      </p:sp>
      <p:sp>
        <p:nvSpPr>
          <p:cNvPr id="20" name="Text 18"/>
          <p:cNvSpPr/>
          <p:nvPr/>
        </p:nvSpPr>
        <p:spPr>
          <a:xfrm>
            <a:off x="9299448" y="2057400"/>
            <a:ext cx="822960" cy="548640"/>
          </a:xfrm>
          <a:prstGeom prst="rect">
            <a:avLst/>
          </a:prstGeom>
          <a:noFill/>
          <a:ln/>
        </p:spPr>
        <p:txBody>
          <a:bodyPr wrap="square" lIns="0" tIns="0" rIns="0" bIns="0" rtlCol="0" anchor="ctr"/>
          <a:lstStyle/>
          <a:p>
            <a:pPr marL="0" indent="0">
              <a:buNone/>
            </a:pPr>
            <a:r>
              <a:rPr lang="en-US" sz="2600" b="1" dirty="0">
                <a:solidFill>
                  <a:srgbClr val="5FBDB0"/>
                </a:solidFill>
                <a:latin typeface="Cambria" pitchFamily="34" charset="0"/>
                <a:ea typeface="Cambria" pitchFamily="34" charset="-122"/>
                <a:cs typeface="Cambria" pitchFamily="34" charset="-120"/>
              </a:rPr>
              <a:t>4</a:t>
            </a:r>
            <a:endParaRPr lang="en-US" sz="2600" dirty="0"/>
          </a:p>
        </p:txBody>
      </p:sp>
      <p:sp>
        <p:nvSpPr>
          <p:cNvPr id="21" name="Text 19"/>
          <p:cNvSpPr/>
          <p:nvPr/>
        </p:nvSpPr>
        <p:spPr>
          <a:xfrm>
            <a:off x="9299448" y="2606040"/>
            <a:ext cx="2276856" cy="594360"/>
          </a:xfrm>
          <a:prstGeom prst="rect">
            <a:avLst/>
          </a:prstGeom>
          <a:noFill/>
          <a:ln/>
        </p:spPr>
        <p:txBody>
          <a:bodyPr wrap="square" lIns="0" tIns="0" rIns="0" bIns="0" rtlCol="0" anchor="ctr"/>
          <a:lstStyle/>
          <a:p>
            <a:pPr marL="0" indent="0">
              <a:lnSpc>
                <a:spcPct val="105000"/>
              </a:lnSpc>
              <a:buNone/>
            </a:pPr>
            <a:r>
              <a:rPr lang="en-US" sz="1600" b="1" dirty="0">
                <a:solidFill>
                  <a:srgbClr val="FFFFFF"/>
                </a:solidFill>
                <a:latin typeface="Cambria" pitchFamily="34" charset="0"/>
                <a:ea typeface="Cambria" pitchFamily="34" charset="-122"/>
                <a:cs typeface="Cambria" pitchFamily="34" charset="-120"/>
              </a:rPr>
              <a:t>Initial assessment</a:t>
            </a:r>
            <a:endParaRPr lang="en-US" sz="1600" dirty="0"/>
          </a:p>
        </p:txBody>
      </p:sp>
      <p:sp>
        <p:nvSpPr>
          <p:cNvPr id="22" name="Text 20"/>
          <p:cNvSpPr/>
          <p:nvPr/>
        </p:nvSpPr>
        <p:spPr>
          <a:xfrm>
            <a:off x="9299448" y="3200400"/>
            <a:ext cx="2276856" cy="1005840"/>
          </a:xfrm>
          <a:prstGeom prst="rect">
            <a:avLst/>
          </a:prstGeom>
          <a:noFill/>
          <a:ln/>
        </p:spPr>
        <p:txBody>
          <a:bodyPr wrap="square" lIns="0" tIns="0" rIns="0" bIns="0" rtlCol="0" anchor="ctr"/>
          <a:lstStyle/>
          <a:p>
            <a:pPr marL="0" indent="0">
              <a:lnSpc>
                <a:spcPct val="115000"/>
              </a:lnSpc>
              <a:buNone/>
            </a:pPr>
            <a:r>
              <a:rPr lang="en-US" sz="1400" dirty="0">
                <a:solidFill>
                  <a:srgbClr val="EAF6F4"/>
                </a:solidFill>
                <a:latin typeface="Calibri" pitchFamily="34" charset="0"/>
                <a:ea typeface="Calibri" pitchFamily="34" charset="-122"/>
                <a:cs typeface="Calibri" pitchFamily="34" charset="-120"/>
              </a:rPr>
              <a:t>Chest X-ray, FBC &amp; BMI, alpha-1 antitrypsin (if early onset), MRC dyspnoea scale, sputum culture if needed</a:t>
            </a:r>
            <a:r>
              <a:rPr lang="en-US" sz="1400" dirty="0">
                <a:solidFill>
                  <a:srgbClr val="5C6B6E"/>
                </a:solidFill>
                <a:latin typeface="Calibri" pitchFamily="34" charset="0"/>
                <a:ea typeface="Calibri" pitchFamily="34" charset="-122"/>
                <a:cs typeface="Calibri" pitchFamily="34" charset="-120"/>
              </a:rPr>
              <a:t> </a:t>
            </a:r>
            <a:r>
              <a:rPr lang="en-US" sz="1400" dirty="0">
                <a:solidFill>
                  <a:schemeClr val="bg1"/>
                </a:solidFill>
                <a:latin typeface="Calibri" pitchFamily="34" charset="0"/>
                <a:ea typeface="Calibri" pitchFamily="34" charset="-122"/>
                <a:cs typeface="Calibri" pitchFamily="34" charset="-120"/>
              </a:rPr>
              <a:t>(NICE, 2024)</a:t>
            </a:r>
            <a:endParaRPr lang="en-US" sz="1400" dirty="0">
              <a:solidFill>
                <a:schemeClr val="bg1"/>
              </a:solidFill>
            </a:endParaRPr>
          </a:p>
        </p:txBody>
      </p:sp>
      <p:sp>
        <p:nvSpPr>
          <p:cNvPr id="23" name="Shape 21"/>
          <p:cNvSpPr/>
          <p:nvPr/>
        </p:nvSpPr>
        <p:spPr>
          <a:xfrm>
            <a:off x="509894" y="4648639"/>
            <a:ext cx="11102986" cy="1713415"/>
          </a:xfrm>
          <a:prstGeom prst="roundRect">
            <a:avLst>
              <a:gd name="adj" fmla="val 6061"/>
            </a:avLst>
          </a:prstGeom>
          <a:solidFill>
            <a:srgbClr val="EAF6F4"/>
          </a:solidFill>
          <a:ln/>
        </p:spPr>
      </p:sp>
      <p:sp>
        <p:nvSpPr>
          <p:cNvPr id="24" name="Text 22"/>
          <p:cNvSpPr/>
          <p:nvPr/>
        </p:nvSpPr>
        <p:spPr>
          <a:xfrm>
            <a:off x="777240" y="4709160"/>
            <a:ext cx="10515600" cy="320040"/>
          </a:xfrm>
          <a:prstGeom prst="rect">
            <a:avLst/>
          </a:prstGeom>
          <a:noFill/>
          <a:ln/>
        </p:spPr>
        <p:txBody>
          <a:bodyPr wrap="square" lIns="0" tIns="0" rIns="0" bIns="0" rtlCol="0" anchor="ctr"/>
          <a:lstStyle/>
          <a:p>
            <a:pPr marL="0" indent="0">
              <a:buNone/>
            </a:pPr>
            <a:r>
              <a:rPr lang="en-US" sz="1600" b="1" dirty="0">
                <a:solidFill>
                  <a:srgbClr val="0B4F5C"/>
                </a:solidFill>
                <a:latin typeface="Cambria" pitchFamily="34" charset="0"/>
                <a:ea typeface="Cambria" pitchFamily="34" charset="-122"/>
                <a:cs typeface="Cambria" pitchFamily="34" charset="-120"/>
              </a:rPr>
              <a:t>Assessing severity &amp; impact</a:t>
            </a:r>
            <a:endParaRPr lang="en-US" sz="1600" dirty="0"/>
          </a:p>
        </p:txBody>
      </p:sp>
      <p:sp>
        <p:nvSpPr>
          <p:cNvPr id="25" name="Text 23"/>
          <p:cNvSpPr/>
          <p:nvPr/>
        </p:nvSpPr>
        <p:spPr>
          <a:xfrm>
            <a:off x="777240" y="5074920"/>
            <a:ext cx="10607040" cy="914400"/>
          </a:xfrm>
          <a:prstGeom prst="rect">
            <a:avLst/>
          </a:prstGeom>
          <a:noFill/>
          <a:ln/>
        </p:spPr>
        <p:txBody>
          <a:bodyPr wrap="square" lIns="0" tIns="0" rIns="0" bIns="0" rtlCol="0" anchor="ctr"/>
          <a:lstStyle/>
          <a:p>
            <a:pPr marL="0" indent="0">
              <a:lnSpc>
                <a:spcPct val="140000"/>
              </a:lnSpc>
              <a:buNone/>
            </a:pPr>
            <a:r>
              <a:rPr lang="en-US" sz="1150" b="1" dirty="0">
                <a:solidFill>
                  <a:srgbClr val="0B4F5C"/>
                </a:solidFill>
                <a:latin typeface="Calibri" pitchFamily="34" charset="0"/>
                <a:ea typeface="Calibri" pitchFamily="34" charset="-122"/>
                <a:cs typeface="Calibri" pitchFamily="34" charset="-120"/>
              </a:rPr>
              <a:t>• </a:t>
            </a:r>
            <a:r>
              <a:rPr lang="en-US" sz="1400" b="1" dirty="0">
                <a:solidFill>
                  <a:srgbClr val="0B4F5C"/>
                </a:solidFill>
                <a:latin typeface="Calibri" pitchFamily="34" charset="0"/>
                <a:ea typeface="Calibri" pitchFamily="34" charset="-122"/>
                <a:cs typeface="Calibri" pitchFamily="34" charset="-120"/>
              </a:rPr>
              <a:t>FEV1 % predicted</a:t>
            </a:r>
            <a:r>
              <a:rPr lang="en-US" sz="1400" dirty="0">
                <a:solidFill>
                  <a:srgbClr val="1B2B2E"/>
                </a:solidFill>
                <a:latin typeface="Calibri" pitchFamily="34" charset="0"/>
                <a:ea typeface="Calibri" pitchFamily="34" charset="-122"/>
                <a:cs typeface="Calibri" pitchFamily="34" charset="-120"/>
              </a:rPr>
              <a:t> grades severity of airflow obstruction (see next slide)     </a:t>
            </a:r>
            <a:r>
              <a:rPr lang="en-US" sz="1400" b="1" dirty="0">
                <a:solidFill>
                  <a:srgbClr val="0B4F5C"/>
                </a:solidFill>
                <a:latin typeface="Calibri" pitchFamily="34" charset="0"/>
                <a:ea typeface="Calibri" pitchFamily="34" charset="-122"/>
                <a:cs typeface="Calibri" pitchFamily="34" charset="-120"/>
              </a:rPr>
              <a:t>• MRC Dyspnoea Scale</a:t>
            </a:r>
            <a:r>
              <a:rPr lang="en-US" sz="1400" dirty="0">
                <a:solidFill>
                  <a:srgbClr val="1B2B2E"/>
                </a:solidFill>
                <a:latin typeface="Calibri" pitchFamily="34" charset="0"/>
                <a:ea typeface="Calibri" pitchFamily="34" charset="-122"/>
                <a:cs typeface="Calibri" pitchFamily="34" charset="-120"/>
              </a:rPr>
              <a:t> (1-5) grades breathlessness on effort    </a:t>
            </a:r>
          </a:p>
          <a:p>
            <a:pPr marL="0" indent="0">
              <a:lnSpc>
                <a:spcPct val="140000"/>
              </a:lnSpc>
              <a:buNone/>
            </a:pPr>
            <a:r>
              <a:rPr lang="en-US" sz="1400" dirty="0">
                <a:solidFill>
                  <a:srgbClr val="1B2B2E"/>
                </a:solidFill>
                <a:latin typeface="Calibri" pitchFamily="34" charset="0"/>
                <a:ea typeface="Calibri" pitchFamily="34" charset="-122"/>
                <a:cs typeface="Calibri" pitchFamily="34" charset="-120"/>
              </a:rPr>
              <a:t> </a:t>
            </a:r>
            <a:r>
              <a:rPr lang="en-US" sz="1400" b="1" dirty="0">
                <a:solidFill>
                  <a:srgbClr val="0B4F5C"/>
                </a:solidFill>
                <a:latin typeface="Calibri" pitchFamily="34" charset="0"/>
                <a:ea typeface="Calibri" pitchFamily="34" charset="-122"/>
                <a:cs typeface="Calibri" pitchFamily="34" charset="-120"/>
              </a:rPr>
              <a:t>• Exacerbation frequency</a:t>
            </a:r>
            <a:r>
              <a:rPr lang="en-US" sz="1400" dirty="0">
                <a:solidFill>
                  <a:srgbClr val="1B2B2E"/>
                </a:solidFill>
                <a:latin typeface="Calibri" pitchFamily="34" charset="0"/>
                <a:ea typeface="Calibri" pitchFamily="34" charset="-122"/>
                <a:cs typeface="Calibri" pitchFamily="34" charset="-120"/>
              </a:rPr>
              <a:t> in the last 12 months informs treatment escalation</a:t>
            </a:r>
            <a:r>
              <a:rPr lang="en-US" sz="1400" dirty="0">
                <a:solidFill>
                  <a:srgbClr val="5C6B6E"/>
                </a:solidFill>
                <a:latin typeface="Calibri" pitchFamily="34" charset="0"/>
                <a:ea typeface="Calibri" pitchFamily="34" charset="-122"/>
                <a:cs typeface="Calibri" pitchFamily="34" charset="-120"/>
              </a:rPr>
              <a:t> (NICE, 2019; NICE, 2024)</a:t>
            </a:r>
            <a:endParaRPr lang="en-US" sz="1400" dirty="0"/>
          </a:p>
        </p:txBody>
      </p:sp>
      <p:sp>
        <p:nvSpPr>
          <p:cNvPr id="26" name="Text 24"/>
          <p:cNvSpPr/>
          <p:nvPr/>
        </p:nvSpPr>
        <p:spPr>
          <a:xfrm>
            <a:off x="457200" y="6565392"/>
            <a:ext cx="8229600" cy="256032"/>
          </a:xfrm>
          <a:prstGeom prst="rect">
            <a:avLst/>
          </a:prstGeom>
          <a:noFill/>
          <a:ln/>
        </p:spPr>
        <p:txBody>
          <a:bodyPr wrap="square" lIns="0" tIns="0" rIns="0" bIns="0" rtlCol="0" anchor="ctr"/>
          <a:lstStyle/>
          <a:p>
            <a:pPr marL="0" indent="0">
              <a:buNone/>
            </a:pPr>
            <a:endParaRPr lang="en-US" sz="900" dirty="0"/>
          </a:p>
        </p:txBody>
      </p:sp>
      <p:sp>
        <p:nvSpPr>
          <p:cNvPr id="27" name="Text 25"/>
          <p:cNvSpPr/>
          <p:nvPr/>
        </p:nvSpPr>
        <p:spPr>
          <a:xfrm>
            <a:off x="11521440" y="6565392"/>
            <a:ext cx="365760" cy="256032"/>
          </a:xfrm>
          <a:prstGeom prst="rect">
            <a:avLst/>
          </a:prstGeom>
          <a:noFill/>
          <a:ln/>
        </p:spPr>
        <p:txBody>
          <a:bodyPr wrap="square" lIns="0" tIns="0" rIns="0" bIns="0" rtlCol="0" anchor="ctr"/>
          <a:lstStyle/>
          <a:p>
            <a:pPr marL="0" indent="0" algn="r">
              <a:buNone/>
            </a:pPr>
            <a:r>
              <a:rPr lang="en-US" sz="900" dirty="0">
                <a:solidFill>
                  <a:srgbClr val="5C6B6E"/>
                </a:solidFill>
                <a:latin typeface="Calibri" pitchFamily="34" charset="0"/>
                <a:ea typeface="Calibri" pitchFamily="34" charset="-122"/>
                <a:cs typeface="Calibri" pitchFamily="34" charset="-120"/>
              </a:rPr>
              <a:t>8</a:t>
            </a:r>
            <a:endParaRPr lang="en-US" sz="9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47472"/>
            <a:ext cx="11064240" cy="594360"/>
          </a:xfrm>
          <a:prstGeom prst="rect">
            <a:avLst/>
          </a:prstGeom>
          <a:noFill/>
          <a:ln/>
        </p:spPr>
        <p:txBody>
          <a:bodyPr wrap="square" lIns="0" tIns="0" rIns="0" bIns="0" rtlCol="0" anchor="ctr"/>
          <a:lstStyle/>
          <a:p>
            <a:pPr marL="0" indent="0">
              <a:buNone/>
            </a:pPr>
            <a:r>
              <a:rPr lang="en-US" sz="2900" b="1" dirty="0">
                <a:solidFill>
                  <a:srgbClr val="0B4F5C"/>
                </a:solidFill>
                <a:latin typeface="Cambria" pitchFamily="34" charset="0"/>
                <a:ea typeface="Cambria" pitchFamily="34" charset="-122"/>
                <a:cs typeface="Cambria" pitchFamily="34" charset="-120"/>
              </a:rPr>
              <a:t>Grading Severity</a:t>
            </a:r>
            <a:endParaRPr lang="en-US" sz="2900" dirty="0"/>
          </a:p>
        </p:txBody>
      </p:sp>
      <p:sp>
        <p:nvSpPr>
          <p:cNvPr id="3" name="Text 1"/>
          <p:cNvSpPr/>
          <p:nvPr/>
        </p:nvSpPr>
        <p:spPr>
          <a:xfrm>
            <a:off x="548640" y="896112"/>
            <a:ext cx="11064240" cy="365760"/>
          </a:xfrm>
          <a:prstGeom prst="rect">
            <a:avLst/>
          </a:prstGeom>
          <a:noFill/>
          <a:ln/>
        </p:spPr>
        <p:txBody>
          <a:bodyPr wrap="square" lIns="0" tIns="0" rIns="0" bIns="0" rtlCol="0" anchor="ctr"/>
          <a:lstStyle/>
          <a:p>
            <a:pPr marL="0" indent="0">
              <a:buNone/>
            </a:pPr>
            <a:r>
              <a:rPr lang="en-US" sz="1250" i="1" dirty="0">
                <a:solidFill>
                  <a:srgbClr val="5C6B6E"/>
                </a:solidFill>
                <a:latin typeface="Calibri" pitchFamily="34" charset="0"/>
                <a:ea typeface="Calibri" pitchFamily="34" charset="-122"/>
                <a:cs typeface="Calibri" pitchFamily="34" charset="-120"/>
              </a:rPr>
              <a:t>FEV1 % predicted classification (NICE / GOLD)</a:t>
            </a:r>
            <a:endParaRPr lang="en-US" sz="1250" dirty="0"/>
          </a:p>
        </p:txBody>
      </p:sp>
      <p:sp>
        <p:nvSpPr>
          <p:cNvPr id="4" name="Shape 2"/>
          <p:cNvSpPr/>
          <p:nvPr/>
        </p:nvSpPr>
        <p:spPr>
          <a:xfrm>
            <a:off x="548640" y="1737360"/>
            <a:ext cx="2606040" cy="2468880"/>
          </a:xfrm>
          <a:prstGeom prst="roundRect">
            <a:avLst>
              <a:gd name="adj" fmla="val 3704"/>
            </a:avLst>
          </a:prstGeom>
          <a:solidFill>
            <a:srgbClr val="5FBDB0"/>
          </a:solidFill>
          <a:ln/>
        </p:spPr>
      </p:sp>
      <p:sp>
        <p:nvSpPr>
          <p:cNvPr id="5" name="Text 3"/>
          <p:cNvSpPr/>
          <p:nvPr/>
        </p:nvSpPr>
        <p:spPr>
          <a:xfrm>
            <a:off x="685800" y="1920240"/>
            <a:ext cx="2331720" cy="365760"/>
          </a:xfrm>
          <a:prstGeom prst="rect">
            <a:avLst/>
          </a:prstGeom>
          <a:noFill/>
          <a:ln/>
        </p:spPr>
        <p:txBody>
          <a:bodyPr wrap="square" lIns="0" tIns="0" rIns="0" bIns="0" rtlCol="0" anchor="ctr"/>
          <a:lstStyle/>
          <a:p>
            <a:pPr marL="0" indent="0">
              <a:buNone/>
            </a:pPr>
            <a:r>
              <a:rPr lang="en-US" sz="1500" b="1" dirty="0">
                <a:solidFill>
                  <a:srgbClr val="FFFFFF"/>
                </a:solidFill>
                <a:latin typeface="Cambria" pitchFamily="34" charset="0"/>
                <a:ea typeface="Cambria" pitchFamily="34" charset="-122"/>
                <a:cs typeface="Cambria" pitchFamily="34" charset="-120"/>
              </a:rPr>
              <a:t>Stage 1</a:t>
            </a:r>
            <a:endParaRPr lang="en-US" sz="1500" dirty="0"/>
          </a:p>
        </p:txBody>
      </p:sp>
      <p:sp>
        <p:nvSpPr>
          <p:cNvPr id="6" name="Text 4"/>
          <p:cNvSpPr/>
          <p:nvPr/>
        </p:nvSpPr>
        <p:spPr>
          <a:xfrm>
            <a:off x="685800" y="2331720"/>
            <a:ext cx="2331720" cy="457200"/>
          </a:xfrm>
          <a:prstGeom prst="rect">
            <a:avLst/>
          </a:prstGeom>
          <a:noFill/>
          <a:ln/>
        </p:spPr>
        <p:txBody>
          <a:bodyPr wrap="square" lIns="0" tIns="0" rIns="0" bIns="0" rtlCol="0" anchor="ctr"/>
          <a:lstStyle/>
          <a:p>
            <a:pPr marL="0" indent="0">
              <a:buNone/>
            </a:pPr>
            <a:r>
              <a:rPr lang="en-US" sz="1900" b="1" dirty="0">
                <a:solidFill>
                  <a:srgbClr val="FFFFFF"/>
                </a:solidFill>
                <a:latin typeface="Cambria" pitchFamily="34" charset="0"/>
                <a:ea typeface="Cambria" pitchFamily="34" charset="-122"/>
                <a:cs typeface="Cambria" pitchFamily="34" charset="-120"/>
              </a:rPr>
              <a:t>Mild</a:t>
            </a:r>
            <a:endParaRPr lang="en-US" sz="1900" dirty="0"/>
          </a:p>
        </p:txBody>
      </p:sp>
      <p:sp>
        <p:nvSpPr>
          <p:cNvPr id="7" name="Shape 5"/>
          <p:cNvSpPr/>
          <p:nvPr/>
        </p:nvSpPr>
        <p:spPr>
          <a:xfrm>
            <a:off x="685800" y="2926080"/>
            <a:ext cx="2057400" cy="13716"/>
          </a:xfrm>
          <a:prstGeom prst="rect">
            <a:avLst/>
          </a:prstGeom>
          <a:solidFill>
            <a:srgbClr val="FFFFFF"/>
          </a:solidFill>
          <a:ln/>
        </p:spPr>
      </p:sp>
      <p:sp>
        <p:nvSpPr>
          <p:cNvPr id="8" name="Text 6"/>
          <p:cNvSpPr/>
          <p:nvPr/>
        </p:nvSpPr>
        <p:spPr>
          <a:xfrm>
            <a:off x="685800" y="3108960"/>
            <a:ext cx="2331720" cy="457200"/>
          </a:xfrm>
          <a:prstGeom prst="rect">
            <a:avLst/>
          </a:prstGeom>
          <a:noFill/>
          <a:ln/>
        </p:spPr>
        <p:txBody>
          <a:bodyPr wrap="square" lIns="0" tIns="0" rIns="0" bIns="0" rtlCol="0" anchor="ctr"/>
          <a:lstStyle/>
          <a:p>
            <a:pPr marL="0" indent="0">
              <a:buNone/>
            </a:pPr>
            <a:r>
              <a:rPr lang="en-US" sz="1400" b="1" dirty="0">
                <a:solidFill>
                  <a:srgbClr val="FFFFFF"/>
                </a:solidFill>
                <a:latin typeface="Calibri" pitchFamily="34" charset="0"/>
                <a:ea typeface="Calibri" pitchFamily="34" charset="-122"/>
                <a:cs typeface="Calibri" pitchFamily="34" charset="-120"/>
              </a:rPr>
              <a:t>FEV1 ≥ 80%</a:t>
            </a:r>
            <a:endParaRPr lang="en-US" sz="1400" dirty="0"/>
          </a:p>
        </p:txBody>
      </p:sp>
      <p:sp>
        <p:nvSpPr>
          <p:cNvPr id="9" name="Shape 7"/>
          <p:cNvSpPr/>
          <p:nvPr/>
        </p:nvSpPr>
        <p:spPr>
          <a:xfrm>
            <a:off x="3410712" y="1737360"/>
            <a:ext cx="2606040" cy="2468880"/>
          </a:xfrm>
          <a:prstGeom prst="roundRect">
            <a:avLst>
              <a:gd name="adj" fmla="val 3704"/>
            </a:avLst>
          </a:prstGeom>
          <a:solidFill>
            <a:srgbClr val="13798C"/>
          </a:solidFill>
          <a:ln/>
        </p:spPr>
      </p:sp>
      <p:sp>
        <p:nvSpPr>
          <p:cNvPr id="10" name="Text 8"/>
          <p:cNvSpPr/>
          <p:nvPr/>
        </p:nvSpPr>
        <p:spPr>
          <a:xfrm>
            <a:off x="3547872" y="1920240"/>
            <a:ext cx="2331720" cy="365760"/>
          </a:xfrm>
          <a:prstGeom prst="rect">
            <a:avLst/>
          </a:prstGeom>
          <a:noFill/>
          <a:ln/>
        </p:spPr>
        <p:txBody>
          <a:bodyPr wrap="square" lIns="0" tIns="0" rIns="0" bIns="0" rtlCol="0" anchor="ctr"/>
          <a:lstStyle/>
          <a:p>
            <a:pPr marL="0" indent="0">
              <a:buNone/>
            </a:pPr>
            <a:r>
              <a:rPr lang="en-US" sz="1500" b="1" dirty="0">
                <a:solidFill>
                  <a:srgbClr val="FFFFFF"/>
                </a:solidFill>
                <a:latin typeface="Cambria" pitchFamily="34" charset="0"/>
                <a:ea typeface="Cambria" pitchFamily="34" charset="-122"/>
                <a:cs typeface="Cambria" pitchFamily="34" charset="-120"/>
              </a:rPr>
              <a:t>Stage 2</a:t>
            </a:r>
            <a:endParaRPr lang="en-US" sz="1500" dirty="0"/>
          </a:p>
        </p:txBody>
      </p:sp>
      <p:sp>
        <p:nvSpPr>
          <p:cNvPr id="11" name="Text 9"/>
          <p:cNvSpPr/>
          <p:nvPr/>
        </p:nvSpPr>
        <p:spPr>
          <a:xfrm>
            <a:off x="3547872" y="2331720"/>
            <a:ext cx="2331720" cy="457200"/>
          </a:xfrm>
          <a:prstGeom prst="rect">
            <a:avLst/>
          </a:prstGeom>
          <a:noFill/>
          <a:ln/>
        </p:spPr>
        <p:txBody>
          <a:bodyPr wrap="square" lIns="0" tIns="0" rIns="0" bIns="0" rtlCol="0" anchor="ctr"/>
          <a:lstStyle/>
          <a:p>
            <a:pPr marL="0" indent="0">
              <a:buNone/>
            </a:pPr>
            <a:r>
              <a:rPr lang="en-US" sz="1900" b="1" dirty="0">
                <a:solidFill>
                  <a:srgbClr val="FFFFFF"/>
                </a:solidFill>
                <a:latin typeface="Cambria" pitchFamily="34" charset="0"/>
                <a:ea typeface="Cambria" pitchFamily="34" charset="-122"/>
                <a:cs typeface="Cambria" pitchFamily="34" charset="-120"/>
              </a:rPr>
              <a:t>Moderate</a:t>
            </a:r>
            <a:endParaRPr lang="en-US" sz="1900" dirty="0"/>
          </a:p>
        </p:txBody>
      </p:sp>
      <p:sp>
        <p:nvSpPr>
          <p:cNvPr id="12" name="Shape 10"/>
          <p:cNvSpPr/>
          <p:nvPr/>
        </p:nvSpPr>
        <p:spPr>
          <a:xfrm>
            <a:off x="3547872" y="2926080"/>
            <a:ext cx="2057400" cy="13716"/>
          </a:xfrm>
          <a:prstGeom prst="rect">
            <a:avLst/>
          </a:prstGeom>
          <a:solidFill>
            <a:srgbClr val="FFFFFF"/>
          </a:solidFill>
          <a:ln/>
        </p:spPr>
      </p:sp>
      <p:sp>
        <p:nvSpPr>
          <p:cNvPr id="13" name="Text 11"/>
          <p:cNvSpPr/>
          <p:nvPr/>
        </p:nvSpPr>
        <p:spPr>
          <a:xfrm>
            <a:off x="3547872" y="3108960"/>
            <a:ext cx="2331720" cy="457200"/>
          </a:xfrm>
          <a:prstGeom prst="rect">
            <a:avLst/>
          </a:prstGeom>
          <a:noFill/>
          <a:ln/>
        </p:spPr>
        <p:txBody>
          <a:bodyPr wrap="square" lIns="0" tIns="0" rIns="0" bIns="0" rtlCol="0" anchor="ctr"/>
          <a:lstStyle/>
          <a:p>
            <a:pPr marL="0" indent="0">
              <a:buNone/>
            </a:pPr>
            <a:r>
              <a:rPr lang="en-US" sz="1400" b="1" dirty="0">
                <a:solidFill>
                  <a:srgbClr val="FFFFFF"/>
                </a:solidFill>
                <a:latin typeface="Calibri" pitchFamily="34" charset="0"/>
                <a:ea typeface="Calibri" pitchFamily="34" charset="-122"/>
                <a:cs typeface="Calibri" pitchFamily="34" charset="-120"/>
              </a:rPr>
              <a:t>FEV1 50–79%</a:t>
            </a:r>
            <a:endParaRPr lang="en-US" sz="1400" dirty="0"/>
          </a:p>
        </p:txBody>
      </p:sp>
      <p:sp>
        <p:nvSpPr>
          <p:cNvPr id="14" name="Shape 12"/>
          <p:cNvSpPr/>
          <p:nvPr/>
        </p:nvSpPr>
        <p:spPr>
          <a:xfrm>
            <a:off x="6272784" y="1737360"/>
            <a:ext cx="2606040" cy="2468880"/>
          </a:xfrm>
          <a:prstGeom prst="roundRect">
            <a:avLst>
              <a:gd name="adj" fmla="val 3704"/>
            </a:avLst>
          </a:prstGeom>
          <a:solidFill>
            <a:srgbClr val="F4A688"/>
          </a:solidFill>
          <a:ln/>
        </p:spPr>
        <p:txBody>
          <a:bodyPr/>
          <a:lstStyle/>
          <a:p>
            <a:endParaRPr lang="en-US" dirty="0"/>
          </a:p>
        </p:txBody>
      </p:sp>
      <p:sp>
        <p:nvSpPr>
          <p:cNvPr id="15" name="Text 13"/>
          <p:cNvSpPr/>
          <p:nvPr/>
        </p:nvSpPr>
        <p:spPr>
          <a:xfrm>
            <a:off x="6409944" y="1920240"/>
            <a:ext cx="2331720" cy="365760"/>
          </a:xfrm>
          <a:prstGeom prst="rect">
            <a:avLst/>
          </a:prstGeom>
          <a:noFill/>
          <a:ln/>
        </p:spPr>
        <p:txBody>
          <a:bodyPr wrap="square" lIns="0" tIns="0" rIns="0" bIns="0" rtlCol="0" anchor="ctr"/>
          <a:lstStyle/>
          <a:p>
            <a:pPr marL="0" indent="0">
              <a:buNone/>
            </a:pPr>
            <a:r>
              <a:rPr lang="en-US" sz="1500" b="1" dirty="0">
                <a:solidFill>
                  <a:srgbClr val="FFFFFF"/>
                </a:solidFill>
                <a:latin typeface="Cambria" pitchFamily="34" charset="0"/>
                <a:ea typeface="Cambria" pitchFamily="34" charset="-122"/>
                <a:cs typeface="Cambria" pitchFamily="34" charset="-120"/>
              </a:rPr>
              <a:t>Stage 3</a:t>
            </a:r>
            <a:endParaRPr lang="en-US" sz="1500" dirty="0"/>
          </a:p>
        </p:txBody>
      </p:sp>
      <p:sp>
        <p:nvSpPr>
          <p:cNvPr id="16" name="Text 14"/>
          <p:cNvSpPr/>
          <p:nvPr/>
        </p:nvSpPr>
        <p:spPr>
          <a:xfrm>
            <a:off x="6409944" y="2331720"/>
            <a:ext cx="2331720" cy="457200"/>
          </a:xfrm>
          <a:prstGeom prst="rect">
            <a:avLst/>
          </a:prstGeom>
          <a:noFill/>
          <a:ln/>
        </p:spPr>
        <p:txBody>
          <a:bodyPr wrap="square" lIns="0" tIns="0" rIns="0" bIns="0" rtlCol="0" anchor="ctr"/>
          <a:lstStyle/>
          <a:p>
            <a:pPr marL="0" indent="0">
              <a:buNone/>
            </a:pPr>
            <a:r>
              <a:rPr lang="en-US" sz="1900" b="1" dirty="0">
                <a:solidFill>
                  <a:srgbClr val="FFFFFF"/>
                </a:solidFill>
                <a:latin typeface="Cambria" pitchFamily="34" charset="0"/>
                <a:ea typeface="Cambria" pitchFamily="34" charset="-122"/>
                <a:cs typeface="Cambria" pitchFamily="34" charset="-120"/>
              </a:rPr>
              <a:t>Severe</a:t>
            </a:r>
            <a:endParaRPr lang="en-US" sz="1900" dirty="0"/>
          </a:p>
        </p:txBody>
      </p:sp>
      <p:sp>
        <p:nvSpPr>
          <p:cNvPr id="17" name="Shape 15"/>
          <p:cNvSpPr/>
          <p:nvPr/>
        </p:nvSpPr>
        <p:spPr>
          <a:xfrm>
            <a:off x="6409944" y="2926080"/>
            <a:ext cx="2057400" cy="13716"/>
          </a:xfrm>
          <a:prstGeom prst="rect">
            <a:avLst/>
          </a:prstGeom>
          <a:solidFill>
            <a:srgbClr val="FFFFFF"/>
          </a:solidFill>
          <a:ln/>
        </p:spPr>
      </p:sp>
      <p:sp>
        <p:nvSpPr>
          <p:cNvPr id="18" name="Text 16"/>
          <p:cNvSpPr/>
          <p:nvPr/>
        </p:nvSpPr>
        <p:spPr>
          <a:xfrm>
            <a:off x="6409944" y="3108960"/>
            <a:ext cx="2331720" cy="457200"/>
          </a:xfrm>
          <a:prstGeom prst="rect">
            <a:avLst/>
          </a:prstGeom>
          <a:noFill/>
          <a:ln/>
        </p:spPr>
        <p:txBody>
          <a:bodyPr wrap="square" lIns="0" tIns="0" rIns="0" bIns="0" rtlCol="0" anchor="ctr"/>
          <a:lstStyle/>
          <a:p>
            <a:pPr marL="0" indent="0">
              <a:buNone/>
            </a:pPr>
            <a:r>
              <a:rPr lang="en-US" sz="1400" b="1" dirty="0">
                <a:solidFill>
                  <a:srgbClr val="FFFFFF"/>
                </a:solidFill>
                <a:latin typeface="Calibri" pitchFamily="34" charset="0"/>
                <a:ea typeface="Calibri" pitchFamily="34" charset="-122"/>
                <a:cs typeface="Calibri" pitchFamily="34" charset="-120"/>
              </a:rPr>
              <a:t>FEV1 30–49%</a:t>
            </a:r>
            <a:endParaRPr lang="en-US" sz="1400" dirty="0"/>
          </a:p>
        </p:txBody>
      </p:sp>
      <p:sp>
        <p:nvSpPr>
          <p:cNvPr id="19" name="Shape 17"/>
          <p:cNvSpPr/>
          <p:nvPr/>
        </p:nvSpPr>
        <p:spPr>
          <a:xfrm>
            <a:off x="9134856" y="1737360"/>
            <a:ext cx="2606040" cy="2468880"/>
          </a:xfrm>
          <a:prstGeom prst="roundRect">
            <a:avLst>
              <a:gd name="adj" fmla="val 3704"/>
            </a:avLst>
          </a:prstGeom>
          <a:solidFill>
            <a:srgbClr val="E2653C"/>
          </a:solidFill>
          <a:ln/>
        </p:spPr>
      </p:sp>
      <p:sp>
        <p:nvSpPr>
          <p:cNvPr id="20" name="Text 18"/>
          <p:cNvSpPr/>
          <p:nvPr/>
        </p:nvSpPr>
        <p:spPr>
          <a:xfrm>
            <a:off x="9272016" y="1920240"/>
            <a:ext cx="2331720" cy="365760"/>
          </a:xfrm>
          <a:prstGeom prst="rect">
            <a:avLst/>
          </a:prstGeom>
          <a:noFill/>
          <a:ln/>
        </p:spPr>
        <p:txBody>
          <a:bodyPr wrap="square" lIns="0" tIns="0" rIns="0" bIns="0" rtlCol="0" anchor="ctr"/>
          <a:lstStyle/>
          <a:p>
            <a:pPr marL="0" indent="0">
              <a:buNone/>
            </a:pPr>
            <a:r>
              <a:rPr lang="en-US" sz="1500" b="1" dirty="0">
                <a:solidFill>
                  <a:srgbClr val="FFFFFF"/>
                </a:solidFill>
                <a:latin typeface="Cambria" pitchFamily="34" charset="0"/>
                <a:ea typeface="Cambria" pitchFamily="34" charset="-122"/>
                <a:cs typeface="Cambria" pitchFamily="34" charset="-120"/>
              </a:rPr>
              <a:t>Stage 4</a:t>
            </a:r>
            <a:endParaRPr lang="en-US" sz="1500" dirty="0"/>
          </a:p>
        </p:txBody>
      </p:sp>
      <p:sp>
        <p:nvSpPr>
          <p:cNvPr id="21" name="Text 19"/>
          <p:cNvSpPr/>
          <p:nvPr/>
        </p:nvSpPr>
        <p:spPr>
          <a:xfrm>
            <a:off x="9272016" y="2331720"/>
            <a:ext cx="2331720" cy="457200"/>
          </a:xfrm>
          <a:prstGeom prst="rect">
            <a:avLst/>
          </a:prstGeom>
          <a:noFill/>
          <a:ln/>
        </p:spPr>
        <p:txBody>
          <a:bodyPr wrap="square" lIns="0" tIns="0" rIns="0" bIns="0" rtlCol="0" anchor="ctr"/>
          <a:lstStyle/>
          <a:p>
            <a:pPr marL="0" indent="0">
              <a:buNone/>
            </a:pPr>
            <a:r>
              <a:rPr lang="en-US" sz="1900" b="1" dirty="0">
                <a:solidFill>
                  <a:srgbClr val="FFFFFF"/>
                </a:solidFill>
                <a:latin typeface="Cambria" pitchFamily="34" charset="0"/>
                <a:ea typeface="Cambria" pitchFamily="34" charset="-122"/>
                <a:cs typeface="Cambria" pitchFamily="34" charset="-120"/>
              </a:rPr>
              <a:t>Very Severe</a:t>
            </a:r>
            <a:endParaRPr lang="en-US" sz="1900" dirty="0"/>
          </a:p>
        </p:txBody>
      </p:sp>
      <p:sp>
        <p:nvSpPr>
          <p:cNvPr id="22" name="Shape 20"/>
          <p:cNvSpPr/>
          <p:nvPr/>
        </p:nvSpPr>
        <p:spPr>
          <a:xfrm>
            <a:off x="9272016" y="2926080"/>
            <a:ext cx="2057400" cy="13716"/>
          </a:xfrm>
          <a:prstGeom prst="rect">
            <a:avLst/>
          </a:prstGeom>
          <a:solidFill>
            <a:srgbClr val="FFFFFF"/>
          </a:solidFill>
          <a:ln/>
        </p:spPr>
      </p:sp>
      <p:sp>
        <p:nvSpPr>
          <p:cNvPr id="23" name="Text 21"/>
          <p:cNvSpPr/>
          <p:nvPr/>
        </p:nvSpPr>
        <p:spPr>
          <a:xfrm>
            <a:off x="9272016" y="3108960"/>
            <a:ext cx="2331720" cy="457200"/>
          </a:xfrm>
          <a:prstGeom prst="rect">
            <a:avLst/>
          </a:prstGeom>
          <a:noFill/>
          <a:ln/>
        </p:spPr>
        <p:txBody>
          <a:bodyPr wrap="square" lIns="0" tIns="0" rIns="0" bIns="0" rtlCol="0" anchor="ctr"/>
          <a:lstStyle/>
          <a:p>
            <a:pPr marL="0" indent="0">
              <a:buNone/>
            </a:pPr>
            <a:r>
              <a:rPr lang="en-US" sz="1400" b="1" dirty="0">
                <a:solidFill>
                  <a:srgbClr val="FFFFFF"/>
                </a:solidFill>
                <a:latin typeface="Calibri" pitchFamily="34" charset="0"/>
                <a:ea typeface="Calibri" pitchFamily="34" charset="-122"/>
                <a:cs typeface="Calibri" pitchFamily="34" charset="-120"/>
              </a:rPr>
              <a:t>FEV1 &lt; 30%</a:t>
            </a:r>
            <a:endParaRPr lang="en-US" sz="1400" dirty="0"/>
          </a:p>
        </p:txBody>
      </p:sp>
      <p:sp>
        <p:nvSpPr>
          <p:cNvPr id="24" name="Shape 22"/>
          <p:cNvSpPr/>
          <p:nvPr/>
        </p:nvSpPr>
        <p:spPr>
          <a:xfrm>
            <a:off x="484632" y="4585716"/>
            <a:ext cx="11064240" cy="1600200"/>
          </a:xfrm>
          <a:prstGeom prst="roundRect">
            <a:avLst>
              <a:gd name="adj" fmla="val 5714"/>
            </a:avLst>
          </a:prstGeom>
          <a:solidFill>
            <a:srgbClr val="EAF6F4"/>
          </a:solidFill>
          <a:ln/>
        </p:spPr>
      </p:sp>
      <p:sp>
        <p:nvSpPr>
          <p:cNvPr id="25" name="Text 23"/>
          <p:cNvSpPr/>
          <p:nvPr/>
        </p:nvSpPr>
        <p:spPr>
          <a:xfrm>
            <a:off x="777240" y="4663440"/>
            <a:ext cx="10515600" cy="320040"/>
          </a:xfrm>
          <a:prstGeom prst="rect">
            <a:avLst/>
          </a:prstGeom>
          <a:noFill/>
          <a:ln/>
        </p:spPr>
        <p:txBody>
          <a:bodyPr wrap="square" lIns="0" tIns="0" rIns="0" bIns="0" rtlCol="0" anchor="ctr"/>
          <a:lstStyle/>
          <a:p>
            <a:pPr marL="0" indent="0">
              <a:buNone/>
            </a:pPr>
            <a:r>
              <a:rPr lang="en-US" sz="1600" b="1" dirty="0">
                <a:solidFill>
                  <a:srgbClr val="0B4F5C"/>
                </a:solidFill>
                <a:latin typeface="Cambria" pitchFamily="34" charset="0"/>
                <a:ea typeface="Cambria" pitchFamily="34" charset="-122"/>
                <a:cs typeface="Cambria" pitchFamily="34" charset="-120"/>
              </a:rPr>
              <a:t>Symptom &amp; risk-based assessment (NICE NG115 and GOLD ABE tool)</a:t>
            </a:r>
            <a:endParaRPr lang="en-US" sz="1600" dirty="0"/>
          </a:p>
        </p:txBody>
      </p:sp>
      <p:sp>
        <p:nvSpPr>
          <p:cNvPr id="26" name="Text 24"/>
          <p:cNvSpPr/>
          <p:nvPr/>
        </p:nvSpPr>
        <p:spPr>
          <a:xfrm>
            <a:off x="777240" y="5010912"/>
            <a:ext cx="10607040" cy="960120"/>
          </a:xfrm>
          <a:prstGeom prst="rect">
            <a:avLst/>
          </a:prstGeom>
          <a:noFill/>
          <a:ln/>
        </p:spPr>
        <p:txBody>
          <a:bodyPr wrap="square" lIns="0" tIns="0" rIns="0" bIns="0" rtlCol="0" anchor="ctr"/>
          <a:lstStyle/>
          <a:p>
            <a:pPr marL="0" indent="0">
              <a:lnSpc>
                <a:spcPct val="128000"/>
              </a:lnSpc>
              <a:buNone/>
            </a:pPr>
            <a:r>
              <a:rPr lang="en-US" sz="1400" dirty="0">
                <a:solidFill>
                  <a:srgbClr val="1B2B2E"/>
                </a:solidFill>
                <a:latin typeface="Calibri" pitchFamily="34" charset="0"/>
                <a:ea typeface="Calibri" pitchFamily="34" charset="-122"/>
                <a:cs typeface="Calibri" pitchFamily="34" charset="-120"/>
              </a:rPr>
              <a:t>Spirometry grades airflow obstruction, but management decisions combine this with symptom burden (MRC breathlessness score, CAT score) and exacerbation history. Two people with identical FEV1 can need very different care -- this is why NICE and GOLD both recommend a combined assessment rather than spirometry alone.</a:t>
            </a:r>
            <a:r>
              <a:rPr lang="en-US" sz="1400" dirty="0">
                <a:solidFill>
                  <a:srgbClr val="5C6B6E"/>
                </a:solidFill>
                <a:latin typeface="Calibri" pitchFamily="34" charset="0"/>
                <a:ea typeface="Calibri" pitchFamily="34" charset="-122"/>
                <a:cs typeface="Calibri" pitchFamily="34" charset="-120"/>
              </a:rPr>
              <a:t> (NICE, 2019; GOLD, 2025)</a:t>
            </a:r>
            <a:endParaRPr lang="en-US" sz="1400" dirty="0"/>
          </a:p>
        </p:txBody>
      </p:sp>
      <p:sp>
        <p:nvSpPr>
          <p:cNvPr id="27" name="Text 25"/>
          <p:cNvSpPr/>
          <p:nvPr/>
        </p:nvSpPr>
        <p:spPr>
          <a:xfrm>
            <a:off x="457200" y="6565392"/>
            <a:ext cx="8229600" cy="256032"/>
          </a:xfrm>
          <a:prstGeom prst="rect">
            <a:avLst/>
          </a:prstGeom>
          <a:noFill/>
          <a:ln/>
        </p:spPr>
        <p:txBody>
          <a:bodyPr wrap="square" lIns="0" tIns="0" rIns="0" bIns="0" rtlCol="0" anchor="ctr"/>
          <a:lstStyle/>
          <a:p>
            <a:pPr marL="0" indent="0">
              <a:buNone/>
            </a:pPr>
            <a:endParaRPr lang="en-US" sz="900" dirty="0"/>
          </a:p>
        </p:txBody>
      </p:sp>
      <p:sp>
        <p:nvSpPr>
          <p:cNvPr id="28" name="Text 26"/>
          <p:cNvSpPr/>
          <p:nvPr/>
        </p:nvSpPr>
        <p:spPr>
          <a:xfrm>
            <a:off x="11521440" y="6565392"/>
            <a:ext cx="365760" cy="256032"/>
          </a:xfrm>
          <a:prstGeom prst="rect">
            <a:avLst/>
          </a:prstGeom>
          <a:noFill/>
          <a:ln/>
        </p:spPr>
        <p:txBody>
          <a:bodyPr wrap="square" lIns="0" tIns="0" rIns="0" bIns="0" rtlCol="0" anchor="ctr"/>
          <a:lstStyle/>
          <a:p>
            <a:pPr marL="0" indent="0" algn="r">
              <a:buNone/>
            </a:pPr>
            <a:r>
              <a:rPr lang="en-US" sz="900" dirty="0">
                <a:solidFill>
                  <a:srgbClr val="5C6B6E"/>
                </a:solidFill>
                <a:latin typeface="Calibri" pitchFamily="34" charset="0"/>
                <a:ea typeface="Calibri" pitchFamily="34" charset="-122"/>
                <a:cs typeface="Calibri" pitchFamily="34" charset="-120"/>
              </a:rPr>
              <a:t>9</a:t>
            </a:r>
            <a:endParaRPr lang="en-US" sz="9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47472"/>
            <a:ext cx="11064240" cy="594360"/>
          </a:xfrm>
          <a:prstGeom prst="rect">
            <a:avLst/>
          </a:prstGeom>
          <a:noFill/>
          <a:ln/>
        </p:spPr>
        <p:txBody>
          <a:bodyPr wrap="square" lIns="0" tIns="0" rIns="0" bIns="0" rtlCol="0" anchor="ctr"/>
          <a:lstStyle/>
          <a:p>
            <a:pPr marL="0" indent="0">
              <a:buNone/>
            </a:pPr>
            <a:r>
              <a:rPr lang="en-US" sz="2900" b="1" dirty="0">
                <a:solidFill>
                  <a:srgbClr val="0B4F5C"/>
                </a:solidFill>
                <a:latin typeface="Cambria" pitchFamily="34" charset="0"/>
                <a:ea typeface="Cambria" pitchFamily="34" charset="-122"/>
                <a:cs typeface="Cambria" pitchFamily="34" charset="-120"/>
              </a:rPr>
              <a:t>Management: UK Guidance &amp; Frameworks</a:t>
            </a:r>
            <a:endParaRPr lang="en-US" sz="2900" dirty="0"/>
          </a:p>
        </p:txBody>
      </p:sp>
      <p:sp>
        <p:nvSpPr>
          <p:cNvPr id="3" name="Text 1"/>
          <p:cNvSpPr/>
          <p:nvPr/>
        </p:nvSpPr>
        <p:spPr>
          <a:xfrm>
            <a:off x="548640" y="896112"/>
            <a:ext cx="11064240" cy="365760"/>
          </a:xfrm>
          <a:prstGeom prst="rect">
            <a:avLst/>
          </a:prstGeom>
          <a:noFill/>
          <a:ln/>
        </p:spPr>
        <p:txBody>
          <a:bodyPr wrap="square" lIns="0" tIns="0" rIns="0" bIns="0" rtlCol="0" anchor="ctr"/>
          <a:lstStyle/>
          <a:p>
            <a:pPr marL="0" indent="0">
              <a:buNone/>
            </a:pPr>
            <a:r>
              <a:rPr lang="en-US" sz="1250" i="1" dirty="0">
                <a:solidFill>
                  <a:srgbClr val="5C6B6E"/>
                </a:solidFill>
                <a:latin typeface="Cambria" panose="02040503050406030204" pitchFamily="18" charset="0"/>
                <a:ea typeface="Cambria" panose="02040503050406030204" pitchFamily="18" charset="0"/>
                <a:cs typeface="Calibri" pitchFamily="34" charset="-120"/>
              </a:rPr>
              <a:t>NICE NG115 inhaled therapy pathway -- the “fork in the road”</a:t>
            </a:r>
            <a:endParaRPr lang="en-US" sz="1250" dirty="0">
              <a:latin typeface="Cambria" panose="02040503050406030204" pitchFamily="18" charset="0"/>
              <a:ea typeface="Cambria" panose="02040503050406030204" pitchFamily="18" charset="0"/>
            </a:endParaRPr>
          </a:p>
        </p:txBody>
      </p:sp>
      <p:sp>
        <p:nvSpPr>
          <p:cNvPr id="4" name="Shape 2"/>
          <p:cNvSpPr/>
          <p:nvPr/>
        </p:nvSpPr>
        <p:spPr>
          <a:xfrm>
            <a:off x="4544568" y="1508760"/>
            <a:ext cx="3108960" cy="658368"/>
          </a:xfrm>
          <a:prstGeom prst="roundRect">
            <a:avLst>
              <a:gd name="adj" fmla="val 12500"/>
            </a:avLst>
          </a:prstGeom>
          <a:solidFill>
            <a:srgbClr val="0B4F5C"/>
          </a:solidFill>
          <a:ln/>
        </p:spPr>
      </p:sp>
      <p:sp>
        <p:nvSpPr>
          <p:cNvPr id="5" name="Text 3"/>
          <p:cNvSpPr/>
          <p:nvPr/>
        </p:nvSpPr>
        <p:spPr>
          <a:xfrm>
            <a:off x="4663440" y="1508760"/>
            <a:ext cx="2871216" cy="658368"/>
          </a:xfrm>
          <a:prstGeom prst="rect">
            <a:avLst/>
          </a:prstGeom>
          <a:noFill/>
          <a:ln/>
        </p:spPr>
        <p:txBody>
          <a:bodyPr wrap="square" lIns="0" tIns="0" rIns="0" bIns="0" rtlCol="0" anchor="ctr"/>
          <a:lstStyle/>
          <a:p>
            <a:pPr marL="0" indent="0" algn="ctr">
              <a:lnSpc>
                <a:spcPct val="105000"/>
              </a:lnSpc>
              <a:buNone/>
            </a:pPr>
            <a:r>
              <a:rPr lang="en-US" sz="1400" b="1" dirty="0">
                <a:solidFill>
                  <a:srgbClr val="FFFFFF"/>
                </a:solidFill>
                <a:latin typeface="Calibri" pitchFamily="34" charset="0"/>
                <a:ea typeface="Calibri" pitchFamily="34" charset="-122"/>
                <a:cs typeface="Calibri" pitchFamily="34" charset="-120"/>
              </a:rPr>
              <a:t>Confirmed COPD: SABA or SAMA as needed</a:t>
            </a:r>
            <a:endParaRPr lang="en-US" sz="1400" dirty="0"/>
          </a:p>
        </p:txBody>
      </p:sp>
      <p:sp>
        <p:nvSpPr>
          <p:cNvPr id="6" name="Text 4"/>
          <p:cNvSpPr/>
          <p:nvPr/>
        </p:nvSpPr>
        <p:spPr>
          <a:xfrm>
            <a:off x="5916168" y="2148840"/>
            <a:ext cx="365760" cy="292608"/>
          </a:xfrm>
          <a:prstGeom prst="rect">
            <a:avLst/>
          </a:prstGeom>
          <a:noFill/>
          <a:ln/>
        </p:spPr>
        <p:txBody>
          <a:bodyPr wrap="square" lIns="0" tIns="0" rIns="0" bIns="0" rtlCol="0" anchor="ctr"/>
          <a:lstStyle/>
          <a:p>
            <a:pPr marL="0" indent="0" algn="ctr">
              <a:buNone/>
            </a:pPr>
            <a:r>
              <a:rPr lang="en-US" sz="1800" b="1" dirty="0">
                <a:solidFill>
                  <a:srgbClr val="E2653C"/>
                </a:solidFill>
                <a:latin typeface="Calibri" pitchFamily="34" charset="0"/>
                <a:ea typeface="Calibri" pitchFamily="34" charset="-122"/>
                <a:cs typeface="Calibri" pitchFamily="34" charset="-120"/>
              </a:rPr>
              <a:t>↓</a:t>
            </a:r>
            <a:endParaRPr lang="en-US" sz="1800" dirty="0"/>
          </a:p>
        </p:txBody>
      </p:sp>
      <p:sp>
        <p:nvSpPr>
          <p:cNvPr id="7" name="Shape 5"/>
          <p:cNvSpPr/>
          <p:nvPr/>
        </p:nvSpPr>
        <p:spPr>
          <a:xfrm>
            <a:off x="4182112" y="2441448"/>
            <a:ext cx="3840480" cy="777240"/>
          </a:xfrm>
          <a:prstGeom prst="roundRect">
            <a:avLst>
              <a:gd name="adj" fmla="val 10588"/>
            </a:avLst>
          </a:prstGeom>
          <a:solidFill>
            <a:srgbClr val="E2653C"/>
          </a:solidFill>
          <a:ln/>
        </p:spPr>
      </p:sp>
      <p:sp>
        <p:nvSpPr>
          <p:cNvPr id="8" name="Text 6"/>
          <p:cNvSpPr/>
          <p:nvPr/>
        </p:nvSpPr>
        <p:spPr>
          <a:xfrm>
            <a:off x="4315968" y="2423160"/>
            <a:ext cx="3566160" cy="777240"/>
          </a:xfrm>
          <a:prstGeom prst="rect">
            <a:avLst/>
          </a:prstGeom>
          <a:noFill/>
          <a:ln/>
        </p:spPr>
        <p:txBody>
          <a:bodyPr wrap="square" lIns="0" tIns="0" rIns="0" bIns="0" rtlCol="0" anchor="ctr"/>
          <a:lstStyle/>
          <a:p>
            <a:pPr marL="0" indent="0" algn="ctr">
              <a:lnSpc>
                <a:spcPct val="105000"/>
              </a:lnSpc>
              <a:buNone/>
            </a:pPr>
            <a:r>
              <a:rPr lang="en-US" sz="1400" b="1" dirty="0">
                <a:solidFill>
                  <a:srgbClr val="FFFFFF"/>
                </a:solidFill>
                <a:latin typeface="Calibri" pitchFamily="34" charset="0"/>
                <a:ea typeface="Calibri" pitchFamily="34" charset="-122"/>
                <a:cs typeface="Calibri" pitchFamily="34" charset="-120"/>
              </a:rPr>
              <a:t>Still breathless or exacerbating? Assess for asthmatic features</a:t>
            </a:r>
            <a:endParaRPr lang="en-US" sz="1400" dirty="0"/>
          </a:p>
        </p:txBody>
      </p:sp>
      <p:sp>
        <p:nvSpPr>
          <p:cNvPr id="9" name="Text 7"/>
          <p:cNvSpPr/>
          <p:nvPr/>
        </p:nvSpPr>
        <p:spPr>
          <a:xfrm>
            <a:off x="3611880" y="3246120"/>
            <a:ext cx="365760" cy="320040"/>
          </a:xfrm>
          <a:prstGeom prst="rect">
            <a:avLst/>
          </a:prstGeom>
          <a:noFill/>
          <a:ln/>
        </p:spPr>
        <p:txBody>
          <a:bodyPr wrap="square" lIns="0" tIns="0" rIns="0" bIns="0" rtlCol="0" anchor="ctr"/>
          <a:lstStyle/>
          <a:p>
            <a:pPr marL="0" indent="0" algn="ctr">
              <a:buNone/>
            </a:pPr>
            <a:r>
              <a:rPr lang="en-US" sz="1800" b="1" dirty="0">
                <a:solidFill>
                  <a:srgbClr val="5C6B6E"/>
                </a:solidFill>
                <a:latin typeface="Calibri" pitchFamily="34" charset="0"/>
                <a:ea typeface="Calibri" pitchFamily="34" charset="-122"/>
                <a:cs typeface="Calibri" pitchFamily="34" charset="-120"/>
              </a:rPr>
              <a:t>↙</a:t>
            </a:r>
            <a:endParaRPr lang="en-US" sz="1800" dirty="0"/>
          </a:p>
        </p:txBody>
      </p:sp>
      <p:sp>
        <p:nvSpPr>
          <p:cNvPr id="10" name="Text 8"/>
          <p:cNvSpPr/>
          <p:nvPr/>
        </p:nvSpPr>
        <p:spPr>
          <a:xfrm>
            <a:off x="8229600" y="3246120"/>
            <a:ext cx="365760" cy="320040"/>
          </a:xfrm>
          <a:prstGeom prst="rect">
            <a:avLst/>
          </a:prstGeom>
          <a:noFill/>
          <a:ln/>
        </p:spPr>
        <p:txBody>
          <a:bodyPr wrap="square" lIns="0" tIns="0" rIns="0" bIns="0" rtlCol="0" anchor="ctr"/>
          <a:lstStyle/>
          <a:p>
            <a:pPr marL="0" indent="0" algn="ctr">
              <a:buNone/>
            </a:pPr>
            <a:r>
              <a:rPr lang="en-US" sz="1800" b="1" dirty="0">
                <a:solidFill>
                  <a:srgbClr val="5C6B6E"/>
                </a:solidFill>
                <a:latin typeface="Calibri" pitchFamily="34" charset="0"/>
                <a:ea typeface="Calibri" pitchFamily="34" charset="-122"/>
                <a:cs typeface="Calibri" pitchFamily="34" charset="-120"/>
              </a:rPr>
              <a:t>↘</a:t>
            </a:r>
            <a:endParaRPr lang="en-US" sz="1800" dirty="0"/>
          </a:p>
        </p:txBody>
      </p:sp>
      <p:sp>
        <p:nvSpPr>
          <p:cNvPr id="11" name="Text 9"/>
          <p:cNvSpPr/>
          <p:nvPr/>
        </p:nvSpPr>
        <p:spPr>
          <a:xfrm>
            <a:off x="2242900" y="3209544"/>
            <a:ext cx="2626280" cy="320040"/>
          </a:xfrm>
          <a:prstGeom prst="rect">
            <a:avLst/>
          </a:prstGeom>
          <a:noFill/>
          <a:ln/>
        </p:spPr>
        <p:txBody>
          <a:bodyPr wrap="square" lIns="0" tIns="0" rIns="0" bIns="0" rtlCol="0" anchor="ctr"/>
          <a:lstStyle/>
          <a:p>
            <a:pPr marL="0" indent="0" algn="ctr">
              <a:buNone/>
            </a:pPr>
            <a:r>
              <a:rPr lang="en-US" sz="1200" b="1" i="1" dirty="0">
                <a:solidFill>
                  <a:srgbClr val="0B4F5C"/>
                </a:solidFill>
                <a:latin typeface="Calibri" pitchFamily="34" charset="0"/>
                <a:ea typeface="Calibri" pitchFamily="34" charset="-122"/>
                <a:cs typeface="Calibri" pitchFamily="34" charset="-120"/>
              </a:rPr>
              <a:t>ASTHMATIC FEATURES PRESENT</a:t>
            </a:r>
            <a:endParaRPr lang="en-US" sz="1200" dirty="0"/>
          </a:p>
        </p:txBody>
      </p:sp>
      <p:sp>
        <p:nvSpPr>
          <p:cNvPr id="12" name="Shape 10"/>
          <p:cNvSpPr/>
          <p:nvPr/>
        </p:nvSpPr>
        <p:spPr>
          <a:xfrm>
            <a:off x="2585800" y="3584448"/>
            <a:ext cx="2351960" cy="850392"/>
          </a:xfrm>
          <a:prstGeom prst="roundRect">
            <a:avLst>
              <a:gd name="adj" fmla="val 9474"/>
            </a:avLst>
          </a:prstGeom>
          <a:solidFill>
            <a:srgbClr val="13798C"/>
          </a:solidFill>
          <a:ln/>
        </p:spPr>
      </p:sp>
      <p:sp>
        <p:nvSpPr>
          <p:cNvPr id="13" name="Text 11"/>
          <p:cNvSpPr/>
          <p:nvPr/>
        </p:nvSpPr>
        <p:spPr>
          <a:xfrm>
            <a:off x="2448640" y="3566160"/>
            <a:ext cx="2351960" cy="868680"/>
          </a:xfrm>
          <a:prstGeom prst="rect">
            <a:avLst/>
          </a:prstGeom>
          <a:noFill/>
          <a:ln/>
        </p:spPr>
        <p:txBody>
          <a:bodyPr wrap="square" lIns="0" tIns="0" rIns="0" bIns="0" rtlCol="0" anchor="ctr"/>
          <a:lstStyle/>
          <a:p>
            <a:pPr marL="0" indent="0" algn="ctr">
              <a:lnSpc>
                <a:spcPct val="110000"/>
              </a:lnSpc>
              <a:buNone/>
            </a:pPr>
            <a:r>
              <a:rPr lang="en-US" sz="1400" b="1" dirty="0">
                <a:solidFill>
                  <a:srgbClr val="FFFFFF"/>
                </a:solidFill>
                <a:latin typeface="Calibri" pitchFamily="34" charset="0"/>
                <a:ea typeface="Calibri" pitchFamily="34" charset="-122"/>
                <a:cs typeface="Calibri" pitchFamily="34" charset="-120"/>
              </a:rPr>
              <a:t>LABA + ICS</a:t>
            </a:r>
            <a:endParaRPr lang="en-US" sz="1400" dirty="0"/>
          </a:p>
          <a:p>
            <a:pPr marL="0" indent="0" algn="ctr">
              <a:lnSpc>
                <a:spcPct val="110000"/>
              </a:lnSpc>
              <a:buNone/>
            </a:pPr>
            <a:r>
              <a:rPr lang="en-US" sz="1400" b="1" dirty="0">
                <a:solidFill>
                  <a:srgbClr val="FFFFFF"/>
                </a:solidFill>
                <a:latin typeface="Calibri" pitchFamily="34" charset="0"/>
                <a:ea typeface="Calibri" pitchFamily="34" charset="-122"/>
                <a:cs typeface="Calibri" pitchFamily="34" charset="-120"/>
              </a:rPr>
              <a:t>(consider LAMA add-on)</a:t>
            </a:r>
            <a:endParaRPr lang="en-US" sz="1400" dirty="0"/>
          </a:p>
        </p:txBody>
      </p:sp>
      <p:sp>
        <p:nvSpPr>
          <p:cNvPr id="14" name="Text 12"/>
          <p:cNvSpPr/>
          <p:nvPr/>
        </p:nvSpPr>
        <p:spPr>
          <a:xfrm>
            <a:off x="6667928" y="3108960"/>
            <a:ext cx="4076272" cy="411480"/>
          </a:xfrm>
          <a:prstGeom prst="rect">
            <a:avLst/>
          </a:prstGeom>
          <a:noFill/>
          <a:ln/>
        </p:spPr>
        <p:txBody>
          <a:bodyPr wrap="square" lIns="0" tIns="0" rIns="0" bIns="0" rtlCol="0" anchor="ctr"/>
          <a:lstStyle/>
          <a:p>
            <a:pPr marL="0" indent="0" algn="ctr">
              <a:buNone/>
            </a:pPr>
            <a:r>
              <a:rPr lang="en-US" sz="1200" b="1" i="1" dirty="0">
                <a:solidFill>
                  <a:srgbClr val="0B4F5C"/>
                </a:solidFill>
                <a:latin typeface="Calibri" pitchFamily="34" charset="0"/>
                <a:ea typeface="Calibri" pitchFamily="34" charset="-122"/>
                <a:cs typeface="Calibri" pitchFamily="34" charset="-120"/>
              </a:rPr>
              <a:t>ASTHMATIC FEATURES ABSENT</a:t>
            </a:r>
            <a:endParaRPr lang="en-US" sz="1200" dirty="0"/>
          </a:p>
        </p:txBody>
      </p:sp>
      <p:sp>
        <p:nvSpPr>
          <p:cNvPr id="15" name="Shape 13"/>
          <p:cNvSpPr/>
          <p:nvPr/>
        </p:nvSpPr>
        <p:spPr>
          <a:xfrm>
            <a:off x="7269480" y="3584448"/>
            <a:ext cx="2351960" cy="850392"/>
          </a:xfrm>
          <a:prstGeom prst="roundRect">
            <a:avLst>
              <a:gd name="adj" fmla="val 9474"/>
            </a:avLst>
          </a:prstGeom>
          <a:solidFill>
            <a:srgbClr val="5FBDB0"/>
          </a:solidFill>
          <a:ln/>
        </p:spPr>
      </p:sp>
      <p:sp>
        <p:nvSpPr>
          <p:cNvPr id="16" name="Text 14"/>
          <p:cNvSpPr/>
          <p:nvPr/>
        </p:nvSpPr>
        <p:spPr>
          <a:xfrm>
            <a:off x="7406640" y="3529584"/>
            <a:ext cx="2103120" cy="905256"/>
          </a:xfrm>
          <a:prstGeom prst="rect">
            <a:avLst/>
          </a:prstGeom>
          <a:noFill/>
          <a:ln/>
        </p:spPr>
        <p:txBody>
          <a:bodyPr wrap="square" lIns="0" tIns="0" rIns="0" bIns="0" rtlCol="0" anchor="ctr"/>
          <a:lstStyle/>
          <a:p>
            <a:pPr marL="0" indent="0" algn="ctr">
              <a:lnSpc>
                <a:spcPct val="110000"/>
              </a:lnSpc>
              <a:buNone/>
            </a:pPr>
            <a:r>
              <a:rPr lang="en-US" sz="1400" b="1" dirty="0">
                <a:solidFill>
                  <a:srgbClr val="FFFFFF"/>
                </a:solidFill>
                <a:latin typeface="Calibri" pitchFamily="34" charset="0"/>
                <a:ea typeface="Calibri" pitchFamily="34" charset="-122"/>
                <a:cs typeface="Calibri" pitchFamily="34" charset="-120"/>
              </a:rPr>
              <a:t>LABA + LAMA</a:t>
            </a:r>
            <a:endParaRPr lang="en-US" sz="1400" dirty="0"/>
          </a:p>
          <a:p>
            <a:pPr marL="0" indent="0" algn="ctr">
              <a:lnSpc>
                <a:spcPct val="110000"/>
              </a:lnSpc>
              <a:buNone/>
            </a:pPr>
            <a:r>
              <a:rPr lang="en-US" sz="1400" b="1" dirty="0">
                <a:solidFill>
                  <a:srgbClr val="FFFFFF"/>
                </a:solidFill>
                <a:latin typeface="Calibri" pitchFamily="34" charset="0"/>
                <a:ea typeface="Calibri" pitchFamily="34" charset="-122"/>
                <a:cs typeface="Calibri" pitchFamily="34" charset="-120"/>
              </a:rPr>
              <a:t>(dual bronchodilation)</a:t>
            </a:r>
            <a:endParaRPr lang="en-US" sz="1400" dirty="0"/>
          </a:p>
        </p:txBody>
      </p:sp>
      <p:sp>
        <p:nvSpPr>
          <p:cNvPr id="17" name="Text 15"/>
          <p:cNvSpPr/>
          <p:nvPr/>
        </p:nvSpPr>
        <p:spPr>
          <a:xfrm>
            <a:off x="2880360" y="4480560"/>
            <a:ext cx="365760" cy="292608"/>
          </a:xfrm>
          <a:prstGeom prst="rect">
            <a:avLst/>
          </a:prstGeom>
          <a:noFill/>
          <a:ln/>
        </p:spPr>
        <p:txBody>
          <a:bodyPr wrap="square" lIns="0" tIns="0" rIns="0" bIns="0" rtlCol="0" anchor="ctr"/>
          <a:lstStyle/>
          <a:p>
            <a:pPr marL="0" indent="0" algn="ctr">
              <a:buNone/>
            </a:pPr>
            <a:r>
              <a:rPr lang="en-US" sz="1600" b="1" dirty="0">
                <a:solidFill>
                  <a:srgbClr val="E2653C"/>
                </a:solidFill>
                <a:latin typeface="Calibri" pitchFamily="34" charset="0"/>
                <a:ea typeface="Calibri" pitchFamily="34" charset="-122"/>
                <a:cs typeface="Calibri" pitchFamily="34" charset="-120"/>
              </a:rPr>
              <a:t>↘</a:t>
            </a:r>
            <a:endParaRPr lang="en-US" sz="1600" dirty="0"/>
          </a:p>
        </p:txBody>
      </p:sp>
      <p:sp>
        <p:nvSpPr>
          <p:cNvPr id="18" name="Text 16"/>
          <p:cNvSpPr/>
          <p:nvPr/>
        </p:nvSpPr>
        <p:spPr>
          <a:xfrm>
            <a:off x="8823960" y="4480560"/>
            <a:ext cx="365760" cy="292608"/>
          </a:xfrm>
          <a:prstGeom prst="rect">
            <a:avLst/>
          </a:prstGeom>
          <a:noFill/>
          <a:ln/>
        </p:spPr>
        <p:txBody>
          <a:bodyPr wrap="square" lIns="0" tIns="0" rIns="0" bIns="0" rtlCol="0" anchor="ctr"/>
          <a:lstStyle/>
          <a:p>
            <a:pPr marL="0" indent="0" algn="ctr">
              <a:buNone/>
            </a:pPr>
            <a:r>
              <a:rPr lang="en-US" sz="1600" b="1" dirty="0">
                <a:solidFill>
                  <a:srgbClr val="E2653C"/>
                </a:solidFill>
                <a:latin typeface="Calibri" pitchFamily="34" charset="0"/>
                <a:ea typeface="Calibri" pitchFamily="34" charset="-122"/>
                <a:cs typeface="Calibri" pitchFamily="34" charset="-120"/>
              </a:rPr>
              <a:t>↙</a:t>
            </a:r>
            <a:endParaRPr lang="en-US" sz="1600" dirty="0"/>
          </a:p>
        </p:txBody>
      </p:sp>
      <p:sp>
        <p:nvSpPr>
          <p:cNvPr id="19" name="Shape 17"/>
          <p:cNvSpPr/>
          <p:nvPr/>
        </p:nvSpPr>
        <p:spPr>
          <a:xfrm>
            <a:off x="2651760" y="4800600"/>
            <a:ext cx="6858000" cy="621792"/>
          </a:xfrm>
          <a:prstGeom prst="roundRect">
            <a:avLst>
              <a:gd name="adj" fmla="val 13235"/>
            </a:avLst>
          </a:prstGeom>
          <a:solidFill>
            <a:srgbClr val="0B4F5C"/>
          </a:solidFill>
          <a:ln/>
        </p:spPr>
      </p:sp>
      <p:sp>
        <p:nvSpPr>
          <p:cNvPr id="20" name="Text 18"/>
          <p:cNvSpPr/>
          <p:nvPr/>
        </p:nvSpPr>
        <p:spPr>
          <a:xfrm>
            <a:off x="2788920" y="4800600"/>
            <a:ext cx="6583680" cy="621792"/>
          </a:xfrm>
          <a:prstGeom prst="rect">
            <a:avLst/>
          </a:prstGeom>
          <a:noFill/>
          <a:ln/>
        </p:spPr>
        <p:txBody>
          <a:bodyPr wrap="square" lIns="0" tIns="0" rIns="0" bIns="0" rtlCol="0" anchor="ctr"/>
          <a:lstStyle/>
          <a:p>
            <a:pPr marL="0" indent="0" algn="ctr">
              <a:buNone/>
            </a:pPr>
            <a:r>
              <a:rPr lang="en-US" sz="1600" b="1" dirty="0">
                <a:solidFill>
                  <a:srgbClr val="FFFFFF"/>
                </a:solidFill>
                <a:latin typeface="Calibri" pitchFamily="34" charset="0"/>
                <a:ea typeface="Calibri" pitchFamily="34" charset="-122"/>
                <a:cs typeface="Calibri" pitchFamily="34" charset="-120"/>
              </a:rPr>
              <a:t>Persisting symptoms from either pathway → Triple therapy: LABA + LAMA + ICS</a:t>
            </a:r>
            <a:endParaRPr lang="en-US" sz="1600" dirty="0"/>
          </a:p>
        </p:txBody>
      </p:sp>
      <p:sp>
        <p:nvSpPr>
          <p:cNvPr id="21" name="Shape 19"/>
          <p:cNvSpPr/>
          <p:nvPr/>
        </p:nvSpPr>
        <p:spPr>
          <a:xfrm>
            <a:off x="548640" y="5559552"/>
            <a:ext cx="11064240" cy="868680"/>
          </a:xfrm>
          <a:prstGeom prst="roundRect">
            <a:avLst>
              <a:gd name="adj" fmla="val 9474"/>
            </a:avLst>
          </a:prstGeom>
          <a:solidFill>
            <a:srgbClr val="EAF6F4"/>
          </a:solidFill>
          <a:ln/>
        </p:spPr>
      </p:sp>
      <p:sp>
        <p:nvSpPr>
          <p:cNvPr id="22" name="Text 20"/>
          <p:cNvSpPr/>
          <p:nvPr/>
        </p:nvSpPr>
        <p:spPr>
          <a:xfrm>
            <a:off x="777240" y="5559552"/>
            <a:ext cx="10607040" cy="868680"/>
          </a:xfrm>
          <a:prstGeom prst="rect">
            <a:avLst/>
          </a:prstGeom>
          <a:noFill/>
          <a:ln/>
        </p:spPr>
        <p:txBody>
          <a:bodyPr wrap="square" lIns="0" tIns="0" rIns="0" bIns="0" rtlCol="0" anchor="ctr"/>
          <a:lstStyle/>
          <a:p>
            <a:pPr marL="0" indent="0" algn="l">
              <a:lnSpc>
                <a:spcPct val="130000"/>
              </a:lnSpc>
              <a:buNone/>
            </a:pPr>
            <a:r>
              <a:rPr lang="en-US" sz="1400" b="1" dirty="0">
                <a:solidFill>
                  <a:srgbClr val="0B4F5C"/>
                </a:solidFill>
                <a:latin typeface="Calibri" pitchFamily="34" charset="0"/>
                <a:ea typeface="Calibri" pitchFamily="34" charset="-122"/>
                <a:cs typeface="Calibri" pitchFamily="34" charset="-120"/>
              </a:rPr>
              <a:t>Frameworks in current UK practice:  </a:t>
            </a:r>
            <a:r>
              <a:rPr lang="en-US" sz="1400" dirty="0">
                <a:solidFill>
                  <a:srgbClr val="1B2B2E"/>
                </a:solidFill>
                <a:latin typeface="Calibri" pitchFamily="34" charset="0"/>
                <a:ea typeface="Calibri" pitchFamily="34" charset="-122"/>
                <a:cs typeface="Calibri" pitchFamily="34" charset="-120"/>
              </a:rPr>
              <a:t>NICE NG115  •  GOLD Global Strategy 2025 (ABE tool)  •  NHS Long Term Plan (PR targets)  •  BTS Pulmonary Rehabilitation Quality Standards (NICE, 2019; GOLD, 2025; NHS England, 2019; British Thoracic Society, 2023; Bolton et al., 2013)</a:t>
            </a:r>
            <a:endParaRPr lang="en-US" sz="1400" dirty="0"/>
          </a:p>
        </p:txBody>
      </p:sp>
      <p:sp>
        <p:nvSpPr>
          <p:cNvPr id="23" name="Text 21"/>
          <p:cNvSpPr/>
          <p:nvPr/>
        </p:nvSpPr>
        <p:spPr>
          <a:xfrm>
            <a:off x="457200" y="6565392"/>
            <a:ext cx="8229600" cy="256032"/>
          </a:xfrm>
          <a:prstGeom prst="rect">
            <a:avLst/>
          </a:prstGeom>
          <a:noFill/>
          <a:ln/>
        </p:spPr>
        <p:txBody>
          <a:bodyPr wrap="square" lIns="0" tIns="0" rIns="0" bIns="0" rtlCol="0" anchor="ctr"/>
          <a:lstStyle/>
          <a:p>
            <a:pPr marL="0" indent="0">
              <a:buNone/>
            </a:pPr>
            <a:endParaRPr lang="en-US" sz="900" dirty="0"/>
          </a:p>
        </p:txBody>
      </p:sp>
      <p:sp>
        <p:nvSpPr>
          <p:cNvPr id="24" name="Text 22"/>
          <p:cNvSpPr/>
          <p:nvPr/>
        </p:nvSpPr>
        <p:spPr>
          <a:xfrm>
            <a:off x="11521440" y="6565392"/>
            <a:ext cx="365760" cy="256032"/>
          </a:xfrm>
          <a:prstGeom prst="rect">
            <a:avLst/>
          </a:prstGeom>
          <a:noFill/>
          <a:ln/>
        </p:spPr>
        <p:txBody>
          <a:bodyPr wrap="square" lIns="0" tIns="0" rIns="0" bIns="0" rtlCol="0" anchor="ctr"/>
          <a:lstStyle/>
          <a:p>
            <a:pPr marL="0" indent="0" algn="r">
              <a:buNone/>
            </a:pPr>
            <a:r>
              <a:rPr lang="en-US" sz="900" dirty="0">
                <a:solidFill>
                  <a:srgbClr val="5C6B6E"/>
                </a:solidFill>
                <a:latin typeface="Calibri" pitchFamily="34" charset="0"/>
                <a:ea typeface="Calibri" pitchFamily="34" charset="-122"/>
                <a:cs typeface="Calibri" pitchFamily="34" charset="-120"/>
              </a:rPr>
              <a:t>10</a:t>
            </a:r>
            <a:endParaRPr lang="en-US" sz="900" dirty="0"/>
          </a:p>
        </p:txBody>
      </p:sp>
      <p:sp>
        <p:nvSpPr>
          <p:cNvPr id="25" name="Left Note Card"/>
          <p:cNvSpPr/>
          <p:nvPr/>
        </p:nvSpPr>
        <p:spPr>
          <a:xfrm>
            <a:off x="548640" y="1508760"/>
            <a:ext cx="1900000" cy="3913632"/>
          </a:xfrm>
          <a:prstGeom prst="roundRect">
            <a:avLst>
              <a:gd name="adj" fmla="val 5000"/>
            </a:avLst>
          </a:prstGeom>
          <a:solidFill>
            <a:srgbClr val="EAF6F4"/>
          </a:solidFill>
          <a:ln w="12700">
            <a:solidFill>
              <a:srgbClr val="5FBDB0"/>
            </a:solidFill>
            <a:prstDash val="solid"/>
          </a:ln>
        </p:spPr>
      </p:sp>
      <p:sp>
        <p:nvSpPr>
          <p:cNvPr id="26" name="Left Note Text"/>
          <p:cNvSpPr/>
          <p:nvPr/>
        </p:nvSpPr>
        <p:spPr>
          <a:xfrm>
            <a:off x="685800" y="1645920"/>
            <a:ext cx="1625680" cy="3639312"/>
          </a:xfrm>
          <a:prstGeom prst="rect">
            <a:avLst/>
          </a:prstGeom>
          <a:noFill/>
          <a:ln/>
        </p:spPr>
        <p:txBody>
          <a:bodyPr wrap="square" lIns="0" tIns="0" rIns="0" bIns="0" rtlCol="0" anchor="t"/>
          <a:lstStyle/>
          <a:p>
            <a:pPr marL="0" indent="0">
              <a:lnSpc>
                <a:spcPct val="110000"/>
              </a:lnSpc>
              <a:buNone/>
            </a:pPr>
            <a:r>
              <a:rPr lang="en-US" sz="1600" b="1" dirty="0">
                <a:solidFill>
                  <a:srgbClr val="0B4F5C"/>
                </a:solidFill>
                <a:latin typeface="Cambria" pitchFamily="34" charset="0"/>
                <a:ea typeface="Cambria" pitchFamily="34" charset="-122"/>
                <a:cs typeface="Cambria" pitchFamily="34" charset="-120"/>
              </a:rPr>
              <a:t>Before Escalating Therapy</a:t>
            </a:r>
          </a:p>
          <a:p>
            <a:pPr marL="0" indent="0">
              <a:lnSpc>
                <a:spcPct val="130000"/>
              </a:lnSpc>
              <a:spcBef>
                <a:spcPts val="600"/>
              </a:spcBef>
              <a:buNone/>
            </a:pPr>
            <a:r>
              <a:rPr lang="en-US" sz="1400" dirty="0">
                <a:solidFill>
                  <a:srgbClr val="1B2B2E"/>
                </a:solidFill>
                <a:latin typeface="Calibri" pitchFamily="34" charset="0"/>
                <a:ea typeface="Calibri" pitchFamily="34" charset="-122"/>
                <a:cs typeface="Calibri" pitchFamily="34" charset="-120"/>
              </a:rPr>
              <a:t>• Confirm adherence and check inhaler technique</a:t>
            </a:r>
          </a:p>
          <a:p>
            <a:pPr marL="0" indent="0">
              <a:lnSpc>
                <a:spcPct val="130000"/>
              </a:lnSpc>
              <a:spcBef>
                <a:spcPts val="600"/>
              </a:spcBef>
              <a:buNone/>
            </a:pPr>
            <a:r>
              <a:rPr lang="en-US" sz="1400" dirty="0">
                <a:solidFill>
                  <a:srgbClr val="1B2B2E"/>
                </a:solidFill>
                <a:latin typeface="Calibri" pitchFamily="34" charset="0"/>
                <a:ea typeface="Calibri" pitchFamily="34" charset="-122"/>
                <a:cs typeface="Calibri" pitchFamily="34" charset="-120"/>
              </a:rPr>
              <a:t>• Address smoking status at every review</a:t>
            </a:r>
          </a:p>
          <a:p>
            <a:pPr marL="0" indent="0">
              <a:lnSpc>
                <a:spcPct val="130000"/>
              </a:lnSpc>
              <a:spcBef>
                <a:spcPts val="600"/>
              </a:spcBef>
              <a:buNone/>
            </a:pPr>
            <a:r>
              <a:rPr lang="en-US" sz="1400" dirty="0">
                <a:solidFill>
                  <a:srgbClr val="1B2B2E"/>
                </a:solidFill>
                <a:latin typeface="Calibri" pitchFamily="34" charset="0"/>
                <a:ea typeface="Calibri" pitchFamily="34" charset="-122"/>
                <a:cs typeface="Calibri" pitchFamily="34" charset="-120"/>
              </a:rPr>
              <a:t>• Rule out other causes of symptoms</a:t>
            </a:r>
          </a:p>
          <a:p>
            <a:pPr marL="0" indent="0">
              <a:spcBef>
                <a:spcPts val="800"/>
              </a:spcBef>
              <a:buNone/>
            </a:pPr>
            <a:r>
              <a:rPr lang="en-US" sz="1400" dirty="0">
                <a:solidFill>
                  <a:srgbClr val="5C6B6E"/>
                </a:solidFill>
                <a:latin typeface="Calibri" pitchFamily="34" charset="0"/>
                <a:ea typeface="Calibri" pitchFamily="34" charset="-122"/>
                <a:cs typeface="Calibri" pitchFamily="34" charset="-120"/>
              </a:rPr>
              <a:t>(NICE, 2019)</a:t>
            </a:r>
          </a:p>
        </p:txBody>
      </p:sp>
      <p:sp>
        <p:nvSpPr>
          <p:cNvPr id="27" name="Right Note Card"/>
          <p:cNvSpPr/>
          <p:nvPr/>
        </p:nvSpPr>
        <p:spPr>
          <a:xfrm>
            <a:off x="9712880" y="1508760"/>
            <a:ext cx="1900000" cy="3913632"/>
          </a:xfrm>
          <a:prstGeom prst="roundRect">
            <a:avLst>
              <a:gd name="adj" fmla="val 5000"/>
            </a:avLst>
          </a:prstGeom>
          <a:solidFill>
            <a:srgbClr val="EAF6F4"/>
          </a:solidFill>
          <a:ln w="12700">
            <a:solidFill>
              <a:srgbClr val="5FBDB0"/>
            </a:solidFill>
            <a:prstDash val="solid"/>
          </a:ln>
        </p:spPr>
      </p:sp>
      <p:sp>
        <p:nvSpPr>
          <p:cNvPr id="28" name="Right Note Text"/>
          <p:cNvSpPr/>
          <p:nvPr/>
        </p:nvSpPr>
        <p:spPr>
          <a:xfrm>
            <a:off x="9850040" y="1645920"/>
            <a:ext cx="1625680" cy="3639312"/>
          </a:xfrm>
          <a:prstGeom prst="rect">
            <a:avLst/>
          </a:prstGeom>
          <a:noFill/>
          <a:ln/>
        </p:spPr>
        <p:txBody>
          <a:bodyPr wrap="square" lIns="0" tIns="0" rIns="0" bIns="0" rtlCol="0" anchor="t"/>
          <a:lstStyle/>
          <a:p>
            <a:pPr marL="0" indent="0">
              <a:lnSpc>
                <a:spcPct val="110000"/>
              </a:lnSpc>
              <a:buNone/>
            </a:pPr>
            <a:r>
              <a:rPr lang="en-US" sz="1600" b="1" dirty="0">
                <a:solidFill>
                  <a:srgbClr val="0B4F5C"/>
                </a:solidFill>
                <a:latin typeface="Cambria" pitchFamily="34" charset="0"/>
                <a:ea typeface="Cambria" pitchFamily="34" charset="-122"/>
                <a:cs typeface="Cambria" pitchFamily="34" charset="-120"/>
              </a:rPr>
              <a:t>Review and Monitoring</a:t>
            </a:r>
          </a:p>
          <a:p>
            <a:pPr marL="0" indent="0">
              <a:lnSpc>
                <a:spcPct val="130000"/>
              </a:lnSpc>
              <a:spcBef>
                <a:spcPts val="600"/>
              </a:spcBef>
              <a:buNone/>
            </a:pPr>
            <a:r>
              <a:rPr lang="en-US" sz="1400" dirty="0">
                <a:solidFill>
                  <a:srgbClr val="1B2B2E"/>
                </a:solidFill>
                <a:latin typeface="Calibri" pitchFamily="34" charset="0"/>
                <a:ea typeface="Calibri" pitchFamily="34" charset="-122"/>
                <a:cs typeface="Calibri" pitchFamily="34" charset="-120"/>
              </a:rPr>
              <a:t>• Review response 4–6 weeks after any change</a:t>
            </a:r>
          </a:p>
          <a:p>
            <a:pPr marL="0" indent="0">
              <a:lnSpc>
                <a:spcPct val="130000"/>
              </a:lnSpc>
              <a:spcBef>
                <a:spcPts val="600"/>
              </a:spcBef>
              <a:buNone/>
            </a:pPr>
            <a:r>
              <a:rPr lang="en-US" sz="1400" dirty="0">
                <a:solidFill>
                  <a:srgbClr val="1B2B2E"/>
                </a:solidFill>
                <a:latin typeface="Calibri" pitchFamily="34" charset="0"/>
                <a:ea typeface="Calibri" pitchFamily="34" charset="-122"/>
                <a:cs typeface="Calibri" pitchFamily="34" charset="-120"/>
              </a:rPr>
              <a:t>• Step down if no added clinical benefit</a:t>
            </a:r>
          </a:p>
          <a:p>
            <a:pPr marL="0" indent="0">
              <a:lnSpc>
                <a:spcPct val="130000"/>
              </a:lnSpc>
              <a:spcBef>
                <a:spcPts val="600"/>
              </a:spcBef>
              <a:buNone/>
            </a:pPr>
            <a:r>
              <a:rPr lang="en-US" sz="1400" dirty="0">
                <a:solidFill>
                  <a:srgbClr val="1B2B2E"/>
                </a:solidFill>
                <a:latin typeface="Calibri" pitchFamily="34" charset="0"/>
                <a:ea typeface="Calibri" pitchFamily="34" charset="-122"/>
                <a:cs typeface="Calibri" pitchFamily="34" charset="-120"/>
              </a:rPr>
              <a:t>• Reassess blood eosinophils if diagnosis unclear</a:t>
            </a:r>
          </a:p>
          <a:p>
            <a:pPr marL="0" indent="0">
              <a:spcBef>
                <a:spcPts val="800"/>
              </a:spcBef>
              <a:buNone/>
            </a:pPr>
            <a:r>
              <a:rPr lang="en-US" sz="1400" dirty="0">
                <a:solidFill>
                  <a:srgbClr val="5C6B6E"/>
                </a:solidFill>
                <a:latin typeface="Calibri" pitchFamily="34" charset="0"/>
                <a:ea typeface="Calibri" pitchFamily="34" charset="-122"/>
                <a:cs typeface="Calibri" pitchFamily="34" charset="-120"/>
              </a:rPr>
              <a:t>(NICE, 2024)</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21">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47472"/>
            <a:ext cx="11064240" cy="594360"/>
          </a:xfrm>
          <a:prstGeom prst="rect">
            <a:avLst/>
          </a:prstGeom>
          <a:noFill/>
          <a:ln/>
        </p:spPr>
        <p:txBody>
          <a:bodyPr wrap="square" lIns="0" tIns="0" rIns="0" bIns="0" rtlCol="0" anchor="ctr"/>
          <a:lstStyle/>
          <a:p>
            <a:pPr marL="0" indent="0">
              <a:buNone/>
            </a:pPr>
            <a:r>
              <a:rPr lang="en-US" sz="2900" b="1" dirty="0">
                <a:solidFill>
                  <a:srgbClr val="0B4F5C"/>
                </a:solidFill>
                <a:latin typeface="Cambria" pitchFamily="34" charset="0"/>
                <a:ea typeface="Cambria" pitchFamily="34" charset="-122"/>
                <a:cs typeface="Cambria" pitchFamily="34" charset="-120"/>
              </a:rPr>
              <a:t>Frameworks in Current UK Practice</a:t>
            </a:r>
            <a:endParaRPr lang="en-US" sz="2900" dirty="0"/>
          </a:p>
        </p:txBody>
      </p:sp>
      <p:sp>
        <p:nvSpPr>
          <p:cNvPr id="3" name="Text 1"/>
          <p:cNvSpPr/>
          <p:nvPr/>
        </p:nvSpPr>
        <p:spPr>
          <a:xfrm>
            <a:off x="548640" y="896112"/>
            <a:ext cx="11064240" cy="365760"/>
          </a:xfrm>
          <a:prstGeom prst="rect">
            <a:avLst/>
          </a:prstGeom>
          <a:noFill/>
          <a:ln/>
        </p:spPr>
        <p:txBody>
          <a:bodyPr wrap="square" lIns="0" tIns="0" rIns="0" bIns="0" rtlCol="0" anchor="ctr"/>
          <a:lstStyle/>
          <a:p>
            <a:pPr marL="0" indent="0">
              <a:buNone/>
            </a:pPr>
            <a:r>
              <a:rPr lang="en-US" sz="1250" i="1" dirty="0">
                <a:solidFill>
                  <a:srgbClr val="5C6B6E"/>
                </a:solidFill>
                <a:latin typeface="Cambria" panose="02040503050406030204" pitchFamily="18" charset="0"/>
                <a:ea typeface="Cambria" panose="02040503050406030204" pitchFamily="18" charset="0"/>
                <a:cs typeface="Calibri" pitchFamily="34" charset="-120"/>
              </a:rPr>
              <a:t>The four national and international frameworks behind the pathway on the previous slide</a:t>
            </a:r>
            <a:endParaRPr lang="en-US" sz="1250" dirty="0">
              <a:latin typeface="Cambria" panose="02040503050406030204" pitchFamily="18" charset="0"/>
              <a:ea typeface="Cambria" panose="02040503050406030204" pitchFamily="18" charset="0"/>
            </a:endParaRPr>
          </a:p>
        </p:txBody>
      </p:sp>
      <p:sp>
        <p:nvSpPr>
          <p:cNvPr id="10" name="Card0"/>
          <p:cNvSpPr/>
          <p:nvPr/>
        </p:nvSpPr>
        <p:spPr>
          <a:xfrm>
            <a:off x="548640" y="1450000"/>
            <a:ext cx="2606040" cy="3550000"/>
          </a:xfrm>
          <a:prstGeom prst="roundRect">
            <a:avLst>
              <a:gd name="adj" fmla="val 3846"/>
            </a:avLst>
          </a:prstGeom>
          <a:solidFill>
            <a:srgbClr val="0B4F5C"/>
          </a:solidFill>
          <a:ln/>
        </p:spPr>
        <p:txBody>
          <a:bodyPr/>
          <a:lstStyle/>
          <a:p>
            <a:endParaRPr lang="en-US" dirty="0"/>
          </a:p>
        </p:txBody>
      </p:sp>
      <p:sp>
        <p:nvSpPr>
          <p:cNvPr id="11" name="Acr0"/>
          <p:cNvSpPr/>
          <p:nvPr/>
        </p:nvSpPr>
        <p:spPr>
          <a:xfrm>
            <a:off x="713232" y="1391872"/>
            <a:ext cx="2276856" cy="624608"/>
          </a:xfrm>
          <a:prstGeom prst="rect">
            <a:avLst/>
          </a:prstGeom>
          <a:noFill/>
          <a:ln/>
        </p:spPr>
        <p:txBody>
          <a:bodyPr wrap="square" lIns="0" tIns="0" rIns="0" bIns="0" rtlCol="0" anchor="ctr"/>
          <a:lstStyle/>
          <a:p>
            <a:pPr marL="0" indent="0">
              <a:buNone/>
            </a:pPr>
            <a:r>
              <a:rPr lang="en-US" sz="1800" b="1" dirty="0">
                <a:solidFill>
                  <a:srgbClr val="5FBDB0"/>
                </a:solidFill>
                <a:latin typeface="Cambria" pitchFamily="34" charset="0"/>
                <a:ea typeface="Cambria" pitchFamily="34" charset="-122"/>
                <a:cs typeface="Cambria" pitchFamily="34" charset="-120"/>
              </a:rPr>
              <a:t>NICE NG115</a:t>
            </a:r>
            <a:endParaRPr lang="en-US" sz="1800" dirty="0"/>
          </a:p>
        </p:txBody>
      </p:sp>
      <p:sp>
        <p:nvSpPr>
          <p:cNvPr id="12" name="Role0"/>
          <p:cNvSpPr/>
          <p:nvPr/>
        </p:nvSpPr>
        <p:spPr>
          <a:xfrm>
            <a:off x="713232" y="1727264"/>
            <a:ext cx="2276856" cy="489216"/>
          </a:xfrm>
          <a:prstGeom prst="rect">
            <a:avLst/>
          </a:prstGeom>
          <a:noFill/>
          <a:ln/>
        </p:spPr>
        <p:txBody>
          <a:bodyPr wrap="square" lIns="0" tIns="0" rIns="0" bIns="0" rtlCol="0" anchor="ctr"/>
          <a:lstStyle/>
          <a:p>
            <a:pPr marL="0" indent="0">
              <a:lnSpc>
                <a:spcPct val="105000"/>
              </a:lnSpc>
              <a:buNone/>
            </a:pPr>
            <a:r>
              <a:rPr lang="en-US" sz="1500" b="1" dirty="0">
                <a:solidFill>
                  <a:srgbClr val="FFFFFF"/>
                </a:solidFill>
                <a:latin typeface="Cambria" pitchFamily="34" charset="0"/>
                <a:ea typeface="Cambria" pitchFamily="34" charset="-122"/>
                <a:cs typeface="Cambria" pitchFamily="34" charset="-120"/>
              </a:rPr>
              <a:t>Clinical Guideline</a:t>
            </a:r>
            <a:endParaRPr lang="en-US" sz="1500" dirty="0"/>
          </a:p>
        </p:txBody>
      </p:sp>
      <p:sp>
        <p:nvSpPr>
          <p:cNvPr id="13" name="Body0"/>
          <p:cNvSpPr/>
          <p:nvPr/>
        </p:nvSpPr>
        <p:spPr>
          <a:xfrm>
            <a:off x="635431" y="2138744"/>
            <a:ext cx="2417735" cy="2741216"/>
          </a:xfrm>
          <a:prstGeom prst="rect">
            <a:avLst/>
          </a:prstGeom>
          <a:noFill/>
          <a:ln/>
        </p:spPr>
        <p:txBody>
          <a:bodyPr wrap="square" lIns="0" tIns="0" rIns="0" bIns="0" rtlCol="0" anchor="t"/>
          <a:lstStyle/>
          <a:p>
            <a:pPr marL="0" indent="0">
              <a:lnSpc>
                <a:spcPct val="118000"/>
              </a:lnSpc>
              <a:buNone/>
            </a:pPr>
            <a:r>
              <a:rPr lang="en-US" sz="1400" dirty="0">
                <a:solidFill>
                  <a:srgbClr val="EAF6F4"/>
                </a:solidFill>
                <a:latin typeface="Calibri" pitchFamily="34" charset="0"/>
                <a:ea typeface="Calibri" pitchFamily="34" charset="-122"/>
                <a:cs typeface="Calibri" pitchFamily="34" charset="-120"/>
              </a:rPr>
              <a:t>Published in 2018 and updated in 2019, NG115 sets out the diagnostic criteria and the stepped inhaled-therapy pathway shown opposite. It underpins Quality Standard QS10, whose auditable markers include a spirometry-confirmed diagnosis and a smoking-cessation offer at every review.</a:t>
            </a:r>
            <a:r>
              <a:rPr lang="en-US" sz="1400" i="1" dirty="0">
                <a:solidFill>
                  <a:srgbClr val="B9D6D2"/>
                </a:solidFill>
                <a:latin typeface="Calibri" pitchFamily="34" charset="0"/>
                <a:ea typeface="Calibri" pitchFamily="34" charset="-122"/>
                <a:cs typeface="Calibri" pitchFamily="34" charset="-120"/>
              </a:rPr>
              <a:t> (NICE, 2019; NICE, 2024</a:t>
            </a:r>
            <a:r>
              <a:rPr lang="en-US" sz="1000" i="1" dirty="0">
                <a:solidFill>
                  <a:srgbClr val="B9D6D2"/>
                </a:solidFill>
                <a:latin typeface="Calibri" pitchFamily="34" charset="0"/>
                <a:ea typeface="Calibri" pitchFamily="34" charset="-122"/>
                <a:cs typeface="Calibri" pitchFamily="34" charset="-120"/>
              </a:rPr>
              <a:t>)</a:t>
            </a:r>
            <a:endParaRPr lang="en-US" sz="1150" dirty="0"/>
          </a:p>
        </p:txBody>
      </p:sp>
      <p:sp>
        <p:nvSpPr>
          <p:cNvPr id="20" name="Card1"/>
          <p:cNvSpPr/>
          <p:nvPr/>
        </p:nvSpPr>
        <p:spPr>
          <a:xfrm>
            <a:off x="3402188" y="1450000"/>
            <a:ext cx="2606040" cy="3550000"/>
          </a:xfrm>
          <a:prstGeom prst="roundRect">
            <a:avLst>
              <a:gd name="adj" fmla="val 3846"/>
            </a:avLst>
          </a:prstGeom>
          <a:solidFill>
            <a:srgbClr val="13798C"/>
          </a:solidFill>
          <a:ln/>
        </p:spPr>
      </p:sp>
      <p:sp>
        <p:nvSpPr>
          <p:cNvPr id="21" name="Acr1"/>
          <p:cNvSpPr/>
          <p:nvPr/>
        </p:nvSpPr>
        <p:spPr>
          <a:xfrm>
            <a:off x="3575304" y="1320000"/>
            <a:ext cx="2276856" cy="696480"/>
          </a:xfrm>
          <a:prstGeom prst="rect">
            <a:avLst/>
          </a:prstGeom>
          <a:noFill/>
          <a:ln/>
        </p:spPr>
        <p:txBody>
          <a:bodyPr wrap="square" lIns="0" tIns="0" rIns="0" bIns="0" rtlCol="0" anchor="ctr"/>
          <a:lstStyle/>
          <a:p>
            <a:pPr marL="0" indent="0">
              <a:buNone/>
            </a:pPr>
            <a:r>
              <a:rPr lang="en-US" sz="1800" b="1" dirty="0">
                <a:solidFill>
                  <a:srgbClr val="5FBDB0"/>
                </a:solidFill>
                <a:latin typeface="Cambria" pitchFamily="34" charset="0"/>
                <a:ea typeface="Cambria" pitchFamily="34" charset="-122"/>
                <a:cs typeface="Cambria" pitchFamily="34" charset="-120"/>
              </a:rPr>
              <a:t>GOLD 2025</a:t>
            </a:r>
            <a:endParaRPr lang="en-US" sz="1800" dirty="0"/>
          </a:p>
        </p:txBody>
      </p:sp>
      <p:sp>
        <p:nvSpPr>
          <p:cNvPr id="22" name="Role1"/>
          <p:cNvSpPr/>
          <p:nvPr/>
        </p:nvSpPr>
        <p:spPr>
          <a:xfrm>
            <a:off x="3510366" y="1549831"/>
            <a:ext cx="2341794" cy="886649"/>
          </a:xfrm>
          <a:prstGeom prst="rect">
            <a:avLst/>
          </a:prstGeom>
          <a:noFill/>
          <a:ln/>
        </p:spPr>
        <p:txBody>
          <a:bodyPr wrap="square" lIns="0" tIns="0" rIns="0" bIns="0" rtlCol="0" anchor="ctr"/>
          <a:lstStyle/>
          <a:p>
            <a:pPr marL="0" indent="0">
              <a:lnSpc>
                <a:spcPct val="105000"/>
              </a:lnSpc>
              <a:buNone/>
            </a:pPr>
            <a:r>
              <a:rPr lang="en-US" sz="1500" b="1" dirty="0">
                <a:solidFill>
                  <a:srgbClr val="FFFFFF"/>
                </a:solidFill>
                <a:latin typeface="Cambria" pitchFamily="34" charset="0"/>
                <a:ea typeface="Cambria" pitchFamily="34" charset="-122"/>
                <a:cs typeface="Cambria" pitchFamily="34" charset="-120"/>
              </a:rPr>
              <a:t>Global Strategy (ABE Tool)</a:t>
            </a:r>
            <a:endParaRPr lang="en-US" sz="1500" dirty="0"/>
          </a:p>
        </p:txBody>
      </p:sp>
      <p:sp>
        <p:nvSpPr>
          <p:cNvPr id="23" name="Body1"/>
          <p:cNvSpPr/>
          <p:nvPr/>
        </p:nvSpPr>
        <p:spPr>
          <a:xfrm>
            <a:off x="3510366" y="2204608"/>
            <a:ext cx="2497862" cy="2645392"/>
          </a:xfrm>
          <a:prstGeom prst="rect">
            <a:avLst/>
          </a:prstGeom>
          <a:noFill/>
          <a:ln/>
        </p:spPr>
        <p:txBody>
          <a:bodyPr wrap="square" lIns="0" tIns="0" rIns="0" bIns="0" rtlCol="0" anchor="t"/>
          <a:lstStyle/>
          <a:p>
            <a:pPr marL="0" indent="0">
              <a:lnSpc>
                <a:spcPct val="118000"/>
              </a:lnSpc>
              <a:buNone/>
            </a:pPr>
            <a:r>
              <a:rPr lang="en-US" sz="1400" dirty="0">
                <a:solidFill>
                  <a:srgbClr val="EAF6F4"/>
                </a:solidFill>
                <a:latin typeface="Calibri" pitchFamily="34" charset="0"/>
                <a:ea typeface="Calibri" pitchFamily="34" charset="-122"/>
                <a:cs typeface="Calibri" pitchFamily="34" charset="-120"/>
              </a:rPr>
              <a:t>An international strategy revised annually. Its 2023 update replaced the four-group ABCD tool with a leaner three-group ABE tool that separates exacerbation history from symptom burden, reflecting evidence that exacerbations alone are the strongest predictor of future risk.</a:t>
            </a:r>
            <a:r>
              <a:rPr lang="en-US" sz="1400" i="1" dirty="0">
                <a:solidFill>
                  <a:srgbClr val="B9D6D2"/>
                </a:solidFill>
                <a:latin typeface="Calibri" pitchFamily="34" charset="0"/>
                <a:ea typeface="Calibri" pitchFamily="34" charset="-122"/>
                <a:cs typeface="Calibri" pitchFamily="34" charset="-120"/>
              </a:rPr>
              <a:t> (Agusti et al., 2023; GOLD, 2025)</a:t>
            </a:r>
            <a:endParaRPr lang="en-US" sz="1400" dirty="0"/>
          </a:p>
        </p:txBody>
      </p:sp>
      <p:sp>
        <p:nvSpPr>
          <p:cNvPr id="30" name="Card2"/>
          <p:cNvSpPr/>
          <p:nvPr/>
        </p:nvSpPr>
        <p:spPr>
          <a:xfrm>
            <a:off x="6272784" y="1450000"/>
            <a:ext cx="2606040" cy="3550000"/>
          </a:xfrm>
          <a:prstGeom prst="roundRect">
            <a:avLst>
              <a:gd name="adj" fmla="val 3846"/>
            </a:avLst>
          </a:prstGeom>
          <a:solidFill>
            <a:srgbClr val="0B4F5C"/>
          </a:solidFill>
          <a:ln/>
        </p:spPr>
      </p:sp>
      <p:sp>
        <p:nvSpPr>
          <p:cNvPr id="31" name="Acr2"/>
          <p:cNvSpPr/>
          <p:nvPr/>
        </p:nvSpPr>
        <p:spPr>
          <a:xfrm>
            <a:off x="6428852" y="1407224"/>
            <a:ext cx="2285380" cy="609256"/>
          </a:xfrm>
          <a:prstGeom prst="rect">
            <a:avLst/>
          </a:prstGeom>
          <a:noFill/>
          <a:ln/>
        </p:spPr>
        <p:txBody>
          <a:bodyPr wrap="square" lIns="0" tIns="0" rIns="0" bIns="0" rtlCol="0" anchor="ctr"/>
          <a:lstStyle/>
          <a:p>
            <a:pPr marL="0" indent="0">
              <a:buNone/>
            </a:pPr>
            <a:r>
              <a:rPr lang="en-US" sz="1800" b="1" dirty="0">
                <a:solidFill>
                  <a:srgbClr val="5FBDB0"/>
                </a:solidFill>
                <a:latin typeface="Cambria" pitchFamily="34" charset="0"/>
                <a:ea typeface="Cambria" pitchFamily="34" charset="-122"/>
                <a:cs typeface="Cambria" pitchFamily="34" charset="-120"/>
              </a:rPr>
              <a:t>NHS LTP</a:t>
            </a:r>
            <a:endParaRPr lang="en-US" sz="1800" dirty="0"/>
          </a:p>
        </p:txBody>
      </p:sp>
      <p:sp>
        <p:nvSpPr>
          <p:cNvPr id="32" name="Role2"/>
          <p:cNvSpPr/>
          <p:nvPr/>
        </p:nvSpPr>
        <p:spPr>
          <a:xfrm>
            <a:off x="6428852" y="1605000"/>
            <a:ext cx="2285380" cy="831480"/>
          </a:xfrm>
          <a:prstGeom prst="rect">
            <a:avLst/>
          </a:prstGeom>
          <a:noFill/>
          <a:ln/>
        </p:spPr>
        <p:txBody>
          <a:bodyPr wrap="square" lIns="0" tIns="0" rIns="0" bIns="0" rtlCol="0" anchor="ctr"/>
          <a:lstStyle/>
          <a:p>
            <a:pPr marL="0" indent="0">
              <a:lnSpc>
                <a:spcPct val="105000"/>
              </a:lnSpc>
              <a:buNone/>
            </a:pPr>
            <a:r>
              <a:rPr lang="en-US" sz="1500" b="1" dirty="0">
                <a:solidFill>
                  <a:srgbClr val="FFFFFF"/>
                </a:solidFill>
                <a:latin typeface="Cambria" pitchFamily="34" charset="0"/>
                <a:ea typeface="Cambria" pitchFamily="34" charset="-122"/>
                <a:cs typeface="Cambria" pitchFamily="34" charset="-120"/>
              </a:rPr>
              <a:t>Long Term Plan (2019)</a:t>
            </a:r>
            <a:endParaRPr lang="en-US" sz="1500" dirty="0"/>
          </a:p>
        </p:txBody>
      </p:sp>
      <p:sp>
        <p:nvSpPr>
          <p:cNvPr id="33" name="Body2"/>
          <p:cNvSpPr/>
          <p:nvPr/>
        </p:nvSpPr>
        <p:spPr>
          <a:xfrm>
            <a:off x="6428852" y="2171480"/>
            <a:ext cx="2449972" cy="2592892"/>
          </a:xfrm>
          <a:prstGeom prst="rect">
            <a:avLst/>
          </a:prstGeom>
          <a:noFill/>
          <a:ln/>
        </p:spPr>
        <p:txBody>
          <a:bodyPr wrap="square" lIns="0" tIns="0" rIns="0" bIns="0" rtlCol="0" anchor="t"/>
          <a:lstStyle/>
          <a:p>
            <a:pPr marL="0" indent="0">
              <a:lnSpc>
                <a:spcPct val="118000"/>
              </a:lnSpc>
              <a:buNone/>
            </a:pPr>
            <a:r>
              <a:rPr lang="en-US" sz="1400" dirty="0">
                <a:solidFill>
                  <a:srgbClr val="EAF6F4"/>
                </a:solidFill>
                <a:latin typeface="Calibri" pitchFamily="34" charset="0"/>
                <a:ea typeface="Calibri" pitchFamily="34" charset="-122"/>
                <a:cs typeface="Calibri" pitchFamily="34" charset="-120"/>
              </a:rPr>
              <a:t>Commits to expanding pulmonary rehabilitation over ten years, aiming to prevent 500,000 exacerbations and 80,000 emergency admissions. National workforce data show only around 13% of eligible patients are currently referred, exposing an implementation gap.</a:t>
            </a:r>
            <a:r>
              <a:rPr lang="en-US" sz="1400" i="1" dirty="0">
                <a:solidFill>
                  <a:srgbClr val="B9D6D2"/>
                </a:solidFill>
                <a:latin typeface="Calibri" pitchFamily="34" charset="0"/>
                <a:ea typeface="Calibri" pitchFamily="34" charset="-122"/>
                <a:cs typeface="Calibri" pitchFamily="34" charset="-120"/>
              </a:rPr>
              <a:t> (NHS England, 2019; Health Education England, 2020</a:t>
            </a:r>
            <a:endParaRPr lang="en-US" sz="1400" dirty="0"/>
          </a:p>
        </p:txBody>
      </p:sp>
      <p:sp>
        <p:nvSpPr>
          <p:cNvPr id="40" name="Card3"/>
          <p:cNvSpPr/>
          <p:nvPr/>
        </p:nvSpPr>
        <p:spPr>
          <a:xfrm>
            <a:off x="9006840" y="1450000"/>
            <a:ext cx="2606040" cy="3550000"/>
          </a:xfrm>
          <a:prstGeom prst="roundRect">
            <a:avLst>
              <a:gd name="adj" fmla="val 3846"/>
            </a:avLst>
          </a:prstGeom>
          <a:solidFill>
            <a:srgbClr val="13798C"/>
          </a:solidFill>
          <a:ln/>
        </p:spPr>
      </p:sp>
      <p:sp>
        <p:nvSpPr>
          <p:cNvPr id="41" name="Acr3"/>
          <p:cNvSpPr/>
          <p:nvPr/>
        </p:nvSpPr>
        <p:spPr>
          <a:xfrm>
            <a:off x="9143380" y="1320000"/>
            <a:ext cx="2304908" cy="696480"/>
          </a:xfrm>
          <a:prstGeom prst="rect">
            <a:avLst/>
          </a:prstGeom>
          <a:noFill/>
          <a:ln/>
        </p:spPr>
        <p:txBody>
          <a:bodyPr wrap="square" lIns="0" tIns="0" rIns="0" bIns="0" rtlCol="0" anchor="ctr"/>
          <a:lstStyle/>
          <a:p>
            <a:pPr marL="0" indent="0">
              <a:buNone/>
            </a:pPr>
            <a:r>
              <a:rPr lang="en-US" sz="1800" b="1" dirty="0">
                <a:solidFill>
                  <a:srgbClr val="5FBDB0"/>
                </a:solidFill>
                <a:latin typeface="Cambria" pitchFamily="34" charset="0"/>
                <a:ea typeface="Cambria" pitchFamily="34" charset="-122"/>
                <a:cs typeface="Cambria" pitchFamily="34" charset="-120"/>
              </a:rPr>
              <a:t>BTS / RCP</a:t>
            </a:r>
            <a:endParaRPr lang="en-US" sz="1800" dirty="0"/>
          </a:p>
        </p:txBody>
      </p:sp>
      <p:sp>
        <p:nvSpPr>
          <p:cNvPr id="42" name="Role3"/>
          <p:cNvSpPr/>
          <p:nvPr/>
        </p:nvSpPr>
        <p:spPr>
          <a:xfrm>
            <a:off x="9143380" y="1549831"/>
            <a:ext cx="2304908" cy="886649"/>
          </a:xfrm>
          <a:prstGeom prst="rect">
            <a:avLst/>
          </a:prstGeom>
          <a:noFill/>
          <a:ln/>
        </p:spPr>
        <p:txBody>
          <a:bodyPr wrap="square" lIns="0" tIns="0" rIns="0" bIns="0" rtlCol="0" anchor="ctr"/>
          <a:lstStyle/>
          <a:p>
            <a:pPr marL="0" indent="0">
              <a:lnSpc>
                <a:spcPct val="105000"/>
              </a:lnSpc>
              <a:buNone/>
            </a:pPr>
            <a:r>
              <a:rPr lang="en-US" sz="1500" b="1" dirty="0">
                <a:solidFill>
                  <a:srgbClr val="FFFFFF"/>
                </a:solidFill>
                <a:latin typeface="Cambria" pitchFamily="34" charset="0"/>
                <a:ea typeface="Cambria" pitchFamily="34" charset="-122"/>
                <a:cs typeface="Cambria" pitchFamily="34" charset="-120"/>
              </a:rPr>
              <a:t>PR Quality Standards</a:t>
            </a:r>
            <a:endParaRPr lang="en-US" sz="1500" dirty="0"/>
          </a:p>
        </p:txBody>
      </p:sp>
      <p:sp>
        <p:nvSpPr>
          <p:cNvPr id="43" name="Body3"/>
          <p:cNvSpPr/>
          <p:nvPr/>
        </p:nvSpPr>
        <p:spPr>
          <a:xfrm>
            <a:off x="9171432" y="2171480"/>
            <a:ext cx="2276856" cy="2678520"/>
          </a:xfrm>
          <a:prstGeom prst="rect">
            <a:avLst/>
          </a:prstGeom>
          <a:noFill/>
          <a:ln/>
        </p:spPr>
        <p:txBody>
          <a:bodyPr wrap="square" lIns="0" tIns="0" rIns="0" bIns="0" rtlCol="0" anchor="t"/>
          <a:lstStyle/>
          <a:p>
            <a:pPr marL="0" indent="0">
              <a:lnSpc>
                <a:spcPct val="118000"/>
              </a:lnSpc>
              <a:buNone/>
            </a:pPr>
            <a:r>
              <a:rPr lang="en-US" sz="1400" dirty="0">
                <a:solidFill>
                  <a:srgbClr val="EAF6F4"/>
                </a:solidFill>
                <a:latin typeface="Calibri" pitchFamily="34" charset="0"/>
                <a:ea typeface="Calibri" pitchFamily="34" charset="-122"/>
                <a:cs typeface="Calibri" pitchFamily="34" charset="-120"/>
              </a:rPr>
              <a:t>BTS clinical standards set minimum benchmarks, including programmes of at least 6 weeks with a minimum of 12 supervised sessions, against which the Royal College of Physicians' national audit (NACAP) measures every UK pulmonary rehabilitation service.</a:t>
            </a:r>
            <a:r>
              <a:rPr lang="en-US" sz="1400" i="1" dirty="0">
                <a:solidFill>
                  <a:srgbClr val="B9D6D2"/>
                </a:solidFill>
                <a:latin typeface="Calibri" pitchFamily="34" charset="0"/>
                <a:ea typeface="Calibri" pitchFamily="34" charset="-122"/>
                <a:cs typeface="Calibri" pitchFamily="34" charset="-120"/>
              </a:rPr>
              <a:t> (Man et al., 2023; Quint and Roberts, 2020)</a:t>
            </a:r>
            <a:endParaRPr lang="en-US" sz="1400" dirty="0"/>
          </a:p>
        </p:txBody>
      </p:sp>
      <p:sp>
        <p:nvSpPr>
          <p:cNvPr id="80" name="NoteBox"/>
          <p:cNvSpPr/>
          <p:nvPr/>
        </p:nvSpPr>
        <p:spPr>
          <a:xfrm>
            <a:off x="548640" y="5200000"/>
            <a:ext cx="11064240" cy="900000"/>
          </a:xfrm>
          <a:prstGeom prst="roundRect">
            <a:avLst>
              <a:gd name="adj" fmla="val 10000"/>
            </a:avLst>
          </a:prstGeom>
          <a:solidFill>
            <a:srgbClr val="EAF6F4"/>
          </a:solidFill>
          <a:ln/>
        </p:spPr>
      </p:sp>
      <p:sp>
        <p:nvSpPr>
          <p:cNvPr id="81" name="NoteText"/>
          <p:cNvSpPr/>
          <p:nvPr/>
        </p:nvSpPr>
        <p:spPr>
          <a:xfrm>
            <a:off x="777240" y="5330000"/>
            <a:ext cx="10607040" cy="640000"/>
          </a:xfrm>
          <a:prstGeom prst="rect">
            <a:avLst/>
          </a:prstGeom>
          <a:noFill/>
          <a:ln/>
        </p:spPr>
        <p:txBody>
          <a:bodyPr wrap="square" lIns="0" tIns="0" rIns="0" bIns="0" rtlCol="0" anchor="ctr"/>
          <a:lstStyle/>
          <a:p>
            <a:pPr marL="0" indent="0">
              <a:lnSpc>
                <a:spcPct val="130000"/>
              </a:lnSpc>
              <a:buNone/>
            </a:pPr>
            <a:r>
              <a:rPr lang="en-US" sz="1300" b="1" dirty="0">
                <a:solidFill>
                  <a:srgbClr val="0B4F5C"/>
                </a:solidFill>
                <a:latin typeface="Calibri" pitchFamily="34" charset="0"/>
                <a:ea typeface="Calibri" pitchFamily="34" charset="-122"/>
                <a:cs typeface="Calibri" pitchFamily="34" charset="-120"/>
              </a:rPr>
              <a:t>Why four frameworks? </a:t>
            </a:r>
            <a:r>
              <a:rPr lang="en-US" sz="1300" dirty="0">
                <a:solidFill>
                  <a:srgbClr val="1B2B2E"/>
                </a:solidFill>
                <a:latin typeface="Calibri" pitchFamily="34" charset="0"/>
                <a:ea typeface="Calibri" pitchFamily="34" charset="-122"/>
                <a:cs typeface="Calibri" pitchFamily="34" charset="-120"/>
              </a:rPr>
              <a:t>NICE and GOLD set the clinical decision rules; the NHS Long Term Plan and BTS/RCP standards set the service-delivery targets and quality benchmarks needed to actually deliver that care at scale.</a:t>
            </a:r>
            <a:endParaRPr lang="en-US" sz="1300" dirty="0"/>
          </a:p>
        </p:txBody>
      </p:sp>
      <p:sp>
        <p:nvSpPr>
          <p:cNvPr id="90" name="Text F1"/>
          <p:cNvSpPr/>
          <p:nvPr/>
        </p:nvSpPr>
        <p:spPr>
          <a:xfrm>
            <a:off x="457200" y="6565392"/>
            <a:ext cx="8229600" cy="256032"/>
          </a:xfrm>
          <a:prstGeom prst="rect">
            <a:avLst/>
          </a:prstGeom>
          <a:noFill/>
          <a:ln/>
        </p:spPr>
        <p:txBody>
          <a:bodyPr wrap="square" lIns="0" tIns="0" rIns="0" bIns="0" rtlCol="0" anchor="ctr"/>
          <a:lstStyle/>
          <a:p>
            <a:pPr marL="0" indent="0">
              <a:buNone/>
            </a:pPr>
            <a:endParaRPr lang="en-US" sz="900" dirty="0"/>
          </a:p>
        </p:txBody>
      </p:sp>
      <p:sp>
        <p:nvSpPr>
          <p:cNvPr id="91" name="Text F2"/>
          <p:cNvSpPr/>
          <p:nvPr/>
        </p:nvSpPr>
        <p:spPr>
          <a:xfrm>
            <a:off x="11521440" y="6565392"/>
            <a:ext cx="365760" cy="256032"/>
          </a:xfrm>
          <a:prstGeom prst="rect">
            <a:avLst/>
          </a:prstGeom>
          <a:noFill/>
          <a:ln/>
        </p:spPr>
        <p:txBody>
          <a:bodyPr wrap="square" lIns="0" tIns="0" rIns="0" bIns="0" rtlCol="0" anchor="ctr"/>
          <a:lstStyle/>
          <a:p>
            <a:pPr marL="0" indent="0" algn="r">
              <a:buNone/>
            </a:pPr>
            <a:r>
              <a:rPr lang="en-US" sz="900" dirty="0">
                <a:solidFill>
                  <a:srgbClr val="5C6B6E"/>
                </a:solidFill>
                <a:latin typeface="Calibri" pitchFamily="34" charset="0"/>
                <a:ea typeface="Calibri" pitchFamily="34" charset="-122"/>
                <a:cs typeface="Calibri" pitchFamily="34" charset="-120"/>
              </a:rPr>
              <a:t>11</a:t>
            </a:r>
            <a:endParaRPr lang="en-US" sz="9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1">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47472"/>
            <a:ext cx="11064240" cy="594360"/>
          </a:xfrm>
          <a:prstGeom prst="rect">
            <a:avLst/>
          </a:prstGeom>
          <a:noFill/>
          <a:ln/>
        </p:spPr>
        <p:txBody>
          <a:bodyPr wrap="square" lIns="0" tIns="0" rIns="0" bIns="0" rtlCol="0" anchor="ctr"/>
          <a:lstStyle/>
          <a:p>
            <a:pPr marL="0" indent="0">
              <a:buNone/>
            </a:pPr>
            <a:r>
              <a:rPr lang="en-US" sz="2900" b="1" dirty="0">
                <a:solidFill>
                  <a:srgbClr val="0B4F5C"/>
                </a:solidFill>
                <a:latin typeface="Cambria" pitchFamily="34" charset="0"/>
                <a:ea typeface="Cambria" pitchFamily="34" charset="-122"/>
                <a:cs typeface="Cambria" pitchFamily="34" charset="-120"/>
              </a:rPr>
              <a:t>Treatment Options in the UK</a:t>
            </a:r>
            <a:endParaRPr lang="en-US" sz="2900" dirty="0"/>
          </a:p>
        </p:txBody>
      </p:sp>
      <p:sp>
        <p:nvSpPr>
          <p:cNvPr id="3" name="Text 1"/>
          <p:cNvSpPr/>
          <p:nvPr/>
        </p:nvSpPr>
        <p:spPr>
          <a:xfrm>
            <a:off x="548640" y="896112"/>
            <a:ext cx="11064240" cy="365760"/>
          </a:xfrm>
          <a:prstGeom prst="rect">
            <a:avLst/>
          </a:prstGeom>
          <a:noFill/>
          <a:ln/>
        </p:spPr>
        <p:txBody>
          <a:bodyPr wrap="square" lIns="0" tIns="0" rIns="0" bIns="0" rtlCol="0" anchor="ctr"/>
          <a:lstStyle/>
          <a:p>
            <a:pPr marL="0" indent="0">
              <a:buNone/>
            </a:pPr>
            <a:r>
              <a:rPr lang="en-US" sz="1250" i="1" dirty="0">
                <a:solidFill>
                  <a:srgbClr val="5C6B6E"/>
                </a:solidFill>
                <a:latin typeface="Cambria" panose="02040503050406030204" pitchFamily="18" charset="0"/>
                <a:ea typeface="Cambria" panose="02040503050406030204" pitchFamily="18" charset="0"/>
                <a:cs typeface="Calibri" pitchFamily="34" charset="-120"/>
              </a:rPr>
              <a:t>Non-pharmacological and pharmacological interventions</a:t>
            </a:r>
            <a:endParaRPr lang="en-US" sz="1250" dirty="0">
              <a:latin typeface="Cambria" panose="02040503050406030204" pitchFamily="18" charset="0"/>
              <a:ea typeface="Cambria" panose="02040503050406030204" pitchFamily="18" charset="0"/>
            </a:endParaRPr>
          </a:p>
        </p:txBody>
      </p:sp>
      <p:sp>
        <p:nvSpPr>
          <p:cNvPr id="4" name="Shape 2"/>
          <p:cNvSpPr/>
          <p:nvPr/>
        </p:nvSpPr>
        <p:spPr>
          <a:xfrm>
            <a:off x="566928" y="1600200"/>
            <a:ext cx="2651760" cy="2295252"/>
          </a:xfrm>
          <a:prstGeom prst="roundRect">
            <a:avLst>
              <a:gd name="adj" fmla="val 3830"/>
            </a:avLst>
          </a:prstGeom>
          <a:solidFill>
            <a:srgbClr val="EAF6F4"/>
          </a:solidFill>
          <a:ln w="12700">
            <a:solidFill>
              <a:srgbClr val="5FBDB0"/>
            </a:solidFill>
            <a:prstDash val="solid"/>
          </a:ln>
        </p:spPr>
      </p:sp>
      <p:sp>
        <p:nvSpPr>
          <p:cNvPr id="5" name="Shape 3"/>
          <p:cNvSpPr/>
          <p:nvPr/>
        </p:nvSpPr>
        <p:spPr>
          <a:xfrm>
            <a:off x="652759" y="1773936"/>
            <a:ext cx="502920" cy="502920"/>
          </a:xfrm>
          <a:prstGeom prst="ellipse">
            <a:avLst/>
          </a:prstGeom>
          <a:solidFill>
            <a:srgbClr val="0B4F5C"/>
          </a:solidFill>
          <a:ln/>
        </p:spPr>
      </p:sp>
      <p:sp>
        <p:nvSpPr>
          <p:cNvPr id="6" name="Text 4"/>
          <p:cNvSpPr/>
          <p:nvPr/>
        </p:nvSpPr>
        <p:spPr>
          <a:xfrm>
            <a:off x="731520" y="1783080"/>
            <a:ext cx="502920" cy="502920"/>
          </a:xfrm>
          <a:prstGeom prst="rect">
            <a:avLst/>
          </a:prstGeom>
          <a:noFill/>
          <a:ln/>
        </p:spPr>
        <p:txBody>
          <a:bodyPr wrap="square" lIns="0" tIns="0" rIns="0" bIns="0" rtlCol="0" anchor="ctr"/>
          <a:lstStyle/>
          <a:p>
            <a:pPr marL="0" indent="0" algn="ctr">
              <a:buNone/>
            </a:pPr>
            <a:r>
              <a:rPr lang="en-US" sz="1210" b="1" dirty="0">
                <a:solidFill>
                  <a:srgbClr val="FFFFFF"/>
                </a:solidFill>
                <a:latin typeface="Calibri" pitchFamily="34" charset="0"/>
                <a:ea typeface="Calibri" pitchFamily="34" charset="-122"/>
                <a:cs typeface="Calibri" pitchFamily="34" charset="-120"/>
              </a:rPr>
              <a:t>☆</a:t>
            </a:r>
            <a:endParaRPr lang="en-US" sz="1210" dirty="0"/>
          </a:p>
        </p:txBody>
      </p:sp>
      <p:sp>
        <p:nvSpPr>
          <p:cNvPr id="7" name="Text 5"/>
          <p:cNvSpPr/>
          <p:nvPr/>
        </p:nvSpPr>
        <p:spPr>
          <a:xfrm>
            <a:off x="1234440" y="1298664"/>
            <a:ext cx="2368296" cy="1417104"/>
          </a:xfrm>
          <a:prstGeom prst="rect">
            <a:avLst/>
          </a:prstGeom>
          <a:noFill/>
          <a:ln/>
        </p:spPr>
        <p:txBody>
          <a:bodyPr wrap="square" lIns="0" tIns="0" rIns="0" bIns="0" rtlCol="0" anchor="ctr"/>
          <a:lstStyle/>
          <a:p>
            <a:pPr marL="0" indent="0">
              <a:lnSpc>
                <a:spcPct val="100000"/>
              </a:lnSpc>
              <a:buNone/>
            </a:pPr>
            <a:r>
              <a:rPr lang="en-US" sz="1600" b="1" dirty="0">
                <a:solidFill>
                  <a:srgbClr val="0B4F5C"/>
                </a:solidFill>
                <a:latin typeface="Cambria" pitchFamily="34" charset="0"/>
                <a:ea typeface="Cambria" pitchFamily="34" charset="-122"/>
                <a:cs typeface="Cambria" pitchFamily="34" charset="-120"/>
              </a:rPr>
              <a:t>Smoking cessation</a:t>
            </a:r>
            <a:endParaRPr lang="en-US" sz="1600" dirty="0"/>
          </a:p>
        </p:txBody>
      </p:sp>
      <p:sp>
        <p:nvSpPr>
          <p:cNvPr id="8" name="Text 6"/>
          <p:cNvSpPr/>
          <p:nvPr/>
        </p:nvSpPr>
        <p:spPr>
          <a:xfrm>
            <a:off x="768096" y="2304288"/>
            <a:ext cx="2313432" cy="1371600"/>
          </a:xfrm>
          <a:prstGeom prst="rect">
            <a:avLst/>
          </a:prstGeom>
          <a:noFill/>
          <a:ln/>
        </p:spPr>
        <p:txBody>
          <a:bodyPr wrap="square" lIns="0" tIns="0" rIns="0" bIns="0" rtlCol="0" anchor="ctr"/>
          <a:lstStyle/>
          <a:p>
            <a:pPr marL="0" indent="0">
              <a:lnSpc>
                <a:spcPct val="112000"/>
              </a:lnSpc>
              <a:buNone/>
            </a:pPr>
            <a:r>
              <a:rPr lang="en-US" sz="1400" dirty="0">
                <a:solidFill>
                  <a:srgbClr val="1B2B2E"/>
                </a:solidFill>
                <a:latin typeface="Calibri" pitchFamily="34" charset="0"/>
                <a:ea typeface="Calibri" pitchFamily="34" charset="-122"/>
                <a:cs typeface="Calibri" pitchFamily="34" charset="-120"/>
              </a:rPr>
              <a:t>The single most effective intervention -- slows FEV1 decline and reduces mortality at any stage (NICE, 2019)</a:t>
            </a:r>
            <a:endParaRPr lang="en-US" sz="1400" dirty="0"/>
          </a:p>
        </p:txBody>
      </p:sp>
      <p:sp>
        <p:nvSpPr>
          <p:cNvPr id="9" name="Shape 7"/>
          <p:cNvSpPr/>
          <p:nvPr/>
        </p:nvSpPr>
        <p:spPr>
          <a:xfrm>
            <a:off x="3383280" y="1600200"/>
            <a:ext cx="2654240" cy="2313432"/>
          </a:xfrm>
          <a:prstGeom prst="roundRect">
            <a:avLst>
              <a:gd name="adj" fmla="val 3830"/>
            </a:avLst>
          </a:prstGeom>
          <a:solidFill>
            <a:srgbClr val="EAF6F4"/>
          </a:solidFill>
          <a:ln w="12700">
            <a:solidFill>
              <a:srgbClr val="5FBDB0"/>
            </a:solidFill>
            <a:prstDash val="solid"/>
          </a:ln>
        </p:spPr>
      </p:sp>
      <p:sp>
        <p:nvSpPr>
          <p:cNvPr id="10" name="Shape 8"/>
          <p:cNvSpPr/>
          <p:nvPr/>
        </p:nvSpPr>
        <p:spPr>
          <a:xfrm>
            <a:off x="3566160" y="1783080"/>
            <a:ext cx="502920" cy="502920"/>
          </a:xfrm>
          <a:prstGeom prst="ellipse">
            <a:avLst/>
          </a:prstGeom>
          <a:solidFill>
            <a:srgbClr val="0B4F5C"/>
          </a:solidFill>
          <a:ln/>
        </p:spPr>
      </p:sp>
      <p:sp>
        <p:nvSpPr>
          <p:cNvPr id="11" name="Text 9"/>
          <p:cNvSpPr/>
          <p:nvPr/>
        </p:nvSpPr>
        <p:spPr>
          <a:xfrm>
            <a:off x="3566160" y="1783080"/>
            <a:ext cx="502920" cy="502920"/>
          </a:xfrm>
          <a:prstGeom prst="rect">
            <a:avLst/>
          </a:prstGeom>
          <a:noFill/>
          <a:ln/>
        </p:spPr>
        <p:txBody>
          <a:bodyPr wrap="square" lIns="0" tIns="0" rIns="0" bIns="0" rtlCol="0" anchor="ctr"/>
          <a:lstStyle/>
          <a:p>
            <a:pPr marL="0" indent="0" algn="ctr">
              <a:buNone/>
            </a:pPr>
            <a:r>
              <a:rPr lang="en-US" sz="1210" b="1" dirty="0">
                <a:solidFill>
                  <a:srgbClr val="FFFFFF"/>
                </a:solidFill>
                <a:latin typeface="Calibri" pitchFamily="34" charset="0"/>
                <a:ea typeface="Calibri" pitchFamily="34" charset="-122"/>
                <a:cs typeface="Calibri" pitchFamily="34" charset="-120"/>
              </a:rPr>
              <a:t>⚕</a:t>
            </a:r>
            <a:endParaRPr lang="en-US" sz="1210" dirty="0"/>
          </a:p>
        </p:txBody>
      </p:sp>
      <p:sp>
        <p:nvSpPr>
          <p:cNvPr id="12" name="Text 10"/>
          <p:cNvSpPr/>
          <p:nvPr/>
        </p:nvSpPr>
        <p:spPr>
          <a:xfrm>
            <a:off x="4127094" y="1124712"/>
            <a:ext cx="1789074" cy="1755648"/>
          </a:xfrm>
          <a:prstGeom prst="rect">
            <a:avLst/>
          </a:prstGeom>
          <a:noFill/>
          <a:ln/>
        </p:spPr>
        <p:txBody>
          <a:bodyPr wrap="square" lIns="0" tIns="0" rIns="0" bIns="0" rtlCol="0" anchor="ctr"/>
          <a:lstStyle/>
          <a:p>
            <a:pPr marL="0" indent="0">
              <a:lnSpc>
                <a:spcPct val="100000"/>
              </a:lnSpc>
              <a:buNone/>
            </a:pPr>
            <a:r>
              <a:rPr lang="en-US" sz="1600" b="1" dirty="0">
                <a:solidFill>
                  <a:srgbClr val="0B4F5C"/>
                </a:solidFill>
                <a:latin typeface="Cambria" pitchFamily="34" charset="0"/>
                <a:ea typeface="Cambria" pitchFamily="34" charset="-122"/>
                <a:cs typeface="Cambria" pitchFamily="34" charset="-120"/>
              </a:rPr>
              <a:t>Bronchodilators</a:t>
            </a:r>
            <a:endParaRPr lang="en-US" sz="1600" dirty="0"/>
          </a:p>
        </p:txBody>
      </p:sp>
      <p:sp>
        <p:nvSpPr>
          <p:cNvPr id="13" name="Text 11"/>
          <p:cNvSpPr/>
          <p:nvPr/>
        </p:nvSpPr>
        <p:spPr>
          <a:xfrm>
            <a:off x="3584448" y="2322792"/>
            <a:ext cx="2331720" cy="1353096"/>
          </a:xfrm>
          <a:prstGeom prst="rect">
            <a:avLst/>
          </a:prstGeom>
          <a:noFill/>
          <a:ln/>
        </p:spPr>
        <p:txBody>
          <a:bodyPr wrap="square" lIns="0" tIns="0" rIns="0" bIns="0" rtlCol="0" anchor="ctr"/>
          <a:lstStyle/>
          <a:p>
            <a:pPr marL="0" indent="0">
              <a:lnSpc>
                <a:spcPct val="112000"/>
              </a:lnSpc>
              <a:buNone/>
            </a:pPr>
            <a:r>
              <a:rPr lang="en-US" sz="1400" dirty="0">
                <a:solidFill>
                  <a:srgbClr val="1B2B2E"/>
                </a:solidFill>
                <a:latin typeface="Calibri" pitchFamily="34" charset="0"/>
                <a:ea typeface="Calibri" pitchFamily="34" charset="-122"/>
                <a:cs typeface="Calibri" pitchFamily="34" charset="-120"/>
              </a:rPr>
              <a:t>SABA/SAMA for relief; LABA/LAMA for maintenance; combination inhalers reduce exacerbations (NICE, 2019)</a:t>
            </a:r>
            <a:endParaRPr lang="en-US" sz="1400" dirty="0"/>
          </a:p>
        </p:txBody>
      </p:sp>
      <p:sp>
        <p:nvSpPr>
          <p:cNvPr id="14" name="Shape 12"/>
          <p:cNvSpPr/>
          <p:nvPr/>
        </p:nvSpPr>
        <p:spPr>
          <a:xfrm>
            <a:off x="6247832" y="1600200"/>
            <a:ext cx="2670618" cy="2331720"/>
          </a:xfrm>
          <a:prstGeom prst="roundRect">
            <a:avLst>
              <a:gd name="adj" fmla="val 5824"/>
            </a:avLst>
          </a:prstGeom>
          <a:solidFill>
            <a:srgbClr val="EAF6F4"/>
          </a:solidFill>
          <a:ln w="12700">
            <a:solidFill>
              <a:srgbClr val="5FBDB0"/>
            </a:solidFill>
            <a:prstDash val="solid"/>
          </a:ln>
        </p:spPr>
      </p:sp>
      <p:sp>
        <p:nvSpPr>
          <p:cNvPr id="15" name="Shape 13"/>
          <p:cNvSpPr/>
          <p:nvPr/>
        </p:nvSpPr>
        <p:spPr>
          <a:xfrm>
            <a:off x="6400800" y="1783080"/>
            <a:ext cx="502920" cy="502920"/>
          </a:xfrm>
          <a:prstGeom prst="ellipse">
            <a:avLst/>
          </a:prstGeom>
          <a:solidFill>
            <a:srgbClr val="0B4F5C"/>
          </a:solidFill>
          <a:ln/>
        </p:spPr>
      </p:sp>
      <p:sp>
        <p:nvSpPr>
          <p:cNvPr id="16" name="Text 14"/>
          <p:cNvSpPr/>
          <p:nvPr/>
        </p:nvSpPr>
        <p:spPr>
          <a:xfrm>
            <a:off x="6400800" y="1783080"/>
            <a:ext cx="502920" cy="502920"/>
          </a:xfrm>
          <a:prstGeom prst="rect">
            <a:avLst/>
          </a:prstGeom>
          <a:noFill/>
          <a:ln/>
        </p:spPr>
        <p:txBody>
          <a:bodyPr wrap="square" lIns="0" tIns="0" rIns="0" bIns="0" rtlCol="0" anchor="ctr"/>
          <a:lstStyle/>
          <a:p>
            <a:pPr marL="0" indent="0" algn="ctr">
              <a:buNone/>
            </a:pPr>
            <a:r>
              <a:rPr lang="en-US" sz="1210" b="1" dirty="0">
                <a:solidFill>
                  <a:srgbClr val="FFFFFF"/>
                </a:solidFill>
                <a:latin typeface="Calibri" pitchFamily="34" charset="0"/>
                <a:ea typeface="Calibri" pitchFamily="34" charset="-122"/>
                <a:cs typeface="Calibri" pitchFamily="34" charset="-120"/>
              </a:rPr>
              <a:t>❤</a:t>
            </a:r>
            <a:endParaRPr lang="en-US" sz="1210" dirty="0"/>
          </a:p>
        </p:txBody>
      </p:sp>
      <p:sp>
        <p:nvSpPr>
          <p:cNvPr id="17" name="Text 15"/>
          <p:cNvSpPr/>
          <p:nvPr/>
        </p:nvSpPr>
        <p:spPr>
          <a:xfrm>
            <a:off x="6961734" y="1261872"/>
            <a:ext cx="1926234" cy="1636776"/>
          </a:xfrm>
          <a:prstGeom prst="rect">
            <a:avLst/>
          </a:prstGeom>
          <a:noFill/>
          <a:ln/>
        </p:spPr>
        <p:txBody>
          <a:bodyPr wrap="square" lIns="0" tIns="0" rIns="0" bIns="0" rtlCol="0" anchor="ctr"/>
          <a:lstStyle/>
          <a:p>
            <a:pPr marL="0" indent="0">
              <a:lnSpc>
                <a:spcPct val="100000"/>
              </a:lnSpc>
              <a:buNone/>
            </a:pPr>
            <a:r>
              <a:rPr lang="en-US" sz="1600" b="1" dirty="0">
                <a:solidFill>
                  <a:srgbClr val="0B4F5C"/>
                </a:solidFill>
                <a:latin typeface="Cambria" pitchFamily="34" charset="0"/>
                <a:ea typeface="Cambria" pitchFamily="34" charset="-122"/>
                <a:cs typeface="Cambria" pitchFamily="34" charset="-120"/>
              </a:rPr>
              <a:t>Inhaled corticosteroids</a:t>
            </a:r>
            <a:endParaRPr lang="en-US" sz="1600" dirty="0"/>
          </a:p>
        </p:txBody>
      </p:sp>
      <p:sp>
        <p:nvSpPr>
          <p:cNvPr id="18" name="Text 16"/>
          <p:cNvSpPr/>
          <p:nvPr/>
        </p:nvSpPr>
        <p:spPr>
          <a:xfrm>
            <a:off x="6382512" y="2468880"/>
            <a:ext cx="2368296" cy="1207008"/>
          </a:xfrm>
          <a:prstGeom prst="rect">
            <a:avLst/>
          </a:prstGeom>
          <a:noFill/>
          <a:ln/>
        </p:spPr>
        <p:txBody>
          <a:bodyPr wrap="square" lIns="0" tIns="0" rIns="0" bIns="0" rtlCol="0" anchor="ctr"/>
          <a:lstStyle/>
          <a:p>
            <a:pPr marL="0" indent="0">
              <a:lnSpc>
                <a:spcPct val="112000"/>
              </a:lnSpc>
              <a:buNone/>
            </a:pPr>
            <a:r>
              <a:rPr lang="en-US" sz="1400" dirty="0">
                <a:solidFill>
                  <a:srgbClr val="1B2B2E"/>
                </a:solidFill>
                <a:latin typeface="Calibri" pitchFamily="34" charset="0"/>
                <a:ea typeface="Calibri" pitchFamily="34" charset="-122"/>
                <a:cs typeface="Calibri" pitchFamily="34" charset="-120"/>
              </a:rPr>
              <a:t>Added for patients with asthmatic features or frequent exacerbations, balanced against pneumonia risk (NICE, 2019; GOLD, 2025)</a:t>
            </a:r>
            <a:endParaRPr lang="en-US" sz="1400" dirty="0"/>
          </a:p>
        </p:txBody>
      </p:sp>
      <p:sp>
        <p:nvSpPr>
          <p:cNvPr id="19" name="Shape 17"/>
          <p:cNvSpPr/>
          <p:nvPr/>
        </p:nvSpPr>
        <p:spPr>
          <a:xfrm>
            <a:off x="9052560" y="1600200"/>
            <a:ext cx="2697480" cy="2331720"/>
          </a:xfrm>
          <a:prstGeom prst="roundRect">
            <a:avLst>
              <a:gd name="adj" fmla="val 3830"/>
            </a:avLst>
          </a:prstGeom>
          <a:solidFill>
            <a:srgbClr val="EAF6F4"/>
          </a:solidFill>
          <a:ln w="12700">
            <a:solidFill>
              <a:srgbClr val="5FBDB0"/>
            </a:solidFill>
            <a:prstDash val="solid"/>
          </a:ln>
        </p:spPr>
        <p:txBody>
          <a:bodyPr/>
          <a:lstStyle/>
          <a:p>
            <a:endParaRPr lang="en-US" dirty="0"/>
          </a:p>
        </p:txBody>
      </p:sp>
      <p:sp>
        <p:nvSpPr>
          <p:cNvPr id="20" name="Shape 18"/>
          <p:cNvSpPr/>
          <p:nvPr/>
        </p:nvSpPr>
        <p:spPr>
          <a:xfrm>
            <a:off x="9217152" y="1728216"/>
            <a:ext cx="521208" cy="502920"/>
          </a:xfrm>
          <a:prstGeom prst="ellipse">
            <a:avLst/>
          </a:prstGeom>
          <a:solidFill>
            <a:srgbClr val="0B4F5C"/>
          </a:solidFill>
          <a:ln/>
        </p:spPr>
        <p:txBody>
          <a:bodyPr/>
          <a:lstStyle/>
          <a:p>
            <a:r>
              <a:rPr lang="en-US" b="1" dirty="0">
                <a:solidFill>
                  <a:srgbClr val="FFFFFF"/>
                </a:solidFill>
                <a:latin typeface="Calibri" pitchFamily="34" charset="0"/>
                <a:ea typeface="Calibri" pitchFamily="34" charset="-122"/>
                <a:cs typeface="Calibri" pitchFamily="34" charset="-120"/>
              </a:rPr>
              <a:t>✦</a:t>
            </a:r>
            <a:endParaRPr lang="en-US" dirty="0"/>
          </a:p>
          <a:p>
            <a:endParaRPr lang="en-US" dirty="0"/>
          </a:p>
        </p:txBody>
      </p:sp>
      <p:sp>
        <p:nvSpPr>
          <p:cNvPr id="21" name="Text 19"/>
          <p:cNvSpPr/>
          <p:nvPr/>
        </p:nvSpPr>
        <p:spPr>
          <a:xfrm>
            <a:off x="9235440" y="1783080"/>
            <a:ext cx="502920" cy="502920"/>
          </a:xfrm>
          <a:prstGeom prst="rect">
            <a:avLst/>
          </a:prstGeom>
          <a:noFill/>
          <a:ln/>
        </p:spPr>
        <p:txBody>
          <a:bodyPr wrap="square" lIns="0" tIns="0" rIns="0" bIns="0" rtlCol="0" anchor="ctr"/>
          <a:lstStyle/>
          <a:p>
            <a:pPr marL="0" indent="0" algn="ctr">
              <a:buNone/>
            </a:pPr>
            <a:endParaRPr lang="en-US" sz="1210" dirty="0"/>
          </a:p>
        </p:txBody>
      </p:sp>
      <p:sp>
        <p:nvSpPr>
          <p:cNvPr id="22" name="Text 20"/>
          <p:cNvSpPr/>
          <p:nvPr/>
        </p:nvSpPr>
        <p:spPr>
          <a:xfrm>
            <a:off x="9796374" y="1485900"/>
            <a:ext cx="2310282" cy="850546"/>
          </a:xfrm>
          <a:prstGeom prst="rect">
            <a:avLst/>
          </a:prstGeom>
          <a:noFill/>
          <a:ln/>
        </p:spPr>
        <p:txBody>
          <a:bodyPr wrap="square" lIns="0" tIns="0" rIns="0" bIns="0" rtlCol="0" anchor="ctr"/>
          <a:lstStyle/>
          <a:p>
            <a:pPr marL="0" indent="0">
              <a:lnSpc>
                <a:spcPct val="100000"/>
              </a:lnSpc>
              <a:buNone/>
            </a:pPr>
            <a:r>
              <a:rPr lang="en-US" sz="1600" b="1" dirty="0">
                <a:solidFill>
                  <a:srgbClr val="0B4F5C"/>
                </a:solidFill>
                <a:latin typeface="Cambria" pitchFamily="34" charset="0"/>
                <a:ea typeface="Cambria" pitchFamily="34" charset="-122"/>
                <a:cs typeface="Cambria" pitchFamily="34" charset="-120"/>
              </a:rPr>
              <a:t>Pulmonary rehabilitation</a:t>
            </a:r>
            <a:endParaRPr lang="en-US" sz="1600" dirty="0"/>
          </a:p>
        </p:txBody>
      </p:sp>
      <p:sp>
        <p:nvSpPr>
          <p:cNvPr id="23" name="Text 21"/>
          <p:cNvSpPr/>
          <p:nvPr/>
        </p:nvSpPr>
        <p:spPr>
          <a:xfrm>
            <a:off x="9235440" y="2427886"/>
            <a:ext cx="2350008" cy="1248002"/>
          </a:xfrm>
          <a:prstGeom prst="rect">
            <a:avLst/>
          </a:prstGeom>
          <a:noFill/>
          <a:ln/>
        </p:spPr>
        <p:txBody>
          <a:bodyPr wrap="square" lIns="0" tIns="0" rIns="0" bIns="0" rtlCol="0" anchor="ctr"/>
          <a:lstStyle/>
          <a:p>
            <a:pPr marL="0" indent="0">
              <a:lnSpc>
                <a:spcPct val="112000"/>
              </a:lnSpc>
              <a:buNone/>
            </a:pPr>
            <a:r>
              <a:rPr lang="en-US" sz="1400" dirty="0">
                <a:solidFill>
                  <a:srgbClr val="1B2B2E"/>
                </a:solidFill>
                <a:latin typeface="Calibri" pitchFamily="34" charset="0"/>
                <a:ea typeface="Calibri" pitchFamily="34" charset="-122"/>
                <a:cs typeface="Calibri" pitchFamily="34" charset="-120"/>
              </a:rPr>
              <a:t>Supervised exercise + education programme; improves breathlessness, exercise tolerance and quality of life for ~90% of completers (British Thoracic Society, 2023; McCarthy et al., 2015)</a:t>
            </a:r>
            <a:endParaRPr lang="en-US" sz="1400" dirty="0"/>
          </a:p>
        </p:txBody>
      </p:sp>
      <p:sp>
        <p:nvSpPr>
          <p:cNvPr id="24" name="Shape 22"/>
          <p:cNvSpPr/>
          <p:nvPr/>
        </p:nvSpPr>
        <p:spPr>
          <a:xfrm>
            <a:off x="576072" y="3949992"/>
            <a:ext cx="2685856" cy="2153736"/>
          </a:xfrm>
          <a:prstGeom prst="roundRect">
            <a:avLst>
              <a:gd name="adj" fmla="val 3830"/>
            </a:avLst>
          </a:prstGeom>
          <a:solidFill>
            <a:srgbClr val="FFFFFF"/>
          </a:solidFill>
          <a:ln w="12700">
            <a:solidFill>
              <a:srgbClr val="5FBDB0"/>
            </a:solidFill>
            <a:prstDash val="solid"/>
          </a:ln>
        </p:spPr>
        <p:txBody>
          <a:bodyPr/>
          <a:lstStyle/>
          <a:p>
            <a:endParaRPr lang="en-US" dirty="0"/>
          </a:p>
        </p:txBody>
      </p:sp>
      <p:sp>
        <p:nvSpPr>
          <p:cNvPr id="25" name="Shape 23"/>
          <p:cNvSpPr/>
          <p:nvPr/>
        </p:nvSpPr>
        <p:spPr>
          <a:xfrm>
            <a:off x="731520" y="4114800"/>
            <a:ext cx="502920" cy="502920"/>
          </a:xfrm>
          <a:prstGeom prst="ellipse">
            <a:avLst/>
          </a:prstGeom>
          <a:solidFill>
            <a:srgbClr val="E2653C"/>
          </a:solidFill>
          <a:ln/>
        </p:spPr>
      </p:sp>
      <p:sp>
        <p:nvSpPr>
          <p:cNvPr id="26" name="Text 24"/>
          <p:cNvSpPr/>
          <p:nvPr/>
        </p:nvSpPr>
        <p:spPr>
          <a:xfrm>
            <a:off x="731520" y="4114800"/>
            <a:ext cx="502920" cy="502920"/>
          </a:xfrm>
          <a:prstGeom prst="rect">
            <a:avLst/>
          </a:prstGeom>
          <a:noFill/>
          <a:ln/>
        </p:spPr>
        <p:txBody>
          <a:bodyPr wrap="square" lIns="0" tIns="0" rIns="0" bIns="0" rtlCol="0" anchor="ctr"/>
          <a:lstStyle/>
          <a:p>
            <a:pPr marL="0" indent="0" algn="ctr">
              <a:buNone/>
            </a:pPr>
            <a:r>
              <a:rPr lang="en-US" sz="1210" b="1" dirty="0">
                <a:solidFill>
                  <a:srgbClr val="FFFFFF"/>
                </a:solidFill>
                <a:latin typeface="Calibri" pitchFamily="34" charset="0"/>
                <a:ea typeface="Calibri" pitchFamily="34" charset="-122"/>
                <a:cs typeface="Calibri" pitchFamily="34" charset="-120"/>
              </a:rPr>
              <a:t>☁</a:t>
            </a:r>
            <a:endParaRPr lang="en-US" sz="1210" dirty="0"/>
          </a:p>
        </p:txBody>
      </p:sp>
      <p:sp>
        <p:nvSpPr>
          <p:cNvPr id="27" name="Text 25"/>
          <p:cNvSpPr/>
          <p:nvPr/>
        </p:nvSpPr>
        <p:spPr>
          <a:xfrm>
            <a:off x="1269492" y="4133088"/>
            <a:ext cx="2368296" cy="502920"/>
          </a:xfrm>
          <a:prstGeom prst="rect">
            <a:avLst/>
          </a:prstGeom>
          <a:noFill/>
          <a:ln/>
        </p:spPr>
        <p:txBody>
          <a:bodyPr wrap="square" lIns="0" tIns="0" rIns="0" bIns="0" rtlCol="0" anchor="ctr"/>
          <a:lstStyle/>
          <a:p>
            <a:pPr marL="0" indent="0">
              <a:lnSpc>
                <a:spcPct val="100000"/>
              </a:lnSpc>
              <a:buNone/>
            </a:pPr>
            <a:r>
              <a:rPr lang="en-US" sz="1600" b="1" dirty="0">
                <a:solidFill>
                  <a:srgbClr val="0B4F5C"/>
                </a:solidFill>
                <a:latin typeface="Cambria" pitchFamily="34" charset="0"/>
                <a:ea typeface="Cambria" pitchFamily="34" charset="-122"/>
                <a:cs typeface="Cambria" pitchFamily="34" charset="-120"/>
              </a:rPr>
              <a:t>Long-term oxygen therapy</a:t>
            </a:r>
            <a:endParaRPr lang="en-US" sz="1600" dirty="0"/>
          </a:p>
        </p:txBody>
      </p:sp>
      <p:sp>
        <p:nvSpPr>
          <p:cNvPr id="28" name="Text 26"/>
          <p:cNvSpPr/>
          <p:nvPr/>
        </p:nvSpPr>
        <p:spPr>
          <a:xfrm>
            <a:off x="731520" y="4782528"/>
            <a:ext cx="2350008" cy="1225080"/>
          </a:xfrm>
          <a:prstGeom prst="rect">
            <a:avLst/>
          </a:prstGeom>
          <a:noFill/>
          <a:ln/>
        </p:spPr>
        <p:txBody>
          <a:bodyPr wrap="square" lIns="0" tIns="0" rIns="0" bIns="0" rtlCol="0" anchor="ctr"/>
          <a:lstStyle/>
          <a:p>
            <a:pPr marL="0" indent="0">
              <a:lnSpc>
                <a:spcPct val="112000"/>
              </a:lnSpc>
              <a:buNone/>
            </a:pPr>
            <a:r>
              <a:rPr lang="en-US" sz="1400" dirty="0">
                <a:solidFill>
                  <a:srgbClr val="1B2B2E"/>
                </a:solidFill>
                <a:latin typeface="Calibri" pitchFamily="34" charset="0"/>
                <a:ea typeface="Calibri" pitchFamily="34" charset="-122"/>
                <a:cs typeface="Calibri" pitchFamily="34" charset="-120"/>
              </a:rPr>
              <a:t>For chronic </a:t>
            </a:r>
            <a:r>
              <a:rPr lang="en-US" sz="1400" dirty="0" err="1">
                <a:solidFill>
                  <a:srgbClr val="1B2B2E"/>
                </a:solidFill>
                <a:latin typeface="Calibri" pitchFamily="34" charset="0"/>
                <a:ea typeface="Calibri" pitchFamily="34" charset="-122"/>
                <a:cs typeface="Calibri" pitchFamily="34" charset="-120"/>
              </a:rPr>
              <a:t>hypoxaemia</a:t>
            </a:r>
            <a:r>
              <a:rPr lang="en-US" sz="1400" dirty="0">
                <a:solidFill>
                  <a:srgbClr val="1B2B2E"/>
                </a:solidFill>
                <a:latin typeface="Calibri" pitchFamily="34" charset="0"/>
                <a:ea typeface="Calibri" pitchFamily="34" charset="-122"/>
                <a:cs typeface="Calibri" pitchFamily="34" charset="-120"/>
              </a:rPr>
              <a:t> (assessed by blood gases); improves survival in selected patients (Royal College of Physicians, 2017)</a:t>
            </a:r>
            <a:endParaRPr lang="en-US" sz="1400" dirty="0"/>
          </a:p>
        </p:txBody>
      </p:sp>
      <p:sp>
        <p:nvSpPr>
          <p:cNvPr id="29" name="Shape 27"/>
          <p:cNvSpPr/>
          <p:nvPr/>
        </p:nvSpPr>
        <p:spPr>
          <a:xfrm>
            <a:off x="3383280" y="3991248"/>
            <a:ext cx="2654240" cy="2112480"/>
          </a:xfrm>
          <a:prstGeom prst="roundRect">
            <a:avLst>
              <a:gd name="adj" fmla="val 3830"/>
            </a:avLst>
          </a:prstGeom>
          <a:solidFill>
            <a:srgbClr val="FFFFFF"/>
          </a:solidFill>
          <a:ln w="12700">
            <a:solidFill>
              <a:srgbClr val="5FBDB0"/>
            </a:solidFill>
            <a:prstDash val="solid"/>
          </a:ln>
        </p:spPr>
      </p:sp>
      <p:sp>
        <p:nvSpPr>
          <p:cNvPr id="30" name="Shape 28"/>
          <p:cNvSpPr/>
          <p:nvPr/>
        </p:nvSpPr>
        <p:spPr>
          <a:xfrm>
            <a:off x="3566160" y="4114800"/>
            <a:ext cx="502920" cy="502920"/>
          </a:xfrm>
          <a:prstGeom prst="ellipse">
            <a:avLst/>
          </a:prstGeom>
          <a:solidFill>
            <a:srgbClr val="E2653C"/>
          </a:solidFill>
          <a:ln/>
        </p:spPr>
      </p:sp>
      <p:sp>
        <p:nvSpPr>
          <p:cNvPr id="31" name="Text 29"/>
          <p:cNvSpPr/>
          <p:nvPr/>
        </p:nvSpPr>
        <p:spPr>
          <a:xfrm>
            <a:off x="3566160" y="4114800"/>
            <a:ext cx="502920" cy="502920"/>
          </a:xfrm>
          <a:prstGeom prst="rect">
            <a:avLst/>
          </a:prstGeom>
          <a:noFill/>
          <a:ln/>
        </p:spPr>
        <p:txBody>
          <a:bodyPr wrap="square" lIns="0" tIns="0" rIns="0" bIns="0" rtlCol="0" anchor="ctr"/>
          <a:lstStyle/>
          <a:p>
            <a:pPr marL="0" indent="0" algn="ctr">
              <a:buNone/>
            </a:pPr>
            <a:r>
              <a:rPr lang="en-US" sz="1210" b="1" dirty="0">
                <a:solidFill>
                  <a:srgbClr val="FFFFFF"/>
                </a:solidFill>
                <a:latin typeface="Calibri" pitchFamily="34" charset="0"/>
                <a:ea typeface="Calibri" pitchFamily="34" charset="-122"/>
                <a:cs typeface="Calibri" pitchFamily="34" charset="-120"/>
              </a:rPr>
              <a:t>⚡</a:t>
            </a:r>
            <a:endParaRPr lang="en-US" sz="1210" dirty="0"/>
          </a:p>
        </p:txBody>
      </p:sp>
      <p:sp>
        <p:nvSpPr>
          <p:cNvPr id="32" name="Text 30"/>
          <p:cNvSpPr/>
          <p:nvPr/>
        </p:nvSpPr>
        <p:spPr>
          <a:xfrm>
            <a:off x="4178808" y="3429000"/>
            <a:ext cx="1737360" cy="1984032"/>
          </a:xfrm>
          <a:prstGeom prst="rect">
            <a:avLst/>
          </a:prstGeom>
          <a:noFill/>
          <a:ln/>
        </p:spPr>
        <p:txBody>
          <a:bodyPr wrap="square" lIns="0" tIns="0" rIns="0" bIns="0" rtlCol="0" anchor="ctr"/>
          <a:lstStyle/>
          <a:p>
            <a:pPr marL="0" indent="0">
              <a:lnSpc>
                <a:spcPct val="100000"/>
              </a:lnSpc>
              <a:buNone/>
            </a:pPr>
            <a:r>
              <a:rPr lang="en-US" sz="1600" b="1" dirty="0">
                <a:solidFill>
                  <a:srgbClr val="0B4F5C"/>
                </a:solidFill>
                <a:latin typeface="Cambria" pitchFamily="34" charset="0"/>
                <a:ea typeface="Cambria" pitchFamily="34" charset="-122"/>
                <a:cs typeface="Cambria" pitchFamily="34" charset="-120"/>
              </a:rPr>
              <a:t>Vaccination</a:t>
            </a:r>
            <a:endParaRPr lang="en-US" sz="1600" dirty="0"/>
          </a:p>
        </p:txBody>
      </p:sp>
      <p:sp>
        <p:nvSpPr>
          <p:cNvPr id="33" name="Text 31"/>
          <p:cNvSpPr/>
          <p:nvPr/>
        </p:nvSpPr>
        <p:spPr>
          <a:xfrm>
            <a:off x="3547872" y="4471632"/>
            <a:ext cx="2368296" cy="1535976"/>
          </a:xfrm>
          <a:prstGeom prst="rect">
            <a:avLst/>
          </a:prstGeom>
          <a:noFill/>
          <a:ln/>
        </p:spPr>
        <p:txBody>
          <a:bodyPr wrap="square" lIns="0" tIns="0" rIns="0" bIns="0" rtlCol="0" anchor="ctr"/>
          <a:lstStyle/>
          <a:p>
            <a:pPr marL="0" indent="0">
              <a:lnSpc>
                <a:spcPct val="112000"/>
              </a:lnSpc>
              <a:buNone/>
            </a:pPr>
            <a:r>
              <a:rPr lang="en-US" sz="1400" dirty="0">
                <a:solidFill>
                  <a:srgbClr val="1B2B2E"/>
                </a:solidFill>
                <a:latin typeface="Calibri" pitchFamily="34" charset="0"/>
                <a:ea typeface="Calibri" pitchFamily="34" charset="-122"/>
                <a:cs typeface="Calibri" pitchFamily="34" charset="-120"/>
              </a:rPr>
              <a:t>Annual influenza and pneumococcal vaccination reduce exacerbation risk (NICE, 2019)</a:t>
            </a:r>
            <a:endParaRPr lang="en-US" sz="1400" dirty="0"/>
          </a:p>
        </p:txBody>
      </p:sp>
      <p:sp>
        <p:nvSpPr>
          <p:cNvPr id="34" name="Shape 32"/>
          <p:cNvSpPr/>
          <p:nvPr/>
        </p:nvSpPr>
        <p:spPr>
          <a:xfrm>
            <a:off x="6245352" y="3968280"/>
            <a:ext cx="2673098" cy="2153628"/>
          </a:xfrm>
          <a:prstGeom prst="roundRect">
            <a:avLst>
              <a:gd name="adj" fmla="val 3830"/>
            </a:avLst>
          </a:prstGeom>
          <a:solidFill>
            <a:srgbClr val="FFFFFF"/>
          </a:solidFill>
          <a:ln w="12700">
            <a:solidFill>
              <a:srgbClr val="5FBDB0"/>
            </a:solidFill>
            <a:prstDash val="solid"/>
          </a:ln>
        </p:spPr>
      </p:sp>
      <p:sp>
        <p:nvSpPr>
          <p:cNvPr id="35" name="Shape 33"/>
          <p:cNvSpPr/>
          <p:nvPr/>
        </p:nvSpPr>
        <p:spPr>
          <a:xfrm>
            <a:off x="6400800" y="4114800"/>
            <a:ext cx="502920" cy="502920"/>
          </a:xfrm>
          <a:prstGeom prst="ellipse">
            <a:avLst/>
          </a:prstGeom>
          <a:solidFill>
            <a:srgbClr val="E2653C"/>
          </a:solidFill>
          <a:ln/>
        </p:spPr>
      </p:sp>
      <p:sp>
        <p:nvSpPr>
          <p:cNvPr id="36" name="Text 34"/>
          <p:cNvSpPr/>
          <p:nvPr/>
        </p:nvSpPr>
        <p:spPr>
          <a:xfrm>
            <a:off x="6400800" y="4114800"/>
            <a:ext cx="502920" cy="502920"/>
          </a:xfrm>
          <a:prstGeom prst="rect">
            <a:avLst/>
          </a:prstGeom>
          <a:noFill/>
          <a:ln/>
        </p:spPr>
        <p:txBody>
          <a:bodyPr wrap="square" lIns="0" tIns="0" rIns="0" bIns="0" rtlCol="0" anchor="ctr"/>
          <a:lstStyle/>
          <a:p>
            <a:pPr marL="0" indent="0" algn="ctr">
              <a:buNone/>
            </a:pPr>
            <a:r>
              <a:rPr lang="en-US" sz="1210" b="1" dirty="0">
                <a:solidFill>
                  <a:srgbClr val="FFFFFF"/>
                </a:solidFill>
                <a:latin typeface="Calibri" pitchFamily="34" charset="0"/>
                <a:ea typeface="Calibri" pitchFamily="34" charset="-122"/>
                <a:cs typeface="Calibri" pitchFamily="34" charset="-120"/>
              </a:rPr>
              <a:t>✖</a:t>
            </a:r>
            <a:endParaRPr lang="en-US" sz="1210" dirty="0"/>
          </a:p>
        </p:txBody>
      </p:sp>
      <p:sp>
        <p:nvSpPr>
          <p:cNvPr id="37" name="Text 35"/>
          <p:cNvSpPr/>
          <p:nvPr/>
        </p:nvSpPr>
        <p:spPr>
          <a:xfrm>
            <a:off x="7068312" y="3785832"/>
            <a:ext cx="1453281" cy="1261656"/>
          </a:xfrm>
          <a:prstGeom prst="rect">
            <a:avLst/>
          </a:prstGeom>
          <a:noFill/>
          <a:ln/>
        </p:spPr>
        <p:txBody>
          <a:bodyPr wrap="square" lIns="0" tIns="0" rIns="0" bIns="0" rtlCol="0" anchor="ctr"/>
          <a:lstStyle/>
          <a:p>
            <a:pPr marL="0" indent="0">
              <a:lnSpc>
                <a:spcPct val="100000"/>
              </a:lnSpc>
              <a:buNone/>
            </a:pPr>
            <a:r>
              <a:rPr lang="en-US" sz="1600" b="1" dirty="0">
                <a:solidFill>
                  <a:srgbClr val="0B4F5C"/>
                </a:solidFill>
                <a:latin typeface="Cambria" pitchFamily="34" charset="0"/>
                <a:ea typeface="Cambria" pitchFamily="34" charset="-122"/>
                <a:cs typeface="Cambria" pitchFamily="34" charset="-120"/>
              </a:rPr>
              <a:t>Exacerbation management</a:t>
            </a:r>
            <a:endParaRPr lang="en-US" sz="1600" dirty="0"/>
          </a:p>
        </p:txBody>
      </p:sp>
      <p:sp>
        <p:nvSpPr>
          <p:cNvPr id="38" name="Text 36"/>
          <p:cNvSpPr/>
          <p:nvPr/>
        </p:nvSpPr>
        <p:spPr>
          <a:xfrm>
            <a:off x="6457188" y="4471632"/>
            <a:ext cx="2293620" cy="1535976"/>
          </a:xfrm>
          <a:prstGeom prst="rect">
            <a:avLst/>
          </a:prstGeom>
          <a:noFill/>
          <a:ln/>
        </p:spPr>
        <p:txBody>
          <a:bodyPr wrap="square" lIns="0" tIns="0" rIns="0" bIns="0" rtlCol="0" anchor="ctr"/>
          <a:lstStyle/>
          <a:p>
            <a:pPr marL="0" indent="0">
              <a:lnSpc>
                <a:spcPct val="112000"/>
              </a:lnSpc>
              <a:buNone/>
            </a:pPr>
            <a:r>
              <a:rPr lang="en-US" sz="1400" dirty="0">
                <a:solidFill>
                  <a:srgbClr val="1B2B2E"/>
                </a:solidFill>
                <a:latin typeface="Calibri" pitchFamily="34" charset="0"/>
                <a:ea typeface="Calibri" pitchFamily="34" charset="-122"/>
                <a:cs typeface="Calibri" pitchFamily="34" charset="-120"/>
              </a:rPr>
              <a:t>Prednisolone 30mg for 5 days ± antibiotics; escalation to hospital if severe (NICE, 2019)</a:t>
            </a:r>
            <a:endParaRPr lang="en-US" sz="1400" dirty="0"/>
          </a:p>
        </p:txBody>
      </p:sp>
      <p:sp>
        <p:nvSpPr>
          <p:cNvPr id="39" name="Shape 37"/>
          <p:cNvSpPr/>
          <p:nvPr/>
        </p:nvSpPr>
        <p:spPr>
          <a:xfrm>
            <a:off x="9061704" y="3973068"/>
            <a:ext cx="2697480" cy="2148840"/>
          </a:xfrm>
          <a:prstGeom prst="roundRect">
            <a:avLst>
              <a:gd name="adj" fmla="val 3830"/>
            </a:avLst>
          </a:prstGeom>
          <a:solidFill>
            <a:srgbClr val="FFFFFF"/>
          </a:solidFill>
          <a:ln w="12700">
            <a:solidFill>
              <a:srgbClr val="5FBDB0"/>
            </a:solidFill>
            <a:prstDash val="solid"/>
          </a:ln>
        </p:spPr>
      </p:sp>
      <p:sp>
        <p:nvSpPr>
          <p:cNvPr id="40" name="Shape 38"/>
          <p:cNvSpPr/>
          <p:nvPr/>
        </p:nvSpPr>
        <p:spPr>
          <a:xfrm>
            <a:off x="9235440" y="4114800"/>
            <a:ext cx="502920" cy="502920"/>
          </a:xfrm>
          <a:prstGeom prst="ellipse">
            <a:avLst/>
          </a:prstGeom>
          <a:solidFill>
            <a:srgbClr val="E2653C"/>
          </a:solidFill>
          <a:ln/>
        </p:spPr>
      </p:sp>
      <p:sp>
        <p:nvSpPr>
          <p:cNvPr id="41" name="Text 39"/>
          <p:cNvSpPr/>
          <p:nvPr/>
        </p:nvSpPr>
        <p:spPr>
          <a:xfrm>
            <a:off x="9235440" y="4114800"/>
            <a:ext cx="502920" cy="502920"/>
          </a:xfrm>
          <a:prstGeom prst="rect">
            <a:avLst/>
          </a:prstGeom>
          <a:noFill/>
          <a:ln/>
        </p:spPr>
        <p:txBody>
          <a:bodyPr wrap="square" lIns="0" tIns="0" rIns="0" bIns="0" rtlCol="0" anchor="ctr"/>
          <a:lstStyle/>
          <a:p>
            <a:pPr marL="0" indent="0" algn="ctr">
              <a:buNone/>
            </a:pPr>
            <a:r>
              <a:rPr lang="en-US" sz="1210" b="1" dirty="0">
                <a:solidFill>
                  <a:srgbClr val="FFFFFF"/>
                </a:solidFill>
                <a:latin typeface="Calibri" pitchFamily="34" charset="0"/>
                <a:ea typeface="Calibri" pitchFamily="34" charset="-122"/>
                <a:cs typeface="Calibri" pitchFamily="34" charset="-120"/>
              </a:rPr>
              <a:t>⚙</a:t>
            </a:r>
            <a:endParaRPr lang="en-US" sz="1210" dirty="0"/>
          </a:p>
        </p:txBody>
      </p:sp>
      <p:sp>
        <p:nvSpPr>
          <p:cNvPr id="42" name="Text 40"/>
          <p:cNvSpPr/>
          <p:nvPr/>
        </p:nvSpPr>
        <p:spPr>
          <a:xfrm>
            <a:off x="9875520" y="3529584"/>
            <a:ext cx="1709928" cy="1682496"/>
          </a:xfrm>
          <a:prstGeom prst="rect">
            <a:avLst/>
          </a:prstGeom>
          <a:noFill/>
          <a:ln/>
        </p:spPr>
        <p:txBody>
          <a:bodyPr wrap="square" lIns="0" tIns="0" rIns="0" bIns="0" rtlCol="0" anchor="ctr"/>
          <a:lstStyle/>
          <a:p>
            <a:pPr marL="0" indent="0">
              <a:lnSpc>
                <a:spcPct val="100000"/>
              </a:lnSpc>
              <a:buNone/>
            </a:pPr>
            <a:r>
              <a:rPr lang="en-US" sz="1600" b="1" dirty="0">
                <a:solidFill>
                  <a:srgbClr val="0B4F5C"/>
                </a:solidFill>
                <a:latin typeface="Cambria" pitchFamily="34" charset="0"/>
                <a:ea typeface="Cambria" pitchFamily="34" charset="-122"/>
                <a:cs typeface="Cambria" pitchFamily="34" charset="-120"/>
              </a:rPr>
              <a:t>Surgical / device options</a:t>
            </a:r>
            <a:endParaRPr lang="en-US" sz="1600" dirty="0"/>
          </a:p>
        </p:txBody>
      </p:sp>
      <p:sp>
        <p:nvSpPr>
          <p:cNvPr id="43" name="Text 41"/>
          <p:cNvSpPr/>
          <p:nvPr/>
        </p:nvSpPr>
        <p:spPr>
          <a:xfrm>
            <a:off x="9235440" y="4759452"/>
            <a:ext cx="2350008" cy="1248156"/>
          </a:xfrm>
          <a:prstGeom prst="rect">
            <a:avLst/>
          </a:prstGeom>
          <a:noFill/>
          <a:ln/>
        </p:spPr>
        <p:txBody>
          <a:bodyPr wrap="square" lIns="0" tIns="0" rIns="0" bIns="0" rtlCol="0" anchor="ctr"/>
          <a:lstStyle/>
          <a:p>
            <a:pPr marL="0" indent="0">
              <a:lnSpc>
                <a:spcPct val="112000"/>
              </a:lnSpc>
              <a:buNone/>
            </a:pPr>
            <a:r>
              <a:rPr lang="en-US" sz="1400" dirty="0">
                <a:solidFill>
                  <a:srgbClr val="1B2B2E"/>
                </a:solidFill>
                <a:latin typeface="Calibri" pitchFamily="34" charset="0"/>
                <a:ea typeface="Calibri" pitchFamily="34" charset="-122"/>
                <a:cs typeface="Calibri" pitchFamily="34" charset="-120"/>
              </a:rPr>
              <a:t>Bullectomy, lung volume reduction or transplant for selected severe/very severe cases (NICE, 2019; Royal College of Physicians, 2017)</a:t>
            </a:r>
            <a:endParaRPr lang="en-US" sz="1400" dirty="0"/>
          </a:p>
        </p:txBody>
      </p:sp>
      <p:sp>
        <p:nvSpPr>
          <p:cNvPr id="100" name="Text Source11"/>
          <p:cNvSpPr/>
          <p:nvPr/>
        </p:nvSpPr>
        <p:spPr>
          <a:xfrm>
            <a:off x="548640" y="6300000"/>
            <a:ext cx="8229600" cy="228600"/>
          </a:xfrm>
          <a:prstGeom prst="rect">
            <a:avLst/>
          </a:prstGeom>
          <a:noFill/>
          <a:ln/>
        </p:spPr>
        <p:txBody>
          <a:bodyPr wrap="square" lIns="0" tIns="0" rIns="0" bIns="0" rtlCol="0" anchor="ctr"/>
          <a:lstStyle/>
          <a:p>
            <a:pPr marL="0" indent="0">
              <a:buNone/>
            </a:pPr>
            <a:r>
              <a:rPr lang="en-US" sz="1200" dirty="0">
                <a:solidFill>
                  <a:srgbClr val="5C6B6E"/>
                </a:solidFill>
                <a:latin typeface="Calibri" pitchFamily="34" charset="0"/>
                <a:ea typeface="Calibri" pitchFamily="34" charset="-122"/>
                <a:cs typeface="Calibri" pitchFamily="34" charset="-120"/>
              </a:rPr>
              <a:t>Sources: NICE (2019); British Thoracic Society (2023); Royal College of Physicians (2017)</a:t>
            </a:r>
            <a:endParaRPr lang="en-US" sz="1200" dirty="0"/>
          </a:p>
        </p:txBody>
      </p:sp>
      <p:sp>
        <p:nvSpPr>
          <p:cNvPr id="44" name="Text 42"/>
          <p:cNvSpPr/>
          <p:nvPr/>
        </p:nvSpPr>
        <p:spPr>
          <a:xfrm>
            <a:off x="768096" y="6647256"/>
            <a:ext cx="8229600" cy="256032"/>
          </a:xfrm>
          <a:prstGeom prst="rect">
            <a:avLst/>
          </a:prstGeom>
          <a:noFill/>
          <a:ln/>
        </p:spPr>
        <p:txBody>
          <a:bodyPr wrap="square" lIns="0" tIns="0" rIns="0" bIns="0" rtlCol="0" anchor="ctr"/>
          <a:lstStyle/>
          <a:p>
            <a:pPr marL="0" indent="0">
              <a:buNone/>
            </a:pPr>
            <a:endParaRPr lang="en-US" sz="900" dirty="0"/>
          </a:p>
        </p:txBody>
      </p:sp>
      <p:sp>
        <p:nvSpPr>
          <p:cNvPr id="45" name="Text 43"/>
          <p:cNvSpPr/>
          <p:nvPr/>
        </p:nvSpPr>
        <p:spPr>
          <a:xfrm>
            <a:off x="11521440" y="6565392"/>
            <a:ext cx="365760" cy="256032"/>
          </a:xfrm>
          <a:prstGeom prst="rect">
            <a:avLst/>
          </a:prstGeom>
          <a:noFill/>
          <a:ln/>
        </p:spPr>
        <p:txBody>
          <a:bodyPr wrap="square" lIns="0" tIns="0" rIns="0" bIns="0" rtlCol="0" anchor="ctr"/>
          <a:lstStyle/>
          <a:p>
            <a:pPr marL="0" indent="0" algn="r">
              <a:buNone/>
            </a:pPr>
            <a:r>
              <a:rPr lang="en-US" sz="900" dirty="0">
                <a:solidFill>
                  <a:srgbClr val="5C6B6E"/>
                </a:solidFill>
                <a:latin typeface="Calibri" pitchFamily="34" charset="0"/>
                <a:ea typeface="Calibri" pitchFamily="34" charset="-122"/>
                <a:cs typeface="Calibri" pitchFamily="34" charset="-120"/>
              </a:rPr>
              <a:t>12</a:t>
            </a:r>
            <a:endParaRPr lang="en-US" sz="9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2">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47472"/>
            <a:ext cx="11064240" cy="594360"/>
          </a:xfrm>
          <a:prstGeom prst="rect">
            <a:avLst/>
          </a:prstGeom>
          <a:noFill/>
          <a:ln/>
        </p:spPr>
        <p:txBody>
          <a:bodyPr wrap="square" lIns="0" tIns="0" rIns="0" bIns="0" rtlCol="0" anchor="ctr"/>
          <a:lstStyle/>
          <a:p>
            <a:pPr marL="0" indent="0">
              <a:buNone/>
            </a:pPr>
            <a:r>
              <a:rPr lang="en-US" sz="2900" b="1" dirty="0">
                <a:solidFill>
                  <a:srgbClr val="0B4F5C"/>
                </a:solidFill>
                <a:latin typeface="Cambria" pitchFamily="34" charset="0"/>
                <a:ea typeface="Cambria" pitchFamily="34" charset="-122"/>
                <a:cs typeface="Cambria" pitchFamily="34" charset="-120"/>
              </a:rPr>
              <a:t>Comorbidity in COPD</a:t>
            </a:r>
            <a:endParaRPr lang="en-US" sz="2900" dirty="0"/>
          </a:p>
        </p:txBody>
      </p:sp>
      <p:sp>
        <p:nvSpPr>
          <p:cNvPr id="3" name="Text 1"/>
          <p:cNvSpPr/>
          <p:nvPr/>
        </p:nvSpPr>
        <p:spPr>
          <a:xfrm>
            <a:off x="525946" y="896112"/>
            <a:ext cx="11086934" cy="365760"/>
          </a:xfrm>
          <a:prstGeom prst="rect">
            <a:avLst/>
          </a:prstGeom>
          <a:noFill/>
          <a:ln/>
        </p:spPr>
        <p:txBody>
          <a:bodyPr wrap="square" lIns="0" tIns="0" rIns="0" bIns="0" rtlCol="0" anchor="ctr"/>
          <a:lstStyle/>
          <a:p>
            <a:pPr marL="0" indent="0">
              <a:buNone/>
            </a:pPr>
            <a:r>
              <a:rPr lang="en-US" sz="1250" i="1" dirty="0">
                <a:solidFill>
                  <a:srgbClr val="5C6B6E"/>
                </a:solidFill>
                <a:latin typeface="Cambria" panose="02040503050406030204" pitchFamily="18" charset="0"/>
                <a:ea typeface="Cambria" panose="02040503050406030204" pitchFamily="18" charset="0"/>
                <a:cs typeface="Calibri" pitchFamily="34" charset="-120"/>
              </a:rPr>
              <a:t>COPD is a systemic disease -- shared inflammation drives coexisting conditions</a:t>
            </a:r>
            <a:endParaRPr lang="en-US" sz="1250" dirty="0">
              <a:latin typeface="Cambria" panose="02040503050406030204" pitchFamily="18" charset="0"/>
              <a:ea typeface="Cambria" panose="02040503050406030204" pitchFamily="18" charset="0"/>
            </a:endParaRPr>
          </a:p>
        </p:txBody>
      </p:sp>
      <p:graphicFrame>
        <p:nvGraphicFramePr>
          <p:cNvPr id="4" name="Chart 0"/>
          <p:cNvGraphicFramePr/>
          <p:nvPr>
            <p:extLst>
              <p:ext uri="{D42A27DB-BD31-4B8C-83A1-F6EECF244321}">
                <p14:modId xmlns:p14="http://schemas.microsoft.com/office/powerpoint/2010/main" val="4029026941"/>
              </p:ext>
            </p:extLst>
          </p:nvPr>
        </p:nvGraphicFramePr>
        <p:xfrm>
          <a:off x="525946" y="1490472"/>
          <a:ext cx="5828359" cy="4233672"/>
        </p:xfrm>
        <a:graphic>
          <a:graphicData uri="http://schemas.openxmlformats.org/drawingml/2006/chart">
            <c:chart xmlns:c="http://schemas.openxmlformats.org/drawingml/2006/chart" xmlns:r="http://schemas.openxmlformats.org/officeDocument/2006/relationships" r:id="rId3"/>
          </a:graphicData>
        </a:graphic>
      </p:graphicFrame>
      <p:sp>
        <p:nvSpPr>
          <p:cNvPr id="5" name="Text 2"/>
          <p:cNvSpPr/>
          <p:nvPr/>
        </p:nvSpPr>
        <p:spPr>
          <a:xfrm>
            <a:off x="548640" y="5806440"/>
            <a:ext cx="6949440" cy="365760"/>
          </a:xfrm>
          <a:prstGeom prst="rect">
            <a:avLst/>
          </a:prstGeom>
          <a:noFill/>
          <a:ln/>
        </p:spPr>
        <p:txBody>
          <a:bodyPr wrap="square" lIns="0" tIns="0" rIns="0" bIns="0" rtlCol="0" anchor="ctr"/>
          <a:lstStyle/>
          <a:p>
            <a:pPr marL="0" indent="0">
              <a:buNone/>
            </a:pPr>
            <a:r>
              <a:rPr lang="en-US" sz="1200" dirty="0">
                <a:solidFill>
                  <a:srgbClr val="5C6B6E"/>
                </a:solidFill>
                <a:latin typeface="Calibri" pitchFamily="34" charset="0"/>
                <a:ea typeface="Calibri" pitchFamily="34" charset="-122"/>
                <a:cs typeface="Calibri" pitchFamily="34" charset="-120"/>
              </a:rPr>
              <a:t>Source: NHANES 1999-2008 cross-sectional analysis of adults 45+ (US data, patterns consistent with UK clinical evidence)</a:t>
            </a:r>
            <a:endParaRPr lang="en-US" sz="1200" dirty="0"/>
          </a:p>
        </p:txBody>
      </p:sp>
      <p:sp>
        <p:nvSpPr>
          <p:cNvPr id="6" name="Shape 3"/>
          <p:cNvSpPr/>
          <p:nvPr/>
        </p:nvSpPr>
        <p:spPr>
          <a:xfrm>
            <a:off x="6455662" y="886968"/>
            <a:ext cx="5210392" cy="1275511"/>
          </a:xfrm>
          <a:prstGeom prst="roundRect">
            <a:avLst>
              <a:gd name="adj" fmla="val 8505"/>
            </a:avLst>
          </a:prstGeom>
          <a:solidFill>
            <a:srgbClr val="EAF6F4"/>
          </a:solidFill>
          <a:ln w="9525">
            <a:solidFill>
              <a:srgbClr val="5FBDB0"/>
            </a:solidFill>
            <a:prstDash val="solid"/>
          </a:ln>
        </p:spPr>
        <p:txBody>
          <a:bodyPr/>
          <a:lstStyle/>
          <a:p>
            <a:endParaRPr lang="en-US" dirty="0"/>
          </a:p>
        </p:txBody>
      </p:sp>
      <p:sp>
        <p:nvSpPr>
          <p:cNvPr id="7" name="Text 4"/>
          <p:cNvSpPr/>
          <p:nvPr/>
        </p:nvSpPr>
        <p:spPr>
          <a:xfrm>
            <a:off x="6620255" y="980694"/>
            <a:ext cx="3602736" cy="274320"/>
          </a:xfrm>
          <a:prstGeom prst="rect">
            <a:avLst/>
          </a:prstGeom>
          <a:noFill/>
          <a:ln/>
        </p:spPr>
        <p:txBody>
          <a:bodyPr wrap="square" lIns="0" tIns="0" rIns="0" bIns="0" rtlCol="0" anchor="ctr"/>
          <a:lstStyle/>
          <a:p>
            <a:pPr marL="0" indent="0">
              <a:buNone/>
            </a:pPr>
            <a:r>
              <a:rPr lang="en-US" sz="1600" b="1" dirty="0">
                <a:solidFill>
                  <a:srgbClr val="0B4F5C"/>
                </a:solidFill>
                <a:latin typeface="Cambria" pitchFamily="34" charset="0"/>
                <a:ea typeface="Cambria" pitchFamily="34" charset="-122"/>
                <a:cs typeface="Cambria" pitchFamily="34" charset="-120"/>
              </a:rPr>
              <a:t>Cardiovascular disease</a:t>
            </a:r>
            <a:endParaRPr lang="en-US" sz="1600" dirty="0"/>
          </a:p>
        </p:txBody>
      </p:sp>
      <p:sp>
        <p:nvSpPr>
          <p:cNvPr id="8" name="Text 5"/>
          <p:cNvSpPr/>
          <p:nvPr/>
        </p:nvSpPr>
        <p:spPr>
          <a:xfrm>
            <a:off x="6620254" y="1472068"/>
            <a:ext cx="4873753" cy="448056"/>
          </a:xfrm>
          <a:prstGeom prst="rect">
            <a:avLst/>
          </a:prstGeom>
          <a:noFill/>
          <a:ln/>
        </p:spPr>
        <p:txBody>
          <a:bodyPr wrap="square" lIns="0" tIns="0" rIns="0" bIns="0" rtlCol="0" anchor="ctr"/>
          <a:lstStyle/>
          <a:p>
            <a:pPr marL="0" indent="0">
              <a:lnSpc>
                <a:spcPct val="110000"/>
              </a:lnSpc>
              <a:buNone/>
            </a:pPr>
            <a:r>
              <a:rPr lang="en-US" sz="1400" dirty="0">
                <a:solidFill>
                  <a:srgbClr val="1B2B2E"/>
                </a:solidFill>
                <a:latin typeface="Calibri" pitchFamily="34" charset="0"/>
                <a:ea typeface="Calibri" pitchFamily="34" charset="-122"/>
                <a:cs typeface="Calibri" pitchFamily="34" charset="-120"/>
              </a:rPr>
              <a:t>Most significant comorbidity -- shared risk factors (smoking, systemic inflammation), hyperinflation reducing cardiac preload and reduced physical activity raise mortality risk 2- to 5-fold</a:t>
            </a:r>
            <a:r>
              <a:rPr lang="en-US" sz="1400" dirty="0">
                <a:solidFill>
                  <a:srgbClr val="5C6B6E"/>
                </a:solidFill>
                <a:latin typeface="Calibri" pitchFamily="34" charset="0"/>
                <a:ea typeface="Calibri" pitchFamily="34" charset="-122"/>
                <a:cs typeface="Calibri" pitchFamily="34" charset="-120"/>
              </a:rPr>
              <a:t> (Zafari et al., 2024; Divo et al., 2012)</a:t>
            </a:r>
            <a:endParaRPr lang="en-US" sz="1400" dirty="0"/>
          </a:p>
        </p:txBody>
      </p:sp>
      <p:sp>
        <p:nvSpPr>
          <p:cNvPr id="9" name="Shape 6"/>
          <p:cNvSpPr/>
          <p:nvPr/>
        </p:nvSpPr>
        <p:spPr>
          <a:xfrm>
            <a:off x="6470878" y="2266707"/>
            <a:ext cx="5202938" cy="1168300"/>
          </a:xfrm>
          <a:prstGeom prst="roundRect">
            <a:avLst>
              <a:gd name="adj" fmla="val 8000"/>
            </a:avLst>
          </a:prstGeom>
          <a:solidFill>
            <a:srgbClr val="FFFFFF"/>
          </a:solidFill>
          <a:ln w="9525">
            <a:solidFill>
              <a:srgbClr val="5FBDB0"/>
            </a:solidFill>
            <a:prstDash val="solid"/>
          </a:ln>
        </p:spPr>
        <p:txBody>
          <a:bodyPr/>
          <a:lstStyle/>
          <a:p>
            <a:endParaRPr lang="en-US" dirty="0"/>
          </a:p>
        </p:txBody>
      </p:sp>
      <p:sp>
        <p:nvSpPr>
          <p:cNvPr id="10" name="Text 7"/>
          <p:cNvSpPr/>
          <p:nvPr/>
        </p:nvSpPr>
        <p:spPr>
          <a:xfrm>
            <a:off x="6589826" y="2294990"/>
            <a:ext cx="3602736" cy="274320"/>
          </a:xfrm>
          <a:prstGeom prst="rect">
            <a:avLst/>
          </a:prstGeom>
          <a:noFill/>
          <a:ln/>
        </p:spPr>
        <p:txBody>
          <a:bodyPr wrap="square" lIns="0" tIns="0" rIns="0" bIns="0" rtlCol="0" anchor="ctr"/>
          <a:lstStyle/>
          <a:p>
            <a:pPr marL="0" indent="0">
              <a:buNone/>
            </a:pPr>
            <a:r>
              <a:rPr lang="en-US" sz="1600" b="1" dirty="0">
                <a:solidFill>
                  <a:srgbClr val="0B4F5C"/>
                </a:solidFill>
                <a:latin typeface="Cambria" pitchFamily="34" charset="0"/>
                <a:ea typeface="Cambria" pitchFamily="34" charset="-122"/>
                <a:cs typeface="Cambria" pitchFamily="34" charset="-120"/>
              </a:rPr>
              <a:t>Lung cancer</a:t>
            </a:r>
            <a:endParaRPr lang="en-US" sz="1600" dirty="0"/>
          </a:p>
        </p:txBody>
      </p:sp>
      <p:sp>
        <p:nvSpPr>
          <p:cNvPr id="11" name="Text 8"/>
          <p:cNvSpPr/>
          <p:nvPr/>
        </p:nvSpPr>
        <p:spPr>
          <a:xfrm>
            <a:off x="6620256" y="2372675"/>
            <a:ext cx="4873752" cy="1248349"/>
          </a:xfrm>
          <a:prstGeom prst="rect">
            <a:avLst/>
          </a:prstGeom>
          <a:noFill/>
          <a:ln/>
        </p:spPr>
        <p:txBody>
          <a:bodyPr wrap="square" lIns="0" tIns="0" rIns="0" bIns="0" rtlCol="0" anchor="ctr"/>
          <a:lstStyle/>
          <a:p>
            <a:pPr marL="0" indent="0">
              <a:lnSpc>
                <a:spcPct val="110000"/>
              </a:lnSpc>
              <a:buNone/>
            </a:pPr>
            <a:r>
              <a:rPr lang="en-US" sz="1400" dirty="0">
                <a:solidFill>
                  <a:srgbClr val="1B2B2E"/>
                </a:solidFill>
                <a:latin typeface="Calibri" pitchFamily="34" charset="0"/>
                <a:ea typeface="Calibri" pitchFamily="34" charset="-122"/>
                <a:cs typeface="Calibri" pitchFamily="34" charset="-120"/>
              </a:rPr>
              <a:t>Risk is around 6x higher than the general population (RR 5.97) -- shared tobacco-driven carcinogenesis and impaired mucociliary clearance in damaged airways</a:t>
            </a:r>
            <a:r>
              <a:rPr lang="en-US" sz="1400" dirty="0">
                <a:solidFill>
                  <a:srgbClr val="5C6B6E"/>
                </a:solidFill>
                <a:latin typeface="Calibri" pitchFamily="34" charset="0"/>
                <a:ea typeface="Calibri" pitchFamily="34" charset="-122"/>
                <a:cs typeface="Calibri" pitchFamily="34" charset="-120"/>
              </a:rPr>
              <a:t> (Zafari et al., 2024)</a:t>
            </a:r>
            <a:endParaRPr lang="en-US" sz="1400" dirty="0"/>
          </a:p>
        </p:txBody>
      </p:sp>
      <p:sp>
        <p:nvSpPr>
          <p:cNvPr id="12" name="Shape 9"/>
          <p:cNvSpPr/>
          <p:nvPr/>
        </p:nvSpPr>
        <p:spPr>
          <a:xfrm>
            <a:off x="6470878" y="3494871"/>
            <a:ext cx="5195176" cy="1168300"/>
          </a:xfrm>
          <a:prstGeom prst="roundRect">
            <a:avLst>
              <a:gd name="adj" fmla="val 11390"/>
            </a:avLst>
          </a:prstGeom>
          <a:solidFill>
            <a:srgbClr val="EAF6F4"/>
          </a:solidFill>
          <a:ln w="9525">
            <a:solidFill>
              <a:srgbClr val="5FBDB0"/>
            </a:solidFill>
            <a:prstDash val="solid"/>
          </a:ln>
        </p:spPr>
        <p:txBody>
          <a:bodyPr/>
          <a:lstStyle/>
          <a:p>
            <a:endParaRPr lang="en-US" dirty="0"/>
          </a:p>
        </p:txBody>
      </p:sp>
      <p:sp>
        <p:nvSpPr>
          <p:cNvPr id="13" name="Text 10"/>
          <p:cNvSpPr/>
          <p:nvPr/>
        </p:nvSpPr>
        <p:spPr>
          <a:xfrm>
            <a:off x="6589826" y="3435008"/>
            <a:ext cx="4904182" cy="393192"/>
          </a:xfrm>
          <a:prstGeom prst="rect">
            <a:avLst/>
          </a:prstGeom>
          <a:noFill/>
          <a:ln/>
        </p:spPr>
        <p:txBody>
          <a:bodyPr wrap="square" lIns="0" tIns="0" rIns="0" bIns="0" rtlCol="0" anchor="ctr"/>
          <a:lstStyle/>
          <a:p>
            <a:pPr marL="0" indent="0">
              <a:buNone/>
            </a:pPr>
            <a:r>
              <a:rPr lang="en-US" sz="1600" b="1" dirty="0">
                <a:solidFill>
                  <a:srgbClr val="0B4F5C"/>
                </a:solidFill>
                <a:latin typeface="Cambria" pitchFamily="34" charset="0"/>
                <a:ea typeface="Cambria" pitchFamily="34" charset="-122"/>
                <a:cs typeface="Cambria" pitchFamily="34" charset="-120"/>
              </a:rPr>
              <a:t>Anxiety &amp; depression</a:t>
            </a:r>
            <a:endParaRPr lang="en-US" sz="1600" dirty="0"/>
          </a:p>
        </p:txBody>
      </p:sp>
      <p:sp>
        <p:nvSpPr>
          <p:cNvPr id="14" name="Text 11"/>
          <p:cNvSpPr/>
          <p:nvPr/>
        </p:nvSpPr>
        <p:spPr>
          <a:xfrm>
            <a:off x="6589826" y="3726992"/>
            <a:ext cx="4934612" cy="890727"/>
          </a:xfrm>
          <a:prstGeom prst="rect">
            <a:avLst/>
          </a:prstGeom>
          <a:noFill/>
          <a:ln/>
        </p:spPr>
        <p:txBody>
          <a:bodyPr wrap="square" lIns="0" tIns="0" rIns="0" bIns="0" rtlCol="0" anchor="ctr"/>
          <a:lstStyle/>
          <a:p>
            <a:pPr marL="0" indent="0">
              <a:lnSpc>
                <a:spcPct val="110000"/>
              </a:lnSpc>
              <a:buNone/>
            </a:pPr>
            <a:r>
              <a:rPr lang="en-US" sz="1400" dirty="0">
                <a:solidFill>
                  <a:srgbClr val="1B2B2E"/>
                </a:solidFill>
                <a:latin typeface="Calibri" pitchFamily="34" charset="0"/>
                <a:ea typeface="Calibri" pitchFamily="34" charset="-122"/>
                <a:cs typeface="Calibri" pitchFamily="34" charset="-120"/>
              </a:rPr>
              <a:t>Reported in 7-57% of patients -- breathlessness-driven activity limitation and social isolation link directly to poorer treatment adherence</a:t>
            </a:r>
            <a:r>
              <a:rPr lang="en-US" sz="1400" dirty="0">
                <a:solidFill>
                  <a:srgbClr val="5C6B6E"/>
                </a:solidFill>
                <a:latin typeface="Calibri" pitchFamily="34" charset="0"/>
                <a:ea typeface="Calibri" pitchFamily="34" charset="-122"/>
                <a:cs typeface="Calibri" pitchFamily="34" charset="-120"/>
              </a:rPr>
              <a:t> (Zafari et al., 2024)</a:t>
            </a:r>
            <a:endParaRPr lang="en-US" sz="1400" dirty="0"/>
          </a:p>
        </p:txBody>
      </p:sp>
      <p:sp>
        <p:nvSpPr>
          <p:cNvPr id="15" name="Shape 12"/>
          <p:cNvSpPr/>
          <p:nvPr/>
        </p:nvSpPr>
        <p:spPr>
          <a:xfrm>
            <a:off x="6455662" y="4806607"/>
            <a:ext cx="5210392" cy="969920"/>
          </a:xfrm>
          <a:prstGeom prst="roundRect">
            <a:avLst>
              <a:gd name="adj" fmla="val 15645"/>
            </a:avLst>
          </a:prstGeom>
          <a:solidFill>
            <a:srgbClr val="FFFFFF"/>
          </a:solidFill>
          <a:ln w="9525">
            <a:solidFill>
              <a:srgbClr val="5FBDB0"/>
            </a:solidFill>
            <a:prstDash val="solid"/>
          </a:ln>
        </p:spPr>
      </p:sp>
      <p:sp>
        <p:nvSpPr>
          <p:cNvPr id="16" name="Text 13"/>
          <p:cNvSpPr/>
          <p:nvPr/>
        </p:nvSpPr>
        <p:spPr>
          <a:xfrm>
            <a:off x="6584712" y="4847754"/>
            <a:ext cx="3602736" cy="274320"/>
          </a:xfrm>
          <a:prstGeom prst="rect">
            <a:avLst/>
          </a:prstGeom>
          <a:noFill/>
          <a:ln/>
        </p:spPr>
        <p:txBody>
          <a:bodyPr wrap="square" lIns="0" tIns="0" rIns="0" bIns="0" rtlCol="0" anchor="ctr"/>
          <a:lstStyle/>
          <a:p>
            <a:pPr marL="0" indent="0">
              <a:buNone/>
            </a:pPr>
            <a:r>
              <a:rPr lang="en-US" sz="1600" b="1" dirty="0">
                <a:solidFill>
                  <a:srgbClr val="0B4F5C"/>
                </a:solidFill>
                <a:latin typeface="Cambria" pitchFamily="34" charset="0"/>
                <a:ea typeface="Cambria" pitchFamily="34" charset="-122"/>
                <a:cs typeface="Cambria" pitchFamily="34" charset="-120"/>
              </a:rPr>
              <a:t>Cost impact</a:t>
            </a:r>
            <a:endParaRPr lang="en-US" sz="1600" dirty="0"/>
          </a:p>
        </p:txBody>
      </p:sp>
      <p:sp>
        <p:nvSpPr>
          <p:cNvPr id="17" name="Text 14"/>
          <p:cNvSpPr/>
          <p:nvPr/>
        </p:nvSpPr>
        <p:spPr>
          <a:xfrm>
            <a:off x="6620254" y="4905833"/>
            <a:ext cx="5023106" cy="900607"/>
          </a:xfrm>
          <a:prstGeom prst="rect">
            <a:avLst/>
          </a:prstGeom>
          <a:noFill/>
          <a:ln/>
        </p:spPr>
        <p:txBody>
          <a:bodyPr wrap="square" lIns="0" tIns="0" rIns="0" bIns="0" rtlCol="0" anchor="ctr"/>
          <a:lstStyle/>
          <a:p>
            <a:pPr marL="0" indent="0">
              <a:lnSpc>
                <a:spcPct val="110000"/>
              </a:lnSpc>
              <a:buNone/>
            </a:pPr>
            <a:r>
              <a:rPr lang="en-US" sz="1400" dirty="0">
                <a:solidFill>
                  <a:srgbClr val="1B2B2E"/>
                </a:solidFill>
                <a:latin typeface="Calibri" pitchFamily="34" charset="0"/>
                <a:ea typeface="Calibri" pitchFamily="34" charset="-122"/>
                <a:cs typeface="Calibri" pitchFamily="34" charset="-120"/>
              </a:rPr>
              <a:t>2-year comorbidity healthcare costs are over 5x higher than the general population (€27,692 vs €5,141)</a:t>
            </a:r>
            <a:r>
              <a:rPr lang="en-US" sz="1400" dirty="0">
                <a:solidFill>
                  <a:srgbClr val="5C6B6E"/>
                </a:solidFill>
                <a:latin typeface="Calibri" pitchFamily="34" charset="0"/>
                <a:ea typeface="Calibri" pitchFamily="34" charset="-122"/>
                <a:cs typeface="Calibri" pitchFamily="34" charset="-120"/>
              </a:rPr>
              <a:t> (Zafari et al., 2024)</a:t>
            </a:r>
            <a:endParaRPr lang="en-US" sz="1400" dirty="0"/>
          </a:p>
        </p:txBody>
      </p:sp>
      <p:sp>
        <p:nvSpPr>
          <p:cNvPr id="18" name="Text 15"/>
          <p:cNvSpPr/>
          <p:nvPr/>
        </p:nvSpPr>
        <p:spPr>
          <a:xfrm>
            <a:off x="457200" y="6565392"/>
            <a:ext cx="8229600" cy="256032"/>
          </a:xfrm>
          <a:prstGeom prst="rect">
            <a:avLst/>
          </a:prstGeom>
          <a:noFill/>
          <a:ln/>
        </p:spPr>
        <p:txBody>
          <a:bodyPr wrap="square" lIns="0" tIns="0" rIns="0" bIns="0" rtlCol="0" anchor="ctr"/>
          <a:lstStyle/>
          <a:p>
            <a:pPr marL="0" indent="0">
              <a:buNone/>
            </a:pPr>
            <a:endParaRPr lang="en-US" sz="900" dirty="0"/>
          </a:p>
        </p:txBody>
      </p:sp>
      <p:sp>
        <p:nvSpPr>
          <p:cNvPr id="19" name="Text 16"/>
          <p:cNvSpPr/>
          <p:nvPr/>
        </p:nvSpPr>
        <p:spPr>
          <a:xfrm>
            <a:off x="11521440" y="6565392"/>
            <a:ext cx="365760" cy="256032"/>
          </a:xfrm>
          <a:prstGeom prst="rect">
            <a:avLst/>
          </a:prstGeom>
          <a:noFill/>
          <a:ln/>
        </p:spPr>
        <p:txBody>
          <a:bodyPr wrap="square" lIns="0" tIns="0" rIns="0" bIns="0" rtlCol="0" anchor="ctr"/>
          <a:lstStyle/>
          <a:p>
            <a:pPr marL="0" indent="0" algn="r">
              <a:buNone/>
            </a:pPr>
            <a:r>
              <a:rPr lang="en-US" sz="900" dirty="0">
                <a:solidFill>
                  <a:srgbClr val="5C6B6E"/>
                </a:solidFill>
                <a:latin typeface="Calibri" pitchFamily="34" charset="0"/>
                <a:ea typeface="Calibri" pitchFamily="34" charset="-122"/>
                <a:cs typeface="Calibri" pitchFamily="34" charset="-120"/>
              </a:rPr>
              <a:t>13</a:t>
            </a:r>
            <a:endParaRPr lang="en-US" sz="9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3">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47472"/>
            <a:ext cx="11064240" cy="594360"/>
          </a:xfrm>
          <a:prstGeom prst="rect">
            <a:avLst/>
          </a:prstGeom>
          <a:noFill/>
          <a:ln/>
        </p:spPr>
        <p:txBody>
          <a:bodyPr wrap="square" lIns="0" tIns="0" rIns="0" bIns="0" rtlCol="0" anchor="ctr"/>
          <a:lstStyle/>
          <a:p>
            <a:pPr marL="0" indent="0">
              <a:buNone/>
            </a:pPr>
            <a:r>
              <a:rPr lang="en-US" sz="2900" b="1" dirty="0">
                <a:solidFill>
                  <a:srgbClr val="0B4F5C"/>
                </a:solidFill>
                <a:latin typeface="Cambria" pitchFamily="34" charset="0"/>
                <a:ea typeface="Cambria" pitchFamily="34" charset="-122"/>
                <a:cs typeface="Cambria" pitchFamily="34" charset="-120"/>
              </a:rPr>
              <a:t>Prevention</a:t>
            </a:r>
            <a:endParaRPr lang="en-US" sz="2900" dirty="0"/>
          </a:p>
        </p:txBody>
      </p:sp>
      <p:sp>
        <p:nvSpPr>
          <p:cNvPr id="3" name="Text 1"/>
          <p:cNvSpPr/>
          <p:nvPr/>
        </p:nvSpPr>
        <p:spPr>
          <a:xfrm>
            <a:off x="548640" y="896112"/>
            <a:ext cx="11064240" cy="365760"/>
          </a:xfrm>
          <a:prstGeom prst="rect">
            <a:avLst/>
          </a:prstGeom>
          <a:noFill/>
          <a:ln/>
        </p:spPr>
        <p:txBody>
          <a:bodyPr wrap="square" lIns="0" tIns="0" rIns="0" bIns="0" rtlCol="0" anchor="ctr"/>
          <a:lstStyle/>
          <a:p>
            <a:pPr marL="0" indent="0">
              <a:buNone/>
            </a:pPr>
            <a:r>
              <a:rPr lang="en-US" sz="1250" i="1" dirty="0">
                <a:solidFill>
                  <a:srgbClr val="5C6B6E"/>
                </a:solidFill>
                <a:latin typeface="Calibri" pitchFamily="34" charset="0"/>
                <a:ea typeface="Calibri" pitchFamily="34" charset="-122"/>
                <a:cs typeface="Calibri" pitchFamily="34" charset="-120"/>
              </a:rPr>
              <a:t>COPD is largely preventable -- reducing modifiable risk at every stage</a:t>
            </a:r>
            <a:endParaRPr lang="en-US" sz="1250" dirty="0"/>
          </a:p>
        </p:txBody>
      </p:sp>
      <p:sp>
        <p:nvSpPr>
          <p:cNvPr id="4" name="Shape 2"/>
          <p:cNvSpPr/>
          <p:nvPr/>
        </p:nvSpPr>
        <p:spPr>
          <a:xfrm>
            <a:off x="548640" y="1691640"/>
            <a:ext cx="3611880" cy="2377440"/>
          </a:xfrm>
          <a:prstGeom prst="roundRect">
            <a:avLst>
              <a:gd name="adj" fmla="val 3846"/>
            </a:avLst>
          </a:prstGeom>
          <a:solidFill>
            <a:srgbClr val="0B4F5C"/>
          </a:solidFill>
          <a:ln/>
        </p:spPr>
      </p:sp>
      <p:sp>
        <p:nvSpPr>
          <p:cNvPr id="5" name="Text 3"/>
          <p:cNvSpPr/>
          <p:nvPr/>
        </p:nvSpPr>
        <p:spPr>
          <a:xfrm>
            <a:off x="837560" y="1874520"/>
            <a:ext cx="3140080" cy="502920"/>
          </a:xfrm>
          <a:prstGeom prst="rect">
            <a:avLst/>
          </a:prstGeom>
          <a:noFill/>
          <a:ln/>
        </p:spPr>
        <p:txBody>
          <a:bodyPr wrap="square" lIns="0" tIns="0" rIns="0" bIns="0" rtlCol="0" anchor="ctr"/>
          <a:lstStyle/>
          <a:p>
            <a:pPr marL="0" indent="0">
              <a:buNone/>
            </a:pPr>
            <a:r>
              <a:rPr lang="en-US" sz="1600" b="1" dirty="0">
                <a:solidFill>
                  <a:srgbClr val="FFFFFF"/>
                </a:solidFill>
                <a:latin typeface="Cambria" pitchFamily="34" charset="0"/>
                <a:ea typeface="Cambria" pitchFamily="34" charset="-122"/>
                <a:cs typeface="Cambria" pitchFamily="34" charset="-120"/>
              </a:rPr>
              <a:t>Primary prevention</a:t>
            </a:r>
            <a:endParaRPr lang="en-US" sz="1600" dirty="0"/>
          </a:p>
        </p:txBody>
      </p:sp>
      <p:sp>
        <p:nvSpPr>
          <p:cNvPr id="6" name="Text 4"/>
          <p:cNvSpPr/>
          <p:nvPr/>
        </p:nvSpPr>
        <p:spPr>
          <a:xfrm>
            <a:off x="837560" y="2295144"/>
            <a:ext cx="3246120" cy="1463040"/>
          </a:xfrm>
          <a:prstGeom prst="rect">
            <a:avLst/>
          </a:prstGeom>
          <a:noFill/>
          <a:ln/>
        </p:spPr>
        <p:txBody>
          <a:bodyPr wrap="square" lIns="0" tIns="0" rIns="0" bIns="0" rtlCol="0" anchor="ctr"/>
          <a:lstStyle/>
          <a:p>
            <a:pPr marL="0" indent="0">
              <a:lnSpc>
                <a:spcPct val="125000"/>
              </a:lnSpc>
              <a:buNone/>
            </a:pPr>
            <a:r>
              <a:rPr lang="en-US" sz="1400" dirty="0">
                <a:solidFill>
                  <a:srgbClr val="FFFFFF"/>
                </a:solidFill>
                <a:latin typeface="Calibri" pitchFamily="34" charset="0"/>
                <a:ea typeface="Calibri" pitchFamily="34" charset="-122"/>
                <a:cs typeface="Calibri" pitchFamily="34" charset="-120"/>
              </a:rPr>
              <a:t>Smoking cessation support (NCSCT-accredited services), tobacco control policy, reducing occupational and household air pollution exposure</a:t>
            </a:r>
            <a:r>
              <a:rPr lang="en-US" sz="1400" dirty="0">
                <a:solidFill>
                  <a:srgbClr val="5C6B6E"/>
                </a:solidFill>
                <a:latin typeface="Calibri" pitchFamily="34" charset="0"/>
                <a:ea typeface="Calibri" pitchFamily="34" charset="-122"/>
                <a:cs typeface="Calibri" pitchFamily="34" charset="-120"/>
              </a:rPr>
              <a:t> </a:t>
            </a:r>
            <a:r>
              <a:rPr lang="en-US" sz="1400" dirty="0">
                <a:solidFill>
                  <a:schemeClr val="bg1"/>
                </a:solidFill>
                <a:latin typeface="Calibri" pitchFamily="34" charset="0"/>
                <a:ea typeface="Calibri" pitchFamily="34" charset="-122"/>
                <a:cs typeface="Calibri" pitchFamily="34" charset="-120"/>
              </a:rPr>
              <a:t>(NICE, 2019; Public Health England, 2019)</a:t>
            </a:r>
            <a:endParaRPr lang="en-US" sz="1400" dirty="0">
              <a:solidFill>
                <a:schemeClr val="bg1"/>
              </a:solidFill>
            </a:endParaRPr>
          </a:p>
        </p:txBody>
      </p:sp>
      <p:sp>
        <p:nvSpPr>
          <p:cNvPr id="7" name="Shape 5"/>
          <p:cNvSpPr/>
          <p:nvPr/>
        </p:nvSpPr>
        <p:spPr>
          <a:xfrm>
            <a:off x="4343400" y="1691640"/>
            <a:ext cx="3611880" cy="2377440"/>
          </a:xfrm>
          <a:prstGeom prst="roundRect">
            <a:avLst>
              <a:gd name="adj" fmla="val 3846"/>
            </a:avLst>
          </a:prstGeom>
          <a:solidFill>
            <a:srgbClr val="13798C"/>
          </a:solidFill>
          <a:ln/>
        </p:spPr>
      </p:sp>
      <p:sp>
        <p:nvSpPr>
          <p:cNvPr id="8" name="Text 6"/>
          <p:cNvSpPr/>
          <p:nvPr/>
        </p:nvSpPr>
        <p:spPr>
          <a:xfrm>
            <a:off x="4526280" y="1874520"/>
            <a:ext cx="3246120" cy="502920"/>
          </a:xfrm>
          <a:prstGeom prst="rect">
            <a:avLst/>
          </a:prstGeom>
          <a:noFill/>
          <a:ln/>
        </p:spPr>
        <p:txBody>
          <a:bodyPr wrap="square" lIns="0" tIns="0" rIns="0" bIns="0" rtlCol="0" anchor="ctr"/>
          <a:lstStyle/>
          <a:p>
            <a:pPr marL="0" indent="0">
              <a:buNone/>
            </a:pPr>
            <a:r>
              <a:rPr lang="en-US" sz="1600" b="1" dirty="0">
                <a:solidFill>
                  <a:srgbClr val="FFFFFF"/>
                </a:solidFill>
                <a:latin typeface="Cambria" pitchFamily="34" charset="0"/>
                <a:ea typeface="Cambria" pitchFamily="34" charset="-122"/>
                <a:cs typeface="Cambria" pitchFamily="34" charset="-120"/>
              </a:rPr>
              <a:t>Secondary prevention</a:t>
            </a:r>
            <a:endParaRPr lang="en-US" sz="1600" dirty="0"/>
          </a:p>
        </p:txBody>
      </p:sp>
      <p:sp>
        <p:nvSpPr>
          <p:cNvPr id="9" name="Text 7"/>
          <p:cNvSpPr/>
          <p:nvPr/>
        </p:nvSpPr>
        <p:spPr>
          <a:xfrm>
            <a:off x="4526280" y="2468880"/>
            <a:ext cx="3246120" cy="1463040"/>
          </a:xfrm>
          <a:prstGeom prst="rect">
            <a:avLst/>
          </a:prstGeom>
          <a:noFill/>
          <a:ln/>
        </p:spPr>
        <p:txBody>
          <a:bodyPr wrap="square" lIns="0" tIns="0" rIns="0" bIns="0" rtlCol="0" anchor="ctr"/>
          <a:lstStyle/>
          <a:p>
            <a:pPr marL="0" indent="0">
              <a:lnSpc>
                <a:spcPct val="125000"/>
              </a:lnSpc>
              <a:buNone/>
            </a:pPr>
            <a:r>
              <a:rPr lang="en-US" sz="1400" dirty="0">
                <a:solidFill>
                  <a:srgbClr val="FFFFFF"/>
                </a:solidFill>
                <a:latin typeface="Calibri" pitchFamily="34" charset="0"/>
                <a:ea typeface="Calibri" pitchFamily="34" charset="-122"/>
                <a:cs typeface="Calibri" pitchFamily="34" charset="-120"/>
              </a:rPr>
              <a:t>Case-finding spirometry in at-risk groups; early diagnosis enables earlier intervention and slower disease progression</a:t>
            </a:r>
            <a:r>
              <a:rPr lang="en-US" sz="1400" dirty="0">
                <a:solidFill>
                  <a:srgbClr val="5C6B6E"/>
                </a:solidFill>
                <a:latin typeface="Calibri" pitchFamily="34" charset="0"/>
                <a:ea typeface="Calibri" pitchFamily="34" charset="-122"/>
                <a:cs typeface="Calibri" pitchFamily="34" charset="-120"/>
              </a:rPr>
              <a:t> </a:t>
            </a:r>
            <a:r>
              <a:rPr lang="en-US" sz="1400" dirty="0">
                <a:solidFill>
                  <a:schemeClr val="bg1"/>
                </a:solidFill>
                <a:latin typeface="Calibri" pitchFamily="34" charset="0"/>
                <a:ea typeface="Calibri" pitchFamily="34" charset="-122"/>
                <a:cs typeface="Calibri" pitchFamily="34" charset="-120"/>
              </a:rPr>
              <a:t>(NICE, 2019)</a:t>
            </a:r>
            <a:endParaRPr lang="en-US" sz="1400" dirty="0">
              <a:solidFill>
                <a:schemeClr val="bg1"/>
              </a:solidFill>
            </a:endParaRPr>
          </a:p>
        </p:txBody>
      </p:sp>
      <p:sp>
        <p:nvSpPr>
          <p:cNvPr id="10" name="Shape 8"/>
          <p:cNvSpPr/>
          <p:nvPr/>
        </p:nvSpPr>
        <p:spPr>
          <a:xfrm>
            <a:off x="8138160" y="1691640"/>
            <a:ext cx="3611880" cy="2377440"/>
          </a:xfrm>
          <a:prstGeom prst="roundRect">
            <a:avLst>
              <a:gd name="adj" fmla="val 3846"/>
            </a:avLst>
          </a:prstGeom>
          <a:solidFill>
            <a:srgbClr val="5FBDB0"/>
          </a:solidFill>
          <a:ln/>
        </p:spPr>
      </p:sp>
      <p:sp>
        <p:nvSpPr>
          <p:cNvPr id="11" name="Text 9"/>
          <p:cNvSpPr/>
          <p:nvPr/>
        </p:nvSpPr>
        <p:spPr>
          <a:xfrm>
            <a:off x="8321040" y="1874520"/>
            <a:ext cx="3246120" cy="502920"/>
          </a:xfrm>
          <a:prstGeom prst="rect">
            <a:avLst/>
          </a:prstGeom>
          <a:noFill/>
          <a:ln/>
        </p:spPr>
        <p:txBody>
          <a:bodyPr wrap="square" lIns="0" tIns="0" rIns="0" bIns="0" rtlCol="0" anchor="ctr"/>
          <a:lstStyle/>
          <a:p>
            <a:pPr marL="0" indent="0">
              <a:buNone/>
            </a:pPr>
            <a:r>
              <a:rPr lang="en-US" sz="1600" b="1" dirty="0">
                <a:solidFill>
                  <a:srgbClr val="FFFFFF"/>
                </a:solidFill>
                <a:latin typeface="Cambria" pitchFamily="34" charset="0"/>
                <a:ea typeface="Cambria" pitchFamily="34" charset="-122"/>
                <a:cs typeface="Cambria" pitchFamily="34" charset="-120"/>
              </a:rPr>
              <a:t>Tertiary prevention</a:t>
            </a:r>
            <a:endParaRPr lang="en-US" sz="1600" dirty="0"/>
          </a:p>
        </p:txBody>
      </p:sp>
      <p:sp>
        <p:nvSpPr>
          <p:cNvPr id="12" name="Text 10"/>
          <p:cNvSpPr/>
          <p:nvPr/>
        </p:nvSpPr>
        <p:spPr>
          <a:xfrm>
            <a:off x="8321040" y="2468880"/>
            <a:ext cx="3246120" cy="1463040"/>
          </a:xfrm>
          <a:prstGeom prst="rect">
            <a:avLst/>
          </a:prstGeom>
          <a:noFill/>
          <a:ln/>
        </p:spPr>
        <p:txBody>
          <a:bodyPr wrap="square" lIns="0" tIns="0" rIns="0" bIns="0" rtlCol="0" anchor="ctr"/>
          <a:lstStyle/>
          <a:p>
            <a:pPr marL="0" indent="0">
              <a:lnSpc>
                <a:spcPct val="125000"/>
              </a:lnSpc>
              <a:buNone/>
            </a:pPr>
            <a:r>
              <a:rPr lang="en-US" sz="1400" dirty="0">
                <a:solidFill>
                  <a:srgbClr val="FFFFFF"/>
                </a:solidFill>
                <a:latin typeface="Calibri" pitchFamily="34" charset="0"/>
                <a:ea typeface="Calibri" pitchFamily="34" charset="-122"/>
                <a:cs typeface="Calibri" pitchFamily="34" charset="-120"/>
              </a:rPr>
              <a:t>Pulmonary rehabilitation, vaccination (flu/pneumococcal/COVID-19), self-management education to prevent exacerbations and hospital admission</a:t>
            </a:r>
            <a:r>
              <a:rPr lang="en-US" sz="1400" dirty="0">
                <a:solidFill>
                  <a:srgbClr val="5C6B6E"/>
                </a:solidFill>
                <a:latin typeface="Calibri" pitchFamily="34" charset="0"/>
                <a:ea typeface="Calibri" pitchFamily="34" charset="-122"/>
                <a:cs typeface="Calibri" pitchFamily="34" charset="-120"/>
              </a:rPr>
              <a:t> </a:t>
            </a:r>
            <a:r>
              <a:rPr lang="en-US" sz="1400" dirty="0">
                <a:solidFill>
                  <a:schemeClr val="bg1"/>
                </a:solidFill>
                <a:latin typeface="Calibri" pitchFamily="34" charset="0"/>
                <a:ea typeface="Calibri" pitchFamily="34" charset="-122"/>
                <a:cs typeface="Calibri" pitchFamily="34" charset="-120"/>
              </a:rPr>
              <a:t>(NHS England, 2019)</a:t>
            </a:r>
            <a:endParaRPr lang="en-US" sz="1400" dirty="0">
              <a:solidFill>
                <a:schemeClr val="bg1"/>
              </a:solidFill>
            </a:endParaRPr>
          </a:p>
        </p:txBody>
      </p:sp>
      <p:sp>
        <p:nvSpPr>
          <p:cNvPr id="13" name="Shape 11"/>
          <p:cNvSpPr/>
          <p:nvPr/>
        </p:nvSpPr>
        <p:spPr>
          <a:xfrm>
            <a:off x="548640" y="4343400"/>
            <a:ext cx="11064240" cy="1783080"/>
          </a:xfrm>
          <a:prstGeom prst="roundRect">
            <a:avLst>
              <a:gd name="adj" fmla="val 5128"/>
            </a:avLst>
          </a:prstGeom>
          <a:solidFill>
            <a:srgbClr val="EAF6F4"/>
          </a:solidFill>
          <a:ln/>
        </p:spPr>
      </p:sp>
      <p:sp>
        <p:nvSpPr>
          <p:cNvPr id="14" name="Text 12"/>
          <p:cNvSpPr/>
          <p:nvPr/>
        </p:nvSpPr>
        <p:spPr>
          <a:xfrm>
            <a:off x="837560" y="4480560"/>
            <a:ext cx="10455280" cy="320040"/>
          </a:xfrm>
          <a:prstGeom prst="rect">
            <a:avLst/>
          </a:prstGeom>
          <a:noFill/>
          <a:ln/>
        </p:spPr>
        <p:txBody>
          <a:bodyPr wrap="square" lIns="0" tIns="0" rIns="0" bIns="0" rtlCol="0" anchor="ctr"/>
          <a:lstStyle/>
          <a:p>
            <a:pPr marL="0" indent="0">
              <a:buNone/>
            </a:pPr>
            <a:r>
              <a:rPr lang="en-US" sz="1600" b="1" dirty="0">
                <a:solidFill>
                  <a:srgbClr val="0B4F5C"/>
                </a:solidFill>
                <a:latin typeface="Cambria" pitchFamily="34" charset="0"/>
                <a:ea typeface="Cambria" pitchFamily="34" charset="-122"/>
                <a:cs typeface="Cambria" pitchFamily="34" charset="-120"/>
              </a:rPr>
              <a:t>Why prevention matters for practice</a:t>
            </a:r>
            <a:endParaRPr lang="en-US" sz="1600" dirty="0"/>
          </a:p>
        </p:txBody>
      </p:sp>
      <p:sp>
        <p:nvSpPr>
          <p:cNvPr id="15" name="Text 13"/>
          <p:cNvSpPr/>
          <p:nvPr/>
        </p:nvSpPr>
        <p:spPr>
          <a:xfrm>
            <a:off x="914400" y="4864608"/>
            <a:ext cx="10607040" cy="1188720"/>
          </a:xfrm>
          <a:prstGeom prst="rect">
            <a:avLst/>
          </a:prstGeom>
          <a:noFill/>
          <a:ln/>
        </p:spPr>
        <p:txBody>
          <a:bodyPr wrap="square" lIns="0" tIns="0" rIns="0" bIns="0" rtlCol="0" anchor="ctr"/>
          <a:lstStyle/>
          <a:p>
            <a:pPr marL="0" indent="0">
              <a:lnSpc>
                <a:spcPct val="128000"/>
              </a:lnSpc>
              <a:buNone/>
            </a:pPr>
            <a:r>
              <a:rPr lang="en-US" sz="1400" dirty="0">
                <a:solidFill>
                  <a:srgbClr val="1B2B2E"/>
                </a:solidFill>
                <a:latin typeface="Calibri" pitchFamily="34" charset="0"/>
                <a:ea typeface="Calibri" pitchFamily="34" charset="-122"/>
                <a:cs typeface="Calibri" pitchFamily="34" charset="-120"/>
              </a:rPr>
              <a:t>Smoking cessation is the only intervention proven to alter the long-term trajectory of lung function decline. Brief opportunistic advice from any health or social care professional, at any contact, increases quit attempts. NICE and the NHS Long Term Plan both prioritise earlier diagnosis and prevention to reduce the projected rise in COPD prevalence, admissions and cost over the next decade.</a:t>
            </a:r>
            <a:r>
              <a:rPr lang="en-US" sz="1400" dirty="0">
                <a:solidFill>
                  <a:srgbClr val="5C6B6E"/>
                </a:solidFill>
                <a:latin typeface="Calibri" pitchFamily="34" charset="0"/>
                <a:ea typeface="Calibri" pitchFamily="34" charset="-122"/>
                <a:cs typeface="Calibri" pitchFamily="34" charset="-120"/>
              </a:rPr>
              <a:t> (NICE, 2019; NHS England, 2019)</a:t>
            </a:r>
            <a:endParaRPr lang="en-US" sz="1400" dirty="0"/>
          </a:p>
        </p:txBody>
      </p:sp>
      <p:sp>
        <p:nvSpPr>
          <p:cNvPr id="16" name="Text 14"/>
          <p:cNvSpPr/>
          <p:nvPr/>
        </p:nvSpPr>
        <p:spPr>
          <a:xfrm>
            <a:off x="457200" y="6565392"/>
            <a:ext cx="8229600" cy="256032"/>
          </a:xfrm>
          <a:prstGeom prst="rect">
            <a:avLst/>
          </a:prstGeom>
          <a:noFill/>
          <a:ln/>
        </p:spPr>
        <p:txBody>
          <a:bodyPr wrap="square" lIns="0" tIns="0" rIns="0" bIns="0" rtlCol="0" anchor="ctr"/>
          <a:lstStyle/>
          <a:p>
            <a:pPr marL="0" indent="0">
              <a:buNone/>
            </a:pPr>
            <a:endParaRPr lang="en-US" sz="900" dirty="0"/>
          </a:p>
        </p:txBody>
      </p:sp>
      <p:sp>
        <p:nvSpPr>
          <p:cNvPr id="17" name="Text 15"/>
          <p:cNvSpPr/>
          <p:nvPr/>
        </p:nvSpPr>
        <p:spPr>
          <a:xfrm>
            <a:off x="11521440" y="6565392"/>
            <a:ext cx="365760" cy="256032"/>
          </a:xfrm>
          <a:prstGeom prst="rect">
            <a:avLst/>
          </a:prstGeom>
          <a:noFill/>
          <a:ln/>
        </p:spPr>
        <p:txBody>
          <a:bodyPr wrap="square" lIns="0" tIns="0" rIns="0" bIns="0" rtlCol="0" anchor="ctr"/>
          <a:lstStyle/>
          <a:p>
            <a:pPr marL="0" indent="0" algn="r">
              <a:buNone/>
            </a:pPr>
            <a:r>
              <a:rPr lang="en-US" sz="900" dirty="0">
                <a:solidFill>
                  <a:srgbClr val="5C6B6E"/>
                </a:solidFill>
                <a:latin typeface="Calibri" pitchFamily="34" charset="0"/>
                <a:ea typeface="Calibri" pitchFamily="34" charset="-122"/>
                <a:cs typeface="Calibri" pitchFamily="34" charset="-120"/>
              </a:rPr>
              <a:t>14</a:t>
            </a:r>
            <a:endParaRPr lang="en-US" sz="900" dirty="0"/>
          </a:p>
        </p:txBody>
      </p:sp>
      <mc:AlternateContent xmlns:mc="http://schemas.openxmlformats.org/markup-compatibility/2006" xmlns:p14="http://schemas.microsoft.com/office/powerpoint/2010/main" xmlns:aink="http://schemas.microsoft.com/office/drawing/2016/ink">
        <mc:Choice Requires="p14 aink">
          <p:contentPart p14:bwMode="auto" r:id="rId3">
            <p14:nvContentPartPr>
              <p14:cNvPr id="18" name="Ink 17">
                <a:extLst>
                  <a:ext uri="{FF2B5EF4-FFF2-40B4-BE49-F238E27FC236}">
                    <a16:creationId xmlns:a16="http://schemas.microsoft.com/office/drawing/2014/main" id="{BECB1BE0-D5A3-A991-D3E0-BFD099377FEA}"/>
                  </a:ext>
                </a:extLst>
              </p14:cNvPr>
              <p14:cNvContentPartPr/>
              <p14:nvPr/>
            </p14:nvContentPartPr>
            <p14:xfrm>
              <a:off x="2541777" y="3587717"/>
              <a:ext cx="360" cy="360"/>
            </p14:xfrm>
          </p:contentPart>
        </mc:Choice>
        <mc:Fallback xmlns="">
          <p:pic>
            <p:nvPicPr>
              <p:cNvPr id="18" name="Ink 17">
                <a:extLst>
                  <a:ext uri="{FF2B5EF4-FFF2-40B4-BE49-F238E27FC236}">
                    <a16:creationId xmlns:a16="http://schemas.microsoft.com/office/drawing/2014/main" id="{BECB1BE0-D5A3-A991-D3E0-BFD099377FEA}"/>
                  </a:ext>
                </a:extLst>
              </p:cNvPr>
              <p:cNvPicPr/>
              <p:nvPr/>
            </p:nvPicPr>
            <p:blipFill>
              <a:blip r:embed="rId4"/>
              <a:stretch>
                <a:fillRect/>
              </a:stretch>
            </p:blipFill>
            <p:spPr>
              <a:xfrm>
                <a:off x="2532777" y="3578717"/>
                <a:ext cx="18000" cy="1800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5">
            <p14:nvContentPartPr>
              <p14:cNvPr id="19" name="Ink 18">
                <a:extLst>
                  <a:ext uri="{FF2B5EF4-FFF2-40B4-BE49-F238E27FC236}">
                    <a16:creationId xmlns:a16="http://schemas.microsoft.com/office/drawing/2014/main" id="{D31B8757-C4A7-16BA-61C1-DDE05B261CFA}"/>
                  </a:ext>
                </a:extLst>
              </p14:cNvPr>
              <p14:cNvContentPartPr/>
              <p14:nvPr/>
            </p14:nvContentPartPr>
            <p14:xfrm>
              <a:off x="2456457" y="3587717"/>
              <a:ext cx="360" cy="360"/>
            </p14:xfrm>
          </p:contentPart>
        </mc:Choice>
        <mc:Fallback xmlns="">
          <p:pic>
            <p:nvPicPr>
              <p:cNvPr id="19" name="Ink 18">
                <a:extLst>
                  <a:ext uri="{FF2B5EF4-FFF2-40B4-BE49-F238E27FC236}">
                    <a16:creationId xmlns:a16="http://schemas.microsoft.com/office/drawing/2014/main" id="{D31B8757-C4A7-16BA-61C1-DDE05B261CFA}"/>
                  </a:ext>
                </a:extLst>
              </p:cNvPr>
              <p:cNvPicPr/>
              <p:nvPr/>
            </p:nvPicPr>
            <p:blipFill>
              <a:blip r:embed="rId6"/>
              <a:stretch>
                <a:fillRect/>
              </a:stretch>
            </p:blipFill>
            <p:spPr>
              <a:xfrm>
                <a:off x="2447817" y="3578717"/>
                <a:ext cx="18000" cy="1800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7">
            <p14:nvContentPartPr>
              <p14:cNvPr id="21" name="Ink 20">
                <a:extLst>
                  <a:ext uri="{FF2B5EF4-FFF2-40B4-BE49-F238E27FC236}">
                    <a16:creationId xmlns:a16="http://schemas.microsoft.com/office/drawing/2014/main" id="{5780A356-BAD3-E709-A5A2-6DACF6E44804}"/>
                  </a:ext>
                </a:extLst>
              </p14:cNvPr>
              <p14:cNvContentPartPr/>
              <p14:nvPr/>
            </p14:nvContentPartPr>
            <p14:xfrm flipV="1">
              <a:off x="2456457" y="3587357"/>
              <a:ext cx="410760" cy="16200"/>
            </p14:xfrm>
          </p:contentPart>
        </mc:Choice>
        <mc:Fallback xmlns="">
          <p:pic>
            <p:nvPicPr>
              <p:cNvPr id="21" name="Ink 20">
                <a:extLst>
                  <a:ext uri="{FF2B5EF4-FFF2-40B4-BE49-F238E27FC236}">
                    <a16:creationId xmlns:a16="http://schemas.microsoft.com/office/drawing/2014/main" id="{5780A356-BAD3-E709-A5A2-6DACF6E44804}"/>
                  </a:ext>
                </a:extLst>
              </p:cNvPr>
              <p:cNvPicPr/>
              <p:nvPr/>
            </p:nvPicPr>
            <p:blipFill>
              <a:blip r:embed="rId8"/>
              <a:stretch>
                <a:fillRect/>
              </a:stretch>
            </p:blipFill>
            <p:spPr>
              <a:xfrm>
                <a:off x="-7812543" y="3578357"/>
                <a:ext cx="20538000" cy="33840"/>
              </a:xfrm>
              <a:prstGeom prst="rect">
                <a:avLst/>
              </a:prstGeom>
            </p:spPr>
          </p:pic>
        </mc:Fallback>
      </mc:AlternateContent>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4">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47472"/>
            <a:ext cx="11064240" cy="594360"/>
          </a:xfrm>
          <a:prstGeom prst="rect">
            <a:avLst/>
          </a:prstGeom>
          <a:noFill/>
          <a:ln/>
        </p:spPr>
        <p:txBody>
          <a:bodyPr wrap="square" lIns="0" tIns="0" rIns="0" bIns="0" rtlCol="0" anchor="ctr"/>
          <a:lstStyle/>
          <a:p>
            <a:pPr marL="0" indent="0">
              <a:buNone/>
            </a:pPr>
            <a:r>
              <a:rPr lang="en-US" sz="2900" b="1" dirty="0">
                <a:solidFill>
                  <a:srgbClr val="0B4F5C"/>
                </a:solidFill>
                <a:latin typeface="Cambria" pitchFamily="34" charset="0"/>
                <a:ea typeface="Cambria" pitchFamily="34" charset="-122"/>
                <a:cs typeface="Cambria" pitchFamily="34" charset="-120"/>
              </a:rPr>
              <a:t>Delivering Co-Productive Care</a:t>
            </a:r>
            <a:endParaRPr lang="en-US" sz="2900" dirty="0"/>
          </a:p>
        </p:txBody>
      </p:sp>
      <p:sp>
        <p:nvSpPr>
          <p:cNvPr id="3" name="Text 1"/>
          <p:cNvSpPr/>
          <p:nvPr/>
        </p:nvSpPr>
        <p:spPr>
          <a:xfrm>
            <a:off x="548640" y="896112"/>
            <a:ext cx="11064240" cy="365760"/>
          </a:xfrm>
          <a:prstGeom prst="rect">
            <a:avLst/>
          </a:prstGeom>
          <a:noFill/>
          <a:ln/>
        </p:spPr>
        <p:txBody>
          <a:bodyPr wrap="square" lIns="0" tIns="0" rIns="0" bIns="0" rtlCol="0" anchor="ctr"/>
          <a:lstStyle/>
          <a:p>
            <a:pPr marL="0" indent="0">
              <a:buNone/>
            </a:pPr>
            <a:r>
              <a:rPr lang="en-US" sz="1250" i="1" dirty="0">
                <a:solidFill>
                  <a:srgbClr val="5C6B6E"/>
                </a:solidFill>
                <a:latin typeface="Cambria" panose="02040503050406030204" pitchFamily="18" charset="0"/>
                <a:ea typeface="Cambria" panose="02040503050406030204" pitchFamily="18" charset="0"/>
                <a:cs typeface="Calibri" pitchFamily="34" charset="-120"/>
              </a:rPr>
              <a:t>Skills, values and behaviours needed to work WITH people living with COPD</a:t>
            </a:r>
            <a:endParaRPr lang="en-US" sz="1250" dirty="0">
              <a:latin typeface="Cambria" panose="02040503050406030204" pitchFamily="18" charset="0"/>
              <a:ea typeface="Cambria" panose="02040503050406030204" pitchFamily="18" charset="0"/>
            </a:endParaRPr>
          </a:p>
        </p:txBody>
      </p:sp>
      <p:sp>
        <p:nvSpPr>
          <p:cNvPr id="4" name="Shape 2"/>
          <p:cNvSpPr/>
          <p:nvPr/>
        </p:nvSpPr>
        <p:spPr>
          <a:xfrm>
            <a:off x="548640" y="1691640"/>
            <a:ext cx="3611880" cy="594360"/>
          </a:xfrm>
          <a:prstGeom prst="roundRect">
            <a:avLst>
              <a:gd name="adj" fmla="val 12308"/>
            </a:avLst>
          </a:prstGeom>
          <a:solidFill>
            <a:srgbClr val="0B4F5C"/>
          </a:solidFill>
          <a:ln/>
        </p:spPr>
      </p:sp>
      <p:sp>
        <p:nvSpPr>
          <p:cNvPr id="5" name="Text 3"/>
          <p:cNvSpPr/>
          <p:nvPr/>
        </p:nvSpPr>
        <p:spPr>
          <a:xfrm>
            <a:off x="548640" y="1691640"/>
            <a:ext cx="3611880" cy="594360"/>
          </a:xfrm>
          <a:prstGeom prst="rect">
            <a:avLst/>
          </a:prstGeom>
          <a:noFill/>
          <a:ln/>
        </p:spPr>
        <p:txBody>
          <a:bodyPr wrap="square" lIns="0" tIns="0" rIns="0" bIns="0" rtlCol="0" anchor="ctr"/>
          <a:lstStyle/>
          <a:p>
            <a:pPr marL="0" indent="0" algn="ctr">
              <a:buNone/>
            </a:pPr>
            <a:r>
              <a:rPr lang="en-US" sz="1700" b="1" dirty="0">
                <a:solidFill>
                  <a:srgbClr val="FFFFFF"/>
                </a:solidFill>
                <a:latin typeface="Cambria" pitchFamily="34" charset="0"/>
                <a:ea typeface="Cambria" pitchFamily="34" charset="-122"/>
                <a:cs typeface="Cambria" pitchFamily="34" charset="-120"/>
              </a:rPr>
              <a:t>Skills</a:t>
            </a:r>
            <a:endParaRPr lang="en-US" sz="1700" dirty="0"/>
          </a:p>
        </p:txBody>
      </p:sp>
      <p:sp>
        <p:nvSpPr>
          <p:cNvPr id="6" name="Shape 4"/>
          <p:cNvSpPr/>
          <p:nvPr/>
        </p:nvSpPr>
        <p:spPr>
          <a:xfrm>
            <a:off x="548640" y="2350008"/>
            <a:ext cx="3429000" cy="3895344"/>
          </a:xfrm>
          <a:prstGeom prst="roundRect">
            <a:avLst>
              <a:gd name="adj" fmla="val 2025"/>
            </a:avLst>
          </a:prstGeom>
          <a:solidFill>
            <a:srgbClr val="EAF6F4"/>
          </a:solidFill>
          <a:ln/>
        </p:spPr>
      </p:sp>
      <p:sp>
        <p:nvSpPr>
          <p:cNvPr id="7" name="Text 5"/>
          <p:cNvSpPr/>
          <p:nvPr/>
        </p:nvSpPr>
        <p:spPr>
          <a:xfrm>
            <a:off x="731520" y="2560320"/>
            <a:ext cx="3246120" cy="3429000"/>
          </a:xfrm>
          <a:prstGeom prst="rect">
            <a:avLst/>
          </a:prstGeom>
          <a:noFill/>
          <a:ln/>
        </p:spPr>
        <p:txBody>
          <a:bodyPr wrap="square" lIns="0" tIns="0" rIns="0" bIns="0" rtlCol="0" anchor="ctr"/>
          <a:lstStyle/>
          <a:p>
            <a:pPr marL="342900" indent="-342900">
              <a:lnSpc>
                <a:spcPct val="118000"/>
              </a:lnSpc>
              <a:spcAft>
                <a:spcPts val="1000"/>
              </a:spcAft>
              <a:buSzPct val="100000"/>
              <a:buChar char="●"/>
            </a:pPr>
            <a:r>
              <a:rPr lang="en-US" sz="1400" dirty="0">
                <a:solidFill>
                  <a:srgbClr val="1B2B2E"/>
                </a:solidFill>
                <a:latin typeface="Calibri" pitchFamily="34" charset="0"/>
                <a:ea typeface="Calibri" pitchFamily="34" charset="-122"/>
                <a:cs typeface="Calibri" pitchFamily="34" charset="-120"/>
              </a:rPr>
              <a:t>Health-coaching &amp; motivational interviewing to support behaviour change (e.g. smoking cessation) (PCI, 2021)</a:t>
            </a:r>
            <a:endParaRPr lang="en-US" sz="1400" dirty="0"/>
          </a:p>
          <a:p>
            <a:pPr marL="342900" indent="-342900">
              <a:lnSpc>
                <a:spcPct val="118000"/>
              </a:lnSpc>
              <a:spcAft>
                <a:spcPts val="1000"/>
              </a:spcAft>
              <a:buSzPct val="100000"/>
              <a:buChar char="●"/>
            </a:pPr>
            <a:r>
              <a:rPr lang="en-US" sz="1400" dirty="0">
                <a:solidFill>
                  <a:srgbClr val="1B2B2E"/>
                </a:solidFill>
                <a:latin typeface="Calibri" pitchFamily="34" charset="0"/>
                <a:ea typeface="Calibri" pitchFamily="34" charset="-122"/>
                <a:cs typeface="Calibri" pitchFamily="34" charset="-120"/>
              </a:rPr>
              <a:t>Teach-back communication to check and build health literacy around inhaler technique and self-management (PCI, 2021)</a:t>
            </a:r>
            <a:endParaRPr lang="en-US" sz="1400" dirty="0"/>
          </a:p>
          <a:p>
            <a:pPr marL="342900" indent="-342900">
              <a:lnSpc>
                <a:spcPct val="118000"/>
              </a:lnSpc>
              <a:spcAft>
                <a:spcPts val="1000"/>
              </a:spcAft>
              <a:buSzPct val="100000"/>
              <a:buChar char="●"/>
            </a:pPr>
            <a:r>
              <a:rPr lang="en-US" sz="1400" dirty="0">
                <a:solidFill>
                  <a:srgbClr val="1B2B2E"/>
                </a:solidFill>
                <a:latin typeface="Calibri" pitchFamily="34" charset="0"/>
                <a:ea typeface="Calibri" pitchFamily="34" charset="-122"/>
                <a:cs typeface="Calibri" pitchFamily="34" charset="-120"/>
              </a:rPr>
              <a:t>Breathlessness management &amp; non-pharmacological symptom coaching (British Thoracic Society, 2023)</a:t>
            </a:r>
            <a:endParaRPr lang="en-US" sz="1400" dirty="0"/>
          </a:p>
          <a:p>
            <a:pPr marL="342900" indent="-342900">
              <a:lnSpc>
                <a:spcPct val="118000"/>
              </a:lnSpc>
              <a:spcAft>
                <a:spcPts val="1000"/>
              </a:spcAft>
              <a:buSzPct val="100000"/>
              <a:buChar char="●"/>
            </a:pPr>
            <a:r>
              <a:rPr lang="en-US" sz="1400" dirty="0">
                <a:solidFill>
                  <a:srgbClr val="1B2B2E"/>
                </a:solidFill>
                <a:latin typeface="Calibri" pitchFamily="34" charset="0"/>
                <a:ea typeface="Calibri" pitchFamily="34" charset="-122"/>
                <a:cs typeface="Calibri" pitchFamily="34" charset="-120"/>
              </a:rPr>
              <a:t>Multidisciplinary collaboration across nursing, medicine, physiotherapy and social care (NHS England, 2019)</a:t>
            </a:r>
            <a:endParaRPr lang="en-US" sz="1400" dirty="0"/>
          </a:p>
        </p:txBody>
      </p:sp>
      <p:sp>
        <p:nvSpPr>
          <p:cNvPr id="8" name="Shape 6"/>
          <p:cNvSpPr/>
          <p:nvPr/>
        </p:nvSpPr>
        <p:spPr>
          <a:xfrm>
            <a:off x="4343400" y="1691640"/>
            <a:ext cx="3611880" cy="594360"/>
          </a:xfrm>
          <a:prstGeom prst="roundRect">
            <a:avLst>
              <a:gd name="adj" fmla="val 12308"/>
            </a:avLst>
          </a:prstGeom>
          <a:solidFill>
            <a:srgbClr val="13798C"/>
          </a:solidFill>
          <a:ln/>
        </p:spPr>
      </p:sp>
      <p:sp>
        <p:nvSpPr>
          <p:cNvPr id="9" name="Text 7"/>
          <p:cNvSpPr/>
          <p:nvPr/>
        </p:nvSpPr>
        <p:spPr>
          <a:xfrm>
            <a:off x="4343400" y="1691640"/>
            <a:ext cx="3611880" cy="594360"/>
          </a:xfrm>
          <a:prstGeom prst="rect">
            <a:avLst/>
          </a:prstGeom>
          <a:noFill/>
          <a:ln/>
        </p:spPr>
        <p:txBody>
          <a:bodyPr wrap="square" lIns="0" tIns="0" rIns="0" bIns="0" rtlCol="0" anchor="ctr"/>
          <a:lstStyle/>
          <a:p>
            <a:pPr marL="0" indent="0" algn="ctr">
              <a:buNone/>
            </a:pPr>
            <a:r>
              <a:rPr lang="en-US" sz="1700" b="1" dirty="0">
                <a:solidFill>
                  <a:srgbClr val="FFFFFF"/>
                </a:solidFill>
                <a:latin typeface="Cambria" pitchFamily="34" charset="0"/>
                <a:ea typeface="Cambria" pitchFamily="34" charset="-122"/>
                <a:cs typeface="Cambria" pitchFamily="34" charset="-120"/>
              </a:rPr>
              <a:t>Values</a:t>
            </a:r>
            <a:endParaRPr lang="en-US" sz="1700" dirty="0"/>
          </a:p>
        </p:txBody>
      </p:sp>
      <p:sp>
        <p:nvSpPr>
          <p:cNvPr id="10" name="Shape 8"/>
          <p:cNvSpPr/>
          <p:nvPr/>
        </p:nvSpPr>
        <p:spPr>
          <a:xfrm>
            <a:off x="4343400" y="2350008"/>
            <a:ext cx="3611880" cy="3895344"/>
          </a:xfrm>
          <a:prstGeom prst="roundRect">
            <a:avLst>
              <a:gd name="adj" fmla="val 2025"/>
            </a:avLst>
          </a:prstGeom>
          <a:solidFill>
            <a:srgbClr val="EAF6F4"/>
          </a:solidFill>
          <a:ln/>
        </p:spPr>
      </p:sp>
      <p:sp>
        <p:nvSpPr>
          <p:cNvPr id="11" name="Text 9"/>
          <p:cNvSpPr/>
          <p:nvPr/>
        </p:nvSpPr>
        <p:spPr>
          <a:xfrm>
            <a:off x="4526280" y="2560320"/>
            <a:ext cx="3246120" cy="3429000"/>
          </a:xfrm>
          <a:prstGeom prst="rect">
            <a:avLst/>
          </a:prstGeom>
          <a:noFill/>
          <a:ln/>
        </p:spPr>
        <p:txBody>
          <a:bodyPr wrap="square" lIns="0" tIns="0" rIns="0" bIns="0" rtlCol="0" anchor="ctr"/>
          <a:lstStyle/>
          <a:p>
            <a:pPr marL="342900" indent="-342900">
              <a:lnSpc>
                <a:spcPct val="118000"/>
              </a:lnSpc>
              <a:spcAft>
                <a:spcPts val="1000"/>
              </a:spcAft>
              <a:buSzPct val="100000"/>
              <a:buChar char="●"/>
            </a:pPr>
            <a:r>
              <a:rPr lang="en-US" sz="1400" dirty="0">
                <a:solidFill>
                  <a:srgbClr val="1B2B2E"/>
                </a:solidFill>
                <a:latin typeface="Calibri" pitchFamily="34" charset="0"/>
                <a:ea typeface="Calibri" pitchFamily="34" charset="-122"/>
                <a:cs typeface="Calibri" pitchFamily="34" charset="-120"/>
              </a:rPr>
              <a:t>Genuine respect for patient autonomy and the right to make informed choices (SfH/C4CC, 2016)</a:t>
            </a:r>
            <a:endParaRPr lang="en-US" sz="1400" dirty="0"/>
          </a:p>
          <a:p>
            <a:pPr marL="342900" indent="-342900">
              <a:lnSpc>
                <a:spcPct val="118000"/>
              </a:lnSpc>
              <a:spcAft>
                <a:spcPts val="1000"/>
              </a:spcAft>
              <a:buSzPct val="100000"/>
              <a:buChar char="●"/>
            </a:pPr>
            <a:r>
              <a:rPr lang="en-US" sz="1400" dirty="0">
                <a:solidFill>
                  <a:srgbClr val="1B2B2E"/>
                </a:solidFill>
                <a:latin typeface="Calibri" pitchFamily="34" charset="0"/>
                <a:ea typeface="Calibri" pitchFamily="34" charset="-122"/>
                <a:cs typeface="Calibri" pitchFamily="34" charset="-120"/>
              </a:rPr>
              <a:t>Valuing lived experience as equal in worth to clinical expertise (SfH/C4CC, 2016)</a:t>
            </a:r>
            <a:endParaRPr lang="en-US" sz="1400" dirty="0"/>
          </a:p>
          <a:p>
            <a:pPr marL="342900" indent="-342900">
              <a:lnSpc>
                <a:spcPct val="118000"/>
              </a:lnSpc>
              <a:spcAft>
                <a:spcPts val="1000"/>
              </a:spcAft>
              <a:buSzPct val="100000"/>
              <a:buChar char="●"/>
            </a:pPr>
            <a:r>
              <a:rPr lang="en-US" sz="1400" dirty="0">
                <a:solidFill>
                  <a:srgbClr val="1B2B2E"/>
                </a:solidFill>
                <a:latin typeface="Calibri" pitchFamily="34" charset="0"/>
                <a:ea typeface="Calibri" pitchFamily="34" charset="-122"/>
                <a:cs typeface="Calibri" pitchFamily="34" charset="-120"/>
              </a:rPr>
              <a:t>Equity -- actively addressing the deprivation gap in COPD outcomes (Sanofi UK, 2024)</a:t>
            </a:r>
            <a:endParaRPr lang="en-US" sz="1400" dirty="0"/>
          </a:p>
          <a:p>
            <a:pPr marL="342900" indent="-342900">
              <a:lnSpc>
                <a:spcPct val="118000"/>
              </a:lnSpc>
              <a:spcAft>
                <a:spcPts val="1000"/>
              </a:spcAft>
              <a:buSzPct val="100000"/>
              <a:buChar char="●"/>
            </a:pPr>
            <a:r>
              <a:rPr lang="en-US" sz="1400" dirty="0">
                <a:solidFill>
                  <a:srgbClr val="1B2B2E"/>
                </a:solidFill>
                <a:latin typeface="Calibri" pitchFamily="34" charset="0"/>
                <a:ea typeface="Calibri" pitchFamily="34" charset="-122"/>
                <a:cs typeface="Calibri" pitchFamily="34" charset="-120"/>
              </a:rPr>
              <a:t>Compassion in the face of a stigmatised, often self-blamed condition (SfH/C4CC, 2016)</a:t>
            </a:r>
            <a:endParaRPr lang="en-US" sz="1400" dirty="0"/>
          </a:p>
        </p:txBody>
      </p:sp>
      <p:sp>
        <p:nvSpPr>
          <p:cNvPr id="12" name="Shape 10"/>
          <p:cNvSpPr/>
          <p:nvPr/>
        </p:nvSpPr>
        <p:spPr>
          <a:xfrm>
            <a:off x="8138160" y="1691640"/>
            <a:ext cx="3611880" cy="594360"/>
          </a:xfrm>
          <a:prstGeom prst="roundRect">
            <a:avLst>
              <a:gd name="adj" fmla="val 12308"/>
            </a:avLst>
          </a:prstGeom>
          <a:solidFill>
            <a:srgbClr val="E2653C"/>
          </a:solidFill>
          <a:ln/>
        </p:spPr>
      </p:sp>
      <p:sp>
        <p:nvSpPr>
          <p:cNvPr id="13" name="Text 11"/>
          <p:cNvSpPr/>
          <p:nvPr/>
        </p:nvSpPr>
        <p:spPr>
          <a:xfrm>
            <a:off x="8138160" y="1691640"/>
            <a:ext cx="3611880" cy="594360"/>
          </a:xfrm>
          <a:prstGeom prst="rect">
            <a:avLst/>
          </a:prstGeom>
          <a:noFill/>
          <a:ln/>
        </p:spPr>
        <p:txBody>
          <a:bodyPr wrap="square" lIns="0" tIns="0" rIns="0" bIns="0" rtlCol="0" anchor="ctr"/>
          <a:lstStyle/>
          <a:p>
            <a:pPr marL="0" indent="0" algn="ctr">
              <a:buNone/>
            </a:pPr>
            <a:r>
              <a:rPr lang="en-US" sz="1700" b="1" dirty="0">
                <a:solidFill>
                  <a:srgbClr val="FFFFFF"/>
                </a:solidFill>
                <a:latin typeface="Cambria" pitchFamily="34" charset="0"/>
                <a:ea typeface="Cambria" pitchFamily="34" charset="-122"/>
                <a:cs typeface="Cambria" pitchFamily="34" charset="-120"/>
              </a:rPr>
              <a:t>Behaviours</a:t>
            </a:r>
            <a:endParaRPr lang="en-US" sz="1700" dirty="0"/>
          </a:p>
        </p:txBody>
      </p:sp>
      <p:sp>
        <p:nvSpPr>
          <p:cNvPr id="14" name="Shape 12"/>
          <p:cNvSpPr/>
          <p:nvPr/>
        </p:nvSpPr>
        <p:spPr>
          <a:xfrm>
            <a:off x="8138160" y="2468880"/>
            <a:ext cx="3611880" cy="3776472"/>
          </a:xfrm>
          <a:prstGeom prst="roundRect">
            <a:avLst>
              <a:gd name="adj" fmla="val 2025"/>
            </a:avLst>
          </a:prstGeom>
          <a:solidFill>
            <a:srgbClr val="EAF6F4"/>
          </a:solidFill>
          <a:ln/>
        </p:spPr>
      </p:sp>
      <p:sp>
        <p:nvSpPr>
          <p:cNvPr id="15" name="Text 13"/>
          <p:cNvSpPr/>
          <p:nvPr/>
        </p:nvSpPr>
        <p:spPr>
          <a:xfrm>
            <a:off x="8321040" y="2560320"/>
            <a:ext cx="3246120" cy="3429000"/>
          </a:xfrm>
          <a:prstGeom prst="rect">
            <a:avLst/>
          </a:prstGeom>
          <a:noFill/>
          <a:ln/>
        </p:spPr>
        <p:txBody>
          <a:bodyPr wrap="square" lIns="0" tIns="0" rIns="0" bIns="0" rtlCol="0" anchor="ctr"/>
          <a:lstStyle/>
          <a:p>
            <a:pPr marL="342900" indent="-342900">
              <a:lnSpc>
                <a:spcPct val="118000"/>
              </a:lnSpc>
              <a:spcAft>
                <a:spcPts val="1000"/>
              </a:spcAft>
              <a:buSzPct val="100000"/>
              <a:buChar char="●"/>
            </a:pPr>
            <a:r>
              <a:rPr lang="en-US" sz="1400" dirty="0">
                <a:solidFill>
                  <a:srgbClr val="1B2B2E"/>
                </a:solidFill>
                <a:latin typeface="Calibri" pitchFamily="34" charset="0"/>
                <a:ea typeface="Calibri" pitchFamily="34" charset="-122"/>
                <a:cs typeface="Calibri" pitchFamily="34" charset="-120"/>
              </a:rPr>
              <a:t>Active listening and asking “what matters to you?”, not just “what is the matter?” (PCI, 2021)</a:t>
            </a:r>
            <a:endParaRPr lang="en-US" sz="1400" dirty="0"/>
          </a:p>
          <a:p>
            <a:pPr marL="342900" indent="-342900">
              <a:lnSpc>
                <a:spcPct val="118000"/>
              </a:lnSpc>
              <a:spcAft>
                <a:spcPts val="1000"/>
              </a:spcAft>
              <a:buSzPct val="100000"/>
              <a:buChar char="●"/>
            </a:pPr>
            <a:r>
              <a:rPr lang="en-US" sz="1400" dirty="0">
                <a:solidFill>
                  <a:srgbClr val="1B2B2E"/>
                </a:solidFill>
                <a:latin typeface="Calibri" pitchFamily="34" charset="0"/>
                <a:ea typeface="Calibri" pitchFamily="34" charset="-122"/>
                <a:cs typeface="Calibri" pitchFamily="34" charset="-120"/>
              </a:rPr>
              <a:t>Sharing power and decision-making rather than directing care (SfH/C4CC, 2016)</a:t>
            </a:r>
            <a:endParaRPr lang="en-US" sz="1400" dirty="0"/>
          </a:p>
          <a:p>
            <a:pPr marL="342900" indent="-342900">
              <a:lnSpc>
                <a:spcPct val="118000"/>
              </a:lnSpc>
              <a:spcAft>
                <a:spcPts val="1000"/>
              </a:spcAft>
              <a:buSzPct val="100000"/>
              <a:buChar char="●"/>
            </a:pPr>
            <a:r>
              <a:rPr lang="en-US" sz="1400" dirty="0">
                <a:solidFill>
                  <a:srgbClr val="1B2B2E"/>
                </a:solidFill>
                <a:latin typeface="Calibri" pitchFamily="34" charset="0"/>
                <a:ea typeface="Calibri" pitchFamily="34" charset="-122"/>
                <a:cs typeface="Calibri" pitchFamily="34" charset="-120"/>
              </a:rPr>
              <a:t>Consistency and follow-through that builds trust over a long-term relationship (PCI, 2021)</a:t>
            </a:r>
            <a:endParaRPr lang="en-US" sz="1400" dirty="0"/>
          </a:p>
          <a:p>
            <a:pPr marL="342900" indent="-342900">
              <a:lnSpc>
                <a:spcPct val="118000"/>
              </a:lnSpc>
              <a:spcAft>
                <a:spcPts val="1000"/>
              </a:spcAft>
              <a:buSzPct val="100000"/>
              <a:buChar char="●"/>
            </a:pPr>
            <a:r>
              <a:rPr lang="en-US" sz="1400" dirty="0">
                <a:solidFill>
                  <a:srgbClr val="1B2B2E"/>
                </a:solidFill>
                <a:latin typeface="Calibri" pitchFamily="34" charset="0"/>
                <a:ea typeface="Calibri" pitchFamily="34" charset="-122"/>
                <a:cs typeface="Calibri" pitchFamily="34" charset="-120"/>
              </a:rPr>
              <a:t>Cultural humility and flexibility to adapt support to the person's circumstances (SfH/C4CC, 2016)</a:t>
            </a:r>
            <a:endParaRPr lang="en-US" sz="1400" dirty="0"/>
          </a:p>
        </p:txBody>
      </p:sp>
      <p:sp>
        <p:nvSpPr>
          <p:cNvPr id="100" name="Text Source14"/>
          <p:cNvSpPr/>
          <p:nvPr/>
        </p:nvSpPr>
        <p:spPr>
          <a:xfrm>
            <a:off x="548639" y="6300000"/>
            <a:ext cx="8548865" cy="365760"/>
          </a:xfrm>
          <a:prstGeom prst="rect">
            <a:avLst/>
          </a:prstGeom>
          <a:noFill/>
          <a:ln/>
        </p:spPr>
        <p:txBody>
          <a:bodyPr wrap="square" lIns="0" tIns="0" rIns="0" bIns="0" rtlCol="0" anchor="ctr"/>
          <a:lstStyle/>
          <a:p>
            <a:pPr marL="0" indent="0">
              <a:buNone/>
            </a:pPr>
            <a:r>
              <a:rPr lang="en-US" sz="1000" dirty="0">
                <a:solidFill>
                  <a:srgbClr val="5C6B6E"/>
                </a:solidFill>
                <a:latin typeface="Calibri" pitchFamily="34" charset="0"/>
                <a:ea typeface="Calibri" pitchFamily="34" charset="-122"/>
                <a:cs typeface="Calibri" pitchFamily="34" charset="-120"/>
              </a:rPr>
              <a:t>Sources: Skills for Health / Coalition for Collaborative Care (2016); Personalised Care Institute (2021)</a:t>
            </a:r>
            <a:endParaRPr lang="en-US" sz="1000" dirty="0"/>
          </a:p>
        </p:txBody>
      </p:sp>
      <p:sp>
        <p:nvSpPr>
          <p:cNvPr id="16" name="Text 14"/>
          <p:cNvSpPr/>
          <p:nvPr/>
        </p:nvSpPr>
        <p:spPr>
          <a:xfrm>
            <a:off x="457200" y="6565392"/>
            <a:ext cx="8229600" cy="256032"/>
          </a:xfrm>
          <a:prstGeom prst="rect">
            <a:avLst/>
          </a:prstGeom>
          <a:noFill/>
          <a:ln/>
        </p:spPr>
        <p:txBody>
          <a:bodyPr wrap="square" lIns="0" tIns="0" rIns="0" bIns="0" rtlCol="0" anchor="ctr"/>
          <a:lstStyle/>
          <a:p>
            <a:pPr marL="0" indent="0">
              <a:buNone/>
            </a:pPr>
            <a:endParaRPr lang="en-US" sz="900" dirty="0"/>
          </a:p>
        </p:txBody>
      </p:sp>
      <p:sp>
        <p:nvSpPr>
          <p:cNvPr id="17" name="Text 15"/>
          <p:cNvSpPr/>
          <p:nvPr/>
        </p:nvSpPr>
        <p:spPr>
          <a:xfrm>
            <a:off x="11521440" y="6565392"/>
            <a:ext cx="365760" cy="256032"/>
          </a:xfrm>
          <a:prstGeom prst="rect">
            <a:avLst/>
          </a:prstGeom>
          <a:noFill/>
          <a:ln/>
        </p:spPr>
        <p:txBody>
          <a:bodyPr wrap="square" lIns="0" tIns="0" rIns="0" bIns="0" rtlCol="0" anchor="ctr"/>
          <a:lstStyle/>
          <a:p>
            <a:pPr marL="0" indent="0" algn="r">
              <a:buNone/>
            </a:pPr>
            <a:r>
              <a:rPr lang="en-US" sz="900" dirty="0">
                <a:solidFill>
                  <a:srgbClr val="5C6B6E"/>
                </a:solidFill>
                <a:latin typeface="Calibri" pitchFamily="34" charset="0"/>
                <a:ea typeface="Calibri" pitchFamily="34" charset="-122"/>
                <a:cs typeface="Calibri" pitchFamily="34" charset="-120"/>
              </a:rPr>
              <a:t>15</a:t>
            </a:r>
            <a:endParaRPr lang="en-US" sz="90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5">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47472"/>
            <a:ext cx="11064240" cy="594360"/>
          </a:xfrm>
          <a:prstGeom prst="rect">
            <a:avLst/>
          </a:prstGeom>
          <a:noFill/>
          <a:ln/>
        </p:spPr>
        <p:txBody>
          <a:bodyPr wrap="square" lIns="0" tIns="0" rIns="0" bIns="0" rtlCol="0" anchor="ctr"/>
          <a:lstStyle/>
          <a:p>
            <a:pPr marL="0" indent="0">
              <a:buNone/>
            </a:pPr>
            <a:r>
              <a:rPr lang="en-US" sz="2900" b="1" dirty="0">
                <a:solidFill>
                  <a:srgbClr val="0B4F5C"/>
                </a:solidFill>
                <a:latin typeface="Cambria" pitchFamily="34" charset="0"/>
                <a:ea typeface="Cambria" pitchFamily="34" charset="-122"/>
                <a:cs typeface="Cambria" pitchFamily="34" charset="-120"/>
              </a:rPr>
              <a:t>Personalised Care &amp; Self-Management Support</a:t>
            </a:r>
            <a:endParaRPr lang="en-US" sz="2900" dirty="0"/>
          </a:p>
        </p:txBody>
      </p:sp>
      <p:sp>
        <p:nvSpPr>
          <p:cNvPr id="3" name="Text 1"/>
          <p:cNvSpPr/>
          <p:nvPr/>
        </p:nvSpPr>
        <p:spPr>
          <a:xfrm>
            <a:off x="548640" y="896112"/>
            <a:ext cx="11064240" cy="365760"/>
          </a:xfrm>
          <a:prstGeom prst="rect">
            <a:avLst/>
          </a:prstGeom>
          <a:noFill/>
          <a:ln/>
        </p:spPr>
        <p:txBody>
          <a:bodyPr wrap="square" lIns="0" tIns="0" rIns="0" bIns="0" rtlCol="0" anchor="ctr"/>
          <a:lstStyle/>
          <a:p>
            <a:pPr marL="0" indent="0">
              <a:buNone/>
            </a:pPr>
            <a:r>
              <a:rPr lang="en-US" sz="1250" i="1" dirty="0">
                <a:solidFill>
                  <a:srgbClr val="5C6B6E"/>
                </a:solidFill>
                <a:latin typeface="Cambria" panose="02040503050406030204" pitchFamily="18" charset="0"/>
                <a:ea typeface="Cambria" panose="02040503050406030204" pitchFamily="18" charset="0"/>
                <a:cs typeface="Calibri" pitchFamily="34" charset="-120"/>
              </a:rPr>
              <a:t>Applying the NHS Comprehensive Model of Personalised Care to COPD</a:t>
            </a:r>
            <a:endParaRPr lang="en-US" sz="1250" dirty="0">
              <a:latin typeface="Cambria" panose="02040503050406030204" pitchFamily="18" charset="0"/>
              <a:ea typeface="Cambria" panose="02040503050406030204" pitchFamily="18" charset="0"/>
            </a:endParaRPr>
          </a:p>
        </p:txBody>
      </p:sp>
      <p:sp>
        <p:nvSpPr>
          <p:cNvPr id="4" name="Shape 2"/>
          <p:cNvSpPr/>
          <p:nvPr/>
        </p:nvSpPr>
        <p:spPr>
          <a:xfrm>
            <a:off x="527407" y="1691640"/>
            <a:ext cx="3633113" cy="1472184"/>
          </a:xfrm>
          <a:prstGeom prst="roundRect">
            <a:avLst>
              <a:gd name="adj" fmla="val 5806"/>
            </a:avLst>
          </a:prstGeom>
          <a:solidFill>
            <a:srgbClr val="0B4F5C"/>
          </a:solidFill>
          <a:ln/>
        </p:spPr>
        <p:txBody>
          <a:bodyPr/>
          <a:lstStyle/>
          <a:p>
            <a:endParaRPr lang="en-US" dirty="0"/>
          </a:p>
        </p:txBody>
      </p:sp>
      <p:sp>
        <p:nvSpPr>
          <p:cNvPr id="5" name="Shape 3"/>
          <p:cNvSpPr/>
          <p:nvPr/>
        </p:nvSpPr>
        <p:spPr>
          <a:xfrm>
            <a:off x="713232" y="1856232"/>
            <a:ext cx="457200" cy="457200"/>
          </a:xfrm>
          <a:prstGeom prst="ellipse">
            <a:avLst/>
          </a:prstGeom>
          <a:solidFill>
            <a:srgbClr val="5FBDB0"/>
          </a:solidFill>
          <a:ln/>
        </p:spPr>
      </p:sp>
      <p:sp>
        <p:nvSpPr>
          <p:cNvPr id="6" name="Text 4"/>
          <p:cNvSpPr/>
          <p:nvPr/>
        </p:nvSpPr>
        <p:spPr>
          <a:xfrm>
            <a:off x="713232" y="1856232"/>
            <a:ext cx="457200" cy="457200"/>
          </a:xfrm>
          <a:prstGeom prst="rect">
            <a:avLst/>
          </a:prstGeom>
          <a:noFill/>
          <a:ln/>
        </p:spPr>
        <p:txBody>
          <a:bodyPr wrap="square" lIns="0" tIns="0" rIns="0" bIns="0" rtlCol="0" anchor="ctr"/>
          <a:lstStyle/>
          <a:p>
            <a:pPr marL="0" indent="0" algn="ctr">
              <a:buNone/>
            </a:pPr>
            <a:r>
              <a:rPr lang="en-US" sz="1600" b="1" dirty="0">
                <a:solidFill>
                  <a:srgbClr val="0B4F5C"/>
                </a:solidFill>
                <a:latin typeface="Cambria" pitchFamily="34" charset="0"/>
                <a:ea typeface="Cambria" pitchFamily="34" charset="-122"/>
                <a:cs typeface="Cambria" pitchFamily="34" charset="-120"/>
              </a:rPr>
              <a:t>1</a:t>
            </a:r>
            <a:endParaRPr lang="en-US" sz="1600" dirty="0"/>
          </a:p>
        </p:txBody>
      </p:sp>
      <p:sp>
        <p:nvSpPr>
          <p:cNvPr id="7" name="Text 5"/>
          <p:cNvSpPr/>
          <p:nvPr/>
        </p:nvSpPr>
        <p:spPr>
          <a:xfrm>
            <a:off x="1280160" y="1828800"/>
            <a:ext cx="2697480" cy="502920"/>
          </a:xfrm>
          <a:prstGeom prst="rect">
            <a:avLst/>
          </a:prstGeom>
          <a:noFill/>
          <a:ln/>
        </p:spPr>
        <p:txBody>
          <a:bodyPr wrap="square" lIns="0" tIns="0" rIns="0" bIns="0" rtlCol="0" anchor="ctr"/>
          <a:lstStyle/>
          <a:p>
            <a:pPr marL="0" indent="0">
              <a:lnSpc>
                <a:spcPct val="100000"/>
              </a:lnSpc>
              <a:buNone/>
            </a:pPr>
            <a:r>
              <a:rPr lang="en-US" sz="1600" b="1" dirty="0">
                <a:solidFill>
                  <a:srgbClr val="FFFFFF"/>
                </a:solidFill>
                <a:latin typeface="Cambria" pitchFamily="34" charset="0"/>
                <a:ea typeface="Cambria" pitchFamily="34" charset="-122"/>
                <a:cs typeface="Cambria" pitchFamily="34" charset="-120"/>
              </a:rPr>
              <a:t>Shared decision making</a:t>
            </a:r>
            <a:endParaRPr lang="en-US" sz="1600" dirty="0"/>
          </a:p>
        </p:txBody>
      </p:sp>
      <p:sp>
        <p:nvSpPr>
          <p:cNvPr id="8" name="Text 6"/>
          <p:cNvSpPr/>
          <p:nvPr/>
        </p:nvSpPr>
        <p:spPr>
          <a:xfrm>
            <a:off x="713232" y="2404872"/>
            <a:ext cx="3282696" cy="658368"/>
          </a:xfrm>
          <a:prstGeom prst="rect">
            <a:avLst/>
          </a:prstGeom>
          <a:noFill/>
          <a:ln/>
        </p:spPr>
        <p:txBody>
          <a:bodyPr wrap="square" lIns="0" tIns="0" rIns="0" bIns="0" rtlCol="0" anchor="ctr"/>
          <a:lstStyle/>
          <a:p>
            <a:pPr marL="0" indent="0">
              <a:lnSpc>
                <a:spcPct val="112000"/>
              </a:lnSpc>
              <a:buNone/>
            </a:pPr>
            <a:r>
              <a:rPr lang="en-US" sz="1400" dirty="0">
                <a:solidFill>
                  <a:srgbClr val="EAF6F4"/>
                </a:solidFill>
                <a:latin typeface="Calibri" pitchFamily="34" charset="0"/>
                <a:ea typeface="Calibri" pitchFamily="34" charset="-122"/>
                <a:cs typeface="Calibri" pitchFamily="34" charset="-120"/>
              </a:rPr>
              <a:t>Clinician and patient decide together on inhaler regimens and treatment escalation, as equal partners (NICE, 2019)</a:t>
            </a:r>
            <a:endParaRPr lang="en-US" sz="1400" dirty="0"/>
          </a:p>
        </p:txBody>
      </p:sp>
      <p:sp>
        <p:nvSpPr>
          <p:cNvPr id="9" name="Shape 7"/>
          <p:cNvSpPr/>
          <p:nvPr/>
        </p:nvSpPr>
        <p:spPr>
          <a:xfrm>
            <a:off x="4343400" y="1691640"/>
            <a:ext cx="3611880" cy="1472184"/>
          </a:xfrm>
          <a:prstGeom prst="roundRect">
            <a:avLst>
              <a:gd name="adj" fmla="val 5806"/>
            </a:avLst>
          </a:prstGeom>
          <a:solidFill>
            <a:srgbClr val="0B4F5C"/>
          </a:solidFill>
          <a:ln/>
        </p:spPr>
        <p:txBody>
          <a:bodyPr/>
          <a:lstStyle/>
          <a:p>
            <a:endParaRPr lang="en-US" dirty="0"/>
          </a:p>
        </p:txBody>
      </p:sp>
      <p:sp>
        <p:nvSpPr>
          <p:cNvPr id="10" name="Shape 8"/>
          <p:cNvSpPr/>
          <p:nvPr/>
        </p:nvSpPr>
        <p:spPr>
          <a:xfrm>
            <a:off x="4507992" y="1856232"/>
            <a:ext cx="457200" cy="457200"/>
          </a:xfrm>
          <a:prstGeom prst="ellipse">
            <a:avLst/>
          </a:prstGeom>
          <a:solidFill>
            <a:srgbClr val="5FBDB0"/>
          </a:solidFill>
          <a:ln/>
        </p:spPr>
      </p:sp>
      <p:sp>
        <p:nvSpPr>
          <p:cNvPr id="11" name="Text 9"/>
          <p:cNvSpPr/>
          <p:nvPr/>
        </p:nvSpPr>
        <p:spPr>
          <a:xfrm>
            <a:off x="4507992" y="1856232"/>
            <a:ext cx="457200" cy="457200"/>
          </a:xfrm>
          <a:prstGeom prst="rect">
            <a:avLst/>
          </a:prstGeom>
          <a:noFill/>
          <a:ln/>
        </p:spPr>
        <p:txBody>
          <a:bodyPr wrap="square" lIns="0" tIns="0" rIns="0" bIns="0" rtlCol="0" anchor="ctr"/>
          <a:lstStyle/>
          <a:p>
            <a:pPr marL="0" indent="0" algn="ctr">
              <a:buNone/>
            </a:pPr>
            <a:r>
              <a:rPr lang="en-US" sz="1600" b="1" dirty="0">
                <a:solidFill>
                  <a:srgbClr val="0B4F5C"/>
                </a:solidFill>
                <a:latin typeface="Cambria" pitchFamily="34" charset="0"/>
                <a:ea typeface="Cambria" pitchFamily="34" charset="-122"/>
                <a:cs typeface="Cambria" pitchFamily="34" charset="-120"/>
              </a:rPr>
              <a:t>2</a:t>
            </a:r>
            <a:endParaRPr lang="en-US" sz="1600" dirty="0"/>
          </a:p>
        </p:txBody>
      </p:sp>
      <p:sp>
        <p:nvSpPr>
          <p:cNvPr id="12" name="Text 10"/>
          <p:cNvSpPr/>
          <p:nvPr/>
        </p:nvSpPr>
        <p:spPr>
          <a:xfrm>
            <a:off x="5074920" y="1828800"/>
            <a:ext cx="2697480" cy="502920"/>
          </a:xfrm>
          <a:prstGeom prst="rect">
            <a:avLst/>
          </a:prstGeom>
          <a:noFill/>
          <a:ln/>
        </p:spPr>
        <p:txBody>
          <a:bodyPr wrap="square" lIns="0" tIns="0" rIns="0" bIns="0" rtlCol="0" anchor="ctr"/>
          <a:lstStyle/>
          <a:p>
            <a:pPr marL="0" indent="0">
              <a:lnSpc>
                <a:spcPct val="100000"/>
              </a:lnSpc>
              <a:buNone/>
            </a:pPr>
            <a:r>
              <a:rPr lang="en-US" sz="1600" b="1" dirty="0">
                <a:solidFill>
                  <a:srgbClr val="FFFFFF"/>
                </a:solidFill>
                <a:latin typeface="Cambria" pitchFamily="34" charset="0"/>
                <a:ea typeface="Cambria" pitchFamily="34" charset="-122"/>
                <a:cs typeface="Cambria" pitchFamily="34" charset="-120"/>
              </a:rPr>
              <a:t>Personalised care &amp; support planning</a:t>
            </a:r>
            <a:endParaRPr lang="en-US" sz="1600" dirty="0"/>
          </a:p>
        </p:txBody>
      </p:sp>
      <p:sp>
        <p:nvSpPr>
          <p:cNvPr id="13" name="Text 11"/>
          <p:cNvSpPr/>
          <p:nvPr/>
        </p:nvSpPr>
        <p:spPr>
          <a:xfrm>
            <a:off x="4507992" y="2404872"/>
            <a:ext cx="3282696" cy="658368"/>
          </a:xfrm>
          <a:prstGeom prst="rect">
            <a:avLst/>
          </a:prstGeom>
          <a:noFill/>
          <a:ln/>
        </p:spPr>
        <p:txBody>
          <a:bodyPr wrap="square" lIns="0" tIns="0" rIns="0" bIns="0" rtlCol="0" anchor="ctr"/>
          <a:lstStyle/>
          <a:p>
            <a:pPr marL="0" indent="0">
              <a:lnSpc>
                <a:spcPct val="112000"/>
              </a:lnSpc>
              <a:buNone/>
            </a:pPr>
            <a:r>
              <a:rPr lang="en-US" sz="1400" dirty="0">
                <a:solidFill>
                  <a:srgbClr val="EAF6F4"/>
                </a:solidFill>
                <a:latin typeface="Calibri" pitchFamily="34" charset="0"/>
                <a:ea typeface="Calibri" pitchFamily="34" charset="-122"/>
                <a:cs typeface="Calibri" pitchFamily="34" charset="-120"/>
              </a:rPr>
              <a:t>A jointly agreed COPD care plan covering symptoms, triggers, goals and an exacerbation action plan (NHS England, 2019)</a:t>
            </a:r>
            <a:endParaRPr lang="en-US" sz="1400" dirty="0"/>
          </a:p>
        </p:txBody>
      </p:sp>
      <p:sp>
        <p:nvSpPr>
          <p:cNvPr id="14" name="Shape 12"/>
          <p:cNvSpPr/>
          <p:nvPr/>
        </p:nvSpPr>
        <p:spPr>
          <a:xfrm>
            <a:off x="8138160" y="1691640"/>
            <a:ext cx="3611880" cy="1472184"/>
          </a:xfrm>
          <a:prstGeom prst="roundRect">
            <a:avLst>
              <a:gd name="adj" fmla="val 5806"/>
            </a:avLst>
          </a:prstGeom>
          <a:solidFill>
            <a:srgbClr val="0B4F5C"/>
          </a:solidFill>
          <a:ln/>
        </p:spPr>
      </p:sp>
      <p:sp>
        <p:nvSpPr>
          <p:cNvPr id="15" name="Shape 13"/>
          <p:cNvSpPr/>
          <p:nvPr/>
        </p:nvSpPr>
        <p:spPr>
          <a:xfrm>
            <a:off x="8302752" y="1856232"/>
            <a:ext cx="457200" cy="457200"/>
          </a:xfrm>
          <a:prstGeom prst="ellipse">
            <a:avLst/>
          </a:prstGeom>
          <a:solidFill>
            <a:srgbClr val="5FBDB0"/>
          </a:solidFill>
          <a:ln/>
        </p:spPr>
      </p:sp>
      <p:sp>
        <p:nvSpPr>
          <p:cNvPr id="16" name="Text 14"/>
          <p:cNvSpPr/>
          <p:nvPr/>
        </p:nvSpPr>
        <p:spPr>
          <a:xfrm>
            <a:off x="8302752" y="1856232"/>
            <a:ext cx="457200" cy="457200"/>
          </a:xfrm>
          <a:prstGeom prst="rect">
            <a:avLst/>
          </a:prstGeom>
          <a:noFill/>
          <a:ln/>
        </p:spPr>
        <p:txBody>
          <a:bodyPr wrap="square" lIns="0" tIns="0" rIns="0" bIns="0" rtlCol="0" anchor="ctr"/>
          <a:lstStyle/>
          <a:p>
            <a:pPr marL="0" indent="0" algn="ctr">
              <a:buNone/>
            </a:pPr>
            <a:r>
              <a:rPr lang="en-US" sz="1600" b="1" dirty="0">
                <a:solidFill>
                  <a:srgbClr val="0B4F5C"/>
                </a:solidFill>
                <a:latin typeface="Cambria" pitchFamily="34" charset="0"/>
                <a:ea typeface="Cambria" pitchFamily="34" charset="-122"/>
                <a:cs typeface="Cambria" pitchFamily="34" charset="-120"/>
              </a:rPr>
              <a:t>3</a:t>
            </a:r>
            <a:endParaRPr lang="en-US" sz="1600" dirty="0"/>
          </a:p>
        </p:txBody>
      </p:sp>
      <p:sp>
        <p:nvSpPr>
          <p:cNvPr id="17" name="Text 15"/>
          <p:cNvSpPr/>
          <p:nvPr/>
        </p:nvSpPr>
        <p:spPr>
          <a:xfrm>
            <a:off x="8869680" y="1828800"/>
            <a:ext cx="2697480" cy="502920"/>
          </a:xfrm>
          <a:prstGeom prst="rect">
            <a:avLst/>
          </a:prstGeom>
          <a:noFill/>
          <a:ln/>
        </p:spPr>
        <p:txBody>
          <a:bodyPr wrap="square" lIns="0" tIns="0" rIns="0" bIns="0" rtlCol="0" anchor="ctr"/>
          <a:lstStyle/>
          <a:p>
            <a:pPr marL="0" indent="0">
              <a:lnSpc>
                <a:spcPct val="100000"/>
              </a:lnSpc>
              <a:buNone/>
            </a:pPr>
            <a:r>
              <a:rPr lang="en-US" sz="1600" b="1" dirty="0">
                <a:solidFill>
                  <a:srgbClr val="FFFFFF"/>
                </a:solidFill>
                <a:latin typeface="Cambria" pitchFamily="34" charset="0"/>
                <a:ea typeface="Cambria" pitchFamily="34" charset="-122"/>
                <a:cs typeface="Cambria" pitchFamily="34" charset="-120"/>
              </a:rPr>
              <a:t>Enabling choice</a:t>
            </a:r>
            <a:endParaRPr lang="en-US" sz="1600" dirty="0"/>
          </a:p>
        </p:txBody>
      </p:sp>
      <p:sp>
        <p:nvSpPr>
          <p:cNvPr id="18" name="Text 16"/>
          <p:cNvSpPr/>
          <p:nvPr/>
        </p:nvSpPr>
        <p:spPr>
          <a:xfrm>
            <a:off x="8302752" y="2404872"/>
            <a:ext cx="3282696" cy="658368"/>
          </a:xfrm>
          <a:prstGeom prst="rect">
            <a:avLst/>
          </a:prstGeom>
          <a:noFill/>
          <a:ln/>
        </p:spPr>
        <p:txBody>
          <a:bodyPr wrap="square" lIns="0" tIns="0" rIns="0" bIns="0" rtlCol="0" anchor="ctr"/>
          <a:lstStyle/>
          <a:p>
            <a:pPr marL="0" indent="0">
              <a:lnSpc>
                <a:spcPct val="112000"/>
              </a:lnSpc>
              <a:buNone/>
            </a:pPr>
            <a:r>
              <a:rPr lang="en-US" sz="1400" dirty="0">
                <a:solidFill>
                  <a:srgbClr val="EAF6F4"/>
                </a:solidFill>
                <a:latin typeface="Calibri" pitchFamily="34" charset="0"/>
                <a:ea typeface="Calibri" pitchFamily="34" charset="-122"/>
                <a:cs typeface="Calibri" pitchFamily="34" charset="-120"/>
              </a:rPr>
              <a:t>Patient choice over pulmonary rehab provider, appointment format and place of care (PCI, 2021)</a:t>
            </a:r>
            <a:endParaRPr lang="en-US" sz="1400" dirty="0"/>
          </a:p>
        </p:txBody>
      </p:sp>
      <p:sp>
        <p:nvSpPr>
          <p:cNvPr id="19" name="Shape 17"/>
          <p:cNvSpPr/>
          <p:nvPr/>
        </p:nvSpPr>
        <p:spPr>
          <a:xfrm>
            <a:off x="548640" y="3291840"/>
            <a:ext cx="3611880" cy="1559128"/>
          </a:xfrm>
          <a:prstGeom prst="roundRect">
            <a:avLst>
              <a:gd name="adj" fmla="val 5806"/>
            </a:avLst>
          </a:prstGeom>
          <a:solidFill>
            <a:srgbClr val="13798C"/>
          </a:solidFill>
          <a:ln/>
        </p:spPr>
      </p:sp>
      <p:sp>
        <p:nvSpPr>
          <p:cNvPr id="20" name="Shape 18"/>
          <p:cNvSpPr/>
          <p:nvPr/>
        </p:nvSpPr>
        <p:spPr>
          <a:xfrm>
            <a:off x="713232" y="3456432"/>
            <a:ext cx="457200" cy="457200"/>
          </a:xfrm>
          <a:prstGeom prst="ellipse">
            <a:avLst/>
          </a:prstGeom>
          <a:solidFill>
            <a:srgbClr val="5FBDB0"/>
          </a:solidFill>
          <a:ln/>
        </p:spPr>
      </p:sp>
      <p:sp>
        <p:nvSpPr>
          <p:cNvPr id="21" name="Text 19"/>
          <p:cNvSpPr/>
          <p:nvPr/>
        </p:nvSpPr>
        <p:spPr>
          <a:xfrm>
            <a:off x="713232" y="3456432"/>
            <a:ext cx="457200" cy="457200"/>
          </a:xfrm>
          <a:prstGeom prst="rect">
            <a:avLst/>
          </a:prstGeom>
          <a:noFill/>
          <a:ln/>
        </p:spPr>
        <p:txBody>
          <a:bodyPr wrap="square" lIns="0" tIns="0" rIns="0" bIns="0" rtlCol="0" anchor="ctr"/>
          <a:lstStyle/>
          <a:p>
            <a:pPr marL="0" indent="0" algn="ctr">
              <a:buNone/>
            </a:pPr>
            <a:r>
              <a:rPr lang="en-US" sz="1600" b="1" dirty="0">
                <a:solidFill>
                  <a:srgbClr val="0B4F5C"/>
                </a:solidFill>
                <a:latin typeface="Cambria" pitchFamily="34" charset="0"/>
                <a:ea typeface="Cambria" pitchFamily="34" charset="-122"/>
                <a:cs typeface="Cambria" pitchFamily="34" charset="-120"/>
              </a:rPr>
              <a:t>4</a:t>
            </a:r>
            <a:endParaRPr lang="en-US" sz="1600" dirty="0"/>
          </a:p>
        </p:txBody>
      </p:sp>
      <p:sp>
        <p:nvSpPr>
          <p:cNvPr id="22" name="Text 20"/>
          <p:cNvSpPr/>
          <p:nvPr/>
        </p:nvSpPr>
        <p:spPr>
          <a:xfrm>
            <a:off x="1280160" y="3429000"/>
            <a:ext cx="2697480" cy="502920"/>
          </a:xfrm>
          <a:prstGeom prst="rect">
            <a:avLst/>
          </a:prstGeom>
          <a:noFill/>
          <a:ln/>
        </p:spPr>
        <p:txBody>
          <a:bodyPr wrap="square" lIns="0" tIns="0" rIns="0" bIns="0" rtlCol="0" anchor="ctr"/>
          <a:lstStyle/>
          <a:p>
            <a:pPr marL="0" indent="0">
              <a:lnSpc>
                <a:spcPct val="100000"/>
              </a:lnSpc>
              <a:buNone/>
            </a:pPr>
            <a:r>
              <a:rPr lang="en-US" sz="1600" b="1" dirty="0">
                <a:solidFill>
                  <a:srgbClr val="FFFFFF"/>
                </a:solidFill>
                <a:latin typeface="Cambria" pitchFamily="34" charset="0"/>
                <a:ea typeface="Cambria" pitchFamily="34" charset="-122"/>
                <a:cs typeface="Cambria" pitchFamily="34" charset="-120"/>
              </a:rPr>
              <a:t>Social prescribing &amp; community support</a:t>
            </a:r>
            <a:endParaRPr lang="en-US" sz="1600" dirty="0"/>
          </a:p>
        </p:txBody>
      </p:sp>
      <p:sp>
        <p:nvSpPr>
          <p:cNvPr id="23" name="Text 21"/>
          <p:cNvSpPr/>
          <p:nvPr/>
        </p:nvSpPr>
        <p:spPr>
          <a:xfrm>
            <a:off x="713232" y="4005072"/>
            <a:ext cx="3282696" cy="658368"/>
          </a:xfrm>
          <a:prstGeom prst="rect">
            <a:avLst/>
          </a:prstGeom>
          <a:noFill/>
          <a:ln/>
        </p:spPr>
        <p:txBody>
          <a:bodyPr wrap="square" lIns="0" tIns="0" rIns="0" bIns="0" rtlCol="0" anchor="ctr"/>
          <a:lstStyle/>
          <a:p>
            <a:pPr marL="0" indent="0">
              <a:lnSpc>
                <a:spcPct val="112000"/>
              </a:lnSpc>
              <a:buNone/>
            </a:pPr>
            <a:r>
              <a:rPr lang="en-US" sz="1400" dirty="0">
                <a:solidFill>
                  <a:srgbClr val="EAF6F4"/>
                </a:solidFill>
                <a:latin typeface="Calibri" pitchFamily="34" charset="0"/>
                <a:ea typeface="Calibri" pitchFamily="34" charset="-122"/>
                <a:cs typeface="Calibri" pitchFamily="34" charset="-120"/>
              </a:rPr>
              <a:t>Link workers connect patients to smoking cessation services, exercise groups and peer support (NHS England, 2019)</a:t>
            </a:r>
            <a:endParaRPr lang="en-US" sz="1400" dirty="0"/>
          </a:p>
        </p:txBody>
      </p:sp>
      <p:sp>
        <p:nvSpPr>
          <p:cNvPr id="24" name="Shape 22"/>
          <p:cNvSpPr/>
          <p:nvPr/>
        </p:nvSpPr>
        <p:spPr>
          <a:xfrm>
            <a:off x="4343400" y="3291839"/>
            <a:ext cx="3630168" cy="1559129"/>
          </a:xfrm>
          <a:prstGeom prst="roundRect">
            <a:avLst>
              <a:gd name="adj" fmla="val 5806"/>
            </a:avLst>
          </a:prstGeom>
          <a:solidFill>
            <a:srgbClr val="13798C"/>
          </a:solidFill>
          <a:ln/>
        </p:spPr>
        <p:txBody>
          <a:bodyPr/>
          <a:lstStyle/>
          <a:p>
            <a:endParaRPr lang="en-US" dirty="0"/>
          </a:p>
        </p:txBody>
      </p:sp>
      <p:sp>
        <p:nvSpPr>
          <p:cNvPr id="25" name="Shape 23"/>
          <p:cNvSpPr/>
          <p:nvPr/>
        </p:nvSpPr>
        <p:spPr>
          <a:xfrm>
            <a:off x="4507992" y="3456432"/>
            <a:ext cx="457200" cy="457200"/>
          </a:xfrm>
          <a:prstGeom prst="ellipse">
            <a:avLst/>
          </a:prstGeom>
          <a:solidFill>
            <a:srgbClr val="5FBDB0"/>
          </a:solidFill>
          <a:ln/>
        </p:spPr>
      </p:sp>
      <p:sp>
        <p:nvSpPr>
          <p:cNvPr id="26" name="Text 24"/>
          <p:cNvSpPr/>
          <p:nvPr/>
        </p:nvSpPr>
        <p:spPr>
          <a:xfrm>
            <a:off x="4507992" y="3456432"/>
            <a:ext cx="457200" cy="457200"/>
          </a:xfrm>
          <a:prstGeom prst="rect">
            <a:avLst/>
          </a:prstGeom>
          <a:noFill/>
          <a:ln/>
        </p:spPr>
        <p:txBody>
          <a:bodyPr wrap="square" lIns="0" tIns="0" rIns="0" bIns="0" rtlCol="0" anchor="ctr"/>
          <a:lstStyle/>
          <a:p>
            <a:pPr marL="0" indent="0" algn="ctr">
              <a:buNone/>
            </a:pPr>
            <a:r>
              <a:rPr lang="en-US" sz="1600" b="1" dirty="0">
                <a:solidFill>
                  <a:srgbClr val="0B4F5C"/>
                </a:solidFill>
                <a:latin typeface="Cambria" pitchFamily="34" charset="0"/>
                <a:ea typeface="Cambria" pitchFamily="34" charset="-122"/>
                <a:cs typeface="Cambria" pitchFamily="34" charset="-120"/>
              </a:rPr>
              <a:t>5</a:t>
            </a:r>
            <a:endParaRPr lang="en-US" sz="1600" dirty="0"/>
          </a:p>
        </p:txBody>
      </p:sp>
      <p:sp>
        <p:nvSpPr>
          <p:cNvPr id="27" name="Text 25"/>
          <p:cNvSpPr/>
          <p:nvPr/>
        </p:nvSpPr>
        <p:spPr>
          <a:xfrm>
            <a:off x="5074920" y="3429000"/>
            <a:ext cx="2697480" cy="502920"/>
          </a:xfrm>
          <a:prstGeom prst="rect">
            <a:avLst/>
          </a:prstGeom>
          <a:noFill/>
          <a:ln/>
        </p:spPr>
        <p:txBody>
          <a:bodyPr wrap="square" lIns="0" tIns="0" rIns="0" bIns="0" rtlCol="0" anchor="ctr"/>
          <a:lstStyle/>
          <a:p>
            <a:pPr marL="0" indent="0">
              <a:lnSpc>
                <a:spcPct val="100000"/>
              </a:lnSpc>
              <a:buNone/>
            </a:pPr>
            <a:r>
              <a:rPr lang="en-US" sz="1600" b="1" dirty="0">
                <a:solidFill>
                  <a:srgbClr val="FFFFFF"/>
                </a:solidFill>
                <a:latin typeface="Cambria" pitchFamily="34" charset="0"/>
                <a:ea typeface="Cambria" pitchFamily="34" charset="-122"/>
                <a:cs typeface="Cambria" pitchFamily="34" charset="-120"/>
              </a:rPr>
              <a:t>Supported self-management</a:t>
            </a:r>
            <a:endParaRPr lang="en-US" sz="1600" dirty="0"/>
          </a:p>
        </p:txBody>
      </p:sp>
      <p:sp>
        <p:nvSpPr>
          <p:cNvPr id="28" name="Text 26"/>
          <p:cNvSpPr/>
          <p:nvPr/>
        </p:nvSpPr>
        <p:spPr>
          <a:xfrm>
            <a:off x="4507992" y="4005072"/>
            <a:ext cx="3282696" cy="658368"/>
          </a:xfrm>
          <a:prstGeom prst="rect">
            <a:avLst/>
          </a:prstGeom>
          <a:noFill/>
          <a:ln/>
        </p:spPr>
        <p:txBody>
          <a:bodyPr wrap="square" lIns="0" tIns="0" rIns="0" bIns="0" rtlCol="0" anchor="ctr"/>
          <a:lstStyle/>
          <a:p>
            <a:pPr marL="0" indent="0">
              <a:lnSpc>
                <a:spcPct val="112000"/>
              </a:lnSpc>
              <a:buNone/>
            </a:pPr>
            <a:r>
              <a:rPr lang="en-US" sz="1400" dirty="0">
                <a:solidFill>
                  <a:srgbClr val="EAF6F4"/>
                </a:solidFill>
                <a:latin typeface="Calibri" pitchFamily="34" charset="0"/>
                <a:ea typeface="Calibri" pitchFamily="34" charset="-122"/>
                <a:cs typeface="Calibri" pitchFamily="34" charset="-120"/>
              </a:rPr>
              <a:t>Health coaching, inhaler technique education and PAM-based confidence building to self-manage exacerbations (Effing et al., 2007; Zwerink et al., 2014)</a:t>
            </a:r>
            <a:endParaRPr lang="en-US" sz="1400" dirty="0"/>
          </a:p>
        </p:txBody>
      </p:sp>
      <p:sp>
        <p:nvSpPr>
          <p:cNvPr id="29" name="Shape 27"/>
          <p:cNvSpPr/>
          <p:nvPr/>
        </p:nvSpPr>
        <p:spPr>
          <a:xfrm>
            <a:off x="8138160" y="3291840"/>
            <a:ext cx="3611880" cy="1559128"/>
          </a:xfrm>
          <a:prstGeom prst="roundRect">
            <a:avLst>
              <a:gd name="adj" fmla="val 5806"/>
            </a:avLst>
          </a:prstGeom>
          <a:solidFill>
            <a:srgbClr val="13798C"/>
          </a:solidFill>
          <a:ln/>
        </p:spPr>
        <p:txBody>
          <a:bodyPr/>
          <a:lstStyle/>
          <a:p>
            <a:endParaRPr lang="en-US" dirty="0"/>
          </a:p>
        </p:txBody>
      </p:sp>
      <p:sp>
        <p:nvSpPr>
          <p:cNvPr id="30" name="Shape 28"/>
          <p:cNvSpPr/>
          <p:nvPr/>
        </p:nvSpPr>
        <p:spPr>
          <a:xfrm>
            <a:off x="8302752" y="3456432"/>
            <a:ext cx="457200" cy="457200"/>
          </a:xfrm>
          <a:prstGeom prst="ellipse">
            <a:avLst/>
          </a:prstGeom>
          <a:solidFill>
            <a:srgbClr val="5FBDB0"/>
          </a:solidFill>
          <a:ln/>
        </p:spPr>
      </p:sp>
      <p:sp>
        <p:nvSpPr>
          <p:cNvPr id="31" name="Text 29"/>
          <p:cNvSpPr/>
          <p:nvPr/>
        </p:nvSpPr>
        <p:spPr>
          <a:xfrm>
            <a:off x="8302752" y="3456432"/>
            <a:ext cx="457200" cy="457200"/>
          </a:xfrm>
          <a:prstGeom prst="rect">
            <a:avLst/>
          </a:prstGeom>
          <a:noFill/>
          <a:ln/>
        </p:spPr>
        <p:txBody>
          <a:bodyPr wrap="square" lIns="0" tIns="0" rIns="0" bIns="0" rtlCol="0" anchor="ctr"/>
          <a:lstStyle/>
          <a:p>
            <a:pPr marL="0" indent="0" algn="ctr">
              <a:buNone/>
            </a:pPr>
            <a:r>
              <a:rPr lang="en-US" sz="1600" b="1" dirty="0">
                <a:solidFill>
                  <a:srgbClr val="0B4F5C"/>
                </a:solidFill>
                <a:latin typeface="Cambria" pitchFamily="34" charset="0"/>
                <a:ea typeface="Cambria" pitchFamily="34" charset="-122"/>
                <a:cs typeface="Cambria" pitchFamily="34" charset="-120"/>
              </a:rPr>
              <a:t>6</a:t>
            </a:r>
            <a:endParaRPr lang="en-US" sz="1600" dirty="0"/>
          </a:p>
        </p:txBody>
      </p:sp>
      <p:sp>
        <p:nvSpPr>
          <p:cNvPr id="32" name="Text 30"/>
          <p:cNvSpPr/>
          <p:nvPr/>
        </p:nvSpPr>
        <p:spPr>
          <a:xfrm>
            <a:off x="8869680" y="3429000"/>
            <a:ext cx="2697480" cy="502920"/>
          </a:xfrm>
          <a:prstGeom prst="rect">
            <a:avLst/>
          </a:prstGeom>
          <a:noFill/>
          <a:ln/>
        </p:spPr>
        <p:txBody>
          <a:bodyPr wrap="square" lIns="0" tIns="0" rIns="0" bIns="0" rtlCol="0" anchor="ctr"/>
          <a:lstStyle/>
          <a:p>
            <a:pPr marL="0" indent="0">
              <a:lnSpc>
                <a:spcPct val="100000"/>
              </a:lnSpc>
              <a:buNone/>
            </a:pPr>
            <a:r>
              <a:rPr lang="en-US" sz="1600" b="1" dirty="0">
                <a:solidFill>
                  <a:srgbClr val="FFFFFF"/>
                </a:solidFill>
                <a:latin typeface="Cambria" pitchFamily="34" charset="0"/>
                <a:ea typeface="Cambria" pitchFamily="34" charset="-122"/>
                <a:cs typeface="Cambria" pitchFamily="34" charset="-120"/>
              </a:rPr>
              <a:t>Personal health budgets</a:t>
            </a:r>
            <a:endParaRPr lang="en-US" sz="1600" dirty="0"/>
          </a:p>
        </p:txBody>
      </p:sp>
      <p:sp>
        <p:nvSpPr>
          <p:cNvPr id="33" name="Text 31"/>
          <p:cNvSpPr/>
          <p:nvPr/>
        </p:nvSpPr>
        <p:spPr>
          <a:xfrm>
            <a:off x="8302752" y="4005072"/>
            <a:ext cx="3282696" cy="658368"/>
          </a:xfrm>
          <a:prstGeom prst="rect">
            <a:avLst/>
          </a:prstGeom>
          <a:noFill/>
          <a:ln/>
        </p:spPr>
        <p:txBody>
          <a:bodyPr wrap="square" lIns="0" tIns="0" rIns="0" bIns="0" rtlCol="0" anchor="ctr"/>
          <a:lstStyle/>
          <a:p>
            <a:pPr marL="0" indent="0">
              <a:lnSpc>
                <a:spcPct val="112000"/>
              </a:lnSpc>
              <a:buNone/>
            </a:pPr>
            <a:r>
              <a:rPr lang="en-US" sz="1400" dirty="0">
                <a:solidFill>
                  <a:srgbClr val="EAF6F4"/>
                </a:solidFill>
                <a:latin typeface="Calibri" pitchFamily="34" charset="0"/>
                <a:ea typeface="Calibri" pitchFamily="34" charset="-122"/>
                <a:cs typeface="Calibri" pitchFamily="34" charset="-120"/>
              </a:rPr>
              <a:t>Funding flexibility for equipment, transport to pulmonary rehab or integrated health &amp; social care needs (NHS Personalised Care Training Hub, 2022)</a:t>
            </a:r>
            <a:endParaRPr lang="en-US" sz="1400" dirty="0"/>
          </a:p>
        </p:txBody>
      </p:sp>
      <p:sp>
        <p:nvSpPr>
          <p:cNvPr id="34" name="Shape 32"/>
          <p:cNvSpPr/>
          <p:nvPr/>
        </p:nvSpPr>
        <p:spPr>
          <a:xfrm>
            <a:off x="548640" y="5257800"/>
            <a:ext cx="11064240" cy="822960"/>
          </a:xfrm>
          <a:prstGeom prst="roundRect">
            <a:avLst>
              <a:gd name="adj" fmla="val 10000"/>
            </a:avLst>
          </a:prstGeom>
          <a:solidFill>
            <a:srgbClr val="E2653C"/>
          </a:solidFill>
          <a:ln/>
        </p:spPr>
      </p:sp>
      <p:sp>
        <p:nvSpPr>
          <p:cNvPr id="35" name="Text 33"/>
          <p:cNvSpPr/>
          <p:nvPr/>
        </p:nvSpPr>
        <p:spPr>
          <a:xfrm>
            <a:off x="777240" y="5257800"/>
            <a:ext cx="10607040" cy="822960"/>
          </a:xfrm>
          <a:prstGeom prst="rect">
            <a:avLst/>
          </a:prstGeom>
          <a:noFill/>
          <a:ln/>
        </p:spPr>
        <p:txBody>
          <a:bodyPr wrap="square" lIns="0" tIns="0" rIns="0" bIns="0" rtlCol="0" anchor="ctr"/>
          <a:lstStyle/>
          <a:p>
            <a:pPr marL="0" indent="0" algn="l">
              <a:lnSpc>
                <a:spcPct val="120000"/>
              </a:lnSpc>
              <a:buNone/>
            </a:pPr>
            <a:r>
              <a:rPr lang="en-US" sz="1400" b="1" dirty="0">
                <a:solidFill>
                  <a:srgbClr val="FFFFFF"/>
                </a:solidFill>
                <a:latin typeface="Calibri" pitchFamily="34" charset="0"/>
                <a:ea typeface="Calibri" pitchFamily="34" charset="-122"/>
                <a:cs typeface="Calibri" pitchFamily="34" charset="-120"/>
              </a:rPr>
              <a:t>Recommendation: all six components must be delivered together, not in isolation, to achieve maximum benefit for people managing COPD as a lifelong condition</a:t>
            </a:r>
            <a:r>
              <a:rPr lang="en-US" sz="1400" b="1" dirty="0">
                <a:solidFill>
                  <a:schemeClr val="bg1"/>
                </a:solidFill>
                <a:latin typeface="Calibri" pitchFamily="34" charset="0"/>
                <a:ea typeface="Calibri" pitchFamily="34" charset="-122"/>
                <a:cs typeface="Calibri" pitchFamily="34" charset="-120"/>
              </a:rPr>
              <a:t>.</a:t>
            </a:r>
            <a:r>
              <a:rPr lang="en-US" sz="1400" dirty="0">
                <a:solidFill>
                  <a:schemeClr val="bg1"/>
                </a:solidFill>
                <a:latin typeface="Calibri" pitchFamily="34" charset="0"/>
                <a:ea typeface="Calibri" pitchFamily="34" charset="-122"/>
                <a:cs typeface="Calibri" pitchFamily="34" charset="-120"/>
              </a:rPr>
              <a:t> (Coalition for Personalised Care, 2023; NHS Personalised Care Training Hub, 2022)</a:t>
            </a:r>
            <a:endParaRPr lang="en-US" sz="1400" dirty="0">
              <a:solidFill>
                <a:schemeClr val="bg1"/>
              </a:solidFill>
            </a:endParaRPr>
          </a:p>
        </p:txBody>
      </p:sp>
      <p:sp>
        <p:nvSpPr>
          <p:cNvPr id="36" name="Text 34"/>
          <p:cNvSpPr/>
          <p:nvPr/>
        </p:nvSpPr>
        <p:spPr>
          <a:xfrm>
            <a:off x="457200" y="6565392"/>
            <a:ext cx="8229600" cy="256032"/>
          </a:xfrm>
          <a:prstGeom prst="rect">
            <a:avLst/>
          </a:prstGeom>
          <a:noFill/>
          <a:ln/>
        </p:spPr>
        <p:txBody>
          <a:bodyPr wrap="square" lIns="0" tIns="0" rIns="0" bIns="0" rtlCol="0" anchor="ctr"/>
          <a:lstStyle/>
          <a:p>
            <a:pPr marL="0" indent="0">
              <a:buNone/>
            </a:pPr>
            <a:endParaRPr lang="en-US" sz="900" dirty="0"/>
          </a:p>
        </p:txBody>
      </p:sp>
      <p:sp>
        <p:nvSpPr>
          <p:cNvPr id="37" name="Text 35"/>
          <p:cNvSpPr/>
          <p:nvPr/>
        </p:nvSpPr>
        <p:spPr>
          <a:xfrm>
            <a:off x="11521440" y="6565392"/>
            <a:ext cx="365760" cy="256032"/>
          </a:xfrm>
          <a:prstGeom prst="rect">
            <a:avLst/>
          </a:prstGeom>
          <a:noFill/>
          <a:ln/>
        </p:spPr>
        <p:txBody>
          <a:bodyPr wrap="square" lIns="0" tIns="0" rIns="0" bIns="0" rtlCol="0" anchor="ctr"/>
          <a:lstStyle/>
          <a:p>
            <a:pPr marL="0" indent="0" algn="r">
              <a:buNone/>
            </a:pPr>
            <a:r>
              <a:rPr lang="en-US" sz="900" dirty="0">
                <a:solidFill>
                  <a:srgbClr val="5C6B6E"/>
                </a:solidFill>
                <a:latin typeface="Calibri" pitchFamily="34" charset="0"/>
                <a:ea typeface="Calibri" pitchFamily="34" charset="-122"/>
                <a:cs typeface="Calibri" pitchFamily="34" charset="-120"/>
              </a:rPr>
              <a:t>16</a:t>
            </a:r>
            <a:endParaRPr lang="en-US" sz="90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6">
    <p:bg>
      <p:bgPr>
        <a:solidFill>
          <a:srgbClr val="0B4F5C"/>
        </a:solidFill>
        <a:effectLst/>
      </p:bgPr>
    </p:bg>
    <p:spTree>
      <p:nvGrpSpPr>
        <p:cNvPr id="1" name=""/>
        <p:cNvGrpSpPr/>
        <p:nvPr/>
      </p:nvGrpSpPr>
      <p:grpSpPr>
        <a:xfrm>
          <a:off x="0" y="0"/>
          <a:ext cx="0" cy="0"/>
          <a:chOff x="0" y="0"/>
          <a:chExt cx="0" cy="0"/>
        </a:xfrm>
      </p:grpSpPr>
      <p:sp>
        <p:nvSpPr>
          <p:cNvPr id="2" name="Shape 0"/>
          <p:cNvSpPr/>
          <p:nvPr/>
        </p:nvSpPr>
        <p:spPr>
          <a:xfrm>
            <a:off x="9966960" y="-1097280"/>
            <a:ext cx="4114800" cy="4114800"/>
          </a:xfrm>
          <a:prstGeom prst="ellipse">
            <a:avLst/>
          </a:prstGeom>
          <a:solidFill>
            <a:srgbClr val="13798C">
              <a:alpha val="60000"/>
            </a:srgbClr>
          </a:solidFill>
          <a:ln/>
        </p:spPr>
      </p:sp>
      <p:sp>
        <p:nvSpPr>
          <p:cNvPr id="3" name="Shape 1"/>
          <p:cNvSpPr/>
          <p:nvPr/>
        </p:nvSpPr>
        <p:spPr>
          <a:xfrm>
            <a:off x="-1188720" y="4846320"/>
            <a:ext cx="3291840" cy="3291840"/>
          </a:xfrm>
          <a:prstGeom prst="ellipse">
            <a:avLst/>
          </a:prstGeom>
          <a:solidFill>
            <a:srgbClr val="5FBDB0">
              <a:alpha val="45000"/>
            </a:srgbClr>
          </a:solidFill>
          <a:ln/>
        </p:spPr>
      </p:sp>
      <p:sp>
        <p:nvSpPr>
          <p:cNvPr id="4" name="Text 2"/>
          <p:cNvSpPr/>
          <p:nvPr/>
        </p:nvSpPr>
        <p:spPr>
          <a:xfrm>
            <a:off x="548640" y="411480"/>
            <a:ext cx="10058400" cy="640080"/>
          </a:xfrm>
          <a:prstGeom prst="rect">
            <a:avLst/>
          </a:prstGeom>
          <a:noFill/>
          <a:ln/>
        </p:spPr>
        <p:txBody>
          <a:bodyPr wrap="square" lIns="0" tIns="0" rIns="0" bIns="0" rtlCol="0" anchor="ctr"/>
          <a:lstStyle/>
          <a:p>
            <a:pPr marL="0" indent="0">
              <a:buNone/>
            </a:pPr>
            <a:r>
              <a:rPr lang="en-US" sz="3000" b="1" dirty="0">
                <a:solidFill>
                  <a:srgbClr val="FFFFFF"/>
                </a:solidFill>
                <a:latin typeface="Cambria" pitchFamily="34" charset="0"/>
                <a:ea typeface="Cambria" pitchFamily="34" charset="-122"/>
                <a:cs typeface="Cambria" pitchFamily="34" charset="-120"/>
              </a:rPr>
              <a:t>Key Messages</a:t>
            </a:r>
            <a:endParaRPr lang="en-US" sz="3000" dirty="0"/>
          </a:p>
        </p:txBody>
      </p:sp>
      <p:sp>
        <p:nvSpPr>
          <p:cNvPr id="5" name="Text 3"/>
          <p:cNvSpPr/>
          <p:nvPr/>
        </p:nvSpPr>
        <p:spPr>
          <a:xfrm>
            <a:off x="548640" y="960120"/>
            <a:ext cx="10058400" cy="365760"/>
          </a:xfrm>
          <a:prstGeom prst="rect">
            <a:avLst/>
          </a:prstGeom>
          <a:noFill/>
          <a:ln/>
        </p:spPr>
        <p:txBody>
          <a:bodyPr wrap="square" lIns="0" tIns="0" rIns="0" bIns="0" rtlCol="0" anchor="ctr"/>
          <a:lstStyle/>
          <a:p>
            <a:pPr marL="0" indent="0">
              <a:buNone/>
            </a:pPr>
            <a:endParaRPr lang="en-US" sz="1300" dirty="0"/>
          </a:p>
        </p:txBody>
      </p:sp>
      <p:sp>
        <p:nvSpPr>
          <p:cNvPr id="6" name="Shape 4"/>
          <p:cNvSpPr/>
          <p:nvPr/>
        </p:nvSpPr>
        <p:spPr>
          <a:xfrm>
            <a:off x="548640" y="1508760"/>
            <a:ext cx="457200" cy="457200"/>
          </a:xfrm>
          <a:prstGeom prst="roundRect">
            <a:avLst>
              <a:gd name="adj" fmla="val 16000"/>
            </a:avLst>
          </a:prstGeom>
          <a:solidFill>
            <a:srgbClr val="E2653C"/>
          </a:solidFill>
          <a:ln/>
        </p:spPr>
      </p:sp>
      <p:sp>
        <p:nvSpPr>
          <p:cNvPr id="7" name="Text 5"/>
          <p:cNvSpPr/>
          <p:nvPr/>
        </p:nvSpPr>
        <p:spPr>
          <a:xfrm>
            <a:off x="548640" y="1508760"/>
            <a:ext cx="457200" cy="457200"/>
          </a:xfrm>
          <a:prstGeom prst="rect">
            <a:avLst/>
          </a:prstGeom>
          <a:noFill/>
          <a:ln/>
        </p:spPr>
        <p:txBody>
          <a:bodyPr wrap="square" lIns="0" tIns="0" rIns="0" bIns="0" rtlCol="0" anchor="ctr"/>
          <a:lstStyle/>
          <a:p>
            <a:pPr marL="0" indent="0" algn="ctr">
              <a:buNone/>
            </a:pPr>
            <a:r>
              <a:rPr lang="en-US" sz="1600" b="1" dirty="0">
                <a:solidFill>
                  <a:srgbClr val="FFFFFF"/>
                </a:solidFill>
                <a:latin typeface="Cambria" pitchFamily="34" charset="0"/>
                <a:ea typeface="Cambria" pitchFamily="34" charset="-122"/>
                <a:cs typeface="Cambria" pitchFamily="34" charset="-120"/>
              </a:rPr>
              <a:t>1</a:t>
            </a:r>
            <a:endParaRPr lang="en-US" sz="1600" dirty="0"/>
          </a:p>
        </p:txBody>
      </p:sp>
      <p:sp>
        <p:nvSpPr>
          <p:cNvPr id="8" name="Text 6"/>
          <p:cNvSpPr/>
          <p:nvPr/>
        </p:nvSpPr>
        <p:spPr>
          <a:xfrm>
            <a:off x="1188720" y="1485900"/>
            <a:ext cx="10540189" cy="777240"/>
          </a:xfrm>
          <a:prstGeom prst="rect">
            <a:avLst/>
          </a:prstGeom>
          <a:noFill/>
          <a:ln/>
        </p:spPr>
        <p:txBody>
          <a:bodyPr wrap="square" lIns="0" tIns="0" rIns="0" bIns="0" rtlCol="0" anchor="ctr"/>
          <a:lstStyle/>
          <a:p>
            <a:pPr marL="0" indent="0">
              <a:lnSpc>
                <a:spcPct val="122000"/>
              </a:lnSpc>
              <a:buNone/>
            </a:pPr>
            <a:r>
              <a:rPr lang="en-US" sz="1400" dirty="0">
                <a:solidFill>
                  <a:srgbClr val="FFFFFF"/>
                </a:solidFill>
                <a:latin typeface="Calibri" pitchFamily="34" charset="0"/>
                <a:ea typeface="Calibri" pitchFamily="34" charset="-122"/>
                <a:cs typeface="Calibri" pitchFamily="34" charset="-120"/>
              </a:rPr>
              <a:t>COPD affects 1.2 million people in the UK and is largely preventable -- smoking cessation remains the single most effective intervention at every stage.</a:t>
            </a:r>
            <a:r>
              <a:rPr lang="en-US" sz="1400" dirty="0">
                <a:solidFill>
                  <a:srgbClr val="5C6B6E"/>
                </a:solidFill>
                <a:latin typeface="Calibri" pitchFamily="34" charset="0"/>
                <a:ea typeface="Calibri" pitchFamily="34" charset="-122"/>
                <a:cs typeface="Calibri" pitchFamily="34" charset="-120"/>
              </a:rPr>
              <a:t> </a:t>
            </a:r>
            <a:r>
              <a:rPr lang="en-US" sz="1400" dirty="0">
                <a:solidFill>
                  <a:schemeClr val="bg1"/>
                </a:solidFill>
                <a:latin typeface="Calibri" pitchFamily="34" charset="0"/>
                <a:ea typeface="Calibri" pitchFamily="34" charset="-122"/>
                <a:cs typeface="Calibri" pitchFamily="34" charset="-120"/>
              </a:rPr>
              <a:t>(Stone et al., 2023)</a:t>
            </a:r>
            <a:endParaRPr lang="en-US" sz="1400" dirty="0">
              <a:solidFill>
                <a:schemeClr val="bg1"/>
              </a:solidFill>
            </a:endParaRPr>
          </a:p>
        </p:txBody>
      </p:sp>
      <p:sp>
        <p:nvSpPr>
          <p:cNvPr id="9" name="Shape 7"/>
          <p:cNvSpPr/>
          <p:nvPr/>
        </p:nvSpPr>
        <p:spPr>
          <a:xfrm>
            <a:off x="548640" y="2404872"/>
            <a:ext cx="457200" cy="457200"/>
          </a:xfrm>
          <a:prstGeom prst="roundRect">
            <a:avLst>
              <a:gd name="adj" fmla="val 16000"/>
            </a:avLst>
          </a:prstGeom>
          <a:solidFill>
            <a:srgbClr val="E2653C"/>
          </a:solidFill>
          <a:ln/>
        </p:spPr>
      </p:sp>
      <p:sp>
        <p:nvSpPr>
          <p:cNvPr id="10" name="Text 8"/>
          <p:cNvSpPr/>
          <p:nvPr/>
        </p:nvSpPr>
        <p:spPr>
          <a:xfrm>
            <a:off x="548640" y="2404872"/>
            <a:ext cx="457200" cy="457200"/>
          </a:xfrm>
          <a:prstGeom prst="rect">
            <a:avLst/>
          </a:prstGeom>
          <a:noFill/>
          <a:ln/>
        </p:spPr>
        <p:txBody>
          <a:bodyPr wrap="square" lIns="0" tIns="0" rIns="0" bIns="0" rtlCol="0" anchor="ctr"/>
          <a:lstStyle/>
          <a:p>
            <a:pPr marL="0" indent="0" algn="ctr">
              <a:buNone/>
            </a:pPr>
            <a:r>
              <a:rPr lang="en-US" sz="1600" b="1" dirty="0">
                <a:solidFill>
                  <a:srgbClr val="FFFFFF"/>
                </a:solidFill>
                <a:latin typeface="Cambria" pitchFamily="34" charset="0"/>
                <a:ea typeface="Cambria" pitchFamily="34" charset="-122"/>
                <a:cs typeface="Cambria" pitchFamily="34" charset="-120"/>
              </a:rPr>
              <a:t>2</a:t>
            </a:r>
            <a:endParaRPr lang="en-US" sz="1600" dirty="0"/>
          </a:p>
        </p:txBody>
      </p:sp>
      <p:sp>
        <p:nvSpPr>
          <p:cNvPr id="11" name="Text 9"/>
          <p:cNvSpPr/>
          <p:nvPr/>
        </p:nvSpPr>
        <p:spPr>
          <a:xfrm>
            <a:off x="1188720" y="2359152"/>
            <a:ext cx="10332720" cy="777240"/>
          </a:xfrm>
          <a:prstGeom prst="rect">
            <a:avLst/>
          </a:prstGeom>
          <a:noFill/>
          <a:ln/>
        </p:spPr>
        <p:txBody>
          <a:bodyPr wrap="square" lIns="0" tIns="0" rIns="0" bIns="0" rtlCol="0" anchor="ctr"/>
          <a:lstStyle/>
          <a:p>
            <a:pPr marL="0" indent="0">
              <a:lnSpc>
                <a:spcPct val="122000"/>
              </a:lnSpc>
              <a:buNone/>
            </a:pPr>
            <a:r>
              <a:rPr lang="en-US" sz="1400" dirty="0">
                <a:solidFill>
                  <a:srgbClr val="FFFFFF"/>
                </a:solidFill>
                <a:latin typeface="Calibri" pitchFamily="34" charset="0"/>
                <a:ea typeface="Calibri" pitchFamily="34" charset="-122"/>
                <a:cs typeface="Calibri" pitchFamily="34" charset="-120"/>
              </a:rPr>
              <a:t>Post-bronchodilator spirometry (FEV1/FVC &lt; 0.7) is essential for accurate diagnosis; combine severity grading with symptom and exacerbation assessment.</a:t>
            </a:r>
            <a:r>
              <a:rPr lang="en-US" sz="1400" dirty="0">
                <a:solidFill>
                  <a:srgbClr val="5C6B6E"/>
                </a:solidFill>
                <a:latin typeface="Calibri" pitchFamily="34" charset="0"/>
                <a:ea typeface="Calibri" pitchFamily="34" charset="-122"/>
                <a:cs typeface="Calibri" pitchFamily="34" charset="-120"/>
              </a:rPr>
              <a:t> </a:t>
            </a:r>
            <a:r>
              <a:rPr lang="en-US" sz="1400" dirty="0">
                <a:solidFill>
                  <a:schemeClr val="bg1"/>
                </a:solidFill>
                <a:latin typeface="Calibri" pitchFamily="34" charset="0"/>
                <a:ea typeface="Calibri" pitchFamily="34" charset="-122"/>
                <a:cs typeface="Calibri" pitchFamily="34" charset="-120"/>
              </a:rPr>
              <a:t>(NICE, 2019)</a:t>
            </a:r>
            <a:endParaRPr lang="en-US" sz="1400" dirty="0">
              <a:solidFill>
                <a:schemeClr val="bg1"/>
              </a:solidFill>
            </a:endParaRPr>
          </a:p>
        </p:txBody>
      </p:sp>
      <p:sp>
        <p:nvSpPr>
          <p:cNvPr id="12" name="Shape 10"/>
          <p:cNvSpPr/>
          <p:nvPr/>
        </p:nvSpPr>
        <p:spPr>
          <a:xfrm>
            <a:off x="548640" y="3300984"/>
            <a:ext cx="457200" cy="457200"/>
          </a:xfrm>
          <a:prstGeom prst="roundRect">
            <a:avLst>
              <a:gd name="adj" fmla="val 16000"/>
            </a:avLst>
          </a:prstGeom>
          <a:solidFill>
            <a:srgbClr val="E2653C"/>
          </a:solidFill>
          <a:ln/>
        </p:spPr>
      </p:sp>
      <p:sp>
        <p:nvSpPr>
          <p:cNvPr id="13" name="Text 11"/>
          <p:cNvSpPr/>
          <p:nvPr/>
        </p:nvSpPr>
        <p:spPr>
          <a:xfrm>
            <a:off x="548640" y="3300984"/>
            <a:ext cx="457200" cy="457200"/>
          </a:xfrm>
          <a:prstGeom prst="rect">
            <a:avLst/>
          </a:prstGeom>
          <a:noFill/>
          <a:ln/>
        </p:spPr>
        <p:txBody>
          <a:bodyPr wrap="square" lIns="0" tIns="0" rIns="0" bIns="0" rtlCol="0" anchor="ctr"/>
          <a:lstStyle/>
          <a:p>
            <a:pPr marL="0" indent="0" algn="ctr">
              <a:buNone/>
            </a:pPr>
            <a:r>
              <a:rPr lang="en-US" sz="1600" b="1" dirty="0">
                <a:solidFill>
                  <a:srgbClr val="FFFFFF"/>
                </a:solidFill>
                <a:latin typeface="Cambria" pitchFamily="34" charset="0"/>
                <a:ea typeface="Cambria" pitchFamily="34" charset="-122"/>
                <a:cs typeface="Cambria" pitchFamily="34" charset="-120"/>
              </a:rPr>
              <a:t>3</a:t>
            </a:r>
            <a:endParaRPr lang="en-US" sz="1600" dirty="0"/>
          </a:p>
        </p:txBody>
      </p:sp>
      <p:sp>
        <p:nvSpPr>
          <p:cNvPr id="14" name="Text 12"/>
          <p:cNvSpPr/>
          <p:nvPr/>
        </p:nvSpPr>
        <p:spPr>
          <a:xfrm>
            <a:off x="1114185" y="3255264"/>
            <a:ext cx="10407255" cy="777240"/>
          </a:xfrm>
          <a:prstGeom prst="rect">
            <a:avLst/>
          </a:prstGeom>
          <a:noFill/>
          <a:ln/>
        </p:spPr>
        <p:txBody>
          <a:bodyPr wrap="square" lIns="0" tIns="0" rIns="0" bIns="0" rtlCol="0" anchor="ctr"/>
          <a:lstStyle/>
          <a:p>
            <a:pPr marL="0" indent="0">
              <a:lnSpc>
                <a:spcPct val="122000"/>
              </a:lnSpc>
              <a:buNone/>
            </a:pPr>
            <a:r>
              <a:rPr lang="en-US" sz="1400" dirty="0">
                <a:solidFill>
                  <a:srgbClr val="FFFFFF"/>
                </a:solidFill>
                <a:latin typeface="Calibri" pitchFamily="34" charset="0"/>
                <a:ea typeface="Calibri" pitchFamily="34" charset="-122"/>
                <a:cs typeface="Calibri" pitchFamily="34" charset="-120"/>
              </a:rPr>
              <a:t>Follow the NICE NG115 pathway: assess for asthmatic features to guide LABA+ICS versus LABA+LAMA therapy, escalating to triple therapy if needed.</a:t>
            </a:r>
            <a:r>
              <a:rPr lang="en-US" sz="1400" dirty="0">
                <a:solidFill>
                  <a:srgbClr val="5C6B6E"/>
                </a:solidFill>
                <a:latin typeface="Calibri" pitchFamily="34" charset="0"/>
                <a:ea typeface="Calibri" pitchFamily="34" charset="-122"/>
                <a:cs typeface="Calibri" pitchFamily="34" charset="-120"/>
              </a:rPr>
              <a:t> </a:t>
            </a:r>
            <a:r>
              <a:rPr lang="en-US" sz="1400" dirty="0">
                <a:solidFill>
                  <a:schemeClr val="bg1"/>
                </a:solidFill>
                <a:latin typeface="Calibri" pitchFamily="34" charset="0"/>
                <a:ea typeface="Calibri" pitchFamily="34" charset="-122"/>
                <a:cs typeface="Calibri" pitchFamily="34" charset="-120"/>
              </a:rPr>
              <a:t>(NICE, 2019)</a:t>
            </a:r>
            <a:endParaRPr lang="en-US" sz="1400" dirty="0">
              <a:solidFill>
                <a:schemeClr val="bg1"/>
              </a:solidFill>
            </a:endParaRPr>
          </a:p>
        </p:txBody>
      </p:sp>
      <p:sp>
        <p:nvSpPr>
          <p:cNvPr id="15" name="Shape 13"/>
          <p:cNvSpPr/>
          <p:nvPr/>
        </p:nvSpPr>
        <p:spPr>
          <a:xfrm>
            <a:off x="548640" y="4197096"/>
            <a:ext cx="457200" cy="457200"/>
          </a:xfrm>
          <a:prstGeom prst="roundRect">
            <a:avLst>
              <a:gd name="adj" fmla="val 16000"/>
            </a:avLst>
          </a:prstGeom>
          <a:solidFill>
            <a:srgbClr val="E2653C"/>
          </a:solidFill>
          <a:ln/>
        </p:spPr>
      </p:sp>
      <p:sp>
        <p:nvSpPr>
          <p:cNvPr id="16" name="Text 14"/>
          <p:cNvSpPr/>
          <p:nvPr/>
        </p:nvSpPr>
        <p:spPr>
          <a:xfrm>
            <a:off x="548640" y="4197096"/>
            <a:ext cx="457200" cy="457200"/>
          </a:xfrm>
          <a:prstGeom prst="rect">
            <a:avLst/>
          </a:prstGeom>
          <a:noFill/>
          <a:ln/>
        </p:spPr>
        <p:txBody>
          <a:bodyPr wrap="square" lIns="0" tIns="0" rIns="0" bIns="0" rtlCol="0" anchor="ctr"/>
          <a:lstStyle/>
          <a:p>
            <a:pPr marL="0" indent="0" algn="ctr">
              <a:buNone/>
            </a:pPr>
            <a:r>
              <a:rPr lang="en-US" sz="1600" b="1" dirty="0">
                <a:solidFill>
                  <a:srgbClr val="FFFFFF"/>
                </a:solidFill>
                <a:latin typeface="Cambria" pitchFamily="34" charset="0"/>
                <a:ea typeface="Cambria" pitchFamily="34" charset="-122"/>
                <a:cs typeface="Cambria" pitchFamily="34" charset="-120"/>
              </a:rPr>
              <a:t>4</a:t>
            </a:r>
            <a:endParaRPr lang="en-US" sz="1600" dirty="0"/>
          </a:p>
        </p:txBody>
      </p:sp>
      <p:sp>
        <p:nvSpPr>
          <p:cNvPr id="17" name="Text 15"/>
          <p:cNvSpPr/>
          <p:nvPr/>
        </p:nvSpPr>
        <p:spPr>
          <a:xfrm>
            <a:off x="1114185" y="4151376"/>
            <a:ext cx="10407255" cy="777240"/>
          </a:xfrm>
          <a:prstGeom prst="rect">
            <a:avLst/>
          </a:prstGeom>
          <a:noFill/>
          <a:ln/>
        </p:spPr>
        <p:txBody>
          <a:bodyPr wrap="square" lIns="0" tIns="0" rIns="0" bIns="0" rtlCol="0" anchor="ctr"/>
          <a:lstStyle/>
          <a:p>
            <a:pPr marL="0" indent="0">
              <a:lnSpc>
                <a:spcPct val="122000"/>
              </a:lnSpc>
              <a:buNone/>
            </a:pPr>
            <a:r>
              <a:rPr lang="en-US" sz="1250" dirty="0">
                <a:solidFill>
                  <a:srgbClr val="FFFFFF"/>
                </a:solidFill>
                <a:latin typeface="Calibri" pitchFamily="34" charset="0"/>
                <a:ea typeface="Calibri" pitchFamily="34" charset="-122"/>
                <a:cs typeface="Calibri" pitchFamily="34" charset="-120"/>
              </a:rPr>
              <a:t>P</a:t>
            </a:r>
            <a:r>
              <a:rPr lang="en-US" sz="1400" dirty="0">
                <a:solidFill>
                  <a:srgbClr val="FFFFFF"/>
                </a:solidFill>
                <a:latin typeface="Calibri" pitchFamily="34" charset="0"/>
                <a:ea typeface="Calibri" pitchFamily="34" charset="-122"/>
                <a:cs typeface="Calibri" pitchFamily="34" charset="-120"/>
              </a:rPr>
              <a:t>ulmonary rehabilitation and comorbidity management (cardiovascular, mental health, bone health) are as important as inhaled therapy.</a:t>
            </a:r>
            <a:r>
              <a:rPr lang="en-US" sz="1400" dirty="0">
                <a:solidFill>
                  <a:srgbClr val="5C6B6E"/>
                </a:solidFill>
                <a:latin typeface="Calibri" pitchFamily="34" charset="0"/>
                <a:ea typeface="Calibri" pitchFamily="34" charset="-122"/>
                <a:cs typeface="Calibri" pitchFamily="34" charset="-120"/>
              </a:rPr>
              <a:t> </a:t>
            </a:r>
            <a:r>
              <a:rPr lang="en-US" sz="1400" dirty="0">
                <a:solidFill>
                  <a:schemeClr val="bg1"/>
                </a:solidFill>
                <a:latin typeface="Calibri" pitchFamily="34" charset="0"/>
                <a:ea typeface="Calibri" pitchFamily="34" charset="-122"/>
                <a:cs typeface="Calibri" pitchFamily="34" charset="-120"/>
              </a:rPr>
              <a:t>(Zafari et al., 2024)</a:t>
            </a:r>
            <a:endParaRPr lang="en-US" sz="1400" dirty="0">
              <a:solidFill>
                <a:schemeClr val="bg1"/>
              </a:solidFill>
            </a:endParaRPr>
          </a:p>
        </p:txBody>
      </p:sp>
      <p:sp>
        <p:nvSpPr>
          <p:cNvPr id="18" name="Shape 16"/>
          <p:cNvSpPr/>
          <p:nvPr/>
        </p:nvSpPr>
        <p:spPr>
          <a:xfrm>
            <a:off x="548640" y="5093208"/>
            <a:ext cx="457200" cy="457200"/>
          </a:xfrm>
          <a:prstGeom prst="roundRect">
            <a:avLst>
              <a:gd name="adj" fmla="val 16000"/>
            </a:avLst>
          </a:prstGeom>
          <a:solidFill>
            <a:srgbClr val="E2653C"/>
          </a:solidFill>
          <a:ln/>
        </p:spPr>
      </p:sp>
      <p:sp>
        <p:nvSpPr>
          <p:cNvPr id="19" name="Text 17"/>
          <p:cNvSpPr/>
          <p:nvPr/>
        </p:nvSpPr>
        <p:spPr>
          <a:xfrm>
            <a:off x="548640" y="5093208"/>
            <a:ext cx="457200" cy="457200"/>
          </a:xfrm>
          <a:prstGeom prst="rect">
            <a:avLst/>
          </a:prstGeom>
          <a:noFill/>
          <a:ln/>
        </p:spPr>
        <p:txBody>
          <a:bodyPr wrap="square" lIns="0" tIns="0" rIns="0" bIns="0" rtlCol="0" anchor="ctr"/>
          <a:lstStyle/>
          <a:p>
            <a:pPr marL="0" indent="0" algn="ctr">
              <a:buNone/>
            </a:pPr>
            <a:r>
              <a:rPr lang="en-US" sz="1600" b="1" dirty="0">
                <a:solidFill>
                  <a:srgbClr val="FFFFFF"/>
                </a:solidFill>
                <a:latin typeface="Cambria" pitchFamily="34" charset="0"/>
                <a:ea typeface="Cambria" pitchFamily="34" charset="-122"/>
                <a:cs typeface="Cambria" pitchFamily="34" charset="-120"/>
              </a:rPr>
              <a:t>5</a:t>
            </a:r>
            <a:endParaRPr lang="en-US" sz="1600" dirty="0"/>
          </a:p>
        </p:txBody>
      </p:sp>
      <p:sp>
        <p:nvSpPr>
          <p:cNvPr id="20" name="Text 18"/>
          <p:cNvSpPr/>
          <p:nvPr/>
        </p:nvSpPr>
        <p:spPr>
          <a:xfrm>
            <a:off x="1188720" y="4933188"/>
            <a:ext cx="10332720" cy="777240"/>
          </a:xfrm>
          <a:prstGeom prst="rect">
            <a:avLst/>
          </a:prstGeom>
          <a:noFill/>
          <a:ln/>
        </p:spPr>
        <p:txBody>
          <a:bodyPr wrap="square" lIns="0" tIns="0" rIns="0" bIns="0" rtlCol="0" anchor="ctr"/>
          <a:lstStyle/>
          <a:p>
            <a:pPr marL="0" indent="0">
              <a:lnSpc>
                <a:spcPct val="122000"/>
              </a:lnSpc>
              <a:buNone/>
            </a:pPr>
            <a:r>
              <a:rPr lang="en-US" sz="1400" dirty="0">
                <a:solidFill>
                  <a:srgbClr val="FFFFFF"/>
                </a:solidFill>
                <a:latin typeface="Calibri" pitchFamily="34" charset="0"/>
                <a:ea typeface="Calibri" pitchFamily="34" charset="-122"/>
                <a:cs typeface="Calibri" pitchFamily="34" charset="-120"/>
              </a:rPr>
              <a:t>Co-productive, personalised care -- built on shared decision making and supported self-management -- improves outcomes and reduces unplanned admissions.</a:t>
            </a:r>
            <a:r>
              <a:rPr lang="en-US" sz="1400" dirty="0">
                <a:solidFill>
                  <a:srgbClr val="5C6B6E"/>
                </a:solidFill>
                <a:latin typeface="Calibri" pitchFamily="34" charset="0"/>
                <a:ea typeface="Calibri" pitchFamily="34" charset="-122"/>
                <a:cs typeface="Calibri" pitchFamily="34" charset="-120"/>
              </a:rPr>
              <a:t> </a:t>
            </a:r>
            <a:r>
              <a:rPr lang="en-US" sz="1400" dirty="0">
                <a:solidFill>
                  <a:schemeClr val="bg1"/>
                </a:solidFill>
                <a:latin typeface="Calibri" pitchFamily="34" charset="0"/>
                <a:ea typeface="Calibri" pitchFamily="34" charset="-122"/>
                <a:cs typeface="Calibri" pitchFamily="34" charset="-120"/>
              </a:rPr>
              <a:t>(Coalition for Personalised Care, 2023)</a:t>
            </a:r>
            <a:endParaRPr lang="en-US" sz="1400" dirty="0">
              <a:solidFill>
                <a:schemeClr val="bg1"/>
              </a:solidFill>
            </a:endParaRPr>
          </a:p>
        </p:txBody>
      </p:sp>
      <p:sp>
        <p:nvSpPr>
          <p:cNvPr id="21" name="Text 19"/>
          <p:cNvSpPr/>
          <p:nvPr/>
        </p:nvSpPr>
        <p:spPr>
          <a:xfrm>
            <a:off x="548640" y="6172200"/>
            <a:ext cx="7315200" cy="365760"/>
          </a:xfrm>
          <a:prstGeom prst="rect">
            <a:avLst/>
          </a:prstGeom>
          <a:noFill/>
          <a:ln/>
        </p:spPr>
        <p:txBody>
          <a:bodyPr wrap="square" lIns="0" tIns="0" rIns="0" bIns="0" rtlCol="0" anchor="ctr"/>
          <a:lstStyle/>
          <a:p>
            <a:pPr marL="0" indent="0">
              <a:buNone/>
            </a:pPr>
            <a:r>
              <a:rPr lang="en-US" sz="1400" i="1" dirty="0">
                <a:solidFill>
                  <a:srgbClr val="5FBDB0"/>
                </a:solidFill>
                <a:latin typeface="Cambria" pitchFamily="34" charset="0"/>
                <a:ea typeface="Cambria" pitchFamily="34" charset="-122"/>
                <a:cs typeface="Cambria" pitchFamily="34" charset="-120"/>
              </a:rPr>
              <a:t>Thank you -- questions welcome</a:t>
            </a:r>
            <a:endParaRPr lang="en-US" sz="140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17">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47472"/>
            <a:ext cx="11064240" cy="594360"/>
          </a:xfrm>
          <a:prstGeom prst="rect">
            <a:avLst/>
          </a:prstGeom>
          <a:noFill/>
          <a:ln/>
        </p:spPr>
        <p:txBody>
          <a:bodyPr wrap="square" lIns="0" tIns="0" rIns="0" bIns="0" rtlCol="0" anchor="ctr"/>
          <a:lstStyle/>
          <a:p>
            <a:pPr marL="0" indent="0">
              <a:buNone/>
            </a:pPr>
            <a:r>
              <a:rPr lang="en-US" sz="2900" b="1" dirty="0">
                <a:solidFill>
                  <a:srgbClr val="0B4F5C"/>
                </a:solidFill>
                <a:latin typeface="Cambria" pitchFamily="34" charset="0"/>
                <a:ea typeface="Cambria" pitchFamily="34" charset="-122"/>
                <a:cs typeface="Cambria" pitchFamily="34" charset="-120"/>
              </a:rPr>
              <a:t>References</a:t>
            </a:r>
            <a:endParaRPr lang="en-US" sz="2900" dirty="0"/>
          </a:p>
        </p:txBody>
      </p:sp>
      <p:sp>
        <p:nvSpPr>
          <p:cNvPr id="3" name="Text 1"/>
          <p:cNvSpPr/>
          <p:nvPr/>
        </p:nvSpPr>
        <p:spPr>
          <a:xfrm>
            <a:off x="548640" y="896112"/>
            <a:ext cx="11064240" cy="365760"/>
          </a:xfrm>
          <a:prstGeom prst="rect">
            <a:avLst/>
          </a:prstGeom>
          <a:noFill/>
          <a:ln/>
        </p:spPr>
        <p:txBody>
          <a:bodyPr wrap="square" lIns="0" tIns="0" rIns="0" bIns="0" rtlCol="0" anchor="ctr"/>
          <a:lstStyle/>
          <a:p>
            <a:pPr marL="0" indent="0">
              <a:buNone/>
            </a:pPr>
            <a:r>
              <a:rPr lang="en-US" sz="1250" i="1" dirty="0">
                <a:solidFill>
                  <a:srgbClr val="5C6B6E"/>
                </a:solidFill>
                <a:latin typeface="Calibri" pitchFamily="34" charset="0"/>
                <a:ea typeface="Calibri" pitchFamily="34" charset="-122"/>
                <a:cs typeface="Calibri" pitchFamily="34" charset="-120"/>
              </a:rPr>
              <a:t>Harvard style, 1 of 5 -- part A</a:t>
            </a:r>
            <a:endParaRPr lang="en-US" sz="1250" dirty="0"/>
          </a:p>
        </p:txBody>
      </p:sp>
      <p:sp>
        <p:nvSpPr>
          <p:cNvPr id="4" name="Text 2"/>
          <p:cNvSpPr/>
          <p:nvPr/>
        </p:nvSpPr>
        <p:spPr>
          <a:xfrm>
            <a:off x="548640" y="1600200"/>
            <a:ext cx="457200" cy="457200"/>
          </a:xfrm>
          <a:prstGeom prst="rect">
            <a:avLst/>
          </a:prstGeom>
          <a:noFill/>
          <a:ln/>
        </p:spPr>
        <p:txBody>
          <a:bodyPr wrap="square" lIns="0" tIns="0" rIns="0" bIns="0" rtlCol="0" anchor="ctr"/>
          <a:lstStyle/>
          <a:p>
            <a:pPr marL="0" indent="0">
              <a:buNone/>
            </a:pPr>
            <a:r>
              <a:rPr lang="en-US" sz="1050" b="1" dirty="0">
                <a:solidFill>
                  <a:srgbClr val="E2653C"/>
                </a:solidFill>
                <a:latin typeface="Calibri" pitchFamily="34" charset="0"/>
                <a:ea typeface="Calibri" pitchFamily="34" charset="-122"/>
                <a:cs typeface="Calibri" pitchFamily="34" charset="-120"/>
              </a:rPr>
              <a:t>1.</a:t>
            </a:r>
            <a:endParaRPr lang="en-US" sz="1050" dirty="0"/>
          </a:p>
        </p:txBody>
      </p:sp>
      <p:sp>
        <p:nvSpPr>
          <p:cNvPr id="5" name="Text 3"/>
          <p:cNvSpPr/>
          <p:nvPr/>
        </p:nvSpPr>
        <p:spPr>
          <a:xfrm>
            <a:off x="1005840" y="1600200"/>
            <a:ext cx="10607040" cy="457200"/>
          </a:xfrm>
          <a:prstGeom prst="rect">
            <a:avLst/>
          </a:prstGeom>
          <a:noFill/>
          <a:ln/>
        </p:spPr>
        <p:txBody>
          <a:bodyPr wrap="square" lIns="0" tIns="0" rIns="0" bIns="0" rtlCol="0" anchor="ctr"/>
          <a:lstStyle/>
          <a:p>
            <a:pPr marL="0" indent="0">
              <a:lnSpc>
                <a:spcPct val="115000"/>
              </a:lnSpc>
              <a:buNone/>
            </a:pPr>
            <a:r>
              <a:rPr lang="en-US" sz="1050" dirty="0">
                <a:solidFill>
                  <a:srgbClr val="1B2B2E"/>
                </a:solidFill>
                <a:latin typeface="Calibri" pitchFamily="34" charset="0"/>
                <a:ea typeface="Calibri" pitchFamily="34" charset="-122"/>
                <a:cs typeface="Calibri" pitchFamily="34" charset="-120"/>
              </a:rPr>
              <a:t>Adeloye, D., Song, P., Zhu, Y., Su, J., Zhu, Y. and Rudan, I. (2022) 'Global, regional, and national prevalence of, and risk factors for, chronic obstructive pulmonary disease (COPD) in 2019: a systematic review and modelling analysis', The Lancet Respiratory Medicine, 10(5), pp.447-458.</a:t>
            </a:r>
            <a:endParaRPr lang="en-US" sz="1050" dirty="0"/>
          </a:p>
        </p:txBody>
      </p:sp>
      <p:sp>
        <p:nvSpPr>
          <p:cNvPr id="6" name="Text 4"/>
          <p:cNvSpPr/>
          <p:nvPr/>
        </p:nvSpPr>
        <p:spPr>
          <a:xfrm>
            <a:off x="548640" y="2061972"/>
            <a:ext cx="457200" cy="457200"/>
          </a:xfrm>
          <a:prstGeom prst="rect">
            <a:avLst/>
          </a:prstGeom>
          <a:noFill/>
          <a:ln/>
        </p:spPr>
        <p:txBody>
          <a:bodyPr wrap="square" lIns="0" tIns="0" rIns="0" bIns="0" rtlCol="0" anchor="ctr"/>
          <a:lstStyle/>
          <a:p>
            <a:pPr marL="0" indent="0">
              <a:buNone/>
            </a:pPr>
            <a:r>
              <a:rPr lang="en-US" sz="1050" b="1" dirty="0">
                <a:solidFill>
                  <a:srgbClr val="E2653C"/>
                </a:solidFill>
                <a:latin typeface="Calibri" pitchFamily="34" charset="0"/>
                <a:ea typeface="Calibri" pitchFamily="34" charset="-122"/>
                <a:cs typeface="Calibri" pitchFamily="34" charset="-120"/>
              </a:rPr>
              <a:t>2.</a:t>
            </a:r>
            <a:endParaRPr lang="en-US" sz="1050" dirty="0"/>
          </a:p>
        </p:txBody>
      </p:sp>
      <p:sp>
        <p:nvSpPr>
          <p:cNvPr id="7" name="Text 5"/>
          <p:cNvSpPr/>
          <p:nvPr/>
        </p:nvSpPr>
        <p:spPr>
          <a:xfrm>
            <a:off x="1005840" y="2061972"/>
            <a:ext cx="10607040" cy="457200"/>
          </a:xfrm>
          <a:prstGeom prst="rect">
            <a:avLst/>
          </a:prstGeom>
          <a:noFill/>
          <a:ln/>
        </p:spPr>
        <p:txBody>
          <a:bodyPr wrap="square" lIns="0" tIns="0" rIns="0" bIns="0" rtlCol="0" anchor="ctr"/>
          <a:lstStyle/>
          <a:p>
            <a:pPr marL="0" indent="0">
              <a:lnSpc>
                <a:spcPct val="115000"/>
              </a:lnSpc>
              <a:buNone/>
            </a:pPr>
            <a:r>
              <a:rPr lang="en-US" sz="1050" dirty="0">
                <a:solidFill>
                  <a:srgbClr val="1B2B2E"/>
                </a:solidFill>
                <a:latin typeface="Calibri" pitchFamily="34" charset="0"/>
                <a:ea typeface="Calibri" pitchFamily="34" charset="-122"/>
                <a:cs typeface="Calibri" pitchFamily="34" charset="-120"/>
              </a:rPr>
              <a:t>AL Wachami, N., Guennouni, M., Iderdar, Y., Boumendil, K., Arraji, M., Mourajid, Y., Bouchachi, F.Z., Barkaoui, M., Louerdi, M.L., Hilali, A. and Chahboune, M. (2024) 'Estimating the global prevalence of chronic obstructive pulmonary disease (COPD): a systematic review and meta-analysis', BMC Public Health, 24(1), pp.1-16.</a:t>
            </a:r>
            <a:endParaRPr lang="en-US" sz="1050" dirty="0"/>
          </a:p>
        </p:txBody>
      </p:sp>
      <p:sp>
        <p:nvSpPr>
          <p:cNvPr id="8" name="Text 6"/>
          <p:cNvSpPr/>
          <p:nvPr/>
        </p:nvSpPr>
        <p:spPr>
          <a:xfrm>
            <a:off x="548640" y="2523744"/>
            <a:ext cx="457200" cy="457200"/>
          </a:xfrm>
          <a:prstGeom prst="rect">
            <a:avLst/>
          </a:prstGeom>
          <a:noFill/>
          <a:ln/>
        </p:spPr>
        <p:txBody>
          <a:bodyPr wrap="square" lIns="0" tIns="0" rIns="0" bIns="0" rtlCol="0" anchor="ctr"/>
          <a:lstStyle/>
          <a:p>
            <a:pPr marL="0" indent="0">
              <a:buNone/>
            </a:pPr>
            <a:r>
              <a:rPr lang="en-US" sz="1050" b="1" dirty="0">
                <a:solidFill>
                  <a:srgbClr val="E2653C"/>
                </a:solidFill>
                <a:latin typeface="Calibri" pitchFamily="34" charset="0"/>
                <a:ea typeface="Calibri" pitchFamily="34" charset="-122"/>
                <a:cs typeface="Calibri" pitchFamily="34" charset="-120"/>
              </a:rPr>
              <a:t>3.</a:t>
            </a:r>
            <a:endParaRPr lang="en-US" sz="1050" dirty="0"/>
          </a:p>
        </p:txBody>
      </p:sp>
      <p:sp>
        <p:nvSpPr>
          <p:cNvPr id="9" name="Text 7"/>
          <p:cNvSpPr/>
          <p:nvPr/>
        </p:nvSpPr>
        <p:spPr>
          <a:xfrm>
            <a:off x="1005840" y="2523744"/>
            <a:ext cx="10607040" cy="457200"/>
          </a:xfrm>
          <a:prstGeom prst="rect">
            <a:avLst/>
          </a:prstGeom>
          <a:noFill/>
          <a:ln/>
        </p:spPr>
        <p:txBody>
          <a:bodyPr wrap="square" lIns="0" tIns="0" rIns="0" bIns="0" rtlCol="0" anchor="ctr"/>
          <a:lstStyle/>
          <a:p>
            <a:pPr marL="0" indent="0">
              <a:lnSpc>
                <a:spcPct val="115000"/>
              </a:lnSpc>
              <a:buNone/>
            </a:pPr>
            <a:r>
              <a:rPr lang="en-US" sz="1050" dirty="0">
                <a:solidFill>
                  <a:srgbClr val="1B2B2E"/>
                </a:solidFill>
                <a:latin typeface="Calibri" pitchFamily="34" charset="0"/>
                <a:ea typeface="Calibri" pitchFamily="34" charset="-122"/>
                <a:cs typeface="Calibri" pitchFamily="34" charset="-120"/>
              </a:rPr>
              <a:t>Asthma + Lung UK (2024) Chronic Obstructive Pulmonary Disease (COPD) Statistics. Available at: https://statistics.blf.org.uk (Accessed: 14 July 2026).</a:t>
            </a:r>
            <a:endParaRPr lang="en-US" sz="1050" dirty="0"/>
          </a:p>
        </p:txBody>
      </p:sp>
      <p:sp>
        <p:nvSpPr>
          <p:cNvPr id="10" name="Text 8"/>
          <p:cNvSpPr/>
          <p:nvPr/>
        </p:nvSpPr>
        <p:spPr>
          <a:xfrm>
            <a:off x="548640" y="2985516"/>
            <a:ext cx="457200" cy="457200"/>
          </a:xfrm>
          <a:prstGeom prst="rect">
            <a:avLst/>
          </a:prstGeom>
          <a:noFill/>
          <a:ln/>
        </p:spPr>
        <p:txBody>
          <a:bodyPr wrap="square" lIns="0" tIns="0" rIns="0" bIns="0" rtlCol="0" anchor="ctr"/>
          <a:lstStyle/>
          <a:p>
            <a:pPr marL="0" indent="0">
              <a:buNone/>
            </a:pPr>
            <a:r>
              <a:rPr lang="en-US" sz="1050" b="1" dirty="0">
                <a:solidFill>
                  <a:srgbClr val="E2653C"/>
                </a:solidFill>
                <a:latin typeface="Calibri" pitchFamily="34" charset="0"/>
                <a:ea typeface="Calibri" pitchFamily="34" charset="-122"/>
                <a:cs typeface="Calibri" pitchFamily="34" charset="-120"/>
              </a:rPr>
              <a:t>4.</a:t>
            </a:r>
            <a:endParaRPr lang="en-US" sz="1050" dirty="0"/>
          </a:p>
        </p:txBody>
      </p:sp>
      <p:sp>
        <p:nvSpPr>
          <p:cNvPr id="11" name="Text 9"/>
          <p:cNvSpPr/>
          <p:nvPr/>
        </p:nvSpPr>
        <p:spPr>
          <a:xfrm>
            <a:off x="1005840" y="2985516"/>
            <a:ext cx="10607040" cy="457200"/>
          </a:xfrm>
          <a:prstGeom prst="rect">
            <a:avLst/>
          </a:prstGeom>
          <a:noFill/>
          <a:ln/>
        </p:spPr>
        <p:txBody>
          <a:bodyPr wrap="square" lIns="0" tIns="0" rIns="0" bIns="0" rtlCol="0" anchor="ctr"/>
          <a:lstStyle/>
          <a:p>
            <a:pPr marL="0" indent="0">
              <a:lnSpc>
                <a:spcPct val="115000"/>
              </a:lnSpc>
              <a:buNone/>
            </a:pPr>
            <a:r>
              <a:rPr lang="en-US" sz="1050" dirty="0">
                <a:solidFill>
                  <a:srgbClr val="1B2B2E"/>
                </a:solidFill>
                <a:latin typeface="Calibri" pitchFamily="34" charset="0"/>
                <a:ea typeface="Calibri" pitchFamily="34" charset="-122"/>
                <a:cs typeface="Calibri" pitchFamily="34" charset="-120"/>
              </a:rPr>
              <a:t>British Thoracic Society (2023) BTS Quality Standards for Pulmonary Rehabilitation in Adults. London: British Thoracic Society.</a:t>
            </a:r>
            <a:endParaRPr lang="en-US" sz="1050" dirty="0"/>
          </a:p>
        </p:txBody>
      </p:sp>
      <p:sp>
        <p:nvSpPr>
          <p:cNvPr id="12" name="Text 10"/>
          <p:cNvSpPr/>
          <p:nvPr/>
        </p:nvSpPr>
        <p:spPr>
          <a:xfrm>
            <a:off x="548640" y="3447288"/>
            <a:ext cx="457200" cy="457200"/>
          </a:xfrm>
          <a:prstGeom prst="rect">
            <a:avLst/>
          </a:prstGeom>
          <a:noFill/>
          <a:ln/>
        </p:spPr>
        <p:txBody>
          <a:bodyPr wrap="square" lIns="0" tIns="0" rIns="0" bIns="0" rtlCol="0" anchor="ctr"/>
          <a:lstStyle/>
          <a:p>
            <a:pPr marL="0" indent="0">
              <a:buNone/>
            </a:pPr>
            <a:r>
              <a:rPr lang="en-US" sz="1050" b="1" dirty="0">
                <a:solidFill>
                  <a:srgbClr val="E2653C"/>
                </a:solidFill>
                <a:latin typeface="Calibri" pitchFamily="34" charset="0"/>
                <a:ea typeface="Calibri" pitchFamily="34" charset="-122"/>
                <a:cs typeface="Calibri" pitchFamily="34" charset="-120"/>
              </a:rPr>
              <a:t>5.</a:t>
            </a:r>
            <a:endParaRPr lang="en-US" sz="1050" dirty="0"/>
          </a:p>
        </p:txBody>
      </p:sp>
      <p:sp>
        <p:nvSpPr>
          <p:cNvPr id="13" name="Text 11"/>
          <p:cNvSpPr/>
          <p:nvPr/>
        </p:nvSpPr>
        <p:spPr>
          <a:xfrm>
            <a:off x="1005840" y="3447288"/>
            <a:ext cx="10607040" cy="457200"/>
          </a:xfrm>
          <a:prstGeom prst="rect">
            <a:avLst/>
          </a:prstGeom>
          <a:noFill/>
          <a:ln/>
        </p:spPr>
        <p:txBody>
          <a:bodyPr wrap="square" lIns="0" tIns="0" rIns="0" bIns="0" rtlCol="0" anchor="ctr"/>
          <a:lstStyle/>
          <a:p>
            <a:pPr marL="0" indent="0">
              <a:lnSpc>
                <a:spcPct val="115000"/>
              </a:lnSpc>
              <a:buNone/>
            </a:pPr>
            <a:r>
              <a:rPr lang="en-US" sz="1050" dirty="0">
                <a:solidFill>
                  <a:srgbClr val="1B2B2E"/>
                </a:solidFill>
                <a:latin typeface="Calibri" pitchFamily="34" charset="0"/>
                <a:ea typeface="Calibri" pitchFamily="34" charset="-122"/>
                <a:cs typeface="Calibri" pitchFamily="34" charset="-120"/>
              </a:rPr>
              <a:t>Coalition for Personalised Care (2023) The NHS Comprehensive Model of Personalised Care. Available at: https://www.coalitionforpersonalisedcare.org.uk (Accessed: 14 July 2026).</a:t>
            </a:r>
            <a:endParaRPr lang="en-US" sz="1050" dirty="0"/>
          </a:p>
        </p:txBody>
      </p:sp>
      <p:sp>
        <p:nvSpPr>
          <p:cNvPr id="14" name="Text 12"/>
          <p:cNvSpPr/>
          <p:nvPr/>
        </p:nvSpPr>
        <p:spPr>
          <a:xfrm>
            <a:off x="548640" y="3909060"/>
            <a:ext cx="457200" cy="457200"/>
          </a:xfrm>
          <a:prstGeom prst="rect">
            <a:avLst/>
          </a:prstGeom>
          <a:noFill/>
          <a:ln/>
        </p:spPr>
        <p:txBody>
          <a:bodyPr wrap="square" lIns="0" tIns="0" rIns="0" bIns="0" rtlCol="0" anchor="ctr"/>
          <a:lstStyle/>
          <a:p>
            <a:pPr marL="0" indent="0">
              <a:buNone/>
            </a:pPr>
            <a:r>
              <a:rPr lang="en-US" sz="1050" b="1" dirty="0">
                <a:solidFill>
                  <a:srgbClr val="E2653C"/>
                </a:solidFill>
                <a:latin typeface="Calibri" pitchFamily="34" charset="0"/>
                <a:ea typeface="Calibri" pitchFamily="34" charset="-122"/>
                <a:cs typeface="Calibri" pitchFamily="34" charset="-120"/>
              </a:rPr>
              <a:t>6.</a:t>
            </a:r>
            <a:endParaRPr lang="en-US" sz="1050" dirty="0"/>
          </a:p>
        </p:txBody>
      </p:sp>
      <p:sp>
        <p:nvSpPr>
          <p:cNvPr id="15" name="Text 13"/>
          <p:cNvSpPr/>
          <p:nvPr/>
        </p:nvSpPr>
        <p:spPr>
          <a:xfrm>
            <a:off x="1005840" y="3909060"/>
            <a:ext cx="10607040" cy="457200"/>
          </a:xfrm>
          <a:prstGeom prst="rect">
            <a:avLst/>
          </a:prstGeom>
          <a:noFill/>
          <a:ln/>
        </p:spPr>
        <p:txBody>
          <a:bodyPr wrap="square" lIns="0" tIns="0" rIns="0" bIns="0" rtlCol="0" anchor="ctr"/>
          <a:lstStyle/>
          <a:p>
            <a:pPr marL="0" indent="0">
              <a:lnSpc>
                <a:spcPct val="115000"/>
              </a:lnSpc>
              <a:buNone/>
            </a:pPr>
            <a:r>
              <a:rPr lang="en-US" sz="1050" dirty="0">
                <a:solidFill>
                  <a:srgbClr val="1B2B2E"/>
                </a:solidFill>
                <a:latin typeface="Calibri" pitchFamily="34" charset="0"/>
                <a:ea typeface="Calibri" pitchFamily="34" charset="-122"/>
                <a:cs typeface="Calibri" pitchFamily="34" charset="-120"/>
              </a:rPr>
              <a:t>Cox, M., O'Connor, C., Biggs, K., et al. (2018) 'The feasibility of early pulmonary rehabilitation and activity after COPD exacerbations', Health Technology Assessment, 22(11).</a:t>
            </a:r>
            <a:endParaRPr lang="en-US" sz="1050" dirty="0"/>
          </a:p>
        </p:txBody>
      </p:sp>
      <p:sp>
        <p:nvSpPr>
          <p:cNvPr id="16" name="Text 14"/>
          <p:cNvSpPr/>
          <p:nvPr/>
        </p:nvSpPr>
        <p:spPr>
          <a:xfrm>
            <a:off x="548640" y="4370832"/>
            <a:ext cx="457200" cy="457200"/>
          </a:xfrm>
          <a:prstGeom prst="rect">
            <a:avLst/>
          </a:prstGeom>
          <a:noFill/>
          <a:ln/>
        </p:spPr>
        <p:txBody>
          <a:bodyPr wrap="square" lIns="0" tIns="0" rIns="0" bIns="0" rtlCol="0" anchor="ctr"/>
          <a:lstStyle/>
          <a:p>
            <a:pPr marL="0" indent="0">
              <a:buNone/>
            </a:pPr>
            <a:r>
              <a:rPr lang="en-US" sz="1050" b="1" dirty="0">
                <a:solidFill>
                  <a:srgbClr val="E2653C"/>
                </a:solidFill>
                <a:latin typeface="Calibri" pitchFamily="34" charset="0"/>
                <a:ea typeface="Calibri" pitchFamily="34" charset="-122"/>
                <a:cs typeface="Calibri" pitchFamily="34" charset="-120"/>
              </a:rPr>
              <a:t>7.</a:t>
            </a:r>
            <a:endParaRPr lang="en-US" sz="1050" dirty="0"/>
          </a:p>
        </p:txBody>
      </p:sp>
      <p:sp>
        <p:nvSpPr>
          <p:cNvPr id="17" name="Text 15"/>
          <p:cNvSpPr/>
          <p:nvPr/>
        </p:nvSpPr>
        <p:spPr>
          <a:xfrm>
            <a:off x="1005840" y="4370832"/>
            <a:ext cx="10607040" cy="457200"/>
          </a:xfrm>
          <a:prstGeom prst="rect">
            <a:avLst/>
          </a:prstGeom>
          <a:noFill/>
          <a:ln/>
        </p:spPr>
        <p:txBody>
          <a:bodyPr wrap="square" lIns="0" tIns="0" rIns="0" bIns="0" rtlCol="0" anchor="ctr"/>
          <a:lstStyle/>
          <a:p>
            <a:pPr marL="0" indent="0">
              <a:lnSpc>
                <a:spcPct val="115000"/>
              </a:lnSpc>
              <a:buNone/>
            </a:pPr>
            <a:r>
              <a:rPr lang="en-US" sz="1050" dirty="0">
                <a:solidFill>
                  <a:srgbClr val="1B2B2E"/>
                </a:solidFill>
                <a:latin typeface="Calibri" pitchFamily="34" charset="0"/>
                <a:ea typeface="Calibri" pitchFamily="34" charset="-122"/>
                <a:cs typeface="Calibri" pitchFamily="34" charset="-120"/>
              </a:rPr>
              <a:t>Department of Health and Social Care / Office for Health Improvement and Disparities (2025) Respiratory Disease Profile: Statistical Commentary, June 2025. London: GOV.UK.</a:t>
            </a:r>
            <a:endParaRPr lang="en-US" sz="1050" dirty="0"/>
          </a:p>
        </p:txBody>
      </p:sp>
      <p:sp>
        <p:nvSpPr>
          <p:cNvPr id="18" name="Text 16"/>
          <p:cNvSpPr/>
          <p:nvPr/>
        </p:nvSpPr>
        <p:spPr>
          <a:xfrm>
            <a:off x="548640" y="4832604"/>
            <a:ext cx="457200" cy="457200"/>
          </a:xfrm>
          <a:prstGeom prst="rect">
            <a:avLst/>
          </a:prstGeom>
          <a:noFill/>
          <a:ln/>
        </p:spPr>
        <p:txBody>
          <a:bodyPr wrap="square" lIns="0" tIns="0" rIns="0" bIns="0" rtlCol="0" anchor="ctr"/>
          <a:lstStyle/>
          <a:p>
            <a:pPr marL="0" indent="0">
              <a:buNone/>
            </a:pPr>
            <a:r>
              <a:rPr lang="en-US" sz="1050" b="1" dirty="0">
                <a:solidFill>
                  <a:srgbClr val="E2653C"/>
                </a:solidFill>
                <a:latin typeface="Calibri" pitchFamily="34" charset="0"/>
                <a:ea typeface="Calibri" pitchFamily="34" charset="-122"/>
                <a:cs typeface="Calibri" pitchFamily="34" charset="-120"/>
              </a:rPr>
              <a:t>8.</a:t>
            </a:r>
            <a:endParaRPr lang="en-US" sz="1050" dirty="0"/>
          </a:p>
        </p:txBody>
      </p:sp>
      <p:sp>
        <p:nvSpPr>
          <p:cNvPr id="19" name="Text 17"/>
          <p:cNvSpPr/>
          <p:nvPr/>
        </p:nvSpPr>
        <p:spPr>
          <a:xfrm>
            <a:off x="1005840" y="4832604"/>
            <a:ext cx="10607040" cy="457200"/>
          </a:xfrm>
          <a:prstGeom prst="rect">
            <a:avLst/>
          </a:prstGeom>
          <a:noFill/>
          <a:ln/>
        </p:spPr>
        <p:txBody>
          <a:bodyPr wrap="square" lIns="0" tIns="0" rIns="0" bIns="0" rtlCol="0" anchor="ctr"/>
          <a:lstStyle/>
          <a:p>
            <a:pPr marL="0" indent="0">
              <a:lnSpc>
                <a:spcPct val="115000"/>
              </a:lnSpc>
              <a:buNone/>
            </a:pPr>
            <a:r>
              <a:rPr lang="en-US" sz="1050" dirty="0">
                <a:solidFill>
                  <a:srgbClr val="1B2B2E"/>
                </a:solidFill>
                <a:latin typeface="Calibri" pitchFamily="34" charset="0"/>
                <a:ea typeface="Calibri" pitchFamily="34" charset="-122"/>
                <a:cs typeface="Calibri" pitchFamily="34" charset="-120"/>
              </a:rPr>
              <a:t>Global Initiative for Chronic Obstructive Lung Disease (GOLD) (2025) Global Strategy for the Diagnosis, Management, and Prevention of Chronic Obstructive Pulmonary Disease: 2025 Report. Available at: https://goldcopd.org (Accessed: 14 July 2026).</a:t>
            </a:r>
            <a:endParaRPr lang="en-US" sz="1050" dirty="0"/>
          </a:p>
        </p:txBody>
      </p:sp>
      <p:sp>
        <p:nvSpPr>
          <p:cNvPr id="20" name="Text 18"/>
          <p:cNvSpPr/>
          <p:nvPr/>
        </p:nvSpPr>
        <p:spPr>
          <a:xfrm>
            <a:off x="548640" y="5294376"/>
            <a:ext cx="457200" cy="457200"/>
          </a:xfrm>
          <a:prstGeom prst="rect">
            <a:avLst/>
          </a:prstGeom>
          <a:noFill/>
          <a:ln/>
        </p:spPr>
        <p:txBody>
          <a:bodyPr wrap="square" lIns="0" tIns="0" rIns="0" bIns="0" rtlCol="0" anchor="ctr"/>
          <a:lstStyle/>
          <a:p>
            <a:pPr marL="0" indent="0">
              <a:buNone/>
            </a:pPr>
            <a:r>
              <a:rPr lang="en-US" sz="1050" b="1" dirty="0">
                <a:solidFill>
                  <a:srgbClr val="E2653C"/>
                </a:solidFill>
                <a:latin typeface="Calibri" pitchFamily="34" charset="0"/>
                <a:ea typeface="Calibri" pitchFamily="34" charset="-122"/>
                <a:cs typeface="Calibri" pitchFamily="34" charset="-120"/>
              </a:rPr>
              <a:t>9.</a:t>
            </a:r>
            <a:endParaRPr lang="en-US" sz="1050" dirty="0"/>
          </a:p>
        </p:txBody>
      </p:sp>
      <p:sp>
        <p:nvSpPr>
          <p:cNvPr id="21" name="Text 19"/>
          <p:cNvSpPr/>
          <p:nvPr/>
        </p:nvSpPr>
        <p:spPr>
          <a:xfrm>
            <a:off x="1005840" y="5294376"/>
            <a:ext cx="10607040" cy="457200"/>
          </a:xfrm>
          <a:prstGeom prst="rect">
            <a:avLst/>
          </a:prstGeom>
          <a:noFill/>
          <a:ln/>
        </p:spPr>
        <p:txBody>
          <a:bodyPr wrap="square" lIns="0" tIns="0" rIns="0" bIns="0" rtlCol="0" anchor="ctr"/>
          <a:lstStyle/>
          <a:p>
            <a:pPr marL="0" indent="0">
              <a:lnSpc>
                <a:spcPct val="115000"/>
              </a:lnSpc>
              <a:buNone/>
            </a:pPr>
            <a:r>
              <a:rPr lang="en-US" sz="1050" dirty="0">
                <a:solidFill>
                  <a:srgbClr val="1B2B2E"/>
                </a:solidFill>
                <a:latin typeface="Calibri" pitchFamily="34" charset="0"/>
                <a:ea typeface="Calibri" pitchFamily="34" charset="-122"/>
                <a:cs typeface="Calibri" pitchFamily="34" charset="-120"/>
              </a:rPr>
              <a:t>Healthcare Leader (2019) NHS England Launches Universal Personalised Care Strategy. Available at: https://healthcareleadernews.com (Accessed: 14 July 2026).</a:t>
            </a:r>
            <a:endParaRPr lang="en-US" sz="1050" dirty="0"/>
          </a:p>
        </p:txBody>
      </p:sp>
      <p:sp>
        <p:nvSpPr>
          <p:cNvPr id="22" name="Text 20"/>
          <p:cNvSpPr/>
          <p:nvPr/>
        </p:nvSpPr>
        <p:spPr>
          <a:xfrm>
            <a:off x="548640" y="5756148"/>
            <a:ext cx="457200" cy="457200"/>
          </a:xfrm>
          <a:prstGeom prst="rect">
            <a:avLst/>
          </a:prstGeom>
          <a:noFill/>
          <a:ln/>
        </p:spPr>
        <p:txBody>
          <a:bodyPr wrap="square" lIns="0" tIns="0" rIns="0" bIns="0" rtlCol="0" anchor="ctr"/>
          <a:lstStyle/>
          <a:p>
            <a:pPr marL="0" indent="0">
              <a:buNone/>
            </a:pPr>
            <a:r>
              <a:rPr lang="en-US" sz="1050" b="1" dirty="0">
                <a:solidFill>
                  <a:srgbClr val="E2653C"/>
                </a:solidFill>
                <a:latin typeface="Calibri" pitchFamily="34" charset="0"/>
                <a:ea typeface="Calibri" pitchFamily="34" charset="-122"/>
                <a:cs typeface="Calibri" pitchFamily="34" charset="-120"/>
              </a:rPr>
              <a:t>10.</a:t>
            </a:r>
            <a:endParaRPr lang="en-US" sz="1050" dirty="0"/>
          </a:p>
        </p:txBody>
      </p:sp>
      <p:sp>
        <p:nvSpPr>
          <p:cNvPr id="23" name="Text 21"/>
          <p:cNvSpPr/>
          <p:nvPr/>
        </p:nvSpPr>
        <p:spPr>
          <a:xfrm>
            <a:off x="1005840" y="5756148"/>
            <a:ext cx="10607040" cy="457200"/>
          </a:xfrm>
          <a:prstGeom prst="rect">
            <a:avLst/>
          </a:prstGeom>
          <a:noFill/>
          <a:ln/>
        </p:spPr>
        <p:txBody>
          <a:bodyPr wrap="square" lIns="0" tIns="0" rIns="0" bIns="0" rtlCol="0" anchor="ctr"/>
          <a:lstStyle/>
          <a:p>
            <a:pPr marL="0" indent="0">
              <a:lnSpc>
                <a:spcPct val="115000"/>
              </a:lnSpc>
              <a:buNone/>
            </a:pPr>
            <a:r>
              <a:rPr lang="en-US" sz="1050" dirty="0">
                <a:solidFill>
                  <a:srgbClr val="1B2B2E"/>
                </a:solidFill>
                <a:latin typeface="Calibri" pitchFamily="34" charset="0"/>
                <a:ea typeface="Calibri" pitchFamily="34" charset="-122"/>
                <a:cs typeface="Calibri" pitchFamily="34" charset="-120"/>
              </a:rPr>
              <a:t>Lambe, T., Adab, P., Jordan, R.E., et al. (2019) cited in NHS England (2023) Respiratory High Impact Interventions: Intervention Summary. London: NHS England.</a:t>
            </a:r>
            <a:endParaRPr lang="en-US" sz="1050" dirty="0"/>
          </a:p>
        </p:txBody>
      </p:sp>
      <p:sp>
        <p:nvSpPr>
          <p:cNvPr id="24" name="Text 22"/>
          <p:cNvSpPr/>
          <p:nvPr/>
        </p:nvSpPr>
        <p:spPr>
          <a:xfrm>
            <a:off x="457200" y="6565392"/>
            <a:ext cx="8229600" cy="256032"/>
          </a:xfrm>
          <a:prstGeom prst="rect">
            <a:avLst/>
          </a:prstGeom>
          <a:noFill/>
          <a:ln/>
        </p:spPr>
        <p:txBody>
          <a:bodyPr wrap="square" lIns="0" tIns="0" rIns="0" bIns="0" rtlCol="0" anchor="ctr"/>
          <a:lstStyle/>
          <a:p>
            <a:pPr marL="0" indent="0">
              <a:buNone/>
            </a:pPr>
            <a:r>
              <a:rPr lang="en-US" sz="900" dirty="0">
                <a:solidFill>
                  <a:srgbClr val="5C6B6E"/>
                </a:solidFill>
                <a:latin typeface="Calibri" pitchFamily="34" charset="0"/>
                <a:ea typeface="Calibri" pitchFamily="34" charset="-122"/>
                <a:cs typeface="Calibri" pitchFamily="34" charset="-120"/>
              </a:rPr>
              <a:t>Chronic Obstructive Pulmonary Disease (COPD)  |  Primary &amp; Community Care</a:t>
            </a:r>
            <a:endParaRPr lang="en-US" sz="900" dirty="0"/>
          </a:p>
        </p:txBody>
      </p:sp>
      <p:sp>
        <p:nvSpPr>
          <p:cNvPr id="25" name="Text 23"/>
          <p:cNvSpPr/>
          <p:nvPr/>
        </p:nvSpPr>
        <p:spPr>
          <a:xfrm>
            <a:off x="11521440" y="6565392"/>
            <a:ext cx="365760" cy="256032"/>
          </a:xfrm>
          <a:prstGeom prst="rect">
            <a:avLst/>
          </a:prstGeom>
          <a:noFill/>
          <a:ln/>
        </p:spPr>
        <p:txBody>
          <a:bodyPr wrap="square" lIns="0" tIns="0" rIns="0" bIns="0" rtlCol="0" anchor="ctr"/>
          <a:lstStyle/>
          <a:p>
            <a:pPr marL="0" indent="0" algn="r">
              <a:buNone/>
            </a:pPr>
            <a:r>
              <a:rPr lang="en-US" sz="900" dirty="0">
                <a:solidFill>
                  <a:srgbClr val="5C6B6E"/>
                </a:solidFill>
                <a:latin typeface="Calibri" pitchFamily="34" charset="0"/>
                <a:ea typeface="Calibri" pitchFamily="34" charset="-122"/>
                <a:cs typeface="Calibri" pitchFamily="34" charset="-120"/>
              </a:rPr>
              <a:t>18</a:t>
            </a:r>
            <a:endParaRPr lang="en-US" sz="900"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 18">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47472"/>
            <a:ext cx="11064240" cy="594360"/>
          </a:xfrm>
          <a:prstGeom prst="rect">
            <a:avLst/>
          </a:prstGeom>
          <a:noFill/>
          <a:ln/>
        </p:spPr>
        <p:txBody>
          <a:bodyPr wrap="square" lIns="0" tIns="0" rIns="0" bIns="0" rtlCol="0" anchor="ctr"/>
          <a:lstStyle/>
          <a:p>
            <a:pPr marL="0" indent="0">
              <a:buNone/>
            </a:pPr>
            <a:r>
              <a:rPr lang="en-US" sz="2900" b="1" dirty="0">
                <a:solidFill>
                  <a:srgbClr val="0B4F5C"/>
                </a:solidFill>
                <a:latin typeface="Cambria" pitchFamily="34" charset="0"/>
                <a:ea typeface="Cambria" pitchFamily="34" charset="-122"/>
                <a:cs typeface="Cambria" pitchFamily="34" charset="-120"/>
              </a:rPr>
              <a:t>References</a:t>
            </a:r>
            <a:endParaRPr lang="en-US" sz="2900" dirty="0"/>
          </a:p>
        </p:txBody>
      </p:sp>
      <p:sp>
        <p:nvSpPr>
          <p:cNvPr id="3" name="Text 1"/>
          <p:cNvSpPr/>
          <p:nvPr/>
        </p:nvSpPr>
        <p:spPr>
          <a:xfrm>
            <a:off x="548640" y="896112"/>
            <a:ext cx="11064240" cy="365760"/>
          </a:xfrm>
          <a:prstGeom prst="rect">
            <a:avLst/>
          </a:prstGeom>
          <a:noFill/>
          <a:ln/>
        </p:spPr>
        <p:txBody>
          <a:bodyPr wrap="square" lIns="0" tIns="0" rIns="0" bIns="0" rtlCol="0" anchor="ctr"/>
          <a:lstStyle/>
          <a:p>
            <a:pPr marL="0" indent="0">
              <a:buNone/>
            </a:pPr>
            <a:r>
              <a:rPr lang="en-US" sz="1250" i="1" dirty="0">
                <a:solidFill>
                  <a:srgbClr val="5C6B6E"/>
                </a:solidFill>
                <a:latin typeface="Calibri" pitchFamily="34" charset="0"/>
                <a:ea typeface="Calibri" pitchFamily="34" charset="-122"/>
                <a:cs typeface="Calibri" pitchFamily="34" charset="-120"/>
              </a:rPr>
              <a:t>Harvard style, 2 of 5 -- part B</a:t>
            </a:r>
            <a:endParaRPr lang="en-US" sz="1250" dirty="0"/>
          </a:p>
        </p:txBody>
      </p:sp>
      <p:sp>
        <p:nvSpPr>
          <p:cNvPr id="4" name="Text 2"/>
          <p:cNvSpPr/>
          <p:nvPr/>
        </p:nvSpPr>
        <p:spPr>
          <a:xfrm>
            <a:off x="548640" y="1600200"/>
            <a:ext cx="457200" cy="457200"/>
          </a:xfrm>
          <a:prstGeom prst="rect">
            <a:avLst/>
          </a:prstGeom>
          <a:noFill/>
          <a:ln/>
        </p:spPr>
        <p:txBody>
          <a:bodyPr wrap="square" lIns="0" tIns="0" rIns="0" bIns="0" rtlCol="0" anchor="ctr"/>
          <a:lstStyle/>
          <a:p>
            <a:pPr marL="0" indent="0">
              <a:buNone/>
            </a:pPr>
            <a:r>
              <a:rPr lang="en-US" sz="1050" b="1" dirty="0">
                <a:solidFill>
                  <a:srgbClr val="E2653C"/>
                </a:solidFill>
                <a:latin typeface="Calibri" pitchFamily="34" charset="0"/>
                <a:ea typeface="Calibri" pitchFamily="34" charset="-122"/>
                <a:cs typeface="Calibri" pitchFamily="34" charset="-120"/>
              </a:rPr>
              <a:t>11.</a:t>
            </a:r>
            <a:endParaRPr lang="en-US" sz="1050" dirty="0"/>
          </a:p>
        </p:txBody>
      </p:sp>
      <p:sp>
        <p:nvSpPr>
          <p:cNvPr id="5" name="Text 3"/>
          <p:cNvSpPr/>
          <p:nvPr/>
        </p:nvSpPr>
        <p:spPr>
          <a:xfrm>
            <a:off x="1005840" y="1600200"/>
            <a:ext cx="10607040" cy="457200"/>
          </a:xfrm>
          <a:prstGeom prst="rect">
            <a:avLst/>
          </a:prstGeom>
          <a:noFill/>
          <a:ln/>
        </p:spPr>
        <p:txBody>
          <a:bodyPr wrap="square" lIns="0" tIns="0" rIns="0" bIns="0" rtlCol="0" anchor="ctr"/>
          <a:lstStyle/>
          <a:p>
            <a:pPr marL="0" indent="0">
              <a:lnSpc>
                <a:spcPct val="115000"/>
              </a:lnSpc>
              <a:buNone/>
            </a:pPr>
            <a:r>
              <a:rPr lang="en-US" sz="1050" dirty="0">
                <a:solidFill>
                  <a:srgbClr val="1B2B2E"/>
                </a:solidFill>
                <a:latin typeface="Calibri" pitchFamily="34" charset="0"/>
                <a:ea typeface="Calibri" pitchFamily="34" charset="-122"/>
                <a:cs typeface="Calibri" pitchFamily="34" charset="-120"/>
              </a:rPr>
              <a:t>McLean, S., Hoogendoorn, M., Hoogenveen, R.T., Feenstra, T.L., Wild, S., Simpson, C.R., Rutten-van Mölken, M. and Sheikh, A. (2016) 'Projecting the COPD population and costs in England and Scotland: 2011 to 2030', Scientific Reports, 6, 31893.</a:t>
            </a:r>
            <a:endParaRPr lang="en-US" sz="1050" dirty="0"/>
          </a:p>
        </p:txBody>
      </p:sp>
      <p:sp>
        <p:nvSpPr>
          <p:cNvPr id="6" name="Text 4"/>
          <p:cNvSpPr/>
          <p:nvPr/>
        </p:nvSpPr>
        <p:spPr>
          <a:xfrm>
            <a:off x="548640" y="2061972"/>
            <a:ext cx="457200" cy="457200"/>
          </a:xfrm>
          <a:prstGeom prst="rect">
            <a:avLst/>
          </a:prstGeom>
          <a:noFill/>
          <a:ln/>
        </p:spPr>
        <p:txBody>
          <a:bodyPr wrap="square" lIns="0" tIns="0" rIns="0" bIns="0" rtlCol="0" anchor="ctr"/>
          <a:lstStyle/>
          <a:p>
            <a:pPr marL="0" indent="0">
              <a:buNone/>
            </a:pPr>
            <a:r>
              <a:rPr lang="en-US" sz="1050" b="1" dirty="0">
                <a:solidFill>
                  <a:srgbClr val="E2653C"/>
                </a:solidFill>
                <a:latin typeface="Calibri" pitchFamily="34" charset="0"/>
                <a:ea typeface="Calibri" pitchFamily="34" charset="-122"/>
                <a:cs typeface="Calibri" pitchFamily="34" charset="-120"/>
              </a:rPr>
              <a:t>12.</a:t>
            </a:r>
            <a:endParaRPr lang="en-US" sz="1050" dirty="0"/>
          </a:p>
        </p:txBody>
      </p:sp>
      <p:sp>
        <p:nvSpPr>
          <p:cNvPr id="7" name="Text 5"/>
          <p:cNvSpPr/>
          <p:nvPr/>
        </p:nvSpPr>
        <p:spPr>
          <a:xfrm>
            <a:off x="1005840" y="2061972"/>
            <a:ext cx="10607040" cy="457200"/>
          </a:xfrm>
          <a:prstGeom prst="rect">
            <a:avLst/>
          </a:prstGeom>
          <a:noFill/>
          <a:ln/>
        </p:spPr>
        <p:txBody>
          <a:bodyPr wrap="square" lIns="0" tIns="0" rIns="0" bIns="0" rtlCol="0" anchor="ctr"/>
          <a:lstStyle/>
          <a:p>
            <a:pPr marL="0" indent="0">
              <a:lnSpc>
                <a:spcPct val="115000"/>
              </a:lnSpc>
              <a:buNone/>
            </a:pPr>
            <a:r>
              <a:rPr lang="en-US" sz="1050" dirty="0">
                <a:solidFill>
                  <a:srgbClr val="1B2B2E"/>
                </a:solidFill>
                <a:latin typeface="Calibri" pitchFamily="34" charset="0"/>
                <a:ea typeface="Calibri" pitchFamily="34" charset="-122"/>
                <a:cs typeface="Calibri" pitchFamily="34" charset="-120"/>
              </a:rPr>
              <a:t>National Institute for Health and Care Excellence (2018, updated 2019) Chronic Obstructive Pulmonary Disease in Over 16s: Diagnosis and Management (NG115). London: NICE.</a:t>
            </a:r>
            <a:endParaRPr lang="en-US" sz="1050" dirty="0"/>
          </a:p>
        </p:txBody>
      </p:sp>
      <p:sp>
        <p:nvSpPr>
          <p:cNvPr id="8" name="Text 6"/>
          <p:cNvSpPr/>
          <p:nvPr/>
        </p:nvSpPr>
        <p:spPr>
          <a:xfrm>
            <a:off x="548640" y="2523744"/>
            <a:ext cx="457200" cy="457200"/>
          </a:xfrm>
          <a:prstGeom prst="rect">
            <a:avLst/>
          </a:prstGeom>
          <a:noFill/>
          <a:ln/>
        </p:spPr>
        <p:txBody>
          <a:bodyPr wrap="square" lIns="0" tIns="0" rIns="0" bIns="0" rtlCol="0" anchor="ctr"/>
          <a:lstStyle/>
          <a:p>
            <a:pPr marL="0" indent="0">
              <a:buNone/>
            </a:pPr>
            <a:r>
              <a:rPr lang="en-US" sz="1050" b="1" dirty="0">
                <a:solidFill>
                  <a:srgbClr val="E2653C"/>
                </a:solidFill>
                <a:latin typeface="Calibri" pitchFamily="34" charset="0"/>
                <a:ea typeface="Calibri" pitchFamily="34" charset="-122"/>
                <a:cs typeface="Calibri" pitchFamily="34" charset="-120"/>
              </a:rPr>
              <a:t>13.</a:t>
            </a:r>
            <a:endParaRPr lang="en-US" sz="1050" dirty="0"/>
          </a:p>
        </p:txBody>
      </p:sp>
      <p:sp>
        <p:nvSpPr>
          <p:cNvPr id="9" name="Text 7"/>
          <p:cNvSpPr/>
          <p:nvPr/>
        </p:nvSpPr>
        <p:spPr>
          <a:xfrm>
            <a:off x="1005840" y="2523744"/>
            <a:ext cx="10607040" cy="457200"/>
          </a:xfrm>
          <a:prstGeom prst="rect">
            <a:avLst/>
          </a:prstGeom>
          <a:noFill/>
          <a:ln/>
        </p:spPr>
        <p:txBody>
          <a:bodyPr wrap="square" lIns="0" tIns="0" rIns="0" bIns="0" rtlCol="0" anchor="ctr"/>
          <a:lstStyle/>
          <a:p>
            <a:pPr marL="0" indent="0">
              <a:lnSpc>
                <a:spcPct val="115000"/>
              </a:lnSpc>
              <a:buNone/>
            </a:pPr>
            <a:r>
              <a:rPr lang="en-US" sz="1050" dirty="0">
                <a:solidFill>
                  <a:srgbClr val="1B2B2E"/>
                </a:solidFill>
                <a:latin typeface="Calibri" pitchFamily="34" charset="0"/>
                <a:ea typeface="Calibri" pitchFamily="34" charset="-122"/>
                <a:cs typeface="Calibri" pitchFamily="34" charset="-120"/>
              </a:rPr>
              <a:t>National Institute for Health and Care Excellence (2024) Chronic Obstructive Pulmonary Disease in Adults, Quality Standard (QS10). London: NICE.</a:t>
            </a:r>
            <a:endParaRPr lang="en-US" sz="1050" dirty="0"/>
          </a:p>
        </p:txBody>
      </p:sp>
      <p:sp>
        <p:nvSpPr>
          <p:cNvPr id="10" name="Text 8"/>
          <p:cNvSpPr/>
          <p:nvPr/>
        </p:nvSpPr>
        <p:spPr>
          <a:xfrm>
            <a:off x="548640" y="2985516"/>
            <a:ext cx="457200" cy="457200"/>
          </a:xfrm>
          <a:prstGeom prst="rect">
            <a:avLst/>
          </a:prstGeom>
          <a:noFill/>
          <a:ln/>
        </p:spPr>
        <p:txBody>
          <a:bodyPr wrap="square" lIns="0" tIns="0" rIns="0" bIns="0" rtlCol="0" anchor="ctr"/>
          <a:lstStyle/>
          <a:p>
            <a:pPr marL="0" indent="0">
              <a:buNone/>
            </a:pPr>
            <a:r>
              <a:rPr lang="en-US" sz="1050" b="1" dirty="0">
                <a:solidFill>
                  <a:srgbClr val="E2653C"/>
                </a:solidFill>
                <a:latin typeface="Calibri" pitchFamily="34" charset="0"/>
                <a:ea typeface="Calibri" pitchFamily="34" charset="-122"/>
                <a:cs typeface="Calibri" pitchFamily="34" charset="-120"/>
              </a:rPr>
              <a:t>14.</a:t>
            </a:r>
            <a:endParaRPr lang="en-US" sz="1050" dirty="0"/>
          </a:p>
        </p:txBody>
      </p:sp>
      <p:sp>
        <p:nvSpPr>
          <p:cNvPr id="11" name="Text 9"/>
          <p:cNvSpPr/>
          <p:nvPr/>
        </p:nvSpPr>
        <p:spPr>
          <a:xfrm>
            <a:off x="1005840" y="2985516"/>
            <a:ext cx="10607040" cy="457200"/>
          </a:xfrm>
          <a:prstGeom prst="rect">
            <a:avLst/>
          </a:prstGeom>
          <a:noFill/>
          <a:ln/>
        </p:spPr>
        <p:txBody>
          <a:bodyPr wrap="square" lIns="0" tIns="0" rIns="0" bIns="0" rtlCol="0" anchor="ctr"/>
          <a:lstStyle/>
          <a:p>
            <a:pPr marL="0" indent="0">
              <a:lnSpc>
                <a:spcPct val="115000"/>
              </a:lnSpc>
              <a:buNone/>
            </a:pPr>
            <a:r>
              <a:rPr lang="en-US" sz="1050" dirty="0">
                <a:solidFill>
                  <a:srgbClr val="1B2B2E"/>
                </a:solidFill>
                <a:latin typeface="Calibri" pitchFamily="34" charset="0"/>
                <a:ea typeface="Calibri" pitchFamily="34" charset="-122"/>
                <a:cs typeface="Calibri" pitchFamily="34" charset="-120"/>
              </a:rPr>
              <a:t>NHS England (2019) Universal Personalised Care: Implementing the Comprehensive Model. London: NHS England.</a:t>
            </a:r>
            <a:endParaRPr lang="en-US" sz="1050" dirty="0"/>
          </a:p>
        </p:txBody>
      </p:sp>
      <p:sp>
        <p:nvSpPr>
          <p:cNvPr id="12" name="Text 10"/>
          <p:cNvSpPr/>
          <p:nvPr/>
        </p:nvSpPr>
        <p:spPr>
          <a:xfrm>
            <a:off x="548640" y="3447288"/>
            <a:ext cx="457200" cy="457200"/>
          </a:xfrm>
          <a:prstGeom prst="rect">
            <a:avLst/>
          </a:prstGeom>
          <a:noFill/>
          <a:ln/>
        </p:spPr>
        <p:txBody>
          <a:bodyPr wrap="square" lIns="0" tIns="0" rIns="0" bIns="0" rtlCol="0" anchor="ctr"/>
          <a:lstStyle/>
          <a:p>
            <a:pPr marL="0" indent="0">
              <a:buNone/>
            </a:pPr>
            <a:r>
              <a:rPr lang="en-US" sz="1050" b="1" dirty="0">
                <a:solidFill>
                  <a:srgbClr val="E2653C"/>
                </a:solidFill>
                <a:latin typeface="Calibri" pitchFamily="34" charset="0"/>
                <a:ea typeface="Calibri" pitchFamily="34" charset="-122"/>
                <a:cs typeface="Calibri" pitchFamily="34" charset="-120"/>
              </a:rPr>
              <a:t>15.</a:t>
            </a:r>
            <a:endParaRPr lang="en-US" sz="1050" dirty="0"/>
          </a:p>
        </p:txBody>
      </p:sp>
      <p:sp>
        <p:nvSpPr>
          <p:cNvPr id="13" name="Text 11"/>
          <p:cNvSpPr/>
          <p:nvPr/>
        </p:nvSpPr>
        <p:spPr>
          <a:xfrm>
            <a:off x="1005840" y="3447288"/>
            <a:ext cx="10607040" cy="457200"/>
          </a:xfrm>
          <a:prstGeom prst="rect">
            <a:avLst/>
          </a:prstGeom>
          <a:noFill/>
          <a:ln/>
        </p:spPr>
        <p:txBody>
          <a:bodyPr wrap="square" lIns="0" tIns="0" rIns="0" bIns="0" rtlCol="0" anchor="ctr"/>
          <a:lstStyle/>
          <a:p>
            <a:pPr marL="0" indent="0">
              <a:lnSpc>
                <a:spcPct val="115000"/>
              </a:lnSpc>
              <a:buNone/>
            </a:pPr>
            <a:r>
              <a:rPr lang="en-US" sz="1050" dirty="0">
                <a:solidFill>
                  <a:srgbClr val="1B2B2E"/>
                </a:solidFill>
                <a:latin typeface="Calibri" pitchFamily="34" charset="0"/>
                <a:ea typeface="Calibri" pitchFamily="34" charset="-122"/>
                <a:cs typeface="Calibri" pitchFamily="34" charset="-120"/>
              </a:rPr>
              <a:t>NHS England (2019) The NHS Long Term Plan. London: NHS England.</a:t>
            </a:r>
            <a:endParaRPr lang="en-US" sz="1050" dirty="0"/>
          </a:p>
        </p:txBody>
      </p:sp>
      <p:sp>
        <p:nvSpPr>
          <p:cNvPr id="14" name="Text 12"/>
          <p:cNvSpPr/>
          <p:nvPr/>
        </p:nvSpPr>
        <p:spPr>
          <a:xfrm>
            <a:off x="548640" y="3909060"/>
            <a:ext cx="457200" cy="457200"/>
          </a:xfrm>
          <a:prstGeom prst="rect">
            <a:avLst/>
          </a:prstGeom>
          <a:noFill/>
          <a:ln/>
        </p:spPr>
        <p:txBody>
          <a:bodyPr wrap="square" lIns="0" tIns="0" rIns="0" bIns="0" rtlCol="0" anchor="ctr"/>
          <a:lstStyle/>
          <a:p>
            <a:pPr marL="0" indent="0">
              <a:buNone/>
            </a:pPr>
            <a:r>
              <a:rPr lang="en-US" sz="1050" b="1" dirty="0">
                <a:solidFill>
                  <a:srgbClr val="E2653C"/>
                </a:solidFill>
                <a:latin typeface="Calibri" pitchFamily="34" charset="0"/>
                <a:ea typeface="Calibri" pitchFamily="34" charset="-122"/>
                <a:cs typeface="Calibri" pitchFamily="34" charset="-120"/>
              </a:rPr>
              <a:t>16.</a:t>
            </a:r>
            <a:endParaRPr lang="en-US" sz="1050" dirty="0"/>
          </a:p>
        </p:txBody>
      </p:sp>
      <p:sp>
        <p:nvSpPr>
          <p:cNvPr id="15" name="Text 13"/>
          <p:cNvSpPr/>
          <p:nvPr/>
        </p:nvSpPr>
        <p:spPr>
          <a:xfrm>
            <a:off x="1005840" y="3909060"/>
            <a:ext cx="10607040" cy="457200"/>
          </a:xfrm>
          <a:prstGeom prst="rect">
            <a:avLst/>
          </a:prstGeom>
          <a:noFill/>
          <a:ln/>
        </p:spPr>
        <p:txBody>
          <a:bodyPr wrap="square" lIns="0" tIns="0" rIns="0" bIns="0" rtlCol="0" anchor="ctr"/>
          <a:lstStyle/>
          <a:p>
            <a:pPr marL="0" indent="0">
              <a:lnSpc>
                <a:spcPct val="115000"/>
              </a:lnSpc>
              <a:buNone/>
            </a:pPr>
            <a:r>
              <a:rPr lang="en-US" sz="1050" dirty="0">
                <a:solidFill>
                  <a:srgbClr val="1B2B2E"/>
                </a:solidFill>
                <a:latin typeface="Calibri" pitchFamily="34" charset="0"/>
                <a:ea typeface="Calibri" pitchFamily="34" charset="-122"/>
                <a:cs typeface="Calibri" pitchFamily="34" charset="-120"/>
              </a:rPr>
              <a:t>NHS England (2023) Respiratory Disease. Available at: https://www.england.nhs.uk/ourwork/clinical-policy/respiratory-disease/ (Accessed: 14 July 2026).</a:t>
            </a:r>
            <a:endParaRPr lang="en-US" sz="1050" dirty="0"/>
          </a:p>
        </p:txBody>
      </p:sp>
      <p:sp>
        <p:nvSpPr>
          <p:cNvPr id="16" name="Text 14"/>
          <p:cNvSpPr/>
          <p:nvPr/>
        </p:nvSpPr>
        <p:spPr>
          <a:xfrm>
            <a:off x="548640" y="4370832"/>
            <a:ext cx="457200" cy="457200"/>
          </a:xfrm>
          <a:prstGeom prst="rect">
            <a:avLst/>
          </a:prstGeom>
          <a:noFill/>
          <a:ln/>
        </p:spPr>
        <p:txBody>
          <a:bodyPr wrap="square" lIns="0" tIns="0" rIns="0" bIns="0" rtlCol="0" anchor="ctr"/>
          <a:lstStyle/>
          <a:p>
            <a:pPr marL="0" indent="0">
              <a:buNone/>
            </a:pPr>
            <a:r>
              <a:rPr lang="en-US" sz="1050" b="1" dirty="0">
                <a:solidFill>
                  <a:srgbClr val="E2653C"/>
                </a:solidFill>
                <a:latin typeface="Calibri" pitchFamily="34" charset="0"/>
                <a:ea typeface="Calibri" pitchFamily="34" charset="-122"/>
                <a:cs typeface="Calibri" pitchFamily="34" charset="-120"/>
              </a:rPr>
              <a:t>17.</a:t>
            </a:r>
            <a:endParaRPr lang="en-US" sz="1050" dirty="0"/>
          </a:p>
        </p:txBody>
      </p:sp>
      <p:sp>
        <p:nvSpPr>
          <p:cNvPr id="17" name="Text 15"/>
          <p:cNvSpPr/>
          <p:nvPr/>
        </p:nvSpPr>
        <p:spPr>
          <a:xfrm>
            <a:off x="1005840" y="4370832"/>
            <a:ext cx="10607040" cy="457200"/>
          </a:xfrm>
          <a:prstGeom prst="rect">
            <a:avLst/>
          </a:prstGeom>
          <a:noFill/>
          <a:ln/>
        </p:spPr>
        <p:txBody>
          <a:bodyPr wrap="square" lIns="0" tIns="0" rIns="0" bIns="0" rtlCol="0" anchor="ctr"/>
          <a:lstStyle/>
          <a:p>
            <a:pPr marL="0" indent="0">
              <a:lnSpc>
                <a:spcPct val="115000"/>
              </a:lnSpc>
              <a:buNone/>
            </a:pPr>
            <a:r>
              <a:rPr lang="en-US" sz="1050" dirty="0">
                <a:solidFill>
                  <a:srgbClr val="1B2B2E"/>
                </a:solidFill>
                <a:latin typeface="Calibri" pitchFamily="34" charset="0"/>
                <a:ea typeface="Calibri" pitchFamily="34" charset="-122"/>
                <a:cs typeface="Calibri" pitchFamily="34" charset="-120"/>
              </a:rPr>
              <a:t>NHS England (2023) Respiratory High Impact Interventions: Intervention Summary. London: NHS England.</a:t>
            </a:r>
            <a:endParaRPr lang="en-US" sz="1050" dirty="0"/>
          </a:p>
        </p:txBody>
      </p:sp>
      <p:sp>
        <p:nvSpPr>
          <p:cNvPr id="18" name="Text 16"/>
          <p:cNvSpPr/>
          <p:nvPr/>
        </p:nvSpPr>
        <p:spPr>
          <a:xfrm>
            <a:off x="548640" y="4832604"/>
            <a:ext cx="457200" cy="457200"/>
          </a:xfrm>
          <a:prstGeom prst="rect">
            <a:avLst/>
          </a:prstGeom>
          <a:noFill/>
          <a:ln/>
        </p:spPr>
        <p:txBody>
          <a:bodyPr wrap="square" lIns="0" tIns="0" rIns="0" bIns="0" rtlCol="0" anchor="ctr"/>
          <a:lstStyle/>
          <a:p>
            <a:pPr marL="0" indent="0">
              <a:buNone/>
            </a:pPr>
            <a:r>
              <a:rPr lang="en-US" sz="1050" b="1" dirty="0">
                <a:solidFill>
                  <a:srgbClr val="E2653C"/>
                </a:solidFill>
                <a:latin typeface="Calibri" pitchFamily="34" charset="0"/>
                <a:ea typeface="Calibri" pitchFamily="34" charset="-122"/>
                <a:cs typeface="Calibri" pitchFamily="34" charset="-120"/>
              </a:rPr>
              <a:t>18.</a:t>
            </a:r>
            <a:endParaRPr lang="en-US" sz="1050" dirty="0"/>
          </a:p>
        </p:txBody>
      </p:sp>
      <p:sp>
        <p:nvSpPr>
          <p:cNvPr id="19" name="Text 17"/>
          <p:cNvSpPr/>
          <p:nvPr/>
        </p:nvSpPr>
        <p:spPr>
          <a:xfrm>
            <a:off x="1005840" y="4832604"/>
            <a:ext cx="10607040" cy="457200"/>
          </a:xfrm>
          <a:prstGeom prst="rect">
            <a:avLst/>
          </a:prstGeom>
          <a:noFill/>
          <a:ln/>
        </p:spPr>
        <p:txBody>
          <a:bodyPr wrap="square" lIns="0" tIns="0" rIns="0" bIns="0" rtlCol="0" anchor="ctr"/>
          <a:lstStyle/>
          <a:p>
            <a:pPr marL="0" indent="0">
              <a:lnSpc>
                <a:spcPct val="115000"/>
              </a:lnSpc>
              <a:buNone/>
            </a:pPr>
            <a:r>
              <a:rPr lang="en-US" sz="1050" dirty="0">
                <a:solidFill>
                  <a:srgbClr val="1B2B2E"/>
                </a:solidFill>
                <a:latin typeface="Calibri" pitchFamily="34" charset="0"/>
                <a:ea typeface="Calibri" pitchFamily="34" charset="-122"/>
                <a:cs typeface="Calibri" pitchFamily="34" charset="-120"/>
              </a:rPr>
              <a:t>NHS Personalised Care Training Hub (2022) NHS Personalised Care: The Comprehensive Model of Personalised Care. Available at: https://cptraininghub.nhs.uk (Accessed: 14 July 2026).</a:t>
            </a:r>
            <a:endParaRPr lang="en-US" sz="1050" dirty="0"/>
          </a:p>
        </p:txBody>
      </p:sp>
      <p:sp>
        <p:nvSpPr>
          <p:cNvPr id="20" name="Text 18"/>
          <p:cNvSpPr/>
          <p:nvPr/>
        </p:nvSpPr>
        <p:spPr>
          <a:xfrm>
            <a:off x="548640" y="5294376"/>
            <a:ext cx="457200" cy="457200"/>
          </a:xfrm>
          <a:prstGeom prst="rect">
            <a:avLst/>
          </a:prstGeom>
          <a:noFill/>
          <a:ln/>
        </p:spPr>
        <p:txBody>
          <a:bodyPr wrap="square" lIns="0" tIns="0" rIns="0" bIns="0" rtlCol="0" anchor="ctr"/>
          <a:lstStyle/>
          <a:p>
            <a:pPr marL="0" indent="0">
              <a:buNone/>
            </a:pPr>
            <a:r>
              <a:rPr lang="en-US" sz="1050" b="1" dirty="0">
                <a:solidFill>
                  <a:srgbClr val="E2653C"/>
                </a:solidFill>
                <a:latin typeface="Calibri" pitchFamily="34" charset="0"/>
                <a:ea typeface="Calibri" pitchFamily="34" charset="-122"/>
                <a:cs typeface="Calibri" pitchFamily="34" charset="-120"/>
              </a:rPr>
              <a:t>19.</a:t>
            </a:r>
            <a:endParaRPr lang="en-US" sz="1050" dirty="0"/>
          </a:p>
        </p:txBody>
      </p:sp>
      <p:sp>
        <p:nvSpPr>
          <p:cNvPr id="21" name="Text 19"/>
          <p:cNvSpPr/>
          <p:nvPr/>
        </p:nvSpPr>
        <p:spPr>
          <a:xfrm>
            <a:off x="1005840" y="5294376"/>
            <a:ext cx="10607040" cy="457200"/>
          </a:xfrm>
          <a:prstGeom prst="rect">
            <a:avLst/>
          </a:prstGeom>
          <a:noFill/>
          <a:ln/>
        </p:spPr>
        <p:txBody>
          <a:bodyPr wrap="square" lIns="0" tIns="0" rIns="0" bIns="0" rtlCol="0" anchor="ctr"/>
          <a:lstStyle/>
          <a:p>
            <a:pPr marL="0" indent="0">
              <a:lnSpc>
                <a:spcPct val="115000"/>
              </a:lnSpc>
              <a:buNone/>
            </a:pPr>
            <a:r>
              <a:rPr lang="en-US" sz="1050" dirty="0">
                <a:solidFill>
                  <a:srgbClr val="1B2B2E"/>
                </a:solidFill>
                <a:latin typeface="Calibri" pitchFamily="34" charset="0"/>
                <a:ea typeface="Calibri" pitchFamily="34" charset="-122"/>
                <a:cs typeface="Calibri" pitchFamily="34" charset="-120"/>
              </a:rPr>
              <a:t>Nursing Times (2010) 'COPD could cost UK economy £1.2bn', Nursing Times. Available at: https://www.nursingtimes.net (Accessed: 14 July 2026).</a:t>
            </a:r>
            <a:endParaRPr lang="en-US" sz="1050" dirty="0"/>
          </a:p>
        </p:txBody>
      </p:sp>
      <p:sp>
        <p:nvSpPr>
          <p:cNvPr id="22" name="Text 20"/>
          <p:cNvSpPr/>
          <p:nvPr/>
        </p:nvSpPr>
        <p:spPr>
          <a:xfrm>
            <a:off x="548640" y="5756148"/>
            <a:ext cx="457200" cy="457200"/>
          </a:xfrm>
          <a:prstGeom prst="rect">
            <a:avLst/>
          </a:prstGeom>
          <a:noFill/>
          <a:ln/>
        </p:spPr>
        <p:txBody>
          <a:bodyPr wrap="square" lIns="0" tIns="0" rIns="0" bIns="0" rtlCol="0" anchor="ctr"/>
          <a:lstStyle/>
          <a:p>
            <a:pPr marL="0" indent="0">
              <a:buNone/>
            </a:pPr>
            <a:r>
              <a:rPr lang="en-US" sz="1050" b="1" dirty="0">
                <a:solidFill>
                  <a:srgbClr val="E2653C"/>
                </a:solidFill>
                <a:latin typeface="Calibri" pitchFamily="34" charset="0"/>
                <a:ea typeface="Calibri" pitchFamily="34" charset="-122"/>
                <a:cs typeface="Calibri" pitchFamily="34" charset="-120"/>
              </a:rPr>
              <a:t>20.</a:t>
            </a:r>
            <a:endParaRPr lang="en-US" sz="1050" dirty="0"/>
          </a:p>
        </p:txBody>
      </p:sp>
      <p:sp>
        <p:nvSpPr>
          <p:cNvPr id="23" name="Text 21"/>
          <p:cNvSpPr/>
          <p:nvPr/>
        </p:nvSpPr>
        <p:spPr>
          <a:xfrm>
            <a:off x="1005840" y="5756148"/>
            <a:ext cx="10607040" cy="457200"/>
          </a:xfrm>
          <a:prstGeom prst="rect">
            <a:avLst/>
          </a:prstGeom>
          <a:noFill/>
          <a:ln/>
        </p:spPr>
        <p:txBody>
          <a:bodyPr wrap="square" lIns="0" tIns="0" rIns="0" bIns="0" rtlCol="0" anchor="ctr"/>
          <a:lstStyle/>
          <a:p>
            <a:pPr marL="0" indent="0">
              <a:lnSpc>
                <a:spcPct val="115000"/>
              </a:lnSpc>
              <a:buNone/>
            </a:pPr>
            <a:r>
              <a:rPr lang="en-US" sz="1050" dirty="0">
                <a:solidFill>
                  <a:srgbClr val="1B2B2E"/>
                </a:solidFill>
                <a:latin typeface="Calibri" pitchFamily="34" charset="0"/>
                <a:ea typeface="Calibri" pitchFamily="34" charset="-122"/>
                <a:cs typeface="Calibri" pitchFamily="34" charset="-120"/>
              </a:rPr>
              <a:t>Panagioti, M., Richardson, G., Small, N., Murray, E., Rogers, A., Kennedy, A., Newman, S. and Bower, P. (2014) 'Self-management support interventions to reduce health care utilisation without compromising outcomes: a systematic review and meta-analysis', BMC Health Services Research, 14, 356.</a:t>
            </a:r>
            <a:endParaRPr lang="en-US" sz="1050" dirty="0"/>
          </a:p>
        </p:txBody>
      </p:sp>
      <p:sp>
        <p:nvSpPr>
          <p:cNvPr id="24" name="Text 22"/>
          <p:cNvSpPr/>
          <p:nvPr/>
        </p:nvSpPr>
        <p:spPr>
          <a:xfrm>
            <a:off x="457200" y="6565392"/>
            <a:ext cx="8229600" cy="256032"/>
          </a:xfrm>
          <a:prstGeom prst="rect">
            <a:avLst/>
          </a:prstGeom>
          <a:noFill/>
          <a:ln/>
        </p:spPr>
        <p:txBody>
          <a:bodyPr wrap="square" lIns="0" tIns="0" rIns="0" bIns="0" rtlCol="0" anchor="ctr"/>
          <a:lstStyle/>
          <a:p>
            <a:pPr marL="0" indent="0">
              <a:buNone/>
            </a:pPr>
            <a:r>
              <a:rPr lang="en-US" sz="900" dirty="0">
                <a:solidFill>
                  <a:srgbClr val="5C6B6E"/>
                </a:solidFill>
                <a:latin typeface="Calibri" pitchFamily="34" charset="0"/>
                <a:ea typeface="Calibri" pitchFamily="34" charset="-122"/>
                <a:cs typeface="Calibri" pitchFamily="34" charset="-120"/>
              </a:rPr>
              <a:t>Chronic Obstructive Pulmonary Disease (COPD)  |  Primary &amp; Community Care</a:t>
            </a:r>
            <a:endParaRPr lang="en-US" sz="900" dirty="0"/>
          </a:p>
        </p:txBody>
      </p:sp>
      <p:sp>
        <p:nvSpPr>
          <p:cNvPr id="25" name="Text 23"/>
          <p:cNvSpPr/>
          <p:nvPr/>
        </p:nvSpPr>
        <p:spPr>
          <a:xfrm>
            <a:off x="11521440" y="6565392"/>
            <a:ext cx="365760" cy="256032"/>
          </a:xfrm>
          <a:prstGeom prst="rect">
            <a:avLst/>
          </a:prstGeom>
          <a:noFill/>
          <a:ln/>
        </p:spPr>
        <p:txBody>
          <a:bodyPr wrap="square" lIns="0" tIns="0" rIns="0" bIns="0" rtlCol="0" anchor="ctr"/>
          <a:lstStyle/>
          <a:p>
            <a:pPr marL="0" indent="0" algn="r">
              <a:buNone/>
            </a:pPr>
            <a:r>
              <a:rPr lang="en-US" sz="900" dirty="0">
                <a:solidFill>
                  <a:srgbClr val="5C6B6E"/>
                </a:solidFill>
                <a:latin typeface="Calibri" pitchFamily="34" charset="0"/>
                <a:ea typeface="Calibri" pitchFamily="34" charset="-122"/>
                <a:cs typeface="Calibri" pitchFamily="34" charset="-120"/>
              </a:rPr>
              <a:t>19</a:t>
            </a:r>
            <a:endParaRPr lang="en-US" sz="900"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 19">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47472"/>
            <a:ext cx="11064240" cy="594360"/>
          </a:xfrm>
          <a:prstGeom prst="rect">
            <a:avLst/>
          </a:prstGeom>
          <a:noFill/>
          <a:ln/>
        </p:spPr>
        <p:txBody>
          <a:bodyPr wrap="square" lIns="0" tIns="0" rIns="0" bIns="0" rtlCol="0" anchor="ctr"/>
          <a:lstStyle/>
          <a:p>
            <a:pPr marL="0" indent="0">
              <a:buNone/>
            </a:pPr>
            <a:r>
              <a:rPr lang="en-US" sz="2900" b="1" dirty="0">
                <a:solidFill>
                  <a:srgbClr val="0B4F5C"/>
                </a:solidFill>
                <a:latin typeface="Cambria" pitchFamily="34" charset="0"/>
                <a:ea typeface="Cambria" pitchFamily="34" charset="-122"/>
                <a:cs typeface="Cambria" pitchFamily="34" charset="-120"/>
              </a:rPr>
              <a:t>References</a:t>
            </a:r>
            <a:endParaRPr lang="en-US" sz="2900" dirty="0"/>
          </a:p>
        </p:txBody>
      </p:sp>
      <p:sp>
        <p:nvSpPr>
          <p:cNvPr id="3" name="Text 1"/>
          <p:cNvSpPr/>
          <p:nvPr/>
        </p:nvSpPr>
        <p:spPr>
          <a:xfrm>
            <a:off x="548640" y="896112"/>
            <a:ext cx="11064240" cy="365760"/>
          </a:xfrm>
          <a:prstGeom prst="rect">
            <a:avLst/>
          </a:prstGeom>
          <a:noFill/>
          <a:ln/>
        </p:spPr>
        <p:txBody>
          <a:bodyPr wrap="square" lIns="0" tIns="0" rIns="0" bIns="0" rtlCol="0" anchor="ctr"/>
          <a:lstStyle/>
          <a:p>
            <a:pPr marL="0" indent="0">
              <a:buNone/>
            </a:pPr>
            <a:r>
              <a:rPr lang="en-US" sz="1250" i="1" dirty="0">
                <a:solidFill>
                  <a:srgbClr val="5C6B6E"/>
                </a:solidFill>
                <a:latin typeface="Calibri" pitchFamily="34" charset="0"/>
                <a:ea typeface="Calibri" pitchFamily="34" charset="-122"/>
                <a:cs typeface="Calibri" pitchFamily="34" charset="-120"/>
              </a:rPr>
              <a:t>Harvard style, 3 of 5 -- part C</a:t>
            </a:r>
            <a:endParaRPr lang="en-US" sz="1250" dirty="0"/>
          </a:p>
        </p:txBody>
      </p:sp>
      <p:sp>
        <p:nvSpPr>
          <p:cNvPr id="4" name="Text 2"/>
          <p:cNvSpPr/>
          <p:nvPr/>
        </p:nvSpPr>
        <p:spPr>
          <a:xfrm>
            <a:off x="548640" y="1600200"/>
            <a:ext cx="457200" cy="457200"/>
          </a:xfrm>
          <a:prstGeom prst="rect">
            <a:avLst/>
          </a:prstGeom>
          <a:noFill/>
          <a:ln/>
        </p:spPr>
        <p:txBody>
          <a:bodyPr wrap="square" lIns="0" tIns="0" rIns="0" bIns="0" rtlCol="0" anchor="ctr"/>
          <a:lstStyle/>
          <a:p>
            <a:pPr marL="0" indent="0">
              <a:buNone/>
            </a:pPr>
            <a:r>
              <a:rPr lang="en-US" sz="1050" b="1" dirty="0">
                <a:solidFill>
                  <a:srgbClr val="E2653C"/>
                </a:solidFill>
                <a:latin typeface="Calibri" pitchFamily="34" charset="0"/>
                <a:ea typeface="Calibri" pitchFamily="34" charset="-122"/>
                <a:cs typeface="Calibri" pitchFamily="34" charset="-120"/>
              </a:rPr>
              <a:t>21.</a:t>
            </a:r>
            <a:endParaRPr lang="en-US" sz="1050" dirty="0"/>
          </a:p>
        </p:txBody>
      </p:sp>
      <p:sp>
        <p:nvSpPr>
          <p:cNvPr id="5" name="Text 3"/>
          <p:cNvSpPr/>
          <p:nvPr/>
        </p:nvSpPr>
        <p:spPr>
          <a:xfrm>
            <a:off x="1005840" y="1600200"/>
            <a:ext cx="10607040" cy="457200"/>
          </a:xfrm>
          <a:prstGeom prst="rect">
            <a:avLst/>
          </a:prstGeom>
          <a:noFill/>
          <a:ln/>
        </p:spPr>
        <p:txBody>
          <a:bodyPr wrap="square" lIns="0" tIns="0" rIns="0" bIns="0" rtlCol="0" anchor="ctr"/>
          <a:lstStyle/>
          <a:p>
            <a:pPr marL="0" indent="0">
              <a:lnSpc>
                <a:spcPct val="115000"/>
              </a:lnSpc>
              <a:buNone/>
            </a:pPr>
            <a:r>
              <a:rPr lang="en-US" sz="1050" dirty="0">
                <a:solidFill>
                  <a:srgbClr val="1B2B2E"/>
                </a:solidFill>
                <a:latin typeface="Calibri" pitchFamily="34" charset="0"/>
                <a:ea typeface="Calibri" pitchFamily="34" charset="-122"/>
                <a:cs typeface="Calibri" pitchFamily="34" charset="-120"/>
              </a:rPr>
              <a:t>Personalised Care Institute (2021) What Are the Six Components? Available at: https://www.personalisedcareinstitute.org.uk (Accessed: 14 July 2026).</a:t>
            </a:r>
            <a:endParaRPr lang="en-US" sz="1050" dirty="0"/>
          </a:p>
        </p:txBody>
      </p:sp>
      <p:sp>
        <p:nvSpPr>
          <p:cNvPr id="6" name="Text 4"/>
          <p:cNvSpPr/>
          <p:nvPr/>
        </p:nvSpPr>
        <p:spPr>
          <a:xfrm>
            <a:off x="548640" y="2061972"/>
            <a:ext cx="457200" cy="457200"/>
          </a:xfrm>
          <a:prstGeom prst="rect">
            <a:avLst/>
          </a:prstGeom>
          <a:noFill/>
          <a:ln/>
        </p:spPr>
        <p:txBody>
          <a:bodyPr wrap="square" lIns="0" tIns="0" rIns="0" bIns="0" rtlCol="0" anchor="ctr"/>
          <a:lstStyle/>
          <a:p>
            <a:pPr marL="0" indent="0">
              <a:buNone/>
            </a:pPr>
            <a:r>
              <a:rPr lang="en-US" sz="1050" b="1" dirty="0">
                <a:solidFill>
                  <a:srgbClr val="E2653C"/>
                </a:solidFill>
                <a:latin typeface="Calibri" pitchFamily="34" charset="0"/>
                <a:ea typeface="Calibri" pitchFamily="34" charset="-122"/>
                <a:cs typeface="Calibri" pitchFamily="34" charset="-120"/>
              </a:rPr>
              <a:t>22.</a:t>
            </a:r>
            <a:endParaRPr lang="en-US" sz="1050" dirty="0"/>
          </a:p>
        </p:txBody>
      </p:sp>
      <p:sp>
        <p:nvSpPr>
          <p:cNvPr id="7" name="Text 5"/>
          <p:cNvSpPr/>
          <p:nvPr/>
        </p:nvSpPr>
        <p:spPr>
          <a:xfrm>
            <a:off x="1005840" y="2061972"/>
            <a:ext cx="10607040" cy="457200"/>
          </a:xfrm>
          <a:prstGeom prst="rect">
            <a:avLst/>
          </a:prstGeom>
          <a:noFill/>
          <a:ln/>
        </p:spPr>
        <p:txBody>
          <a:bodyPr wrap="square" lIns="0" tIns="0" rIns="0" bIns="0" rtlCol="0" anchor="ctr"/>
          <a:lstStyle/>
          <a:p>
            <a:pPr marL="0" indent="0">
              <a:lnSpc>
                <a:spcPct val="115000"/>
              </a:lnSpc>
              <a:buNone/>
            </a:pPr>
            <a:r>
              <a:rPr lang="en-US" sz="1050" dirty="0">
                <a:solidFill>
                  <a:srgbClr val="1B2B2E"/>
                </a:solidFill>
                <a:latin typeface="Calibri" pitchFamily="34" charset="0"/>
                <a:ea typeface="Calibri" pitchFamily="34" charset="-122"/>
                <a:cs typeface="Calibri" pitchFamily="34" charset="-120"/>
              </a:rPr>
              <a:t>Royal College of Physicians (2017) National COPD Audit Programme: Pulmonary Rehabilitation Workstream. London: RCP.</a:t>
            </a:r>
            <a:endParaRPr lang="en-US" sz="1050" dirty="0"/>
          </a:p>
        </p:txBody>
      </p:sp>
      <p:sp>
        <p:nvSpPr>
          <p:cNvPr id="8" name="Text 6"/>
          <p:cNvSpPr/>
          <p:nvPr/>
        </p:nvSpPr>
        <p:spPr>
          <a:xfrm>
            <a:off x="548640" y="2523744"/>
            <a:ext cx="457200" cy="457200"/>
          </a:xfrm>
          <a:prstGeom prst="rect">
            <a:avLst/>
          </a:prstGeom>
          <a:noFill/>
          <a:ln/>
        </p:spPr>
        <p:txBody>
          <a:bodyPr wrap="square" lIns="0" tIns="0" rIns="0" bIns="0" rtlCol="0" anchor="ctr"/>
          <a:lstStyle/>
          <a:p>
            <a:pPr marL="0" indent="0">
              <a:buNone/>
            </a:pPr>
            <a:r>
              <a:rPr lang="en-US" sz="1050" b="1" dirty="0">
                <a:solidFill>
                  <a:srgbClr val="E2653C"/>
                </a:solidFill>
                <a:latin typeface="Calibri" pitchFamily="34" charset="0"/>
                <a:ea typeface="Calibri" pitchFamily="34" charset="-122"/>
                <a:cs typeface="Calibri" pitchFamily="34" charset="-120"/>
              </a:rPr>
              <a:t>23.</a:t>
            </a:r>
            <a:endParaRPr lang="en-US" sz="1050" dirty="0"/>
          </a:p>
        </p:txBody>
      </p:sp>
      <p:sp>
        <p:nvSpPr>
          <p:cNvPr id="9" name="Text 7"/>
          <p:cNvSpPr/>
          <p:nvPr/>
        </p:nvSpPr>
        <p:spPr>
          <a:xfrm>
            <a:off x="1005840" y="2523744"/>
            <a:ext cx="10607040" cy="457200"/>
          </a:xfrm>
          <a:prstGeom prst="rect">
            <a:avLst/>
          </a:prstGeom>
          <a:noFill/>
          <a:ln/>
        </p:spPr>
        <p:txBody>
          <a:bodyPr wrap="square" lIns="0" tIns="0" rIns="0" bIns="0" rtlCol="0" anchor="ctr"/>
          <a:lstStyle/>
          <a:p>
            <a:pPr marL="0" indent="0">
              <a:lnSpc>
                <a:spcPct val="115000"/>
              </a:lnSpc>
              <a:buNone/>
            </a:pPr>
            <a:r>
              <a:rPr lang="en-US" sz="1050" dirty="0">
                <a:solidFill>
                  <a:srgbClr val="1B2B2E"/>
                </a:solidFill>
                <a:latin typeface="Calibri" pitchFamily="34" charset="0"/>
                <a:ea typeface="Calibri" pitchFamily="34" charset="-122"/>
                <a:cs typeface="Calibri" pitchFamily="34" charset="-120"/>
              </a:rPr>
              <a:t>Sanofi UK (2024) The Prevalence of COPD in the UK Paints a Sad Picture of Inequalities. Available at: https://www.sanofi.co.uk (Accessed: 14 July 2026).</a:t>
            </a:r>
            <a:endParaRPr lang="en-US" sz="1050" dirty="0"/>
          </a:p>
        </p:txBody>
      </p:sp>
      <p:sp>
        <p:nvSpPr>
          <p:cNvPr id="10" name="Text 8"/>
          <p:cNvSpPr/>
          <p:nvPr/>
        </p:nvSpPr>
        <p:spPr>
          <a:xfrm>
            <a:off x="548640" y="2985516"/>
            <a:ext cx="457200" cy="457200"/>
          </a:xfrm>
          <a:prstGeom prst="rect">
            <a:avLst/>
          </a:prstGeom>
          <a:noFill/>
          <a:ln/>
        </p:spPr>
        <p:txBody>
          <a:bodyPr wrap="square" lIns="0" tIns="0" rIns="0" bIns="0" rtlCol="0" anchor="ctr"/>
          <a:lstStyle/>
          <a:p>
            <a:pPr marL="0" indent="0">
              <a:buNone/>
            </a:pPr>
            <a:r>
              <a:rPr lang="en-US" sz="1050" b="1" dirty="0">
                <a:solidFill>
                  <a:srgbClr val="E2653C"/>
                </a:solidFill>
                <a:latin typeface="Calibri" pitchFamily="34" charset="0"/>
                <a:ea typeface="Calibri" pitchFamily="34" charset="-122"/>
                <a:cs typeface="Calibri" pitchFamily="34" charset="-120"/>
              </a:rPr>
              <a:t>24.</a:t>
            </a:r>
            <a:endParaRPr lang="en-US" sz="1050" dirty="0"/>
          </a:p>
        </p:txBody>
      </p:sp>
      <p:sp>
        <p:nvSpPr>
          <p:cNvPr id="11" name="Text 9"/>
          <p:cNvSpPr/>
          <p:nvPr/>
        </p:nvSpPr>
        <p:spPr>
          <a:xfrm>
            <a:off x="1005840" y="2985516"/>
            <a:ext cx="10607040" cy="457200"/>
          </a:xfrm>
          <a:prstGeom prst="rect">
            <a:avLst/>
          </a:prstGeom>
          <a:noFill/>
          <a:ln/>
        </p:spPr>
        <p:txBody>
          <a:bodyPr wrap="square" lIns="0" tIns="0" rIns="0" bIns="0" rtlCol="0" anchor="ctr"/>
          <a:lstStyle/>
          <a:p>
            <a:pPr marL="0" indent="0">
              <a:lnSpc>
                <a:spcPct val="115000"/>
              </a:lnSpc>
              <a:buNone/>
            </a:pPr>
            <a:r>
              <a:rPr lang="en-US" sz="1050" dirty="0">
                <a:solidFill>
                  <a:srgbClr val="1B2B2E"/>
                </a:solidFill>
                <a:latin typeface="Calibri" pitchFamily="34" charset="0"/>
                <a:ea typeface="Calibri" pitchFamily="34" charset="-122"/>
                <a:cs typeface="Calibri" pitchFamily="34" charset="-120"/>
              </a:rPr>
              <a:t>Skills for Health / Coalition for Collaborative Care (2016) The Six Principles of Co-production. London: NHS England.</a:t>
            </a:r>
            <a:endParaRPr lang="en-US" sz="1050" dirty="0"/>
          </a:p>
        </p:txBody>
      </p:sp>
      <p:sp>
        <p:nvSpPr>
          <p:cNvPr id="12" name="Text 10"/>
          <p:cNvSpPr/>
          <p:nvPr/>
        </p:nvSpPr>
        <p:spPr>
          <a:xfrm>
            <a:off x="548640" y="3447288"/>
            <a:ext cx="457200" cy="457200"/>
          </a:xfrm>
          <a:prstGeom prst="rect">
            <a:avLst/>
          </a:prstGeom>
          <a:noFill/>
          <a:ln/>
        </p:spPr>
        <p:txBody>
          <a:bodyPr wrap="square" lIns="0" tIns="0" rIns="0" bIns="0" rtlCol="0" anchor="ctr"/>
          <a:lstStyle/>
          <a:p>
            <a:pPr marL="0" indent="0">
              <a:buNone/>
            </a:pPr>
            <a:r>
              <a:rPr lang="en-US" sz="1050" b="1" dirty="0">
                <a:solidFill>
                  <a:srgbClr val="E2653C"/>
                </a:solidFill>
                <a:latin typeface="Calibri" pitchFamily="34" charset="0"/>
                <a:ea typeface="Calibri" pitchFamily="34" charset="-122"/>
                <a:cs typeface="Calibri" pitchFamily="34" charset="-120"/>
              </a:rPr>
              <a:t>25.</a:t>
            </a:r>
            <a:endParaRPr lang="en-US" sz="1050" dirty="0"/>
          </a:p>
        </p:txBody>
      </p:sp>
      <p:sp>
        <p:nvSpPr>
          <p:cNvPr id="13" name="Text 11"/>
          <p:cNvSpPr/>
          <p:nvPr/>
        </p:nvSpPr>
        <p:spPr>
          <a:xfrm>
            <a:off x="1005840" y="3447288"/>
            <a:ext cx="10607040" cy="457200"/>
          </a:xfrm>
          <a:prstGeom prst="rect">
            <a:avLst/>
          </a:prstGeom>
          <a:noFill/>
          <a:ln/>
        </p:spPr>
        <p:txBody>
          <a:bodyPr wrap="square" lIns="0" tIns="0" rIns="0" bIns="0" rtlCol="0" anchor="ctr"/>
          <a:lstStyle/>
          <a:p>
            <a:pPr marL="0" indent="0">
              <a:lnSpc>
                <a:spcPct val="115000"/>
              </a:lnSpc>
              <a:buNone/>
            </a:pPr>
            <a:r>
              <a:rPr lang="en-US" sz="1050" dirty="0">
                <a:solidFill>
                  <a:srgbClr val="1B2B2E"/>
                </a:solidFill>
                <a:latin typeface="Calibri" pitchFamily="34" charset="0"/>
                <a:ea typeface="Calibri" pitchFamily="34" charset="-122"/>
                <a:cs typeface="Calibri" pitchFamily="34" charset="-120"/>
              </a:rPr>
              <a:t>Snell, N., Strachan, D., Hubbard, R., et al. (2016) 'S32 Epidemiology of chronic obstructive pulmonary disease (COPD) in the UK: findings from the British Lung Foundation's Respiratory Health of the Nation project', Thorax, 71, A20.</a:t>
            </a:r>
            <a:endParaRPr lang="en-US" sz="1050" dirty="0"/>
          </a:p>
        </p:txBody>
      </p:sp>
      <p:sp>
        <p:nvSpPr>
          <p:cNvPr id="14" name="Text 12"/>
          <p:cNvSpPr/>
          <p:nvPr/>
        </p:nvSpPr>
        <p:spPr>
          <a:xfrm>
            <a:off x="548640" y="3909060"/>
            <a:ext cx="457200" cy="457200"/>
          </a:xfrm>
          <a:prstGeom prst="rect">
            <a:avLst/>
          </a:prstGeom>
          <a:noFill/>
          <a:ln/>
        </p:spPr>
        <p:txBody>
          <a:bodyPr wrap="square" lIns="0" tIns="0" rIns="0" bIns="0" rtlCol="0" anchor="ctr"/>
          <a:lstStyle/>
          <a:p>
            <a:pPr marL="0" indent="0">
              <a:buNone/>
            </a:pPr>
            <a:r>
              <a:rPr lang="en-US" sz="1050" b="1" dirty="0">
                <a:solidFill>
                  <a:srgbClr val="E2653C"/>
                </a:solidFill>
                <a:latin typeface="Calibri" pitchFamily="34" charset="0"/>
                <a:ea typeface="Calibri" pitchFamily="34" charset="-122"/>
                <a:cs typeface="Calibri" pitchFamily="34" charset="-120"/>
              </a:rPr>
              <a:t>26.</a:t>
            </a:r>
            <a:endParaRPr lang="en-US" sz="1050" dirty="0"/>
          </a:p>
        </p:txBody>
      </p:sp>
      <p:sp>
        <p:nvSpPr>
          <p:cNvPr id="15" name="Text 13"/>
          <p:cNvSpPr/>
          <p:nvPr/>
        </p:nvSpPr>
        <p:spPr>
          <a:xfrm>
            <a:off x="1005840" y="3909060"/>
            <a:ext cx="10607040" cy="457200"/>
          </a:xfrm>
          <a:prstGeom prst="rect">
            <a:avLst/>
          </a:prstGeom>
          <a:noFill/>
          <a:ln/>
        </p:spPr>
        <p:txBody>
          <a:bodyPr wrap="square" lIns="0" tIns="0" rIns="0" bIns="0" rtlCol="0" anchor="ctr"/>
          <a:lstStyle/>
          <a:p>
            <a:pPr marL="0" indent="0">
              <a:lnSpc>
                <a:spcPct val="115000"/>
              </a:lnSpc>
              <a:buNone/>
            </a:pPr>
            <a:r>
              <a:rPr lang="en-US" sz="1050" dirty="0">
                <a:solidFill>
                  <a:srgbClr val="1B2B2E"/>
                </a:solidFill>
                <a:latin typeface="Calibri" pitchFamily="34" charset="0"/>
                <a:ea typeface="Calibri" pitchFamily="34" charset="-122"/>
                <a:cs typeface="Calibri" pitchFamily="34" charset="-120"/>
              </a:rPr>
              <a:t>Stone, P.W., Osen, M., Ellis, A., Coaker, R. and Quint, J.K. (2023) 'Prevalence of Chronic Obstructive Pulmonary Disease in England from 2000 to 2019', International Journal of COPD, 18, pp.1565-1574.</a:t>
            </a:r>
            <a:endParaRPr lang="en-US" sz="1050" dirty="0"/>
          </a:p>
        </p:txBody>
      </p:sp>
      <p:sp>
        <p:nvSpPr>
          <p:cNvPr id="16" name="Text 14"/>
          <p:cNvSpPr/>
          <p:nvPr/>
        </p:nvSpPr>
        <p:spPr>
          <a:xfrm>
            <a:off x="548640" y="4370832"/>
            <a:ext cx="457200" cy="457200"/>
          </a:xfrm>
          <a:prstGeom prst="rect">
            <a:avLst/>
          </a:prstGeom>
          <a:noFill/>
          <a:ln/>
        </p:spPr>
        <p:txBody>
          <a:bodyPr wrap="square" lIns="0" tIns="0" rIns="0" bIns="0" rtlCol="0" anchor="ctr"/>
          <a:lstStyle/>
          <a:p>
            <a:pPr marL="0" indent="0">
              <a:buNone/>
            </a:pPr>
            <a:r>
              <a:rPr lang="en-US" sz="1050" b="1" dirty="0">
                <a:solidFill>
                  <a:srgbClr val="E2653C"/>
                </a:solidFill>
                <a:latin typeface="Calibri" pitchFamily="34" charset="0"/>
                <a:ea typeface="Calibri" pitchFamily="34" charset="-122"/>
                <a:cs typeface="Calibri" pitchFamily="34" charset="-120"/>
              </a:rPr>
              <a:t>27.</a:t>
            </a:r>
            <a:endParaRPr lang="en-US" sz="1050" dirty="0"/>
          </a:p>
        </p:txBody>
      </p:sp>
      <p:sp>
        <p:nvSpPr>
          <p:cNvPr id="17" name="Text 15"/>
          <p:cNvSpPr/>
          <p:nvPr/>
        </p:nvSpPr>
        <p:spPr>
          <a:xfrm>
            <a:off x="1005840" y="4370832"/>
            <a:ext cx="10607040" cy="457200"/>
          </a:xfrm>
          <a:prstGeom prst="rect">
            <a:avLst/>
          </a:prstGeom>
          <a:noFill/>
          <a:ln/>
        </p:spPr>
        <p:txBody>
          <a:bodyPr wrap="square" lIns="0" tIns="0" rIns="0" bIns="0" rtlCol="0" anchor="ctr"/>
          <a:lstStyle/>
          <a:p>
            <a:pPr marL="0" indent="0">
              <a:lnSpc>
                <a:spcPct val="115000"/>
              </a:lnSpc>
              <a:buNone/>
            </a:pPr>
            <a:r>
              <a:rPr lang="en-US" sz="1050" dirty="0">
                <a:solidFill>
                  <a:srgbClr val="1B2B2E"/>
                </a:solidFill>
                <a:latin typeface="Calibri" pitchFamily="34" charset="0"/>
                <a:ea typeface="Calibri" pitchFamily="34" charset="-122"/>
                <a:cs typeface="Calibri" pitchFamily="34" charset="-120"/>
              </a:rPr>
              <a:t>Taskforce for Lung Health (2022) Act on COPD: Common, Preventable, Treatable -- Has COPD Been Underprioritised? London: Taskforce for Lung Health.</a:t>
            </a:r>
            <a:endParaRPr lang="en-US" sz="1050" dirty="0"/>
          </a:p>
        </p:txBody>
      </p:sp>
      <p:sp>
        <p:nvSpPr>
          <p:cNvPr id="18" name="Text 16"/>
          <p:cNvSpPr/>
          <p:nvPr/>
        </p:nvSpPr>
        <p:spPr>
          <a:xfrm>
            <a:off x="548640" y="4832604"/>
            <a:ext cx="457200" cy="457200"/>
          </a:xfrm>
          <a:prstGeom prst="rect">
            <a:avLst/>
          </a:prstGeom>
          <a:noFill/>
          <a:ln/>
        </p:spPr>
        <p:txBody>
          <a:bodyPr wrap="square" lIns="0" tIns="0" rIns="0" bIns="0" rtlCol="0" anchor="ctr"/>
          <a:lstStyle/>
          <a:p>
            <a:pPr marL="0" indent="0">
              <a:buNone/>
            </a:pPr>
            <a:r>
              <a:rPr lang="en-US" sz="1050" b="1" dirty="0">
                <a:solidFill>
                  <a:srgbClr val="E2653C"/>
                </a:solidFill>
                <a:latin typeface="Calibri" pitchFamily="34" charset="0"/>
                <a:ea typeface="Calibri" pitchFamily="34" charset="-122"/>
                <a:cs typeface="Calibri" pitchFamily="34" charset="-120"/>
              </a:rPr>
              <a:t>28.</a:t>
            </a:r>
            <a:endParaRPr lang="en-US" sz="1050" dirty="0"/>
          </a:p>
        </p:txBody>
      </p:sp>
      <p:sp>
        <p:nvSpPr>
          <p:cNvPr id="19" name="Text 17"/>
          <p:cNvSpPr/>
          <p:nvPr/>
        </p:nvSpPr>
        <p:spPr>
          <a:xfrm>
            <a:off x="1005840" y="4832604"/>
            <a:ext cx="10607040" cy="457200"/>
          </a:xfrm>
          <a:prstGeom prst="rect">
            <a:avLst/>
          </a:prstGeom>
          <a:noFill/>
          <a:ln/>
        </p:spPr>
        <p:txBody>
          <a:bodyPr wrap="square" lIns="0" tIns="0" rIns="0" bIns="0" rtlCol="0" anchor="ctr"/>
          <a:lstStyle/>
          <a:p>
            <a:pPr marL="0" indent="0">
              <a:lnSpc>
                <a:spcPct val="115000"/>
              </a:lnSpc>
              <a:buNone/>
            </a:pPr>
            <a:r>
              <a:rPr lang="en-US" sz="1050" dirty="0">
                <a:solidFill>
                  <a:srgbClr val="1B2B2E"/>
                </a:solidFill>
                <a:latin typeface="Calibri" pitchFamily="34" charset="0"/>
                <a:ea typeface="Calibri" pitchFamily="34" charset="-122"/>
                <a:cs typeface="Calibri" pitchFamily="34" charset="-120"/>
              </a:rPr>
              <a:t>Wang, Y., Han, R., Ding, X., Feng, W., Gao, R. and Ma, A. (2025) 'Chronic obstructive pulmonary disease across three decades: trends, inequalities, and projections from the Global Burden of Disease Study 2021', Frontiers in Medicine, 12.</a:t>
            </a:r>
            <a:endParaRPr lang="en-US" sz="1050" dirty="0"/>
          </a:p>
        </p:txBody>
      </p:sp>
      <p:sp>
        <p:nvSpPr>
          <p:cNvPr id="20" name="Text 18"/>
          <p:cNvSpPr/>
          <p:nvPr/>
        </p:nvSpPr>
        <p:spPr>
          <a:xfrm>
            <a:off x="548640" y="5294376"/>
            <a:ext cx="457200" cy="457200"/>
          </a:xfrm>
          <a:prstGeom prst="rect">
            <a:avLst/>
          </a:prstGeom>
          <a:noFill/>
          <a:ln/>
        </p:spPr>
        <p:txBody>
          <a:bodyPr wrap="square" lIns="0" tIns="0" rIns="0" bIns="0" rtlCol="0" anchor="ctr"/>
          <a:lstStyle/>
          <a:p>
            <a:pPr marL="0" indent="0">
              <a:buNone/>
            </a:pPr>
            <a:r>
              <a:rPr lang="en-US" sz="1050" b="1" dirty="0">
                <a:solidFill>
                  <a:srgbClr val="E2653C"/>
                </a:solidFill>
                <a:latin typeface="Calibri" pitchFamily="34" charset="0"/>
                <a:ea typeface="Calibri" pitchFamily="34" charset="-122"/>
                <a:cs typeface="Calibri" pitchFamily="34" charset="-120"/>
              </a:rPr>
              <a:t>29.</a:t>
            </a:r>
            <a:endParaRPr lang="en-US" sz="1050" dirty="0"/>
          </a:p>
        </p:txBody>
      </p:sp>
      <p:sp>
        <p:nvSpPr>
          <p:cNvPr id="21" name="Text 19"/>
          <p:cNvSpPr/>
          <p:nvPr/>
        </p:nvSpPr>
        <p:spPr>
          <a:xfrm>
            <a:off x="1005840" y="5294376"/>
            <a:ext cx="10607040" cy="457200"/>
          </a:xfrm>
          <a:prstGeom prst="rect">
            <a:avLst/>
          </a:prstGeom>
          <a:noFill/>
          <a:ln/>
        </p:spPr>
        <p:txBody>
          <a:bodyPr wrap="square" lIns="0" tIns="0" rIns="0" bIns="0" rtlCol="0" anchor="ctr"/>
          <a:lstStyle/>
          <a:p>
            <a:pPr marL="0" indent="0">
              <a:lnSpc>
                <a:spcPct val="115000"/>
              </a:lnSpc>
              <a:buNone/>
            </a:pPr>
            <a:r>
              <a:rPr lang="en-US" sz="1050" dirty="0">
                <a:solidFill>
                  <a:srgbClr val="1B2B2E"/>
                </a:solidFill>
                <a:latin typeface="Calibri" pitchFamily="34" charset="0"/>
                <a:ea typeface="Calibri" pitchFamily="34" charset="-122"/>
                <a:cs typeface="Calibri" pitchFamily="34" charset="-120"/>
              </a:rPr>
              <a:t>World Health Organization (2026) Chronic Obstructive Pulmonary Disease (COPD). Available at: https://www.who.int/news-room/fact-sheets/detail/chronic-obstructive-pulmonary-disease-(copd) (Accessed: 14 July 2026).</a:t>
            </a:r>
            <a:endParaRPr lang="en-US" sz="1050" dirty="0"/>
          </a:p>
        </p:txBody>
      </p:sp>
      <p:sp>
        <p:nvSpPr>
          <p:cNvPr id="22" name="Text 20"/>
          <p:cNvSpPr/>
          <p:nvPr/>
        </p:nvSpPr>
        <p:spPr>
          <a:xfrm>
            <a:off x="548640" y="5756148"/>
            <a:ext cx="457200" cy="457200"/>
          </a:xfrm>
          <a:prstGeom prst="rect">
            <a:avLst/>
          </a:prstGeom>
          <a:noFill/>
          <a:ln/>
        </p:spPr>
        <p:txBody>
          <a:bodyPr wrap="square" lIns="0" tIns="0" rIns="0" bIns="0" rtlCol="0" anchor="ctr"/>
          <a:lstStyle/>
          <a:p>
            <a:pPr marL="0" indent="0">
              <a:buNone/>
            </a:pPr>
            <a:r>
              <a:rPr lang="en-US" sz="1050" b="1" dirty="0">
                <a:solidFill>
                  <a:srgbClr val="E2653C"/>
                </a:solidFill>
                <a:latin typeface="Calibri" pitchFamily="34" charset="0"/>
                <a:ea typeface="Calibri" pitchFamily="34" charset="-122"/>
                <a:cs typeface="Calibri" pitchFamily="34" charset="-120"/>
              </a:rPr>
              <a:t>30.</a:t>
            </a:r>
            <a:endParaRPr lang="en-US" sz="1050" dirty="0"/>
          </a:p>
        </p:txBody>
      </p:sp>
      <p:sp>
        <p:nvSpPr>
          <p:cNvPr id="23" name="Text 21"/>
          <p:cNvSpPr/>
          <p:nvPr/>
        </p:nvSpPr>
        <p:spPr>
          <a:xfrm>
            <a:off x="1005840" y="5756148"/>
            <a:ext cx="10607040" cy="457200"/>
          </a:xfrm>
          <a:prstGeom prst="rect">
            <a:avLst/>
          </a:prstGeom>
          <a:noFill/>
          <a:ln/>
        </p:spPr>
        <p:txBody>
          <a:bodyPr wrap="square" lIns="0" tIns="0" rIns="0" bIns="0" rtlCol="0" anchor="ctr"/>
          <a:lstStyle/>
          <a:p>
            <a:pPr marL="0" indent="0">
              <a:lnSpc>
                <a:spcPct val="115000"/>
              </a:lnSpc>
              <a:buNone/>
            </a:pPr>
            <a:r>
              <a:rPr lang="en-US" sz="1050" dirty="0">
                <a:solidFill>
                  <a:srgbClr val="1B2B2E"/>
                </a:solidFill>
                <a:latin typeface="Calibri" pitchFamily="34" charset="0"/>
                <a:ea typeface="Calibri" pitchFamily="34" charset="-122"/>
                <a:cs typeface="Calibri" pitchFamily="34" charset="-120"/>
              </a:rPr>
              <a:t>Zafari, Z., et al. (2024) 'Comorbidities in Chronic Obstructive Pulmonary Disease: The Neglected Dimension', Pulmon, 26(3).</a:t>
            </a:r>
            <a:endParaRPr lang="en-US" sz="1050" dirty="0"/>
          </a:p>
        </p:txBody>
      </p:sp>
      <p:sp>
        <p:nvSpPr>
          <p:cNvPr id="24" name="Text 22"/>
          <p:cNvSpPr/>
          <p:nvPr/>
        </p:nvSpPr>
        <p:spPr>
          <a:xfrm>
            <a:off x="457200" y="6565392"/>
            <a:ext cx="8229600" cy="256032"/>
          </a:xfrm>
          <a:prstGeom prst="rect">
            <a:avLst/>
          </a:prstGeom>
          <a:noFill/>
          <a:ln/>
        </p:spPr>
        <p:txBody>
          <a:bodyPr wrap="square" lIns="0" tIns="0" rIns="0" bIns="0" rtlCol="0" anchor="ctr"/>
          <a:lstStyle/>
          <a:p>
            <a:pPr marL="0" indent="0">
              <a:buNone/>
            </a:pPr>
            <a:r>
              <a:rPr lang="en-US" sz="900" dirty="0">
                <a:solidFill>
                  <a:srgbClr val="5C6B6E"/>
                </a:solidFill>
                <a:latin typeface="Calibri" pitchFamily="34" charset="0"/>
                <a:ea typeface="Calibri" pitchFamily="34" charset="-122"/>
                <a:cs typeface="Calibri" pitchFamily="34" charset="-120"/>
              </a:rPr>
              <a:t>Chronic Obstructive Pulmonary Disease (COPD)  |  Primary &amp; Community Care</a:t>
            </a:r>
            <a:endParaRPr lang="en-US" sz="900" dirty="0"/>
          </a:p>
        </p:txBody>
      </p:sp>
      <p:sp>
        <p:nvSpPr>
          <p:cNvPr id="25" name="Text 23"/>
          <p:cNvSpPr/>
          <p:nvPr/>
        </p:nvSpPr>
        <p:spPr>
          <a:xfrm>
            <a:off x="11521440" y="6565392"/>
            <a:ext cx="365760" cy="256032"/>
          </a:xfrm>
          <a:prstGeom prst="rect">
            <a:avLst/>
          </a:prstGeom>
          <a:noFill/>
          <a:ln/>
        </p:spPr>
        <p:txBody>
          <a:bodyPr wrap="square" lIns="0" tIns="0" rIns="0" bIns="0" rtlCol="0" anchor="ctr"/>
          <a:lstStyle/>
          <a:p>
            <a:pPr marL="0" indent="0" algn="r">
              <a:buNone/>
            </a:pPr>
            <a:r>
              <a:rPr lang="en-US" sz="900" dirty="0">
                <a:solidFill>
                  <a:srgbClr val="5C6B6E"/>
                </a:solidFill>
                <a:latin typeface="Calibri" pitchFamily="34" charset="0"/>
                <a:ea typeface="Calibri" pitchFamily="34" charset="-122"/>
                <a:cs typeface="Calibri" pitchFamily="34" charset="-120"/>
              </a:rPr>
              <a:t>20</a:t>
            </a:r>
            <a:endParaRPr lang="en-US" sz="900"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name="Slide 19">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47472"/>
            <a:ext cx="11064240" cy="594360"/>
          </a:xfrm>
          <a:prstGeom prst="rect">
            <a:avLst/>
          </a:prstGeom>
          <a:noFill/>
          <a:ln/>
        </p:spPr>
        <p:txBody>
          <a:bodyPr wrap="square" lIns="0" tIns="0" rIns="0" bIns="0" rtlCol="0" anchor="ctr"/>
          <a:lstStyle/>
          <a:p>
            <a:pPr marL="0" indent="0">
              <a:buNone/>
            </a:pPr>
            <a:r>
              <a:rPr lang="en-US" sz="2900" b="1" dirty="0">
                <a:solidFill>
                  <a:srgbClr val="0B4F5C"/>
                </a:solidFill>
                <a:latin typeface="Cambria" pitchFamily="34" charset="0"/>
                <a:ea typeface="Cambria" pitchFamily="34" charset="-122"/>
                <a:cs typeface="Cambria" pitchFamily="34" charset="-120"/>
              </a:rPr>
              <a:t>References</a:t>
            </a:r>
            <a:endParaRPr lang="en-US" sz="2900" dirty="0"/>
          </a:p>
        </p:txBody>
      </p:sp>
      <p:sp>
        <p:nvSpPr>
          <p:cNvPr id="3" name="Text 1"/>
          <p:cNvSpPr/>
          <p:nvPr/>
        </p:nvSpPr>
        <p:spPr>
          <a:xfrm>
            <a:off x="548640" y="896112"/>
            <a:ext cx="11064240" cy="365760"/>
          </a:xfrm>
          <a:prstGeom prst="rect">
            <a:avLst/>
          </a:prstGeom>
          <a:noFill/>
          <a:ln/>
        </p:spPr>
        <p:txBody>
          <a:bodyPr wrap="square" lIns="0" tIns="0" rIns="0" bIns="0" rtlCol="0" anchor="ctr"/>
          <a:lstStyle/>
          <a:p>
            <a:pPr marL="0" indent="0">
              <a:buNone/>
            </a:pPr>
            <a:r>
              <a:rPr lang="en-US" sz="1250" i="1" dirty="0">
                <a:solidFill>
                  <a:srgbClr val="5C6B6E"/>
                </a:solidFill>
                <a:latin typeface="Calibri" pitchFamily="34" charset="0"/>
                <a:ea typeface="Calibri" pitchFamily="34" charset="-122"/>
                <a:cs typeface="Calibri" pitchFamily="34" charset="-120"/>
              </a:rPr>
              <a:t>Harvard style, 4 of 5 -- part D</a:t>
            </a:r>
            <a:endParaRPr lang="en-US" sz="1250" dirty="0"/>
          </a:p>
        </p:txBody>
      </p:sp>
      <p:sp>
        <p:nvSpPr>
          <p:cNvPr id="4" name="Text 2"/>
          <p:cNvSpPr/>
          <p:nvPr/>
        </p:nvSpPr>
        <p:spPr>
          <a:xfrm>
            <a:off x="548640" y="1600200"/>
            <a:ext cx="457200" cy="457200"/>
          </a:xfrm>
          <a:prstGeom prst="rect">
            <a:avLst/>
          </a:prstGeom>
          <a:noFill/>
          <a:ln/>
        </p:spPr>
        <p:txBody>
          <a:bodyPr wrap="square" lIns="0" tIns="0" rIns="0" bIns="0" rtlCol="0" anchor="ctr"/>
          <a:lstStyle/>
          <a:p>
            <a:pPr marL="0" indent="0">
              <a:buNone/>
            </a:pPr>
            <a:r>
              <a:rPr lang="en-US" sz="1050" b="1" dirty="0">
                <a:solidFill>
                  <a:srgbClr val="E2653C"/>
                </a:solidFill>
                <a:latin typeface="Calibri" pitchFamily="34" charset="0"/>
                <a:ea typeface="Calibri" pitchFamily="34" charset="-122"/>
                <a:cs typeface="Calibri" pitchFamily="34" charset="-120"/>
              </a:rPr>
              <a:t>31.</a:t>
            </a:r>
            <a:endParaRPr lang="en-US" sz="1050" dirty="0"/>
          </a:p>
        </p:txBody>
      </p:sp>
      <p:sp>
        <p:nvSpPr>
          <p:cNvPr id="5" name="Text 3"/>
          <p:cNvSpPr/>
          <p:nvPr/>
        </p:nvSpPr>
        <p:spPr>
          <a:xfrm>
            <a:off x="1005840" y="1600200"/>
            <a:ext cx="10607040" cy="457200"/>
          </a:xfrm>
          <a:prstGeom prst="rect">
            <a:avLst/>
          </a:prstGeom>
          <a:noFill/>
          <a:ln/>
        </p:spPr>
        <p:txBody>
          <a:bodyPr wrap="square" lIns="0" tIns="0" rIns="0" bIns="0" rtlCol="0" anchor="ctr"/>
          <a:lstStyle/>
          <a:p>
            <a:pPr marL="0" indent="0">
              <a:lnSpc>
                <a:spcPct val="115000"/>
              </a:lnSpc>
              <a:buNone/>
            </a:pPr>
            <a:r>
              <a:rPr lang="en-US" sz="1050" dirty="0">
                <a:solidFill>
                  <a:srgbClr val="1B2B2E"/>
                </a:solidFill>
                <a:latin typeface="Calibri" pitchFamily="34" charset="0"/>
                <a:ea typeface="Calibri" pitchFamily="34" charset="-122"/>
                <a:cs typeface="Calibri" pitchFamily="34" charset="-120"/>
              </a:rPr>
              <a:t>Bolton, C.E., Bevan-Smith, E.F., Blakey, J.D., et al. (2013) 'British Thoracic Society guideline on pulmonary rehabilitation in adults', Thorax, 68(Suppl 2), pp.ii1-ii30.</a:t>
            </a:r>
            <a:endParaRPr lang="en-US" sz="1050" dirty="0"/>
          </a:p>
        </p:txBody>
      </p:sp>
      <p:sp>
        <p:nvSpPr>
          <p:cNvPr id="6" name="Text 4"/>
          <p:cNvSpPr/>
          <p:nvPr/>
        </p:nvSpPr>
        <p:spPr>
          <a:xfrm>
            <a:off x="548640" y="2061972"/>
            <a:ext cx="457200" cy="457200"/>
          </a:xfrm>
          <a:prstGeom prst="rect">
            <a:avLst/>
          </a:prstGeom>
          <a:noFill/>
          <a:ln/>
        </p:spPr>
        <p:txBody>
          <a:bodyPr wrap="square" lIns="0" tIns="0" rIns="0" bIns="0" rtlCol="0" anchor="ctr"/>
          <a:lstStyle/>
          <a:p>
            <a:pPr marL="0" indent="0">
              <a:buNone/>
            </a:pPr>
            <a:r>
              <a:rPr lang="en-US" sz="1050" b="1" dirty="0">
                <a:solidFill>
                  <a:srgbClr val="E2653C"/>
                </a:solidFill>
                <a:latin typeface="Calibri" pitchFamily="34" charset="0"/>
                <a:ea typeface="Calibri" pitchFamily="34" charset="-122"/>
                <a:cs typeface="Calibri" pitchFamily="34" charset="-120"/>
              </a:rPr>
              <a:t>32.</a:t>
            </a:r>
            <a:endParaRPr lang="en-US" sz="1050" dirty="0"/>
          </a:p>
        </p:txBody>
      </p:sp>
      <p:sp>
        <p:nvSpPr>
          <p:cNvPr id="7" name="Text 5"/>
          <p:cNvSpPr/>
          <p:nvPr/>
        </p:nvSpPr>
        <p:spPr>
          <a:xfrm>
            <a:off x="1005840" y="2061972"/>
            <a:ext cx="10607040" cy="457200"/>
          </a:xfrm>
          <a:prstGeom prst="rect">
            <a:avLst/>
          </a:prstGeom>
          <a:noFill/>
          <a:ln/>
        </p:spPr>
        <p:txBody>
          <a:bodyPr wrap="square" lIns="0" tIns="0" rIns="0" bIns="0" rtlCol="0" anchor="ctr"/>
          <a:lstStyle/>
          <a:p>
            <a:pPr marL="0" indent="0">
              <a:lnSpc>
                <a:spcPct val="115000"/>
              </a:lnSpc>
              <a:buNone/>
            </a:pPr>
            <a:r>
              <a:rPr lang="en-US" sz="1050" dirty="0">
                <a:solidFill>
                  <a:srgbClr val="1B2B2E"/>
                </a:solidFill>
                <a:latin typeface="Calibri" pitchFamily="34" charset="0"/>
                <a:ea typeface="Calibri" pitchFamily="34" charset="-122"/>
                <a:cs typeface="Calibri" pitchFamily="34" charset="-120"/>
              </a:rPr>
              <a:t>Effing, T., Monninkhof, E.M., van der Valk, P.D., et al. (2007) 'Self-management education for patients with chronic obstructive pulmonary disease', Cochrane Database of Systematic Reviews, (4), CD002990.</a:t>
            </a:r>
            <a:endParaRPr lang="en-US" sz="1050" dirty="0"/>
          </a:p>
        </p:txBody>
      </p:sp>
      <p:sp>
        <p:nvSpPr>
          <p:cNvPr id="8" name="Text 6"/>
          <p:cNvSpPr/>
          <p:nvPr/>
        </p:nvSpPr>
        <p:spPr>
          <a:xfrm>
            <a:off x="548640" y="2523744"/>
            <a:ext cx="457200" cy="457200"/>
          </a:xfrm>
          <a:prstGeom prst="rect">
            <a:avLst/>
          </a:prstGeom>
          <a:noFill/>
          <a:ln/>
        </p:spPr>
        <p:txBody>
          <a:bodyPr wrap="square" lIns="0" tIns="0" rIns="0" bIns="0" rtlCol="0" anchor="ctr"/>
          <a:lstStyle/>
          <a:p>
            <a:pPr marL="0" indent="0">
              <a:buNone/>
            </a:pPr>
            <a:r>
              <a:rPr lang="en-US" sz="1050" b="1" dirty="0">
                <a:solidFill>
                  <a:srgbClr val="E2653C"/>
                </a:solidFill>
                <a:latin typeface="Calibri" pitchFamily="34" charset="0"/>
                <a:ea typeface="Calibri" pitchFamily="34" charset="-122"/>
                <a:cs typeface="Calibri" pitchFamily="34" charset="-120"/>
              </a:rPr>
              <a:t>33.</a:t>
            </a:r>
            <a:endParaRPr lang="en-US" sz="1050" dirty="0"/>
          </a:p>
        </p:txBody>
      </p:sp>
      <p:sp>
        <p:nvSpPr>
          <p:cNvPr id="9" name="Text 7"/>
          <p:cNvSpPr/>
          <p:nvPr/>
        </p:nvSpPr>
        <p:spPr>
          <a:xfrm>
            <a:off x="1005840" y="2523744"/>
            <a:ext cx="10607040" cy="457200"/>
          </a:xfrm>
          <a:prstGeom prst="rect">
            <a:avLst/>
          </a:prstGeom>
          <a:noFill/>
          <a:ln/>
        </p:spPr>
        <p:txBody>
          <a:bodyPr wrap="square" lIns="0" tIns="0" rIns="0" bIns="0" rtlCol="0" anchor="ctr"/>
          <a:lstStyle/>
          <a:p>
            <a:pPr marL="0" indent="0">
              <a:lnSpc>
                <a:spcPct val="115000"/>
              </a:lnSpc>
              <a:buNone/>
            </a:pPr>
            <a:r>
              <a:rPr lang="en-US" sz="1050" dirty="0">
                <a:solidFill>
                  <a:srgbClr val="1B2B2E"/>
                </a:solidFill>
                <a:latin typeface="Calibri" pitchFamily="34" charset="0"/>
                <a:ea typeface="Calibri" pitchFamily="34" charset="-122"/>
                <a:cs typeface="Calibri" pitchFamily="34" charset="-120"/>
              </a:rPr>
              <a:t>Zwerink, M., Brusse-Keizer, M., van der Valk, P.D.L.P.M., et al. (2014) 'Self management for patients with chronic obstructive pulmonary disease', Cochrane Database of Systematic Reviews, (3), CD002990.</a:t>
            </a:r>
            <a:endParaRPr lang="en-US" sz="1050" dirty="0"/>
          </a:p>
        </p:txBody>
      </p:sp>
      <p:sp>
        <p:nvSpPr>
          <p:cNvPr id="10" name="Text 8"/>
          <p:cNvSpPr/>
          <p:nvPr/>
        </p:nvSpPr>
        <p:spPr>
          <a:xfrm>
            <a:off x="548640" y="2985516"/>
            <a:ext cx="457200" cy="457200"/>
          </a:xfrm>
          <a:prstGeom prst="rect">
            <a:avLst/>
          </a:prstGeom>
          <a:noFill/>
          <a:ln/>
        </p:spPr>
        <p:txBody>
          <a:bodyPr wrap="square" lIns="0" tIns="0" rIns="0" bIns="0" rtlCol="0" anchor="ctr"/>
          <a:lstStyle/>
          <a:p>
            <a:pPr marL="0" indent="0">
              <a:buNone/>
            </a:pPr>
            <a:r>
              <a:rPr lang="en-US" sz="1050" b="1" dirty="0">
                <a:solidFill>
                  <a:srgbClr val="E2653C"/>
                </a:solidFill>
                <a:latin typeface="Calibri" pitchFamily="34" charset="0"/>
                <a:ea typeface="Calibri" pitchFamily="34" charset="-122"/>
                <a:cs typeface="Calibri" pitchFamily="34" charset="-120"/>
              </a:rPr>
              <a:t>34.</a:t>
            </a:r>
            <a:endParaRPr lang="en-US" sz="1050" dirty="0"/>
          </a:p>
        </p:txBody>
      </p:sp>
      <p:sp>
        <p:nvSpPr>
          <p:cNvPr id="11" name="Text 9"/>
          <p:cNvSpPr/>
          <p:nvPr/>
        </p:nvSpPr>
        <p:spPr>
          <a:xfrm>
            <a:off x="1005840" y="2985516"/>
            <a:ext cx="10607040" cy="457200"/>
          </a:xfrm>
          <a:prstGeom prst="rect">
            <a:avLst/>
          </a:prstGeom>
          <a:noFill/>
          <a:ln/>
        </p:spPr>
        <p:txBody>
          <a:bodyPr wrap="square" lIns="0" tIns="0" rIns="0" bIns="0" rtlCol="0" anchor="ctr"/>
          <a:lstStyle/>
          <a:p>
            <a:pPr marL="0" indent="0">
              <a:lnSpc>
                <a:spcPct val="115000"/>
              </a:lnSpc>
              <a:buNone/>
            </a:pPr>
            <a:r>
              <a:rPr lang="en-US" sz="1050" dirty="0">
                <a:solidFill>
                  <a:srgbClr val="1B2B2E"/>
                </a:solidFill>
                <a:latin typeface="Calibri" pitchFamily="34" charset="0"/>
                <a:ea typeface="Calibri" pitchFamily="34" charset="-122"/>
                <a:cs typeface="Calibri" pitchFamily="34" charset="-120"/>
              </a:rPr>
              <a:t>McCarthy, B., Casey, D., Devane, D., Murphy, K., Murphy, E. and Lacasse, Y. (2015) 'Pulmonary rehabilitation for chronic obstructive pulmonary disease', Cochrane Database of Systematic Reviews, (2), CD003793.</a:t>
            </a:r>
            <a:endParaRPr lang="en-US" sz="1050" dirty="0"/>
          </a:p>
        </p:txBody>
      </p:sp>
      <p:sp>
        <p:nvSpPr>
          <p:cNvPr id="12" name="Text 10"/>
          <p:cNvSpPr/>
          <p:nvPr/>
        </p:nvSpPr>
        <p:spPr>
          <a:xfrm>
            <a:off x="548640" y="3447288"/>
            <a:ext cx="457200" cy="457200"/>
          </a:xfrm>
          <a:prstGeom prst="rect">
            <a:avLst/>
          </a:prstGeom>
          <a:noFill/>
          <a:ln/>
        </p:spPr>
        <p:txBody>
          <a:bodyPr wrap="square" lIns="0" tIns="0" rIns="0" bIns="0" rtlCol="0" anchor="ctr"/>
          <a:lstStyle/>
          <a:p>
            <a:pPr marL="0" indent="0">
              <a:buNone/>
            </a:pPr>
            <a:r>
              <a:rPr lang="en-US" sz="1050" b="1" dirty="0">
                <a:solidFill>
                  <a:srgbClr val="E2653C"/>
                </a:solidFill>
                <a:latin typeface="Calibri" pitchFamily="34" charset="0"/>
                <a:ea typeface="Calibri" pitchFamily="34" charset="-122"/>
                <a:cs typeface="Calibri" pitchFamily="34" charset="-120"/>
              </a:rPr>
              <a:t>35.</a:t>
            </a:r>
            <a:endParaRPr lang="en-US" sz="1050" dirty="0"/>
          </a:p>
        </p:txBody>
      </p:sp>
      <p:sp>
        <p:nvSpPr>
          <p:cNvPr id="13" name="Text 11"/>
          <p:cNvSpPr/>
          <p:nvPr/>
        </p:nvSpPr>
        <p:spPr>
          <a:xfrm>
            <a:off x="1005840" y="3447288"/>
            <a:ext cx="10607040" cy="457200"/>
          </a:xfrm>
          <a:prstGeom prst="rect">
            <a:avLst/>
          </a:prstGeom>
          <a:noFill/>
          <a:ln/>
        </p:spPr>
        <p:txBody>
          <a:bodyPr wrap="square" lIns="0" tIns="0" rIns="0" bIns="0" rtlCol="0" anchor="ctr"/>
          <a:lstStyle/>
          <a:p>
            <a:pPr marL="0" indent="0">
              <a:lnSpc>
                <a:spcPct val="115000"/>
              </a:lnSpc>
              <a:buNone/>
            </a:pPr>
            <a:r>
              <a:rPr lang="en-US" sz="1050" dirty="0">
                <a:solidFill>
                  <a:srgbClr val="1B2B2E"/>
                </a:solidFill>
                <a:latin typeface="Calibri" pitchFamily="34" charset="0"/>
                <a:ea typeface="Calibri" pitchFamily="34" charset="-122"/>
                <a:cs typeface="Calibri" pitchFamily="34" charset="-120"/>
              </a:rPr>
              <a:t>Puhan, M.A., Gimeno-Santos, E., Scharplatz, M., et al. (2011) 'Pulmonary rehabilitation following exacerbations of chronic obstructive pulmonary disease', Cochrane Database of Systematic Reviews, (10), CD005305.</a:t>
            </a:r>
            <a:endParaRPr lang="en-US" sz="1050" dirty="0"/>
          </a:p>
        </p:txBody>
      </p:sp>
      <p:sp>
        <p:nvSpPr>
          <p:cNvPr id="14" name="Text 12"/>
          <p:cNvSpPr/>
          <p:nvPr/>
        </p:nvSpPr>
        <p:spPr>
          <a:xfrm>
            <a:off x="548640" y="3909060"/>
            <a:ext cx="457200" cy="457200"/>
          </a:xfrm>
          <a:prstGeom prst="rect">
            <a:avLst/>
          </a:prstGeom>
          <a:noFill/>
          <a:ln/>
        </p:spPr>
        <p:txBody>
          <a:bodyPr wrap="square" lIns="0" tIns="0" rIns="0" bIns="0" rtlCol="0" anchor="ctr"/>
          <a:lstStyle/>
          <a:p>
            <a:pPr marL="0" indent="0">
              <a:buNone/>
            </a:pPr>
            <a:r>
              <a:rPr lang="en-US" sz="1050" b="1" dirty="0">
                <a:solidFill>
                  <a:srgbClr val="E2653C"/>
                </a:solidFill>
                <a:latin typeface="Calibri" pitchFamily="34" charset="0"/>
                <a:ea typeface="Calibri" pitchFamily="34" charset="-122"/>
                <a:cs typeface="Calibri" pitchFamily="34" charset="-120"/>
              </a:rPr>
              <a:t>36.</a:t>
            </a:r>
            <a:endParaRPr lang="en-US" sz="1050" dirty="0"/>
          </a:p>
        </p:txBody>
      </p:sp>
      <p:sp>
        <p:nvSpPr>
          <p:cNvPr id="15" name="Text 13"/>
          <p:cNvSpPr/>
          <p:nvPr/>
        </p:nvSpPr>
        <p:spPr>
          <a:xfrm>
            <a:off x="1005840" y="3909060"/>
            <a:ext cx="10607040" cy="457200"/>
          </a:xfrm>
          <a:prstGeom prst="rect">
            <a:avLst/>
          </a:prstGeom>
          <a:noFill/>
          <a:ln/>
        </p:spPr>
        <p:txBody>
          <a:bodyPr wrap="square" lIns="0" tIns="0" rIns="0" bIns="0" rtlCol="0" anchor="ctr"/>
          <a:lstStyle/>
          <a:p>
            <a:pPr marL="0" indent="0">
              <a:lnSpc>
                <a:spcPct val="115000"/>
              </a:lnSpc>
              <a:buNone/>
            </a:pPr>
            <a:r>
              <a:rPr lang="en-US" sz="1050" dirty="0">
                <a:solidFill>
                  <a:srgbClr val="1B2B2E"/>
                </a:solidFill>
                <a:latin typeface="Calibri" pitchFamily="34" charset="0"/>
                <a:ea typeface="Calibri" pitchFamily="34" charset="-122"/>
                <a:cs typeface="Calibri" pitchFamily="34" charset="-120"/>
              </a:rPr>
              <a:t>Hurst, J.R., Vestbo, J., Anzueto, A., et al. (2010) 'Susceptibility to exacerbation in chronic obstructive pulmonary disease', New England Journal of Medicine, 363(12), pp.1128-1138.</a:t>
            </a:r>
            <a:endParaRPr lang="en-US" sz="1050" dirty="0"/>
          </a:p>
        </p:txBody>
      </p:sp>
      <p:sp>
        <p:nvSpPr>
          <p:cNvPr id="16" name="Text 14"/>
          <p:cNvSpPr/>
          <p:nvPr/>
        </p:nvSpPr>
        <p:spPr>
          <a:xfrm>
            <a:off x="548640" y="4370832"/>
            <a:ext cx="457200" cy="457200"/>
          </a:xfrm>
          <a:prstGeom prst="rect">
            <a:avLst/>
          </a:prstGeom>
          <a:noFill/>
          <a:ln/>
        </p:spPr>
        <p:txBody>
          <a:bodyPr wrap="square" lIns="0" tIns="0" rIns="0" bIns="0" rtlCol="0" anchor="ctr"/>
          <a:lstStyle/>
          <a:p>
            <a:pPr marL="0" indent="0">
              <a:buNone/>
            </a:pPr>
            <a:r>
              <a:rPr lang="en-US" sz="1050" b="1" dirty="0">
                <a:solidFill>
                  <a:srgbClr val="E2653C"/>
                </a:solidFill>
                <a:latin typeface="Calibri" pitchFamily="34" charset="0"/>
                <a:ea typeface="Calibri" pitchFamily="34" charset="-122"/>
                <a:cs typeface="Calibri" pitchFamily="34" charset="-120"/>
              </a:rPr>
              <a:t>37.</a:t>
            </a:r>
            <a:endParaRPr lang="en-US" sz="1050" dirty="0"/>
          </a:p>
        </p:txBody>
      </p:sp>
      <p:sp>
        <p:nvSpPr>
          <p:cNvPr id="17" name="Text 15"/>
          <p:cNvSpPr/>
          <p:nvPr/>
        </p:nvSpPr>
        <p:spPr>
          <a:xfrm>
            <a:off x="1005840" y="4370832"/>
            <a:ext cx="10607040" cy="457200"/>
          </a:xfrm>
          <a:prstGeom prst="rect">
            <a:avLst/>
          </a:prstGeom>
          <a:noFill/>
          <a:ln/>
        </p:spPr>
        <p:txBody>
          <a:bodyPr wrap="square" lIns="0" tIns="0" rIns="0" bIns="0" rtlCol="0" anchor="ctr"/>
          <a:lstStyle/>
          <a:p>
            <a:pPr marL="0" indent="0">
              <a:lnSpc>
                <a:spcPct val="115000"/>
              </a:lnSpc>
              <a:buNone/>
            </a:pPr>
            <a:r>
              <a:rPr lang="en-US" sz="1050" dirty="0">
                <a:solidFill>
                  <a:srgbClr val="1B2B2E"/>
                </a:solidFill>
                <a:latin typeface="Calibri" pitchFamily="34" charset="0"/>
                <a:ea typeface="Calibri" pitchFamily="34" charset="-122"/>
                <a:cs typeface="Calibri" pitchFamily="34" charset="-120"/>
              </a:rPr>
              <a:t>Marmot, M. (2010) Fair Society, Healthy Lives: The Marmot Review. London: The Marmot Review.</a:t>
            </a:r>
            <a:endParaRPr lang="en-US" sz="1050" dirty="0"/>
          </a:p>
        </p:txBody>
      </p:sp>
      <p:sp>
        <p:nvSpPr>
          <p:cNvPr id="18" name="Text 16"/>
          <p:cNvSpPr/>
          <p:nvPr/>
        </p:nvSpPr>
        <p:spPr>
          <a:xfrm>
            <a:off x="548640" y="4832604"/>
            <a:ext cx="457200" cy="457200"/>
          </a:xfrm>
          <a:prstGeom prst="rect">
            <a:avLst/>
          </a:prstGeom>
          <a:noFill/>
          <a:ln/>
        </p:spPr>
        <p:txBody>
          <a:bodyPr wrap="square" lIns="0" tIns="0" rIns="0" bIns="0" rtlCol="0" anchor="ctr"/>
          <a:lstStyle/>
          <a:p>
            <a:pPr marL="0" indent="0">
              <a:buNone/>
            </a:pPr>
            <a:r>
              <a:rPr lang="en-US" sz="1050" b="1" dirty="0">
                <a:solidFill>
                  <a:srgbClr val="E2653C"/>
                </a:solidFill>
                <a:latin typeface="Calibri" pitchFamily="34" charset="0"/>
                <a:ea typeface="Calibri" pitchFamily="34" charset="-122"/>
                <a:cs typeface="Calibri" pitchFamily="34" charset="-120"/>
              </a:rPr>
              <a:t>38.</a:t>
            </a:r>
            <a:endParaRPr lang="en-US" sz="1050" dirty="0"/>
          </a:p>
        </p:txBody>
      </p:sp>
      <p:sp>
        <p:nvSpPr>
          <p:cNvPr id="19" name="Text 17"/>
          <p:cNvSpPr/>
          <p:nvPr/>
        </p:nvSpPr>
        <p:spPr>
          <a:xfrm>
            <a:off x="1005840" y="4832604"/>
            <a:ext cx="10607040" cy="457200"/>
          </a:xfrm>
          <a:prstGeom prst="rect">
            <a:avLst/>
          </a:prstGeom>
          <a:noFill/>
          <a:ln/>
        </p:spPr>
        <p:txBody>
          <a:bodyPr wrap="square" lIns="0" tIns="0" rIns="0" bIns="0" rtlCol="0" anchor="ctr"/>
          <a:lstStyle/>
          <a:p>
            <a:pPr marL="0" indent="0">
              <a:lnSpc>
                <a:spcPct val="115000"/>
              </a:lnSpc>
              <a:buNone/>
            </a:pPr>
            <a:r>
              <a:rPr lang="en-US" sz="1050" dirty="0">
                <a:solidFill>
                  <a:srgbClr val="1B2B2E"/>
                </a:solidFill>
                <a:latin typeface="Calibri" pitchFamily="34" charset="0"/>
                <a:ea typeface="Calibri" pitchFamily="34" charset="-122"/>
                <a:cs typeface="Calibri" pitchFamily="34" charset="-120"/>
              </a:rPr>
              <a:t>Halpin, D.M.G., Criner, G.J., Papi, A., et al. (2021) 'Global Initiative for the Diagnosis, Management, and Prevention of Chronic Obstructive Lung Disease. The 2020 GOLD Science Committee Report on COVID-19 and COPD', American Journal of Respiratory and Critical Care Medicine, 203(1), pp.24-36.</a:t>
            </a:r>
            <a:endParaRPr lang="en-US" sz="1050" dirty="0"/>
          </a:p>
        </p:txBody>
      </p:sp>
      <p:sp>
        <p:nvSpPr>
          <p:cNvPr id="20" name="Text 18"/>
          <p:cNvSpPr/>
          <p:nvPr/>
        </p:nvSpPr>
        <p:spPr>
          <a:xfrm>
            <a:off x="548640" y="5294376"/>
            <a:ext cx="457200" cy="457200"/>
          </a:xfrm>
          <a:prstGeom prst="rect">
            <a:avLst/>
          </a:prstGeom>
          <a:noFill/>
          <a:ln/>
        </p:spPr>
        <p:txBody>
          <a:bodyPr wrap="square" lIns="0" tIns="0" rIns="0" bIns="0" rtlCol="0" anchor="ctr"/>
          <a:lstStyle/>
          <a:p>
            <a:pPr marL="0" indent="0">
              <a:buNone/>
            </a:pPr>
            <a:r>
              <a:rPr lang="en-US" sz="1050" b="1" dirty="0">
                <a:solidFill>
                  <a:srgbClr val="E2653C"/>
                </a:solidFill>
                <a:latin typeface="Calibri" pitchFamily="34" charset="0"/>
                <a:ea typeface="Calibri" pitchFamily="34" charset="-122"/>
                <a:cs typeface="Calibri" pitchFamily="34" charset="-120"/>
              </a:rPr>
              <a:t>39.</a:t>
            </a:r>
            <a:endParaRPr lang="en-US" sz="1050" dirty="0"/>
          </a:p>
        </p:txBody>
      </p:sp>
      <p:sp>
        <p:nvSpPr>
          <p:cNvPr id="21" name="Text 19"/>
          <p:cNvSpPr/>
          <p:nvPr/>
        </p:nvSpPr>
        <p:spPr>
          <a:xfrm>
            <a:off x="1005840" y="5294376"/>
            <a:ext cx="10607040" cy="457200"/>
          </a:xfrm>
          <a:prstGeom prst="rect">
            <a:avLst/>
          </a:prstGeom>
          <a:noFill/>
          <a:ln/>
        </p:spPr>
        <p:txBody>
          <a:bodyPr wrap="square" lIns="0" tIns="0" rIns="0" bIns="0" rtlCol="0" anchor="ctr"/>
          <a:lstStyle/>
          <a:p>
            <a:pPr marL="0" indent="0">
              <a:lnSpc>
                <a:spcPct val="115000"/>
              </a:lnSpc>
              <a:buNone/>
            </a:pPr>
            <a:r>
              <a:rPr lang="en-US" sz="1050" dirty="0">
                <a:solidFill>
                  <a:srgbClr val="1B2B2E"/>
                </a:solidFill>
                <a:latin typeface="Calibri" pitchFamily="34" charset="0"/>
                <a:ea typeface="Calibri" pitchFamily="34" charset="-122"/>
                <a:cs typeface="Calibri" pitchFamily="34" charset="-120"/>
              </a:rPr>
              <a:t>Divo, M., Cote, C., de Torres, J.P., et al. (2012) 'Comorbidities and risk of mortality in patients with chronic obstructive pulmonary disease', American Journal of Respiratory and Critical Care Medicine, 186(2), pp.155-161.</a:t>
            </a:r>
            <a:endParaRPr lang="en-US" sz="1050" dirty="0"/>
          </a:p>
        </p:txBody>
      </p:sp>
      <p:sp>
        <p:nvSpPr>
          <p:cNvPr id="22" name="Text 20"/>
          <p:cNvSpPr/>
          <p:nvPr/>
        </p:nvSpPr>
        <p:spPr>
          <a:xfrm>
            <a:off x="548640" y="5756148"/>
            <a:ext cx="457200" cy="457200"/>
          </a:xfrm>
          <a:prstGeom prst="rect">
            <a:avLst/>
          </a:prstGeom>
          <a:noFill/>
          <a:ln/>
        </p:spPr>
        <p:txBody>
          <a:bodyPr wrap="square" lIns="0" tIns="0" rIns="0" bIns="0" rtlCol="0" anchor="ctr"/>
          <a:lstStyle/>
          <a:p>
            <a:pPr marL="0" indent="0">
              <a:buNone/>
            </a:pPr>
            <a:r>
              <a:rPr lang="en-US" sz="1050" b="1" dirty="0">
                <a:solidFill>
                  <a:srgbClr val="E2653C"/>
                </a:solidFill>
                <a:latin typeface="Calibri" pitchFamily="34" charset="0"/>
                <a:ea typeface="Calibri" pitchFamily="34" charset="-122"/>
                <a:cs typeface="Calibri" pitchFamily="34" charset="-120"/>
              </a:rPr>
              <a:t>40.</a:t>
            </a:r>
            <a:endParaRPr lang="en-US" sz="1050" dirty="0"/>
          </a:p>
        </p:txBody>
      </p:sp>
      <p:sp>
        <p:nvSpPr>
          <p:cNvPr id="23" name="Text 21"/>
          <p:cNvSpPr/>
          <p:nvPr/>
        </p:nvSpPr>
        <p:spPr>
          <a:xfrm>
            <a:off x="1005840" y="5756148"/>
            <a:ext cx="10607040" cy="457200"/>
          </a:xfrm>
          <a:prstGeom prst="rect">
            <a:avLst/>
          </a:prstGeom>
          <a:noFill/>
          <a:ln/>
        </p:spPr>
        <p:txBody>
          <a:bodyPr wrap="square" lIns="0" tIns="0" rIns="0" bIns="0" rtlCol="0" anchor="ctr"/>
          <a:lstStyle/>
          <a:p>
            <a:pPr marL="0" indent="0">
              <a:lnSpc>
                <a:spcPct val="115000"/>
              </a:lnSpc>
              <a:buNone/>
            </a:pPr>
            <a:r>
              <a:rPr lang="en-US" sz="1050" dirty="0">
                <a:solidFill>
                  <a:srgbClr val="1B2B2E"/>
                </a:solidFill>
                <a:latin typeface="Calibri" pitchFamily="34" charset="0"/>
                <a:ea typeface="Calibri" pitchFamily="34" charset="-122"/>
                <a:cs typeface="Calibri" pitchFamily="34" charset="-120"/>
              </a:rPr>
              <a:t>Public Health England (2019) Chronic Obstructive Pulmonary Disease (COPD): Applying All Our Health. London: PHE.</a:t>
            </a:r>
            <a:endParaRPr lang="en-US" sz="1050" dirty="0"/>
          </a:p>
        </p:txBody>
      </p:sp>
      <p:sp>
        <p:nvSpPr>
          <p:cNvPr id="24" name="Text 22"/>
          <p:cNvSpPr/>
          <p:nvPr/>
        </p:nvSpPr>
        <p:spPr>
          <a:xfrm>
            <a:off x="457200" y="6565392"/>
            <a:ext cx="8229600" cy="256032"/>
          </a:xfrm>
          <a:prstGeom prst="rect">
            <a:avLst/>
          </a:prstGeom>
          <a:noFill/>
          <a:ln/>
        </p:spPr>
        <p:txBody>
          <a:bodyPr wrap="square" lIns="0" tIns="0" rIns="0" bIns="0" rtlCol="0" anchor="ctr"/>
          <a:lstStyle/>
          <a:p>
            <a:pPr marL="0" indent="0">
              <a:buNone/>
            </a:pPr>
            <a:r>
              <a:rPr lang="en-US" sz="900" dirty="0">
                <a:solidFill>
                  <a:srgbClr val="5C6B6E"/>
                </a:solidFill>
                <a:latin typeface="Calibri" pitchFamily="34" charset="0"/>
                <a:ea typeface="Calibri" pitchFamily="34" charset="-122"/>
                <a:cs typeface="Calibri" pitchFamily="34" charset="-120"/>
              </a:rPr>
              <a:t>Chronic Obstructive Pulmonary Disease (COPD)  |  Primary &amp; Community Care</a:t>
            </a:r>
            <a:endParaRPr lang="en-US" sz="900" dirty="0"/>
          </a:p>
        </p:txBody>
      </p:sp>
      <p:sp>
        <p:nvSpPr>
          <p:cNvPr id="25" name="Text 23"/>
          <p:cNvSpPr/>
          <p:nvPr/>
        </p:nvSpPr>
        <p:spPr>
          <a:xfrm>
            <a:off x="11521440" y="6565392"/>
            <a:ext cx="365760" cy="256032"/>
          </a:xfrm>
          <a:prstGeom prst="rect">
            <a:avLst/>
          </a:prstGeom>
          <a:noFill/>
          <a:ln/>
        </p:spPr>
        <p:txBody>
          <a:bodyPr wrap="square" lIns="0" tIns="0" rIns="0" bIns="0" rtlCol="0" anchor="ctr"/>
          <a:lstStyle/>
          <a:p>
            <a:pPr marL="0" indent="0" algn="r">
              <a:buNone/>
            </a:pPr>
            <a:r>
              <a:rPr lang="en-US" sz="900" dirty="0">
                <a:solidFill>
                  <a:srgbClr val="5C6B6E"/>
                </a:solidFill>
                <a:latin typeface="Calibri" pitchFamily="34" charset="0"/>
                <a:ea typeface="Calibri" pitchFamily="34" charset="-122"/>
                <a:cs typeface="Calibri" pitchFamily="34" charset="-120"/>
              </a:rPr>
              <a:t>21</a:t>
            </a:r>
            <a:endParaRPr lang="en-US" sz="900"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name="Slide 22">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47472"/>
            <a:ext cx="11064240" cy="594360"/>
          </a:xfrm>
          <a:prstGeom prst="rect">
            <a:avLst/>
          </a:prstGeom>
          <a:noFill/>
          <a:ln/>
        </p:spPr>
        <p:txBody>
          <a:bodyPr wrap="square" lIns="0" tIns="0" rIns="0" bIns="0" rtlCol="0" anchor="ctr"/>
          <a:lstStyle/>
          <a:p>
            <a:pPr marL="0" indent="0">
              <a:buNone/>
            </a:pPr>
            <a:r>
              <a:rPr lang="en-US" sz="2900" b="1" dirty="0">
                <a:solidFill>
                  <a:srgbClr val="0B4F5C"/>
                </a:solidFill>
                <a:latin typeface="Cambria" pitchFamily="34" charset="0"/>
                <a:ea typeface="Cambria" pitchFamily="34" charset="-122"/>
                <a:cs typeface="Cambria" pitchFamily="34" charset="-120"/>
              </a:rPr>
              <a:t>References</a:t>
            </a:r>
            <a:endParaRPr lang="en-US" sz="2900" dirty="0"/>
          </a:p>
        </p:txBody>
      </p:sp>
      <p:sp>
        <p:nvSpPr>
          <p:cNvPr id="3" name="Text 1"/>
          <p:cNvSpPr/>
          <p:nvPr/>
        </p:nvSpPr>
        <p:spPr>
          <a:xfrm>
            <a:off x="548640" y="896112"/>
            <a:ext cx="11064240" cy="365760"/>
          </a:xfrm>
          <a:prstGeom prst="rect">
            <a:avLst/>
          </a:prstGeom>
          <a:noFill/>
          <a:ln/>
        </p:spPr>
        <p:txBody>
          <a:bodyPr wrap="square" lIns="0" tIns="0" rIns="0" bIns="0" rtlCol="0" anchor="ctr"/>
          <a:lstStyle/>
          <a:p>
            <a:pPr marL="0" indent="0">
              <a:buNone/>
            </a:pPr>
            <a:r>
              <a:rPr lang="en-US" sz="1250" i="1" dirty="0">
                <a:solidFill>
                  <a:srgbClr val="5C6B6E"/>
                </a:solidFill>
                <a:latin typeface="Calibri" pitchFamily="34" charset="0"/>
                <a:ea typeface="Calibri" pitchFamily="34" charset="-122"/>
                <a:cs typeface="Calibri" pitchFamily="34" charset="-120"/>
              </a:rPr>
              <a:t>Harvard style, 5 of 5 -- part E</a:t>
            </a:r>
            <a:endParaRPr lang="en-US" sz="1250" dirty="0"/>
          </a:p>
        </p:txBody>
      </p:sp>
      <p:sp>
        <p:nvSpPr>
          <p:cNvPr id="4" name="Num0"/>
          <p:cNvSpPr/>
          <p:nvPr/>
        </p:nvSpPr>
        <p:spPr>
          <a:xfrm>
            <a:off x="548640" y="1700000"/>
            <a:ext cx="457200" cy="457200"/>
          </a:xfrm>
          <a:prstGeom prst="rect">
            <a:avLst/>
          </a:prstGeom>
          <a:noFill/>
          <a:ln/>
        </p:spPr>
        <p:txBody>
          <a:bodyPr wrap="square" lIns="0" tIns="0" rIns="0" bIns="0" rtlCol="0" anchor="ctr"/>
          <a:lstStyle/>
          <a:p>
            <a:pPr marL="0" indent="0">
              <a:buNone/>
            </a:pPr>
            <a:r>
              <a:rPr lang="en-US" sz="1050" b="1" dirty="0">
                <a:solidFill>
                  <a:srgbClr val="E2653C"/>
                </a:solidFill>
                <a:latin typeface="Calibri" pitchFamily="34" charset="0"/>
                <a:ea typeface="Calibri" pitchFamily="34" charset="-122"/>
                <a:cs typeface="Calibri" pitchFamily="34" charset="-120"/>
              </a:rPr>
              <a:t>41.</a:t>
            </a:r>
            <a:endParaRPr lang="en-US" sz="1050" dirty="0"/>
          </a:p>
        </p:txBody>
      </p:sp>
      <p:sp>
        <p:nvSpPr>
          <p:cNvPr id="5" name="Ref0"/>
          <p:cNvSpPr/>
          <p:nvPr/>
        </p:nvSpPr>
        <p:spPr>
          <a:xfrm>
            <a:off x="1005840" y="1700000"/>
            <a:ext cx="10607040" cy="700000"/>
          </a:xfrm>
          <a:prstGeom prst="rect">
            <a:avLst/>
          </a:prstGeom>
          <a:noFill/>
          <a:ln/>
        </p:spPr>
        <p:txBody>
          <a:bodyPr wrap="square" lIns="0" tIns="0" rIns="0" bIns="0" rtlCol="0" anchor="t"/>
          <a:lstStyle/>
          <a:p>
            <a:pPr marL="0" indent="0">
              <a:lnSpc>
                <a:spcPct val="115000"/>
              </a:lnSpc>
              <a:buNone/>
            </a:pPr>
            <a:r>
              <a:rPr lang="en-US" sz="1050" dirty="0">
                <a:solidFill>
                  <a:srgbClr val="1B2B2E"/>
                </a:solidFill>
                <a:latin typeface="Calibri" pitchFamily="34" charset="0"/>
                <a:ea typeface="Calibri" pitchFamily="34" charset="-122"/>
                <a:cs typeface="Calibri" pitchFamily="34" charset="-120"/>
              </a:rPr>
              <a:t>Agusti, A., Celli, B.R., Criner, G.J., et al. (2023) 'Global Initiative for Chronic Obstructive Lung Disease 2023 Report: GOLD Executive Summary', American Journal of Respiratory and Critical Care Medicine, 207(7), pp.819-837.</a:t>
            </a:r>
            <a:endParaRPr lang="en-US" sz="1050" dirty="0"/>
          </a:p>
        </p:txBody>
      </p:sp>
      <p:sp>
        <p:nvSpPr>
          <p:cNvPr id="6" name="Num1"/>
          <p:cNvSpPr/>
          <p:nvPr/>
        </p:nvSpPr>
        <p:spPr>
          <a:xfrm>
            <a:off x="548640" y="2600000"/>
            <a:ext cx="457200" cy="457200"/>
          </a:xfrm>
          <a:prstGeom prst="rect">
            <a:avLst/>
          </a:prstGeom>
          <a:noFill/>
          <a:ln/>
        </p:spPr>
        <p:txBody>
          <a:bodyPr wrap="square" lIns="0" tIns="0" rIns="0" bIns="0" rtlCol="0" anchor="ctr"/>
          <a:lstStyle/>
          <a:p>
            <a:pPr marL="0" indent="0">
              <a:buNone/>
            </a:pPr>
            <a:r>
              <a:rPr lang="en-US" sz="1050" b="1" dirty="0">
                <a:solidFill>
                  <a:srgbClr val="E2653C"/>
                </a:solidFill>
                <a:latin typeface="Calibri" pitchFamily="34" charset="0"/>
                <a:ea typeface="Calibri" pitchFamily="34" charset="-122"/>
                <a:cs typeface="Calibri" pitchFamily="34" charset="-120"/>
              </a:rPr>
              <a:t>42.</a:t>
            </a:r>
            <a:endParaRPr lang="en-US" sz="1050" dirty="0"/>
          </a:p>
        </p:txBody>
      </p:sp>
      <p:sp>
        <p:nvSpPr>
          <p:cNvPr id="7" name="Ref1"/>
          <p:cNvSpPr/>
          <p:nvPr/>
        </p:nvSpPr>
        <p:spPr>
          <a:xfrm>
            <a:off x="1005840" y="2600000"/>
            <a:ext cx="10607040" cy="700000"/>
          </a:xfrm>
          <a:prstGeom prst="rect">
            <a:avLst/>
          </a:prstGeom>
          <a:noFill/>
          <a:ln/>
        </p:spPr>
        <p:txBody>
          <a:bodyPr wrap="square" lIns="0" tIns="0" rIns="0" bIns="0" rtlCol="0" anchor="t"/>
          <a:lstStyle/>
          <a:p>
            <a:pPr marL="0" indent="0">
              <a:lnSpc>
                <a:spcPct val="115000"/>
              </a:lnSpc>
              <a:buNone/>
            </a:pPr>
            <a:r>
              <a:rPr lang="en-US" sz="1050" dirty="0">
                <a:solidFill>
                  <a:srgbClr val="1B2B2E"/>
                </a:solidFill>
                <a:latin typeface="Calibri" pitchFamily="34" charset="0"/>
                <a:ea typeface="Calibri" pitchFamily="34" charset="-122"/>
                <a:cs typeface="Calibri" pitchFamily="34" charset="-120"/>
              </a:rPr>
              <a:t>Man, W., Chaplin, E., Daynes, E., et al. (2023) 'British Thoracic Society Clinical Statement on Pulmonary Rehabilitation', Thorax, 78(Suppl 5), pp.s2-s15.</a:t>
            </a:r>
            <a:endParaRPr lang="en-US" sz="1050" dirty="0"/>
          </a:p>
        </p:txBody>
      </p:sp>
      <p:sp>
        <p:nvSpPr>
          <p:cNvPr id="8" name="Num2"/>
          <p:cNvSpPr/>
          <p:nvPr/>
        </p:nvSpPr>
        <p:spPr>
          <a:xfrm>
            <a:off x="548640" y="3500000"/>
            <a:ext cx="457200" cy="457200"/>
          </a:xfrm>
          <a:prstGeom prst="rect">
            <a:avLst/>
          </a:prstGeom>
          <a:noFill/>
          <a:ln/>
        </p:spPr>
        <p:txBody>
          <a:bodyPr wrap="square" lIns="0" tIns="0" rIns="0" bIns="0" rtlCol="0" anchor="ctr"/>
          <a:lstStyle/>
          <a:p>
            <a:pPr marL="0" indent="0">
              <a:buNone/>
            </a:pPr>
            <a:r>
              <a:rPr lang="en-US" sz="1050" b="1" dirty="0">
                <a:solidFill>
                  <a:srgbClr val="E2653C"/>
                </a:solidFill>
                <a:latin typeface="Calibri" pitchFamily="34" charset="0"/>
                <a:ea typeface="Calibri" pitchFamily="34" charset="-122"/>
                <a:cs typeface="Calibri" pitchFamily="34" charset="-120"/>
              </a:rPr>
              <a:t>43.</a:t>
            </a:r>
            <a:endParaRPr lang="en-US" sz="1050" dirty="0"/>
          </a:p>
        </p:txBody>
      </p:sp>
      <p:sp>
        <p:nvSpPr>
          <p:cNvPr id="9" name="Ref2"/>
          <p:cNvSpPr/>
          <p:nvPr/>
        </p:nvSpPr>
        <p:spPr>
          <a:xfrm>
            <a:off x="1005840" y="3500000"/>
            <a:ext cx="10607040" cy="700000"/>
          </a:xfrm>
          <a:prstGeom prst="rect">
            <a:avLst/>
          </a:prstGeom>
          <a:noFill/>
          <a:ln/>
        </p:spPr>
        <p:txBody>
          <a:bodyPr wrap="square" lIns="0" tIns="0" rIns="0" bIns="0" rtlCol="0" anchor="t"/>
          <a:lstStyle/>
          <a:p>
            <a:pPr marL="0" indent="0">
              <a:lnSpc>
                <a:spcPct val="115000"/>
              </a:lnSpc>
              <a:buNone/>
            </a:pPr>
            <a:r>
              <a:rPr lang="en-US" sz="1050" dirty="0">
                <a:solidFill>
                  <a:srgbClr val="1B2B2E"/>
                </a:solidFill>
                <a:latin typeface="Calibri" pitchFamily="34" charset="0"/>
                <a:ea typeface="Calibri" pitchFamily="34" charset="-122"/>
                <a:cs typeface="Calibri" pitchFamily="34" charset="-120"/>
              </a:rPr>
              <a:t>Quint, J. and Roberts, C.M. (2020) National Asthma and COPD Audit Programme (NACAP): Pulmonary Rehabilitation Clinical Audit 2019. London: Royal College of Physicians / Healthcare Quality Improvement Partnership.</a:t>
            </a:r>
            <a:endParaRPr lang="en-US" sz="1050" dirty="0"/>
          </a:p>
        </p:txBody>
      </p:sp>
      <p:sp>
        <p:nvSpPr>
          <p:cNvPr id="10" name="Num3"/>
          <p:cNvSpPr/>
          <p:nvPr/>
        </p:nvSpPr>
        <p:spPr>
          <a:xfrm>
            <a:off x="548640" y="4400000"/>
            <a:ext cx="457200" cy="457200"/>
          </a:xfrm>
          <a:prstGeom prst="rect">
            <a:avLst/>
          </a:prstGeom>
          <a:noFill/>
          <a:ln/>
        </p:spPr>
        <p:txBody>
          <a:bodyPr wrap="square" lIns="0" tIns="0" rIns="0" bIns="0" rtlCol="0" anchor="ctr"/>
          <a:lstStyle/>
          <a:p>
            <a:pPr marL="0" indent="0">
              <a:buNone/>
            </a:pPr>
            <a:r>
              <a:rPr lang="en-US" sz="1050" b="1" dirty="0">
                <a:solidFill>
                  <a:srgbClr val="E2653C"/>
                </a:solidFill>
                <a:latin typeface="Calibri" pitchFamily="34" charset="0"/>
                <a:ea typeface="Calibri" pitchFamily="34" charset="-122"/>
                <a:cs typeface="Calibri" pitchFamily="34" charset="-120"/>
              </a:rPr>
              <a:t>44.</a:t>
            </a:r>
            <a:endParaRPr lang="en-US" sz="1050" dirty="0"/>
          </a:p>
        </p:txBody>
      </p:sp>
      <p:sp>
        <p:nvSpPr>
          <p:cNvPr id="11" name="Ref3"/>
          <p:cNvSpPr/>
          <p:nvPr/>
        </p:nvSpPr>
        <p:spPr>
          <a:xfrm>
            <a:off x="1005840" y="4400000"/>
            <a:ext cx="10607040" cy="700000"/>
          </a:xfrm>
          <a:prstGeom prst="rect">
            <a:avLst/>
          </a:prstGeom>
          <a:noFill/>
          <a:ln/>
        </p:spPr>
        <p:txBody>
          <a:bodyPr wrap="square" lIns="0" tIns="0" rIns="0" bIns="0" rtlCol="0" anchor="t"/>
          <a:lstStyle/>
          <a:p>
            <a:pPr marL="0" indent="0">
              <a:lnSpc>
                <a:spcPct val="115000"/>
              </a:lnSpc>
              <a:buNone/>
            </a:pPr>
            <a:r>
              <a:rPr lang="en-US" sz="1050" dirty="0">
                <a:solidFill>
                  <a:srgbClr val="1B2B2E"/>
                </a:solidFill>
                <a:latin typeface="Calibri" pitchFamily="34" charset="0"/>
                <a:ea typeface="Calibri" pitchFamily="34" charset="-122"/>
                <a:cs typeface="Calibri" pitchFamily="34" charset="-120"/>
              </a:rPr>
              <a:t>Health Education England (2020) Respiratory Disease: Workforce, Training and Education. Available at: https://www.hee.nhs.uk/our-work/population-health/respiratory-disease (Accessed: 5 August 2026).</a:t>
            </a:r>
            <a:endParaRPr lang="en-US" sz="1050" dirty="0"/>
          </a:p>
        </p:txBody>
      </p:sp>
      <p:sp>
        <p:nvSpPr>
          <p:cNvPr id="90" name="Text F1"/>
          <p:cNvSpPr/>
          <p:nvPr/>
        </p:nvSpPr>
        <p:spPr>
          <a:xfrm>
            <a:off x="457200" y="6565392"/>
            <a:ext cx="8229600" cy="256032"/>
          </a:xfrm>
          <a:prstGeom prst="rect">
            <a:avLst/>
          </a:prstGeom>
          <a:noFill/>
          <a:ln/>
        </p:spPr>
        <p:txBody>
          <a:bodyPr wrap="square" lIns="0" tIns="0" rIns="0" bIns="0" rtlCol="0" anchor="ctr"/>
          <a:lstStyle/>
          <a:p>
            <a:pPr marL="0" indent="0">
              <a:buNone/>
            </a:pPr>
            <a:r>
              <a:rPr lang="en-US" sz="900" dirty="0">
                <a:solidFill>
                  <a:srgbClr val="5C6B6E"/>
                </a:solidFill>
                <a:latin typeface="Calibri" pitchFamily="34" charset="0"/>
                <a:ea typeface="Calibri" pitchFamily="34" charset="-122"/>
                <a:cs typeface="Calibri" pitchFamily="34" charset="-120"/>
              </a:rPr>
              <a:t>Chronic Obstructive Pulmonary Disease (COPD)  |  Primary &amp; Community Care</a:t>
            </a:r>
            <a:endParaRPr lang="en-US" sz="900" dirty="0"/>
          </a:p>
        </p:txBody>
      </p:sp>
      <p:sp>
        <p:nvSpPr>
          <p:cNvPr id="91" name="Text F2"/>
          <p:cNvSpPr/>
          <p:nvPr/>
        </p:nvSpPr>
        <p:spPr>
          <a:xfrm>
            <a:off x="11521440" y="6565392"/>
            <a:ext cx="365760" cy="256032"/>
          </a:xfrm>
          <a:prstGeom prst="rect">
            <a:avLst/>
          </a:prstGeom>
          <a:noFill/>
          <a:ln/>
        </p:spPr>
        <p:txBody>
          <a:bodyPr wrap="square" lIns="0" tIns="0" rIns="0" bIns="0" rtlCol="0" anchor="ctr"/>
          <a:lstStyle/>
          <a:p>
            <a:pPr marL="0" indent="0" algn="r">
              <a:buNone/>
            </a:pPr>
            <a:r>
              <a:rPr lang="en-US" sz="900" dirty="0">
                <a:solidFill>
                  <a:srgbClr val="5C6B6E"/>
                </a:solidFill>
                <a:latin typeface="Calibri" pitchFamily="34" charset="0"/>
                <a:ea typeface="Calibri" pitchFamily="34" charset="-122"/>
                <a:cs typeface="Calibri" pitchFamily="34" charset="-120"/>
              </a:rPr>
              <a:t>22</a:t>
            </a:r>
            <a:endParaRPr lang="en-US" sz="9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366</TotalTime>
  <Words>4912</Words>
  <Application>Microsoft Office PowerPoint</Application>
  <PresentationFormat>Widescreen</PresentationFormat>
  <Paragraphs>439</Paragraphs>
  <Slides>22</Slides>
  <Notes>19</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22</vt:i4>
      </vt:variant>
    </vt:vector>
  </HeadingPairs>
  <TitlesOfParts>
    <vt:vector size="26" baseType="lpstr">
      <vt:lpstr>Arial</vt:lpstr>
      <vt:lpstr>Calibri</vt:lpstr>
      <vt:lpstr>Cambria</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PptxGenJS</dc:creator>
  <cp:lastModifiedBy>Priyanka Thokala</cp:lastModifiedBy>
  <cp:revision>6</cp:revision>
  <dcterms:created xsi:type="dcterms:W3CDTF">2026-07-15T21:07:23Z</dcterms:created>
  <dcterms:modified xsi:type="dcterms:W3CDTF">2026-08-09T21:13:23Z</dcterms:modified>
</cp:coreProperties>
</file>