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4"/>
  </p:notesMasterIdLst>
  <p:handoutMasterIdLst>
    <p:handoutMasterId r:id="rId35"/>
  </p:handoutMasterIdLst>
  <p:sldIdLst>
    <p:sldId id="277" r:id="rId2"/>
    <p:sldId id="293" r:id="rId3"/>
    <p:sldId id="289" r:id="rId4"/>
    <p:sldId id="291" r:id="rId5"/>
    <p:sldId id="286" r:id="rId6"/>
    <p:sldId id="259" r:id="rId7"/>
    <p:sldId id="260" r:id="rId8"/>
    <p:sldId id="272" r:id="rId9"/>
    <p:sldId id="258" r:id="rId10"/>
    <p:sldId id="288" r:id="rId11"/>
    <p:sldId id="287" r:id="rId12"/>
    <p:sldId id="275" r:id="rId13"/>
    <p:sldId id="279" r:id="rId14"/>
    <p:sldId id="299" r:id="rId15"/>
    <p:sldId id="280" r:id="rId16"/>
    <p:sldId id="262" r:id="rId17"/>
    <p:sldId id="261" r:id="rId18"/>
    <p:sldId id="273" r:id="rId19"/>
    <p:sldId id="274" r:id="rId20"/>
    <p:sldId id="263" r:id="rId21"/>
    <p:sldId id="264" r:id="rId22"/>
    <p:sldId id="265" r:id="rId23"/>
    <p:sldId id="266" r:id="rId24"/>
    <p:sldId id="267" r:id="rId25"/>
    <p:sldId id="268" r:id="rId26"/>
    <p:sldId id="269" r:id="rId27"/>
    <p:sldId id="282" r:id="rId28"/>
    <p:sldId id="281" r:id="rId29"/>
    <p:sldId id="270" r:id="rId30"/>
    <p:sldId id="285" r:id="rId31"/>
    <p:sldId id="271" r:id="rId32"/>
    <p:sldId id="300" r:id="rId33"/>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487" autoAdjust="0"/>
    <p:restoredTop sz="94576" autoAdjust="0"/>
  </p:normalViewPr>
  <p:slideViewPr>
    <p:cSldViewPr>
      <p:cViewPr varScale="1">
        <p:scale>
          <a:sx n="91" d="100"/>
          <a:sy n="91" d="100"/>
        </p:scale>
        <p:origin x="1888" y="1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value. Continuously develop yourself so that you can add more value for people.</a:t>
            </a:r>
          </a:p>
        </p:txBody>
      </p:sp>
      <p:sp>
        <p:nvSpPr>
          <p:cNvPr id="4" name="Slide Number Placeholder 3"/>
          <p:cNvSpPr>
            <a:spLocks noGrp="1"/>
          </p:cNvSpPr>
          <p:nvPr>
            <p:ph type="sldNum" sz="quarter" idx="10"/>
          </p:nvPr>
        </p:nvSpPr>
        <p:spPr/>
        <p:txBody>
          <a:bodyPr/>
          <a:lstStyle/>
          <a:p>
            <a:fld id="{EC083ABD-4B81-40F0-A72F-3A11091FFA68}" type="slidenum">
              <a:rPr lang="en-GB" smtClean="0"/>
              <a:t>8</a:t>
            </a:fld>
            <a:endParaRPr lang="en-GB"/>
          </a:p>
        </p:txBody>
      </p:sp>
    </p:spTree>
    <p:extLst>
      <p:ext uri="{BB962C8B-B14F-4D97-AF65-F5344CB8AC3E}">
        <p14:creationId xmlns:p14="http://schemas.microsoft.com/office/powerpoint/2010/main" val="11032278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539552" y="1556792"/>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lide Number Placeholder 5">
            <a:extLst>
              <a:ext uri="{FF2B5EF4-FFF2-40B4-BE49-F238E27FC236}">
                <a16:creationId xmlns:a16="http://schemas.microsoft.com/office/drawing/2014/main" id="{3B4C6F13-A80F-4A39-A4A0-19B5FE3B9C95}"/>
              </a:ext>
            </a:extLst>
          </p:cNvPr>
          <p:cNvSpPr>
            <a:spLocks noGrp="1"/>
          </p:cNvSpPr>
          <p:nvPr>
            <p:ph type="sldNum" sz="quarter" idx="11"/>
          </p:nvPr>
        </p:nvSpPr>
        <p:spPr>
          <a:xfrm>
            <a:off x="8321675" y="5334488"/>
            <a:ext cx="730250" cy="339725"/>
          </a:xfrm>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a:xfrm>
            <a:off x="8316416" y="5323407"/>
            <a:ext cx="730250" cy="339725"/>
          </a:xfrm>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a:xfrm>
            <a:off x="250825" y="6524625"/>
            <a:ext cx="971550" cy="219075"/>
          </a:xfrm>
          <a:prstGeom prst="rect">
            <a:avLst/>
          </a:prstGeom>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a:xfrm>
            <a:off x="250825" y="6524625"/>
            <a:ext cx="971550" cy="219075"/>
          </a:xfrm>
          <a:prstGeom prst="rect">
            <a:avLst/>
          </a:prstGeom>
        </p:spPr>
        <p:txBody>
          <a:bodyPr/>
          <a:lstStyle>
            <a:lvl1pPr>
              <a:defRPr/>
            </a:lvl1pPr>
          </a:lstStyle>
          <a:p>
            <a:pPr>
              <a:defRPr/>
            </a:pPr>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a:xfrm>
            <a:off x="250825" y="6524625"/>
            <a:ext cx="971550" cy="219075"/>
          </a:xfrm>
          <a:prstGeom prst="rect">
            <a:avLst/>
          </a:prstGeom>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a:xfrm>
            <a:off x="250825" y="6524625"/>
            <a:ext cx="971550" cy="219075"/>
          </a:xfrm>
          <a:prstGeom prst="rect">
            <a:avLst/>
          </a:prstGeom>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a:xfrm>
            <a:off x="250825" y="6524625"/>
            <a:ext cx="971550" cy="219075"/>
          </a:xfrm>
          <a:prstGeom prst="rect">
            <a:avLst/>
          </a:prstGeom>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Purple_2xContent_1">
    <p:spTree>
      <p:nvGrpSpPr>
        <p:cNvPr id="1" name=""/>
        <p:cNvGrpSpPr/>
        <p:nvPr/>
      </p:nvGrpSpPr>
      <p:grpSpPr>
        <a:xfrm>
          <a:off x="0" y="0"/>
          <a:ext cx="0" cy="0"/>
          <a:chOff x="0" y="0"/>
          <a:chExt cx="0" cy="0"/>
        </a:xfrm>
      </p:grpSpPr>
      <p:sp>
        <p:nvSpPr>
          <p:cNvPr id="7" name="Title 1"/>
          <p:cNvSpPr>
            <a:spLocks noGrp="1"/>
          </p:cNvSpPr>
          <p:nvPr>
            <p:ph type="ctrTitle" hasCustomPrompt="1"/>
          </p:nvPr>
        </p:nvSpPr>
        <p:spPr>
          <a:xfrm>
            <a:off x="685800" y="728663"/>
            <a:ext cx="7772400" cy="657225"/>
          </a:xfrm>
          <a:prstGeom prst="rect">
            <a:avLst/>
          </a:prstGeom>
        </p:spPr>
        <p:txBody>
          <a:bodyPr anchor="b"/>
          <a:lstStyle>
            <a:lvl1pPr algn="l">
              <a:defRPr sz="4000" b="1">
                <a:solidFill>
                  <a:schemeClr val="bg1"/>
                </a:solidFill>
              </a:defRPr>
            </a:lvl1pPr>
          </a:lstStyle>
          <a:p>
            <a:r>
              <a:rPr lang="en-US" dirty="0"/>
              <a:t>This is the headline</a:t>
            </a:r>
          </a:p>
        </p:txBody>
      </p:sp>
      <p:sp>
        <p:nvSpPr>
          <p:cNvPr id="5" name="Content Placeholder 2">
            <a:extLst>
              <a:ext uri="{FF2B5EF4-FFF2-40B4-BE49-F238E27FC236}">
                <a16:creationId xmlns:a16="http://schemas.microsoft.com/office/drawing/2014/main" id="{7FB76C57-FECC-4F18-8359-33A2B7430EEF}"/>
              </a:ext>
            </a:extLst>
          </p:cNvPr>
          <p:cNvSpPr>
            <a:spLocks noGrp="1"/>
          </p:cNvSpPr>
          <p:nvPr>
            <p:ph sz="quarter" idx="11"/>
          </p:nvPr>
        </p:nvSpPr>
        <p:spPr>
          <a:xfrm>
            <a:off x="685800" y="1841500"/>
            <a:ext cx="3740150" cy="3597275"/>
          </a:xfrm>
          <a:prstGeom prst="rect">
            <a:avLst/>
          </a:prstGeom>
        </p:spPr>
        <p:txBody>
          <a:bodyPr/>
          <a:lstStyle>
            <a:lvl1pPr>
              <a:defRPr sz="21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Content Placeholder 2">
            <a:extLst>
              <a:ext uri="{FF2B5EF4-FFF2-40B4-BE49-F238E27FC236}">
                <a16:creationId xmlns:a16="http://schemas.microsoft.com/office/drawing/2014/main" id="{87241AAE-6A17-40A3-8F3F-241D6FF1AF31}"/>
              </a:ext>
            </a:extLst>
          </p:cNvPr>
          <p:cNvSpPr>
            <a:spLocks noGrp="1"/>
          </p:cNvSpPr>
          <p:nvPr>
            <p:ph sz="quarter" idx="12"/>
          </p:nvPr>
        </p:nvSpPr>
        <p:spPr>
          <a:xfrm>
            <a:off x="4718050" y="1841499"/>
            <a:ext cx="3740150" cy="3597275"/>
          </a:xfrm>
          <a:prstGeom prst="rect">
            <a:avLst/>
          </a:prstGeom>
        </p:spPr>
        <p:txBody>
          <a:bodyPr/>
          <a:lstStyle>
            <a:lvl1pPr>
              <a:defRPr sz="21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8838927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8321675" y="5334488"/>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8" r:id="rId12"/>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tandfonline.com/keyword/Systems+Thinking" TargetMode="External"/><Relationship Id="rId2" Type="http://schemas.openxmlformats.org/officeDocument/2006/relationships/hyperlink" Target="https://www.tandfonline.com/keyword/Practice+Theory" TargetMode="External"/><Relationship Id="rId1" Type="http://schemas.openxmlformats.org/officeDocument/2006/relationships/slideLayout" Target="../slideLayouts/slideLayout2.xml"/><Relationship Id="rId6" Type="http://schemas.openxmlformats.org/officeDocument/2006/relationships/hyperlink" Target="https://www.tandfonline.com/keyword/Human+Agency" TargetMode="External"/><Relationship Id="rId5" Type="http://schemas.openxmlformats.org/officeDocument/2006/relationships/hyperlink" Target="https://www.tandfonline.com/keyword/Organizational+Change" TargetMode="External"/><Relationship Id="rId4" Type="http://schemas.openxmlformats.org/officeDocument/2006/relationships/hyperlink" Target="https://www.tandfonline.com/keyword/Learning+Organization"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thwink.org/sustain/glossary/SystemsThinking.htm" TargetMode="External"/><Relationship Id="rId2" Type="http://schemas.openxmlformats.org/officeDocument/2006/relationships/hyperlink" Target="https://www.burgehugheswalsh.co.uk/systems-thinking/tools.aspx" TargetMode="External"/><Relationship Id="rId1" Type="http://schemas.openxmlformats.org/officeDocument/2006/relationships/slideLayout" Target="../slideLayouts/slideLayout2.xml"/><Relationship Id="rId4" Type="http://schemas.openxmlformats.org/officeDocument/2006/relationships/hyperlink" Target="https://www.slideshare.net/bargeguy/executive-systems-thinking-seminar-march-3-2015"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
        <p:nvSpPr>
          <p:cNvPr id="3" name="Title 2">
            <a:extLst>
              <a:ext uri="{FF2B5EF4-FFF2-40B4-BE49-F238E27FC236}">
                <a16:creationId xmlns:a16="http://schemas.microsoft.com/office/drawing/2014/main" id="{B880FA4C-4304-3144-9A84-D311DB8D2E55}"/>
              </a:ext>
            </a:extLst>
          </p:cNvPr>
          <p:cNvSpPr>
            <a:spLocks noGrp="1"/>
          </p:cNvSpPr>
          <p:nvPr>
            <p:ph type="ctrTitle"/>
          </p:nvPr>
        </p:nvSpPr>
        <p:spPr>
          <a:xfrm>
            <a:off x="107504" y="1484784"/>
            <a:ext cx="8867154" cy="2520280"/>
          </a:xfrm>
        </p:spPr>
        <p:txBody>
          <a:bodyPr/>
          <a:lstStyle/>
          <a:p>
            <a:br>
              <a:rPr lang="en-GB" altLang="en-US" sz="3200" dirty="0"/>
            </a:br>
            <a:br>
              <a:rPr lang="en-GB" altLang="en-US" sz="3200" dirty="0"/>
            </a:br>
            <a:r>
              <a:rPr lang="en-GB" sz="3200" dirty="0"/>
              <a:t>Visions for Future - Theoretical Perspectives on Management </a:t>
            </a:r>
            <a:br>
              <a:rPr lang="en-GB" sz="3200" dirty="0"/>
            </a:br>
            <a:r>
              <a:rPr lang="en-GB" sz="3200" dirty="0"/>
              <a:t>(LCDB7008)</a:t>
            </a:r>
            <a:br>
              <a:rPr lang="en-GB" sz="3200" dirty="0"/>
            </a:br>
            <a:br>
              <a:rPr lang="en-US" altLang="en-US" sz="2000" b="1" dirty="0"/>
            </a:br>
            <a:r>
              <a:rPr lang="en-US" altLang="en-US" sz="3200" b="1" dirty="0">
                <a:solidFill>
                  <a:srgbClr val="FF0000"/>
                </a:solidFill>
              </a:rPr>
              <a:t>Week  2 (Part 1 of 2)</a:t>
            </a:r>
            <a:br>
              <a:rPr lang="en-US" altLang="en-US" sz="3200" b="1" dirty="0">
                <a:solidFill>
                  <a:srgbClr val="FF0000"/>
                </a:solidFill>
              </a:rPr>
            </a:br>
            <a:br>
              <a:rPr lang="en-US" altLang="en-US" sz="3200" b="1" dirty="0">
                <a:solidFill>
                  <a:srgbClr val="FF0000"/>
                </a:solidFill>
              </a:rPr>
            </a:br>
            <a:br>
              <a:rPr lang="en-US" altLang="en-US" sz="3200" b="1" dirty="0">
                <a:solidFill>
                  <a:srgbClr val="FF0000"/>
                </a:solidFill>
              </a:rPr>
            </a:br>
            <a:r>
              <a:rPr lang="en-GB" sz="3200" dirty="0">
                <a:highlight>
                  <a:srgbClr val="FFFF00"/>
                </a:highlight>
              </a:rPr>
              <a:t>Management theories &amp; Criticality</a:t>
            </a:r>
            <a:br>
              <a:rPr lang="en-GB" sz="3200" dirty="0">
                <a:highlight>
                  <a:srgbClr val="FFFF00"/>
                </a:highlight>
              </a:rPr>
            </a:br>
            <a:r>
              <a:rPr lang="en-GB" sz="3200" b="1" dirty="0">
                <a:solidFill>
                  <a:srgbClr val="FF0000"/>
                </a:solidFill>
                <a:highlight>
                  <a:srgbClr val="FFFF00"/>
                </a:highlight>
              </a:rPr>
              <a:t>Systems thinking</a:t>
            </a:r>
            <a:endParaRPr lang="en-US" b="1" dirty="0">
              <a:solidFill>
                <a:srgbClr val="FF0000"/>
              </a:solidFill>
              <a:highlight>
                <a:srgbClr val="FFFF00"/>
              </a:highligh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285" y="1268760"/>
            <a:ext cx="8209430" cy="1477328"/>
          </a:xfrm>
          <a:prstGeom prst="rect">
            <a:avLst/>
          </a:prstGeom>
        </p:spPr>
        <p:txBody>
          <a:bodyPr wrap="square">
            <a:spAutoFit/>
          </a:bodyPr>
          <a:lstStyle/>
          <a:p>
            <a:pPr marL="428625" indent="-428625">
              <a:buFont typeface="Arial" panose="020B0604020202020204" pitchFamily="34" charset="0"/>
              <a:buChar char="•"/>
            </a:pPr>
            <a:r>
              <a:rPr lang="en-GB" sz="3000" dirty="0"/>
              <a:t>Management and ‘problem’</a:t>
            </a:r>
          </a:p>
          <a:p>
            <a:pPr marL="428625" indent="-428625">
              <a:buFont typeface="Arial" panose="020B0604020202020204" pitchFamily="34" charset="0"/>
              <a:buChar char="•"/>
            </a:pPr>
            <a:r>
              <a:rPr lang="en-GB" sz="3000" dirty="0"/>
              <a:t>Systems Thinking, the Fifth Discipline</a:t>
            </a:r>
          </a:p>
          <a:p>
            <a:pPr marL="428625" indent="-428625">
              <a:buFont typeface="Arial" panose="020B0604020202020204" pitchFamily="34" charset="0"/>
              <a:buChar char="•"/>
            </a:pPr>
            <a:r>
              <a:rPr lang="en-GB" sz="3000" dirty="0"/>
              <a:t>Being critical</a:t>
            </a:r>
          </a:p>
        </p:txBody>
      </p:sp>
      <p:sp>
        <p:nvSpPr>
          <p:cNvPr id="3" name="Rectangle 2">
            <a:extLst>
              <a:ext uri="{FF2B5EF4-FFF2-40B4-BE49-F238E27FC236}">
                <a16:creationId xmlns:a16="http://schemas.microsoft.com/office/drawing/2014/main" id="{A2A3909C-EDE1-6548-93ED-688DDEE19F00}"/>
              </a:ext>
            </a:extLst>
          </p:cNvPr>
          <p:cNvSpPr/>
          <p:nvPr/>
        </p:nvSpPr>
        <p:spPr>
          <a:xfrm>
            <a:off x="665629" y="260648"/>
            <a:ext cx="8209430" cy="553998"/>
          </a:xfrm>
          <a:prstGeom prst="rect">
            <a:avLst/>
          </a:prstGeom>
        </p:spPr>
        <p:txBody>
          <a:bodyPr wrap="square">
            <a:spAutoFit/>
          </a:bodyPr>
          <a:lstStyle/>
          <a:p>
            <a:pPr algn="ctr"/>
            <a:r>
              <a:rPr lang="en-GB" sz="3000" b="1" dirty="0">
                <a:solidFill>
                  <a:srgbClr val="0000FF"/>
                </a:solidFill>
              </a:rPr>
              <a:t>Today plan:</a:t>
            </a:r>
          </a:p>
        </p:txBody>
      </p:sp>
    </p:spTree>
    <p:extLst>
      <p:ext uri="{BB962C8B-B14F-4D97-AF65-F5344CB8AC3E}">
        <p14:creationId xmlns:p14="http://schemas.microsoft.com/office/powerpoint/2010/main" val="1559319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00FF"/>
                </a:solidFill>
              </a:rPr>
              <a:t>Learning outcomes</a:t>
            </a:r>
          </a:p>
        </p:txBody>
      </p:sp>
      <p:sp>
        <p:nvSpPr>
          <p:cNvPr id="3" name="Content Placeholder 2"/>
          <p:cNvSpPr>
            <a:spLocks noGrp="1"/>
          </p:cNvSpPr>
          <p:nvPr>
            <p:ph idx="1"/>
          </p:nvPr>
        </p:nvSpPr>
        <p:spPr/>
        <p:txBody>
          <a:bodyPr/>
          <a:lstStyle/>
          <a:p>
            <a:r>
              <a:rPr lang="en-GB" dirty="0"/>
              <a:t>Apply systems thinking tools to management and management problems</a:t>
            </a:r>
          </a:p>
          <a:p>
            <a:r>
              <a:rPr lang="en-GB" dirty="0"/>
              <a:t>Know how to analyse management theories critically</a:t>
            </a:r>
          </a:p>
          <a:p>
            <a:endParaRPr lang="en-GB" dirty="0"/>
          </a:p>
        </p:txBody>
      </p:sp>
    </p:spTree>
    <p:extLst>
      <p:ext uri="{BB962C8B-B14F-4D97-AF65-F5344CB8AC3E}">
        <p14:creationId xmlns:p14="http://schemas.microsoft.com/office/powerpoint/2010/main" val="2199117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01154" y="2856833"/>
            <a:ext cx="2927148" cy="600164"/>
          </a:xfrm>
          <a:prstGeom prst="rect">
            <a:avLst/>
          </a:prstGeom>
        </p:spPr>
        <p:txBody>
          <a:bodyPr wrap="none">
            <a:spAutoFit/>
          </a:bodyPr>
          <a:lstStyle/>
          <a:p>
            <a:r>
              <a:rPr lang="en-GB" sz="3300" b="1" dirty="0">
                <a:solidFill>
                  <a:schemeClr val="accent4"/>
                </a:solidFill>
                <a:latin typeface="Anonymous" panose="02000409000000000000" pitchFamily="49" charset="0"/>
              </a:rPr>
              <a:t>Define problem</a:t>
            </a:r>
            <a:endParaRPr lang="en-GB" sz="3300" b="1" dirty="0">
              <a:latin typeface="Anonymous" panose="02000409000000000000" pitchFamily="49" charset="0"/>
            </a:endParaRPr>
          </a:p>
        </p:txBody>
      </p:sp>
    </p:spTree>
    <p:extLst>
      <p:ext uri="{BB962C8B-B14F-4D97-AF65-F5344CB8AC3E}">
        <p14:creationId xmlns:p14="http://schemas.microsoft.com/office/powerpoint/2010/main" val="33796097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00FF"/>
                </a:solidFill>
              </a:rPr>
              <a:t>Problem is…</a:t>
            </a:r>
          </a:p>
        </p:txBody>
      </p:sp>
      <p:sp>
        <p:nvSpPr>
          <p:cNvPr id="3" name="Content Placeholder 2"/>
          <p:cNvSpPr>
            <a:spLocks noGrp="1"/>
          </p:cNvSpPr>
          <p:nvPr>
            <p:ph idx="1"/>
          </p:nvPr>
        </p:nvSpPr>
        <p:spPr/>
        <p:txBody>
          <a:bodyPr>
            <a:normAutofit fontScale="92500" lnSpcReduction="10000"/>
          </a:bodyPr>
          <a:lstStyle/>
          <a:p>
            <a:r>
              <a:rPr lang="en-GB" dirty="0"/>
              <a:t>Outcomes, produced by the complexity of interaction, that people don’t want</a:t>
            </a:r>
          </a:p>
          <a:p>
            <a:endParaRPr lang="en-GB" dirty="0"/>
          </a:p>
          <a:p>
            <a:r>
              <a:rPr lang="en-GB" dirty="0">
                <a:solidFill>
                  <a:srgbClr val="0000FF"/>
                </a:solidFill>
              </a:rPr>
              <a:t>Problems are outcomes of culture!</a:t>
            </a:r>
          </a:p>
          <a:p>
            <a:r>
              <a:rPr lang="en-GB" dirty="0">
                <a:solidFill>
                  <a:srgbClr val="0000FF"/>
                </a:solidFill>
              </a:rPr>
              <a:t>Culture is a problem-solving mechanism</a:t>
            </a:r>
          </a:p>
          <a:p>
            <a:r>
              <a:rPr lang="en-GB" dirty="0">
                <a:solidFill>
                  <a:srgbClr val="0000FF"/>
                </a:solidFill>
              </a:rPr>
              <a:t>Culture and problems are recursive </a:t>
            </a:r>
          </a:p>
          <a:p>
            <a:pPr lvl="1"/>
            <a:r>
              <a:rPr lang="en-GB" dirty="0">
                <a:solidFill>
                  <a:srgbClr val="0000FF"/>
                </a:solidFill>
              </a:rPr>
              <a:t>How would you represent this relationship diagrammatically?</a:t>
            </a:r>
          </a:p>
        </p:txBody>
      </p:sp>
    </p:spTree>
    <p:extLst>
      <p:ext uri="{BB962C8B-B14F-4D97-AF65-F5344CB8AC3E}">
        <p14:creationId xmlns:p14="http://schemas.microsoft.com/office/powerpoint/2010/main" val="2979488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00FF"/>
                </a:solidFill>
              </a:rPr>
              <a:t>Management Problems</a:t>
            </a:r>
          </a:p>
        </p:txBody>
      </p:sp>
      <p:sp>
        <p:nvSpPr>
          <p:cNvPr id="3" name="Content Placeholder 2"/>
          <p:cNvSpPr>
            <a:spLocks noGrp="1"/>
          </p:cNvSpPr>
          <p:nvPr>
            <p:ph idx="1"/>
          </p:nvPr>
        </p:nvSpPr>
        <p:spPr/>
        <p:txBody>
          <a:bodyPr>
            <a:normAutofit fontScale="92500" lnSpcReduction="20000"/>
          </a:bodyPr>
          <a:lstStyle/>
          <a:p>
            <a:r>
              <a:rPr lang="en-GB" dirty="0"/>
              <a:t>What is the major problem?</a:t>
            </a:r>
          </a:p>
          <a:p>
            <a:r>
              <a:rPr lang="en-GB" dirty="0"/>
              <a:t>New product or service</a:t>
            </a:r>
          </a:p>
          <a:p>
            <a:pPr lvl="1"/>
            <a:r>
              <a:rPr lang="en-GB" dirty="0"/>
              <a:t>Electric cars</a:t>
            </a:r>
          </a:p>
          <a:p>
            <a:r>
              <a:rPr lang="en-GB" dirty="0"/>
              <a:t>Poor quality products</a:t>
            </a:r>
          </a:p>
          <a:p>
            <a:pPr lvl="1"/>
            <a:r>
              <a:rPr lang="en-GB" dirty="0"/>
              <a:t>Recalls</a:t>
            </a:r>
          </a:p>
          <a:p>
            <a:r>
              <a:rPr lang="en-GB" dirty="0"/>
              <a:t>Inefficiencies and ineffectiveness</a:t>
            </a:r>
          </a:p>
          <a:p>
            <a:pPr lvl="1"/>
            <a:r>
              <a:rPr lang="en-GB" dirty="0"/>
              <a:t>Overuse of resources</a:t>
            </a:r>
          </a:p>
          <a:p>
            <a:r>
              <a:rPr lang="en-GB" dirty="0"/>
              <a:t>Cost overruns</a:t>
            </a:r>
          </a:p>
          <a:p>
            <a:pPr lvl="1"/>
            <a:r>
              <a:rPr lang="en-GB" dirty="0"/>
              <a:t>Unnecessary expenditures</a:t>
            </a:r>
          </a:p>
        </p:txBody>
      </p:sp>
    </p:spTree>
    <p:extLst>
      <p:ext uri="{BB962C8B-B14F-4D97-AF65-F5344CB8AC3E}">
        <p14:creationId xmlns:p14="http://schemas.microsoft.com/office/powerpoint/2010/main" val="3100316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00FF"/>
                </a:solidFill>
              </a:rPr>
              <a:t>Management Problems</a:t>
            </a:r>
          </a:p>
        </p:txBody>
      </p:sp>
      <p:sp>
        <p:nvSpPr>
          <p:cNvPr id="3" name="Text Placeholder 2"/>
          <p:cNvSpPr>
            <a:spLocks noGrp="1"/>
          </p:cNvSpPr>
          <p:nvPr>
            <p:ph type="body" idx="1"/>
          </p:nvPr>
        </p:nvSpPr>
        <p:spPr/>
        <p:txBody>
          <a:bodyPr/>
          <a:lstStyle/>
          <a:p>
            <a:r>
              <a:rPr lang="en-GB" dirty="0"/>
              <a:t>Traditional Analysis</a:t>
            </a:r>
          </a:p>
        </p:txBody>
      </p:sp>
      <p:sp>
        <p:nvSpPr>
          <p:cNvPr id="4" name="Content Placeholder 3"/>
          <p:cNvSpPr>
            <a:spLocks noGrp="1"/>
          </p:cNvSpPr>
          <p:nvPr>
            <p:ph sz="half" idx="2"/>
          </p:nvPr>
        </p:nvSpPr>
        <p:spPr/>
        <p:txBody>
          <a:bodyPr/>
          <a:lstStyle/>
          <a:p>
            <a:r>
              <a:rPr lang="en-GB" dirty="0"/>
              <a:t>Problem</a:t>
            </a:r>
          </a:p>
          <a:p>
            <a:r>
              <a:rPr lang="en-GB" dirty="0"/>
              <a:t>Decomposition</a:t>
            </a:r>
          </a:p>
          <a:p>
            <a:r>
              <a:rPr lang="en-GB" dirty="0"/>
              <a:t>Analyse individual parts</a:t>
            </a:r>
          </a:p>
          <a:p>
            <a:r>
              <a:rPr lang="en-GB" dirty="0"/>
              <a:t>Put it all back together</a:t>
            </a:r>
          </a:p>
        </p:txBody>
      </p:sp>
      <p:sp>
        <p:nvSpPr>
          <p:cNvPr id="5" name="Text Placeholder 4"/>
          <p:cNvSpPr>
            <a:spLocks noGrp="1"/>
          </p:cNvSpPr>
          <p:nvPr>
            <p:ph type="body" sz="quarter" idx="3"/>
          </p:nvPr>
        </p:nvSpPr>
        <p:spPr/>
        <p:txBody>
          <a:bodyPr/>
          <a:lstStyle/>
          <a:p>
            <a:r>
              <a:rPr lang="en-GB" dirty="0"/>
              <a:t>Systems Analysis</a:t>
            </a:r>
          </a:p>
        </p:txBody>
      </p:sp>
      <p:sp>
        <p:nvSpPr>
          <p:cNvPr id="6" name="Content Placeholder 5"/>
          <p:cNvSpPr>
            <a:spLocks noGrp="1"/>
          </p:cNvSpPr>
          <p:nvPr>
            <p:ph sz="quarter" idx="4"/>
          </p:nvPr>
        </p:nvSpPr>
        <p:spPr/>
        <p:txBody>
          <a:bodyPr>
            <a:normAutofit/>
          </a:bodyPr>
          <a:lstStyle/>
          <a:p>
            <a:r>
              <a:rPr lang="en-GB" dirty="0"/>
              <a:t>Problem</a:t>
            </a:r>
          </a:p>
          <a:p>
            <a:r>
              <a:rPr lang="en-GB" dirty="0"/>
              <a:t>Look for events</a:t>
            </a:r>
          </a:p>
          <a:p>
            <a:r>
              <a:rPr lang="en-GB" dirty="0"/>
              <a:t>Establish connections and interdependencies</a:t>
            </a:r>
          </a:p>
          <a:p>
            <a:r>
              <a:rPr lang="en-GB" dirty="0"/>
              <a:t>Expand</a:t>
            </a:r>
          </a:p>
          <a:p>
            <a:r>
              <a:rPr lang="en-GB" dirty="0"/>
              <a:t>Look for patterns</a:t>
            </a:r>
          </a:p>
          <a:p>
            <a:r>
              <a:rPr lang="en-GB" dirty="0"/>
              <a:t>Create systems </a:t>
            </a:r>
          </a:p>
        </p:txBody>
      </p:sp>
    </p:spTree>
    <p:extLst>
      <p:ext uri="{BB962C8B-B14F-4D97-AF65-F5344CB8AC3E}">
        <p14:creationId xmlns:p14="http://schemas.microsoft.com/office/powerpoint/2010/main" val="8142462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00FF"/>
                </a:solidFill>
              </a:rPr>
              <a:t>Emerging Ideas: Management Sandpit</a:t>
            </a:r>
          </a:p>
        </p:txBody>
      </p:sp>
      <p:sp>
        <p:nvSpPr>
          <p:cNvPr id="3" name="Content Placeholder 2"/>
          <p:cNvSpPr>
            <a:spLocks noGrp="1"/>
          </p:cNvSpPr>
          <p:nvPr>
            <p:ph idx="1"/>
          </p:nvPr>
        </p:nvSpPr>
        <p:spPr/>
        <p:txBody>
          <a:bodyPr>
            <a:normAutofit fontScale="92500"/>
          </a:bodyPr>
          <a:lstStyle/>
          <a:p>
            <a:r>
              <a:rPr lang="en-GB" b="1" dirty="0"/>
              <a:t>Philosophy of Management</a:t>
            </a:r>
            <a:endParaRPr lang="en-GB" dirty="0"/>
          </a:p>
          <a:p>
            <a:r>
              <a:rPr lang="en-GB" dirty="0"/>
              <a:t>What are your principles for doing business?</a:t>
            </a:r>
          </a:p>
          <a:p>
            <a:r>
              <a:rPr lang="en-GB" dirty="0"/>
              <a:t>What are your business ethics?</a:t>
            </a:r>
          </a:p>
          <a:p>
            <a:pPr marL="0" indent="0">
              <a:buNone/>
            </a:pPr>
            <a:r>
              <a:rPr lang="en-GB" dirty="0"/>
              <a:t> </a:t>
            </a:r>
          </a:p>
          <a:p>
            <a:pPr marL="0" indent="0">
              <a:buNone/>
            </a:pPr>
            <a:r>
              <a:rPr lang="en-GB" b="1" dirty="0"/>
              <a:t> </a:t>
            </a:r>
            <a:endParaRPr lang="en-GB" dirty="0"/>
          </a:p>
          <a:p>
            <a:r>
              <a:rPr lang="en-GB" b="1" dirty="0"/>
              <a:t>Management Skill</a:t>
            </a:r>
            <a:endParaRPr lang="en-GB" dirty="0"/>
          </a:p>
          <a:p>
            <a:r>
              <a:rPr lang="en-GB" dirty="0"/>
              <a:t>What is the best advise you got?  </a:t>
            </a:r>
          </a:p>
          <a:p>
            <a:endParaRPr lang="en-GB" dirty="0"/>
          </a:p>
        </p:txBody>
      </p:sp>
      <p:sp>
        <p:nvSpPr>
          <p:cNvPr id="4" name="TextBox 3"/>
          <p:cNvSpPr txBox="1"/>
          <p:nvPr/>
        </p:nvSpPr>
        <p:spPr>
          <a:xfrm>
            <a:off x="4467785" y="2153067"/>
            <a:ext cx="4254113" cy="369332"/>
          </a:xfrm>
          <a:prstGeom prst="rect">
            <a:avLst/>
          </a:prstGeom>
          <a:noFill/>
        </p:spPr>
        <p:txBody>
          <a:bodyPr wrap="none" rtlCol="0">
            <a:spAutoFit/>
          </a:bodyPr>
          <a:lstStyle/>
          <a:p>
            <a:r>
              <a:rPr lang="en-GB" dirty="0">
                <a:solidFill>
                  <a:schemeClr val="bg1"/>
                </a:solidFill>
              </a:rPr>
              <a:t>‘Emerging ideas’ is itself a systems tool!</a:t>
            </a:r>
          </a:p>
        </p:txBody>
      </p:sp>
    </p:spTree>
    <p:extLst>
      <p:ext uri="{BB962C8B-B14F-4D97-AF65-F5344CB8AC3E}">
        <p14:creationId xmlns:p14="http://schemas.microsoft.com/office/powerpoint/2010/main" val="36975016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00FF"/>
                </a:solidFill>
              </a:rPr>
              <a:t>Management</a:t>
            </a:r>
          </a:p>
        </p:txBody>
      </p:sp>
      <p:sp>
        <p:nvSpPr>
          <p:cNvPr id="3" name="Content Placeholder 2"/>
          <p:cNvSpPr>
            <a:spLocks noGrp="1"/>
          </p:cNvSpPr>
          <p:nvPr>
            <p:ph idx="1"/>
          </p:nvPr>
        </p:nvSpPr>
        <p:spPr/>
        <p:txBody>
          <a:bodyPr/>
          <a:lstStyle/>
          <a:p>
            <a:pPr marL="0" indent="0">
              <a:buNone/>
            </a:pPr>
            <a:r>
              <a:rPr lang="en-GB" sz="4050" dirty="0"/>
              <a:t>How would you manage Apple, $1 trillion capitalised company?</a:t>
            </a:r>
          </a:p>
          <a:p>
            <a:endParaRPr lang="en-GB" dirty="0"/>
          </a:p>
        </p:txBody>
      </p:sp>
    </p:spTree>
    <p:extLst>
      <p:ext uri="{BB962C8B-B14F-4D97-AF65-F5344CB8AC3E}">
        <p14:creationId xmlns:p14="http://schemas.microsoft.com/office/powerpoint/2010/main" val="13145737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00FF"/>
                </a:solidFill>
              </a:rPr>
              <a:t>Management innovation: Define critical</a:t>
            </a:r>
          </a:p>
        </p:txBody>
      </p:sp>
      <p:sp>
        <p:nvSpPr>
          <p:cNvPr id="3" name="Content Placeholder 2"/>
          <p:cNvSpPr>
            <a:spLocks noGrp="1"/>
          </p:cNvSpPr>
          <p:nvPr>
            <p:ph idx="1"/>
          </p:nvPr>
        </p:nvSpPr>
        <p:spPr/>
        <p:txBody>
          <a:bodyPr>
            <a:normAutofit/>
          </a:bodyPr>
          <a:lstStyle/>
          <a:p>
            <a:r>
              <a:rPr lang="en-GB" dirty="0"/>
              <a:t>To innovate management you need to be critical of the status quo</a:t>
            </a:r>
          </a:p>
          <a:p>
            <a:r>
              <a:rPr lang="en-GB" dirty="0"/>
              <a:t>Individually, explain how yourself think critically and how you thinking critically about management</a:t>
            </a:r>
          </a:p>
          <a:p>
            <a:r>
              <a:rPr lang="en-GB" dirty="0">
                <a:solidFill>
                  <a:srgbClr val="0000FF"/>
                </a:solidFill>
              </a:rPr>
              <a:t>Being critical will improve the quality of your research project in Part 2 of the DBA</a:t>
            </a:r>
          </a:p>
        </p:txBody>
      </p:sp>
    </p:spTree>
    <p:extLst>
      <p:ext uri="{BB962C8B-B14F-4D97-AF65-F5344CB8AC3E}">
        <p14:creationId xmlns:p14="http://schemas.microsoft.com/office/powerpoint/2010/main" val="12080189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00FF"/>
                </a:solidFill>
              </a:rPr>
              <a:t>Being critical</a:t>
            </a:r>
          </a:p>
        </p:txBody>
      </p:sp>
      <p:sp>
        <p:nvSpPr>
          <p:cNvPr id="3" name="Content Placeholder 2"/>
          <p:cNvSpPr>
            <a:spLocks noGrp="1"/>
          </p:cNvSpPr>
          <p:nvPr>
            <p:ph idx="1"/>
          </p:nvPr>
        </p:nvSpPr>
        <p:spPr/>
        <p:txBody>
          <a:bodyPr>
            <a:normAutofit/>
          </a:bodyPr>
          <a:lstStyle/>
          <a:p>
            <a:pPr marL="0" indent="0" algn="ctr">
              <a:buNone/>
            </a:pPr>
            <a:r>
              <a:rPr lang="en-GB" sz="2700" dirty="0">
                <a:latin typeface="Arial Narrow" panose="020B0606020202030204" pitchFamily="34" charset="0"/>
              </a:rPr>
              <a:t>‘Criticality is the predisposition that the object of attention can be better than it </a:t>
            </a:r>
            <a:r>
              <a:rPr lang="en-GB" sz="2700" b="1" dirty="0">
                <a:latin typeface="Arial Narrow" panose="020B0606020202030204" pitchFamily="34" charset="0"/>
              </a:rPr>
              <a:t>is.’ </a:t>
            </a:r>
            <a:r>
              <a:rPr lang="en-GB" sz="1500" b="1" dirty="0">
                <a:latin typeface="Arial Narrow" panose="020B0606020202030204" pitchFamily="34" charset="0"/>
              </a:rPr>
              <a:t>(Barnett, 1997)</a:t>
            </a:r>
          </a:p>
          <a:p>
            <a:pPr marL="0" indent="0" algn="ctr">
              <a:buNone/>
            </a:pPr>
            <a:endParaRPr lang="en-GB" sz="2700" dirty="0"/>
          </a:p>
        </p:txBody>
      </p:sp>
    </p:spTree>
    <p:extLst>
      <p:ext uri="{BB962C8B-B14F-4D97-AF65-F5344CB8AC3E}">
        <p14:creationId xmlns:p14="http://schemas.microsoft.com/office/powerpoint/2010/main" val="7807328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5813" y="455553"/>
            <a:ext cx="7429499" cy="841037"/>
          </a:xfrm>
        </p:spPr>
        <p:txBody>
          <a:bodyPr/>
          <a:lstStyle/>
          <a:p>
            <a:r>
              <a:rPr lang="en-GB" b="1" dirty="0">
                <a:solidFill>
                  <a:srgbClr val="0000FF"/>
                </a:solidFill>
              </a:rPr>
              <a:t>Critical analysis</a:t>
            </a:r>
          </a:p>
        </p:txBody>
      </p:sp>
      <p:sp>
        <p:nvSpPr>
          <p:cNvPr id="3" name="Content Placeholder 2"/>
          <p:cNvSpPr>
            <a:spLocks noGrp="1"/>
          </p:cNvSpPr>
          <p:nvPr>
            <p:ph idx="1"/>
          </p:nvPr>
        </p:nvSpPr>
        <p:spPr>
          <a:xfrm>
            <a:off x="467544" y="1300216"/>
            <a:ext cx="8496944" cy="4073000"/>
          </a:xfrm>
        </p:spPr>
        <p:txBody>
          <a:bodyPr>
            <a:normAutofit fontScale="70000" lnSpcReduction="20000"/>
          </a:bodyPr>
          <a:lstStyle/>
          <a:p>
            <a:pPr algn="just"/>
            <a:r>
              <a:rPr lang="en-GB" sz="2175" dirty="0">
                <a:solidFill>
                  <a:srgbClr val="0000FF"/>
                </a:solidFill>
                <a:latin typeface="Arial Narrow" panose="020B0606020202030204" pitchFamily="34" charset="0"/>
              </a:rPr>
              <a:t>‘</a:t>
            </a:r>
            <a:r>
              <a:rPr lang="en-GB" dirty="0">
                <a:solidFill>
                  <a:srgbClr val="0000FF"/>
                </a:solidFill>
              </a:rPr>
              <a:t>ARGUMENT </a:t>
            </a:r>
            <a:r>
              <a:rPr lang="en-GB" dirty="0"/>
              <a:t>Veracity of the argument. Is it believable? What is a counter argument?</a:t>
            </a:r>
          </a:p>
          <a:p>
            <a:r>
              <a:rPr lang="en-GB" dirty="0">
                <a:solidFill>
                  <a:srgbClr val="0000FF"/>
                </a:solidFill>
              </a:rPr>
              <a:t>ABSTRACTIONS</a:t>
            </a:r>
            <a:r>
              <a:rPr lang="en-GB" dirty="0"/>
              <a:t> Are they valid against your experience of reality? Definitions, concepts/constructs, relationships, and terms</a:t>
            </a:r>
          </a:p>
          <a:p>
            <a:r>
              <a:rPr lang="en-GB" dirty="0">
                <a:solidFill>
                  <a:srgbClr val="0000FF"/>
                </a:solidFill>
              </a:rPr>
              <a:t>PROPOSITIONS</a:t>
            </a:r>
            <a:r>
              <a:rPr lang="en-GB" dirty="0"/>
              <a:t> Are they believable?</a:t>
            </a:r>
          </a:p>
          <a:p>
            <a:r>
              <a:rPr lang="en-GB" dirty="0">
                <a:solidFill>
                  <a:srgbClr val="0000FF"/>
                </a:solidFill>
              </a:rPr>
              <a:t>ASSUMPTIONS </a:t>
            </a:r>
            <a:r>
              <a:rPr lang="en-GB" dirty="0"/>
              <a:t>What is stated without evidence?</a:t>
            </a:r>
          </a:p>
          <a:p>
            <a:r>
              <a:rPr lang="en-GB" dirty="0">
                <a:solidFill>
                  <a:srgbClr val="0000FF"/>
                </a:solidFill>
              </a:rPr>
              <a:t>EVIDENCE</a:t>
            </a:r>
            <a:r>
              <a:rPr lang="en-GB" dirty="0">
                <a:solidFill>
                  <a:srgbClr val="FFFF00"/>
                </a:solidFill>
              </a:rPr>
              <a:t> </a:t>
            </a:r>
            <a:r>
              <a:rPr lang="en-GB" dirty="0"/>
              <a:t>Is it reliable?</a:t>
            </a:r>
          </a:p>
          <a:p>
            <a:r>
              <a:rPr lang="en-GB" dirty="0">
                <a:solidFill>
                  <a:srgbClr val="0000FF"/>
                </a:solidFill>
              </a:rPr>
              <a:t>METHODOLOGY</a:t>
            </a:r>
            <a:r>
              <a:rPr lang="en-GB" dirty="0">
                <a:solidFill>
                  <a:srgbClr val="FFFF00"/>
                </a:solidFill>
              </a:rPr>
              <a:t> </a:t>
            </a:r>
            <a:r>
              <a:rPr lang="en-GB" dirty="0"/>
              <a:t>Is the data, data collection and analysis appropriate?</a:t>
            </a:r>
          </a:p>
          <a:p>
            <a:r>
              <a:rPr lang="en-GB" dirty="0">
                <a:solidFill>
                  <a:srgbClr val="0000FF"/>
                </a:solidFill>
              </a:rPr>
              <a:t>IMPACT/IMPLICATION </a:t>
            </a:r>
            <a:r>
              <a:rPr lang="en-GB" dirty="0"/>
              <a:t>Is it applicable to practice?</a:t>
            </a:r>
            <a:endParaRPr lang="en-GB" dirty="0">
              <a:solidFill>
                <a:srgbClr val="FFFF00"/>
              </a:solidFill>
            </a:endParaRPr>
          </a:p>
          <a:p>
            <a:r>
              <a:rPr lang="en-GB" dirty="0">
                <a:solidFill>
                  <a:srgbClr val="0000FF"/>
                </a:solidFill>
              </a:rPr>
              <a:t>CONTRIBUTION</a:t>
            </a:r>
            <a:r>
              <a:rPr lang="en-GB" dirty="0">
                <a:solidFill>
                  <a:srgbClr val="FFFF00"/>
                </a:solidFill>
              </a:rPr>
              <a:t> </a:t>
            </a:r>
            <a:r>
              <a:rPr lang="en-GB" dirty="0"/>
              <a:t>Is the stock of knowledge improved? </a:t>
            </a:r>
          </a:p>
          <a:p>
            <a:endParaRPr lang="en-GB" dirty="0"/>
          </a:p>
        </p:txBody>
      </p:sp>
    </p:spTree>
    <p:extLst>
      <p:ext uri="{BB962C8B-B14F-4D97-AF65-F5344CB8AC3E}">
        <p14:creationId xmlns:p14="http://schemas.microsoft.com/office/powerpoint/2010/main" val="26536973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548680"/>
            <a:ext cx="8686800" cy="1143000"/>
          </a:xfrm>
        </p:spPr>
        <p:txBody>
          <a:bodyPr/>
          <a:lstStyle/>
          <a:p>
            <a:r>
              <a:rPr lang="en-GB" dirty="0">
                <a:solidFill>
                  <a:srgbClr val="0000FF"/>
                </a:solidFill>
              </a:rPr>
              <a:t>Systems thinking</a:t>
            </a:r>
            <a:br>
              <a:rPr lang="en-GB" dirty="0">
                <a:solidFill>
                  <a:srgbClr val="0000FF"/>
                </a:solidFill>
              </a:rPr>
            </a:br>
            <a:r>
              <a:rPr lang="en-GB" sz="3200" dirty="0">
                <a:solidFill>
                  <a:srgbClr val="FF0000"/>
                </a:solidFill>
              </a:rPr>
              <a:t>Start Thinking Differently About Management</a:t>
            </a:r>
            <a:br>
              <a:rPr lang="en-GB" dirty="0"/>
            </a:br>
            <a:endParaRPr lang="en-GB" dirty="0"/>
          </a:p>
        </p:txBody>
      </p:sp>
      <p:sp>
        <p:nvSpPr>
          <p:cNvPr id="4" name="Rectangle 1"/>
          <p:cNvSpPr>
            <a:spLocks noGrp="1" noChangeArrowheads="1"/>
          </p:cNvSpPr>
          <p:nvPr>
            <p:ph idx="1"/>
          </p:nvPr>
        </p:nvSpPr>
        <p:spPr bwMode="auto">
          <a:xfrm>
            <a:off x="323528" y="1506737"/>
            <a:ext cx="8363272" cy="3300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marL="0" indent="0" algn="just" defTabSz="685800">
              <a:spcBef>
                <a:spcPct val="0"/>
              </a:spcBef>
              <a:buNone/>
            </a:pPr>
            <a:endParaRPr kumimoji="0" lang="en-US" altLang="en-US" b="0" i="0" u="none" strike="noStrike" cap="none" normalizeH="0" baseline="0" dirty="0">
              <a:ln>
                <a:noFill/>
              </a:ln>
              <a:solidFill>
                <a:schemeClr val="tx1"/>
              </a:solidFill>
              <a:effectLst/>
              <a:latin typeface="Arial" panose="020B0604020202020204" pitchFamily="34" charset="0"/>
            </a:endParaRPr>
          </a:p>
          <a:p>
            <a:pPr marL="0" indent="0" algn="just">
              <a:spcBef>
                <a:spcPct val="0"/>
              </a:spcBef>
              <a:buNone/>
            </a:pPr>
            <a:r>
              <a:rPr kumimoji="0" lang="en-US" altLang="en-US" b="0" i="0" u="none" strike="noStrike" cap="none" normalizeH="0" baseline="0" dirty="0">
                <a:ln>
                  <a:noFill/>
                </a:ln>
                <a:solidFill>
                  <a:schemeClr val="tx1"/>
                </a:solidFill>
                <a:effectLst/>
                <a:latin typeface="Arial" panose="020B0604020202020204" pitchFamily="34" charset="0"/>
              </a:rPr>
              <a:t>Systems Thinking is the art and science of making reliable inferences about behavior by </a:t>
            </a:r>
            <a:r>
              <a:rPr kumimoji="0" lang="en-US" altLang="en-US" b="0" i="0" u="none" strike="noStrike" cap="none" normalizeH="0" dirty="0">
                <a:ln>
                  <a:noFill/>
                </a:ln>
                <a:solidFill>
                  <a:schemeClr val="tx1"/>
                </a:solidFill>
                <a:effectLst/>
                <a:latin typeface="Arial" panose="020B0604020202020204" pitchFamily="34" charset="0"/>
              </a:rPr>
              <a:t> </a:t>
            </a:r>
            <a:r>
              <a:rPr kumimoji="0" lang="en-US" altLang="en-US" b="0" i="0" u="none" strike="noStrike" cap="none" normalizeH="0" baseline="0" dirty="0">
                <a:ln>
                  <a:noFill/>
                </a:ln>
                <a:solidFill>
                  <a:schemeClr val="tx1"/>
                </a:solidFill>
                <a:effectLst/>
                <a:latin typeface="Arial" panose="020B0604020202020204" pitchFamily="34" charset="0"/>
              </a:rPr>
              <a:t>developing an increasingly deep </a:t>
            </a:r>
          </a:p>
          <a:p>
            <a:pPr marL="0" indent="0" algn="just">
              <a:spcBef>
                <a:spcPct val="0"/>
              </a:spcBef>
              <a:buNone/>
            </a:pPr>
            <a:r>
              <a:rPr kumimoji="0" lang="en-US" altLang="en-US" b="0" i="0" u="none" strike="noStrike" cap="none" normalizeH="0" baseline="0" dirty="0">
                <a:ln>
                  <a:noFill/>
                </a:ln>
                <a:solidFill>
                  <a:schemeClr val="tx1"/>
                </a:solidFill>
                <a:effectLst/>
                <a:latin typeface="Arial" panose="020B0604020202020204" pitchFamily="34" charset="0"/>
              </a:rPr>
              <a:t>understanding of underlying structure.</a:t>
            </a:r>
            <a:r>
              <a:rPr lang="en-US" altLang="en-US" dirty="0">
                <a:latin typeface="Arial" panose="020B0604020202020204" pitchFamily="34" charset="0"/>
              </a:rPr>
              <a:t> </a:t>
            </a:r>
          </a:p>
          <a:p>
            <a:pPr marL="0" indent="0" algn="r">
              <a:spcBef>
                <a:spcPct val="0"/>
              </a:spcBef>
              <a:buNone/>
            </a:pPr>
            <a:r>
              <a:rPr lang="en-US" altLang="en-US" sz="1800" dirty="0">
                <a:solidFill>
                  <a:srgbClr val="0000FF"/>
                </a:solidFill>
                <a:latin typeface="Arial" panose="020B0604020202020204" pitchFamily="34" charset="0"/>
              </a:rPr>
              <a:t>Barry Richmond coined the term in 1987:</a:t>
            </a:r>
          </a:p>
          <a:p>
            <a:pPr marL="0" indent="0" algn="just" defTabSz="685800">
              <a:spcBef>
                <a:spcPct val="0"/>
              </a:spcBef>
              <a:buNone/>
            </a:pPr>
            <a:endParaRPr kumimoji="0" lang="en-US" altLang="en-US"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465024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4848" y="413792"/>
            <a:ext cx="8229600" cy="1143000"/>
          </a:xfrm>
        </p:spPr>
        <p:txBody>
          <a:bodyPr>
            <a:normAutofit fontScale="90000"/>
          </a:bodyPr>
          <a:lstStyle/>
          <a:p>
            <a:r>
              <a:rPr lang="en-GB" b="1" dirty="0">
                <a:solidFill>
                  <a:srgbClr val="0000FF"/>
                </a:solidFill>
              </a:rPr>
              <a:t>Learning organisation &amp; systems thinking </a:t>
            </a:r>
            <a:r>
              <a:rPr lang="en-GB" sz="1500" dirty="0"/>
              <a:t>Peter </a:t>
            </a:r>
            <a:r>
              <a:rPr lang="en-GB" sz="1500" dirty="0" err="1"/>
              <a:t>Senge</a:t>
            </a:r>
            <a:r>
              <a:rPr lang="en-GB" sz="1500" dirty="0"/>
              <a:t> – The Fifth Discipline</a:t>
            </a:r>
            <a:br>
              <a:rPr lang="en-GB" sz="1500" dirty="0"/>
            </a:br>
            <a:endParaRPr lang="en-GB" dirty="0"/>
          </a:p>
        </p:txBody>
      </p:sp>
      <p:sp>
        <p:nvSpPr>
          <p:cNvPr id="3" name="Content Placeholder 2"/>
          <p:cNvSpPr>
            <a:spLocks noGrp="1"/>
          </p:cNvSpPr>
          <p:nvPr>
            <p:ph idx="1"/>
          </p:nvPr>
        </p:nvSpPr>
        <p:spPr/>
        <p:txBody>
          <a:bodyPr>
            <a:normAutofit fontScale="85000" lnSpcReduction="20000"/>
          </a:bodyPr>
          <a:lstStyle/>
          <a:p>
            <a:r>
              <a:rPr lang="en-GB" dirty="0"/>
              <a:t>Learning organisation is based on systems thinking</a:t>
            </a:r>
          </a:p>
          <a:p>
            <a:r>
              <a:rPr lang="en-GB" dirty="0"/>
              <a:t>‘…those organisations that encourage adaptive and generative learning, encouraging their employees to think outside the box and with in conjunction with other employees to find the best answers to any problems.’</a:t>
            </a:r>
          </a:p>
          <a:p>
            <a:r>
              <a:rPr lang="en-GB" dirty="0">
                <a:solidFill>
                  <a:srgbClr val="0000FF"/>
                </a:solidFill>
              </a:rPr>
              <a:t>Democracy – decentralised problem-solving and decision making; no command and control but working together. An example of management innovation.</a:t>
            </a:r>
          </a:p>
          <a:p>
            <a:endParaRPr lang="en-GB" dirty="0"/>
          </a:p>
        </p:txBody>
      </p:sp>
    </p:spTree>
    <p:extLst>
      <p:ext uri="{BB962C8B-B14F-4D97-AF65-F5344CB8AC3E}">
        <p14:creationId xmlns:p14="http://schemas.microsoft.com/office/powerpoint/2010/main" val="3516983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0"/>
            <a:ext cx="8229600" cy="1143000"/>
          </a:xfrm>
        </p:spPr>
        <p:txBody>
          <a:bodyPr/>
          <a:lstStyle/>
          <a:p>
            <a:r>
              <a:rPr lang="en-GB" b="1" dirty="0">
                <a:solidFill>
                  <a:srgbClr val="0000FF"/>
                </a:solidFill>
              </a:rPr>
              <a:t>Definition</a:t>
            </a:r>
          </a:p>
        </p:txBody>
      </p:sp>
      <p:sp>
        <p:nvSpPr>
          <p:cNvPr id="3" name="Content Placeholder 2"/>
          <p:cNvSpPr>
            <a:spLocks noGrp="1"/>
          </p:cNvSpPr>
          <p:nvPr>
            <p:ph idx="1"/>
          </p:nvPr>
        </p:nvSpPr>
        <p:spPr>
          <a:xfrm>
            <a:off x="179513" y="1111101"/>
            <a:ext cx="8640960" cy="2961716"/>
          </a:xfrm>
        </p:spPr>
        <p:txBody>
          <a:bodyPr/>
          <a:lstStyle/>
          <a:p>
            <a:pPr marL="0" indent="0">
              <a:spcBef>
                <a:spcPct val="0"/>
              </a:spcBef>
              <a:buNone/>
            </a:pPr>
            <a:r>
              <a:rPr lang="en-US" altLang="en-US" dirty="0">
                <a:latin typeface="Arial" panose="020B0604020202020204" pitchFamily="34" charset="0"/>
              </a:rPr>
              <a:t>Systems thinking [is] a way of thinking about, and a language for describing and understanding, the forces &amp; interrelationships that shape the behavior of systems. This discipline helps us to see how to change systems more effectively, and to act more in tune with the natural processes of the natural and economic world.</a:t>
            </a:r>
          </a:p>
          <a:p>
            <a:pPr marL="0" indent="0" algn="r">
              <a:buNone/>
            </a:pPr>
            <a:r>
              <a:rPr lang="en-US" altLang="en-US" sz="1350" dirty="0">
                <a:solidFill>
                  <a:srgbClr val="0000FF"/>
                </a:solidFill>
                <a:latin typeface="Arial" panose="020B0604020202020204" pitchFamily="34" charset="0"/>
              </a:rPr>
              <a:t>Peter </a:t>
            </a:r>
            <a:r>
              <a:rPr lang="en-US" altLang="en-US" sz="1350" dirty="0" err="1">
                <a:solidFill>
                  <a:srgbClr val="0000FF"/>
                </a:solidFill>
                <a:latin typeface="Arial" panose="020B0604020202020204" pitchFamily="34" charset="0"/>
              </a:rPr>
              <a:t>Senge</a:t>
            </a:r>
            <a:r>
              <a:rPr lang="en-US" altLang="en-US" sz="1350" dirty="0">
                <a:solidFill>
                  <a:srgbClr val="0000FF"/>
                </a:solidFill>
                <a:latin typeface="Arial" panose="020B0604020202020204" pitchFamily="34" charset="0"/>
              </a:rPr>
              <a:t>, </a:t>
            </a:r>
            <a:r>
              <a:rPr lang="en-US" altLang="en-US" sz="1350" i="1" dirty="0">
                <a:solidFill>
                  <a:srgbClr val="0000FF"/>
                </a:solidFill>
                <a:latin typeface="Arial" panose="020B0604020202020204" pitchFamily="34" charset="0"/>
              </a:rPr>
              <a:t>The Fifth Discipline </a:t>
            </a:r>
            <a:r>
              <a:rPr lang="en-US" altLang="en-US" sz="1350" i="1" dirty="0" err="1">
                <a:solidFill>
                  <a:srgbClr val="0000FF"/>
                </a:solidFill>
                <a:latin typeface="Arial" panose="020B0604020202020204" pitchFamily="34" charset="0"/>
              </a:rPr>
              <a:t>Fieldbook</a:t>
            </a:r>
            <a:endParaRPr lang="en-US" altLang="en-US" sz="1350" dirty="0">
              <a:solidFill>
                <a:srgbClr val="0000FF"/>
              </a:solidFill>
              <a:latin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29374491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8358"/>
            <a:ext cx="8229600" cy="1143000"/>
          </a:xfrm>
        </p:spPr>
        <p:txBody>
          <a:bodyPr/>
          <a:lstStyle/>
          <a:p>
            <a:r>
              <a:rPr lang="en-GB" b="1" dirty="0">
                <a:solidFill>
                  <a:srgbClr val="0000FF"/>
                </a:solidFill>
              </a:rPr>
              <a:t>System</a:t>
            </a:r>
          </a:p>
        </p:txBody>
      </p:sp>
      <p:sp>
        <p:nvSpPr>
          <p:cNvPr id="3" name="Content Placeholder 2"/>
          <p:cNvSpPr>
            <a:spLocks noGrp="1"/>
          </p:cNvSpPr>
          <p:nvPr>
            <p:ph idx="1"/>
          </p:nvPr>
        </p:nvSpPr>
        <p:spPr>
          <a:xfrm>
            <a:off x="323528" y="923550"/>
            <a:ext cx="8738408" cy="4665689"/>
          </a:xfrm>
        </p:spPr>
        <p:txBody>
          <a:bodyPr>
            <a:normAutofit fontScale="92500"/>
          </a:bodyPr>
          <a:lstStyle/>
          <a:p>
            <a:r>
              <a:rPr lang="en-GB" dirty="0"/>
              <a:t>A system is more than the sum of its parts</a:t>
            </a:r>
          </a:p>
          <a:p>
            <a:pPr lvl="1"/>
            <a:r>
              <a:rPr lang="en-GB" dirty="0"/>
              <a:t>Arms, legs, fingers, hands, ears, eyes, nose, head, </a:t>
            </a:r>
          </a:p>
          <a:p>
            <a:pPr lvl="1"/>
            <a:r>
              <a:rPr lang="en-GB" dirty="0"/>
              <a:t>All these together is the body (system)</a:t>
            </a:r>
          </a:p>
          <a:p>
            <a:pPr lvl="1"/>
            <a:r>
              <a:rPr lang="en-GB" dirty="0"/>
              <a:t>Where are the boundaries of the body?</a:t>
            </a:r>
          </a:p>
          <a:p>
            <a:pPr lvl="1"/>
            <a:r>
              <a:rPr lang="en-GB" dirty="0"/>
              <a:t>What are the sub-systems of the body?</a:t>
            </a:r>
          </a:p>
          <a:p>
            <a:r>
              <a:rPr lang="en-GB" dirty="0"/>
              <a:t>How is an illness (problem) in the body cured?</a:t>
            </a:r>
          </a:p>
          <a:p>
            <a:pPr lvl="1"/>
            <a:r>
              <a:rPr lang="en-GB" dirty="0" err="1"/>
              <a:t>Allopaths</a:t>
            </a:r>
            <a:r>
              <a:rPr lang="en-GB" dirty="0"/>
              <a:t> treat the symptoms &amp; isolated organism  </a:t>
            </a:r>
          </a:p>
          <a:p>
            <a:pPr lvl="1"/>
            <a:r>
              <a:rPr lang="en-GB" dirty="0"/>
              <a:t>Naturopaths treat the whole body - holistic </a:t>
            </a:r>
          </a:p>
          <a:p>
            <a:pPr marL="0" indent="0">
              <a:buNone/>
            </a:pPr>
            <a:endParaRPr lang="en-GB" dirty="0"/>
          </a:p>
        </p:txBody>
      </p:sp>
      <p:sp>
        <p:nvSpPr>
          <p:cNvPr id="6" name="TextBox 5"/>
          <p:cNvSpPr txBox="1"/>
          <p:nvPr/>
        </p:nvSpPr>
        <p:spPr>
          <a:xfrm>
            <a:off x="6312465" y="3301355"/>
            <a:ext cx="2749471" cy="369332"/>
          </a:xfrm>
          <a:prstGeom prst="rect">
            <a:avLst/>
          </a:prstGeom>
          <a:noFill/>
        </p:spPr>
        <p:txBody>
          <a:bodyPr wrap="none" rtlCol="0">
            <a:spAutoFit/>
          </a:bodyPr>
          <a:lstStyle/>
          <a:p>
            <a:r>
              <a:rPr lang="en-GB" b="1" dirty="0">
                <a:solidFill>
                  <a:schemeClr val="bg1"/>
                </a:solidFill>
              </a:rPr>
              <a:t>Draw biological system</a:t>
            </a:r>
          </a:p>
        </p:txBody>
      </p:sp>
    </p:spTree>
    <p:extLst>
      <p:ext uri="{BB962C8B-B14F-4D97-AF65-F5344CB8AC3E}">
        <p14:creationId xmlns:p14="http://schemas.microsoft.com/office/powerpoint/2010/main" val="1516149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0477"/>
            <a:ext cx="8229600" cy="1143000"/>
          </a:xfrm>
        </p:spPr>
        <p:txBody>
          <a:bodyPr/>
          <a:lstStyle/>
          <a:p>
            <a:r>
              <a:rPr lang="en-GB" sz="4800" b="1" dirty="0">
                <a:solidFill>
                  <a:srgbClr val="0000FF"/>
                </a:solidFill>
              </a:rPr>
              <a:t>System</a:t>
            </a:r>
          </a:p>
        </p:txBody>
      </p:sp>
      <p:sp>
        <p:nvSpPr>
          <p:cNvPr id="3" name="Content Placeholder 2"/>
          <p:cNvSpPr>
            <a:spLocks noGrp="1"/>
          </p:cNvSpPr>
          <p:nvPr>
            <p:ph idx="1"/>
          </p:nvPr>
        </p:nvSpPr>
        <p:spPr>
          <a:xfrm>
            <a:off x="251520" y="976305"/>
            <a:ext cx="8712968" cy="4569478"/>
          </a:xfrm>
        </p:spPr>
        <p:txBody>
          <a:bodyPr>
            <a:normAutofit fontScale="92500" lnSpcReduction="10000"/>
          </a:bodyPr>
          <a:lstStyle/>
          <a:p>
            <a:r>
              <a:rPr lang="en-GB" sz="2400" dirty="0"/>
              <a:t>In the real world boundaries do not exist</a:t>
            </a:r>
          </a:p>
          <a:p>
            <a:r>
              <a:rPr lang="en-GB" sz="2400" dirty="0"/>
              <a:t>You perceive boundaries</a:t>
            </a:r>
          </a:p>
          <a:p>
            <a:pPr lvl="1"/>
            <a:r>
              <a:rPr lang="en-GB" sz="1600" dirty="0"/>
              <a:t>Company</a:t>
            </a:r>
          </a:p>
          <a:p>
            <a:pPr lvl="2"/>
            <a:r>
              <a:rPr lang="en-GB" sz="1600" dirty="0"/>
              <a:t>Departments</a:t>
            </a:r>
          </a:p>
          <a:p>
            <a:pPr lvl="3"/>
            <a:r>
              <a:rPr lang="en-GB" sz="1400" dirty="0"/>
              <a:t>Sections</a:t>
            </a:r>
          </a:p>
          <a:p>
            <a:pPr marL="150876" indent="0">
              <a:buNone/>
            </a:pPr>
            <a:r>
              <a:rPr lang="en-GB" sz="2400" dirty="0"/>
              <a:t>Are you part of a family? </a:t>
            </a:r>
          </a:p>
          <a:p>
            <a:pPr marL="150876" indent="0">
              <a:buNone/>
            </a:pPr>
            <a:r>
              <a:rPr lang="en-GB" sz="2400" dirty="0"/>
              <a:t>	People in a family produces consequences – feelings/actions that are not intended</a:t>
            </a:r>
          </a:p>
          <a:p>
            <a:pPr marL="150876" indent="0">
              <a:buNone/>
            </a:pPr>
            <a:r>
              <a:rPr lang="en-GB" sz="2400" dirty="0"/>
              <a:t>		How does that happen? </a:t>
            </a:r>
          </a:p>
          <a:p>
            <a:pPr marL="150876" indent="0">
              <a:buNone/>
            </a:pPr>
            <a:r>
              <a:rPr lang="en-GB" sz="2400" dirty="0"/>
              <a:t>			Webs of interdependence; complexity of interactions</a:t>
            </a:r>
          </a:p>
          <a:p>
            <a:pPr marL="150876" indent="0">
              <a:buNone/>
            </a:pPr>
            <a:r>
              <a:rPr lang="en-GB" sz="2400" dirty="0"/>
              <a:t>	Outcomes, produced by the complexity of interaction, that people don’t want (Problem)</a:t>
            </a:r>
          </a:p>
          <a:p>
            <a:pPr lvl="1"/>
            <a:r>
              <a:rPr lang="en-GB" sz="1600" dirty="0"/>
              <a:t>Systems Thinking is for understanding how outcomes or problems occur.</a:t>
            </a:r>
          </a:p>
        </p:txBody>
      </p:sp>
      <p:sp>
        <p:nvSpPr>
          <p:cNvPr id="4" name="TextBox 3"/>
          <p:cNvSpPr txBox="1"/>
          <p:nvPr/>
        </p:nvSpPr>
        <p:spPr>
          <a:xfrm>
            <a:off x="4770345" y="2934821"/>
            <a:ext cx="3211135" cy="369332"/>
          </a:xfrm>
          <a:prstGeom prst="rect">
            <a:avLst/>
          </a:prstGeom>
          <a:noFill/>
        </p:spPr>
        <p:txBody>
          <a:bodyPr wrap="none" rtlCol="0">
            <a:spAutoFit/>
          </a:bodyPr>
          <a:lstStyle/>
          <a:p>
            <a:r>
              <a:rPr lang="en-GB" dirty="0">
                <a:solidFill>
                  <a:schemeClr val="bg1"/>
                </a:solidFill>
              </a:rPr>
              <a:t>Draw a company as a system</a:t>
            </a:r>
          </a:p>
        </p:txBody>
      </p:sp>
      <p:sp>
        <p:nvSpPr>
          <p:cNvPr id="5" name="TextBox 4"/>
          <p:cNvSpPr txBox="1"/>
          <p:nvPr/>
        </p:nvSpPr>
        <p:spPr>
          <a:xfrm>
            <a:off x="4138015" y="5176451"/>
            <a:ext cx="3044423" cy="369332"/>
          </a:xfrm>
          <a:prstGeom prst="rect">
            <a:avLst/>
          </a:prstGeom>
          <a:noFill/>
        </p:spPr>
        <p:txBody>
          <a:bodyPr wrap="none" rtlCol="0">
            <a:spAutoFit/>
          </a:bodyPr>
          <a:lstStyle/>
          <a:p>
            <a:r>
              <a:rPr lang="en-GB" dirty="0">
                <a:solidFill>
                  <a:schemeClr val="bg1"/>
                </a:solidFill>
              </a:rPr>
              <a:t>The definition of a problem?</a:t>
            </a:r>
          </a:p>
        </p:txBody>
      </p:sp>
    </p:spTree>
    <p:extLst>
      <p:ext uri="{BB962C8B-B14F-4D97-AF65-F5344CB8AC3E}">
        <p14:creationId xmlns:p14="http://schemas.microsoft.com/office/powerpoint/2010/main" val="10080208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00FF"/>
                </a:solidFill>
              </a:rPr>
              <a:t>Systems thinking Keywords</a:t>
            </a:r>
          </a:p>
        </p:txBody>
      </p:sp>
      <p:sp>
        <p:nvSpPr>
          <p:cNvPr id="3" name="Content Placeholder 2"/>
          <p:cNvSpPr>
            <a:spLocks noGrp="1"/>
          </p:cNvSpPr>
          <p:nvPr>
            <p:ph idx="1"/>
          </p:nvPr>
        </p:nvSpPr>
        <p:spPr/>
        <p:txBody>
          <a:bodyPr/>
          <a:lstStyle/>
          <a:p>
            <a:r>
              <a:rPr lang="en-GB" dirty="0">
                <a:hlinkClick r:id="rId2">
                  <a:extLst>
                    <a:ext uri="{A12FA001-AC4F-418D-AE19-62706E023703}">
                      <ahyp:hlinkClr xmlns:ahyp="http://schemas.microsoft.com/office/drawing/2018/hyperlinkcolor" val="tx"/>
                    </a:ext>
                  </a:extLst>
                </a:hlinkClick>
              </a:rPr>
              <a:t>Practice theory</a:t>
            </a:r>
            <a:endParaRPr lang="en-GB" dirty="0"/>
          </a:p>
          <a:p>
            <a:r>
              <a:rPr lang="en-GB" dirty="0">
                <a:hlinkClick r:id="rId3">
                  <a:extLst>
                    <a:ext uri="{A12FA001-AC4F-418D-AE19-62706E023703}">
                      <ahyp:hlinkClr xmlns:ahyp="http://schemas.microsoft.com/office/drawing/2018/hyperlinkcolor" val="tx"/>
                    </a:ext>
                  </a:extLst>
                </a:hlinkClick>
              </a:rPr>
              <a:t>Systems thinking</a:t>
            </a:r>
            <a:r>
              <a:rPr lang="en-GB" dirty="0"/>
              <a:t> </a:t>
            </a:r>
          </a:p>
          <a:p>
            <a:r>
              <a:rPr lang="en-GB" dirty="0">
                <a:hlinkClick r:id="rId4">
                  <a:extLst>
                    <a:ext uri="{A12FA001-AC4F-418D-AE19-62706E023703}">
                      <ahyp:hlinkClr xmlns:ahyp="http://schemas.microsoft.com/office/drawing/2018/hyperlinkcolor" val="tx"/>
                    </a:ext>
                  </a:extLst>
                </a:hlinkClick>
              </a:rPr>
              <a:t>Learning organization</a:t>
            </a:r>
            <a:endParaRPr lang="en-GB" dirty="0"/>
          </a:p>
          <a:p>
            <a:r>
              <a:rPr lang="en-GB" dirty="0">
                <a:hlinkClick r:id="rId5">
                  <a:extLst>
                    <a:ext uri="{A12FA001-AC4F-418D-AE19-62706E023703}">
                      <ahyp:hlinkClr xmlns:ahyp="http://schemas.microsoft.com/office/drawing/2018/hyperlinkcolor" val="tx"/>
                    </a:ext>
                  </a:extLst>
                </a:hlinkClick>
              </a:rPr>
              <a:t>Organizational change</a:t>
            </a:r>
            <a:r>
              <a:rPr lang="en-GB" dirty="0"/>
              <a:t> </a:t>
            </a:r>
          </a:p>
          <a:p>
            <a:r>
              <a:rPr lang="en-GB" dirty="0">
                <a:hlinkClick r:id="rId6">
                  <a:extLst>
                    <a:ext uri="{A12FA001-AC4F-418D-AE19-62706E023703}">
                      <ahyp:hlinkClr xmlns:ahyp="http://schemas.microsoft.com/office/drawing/2018/hyperlinkcolor" val="tx"/>
                    </a:ext>
                  </a:extLst>
                </a:hlinkClick>
              </a:rPr>
              <a:t>Human agency</a:t>
            </a:r>
            <a:r>
              <a:rPr lang="en-GB" dirty="0"/>
              <a:t> </a:t>
            </a:r>
          </a:p>
        </p:txBody>
      </p:sp>
    </p:spTree>
    <p:extLst>
      <p:ext uri="{BB962C8B-B14F-4D97-AF65-F5344CB8AC3E}">
        <p14:creationId xmlns:p14="http://schemas.microsoft.com/office/powerpoint/2010/main" val="27153894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00FF"/>
                </a:solidFill>
              </a:rPr>
              <a:t>Drawing simple organisational systems</a:t>
            </a:r>
          </a:p>
        </p:txBody>
      </p:sp>
      <p:sp>
        <p:nvSpPr>
          <p:cNvPr id="3" name="Content Placeholder 2"/>
          <p:cNvSpPr>
            <a:spLocks noGrp="1"/>
          </p:cNvSpPr>
          <p:nvPr>
            <p:ph idx="1"/>
          </p:nvPr>
        </p:nvSpPr>
        <p:spPr/>
        <p:txBody>
          <a:bodyPr/>
          <a:lstStyle/>
          <a:p>
            <a:r>
              <a:rPr lang="en-GB" dirty="0"/>
              <a:t>Setting the system boundary</a:t>
            </a:r>
          </a:p>
          <a:p>
            <a:r>
              <a:rPr lang="en-GB" dirty="0"/>
              <a:t>Identifying the sub-systems</a:t>
            </a:r>
          </a:p>
          <a:p>
            <a:r>
              <a:rPr lang="en-GB" dirty="0"/>
              <a:t>Connecting system components and sub-systems</a:t>
            </a:r>
          </a:p>
          <a:p>
            <a:r>
              <a:rPr lang="en-GB" dirty="0"/>
              <a:t>Learning and creating value</a:t>
            </a:r>
          </a:p>
        </p:txBody>
      </p:sp>
      <p:sp>
        <p:nvSpPr>
          <p:cNvPr id="4" name="TextBox 3"/>
          <p:cNvSpPr txBox="1"/>
          <p:nvPr/>
        </p:nvSpPr>
        <p:spPr>
          <a:xfrm>
            <a:off x="125760" y="4437112"/>
            <a:ext cx="8892480" cy="1477328"/>
          </a:xfrm>
          <a:prstGeom prst="rect">
            <a:avLst/>
          </a:prstGeom>
          <a:noFill/>
        </p:spPr>
        <p:txBody>
          <a:bodyPr wrap="square" rtlCol="0">
            <a:spAutoFit/>
          </a:bodyPr>
          <a:lstStyle/>
          <a:p>
            <a:r>
              <a:rPr lang="en-GB" sz="2400" b="1" dirty="0">
                <a:solidFill>
                  <a:srgbClr val="FF0000"/>
                </a:solidFill>
              </a:rPr>
              <a:t>Select a company or industrial sector and assess its competitiveness problem/issues by applying systems thinking. </a:t>
            </a:r>
          </a:p>
          <a:p>
            <a:endParaRPr lang="en-GB" b="1" dirty="0">
              <a:solidFill>
                <a:srgbClr val="0000FF"/>
              </a:solidFill>
            </a:endParaRPr>
          </a:p>
        </p:txBody>
      </p:sp>
    </p:spTree>
    <p:extLst>
      <p:ext uri="{BB962C8B-B14F-4D97-AF65-F5344CB8AC3E}">
        <p14:creationId xmlns:p14="http://schemas.microsoft.com/office/powerpoint/2010/main" val="14054375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00FF"/>
                </a:solidFill>
              </a:rPr>
              <a:t>The Fifth Discipline: Learning Organisation</a:t>
            </a:r>
          </a:p>
        </p:txBody>
      </p:sp>
      <p:sp>
        <p:nvSpPr>
          <p:cNvPr id="3" name="Content Placeholder 2"/>
          <p:cNvSpPr>
            <a:spLocks noGrp="1"/>
          </p:cNvSpPr>
          <p:nvPr>
            <p:ph idx="1"/>
          </p:nvPr>
        </p:nvSpPr>
        <p:spPr>
          <a:xfrm>
            <a:off x="107504" y="1628800"/>
            <a:ext cx="8856984" cy="4104456"/>
          </a:xfrm>
        </p:spPr>
        <p:txBody>
          <a:bodyPr>
            <a:normAutofit fontScale="85000" lnSpcReduction="20000"/>
          </a:bodyPr>
          <a:lstStyle/>
          <a:p>
            <a:r>
              <a:rPr lang="en-GB" dirty="0"/>
              <a:t>Managing the company as a learning organisation</a:t>
            </a:r>
          </a:p>
          <a:p>
            <a:r>
              <a:rPr lang="en-GB" dirty="0"/>
              <a:t>Five characteristics of a learning organisation</a:t>
            </a:r>
          </a:p>
          <a:p>
            <a:pPr lvl="1"/>
            <a:r>
              <a:rPr lang="en-GB" dirty="0"/>
              <a:t>Personal Mastery – a person’s view of the issues</a:t>
            </a:r>
          </a:p>
          <a:p>
            <a:pPr lvl="1"/>
            <a:r>
              <a:rPr lang="en-GB" dirty="0"/>
              <a:t>Mental Models – a person’s deeply ingrained assumptions</a:t>
            </a:r>
          </a:p>
          <a:p>
            <a:pPr lvl="1"/>
            <a:r>
              <a:rPr lang="en-GB" dirty="0"/>
              <a:t>Team Learning – people acting together</a:t>
            </a:r>
          </a:p>
          <a:p>
            <a:pPr lvl="1"/>
            <a:r>
              <a:rPr lang="en-GB" dirty="0"/>
              <a:t>Building Shared Vision – experimenting &amp; innovating together</a:t>
            </a:r>
          </a:p>
          <a:p>
            <a:pPr lvl="1"/>
            <a:r>
              <a:rPr lang="en-GB" dirty="0"/>
              <a:t>Systems Thinking – looking at the whole rather than a single problem</a:t>
            </a:r>
          </a:p>
          <a:p>
            <a:r>
              <a:rPr lang="en-GB" dirty="0"/>
              <a:t>Leaders build organisations by enabling individuals’ to learn</a:t>
            </a:r>
          </a:p>
        </p:txBody>
      </p:sp>
    </p:spTree>
    <p:extLst>
      <p:ext uri="{BB962C8B-B14F-4D97-AF65-F5344CB8AC3E}">
        <p14:creationId xmlns:p14="http://schemas.microsoft.com/office/powerpoint/2010/main" val="6248096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6661"/>
            <a:ext cx="8229600" cy="1143000"/>
          </a:xfrm>
        </p:spPr>
        <p:txBody>
          <a:bodyPr/>
          <a:lstStyle/>
          <a:p>
            <a:r>
              <a:rPr lang="en-GB" b="1" dirty="0">
                <a:solidFill>
                  <a:srgbClr val="0000FF"/>
                </a:solidFill>
              </a:rPr>
              <a:t>The five Disciplines</a:t>
            </a:r>
          </a:p>
        </p:txBody>
      </p:sp>
      <p:sp>
        <p:nvSpPr>
          <p:cNvPr id="3" name="Content Placeholder 2"/>
          <p:cNvSpPr>
            <a:spLocks noGrp="1"/>
          </p:cNvSpPr>
          <p:nvPr>
            <p:ph idx="1"/>
          </p:nvPr>
        </p:nvSpPr>
        <p:spPr>
          <a:xfrm>
            <a:off x="179512" y="908720"/>
            <a:ext cx="8784976" cy="4680520"/>
          </a:xfrm>
        </p:spPr>
        <p:txBody>
          <a:bodyPr>
            <a:normAutofit fontScale="70000" lnSpcReduction="20000"/>
          </a:bodyPr>
          <a:lstStyle/>
          <a:p>
            <a:r>
              <a:rPr lang="en-GB" dirty="0">
                <a:solidFill>
                  <a:srgbClr val="0000FF"/>
                </a:solidFill>
              </a:rPr>
              <a:t>First: </a:t>
            </a:r>
            <a:r>
              <a:rPr lang="en-GB" dirty="0">
                <a:solidFill>
                  <a:schemeClr val="tx1"/>
                </a:solidFill>
              </a:rPr>
              <a:t>"Personal mastery is a discipline of continually clarifying and deepening our personal vision, of focusing our energies, of developing patience, and of seeing reality objectively."</a:t>
            </a:r>
          </a:p>
          <a:p>
            <a:r>
              <a:rPr lang="en-GB" dirty="0">
                <a:solidFill>
                  <a:srgbClr val="0000FF"/>
                </a:solidFill>
              </a:rPr>
              <a:t>Second: </a:t>
            </a:r>
            <a:r>
              <a:rPr lang="en-GB" dirty="0">
                <a:solidFill>
                  <a:schemeClr val="tx1"/>
                </a:solidFill>
              </a:rPr>
              <a:t>"Mental models are deeply ingrained assumptions, generalizations, or even pictures of images that influence how we understand the world and how we take action."</a:t>
            </a:r>
          </a:p>
          <a:p>
            <a:r>
              <a:rPr lang="en-GB" dirty="0">
                <a:solidFill>
                  <a:srgbClr val="0000FF"/>
                </a:solidFill>
              </a:rPr>
              <a:t>Third: </a:t>
            </a:r>
            <a:r>
              <a:rPr lang="en-GB" dirty="0">
                <a:solidFill>
                  <a:schemeClr val="tx1"/>
                </a:solidFill>
              </a:rPr>
              <a:t>"Building shared vision - a practice of unearthing shared pictures of the future that foster genuine commitment and enrolment rather than compliance."</a:t>
            </a:r>
          </a:p>
          <a:p>
            <a:r>
              <a:rPr lang="en-GB" dirty="0">
                <a:solidFill>
                  <a:srgbClr val="0000FF"/>
                </a:solidFill>
              </a:rPr>
              <a:t>Fourth: </a:t>
            </a:r>
            <a:r>
              <a:rPr lang="en-GB" dirty="0">
                <a:solidFill>
                  <a:schemeClr val="tx1"/>
                </a:solidFill>
              </a:rPr>
              <a:t>"Team learning starts with 'dialogue', the capacity of members of a team to suspend assumptions and enter into genuine 'thinking together'."</a:t>
            </a:r>
          </a:p>
          <a:p>
            <a:r>
              <a:rPr lang="en-GB" dirty="0">
                <a:solidFill>
                  <a:srgbClr val="0000FF"/>
                </a:solidFill>
              </a:rPr>
              <a:t>Fifth: </a:t>
            </a:r>
            <a:r>
              <a:rPr lang="en-GB" dirty="0">
                <a:solidFill>
                  <a:schemeClr val="tx1"/>
                </a:solidFill>
              </a:rPr>
              <a:t>"Systems Thinking - The Fifth Discipline that integrates the other four."</a:t>
            </a:r>
          </a:p>
          <a:p>
            <a:endParaRPr lang="en-GB" dirty="0">
              <a:solidFill>
                <a:schemeClr val="tx1"/>
              </a:solidFill>
            </a:endParaRPr>
          </a:p>
        </p:txBody>
      </p:sp>
    </p:spTree>
    <p:extLst>
      <p:ext uri="{BB962C8B-B14F-4D97-AF65-F5344CB8AC3E}">
        <p14:creationId xmlns:p14="http://schemas.microsoft.com/office/powerpoint/2010/main" val="23226956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00FF"/>
                </a:solidFill>
              </a:rPr>
              <a:t>Leaders as Designers (Management)</a:t>
            </a:r>
          </a:p>
        </p:txBody>
      </p:sp>
      <p:sp>
        <p:nvSpPr>
          <p:cNvPr id="3" name="Content Placeholder 2"/>
          <p:cNvSpPr>
            <a:spLocks noGrp="1"/>
          </p:cNvSpPr>
          <p:nvPr>
            <p:ph idx="1"/>
          </p:nvPr>
        </p:nvSpPr>
        <p:spPr/>
        <p:txBody>
          <a:bodyPr/>
          <a:lstStyle/>
          <a:p>
            <a:r>
              <a:rPr lang="en-GB" dirty="0"/>
              <a:t>Building a foundation of purpose and core values (governing ideas)</a:t>
            </a:r>
          </a:p>
          <a:p>
            <a:r>
              <a:rPr lang="en-GB" dirty="0"/>
              <a:t>Develop vision, strategies, policies, processes and structures that translate governing ideas into decisions</a:t>
            </a:r>
          </a:p>
          <a:p>
            <a:r>
              <a:rPr lang="en-GB" dirty="0"/>
              <a:t>Develop learning processes</a:t>
            </a:r>
          </a:p>
        </p:txBody>
      </p:sp>
    </p:spTree>
    <p:extLst>
      <p:ext uri="{BB962C8B-B14F-4D97-AF65-F5344CB8AC3E}">
        <p14:creationId xmlns:p14="http://schemas.microsoft.com/office/powerpoint/2010/main" val="16777278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00FF"/>
                </a:solidFill>
              </a:rPr>
              <a:t>From Events to Systems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0305834"/>
              </p:ext>
            </p:extLst>
          </p:nvPr>
        </p:nvGraphicFramePr>
        <p:xfrm>
          <a:off x="507206" y="1772816"/>
          <a:ext cx="8457282" cy="3528390"/>
        </p:xfrm>
        <a:graphic>
          <a:graphicData uri="http://schemas.openxmlformats.org/drawingml/2006/table">
            <a:tbl>
              <a:tblPr firstRow="1" bandRow="1">
                <a:tableStyleId>{5C22544A-7EE6-4342-B048-85BDC9FD1C3A}</a:tableStyleId>
              </a:tblPr>
              <a:tblGrid>
                <a:gridCol w="4228641">
                  <a:extLst>
                    <a:ext uri="{9D8B030D-6E8A-4147-A177-3AD203B41FA5}">
                      <a16:colId xmlns:a16="http://schemas.microsoft.com/office/drawing/2014/main" val="20000"/>
                    </a:ext>
                  </a:extLst>
                </a:gridCol>
                <a:gridCol w="4228641">
                  <a:extLst>
                    <a:ext uri="{9D8B030D-6E8A-4147-A177-3AD203B41FA5}">
                      <a16:colId xmlns:a16="http://schemas.microsoft.com/office/drawing/2014/main" val="20001"/>
                    </a:ext>
                  </a:extLst>
                </a:gridCol>
              </a:tblGrid>
              <a:tr h="705678">
                <a:tc>
                  <a:txBody>
                    <a:bodyPr/>
                    <a:lstStyle/>
                    <a:p>
                      <a:endParaRPr lang="en-GB" sz="1400" dirty="0"/>
                    </a:p>
                  </a:txBody>
                  <a:tcPr marL="70133" marR="70133" marT="34290" marB="34290"/>
                </a:tc>
                <a:tc>
                  <a:txBody>
                    <a:bodyPr/>
                    <a:lstStyle/>
                    <a:p>
                      <a:r>
                        <a:rPr lang="en-GB" sz="1400" dirty="0"/>
                        <a:t>Example</a:t>
                      </a:r>
                    </a:p>
                  </a:txBody>
                  <a:tcPr marL="70133" marR="70133" marT="34290" marB="34290"/>
                </a:tc>
                <a:extLst>
                  <a:ext uri="{0D108BD9-81ED-4DB2-BD59-A6C34878D82A}">
                    <a16:rowId xmlns:a16="http://schemas.microsoft.com/office/drawing/2014/main" val="10000"/>
                  </a:ext>
                </a:extLst>
              </a:tr>
              <a:tr h="705678">
                <a:tc>
                  <a:txBody>
                    <a:bodyPr/>
                    <a:lstStyle/>
                    <a:p>
                      <a:r>
                        <a:rPr lang="en-GB" sz="1400" dirty="0"/>
                        <a:t>Mental</a:t>
                      </a:r>
                      <a:r>
                        <a:rPr lang="en-GB" sz="1400" baseline="0" dirty="0"/>
                        <a:t> Models</a:t>
                      </a:r>
                      <a:endParaRPr lang="en-GB" sz="1400" dirty="0"/>
                    </a:p>
                  </a:txBody>
                  <a:tcPr marL="70133" marR="70133" marT="34290" marB="34290"/>
                </a:tc>
                <a:tc>
                  <a:txBody>
                    <a:bodyPr/>
                    <a:lstStyle/>
                    <a:p>
                      <a:endParaRPr lang="en-GB" sz="1400" dirty="0">
                        <a:solidFill>
                          <a:srgbClr val="0000FF"/>
                        </a:solidFill>
                      </a:endParaRPr>
                    </a:p>
                  </a:txBody>
                  <a:tcPr marL="70133" marR="70133" marT="34290" marB="34290"/>
                </a:tc>
                <a:extLst>
                  <a:ext uri="{0D108BD9-81ED-4DB2-BD59-A6C34878D82A}">
                    <a16:rowId xmlns:a16="http://schemas.microsoft.com/office/drawing/2014/main" val="10001"/>
                  </a:ext>
                </a:extLst>
              </a:tr>
              <a:tr h="705678">
                <a:tc>
                  <a:txBody>
                    <a:bodyPr/>
                    <a:lstStyle/>
                    <a:p>
                      <a:r>
                        <a:rPr lang="en-GB" sz="1400" dirty="0"/>
                        <a:t>Systems</a:t>
                      </a:r>
                    </a:p>
                  </a:txBody>
                  <a:tcPr marL="70133" marR="70133" marT="34290" marB="34290"/>
                </a:tc>
                <a:tc>
                  <a:txBody>
                    <a:bodyPr/>
                    <a:lstStyle/>
                    <a:p>
                      <a:endParaRPr lang="en-GB" sz="1400" dirty="0">
                        <a:solidFill>
                          <a:srgbClr val="0000FF"/>
                        </a:solidFill>
                      </a:endParaRPr>
                    </a:p>
                  </a:txBody>
                  <a:tcPr marL="70133" marR="70133" marT="34290" marB="34290"/>
                </a:tc>
                <a:extLst>
                  <a:ext uri="{0D108BD9-81ED-4DB2-BD59-A6C34878D82A}">
                    <a16:rowId xmlns:a16="http://schemas.microsoft.com/office/drawing/2014/main" val="10002"/>
                  </a:ext>
                </a:extLst>
              </a:tr>
              <a:tr h="705678">
                <a:tc>
                  <a:txBody>
                    <a:bodyPr/>
                    <a:lstStyle/>
                    <a:p>
                      <a:r>
                        <a:rPr lang="en-GB" sz="1400" dirty="0"/>
                        <a:t>Patterns of Behaviour</a:t>
                      </a:r>
                    </a:p>
                  </a:txBody>
                  <a:tcPr marL="70133" marR="70133" marT="34290" marB="34290"/>
                </a:tc>
                <a:tc>
                  <a:txBody>
                    <a:bodyPr/>
                    <a:lstStyle/>
                    <a:p>
                      <a:endParaRPr lang="en-GB" sz="1400" dirty="0">
                        <a:solidFill>
                          <a:srgbClr val="0000FF"/>
                        </a:solidFill>
                      </a:endParaRPr>
                    </a:p>
                  </a:txBody>
                  <a:tcPr marL="70133" marR="70133" marT="34290" marB="34290"/>
                </a:tc>
                <a:extLst>
                  <a:ext uri="{0D108BD9-81ED-4DB2-BD59-A6C34878D82A}">
                    <a16:rowId xmlns:a16="http://schemas.microsoft.com/office/drawing/2014/main" val="10003"/>
                  </a:ext>
                </a:extLst>
              </a:tr>
              <a:tr h="705678">
                <a:tc>
                  <a:txBody>
                    <a:bodyPr/>
                    <a:lstStyle/>
                    <a:p>
                      <a:r>
                        <a:rPr lang="en-GB" sz="1400" dirty="0"/>
                        <a:t>Events</a:t>
                      </a:r>
                    </a:p>
                  </a:txBody>
                  <a:tcPr marL="70133" marR="70133" marT="34290" marB="34290"/>
                </a:tc>
                <a:tc>
                  <a:txBody>
                    <a:bodyPr/>
                    <a:lstStyle/>
                    <a:p>
                      <a:endParaRPr lang="en-GB" sz="1400" dirty="0">
                        <a:solidFill>
                          <a:srgbClr val="0000FF"/>
                        </a:solidFill>
                      </a:endParaRPr>
                    </a:p>
                  </a:txBody>
                  <a:tcPr marL="70133" marR="70133" marT="34290" marB="3429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2430386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0"/>
            <a:ext cx="8229600" cy="1143000"/>
          </a:xfrm>
        </p:spPr>
        <p:txBody>
          <a:bodyPr/>
          <a:lstStyle/>
          <a:p>
            <a:r>
              <a:rPr lang="en-GB" b="1" dirty="0">
                <a:solidFill>
                  <a:srgbClr val="0000FF"/>
                </a:solidFill>
              </a:rPr>
              <a:t>Systems Adapt</a:t>
            </a:r>
          </a:p>
        </p:txBody>
      </p:sp>
      <p:sp>
        <p:nvSpPr>
          <p:cNvPr id="3" name="Content Placeholder 2"/>
          <p:cNvSpPr>
            <a:spLocks noGrp="1"/>
          </p:cNvSpPr>
          <p:nvPr>
            <p:ph idx="1"/>
          </p:nvPr>
        </p:nvSpPr>
        <p:spPr>
          <a:xfrm>
            <a:off x="282748" y="1340768"/>
            <a:ext cx="8424936" cy="3917032"/>
          </a:xfrm>
        </p:spPr>
        <p:txBody>
          <a:bodyPr/>
          <a:lstStyle/>
          <a:p>
            <a:r>
              <a:rPr lang="en-GB" dirty="0"/>
              <a:t>Companies operate in a competitive market</a:t>
            </a:r>
          </a:p>
          <a:p>
            <a:r>
              <a:rPr lang="en-GB" dirty="0"/>
              <a:t>They must change to deliver customers preferences, otherwise they fail or liquidate</a:t>
            </a:r>
          </a:p>
          <a:p>
            <a:pPr lvl="1"/>
            <a:r>
              <a:rPr lang="en-GB" dirty="0"/>
              <a:t>Nokia failed terribly losing in market domination</a:t>
            </a:r>
          </a:p>
        </p:txBody>
      </p:sp>
    </p:spTree>
    <p:extLst>
      <p:ext uri="{BB962C8B-B14F-4D97-AF65-F5344CB8AC3E}">
        <p14:creationId xmlns:p14="http://schemas.microsoft.com/office/powerpoint/2010/main" val="2843086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125"/>
            <a:ext cx="8229600" cy="706090"/>
          </a:xfrm>
        </p:spPr>
        <p:txBody>
          <a:bodyPr/>
          <a:lstStyle/>
          <a:p>
            <a:r>
              <a:rPr lang="en-GB" b="1" dirty="0">
                <a:solidFill>
                  <a:srgbClr val="0000FF"/>
                </a:solidFill>
              </a:rPr>
              <a:t>Systems Toolkit</a:t>
            </a:r>
          </a:p>
        </p:txBody>
      </p:sp>
      <p:sp>
        <p:nvSpPr>
          <p:cNvPr id="3" name="Content Placeholder 2"/>
          <p:cNvSpPr>
            <a:spLocks noGrp="1"/>
          </p:cNvSpPr>
          <p:nvPr>
            <p:ph idx="1"/>
          </p:nvPr>
        </p:nvSpPr>
        <p:spPr>
          <a:xfrm>
            <a:off x="179512" y="908720"/>
            <a:ext cx="8784976" cy="3917032"/>
          </a:xfrm>
        </p:spPr>
        <p:txBody>
          <a:bodyPr/>
          <a:lstStyle/>
          <a:p>
            <a:r>
              <a:rPr lang="en-GB" dirty="0"/>
              <a:t>Links are arrows that represent influence between elements in a system</a:t>
            </a:r>
          </a:p>
          <a:p>
            <a:pPr lvl="1"/>
            <a:r>
              <a:rPr lang="en-GB" dirty="0"/>
              <a:t>Cause-Effect</a:t>
            </a:r>
          </a:p>
          <a:p>
            <a:pPr lvl="2"/>
            <a:r>
              <a:rPr lang="en-GB" dirty="0"/>
              <a:t>Customer satisfaction </a:t>
            </a:r>
            <a:r>
              <a:rPr lang="en-GB" dirty="0">
                <a:sym typeface="Wingdings" panose="05000000000000000000" pitchFamily="2" charset="2"/>
              </a:rPr>
              <a:t>increased revenue</a:t>
            </a:r>
          </a:p>
          <a:p>
            <a:r>
              <a:rPr lang="en-GB" dirty="0">
                <a:sym typeface="Wingdings" panose="05000000000000000000" pitchFamily="2" charset="2"/>
              </a:rPr>
              <a:t>Loops are combination of links that reveal interdependencies</a:t>
            </a:r>
          </a:p>
          <a:p>
            <a:pPr marL="342900" lvl="1" indent="0">
              <a:buNone/>
            </a:pPr>
            <a:endParaRPr lang="en-GB" dirty="0"/>
          </a:p>
          <a:p>
            <a:pPr marL="1028700" lvl="3" indent="0">
              <a:buNone/>
            </a:pPr>
            <a:r>
              <a:rPr lang="en-GB" dirty="0"/>
              <a:t>Service	Customer Satisfaction </a:t>
            </a:r>
          </a:p>
          <a:p>
            <a:pPr marL="1028700" lvl="3" indent="0">
              <a:buNone/>
            </a:pPr>
            <a:endParaRPr lang="en-GB" dirty="0"/>
          </a:p>
        </p:txBody>
      </p:sp>
    </p:spTree>
    <p:extLst>
      <p:ext uri="{BB962C8B-B14F-4D97-AF65-F5344CB8AC3E}">
        <p14:creationId xmlns:p14="http://schemas.microsoft.com/office/powerpoint/2010/main" val="29532437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593"/>
            <a:ext cx="8229600" cy="1143000"/>
          </a:xfrm>
        </p:spPr>
        <p:txBody>
          <a:bodyPr/>
          <a:lstStyle/>
          <a:p>
            <a:r>
              <a:rPr lang="en-GB" b="1" dirty="0">
                <a:solidFill>
                  <a:srgbClr val="0000FF"/>
                </a:solidFill>
              </a:rPr>
              <a:t>Systems Toolkit</a:t>
            </a:r>
          </a:p>
        </p:txBody>
      </p:sp>
      <p:sp>
        <p:nvSpPr>
          <p:cNvPr id="3" name="Content Placeholder 2"/>
          <p:cNvSpPr>
            <a:spLocks noGrp="1"/>
          </p:cNvSpPr>
          <p:nvPr>
            <p:ph idx="1"/>
          </p:nvPr>
        </p:nvSpPr>
        <p:spPr>
          <a:xfrm>
            <a:off x="251520" y="908720"/>
            <a:ext cx="8784976" cy="4752528"/>
          </a:xfrm>
        </p:spPr>
        <p:txBody>
          <a:bodyPr>
            <a:normAutofit fontScale="55000" lnSpcReduction="20000"/>
          </a:bodyPr>
          <a:lstStyle/>
          <a:p>
            <a:r>
              <a:rPr lang="en-GB" sz="5900" dirty="0"/>
              <a:t>Balancing Loops</a:t>
            </a:r>
          </a:p>
          <a:p>
            <a:r>
              <a:rPr lang="en-GB" sz="5900" dirty="0"/>
              <a:t>Reinforcing Loops</a:t>
            </a:r>
          </a:p>
          <a:p>
            <a:r>
              <a:rPr lang="en-GB" sz="5900" dirty="0"/>
              <a:t>Causal Loop Diagrams</a:t>
            </a:r>
          </a:p>
          <a:p>
            <a:r>
              <a:rPr lang="en-GB" sz="5900" dirty="0"/>
              <a:t>System Archetypes</a:t>
            </a:r>
          </a:p>
          <a:p>
            <a:r>
              <a:rPr lang="en-GB" sz="5900" dirty="0"/>
              <a:t>Stocks and Flows</a:t>
            </a:r>
          </a:p>
          <a:p>
            <a:r>
              <a:rPr lang="en-GB" sz="5900" dirty="0"/>
              <a:t>Iceberg</a:t>
            </a:r>
          </a:p>
          <a:p>
            <a:endParaRPr lang="en-GB" dirty="0"/>
          </a:p>
          <a:p>
            <a:pPr marL="0" indent="0">
              <a:buNone/>
            </a:pPr>
            <a:r>
              <a:rPr lang="en-GB" dirty="0"/>
              <a:t>Examples of how to use these tools and many others can be found at:</a:t>
            </a:r>
          </a:p>
          <a:p>
            <a:r>
              <a:rPr lang="en-GB" dirty="0">
                <a:hlinkClick r:id="rId2"/>
              </a:rPr>
              <a:t>https://www.burgehugheswalsh.co.uk/systems-thinking/tools.aspx</a:t>
            </a:r>
            <a:endParaRPr lang="en-GB" dirty="0">
              <a:solidFill>
                <a:srgbClr val="FFFF00"/>
              </a:solidFill>
            </a:endParaRPr>
          </a:p>
          <a:p>
            <a:r>
              <a:rPr lang="en-GB" dirty="0">
                <a:hlinkClick r:id="rId3"/>
              </a:rPr>
              <a:t>https://www.thwink.org/sustain/glossary/SystemsThinking.htm</a:t>
            </a:r>
            <a:endParaRPr lang="en-GB" dirty="0"/>
          </a:p>
          <a:p>
            <a:r>
              <a:rPr lang="en-GB" dirty="0">
                <a:hlinkClick r:id="rId4"/>
              </a:rPr>
              <a:t>https://www.slideshare.net/bargeguy/executive-systems-thinking-seminar-march-3-2015</a:t>
            </a:r>
            <a:endParaRPr lang="en-GB" dirty="0"/>
          </a:p>
          <a:p>
            <a:endParaRPr lang="en-GB" dirty="0"/>
          </a:p>
        </p:txBody>
      </p:sp>
    </p:spTree>
    <p:extLst>
      <p:ext uri="{BB962C8B-B14F-4D97-AF65-F5344CB8AC3E}">
        <p14:creationId xmlns:p14="http://schemas.microsoft.com/office/powerpoint/2010/main" val="22653786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2785" y="-141812"/>
            <a:ext cx="8229600" cy="1143000"/>
          </a:xfrm>
        </p:spPr>
        <p:txBody>
          <a:bodyPr/>
          <a:lstStyle/>
          <a:p>
            <a:r>
              <a:rPr lang="en-GB" b="1" dirty="0">
                <a:solidFill>
                  <a:srgbClr val="0000FF"/>
                </a:solidFill>
              </a:rPr>
              <a:t>Causal loop diagram</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35" y="1154709"/>
            <a:ext cx="4555112" cy="3062685"/>
          </a:xfrm>
        </p:spPr>
      </p:pic>
      <p:sp>
        <p:nvSpPr>
          <p:cNvPr id="5" name="TextBox 4"/>
          <p:cNvSpPr txBox="1"/>
          <p:nvPr/>
        </p:nvSpPr>
        <p:spPr>
          <a:xfrm>
            <a:off x="406107" y="4830856"/>
            <a:ext cx="7247386" cy="784830"/>
          </a:xfrm>
          <a:prstGeom prst="rect">
            <a:avLst/>
          </a:prstGeom>
          <a:noFill/>
        </p:spPr>
        <p:txBody>
          <a:bodyPr wrap="square" rtlCol="0">
            <a:spAutoFit/>
          </a:bodyPr>
          <a:lstStyle/>
          <a:p>
            <a:r>
              <a:rPr lang="en-GB" sz="1500" dirty="0"/>
              <a:t>R = reinforcing loop. Graph shows the loops general behaviour over time.</a:t>
            </a:r>
          </a:p>
          <a:p>
            <a:r>
              <a:rPr lang="en-GB" sz="1500" dirty="0"/>
              <a:t> </a:t>
            </a:r>
          </a:p>
          <a:p>
            <a:r>
              <a:rPr lang="en-GB" sz="1500" dirty="0"/>
              <a:t>What HR management issue could you replace in the two nodes? </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782963"/>
            <a:ext cx="4392488" cy="3872628"/>
          </a:xfrm>
          <a:prstGeom prst="rect">
            <a:avLst/>
          </a:prstGeom>
        </p:spPr>
      </p:pic>
    </p:spTree>
    <p:extLst>
      <p:ext uri="{BB962C8B-B14F-4D97-AF65-F5344CB8AC3E}">
        <p14:creationId xmlns:p14="http://schemas.microsoft.com/office/powerpoint/2010/main" val="26467378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15416"/>
            <a:ext cx="8229600" cy="1143000"/>
          </a:xfrm>
        </p:spPr>
        <p:txBody>
          <a:bodyPr/>
          <a:lstStyle/>
          <a:p>
            <a:r>
              <a:rPr lang="en-GB" b="1" dirty="0">
                <a:solidFill>
                  <a:srgbClr val="0000FF"/>
                </a:solidFill>
              </a:rPr>
              <a:t>Root cause analysis</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1520" y="620688"/>
            <a:ext cx="8640960" cy="5040560"/>
          </a:xfrm>
        </p:spPr>
      </p:pic>
    </p:spTree>
    <p:extLst>
      <p:ext uri="{BB962C8B-B14F-4D97-AF65-F5344CB8AC3E}">
        <p14:creationId xmlns:p14="http://schemas.microsoft.com/office/powerpoint/2010/main" val="26500845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00FF"/>
                </a:solidFill>
              </a:rPr>
              <a:t>Putting Systems Thinking into Practice</a:t>
            </a:r>
          </a:p>
        </p:txBody>
      </p:sp>
      <p:sp>
        <p:nvSpPr>
          <p:cNvPr id="3" name="Content Placeholder 2"/>
          <p:cNvSpPr>
            <a:spLocks noGrp="1"/>
          </p:cNvSpPr>
          <p:nvPr>
            <p:ph idx="1"/>
          </p:nvPr>
        </p:nvSpPr>
        <p:spPr/>
        <p:txBody>
          <a:bodyPr/>
          <a:lstStyle/>
          <a:p>
            <a:r>
              <a:rPr lang="en-GB" dirty="0"/>
              <a:t>Elon Musk is the best example of a systems thinker</a:t>
            </a:r>
          </a:p>
          <a:p>
            <a:pPr lvl="1"/>
            <a:r>
              <a:rPr lang="en-GB" dirty="0"/>
              <a:t>Tesla, SpaceX, Boring Company, Solar Glass Roof</a:t>
            </a:r>
          </a:p>
          <a:p>
            <a:r>
              <a:rPr lang="en-GB" dirty="0"/>
              <a:t>Musk solves all his entrepreneurial and management problems by the First Principals of physics and systems thinking</a:t>
            </a:r>
          </a:p>
        </p:txBody>
      </p:sp>
    </p:spTree>
    <p:extLst>
      <p:ext uri="{BB962C8B-B14F-4D97-AF65-F5344CB8AC3E}">
        <p14:creationId xmlns:p14="http://schemas.microsoft.com/office/powerpoint/2010/main" val="5636382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00FF"/>
                </a:solidFill>
              </a:rPr>
              <a:t>Creating value</a:t>
            </a:r>
            <a:br>
              <a:rPr lang="en-GB" dirty="0"/>
            </a:br>
            <a:endParaRPr lang="en-GB" dirty="0"/>
          </a:p>
        </p:txBody>
      </p:sp>
      <p:sp>
        <p:nvSpPr>
          <p:cNvPr id="3" name="Content Placeholder 2"/>
          <p:cNvSpPr>
            <a:spLocks noGrp="1"/>
          </p:cNvSpPr>
          <p:nvPr>
            <p:ph idx="1"/>
          </p:nvPr>
        </p:nvSpPr>
        <p:spPr/>
        <p:txBody>
          <a:bodyPr/>
          <a:lstStyle/>
          <a:p>
            <a:r>
              <a:rPr lang="en-GB" dirty="0"/>
              <a:t>Systems Thinking can be applied to create value. Discuss.</a:t>
            </a:r>
          </a:p>
          <a:p>
            <a:endParaRPr lang="en-GB" dirty="0"/>
          </a:p>
        </p:txBody>
      </p:sp>
    </p:spTree>
    <p:extLst>
      <p:ext uri="{BB962C8B-B14F-4D97-AF65-F5344CB8AC3E}">
        <p14:creationId xmlns:p14="http://schemas.microsoft.com/office/powerpoint/2010/main" val="20451450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00FF"/>
                </a:solidFill>
              </a:rPr>
              <a:t>Critique of Systems Thinking</a:t>
            </a:r>
          </a:p>
        </p:txBody>
      </p:sp>
      <p:sp>
        <p:nvSpPr>
          <p:cNvPr id="3" name="Content Placeholder 2"/>
          <p:cNvSpPr>
            <a:spLocks noGrp="1"/>
          </p:cNvSpPr>
          <p:nvPr>
            <p:ph idx="1"/>
          </p:nvPr>
        </p:nvSpPr>
        <p:spPr/>
        <p:txBody>
          <a:bodyPr/>
          <a:lstStyle/>
          <a:p>
            <a:r>
              <a:rPr lang="en-GB" dirty="0"/>
              <a:t>The assignment requires critical analysis of management theory and its application in practice.</a:t>
            </a:r>
          </a:p>
          <a:p>
            <a:endParaRPr lang="en-GB" dirty="0"/>
          </a:p>
          <a:p>
            <a:r>
              <a:rPr lang="en-GB" dirty="0"/>
              <a:t>How do you do such a critical analysis?</a:t>
            </a:r>
          </a:p>
        </p:txBody>
      </p:sp>
    </p:spTree>
    <p:extLst>
      <p:ext uri="{BB962C8B-B14F-4D97-AF65-F5344CB8AC3E}">
        <p14:creationId xmlns:p14="http://schemas.microsoft.com/office/powerpoint/2010/main" val="7250914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 result for question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02704"/>
            <a:ext cx="8607424" cy="5314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587229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2954</TotalTime>
  <Words>1305</Words>
  <Application>Microsoft Macintosh PowerPoint</Application>
  <PresentationFormat>On-screen Show (4:3)</PresentationFormat>
  <Paragraphs>179</Paragraphs>
  <Slides>32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Anonymous</vt:lpstr>
      <vt:lpstr>Arial</vt:lpstr>
      <vt:lpstr>Arial Narrow</vt:lpstr>
      <vt:lpstr>Myriad Pro</vt:lpstr>
      <vt:lpstr>Verdana</vt:lpstr>
      <vt:lpstr>20140311PresentationUWTSDTemplate</vt:lpstr>
      <vt:lpstr>  Visions for Future - Theoretical Perspectives on Management  (LCDB7008)  Week  2 (Part 1 of 2)   Management theories &amp; Criticality Systems thinking</vt:lpstr>
      <vt:lpstr>PowerPoint Presentation</vt:lpstr>
      <vt:lpstr>Learning outcomes</vt:lpstr>
      <vt:lpstr>PowerPoint Presentation</vt:lpstr>
      <vt:lpstr>Problem is…</vt:lpstr>
      <vt:lpstr>Management Problems</vt:lpstr>
      <vt:lpstr>Management Problems</vt:lpstr>
      <vt:lpstr>Emerging Ideas: Management Sandpit</vt:lpstr>
      <vt:lpstr>Management</vt:lpstr>
      <vt:lpstr>Management innovation: Define critical</vt:lpstr>
      <vt:lpstr>Being critical</vt:lpstr>
      <vt:lpstr>Critical analysis</vt:lpstr>
      <vt:lpstr>Systems thinking Start Thinking Differently About Management </vt:lpstr>
      <vt:lpstr>Learning organisation &amp; systems thinking Peter Senge – The Fifth Discipline </vt:lpstr>
      <vt:lpstr>Definition</vt:lpstr>
      <vt:lpstr>System</vt:lpstr>
      <vt:lpstr>System</vt:lpstr>
      <vt:lpstr>Systems thinking Keywords</vt:lpstr>
      <vt:lpstr>Drawing simple organisational systems</vt:lpstr>
      <vt:lpstr>The Fifth Discipline: Learning Organisation</vt:lpstr>
      <vt:lpstr>The five Disciplines</vt:lpstr>
      <vt:lpstr>Leaders as Designers (Management)</vt:lpstr>
      <vt:lpstr>From Events to Systems</vt:lpstr>
      <vt:lpstr>Systems Adapt</vt:lpstr>
      <vt:lpstr>Systems Toolkit</vt:lpstr>
      <vt:lpstr>Systems Toolkit</vt:lpstr>
      <vt:lpstr>Causal loop diagram</vt:lpstr>
      <vt:lpstr>Root cause analysis</vt:lpstr>
      <vt:lpstr>Putting Systems Thinking into Practice</vt:lpstr>
      <vt:lpstr>Creating value </vt:lpstr>
      <vt:lpstr>Critique of Systems Thinking</vt:lpstr>
      <vt:lpstr>PowerPoint Presentation</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Amare Desta</cp:lastModifiedBy>
  <cp:revision>180</cp:revision>
  <cp:lastPrinted>2018-07-09T15:27:01Z</cp:lastPrinted>
  <dcterms:created xsi:type="dcterms:W3CDTF">2002-10-07T19:43:58Z</dcterms:created>
  <dcterms:modified xsi:type="dcterms:W3CDTF">2022-02-23T06:53:32Z</dcterms:modified>
</cp:coreProperties>
</file>