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4CDFE3-DCFC-47D2-A781-41F51E38F97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13187507-9B92-405C-864B-BC8319396B3D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Definition: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C536BA-55D8-46E1-BF85-68A723804C79}" type="parTrans" cxnId="{75F496DB-0F84-4E35-B156-57383A795DD6}">
      <dgm:prSet/>
      <dgm:spPr/>
      <dgm:t>
        <a:bodyPr/>
        <a:lstStyle/>
        <a:p>
          <a:endParaRPr lang="en-GB"/>
        </a:p>
      </dgm:t>
    </dgm:pt>
    <dgm:pt modelId="{384AA6EA-0EEB-4D3E-8EAB-E7CAAA0C613A}" type="sibTrans" cxnId="{75F496DB-0F84-4E35-B156-57383A795DD6}">
      <dgm:prSet/>
      <dgm:spPr/>
      <dgm:t>
        <a:bodyPr/>
        <a:lstStyle/>
        <a:p>
          <a:endParaRPr lang="en-GB"/>
        </a:p>
      </dgm:t>
    </dgm:pt>
    <dgm:pt modelId="{6DA6CF62-6AE9-4043-96E9-CA63ED4BD35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Celebrity endorsement is a marketing strategy that utilises a famous individual to market a brand, product, or service, with the intention of influencing consumer behavior (Erdogan, 1999).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8BB066-82B9-4849-AF31-B0E16ED50897}" type="parTrans" cxnId="{0233FC42-3FE1-4327-B183-42A529BB9B8C}">
      <dgm:prSet/>
      <dgm:spPr/>
      <dgm:t>
        <a:bodyPr/>
        <a:lstStyle/>
        <a:p>
          <a:endParaRPr lang="en-GB"/>
        </a:p>
      </dgm:t>
    </dgm:pt>
    <dgm:pt modelId="{ACBF601E-8B6D-4500-82E1-A434BB80B7AB}" type="sibTrans" cxnId="{0233FC42-3FE1-4327-B183-42A529BB9B8C}">
      <dgm:prSet/>
      <dgm:spPr/>
      <dgm:t>
        <a:bodyPr/>
        <a:lstStyle/>
        <a:p>
          <a:endParaRPr lang="en-GB"/>
        </a:p>
      </dgm:t>
    </dgm:pt>
    <dgm:pt modelId="{BD32E1E9-D796-47A6-9558-7D53C0FA66B5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Its Significance Today: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73D52-B46E-4687-9880-F5D8658CB8CB}" type="parTrans" cxnId="{DAE00FFB-9806-4776-AA40-04197B645742}">
      <dgm:prSet/>
      <dgm:spPr/>
      <dgm:t>
        <a:bodyPr/>
        <a:lstStyle/>
        <a:p>
          <a:endParaRPr lang="en-GB"/>
        </a:p>
      </dgm:t>
    </dgm:pt>
    <dgm:pt modelId="{8C4277C4-244F-49C0-BBED-D79AB85E5E7B}" type="sibTrans" cxnId="{DAE00FFB-9806-4776-AA40-04197B645742}">
      <dgm:prSet/>
      <dgm:spPr/>
      <dgm:t>
        <a:bodyPr/>
        <a:lstStyle/>
        <a:p>
          <a:endParaRPr lang="en-GB"/>
        </a:p>
      </dgm:t>
    </dgm:pt>
    <dgm:pt modelId="{947BB3EF-5599-4CC2-9891-6D189BE38DA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Assist brands in standing out within a competitive environment.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75E59A-E7EE-43A1-981A-1E378FE09BBA}" type="parTrans" cxnId="{E4D662AD-AF7D-4A6B-AFCA-69521EA880D3}">
      <dgm:prSet/>
      <dgm:spPr/>
      <dgm:t>
        <a:bodyPr/>
        <a:lstStyle/>
        <a:p>
          <a:endParaRPr lang="en-GB"/>
        </a:p>
      </dgm:t>
    </dgm:pt>
    <dgm:pt modelId="{CE31F31C-3322-4F97-8D97-DDAAF558D109}" type="sibTrans" cxnId="{E4D662AD-AF7D-4A6B-AFCA-69521EA880D3}">
      <dgm:prSet/>
      <dgm:spPr/>
      <dgm:t>
        <a:bodyPr/>
        <a:lstStyle/>
        <a:p>
          <a:endParaRPr lang="en-GB"/>
        </a:p>
      </dgm:t>
    </dgm:pt>
    <dgm:pt modelId="{622E520F-CA6D-4F85-AF70-5259F3A3B19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Develop trust and emotional connection with consumers.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E58770-2A35-46DD-8700-29FE62297B1E}" type="parTrans" cxnId="{A34B65E6-BE4E-4BA8-A983-B2DD323DDBCD}">
      <dgm:prSet/>
      <dgm:spPr/>
      <dgm:t>
        <a:bodyPr/>
        <a:lstStyle/>
        <a:p>
          <a:endParaRPr lang="en-GB"/>
        </a:p>
      </dgm:t>
    </dgm:pt>
    <dgm:pt modelId="{18D82338-FB1E-41DA-BFA5-32494F1B5B28}" type="sibTrans" cxnId="{A34B65E6-BE4E-4BA8-A983-B2DD323DDBCD}">
      <dgm:prSet/>
      <dgm:spPr/>
      <dgm:t>
        <a:bodyPr/>
        <a:lstStyle/>
        <a:p>
          <a:endParaRPr lang="en-GB"/>
        </a:p>
      </dgm:t>
    </dgm:pt>
    <dgm:pt modelId="{F637C05A-DFF9-4CC4-9772-D2DDC231FF9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Shape consumer attitudes rapidly.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2C5A6C-BBB3-42F0-9E97-431EE6EEB54D}" type="parTrans" cxnId="{F5F76C6C-0552-405D-9B63-C0628B6A5BCE}">
      <dgm:prSet/>
      <dgm:spPr/>
      <dgm:t>
        <a:bodyPr/>
        <a:lstStyle/>
        <a:p>
          <a:endParaRPr lang="en-GB"/>
        </a:p>
      </dgm:t>
    </dgm:pt>
    <dgm:pt modelId="{E582CB67-38B4-4FE1-AC3E-97E9F5380DE5}" type="sibTrans" cxnId="{F5F76C6C-0552-405D-9B63-C0628B6A5BCE}">
      <dgm:prSet/>
      <dgm:spPr/>
      <dgm:t>
        <a:bodyPr/>
        <a:lstStyle/>
        <a:p>
          <a:endParaRPr lang="en-GB"/>
        </a:p>
      </dgm:t>
    </dgm:pt>
    <dgm:pt modelId="{00C34C63-6D14-430E-A11F-C54F698F8661}" type="pres">
      <dgm:prSet presAssocID="{234CDFE3-DCFC-47D2-A781-41F51E38F97C}" presName="linear" presStyleCnt="0">
        <dgm:presLayoutVars>
          <dgm:animLvl val="lvl"/>
          <dgm:resizeHandles val="exact"/>
        </dgm:presLayoutVars>
      </dgm:prSet>
      <dgm:spPr/>
    </dgm:pt>
    <dgm:pt modelId="{8783D291-BA81-4BA1-8E8C-A5ED5F180328}" type="pres">
      <dgm:prSet presAssocID="{13187507-9B92-405C-864B-BC8319396B3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0622B66-B0F2-43B7-92D3-E07D689C1E75}" type="pres">
      <dgm:prSet presAssocID="{13187507-9B92-405C-864B-BC8319396B3D}" presName="childText" presStyleLbl="revTx" presStyleIdx="0" presStyleCnt="2">
        <dgm:presLayoutVars>
          <dgm:bulletEnabled val="1"/>
        </dgm:presLayoutVars>
      </dgm:prSet>
      <dgm:spPr/>
    </dgm:pt>
    <dgm:pt modelId="{B9A15D74-DBAE-48B6-B962-4B6A2F75C7D9}" type="pres">
      <dgm:prSet presAssocID="{BD32E1E9-D796-47A6-9558-7D53C0FA66B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67CB846-8F65-4221-B89C-85D41ABFE4D5}" type="pres">
      <dgm:prSet presAssocID="{BD32E1E9-D796-47A6-9558-7D53C0FA66B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1958319-8742-441C-8365-EE99FD608B01}" type="presOf" srcId="{6DA6CF62-6AE9-4043-96E9-CA63ED4BD35F}" destId="{30622B66-B0F2-43B7-92D3-E07D689C1E75}" srcOrd="0" destOrd="0" presId="urn:microsoft.com/office/officeart/2005/8/layout/vList2"/>
    <dgm:cxn modelId="{F396D11C-67A6-469F-BF43-B2C671FBC6C1}" type="presOf" srcId="{947BB3EF-5599-4CC2-9891-6D189BE38DA2}" destId="{867CB846-8F65-4221-B89C-85D41ABFE4D5}" srcOrd="0" destOrd="0" presId="urn:microsoft.com/office/officeart/2005/8/layout/vList2"/>
    <dgm:cxn modelId="{8DD6A960-F564-4466-AC21-ED8C72A67A3A}" type="presOf" srcId="{234CDFE3-DCFC-47D2-A781-41F51E38F97C}" destId="{00C34C63-6D14-430E-A11F-C54F698F8661}" srcOrd="0" destOrd="0" presId="urn:microsoft.com/office/officeart/2005/8/layout/vList2"/>
    <dgm:cxn modelId="{0233FC42-3FE1-4327-B183-42A529BB9B8C}" srcId="{13187507-9B92-405C-864B-BC8319396B3D}" destId="{6DA6CF62-6AE9-4043-96E9-CA63ED4BD35F}" srcOrd="0" destOrd="0" parTransId="{668BB066-82B9-4849-AF31-B0E16ED50897}" sibTransId="{ACBF601E-8B6D-4500-82E1-A434BB80B7AB}"/>
    <dgm:cxn modelId="{9EA3FA67-834A-4689-92FC-84AF0AA6040D}" type="presOf" srcId="{F637C05A-DFF9-4CC4-9772-D2DDC231FF9D}" destId="{867CB846-8F65-4221-B89C-85D41ABFE4D5}" srcOrd="0" destOrd="2" presId="urn:microsoft.com/office/officeart/2005/8/layout/vList2"/>
    <dgm:cxn modelId="{F5F76C6C-0552-405D-9B63-C0628B6A5BCE}" srcId="{BD32E1E9-D796-47A6-9558-7D53C0FA66B5}" destId="{F637C05A-DFF9-4CC4-9772-D2DDC231FF9D}" srcOrd="2" destOrd="0" parTransId="{0C2C5A6C-BBB3-42F0-9E97-431EE6EEB54D}" sibTransId="{E582CB67-38B4-4FE1-AC3E-97E9F5380DE5}"/>
    <dgm:cxn modelId="{A0F7F58A-0A4D-4D5B-942E-FE35E58510A6}" type="presOf" srcId="{BD32E1E9-D796-47A6-9558-7D53C0FA66B5}" destId="{B9A15D74-DBAE-48B6-B962-4B6A2F75C7D9}" srcOrd="0" destOrd="0" presId="urn:microsoft.com/office/officeart/2005/8/layout/vList2"/>
    <dgm:cxn modelId="{E4D662AD-AF7D-4A6B-AFCA-69521EA880D3}" srcId="{BD32E1E9-D796-47A6-9558-7D53C0FA66B5}" destId="{947BB3EF-5599-4CC2-9891-6D189BE38DA2}" srcOrd="0" destOrd="0" parTransId="{F375E59A-E7EE-43A1-981A-1E378FE09BBA}" sibTransId="{CE31F31C-3322-4F97-8D97-DDAAF558D109}"/>
    <dgm:cxn modelId="{75F496DB-0F84-4E35-B156-57383A795DD6}" srcId="{234CDFE3-DCFC-47D2-A781-41F51E38F97C}" destId="{13187507-9B92-405C-864B-BC8319396B3D}" srcOrd="0" destOrd="0" parTransId="{05C536BA-55D8-46E1-BF85-68A723804C79}" sibTransId="{384AA6EA-0EEB-4D3E-8EAB-E7CAAA0C613A}"/>
    <dgm:cxn modelId="{E7EF80DC-FE53-42CA-A720-C3077818545A}" type="presOf" srcId="{622E520F-CA6D-4F85-AF70-5259F3A3B197}" destId="{867CB846-8F65-4221-B89C-85D41ABFE4D5}" srcOrd="0" destOrd="1" presId="urn:microsoft.com/office/officeart/2005/8/layout/vList2"/>
    <dgm:cxn modelId="{18DEC6DF-8AAC-4D0A-9EFE-0B25643D80E6}" type="presOf" srcId="{13187507-9B92-405C-864B-BC8319396B3D}" destId="{8783D291-BA81-4BA1-8E8C-A5ED5F180328}" srcOrd="0" destOrd="0" presId="urn:microsoft.com/office/officeart/2005/8/layout/vList2"/>
    <dgm:cxn modelId="{A34B65E6-BE4E-4BA8-A983-B2DD323DDBCD}" srcId="{BD32E1E9-D796-47A6-9558-7D53C0FA66B5}" destId="{622E520F-CA6D-4F85-AF70-5259F3A3B197}" srcOrd="1" destOrd="0" parTransId="{00E58770-2A35-46DD-8700-29FE62297B1E}" sibTransId="{18D82338-FB1E-41DA-BFA5-32494F1B5B28}"/>
    <dgm:cxn modelId="{DAE00FFB-9806-4776-AA40-04197B645742}" srcId="{234CDFE3-DCFC-47D2-A781-41F51E38F97C}" destId="{BD32E1E9-D796-47A6-9558-7D53C0FA66B5}" srcOrd="1" destOrd="0" parTransId="{B3673D52-B46E-4687-9880-F5D8658CB8CB}" sibTransId="{8C4277C4-244F-49C0-BBED-D79AB85E5E7B}"/>
    <dgm:cxn modelId="{1523F419-3A44-4445-BC09-94B54A733FD3}" type="presParOf" srcId="{00C34C63-6D14-430E-A11F-C54F698F8661}" destId="{8783D291-BA81-4BA1-8E8C-A5ED5F180328}" srcOrd="0" destOrd="0" presId="urn:microsoft.com/office/officeart/2005/8/layout/vList2"/>
    <dgm:cxn modelId="{122B7FEA-B3EC-4F8D-A713-7C27F0D25896}" type="presParOf" srcId="{00C34C63-6D14-430E-A11F-C54F698F8661}" destId="{30622B66-B0F2-43B7-92D3-E07D689C1E75}" srcOrd="1" destOrd="0" presId="urn:microsoft.com/office/officeart/2005/8/layout/vList2"/>
    <dgm:cxn modelId="{61BF7A80-9D99-4183-9C1A-394B8910E628}" type="presParOf" srcId="{00C34C63-6D14-430E-A11F-C54F698F8661}" destId="{B9A15D74-DBAE-48B6-B962-4B6A2F75C7D9}" srcOrd="2" destOrd="0" presId="urn:microsoft.com/office/officeart/2005/8/layout/vList2"/>
    <dgm:cxn modelId="{43949496-0BF3-406B-B772-3821575F0902}" type="presParOf" srcId="{00C34C63-6D14-430E-A11F-C54F698F8661}" destId="{867CB846-8F65-4221-B89C-85D41ABFE4D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7D46A2-B75F-4EDF-9A58-C34651BFBF5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5CB85AB-68F0-4B51-BAA6-37DD6CE19B0C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When celebrity endorsements is effective.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66EF2F-7500-4376-B938-82ED37E33650}" type="parTrans" cxnId="{FD5C16EC-42ED-40C1-88ED-3F24CB1C901F}">
      <dgm:prSet/>
      <dgm:spPr/>
      <dgm:t>
        <a:bodyPr/>
        <a:lstStyle/>
        <a:p>
          <a:endParaRPr lang="en-GB"/>
        </a:p>
      </dgm:t>
    </dgm:pt>
    <dgm:pt modelId="{41B5898C-F31A-4F5C-BD2A-F7D00573AC9D}" type="sibTrans" cxnId="{FD5C16EC-42ED-40C1-88ED-3F24CB1C901F}">
      <dgm:prSet/>
      <dgm:spPr/>
      <dgm:t>
        <a:bodyPr/>
        <a:lstStyle/>
        <a:p>
          <a:endParaRPr lang="en-GB"/>
        </a:p>
      </dgm:t>
    </dgm:pt>
    <dgm:pt modelId="{65E59857-CCFB-40EA-B43C-73B9798211C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celebrity and product fit the audience (Spry et al., 2011)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3BFA3F-ABC8-409C-AFA0-2D5A842F3848}" type="parTrans" cxnId="{EF681FC6-0CF2-419B-A97F-5248E3C0617C}">
      <dgm:prSet/>
      <dgm:spPr/>
      <dgm:t>
        <a:bodyPr/>
        <a:lstStyle/>
        <a:p>
          <a:endParaRPr lang="en-GB"/>
        </a:p>
      </dgm:t>
    </dgm:pt>
    <dgm:pt modelId="{3852E6EE-1EA0-4F8A-9A18-BC9BA69C2346}" type="sibTrans" cxnId="{EF681FC6-0CF2-419B-A97F-5248E3C0617C}">
      <dgm:prSet/>
      <dgm:spPr/>
      <dgm:t>
        <a:bodyPr/>
        <a:lstStyle/>
        <a:p>
          <a:endParaRPr lang="en-GB"/>
        </a:p>
      </dgm:t>
    </dgm:pt>
    <dgm:pt modelId="{2B50AD96-E9ED-4FFF-990E-0206A49B7B8C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celebrity is an expert, credible, trustworthy, and familiar (Rai et al., 2021)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59B332-B83C-4992-BF42-87E345F36F6E}" type="parTrans" cxnId="{5B3D6A4B-7A00-4A8D-B95B-0E67B974B40F}">
      <dgm:prSet/>
      <dgm:spPr/>
      <dgm:t>
        <a:bodyPr/>
        <a:lstStyle/>
        <a:p>
          <a:endParaRPr lang="en-GB"/>
        </a:p>
      </dgm:t>
    </dgm:pt>
    <dgm:pt modelId="{3BDB8F9A-2689-499B-A749-70D9AE8F8DFE}" type="sibTrans" cxnId="{5B3D6A4B-7A00-4A8D-B95B-0E67B974B40F}">
      <dgm:prSet/>
      <dgm:spPr/>
      <dgm:t>
        <a:bodyPr/>
        <a:lstStyle/>
        <a:p>
          <a:endParaRPr lang="en-GB"/>
        </a:p>
      </dgm:t>
    </dgm:pt>
    <dgm:pt modelId="{59F7560F-24D5-457D-BB9D-B25B973FE58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celebrity’s endorsement is consistent with brand image and values.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0FEB21-D3B4-44EE-899B-508E147DF5C5}" type="parTrans" cxnId="{EC6D4003-9B2E-46C9-AF77-068B7DFEBA9F}">
      <dgm:prSet/>
      <dgm:spPr/>
      <dgm:t>
        <a:bodyPr/>
        <a:lstStyle/>
        <a:p>
          <a:endParaRPr lang="en-GB"/>
        </a:p>
      </dgm:t>
    </dgm:pt>
    <dgm:pt modelId="{A853BEE9-A575-40FD-BFE9-F02B7EE997FE}" type="sibTrans" cxnId="{EC6D4003-9B2E-46C9-AF77-068B7DFEBA9F}">
      <dgm:prSet/>
      <dgm:spPr/>
      <dgm:t>
        <a:bodyPr/>
        <a:lstStyle/>
        <a:p>
          <a:endParaRPr lang="en-GB"/>
        </a:p>
      </dgm:t>
    </dgm:pt>
    <dgm:pt modelId="{AD7385C1-404B-4BA3-BE38-0398825C071D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Key Findings: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C63C5C-B497-4610-8D3B-BC6813CE4DC5}" type="parTrans" cxnId="{4846EE7D-8724-44B5-A180-D0D944B73129}">
      <dgm:prSet/>
      <dgm:spPr/>
      <dgm:t>
        <a:bodyPr/>
        <a:lstStyle/>
        <a:p>
          <a:endParaRPr lang="en-GB"/>
        </a:p>
      </dgm:t>
    </dgm:pt>
    <dgm:pt modelId="{B8590EDE-3AE3-45DC-885B-EB4CA77A7703}" type="sibTrans" cxnId="{4846EE7D-8724-44B5-A180-D0D944B73129}">
      <dgm:prSet/>
      <dgm:spPr/>
      <dgm:t>
        <a:bodyPr/>
        <a:lstStyle/>
        <a:p>
          <a:endParaRPr lang="en-GB"/>
        </a:p>
      </dgm:t>
    </dgm:pt>
    <dgm:pt modelId="{28052993-CB3F-4F96-9DA2-8BCC1689309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Endorsers enhance brand equity (Spry et al., 2011)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454765-0A4D-4167-A2E9-C63BF0AAACC6}" type="parTrans" cxnId="{235A3060-26C1-41BE-8E88-747C2C07A59A}">
      <dgm:prSet/>
      <dgm:spPr/>
      <dgm:t>
        <a:bodyPr/>
        <a:lstStyle/>
        <a:p>
          <a:endParaRPr lang="en-GB"/>
        </a:p>
      </dgm:t>
    </dgm:pt>
    <dgm:pt modelId="{98E8B477-8F6E-4C71-B487-5306FC87B380}" type="sibTrans" cxnId="{235A3060-26C1-41BE-8E88-747C2C07A59A}">
      <dgm:prSet/>
      <dgm:spPr/>
      <dgm:t>
        <a:bodyPr/>
        <a:lstStyle/>
        <a:p>
          <a:endParaRPr lang="en-GB"/>
        </a:p>
      </dgm:t>
    </dgm:pt>
    <dgm:pt modelId="{B10EB466-B879-4181-8D04-A06B9B5FF6E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Good "fit" leads to stronger transfer of brand image (Rai et al., 2021)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4B6301-CF18-47DA-B9AE-5ABE5ADE0D5E}" type="parTrans" cxnId="{0529FCA0-DB90-4080-9165-A7789083C07E}">
      <dgm:prSet/>
      <dgm:spPr/>
      <dgm:t>
        <a:bodyPr/>
        <a:lstStyle/>
        <a:p>
          <a:endParaRPr lang="en-GB"/>
        </a:p>
      </dgm:t>
    </dgm:pt>
    <dgm:pt modelId="{C637B9E6-DA4B-44F1-8D4C-050A2EAE9612}" type="sibTrans" cxnId="{0529FCA0-DB90-4080-9165-A7789083C07E}">
      <dgm:prSet/>
      <dgm:spPr/>
      <dgm:t>
        <a:bodyPr/>
        <a:lstStyle/>
        <a:p>
          <a:endParaRPr lang="en-GB"/>
        </a:p>
      </dgm:t>
    </dgm:pt>
    <dgm:pt modelId="{E7CFAAD6-5569-4E5F-A0D9-356E85B8C87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Not all endorsements work, context matters (Knoll &amp; Matthes, 2017)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1D8CA2-C6EF-4154-8042-D1C92F750C1F}" type="parTrans" cxnId="{61EAF62C-0243-46B3-BEFF-354B164362FB}">
      <dgm:prSet/>
      <dgm:spPr/>
      <dgm:t>
        <a:bodyPr/>
        <a:lstStyle/>
        <a:p>
          <a:endParaRPr lang="en-GB"/>
        </a:p>
      </dgm:t>
    </dgm:pt>
    <dgm:pt modelId="{F8CC745B-49CC-41BB-BCB4-EACC17E56EB8}" type="sibTrans" cxnId="{61EAF62C-0243-46B3-BEFF-354B164362FB}">
      <dgm:prSet/>
      <dgm:spPr/>
      <dgm:t>
        <a:bodyPr/>
        <a:lstStyle/>
        <a:p>
          <a:endParaRPr lang="en-GB"/>
        </a:p>
      </dgm:t>
    </dgm:pt>
    <dgm:pt modelId="{4AEC00C2-1085-473B-B5EB-0BE88213D3F3}" type="pres">
      <dgm:prSet presAssocID="{347D46A2-B75F-4EDF-9A58-C34651BFBF56}" presName="linear" presStyleCnt="0">
        <dgm:presLayoutVars>
          <dgm:animLvl val="lvl"/>
          <dgm:resizeHandles val="exact"/>
        </dgm:presLayoutVars>
      </dgm:prSet>
      <dgm:spPr/>
    </dgm:pt>
    <dgm:pt modelId="{B67879CC-0394-4FEE-A266-235253671CD7}" type="pres">
      <dgm:prSet presAssocID="{45CB85AB-68F0-4B51-BAA6-37DD6CE19B0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49F17BB-7D7A-4C85-B365-2EFA8A3C7F26}" type="pres">
      <dgm:prSet presAssocID="{45CB85AB-68F0-4B51-BAA6-37DD6CE19B0C}" presName="childText" presStyleLbl="revTx" presStyleIdx="0" presStyleCnt="2">
        <dgm:presLayoutVars>
          <dgm:bulletEnabled val="1"/>
        </dgm:presLayoutVars>
      </dgm:prSet>
      <dgm:spPr/>
    </dgm:pt>
    <dgm:pt modelId="{2DD7F4C5-30DA-42BB-BA2C-76D898249509}" type="pres">
      <dgm:prSet presAssocID="{AD7385C1-404B-4BA3-BE38-0398825C071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4D827E6-E6F9-45CE-9F58-B1B6DC9FBA4D}" type="pres">
      <dgm:prSet presAssocID="{AD7385C1-404B-4BA3-BE38-0398825C071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C6D4003-9B2E-46C9-AF77-068B7DFEBA9F}" srcId="{45CB85AB-68F0-4B51-BAA6-37DD6CE19B0C}" destId="{59F7560F-24D5-457D-BB9D-B25B973FE588}" srcOrd="2" destOrd="0" parTransId="{B10FEB21-D3B4-44EE-899B-508E147DF5C5}" sibTransId="{A853BEE9-A575-40FD-BFE9-F02B7EE997FE}"/>
    <dgm:cxn modelId="{C6823209-99EE-4B16-B2D1-F2620D7971C3}" type="presOf" srcId="{E7CFAAD6-5569-4E5F-A0D9-356E85B8C878}" destId="{B4D827E6-E6F9-45CE-9F58-B1B6DC9FBA4D}" srcOrd="0" destOrd="2" presId="urn:microsoft.com/office/officeart/2005/8/layout/vList2"/>
    <dgm:cxn modelId="{54EF0821-03BA-4AC9-A19A-A2CD9588DBF1}" type="presOf" srcId="{2B50AD96-E9ED-4FFF-990E-0206A49B7B8C}" destId="{649F17BB-7D7A-4C85-B365-2EFA8A3C7F26}" srcOrd="0" destOrd="1" presId="urn:microsoft.com/office/officeart/2005/8/layout/vList2"/>
    <dgm:cxn modelId="{61EAF62C-0243-46B3-BEFF-354B164362FB}" srcId="{AD7385C1-404B-4BA3-BE38-0398825C071D}" destId="{E7CFAAD6-5569-4E5F-A0D9-356E85B8C878}" srcOrd="2" destOrd="0" parTransId="{331D8CA2-C6EF-4154-8042-D1C92F750C1F}" sibTransId="{F8CC745B-49CC-41BB-BCB4-EACC17E56EB8}"/>
    <dgm:cxn modelId="{F4265C3C-EA16-4D4A-A479-740E99F87D69}" type="presOf" srcId="{65E59857-CCFB-40EA-B43C-73B9798211C2}" destId="{649F17BB-7D7A-4C85-B365-2EFA8A3C7F26}" srcOrd="0" destOrd="0" presId="urn:microsoft.com/office/officeart/2005/8/layout/vList2"/>
    <dgm:cxn modelId="{235A3060-26C1-41BE-8E88-747C2C07A59A}" srcId="{AD7385C1-404B-4BA3-BE38-0398825C071D}" destId="{28052993-CB3F-4F96-9DA2-8BCC16893094}" srcOrd="0" destOrd="0" parTransId="{22454765-0A4D-4167-A2E9-C63BF0AAACC6}" sibTransId="{98E8B477-8F6E-4C71-B487-5306FC87B380}"/>
    <dgm:cxn modelId="{951F5348-41A0-476C-91B3-AB1F9040B524}" type="presOf" srcId="{AD7385C1-404B-4BA3-BE38-0398825C071D}" destId="{2DD7F4C5-30DA-42BB-BA2C-76D898249509}" srcOrd="0" destOrd="0" presId="urn:microsoft.com/office/officeart/2005/8/layout/vList2"/>
    <dgm:cxn modelId="{4ECD3549-8419-421F-AAED-28842379B0C8}" type="presOf" srcId="{59F7560F-24D5-457D-BB9D-B25B973FE588}" destId="{649F17BB-7D7A-4C85-B365-2EFA8A3C7F26}" srcOrd="0" destOrd="2" presId="urn:microsoft.com/office/officeart/2005/8/layout/vList2"/>
    <dgm:cxn modelId="{5B3D6A4B-7A00-4A8D-B95B-0E67B974B40F}" srcId="{45CB85AB-68F0-4B51-BAA6-37DD6CE19B0C}" destId="{2B50AD96-E9ED-4FFF-990E-0206A49B7B8C}" srcOrd="1" destOrd="0" parTransId="{DD59B332-B83C-4992-BF42-87E345F36F6E}" sibTransId="{3BDB8F9A-2689-499B-A749-70D9AE8F8DFE}"/>
    <dgm:cxn modelId="{6102D85A-8609-454C-9B79-6D08589AE758}" type="presOf" srcId="{45CB85AB-68F0-4B51-BAA6-37DD6CE19B0C}" destId="{B67879CC-0394-4FEE-A266-235253671CD7}" srcOrd="0" destOrd="0" presId="urn:microsoft.com/office/officeart/2005/8/layout/vList2"/>
    <dgm:cxn modelId="{4846EE7D-8724-44B5-A180-D0D944B73129}" srcId="{347D46A2-B75F-4EDF-9A58-C34651BFBF56}" destId="{AD7385C1-404B-4BA3-BE38-0398825C071D}" srcOrd="1" destOrd="0" parTransId="{97C63C5C-B497-4610-8D3B-BC6813CE4DC5}" sibTransId="{B8590EDE-3AE3-45DC-885B-EB4CA77A7703}"/>
    <dgm:cxn modelId="{24D3238A-3620-43F4-ADFB-A12A0E5161E8}" type="presOf" srcId="{347D46A2-B75F-4EDF-9A58-C34651BFBF56}" destId="{4AEC00C2-1085-473B-B5EB-0BE88213D3F3}" srcOrd="0" destOrd="0" presId="urn:microsoft.com/office/officeart/2005/8/layout/vList2"/>
    <dgm:cxn modelId="{64CE3796-84DF-47A4-935E-DF8D9E2F21BB}" type="presOf" srcId="{B10EB466-B879-4181-8D04-A06B9B5FF6EA}" destId="{B4D827E6-E6F9-45CE-9F58-B1B6DC9FBA4D}" srcOrd="0" destOrd="1" presId="urn:microsoft.com/office/officeart/2005/8/layout/vList2"/>
    <dgm:cxn modelId="{0529FCA0-DB90-4080-9165-A7789083C07E}" srcId="{AD7385C1-404B-4BA3-BE38-0398825C071D}" destId="{B10EB466-B879-4181-8D04-A06B9B5FF6EA}" srcOrd="1" destOrd="0" parTransId="{1C4B6301-CF18-47DA-B9AE-5ABE5ADE0D5E}" sibTransId="{C637B9E6-DA4B-44F1-8D4C-050A2EAE9612}"/>
    <dgm:cxn modelId="{EF681FC6-0CF2-419B-A97F-5248E3C0617C}" srcId="{45CB85AB-68F0-4B51-BAA6-37DD6CE19B0C}" destId="{65E59857-CCFB-40EA-B43C-73B9798211C2}" srcOrd="0" destOrd="0" parTransId="{073BFA3F-ABC8-409C-AFA0-2D5A842F3848}" sibTransId="{3852E6EE-1EA0-4F8A-9A18-BC9BA69C2346}"/>
    <dgm:cxn modelId="{FD5C16EC-42ED-40C1-88ED-3F24CB1C901F}" srcId="{347D46A2-B75F-4EDF-9A58-C34651BFBF56}" destId="{45CB85AB-68F0-4B51-BAA6-37DD6CE19B0C}" srcOrd="0" destOrd="0" parTransId="{E066EF2F-7500-4376-B938-82ED37E33650}" sibTransId="{41B5898C-F31A-4F5C-BD2A-F7D00573AC9D}"/>
    <dgm:cxn modelId="{3B080EFD-4D88-4732-BE9B-D806FCFF111B}" type="presOf" srcId="{28052993-CB3F-4F96-9DA2-8BCC16893094}" destId="{B4D827E6-E6F9-45CE-9F58-B1B6DC9FBA4D}" srcOrd="0" destOrd="0" presId="urn:microsoft.com/office/officeart/2005/8/layout/vList2"/>
    <dgm:cxn modelId="{7776C565-54FD-4B44-98FF-EB4AAE7A75F6}" type="presParOf" srcId="{4AEC00C2-1085-473B-B5EB-0BE88213D3F3}" destId="{B67879CC-0394-4FEE-A266-235253671CD7}" srcOrd="0" destOrd="0" presId="urn:microsoft.com/office/officeart/2005/8/layout/vList2"/>
    <dgm:cxn modelId="{818A52A6-232F-4CAF-8F6A-0922ECB6783F}" type="presParOf" srcId="{4AEC00C2-1085-473B-B5EB-0BE88213D3F3}" destId="{649F17BB-7D7A-4C85-B365-2EFA8A3C7F26}" srcOrd="1" destOrd="0" presId="urn:microsoft.com/office/officeart/2005/8/layout/vList2"/>
    <dgm:cxn modelId="{1F2D3140-A336-491F-BA01-6E822EEAA884}" type="presParOf" srcId="{4AEC00C2-1085-473B-B5EB-0BE88213D3F3}" destId="{2DD7F4C5-30DA-42BB-BA2C-76D898249509}" srcOrd="2" destOrd="0" presId="urn:microsoft.com/office/officeart/2005/8/layout/vList2"/>
    <dgm:cxn modelId="{CB021A24-8D86-4EEA-8C7B-B493FCDD4F3A}" type="presParOf" srcId="{4AEC00C2-1085-473B-B5EB-0BE88213D3F3}" destId="{B4D827E6-E6F9-45CE-9F58-B1B6DC9FBA4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B326D6-C620-4C3D-85D9-BB0755F9252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474F2D4-8C1E-4D8B-96B1-8732D8E5160A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What They Accomplished: 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85ED55-380F-4644-B920-E0E2CB10735D}" type="parTrans" cxnId="{1E47B9A3-78C7-4505-9A79-6D9EB3486499}">
      <dgm:prSet/>
      <dgm:spPr/>
      <dgm:t>
        <a:bodyPr/>
        <a:lstStyle/>
        <a:p>
          <a:endParaRPr lang="en-GB"/>
        </a:p>
      </dgm:t>
    </dgm:pt>
    <dgm:pt modelId="{DBD05FD4-14AC-4C2A-B1AB-8A8C63FE42D3}" type="sibTrans" cxnId="{1E47B9A3-78C7-4505-9A79-6D9EB3486499}">
      <dgm:prSet/>
      <dgm:spPr/>
      <dgm:t>
        <a:bodyPr/>
        <a:lstStyle/>
        <a:p>
          <a:endParaRPr lang="en-GB"/>
        </a:p>
      </dgm:t>
    </dgm:pt>
    <dgm:pt modelId="{65296AA8-4EEF-4CC8-A32D-567545DDA9D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Used celebrities like Lionel Messi and Kobe Bryant across international advertising campaigns.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3AECCC-CCF9-40AE-A0BF-B1A1DF1878BB}" type="parTrans" cxnId="{6BC5123D-23F8-4260-ABCC-8AC4AEDEEE48}">
      <dgm:prSet/>
      <dgm:spPr/>
      <dgm:t>
        <a:bodyPr/>
        <a:lstStyle/>
        <a:p>
          <a:endParaRPr lang="en-GB"/>
        </a:p>
      </dgm:t>
    </dgm:pt>
    <dgm:pt modelId="{7F8250A4-E3CD-421C-9C4E-A14AB1EE715B}" type="sibTrans" cxnId="{6BC5123D-23F8-4260-ABCC-8AC4AEDEEE48}">
      <dgm:prSet/>
      <dgm:spPr/>
      <dgm:t>
        <a:bodyPr/>
        <a:lstStyle/>
        <a:p>
          <a:endParaRPr lang="en-GB"/>
        </a:p>
      </dgm:t>
    </dgm:pt>
    <dgm:pt modelId="{23F83FDE-4383-4292-A89C-E074779D5E35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Established the brand as modern, cosmopolitan, and relatable.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F2F20C-B77F-42D7-885A-29F96C1B641E}" type="parTrans" cxnId="{D3FEFB85-BCC0-4AF3-94DD-37D006E94208}">
      <dgm:prSet/>
      <dgm:spPr/>
      <dgm:t>
        <a:bodyPr/>
        <a:lstStyle/>
        <a:p>
          <a:endParaRPr lang="en-GB"/>
        </a:p>
      </dgm:t>
    </dgm:pt>
    <dgm:pt modelId="{196A9BFA-0732-41FA-9379-45AAF998F61A}" type="sibTrans" cxnId="{D3FEFB85-BCC0-4AF3-94DD-37D006E94208}">
      <dgm:prSet/>
      <dgm:spPr/>
      <dgm:t>
        <a:bodyPr/>
        <a:lstStyle/>
        <a:p>
          <a:endParaRPr lang="en-GB"/>
        </a:p>
      </dgm:t>
    </dgm:pt>
    <dgm:pt modelId="{1434ED7F-BA16-4B83-9D2E-CE319891BBAC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Ultimately increased brand awareness and brand trust through relatable people in advertisements.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4101CC-CE79-4304-8BF6-DE18989F02F9}" type="parTrans" cxnId="{700BAC4D-2EA2-4A86-9D9C-91954929F0DC}">
      <dgm:prSet/>
      <dgm:spPr/>
      <dgm:t>
        <a:bodyPr/>
        <a:lstStyle/>
        <a:p>
          <a:endParaRPr lang="en-GB"/>
        </a:p>
      </dgm:t>
    </dgm:pt>
    <dgm:pt modelId="{E9504E11-764A-483D-94C1-01A6488C2E5E}" type="sibTrans" cxnId="{700BAC4D-2EA2-4A86-9D9C-91954929F0DC}">
      <dgm:prSet/>
      <dgm:spPr/>
      <dgm:t>
        <a:bodyPr/>
        <a:lstStyle/>
        <a:p>
          <a:endParaRPr lang="en-GB"/>
        </a:p>
      </dgm:t>
    </dgm:pt>
    <dgm:pt modelId="{AD9ECAC2-E548-4B37-80E6-84AEEBBE53C5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Why It Succeeded: 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A35C8D-7435-41E8-9417-3CA8C817DC1C}" type="parTrans" cxnId="{B77C4F83-6617-4F41-B49E-A386C0603FF3}">
      <dgm:prSet/>
      <dgm:spPr/>
      <dgm:t>
        <a:bodyPr/>
        <a:lstStyle/>
        <a:p>
          <a:endParaRPr lang="en-GB"/>
        </a:p>
      </dgm:t>
    </dgm:pt>
    <dgm:pt modelId="{4631CC3D-952A-4B9F-9812-33298DF52CFF}" type="sibTrans" cxnId="{B77C4F83-6617-4F41-B49E-A386C0603FF3}">
      <dgm:prSet/>
      <dgm:spPr/>
      <dgm:t>
        <a:bodyPr/>
        <a:lstStyle/>
        <a:p>
          <a:endParaRPr lang="en-GB"/>
        </a:p>
      </dgm:t>
    </dgm:pt>
    <dgm:pt modelId="{E7E3324D-C192-47DF-80B9-AF931D25F4B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Strong brand, celebrity fit (global brand image &amp; global celebrity).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987A9-CE10-4A72-AB98-05FAC25314DF}" type="parTrans" cxnId="{0C8EBE7A-806C-4CFF-84DB-FD532EBEBBFC}">
      <dgm:prSet/>
      <dgm:spPr/>
      <dgm:t>
        <a:bodyPr/>
        <a:lstStyle/>
        <a:p>
          <a:endParaRPr lang="en-GB"/>
        </a:p>
      </dgm:t>
    </dgm:pt>
    <dgm:pt modelId="{03D49F3A-BB84-4192-88A3-F69BC39A75A0}" type="sibTrans" cxnId="{0C8EBE7A-806C-4CFF-84DB-FD532EBEBBFC}">
      <dgm:prSet/>
      <dgm:spPr/>
      <dgm:t>
        <a:bodyPr/>
        <a:lstStyle/>
        <a:p>
          <a:endParaRPr lang="en-GB"/>
        </a:p>
      </dgm:t>
    </dgm:pt>
    <dgm:pt modelId="{780665C0-19A9-41AF-ACBF-D2F1F20D472C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Best execution in support of a broader marketing strategy.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C3E8B4-D342-436D-86E5-ECB4AC13E65E}" type="parTrans" cxnId="{4CC9A945-EB51-446C-9FB6-A05C6037E7F8}">
      <dgm:prSet/>
      <dgm:spPr/>
      <dgm:t>
        <a:bodyPr/>
        <a:lstStyle/>
        <a:p>
          <a:endParaRPr lang="en-GB"/>
        </a:p>
      </dgm:t>
    </dgm:pt>
    <dgm:pt modelId="{519C7DAC-7A8A-4364-BA28-49D52D2D0164}" type="sibTrans" cxnId="{4CC9A945-EB51-446C-9FB6-A05C6037E7F8}">
      <dgm:prSet/>
      <dgm:spPr/>
      <dgm:t>
        <a:bodyPr/>
        <a:lstStyle/>
        <a:p>
          <a:endParaRPr lang="en-GB"/>
        </a:p>
      </dgm:t>
    </dgm:pt>
    <dgm:pt modelId="{8183BCAE-C06C-4EBC-836F-14488E68A9EC}" type="pres">
      <dgm:prSet presAssocID="{90B326D6-C620-4C3D-85D9-BB0755F92525}" presName="linear" presStyleCnt="0">
        <dgm:presLayoutVars>
          <dgm:animLvl val="lvl"/>
          <dgm:resizeHandles val="exact"/>
        </dgm:presLayoutVars>
      </dgm:prSet>
      <dgm:spPr/>
    </dgm:pt>
    <dgm:pt modelId="{D338A6B6-633B-42A2-A914-A7C8FDC7E1FE}" type="pres">
      <dgm:prSet presAssocID="{7474F2D4-8C1E-4D8B-96B1-8732D8E5160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27335A-0C5B-4679-927B-56310A435932}" type="pres">
      <dgm:prSet presAssocID="{7474F2D4-8C1E-4D8B-96B1-8732D8E5160A}" presName="childText" presStyleLbl="revTx" presStyleIdx="0" presStyleCnt="2">
        <dgm:presLayoutVars>
          <dgm:bulletEnabled val="1"/>
        </dgm:presLayoutVars>
      </dgm:prSet>
      <dgm:spPr/>
    </dgm:pt>
    <dgm:pt modelId="{A4AC327F-4816-416F-8B29-90BEBC86C4E7}" type="pres">
      <dgm:prSet presAssocID="{AD9ECAC2-E548-4B37-80E6-84AEEBBE53C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7367889-88E9-41E6-A52D-35C65B18B370}" type="pres">
      <dgm:prSet presAssocID="{AD9ECAC2-E548-4B37-80E6-84AEEBBE53C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5F60119-D6DA-492E-96FC-BED0E7FCEAEE}" type="presOf" srcId="{90B326D6-C620-4C3D-85D9-BB0755F92525}" destId="{8183BCAE-C06C-4EBC-836F-14488E68A9EC}" srcOrd="0" destOrd="0" presId="urn:microsoft.com/office/officeart/2005/8/layout/vList2"/>
    <dgm:cxn modelId="{09594120-FC4F-488A-94BD-08A688B384E9}" type="presOf" srcId="{AD9ECAC2-E548-4B37-80E6-84AEEBBE53C5}" destId="{A4AC327F-4816-416F-8B29-90BEBC86C4E7}" srcOrd="0" destOrd="0" presId="urn:microsoft.com/office/officeart/2005/8/layout/vList2"/>
    <dgm:cxn modelId="{CDA52534-7FD1-4216-AFFE-2F3369228D3A}" type="presOf" srcId="{23F83FDE-4383-4292-A89C-E074779D5E35}" destId="{8F27335A-0C5B-4679-927B-56310A435932}" srcOrd="0" destOrd="1" presId="urn:microsoft.com/office/officeart/2005/8/layout/vList2"/>
    <dgm:cxn modelId="{6BC5123D-23F8-4260-ABCC-8AC4AEDEEE48}" srcId="{7474F2D4-8C1E-4D8B-96B1-8732D8E5160A}" destId="{65296AA8-4EEF-4CC8-A32D-567545DDA9D9}" srcOrd="0" destOrd="0" parTransId="{A73AECCC-CCF9-40AE-A0BF-B1A1DF1878BB}" sibTransId="{7F8250A4-E3CD-421C-9C4E-A14AB1EE715B}"/>
    <dgm:cxn modelId="{96786A42-F631-4C22-BCD2-99349DE416D6}" type="presOf" srcId="{1434ED7F-BA16-4B83-9D2E-CE319891BBAC}" destId="{8F27335A-0C5B-4679-927B-56310A435932}" srcOrd="0" destOrd="2" presId="urn:microsoft.com/office/officeart/2005/8/layout/vList2"/>
    <dgm:cxn modelId="{4CC9A945-EB51-446C-9FB6-A05C6037E7F8}" srcId="{AD9ECAC2-E548-4B37-80E6-84AEEBBE53C5}" destId="{780665C0-19A9-41AF-ACBF-D2F1F20D472C}" srcOrd="1" destOrd="0" parTransId="{54C3E8B4-D342-436D-86E5-ECB4AC13E65E}" sibTransId="{519C7DAC-7A8A-4364-BA28-49D52D2D0164}"/>
    <dgm:cxn modelId="{B97D5647-004E-4F34-937A-9D0FC691DF90}" type="presOf" srcId="{7474F2D4-8C1E-4D8B-96B1-8732D8E5160A}" destId="{D338A6B6-633B-42A2-A914-A7C8FDC7E1FE}" srcOrd="0" destOrd="0" presId="urn:microsoft.com/office/officeart/2005/8/layout/vList2"/>
    <dgm:cxn modelId="{700BAC4D-2EA2-4A86-9D9C-91954929F0DC}" srcId="{7474F2D4-8C1E-4D8B-96B1-8732D8E5160A}" destId="{1434ED7F-BA16-4B83-9D2E-CE319891BBAC}" srcOrd="2" destOrd="0" parTransId="{A14101CC-CE79-4304-8BF6-DE18989F02F9}" sibTransId="{E9504E11-764A-483D-94C1-01A6488C2E5E}"/>
    <dgm:cxn modelId="{0C8EBE7A-806C-4CFF-84DB-FD532EBEBBFC}" srcId="{AD9ECAC2-E548-4B37-80E6-84AEEBBE53C5}" destId="{E7E3324D-C192-47DF-80B9-AF931D25F4BF}" srcOrd="0" destOrd="0" parTransId="{B9F987A9-CE10-4A72-AB98-05FAC25314DF}" sibTransId="{03D49F3A-BB84-4192-88A3-F69BC39A75A0}"/>
    <dgm:cxn modelId="{87C0787D-53CB-45AF-86EB-39DEAE77A301}" type="presOf" srcId="{65296AA8-4EEF-4CC8-A32D-567545DDA9D9}" destId="{8F27335A-0C5B-4679-927B-56310A435932}" srcOrd="0" destOrd="0" presId="urn:microsoft.com/office/officeart/2005/8/layout/vList2"/>
    <dgm:cxn modelId="{B77C4F83-6617-4F41-B49E-A386C0603FF3}" srcId="{90B326D6-C620-4C3D-85D9-BB0755F92525}" destId="{AD9ECAC2-E548-4B37-80E6-84AEEBBE53C5}" srcOrd="1" destOrd="0" parTransId="{1FA35C8D-7435-41E8-9417-3CA8C817DC1C}" sibTransId="{4631CC3D-952A-4B9F-9812-33298DF52CFF}"/>
    <dgm:cxn modelId="{D3FEFB85-BCC0-4AF3-94DD-37D006E94208}" srcId="{7474F2D4-8C1E-4D8B-96B1-8732D8E5160A}" destId="{23F83FDE-4383-4292-A89C-E074779D5E35}" srcOrd="1" destOrd="0" parTransId="{50F2F20C-B77F-42D7-885A-29F96C1B641E}" sibTransId="{196A9BFA-0732-41FA-9379-45AAF998F61A}"/>
    <dgm:cxn modelId="{1E47B9A3-78C7-4505-9A79-6D9EB3486499}" srcId="{90B326D6-C620-4C3D-85D9-BB0755F92525}" destId="{7474F2D4-8C1E-4D8B-96B1-8732D8E5160A}" srcOrd="0" destOrd="0" parTransId="{EA85ED55-380F-4644-B920-E0E2CB10735D}" sibTransId="{DBD05FD4-14AC-4C2A-B1AB-8A8C63FE42D3}"/>
    <dgm:cxn modelId="{36A64BD4-562F-4BE9-BEB2-6BEB4E8B3C7C}" type="presOf" srcId="{E7E3324D-C192-47DF-80B9-AF931D25F4BF}" destId="{67367889-88E9-41E6-A52D-35C65B18B370}" srcOrd="0" destOrd="0" presId="urn:microsoft.com/office/officeart/2005/8/layout/vList2"/>
    <dgm:cxn modelId="{770965ED-88C0-46A9-90C5-20D6A7129E16}" type="presOf" srcId="{780665C0-19A9-41AF-ACBF-D2F1F20D472C}" destId="{67367889-88E9-41E6-A52D-35C65B18B370}" srcOrd="0" destOrd="1" presId="urn:microsoft.com/office/officeart/2005/8/layout/vList2"/>
    <dgm:cxn modelId="{DD3C6DF6-2A41-4327-A8AF-B1F06D9AEEB5}" type="presParOf" srcId="{8183BCAE-C06C-4EBC-836F-14488E68A9EC}" destId="{D338A6B6-633B-42A2-A914-A7C8FDC7E1FE}" srcOrd="0" destOrd="0" presId="urn:microsoft.com/office/officeart/2005/8/layout/vList2"/>
    <dgm:cxn modelId="{5C3202C8-3AF8-4436-9BC1-EF02FC9A823B}" type="presParOf" srcId="{8183BCAE-C06C-4EBC-836F-14488E68A9EC}" destId="{8F27335A-0C5B-4679-927B-56310A435932}" srcOrd="1" destOrd="0" presId="urn:microsoft.com/office/officeart/2005/8/layout/vList2"/>
    <dgm:cxn modelId="{C0691936-D6C4-41F3-9035-45B4B781DDEF}" type="presParOf" srcId="{8183BCAE-C06C-4EBC-836F-14488E68A9EC}" destId="{A4AC327F-4816-416F-8B29-90BEBC86C4E7}" srcOrd="2" destOrd="0" presId="urn:microsoft.com/office/officeart/2005/8/layout/vList2"/>
    <dgm:cxn modelId="{B91349F2-4204-4006-8044-8450C64AB985}" type="presParOf" srcId="{8183BCAE-C06C-4EBC-836F-14488E68A9EC}" destId="{67367889-88E9-41E6-A52D-35C65B18B37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1C7EB9-109A-4F60-9442-B4052A00779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EB74B3C-6053-4332-B266-8A2072514D07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Risks and Limitations: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2315E3-094F-495B-99C5-1C8365A2FC73}" type="parTrans" cxnId="{AA95E6FD-094E-423F-882C-1D0C8BBE3626}">
      <dgm:prSet/>
      <dgm:spPr/>
      <dgm:t>
        <a:bodyPr/>
        <a:lstStyle/>
        <a:p>
          <a:endParaRPr lang="en-GB"/>
        </a:p>
      </dgm:t>
    </dgm:pt>
    <dgm:pt modelId="{06174F11-7846-4B95-9764-027AA88C1321}" type="sibTrans" cxnId="{AA95E6FD-094E-423F-882C-1D0C8BBE3626}">
      <dgm:prSet/>
      <dgm:spPr/>
      <dgm:t>
        <a:bodyPr/>
        <a:lstStyle/>
        <a:p>
          <a:endParaRPr lang="en-GB"/>
        </a:p>
      </dgm:t>
    </dgm:pt>
    <dgm:pt modelId="{8DDA68D7-7DB1-4387-9AA8-7016CF10AEA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Celebrity scandals may potentially damage the brand image.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B5A903-E76E-4BC9-AC48-8ED5C5EAE157}" type="parTrans" cxnId="{E12B5A66-608F-43CF-BC88-85418DBB8DB7}">
      <dgm:prSet/>
      <dgm:spPr/>
      <dgm:t>
        <a:bodyPr/>
        <a:lstStyle/>
        <a:p>
          <a:endParaRPr lang="en-GB"/>
        </a:p>
      </dgm:t>
    </dgm:pt>
    <dgm:pt modelId="{36DC1A2E-B80A-44D1-8547-DF296440AC60}" type="sibTrans" cxnId="{E12B5A66-608F-43CF-BC88-85418DBB8DB7}">
      <dgm:prSet/>
      <dgm:spPr/>
      <dgm:t>
        <a:bodyPr/>
        <a:lstStyle/>
        <a:p>
          <a:endParaRPr lang="en-GB"/>
        </a:p>
      </dgm:t>
    </dgm:pt>
    <dgm:pt modelId="{D2B624E7-09FB-463B-B05F-18BA9D3BD80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If the celebrity is always leading the campaign, the brand likely won't get the desired attention, as the celebrity ideally should be at the forefront.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601D71-DBB3-419D-80E8-EFE5F8C663C9}" type="parTrans" cxnId="{BBAA5D6F-D5AA-4ED0-AD4F-3806413A7B5A}">
      <dgm:prSet/>
      <dgm:spPr/>
      <dgm:t>
        <a:bodyPr/>
        <a:lstStyle/>
        <a:p>
          <a:endParaRPr lang="en-GB"/>
        </a:p>
      </dgm:t>
    </dgm:pt>
    <dgm:pt modelId="{85166C27-2DD7-4D96-A591-6166548B3243}" type="sibTrans" cxnId="{BBAA5D6F-D5AA-4ED0-AD4F-3806413A7B5A}">
      <dgm:prSet/>
      <dgm:spPr/>
      <dgm:t>
        <a:bodyPr/>
        <a:lstStyle/>
        <a:p>
          <a:endParaRPr lang="en-GB"/>
        </a:p>
      </dgm:t>
    </dgm:pt>
    <dgm:pt modelId="{645AC947-7E8B-43B6-923C-CB0F763B42A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If the endorsement isn't on brand with values or standards, the impact, or benefits, of the endorsement could be short-lived.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B6EEA0-1465-42BD-B456-FA9C50F9C6CE}" type="parTrans" cxnId="{EA94A04E-273E-4E47-A1CB-28DE6CA7A096}">
      <dgm:prSet/>
      <dgm:spPr/>
      <dgm:t>
        <a:bodyPr/>
        <a:lstStyle/>
        <a:p>
          <a:endParaRPr lang="en-GB"/>
        </a:p>
      </dgm:t>
    </dgm:pt>
    <dgm:pt modelId="{0DA6B720-C25E-420B-8CF2-1718CEECF917}" type="sibTrans" cxnId="{EA94A04E-273E-4E47-A1CB-28DE6CA7A096}">
      <dgm:prSet/>
      <dgm:spPr/>
      <dgm:t>
        <a:bodyPr/>
        <a:lstStyle/>
        <a:p>
          <a:endParaRPr lang="en-GB"/>
        </a:p>
      </dgm:t>
    </dgm:pt>
    <dgm:pt modelId="{A1D69DC0-F170-4A14-B534-F2425730F1D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Key Takeaways: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3184A6-9C11-4D86-AE38-809CC2DFE81E}" type="parTrans" cxnId="{53A97836-9250-4927-9EDF-770537052C88}">
      <dgm:prSet/>
      <dgm:spPr/>
      <dgm:t>
        <a:bodyPr/>
        <a:lstStyle/>
        <a:p>
          <a:endParaRPr lang="en-GB"/>
        </a:p>
      </dgm:t>
    </dgm:pt>
    <dgm:pt modelId="{06433F94-44C6-41E3-A71E-FF6B0D9E575D}" type="sibTrans" cxnId="{53A97836-9250-4927-9EDF-770537052C88}">
      <dgm:prSet/>
      <dgm:spPr/>
      <dgm:t>
        <a:bodyPr/>
        <a:lstStyle/>
        <a:p>
          <a:endParaRPr lang="en-GB"/>
        </a:p>
      </dgm:t>
    </dgm:pt>
    <dgm:pt modelId="{6F74DD15-2DEE-4410-9727-E3DA34E4AB3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Brand loyalty will hinge upon being consistent long-term (Sharma and Kumar, 2013).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41F56C-81D6-4A4D-9179-0CA1C4A6B89A}" type="parTrans" cxnId="{871C7E78-3E3B-47A8-8946-44F84A5BC5FF}">
      <dgm:prSet/>
      <dgm:spPr/>
      <dgm:t>
        <a:bodyPr/>
        <a:lstStyle/>
        <a:p>
          <a:endParaRPr lang="en-GB"/>
        </a:p>
      </dgm:t>
    </dgm:pt>
    <dgm:pt modelId="{D2DCD523-4DD7-4922-BE6C-C2483F7F4343}" type="sibTrans" cxnId="{871C7E78-3E3B-47A8-8946-44F84A5BC5FF}">
      <dgm:prSet/>
      <dgm:spPr/>
      <dgm:t>
        <a:bodyPr/>
        <a:lstStyle/>
        <a:p>
          <a:endParaRPr lang="en-GB"/>
        </a:p>
      </dgm:t>
    </dgm:pt>
    <dgm:pt modelId="{96ECD7E9-A7B0-4110-A706-93BD3544B58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Moreover, likewise as with brand loyalty, consumer perception of CSR will also alter the success of the endorsement (Osei-Frimpong et al., 2019).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0CDF39-423D-4D12-B6DA-F868816AE455}" type="parTrans" cxnId="{824175F9-AD4A-455B-AF57-E2DD99B51652}">
      <dgm:prSet/>
      <dgm:spPr/>
      <dgm:t>
        <a:bodyPr/>
        <a:lstStyle/>
        <a:p>
          <a:endParaRPr lang="en-GB"/>
        </a:p>
      </dgm:t>
    </dgm:pt>
    <dgm:pt modelId="{D911BD72-5942-4C35-9983-33B92C800666}" type="sibTrans" cxnId="{824175F9-AD4A-455B-AF57-E2DD99B51652}">
      <dgm:prSet/>
      <dgm:spPr/>
      <dgm:t>
        <a:bodyPr/>
        <a:lstStyle/>
        <a:p>
          <a:endParaRPr lang="en-GB"/>
        </a:p>
      </dgm:t>
    </dgm:pt>
    <dgm:pt modelId="{00804F3E-69C0-4EEA-8F16-74459044B2A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Using too many celebrities can make the audience lose interest.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46242D-9837-40B6-846F-8A088D662DF6}" type="parTrans" cxnId="{61B206BF-87D1-4038-BDB4-0C14CF93FCD1}">
      <dgm:prSet/>
      <dgm:spPr/>
      <dgm:t>
        <a:bodyPr/>
        <a:lstStyle/>
        <a:p>
          <a:endParaRPr lang="en-GB"/>
        </a:p>
      </dgm:t>
    </dgm:pt>
    <dgm:pt modelId="{1312DB15-983E-460A-8618-B96D6FEA78F8}" type="sibTrans" cxnId="{61B206BF-87D1-4038-BDB4-0C14CF93FCD1}">
      <dgm:prSet/>
      <dgm:spPr/>
      <dgm:t>
        <a:bodyPr/>
        <a:lstStyle/>
        <a:p>
          <a:endParaRPr lang="en-GB"/>
        </a:p>
      </dgm:t>
    </dgm:pt>
    <dgm:pt modelId="{3AA80338-FF99-451E-9104-960A0ECAFB04}" type="pres">
      <dgm:prSet presAssocID="{FF1C7EB9-109A-4F60-9442-B4052A007797}" presName="linear" presStyleCnt="0">
        <dgm:presLayoutVars>
          <dgm:animLvl val="lvl"/>
          <dgm:resizeHandles val="exact"/>
        </dgm:presLayoutVars>
      </dgm:prSet>
      <dgm:spPr/>
    </dgm:pt>
    <dgm:pt modelId="{4275FFE5-4C22-45BE-AB3D-28426048C74D}" type="pres">
      <dgm:prSet presAssocID="{7EB74B3C-6053-4332-B266-8A2072514D07}" presName="parentText" presStyleLbl="node1" presStyleIdx="0" presStyleCnt="2" custScaleY="153397">
        <dgm:presLayoutVars>
          <dgm:chMax val="0"/>
          <dgm:bulletEnabled val="1"/>
        </dgm:presLayoutVars>
      </dgm:prSet>
      <dgm:spPr/>
    </dgm:pt>
    <dgm:pt modelId="{3262A400-B13D-4E5B-8B54-F752159CB1E1}" type="pres">
      <dgm:prSet presAssocID="{7EB74B3C-6053-4332-B266-8A2072514D07}" presName="childText" presStyleLbl="revTx" presStyleIdx="0" presStyleCnt="2">
        <dgm:presLayoutVars>
          <dgm:bulletEnabled val="1"/>
        </dgm:presLayoutVars>
      </dgm:prSet>
      <dgm:spPr/>
    </dgm:pt>
    <dgm:pt modelId="{136B9A07-DD53-4EC1-8238-ADE90DCF7CD7}" type="pres">
      <dgm:prSet presAssocID="{A1D69DC0-F170-4A14-B534-F2425730F1D3}" presName="parentText" presStyleLbl="node1" presStyleIdx="1" presStyleCnt="2" custScaleY="114555">
        <dgm:presLayoutVars>
          <dgm:chMax val="0"/>
          <dgm:bulletEnabled val="1"/>
        </dgm:presLayoutVars>
      </dgm:prSet>
      <dgm:spPr/>
    </dgm:pt>
    <dgm:pt modelId="{617CC319-7C2D-4E0C-ABFD-E7475CE378F1}" type="pres">
      <dgm:prSet presAssocID="{A1D69DC0-F170-4A14-B534-F2425730F1D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B4BFC2C-9A34-402E-AD57-F7F23C37ECC4}" type="presOf" srcId="{D2B624E7-09FB-463B-B05F-18BA9D3BD80F}" destId="{3262A400-B13D-4E5B-8B54-F752159CB1E1}" srcOrd="0" destOrd="2" presId="urn:microsoft.com/office/officeart/2005/8/layout/vList2"/>
    <dgm:cxn modelId="{355F6F30-B593-40F8-AE1A-34BFFD5EB7C6}" type="presOf" srcId="{6F74DD15-2DEE-4410-9727-E3DA34E4AB3E}" destId="{617CC319-7C2D-4E0C-ABFD-E7475CE378F1}" srcOrd="0" destOrd="0" presId="urn:microsoft.com/office/officeart/2005/8/layout/vList2"/>
    <dgm:cxn modelId="{53A97836-9250-4927-9EDF-770537052C88}" srcId="{FF1C7EB9-109A-4F60-9442-B4052A007797}" destId="{A1D69DC0-F170-4A14-B534-F2425730F1D3}" srcOrd="1" destOrd="0" parTransId="{EF3184A6-9C11-4D86-AE38-809CC2DFE81E}" sibTransId="{06433F94-44C6-41E3-A71E-FF6B0D9E575D}"/>
    <dgm:cxn modelId="{E12B5A66-608F-43CF-BC88-85418DBB8DB7}" srcId="{7EB74B3C-6053-4332-B266-8A2072514D07}" destId="{8DDA68D7-7DB1-4387-9AA8-7016CF10AEA7}" srcOrd="0" destOrd="0" parTransId="{42B5A903-E76E-4BC9-AC48-8ED5C5EAE157}" sibTransId="{36DC1A2E-B80A-44D1-8547-DF296440AC60}"/>
    <dgm:cxn modelId="{EA94A04E-273E-4E47-A1CB-28DE6CA7A096}" srcId="{7EB74B3C-6053-4332-B266-8A2072514D07}" destId="{645AC947-7E8B-43B6-923C-CB0F763B42A2}" srcOrd="3" destOrd="0" parTransId="{C4B6EEA0-1465-42BD-B456-FA9C50F9C6CE}" sibTransId="{0DA6B720-C25E-420B-8CF2-1718CEECF917}"/>
    <dgm:cxn modelId="{BBAA5D6F-D5AA-4ED0-AD4F-3806413A7B5A}" srcId="{7EB74B3C-6053-4332-B266-8A2072514D07}" destId="{D2B624E7-09FB-463B-B05F-18BA9D3BD80F}" srcOrd="2" destOrd="0" parTransId="{68601D71-DBB3-419D-80E8-EFE5F8C663C9}" sibTransId="{85166C27-2DD7-4D96-A591-6166548B3243}"/>
    <dgm:cxn modelId="{40D8AC4F-112E-4C60-9EA9-DC9CA6D455D3}" type="presOf" srcId="{FF1C7EB9-109A-4F60-9442-B4052A007797}" destId="{3AA80338-FF99-451E-9104-960A0ECAFB04}" srcOrd="0" destOrd="0" presId="urn:microsoft.com/office/officeart/2005/8/layout/vList2"/>
    <dgm:cxn modelId="{B551F553-24D9-4BE7-B809-5385574F68CA}" type="presOf" srcId="{00804F3E-69C0-4EEA-8F16-74459044B2A6}" destId="{3262A400-B13D-4E5B-8B54-F752159CB1E1}" srcOrd="0" destOrd="1" presId="urn:microsoft.com/office/officeart/2005/8/layout/vList2"/>
    <dgm:cxn modelId="{05A66374-DA00-433B-90FB-9C5CE5231FCF}" type="presOf" srcId="{A1D69DC0-F170-4A14-B534-F2425730F1D3}" destId="{136B9A07-DD53-4EC1-8238-ADE90DCF7CD7}" srcOrd="0" destOrd="0" presId="urn:microsoft.com/office/officeart/2005/8/layout/vList2"/>
    <dgm:cxn modelId="{871C7E78-3E3B-47A8-8946-44F84A5BC5FF}" srcId="{A1D69DC0-F170-4A14-B534-F2425730F1D3}" destId="{6F74DD15-2DEE-4410-9727-E3DA34E4AB3E}" srcOrd="0" destOrd="0" parTransId="{A641F56C-81D6-4A4D-9179-0CA1C4A6B89A}" sibTransId="{D2DCD523-4DD7-4922-BE6C-C2483F7F4343}"/>
    <dgm:cxn modelId="{72FAC87A-8FB8-4EB7-B07C-E7B1D0A8C25C}" type="presOf" srcId="{96ECD7E9-A7B0-4110-A706-93BD3544B58A}" destId="{617CC319-7C2D-4E0C-ABFD-E7475CE378F1}" srcOrd="0" destOrd="1" presId="urn:microsoft.com/office/officeart/2005/8/layout/vList2"/>
    <dgm:cxn modelId="{D840F1A8-1588-429F-A813-5EE1C76214FD}" type="presOf" srcId="{7EB74B3C-6053-4332-B266-8A2072514D07}" destId="{4275FFE5-4C22-45BE-AB3D-28426048C74D}" srcOrd="0" destOrd="0" presId="urn:microsoft.com/office/officeart/2005/8/layout/vList2"/>
    <dgm:cxn modelId="{5140EEAD-B073-43CC-AA8F-817413E041FE}" type="presOf" srcId="{8DDA68D7-7DB1-4387-9AA8-7016CF10AEA7}" destId="{3262A400-B13D-4E5B-8B54-F752159CB1E1}" srcOrd="0" destOrd="0" presId="urn:microsoft.com/office/officeart/2005/8/layout/vList2"/>
    <dgm:cxn modelId="{61B206BF-87D1-4038-BDB4-0C14CF93FCD1}" srcId="{7EB74B3C-6053-4332-B266-8A2072514D07}" destId="{00804F3E-69C0-4EEA-8F16-74459044B2A6}" srcOrd="1" destOrd="0" parTransId="{7D46242D-9837-40B6-846F-8A088D662DF6}" sibTransId="{1312DB15-983E-460A-8618-B96D6FEA78F8}"/>
    <dgm:cxn modelId="{F6666EE3-0FA2-426A-972F-D0CBFD1F50C3}" type="presOf" srcId="{645AC947-7E8B-43B6-923C-CB0F763B42A2}" destId="{3262A400-B13D-4E5B-8B54-F752159CB1E1}" srcOrd="0" destOrd="3" presId="urn:microsoft.com/office/officeart/2005/8/layout/vList2"/>
    <dgm:cxn modelId="{824175F9-AD4A-455B-AF57-E2DD99B51652}" srcId="{A1D69DC0-F170-4A14-B534-F2425730F1D3}" destId="{96ECD7E9-A7B0-4110-A706-93BD3544B58A}" srcOrd="1" destOrd="0" parTransId="{BA0CDF39-423D-4D12-B6DA-F868816AE455}" sibTransId="{D911BD72-5942-4C35-9983-33B92C800666}"/>
    <dgm:cxn modelId="{AA95E6FD-094E-423F-882C-1D0C8BBE3626}" srcId="{FF1C7EB9-109A-4F60-9442-B4052A007797}" destId="{7EB74B3C-6053-4332-B266-8A2072514D07}" srcOrd="0" destOrd="0" parTransId="{962315E3-094F-495B-99C5-1C8365A2FC73}" sibTransId="{06174F11-7846-4B95-9764-027AA88C1321}"/>
    <dgm:cxn modelId="{1CD86BB1-62C1-438F-A62D-78C62A6F18F8}" type="presParOf" srcId="{3AA80338-FF99-451E-9104-960A0ECAFB04}" destId="{4275FFE5-4C22-45BE-AB3D-28426048C74D}" srcOrd="0" destOrd="0" presId="urn:microsoft.com/office/officeart/2005/8/layout/vList2"/>
    <dgm:cxn modelId="{85DAADC8-2D0D-4421-8B70-BDD124F18843}" type="presParOf" srcId="{3AA80338-FF99-451E-9104-960A0ECAFB04}" destId="{3262A400-B13D-4E5B-8B54-F752159CB1E1}" srcOrd="1" destOrd="0" presId="urn:microsoft.com/office/officeart/2005/8/layout/vList2"/>
    <dgm:cxn modelId="{F83B1F07-59D5-435D-92F3-1485C7CB04E2}" type="presParOf" srcId="{3AA80338-FF99-451E-9104-960A0ECAFB04}" destId="{136B9A07-DD53-4EC1-8238-ADE90DCF7CD7}" srcOrd="2" destOrd="0" presId="urn:microsoft.com/office/officeart/2005/8/layout/vList2"/>
    <dgm:cxn modelId="{6D411B2E-162A-4E73-8BF8-6CACF0F7440F}" type="presParOf" srcId="{3AA80338-FF99-451E-9104-960A0ECAFB04}" destId="{617CC319-7C2D-4E0C-ABFD-E7475CE378F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94011A-A27F-452E-945E-D6103AB6208D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ED46D48B-0527-4985-9288-0E66E4D6C905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Key Takeaways: 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56BD5D-5742-4BC3-ABCD-FB9813DEE2E1}" type="parTrans" cxnId="{63C140D0-2A41-40F6-8956-989E11D8EDEC}">
      <dgm:prSet/>
      <dgm:spPr/>
      <dgm:t>
        <a:bodyPr/>
        <a:lstStyle/>
        <a:p>
          <a:endParaRPr lang="en-GB"/>
        </a:p>
      </dgm:t>
    </dgm:pt>
    <dgm:pt modelId="{8971FAC4-121A-420F-AC27-AA96CBCE950F}" type="sibTrans" cxnId="{63C140D0-2A41-40F6-8956-989E11D8EDEC}">
      <dgm:prSet/>
      <dgm:spPr/>
      <dgm:t>
        <a:bodyPr/>
        <a:lstStyle/>
        <a:p>
          <a:endParaRPr lang="en-GB"/>
        </a:p>
      </dgm:t>
    </dgm:pt>
    <dgm:pt modelId="{22F7F46D-D3AC-4F16-9834-ADC05604335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Celebrity endorsements can significantly enhance brand awareness and credibility.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3168E3-A071-494E-9C89-E0567F5A0493}" type="parTrans" cxnId="{DE0A768E-7613-4A42-8296-40BB6980E241}">
      <dgm:prSet/>
      <dgm:spPr/>
      <dgm:t>
        <a:bodyPr/>
        <a:lstStyle/>
        <a:p>
          <a:endParaRPr lang="en-GB"/>
        </a:p>
      </dgm:t>
    </dgm:pt>
    <dgm:pt modelId="{E9B0B7AB-7A36-4EE8-B7FF-BC3437BBEAB5}" type="sibTrans" cxnId="{DE0A768E-7613-4A42-8296-40BB6980E241}">
      <dgm:prSet/>
      <dgm:spPr/>
      <dgm:t>
        <a:bodyPr/>
        <a:lstStyle/>
        <a:p>
          <a:endParaRPr lang="en-GB"/>
        </a:p>
      </dgm:t>
    </dgm:pt>
    <dgm:pt modelId="{A8865F9F-8383-45CB-852C-5685A270A451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When these two aspects are aligned and the endorser is credible, that's key to the success (or lack of success).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A51FB3-5A6A-4E58-8570-E9EA6D466011}" type="parTrans" cxnId="{080D0220-4E95-41C6-8F3B-8F3BB31D557E}">
      <dgm:prSet/>
      <dgm:spPr/>
      <dgm:t>
        <a:bodyPr/>
        <a:lstStyle/>
        <a:p>
          <a:endParaRPr lang="en-GB"/>
        </a:p>
      </dgm:t>
    </dgm:pt>
    <dgm:pt modelId="{825742B9-8123-4DA8-988B-454A60F0AC5E}" type="sibTrans" cxnId="{080D0220-4E95-41C6-8F3B-8F3BB31D557E}">
      <dgm:prSet/>
      <dgm:spPr/>
      <dgm:t>
        <a:bodyPr/>
        <a:lstStyle/>
        <a:p>
          <a:endParaRPr lang="en-GB"/>
        </a:p>
      </dgm:t>
    </dgm:pt>
    <dgm:pt modelId="{7B293B36-A51F-49C8-AEF4-27D664C6D14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risks for a brand are real: scandal spill-over; brand overshadowing; short-term effects.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D39C29-85D3-42FB-AFE4-6A1E007DCA54}" type="parTrans" cxnId="{625765D3-CD91-4F5D-9A72-2C1165A2E739}">
      <dgm:prSet/>
      <dgm:spPr/>
      <dgm:t>
        <a:bodyPr/>
        <a:lstStyle/>
        <a:p>
          <a:endParaRPr lang="en-GB"/>
        </a:p>
      </dgm:t>
    </dgm:pt>
    <dgm:pt modelId="{F6A634AC-3ED5-46A5-8EFB-7079AB130954}" type="sibTrans" cxnId="{625765D3-CD91-4F5D-9A72-2C1165A2E739}">
      <dgm:prSet/>
      <dgm:spPr/>
      <dgm:t>
        <a:bodyPr/>
        <a:lstStyle/>
        <a:p>
          <a:endParaRPr lang="en-GB"/>
        </a:p>
      </dgm:t>
    </dgm:pt>
    <dgm:pt modelId="{BADEC6A4-5910-4F05-89FC-1965C612378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Following this line of thought, the combining aspect in the success of endorsements, is when the endorsements are in-line with the ethos of the brand and a CSR (Corporate Social Responsibility) strategy.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628DDA-7628-454A-9723-A95D95A5C2E1}" type="parTrans" cxnId="{6D1EEB90-6B42-4E80-8BAB-5C127EA4A54B}">
      <dgm:prSet/>
      <dgm:spPr/>
      <dgm:t>
        <a:bodyPr/>
        <a:lstStyle/>
        <a:p>
          <a:endParaRPr lang="en-GB"/>
        </a:p>
      </dgm:t>
    </dgm:pt>
    <dgm:pt modelId="{030D8E98-3800-4A60-852B-AAADCD5E13D1}" type="sibTrans" cxnId="{6D1EEB90-6B42-4E80-8BAB-5C127EA4A54B}">
      <dgm:prSet/>
      <dgm:spPr/>
      <dgm:t>
        <a:bodyPr/>
        <a:lstStyle/>
        <a:p>
          <a:endParaRPr lang="en-GB"/>
        </a:p>
      </dgm:t>
    </dgm:pt>
    <dgm:pt modelId="{1351F628-349B-451F-BAB6-B770BACD8CB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Therefore, the ideal strategies of endorsements are those that offer long-term brand loyalty, not just a transaction.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78D530-A5D4-4701-A060-17B48C6A5D7F}" type="parTrans" cxnId="{67AB66B0-DF66-4F5F-A443-4483BF882606}">
      <dgm:prSet/>
      <dgm:spPr/>
      <dgm:t>
        <a:bodyPr/>
        <a:lstStyle/>
        <a:p>
          <a:endParaRPr lang="en-GB"/>
        </a:p>
      </dgm:t>
    </dgm:pt>
    <dgm:pt modelId="{AC1B4F82-424D-455D-B15D-718CF8490814}" type="sibTrans" cxnId="{67AB66B0-DF66-4F5F-A443-4483BF882606}">
      <dgm:prSet/>
      <dgm:spPr/>
      <dgm:t>
        <a:bodyPr/>
        <a:lstStyle/>
        <a:p>
          <a:endParaRPr lang="en-GB"/>
        </a:p>
      </dgm:t>
    </dgm:pt>
    <dgm:pt modelId="{9CC216D0-73D2-4FFE-8556-92A334CD9460}" type="pres">
      <dgm:prSet presAssocID="{0194011A-A27F-452E-945E-D6103AB6208D}" presName="linear" presStyleCnt="0">
        <dgm:presLayoutVars>
          <dgm:animLvl val="lvl"/>
          <dgm:resizeHandles val="exact"/>
        </dgm:presLayoutVars>
      </dgm:prSet>
      <dgm:spPr/>
    </dgm:pt>
    <dgm:pt modelId="{70357F6C-F7AB-495D-93B5-F6CA54790CA9}" type="pres">
      <dgm:prSet presAssocID="{ED46D48B-0527-4985-9288-0E66E4D6C90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6D92EAE-0DC7-4065-899A-27031A3D1A63}" type="pres">
      <dgm:prSet presAssocID="{ED46D48B-0527-4985-9288-0E66E4D6C90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80D0220-4E95-41C6-8F3B-8F3BB31D557E}" srcId="{ED46D48B-0527-4985-9288-0E66E4D6C905}" destId="{A8865F9F-8383-45CB-852C-5685A270A451}" srcOrd="1" destOrd="0" parTransId="{4CA51FB3-5A6A-4E58-8570-E9EA6D466011}" sibTransId="{825742B9-8123-4DA8-988B-454A60F0AC5E}"/>
    <dgm:cxn modelId="{2D6F4D26-5215-4F62-A592-E275CE690D12}" type="presOf" srcId="{BADEC6A4-5910-4F05-89FC-1965C612378B}" destId="{36D92EAE-0DC7-4065-899A-27031A3D1A63}" srcOrd="0" destOrd="3" presId="urn:microsoft.com/office/officeart/2005/8/layout/vList2"/>
    <dgm:cxn modelId="{ADC7657A-E2F7-4888-92A1-1CB8A35908C3}" type="presOf" srcId="{1351F628-349B-451F-BAB6-B770BACD8CB0}" destId="{36D92EAE-0DC7-4065-899A-27031A3D1A63}" srcOrd="0" destOrd="4" presId="urn:microsoft.com/office/officeart/2005/8/layout/vList2"/>
    <dgm:cxn modelId="{BF3B528B-5B04-4E8F-AE7F-E34DAAEEB248}" type="presOf" srcId="{ED46D48B-0527-4985-9288-0E66E4D6C905}" destId="{70357F6C-F7AB-495D-93B5-F6CA54790CA9}" srcOrd="0" destOrd="0" presId="urn:microsoft.com/office/officeart/2005/8/layout/vList2"/>
    <dgm:cxn modelId="{DE0A768E-7613-4A42-8296-40BB6980E241}" srcId="{ED46D48B-0527-4985-9288-0E66E4D6C905}" destId="{22F7F46D-D3AC-4F16-9834-ADC056043354}" srcOrd="0" destOrd="0" parTransId="{F73168E3-A071-494E-9C89-E0567F5A0493}" sibTransId="{E9B0B7AB-7A36-4EE8-B7FF-BC3437BBEAB5}"/>
    <dgm:cxn modelId="{6D1EEB90-6B42-4E80-8BAB-5C127EA4A54B}" srcId="{ED46D48B-0527-4985-9288-0E66E4D6C905}" destId="{BADEC6A4-5910-4F05-89FC-1965C612378B}" srcOrd="3" destOrd="0" parTransId="{3E628DDA-7628-454A-9723-A95D95A5C2E1}" sibTransId="{030D8E98-3800-4A60-852B-AAADCD5E13D1}"/>
    <dgm:cxn modelId="{BCF9C399-CF56-4542-A92B-DD191AB428D1}" type="presOf" srcId="{A8865F9F-8383-45CB-852C-5685A270A451}" destId="{36D92EAE-0DC7-4065-899A-27031A3D1A63}" srcOrd="0" destOrd="1" presId="urn:microsoft.com/office/officeart/2005/8/layout/vList2"/>
    <dgm:cxn modelId="{67AB66B0-DF66-4F5F-A443-4483BF882606}" srcId="{ED46D48B-0527-4985-9288-0E66E4D6C905}" destId="{1351F628-349B-451F-BAB6-B770BACD8CB0}" srcOrd="4" destOrd="0" parTransId="{D778D530-A5D4-4701-A060-17B48C6A5D7F}" sibTransId="{AC1B4F82-424D-455D-B15D-718CF8490814}"/>
    <dgm:cxn modelId="{63C140D0-2A41-40F6-8956-989E11D8EDEC}" srcId="{0194011A-A27F-452E-945E-D6103AB6208D}" destId="{ED46D48B-0527-4985-9288-0E66E4D6C905}" srcOrd="0" destOrd="0" parTransId="{9C56BD5D-5742-4BC3-ABCD-FB9813DEE2E1}" sibTransId="{8971FAC4-121A-420F-AC27-AA96CBCE950F}"/>
    <dgm:cxn modelId="{625765D3-CD91-4F5D-9A72-2C1165A2E739}" srcId="{ED46D48B-0527-4985-9288-0E66E4D6C905}" destId="{7B293B36-A51F-49C8-AEF4-27D664C6D14D}" srcOrd="2" destOrd="0" parTransId="{6DD39C29-85D3-42FB-AFE4-6A1E007DCA54}" sibTransId="{F6A634AC-3ED5-46A5-8EFB-7079AB130954}"/>
    <dgm:cxn modelId="{1031ABD5-7933-421A-B8F0-60DEA55F205E}" type="presOf" srcId="{0194011A-A27F-452E-945E-D6103AB6208D}" destId="{9CC216D0-73D2-4FFE-8556-92A334CD9460}" srcOrd="0" destOrd="0" presId="urn:microsoft.com/office/officeart/2005/8/layout/vList2"/>
    <dgm:cxn modelId="{B5E5F9D5-D156-48D7-B7AA-F23D6303EC56}" type="presOf" srcId="{22F7F46D-D3AC-4F16-9834-ADC056043354}" destId="{36D92EAE-0DC7-4065-899A-27031A3D1A63}" srcOrd="0" destOrd="0" presId="urn:microsoft.com/office/officeart/2005/8/layout/vList2"/>
    <dgm:cxn modelId="{FEE21EDF-CA36-4DD6-B7A3-8BC623E1523A}" type="presOf" srcId="{7B293B36-A51F-49C8-AEF4-27D664C6D14D}" destId="{36D92EAE-0DC7-4065-899A-27031A3D1A63}" srcOrd="0" destOrd="2" presId="urn:microsoft.com/office/officeart/2005/8/layout/vList2"/>
    <dgm:cxn modelId="{F040ADB2-6E3B-464A-9265-43202F81BA90}" type="presParOf" srcId="{9CC216D0-73D2-4FFE-8556-92A334CD9460}" destId="{70357F6C-F7AB-495D-93B5-F6CA54790CA9}" srcOrd="0" destOrd="0" presId="urn:microsoft.com/office/officeart/2005/8/layout/vList2"/>
    <dgm:cxn modelId="{8BF09DB6-D8AD-4609-A6B7-71B6B6CA83AB}" type="presParOf" srcId="{9CC216D0-73D2-4FFE-8556-92A334CD9460}" destId="{36D92EAE-0DC7-4065-899A-27031A3D1A6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3D291-BA81-4BA1-8E8C-A5ED5F180328}">
      <dsp:nvSpPr>
        <dsp:cNvPr id="0" name=""/>
        <dsp:cNvSpPr/>
      </dsp:nvSpPr>
      <dsp:spPr>
        <a:xfrm>
          <a:off x="0" y="21354"/>
          <a:ext cx="5393361" cy="71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Definition: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726" y="56080"/>
        <a:ext cx="5323909" cy="641908"/>
      </dsp:txXfrm>
    </dsp:sp>
    <dsp:sp modelId="{30622B66-B0F2-43B7-92D3-E07D689C1E75}">
      <dsp:nvSpPr>
        <dsp:cNvPr id="0" name=""/>
        <dsp:cNvSpPr/>
      </dsp:nvSpPr>
      <dsp:spPr>
        <a:xfrm>
          <a:off x="0" y="732715"/>
          <a:ext cx="5393361" cy="1002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Celebrity endorsement is a marketing strategy that utilises a famous individual to market a brand, product, or service, with the intention of influencing consumer behavior (Erdogan, 1999).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32715"/>
        <a:ext cx="5393361" cy="1002915"/>
      </dsp:txXfrm>
    </dsp:sp>
    <dsp:sp modelId="{B9A15D74-DBAE-48B6-B962-4B6A2F75C7D9}">
      <dsp:nvSpPr>
        <dsp:cNvPr id="0" name=""/>
        <dsp:cNvSpPr/>
      </dsp:nvSpPr>
      <dsp:spPr>
        <a:xfrm>
          <a:off x="0" y="1735630"/>
          <a:ext cx="5393361" cy="7113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Its Significance Today: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726" y="1770356"/>
        <a:ext cx="5323909" cy="641908"/>
      </dsp:txXfrm>
    </dsp:sp>
    <dsp:sp modelId="{867CB846-8F65-4221-B89C-85D41ABFE4D5}">
      <dsp:nvSpPr>
        <dsp:cNvPr id="0" name=""/>
        <dsp:cNvSpPr/>
      </dsp:nvSpPr>
      <dsp:spPr>
        <a:xfrm>
          <a:off x="0" y="2446990"/>
          <a:ext cx="5393361" cy="1337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Assist brands in standing out within a competitive environment.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Develop trust and emotional connection with consumers.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Shape consumer attitudes rapidly.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46990"/>
        <a:ext cx="5393361" cy="13372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879CC-0394-4FEE-A266-235253671CD7}">
      <dsp:nvSpPr>
        <dsp:cNvPr id="0" name=""/>
        <dsp:cNvSpPr/>
      </dsp:nvSpPr>
      <dsp:spPr>
        <a:xfrm>
          <a:off x="0" y="20844"/>
          <a:ext cx="5393361" cy="486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When celebrity endorsements is effective.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60" y="44604"/>
        <a:ext cx="5345841" cy="439200"/>
      </dsp:txXfrm>
    </dsp:sp>
    <dsp:sp modelId="{649F17BB-7D7A-4C85-B365-2EFA8A3C7F26}">
      <dsp:nvSpPr>
        <dsp:cNvPr id="0" name=""/>
        <dsp:cNvSpPr/>
      </dsp:nvSpPr>
      <dsp:spPr>
        <a:xfrm>
          <a:off x="0" y="507564"/>
          <a:ext cx="5393361" cy="1587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celebrity and product fit the audience (Spry et al., 2011)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celebrity is an expert, credible, trustworthy, and familiar (Rai et al., 2021)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celebrity’s endorsement is consistent with brand image and values.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7564"/>
        <a:ext cx="5393361" cy="1587690"/>
      </dsp:txXfrm>
    </dsp:sp>
    <dsp:sp modelId="{2DD7F4C5-30DA-42BB-BA2C-76D898249509}">
      <dsp:nvSpPr>
        <dsp:cNvPr id="0" name=""/>
        <dsp:cNvSpPr/>
      </dsp:nvSpPr>
      <dsp:spPr>
        <a:xfrm>
          <a:off x="0" y="2095254"/>
          <a:ext cx="5393361" cy="4867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Key Findings: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60" y="2119014"/>
        <a:ext cx="5345841" cy="439200"/>
      </dsp:txXfrm>
    </dsp:sp>
    <dsp:sp modelId="{B4D827E6-E6F9-45CE-9F58-B1B6DC9FBA4D}">
      <dsp:nvSpPr>
        <dsp:cNvPr id="0" name=""/>
        <dsp:cNvSpPr/>
      </dsp:nvSpPr>
      <dsp:spPr>
        <a:xfrm>
          <a:off x="0" y="2581973"/>
          <a:ext cx="5393361" cy="1587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Endorsers enhance brand equity (Spry et al., 2011)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Good "fit" leads to stronger transfer of brand image (Rai et al., 2021)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Not all endorsements work, context matters (Knoll &amp; Matthes, 2017)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81973"/>
        <a:ext cx="5393361" cy="15876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8A6B6-633B-42A2-A914-A7C8FDC7E1FE}">
      <dsp:nvSpPr>
        <dsp:cNvPr id="0" name=""/>
        <dsp:cNvSpPr/>
      </dsp:nvSpPr>
      <dsp:spPr>
        <a:xfrm>
          <a:off x="0" y="3856"/>
          <a:ext cx="5393361" cy="617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What They Accomplished: 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34013"/>
        <a:ext cx="5333047" cy="557446"/>
      </dsp:txXfrm>
    </dsp:sp>
    <dsp:sp modelId="{8F27335A-0C5B-4679-927B-56310A435932}">
      <dsp:nvSpPr>
        <dsp:cNvPr id="0" name=""/>
        <dsp:cNvSpPr/>
      </dsp:nvSpPr>
      <dsp:spPr>
        <a:xfrm>
          <a:off x="0" y="621616"/>
          <a:ext cx="5393361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Used celebrities like Lionel Messi and Kobe Bryant across international advertising campaigns.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Established the brand as modern, cosmopolitan, and relatable.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Ultimately increased brand awareness and brand trust through relatable people in advertisements.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21616"/>
        <a:ext cx="5393361" cy="2049300"/>
      </dsp:txXfrm>
    </dsp:sp>
    <dsp:sp modelId="{A4AC327F-4816-416F-8B29-90BEBC86C4E7}">
      <dsp:nvSpPr>
        <dsp:cNvPr id="0" name=""/>
        <dsp:cNvSpPr/>
      </dsp:nvSpPr>
      <dsp:spPr>
        <a:xfrm>
          <a:off x="0" y="2670916"/>
          <a:ext cx="5393361" cy="6177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Why It Succeeded: 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2701073"/>
        <a:ext cx="5333047" cy="557446"/>
      </dsp:txXfrm>
    </dsp:sp>
    <dsp:sp modelId="{67367889-88E9-41E6-A52D-35C65B18B370}">
      <dsp:nvSpPr>
        <dsp:cNvPr id="0" name=""/>
        <dsp:cNvSpPr/>
      </dsp:nvSpPr>
      <dsp:spPr>
        <a:xfrm>
          <a:off x="0" y="3288676"/>
          <a:ext cx="5393361" cy="1058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Strong brand, celebrity fit (global brand image &amp; global celebrity).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Best execution in support of a broader marketing strategy.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88676"/>
        <a:ext cx="5393361" cy="10588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5FFE5-4C22-45BE-AB3D-28426048C74D}">
      <dsp:nvSpPr>
        <dsp:cNvPr id="0" name=""/>
        <dsp:cNvSpPr/>
      </dsp:nvSpPr>
      <dsp:spPr>
        <a:xfrm>
          <a:off x="0" y="15266"/>
          <a:ext cx="5551564" cy="8614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Risks and Limitations: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054" y="57320"/>
        <a:ext cx="5467456" cy="777369"/>
      </dsp:txXfrm>
    </dsp:sp>
    <dsp:sp modelId="{3262A400-B13D-4E5B-8B54-F752159CB1E1}">
      <dsp:nvSpPr>
        <dsp:cNvPr id="0" name=""/>
        <dsp:cNvSpPr/>
      </dsp:nvSpPr>
      <dsp:spPr>
        <a:xfrm>
          <a:off x="0" y="876744"/>
          <a:ext cx="5551564" cy="229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262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Celebrity scandals may potentially damage the brand image.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Using too many celebrities can make the audience lose interest.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If the celebrity is always leading the campaign, the brand likely won't get the desired attention, as the celebrity ideally should be at the forefront.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If the endorsement isn't on brand with values or standards, the impact, or benefits, of the endorsement could be short-lived.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76744"/>
        <a:ext cx="5551564" cy="2297700"/>
      </dsp:txXfrm>
    </dsp:sp>
    <dsp:sp modelId="{136B9A07-DD53-4EC1-8238-ADE90DCF7CD7}">
      <dsp:nvSpPr>
        <dsp:cNvPr id="0" name=""/>
        <dsp:cNvSpPr/>
      </dsp:nvSpPr>
      <dsp:spPr>
        <a:xfrm>
          <a:off x="0" y="3174444"/>
          <a:ext cx="5551564" cy="6433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Key Takeaways: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05" y="3205849"/>
        <a:ext cx="5488754" cy="580530"/>
      </dsp:txXfrm>
    </dsp:sp>
    <dsp:sp modelId="{617CC319-7C2D-4E0C-ABFD-E7475CE378F1}">
      <dsp:nvSpPr>
        <dsp:cNvPr id="0" name=""/>
        <dsp:cNvSpPr/>
      </dsp:nvSpPr>
      <dsp:spPr>
        <a:xfrm>
          <a:off x="0" y="3817785"/>
          <a:ext cx="5551564" cy="1148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262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Brand loyalty will hinge upon being consistent long-term (Sharma and Kumar, 2013).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Moreover, likewise as with brand loyalty, consumer perception of CSR will also alter the success of the endorsement (Osei-Frimpong et al., 2019).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17785"/>
        <a:ext cx="5551564" cy="11488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57F6C-F7AB-495D-93B5-F6CA54790CA9}">
      <dsp:nvSpPr>
        <dsp:cNvPr id="0" name=""/>
        <dsp:cNvSpPr/>
      </dsp:nvSpPr>
      <dsp:spPr>
        <a:xfrm>
          <a:off x="0" y="908"/>
          <a:ext cx="5393361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Key Takeaways: 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26495"/>
        <a:ext cx="5342187" cy="472986"/>
      </dsp:txXfrm>
    </dsp:sp>
    <dsp:sp modelId="{36D92EAE-0DC7-4065-899A-27031A3D1A63}">
      <dsp:nvSpPr>
        <dsp:cNvPr id="0" name=""/>
        <dsp:cNvSpPr/>
      </dsp:nvSpPr>
      <dsp:spPr>
        <a:xfrm>
          <a:off x="0" y="525068"/>
          <a:ext cx="5393361" cy="382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Celebrity endorsements can significantly enhance brand awareness and credibility.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When these two aspects are aligned and the endorser is credible, that's key to the success (or lack of success).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risks for a brand are real: scandal spill-over; brand overshadowing; short-term effects.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Following this line of thought, the combining aspect in the success of endorsements, is when the endorsements are in-line with the ethos of the brand and a CSR (Corporate Social Responsibility) strategy.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Therefore, the ideal strategies of endorsements are those that offer long-term brand loyalty, not just a transaction.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5068"/>
        <a:ext cx="5393361" cy="3825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708B-8811-DF35-33B1-65F147C88E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885B2A-99FA-DFCD-84EC-0B679F121D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FE04B-ACCC-C09F-42DF-B6AB3DCF8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8FE28-16E4-AEE6-FE43-9C0D9C28F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73144-D7C1-C8F3-CF6E-083B12DDB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865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FD08B-94EF-6DC8-2CC5-065918367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F04F2-C142-5383-9E8E-8C5DD39B2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01ED2-3877-CC03-3AC6-4DD7343D1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79C32-4F1D-621C-9862-F67A956A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F86E0-F63F-414C-DC07-609756B57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1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7D4D-682C-8BCD-8A47-0DE3CECF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6351C-A6FE-6985-7088-58EC38FB0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CE4BD-8831-84EA-B5A9-374444508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0C910-F4D9-83FD-C103-323940A92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11DFC-6681-14C5-FDDA-2CBB39987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63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8A83-CC7D-7096-00DD-921FE7770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2F8E0-C578-6B21-35CE-C7C869834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B6AC8-D37D-ED14-ED08-109E0229BE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500415-EAC9-0CD5-B949-E529AA72A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881EB-09E2-76A0-BB58-9D1EE7285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BA7BB-4406-99C1-35E5-54E91939B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57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5FFCE-B686-25DF-3703-BC48A5282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A2F1BB-392F-1291-AD54-00685F580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DC9EC-CD8E-CDA4-6BAA-8672504B3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29777B-4C35-3D99-CD84-00FE9EC607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D95A82-B998-6A5E-C474-2050DD9D82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96F4D7-6D6F-9022-CDEB-FA7A13910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11C787-A16D-86C5-BD72-AC4D90268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232A63-5F97-F107-CBA4-44BE48896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33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06F8D-B12D-0D31-FE8F-9BF55E83E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BFCF97-BE30-509F-B1D2-DCF0FDD55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C91011-25FA-F691-5A90-5D54B5080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8A2900-95B5-D90C-E6B6-44329B275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50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8A18A3-066E-E510-2045-FA4C7CBF4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D4E650-A934-BC07-D237-2D04FC0D7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83B90-B03B-B7F7-62E7-85E935B2C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64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3F9CE-5D5F-E366-7F5E-D01D0A78E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509DB-7177-4423-2C74-CB575F150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19FB8D-D626-75BA-1F5C-B92F088C1A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B3A8A9-4393-B801-5FAB-343B913F9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92F27E-A3A3-197F-E85E-8F9FBEDAC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0C2DEF-36BD-E9AA-A50F-342E3428F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53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5EAE2-A237-15E6-3232-B320DDB78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BD21F1-FF3C-FB1E-CA5D-AFBAFC0B63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43FB2-3C57-9F83-0F4E-AF7057A72C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9EF866-6B35-A81E-34D9-0FEC18A48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F6EBB-F65F-3899-5AE1-B87620D76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FC9281-F1AD-9115-93FE-3148277F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43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D683-E817-7993-95FE-633C0D344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98B27-67CA-44E0-AFA5-4E6C1B9837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A4FDE-A9AF-45FE-0A2D-45103117B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954DB-D406-C088-6973-89DB7FFA5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9CCD2-AD94-85BC-DEB0-176674A30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979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56864-60B8-82CA-D6BC-9CE849DB92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525EE-9F3B-D370-E776-092EF0A409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1421E-740D-1F1E-0DA5-FAA738229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A104C-44E2-BB9C-3C7A-4CD509F80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E6927-8704-520F-42C8-A507A9D7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254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B8F753-B744-FAF4-6169-4E712239D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84E65C-F6D0-FC92-B0D0-91047A063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5E0D5-ADA5-D6F7-4B96-E3810D1EED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C123A1-A0A1-4582-962E-370FEE34FE58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23F7C-7D36-FC39-4ED7-90817D2E8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D9CED-D946-28BF-8A56-DC034233F3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0079C5-6524-4A0D-9F91-738965353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366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1E9AF-9D99-B91A-19F0-41030E05E2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r>
              <a: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Celebrity Endorsements in Business Marketing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36FC14-48D3-5682-5994-23EA69073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2041" y="6028734"/>
            <a:ext cx="7644627" cy="436177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latin typeface="Arial Black" panose="020B0A04020102020204" pitchFamily="34" charset="0"/>
              </a:rPr>
              <a:t>By Tunde Beata Malutan </a:t>
            </a:r>
          </a:p>
        </p:txBody>
      </p:sp>
    </p:spTree>
    <p:extLst>
      <p:ext uri="{BB962C8B-B14F-4D97-AF65-F5344CB8AC3E}">
        <p14:creationId xmlns:p14="http://schemas.microsoft.com/office/powerpoint/2010/main" val="349531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46732-B397-1067-B0F7-DAFCE99AA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Introduction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415E7EB-4C16-10E5-515F-C1E42ABA42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899916"/>
              </p:ext>
            </p:extLst>
          </p:nvPr>
        </p:nvGraphicFramePr>
        <p:xfrm>
          <a:off x="676011" y="2150416"/>
          <a:ext cx="5393361" cy="3805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A49190-4FBF-3C9F-7E7D-6B6508DA9F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63530" y="1690688"/>
            <a:ext cx="4413021" cy="329752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07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69324-487D-0FBB-8CF5-DF97C1311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What Research Shows/Effectiveness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CEE8119-8225-06A8-5A6A-5690DDAAA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257669"/>
              </p:ext>
            </p:extLst>
          </p:nvPr>
        </p:nvGraphicFramePr>
        <p:xfrm>
          <a:off x="838200" y="1986455"/>
          <a:ext cx="5393361" cy="4190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00BB62-52CF-94CD-8FFF-CCFADCB548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86397" y="1621881"/>
            <a:ext cx="4570167" cy="3479840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101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29890-08A8-B6C0-6D45-DC819C9B2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Real Example – Turkish Airlines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FCF95DA-655C-3971-1FF2-019FF7232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726986"/>
              </p:ext>
            </p:extLst>
          </p:nvPr>
        </p:nvGraphicFramePr>
        <p:xfrm>
          <a:off x="702639" y="2055813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79CE8-24B8-FC60-94B5-848C477D2A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7184" y="2112960"/>
            <a:ext cx="3781051" cy="198810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953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101CE-9DF7-E6D1-4777-2BE6DFC0B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 Black" panose="020B0A04020102020204" pitchFamily="34" charset="0"/>
              </a:rPr>
              <a:t>Challenges and Evaluation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18B2A79-D67C-66D3-956A-D436A8874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582860"/>
              </p:ext>
            </p:extLst>
          </p:nvPr>
        </p:nvGraphicFramePr>
        <p:xfrm>
          <a:off x="6096000" y="1090975"/>
          <a:ext cx="5551564" cy="4981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242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92262-D85C-E47D-D818-8EDC42340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Conclusion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0238645-5E26-4268-E297-6A389E16DB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6506535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C623B-4E8E-5A85-EC80-3BCEA797D7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7365" y="1350000"/>
            <a:ext cx="4672893" cy="382334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808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35FB0-4032-D44D-09EE-BAA21E1A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B6F0-AA30-1CA7-9110-342B25EE3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9034" y="591344"/>
            <a:ext cx="7813391" cy="5585619"/>
          </a:xfrm>
        </p:spPr>
        <p:txBody>
          <a:bodyPr anchor="ctr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Erdogan, B.Z., 1999. Celebrity endorsement: A literature review.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Management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15(4), pp.291–314.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Knoll, J. and Matthes, J., 2017. The effectiveness of celebrity endorsements: a meta-analysis.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45(1), pp.55–75.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Osei-Frimpong, K., Donkor, G. and Owusu-Frimpong, N., 2019. The impact of celebrity endorsement on consumer purchase intention: An emerging market perspective.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27(1), pp.103–121.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Rai, J.S., Yousaf, A., Itani, M.N. and Singh, A., 2021. Sports celebrity personality and purchase intention: the role of endorser-brand congruence, brand credibility and brand image transfer.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Sport, Business and Management: An International Journal,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11(3), pp.340–361.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Sharma, K.I.R.A.N. and Kumar, S.S., 2013. Celebrity endorsement in advertising; can it lead to brand loyalty in the long run.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Marketing, Financial Services, and Management Research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2(3), pp.73–79.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Spry, A., Pappu, R. and Cornwell, T.B., 2011. Celebrity endorsement, brand credibility and brand equity.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45(6), pp.882–909.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van der Veen, R., 2008. Analysis of the implementation of celebrity endorsement as a destination marketing instrument.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Travel &amp; Tourism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24(2–3), pp.213–222.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061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770</Words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Calibri</vt:lpstr>
      <vt:lpstr>Office Theme</vt:lpstr>
      <vt:lpstr>Celebrity Endorsements in Business Marketing</vt:lpstr>
      <vt:lpstr>Introduction </vt:lpstr>
      <vt:lpstr>What Research Shows/Effectiveness</vt:lpstr>
      <vt:lpstr>Real Example – Turkish Airlines</vt:lpstr>
      <vt:lpstr>Challenges and Evaluation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2025-11-18T10:58:45Z</dcterms:created>
  <dcterms:modified xsi:type="dcterms:W3CDTF">2025-11-20T00:01:46Z</dcterms:modified>
</cp:coreProperties>
</file>