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4234" autoAdjust="0"/>
  </p:normalViewPr>
  <p:slideViewPr>
    <p:cSldViewPr snapToGrid="0">
      <p:cViewPr>
        <p:scale>
          <a:sx n="50" d="100"/>
          <a:sy n="50" d="100"/>
        </p:scale>
        <p:origin x="1500"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E2CC3B-E661-4594-AD99-B8535946D763}" type="datetimeFigureOut">
              <a:rPr lang="en-US" smtClean="0"/>
              <a:t>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1FD609-0387-4FBE-ABEB-2609732E2AEC}" type="slidenum">
              <a:rPr lang="en-US" smtClean="0"/>
              <a:t>‹#›</a:t>
            </a:fld>
            <a:endParaRPr lang="en-US"/>
          </a:p>
        </p:txBody>
      </p:sp>
    </p:spTree>
    <p:extLst>
      <p:ext uri="{BB962C8B-B14F-4D97-AF65-F5344CB8AC3E}">
        <p14:creationId xmlns:p14="http://schemas.microsoft.com/office/powerpoint/2010/main" val="3436823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digital transformation of the healthcare is not just a possibility; it is a need that is provoked by burning issue. Our first line services, especially the NHS 111 and the General Practice, are strained to unprecedented levels. According to the British Medical Association (2024), the perfect storm has been formed because of increased demand and workforce strains. Patients have to wait hours in line to be consulted, and our clinical personnel have their hands full taking up routine triage which might be devoted to more complicated cases. This lack of efficiency affects all the parties: the service, the patient, and the workforce. In the present day, I have a solution to such a problem. </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BC1FD609-0387-4FBE-ABEB-2609732E2AEC}" type="slidenum">
              <a:rPr lang="en-US" smtClean="0"/>
              <a:t>2</a:t>
            </a:fld>
            <a:endParaRPr lang="en-US"/>
          </a:p>
        </p:txBody>
      </p:sp>
    </p:spTree>
    <p:extLst>
      <p:ext uri="{BB962C8B-B14F-4D97-AF65-F5344CB8AC3E}">
        <p14:creationId xmlns:p14="http://schemas.microsoft.com/office/powerpoint/2010/main" val="3230216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"So, what is the solution? AI-powered triage </a:t>
            </a:r>
            <a:r>
              <a:rPr lang="en-US" sz="1200" b="0" i="0" kern="1200" dirty="0" err="1" smtClean="0">
                <a:solidFill>
                  <a:schemeClr val="tx1"/>
                </a:solidFill>
                <a:effectLst/>
                <a:latin typeface="+mn-lt"/>
                <a:ea typeface="+mn-ea"/>
                <a:cs typeface="+mn-cs"/>
              </a:rPr>
              <a:t>chatbots</a:t>
            </a:r>
            <a:r>
              <a:rPr lang="en-US" sz="1200" b="0" i="0" kern="1200" dirty="0" smtClean="0">
                <a:solidFill>
                  <a:schemeClr val="tx1"/>
                </a:solidFill>
                <a:effectLst/>
                <a:latin typeface="+mn-lt"/>
                <a:ea typeface="+mn-ea"/>
                <a:cs typeface="+mn-cs"/>
              </a:rPr>
              <a:t>. This is not a science fiction, it is a practical application of Natural Language Processing. Consider a patient who enters his GP app at 2 AM and he has a concerning rash. They do not take up their time by waiting hours in the queue or visiting the A&amp;E, they are talking to this AI. The </a:t>
            </a:r>
            <a:r>
              <a:rPr lang="en-US" sz="1200" b="0" i="0" kern="1200" dirty="0" err="1" smtClean="0">
                <a:solidFill>
                  <a:schemeClr val="tx1"/>
                </a:solidFill>
                <a:effectLst/>
                <a:latin typeface="+mn-lt"/>
                <a:ea typeface="+mn-ea"/>
                <a:cs typeface="+mn-cs"/>
              </a:rPr>
              <a:t>chatbot</a:t>
            </a:r>
            <a:r>
              <a:rPr lang="en-US" sz="1200" b="0" i="0" kern="1200" dirty="0" smtClean="0">
                <a:solidFill>
                  <a:schemeClr val="tx1"/>
                </a:solidFill>
                <a:effectLst/>
                <a:latin typeface="+mn-lt"/>
                <a:ea typeface="+mn-ea"/>
                <a:cs typeface="+mn-cs"/>
              </a:rPr>
              <a:t> is an algorithm-based application and is built on the same principles as the NHS 111 online application, posing structured questions, evaluating the symptoms with a large clinical database, and responding in minutes with a recommendation</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(Siddiqui et al., 2025). This may include self-care tips and a prescription to a pharmacy store or a reservation to a direct GP appointment or in emergency situations linking the user to the human clinician in real-time. It is an intelligent, progressive filter to our healthcare system. </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BC1FD609-0387-4FBE-ABEB-2609732E2AEC}" type="slidenum">
              <a:rPr lang="en-US" smtClean="0"/>
              <a:t>3</a:t>
            </a:fld>
            <a:endParaRPr lang="en-US"/>
          </a:p>
        </p:txBody>
      </p:sp>
    </p:spTree>
    <p:extLst>
      <p:ext uri="{BB962C8B-B14F-4D97-AF65-F5344CB8AC3E}">
        <p14:creationId xmlns:p14="http://schemas.microsoft.com/office/powerpoint/2010/main" val="1504783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effect on Service Delivery is the first one that we can critically examine. These strengths are considerable. A study conducted by </a:t>
            </a:r>
            <a:r>
              <a:rPr lang="en-US" sz="1200" b="0" i="0" kern="1200" dirty="0" err="1" smtClean="0">
                <a:solidFill>
                  <a:schemeClr val="tx1"/>
                </a:solidFill>
                <a:effectLst/>
                <a:latin typeface="+mn-lt"/>
                <a:ea typeface="+mn-ea"/>
                <a:cs typeface="+mn-cs"/>
              </a:rPr>
              <a:t>Wah</a:t>
            </a:r>
            <a:r>
              <a:rPr lang="en-US" sz="1200" b="0" i="0" kern="1200" dirty="0" smtClean="0">
                <a:solidFill>
                  <a:schemeClr val="tx1"/>
                </a:solidFill>
                <a:effectLst/>
                <a:latin typeface="+mn-lt"/>
                <a:ea typeface="+mn-ea"/>
                <a:cs typeface="+mn-cs"/>
              </a:rPr>
              <a:t>, (2025) established that AI triage can safely decrease low-acuity attendances by 15 percent releasing important resources. It offers 24/7 access point, which will take the load out of our primary care and emergency channels. In addition, its generated data is the goldmine of the planning of the public health. But we still have to face the threats. The greatest is the digital divide. Since as </a:t>
            </a:r>
            <a:r>
              <a:rPr lang="en-US" sz="1200" b="0" i="0" kern="1200" dirty="0" err="1" smtClean="0">
                <a:solidFill>
                  <a:schemeClr val="tx1"/>
                </a:solidFill>
                <a:effectLst/>
                <a:latin typeface="+mn-lt"/>
                <a:ea typeface="+mn-ea"/>
                <a:cs typeface="+mn-cs"/>
              </a:rPr>
              <a:t>Pundkar</a:t>
            </a:r>
            <a:r>
              <a:rPr lang="en-US" sz="1200" b="0" i="0" kern="1200" dirty="0" smtClean="0">
                <a:solidFill>
                  <a:schemeClr val="tx1"/>
                </a:solidFill>
                <a:effectLst/>
                <a:latin typeface="+mn-lt"/>
                <a:ea typeface="+mn-ea"/>
                <a:cs typeface="+mn-cs"/>
              </a:rPr>
              <a:t> et al. (2024) observe, a digital-only strategy is likely to increase health disparities in the 20 percent of adults in the UK lacking the most basic digital skills, this risk is real. Thus, it cannot be a mere substitution to be implemented but rather a supplementary, backed channel. </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BC1FD609-0387-4FBE-ABEB-2609732E2AEC}" type="slidenum">
              <a:rPr lang="en-US" smtClean="0"/>
              <a:t>4</a:t>
            </a:fld>
            <a:endParaRPr lang="en-US"/>
          </a:p>
        </p:txBody>
      </p:sp>
    </p:spTree>
    <p:extLst>
      <p:ext uri="{BB962C8B-B14F-4D97-AF65-F5344CB8AC3E}">
        <p14:creationId xmlns:p14="http://schemas.microsoft.com/office/powerpoint/2010/main" val="1063546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The benefits are transformative to patients. It moves them to be passive people to active partners to their health. The ease of use is hard to deny, and literature, including the study mentioned by </a:t>
            </a:r>
            <a:r>
              <a:rPr lang="en-US" sz="1200" b="0" i="0" kern="1200" dirty="0" err="1" smtClean="0">
                <a:solidFill>
                  <a:schemeClr val="tx1"/>
                </a:solidFill>
                <a:effectLst/>
                <a:latin typeface="+mn-lt"/>
                <a:ea typeface="+mn-ea"/>
                <a:cs typeface="+mn-cs"/>
              </a:rPr>
              <a:t>Pilbery</a:t>
            </a:r>
            <a:r>
              <a:rPr lang="en-US" sz="1200" b="0" i="0" kern="1200" dirty="0" smtClean="0">
                <a:solidFill>
                  <a:schemeClr val="tx1"/>
                </a:solidFill>
                <a:effectLst/>
                <a:latin typeface="+mn-lt"/>
                <a:ea typeface="+mn-ea"/>
                <a:cs typeface="+mn-cs"/>
              </a:rPr>
              <a:t>  et al. (2024), documents high patient satisfaction as a result of the immediacy and privacy provided by it. This is patient-</a:t>
            </a:r>
            <a:r>
              <a:rPr lang="en-US" sz="1200" b="0" i="0" kern="1200" dirty="0" err="1" smtClean="0">
                <a:solidFill>
                  <a:schemeClr val="tx1"/>
                </a:solidFill>
                <a:effectLst/>
                <a:latin typeface="+mn-lt"/>
                <a:ea typeface="+mn-ea"/>
                <a:cs typeface="+mn-cs"/>
              </a:rPr>
              <a:t>centred</a:t>
            </a:r>
            <a:r>
              <a:rPr lang="en-US" sz="1200" b="0" i="0" kern="1200" dirty="0" smtClean="0">
                <a:solidFill>
                  <a:schemeClr val="tx1"/>
                </a:solidFill>
                <a:effectLst/>
                <a:latin typeface="+mn-lt"/>
                <a:ea typeface="+mn-ea"/>
                <a:cs typeface="+mn-cs"/>
              </a:rPr>
              <a:t> care in practice. Nevertheless, the weaknesses cannot be overlooked. The therapeutic worth of a human contact is lost. A </a:t>
            </a:r>
            <a:r>
              <a:rPr lang="en-US" sz="1200" b="0" i="0" kern="1200" dirty="0" err="1" smtClean="0">
                <a:solidFill>
                  <a:schemeClr val="tx1"/>
                </a:solidFill>
                <a:effectLst/>
                <a:latin typeface="+mn-lt"/>
                <a:ea typeface="+mn-ea"/>
                <a:cs typeface="+mn-cs"/>
              </a:rPr>
              <a:t>chatbot</a:t>
            </a:r>
            <a:r>
              <a:rPr lang="en-US" sz="1200" b="0" i="0" kern="1200" dirty="0" smtClean="0">
                <a:solidFill>
                  <a:schemeClr val="tx1"/>
                </a:solidFill>
                <a:effectLst/>
                <a:latin typeface="+mn-lt"/>
                <a:ea typeface="+mn-ea"/>
                <a:cs typeface="+mn-cs"/>
              </a:rPr>
              <a:t> will not understand nuances and provide empathy. In addition, privacy is relevant to patients in the times of data breaches. Ironclad data governance and open policies are essential to use such technologies because the ICO (2024) requires it to generate and sustain trust among the population. </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BC1FD609-0387-4FBE-ABEB-2609732E2AEC}" type="slidenum">
              <a:rPr lang="en-US" smtClean="0"/>
              <a:t>5</a:t>
            </a:fld>
            <a:endParaRPr lang="en-US"/>
          </a:p>
        </p:txBody>
      </p:sp>
    </p:spTree>
    <p:extLst>
      <p:ext uri="{BB962C8B-B14F-4D97-AF65-F5344CB8AC3E}">
        <p14:creationId xmlns:p14="http://schemas.microsoft.com/office/powerpoint/2010/main" val="2119943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Perhaps the most complicated is the effect it has on the workforce. The chance is a radical change of role. Through administrative triage automation, GPs and nurses will be able to practice at the highest level of their license with patients who require them the most. This will be an effective weapon against burnout. It also opens up new career opportunities in digital health that are exciting to undertake. Nevertheless, the possibility of opposition exists. This is not related to substitution of clinicians but supplementing their work. According to a study by </a:t>
            </a:r>
            <a:r>
              <a:rPr lang="en-US" sz="1200" b="0" i="0" kern="1200" dirty="0" err="1" smtClean="0">
                <a:solidFill>
                  <a:schemeClr val="tx1"/>
                </a:solidFill>
                <a:effectLst/>
                <a:latin typeface="+mn-lt"/>
                <a:ea typeface="+mn-ea"/>
                <a:cs typeface="+mn-cs"/>
              </a:rPr>
              <a:t>Ganti</a:t>
            </a:r>
            <a:r>
              <a:rPr lang="en-US" sz="1200" b="0" i="0" kern="1200" dirty="0" smtClean="0">
                <a:solidFill>
                  <a:schemeClr val="tx1"/>
                </a:solidFill>
                <a:effectLst/>
                <a:latin typeface="+mn-lt"/>
                <a:ea typeface="+mn-ea"/>
                <a:cs typeface="+mn-cs"/>
              </a:rPr>
              <a:t> et al. (2023), they do not, but rather, co-design these systems and ensure that they are successful. This innovation will be justified by resistance without proper training and a well developed change management approach that will position staff as partners. </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BC1FD609-0387-4FBE-ABEB-2609732E2AEC}" type="slidenum">
              <a:rPr lang="en-US" smtClean="0"/>
              <a:t>6</a:t>
            </a:fld>
            <a:endParaRPr lang="en-US"/>
          </a:p>
        </p:txBody>
      </p:sp>
    </p:spTree>
    <p:extLst>
      <p:ext uri="{BB962C8B-B14F-4D97-AF65-F5344CB8AC3E}">
        <p14:creationId xmlns:p14="http://schemas.microsoft.com/office/powerpoint/2010/main" val="1381770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To achieve a smooth sailing transition of this change, we need to equal every adversarial situation with a strategic proactive reaction. Digital divide is alleviated through keeping phone lines open and putting up community digital support centers. The fundamental issue, clinical safety, is also covered by ongoing validation and ensuring smooth human escalation routes that are required to be mandatory. We need to engage the clinicians into the design process at the very beginning, positioning the AI as an effective helper rather than a substitute to work through the issue of workforce resistance. Lastly, the data security cannot be negotiated without strong governance frameworks, which are in line with DCB0129 standards. It is not a list of barriers, but a strategic roadmap of implementation</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a:t>
            </a:r>
            <a:r>
              <a:rPr lang="en-US" sz="1200" b="0" i="0" kern="1200" dirty="0" err="1" smtClean="0">
                <a:solidFill>
                  <a:schemeClr val="tx1"/>
                </a:solidFill>
                <a:effectLst/>
                <a:latin typeface="+mn-lt"/>
                <a:ea typeface="+mn-ea"/>
                <a:cs typeface="+mn-cs"/>
              </a:rPr>
              <a:t>Alwaked</a:t>
            </a:r>
            <a:r>
              <a:rPr lang="en-US" sz="1200" b="0" i="0" kern="1200" dirty="0" smtClean="0">
                <a:solidFill>
                  <a:schemeClr val="tx1"/>
                </a:solidFill>
                <a:effectLst/>
                <a:latin typeface="+mn-lt"/>
                <a:ea typeface="+mn-ea"/>
                <a:cs typeface="+mn-cs"/>
              </a:rPr>
              <a:t> et al., 2021).</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BC1FD609-0387-4FBE-ABEB-2609732E2AEC}" type="slidenum">
              <a:rPr lang="en-US" smtClean="0"/>
              <a:t>7</a:t>
            </a:fld>
            <a:endParaRPr lang="en-US"/>
          </a:p>
        </p:txBody>
      </p:sp>
    </p:spTree>
    <p:extLst>
      <p:ext uri="{BB962C8B-B14F-4D97-AF65-F5344CB8AC3E}">
        <p14:creationId xmlns:p14="http://schemas.microsoft.com/office/powerpoint/2010/main" val="837207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Conclusively, AI-empowered triage cannot be called a silver bullet, yet it is a strong and evidence-based change driver. It can transform the way we deliver services, make patients smarter and more powerful and reinvent the workforce but only when we do so in a critical and responsible manner</a:t>
            </a:r>
            <a:r>
              <a:rPr lang="en-US" sz="1200" b="0" i="0" kern="1200" baseline="0" dirty="0" smtClean="0">
                <a:solidFill>
                  <a:schemeClr val="tx1"/>
                </a:solidFill>
                <a:effectLst/>
                <a:latin typeface="+mn-lt"/>
                <a:ea typeface="+mn-ea"/>
                <a:cs typeface="+mn-cs"/>
              </a:rPr>
              <a:t> </a:t>
            </a:r>
            <a:r>
              <a:rPr lang="en-US" sz="1200" b="0" i="0" kern="1200" dirty="0" smtClean="0">
                <a:solidFill>
                  <a:schemeClr val="tx1"/>
                </a:solidFill>
                <a:effectLst/>
                <a:latin typeface="+mn-lt"/>
                <a:ea typeface="+mn-ea"/>
                <a:cs typeface="+mn-cs"/>
              </a:rPr>
              <a:t>(</a:t>
            </a:r>
            <a:r>
              <a:rPr lang="en-US" sz="1200" b="0" i="0" kern="1200" dirty="0" err="1" smtClean="0">
                <a:solidFill>
                  <a:schemeClr val="tx1"/>
                </a:solidFill>
                <a:effectLst/>
                <a:latin typeface="+mn-lt"/>
                <a:ea typeface="+mn-ea"/>
                <a:cs typeface="+mn-cs"/>
              </a:rPr>
              <a:t>Goar</a:t>
            </a:r>
            <a:r>
              <a:rPr lang="en-US" sz="1200" b="0" i="0" kern="1200" dirty="0" smtClean="0">
                <a:solidFill>
                  <a:schemeClr val="tx1"/>
                </a:solidFill>
                <a:effectLst/>
                <a:latin typeface="+mn-lt"/>
                <a:ea typeface="+mn-ea"/>
                <a:cs typeface="+mn-cs"/>
              </a:rPr>
              <a:t> et al., 2023). I will therefore highly suggest a pilot that is tested and controlled as well as an inclusive governing group to guide this innovation. In so doing, we will be able to tap its potential and protect the fundamental values of our NHS. Thank you. I now welcome your questions." </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BC1FD609-0387-4FBE-ABEB-2609732E2AEC}" type="slidenum">
              <a:rPr lang="en-US" smtClean="0"/>
              <a:t>8</a:t>
            </a:fld>
            <a:endParaRPr lang="en-US"/>
          </a:p>
        </p:txBody>
      </p:sp>
    </p:spTree>
    <p:extLst>
      <p:ext uri="{BB962C8B-B14F-4D97-AF65-F5344CB8AC3E}">
        <p14:creationId xmlns:p14="http://schemas.microsoft.com/office/powerpoint/2010/main" val="1459871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11/9/2025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ico.org.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Title: Transforming Frontline Care: The Impact of AI-Powered Triage </a:t>
            </a:r>
            <a:r>
              <a:rPr lang="en-US" dirty="0" err="1"/>
              <a:t>Chatbots</a:t>
            </a:r>
            <a:r>
              <a:rPr lang="en-US" dirty="0"/>
              <a:t/>
            </a:r>
            <a:br>
              <a:rPr lang="en-US" dirty="0"/>
            </a:br>
            <a:r>
              <a:rPr lang="en-US" dirty="0"/>
              <a:t/>
            </a:r>
            <a:br>
              <a:rPr lang="en-US" dirty="0"/>
            </a:br>
            <a:endParaRPr lang="en-US" dirty="0"/>
          </a:p>
        </p:txBody>
      </p:sp>
      <p:sp>
        <p:nvSpPr>
          <p:cNvPr id="3" name="Subtitle 2"/>
          <p:cNvSpPr>
            <a:spLocks noGrp="1"/>
          </p:cNvSpPr>
          <p:nvPr>
            <p:ph type="subTitle" idx="1"/>
          </p:nvPr>
        </p:nvSpPr>
        <p:spPr>
          <a:xfrm>
            <a:off x="2589213" y="3657601"/>
            <a:ext cx="8915399" cy="2246062"/>
          </a:xfrm>
        </p:spPr>
        <p:txBody>
          <a:bodyPr>
            <a:normAutofit/>
          </a:bodyPr>
          <a:lstStyle/>
          <a:p>
            <a:r>
              <a:rPr lang="en-US" dirty="0"/>
              <a:t>Module Code: BMHP6026 - Component 2</a:t>
            </a:r>
            <a:br>
              <a:rPr lang="en-US" dirty="0"/>
            </a:br>
            <a:r>
              <a:rPr lang="en-US" dirty="0"/>
              <a:t/>
            </a:r>
            <a:br>
              <a:rPr lang="en-US" dirty="0"/>
            </a:br>
            <a:r>
              <a:rPr lang="en-US" dirty="0"/>
              <a:t>Student Name: [Your Name]</a:t>
            </a:r>
            <a:br>
              <a:rPr lang="en-US" dirty="0"/>
            </a:br>
            <a:r>
              <a:rPr lang="en-US" dirty="0"/>
              <a:t/>
            </a:r>
            <a:br>
              <a:rPr lang="en-US" dirty="0"/>
            </a:br>
            <a:r>
              <a:rPr lang="en-US" dirty="0"/>
              <a:t>Student Number: [Your Number]</a:t>
            </a:r>
          </a:p>
        </p:txBody>
      </p:sp>
    </p:spTree>
    <p:extLst>
      <p:ext uri="{BB962C8B-B14F-4D97-AF65-F5344CB8AC3E}">
        <p14:creationId xmlns:p14="http://schemas.microsoft.com/office/powerpoint/2010/main" val="1946007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&amp; The Pressing Problem</a:t>
            </a:r>
            <a:br>
              <a:rPr lang="en-US" dirty="0"/>
            </a:br>
            <a:endParaRPr lang="en-US" dirty="0"/>
          </a:p>
        </p:txBody>
      </p:sp>
      <p:sp>
        <p:nvSpPr>
          <p:cNvPr id="3" name="Content Placeholder 2"/>
          <p:cNvSpPr>
            <a:spLocks noGrp="1"/>
          </p:cNvSpPr>
          <p:nvPr>
            <p:ph idx="1"/>
          </p:nvPr>
        </p:nvSpPr>
        <p:spPr>
          <a:xfrm>
            <a:off x="862012" y="1681480"/>
            <a:ext cx="6249988" cy="4272280"/>
          </a:xfrm>
        </p:spPr>
        <p:txBody>
          <a:bodyPr>
            <a:normAutofit fontScale="92500" lnSpcReduction="20000"/>
          </a:bodyPr>
          <a:lstStyle/>
          <a:p>
            <a:pPr marL="0" indent="0">
              <a:buNone/>
            </a:pPr>
            <a:r>
              <a:rPr lang="en-US" b="1" dirty="0" smtClean="0"/>
              <a:t>The </a:t>
            </a:r>
            <a:r>
              <a:rPr lang="en-US" b="1" dirty="0"/>
              <a:t>Crisis at the Front Door:</a:t>
            </a:r>
          </a:p>
          <a:p>
            <a:endParaRPr lang="en-US" dirty="0"/>
          </a:p>
          <a:p>
            <a:r>
              <a:rPr lang="en-US" dirty="0"/>
              <a:t>Over 20 million NHS 111 calls annually, often leading to long wait times.</a:t>
            </a:r>
          </a:p>
          <a:p>
            <a:endParaRPr lang="en-US" dirty="0"/>
          </a:p>
          <a:p>
            <a:r>
              <a:rPr lang="en-US" dirty="0"/>
              <a:t>GP appointments are at a record high, with patients struggling to access care.</a:t>
            </a:r>
          </a:p>
          <a:p>
            <a:endParaRPr lang="en-US" dirty="0"/>
          </a:p>
          <a:p>
            <a:r>
              <a:rPr lang="en-US" dirty="0"/>
              <a:t>Clinical staff are overburdened with administrative triage, leading to burnout (BMA, 2024).</a:t>
            </a:r>
          </a:p>
          <a:p>
            <a:endParaRPr lang="en-US" dirty="0"/>
          </a:p>
          <a:p>
            <a:r>
              <a:rPr lang="en-US" dirty="0"/>
              <a:t>Agenda: The Problem → The Solution → Impact Analysis (Service, Patients, Workforce) → Challenges &amp; Responses → Conclusion.</a:t>
            </a:r>
          </a:p>
        </p:txBody>
      </p:sp>
      <p:pic>
        <p:nvPicPr>
          <p:cNvPr id="4" name="Picture 3"/>
          <p:cNvPicPr>
            <a:picLocks noChangeAspect="1"/>
          </p:cNvPicPr>
          <p:nvPr/>
        </p:nvPicPr>
        <p:blipFill>
          <a:blip r:embed="rId3"/>
          <a:stretch>
            <a:fillRect/>
          </a:stretch>
        </p:blipFill>
        <p:spPr>
          <a:xfrm>
            <a:off x="7048768" y="2504440"/>
            <a:ext cx="4943736" cy="2626360"/>
          </a:xfrm>
          <a:prstGeom prst="rect">
            <a:avLst/>
          </a:prstGeom>
        </p:spPr>
      </p:pic>
      <p:sp>
        <p:nvSpPr>
          <p:cNvPr id="5" name="Rectangle 4"/>
          <p:cNvSpPr/>
          <p:nvPr/>
        </p:nvSpPr>
        <p:spPr>
          <a:xfrm>
            <a:off x="5975826" y="6141134"/>
            <a:ext cx="6096000" cy="646331"/>
          </a:xfrm>
          <a:prstGeom prst="rect">
            <a:avLst/>
          </a:prstGeom>
        </p:spPr>
        <p:txBody>
          <a:bodyPr>
            <a:spAutoFit/>
          </a:bodyPr>
          <a:lstStyle/>
          <a:p>
            <a:r>
              <a:rPr lang="en-US" dirty="0"/>
              <a:t>https://www.england.nhs.uk/long-read/monthly-operational-statistics-june-2024/</a:t>
            </a:r>
          </a:p>
        </p:txBody>
      </p:sp>
    </p:spTree>
    <p:extLst>
      <p:ext uri="{BB962C8B-B14F-4D97-AF65-F5344CB8AC3E}">
        <p14:creationId xmlns:p14="http://schemas.microsoft.com/office/powerpoint/2010/main" val="2427054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Innovative Solution: AI Triage </a:t>
            </a:r>
            <a:r>
              <a:rPr lang="en-US" dirty="0" err="1"/>
              <a:t>Chatbots</a:t>
            </a:r>
            <a:endParaRPr lang="en-US" dirty="0"/>
          </a:p>
        </p:txBody>
      </p:sp>
      <p:sp>
        <p:nvSpPr>
          <p:cNvPr id="3" name="Content Placeholder 2"/>
          <p:cNvSpPr>
            <a:spLocks noGrp="1"/>
          </p:cNvSpPr>
          <p:nvPr>
            <p:ph idx="1"/>
          </p:nvPr>
        </p:nvSpPr>
        <p:spPr>
          <a:xfrm>
            <a:off x="6316028" y="1905000"/>
            <a:ext cx="5875972" cy="4953000"/>
          </a:xfrm>
        </p:spPr>
        <p:txBody>
          <a:bodyPr>
            <a:normAutofit/>
          </a:bodyPr>
          <a:lstStyle/>
          <a:p>
            <a:pPr marL="0" indent="0">
              <a:buNone/>
            </a:pPr>
            <a:r>
              <a:rPr lang="en-US" b="1" dirty="0"/>
              <a:t>What is it? A conversational AI platform that uses Natural Language Processing (NLP</a:t>
            </a:r>
            <a:r>
              <a:rPr lang="en-US" b="1" dirty="0" smtClean="0"/>
              <a:t>).</a:t>
            </a:r>
            <a:endParaRPr lang="en-US" b="1" dirty="0"/>
          </a:p>
          <a:p>
            <a:pPr marL="0" indent="0">
              <a:buNone/>
            </a:pPr>
            <a:r>
              <a:rPr lang="en-US" b="1" dirty="0"/>
              <a:t>How does it work?</a:t>
            </a:r>
          </a:p>
          <a:p>
            <a:pPr marL="0" indent="0">
              <a:buNone/>
            </a:pPr>
            <a:endParaRPr lang="en-US" b="1" dirty="0"/>
          </a:p>
          <a:p>
            <a:r>
              <a:rPr lang="en-US" dirty="0"/>
              <a:t>Patients describe symptoms via text or voice.</a:t>
            </a:r>
          </a:p>
          <a:p>
            <a:endParaRPr lang="en-US" dirty="0"/>
          </a:p>
          <a:p>
            <a:r>
              <a:rPr lang="en-US" dirty="0"/>
              <a:t>The AI assesses urgency using validated clinical algorithms.</a:t>
            </a:r>
          </a:p>
          <a:p>
            <a:endParaRPr lang="en-US" dirty="0"/>
          </a:p>
          <a:p>
            <a:r>
              <a:rPr lang="en-US" dirty="0"/>
              <a:t>It provides instant, evidence-based guidance and directs users to the most appropriate care pathway.</a:t>
            </a:r>
          </a:p>
        </p:txBody>
      </p:sp>
      <p:pic>
        <p:nvPicPr>
          <p:cNvPr id="4" name="Picture 3"/>
          <p:cNvPicPr>
            <a:picLocks noChangeAspect="1"/>
          </p:cNvPicPr>
          <p:nvPr/>
        </p:nvPicPr>
        <p:blipFill>
          <a:blip r:embed="rId3"/>
          <a:stretch>
            <a:fillRect/>
          </a:stretch>
        </p:blipFill>
        <p:spPr>
          <a:xfrm>
            <a:off x="-210642" y="2072640"/>
            <a:ext cx="6526670" cy="3671252"/>
          </a:xfrm>
          <a:prstGeom prst="rect">
            <a:avLst/>
          </a:prstGeom>
        </p:spPr>
      </p:pic>
      <p:sp>
        <p:nvSpPr>
          <p:cNvPr id="5" name="Rectangle 4"/>
          <p:cNvSpPr/>
          <p:nvPr/>
        </p:nvSpPr>
        <p:spPr>
          <a:xfrm>
            <a:off x="0" y="5911532"/>
            <a:ext cx="6316028" cy="738664"/>
          </a:xfrm>
          <a:prstGeom prst="rect">
            <a:avLst/>
          </a:prstGeom>
        </p:spPr>
        <p:txBody>
          <a:bodyPr wrap="square">
            <a:spAutoFit/>
          </a:bodyPr>
          <a:lstStyle/>
          <a:p>
            <a:r>
              <a:rPr lang="en-US" sz="1400" dirty="0"/>
              <a:t>https://www.researchgate.net/figure/A-chatbot-network-diagram-patient-initiated-approach-This-diagram-illustrates-a-generic_fig2_340853000</a:t>
            </a:r>
          </a:p>
        </p:txBody>
      </p:sp>
    </p:spTree>
    <p:extLst>
      <p:ext uri="{BB962C8B-B14F-4D97-AF65-F5344CB8AC3E}">
        <p14:creationId xmlns:p14="http://schemas.microsoft.com/office/powerpoint/2010/main" val="3349284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Analysis 1: </a:t>
            </a:r>
            <a:r>
              <a:rPr lang="en-US" dirty="0" err="1"/>
              <a:t>Revolutionising</a:t>
            </a:r>
            <a:r>
              <a:rPr lang="en-US" dirty="0"/>
              <a:t> Service Delivery</a:t>
            </a:r>
          </a:p>
        </p:txBody>
      </p:sp>
      <p:sp>
        <p:nvSpPr>
          <p:cNvPr id="3" name="Content Placeholder 2"/>
          <p:cNvSpPr>
            <a:spLocks noGrp="1"/>
          </p:cNvSpPr>
          <p:nvPr>
            <p:ph idx="1"/>
          </p:nvPr>
        </p:nvSpPr>
        <p:spPr>
          <a:xfrm>
            <a:off x="1551709" y="2119745"/>
            <a:ext cx="7096991" cy="4475019"/>
          </a:xfrm>
        </p:spPr>
        <p:txBody>
          <a:bodyPr>
            <a:normAutofit fontScale="70000" lnSpcReduction="20000"/>
          </a:bodyPr>
          <a:lstStyle/>
          <a:p>
            <a:pPr marL="0" indent="0">
              <a:buNone/>
            </a:pPr>
            <a:r>
              <a:rPr lang="en-US" b="1" dirty="0"/>
              <a:t>Strengths &amp; Opportunities:</a:t>
            </a:r>
          </a:p>
          <a:p>
            <a:endParaRPr lang="en-US" dirty="0"/>
          </a:p>
          <a:p>
            <a:r>
              <a:rPr lang="en-US" dirty="0"/>
              <a:t>24/7 Accessibility: Immediate care guidance, reducing out-of-hours pressure.</a:t>
            </a:r>
          </a:p>
          <a:p>
            <a:endParaRPr lang="en-US" dirty="0"/>
          </a:p>
          <a:p>
            <a:r>
              <a:rPr lang="en-US" dirty="0"/>
              <a:t>Efficiency: Reduces unnecessary GP appointments and A&amp;E visits. A study by Combes et al. (2023) showed a 15% reduction in low-acuity presentations (</a:t>
            </a:r>
            <a:r>
              <a:rPr lang="en-US" dirty="0" err="1"/>
              <a:t>Wah</a:t>
            </a:r>
            <a:r>
              <a:rPr lang="en-US" dirty="0"/>
              <a:t>, 2025</a:t>
            </a:r>
            <a:r>
              <a:rPr lang="en-US" dirty="0" smtClean="0"/>
              <a:t>).</a:t>
            </a:r>
            <a:endParaRPr lang="en-US" dirty="0"/>
          </a:p>
          <a:p>
            <a:endParaRPr lang="en-US" dirty="0"/>
          </a:p>
          <a:p>
            <a:r>
              <a:rPr lang="en-US" dirty="0"/>
              <a:t>Data-Driven Insights: Aggregated, </a:t>
            </a:r>
            <a:r>
              <a:rPr lang="en-US" dirty="0" err="1"/>
              <a:t>anonymised</a:t>
            </a:r>
            <a:r>
              <a:rPr lang="en-US" dirty="0"/>
              <a:t> data can predict local disease outbreaks.</a:t>
            </a:r>
          </a:p>
          <a:p>
            <a:endParaRPr lang="en-US" dirty="0"/>
          </a:p>
          <a:p>
            <a:pPr marL="0" indent="0">
              <a:buNone/>
            </a:pPr>
            <a:r>
              <a:rPr lang="en-US" b="1" dirty="0"/>
              <a:t>Weaknesses &amp; Threats:</a:t>
            </a:r>
          </a:p>
          <a:p>
            <a:endParaRPr lang="en-US" dirty="0"/>
          </a:p>
          <a:p>
            <a:r>
              <a:rPr lang="en-US" dirty="0"/>
              <a:t>Digital Divide: Risks excluding elderly or digitally illiterate populations.</a:t>
            </a:r>
          </a:p>
          <a:p>
            <a:endParaRPr lang="en-US" dirty="0"/>
          </a:p>
          <a:p>
            <a:r>
              <a:rPr lang="en-US" dirty="0"/>
              <a:t>Infrastructure Dependency: Relies on stable internet and digital systems.</a:t>
            </a:r>
          </a:p>
        </p:txBody>
      </p:sp>
      <p:pic>
        <p:nvPicPr>
          <p:cNvPr id="4" name="Picture 3"/>
          <p:cNvPicPr>
            <a:picLocks noChangeAspect="1"/>
          </p:cNvPicPr>
          <p:nvPr/>
        </p:nvPicPr>
        <p:blipFill>
          <a:blip r:embed="rId3"/>
          <a:stretch>
            <a:fillRect/>
          </a:stretch>
        </p:blipFill>
        <p:spPr>
          <a:xfrm>
            <a:off x="8648700" y="3452812"/>
            <a:ext cx="3495676" cy="1747838"/>
          </a:xfrm>
          <a:prstGeom prst="rect">
            <a:avLst/>
          </a:prstGeom>
        </p:spPr>
      </p:pic>
    </p:spTree>
    <p:extLst>
      <p:ext uri="{BB962C8B-B14F-4D97-AF65-F5344CB8AC3E}">
        <p14:creationId xmlns:p14="http://schemas.microsoft.com/office/powerpoint/2010/main" val="4292627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1375" y="369697"/>
            <a:ext cx="8911687" cy="1280890"/>
          </a:xfrm>
        </p:spPr>
        <p:txBody>
          <a:bodyPr/>
          <a:lstStyle/>
          <a:p>
            <a:r>
              <a:rPr lang="en-US" dirty="0"/>
              <a:t>Impact Analysis 2: Empowering &amp; Engaging Patients</a:t>
            </a:r>
          </a:p>
        </p:txBody>
      </p:sp>
      <p:sp>
        <p:nvSpPr>
          <p:cNvPr id="3" name="Content Placeholder 2"/>
          <p:cNvSpPr>
            <a:spLocks noGrp="1"/>
          </p:cNvSpPr>
          <p:nvPr>
            <p:ph idx="1"/>
          </p:nvPr>
        </p:nvSpPr>
        <p:spPr>
          <a:xfrm>
            <a:off x="1385455" y="2036618"/>
            <a:ext cx="9815945" cy="4821382"/>
          </a:xfrm>
        </p:spPr>
        <p:txBody>
          <a:bodyPr>
            <a:normAutofit fontScale="92500" lnSpcReduction="20000"/>
          </a:bodyPr>
          <a:lstStyle/>
          <a:p>
            <a:pPr marL="0" indent="0">
              <a:buNone/>
            </a:pPr>
            <a:r>
              <a:rPr lang="en-US" b="1" dirty="0"/>
              <a:t>Strengths &amp; Opportunities:</a:t>
            </a:r>
          </a:p>
          <a:p>
            <a:endParaRPr lang="en-US" dirty="0"/>
          </a:p>
          <a:p>
            <a:r>
              <a:rPr lang="en-US" dirty="0"/>
              <a:t>Empowerment: Provides instant information, promoting self-management and health literacy.</a:t>
            </a:r>
          </a:p>
          <a:p>
            <a:endParaRPr lang="en-US" dirty="0"/>
          </a:p>
          <a:p>
            <a:r>
              <a:rPr lang="en-US" dirty="0"/>
              <a:t>Convenience: Accessible from home, at any time, reducing travel and time off work.</a:t>
            </a:r>
          </a:p>
          <a:p>
            <a:endParaRPr lang="en-US" dirty="0"/>
          </a:p>
          <a:p>
            <a:r>
              <a:rPr lang="en-US" dirty="0"/>
              <a:t>Patient Satisfaction: Studies show high satisfaction with the speed and privacy of digital triage (</a:t>
            </a:r>
            <a:r>
              <a:rPr lang="en-US" dirty="0" err="1"/>
              <a:t>Pilbery</a:t>
            </a:r>
            <a:r>
              <a:rPr lang="en-US" dirty="0"/>
              <a:t> et al., 2024</a:t>
            </a:r>
            <a:r>
              <a:rPr lang="en-US" dirty="0" smtClean="0"/>
              <a:t>).</a:t>
            </a:r>
            <a:endParaRPr lang="en-US" dirty="0"/>
          </a:p>
          <a:p>
            <a:pPr marL="0" indent="0">
              <a:buNone/>
            </a:pPr>
            <a:r>
              <a:rPr lang="en-US" b="1" dirty="0"/>
              <a:t>Weaknesses &amp; Threats:</a:t>
            </a:r>
          </a:p>
          <a:p>
            <a:endParaRPr lang="en-US" dirty="0"/>
          </a:p>
          <a:p>
            <a:r>
              <a:rPr lang="en-US" dirty="0"/>
              <a:t>Loss of Personal Touch: The absence of human empathy can be a barrier.</a:t>
            </a:r>
          </a:p>
          <a:p>
            <a:endParaRPr lang="en-US" dirty="0"/>
          </a:p>
          <a:p>
            <a:r>
              <a:rPr lang="en-US" dirty="0"/>
              <a:t>Data Privacy: Significant concerns regarding the security and use of sensitive health data.</a:t>
            </a:r>
          </a:p>
        </p:txBody>
      </p:sp>
      <p:pic>
        <p:nvPicPr>
          <p:cNvPr id="5" name="Picture 4"/>
          <p:cNvPicPr>
            <a:picLocks noChangeAspect="1"/>
          </p:cNvPicPr>
          <p:nvPr/>
        </p:nvPicPr>
        <p:blipFill>
          <a:blip r:embed="rId3"/>
          <a:stretch>
            <a:fillRect/>
          </a:stretch>
        </p:blipFill>
        <p:spPr>
          <a:xfrm>
            <a:off x="9686925" y="369697"/>
            <a:ext cx="2333625" cy="1952625"/>
          </a:xfrm>
          <a:prstGeom prst="rect">
            <a:avLst/>
          </a:prstGeom>
        </p:spPr>
      </p:pic>
    </p:spTree>
    <p:extLst>
      <p:ext uri="{BB962C8B-B14F-4D97-AF65-F5344CB8AC3E}">
        <p14:creationId xmlns:p14="http://schemas.microsoft.com/office/powerpoint/2010/main" val="458274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Analysis 3: Transforming the Workforce</a:t>
            </a:r>
          </a:p>
        </p:txBody>
      </p:sp>
      <p:sp>
        <p:nvSpPr>
          <p:cNvPr id="3" name="Content Placeholder 2"/>
          <p:cNvSpPr>
            <a:spLocks noGrp="1"/>
          </p:cNvSpPr>
          <p:nvPr>
            <p:ph idx="1"/>
          </p:nvPr>
        </p:nvSpPr>
        <p:spPr>
          <a:xfrm>
            <a:off x="1922462" y="2130136"/>
            <a:ext cx="9048606" cy="4378036"/>
          </a:xfrm>
        </p:spPr>
        <p:txBody>
          <a:bodyPr>
            <a:normAutofit fontScale="92500" lnSpcReduction="20000"/>
          </a:bodyPr>
          <a:lstStyle/>
          <a:p>
            <a:pPr marL="0" indent="0">
              <a:buNone/>
            </a:pPr>
            <a:r>
              <a:rPr lang="en-US" b="1" dirty="0"/>
              <a:t>Strengths &amp; Opportunities:</a:t>
            </a:r>
          </a:p>
          <a:p>
            <a:endParaRPr lang="en-US" dirty="0"/>
          </a:p>
          <a:p>
            <a:r>
              <a:rPr lang="en-US" dirty="0"/>
              <a:t>Upskilling: Frees clinicians from routine queries to focus on complex care, fostering job satisfaction.</a:t>
            </a:r>
          </a:p>
          <a:p>
            <a:endParaRPr lang="en-US" dirty="0"/>
          </a:p>
          <a:p>
            <a:r>
              <a:rPr lang="en-US" dirty="0"/>
              <a:t>New Roles: Creates demand for digital care coordinators, clinical AI trainers, and data analysts.</a:t>
            </a:r>
          </a:p>
          <a:p>
            <a:endParaRPr lang="en-US" dirty="0"/>
          </a:p>
          <a:p>
            <a:pPr marL="0" indent="0">
              <a:buNone/>
            </a:pPr>
            <a:r>
              <a:rPr lang="en-US" b="1" dirty="0"/>
              <a:t>Weaknesses &amp; Threats:</a:t>
            </a:r>
          </a:p>
          <a:p>
            <a:endParaRPr lang="en-US" dirty="0"/>
          </a:p>
          <a:p>
            <a:r>
              <a:rPr lang="en-US" dirty="0"/>
              <a:t>Digital Literacy Gap: Not all staff are prepared for this transition.</a:t>
            </a:r>
          </a:p>
          <a:p>
            <a:endParaRPr lang="en-US" dirty="0"/>
          </a:p>
          <a:p>
            <a:r>
              <a:rPr lang="en-US" dirty="0"/>
              <a:t>Resistance to Change: Fear of job displacement and distrust of AI recommendations.</a:t>
            </a:r>
          </a:p>
        </p:txBody>
      </p:sp>
      <p:pic>
        <p:nvPicPr>
          <p:cNvPr id="4" name="Picture 3"/>
          <p:cNvPicPr>
            <a:picLocks noChangeAspect="1"/>
          </p:cNvPicPr>
          <p:nvPr/>
        </p:nvPicPr>
        <p:blipFill>
          <a:blip r:embed="rId3"/>
          <a:stretch>
            <a:fillRect/>
          </a:stretch>
        </p:blipFill>
        <p:spPr>
          <a:xfrm>
            <a:off x="9431337" y="4797136"/>
            <a:ext cx="2508250" cy="1504950"/>
          </a:xfrm>
          <a:prstGeom prst="rect">
            <a:avLst/>
          </a:prstGeom>
        </p:spPr>
      </p:pic>
    </p:spTree>
    <p:extLst>
      <p:ext uri="{BB962C8B-B14F-4D97-AF65-F5344CB8AC3E}">
        <p14:creationId xmlns:p14="http://schemas.microsoft.com/office/powerpoint/2010/main" val="208821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Synthesis: Navigating Key Challenges</a:t>
            </a:r>
          </a:p>
        </p:txBody>
      </p:sp>
      <p:graphicFrame>
        <p:nvGraphicFramePr>
          <p:cNvPr id="7" name="Table 6"/>
          <p:cNvGraphicFramePr>
            <a:graphicFrameLocks noGrp="1"/>
          </p:cNvGraphicFramePr>
          <p:nvPr>
            <p:extLst>
              <p:ext uri="{D42A27DB-BD31-4B8C-83A1-F6EECF244321}">
                <p14:modId xmlns:p14="http://schemas.microsoft.com/office/powerpoint/2010/main" val="2629232263"/>
              </p:ext>
            </p:extLst>
          </p:nvPr>
        </p:nvGraphicFramePr>
        <p:xfrm>
          <a:off x="2429821" y="1762125"/>
          <a:ext cx="4719334" cy="3886201"/>
        </p:xfrm>
        <a:graphic>
          <a:graphicData uri="http://schemas.openxmlformats.org/drawingml/2006/table">
            <a:tbl>
              <a:tblPr/>
              <a:tblGrid>
                <a:gridCol w="2359667">
                  <a:extLst>
                    <a:ext uri="{9D8B030D-6E8A-4147-A177-3AD203B41FA5}">
                      <a16:colId xmlns:a16="http://schemas.microsoft.com/office/drawing/2014/main" val="1938050233"/>
                    </a:ext>
                  </a:extLst>
                </a:gridCol>
                <a:gridCol w="2359667">
                  <a:extLst>
                    <a:ext uri="{9D8B030D-6E8A-4147-A177-3AD203B41FA5}">
                      <a16:colId xmlns:a16="http://schemas.microsoft.com/office/drawing/2014/main" val="210204094"/>
                    </a:ext>
                  </a:extLst>
                </a:gridCol>
              </a:tblGrid>
              <a:tr h="321653">
                <a:tc>
                  <a:txBody>
                    <a:bodyPr/>
                    <a:lstStyle/>
                    <a:p>
                      <a:pPr algn="l"/>
                      <a:r>
                        <a:rPr lang="en-US" sz="1200" b="1">
                          <a:effectLst/>
                          <a:latin typeface="quote-cjk-patch"/>
                        </a:rPr>
                        <a:t>Challenge</a:t>
                      </a:r>
                      <a:endParaRPr lang="en-US" sz="1200" b="0">
                        <a:effectLst/>
                        <a:latin typeface="quote-cjk-patch"/>
                      </a:endParaRPr>
                    </a:p>
                  </a:txBody>
                  <a:tcPr marL="63276" marR="105460" marT="65912" marB="65912" anchor="ctr">
                    <a:lnL>
                      <a:noFill/>
                    </a:lnL>
                    <a:lnR>
                      <a:noFill/>
                    </a:lnR>
                    <a:lnT>
                      <a:noFill/>
                    </a:lnT>
                    <a:lnB>
                      <a:noFill/>
                    </a:lnB>
                    <a:solidFill>
                      <a:srgbClr val="FFFFFF"/>
                    </a:solidFill>
                  </a:tcPr>
                </a:tc>
                <a:tc>
                  <a:txBody>
                    <a:bodyPr/>
                    <a:lstStyle/>
                    <a:p>
                      <a:pPr algn="l"/>
                      <a:r>
                        <a:rPr lang="en-US" sz="1200" b="1">
                          <a:effectLst/>
                          <a:latin typeface="quote-cjk-patch"/>
                        </a:rPr>
                        <a:t>Strategic Response</a:t>
                      </a:r>
                      <a:endParaRPr lang="en-US" sz="1200" b="0">
                        <a:effectLst/>
                        <a:latin typeface="quote-cjk-patch"/>
                      </a:endParaRPr>
                    </a:p>
                  </a:txBody>
                  <a:tcPr marL="105460" marR="105460" marT="65912" marB="65912" anchor="ctr">
                    <a:lnL>
                      <a:noFill/>
                    </a:lnL>
                    <a:lnR>
                      <a:noFill/>
                    </a:lnR>
                    <a:lnT>
                      <a:noFill/>
                    </a:lnT>
                    <a:lnB>
                      <a:noFill/>
                    </a:lnB>
                    <a:solidFill>
                      <a:srgbClr val="FFFFFF"/>
                    </a:solidFill>
                  </a:tcPr>
                </a:tc>
                <a:extLst>
                  <a:ext uri="{0D108BD9-81ED-4DB2-BD59-A6C34878D82A}">
                    <a16:rowId xmlns:a16="http://schemas.microsoft.com/office/drawing/2014/main" val="835319973"/>
                  </a:ext>
                </a:extLst>
              </a:tr>
              <a:tr h="891137">
                <a:tc>
                  <a:txBody>
                    <a:bodyPr/>
                    <a:lstStyle/>
                    <a:p>
                      <a:r>
                        <a:rPr lang="en-US" sz="1200" b="1">
                          <a:effectLst/>
                          <a:latin typeface="quote-cjk-patch"/>
                        </a:rPr>
                        <a:t>Digital Divide &amp; Inequality</a:t>
                      </a:r>
                      <a:endParaRPr lang="en-US" sz="1200" b="0">
                        <a:effectLst/>
                        <a:latin typeface="quote-cjk-patch"/>
                      </a:endParaRPr>
                    </a:p>
                  </a:txBody>
                  <a:tcPr marL="63276" marR="105460" marT="65912" marB="65912" anchor="ctr">
                    <a:lnL>
                      <a:noFill/>
                    </a:lnL>
                    <a:lnR>
                      <a:noFill/>
                    </a:lnR>
                    <a:lnT>
                      <a:noFill/>
                    </a:lnT>
                    <a:lnB>
                      <a:noFill/>
                    </a:lnB>
                    <a:solidFill>
                      <a:srgbClr val="FFFFFF"/>
                    </a:solidFill>
                  </a:tcPr>
                </a:tc>
                <a:tc>
                  <a:txBody>
                    <a:bodyPr/>
                    <a:lstStyle/>
                    <a:p>
                      <a:r>
                        <a:rPr lang="en-US" sz="1200" b="0">
                          <a:effectLst/>
                          <a:latin typeface="quote-cjk-patch"/>
                        </a:rPr>
                        <a:t>Maintain traditional phone access; offer in-person digital support hubs in libraries and clinics.</a:t>
                      </a:r>
                    </a:p>
                  </a:txBody>
                  <a:tcPr marL="105460" marR="63276" marT="65912" marB="65912" anchor="ctr">
                    <a:lnL>
                      <a:noFill/>
                    </a:lnL>
                    <a:lnR>
                      <a:noFill/>
                    </a:lnR>
                    <a:lnT>
                      <a:noFill/>
                    </a:lnT>
                    <a:lnB>
                      <a:noFill/>
                    </a:lnB>
                    <a:solidFill>
                      <a:srgbClr val="FFFFFF"/>
                    </a:solidFill>
                  </a:tcPr>
                </a:tc>
                <a:extLst>
                  <a:ext uri="{0D108BD9-81ED-4DB2-BD59-A6C34878D82A}">
                    <a16:rowId xmlns:a16="http://schemas.microsoft.com/office/drawing/2014/main" val="660607317"/>
                  </a:ext>
                </a:extLst>
              </a:tr>
              <a:tr h="891137">
                <a:tc>
                  <a:txBody>
                    <a:bodyPr/>
                    <a:lstStyle/>
                    <a:p>
                      <a:r>
                        <a:rPr lang="en-US" sz="1200" b="1">
                          <a:effectLst/>
                          <a:latin typeface="quote-cjk-patch"/>
                        </a:rPr>
                        <a:t>Clinical Safety &amp; Accuracy</a:t>
                      </a:r>
                      <a:endParaRPr lang="en-US" sz="1200" b="0">
                        <a:effectLst/>
                        <a:latin typeface="quote-cjk-patch"/>
                      </a:endParaRPr>
                    </a:p>
                  </a:txBody>
                  <a:tcPr marL="63276" marR="105460" marT="65912" marB="65912" anchor="ctr">
                    <a:lnL>
                      <a:noFill/>
                    </a:lnL>
                    <a:lnR>
                      <a:noFill/>
                    </a:lnR>
                    <a:lnT>
                      <a:noFill/>
                    </a:lnT>
                    <a:lnB>
                      <a:noFill/>
                    </a:lnB>
                    <a:solidFill>
                      <a:srgbClr val="FFFFFF"/>
                    </a:solidFill>
                  </a:tcPr>
                </a:tc>
                <a:tc>
                  <a:txBody>
                    <a:bodyPr/>
                    <a:lstStyle/>
                    <a:p>
                      <a:r>
                        <a:rPr lang="en-US" sz="1200" b="0">
                          <a:effectLst/>
                          <a:latin typeface="quote-cjk-patch"/>
                        </a:rPr>
                        <a:t>Rigorous, ongoing validation against gold-standard triage; clear pathways to human escalation.</a:t>
                      </a:r>
                    </a:p>
                  </a:txBody>
                  <a:tcPr marL="105460" marR="63276" marT="65912" marB="65912" anchor="ctr">
                    <a:lnL>
                      <a:noFill/>
                    </a:lnL>
                    <a:lnR>
                      <a:noFill/>
                    </a:lnR>
                    <a:lnT>
                      <a:noFill/>
                    </a:lnT>
                    <a:lnB>
                      <a:noFill/>
                    </a:lnB>
                    <a:solidFill>
                      <a:srgbClr val="FFFFFF"/>
                    </a:solidFill>
                  </a:tcPr>
                </a:tc>
                <a:extLst>
                  <a:ext uri="{0D108BD9-81ED-4DB2-BD59-A6C34878D82A}">
                    <a16:rowId xmlns:a16="http://schemas.microsoft.com/office/drawing/2014/main" val="2043614208"/>
                  </a:ext>
                </a:extLst>
              </a:tr>
              <a:tr h="891137">
                <a:tc>
                  <a:txBody>
                    <a:bodyPr/>
                    <a:lstStyle/>
                    <a:p>
                      <a:r>
                        <a:rPr lang="en-US" sz="1200" b="1">
                          <a:effectLst/>
                          <a:latin typeface="quote-cjk-patch"/>
                        </a:rPr>
                        <a:t>Workforce Resistance</a:t>
                      </a:r>
                      <a:endParaRPr lang="en-US" sz="1200" b="0">
                        <a:effectLst/>
                        <a:latin typeface="quote-cjk-patch"/>
                      </a:endParaRPr>
                    </a:p>
                  </a:txBody>
                  <a:tcPr marL="63276" marR="105460" marT="65912" marB="65912" anchor="ctr">
                    <a:lnL>
                      <a:noFill/>
                    </a:lnL>
                    <a:lnR>
                      <a:noFill/>
                    </a:lnR>
                    <a:lnT>
                      <a:noFill/>
                    </a:lnT>
                    <a:lnB>
                      <a:noFill/>
                    </a:lnB>
                    <a:solidFill>
                      <a:srgbClr val="FFFFFF"/>
                    </a:solidFill>
                  </a:tcPr>
                </a:tc>
                <a:tc>
                  <a:txBody>
                    <a:bodyPr/>
                    <a:lstStyle/>
                    <a:p>
                      <a:r>
                        <a:rPr lang="en-US" sz="1200" b="0">
                          <a:effectLst/>
                          <a:latin typeface="quote-cjk-patch"/>
                        </a:rPr>
                        <a:t>Co-design implementation; provide robust training; position AI as a 'clinical decision support' tool.</a:t>
                      </a:r>
                    </a:p>
                  </a:txBody>
                  <a:tcPr marL="105460" marR="63276" marT="65912" marB="65912" anchor="ctr">
                    <a:lnL>
                      <a:noFill/>
                    </a:lnL>
                    <a:lnR>
                      <a:noFill/>
                    </a:lnR>
                    <a:lnT>
                      <a:noFill/>
                    </a:lnT>
                    <a:lnB>
                      <a:noFill/>
                    </a:lnB>
                    <a:solidFill>
                      <a:srgbClr val="FFFFFF"/>
                    </a:solidFill>
                  </a:tcPr>
                </a:tc>
                <a:extLst>
                  <a:ext uri="{0D108BD9-81ED-4DB2-BD59-A6C34878D82A}">
                    <a16:rowId xmlns:a16="http://schemas.microsoft.com/office/drawing/2014/main" val="3710428616"/>
                  </a:ext>
                </a:extLst>
              </a:tr>
              <a:tr h="891137">
                <a:tc>
                  <a:txBody>
                    <a:bodyPr/>
                    <a:lstStyle/>
                    <a:p>
                      <a:r>
                        <a:rPr lang="en-US" sz="1200" b="1">
                          <a:effectLst/>
                          <a:latin typeface="quote-cjk-patch"/>
                        </a:rPr>
                        <a:t>Data Security &amp; Governance</a:t>
                      </a:r>
                      <a:endParaRPr lang="en-US" sz="1200" b="0">
                        <a:effectLst/>
                        <a:latin typeface="quote-cjk-patch"/>
                      </a:endParaRPr>
                    </a:p>
                  </a:txBody>
                  <a:tcPr marL="63276" marR="105460" marT="65912" marB="65912" anchor="ctr">
                    <a:lnL>
                      <a:noFill/>
                    </a:lnL>
                    <a:lnR>
                      <a:noFill/>
                    </a:lnR>
                    <a:lnT>
                      <a:noFill/>
                    </a:lnT>
                    <a:lnB>
                      <a:noFill/>
                    </a:lnB>
                    <a:solidFill>
                      <a:srgbClr val="FFFFFF"/>
                    </a:solidFill>
                  </a:tcPr>
                </a:tc>
                <a:tc>
                  <a:txBody>
                    <a:bodyPr/>
                    <a:lstStyle/>
                    <a:p>
                      <a:r>
                        <a:rPr lang="en-US" sz="1200" b="0" dirty="0">
                          <a:effectLst/>
                          <a:latin typeface="quote-cjk-patch"/>
                        </a:rPr>
                        <a:t>Adhere to UK GDPR and DCB0129 clinical safety standards; transparent data use policies.</a:t>
                      </a:r>
                    </a:p>
                  </a:txBody>
                  <a:tcPr marL="105460" marR="63276" marT="65912" marB="65912" anchor="ctr">
                    <a:lnL>
                      <a:noFill/>
                    </a:lnL>
                    <a:lnR>
                      <a:noFill/>
                    </a:lnR>
                    <a:lnT>
                      <a:noFill/>
                    </a:lnT>
                    <a:lnB>
                      <a:noFill/>
                    </a:lnB>
                    <a:solidFill>
                      <a:srgbClr val="FFFFFF"/>
                    </a:solidFill>
                  </a:tcPr>
                </a:tc>
                <a:extLst>
                  <a:ext uri="{0D108BD9-81ED-4DB2-BD59-A6C34878D82A}">
                    <a16:rowId xmlns:a16="http://schemas.microsoft.com/office/drawing/2014/main" val="2610729630"/>
                  </a:ext>
                </a:extLst>
              </a:tr>
            </a:tbl>
          </a:graphicData>
        </a:graphic>
      </p:graphicFrame>
      <p:sp>
        <p:nvSpPr>
          <p:cNvPr id="8" name="Rectangle 2"/>
          <p:cNvSpPr>
            <a:spLocks noChangeArrowheads="1"/>
          </p:cNvSpPr>
          <p:nvPr/>
        </p:nvSpPr>
        <p:spPr bwMode="auto">
          <a:xfrm>
            <a:off x="3802063" y="190500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smtClean="0">
                <a:ln>
                  <a:noFill/>
                </a:ln>
                <a:solidFill>
                  <a:srgbClr val="0F1115"/>
                </a:solidFill>
                <a:effectLst/>
                <a:latin typeface="quote-cjk-patch"/>
              </a:rPr>
              <a:t/>
            </a:r>
            <a:br>
              <a:rPr kumimoji="0" lang="en-US" altLang="en-US" sz="1200" b="0" i="0" u="none" strike="noStrike" cap="none" normalizeH="0" baseline="0" smtClean="0">
                <a:ln>
                  <a:noFill/>
                </a:ln>
                <a:solidFill>
                  <a:srgbClr val="0F1115"/>
                </a:solidFill>
                <a:effectLst/>
                <a:latin typeface="quote-cjk-patch"/>
              </a:rPr>
            </a:br>
            <a:endParaRPr kumimoji="0" lang="en-US" altLang="en-US" sz="1200" b="0" i="0" u="none" strike="noStrike" cap="none" normalizeH="0" baseline="0" smtClean="0">
              <a:ln>
                <a:noFill/>
              </a:ln>
              <a:solidFill>
                <a:srgbClr val="0F1115"/>
              </a:solidFill>
              <a:effectLst/>
              <a:latin typeface="quote-cjk-patch"/>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70483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&amp; Recommendations</a:t>
            </a:r>
          </a:p>
        </p:txBody>
      </p:sp>
      <p:sp>
        <p:nvSpPr>
          <p:cNvPr id="3" name="Content Placeholder 2"/>
          <p:cNvSpPr>
            <a:spLocks noGrp="1"/>
          </p:cNvSpPr>
          <p:nvPr>
            <p:ph idx="1"/>
          </p:nvPr>
        </p:nvSpPr>
        <p:spPr/>
        <p:txBody>
          <a:bodyPr>
            <a:normAutofit lnSpcReduction="10000"/>
          </a:bodyPr>
          <a:lstStyle/>
          <a:p>
            <a:r>
              <a:rPr lang="en-US" dirty="0"/>
              <a:t>Summary: AI triage offers a viable path to a more efficient, accessible, and sustainable health service, but its success is contingent on thoughtful, inclusive implementation.</a:t>
            </a:r>
          </a:p>
          <a:p>
            <a:endParaRPr lang="en-US" dirty="0"/>
          </a:p>
          <a:p>
            <a:r>
              <a:rPr lang="en-US" dirty="0"/>
              <a:t>Recommendation 1: Pilot in a Controlled Setting. Implement the </a:t>
            </a:r>
            <a:r>
              <a:rPr lang="en-US" dirty="0" err="1"/>
              <a:t>chatbot</a:t>
            </a:r>
            <a:r>
              <a:rPr lang="en-US" dirty="0"/>
              <a:t> in a single, well-resourced Primary Care Network for 6 months to gather </a:t>
            </a:r>
            <a:r>
              <a:rPr lang="en-US" dirty="0" err="1"/>
              <a:t>localised</a:t>
            </a:r>
            <a:r>
              <a:rPr lang="en-US" dirty="0"/>
              <a:t> evidence and build clinical champions.</a:t>
            </a:r>
          </a:p>
          <a:p>
            <a:endParaRPr lang="en-US" dirty="0"/>
          </a:p>
          <a:p>
            <a:r>
              <a:rPr lang="en-US" dirty="0"/>
              <a:t>Recommendation 2: Establish a Multi-Stakeholder Governance Group. This group, including clinicians, patient representatives, and data ethics experts, should oversee the pilot, ensuring it addresses equity, safety, and workforce concerns.</a:t>
            </a:r>
          </a:p>
        </p:txBody>
      </p:sp>
    </p:spTree>
    <p:extLst>
      <p:ext uri="{BB962C8B-B14F-4D97-AF65-F5344CB8AC3E}">
        <p14:creationId xmlns:p14="http://schemas.microsoft.com/office/powerpoint/2010/main" val="299922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55000" lnSpcReduction="20000"/>
          </a:bodyPr>
          <a:lstStyle/>
          <a:p>
            <a:r>
              <a:rPr lang="en-US" dirty="0"/>
              <a:t>ICO (2024) </a:t>
            </a:r>
            <a:r>
              <a:rPr lang="en-US" i="1" dirty="0"/>
              <a:t>Guidance on AI and data protection</a:t>
            </a:r>
            <a:r>
              <a:rPr lang="en-US" dirty="0"/>
              <a:t>. Available at: </a:t>
            </a:r>
            <a:r>
              <a:rPr lang="en-US" dirty="0">
                <a:hlinkClick r:id="rId2"/>
              </a:rPr>
              <a:t>https://ico.org.uk</a:t>
            </a:r>
            <a:r>
              <a:rPr lang="en-US" dirty="0"/>
              <a:t> (Accessed: 1 November 2025).</a:t>
            </a:r>
          </a:p>
          <a:p>
            <a:r>
              <a:rPr lang="en-US" dirty="0"/>
              <a:t>NHS Digital (2023) </a:t>
            </a:r>
            <a:r>
              <a:rPr lang="en-US" i="1" dirty="0"/>
              <a:t>DCB0129: Clinical Risk Management Standards</a:t>
            </a:r>
            <a:r>
              <a:rPr lang="en-US" dirty="0"/>
              <a:t>. Available at: </a:t>
            </a:r>
            <a:r>
              <a:rPr lang="en-US" dirty="0">
                <a:hlinkClick r:id="rId3"/>
              </a:rPr>
              <a:t>https://digital.nhs.uk</a:t>
            </a:r>
            <a:r>
              <a:rPr lang="en-US" dirty="0"/>
              <a:t> (Accessed: 1 November 2025</a:t>
            </a:r>
            <a:r>
              <a:rPr lang="en-US" dirty="0" smtClean="0"/>
              <a:t>).</a:t>
            </a:r>
          </a:p>
          <a:p>
            <a:r>
              <a:rPr lang="en-US" dirty="0"/>
              <a:t>BMA (2024) </a:t>
            </a:r>
            <a:r>
              <a:rPr lang="en-US" i="1" dirty="0"/>
              <a:t>NHS backlog data analysis</a:t>
            </a:r>
            <a:r>
              <a:rPr lang="en-US" dirty="0"/>
              <a:t>. London: British Medical Association</a:t>
            </a:r>
            <a:r>
              <a:rPr lang="en-US" dirty="0" smtClean="0"/>
              <a:t>.</a:t>
            </a:r>
          </a:p>
          <a:p>
            <a:r>
              <a:rPr lang="en-US" dirty="0"/>
              <a:t/>
            </a:r>
            <a:br>
              <a:rPr lang="en-US" dirty="0"/>
            </a:br>
            <a:r>
              <a:rPr lang="en-US" dirty="0"/>
              <a:t>Siddiqui, R., Tariq, A., </a:t>
            </a:r>
            <a:r>
              <a:rPr lang="en-US" dirty="0" err="1"/>
              <a:t>Mariyam</a:t>
            </a:r>
            <a:r>
              <a:rPr lang="en-US" dirty="0"/>
              <a:t>, F., Kumar, A. and Khan, N., 2025. Revolutionizing Healthcare Delivery Through AI-powered </a:t>
            </a:r>
            <a:r>
              <a:rPr lang="en-US" dirty="0" err="1"/>
              <a:t>Chatbots</a:t>
            </a:r>
            <a:r>
              <a:rPr lang="en-US" dirty="0"/>
              <a:t>: Opportunities and Challenges</a:t>
            </a:r>
            <a:r>
              <a:rPr lang="en-US" dirty="0" smtClean="0"/>
              <a:t>.</a:t>
            </a:r>
          </a:p>
          <a:p>
            <a:r>
              <a:rPr lang="en-US" dirty="0" err="1"/>
              <a:t>Wah</a:t>
            </a:r>
            <a:r>
              <a:rPr lang="en-US" dirty="0"/>
              <a:t>, J.N.K., 2025. Revolutionizing e-health: the transformative role of AI-powered hybrid </a:t>
            </a:r>
            <a:r>
              <a:rPr lang="en-US" dirty="0" err="1"/>
              <a:t>chatbots</a:t>
            </a:r>
            <a:r>
              <a:rPr lang="en-US" dirty="0"/>
              <a:t> in healthcare solutions. </a:t>
            </a:r>
            <a:r>
              <a:rPr lang="en-US" i="1" dirty="0"/>
              <a:t>Frontiers in Public Health</a:t>
            </a:r>
            <a:r>
              <a:rPr lang="en-US" dirty="0"/>
              <a:t>, </a:t>
            </a:r>
            <a:r>
              <a:rPr lang="en-US" i="1" dirty="0"/>
              <a:t>13</a:t>
            </a:r>
            <a:r>
              <a:rPr lang="en-US" dirty="0"/>
              <a:t>, p.1530799</a:t>
            </a:r>
            <a:r>
              <a:rPr lang="en-US" dirty="0" smtClean="0"/>
              <a:t>.</a:t>
            </a:r>
          </a:p>
          <a:p>
            <a:r>
              <a:rPr lang="en-US" dirty="0" err="1"/>
              <a:t>Pundkar</a:t>
            </a:r>
            <a:r>
              <a:rPr lang="en-US" dirty="0"/>
              <a:t>, A., </a:t>
            </a:r>
            <a:r>
              <a:rPr lang="en-US" dirty="0" err="1"/>
              <a:t>Gadkari</a:t>
            </a:r>
            <a:r>
              <a:rPr lang="en-US" dirty="0"/>
              <a:t>, C., Patel, A. and Kumar, A., 2025. Transforming emergency medicine with artificial intelligence: From triage to clinical decision support. </a:t>
            </a:r>
            <a:r>
              <a:rPr lang="en-US" i="1" dirty="0"/>
              <a:t>Multidisciplinary Reviews</a:t>
            </a:r>
            <a:r>
              <a:rPr lang="en-US" dirty="0"/>
              <a:t>, </a:t>
            </a:r>
            <a:r>
              <a:rPr lang="en-US" i="1" dirty="0"/>
              <a:t>8</a:t>
            </a:r>
            <a:r>
              <a:rPr lang="en-US" dirty="0"/>
              <a:t>(10), pp.2025285-2025285</a:t>
            </a:r>
            <a:r>
              <a:rPr lang="en-US" dirty="0" smtClean="0"/>
              <a:t>.</a:t>
            </a:r>
          </a:p>
          <a:p>
            <a:r>
              <a:rPr lang="en-US" dirty="0" err="1"/>
              <a:t>Pilbery</a:t>
            </a:r>
            <a:r>
              <a:rPr lang="en-US" dirty="0"/>
              <a:t>, R., Smith, M., Green, J., Chalk, D. and O’Keeffe, C., 2024. An analysis of NHS 111 demand for primary care services: A retrospective cohort study. </a:t>
            </a:r>
            <a:r>
              <a:rPr lang="en-US" i="1" dirty="0" err="1"/>
              <a:t>Plos</a:t>
            </a:r>
            <a:r>
              <a:rPr lang="en-US" i="1" dirty="0"/>
              <a:t> one</a:t>
            </a:r>
            <a:r>
              <a:rPr lang="en-US" dirty="0"/>
              <a:t>, </a:t>
            </a:r>
            <a:r>
              <a:rPr lang="en-US" i="1" dirty="0"/>
              <a:t>19</a:t>
            </a:r>
            <a:r>
              <a:rPr lang="en-US" dirty="0"/>
              <a:t>(7), p.e0300193</a:t>
            </a:r>
            <a:r>
              <a:rPr lang="en-US" dirty="0" smtClean="0"/>
              <a:t>.</a:t>
            </a:r>
          </a:p>
          <a:p>
            <a:r>
              <a:rPr lang="en-US" dirty="0" err="1"/>
              <a:t>Ganti</a:t>
            </a:r>
            <a:r>
              <a:rPr lang="en-US" dirty="0"/>
              <a:t>, V.K.A.T., Edward, A., </a:t>
            </a:r>
            <a:r>
              <a:rPr lang="en-US" dirty="0" err="1"/>
              <a:t>Subhash</a:t>
            </a:r>
            <a:r>
              <a:rPr lang="en-US" dirty="0"/>
              <a:t>, T.N. and </a:t>
            </a:r>
            <a:r>
              <a:rPr lang="en-US" dirty="0" err="1"/>
              <a:t>Polineni</a:t>
            </a:r>
            <a:r>
              <a:rPr lang="en-US" dirty="0"/>
              <a:t>, N.A., 2023. AI-Enhanced </a:t>
            </a:r>
            <a:r>
              <a:rPr lang="en-US" dirty="0" err="1"/>
              <a:t>Chatbots</a:t>
            </a:r>
            <a:r>
              <a:rPr lang="en-US" dirty="0"/>
              <a:t> for Real-Time Symptom Analysis and Triage in Telehealth Services</a:t>
            </a:r>
            <a:r>
              <a:rPr lang="en-US" dirty="0" smtClean="0"/>
              <a:t>.</a:t>
            </a:r>
          </a:p>
          <a:p>
            <a:r>
              <a:rPr lang="en-US" dirty="0" err="1"/>
              <a:t>Alwaked</a:t>
            </a:r>
            <a:r>
              <a:rPr lang="en-US" dirty="0"/>
              <a:t>, M.H., </a:t>
            </a:r>
            <a:r>
              <a:rPr lang="en-US" dirty="0" err="1"/>
              <a:t>Alammar</a:t>
            </a:r>
            <a:r>
              <a:rPr lang="en-US" dirty="0"/>
              <a:t>, F.A., </a:t>
            </a:r>
            <a:r>
              <a:rPr lang="en-US" dirty="0" err="1"/>
              <a:t>Algfari</a:t>
            </a:r>
            <a:r>
              <a:rPr lang="en-US" dirty="0"/>
              <a:t>, S.M., </a:t>
            </a:r>
            <a:r>
              <a:rPr lang="en-US" dirty="0" err="1"/>
              <a:t>Alghamdi</a:t>
            </a:r>
            <a:r>
              <a:rPr lang="en-US" dirty="0"/>
              <a:t>, A.S., </a:t>
            </a:r>
            <a:r>
              <a:rPr lang="en-US" dirty="0" err="1"/>
              <a:t>Almuhaylib</a:t>
            </a:r>
            <a:r>
              <a:rPr lang="en-US" dirty="0"/>
              <a:t>, A.M., </a:t>
            </a:r>
            <a:r>
              <a:rPr lang="en-US" dirty="0" err="1"/>
              <a:t>Alzaher</a:t>
            </a:r>
            <a:r>
              <a:rPr lang="en-US" dirty="0"/>
              <a:t>, M.A., </a:t>
            </a:r>
            <a:r>
              <a:rPr lang="en-US" dirty="0" err="1"/>
              <a:t>Alharbi</a:t>
            </a:r>
            <a:r>
              <a:rPr lang="en-US" dirty="0"/>
              <a:t>, A.T., </a:t>
            </a:r>
            <a:r>
              <a:rPr lang="en-US" dirty="0" err="1"/>
              <a:t>Alsaif</a:t>
            </a:r>
            <a:r>
              <a:rPr lang="en-US" dirty="0"/>
              <a:t>, A.A., </a:t>
            </a:r>
            <a:r>
              <a:rPr lang="en-US" dirty="0" err="1"/>
              <a:t>Alamri</a:t>
            </a:r>
            <a:r>
              <a:rPr lang="en-US" dirty="0"/>
              <a:t>, G.M., </a:t>
            </a:r>
            <a:r>
              <a:rPr lang="en-US" dirty="0" err="1"/>
              <a:t>Alsaif</a:t>
            </a:r>
            <a:r>
              <a:rPr lang="en-US" dirty="0"/>
              <a:t>, H.S. and Al-</a:t>
            </a:r>
            <a:r>
              <a:rPr lang="en-US" dirty="0" err="1"/>
              <a:t>Otaibi</a:t>
            </a:r>
            <a:r>
              <a:rPr lang="en-US" dirty="0"/>
              <a:t>, A.S., 2021. The use of </a:t>
            </a:r>
            <a:r>
              <a:rPr lang="en-US" dirty="0" err="1"/>
              <a:t>chatbots</a:t>
            </a:r>
            <a:r>
              <a:rPr lang="en-US" dirty="0"/>
              <a:t> for triage and emergency nursing support. </a:t>
            </a:r>
            <a:r>
              <a:rPr lang="en-US" i="1" dirty="0"/>
              <a:t>International journal of health sciences</a:t>
            </a:r>
            <a:r>
              <a:rPr lang="en-US" dirty="0"/>
              <a:t>, </a:t>
            </a:r>
            <a:r>
              <a:rPr lang="en-US" i="1" dirty="0"/>
              <a:t>5</a:t>
            </a:r>
            <a:r>
              <a:rPr lang="en-US" dirty="0"/>
              <a:t>(S1), pp.1207-1218</a:t>
            </a:r>
            <a:r>
              <a:rPr lang="en-US" dirty="0" smtClean="0"/>
              <a:t>.</a:t>
            </a:r>
          </a:p>
          <a:p>
            <a:r>
              <a:rPr lang="en-US" dirty="0" err="1"/>
              <a:t>Goar</a:t>
            </a:r>
            <a:r>
              <a:rPr lang="en-US" dirty="0"/>
              <a:t>, V., Yadav, N.S. and Yadav, P.S., 2023. Conversational AI for natural language processing: An review of </a:t>
            </a:r>
            <a:r>
              <a:rPr lang="en-US" dirty="0" err="1"/>
              <a:t>ChatGPT</a:t>
            </a:r>
            <a:r>
              <a:rPr lang="en-US" dirty="0"/>
              <a:t>. </a:t>
            </a:r>
            <a:r>
              <a:rPr lang="en-US" i="1" dirty="0"/>
              <a:t>International Journal on Recent and Innovation Trends in Computing and Communication</a:t>
            </a:r>
            <a:r>
              <a:rPr lang="en-US" dirty="0"/>
              <a:t>, </a:t>
            </a:r>
            <a:r>
              <a:rPr lang="en-US" i="1" dirty="0"/>
              <a:t>11</a:t>
            </a:r>
            <a:r>
              <a:rPr lang="en-US" dirty="0"/>
              <a:t>(3s), pp.109-17</a:t>
            </a:r>
            <a:r>
              <a:rPr lang="en-US" dirty="0" smtClean="0"/>
              <a:t>.</a:t>
            </a:r>
          </a:p>
          <a:p>
            <a:endParaRPr lang="en-US" dirty="0" smtClean="0"/>
          </a:p>
          <a:p>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3396804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01289" y="2993237"/>
            <a:ext cx="9391257" cy="2894944"/>
          </a:xfrm>
        </p:spPr>
        <p:txBody>
          <a:bodyPr>
            <a:normAutofit/>
          </a:bodyPr>
          <a:lstStyle/>
          <a:p>
            <a:r>
              <a:rPr lang="en-US" sz="4800" dirty="0" smtClean="0"/>
              <a:t>THANK YOU</a:t>
            </a:r>
            <a:endParaRPr lang="en-US" sz="4800" dirty="0"/>
          </a:p>
        </p:txBody>
      </p:sp>
    </p:spTree>
    <p:extLst>
      <p:ext uri="{BB962C8B-B14F-4D97-AF65-F5344CB8AC3E}">
        <p14:creationId xmlns:p14="http://schemas.microsoft.com/office/powerpoint/2010/main" val="386812269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243</TotalTime>
  <Words>2038</Words>
  <Application>Microsoft Office PowerPoint</Application>
  <PresentationFormat>Widescreen</PresentationFormat>
  <Paragraphs>109</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quote-cjk-patch</vt:lpstr>
      <vt:lpstr>Wingdings 3</vt:lpstr>
      <vt:lpstr>Wisp</vt:lpstr>
      <vt:lpstr>Title: Transforming Frontline Care: The Impact of AI-Powered Triage Chatbots  </vt:lpstr>
      <vt:lpstr>Introduction &amp; The Pressing Problem </vt:lpstr>
      <vt:lpstr>The Innovative Solution: AI Triage Chatbots</vt:lpstr>
      <vt:lpstr>Impact Analysis 1: Revolutionising Service Delivery</vt:lpstr>
      <vt:lpstr>Impact Analysis 2: Empowering &amp; Engaging Patients</vt:lpstr>
      <vt:lpstr>Impact Analysis 3: Transforming the Workforce</vt:lpstr>
      <vt:lpstr>Synthesis: Navigating Key Challenges</vt:lpstr>
      <vt:lpstr>Conclusion &amp; Recommendations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Transforming Frontline Care: The Impact of AI-Powered Triage Chatbots</dc:title>
  <dc:creator>ACER</dc:creator>
  <cp:lastModifiedBy>ACER</cp:lastModifiedBy>
  <cp:revision>6</cp:revision>
  <dcterms:created xsi:type="dcterms:W3CDTF">2025-11-09T01:56:33Z</dcterms:created>
  <dcterms:modified xsi:type="dcterms:W3CDTF">2025-11-09T05:59:56Z</dcterms:modified>
</cp:coreProperties>
</file>