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92496" autoAdjust="0"/>
  </p:normalViewPr>
  <p:slideViewPr>
    <p:cSldViewPr snapToGrid="0">
      <p:cViewPr varScale="1">
        <p:scale>
          <a:sx n="100" d="100"/>
          <a:sy n="100" d="100"/>
        </p:scale>
        <p:origin x="30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ACA9BE-733C-4A7A-BB06-752DBCC79B35}" type="datetimeFigureOut">
              <a:rPr lang="en-US" smtClean="0"/>
              <a:t>2/15/26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EEEE44-AC44-4A71-BC82-6D909B99CFD5}" type="slidenum">
              <a:rPr lang="en-US" smtClean="0"/>
              <a:t>‹#›</a:t>
            </a:fld>
            <a:endParaRPr lang="en-US"/>
          </a:p>
        </p:txBody>
      </p:sp>
    </p:spTree>
    <p:extLst>
      <p:ext uri="{BB962C8B-B14F-4D97-AF65-F5344CB8AC3E}">
        <p14:creationId xmlns:p14="http://schemas.microsoft.com/office/powerpoint/2010/main" val="26684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In this presentation, the operational issues of Green Haven Florists are analysed with a specific emphasis on the reduction of in-store sales and the environmental situation, which predetermined the impact on the business performance. The analysis uses a disciplined problem-solving approach by using the known problem analysis models to consider the causes of performance strains. This presentation is an attempt to show how systematic investigation can be used to provide insights into the context of organisational issues in a dynamic retail setting. It has been based on analytical reasoning as opposed to solution development, as it is very significant to diagnose issues before strategic responses can be implemented. Through internal factors concerning the operations and the presence of external conditions in the market, the presentation is meant to give a full account of the factors that the business is facing and to bring forth the applicability of systematic decision-making strategies in the real organisational settings.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1</a:t>
            </a:fld>
            <a:endParaRPr lang="en-US"/>
          </a:p>
        </p:txBody>
      </p:sp>
    </p:spTree>
    <p:extLst>
      <p:ext uri="{BB962C8B-B14F-4D97-AF65-F5344CB8AC3E}">
        <p14:creationId xmlns:p14="http://schemas.microsoft.com/office/powerpoint/2010/main" val="2689470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This presentation starts by presenting the background of Green Haven Florists and presenting the method of analysis applied in researching the problems faced by the organisation. It goes on to study the nature and extent of issues that had impacted performance, especially the dwindling numbers of customers visiting the locations and the ever-growing intensity of competition. The presentation uses the 5W2H model to explain the situation of the problem, then proceeds to critically discuss macro environmental forces using the PESTEL framework. The related factors that cause the sales to decrease are then examined through root cause analysis. The discussion combines both theoretical knowledge and practical observations to prove that the introduction of systematic investigation is assisted by organised frameworks. The presentation summary is done by concluding on the main findings and defining that the organisational environment is intricate and analytical thinking should be used to comprehend business issues.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2</a:t>
            </a:fld>
            <a:endParaRPr lang="en-US"/>
          </a:p>
        </p:txBody>
      </p:sp>
    </p:spTree>
    <p:extLst>
      <p:ext uri="{BB962C8B-B14F-4D97-AF65-F5344CB8AC3E}">
        <p14:creationId xmlns:p14="http://schemas.microsoft.com/office/powerpoint/2010/main" val="2032187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Green Haven Florists is in the retail sector of the UK that has undergone massive structural change over the past years as a result of changing consumer behaviour and economic strains. National retail statistics corroborate this fact by showing that the physical store activity has decreased in most segments, representing the more general patterns in consumer spending (Lewis, 2024). As an independent florist, the business has always been known to have used the relationships with its local customers, personalised service, and sustainable practises to keep its place in the market. Nevertheless, the fast-expanding digital retailing has changed the way customers look at things, and they seem to crave convenience and accessibility through the internet. These changes establish new obstacles facing small businesses that have a separation in terms of resources to compete with the larger online retailers. This situation should be understood to analyse the drivers behind the deteriorating performance and as a way to interpret the current situation of the organisation within the broader retail environment.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3</a:t>
            </a:fld>
            <a:endParaRPr lang="en-US"/>
          </a:p>
        </p:txBody>
      </p:sp>
    </p:spTree>
    <p:extLst>
      <p:ext uri="{BB962C8B-B14F-4D97-AF65-F5344CB8AC3E}">
        <p14:creationId xmlns:p14="http://schemas.microsoft.com/office/powerpoint/2010/main" val="1330241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difficulties in the operation of the business in Green Haven Florists are indicative of the wider development in the dynamics of consumer behaviour and the industry conditions. A study of digital consumer behaviour has proven that customers are going for online channels in buying their products more because of convenience, pricing parity, and delivery choices, which decreases the use of physical outlets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Ologunebi</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et al., 2024). Further analysis of the industry reveals that the competition is being increased by the structural changes in the industry in terms of retail demand and pressures on the small businesses that still operate in the traditional high street setting ( Retail Economics, 2024). There is an increase in the cost of operation, such as disruption of the supply chain and inflation, which is in addition to the financial strain and constriction in the ability of the organisation to invest in innovation. Lower footfall not only impacts direct sales but also the ability to engage and be seen by customers and the brand. All of these points point to the fact that the business environment is complicated and that the analysis of internal and external factors should be part of the performance assessment of organisations.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4</a:t>
            </a:fld>
            <a:endParaRPr lang="en-US"/>
          </a:p>
        </p:txBody>
      </p:sp>
    </p:spTree>
    <p:extLst>
      <p:ext uri="{BB962C8B-B14F-4D97-AF65-F5344CB8AC3E}">
        <p14:creationId xmlns:p14="http://schemas.microsoft.com/office/powerpoint/2010/main" val="181170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difference between internal and external influences is a critical point in understanding organisational problems and being able to diagnose them. E-commerce adoption studies point to how consumer preference for convenience and electronic interaction remains in the reorganisation of purchasing behaviour, where traditional retailers face challenges (Shukla, 2023). The capacity of the organisation to respond to these changes can be lowered due to internal factors that include a limited marketing capability, constrained resources, and inefficient operations. Simultaneously, the broader environment in which the business operates is influenced by external forces such as economic uncertainty, technological progress and competitive forces. The management can better control the internal processes, like the level of service delivery and promotion strategy, but not the macro environmental factors, which have to be adapted instead of being controlled. Such differences can be used to identify the scope of the issue and make better analyses of performance issues.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5</a:t>
            </a:fld>
            <a:endParaRPr lang="en-US"/>
          </a:p>
        </p:txBody>
      </p:sp>
    </p:spTree>
    <p:extLst>
      <p:ext uri="{BB962C8B-B14F-4D97-AF65-F5344CB8AC3E}">
        <p14:creationId xmlns:p14="http://schemas.microsoft.com/office/powerpoint/2010/main" val="8555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5W2H framework offers a systematic approach to investigating the issues within organisations as it promotes the systematic inquiry regarding the main dimensions of investigation, including who, what, where, when, why, how and how much. This strategy will assist in making sure that crucial points of the circumstance will be taken into account and that rich insights about complicated matters will be gained. Environmental scanning studies highlight the role of systematic methods of analysis in defining the contexts of the problems and underpinning decision-making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Citilci</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and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Akbalik</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2019). The application of this model to Green Haven Florists shows the primary issue of deteriorating in-store sales and the stakeholders that have been impacted, as well as explains the period within which changes have taken place. Another aspect that the framework promotes is the reflection on financial effects and causative issues that can be used as the basis for further study. The 5W2H model facilitates the logically organised information, which makes it easier to identify the organisational issue(s) and begin the further analytical process.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6</a:t>
            </a:fld>
            <a:endParaRPr lang="en-US"/>
          </a:p>
        </p:txBody>
      </p:sp>
    </p:spTree>
    <p:extLst>
      <p:ext uri="{BB962C8B-B14F-4D97-AF65-F5344CB8AC3E}">
        <p14:creationId xmlns:p14="http://schemas.microsoft.com/office/powerpoint/2010/main" val="3914263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PESTEL business model is a popular strategic tool in the study of the macro environmental forces that determine organisational performance, such as political, economic, social, technological, environmental, and legal issues. The studies examining the development of the framework indicate that it facilitates insight into the intricate environments of strategic management and emphasises the importance of attentively interpreting the results (Anderson, 2025). It has one of its strengths as the ability to give an overview of external influences and enable organisations predict the possible risks and opportunities. The framework, however, does not give a high mark on factors or cause and effect, which implies that results would need managerial judgement in their interpretation. Moreover, the accuracy of static analysis might be constrained because of the high rate of environmental fluctuations. Critical analysis of the framework improves its realisation of its usefulness as a diagnosis tool, as it identifies its drawbacks in the decision-making processes.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7</a:t>
            </a:fld>
            <a:endParaRPr lang="en-US"/>
          </a:p>
        </p:txBody>
      </p:sp>
    </p:spTree>
    <p:extLst>
      <p:ext uri="{BB962C8B-B14F-4D97-AF65-F5344CB8AC3E}">
        <p14:creationId xmlns:p14="http://schemas.microsoft.com/office/powerpoint/2010/main" val="1047729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When using macro environmental analysis on Green Haven Florists, it is observed that external factors determine the performance and strategic issues of the organisation. The advice on environmental scanning focuses on the fact that in order to predict changes and address the impact of environmental factors, it is important to comprehend all external factors (CIPD, 2025). Economic factors like inflation will impact the purchasing power, the cost of operation, whereas social trends impact the expectations of customers in terms of convenience and sustainability. The advancement in technology leads to the construction of competitive dynamics as the online retailers are able to provide improved services. The environmental concerns underscore the reason why business undertakings emphasise sustainability, especially those indicating themselves as eco-friendly. There are also legal and regulatory conditions that impact the working processes. The collective analysis of these factors may help the organisation learn more about the impact of external conditions on reduced performance and where additional efforts are needed in further research.</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8</a:t>
            </a:fld>
            <a:endParaRPr lang="en-US"/>
          </a:p>
        </p:txBody>
      </p:sp>
    </p:spTree>
    <p:extLst>
      <p:ext uri="{BB962C8B-B14F-4D97-AF65-F5344CB8AC3E}">
        <p14:creationId xmlns:p14="http://schemas.microsoft.com/office/powerpoint/2010/main" val="691761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Root cause analysis is a valuable diagnostic method that aids in the organic process of outlining factors that cause problems in organisations. The study of the analytical frameworks emphasises that formal instruments of diagnosis promote an increased knowledge of advanced systems through inviting the consideration of various options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Karadzhov</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and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Patarchanova</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2025). The cause-and-effect model is easy to discuss: it allows organising the possible causes and dividing them into various areas, which enables organisations to analyse the connections between working processes and performance outcomes. It has also facilitated joint analysis, as it promotes the input of insights by the stakeholders. The model, however, depends a lot on the precision of information and objectivity of the people used in the analysis, and this may lead to bias unless one carefully avoids the problem. Proper use thus needs holistic information and critical analysis to identify causes that are realistic to the realities in the organisation.</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9</a:t>
            </a:fld>
            <a:endParaRPr lang="en-US"/>
          </a:p>
        </p:txBody>
      </p:sp>
    </p:spTree>
    <p:extLst>
      <p:ext uri="{BB962C8B-B14F-4D97-AF65-F5344CB8AC3E}">
        <p14:creationId xmlns:p14="http://schemas.microsoft.com/office/powerpoint/2010/main" val="2735726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implementation of the root cause analysis method applied to Green Haven Florists identifies the interrelationship among the factors that have caused a drop in efficiency. The studies of online flower retail behaviour show that the expectations of customers towards convenience, delivery speed, and digital interaction remain unchanged, affecting purchasing behaviour and competitor relations (Tseng et al., 2024). The constraints of marketing, such as the age of the site and low interaction levels on the internet, make the site less visible and reachable by customers. Simple operational forces, like an increase in cost and delivery variation, respond to competitiveness. The service convenience expectation of the customers also makes performance more challenging. Mapping these factors systematically enables the organisation to have a better understanding of how these various factors interact to impact an outcome. Such systemic examination helps better analyse the problems in an organisation and emphasises the necessity of investigating the causes as opposed to emphasising the symptoms.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10</a:t>
            </a:fld>
            <a:endParaRPr lang="en-US"/>
          </a:p>
        </p:txBody>
      </p:sp>
    </p:spTree>
    <p:extLst>
      <p:ext uri="{BB962C8B-B14F-4D97-AF65-F5344CB8AC3E}">
        <p14:creationId xmlns:p14="http://schemas.microsoft.com/office/powerpoint/2010/main" val="5855204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appreciation of the macro strategic environment will offer a good understanding of the interaction of various external factors on the performance of organisations. Studies on integrated environmental analysis have emphasised the significance of integrating tools of analysis to come up with the overall picture of complex systems and to assist in strategic consciousness. Azis et al., 2025). Taking all the mentioned factors (political, economic, technological, and environmental) into consideration, organisations will be able to predict risks more accurately and detect tendencies influencing performance. This school of thought places emphasis on lifelong learning and flexibility in dynamic conditions. In the example of Green Haven Florists, appreciation of the interdependence between environmental factors assists in explaining why issues arise, in addition to strengthening the need to have analytical structures in comprehending organisational states.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11</a:t>
            </a:fld>
            <a:endParaRPr lang="en-US"/>
          </a:p>
        </p:txBody>
      </p:sp>
    </p:spTree>
    <p:extLst>
      <p:ext uri="{BB962C8B-B14F-4D97-AF65-F5344CB8AC3E}">
        <p14:creationId xmlns:p14="http://schemas.microsoft.com/office/powerpoint/2010/main" val="2244014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The specific analysis of the organisational performance and development of various industries, which is proved by macro environmental factors, reveals the necessity of comprehending the complexity of the environment (De Sousa and Castañeda-Ayarza, 2022). The outside forces, like the changing technology and the changes in the economy, interact with the processes within an organisation, which acts as a challenge, demanding adaptive abilities. Through such influences, organisations are able to understand the impacts of systemic factors on performance variations in a better way. Such a viewpoint promotes a more in-depth way of looking at the situation and emphasises the need to look at larger trends in the environment as perceived in the explanation of the organisational problems. In the case of Green Haven Florists, identifying such dynamics will help to gain a better insight into the circumstances under which performance is impacted and facilitate a more thorough diagnosis of problems.</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12</a:t>
            </a:fld>
            <a:endParaRPr lang="en-US"/>
          </a:p>
        </p:txBody>
      </p:sp>
    </p:spTree>
    <p:extLst>
      <p:ext uri="{BB962C8B-B14F-4D97-AF65-F5344CB8AC3E}">
        <p14:creationId xmlns:p14="http://schemas.microsoft.com/office/powerpoint/2010/main" val="538772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This review shows that deteriorating in-store performance is conditioned by the internal constraints and the external environmental pressure. The performance factors of consumer behaviour change, high competition, and high costs will impact the performance. Using systematic analytical models, the interaction of these factors has been pointed out, and the necessity to conduct systematic inquiry has been underlined. The research into the interaction of environmental factors and working processes will give a good idea of what the organisation is experiencing right now and will aid in making better interpretations of problems. Such results demonstrate how powerful the role of analytical thinking could be as far as investigating some complicated organisational issues are concerned, and emphasise the necessity to continue monitoring the state of the environment.</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13</a:t>
            </a:fld>
            <a:endParaRPr lang="en-US"/>
          </a:p>
        </p:txBody>
      </p:sp>
    </p:spTree>
    <p:extLst>
      <p:ext uri="{BB962C8B-B14F-4D97-AF65-F5344CB8AC3E}">
        <p14:creationId xmlns:p14="http://schemas.microsoft.com/office/powerpoint/2010/main" val="16993236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In this presentation, the structured analytical frameworks have shown that they can be used to comprehend organisational issues in such a dynamic retail environment. The case study indicates that the issues that contribute to falling performance are rather complicated and underscores the need to consider both the internal mechanisms and the external ones. Using the systematic analysis, the presentation depicts how organisations may build a better understanding of the nature and magnitude of problems. The discussion supports the critical thinking and constant environmental awareness as vital in the evolution of organisational conditions and facilitation of effective decisions. The results emphasise the importance of comprehending the causal factors when working with uncertainty and reacting to emerging changes in business to adapt successfully.</a:t>
            </a:r>
            <a:endParaRPr lang="en-US" sz="18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7DEEEE44-AC44-4A71-BC82-6D909B99CFD5}" type="slidenum">
              <a:rPr lang="en-US" smtClean="0"/>
              <a:t>14</a:t>
            </a:fld>
            <a:endParaRPr lang="en-US"/>
          </a:p>
        </p:txBody>
      </p:sp>
    </p:spTree>
    <p:extLst>
      <p:ext uri="{BB962C8B-B14F-4D97-AF65-F5344CB8AC3E}">
        <p14:creationId xmlns:p14="http://schemas.microsoft.com/office/powerpoint/2010/main" val="42527822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US" sz="1200" b="0" i="0" dirty="0">
                <a:effectLst/>
              </a:rPr>
              <a:t>Ab. Azis, S.S., Mat Salleh, K., Ab Rahman, N.H., Aziz, N. and Abdullah, S. (2025). ASSET MANAGEMENT USING PESTLE-SWOT ANALYSIS: STRATEGIC ASPECTS FOR INTEGRATED DAM CATCHMENT MANAGEMENT. </a:t>
            </a:r>
            <a:r>
              <a:rPr lang="en-US" sz="1200" b="0" i="1" dirty="0">
                <a:effectLst/>
              </a:rPr>
              <a:t>PLANNING MALAYSIA</a:t>
            </a:r>
            <a:r>
              <a:rPr lang="en-US" sz="1200" b="0" i="0" dirty="0">
                <a:effectLst/>
              </a:rPr>
              <a:t>, 23. </a:t>
            </a:r>
            <a:r>
              <a:rPr lang="en-US" sz="1200" b="0" i="0" dirty="0" err="1">
                <a:effectLst/>
              </a:rPr>
              <a:t>doi:https</a:t>
            </a:r>
            <a:r>
              <a:rPr lang="en-US" sz="1200" b="0" i="0" dirty="0">
                <a:effectLst/>
              </a:rPr>
              <a:t>://doi.org/10.21837/pm.v23i38.1882.</a:t>
            </a:r>
          </a:p>
          <a:p>
            <a:pPr>
              <a:buNone/>
            </a:pPr>
            <a:r>
              <a:rPr lang="en-US" sz="1200" b="0" i="0" dirty="0">
                <a:effectLst/>
              </a:rPr>
              <a:t>Anderson, P. (2025). The </a:t>
            </a:r>
            <a:r>
              <a:rPr lang="en-US" sz="1200" b="0" i="0" dirty="0" err="1">
                <a:effectLst/>
              </a:rPr>
              <a:t>pestel</a:t>
            </a:r>
            <a:r>
              <a:rPr lang="en-US" sz="1200" b="0" i="0" dirty="0">
                <a:effectLst/>
              </a:rPr>
              <a:t> framework and its variants for </a:t>
            </a:r>
            <a:r>
              <a:rPr lang="en-US" sz="1200" b="0" i="0" dirty="0" err="1">
                <a:effectLst/>
              </a:rPr>
              <a:t>analysing</a:t>
            </a:r>
            <a:r>
              <a:rPr lang="en-US" sz="1200" b="0" i="0" dirty="0">
                <a:effectLst/>
              </a:rPr>
              <a:t> the strategic environment: Evolution, limitations and adoption in energy policy research. </a:t>
            </a:r>
            <a:r>
              <a:rPr lang="en-US" sz="1200" b="0" i="1" dirty="0">
                <a:effectLst/>
              </a:rPr>
              <a:t>SSRN</a:t>
            </a:r>
            <a:r>
              <a:rPr lang="en-US" sz="1200" b="0" i="0" dirty="0">
                <a:effectLst/>
              </a:rPr>
              <a:t>. [online] </a:t>
            </a:r>
            <a:r>
              <a:rPr lang="en-US" sz="1200" b="0" i="0" dirty="0" err="1">
                <a:effectLst/>
              </a:rPr>
              <a:t>doi:https</a:t>
            </a:r>
            <a:r>
              <a:rPr lang="en-US" sz="1200" b="0" i="0" dirty="0">
                <a:effectLst/>
              </a:rPr>
              <a:t>://doi.org/10.2139/ssrn.5266562.</a:t>
            </a:r>
          </a:p>
          <a:p>
            <a:pPr>
              <a:buNone/>
            </a:pPr>
            <a:r>
              <a:rPr lang="en-US" sz="1200" b="0" i="0" dirty="0">
                <a:effectLst/>
              </a:rPr>
              <a:t>CIPD (2025). </a:t>
            </a:r>
            <a:r>
              <a:rPr lang="en-US" sz="1200" b="0" i="1" dirty="0">
                <a:effectLst/>
              </a:rPr>
              <a:t>PESTLE analysis factsheet</a:t>
            </a:r>
            <a:r>
              <a:rPr lang="en-US" sz="1200" b="0" i="0" dirty="0">
                <a:effectLst/>
              </a:rPr>
              <a:t>. [online] CIPD. Available at: https://www.cipd.org/en/knowledge/factsheets/pestle-analysis-factsheet.</a:t>
            </a:r>
          </a:p>
          <a:p>
            <a:pPr>
              <a:buNone/>
            </a:pPr>
            <a:r>
              <a:rPr lang="en-US" sz="1200" b="0" i="0" dirty="0" err="1">
                <a:effectLst/>
              </a:rPr>
              <a:t>Citilci</a:t>
            </a:r>
            <a:r>
              <a:rPr lang="en-US" sz="1200" b="0" i="0" dirty="0">
                <a:effectLst/>
              </a:rPr>
              <a:t>, T. and </a:t>
            </a:r>
            <a:r>
              <a:rPr lang="en-US" sz="1200" b="0" i="0" dirty="0" err="1">
                <a:effectLst/>
              </a:rPr>
              <a:t>Akbalik</a:t>
            </a:r>
            <a:r>
              <a:rPr lang="en-US" sz="1200" b="0" i="0" dirty="0">
                <a:effectLst/>
              </a:rPr>
              <a:t>, M. (2019). The Importance of PESTEL Analysis for Environmental Scanning Process. </a:t>
            </a:r>
            <a:r>
              <a:rPr lang="en-US" sz="1200" b="0" i="1" dirty="0">
                <a:effectLst/>
              </a:rPr>
              <a:t>Advances in Marketing, Customer Relationship Management, and E-Services</a:t>
            </a:r>
            <a:r>
              <a:rPr lang="en-US" sz="1200" b="0" i="0" dirty="0">
                <a:effectLst/>
              </a:rPr>
              <a:t>, [online] pp.336–357. </a:t>
            </a:r>
            <a:r>
              <a:rPr lang="en-US" sz="1200" b="0" i="0" dirty="0" err="1">
                <a:effectLst/>
              </a:rPr>
              <a:t>doi:https</a:t>
            </a:r>
            <a:r>
              <a:rPr lang="en-US" sz="1200" b="0" i="0" dirty="0">
                <a:effectLst/>
              </a:rPr>
              <a:t>://doi.org/10.4018/978-1-7998-2559-3.ch016.</a:t>
            </a:r>
          </a:p>
          <a:p>
            <a:pPr>
              <a:buNone/>
            </a:pPr>
            <a:r>
              <a:rPr lang="en-US" sz="1200" b="0" i="0" dirty="0">
                <a:effectLst/>
              </a:rPr>
              <a:t>Crimmins, C. (2025). </a:t>
            </a:r>
            <a:r>
              <a:rPr lang="en-US" sz="1200" b="0" i="1" dirty="0">
                <a:effectLst/>
              </a:rPr>
              <a:t>PESTEL Analysis: A Complete Guide to Strategic Planning</a:t>
            </a:r>
            <a:r>
              <a:rPr lang="en-US" sz="1200" b="0" i="0" dirty="0">
                <a:effectLst/>
              </a:rPr>
              <a:t>. [online] PESTEL Analysis: A Complete Guide to Strategic Planning. Available at: https://www.spiderstrategies.com/blog/pestel-analysis.</a:t>
            </a:r>
          </a:p>
          <a:p>
            <a:pPr>
              <a:buNone/>
            </a:pPr>
            <a:r>
              <a:rPr lang="en-US" sz="1200" b="0" i="0" dirty="0">
                <a:effectLst/>
              </a:rPr>
              <a:t>De Sousa, G.C. and Castañeda-Ayarza, J.A. (2022). PESTEL Analysis and the macro-environmental Factors That Influence the Development of the Electric and Hybrid Vehicles Industry in Brazil. </a:t>
            </a:r>
            <a:r>
              <a:rPr lang="en-US" sz="1200" b="0" i="1" dirty="0">
                <a:effectLst/>
              </a:rPr>
              <a:t>Case Studies on Transport Policy</a:t>
            </a:r>
            <a:r>
              <a:rPr lang="en-US" sz="1200" b="0" i="0" dirty="0">
                <a:effectLst/>
              </a:rPr>
              <a:t>, [online] 10(1), pp.686–699. </a:t>
            </a:r>
            <a:r>
              <a:rPr lang="en-US" sz="1200" b="0" i="0" dirty="0" err="1">
                <a:effectLst/>
              </a:rPr>
              <a:t>doi:https</a:t>
            </a:r>
            <a:r>
              <a:rPr lang="en-US" sz="1200" b="0" i="0" dirty="0">
                <a:effectLst/>
              </a:rPr>
              <a:t>://doi.org/10.1016/j.cstp.2022.01.030.</a:t>
            </a:r>
          </a:p>
          <a:p>
            <a:pPr>
              <a:buNone/>
            </a:pPr>
            <a:r>
              <a:rPr lang="en-US" sz="1200" b="0" i="0" dirty="0" err="1">
                <a:effectLst/>
              </a:rPr>
              <a:t>Karadzhov</a:t>
            </a:r>
            <a:r>
              <a:rPr lang="en-US" sz="1200" b="0" i="0" dirty="0">
                <a:effectLst/>
              </a:rPr>
              <a:t>, V. and </a:t>
            </a:r>
            <a:r>
              <a:rPr lang="en-US" sz="1200" b="0" i="0" dirty="0" err="1">
                <a:effectLst/>
              </a:rPr>
              <a:t>Patarchanova</a:t>
            </a:r>
            <a:r>
              <a:rPr lang="en-US" sz="1200" b="0" i="0" dirty="0">
                <a:effectLst/>
              </a:rPr>
              <a:t>, E. (2025). How to Create the Best PESTEL Analysis. </a:t>
            </a:r>
            <a:r>
              <a:rPr lang="en-US" sz="1200" b="0" i="1" dirty="0">
                <a:effectLst/>
              </a:rPr>
              <a:t>International Journal of Digital Research</a:t>
            </a:r>
            <a:r>
              <a:rPr lang="en-US" sz="1200" b="0" i="0" dirty="0">
                <a:effectLst/>
              </a:rPr>
              <a:t>, 1(3), pp.8–20. </a:t>
            </a:r>
            <a:r>
              <a:rPr lang="en-US" sz="1200" b="0" i="0" dirty="0" err="1">
                <a:effectLst/>
              </a:rPr>
              <a:t>doi:https</a:t>
            </a:r>
            <a:r>
              <a:rPr lang="en-US" sz="1200" b="0" i="0" dirty="0">
                <a:effectLst/>
              </a:rPr>
              <a:t>://doi.org/10.63711/ijdr.net20250301.</a:t>
            </a:r>
          </a:p>
          <a:p>
            <a:pPr>
              <a:buNone/>
            </a:pPr>
            <a:r>
              <a:rPr lang="en-US" sz="1200" b="0" i="0" dirty="0">
                <a:effectLst/>
              </a:rPr>
              <a:t>Lewis, R. (2024). </a:t>
            </a:r>
            <a:r>
              <a:rPr lang="en-US" sz="1200" b="0" i="1" dirty="0">
                <a:effectLst/>
              </a:rPr>
              <a:t>Retail sales, Great Britain - Office for National Statistics</a:t>
            </a:r>
            <a:r>
              <a:rPr lang="en-US" sz="1200" b="0" i="0" dirty="0">
                <a:effectLst/>
              </a:rPr>
              <a:t>. [online] www.ons.gov.uk. Available at: https://www.ons.gov.uk/businessindustryandtrade/retailindustry/bulletins/retailsales/december2023.</a:t>
            </a:r>
          </a:p>
          <a:p>
            <a:pPr>
              <a:buNone/>
            </a:pPr>
            <a:r>
              <a:rPr lang="en-US" sz="1200" b="0" i="0" dirty="0">
                <a:effectLst/>
              </a:rPr>
              <a:t>Olayiwola, K., Perera, S., </a:t>
            </a:r>
            <a:r>
              <a:rPr lang="en-US" sz="1200" b="0" i="0" dirty="0" err="1">
                <a:effectLst/>
              </a:rPr>
              <a:t>Kagioglou</a:t>
            </a:r>
            <a:r>
              <a:rPr lang="en-US" sz="1200" b="0" i="0" dirty="0">
                <a:effectLst/>
              </a:rPr>
              <a:t>, M., Jin, X. and Sharafi, P. (2025). A PESTEL Analysis of Problems Associated with the Adoption of Offsite Construction: A Systematic Literature Review. </a:t>
            </a:r>
            <a:r>
              <a:rPr lang="en-US" sz="1200" b="0" i="1" dirty="0">
                <a:effectLst/>
              </a:rPr>
              <a:t>Buildings</a:t>
            </a:r>
            <a:r>
              <a:rPr lang="en-US" sz="1200" b="0" i="0" dirty="0">
                <a:effectLst/>
              </a:rPr>
              <a:t>, [online] 15(13), pp.2146–2146. </a:t>
            </a:r>
            <a:r>
              <a:rPr lang="en-US" sz="1200" b="0" i="0" dirty="0" err="1">
                <a:effectLst/>
              </a:rPr>
              <a:t>doi:https</a:t>
            </a:r>
            <a:r>
              <a:rPr lang="en-US" sz="1200" b="0" i="0" dirty="0">
                <a:effectLst/>
              </a:rPr>
              <a:t>://doi.org/10.3390/buildings15132146.</a:t>
            </a:r>
          </a:p>
          <a:p>
            <a:pPr>
              <a:buNone/>
            </a:pPr>
            <a:r>
              <a:rPr lang="en-US" sz="1200" b="0" i="0" dirty="0" err="1">
                <a:effectLst/>
              </a:rPr>
              <a:t>Ologunebi</a:t>
            </a:r>
            <a:r>
              <a:rPr lang="en-US" sz="1200" b="0" i="0" dirty="0">
                <a:effectLst/>
              </a:rPr>
              <a:t>, J., All, E. and Kazeem (2024). </a:t>
            </a:r>
            <a:r>
              <a:rPr lang="en-US" sz="1200" b="0" i="1" dirty="0">
                <a:effectLst/>
              </a:rPr>
              <a:t>M P RA Digital Consumer Behavior in E-commerce: A Study of Amazon and </a:t>
            </a:r>
            <a:r>
              <a:rPr lang="en-US" sz="1200" b="0" i="1" dirty="0" err="1">
                <a:effectLst/>
              </a:rPr>
              <a:t>Temu’s</a:t>
            </a:r>
            <a:r>
              <a:rPr lang="en-US" sz="1200" b="0" i="1" dirty="0">
                <a:effectLst/>
              </a:rPr>
              <a:t> Customer Purchase Decision-Making Processes in the UK and the USA</a:t>
            </a:r>
            <a:r>
              <a:rPr lang="en-US" sz="1200" b="0" i="0" dirty="0">
                <a:effectLst/>
              </a:rPr>
              <a:t>. [online] Available at: https://mpra.ub.uni-muenchen.de/123096/1/MPRA_paper_123096.pdf.</a:t>
            </a:r>
          </a:p>
          <a:p>
            <a:pPr>
              <a:buNone/>
            </a:pPr>
            <a:r>
              <a:rPr lang="en-US" sz="1200" b="0" i="0" dirty="0">
                <a:effectLst/>
              </a:rPr>
              <a:t>Retail Economics (2024). </a:t>
            </a:r>
            <a:r>
              <a:rPr lang="en-US" sz="1200" b="0" i="1" dirty="0">
                <a:effectLst/>
              </a:rPr>
              <a:t>Taking Stock 2024 - Retail/Consumer Trends | Retail Economics</a:t>
            </a:r>
            <a:r>
              <a:rPr lang="en-US" sz="1200" b="0" i="0" dirty="0">
                <a:effectLst/>
              </a:rPr>
              <a:t>. [online] www.retaileconomics.co.uk. Available at: https://www.retaileconomics.co.uk/retail-insights/thought-leadership-reports/Taking-Stock-2024-UK-Retail-and-Consumer-Trends.</a:t>
            </a:r>
          </a:p>
          <a:p>
            <a:pPr>
              <a:buNone/>
            </a:pPr>
            <a:r>
              <a:rPr lang="en-US" sz="1200" b="0" i="0" dirty="0">
                <a:effectLst/>
              </a:rPr>
              <a:t>Shukla, B.N. (2023). E-Commerce Adoption and Consumer Behavior. </a:t>
            </a:r>
            <a:r>
              <a:rPr lang="en-US" sz="1200" b="0" i="1" dirty="0">
                <a:effectLst/>
              </a:rPr>
              <a:t>Stallion Journal for Multidisciplinary Associated Research Studies</a:t>
            </a:r>
            <a:r>
              <a:rPr lang="en-US" sz="1200" b="0" i="0" dirty="0">
                <a:effectLst/>
              </a:rPr>
              <a:t>, [online] 2(1), pp.16–20. </a:t>
            </a:r>
            <a:r>
              <a:rPr lang="en-US" sz="1200" b="0" i="0" dirty="0" err="1">
                <a:effectLst/>
              </a:rPr>
              <a:t>doi:https</a:t>
            </a:r>
            <a:r>
              <a:rPr lang="en-US" sz="1200" b="0" i="0" dirty="0">
                <a:effectLst/>
              </a:rPr>
              <a:t>://doi.org/10.55544/sjmars.2.1.4.</a:t>
            </a:r>
          </a:p>
          <a:p>
            <a:pPr marL="0" indent="0">
              <a:buNone/>
            </a:pPr>
            <a:r>
              <a:rPr lang="en-US" sz="1200" b="0" i="0" dirty="0">
                <a:effectLst/>
              </a:rPr>
              <a:t>Tseng, K.-S., Lee, K.-W. and Wang, Y.-C. (2024). Analysis of Consumer Behavior in Online Flower Shops: Study on Involvement and Influencing Factors. </a:t>
            </a:r>
            <a:r>
              <a:rPr lang="en-US" sz="1200" b="0" i="1" dirty="0">
                <a:effectLst/>
              </a:rPr>
              <a:t>International Journal of Science, Engineering and Management (IJSEM)</a:t>
            </a:r>
            <a:r>
              <a:rPr lang="en-US" sz="1200" b="0" i="0" dirty="0">
                <a:effectLst/>
              </a:rPr>
              <a:t>, [online] 11, pp.2456–1304. Available at: https://ijsem.org/article/8%20September%202024%20IJSEM.pdf.</a:t>
            </a:r>
          </a:p>
          <a:p>
            <a:endParaRPr lang="en-US" sz="1200"/>
          </a:p>
          <a:p>
            <a:endParaRPr lang="en-US"/>
          </a:p>
        </p:txBody>
      </p:sp>
      <p:sp>
        <p:nvSpPr>
          <p:cNvPr id="4" name="Slide Number Placeholder 3"/>
          <p:cNvSpPr>
            <a:spLocks noGrp="1"/>
          </p:cNvSpPr>
          <p:nvPr>
            <p:ph type="sldNum" sz="quarter" idx="5"/>
          </p:nvPr>
        </p:nvSpPr>
        <p:spPr/>
        <p:txBody>
          <a:bodyPr/>
          <a:lstStyle/>
          <a:p>
            <a:fld id="{7DEEEE44-AC44-4A71-BC82-6D909B99CFD5}" type="slidenum">
              <a:rPr lang="en-US" smtClean="0"/>
              <a:t>15</a:t>
            </a:fld>
            <a:endParaRPr lang="en-US"/>
          </a:p>
        </p:txBody>
      </p:sp>
    </p:spTree>
    <p:extLst>
      <p:ext uri="{BB962C8B-B14F-4D97-AF65-F5344CB8AC3E}">
        <p14:creationId xmlns:p14="http://schemas.microsoft.com/office/powerpoint/2010/main" val="3404048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9FD49-B37E-15CE-822F-9C38C1B967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48BBFE7-4076-F981-79A6-FB507817FF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E0246D6-44C5-6D27-6184-8868A10682CB}"/>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5" name="Footer Placeholder 4">
            <a:extLst>
              <a:ext uri="{FF2B5EF4-FFF2-40B4-BE49-F238E27FC236}">
                <a16:creationId xmlns:a16="http://schemas.microsoft.com/office/drawing/2014/main" id="{D87F8F16-89DE-6DEE-DD15-84F2D59A0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BE9AE7-D331-E4F1-55C7-28E9D5454324}"/>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2541445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10672-DD7A-D01F-CA58-A9CD4E31D67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536DCE-3515-4753-0956-BF64B02312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611DE5-73AC-F5CF-3C20-EAED4C34CF75}"/>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5" name="Footer Placeholder 4">
            <a:extLst>
              <a:ext uri="{FF2B5EF4-FFF2-40B4-BE49-F238E27FC236}">
                <a16:creationId xmlns:a16="http://schemas.microsoft.com/office/drawing/2014/main" id="{02605528-73A4-3014-AEEB-4EFFF8938A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5BA4FF-14BB-734C-97FE-01C9A434FD43}"/>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215759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A53A8-F39D-2FE1-56B4-F2D8AA29A3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6318CF-8501-43D6-E3F9-C94C468A35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437554-5E5A-EE1B-CBD8-B0E3F80342B9}"/>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5" name="Footer Placeholder 4">
            <a:extLst>
              <a:ext uri="{FF2B5EF4-FFF2-40B4-BE49-F238E27FC236}">
                <a16:creationId xmlns:a16="http://schemas.microsoft.com/office/drawing/2014/main" id="{4F8BA55A-ADD6-486C-573D-638CB2A31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9DB59A-4920-D920-76C6-BD859C66D68D}"/>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4241909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C9BDF-DFA1-4D12-E0BB-6AD5B87D51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C6B853-4D37-EC2C-9BEB-608614B982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BB72454-43F9-D185-B13F-4F94C75C66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45B1F3-02A9-9F92-1BDD-AD5E5D2A022D}"/>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6" name="Footer Placeholder 5">
            <a:extLst>
              <a:ext uri="{FF2B5EF4-FFF2-40B4-BE49-F238E27FC236}">
                <a16:creationId xmlns:a16="http://schemas.microsoft.com/office/drawing/2014/main" id="{5804DD2B-4D63-784C-0DEB-B79D10ADAB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9752F1-EDFF-EA66-2C1C-F76EA9E8D699}"/>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4256672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1FC22-7BB8-68C0-418E-56FD5A6A87D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6D5A4A3-1B39-D1F3-EC4A-C0E142E18C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3FDF64-E151-CFCC-DB27-B9F64525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742A18-78B7-1DF8-7548-8457661843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36B268-E555-AD44-C613-D5F4868C19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C2DDF2-A125-5445-840F-62A88974ABD0}"/>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8" name="Footer Placeholder 7">
            <a:extLst>
              <a:ext uri="{FF2B5EF4-FFF2-40B4-BE49-F238E27FC236}">
                <a16:creationId xmlns:a16="http://schemas.microsoft.com/office/drawing/2014/main" id="{EFE0832A-7FF8-8E60-EAEC-2943FFF76B6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6881F22-E078-C73A-1839-C4A35FA43E9A}"/>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252489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CD00-2AF1-DF9C-5638-BDD822EA572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513C511-5CF5-1C5B-3A66-52766D717F51}"/>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4" name="Footer Placeholder 3">
            <a:extLst>
              <a:ext uri="{FF2B5EF4-FFF2-40B4-BE49-F238E27FC236}">
                <a16:creationId xmlns:a16="http://schemas.microsoft.com/office/drawing/2014/main" id="{8ED9F268-0F1A-2312-7F95-FEA64CDD0FC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B99CCA8-E943-58F5-6FC9-8B9F7D3F3822}"/>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494962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FAB078-02D5-700D-7D0D-DD215C6DD487}"/>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3" name="Footer Placeholder 2">
            <a:extLst>
              <a:ext uri="{FF2B5EF4-FFF2-40B4-BE49-F238E27FC236}">
                <a16:creationId xmlns:a16="http://schemas.microsoft.com/office/drawing/2014/main" id="{4BFD8678-6C20-97AE-3E59-95DB23131E4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BA23290-3DB3-AAA3-56C9-DA0F5F459EF8}"/>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1415543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1DCD-16FA-8126-7AEF-2AD7E64312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562BF1-62EA-B789-3103-EA89AD27A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0D58F4E-3756-4B6F-A9E1-BACB5AB30A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387D4D-77E0-1CEF-9375-E0BC945C6C7D}"/>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6" name="Footer Placeholder 5">
            <a:extLst>
              <a:ext uri="{FF2B5EF4-FFF2-40B4-BE49-F238E27FC236}">
                <a16:creationId xmlns:a16="http://schemas.microsoft.com/office/drawing/2014/main" id="{8342E584-9371-A961-B16F-680A4BDC37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4A5787-39C2-4492-EF4A-71A5642EFD0A}"/>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390561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4279B-7EC5-9763-81E8-7ACA4C1644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B44592F-9317-2886-5465-405CF74773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482150-7BF3-EF4C-1D66-8C323F96B4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2C234C-F1D0-45FC-88D8-507DB458E4EF}"/>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6" name="Footer Placeholder 5">
            <a:extLst>
              <a:ext uri="{FF2B5EF4-FFF2-40B4-BE49-F238E27FC236}">
                <a16:creationId xmlns:a16="http://schemas.microsoft.com/office/drawing/2014/main" id="{7565D2F0-EA9E-2D6F-BD65-F552723A5D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6E6520-2281-7124-461B-D332B09EB8DA}"/>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551665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3B5D9-BE67-7692-0A90-24077F295E0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AB5E737-735E-EB64-0E05-CD9378CE22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67AAC80-7A54-4CB2-9A94-51DBCDD01AE9}"/>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5" name="Footer Placeholder 4">
            <a:extLst>
              <a:ext uri="{FF2B5EF4-FFF2-40B4-BE49-F238E27FC236}">
                <a16:creationId xmlns:a16="http://schemas.microsoft.com/office/drawing/2014/main" id="{C4499B25-5BE1-A9BF-27FA-925893DBB4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2EB7B-7972-A46B-14EC-7B43A77BD0D2}"/>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3881344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91F1D6-8C85-393B-73C7-AD66E1CF61D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8033649-75FB-3407-C080-81E7716905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0A49FB-83EB-C584-732D-F490C518BA10}"/>
              </a:ext>
            </a:extLst>
          </p:cNvPr>
          <p:cNvSpPr>
            <a:spLocks noGrp="1"/>
          </p:cNvSpPr>
          <p:nvPr>
            <p:ph type="dt" sz="half" idx="10"/>
          </p:nvPr>
        </p:nvSpPr>
        <p:spPr/>
        <p:txBody>
          <a:bodyPr/>
          <a:lstStyle/>
          <a:p>
            <a:fld id="{38935103-A5D3-4C6F-ACE0-D0E1804F8DBA}" type="datetimeFigureOut">
              <a:rPr lang="en-US" smtClean="0"/>
              <a:t>2/15/26</a:t>
            </a:fld>
            <a:endParaRPr lang="en-US"/>
          </a:p>
        </p:txBody>
      </p:sp>
      <p:sp>
        <p:nvSpPr>
          <p:cNvPr id="5" name="Footer Placeholder 4">
            <a:extLst>
              <a:ext uri="{FF2B5EF4-FFF2-40B4-BE49-F238E27FC236}">
                <a16:creationId xmlns:a16="http://schemas.microsoft.com/office/drawing/2014/main" id="{F86E6455-7963-FAE3-B961-C47636CDF0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211600-54FA-671A-874C-46E5F0F089F8}"/>
              </a:ext>
            </a:extLst>
          </p:cNvPr>
          <p:cNvSpPr>
            <a:spLocks noGrp="1"/>
          </p:cNvSpPr>
          <p:nvPr>
            <p:ph type="sldNum" sz="quarter" idx="12"/>
          </p:nvPr>
        </p:nvSpPr>
        <p:spPr/>
        <p:txBody>
          <a:bodyPr/>
          <a:lstStyle/>
          <a:p>
            <a:fld id="{30CDF00B-4B6C-4DBF-8E6B-FBD6CCB50242}" type="slidenum">
              <a:rPr lang="en-US" smtClean="0"/>
              <a:t>‹#›</a:t>
            </a:fld>
            <a:endParaRPr lang="en-US"/>
          </a:p>
        </p:txBody>
      </p:sp>
    </p:spTree>
    <p:extLst>
      <p:ext uri="{BB962C8B-B14F-4D97-AF65-F5344CB8AC3E}">
        <p14:creationId xmlns:p14="http://schemas.microsoft.com/office/powerpoint/2010/main" val="1603690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8D2FA7-F39C-6860-2AF3-68AE804776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3E65EA8-4DE2-C564-5616-C98B05E772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1F93654-0CB0-B515-2D02-12B68379D7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935103-A5D3-4C6F-ACE0-D0E1804F8DBA}" type="datetimeFigureOut">
              <a:rPr lang="en-US" smtClean="0"/>
              <a:t>2/15/26</a:t>
            </a:fld>
            <a:endParaRPr lang="en-US"/>
          </a:p>
        </p:txBody>
      </p:sp>
      <p:sp>
        <p:nvSpPr>
          <p:cNvPr id="5" name="Footer Placeholder 4">
            <a:extLst>
              <a:ext uri="{FF2B5EF4-FFF2-40B4-BE49-F238E27FC236}">
                <a16:creationId xmlns:a16="http://schemas.microsoft.com/office/drawing/2014/main" id="{BDC3B78A-F783-ECB6-AEBA-0F93ACD142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62D257A-59B3-4128-3448-353410EAB7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CDF00B-4B6C-4DBF-8E6B-FBD6CCB50242}" type="slidenum">
              <a:rPr lang="en-US" smtClean="0"/>
              <a:t>‹#›</a:t>
            </a:fld>
            <a:endParaRPr lang="en-US"/>
          </a:p>
        </p:txBody>
      </p:sp>
    </p:spTree>
    <p:extLst>
      <p:ext uri="{BB962C8B-B14F-4D97-AF65-F5344CB8AC3E}">
        <p14:creationId xmlns:p14="http://schemas.microsoft.com/office/powerpoint/2010/main" val="3025812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bout Us">
            <a:extLst>
              <a:ext uri="{FF2B5EF4-FFF2-40B4-BE49-F238E27FC236}">
                <a16:creationId xmlns:a16="http://schemas.microsoft.com/office/drawing/2014/main" id="{9D3ED6B0-BCEA-C1B6-EFA5-475D031CA6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895" t="9091" r="17988" b="-2"/>
          <a:stretch>
            <a:fillRect/>
          </a:stretch>
        </p:blipFill>
        <p:spPr bwMode="auto">
          <a:xfrm>
            <a:off x="3523488" y="3556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8970D2-D840-A00C-6FB9-3C3E049AF3F0}"/>
              </a:ext>
            </a:extLst>
          </p:cNvPr>
          <p:cNvSpPr>
            <a:spLocks noGrp="1"/>
          </p:cNvSpPr>
          <p:nvPr>
            <p:ph type="ctrTitle"/>
          </p:nvPr>
        </p:nvSpPr>
        <p:spPr>
          <a:xfrm>
            <a:off x="477980" y="1122363"/>
            <a:ext cx="5391877" cy="2787658"/>
          </a:xfrm>
        </p:spPr>
        <p:txBody>
          <a:bodyPr anchor="b">
            <a:normAutofit/>
          </a:bodyPr>
          <a:lstStyle/>
          <a:p>
            <a:pPr algn="l">
              <a:lnSpc>
                <a:spcPct val="100000"/>
              </a:lnSpc>
            </a:pPr>
            <a:r>
              <a:rPr lang="en-US" sz="3200" dirty="0"/>
              <a:t>Green Haven Florists — Business Problem Analysis</a:t>
            </a:r>
            <a:br>
              <a:rPr lang="en-US" sz="3200" dirty="0"/>
            </a:br>
            <a:r>
              <a:rPr lang="en-US" sz="3200" dirty="0"/>
              <a:t>Problem Solving and Decision Making Presentation</a:t>
            </a:r>
          </a:p>
        </p:txBody>
      </p:sp>
      <p:sp>
        <p:nvSpPr>
          <p:cNvPr id="3" name="Subtitle 2">
            <a:extLst>
              <a:ext uri="{FF2B5EF4-FFF2-40B4-BE49-F238E27FC236}">
                <a16:creationId xmlns:a16="http://schemas.microsoft.com/office/drawing/2014/main" id="{55EE7AB4-1EEB-B088-9C12-2364A9DFC60D}"/>
              </a:ext>
            </a:extLst>
          </p:cNvPr>
          <p:cNvSpPr>
            <a:spLocks noGrp="1"/>
          </p:cNvSpPr>
          <p:nvPr>
            <p:ph type="subTitle" idx="1"/>
          </p:nvPr>
        </p:nvSpPr>
        <p:spPr>
          <a:xfrm>
            <a:off x="477980" y="4872922"/>
            <a:ext cx="6126020" cy="1875350"/>
          </a:xfrm>
        </p:spPr>
        <p:txBody>
          <a:bodyPr>
            <a:normAutofit fontScale="92500" lnSpcReduction="10000"/>
          </a:bodyPr>
          <a:lstStyle/>
          <a:p>
            <a:pPr algn="l">
              <a:lnSpc>
                <a:spcPct val="200000"/>
              </a:lnSpc>
            </a:pPr>
            <a:r>
              <a:rPr lang="en-US" sz="1400" dirty="0"/>
              <a:t>Module Code: LCLM4004</a:t>
            </a:r>
            <a:br>
              <a:rPr lang="en-US" sz="1400" dirty="0"/>
            </a:br>
            <a:r>
              <a:rPr lang="en-US" sz="1400" dirty="0"/>
              <a:t>Module Name: Problem Solving and Decision Making</a:t>
            </a:r>
          </a:p>
          <a:p>
            <a:pPr algn="l">
              <a:lnSpc>
                <a:spcPct val="200000"/>
              </a:lnSpc>
            </a:pPr>
            <a:r>
              <a:rPr lang="en-US" sz="1400" dirty="0"/>
              <a:t>Student Name: </a:t>
            </a:r>
            <a:r>
              <a:rPr lang="en-US" sz="1400" dirty="0" err="1"/>
              <a:t>Ablawa</a:t>
            </a:r>
            <a:r>
              <a:rPr lang="en-US" sz="1400" dirty="0"/>
              <a:t> </a:t>
            </a:r>
            <a:r>
              <a:rPr lang="en-US" sz="1400" dirty="0" err="1"/>
              <a:t>Senade</a:t>
            </a:r>
            <a:r>
              <a:rPr lang="en-US" sz="1400" dirty="0"/>
              <a:t> </a:t>
            </a:r>
            <a:r>
              <a:rPr lang="en-US" sz="1400" dirty="0" err="1"/>
              <a:t>Waounwa</a:t>
            </a:r>
            <a:r>
              <a:rPr lang="en-US" sz="1400" dirty="0"/>
              <a:t> </a:t>
            </a:r>
            <a:r>
              <a:rPr lang="en-US" sz="1400" dirty="0" err="1"/>
              <a:t>Agbovi</a:t>
            </a:r>
            <a:endParaRPr lang="en-US" sz="1400" dirty="0"/>
          </a:p>
          <a:p>
            <a:pPr algn="l">
              <a:lnSpc>
                <a:spcPct val="200000"/>
              </a:lnSpc>
            </a:pPr>
            <a:r>
              <a:rPr lang="en-US" sz="1400" dirty="0"/>
              <a:t>Student ID: 202321102</a:t>
            </a:r>
          </a:p>
        </p:txBody>
      </p:sp>
      <p:sp>
        <p:nvSpPr>
          <p:cNvPr id="4107" name="Rectangle 410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09" name="Rectangle 410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350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A261A-6A3E-9AC5-95C9-CEFB8855F131}"/>
              </a:ext>
            </a:extLst>
          </p:cNvPr>
          <p:cNvSpPr>
            <a:spLocks noGrp="1"/>
          </p:cNvSpPr>
          <p:nvPr>
            <p:ph type="title"/>
          </p:nvPr>
        </p:nvSpPr>
        <p:spPr>
          <a:xfrm>
            <a:off x="589560" y="856180"/>
            <a:ext cx="4560584" cy="1128068"/>
          </a:xfrm>
        </p:spPr>
        <p:txBody>
          <a:bodyPr anchor="ctr">
            <a:normAutofit/>
          </a:bodyPr>
          <a:lstStyle/>
          <a:p>
            <a:r>
              <a:rPr lang="en-US" sz="3700"/>
              <a:t>Presentation overview</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8F3F46-9437-2979-D73F-A79320C5BDF9}"/>
              </a:ext>
            </a:extLst>
          </p:cNvPr>
          <p:cNvSpPr>
            <a:spLocks noGrp="1"/>
          </p:cNvSpPr>
          <p:nvPr>
            <p:ph idx="1"/>
          </p:nvPr>
        </p:nvSpPr>
        <p:spPr>
          <a:xfrm>
            <a:off x="590719" y="2330505"/>
            <a:ext cx="4559425" cy="3979585"/>
          </a:xfrm>
        </p:spPr>
        <p:txBody>
          <a:bodyPr anchor="ctr">
            <a:normAutofit/>
          </a:bodyPr>
          <a:lstStyle/>
          <a:p>
            <a:r>
              <a:rPr lang="en-US" sz="1400"/>
              <a:t>This presentation introduces the context of Green Haven Florists and outlines the analytical approach adopted</a:t>
            </a:r>
          </a:p>
          <a:p>
            <a:r>
              <a:rPr lang="en-US" sz="1400"/>
              <a:t>The discussion evaluates the nature and scope of business challenges affecting performance</a:t>
            </a:r>
          </a:p>
          <a:p>
            <a:r>
              <a:rPr lang="en-US" sz="1400"/>
              <a:t>Structured frameworks including 5W2H, macro environmental analysis and root cause mapping are applied</a:t>
            </a:r>
          </a:p>
          <a:p>
            <a:r>
              <a:rPr lang="en-US" sz="1400"/>
              <a:t>Critical reflection on analytical tools highlights their usefulness and limitations in decision contexts</a:t>
            </a:r>
          </a:p>
          <a:p>
            <a:r>
              <a:rPr lang="en-US" sz="1400"/>
              <a:t>Findings are synthesised to demonstrate key insights emerging from systematic investigation</a:t>
            </a:r>
          </a:p>
          <a:p>
            <a:r>
              <a:rPr lang="en-US" sz="1400"/>
              <a:t>The presentation follows a logical progression to support clarity and coherence for stakeholders</a:t>
            </a:r>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The Best Florists in Every City | goop">
            <a:extLst>
              <a:ext uri="{FF2B5EF4-FFF2-40B4-BE49-F238E27FC236}">
                <a16:creationId xmlns:a16="http://schemas.microsoft.com/office/drawing/2014/main" id="{FFCE8AFF-CA69-1F80-D942-970F398EA7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093" r="14251" b="2"/>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379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Revitalizing the UK High Street for a Sustainable and Inclusive Future">
            <a:extLst>
              <a:ext uri="{FF2B5EF4-FFF2-40B4-BE49-F238E27FC236}">
                <a16:creationId xmlns:a16="http://schemas.microsoft.com/office/drawing/2014/main" id="{CFBEF052-3FDC-6F31-26CD-1EFEF1DFB2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1119" r="24506"/>
          <a:stretch>
            <a:fillRect/>
          </a:stretch>
        </p:blipFill>
        <p:spPr bwMode="auto">
          <a:xfrm>
            <a:off x="-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6156" name="Rectangle 615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2935F9-FB7A-698C-B414-18CC28E9AD81}"/>
              </a:ext>
            </a:extLst>
          </p:cNvPr>
          <p:cNvSpPr>
            <a:spLocks noGrp="1"/>
          </p:cNvSpPr>
          <p:nvPr>
            <p:ph type="title"/>
          </p:nvPr>
        </p:nvSpPr>
        <p:spPr>
          <a:xfrm>
            <a:off x="6115317" y="405685"/>
            <a:ext cx="5464968" cy="1559301"/>
          </a:xfrm>
        </p:spPr>
        <p:txBody>
          <a:bodyPr>
            <a:normAutofit/>
          </a:bodyPr>
          <a:lstStyle/>
          <a:p>
            <a:r>
              <a:rPr lang="en-US" sz="4000"/>
              <a:t>Case overview</a:t>
            </a:r>
          </a:p>
        </p:txBody>
      </p:sp>
      <p:sp>
        <p:nvSpPr>
          <p:cNvPr id="3" name="Content Placeholder 2">
            <a:extLst>
              <a:ext uri="{FF2B5EF4-FFF2-40B4-BE49-F238E27FC236}">
                <a16:creationId xmlns:a16="http://schemas.microsoft.com/office/drawing/2014/main" id="{74D36A15-6F74-1449-FC06-2796CD73D1C0}"/>
              </a:ext>
            </a:extLst>
          </p:cNvPr>
          <p:cNvSpPr>
            <a:spLocks noGrp="1"/>
          </p:cNvSpPr>
          <p:nvPr>
            <p:ph idx="1"/>
          </p:nvPr>
        </p:nvSpPr>
        <p:spPr>
          <a:xfrm>
            <a:off x="6115317" y="2743200"/>
            <a:ext cx="5247340" cy="3496878"/>
          </a:xfrm>
        </p:spPr>
        <p:txBody>
          <a:bodyPr anchor="ctr">
            <a:normAutofit/>
          </a:bodyPr>
          <a:lstStyle/>
          <a:p>
            <a:pPr>
              <a:buFont typeface="Arial" panose="020B0604020202020204" pitchFamily="34" charset="0"/>
              <a:buChar char="•"/>
            </a:pPr>
            <a:r>
              <a:rPr lang="en-US" sz="1400"/>
              <a:t>Green Haven Florists operates as an independent retailer within a competitive UK high street environment experiencing structural change</a:t>
            </a:r>
          </a:p>
          <a:p>
            <a:pPr>
              <a:buFont typeface="Arial" panose="020B0604020202020204" pitchFamily="34" charset="0"/>
              <a:buChar char="•"/>
            </a:pPr>
            <a:r>
              <a:rPr lang="en-US" sz="1400"/>
              <a:t>Recent data shows that declining physical retail activity reflects broader trends in national retail sales patterns (Lewis, 2024)</a:t>
            </a:r>
          </a:p>
          <a:p>
            <a:pPr>
              <a:buFont typeface="Arial" panose="020B0604020202020204" pitchFamily="34" charset="0"/>
              <a:buChar char="•"/>
            </a:pPr>
            <a:r>
              <a:rPr lang="en-US" sz="1400"/>
              <a:t>The business has built reputation through sustainability and personalised service which differentiates it from mass retailers</a:t>
            </a:r>
          </a:p>
          <a:p>
            <a:pPr>
              <a:buFont typeface="Arial" panose="020B0604020202020204" pitchFamily="34" charset="0"/>
              <a:buChar char="•"/>
            </a:pPr>
            <a:r>
              <a:rPr lang="en-US" sz="1400"/>
              <a:t>Increasing digital competition is reshaping customer expectations around convenience and accessibility</a:t>
            </a:r>
          </a:p>
          <a:p>
            <a:pPr>
              <a:buFont typeface="Arial" panose="020B0604020202020204" pitchFamily="34" charset="0"/>
              <a:buChar char="•"/>
            </a:pPr>
            <a:r>
              <a:rPr lang="en-US" sz="1400"/>
              <a:t>Economic pressures have heightened operational uncertainty affecting small businesses across the sector</a:t>
            </a:r>
          </a:p>
          <a:p>
            <a:pPr>
              <a:buFont typeface="Arial" panose="020B0604020202020204" pitchFamily="34" charset="0"/>
              <a:buChar char="•"/>
            </a:pPr>
            <a:r>
              <a:rPr lang="en-US" sz="1400"/>
              <a:t>Management seeks analytical insight to understand factors driving performance decline</a:t>
            </a:r>
          </a:p>
        </p:txBody>
      </p:sp>
    </p:spTree>
    <p:extLst>
      <p:ext uri="{BB962C8B-B14F-4D97-AF65-F5344CB8AC3E}">
        <p14:creationId xmlns:p14="http://schemas.microsoft.com/office/powerpoint/2010/main" val="3479782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1FE28-EFD8-AE64-0AD9-277EF7DAF9C7}"/>
              </a:ext>
            </a:extLst>
          </p:cNvPr>
          <p:cNvSpPr>
            <a:spLocks noGrp="1"/>
          </p:cNvSpPr>
          <p:nvPr>
            <p:ph type="title"/>
          </p:nvPr>
        </p:nvSpPr>
        <p:spPr>
          <a:xfrm>
            <a:off x="630936" y="640080"/>
            <a:ext cx="4818888" cy="1481328"/>
          </a:xfrm>
        </p:spPr>
        <p:txBody>
          <a:bodyPr anchor="b">
            <a:normAutofit/>
          </a:bodyPr>
          <a:lstStyle/>
          <a:p>
            <a:r>
              <a:rPr lang="en-US" sz="5000"/>
              <a:t>Nature and scope of problems</a:t>
            </a:r>
          </a:p>
        </p:txBody>
      </p:sp>
      <p:sp>
        <p:nvSpPr>
          <p:cNvPr id="7177"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702EFF-45A8-59F3-8BC7-67402C4CC6ED}"/>
              </a:ext>
            </a:extLst>
          </p:cNvPr>
          <p:cNvSpPr>
            <a:spLocks noGrp="1"/>
          </p:cNvSpPr>
          <p:nvPr>
            <p:ph idx="1"/>
          </p:nvPr>
        </p:nvSpPr>
        <p:spPr>
          <a:xfrm>
            <a:off x="630936" y="2660904"/>
            <a:ext cx="4818888" cy="3547872"/>
          </a:xfrm>
        </p:spPr>
        <p:txBody>
          <a:bodyPr anchor="t">
            <a:normAutofit/>
          </a:bodyPr>
          <a:lstStyle/>
          <a:p>
            <a:pPr>
              <a:buFont typeface="Arial" panose="020B0604020202020204" pitchFamily="34" charset="0"/>
              <a:buChar char="•"/>
            </a:pPr>
            <a:r>
              <a:rPr lang="en-US" sz="1400"/>
              <a:t>Changes in consumer purchasing behaviour towards online channels reflect patterns identified in digital commerce (Ologunebi et al., 2024)</a:t>
            </a:r>
          </a:p>
          <a:p>
            <a:pPr>
              <a:buFont typeface="Arial" panose="020B0604020202020204" pitchFamily="34" charset="0"/>
              <a:buChar char="•"/>
            </a:pPr>
            <a:r>
              <a:rPr lang="en-US" sz="1400"/>
              <a:t>Industry reports indicate that structural shifts in retail demand are intensifying competitive pressures for small firms as discussed in Retail Economics (2024)</a:t>
            </a:r>
          </a:p>
          <a:p>
            <a:pPr>
              <a:buFont typeface="Arial" panose="020B0604020202020204" pitchFamily="34" charset="0"/>
              <a:buChar char="•"/>
            </a:pPr>
            <a:r>
              <a:rPr lang="en-US" sz="1400"/>
              <a:t>Rising operating costs and supply volatility are contributing to financial strain within the business</a:t>
            </a:r>
          </a:p>
          <a:p>
            <a:pPr>
              <a:buFont typeface="Arial" panose="020B0604020202020204" pitchFamily="34" charset="0"/>
              <a:buChar char="•"/>
            </a:pPr>
            <a:r>
              <a:rPr lang="en-US" sz="1400"/>
              <a:t>Reduced footfall limits opportunities for impulse purchases which traditionally support revenue</a:t>
            </a:r>
          </a:p>
          <a:p>
            <a:pPr>
              <a:buFont typeface="Arial" panose="020B0604020202020204" pitchFamily="34" charset="0"/>
              <a:buChar char="•"/>
            </a:pPr>
            <a:r>
              <a:rPr lang="en-US" sz="1400"/>
              <a:t>Limited digital engagement constrains the organisation’s ability to respond to changing customer expectations</a:t>
            </a:r>
          </a:p>
          <a:p>
            <a:pPr>
              <a:buFont typeface="Arial" panose="020B0604020202020204" pitchFamily="34" charset="0"/>
              <a:buChar char="•"/>
            </a:pPr>
            <a:r>
              <a:rPr lang="en-US" sz="1400"/>
              <a:t>External uncertainty complicates strategic planning and resource allocation</a:t>
            </a:r>
          </a:p>
        </p:txBody>
      </p:sp>
      <p:pic>
        <p:nvPicPr>
          <p:cNvPr id="7170" name="Picture 2" descr="What are the consumer trends in e-commerce?">
            <a:extLst>
              <a:ext uri="{FF2B5EF4-FFF2-40B4-BE49-F238E27FC236}">
                <a16:creationId xmlns:a16="http://schemas.microsoft.com/office/drawing/2014/main" id="{75B03EF3-E3B8-1713-415E-77C29F0C52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2586"/>
          <a:stretch/>
        </p:blipFill>
        <p:spPr bwMode="auto">
          <a:xfrm>
            <a:off x="5908431" y="810048"/>
            <a:ext cx="6129111" cy="5662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035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4E8C5-4D9B-B5BB-3A22-1495EE86150D}"/>
              </a:ext>
            </a:extLst>
          </p:cNvPr>
          <p:cNvSpPr>
            <a:spLocks noGrp="1"/>
          </p:cNvSpPr>
          <p:nvPr>
            <p:ph type="title"/>
          </p:nvPr>
        </p:nvSpPr>
        <p:spPr>
          <a:xfrm>
            <a:off x="481013" y="3752849"/>
            <a:ext cx="3290887" cy="2452687"/>
          </a:xfrm>
        </p:spPr>
        <p:txBody>
          <a:bodyPr anchor="ctr">
            <a:normAutofit/>
          </a:bodyPr>
          <a:lstStyle/>
          <a:p>
            <a:r>
              <a:rPr lang="en-US" sz="3600"/>
              <a:t>Internal and external evaluation</a:t>
            </a:r>
          </a:p>
        </p:txBody>
      </p:sp>
      <p:pic>
        <p:nvPicPr>
          <p:cNvPr id="8194" name="Picture 2" descr="Why have different evaluation parameters for internal &amp; external hires?">
            <a:extLst>
              <a:ext uri="{FF2B5EF4-FFF2-40B4-BE49-F238E27FC236}">
                <a16:creationId xmlns:a16="http://schemas.microsoft.com/office/drawing/2014/main" id="{CD6D2F90-ED2A-682D-E336-48AC82BC05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1252" b="6574"/>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F9AF47-0F75-6025-EB7B-422E5E39912D}"/>
              </a:ext>
            </a:extLst>
          </p:cNvPr>
          <p:cNvSpPr>
            <a:spLocks noGrp="1"/>
          </p:cNvSpPr>
          <p:nvPr>
            <p:ph idx="1"/>
          </p:nvPr>
        </p:nvSpPr>
        <p:spPr>
          <a:xfrm>
            <a:off x="4223982" y="3752850"/>
            <a:ext cx="7485413" cy="2452687"/>
          </a:xfrm>
        </p:spPr>
        <p:txBody>
          <a:bodyPr anchor="ctr">
            <a:normAutofit/>
          </a:bodyPr>
          <a:lstStyle/>
          <a:p>
            <a:pPr>
              <a:buFont typeface="Arial" panose="020B0604020202020204" pitchFamily="34" charset="0"/>
              <a:buChar char="•"/>
            </a:pPr>
            <a:r>
              <a:rPr lang="en-US" sz="1300"/>
              <a:t>Consumer preference for convenience and online purchasing channels is widely documented in behavioural studies (Shukla, 2023)</a:t>
            </a:r>
          </a:p>
          <a:p>
            <a:pPr>
              <a:buFont typeface="Arial" panose="020B0604020202020204" pitchFamily="34" charset="0"/>
              <a:buChar char="•"/>
            </a:pPr>
            <a:r>
              <a:rPr lang="en-US" sz="1300"/>
              <a:t>Internal operational constraints including limited marketing capability reduce responsiveness to market change</a:t>
            </a:r>
          </a:p>
          <a:p>
            <a:pPr>
              <a:buFont typeface="Arial" panose="020B0604020202020204" pitchFamily="34" charset="0"/>
              <a:buChar char="•"/>
            </a:pPr>
            <a:r>
              <a:rPr lang="en-US" sz="1300"/>
              <a:t>External macroeconomic fluctuations influence cost structures and demand patterns</a:t>
            </a:r>
          </a:p>
          <a:p>
            <a:pPr>
              <a:buFont typeface="Arial" panose="020B0604020202020204" pitchFamily="34" charset="0"/>
              <a:buChar char="•"/>
            </a:pPr>
            <a:r>
              <a:rPr lang="en-US" sz="1300"/>
              <a:t>Competitive intensity within local markets increases pressure on pricing strategies</a:t>
            </a:r>
          </a:p>
          <a:p>
            <a:pPr>
              <a:buFont typeface="Arial" panose="020B0604020202020204" pitchFamily="34" charset="0"/>
              <a:buChar char="•"/>
            </a:pPr>
            <a:r>
              <a:rPr lang="en-US" sz="1300"/>
              <a:t>Management retains greater control over internal processes than broader environmental forces</a:t>
            </a:r>
          </a:p>
          <a:p>
            <a:pPr>
              <a:buFont typeface="Arial" panose="020B0604020202020204" pitchFamily="34" charset="0"/>
              <a:buChar char="•"/>
            </a:pPr>
            <a:r>
              <a:rPr lang="en-US" sz="1300"/>
              <a:t>Understanding interaction between controllable and uncontrollable factors supports problem diagnosis</a:t>
            </a:r>
          </a:p>
        </p:txBody>
      </p:sp>
    </p:spTree>
    <p:extLst>
      <p:ext uri="{BB962C8B-B14F-4D97-AF65-F5344CB8AC3E}">
        <p14:creationId xmlns:p14="http://schemas.microsoft.com/office/powerpoint/2010/main" val="2741364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5065C-37CF-22DD-8861-385B34D534C7}"/>
              </a:ext>
            </a:extLst>
          </p:cNvPr>
          <p:cNvSpPr>
            <a:spLocks noGrp="1"/>
          </p:cNvSpPr>
          <p:nvPr>
            <p:ph type="title"/>
          </p:nvPr>
        </p:nvSpPr>
        <p:spPr>
          <a:xfrm>
            <a:off x="1043631" y="809898"/>
            <a:ext cx="10173010" cy="1554480"/>
          </a:xfrm>
        </p:spPr>
        <p:txBody>
          <a:bodyPr anchor="ctr">
            <a:normAutofit/>
          </a:bodyPr>
          <a:lstStyle/>
          <a:p>
            <a:r>
              <a:rPr lang="en-US" sz="4800"/>
              <a:t>5W2H</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86431F88-352D-A713-980C-A72E2FC5EA18}"/>
              </a:ext>
            </a:extLst>
          </p:cNvPr>
          <p:cNvGraphicFramePr>
            <a:graphicFrameLocks noGrp="1"/>
          </p:cNvGraphicFramePr>
          <p:nvPr>
            <p:ph idx="1"/>
            <p:extLst>
              <p:ext uri="{D42A27DB-BD31-4B8C-83A1-F6EECF244321}">
                <p14:modId xmlns:p14="http://schemas.microsoft.com/office/powerpoint/2010/main" val="2805872726"/>
              </p:ext>
            </p:extLst>
          </p:nvPr>
        </p:nvGraphicFramePr>
        <p:xfrm>
          <a:off x="1043631" y="2712863"/>
          <a:ext cx="5892225" cy="3687088"/>
        </p:xfrm>
        <a:graphic>
          <a:graphicData uri="http://schemas.openxmlformats.org/drawingml/2006/table">
            <a:tbl>
              <a:tblPr>
                <a:tableStyleId>{D7AC3CCA-C797-4891-BE02-D94E43425B78}</a:tableStyleId>
              </a:tblPr>
              <a:tblGrid>
                <a:gridCol w="1784677">
                  <a:extLst>
                    <a:ext uri="{9D8B030D-6E8A-4147-A177-3AD203B41FA5}">
                      <a16:colId xmlns:a16="http://schemas.microsoft.com/office/drawing/2014/main" val="2950717226"/>
                    </a:ext>
                  </a:extLst>
                </a:gridCol>
                <a:gridCol w="4107548">
                  <a:extLst>
                    <a:ext uri="{9D8B030D-6E8A-4147-A177-3AD203B41FA5}">
                      <a16:colId xmlns:a16="http://schemas.microsoft.com/office/drawing/2014/main" val="1489918847"/>
                    </a:ext>
                  </a:extLst>
                </a:gridCol>
              </a:tblGrid>
              <a:tr h="401238">
                <a:tc>
                  <a:txBody>
                    <a:bodyPr/>
                    <a:lstStyle/>
                    <a:p>
                      <a:r>
                        <a:rPr lang="en-US" sz="1800" b="1"/>
                        <a:t>Element</a:t>
                      </a:r>
                    </a:p>
                  </a:txBody>
                  <a:tcPr marL="91190" marR="91190" marT="45595" marB="45595" anchor="ctr"/>
                </a:tc>
                <a:tc>
                  <a:txBody>
                    <a:bodyPr/>
                    <a:lstStyle/>
                    <a:p>
                      <a:r>
                        <a:rPr lang="en-US" sz="1800" b="1" dirty="0"/>
                        <a:t>Insight</a:t>
                      </a:r>
                    </a:p>
                  </a:txBody>
                  <a:tcPr marL="91190" marR="91190" marT="45595" marB="45595" anchor="ctr"/>
                </a:tc>
                <a:extLst>
                  <a:ext uri="{0D108BD9-81ED-4DB2-BD59-A6C34878D82A}">
                    <a16:rowId xmlns:a16="http://schemas.microsoft.com/office/drawing/2014/main" val="3175362951"/>
                  </a:ext>
                </a:extLst>
              </a:tr>
              <a:tr h="401238">
                <a:tc>
                  <a:txBody>
                    <a:bodyPr/>
                    <a:lstStyle/>
                    <a:p>
                      <a:r>
                        <a:rPr lang="en-US" sz="1800"/>
                        <a:t>Who</a:t>
                      </a:r>
                    </a:p>
                  </a:txBody>
                  <a:tcPr marL="91190" marR="91190" marT="45595" marB="45595" anchor="ctr"/>
                </a:tc>
                <a:tc>
                  <a:txBody>
                    <a:bodyPr/>
                    <a:lstStyle/>
                    <a:p>
                      <a:r>
                        <a:rPr lang="en-US" sz="1800"/>
                        <a:t>Customers shifting behaviour affecting sales</a:t>
                      </a:r>
                    </a:p>
                  </a:txBody>
                  <a:tcPr marL="91190" marR="91190" marT="45595" marB="45595" anchor="ctr"/>
                </a:tc>
                <a:extLst>
                  <a:ext uri="{0D108BD9-81ED-4DB2-BD59-A6C34878D82A}">
                    <a16:rowId xmlns:a16="http://schemas.microsoft.com/office/drawing/2014/main" val="469096843"/>
                  </a:ext>
                </a:extLst>
              </a:tr>
              <a:tr h="401238">
                <a:tc>
                  <a:txBody>
                    <a:bodyPr/>
                    <a:lstStyle/>
                    <a:p>
                      <a:r>
                        <a:rPr lang="en-US" sz="1800"/>
                        <a:t>What</a:t>
                      </a:r>
                    </a:p>
                  </a:txBody>
                  <a:tcPr marL="91190" marR="91190" marT="45595" marB="45595" anchor="ctr"/>
                </a:tc>
                <a:tc>
                  <a:txBody>
                    <a:bodyPr/>
                    <a:lstStyle/>
                    <a:p>
                      <a:r>
                        <a:rPr lang="en-US" sz="1800"/>
                        <a:t>Decline in in-store performance</a:t>
                      </a:r>
                    </a:p>
                  </a:txBody>
                  <a:tcPr marL="91190" marR="91190" marT="45595" marB="45595" anchor="ctr"/>
                </a:tc>
                <a:extLst>
                  <a:ext uri="{0D108BD9-81ED-4DB2-BD59-A6C34878D82A}">
                    <a16:rowId xmlns:a16="http://schemas.microsoft.com/office/drawing/2014/main" val="3837893575"/>
                  </a:ext>
                </a:extLst>
              </a:tr>
              <a:tr h="401238">
                <a:tc>
                  <a:txBody>
                    <a:bodyPr/>
                    <a:lstStyle/>
                    <a:p>
                      <a:r>
                        <a:rPr lang="en-US" sz="1800"/>
                        <a:t>Where</a:t>
                      </a:r>
                    </a:p>
                  </a:txBody>
                  <a:tcPr marL="91190" marR="91190" marT="45595" marB="45595" anchor="ctr"/>
                </a:tc>
                <a:tc>
                  <a:txBody>
                    <a:bodyPr/>
                    <a:lstStyle/>
                    <a:p>
                      <a:r>
                        <a:rPr lang="en-US" sz="1800"/>
                        <a:t>High street retail environment</a:t>
                      </a:r>
                    </a:p>
                  </a:txBody>
                  <a:tcPr marL="91190" marR="91190" marT="45595" marB="45595" anchor="ctr"/>
                </a:tc>
                <a:extLst>
                  <a:ext uri="{0D108BD9-81ED-4DB2-BD59-A6C34878D82A}">
                    <a16:rowId xmlns:a16="http://schemas.microsoft.com/office/drawing/2014/main" val="312516722"/>
                  </a:ext>
                </a:extLst>
              </a:tr>
              <a:tr h="401238">
                <a:tc>
                  <a:txBody>
                    <a:bodyPr/>
                    <a:lstStyle/>
                    <a:p>
                      <a:r>
                        <a:rPr lang="en-US" sz="1800"/>
                        <a:t>When</a:t>
                      </a:r>
                    </a:p>
                  </a:txBody>
                  <a:tcPr marL="91190" marR="91190" marT="45595" marB="45595" anchor="ctr"/>
                </a:tc>
                <a:tc>
                  <a:txBody>
                    <a:bodyPr/>
                    <a:lstStyle/>
                    <a:p>
                      <a:r>
                        <a:rPr lang="en-US" sz="1800"/>
                        <a:t>Past twelve months</a:t>
                      </a:r>
                    </a:p>
                  </a:txBody>
                  <a:tcPr marL="91190" marR="91190" marT="45595" marB="45595" anchor="ctr"/>
                </a:tc>
                <a:extLst>
                  <a:ext uri="{0D108BD9-81ED-4DB2-BD59-A6C34878D82A}">
                    <a16:rowId xmlns:a16="http://schemas.microsoft.com/office/drawing/2014/main" val="1093650576"/>
                  </a:ext>
                </a:extLst>
              </a:tr>
              <a:tr h="401238">
                <a:tc>
                  <a:txBody>
                    <a:bodyPr/>
                    <a:lstStyle/>
                    <a:p>
                      <a:r>
                        <a:rPr lang="en-US" sz="1800"/>
                        <a:t>Why</a:t>
                      </a:r>
                    </a:p>
                  </a:txBody>
                  <a:tcPr marL="91190" marR="91190" marT="45595" marB="45595" anchor="ctr"/>
                </a:tc>
                <a:tc>
                  <a:txBody>
                    <a:bodyPr/>
                    <a:lstStyle/>
                    <a:p>
                      <a:r>
                        <a:rPr lang="en-US" sz="1800"/>
                        <a:t>Competition, cost pressures, behavioural change</a:t>
                      </a:r>
                    </a:p>
                  </a:txBody>
                  <a:tcPr marL="91190" marR="91190" marT="45595" marB="45595" anchor="ctr"/>
                </a:tc>
                <a:extLst>
                  <a:ext uri="{0D108BD9-81ED-4DB2-BD59-A6C34878D82A}">
                    <a16:rowId xmlns:a16="http://schemas.microsoft.com/office/drawing/2014/main" val="1225767647"/>
                  </a:ext>
                </a:extLst>
              </a:tr>
              <a:tr h="401238">
                <a:tc>
                  <a:txBody>
                    <a:bodyPr/>
                    <a:lstStyle/>
                    <a:p>
                      <a:r>
                        <a:rPr lang="en-US" sz="1800"/>
                        <a:t>How</a:t>
                      </a:r>
                    </a:p>
                  </a:txBody>
                  <a:tcPr marL="91190" marR="91190" marT="45595" marB="45595" anchor="ctr"/>
                </a:tc>
                <a:tc>
                  <a:txBody>
                    <a:bodyPr/>
                    <a:lstStyle/>
                    <a:p>
                      <a:r>
                        <a:rPr lang="en-US" sz="1800"/>
                        <a:t>Reduced visits and digital gap</a:t>
                      </a:r>
                    </a:p>
                  </a:txBody>
                  <a:tcPr marL="91190" marR="91190" marT="45595" marB="45595" anchor="ctr"/>
                </a:tc>
                <a:extLst>
                  <a:ext uri="{0D108BD9-81ED-4DB2-BD59-A6C34878D82A}">
                    <a16:rowId xmlns:a16="http://schemas.microsoft.com/office/drawing/2014/main" val="2420572617"/>
                  </a:ext>
                </a:extLst>
              </a:tr>
              <a:tr h="401238">
                <a:tc>
                  <a:txBody>
                    <a:bodyPr/>
                    <a:lstStyle/>
                    <a:p>
                      <a:r>
                        <a:rPr lang="en-US" sz="1800"/>
                        <a:t>How much</a:t>
                      </a:r>
                    </a:p>
                  </a:txBody>
                  <a:tcPr marL="91190" marR="91190" marT="45595" marB="45595" anchor="ctr"/>
                </a:tc>
                <a:tc>
                  <a:txBody>
                    <a:bodyPr/>
                    <a:lstStyle/>
                    <a:p>
                      <a:r>
                        <a:rPr lang="en-US" sz="1800" dirty="0"/>
                        <a:t>Revenue and margin impact</a:t>
                      </a:r>
                    </a:p>
                  </a:txBody>
                  <a:tcPr marL="91190" marR="91190" marT="45595" marB="45595" anchor="ctr"/>
                </a:tc>
                <a:extLst>
                  <a:ext uri="{0D108BD9-81ED-4DB2-BD59-A6C34878D82A}">
                    <a16:rowId xmlns:a16="http://schemas.microsoft.com/office/drawing/2014/main" val="4250806464"/>
                  </a:ext>
                </a:extLst>
              </a:tr>
            </a:tbl>
          </a:graphicData>
        </a:graphic>
      </p:graphicFrame>
      <p:sp>
        <p:nvSpPr>
          <p:cNvPr id="5" name="Rectangle 1">
            <a:extLst>
              <a:ext uri="{FF2B5EF4-FFF2-40B4-BE49-F238E27FC236}">
                <a16:creationId xmlns:a16="http://schemas.microsoft.com/office/drawing/2014/main" id="{B90CE936-2FD5-F238-02B0-168036E7C937}"/>
              </a:ext>
            </a:extLst>
          </p:cNvPr>
          <p:cNvSpPr>
            <a:spLocks noChangeArrowheads="1"/>
          </p:cNvSpPr>
          <p:nvPr/>
        </p:nvSpPr>
        <p:spPr bwMode="auto">
          <a:xfrm>
            <a:off x="7278373" y="3104646"/>
            <a:ext cx="4571109"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rPr>
              <a:t>The structured questioning approach supports comprehensive understanding of operational issues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rPr>
              <a:t>The framework helps clarify relationships between stakeholders and performance outcomes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rPr>
              <a:t>Analytical questioning aligns with systematic problem investigation principles </a:t>
            </a:r>
            <a:r>
              <a:rPr lang="en-US" altLang="en-US" sz="1400" dirty="0"/>
              <a:t>(</a:t>
            </a:r>
            <a:r>
              <a:rPr kumimoji="0" lang="en-US" altLang="en-US" sz="1400" b="0" i="0" u="none" strike="noStrike" cap="none" normalizeH="0" baseline="0" dirty="0" err="1">
                <a:ln>
                  <a:noFill/>
                </a:ln>
                <a:solidFill>
                  <a:schemeClr val="tx1"/>
                </a:solidFill>
                <a:effectLst/>
              </a:rPr>
              <a:t>Citilci</a:t>
            </a:r>
            <a:r>
              <a:rPr kumimoji="0" lang="en-US" altLang="en-US" sz="1400" b="0" i="0" u="none" strike="noStrike" cap="none" normalizeH="0" baseline="0" dirty="0">
                <a:ln>
                  <a:noFill/>
                </a:ln>
                <a:solidFill>
                  <a:schemeClr val="tx1"/>
                </a:solidFill>
                <a:effectLst/>
              </a:rPr>
              <a:t> and </a:t>
            </a:r>
            <a:r>
              <a:rPr kumimoji="0" lang="en-US" altLang="en-US" sz="1400" b="0" i="0" u="none" strike="noStrike" cap="none" normalizeH="0" baseline="0" dirty="0" err="1">
                <a:ln>
                  <a:noFill/>
                </a:ln>
                <a:solidFill>
                  <a:schemeClr val="tx1"/>
                </a:solidFill>
                <a:effectLst/>
              </a:rPr>
              <a:t>Akbalik</a:t>
            </a:r>
            <a:r>
              <a:rPr kumimoji="0" lang="en-US" altLang="en-US" sz="1400" b="0" i="0" u="none" strike="noStrike" cap="none" normalizeH="0" baseline="0" dirty="0">
                <a:ln>
                  <a:noFill/>
                </a:ln>
                <a:solidFill>
                  <a:schemeClr val="tx1"/>
                </a:solidFill>
                <a:effectLst/>
              </a:rPr>
              <a:t>, 2019)</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rPr>
              <a:t>It encourages examination of both immediate symptoms and underlying causes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rPr>
              <a:t>The model enhances clarity by organizing complex information into manageable categories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rPr>
              <a:t>Insights generated provide a foundation for further environmental analysis</a:t>
            </a:r>
          </a:p>
        </p:txBody>
      </p:sp>
    </p:spTree>
    <p:extLst>
      <p:ext uri="{BB962C8B-B14F-4D97-AF65-F5344CB8AC3E}">
        <p14:creationId xmlns:p14="http://schemas.microsoft.com/office/powerpoint/2010/main" val="404527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8FFA3-BB0D-C630-31FE-6B69630DD5E9}"/>
              </a:ext>
            </a:extLst>
          </p:cNvPr>
          <p:cNvSpPr>
            <a:spLocks noGrp="1"/>
          </p:cNvSpPr>
          <p:nvPr>
            <p:ph type="title"/>
          </p:nvPr>
        </p:nvSpPr>
        <p:spPr>
          <a:xfrm>
            <a:off x="640080" y="325369"/>
            <a:ext cx="4368602" cy="1956841"/>
          </a:xfrm>
        </p:spPr>
        <p:txBody>
          <a:bodyPr anchor="b">
            <a:normAutofit/>
          </a:bodyPr>
          <a:lstStyle/>
          <a:p>
            <a:r>
              <a:rPr lang="en-US" sz="5400"/>
              <a:t>PESTEL critique</a:t>
            </a:r>
          </a:p>
        </p:txBody>
      </p:sp>
      <p:sp>
        <p:nvSpPr>
          <p:cNvPr id="922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FF5FAF-90E4-376E-824E-7BB2976D8DC9}"/>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US" sz="1200"/>
              <a:t>Macro environmental analysis provides a structured method for examining external influences on organisational performance</a:t>
            </a:r>
          </a:p>
          <a:p>
            <a:pPr>
              <a:buFont typeface="Arial" panose="020B0604020202020204" pitchFamily="34" charset="0"/>
              <a:buChar char="•"/>
            </a:pPr>
            <a:r>
              <a:rPr lang="en-US" sz="1200"/>
              <a:t>Research by Anderson (2025) explains that the framework supports understanding of strategic context while acknowledging analytical limitations</a:t>
            </a:r>
          </a:p>
          <a:p>
            <a:pPr>
              <a:buFont typeface="Arial" panose="020B0604020202020204" pitchFamily="34" charset="0"/>
              <a:buChar char="•"/>
            </a:pPr>
            <a:r>
              <a:rPr lang="en-US" sz="1200"/>
              <a:t>The approach enables organisations to anticipate risks associated with economic and technological change</a:t>
            </a:r>
          </a:p>
          <a:p>
            <a:pPr>
              <a:buFont typeface="Arial" panose="020B0604020202020204" pitchFamily="34" charset="0"/>
              <a:buChar char="•"/>
            </a:pPr>
            <a:r>
              <a:rPr lang="en-US" sz="1200"/>
              <a:t>However, it may oversimplify complex interactions between environmental variables</a:t>
            </a:r>
          </a:p>
          <a:p>
            <a:pPr>
              <a:buFont typeface="Arial" panose="020B0604020202020204" pitchFamily="34" charset="0"/>
              <a:buChar char="•"/>
            </a:pPr>
            <a:r>
              <a:rPr lang="en-US" sz="1200"/>
              <a:t>It does not prioritise factors, requiring managerial judgement to interpret findings</a:t>
            </a:r>
          </a:p>
          <a:p>
            <a:pPr>
              <a:buFont typeface="Arial" panose="020B0604020202020204" pitchFamily="34" charset="0"/>
              <a:buChar char="•"/>
            </a:pPr>
            <a:r>
              <a:rPr lang="en-US" sz="1200"/>
              <a:t>Critical reflection enhances awareness of how external forces shape decision environments</a:t>
            </a:r>
          </a:p>
        </p:txBody>
      </p:sp>
      <p:pic>
        <p:nvPicPr>
          <p:cNvPr id="9218" name="Picture 2" descr="Your PESTEL Will Expose the Good &amp; Bad of Your Next Big Opportunity |  Cayenne Consulting">
            <a:extLst>
              <a:ext uri="{FF2B5EF4-FFF2-40B4-BE49-F238E27FC236}">
                <a16:creationId xmlns:a16="http://schemas.microsoft.com/office/drawing/2014/main" id="{DE0A97CC-41FC-863C-D390-F30EA46184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03"/>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3156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84A73-89ED-67E9-4DC3-A71683C9B2F9}"/>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PESTEL application</a:t>
            </a:r>
          </a:p>
        </p:txBody>
      </p:sp>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BD301C3E-73CF-979F-ACD1-36773B37D5F4}"/>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Application demonstrates how macro factors influence operational conditions</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The importance of scanning external environments is emphasised in CIPD (2025) guidance</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Economic pressures affect profitability and resource planning</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Social trends shape demand patterns and customer engagement strategies</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Technological developments alter competitive dynamics within retail markets</a:t>
            </a:r>
          </a:p>
          <a:p>
            <a:pPr marL="28575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700" b="0" i="0" u="none" strike="noStrike" cap="none" normalizeH="0" baseline="0">
                <a:ln>
                  <a:noFill/>
                </a:ln>
                <a:effectLst/>
              </a:rPr>
              <a:t>Environmental expectations reinforce importance of sustainability positioning</a:t>
            </a:r>
          </a:p>
        </p:txBody>
      </p:sp>
      <p:sp>
        <p:nvSpPr>
          <p:cNvPr id="26" name="Rectangle 2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DBA26B88-3B14-1E17-88D5-49F2A955CAE4}"/>
              </a:ext>
            </a:extLst>
          </p:cNvPr>
          <p:cNvGraphicFramePr>
            <a:graphicFrameLocks noGrp="1"/>
          </p:cNvGraphicFramePr>
          <p:nvPr>
            <p:ph idx="1"/>
            <p:extLst>
              <p:ext uri="{D42A27DB-BD31-4B8C-83A1-F6EECF244321}">
                <p14:modId xmlns:p14="http://schemas.microsoft.com/office/powerpoint/2010/main" val="2945536039"/>
              </p:ext>
            </p:extLst>
          </p:nvPr>
        </p:nvGraphicFramePr>
        <p:xfrm>
          <a:off x="5911532" y="2537464"/>
          <a:ext cx="5150278" cy="3607828"/>
        </p:xfrm>
        <a:graphic>
          <a:graphicData uri="http://schemas.openxmlformats.org/drawingml/2006/table">
            <a:tbl>
              <a:tblPr>
                <a:tableStyleId>{69CF1AB2-1976-4502-BF36-3FF5EA218861}</a:tableStyleId>
              </a:tblPr>
              <a:tblGrid>
                <a:gridCol w="1921300">
                  <a:extLst>
                    <a:ext uri="{9D8B030D-6E8A-4147-A177-3AD203B41FA5}">
                      <a16:colId xmlns:a16="http://schemas.microsoft.com/office/drawing/2014/main" val="1791745579"/>
                    </a:ext>
                  </a:extLst>
                </a:gridCol>
                <a:gridCol w="3228978">
                  <a:extLst>
                    <a:ext uri="{9D8B030D-6E8A-4147-A177-3AD203B41FA5}">
                      <a16:colId xmlns:a16="http://schemas.microsoft.com/office/drawing/2014/main" val="882246982"/>
                    </a:ext>
                  </a:extLst>
                </a:gridCol>
              </a:tblGrid>
              <a:tr h="429760">
                <a:tc>
                  <a:txBody>
                    <a:bodyPr/>
                    <a:lstStyle/>
                    <a:p>
                      <a:r>
                        <a:rPr lang="en-US" sz="2000" b="1"/>
                        <a:t>Factor</a:t>
                      </a:r>
                    </a:p>
                  </a:txBody>
                  <a:tcPr marL="101229" marR="101229" marT="50614" marB="50614" anchor="ctr"/>
                </a:tc>
                <a:tc>
                  <a:txBody>
                    <a:bodyPr/>
                    <a:lstStyle/>
                    <a:p>
                      <a:r>
                        <a:rPr lang="en-US" sz="2000" b="1"/>
                        <a:t>Insight</a:t>
                      </a:r>
                    </a:p>
                  </a:txBody>
                  <a:tcPr marL="101229" marR="101229" marT="50614" marB="50614" anchor="ctr"/>
                </a:tc>
                <a:extLst>
                  <a:ext uri="{0D108BD9-81ED-4DB2-BD59-A6C34878D82A}">
                    <a16:rowId xmlns:a16="http://schemas.microsoft.com/office/drawing/2014/main" val="2264881408"/>
                  </a:ext>
                </a:extLst>
              </a:tr>
              <a:tr h="729514">
                <a:tc>
                  <a:txBody>
                    <a:bodyPr/>
                    <a:lstStyle/>
                    <a:p>
                      <a:r>
                        <a:rPr lang="en-US" sz="2000"/>
                        <a:t>Political</a:t>
                      </a:r>
                    </a:p>
                  </a:txBody>
                  <a:tcPr marL="101229" marR="101229" marT="50614" marB="50614" anchor="ctr"/>
                </a:tc>
                <a:tc>
                  <a:txBody>
                    <a:bodyPr/>
                    <a:lstStyle/>
                    <a:p>
                      <a:r>
                        <a:rPr lang="en-US" sz="2000"/>
                        <a:t>Regulatory environment affecting retail operations</a:t>
                      </a:r>
                    </a:p>
                  </a:txBody>
                  <a:tcPr marL="101229" marR="101229" marT="50614" marB="50614" anchor="ctr"/>
                </a:tc>
                <a:extLst>
                  <a:ext uri="{0D108BD9-81ED-4DB2-BD59-A6C34878D82A}">
                    <a16:rowId xmlns:a16="http://schemas.microsoft.com/office/drawing/2014/main" val="3314134015"/>
                  </a:ext>
                </a:extLst>
              </a:tr>
              <a:tr h="429760">
                <a:tc>
                  <a:txBody>
                    <a:bodyPr/>
                    <a:lstStyle/>
                    <a:p>
                      <a:r>
                        <a:rPr lang="en-US" sz="2000"/>
                        <a:t>Economic</a:t>
                      </a:r>
                    </a:p>
                  </a:txBody>
                  <a:tcPr marL="101229" marR="101229" marT="50614" marB="50614" anchor="ctr"/>
                </a:tc>
                <a:tc>
                  <a:txBody>
                    <a:bodyPr/>
                    <a:lstStyle/>
                    <a:p>
                      <a:r>
                        <a:rPr lang="en-US" sz="2000"/>
                        <a:t>Inflation increasing costs</a:t>
                      </a:r>
                    </a:p>
                  </a:txBody>
                  <a:tcPr marL="101229" marR="101229" marT="50614" marB="50614" anchor="ctr"/>
                </a:tc>
                <a:extLst>
                  <a:ext uri="{0D108BD9-81ED-4DB2-BD59-A6C34878D82A}">
                    <a16:rowId xmlns:a16="http://schemas.microsoft.com/office/drawing/2014/main" val="134939005"/>
                  </a:ext>
                </a:extLst>
              </a:tr>
              <a:tr h="729514">
                <a:tc>
                  <a:txBody>
                    <a:bodyPr/>
                    <a:lstStyle/>
                    <a:p>
                      <a:r>
                        <a:rPr lang="en-US" sz="2000"/>
                        <a:t>Social</a:t>
                      </a:r>
                    </a:p>
                  </a:txBody>
                  <a:tcPr marL="101229" marR="101229" marT="50614" marB="50614" anchor="ctr"/>
                </a:tc>
                <a:tc>
                  <a:txBody>
                    <a:bodyPr/>
                    <a:lstStyle/>
                    <a:p>
                      <a:r>
                        <a:rPr lang="en-US" sz="2000"/>
                        <a:t>Changing customer expectations</a:t>
                      </a:r>
                    </a:p>
                  </a:txBody>
                  <a:tcPr marL="101229" marR="101229" marT="50614" marB="50614" anchor="ctr"/>
                </a:tc>
                <a:extLst>
                  <a:ext uri="{0D108BD9-81ED-4DB2-BD59-A6C34878D82A}">
                    <a16:rowId xmlns:a16="http://schemas.microsoft.com/office/drawing/2014/main" val="3019613776"/>
                  </a:ext>
                </a:extLst>
              </a:tr>
              <a:tr h="429760">
                <a:tc>
                  <a:txBody>
                    <a:bodyPr/>
                    <a:lstStyle/>
                    <a:p>
                      <a:r>
                        <a:rPr lang="en-US" sz="2000"/>
                        <a:t>Technological</a:t>
                      </a:r>
                    </a:p>
                  </a:txBody>
                  <a:tcPr marL="101229" marR="101229" marT="50614" marB="50614" anchor="ctr"/>
                </a:tc>
                <a:tc>
                  <a:txBody>
                    <a:bodyPr/>
                    <a:lstStyle/>
                    <a:p>
                      <a:r>
                        <a:rPr lang="en-US" sz="2000"/>
                        <a:t>Growth of digital platforms</a:t>
                      </a:r>
                    </a:p>
                  </a:txBody>
                  <a:tcPr marL="101229" marR="101229" marT="50614" marB="50614" anchor="ctr"/>
                </a:tc>
                <a:extLst>
                  <a:ext uri="{0D108BD9-81ED-4DB2-BD59-A6C34878D82A}">
                    <a16:rowId xmlns:a16="http://schemas.microsoft.com/office/drawing/2014/main" val="1985760085"/>
                  </a:ext>
                </a:extLst>
              </a:tr>
              <a:tr h="429760">
                <a:tc>
                  <a:txBody>
                    <a:bodyPr/>
                    <a:lstStyle/>
                    <a:p>
                      <a:r>
                        <a:rPr lang="en-US" sz="2000"/>
                        <a:t>Environmental</a:t>
                      </a:r>
                    </a:p>
                  </a:txBody>
                  <a:tcPr marL="101229" marR="101229" marT="50614" marB="50614" anchor="ctr"/>
                </a:tc>
                <a:tc>
                  <a:txBody>
                    <a:bodyPr/>
                    <a:lstStyle/>
                    <a:p>
                      <a:r>
                        <a:rPr lang="en-US" sz="2000"/>
                        <a:t>Sustainability pressures</a:t>
                      </a:r>
                    </a:p>
                  </a:txBody>
                  <a:tcPr marL="101229" marR="101229" marT="50614" marB="50614" anchor="ctr"/>
                </a:tc>
                <a:extLst>
                  <a:ext uri="{0D108BD9-81ED-4DB2-BD59-A6C34878D82A}">
                    <a16:rowId xmlns:a16="http://schemas.microsoft.com/office/drawing/2014/main" val="397371038"/>
                  </a:ext>
                </a:extLst>
              </a:tr>
              <a:tr h="429760">
                <a:tc>
                  <a:txBody>
                    <a:bodyPr/>
                    <a:lstStyle/>
                    <a:p>
                      <a:r>
                        <a:rPr lang="en-US" sz="2000"/>
                        <a:t>Legal</a:t>
                      </a:r>
                    </a:p>
                  </a:txBody>
                  <a:tcPr marL="101229" marR="101229" marT="50614" marB="50614" anchor="ctr"/>
                </a:tc>
                <a:tc>
                  <a:txBody>
                    <a:bodyPr/>
                    <a:lstStyle/>
                    <a:p>
                      <a:r>
                        <a:rPr lang="en-US" sz="2000"/>
                        <a:t>Compliance requirements</a:t>
                      </a:r>
                    </a:p>
                  </a:txBody>
                  <a:tcPr marL="101229" marR="101229" marT="50614" marB="50614" anchor="ctr"/>
                </a:tc>
                <a:extLst>
                  <a:ext uri="{0D108BD9-81ED-4DB2-BD59-A6C34878D82A}">
                    <a16:rowId xmlns:a16="http://schemas.microsoft.com/office/drawing/2014/main" val="870104962"/>
                  </a:ext>
                </a:extLst>
              </a:tr>
            </a:tbl>
          </a:graphicData>
        </a:graphic>
      </p:graphicFrame>
    </p:spTree>
    <p:extLst>
      <p:ext uri="{BB962C8B-B14F-4D97-AF65-F5344CB8AC3E}">
        <p14:creationId xmlns:p14="http://schemas.microsoft.com/office/powerpoint/2010/main" val="2152765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6E53F-6E06-AE9E-C293-4C9B43BC19F6}"/>
              </a:ext>
            </a:extLst>
          </p:cNvPr>
          <p:cNvSpPr>
            <a:spLocks noGrp="1"/>
          </p:cNvSpPr>
          <p:nvPr>
            <p:ph type="title"/>
          </p:nvPr>
        </p:nvSpPr>
        <p:spPr>
          <a:xfrm>
            <a:off x="481013" y="3752849"/>
            <a:ext cx="3290887" cy="2452687"/>
          </a:xfrm>
        </p:spPr>
        <p:txBody>
          <a:bodyPr anchor="ctr">
            <a:normAutofit/>
          </a:bodyPr>
          <a:lstStyle/>
          <a:p>
            <a:r>
              <a:rPr lang="en-US" sz="3600"/>
              <a:t>Cause and effect critique</a:t>
            </a:r>
          </a:p>
        </p:txBody>
      </p:sp>
      <p:pic>
        <p:nvPicPr>
          <p:cNvPr id="10242" name="Picture 2" descr="Cause-and-Effect Diagrams: A Visual Tool for Root Cause Analysis -  isixsigma.com">
            <a:extLst>
              <a:ext uri="{FF2B5EF4-FFF2-40B4-BE49-F238E27FC236}">
                <a16:creationId xmlns:a16="http://schemas.microsoft.com/office/drawing/2014/main" id="{F5BF33F2-BE3B-FB76-EE47-C2F38CCC52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0324" b="30980"/>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9AD145E-3DE9-37CC-FF5A-1D925D2BCDE2}"/>
              </a:ext>
            </a:extLst>
          </p:cNvPr>
          <p:cNvSpPr>
            <a:spLocks noGrp="1"/>
          </p:cNvSpPr>
          <p:nvPr>
            <p:ph idx="1"/>
          </p:nvPr>
        </p:nvSpPr>
        <p:spPr>
          <a:xfrm>
            <a:off x="4223982" y="3752850"/>
            <a:ext cx="7485413" cy="2452687"/>
          </a:xfrm>
        </p:spPr>
        <p:txBody>
          <a:bodyPr anchor="ctr">
            <a:normAutofit/>
          </a:bodyPr>
          <a:lstStyle/>
          <a:p>
            <a:pPr>
              <a:buFont typeface="Arial" panose="020B0604020202020204" pitchFamily="34" charset="0"/>
              <a:buChar char="•"/>
            </a:pPr>
            <a:r>
              <a:rPr lang="en-US" sz="1400"/>
              <a:t>Root cause analysis supports identification of factors contributing to organisational problems</a:t>
            </a:r>
          </a:p>
          <a:p>
            <a:pPr>
              <a:buFont typeface="Arial" panose="020B0604020202020204" pitchFamily="34" charset="0"/>
              <a:buChar char="•"/>
            </a:pPr>
            <a:r>
              <a:rPr lang="en-US" sz="1400"/>
              <a:t>Strategic literature highlights that diagnostic tools enhance understanding of complex systems as noted by Karadzhov and Patarchanova (2025)</a:t>
            </a:r>
          </a:p>
          <a:p>
            <a:pPr>
              <a:buFont typeface="Arial" panose="020B0604020202020204" pitchFamily="34" charset="0"/>
              <a:buChar char="•"/>
            </a:pPr>
            <a:r>
              <a:rPr lang="en-US" sz="1400"/>
              <a:t>The model facilitates structured exploration of operational and environmental influences</a:t>
            </a:r>
          </a:p>
          <a:p>
            <a:pPr>
              <a:buFont typeface="Arial" panose="020B0604020202020204" pitchFamily="34" charset="0"/>
              <a:buChar char="•"/>
            </a:pPr>
            <a:r>
              <a:rPr lang="en-US" sz="1400"/>
              <a:t>It promotes collaborative discussion around performance challenges</a:t>
            </a:r>
          </a:p>
          <a:p>
            <a:pPr>
              <a:buFont typeface="Arial" panose="020B0604020202020204" pitchFamily="34" charset="0"/>
              <a:buChar char="•"/>
            </a:pPr>
            <a:r>
              <a:rPr lang="en-US" sz="1400"/>
              <a:t>Limitations include reliance on subjective judgement when categorising causes</a:t>
            </a:r>
          </a:p>
          <a:p>
            <a:pPr>
              <a:buFont typeface="Arial" panose="020B0604020202020204" pitchFamily="34" charset="0"/>
              <a:buChar char="•"/>
            </a:pPr>
            <a:r>
              <a:rPr lang="en-US" sz="1400"/>
              <a:t>Effective application requires comprehensive data and stakeholder insight</a:t>
            </a:r>
          </a:p>
        </p:txBody>
      </p:sp>
    </p:spTree>
    <p:extLst>
      <p:ext uri="{BB962C8B-B14F-4D97-AF65-F5344CB8AC3E}">
        <p14:creationId xmlns:p14="http://schemas.microsoft.com/office/powerpoint/2010/main" val="1900756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540F407-81F6-3D70-3D2E-2F9F6512BB3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Cause and effect application</a:t>
            </a:r>
          </a:p>
        </p:txBody>
      </p:sp>
      <p:pic>
        <p:nvPicPr>
          <p:cNvPr id="5" name="Picture 4">
            <a:extLst>
              <a:ext uri="{FF2B5EF4-FFF2-40B4-BE49-F238E27FC236}">
                <a16:creationId xmlns:a16="http://schemas.microsoft.com/office/drawing/2014/main" id="{942E0B3F-ECD2-0EDE-6588-962F9715E1E4}"/>
              </a:ext>
            </a:extLst>
          </p:cNvPr>
          <p:cNvPicPr>
            <a:picLocks noChangeAspect="1"/>
          </p:cNvPicPr>
          <p:nvPr/>
        </p:nvPicPr>
        <p:blipFill>
          <a:blip r:embed="rId3"/>
          <a:srcRect l="6243" t="12686" r="1712" b="14500"/>
          <a:stretch/>
        </p:blipFill>
        <p:spPr>
          <a:xfrm>
            <a:off x="4054538" y="1423214"/>
            <a:ext cx="7980409" cy="4213911"/>
          </a:xfrm>
          <a:prstGeom prst="rect">
            <a:avLst/>
          </a:prstGeom>
        </p:spPr>
      </p:pic>
    </p:spTree>
    <p:extLst>
      <p:ext uri="{BB962C8B-B14F-4D97-AF65-F5344CB8AC3E}">
        <p14:creationId xmlns:p14="http://schemas.microsoft.com/office/powerpoint/2010/main" val="779861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CE918-BF32-BDDA-0CC3-2F7EC1F91345}"/>
              </a:ext>
            </a:extLst>
          </p:cNvPr>
          <p:cNvSpPr>
            <a:spLocks noGrp="1"/>
          </p:cNvSpPr>
          <p:nvPr>
            <p:ph type="title"/>
          </p:nvPr>
        </p:nvSpPr>
        <p:spPr>
          <a:xfrm>
            <a:off x="6417733" y="490537"/>
            <a:ext cx="5291663" cy="1628775"/>
          </a:xfrm>
        </p:spPr>
        <p:txBody>
          <a:bodyPr anchor="b">
            <a:normAutofit/>
          </a:bodyPr>
          <a:lstStyle/>
          <a:p>
            <a:r>
              <a:rPr lang="en-US" sz="4000"/>
              <a:t>Strategic context reflection</a:t>
            </a:r>
          </a:p>
        </p:txBody>
      </p:sp>
      <p:pic>
        <p:nvPicPr>
          <p:cNvPr id="5" name="Picture 4" descr="A poster of a graphic design&#10;&#10;AI-generated content may be incorrect.">
            <a:extLst>
              <a:ext uri="{FF2B5EF4-FFF2-40B4-BE49-F238E27FC236}">
                <a16:creationId xmlns:a16="http://schemas.microsoft.com/office/drawing/2014/main" id="{4CC1A1E1-E892-C30C-AA2E-A20BF613868B}"/>
              </a:ext>
            </a:extLst>
          </p:cNvPr>
          <p:cNvPicPr>
            <a:picLocks noChangeAspect="1"/>
          </p:cNvPicPr>
          <p:nvPr/>
        </p:nvPicPr>
        <p:blipFill>
          <a:blip r:embed="rId3"/>
          <a:srcRect l="6949" r="414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C23888AF-E180-B3CE-2537-400565CFD5C3}"/>
              </a:ext>
            </a:extLst>
          </p:cNvPr>
          <p:cNvSpPr>
            <a:spLocks noGrp="1"/>
          </p:cNvSpPr>
          <p:nvPr>
            <p:ph idx="1"/>
          </p:nvPr>
        </p:nvSpPr>
        <p:spPr>
          <a:xfrm>
            <a:off x="6417734" y="2614612"/>
            <a:ext cx="5291663" cy="3752849"/>
          </a:xfrm>
        </p:spPr>
        <p:txBody>
          <a:bodyPr>
            <a:normAutofit/>
          </a:bodyPr>
          <a:lstStyle/>
          <a:p>
            <a:pPr>
              <a:buFont typeface="Arial" panose="020B0604020202020204" pitchFamily="34" charset="0"/>
              <a:buChar char="•"/>
            </a:pPr>
            <a:r>
              <a:rPr lang="en-US" sz="1500"/>
              <a:t>Strategic environment research indicates that integrated environmental analysis supports holistic understanding (Ab. Azis et al,. 2025)</a:t>
            </a:r>
          </a:p>
          <a:p>
            <a:pPr>
              <a:buFont typeface="Arial" panose="020B0604020202020204" pitchFamily="34" charset="0"/>
              <a:buChar char="•"/>
            </a:pPr>
            <a:r>
              <a:rPr lang="en-US" sz="1500"/>
              <a:t> Macro-level analysis helps organisations anticipate long term risks and opportunities</a:t>
            </a:r>
          </a:p>
          <a:p>
            <a:pPr>
              <a:buFont typeface="Arial" panose="020B0604020202020204" pitchFamily="34" charset="0"/>
              <a:buChar char="•"/>
            </a:pPr>
            <a:r>
              <a:rPr lang="en-US" sz="1500"/>
              <a:t>Understanding interdependencies between environmental factors improves decision awareness</a:t>
            </a:r>
          </a:p>
          <a:p>
            <a:pPr>
              <a:buFont typeface="Arial" panose="020B0604020202020204" pitchFamily="34" charset="0"/>
              <a:buChar char="•"/>
            </a:pPr>
            <a:r>
              <a:rPr lang="en-US" sz="1500"/>
              <a:t>Comprehensive scanning strengthens organizational preparedness for uncertainty</a:t>
            </a:r>
          </a:p>
          <a:p>
            <a:pPr>
              <a:buFont typeface="Arial" panose="020B0604020202020204" pitchFamily="34" charset="0"/>
              <a:buChar char="•"/>
            </a:pPr>
            <a:r>
              <a:rPr lang="en-US" sz="1500"/>
              <a:t>Integrative approaches enhance the interpretation of complex operational challenges</a:t>
            </a:r>
          </a:p>
          <a:p>
            <a:pPr>
              <a:buFont typeface="Arial" panose="020B0604020202020204" pitchFamily="34" charset="0"/>
              <a:buChar char="•"/>
            </a:pPr>
            <a:r>
              <a:rPr lang="en-US" sz="1500"/>
              <a:t>Strategic reflection contributes to informed managerial judgement</a:t>
            </a:r>
          </a:p>
        </p:txBody>
      </p:sp>
    </p:spTree>
    <p:extLst>
      <p:ext uri="{BB962C8B-B14F-4D97-AF65-F5344CB8AC3E}">
        <p14:creationId xmlns:p14="http://schemas.microsoft.com/office/powerpoint/2010/main" val="1916786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Complexity in Environment - Mental Construction">
            <a:extLst>
              <a:ext uri="{FF2B5EF4-FFF2-40B4-BE49-F238E27FC236}">
                <a16:creationId xmlns:a16="http://schemas.microsoft.com/office/drawing/2014/main" id="{0F1EC799-D8B7-8B68-49FF-D4237F4DAB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767" r="23291"/>
          <a:stretch>
            <a:fillRect/>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2297" name="Freeform: Shape 1229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299" name="Freeform: Shape 12298">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4F05E7-0006-0D4E-8687-3FE311CAD0B5}"/>
              </a:ext>
            </a:extLst>
          </p:cNvPr>
          <p:cNvSpPr>
            <a:spLocks noGrp="1"/>
          </p:cNvSpPr>
          <p:nvPr>
            <p:ph type="title"/>
          </p:nvPr>
        </p:nvSpPr>
        <p:spPr>
          <a:xfrm>
            <a:off x="374904" y="856488"/>
            <a:ext cx="4992624" cy="1243584"/>
          </a:xfrm>
        </p:spPr>
        <p:txBody>
          <a:bodyPr anchor="ctr">
            <a:normAutofit/>
          </a:bodyPr>
          <a:lstStyle/>
          <a:p>
            <a:r>
              <a:rPr lang="en-US" sz="3400"/>
              <a:t>Environmental complexity perspective</a:t>
            </a:r>
          </a:p>
        </p:txBody>
      </p:sp>
      <p:sp>
        <p:nvSpPr>
          <p:cNvPr id="12301" name="Rectangle 12300">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303" name="Rectangle 12302">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2119A0F-12F8-0841-2BBE-D89BDC0CFDB8}"/>
              </a:ext>
            </a:extLst>
          </p:cNvPr>
          <p:cNvSpPr>
            <a:spLocks noGrp="1"/>
          </p:cNvSpPr>
          <p:nvPr>
            <p:ph idx="1"/>
          </p:nvPr>
        </p:nvSpPr>
        <p:spPr>
          <a:xfrm>
            <a:off x="374904" y="2522949"/>
            <a:ext cx="5065776" cy="3402363"/>
          </a:xfrm>
        </p:spPr>
        <p:txBody>
          <a:bodyPr anchor="t">
            <a:normAutofit/>
          </a:bodyPr>
          <a:lstStyle/>
          <a:p>
            <a:pPr>
              <a:buFont typeface="Arial" panose="020B0604020202020204" pitchFamily="34" charset="0"/>
              <a:buChar char="•"/>
            </a:pPr>
            <a:r>
              <a:rPr lang="en-US" sz="1400"/>
              <a:t>Sector specific research demonstrates how macro environmental factors influence organisational development as discussed by De Sousa and Castañeda-Ayarza (2022)</a:t>
            </a:r>
          </a:p>
          <a:p>
            <a:pPr>
              <a:buFont typeface="Arial" panose="020B0604020202020204" pitchFamily="34" charset="0"/>
              <a:buChar char="•"/>
            </a:pPr>
            <a:r>
              <a:rPr lang="en-US" sz="1400"/>
              <a:t>Environmental uncertainty requires adaptive organisational capabilities</a:t>
            </a:r>
          </a:p>
          <a:p>
            <a:pPr>
              <a:buFont typeface="Arial" panose="020B0604020202020204" pitchFamily="34" charset="0"/>
              <a:buChar char="•"/>
            </a:pPr>
            <a:r>
              <a:rPr lang="en-US" sz="1400"/>
              <a:t>External pressures interact with internal processes shaping performance outcomes</a:t>
            </a:r>
          </a:p>
          <a:p>
            <a:pPr>
              <a:buFont typeface="Arial" panose="020B0604020202020204" pitchFamily="34" charset="0"/>
              <a:buChar char="•"/>
            </a:pPr>
            <a:r>
              <a:rPr lang="en-US" sz="1400"/>
              <a:t>Understanding systemic influences supports more accurate problem diagnosis</a:t>
            </a:r>
          </a:p>
          <a:p>
            <a:pPr>
              <a:buFont typeface="Arial" panose="020B0604020202020204" pitchFamily="34" charset="0"/>
              <a:buChar char="•"/>
            </a:pPr>
            <a:r>
              <a:rPr lang="en-US" sz="1400"/>
              <a:t>Cross sector insights provide broader perspective on environmental analysis</a:t>
            </a:r>
          </a:p>
          <a:p>
            <a:pPr>
              <a:buFont typeface="Arial" panose="020B0604020202020204" pitchFamily="34" charset="0"/>
              <a:buChar char="•"/>
            </a:pPr>
            <a:r>
              <a:rPr lang="en-US" sz="1400"/>
              <a:t>Analytical depth strengthens evaluation of organisational context</a:t>
            </a:r>
          </a:p>
        </p:txBody>
      </p:sp>
    </p:spTree>
    <p:extLst>
      <p:ext uri="{BB962C8B-B14F-4D97-AF65-F5344CB8AC3E}">
        <p14:creationId xmlns:p14="http://schemas.microsoft.com/office/powerpoint/2010/main" val="1221266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China's flower industry flourishing amid growing demand |  investinchina.chinadaily.com.cn">
            <a:extLst>
              <a:ext uri="{FF2B5EF4-FFF2-40B4-BE49-F238E27FC236}">
                <a16:creationId xmlns:a16="http://schemas.microsoft.com/office/drawing/2014/main" id="{5BEEAE6D-4A4A-79D4-EA23-1316AA6BF2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976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321" name="Rectangle 133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77296A-039D-945B-E0BA-3ACA3DE716E8}"/>
              </a:ext>
            </a:extLst>
          </p:cNvPr>
          <p:cNvSpPr>
            <a:spLocks noGrp="1"/>
          </p:cNvSpPr>
          <p:nvPr>
            <p:ph type="title"/>
          </p:nvPr>
        </p:nvSpPr>
        <p:spPr>
          <a:xfrm>
            <a:off x="7531610" y="365125"/>
            <a:ext cx="3822189" cy="1899912"/>
          </a:xfrm>
        </p:spPr>
        <p:txBody>
          <a:bodyPr>
            <a:normAutofit/>
          </a:bodyPr>
          <a:lstStyle/>
          <a:p>
            <a:r>
              <a:rPr lang="en-US" sz="4000"/>
              <a:t>Key findings</a:t>
            </a:r>
          </a:p>
        </p:txBody>
      </p:sp>
      <p:sp>
        <p:nvSpPr>
          <p:cNvPr id="3" name="Content Placeholder 2">
            <a:extLst>
              <a:ext uri="{FF2B5EF4-FFF2-40B4-BE49-F238E27FC236}">
                <a16:creationId xmlns:a16="http://schemas.microsoft.com/office/drawing/2014/main" id="{E27859A9-69C9-DAFF-8A86-83CE048850E3}"/>
              </a:ext>
            </a:extLst>
          </p:cNvPr>
          <p:cNvSpPr>
            <a:spLocks noGrp="1"/>
          </p:cNvSpPr>
          <p:nvPr>
            <p:ph idx="1"/>
          </p:nvPr>
        </p:nvSpPr>
        <p:spPr>
          <a:xfrm>
            <a:off x="7531610" y="2434201"/>
            <a:ext cx="3822189" cy="3742762"/>
          </a:xfrm>
        </p:spPr>
        <p:txBody>
          <a:bodyPr>
            <a:normAutofit/>
          </a:bodyPr>
          <a:lstStyle/>
          <a:p>
            <a:pPr>
              <a:buFont typeface="Arial" panose="020B0604020202020204" pitchFamily="34" charset="0"/>
              <a:buChar char="•"/>
            </a:pPr>
            <a:r>
              <a:rPr lang="en-US" sz="1400"/>
              <a:t>Declining in-store performance reflects broader structural changes within retail markets</a:t>
            </a:r>
          </a:p>
          <a:p>
            <a:pPr>
              <a:buFont typeface="Arial" panose="020B0604020202020204" pitchFamily="34" charset="0"/>
              <a:buChar char="•"/>
            </a:pPr>
            <a:r>
              <a:rPr lang="en-US" sz="1400"/>
              <a:t>External environmental pressures significantly influence operational outcomes</a:t>
            </a:r>
          </a:p>
          <a:p>
            <a:pPr>
              <a:buFont typeface="Arial" panose="020B0604020202020204" pitchFamily="34" charset="0"/>
              <a:buChar char="•"/>
            </a:pPr>
            <a:r>
              <a:rPr lang="en-US" sz="1400"/>
              <a:t>Consumer behaviour shifts toward digital channels create competitive challenges</a:t>
            </a:r>
          </a:p>
          <a:p>
            <a:pPr>
              <a:buFont typeface="Arial" panose="020B0604020202020204" pitchFamily="34" charset="0"/>
              <a:buChar char="•"/>
            </a:pPr>
            <a:r>
              <a:rPr lang="en-US" sz="1400"/>
              <a:t>Cost pressures reduce financial resilience within small businesses</a:t>
            </a:r>
          </a:p>
          <a:p>
            <a:pPr>
              <a:buFont typeface="Arial" panose="020B0604020202020204" pitchFamily="34" charset="0"/>
              <a:buChar char="•"/>
            </a:pPr>
            <a:r>
              <a:rPr lang="en-US" sz="1400"/>
              <a:t>Limited digital capability constrains organisational adaptability</a:t>
            </a:r>
          </a:p>
          <a:p>
            <a:pPr>
              <a:buFont typeface="Arial" panose="020B0604020202020204" pitchFamily="34" charset="0"/>
              <a:buChar char="•"/>
            </a:pPr>
            <a:r>
              <a:rPr lang="en-US" sz="1400"/>
              <a:t>Integrated analysis highlights need for ongoing environmental awareness</a:t>
            </a:r>
          </a:p>
          <a:p>
            <a:endParaRPr lang="en-US" sz="1400"/>
          </a:p>
        </p:txBody>
      </p:sp>
    </p:spTree>
    <p:extLst>
      <p:ext uri="{BB962C8B-B14F-4D97-AF65-F5344CB8AC3E}">
        <p14:creationId xmlns:p14="http://schemas.microsoft.com/office/powerpoint/2010/main" val="842184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About Us">
            <a:extLst>
              <a:ext uri="{FF2B5EF4-FFF2-40B4-BE49-F238E27FC236}">
                <a16:creationId xmlns:a16="http://schemas.microsoft.com/office/drawing/2014/main" id="{B85D896D-1AE6-E8D8-CEED-5F4E5C1BC6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436"/>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45" name="Rectangle 143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B3A705-7C4D-0E48-C268-6CC22D3FDB8F}"/>
              </a:ext>
            </a:extLst>
          </p:cNvPr>
          <p:cNvSpPr>
            <a:spLocks noGrp="1"/>
          </p:cNvSpPr>
          <p:nvPr>
            <p:ph type="title"/>
          </p:nvPr>
        </p:nvSpPr>
        <p:spPr>
          <a:xfrm>
            <a:off x="838200" y="365125"/>
            <a:ext cx="3822189" cy="1899912"/>
          </a:xfrm>
        </p:spPr>
        <p:txBody>
          <a:bodyPr>
            <a:normAutofit/>
          </a:bodyPr>
          <a:lstStyle/>
          <a:p>
            <a:r>
              <a:rPr lang="en-US" sz="4000"/>
              <a:t>Conclusion</a:t>
            </a:r>
          </a:p>
        </p:txBody>
      </p:sp>
      <p:sp>
        <p:nvSpPr>
          <p:cNvPr id="3" name="Content Placeholder 2">
            <a:extLst>
              <a:ext uri="{FF2B5EF4-FFF2-40B4-BE49-F238E27FC236}">
                <a16:creationId xmlns:a16="http://schemas.microsoft.com/office/drawing/2014/main" id="{4C2684E7-D8DA-F587-1044-39F0EB5AB3B5}"/>
              </a:ext>
            </a:extLst>
          </p:cNvPr>
          <p:cNvSpPr>
            <a:spLocks noGrp="1"/>
          </p:cNvSpPr>
          <p:nvPr>
            <p:ph idx="1"/>
          </p:nvPr>
        </p:nvSpPr>
        <p:spPr>
          <a:xfrm>
            <a:off x="612058" y="2434201"/>
            <a:ext cx="3822189" cy="3742762"/>
          </a:xfrm>
        </p:spPr>
        <p:txBody>
          <a:bodyPr>
            <a:normAutofit/>
          </a:bodyPr>
          <a:lstStyle/>
          <a:p>
            <a:pPr>
              <a:buFont typeface="Arial" panose="020B0604020202020204" pitchFamily="34" charset="0"/>
              <a:buChar char="•"/>
            </a:pPr>
            <a:r>
              <a:rPr lang="en-US" sz="1100" dirty="0"/>
              <a:t>The analysis demonstrates that Green Haven Florists operates within a complex and evolving retail environment shaped by economic, technological and </a:t>
            </a:r>
            <a:r>
              <a:rPr lang="en-US" sz="1100" dirty="0" err="1"/>
              <a:t>behavioural</a:t>
            </a:r>
            <a:r>
              <a:rPr lang="en-US" sz="1100" dirty="0"/>
              <a:t> forces</a:t>
            </a:r>
          </a:p>
          <a:p>
            <a:pPr>
              <a:buFont typeface="Arial" panose="020B0604020202020204" pitchFamily="34" charset="0"/>
              <a:buChar char="•"/>
            </a:pPr>
            <a:r>
              <a:rPr lang="en-US" sz="1100" dirty="0"/>
              <a:t>Structured analytical frameworks provide valuable insights into the nature and scope of performance challenges</a:t>
            </a:r>
          </a:p>
          <a:p>
            <a:pPr>
              <a:buFont typeface="Arial" panose="020B0604020202020204" pitchFamily="34" charset="0"/>
              <a:buChar char="•"/>
            </a:pPr>
            <a:r>
              <a:rPr lang="en-US" sz="1100" dirty="0"/>
              <a:t>Understanding root causes enhances </a:t>
            </a:r>
            <a:r>
              <a:rPr lang="en-US" sz="1100" dirty="0" err="1"/>
              <a:t>organisational</a:t>
            </a:r>
            <a:r>
              <a:rPr lang="en-US" sz="1100" dirty="0"/>
              <a:t> awareness of factors influencing declining sales</a:t>
            </a:r>
          </a:p>
          <a:p>
            <a:pPr>
              <a:buFont typeface="Arial" panose="020B0604020202020204" pitchFamily="34" charset="0"/>
              <a:buChar char="•"/>
            </a:pPr>
            <a:r>
              <a:rPr lang="en-US" sz="1100" dirty="0"/>
              <a:t>The interaction between internal limitations and external pressures highlights the importance of strategic monitoring</a:t>
            </a:r>
          </a:p>
          <a:p>
            <a:pPr>
              <a:buFont typeface="Arial" panose="020B0604020202020204" pitchFamily="34" charset="0"/>
              <a:buChar char="•"/>
            </a:pPr>
            <a:r>
              <a:rPr lang="en-US" sz="1100" dirty="0"/>
              <a:t>Systematic investigation supports clearer interpretation of </a:t>
            </a:r>
            <a:r>
              <a:rPr lang="en-US" sz="1100" dirty="0" err="1"/>
              <a:t>organisational</a:t>
            </a:r>
            <a:r>
              <a:rPr lang="en-US" sz="1100" dirty="0"/>
              <a:t> conditions</a:t>
            </a:r>
          </a:p>
          <a:p>
            <a:pPr>
              <a:buFont typeface="Arial" panose="020B0604020202020204" pitchFamily="34" charset="0"/>
              <a:buChar char="•"/>
            </a:pPr>
            <a:r>
              <a:rPr lang="en-US" sz="1100" dirty="0"/>
              <a:t>The findings </a:t>
            </a:r>
            <a:r>
              <a:rPr lang="en-US" sz="1100" dirty="0" err="1"/>
              <a:t>emphasise</a:t>
            </a:r>
            <a:r>
              <a:rPr lang="en-US" sz="1100" dirty="0"/>
              <a:t> the value of analytical thinking in supporting informed decision making</a:t>
            </a:r>
          </a:p>
        </p:txBody>
      </p:sp>
    </p:spTree>
    <p:extLst>
      <p:ext uri="{BB962C8B-B14F-4D97-AF65-F5344CB8AC3E}">
        <p14:creationId xmlns:p14="http://schemas.microsoft.com/office/powerpoint/2010/main" val="2199707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8BCC5-FF92-4B92-DE63-86A06516E656}"/>
              </a:ext>
            </a:extLst>
          </p:cNvPr>
          <p:cNvSpPr>
            <a:spLocks noGrp="1"/>
          </p:cNvSpPr>
          <p:nvPr>
            <p:ph type="title"/>
          </p:nvPr>
        </p:nvSpPr>
        <p:spPr>
          <a:xfrm>
            <a:off x="686834" y="591344"/>
            <a:ext cx="3200400" cy="5585619"/>
          </a:xfrm>
        </p:spPr>
        <p:txBody>
          <a:bodyPr>
            <a:normAutofit/>
          </a:bodyPr>
          <a:lstStyle/>
          <a:p>
            <a:r>
              <a:rPr lang="en-US">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9E90DE-86F2-5486-C522-336F800AB1D3}"/>
              </a:ext>
            </a:extLst>
          </p:cNvPr>
          <p:cNvSpPr>
            <a:spLocks noGrp="1"/>
          </p:cNvSpPr>
          <p:nvPr>
            <p:ph idx="1"/>
          </p:nvPr>
        </p:nvSpPr>
        <p:spPr>
          <a:xfrm>
            <a:off x="4447308" y="591344"/>
            <a:ext cx="6906491" cy="5585619"/>
          </a:xfrm>
        </p:spPr>
        <p:txBody>
          <a:bodyPr anchor="ctr">
            <a:normAutofit/>
          </a:bodyPr>
          <a:lstStyle/>
          <a:p>
            <a:pPr>
              <a:buNone/>
            </a:pPr>
            <a:r>
              <a:rPr lang="en-US" sz="900" b="0" i="0" dirty="0">
                <a:effectLst/>
              </a:rPr>
              <a:t>Ab. Azis, S.S., Mat Salleh, K., Ab Rahman, N.H., Aziz, N. and Abdullah, S. (2025). ASSET MANAGEMENT USING PESTLE-SWOT ANALYSIS: STRATEGIC ASPECTS FOR INTEGRATED DAM CATCHMENT MANAGEMENT. </a:t>
            </a:r>
            <a:r>
              <a:rPr lang="en-US" sz="900" b="0" i="1" dirty="0">
                <a:effectLst/>
              </a:rPr>
              <a:t>PLANNING MALAYSIA</a:t>
            </a:r>
            <a:r>
              <a:rPr lang="en-US" sz="900" b="0" i="0" dirty="0">
                <a:effectLst/>
              </a:rPr>
              <a:t>, 23. </a:t>
            </a:r>
            <a:r>
              <a:rPr lang="en-US" sz="900" b="0" i="0" dirty="0" err="1">
                <a:effectLst/>
              </a:rPr>
              <a:t>doi:https</a:t>
            </a:r>
            <a:r>
              <a:rPr lang="en-US" sz="900" b="0" i="0" dirty="0">
                <a:effectLst/>
              </a:rPr>
              <a:t>://doi.org/10.21837/pm.v23i38.1882.</a:t>
            </a:r>
          </a:p>
          <a:p>
            <a:pPr>
              <a:buNone/>
            </a:pPr>
            <a:r>
              <a:rPr lang="en-US" sz="900" b="0" i="0" dirty="0">
                <a:effectLst/>
              </a:rPr>
              <a:t>Anderson, P. (2025). The </a:t>
            </a:r>
            <a:r>
              <a:rPr lang="en-US" sz="900" b="0" i="0" dirty="0" err="1">
                <a:effectLst/>
              </a:rPr>
              <a:t>pestel</a:t>
            </a:r>
            <a:r>
              <a:rPr lang="en-US" sz="900" b="0" i="0" dirty="0">
                <a:effectLst/>
              </a:rPr>
              <a:t> framework and its variants for </a:t>
            </a:r>
            <a:r>
              <a:rPr lang="en-US" sz="900" b="0" i="0" dirty="0" err="1">
                <a:effectLst/>
              </a:rPr>
              <a:t>analysing</a:t>
            </a:r>
            <a:r>
              <a:rPr lang="en-US" sz="900" b="0" i="0" dirty="0">
                <a:effectLst/>
              </a:rPr>
              <a:t> the strategic environment: Evolution, limitations and adoption in energy policy research. </a:t>
            </a:r>
            <a:r>
              <a:rPr lang="en-US" sz="900" b="0" i="1" dirty="0">
                <a:effectLst/>
              </a:rPr>
              <a:t>SSRN</a:t>
            </a:r>
            <a:r>
              <a:rPr lang="en-US" sz="900" b="0" i="0" dirty="0">
                <a:effectLst/>
              </a:rPr>
              <a:t>. [online] </a:t>
            </a:r>
            <a:r>
              <a:rPr lang="en-US" sz="900" b="0" i="0" dirty="0" err="1">
                <a:effectLst/>
              </a:rPr>
              <a:t>doi:https</a:t>
            </a:r>
            <a:r>
              <a:rPr lang="en-US" sz="900" b="0" i="0" dirty="0">
                <a:effectLst/>
              </a:rPr>
              <a:t>://doi.org/10.2139/ssrn.5266562.</a:t>
            </a:r>
          </a:p>
          <a:p>
            <a:pPr>
              <a:buNone/>
            </a:pPr>
            <a:r>
              <a:rPr lang="en-US" sz="900" b="0" i="0" dirty="0">
                <a:effectLst/>
              </a:rPr>
              <a:t>CIPD (2025). </a:t>
            </a:r>
            <a:r>
              <a:rPr lang="en-US" sz="900" b="0" i="1" dirty="0">
                <a:effectLst/>
              </a:rPr>
              <a:t>PESTLE analysis factsheet</a:t>
            </a:r>
            <a:r>
              <a:rPr lang="en-US" sz="900" b="0" i="0" dirty="0">
                <a:effectLst/>
              </a:rPr>
              <a:t>. [online] CIPD. Available at: https://www.cipd.org/en/knowledge/factsheets/pestle-analysis-factsheet.</a:t>
            </a:r>
          </a:p>
          <a:p>
            <a:pPr>
              <a:buNone/>
            </a:pPr>
            <a:r>
              <a:rPr lang="en-US" sz="900" b="0" i="0" dirty="0" err="1">
                <a:effectLst/>
              </a:rPr>
              <a:t>Citilci</a:t>
            </a:r>
            <a:r>
              <a:rPr lang="en-US" sz="900" b="0" i="0" dirty="0">
                <a:effectLst/>
              </a:rPr>
              <a:t>, T. and </a:t>
            </a:r>
            <a:r>
              <a:rPr lang="en-US" sz="900" b="0" i="0" dirty="0" err="1">
                <a:effectLst/>
              </a:rPr>
              <a:t>Akbalik</a:t>
            </a:r>
            <a:r>
              <a:rPr lang="en-US" sz="900" b="0" i="0" dirty="0">
                <a:effectLst/>
              </a:rPr>
              <a:t>, M. (2019). The Importance of PESTEL Analysis for Environmental Scanning Process. </a:t>
            </a:r>
            <a:r>
              <a:rPr lang="en-US" sz="900" b="0" i="1" dirty="0">
                <a:effectLst/>
              </a:rPr>
              <a:t>Advances in Marketing, Customer Relationship Management, and E-Services</a:t>
            </a:r>
            <a:r>
              <a:rPr lang="en-US" sz="900" b="0" i="0" dirty="0">
                <a:effectLst/>
              </a:rPr>
              <a:t>, [online] pp.336–357. </a:t>
            </a:r>
            <a:r>
              <a:rPr lang="en-US" sz="900" b="0" i="0" dirty="0" err="1">
                <a:effectLst/>
              </a:rPr>
              <a:t>doi:https</a:t>
            </a:r>
            <a:r>
              <a:rPr lang="en-US" sz="900" b="0" i="0" dirty="0">
                <a:effectLst/>
              </a:rPr>
              <a:t>://doi.org/10.4018/978-1-7998-2559-3.ch016.</a:t>
            </a:r>
          </a:p>
          <a:p>
            <a:pPr>
              <a:buNone/>
            </a:pPr>
            <a:r>
              <a:rPr lang="en-US" sz="900" b="0" i="0" dirty="0">
                <a:effectLst/>
              </a:rPr>
              <a:t>Crimmins, C. (2025). </a:t>
            </a:r>
            <a:r>
              <a:rPr lang="en-US" sz="900" b="0" i="1" dirty="0">
                <a:effectLst/>
              </a:rPr>
              <a:t>PESTEL Analysis: A Complete Guide to Strategic Planning</a:t>
            </a:r>
            <a:r>
              <a:rPr lang="en-US" sz="900" b="0" i="0" dirty="0">
                <a:effectLst/>
              </a:rPr>
              <a:t>. [online] PESTEL Analysis: A Complete Guide to Strategic Planning. Available at: https://www.spiderstrategies.com/blog/pestel-analysis.</a:t>
            </a:r>
          </a:p>
          <a:p>
            <a:pPr>
              <a:buNone/>
            </a:pPr>
            <a:r>
              <a:rPr lang="en-US" sz="900" b="0" i="0" dirty="0">
                <a:effectLst/>
              </a:rPr>
              <a:t>De Sousa, G.C. and Castañeda-Ayarza, J.A. (2022). PESTEL Analysis and the macro-environmental Factors That Influence the Development of the Electric and Hybrid Vehicles Industry in Brazil. </a:t>
            </a:r>
            <a:r>
              <a:rPr lang="en-US" sz="900" b="0" i="1" dirty="0">
                <a:effectLst/>
              </a:rPr>
              <a:t>Case Studies on Transport Policy</a:t>
            </a:r>
            <a:r>
              <a:rPr lang="en-US" sz="900" b="0" i="0" dirty="0">
                <a:effectLst/>
              </a:rPr>
              <a:t>, [online] 10(1), pp.686–699. </a:t>
            </a:r>
            <a:r>
              <a:rPr lang="en-US" sz="900" b="0" i="0" dirty="0" err="1">
                <a:effectLst/>
              </a:rPr>
              <a:t>doi:https</a:t>
            </a:r>
            <a:r>
              <a:rPr lang="en-US" sz="900" b="0" i="0" dirty="0">
                <a:effectLst/>
              </a:rPr>
              <a:t>://doi.org/10.1016/j.cstp.2022.01.030.</a:t>
            </a:r>
          </a:p>
          <a:p>
            <a:pPr>
              <a:buNone/>
            </a:pPr>
            <a:r>
              <a:rPr lang="en-US" sz="900" b="0" i="0" dirty="0" err="1">
                <a:effectLst/>
              </a:rPr>
              <a:t>Karadzhov</a:t>
            </a:r>
            <a:r>
              <a:rPr lang="en-US" sz="900" b="0" i="0" dirty="0">
                <a:effectLst/>
              </a:rPr>
              <a:t>, V. and </a:t>
            </a:r>
            <a:r>
              <a:rPr lang="en-US" sz="900" b="0" i="0" dirty="0" err="1">
                <a:effectLst/>
              </a:rPr>
              <a:t>Patarchanova</a:t>
            </a:r>
            <a:r>
              <a:rPr lang="en-US" sz="900" b="0" i="0" dirty="0">
                <a:effectLst/>
              </a:rPr>
              <a:t>, E. (2025). How to Create the Best PESTEL Analysis. </a:t>
            </a:r>
            <a:r>
              <a:rPr lang="en-US" sz="900" b="0" i="1" dirty="0">
                <a:effectLst/>
              </a:rPr>
              <a:t>International Journal of Digital Research</a:t>
            </a:r>
            <a:r>
              <a:rPr lang="en-US" sz="900" b="0" i="0" dirty="0">
                <a:effectLst/>
              </a:rPr>
              <a:t>, 1(3), pp.8–20. </a:t>
            </a:r>
            <a:r>
              <a:rPr lang="en-US" sz="900" b="0" i="0" dirty="0" err="1">
                <a:effectLst/>
              </a:rPr>
              <a:t>doi:https</a:t>
            </a:r>
            <a:r>
              <a:rPr lang="en-US" sz="900" b="0" i="0" dirty="0">
                <a:effectLst/>
              </a:rPr>
              <a:t>://doi.org/10.63711/ijdr.net20250301.</a:t>
            </a:r>
          </a:p>
          <a:p>
            <a:pPr>
              <a:buNone/>
            </a:pPr>
            <a:r>
              <a:rPr lang="en-US" sz="900" b="0" i="0" dirty="0">
                <a:effectLst/>
              </a:rPr>
              <a:t>Lewis, R. (2024). </a:t>
            </a:r>
            <a:r>
              <a:rPr lang="en-US" sz="900" b="0" i="1" dirty="0">
                <a:effectLst/>
              </a:rPr>
              <a:t>Retail sales, Great Britain - Office for National Statistics</a:t>
            </a:r>
            <a:r>
              <a:rPr lang="en-US" sz="900" b="0" i="0" dirty="0">
                <a:effectLst/>
              </a:rPr>
              <a:t>. [online] www.ons.gov.uk. Available at: https://www.ons.gov.uk/businessindustryandtrade/retailindustry/bulletins/retailsales/december2023.</a:t>
            </a:r>
          </a:p>
          <a:p>
            <a:pPr>
              <a:buNone/>
            </a:pPr>
            <a:r>
              <a:rPr lang="en-US" sz="900" b="0" i="0" dirty="0">
                <a:effectLst/>
              </a:rPr>
              <a:t>Olayiwola, K., Perera, S., </a:t>
            </a:r>
            <a:r>
              <a:rPr lang="en-US" sz="900" b="0" i="0" dirty="0" err="1">
                <a:effectLst/>
              </a:rPr>
              <a:t>Kagioglou</a:t>
            </a:r>
            <a:r>
              <a:rPr lang="en-US" sz="900" b="0" i="0" dirty="0">
                <a:effectLst/>
              </a:rPr>
              <a:t>, M., Jin, X. and Sharafi, P. (2025). A PESTEL Analysis of Problems Associated with the Adoption of Offsite Construction: A Systematic Literature Review. </a:t>
            </a:r>
            <a:r>
              <a:rPr lang="en-US" sz="900" b="0" i="1" dirty="0">
                <a:effectLst/>
              </a:rPr>
              <a:t>Buildings</a:t>
            </a:r>
            <a:r>
              <a:rPr lang="en-US" sz="900" b="0" i="0" dirty="0">
                <a:effectLst/>
              </a:rPr>
              <a:t>, [online] 15(13), pp.2146–2146. </a:t>
            </a:r>
            <a:r>
              <a:rPr lang="en-US" sz="900" b="0" i="0" dirty="0" err="1">
                <a:effectLst/>
              </a:rPr>
              <a:t>doi:https</a:t>
            </a:r>
            <a:r>
              <a:rPr lang="en-US" sz="900" b="0" i="0" dirty="0">
                <a:effectLst/>
              </a:rPr>
              <a:t>://doi.org/10.3390/buildings15132146.</a:t>
            </a:r>
          </a:p>
          <a:p>
            <a:pPr>
              <a:buNone/>
            </a:pPr>
            <a:r>
              <a:rPr lang="en-US" sz="900" b="0" i="0" dirty="0" err="1">
                <a:effectLst/>
              </a:rPr>
              <a:t>Ologunebi</a:t>
            </a:r>
            <a:r>
              <a:rPr lang="en-US" sz="900" b="0" i="0" dirty="0">
                <a:effectLst/>
              </a:rPr>
              <a:t>, J., All, E. and Kazeem (2024). </a:t>
            </a:r>
            <a:r>
              <a:rPr lang="en-US" sz="900" b="0" i="1" dirty="0">
                <a:effectLst/>
              </a:rPr>
              <a:t>M P RA Digital Consumer Behavior in E-commerce: A Study of Amazon and </a:t>
            </a:r>
            <a:r>
              <a:rPr lang="en-US" sz="900" b="0" i="1" dirty="0" err="1">
                <a:effectLst/>
              </a:rPr>
              <a:t>Temu’s</a:t>
            </a:r>
            <a:r>
              <a:rPr lang="en-US" sz="900" b="0" i="1" dirty="0">
                <a:effectLst/>
              </a:rPr>
              <a:t> Customer Purchase Decision-Making Processes in the UK and the USA</a:t>
            </a:r>
            <a:r>
              <a:rPr lang="en-US" sz="900" b="0" i="0" dirty="0">
                <a:effectLst/>
              </a:rPr>
              <a:t>. [online] Available at: https://mpra.ub.uni-muenchen.de/123096/1/MPRA_paper_123096.pdf.</a:t>
            </a:r>
          </a:p>
          <a:p>
            <a:pPr>
              <a:buNone/>
            </a:pPr>
            <a:r>
              <a:rPr lang="en-US" sz="900" b="0" i="0" dirty="0">
                <a:effectLst/>
              </a:rPr>
              <a:t>Retail Economics (2024). </a:t>
            </a:r>
            <a:r>
              <a:rPr lang="en-US" sz="900" b="0" i="1" dirty="0">
                <a:effectLst/>
              </a:rPr>
              <a:t>Taking Stock 2024 - Retail/Consumer Trends | Retail Economics</a:t>
            </a:r>
            <a:r>
              <a:rPr lang="en-US" sz="900" b="0" i="0" dirty="0">
                <a:effectLst/>
              </a:rPr>
              <a:t>. [online] www.retaileconomics.co.uk. Available at: https://www.retaileconomics.co.uk/retail-insights/thought-leadership-reports/Taking-Stock-2024-UK-Retail-and-Consumer-Trends.</a:t>
            </a:r>
          </a:p>
          <a:p>
            <a:pPr>
              <a:buNone/>
            </a:pPr>
            <a:r>
              <a:rPr lang="en-US" sz="900" b="0" i="0" dirty="0">
                <a:effectLst/>
              </a:rPr>
              <a:t>Shukla, B.N. (2023). E-Commerce Adoption and Consumer Behavior. </a:t>
            </a:r>
            <a:r>
              <a:rPr lang="en-US" sz="900" b="0" i="1" dirty="0">
                <a:effectLst/>
              </a:rPr>
              <a:t>Stallion Journal for Multidisciplinary Associated Research Studies</a:t>
            </a:r>
            <a:r>
              <a:rPr lang="en-US" sz="900" b="0" i="0" dirty="0">
                <a:effectLst/>
              </a:rPr>
              <a:t>, [online] 2(1), pp.16–20. </a:t>
            </a:r>
            <a:r>
              <a:rPr lang="en-US" sz="900" b="0" i="0" dirty="0" err="1">
                <a:effectLst/>
              </a:rPr>
              <a:t>doi:https</a:t>
            </a:r>
            <a:r>
              <a:rPr lang="en-US" sz="900" b="0" i="0" dirty="0">
                <a:effectLst/>
              </a:rPr>
              <a:t>://doi.org/10.55544/sjmars.2.1.4.</a:t>
            </a:r>
          </a:p>
          <a:p>
            <a:pPr marL="0" indent="0">
              <a:buNone/>
            </a:pPr>
            <a:r>
              <a:rPr lang="en-US" sz="900" b="0" i="0" dirty="0">
                <a:effectLst/>
              </a:rPr>
              <a:t>Tseng, K.-S., Lee, K.-W. and Wang, Y.-C. (2024). Analysis of Consumer Behavior in Online Flower Shops: Study on Involvement and Influencing Factors. </a:t>
            </a:r>
            <a:r>
              <a:rPr lang="en-US" sz="900" b="0" i="1" dirty="0">
                <a:effectLst/>
              </a:rPr>
              <a:t>International Journal of Science, Engineering and Management (IJSEM)</a:t>
            </a:r>
            <a:r>
              <a:rPr lang="en-US" sz="900" b="0" i="0" dirty="0">
                <a:effectLst/>
              </a:rPr>
              <a:t>, [online] 11, pp.2456–1304. Available at: https://ijsem.org/article/8%20September%202024%20IJSEM.pdf.</a:t>
            </a:r>
          </a:p>
          <a:p>
            <a:endParaRPr lang="en-US" sz="900" dirty="0"/>
          </a:p>
        </p:txBody>
      </p:sp>
    </p:spTree>
    <p:extLst>
      <p:ext uri="{BB962C8B-B14F-4D97-AF65-F5344CB8AC3E}">
        <p14:creationId xmlns:p14="http://schemas.microsoft.com/office/powerpoint/2010/main" val="1212428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TotalTime>
  <Words>4750</Words>
  <Application>Microsoft Macintosh PowerPoint</Application>
  <PresentationFormat>Widescreen</PresentationFormat>
  <Paragraphs>175</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Green Haven Florists — Business Problem Analysis Problem Solving and Decision Making Presentation</vt:lpstr>
      <vt:lpstr>Presentation overview</vt:lpstr>
      <vt:lpstr>Case overview</vt:lpstr>
      <vt:lpstr>Nature and scope of problems</vt:lpstr>
      <vt:lpstr>Internal and external evaluation</vt:lpstr>
      <vt:lpstr>5W2H</vt:lpstr>
      <vt:lpstr>PESTEL critique</vt:lpstr>
      <vt:lpstr>PESTEL application</vt:lpstr>
      <vt:lpstr>Cause and effect critique</vt:lpstr>
      <vt:lpstr>Cause and effect application</vt:lpstr>
      <vt:lpstr>Strategic context reflection</vt:lpstr>
      <vt:lpstr>Environmental complexity perspective</vt:lpstr>
      <vt:lpstr>Key findings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Microsoft Office</cp:lastModifiedBy>
  <cp:revision>3</cp:revision>
  <dcterms:created xsi:type="dcterms:W3CDTF">2026-02-15T18:48:18Z</dcterms:created>
  <dcterms:modified xsi:type="dcterms:W3CDTF">2026-02-15T21:57:01Z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2026-02-15T19:34:38Z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36584942-5d06-451a-93d6-651f393ec2c3</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