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6" r:id="rId1"/>
  </p:sldMasterIdLst>
  <p:notesMasterIdLst>
    <p:notesMasterId r:id="rId25"/>
  </p:notesMasterIdLst>
  <p:sldIdLst>
    <p:sldId id="256" r:id="rId2"/>
    <p:sldId id="262" r:id="rId3"/>
    <p:sldId id="260" r:id="rId4"/>
    <p:sldId id="268" r:id="rId5"/>
    <p:sldId id="272" r:id="rId6"/>
    <p:sldId id="269" r:id="rId7"/>
    <p:sldId id="270" r:id="rId8"/>
    <p:sldId id="271" r:id="rId9"/>
    <p:sldId id="273" r:id="rId10"/>
    <p:sldId id="274" r:id="rId11"/>
    <p:sldId id="275" r:id="rId12"/>
    <p:sldId id="276" r:id="rId13"/>
    <p:sldId id="277" r:id="rId14"/>
    <p:sldId id="261" r:id="rId15"/>
    <p:sldId id="257" r:id="rId16"/>
    <p:sldId id="259" r:id="rId17"/>
    <p:sldId id="278" r:id="rId18"/>
    <p:sldId id="258" r:id="rId19"/>
    <p:sldId id="264" r:id="rId20"/>
    <p:sldId id="265" r:id="rId21"/>
    <p:sldId id="266" r:id="rId22"/>
    <p:sldId id="279" r:id="rId23"/>
    <p:sldId id="267"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539" autoAdjust="0"/>
  </p:normalViewPr>
  <p:slideViewPr>
    <p:cSldViewPr snapToGrid="0">
      <p:cViewPr varScale="1">
        <p:scale>
          <a:sx n="104" d="100"/>
          <a:sy n="104" d="100"/>
        </p:scale>
        <p:origin x="83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AF24EF-6C83-42A4-9307-AE7CA3024936}" type="datetimeFigureOut">
              <a:rPr lang="en-GB" smtClean="0"/>
              <a:t>18/01/2021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20AB6C-E23D-4477-986D-611B82BCDA5F}" type="slidenum">
              <a:rPr lang="en-GB" smtClean="0"/>
              <a:t>‹#›</a:t>
            </a:fld>
            <a:endParaRPr lang="en-GB"/>
          </a:p>
        </p:txBody>
      </p:sp>
    </p:spTree>
    <p:extLst>
      <p:ext uri="{BB962C8B-B14F-4D97-AF65-F5344CB8AC3E}">
        <p14:creationId xmlns:p14="http://schemas.microsoft.com/office/powerpoint/2010/main" val="28429931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Technical support is the process and service of helping someone through issues with technology. This can range from a hardware issue stopping a computer or device from starting, to a piece of software giving error messages, the tech support offers methods in how to overcome these issues. </a:t>
            </a:r>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4</a:t>
            </a:fld>
            <a:endParaRPr lang="en-GB"/>
          </a:p>
        </p:txBody>
      </p:sp>
    </p:spTree>
    <p:extLst>
      <p:ext uri="{BB962C8B-B14F-4D97-AF65-F5344CB8AC3E}">
        <p14:creationId xmlns:p14="http://schemas.microsoft.com/office/powerpoint/2010/main" val="14789136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When working with Tech support there are many problems that users may have in trusting the person giving them the tech support advice. This is as a result of scams. These are people who try and pose as a company or qualified person to try and get users personal information, like addresses or bank information. </a:t>
            </a:r>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5</a:t>
            </a:fld>
            <a:endParaRPr lang="en-GB"/>
          </a:p>
        </p:txBody>
      </p:sp>
    </p:spTree>
    <p:extLst>
      <p:ext uri="{BB962C8B-B14F-4D97-AF65-F5344CB8AC3E}">
        <p14:creationId xmlns:p14="http://schemas.microsoft.com/office/powerpoint/2010/main" val="8730423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many common technical issues that users experience on a day-to-day basis. They can be problems of software, problems with hardware or errors could occur with the operating systems themselves. The project to be created aims to solve a range of these issues. A source written by Makerere University states the 10 most common problems that users face with their solutions. The source coming straight from an academic institution has credibility for the information being stated. Here are five common issues and their solutions from Makerere University. </a:t>
            </a:r>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6</a:t>
            </a:fld>
            <a:endParaRPr lang="en-GB"/>
          </a:p>
        </p:txBody>
      </p:sp>
    </p:spTree>
    <p:extLst>
      <p:ext uri="{BB962C8B-B14F-4D97-AF65-F5344CB8AC3E}">
        <p14:creationId xmlns:p14="http://schemas.microsoft.com/office/powerpoint/2010/main" val="649913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Many people require technical support, for a variety of reasons. Some of these reasons may include, unknown errors, help with new software and hardware or technical illiteracy. This means that the possible clients for this project could be, older people, people inexperienced with technology, people in a technology job and people who are having errors with their devices.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users are not the only people who benefit from technical support but are the most popular people who request the support. Anyone can benefit from using technical support and for this reason the design of the solution will need to be general so everyone can understand it and navigate it. </a:t>
            </a:r>
          </a:p>
          <a:p>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7</a:t>
            </a:fld>
            <a:endParaRPr lang="en-GB"/>
          </a:p>
        </p:txBody>
      </p:sp>
    </p:spTree>
    <p:extLst>
      <p:ext uri="{BB962C8B-B14F-4D97-AF65-F5344CB8AC3E}">
        <p14:creationId xmlns:p14="http://schemas.microsoft.com/office/powerpoint/2010/main" val="3102386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a few tech supports programs that currently exist, they are rare and don’t seem to be available to the public. The ones that do exist are not applications but are more just ways to get in to contact with someone that can help. They cannot be used at any time as they rely on someone to answer your queries. A similar service is available to the public, but they are just internet forums where you can ask a question, and someone may answer. There is a problem with both of these options rely on someone else to answer you problems. This is what the project aims to fix, offering a way for 24/7 access to resources that can help in solving any technical problems that may be encountered by a user. </a:t>
            </a:r>
          </a:p>
          <a:p>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8</a:t>
            </a:fld>
            <a:endParaRPr lang="en-GB"/>
          </a:p>
        </p:txBody>
      </p:sp>
    </p:spTree>
    <p:extLst>
      <p:ext uri="{BB962C8B-B14F-4D97-AF65-F5344CB8AC3E}">
        <p14:creationId xmlns:p14="http://schemas.microsoft.com/office/powerpoint/2010/main" val="5876013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There are some tech support tools that have been used in education. It is used by both students and teachers in educational environments. It helps in ensuring the teacher has the resources required and helps students learn how to use new technologies. A study carried out by Modern education and computer science press states that for this tech support to succeed there are some issues that need to be looked at. These include the costs for having someone hired to help with technical issues, the technical knowledge of users not being enough to support the system and the users knowledge of how to report issues. These are issues that are as a result of systems being too complex for the target users to understand. The study goes on to say that to improve the user experience, a simpler design in required. </a:t>
            </a:r>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9</a:t>
            </a:fld>
            <a:endParaRPr lang="en-GB"/>
          </a:p>
        </p:txBody>
      </p:sp>
    </p:spTree>
    <p:extLst>
      <p:ext uri="{BB962C8B-B14F-4D97-AF65-F5344CB8AC3E}">
        <p14:creationId xmlns:p14="http://schemas.microsoft.com/office/powerpoint/2010/main" val="1922506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Some services even require a subscription to be able to be used. Michael Muchmore from PC Magazine has worked in the field of computing for many years and wanted to see if the public using these services are getting the value for money. With his work in the field of computing the information he states has credibility to it. Each service differed in the quality of support provided, with some of the services not even solving the simple issues that the writer gave them to solve. </a:t>
            </a:r>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10</a:t>
            </a:fld>
            <a:endParaRPr lang="en-GB"/>
          </a:p>
        </p:txBody>
      </p:sp>
    </p:spTree>
    <p:extLst>
      <p:ext uri="{BB962C8B-B14F-4D97-AF65-F5344CB8AC3E}">
        <p14:creationId xmlns:p14="http://schemas.microsoft.com/office/powerpoint/2010/main" val="9463679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 study written by the Institute for human and machine cognition and the university of West Florida looked into current tech support programs and how they are integrated into job environments. They found that these services allow anyone to quickly look up any issues that they may face and find the solutions to them as well as offering performance support, and training on certain software at any time through any device that the software was supported on.  This shows that they are a benefit to anyone to have access to and can help in simple issues affecting one person or could help solve major problems that a certain company may face. </a:t>
            </a:r>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11</a:t>
            </a:fld>
            <a:endParaRPr lang="en-GB"/>
          </a:p>
        </p:txBody>
      </p:sp>
    </p:spTree>
    <p:extLst>
      <p:ext uri="{BB962C8B-B14F-4D97-AF65-F5344CB8AC3E}">
        <p14:creationId xmlns:p14="http://schemas.microsoft.com/office/powerpoint/2010/main" val="26156581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Some technical support services use AI in helping provide a better service to their users. A thesis written for the university of Applied Sciences says that they aim to support the technical support agent in supporting the user by splitting the tasks required. This system would only work for very specific support scenarios including repairing user accounts on a website or with issues relating to servers. There are also issues that arise when using AI in general, this is in relation to the AI’s learning period as when creating the AI mistakes may be made leading to the AI making mistakes in its tasks. This could lead to a worsening of the problem or new problems arising. </a:t>
            </a:r>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12</a:t>
            </a:fld>
            <a:endParaRPr lang="en-GB"/>
          </a:p>
        </p:txBody>
      </p:sp>
    </p:spTree>
    <p:extLst>
      <p:ext uri="{BB962C8B-B14F-4D97-AF65-F5344CB8AC3E}">
        <p14:creationId xmlns:p14="http://schemas.microsoft.com/office/powerpoint/2010/main" val="340385633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one tech support service that is open to the public and is very popular. It is called Stack Overflow. It is a forum site that people go to, to ask their technical questions. They range from help with coding to hardware problems. A site like this again depends on people seeing questions in order to respond. </a:t>
            </a:r>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13</a:t>
            </a:fld>
            <a:endParaRPr lang="en-GB"/>
          </a:p>
        </p:txBody>
      </p:sp>
    </p:spTree>
    <p:extLst>
      <p:ext uri="{BB962C8B-B14F-4D97-AF65-F5344CB8AC3E}">
        <p14:creationId xmlns:p14="http://schemas.microsoft.com/office/powerpoint/2010/main" val="37937410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conclusion tech support is a much-needed service that many people benefit from, being people experienced with technology to people with no experience at all. There are many issues that plague users of technology that may be complicated to solve and can range from hardware to software. The solutions for these issues can also range from extremely simple like restarting a computer to extremely complicated like replacing certain settings inside of files. These applications exist in many different forms, more being services than applications but all serving the same purpose. The clients will have specific needs of the solution, mainly the solution needs to be easy to understand. With existing services there are many problems that mainly arise from people needing to be present to answer queries. This has been nullified with the solution. Also, many issues and problems will need to be covered, to offer a wide range of support for the users of the solution.  From this it can be understood that a project looking into the creation of a technical support application can be extremely beneficial to many potential clients and if created to a high standard will be more effective than manual research. </a:t>
            </a:r>
          </a:p>
        </p:txBody>
      </p:sp>
      <p:sp>
        <p:nvSpPr>
          <p:cNvPr id="4" name="Slide Number Placeholder 3"/>
          <p:cNvSpPr>
            <a:spLocks noGrp="1"/>
          </p:cNvSpPr>
          <p:nvPr>
            <p:ph type="sldNum" sz="quarter" idx="5"/>
          </p:nvPr>
        </p:nvSpPr>
        <p:spPr/>
        <p:txBody>
          <a:bodyPr/>
          <a:lstStyle/>
          <a:p>
            <a:fld id="{6120AB6C-E23D-4477-986D-611B82BCDA5F}" type="slidenum">
              <a:rPr lang="en-GB" smtClean="0"/>
              <a:t>14</a:t>
            </a:fld>
            <a:endParaRPr lang="en-GB"/>
          </a:p>
        </p:txBody>
      </p:sp>
    </p:spTree>
    <p:extLst>
      <p:ext uri="{BB962C8B-B14F-4D97-AF65-F5344CB8AC3E}">
        <p14:creationId xmlns:p14="http://schemas.microsoft.com/office/powerpoint/2010/main" val="193321820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Gannt chart for the project, it shows time set aside for each task, showing how long the overall task will take as well as how long the sub tasks will take. The first six sections relate to the project proposal showing what needs to be done for each section and how long it will take. The other sections then relate to the other parts of the project including this current viva, a final report, the design and development of the final application, final viva and demo and the final exposition. </a:t>
            </a:r>
          </a:p>
        </p:txBody>
      </p:sp>
      <p:sp>
        <p:nvSpPr>
          <p:cNvPr id="4" name="Slide Number Placeholder 3"/>
          <p:cNvSpPr>
            <a:spLocks noGrp="1"/>
          </p:cNvSpPr>
          <p:nvPr>
            <p:ph type="sldNum" sz="quarter" idx="5"/>
          </p:nvPr>
        </p:nvSpPr>
        <p:spPr/>
        <p:txBody>
          <a:bodyPr/>
          <a:lstStyle/>
          <a:p>
            <a:fld id="{6120AB6C-E23D-4477-986D-611B82BCDA5F}" type="slidenum">
              <a:rPr lang="en-GB" smtClean="0"/>
              <a:t>16</a:t>
            </a:fld>
            <a:endParaRPr lang="en-GB"/>
          </a:p>
        </p:txBody>
      </p:sp>
    </p:spTree>
    <p:extLst>
      <p:ext uri="{BB962C8B-B14F-4D97-AF65-F5344CB8AC3E}">
        <p14:creationId xmlns:p14="http://schemas.microsoft.com/office/powerpoint/2010/main" val="275972512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cs typeface="Times New Roman" panose="02020603050405020304" pitchFamily="18" charset="0"/>
              </a:rPr>
              <a:t>This is a piece of software used in a job environment that allows for certain accounts to be searched for and their details found. This has influenced my decision when designing my software. The idea of a search bar at the top of the screen and relevant results appearing at the bottom of the page, showing all relevant details including issue name, possible solutions and possible resources that could help in solving the issue. </a:t>
            </a:r>
            <a:endParaRPr lang="en-GB" dirty="0"/>
          </a:p>
        </p:txBody>
      </p:sp>
      <p:sp>
        <p:nvSpPr>
          <p:cNvPr id="4" name="Slide Number Placeholder 3"/>
          <p:cNvSpPr>
            <a:spLocks noGrp="1"/>
          </p:cNvSpPr>
          <p:nvPr>
            <p:ph type="sldNum" sz="quarter" idx="5"/>
          </p:nvPr>
        </p:nvSpPr>
        <p:spPr/>
        <p:txBody>
          <a:bodyPr/>
          <a:lstStyle/>
          <a:p>
            <a:fld id="{6120AB6C-E23D-4477-986D-611B82BCDA5F}" type="slidenum">
              <a:rPr lang="en-GB" smtClean="0"/>
              <a:t>17</a:t>
            </a:fld>
            <a:endParaRPr lang="en-GB"/>
          </a:p>
        </p:txBody>
      </p:sp>
    </p:spTree>
    <p:extLst>
      <p:ext uri="{BB962C8B-B14F-4D97-AF65-F5344CB8AC3E}">
        <p14:creationId xmlns:p14="http://schemas.microsoft.com/office/powerpoint/2010/main" val="15639522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home page for the application and shows the basic navigation of the application. Here you can see a button to take the user to the search page where the user can search for any issue that they may be having, Most common issues page, where some of the most common issues will be shown and the previously searched issue page where if a user has searched for a problem previously, they can easily find them again through this page. Then there is a help button that explains what each button on the page does, if the user needs help while using the application. And finally there is a quit button to exit the application. </a:t>
            </a:r>
          </a:p>
        </p:txBody>
      </p:sp>
      <p:sp>
        <p:nvSpPr>
          <p:cNvPr id="4" name="Slide Number Placeholder 3"/>
          <p:cNvSpPr>
            <a:spLocks noGrp="1"/>
          </p:cNvSpPr>
          <p:nvPr>
            <p:ph type="sldNum" sz="quarter" idx="5"/>
          </p:nvPr>
        </p:nvSpPr>
        <p:spPr/>
        <p:txBody>
          <a:bodyPr/>
          <a:lstStyle/>
          <a:p>
            <a:fld id="{6120AB6C-E23D-4477-986D-611B82BCDA5F}" type="slidenum">
              <a:rPr lang="en-GB" smtClean="0"/>
              <a:t>18</a:t>
            </a:fld>
            <a:endParaRPr lang="en-GB"/>
          </a:p>
        </p:txBody>
      </p:sp>
    </p:spTree>
    <p:extLst>
      <p:ext uri="{BB962C8B-B14F-4D97-AF65-F5344CB8AC3E}">
        <p14:creationId xmlns:p14="http://schemas.microsoft.com/office/powerpoint/2010/main" val="323732494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search page, here the user can enter their issue in to the search bar to find possible solutions. Upon clicking on the search button the results of the issue entered will be shown below in the large box. Again there is a help button to allow for users to get help in navigation and use of this page. And the back button will return the user to the main menu.</a:t>
            </a:r>
          </a:p>
        </p:txBody>
      </p:sp>
      <p:sp>
        <p:nvSpPr>
          <p:cNvPr id="4" name="Slide Number Placeholder 3"/>
          <p:cNvSpPr>
            <a:spLocks noGrp="1"/>
          </p:cNvSpPr>
          <p:nvPr>
            <p:ph type="sldNum" sz="quarter" idx="5"/>
          </p:nvPr>
        </p:nvSpPr>
        <p:spPr/>
        <p:txBody>
          <a:bodyPr/>
          <a:lstStyle/>
          <a:p>
            <a:fld id="{6120AB6C-E23D-4477-986D-611B82BCDA5F}" type="slidenum">
              <a:rPr lang="en-GB" smtClean="0"/>
              <a:t>19</a:t>
            </a:fld>
            <a:endParaRPr lang="en-GB"/>
          </a:p>
        </p:txBody>
      </p:sp>
    </p:spTree>
    <p:extLst>
      <p:ext uri="{BB962C8B-B14F-4D97-AF65-F5344CB8AC3E}">
        <p14:creationId xmlns:p14="http://schemas.microsoft.com/office/powerpoint/2010/main" val="17397306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page is similar to the search page but instead of the user searching for issues they can pick from the most common issues that have been searched for on the application. The results will then be displayed below the issues. Then the same buttons on the previous page are here, these being the back and help buttons.</a:t>
            </a:r>
          </a:p>
        </p:txBody>
      </p:sp>
      <p:sp>
        <p:nvSpPr>
          <p:cNvPr id="4" name="Slide Number Placeholder 3"/>
          <p:cNvSpPr>
            <a:spLocks noGrp="1"/>
          </p:cNvSpPr>
          <p:nvPr>
            <p:ph type="sldNum" sz="quarter" idx="5"/>
          </p:nvPr>
        </p:nvSpPr>
        <p:spPr/>
        <p:txBody>
          <a:bodyPr/>
          <a:lstStyle/>
          <a:p>
            <a:fld id="{6120AB6C-E23D-4477-986D-611B82BCDA5F}" type="slidenum">
              <a:rPr lang="en-GB" smtClean="0"/>
              <a:t>20</a:t>
            </a:fld>
            <a:endParaRPr lang="en-GB"/>
          </a:p>
        </p:txBody>
      </p:sp>
    </p:spTree>
    <p:extLst>
      <p:ext uri="{BB962C8B-B14F-4D97-AF65-F5344CB8AC3E}">
        <p14:creationId xmlns:p14="http://schemas.microsoft.com/office/powerpoint/2010/main" val="19737779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page is the same as the last but instead of common issues it is the previously searched issues. This allows for repeat searches to be nullified as the user will just have to come to this page and select which previously searched issue they want to see possible solutions for. </a:t>
            </a:r>
          </a:p>
        </p:txBody>
      </p:sp>
      <p:sp>
        <p:nvSpPr>
          <p:cNvPr id="4" name="Slide Number Placeholder 3"/>
          <p:cNvSpPr>
            <a:spLocks noGrp="1"/>
          </p:cNvSpPr>
          <p:nvPr>
            <p:ph type="sldNum" sz="quarter" idx="5"/>
          </p:nvPr>
        </p:nvSpPr>
        <p:spPr/>
        <p:txBody>
          <a:bodyPr/>
          <a:lstStyle/>
          <a:p>
            <a:fld id="{6120AB6C-E23D-4477-986D-611B82BCDA5F}" type="slidenum">
              <a:rPr lang="en-GB" smtClean="0"/>
              <a:t>21</a:t>
            </a:fld>
            <a:endParaRPr lang="en-GB"/>
          </a:p>
        </p:txBody>
      </p:sp>
    </p:spTree>
    <p:extLst>
      <p:ext uri="{BB962C8B-B14F-4D97-AF65-F5344CB8AC3E}">
        <p14:creationId xmlns:p14="http://schemas.microsoft.com/office/powerpoint/2010/main" val="10215920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9184DA70-C731-4C70-880D-CCD4705E623C}" type="datetime1">
              <a:rPr lang="en-US" smtClean="0"/>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2779549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2D6E202-B606-4609-B914-27C9371A1F6D}" type="datetime1">
              <a:rPr lang="en-US" smtClean="0"/>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6125372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97669AF7-7BEB-44E4-9852-375E34362B5B}" type="datetime1">
              <a:rPr lang="en-US" smtClean="0"/>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3904880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62D6E202-B606-4609-B914-27C9371A1F6D}" type="datetime1">
              <a:rPr lang="en-US" smtClean="0"/>
              <a:t>1/18/2021</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20182572"/>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62D6E202-B606-4609-B914-27C9371A1F6D}" type="datetime1">
              <a:rPr lang="en-US" smtClean="0"/>
              <a:t>1/18/2021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720227630"/>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775B394-D9F9-4F0C-B15D-605F45CB9E9F}" type="datetime1">
              <a:rPr lang="en-US" smtClean="0"/>
              <a:t>1/18/2021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3374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21286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62D6E202-B606-4609-B914-27C9371A1F6D}" type="datetime1">
              <a:rPr lang="en-US" smtClean="0"/>
              <a:t>1/18/2021</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975830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62D6E202-B606-4609-B914-27C9371A1F6D}" type="datetime1">
              <a:rPr lang="en-US" smtClean="0"/>
              <a:t>1/18/2021</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7702018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9152104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2D6E202-B606-4609-B914-27C9371A1F6D}" type="datetime1">
              <a:rPr lang="en-US" smtClean="0"/>
              <a:t>1/18/2021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24401557"/>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62D6E202-B606-4609-B914-27C9371A1F6D}" type="datetime1">
              <a:rPr lang="en-US" smtClean="0"/>
              <a:t>1/18/2021</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761193893"/>
      </p:ext>
    </p:extLst>
  </p:cSld>
  <p:clrMap bg1="lt1" tx1="dk1" bg2="lt2" tx2="dk2" accent1="accent1" accent2="accent2" accent3="accent3" accent4="accent4" accent5="accent5" accent6="accent6" hlink="hlink" folHlink="folHlink"/>
  <p:sldLayoutIdLst>
    <p:sldLayoutId id="2147483887" r:id="rId1"/>
    <p:sldLayoutId id="2147483888" r:id="rId2"/>
    <p:sldLayoutId id="2147483889" r:id="rId3"/>
    <p:sldLayoutId id="2147483890" r:id="rId4"/>
    <p:sldLayoutId id="2147483891" r:id="rId5"/>
    <p:sldLayoutId id="2147483892" r:id="rId6"/>
    <p:sldLayoutId id="2147483893" r:id="rId7"/>
    <p:sldLayoutId id="2147483894" r:id="rId8"/>
    <p:sldLayoutId id="2147483895" r:id="rId9"/>
    <p:sldLayoutId id="2147483896" r:id="rId10"/>
    <p:sldLayoutId id="214748389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8" Type="http://schemas.openxmlformats.org/officeDocument/2006/relationships/hyperlink" Target="https://www.theseus.fi/bitstream/handle/10024/352710/Almonkari_Julle_Thesis.pdf?sequence=2" TargetMode="External"/><Relationship Id="rId13" Type="http://schemas.openxmlformats.org/officeDocument/2006/relationships/hyperlink" Target="https://www.hongkiat.com/blog/pc-hardware-problems-solutions/" TargetMode="External"/><Relationship Id="rId3" Type="http://schemas.openxmlformats.org/officeDocument/2006/relationships/hyperlink" Target="https://www.consumer.ftc.gov/articles/how-spot-avoid-and-report-tech-support-scams" TargetMode="External"/><Relationship Id="rId7" Type="http://schemas.openxmlformats.org/officeDocument/2006/relationships/hyperlink" Target="https://ihmc.us/users/acanas/Publications/ElTech/El-TechFl.pdf" TargetMode="External"/><Relationship Id="rId12" Type="http://schemas.openxmlformats.org/officeDocument/2006/relationships/hyperlink" Target="https://leapfrogservices.com/16-common-computer-problems-how-to-tell-if-theyre-hardware-or-software/" TargetMode="External"/><Relationship Id="rId2" Type="http://schemas.openxmlformats.org/officeDocument/2006/relationships/hyperlink" Target="https://dictionary.cambridge.org/dictionary/english/technical-support" TargetMode="External"/><Relationship Id="rId1" Type="http://schemas.openxmlformats.org/officeDocument/2006/relationships/slideLayout" Target="../slideLayouts/slideLayout2.xml"/><Relationship Id="rId6" Type="http://schemas.openxmlformats.org/officeDocument/2006/relationships/hyperlink" Target="https://uk.pcmag.com/system-performance/9694/testing-the-top-tech-support-services" TargetMode="External"/><Relationship Id="rId11" Type="http://schemas.openxmlformats.org/officeDocument/2006/relationships/hyperlink" Target="https://www.pcworld.com/article/2047667/how-to-solve-the-10-most-common-tech-support-problems-yourself.html" TargetMode="External"/><Relationship Id="rId5" Type="http://schemas.openxmlformats.org/officeDocument/2006/relationships/hyperlink" Target="https://www.researchgate.net/profile/Allah_Nawaz/publication/267978168_Issues_of_Technical_Support_for_e-Learning_Systems_in_Higher_Education_Institutions/links/5603e06008ae460e2705046a.pdf" TargetMode="External"/><Relationship Id="rId10" Type="http://schemas.openxmlformats.org/officeDocument/2006/relationships/hyperlink" Target="https://docs.nomagic.com/display/MD190/Reporting+Issues" TargetMode="External"/><Relationship Id="rId4" Type="http://schemas.openxmlformats.org/officeDocument/2006/relationships/hyperlink" Target="https://answers.mak.ac.ug/computer-hardware/top-10-most-common-computer-problems" TargetMode="External"/><Relationship Id="rId9" Type="http://schemas.openxmlformats.org/officeDocument/2006/relationships/hyperlink" Target="https://stackoverflow.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pic>
        <p:nvPicPr>
          <p:cNvPr id="14" name="Picture 3" descr="Chart, scatter chart&#10;&#10;Description automatically generated">
            <a:extLst>
              <a:ext uri="{FF2B5EF4-FFF2-40B4-BE49-F238E27FC236}">
                <a16:creationId xmlns:a16="http://schemas.microsoft.com/office/drawing/2014/main" id="{85F55DA4-2642-4733-9852-6E24FB91A535}"/>
              </a:ext>
            </a:extLst>
          </p:cNvPr>
          <p:cNvPicPr>
            <a:picLocks noChangeAspect="1"/>
          </p:cNvPicPr>
          <p:nvPr/>
        </p:nvPicPr>
        <p:blipFill rotWithShape="1">
          <a:blip r:embed="rId2">
            <a:duotone>
              <a:schemeClr val="accent2">
                <a:shade val="45000"/>
                <a:satMod val="135000"/>
              </a:schemeClr>
              <a:prstClr val="white"/>
            </a:duotone>
            <a:alphaModFix amt="50000"/>
          </a:blip>
          <a:srcRect t="6125" b="9606"/>
          <a:stretch/>
        </p:blipFill>
        <p:spPr>
          <a:xfrm>
            <a:off x="20" y="10"/>
            <a:ext cx="12191980" cy="6857990"/>
          </a:xfrm>
          <a:prstGeom prst="rect">
            <a:avLst/>
          </a:prstGeom>
        </p:spPr>
      </p:pic>
      <p:sp>
        <p:nvSpPr>
          <p:cNvPr id="2" name="Title 1">
            <a:extLst>
              <a:ext uri="{FF2B5EF4-FFF2-40B4-BE49-F238E27FC236}">
                <a16:creationId xmlns:a16="http://schemas.microsoft.com/office/drawing/2014/main" id="{9010928D-60D5-4A96-91DC-761E9BA013F0}"/>
              </a:ext>
            </a:extLst>
          </p:cNvPr>
          <p:cNvSpPr>
            <a:spLocks noGrp="1"/>
          </p:cNvSpPr>
          <p:nvPr>
            <p:ph type="ctrTitle"/>
          </p:nvPr>
        </p:nvSpPr>
        <p:spPr>
          <a:xfrm>
            <a:off x="1600200" y="2386744"/>
            <a:ext cx="8991600" cy="1645920"/>
          </a:xfrm>
        </p:spPr>
        <p:txBody>
          <a:bodyPr>
            <a:normAutofit/>
          </a:bodyPr>
          <a:lstStyle/>
          <a:p>
            <a:r>
              <a:rPr lang="en-GB"/>
              <a:t>Interim Viva</a:t>
            </a:r>
          </a:p>
        </p:txBody>
      </p:sp>
      <p:sp>
        <p:nvSpPr>
          <p:cNvPr id="3" name="Subtitle 2">
            <a:extLst>
              <a:ext uri="{FF2B5EF4-FFF2-40B4-BE49-F238E27FC236}">
                <a16:creationId xmlns:a16="http://schemas.microsoft.com/office/drawing/2014/main" id="{E5B9EDC8-4BE2-4FAD-B3FB-59CD4148C49C}"/>
              </a:ext>
            </a:extLst>
          </p:cNvPr>
          <p:cNvSpPr>
            <a:spLocks noGrp="1"/>
          </p:cNvSpPr>
          <p:nvPr>
            <p:ph type="subTitle" idx="1"/>
          </p:nvPr>
        </p:nvSpPr>
        <p:spPr>
          <a:xfrm>
            <a:off x="2695194" y="4352544"/>
            <a:ext cx="6801612" cy="1239894"/>
          </a:xfrm>
        </p:spPr>
        <p:txBody>
          <a:bodyPr>
            <a:normAutofit/>
          </a:bodyPr>
          <a:lstStyle/>
          <a:p>
            <a:r>
              <a:rPr lang="en-GB">
                <a:solidFill>
                  <a:schemeClr val="tx1">
                    <a:lumMod val="85000"/>
                    <a:lumOff val="15000"/>
                  </a:schemeClr>
                </a:solidFill>
              </a:rPr>
              <a:t>By Tom McVeigh</a:t>
            </a:r>
          </a:p>
        </p:txBody>
      </p:sp>
    </p:spTree>
    <p:extLst>
      <p:ext uri="{BB962C8B-B14F-4D97-AF65-F5344CB8AC3E}">
        <p14:creationId xmlns:p14="http://schemas.microsoft.com/office/powerpoint/2010/main" val="3818108196"/>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3E942-3420-4766-B097-145F9DCA2344}"/>
              </a:ext>
            </a:extLst>
          </p:cNvPr>
          <p:cNvSpPr>
            <a:spLocks noGrp="1"/>
          </p:cNvSpPr>
          <p:nvPr>
            <p:ph type="title"/>
          </p:nvPr>
        </p:nvSpPr>
        <p:spPr>
          <a:xfrm>
            <a:off x="2231136" y="960075"/>
            <a:ext cx="7729728" cy="1188720"/>
          </a:xfrm>
        </p:spPr>
        <p:txBody>
          <a:bodyPr/>
          <a:lstStyle/>
          <a:p>
            <a:r>
              <a:rPr lang="en-GB" dirty="0"/>
              <a:t>Introduction</a:t>
            </a:r>
          </a:p>
        </p:txBody>
      </p:sp>
      <p:sp>
        <p:nvSpPr>
          <p:cNvPr id="3" name="Content Placeholder 2">
            <a:extLst>
              <a:ext uri="{FF2B5EF4-FFF2-40B4-BE49-F238E27FC236}">
                <a16:creationId xmlns:a16="http://schemas.microsoft.com/office/drawing/2014/main" id="{3085B9B8-E55C-4466-921A-CFD8E7519BDA}"/>
              </a:ext>
            </a:extLst>
          </p:cNvPr>
          <p:cNvSpPr>
            <a:spLocks noGrp="1"/>
          </p:cNvSpPr>
          <p:nvPr>
            <p:ph idx="1"/>
          </p:nvPr>
        </p:nvSpPr>
        <p:spPr/>
        <p:txBody>
          <a:bodyPr/>
          <a:lstStyle/>
          <a:p>
            <a:r>
              <a:rPr lang="en-GB" dirty="0"/>
              <a:t>This presentation will cover these sections for the current project:</a:t>
            </a:r>
          </a:p>
          <a:p>
            <a:pPr lvl="1"/>
            <a:r>
              <a:rPr lang="en-GB" dirty="0"/>
              <a:t>A literature review</a:t>
            </a:r>
          </a:p>
          <a:p>
            <a:pPr lvl="1"/>
            <a:r>
              <a:rPr lang="en-GB" dirty="0"/>
              <a:t>Findings from research</a:t>
            </a:r>
          </a:p>
          <a:p>
            <a:pPr lvl="1"/>
            <a:r>
              <a:rPr lang="en-GB" dirty="0"/>
              <a:t>Aims and objectives</a:t>
            </a:r>
          </a:p>
          <a:p>
            <a:pPr lvl="1"/>
            <a:r>
              <a:rPr lang="en-GB" dirty="0"/>
              <a:t>Gantt Chart</a:t>
            </a:r>
          </a:p>
          <a:p>
            <a:pPr lvl="1"/>
            <a:r>
              <a:rPr lang="en-GB" dirty="0"/>
              <a:t>Mock ups</a:t>
            </a:r>
          </a:p>
          <a:p>
            <a:pPr lvl="1"/>
            <a:endParaRPr lang="en-GB" dirty="0"/>
          </a:p>
          <a:p>
            <a:pPr lvl="1"/>
            <a:endParaRPr lang="en-GB" dirty="0"/>
          </a:p>
        </p:txBody>
      </p:sp>
    </p:spTree>
    <p:extLst>
      <p:ext uri="{BB962C8B-B14F-4D97-AF65-F5344CB8AC3E}">
        <p14:creationId xmlns:p14="http://schemas.microsoft.com/office/powerpoint/2010/main" val="2874284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normAutofit fontScale="62500" lnSpcReduction="20000"/>
          </a:bodyPr>
          <a:lstStyle/>
          <a:p>
            <a:r>
              <a:rPr lang="en-GB" dirty="0"/>
              <a:t>A literature review has been carried out on technical support applications and their effectiveness in solving technical issues.</a:t>
            </a:r>
          </a:p>
          <a:p>
            <a:r>
              <a:rPr lang="en-GB" dirty="0"/>
              <a:t>The sections of this literature review includes</a:t>
            </a:r>
          </a:p>
          <a:p>
            <a:pPr lvl="1"/>
            <a:r>
              <a:rPr lang="en-GB" dirty="0"/>
              <a:t>What is technical support</a:t>
            </a:r>
          </a:p>
          <a:p>
            <a:pPr lvl="1"/>
            <a:r>
              <a:rPr lang="en-GB" dirty="0"/>
              <a:t>Problems with technical support</a:t>
            </a:r>
          </a:p>
          <a:p>
            <a:pPr lvl="1"/>
            <a:r>
              <a:rPr lang="en-GB" dirty="0"/>
              <a:t>Common Issues and solutions</a:t>
            </a:r>
          </a:p>
          <a:p>
            <a:pPr lvl="1"/>
            <a:r>
              <a:rPr lang="en-GB" dirty="0"/>
              <a:t>Possible Clients</a:t>
            </a:r>
          </a:p>
          <a:p>
            <a:pPr lvl="1"/>
            <a:r>
              <a:rPr lang="en-GB" dirty="0"/>
              <a:t>Currently available Tech support applications</a:t>
            </a:r>
          </a:p>
          <a:p>
            <a:pPr lvl="1"/>
            <a:r>
              <a:rPr lang="en-GB" dirty="0"/>
              <a:t>Tech support apps in education</a:t>
            </a:r>
          </a:p>
          <a:p>
            <a:pPr lvl="1"/>
            <a:r>
              <a:rPr lang="en-GB" dirty="0"/>
              <a:t>Subscription based tech support application</a:t>
            </a:r>
          </a:p>
          <a:p>
            <a:pPr lvl="1"/>
            <a:r>
              <a:rPr lang="en-GB" dirty="0"/>
              <a:t>Job environment Tech support apps</a:t>
            </a:r>
          </a:p>
          <a:p>
            <a:pPr lvl="1"/>
            <a:r>
              <a:rPr lang="en-GB" dirty="0"/>
              <a:t>AI in technical support apps </a:t>
            </a:r>
          </a:p>
          <a:p>
            <a:pPr lvl="1"/>
            <a:r>
              <a:rPr lang="en-GB" dirty="0"/>
              <a:t>Tech support forums</a:t>
            </a:r>
          </a:p>
        </p:txBody>
      </p:sp>
    </p:spTree>
    <p:extLst>
      <p:ext uri="{BB962C8B-B14F-4D97-AF65-F5344CB8AC3E}">
        <p14:creationId xmlns:p14="http://schemas.microsoft.com/office/powerpoint/2010/main" val="35974380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 – What is technical Support? </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lstStyle/>
          <a:p>
            <a:r>
              <a:rPr lang="en-GB" dirty="0"/>
              <a:t>Technical support is the process of helping someone through issues of technology</a:t>
            </a:r>
          </a:p>
          <a:p>
            <a:r>
              <a:rPr lang="en-GB" dirty="0"/>
              <a:t>There are a wide range of issues that can plague hardware and software</a:t>
            </a:r>
          </a:p>
          <a:p>
            <a:r>
              <a:rPr lang="en-GB" dirty="0"/>
              <a:t>Currently there are not many applications that carry out this task</a:t>
            </a:r>
          </a:p>
          <a:p>
            <a:r>
              <a:rPr lang="en-GB" dirty="0"/>
              <a:t>Most are services like customer support or support forums</a:t>
            </a:r>
          </a:p>
          <a:p>
            <a:endParaRPr lang="en-GB" dirty="0"/>
          </a:p>
          <a:p>
            <a:endParaRPr lang="en-GB" dirty="0"/>
          </a:p>
          <a:p>
            <a:pPr marL="0" indent="0">
              <a:buNone/>
            </a:pPr>
            <a:r>
              <a:rPr lang="en-GB" dirty="0"/>
              <a:t>(1) </a:t>
            </a:r>
          </a:p>
        </p:txBody>
      </p:sp>
    </p:spTree>
    <p:extLst>
      <p:ext uri="{BB962C8B-B14F-4D97-AF65-F5344CB8AC3E}">
        <p14:creationId xmlns:p14="http://schemas.microsoft.com/office/powerpoint/2010/main" val="3608681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 – Problems with Technical support</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lstStyle/>
          <a:p>
            <a:r>
              <a:rPr lang="en-GB" dirty="0"/>
              <a:t>There are issues with user trust</a:t>
            </a:r>
          </a:p>
          <a:p>
            <a:r>
              <a:rPr lang="en-GB" dirty="0"/>
              <a:t>This is as a result of previous scams</a:t>
            </a:r>
          </a:p>
          <a:p>
            <a:r>
              <a:rPr lang="en-GB" dirty="0"/>
              <a:t>Scammers imitate customer support agents to try and gain access to personal details or files</a:t>
            </a:r>
          </a:p>
          <a:p>
            <a:r>
              <a:rPr lang="en-GB" dirty="0"/>
              <a:t>The FTC has a repository of the types of scams and ways to avoid them</a:t>
            </a:r>
          </a:p>
          <a:p>
            <a:endParaRPr lang="en-GB" dirty="0"/>
          </a:p>
          <a:p>
            <a:endParaRPr lang="en-GB" dirty="0"/>
          </a:p>
          <a:p>
            <a:pPr marL="0" indent="0">
              <a:buNone/>
            </a:pPr>
            <a:r>
              <a:rPr lang="en-GB" dirty="0"/>
              <a:t>(2)</a:t>
            </a:r>
          </a:p>
        </p:txBody>
      </p:sp>
    </p:spTree>
    <p:extLst>
      <p:ext uri="{BB962C8B-B14F-4D97-AF65-F5344CB8AC3E}">
        <p14:creationId xmlns:p14="http://schemas.microsoft.com/office/powerpoint/2010/main" val="19291262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a:xfrm>
            <a:off x="804672" y="964692"/>
            <a:ext cx="4476806" cy="1188720"/>
          </a:xfrm>
        </p:spPr>
        <p:txBody>
          <a:bodyPr>
            <a:normAutofit/>
          </a:bodyPr>
          <a:lstStyle/>
          <a:p>
            <a:r>
              <a:rPr lang="en-GB" sz="2000"/>
              <a:t>Literature Review – Typical technical issues and solutions</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a:xfrm>
            <a:off x="803244" y="2638044"/>
            <a:ext cx="4492932" cy="3263206"/>
          </a:xfrm>
        </p:spPr>
        <p:txBody>
          <a:bodyPr>
            <a:normAutofit/>
          </a:bodyPr>
          <a:lstStyle/>
          <a:p>
            <a:r>
              <a:rPr lang="en-GB" dirty="0"/>
              <a:t>There are many different technical issues</a:t>
            </a:r>
          </a:p>
          <a:p>
            <a:r>
              <a:rPr lang="en-GB" dirty="0"/>
              <a:t>These can affect hardware and software</a:t>
            </a:r>
          </a:p>
          <a:p>
            <a:r>
              <a:rPr lang="en-GB" dirty="0"/>
              <a:t>The most common include:</a:t>
            </a:r>
          </a:p>
          <a:p>
            <a:pPr lvl="1"/>
            <a:endParaRPr lang="en-GB" dirty="0"/>
          </a:p>
          <a:p>
            <a:pPr lvl="1"/>
            <a:endParaRPr lang="en-GB" dirty="0"/>
          </a:p>
          <a:p>
            <a:pPr lvl="1"/>
            <a:endParaRPr lang="en-GB" dirty="0"/>
          </a:p>
          <a:p>
            <a:pPr lvl="1"/>
            <a:endParaRPr lang="en-GB" dirty="0"/>
          </a:p>
          <a:p>
            <a:pPr marL="228600" lvl="1" indent="0">
              <a:buNone/>
            </a:pPr>
            <a:r>
              <a:rPr lang="en-GB" dirty="0"/>
              <a:t>(3), (10), (11), (12)</a:t>
            </a:r>
          </a:p>
        </p:txBody>
      </p:sp>
      <p:sp>
        <p:nvSpPr>
          <p:cNvPr id="15" name="Rectangle 8">
            <a:extLst>
              <a:ext uri="{FF2B5EF4-FFF2-40B4-BE49-F238E27FC236}">
                <a16:creationId xmlns:a16="http://schemas.microsoft.com/office/drawing/2014/main" id="{56533F40-045E-4E3D-9243-864CD4E58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43605" y="964692"/>
            <a:ext cx="5440680"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0">
            <a:extLst>
              <a:ext uri="{FF2B5EF4-FFF2-40B4-BE49-F238E27FC236}">
                <a16:creationId xmlns:a16="http://schemas.microsoft.com/office/drawing/2014/main" id="{30402EC6-D845-41B3-BEBE-CB34D9BFEA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0699" y="1128683"/>
            <a:ext cx="5106493"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240640B2-1549-4DF3-896C-EB0E92380B53}"/>
              </a:ext>
            </a:extLst>
          </p:cNvPr>
          <p:cNvGraphicFramePr>
            <a:graphicFrameLocks noGrp="1"/>
          </p:cNvGraphicFramePr>
          <p:nvPr>
            <p:extLst>
              <p:ext uri="{D42A27DB-BD31-4B8C-83A1-F6EECF244321}">
                <p14:modId xmlns:p14="http://schemas.microsoft.com/office/powerpoint/2010/main" val="3194222752"/>
              </p:ext>
            </p:extLst>
          </p:nvPr>
        </p:nvGraphicFramePr>
        <p:xfrm>
          <a:off x="6272789" y="1471998"/>
          <a:ext cx="4782313" cy="4042632"/>
        </p:xfrm>
        <a:graphic>
          <a:graphicData uri="http://schemas.openxmlformats.org/drawingml/2006/table">
            <a:tbl>
              <a:tblPr firstRow="1" firstCol="1" bandRow="1">
                <a:tableStyleId>{5C22544A-7EE6-4342-B048-85BDC9FD1C3A}</a:tableStyleId>
              </a:tblPr>
              <a:tblGrid>
                <a:gridCol w="1872984">
                  <a:extLst>
                    <a:ext uri="{9D8B030D-6E8A-4147-A177-3AD203B41FA5}">
                      <a16:colId xmlns:a16="http://schemas.microsoft.com/office/drawing/2014/main" val="2933917108"/>
                    </a:ext>
                  </a:extLst>
                </a:gridCol>
                <a:gridCol w="2909329">
                  <a:extLst>
                    <a:ext uri="{9D8B030D-6E8A-4147-A177-3AD203B41FA5}">
                      <a16:colId xmlns:a16="http://schemas.microsoft.com/office/drawing/2014/main" val="1937523776"/>
                    </a:ext>
                  </a:extLst>
                </a:gridCol>
              </a:tblGrid>
              <a:tr h="165706">
                <a:tc>
                  <a:txBody>
                    <a:bodyPr/>
                    <a:lstStyle/>
                    <a:p>
                      <a:pPr>
                        <a:lnSpc>
                          <a:spcPct val="107000"/>
                        </a:lnSpc>
                        <a:spcAft>
                          <a:spcPts val="800"/>
                        </a:spcAft>
                      </a:pPr>
                      <a:r>
                        <a:rPr lang="en-GB" sz="900">
                          <a:effectLst/>
                        </a:rPr>
                        <a:t>Problem</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Solution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367289000"/>
                  </a:ext>
                </a:extLst>
              </a:tr>
              <a:tr h="306890">
                <a:tc>
                  <a:txBody>
                    <a:bodyPr/>
                    <a:lstStyle/>
                    <a:p>
                      <a:pPr>
                        <a:lnSpc>
                          <a:spcPct val="107000"/>
                        </a:lnSpc>
                        <a:spcAft>
                          <a:spcPts val="800"/>
                        </a:spcAft>
                      </a:pPr>
                      <a:r>
                        <a:rPr lang="en-GB" sz="900">
                          <a:effectLst/>
                        </a:rPr>
                        <a:t>Device not starting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Checking or replacing the Power Supply unit and checking cables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450888930"/>
                  </a:ext>
                </a:extLst>
              </a:tr>
              <a:tr h="165706">
                <a:tc>
                  <a:txBody>
                    <a:bodyPr/>
                    <a:lstStyle/>
                    <a:p>
                      <a:pPr>
                        <a:lnSpc>
                          <a:spcPct val="107000"/>
                        </a:lnSpc>
                        <a:spcAft>
                          <a:spcPts val="800"/>
                        </a:spcAft>
                      </a:pPr>
                      <a:r>
                        <a:rPr lang="en-GB" sz="900">
                          <a:effectLst/>
                        </a:rPr>
                        <a:t>Monitor not turning 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Check cables or replace connecting cables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690272202"/>
                  </a:ext>
                </a:extLst>
              </a:tr>
              <a:tr h="165706">
                <a:tc>
                  <a:txBody>
                    <a:bodyPr/>
                    <a:lstStyle/>
                    <a:p>
                      <a:pPr>
                        <a:lnSpc>
                          <a:spcPct val="107000"/>
                        </a:lnSpc>
                        <a:spcAft>
                          <a:spcPts val="800"/>
                        </a:spcAft>
                      </a:pPr>
                      <a:r>
                        <a:rPr lang="en-GB" sz="900">
                          <a:effectLst/>
                        </a:rPr>
                        <a:t>Operating system Issues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Use antivirus or reinstall the OS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937402666"/>
                  </a:ext>
                </a:extLst>
              </a:tr>
              <a:tr h="165706">
                <a:tc>
                  <a:txBody>
                    <a:bodyPr/>
                    <a:lstStyle/>
                    <a:p>
                      <a:pPr>
                        <a:lnSpc>
                          <a:spcPct val="107000"/>
                        </a:lnSpc>
                        <a:spcAft>
                          <a:spcPts val="800"/>
                        </a:spcAft>
                      </a:pPr>
                      <a:r>
                        <a:rPr lang="en-GB" sz="900">
                          <a:effectLst/>
                        </a:rPr>
                        <a:t>Windows not starting, BIOS Issues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Reinstall the OS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67131870"/>
                  </a:ext>
                </a:extLst>
              </a:tr>
              <a:tr h="165706">
                <a:tc>
                  <a:txBody>
                    <a:bodyPr/>
                    <a:lstStyle/>
                    <a:p>
                      <a:pPr>
                        <a:lnSpc>
                          <a:spcPct val="107000"/>
                        </a:lnSpc>
                        <a:spcAft>
                          <a:spcPts val="800"/>
                        </a:spcAft>
                      </a:pPr>
                      <a:r>
                        <a:rPr lang="en-GB" sz="900">
                          <a:effectLst/>
                        </a:rPr>
                        <a:t>Computer stuttering or freezing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Upgrade hardware (RAM, Motherboard, GPU)</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1164434577"/>
                  </a:ext>
                </a:extLst>
              </a:tr>
              <a:tr h="306890">
                <a:tc>
                  <a:txBody>
                    <a:bodyPr/>
                    <a:lstStyle/>
                    <a:p>
                      <a:pPr>
                        <a:lnSpc>
                          <a:spcPct val="107000"/>
                        </a:lnSpc>
                        <a:spcAft>
                          <a:spcPts val="800"/>
                        </a:spcAft>
                      </a:pPr>
                      <a:r>
                        <a:rPr lang="en-GB" sz="900">
                          <a:effectLst/>
                        </a:rPr>
                        <a:t>Slow Internet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Check for network drivers, replace router or get an internet booster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657535320"/>
                  </a:ext>
                </a:extLst>
              </a:tr>
              <a:tr h="165706">
                <a:tc>
                  <a:txBody>
                    <a:bodyPr/>
                    <a:lstStyle/>
                    <a:p>
                      <a:pPr>
                        <a:lnSpc>
                          <a:spcPct val="107000"/>
                        </a:lnSpc>
                        <a:spcAft>
                          <a:spcPts val="800"/>
                        </a:spcAft>
                      </a:pPr>
                      <a:r>
                        <a:rPr lang="en-GB" sz="900">
                          <a:effectLst/>
                        </a:rPr>
                        <a:t>Computer Constantly restarting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Run antivirus, upgrade hardware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1902023289"/>
                  </a:ext>
                </a:extLst>
              </a:tr>
              <a:tr h="306890">
                <a:tc>
                  <a:txBody>
                    <a:bodyPr/>
                    <a:lstStyle/>
                    <a:p>
                      <a:pPr>
                        <a:lnSpc>
                          <a:spcPct val="107000"/>
                        </a:lnSpc>
                        <a:spcAft>
                          <a:spcPts val="800"/>
                        </a:spcAft>
                      </a:pPr>
                      <a:r>
                        <a:rPr lang="en-GB" sz="900">
                          <a:effectLst/>
                        </a:rPr>
                        <a:t>Advertisements are appearing on desktop</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Run antivirus if severe format hard drive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1145501656"/>
                  </a:ext>
                </a:extLst>
              </a:tr>
              <a:tr h="306890">
                <a:tc>
                  <a:txBody>
                    <a:bodyPr/>
                    <a:lstStyle/>
                    <a:p>
                      <a:pPr>
                        <a:lnSpc>
                          <a:spcPct val="107000"/>
                        </a:lnSpc>
                        <a:spcAft>
                          <a:spcPts val="800"/>
                        </a:spcAft>
                      </a:pPr>
                      <a:r>
                        <a:rPr lang="en-GB" sz="900">
                          <a:effectLst/>
                        </a:rPr>
                        <a:t>Internet connection keeps dropping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Check for network drivers, replace router or get an internet booster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393622722"/>
                  </a:ext>
                </a:extLst>
              </a:tr>
              <a:tr h="306890">
                <a:tc>
                  <a:txBody>
                    <a:bodyPr/>
                    <a:lstStyle/>
                    <a:p>
                      <a:pPr>
                        <a:lnSpc>
                          <a:spcPct val="107000"/>
                        </a:lnSpc>
                        <a:spcAft>
                          <a:spcPts val="800"/>
                        </a:spcAft>
                      </a:pPr>
                      <a:r>
                        <a:rPr lang="en-GB" sz="900">
                          <a:effectLst/>
                        </a:rPr>
                        <a:t>Devices such as mouse and keyboards not working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Update drivers for these devices, replace if previous step doesn’t work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1898417732"/>
                  </a:ext>
                </a:extLst>
              </a:tr>
              <a:tr h="306890">
                <a:tc>
                  <a:txBody>
                    <a:bodyPr/>
                    <a:lstStyle/>
                    <a:p>
                      <a:pPr>
                        <a:lnSpc>
                          <a:spcPct val="107000"/>
                        </a:lnSpc>
                        <a:spcAft>
                          <a:spcPts val="800"/>
                        </a:spcAft>
                      </a:pPr>
                      <a:r>
                        <a:rPr lang="en-GB" sz="900">
                          <a:effectLst/>
                        </a:rPr>
                        <a:t>Corrupt files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Depending on what they are for, reinstall if a program, recreate if a document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753603623"/>
                  </a:ext>
                </a:extLst>
              </a:tr>
              <a:tr h="165706">
                <a:tc>
                  <a:txBody>
                    <a:bodyPr/>
                    <a:lstStyle/>
                    <a:p>
                      <a:pPr>
                        <a:lnSpc>
                          <a:spcPct val="107000"/>
                        </a:lnSpc>
                        <a:spcAft>
                          <a:spcPts val="800"/>
                        </a:spcAft>
                      </a:pPr>
                      <a:r>
                        <a:rPr lang="en-GB" sz="900">
                          <a:effectLst/>
                        </a:rPr>
                        <a:t>USB Port not working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Uninstall the ports driver and restart the computer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634232571"/>
                  </a:ext>
                </a:extLst>
              </a:tr>
              <a:tr h="448075">
                <a:tc>
                  <a:txBody>
                    <a:bodyPr/>
                    <a:lstStyle/>
                    <a:p>
                      <a:pPr>
                        <a:lnSpc>
                          <a:spcPct val="107000"/>
                        </a:lnSpc>
                        <a:spcAft>
                          <a:spcPts val="800"/>
                        </a:spcAft>
                      </a:pPr>
                      <a:r>
                        <a:rPr lang="en-GB" sz="900">
                          <a:effectLst/>
                        </a:rPr>
                        <a:t>PC beeping</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If the computer beeps, it means something is wrong, it could be loose RAM or other loose hardware, make sure everything is secure to fix</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2712887598"/>
                  </a:ext>
                </a:extLst>
              </a:tr>
              <a:tr h="165706">
                <a:tc>
                  <a:txBody>
                    <a:bodyPr/>
                    <a:lstStyle/>
                    <a:p>
                      <a:pPr>
                        <a:lnSpc>
                          <a:spcPct val="107000"/>
                        </a:lnSpc>
                        <a:spcAft>
                          <a:spcPts val="800"/>
                        </a:spcAft>
                      </a:pPr>
                      <a:r>
                        <a:rPr lang="en-GB" sz="900">
                          <a:effectLst/>
                        </a:rPr>
                        <a:t>Loud PC</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Clean the components with air to get rid of dust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3376151534"/>
                  </a:ext>
                </a:extLst>
              </a:tr>
              <a:tr h="306890">
                <a:tc>
                  <a:txBody>
                    <a:bodyPr/>
                    <a:lstStyle/>
                    <a:p>
                      <a:pPr>
                        <a:lnSpc>
                          <a:spcPct val="107000"/>
                        </a:lnSpc>
                        <a:spcAft>
                          <a:spcPts val="800"/>
                        </a:spcAft>
                      </a:pPr>
                      <a:r>
                        <a:rPr lang="en-GB" sz="900">
                          <a:effectLst/>
                        </a:rPr>
                        <a:t>Loud Hard drive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tc>
                  <a:txBody>
                    <a:bodyPr/>
                    <a:lstStyle/>
                    <a:p>
                      <a:pPr>
                        <a:lnSpc>
                          <a:spcPct val="107000"/>
                        </a:lnSpc>
                        <a:spcAft>
                          <a:spcPts val="800"/>
                        </a:spcAft>
                      </a:pPr>
                      <a:r>
                        <a:rPr lang="en-GB" sz="900">
                          <a:effectLst/>
                        </a:rPr>
                        <a:t>This is as a result of hard drive failure, get a new hard drive to solve</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42267" marR="42267" marT="0" marB="0"/>
                </a:tc>
                <a:extLst>
                  <a:ext uri="{0D108BD9-81ED-4DB2-BD59-A6C34878D82A}">
                    <a16:rowId xmlns:a16="http://schemas.microsoft.com/office/drawing/2014/main" val="2210329183"/>
                  </a:ext>
                </a:extLst>
              </a:tr>
            </a:tbl>
          </a:graphicData>
        </a:graphic>
      </p:graphicFrame>
    </p:spTree>
    <p:extLst>
      <p:ext uri="{BB962C8B-B14F-4D97-AF65-F5344CB8AC3E}">
        <p14:creationId xmlns:p14="http://schemas.microsoft.com/office/powerpoint/2010/main" val="24875785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 – Possible Clients</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lstStyle/>
          <a:p>
            <a:r>
              <a:rPr lang="en-GB" dirty="0"/>
              <a:t>There are many potential users of a technical support application</a:t>
            </a:r>
          </a:p>
          <a:p>
            <a:r>
              <a:rPr lang="en-GB" dirty="0"/>
              <a:t>These include:</a:t>
            </a:r>
          </a:p>
          <a:p>
            <a:pPr lvl="1"/>
            <a:r>
              <a:rPr lang="en-GB" dirty="0"/>
              <a:t>People new to technology</a:t>
            </a:r>
          </a:p>
          <a:p>
            <a:pPr lvl="1"/>
            <a:r>
              <a:rPr lang="en-GB" dirty="0"/>
              <a:t>Tech Illiterate people</a:t>
            </a:r>
          </a:p>
          <a:p>
            <a:pPr lvl="1"/>
            <a:r>
              <a:rPr lang="en-GB" dirty="0"/>
              <a:t>People working in technical jobs</a:t>
            </a:r>
          </a:p>
          <a:p>
            <a:pPr lvl="1"/>
            <a:r>
              <a:rPr lang="en-GB" dirty="0"/>
              <a:t>Older People</a:t>
            </a:r>
          </a:p>
        </p:txBody>
      </p:sp>
    </p:spTree>
    <p:extLst>
      <p:ext uri="{BB962C8B-B14F-4D97-AF65-F5344CB8AC3E}">
        <p14:creationId xmlns:p14="http://schemas.microsoft.com/office/powerpoint/2010/main" val="41913133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 – Currently available Technical support apps</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lstStyle/>
          <a:p>
            <a:r>
              <a:rPr lang="en-GB" dirty="0"/>
              <a:t>Many currently existing tech support tools </a:t>
            </a:r>
            <a:r>
              <a:rPr lang="en-GB" dirty="0" err="1"/>
              <a:t>tools</a:t>
            </a:r>
            <a:r>
              <a:rPr lang="en-GB" dirty="0"/>
              <a:t> exist in different ways</a:t>
            </a:r>
          </a:p>
          <a:p>
            <a:pPr lvl="1"/>
            <a:r>
              <a:rPr lang="en-GB" dirty="0"/>
              <a:t>Technical support applications</a:t>
            </a:r>
          </a:p>
          <a:p>
            <a:pPr lvl="1"/>
            <a:r>
              <a:rPr lang="en-GB" dirty="0"/>
              <a:t>Support Forums</a:t>
            </a:r>
          </a:p>
          <a:p>
            <a:pPr lvl="1"/>
            <a:r>
              <a:rPr lang="en-GB" dirty="0"/>
              <a:t>Support ticket system</a:t>
            </a:r>
          </a:p>
          <a:p>
            <a:r>
              <a:rPr lang="en-GB" dirty="0"/>
              <a:t>Most Applications are used in a private setting and are not available to the public</a:t>
            </a:r>
          </a:p>
          <a:p>
            <a:r>
              <a:rPr lang="en-GB" dirty="0"/>
              <a:t>The ones that are available to the public use a subscription model or may be infected with a virus</a:t>
            </a:r>
          </a:p>
        </p:txBody>
      </p:sp>
    </p:spTree>
    <p:extLst>
      <p:ext uri="{BB962C8B-B14F-4D97-AF65-F5344CB8AC3E}">
        <p14:creationId xmlns:p14="http://schemas.microsoft.com/office/powerpoint/2010/main" val="23929002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 – Education Application</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lstStyle/>
          <a:p>
            <a:r>
              <a:rPr lang="en-GB" dirty="0"/>
              <a:t>Some technical support applications and services have been used in Education environments</a:t>
            </a:r>
          </a:p>
          <a:p>
            <a:r>
              <a:rPr lang="en-GB" dirty="0"/>
              <a:t>Primary schools had a few examples </a:t>
            </a:r>
          </a:p>
          <a:p>
            <a:r>
              <a:rPr lang="en-GB" dirty="0"/>
              <a:t>They sometimes differ between students and teachers</a:t>
            </a:r>
          </a:p>
          <a:p>
            <a:r>
              <a:rPr lang="en-GB" dirty="0"/>
              <a:t>Teachers are more services offering a way to contact an IT specialist in the school</a:t>
            </a:r>
          </a:p>
          <a:p>
            <a:r>
              <a:rPr lang="en-GB" dirty="0"/>
              <a:t>Student versions followed closely to a sort of tutorial not an application</a:t>
            </a:r>
          </a:p>
          <a:p>
            <a:pPr marL="0" indent="0">
              <a:buNone/>
            </a:pPr>
            <a:r>
              <a:rPr lang="en-GB" dirty="0"/>
              <a:t>(4)</a:t>
            </a:r>
          </a:p>
        </p:txBody>
      </p:sp>
    </p:spTree>
    <p:extLst>
      <p:ext uri="{BB962C8B-B14F-4D97-AF65-F5344CB8AC3E}">
        <p14:creationId xmlns:p14="http://schemas.microsoft.com/office/powerpoint/2010/main" val="33058250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 – Subscription Based application</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normAutofit fontScale="85000" lnSpcReduction="20000"/>
          </a:bodyPr>
          <a:lstStyle/>
          <a:p>
            <a:r>
              <a:rPr lang="en-GB" dirty="0"/>
              <a:t>Some technical support applications use subscription services</a:t>
            </a:r>
          </a:p>
          <a:p>
            <a:r>
              <a:rPr lang="en-GB" dirty="0"/>
              <a:t>Again these services are mostly ways to contact IT specialist via tickets</a:t>
            </a:r>
          </a:p>
          <a:p>
            <a:r>
              <a:rPr lang="en-GB" dirty="0"/>
              <a:t>With the source cited, tests were carried out on these services</a:t>
            </a:r>
          </a:p>
          <a:p>
            <a:r>
              <a:rPr lang="en-GB" dirty="0"/>
              <a:t>What was found was:</a:t>
            </a:r>
          </a:p>
          <a:p>
            <a:pPr lvl="1"/>
            <a:r>
              <a:rPr lang="en-GB" dirty="0"/>
              <a:t>Most of the services couldn’t solve the issue</a:t>
            </a:r>
          </a:p>
          <a:p>
            <a:pPr lvl="1"/>
            <a:r>
              <a:rPr lang="en-GB" dirty="0"/>
              <a:t>The service differed between the services</a:t>
            </a:r>
          </a:p>
          <a:p>
            <a:pPr lvl="1"/>
            <a:r>
              <a:rPr lang="en-GB" dirty="0"/>
              <a:t>Some didn’t respond</a:t>
            </a:r>
          </a:p>
          <a:p>
            <a:endParaRPr lang="en-GB" dirty="0"/>
          </a:p>
          <a:p>
            <a:pPr marL="0" indent="0">
              <a:buNone/>
            </a:pPr>
            <a:endParaRPr lang="en-GB" dirty="0"/>
          </a:p>
          <a:p>
            <a:pPr marL="0" indent="0">
              <a:buNone/>
            </a:pPr>
            <a:r>
              <a:rPr lang="en-GB" dirty="0"/>
              <a:t>(5)</a:t>
            </a:r>
          </a:p>
        </p:txBody>
      </p:sp>
    </p:spTree>
    <p:extLst>
      <p:ext uri="{BB962C8B-B14F-4D97-AF65-F5344CB8AC3E}">
        <p14:creationId xmlns:p14="http://schemas.microsoft.com/office/powerpoint/2010/main" val="30760131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 – Job environment Apps</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normAutofit lnSpcReduction="10000"/>
          </a:bodyPr>
          <a:lstStyle/>
          <a:p>
            <a:r>
              <a:rPr lang="en-GB" dirty="0"/>
              <a:t>A study written by the Institute for human and machine cognition and the university of West Florida looked at these applications in job environments</a:t>
            </a:r>
          </a:p>
          <a:p>
            <a:r>
              <a:rPr lang="en-GB" dirty="0"/>
              <a:t>They looked at how the employees were interacting with the applications and how it affected their work</a:t>
            </a:r>
          </a:p>
          <a:p>
            <a:r>
              <a:rPr lang="en-GB" dirty="0"/>
              <a:t>What was found was that:</a:t>
            </a:r>
          </a:p>
          <a:p>
            <a:pPr lvl="1"/>
            <a:r>
              <a:rPr lang="en-GB" dirty="0"/>
              <a:t>Productivity increased as people could look up any technical issues they ran into</a:t>
            </a:r>
          </a:p>
          <a:p>
            <a:pPr lvl="1"/>
            <a:r>
              <a:rPr lang="en-GB" dirty="0"/>
              <a:t>They could report any problems to an IT specialist easily and quickly</a:t>
            </a:r>
          </a:p>
          <a:p>
            <a:pPr lvl="1"/>
            <a:r>
              <a:rPr lang="en-GB" dirty="0"/>
              <a:t>And it increased the speed at which people could learn how to use technology</a:t>
            </a:r>
          </a:p>
          <a:p>
            <a:pPr marL="228600" lvl="1" indent="0">
              <a:buNone/>
            </a:pPr>
            <a:r>
              <a:rPr lang="en-GB" dirty="0"/>
              <a:t>(6)</a:t>
            </a:r>
          </a:p>
        </p:txBody>
      </p:sp>
    </p:spTree>
    <p:extLst>
      <p:ext uri="{BB962C8B-B14F-4D97-AF65-F5344CB8AC3E}">
        <p14:creationId xmlns:p14="http://schemas.microsoft.com/office/powerpoint/2010/main" val="14096073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 – AI use in Technical support</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normAutofit lnSpcReduction="1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 thesis written for the university of Applied Sciences looked into AI being used in technical support</a:t>
            </a:r>
          </a:p>
          <a:p>
            <a:r>
              <a:rPr lang="en-GB" dirty="0">
                <a:latin typeface="Calibri" panose="020F0502020204030204" pitchFamily="34" charset="0"/>
                <a:cs typeface="Times New Roman" panose="02020603050405020304" pitchFamily="18" charset="0"/>
              </a:rPr>
              <a:t>Very certain tasks could be carried out by AI to help lighten the workload of tech support agents</a:t>
            </a:r>
          </a:p>
          <a:p>
            <a:r>
              <a:rPr lang="en-GB" dirty="0"/>
              <a:t>There may be some problems when implementing an AI</a:t>
            </a:r>
          </a:p>
          <a:p>
            <a:r>
              <a:rPr lang="en-GB" dirty="0"/>
              <a:t>Overall it may be more beneficial as it could improve the user experience </a:t>
            </a:r>
          </a:p>
          <a:p>
            <a:endParaRPr lang="en-GB" dirty="0"/>
          </a:p>
          <a:p>
            <a:endParaRPr lang="en-GB" dirty="0"/>
          </a:p>
          <a:p>
            <a:pPr marL="0" indent="0">
              <a:buNone/>
            </a:pPr>
            <a:r>
              <a:rPr lang="en-GB" dirty="0"/>
              <a:t>(7)</a:t>
            </a:r>
          </a:p>
        </p:txBody>
      </p:sp>
    </p:spTree>
    <p:extLst>
      <p:ext uri="{BB962C8B-B14F-4D97-AF65-F5344CB8AC3E}">
        <p14:creationId xmlns:p14="http://schemas.microsoft.com/office/powerpoint/2010/main" val="7768873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50283-120B-498A-B211-ECCA2757D394}"/>
              </a:ext>
            </a:extLst>
          </p:cNvPr>
          <p:cNvSpPr>
            <a:spLocks noGrp="1"/>
          </p:cNvSpPr>
          <p:nvPr>
            <p:ph type="title"/>
          </p:nvPr>
        </p:nvSpPr>
        <p:spPr/>
        <p:txBody>
          <a:bodyPr/>
          <a:lstStyle/>
          <a:p>
            <a:r>
              <a:rPr lang="en-GB" dirty="0"/>
              <a:t>Literature Review – Technical support Forums</a:t>
            </a:r>
          </a:p>
        </p:txBody>
      </p:sp>
      <p:sp>
        <p:nvSpPr>
          <p:cNvPr id="3" name="Content Placeholder 2">
            <a:extLst>
              <a:ext uri="{FF2B5EF4-FFF2-40B4-BE49-F238E27FC236}">
                <a16:creationId xmlns:a16="http://schemas.microsoft.com/office/drawing/2014/main" id="{206A4FDF-82C5-4C59-AF47-F796FF4E6893}"/>
              </a:ext>
            </a:extLst>
          </p:cNvPr>
          <p:cNvSpPr>
            <a:spLocks noGrp="1"/>
          </p:cNvSpPr>
          <p:nvPr>
            <p:ph idx="1"/>
          </p:nvPr>
        </p:nvSpPr>
        <p:spPr/>
        <p:txBody>
          <a:bodyPr>
            <a:normAutofit lnSpcReduction="10000"/>
          </a:bodyPr>
          <a:lstStyle/>
          <a:p>
            <a:r>
              <a:rPr lang="en-GB" dirty="0"/>
              <a:t>One of the most popular technical support service is a forum called stack overflow</a:t>
            </a:r>
          </a:p>
          <a:p>
            <a:r>
              <a:rPr lang="en-GB" dirty="0"/>
              <a:t>It is a website that allows for people to ask questions about their technical issues and have someone help in solving it. </a:t>
            </a:r>
          </a:p>
          <a:p>
            <a:r>
              <a:rPr lang="en-GB" dirty="0"/>
              <a:t>There are some problems with this as an internet connection would be required as well as someone willing to answer the question</a:t>
            </a:r>
          </a:p>
          <a:p>
            <a:r>
              <a:rPr lang="en-GB" dirty="0"/>
              <a:t>This site does not hire employees to answer questions</a:t>
            </a:r>
          </a:p>
          <a:p>
            <a:endParaRPr lang="en-GB" dirty="0"/>
          </a:p>
          <a:p>
            <a:pPr marL="0" indent="0">
              <a:buNone/>
            </a:pPr>
            <a:r>
              <a:rPr lang="en-GB" dirty="0"/>
              <a:t>(8)</a:t>
            </a:r>
          </a:p>
        </p:txBody>
      </p:sp>
    </p:spTree>
    <p:extLst>
      <p:ext uri="{BB962C8B-B14F-4D97-AF65-F5344CB8AC3E}">
        <p14:creationId xmlns:p14="http://schemas.microsoft.com/office/powerpoint/2010/main" val="287156338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1DFEAE-5F44-4B1F-B479-649A84F5BE3E}"/>
              </a:ext>
            </a:extLst>
          </p:cNvPr>
          <p:cNvSpPr>
            <a:spLocks noGrp="1"/>
          </p:cNvSpPr>
          <p:nvPr>
            <p:ph type="title"/>
          </p:nvPr>
        </p:nvSpPr>
        <p:spPr/>
        <p:txBody>
          <a:bodyPr/>
          <a:lstStyle/>
          <a:p>
            <a:r>
              <a:rPr lang="en-GB" dirty="0"/>
              <a:t>Findings from research (Conclusion)</a:t>
            </a:r>
          </a:p>
        </p:txBody>
      </p:sp>
      <p:sp>
        <p:nvSpPr>
          <p:cNvPr id="3" name="Content Placeholder 2">
            <a:extLst>
              <a:ext uri="{FF2B5EF4-FFF2-40B4-BE49-F238E27FC236}">
                <a16:creationId xmlns:a16="http://schemas.microsoft.com/office/drawing/2014/main" id="{990F45F8-9F86-4B70-A8FE-A8F43767F461}"/>
              </a:ext>
            </a:extLst>
          </p:cNvPr>
          <p:cNvSpPr>
            <a:spLocks noGrp="1"/>
          </p:cNvSpPr>
          <p:nvPr>
            <p:ph idx="1"/>
          </p:nvPr>
        </p:nvSpPr>
        <p:spPr/>
        <p:txBody>
          <a:bodyPr>
            <a:normAutofit fontScale="92500" lnSpcReduction="20000"/>
          </a:bodyPr>
          <a:lstStyle/>
          <a:p>
            <a:r>
              <a:rPr lang="en-GB" dirty="0"/>
              <a:t>Technical support is a much needed service</a:t>
            </a:r>
          </a:p>
          <a:p>
            <a:r>
              <a:rPr lang="en-GB" dirty="0"/>
              <a:t>It is needed for a wide range of people</a:t>
            </a:r>
          </a:p>
          <a:p>
            <a:r>
              <a:rPr lang="en-GB" dirty="0"/>
              <a:t>There are many issues that range from software to hardware</a:t>
            </a:r>
          </a:p>
          <a:p>
            <a:r>
              <a:rPr lang="en-GB" dirty="0"/>
              <a:t>There are many solutions that range from simple to complicated</a:t>
            </a:r>
          </a:p>
          <a:p>
            <a:r>
              <a:rPr lang="en-GB" dirty="0"/>
              <a:t>Technical Support applications exist in many forms some being services than applications</a:t>
            </a:r>
          </a:p>
          <a:p>
            <a:r>
              <a:rPr lang="en-GB" dirty="0"/>
              <a:t>A Technical support application needs to be written in a easy way for people not as versed in technology to understand</a:t>
            </a:r>
          </a:p>
          <a:p>
            <a:r>
              <a:rPr lang="en-GB" dirty="0"/>
              <a:t>Many technical issues will need to be covered by the final application</a:t>
            </a:r>
          </a:p>
          <a:p>
            <a:r>
              <a:rPr lang="en-GB" dirty="0"/>
              <a:t>There are many people that can benefit from this type of application being created</a:t>
            </a:r>
          </a:p>
        </p:txBody>
      </p:sp>
    </p:spTree>
    <p:extLst>
      <p:ext uri="{BB962C8B-B14F-4D97-AF65-F5344CB8AC3E}">
        <p14:creationId xmlns:p14="http://schemas.microsoft.com/office/powerpoint/2010/main" val="28314077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A15AC0-628B-4B99-AA78-FDFABC1053CD}"/>
              </a:ext>
            </a:extLst>
          </p:cNvPr>
          <p:cNvSpPr>
            <a:spLocks noGrp="1"/>
          </p:cNvSpPr>
          <p:nvPr>
            <p:ph type="title"/>
          </p:nvPr>
        </p:nvSpPr>
        <p:spPr/>
        <p:txBody>
          <a:bodyPr/>
          <a:lstStyle/>
          <a:p>
            <a:r>
              <a:rPr lang="en-GB" dirty="0"/>
              <a:t>Aims and Objectives</a:t>
            </a:r>
          </a:p>
        </p:txBody>
      </p:sp>
      <p:sp>
        <p:nvSpPr>
          <p:cNvPr id="7" name="Content Placeholder 6">
            <a:extLst>
              <a:ext uri="{FF2B5EF4-FFF2-40B4-BE49-F238E27FC236}">
                <a16:creationId xmlns:a16="http://schemas.microsoft.com/office/drawing/2014/main" id="{CCE28E37-E87A-4533-89E6-D720A81F832C}"/>
              </a:ext>
            </a:extLst>
          </p:cNvPr>
          <p:cNvSpPr>
            <a:spLocks noGrp="1"/>
          </p:cNvSpPr>
          <p:nvPr>
            <p:ph idx="1"/>
          </p:nvPr>
        </p:nvSpPr>
        <p:spPr/>
        <p:txBody>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The aim of this project is to investigate how effective tech support application </a:t>
            </a:r>
            <a:r>
              <a:rPr lang="en-GB" sz="1100" dirty="0">
                <a:latin typeface="Calibri" panose="020F0502020204030204" pitchFamily="34" charset="0"/>
                <a:ea typeface="Calibri" panose="020F0502020204030204" pitchFamily="34" charset="0"/>
                <a:cs typeface="Times New Roman" panose="02020603050405020304" pitchFamily="18" charset="0"/>
              </a:rPr>
              <a:t>are</a:t>
            </a:r>
            <a:r>
              <a:rPr lang="en-GB" sz="1100" dirty="0">
                <a:effectLst/>
                <a:latin typeface="Calibri" panose="020F0502020204030204" pitchFamily="34" charset="0"/>
                <a:ea typeface="Calibri" panose="020F0502020204030204" pitchFamily="34" charset="0"/>
                <a:cs typeface="Times New Roman" panose="02020603050405020304" pitchFamily="18" charset="0"/>
              </a:rPr>
              <a:t> in helping tech illiterate people in solving any problems that they may encounter. Also, an analysis of how effective these applications in helping solve problems will be carried out. </a:t>
            </a:r>
          </a:p>
          <a:p>
            <a:pPr marL="342900" lvl="0" indent="-342900">
              <a:lnSpc>
                <a:spcPct val="107000"/>
              </a:lnSpc>
              <a:buFont typeface="+mj-lt"/>
              <a:buAutoNum type="arabicPeriod"/>
            </a:pPr>
            <a:r>
              <a:rPr lang="en-GB" sz="1100" dirty="0">
                <a:effectLst/>
                <a:latin typeface="Calibri" panose="020F0502020204030204" pitchFamily="34" charset="0"/>
                <a:ea typeface="Calibri" panose="020F0502020204030204" pitchFamily="34" charset="0"/>
                <a:cs typeface="Times New Roman" panose="02020603050405020304" pitchFamily="18" charset="0"/>
              </a:rPr>
              <a:t>Conduct an initial literature review about Tech support and current tech support applications including the following</a:t>
            </a:r>
          </a:p>
          <a:p>
            <a:pPr marL="742950" lvl="1" indent="-285750">
              <a:lnSpc>
                <a:spcPct val="107000"/>
              </a:lnSpc>
              <a:buFont typeface="+mj-lt"/>
              <a:buAutoNum type="alphaLcPeriod"/>
            </a:pPr>
            <a:r>
              <a:rPr lang="en-GB" sz="1100" dirty="0">
                <a:effectLst/>
                <a:latin typeface="Calibri" panose="020F0502020204030204" pitchFamily="34" charset="0"/>
                <a:ea typeface="Calibri" panose="020F0502020204030204" pitchFamily="34" charset="0"/>
                <a:cs typeface="Times New Roman" panose="02020603050405020304" pitchFamily="18" charset="0"/>
              </a:rPr>
              <a:t>Investigate how non tech literate people respond to current tech support </a:t>
            </a:r>
          </a:p>
          <a:p>
            <a:pPr marL="742950" lvl="1" indent="-285750">
              <a:lnSpc>
                <a:spcPct val="107000"/>
              </a:lnSpc>
              <a:buFont typeface="+mj-lt"/>
              <a:buAutoNum type="alphaLcPeriod"/>
            </a:pPr>
            <a:r>
              <a:rPr lang="en-GB" sz="1100" dirty="0">
                <a:effectLst/>
                <a:latin typeface="Calibri" panose="020F0502020204030204" pitchFamily="34" charset="0"/>
                <a:ea typeface="Calibri" panose="020F0502020204030204" pitchFamily="34" charset="0"/>
                <a:cs typeface="Times New Roman" panose="02020603050405020304" pitchFamily="18" charset="0"/>
              </a:rPr>
              <a:t>Analyse Case Studies on Tech support Applications</a:t>
            </a:r>
          </a:p>
          <a:p>
            <a:pPr marL="342900" lvl="0" indent="-342900">
              <a:lnSpc>
                <a:spcPct val="107000"/>
              </a:lnSpc>
              <a:buFont typeface="+mj-lt"/>
              <a:buAutoNum type="arabicPeriod"/>
            </a:pPr>
            <a:r>
              <a:rPr lang="en-GB" sz="1100" dirty="0">
                <a:effectLst/>
                <a:latin typeface="Calibri" panose="020F0502020204030204" pitchFamily="34" charset="0"/>
                <a:ea typeface="Calibri" panose="020F0502020204030204" pitchFamily="34" charset="0"/>
                <a:cs typeface="Times New Roman" panose="02020603050405020304" pitchFamily="18" charset="0"/>
              </a:rPr>
              <a:t>Define what is needed in a tech support application and Design a possible implementation of a tech support application</a:t>
            </a:r>
          </a:p>
          <a:p>
            <a:pPr marL="342900" lvl="0" indent="-342900">
              <a:lnSpc>
                <a:spcPct val="107000"/>
              </a:lnSpc>
              <a:buFont typeface="+mj-lt"/>
              <a:buAutoNum type="arabicPeriod"/>
            </a:pPr>
            <a:r>
              <a:rPr lang="en-GB" sz="1100" dirty="0">
                <a:effectLst/>
                <a:latin typeface="Calibri" panose="020F0502020204030204" pitchFamily="34" charset="0"/>
                <a:ea typeface="Calibri" panose="020F0502020204030204" pitchFamily="34" charset="0"/>
                <a:cs typeface="Times New Roman" panose="02020603050405020304" pitchFamily="18" charset="0"/>
              </a:rPr>
              <a:t>Create a Prototype tech support application </a:t>
            </a:r>
          </a:p>
          <a:p>
            <a:pPr marL="342900" lvl="0" indent="-342900">
              <a:lnSpc>
                <a:spcPct val="107000"/>
              </a:lnSpc>
              <a:buFont typeface="+mj-lt"/>
              <a:buAutoNum type="arabicPeriod"/>
            </a:pPr>
            <a:r>
              <a:rPr lang="en-GB" sz="1100" dirty="0">
                <a:effectLst/>
                <a:latin typeface="Calibri" panose="020F0502020204030204" pitchFamily="34" charset="0"/>
                <a:ea typeface="Calibri" panose="020F0502020204030204" pitchFamily="34" charset="0"/>
                <a:cs typeface="Times New Roman" panose="02020603050405020304" pitchFamily="18" charset="0"/>
              </a:rPr>
              <a:t>Evaluate the use of the new software</a:t>
            </a:r>
          </a:p>
          <a:p>
            <a:pPr marL="342900" lvl="0" indent="-342900">
              <a:lnSpc>
                <a:spcPct val="107000"/>
              </a:lnSpc>
              <a:spcAft>
                <a:spcPts val="800"/>
              </a:spcAft>
              <a:buFont typeface="+mj-lt"/>
              <a:buAutoNum type="arabicPeriod"/>
            </a:pPr>
            <a:r>
              <a:rPr lang="en-GB" sz="1100" dirty="0">
                <a:effectLst/>
                <a:latin typeface="Calibri" panose="020F0502020204030204" pitchFamily="34" charset="0"/>
                <a:ea typeface="Calibri" panose="020F0502020204030204" pitchFamily="34" charset="0"/>
                <a:cs typeface="Times New Roman" panose="02020603050405020304" pitchFamily="18" charset="0"/>
              </a:rPr>
              <a:t>Consider Future Developments</a:t>
            </a:r>
          </a:p>
          <a:p>
            <a:endParaRPr lang="en-GB" dirty="0"/>
          </a:p>
        </p:txBody>
      </p:sp>
    </p:spTree>
    <p:extLst>
      <p:ext uri="{BB962C8B-B14F-4D97-AF65-F5344CB8AC3E}">
        <p14:creationId xmlns:p14="http://schemas.microsoft.com/office/powerpoint/2010/main" val="637254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73A0F3-5392-4294-8F34-2B1AC9A9D15F}"/>
              </a:ext>
            </a:extLst>
          </p:cNvPr>
          <p:cNvSpPr>
            <a:spLocks noGrp="1"/>
          </p:cNvSpPr>
          <p:nvPr>
            <p:ph type="title"/>
          </p:nvPr>
        </p:nvSpPr>
        <p:spPr/>
        <p:txBody>
          <a:bodyPr/>
          <a:lstStyle/>
          <a:p>
            <a:r>
              <a:rPr lang="en-GB" dirty="0"/>
              <a:t>Gantt Chart</a:t>
            </a:r>
          </a:p>
        </p:txBody>
      </p:sp>
      <p:pic>
        <p:nvPicPr>
          <p:cNvPr id="4" name="Content Placeholder 3">
            <a:extLst>
              <a:ext uri="{FF2B5EF4-FFF2-40B4-BE49-F238E27FC236}">
                <a16:creationId xmlns:a16="http://schemas.microsoft.com/office/drawing/2014/main" id="{71DD027B-8470-44F4-A3A4-E3FF5C9C3C78}"/>
              </a:ext>
            </a:extLst>
          </p:cNvPr>
          <p:cNvPicPr>
            <a:picLocks noGrp="1"/>
          </p:cNvPicPr>
          <p:nvPr>
            <p:ph idx="1"/>
          </p:nvPr>
        </p:nvPicPr>
        <p:blipFill>
          <a:blip r:embed="rId3"/>
          <a:stretch>
            <a:fillRect/>
          </a:stretch>
        </p:blipFill>
        <p:spPr>
          <a:xfrm>
            <a:off x="292040" y="2255776"/>
            <a:ext cx="11460137" cy="4396857"/>
          </a:xfrm>
          <a:prstGeom prst="rect">
            <a:avLst/>
          </a:prstGeom>
        </p:spPr>
      </p:pic>
    </p:spTree>
    <p:extLst>
      <p:ext uri="{BB962C8B-B14F-4D97-AF65-F5344CB8AC3E}">
        <p14:creationId xmlns:p14="http://schemas.microsoft.com/office/powerpoint/2010/main" val="3302343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C19B64-A565-4D8D-8233-1850FD44DED2}"/>
              </a:ext>
            </a:extLst>
          </p:cNvPr>
          <p:cNvSpPr>
            <a:spLocks noGrp="1"/>
          </p:cNvSpPr>
          <p:nvPr>
            <p:ph type="title"/>
          </p:nvPr>
        </p:nvSpPr>
        <p:spPr/>
        <p:txBody>
          <a:bodyPr/>
          <a:lstStyle/>
          <a:p>
            <a:r>
              <a:rPr lang="en-GB" dirty="0"/>
              <a:t> Mock ups - Inspiration</a:t>
            </a:r>
          </a:p>
        </p:txBody>
      </p:sp>
      <p:pic>
        <p:nvPicPr>
          <p:cNvPr id="6" name="Content Placeholder 5" descr="lookup on visualforce page in lightning style - Salesforce Developer  Community">
            <a:extLst>
              <a:ext uri="{FF2B5EF4-FFF2-40B4-BE49-F238E27FC236}">
                <a16:creationId xmlns:a16="http://schemas.microsoft.com/office/drawing/2014/main" id="{BB2C21EE-8B01-4552-B2B6-9009285E4CD0}"/>
              </a:ext>
            </a:extLst>
          </p:cNvPr>
          <p:cNvPicPr>
            <a:picLocks noGrp="1"/>
          </p:cNvPicPr>
          <p:nvPr>
            <p:ph idx="1"/>
          </p:nvPr>
        </p:nvPicPr>
        <p:blipFill rotWithShape="1">
          <a:blip r:embed="rId3" cstate="print">
            <a:extLst>
              <a:ext uri="{28A0092B-C50C-407E-A947-70E740481C1C}">
                <a14:useLocalDpi xmlns:a14="http://schemas.microsoft.com/office/drawing/2010/main" val="0"/>
              </a:ext>
            </a:extLst>
          </a:blip>
          <a:srcRect l="17728" t="10503" r="32952" b="18799"/>
          <a:stretch/>
        </p:blipFill>
        <p:spPr bwMode="auto">
          <a:xfrm>
            <a:off x="1951367" y="2153412"/>
            <a:ext cx="8289266" cy="3818552"/>
          </a:xfrm>
          <a:prstGeom prst="rect">
            <a:avLst/>
          </a:prstGeom>
          <a:noFill/>
          <a:ln>
            <a:noFill/>
          </a:ln>
          <a:extLst>
            <a:ext uri="{53640926-AAD7-44D8-BBD7-CCE9431645EC}">
              <a14:shadowObscured xmlns:a14="http://schemas.microsoft.com/office/drawing/2010/main"/>
            </a:ext>
          </a:extLst>
        </p:spPr>
      </p:pic>
      <p:sp>
        <p:nvSpPr>
          <p:cNvPr id="5" name="TextBox 4">
            <a:extLst>
              <a:ext uri="{FF2B5EF4-FFF2-40B4-BE49-F238E27FC236}">
                <a16:creationId xmlns:a16="http://schemas.microsoft.com/office/drawing/2014/main" id="{0E98F768-CD09-47AA-859D-00B95C4EB8A3}"/>
              </a:ext>
            </a:extLst>
          </p:cNvPr>
          <p:cNvSpPr txBox="1"/>
          <p:nvPr/>
        </p:nvSpPr>
        <p:spPr>
          <a:xfrm>
            <a:off x="580292" y="6295292"/>
            <a:ext cx="659423" cy="369332"/>
          </a:xfrm>
          <a:prstGeom prst="rect">
            <a:avLst/>
          </a:prstGeom>
          <a:noFill/>
        </p:spPr>
        <p:txBody>
          <a:bodyPr wrap="square" rtlCol="0">
            <a:spAutoFit/>
          </a:bodyPr>
          <a:lstStyle/>
          <a:p>
            <a:r>
              <a:rPr lang="en-GB" dirty="0"/>
              <a:t>(9)</a:t>
            </a:r>
          </a:p>
        </p:txBody>
      </p:sp>
    </p:spTree>
    <p:extLst>
      <p:ext uri="{BB962C8B-B14F-4D97-AF65-F5344CB8AC3E}">
        <p14:creationId xmlns:p14="http://schemas.microsoft.com/office/powerpoint/2010/main" val="3925494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C08EF-7B5A-4FC7-A7A6-FBF148066E0B}"/>
              </a:ext>
            </a:extLst>
          </p:cNvPr>
          <p:cNvSpPr>
            <a:spLocks noGrp="1"/>
          </p:cNvSpPr>
          <p:nvPr>
            <p:ph type="title"/>
          </p:nvPr>
        </p:nvSpPr>
        <p:spPr/>
        <p:txBody>
          <a:bodyPr/>
          <a:lstStyle/>
          <a:p>
            <a:r>
              <a:rPr lang="en-GB" dirty="0"/>
              <a:t>Mock ups – Home Page</a:t>
            </a:r>
          </a:p>
        </p:txBody>
      </p:sp>
      <p:pic>
        <p:nvPicPr>
          <p:cNvPr id="5" name="Picture 4">
            <a:extLst>
              <a:ext uri="{FF2B5EF4-FFF2-40B4-BE49-F238E27FC236}">
                <a16:creationId xmlns:a16="http://schemas.microsoft.com/office/drawing/2014/main" id="{272B8194-7A0A-40D5-A496-3C4FF84087B0}"/>
              </a:ext>
            </a:extLst>
          </p:cNvPr>
          <p:cNvPicPr>
            <a:picLocks noChangeAspect="1"/>
          </p:cNvPicPr>
          <p:nvPr/>
        </p:nvPicPr>
        <p:blipFill>
          <a:blip r:embed="rId3"/>
          <a:stretch>
            <a:fillRect/>
          </a:stretch>
        </p:blipFill>
        <p:spPr>
          <a:xfrm>
            <a:off x="2705100" y="2238741"/>
            <a:ext cx="6781800" cy="4543425"/>
          </a:xfrm>
          <a:prstGeom prst="rect">
            <a:avLst/>
          </a:prstGeom>
        </p:spPr>
      </p:pic>
    </p:spTree>
    <p:extLst>
      <p:ext uri="{BB962C8B-B14F-4D97-AF65-F5344CB8AC3E}">
        <p14:creationId xmlns:p14="http://schemas.microsoft.com/office/powerpoint/2010/main" val="20556962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C08EF-7B5A-4FC7-A7A6-FBF148066E0B}"/>
              </a:ext>
            </a:extLst>
          </p:cNvPr>
          <p:cNvSpPr>
            <a:spLocks noGrp="1"/>
          </p:cNvSpPr>
          <p:nvPr>
            <p:ph type="title"/>
          </p:nvPr>
        </p:nvSpPr>
        <p:spPr>
          <a:xfrm>
            <a:off x="2231136" y="871386"/>
            <a:ext cx="7729728" cy="1188720"/>
          </a:xfrm>
        </p:spPr>
        <p:txBody>
          <a:bodyPr/>
          <a:lstStyle/>
          <a:p>
            <a:r>
              <a:rPr lang="en-GB" dirty="0"/>
              <a:t>Mock ups – Search</a:t>
            </a:r>
          </a:p>
        </p:txBody>
      </p:sp>
      <p:pic>
        <p:nvPicPr>
          <p:cNvPr id="5" name="Picture 4">
            <a:extLst>
              <a:ext uri="{FF2B5EF4-FFF2-40B4-BE49-F238E27FC236}">
                <a16:creationId xmlns:a16="http://schemas.microsoft.com/office/drawing/2014/main" id="{C43A9B38-CDCC-419E-8733-EED8CED79CCD}"/>
              </a:ext>
            </a:extLst>
          </p:cNvPr>
          <p:cNvPicPr>
            <a:picLocks noChangeAspect="1"/>
          </p:cNvPicPr>
          <p:nvPr/>
        </p:nvPicPr>
        <p:blipFill>
          <a:blip r:embed="rId3"/>
          <a:stretch>
            <a:fillRect/>
          </a:stretch>
        </p:blipFill>
        <p:spPr>
          <a:xfrm>
            <a:off x="2686050" y="2153412"/>
            <a:ext cx="6819900" cy="4572000"/>
          </a:xfrm>
          <a:prstGeom prst="rect">
            <a:avLst/>
          </a:prstGeom>
        </p:spPr>
      </p:pic>
      <p:sp>
        <p:nvSpPr>
          <p:cNvPr id="3" name="Rectangle 2">
            <a:extLst>
              <a:ext uri="{FF2B5EF4-FFF2-40B4-BE49-F238E27FC236}">
                <a16:creationId xmlns:a16="http://schemas.microsoft.com/office/drawing/2014/main" id="{D6C58FB5-CE67-40EC-9694-A9768F641B5C}"/>
              </a:ext>
            </a:extLst>
          </p:cNvPr>
          <p:cNvSpPr/>
          <p:nvPr/>
        </p:nvSpPr>
        <p:spPr>
          <a:xfrm>
            <a:off x="2919047" y="6172200"/>
            <a:ext cx="1186960" cy="342900"/>
          </a:xfrm>
          <a:prstGeom prst="rect">
            <a:avLst/>
          </a:prstGeom>
          <a:solidFill>
            <a:srgbClr val="4472C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Back</a:t>
            </a:r>
          </a:p>
        </p:txBody>
      </p:sp>
    </p:spTree>
    <p:extLst>
      <p:ext uri="{BB962C8B-B14F-4D97-AF65-F5344CB8AC3E}">
        <p14:creationId xmlns:p14="http://schemas.microsoft.com/office/powerpoint/2010/main" val="16810430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C08EF-7B5A-4FC7-A7A6-FBF148066E0B}"/>
              </a:ext>
            </a:extLst>
          </p:cNvPr>
          <p:cNvSpPr>
            <a:spLocks noGrp="1"/>
          </p:cNvSpPr>
          <p:nvPr>
            <p:ph type="title"/>
          </p:nvPr>
        </p:nvSpPr>
        <p:spPr>
          <a:xfrm>
            <a:off x="2231135" y="880717"/>
            <a:ext cx="7729728" cy="1188720"/>
          </a:xfrm>
        </p:spPr>
        <p:txBody>
          <a:bodyPr/>
          <a:lstStyle/>
          <a:p>
            <a:r>
              <a:rPr lang="en-GB" dirty="0"/>
              <a:t>Mock ups – Common Issues</a:t>
            </a:r>
          </a:p>
        </p:txBody>
      </p:sp>
      <p:pic>
        <p:nvPicPr>
          <p:cNvPr id="5" name="Picture 4">
            <a:extLst>
              <a:ext uri="{FF2B5EF4-FFF2-40B4-BE49-F238E27FC236}">
                <a16:creationId xmlns:a16="http://schemas.microsoft.com/office/drawing/2014/main" id="{392C5C04-DBA4-4CC0-AEAF-DD35C036752F}"/>
              </a:ext>
            </a:extLst>
          </p:cNvPr>
          <p:cNvPicPr>
            <a:picLocks noChangeAspect="1"/>
          </p:cNvPicPr>
          <p:nvPr/>
        </p:nvPicPr>
        <p:blipFill>
          <a:blip r:embed="rId3"/>
          <a:stretch>
            <a:fillRect/>
          </a:stretch>
        </p:blipFill>
        <p:spPr>
          <a:xfrm>
            <a:off x="2662237" y="2153412"/>
            <a:ext cx="6867525" cy="4562475"/>
          </a:xfrm>
          <a:prstGeom prst="rect">
            <a:avLst/>
          </a:prstGeom>
        </p:spPr>
      </p:pic>
      <p:sp>
        <p:nvSpPr>
          <p:cNvPr id="4" name="Rectangle 3">
            <a:extLst>
              <a:ext uri="{FF2B5EF4-FFF2-40B4-BE49-F238E27FC236}">
                <a16:creationId xmlns:a16="http://schemas.microsoft.com/office/drawing/2014/main" id="{263E0A43-DCA1-447A-BF37-0E7DDEBC7512}"/>
              </a:ext>
            </a:extLst>
          </p:cNvPr>
          <p:cNvSpPr/>
          <p:nvPr/>
        </p:nvSpPr>
        <p:spPr>
          <a:xfrm>
            <a:off x="2919047" y="6172200"/>
            <a:ext cx="1186960" cy="342900"/>
          </a:xfrm>
          <a:prstGeom prst="rect">
            <a:avLst/>
          </a:prstGeom>
          <a:solidFill>
            <a:srgbClr val="4472C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Back</a:t>
            </a:r>
          </a:p>
        </p:txBody>
      </p:sp>
    </p:spTree>
    <p:extLst>
      <p:ext uri="{BB962C8B-B14F-4D97-AF65-F5344CB8AC3E}">
        <p14:creationId xmlns:p14="http://schemas.microsoft.com/office/powerpoint/2010/main" val="39497419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C08EF-7B5A-4FC7-A7A6-FBF148066E0B}"/>
              </a:ext>
            </a:extLst>
          </p:cNvPr>
          <p:cNvSpPr>
            <a:spLocks noGrp="1"/>
          </p:cNvSpPr>
          <p:nvPr>
            <p:ph type="title"/>
          </p:nvPr>
        </p:nvSpPr>
        <p:spPr>
          <a:xfrm>
            <a:off x="2231135" y="787410"/>
            <a:ext cx="7729728" cy="1188720"/>
          </a:xfrm>
        </p:spPr>
        <p:txBody>
          <a:bodyPr/>
          <a:lstStyle/>
          <a:p>
            <a:r>
              <a:rPr lang="en-GB" dirty="0"/>
              <a:t>Mock ups – Previous Searches</a:t>
            </a:r>
          </a:p>
        </p:txBody>
      </p:sp>
      <p:pic>
        <p:nvPicPr>
          <p:cNvPr id="5" name="Picture 4">
            <a:extLst>
              <a:ext uri="{FF2B5EF4-FFF2-40B4-BE49-F238E27FC236}">
                <a16:creationId xmlns:a16="http://schemas.microsoft.com/office/drawing/2014/main" id="{5A1ED0D3-A68A-420D-A856-636D3161BDDC}"/>
              </a:ext>
            </a:extLst>
          </p:cNvPr>
          <p:cNvPicPr>
            <a:picLocks noChangeAspect="1"/>
          </p:cNvPicPr>
          <p:nvPr/>
        </p:nvPicPr>
        <p:blipFill>
          <a:blip r:embed="rId3"/>
          <a:stretch>
            <a:fillRect/>
          </a:stretch>
        </p:blipFill>
        <p:spPr>
          <a:xfrm>
            <a:off x="2681287" y="2153412"/>
            <a:ext cx="6829425" cy="4667250"/>
          </a:xfrm>
          <a:prstGeom prst="rect">
            <a:avLst/>
          </a:prstGeom>
        </p:spPr>
      </p:pic>
      <p:sp>
        <p:nvSpPr>
          <p:cNvPr id="4" name="Rectangle 3">
            <a:extLst>
              <a:ext uri="{FF2B5EF4-FFF2-40B4-BE49-F238E27FC236}">
                <a16:creationId xmlns:a16="http://schemas.microsoft.com/office/drawing/2014/main" id="{15BFC7AB-BFB9-42AF-B132-C427A0318AFC}"/>
              </a:ext>
            </a:extLst>
          </p:cNvPr>
          <p:cNvSpPr/>
          <p:nvPr/>
        </p:nvSpPr>
        <p:spPr>
          <a:xfrm>
            <a:off x="2872865" y="6218382"/>
            <a:ext cx="1186960" cy="342900"/>
          </a:xfrm>
          <a:prstGeom prst="rect">
            <a:avLst/>
          </a:prstGeom>
          <a:solidFill>
            <a:srgbClr val="4472C4"/>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GB" dirty="0">
                <a:solidFill>
                  <a:schemeClr val="tx1"/>
                </a:solidFill>
              </a:rPr>
              <a:t>Back</a:t>
            </a:r>
          </a:p>
        </p:txBody>
      </p:sp>
    </p:spTree>
    <p:extLst>
      <p:ext uri="{BB962C8B-B14F-4D97-AF65-F5344CB8AC3E}">
        <p14:creationId xmlns:p14="http://schemas.microsoft.com/office/powerpoint/2010/main" val="19576483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67563-17AC-42FC-AD5B-2F3B07E22CC6}"/>
              </a:ext>
            </a:extLst>
          </p:cNvPr>
          <p:cNvSpPr>
            <a:spLocks noGrp="1"/>
          </p:cNvSpPr>
          <p:nvPr>
            <p:ph type="title"/>
          </p:nvPr>
        </p:nvSpPr>
        <p:spPr/>
        <p:txBody>
          <a:bodyPr/>
          <a:lstStyle/>
          <a:p>
            <a:r>
              <a:rPr lang="en-GB" dirty="0"/>
              <a:t>Thank you for listening</a:t>
            </a:r>
          </a:p>
        </p:txBody>
      </p:sp>
      <p:sp>
        <p:nvSpPr>
          <p:cNvPr id="4" name="Title 1">
            <a:extLst>
              <a:ext uri="{FF2B5EF4-FFF2-40B4-BE49-F238E27FC236}">
                <a16:creationId xmlns:a16="http://schemas.microsoft.com/office/drawing/2014/main" id="{C2200BDA-A106-42A4-B2E1-F19466BE688A}"/>
              </a:ext>
            </a:extLst>
          </p:cNvPr>
          <p:cNvSpPr txBox="1">
            <a:spLocks/>
          </p:cNvSpPr>
          <p:nvPr/>
        </p:nvSpPr>
        <p:spPr bwMode="black">
          <a:xfrm>
            <a:off x="2231136" y="3176801"/>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dirty="0"/>
              <a:t>Any Questions?</a:t>
            </a:r>
          </a:p>
        </p:txBody>
      </p:sp>
    </p:spTree>
    <p:extLst>
      <p:ext uri="{BB962C8B-B14F-4D97-AF65-F5344CB8AC3E}">
        <p14:creationId xmlns:p14="http://schemas.microsoft.com/office/powerpoint/2010/main" val="340416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17338D2-4EE9-441A-9815-ADBF15DD7F4F}"/>
              </a:ext>
            </a:extLst>
          </p:cNvPr>
          <p:cNvSpPr>
            <a:spLocks noGrp="1"/>
          </p:cNvSpPr>
          <p:nvPr>
            <p:ph idx="1"/>
          </p:nvPr>
        </p:nvSpPr>
        <p:spPr>
          <a:xfrm>
            <a:off x="2231136" y="2150048"/>
            <a:ext cx="7729728" cy="4707952"/>
          </a:xfrm>
        </p:spPr>
        <p:txBody>
          <a:bodyPr>
            <a:normAutofit fontScale="92500" lnSpcReduction="10000"/>
          </a:bodyPr>
          <a:lstStyle/>
          <a:p>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 TECHNICAL SUPPORT | meaning in the Cambridge English Dictionary. Dictionary.cambridge.org.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https://dictionary.cambridge.org/dictionary/english/technical-support</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p>
          <a:p>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 How to Spot, Avoid and Report Tech Support Scams. Consumer Information.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https://www.consumer.ftc.gov/articles/how-spot-avoid-and-report-tech-support-scams</a:t>
            </a:r>
            <a:endPar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chemeClr val="tx1"/>
                </a:solidFill>
                <a:latin typeface="Arial" panose="020B0604020202020204" pitchFamily="34" charset="0"/>
                <a:ea typeface="Calibri" panose="020F0502020204030204" pitchFamily="34" charset="0"/>
                <a:cs typeface="Times New Roman" panose="02020603050405020304" pitchFamily="18" charset="0"/>
              </a:rPr>
              <a:t>3. </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Top 10 Most Common Computer Problems | Answers at Makerere (Knowledge Base). Answers.mak.ac.ug.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https://answers.mak.ac.ug/computer-hardware/top-10-most-common-computer-problems</a:t>
            </a:r>
            <a:endPar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Arial" panose="020B0604020202020204" pitchFamily="34" charset="0"/>
                <a:ea typeface="Calibri" panose="020F0502020204030204" pitchFamily="34" charset="0"/>
              </a:rPr>
              <a:t>4. Nawaz A. Issues of Technical Support for e-Learning Systems in Higher Education Institutions. Reasearchgate.net.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https://www.researchgate.net/profile/Allah_Nawaz/publication/267978168_Issues_of_Technical_Support_for_e-Learning_Systems_in_Higher_Education_Institutions/links/5603e06008ae460e2705046a.pdf</a:t>
            </a:r>
            <a:endPar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rgbClr val="000000"/>
                </a:solidFill>
                <a:latin typeface="Arial" panose="020B0604020202020204" pitchFamily="34" charset="0"/>
                <a:ea typeface="Calibri" panose="020F0502020204030204" pitchFamily="34" charset="0"/>
                <a:cs typeface="Times New Roman" panose="02020603050405020304" pitchFamily="18" charset="0"/>
              </a:rPr>
              <a:t>5</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Muchmore M. Testing the Top Tech Support Services. </a:t>
            </a:r>
            <a:r>
              <a:rPr lang="en-GB" sz="1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PCMag</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UK.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https://uk.pcmag.com/system-performance/9694/testing-the-top-tech-support-services</a:t>
            </a:r>
            <a:endPar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6. Hill G. El-Tech: A Performance Support System with Embedded Training for Electronics Technicians. Ihmc.us.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https://ihmc.us/users/acanas/Publications/ElTech/El-TechFl.pdf</a:t>
            </a:r>
            <a:endPar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7. </a:t>
            </a:r>
            <a:r>
              <a:rPr lang="en-GB" sz="1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Almonkari</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J. Artificial intelligence in technical support environments. Theseus.fi.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8"/>
              </a:rPr>
              <a:t>https://www.theseus.fi/bitstream/handle/10024/352710/Almonkari_Julle_Thesis.pdf?sequence=2</a:t>
            </a:r>
            <a:endPar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8. Stack Overflow - Where Developers Learn, Share, &amp; Build Careers. Stack Overflow.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9"/>
              </a:rPr>
              <a:t>https://stackoverflow.com/</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p>
          <a:p>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9. Reporting Issues. Documentation. 2020. [accessed 15 Dec 2020] Available from: </a:t>
            </a:r>
            <a:r>
              <a:rPr lang="en-GB" sz="10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10"/>
              </a:rPr>
              <a:t>https://docs.nomagic.com/display/MD190/Reporting+Issues</a:t>
            </a:r>
            <a:endParaRPr lang="en-GB" sz="1000" u="sng" dirty="0">
              <a:solidFill>
                <a:srgbClr val="0563C1"/>
              </a:solidFill>
              <a:latin typeface="Arial" panose="020B0604020202020204" pitchFamily="34" charset="0"/>
              <a:ea typeface="Calibri" panose="020F0502020204030204" pitchFamily="34" charset="0"/>
              <a:cs typeface="Times New Roman" panose="02020603050405020304" pitchFamily="18" charset="0"/>
            </a:endParaRPr>
          </a:p>
          <a:p>
            <a:r>
              <a:rPr lang="en-GB" sz="1000" dirty="0">
                <a:solidFill>
                  <a:schemeClr val="tx1"/>
                </a:solidFill>
                <a:effectLst/>
                <a:latin typeface="Arial" panose="020B0604020202020204" pitchFamily="34" charset="0"/>
                <a:ea typeface="Calibri" panose="020F0502020204030204" pitchFamily="34" charset="0"/>
                <a:cs typeface="Times New Roman" panose="02020603050405020304" pitchFamily="18" charset="0"/>
              </a:rPr>
              <a:t>10</a:t>
            </a:r>
            <a:r>
              <a:rPr lang="en-GB" sz="1000" dirty="0">
                <a:solidFill>
                  <a:schemeClr val="tx1"/>
                </a:solidFill>
                <a:latin typeface="Arial" panose="020B0604020202020204" pitchFamily="34" charset="0"/>
                <a:ea typeface="Calibri" panose="020F0502020204030204" pitchFamily="34" charset="0"/>
                <a:cs typeface="Times New Roman" panose="02020603050405020304" pitchFamily="18" charset="0"/>
              </a:rPr>
              <a:t>. </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Kim B. How to solve the 10 most common tech support problems yourself. </a:t>
            </a:r>
            <a:r>
              <a:rPr lang="en-GB" sz="1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PCWorld</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 [accessed 14 Jan 2021] Available from: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11"/>
              </a:rPr>
              <a:t>https://www.pcworld.com/article/2047667/how-to-solve-the-10-most-common-tech-support-problems-yourself.html</a:t>
            </a:r>
            <a:endParaRPr lang="en-GB" sz="1000" u="sng" dirty="0">
              <a:latin typeface="Calibri" panose="020F050202020403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11. </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16 Common Computer Problems: How To Tell If They’re Hardware or Software - Leapfrog IT Services. Leapfrog IT Services. 2021. [accessed 14 Jan 2021] Available from: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12"/>
              </a:rPr>
              <a:t>https://leapfrogservices.com/16-common-computer-problems-how-to-tell-if-theyre-hardware-or-software/</a:t>
            </a:r>
            <a:endParaRPr lang="en-GB" sz="1000" u="sng" dirty="0">
              <a:latin typeface="Calibri" panose="020F0502020204030204" pitchFamily="34" charset="0"/>
              <a:ea typeface="Calibri" panose="020F0502020204030204" pitchFamily="34" charset="0"/>
              <a:cs typeface="Times New Roman" panose="02020603050405020304" pitchFamily="18" charset="0"/>
            </a:endParaRPr>
          </a:p>
          <a:p>
            <a:r>
              <a:rPr lang="en-GB" sz="10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12. </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Haider K. 15 Common PC Problems and How to Troubleshoot Them - </a:t>
            </a:r>
            <a:r>
              <a:rPr lang="en-GB" sz="1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Hongkiat</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0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Hongkiat</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 [accessed 14 Jan 2021] Available from: </a:t>
            </a:r>
            <a:r>
              <a:rPr lang="en-GB" sz="1000" u="sng"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hlinkClick r:id="rId13"/>
              </a:rPr>
              <a:t>https://www.hongkiat.com/blog/pc-hardware-problems-solutions/</a:t>
            </a:r>
            <a:r>
              <a:rPr lang="en-GB" sz="10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u="sng"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800" dirty="0"/>
          </a:p>
        </p:txBody>
      </p:sp>
      <p:sp>
        <p:nvSpPr>
          <p:cNvPr id="4" name="Title 1">
            <a:extLst>
              <a:ext uri="{FF2B5EF4-FFF2-40B4-BE49-F238E27FC236}">
                <a16:creationId xmlns:a16="http://schemas.microsoft.com/office/drawing/2014/main" id="{5A8CF228-61CE-43EF-99F2-649527737819}"/>
              </a:ext>
            </a:extLst>
          </p:cNvPr>
          <p:cNvSpPr txBox="1">
            <a:spLocks/>
          </p:cNvSpPr>
          <p:nvPr/>
        </p:nvSpPr>
        <p:spPr bwMode="black">
          <a:xfrm>
            <a:off x="2231136" y="961328"/>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a:lstStyle>
          <a:p>
            <a:r>
              <a:rPr lang="en-GB"/>
              <a:t>References</a:t>
            </a:r>
            <a:endParaRPr lang="en-GB" dirty="0"/>
          </a:p>
        </p:txBody>
      </p:sp>
    </p:spTree>
    <p:extLst>
      <p:ext uri="{BB962C8B-B14F-4D97-AF65-F5344CB8AC3E}">
        <p14:creationId xmlns:p14="http://schemas.microsoft.com/office/powerpoint/2010/main" val="74485560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335</TotalTime>
  <Words>3462</Words>
  <Application>Microsoft Office PowerPoint</Application>
  <PresentationFormat>Widescreen</PresentationFormat>
  <Paragraphs>219</Paragraphs>
  <Slides>23</Slides>
  <Notes>17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Arial</vt:lpstr>
      <vt:lpstr>Calibri</vt:lpstr>
      <vt:lpstr>Gill Sans MT</vt:lpstr>
      <vt:lpstr>Parcel</vt:lpstr>
      <vt:lpstr>Interim Viva</vt:lpstr>
      <vt:lpstr>Introduction</vt:lpstr>
      <vt:lpstr>Literature Review</vt:lpstr>
      <vt:lpstr>Literature Review – What is technical Support? </vt:lpstr>
      <vt:lpstr>Literature Review – Problems with Technical support</vt:lpstr>
      <vt:lpstr>Literature Review – Typical technical issues and solutions</vt:lpstr>
      <vt:lpstr>Literature Review – Possible Clients</vt:lpstr>
      <vt:lpstr>Literature Review – Currently available Technical support apps</vt:lpstr>
      <vt:lpstr>Literature Review – Education Application</vt:lpstr>
      <vt:lpstr>Literature Review – Subscription Based application</vt:lpstr>
      <vt:lpstr>Literature Review – Job environment Apps</vt:lpstr>
      <vt:lpstr>Literature Review – AI use in Technical support</vt:lpstr>
      <vt:lpstr>Literature Review – Technical support Forums</vt:lpstr>
      <vt:lpstr>Findings from research (Conclusion)</vt:lpstr>
      <vt:lpstr>Aims and Objectives</vt:lpstr>
      <vt:lpstr>Gantt Chart</vt:lpstr>
      <vt:lpstr> Mock ups - Inspiration</vt:lpstr>
      <vt:lpstr>Mock ups – Home Page</vt:lpstr>
      <vt:lpstr>Mock ups – Search</vt:lpstr>
      <vt:lpstr>Mock ups – Common Issues</vt:lpstr>
      <vt:lpstr>Mock ups – Previous Searches</vt:lpstr>
      <vt:lpstr>Thank you for listening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Interim Viva</dc:title>
  <dc:creator>Tom mcveigh</dc:creator>
  <cp:lastModifiedBy>Tom mcveigh</cp:lastModifiedBy>
  <cp:revision>8</cp:revision>
  <dcterms:created xsi:type="dcterms:W3CDTF">2021-01-14T15:43:41Z</dcterms:created>
  <dcterms:modified xsi:type="dcterms:W3CDTF">2021-01-18T13:20:30Z</dcterms:modified>
</cp:coreProperties>
</file>