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199E1D-0EFA-482E-90ED-F59AAAFFF312}" v="36" dt="2023-09-18T15:04:03.9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838" autoAdjust="0"/>
    <p:restoredTop sz="94660"/>
  </p:normalViewPr>
  <p:slideViewPr>
    <p:cSldViewPr snapToGrid="0">
      <p:cViewPr varScale="1">
        <p:scale>
          <a:sx n="68" d="100"/>
          <a:sy n="68" d="100"/>
        </p:scale>
        <p:origin x="4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thomas" userId="b76429fd93c66632" providerId="LiveId" clId="{6F199E1D-0EFA-482E-90ED-F59AAAFFF312}"/>
    <pc:docChg chg="undo custSel addSld delSld modSld">
      <pc:chgData name="claire thomas" userId="b76429fd93c66632" providerId="LiveId" clId="{6F199E1D-0EFA-482E-90ED-F59AAAFFF312}" dt="2023-09-18T16:19:02.892" v="6508" actId="20577"/>
      <pc:docMkLst>
        <pc:docMk/>
      </pc:docMkLst>
      <pc:sldChg chg="addSp delSp modSp mod">
        <pc:chgData name="claire thomas" userId="b76429fd93c66632" providerId="LiveId" clId="{6F199E1D-0EFA-482E-90ED-F59AAAFFF312}" dt="2023-09-18T16:19:02.892" v="6508" actId="20577"/>
        <pc:sldMkLst>
          <pc:docMk/>
          <pc:sldMk cId="1258671156" sldId="256"/>
        </pc:sldMkLst>
        <pc:spChg chg="add mod">
          <ac:chgData name="claire thomas" userId="b76429fd93c66632" providerId="LiveId" clId="{6F199E1D-0EFA-482E-90ED-F59AAAFFF312}" dt="2023-09-07T14:49:42.556" v="1931" actId="20577"/>
          <ac:spMkLst>
            <pc:docMk/>
            <pc:sldMk cId="1258671156" sldId="256"/>
            <ac:spMk id="2" creationId="{753ACA24-B711-9EE0-900C-CCB08B21B2FC}"/>
          </ac:spMkLst>
        </pc:spChg>
        <pc:spChg chg="del mod">
          <ac:chgData name="claire thomas" userId="b76429fd93c66632" providerId="LiveId" clId="{6F199E1D-0EFA-482E-90ED-F59AAAFFF312}" dt="2023-09-04T15:59:35.933" v="392" actId="478"/>
          <ac:spMkLst>
            <pc:docMk/>
            <pc:sldMk cId="1258671156" sldId="256"/>
            <ac:spMk id="3" creationId="{6DC60CDD-B6C5-91F6-D09B-D3CFC121167B}"/>
          </ac:spMkLst>
        </pc:spChg>
        <pc:spChg chg="add mod">
          <ac:chgData name="claire thomas" userId="b76429fd93c66632" providerId="LiveId" clId="{6F199E1D-0EFA-482E-90ED-F59AAAFFF312}" dt="2023-09-18T15:51:28.923" v="6332" actId="20577"/>
          <ac:spMkLst>
            <pc:docMk/>
            <pc:sldMk cId="1258671156" sldId="256"/>
            <ac:spMk id="3" creationId="{A8BD7988-A9C2-A6DF-4EB9-82F31FF01A8F}"/>
          </ac:spMkLst>
        </pc:spChg>
        <pc:spChg chg="add del mod">
          <ac:chgData name="claire thomas" userId="b76429fd93c66632" providerId="LiveId" clId="{6F199E1D-0EFA-482E-90ED-F59AAAFFF312}" dt="2023-09-07T11:08:52.183" v="518" actId="478"/>
          <ac:spMkLst>
            <pc:docMk/>
            <pc:sldMk cId="1258671156" sldId="256"/>
            <ac:spMk id="3" creationId="{E22E1EA9-046B-835A-BB56-E854E383D46B}"/>
          </ac:spMkLst>
        </pc:spChg>
        <pc:spChg chg="mod">
          <ac:chgData name="claire thomas" userId="b76429fd93c66632" providerId="LiveId" clId="{6F199E1D-0EFA-482E-90ED-F59AAAFFF312}" dt="2023-09-18T16:13:14.168" v="6492" actId="20577"/>
          <ac:spMkLst>
            <pc:docMk/>
            <pc:sldMk cId="1258671156" sldId="256"/>
            <ac:spMk id="4" creationId="{ACADD6F5-DA22-1C21-8FF0-444615E4B94A}"/>
          </ac:spMkLst>
        </pc:spChg>
        <pc:spChg chg="mod">
          <ac:chgData name="claire thomas" userId="b76429fd93c66632" providerId="LiveId" clId="{6F199E1D-0EFA-482E-90ED-F59AAAFFF312}" dt="2023-09-18T14:51:03.603" v="5978" actId="20577"/>
          <ac:spMkLst>
            <pc:docMk/>
            <pc:sldMk cId="1258671156" sldId="256"/>
            <ac:spMk id="5" creationId="{C2E7C491-2B3C-4F32-A016-FB83F6F7C03D}"/>
          </ac:spMkLst>
        </pc:spChg>
        <pc:spChg chg="mod">
          <ac:chgData name="claire thomas" userId="b76429fd93c66632" providerId="LiveId" clId="{6F199E1D-0EFA-482E-90ED-F59AAAFFF312}" dt="2023-09-18T16:19:02.892" v="6508" actId="20577"/>
          <ac:spMkLst>
            <pc:docMk/>
            <pc:sldMk cId="1258671156" sldId="256"/>
            <ac:spMk id="6" creationId="{A4855731-C802-077A-F401-E9095F8E7B44}"/>
          </ac:spMkLst>
        </pc:spChg>
        <pc:spChg chg="del mod">
          <ac:chgData name="claire thomas" userId="b76429fd93c66632" providerId="LiveId" clId="{6F199E1D-0EFA-482E-90ED-F59AAAFFF312}" dt="2023-09-07T10:55:08.181" v="428" actId="478"/>
          <ac:spMkLst>
            <pc:docMk/>
            <pc:sldMk cId="1258671156" sldId="256"/>
            <ac:spMk id="7" creationId="{6B0EE882-920A-4CD3-2E24-189FE26808E2}"/>
          </ac:spMkLst>
        </pc:spChg>
        <pc:spChg chg="mod">
          <ac:chgData name="claire thomas" userId="b76429fd93c66632" providerId="LiveId" clId="{6F199E1D-0EFA-482E-90ED-F59AAAFFF312}" dt="2023-09-18T16:15:29.746" v="6493" actId="20577"/>
          <ac:spMkLst>
            <pc:docMk/>
            <pc:sldMk cId="1258671156" sldId="256"/>
            <ac:spMk id="8" creationId="{FE87AF84-CC2B-D9BF-82E7-399D18D83119}"/>
          </ac:spMkLst>
        </pc:spChg>
        <pc:spChg chg="mod">
          <ac:chgData name="claire thomas" userId="b76429fd93c66632" providerId="LiveId" clId="{6F199E1D-0EFA-482E-90ED-F59AAAFFF312}" dt="2023-09-18T15:49:27.124" v="6319" actId="14100"/>
          <ac:spMkLst>
            <pc:docMk/>
            <pc:sldMk cId="1258671156" sldId="256"/>
            <ac:spMk id="9" creationId="{2AEEA895-F031-4740-B0B3-CCC2920DFE63}"/>
          </ac:spMkLst>
        </pc:spChg>
        <pc:spChg chg="add mod">
          <ac:chgData name="claire thomas" userId="b76429fd93c66632" providerId="LiveId" clId="{6F199E1D-0EFA-482E-90ED-F59AAAFFF312}" dt="2023-09-18T16:12:49.326" v="6475" actId="20577"/>
          <ac:spMkLst>
            <pc:docMk/>
            <pc:sldMk cId="1258671156" sldId="256"/>
            <ac:spMk id="10" creationId="{0C6E212C-E0E9-A8B1-3D51-1360CE7FBC94}"/>
          </ac:spMkLst>
        </pc:spChg>
        <pc:spChg chg="add del mod">
          <ac:chgData name="claire thomas" userId="b76429fd93c66632" providerId="LiveId" clId="{6F199E1D-0EFA-482E-90ED-F59AAAFFF312}" dt="2023-09-04T15:59:39.378" v="393" actId="478"/>
          <ac:spMkLst>
            <pc:docMk/>
            <pc:sldMk cId="1258671156" sldId="256"/>
            <ac:spMk id="10" creationId="{3A322FE0-5536-4C5A-1E45-C4B3E645C68C}"/>
          </ac:spMkLst>
        </pc:spChg>
        <pc:spChg chg="add mod">
          <ac:chgData name="claire thomas" userId="b76429fd93c66632" providerId="LiveId" clId="{6F199E1D-0EFA-482E-90ED-F59AAAFFF312}" dt="2023-09-18T15:51:37.376" v="6334" actId="1076"/>
          <ac:spMkLst>
            <pc:docMk/>
            <pc:sldMk cId="1258671156" sldId="256"/>
            <ac:spMk id="11" creationId="{722E5F5A-EBB2-D885-2D24-C7D6237EE440}"/>
          </ac:spMkLst>
        </pc:spChg>
        <pc:spChg chg="add del mod">
          <ac:chgData name="claire thomas" userId="b76429fd93c66632" providerId="LiveId" clId="{6F199E1D-0EFA-482E-90ED-F59AAAFFF312}" dt="2023-09-04T16:00:58.612" v="404" actId="11529"/>
          <ac:spMkLst>
            <pc:docMk/>
            <pc:sldMk cId="1258671156" sldId="256"/>
            <ac:spMk id="11" creationId="{B1C97222-A87E-49AB-3EDB-1CA66F3F5ACE}"/>
          </ac:spMkLst>
        </pc:spChg>
        <pc:spChg chg="add del mod">
          <ac:chgData name="claire thomas" userId="b76429fd93c66632" providerId="LiveId" clId="{6F199E1D-0EFA-482E-90ED-F59AAAFFF312}" dt="2023-09-04T16:01:46.087" v="407" actId="11529"/>
          <ac:spMkLst>
            <pc:docMk/>
            <pc:sldMk cId="1258671156" sldId="256"/>
            <ac:spMk id="12" creationId="{448FE7E3-28D3-441E-F970-133F3E7CD7F4}"/>
          </ac:spMkLst>
        </pc:spChg>
        <pc:spChg chg="add del">
          <ac:chgData name="claire thomas" userId="b76429fd93c66632" providerId="LiveId" clId="{6F199E1D-0EFA-482E-90ED-F59AAAFFF312}" dt="2023-09-04T17:47:15.187" v="426" actId="478"/>
          <ac:spMkLst>
            <pc:docMk/>
            <pc:sldMk cId="1258671156" sldId="256"/>
            <ac:spMk id="13" creationId="{C0A2D05C-19BD-EAFF-40E3-9700E64EA276}"/>
          </ac:spMkLst>
        </pc:spChg>
        <pc:spChg chg="add del mod">
          <ac:chgData name="claire thomas" userId="b76429fd93c66632" providerId="LiveId" clId="{6F199E1D-0EFA-482E-90ED-F59AAAFFF312}" dt="2023-09-12T20:51:14.601" v="3567"/>
          <ac:spMkLst>
            <pc:docMk/>
            <pc:sldMk cId="1258671156" sldId="256"/>
            <ac:spMk id="15" creationId="{CAC90026-5F1E-5E17-596E-6C3704365826}"/>
          </ac:spMkLst>
        </pc:spChg>
        <pc:spChg chg="add mod">
          <ac:chgData name="claire thomas" userId="b76429fd93c66632" providerId="LiveId" clId="{6F199E1D-0EFA-482E-90ED-F59AAAFFF312}" dt="2023-09-18T15:51:13.125" v="6326" actId="1076"/>
          <ac:spMkLst>
            <pc:docMk/>
            <pc:sldMk cId="1258671156" sldId="256"/>
            <ac:spMk id="16" creationId="{EAC016CA-4971-44E2-1868-4AD5A11A968F}"/>
          </ac:spMkLst>
        </pc:spChg>
        <pc:spChg chg="add mod">
          <ac:chgData name="claire thomas" userId="b76429fd93c66632" providerId="LiveId" clId="{6F199E1D-0EFA-482E-90ED-F59AAAFFF312}" dt="2023-09-18T14:13:48.086" v="5788" actId="1076"/>
          <ac:spMkLst>
            <pc:docMk/>
            <pc:sldMk cId="1258671156" sldId="256"/>
            <ac:spMk id="18" creationId="{7939E2DC-3E3D-EE94-D6C5-7BD47E64DF1D}"/>
          </ac:spMkLst>
        </pc:spChg>
        <pc:spChg chg="add del">
          <ac:chgData name="claire thomas" userId="b76429fd93c66632" providerId="LiveId" clId="{6F199E1D-0EFA-482E-90ED-F59AAAFFF312}" dt="2023-09-12T21:02:24.073" v="3768" actId="22"/>
          <ac:spMkLst>
            <pc:docMk/>
            <pc:sldMk cId="1258671156" sldId="256"/>
            <ac:spMk id="20" creationId="{D9971E19-6986-85FA-0781-53A75AAC72EF}"/>
          </ac:spMkLst>
        </pc:spChg>
        <pc:picChg chg="add mod">
          <ac:chgData name="claire thomas" userId="b76429fd93c66632" providerId="LiveId" clId="{6F199E1D-0EFA-482E-90ED-F59AAAFFF312}" dt="2023-09-18T15:51:33.752" v="6333" actId="1076"/>
          <ac:picMkLst>
            <pc:docMk/>
            <pc:sldMk cId="1258671156" sldId="256"/>
            <ac:picMk id="7" creationId="{832B8E73-BB38-9C88-AFBE-B4918F5B1665}"/>
          </ac:picMkLst>
        </pc:picChg>
        <pc:picChg chg="add del mod">
          <ac:chgData name="claire thomas" userId="b76429fd93c66632" providerId="LiveId" clId="{6F199E1D-0EFA-482E-90ED-F59AAAFFF312}" dt="2023-09-07T12:11:33.665" v="1221" actId="478"/>
          <ac:picMkLst>
            <pc:docMk/>
            <pc:sldMk cId="1258671156" sldId="256"/>
            <ac:picMk id="11" creationId="{8EB7EBDE-9283-DC08-8044-6BF1BEBAF773}"/>
          </ac:picMkLst>
        </pc:picChg>
        <pc:picChg chg="add del mod">
          <ac:chgData name="claire thomas" userId="b76429fd93c66632" providerId="LiveId" clId="{6F199E1D-0EFA-482E-90ED-F59AAAFFF312}" dt="2023-09-07T12:12:13.396" v="1230" actId="478"/>
          <ac:picMkLst>
            <pc:docMk/>
            <pc:sldMk cId="1258671156" sldId="256"/>
            <ac:picMk id="12" creationId="{3B483224-0489-2E39-C662-AE97293CCA11}"/>
          </ac:picMkLst>
        </pc:picChg>
        <pc:picChg chg="add del mod">
          <ac:chgData name="claire thomas" userId="b76429fd93c66632" providerId="LiveId" clId="{6F199E1D-0EFA-482E-90ED-F59AAAFFF312}" dt="2023-09-12T20:34:00.081" v="3342" actId="478"/>
          <ac:picMkLst>
            <pc:docMk/>
            <pc:sldMk cId="1258671156" sldId="256"/>
            <ac:picMk id="12" creationId="{F437ABFD-4110-79C0-8426-86356D4A4F56}"/>
          </ac:picMkLst>
        </pc:picChg>
        <pc:picChg chg="add del mod">
          <ac:chgData name="claire thomas" userId="b76429fd93c66632" providerId="LiveId" clId="{6F199E1D-0EFA-482E-90ED-F59AAAFFF312}" dt="2023-09-12T20:53:31.800" v="3571" actId="478"/>
          <ac:picMkLst>
            <pc:docMk/>
            <pc:sldMk cId="1258671156" sldId="256"/>
            <ac:picMk id="13" creationId="{02D7F525-61D4-9BCD-4698-483B45BFCB7F}"/>
          </ac:picMkLst>
        </pc:picChg>
        <pc:picChg chg="add mod">
          <ac:chgData name="claire thomas" userId="b76429fd93c66632" providerId="LiveId" clId="{6F199E1D-0EFA-482E-90ED-F59AAAFFF312}" dt="2023-09-18T15:51:19.022" v="6327" actId="1076"/>
          <ac:picMkLst>
            <pc:docMk/>
            <pc:sldMk cId="1258671156" sldId="256"/>
            <ac:picMk id="14" creationId="{DF9990C7-4564-43DE-158A-78F51B22D87A}"/>
          </ac:picMkLst>
        </pc:picChg>
        <pc:picChg chg="add mod">
          <ac:chgData name="claire thomas" userId="b76429fd93c66632" providerId="LiveId" clId="{6F199E1D-0EFA-482E-90ED-F59AAAFFF312}" dt="2023-09-18T14:48:58.418" v="5966" actId="14100"/>
          <ac:picMkLst>
            <pc:docMk/>
            <pc:sldMk cId="1258671156" sldId="256"/>
            <ac:picMk id="17" creationId="{9CB8DC63-1C66-2236-853A-4744BE6A0DDC}"/>
          </ac:picMkLst>
        </pc:picChg>
      </pc:sldChg>
      <pc:sldChg chg="addSp delSp modSp new mod">
        <pc:chgData name="claire thomas" userId="b76429fd93c66632" providerId="LiveId" clId="{6F199E1D-0EFA-482E-90ED-F59AAAFFF312}" dt="2023-09-18T16:12:49.453" v="6477" actId="20577"/>
        <pc:sldMkLst>
          <pc:docMk/>
          <pc:sldMk cId="1986669303" sldId="257"/>
        </pc:sldMkLst>
        <pc:spChg chg="add del mod">
          <ac:chgData name="claire thomas" userId="b76429fd93c66632" providerId="LiveId" clId="{6F199E1D-0EFA-482E-90ED-F59AAAFFF312}" dt="2023-09-18T16:12:49.453" v="6477" actId="20577"/>
          <ac:spMkLst>
            <pc:docMk/>
            <pc:sldMk cId="1986669303" sldId="257"/>
            <ac:spMk id="2" creationId="{7404AC64-1ECC-67E6-8EE7-9BDDB27D7D4F}"/>
          </ac:spMkLst>
        </pc:spChg>
        <pc:spChg chg="del mod">
          <ac:chgData name="claire thomas" userId="b76429fd93c66632" providerId="LiveId" clId="{6F199E1D-0EFA-482E-90ED-F59AAAFFF312}" dt="2023-09-18T14:53:26.516" v="6025" actId="478"/>
          <ac:spMkLst>
            <pc:docMk/>
            <pc:sldMk cId="1986669303" sldId="257"/>
            <ac:spMk id="3" creationId="{3A260C25-07A3-B801-0E0F-785311C5CB7A}"/>
          </ac:spMkLst>
        </pc:spChg>
        <pc:spChg chg="add del mod">
          <ac:chgData name="claire thomas" userId="b76429fd93c66632" providerId="LiveId" clId="{6F199E1D-0EFA-482E-90ED-F59AAAFFF312}" dt="2023-09-18T14:50:33.219" v="5974"/>
          <ac:spMkLst>
            <pc:docMk/>
            <pc:sldMk cId="1986669303" sldId="257"/>
            <ac:spMk id="5" creationId="{EEBF4F09-5ABF-5749-E747-D7B3D7F849DA}"/>
          </ac:spMkLst>
        </pc:spChg>
        <pc:spChg chg="add del mod">
          <ac:chgData name="claire thomas" userId="b76429fd93c66632" providerId="LiveId" clId="{6F199E1D-0EFA-482E-90ED-F59AAAFFF312}" dt="2023-09-18T14:53:30.516" v="6026" actId="478"/>
          <ac:spMkLst>
            <pc:docMk/>
            <pc:sldMk cId="1986669303" sldId="257"/>
            <ac:spMk id="6" creationId="{FE569FAB-5AA3-6D9B-57B2-5F65BF1D3B98}"/>
          </ac:spMkLst>
        </pc:spChg>
        <pc:spChg chg="add del mod">
          <ac:chgData name="claire thomas" userId="b76429fd93c66632" providerId="LiveId" clId="{6F199E1D-0EFA-482E-90ED-F59AAAFFF312}" dt="2023-09-18T14:54:21.229" v="6039" actId="478"/>
          <ac:spMkLst>
            <pc:docMk/>
            <pc:sldMk cId="1986669303" sldId="257"/>
            <ac:spMk id="8" creationId="{826E4F57-C37F-E983-0987-BD87CFFF331D}"/>
          </ac:spMkLst>
        </pc:spChg>
      </pc:sldChg>
      <pc:sldChg chg="delSp new del mod">
        <pc:chgData name="claire thomas" userId="b76429fd93c66632" providerId="LiveId" clId="{6F199E1D-0EFA-482E-90ED-F59AAAFFF312}" dt="2023-09-18T14:55:38.120" v="6046" actId="47"/>
        <pc:sldMkLst>
          <pc:docMk/>
          <pc:sldMk cId="3569524604" sldId="258"/>
        </pc:sldMkLst>
        <pc:spChg chg="del">
          <ac:chgData name="claire thomas" userId="b76429fd93c66632" providerId="LiveId" clId="{6F199E1D-0EFA-482E-90ED-F59AAAFFF312}" dt="2023-09-18T14:55:20.327" v="6045" actId="478"/>
          <ac:spMkLst>
            <pc:docMk/>
            <pc:sldMk cId="3569524604" sldId="258"/>
            <ac:spMk id="2" creationId="{67A87345-AD95-9375-B9D6-57B087C5312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F144F-6D97-61B5-4F65-8A7C49D8913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4A8682C-BAEC-C02E-3432-F61C972CA5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3F47F3-F153-6285-CE4F-9BE1B654924E}"/>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5" name="Footer Placeholder 4">
            <a:extLst>
              <a:ext uri="{FF2B5EF4-FFF2-40B4-BE49-F238E27FC236}">
                <a16:creationId xmlns:a16="http://schemas.microsoft.com/office/drawing/2014/main" id="{E74D835C-4603-803D-A9C2-ABCB2508A6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B917D3-1384-D5B7-FFBC-677DFF152058}"/>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3688205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C4F9BD-100A-019F-A889-FF8ED39FF3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A2B1B5-061F-0037-3B4C-19A43E669B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9B7324-0093-BDAE-070B-94526405133E}"/>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5" name="Footer Placeholder 4">
            <a:extLst>
              <a:ext uri="{FF2B5EF4-FFF2-40B4-BE49-F238E27FC236}">
                <a16:creationId xmlns:a16="http://schemas.microsoft.com/office/drawing/2014/main" id="{B9AA155D-DF0C-F2C8-D2D2-7E1260D42B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5D62A2-9104-0B10-073F-AE80DBEC3BBE}"/>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1622778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76A7F-C4C9-5EC8-45D2-22DD0D8A8D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3B17234-0EAE-CE89-176D-9D4B04AE16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A2BDE82-67D3-F835-F1CE-5764D062CC44}"/>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5" name="Footer Placeholder 4">
            <a:extLst>
              <a:ext uri="{FF2B5EF4-FFF2-40B4-BE49-F238E27FC236}">
                <a16:creationId xmlns:a16="http://schemas.microsoft.com/office/drawing/2014/main" id="{7DBCECB8-6D56-E454-6778-1C2D8F4E8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D06D21-8A10-5E0E-1314-E1442B3153E1}"/>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16566502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0B58B-7BBB-72CE-CD18-EEEA83CB13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33464E-EA82-BDF3-E581-898F99FD07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E7D2DA1-75D7-B44C-BE59-1BBEFD902D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909EFD8-8381-47F3-548E-ABD76E89F804}"/>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6" name="Footer Placeholder 5">
            <a:extLst>
              <a:ext uri="{FF2B5EF4-FFF2-40B4-BE49-F238E27FC236}">
                <a16:creationId xmlns:a16="http://schemas.microsoft.com/office/drawing/2014/main" id="{3C98DEDE-78B3-2159-E88B-F7B651DE3F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2CAA57-FCEE-83A6-7520-C235AE9E9B78}"/>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3634965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41CC8-C88B-28D0-AEBD-B6D3950A6D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DFEB10-EB90-E0B3-264A-872E486E62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FFAE70B-7173-D965-5241-2BC03DD303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24BDBE8-00A8-A423-4759-75DFA572E7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D59573-41BD-B1AC-BB84-30D7B16A785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359C2F-D96D-6E97-5B1B-148F407045EC}"/>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8" name="Footer Placeholder 7">
            <a:extLst>
              <a:ext uri="{FF2B5EF4-FFF2-40B4-BE49-F238E27FC236}">
                <a16:creationId xmlns:a16="http://schemas.microsoft.com/office/drawing/2014/main" id="{A9B9ACC0-F243-2DCC-2864-E40B81A662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0D03D47-A1B0-3110-12E0-BDDA62BA6951}"/>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2599742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FDCF4-E57A-5A58-37FA-4FD1A2E7755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BDF84A-CF96-2A5D-23F8-B55DACB19B3C}"/>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4" name="Footer Placeholder 3">
            <a:extLst>
              <a:ext uri="{FF2B5EF4-FFF2-40B4-BE49-F238E27FC236}">
                <a16:creationId xmlns:a16="http://schemas.microsoft.com/office/drawing/2014/main" id="{24389137-DCA1-8F44-40DE-49C804F70FC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846AC4-1FCC-B68F-698D-E29E9D168FBA}"/>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1637925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D902B4-6542-23F3-DD3D-23AE98F4D3F9}"/>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3" name="Footer Placeholder 2">
            <a:extLst>
              <a:ext uri="{FF2B5EF4-FFF2-40B4-BE49-F238E27FC236}">
                <a16:creationId xmlns:a16="http://schemas.microsoft.com/office/drawing/2014/main" id="{869C795B-E23B-4E8E-D1DD-AEE49F94702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4D4F58E-9FA1-55A6-F9FC-868417B6944E}"/>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77590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35B49-A20E-67CD-6903-1BABA859F9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0DB5A5A-90DB-2321-7C41-115F5E213BB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DF6EBC6-02CE-9A02-2335-136D1F6A17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CB02AB-944B-843E-81BA-77CCCAF90AFA}"/>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6" name="Footer Placeholder 5">
            <a:extLst>
              <a:ext uri="{FF2B5EF4-FFF2-40B4-BE49-F238E27FC236}">
                <a16:creationId xmlns:a16="http://schemas.microsoft.com/office/drawing/2014/main" id="{FD348B08-894E-4820-C0DC-53FAE4792D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8391F4-C3FB-36F3-9282-A53EB62E9853}"/>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1566374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8692F-72F2-D87D-080E-9D9AE42C5C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58AEC1-3E76-F731-F453-C452F15226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313608A-EB0B-3250-306B-D5723597D7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A72C43-C18F-8715-A60D-BCAC066F4312}"/>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6" name="Footer Placeholder 5">
            <a:extLst>
              <a:ext uri="{FF2B5EF4-FFF2-40B4-BE49-F238E27FC236}">
                <a16:creationId xmlns:a16="http://schemas.microsoft.com/office/drawing/2014/main" id="{71A8C514-364E-95AC-B5EA-78FA2D1649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6C0353-E662-CB88-AA1B-66E90B8DCFDE}"/>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202701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05276-5C07-3717-EC6D-140AE90C33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E2CE20D-7C86-E6E1-40BF-89723D202B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40901A-295C-B3FC-44BB-F9B34C37F3E9}"/>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5" name="Footer Placeholder 4">
            <a:extLst>
              <a:ext uri="{FF2B5EF4-FFF2-40B4-BE49-F238E27FC236}">
                <a16:creationId xmlns:a16="http://schemas.microsoft.com/office/drawing/2014/main" id="{5D5132A7-DCC0-5924-D59F-F450D6203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7C7D03-A6EA-3836-FCF6-B5F0D649AE5E}"/>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1262705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5DC9AA0-2B80-D428-C92A-9277E59A55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2CFE2A-9549-0F3A-5192-D9A477631C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A913E5-9CE0-0731-C404-9F107318215F}"/>
              </a:ext>
            </a:extLst>
          </p:cNvPr>
          <p:cNvSpPr>
            <a:spLocks noGrp="1"/>
          </p:cNvSpPr>
          <p:nvPr>
            <p:ph type="dt" sz="half" idx="10"/>
          </p:nvPr>
        </p:nvSpPr>
        <p:spPr/>
        <p:txBody>
          <a:bodyPr/>
          <a:lstStyle/>
          <a:p>
            <a:fld id="{7686B06C-BC58-4DEB-8B69-C8AC58E7A764}" type="datetimeFigureOut">
              <a:rPr lang="en-GB" smtClean="0"/>
              <a:t>18/09/2023</a:t>
            </a:fld>
            <a:endParaRPr lang="en-GB"/>
          </a:p>
        </p:txBody>
      </p:sp>
      <p:sp>
        <p:nvSpPr>
          <p:cNvPr id="5" name="Footer Placeholder 4">
            <a:extLst>
              <a:ext uri="{FF2B5EF4-FFF2-40B4-BE49-F238E27FC236}">
                <a16:creationId xmlns:a16="http://schemas.microsoft.com/office/drawing/2014/main" id="{5DF999A6-7192-3BA1-5467-C0E4846567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15323D-D693-FD3F-931F-C0A4EA8C3C3F}"/>
              </a:ext>
            </a:extLst>
          </p:cNvPr>
          <p:cNvSpPr>
            <a:spLocks noGrp="1"/>
          </p:cNvSpPr>
          <p:nvPr>
            <p:ph type="sldNum" sz="quarter" idx="12"/>
          </p:nvPr>
        </p:nvSpPr>
        <p:spPr/>
        <p:txBody>
          <a:bodyPr/>
          <a:lstStyle/>
          <a:p>
            <a:fld id="{8F1E7F2B-6095-43F3-A34A-1FE6B23045EF}" type="slidenum">
              <a:rPr lang="en-GB" smtClean="0"/>
              <a:t>‹#›</a:t>
            </a:fld>
            <a:endParaRPr lang="en-GB"/>
          </a:p>
        </p:txBody>
      </p:sp>
    </p:spTree>
    <p:extLst>
      <p:ext uri="{BB962C8B-B14F-4D97-AF65-F5344CB8AC3E}">
        <p14:creationId xmlns:p14="http://schemas.microsoft.com/office/powerpoint/2010/main" val="683927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D50693-6848-BB85-5E04-A556E539A6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F136AE-8AF3-FF49-F888-F156610A37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977CC7-FCD8-8049-4B3E-7901182257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86B06C-BC58-4DEB-8B69-C8AC58E7A764}" type="datetimeFigureOut">
              <a:rPr lang="en-GB" smtClean="0"/>
              <a:t>18/09/2023</a:t>
            </a:fld>
            <a:endParaRPr lang="en-GB"/>
          </a:p>
        </p:txBody>
      </p:sp>
      <p:sp>
        <p:nvSpPr>
          <p:cNvPr id="5" name="Footer Placeholder 4">
            <a:extLst>
              <a:ext uri="{FF2B5EF4-FFF2-40B4-BE49-F238E27FC236}">
                <a16:creationId xmlns:a16="http://schemas.microsoft.com/office/drawing/2014/main" id="{3B5CF052-57B9-5F35-FD37-B17E045D0A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5E55F16-A68A-D43B-DD39-7D8041B48F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1E7F2B-6095-43F3-A34A-1FE6B23045EF}" type="slidenum">
              <a:rPr lang="en-GB" smtClean="0"/>
              <a:t>‹#›</a:t>
            </a:fld>
            <a:endParaRPr lang="en-GB"/>
          </a:p>
        </p:txBody>
      </p:sp>
    </p:spTree>
    <p:extLst>
      <p:ext uri="{BB962C8B-B14F-4D97-AF65-F5344CB8AC3E}">
        <p14:creationId xmlns:p14="http://schemas.microsoft.com/office/powerpoint/2010/main" val="2534353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www.bournemouth.ac.uk/news/2021-02-26/study-skills-resources-critical-thinking" TargetMode="External"/><Relationship Id="rId7" Type="http://schemas.openxmlformats.org/officeDocument/2006/relationships/hyperlink" Target="https://www.ncl.ac.uk/academic-skills-kit/study-skills/reading-and-note-taking/note-taking-strategies/" TargetMode="External"/><Relationship Id="rId2" Type="http://schemas.openxmlformats.org/officeDocument/2006/relationships/hyperlink" Target="https://www.brightconcept-consulting.com/en/blog/leadership/how-to-develop-the-7-skills-of-critical-thinking" TargetMode="External"/><Relationship Id="rId1" Type="http://schemas.openxmlformats.org/officeDocument/2006/relationships/slideLayout" Target="../slideLayouts/slideLayout2.xml"/><Relationship Id="rId6" Type="http://schemas.openxmlformats.org/officeDocument/2006/relationships/hyperlink" Target="https://www.sheffield.ac.uk/academic-skills/study-skills-online/academic-writing#:~:text=Academic%20writing%20is%20part%20of,underpins%20written%20assessment%20at%20university" TargetMode="External"/><Relationship Id="rId5" Type="http://schemas.openxmlformats.org/officeDocument/2006/relationships/hyperlink" Target="https://www.skillsyouneed.com/learn/critical-thinking.html" TargetMode="External"/><Relationship Id="rId4" Type="http://schemas.openxmlformats.org/officeDocument/2006/relationships/hyperlink" Target="https://discover.hubpages.com/literature/Skills-to-learn-in-Academic-writ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CADD6F5-DA22-1C21-8FF0-444615E4B94A}"/>
              </a:ext>
            </a:extLst>
          </p:cNvPr>
          <p:cNvSpPr txBox="1"/>
          <p:nvPr/>
        </p:nvSpPr>
        <p:spPr>
          <a:xfrm>
            <a:off x="128780" y="576676"/>
            <a:ext cx="5457371" cy="646331"/>
          </a:xfrm>
          <a:prstGeom prst="rect">
            <a:avLst/>
          </a:prstGeom>
          <a:noFill/>
          <a:ln w="57150">
            <a:solidFill>
              <a:srgbClr val="FFC000"/>
            </a:solidFill>
          </a:ln>
        </p:spPr>
        <p:txBody>
          <a:bodyPr wrap="square" rtlCol="0">
            <a:spAutoFit/>
          </a:bodyPr>
          <a:lstStyle/>
          <a:p>
            <a:r>
              <a:rPr lang="en-GB" sz="1200" dirty="0"/>
              <a:t>Introduction</a:t>
            </a:r>
          </a:p>
          <a:p>
            <a:r>
              <a:rPr lang="en-GB" sz="1200" dirty="0"/>
              <a:t>Critical Thinking Skills, Academic Writing Skills and Note Taking and why they are important.</a:t>
            </a:r>
            <a:endParaRPr lang="en-GB" dirty="0"/>
          </a:p>
        </p:txBody>
      </p:sp>
      <p:sp>
        <p:nvSpPr>
          <p:cNvPr id="5" name="TextBox 4">
            <a:extLst>
              <a:ext uri="{FF2B5EF4-FFF2-40B4-BE49-F238E27FC236}">
                <a16:creationId xmlns:a16="http://schemas.microsoft.com/office/drawing/2014/main" id="{C2E7C491-2B3C-4F32-A016-FB83F6F7C03D}"/>
              </a:ext>
            </a:extLst>
          </p:cNvPr>
          <p:cNvSpPr txBox="1"/>
          <p:nvPr/>
        </p:nvSpPr>
        <p:spPr>
          <a:xfrm>
            <a:off x="10176388" y="-47181"/>
            <a:ext cx="1794387" cy="600164"/>
          </a:xfrm>
          <a:prstGeom prst="rect">
            <a:avLst/>
          </a:prstGeom>
          <a:noFill/>
        </p:spPr>
        <p:txBody>
          <a:bodyPr wrap="square" rtlCol="0">
            <a:spAutoFit/>
          </a:bodyPr>
          <a:lstStyle/>
          <a:p>
            <a:r>
              <a:rPr lang="en-GB" sz="1100" dirty="0"/>
              <a:t>ECEY4008</a:t>
            </a:r>
          </a:p>
          <a:p>
            <a:r>
              <a:rPr lang="en-GB" sz="1100" dirty="0"/>
              <a:t>2219037</a:t>
            </a:r>
          </a:p>
          <a:p>
            <a:r>
              <a:rPr lang="en-GB" sz="1100" dirty="0"/>
              <a:t>584 Word Count</a:t>
            </a:r>
          </a:p>
        </p:txBody>
      </p:sp>
      <p:sp>
        <p:nvSpPr>
          <p:cNvPr id="6" name="TextBox 5">
            <a:extLst>
              <a:ext uri="{FF2B5EF4-FFF2-40B4-BE49-F238E27FC236}">
                <a16:creationId xmlns:a16="http://schemas.microsoft.com/office/drawing/2014/main" id="{A4855731-C802-077A-F401-E9095F8E7B44}"/>
              </a:ext>
            </a:extLst>
          </p:cNvPr>
          <p:cNvSpPr txBox="1"/>
          <p:nvPr/>
        </p:nvSpPr>
        <p:spPr>
          <a:xfrm>
            <a:off x="112068" y="1734695"/>
            <a:ext cx="3375601" cy="3970318"/>
          </a:xfrm>
          <a:prstGeom prst="rect">
            <a:avLst/>
          </a:prstGeom>
          <a:ln w="57150"/>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1200" dirty="0">
                <a:solidFill>
                  <a:schemeClr val="tx1"/>
                </a:solidFill>
              </a:rPr>
              <a:t>Critical Thinking:</a:t>
            </a:r>
          </a:p>
          <a:p>
            <a:r>
              <a:rPr lang="en-GB" sz="1200" dirty="0">
                <a:solidFill>
                  <a:schemeClr val="tx1"/>
                </a:solidFill>
              </a:rPr>
              <a:t>According to </a:t>
            </a:r>
            <a:r>
              <a:rPr lang="en-GB" sz="1200" dirty="0" err="1">
                <a:solidFill>
                  <a:schemeClr val="tx1"/>
                </a:solidFill>
              </a:rPr>
              <a:t>Skillsyouneed</a:t>
            </a:r>
            <a:r>
              <a:rPr lang="en-GB" sz="1200" dirty="0">
                <a:solidFill>
                  <a:schemeClr val="tx1"/>
                </a:solidFill>
              </a:rPr>
              <a:t> (2023) Critical thinking is a cognitive capacity that enables individuals to engage in objective and rigorous analysis, comprehending the inherent logical coherence and interrelation among concepts. However, Glaser (1941,) argued that critical thinking </a:t>
            </a:r>
            <a:r>
              <a:rPr lang="en-GB" sz="1200">
                <a:solidFill>
                  <a:schemeClr val="tx1"/>
                </a:solidFill>
              </a:rPr>
              <a:t>is `The </a:t>
            </a:r>
            <a:r>
              <a:rPr lang="en-GB" sz="1200" dirty="0">
                <a:solidFill>
                  <a:schemeClr val="tx1"/>
                </a:solidFill>
              </a:rPr>
              <a:t>process of fully evaluating beliefs or claimed knowledge involves a committed attempt to critically analyse them, taking into account the supporting evidence and the potential ramifications they </a:t>
            </a:r>
            <a:r>
              <a:rPr lang="en-GB" sz="1200">
                <a:solidFill>
                  <a:schemeClr val="tx1"/>
                </a:solidFill>
              </a:rPr>
              <a:t>could lead` </a:t>
            </a:r>
            <a:r>
              <a:rPr lang="en-GB" sz="1200" dirty="0">
                <a:solidFill>
                  <a:schemeClr val="tx1"/>
                </a:solidFill>
              </a:rPr>
              <a:t>(quoted in </a:t>
            </a:r>
            <a:r>
              <a:rPr lang="en-GB" sz="1200" dirty="0" err="1">
                <a:solidFill>
                  <a:schemeClr val="tx1"/>
                </a:solidFill>
              </a:rPr>
              <a:t>Cotrell</a:t>
            </a:r>
            <a:r>
              <a:rPr lang="en-GB" sz="1200" dirty="0">
                <a:solidFill>
                  <a:schemeClr val="tx1"/>
                </a:solidFill>
              </a:rPr>
              <a:t>, 2019, p. 254)</a:t>
            </a:r>
          </a:p>
          <a:p>
            <a:endParaRPr lang="en-GB" sz="1200" dirty="0">
              <a:solidFill>
                <a:schemeClr val="tx1"/>
              </a:solidFill>
            </a:endParaRPr>
          </a:p>
          <a:p>
            <a:pPr algn="ctr"/>
            <a:r>
              <a:rPr lang="en-GB" sz="1200" dirty="0">
                <a:solidFill>
                  <a:schemeClr val="tx1"/>
                </a:solidFill>
              </a:rPr>
              <a:t>`A persistent</a:t>
            </a: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a:p>
            <a:pPr algn="ctr"/>
            <a:endParaRPr lang="en-GB" sz="1200" dirty="0"/>
          </a:p>
        </p:txBody>
      </p:sp>
      <p:sp>
        <p:nvSpPr>
          <p:cNvPr id="8" name="TextBox 7">
            <a:extLst>
              <a:ext uri="{FF2B5EF4-FFF2-40B4-BE49-F238E27FC236}">
                <a16:creationId xmlns:a16="http://schemas.microsoft.com/office/drawing/2014/main" id="{FE87AF84-CC2B-D9BF-82E7-399D18D83119}"/>
              </a:ext>
            </a:extLst>
          </p:cNvPr>
          <p:cNvSpPr txBox="1"/>
          <p:nvPr/>
        </p:nvSpPr>
        <p:spPr>
          <a:xfrm>
            <a:off x="8627382" y="530048"/>
            <a:ext cx="3282615" cy="5078313"/>
          </a:xfrm>
          <a:prstGeom prst="rect">
            <a:avLst/>
          </a:prstGeom>
          <a:noFill/>
          <a:ln w="57150">
            <a:solidFill>
              <a:schemeClr val="tx1"/>
            </a:solidFill>
          </a:ln>
        </p:spPr>
        <p:txBody>
          <a:bodyPr wrap="square" rtlCol="0">
            <a:spAutoFit/>
          </a:bodyPr>
          <a:lstStyle/>
          <a:p>
            <a:r>
              <a:rPr lang="en-GB" sz="1200" dirty="0"/>
              <a:t>Note Taking:</a:t>
            </a:r>
          </a:p>
          <a:p>
            <a:r>
              <a:rPr lang="en-GB" sz="1200" dirty="0"/>
              <a:t>Note taking may not be mandatory to write down every single word, but it can be advantageous in terms of documenting relevant information by taking notes. It is common for lectures to offer guidance by encouraging students to "make a mental note of this". Macleod-Brudenell and Kay (2008, p.9). </a:t>
            </a:r>
          </a:p>
          <a:p>
            <a:r>
              <a:rPr lang="en-GB" sz="1200" dirty="0"/>
              <a:t>Additionally, Burns and Sinfield (2022, p. 77- 78) states that the act of taking comprehensive notes may result in an overflow of information, causing a decrease in overall engagement and a potential lack of attention towards the information. Independent thinking can be hindered when individuals get trapped in the ideas and opinions of others.</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600" dirty="0"/>
          </a:p>
          <a:p>
            <a:endParaRPr lang="en-GB" sz="1600" dirty="0"/>
          </a:p>
          <a:p>
            <a:endParaRPr lang="en-GB" sz="1600" dirty="0"/>
          </a:p>
        </p:txBody>
      </p:sp>
      <p:sp>
        <p:nvSpPr>
          <p:cNvPr id="9" name="TextBox 8">
            <a:extLst>
              <a:ext uri="{FF2B5EF4-FFF2-40B4-BE49-F238E27FC236}">
                <a16:creationId xmlns:a16="http://schemas.microsoft.com/office/drawing/2014/main" id="{2AEEA895-F031-4740-B0B3-CCC2920DFE63}"/>
              </a:ext>
            </a:extLst>
          </p:cNvPr>
          <p:cNvSpPr txBox="1"/>
          <p:nvPr/>
        </p:nvSpPr>
        <p:spPr>
          <a:xfrm>
            <a:off x="128780" y="5767647"/>
            <a:ext cx="11841995" cy="1015663"/>
          </a:xfrm>
          <a:prstGeom prst="rect">
            <a:avLst/>
          </a:prstGeom>
          <a:noFill/>
          <a:ln w="57150">
            <a:solidFill>
              <a:schemeClr val="tx1"/>
            </a:solidFill>
          </a:ln>
        </p:spPr>
        <p:txBody>
          <a:bodyPr wrap="square" rtlCol="0">
            <a:spAutoFit/>
          </a:bodyPr>
          <a:lstStyle/>
          <a:p>
            <a:r>
              <a:rPr lang="en-GB" sz="1200" dirty="0"/>
              <a:t>Conclusion: From these study skill that have been discussed throughout this presentation, there are many authors that have own take on these study skill. </a:t>
            </a:r>
          </a:p>
          <a:p>
            <a:r>
              <a:rPr lang="en-GB" sz="1200" dirty="0"/>
              <a:t>For instance, Skills you need state that Critical thinking is a cognitive skill yet Glaser (1941) states that Critical thinking is the effort to examine. With academic writing Cottrell (2019) mentions that academic writing is creating a carefully composed assignment. However, the University of Sheffield (2023) states that academic writing is a way of researching, analysing and evaluating information to compose an essay. Lastly, there is note taking were Macleod-Brudenell and Kat (2008) mentions that note taking can have it advantages were Lectures and prompt to take a note of this. Yet Burns and Sinfield (2002) mentions that taking comprehensive notes can cause lack of attention to the information given</a:t>
            </a:r>
          </a:p>
        </p:txBody>
      </p:sp>
      <p:sp>
        <p:nvSpPr>
          <p:cNvPr id="2" name="TextBox 1">
            <a:extLst>
              <a:ext uri="{FF2B5EF4-FFF2-40B4-BE49-F238E27FC236}">
                <a16:creationId xmlns:a16="http://schemas.microsoft.com/office/drawing/2014/main" id="{753ACA24-B711-9EE0-900C-CCB08B21B2FC}"/>
              </a:ext>
            </a:extLst>
          </p:cNvPr>
          <p:cNvSpPr txBox="1"/>
          <p:nvPr/>
        </p:nvSpPr>
        <p:spPr>
          <a:xfrm>
            <a:off x="4349032" y="2365382"/>
            <a:ext cx="4881717" cy="830997"/>
          </a:xfrm>
          <a:prstGeom prst="rect">
            <a:avLst/>
          </a:prstGeom>
          <a:noFill/>
        </p:spPr>
        <p:txBody>
          <a:bodyPr wrap="square" rtlCol="0">
            <a:spAutoFit/>
          </a:bodyPr>
          <a:lstStyle/>
          <a:p>
            <a:endParaRPr lang="en-GB" sz="1600" dirty="0"/>
          </a:p>
          <a:p>
            <a:endParaRPr lang="en-GB" sz="1600" dirty="0"/>
          </a:p>
          <a:p>
            <a:endParaRPr lang="en-GB" sz="1600" dirty="0"/>
          </a:p>
        </p:txBody>
      </p:sp>
      <p:sp>
        <p:nvSpPr>
          <p:cNvPr id="10" name="Rectangle 9">
            <a:extLst>
              <a:ext uri="{FF2B5EF4-FFF2-40B4-BE49-F238E27FC236}">
                <a16:creationId xmlns:a16="http://schemas.microsoft.com/office/drawing/2014/main" id="{0C6E212C-E0E9-A8B1-3D51-1360CE7FBC94}"/>
              </a:ext>
            </a:extLst>
          </p:cNvPr>
          <p:cNvSpPr/>
          <p:nvPr/>
        </p:nvSpPr>
        <p:spPr>
          <a:xfrm>
            <a:off x="3043452" y="-45014"/>
            <a:ext cx="7246960" cy="1200329"/>
          </a:xfrm>
          <a:prstGeom prst="rect">
            <a:avLst/>
          </a:prstGeom>
          <a:noFill/>
        </p:spPr>
        <p:txBody>
          <a:bodyPr wrap="square" lIns="91440" tIns="45720" rIns="91440" bIns="45720">
            <a:spAutoFit/>
          </a:bodyPr>
          <a:lstStyle/>
          <a:p>
            <a:pPr algn="ctr"/>
            <a:r>
              <a:rPr lang="en-GB" sz="36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Study Skills for developing Academic Learning</a:t>
            </a:r>
          </a:p>
        </p:txBody>
      </p:sp>
      <p:sp>
        <p:nvSpPr>
          <p:cNvPr id="3" name="TextBox 2">
            <a:extLst>
              <a:ext uri="{FF2B5EF4-FFF2-40B4-BE49-F238E27FC236}">
                <a16:creationId xmlns:a16="http://schemas.microsoft.com/office/drawing/2014/main" id="{A8BD7988-A9C2-A6DF-4EB9-82F31FF01A8F}"/>
              </a:ext>
            </a:extLst>
          </p:cNvPr>
          <p:cNvSpPr txBox="1"/>
          <p:nvPr/>
        </p:nvSpPr>
        <p:spPr>
          <a:xfrm>
            <a:off x="3661035" y="1681459"/>
            <a:ext cx="4600036" cy="3877985"/>
          </a:xfrm>
          <a:prstGeom prst="rect">
            <a:avLst/>
          </a:prstGeom>
          <a:noFill/>
          <a:ln w="57150">
            <a:solidFill>
              <a:schemeClr val="accent2">
                <a:lumMod val="75000"/>
              </a:schemeClr>
            </a:solidFill>
          </a:ln>
        </p:spPr>
        <p:txBody>
          <a:bodyPr wrap="square" rtlCol="0">
            <a:spAutoFit/>
          </a:bodyPr>
          <a:lstStyle/>
          <a:p>
            <a:r>
              <a:rPr lang="en-GB" sz="1200" dirty="0"/>
              <a:t>Academic Writing Skills:</a:t>
            </a:r>
          </a:p>
          <a:p>
            <a:r>
              <a:rPr lang="en-GB" sz="1200" dirty="0"/>
              <a:t>Cottrell  (2019, p. 273), says that academic writing is creating a carefully composed assignment poses a challenging undertaking but also brings about meaningful satisfaction as an essential aspect of learning. At this level of education, tasks are purposely created to push students' intellectual limits, requiring them to exert significant mental energy. Furthermore, the University of Sheffield (2023) defines academic writing as a various stages such as researching, analysing, and evaluating information, developing a strategic plan for writing, organizing ideas effectively, editing meticulously, and thoroughly proofreading one's work. In addition, it involves the thorough evaluation and reflection on received feedback, forming the basis for academic written assessments in the university context.</a:t>
            </a:r>
          </a:p>
          <a:p>
            <a:endParaRPr lang="en-GB" dirty="0">
              <a:solidFill>
                <a:srgbClr val="FFC000"/>
              </a:solidFill>
            </a:endParaRPr>
          </a:p>
          <a:p>
            <a:endParaRPr lang="en-GB" dirty="0">
              <a:solidFill>
                <a:srgbClr val="FFC000"/>
              </a:solidFill>
            </a:endParaRPr>
          </a:p>
          <a:p>
            <a:endParaRPr lang="en-GB" dirty="0">
              <a:solidFill>
                <a:srgbClr val="FFC000"/>
              </a:solidFill>
            </a:endParaRPr>
          </a:p>
          <a:p>
            <a:endParaRPr lang="en-GB" dirty="0">
              <a:solidFill>
                <a:srgbClr val="FFC000"/>
              </a:solidFill>
            </a:endParaRPr>
          </a:p>
          <a:p>
            <a:endParaRPr lang="en-GB" dirty="0"/>
          </a:p>
        </p:txBody>
      </p:sp>
      <p:pic>
        <p:nvPicPr>
          <p:cNvPr id="7" name="Picture 6">
            <a:extLst>
              <a:ext uri="{FF2B5EF4-FFF2-40B4-BE49-F238E27FC236}">
                <a16:creationId xmlns:a16="http://schemas.microsoft.com/office/drawing/2014/main" id="{832B8E73-BB38-9C88-AFBE-B4918F5B1665}"/>
              </a:ext>
            </a:extLst>
          </p:cNvPr>
          <p:cNvPicPr>
            <a:picLocks noChangeAspect="1"/>
          </p:cNvPicPr>
          <p:nvPr/>
        </p:nvPicPr>
        <p:blipFill>
          <a:blip r:embed="rId2"/>
          <a:stretch>
            <a:fillRect/>
          </a:stretch>
        </p:blipFill>
        <p:spPr>
          <a:xfrm>
            <a:off x="7336723" y="4505112"/>
            <a:ext cx="1117293" cy="1161830"/>
          </a:xfrm>
          <a:prstGeom prst="rect">
            <a:avLst/>
          </a:prstGeom>
        </p:spPr>
      </p:pic>
      <p:sp>
        <p:nvSpPr>
          <p:cNvPr id="11" name="TextBox 10">
            <a:extLst>
              <a:ext uri="{FF2B5EF4-FFF2-40B4-BE49-F238E27FC236}">
                <a16:creationId xmlns:a16="http://schemas.microsoft.com/office/drawing/2014/main" id="{722E5F5A-EBB2-D885-2D24-C7D6237EE440}"/>
              </a:ext>
            </a:extLst>
          </p:cNvPr>
          <p:cNvSpPr txBox="1"/>
          <p:nvPr/>
        </p:nvSpPr>
        <p:spPr>
          <a:xfrm>
            <a:off x="5535156" y="5169910"/>
            <a:ext cx="1831433" cy="261610"/>
          </a:xfrm>
          <a:prstGeom prst="rect">
            <a:avLst/>
          </a:prstGeom>
          <a:noFill/>
        </p:spPr>
        <p:txBody>
          <a:bodyPr wrap="square" rtlCol="0">
            <a:spAutoFit/>
          </a:bodyPr>
          <a:lstStyle/>
          <a:p>
            <a:r>
              <a:rPr lang="en-GB" sz="1100" dirty="0"/>
              <a:t>(Image from discover (2021)</a:t>
            </a:r>
          </a:p>
        </p:txBody>
      </p:sp>
      <p:pic>
        <p:nvPicPr>
          <p:cNvPr id="14" name="Picture 13">
            <a:extLst>
              <a:ext uri="{FF2B5EF4-FFF2-40B4-BE49-F238E27FC236}">
                <a16:creationId xmlns:a16="http://schemas.microsoft.com/office/drawing/2014/main" id="{DF9990C7-4564-43DE-158A-78F51B22D87A}"/>
              </a:ext>
            </a:extLst>
          </p:cNvPr>
          <p:cNvPicPr>
            <a:picLocks noChangeAspect="1"/>
          </p:cNvPicPr>
          <p:nvPr/>
        </p:nvPicPr>
        <p:blipFill>
          <a:blip r:embed="rId3"/>
          <a:stretch>
            <a:fillRect/>
          </a:stretch>
        </p:blipFill>
        <p:spPr>
          <a:xfrm>
            <a:off x="9875520" y="4018876"/>
            <a:ext cx="1903579" cy="1175253"/>
          </a:xfrm>
          <a:prstGeom prst="rect">
            <a:avLst/>
          </a:prstGeom>
        </p:spPr>
      </p:pic>
      <p:sp>
        <p:nvSpPr>
          <p:cNvPr id="16" name="TextBox 15">
            <a:extLst>
              <a:ext uri="{FF2B5EF4-FFF2-40B4-BE49-F238E27FC236}">
                <a16:creationId xmlns:a16="http://schemas.microsoft.com/office/drawing/2014/main" id="{EAC016CA-4971-44E2-1868-4AD5A11A968F}"/>
              </a:ext>
            </a:extLst>
          </p:cNvPr>
          <p:cNvSpPr txBox="1"/>
          <p:nvPr/>
        </p:nvSpPr>
        <p:spPr>
          <a:xfrm>
            <a:off x="10151666" y="5187957"/>
            <a:ext cx="1584965" cy="461665"/>
          </a:xfrm>
          <a:prstGeom prst="rect">
            <a:avLst/>
          </a:prstGeom>
          <a:noFill/>
        </p:spPr>
        <p:txBody>
          <a:bodyPr wrap="square" rtlCol="0">
            <a:spAutoFit/>
          </a:bodyPr>
          <a:lstStyle/>
          <a:p>
            <a:r>
              <a:rPr lang="en-GB" sz="1200" dirty="0"/>
              <a:t>Image from Newcastle University (2023) </a:t>
            </a:r>
          </a:p>
        </p:txBody>
      </p:sp>
      <p:pic>
        <p:nvPicPr>
          <p:cNvPr id="17" name="Picture 16">
            <a:extLst>
              <a:ext uri="{FF2B5EF4-FFF2-40B4-BE49-F238E27FC236}">
                <a16:creationId xmlns:a16="http://schemas.microsoft.com/office/drawing/2014/main" id="{9CB8DC63-1C66-2236-853A-4744BE6A0DDC}"/>
              </a:ext>
            </a:extLst>
          </p:cNvPr>
          <p:cNvPicPr>
            <a:picLocks noChangeAspect="1"/>
          </p:cNvPicPr>
          <p:nvPr/>
        </p:nvPicPr>
        <p:blipFill>
          <a:blip r:embed="rId4"/>
          <a:stretch>
            <a:fillRect/>
          </a:stretch>
        </p:blipFill>
        <p:spPr>
          <a:xfrm>
            <a:off x="184449" y="4204578"/>
            <a:ext cx="2080449" cy="1062253"/>
          </a:xfrm>
          <a:prstGeom prst="rect">
            <a:avLst/>
          </a:prstGeom>
        </p:spPr>
      </p:pic>
      <p:sp>
        <p:nvSpPr>
          <p:cNvPr id="18" name="TextBox 17">
            <a:extLst>
              <a:ext uri="{FF2B5EF4-FFF2-40B4-BE49-F238E27FC236}">
                <a16:creationId xmlns:a16="http://schemas.microsoft.com/office/drawing/2014/main" id="{7939E2DC-3E3D-EE94-D6C5-7BD47E64DF1D}"/>
              </a:ext>
            </a:extLst>
          </p:cNvPr>
          <p:cNvSpPr txBox="1"/>
          <p:nvPr/>
        </p:nvSpPr>
        <p:spPr>
          <a:xfrm>
            <a:off x="1456385" y="5266832"/>
            <a:ext cx="1819108" cy="400110"/>
          </a:xfrm>
          <a:prstGeom prst="rect">
            <a:avLst/>
          </a:prstGeom>
          <a:noFill/>
        </p:spPr>
        <p:txBody>
          <a:bodyPr wrap="square" rtlCol="0">
            <a:spAutoFit/>
          </a:bodyPr>
          <a:lstStyle/>
          <a:p>
            <a:r>
              <a:rPr lang="en-GB" sz="1000" dirty="0"/>
              <a:t>Image from: Bright Concept (2022)</a:t>
            </a:r>
          </a:p>
        </p:txBody>
      </p:sp>
    </p:spTree>
    <p:extLst>
      <p:ext uri="{BB962C8B-B14F-4D97-AF65-F5344CB8AC3E}">
        <p14:creationId xmlns:p14="http://schemas.microsoft.com/office/powerpoint/2010/main" val="12586711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4AC64-1ECC-67E6-8EE7-9BDDB27D7D4F}"/>
              </a:ext>
            </a:extLst>
          </p:cNvPr>
          <p:cNvSpPr>
            <a:spLocks noGrp="1"/>
          </p:cNvSpPr>
          <p:nvPr>
            <p:ph type="title"/>
          </p:nvPr>
        </p:nvSpPr>
        <p:spPr>
          <a:xfrm>
            <a:off x="556846" y="225082"/>
            <a:ext cx="11527302" cy="6632917"/>
          </a:xfrm>
        </p:spPr>
        <p:txBody>
          <a:bodyPr>
            <a:normAutofit fontScale="90000"/>
          </a:bodyPr>
          <a:lstStyle/>
          <a:p>
            <a:pPr marL="0" indent="0"/>
            <a:r>
              <a:rPr lang="en-GB" sz="1800" dirty="0"/>
              <a:t>Bright Concept (2023) Critical thinking. Available at: </a:t>
            </a:r>
            <a:r>
              <a:rPr lang="en-GB" sz="1800" dirty="0">
                <a:hlinkClick r:id="rId2"/>
              </a:rPr>
              <a:t>https://www.brightconcept-consulting.com/en/blog/leadership/how-to-develop-the-7-skills-of-critical-thinking</a:t>
            </a:r>
            <a:r>
              <a:rPr lang="en-GB" sz="1800" dirty="0"/>
              <a:t> (Accessed 12 September 2023)</a:t>
            </a:r>
            <a:br>
              <a:rPr lang="en-GB" sz="1800" dirty="0"/>
            </a:br>
            <a:br>
              <a:rPr lang="en-GB" sz="1800" dirty="0"/>
            </a:br>
            <a:r>
              <a:rPr lang="en-GB" sz="1800" dirty="0"/>
              <a:t>Bournemouth University (2021) </a:t>
            </a:r>
            <a:r>
              <a:rPr lang="en-GB" sz="1800" i="1" dirty="0"/>
              <a:t>Study Skills. </a:t>
            </a:r>
            <a:r>
              <a:rPr lang="en-GB" sz="1800" dirty="0"/>
              <a:t>Available at: </a:t>
            </a:r>
            <a:r>
              <a:rPr lang="en-GB" sz="1800" dirty="0">
                <a:hlinkClick r:id="rId3"/>
              </a:rPr>
              <a:t>https://www.bournemouth.ac.uk/news/2021-02-26/study-skills-resources-critical-thinking</a:t>
            </a:r>
            <a:r>
              <a:rPr lang="en-GB" sz="1800" dirty="0"/>
              <a:t> (Accessed: 09 September 2021)</a:t>
            </a:r>
            <a:br>
              <a:rPr lang="en-GB" sz="1800" dirty="0"/>
            </a:br>
            <a:br>
              <a:rPr lang="en-GB" sz="1800" dirty="0"/>
            </a:br>
            <a:r>
              <a:rPr lang="en-GB" sz="1800" dirty="0"/>
              <a:t>Burns, T and Sinfield, S. (2022) </a:t>
            </a:r>
            <a:r>
              <a:rPr lang="en-GB" sz="1800" i="1" dirty="0"/>
              <a:t>Essential Study Skills. 5</a:t>
            </a:r>
            <a:r>
              <a:rPr lang="en-GB" sz="1800" i="1" baseline="30000" dirty="0"/>
              <a:t>th</a:t>
            </a:r>
            <a:r>
              <a:rPr lang="en-GB" sz="1800" i="1" dirty="0"/>
              <a:t> </a:t>
            </a:r>
            <a:r>
              <a:rPr lang="en-GB" sz="1800" dirty="0" err="1"/>
              <a:t>edn</a:t>
            </a:r>
            <a:r>
              <a:rPr lang="en-GB" sz="1800" i="1" dirty="0"/>
              <a:t>. </a:t>
            </a:r>
            <a:r>
              <a:rPr lang="en-GB" sz="1800" dirty="0"/>
              <a:t>London: Sage</a:t>
            </a:r>
            <a:br>
              <a:rPr lang="en-GB" sz="1800" dirty="0"/>
            </a:br>
            <a:br>
              <a:rPr lang="en-GB" sz="1800" dirty="0"/>
            </a:br>
            <a:r>
              <a:rPr lang="en-GB" sz="1800" dirty="0"/>
              <a:t>Cottrell, S. (2019) </a:t>
            </a:r>
            <a:r>
              <a:rPr lang="en-GB" sz="1800" i="1" dirty="0"/>
              <a:t>The study skills handbook</a:t>
            </a:r>
            <a:r>
              <a:rPr lang="en-GB" sz="1800" dirty="0"/>
              <a:t>. 5th </a:t>
            </a:r>
            <a:r>
              <a:rPr lang="en-GB" sz="1800" dirty="0" err="1"/>
              <a:t>edn</a:t>
            </a:r>
            <a:r>
              <a:rPr lang="en-GB" sz="1800" dirty="0"/>
              <a:t>. London: Red Globe Press.</a:t>
            </a:r>
            <a:br>
              <a:rPr lang="en-GB" sz="1800" dirty="0"/>
            </a:br>
            <a:br>
              <a:rPr lang="en-GB" sz="1800" dirty="0"/>
            </a:br>
            <a:r>
              <a:rPr lang="en-GB" sz="1800" dirty="0"/>
              <a:t>Day, T. (2018) </a:t>
            </a:r>
            <a:r>
              <a:rPr lang="en-GB" sz="1800" i="1" dirty="0"/>
              <a:t>Success in Academic Writing. </a:t>
            </a:r>
            <a:r>
              <a:rPr lang="en-GB" sz="1800" dirty="0"/>
              <a:t>2</a:t>
            </a:r>
            <a:r>
              <a:rPr lang="en-GB" sz="1800" baseline="30000" dirty="0"/>
              <a:t>nd</a:t>
            </a:r>
            <a:r>
              <a:rPr lang="en-GB" sz="1800" dirty="0"/>
              <a:t> </a:t>
            </a:r>
            <a:r>
              <a:rPr lang="en-GB" sz="1800" dirty="0" err="1"/>
              <a:t>edn</a:t>
            </a:r>
            <a:r>
              <a:rPr lang="en-GB" sz="1800" dirty="0"/>
              <a:t>. London: Palgrave</a:t>
            </a:r>
            <a:br>
              <a:rPr lang="en-GB" sz="1800" dirty="0"/>
            </a:br>
            <a:r>
              <a:rPr lang="en-GB" sz="1800" dirty="0" err="1"/>
              <a:t>Hubpages</a:t>
            </a:r>
            <a:r>
              <a:rPr lang="en-GB" sz="1800" dirty="0"/>
              <a:t> (2021) Academic Writing. Available at: </a:t>
            </a:r>
            <a:r>
              <a:rPr lang="en-GB" sz="1800" dirty="0">
                <a:hlinkClick r:id="rId4"/>
              </a:rPr>
              <a:t>https://discover.hubpages.com/literature/Skills-to-learn-in-Academic-writing</a:t>
            </a:r>
            <a:r>
              <a:rPr lang="en-GB" sz="1800" dirty="0"/>
              <a:t> (Accessed: 12 September 2023)</a:t>
            </a:r>
            <a:br>
              <a:rPr lang="en-GB" sz="1800" dirty="0"/>
            </a:br>
            <a:br>
              <a:rPr lang="en-GB" sz="1800" dirty="0"/>
            </a:br>
            <a:r>
              <a:rPr lang="en-GB" sz="1800" dirty="0"/>
              <a:t>Discover (2023) </a:t>
            </a:r>
            <a:r>
              <a:rPr lang="en-GB" sz="1800" i="1" dirty="0"/>
              <a:t>Academic Writing. </a:t>
            </a:r>
            <a:r>
              <a:rPr lang="en-GB" sz="1800" dirty="0"/>
              <a:t>Available </a:t>
            </a:r>
            <a:r>
              <a:rPr lang="en-GB" sz="1800" dirty="0" err="1"/>
              <a:t>at:</a:t>
            </a:r>
            <a:r>
              <a:rPr lang="en-GB" sz="1800" i="1" dirty="0" err="1">
                <a:hlinkClick r:id="rId4"/>
              </a:rPr>
              <a:t>https</a:t>
            </a:r>
            <a:r>
              <a:rPr lang="en-GB" sz="1800" dirty="0">
                <a:hlinkClick r:id="rId4"/>
              </a:rPr>
              <a:t>://discover.hubpages.com/literature/Skills-to-learn-in-Academic-writing</a:t>
            </a:r>
            <a:r>
              <a:rPr lang="en-GB" sz="1800" dirty="0"/>
              <a:t> (Accessed: 12 September 2023)</a:t>
            </a:r>
            <a:br>
              <a:rPr lang="en-GB" sz="1800" dirty="0"/>
            </a:br>
            <a:br>
              <a:rPr lang="en-GB" sz="1800" dirty="0"/>
            </a:br>
            <a:r>
              <a:rPr lang="en-GB" sz="1800" dirty="0"/>
              <a:t>Moore, S </a:t>
            </a:r>
            <a:r>
              <a:rPr lang="en-GB" sz="1800" i="1" dirty="0"/>
              <a:t>et al. </a:t>
            </a:r>
            <a:r>
              <a:rPr lang="en-GB" sz="1800" dirty="0"/>
              <a:t>(2010) </a:t>
            </a:r>
            <a:r>
              <a:rPr lang="en-GB" sz="1800" i="1" dirty="0"/>
              <a:t>The ultimate Study Skills Handbook</a:t>
            </a:r>
            <a:r>
              <a:rPr lang="en-GB" sz="1800" dirty="0"/>
              <a:t>. Maidenhead: Open University Press</a:t>
            </a:r>
            <a:br>
              <a:rPr lang="en-GB" sz="1800" dirty="0"/>
            </a:br>
            <a:br>
              <a:rPr lang="en-GB" sz="1800" dirty="0"/>
            </a:br>
            <a:r>
              <a:rPr lang="en-GB" sz="1800" dirty="0"/>
              <a:t>Macleod-Brudenell, I and Kay (2008) </a:t>
            </a:r>
            <a:r>
              <a:rPr lang="en-GB" sz="1800" i="1" dirty="0"/>
              <a:t>Advanced Early Years. </a:t>
            </a:r>
            <a:r>
              <a:rPr lang="en-GB" sz="1800" dirty="0"/>
              <a:t>2</a:t>
            </a:r>
            <a:r>
              <a:rPr lang="en-GB" sz="1800" baseline="30000" dirty="0"/>
              <a:t>nd</a:t>
            </a:r>
            <a:r>
              <a:rPr lang="en-GB" sz="1800" dirty="0"/>
              <a:t> </a:t>
            </a:r>
            <a:r>
              <a:rPr lang="en-GB" sz="1800" dirty="0" err="1"/>
              <a:t>edn</a:t>
            </a:r>
            <a:r>
              <a:rPr lang="en-GB" sz="1800" dirty="0"/>
              <a:t>. London: Pearson Education LTD</a:t>
            </a:r>
            <a:br>
              <a:rPr lang="en-GB" sz="1800" dirty="0"/>
            </a:br>
            <a:r>
              <a:rPr lang="en-GB" sz="1800" dirty="0"/>
              <a:t>Skills you need (2023) </a:t>
            </a:r>
            <a:r>
              <a:rPr lang="en-GB" sz="1800" i="1" dirty="0"/>
              <a:t>Critical thinking. </a:t>
            </a:r>
            <a:r>
              <a:rPr lang="en-GB" sz="1800" dirty="0"/>
              <a:t>Available at: </a:t>
            </a:r>
            <a:r>
              <a:rPr lang="en-GB" sz="1800" dirty="0">
                <a:hlinkClick r:id="rId5"/>
              </a:rPr>
              <a:t>https://www.skillsyouneed.com/learn/critical-thinking.html</a:t>
            </a:r>
            <a:r>
              <a:rPr lang="en-GB" sz="1800" dirty="0"/>
              <a:t> (Accessed: 09 September 2023)</a:t>
            </a:r>
            <a:br>
              <a:rPr lang="en-GB" sz="1800" dirty="0"/>
            </a:br>
            <a:br>
              <a:rPr lang="en-GB" sz="1800" dirty="0"/>
            </a:br>
            <a:r>
              <a:rPr lang="en-GB" sz="1800" dirty="0"/>
              <a:t>University of Sheffield (2023) </a:t>
            </a:r>
            <a:r>
              <a:rPr lang="en-GB" sz="1800" i="1" dirty="0"/>
              <a:t>Academic Skills. </a:t>
            </a:r>
            <a:r>
              <a:rPr lang="en-GB" sz="1800" dirty="0"/>
              <a:t>Available at: </a:t>
            </a:r>
            <a:r>
              <a:rPr lang="en-GB" sz="1800" dirty="0">
                <a:hlinkClick r:id="rId6"/>
              </a:rPr>
              <a:t>https://www.sheffield.ac.uk/academic-skills/study-skills-online/academic writing#:~:text=Academic%20writing%20is%20part%20of,underpins%20written%20assessment%20at%20university</a:t>
            </a:r>
            <a:r>
              <a:rPr lang="en-GB" sz="1800" dirty="0"/>
              <a:t>. (Accessed: 09 September 2023)</a:t>
            </a:r>
            <a:br>
              <a:rPr lang="en-GB" sz="1800" dirty="0"/>
            </a:br>
            <a:br>
              <a:rPr lang="en-GB" sz="1800" dirty="0"/>
            </a:br>
            <a:r>
              <a:rPr lang="en-GB" sz="1800" dirty="0"/>
              <a:t>Newcastle University (2023) </a:t>
            </a:r>
            <a:r>
              <a:rPr lang="en-GB" sz="1800" i="1" dirty="0"/>
              <a:t>Academic Skills. </a:t>
            </a:r>
            <a:r>
              <a:rPr lang="en-GB" sz="1800" dirty="0"/>
              <a:t>Reding and Note Taking. Available at: </a:t>
            </a:r>
            <a:r>
              <a:rPr lang="en-GB" sz="1800" dirty="0">
                <a:hlinkClick r:id="rId7"/>
              </a:rPr>
              <a:t>https://www.ncl.ac.uk/academic-skills-kit/study-skills/reading-and-note-taking/note-taking-strategies/</a:t>
            </a:r>
            <a:r>
              <a:rPr lang="en-GB" sz="1800" dirty="0"/>
              <a:t> (Accessed: 12 Sept 2023)</a:t>
            </a:r>
            <a:br>
              <a:rPr lang="en-GB" sz="2000" dirty="0"/>
            </a:br>
            <a:endParaRPr lang="en-GB" dirty="0"/>
          </a:p>
        </p:txBody>
      </p:sp>
    </p:spTree>
    <p:extLst>
      <p:ext uri="{BB962C8B-B14F-4D97-AF65-F5344CB8AC3E}">
        <p14:creationId xmlns:p14="http://schemas.microsoft.com/office/powerpoint/2010/main" val="1986669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976</TotalTime>
  <Words>931</Words>
  <Application>Microsoft Office PowerPoint</Application>
  <PresentationFormat>Widescreen</PresentationFormat>
  <Paragraphs>38</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Bright Concept (2023) Critical thinking. Available at: https://www.brightconcept-consulting.com/en/blog/leadership/how-to-develop-the-7-skills-of-critical-thinking (Accessed 12 September 2023)  Bournemouth University (2021) Study Skills. Available at: https://www.bournemouth.ac.uk/news/2021-02-26/study-skills-resources-critical-thinking (Accessed: 09 September 2021)  Burns, T and Sinfield, S. (2022) Essential Study Skills. 5th edn. London: Sage  Cottrell, S. (2019) The study skills handbook. 5th edn. London: Red Globe Press.  Day, T. (2018) Success in Academic Writing. 2nd edn. London: Palgrave Hubpages (2021) Academic Writing. Available at: https://discover.hubpages.com/literature/Skills-to-learn-in-Academic-writing (Accessed: 12 September 2023)  Discover (2023) Academic Writing. Available at:https://discover.hubpages.com/literature/Skills-to-learn-in-Academic-writing (Accessed: 12 September 2023)  Moore, S et al. (2010) The ultimate Study Skills Handbook. Maidenhead: Open University Press  Macleod-Brudenell, I and Kay (2008) Advanced Early Years. 2nd edn. London: Pearson Education LTD Skills you need (2023) Critical thinking. Available at: https://www.skillsyouneed.com/learn/critical-thinking.html (Accessed: 09 September 2023)  University of Sheffield (2023) Academic Skills. Available at: https://www.sheffield.ac.uk/academic-skills/study-skills-online/academic writing#:~:text=Academic%20writing%20is%20part%20of,underpins%20written%20assessment%20at%20university. (Accessed: 09 September 2023)  Newcastle University (2023) Academic Skills. Reding and Note Taking. Available at: https://www.ncl.ac.uk/academic-skills-kit/study-skills/reading-and-note-taking/note-taking-strategies/ (Accessed: 12 Sept 2023)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thomas</dc:creator>
  <cp:lastModifiedBy>claire thomas</cp:lastModifiedBy>
  <cp:revision>1</cp:revision>
  <dcterms:created xsi:type="dcterms:W3CDTF">2023-09-03T14:54:27Z</dcterms:created>
  <dcterms:modified xsi:type="dcterms:W3CDTF">2023-09-18T16:19:03Z</dcterms:modified>
</cp:coreProperties>
</file>