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05" autoAdjust="0"/>
    <p:restoredTop sz="94660"/>
  </p:normalViewPr>
  <p:slideViewPr>
    <p:cSldViewPr snapToGrid="0">
      <p:cViewPr varScale="1">
        <p:scale>
          <a:sx n="68" d="100"/>
          <a:sy n="68"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A034259-8F56-485B-9D11-00550C4F11A8}" type="datetimeFigureOut">
              <a:rPr lang="en-GB" smtClean="0"/>
              <a:t>27/03/2020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5DD90F5-2740-475E-8DA5-86F5FB24F4B2}"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739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2761941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A034259-8F56-485B-9D11-00550C4F11A8}" type="datetimeFigureOut">
              <a:rPr lang="en-GB" smtClean="0"/>
              <a:t>27/03/2020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5DD90F5-2740-475E-8DA5-86F5FB24F4B2}"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30187752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34259-8F56-485B-9D11-00550C4F11A8}"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05076418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034259-8F56-485B-9D11-00550C4F11A8}" type="datetimeFigureOut">
              <a:rPr lang="en-GB" smtClean="0"/>
              <a:t>27/03/2020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17174558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034259-8F56-485B-9D11-00550C4F11A8}" type="datetimeFigureOut">
              <a:rPr lang="en-GB" smtClean="0"/>
              <a:t>27/03/2020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2055673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34259-8F56-485B-9D11-00550C4F11A8}" type="datetimeFigureOut">
              <a:rPr lang="en-GB" smtClean="0"/>
              <a:t>27/03/2020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4641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CA034259-8F56-485B-9D11-00550C4F11A8}" type="datetimeFigureOut">
              <a:rPr lang="en-GB" smtClean="0"/>
              <a:t>27/03/2020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5DD90F5-2740-475E-8DA5-86F5FB24F4B2}"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948801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CA034259-8F56-485B-9D11-00550C4F11A8}" type="datetimeFigureOut">
              <a:rPr lang="en-GB" smtClean="0"/>
              <a:t>27/03/2020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617402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3826808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034259-8F56-485B-9D11-00550C4F11A8}"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DD90F5-2740-475E-8DA5-86F5FB24F4B2}" type="slidenum">
              <a:rPr lang="en-GB" smtClean="0"/>
              <a:t>‹#›</a:t>
            </a:fld>
            <a:endParaRPr lang="en-GB"/>
          </a:p>
        </p:txBody>
      </p:sp>
    </p:spTree>
    <p:extLst>
      <p:ext uri="{BB962C8B-B14F-4D97-AF65-F5344CB8AC3E}">
        <p14:creationId xmlns:p14="http://schemas.microsoft.com/office/powerpoint/2010/main" val="1223367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A034259-8F56-485B-9D11-00550C4F11A8}" type="datetimeFigureOut">
              <a:rPr lang="en-GB" smtClean="0"/>
              <a:t>27/03/2020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5DD90F5-2740-475E-8DA5-86F5FB24F4B2}"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936462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aronwant.org/sweatshops-china"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83462" y="3154681"/>
            <a:ext cx="9692641" cy="3703319"/>
          </a:xfrm>
          <a:prstGeom prst="rect">
            <a:avLst/>
          </a:prstGeom>
        </p:spPr>
      </p:pic>
      <p:pic>
        <p:nvPicPr>
          <p:cNvPr id="7" name="Picture 6"/>
          <p:cNvPicPr>
            <a:picLocks noChangeAspect="1"/>
          </p:cNvPicPr>
          <p:nvPr/>
        </p:nvPicPr>
        <p:blipFill>
          <a:blip r:embed="rId3"/>
          <a:stretch>
            <a:fillRect/>
          </a:stretch>
        </p:blipFill>
        <p:spPr>
          <a:xfrm>
            <a:off x="9051340" y="0"/>
            <a:ext cx="3140660" cy="3154681"/>
          </a:xfrm>
          <a:prstGeom prst="rect">
            <a:avLst/>
          </a:prstGeom>
        </p:spPr>
      </p:pic>
      <p:pic>
        <p:nvPicPr>
          <p:cNvPr id="5" name="Picture 4"/>
          <p:cNvPicPr>
            <a:picLocks noChangeAspect="1"/>
          </p:cNvPicPr>
          <p:nvPr/>
        </p:nvPicPr>
        <p:blipFill>
          <a:blip r:embed="rId4"/>
          <a:stretch>
            <a:fillRect/>
          </a:stretch>
        </p:blipFill>
        <p:spPr>
          <a:xfrm>
            <a:off x="283462" y="0"/>
            <a:ext cx="3115839" cy="3154680"/>
          </a:xfrm>
          <a:prstGeom prst="rect">
            <a:avLst/>
          </a:prstGeom>
        </p:spPr>
      </p:pic>
      <p:sp>
        <p:nvSpPr>
          <p:cNvPr id="6" name="Sun 5"/>
          <p:cNvSpPr/>
          <p:nvPr/>
        </p:nvSpPr>
        <p:spPr>
          <a:xfrm>
            <a:off x="3794760" y="804672"/>
            <a:ext cx="4663439" cy="4688704"/>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lstStyle/>
          <a:p>
            <a:r>
              <a:rPr lang="en-GB" sz="2000" dirty="0"/>
              <a:t>HOW IS ESDGC PROMOTED </a:t>
            </a:r>
            <a:br>
              <a:rPr lang="en-GB" sz="2000" dirty="0"/>
            </a:br>
            <a:r>
              <a:rPr lang="en-GB" sz="2000" dirty="0"/>
              <a:t>through education?</a:t>
            </a:r>
          </a:p>
        </p:txBody>
      </p:sp>
      <p:sp>
        <p:nvSpPr>
          <p:cNvPr id="3" name="Subtitle 2"/>
          <p:cNvSpPr>
            <a:spLocks noGrp="1"/>
          </p:cNvSpPr>
          <p:nvPr>
            <p:ph type="subTitle" idx="1"/>
          </p:nvPr>
        </p:nvSpPr>
        <p:spPr>
          <a:xfrm>
            <a:off x="9857232" y="5934456"/>
            <a:ext cx="2231986" cy="787019"/>
          </a:xfrm>
        </p:spPr>
        <p:txBody>
          <a:bodyPr>
            <a:normAutofit/>
          </a:bodyPr>
          <a:lstStyle/>
          <a:p>
            <a:pPr algn="r"/>
            <a:r>
              <a:rPr lang="en-GB" sz="1600" dirty="0"/>
              <a:t>Naomi </a:t>
            </a:r>
            <a:r>
              <a:rPr lang="en-GB" sz="1600" dirty="0" err="1"/>
              <a:t>james</a:t>
            </a:r>
            <a:endParaRPr lang="en-GB" sz="1600" dirty="0"/>
          </a:p>
          <a:p>
            <a:pPr algn="r"/>
            <a:r>
              <a:rPr lang="en-GB" sz="1600" dirty="0"/>
              <a:t>1504390</a:t>
            </a:r>
          </a:p>
        </p:txBody>
      </p:sp>
      <p:sp>
        <p:nvSpPr>
          <p:cNvPr id="4" name="AutoShape 2" descr="Image result for esdgc"/>
          <p:cNvSpPr>
            <a:spLocks noChangeAspect="1" noChangeArrowheads="1"/>
          </p:cNvSpPr>
          <p:nvPr/>
        </p:nvSpPr>
        <p:spPr bwMode="auto">
          <a:xfrm>
            <a:off x="228599" y="-144463"/>
            <a:ext cx="1243585" cy="15617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p:cNvSpPr txBox="1"/>
          <p:nvPr/>
        </p:nvSpPr>
        <p:spPr>
          <a:xfrm>
            <a:off x="228599" y="0"/>
            <a:ext cx="1517905" cy="246221"/>
          </a:xfrm>
          <a:prstGeom prst="rect">
            <a:avLst/>
          </a:prstGeom>
          <a:noFill/>
        </p:spPr>
        <p:txBody>
          <a:bodyPr wrap="square" rtlCol="0">
            <a:spAutoFit/>
          </a:bodyPr>
          <a:lstStyle/>
          <a:p>
            <a:endParaRPr lang="en-GB" sz="1000" dirty="0"/>
          </a:p>
        </p:txBody>
      </p:sp>
      <p:sp>
        <p:nvSpPr>
          <p:cNvPr id="12" name="Rectangle 11"/>
          <p:cNvSpPr/>
          <p:nvPr/>
        </p:nvSpPr>
        <p:spPr>
          <a:xfrm>
            <a:off x="987551" y="3211431"/>
            <a:ext cx="1194558" cy="246221"/>
          </a:xfrm>
          <a:prstGeom prst="rect">
            <a:avLst/>
          </a:prstGeom>
        </p:spPr>
        <p:txBody>
          <a:bodyPr wrap="none">
            <a:spAutoFit/>
          </a:bodyPr>
          <a:lstStyle/>
          <a:p>
            <a:r>
              <a:rPr lang="en-GB" sz="1000" dirty="0"/>
              <a:t>(Education Images).</a:t>
            </a:r>
          </a:p>
        </p:txBody>
      </p:sp>
      <p:sp>
        <p:nvSpPr>
          <p:cNvPr id="10" name="TextBox 9">
            <a:extLst>
              <a:ext uri="{FF2B5EF4-FFF2-40B4-BE49-F238E27FC236}">
                <a16:creationId xmlns:a16="http://schemas.microsoft.com/office/drawing/2014/main" id="{F03F4CA3-B412-4A95-803D-3EFADB110E30}"/>
              </a:ext>
            </a:extLst>
          </p:cNvPr>
          <p:cNvSpPr txBox="1"/>
          <p:nvPr/>
        </p:nvSpPr>
        <p:spPr>
          <a:xfrm>
            <a:off x="2359378" y="2844800"/>
            <a:ext cx="842241" cy="215444"/>
          </a:xfrm>
          <a:prstGeom prst="rect">
            <a:avLst/>
          </a:prstGeom>
          <a:noFill/>
        </p:spPr>
        <p:txBody>
          <a:bodyPr wrap="square" rtlCol="0">
            <a:spAutoFit/>
          </a:bodyPr>
          <a:lstStyle/>
          <a:p>
            <a:r>
              <a:rPr lang="en-GB" sz="800" dirty="0"/>
              <a:t>(Stanwell.org).</a:t>
            </a:r>
          </a:p>
        </p:txBody>
      </p:sp>
      <p:sp>
        <p:nvSpPr>
          <p:cNvPr id="11" name="TextBox 10">
            <a:extLst>
              <a:ext uri="{FF2B5EF4-FFF2-40B4-BE49-F238E27FC236}">
                <a16:creationId xmlns:a16="http://schemas.microsoft.com/office/drawing/2014/main" id="{9781D526-DD7F-4C7F-828D-86E773D41D0F}"/>
              </a:ext>
            </a:extLst>
          </p:cNvPr>
          <p:cNvSpPr txBox="1"/>
          <p:nvPr/>
        </p:nvSpPr>
        <p:spPr>
          <a:xfrm>
            <a:off x="11253935" y="2675523"/>
            <a:ext cx="835283" cy="215444"/>
          </a:xfrm>
          <a:prstGeom prst="rect">
            <a:avLst/>
          </a:prstGeom>
          <a:noFill/>
        </p:spPr>
        <p:txBody>
          <a:bodyPr wrap="square" rtlCol="0">
            <a:spAutoFit/>
          </a:bodyPr>
          <a:lstStyle/>
          <a:p>
            <a:r>
              <a:rPr lang="en-GB" sz="800" dirty="0"/>
              <a:t>(t2group.org).</a:t>
            </a:r>
          </a:p>
        </p:txBody>
      </p:sp>
    </p:spTree>
    <p:extLst>
      <p:ext uri="{BB962C8B-B14F-4D97-AF65-F5344CB8AC3E}">
        <p14:creationId xmlns:p14="http://schemas.microsoft.com/office/powerpoint/2010/main" val="181073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29AE9AE-EFF9-4536-925D-CED1E54407D7}"/>
              </a:ext>
            </a:extLst>
          </p:cNvPr>
          <p:cNvSpPr>
            <a:spLocks noGrp="1"/>
          </p:cNvSpPr>
          <p:nvPr>
            <p:ph type="subTitle" idx="1"/>
          </p:nvPr>
        </p:nvSpPr>
        <p:spPr>
          <a:xfrm>
            <a:off x="982133" y="1580444"/>
            <a:ext cx="10747023" cy="5141031"/>
          </a:xfrm>
        </p:spPr>
        <p:txBody>
          <a:bodyPr/>
          <a:lstStyle/>
          <a:p>
            <a:endParaRPr lang="en-GB" dirty="0"/>
          </a:p>
        </p:txBody>
      </p:sp>
      <p:pic>
        <p:nvPicPr>
          <p:cNvPr id="4" name="Picture 2">
            <a:extLst>
              <a:ext uri="{FF2B5EF4-FFF2-40B4-BE49-F238E27FC236}">
                <a16:creationId xmlns:a16="http://schemas.microsoft.com/office/drawing/2014/main" id="{12035EE2-7300-41BE-82E2-61067C002E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5156" y="1580444"/>
            <a:ext cx="6863643" cy="1885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a:extLst>
              <a:ext uri="{FF2B5EF4-FFF2-40B4-BE49-F238E27FC236}">
                <a16:creationId xmlns:a16="http://schemas.microsoft.com/office/drawing/2014/main" id="{2B1A030A-54F9-403C-8F46-3C3E12BEB032}"/>
              </a:ext>
            </a:extLst>
          </p:cNvPr>
          <p:cNvSpPr/>
          <p:nvPr/>
        </p:nvSpPr>
        <p:spPr>
          <a:xfrm rot="20693092">
            <a:off x="1098114" y="3781627"/>
            <a:ext cx="2974084" cy="369332"/>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The Natural Environment</a:t>
            </a:r>
          </a:p>
        </p:txBody>
      </p:sp>
      <p:sp>
        <p:nvSpPr>
          <p:cNvPr id="6" name="Rectangle 5">
            <a:extLst>
              <a:ext uri="{FF2B5EF4-FFF2-40B4-BE49-F238E27FC236}">
                <a16:creationId xmlns:a16="http://schemas.microsoft.com/office/drawing/2014/main" id="{98CE2D4E-B16A-4372-B449-07A951481DEE}"/>
              </a:ext>
            </a:extLst>
          </p:cNvPr>
          <p:cNvSpPr/>
          <p:nvPr/>
        </p:nvSpPr>
        <p:spPr>
          <a:xfrm rot="20664650">
            <a:off x="2353118" y="4375593"/>
            <a:ext cx="915635"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Health</a:t>
            </a:r>
          </a:p>
        </p:txBody>
      </p:sp>
      <p:sp>
        <p:nvSpPr>
          <p:cNvPr id="7" name="Rectangle 6">
            <a:extLst>
              <a:ext uri="{FF2B5EF4-FFF2-40B4-BE49-F238E27FC236}">
                <a16:creationId xmlns:a16="http://schemas.microsoft.com/office/drawing/2014/main" id="{84487692-A2E6-48FA-A928-F7700F8E17EF}"/>
              </a:ext>
            </a:extLst>
          </p:cNvPr>
          <p:cNvSpPr/>
          <p:nvPr/>
        </p:nvSpPr>
        <p:spPr>
          <a:xfrm rot="1312282">
            <a:off x="8719239" y="3966293"/>
            <a:ext cx="2371355"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Identity and Culture</a:t>
            </a:r>
          </a:p>
        </p:txBody>
      </p:sp>
      <p:sp>
        <p:nvSpPr>
          <p:cNvPr id="8" name="Rectangle 7">
            <a:extLst>
              <a:ext uri="{FF2B5EF4-FFF2-40B4-BE49-F238E27FC236}">
                <a16:creationId xmlns:a16="http://schemas.microsoft.com/office/drawing/2014/main" id="{6733775F-425B-44B0-96EA-2E7E842C5ACF}"/>
              </a:ext>
            </a:extLst>
          </p:cNvPr>
          <p:cNvSpPr/>
          <p:nvPr/>
        </p:nvSpPr>
        <p:spPr>
          <a:xfrm rot="1357651">
            <a:off x="8303109" y="4667844"/>
            <a:ext cx="2576346"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Choices and Decisions</a:t>
            </a:r>
          </a:p>
        </p:txBody>
      </p:sp>
      <p:sp>
        <p:nvSpPr>
          <p:cNvPr id="9" name="Rectangle 8">
            <a:extLst>
              <a:ext uri="{FF2B5EF4-FFF2-40B4-BE49-F238E27FC236}">
                <a16:creationId xmlns:a16="http://schemas.microsoft.com/office/drawing/2014/main" id="{541CA47A-A2B9-4197-A5AB-F4E7C600E531}"/>
              </a:ext>
            </a:extLst>
          </p:cNvPr>
          <p:cNvSpPr/>
          <p:nvPr/>
        </p:nvSpPr>
        <p:spPr>
          <a:xfrm rot="20718330">
            <a:off x="1483754" y="5141329"/>
            <a:ext cx="2836609"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Consumption and Waste</a:t>
            </a:r>
          </a:p>
        </p:txBody>
      </p:sp>
      <p:sp>
        <p:nvSpPr>
          <p:cNvPr id="10" name="Rectangle 9">
            <a:extLst>
              <a:ext uri="{FF2B5EF4-FFF2-40B4-BE49-F238E27FC236}">
                <a16:creationId xmlns:a16="http://schemas.microsoft.com/office/drawing/2014/main" id="{06CD43EB-D365-40C8-8656-62BBBD20FBE2}"/>
              </a:ext>
            </a:extLst>
          </p:cNvPr>
          <p:cNvSpPr/>
          <p:nvPr/>
        </p:nvSpPr>
        <p:spPr>
          <a:xfrm rot="1418079">
            <a:off x="8194986" y="5307719"/>
            <a:ext cx="2311017"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dirty="0">
                <a:ln/>
                <a:solidFill>
                  <a:schemeClr val="accent3"/>
                </a:solidFill>
              </a:rPr>
              <a:t>Wealth and Poverty</a:t>
            </a:r>
            <a:endParaRPr lang="en-US" b="1" cap="none" spc="0" dirty="0">
              <a:ln/>
              <a:solidFill>
                <a:schemeClr val="accent3"/>
              </a:solidFill>
              <a:effectLst/>
            </a:endParaRPr>
          </a:p>
        </p:txBody>
      </p:sp>
      <p:sp>
        <p:nvSpPr>
          <p:cNvPr id="11" name="Rectangle 10">
            <a:extLst>
              <a:ext uri="{FF2B5EF4-FFF2-40B4-BE49-F238E27FC236}">
                <a16:creationId xmlns:a16="http://schemas.microsoft.com/office/drawing/2014/main" id="{C8EAC0AC-665C-48EC-BA60-B7397428B3BC}"/>
              </a:ext>
            </a:extLst>
          </p:cNvPr>
          <p:cNvSpPr/>
          <p:nvPr/>
        </p:nvSpPr>
        <p:spPr>
          <a:xfrm>
            <a:off x="5130158" y="3581295"/>
            <a:ext cx="1931683" cy="369332"/>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b="1" cap="none" spc="0" dirty="0">
                <a:ln/>
                <a:solidFill>
                  <a:schemeClr val="accent3"/>
                </a:solidFill>
                <a:effectLst/>
              </a:rPr>
              <a:t>Climate Change</a:t>
            </a:r>
          </a:p>
        </p:txBody>
      </p:sp>
      <p:sp>
        <p:nvSpPr>
          <p:cNvPr id="12" name="Wave 11">
            <a:extLst>
              <a:ext uri="{FF2B5EF4-FFF2-40B4-BE49-F238E27FC236}">
                <a16:creationId xmlns:a16="http://schemas.microsoft.com/office/drawing/2014/main" id="{AF70E63B-F703-4C56-9CFF-6C00F9C0C1DC}"/>
              </a:ext>
            </a:extLst>
          </p:cNvPr>
          <p:cNvSpPr/>
          <p:nvPr/>
        </p:nvSpPr>
        <p:spPr>
          <a:xfrm>
            <a:off x="4333293" y="3854601"/>
            <a:ext cx="3872106" cy="2389918"/>
          </a:xfrm>
          <a:prstGeom prst="wav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t>
            </a:r>
            <a:r>
              <a:rPr lang="en-GB" dirty="0">
                <a:solidFill>
                  <a:schemeClr val="tx1">
                    <a:lumMod val="65000"/>
                    <a:lumOff val="35000"/>
                  </a:schemeClr>
                </a:solidFill>
              </a:rPr>
              <a:t>Looking after the World and it’s people as though we intend to live in it forever’ (School X policy, 2012).</a:t>
            </a:r>
          </a:p>
        </p:txBody>
      </p:sp>
      <p:sp>
        <p:nvSpPr>
          <p:cNvPr id="13" name="Rectangle 12">
            <a:extLst>
              <a:ext uri="{FF2B5EF4-FFF2-40B4-BE49-F238E27FC236}">
                <a16:creationId xmlns:a16="http://schemas.microsoft.com/office/drawing/2014/main" id="{C58C1533-0198-454F-ACBA-0DE402879CA1}"/>
              </a:ext>
            </a:extLst>
          </p:cNvPr>
          <p:cNvSpPr/>
          <p:nvPr/>
        </p:nvSpPr>
        <p:spPr>
          <a:xfrm>
            <a:off x="3256119" y="298413"/>
            <a:ext cx="5679760"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What is ESDGC?</a:t>
            </a:r>
          </a:p>
        </p:txBody>
      </p:sp>
    </p:spTree>
    <p:extLst>
      <p:ext uri="{BB962C8B-B14F-4D97-AF65-F5344CB8AC3E}">
        <p14:creationId xmlns:p14="http://schemas.microsoft.com/office/powerpoint/2010/main" val="2100667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9DEC9A-3523-4350-AD1D-DB0C7799B338}"/>
              </a:ext>
            </a:extLst>
          </p:cNvPr>
          <p:cNvSpPr txBox="1"/>
          <p:nvPr/>
        </p:nvSpPr>
        <p:spPr>
          <a:xfrm>
            <a:off x="1320800" y="1873956"/>
            <a:ext cx="10103556" cy="2308324"/>
          </a:xfrm>
          <a:prstGeom prst="rect">
            <a:avLst/>
          </a:prstGeom>
          <a:noFill/>
        </p:spPr>
        <p:txBody>
          <a:bodyPr wrap="square" rtlCol="0">
            <a:spAutoFit/>
          </a:bodyPr>
          <a:lstStyle/>
          <a:p>
            <a:pPr marL="285750" indent="-285750">
              <a:buFont typeface="Arial" panose="020B0604020202020204" pitchFamily="34" charset="0"/>
              <a:buChar char="•"/>
            </a:pPr>
            <a:r>
              <a:rPr lang="en-GB" dirty="0"/>
              <a:t>ESDGC HELPS TO INTERGRATE ECONOMIC, ENVIRONMENTAL AND SOCIAL OBJECTIVES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PROMOTES A MORE SUSTAINABLE AND EQUAL WORLD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DEVELOPS SKILLS, KNOWLEDGE AND VALUES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ESDGC IS </a:t>
            </a:r>
            <a:r>
              <a:rPr lang="en-GB" u="sng" dirty="0"/>
              <a:t>NOT</a:t>
            </a:r>
            <a:r>
              <a:rPr lang="en-GB" dirty="0"/>
              <a:t> AN ADDITIONAL SUBJECT IT IS INTEGRATED INTO EDUCATION THROUGH MANY DIFFERENT SUBJECTS INCLUDING WELSH BACCALAUREATE</a:t>
            </a:r>
            <a:r>
              <a:rPr lang="en-GB" u="sng" dirty="0"/>
              <a:t> </a:t>
            </a:r>
          </a:p>
        </p:txBody>
      </p:sp>
      <p:pic>
        <p:nvPicPr>
          <p:cNvPr id="5" name="Picture 4">
            <a:extLst>
              <a:ext uri="{FF2B5EF4-FFF2-40B4-BE49-F238E27FC236}">
                <a16:creationId xmlns:a16="http://schemas.microsoft.com/office/drawing/2014/main" id="{F3CDA51D-DBED-4405-95C5-FBB518BA12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0285" y="3869795"/>
            <a:ext cx="2875316" cy="2875316"/>
          </a:xfrm>
          <a:prstGeom prst="rect">
            <a:avLst/>
          </a:prstGeom>
        </p:spPr>
      </p:pic>
      <p:pic>
        <p:nvPicPr>
          <p:cNvPr id="7" name="Picture 6">
            <a:extLst>
              <a:ext uri="{FF2B5EF4-FFF2-40B4-BE49-F238E27FC236}">
                <a16:creationId xmlns:a16="http://schemas.microsoft.com/office/drawing/2014/main" id="{02055D2A-0B2E-4FA2-B97D-FA959217122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924" y="4141884"/>
            <a:ext cx="2875316" cy="2422772"/>
          </a:xfrm>
          <a:prstGeom prst="rect">
            <a:avLst/>
          </a:prstGeom>
        </p:spPr>
      </p:pic>
      <p:sp>
        <p:nvSpPr>
          <p:cNvPr id="8" name="Rectangle 7">
            <a:extLst>
              <a:ext uri="{FF2B5EF4-FFF2-40B4-BE49-F238E27FC236}">
                <a16:creationId xmlns:a16="http://schemas.microsoft.com/office/drawing/2014/main" id="{C1DB3BED-8D7A-4FCB-AF2A-3A3483076FCF}"/>
              </a:ext>
            </a:extLst>
          </p:cNvPr>
          <p:cNvSpPr/>
          <p:nvPr/>
        </p:nvSpPr>
        <p:spPr>
          <a:xfrm>
            <a:off x="274630" y="317123"/>
            <a:ext cx="11642739"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Secondary school policy on ESDGC</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46242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0F696BE-210C-4AA4-A437-1B11A262E0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6438" y="1337506"/>
            <a:ext cx="3152775" cy="3020182"/>
          </a:xfrm>
          <a:prstGeom prst="rect">
            <a:avLst/>
          </a:prstGeom>
        </p:spPr>
      </p:pic>
      <p:pic>
        <p:nvPicPr>
          <p:cNvPr id="5" name="Picture 4">
            <a:extLst>
              <a:ext uri="{FF2B5EF4-FFF2-40B4-BE49-F238E27FC236}">
                <a16:creationId xmlns:a16="http://schemas.microsoft.com/office/drawing/2014/main" id="{89A170A1-C319-4FF7-974D-C51DBE4139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7687" y="1476374"/>
            <a:ext cx="2881314" cy="2881314"/>
          </a:xfrm>
          <a:prstGeom prst="rect">
            <a:avLst/>
          </a:prstGeom>
        </p:spPr>
      </p:pic>
      <p:sp>
        <p:nvSpPr>
          <p:cNvPr id="2" name="Rectangle 1">
            <a:extLst>
              <a:ext uri="{FF2B5EF4-FFF2-40B4-BE49-F238E27FC236}">
                <a16:creationId xmlns:a16="http://schemas.microsoft.com/office/drawing/2014/main" id="{2AA2D214-0D8A-4D6C-97BC-28575738B088}"/>
              </a:ext>
            </a:extLst>
          </p:cNvPr>
          <p:cNvSpPr/>
          <p:nvPr/>
        </p:nvSpPr>
        <p:spPr>
          <a:xfrm>
            <a:off x="-53055" y="281285"/>
            <a:ext cx="12298110" cy="923330"/>
          </a:xfrm>
          <a:prstGeom prst="rect">
            <a:avLst/>
          </a:prstGeom>
          <a:noFill/>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THE LRC PROMOTES EDGSC</a:t>
            </a:r>
          </a:p>
        </p:txBody>
      </p:sp>
      <p:sp>
        <p:nvSpPr>
          <p:cNvPr id="3" name="TextBox 2">
            <a:extLst>
              <a:ext uri="{FF2B5EF4-FFF2-40B4-BE49-F238E27FC236}">
                <a16:creationId xmlns:a16="http://schemas.microsoft.com/office/drawing/2014/main" id="{020EECAE-805A-4D68-B252-E3689041B15E}"/>
              </a:ext>
            </a:extLst>
          </p:cNvPr>
          <p:cNvSpPr txBox="1"/>
          <p:nvPr/>
        </p:nvSpPr>
        <p:spPr>
          <a:xfrm>
            <a:off x="928688" y="2171700"/>
            <a:ext cx="4857750" cy="2185988"/>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727B5178-1813-4617-9AE6-BD8455A52202}"/>
              </a:ext>
            </a:extLst>
          </p:cNvPr>
          <p:cNvSpPr txBox="1"/>
          <p:nvPr/>
        </p:nvSpPr>
        <p:spPr>
          <a:xfrm>
            <a:off x="1857375" y="1314450"/>
            <a:ext cx="4238625" cy="923330"/>
          </a:xfrm>
          <a:prstGeom prst="rect">
            <a:avLst/>
          </a:prstGeom>
          <a:noFill/>
        </p:spPr>
        <p:txBody>
          <a:bodyPr wrap="square" rtlCol="0">
            <a:spAutoFit/>
          </a:bodyPr>
          <a:lstStyle/>
          <a:p>
            <a:r>
              <a:rPr lang="en-GB" dirty="0"/>
              <a:t>The pupils engage in Horticulture:</a:t>
            </a:r>
          </a:p>
          <a:p>
            <a:r>
              <a:rPr lang="en-GB" dirty="0"/>
              <a:t>Growing, planting, selling, eating and cooking fresh fruit, vegetables and herbs.</a:t>
            </a:r>
          </a:p>
        </p:txBody>
      </p:sp>
      <p:sp>
        <p:nvSpPr>
          <p:cNvPr id="9" name="TextBox 8">
            <a:extLst>
              <a:ext uri="{FF2B5EF4-FFF2-40B4-BE49-F238E27FC236}">
                <a16:creationId xmlns:a16="http://schemas.microsoft.com/office/drawing/2014/main" id="{3D670D79-097F-4913-95C7-E50748C07956}"/>
              </a:ext>
            </a:extLst>
          </p:cNvPr>
          <p:cNvSpPr txBox="1"/>
          <p:nvPr/>
        </p:nvSpPr>
        <p:spPr>
          <a:xfrm>
            <a:off x="8272463" y="1314450"/>
            <a:ext cx="3629025" cy="1200329"/>
          </a:xfrm>
          <a:prstGeom prst="rect">
            <a:avLst/>
          </a:prstGeom>
          <a:noFill/>
        </p:spPr>
        <p:txBody>
          <a:bodyPr wrap="square" rtlCol="0">
            <a:spAutoFit/>
          </a:bodyPr>
          <a:lstStyle/>
          <a:p>
            <a:r>
              <a:rPr lang="en-GB" dirty="0"/>
              <a:t>The pupils engage in expression through arts and crafts: </a:t>
            </a:r>
          </a:p>
          <a:p>
            <a:r>
              <a:rPr lang="en-GB" dirty="0"/>
              <a:t>Art therapy, yoga, meditation and welsh artists.</a:t>
            </a:r>
          </a:p>
        </p:txBody>
      </p:sp>
      <p:pic>
        <p:nvPicPr>
          <p:cNvPr id="1026" name="Picture 2" descr="Image result for healthy livingCARTOON">
            <a:extLst>
              <a:ext uri="{FF2B5EF4-FFF2-40B4-BE49-F238E27FC236}">
                <a16:creationId xmlns:a16="http://schemas.microsoft.com/office/drawing/2014/main" id="{AEF13FB3-DF22-4E4D-9E5F-2BE1BBBB2E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0339" y="3986214"/>
            <a:ext cx="3571874" cy="27384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D85A2DC-363A-4CEE-A4EC-28A7DA626256}"/>
              </a:ext>
            </a:extLst>
          </p:cNvPr>
          <p:cNvSpPr txBox="1"/>
          <p:nvPr/>
        </p:nvSpPr>
        <p:spPr>
          <a:xfrm>
            <a:off x="6096000" y="4800600"/>
            <a:ext cx="4248150" cy="923330"/>
          </a:xfrm>
          <a:prstGeom prst="rect">
            <a:avLst/>
          </a:prstGeom>
          <a:noFill/>
        </p:spPr>
        <p:txBody>
          <a:bodyPr wrap="square" rtlCol="0">
            <a:spAutoFit/>
          </a:bodyPr>
          <a:lstStyle/>
          <a:p>
            <a:r>
              <a:rPr lang="en-GB" dirty="0"/>
              <a:t>The pupils engage in healthy living:</a:t>
            </a:r>
          </a:p>
          <a:p>
            <a:r>
              <a:rPr lang="en-GB" dirty="0"/>
              <a:t>Exercising, healthy eating, personal hygiene and personal social education.</a:t>
            </a:r>
          </a:p>
        </p:txBody>
      </p:sp>
      <p:sp>
        <p:nvSpPr>
          <p:cNvPr id="11" name="TextBox 10">
            <a:extLst>
              <a:ext uri="{FF2B5EF4-FFF2-40B4-BE49-F238E27FC236}">
                <a16:creationId xmlns:a16="http://schemas.microsoft.com/office/drawing/2014/main" id="{BB031B99-95E2-4467-B5DE-3E6B2C830095}"/>
              </a:ext>
            </a:extLst>
          </p:cNvPr>
          <p:cNvSpPr txBox="1"/>
          <p:nvPr/>
        </p:nvSpPr>
        <p:spPr>
          <a:xfrm>
            <a:off x="7343775" y="6186488"/>
            <a:ext cx="3629025" cy="646331"/>
          </a:xfrm>
          <a:prstGeom prst="rect">
            <a:avLst/>
          </a:prstGeom>
          <a:noFill/>
        </p:spPr>
        <p:txBody>
          <a:bodyPr wrap="square" rtlCol="0">
            <a:spAutoFit/>
          </a:bodyPr>
          <a:lstStyle/>
          <a:p>
            <a:r>
              <a:rPr lang="en-GB" dirty="0"/>
              <a:t>Building self esteem and self confidence daily!!</a:t>
            </a:r>
          </a:p>
        </p:txBody>
      </p:sp>
    </p:spTree>
    <p:extLst>
      <p:ext uri="{BB962C8B-B14F-4D97-AF65-F5344CB8AC3E}">
        <p14:creationId xmlns:p14="http://schemas.microsoft.com/office/powerpoint/2010/main" val="2939508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4" descr="C:\Users\alanna\Downloads\PH 001.jpg">
            <a:extLst>
              <a:ext uri="{FF2B5EF4-FFF2-40B4-BE49-F238E27FC236}">
                <a16:creationId xmlns:a16="http://schemas.microsoft.com/office/drawing/2014/main" id="{9F4EF60D-AECF-4256-A4A7-CFFAF78CF3D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91861" y="2074181"/>
            <a:ext cx="2843883" cy="379198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C:\Users\alanna\Downloads\PH 004.jpg">
            <a:extLst>
              <a:ext uri="{FF2B5EF4-FFF2-40B4-BE49-F238E27FC236}">
                <a16:creationId xmlns:a16="http://schemas.microsoft.com/office/drawing/2014/main" id="{32F26E5C-B775-4617-A6DB-4C2478F58FE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8052" y="0"/>
            <a:ext cx="4229660" cy="31721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alanna\Downloads\MO 001.jpg">
            <a:extLst>
              <a:ext uri="{FF2B5EF4-FFF2-40B4-BE49-F238E27FC236}">
                <a16:creationId xmlns:a16="http://schemas.microsoft.com/office/drawing/2014/main" id="{74912BC5-736A-4700-AF01-7F199C01285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35744" y="1257653"/>
            <a:ext cx="3456256"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C:\Users\alanna\Downloads\IMG_0331.JPG">
            <a:extLst>
              <a:ext uri="{FF2B5EF4-FFF2-40B4-BE49-F238E27FC236}">
                <a16:creationId xmlns:a16="http://schemas.microsoft.com/office/drawing/2014/main" id="{1AD3FEE6-F478-415B-A6A6-EBA822AD8ED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400000">
            <a:off x="9542574" y="384043"/>
            <a:ext cx="3072342" cy="230425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F65739F-70E7-4059-86C4-ABDE20F92B52}"/>
              </a:ext>
            </a:extLst>
          </p:cNvPr>
          <p:cNvSpPr txBox="1"/>
          <p:nvPr/>
        </p:nvSpPr>
        <p:spPr>
          <a:xfrm>
            <a:off x="771525" y="3172128"/>
            <a:ext cx="3824101" cy="1477328"/>
          </a:xfrm>
          <a:prstGeom prst="rect">
            <a:avLst/>
          </a:prstGeom>
          <a:noFill/>
        </p:spPr>
        <p:txBody>
          <a:bodyPr wrap="square" rtlCol="0">
            <a:spAutoFit/>
          </a:bodyPr>
          <a:lstStyle/>
          <a:p>
            <a:r>
              <a:rPr lang="en-GB" dirty="0"/>
              <a:t>The pupils recycle all waste in school and also help out at the local recycling centre, helping the community and Local charities such as PATCH with their food bank.</a:t>
            </a:r>
          </a:p>
        </p:txBody>
      </p:sp>
      <p:sp>
        <p:nvSpPr>
          <p:cNvPr id="8" name="Rectangle 7">
            <a:extLst>
              <a:ext uri="{FF2B5EF4-FFF2-40B4-BE49-F238E27FC236}">
                <a16:creationId xmlns:a16="http://schemas.microsoft.com/office/drawing/2014/main" id="{14F5429B-38A7-4A43-A8A1-FF4B6131006B}"/>
              </a:ext>
            </a:extLst>
          </p:cNvPr>
          <p:cNvSpPr/>
          <p:nvPr/>
        </p:nvSpPr>
        <p:spPr>
          <a:xfrm rot="19813688">
            <a:off x="120131" y="1124399"/>
            <a:ext cx="4455066"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RECYCLING</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72789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0D6020-47EA-4F7A-BDF3-D5B686C75634}"/>
              </a:ext>
            </a:extLst>
          </p:cNvPr>
          <p:cNvSpPr/>
          <p:nvPr/>
        </p:nvSpPr>
        <p:spPr>
          <a:xfrm rot="19870386">
            <a:off x="6534150" y="4663173"/>
            <a:ext cx="6096000" cy="646331"/>
          </a:xfrm>
          <a:prstGeom prst="rect">
            <a:avLst/>
          </a:prstGeom>
        </p:spPr>
        <p:txBody>
          <a:bodyPr>
            <a:spAutoFit/>
          </a:bodyPr>
          <a:lstStyle/>
          <a:p>
            <a:r>
              <a:rPr lang="en-GB" dirty="0"/>
              <a:t>Help children to grow up to think for themselves, change things and make decisions for a better future. (WAG, 2020).</a:t>
            </a:r>
          </a:p>
        </p:txBody>
      </p:sp>
      <p:sp>
        <p:nvSpPr>
          <p:cNvPr id="3" name="Rectangle 2">
            <a:extLst>
              <a:ext uri="{FF2B5EF4-FFF2-40B4-BE49-F238E27FC236}">
                <a16:creationId xmlns:a16="http://schemas.microsoft.com/office/drawing/2014/main" id="{5FE6F41B-1D4B-4753-A44F-0A7950DFB351}"/>
              </a:ext>
            </a:extLst>
          </p:cNvPr>
          <p:cNvSpPr/>
          <p:nvPr/>
        </p:nvSpPr>
        <p:spPr>
          <a:xfrm>
            <a:off x="410982" y="2738734"/>
            <a:ext cx="11370036" cy="1754326"/>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WELSH ASSEMBLY GUIDELINES</a:t>
            </a:r>
          </a:p>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ESDGC</a:t>
            </a:r>
          </a:p>
        </p:txBody>
      </p:sp>
      <p:sp>
        <p:nvSpPr>
          <p:cNvPr id="4" name="Rectangle 3">
            <a:extLst>
              <a:ext uri="{FF2B5EF4-FFF2-40B4-BE49-F238E27FC236}">
                <a16:creationId xmlns:a16="http://schemas.microsoft.com/office/drawing/2014/main" id="{7225ADF5-1FE5-4CBE-9FA0-04D57BDA9160}"/>
              </a:ext>
            </a:extLst>
          </p:cNvPr>
          <p:cNvSpPr/>
          <p:nvPr/>
        </p:nvSpPr>
        <p:spPr>
          <a:xfrm rot="20011445">
            <a:off x="-294260" y="1016920"/>
            <a:ext cx="6096000" cy="646331"/>
          </a:xfrm>
          <a:prstGeom prst="rect">
            <a:avLst/>
          </a:prstGeom>
        </p:spPr>
        <p:txBody>
          <a:bodyPr>
            <a:spAutoFit/>
          </a:bodyPr>
          <a:lstStyle/>
          <a:p>
            <a:pPr marL="285750" indent="-285750">
              <a:buFont typeface="Arial" panose="020B0604020202020204" pitchFamily="34" charset="0"/>
              <a:buChar char="•"/>
            </a:pPr>
            <a:r>
              <a:rPr lang="en-GB" b="1" dirty="0"/>
              <a:t>Promoting teaching and learning through the interconnected themes.  </a:t>
            </a:r>
          </a:p>
        </p:txBody>
      </p:sp>
      <p:sp>
        <p:nvSpPr>
          <p:cNvPr id="5" name="Rectangle 4">
            <a:extLst>
              <a:ext uri="{FF2B5EF4-FFF2-40B4-BE49-F238E27FC236}">
                <a16:creationId xmlns:a16="http://schemas.microsoft.com/office/drawing/2014/main" id="{AD79F12C-4D41-4BE8-93A5-41813864E08E}"/>
              </a:ext>
            </a:extLst>
          </p:cNvPr>
          <p:cNvSpPr/>
          <p:nvPr/>
        </p:nvSpPr>
        <p:spPr>
          <a:xfrm rot="19980724">
            <a:off x="2210558" y="1231421"/>
            <a:ext cx="3809697" cy="369332"/>
          </a:xfrm>
          <a:prstGeom prst="rect">
            <a:avLst/>
          </a:prstGeom>
        </p:spPr>
        <p:txBody>
          <a:bodyPr wrap="none">
            <a:spAutoFit/>
          </a:bodyPr>
          <a:lstStyle/>
          <a:p>
            <a:pPr marL="285750" indent="-285750">
              <a:buFont typeface="Arial" panose="020B0604020202020204" pitchFamily="34" charset="0"/>
              <a:buChar char="•"/>
            </a:pPr>
            <a:r>
              <a:rPr lang="en-GB" b="1" dirty="0"/>
              <a:t>Not confined to the classroom.</a:t>
            </a:r>
          </a:p>
        </p:txBody>
      </p:sp>
      <p:sp>
        <p:nvSpPr>
          <p:cNvPr id="6" name="TextBox 5">
            <a:extLst>
              <a:ext uri="{FF2B5EF4-FFF2-40B4-BE49-F238E27FC236}">
                <a16:creationId xmlns:a16="http://schemas.microsoft.com/office/drawing/2014/main" id="{FCBA16C0-C488-49A3-846E-1DC6F6582266}"/>
              </a:ext>
            </a:extLst>
          </p:cNvPr>
          <p:cNvSpPr txBox="1"/>
          <p:nvPr/>
        </p:nvSpPr>
        <p:spPr>
          <a:xfrm rot="19995911">
            <a:off x="4690672" y="1155418"/>
            <a:ext cx="2873738"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Outdoor curriculum</a:t>
            </a:r>
          </a:p>
        </p:txBody>
      </p:sp>
      <p:sp>
        <p:nvSpPr>
          <p:cNvPr id="7" name="Rectangle 6">
            <a:extLst>
              <a:ext uri="{FF2B5EF4-FFF2-40B4-BE49-F238E27FC236}">
                <a16:creationId xmlns:a16="http://schemas.microsoft.com/office/drawing/2014/main" id="{632E938D-91E4-48D8-AECE-DA1FBF464617}"/>
              </a:ext>
            </a:extLst>
          </p:cNvPr>
          <p:cNvSpPr/>
          <p:nvPr/>
        </p:nvSpPr>
        <p:spPr>
          <a:xfrm rot="19942617">
            <a:off x="5986546" y="1333354"/>
            <a:ext cx="4670446" cy="369332"/>
          </a:xfrm>
          <a:prstGeom prst="rect">
            <a:avLst/>
          </a:prstGeom>
        </p:spPr>
        <p:txBody>
          <a:bodyPr wrap="none">
            <a:spAutoFit/>
          </a:bodyPr>
          <a:lstStyle/>
          <a:p>
            <a:pPr marL="285750" indent="-285750">
              <a:buFont typeface="Arial" panose="020B0604020202020204" pitchFamily="34" charset="0"/>
              <a:buChar char="•"/>
            </a:pPr>
            <a:r>
              <a:rPr lang="en-GB" b="1" dirty="0"/>
              <a:t>Gaining knowledge and understanding. </a:t>
            </a:r>
          </a:p>
        </p:txBody>
      </p:sp>
      <p:sp>
        <p:nvSpPr>
          <p:cNvPr id="8" name="Rectangle 7">
            <a:extLst>
              <a:ext uri="{FF2B5EF4-FFF2-40B4-BE49-F238E27FC236}">
                <a16:creationId xmlns:a16="http://schemas.microsoft.com/office/drawing/2014/main" id="{944A9210-97F9-482B-A7F4-EB680C9ADB3E}"/>
              </a:ext>
            </a:extLst>
          </p:cNvPr>
          <p:cNvSpPr/>
          <p:nvPr/>
        </p:nvSpPr>
        <p:spPr>
          <a:xfrm rot="19873116">
            <a:off x="8572785" y="1529778"/>
            <a:ext cx="3432671" cy="369332"/>
          </a:xfrm>
          <a:prstGeom prst="rect">
            <a:avLst/>
          </a:prstGeom>
        </p:spPr>
        <p:txBody>
          <a:bodyPr wrap="none">
            <a:spAutoFit/>
          </a:bodyPr>
          <a:lstStyle/>
          <a:p>
            <a:pPr marL="285750" indent="-285750">
              <a:buFont typeface="Arial" panose="020B0604020202020204" pitchFamily="34" charset="0"/>
              <a:buChar char="•"/>
            </a:pPr>
            <a:r>
              <a:rPr lang="en-GB" b="1" dirty="0"/>
              <a:t>Skills, values and attitudes.  </a:t>
            </a:r>
          </a:p>
        </p:txBody>
      </p:sp>
      <p:sp>
        <p:nvSpPr>
          <p:cNvPr id="9" name="Rectangle 8">
            <a:extLst>
              <a:ext uri="{FF2B5EF4-FFF2-40B4-BE49-F238E27FC236}">
                <a16:creationId xmlns:a16="http://schemas.microsoft.com/office/drawing/2014/main" id="{869A74E1-ECBB-4F2D-B6B6-A1106B18F286}"/>
              </a:ext>
            </a:extLst>
          </p:cNvPr>
          <p:cNvSpPr/>
          <p:nvPr/>
        </p:nvSpPr>
        <p:spPr>
          <a:xfrm rot="19779871">
            <a:off x="-260251" y="4640481"/>
            <a:ext cx="4693144" cy="369332"/>
          </a:xfrm>
          <a:prstGeom prst="rect">
            <a:avLst/>
          </a:prstGeom>
        </p:spPr>
        <p:txBody>
          <a:bodyPr wrap="none">
            <a:spAutoFit/>
          </a:bodyPr>
          <a:lstStyle/>
          <a:p>
            <a:pPr marL="285750" indent="-285750">
              <a:buFont typeface="Arial" panose="020B0604020202020204" pitchFamily="34" charset="0"/>
              <a:buChar char="•"/>
            </a:pPr>
            <a:r>
              <a:rPr lang="en-GB" b="1" dirty="0"/>
              <a:t>Reflecting on own values and attitudes. </a:t>
            </a:r>
          </a:p>
        </p:txBody>
      </p:sp>
      <p:sp>
        <p:nvSpPr>
          <p:cNvPr id="10" name="Rectangle 9">
            <a:extLst>
              <a:ext uri="{FF2B5EF4-FFF2-40B4-BE49-F238E27FC236}">
                <a16:creationId xmlns:a16="http://schemas.microsoft.com/office/drawing/2014/main" id="{CB5B16F1-6F1A-4825-BEB6-F9D70D08F15F}"/>
              </a:ext>
            </a:extLst>
          </p:cNvPr>
          <p:cNvSpPr/>
          <p:nvPr/>
        </p:nvSpPr>
        <p:spPr>
          <a:xfrm rot="19556162">
            <a:off x="1753336" y="5307188"/>
            <a:ext cx="3974550" cy="369332"/>
          </a:xfrm>
          <a:prstGeom prst="rect">
            <a:avLst/>
          </a:prstGeom>
        </p:spPr>
        <p:txBody>
          <a:bodyPr wrap="none">
            <a:spAutoFit/>
          </a:bodyPr>
          <a:lstStyle/>
          <a:p>
            <a:pPr marL="285750" indent="-285750">
              <a:buFont typeface="Arial" panose="020B0604020202020204" pitchFamily="34" charset="0"/>
              <a:buChar char="•"/>
            </a:pPr>
            <a:r>
              <a:rPr lang="en-GB" b="1" dirty="0"/>
              <a:t>Delivered across the curriculum.</a:t>
            </a:r>
          </a:p>
        </p:txBody>
      </p:sp>
      <p:sp>
        <p:nvSpPr>
          <p:cNvPr id="11" name="Rectangle 10">
            <a:extLst>
              <a:ext uri="{FF2B5EF4-FFF2-40B4-BE49-F238E27FC236}">
                <a16:creationId xmlns:a16="http://schemas.microsoft.com/office/drawing/2014/main" id="{D6D4DE8B-666F-45BA-BF8B-FAE6570967F1}"/>
              </a:ext>
            </a:extLst>
          </p:cNvPr>
          <p:cNvSpPr/>
          <p:nvPr/>
        </p:nvSpPr>
        <p:spPr>
          <a:xfrm rot="19807319">
            <a:off x="3857978" y="4985058"/>
            <a:ext cx="6055953" cy="369332"/>
          </a:xfrm>
          <a:prstGeom prst="rect">
            <a:avLst/>
          </a:prstGeom>
        </p:spPr>
        <p:txBody>
          <a:bodyPr wrap="none">
            <a:spAutoFit/>
          </a:bodyPr>
          <a:lstStyle/>
          <a:p>
            <a:pPr marL="285750" indent="-285750">
              <a:buFont typeface="Arial" panose="020B0604020202020204" pitchFamily="34" charset="0"/>
              <a:buChar char="•"/>
            </a:pPr>
            <a:r>
              <a:rPr lang="en-GB" b="1" dirty="0"/>
              <a:t>Developing learning NOT just transferring the facts </a:t>
            </a:r>
          </a:p>
        </p:txBody>
      </p:sp>
    </p:spTree>
    <p:extLst>
      <p:ext uri="{BB962C8B-B14F-4D97-AF65-F5344CB8AC3E}">
        <p14:creationId xmlns:p14="http://schemas.microsoft.com/office/powerpoint/2010/main" val="289063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D024B1-40A5-41FE-9F2A-E7AC5B3D1B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704" y="140497"/>
            <a:ext cx="6065041" cy="6065041"/>
          </a:xfrm>
          <a:prstGeom prst="rect">
            <a:avLst/>
          </a:prstGeom>
        </p:spPr>
      </p:pic>
      <p:sp>
        <p:nvSpPr>
          <p:cNvPr id="2" name="TextBox 1">
            <a:extLst>
              <a:ext uri="{FF2B5EF4-FFF2-40B4-BE49-F238E27FC236}">
                <a16:creationId xmlns:a16="http://schemas.microsoft.com/office/drawing/2014/main" id="{04834A81-3E55-4282-86A7-4E85564A326B}"/>
              </a:ext>
            </a:extLst>
          </p:cNvPr>
          <p:cNvSpPr txBox="1"/>
          <p:nvPr/>
        </p:nvSpPr>
        <p:spPr>
          <a:xfrm>
            <a:off x="0" y="1674674"/>
            <a:ext cx="8386763" cy="1754326"/>
          </a:xfrm>
          <a:prstGeom prst="rect">
            <a:avLst/>
          </a:prstGeom>
          <a:noFill/>
        </p:spPr>
        <p:txBody>
          <a:bodyPr wrap="square" rtlCol="0">
            <a:spAutoFit/>
          </a:bodyPr>
          <a:lstStyle/>
          <a:p>
            <a:r>
              <a:rPr lang="en-GB" dirty="0"/>
              <a:t>The Learning Resource Centre for pupils with Autism are engaging in many activities to help promote and link with the 7 themes of ESDGC.  Pupils are having a better understanding of the world around them and are also learning new skills and knowledge of the local community. Most of the activities are learning through outdoor curriculum and some inside the classroom. Through ESDGC pupils have time to reflect on their learning and teaching.</a:t>
            </a:r>
          </a:p>
        </p:txBody>
      </p:sp>
      <p:sp>
        <p:nvSpPr>
          <p:cNvPr id="5" name="Rectangle 4">
            <a:extLst>
              <a:ext uri="{FF2B5EF4-FFF2-40B4-BE49-F238E27FC236}">
                <a16:creationId xmlns:a16="http://schemas.microsoft.com/office/drawing/2014/main" id="{7D7CE6DB-17B2-49EF-898C-CBFED09C3051}"/>
              </a:ext>
            </a:extLst>
          </p:cNvPr>
          <p:cNvSpPr/>
          <p:nvPr/>
        </p:nvSpPr>
        <p:spPr>
          <a:xfrm>
            <a:off x="-116482" y="0"/>
            <a:ext cx="8167300"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How is our school doing?</a:t>
            </a:r>
          </a:p>
        </p:txBody>
      </p:sp>
      <p:sp>
        <p:nvSpPr>
          <p:cNvPr id="6" name="Rectangle 5">
            <a:extLst>
              <a:ext uri="{FF2B5EF4-FFF2-40B4-BE49-F238E27FC236}">
                <a16:creationId xmlns:a16="http://schemas.microsoft.com/office/drawing/2014/main" id="{7B9B17D8-47D2-426D-A82F-80A28CB2B468}"/>
              </a:ext>
            </a:extLst>
          </p:cNvPr>
          <p:cNvSpPr/>
          <p:nvPr/>
        </p:nvSpPr>
        <p:spPr>
          <a:xfrm>
            <a:off x="-116482" y="3257014"/>
            <a:ext cx="6812250" cy="923330"/>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Could we do better?</a:t>
            </a:r>
          </a:p>
        </p:txBody>
      </p:sp>
      <p:sp>
        <p:nvSpPr>
          <p:cNvPr id="7" name="TextBox 6">
            <a:extLst>
              <a:ext uri="{FF2B5EF4-FFF2-40B4-BE49-F238E27FC236}">
                <a16:creationId xmlns:a16="http://schemas.microsoft.com/office/drawing/2014/main" id="{AB3CE26A-5032-4EE5-B974-8157C71423BF}"/>
              </a:ext>
            </a:extLst>
          </p:cNvPr>
          <p:cNvSpPr txBox="1"/>
          <p:nvPr/>
        </p:nvSpPr>
        <p:spPr>
          <a:xfrm>
            <a:off x="0" y="4365009"/>
            <a:ext cx="5707626" cy="2031325"/>
          </a:xfrm>
          <a:prstGeom prst="rect">
            <a:avLst/>
          </a:prstGeom>
          <a:noFill/>
        </p:spPr>
        <p:txBody>
          <a:bodyPr wrap="square" rtlCol="0">
            <a:spAutoFit/>
          </a:bodyPr>
          <a:lstStyle/>
          <a:p>
            <a:r>
              <a:rPr lang="en-GB" dirty="0"/>
              <a:t>YES!! Better recycling facilities, more outdoor space for planting and growing. There are good activities going on in the LRC for promoting ESDGC but…… is all classroom learning, only included in a handful of subjects and the teachers do not have enough time to promote ESDGC as they have to meet targets and focus too much on testing and tracking.</a:t>
            </a:r>
          </a:p>
        </p:txBody>
      </p:sp>
    </p:spTree>
    <p:extLst>
      <p:ext uri="{BB962C8B-B14F-4D97-AF65-F5344CB8AC3E}">
        <p14:creationId xmlns:p14="http://schemas.microsoft.com/office/powerpoint/2010/main" val="1939472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F9BB91-E334-4D0F-8C67-7D945C057E8B}"/>
              </a:ext>
            </a:extLst>
          </p:cNvPr>
          <p:cNvSpPr/>
          <p:nvPr/>
        </p:nvSpPr>
        <p:spPr>
          <a:xfrm>
            <a:off x="178821" y="135644"/>
            <a:ext cx="3722750"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References</a:t>
            </a:r>
          </a:p>
        </p:txBody>
      </p:sp>
      <p:sp>
        <p:nvSpPr>
          <p:cNvPr id="4" name="Text Placeholder 2">
            <a:extLst>
              <a:ext uri="{FF2B5EF4-FFF2-40B4-BE49-F238E27FC236}">
                <a16:creationId xmlns:a16="http://schemas.microsoft.com/office/drawing/2014/main" id="{78673AF4-38FC-4B09-AC2C-95C05EC4B3A2}"/>
              </a:ext>
            </a:extLst>
          </p:cNvPr>
          <p:cNvSpPr txBox="1">
            <a:spLocks/>
          </p:cNvSpPr>
          <p:nvPr/>
        </p:nvSpPr>
        <p:spPr>
          <a:xfrm>
            <a:off x="178821" y="1058974"/>
            <a:ext cx="11834358" cy="4728639"/>
          </a:xfrm>
          <a:prstGeom prst="rect">
            <a:avLst/>
          </a:prstGeom>
        </p:spPr>
        <p:txBody>
          <a:bodyPr>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GB" sz="1400" dirty="0" err="1"/>
              <a:t>Arther</a:t>
            </a:r>
            <a:r>
              <a:rPr lang="en-GB" sz="1400" dirty="0"/>
              <a:t>, J, Grainger, T and Wray, D. (2006). Learning to Teach in the Primary </a:t>
            </a:r>
            <a:r>
              <a:rPr lang="en-GB" sz="1400" dirty="0" err="1"/>
              <a:t>School.London:Routledge</a:t>
            </a:r>
            <a:r>
              <a:rPr lang="en-GB" sz="1400" dirty="0"/>
              <a:t>.</a:t>
            </a:r>
          </a:p>
          <a:p>
            <a:endParaRPr lang="en-GB" sz="1400" dirty="0"/>
          </a:p>
          <a:p>
            <a:r>
              <a:rPr lang="en-GB" sz="1400" dirty="0"/>
              <a:t>Secondary School (2019) Sustainable Development and Global Citizenship Policy. [online] Available </a:t>
            </a:r>
            <a:r>
              <a:rPr lang="en-GB" sz="1400" dirty="0" err="1"/>
              <a:t>at:https</a:t>
            </a:r>
            <a:r>
              <a:rPr lang="en-GB" sz="1400" dirty="0"/>
              <a:t>://www.pgfl.org.uk/schools/pbf/pembrokeschool/site/site/information-policies.aspx. [Accessed 24th March 2020].</a:t>
            </a:r>
          </a:p>
          <a:p>
            <a:endParaRPr lang="en-GB" sz="1400" dirty="0"/>
          </a:p>
          <a:p>
            <a:r>
              <a:rPr lang="en-GB" sz="1400" dirty="0"/>
              <a:t>Welsh Assembly Government, 2020. Education for Sustainable Development and Global Citizenship. </a:t>
            </a:r>
            <a:r>
              <a:rPr lang="en-GB" sz="1400" dirty="0" err="1"/>
              <a:t>Cardiff:WAG</a:t>
            </a:r>
            <a:r>
              <a:rPr lang="en-GB" sz="1400" dirty="0"/>
              <a:t>.</a:t>
            </a:r>
          </a:p>
          <a:p>
            <a:pPr marL="0" indent="0">
              <a:buNone/>
            </a:pPr>
            <a:endParaRPr lang="en-GB" sz="1400" dirty="0"/>
          </a:p>
          <a:p>
            <a:r>
              <a:rPr lang="en-GB" sz="1400" dirty="0"/>
              <a:t>Education for Sustainable Development and Global Citizenship</a:t>
            </a:r>
            <a:r>
              <a:rPr lang="en-GB" sz="1400" i="1" dirty="0"/>
              <a:t>: Why? What? How?,</a:t>
            </a:r>
            <a:r>
              <a:rPr lang="en-GB" sz="1400" dirty="0"/>
              <a:t> ACCAC, (2002).</a:t>
            </a:r>
          </a:p>
          <a:p>
            <a:pPr marL="0" indent="0">
              <a:buNone/>
            </a:pPr>
            <a:endParaRPr lang="en-GB" sz="1400" dirty="0"/>
          </a:p>
          <a:p>
            <a:r>
              <a:rPr lang="en-GB" sz="1400" dirty="0"/>
              <a:t>(School X Policy, 2012).</a:t>
            </a:r>
          </a:p>
          <a:p>
            <a:pPr marL="0" indent="0">
              <a:buNone/>
            </a:pPr>
            <a:endParaRPr lang="en-GB" sz="1400" dirty="0"/>
          </a:p>
          <a:p>
            <a:r>
              <a:rPr lang="en-GB" sz="1400" dirty="0"/>
              <a:t>War on Want, (2020). </a:t>
            </a:r>
            <a:r>
              <a:rPr lang="en-GB" sz="1400" i="1" dirty="0"/>
              <a:t>Sweatshops in china, c. </a:t>
            </a:r>
            <a:r>
              <a:rPr lang="en-GB" sz="1400" dirty="0"/>
              <a:t>Available at: </a:t>
            </a:r>
            <a:r>
              <a:rPr lang="en-GB" sz="1400" u="sng" dirty="0">
                <a:solidFill>
                  <a:srgbClr val="FF0000"/>
                </a:solidFill>
                <a:hlinkClick r:id="rId2">
                  <a:extLst>
                    <a:ext uri="{A12FA001-AC4F-418D-AE19-62706E023703}">
                      <ahyp:hlinkClr xmlns:ahyp="http://schemas.microsoft.com/office/drawing/2018/hyperlinkcolor" val="tx"/>
                    </a:ext>
                  </a:extLst>
                </a:hlinkClick>
              </a:rPr>
              <a:t>https://waronwant.org/sweatshops-china</a:t>
            </a:r>
            <a:r>
              <a:rPr lang="en-GB" sz="1400" dirty="0">
                <a:solidFill>
                  <a:srgbClr val="FF0000"/>
                </a:solidFill>
              </a:rPr>
              <a:t> </a:t>
            </a:r>
            <a:r>
              <a:rPr lang="en-GB" sz="1400" dirty="0"/>
              <a:t>[Accessed 23rd March 2020]. </a:t>
            </a:r>
          </a:p>
          <a:p>
            <a:endParaRPr lang="en-GB" sz="1400" dirty="0"/>
          </a:p>
        </p:txBody>
      </p:sp>
    </p:spTree>
    <p:extLst>
      <p:ext uri="{BB962C8B-B14F-4D97-AF65-F5344CB8AC3E}">
        <p14:creationId xmlns:p14="http://schemas.microsoft.com/office/powerpoint/2010/main" val="202029695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emplate>TM10001106[[fn=Badge]]</Template>
  <TotalTime>471</TotalTime>
  <Words>605</Words>
  <Application>Microsoft Office PowerPoint</Application>
  <PresentationFormat>Widescreen</PresentationFormat>
  <Paragraphs>60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Gill Sans MT</vt:lpstr>
      <vt:lpstr>Impact</vt:lpstr>
      <vt:lpstr>Badge</vt:lpstr>
      <vt:lpstr>HOW IS ESDGC PROMOTED  through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James</dc:creator>
  <cp:lastModifiedBy>User</cp:lastModifiedBy>
  <cp:revision>25</cp:revision>
  <dcterms:created xsi:type="dcterms:W3CDTF">2020-03-16T12:42:43Z</dcterms:created>
  <dcterms:modified xsi:type="dcterms:W3CDTF">2020-03-27T17:15:14Z</dcterms:modified>
</cp:coreProperties>
</file>