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305" r:id="rId2"/>
    <p:sldId id="301" r:id="rId3"/>
    <p:sldId id="332" r:id="rId4"/>
    <p:sldId id="333" r:id="rId5"/>
    <p:sldId id="334" r:id="rId6"/>
    <p:sldId id="362" r:id="rId7"/>
    <p:sldId id="363" r:id="rId8"/>
    <p:sldId id="364" r:id="rId9"/>
    <p:sldId id="365" r:id="rId10"/>
    <p:sldId id="366" r:id="rId11"/>
    <p:sldId id="367" r:id="rId12"/>
    <p:sldId id="368" r:id="rId13"/>
    <p:sldId id="369" r:id="rId14"/>
    <p:sldId id="370" r:id="rId15"/>
    <p:sldId id="371" r:id="rId16"/>
    <p:sldId id="372" r:id="rId17"/>
    <p:sldId id="373" r:id="rId18"/>
    <p:sldId id="374" r:id="rId19"/>
    <p:sldId id="375" r:id="rId20"/>
    <p:sldId id="376" r:id="rId21"/>
    <p:sldId id="377" r:id="rId22"/>
    <p:sldId id="300" r:id="rId23"/>
    <p:sldId id="378" r:id="rId24"/>
    <p:sldId id="379" r:id="rId25"/>
    <p:sldId id="380" r:id="rId26"/>
    <p:sldId id="381" r:id="rId27"/>
    <p:sldId id="382" r:id="rId28"/>
    <p:sldId id="383" r:id="rId29"/>
    <p:sldId id="384" r:id="rId30"/>
    <p:sldId id="385" r:id="rId31"/>
    <p:sldId id="358"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818" autoAdjust="0"/>
    <p:restoredTop sz="94825" autoAdjust="0"/>
  </p:normalViewPr>
  <p:slideViewPr>
    <p:cSldViewPr snapToGrid="0">
      <p:cViewPr varScale="1">
        <p:scale>
          <a:sx n="85" d="100"/>
          <a:sy n="85" d="100"/>
        </p:scale>
        <p:origin x="57" y="1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309145-9A16-4C7B-BDD4-AB850F91A316}" type="datetimeFigureOut">
              <a:rPr lang="en-GB" smtClean="0"/>
              <a:t>02/06/2020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F38C69-6BB2-4D41-B3DB-AE84440306C0}" type="slidenum">
              <a:rPr lang="en-GB" smtClean="0"/>
              <a:t>‹#›</a:t>
            </a:fld>
            <a:endParaRPr lang="en-GB"/>
          </a:p>
        </p:txBody>
      </p:sp>
    </p:spTree>
    <p:extLst>
      <p:ext uri="{BB962C8B-B14F-4D97-AF65-F5344CB8AC3E}">
        <p14:creationId xmlns:p14="http://schemas.microsoft.com/office/powerpoint/2010/main" val="135319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a:p>
        </p:txBody>
      </p:sp>
    </p:spTree>
    <p:extLst>
      <p:ext uri="{BB962C8B-B14F-4D97-AF65-F5344CB8AC3E}">
        <p14:creationId xmlns:p14="http://schemas.microsoft.com/office/powerpoint/2010/main" val="1232521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F38C69-6BB2-4D41-B3DB-AE84440306C0}" type="slidenum">
              <a:rPr lang="en-GB" smtClean="0"/>
              <a:t>17</a:t>
            </a:fld>
            <a:endParaRPr lang="en-GB"/>
          </a:p>
        </p:txBody>
      </p:sp>
    </p:spTree>
    <p:extLst>
      <p:ext uri="{BB962C8B-B14F-4D97-AF65-F5344CB8AC3E}">
        <p14:creationId xmlns:p14="http://schemas.microsoft.com/office/powerpoint/2010/main" val="32381688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F38C69-6BB2-4D41-B3DB-AE84440306C0}" type="slidenum">
              <a:rPr lang="en-GB" smtClean="0"/>
              <a:t>25</a:t>
            </a:fld>
            <a:endParaRPr lang="en-GB"/>
          </a:p>
        </p:txBody>
      </p:sp>
    </p:spTree>
    <p:extLst>
      <p:ext uri="{BB962C8B-B14F-4D97-AF65-F5344CB8AC3E}">
        <p14:creationId xmlns:p14="http://schemas.microsoft.com/office/powerpoint/2010/main" val="13274826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D7F204EB-8065-45EC-9F92-13161125E549}" type="datetimeFigureOut">
              <a:rPr lang="en-GB" smtClean="0"/>
              <a:t>02/06/2020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2620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02/06/2020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547617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F204EB-8065-45EC-9F92-13161125E549}" type="datetimeFigureOut">
              <a:rPr lang="en-GB" smtClean="0"/>
              <a:t>02/06/2020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7688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F204EB-8065-45EC-9F92-13161125E549}" type="datetimeFigureOut">
              <a:rPr lang="en-GB" smtClean="0"/>
              <a:t>02/06/2020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3065003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F204EB-8065-45EC-9F92-13161125E549}" type="datetimeFigureOut">
              <a:rPr lang="en-GB" smtClean="0"/>
              <a:t>02/06/2020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3388345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F204EB-8065-45EC-9F92-13161125E549}" type="datetimeFigureOut">
              <a:rPr lang="en-GB" smtClean="0"/>
              <a:t>02/06/2020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1929415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F204EB-8065-45EC-9F92-13161125E549}" type="datetimeFigureOut">
              <a:rPr lang="en-GB" smtClean="0"/>
              <a:t>02/06/2020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2345051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F204EB-8065-45EC-9F92-13161125E549}" type="datetimeFigureOut">
              <a:rPr lang="en-GB" smtClean="0"/>
              <a:t>02/06/2020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2724439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7F204EB-8065-45EC-9F92-13161125E549}" type="datetimeFigureOut">
              <a:rPr lang="en-GB" smtClean="0"/>
              <a:t>02/06/2020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994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02/06/2020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1199441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02/06/2020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8425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7F204EB-8065-45EC-9F92-13161125E549}" type="datetimeFigureOut">
              <a:rPr lang="en-GB" smtClean="0"/>
              <a:t>02/06/2020</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0E087CF-98FE-4047-A0C6-41AB023D876C}"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76157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ABC736F-FD1E-4980-876D-E5C387739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D98EE46-797C-45B8-8337-491B94E05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83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4501" y="640080"/>
            <a:ext cx="4019429" cy="3339348"/>
          </a:xfrm>
        </p:spPr>
        <p:txBody>
          <a:bodyPr anchor="b">
            <a:normAutofit/>
          </a:bodyPr>
          <a:lstStyle/>
          <a:p>
            <a:r>
              <a:rPr lang="en-GB" sz="4400" b="1">
                <a:solidFill>
                  <a:srgbClr val="FFFFFF"/>
                </a:solidFill>
              </a:rPr>
              <a:t>Methods and Approaches in Interfaith Studies</a:t>
            </a:r>
            <a:endParaRPr lang="en-GB" sz="4400">
              <a:solidFill>
                <a:srgbClr val="FFFFFF"/>
              </a:solidFill>
            </a:endParaRPr>
          </a:p>
        </p:txBody>
      </p:sp>
      <p:sp>
        <p:nvSpPr>
          <p:cNvPr id="3" name="Subtitle 2"/>
          <p:cNvSpPr>
            <a:spLocks noGrp="1"/>
          </p:cNvSpPr>
          <p:nvPr>
            <p:ph type="subTitle" idx="1"/>
          </p:nvPr>
        </p:nvSpPr>
        <p:spPr>
          <a:xfrm>
            <a:off x="638921" y="4315017"/>
            <a:ext cx="4015009" cy="1893939"/>
          </a:xfrm>
        </p:spPr>
        <p:txBody>
          <a:bodyPr anchor="t">
            <a:normAutofit/>
          </a:bodyPr>
          <a:lstStyle/>
          <a:p>
            <a:pPr algn="r"/>
            <a:r>
              <a:rPr lang="en-GB" sz="1600">
                <a:solidFill>
                  <a:srgbClr val="FFFFFF"/>
                </a:solidFill>
              </a:rPr>
              <a:t>Dr Angus M Slater</a:t>
            </a:r>
          </a:p>
        </p:txBody>
      </p:sp>
      <p:cxnSp>
        <p:nvCxnSpPr>
          <p:cNvPr id="12" name="Straight Connector 11">
            <a:extLst>
              <a:ext uri="{FF2B5EF4-FFF2-40B4-BE49-F238E27FC236}">
                <a16:creationId xmlns:a16="http://schemas.microsoft.com/office/drawing/2014/main" id="{4E4CA735-62CB-4665-AA7D-4A259E3F7C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9130" y="4156010"/>
            <a:ext cx="35661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3915B512-930A-40F0-82A6-4895B71A9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396" y="0"/>
            <a:ext cx="6909991" cy="6858000"/>
          </a:xfrm>
          <a:prstGeom prst="rect">
            <a:avLst/>
          </a:prstGeom>
          <a:blipFill dpi="0" rotWithShape="1">
            <a:blip r:embed="rId3">
              <a:duotone>
                <a:schemeClr val="accent1">
                  <a:shade val="45000"/>
                  <a:satMod val="135000"/>
                </a:schemeClr>
                <a:prstClr val="white"/>
              </a:duotone>
            </a:blip>
            <a:srcRect/>
            <a:tile tx="6350" ty="-10160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Tree>
    <p:extLst>
      <p:ext uri="{BB962C8B-B14F-4D97-AF65-F5344CB8AC3E}">
        <p14:creationId xmlns:p14="http://schemas.microsoft.com/office/powerpoint/2010/main" val="2508490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D79ED-9FC1-414C-A266-C09D433A31BF}"/>
              </a:ext>
            </a:extLst>
          </p:cNvPr>
          <p:cNvSpPr>
            <a:spLocks noGrp="1"/>
          </p:cNvSpPr>
          <p:nvPr>
            <p:ph type="title"/>
          </p:nvPr>
        </p:nvSpPr>
        <p:spPr/>
        <p:txBody>
          <a:bodyPr>
            <a:normAutofit/>
          </a:bodyPr>
          <a:lstStyle/>
          <a:p>
            <a:pPr algn="l"/>
            <a:r>
              <a:rPr lang="en-GB" dirty="0"/>
              <a:t>The Theology of Religions</a:t>
            </a:r>
          </a:p>
        </p:txBody>
      </p:sp>
      <p:sp>
        <p:nvSpPr>
          <p:cNvPr id="3" name="Text Placeholder 2">
            <a:extLst>
              <a:ext uri="{FF2B5EF4-FFF2-40B4-BE49-F238E27FC236}">
                <a16:creationId xmlns:a16="http://schemas.microsoft.com/office/drawing/2014/main" id="{6A7BE71C-F5F9-4130-BE52-57C006FDEAF2}"/>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531238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1" name="Rectangle 17">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C5FB64-5302-4211-8A7F-9A83FCA9E94F}"/>
              </a:ext>
            </a:extLst>
          </p:cNvPr>
          <p:cNvSpPr>
            <a:spLocks noGrp="1"/>
          </p:cNvSpPr>
          <p:nvPr>
            <p:ph type="title"/>
          </p:nvPr>
        </p:nvSpPr>
        <p:spPr>
          <a:xfrm>
            <a:off x="573024" y="4608575"/>
            <a:ext cx="5242560" cy="1765715"/>
          </a:xfrm>
        </p:spPr>
        <p:txBody>
          <a:bodyPr vert="horz" lIns="91440" tIns="45720" rIns="91440" bIns="45720" rtlCol="0" anchor="ctr">
            <a:normAutofit/>
          </a:bodyPr>
          <a:lstStyle/>
          <a:p>
            <a:pPr algn="r"/>
            <a:r>
              <a:rPr lang="en-US" sz="4400">
                <a:solidFill>
                  <a:srgbClr val="FFFFFF"/>
                </a:solidFill>
              </a:rPr>
              <a:t>Revision</a:t>
            </a:r>
          </a:p>
        </p:txBody>
      </p:sp>
      <p:pic>
        <p:nvPicPr>
          <p:cNvPr id="6" name="Content Placeholder 5">
            <a:extLst>
              <a:ext uri="{FF2B5EF4-FFF2-40B4-BE49-F238E27FC236}">
                <a16:creationId xmlns:a16="http://schemas.microsoft.com/office/drawing/2014/main" id="{4C246771-A4E8-4419-9014-C160D825DD5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5038" b="2"/>
          <a:stretch/>
        </p:blipFill>
        <p:spPr>
          <a:xfrm>
            <a:off x="327547" y="321733"/>
            <a:ext cx="5688020" cy="3899748"/>
          </a:xfrm>
          <a:prstGeom prst="rect">
            <a:avLst/>
          </a:prstGeom>
        </p:spPr>
      </p:pic>
      <p:sp>
        <p:nvSpPr>
          <p:cNvPr id="20" name="Rectangle 19">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604C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9B9D55-A241-4AE1-9934-391D8DB04F0F}"/>
              </a:ext>
            </a:extLst>
          </p:cNvPr>
          <p:cNvSpPr>
            <a:spLocks noGrp="1"/>
          </p:cNvSpPr>
          <p:nvPr>
            <p:ph sz="half" idx="1"/>
          </p:nvPr>
        </p:nvSpPr>
        <p:spPr>
          <a:xfrm>
            <a:off x="6661065" y="974875"/>
            <a:ext cx="4724573" cy="4852362"/>
          </a:xfrm>
        </p:spPr>
        <p:txBody>
          <a:bodyPr vert="horz" lIns="45720" tIns="45720" rIns="45720" bIns="45720" rtlCol="0" anchor="ctr">
            <a:normAutofit/>
          </a:bodyPr>
          <a:lstStyle/>
          <a:p>
            <a:r>
              <a:rPr lang="en-US">
                <a:solidFill>
                  <a:srgbClr val="FFFFFF"/>
                </a:solidFill>
              </a:rPr>
              <a:t>In the last section, we looked at a number of different definitional discussions and how they relate to different disciplines in the academy.</a:t>
            </a:r>
          </a:p>
          <a:p>
            <a:r>
              <a:rPr lang="en-US">
                <a:solidFill>
                  <a:srgbClr val="FFFFFF"/>
                </a:solidFill>
              </a:rPr>
              <a:t>We also examined philosophical and linguistic approaches to the issue of dialogue, narrowing in on questions about the minimal form of dialogue and the necessary characteristics of dialogue.</a:t>
            </a:r>
          </a:p>
          <a:p>
            <a:r>
              <a:rPr lang="en-US">
                <a:solidFill>
                  <a:srgbClr val="FFFFFF"/>
                </a:solidFill>
              </a:rPr>
              <a:t>The section also took the time to visit some of the key scholars of hermeneutics, like Gadamer, who we will revisit later in the module. </a:t>
            </a:r>
          </a:p>
        </p:txBody>
      </p:sp>
    </p:spTree>
    <p:extLst>
      <p:ext uri="{BB962C8B-B14F-4D97-AF65-F5344CB8AC3E}">
        <p14:creationId xmlns:p14="http://schemas.microsoft.com/office/powerpoint/2010/main" val="2461857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3" name="Rectangle 17">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65979B-2D00-42A8-964D-4A9245E6A5CA}"/>
              </a:ext>
            </a:extLst>
          </p:cNvPr>
          <p:cNvSpPr>
            <a:spLocks noGrp="1"/>
          </p:cNvSpPr>
          <p:nvPr>
            <p:ph type="title"/>
          </p:nvPr>
        </p:nvSpPr>
        <p:spPr>
          <a:xfrm>
            <a:off x="573024" y="4608575"/>
            <a:ext cx="5242560" cy="1765715"/>
          </a:xfrm>
        </p:spPr>
        <p:txBody>
          <a:bodyPr vert="horz" lIns="91440" tIns="45720" rIns="91440" bIns="45720" rtlCol="0" anchor="ctr">
            <a:normAutofit/>
          </a:bodyPr>
          <a:lstStyle/>
          <a:p>
            <a:pPr algn="r"/>
            <a:r>
              <a:rPr lang="en-US" sz="4400">
                <a:solidFill>
                  <a:srgbClr val="FFFFFF"/>
                </a:solidFill>
              </a:rPr>
              <a:t>Revision</a:t>
            </a:r>
          </a:p>
        </p:txBody>
      </p:sp>
      <p:pic>
        <p:nvPicPr>
          <p:cNvPr id="6" name="Content Placeholder 5">
            <a:extLst>
              <a:ext uri="{FF2B5EF4-FFF2-40B4-BE49-F238E27FC236}">
                <a16:creationId xmlns:a16="http://schemas.microsoft.com/office/drawing/2014/main" id="{5CE41DAA-8E40-414A-815F-680A5B38D39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3008" b="2"/>
          <a:stretch/>
        </p:blipFill>
        <p:spPr>
          <a:xfrm>
            <a:off x="327547" y="321733"/>
            <a:ext cx="5688020" cy="3899748"/>
          </a:xfrm>
          <a:prstGeom prst="rect">
            <a:avLst/>
          </a:prstGeom>
        </p:spPr>
      </p:pic>
      <p:sp>
        <p:nvSpPr>
          <p:cNvPr id="24" name="Rectangle 19">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B93E2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C12428-EBDC-41C7-8ED9-7FFD434E8481}"/>
              </a:ext>
            </a:extLst>
          </p:cNvPr>
          <p:cNvSpPr>
            <a:spLocks noGrp="1"/>
          </p:cNvSpPr>
          <p:nvPr>
            <p:ph sz="half" idx="1"/>
          </p:nvPr>
        </p:nvSpPr>
        <p:spPr>
          <a:xfrm>
            <a:off x="6661065" y="974875"/>
            <a:ext cx="4724573" cy="4852362"/>
          </a:xfrm>
        </p:spPr>
        <p:txBody>
          <a:bodyPr vert="horz" lIns="45720" tIns="45720" rIns="45720" bIns="45720" rtlCol="0" anchor="ctr">
            <a:normAutofit/>
          </a:bodyPr>
          <a:lstStyle/>
          <a:p>
            <a:r>
              <a:rPr lang="en-US" sz="2000" dirty="0">
                <a:solidFill>
                  <a:srgbClr val="FFFFFF"/>
                </a:solidFill>
              </a:rPr>
              <a:t>You also had four readings to complete (Clack, Cannon, Ward, and Ward) which attempted to explore further Wittgenstein’s thoughts on the nature of religion as a form of grammar, to offer resources for a deeper exploration of the meaning of post-modernity for contemporary forms of religious belief, and for the study of religion in contemporary society. </a:t>
            </a:r>
          </a:p>
          <a:p>
            <a:endParaRPr lang="en-US" sz="2000" dirty="0">
              <a:solidFill>
                <a:srgbClr val="FFFFFF"/>
              </a:solidFill>
            </a:endParaRPr>
          </a:p>
          <a:p>
            <a:r>
              <a:rPr lang="en-US" sz="2000" dirty="0">
                <a:solidFill>
                  <a:srgbClr val="FFFFFF"/>
                </a:solidFill>
              </a:rPr>
              <a:t>Make sure that you engage with the discussion forums on Moodle and offer up a question for reflection for the group. </a:t>
            </a:r>
          </a:p>
        </p:txBody>
      </p:sp>
    </p:spTree>
    <p:extLst>
      <p:ext uri="{BB962C8B-B14F-4D97-AF65-F5344CB8AC3E}">
        <p14:creationId xmlns:p14="http://schemas.microsoft.com/office/powerpoint/2010/main" val="951550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D43A4-B9EE-45FD-B182-299712CC1CCE}"/>
              </a:ext>
            </a:extLst>
          </p:cNvPr>
          <p:cNvSpPr>
            <a:spLocks noGrp="1"/>
          </p:cNvSpPr>
          <p:nvPr>
            <p:ph type="title"/>
          </p:nvPr>
        </p:nvSpPr>
        <p:spPr/>
        <p:txBody>
          <a:bodyPr/>
          <a:lstStyle/>
          <a:p>
            <a:pPr algn="l"/>
            <a:r>
              <a:rPr lang="en-GB" dirty="0"/>
              <a:t>Theology of Religions</a:t>
            </a:r>
          </a:p>
        </p:txBody>
      </p:sp>
      <p:sp>
        <p:nvSpPr>
          <p:cNvPr id="3" name="Text Placeholder 2">
            <a:extLst>
              <a:ext uri="{FF2B5EF4-FFF2-40B4-BE49-F238E27FC236}">
                <a16:creationId xmlns:a16="http://schemas.microsoft.com/office/drawing/2014/main" id="{B1DF42AE-10D4-4CC5-A72C-942D9FF601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979786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6" name="Straight Connector 55">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C7CD116-48BC-4200-AE56-5D6643097A35}"/>
              </a:ext>
            </a:extLst>
          </p:cNvPr>
          <p:cNvSpPr>
            <a:spLocks noGrp="1"/>
          </p:cNvSpPr>
          <p:nvPr>
            <p:ph type="title"/>
          </p:nvPr>
        </p:nvSpPr>
        <p:spPr>
          <a:xfrm>
            <a:off x="1024129" y="585216"/>
            <a:ext cx="4431792" cy="1499616"/>
          </a:xfrm>
        </p:spPr>
        <p:txBody>
          <a:bodyPr vert="horz" lIns="91440" tIns="45720" rIns="91440" bIns="45720" rtlCol="0" anchor="ctr">
            <a:normAutofit/>
          </a:bodyPr>
          <a:lstStyle/>
          <a:p>
            <a:r>
              <a:rPr lang="en-US"/>
              <a:t>Theology of Religions</a:t>
            </a:r>
          </a:p>
        </p:txBody>
      </p:sp>
      <p:sp>
        <p:nvSpPr>
          <p:cNvPr id="3" name="Content Placeholder 2">
            <a:extLst>
              <a:ext uri="{FF2B5EF4-FFF2-40B4-BE49-F238E27FC236}">
                <a16:creationId xmlns:a16="http://schemas.microsoft.com/office/drawing/2014/main" id="{5B0C4B31-B6BC-43B5-B798-FB282BFC5B0F}"/>
              </a:ext>
            </a:extLst>
          </p:cNvPr>
          <p:cNvSpPr>
            <a:spLocks noGrp="1"/>
          </p:cNvSpPr>
          <p:nvPr>
            <p:ph sz="half" idx="1"/>
          </p:nvPr>
        </p:nvSpPr>
        <p:spPr>
          <a:xfrm>
            <a:off x="1024128" y="2286000"/>
            <a:ext cx="4429615" cy="3931920"/>
          </a:xfrm>
        </p:spPr>
        <p:txBody>
          <a:bodyPr vert="horz" lIns="45720" tIns="45720" rIns="45720" bIns="45720" rtlCol="0">
            <a:normAutofit/>
          </a:bodyPr>
          <a:lstStyle/>
          <a:p>
            <a:pPr marL="0" indent="0">
              <a:buNone/>
            </a:pPr>
            <a:r>
              <a:rPr lang="en-US" sz="1700"/>
              <a:t>The next few sections of the module move us on from broad discussions of the nature of our current society and their relation to aspects of religious belief and practice to a much more focused consideration of matters directly appertaining to interfaith studies and interfaith dialogue. </a:t>
            </a:r>
          </a:p>
          <a:p>
            <a:pPr marL="0" indent="0">
              <a:buNone/>
            </a:pPr>
            <a:r>
              <a:rPr lang="en-US" sz="1700"/>
              <a:t>As we have seen in the previous sections, the general interest in Interfaith issues as a subject of religious and theological study arises from a particular historical and social context.</a:t>
            </a:r>
          </a:p>
          <a:p>
            <a:pPr marL="0" indent="0">
              <a:buNone/>
            </a:pPr>
            <a:r>
              <a:rPr lang="en-US" sz="1700"/>
              <a:t>They arise in response to specific issues and aim to address those issues from within the grammar and context of those concerned by them</a:t>
            </a:r>
          </a:p>
        </p:txBody>
      </p:sp>
      <p:pic>
        <p:nvPicPr>
          <p:cNvPr id="6" name="Content Placeholder 5" descr="A picture containing bird, flock, water, flying&#10;&#10;Description automatically generated">
            <a:extLst>
              <a:ext uri="{FF2B5EF4-FFF2-40B4-BE49-F238E27FC236}">
                <a16:creationId xmlns:a16="http://schemas.microsoft.com/office/drawing/2014/main" id="{639DEA26-6878-44CA-92E2-5F9CDF47A6B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0769" r="15300" b="-1"/>
          <a:stretch/>
        </p:blipFill>
        <p:spPr>
          <a:xfrm>
            <a:off x="6096000" y="640080"/>
            <a:ext cx="5455921" cy="5577840"/>
          </a:xfrm>
          <a:prstGeom prst="rect">
            <a:avLst/>
          </a:prstGeom>
        </p:spPr>
      </p:pic>
    </p:spTree>
    <p:extLst>
      <p:ext uri="{BB962C8B-B14F-4D97-AF65-F5344CB8AC3E}">
        <p14:creationId xmlns:p14="http://schemas.microsoft.com/office/powerpoint/2010/main" val="3970367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building, window, sitting, table&#10;&#10;Description automatically generated">
            <a:extLst>
              <a:ext uri="{FF2B5EF4-FFF2-40B4-BE49-F238E27FC236}">
                <a16:creationId xmlns:a16="http://schemas.microsoft.com/office/drawing/2014/main" id="{4BE5F0FE-F5B0-4AE8-8C0C-1CC0B3F9BFFA}"/>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r="44458"/>
          <a:stretch/>
        </p:blipFill>
        <p:spPr>
          <a:xfrm>
            <a:off x="20" y="-1"/>
            <a:ext cx="12188932" cy="6858000"/>
          </a:xfrm>
          <a:prstGeom prst="rect">
            <a:avLst/>
          </a:prstGeom>
        </p:spPr>
      </p:pic>
      <p:sp>
        <p:nvSpPr>
          <p:cNvPr id="2" name="Title 1">
            <a:extLst>
              <a:ext uri="{FF2B5EF4-FFF2-40B4-BE49-F238E27FC236}">
                <a16:creationId xmlns:a16="http://schemas.microsoft.com/office/drawing/2014/main" id="{40813B4F-57DD-4B13-A79F-5061EB1A7AC3}"/>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dirty="0"/>
              <a:t>Theology of Religion	</a:t>
            </a:r>
          </a:p>
        </p:txBody>
      </p:sp>
      <p:cxnSp>
        <p:nvCxnSpPr>
          <p:cNvPr id="15" name="Straight Connector 14">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BD210BC-CE08-418B-9C7A-C14BA26C2580}"/>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r>
              <a:rPr lang="en-US" dirty="0"/>
              <a:t>For historical, cultural, and social reasons (as explored in the previous sections), the concern for interfaith matters as an object of academic study arises largely from within the Christian tradition, with a variety of particular approaches becoming a prominent feature of this reaction. </a:t>
            </a:r>
          </a:p>
          <a:p>
            <a:endParaRPr lang="en-US" dirty="0"/>
          </a:p>
          <a:p>
            <a:r>
              <a:rPr lang="en-US" dirty="0"/>
              <a:t>We begin, therefore, with the ‘theology of religions’ – a explicitly and specifically Christian reaction to the existence and continuation of non-Christian belief – that dominates the genesis of the field of interfaith studies and continues to exert great pressure on it.</a:t>
            </a:r>
          </a:p>
        </p:txBody>
      </p:sp>
    </p:spTree>
    <p:extLst>
      <p:ext uri="{BB962C8B-B14F-4D97-AF65-F5344CB8AC3E}">
        <p14:creationId xmlns:p14="http://schemas.microsoft.com/office/powerpoint/2010/main" val="209459007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3B4D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F018D1-2B63-4BCD-8032-A9F3DF17BC98}"/>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Theology of Religions</a:t>
            </a:r>
          </a:p>
        </p:txBody>
      </p:sp>
      <p:cxnSp>
        <p:nvCxnSpPr>
          <p:cNvPr id="15" name="Straight Connector 14">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63EEA20-5E69-4CDB-844D-685BF9007EDA}"/>
              </a:ext>
            </a:extLst>
          </p:cNvPr>
          <p:cNvSpPr>
            <a:spLocks noGrp="1"/>
          </p:cNvSpPr>
          <p:nvPr>
            <p:ph sz="half" idx="1"/>
          </p:nvPr>
        </p:nvSpPr>
        <p:spPr>
          <a:xfrm>
            <a:off x="1024129" y="2286000"/>
            <a:ext cx="3791711" cy="3931920"/>
          </a:xfrm>
        </p:spPr>
        <p:txBody>
          <a:bodyPr vert="horz" lIns="45720" tIns="45720" rIns="45720" bIns="45720" rtlCol="0">
            <a:normAutofit/>
          </a:bodyPr>
          <a:lstStyle/>
          <a:p>
            <a:pPr marL="0" indent="0">
              <a:buNone/>
            </a:pPr>
            <a:r>
              <a:rPr lang="en-US" sz="2000" dirty="0">
                <a:solidFill>
                  <a:srgbClr val="FFFFFF"/>
                </a:solidFill>
              </a:rPr>
              <a:t>Why do we see the concern for interfaith matters emerge within this explicitly Christian context?</a:t>
            </a:r>
            <a:br>
              <a:rPr lang="en-US" sz="2000" dirty="0">
                <a:solidFill>
                  <a:srgbClr val="FFFFFF"/>
                </a:solidFill>
              </a:rPr>
            </a:br>
            <a:br>
              <a:rPr lang="en-US" sz="2000" dirty="0">
                <a:solidFill>
                  <a:srgbClr val="FFFFFF"/>
                </a:solidFill>
              </a:rPr>
            </a:br>
            <a:r>
              <a:rPr lang="en-US" sz="2000" dirty="0">
                <a:solidFill>
                  <a:srgbClr val="FFFFFF"/>
                </a:solidFill>
              </a:rPr>
              <a:t>Historically, we see the prominence of thinking about other religious rise as the prominence of places where other religions are prominent also rises</a:t>
            </a:r>
          </a:p>
          <a:p>
            <a:pPr marL="0" indent="0">
              <a:buNone/>
            </a:pPr>
            <a:r>
              <a:rPr lang="en-US" sz="2000" dirty="0">
                <a:solidFill>
                  <a:srgbClr val="FFFFFF"/>
                </a:solidFill>
              </a:rPr>
              <a:t>This can occur either as a threat (e.g. Crusader polemics) or where this rise is political / cultural in nature (e.g. post-colonialism)</a:t>
            </a:r>
          </a:p>
          <a:p>
            <a:endParaRPr lang="en-US" sz="2000" dirty="0">
              <a:solidFill>
                <a:srgbClr val="FFFFFF"/>
              </a:solidFill>
            </a:endParaRPr>
          </a:p>
          <a:p>
            <a:endParaRPr lang="en-US" sz="2000" dirty="0">
              <a:solidFill>
                <a:srgbClr val="FFFFFF"/>
              </a:solidFill>
            </a:endParaRPr>
          </a:p>
          <a:p>
            <a:endParaRPr lang="en-US" sz="2000" dirty="0">
              <a:solidFill>
                <a:srgbClr val="FFFFFF"/>
              </a:solidFill>
            </a:endParaRPr>
          </a:p>
        </p:txBody>
      </p:sp>
      <p:pic>
        <p:nvPicPr>
          <p:cNvPr id="6" name="Content Placeholder 5" descr="A close up of a logo&#10;&#10;Description automatically generated">
            <a:extLst>
              <a:ext uri="{FF2B5EF4-FFF2-40B4-BE49-F238E27FC236}">
                <a16:creationId xmlns:a16="http://schemas.microsoft.com/office/drawing/2014/main" id="{49B70B2C-AFAD-44B7-82BB-8B40F50C5C9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1480" r="-1" b="8041"/>
          <a:stretch/>
        </p:blipFill>
        <p:spPr>
          <a:xfrm>
            <a:off x="6096000" y="640080"/>
            <a:ext cx="5455921" cy="5577840"/>
          </a:xfrm>
          <a:prstGeom prst="rect">
            <a:avLst/>
          </a:prstGeom>
        </p:spPr>
      </p:pic>
    </p:spTree>
    <p:extLst>
      <p:ext uri="{BB962C8B-B14F-4D97-AF65-F5344CB8AC3E}">
        <p14:creationId xmlns:p14="http://schemas.microsoft.com/office/powerpoint/2010/main" val="38888981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5B5D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B97815-FE52-4365-98C2-77F586539BE3}"/>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Theology of Religions</a:t>
            </a:r>
          </a:p>
        </p:txBody>
      </p:sp>
      <p:cxnSp>
        <p:nvCxnSpPr>
          <p:cNvPr id="15" name="Straight Connector 14">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AF9F06A-0C75-450D-8B74-A825DD8E656D}"/>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sz="1700" dirty="0">
                <a:solidFill>
                  <a:srgbClr val="FFFFFF"/>
                </a:solidFill>
              </a:rPr>
              <a:t>Aspects of post-colonialism, economic growth in non-western locations, </a:t>
            </a:r>
            <a:r>
              <a:rPr lang="en-US" sz="1700" dirty="0" err="1">
                <a:solidFill>
                  <a:srgbClr val="FFFFFF"/>
                </a:solidFill>
              </a:rPr>
              <a:t>organisation</a:t>
            </a:r>
            <a:r>
              <a:rPr lang="en-US" sz="1700" dirty="0">
                <a:solidFill>
                  <a:srgbClr val="FFFFFF"/>
                </a:solidFill>
              </a:rPr>
              <a:t> and representation of non-western religions, increasing migration and cultural contact etc., gradually push inter-religious matters up the awareness of western, Christian, theologians throughout the hundred or so years.</a:t>
            </a:r>
            <a:br>
              <a:rPr lang="en-US" sz="1700" dirty="0">
                <a:solidFill>
                  <a:srgbClr val="FFFFFF"/>
                </a:solidFill>
              </a:rPr>
            </a:br>
            <a:br>
              <a:rPr lang="en-US" sz="1700" dirty="0">
                <a:solidFill>
                  <a:srgbClr val="FFFFFF"/>
                </a:solidFill>
              </a:rPr>
            </a:br>
            <a:br>
              <a:rPr lang="en-US" sz="1700" dirty="0">
                <a:solidFill>
                  <a:srgbClr val="FFFFFF"/>
                </a:solidFill>
              </a:rPr>
            </a:br>
            <a:r>
              <a:rPr lang="en-US" sz="1700" dirty="0">
                <a:solidFill>
                  <a:srgbClr val="FFFFFF"/>
                </a:solidFill>
              </a:rPr>
              <a:t>The very existence and continuing existence of alternative religious traditions requires a response from the Christian narrative – the ‘theology of religions’ is Christianity’s attempt to explain other religions. </a:t>
            </a:r>
          </a:p>
          <a:p>
            <a:endParaRPr lang="en-US" sz="1700" dirty="0">
              <a:solidFill>
                <a:srgbClr val="FFFFFF"/>
              </a:solidFill>
            </a:endParaRPr>
          </a:p>
        </p:txBody>
      </p:sp>
      <p:pic>
        <p:nvPicPr>
          <p:cNvPr id="6" name="Content Placeholder 5" descr="A picture containing water, man, standing, young&#10;&#10;Description automatically generated">
            <a:extLst>
              <a:ext uri="{FF2B5EF4-FFF2-40B4-BE49-F238E27FC236}">
                <a16:creationId xmlns:a16="http://schemas.microsoft.com/office/drawing/2014/main" id="{6387AC04-06DB-4629-990C-EC37B6E9244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186" r="3" b="3"/>
          <a:stretch/>
        </p:blipFill>
        <p:spPr>
          <a:xfrm>
            <a:off x="6096000" y="640080"/>
            <a:ext cx="5455921" cy="5577840"/>
          </a:xfrm>
          <a:prstGeom prst="rect">
            <a:avLst/>
          </a:prstGeom>
        </p:spPr>
      </p:pic>
    </p:spTree>
    <p:extLst>
      <p:ext uri="{BB962C8B-B14F-4D97-AF65-F5344CB8AC3E}">
        <p14:creationId xmlns:p14="http://schemas.microsoft.com/office/powerpoint/2010/main" val="1933177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35486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011DB1-5053-4885-AFA6-B865F913BF7F}"/>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The Classic Framework</a:t>
            </a:r>
          </a:p>
        </p:txBody>
      </p:sp>
      <p:cxnSp>
        <p:nvCxnSpPr>
          <p:cNvPr id="15" name="Straight Connector 14">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9894134-BBF4-4C01-A9DD-78AB7E04DA7F}"/>
              </a:ext>
            </a:extLst>
          </p:cNvPr>
          <p:cNvSpPr>
            <a:spLocks noGrp="1"/>
          </p:cNvSpPr>
          <p:nvPr>
            <p:ph sz="half" idx="1"/>
          </p:nvPr>
        </p:nvSpPr>
        <p:spPr>
          <a:xfrm>
            <a:off x="1024129" y="2286000"/>
            <a:ext cx="3791711" cy="3931920"/>
          </a:xfrm>
        </p:spPr>
        <p:txBody>
          <a:bodyPr vert="horz" lIns="45720" tIns="45720" rIns="45720" bIns="45720" rtlCol="0">
            <a:normAutofit fontScale="92500" lnSpcReduction="10000"/>
          </a:bodyPr>
          <a:lstStyle/>
          <a:p>
            <a:pPr marL="0" indent="0">
              <a:buNone/>
            </a:pPr>
            <a:r>
              <a:rPr lang="en-US" sz="1500" dirty="0">
                <a:solidFill>
                  <a:schemeClr val="bg1"/>
                </a:solidFill>
              </a:rPr>
              <a:t>In our discussion of the theology of religions, we often refer to the ‘classic framework’ (Race, 1982) which is a taxonomy of responses to questions which arise for the Christian tradition from the existence and continuation of other religious traditions. </a:t>
            </a:r>
          </a:p>
          <a:p>
            <a:pPr marL="0" indent="0">
              <a:buNone/>
            </a:pPr>
            <a:br>
              <a:rPr lang="en-US" sz="1500" dirty="0">
                <a:solidFill>
                  <a:schemeClr val="bg1"/>
                </a:solidFill>
              </a:rPr>
            </a:br>
            <a:r>
              <a:rPr lang="en-US" sz="1500" dirty="0">
                <a:solidFill>
                  <a:schemeClr val="bg1"/>
                </a:solidFill>
              </a:rPr>
              <a:t>Questions like:</a:t>
            </a:r>
          </a:p>
          <a:p>
            <a:pPr marL="0" indent="0">
              <a:buNone/>
            </a:pPr>
            <a:r>
              <a:rPr lang="en-US" sz="1500" dirty="0">
                <a:solidFill>
                  <a:schemeClr val="bg1"/>
                </a:solidFill>
              </a:rPr>
              <a:t>Given that these non-Christian people exist, and don’t seem to be going away, where do they fit into the Christian story?</a:t>
            </a:r>
          </a:p>
          <a:p>
            <a:pPr marL="0" indent="0">
              <a:buNone/>
            </a:pPr>
            <a:r>
              <a:rPr lang="en-US" sz="1500" dirty="0">
                <a:solidFill>
                  <a:schemeClr val="bg1"/>
                </a:solidFill>
              </a:rPr>
              <a:t>What does their existence mean for the truth of Christianity – is it relevant? Does it undermine it? </a:t>
            </a:r>
          </a:p>
          <a:p>
            <a:pPr marL="0" indent="0">
              <a:buNone/>
            </a:pPr>
            <a:r>
              <a:rPr lang="en-US" sz="1500" dirty="0">
                <a:solidFill>
                  <a:schemeClr val="bg1"/>
                </a:solidFill>
              </a:rPr>
              <a:t>What does Christianity have to say to them – solely conversion?</a:t>
            </a:r>
            <a:br>
              <a:rPr lang="en-US" sz="1500" dirty="0">
                <a:solidFill>
                  <a:schemeClr val="bg1"/>
                </a:solidFill>
              </a:rPr>
            </a:br>
            <a:br>
              <a:rPr lang="en-US" sz="1500" dirty="0">
                <a:solidFill>
                  <a:schemeClr val="bg1"/>
                </a:solidFill>
              </a:rPr>
            </a:br>
            <a:r>
              <a:rPr lang="en-GB" sz="1600" dirty="0">
                <a:solidFill>
                  <a:schemeClr val="bg1"/>
                </a:solidFill>
              </a:rPr>
              <a:t>What happens to good people who die without ever having heard of Jesus / while being a non-Christian?</a:t>
            </a:r>
          </a:p>
        </p:txBody>
      </p:sp>
      <p:pic>
        <p:nvPicPr>
          <p:cNvPr id="6" name="Content Placeholder 5" descr="A picture containing cake, table, white, sitting&#10;&#10;Description automatically generated">
            <a:extLst>
              <a:ext uri="{FF2B5EF4-FFF2-40B4-BE49-F238E27FC236}">
                <a16:creationId xmlns:a16="http://schemas.microsoft.com/office/drawing/2014/main" id="{440F1DC3-96F6-426E-8CE8-FE5F3B51BFC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77" r="2500" b="2"/>
          <a:stretch/>
        </p:blipFill>
        <p:spPr>
          <a:xfrm>
            <a:off x="6096000" y="640080"/>
            <a:ext cx="5455921" cy="5577840"/>
          </a:xfrm>
          <a:prstGeom prst="rect">
            <a:avLst/>
          </a:prstGeom>
        </p:spPr>
      </p:pic>
    </p:spTree>
    <p:extLst>
      <p:ext uri="{BB962C8B-B14F-4D97-AF65-F5344CB8AC3E}">
        <p14:creationId xmlns:p14="http://schemas.microsoft.com/office/powerpoint/2010/main" val="25336108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7" name="Rectangle 12">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967F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BEB3A0-8EC5-4360-90DE-D9EE75C35DCE}"/>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The Classic Framework</a:t>
            </a:r>
          </a:p>
        </p:txBody>
      </p:sp>
      <p:cxnSp>
        <p:nvCxnSpPr>
          <p:cNvPr id="18" name="Straight Connector 14">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0A196F2-6F7A-4876-B9AD-F5D60E17B5EA}"/>
              </a:ext>
            </a:extLst>
          </p:cNvPr>
          <p:cNvSpPr>
            <a:spLocks noGrp="1"/>
          </p:cNvSpPr>
          <p:nvPr>
            <p:ph sz="half" idx="1"/>
          </p:nvPr>
        </p:nvSpPr>
        <p:spPr>
          <a:xfrm>
            <a:off x="1024129" y="2286000"/>
            <a:ext cx="3791711" cy="3931920"/>
          </a:xfrm>
        </p:spPr>
        <p:txBody>
          <a:bodyPr vert="horz" lIns="45720" tIns="45720" rIns="45720" bIns="45720" rtlCol="0">
            <a:normAutofit fontScale="92500" lnSpcReduction="10000"/>
          </a:bodyPr>
          <a:lstStyle/>
          <a:p>
            <a:pPr marL="0" indent="0">
              <a:buNone/>
            </a:pPr>
            <a:r>
              <a:rPr lang="en-US" sz="1700" dirty="0">
                <a:solidFill>
                  <a:srgbClr val="FFFFFF"/>
                </a:solidFill>
              </a:rPr>
              <a:t>In the Christian tradition, these questions largely boil down to one question that is concerned with the central purpose of Christianity, salvation.</a:t>
            </a:r>
            <a:br>
              <a:rPr lang="en-US" sz="1700" dirty="0">
                <a:solidFill>
                  <a:srgbClr val="FFFFFF"/>
                </a:solidFill>
              </a:rPr>
            </a:br>
            <a:br>
              <a:rPr lang="en-US" sz="2400" dirty="0">
                <a:solidFill>
                  <a:srgbClr val="FFFFFF"/>
                </a:solidFill>
              </a:rPr>
            </a:br>
            <a:r>
              <a:rPr lang="en-US" sz="2400" dirty="0">
                <a:solidFill>
                  <a:srgbClr val="FFFFFF"/>
                </a:solidFill>
              </a:rPr>
              <a:t>Simply – can non-Christians be saved?</a:t>
            </a:r>
            <a:br>
              <a:rPr lang="en-US" sz="1700" dirty="0">
                <a:solidFill>
                  <a:srgbClr val="FFFFFF"/>
                </a:solidFill>
              </a:rPr>
            </a:br>
            <a:br>
              <a:rPr lang="en-US" sz="1700" dirty="0">
                <a:solidFill>
                  <a:srgbClr val="FFFFFF"/>
                </a:solidFill>
              </a:rPr>
            </a:br>
            <a:r>
              <a:rPr lang="en-US" sz="1700" dirty="0">
                <a:solidFill>
                  <a:srgbClr val="FFFFFF"/>
                </a:solidFill>
              </a:rPr>
              <a:t>The framework identifies three potential replies – yes, no, and maybe. </a:t>
            </a:r>
          </a:p>
          <a:p>
            <a:pPr marL="0" indent="0">
              <a:buNone/>
            </a:pPr>
            <a:r>
              <a:rPr lang="en-US" sz="1700" dirty="0">
                <a:solidFill>
                  <a:srgbClr val="FFFFFF"/>
                </a:solidFill>
              </a:rPr>
              <a:t>We call these three responses – pluralist, exclusivist, and inclusivist.</a:t>
            </a:r>
            <a:br>
              <a:rPr lang="en-US" sz="1700" dirty="0">
                <a:solidFill>
                  <a:srgbClr val="FFFFFF"/>
                </a:solidFill>
              </a:rPr>
            </a:br>
            <a:br>
              <a:rPr lang="en-US" sz="1700" dirty="0">
                <a:solidFill>
                  <a:srgbClr val="FFFFFF"/>
                </a:solidFill>
              </a:rPr>
            </a:br>
            <a:r>
              <a:rPr lang="en-US" sz="1700" dirty="0">
                <a:solidFill>
                  <a:srgbClr val="FFFFFF"/>
                </a:solidFill>
              </a:rPr>
              <a:t>Over the next couple of sections in the module, we will examine each position in turn and look at some scholars who argue for each.</a:t>
            </a:r>
          </a:p>
        </p:txBody>
      </p:sp>
      <p:pic>
        <p:nvPicPr>
          <p:cNvPr id="6" name="Content Placeholder 5" descr="A picture containing television, monitor, different, man&#10;&#10;Description automatically generated">
            <a:extLst>
              <a:ext uri="{FF2B5EF4-FFF2-40B4-BE49-F238E27FC236}">
                <a16:creationId xmlns:a16="http://schemas.microsoft.com/office/drawing/2014/main" id="{5F874266-A9DD-46AE-81FE-A3D183270142}"/>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3387" r="21565" b="-2"/>
          <a:stretch/>
        </p:blipFill>
        <p:spPr>
          <a:xfrm>
            <a:off x="6096000" y="640080"/>
            <a:ext cx="5455921" cy="5577840"/>
          </a:xfrm>
          <a:prstGeom prst="rect">
            <a:avLst/>
          </a:prstGeom>
        </p:spPr>
      </p:pic>
    </p:spTree>
    <p:extLst>
      <p:ext uri="{BB962C8B-B14F-4D97-AF65-F5344CB8AC3E}">
        <p14:creationId xmlns:p14="http://schemas.microsoft.com/office/powerpoint/2010/main" val="35094956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7464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DCA74D-038E-48C7-BAD7-10864CC6C912}"/>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sz="3500">
                <a:solidFill>
                  <a:srgbClr val="FFFFFF"/>
                </a:solidFill>
              </a:rPr>
              <a:t>Exclusivist / Inclusivist / Pluralist</a:t>
            </a:r>
          </a:p>
        </p:txBody>
      </p:sp>
      <p:cxnSp>
        <p:nvCxnSpPr>
          <p:cNvPr id="15" name="Straight Connector 14">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7338EFE-7CA3-42DD-9393-3BD520183E3D}"/>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altLang="en-US" sz="1900" dirty="0">
                <a:solidFill>
                  <a:srgbClr val="FFFFFF"/>
                </a:solidFill>
              </a:rPr>
              <a:t>Roughly, the positions are as follows:</a:t>
            </a:r>
            <a:br>
              <a:rPr lang="en-US" altLang="en-US" sz="1900" dirty="0">
                <a:solidFill>
                  <a:srgbClr val="FFFFFF"/>
                </a:solidFill>
              </a:rPr>
            </a:br>
            <a:br>
              <a:rPr lang="en-US" altLang="en-US" sz="1900" dirty="0">
                <a:solidFill>
                  <a:srgbClr val="FFFFFF"/>
                </a:solidFill>
              </a:rPr>
            </a:br>
            <a:r>
              <a:rPr lang="en-US" altLang="en-US" sz="1900" b="1" dirty="0">
                <a:solidFill>
                  <a:srgbClr val="FFFFFF"/>
                </a:solidFill>
              </a:rPr>
              <a:t>Exclusivist</a:t>
            </a:r>
            <a:r>
              <a:rPr lang="en-US" altLang="en-US" sz="1900" dirty="0">
                <a:solidFill>
                  <a:srgbClr val="FFFFFF"/>
                </a:solidFill>
              </a:rPr>
              <a:t> – only one tradition can lead to salvation, those outside cannot be saved. </a:t>
            </a:r>
            <a:br>
              <a:rPr lang="en-US" altLang="en-US" sz="1900" dirty="0">
                <a:solidFill>
                  <a:srgbClr val="FFFFFF"/>
                </a:solidFill>
              </a:rPr>
            </a:br>
            <a:br>
              <a:rPr lang="en-US" sz="1900" dirty="0">
                <a:solidFill>
                  <a:srgbClr val="FFFFFF"/>
                </a:solidFill>
              </a:rPr>
            </a:br>
            <a:r>
              <a:rPr lang="en-US" altLang="en-US" sz="1900" b="1" dirty="0">
                <a:solidFill>
                  <a:srgbClr val="FFFFFF"/>
                </a:solidFill>
              </a:rPr>
              <a:t>Inclusivist</a:t>
            </a:r>
            <a:r>
              <a:rPr lang="en-US" altLang="en-US" sz="1900" dirty="0">
                <a:solidFill>
                  <a:srgbClr val="FFFFFF"/>
                </a:solidFill>
              </a:rPr>
              <a:t> – only one tradition mediates salvation, but it is available to other outside the Christian tradition in some way.</a:t>
            </a:r>
            <a:br>
              <a:rPr lang="en-US" altLang="en-US" sz="1900" dirty="0">
                <a:solidFill>
                  <a:srgbClr val="FFFFFF"/>
                </a:solidFill>
              </a:rPr>
            </a:br>
            <a:br>
              <a:rPr lang="en-US" altLang="en-US" sz="1900" dirty="0">
                <a:solidFill>
                  <a:srgbClr val="FFFFFF"/>
                </a:solidFill>
              </a:rPr>
            </a:br>
            <a:r>
              <a:rPr lang="en-US" altLang="en-US" sz="1900" b="1" dirty="0">
                <a:solidFill>
                  <a:srgbClr val="FFFFFF"/>
                </a:solidFill>
              </a:rPr>
              <a:t>Pluralist</a:t>
            </a:r>
            <a:r>
              <a:rPr lang="en-US" altLang="en-US" sz="1900" dirty="0">
                <a:solidFill>
                  <a:srgbClr val="FFFFFF"/>
                </a:solidFill>
              </a:rPr>
              <a:t> – all or many traditions lead to salvation and all point to same ultimate reality</a:t>
            </a:r>
          </a:p>
          <a:p>
            <a:endParaRPr lang="en-US" sz="1900" dirty="0">
              <a:solidFill>
                <a:srgbClr val="FFFFFF"/>
              </a:solidFill>
            </a:endParaRPr>
          </a:p>
        </p:txBody>
      </p:sp>
      <p:pic>
        <p:nvPicPr>
          <p:cNvPr id="6" name="Content Placeholder 5" descr="A statue of an old building&#10;&#10;Description automatically generated">
            <a:extLst>
              <a:ext uri="{FF2B5EF4-FFF2-40B4-BE49-F238E27FC236}">
                <a16:creationId xmlns:a16="http://schemas.microsoft.com/office/drawing/2014/main" id="{CB110C52-09D6-43E7-8853-3294A734E8D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186" r="3" b="3"/>
          <a:stretch/>
        </p:blipFill>
        <p:spPr>
          <a:xfrm>
            <a:off x="6096000" y="640080"/>
            <a:ext cx="5455921" cy="5577840"/>
          </a:xfrm>
          <a:prstGeom prst="rect">
            <a:avLst/>
          </a:prstGeom>
        </p:spPr>
      </p:pic>
    </p:spTree>
    <p:extLst>
      <p:ext uri="{BB962C8B-B14F-4D97-AF65-F5344CB8AC3E}">
        <p14:creationId xmlns:p14="http://schemas.microsoft.com/office/powerpoint/2010/main" val="36921121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48B5150-1B12-4BD1-8B9E-8D463C42DE02}"/>
              </a:ext>
            </a:extLst>
          </p:cNvPr>
          <p:cNvSpPr>
            <a:spLocks noGrp="1"/>
          </p:cNvSpPr>
          <p:nvPr>
            <p:ph type="title"/>
          </p:nvPr>
        </p:nvSpPr>
        <p:spPr>
          <a:xfrm>
            <a:off x="1024129" y="585216"/>
            <a:ext cx="4431792" cy="1499616"/>
          </a:xfrm>
        </p:spPr>
        <p:txBody>
          <a:bodyPr vert="horz" lIns="91440" tIns="45720" rIns="91440" bIns="45720" rtlCol="0" anchor="ctr">
            <a:normAutofit/>
          </a:bodyPr>
          <a:lstStyle/>
          <a:p>
            <a:r>
              <a:rPr lang="en-US" sz="4300"/>
              <a:t>Exclusivist / Inclusivist / Pluralist</a:t>
            </a:r>
          </a:p>
        </p:txBody>
      </p:sp>
      <p:sp>
        <p:nvSpPr>
          <p:cNvPr id="3" name="Content Placeholder 2">
            <a:extLst>
              <a:ext uri="{FF2B5EF4-FFF2-40B4-BE49-F238E27FC236}">
                <a16:creationId xmlns:a16="http://schemas.microsoft.com/office/drawing/2014/main" id="{846FCED6-B1CC-4606-B687-F523678B6EB0}"/>
              </a:ext>
            </a:extLst>
          </p:cNvPr>
          <p:cNvSpPr>
            <a:spLocks noGrp="1"/>
          </p:cNvSpPr>
          <p:nvPr>
            <p:ph sz="half" idx="1"/>
          </p:nvPr>
        </p:nvSpPr>
        <p:spPr>
          <a:xfrm>
            <a:off x="1024128" y="2286000"/>
            <a:ext cx="4429615" cy="3931920"/>
          </a:xfrm>
        </p:spPr>
        <p:txBody>
          <a:bodyPr vert="horz" lIns="45720" tIns="45720" rIns="45720" bIns="45720" rtlCol="0">
            <a:normAutofit lnSpcReduction="10000"/>
          </a:bodyPr>
          <a:lstStyle/>
          <a:p>
            <a:r>
              <a:rPr lang="en-US" sz="2000" dirty="0"/>
              <a:t>It is important throughout your studies to remember the origin of this framework as it has had a huge impact on the genesis, current scope, and continuing obsessions of the field.</a:t>
            </a:r>
            <a:br>
              <a:rPr lang="en-US" sz="2000" dirty="0"/>
            </a:br>
            <a:br>
              <a:rPr lang="en-US" sz="2000" dirty="0"/>
            </a:br>
            <a:r>
              <a:rPr lang="en-US" sz="2000" dirty="0"/>
              <a:t>It is also important to remember that there is a difference to be drawn between an external description of a position and an internal position that argues for a position – this can most easily be discerned as the distinction between an –</a:t>
            </a:r>
            <a:r>
              <a:rPr lang="en-US" sz="2000" dirty="0" err="1"/>
              <a:t>ist</a:t>
            </a:r>
            <a:r>
              <a:rPr lang="en-US" sz="2000" dirty="0"/>
              <a:t> and an –ism.</a:t>
            </a:r>
            <a:br>
              <a:rPr lang="en-US" sz="2000" dirty="0"/>
            </a:br>
            <a:br>
              <a:rPr lang="en-US" sz="2000" dirty="0"/>
            </a:br>
            <a:r>
              <a:rPr lang="en-US" sz="2000" dirty="0"/>
              <a:t>e.g. pluralist and pluralism</a:t>
            </a:r>
          </a:p>
        </p:txBody>
      </p:sp>
      <p:pic>
        <p:nvPicPr>
          <p:cNvPr id="5" name="Content Placeholder 4">
            <a:extLst>
              <a:ext uri="{FF2B5EF4-FFF2-40B4-BE49-F238E27FC236}">
                <a16:creationId xmlns:a16="http://schemas.microsoft.com/office/drawing/2014/main" id="{004479B8-7938-4D8E-88E9-FB6B05A09C4E}"/>
              </a:ext>
            </a:extLst>
          </p:cNvPr>
          <p:cNvPicPr>
            <a:picLocks noGrp="1" noChangeAspect="1"/>
          </p:cNvPicPr>
          <p:nvPr>
            <p:ph sz="half" idx="2"/>
          </p:nvPr>
        </p:nvPicPr>
        <p:blipFill>
          <a:blip r:embed="rId2"/>
          <a:stretch>
            <a:fillRect/>
          </a:stretch>
        </p:blipFill>
        <p:spPr>
          <a:xfrm>
            <a:off x="6096000" y="2114607"/>
            <a:ext cx="5848350" cy="2628785"/>
          </a:xfrm>
          <a:prstGeom prst="rect">
            <a:avLst/>
          </a:prstGeom>
        </p:spPr>
      </p:pic>
    </p:spTree>
    <p:extLst>
      <p:ext uri="{BB962C8B-B14F-4D97-AF65-F5344CB8AC3E}">
        <p14:creationId xmlns:p14="http://schemas.microsoft.com/office/powerpoint/2010/main" val="17761416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2CBD8-CFED-4B7C-8F4A-B6942F00DD01}"/>
              </a:ext>
            </a:extLst>
          </p:cNvPr>
          <p:cNvSpPr>
            <a:spLocks noGrp="1"/>
          </p:cNvSpPr>
          <p:nvPr>
            <p:ph type="title"/>
          </p:nvPr>
        </p:nvSpPr>
        <p:spPr/>
        <p:txBody>
          <a:bodyPr/>
          <a:lstStyle/>
          <a:p>
            <a:pPr algn="l"/>
            <a:r>
              <a:rPr lang="en-GB" dirty="0"/>
              <a:t>Inclusivism</a:t>
            </a:r>
          </a:p>
        </p:txBody>
      </p:sp>
      <p:sp>
        <p:nvSpPr>
          <p:cNvPr id="3" name="Text Placeholder 2">
            <a:extLst>
              <a:ext uri="{FF2B5EF4-FFF2-40B4-BE49-F238E27FC236}">
                <a16:creationId xmlns:a16="http://schemas.microsoft.com/office/drawing/2014/main" id="{1837E585-F3FC-469E-A216-E50F537E1D4A}"/>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7204561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AAE17C-C72B-4AAD-B5F3-0D7FD3B44B4C}"/>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Inclusivism</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72E4775-DC23-4CC8-ACC1-5D28CAF792E0}"/>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2000" dirty="0">
                <a:solidFill>
                  <a:srgbClr val="FFFFFF"/>
                </a:solidFill>
              </a:rPr>
              <a:t>It may seem odd to begin discussing these positions with Inclusivism, which is often seen as perhaps the most complicated of positions – after all, “maybe” requires greater definition than either “yes” or “no”. </a:t>
            </a:r>
            <a:br>
              <a:rPr lang="en-US" sz="2000" dirty="0">
                <a:solidFill>
                  <a:srgbClr val="FFFFFF"/>
                </a:solidFill>
              </a:rPr>
            </a:br>
            <a:br>
              <a:rPr lang="en-US" sz="2000" dirty="0">
                <a:solidFill>
                  <a:srgbClr val="FFFFFF"/>
                </a:solidFill>
              </a:rPr>
            </a:br>
            <a:r>
              <a:rPr lang="en-US" sz="2000" dirty="0">
                <a:solidFill>
                  <a:srgbClr val="FFFFFF"/>
                </a:solidFill>
              </a:rPr>
              <a:t>Yet, Inclusivism, the position that only one tradition offers salvation but that this can be accessed through others, offers an interesting middle point of comparison for our coming examinations of exclusivism and pluralism. </a:t>
            </a:r>
            <a:br>
              <a:rPr lang="en-US" sz="2000" dirty="0">
                <a:solidFill>
                  <a:srgbClr val="FFFFFF"/>
                </a:solidFill>
              </a:rPr>
            </a:br>
            <a:br>
              <a:rPr lang="en-US" sz="2000" dirty="0">
                <a:solidFill>
                  <a:srgbClr val="FFFFFF"/>
                </a:solidFill>
              </a:rPr>
            </a:br>
            <a:r>
              <a:rPr lang="en-US" sz="2000" dirty="0">
                <a:solidFill>
                  <a:srgbClr val="FFFFFF"/>
                </a:solidFill>
              </a:rPr>
              <a:t>We will begin by sketching out the basis for Christian inclusivism, before moving onto looking at particular ways in which Christian scholars have argued for it. </a:t>
            </a:r>
          </a:p>
          <a:p>
            <a:endParaRPr lang="en-US" sz="2000" dirty="0">
              <a:solidFill>
                <a:srgbClr val="FFFFFF"/>
              </a:solidFill>
            </a:endParaRPr>
          </a:p>
        </p:txBody>
      </p:sp>
      <p:pic>
        <p:nvPicPr>
          <p:cNvPr id="6" name="Content Placeholder 5" descr="A picture containing grass, sheep, white, photo&#10;&#10;Description automatically generated">
            <a:extLst>
              <a:ext uri="{FF2B5EF4-FFF2-40B4-BE49-F238E27FC236}">
                <a16:creationId xmlns:a16="http://schemas.microsoft.com/office/drawing/2014/main" id="{0A06339E-632C-4C1F-8652-DDC5A5AAC22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2152" r="12884"/>
          <a:stretch/>
        </p:blipFill>
        <p:spPr>
          <a:xfrm>
            <a:off x="7552266" y="10"/>
            <a:ext cx="4639734" cy="6857990"/>
          </a:xfrm>
          <a:prstGeom prst="rect">
            <a:avLst/>
          </a:prstGeom>
        </p:spPr>
      </p:pic>
    </p:spTree>
    <p:extLst>
      <p:ext uri="{BB962C8B-B14F-4D97-AF65-F5344CB8AC3E}">
        <p14:creationId xmlns:p14="http://schemas.microsoft.com/office/powerpoint/2010/main" val="11100278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F81DF0-A554-4320-AD31-B4A98FA64F61}"/>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Inclusivism</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E94F86-A356-4A5F-ABA0-500DF7D1C4C3}"/>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a:solidFill>
                  <a:srgbClr val="FFFFFF"/>
                </a:solidFill>
              </a:rPr>
              <a:t>Inclusivism is also a useful place to start because it</a:t>
            </a:r>
            <a:r>
              <a:rPr lang="en-US" altLang="en-US">
                <a:solidFill>
                  <a:srgbClr val="FFFFFF"/>
                </a:solidFill>
              </a:rPr>
              <a:t> has been part of the belief of the Catholic Church since Vatican II; it has been accepted by the Commission of the Church of England; and it informs the theology of many mainstream Protestant denominations. </a:t>
            </a:r>
            <a:br>
              <a:rPr lang="en-US" altLang="en-US">
                <a:solidFill>
                  <a:srgbClr val="FFFFFF"/>
                </a:solidFill>
              </a:rPr>
            </a:br>
            <a:br>
              <a:rPr lang="en-US" altLang="en-US">
                <a:solidFill>
                  <a:srgbClr val="FFFFFF"/>
                </a:solidFill>
              </a:rPr>
            </a:br>
            <a:r>
              <a:rPr lang="en-US" altLang="en-US">
                <a:solidFill>
                  <a:srgbClr val="FFFFFF"/>
                </a:solidFill>
              </a:rPr>
              <a:t>In general, the position holds that while Christ came into the world to save humankind through his grace, that grace is accessible to those who have not heard the teachings of Christ. This saving power can be mediated through other religious traditions or is open to completion by Christianity.  </a:t>
            </a:r>
            <a:endParaRPr lang="en-US">
              <a:solidFill>
                <a:srgbClr val="FFFFFF"/>
              </a:solidFill>
            </a:endParaRPr>
          </a:p>
        </p:txBody>
      </p:sp>
      <p:pic>
        <p:nvPicPr>
          <p:cNvPr id="6" name="Content Placeholder 5" descr="A picture containing outdoor, object, day, tall&#10;&#10;Description automatically generated">
            <a:extLst>
              <a:ext uri="{FF2B5EF4-FFF2-40B4-BE49-F238E27FC236}">
                <a16:creationId xmlns:a16="http://schemas.microsoft.com/office/drawing/2014/main" id="{D3455152-29A8-4011-8329-E6666FB8CB7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9122" r="10576"/>
          <a:stretch/>
        </p:blipFill>
        <p:spPr>
          <a:xfrm>
            <a:off x="7552266" y="10"/>
            <a:ext cx="4639734" cy="6857990"/>
          </a:xfrm>
          <a:prstGeom prst="rect">
            <a:avLst/>
          </a:prstGeom>
        </p:spPr>
      </p:pic>
    </p:spTree>
    <p:extLst>
      <p:ext uri="{BB962C8B-B14F-4D97-AF65-F5344CB8AC3E}">
        <p14:creationId xmlns:p14="http://schemas.microsoft.com/office/powerpoint/2010/main" val="26108483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5C468-00B0-4638-83A0-4B824FABE378}"/>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Inclusivism</a:t>
            </a:r>
          </a:p>
        </p:txBody>
      </p:sp>
      <p:cxnSp>
        <p:nvCxnSpPr>
          <p:cNvPr id="24" name="Straight Connector 23">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E0F845E-6529-4571-8B4E-6F0E52AFA335}"/>
              </a:ext>
            </a:extLst>
          </p:cNvPr>
          <p:cNvSpPr>
            <a:spLocks noGrp="1"/>
          </p:cNvSpPr>
          <p:nvPr>
            <p:ph sz="half" idx="1"/>
          </p:nvPr>
        </p:nvSpPr>
        <p:spPr>
          <a:xfrm>
            <a:off x="1024128" y="2286000"/>
            <a:ext cx="6007027" cy="4023360"/>
          </a:xfrm>
        </p:spPr>
        <p:txBody>
          <a:bodyPr vert="horz" lIns="45720" tIns="45720" rIns="45720" bIns="45720" rtlCol="0">
            <a:normAutofit fontScale="92500"/>
          </a:bodyPr>
          <a:lstStyle/>
          <a:p>
            <a:r>
              <a:rPr lang="en-US" dirty="0">
                <a:solidFill>
                  <a:srgbClr val="FFFFFF"/>
                </a:solidFill>
              </a:rPr>
              <a:t>This institutional alignment with the inclusivist position arises out of historical contexts, theological needs, and responses to the rising importance of interfaith matters for increasingly </a:t>
            </a:r>
            <a:r>
              <a:rPr lang="en-US" dirty="0" err="1">
                <a:solidFill>
                  <a:srgbClr val="FFFFFF"/>
                </a:solidFill>
              </a:rPr>
              <a:t>globalised</a:t>
            </a:r>
            <a:r>
              <a:rPr lang="en-US" dirty="0">
                <a:solidFill>
                  <a:srgbClr val="FFFFFF"/>
                </a:solidFill>
              </a:rPr>
              <a:t> churches.</a:t>
            </a:r>
            <a:br>
              <a:rPr lang="en-US" dirty="0">
                <a:solidFill>
                  <a:srgbClr val="FFFFFF"/>
                </a:solidFill>
              </a:rPr>
            </a:br>
            <a:br>
              <a:rPr lang="en-US" dirty="0">
                <a:solidFill>
                  <a:srgbClr val="FFFFFF"/>
                </a:solidFill>
              </a:rPr>
            </a:br>
            <a:r>
              <a:rPr lang="en-US" dirty="0">
                <a:solidFill>
                  <a:srgbClr val="FFFFFF"/>
                </a:solidFill>
              </a:rPr>
              <a:t>However, we should not see Inclusivist thinking as an entirely new position – there is plenty of biblical basis that is often offered for it, as well as traditional theological discussion. </a:t>
            </a:r>
            <a:br>
              <a:rPr lang="en-US" dirty="0">
                <a:solidFill>
                  <a:srgbClr val="FFFFFF"/>
                </a:solidFill>
              </a:rPr>
            </a:br>
            <a:br>
              <a:rPr lang="en-US" dirty="0">
                <a:solidFill>
                  <a:srgbClr val="FFFFFF"/>
                </a:solidFill>
              </a:rPr>
            </a:br>
            <a:r>
              <a:rPr lang="en-US" dirty="0">
                <a:solidFill>
                  <a:srgbClr val="FFFFFF"/>
                </a:solidFill>
              </a:rPr>
              <a:t>Nor should we see Inclusivism as necessarily a ‘liberal’ position, with plenty of support from conservative Christian traditions, including the evangelical and roman catholic expressions we will look at in this section. </a:t>
            </a:r>
          </a:p>
        </p:txBody>
      </p:sp>
      <p:pic>
        <p:nvPicPr>
          <p:cNvPr id="6" name="Content Placeholder 5">
            <a:extLst>
              <a:ext uri="{FF2B5EF4-FFF2-40B4-BE49-F238E27FC236}">
                <a16:creationId xmlns:a16="http://schemas.microsoft.com/office/drawing/2014/main" id="{EEDEF149-22B4-4D30-9E4E-62D40D0E88B1}"/>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9794"/>
          <a:stretch/>
        </p:blipFill>
        <p:spPr>
          <a:xfrm>
            <a:off x="7552266" y="10"/>
            <a:ext cx="4639734" cy="6857990"/>
          </a:xfrm>
          <a:prstGeom prst="rect">
            <a:avLst/>
          </a:prstGeom>
        </p:spPr>
      </p:pic>
    </p:spTree>
    <p:extLst>
      <p:ext uri="{BB962C8B-B14F-4D97-AF65-F5344CB8AC3E}">
        <p14:creationId xmlns:p14="http://schemas.microsoft.com/office/powerpoint/2010/main" val="23997076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D5B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2B7731-F295-4A32-9CB2-B368A925BCAD}"/>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Inclusivism</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3BF7714-7B05-4785-A294-E69D98139033}"/>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dirty="0">
                <a:solidFill>
                  <a:srgbClr val="FFFFFF"/>
                </a:solidFill>
              </a:rPr>
              <a:t>For example:</a:t>
            </a:r>
            <a:br>
              <a:rPr lang="en-US" dirty="0">
                <a:solidFill>
                  <a:srgbClr val="FFFFFF"/>
                </a:solidFill>
              </a:rPr>
            </a:br>
            <a:br>
              <a:rPr lang="en-US" dirty="0">
                <a:solidFill>
                  <a:srgbClr val="FFFFFF"/>
                </a:solidFill>
              </a:rPr>
            </a:br>
            <a:r>
              <a:rPr lang="en-US" altLang="en-US" dirty="0">
                <a:solidFill>
                  <a:srgbClr val="FFFFFF"/>
                </a:solidFill>
              </a:rPr>
              <a:t>In Acts, Chapter 10 there is a reference to a Roman centurion called Cornelius, who had a vision of an angel and who was used by God to provide hospitality to Peter. </a:t>
            </a:r>
          </a:p>
          <a:p>
            <a:pPr marL="0" indent="0">
              <a:buNone/>
            </a:pPr>
            <a:r>
              <a:rPr lang="en-US" altLang="en-US" dirty="0">
                <a:solidFill>
                  <a:srgbClr val="FFFFFF"/>
                </a:solidFill>
              </a:rPr>
              <a:t>In response to Cornelius' hospitality Peter says of Cornelius: “I now </a:t>
            </a:r>
            <a:r>
              <a:rPr lang="en-US" altLang="en-US" dirty="0" err="1">
                <a:solidFill>
                  <a:srgbClr val="FFFFFF"/>
                </a:solidFill>
              </a:rPr>
              <a:t>realise</a:t>
            </a:r>
            <a:r>
              <a:rPr lang="en-US" altLang="en-US" dirty="0">
                <a:solidFill>
                  <a:srgbClr val="FFFFFF"/>
                </a:solidFill>
              </a:rPr>
              <a:t> how true it is that God does not show </a:t>
            </a:r>
            <a:r>
              <a:rPr lang="en-US" altLang="en-US" dirty="0" err="1">
                <a:solidFill>
                  <a:srgbClr val="FFFFFF"/>
                </a:solidFill>
              </a:rPr>
              <a:t>favouritism</a:t>
            </a:r>
            <a:r>
              <a:rPr lang="en-US" altLang="en-US" dirty="0">
                <a:solidFill>
                  <a:srgbClr val="FFFFFF"/>
                </a:solidFill>
              </a:rPr>
              <a:t>, but accepts men from every nation who fear him and who do what is right.” (Acts 10:34-5) </a:t>
            </a:r>
          </a:p>
          <a:p>
            <a:endParaRPr lang="en-US" dirty="0">
              <a:solidFill>
                <a:srgbClr val="FFFFFF"/>
              </a:solidFill>
            </a:endParaRPr>
          </a:p>
        </p:txBody>
      </p:sp>
      <p:pic>
        <p:nvPicPr>
          <p:cNvPr id="6" name="Content Placeholder 5" descr="A picture containing person, building, man, sitting&#10;&#10;Description automatically generated">
            <a:extLst>
              <a:ext uri="{FF2B5EF4-FFF2-40B4-BE49-F238E27FC236}">
                <a16:creationId xmlns:a16="http://schemas.microsoft.com/office/drawing/2014/main" id="{177FA25A-8CDA-46EF-AB52-E439DCCADDB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8358" r="2" b="2"/>
          <a:stretch/>
        </p:blipFill>
        <p:spPr>
          <a:xfrm>
            <a:off x="7552266" y="10"/>
            <a:ext cx="4639734" cy="6857990"/>
          </a:xfrm>
          <a:prstGeom prst="rect">
            <a:avLst/>
          </a:prstGeom>
        </p:spPr>
      </p:pic>
    </p:spTree>
    <p:extLst>
      <p:ext uri="{BB962C8B-B14F-4D97-AF65-F5344CB8AC3E}">
        <p14:creationId xmlns:p14="http://schemas.microsoft.com/office/powerpoint/2010/main" val="34003772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E44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4C6E13-9703-452A-984B-363733F92091}"/>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Inclusivism</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914BBF3-90AD-4013-A015-22974D5738E2}"/>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r>
              <a:rPr lang="en-US" dirty="0">
                <a:solidFill>
                  <a:srgbClr val="FFFFFF"/>
                </a:solidFill>
              </a:rPr>
              <a:t>Another example might be the Christian writer CS Lewis:</a:t>
            </a:r>
            <a:br>
              <a:rPr lang="en-US" dirty="0">
                <a:solidFill>
                  <a:srgbClr val="FFFFFF"/>
                </a:solidFill>
              </a:rPr>
            </a:br>
            <a:br>
              <a:rPr lang="en-US" dirty="0">
                <a:solidFill>
                  <a:srgbClr val="FFFFFF"/>
                </a:solidFill>
              </a:rPr>
            </a:br>
            <a:r>
              <a:rPr lang="en-US" altLang="en-US" dirty="0">
                <a:solidFill>
                  <a:srgbClr val="FFFFFF"/>
                </a:solidFill>
              </a:rPr>
              <a:t>Lewis wrote in his book Mere Christianity</a:t>
            </a:r>
            <a:br>
              <a:rPr lang="en-US" altLang="en-US" dirty="0">
                <a:solidFill>
                  <a:srgbClr val="FFFFFF"/>
                </a:solidFill>
              </a:rPr>
            </a:br>
            <a:br>
              <a:rPr lang="en-US" altLang="en-US" sz="2800" dirty="0">
                <a:solidFill>
                  <a:srgbClr val="FFFFFF"/>
                </a:solidFill>
              </a:rPr>
            </a:br>
            <a:r>
              <a:rPr lang="en-US" altLang="en-US" sz="2800" dirty="0">
                <a:solidFill>
                  <a:srgbClr val="FFFFFF"/>
                </a:solidFill>
              </a:rPr>
              <a:t>“We do know that no person can be saved except through Christ; we do not know that only those who know Him can be saved by Him.” </a:t>
            </a:r>
            <a:br>
              <a:rPr lang="en-US" altLang="en-US" sz="2800" dirty="0">
                <a:solidFill>
                  <a:srgbClr val="FFFFFF"/>
                </a:solidFill>
              </a:rPr>
            </a:br>
            <a:br>
              <a:rPr lang="en-US" altLang="en-US" dirty="0">
                <a:solidFill>
                  <a:srgbClr val="FFFFFF"/>
                </a:solidFill>
              </a:rPr>
            </a:br>
            <a:r>
              <a:rPr lang="en-US" altLang="en-US" dirty="0">
                <a:solidFill>
                  <a:srgbClr val="FFFFFF"/>
                </a:solidFill>
              </a:rPr>
              <a:t>(Lewis, 1966, p.65)</a:t>
            </a:r>
          </a:p>
          <a:p>
            <a:endParaRPr lang="en-US" dirty="0">
              <a:solidFill>
                <a:srgbClr val="FFFFFF"/>
              </a:solidFill>
            </a:endParaRPr>
          </a:p>
        </p:txBody>
      </p:sp>
      <p:pic>
        <p:nvPicPr>
          <p:cNvPr id="6" name="Content Placeholder 5" descr="A picture containing nature, grass, standing, bird&#10;&#10;Description automatically generated">
            <a:extLst>
              <a:ext uri="{FF2B5EF4-FFF2-40B4-BE49-F238E27FC236}">
                <a16:creationId xmlns:a16="http://schemas.microsoft.com/office/drawing/2014/main" id="{CA8982F9-863C-4CD9-9394-270F5FA6619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967" r="-3" b="-3"/>
          <a:stretch/>
        </p:blipFill>
        <p:spPr>
          <a:xfrm>
            <a:off x="7552266" y="10"/>
            <a:ext cx="4639734" cy="6857990"/>
          </a:xfrm>
          <a:prstGeom prst="rect">
            <a:avLst/>
          </a:prstGeom>
        </p:spPr>
      </p:pic>
    </p:spTree>
    <p:extLst>
      <p:ext uri="{BB962C8B-B14F-4D97-AF65-F5344CB8AC3E}">
        <p14:creationId xmlns:p14="http://schemas.microsoft.com/office/powerpoint/2010/main" val="11675511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1E3B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C8F15C-5922-43C8-9D5E-B1B1615ED034}"/>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Inclusivism</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BEF890C-5116-4199-8520-2C765FCF7AC7}"/>
              </a:ext>
            </a:extLst>
          </p:cNvPr>
          <p:cNvSpPr>
            <a:spLocks noGrp="1"/>
          </p:cNvSpPr>
          <p:nvPr>
            <p:ph sz="half" idx="1"/>
          </p:nvPr>
        </p:nvSpPr>
        <p:spPr>
          <a:xfrm>
            <a:off x="1024128" y="2286000"/>
            <a:ext cx="6007027" cy="4023360"/>
          </a:xfrm>
        </p:spPr>
        <p:txBody>
          <a:bodyPr vert="horz" lIns="45720" tIns="45720" rIns="45720" bIns="45720" rtlCol="0">
            <a:normAutofit fontScale="92500" lnSpcReduction="20000"/>
          </a:bodyPr>
          <a:lstStyle/>
          <a:p>
            <a:pPr marL="0" indent="0">
              <a:buNone/>
              <a:defRPr/>
            </a:pPr>
            <a:r>
              <a:rPr lang="en-US" dirty="0">
                <a:solidFill>
                  <a:schemeClr val="bg1"/>
                </a:solidFill>
              </a:rPr>
              <a:t>Generally, proponents of an </a:t>
            </a:r>
            <a:r>
              <a:rPr lang="en-US" dirty="0" err="1">
                <a:solidFill>
                  <a:schemeClr val="bg1"/>
                </a:solidFill>
              </a:rPr>
              <a:t>inclusivistic</a:t>
            </a:r>
            <a:r>
              <a:rPr lang="en-US" dirty="0">
                <a:solidFill>
                  <a:schemeClr val="bg1"/>
                </a:solidFill>
              </a:rPr>
              <a:t> attitude toward the salvation of non-Christians, put forward three types of argument based upon the Christian tradition, drawing on scripture, reason, and tradition. These are: </a:t>
            </a:r>
          </a:p>
          <a:p>
            <a:pPr marL="0" indent="0">
              <a:defRPr/>
            </a:pPr>
            <a:endParaRPr lang="en-US" dirty="0">
              <a:solidFill>
                <a:schemeClr val="bg1"/>
              </a:solidFill>
            </a:endParaRPr>
          </a:p>
          <a:p>
            <a:pPr marL="457200" indent="-457200">
              <a:buFont typeface="+mj-lt"/>
              <a:buAutoNum type="arabicPeriod"/>
              <a:defRPr/>
            </a:pPr>
            <a:r>
              <a:rPr lang="en-US" dirty="0">
                <a:solidFill>
                  <a:schemeClr val="bg1"/>
                </a:solidFill>
              </a:rPr>
              <a:t>God desires to save all people; </a:t>
            </a:r>
          </a:p>
          <a:p>
            <a:pPr marL="457200" indent="-457200">
              <a:buFont typeface="+mj-lt"/>
              <a:buAutoNum type="arabicPeriod"/>
              <a:defRPr/>
            </a:pPr>
            <a:r>
              <a:rPr lang="en-US" dirty="0">
                <a:solidFill>
                  <a:schemeClr val="bg1"/>
                </a:solidFill>
              </a:rPr>
              <a:t>God provides for the salvation of people; </a:t>
            </a:r>
          </a:p>
          <a:p>
            <a:pPr marL="457200" indent="-457200">
              <a:buFont typeface="+mj-lt"/>
              <a:buAutoNum type="arabicPeriod"/>
              <a:defRPr/>
            </a:pPr>
            <a:r>
              <a:rPr lang="en-US" dirty="0">
                <a:solidFill>
                  <a:schemeClr val="bg1"/>
                </a:solidFill>
              </a:rPr>
              <a:t>God promises the salvation of people</a:t>
            </a:r>
            <a:br>
              <a:rPr lang="en-US" dirty="0">
                <a:solidFill>
                  <a:schemeClr val="bg1"/>
                </a:solidFill>
              </a:rPr>
            </a:br>
            <a:endParaRPr lang="en-US" dirty="0">
              <a:solidFill>
                <a:schemeClr val="bg1"/>
              </a:solidFill>
            </a:endParaRPr>
          </a:p>
          <a:p>
            <a:pPr marL="0" indent="0">
              <a:buNone/>
              <a:defRPr/>
            </a:pPr>
            <a:r>
              <a:rPr lang="en-GB" dirty="0">
                <a:solidFill>
                  <a:schemeClr val="bg1"/>
                </a:solidFill>
              </a:rPr>
              <a:t>For God only to allow salvation to those who have heard Christ's message and received Christ's grace through having heard the message, is seen to be inconsistent with God’s desire to save all people.  </a:t>
            </a:r>
          </a:p>
          <a:p>
            <a:pPr marL="0" indent="0">
              <a:buNone/>
              <a:defRPr/>
            </a:pPr>
            <a:endParaRPr lang="en-US" dirty="0">
              <a:solidFill>
                <a:srgbClr val="FFFFFF"/>
              </a:solidFill>
            </a:endParaRPr>
          </a:p>
        </p:txBody>
      </p:sp>
      <p:pic>
        <p:nvPicPr>
          <p:cNvPr id="6" name="Content Placeholder 5" descr="Water next to the ocean&#10;&#10;Description automatically generated">
            <a:extLst>
              <a:ext uri="{FF2B5EF4-FFF2-40B4-BE49-F238E27FC236}">
                <a16:creationId xmlns:a16="http://schemas.microsoft.com/office/drawing/2014/main" id="{BD19B511-B878-429D-BB32-C2A0B7FE2C3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7306" r="21276" b="-1"/>
          <a:stretch/>
        </p:blipFill>
        <p:spPr>
          <a:xfrm>
            <a:off x="7552266" y="10"/>
            <a:ext cx="4639734" cy="6857990"/>
          </a:xfrm>
          <a:prstGeom prst="rect">
            <a:avLst/>
          </a:prstGeom>
        </p:spPr>
      </p:pic>
    </p:spTree>
    <p:extLst>
      <p:ext uri="{BB962C8B-B14F-4D97-AF65-F5344CB8AC3E}">
        <p14:creationId xmlns:p14="http://schemas.microsoft.com/office/powerpoint/2010/main" val="28151853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93C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C633E5-D850-42B6-A40F-E994892EB78C}"/>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Inclusivism</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E5C2627-C4C9-4CA9-9171-AC6B0E5D4101}"/>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2000" dirty="0">
                <a:solidFill>
                  <a:srgbClr val="FFFFFF"/>
                </a:solidFill>
              </a:rPr>
              <a:t>With regard to the first argument – that God desires to save all people – they might quote the words of Paul when he writes God “desires all men to be saved” (1 Timothy 2:4). </a:t>
            </a:r>
          </a:p>
          <a:p>
            <a:pPr marL="0" indent="0">
              <a:buNone/>
            </a:pPr>
            <a:r>
              <a:rPr lang="en-US" altLang="en-US" sz="2000" dirty="0">
                <a:solidFill>
                  <a:srgbClr val="FFFFFF"/>
                </a:solidFill>
              </a:rPr>
              <a:t>With regard to the second argument – that God provides for the salvation of all people – one might quote a number of passages, Titus 2:11 states “the grace of God has brought salvation to all men.” </a:t>
            </a:r>
            <a:br>
              <a:rPr lang="en-US" altLang="en-US" sz="2000" dirty="0">
                <a:solidFill>
                  <a:srgbClr val="FFFFFF"/>
                </a:solidFill>
              </a:rPr>
            </a:br>
            <a:br>
              <a:rPr lang="en-US" altLang="en-US" sz="2000" dirty="0">
                <a:solidFill>
                  <a:srgbClr val="FFFFFF"/>
                </a:solidFill>
              </a:rPr>
            </a:br>
            <a:r>
              <a:rPr lang="en-US" altLang="en-US" sz="2000" dirty="0">
                <a:solidFill>
                  <a:srgbClr val="FFFFFF"/>
                </a:solidFill>
              </a:rPr>
              <a:t>With regard to the third argument – that God promises salvation to all people –  one could refer to Ephesians 1:10 which talks of the “summing up of all things in Christ”. </a:t>
            </a:r>
            <a:endParaRPr lang="en-US" sz="2000" dirty="0">
              <a:solidFill>
                <a:srgbClr val="FFFFFF"/>
              </a:solidFill>
            </a:endParaRPr>
          </a:p>
        </p:txBody>
      </p:sp>
      <p:pic>
        <p:nvPicPr>
          <p:cNvPr id="6" name="Content Placeholder 5" descr="A picture containing building, window, colorful, purple&#10;&#10;Description automatically generated">
            <a:extLst>
              <a:ext uri="{FF2B5EF4-FFF2-40B4-BE49-F238E27FC236}">
                <a16:creationId xmlns:a16="http://schemas.microsoft.com/office/drawing/2014/main" id="{BED1D6B7-C930-4C7E-86C6-847E308B3D3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135" r="7660"/>
          <a:stretch/>
        </p:blipFill>
        <p:spPr>
          <a:xfrm>
            <a:off x="7552266" y="10"/>
            <a:ext cx="4639734" cy="6857990"/>
          </a:xfrm>
          <a:prstGeom prst="rect">
            <a:avLst/>
          </a:prstGeom>
        </p:spPr>
      </p:pic>
    </p:spTree>
    <p:extLst>
      <p:ext uri="{BB962C8B-B14F-4D97-AF65-F5344CB8AC3E}">
        <p14:creationId xmlns:p14="http://schemas.microsoft.com/office/powerpoint/2010/main" val="3621610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Examples of Inclusivism</a:t>
            </a:r>
          </a:p>
        </p:txBody>
      </p:sp>
      <p:sp>
        <p:nvSpPr>
          <p:cNvPr id="3" name="Text Placeholder 2"/>
          <p:cNvSpPr>
            <a:spLocks noGrp="1"/>
          </p:cNvSpPr>
          <p:nvPr>
            <p:ph type="body" idx="1"/>
          </p:nvPr>
        </p:nvSpPr>
        <p:spPr/>
        <p:txBody>
          <a:bodyPr/>
          <a:lstStyle/>
          <a:p>
            <a:r>
              <a:rPr lang="en-GB" dirty="0"/>
              <a:t>Pinnock, </a:t>
            </a:r>
            <a:r>
              <a:rPr lang="en-GB" dirty="0" err="1"/>
              <a:t>Rahner</a:t>
            </a:r>
            <a:r>
              <a:rPr lang="en-GB" dirty="0"/>
              <a:t>, &amp; Kung</a:t>
            </a:r>
          </a:p>
        </p:txBody>
      </p:sp>
    </p:spTree>
    <p:extLst>
      <p:ext uri="{BB962C8B-B14F-4D97-AF65-F5344CB8AC3E}">
        <p14:creationId xmlns:p14="http://schemas.microsoft.com/office/powerpoint/2010/main" val="29342593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19EAAF0-1F1D-4359-A12A-48D091830473}"/>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Examples of Inclusivism</a:t>
            </a:r>
          </a:p>
        </p:txBody>
      </p:sp>
      <p:sp>
        <p:nvSpPr>
          <p:cNvPr id="3" name="Content Placeholder 2">
            <a:extLst>
              <a:ext uri="{FF2B5EF4-FFF2-40B4-BE49-F238E27FC236}">
                <a16:creationId xmlns:a16="http://schemas.microsoft.com/office/drawing/2014/main" id="{519A7ACE-21A2-4962-874B-12B4DD4DB37A}"/>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a:t>I want to take a moment to take a look at three specific forms of inclusivist thinking that have emerged within the Christian tradition at this point. </a:t>
            </a:r>
          </a:p>
          <a:p>
            <a:r>
              <a:rPr lang="en-US"/>
              <a:t>As I am sure you have noticed, Inclusivism leaves open a number of potential areas of difference - such as how exactly believers of other religions are saved and on what basis – which means often inclusivists do not necessarily agree with each other on the method of inclusion. </a:t>
            </a:r>
          </a:p>
          <a:p>
            <a:pPr marL="0" indent="0">
              <a:buNone/>
            </a:pPr>
            <a:r>
              <a:rPr lang="en-US"/>
              <a:t>This examination will hopefully highlight some of this discussion!</a:t>
            </a:r>
          </a:p>
        </p:txBody>
      </p:sp>
      <p:pic>
        <p:nvPicPr>
          <p:cNvPr id="6" name="Content Placeholder 5" descr="A picture containing indoor, sitting, living, cat&#10;&#10;Description automatically generated">
            <a:extLst>
              <a:ext uri="{FF2B5EF4-FFF2-40B4-BE49-F238E27FC236}">
                <a16:creationId xmlns:a16="http://schemas.microsoft.com/office/drawing/2014/main" id="{5D3AADF3-87F0-4F70-BECD-DD478833596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48582" t="-1" b="-1"/>
          <a:stretch/>
        </p:blipFill>
        <p:spPr>
          <a:xfrm>
            <a:off x="7552266" y="10"/>
            <a:ext cx="4639733" cy="6857990"/>
          </a:xfrm>
          <a:prstGeom prst="rect">
            <a:avLst/>
          </a:prstGeom>
        </p:spPr>
      </p:pic>
    </p:spTree>
    <p:extLst>
      <p:ext uri="{BB962C8B-B14F-4D97-AF65-F5344CB8AC3E}">
        <p14:creationId xmlns:p14="http://schemas.microsoft.com/office/powerpoint/2010/main" val="28080438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42FB9CD-9AD0-4A7C-B3AC-2532E129D59B}"/>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Clark Pinnock</a:t>
            </a:r>
          </a:p>
        </p:txBody>
      </p:sp>
      <p:sp>
        <p:nvSpPr>
          <p:cNvPr id="3" name="Content Placeholder 2">
            <a:extLst>
              <a:ext uri="{FF2B5EF4-FFF2-40B4-BE49-F238E27FC236}">
                <a16:creationId xmlns:a16="http://schemas.microsoft.com/office/drawing/2014/main" id="{1F103E41-982B-41E0-B08D-F9E4AFB5CA5B}"/>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altLang="en-US"/>
              <a:t>An important exponent of the inclusivist position within contemporary evangelical Christianity is a scholar called Clark Pinnock. </a:t>
            </a:r>
          </a:p>
          <a:p>
            <a:pPr marL="0" indent="0">
              <a:buNone/>
            </a:pPr>
            <a:r>
              <a:rPr lang="en-US" altLang="en-US"/>
              <a:t>Pinnock argues that salvation is mediated through Jesus Christ alone; but there is a wider hope which offers the possibility of salvation for non-Christians, including those who have not been evangelised (Pinnock, 1992). </a:t>
            </a:r>
            <a:br>
              <a:rPr lang="en-US" altLang="en-US"/>
            </a:br>
            <a:br>
              <a:rPr lang="en-US" altLang="en-US"/>
            </a:br>
            <a:r>
              <a:rPr lang="en-US" altLang="en-US"/>
              <a:t>This is a classic example of inclusivist thinking within the Christian tradition. </a:t>
            </a:r>
            <a:endParaRPr lang="en-US"/>
          </a:p>
          <a:p>
            <a:endParaRPr lang="en-US"/>
          </a:p>
        </p:txBody>
      </p:sp>
      <p:pic>
        <p:nvPicPr>
          <p:cNvPr id="6" name="Content Placeholder 5">
            <a:extLst>
              <a:ext uri="{FF2B5EF4-FFF2-40B4-BE49-F238E27FC236}">
                <a16:creationId xmlns:a16="http://schemas.microsoft.com/office/drawing/2014/main" id="{1771B951-6E1F-4EA4-8C2A-968ACC828DBF}"/>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4459" r="27888" b="2"/>
          <a:stretch/>
        </p:blipFill>
        <p:spPr>
          <a:xfrm>
            <a:off x="7552266" y="10"/>
            <a:ext cx="4639733" cy="6857990"/>
          </a:xfrm>
          <a:prstGeom prst="rect">
            <a:avLst/>
          </a:prstGeom>
        </p:spPr>
      </p:pic>
    </p:spTree>
    <p:extLst>
      <p:ext uri="{BB962C8B-B14F-4D97-AF65-F5344CB8AC3E}">
        <p14:creationId xmlns:p14="http://schemas.microsoft.com/office/powerpoint/2010/main" val="29859851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D2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74378B-8189-47B1-A6A2-966598BF46F1}"/>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Clark Pinnock</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4ABF58C-9170-47E2-8FD4-C34E568DC1E7}"/>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altLang="en-US" dirty="0">
                <a:solidFill>
                  <a:srgbClr val="FFFFFF"/>
                </a:solidFill>
              </a:rPr>
              <a:t>Clark Pinnock argues that other religions can provide a preparation for the reception of the Gospel. </a:t>
            </a:r>
          </a:p>
          <a:p>
            <a:pPr marL="0" indent="0">
              <a:buNone/>
            </a:pPr>
            <a:r>
              <a:rPr lang="en-US" altLang="en-US" dirty="0">
                <a:solidFill>
                  <a:srgbClr val="FFFFFF"/>
                </a:solidFill>
              </a:rPr>
              <a:t>Pinnock uses the phrase “</a:t>
            </a:r>
            <a:r>
              <a:rPr lang="en-US" altLang="en-US" dirty="0" err="1">
                <a:solidFill>
                  <a:srgbClr val="FFFFFF"/>
                </a:solidFill>
              </a:rPr>
              <a:t>premessianic</a:t>
            </a:r>
            <a:r>
              <a:rPr lang="en-US" altLang="en-US" dirty="0">
                <a:solidFill>
                  <a:srgbClr val="FFFFFF"/>
                </a:solidFill>
              </a:rPr>
              <a:t> believer” to identify someone of a non-Christian faith who would be disposed to becoming a Christian if they were to hear Christianity preached to them.   </a:t>
            </a:r>
            <a:br>
              <a:rPr lang="en-US" altLang="en-US" dirty="0">
                <a:solidFill>
                  <a:srgbClr val="FFFFFF"/>
                </a:solidFill>
              </a:rPr>
            </a:br>
            <a:br>
              <a:rPr lang="en-US" altLang="en-US" dirty="0">
                <a:solidFill>
                  <a:srgbClr val="FFFFFF"/>
                </a:solidFill>
              </a:rPr>
            </a:br>
            <a:r>
              <a:rPr lang="en-US" altLang="en-US" dirty="0">
                <a:solidFill>
                  <a:srgbClr val="FFFFFF"/>
                </a:solidFill>
              </a:rPr>
              <a:t>He moves the point of conversion to Christianity beyond the individual's identification in this life with the Christian faith.</a:t>
            </a:r>
          </a:p>
        </p:txBody>
      </p:sp>
      <p:pic>
        <p:nvPicPr>
          <p:cNvPr id="6" name="Content Placeholder 5" descr="A close up of a sign&#10;&#10;Description automatically generated">
            <a:extLst>
              <a:ext uri="{FF2B5EF4-FFF2-40B4-BE49-F238E27FC236}">
                <a16:creationId xmlns:a16="http://schemas.microsoft.com/office/drawing/2014/main" id="{8C2A9CE2-DDC5-466D-A4D9-A1822E4666A9}"/>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r="-2" b="2073"/>
          <a:stretch/>
        </p:blipFill>
        <p:spPr>
          <a:xfrm>
            <a:off x="7552266" y="10"/>
            <a:ext cx="4639734" cy="6857990"/>
          </a:xfrm>
          <a:prstGeom prst="rect">
            <a:avLst/>
          </a:prstGeom>
        </p:spPr>
      </p:pic>
    </p:spTree>
    <p:extLst>
      <p:ext uri="{BB962C8B-B14F-4D97-AF65-F5344CB8AC3E}">
        <p14:creationId xmlns:p14="http://schemas.microsoft.com/office/powerpoint/2010/main" val="21456925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243D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090276-E645-47A8-8490-2CBFF1B044F2}"/>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Roman Catholicism</a:t>
            </a:r>
          </a:p>
        </p:txBody>
      </p:sp>
      <p:cxnSp>
        <p:nvCxnSpPr>
          <p:cNvPr id="24" name="Straight Connector 23">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0E80F40-029B-4B25-8825-C02EB446E726}"/>
              </a:ext>
            </a:extLst>
          </p:cNvPr>
          <p:cNvSpPr>
            <a:spLocks noGrp="1"/>
          </p:cNvSpPr>
          <p:nvPr>
            <p:ph sz="half" idx="1"/>
          </p:nvPr>
        </p:nvSpPr>
        <p:spPr>
          <a:xfrm>
            <a:off x="1024128" y="2286000"/>
            <a:ext cx="6007027" cy="4023360"/>
          </a:xfrm>
        </p:spPr>
        <p:txBody>
          <a:bodyPr vert="horz" lIns="45720" tIns="45720" rIns="45720" bIns="45720" rtlCol="0">
            <a:normAutofit fontScale="85000" lnSpcReduction="10000"/>
          </a:bodyPr>
          <a:lstStyle/>
          <a:p>
            <a:pPr marL="0" indent="0">
              <a:buNone/>
            </a:pPr>
            <a:r>
              <a:rPr lang="en-US" sz="2000" dirty="0">
                <a:solidFill>
                  <a:schemeClr val="bg1"/>
                </a:solidFill>
              </a:rPr>
              <a:t>Another interesting context in which to examine inclusivistic Christian thinking is in regard to the Roman Catholic Church.</a:t>
            </a:r>
            <a:br>
              <a:rPr lang="en-US" sz="2000" dirty="0">
                <a:solidFill>
                  <a:schemeClr val="bg1"/>
                </a:solidFill>
              </a:rPr>
            </a:br>
            <a:br>
              <a:rPr lang="en-US" sz="2000" dirty="0">
                <a:solidFill>
                  <a:schemeClr val="bg1"/>
                </a:solidFill>
              </a:rPr>
            </a:br>
            <a:r>
              <a:rPr lang="en-US" sz="2000" dirty="0">
                <a:solidFill>
                  <a:schemeClr val="bg1"/>
                </a:solidFill>
              </a:rPr>
              <a:t>The historical position of the Roman Catholic Church has been that only those within the Catholic Church are eligible for salvation. </a:t>
            </a:r>
          </a:p>
          <a:p>
            <a:pPr marL="0" indent="0">
              <a:buNone/>
            </a:pPr>
            <a:r>
              <a:rPr lang="en-US" sz="2000" dirty="0">
                <a:solidFill>
                  <a:schemeClr val="bg1"/>
                </a:solidFill>
              </a:rPr>
              <a:t>In the third century the Christian theologian Cyprian made this clear when he stated “</a:t>
            </a:r>
            <a:r>
              <a:rPr lang="en-US" sz="2000" i="1" dirty="0">
                <a:solidFill>
                  <a:schemeClr val="bg1"/>
                </a:solidFill>
              </a:rPr>
              <a:t>extra </a:t>
            </a:r>
            <a:r>
              <a:rPr lang="en-US" sz="2000" i="1" dirty="0" err="1">
                <a:solidFill>
                  <a:schemeClr val="bg1"/>
                </a:solidFill>
              </a:rPr>
              <a:t>ecclesiam</a:t>
            </a:r>
            <a:r>
              <a:rPr lang="en-US" sz="2000" i="1" dirty="0">
                <a:solidFill>
                  <a:schemeClr val="bg1"/>
                </a:solidFill>
              </a:rPr>
              <a:t> </a:t>
            </a:r>
            <a:r>
              <a:rPr lang="en-US" sz="2000" i="1" dirty="0" err="1">
                <a:solidFill>
                  <a:schemeClr val="bg1"/>
                </a:solidFill>
              </a:rPr>
              <a:t>nulla</a:t>
            </a:r>
            <a:r>
              <a:rPr lang="en-US" sz="2000" i="1" dirty="0">
                <a:solidFill>
                  <a:schemeClr val="bg1"/>
                </a:solidFill>
              </a:rPr>
              <a:t> </a:t>
            </a:r>
            <a:r>
              <a:rPr lang="en-US" sz="2000" i="1" dirty="0" err="1">
                <a:solidFill>
                  <a:schemeClr val="bg1"/>
                </a:solidFill>
              </a:rPr>
              <a:t>salus</a:t>
            </a:r>
            <a:r>
              <a:rPr lang="en-US" sz="2000" dirty="0">
                <a:solidFill>
                  <a:schemeClr val="bg1"/>
                </a:solidFill>
              </a:rPr>
              <a:t>” - outside the church there is no salvation (Letter LXXII). </a:t>
            </a:r>
          </a:p>
          <a:p>
            <a:pPr marL="0" indent="0">
              <a:buNone/>
            </a:pPr>
            <a:r>
              <a:rPr lang="en-US" sz="2000" dirty="0">
                <a:solidFill>
                  <a:schemeClr val="bg1"/>
                </a:solidFill>
              </a:rPr>
              <a:t>This was made official doctrine at the Fourth Lateran Council of 1215 and reaffirmed at the Council of Florence in 1442.   </a:t>
            </a:r>
            <a:br>
              <a:rPr lang="en-US" sz="2000" dirty="0">
                <a:solidFill>
                  <a:schemeClr val="bg1"/>
                </a:solidFill>
              </a:rPr>
            </a:br>
            <a:br>
              <a:rPr lang="en-US" sz="2000" dirty="0">
                <a:solidFill>
                  <a:schemeClr val="bg1"/>
                </a:solidFill>
              </a:rPr>
            </a:br>
            <a:r>
              <a:rPr lang="en-US" sz="2000" dirty="0">
                <a:solidFill>
                  <a:schemeClr val="bg1"/>
                </a:solidFill>
              </a:rPr>
              <a:t>However, t</a:t>
            </a:r>
            <a:r>
              <a:rPr lang="en-GB" sz="2000" dirty="0">
                <a:solidFill>
                  <a:schemeClr val="bg1"/>
                </a:solidFill>
              </a:rPr>
              <a:t>his position changed as a result of the Second Vatican Council (1962-1965). </a:t>
            </a:r>
          </a:p>
          <a:p>
            <a:pPr marL="0" indent="0">
              <a:buNone/>
            </a:pPr>
            <a:r>
              <a:rPr lang="en-GB" sz="2000" dirty="0">
                <a:solidFill>
                  <a:schemeClr val="bg1"/>
                </a:solidFill>
              </a:rPr>
              <a:t>Vatican II accepted the principle that adherents of other religious traditions could receive salvation in some form, while maintaining the theology that Christianity is the one true religion. </a:t>
            </a:r>
          </a:p>
          <a:p>
            <a:pPr marL="0" indent="0">
              <a:buNone/>
            </a:pPr>
            <a:endParaRPr lang="en-US" sz="2000" dirty="0">
              <a:solidFill>
                <a:schemeClr val="bg1"/>
              </a:solidFill>
            </a:endParaRPr>
          </a:p>
        </p:txBody>
      </p:sp>
      <p:pic>
        <p:nvPicPr>
          <p:cNvPr id="6" name="Content Placeholder 5">
            <a:extLst>
              <a:ext uri="{FF2B5EF4-FFF2-40B4-BE49-F238E27FC236}">
                <a16:creationId xmlns:a16="http://schemas.microsoft.com/office/drawing/2014/main" id="{76DEA5B7-C01B-416B-8837-EDCC5675179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6786" r="25173"/>
          <a:stretch/>
        </p:blipFill>
        <p:spPr>
          <a:xfrm>
            <a:off x="7552266" y="10"/>
            <a:ext cx="4639734" cy="6857990"/>
          </a:xfrm>
          <a:prstGeom prst="rect">
            <a:avLst/>
          </a:prstGeom>
        </p:spPr>
      </p:pic>
    </p:spTree>
    <p:extLst>
      <p:ext uri="{BB962C8B-B14F-4D97-AF65-F5344CB8AC3E}">
        <p14:creationId xmlns:p14="http://schemas.microsoft.com/office/powerpoint/2010/main" val="29669620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A4C75BE-B7A0-443A-9ACA-EFBA12AD829C}"/>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Karl Rahner</a:t>
            </a:r>
          </a:p>
        </p:txBody>
      </p:sp>
      <p:sp>
        <p:nvSpPr>
          <p:cNvPr id="3" name="Content Placeholder 2">
            <a:extLst>
              <a:ext uri="{FF2B5EF4-FFF2-40B4-BE49-F238E27FC236}">
                <a16:creationId xmlns:a16="http://schemas.microsoft.com/office/drawing/2014/main" id="{D704C73D-0D4D-4908-8885-1C9B589F65EB}"/>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sz="1900"/>
              <a:t>A key figure in developing this aspect of Vatican II theology was a scholar called Karl Rahner. </a:t>
            </a:r>
          </a:p>
          <a:p>
            <a:pPr marL="0" indent="0">
              <a:buNone/>
            </a:pPr>
            <a:r>
              <a:rPr lang="en-US" sz="1900"/>
              <a:t>Rahner believed that human beings, being composed of spirit, are naturally inclined to seek God and that our spirit can experience God's grace even before hearing the gospel. </a:t>
            </a:r>
          </a:p>
          <a:p>
            <a:pPr marL="0" indent="0">
              <a:buNone/>
            </a:pPr>
            <a:r>
              <a:rPr lang="en-US" sz="1900"/>
              <a:t>People of other religious traditions can therefore experience God's grace. Those who have done so in other religions Karl Rahner calls “anonymous Christians” (Rahner 1986). </a:t>
            </a:r>
          </a:p>
          <a:p>
            <a:pPr marL="0" indent="0">
              <a:buNone/>
            </a:pPr>
            <a:r>
              <a:rPr lang="en-US" sz="1900"/>
              <a:t>These anonymous Christians are justified in God's eyes and possess God's grace. Christ is present in the non-Christian believer through his spirit. </a:t>
            </a:r>
          </a:p>
        </p:txBody>
      </p:sp>
      <p:pic>
        <p:nvPicPr>
          <p:cNvPr id="6" name="Content Placeholder 5" descr="A person wearing a suit and tie talking on a cell phone&#10;&#10;Description automatically generated">
            <a:extLst>
              <a:ext uri="{FF2B5EF4-FFF2-40B4-BE49-F238E27FC236}">
                <a16:creationId xmlns:a16="http://schemas.microsoft.com/office/drawing/2014/main" id="{E62106EF-D69F-4FCB-BF5B-9464149DF68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6128" r="15878"/>
          <a:stretch/>
        </p:blipFill>
        <p:spPr>
          <a:xfrm>
            <a:off x="7552266" y="10"/>
            <a:ext cx="4639734" cy="6857990"/>
          </a:xfrm>
          <a:prstGeom prst="rect">
            <a:avLst/>
          </a:prstGeom>
        </p:spPr>
      </p:pic>
    </p:spTree>
    <p:extLst>
      <p:ext uri="{BB962C8B-B14F-4D97-AF65-F5344CB8AC3E}">
        <p14:creationId xmlns:p14="http://schemas.microsoft.com/office/powerpoint/2010/main" val="42643731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53A2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1A7E15-5756-41B6-B32A-205878385A95}"/>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Karl Rahner</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808D334-13C5-4EA2-94CE-5889CA0C0408}"/>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1700" dirty="0">
                <a:solidFill>
                  <a:srgbClr val="FFFFFF"/>
                </a:solidFill>
              </a:rPr>
              <a:t>Believers of non-Christian traditions who follow God and demonstrate selfless love for others are demonstrating the presence of the spirit in their lives.   </a:t>
            </a:r>
          </a:p>
          <a:p>
            <a:pPr marL="0" indent="0">
              <a:buNone/>
            </a:pPr>
            <a:r>
              <a:rPr lang="en-US" sz="1700" dirty="0">
                <a:solidFill>
                  <a:srgbClr val="FFFFFF"/>
                </a:solidFill>
              </a:rPr>
              <a:t>This theology of anonymous Christians does not preclude Christians from engaging in mission. This is based in the belief that, although other religions can be a channel of grace, God's grace finds its highest expression in Christ. </a:t>
            </a:r>
            <a:br>
              <a:rPr lang="en-US" sz="1700" dirty="0">
                <a:solidFill>
                  <a:srgbClr val="FFFFFF"/>
                </a:solidFill>
              </a:rPr>
            </a:br>
            <a:br>
              <a:rPr lang="en-US" sz="1700" dirty="0">
                <a:solidFill>
                  <a:srgbClr val="FFFFFF"/>
                </a:solidFill>
              </a:rPr>
            </a:br>
            <a:endParaRPr lang="en-US" sz="1700" dirty="0">
              <a:solidFill>
                <a:srgbClr val="FFFFFF"/>
              </a:solidFill>
            </a:endParaRPr>
          </a:p>
          <a:p>
            <a:pPr marL="0" indent="0">
              <a:buNone/>
            </a:pPr>
            <a:r>
              <a:rPr lang="en-US" sz="1700" dirty="0">
                <a:solidFill>
                  <a:srgbClr val="FFFFFF"/>
                </a:solidFill>
              </a:rPr>
              <a:t>In addition, for </a:t>
            </a:r>
            <a:r>
              <a:rPr lang="en-US" sz="1700" dirty="0" err="1">
                <a:solidFill>
                  <a:srgbClr val="FFFFFF"/>
                </a:solidFill>
              </a:rPr>
              <a:t>Rahner</a:t>
            </a:r>
            <a:r>
              <a:rPr lang="en-US" sz="1700" dirty="0">
                <a:solidFill>
                  <a:srgbClr val="FFFFFF"/>
                </a:solidFill>
              </a:rPr>
              <a:t>, not all religions give equally valid expression of the spirit. Other religions consist of a mixture of revelation and error (</a:t>
            </a:r>
            <a:r>
              <a:rPr lang="en-US" sz="1700" dirty="0" err="1">
                <a:solidFill>
                  <a:srgbClr val="FFFFFF"/>
                </a:solidFill>
              </a:rPr>
              <a:t>Rahner</a:t>
            </a:r>
            <a:r>
              <a:rPr lang="en-US" sz="1700" dirty="0">
                <a:solidFill>
                  <a:srgbClr val="FFFFFF"/>
                </a:solidFill>
              </a:rPr>
              <a:t>, 1978). </a:t>
            </a:r>
          </a:p>
          <a:p>
            <a:pPr marL="0" indent="0">
              <a:buNone/>
            </a:pPr>
            <a:r>
              <a:rPr lang="en-US" sz="1700" dirty="0">
                <a:solidFill>
                  <a:srgbClr val="FFFFFF"/>
                </a:solidFill>
              </a:rPr>
              <a:t>It is only in Christ's death and resurrection that God's manifestation in the Spirit has become apparent to humanity as a whole.</a:t>
            </a:r>
          </a:p>
          <a:p>
            <a:pPr marL="0" indent="0"/>
            <a:endParaRPr lang="en-US" sz="1700" dirty="0">
              <a:solidFill>
                <a:srgbClr val="FFFFFF"/>
              </a:solidFill>
            </a:endParaRPr>
          </a:p>
          <a:p>
            <a:endParaRPr lang="en-US" sz="1700" dirty="0">
              <a:solidFill>
                <a:srgbClr val="FFFFFF"/>
              </a:solidFill>
            </a:endParaRPr>
          </a:p>
        </p:txBody>
      </p:sp>
      <p:pic>
        <p:nvPicPr>
          <p:cNvPr id="6" name="Content Placeholder 5" descr="A close up of a logo&#10;&#10;Description automatically generated">
            <a:extLst>
              <a:ext uri="{FF2B5EF4-FFF2-40B4-BE49-F238E27FC236}">
                <a16:creationId xmlns:a16="http://schemas.microsoft.com/office/drawing/2014/main" id="{C9359585-4576-4FCA-B232-F4F92714DB9F}"/>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7706" r="2088"/>
          <a:stretch/>
        </p:blipFill>
        <p:spPr>
          <a:xfrm>
            <a:off x="7552266" y="10"/>
            <a:ext cx="4639734" cy="6857990"/>
          </a:xfrm>
          <a:prstGeom prst="rect">
            <a:avLst/>
          </a:prstGeom>
        </p:spPr>
      </p:pic>
    </p:spTree>
    <p:extLst>
      <p:ext uri="{BB962C8B-B14F-4D97-AF65-F5344CB8AC3E}">
        <p14:creationId xmlns:p14="http://schemas.microsoft.com/office/powerpoint/2010/main" val="8240777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DF5FB1A-D251-49CE-825A-DA49527EDA73}"/>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Hans Kung</a:t>
            </a:r>
          </a:p>
        </p:txBody>
      </p:sp>
      <p:sp>
        <p:nvSpPr>
          <p:cNvPr id="3" name="Content Placeholder 2">
            <a:extLst>
              <a:ext uri="{FF2B5EF4-FFF2-40B4-BE49-F238E27FC236}">
                <a16:creationId xmlns:a16="http://schemas.microsoft.com/office/drawing/2014/main" id="{FF5448DA-2C94-4ED1-9844-F3EEE2466A1E}"/>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sz="2000" dirty="0"/>
              <a:t>Hans Kung was a Catholic theologian who was a contemporary of Karl </a:t>
            </a:r>
            <a:r>
              <a:rPr lang="en-US" sz="2000" dirty="0" err="1"/>
              <a:t>Rahner</a:t>
            </a:r>
            <a:r>
              <a:rPr lang="en-US" sz="2000" dirty="0"/>
              <a:t>.</a:t>
            </a:r>
            <a:br>
              <a:rPr lang="en-US" sz="2000" dirty="0"/>
            </a:br>
            <a:br>
              <a:rPr lang="en-US" sz="2000" dirty="0"/>
            </a:br>
            <a:r>
              <a:rPr lang="en-US" sz="2000" dirty="0"/>
              <a:t>Kung was critical of the concept of “anonymous Christians”, which he regarded as </a:t>
            </a:r>
            <a:r>
              <a:rPr lang="en-US" sz="2000" dirty="0" err="1"/>
              <a:t>patronising</a:t>
            </a:r>
            <a:r>
              <a:rPr lang="en-US" sz="2000" dirty="0"/>
              <a:t>. He stated:</a:t>
            </a:r>
            <a:br>
              <a:rPr lang="en-US" sz="2000" dirty="0"/>
            </a:br>
            <a:r>
              <a:rPr lang="en-US" sz="2000" dirty="0"/>
              <a:t>“It would be impossible to find anywhere in the world a sincere Jew, Muslim or atheist who would not regard the assertion that he is an 'anonymous Christian' as presumptuous” (Kung, 1984)</a:t>
            </a:r>
          </a:p>
          <a:p>
            <a:pPr marL="0" indent="0">
              <a:buNone/>
            </a:pPr>
            <a:r>
              <a:rPr lang="en-US" sz="2000" dirty="0"/>
              <a:t>In the same way that a Christian would not care to be referred to as an “anonymous Hindu”, so a Hindu would not care to be referred to as an “anonymous Christian”. </a:t>
            </a:r>
          </a:p>
          <a:p>
            <a:endParaRPr lang="en-US" sz="2000" dirty="0"/>
          </a:p>
        </p:txBody>
      </p:sp>
      <p:pic>
        <p:nvPicPr>
          <p:cNvPr id="6" name="Content Placeholder 5" descr="A person wearing a suit and tie smiling and looking at the camera&#10;&#10;Description automatically generated">
            <a:extLst>
              <a:ext uri="{FF2B5EF4-FFF2-40B4-BE49-F238E27FC236}">
                <a16:creationId xmlns:a16="http://schemas.microsoft.com/office/drawing/2014/main" id="{984CBAB2-0809-4425-BAC9-1C48ADC14B9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2" b="2073"/>
          <a:stretch/>
        </p:blipFill>
        <p:spPr>
          <a:xfrm>
            <a:off x="7552266" y="10"/>
            <a:ext cx="4639733" cy="6857990"/>
          </a:xfrm>
          <a:prstGeom prst="rect">
            <a:avLst/>
          </a:prstGeom>
        </p:spPr>
      </p:pic>
    </p:spTree>
    <p:extLst>
      <p:ext uri="{BB962C8B-B14F-4D97-AF65-F5344CB8AC3E}">
        <p14:creationId xmlns:p14="http://schemas.microsoft.com/office/powerpoint/2010/main" val="26858742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F62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CF6F22-D310-4F09-9A87-72F7A9B0E1F1}"/>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Hans Kung</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CE59D32-24E4-462F-B144-28228A427661}"/>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2000">
                <a:solidFill>
                  <a:srgbClr val="FFFFFF"/>
                </a:solidFill>
              </a:rPr>
              <a:t>However, like Rahner, Kung believed that God's grace could be mediated through non-Christian religious traditions. He accepted the broad outlines of Rahner’s proposal (while rejecting the language), understanding the notion of anonymous Christianity as applying to those of other faiths who have not yet had the opportunity of becoming Christian. </a:t>
            </a:r>
            <a:br>
              <a:rPr lang="en-US" sz="2000">
                <a:solidFill>
                  <a:srgbClr val="FFFFFF"/>
                </a:solidFill>
              </a:rPr>
            </a:br>
            <a:endParaRPr lang="en-US" sz="2000">
              <a:solidFill>
                <a:srgbClr val="FFFFFF"/>
              </a:solidFill>
            </a:endParaRPr>
          </a:p>
          <a:p>
            <a:pPr marL="0" indent="0">
              <a:buNone/>
            </a:pPr>
            <a:r>
              <a:rPr lang="en-US" sz="2000">
                <a:solidFill>
                  <a:srgbClr val="FFFFFF"/>
                </a:solidFill>
              </a:rPr>
              <a:t>This led to his later work in developing an outline of what he saw as shared ethic, termed a ‘global ethic’ which binds together differing religious traditions, despite their disagreements over matters of truth or salvation (Kung, 1993)</a:t>
            </a:r>
          </a:p>
          <a:p>
            <a:endParaRPr lang="en-US" sz="2000">
              <a:solidFill>
                <a:srgbClr val="FFFFFF"/>
              </a:solidFill>
            </a:endParaRPr>
          </a:p>
        </p:txBody>
      </p:sp>
      <p:pic>
        <p:nvPicPr>
          <p:cNvPr id="6" name="Content Placeholder 5" descr="A close up of a sign&#10;&#10;Description automatically generated">
            <a:extLst>
              <a:ext uri="{FF2B5EF4-FFF2-40B4-BE49-F238E27FC236}">
                <a16:creationId xmlns:a16="http://schemas.microsoft.com/office/drawing/2014/main" id="{A23D78F3-ECEC-4853-BB68-D4DEAE3E7C6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b="5402"/>
          <a:stretch/>
        </p:blipFill>
        <p:spPr>
          <a:xfrm>
            <a:off x="7552266" y="10"/>
            <a:ext cx="4639734" cy="6857990"/>
          </a:xfrm>
          <a:prstGeom prst="rect">
            <a:avLst/>
          </a:prstGeom>
        </p:spPr>
      </p:pic>
    </p:spTree>
    <p:extLst>
      <p:ext uri="{BB962C8B-B14F-4D97-AF65-F5344CB8AC3E}">
        <p14:creationId xmlns:p14="http://schemas.microsoft.com/office/powerpoint/2010/main" val="40195832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C5CE6-8875-43B7-9CC4-FC2026981346}"/>
              </a:ext>
            </a:extLst>
          </p:cNvPr>
          <p:cNvSpPr>
            <a:spLocks noGrp="1"/>
          </p:cNvSpPr>
          <p:nvPr>
            <p:ph type="title"/>
          </p:nvPr>
        </p:nvSpPr>
        <p:spPr/>
        <p:txBody>
          <a:bodyPr/>
          <a:lstStyle/>
          <a:p>
            <a:r>
              <a:rPr lang="en-GB" dirty="0"/>
              <a:t>Readings</a:t>
            </a:r>
          </a:p>
        </p:txBody>
      </p:sp>
      <p:sp>
        <p:nvSpPr>
          <p:cNvPr id="3" name="Content Placeholder 2">
            <a:extLst>
              <a:ext uri="{FF2B5EF4-FFF2-40B4-BE49-F238E27FC236}">
                <a16:creationId xmlns:a16="http://schemas.microsoft.com/office/drawing/2014/main" id="{B40C5963-A2F9-4CA0-BDE4-6BC0F4BE75F1}"/>
              </a:ext>
            </a:extLst>
          </p:cNvPr>
          <p:cNvSpPr>
            <a:spLocks noGrp="1"/>
          </p:cNvSpPr>
          <p:nvPr>
            <p:ph sz="half" idx="1"/>
          </p:nvPr>
        </p:nvSpPr>
        <p:spPr/>
        <p:txBody>
          <a:bodyPr>
            <a:normAutofit/>
          </a:bodyPr>
          <a:lstStyle/>
          <a:p>
            <a:pPr marL="0" indent="0">
              <a:buNone/>
            </a:pPr>
            <a:r>
              <a:rPr lang="en-GB" dirty="0"/>
              <a:t>Race A “Track One: Christian Theology of Religions” in Race A, </a:t>
            </a:r>
            <a:r>
              <a:rPr lang="en-GB" i="1" dirty="0"/>
              <a:t>Interfaith Encounter: The Twin Tracks of Theology and dialogue</a:t>
            </a:r>
            <a:r>
              <a:rPr lang="en-GB" dirty="0"/>
              <a:t>, (London: SCM Press, 2001)</a:t>
            </a:r>
            <a:br>
              <a:rPr lang="en-GB" dirty="0"/>
            </a:br>
            <a:endParaRPr lang="en-GB" dirty="0"/>
          </a:p>
          <a:p>
            <a:pPr marL="0" indent="0">
              <a:buNone/>
            </a:pPr>
            <a:r>
              <a:rPr lang="en-GB" dirty="0"/>
              <a:t>Race A, “Christianity and Other Religions: Is Inclusivism Enough?” in Hick J &amp; </a:t>
            </a:r>
            <a:r>
              <a:rPr lang="en-GB" dirty="0" err="1"/>
              <a:t>Hebblethwaite</a:t>
            </a:r>
            <a:r>
              <a:rPr lang="en-GB" dirty="0"/>
              <a:t> B (eds) </a:t>
            </a:r>
            <a:r>
              <a:rPr lang="en-GB" i="1" dirty="0"/>
              <a:t>Christianity and Other Religions</a:t>
            </a:r>
            <a:r>
              <a:rPr lang="en-GB" dirty="0"/>
              <a:t>, (London: </a:t>
            </a:r>
            <a:r>
              <a:rPr lang="en-GB" dirty="0" err="1"/>
              <a:t>Oneworld</a:t>
            </a:r>
            <a:r>
              <a:rPr lang="en-GB" dirty="0"/>
              <a:t>, 2001) </a:t>
            </a:r>
          </a:p>
          <a:p>
            <a:pPr marL="0" indent="0"/>
            <a:endParaRPr lang="en-GB" dirty="0"/>
          </a:p>
          <a:p>
            <a:endParaRPr lang="en-GB" dirty="0"/>
          </a:p>
        </p:txBody>
      </p:sp>
      <p:sp>
        <p:nvSpPr>
          <p:cNvPr id="4" name="Content Placeholder 3">
            <a:extLst>
              <a:ext uri="{FF2B5EF4-FFF2-40B4-BE49-F238E27FC236}">
                <a16:creationId xmlns:a16="http://schemas.microsoft.com/office/drawing/2014/main" id="{E709C9B8-B94F-4746-98DD-A396519E8D0A}"/>
              </a:ext>
            </a:extLst>
          </p:cNvPr>
          <p:cNvSpPr>
            <a:spLocks noGrp="1"/>
          </p:cNvSpPr>
          <p:nvPr>
            <p:ph sz="half" idx="2"/>
          </p:nvPr>
        </p:nvSpPr>
        <p:spPr/>
        <p:txBody>
          <a:bodyPr>
            <a:normAutofit/>
          </a:bodyPr>
          <a:lstStyle/>
          <a:p>
            <a:pPr marL="0" indent="0">
              <a:buNone/>
            </a:pPr>
            <a:r>
              <a:rPr lang="en-GB" dirty="0" err="1"/>
              <a:t>Makransky</a:t>
            </a:r>
            <a:r>
              <a:rPr lang="en-GB" dirty="0"/>
              <a:t> J “Buddhist Perspectives on Truth in Other Religions”, </a:t>
            </a:r>
            <a:r>
              <a:rPr lang="en-GB" i="1" dirty="0"/>
              <a:t>Theological Studies</a:t>
            </a:r>
            <a:r>
              <a:rPr lang="en-GB" dirty="0"/>
              <a:t>, 64, 334-361</a:t>
            </a:r>
          </a:p>
          <a:p>
            <a:pPr marL="0" indent="0">
              <a:buNone/>
            </a:pPr>
            <a:endParaRPr lang="en-GB" dirty="0"/>
          </a:p>
          <a:p>
            <a:pPr marL="0" indent="0">
              <a:buNone/>
            </a:pPr>
            <a:r>
              <a:rPr lang="en-GB" dirty="0"/>
              <a:t>Wong J, “Anonymous Christians: Karl </a:t>
            </a:r>
            <a:r>
              <a:rPr lang="en-GB" dirty="0" err="1"/>
              <a:t>Rahner’s</a:t>
            </a:r>
            <a:r>
              <a:rPr lang="en-GB" dirty="0"/>
              <a:t> Pneuma-</a:t>
            </a:r>
            <a:r>
              <a:rPr lang="en-GB" dirty="0" err="1"/>
              <a:t>Christocentrism</a:t>
            </a:r>
            <a:r>
              <a:rPr lang="en-GB" dirty="0"/>
              <a:t> and an East-West Dialogue”, </a:t>
            </a:r>
            <a:r>
              <a:rPr lang="en-GB" i="1" dirty="0"/>
              <a:t>Theological Studies</a:t>
            </a:r>
            <a:r>
              <a:rPr lang="en-GB" dirty="0"/>
              <a:t>, 55(4), 609-637</a:t>
            </a:r>
          </a:p>
          <a:p>
            <a:endParaRPr lang="en-GB" dirty="0"/>
          </a:p>
        </p:txBody>
      </p:sp>
    </p:spTree>
    <p:extLst>
      <p:ext uri="{BB962C8B-B14F-4D97-AF65-F5344CB8AC3E}">
        <p14:creationId xmlns:p14="http://schemas.microsoft.com/office/powerpoint/2010/main" val="22181849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TotalTime>
  <Words>2590</Words>
  <Application>Microsoft Office PowerPoint</Application>
  <PresentationFormat>Widescreen</PresentationFormat>
  <Paragraphs>103</Paragraphs>
  <Slides>31</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Calibri</vt:lpstr>
      <vt:lpstr>Tw Cen MT</vt:lpstr>
      <vt:lpstr>Tw Cen MT Condensed</vt:lpstr>
      <vt:lpstr>Wingdings 3</vt:lpstr>
      <vt:lpstr>Integral</vt:lpstr>
      <vt:lpstr>Methods and Approaches in Interfaith Studies</vt:lpstr>
      <vt:lpstr>The Theology of Religions</vt:lpstr>
      <vt:lpstr>Revision</vt:lpstr>
      <vt:lpstr>Revision</vt:lpstr>
      <vt:lpstr>Theology of Religions</vt:lpstr>
      <vt:lpstr>Theology of Religions</vt:lpstr>
      <vt:lpstr>Theology of Religion </vt:lpstr>
      <vt:lpstr>Theology of Religions</vt:lpstr>
      <vt:lpstr>Theology of Religions</vt:lpstr>
      <vt:lpstr>The Classic Framework</vt:lpstr>
      <vt:lpstr>The Classic Framework</vt:lpstr>
      <vt:lpstr>Exclusivist / Inclusivist / Pluralist</vt:lpstr>
      <vt:lpstr>Exclusivist / Inclusivist / Pluralist</vt:lpstr>
      <vt:lpstr>Inclusivism</vt:lpstr>
      <vt:lpstr>Inclusivism</vt:lpstr>
      <vt:lpstr>Inclusivism</vt:lpstr>
      <vt:lpstr>Inclusivism</vt:lpstr>
      <vt:lpstr>Inclusivism</vt:lpstr>
      <vt:lpstr>Inclusivism</vt:lpstr>
      <vt:lpstr>Inclusivism</vt:lpstr>
      <vt:lpstr>Inclusivism</vt:lpstr>
      <vt:lpstr>Examples of Inclusivism</vt:lpstr>
      <vt:lpstr>Examples of Inclusivism</vt:lpstr>
      <vt:lpstr>Clark Pinnock</vt:lpstr>
      <vt:lpstr>Clark Pinnock</vt:lpstr>
      <vt:lpstr>Roman Catholicism</vt:lpstr>
      <vt:lpstr>Karl Rahner</vt:lpstr>
      <vt:lpstr>Karl Rahner</vt:lpstr>
      <vt:lpstr>Hans Kung</vt:lpstr>
      <vt:lpstr>Hans Kung</vt:lpstr>
      <vt:lpstr>Readings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Methods and Approaches in Interfaith Studies</dc:title>
  <dc:creator>John Smith</dc:creator>
  <cp:lastModifiedBy>John Smith</cp:lastModifiedBy>
  <cp:revision>3</cp:revision>
  <dcterms:created xsi:type="dcterms:W3CDTF">2020-05-19T13:50:11Z</dcterms:created>
  <dcterms:modified xsi:type="dcterms:W3CDTF">2020-06-02T08:37:20Z</dcterms:modified>
</cp:coreProperties>
</file>