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6" r:id="rId2"/>
    <p:sldId id="258" r:id="rId3"/>
    <p:sldId id="259" r:id="rId4"/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66FF"/>
    <a:srgbClr val="6600FF"/>
    <a:srgbClr val="CC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56" autoAdjust="0"/>
    <p:restoredTop sz="94660"/>
  </p:normalViewPr>
  <p:slideViewPr>
    <p:cSldViewPr snapToGrid="0">
      <p:cViewPr varScale="1">
        <p:scale>
          <a:sx n="68" d="100"/>
          <a:sy n="68" d="100"/>
        </p:scale>
        <p:origin x="78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ECF0E7-91A0-4034-A1B0-D8D0AF10D4D0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F3FB22-47AB-459B-B0C3-C032D34CC5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36678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F3FB22-47AB-459B-B0C3-C032D34CC59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02974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D7E8FE-5748-4E15-8393-EDF75E13BF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36F4F6-C49D-4B1F-A3D3-38EC46CBCD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346E55-2AA9-46E2-9FFA-680E4890BF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8068C-8D31-44BA-8B17-096B3C384DC1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14C9A7-63C8-4950-BAE0-F5B286944A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1D5A9D-C143-461D-8A23-CF42416515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E526A-CB8C-4931-97EE-AFFECDAAE2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4385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7ACCC4-466B-4C19-B372-F0DDFA7EAD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932C8B-C815-47CC-94B1-01DE96674D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4682AE-8822-48F5-95BF-8183C7CE2A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8068C-8D31-44BA-8B17-096B3C384DC1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2C2AC2-52A0-43AC-AAF0-432BAA7312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226C48-71A4-433D-A3B6-F6B813A2EF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E526A-CB8C-4931-97EE-AFFECDAAE2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3493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41B6A0-A0D5-4F32-B33E-9FFA3FE032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AA7BF6-21DC-4007-BB15-E4FB3FA903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5C2735-D945-4C05-B341-0B8DA64D7F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8068C-8D31-44BA-8B17-096B3C384DC1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910412-F037-4991-989C-537A91AF7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FDD94-5144-4EEE-AE7C-F39788E389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E526A-CB8C-4931-97EE-AFFECDAAE2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69230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55800C-8798-4AF6-9439-C9FB1E1DE7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4CA764-FA8A-48F5-9A82-E1D9C797BE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725B00-C1EA-4652-8484-CC503B5F74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325C2D-62D0-48FC-8350-DC6574F016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8068C-8D31-44BA-8B17-096B3C384DC1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1C0DBD-2BD2-4BC4-BF8E-83732AA15F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75437C-CFF8-4C38-A0EE-49D34D03E6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E526A-CB8C-4931-97EE-AFFECDAAE2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56829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A6CA45-6F60-4FE6-962F-14A5576D8C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CD655E-562A-4348-9175-45EAEAA66C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1C89CC-90E9-4DA6-B7D4-49BAD11A33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9B6945A-EE3F-4AA2-BEE5-63CFC518F7F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68A3F00-6FE7-488E-8FCF-87BDF25F51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1214C64-A65D-4B6F-AC40-5DDE12C5E5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8068C-8D31-44BA-8B17-096B3C384DC1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C9BFE63-F0AE-4CEA-9A5E-B5F1B920B1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56742B6-E7F1-400A-A949-E83A0A7C80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E526A-CB8C-4931-97EE-AFFECDAAE2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86331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E93BCA-7AF9-4F6B-B391-5339A339FA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D2D4A3D-0F01-4F8A-B0F9-698A32C9F0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8068C-8D31-44BA-8B17-096B3C384DC1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0498ED0-5619-4B7C-B5B6-6D9B817E1D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DFE822-0AA1-40A0-BE93-1C676B32FF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E526A-CB8C-4931-97EE-AFFECDAAE2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60517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44A6D8-A93C-4174-941C-FCA6199605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8068C-8D31-44BA-8B17-096B3C384DC1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8E7A9CF-1E15-4B9B-9AD7-07B04F92BC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0BCEC9-C847-42C1-8EC7-88CB333532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E526A-CB8C-4931-97EE-AFFECDAAE2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6652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1A312E-2A1C-4D4E-8A50-9D41E1BE76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34C67D-8194-4663-90EB-E1D00725B5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707E11-206F-4765-B759-0FD65190AEB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60B7A9-3B7E-4FAD-8659-4EC2A46A1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8068C-8D31-44BA-8B17-096B3C384DC1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549CAF-1543-414A-9602-50261EAEFB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86A0F1-D592-432B-A7E7-46729795AC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E526A-CB8C-4931-97EE-AFFECDAAE2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95641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848E81-3628-4DC0-AEF4-2EF78C0AD8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0EE0972-1710-4A93-B045-3E2149B4830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832573C-E3B3-49F7-820F-7DF20F699B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0D2B78-D97F-46E1-82F0-4FAFE01FC8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8068C-8D31-44BA-8B17-096B3C384DC1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380AEF-45AF-4982-A402-658EF9063B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01F1EB-6950-48AE-AF82-21F5643E18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E526A-CB8C-4931-97EE-AFFECDAAE2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38373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EB6F7A-C02D-4C20-9CB4-61122014B1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A512B0-933D-466C-8A31-B73403964E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8D37AA-30B1-4FC0-82CF-7A7F05EC75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8068C-8D31-44BA-8B17-096B3C384DC1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93BF78-1BB9-44A1-BAB9-81F7D013F7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25F919-0925-4F25-B1B9-4D28498AFF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E526A-CB8C-4931-97EE-AFFECDAAE2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54973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337F862-79CB-4124-B86D-5F615FD5041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D4DE28-1A0A-4611-B2C6-C73B97D89F1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079D33-E3A0-4198-9AC5-6E68A735C4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8068C-8D31-44BA-8B17-096B3C384DC1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D0C004-23B5-4ADB-948D-1DDD692A4D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94E43A-A991-4AAA-94D8-2A8B0579C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E526A-CB8C-4931-97EE-AFFECDAAE2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23295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6E9CEA6-E1E0-4E23-9759-565B7C40A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BCEDC3-A45F-4EA3-92E9-96BE586ECD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1531F7-A4F7-47D0-AAD8-3A6F27B8418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88068C-8D31-44BA-8B17-096B3C384DC1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482DBB-1E3B-4C6C-8F1E-D6407F9E3C2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88587C-2C8B-4ED6-8F24-9AFD1352CA8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4E526A-CB8C-4931-97EE-AFFECDAAE2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21126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ssembly.wales/research%20documents/16-059%20sen/16-059-web-%20english.pdf" TargetMode="External"/><Relationship Id="rId2" Type="http://schemas.openxmlformats.org/officeDocument/2006/relationships/hyperlink" Target="http://www.legislation.gov.uk/anaw/2018/2/notes/division/3/2/2/data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assembly.wales/laid%20documents/pri-ld10862-em/pri-ld10862-em-e.pdf" TargetMode="External"/><Relationship Id="rId5" Type="http://schemas.openxmlformats.org/officeDocument/2006/relationships/hyperlink" Target="https://dera.ioe.ac.uk/18411/1/130823-programme-action-research-inform-evaluation-additional-learning-needs-pilots-robust-trialling-phase-en.pdf" TargetMode="External"/><Relationship Id="rId4" Type="http://schemas.openxmlformats.org/officeDocument/2006/relationships/hyperlink" Target="https://www.estyn.gov.wales/sites/www.estyn.gov.wales/files/documents/Readiness%20for%20ALN%20reforms%20-%20en_0.pdf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rw.wales/media/2780/alnet-headteacher-alnco-guide-eng.pdf" TargetMode="External"/><Relationship Id="rId2" Type="http://schemas.openxmlformats.org/officeDocument/2006/relationships/hyperlink" Target="https://gov.wales/sites/default/files/publications/2018-09/additional-learning-needs-aln-transformation-programme-v2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assembly.wales/laid%20documents/cr-ld11044/cr-ld11044-e.pdf" TargetMode="External"/><Relationship Id="rId5" Type="http://schemas.openxmlformats.org/officeDocument/2006/relationships/hyperlink" Target="https://gov.wales/sites/default/files/publications/2019-11/additional-learning-needs-transformation-programme-frequently-asked-questions.pdf" TargetMode="External"/><Relationship Id="rId4" Type="http://schemas.openxmlformats.org/officeDocument/2006/relationships/hyperlink" Target="https://gov.wales/sites/default/files/publications/2018-06/additional-learning-needs-and-education-tribunal-wales-act-2018-implementation-guide-for-individual-development-plans.pdf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napcymru.org/help-for-families/aln-reform/" TargetMode="External"/><Relationship Id="rId2" Type="http://schemas.openxmlformats.org/officeDocument/2006/relationships/hyperlink" Target="http://www.snapcymru.org/wp-content/uploads/2014/09/IDP-Booklet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gov.wales/sites/default/files/consultations/2018-12/integrated-impact-assessment-additional-learning-needs-co-ordinator-alnco-regulations-2019.pdf" TargetMode="External"/><Relationship Id="rId4" Type="http://schemas.openxmlformats.org/officeDocument/2006/relationships/hyperlink" Target="https://downloads.unicef.org.uk/wp-content/uploads/2019/10/UNCRC_summary-1_1.pdf?_ga=2.8145010.1528956465.1581002566-500861690.157470290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63CB8FFE-146C-4E8D-B563-9B9398A4F9C1}"/>
              </a:ext>
            </a:extLst>
          </p:cNvPr>
          <p:cNvSpPr/>
          <p:nvPr/>
        </p:nvSpPr>
        <p:spPr>
          <a:xfrm>
            <a:off x="704812" y="113307"/>
            <a:ext cx="1078237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dirty="0" err="1">
                <a:ln w="0"/>
                <a:solidFill>
                  <a:srgbClr val="6600FF"/>
                </a:solidFill>
                <a:effectLst>
                  <a:reflection blurRad="6350" stA="53000" endA="300" endPos="35500" dir="5400000" sy="-90000" algn="bl" rotWithShape="0"/>
                </a:effectLst>
              </a:rPr>
              <a:t>Newidiadau</a:t>
            </a:r>
            <a:r>
              <a:rPr lang="en-US" sz="2800" dirty="0">
                <a:ln w="0"/>
                <a:solidFill>
                  <a:srgbClr val="6600FF"/>
                </a:solidFill>
                <a:effectLst>
                  <a:reflection blurRad="6350" stA="53000" endA="300" endPos="35500" dir="5400000" sy="-90000" algn="bl" rotWithShape="0"/>
                </a:effectLst>
              </a:rPr>
              <a:t> </a:t>
            </a:r>
            <a:r>
              <a:rPr lang="en-US" sz="2800" dirty="0" err="1">
                <a:ln w="0"/>
                <a:solidFill>
                  <a:srgbClr val="6600FF"/>
                </a:solidFill>
                <a:effectLst>
                  <a:reflection blurRad="6350" stA="53000" endA="300" endPos="35500" dir="5400000" sy="-90000" algn="bl" rotWithShape="0"/>
                </a:effectLst>
              </a:rPr>
              <a:t>i</a:t>
            </a:r>
            <a:r>
              <a:rPr lang="en-US" sz="2800" dirty="0">
                <a:ln w="0"/>
                <a:solidFill>
                  <a:srgbClr val="6600FF"/>
                </a:solidFill>
                <a:effectLst>
                  <a:reflection blurRad="6350" stA="53000" endA="300" endPos="35500" dir="5400000" sy="-90000" algn="bl" rotWithShape="0"/>
                </a:effectLst>
              </a:rPr>
              <a:t> </a:t>
            </a:r>
            <a:r>
              <a:rPr lang="en-US" sz="2800" dirty="0" err="1">
                <a:ln w="0"/>
                <a:solidFill>
                  <a:srgbClr val="6600FF"/>
                </a:solidFill>
                <a:effectLst>
                  <a:reflection blurRad="6350" stA="53000" endA="300" endPos="35500" dir="5400000" sy="-90000" algn="bl" rotWithShape="0"/>
                </a:effectLst>
              </a:rPr>
              <a:t>ddeddfwriaeth</a:t>
            </a:r>
            <a:r>
              <a:rPr lang="en-US" sz="2800" dirty="0">
                <a:ln w="0"/>
                <a:solidFill>
                  <a:srgbClr val="6600FF"/>
                </a:solidFill>
                <a:effectLst>
                  <a:reflection blurRad="6350" stA="53000" endA="300" endPos="35500" dir="5400000" sy="-90000" algn="bl" rotWithShape="0"/>
                </a:effectLst>
              </a:rPr>
              <a:t> </a:t>
            </a:r>
            <a:r>
              <a:rPr lang="en-US" sz="2800" dirty="0" err="1">
                <a:ln w="0"/>
                <a:solidFill>
                  <a:srgbClr val="6600FF"/>
                </a:solidFill>
                <a:effectLst>
                  <a:reflection blurRad="6350" stA="53000" endA="300" endPos="35500" dir="5400000" sy="-90000" algn="bl" rotWithShape="0"/>
                </a:effectLst>
              </a:rPr>
              <a:t>Anghenion</a:t>
            </a:r>
            <a:r>
              <a:rPr lang="en-US" sz="2800" dirty="0">
                <a:ln w="0"/>
                <a:solidFill>
                  <a:srgbClr val="6600FF"/>
                </a:solidFill>
                <a:effectLst>
                  <a:reflection blurRad="6350" stA="53000" endA="300" endPos="35500" dir="5400000" sy="-90000" algn="bl" rotWithShape="0"/>
                </a:effectLst>
              </a:rPr>
              <a:t> </a:t>
            </a:r>
            <a:r>
              <a:rPr lang="en-US" sz="2800" dirty="0" err="1">
                <a:ln w="0"/>
                <a:solidFill>
                  <a:srgbClr val="6600FF"/>
                </a:solidFill>
                <a:effectLst>
                  <a:reflection blurRad="6350" stA="53000" endA="300" endPos="35500" dir="5400000" sy="-90000" algn="bl" rotWithShape="0"/>
                </a:effectLst>
              </a:rPr>
              <a:t>Dysgu</a:t>
            </a:r>
            <a:r>
              <a:rPr lang="en-US" sz="2800" dirty="0">
                <a:ln w="0"/>
                <a:solidFill>
                  <a:srgbClr val="6600FF"/>
                </a:solidFill>
                <a:effectLst>
                  <a:reflection blurRad="6350" stA="53000" endA="300" endPos="35500" dir="5400000" sy="-90000" algn="bl" rotWithShape="0"/>
                </a:effectLst>
              </a:rPr>
              <a:t> </a:t>
            </a:r>
            <a:r>
              <a:rPr lang="en-US" sz="2800" dirty="0" err="1">
                <a:ln w="0"/>
                <a:solidFill>
                  <a:srgbClr val="6600FF"/>
                </a:solidFill>
                <a:effectLst>
                  <a:reflection blurRad="6350" stA="53000" endA="300" endPos="35500" dir="5400000" sy="-90000" algn="bl" rotWithShape="0"/>
                </a:effectLst>
              </a:rPr>
              <a:t>Ychwanegol</a:t>
            </a:r>
            <a:r>
              <a:rPr lang="en-US" sz="2800" dirty="0">
                <a:ln w="0"/>
                <a:solidFill>
                  <a:srgbClr val="6600FF"/>
                </a:solidFill>
                <a:effectLst>
                  <a:reflection blurRad="6350" stA="53000" endA="300" endPos="35500" dir="5400000" sy="-90000" algn="bl" rotWithShape="0"/>
                </a:effectLst>
              </a:rPr>
              <a:t> </a:t>
            </a:r>
            <a:r>
              <a:rPr lang="en-US" sz="2800" dirty="0" err="1">
                <a:ln w="0"/>
                <a:solidFill>
                  <a:srgbClr val="6600FF"/>
                </a:solidFill>
                <a:effectLst>
                  <a:reflection blurRad="6350" stA="53000" endA="300" endPos="35500" dir="5400000" sy="-90000" algn="bl" rotWithShape="0"/>
                </a:effectLst>
              </a:rPr>
              <a:t>yng</a:t>
            </a:r>
            <a:r>
              <a:rPr lang="en-US" sz="2800" dirty="0">
                <a:ln w="0"/>
                <a:solidFill>
                  <a:srgbClr val="6600FF"/>
                </a:solidFill>
                <a:effectLst>
                  <a:reflection blurRad="6350" stA="53000" endA="300" endPos="35500" dir="5400000" sy="-90000" algn="bl" rotWithShape="0"/>
                </a:effectLst>
              </a:rPr>
              <a:t> </a:t>
            </a:r>
            <a:r>
              <a:rPr lang="en-US" sz="2800" dirty="0" err="1">
                <a:ln w="0"/>
                <a:solidFill>
                  <a:srgbClr val="6600FF"/>
                </a:solidFill>
                <a:effectLst>
                  <a:reflection blurRad="6350" stA="53000" endA="300" endPos="35500" dir="5400000" sy="-90000" algn="bl" rotWithShape="0"/>
                </a:effectLst>
              </a:rPr>
              <a:t>Nghymru</a:t>
            </a:r>
            <a:endParaRPr lang="en-US" sz="2800" b="0" cap="none" spc="0" dirty="0">
              <a:ln w="0"/>
              <a:solidFill>
                <a:srgbClr val="6600FF"/>
              </a:soli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D3D9F49-6F5C-48B6-8165-832A6DF0BFFA}"/>
              </a:ext>
            </a:extLst>
          </p:cNvPr>
          <p:cNvSpPr txBox="1"/>
          <p:nvPr/>
        </p:nvSpPr>
        <p:spPr>
          <a:xfrm>
            <a:off x="0" y="536918"/>
            <a:ext cx="1081805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err="1">
                <a:solidFill>
                  <a:srgbClr val="6666FF"/>
                </a:solidFill>
              </a:rPr>
              <a:t>Cyflwyniad</a:t>
            </a:r>
            <a:r>
              <a:rPr lang="en-GB" u="sng" dirty="0">
                <a:solidFill>
                  <a:srgbClr val="6666FF"/>
                </a:solidFill>
              </a:rPr>
              <a:t> </a:t>
            </a:r>
            <a:r>
              <a:rPr lang="en-GB" u="sng" dirty="0" err="1">
                <a:solidFill>
                  <a:srgbClr val="6666FF"/>
                </a:solidFill>
              </a:rPr>
              <a:t>i’r</a:t>
            </a:r>
            <a:r>
              <a:rPr lang="en-GB" u="sng" dirty="0">
                <a:solidFill>
                  <a:srgbClr val="6666FF"/>
                </a:solidFill>
              </a:rPr>
              <a:t> </a:t>
            </a:r>
            <a:r>
              <a:rPr lang="en-GB" u="sng" dirty="0" err="1">
                <a:solidFill>
                  <a:srgbClr val="6666FF"/>
                </a:solidFill>
              </a:rPr>
              <a:t>ddeddf</a:t>
            </a:r>
            <a:r>
              <a:rPr lang="en-GB" u="sng" dirty="0">
                <a:solidFill>
                  <a:srgbClr val="6666FF"/>
                </a:solidFill>
              </a:rPr>
              <a:t> </a:t>
            </a:r>
            <a:r>
              <a:rPr lang="en-GB" u="sng" dirty="0" err="1">
                <a:solidFill>
                  <a:srgbClr val="6666FF"/>
                </a:solidFill>
              </a:rPr>
              <a:t>newydd</a:t>
            </a:r>
            <a:endParaRPr lang="en-GB" u="sng" dirty="0">
              <a:solidFill>
                <a:srgbClr val="6666FF"/>
              </a:solidFill>
            </a:endParaRPr>
          </a:p>
          <a:p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ôl</a:t>
            </a:r>
            <a:r>
              <a:rPr lang="en-GB" sz="1400" dirty="0"/>
              <a:t> SNAP Cymru (2020) </a:t>
            </a:r>
            <a:r>
              <a:rPr lang="en-GB" sz="1400" dirty="0" err="1"/>
              <a:t>bydd</a:t>
            </a:r>
            <a:r>
              <a:rPr lang="en-GB" sz="1400" dirty="0"/>
              <a:t> y term ‘</a:t>
            </a:r>
            <a:r>
              <a:rPr lang="en-GB" sz="1400" dirty="0" err="1"/>
              <a:t>anghenion</a:t>
            </a:r>
            <a:r>
              <a:rPr lang="en-GB" sz="1400" dirty="0"/>
              <a:t> </a:t>
            </a:r>
            <a:r>
              <a:rPr lang="en-GB" sz="1400" dirty="0" err="1"/>
              <a:t>dysgu</a:t>
            </a:r>
            <a:r>
              <a:rPr lang="en-GB" sz="1400" dirty="0"/>
              <a:t> </a:t>
            </a:r>
            <a:r>
              <a:rPr lang="en-GB" sz="1400" dirty="0" err="1"/>
              <a:t>arbennig</a:t>
            </a:r>
            <a:r>
              <a:rPr lang="en-GB" sz="1400" dirty="0"/>
              <a:t>’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cael</a:t>
            </a:r>
            <a:r>
              <a:rPr lang="en-GB" sz="1400" dirty="0"/>
              <a:t> </a:t>
            </a:r>
            <a:r>
              <a:rPr lang="en-GB" sz="1400" dirty="0" err="1"/>
              <a:t>ei</a:t>
            </a:r>
            <a:r>
              <a:rPr lang="en-GB" sz="1400" dirty="0"/>
              <a:t> </a:t>
            </a:r>
            <a:r>
              <a:rPr lang="en-GB" sz="1400" dirty="0" err="1"/>
              <a:t>newid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‘</a:t>
            </a:r>
            <a:r>
              <a:rPr lang="en-GB" sz="1400" dirty="0" err="1"/>
              <a:t>Anghenion</a:t>
            </a:r>
            <a:r>
              <a:rPr lang="en-GB" sz="1400" dirty="0"/>
              <a:t> </a:t>
            </a:r>
            <a:r>
              <a:rPr lang="en-GB" sz="1400" dirty="0" err="1"/>
              <a:t>Dysgu</a:t>
            </a:r>
            <a:r>
              <a:rPr lang="en-GB" sz="1400" dirty="0"/>
              <a:t> </a:t>
            </a:r>
            <a:r>
              <a:rPr lang="en-GB" sz="1400" dirty="0" err="1"/>
              <a:t>Ychwanegol</a:t>
            </a:r>
            <a:r>
              <a:rPr lang="en-GB" sz="1400" dirty="0"/>
              <a:t>’. </a:t>
            </a:r>
            <a:r>
              <a:rPr lang="en-GB" sz="1400" dirty="0" err="1"/>
              <a:t>Awgryma</a:t>
            </a:r>
            <a:r>
              <a:rPr lang="en-GB" sz="1400" dirty="0"/>
              <a:t> </a:t>
            </a:r>
            <a:r>
              <a:rPr lang="en-GB" sz="1400" dirty="0" err="1"/>
              <a:t>Llywodraeth</a:t>
            </a:r>
            <a:r>
              <a:rPr lang="en-GB" sz="1400" dirty="0"/>
              <a:t> Cymru (2018) </a:t>
            </a:r>
            <a:r>
              <a:rPr lang="en-GB" sz="1400" dirty="0" err="1"/>
              <a:t>rydym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dod</a:t>
            </a:r>
            <a:r>
              <a:rPr lang="en-GB" sz="1400" dirty="0"/>
              <a:t> a </a:t>
            </a:r>
            <a:r>
              <a:rPr lang="en-GB" sz="1400" dirty="0" err="1"/>
              <a:t>deddfwriaeth</a:t>
            </a:r>
            <a:r>
              <a:rPr lang="en-GB" sz="1400" dirty="0"/>
              <a:t> </a:t>
            </a:r>
            <a:r>
              <a:rPr lang="en-GB" sz="1400" dirty="0" err="1"/>
              <a:t>newydd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sicrhau</a:t>
            </a:r>
            <a:r>
              <a:rPr lang="en-GB" sz="1400" dirty="0"/>
              <a:t> system </a:t>
            </a:r>
            <a:r>
              <a:rPr lang="en-GB" sz="1400" dirty="0" err="1"/>
              <a:t>lle</a:t>
            </a:r>
            <a:r>
              <a:rPr lang="en-GB" sz="1400" dirty="0"/>
              <a:t> </a:t>
            </a:r>
            <a:r>
              <a:rPr lang="en-GB" sz="1400" dirty="0" err="1"/>
              <a:t>caiff</a:t>
            </a:r>
            <a:r>
              <a:rPr lang="en-GB" sz="1400" dirty="0"/>
              <a:t> </a:t>
            </a:r>
            <a:r>
              <a:rPr lang="en-GB" sz="1400" dirty="0" err="1"/>
              <a:t>anghenion</a:t>
            </a:r>
            <a:r>
              <a:rPr lang="en-GB" sz="1400" dirty="0"/>
              <a:t> </a:t>
            </a:r>
            <a:r>
              <a:rPr lang="en-GB" sz="1400" dirty="0" err="1"/>
              <a:t>eu</a:t>
            </a:r>
            <a:r>
              <a:rPr lang="en-GB" sz="1400" dirty="0"/>
              <a:t> </a:t>
            </a:r>
            <a:r>
              <a:rPr lang="en-GB" sz="1400" dirty="0" err="1"/>
              <a:t>nodi’n</a:t>
            </a:r>
            <a:r>
              <a:rPr lang="en-GB" sz="1400" dirty="0"/>
              <a:t> </a:t>
            </a:r>
            <a:r>
              <a:rPr lang="en-GB" sz="1400" dirty="0" err="1"/>
              <a:t>gynnar</a:t>
            </a:r>
            <a:r>
              <a:rPr lang="en-GB" sz="1400" dirty="0"/>
              <a:t> </a:t>
            </a:r>
            <a:r>
              <a:rPr lang="en-GB" sz="1400" dirty="0" err="1"/>
              <a:t>a’u</a:t>
            </a:r>
            <a:r>
              <a:rPr lang="en-GB" sz="1400" dirty="0"/>
              <a:t> </a:t>
            </a:r>
            <a:r>
              <a:rPr lang="en-GB" sz="1400" dirty="0" err="1"/>
              <a:t>datrys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gyflym</a:t>
            </a:r>
            <a:r>
              <a:rPr lang="en-GB" sz="1400" dirty="0"/>
              <a:t> a bod </a:t>
            </a:r>
            <a:r>
              <a:rPr lang="en-GB" sz="1400" dirty="0" err="1"/>
              <a:t>gweithwyr</a:t>
            </a:r>
            <a:r>
              <a:rPr lang="en-GB" sz="1400" dirty="0"/>
              <a:t> </a:t>
            </a:r>
            <a:r>
              <a:rPr lang="en-GB" sz="1400" dirty="0" err="1"/>
              <a:t>proffesiynol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fedrus</a:t>
            </a:r>
            <a:r>
              <a:rPr lang="en-GB" sz="1400" dirty="0"/>
              <a:t> ac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hyderus</a:t>
            </a:r>
            <a:r>
              <a:rPr lang="en-GB" sz="1400" dirty="0"/>
              <a:t> </a:t>
            </a:r>
            <a:r>
              <a:rPr lang="en-GB" sz="1400" dirty="0" err="1"/>
              <a:t>wrth</a:t>
            </a:r>
            <a:r>
              <a:rPr lang="en-GB" sz="1400" dirty="0"/>
              <a:t> </a:t>
            </a:r>
            <a:r>
              <a:rPr lang="en-GB" sz="1400" dirty="0" err="1"/>
              <a:t>nodi</a:t>
            </a:r>
            <a:r>
              <a:rPr lang="en-GB" sz="1400" dirty="0"/>
              <a:t> </a:t>
            </a:r>
            <a:r>
              <a:rPr lang="en-GB" sz="1400" dirty="0" err="1"/>
              <a:t>anghenion</a:t>
            </a:r>
            <a:r>
              <a:rPr lang="en-GB" sz="1400" dirty="0"/>
              <a:t> a </a:t>
            </a:r>
            <a:r>
              <a:rPr lang="en-GB" sz="1400" dirty="0" err="1"/>
              <a:t>defnyddio</a:t>
            </a:r>
            <a:r>
              <a:rPr lang="en-GB" sz="1400" dirty="0"/>
              <a:t> </a:t>
            </a:r>
            <a:r>
              <a:rPr lang="en-GB" sz="1400" dirty="0" err="1"/>
              <a:t>strategaethau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helpu</a:t>
            </a:r>
            <a:r>
              <a:rPr lang="en-GB" sz="1400" dirty="0"/>
              <a:t> </a:t>
            </a:r>
            <a:r>
              <a:rPr lang="en-GB" sz="1400" dirty="0" err="1"/>
              <a:t>dysgwyr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oresgyn</a:t>
            </a:r>
            <a:r>
              <a:rPr lang="en-GB" sz="1400" dirty="0"/>
              <a:t> </a:t>
            </a:r>
            <a:r>
              <a:rPr lang="en-GB" sz="1400" dirty="0" err="1"/>
              <a:t>eu</a:t>
            </a:r>
            <a:r>
              <a:rPr lang="en-GB" sz="1400" dirty="0"/>
              <a:t> </a:t>
            </a:r>
            <a:r>
              <a:rPr lang="en-GB" sz="1400" dirty="0" err="1"/>
              <a:t>rhwystrau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ddysgu</a:t>
            </a:r>
            <a:r>
              <a:rPr lang="en-GB" sz="1400" dirty="0"/>
              <a:t>. 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73D1B9C-6CCD-463D-9467-F5FBB370B1E7}"/>
              </a:ext>
            </a:extLst>
          </p:cNvPr>
          <p:cNvSpPr txBox="1"/>
          <p:nvPr/>
        </p:nvSpPr>
        <p:spPr>
          <a:xfrm>
            <a:off x="0" y="-84200"/>
            <a:ext cx="12084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Jessica Williams                                                                                                  1701237                                                                                                EAEE6002C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B60A321-2C08-4E59-8E81-A7FAB7910F3D}"/>
              </a:ext>
            </a:extLst>
          </p:cNvPr>
          <p:cNvSpPr txBox="1"/>
          <p:nvPr/>
        </p:nvSpPr>
        <p:spPr>
          <a:xfrm>
            <a:off x="-96184" y="1409170"/>
            <a:ext cx="4754879" cy="51090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err="1">
                <a:solidFill>
                  <a:srgbClr val="7030A0"/>
                </a:solidFill>
              </a:rPr>
              <a:t>Mwy</a:t>
            </a:r>
            <a:r>
              <a:rPr lang="en-GB" u="sng" dirty="0">
                <a:solidFill>
                  <a:srgbClr val="7030A0"/>
                </a:solidFill>
              </a:rPr>
              <a:t> o </a:t>
            </a:r>
            <a:r>
              <a:rPr lang="en-GB" u="sng" dirty="0" err="1">
                <a:solidFill>
                  <a:srgbClr val="7030A0"/>
                </a:solidFill>
              </a:rPr>
              <a:t>gydweithredu</a:t>
            </a:r>
            <a:endParaRPr lang="en-GB" u="sng" dirty="0">
              <a:solidFill>
                <a:srgbClr val="7030A0"/>
              </a:solidFill>
            </a:endParaRPr>
          </a:p>
          <a:p>
            <a:r>
              <a:rPr lang="en-GB" sz="1400" dirty="0"/>
              <a:t>Mae Estyn (2018)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dweud</a:t>
            </a:r>
            <a:r>
              <a:rPr lang="en-GB" sz="1400" dirty="0"/>
              <a:t> </a:t>
            </a:r>
            <a:r>
              <a:rPr lang="en-GB" sz="1400" dirty="0" err="1"/>
              <a:t>mae</a:t>
            </a:r>
            <a:r>
              <a:rPr lang="en-GB" sz="1400" dirty="0"/>
              <a:t> </a:t>
            </a:r>
            <a:r>
              <a:rPr lang="en-GB" sz="1400" dirty="0" err="1"/>
              <a:t>gan</a:t>
            </a:r>
            <a:r>
              <a:rPr lang="en-GB" sz="1400" dirty="0"/>
              <a:t> bob </a:t>
            </a:r>
            <a:r>
              <a:rPr lang="en-GB" sz="1400" dirty="0" err="1"/>
              <a:t>gwasanaeth</a:t>
            </a:r>
            <a:r>
              <a:rPr lang="en-GB" sz="1400" dirty="0"/>
              <a:t> </a:t>
            </a:r>
            <a:r>
              <a:rPr lang="en-GB" sz="1400" dirty="0" err="1"/>
              <a:t>sy’n</a:t>
            </a:r>
            <a:r>
              <a:rPr lang="en-GB" sz="1400" dirty="0"/>
              <a:t> </a:t>
            </a:r>
            <a:r>
              <a:rPr lang="en-GB" sz="1400" dirty="0" err="1"/>
              <a:t>gweithio</a:t>
            </a:r>
            <a:r>
              <a:rPr lang="en-GB" sz="1400" dirty="0"/>
              <a:t> </a:t>
            </a:r>
            <a:r>
              <a:rPr lang="en-GB" sz="1400" dirty="0" err="1"/>
              <a:t>gyda</a:t>
            </a:r>
            <a:r>
              <a:rPr lang="en-GB" sz="1400" dirty="0"/>
              <a:t> </a:t>
            </a:r>
            <a:r>
              <a:rPr lang="en-GB" sz="1400" dirty="0" err="1"/>
              <a:t>phlant</a:t>
            </a:r>
            <a:r>
              <a:rPr lang="en-GB" sz="1400" dirty="0"/>
              <a:t> a </a:t>
            </a:r>
            <a:r>
              <a:rPr lang="en-GB" sz="1400" dirty="0" err="1"/>
              <a:t>phobl</a:t>
            </a:r>
            <a:r>
              <a:rPr lang="en-GB" sz="1400" dirty="0"/>
              <a:t> </a:t>
            </a:r>
            <a:r>
              <a:rPr lang="en-GB" sz="1400" dirty="0" err="1"/>
              <a:t>ifanc</a:t>
            </a:r>
            <a:r>
              <a:rPr lang="en-GB" sz="1400" dirty="0"/>
              <a:t> </a:t>
            </a:r>
            <a:r>
              <a:rPr lang="en-GB" sz="1400" dirty="0" err="1"/>
              <a:t>sydd</a:t>
            </a:r>
            <a:r>
              <a:rPr lang="en-GB" sz="1400" dirty="0"/>
              <a:t> ag </a:t>
            </a:r>
            <a:r>
              <a:rPr lang="en-GB" sz="1400" dirty="0" err="1"/>
              <a:t>anghenion</a:t>
            </a:r>
            <a:r>
              <a:rPr lang="en-GB" sz="1400" dirty="0"/>
              <a:t> </a:t>
            </a:r>
            <a:r>
              <a:rPr lang="en-GB" sz="1400" dirty="0" err="1"/>
              <a:t>dysgu</a:t>
            </a:r>
            <a:r>
              <a:rPr lang="en-GB" sz="1400" dirty="0"/>
              <a:t> </a:t>
            </a:r>
            <a:r>
              <a:rPr lang="en-GB" sz="1400" dirty="0" err="1"/>
              <a:t>ychwanegol</a:t>
            </a:r>
            <a:r>
              <a:rPr lang="en-GB" sz="1400" dirty="0"/>
              <a:t> </a:t>
            </a:r>
            <a:r>
              <a:rPr lang="en-GB" sz="1400" dirty="0" err="1"/>
              <a:t>rôl</a:t>
            </a:r>
            <a:r>
              <a:rPr lang="en-GB" sz="1400" dirty="0"/>
              <a:t> </a:t>
            </a:r>
            <a:r>
              <a:rPr lang="en-GB" sz="1400" dirty="0" err="1"/>
              <a:t>holl</a:t>
            </a:r>
            <a:r>
              <a:rPr lang="en-GB" sz="1400" dirty="0"/>
              <a:t> </a:t>
            </a:r>
            <a:r>
              <a:rPr lang="en-GB" sz="1400" dirty="0" err="1"/>
              <a:t>bwysig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chwarae</a:t>
            </a:r>
            <a:r>
              <a:rPr lang="en-GB" sz="1400" dirty="0"/>
              <a:t> </a:t>
            </a:r>
            <a:r>
              <a:rPr lang="en-GB" sz="1400" dirty="0" err="1"/>
              <a:t>wrth</a:t>
            </a:r>
            <a:r>
              <a:rPr lang="en-GB" sz="1400" dirty="0"/>
              <a:t> </a:t>
            </a:r>
            <a:r>
              <a:rPr lang="en-GB" sz="1400" dirty="0" err="1"/>
              <a:t>gydweithio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ddarparu</a:t>
            </a:r>
            <a:r>
              <a:rPr lang="en-GB" sz="1400" dirty="0"/>
              <a:t> </a:t>
            </a:r>
            <a:r>
              <a:rPr lang="en-GB" sz="1400" dirty="0" err="1"/>
              <a:t>cymorth</a:t>
            </a:r>
            <a:r>
              <a:rPr lang="en-GB" sz="1400" dirty="0"/>
              <a:t> </a:t>
            </a:r>
            <a:r>
              <a:rPr lang="en-GB" sz="1400" dirty="0" err="1"/>
              <a:t>effeithiol</a:t>
            </a:r>
            <a:r>
              <a:rPr lang="en-GB" sz="1400" dirty="0"/>
              <a:t> </a:t>
            </a:r>
            <a:r>
              <a:rPr lang="en-GB" sz="1400" dirty="0" err="1"/>
              <a:t>sy’n</a:t>
            </a:r>
            <a:r>
              <a:rPr lang="en-GB" sz="1400" dirty="0"/>
              <a:t> </a:t>
            </a:r>
            <a:r>
              <a:rPr lang="en-GB" sz="1400" dirty="0" err="1"/>
              <a:t>canolbwyntio</a:t>
            </a:r>
            <a:r>
              <a:rPr lang="en-GB" sz="1400" dirty="0"/>
              <a:t> </a:t>
            </a:r>
            <a:r>
              <a:rPr lang="en-GB" sz="1400" dirty="0" err="1"/>
              <a:t>ar</a:t>
            </a:r>
            <a:r>
              <a:rPr lang="en-GB" sz="1400" dirty="0"/>
              <a:t> y </a:t>
            </a:r>
            <a:r>
              <a:rPr lang="en-GB" sz="1400" dirty="0" err="1"/>
              <a:t>plentyn</a:t>
            </a:r>
            <a:r>
              <a:rPr lang="en-GB" sz="1400" dirty="0"/>
              <a:t>. </a:t>
            </a:r>
            <a:r>
              <a:rPr lang="en-GB" sz="1400" dirty="0" err="1"/>
              <a:t>Wrth</a:t>
            </a:r>
            <a:r>
              <a:rPr lang="en-GB" sz="1400" dirty="0"/>
              <a:t> </a:t>
            </a:r>
            <a:r>
              <a:rPr lang="en-GB" sz="1400" dirty="0" err="1"/>
              <a:t>gydweithio</a:t>
            </a:r>
            <a:r>
              <a:rPr lang="en-GB" sz="1400" dirty="0"/>
              <a:t> </a:t>
            </a:r>
            <a:r>
              <a:rPr lang="en-GB" sz="1400" dirty="0" err="1"/>
              <a:t>mae</a:t>
            </a:r>
            <a:r>
              <a:rPr lang="en-GB" sz="1400" dirty="0"/>
              <a:t> </a:t>
            </a:r>
            <a:r>
              <a:rPr lang="en-GB" sz="1400" dirty="0" err="1"/>
              <a:t>hwn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mynd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ôl</a:t>
            </a:r>
            <a:r>
              <a:rPr lang="en-GB" sz="1400" dirty="0"/>
              <a:t> at </a:t>
            </a:r>
            <a:r>
              <a:rPr lang="en-GB" sz="1400" dirty="0" err="1"/>
              <a:t>unicef</a:t>
            </a:r>
            <a:r>
              <a:rPr lang="en-GB" sz="1400" dirty="0"/>
              <a:t> United Kingdom (1989) </a:t>
            </a:r>
            <a:r>
              <a:rPr lang="en-GB" sz="1400" dirty="0" err="1"/>
              <a:t>sef</a:t>
            </a:r>
            <a:r>
              <a:rPr lang="en-GB" sz="1400" dirty="0"/>
              <a:t> </a:t>
            </a:r>
            <a:r>
              <a:rPr lang="en-GB" sz="1400" dirty="0" err="1"/>
              <a:t>ein</a:t>
            </a:r>
            <a:r>
              <a:rPr lang="en-GB" sz="1400" dirty="0"/>
              <a:t> bod </a:t>
            </a:r>
            <a:r>
              <a:rPr lang="en-GB" sz="1400" dirty="0" err="1"/>
              <a:t>ni’n</a:t>
            </a:r>
            <a:r>
              <a:rPr lang="en-GB" sz="1400" dirty="0"/>
              <a:t> </a:t>
            </a:r>
            <a:r>
              <a:rPr lang="en-GB" sz="1400" dirty="0" err="1"/>
              <a:t>dilyn</a:t>
            </a:r>
            <a:r>
              <a:rPr lang="en-GB" sz="1400" dirty="0"/>
              <a:t> </a:t>
            </a:r>
            <a:r>
              <a:rPr lang="en-GB" sz="1400" dirty="0" err="1"/>
              <a:t>lles</a:t>
            </a:r>
            <a:r>
              <a:rPr lang="en-GB" sz="1400" dirty="0"/>
              <a:t> </a:t>
            </a:r>
            <a:r>
              <a:rPr lang="en-GB" sz="1400" dirty="0" err="1"/>
              <a:t>pennaf</a:t>
            </a:r>
            <a:r>
              <a:rPr lang="en-GB" sz="1400" dirty="0"/>
              <a:t> y </a:t>
            </a:r>
            <a:r>
              <a:rPr lang="en-GB" sz="1400" dirty="0" err="1"/>
              <a:t>plentyn</a:t>
            </a:r>
            <a:r>
              <a:rPr lang="en-GB" sz="1400" dirty="0"/>
              <a:t> </a:t>
            </a:r>
            <a:r>
              <a:rPr lang="en-GB" sz="1400" dirty="0" err="1"/>
              <a:t>sy’n</a:t>
            </a:r>
            <a:r>
              <a:rPr lang="en-GB" sz="1400" dirty="0"/>
              <a:t> </a:t>
            </a:r>
            <a:r>
              <a:rPr lang="en-GB" sz="1400" dirty="0" err="1"/>
              <a:t>cael</a:t>
            </a:r>
            <a:r>
              <a:rPr lang="en-GB" sz="1400" dirty="0"/>
              <a:t> </a:t>
            </a:r>
            <a:r>
              <a:rPr lang="en-GB" sz="1400" dirty="0" err="1"/>
              <a:t>ei</a:t>
            </a:r>
            <a:r>
              <a:rPr lang="en-GB" sz="1400" dirty="0"/>
              <a:t> weld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erthygl</a:t>
            </a:r>
            <a:r>
              <a:rPr lang="en-GB" sz="1400" dirty="0"/>
              <a:t> 3. Mae </a:t>
            </a:r>
            <a:r>
              <a:rPr lang="en-GB" sz="1400" dirty="0" err="1"/>
              <a:t>Llywodraeth</a:t>
            </a:r>
            <a:r>
              <a:rPr lang="en-GB" sz="1400" dirty="0"/>
              <a:t> Cymru (2018) </a:t>
            </a:r>
            <a:r>
              <a:rPr lang="en-GB" sz="1400" dirty="0" err="1"/>
              <a:t>hefyd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cytuno</a:t>
            </a:r>
            <a:r>
              <a:rPr lang="en-GB" sz="1400" dirty="0"/>
              <a:t> </a:t>
            </a:r>
            <a:r>
              <a:rPr lang="en-GB" sz="1400" dirty="0" err="1"/>
              <a:t>trwy</a:t>
            </a:r>
            <a:r>
              <a:rPr lang="en-GB" sz="1400" dirty="0"/>
              <a:t> </a:t>
            </a:r>
            <a:r>
              <a:rPr lang="en-GB" sz="1400" dirty="0" err="1"/>
              <a:t>ddweud</a:t>
            </a:r>
            <a:r>
              <a:rPr lang="en-GB" sz="1400" dirty="0"/>
              <a:t> </a:t>
            </a:r>
            <a:r>
              <a:rPr lang="en-GB" sz="1400" dirty="0" err="1"/>
              <a:t>mae’r</a:t>
            </a:r>
            <a:r>
              <a:rPr lang="en-GB" sz="1400" dirty="0"/>
              <a:t> system </a:t>
            </a:r>
            <a:r>
              <a:rPr lang="en-GB" sz="1400" dirty="0" err="1"/>
              <a:t>newydd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annog</a:t>
            </a:r>
            <a:r>
              <a:rPr lang="en-GB" sz="1400" dirty="0"/>
              <a:t> </a:t>
            </a:r>
            <a:r>
              <a:rPr lang="en-GB" sz="1400" dirty="0" err="1"/>
              <a:t>gwell</a:t>
            </a:r>
            <a:r>
              <a:rPr lang="en-GB" sz="1400" dirty="0"/>
              <a:t> </a:t>
            </a:r>
            <a:r>
              <a:rPr lang="en-GB" sz="1400" dirty="0" err="1"/>
              <a:t>cydweithio</a:t>
            </a:r>
            <a:r>
              <a:rPr lang="en-GB" sz="1400" dirty="0"/>
              <a:t> a </a:t>
            </a:r>
            <a:r>
              <a:rPr lang="en-GB" sz="1400" dirty="0" err="1"/>
              <a:t>rhannu</a:t>
            </a:r>
            <a:r>
              <a:rPr lang="en-GB" sz="1400" dirty="0"/>
              <a:t> </a:t>
            </a:r>
            <a:r>
              <a:rPr lang="en-GB" sz="1400" dirty="0" err="1"/>
              <a:t>gwybodaeth</a:t>
            </a:r>
            <a:r>
              <a:rPr lang="en-GB" sz="1400" dirty="0"/>
              <a:t> </a:t>
            </a:r>
            <a:r>
              <a:rPr lang="en-GB" sz="1400" dirty="0" err="1"/>
              <a:t>rhwng</a:t>
            </a:r>
            <a:r>
              <a:rPr lang="en-GB" sz="1400" dirty="0"/>
              <a:t> </a:t>
            </a:r>
            <a:r>
              <a:rPr lang="en-GB" sz="1400" dirty="0" err="1"/>
              <a:t>asiantaethau</a:t>
            </a:r>
            <a:r>
              <a:rPr lang="en-GB" sz="1400" dirty="0"/>
              <a:t> </a:t>
            </a:r>
            <a:r>
              <a:rPr lang="en-GB" sz="1400" dirty="0" err="1"/>
              <a:t>sy’n</a:t>
            </a:r>
            <a:r>
              <a:rPr lang="en-GB" sz="1400" dirty="0"/>
              <a:t> </a:t>
            </a:r>
            <a:r>
              <a:rPr lang="en-GB" sz="1400" dirty="0" err="1"/>
              <a:t>hanfodol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sicrhau</a:t>
            </a:r>
            <a:r>
              <a:rPr lang="en-GB" sz="1400" dirty="0"/>
              <a:t> bod </a:t>
            </a:r>
            <a:r>
              <a:rPr lang="en-GB" sz="1400" dirty="0" err="1"/>
              <a:t>anghenion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cael</a:t>
            </a:r>
            <a:r>
              <a:rPr lang="en-GB" sz="1400" dirty="0"/>
              <a:t> </a:t>
            </a:r>
            <a:r>
              <a:rPr lang="en-GB" sz="1400" dirty="0" err="1"/>
              <a:t>ei</a:t>
            </a:r>
            <a:r>
              <a:rPr lang="en-GB" sz="1400" dirty="0"/>
              <a:t> </a:t>
            </a:r>
            <a:r>
              <a:rPr lang="en-GB" sz="1400" dirty="0" err="1"/>
              <a:t>nodi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gynnar</a:t>
            </a:r>
            <a:r>
              <a:rPr lang="en-GB" sz="1400" dirty="0"/>
              <a:t> a bod </a:t>
            </a:r>
            <a:r>
              <a:rPr lang="en-GB" sz="1400" dirty="0" err="1"/>
              <a:t>cymorth</a:t>
            </a:r>
            <a:r>
              <a:rPr lang="en-GB" sz="1400" dirty="0"/>
              <a:t> </a:t>
            </a:r>
            <a:r>
              <a:rPr lang="en-GB" sz="1400" dirty="0" err="1"/>
              <a:t>cywir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cael</a:t>
            </a:r>
            <a:r>
              <a:rPr lang="en-GB" sz="1400" dirty="0"/>
              <a:t> </a:t>
            </a:r>
            <a:r>
              <a:rPr lang="en-GB" sz="1400" dirty="0" err="1"/>
              <a:t>eu</a:t>
            </a:r>
            <a:r>
              <a:rPr lang="en-GB" sz="1400" dirty="0"/>
              <a:t> </a:t>
            </a:r>
            <a:r>
              <a:rPr lang="en-GB" sz="1400" dirty="0" err="1"/>
              <a:t>rhoi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alluogi</a:t>
            </a:r>
            <a:r>
              <a:rPr lang="en-GB" sz="1400" dirty="0"/>
              <a:t> plant a </a:t>
            </a:r>
            <a:r>
              <a:rPr lang="en-GB" sz="1400" dirty="0" err="1"/>
              <a:t>phobl</a:t>
            </a:r>
            <a:r>
              <a:rPr lang="en-GB" sz="1400" dirty="0"/>
              <a:t> </a:t>
            </a:r>
            <a:r>
              <a:rPr lang="en-GB" sz="1400" dirty="0" err="1"/>
              <a:t>ifanc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gyflawni</a:t>
            </a:r>
            <a:r>
              <a:rPr lang="en-GB" sz="1400" dirty="0"/>
              <a:t> </a:t>
            </a:r>
            <a:r>
              <a:rPr lang="en-GB" sz="1400" dirty="0" err="1"/>
              <a:t>canlyniadau</a:t>
            </a:r>
            <a:r>
              <a:rPr lang="en-GB" sz="1400" dirty="0"/>
              <a:t> </a:t>
            </a:r>
            <a:r>
              <a:rPr lang="en-GB" sz="1400" dirty="0" err="1"/>
              <a:t>cadarnhaol</a:t>
            </a:r>
            <a:r>
              <a:rPr lang="en-GB" sz="1400" dirty="0"/>
              <a:t>. </a:t>
            </a:r>
            <a:r>
              <a:rPr lang="en-GB" sz="1400" dirty="0" err="1"/>
              <a:t>Dywed</a:t>
            </a:r>
            <a:r>
              <a:rPr lang="en-GB" sz="1400" dirty="0"/>
              <a:t> Dauncey (2016) </a:t>
            </a:r>
            <a:r>
              <a:rPr lang="en-GB" sz="1400" dirty="0" err="1"/>
              <a:t>cydnabyddir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gyffredinol</a:t>
            </a:r>
            <a:r>
              <a:rPr lang="en-GB" sz="1400" dirty="0"/>
              <a:t> bod </a:t>
            </a:r>
            <a:r>
              <a:rPr lang="en-GB" sz="1400" dirty="0" err="1"/>
              <a:t>cydweithio</a:t>
            </a:r>
            <a:r>
              <a:rPr lang="en-GB" sz="1400" dirty="0"/>
              <a:t> </a:t>
            </a:r>
            <a:r>
              <a:rPr lang="en-GB" sz="1400" dirty="0" err="1"/>
              <a:t>effeithiol</a:t>
            </a:r>
            <a:r>
              <a:rPr lang="en-GB" sz="1400" dirty="0"/>
              <a:t> </a:t>
            </a:r>
            <a:r>
              <a:rPr lang="en-GB" sz="1400" dirty="0" err="1"/>
              <a:t>o’r</a:t>
            </a:r>
            <a:r>
              <a:rPr lang="en-GB" sz="1400" dirty="0"/>
              <a:t> </a:t>
            </a:r>
            <a:r>
              <a:rPr lang="en-GB" sz="1400" dirty="0" err="1"/>
              <a:t>dechrau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nodi</a:t>
            </a:r>
            <a:r>
              <a:rPr lang="en-GB" sz="1400" dirty="0"/>
              <a:t> </a:t>
            </a:r>
            <a:r>
              <a:rPr lang="en-GB" sz="1400" dirty="0" err="1"/>
              <a:t>anghenion</a:t>
            </a:r>
            <a:r>
              <a:rPr lang="en-GB" sz="1400" dirty="0"/>
              <a:t> </a:t>
            </a:r>
            <a:r>
              <a:rPr lang="en-GB" sz="1400" dirty="0" err="1"/>
              <a:t>dysgu</a:t>
            </a:r>
            <a:r>
              <a:rPr lang="en-GB" sz="1400" dirty="0"/>
              <a:t> </a:t>
            </a:r>
            <a:r>
              <a:rPr lang="en-GB" sz="1400" dirty="0" err="1"/>
              <a:t>ychwanegol</a:t>
            </a:r>
            <a:r>
              <a:rPr lang="en-GB" sz="1400" dirty="0"/>
              <a:t> a </a:t>
            </a:r>
            <a:r>
              <a:rPr lang="en-GB" sz="1400" dirty="0" err="1"/>
              <a:t>datblygu</a:t>
            </a:r>
            <a:r>
              <a:rPr lang="en-GB" sz="1400" dirty="0"/>
              <a:t> </a:t>
            </a:r>
            <a:r>
              <a:rPr lang="en-GB" sz="1400" dirty="0" err="1"/>
              <a:t>cynllun</a:t>
            </a:r>
            <a:r>
              <a:rPr lang="en-GB" sz="1400" dirty="0"/>
              <a:t> </a:t>
            </a:r>
            <a:r>
              <a:rPr lang="en-GB" sz="1400" dirty="0" err="1"/>
              <a:t>datblygu</a:t>
            </a:r>
            <a:r>
              <a:rPr lang="en-GB" sz="1400" dirty="0"/>
              <a:t> </a:t>
            </a:r>
            <a:r>
              <a:rPr lang="en-GB" sz="1400" dirty="0" err="1"/>
              <a:t>unigol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hanfodol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wella’r</a:t>
            </a:r>
            <a:r>
              <a:rPr lang="en-GB" sz="1400" dirty="0"/>
              <a:t> system. </a:t>
            </a:r>
            <a:r>
              <a:rPr lang="en-GB" sz="1400" dirty="0" err="1"/>
              <a:t>Awgryma</a:t>
            </a:r>
            <a:r>
              <a:rPr lang="en-GB" sz="1400" dirty="0"/>
              <a:t> </a:t>
            </a:r>
            <a:r>
              <a:rPr lang="en-GB" sz="1400" dirty="0" err="1"/>
              <a:t>hefyd</a:t>
            </a:r>
            <a:r>
              <a:rPr lang="en-GB" sz="1400" dirty="0"/>
              <a:t> bod </a:t>
            </a:r>
            <a:r>
              <a:rPr lang="en-GB" sz="1400" dirty="0" err="1"/>
              <a:t>tystiolaeth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dweud</a:t>
            </a:r>
            <a:r>
              <a:rPr lang="en-GB" sz="1400" dirty="0"/>
              <a:t> </a:t>
            </a:r>
            <a:r>
              <a:rPr lang="en-GB" sz="1400" dirty="0" err="1"/>
              <a:t>nid</a:t>
            </a:r>
            <a:r>
              <a:rPr lang="en-GB" sz="1400" dirty="0"/>
              <a:t> </a:t>
            </a:r>
            <a:r>
              <a:rPr lang="en-GB" sz="1400" dirty="0" err="1"/>
              <a:t>oedd</a:t>
            </a:r>
            <a:r>
              <a:rPr lang="en-GB" sz="1400" dirty="0"/>
              <a:t> </a:t>
            </a:r>
            <a:r>
              <a:rPr lang="en-GB" sz="1400" dirty="0" err="1"/>
              <a:t>digon</a:t>
            </a:r>
            <a:r>
              <a:rPr lang="en-GB" sz="1400" dirty="0"/>
              <a:t> o </a:t>
            </a:r>
            <a:r>
              <a:rPr lang="en-GB" sz="1400" dirty="0" err="1"/>
              <a:t>ddarpariaeth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ddrafft</a:t>
            </a:r>
            <a:r>
              <a:rPr lang="en-GB" sz="1400" dirty="0"/>
              <a:t> y </a:t>
            </a:r>
            <a:r>
              <a:rPr lang="en-GB" sz="1400" dirty="0" err="1"/>
              <a:t>Bil</a:t>
            </a:r>
            <a:r>
              <a:rPr lang="en-GB" sz="1400" dirty="0"/>
              <a:t>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gyfer</a:t>
            </a:r>
            <a:r>
              <a:rPr lang="en-GB" sz="1400" dirty="0"/>
              <a:t> </a:t>
            </a:r>
            <a:r>
              <a:rPr lang="en-GB" sz="1400" dirty="0" err="1"/>
              <a:t>cydweithredu</a:t>
            </a:r>
            <a:r>
              <a:rPr lang="en-GB" sz="1400" dirty="0"/>
              <a:t> </a:t>
            </a:r>
            <a:r>
              <a:rPr lang="en-GB" sz="1400" dirty="0" err="1"/>
              <a:t>rhwng</a:t>
            </a:r>
            <a:r>
              <a:rPr lang="en-GB" sz="1400" dirty="0"/>
              <a:t> </a:t>
            </a:r>
            <a:r>
              <a:rPr lang="en-GB" sz="1400" dirty="0" err="1"/>
              <a:t>awdurdodau</a:t>
            </a:r>
            <a:r>
              <a:rPr lang="en-GB" sz="1400" dirty="0"/>
              <a:t> </a:t>
            </a:r>
            <a:r>
              <a:rPr lang="en-GB" sz="1400" dirty="0" err="1"/>
              <a:t>lleol</a:t>
            </a:r>
            <a:r>
              <a:rPr lang="en-GB" sz="1400" dirty="0"/>
              <a:t> a </a:t>
            </a:r>
            <a:r>
              <a:rPr lang="en-GB" sz="1400" dirty="0" err="1"/>
              <a:t>byrddau</a:t>
            </a:r>
            <a:r>
              <a:rPr lang="en-GB" sz="1400" dirty="0"/>
              <a:t> iechyd. </a:t>
            </a:r>
            <a:r>
              <a:rPr lang="en-GB" sz="1400" dirty="0" err="1"/>
              <a:t>Fodd</a:t>
            </a:r>
            <a:r>
              <a:rPr lang="en-GB" sz="1400" dirty="0"/>
              <a:t> </a:t>
            </a:r>
            <a:r>
              <a:rPr lang="en-GB" sz="1400" dirty="0" err="1"/>
              <a:t>bynnag</a:t>
            </a:r>
            <a:r>
              <a:rPr lang="en-GB" sz="1400" dirty="0"/>
              <a:t> </a:t>
            </a:r>
            <a:r>
              <a:rPr lang="en-GB" sz="1400" dirty="0" err="1"/>
              <a:t>gwnaethon</a:t>
            </a:r>
            <a:r>
              <a:rPr lang="en-GB" sz="1400" dirty="0"/>
              <a:t> </a:t>
            </a:r>
            <a:r>
              <a:rPr lang="en-GB" sz="1400" dirty="0" err="1"/>
              <a:t>nhw</a:t>
            </a:r>
            <a:r>
              <a:rPr lang="en-GB" sz="1400" dirty="0"/>
              <a:t> </a:t>
            </a:r>
            <a:r>
              <a:rPr lang="en-GB" sz="1400" dirty="0" err="1"/>
              <a:t>ddod</a:t>
            </a:r>
            <a:r>
              <a:rPr lang="en-GB" sz="1400" dirty="0"/>
              <a:t> </a:t>
            </a:r>
            <a:r>
              <a:rPr lang="en-GB" sz="1400" dirty="0" err="1"/>
              <a:t>i’r</a:t>
            </a:r>
            <a:r>
              <a:rPr lang="en-GB" sz="1400" dirty="0"/>
              <a:t> </a:t>
            </a:r>
            <a:r>
              <a:rPr lang="en-GB" sz="1400" dirty="0" err="1"/>
              <a:t>casgliad</a:t>
            </a:r>
            <a:r>
              <a:rPr lang="en-GB" sz="1400" dirty="0"/>
              <a:t> bod </a:t>
            </a:r>
            <a:r>
              <a:rPr lang="en-GB" sz="1400" dirty="0" err="1"/>
              <a:t>angen</a:t>
            </a:r>
            <a:r>
              <a:rPr lang="en-GB" sz="1400" dirty="0"/>
              <a:t> </a:t>
            </a:r>
            <a:r>
              <a:rPr lang="en-GB" sz="1400" dirty="0" err="1"/>
              <a:t>dyletswyddau</a:t>
            </a:r>
            <a:r>
              <a:rPr lang="en-GB" sz="1400" dirty="0"/>
              <a:t> </a:t>
            </a:r>
            <a:r>
              <a:rPr lang="en-GB" sz="1400" dirty="0" err="1"/>
              <a:t>cadarnach</a:t>
            </a:r>
            <a:r>
              <a:rPr lang="en-GB" sz="1400" dirty="0"/>
              <a:t>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gyrff</a:t>
            </a:r>
            <a:r>
              <a:rPr lang="en-GB" sz="1400" dirty="0"/>
              <a:t> iechyd. </a:t>
            </a:r>
            <a:r>
              <a:rPr lang="en-GB" sz="1400" dirty="0" err="1"/>
              <a:t>Roedd</a:t>
            </a:r>
            <a:r>
              <a:rPr lang="en-GB" sz="1400" dirty="0"/>
              <a:t> </a:t>
            </a:r>
            <a:r>
              <a:rPr lang="en-GB" sz="1400" dirty="0" err="1"/>
              <a:t>Llywodraeth</a:t>
            </a:r>
            <a:r>
              <a:rPr lang="en-GB" sz="1400" dirty="0"/>
              <a:t> Cymru </a:t>
            </a:r>
            <a:r>
              <a:rPr lang="en-GB" sz="1400" dirty="0" err="1"/>
              <a:t>wedi</a:t>
            </a:r>
            <a:r>
              <a:rPr lang="en-GB" sz="1400" dirty="0"/>
              <a:t> </a:t>
            </a:r>
            <a:r>
              <a:rPr lang="en-GB" sz="1400" dirty="0" err="1"/>
              <a:t>adnabod</a:t>
            </a:r>
            <a:r>
              <a:rPr lang="en-GB" sz="1400" dirty="0"/>
              <a:t> pa mor </a:t>
            </a:r>
            <a:r>
              <a:rPr lang="en-GB" sz="1400" dirty="0" err="1"/>
              <a:t>hanfodol</a:t>
            </a:r>
            <a:r>
              <a:rPr lang="en-GB" sz="1400" dirty="0"/>
              <a:t> </a:t>
            </a:r>
            <a:r>
              <a:rPr lang="en-GB" sz="1400" dirty="0" err="1"/>
              <a:t>oedd</a:t>
            </a:r>
            <a:r>
              <a:rPr lang="en-GB" sz="1400" dirty="0"/>
              <a:t> </a:t>
            </a:r>
            <a:r>
              <a:rPr lang="en-GB" sz="1400" dirty="0" err="1"/>
              <a:t>gweithio</a:t>
            </a:r>
            <a:r>
              <a:rPr lang="en-GB" sz="1400" dirty="0"/>
              <a:t> </a:t>
            </a:r>
            <a:r>
              <a:rPr lang="en-GB" sz="1400" dirty="0" err="1"/>
              <a:t>mewn</a:t>
            </a:r>
            <a:r>
              <a:rPr lang="en-GB" sz="1400" dirty="0"/>
              <a:t> </a:t>
            </a:r>
            <a:r>
              <a:rPr lang="en-GB" sz="1400" dirty="0" err="1"/>
              <a:t>partneriaeth</a:t>
            </a:r>
            <a:r>
              <a:rPr lang="en-GB" sz="1400" dirty="0"/>
              <a:t> </a:t>
            </a:r>
            <a:r>
              <a:rPr lang="en-GB" sz="1400" dirty="0" err="1"/>
              <a:t>rhwng</a:t>
            </a:r>
            <a:r>
              <a:rPr lang="en-GB" sz="1400" dirty="0"/>
              <a:t> </a:t>
            </a:r>
            <a:r>
              <a:rPr lang="en-GB" sz="1400" dirty="0" err="1"/>
              <a:t>addysg</a:t>
            </a:r>
            <a:r>
              <a:rPr lang="en-GB" sz="1400" dirty="0"/>
              <a:t> ac iechyd,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sicrhau</a:t>
            </a:r>
            <a:r>
              <a:rPr lang="en-GB" sz="1400" dirty="0"/>
              <a:t> bod y </a:t>
            </a:r>
            <a:r>
              <a:rPr lang="en-GB" sz="1400" dirty="0" err="1"/>
              <a:t>gwelliannau</a:t>
            </a:r>
            <a:r>
              <a:rPr lang="en-GB" sz="1400" dirty="0"/>
              <a:t> a </a:t>
            </a:r>
            <a:r>
              <a:rPr lang="en-GB" sz="1400" dirty="0" err="1"/>
              <a:t>geisir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cael</a:t>
            </a:r>
            <a:r>
              <a:rPr lang="en-GB" sz="1400" dirty="0"/>
              <a:t> </a:t>
            </a:r>
            <a:r>
              <a:rPr lang="en-GB" sz="1400" dirty="0" err="1"/>
              <a:t>eu</a:t>
            </a:r>
            <a:r>
              <a:rPr lang="en-GB" sz="1400" dirty="0"/>
              <a:t> </a:t>
            </a:r>
            <a:r>
              <a:rPr lang="en-GB" sz="1400" dirty="0" err="1"/>
              <a:t>cyflawni</a:t>
            </a:r>
            <a:r>
              <a:rPr lang="en-GB" sz="1400" dirty="0"/>
              <a:t>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F92960B-9EB1-42E8-BDC8-ECA16C2236B9}"/>
              </a:ext>
            </a:extLst>
          </p:cNvPr>
          <p:cNvSpPr txBox="1"/>
          <p:nvPr/>
        </p:nvSpPr>
        <p:spPr>
          <a:xfrm>
            <a:off x="4562511" y="1409170"/>
            <a:ext cx="4220307" cy="51090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err="1">
                <a:solidFill>
                  <a:srgbClr val="7030A0"/>
                </a:solidFill>
              </a:rPr>
              <a:t>Cynllun</a:t>
            </a:r>
            <a:r>
              <a:rPr lang="en-GB" u="sng" dirty="0">
                <a:solidFill>
                  <a:srgbClr val="7030A0"/>
                </a:solidFill>
              </a:rPr>
              <a:t> </a:t>
            </a:r>
            <a:r>
              <a:rPr lang="en-GB" u="sng" dirty="0" err="1">
                <a:solidFill>
                  <a:srgbClr val="7030A0"/>
                </a:solidFill>
              </a:rPr>
              <a:t>Datblygu</a:t>
            </a:r>
            <a:r>
              <a:rPr lang="en-GB" u="sng" dirty="0">
                <a:solidFill>
                  <a:srgbClr val="7030A0"/>
                </a:solidFill>
              </a:rPr>
              <a:t> </a:t>
            </a:r>
            <a:r>
              <a:rPr lang="en-GB" u="sng" dirty="0" err="1">
                <a:solidFill>
                  <a:srgbClr val="7030A0"/>
                </a:solidFill>
              </a:rPr>
              <a:t>Unigol</a:t>
            </a:r>
            <a:endParaRPr lang="en-GB" u="sng" dirty="0">
              <a:solidFill>
                <a:srgbClr val="7030A0"/>
              </a:solidFill>
            </a:endParaRPr>
          </a:p>
          <a:p>
            <a:r>
              <a:rPr lang="en-GB" sz="1400" dirty="0"/>
              <a:t>Mae SNAP Cymru (2014)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honni</a:t>
            </a:r>
            <a:r>
              <a:rPr lang="en-GB" sz="1400" dirty="0"/>
              <a:t> </a:t>
            </a:r>
            <a:r>
              <a:rPr lang="en-GB" sz="1400" dirty="0" err="1"/>
              <a:t>bydd</a:t>
            </a:r>
            <a:r>
              <a:rPr lang="en-GB" sz="1400" dirty="0"/>
              <a:t> y </a:t>
            </a:r>
            <a:r>
              <a:rPr lang="en-GB" sz="1400" dirty="0" err="1"/>
              <a:t>cynllun</a:t>
            </a:r>
            <a:r>
              <a:rPr lang="en-GB" sz="1400" dirty="0"/>
              <a:t> </a:t>
            </a:r>
            <a:r>
              <a:rPr lang="en-GB" sz="1400" dirty="0" err="1"/>
              <a:t>datblygu</a:t>
            </a:r>
            <a:r>
              <a:rPr lang="en-GB" sz="1400" dirty="0"/>
              <a:t> </a:t>
            </a:r>
            <a:r>
              <a:rPr lang="en-GB" sz="1400" dirty="0" err="1"/>
              <a:t>unigol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gynllun</a:t>
            </a:r>
            <a:r>
              <a:rPr lang="en-GB" sz="1400" dirty="0"/>
              <a:t> </a:t>
            </a:r>
            <a:r>
              <a:rPr lang="en-GB" sz="1400" dirty="0" err="1"/>
              <a:t>sengl</a:t>
            </a:r>
            <a:r>
              <a:rPr lang="en-GB" sz="1400" dirty="0"/>
              <a:t> </a:t>
            </a:r>
            <a:r>
              <a:rPr lang="en-GB" sz="1400" dirty="0" err="1"/>
              <a:t>sydd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cael</a:t>
            </a:r>
            <a:r>
              <a:rPr lang="en-GB" sz="1400" dirty="0"/>
              <a:t> </a:t>
            </a:r>
            <a:r>
              <a:rPr lang="en-GB" sz="1400" dirty="0" err="1"/>
              <a:t>ei</a:t>
            </a:r>
            <a:r>
              <a:rPr lang="en-GB" sz="1400" dirty="0"/>
              <a:t> </a:t>
            </a:r>
            <a:r>
              <a:rPr lang="en-GB" sz="1400" dirty="0" err="1"/>
              <a:t>ddatblygu</a:t>
            </a:r>
            <a:r>
              <a:rPr lang="en-GB" sz="1400" dirty="0"/>
              <a:t> </a:t>
            </a:r>
            <a:r>
              <a:rPr lang="en-GB" sz="1400" dirty="0" err="1"/>
              <a:t>drwy</a:t>
            </a:r>
            <a:r>
              <a:rPr lang="en-GB" sz="1400" dirty="0"/>
              <a:t> </a:t>
            </a:r>
            <a:r>
              <a:rPr lang="en-GB" sz="1400" dirty="0" err="1"/>
              <a:t>ddefnyddio</a:t>
            </a:r>
            <a:r>
              <a:rPr lang="en-GB" sz="1400" dirty="0"/>
              <a:t> dull </a:t>
            </a:r>
            <a:r>
              <a:rPr lang="en-GB" sz="1400" dirty="0" err="1"/>
              <a:t>cynllunio</a:t>
            </a:r>
            <a:r>
              <a:rPr lang="en-GB" sz="1400" dirty="0"/>
              <a:t> </a:t>
            </a:r>
            <a:r>
              <a:rPr lang="en-GB" sz="1400" dirty="0" err="1"/>
              <a:t>sy’n</a:t>
            </a:r>
            <a:r>
              <a:rPr lang="en-GB" sz="1400" dirty="0"/>
              <a:t> </a:t>
            </a:r>
            <a:r>
              <a:rPr lang="en-GB" sz="1400" dirty="0" err="1"/>
              <a:t>canolbwyntio</a:t>
            </a:r>
            <a:r>
              <a:rPr lang="en-GB" sz="1400" dirty="0"/>
              <a:t>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yr</a:t>
            </a:r>
            <a:r>
              <a:rPr lang="en-GB" sz="1400" dirty="0"/>
              <a:t> </a:t>
            </a:r>
            <a:r>
              <a:rPr lang="en-GB" sz="1400" dirty="0" err="1"/>
              <a:t>unigolyn</a:t>
            </a:r>
            <a:r>
              <a:rPr lang="en-GB" sz="1400" dirty="0"/>
              <a:t>. Mae </a:t>
            </a:r>
            <a:r>
              <a:rPr lang="en-GB" sz="1400" dirty="0" err="1"/>
              <a:t>Llywodraeth</a:t>
            </a:r>
            <a:r>
              <a:rPr lang="en-GB" sz="1400" dirty="0"/>
              <a:t> Cymru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cynnig</a:t>
            </a:r>
            <a:r>
              <a:rPr lang="en-GB" sz="1400" dirty="0"/>
              <a:t> y </a:t>
            </a:r>
            <a:r>
              <a:rPr lang="en-GB" sz="1400" dirty="0" err="1"/>
              <a:t>bydd</a:t>
            </a:r>
            <a:r>
              <a:rPr lang="en-GB" sz="1400" dirty="0"/>
              <a:t> </a:t>
            </a:r>
            <a:r>
              <a:rPr lang="en-GB" sz="1400" dirty="0" err="1"/>
              <a:t>unrhyw</a:t>
            </a:r>
            <a:r>
              <a:rPr lang="en-GB" sz="1400" dirty="0"/>
              <a:t> </a:t>
            </a:r>
            <a:r>
              <a:rPr lang="en-GB" sz="1400" dirty="0" err="1"/>
              <a:t>blentyn</a:t>
            </a:r>
            <a:r>
              <a:rPr lang="en-GB" sz="1400" dirty="0"/>
              <a:t> neu </a:t>
            </a:r>
            <a:r>
              <a:rPr lang="en-GB" sz="1400" dirty="0" err="1"/>
              <a:t>berson</a:t>
            </a:r>
            <a:r>
              <a:rPr lang="en-GB" sz="1400" dirty="0"/>
              <a:t> </a:t>
            </a:r>
            <a:r>
              <a:rPr lang="en-GB" sz="1400" dirty="0" err="1"/>
              <a:t>ifanc</a:t>
            </a:r>
            <a:r>
              <a:rPr lang="en-GB" sz="1400" dirty="0"/>
              <a:t>, 25 neu o dan </a:t>
            </a:r>
            <a:r>
              <a:rPr lang="en-GB" sz="1400" dirty="0" err="1"/>
              <a:t>sydd</a:t>
            </a:r>
            <a:r>
              <a:rPr lang="en-GB" sz="1400" dirty="0"/>
              <a:t> </a:t>
            </a:r>
            <a:r>
              <a:rPr lang="en-GB" sz="1400" dirty="0" err="1"/>
              <a:t>gydag</a:t>
            </a:r>
            <a:r>
              <a:rPr lang="en-GB" sz="1400" dirty="0"/>
              <a:t> </a:t>
            </a:r>
            <a:r>
              <a:rPr lang="en-GB" sz="1400" dirty="0" err="1"/>
              <a:t>anghenion</a:t>
            </a:r>
            <a:r>
              <a:rPr lang="en-GB" sz="1400" dirty="0"/>
              <a:t> </a:t>
            </a:r>
            <a:r>
              <a:rPr lang="en-GB" sz="1400" dirty="0" err="1"/>
              <a:t>dysgu</a:t>
            </a:r>
            <a:r>
              <a:rPr lang="en-GB" sz="1400" dirty="0"/>
              <a:t> </a:t>
            </a:r>
            <a:r>
              <a:rPr lang="en-GB" sz="1400" dirty="0" err="1"/>
              <a:t>ychwanegol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cael</a:t>
            </a:r>
            <a:r>
              <a:rPr lang="en-GB" sz="1400" dirty="0"/>
              <a:t> </a:t>
            </a:r>
            <a:r>
              <a:rPr lang="en-GB" sz="1400" dirty="0" err="1"/>
              <a:t>cynllun</a:t>
            </a:r>
            <a:r>
              <a:rPr lang="en-GB" sz="1400" dirty="0"/>
              <a:t> </a:t>
            </a:r>
            <a:r>
              <a:rPr lang="en-GB" sz="1400" dirty="0" err="1"/>
              <a:t>datblygu</a:t>
            </a:r>
            <a:r>
              <a:rPr lang="en-GB" sz="1400" dirty="0"/>
              <a:t> </a:t>
            </a:r>
            <a:r>
              <a:rPr lang="en-GB" sz="1400" dirty="0" err="1"/>
              <a:t>unigol</a:t>
            </a:r>
            <a:r>
              <a:rPr lang="en-GB" sz="1400" dirty="0"/>
              <a:t>. Pan </a:t>
            </a:r>
            <a:r>
              <a:rPr lang="en-GB" sz="1400" dirty="0" err="1"/>
              <a:t>fydd</a:t>
            </a:r>
            <a:r>
              <a:rPr lang="en-GB" sz="1400" dirty="0"/>
              <a:t> </a:t>
            </a:r>
            <a:r>
              <a:rPr lang="en-GB" sz="1400" dirty="0" err="1"/>
              <a:t>gan</a:t>
            </a:r>
            <a:r>
              <a:rPr lang="en-GB" sz="1400" dirty="0"/>
              <a:t> </a:t>
            </a:r>
            <a:r>
              <a:rPr lang="en-GB" sz="1400" dirty="0" err="1"/>
              <a:t>glentyn</a:t>
            </a:r>
            <a:r>
              <a:rPr lang="en-GB" sz="1400" dirty="0"/>
              <a:t> neu </a:t>
            </a:r>
            <a:r>
              <a:rPr lang="en-GB" sz="1400" dirty="0" err="1"/>
              <a:t>berson</a:t>
            </a:r>
            <a:r>
              <a:rPr lang="en-GB" sz="1400" dirty="0"/>
              <a:t> </a:t>
            </a:r>
            <a:r>
              <a:rPr lang="en-GB" sz="1400" dirty="0" err="1"/>
              <a:t>ifanc</a:t>
            </a:r>
            <a:r>
              <a:rPr lang="en-GB" sz="1400" dirty="0"/>
              <a:t> </a:t>
            </a:r>
            <a:r>
              <a:rPr lang="en-GB" sz="1400" dirty="0" err="1"/>
              <a:t>anghenion</a:t>
            </a:r>
            <a:r>
              <a:rPr lang="en-GB" sz="1400" dirty="0"/>
              <a:t> </a:t>
            </a:r>
            <a:r>
              <a:rPr lang="en-GB" sz="1400" dirty="0" err="1"/>
              <a:t>dysgu</a:t>
            </a:r>
            <a:r>
              <a:rPr lang="en-GB" sz="1400" dirty="0"/>
              <a:t> </a:t>
            </a:r>
            <a:r>
              <a:rPr lang="en-GB" sz="1400" dirty="0" err="1"/>
              <a:t>ychwanegol</a:t>
            </a:r>
            <a:r>
              <a:rPr lang="en-GB" sz="1400" dirty="0"/>
              <a:t> </a:t>
            </a:r>
            <a:r>
              <a:rPr lang="en-GB" sz="1400" dirty="0" err="1"/>
              <a:t>caiff</a:t>
            </a:r>
            <a:r>
              <a:rPr lang="en-GB" sz="1400" dirty="0"/>
              <a:t> y </a:t>
            </a:r>
            <a:r>
              <a:rPr lang="en-GB" sz="1400" dirty="0" err="1"/>
              <a:t>cynllun</a:t>
            </a:r>
            <a:r>
              <a:rPr lang="en-GB" sz="1400" dirty="0"/>
              <a:t> </a:t>
            </a:r>
            <a:r>
              <a:rPr lang="en-GB" sz="1400" dirty="0" err="1"/>
              <a:t>datblygu</a:t>
            </a:r>
            <a:r>
              <a:rPr lang="en-GB" sz="1400" dirty="0"/>
              <a:t> </a:t>
            </a:r>
            <a:r>
              <a:rPr lang="en-GB" sz="1400" dirty="0" err="1"/>
              <a:t>unigol</a:t>
            </a:r>
            <a:r>
              <a:rPr lang="en-GB" sz="1400" dirty="0"/>
              <a:t> </a:t>
            </a:r>
            <a:r>
              <a:rPr lang="en-GB" sz="1400" dirty="0" err="1"/>
              <a:t>cael</a:t>
            </a:r>
            <a:r>
              <a:rPr lang="en-GB" sz="1400" dirty="0"/>
              <a:t> </a:t>
            </a:r>
            <a:r>
              <a:rPr lang="en-GB" sz="1400" dirty="0" err="1"/>
              <a:t>ei</a:t>
            </a:r>
            <a:r>
              <a:rPr lang="en-GB" sz="1400" dirty="0"/>
              <a:t> </a:t>
            </a:r>
            <a:r>
              <a:rPr lang="en-GB" sz="1400" dirty="0" err="1"/>
              <a:t>gychwyn</a:t>
            </a:r>
            <a:r>
              <a:rPr lang="en-GB" sz="1400" dirty="0"/>
              <a:t> </a:t>
            </a:r>
            <a:r>
              <a:rPr lang="en-GB" sz="1400" dirty="0" err="1"/>
              <a:t>gan</a:t>
            </a:r>
            <a:r>
              <a:rPr lang="en-GB" sz="1400" dirty="0"/>
              <a:t> </a:t>
            </a:r>
            <a:r>
              <a:rPr lang="en-GB" sz="1400" dirty="0" err="1"/>
              <a:t>yr</a:t>
            </a:r>
            <a:r>
              <a:rPr lang="en-GB" sz="1400" dirty="0"/>
              <a:t> </a:t>
            </a:r>
            <a:r>
              <a:rPr lang="en-GB" sz="1400" dirty="0" err="1"/>
              <a:t>ALNCo</a:t>
            </a:r>
            <a:r>
              <a:rPr lang="en-GB" sz="1400" dirty="0"/>
              <a:t>. </a:t>
            </a:r>
            <a:r>
              <a:rPr lang="en-GB" sz="1400" dirty="0" err="1"/>
              <a:t>Llywodraeth</a:t>
            </a:r>
            <a:r>
              <a:rPr lang="en-GB" sz="1400" dirty="0"/>
              <a:t> Cymru (2018) </a:t>
            </a:r>
            <a:r>
              <a:rPr lang="en-GB" sz="1400" dirty="0" err="1"/>
              <a:t>awgryma</a:t>
            </a:r>
            <a:r>
              <a:rPr lang="en-GB" sz="1400" dirty="0"/>
              <a:t> </a:t>
            </a:r>
            <a:r>
              <a:rPr lang="en-GB" sz="1400" dirty="0" err="1"/>
              <a:t>mae</a:t>
            </a:r>
            <a:r>
              <a:rPr lang="en-GB" sz="1400" dirty="0"/>
              <a:t> </a:t>
            </a:r>
            <a:r>
              <a:rPr lang="en-GB" sz="1400" dirty="0" err="1"/>
              <a:t>adran</a:t>
            </a:r>
            <a:r>
              <a:rPr lang="en-GB" sz="1400" dirty="0"/>
              <a:t> 22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gwneud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ofynnol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awdurdodau</a:t>
            </a:r>
            <a:r>
              <a:rPr lang="en-GB" sz="1400" dirty="0"/>
              <a:t> </a:t>
            </a:r>
            <a:r>
              <a:rPr lang="en-GB" sz="1400" dirty="0" err="1"/>
              <a:t>lleol</a:t>
            </a:r>
            <a:r>
              <a:rPr lang="en-GB" sz="1400" dirty="0"/>
              <a:t> </a:t>
            </a:r>
            <a:r>
              <a:rPr lang="en-GB" sz="1400" dirty="0" err="1"/>
              <a:t>sy’n</a:t>
            </a:r>
            <a:r>
              <a:rPr lang="en-GB" sz="1400" dirty="0"/>
              <a:t> </a:t>
            </a:r>
            <a:r>
              <a:rPr lang="en-GB" sz="1400" dirty="0" err="1"/>
              <a:t>paratoi’r</a:t>
            </a:r>
            <a:r>
              <a:rPr lang="en-GB" sz="1400" dirty="0"/>
              <a:t> </a:t>
            </a:r>
            <a:r>
              <a:rPr lang="en-GB" sz="1400" dirty="0" err="1"/>
              <a:t>cynllun</a:t>
            </a:r>
            <a:r>
              <a:rPr lang="en-GB" sz="1400" dirty="0"/>
              <a:t> </a:t>
            </a:r>
            <a:r>
              <a:rPr lang="en-GB" sz="1400" dirty="0" err="1"/>
              <a:t>datblygu</a:t>
            </a:r>
            <a:r>
              <a:rPr lang="en-GB" sz="1400" dirty="0"/>
              <a:t> </a:t>
            </a:r>
            <a:r>
              <a:rPr lang="en-GB" sz="1400" dirty="0" err="1"/>
              <a:t>unigol</a:t>
            </a:r>
            <a:r>
              <a:rPr lang="en-GB" sz="1400" dirty="0"/>
              <a:t> </a:t>
            </a:r>
            <a:r>
              <a:rPr lang="en-GB" sz="1400" dirty="0" err="1"/>
              <a:t>rhoi</a:t>
            </a:r>
            <a:r>
              <a:rPr lang="en-GB" sz="1400" dirty="0"/>
              <a:t> </a:t>
            </a:r>
            <a:r>
              <a:rPr lang="en-GB" sz="1400" dirty="0" err="1"/>
              <a:t>gopi</a:t>
            </a:r>
            <a:r>
              <a:rPr lang="en-GB" sz="1400" dirty="0"/>
              <a:t> </a:t>
            </a:r>
            <a:r>
              <a:rPr lang="en-GB" sz="1400" dirty="0" err="1"/>
              <a:t>o’r</a:t>
            </a:r>
            <a:r>
              <a:rPr lang="en-GB" sz="1400" dirty="0"/>
              <a:t> </a:t>
            </a:r>
            <a:r>
              <a:rPr lang="en-GB" sz="1400" dirty="0" err="1"/>
              <a:t>cynllun</a:t>
            </a:r>
            <a:r>
              <a:rPr lang="en-GB" sz="1400" dirty="0"/>
              <a:t> </a:t>
            </a:r>
            <a:r>
              <a:rPr lang="en-GB" sz="1400" dirty="0" err="1"/>
              <a:t>i’r</a:t>
            </a:r>
            <a:r>
              <a:rPr lang="en-GB" sz="1400" dirty="0"/>
              <a:t> </a:t>
            </a:r>
            <a:r>
              <a:rPr lang="en-GB" sz="1400" dirty="0" err="1"/>
              <a:t>plentyn</a:t>
            </a:r>
            <a:r>
              <a:rPr lang="en-GB" sz="1400" dirty="0"/>
              <a:t>, </a:t>
            </a:r>
            <a:r>
              <a:rPr lang="en-GB" sz="1400" dirty="0" err="1"/>
              <a:t>rhieni’r</a:t>
            </a:r>
            <a:r>
              <a:rPr lang="en-GB" sz="1400" dirty="0"/>
              <a:t> </a:t>
            </a:r>
            <a:r>
              <a:rPr lang="en-GB" sz="1400" dirty="0" err="1"/>
              <a:t>plentyn</a:t>
            </a:r>
            <a:r>
              <a:rPr lang="en-GB" sz="1400" dirty="0"/>
              <a:t> </a:t>
            </a:r>
            <a:r>
              <a:rPr lang="en-GB" sz="1400" dirty="0" err="1"/>
              <a:t>neu’r</a:t>
            </a:r>
            <a:r>
              <a:rPr lang="en-GB" sz="1400" dirty="0"/>
              <a:t> person </a:t>
            </a:r>
            <a:r>
              <a:rPr lang="en-GB" sz="1400" dirty="0" err="1"/>
              <a:t>ifanc</a:t>
            </a:r>
            <a:r>
              <a:rPr lang="en-GB" sz="1400" dirty="0"/>
              <a:t>. Mae </a:t>
            </a:r>
            <a:r>
              <a:rPr lang="en-GB" sz="1400" dirty="0" err="1"/>
              <a:t>Llywodraeth</a:t>
            </a:r>
            <a:r>
              <a:rPr lang="en-GB" sz="1400" dirty="0"/>
              <a:t> Cymru (2013)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dweud</a:t>
            </a:r>
            <a:r>
              <a:rPr lang="en-GB" sz="1400" dirty="0"/>
              <a:t> </a:t>
            </a:r>
            <a:r>
              <a:rPr lang="en-GB" sz="1400" dirty="0" err="1"/>
              <a:t>teimlir</a:t>
            </a:r>
            <a:r>
              <a:rPr lang="en-GB" sz="1400" dirty="0"/>
              <a:t> bod y broses </a:t>
            </a:r>
            <a:r>
              <a:rPr lang="en-GB" sz="1400" dirty="0" err="1"/>
              <a:t>cynllun</a:t>
            </a:r>
            <a:r>
              <a:rPr lang="en-GB" sz="1400" dirty="0"/>
              <a:t> </a:t>
            </a:r>
            <a:r>
              <a:rPr lang="en-GB" sz="1400" dirty="0" err="1"/>
              <a:t>datblygu</a:t>
            </a:r>
            <a:r>
              <a:rPr lang="en-GB" sz="1400" dirty="0"/>
              <a:t> </a:t>
            </a:r>
            <a:r>
              <a:rPr lang="en-GB" sz="1400" dirty="0" err="1"/>
              <a:t>unigol</a:t>
            </a:r>
            <a:r>
              <a:rPr lang="en-GB" sz="1400" dirty="0"/>
              <a:t> </a:t>
            </a:r>
            <a:r>
              <a:rPr lang="en-GB" sz="1400" dirty="0" err="1"/>
              <a:t>wedi</a:t>
            </a:r>
            <a:r>
              <a:rPr lang="en-GB" sz="1400" dirty="0"/>
              <a:t> </a:t>
            </a:r>
            <a:r>
              <a:rPr lang="en-GB" sz="1400" dirty="0" err="1"/>
              <a:t>gwella</a:t>
            </a:r>
            <a:r>
              <a:rPr lang="en-GB" sz="1400" dirty="0"/>
              <a:t> </a:t>
            </a:r>
            <a:r>
              <a:rPr lang="en-GB" sz="1400" dirty="0" err="1"/>
              <a:t>cyfranogiad</a:t>
            </a:r>
            <a:r>
              <a:rPr lang="en-GB" sz="1400" dirty="0"/>
              <a:t> </a:t>
            </a:r>
            <a:r>
              <a:rPr lang="en-GB" sz="1400" dirty="0" err="1"/>
              <a:t>rhieni</a:t>
            </a:r>
            <a:r>
              <a:rPr lang="en-GB" sz="1400" dirty="0"/>
              <a:t> </a:t>
            </a:r>
            <a:r>
              <a:rPr lang="en-GB" sz="1400" dirty="0" err="1"/>
              <a:t>o’r</a:t>
            </a:r>
            <a:r>
              <a:rPr lang="en-GB" sz="1400" dirty="0"/>
              <a:t> broses </a:t>
            </a:r>
            <a:r>
              <a:rPr lang="en-GB" sz="1400" dirty="0" err="1"/>
              <a:t>ohono</a:t>
            </a:r>
            <a:r>
              <a:rPr lang="en-GB" sz="1400" dirty="0"/>
              <a:t>. </a:t>
            </a:r>
            <a:r>
              <a:rPr lang="en-GB" sz="1400" dirty="0" err="1"/>
              <a:t>Roedd</a:t>
            </a:r>
            <a:r>
              <a:rPr lang="en-GB" sz="1400" dirty="0"/>
              <a:t> </a:t>
            </a:r>
            <a:r>
              <a:rPr lang="en-GB" sz="1400" dirty="0" err="1"/>
              <a:t>nifer</a:t>
            </a:r>
            <a:r>
              <a:rPr lang="en-GB" sz="1400" dirty="0"/>
              <a:t> </a:t>
            </a:r>
            <a:r>
              <a:rPr lang="en-GB" sz="1400" dirty="0" err="1"/>
              <a:t>o’r</a:t>
            </a:r>
            <a:r>
              <a:rPr lang="en-GB" sz="1400" dirty="0"/>
              <a:t> </a:t>
            </a:r>
            <a:r>
              <a:rPr lang="en-GB" sz="1400" dirty="0" err="1"/>
              <a:t>ymatebwyr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dweud</a:t>
            </a:r>
            <a:r>
              <a:rPr lang="en-GB" sz="1400" dirty="0"/>
              <a:t> bod y broses </a:t>
            </a:r>
            <a:r>
              <a:rPr lang="en-GB" sz="1400" dirty="0" err="1"/>
              <a:t>cynllun</a:t>
            </a:r>
            <a:r>
              <a:rPr lang="en-GB" sz="1400" dirty="0"/>
              <a:t> </a:t>
            </a:r>
            <a:r>
              <a:rPr lang="en-GB" sz="1400" dirty="0" err="1"/>
              <a:t>datblygu</a:t>
            </a:r>
            <a:r>
              <a:rPr lang="en-GB" sz="1400" dirty="0"/>
              <a:t> </a:t>
            </a:r>
            <a:r>
              <a:rPr lang="en-GB" sz="1400" dirty="0" err="1"/>
              <a:t>unigol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cynyddu</a:t>
            </a:r>
            <a:r>
              <a:rPr lang="en-GB" sz="1400" dirty="0"/>
              <a:t> </a:t>
            </a:r>
            <a:r>
              <a:rPr lang="en-GB" sz="1400" dirty="0" err="1"/>
              <a:t>hyder</a:t>
            </a:r>
            <a:r>
              <a:rPr lang="en-GB" sz="1400" dirty="0"/>
              <a:t> </a:t>
            </a:r>
            <a:r>
              <a:rPr lang="en-GB" sz="1400" dirty="0" err="1"/>
              <a:t>rhieni</a:t>
            </a:r>
            <a:r>
              <a:rPr lang="en-GB" sz="1400" dirty="0"/>
              <a:t> y </a:t>
            </a:r>
            <a:r>
              <a:rPr lang="en-GB" sz="1400" dirty="0" err="1"/>
              <a:t>bydd</a:t>
            </a:r>
            <a:r>
              <a:rPr lang="en-GB" sz="1400" dirty="0"/>
              <a:t> </a:t>
            </a:r>
            <a:r>
              <a:rPr lang="en-GB" sz="1400" dirty="0" err="1"/>
              <a:t>anghenion</a:t>
            </a:r>
            <a:r>
              <a:rPr lang="en-GB" sz="1400" dirty="0"/>
              <a:t> </a:t>
            </a:r>
            <a:r>
              <a:rPr lang="en-GB" sz="1400" dirty="0" err="1"/>
              <a:t>eu</a:t>
            </a:r>
            <a:r>
              <a:rPr lang="en-GB" sz="1400" dirty="0"/>
              <a:t> </a:t>
            </a:r>
            <a:r>
              <a:rPr lang="en-GB" sz="1400" dirty="0" err="1"/>
              <a:t>plentyn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cael</a:t>
            </a:r>
            <a:r>
              <a:rPr lang="en-GB" sz="1400" dirty="0"/>
              <a:t> </a:t>
            </a:r>
            <a:r>
              <a:rPr lang="en-GB" sz="1400" dirty="0" err="1"/>
              <a:t>eu</a:t>
            </a:r>
            <a:r>
              <a:rPr lang="en-GB" sz="1400" dirty="0"/>
              <a:t> </a:t>
            </a:r>
            <a:r>
              <a:rPr lang="en-GB" sz="1400" dirty="0" err="1"/>
              <a:t>cwrdd</a:t>
            </a:r>
            <a:r>
              <a:rPr lang="en-GB" sz="1400" dirty="0"/>
              <a:t>. </a:t>
            </a:r>
            <a:r>
              <a:rPr lang="en-GB" sz="1400" dirty="0" err="1"/>
              <a:t>Fodd</a:t>
            </a:r>
            <a:r>
              <a:rPr lang="en-GB" sz="1400" dirty="0"/>
              <a:t> </a:t>
            </a:r>
            <a:r>
              <a:rPr lang="en-GB" sz="1400" dirty="0" err="1"/>
              <a:t>bynnag</a:t>
            </a:r>
            <a:r>
              <a:rPr lang="en-GB" sz="1400" dirty="0"/>
              <a:t> </a:t>
            </a:r>
            <a:r>
              <a:rPr lang="en-GB" sz="1400" dirty="0" err="1"/>
              <a:t>dywed</a:t>
            </a:r>
            <a:r>
              <a:rPr lang="en-GB" sz="1400" dirty="0"/>
              <a:t> </a:t>
            </a:r>
            <a:r>
              <a:rPr lang="en-GB" sz="1400" dirty="0" err="1"/>
              <a:t>rhai</a:t>
            </a:r>
            <a:r>
              <a:rPr lang="en-GB" sz="1400" dirty="0"/>
              <a:t> </a:t>
            </a:r>
            <a:r>
              <a:rPr lang="en-GB" sz="1400" dirty="0" err="1"/>
              <a:t>rhieni</a:t>
            </a:r>
            <a:r>
              <a:rPr lang="en-GB" sz="1400" dirty="0"/>
              <a:t> </a:t>
            </a:r>
            <a:r>
              <a:rPr lang="en-GB" sz="1400" dirty="0" err="1"/>
              <a:t>teimla</a:t>
            </a:r>
            <a:r>
              <a:rPr lang="en-GB" sz="1400" dirty="0"/>
              <a:t> </a:t>
            </a:r>
            <a:r>
              <a:rPr lang="en-GB" sz="1400" dirty="0" err="1"/>
              <a:t>nid</a:t>
            </a:r>
            <a:r>
              <a:rPr lang="en-GB" sz="1400" dirty="0"/>
              <a:t> </a:t>
            </a:r>
            <a:r>
              <a:rPr lang="en-GB" sz="1400" dirty="0" err="1"/>
              <a:t>oedd</a:t>
            </a:r>
            <a:r>
              <a:rPr lang="en-GB" sz="1400" dirty="0"/>
              <a:t> y </a:t>
            </a:r>
            <a:r>
              <a:rPr lang="en-GB" sz="1400" dirty="0" err="1"/>
              <a:t>plentyn</a:t>
            </a:r>
            <a:r>
              <a:rPr lang="en-GB" sz="1400" dirty="0"/>
              <a:t> </a:t>
            </a:r>
            <a:r>
              <a:rPr lang="en-GB" sz="1400" dirty="0" err="1"/>
              <a:t>neu’r</a:t>
            </a:r>
            <a:r>
              <a:rPr lang="en-GB" sz="1400" dirty="0"/>
              <a:t> person </a:t>
            </a:r>
            <a:r>
              <a:rPr lang="en-GB" sz="1400" dirty="0" err="1"/>
              <a:t>ifanc</a:t>
            </a:r>
            <a:r>
              <a:rPr lang="en-GB" sz="1400" dirty="0"/>
              <a:t> nail </a:t>
            </a:r>
            <a:r>
              <a:rPr lang="en-GB" sz="1400" dirty="0" err="1"/>
              <a:t>a’i</a:t>
            </a:r>
            <a:r>
              <a:rPr lang="en-GB" sz="1400" dirty="0"/>
              <a:t> </a:t>
            </a:r>
            <a:r>
              <a:rPr lang="en-GB" sz="1400" dirty="0" err="1"/>
              <a:t>wedi</a:t>
            </a:r>
            <a:r>
              <a:rPr lang="en-GB" sz="1400" dirty="0"/>
              <a:t> </a:t>
            </a:r>
            <a:r>
              <a:rPr lang="en-GB" sz="1400" dirty="0" err="1"/>
              <a:t>gymryd</a:t>
            </a:r>
            <a:r>
              <a:rPr lang="en-GB" sz="1400" dirty="0"/>
              <a:t> </a:t>
            </a:r>
            <a:r>
              <a:rPr lang="en-GB" sz="1400" dirty="0" err="1"/>
              <a:t>rhan</a:t>
            </a:r>
            <a:r>
              <a:rPr lang="en-GB" sz="1400" dirty="0"/>
              <a:t> o </a:t>
            </a:r>
            <a:r>
              <a:rPr lang="en-GB" sz="1400" dirty="0" err="1"/>
              <a:t>gwbl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cynllunio’r</a:t>
            </a:r>
            <a:r>
              <a:rPr lang="en-GB" sz="1400" dirty="0"/>
              <a:t> </a:t>
            </a:r>
            <a:r>
              <a:rPr lang="en-GB" sz="1400" dirty="0" err="1"/>
              <a:t>cynllun</a:t>
            </a:r>
            <a:r>
              <a:rPr lang="en-GB" sz="1400" dirty="0"/>
              <a:t> </a:t>
            </a:r>
            <a:r>
              <a:rPr lang="en-GB" sz="1400" dirty="0" err="1"/>
              <a:t>datblygu</a:t>
            </a:r>
            <a:r>
              <a:rPr lang="en-GB" sz="1400" dirty="0"/>
              <a:t> </a:t>
            </a:r>
            <a:r>
              <a:rPr lang="en-GB" sz="1400" dirty="0" err="1"/>
              <a:t>unigol</a:t>
            </a:r>
            <a:r>
              <a:rPr lang="en-GB" sz="1400" dirty="0"/>
              <a:t> neu </a:t>
            </a:r>
            <a:r>
              <a:rPr lang="en-GB" sz="1400" dirty="0" err="1"/>
              <a:t>adroddir</a:t>
            </a:r>
            <a:r>
              <a:rPr lang="en-GB" sz="1400" dirty="0"/>
              <a:t> bod </a:t>
            </a:r>
            <a:r>
              <a:rPr lang="en-GB" sz="1400" dirty="0" err="1"/>
              <a:t>eu</a:t>
            </a:r>
            <a:r>
              <a:rPr lang="en-GB" sz="1400" dirty="0"/>
              <a:t> </a:t>
            </a:r>
            <a:r>
              <a:rPr lang="en-GB" sz="1400" dirty="0" err="1"/>
              <a:t>cyfranogiad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gyfyngedig</a:t>
            </a:r>
            <a:r>
              <a:rPr lang="en-GB" sz="1400" dirty="0"/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A5B548-CD9D-49BB-8BD1-0D633FC29B2B}"/>
              </a:ext>
            </a:extLst>
          </p:cNvPr>
          <p:cNvSpPr txBox="1"/>
          <p:nvPr/>
        </p:nvSpPr>
        <p:spPr>
          <a:xfrm>
            <a:off x="8550997" y="5256378"/>
            <a:ext cx="3735689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err="1">
                <a:solidFill>
                  <a:srgbClr val="6666FF"/>
                </a:solidFill>
              </a:rPr>
              <a:t>Clo</a:t>
            </a:r>
            <a:endParaRPr lang="en-GB" u="sng" dirty="0">
              <a:solidFill>
                <a:srgbClr val="6666FF"/>
              </a:solidFill>
            </a:endParaRPr>
          </a:p>
          <a:p>
            <a:r>
              <a:rPr lang="en-GB" sz="1400" dirty="0"/>
              <a:t>I </a:t>
            </a:r>
            <a:r>
              <a:rPr lang="en-GB" sz="1400" dirty="0" err="1"/>
              <a:t>gloi</a:t>
            </a:r>
            <a:r>
              <a:rPr lang="en-GB" sz="1400" dirty="0"/>
              <a:t>, </a:t>
            </a:r>
            <a:r>
              <a:rPr lang="en-GB" sz="1400" dirty="0" err="1"/>
              <a:t>gallwch</a:t>
            </a:r>
            <a:r>
              <a:rPr lang="en-GB" sz="1400" dirty="0"/>
              <a:t> weld </a:t>
            </a:r>
            <a:r>
              <a:rPr lang="en-GB" sz="1400" dirty="0" err="1"/>
              <a:t>mae</a:t>
            </a:r>
            <a:r>
              <a:rPr lang="en-GB" sz="1400" dirty="0"/>
              <a:t> </a:t>
            </a:r>
            <a:r>
              <a:rPr lang="en-GB" sz="1400" dirty="0" err="1"/>
              <a:t>nifer</a:t>
            </a:r>
            <a:r>
              <a:rPr lang="en-GB" sz="1400" dirty="0"/>
              <a:t> o </a:t>
            </a:r>
            <a:r>
              <a:rPr lang="en-GB" sz="1400" dirty="0" err="1"/>
              <a:t>bwyntiau</a:t>
            </a:r>
            <a:r>
              <a:rPr lang="en-GB" sz="1400" dirty="0"/>
              <a:t> </a:t>
            </a:r>
            <a:r>
              <a:rPr lang="en-GB" sz="1400" dirty="0" err="1"/>
              <a:t>gwahanol</a:t>
            </a:r>
            <a:r>
              <a:rPr lang="en-GB" sz="1400" dirty="0"/>
              <a:t> </a:t>
            </a:r>
            <a:r>
              <a:rPr lang="en-GB" sz="1400" dirty="0" err="1"/>
              <a:t>mae’r</a:t>
            </a:r>
            <a:r>
              <a:rPr lang="en-GB" sz="1400" dirty="0"/>
              <a:t> Bill </a:t>
            </a:r>
            <a:r>
              <a:rPr lang="en-GB" sz="1400" dirty="0" err="1"/>
              <a:t>wedi</a:t>
            </a:r>
            <a:r>
              <a:rPr lang="en-GB" sz="1400" dirty="0"/>
              <a:t> </a:t>
            </a:r>
            <a:r>
              <a:rPr lang="en-GB" sz="1400" dirty="0" err="1"/>
              <a:t>ei</a:t>
            </a:r>
            <a:r>
              <a:rPr lang="en-GB" sz="1400" dirty="0"/>
              <a:t> </a:t>
            </a:r>
            <a:r>
              <a:rPr lang="en-GB" sz="1400" dirty="0" err="1"/>
              <a:t>greu</a:t>
            </a:r>
            <a:r>
              <a:rPr lang="en-GB" sz="1400" dirty="0"/>
              <a:t> </a:t>
            </a:r>
            <a:r>
              <a:rPr lang="en-GB" sz="1400" dirty="0" err="1"/>
              <a:t>er</a:t>
            </a:r>
            <a:r>
              <a:rPr lang="en-GB" sz="1400" dirty="0"/>
              <a:t> </a:t>
            </a:r>
            <a:r>
              <a:rPr lang="en-GB" sz="1400" dirty="0" err="1"/>
              <a:t>mwyn</a:t>
            </a:r>
            <a:r>
              <a:rPr lang="en-GB" sz="1400" dirty="0"/>
              <a:t> </a:t>
            </a:r>
            <a:r>
              <a:rPr lang="en-GB" sz="1400" dirty="0" err="1"/>
              <a:t>gwella’r</a:t>
            </a:r>
            <a:r>
              <a:rPr lang="en-GB" sz="1400" dirty="0"/>
              <a:t> </a:t>
            </a:r>
            <a:r>
              <a:rPr lang="en-GB" sz="1400" dirty="0" err="1"/>
              <a:t>ddarpariaeth</a:t>
            </a:r>
            <a:r>
              <a:rPr lang="en-GB" sz="1400" dirty="0"/>
              <a:t>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blant</a:t>
            </a:r>
            <a:r>
              <a:rPr lang="en-GB" sz="1400" dirty="0"/>
              <a:t> a </a:t>
            </a:r>
            <a:r>
              <a:rPr lang="en-GB" sz="1400" dirty="0" err="1"/>
              <a:t>phobl</a:t>
            </a:r>
            <a:r>
              <a:rPr lang="en-GB" sz="1400" dirty="0"/>
              <a:t> </a:t>
            </a:r>
            <a:r>
              <a:rPr lang="en-GB" sz="1400" dirty="0" err="1"/>
              <a:t>ifanc</a:t>
            </a:r>
            <a:r>
              <a:rPr lang="en-GB" sz="1400" dirty="0"/>
              <a:t> </a:t>
            </a:r>
            <a:r>
              <a:rPr lang="en-GB" sz="1400" dirty="0" err="1"/>
              <a:t>sydd</a:t>
            </a:r>
            <a:r>
              <a:rPr lang="en-GB" sz="1400" dirty="0"/>
              <a:t> ag ADY a </a:t>
            </a:r>
            <a:r>
              <a:rPr lang="en-GB" sz="1400" dirty="0" err="1"/>
              <a:t>gobeithio</a:t>
            </a:r>
            <a:r>
              <a:rPr lang="en-GB" sz="1400" dirty="0"/>
              <a:t> </a:t>
            </a:r>
            <a:r>
              <a:rPr lang="en-GB" sz="1400" dirty="0" err="1"/>
              <a:t>wrth</a:t>
            </a:r>
            <a:r>
              <a:rPr lang="en-GB" sz="1400" dirty="0"/>
              <a:t> </a:t>
            </a:r>
            <a:r>
              <a:rPr lang="en-GB" sz="1400" dirty="0" err="1"/>
              <a:t>ddilyn</a:t>
            </a:r>
            <a:r>
              <a:rPr lang="en-GB" sz="1400" dirty="0"/>
              <a:t> </a:t>
            </a:r>
            <a:r>
              <a:rPr lang="en-GB" sz="1400" dirty="0" err="1"/>
              <a:t>nodau’r</a:t>
            </a:r>
            <a:r>
              <a:rPr lang="en-GB" sz="1400" dirty="0"/>
              <a:t> Bill </a:t>
            </a:r>
            <a:r>
              <a:rPr lang="en-GB" sz="1400" dirty="0" err="1"/>
              <a:t>rydym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gallu</a:t>
            </a:r>
            <a:r>
              <a:rPr lang="en-GB" sz="1400" dirty="0"/>
              <a:t> </a:t>
            </a:r>
            <a:r>
              <a:rPr lang="en-GB" sz="1400" dirty="0" err="1"/>
              <a:t>gweithio</a:t>
            </a:r>
            <a:r>
              <a:rPr lang="en-GB" sz="1400" dirty="0"/>
              <a:t> </a:t>
            </a:r>
            <a:r>
              <a:rPr lang="en-GB" sz="1400" dirty="0" err="1"/>
              <a:t>tuag</a:t>
            </a:r>
            <a:r>
              <a:rPr lang="en-GB" sz="1400" dirty="0"/>
              <a:t> at </a:t>
            </a:r>
            <a:r>
              <a:rPr lang="en-GB" sz="1400" dirty="0" err="1"/>
              <a:t>wella’r</a:t>
            </a:r>
            <a:r>
              <a:rPr lang="en-GB" sz="1400" dirty="0"/>
              <a:t> </a:t>
            </a:r>
            <a:r>
              <a:rPr lang="en-GB" sz="1400" dirty="0" err="1"/>
              <a:t>addysg</a:t>
            </a:r>
            <a:r>
              <a:rPr lang="en-GB" sz="1400" dirty="0"/>
              <a:t> </a:t>
            </a:r>
            <a:r>
              <a:rPr lang="en-GB" sz="1400" dirty="0" err="1"/>
              <a:t>rydym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rhoi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blant</a:t>
            </a:r>
            <a:r>
              <a:rPr lang="en-GB" sz="1400" dirty="0"/>
              <a:t> </a:t>
            </a:r>
            <a:r>
              <a:rPr lang="en-GB" sz="1400" dirty="0" err="1"/>
              <a:t>sydd</a:t>
            </a:r>
            <a:r>
              <a:rPr lang="en-GB" sz="1400" dirty="0"/>
              <a:t> ag ADY.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DD48F4-1FA0-4C72-A053-C106D9400800}"/>
              </a:ext>
            </a:extLst>
          </p:cNvPr>
          <p:cNvSpPr txBox="1"/>
          <p:nvPr/>
        </p:nvSpPr>
        <p:spPr>
          <a:xfrm>
            <a:off x="8782818" y="1409170"/>
            <a:ext cx="3503868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err="1">
                <a:solidFill>
                  <a:srgbClr val="7030A0"/>
                </a:solidFill>
              </a:rPr>
              <a:t>Costau</a:t>
            </a:r>
            <a:r>
              <a:rPr lang="en-GB" u="sng" dirty="0">
                <a:solidFill>
                  <a:srgbClr val="7030A0"/>
                </a:solidFill>
              </a:rPr>
              <a:t> a </a:t>
            </a:r>
            <a:r>
              <a:rPr lang="en-GB" u="sng" dirty="0" err="1">
                <a:solidFill>
                  <a:srgbClr val="7030A0"/>
                </a:solidFill>
              </a:rPr>
              <a:t>chyllid</a:t>
            </a:r>
            <a:endParaRPr lang="en-GB" u="sng" dirty="0">
              <a:solidFill>
                <a:srgbClr val="7030A0"/>
              </a:solidFill>
            </a:endParaRPr>
          </a:p>
          <a:p>
            <a:r>
              <a:rPr lang="en-GB" sz="1400" dirty="0" err="1"/>
              <a:t>Awgryma</a:t>
            </a:r>
            <a:r>
              <a:rPr lang="en-GB" sz="1400" dirty="0"/>
              <a:t> Dauncey (2016) </a:t>
            </a:r>
            <a:r>
              <a:rPr lang="en-GB" sz="1400" dirty="0" err="1"/>
              <a:t>yn</a:t>
            </a:r>
            <a:r>
              <a:rPr lang="en-GB" sz="1400" dirty="0"/>
              <a:t> 2016-17 </a:t>
            </a:r>
            <a:r>
              <a:rPr lang="en-GB" sz="1400" dirty="0" err="1"/>
              <a:t>mae</a:t>
            </a:r>
            <a:r>
              <a:rPr lang="en-GB" sz="1400" dirty="0"/>
              <a:t> </a:t>
            </a:r>
            <a:r>
              <a:rPr lang="en-GB" sz="1400" dirty="0" err="1"/>
              <a:t>Llywodraeth</a:t>
            </a:r>
            <a:r>
              <a:rPr lang="en-GB" sz="1400" dirty="0"/>
              <a:t> Cymru </a:t>
            </a:r>
            <a:r>
              <a:rPr lang="en-GB" sz="1400" dirty="0" err="1"/>
              <a:t>wedi</a:t>
            </a:r>
            <a:r>
              <a:rPr lang="en-GB" sz="1400" dirty="0"/>
              <a:t> </a:t>
            </a:r>
            <a:r>
              <a:rPr lang="en-GB" sz="1400" dirty="0" err="1"/>
              <a:t>rhoi</a:t>
            </a:r>
            <a:r>
              <a:rPr lang="en-GB" sz="1400" dirty="0"/>
              <a:t> </a:t>
            </a:r>
            <a:r>
              <a:rPr lang="en-GB" sz="1400" dirty="0" err="1"/>
              <a:t>cyfanswm</a:t>
            </a:r>
            <a:r>
              <a:rPr lang="en-GB" sz="1400" dirty="0"/>
              <a:t> o £4.102 </a:t>
            </a:r>
            <a:r>
              <a:rPr lang="en-GB" sz="1400" dirty="0" err="1"/>
              <a:t>biliwn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awdurdodau</a:t>
            </a:r>
            <a:r>
              <a:rPr lang="en-GB" sz="1400" dirty="0"/>
              <a:t> </a:t>
            </a:r>
            <a:r>
              <a:rPr lang="en-GB" sz="1400" dirty="0" err="1"/>
              <a:t>lleol</a:t>
            </a:r>
            <a:r>
              <a:rPr lang="en-GB" sz="1400" dirty="0"/>
              <a:t> </a:t>
            </a:r>
            <a:r>
              <a:rPr lang="en-GB" sz="1400" dirty="0" err="1"/>
              <a:t>drwy’r</a:t>
            </a:r>
            <a:r>
              <a:rPr lang="en-GB" sz="1400" dirty="0"/>
              <a:t> Revenue Support Grant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ddarparu</a:t>
            </a:r>
            <a:r>
              <a:rPr lang="en-GB" sz="1400" dirty="0"/>
              <a:t> </a:t>
            </a:r>
            <a:r>
              <a:rPr lang="en-GB" sz="1400" dirty="0" err="1"/>
              <a:t>eu</a:t>
            </a:r>
            <a:r>
              <a:rPr lang="en-GB" sz="1400" dirty="0"/>
              <a:t> </a:t>
            </a:r>
            <a:r>
              <a:rPr lang="en-GB" sz="1400" dirty="0" err="1"/>
              <a:t>holl</a:t>
            </a:r>
            <a:r>
              <a:rPr lang="en-GB" sz="1400" dirty="0"/>
              <a:t> </a:t>
            </a:r>
            <a:r>
              <a:rPr lang="en-GB" sz="1400" dirty="0" err="1"/>
              <a:t>wasanaethau</a:t>
            </a:r>
            <a:r>
              <a:rPr lang="en-GB" sz="1400" dirty="0"/>
              <a:t>. </a:t>
            </a:r>
            <a:r>
              <a:rPr lang="en-GB" sz="1400" dirty="0" err="1"/>
              <a:t>Fodd</a:t>
            </a:r>
            <a:r>
              <a:rPr lang="en-GB" sz="1400" dirty="0"/>
              <a:t> </a:t>
            </a:r>
            <a:r>
              <a:rPr lang="en-GB" sz="1400" dirty="0" err="1"/>
              <a:t>bynnag</a:t>
            </a:r>
            <a:r>
              <a:rPr lang="en-GB" sz="1400" dirty="0"/>
              <a:t>, </a:t>
            </a:r>
            <a:r>
              <a:rPr lang="en-GB" sz="1400" dirty="0" err="1"/>
              <a:t>awgryma</a:t>
            </a:r>
            <a:r>
              <a:rPr lang="en-GB" sz="1400" dirty="0"/>
              <a:t> National Assembly for Wales (2017) </a:t>
            </a:r>
            <a:r>
              <a:rPr lang="en-GB" sz="1400" dirty="0" err="1"/>
              <a:t>ar</a:t>
            </a:r>
            <a:r>
              <a:rPr lang="en-GB" sz="1400" dirty="0"/>
              <a:t> y 7fed o </a:t>
            </a:r>
            <a:r>
              <a:rPr lang="en-GB" sz="1400" dirty="0" err="1"/>
              <a:t>Chwefror</a:t>
            </a:r>
            <a:r>
              <a:rPr lang="en-GB" sz="1400" dirty="0"/>
              <a:t> 2017, </a:t>
            </a:r>
            <a:r>
              <a:rPr lang="en-GB" sz="1400" dirty="0" err="1"/>
              <a:t>cyhoeddodd</a:t>
            </a:r>
            <a:r>
              <a:rPr lang="en-GB" sz="1400" dirty="0"/>
              <a:t> y </a:t>
            </a:r>
            <a:r>
              <a:rPr lang="en-GB" sz="1400" dirty="0" err="1"/>
              <a:t>Gweinidog</a:t>
            </a:r>
            <a:r>
              <a:rPr lang="en-GB" sz="1400" dirty="0"/>
              <a:t>  </a:t>
            </a:r>
            <a:r>
              <a:rPr lang="en-GB" sz="1400" dirty="0" err="1"/>
              <a:t>buddsoddiad</a:t>
            </a:r>
            <a:r>
              <a:rPr lang="en-GB" sz="1400" dirty="0"/>
              <a:t> o £20 </a:t>
            </a:r>
            <a:r>
              <a:rPr lang="en-GB" sz="1400" dirty="0" err="1"/>
              <a:t>miliwn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gefnogi</a:t>
            </a:r>
            <a:r>
              <a:rPr lang="en-GB" sz="1400" dirty="0"/>
              <a:t> plant a </a:t>
            </a:r>
            <a:r>
              <a:rPr lang="en-GB" sz="1400" dirty="0" err="1"/>
              <a:t>phobl</a:t>
            </a:r>
            <a:r>
              <a:rPr lang="en-GB" sz="1400" dirty="0"/>
              <a:t> </a:t>
            </a:r>
            <a:r>
              <a:rPr lang="en-GB" sz="1400" dirty="0" err="1"/>
              <a:t>ifanc</a:t>
            </a:r>
            <a:r>
              <a:rPr lang="en-GB" sz="1400" dirty="0"/>
              <a:t> ag </a:t>
            </a:r>
            <a:r>
              <a:rPr lang="en-GB" sz="1400" dirty="0" err="1"/>
              <a:t>anghenion</a:t>
            </a:r>
            <a:r>
              <a:rPr lang="en-GB" sz="1400" dirty="0"/>
              <a:t> </a:t>
            </a:r>
            <a:r>
              <a:rPr lang="en-GB" sz="1400" dirty="0" err="1"/>
              <a:t>dysgu</a:t>
            </a:r>
            <a:r>
              <a:rPr lang="en-GB" sz="1400" dirty="0"/>
              <a:t> </a:t>
            </a:r>
            <a:r>
              <a:rPr lang="en-GB" sz="1400" dirty="0" err="1"/>
              <a:t>ychwanegol</a:t>
            </a:r>
            <a:r>
              <a:rPr lang="en-GB" sz="1400" dirty="0"/>
              <a:t>. Mae </a:t>
            </a:r>
            <a:r>
              <a:rPr lang="en-GB" sz="1400" dirty="0" err="1"/>
              <a:t>Llywodraeth</a:t>
            </a:r>
            <a:r>
              <a:rPr lang="en-GB" sz="1400" dirty="0"/>
              <a:t> Cymru </a:t>
            </a:r>
            <a:r>
              <a:rPr lang="en-GB" sz="1400" dirty="0" err="1"/>
              <a:t>wedi</a:t>
            </a:r>
            <a:r>
              <a:rPr lang="en-GB" sz="1400" dirty="0"/>
              <a:t> </a:t>
            </a:r>
            <a:r>
              <a:rPr lang="en-GB" sz="1400" dirty="0" err="1"/>
              <a:t>amcangyfrif</a:t>
            </a:r>
            <a:r>
              <a:rPr lang="en-GB" sz="1400" dirty="0"/>
              <a:t> bod </a:t>
            </a:r>
            <a:r>
              <a:rPr lang="en-GB" sz="1400" dirty="0" err="1"/>
              <a:t>pob</a:t>
            </a:r>
            <a:r>
              <a:rPr lang="en-GB" sz="1400" dirty="0"/>
              <a:t> </a:t>
            </a:r>
            <a:r>
              <a:rPr lang="en-GB" sz="1400" dirty="0" err="1"/>
              <a:t>lleoliad</a:t>
            </a:r>
            <a:r>
              <a:rPr lang="en-GB" sz="1400" dirty="0"/>
              <a:t> </a:t>
            </a:r>
            <a:r>
              <a:rPr lang="en-GB" sz="1400" dirty="0" err="1"/>
              <a:t>addysg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cyflogi</a:t>
            </a:r>
            <a:r>
              <a:rPr lang="en-GB" sz="1400" dirty="0"/>
              <a:t> un person </a:t>
            </a:r>
            <a:r>
              <a:rPr lang="en-GB" sz="1400" dirty="0" err="1"/>
              <a:t>mewn</a:t>
            </a:r>
            <a:r>
              <a:rPr lang="en-GB" sz="1400" dirty="0"/>
              <a:t> </a:t>
            </a:r>
            <a:r>
              <a:rPr lang="en-GB" sz="1400" dirty="0" err="1"/>
              <a:t>swydd</a:t>
            </a:r>
            <a:r>
              <a:rPr lang="en-GB" sz="1400" dirty="0"/>
              <a:t> </a:t>
            </a:r>
            <a:r>
              <a:rPr lang="en-GB" sz="1400" dirty="0" err="1"/>
              <a:t>ALNCo</a:t>
            </a:r>
            <a:r>
              <a:rPr lang="en-GB" sz="1400" dirty="0"/>
              <a:t>,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gost</a:t>
            </a:r>
            <a:r>
              <a:rPr lang="en-GB" sz="1400" dirty="0"/>
              <a:t> </a:t>
            </a:r>
            <a:r>
              <a:rPr lang="en-GB" sz="1400" dirty="0" err="1"/>
              <a:t>flynyddol</a:t>
            </a:r>
            <a:r>
              <a:rPr lang="en-GB" sz="1400" dirty="0"/>
              <a:t> o £65.3 </a:t>
            </a:r>
            <a:r>
              <a:rPr lang="en-GB" sz="1400" dirty="0" err="1"/>
              <a:t>miliwn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ysgolion</a:t>
            </a:r>
            <a:r>
              <a:rPr lang="en-GB" sz="1400" dirty="0"/>
              <a:t> a £1.2 </a:t>
            </a:r>
            <a:r>
              <a:rPr lang="en-GB" sz="1400" dirty="0" err="1"/>
              <a:t>miliwn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unedau</a:t>
            </a:r>
            <a:r>
              <a:rPr lang="en-GB" sz="1400" dirty="0"/>
              <a:t> </a:t>
            </a:r>
            <a:r>
              <a:rPr lang="en-GB" sz="1400" dirty="0" err="1"/>
              <a:t>cyfeirio</a:t>
            </a:r>
            <a:r>
              <a:rPr lang="en-GB" sz="1400" dirty="0"/>
              <a:t> </a:t>
            </a:r>
            <a:r>
              <a:rPr lang="en-GB" sz="1400" dirty="0" err="1"/>
              <a:t>disgyblion</a:t>
            </a:r>
            <a:r>
              <a:rPr lang="en-GB" sz="1400" dirty="0"/>
              <a:t>. </a:t>
            </a:r>
            <a:r>
              <a:rPr lang="en-GB" sz="1400" dirty="0" err="1"/>
              <a:t>Bydd</a:t>
            </a:r>
            <a:r>
              <a:rPr lang="en-GB" sz="1400" dirty="0"/>
              <a:t> </a:t>
            </a:r>
            <a:r>
              <a:rPr lang="en-GB" sz="1400" dirty="0" err="1"/>
              <a:t>rôl</a:t>
            </a:r>
            <a:r>
              <a:rPr lang="en-GB" sz="1400" dirty="0"/>
              <a:t> </a:t>
            </a:r>
            <a:r>
              <a:rPr lang="en-GB" sz="1400" dirty="0" err="1"/>
              <a:t>ALNCo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denu</a:t>
            </a:r>
            <a:r>
              <a:rPr lang="en-GB" sz="1400" dirty="0"/>
              <a:t> cost </a:t>
            </a:r>
            <a:r>
              <a:rPr lang="en-GB" sz="1400" dirty="0" err="1"/>
              <a:t>trosglwyddo</a:t>
            </a:r>
            <a:r>
              <a:rPr lang="en-GB" sz="1400" dirty="0"/>
              <a:t> </a:t>
            </a:r>
            <a:r>
              <a:rPr lang="en-GB" sz="1400" dirty="0" err="1"/>
              <a:t>fwyaf</a:t>
            </a:r>
            <a:r>
              <a:rPr lang="en-GB" sz="1400" dirty="0"/>
              <a:t> </a:t>
            </a:r>
            <a:r>
              <a:rPr lang="en-GB" sz="1400" dirty="0" err="1"/>
              <a:t>sylweddol</a:t>
            </a:r>
            <a:r>
              <a:rPr lang="en-GB" sz="1400" dirty="0"/>
              <a:t> y </a:t>
            </a:r>
            <a:r>
              <a:rPr lang="en-GB" sz="1400" dirty="0" err="1"/>
              <a:t>Bil</a:t>
            </a:r>
            <a:r>
              <a:rPr lang="en-GB" sz="1400" dirty="0"/>
              <a:t>, </a:t>
            </a:r>
            <a:r>
              <a:rPr lang="en-GB" sz="1400" dirty="0" err="1"/>
              <a:t>amcangyfrif</a:t>
            </a:r>
            <a:r>
              <a:rPr lang="en-GB" sz="1400" dirty="0"/>
              <a:t> </a:t>
            </a:r>
            <a:r>
              <a:rPr lang="en-GB" sz="1400" dirty="0" err="1"/>
              <a:t>ei</a:t>
            </a:r>
            <a:r>
              <a:rPr lang="en-GB" sz="1400" dirty="0"/>
              <a:t> </a:t>
            </a:r>
            <a:r>
              <a:rPr lang="en-GB" sz="1400" dirty="0" err="1"/>
              <a:t>fod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£9.3 </a:t>
            </a:r>
            <a:r>
              <a:rPr lang="en-GB" sz="1400" dirty="0" err="1"/>
              <a:t>miliwn</a:t>
            </a:r>
            <a:r>
              <a:rPr lang="en-GB" sz="1400" dirty="0"/>
              <a:t> </a:t>
            </a:r>
            <a:r>
              <a:rPr lang="en-GB" sz="1400" dirty="0" err="1"/>
              <a:t>er</a:t>
            </a:r>
            <a:r>
              <a:rPr lang="en-GB" sz="1400" dirty="0"/>
              <a:t> </a:t>
            </a:r>
            <a:r>
              <a:rPr lang="en-GB" sz="1400" dirty="0" err="1"/>
              <a:t>mwyn</a:t>
            </a:r>
            <a:r>
              <a:rPr lang="en-GB" sz="1400" dirty="0"/>
              <a:t> </a:t>
            </a:r>
            <a:r>
              <a:rPr lang="en-GB" sz="1400" dirty="0" err="1"/>
              <a:t>hyfforddi</a:t>
            </a:r>
            <a:r>
              <a:rPr lang="en-GB" sz="1400" dirty="0"/>
              <a:t> </a:t>
            </a:r>
            <a:r>
              <a:rPr lang="en-GB" sz="1400" dirty="0" err="1"/>
              <a:t>unigolion</a:t>
            </a:r>
            <a:r>
              <a:rPr lang="en-GB" sz="1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458123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AD4ECE-DE82-42CA-8F39-9B129D8636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43938"/>
            <a:ext cx="10515600" cy="603821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Additional Learning Needs and Education Tribunal (Wales) Act. (2018). Commentary on sections of the act. 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Ffynhonnell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endParaRPr lang="en-GB" sz="2100" dirty="0">
              <a:latin typeface="Arial" panose="020B0604020202020204" pitchFamily="34" charset="0"/>
              <a:cs typeface="Arial" panose="020B0604020202020204" pitchFamily="34" charset="0"/>
              <a:hlinkClick r:id="rId2"/>
            </a:endParaRPr>
          </a:p>
          <a:p>
            <a:pPr marL="0" indent="0">
              <a:buNone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http://www.legislation.gov.uk/anaw/2018/2/notes/division/3/2/2/data.pdf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. (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: 1af o 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2020).</a:t>
            </a:r>
          </a:p>
          <a:p>
            <a:pPr marL="0" indent="0">
              <a:buNone/>
            </a:pPr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Dauncey, M. (2016). </a:t>
            </a:r>
            <a:r>
              <a:rPr lang="en-GB" sz="2100" i="1" dirty="0">
                <a:latin typeface="Arial" panose="020B0604020202020204" pitchFamily="34" charset="0"/>
                <a:cs typeface="Arial" panose="020B0604020202020204" pitchFamily="34" charset="0"/>
              </a:rPr>
              <a:t>Research Briefing Additional Learning Needs (ALN) in Wales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Traethawd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. National Assembly for Wales. 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Ffynhonnell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https://www.assembly.wales/research%20documents/16-059%20sen/16-059-web-%20english.pdf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. (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: 30ain o 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Ionawr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2020). </a:t>
            </a:r>
          </a:p>
          <a:p>
            <a:pPr marL="0" indent="0">
              <a:buNone/>
            </a:pPr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Estyn. (2018). Readiness for additional learning needs reforms. 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Ffynhonnell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https://www.estyn.gov.wales/sites/www.estyn.gov.wales/files/documents/Readiness%20for%20ALN%20reforms%20-%20en_0.pdf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. (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: 30ain o 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Ionawr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2020). </a:t>
            </a:r>
          </a:p>
          <a:p>
            <a:pPr marL="0" indent="0">
              <a:buNone/>
            </a:pPr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Cymru. (2013). Programme of Action Research to Inform the Evaluation of the Additional Learning Needs Pilots: Robust Trialling Phase. 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Ffynhonnell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https://dera.ioe.ac.uk/18411/1/130823-programme-action-research-inform-evaluation-additional-learning-needs-pilots-robust-trialling-phase-en.pdf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. (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: 1af o 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2020). </a:t>
            </a:r>
          </a:p>
          <a:p>
            <a:pPr marL="0" indent="0">
              <a:buNone/>
            </a:pPr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Cymru (2016). Additional Learning Needs and Education Tribunal (Wales) Bill Explanatory Memorandum Incorporating the Regulatory Impact Assessment and Explanatory Notes. 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Ffynhonnell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https://www.assembly.wales/laid%20documents/pri-ld10862-em/pri-ld10862-em-e.pdf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. (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: 15ain o 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2020).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2663215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B58785-CE81-407F-9EAF-49768225E5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62708"/>
            <a:ext cx="10515600" cy="6590714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38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 Cymru. (2018 a). Additional learning needs (ALN) transformation programme. </a:t>
            </a:r>
            <a:r>
              <a:rPr lang="en-GB" sz="3800" dirty="0" err="1">
                <a:latin typeface="Arial" panose="020B0604020202020204" pitchFamily="34" charset="0"/>
                <a:cs typeface="Arial" panose="020B0604020202020204" pitchFamily="34" charset="0"/>
              </a:rPr>
              <a:t>Ffynhonnell</a:t>
            </a: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https://gov.wales/sites/default/files/publications/2018-09/additional-learning-needs-aln-transformation-programme-v2.pdf</a:t>
            </a: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. (</a:t>
            </a:r>
            <a:r>
              <a:rPr lang="en-GB" sz="38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: 30ain o </a:t>
            </a:r>
            <a:r>
              <a:rPr lang="en-GB" sz="3800" dirty="0" err="1">
                <a:latin typeface="Arial" panose="020B0604020202020204" pitchFamily="34" charset="0"/>
                <a:cs typeface="Arial" panose="020B0604020202020204" pitchFamily="34" charset="0"/>
              </a:rPr>
              <a:t>Ionawr</a:t>
            </a: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 2020).  </a:t>
            </a:r>
          </a:p>
          <a:p>
            <a:pPr marL="0" indent="0">
              <a:buNone/>
            </a:pPr>
            <a:endParaRPr lang="en-GB" sz="3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8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 Cymru. (2018 b). The Additional Learning Needs and Education Tribunal [Wales] Act. </a:t>
            </a:r>
            <a:r>
              <a:rPr lang="en-GB" sz="3800" dirty="0" err="1">
                <a:latin typeface="Arial" panose="020B0604020202020204" pitchFamily="34" charset="0"/>
                <a:cs typeface="Arial" panose="020B0604020202020204" pitchFamily="34" charset="0"/>
              </a:rPr>
              <a:t>Ffynhonnell</a:t>
            </a: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https://www.erw.wales/media/2780/alnet-headteacher-alnco-guide-eng.pdf</a:t>
            </a: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. (</a:t>
            </a:r>
            <a:r>
              <a:rPr lang="en-GB" sz="38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: 30ain o </a:t>
            </a:r>
            <a:r>
              <a:rPr lang="en-GB" sz="3800" dirty="0" err="1">
                <a:latin typeface="Arial" panose="020B0604020202020204" pitchFamily="34" charset="0"/>
                <a:cs typeface="Arial" panose="020B0604020202020204" pitchFamily="34" charset="0"/>
              </a:rPr>
              <a:t>Ionawr</a:t>
            </a: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 2020). </a:t>
            </a:r>
          </a:p>
          <a:p>
            <a:pPr marL="0" indent="0">
              <a:buNone/>
            </a:pPr>
            <a:endParaRPr lang="en-GB" sz="3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8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 Cymru. (2018 c). Implementing the Additional Learning Needs and Education Tribunal (Wales) Act. A guide to the timeframes for implementing individual development plans for children of compulsory school age and under. </a:t>
            </a:r>
            <a:r>
              <a:rPr lang="en-GB" sz="3800" dirty="0" err="1">
                <a:latin typeface="Arial" panose="020B0604020202020204" pitchFamily="34" charset="0"/>
                <a:cs typeface="Arial" panose="020B0604020202020204" pitchFamily="34" charset="0"/>
              </a:rPr>
              <a:t>Ffynhonnell</a:t>
            </a: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https://gov.wales/sites/default/files/publications/2018-06/additional-learning-needs-and-education-tribunal-wales-act-2018-implementation-guide-for-individual-development-plans.pdf</a:t>
            </a: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. (</a:t>
            </a:r>
            <a:r>
              <a:rPr lang="en-GB" sz="38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: 13eg o </a:t>
            </a:r>
            <a:r>
              <a:rPr lang="en-GB" sz="38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 2020). </a:t>
            </a:r>
          </a:p>
          <a:p>
            <a:pPr marL="0" indent="0">
              <a:buNone/>
            </a:pPr>
            <a:endParaRPr lang="en-GB" sz="3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8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 Cymru (2019). The Additional Learning Needs (ALN) Transformation programme Frequently asked questions (FAQs). </a:t>
            </a:r>
            <a:r>
              <a:rPr lang="en-GB" sz="3800" dirty="0" err="1">
                <a:latin typeface="Arial" panose="020B0604020202020204" pitchFamily="34" charset="0"/>
                <a:cs typeface="Arial" panose="020B0604020202020204" pitchFamily="34" charset="0"/>
              </a:rPr>
              <a:t>Ffynhonnell</a:t>
            </a: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https://gov.wales/sites/default/files/publications/2019-11/additional-learning-needs-transformation-programme-frequently-asked-questions.pdf</a:t>
            </a: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. (</a:t>
            </a:r>
            <a:r>
              <a:rPr lang="en-GB" sz="38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: 13eg o </a:t>
            </a:r>
            <a:r>
              <a:rPr lang="en-GB" sz="38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 2020). </a:t>
            </a:r>
          </a:p>
          <a:p>
            <a:pPr marL="0" indent="0">
              <a:buNone/>
            </a:pPr>
            <a:endParaRPr lang="en-GB" sz="3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National Assembly for Wales (2017). Finance Committee Financial Implications of the Additional Learning Needs and Education Tribunal (Wales) Bill. </a:t>
            </a:r>
            <a:r>
              <a:rPr lang="en-GB" sz="3800" dirty="0" err="1">
                <a:latin typeface="Arial" panose="020B0604020202020204" pitchFamily="34" charset="0"/>
                <a:cs typeface="Arial" panose="020B0604020202020204" pitchFamily="34" charset="0"/>
              </a:rPr>
              <a:t>Ffynhonnell</a:t>
            </a: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https://www.assembly.wales/laid%20documents/cr-ld11044/cr-ld11044-e.pdf</a:t>
            </a: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. (</a:t>
            </a:r>
            <a:r>
              <a:rPr lang="en-GB" sz="38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: 10fed o </a:t>
            </a:r>
            <a:r>
              <a:rPr lang="en-GB" sz="38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 2020). </a:t>
            </a: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8691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707789-4C38-4720-87C2-86264A403E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73600"/>
            <a:ext cx="10515600" cy="4351338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SNAP Cymru. (2014). Individual Development Plan (IDP). </a:t>
            </a:r>
            <a:r>
              <a:rPr lang="en-GB" sz="2900" dirty="0" err="1">
                <a:latin typeface="Arial" panose="020B0604020202020204" pitchFamily="34" charset="0"/>
                <a:cs typeface="Arial" panose="020B0604020202020204" pitchFamily="34" charset="0"/>
              </a:rPr>
              <a:t>Ffynhonnell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http://www.snapcymru.org/wp-content/uploads/2014/09/IDP-Booklet.pdf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. (</a:t>
            </a:r>
            <a:r>
              <a:rPr lang="en-GB" sz="29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: 1af o </a:t>
            </a:r>
            <a:r>
              <a:rPr lang="en-GB" sz="29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 2020). </a:t>
            </a:r>
          </a:p>
          <a:p>
            <a:pPr marL="0" indent="0">
              <a:buNone/>
            </a:pPr>
            <a:endParaRPr lang="en-GB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SNAP Cymru. (2020). ALN/SEN Proposed changes to the way children and young people’s special educational needs will be identified, assessed and met. </a:t>
            </a:r>
            <a:r>
              <a:rPr lang="en-GB" sz="2900" dirty="0" err="1">
                <a:latin typeface="Arial" panose="020B0604020202020204" pitchFamily="34" charset="0"/>
                <a:cs typeface="Arial" panose="020B0604020202020204" pitchFamily="34" charset="0"/>
              </a:rPr>
              <a:t>Ffynhonnell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http://www.snapcymru.org/help-for-families/aln-reform/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. (</a:t>
            </a:r>
            <a:r>
              <a:rPr lang="en-GB" sz="29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: 30ain o </a:t>
            </a:r>
            <a:r>
              <a:rPr lang="en-GB" sz="2900" dirty="0" err="1">
                <a:latin typeface="Arial" panose="020B0604020202020204" pitchFamily="34" charset="0"/>
                <a:cs typeface="Arial" panose="020B0604020202020204" pitchFamily="34" charset="0"/>
              </a:rPr>
              <a:t>Ionawr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 2020). </a:t>
            </a:r>
          </a:p>
          <a:p>
            <a:pPr marL="0" indent="0">
              <a:buNone/>
            </a:pPr>
            <a:endParaRPr lang="en-GB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900" dirty="0" err="1">
                <a:latin typeface="Arial" panose="020B0604020202020204" pitchFamily="34" charset="0"/>
                <a:cs typeface="Arial" panose="020B0604020202020204" pitchFamily="34" charset="0"/>
              </a:rPr>
              <a:t>Unicef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 United Kingdom. (1989). A summary of the UN Convention on the rights of the child. </a:t>
            </a:r>
            <a:r>
              <a:rPr lang="en-GB" sz="2900" dirty="0" err="1">
                <a:latin typeface="Arial" panose="020B0604020202020204" pitchFamily="34" charset="0"/>
                <a:cs typeface="Arial" panose="020B0604020202020204" pitchFamily="34" charset="0"/>
              </a:rPr>
              <a:t>Ffynhonnell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https://downloads.unicef.org.uk/wp-content/uploads/2019/10/UNCRC_summary-1_1.pdf?_ga=2.8145010.1528956465.1581002566-500861690.1574702909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. (</a:t>
            </a:r>
            <a:r>
              <a:rPr lang="en-GB" sz="29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: 30ain o </a:t>
            </a:r>
            <a:r>
              <a:rPr lang="en-GB" sz="2900" dirty="0" err="1">
                <a:latin typeface="Arial" panose="020B0604020202020204" pitchFamily="34" charset="0"/>
                <a:cs typeface="Arial" panose="020B0604020202020204" pitchFamily="34" charset="0"/>
              </a:rPr>
              <a:t>Ionawr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 2020). </a:t>
            </a:r>
          </a:p>
          <a:p>
            <a:pPr marL="0" indent="0">
              <a:buNone/>
            </a:pPr>
            <a:endParaRPr lang="en-GB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Welsh Government Integrated Impact Assessment. (2018). </a:t>
            </a:r>
            <a:r>
              <a:rPr lang="en-GB" sz="2900" dirty="0" err="1">
                <a:latin typeface="Arial" panose="020B0604020202020204" pitchFamily="34" charset="0"/>
                <a:cs typeface="Arial" panose="020B0604020202020204" pitchFamily="34" charset="0"/>
              </a:rPr>
              <a:t>Ffynhonnell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https://gov.wales/sites/default/files/consultations/2018-12/integrated-impact-assessment-additional-learning-needs-co-ordinator-alnco-regulations-2019.pdf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. (</a:t>
            </a:r>
            <a:r>
              <a:rPr lang="en-GB" sz="29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: 15eg o </a:t>
            </a:r>
            <a:r>
              <a:rPr lang="en-GB" sz="29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 2020). </a:t>
            </a:r>
          </a:p>
          <a:p>
            <a:pPr marL="0" indent="0">
              <a:buNone/>
            </a:pPr>
            <a:endParaRPr lang="en-GB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36642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1365</TotalTime>
  <Words>1423</Words>
  <Application>Microsoft Office PowerPoint</Application>
  <PresentationFormat>Widescreen</PresentationFormat>
  <Paragraphs>52</Paragraphs>
  <Slides>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Jess Williams</dc:creator>
  <cp:lastModifiedBy>Jess Williams</cp:lastModifiedBy>
  <cp:revision>118</cp:revision>
  <dcterms:created xsi:type="dcterms:W3CDTF">2020-02-06T12:43:07Z</dcterms:created>
  <dcterms:modified xsi:type="dcterms:W3CDTF">2020-02-18T19:11:13Z</dcterms:modified>
</cp:coreProperties>
</file>