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5" r:id="rId8"/>
    <p:sldId id="263" r:id="rId9"/>
    <p:sldId id="266" r:id="rId10"/>
    <p:sldId id="259" r:id="rId11"/>
    <p:sldId id="264" r:id="rId12"/>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116A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7B1BEF-579A-4521-992C-5CCA632890A1}" v="121" dt="2022-12-04T14:44:35.9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1800" y="-13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Saltmarsh" userId="dbd9ff37dea313d7" providerId="LiveId" clId="{317B1BEF-579A-4521-992C-5CCA632890A1}"/>
    <pc:docChg chg="undo redo custSel addSld modSld sldOrd">
      <pc:chgData name="Holly Saltmarsh" userId="dbd9ff37dea313d7" providerId="LiveId" clId="{317B1BEF-579A-4521-992C-5CCA632890A1}" dt="2022-12-04T14:56:00.339" v="20546" actId="403"/>
      <pc:docMkLst>
        <pc:docMk/>
      </pc:docMkLst>
      <pc:sldChg chg="addSp delSp modSp mod">
        <pc:chgData name="Holly Saltmarsh" userId="dbd9ff37dea313d7" providerId="LiveId" clId="{317B1BEF-579A-4521-992C-5CCA632890A1}" dt="2022-11-29T22:08:42.796" v="9828" actId="20577"/>
        <pc:sldMkLst>
          <pc:docMk/>
          <pc:sldMk cId="3326522832" sldId="256"/>
        </pc:sldMkLst>
        <pc:spChg chg="add mod">
          <ac:chgData name="Holly Saltmarsh" userId="dbd9ff37dea313d7" providerId="LiveId" clId="{317B1BEF-579A-4521-992C-5CCA632890A1}" dt="2022-11-10T19:46:35.135" v="5" actId="1076"/>
          <ac:spMkLst>
            <pc:docMk/>
            <pc:sldMk cId="3326522832" sldId="256"/>
            <ac:spMk id="2" creationId="{216C9E0B-57DF-8B2F-CDC6-B15EF8133815}"/>
          </ac:spMkLst>
        </pc:spChg>
        <pc:spChg chg="add mod">
          <ac:chgData name="Holly Saltmarsh" userId="dbd9ff37dea313d7" providerId="LiveId" clId="{317B1BEF-579A-4521-992C-5CCA632890A1}" dt="2022-11-10T19:46:38.784" v="6" actId="1076"/>
          <ac:spMkLst>
            <pc:docMk/>
            <pc:sldMk cId="3326522832" sldId="256"/>
            <ac:spMk id="3" creationId="{FA630F8B-C853-4EB8-B572-394F1EBBF56B}"/>
          </ac:spMkLst>
        </pc:spChg>
        <pc:spChg chg="del">
          <ac:chgData name="Holly Saltmarsh" userId="dbd9ff37dea313d7" providerId="LiveId" clId="{317B1BEF-579A-4521-992C-5CCA632890A1}" dt="2022-11-10T19:45:48.657" v="1" actId="478"/>
          <ac:spMkLst>
            <pc:docMk/>
            <pc:sldMk cId="3326522832" sldId="256"/>
            <ac:spMk id="4" creationId="{98D66C17-C5BC-062A-7BE5-697FCF80D907}"/>
          </ac:spMkLst>
        </pc:spChg>
        <pc:spChg chg="del">
          <ac:chgData name="Holly Saltmarsh" userId="dbd9ff37dea313d7" providerId="LiveId" clId="{317B1BEF-579A-4521-992C-5CCA632890A1}" dt="2022-11-10T19:45:51.534" v="2" actId="478"/>
          <ac:spMkLst>
            <pc:docMk/>
            <pc:sldMk cId="3326522832" sldId="256"/>
            <ac:spMk id="5" creationId="{2FDF7073-5D2B-4C1F-AAD9-9472640BCA05}"/>
          </ac:spMkLst>
        </pc:spChg>
        <pc:spChg chg="add mod">
          <ac:chgData name="Holly Saltmarsh" userId="dbd9ff37dea313d7" providerId="LiveId" clId="{317B1BEF-579A-4521-992C-5CCA632890A1}" dt="2022-11-29T22:08:42.796" v="9828" actId="20577"/>
          <ac:spMkLst>
            <pc:docMk/>
            <pc:sldMk cId="3326522832" sldId="256"/>
            <ac:spMk id="6" creationId="{2F76BCCA-A425-0250-69A3-D2198F9738CA}"/>
          </ac:spMkLst>
        </pc:spChg>
        <pc:spChg chg="add del mod">
          <ac:chgData name="Holly Saltmarsh" userId="dbd9ff37dea313d7" providerId="LiveId" clId="{317B1BEF-579A-4521-992C-5CCA632890A1}" dt="2022-11-10T19:46:48.959" v="8" actId="478"/>
          <ac:spMkLst>
            <pc:docMk/>
            <pc:sldMk cId="3326522832" sldId="256"/>
            <ac:spMk id="7" creationId="{FFFF1A7B-B9D5-F84E-DDE2-37A37C2E2055}"/>
          </ac:spMkLst>
        </pc:spChg>
        <pc:spChg chg="add mod">
          <ac:chgData name="Holly Saltmarsh" userId="dbd9ff37dea313d7" providerId="LiveId" clId="{317B1BEF-579A-4521-992C-5CCA632890A1}" dt="2022-11-10T19:46:30.755" v="4" actId="1076"/>
          <ac:spMkLst>
            <pc:docMk/>
            <pc:sldMk cId="3326522832" sldId="256"/>
            <ac:spMk id="8" creationId="{0D8F91C1-A201-0534-50FD-999359ADDBE4}"/>
          </ac:spMkLst>
        </pc:spChg>
        <pc:picChg chg="add mod">
          <ac:chgData name="Holly Saltmarsh" userId="dbd9ff37dea313d7" providerId="LiveId" clId="{317B1BEF-579A-4521-992C-5CCA632890A1}" dt="2022-11-10T19:47:24.559" v="16" actId="14100"/>
          <ac:picMkLst>
            <pc:docMk/>
            <pc:sldMk cId="3326522832" sldId="256"/>
            <ac:picMk id="2051" creationId="{CA1BBE7C-9DA5-1743-9DE7-1C85D4A7806A}"/>
          </ac:picMkLst>
        </pc:picChg>
      </pc:sldChg>
      <pc:sldChg chg="addSp delSp modSp add mod">
        <pc:chgData name="Holly Saltmarsh" userId="dbd9ff37dea313d7" providerId="LiveId" clId="{317B1BEF-579A-4521-992C-5CCA632890A1}" dt="2022-12-04T13:56:59.203" v="16040" actId="20577"/>
        <pc:sldMkLst>
          <pc:docMk/>
          <pc:sldMk cId="3982923633" sldId="257"/>
        </pc:sldMkLst>
        <pc:spChg chg="add del mod">
          <ac:chgData name="Holly Saltmarsh" userId="dbd9ff37dea313d7" providerId="LiveId" clId="{317B1BEF-579A-4521-992C-5CCA632890A1}" dt="2022-11-10T19:56:30.146" v="52"/>
          <ac:spMkLst>
            <pc:docMk/>
            <pc:sldMk cId="3982923633" sldId="257"/>
            <ac:spMk id="2" creationId="{01D40F9A-8536-BBB5-8434-71653F3F843F}"/>
          </ac:spMkLst>
        </pc:spChg>
        <pc:spChg chg="add mod">
          <ac:chgData name="Holly Saltmarsh" userId="dbd9ff37dea313d7" providerId="LiveId" clId="{317B1BEF-579A-4521-992C-5CCA632890A1}" dt="2022-11-10T19:58:15.766" v="83" actId="1036"/>
          <ac:spMkLst>
            <pc:docMk/>
            <pc:sldMk cId="3982923633" sldId="257"/>
            <ac:spMk id="3" creationId="{205B6593-B82C-7CAD-33AF-C3AA89C1735D}"/>
          </ac:spMkLst>
        </pc:spChg>
        <pc:spChg chg="del">
          <ac:chgData name="Holly Saltmarsh" userId="dbd9ff37dea313d7" providerId="LiveId" clId="{317B1BEF-579A-4521-992C-5CCA632890A1}" dt="2022-11-10T19:48:04.954" v="20" actId="478"/>
          <ac:spMkLst>
            <pc:docMk/>
            <pc:sldMk cId="3982923633" sldId="257"/>
            <ac:spMk id="4" creationId="{98D66C17-C5BC-062A-7BE5-697FCF80D907}"/>
          </ac:spMkLst>
        </pc:spChg>
        <pc:spChg chg="mod">
          <ac:chgData name="Holly Saltmarsh" userId="dbd9ff37dea313d7" providerId="LiveId" clId="{317B1BEF-579A-4521-992C-5CCA632890A1}" dt="2022-11-10T19:56:00.492" v="46" actId="207"/>
          <ac:spMkLst>
            <pc:docMk/>
            <pc:sldMk cId="3982923633" sldId="257"/>
            <ac:spMk id="5" creationId="{2FDF7073-5D2B-4C1F-AAD9-9472640BCA05}"/>
          </ac:spMkLst>
        </pc:spChg>
        <pc:spChg chg="add mod">
          <ac:chgData name="Holly Saltmarsh" userId="dbd9ff37dea313d7" providerId="LiveId" clId="{317B1BEF-579A-4521-992C-5CCA632890A1}" dt="2022-12-04T13:56:59.203" v="16040" actId="20577"/>
          <ac:spMkLst>
            <pc:docMk/>
            <pc:sldMk cId="3982923633" sldId="257"/>
            <ac:spMk id="6" creationId="{EC144388-5EC8-6A05-AF4C-3D13B71227FD}"/>
          </ac:spMkLst>
        </pc:spChg>
      </pc:sldChg>
      <pc:sldChg chg="addSp delSp modSp new mod">
        <pc:chgData name="Holly Saltmarsh" userId="dbd9ff37dea313d7" providerId="LiveId" clId="{317B1BEF-579A-4521-992C-5CCA632890A1}" dt="2022-12-03T19:07:50.976" v="14196" actId="1035"/>
        <pc:sldMkLst>
          <pc:docMk/>
          <pc:sldMk cId="1196858214" sldId="258"/>
        </pc:sldMkLst>
        <pc:spChg chg="add mod">
          <ac:chgData name="Holly Saltmarsh" userId="dbd9ff37dea313d7" providerId="LiveId" clId="{317B1BEF-579A-4521-992C-5CCA632890A1}" dt="2022-12-03T19:06:46.463" v="14177" actId="1076"/>
          <ac:spMkLst>
            <pc:docMk/>
            <pc:sldMk cId="1196858214" sldId="258"/>
            <ac:spMk id="2" creationId="{58520EDB-C74C-C34C-B98F-69BA14EF9FBF}"/>
          </ac:spMkLst>
        </pc:spChg>
        <pc:spChg chg="del">
          <ac:chgData name="Holly Saltmarsh" userId="dbd9ff37dea313d7" providerId="LiveId" clId="{317B1BEF-579A-4521-992C-5CCA632890A1}" dt="2022-11-10T20:02:13.519" v="307" actId="478"/>
          <ac:spMkLst>
            <pc:docMk/>
            <pc:sldMk cId="1196858214" sldId="258"/>
            <ac:spMk id="2" creationId="{EB0E005A-D2A4-2AE4-D76C-9C7D84E72C70}"/>
          </ac:spMkLst>
        </pc:spChg>
        <pc:spChg chg="del mod">
          <ac:chgData name="Holly Saltmarsh" userId="dbd9ff37dea313d7" providerId="LiveId" clId="{317B1BEF-579A-4521-992C-5CCA632890A1}" dt="2022-11-10T20:02:29.297" v="323" actId="478"/>
          <ac:spMkLst>
            <pc:docMk/>
            <pc:sldMk cId="1196858214" sldId="258"/>
            <ac:spMk id="3" creationId="{39AED2E4-436F-EE35-75E2-EB05475C6C6F}"/>
          </ac:spMkLst>
        </pc:spChg>
        <pc:spChg chg="add mod">
          <ac:chgData name="Holly Saltmarsh" userId="dbd9ff37dea313d7" providerId="LiveId" clId="{317B1BEF-579A-4521-992C-5CCA632890A1}" dt="2022-12-03T19:07:47.958" v="14186" actId="1036"/>
          <ac:spMkLst>
            <pc:docMk/>
            <pc:sldMk cId="1196858214" sldId="258"/>
            <ac:spMk id="3" creationId="{7CFF2B5D-2532-2DF9-9FC5-42D6528CEA2F}"/>
          </ac:spMkLst>
        </pc:spChg>
        <pc:spChg chg="add mod">
          <ac:chgData name="Holly Saltmarsh" userId="dbd9ff37dea313d7" providerId="LiveId" clId="{317B1BEF-579A-4521-992C-5CCA632890A1}" dt="2022-12-03T19:06:17.050" v="14173" actId="207"/>
          <ac:spMkLst>
            <pc:docMk/>
            <pc:sldMk cId="1196858214" sldId="258"/>
            <ac:spMk id="4" creationId="{56BA2948-E919-9663-06A7-86A8267B6CED}"/>
          </ac:spMkLst>
        </pc:spChg>
        <pc:spChg chg="add mod">
          <ac:chgData name="Holly Saltmarsh" userId="dbd9ff37dea313d7" providerId="LiveId" clId="{317B1BEF-579A-4521-992C-5CCA632890A1}" dt="2022-11-10T20:03:20.245" v="349" actId="1076"/>
          <ac:spMkLst>
            <pc:docMk/>
            <pc:sldMk cId="1196858214" sldId="258"/>
            <ac:spMk id="5" creationId="{0B947796-1A14-2920-4E45-FA350D44641A}"/>
          </ac:spMkLst>
        </pc:spChg>
        <pc:spChg chg="add del mod">
          <ac:chgData name="Holly Saltmarsh" userId="dbd9ff37dea313d7" providerId="LiveId" clId="{317B1BEF-579A-4521-992C-5CCA632890A1}" dt="2022-11-10T20:04:27.939" v="351"/>
          <ac:spMkLst>
            <pc:docMk/>
            <pc:sldMk cId="1196858214" sldId="258"/>
            <ac:spMk id="6" creationId="{20C562AD-1D5C-DF76-113E-8D3732DA2B94}"/>
          </ac:spMkLst>
        </pc:spChg>
        <pc:spChg chg="add mod">
          <ac:chgData name="Holly Saltmarsh" userId="dbd9ff37dea313d7" providerId="LiveId" clId="{317B1BEF-579A-4521-992C-5CCA632890A1}" dt="2022-12-03T19:05:35.095" v="14164" actId="20577"/>
          <ac:spMkLst>
            <pc:docMk/>
            <pc:sldMk cId="1196858214" sldId="258"/>
            <ac:spMk id="8" creationId="{839F698C-F83C-0A10-6CC5-A3D3406CD812}"/>
          </ac:spMkLst>
        </pc:spChg>
        <pc:spChg chg="add mod">
          <ac:chgData name="Holly Saltmarsh" userId="dbd9ff37dea313d7" providerId="LiveId" clId="{317B1BEF-579A-4521-992C-5CCA632890A1}" dt="2022-12-03T19:06:03.059" v="14170" actId="14100"/>
          <ac:spMkLst>
            <pc:docMk/>
            <pc:sldMk cId="1196858214" sldId="258"/>
            <ac:spMk id="9" creationId="{2F931105-3E80-D933-E4DF-229D239293C6}"/>
          </ac:spMkLst>
        </pc:spChg>
        <pc:spChg chg="add mod">
          <ac:chgData name="Holly Saltmarsh" userId="dbd9ff37dea313d7" providerId="LiveId" clId="{317B1BEF-579A-4521-992C-5CCA632890A1}" dt="2022-12-03T19:06:29.562" v="14174" actId="1076"/>
          <ac:spMkLst>
            <pc:docMk/>
            <pc:sldMk cId="1196858214" sldId="258"/>
            <ac:spMk id="10" creationId="{4223B112-AC66-F4BA-04DA-165D579CD0D4}"/>
          </ac:spMkLst>
        </pc:spChg>
        <pc:picChg chg="add mod">
          <ac:chgData name="Holly Saltmarsh" userId="dbd9ff37dea313d7" providerId="LiveId" clId="{317B1BEF-579A-4521-992C-5CCA632890A1}" dt="2022-11-10T20:04:32.124" v="353" actId="1076"/>
          <ac:picMkLst>
            <pc:docMk/>
            <pc:sldMk cId="1196858214" sldId="258"/>
            <ac:picMk id="7" creationId="{9CF20C77-062B-D39E-8A3F-53354BC0F269}"/>
          </ac:picMkLst>
        </pc:picChg>
        <pc:picChg chg="add mod">
          <ac:chgData name="Holly Saltmarsh" userId="dbd9ff37dea313d7" providerId="LiveId" clId="{317B1BEF-579A-4521-992C-5CCA632890A1}" dt="2022-12-03T19:07:50.976" v="14196" actId="1035"/>
          <ac:picMkLst>
            <pc:docMk/>
            <pc:sldMk cId="1196858214" sldId="258"/>
            <ac:picMk id="2050" creationId="{3E0B31C0-7154-8339-E1B6-7692C9C3CC27}"/>
          </ac:picMkLst>
        </pc:picChg>
      </pc:sldChg>
      <pc:sldChg chg="modSp new mod">
        <pc:chgData name="Holly Saltmarsh" userId="dbd9ff37dea313d7" providerId="LiveId" clId="{317B1BEF-579A-4521-992C-5CCA632890A1}" dt="2022-12-03T17:12:29.316" v="13371" actId="27636"/>
        <pc:sldMkLst>
          <pc:docMk/>
          <pc:sldMk cId="844152275" sldId="259"/>
        </pc:sldMkLst>
        <pc:spChg chg="mod">
          <ac:chgData name="Holly Saltmarsh" userId="dbd9ff37dea313d7" providerId="LiveId" clId="{317B1BEF-579A-4521-992C-5CCA632890A1}" dt="2022-11-28T16:12:45.668" v="1570" actId="14100"/>
          <ac:spMkLst>
            <pc:docMk/>
            <pc:sldMk cId="844152275" sldId="259"/>
            <ac:spMk id="2" creationId="{B4242FDB-0BE2-CC98-E14D-7B078A7F162C}"/>
          </ac:spMkLst>
        </pc:spChg>
        <pc:spChg chg="mod">
          <ac:chgData name="Holly Saltmarsh" userId="dbd9ff37dea313d7" providerId="LiveId" clId="{317B1BEF-579A-4521-992C-5CCA632890A1}" dt="2022-12-03T17:12:29.316" v="13371" actId="27636"/>
          <ac:spMkLst>
            <pc:docMk/>
            <pc:sldMk cId="844152275" sldId="259"/>
            <ac:spMk id="3" creationId="{5A510E50-624A-F720-8B31-ADDC1A031C46}"/>
          </ac:spMkLst>
        </pc:spChg>
      </pc:sldChg>
      <pc:sldChg chg="addSp delSp modSp new mod">
        <pc:chgData name="Holly Saltmarsh" userId="dbd9ff37dea313d7" providerId="LiveId" clId="{317B1BEF-579A-4521-992C-5CCA632890A1}" dt="2022-11-29T22:12:15.094" v="10097" actId="115"/>
        <pc:sldMkLst>
          <pc:docMk/>
          <pc:sldMk cId="1223478103" sldId="260"/>
        </pc:sldMkLst>
        <pc:spChg chg="add mod">
          <ac:chgData name="Holly Saltmarsh" userId="dbd9ff37dea313d7" providerId="LiveId" clId="{317B1BEF-579A-4521-992C-5CCA632890A1}" dt="2022-11-29T22:02:14.931" v="9200" actId="14100"/>
          <ac:spMkLst>
            <pc:docMk/>
            <pc:sldMk cId="1223478103" sldId="260"/>
            <ac:spMk id="2" creationId="{0060AEBA-D47D-7D30-E7A4-A634B896F665}"/>
          </ac:spMkLst>
        </pc:spChg>
        <pc:spChg chg="del mod">
          <ac:chgData name="Holly Saltmarsh" userId="dbd9ff37dea313d7" providerId="LiveId" clId="{317B1BEF-579A-4521-992C-5CCA632890A1}" dt="2022-11-28T16:25:50.063" v="1858" actId="478"/>
          <ac:spMkLst>
            <pc:docMk/>
            <pc:sldMk cId="1223478103" sldId="260"/>
            <ac:spMk id="2" creationId="{87162179-CF7A-D9FF-42DC-36663DDA2912}"/>
          </ac:spMkLst>
        </pc:spChg>
        <pc:spChg chg="mod">
          <ac:chgData name="Holly Saltmarsh" userId="dbd9ff37dea313d7" providerId="LiveId" clId="{317B1BEF-579A-4521-992C-5CCA632890A1}" dt="2022-11-28T16:48:48.643" v="2727" actId="14100"/>
          <ac:spMkLst>
            <pc:docMk/>
            <pc:sldMk cId="1223478103" sldId="260"/>
            <ac:spMk id="3" creationId="{2D14759E-F219-0E7F-38A6-4CBAB8F85D51}"/>
          </ac:spMkLst>
        </pc:spChg>
        <pc:spChg chg="add mod">
          <ac:chgData name="Holly Saltmarsh" userId="dbd9ff37dea313d7" providerId="LiveId" clId="{317B1BEF-579A-4521-992C-5CCA632890A1}" dt="2022-11-29T22:12:15.094" v="10097" actId="115"/>
          <ac:spMkLst>
            <pc:docMk/>
            <pc:sldMk cId="1223478103" sldId="260"/>
            <ac:spMk id="5" creationId="{5155350A-106C-C132-5141-B39259364B26}"/>
          </ac:spMkLst>
        </pc:spChg>
        <pc:spChg chg="add del mod">
          <ac:chgData name="Holly Saltmarsh" userId="dbd9ff37dea313d7" providerId="LiveId" clId="{317B1BEF-579A-4521-992C-5CCA632890A1}" dt="2022-11-28T16:26:39.591" v="1866"/>
          <ac:spMkLst>
            <pc:docMk/>
            <pc:sldMk cId="1223478103" sldId="260"/>
            <ac:spMk id="5" creationId="{CE0D1B16-563B-D934-3C8F-B7DDB06A922C}"/>
          </ac:spMkLst>
        </pc:spChg>
        <pc:spChg chg="add mod">
          <ac:chgData name="Holly Saltmarsh" userId="dbd9ff37dea313d7" providerId="LiveId" clId="{317B1BEF-579A-4521-992C-5CCA632890A1}" dt="2022-11-28T16:27:22.286" v="1915" actId="403"/>
          <ac:spMkLst>
            <pc:docMk/>
            <pc:sldMk cId="1223478103" sldId="260"/>
            <ac:spMk id="6" creationId="{34B69AFB-994F-E58F-2C26-3B68DDFC7840}"/>
          </ac:spMkLst>
        </pc:spChg>
        <pc:spChg chg="add mod">
          <ac:chgData name="Holly Saltmarsh" userId="dbd9ff37dea313d7" providerId="LiveId" clId="{317B1BEF-579A-4521-992C-5CCA632890A1}" dt="2022-11-28T21:05:46.263" v="3719" actId="20577"/>
          <ac:spMkLst>
            <pc:docMk/>
            <pc:sldMk cId="1223478103" sldId="260"/>
            <ac:spMk id="7" creationId="{D4570AE3-725C-7C91-257E-52E8479E3CDD}"/>
          </ac:spMkLst>
        </pc:spChg>
        <pc:spChg chg="add mod">
          <ac:chgData name="Holly Saltmarsh" userId="dbd9ff37dea313d7" providerId="LiveId" clId="{317B1BEF-579A-4521-992C-5CCA632890A1}" dt="2022-11-28T16:54:25.020" v="3158" actId="14100"/>
          <ac:spMkLst>
            <pc:docMk/>
            <pc:sldMk cId="1223478103" sldId="260"/>
            <ac:spMk id="8" creationId="{089E7BBB-71D8-14CE-84DC-0FFF7D7FDE33}"/>
          </ac:spMkLst>
        </pc:spChg>
        <pc:picChg chg="add mod">
          <ac:chgData name="Holly Saltmarsh" userId="dbd9ff37dea313d7" providerId="LiveId" clId="{317B1BEF-579A-4521-992C-5CCA632890A1}" dt="2022-11-28T16:25:56.510" v="1859"/>
          <ac:picMkLst>
            <pc:docMk/>
            <pc:sldMk cId="1223478103" sldId="260"/>
            <ac:picMk id="4" creationId="{4C7C71FA-CED3-75A2-8EF3-DC6AC7C0066A}"/>
          </ac:picMkLst>
        </pc:picChg>
        <pc:picChg chg="add del mod">
          <ac:chgData name="Holly Saltmarsh" userId="dbd9ff37dea313d7" providerId="LiveId" clId="{317B1BEF-579A-4521-992C-5CCA632890A1}" dt="2022-11-28T16:48:28.587" v="2721" actId="478"/>
          <ac:picMkLst>
            <pc:docMk/>
            <pc:sldMk cId="1223478103" sldId="260"/>
            <ac:picMk id="3074" creationId="{0E218708-A0B7-706B-95AC-6318D62C4900}"/>
          </ac:picMkLst>
        </pc:picChg>
        <pc:picChg chg="add mod">
          <ac:chgData name="Holly Saltmarsh" userId="dbd9ff37dea313d7" providerId="LiveId" clId="{317B1BEF-579A-4521-992C-5CCA632890A1}" dt="2022-11-28T16:48:55.791" v="2729" actId="14100"/>
          <ac:picMkLst>
            <pc:docMk/>
            <pc:sldMk cId="1223478103" sldId="260"/>
            <ac:picMk id="3076" creationId="{3DFEE9F1-A303-B01B-638C-1351FE28B7BD}"/>
          </ac:picMkLst>
        </pc:picChg>
      </pc:sldChg>
      <pc:sldChg chg="addSp delSp modSp new mod">
        <pc:chgData name="Holly Saltmarsh" userId="dbd9ff37dea313d7" providerId="LiveId" clId="{317B1BEF-579A-4521-992C-5CCA632890A1}" dt="2022-11-29T16:37:28.623" v="9032" actId="313"/>
        <pc:sldMkLst>
          <pc:docMk/>
          <pc:sldMk cId="3961471067" sldId="261"/>
        </pc:sldMkLst>
        <pc:spChg chg="del">
          <ac:chgData name="Holly Saltmarsh" userId="dbd9ff37dea313d7" providerId="LiveId" clId="{317B1BEF-579A-4521-992C-5CCA632890A1}" dt="2022-11-28T21:17:16.995" v="3858" actId="478"/>
          <ac:spMkLst>
            <pc:docMk/>
            <pc:sldMk cId="3961471067" sldId="261"/>
            <ac:spMk id="2" creationId="{C9D9F756-DEF5-949F-AEE8-AB436EDE4338}"/>
          </ac:spMkLst>
        </pc:spChg>
        <pc:spChg chg="mod">
          <ac:chgData name="Holly Saltmarsh" userId="dbd9ff37dea313d7" providerId="LiveId" clId="{317B1BEF-579A-4521-992C-5CCA632890A1}" dt="2022-11-29T16:37:28.623" v="9032" actId="313"/>
          <ac:spMkLst>
            <pc:docMk/>
            <pc:sldMk cId="3961471067" sldId="261"/>
            <ac:spMk id="3" creationId="{B135DFB7-5A5F-C593-8080-82D952277EA9}"/>
          </ac:spMkLst>
        </pc:spChg>
        <pc:spChg chg="add mod">
          <ac:chgData name="Holly Saltmarsh" userId="dbd9ff37dea313d7" providerId="LiveId" clId="{317B1BEF-579A-4521-992C-5CCA632890A1}" dt="2022-11-28T21:17:50.428" v="3885" actId="403"/>
          <ac:spMkLst>
            <pc:docMk/>
            <pc:sldMk cId="3961471067" sldId="261"/>
            <ac:spMk id="5" creationId="{8802E1A7-4334-1A2A-0582-D00348180DA9}"/>
          </ac:spMkLst>
        </pc:spChg>
        <pc:picChg chg="add mod">
          <ac:chgData name="Holly Saltmarsh" userId="dbd9ff37dea313d7" providerId="LiveId" clId="{317B1BEF-579A-4521-992C-5CCA632890A1}" dt="2022-11-28T21:17:23.809" v="3859"/>
          <ac:picMkLst>
            <pc:docMk/>
            <pc:sldMk cId="3961471067" sldId="261"/>
            <ac:picMk id="4" creationId="{C1931C83-3933-D957-971D-B6E61730CA49}"/>
          </ac:picMkLst>
        </pc:picChg>
      </pc:sldChg>
      <pc:sldChg chg="addSp delSp modSp new mod">
        <pc:chgData name="Holly Saltmarsh" userId="dbd9ff37dea313d7" providerId="LiveId" clId="{317B1BEF-579A-4521-992C-5CCA632890A1}" dt="2022-12-04T14:26:43.792" v="18424" actId="1076"/>
        <pc:sldMkLst>
          <pc:docMk/>
          <pc:sldMk cId="903124504" sldId="262"/>
        </pc:sldMkLst>
        <pc:spChg chg="add mod">
          <ac:chgData name="Holly Saltmarsh" userId="dbd9ff37dea313d7" providerId="LiveId" clId="{317B1BEF-579A-4521-992C-5CCA632890A1}" dt="2022-12-04T14:11:51.174" v="16613" actId="1076"/>
          <ac:spMkLst>
            <pc:docMk/>
            <pc:sldMk cId="903124504" sldId="262"/>
            <ac:spMk id="2" creationId="{125CDDD8-A5C5-5EB8-0419-2EA3D1BE3B56}"/>
          </ac:spMkLst>
        </pc:spChg>
        <pc:spChg chg="del">
          <ac:chgData name="Holly Saltmarsh" userId="dbd9ff37dea313d7" providerId="LiveId" clId="{317B1BEF-579A-4521-992C-5CCA632890A1}" dt="2022-11-29T12:55:00.709" v="8547" actId="478"/>
          <ac:spMkLst>
            <pc:docMk/>
            <pc:sldMk cId="903124504" sldId="262"/>
            <ac:spMk id="2" creationId="{4853F0D2-D411-2F6B-E56E-40ACB1A6EEA8}"/>
          </ac:spMkLst>
        </pc:spChg>
        <pc:spChg chg="mod">
          <ac:chgData name="Holly Saltmarsh" userId="dbd9ff37dea313d7" providerId="LiveId" clId="{317B1BEF-579A-4521-992C-5CCA632890A1}" dt="2022-12-04T14:06:25.341" v="16555" actId="14100"/>
          <ac:spMkLst>
            <pc:docMk/>
            <pc:sldMk cId="903124504" sldId="262"/>
            <ac:spMk id="3" creationId="{0AC1BCB1-43D4-A37D-D9E5-87AA63F7BA71}"/>
          </ac:spMkLst>
        </pc:spChg>
        <pc:spChg chg="add mod">
          <ac:chgData name="Holly Saltmarsh" userId="dbd9ff37dea313d7" providerId="LiveId" clId="{317B1BEF-579A-4521-992C-5CCA632890A1}" dt="2022-12-04T14:15:41.401" v="16986" actId="122"/>
          <ac:spMkLst>
            <pc:docMk/>
            <pc:sldMk cId="903124504" sldId="262"/>
            <ac:spMk id="4" creationId="{DFBBB599-BA2F-34A4-1DFA-C2E7BD07EE13}"/>
          </ac:spMkLst>
        </pc:spChg>
        <pc:spChg chg="add mod">
          <ac:chgData name="Holly Saltmarsh" userId="dbd9ff37dea313d7" providerId="LiveId" clId="{317B1BEF-579A-4521-992C-5CCA632890A1}" dt="2022-12-04T14:26:43.792" v="18424" actId="1076"/>
          <ac:spMkLst>
            <pc:docMk/>
            <pc:sldMk cId="903124504" sldId="262"/>
            <ac:spMk id="5" creationId="{4BF0C1D8-D3EA-3174-D46D-66CBD9C7A452}"/>
          </ac:spMkLst>
        </pc:spChg>
        <pc:picChg chg="add del mod">
          <ac:chgData name="Holly Saltmarsh" userId="dbd9ff37dea313d7" providerId="LiveId" clId="{317B1BEF-579A-4521-992C-5CCA632890A1}" dt="2022-12-04T14:08:30.936" v="16560" actId="478"/>
          <ac:picMkLst>
            <pc:docMk/>
            <pc:sldMk cId="903124504" sldId="262"/>
            <ac:picMk id="2050" creationId="{0FBEEB19-E7D0-0F3B-A1F8-873ED8D839EE}"/>
          </ac:picMkLst>
        </pc:picChg>
        <pc:picChg chg="add mod">
          <ac:chgData name="Holly Saltmarsh" userId="dbd9ff37dea313d7" providerId="LiveId" clId="{317B1BEF-579A-4521-992C-5CCA632890A1}" dt="2022-12-04T14:11:03.352" v="16563" actId="1076"/>
          <ac:picMkLst>
            <pc:docMk/>
            <pc:sldMk cId="903124504" sldId="262"/>
            <ac:picMk id="2052" creationId="{EFDD1D9D-0B8D-2BD6-4963-88169F94E89F}"/>
          </ac:picMkLst>
        </pc:picChg>
      </pc:sldChg>
      <pc:sldChg chg="addSp delSp modSp new mod">
        <pc:chgData name="Holly Saltmarsh" userId="dbd9ff37dea313d7" providerId="LiveId" clId="{317B1BEF-579A-4521-992C-5CCA632890A1}" dt="2022-12-01T12:55:42.371" v="12324" actId="20577"/>
        <pc:sldMkLst>
          <pc:docMk/>
          <pc:sldMk cId="3863807627" sldId="263"/>
        </pc:sldMkLst>
        <pc:spChg chg="mod">
          <ac:chgData name="Holly Saltmarsh" userId="dbd9ff37dea313d7" providerId="LiveId" clId="{317B1BEF-579A-4521-992C-5CCA632890A1}" dt="2022-12-01T12:18:29.816" v="10130" actId="1076"/>
          <ac:spMkLst>
            <pc:docMk/>
            <pc:sldMk cId="3863807627" sldId="263"/>
            <ac:spMk id="2" creationId="{92D6B16F-09CB-364F-1A81-F6A73799525E}"/>
          </ac:spMkLst>
        </pc:spChg>
        <pc:spChg chg="mod">
          <ac:chgData name="Holly Saltmarsh" userId="dbd9ff37dea313d7" providerId="LiveId" clId="{317B1BEF-579A-4521-992C-5CCA632890A1}" dt="2022-12-01T12:46:21.672" v="12169" actId="20577"/>
          <ac:spMkLst>
            <pc:docMk/>
            <pc:sldMk cId="3863807627" sldId="263"/>
            <ac:spMk id="3" creationId="{3E72B3DC-911A-3E3B-79D2-913CBFC4D8AF}"/>
          </ac:spMkLst>
        </pc:spChg>
        <pc:spChg chg="add mod">
          <ac:chgData name="Holly Saltmarsh" userId="dbd9ff37dea313d7" providerId="LiveId" clId="{317B1BEF-579A-4521-992C-5CCA632890A1}" dt="2022-12-01T12:42:13.826" v="12061" actId="1035"/>
          <ac:spMkLst>
            <pc:docMk/>
            <pc:sldMk cId="3863807627" sldId="263"/>
            <ac:spMk id="5" creationId="{FAB0C385-8B1B-F107-A4E7-EBD0EF0F9D65}"/>
          </ac:spMkLst>
        </pc:spChg>
        <pc:spChg chg="add mod">
          <ac:chgData name="Holly Saltmarsh" userId="dbd9ff37dea313d7" providerId="LiveId" clId="{317B1BEF-579A-4521-992C-5CCA632890A1}" dt="2022-12-01T12:50:16.836" v="12191" actId="1076"/>
          <ac:spMkLst>
            <pc:docMk/>
            <pc:sldMk cId="3863807627" sldId="263"/>
            <ac:spMk id="6" creationId="{5C6A9089-5287-C13D-0FFD-52C05CD7BBE0}"/>
          </ac:spMkLst>
        </pc:spChg>
        <pc:spChg chg="add mod">
          <ac:chgData name="Holly Saltmarsh" userId="dbd9ff37dea313d7" providerId="LiveId" clId="{317B1BEF-579A-4521-992C-5CCA632890A1}" dt="2022-12-01T12:55:42.371" v="12324" actId="20577"/>
          <ac:spMkLst>
            <pc:docMk/>
            <pc:sldMk cId="3863807627" sldId="263"/>
            <ac:spMk id="7" creationId="{D774D7E5-49EA-BF30-A900-8E91F7EA09B3}"/>
          </ac:spMkLst>
        </pc:spChg>
        <pc:picChg chg="add mod">
          <ac:chgData name="Holly Saltmarsh" userId="dbd9ff37dea313d7" providerId="LiveId" clId="{317B1BEF-579A-4521-992C-5CCA632890A1}" dt="2022-12-01T12:18:21.337" v="10129"/>
          <ac:picMkLst>
            <pc:docMk/>
            <pc:sldMk cId="3863807627" sldId="263"/>
            <ac:picMk id="4" creationId="{D56A27AE-C784-18B8-CDF9-7C8C9B30A173}"/>
          </ac:picMkLst>
        </pc:picChg>
        <pc:picChg chg="add del mod">
          <ac:chgData name="Holly Saltmarsh" userId="dbd9ff37dea313d7" providerId="LiveId" clId="{317B1BEF-579A-4521-992C-5CCA632890A1}" dt="2022-12-01T12:39:01.041" v="11995" actId="478"/>
          <ac:picMkLst>
            <pc:docMk/>
            <pc:sldMk cId="3863807627" sldId="263"/>
            <ac:picMk id="1026" creationId="{8E891197-ED4D-B15A-217E-67E220043C81}"/>
          </ac:picMkLst>
        </pc:picChg>
        <pc:picChg chg="add mod">
          <ac:chgData name="Holly Saltmarsh" userId="dbd9ff37dea313d7" providerId="LiveId" clId="{317B1BEF-579A-4521-992C-5CCA632890A1}" dt="2022-12-01T12:39:21.500" v="12003" actId="1076"/>
          <ac:picMkLst>
            <pc:docMk/>
            <pc:sldMk cId="3863807627" sldId="263"/>
            <ac:picMk id="1028" creationId="{1D9D584B-5C9D-AD15-A8D1-8F1F2A343158}"/>
          </ac:picMkLst>
        </pc:picChg>
        <pc:picChg chg="add mod">
          <ac:chgData name="Holly Saltmarsh" userId="dbd9ff37dea313d7" providerId="LiveId" clId="{317B1BEF-579A-4521-992C-5CCA632890A1}" dt="2022-12-01T12:46:17.054" v="12168" actId="1076"/>
          <ac:picMkLst>
            <pc:docMk/>
            <pc:sldMk cId="3863807627" sldId="263"/>
            <ac:picMk id="1030" creationId="{A1905349-70F7-C7AB-1ABC-55ECA03285FB}"/>
          </ac:picMkLst>
        </pc:picChg>
        <pc:picChg chg="add mod">
          <ac:chgData name="Holly Saltmarsh" userId="dbd9ff37dea313d7" providerId="LiveId" clId="{317B1BEF-579A-4521-992C-5CCA632890A1}" dt="2022-12-01T12:53:01.728" v="12292" actId="1076"/>
          <ac:picMkLst>
            <pc:docMk/>
            <pc:sldMk cId="3863807627" sldId="263"/>
            <ac:picMk id="1032" creationId="{1CADDFF2-E1BD-BE47-6B90-8A6585FB13D2}"/>
          </ac:picMkLst>
        </pc:picChg>
      </pc:sldChg>
      <pc:sldChg chg="delSp modSp new mod ord">
        <pc:chgData name="Holly Saltmarsh" userId="dbd9ff37dea313d7" providerId="LiveId" clId="{317B1BEF-579A-4521-992C-5CCA632890A1}" dt="2022-12-04T14:33:40.914" v="19387" actId="20577"/>
        <pc:sldMkLst>
          <pc:docMk/>
          <pc:sldMk cId="4121644065" sldId="264"/>
        </pc:sldMkLst>
        <pc:spChg chg="del">
          <ac:chgData name="Holly Saltmarsh" userId="dbd9ff37dea313d7" providerId="LiveId" clId="{317B1BEF-579A-4521-992C-5CCA632890A1}" dt="2022-12-03T18:58:34.036" v="13600" actId="478"/>
          <ac:spMkLst>
            <pc:docMk/>
            <pc:sldMk cId="4121644065" sldId="264"/>
            <ac:spMk id="2" creationId="{F5423600-C9A9-B2BC-B20C-44597F6C1528}"/>
          </ac:spMkLst>
        </pc:spChg>
        <pc:spChg chg="mod">
          <ac:chgData name="Holly Saltmarsh" userId="dbd9ff37dea313d7" providerId="LiveId" clId="{317B1BEF-579A-4521-992C-5CCA632890A1}" dt="2022-12-04T14:33:40.914" v="19387" actId="20577"/>
          <ac:spMkLst>
            <pc:docMk/>
            <pc:sldMk cId="4121644065" sldId="264"/>
            <ac:spMk id="3" creationId="{908B21A2-8CED-D7C8-5668-98842C601274}"/>
          </ac:spMkLst>
        </pc:spChg>
      </pc:sldChg>
      <pc:sldChg chg="addSp delSp modSp new mod">
        <pc:chgData name="Holly Saltmarsh" userId="dbd9ff37dea313d7" providerId="LiveId" clId="{317B1BEF-579A-4521-992C-5CCA632890A1}" dt="2022-12-04T14:56:00.339" v="20546" actId="403"/>
        <pc:sldMkLst>
          <pc:docMk/>
          <pc:sldMk cId="3399596418" sldId="265"/>
        </pc:sldMkLst>
        <pc:spChg chg="add del mod">
          <ac:chgData name="Holly Saltmarsh" userId="dbd9ff37dea313d7" providerId="LiveId" clId="{317B1BEF-579A-4521-992C-5CCA632890A1}" dt="2022-12-04T13:50:34.562" v="15723"/>
          <ac:spMkLst>
            <pc:docMk/>
            <pc:sldMk cId="3399596418" sldId="265"/>
            <ac:spMk id="2" creationId="{10E188E7-8E27-B0F7-A8B9-150ABD9075C8}"/>
          </ac:spMkLst>
        </pc:spChg>
        <pc:spChg chg="add mod">
          <ac:chgData name="Holly Saltmarsh" userId="dbd9ff37dea313d7" providerId="LiveId" clId="{317B1BEF-579A-4521-992C-5CCA632890A1}" dt="2022-12-04T14:56:00.339" v="20546" actId="403"/>
          <ac:spMkLst>
            <pc:docMk/>
            <pc:sldMk cId="3399596418" sldId="265"/>
            <ac:spMk id="2" creationId="{3F3A36BC-9A9A-802E-B282-13CE9BC6E91F}"/>
          </ac:spMkLst>
        </pc:spChg>
        <pc:spChg chg="del">
          <ac:chgData name="Holly Saltmarsh" userId="dbd9ff37dea313d7" providerId="LiveId" clId="{317B1BEF-579A-4521-992C-5CCA632890A1}" dt="2022-12-03T19:08:52.851" v="14198" actId="478"/>
          <ac:spMkLst>
            <pc:docMk/>
            <pc:sldMk cId="3399596418" sldId="265"/>
            <ac:spMk id="2" creationId="{F9A0786B-536A-7477-A8FD-A01DA9737693}"/>
          </ac:spMkLst>
        </pc:spChg>
        <pc:spChg chg="mod">
          <ac:chgData name="Holly Saltmarsh" userId="dbd9ff37dea313d7" providerId="LiveId" clId="{317B1BEF-579A-4521-992C-5CCA632890A1}" dt="2022-12-04T12:58:24.222" v="14504" actId="14100"/>
          <ac:spMkLst>
            <pc:docMk/>
            <pc:sldMk cId="3399596418" sldId="265"/>
            <ac:spMk id="3" creationId="{CE9C8751-9D4E-9A81-24A6-A19BA868CD31}"/>
          </ac:spMkLst>
        </pc:spChg>
        <pc:spChg chg="add mod">
          <ac:chgData name="Holly Saltmarsh" userId="dbd9ff37dea313d7" providerId="LiveId" clId="{317B1BEF-579A-4521-992C-5CCA632890A1}" dt="2022-12-03T19:09:19.762" v="14222" actId="404"/>
          <ac:spMkLst>
            <pc:docMk/>
            <pc:sldMk cId="3399596418" sldId="265"/>
            <ac:spMk id="5" creationId="{3325B844-30C7-A60F-6F1A-9D3F2DF6CA94}"/>
          </ac:spMkLst>
        </pc:spChg>
        <pc:spChg chg="add mod">
          <ac:chgData name="Holly Saltmarsh" userId="dbd9ff37dea313d7" providerId="LiveId" clId="{317B1BEF-579A-4521-992C-5CCA632890A1}" dt="2022-12-04T13:05:16.966" v="14982" actId="1076"/>
          <ac:spMkLst>
            <pc:docMk/>
            <pc:sldMk cId="3399596418" sldId="265"/>
            <ac:spMk id="6" creationId="{40050A78-551C-7E3C-2936-0BE47286BE31}"/>
          </ac:spMkLst>
        </pc:spChg>
        <pc:spChg chg="add mod">
          <ac:chgData name="Holly Saltmarsh" userId="dbd9ff37dea313d7" providerId="LiveId" clId="{317B1BEF-579A-4521-992C-5CCA632890A1}" dt="2022-12-04T13:52:44.539" v="15987" actId="20577"/>
          <ac:spMkLst>
            <pc:docMk/>
            <pc:sldMk cId="3399596418" sldId="265"/>
            <ac:spMk id="7" creationId="{F8BAC2BB-1654-3FE2-CF8F-A44C6D3A9023}"/>
          </ac:spMkLst>
        </pc:spChg>
        <pc:spChg chg="add del mod">
          <ac:chgData name="Holly Saltmarsh" userId="dbd9ff37dea313d7" providerId="LiveId" clId="{317B1BEF-579A-4521-992C-5CCA632890A1}" dt="2022-12-04T13:53:19.613" v="15989" actId="478"/>
          <ac:spMkLst>
            <pc:docMk/>
            <pc:sldMk cId="3399596418" sldId="265"/>
            <ac:spMk id="8" creationId="{84382152-A574-422D-8FF5-B9F8F8E411E5}"/>
          </ac:spMkLst>
        </pc:spChg>
        <pc:spChg chg="add mod">
          <ac:chgData name="Holly Saltmarsh" userId="dbd9ff37dea313d7" providerId="LiveId" clId="{317B1BEF-579A-4521-992C-5CCA632890A1}" dt="2022-12-04T14:44:19.918" v="19400" actId="1076"/>
          <ac:spMkLst>
            <pc:docMk/>
            <pc:sldMk cId="3399596418" sldId="265"/>
            <ac:spMk id="9" creationId="{9C6B53EC-614B-6520-AC57-1B9E99F92DFC}"/>
          </ac:spMkLst>
        </pc:spChg>
        <pc:picChg chg="add mod">
          <ac:chgData name="Holly Saltmarsh" userId="dbd9ff37dea313d7" providerId="LiveId" clId="{317B1BEF-579A-4521-992C-5CCA632890A1}" dt="2022-12-03T19:08:53.414" v="14199"/>
          <ac:picMkLst>
            <pc:docMk/>
            <pc:sldMk cId="3399596418" sldId="265"/>
            <ac:picMk id="4" creationId="{E5226F9A-16E6-EDBA-A043-B51358E46452}"/>
          </ac:picMkLst>
        </pc:picChg>
        <pc:picChg chg="add mod">
          <ac:chgData name="Holly Saltmarsh" userId="dbd9ff37dea313d7" providerId="LiveId" clId="{317B1BEF-579A-4521-992C-5CCA632890A1}" dt="2022-12-04T14:44:15.129" v="19399" actId="1076"/>
          <ac:picMkLst>
            <pc:docMk/>
            <pc:sldMk cId="3399596418" sldId="265"/>
            <ac:picMk id="1026" creationId="{C1DCF833-E359-1CAB-B9E9-510B52503B76}"/>
          </ac:picMkLst>
        </pc:picChg>
      </pc:sldChg>
      <pc:sldChg chg="addSp delSp modSp new mod">
        <pc:chgData name="Holly Saltmarsh" userId="dbd9ff37dea313d7" providerId="LiveId" clId="{317B1BEF-579A-4521-992C-5CCA632890A1}" dt="2022-12-04T14:41:57.833" v="19398" actId="20577"/>
        <pc:sldMkLst>
          <pc:docMk/>
          <pc:sldMk cId="1948210937" sldId="266"/>
        </pc:sldMkLst>
        <pc:spChg chg="del">
          <ac:chgData name="Holly Saltmarsh" userId="dbd9ff37dea313d7" providerId="LiveId" clId="{317B1BEF-579A-4521-992C-5CCA632890A1}" dt="2022-12-04T13:09:48.751" v="15699" actId="478"/>
          <ac:spMkLst>
            <pc:docMk/>
            <pc:sldMk cId="1948210937" sldId="266"/>
            <ac:spMk id="2" creationId="{06F2291C-E820-1A29-B4DC-DBEBD9E985BC}"/>
          </ac:spMkLst>
        </pc:spChg>
        <pc:spChg chg="add mod">
          <ac:chgData name="Holly Saltmarsh" userId="dbd9ff37dea313d7" providerId="LiveId" clId="{317B1BEF-579A-4521-992C-5CCA632890A1}" dt="2022-12-04T14:41:12.336" v="19389" actId="1076"/>
          <ac:spMkLst>
            <pc:docMk/>
            <pc:sldMk cId="1948210937" sldId="266"/>
            <ac:spMk id="2" creationId="{D3708906-E321-8E9A-AA26-8B8D5D20F741}"/>
          </ac:spMkLst>
        </pc:spChg>
        <pc:spChg chg="mod">
          <ac:chgData name="Holly Saltmarsh" userId="dbd9ff37dea313d7" providerId="LiveId" clId="{317B1BEF-579A-4521-992C-5CCA632890A1}" dt="2022-12-04T14:41:57.833" v="19398" actId="20577"/>
          <ac:spMkLst>
            <pc:docMk/>
            <pc:sldMk cId="1948210937" sldId="266"/>
            <ac:spMk id="3" creationId="{8190D348-3F24-5231-9313-25F0DA0C62DC}"/>
          </ac:spMkLst>
        </pc:spChg>
        <pc:spChg chg="add mod">
          <ac:chgData name="Holly Saltmarsh" userId="dbd9ff37dea313d7" providerId="LiveId" clId="{317B1BEF-579A-4521-992C-5CCA632890A1}" dt="2022-12-04T13:57:24.757" v="16044" actId="1076"/>
          <ac:spMkLst>
            <pc:docMk/>
            <pc:sldMk cId="1948210937" sldId="266"/>
            <ac:spMk id="5" creationId="{6CDD1F97-1392-955A-B083-97259EAC5749}"/>
          </ac:spMkLst>
        </pc:spChg>
        <pc:picChg chg="add mod">
          <ac:chgData name="Holly Saltmarsh" userId="dbd9ff37dea313d7" providerId="LiveId" clId="{317B1BEF-579A-4521-992C-5CCA632890A1}" dt="2022-12-04T13:09:49.143" v="15700"/>
          <ac:picMkLst>
            <pc:docMk/>
            <pc:sldMk cId="1948210937" sldId="266"/>
            <ac:picMk id="4" creationId="{0ED9968A-E33D-3A5D-4478-AD99BF5091B9}"/>
          </ac:picMkLst>
        </pc:picChg>
        <pc:picChg chg="add mod">
          <ac:chgData name="Holly Saltmarsh" userId="dbd9ff37dea313d7" providerId="LiveId" clId="{317B1BEF-579A-4521-992C-5CCA632890A1}" dt="2022-12-04T14:41:09.166" v="19388" actId="1076"/>
          <ac:picMkLst>
            <pc:docMk/>
            <pc:sldMk cId="1948210937" sldId="266"/>
            <ac:picMk id="3074" creationId="{8DF56513-61D2-0CFC-FC19-6CB2A8688A5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92F18F-045E-4D72-A710-38E84FEDF0E9}" type="datetimeFigureOut">
              <a:rPr lang="en-GB" smtClean="0"/>
              <a:t>04/12/2022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507738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92F18F-045E-4D72-A710-38E84FEDF0E9}" type="datetimeFigureOut">
              <a:rPr lang="en-GB" smtClean="0"/>
              <a:t>04/12/2022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2861241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92F18F-045E-4D72-A710-38E84FEDF0E9}" type="datetimeFigureOut">
              <a:rPr lang="en-GB" smtClean="0"/>
              <a:t>04/12/2022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112704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92F18F-045E-4D72-A710-38E84FEDF0E9}" type="datetimeFigureOut">
              <a:rPr lang="en-GB" smtClean="0"/>
              <a:t>04/12/2022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368117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92F18F-045E-4D72-A710-38E84FEDF0E9}" type="datetimeFigureOut">
              <a:rPr lang="en-GB" smtClean="0"/>
              <a:t>04/12/2022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1228680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92F18F-045E-4D72-A710-38E84FEDF0E9}" type="datetimeFigureOut">
              <a:rPr lang="en-GB" smtClean="0"/>
              <a:t>04/12/2022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3049377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92F18F-045E-4D72-A710-38E84FEDF0E9}" type="datetimeFigureOut">
              <a:rPr lang="en-GB" smtClean="0"/>
              <a:t>04/12/2022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586370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492F18F-045E-4D72-A710-38E84FEDF0E9}" type="datetimeFigureOut">
              <a:rPr lang="en-GB" smtClean="0"/>
              <a:t>04/12/2022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2808685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492F18F-045E-4D72-A710-38E84FEDF0E9}" type="datetimeFigureOut">
              <a:rPr lang="en-GB" smtClean="0"/>
              <a:t>04/12/2022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3992711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92F18F-045E-4D72-A710-38E84FEDF0E9}" type="datetimeFigureOut">
              <a:rPr lang="en-GB" smtClean="0"/>
              <a:t>04/12/2022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1716185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92F18F-045E-4D72-A710-38E84FEDF0E9}" type="datetimeFigureOut">
              <a:rPr lang="en-GB" smtClean="0"/>
              <a:t>04/12/2022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0395EE-62B7-4659-8283-ADC43387D72E}" type="slidenum">
              <a:rPr lang="en-GB" smtClean="0"/>
              <a:t>‹#›</a:t>
            </a:fld>
            <a:endParaRPr lang="en-GB"/>
          </a:p>
        </p:txBody>
      </p:sp>
    </p:spTree>
    <p:extLst>
      <p:ext uri="{BB962C8B-B14F-4D97-AF65-F5344CB8AC3E}">
        <p14:creationId xmlns:p14="http://schemas.microsoft.com/office/powerpoint/2010/main" val="3026682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2492F18F-045E-4D72-A710-38E84FEDF0E9}" type="datetimeFigureOut">
              <a:rPr lang="en-GB" smtClean="0"/>
              <a:t>04/12/2022</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DB0395EE-62B7-4659-8283-ADC43387D72E}" type="slidenum">
              <a:rPr lang="en-GB" smtClean="0"/>
              <a:t>‹#›</a:t>
            </a:fld>
            <a:endParaRPr lang="en-GB"/>
          </a:p>
        </p:txBody>
      </p:sp>
    </p:spTree>
    <p:extLst>
      <p:ext uri="{BB962C8B-B14F-4D97-AF65-F5344CB8AC3E}">
        <p14:creationId xmlns:p14="http://schemas.microsoft.com/office/powerpoint/2010/main" val="38461489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www.pecs-unitedkingdom.com/pec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ouryoungwonders.com/five-ways-children-learn-in-different-ways/" TargetMode="External"/><Relationship Id="rId3" Type="http://schemas.openxmlformats.org/officeDocument/2006/relationships/hyperlink" Target="https://www.simplypsychology.org/maslow.html" TargetMode="External"/><Relationship Id="rId7" Type="http://schemas.openxmlformats.org/officeDocument/2006/relationships/hyperlink" Target="https://webstockreview.net/explore/parent-clipart-parent-love/" TargetMode="External"/><Relationship Id="rId2" Type="http://schemas.openxmlformats.org/officeDocument/2006/relationships/hyperlink" Target="https://education.gov.scot/parentzone/my-child/transitions/what-are-transitions" TargetMode="External"/><Relationship Id="rId1" Type="http://schemas.openxmlformats.org/officeDocument/2006/relationships/slideLayout" Target="../slideLayouts/slideLayout2.xml"/><Relationship Id="rId6" Type="http://schemas.openxmlformats.org/officeDocument/2006/relationships/hyperlink" Target="https://www.familycorner.co.uk/what-%E2%80%98key-person%E2%80%99-and-why-are-they-important" TargetMode="External"/><Relationship Id="rId5" Type="http://schemas.openxmlformats.org/officeDocument/2006/relationships/hyperlink" Target="https://www.nurseryresources.org/articles/parents-as-partners/communication-with-parents/#:~:text=One%20of%20the%20most%20significant%2C%20is%20its%20ability,make%20transitions%20throughout%20the%20setting%20smooth%20More%20items" TargetMode="External"/><Relationship Id="rId4" Type="http://schemas.openxmlformats.org/officeDocument/2006/relationships/hyperlink" Target="https://r2.vlereader.com/EpubReader?ean=1782806265876"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earlyyearscareers.com/eyc/latest-news/overcoming-parent-in-partnership-barriers/" TargetMode="External"/><Relationship Id="rId2" Type="http://schemas.openxmlformats.org/officeDocument/2006/relationships/hyperlink" Target="http://cliparts.co/early-childhood-clip-art" TargetMode="External"/><Relationship Id="rId1" Type="http://schemas.openxmlformats.org/officeDocument/2006/relationships/slideLayout" Target="../slideLayouts/slideLayout2.xml"/><Relationship Id="rId6" Type="http://schemas.openxmlformats.org/officeDocument/2006/relationships/hyperlink" Target="https://holywellchurch.org.uk/children" TargetMode="External"/><Relationship Id="rId5" Type="http://schemas.openxmlformats.org/officeDocument/2006/relationships/hyperlink" Target="https://dontpanicdothis.com/what-is-the-root-cause-of-anxiety/" TargetMode="External"/><Relationship Id="rId4" Type="http://schemas.openxmlformats.org/officeDocument/2006/relationships/hyperlink" Target="https://beehivedaynursery.co.uk/about-us/parent-partnershi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1" descr="See the source image">
            <a:extLst>
              <a:ext uri="{FF2B5EF4-FFF2-40B4-BE49-F238E27FC236}">
                <a16:creationId xmlns:a16="http://schemas.microsoft.com/office/drawing/2014/main" id="{CA1BBE7C-9DA5-1743-9DE7-1C85D4A780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8386" y="3823020"/>
            <a:ext cx="5205352" cy="38628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216C9E0B-57DF-8B2F-CDC6-B15EF8133815}"/>
              </a:ext>
            </a:extLst>
          </p:cNvPr>
          <p:cNvSpPr/>
          <p:nvPr/>
        </p:nvSpPr>
        <p:spPr>
          <a:xfrm>
            <a:off x="362267" y="9302356"/>
            <a:ext cx="6085205" cy="2195830"/>
          </a:xfrm>
          <a:prstGeom prst="roundRect">
            <a:avLst/>
          </a:prstGeom>
          <a:noFill/>
          <a:ln w="1079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Text Box 2">
            <a:extLst>
              <a:ext uri="{FF2B5EF4-FFF2-40B4-BE49-F238E27FC236}">
                <a16:creationId xmlns:a16="http://schemas.microsoft.com/office/drawing/2014/main" id="{FA630F8B-C853-4EB8-B572-394F1EBBF56B}"/>
              </a:ext>
            </a:extLst>
          </p:cNvPr>
          <p:cNvSpPr txBox="1">
            <a:spLocks noChangeArrowheads="1"/>
          </p:cNvSpPr>
          <p:nvPr/>
        </p:nvSpPr>
        <p:spPr bwMode="auto">
          <a:xfrm>
            <a:off x="669925" y="9750190"/>
            <a:ext cx="5518150" cy="13001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F11799"/>
                </a:solidFill>
                <a:effectLst/>
                <a:latin typeface="Bookman Old Style" panose="02050604050505020204" pitchFamily="18" charset="0"/>
                <a:ea typeface="Calibri" panose="020F0502020204030204" pitchFamily="34" charset="0"/>
                <a:cs typeface="Times New Roman" panose="02020603050405020304" pitchFamily="18" charset="0"/>
              </a:rPr>
              <a:t>Handbook for Practitioners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4">
            <a:extLst>
              <a:ext uri="{FF2B5EF4-FFF2-40B4-BE49-F238E27FC236}">
                <a16:creationId xmlns:a16="http://schemas.microsoft.com/office/drawing/2014/main" id="{2F76BCCA-A425-0250-69A3-D2198F9738CA}"/>
              </a:ext>
            </a:extLst>
          </p:cNvPr>
          <p:cNvSpPr>
            <a:spLocks noChangeArrowheads="1"/>
          </p:cNvSpPr>
          <p:nvPr/>
        </p:nvSpPr>
        <p:spPr bwMode="auto">
          <a:xfrm>
            <a:off x="-1" y="864651"/>
            <a:ext cx="68580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a:ln>
                  <a:noFill/>
                </a:ln>
                <a:solidFill>
                  <a:srgbClr val="0070C0"/>
                </a:solidFill>
                <a:effectLst/>
                <a:latin typeface="Bookman Old Style" panose="02050604050505020204" pitchFamily="18" charset="0"/>
                <a:ea typeface="Calibri" panose="020F0502020204030204" pitchFamily="34" charset="0"/>
                <a:cs typeface="Times New Roman" panose="02020603050405020304" pitchFamily="18" charset="0"/>
              </a:rPr>
              <a:t>Transition in Early Years</a:t>
            </a:r>
            <a:endParaRPr kumimoji="0" lang="en-GB" altLang="en-US" sz="6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a:ln>
                  <a:noFill/>
                </a:ln>
                <a:solidFill>
                  <a:srgbClr val="F11799"/>
                </a:solidFill>
                <a:effectLst/>
                <a:latin typeface="Bookman Old Style" panose="02050604050505020204" pitchFamily="18" charset="0"/>
                <a:ea typeface="Calibri" panose="020F0502020204030204" pitchFamily="34" charset="0"/>
                <a:cs typeface="Times New Roman" panose="02020603050405020304" pitchFamily="18" charset="0"/>
              </a:rPr>
              <a:t>The importance of </a:t>
            </a:r>
            <a:r>
              <a:rPr lang="en-GB" altLang="en-US" sz="3600" b="1" dirty="0">
                <a:solidFill>
                  <a:srgbClr val="F11799"/>
                </a:solidFill>
                <a:latin typeface="Bookman Old Style" panose="02050604050505020204" pitchFamily="18" charset="0"/>
                <a:ea typeface="Calibri" panose="020F0502020204030204" pitchFamily="34" charset="0"/>
                <a:cs typeface="Times New Roman" panose="02020603050405020304" pitchFamily="18" charset="0"/>
              </a:rPr>
              <a:t>Communication during Transitions</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0D8F91C1-A201-0534-50FD-999359ADDBE4}"/>
              </a:ext>
            </a:extLst>
          </p:cNvPr>
          <p:cNvSpPr>
            <a:spLocks noChangeArrowheads="1"/>
          </p:cNvSpPr>
          <p:nvPr/>
        </p:nvSpPr>
        <p:spPr bwMode="auto">
          <a:xfrm>
            <a:off x="-410528" y="2248929"/>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26522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2FDF7073-5D2B-4C1F-AAD9-9472640BCA05}"/>
              </a:ext>
            </a:extLst>
          </p:cNvPr>
          <p:cNvSpPr>
            <a:spLocks noGrp="1"/>
          </p:cNvSpPr>
          <p:nvPr>
            <p:ph type="subTitle" idx="1"/>
          </p:nvPr>
        </p:nvSpPr>
        <p:spPr>
          <a:xfrm>
            <a:off x="420129" y="420131"/>
            <a:ext cx="6128951" cy="11417642"/>
          </a:xfrm>
        </p:spPr>
        <p:txBody>
          <a:bodyPr>
            <a:normAutofit/>
          </a:bodyPr>
          <a:lstStyle/>
          <a:p>
            <a:r>
              <a:rPr lang="en-GB" sz="4000" dirty="0"/>
              <a:t>Contents </a:t>
            </a:r>
          </a:p>
          <a:p>
            <a:endParaRPr lang="en-GB" sz="4000" dirty="0">
              <a:solidFill>
                <a:srgbClr val="3366FF"/>
              </a:solidFill>
            </a:endParaRPr>
          </a:p>
          <a:p>
            <a:pPr algn="l"/>
            <a:endParaRPr lang="en-GB" sz="4000" dirty="0">
              <a:solidFill>
                <a:srgbClr val="3366FF"/>
              </a:solidFill>
            </a:endParaRPr>
          </a:p>
        </p:txBody>
      </p:sp>
      <p:sp>
        <p:nvSpPr>
          <p:cNvPr id="3" name="Rectangle: Rounded Corners 2">
            <a:extLst>
              <a:ext uri="{FF2B5EF4-FFF2-40B4-BE49-F238E27FC236}">
                <a16:creationId xmlns:a16="http://schemas.microsoft.com/office/drawing/2014/main" id="{205B6593-B82C-7CAD-33AF-C3AA89C1735D}"/>
              </a:ext>
            </a:extLst>
          </p:cNvPr>
          <p:cNvSpPr/>
          <p:nvPr/>
        </p:nvSpPr>
        <p:spPr>
          <a:xfrm>
            <a:off x="543697" y="321279"/>
            <a:ext cx="5770606" cy="741404"/>
          </a:xfrm>
          <a:prstGeom prst="roundRect">
            <a:avLst/>
          </a:prstGeom>
          <a:noFill/>
          <a:ln w="6350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C144388-5EC8-6A05-AF4C-3D13B71227FD}"/>
              </a:ext>
            </a:extLst>
          </p:cNvPr>
          <p:cNvSpPr txBox="1"/>
          <p:nvPr/>
        </p:nvSpPr>
        <p:spPr>
          <a:xfrm>
            <a:off x="543697" y="1161535"/>
            <a:ext cx="5770606" cy="8279190"/>
          </a:xfrm>
          <a:prstGeom prst="rect">
            <a:avLst/>
          </a:prstGeom>
          <a:noFill/>
        </p:spPr>
        <p:txBody>
          <a:bodyPr wrap="square" rtlCol="0">
            <a:spAutoFit/>
          </a:bodyPr>
          <a:lstStyle/>
          <a:p>
            <a:r>
              <a:rPr lang="en-GB" sz="2800" dirty="0"/>
              <a:t>Introduction to Transitions – p3 </a:t>
            </a:r>
          </a:p>
          <a:p>
            <a:endParaRPr lang="en-GB" sz="2800" dirty="0"/>
          </a:p>
          <a:p>
            <a:endParaRPr lang="en-GB" sz="2800" dirty="0"/>
          </a:p>
          <a:p>
            <a:r>
              <a:rPr lang="en-GB" sz="2800" dirty="0"/>
              <a:t>The Needs of the Child – p4</a:t>
            </a:r>
          </a:p>
          <a:p>
            <a:endParaRPr lang="en-GB" sz="2800" dirty="0"/>
          </a:p>
          <a:p>
            <a:endParaRPr lang="en-GB" sz="2800" dirty="0"/>
          </a:p>
          <a:p>
            <a:r>
              <a:rPr lang="en-GB" sz="2800" dirty="0"/>
              <a:t>The Role of the Adult – p5-6</a:t>
            </a:r>
          </a:p>
          <a:p>
            <a:endParaRPr lang="en-GB" sz="2800" dirty="0"/>
          </a:p>
          <a:p>
            <a:endParaRPr lang="en-GB" sz="2800" dirty="0"/>
          </a:p>
          <a:p>
            <a:r>
              <a:rPr lang="en-GB" sz="2800" dirty="0"/>
              <a:t>Partnerships – p7</a:t>
            </a:r>
          </a:p>
          <a:p>
            <a:endParaRPr lang="en-GB" sz="2800" dirty="0"/>
          </a:p>
          <a:p>
            <a:endParaRPr lang="en-GB" sz="2800" dirty="0"/>
          </a:p>
          <a:p>
            <a:r>
              <a:rPr lang="en-GB" sz="2800" dirty="0"/>
              <a:t>Interventions – p8</a:t>
            </a:r>
          </a:p>
          <a:p>
            <a:endParaRPr lang="en-GB" sz="2800" dirty="0"/>
          </a:p>
          <a:p>
            <a:endParaRPr lang="en-GB" sz="2800" dirty="0"/>
          </a:p>
          <a:p>
            <a:r>
              <a:rPr lang="en-GB" sz="2800" dirty="0"/>
              <a:t>Proposed Outcomes – p9</a:t>
            </a:r>
          </a:p>
          <a:p>
            <a:endParaRPr lang="en-GB" sz="2800" dirty="0"/>
          </a:p>
          <a:p>
            <a:endParaRPr lang="en-GB" sz="2800" dirty="0"/>
          </a:p>
          <a:p>
            <a:r>
              <a:rPr lang="en-GB" sz="2800" dirty="0"/>
              <a:t>Reference List – p10-p11</a:t>
            </a:r>
          </a:p>
        </p:txBody>
      </p:sp>
    </p:spTree>
    <p:extLst>
      <p:ext uri="{BB962C8B-B14F-4D97-AF65-F5344CB8AC3E}">
        <p14:creationId xmlns:p14="http://schemas.microsoft.com/office/powerpoint/2010/main" val="3982923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B947796-1A14-2920-4E45-FA350D44641A}"/>
              </a:ext>
            </a:extLst>
          </p:cNvPr>
          <p:cNvSpPr>
            <a:spLocks noGrp="1"/>
          </p:cNvSpPr>
          <p:nvPr>
            <p:ph idx="1"/>
          </p:nvPr>
        </p:nvSpPr>
        <p:spPr>
          <a:xfrm>
            <a:off x="471487" y="477643"/>
            <a:ext cx="5915025" cy="609752"/>
          </a:xfrm>
        </p:spPr>
        <p:txBody>
          <a:bodyPr>
            <a:normAutofit lnSpcReduction="10000"/>
          </a:bodyPr>
          <a:lstStyle/>
          <a:p>
            <a:pPr marL="0" indent="0" algn="ctr">
              <a:buNone/>
            </a:pPr>
            <a:r>
              <a:rPr lang="en-GB" sz="4000" dirty="0"/>
              <a:t>Introduction</a:t>
            </a:r>
          </a:p>
        </p:txBody>
      </p:sp>
      <p:pic>
        <p:nvPicPr>
          <p:cNvPr id="7" name="Picture 6">
            <a:extLst>
              <a:ext uri="{FF2B5EF4-FFF2-40B4-BE49-F238E27FC236}">
                <a16:creationId xmlns:a16="http://schemas.microsoft.com/office/drawing/2014/main" id="{9CF20C77-062B-D39E-8A3F-53354BC0F269}"/>
              </a:ext>
            </a:extLst>
          </p:cNvPr>
          <p:cNvPicPr>
            <a:picLocks noChangeAspect="1"/>
          </p:cNvPicPr>
          <p:nvPr/>
        </p:nvPicPr>
        <p:blipFill>
          <a:blip r:embed="rId2"/>
          <a:stretch>
            <a:fillRect/>
          </a:stretch>
        </p:blipFill>
        <p:spPr>
          <a:xfrm>
            <a:off x="552134" y="288750"/>
            <a:ext cx="5834378" cy="798645"/>
          </a:xfrm>
          <a:prstGeom prst="rect">
            <a:avLst/>
          </a:prstGeom>
        </p:spPr>
      </p:pic>
      <p:sp>
        <p:nvSpPr>
          <p:cNvPr id="8" name="TextBox 7">
            <a:extLst>
              <a:ext uri="{FF2B5EF4-FFF2-40B4-BE49-F238E27FC236}">
                <a16:creationId xmlns:a16="http://schemas.microsoft.com/office/drawing/2014/main" id="{839F698C-F83C-0A10-6CC5-A3D3406CD812}"/>
              </a:ext>
            </a:extLst>
          </p:cNvPr>
          <p:cNvSpPr txBox="1"/>
          <p:nvPr/>
        </p:nvSpPr>
        <p:spPr>
          <a:xfrm>
            <a:off x="222422" y="1079674"/>
            <a:ext cx="6351373" cy="1077218"/>
          </a:xfrm>
          <a:prstGeom prst="rect">
            <a:avLst/>
          </a:prstGeom>
          <a:noFill/>
        </p:spPr>
        <p:txBody>
          <a:bodyPr wrap="square" rtlCol="0">
            <a:spAutoFit/>
          </a:bodyPr>
          <a:lstStyle/>
          <a:p>
            <a:r>
              <a:rPr lang="en-GB" sz="1600" dirty="0"/>
              <a:t>Early years practitioners play such an important role in the developmental process in children. Practitioners help children to learn, grow and develop their existing knowledge with encouraging behaviour. </a:t>
            </a:r>
          </a:p>
          <a:p>
            <a:endParaRPr lang="en-GB" sz="1600" dirty="0"/>
          </a:p>
        </p:txBody>
      </p:sp>
      <p:sp>
        <p:nvSpPr>
          <p:cNvPr id="9" name="TextBox 8">
            <a:extLst>
              <a:ext uri="{FF2B5EF4-FFF2-40B4-BE49-F238E27FC236}">
                <a16:creationId xmlns:a16="http://schemas.microsoft.com/office/drawing/2014/main" id="{2F931105-3E80-D933-E4DF-229D239293C6}"/>
              </a:ext>
            </a:extLst>
          </p:cNvPr>
          <p:cNvSpPr txBox="1"/>
          <p:nvPr/>
        </p:nvSpPr>
        <p:spPr>
          <a:xfrm>
            <a:off x="269010" y="2156892"/>
            <a:ext cx="2414730" cy="5755422"/>
          </a:xfrm>
          <a:prstGeom prst="rect">
            <a:avLst/>
          </a:prstGeom>
          <a:noFill/>
        </p:spPr>
        <p:txBody>
          <a:bodyPr wrap="square" rtlCol="0">
            <a:spAutoFit/>
          </a:bodyPr>
          <a:lstStyle/>
          <a:p>
            <a:r>
              <a:rPr lang="en-GB" sz="1600" dirty="0">
                <a:solidFill>
                  <a:srgbClr val="3366FF"/>
                </a:solidFill>
              </a:rPr>
              <a:t>Transitions</a:t>
            </a:r>
          </a:p>
          <a:p>
            <a:r>
              <a:rPr lang="en-GB" sz="1600" dirty="0">
                <a:solidFill>
                  <a:srgbClr val="3366FF"/>
                </a:solidFill>
              </a:rPr>
              <a:t>What are They?</a:t>
            </a:r>
          </a:p>
          <a:p>
            <a:r>
              <a:rPr lang="en-GB" sz="1600" dirty="0"/>
              <a:t>Transitions are the steps that young people make in order to develop mentally, and physically (Parent zone Scotland, 2022). </a:t>
            </a:r>
          </a:p>
          <a:p>
            <a:r>
              <a:rPr lang="en-GB" sz="1600" dirty="0"/>
              <a:t>As a practitioner, one of the most challenging but important situations, is transitioning. This is the time where the professional really has to get to know the child and take the time to research and develop their knowledge on how to meet their holistic needs. Not only this, but they need to be aware of their personal needs too, as each child is different, and learns in different ways. </a:t>
            </a:r>
          </a:p>
        </p:txBody>
      </p:sp>
      <p:sp>
        <p:nvSpPr>
          <p:cNvPr id="10" name="TextBox 9">
            <a:extLst>
              <a:ext uri="{FF2B5EF4-FFF2-40B4-BE49-F238E27FC236}">
                <a16:creationId xmlns:a16="http://schemas.microsoft.com/office/drawing/2014/main" id="{4223B112-AC66-F4BA-04DA-165D579CD0D4}"/>
              </a:ext>
            </a:extLst>
          </p:cNvPr>
          <p:cNvSpPr txBox="1"/>
          <p:nvPr/>
        </p:nvSpPr>
        <p:spPr>
          <a:xfrm>
            <a:off x="3583468" y="4770625"/>
            <a:ext cx="2803044" cy="3293209"/>
          </a:xfrm>
          <a:prstGeom prst="rect">
            <a:avLst/>
          </a:prstGeom>
          <a:noFill/>
        </p:spPr>
        <p:txBody>
          <a:bodyPr wrap="square" rtlCol="0">
            <a:spAutoFit/>
          </a:bodyPr>
          <a:lstStyle/>
          <a:p>
            <a:r>
              <a:rPr lang="en-GB" sz="1600" dirty="0"/>
              <a:t>At age 3, most children will start school. For some, this would be their first experience away from their parents or family. However, some children will have already been to flying start or a creche. Either way, the importance of the transition into part-time education is crucial. Practitioners need to be there t o support not only the children, but their parents or carers too. </a:t>
            </a:r>
          </a:p>
        </p:txBody>
      </p:sp>
      <p:sp>
        <p:nvSpPr>
          <p:cNvPr id="2" name="TextBox 1">
            <a:extLst>
              <a:ext uri="{FF2B5EF4-FFF2-40B4-BE49-F238E27FC236}">
                <a16:creationId xmlns:a16="http://schemas.microsoft.com/office/drawing/2014/main" id="{58520EDB-C74C-C34C-B98F-69BA14EF9FBF}"/>
              </a:ext>
            </a:extLst>
          </p:cNvPr>
          <p:cNvSpPr txBox="1"/>
          <p:nvPr/>
        </p:nvSpPr>
        <p:spPr>
          <a:xfrm>
            <a:off x="222422" y="10035108"/>
            <a:ext cx="6635578" cy="1569660"/>
          </a:xfrm>
          <a:prstGeom prst="rect">
            <a:avLst/>
          </a:prstGeom>
          <a:noFill/>
        </p:spPr>
        <p:txBody>
          <a:bodyPr wrap="square" rtlCol="0">
            <a:spAutoFit/>
          </a:bodyPr>
          <a:lstStyle/>
          <a:p>
            <a:r>
              <a:rPr lang="en-GB" sz="1600" dirty="0"/>
              <a:t>According to Our Young Wonders (2020), there are 5 main ways a child can initially learn. These are visual, tactile, auditory, logical, and social. If children are presented with an activity, it is very likely that each child will approach the task differently, and complete it in certain ways. This means that the ‘key worker’ or practitioner must be able to meet their needs and realise what that specific child needs support with. </a:t>
            </a:r>
          </a:p>
        </p:txBody>
      </p:sp>
      <p:pic>
        <p:nvPicPr>
          <p:cNvPr id="2050" name="Picture 2" descr="See the source image">
            <a:extLst>
              <a:ext uri="{FF2B5EF4-FFF2-40B4-BE49-F238E27FC236}">
                <a16:creationId xmlns:a16="http://schemas.microsoft.com/office/drawing/2014/main" id="{3E0B31C0-7154-8339-E1B6-7692C9C3CC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391" y="8385999"/>
            <a:ext cx="3263900" cy="10214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FF2B5D-2532-2DF9-9FC5-42D6528CEA2F}"/>
              </a:ext>
            </a:extLst>
          </p:cNvPr>
          <p:cNvSpPr txBox="1"/>
          <p:nvPr/>
        </p:nvSpPr>
        <p:spPr>
          <a:xfrm>
            <a:off x="3384094" y="9356915"/>
            <a:ext cx="1467197" cy="307777"/>
          </a:xfrm>
          <a:prstGeom prst="rect">
            <a:avLst/>
          </a:prstGeom>
          <a:noFill/>
        </p:spPr>
        <p:txBody>
          <a:bodyPr wrap="none" rtlCol="0">
            <a:spAutoFit/>
          </a:bodyPr>
          <a:lstStyle/>
          <a:p>
            <a:r>
              <a:rPr lang="en-GB" sz="1400" dirty="0"/>
              <a:t>Cliparts.co (2022)</a:t>
            </a:r>
          </a:p>
        </p:txBody>
      </p:sp>
      <p:sp>
        <p:nvSpPr>
          <p:cNvPr id="4" name="TextBox 3">
            <a:extLst>
              <a:ext uri="{FF2B5EF4-FFF2-40B4-BE49-F238E27FC236}">
                <a16:creationId xmlns:a16="http://schemas.microsoft.com/office/drawing/2014/main" id="{56BA2948-E919-9663-06A7-86A8267B6CED}"/>
              </a:ext>
            </a:extLst>
          </p:cNvPr>
          <p:cNvSpPr txBox="1"/>
          <p:nvPr/>
        </p:nvSpPr>
        <p:spPr>
          <a:xfrm>
            <a:off x="2809534" y="2156892"/>
            <a:ext cx="3890055" cy="2585323"/>
          </a:xfrm>
          <a:prstGeom prst="rect">
            <a:avLst/>
          </a:prstGeom>
          <a:noFill/>
        </p:spPr>
        <p:txBody>
          <a:bodyPr wrap="square" rtlCol="0">
            <a:spAutoFit/>
          </a:bodyPr>
          <a:lstStyle/>
          <a:p>
            <a:r>
              <a:rPr lang="en-GB" sz="1600" b="1" dirty="0">
                <a:solidFill>
                  <a:srgbClr val="3366FF"/>
                </a:solidFill>
              </a:rPr>
              <a:t>Aims</a:t>
            </a:r>
          </a:p>
          <a:p>
            <a:r>
              <a:rPr lang="en-GB" sz="1600" dirty="0"/>
              <a:t>The aim of this handbook, is to educate practitioners in the early years, and support is, and how important communication is throughout. them in supporting children who are starting their first experience of education in nursery. It will help practitioners realise what their role in this transition </a:t>
            </a:r>
          </a:p>
          <a:p>
            <a:endParaRPr lang="en-GB" dirty="0"/>
          </a:p>
        </p:txBody>
      </p:sp>
    </p:spTree>
    <p:extLst>
      <p:ext uri="{BB962C8B-B14F-4D97-AF65-F5344CB8AC3E}">
        <p14:creationId xmlns:p14="http://schemas.microsoft.com/office/powerpoint/2010/main" val="1196858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14759E-F219-0E7F-38A6-4CBAB8F85D51}"/>
              </a:ext>
            </a:extLst>
          </p:cNvPr>
          <p:cNvSpPr>
            <a:spLocks noGrp="1"/>
          </p:cNvSpPr>
          <p:nvPr>
            <p:ph idx="1"/>
          </p:nvPr>
        </p:nvSpPr>
        <p:spPr>
          <a:xfrm>
            <a:off x="239259" y="1221726"/>
            <a:ext cx="6147253" cy="2174617"/>
          </a:xfrm>
        </p:spPr>
        <p:txBody>
          <a:bodyPr>
            <a:normAutofit/>
          </a:bodyPr>
          <a:lstStyle/>
          <a:p>
            <a:pPr marL="0" indent="0">
              <a:buNone/>
            </a:pPr>
            <a:r>
              <a:rPr lang="en-GB" sz="1600" dirty="0"/>
              <a:t>When considering the needs of the child, practitioners must think about their needs holistically. This means that they consider all factors of the </a:t>
            </a:r>
            <a:r>
              <a:rPr lang="en-GB" sz="1600" dirty="0" err="1"/>
              <a:t>childs</a:t>
            </a:r>
            <a:r>
              <a:rPr lang="en-GB" sz="1600" dirty="0"/>
              <a:t> development, such as their environment, social abilities and mental abilities. It is important that the child is challenged, but not to the point where they stress out and cause more trauma or stress, as this could result in them not wanting to do activities that are similar again. </a:t>
            </a:r>
          </a:p>
          <a:p>
            <a:pPr marL="0" indent="0">
              <a:buNone/>
            </a:pPr>
            <a:r>
              <a:rPr lang="en-GB" sz="1600" dirty="0"/>
              <a:t>There are many theories that support the needs of the child. One of the most used theory, is Maslow’s Hierarchy of needs. </a:t>
            </a:r>
          </a:p>
          <a:p>
            <a:pPr marL="0" indent="0">
              <a:buNone/>
            </a:pPr>
            <a:endParaRPr lang="en-GB" sz="1600" dirty="0"/>
          </a:p>
        </p:txBody>
      </p:sp>
      <p:pic>
        <p:nvPicPr>
          <p:cNvPr id="4" name="Picture 3">
            <a:extLst>
              <a:ext uri="{FF2B5EF4-FFF2-40B4-BE49-F238E27FC236}">
                <a16:creationId xmlns:a16="http://schemas.microsoft.com/office/drawing/2014/main" id="{4C7C71FA-CED3-75A2-8EF3-DC6AC7C0066A}"/>
              </a:ext>
            </a:extLst>
          </p:cNvPr>
          <p:cNvPicPr>
            <a:picLocks noChangeAspect="1"/>
          </p:cNvPicPr>
          <p:nvPr/>
        </p:nvPicPr>
        <p:blipFill>
          <a:blip r:embed="rId2"/>
          <a:stretch>
            <a:fillRect/>
          </a:stretch>
        </p:blipFill>
        <p:spPr>
          <a:xfrm>
            <a:off x="552134" y="288750"/>
            <a:ext cx="5834378" cy="798645"/>
          </a:xfrm>
          <a:prstGeom prst="rect">
            <a:avLst/>
          </a:prstGeom>
        </p:spPr>
      </p:pic>
      <p:sp>
        <p:nvSpPr>
          <p:cNvPr id="6" name="TextBox 5">
            <a:extLst>
              <a:ext uri="{FF2B5EF4-FFF2-40B4-BE49-F238E27FC236}">
                <a16:creationId xmlns:a16="http://schemas.microsoft.com/office/drawing/2014/main" id="{34B69AFB-994F-E58F-2C26-3B68DDFC7840}"/>
              </a:ext>
            </a:extLst>
          </p:cNvPr>
          <p:cNvSpPr txBox="1"/>
          <p:nvPr/>
        </p:nvSpPr>
        <p:spPr>
          <a:xfrm>
            <a:off x="750627" y="423081"/>
            <a:ext cx="5555239" cy="461665"/>
          </a:xfrm>
          <a:prstGeom prst="rect">
            <a:avLst/>
          </a:prstGeom>
          <a:noFill/>
        </p:spPr>
        <p:txBody>
          <a:bodyPr wrap="square" rtlCol="0">
            <a:spAutoFit/>
          </a:bodyPr>
          <a:lstStyle/>
          <a:p>
            <a:pPr algn="ctr"/>
            <a:r>
              <a:rPr lang="en-GB" sz="2400" dirty="0"/>
              <a:t>The Needs of The Child</a:t>
            </a:r>
          </a:p>
        </p:txBody>
      </p:sp>
      <p:pic>
        <p:nvPicPr>
          <p:cNvPr id="3076" name="Picture 4" descr="See the source image">
            <a:extLst>
              <a:ext uri="{FF2B5EF4-FFF2-40B4-BE49-F238E27FC236}">
                <a16:creationId xmlns:a16="http://schemas.microsoft.com/office/drawing/2014/main" id="{3DFEE9F1-A303-B01B-638C-1351FE28B7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259" y="3283183"/>
            <a:ext cx="2922945" cy="217461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4570AE3-725C-7C91-257E-52E8479E3CDD}"/>
              </a:ext>
            </a:extLst>
          </p:cNvPr>
          <p:cNvSpPr txBox="1"/>
          <p:nvPr/>
        </p:nvSpPr>
        <p:spPr>
          <a:xfrm>
            <a:off x="3429000" y="3283183"/>
            <a:ext cx="3189741" cy="4278094"/>
          </a:xfrm>
          <a:prstGeom prst="rect">
            <a:avLst/>
          </a:prstGeom>
          <a:noFill/>
        </p:spPr>
        <p:txBody>
          <a:bodyPr wrap="square" rtlCol="0">
            <a:spAutoFit/>
          </a:bodyPr>
          <a:lstStyle/>
          <a:p>
            <a:r>
              <a:rPr lang="en-GB" sz="1600" dirty="0"/>
              <a:t>Maslow’s Hierarchy of Needs demonstrates 5 basic needs that a person needs to not only survive, but thrive. Maslow says that a child needs to have all of these needs met to fully develop. The needs are, physiological, safety, longingness, esteem, and self-actualisation.  He suggests that if even one of these needs is not met, it can lead to issues when the child develops. The levels of needs are in order of importance, meaning without the basic physiological needs such as eating and drinking, the higher needs such as feeling accomplished are not even of thought. </a:t>
            </a:r>
          </a:p>
        </p:txBody>
      </p:sp>
      <p:sp>
        <p:nvSpPr>
          <p:cNvPr id="8" name="TextBox 7">
            <a:extLst>
              <a:ext uri="{FF2B5EF4-FFF2-40B4-BE49-F238E27FC236}">
                <a16:creationId xmlns:a16="http://schemas.microsoft.com/office/drawing/2014/main" id="{089E7BBB-71D8-14CE-84DC-0FFF7D7FDE33}"/>
              </a:ext>
            </a:extLst>
          </p:cNvPr>
          <p:cNvSpPr txBox="1"/>
          <p:nvPr/>
        </p:nvSpPr>
        <p:spPr>
          <a:xfrm>
            <a:off x="1944913" y="5457800"/>
            <a:ext cx="1364343" cy="307777"/>
          </a:xfrm>
          <a:prstGeom prst="rect">
            <a:avLst/>
          </a:prstGeom>
          <a:noFill/>
        </p:spPr>
        <p:txBody>
          <a:bodyPr wrap="square" rtlCol="0">
            <a:spAutoFit/>
          </a:bodyPr>
          <a:lstStyle/>
          <a:p>
            <a:r>
              <a:rPr lang="en-GB" sz="1400" b="0" i="0" dirty="0">
                <a:effectLst/>
              </a:rPr>
              <a:t>McLeod</a:t>
            </a:r>
            <a:r>
              <a:rPr lang="en-GB" sz="1400" dirty="0"/>
              <a:t> (2007)</a:t>
            </a:r>
          </a:p>
        </p:txBody>
      </p:sp>
      <p:sp>
        <p:nvSpPr>
          <p:cNvPr id="2" name="TextBox 1">
            <a:extLst>
              <a:ext uri="{FF2B5EF4-FFF2-40B4-BE49-F238E27FC236}">
                <a16:creationId xmlns:a16="http://schemas.microsoft.com/office/drawing/2014/main" id="{0060AEBA-D47D-7D30-E7A4-A634B896F665}"/>
              </a:ext>
            </a:extLst>
          </p:cNvPr>
          <p:cNvSpPr txBox="1"/>
          <p:nvPr/>
        </p:nvSpPr>
        <p:spPr>
          <a:xfrm>
            <a:off x="239259" y="6096001"/>
            <a:ext cx="3189741" cy="1754326"/>
          </a:xfrm>
          <a:prstGeom prst="rect">
            <a:avLst/>
          </a:prstGeom>
          <a:noFill/>
        </p:spPr>
        <p:txBody>
          <a:bodyPr wrap="square" rtlCol="0">
            <a:spAutoFit/>
          </a:bodyPr>
          <a:lstStyle/>
          <a:p>
            <a:r>
              <a:rPr lang="en-GB" dirty="0"/>
              <a:t>Children are very complex, and it is hard to know what they are feeling or thinking. This can be especially difficult when the child is non-verbal. </a:t>
            </a:r>
          </a:p>
          <a:p>
            <a:endParaRPr lang="en-GB" dirty="0"/>
          </a:p>
        </p:txBody>
      </p:sp>
      <p:sp>
        <p:nvSpPr>
          <p:cNvPr id="5" name="TextBox 4">
            <a:extLst>
              <a:ext uri="{FF2B5EF4-FFF2-40B4-BE49-F238E27FC236}">
                <a16:creationId xmlns:a16="http://schemas.microsoft.com/office/drawing/2014/main" id="{5155350A-106C-C132-5141-B39259364B26}"/>
              </a:ext>
            </a:extLst>
          </p:cNvPr>
          <p:cNvSpPr txBox="1"/>
          <p:nvPr/>
        </p:nvSpPr>
        <p:spPr>
          <a:xfrm>
            <a:off x="239259" y="7561278"/>
            <a:ext cx="6516383" cy="4524315"/>
          </a:xfrm>
          <a:prstGeom prst="rect">
            <a:avLst/>
          </a:prstGeom>
          <a:noFill/>
        </p:spPr>
        <p:txBody>
          <a:bodyPr wrap="square" rtlCol="0">
            <a:spAutoFit/>
          </a:bodyPr>
          <a:lstStyle/>
          <a:p>
            <a:r>
              <a:rPr lang="en-GB" b="1" dirty="0">
                <a:solidFill>
                  <a:srgbClr val="3366FF"/>
                </a:solidFill>
              </a:rPr>
              <a:t>Supporting non-verbal children </a:t>
            </a:r>
          </a:p>
          <a:p>
            <a:pPr algn="l"/>
            <a:r>
              <a:rPr lang="en-GB" dirty="0"/>
              <a:t>In order for non-verbal children to feel safe and at ease with the transition from home to nursery, the practitioner must have the ability to find a way to communicate with the child, so that they fully understand what is going on. Ways in which a practitioner can do this is by using the Picture Exchange Communication System (PECS). </a:t>
            </a:r>
          </a:p>
          <a:p>
            <a:pPr algn="l"/>
            <a:r>
              <a:rPr lang="en-GB" dirty="0">
                <a:hlinkClick r:id="rId4">
                  <a:extLst>
                    <a:ext uri="{A12FA001-AC4F-418D-AE19-62706E023703}">
                      <ahyp:hlinkClr xmlns:ahyp="http://schemas.microsoft.com/office/drawing/2018/hyperlinkcolor" val="tx"/>
                    </a:ext>
                  </a:extLst>
                </a:hlinkClick>
              </a:rPr>
              <a:t>“</a:t>
            </a:r>
            <a:r>
              <a:rPr lang="en-GB" b="0" i="0" strike="noStrike" dirty="0">
                <a:effectLst/>
                <a:hlinkClick r:id="rId4">
                  <a:extLst>
                    <a:ext uri="{A12FA001-AC4F-418D-AE19-62706E023703}">
                      <ahyp:hlinkClr xmlns:ahyp="http://schemas.microsoft.com/office/drawing/2018/hyperlinkcolor" val="tx"/>
                    </a:ext>
                  </a:extLst>
                </a:hlinkClick>
              </a:rPr>
              <a:t>PECS</a:t>
            </a:r>
            <a:r>
              <a:rPr lang="en-GB" b="0" i="0" dirty="0">
                <a:effectLst/>
              </a:rPr>
              <a:t> is a structured approach to developing communication with a pupil by ‘exchanging’ a symbol (picture) for a desired item.</a:t>
            </a:r>
          </a:p>
          <a:p>
            <a:pPr algn="l">
              <a:buFont typeface="Arial" panose="020B0604020202020204" pitchFamily="34" charset="0"/>
              <a:buChar char="•"/>
            </a:pPr>
            <a:r>
              <a:rPr lang="en-GB" b="0" i="0" dirty="0">
                <a:effectLst/>
              </a:rPr>
              <a:t>It has a defined hierarchy that has to be followed (6 phases)</a:t>
            </a:r>
          </a:p>
          <a:p>
            <a:pPr algn="l">
              <a:buFont typeface="Arial" panose="020B0604020202020204" pitchFamily="34" charset="0"/>
              <a:buChar char="•"/>
            </a:pPr>
            <a:r>
              <a:rPr lang="en-GB" b="0" i="0" dirty="0">
                <a:effectLst/>
              </a:rPr>
              <a:t>Colleagues need to have completed specialist training through Pyramid Education to be able to ensure that this is being implemented correctly” </a:t>
            </a:r>
            <a:r>
              <a:rPr lang="en-GB" b="0" i="0" dirty="0" err="1">
                <a:effectLst/>
              </a:rPr>
              <a:t>Kinderly</a:t>
            </a:r>
            <a:r>
              <a:rPr lang="en-GB" b="0" i="0" dirty="0">
                <a:effectLst/>
              </a:rPr>
              <a:t> (2018). This suggests tha</a:t>
            </a:r>
            <a:r>
              <a:rPr lang="en-GB" dirty="0"/>
              <a:t>t the use of pictures can help the child communicate with the practitioner, and is a way of telling them what they are comfortable doing, and what they have difficulties with.</a:t>
            </a:r>
            <a:endParaRPr lang="en-GB" b="0" i="0" dirty="0">
              <a:effectLst/>
            </a:endParaRPr>
          </a:p>
        </p:txBody>
      </p:sp>
    </p:spTree>
    <p:extLst>
      <p:ext uri="{BB962C8B-B14F-4D97-AF65-F5344CB8AC3E}">
        <p14:creationId xmlns:p14="http://schemas.microsoft.com/office/powerpoint/2010/main" val="1223478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35DFB7-5A5F-C593-8080-82D952277EA9}"/>
              </a:ext>
            </a:extLst>
          </p:cNvPr>
          <p:cNvSpPr>
            <a:spLocks noGrp="1"/>
          </p:cNvSpPr>
          <p:nvPr>
            <p:ph idx="1"/>
          </p:nvPr>
        </p:nvSpPr>
        <p:spPr>
          <a:xfrm>
            <a:off x="471488" y="1371600"/>
            <a:ext cx="5915025" cy="10531650"/>
          </a:xfrm>
        </p:spPr>
        <p:txBody>
          <a:bodyPr>
            <a:normAutofit/>
          </a:bodyPr>
          <a:lstStyle/>
          <a:p>
            <a:pPr marL="0" indent="0">
              <a:buNone/>
            </a:pPr>
            <a:r>
              <a:rPr lang="en-GB" sz="1400" dirty="0"/>
              <a:t>There are many skills required to ensure a smooth transition from home to school. It involves a large amount of liaise between the parent/carer, and the practitioner. </a:t>
            </a:r>
          </a:p>
          <a:p>
            <a:pPr marL="0" indent="0">
              <a:buNone/>
            </a:pPr>
            <a:r>
              <a:rPr lang="en-GB" sz="1400" dirty="0"/>
              <a:t>Good communication is one of the most important factors that play into transitions. Both practitioners and parents want the child’s transition to be as stress-free as possible, for everyone involved. The use of effective communication involves the practitioner talking to the parents and really getting to know the child and their needs before even starting at nursery. This can be achieved with welcome meetings, and allowing parents into the nursery or setting, with their child, to see the nursery itself. Also, the child will see that the parent and practitioner have a good relationship, meaning they will be able to trust the practitioner more.</a:t>
            </a:r>
          </a:p>
          <a:p>
            <a:pPr marL="0" indent="0">
              <a:buNone/>
            </a:pPr>
            <a:r>
              <a:rPr lang="en-GB" sz="1400" b="1" dirty="0">
                <a:solidFill>
                  <a:srgbClr val="3366FF"/>
                </a:solidFill>
              </a:rPr>
              <a:t>Why is communication so important?</a:t>
            </a:r>
          </a:p>
          <a:p>
            <a:pPr marL="0" indent="0">
              <a:buNone/>
            </a:pPr>
            <a:r>
              <a:rPr lang="en-GB" sz="1400" dirty="0"/>
              <a:t>It is not only important to communicate with the parents, but the child too. Not all children are the same, and will adjust differently to their new setting. Creating visuals such as laminated cards with activities such as playtime, snack time, and home time may help some of the children feel more at ease with their first few times at nursery. Although, some children may need this every time they are in nursery, and may have needs that the practitioner must  be able to support.   </a:t>
            </a:r>
          </a:p>
          <a:p>
            <a:pPr marL="0" indent="0">
              <a:buNone/>
            </a:pPr>
            <a:r>
              <a:rPr lang="en-GB" sz="1400" dirty="0"/>
              <a:t>It is vital for parents and the practitioner to have effective communication as the parents are with the child for the majority of the day, and have been with them for roughly 3 years before starting nursery. Some children may not have been away from their parents or family before, so it may be hard to adjust. This shows that parents know their children best, they know what they like, dislike, and their general ability. </a:t>
            </a:r>
          </a:p>
          <a:p>
            <a:pPr marL="0" indent="0">
              <a:buNone/>
            </a:pPr>
            <a:r>
              <a:rPr lang="en-GB" sz="1400" dirty="0"/>
              <a:t>Building relationships between the practitioner and the child is vital, however it is just as important to build good relationships with the parents of the child. The parent will hopefully begin to trust the practitioner, allowing them to discuss openly with them any concerns they have for the welfare of their child, themselves or any other issues that may occur. If any concerns are endangering to the child or the parent, the practitioner can then pass on this to other professionals that can help in this situation, such as a social worker. This can only be done though, if the parent has allowed the practitioner to disclose their information, otherwise this must be kept confidential, unless of course, the adult or the child is in danger, is a threat to themselves, or has asked for help. Resources, N (2019)</a:t>
            </a:r>
          </a:p>
          <a:p>
            <a:pPr marL="0" indent="0">
              <a:buNone/>
            </a:pPr>
            <a:r>
              <a:rPr lang="en-GB" sz="1400" b="1" dirty="0">
                <a:solidFill>
                  <a:srgbClr val="3366FF"/>
                </a:solidFill>
              </a:rPr>
              <a:t>Ways in which the practitioner can support the transition </a:t>
            </a:r>
          </a:p>
          <a:p>
            <a:pPr marL="0" indent="0">
              <a:buNone/>
            </a:pPr>
            <a:r>
              <a:rPr lang="en-GB" sz="1400" dirty="0"/>
              <a:t>Any transition can make a person feel anxious, so supporting the parents and children is a necessary step in order for the child to thrive and succeed at school. Starting nursery is a huge step as this is their first experience of the education system. The huge step can be reduced and easier if there is a key person for the child and parent. A key person is a specific person assigned to ensure the safety, and well-being of the child. Pilcher, M (2022).</a:t>
            </a:r>
          </a:p>
          <a:p>
            <a:pPr marL="0" indent="0">
              <a:buNone/>
            </a:pPr>
            <a:r>
              <a:rPr lang="en-GB" sz="1400" dirty="0"/>
              <a:t>A key worker can act as a role model to the children, and show them how to play nicely with others, learn to interact well and show them how to build relationships with other children. </a:t>
            </a:r>
          </a:p>
          <a:p>
            <a:pPr marL="0" indent="0">
              <a:buNone/>
            </a:pPr>
            <a:endParaRPr lang="en-GB" sz="1400" dirty="0"/>
          </a:p>
          <a:p>
            <a:pPr marL="0" indent="0">
              <a:buNone/>
            </a:pPr>
            <a:endParaRPr lang="en-GB" sz="1400" dirty="0"/>
          </a:p>
          <a:p>
            <a:pPr marL="0" indent="0">
              <a:buNone/>
            </a:pPr>
            <a:endParaRPr lang="en-GB" sz="1400" dirty="0"/>
          </a:p>
        </p:txBody>
      </p:sp>
      <p:pic>
        <p:nvPicPr>
          <p:cNvPr id="4" name="Picture 3">
            <a:extLst>
              <a:ext uri="{FF2B5EF4-FFF2-40B4-BE49-F238E27FC236}">
                <a16:creationId xmlns:a16="http://schemas.microsoft.com/office/drawing/2014/main" id="{C1931C83-3933-D957-971D-B6E61730CA49}"/>
              </a:ext>
            </a:extLst>
          </p:cNvPr>
          <p:cNvPicPr>
            <a:picLocks noChangeAspect="1"/>
          </p:cNvPicPr>
          <p:nvPr/>
        </p:nvPicPr>
        <p:blipFill>
          <a:blip r:embed="rId2"/>
          <a:stretch>
            <a:fillRect/>
          </a:stretch>
        </p:blipFill>
        <p:spPr>
          <a:xfrm>
            <a:off x="552134" y="288750"/>
            <a:ext cx="5834378" cy="798645"/>
          </a:xfrm>
          <a:prstGeom prst="rect">
            <a:avLst/>
          </a:prstGeom>
        </p:spPr>
      </p:pic>
      <p:sp>
        <p:nvSpPr>
          <p:cNvPr id="5" name="TextBox 4">
            <a:extLst>
              <a:ext uri="{FF2B5EF4-FFF2-40B4-BE49-F238E27FC236}">
                <a16:creationId xmlns:a16="http://schemas.microsoft.com/office/drawing/2014/main" id="{8802E1A7-4334-1A2A-0582-D00348180DA9}"/>
              </a:ext>
            </a:extLst>
          </p:cNvPr>
          <p:cNvSpPr txBox="1"/>
          <p:nvPr/>
        </p:nvSpPr>
        <p:spPr>
          <a:xfrm>
            <a:off x="762000" y="419100"/>
            <a:ext cx="5362575" cy="400110"/>
          </a:xfrm>
          <a:prstGeom prst="rect">
            <a:avLst/>
          </a:prstGeom>
          <a:noFill/>
        </p:spPr>
        <p:txBody>
          <a:bodyPr wrap="square" rtlCol="0">
            <a:spAutoFit/>
          </a:bodyPr>
          <a:lstStyle/>
          <a:p>
            <a:pPr algn="ctr"/>
            <a:r>
              <a:rPr lang="en-GB" sz="2000" dirty="0"/>
              <a:t>The Role of The Adult </a:t>
            </a:r>
          </a:p>
        </p:txBody>
      </p:sp>
    </p:spTree>
    <p:extLst>
      <p:ext uri="{BB962C8B-B14F-4D97-AF65-F5344CB8AC3E}">
        <p14:creationId xmlns:p14="http://schemas.microsoft.com/office/powerpoint/2010/main" val="3961471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C1BCB1-43D4-A37D-D9E5-87AA63F7BA71}"/>
              </a:ext>
            </a:extLst>
          </p:cNvPr>
          <p:cNvSpPr>
            <a:spLocks noGrp="1"/>
          </p:cNvSpPr>
          <p:nvPr>
            <p:ph idx="1"/>
          </p:nvPr>
        </p:nvSpPr>
        <p:spPr>
          <a:xfrm>
            <a:off x="471488" y="235390"/>
            <a:ext cx="5915025" cy="2298260"/>
          </a:xfrm>
        </p:spPr>
        <p:txBody>
          <a:bodyPr>
            <a:normAutofit/>
          </a:bodyPr>
          <a:lstStyle/>
          <a:p>
            <a:pPr marL="0" indent="0">
              <a:buNone/>
            </a:pPr>
            <a:r>
              <a:rPr lang="en-GB" sz="1800" b="1" dirty="0">
                <a:solidFill>
                  <a:srgbClr val="3366FF"/>
                </a:solidFill>
              </a:rPr>
              <a:t>Nature vs Nurture </a:t>
            </a:r>
          </a:p>
          <a:p>
            <a:pPr marL="0" indent="0">
              <a:buNone/>
            </a:pPr>
            <a:r>
              <a:rPr lang="en-GB" sz="1800" dirty="0"/>
              <a:t>There is a big debate in psychology, over nature and nurture. This is whether or not a person is shaped by the environment around them (nature), or their genetics (nurture). It is thought that both nature and nurture are important factors that play into a child’s development. </a:t>
            </a:r>
          </a:p>
        </p:txBody>
      </p:sp>
      <p:pic>
        <p:nvPicPr>
          <p:cNvPr id="2052" name="Picture 4" descr="See the source image">
            <a:extLst>
              <a:ext uri="{FF2B5EF4-FFF2-40B4-BE49-F238E27FC236}">
                <a16:creationId xmlns:a16="http://schemas.microsoft.com/office/drawing/2014/main" id="{EFDD1D9D-0B8D-2BD6-4963-88169F94E8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2285207"/>
            <a:ext cx="5143500" cy="26884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25CDDD8-A5C5-5EB8-0419-2EA3D1BE3B56}"/>
              </a:ext>
            </a:extLst>
          </p:cNvPr>
          <p:cNvSpPr txBox="1"/>
          <p:nvPr/>
        </p:nvSpPr>
        <p:spPr>
          <a:xfrm>
            <a:off x="2914650" y="5042416"/>
            <a:ext cx="3471863" cy="369332"/>
          </a:xfrm>
          <a:prstGeom prst="rect">
            <a:avLst/>
          </a:prstGeom>
          <a:noFill/>
        </p:spPr>
        <p:txBody>
          <a:bodyPr wrap="square" rtlCol="0">
            <a:spAutoFit/>
          </a:bodyPr>
          <a:lstStyle/>
          <a:p>
            <a:r>
              <a:rPr lang="en-GB" dirty="0" err="1"/>
              <a:t>Dontpanicdothis</a:t>
            </a:r>
            <a:r>
              <a:rPr lang="en-GB" dirty="0"/>
              <a:t> (2022)</a:t>
            </a:r>
          </a:p>
        </p:txBody>
      </p:sp>
      <p:sp>
        <p:nvSpPr>
          <p:cNvPr id="4" name="TextBox 3">
            <a:extLst>
              <a:ext uri="{FF2B5EF4-FFF2-40B4-BE49-F238E27FC236}">
                <a16:creationId xmlns:a16="http://schemas.microsoft.com/office/drawing/2014/main" id="{DFBBB599-BA2F-34A4-1DFA-C2E7BD07EE13}"/>
              </a:ext>
            </a:extLst>
          </p:cNvPr>
          <p:cNvSpPr txBox="1"/>
          <p:nvPr/>
        </p:nvSpPr>
        <p:spPr>
          <a:xfrm>
            <a:off x="678180" y="5429409"/>
            <a:ext cx="5619750" cy="1200329"/>
          </a:xfrm>
          <a:prstGeom prst="rect">
            <a:avLst/>
          </a:prstGeom>
          <a:noFill/>
        </p:spPr>
        <p:txBody>
          <a:bodyPr wrap="square" rtlCol="0">
            <a:spAutoFit/>
          </a:bodyPr>
          <a:lstStyle/>
          <a:p>
            <a:pPr algn="ctr"/>
            <a:r>
              <a:rPr lang="en-GB" dirty="0"/>
              <a:t>The image above, suggest that either the environment, or genetics shapes a person. This means that they could have either inherited traits and behaviours, or have learnt these behaviours from past experiences. </a:t>
            </a:r>
          </a:p>
        </p:txBody>
      </p:sp>
      <p:sp>
        <p:nvSpPr>
          <p:cNvPr id="5" name="TextBox 4">
            <a:extLst>
              <a:ext uri="{FF2B5EF4-FFF2-40B4-BE49-F238E27FC236}">
                <a16:creationId xmlns:a16="http://schemas.microsoft.com/office/drawing/2014/main" id="{4BF0C1D8-D3EA-3174-D46D-66CBD9C7A452}"/>
              </a:ext>
            </a:extLst>
          </p:cNvPr>
          <p:cNvSpPr txBox="1"/>
          <p:nvPr/>
        </p:nvSpPr>
        <p:spPr>
          <a:xfrm>
            <a:off x="458629" y="6878297"/>
            <a:ext cx="6058852" cy="5078313"/>
          </a:xfrm>
          <a:prstGeom prst="rect">
            <a:avLst/>
          </a:prstGeom>
          <a:noFill/>
        </p:spPr>
        <p:txBody>
          <a:bodyPr wrap="square" rtlCol="0">
            <a:spAutoFit/>
          </a:bodyPr>
          <a:lstStyle/>
          <a:p>
            <a:r>
              <a:rPr lang="en-GB" dirty="0"/>
              <a:t>John Watson performed an experiment on a child, commonly known as Little Albert. In the experiment, Watson proves that all behaviours can be learnt.</a:t>
            </a:r>
          </a:p>
          <a:p>
            <a:r>
              <a:rPr lang="en-GB" b="1" dirty="0">
                <a:solidFill>
                  <a:srgbClr val="116AC4"/>
                </a:solidFill>
              </a:rPr>
              <a:t>Method (1920’s)</a:t>
            </a:r>
          </a:p>
          <a:p>
            <a:r>
              <a:rPr lang="en-GB" dirty="0"/>
              <a:t>The way in which Watson carried out the experiment was that he presented little Albert with a series of animals, such as a white rat, a rabbit, a monkey and a dog. Initially Albert was not afraid of the animals, however after conditioning him with a loud noise every time he went to touch the animal, the fear response started to appear. </a:t>
            </a:r>
          </a:p>
          <a:p>
            <a:r>
              <a:rPr lang="en-GB" dirty="0"/>
              <a:t>Watson’s had proven that a child can be conditioned into liking or not liking something, this is the nature side of the debate. </a:t>
            </a:r>
          </a:p>
          <a:p>
            <a:r>
              <a:rPr lang="en-GB" dirty="0"/>
              <a:t>Although, there were a lot of issues that came with this experiment, and is hard to be generalised into the modern day. There are issues such as consent, as the child was not old enough to understand what was happening. In the modern day, experiments like this would not be carried out as it has so many ethical issues involved. </a:t>
            </a:r>
          </a:p>
        </p:txBody>
      </p:sp>
    </p:spTree>
    <p:extLst>
      <p:ext uri="{BB962C8B-B14F-4D97-AF65-F5344CB8AC3E}">
        <p14:creationId xmlns:p14="http://schemas.microsoft.com/office/powerpoint/2010/main" val="903124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9C8751-9D4E-9A81-24A6-A19BA868CD31}"/>
              </a:ext>
            </a:extLst>
          </p:cNvPr>
          <p:cNvSpPr>
            <a:spLocks noGrp="1"/>
          </p:cNvSpPr>
          <p:nvPr>
            <p:ph idx="1"/>
          </p:nvPr>
        </p:nvSpPr>
        <p:spPr>
          <a:xfrm>
            <a:off x="471488" y="1352550"/>
            <a:ext cx="5915025" cy="1727534"/>
          </a:xfrm>
        </p:spPr>
        <p:txBody>
          <a:bodyPr/>
          <a:lstStyle/>
          <a:p>
            <a:pPr marL="0" indent="0">
              <a:buNone/>
            </a:pPr>
            <a:r>
              <a:rPr lang="en-GB" dirty="0"/>
              <a:t>Partnerships during transitions are a fundamental part of a child’s development. Partnerships ensure that both the child and the parent have someone in the school that they can trust, and will support them. </a:t>
            </a:r>
          </a:p>
        </p:txBody>
      </p:sp>
      <p:pic>
        <p:nvPicPr>
          <p:cNvPr id="4" name="Picture 3">
            <a:extLst>
              <a:ext uri="{FF2B5EF4-FFF2-40B4-BE49-F238E27FC236}">
                <a16:creationId xmlns:a16="http://schemas.microsoft.com/office/drawing/2014/main" id="{E5226F9A-16E6-EDBA-A043-B51358E46452}"/>
              </a:ext>
            </a:extLst>
          </p:cNvPr>
          <p:cNvPicPr>
            <a:picLocks noChangeAspect="1"/>
          </p:cNvPicPr>
          <p:nvPr/>
        </p:nvPicPr>
        <p:blipFill>
          <a:blip r:embed="rId2"/>
          <a:stretch>
            <a:fillRect/>
          </a:stretch>
        </p:blipFill>
        <p:spPr>
          <a:xfrm>
            <a:off x="552134" y="288750"/>
            <a:ext cx="5834378" cy="798645"/>
          </a:xfrm>
          <a:prstGeom prst="rect">
            <a:avLst/>
          </a:prstGeom>
        </p:spPr>
      </p:pic>
      <p:sp>
        <p:nvSpPr>
          <p:cNvPr id="5" name="TextBox 4">
            <a:extLst>
              <a:ext uri="{FF2B5EF4-FFF2-40B4-BE49-F238E27FC236}">
                <a16:creationId xmlns:a16="http://schemas.microsoft.com/office/drawing/2014/main" id="{3325B844-30C7-A60F-6F1A-9D3F2DF6CA94}"/>
              </a:ext>
            </a:extLst>
          </p:cNvPr>
          <p:cNvSpPr txBox="1"/>
          <p:nvPr/>
        </p:nvSpPr>
        <p:spPr>
          <a:xfrm>
            <a:off x="2114912" y="288750"/>
            <a:ext cx="2457087" cy="584775"/>
          </a:xfrm>
          <a:prstGeom prst="rect">
            <a:avLst/>
          </a:prstGeom>
          <a:noFill/>
        </p:spPr>
        <p:txBody>
          <a:bodyPr wrap="square" rtlCol="0">
            <a:spAutoFit/>
          </a:bodyPr>
          <a:lstStyle/>
          <a:p>
            <a:r>
              <a:rPr lang="en-GB" sz="3200" dirty="0"/>
              <a:t>Partnerships</a:t>
            </a:r>
            <a:endParaRPr lang="en-GB" dirty="0"/>
          </a:p>
        </p:txBody>
      </p:sp>
      <p:sp>
        <p:nvSpPr>
          <p:cNvPr id="6" name="TextBox 5">
            <a:extLst>
              <a:ext uri="{FF2B5EF4-FFF2-40B4-BE49-F238E27FC236}">
                <a16:creationId xmlns:a16="http://schemas.microsoft.com/office/drawing/2014/main" id="{40050A78-551C-7E3C-2936-0BE47286BE31}"/>
              </a:ext>
            </a:extLst>
          </p:cNvPr>
          <p:cNvSpPr txBox="1"/>
          <p:nvPr/>
        </p:nvSpPr>
        <p:spPr>
          <a:xfrm>
            <a:off x="357187" y="3080084"/>
            <a:ext cx="3057340" cy="2862322"/>
          </a:xfrm>
          <a:prstGeom prst="rect">
            <a:avLst/>
          </a:prstGeom>
          <a:noFill/>
        </p:spPr>
        <p:txBody>
          <a:bodyPr wrap="square" rtlCol="0">
            <a:spAutoFit/>
          </a:bodyPr>
          <a:lstStyle/>
          <a:p>
            <a:r>
              <a:rPr lang="en-GB" b="1" dirty="0">
                <a:solidFill>
                  <a:srgbClr val="3366FF"/>
                </a:solidFill>
              </a:rPr>
              <a:t>Barriers </a:t>
            </a:r>
          </a:p>
          <a:p>
            <a:r>
              <a:rPr lang="en-GB" dirty="0"/>
              <a:t>According to Kelly (2016) partnership working is fundamental to a child’s development. However, it comes with barriers that need to be overcome. Some of these barriers are time, work and  lack of ideas or research. </a:t>
            </a:r>
          </a:p>
          <a:p>
            <a:endParaRPr lang="en-GB" dirty="0"/>
          </a:p>
        </p:txBody>
      </p:sp>
      <p:sp>
        <p:nvSpPr>
          <p:cNvPr id="7" name="TextBox 6">
            <a:extLst>
              <a:ext uri="{FF2B5EF4-FFF2-40B4-BE49-F238E27FC236}">
                <a16:creationId xmlns:a16="http://schemas.microsoft.com/office/drawing/2014/main" id="{F8BAC2BB-1654-3FE2-CF8F-A44C6D3A9023}"/>
              </a:ext>
            </a:extLst>
          </p:cNvPr>
          <p:cNvSpPr txBox="1"/>
          <p:nvPr/>
        </p:nvSpPr>
        <p:spPr>
          <a:xfrm>
            <a:off x="3800660" y="3080084"/>
            <a:ext cx="3057340" cy="8125301"/>
          </a:xfrm>
          <a:prstGeom prst="rect">
            <a:avLst/>
          </a:prstGeom>
          <a:noFill/>
        </p:spPr>
        <p:txBody>
          <a:bodyPr wrap="square" rtlCol="0">
            <a:spAutoFit/>
          </a:bodyPr>
          <a:lstStyle/>
          <a:p>
            <a:r>
              <a:rPr lang="en-GB" b="1" dirty="0">
                <a:solidFill>
                  <a:srgbClr val="3366FF"/>
                </a:solidFill>
              </a:rPr>
              <a:t>Ways to overcome barriers</a:t>
            </a:r>
          </a:p>
          <a:p>
            <a:r>
              <a:rPr lang="en-GB" dirty="0"/>
              <a:t>Ways in which a parent and practitioner can overcome these barriers to the child’s development, especially during the transition from home to nursery is for time, the practitioner and parent will need to liaise back and forth to work out how the practitioner can learn more about the child. This will take time, and effort but the results will be more than worth it as the child should thrive. Some children just need a short-period od one to one with their key worker, or a practitioner in the setting, to flourish. </a:t>
            </a:r>
          </a:p>
          <a:p>
            <a:r>
              <a:rPr lang="en-GB" dirty="0"/>
              <a:t>To overcome the issue with lack of ideas, the practitioner would be obligated to find out about the child, and the ways that they learn, then research to have the ability in supporting their transition period. </a:t>
            </a:r>
          </a:p>
          <a:p>
            <a:endParaRPr lang="en-GB" dirty="0"/>
          </a:p>
        </p:txBody>
      </p:sp>
      <p:pic>
        <p:nvPicPr>
          <p:cNvPr id="1026" name="Picture 2" descr="See the source image">
            <a:extLst>
              <a:ext uri="{FF2B5EF4-FFF2-40B4-BE49-F238E27FC236}">
                <a16:creationId xmlns:a16="http://schemas.microsoft.com/office/drawing/2014/main" id="{C1DCF833-E359-1CAB-B9E9-510B52503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377" y="5590159"/>
            <a:ext cx="3105150" cy="3105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C6B53EC-614B-6520-AC57-1B9E99F92DFC}"/>
              </a:ext>
            </a:extLst>
          </p:cNvPr>
          <p:cNvSpPr txBox="1"/>
          <p:nvPr/>
        </p:nvSpPr>
        <p:spPr>
          <a:xfrm>
            <a:off x="925198" y="8510643"/>
            <a:ext cx="2910203" cy="369332"/>
          </a:xfrm>
          <a:prstGeom prst="rect">
            <a:avLst/>
          </a:prstGeom>
          <a:noFill/>
        </p:spPr>
        <p:txBody>
          <a:bodyPr wrap="square" rtlCol="0">
            <a:spAutoFit/>
          </a:bodyPr>
          <a:lstStyle/>
          <a:p>
            <a:r>
              <a:rPr lang="en-GB" dirty="0"/>
              <a:t>Beehive Day Nursery (2022)</a:t>
            </a:r>
          </a:p>
        </p:txBody>
      </p:sp>
      <p:sp>
        <p:nvSpPr>
          <p:cNvPr id="2" name="TextBox 1">
            <a:extLst>
              <a:ext uri="{FF2B5EF4-FFF2-40B4-BE49-F238E27FC236}">
                <a16:creationId xmlns:a16="http://schemas.microsoft.com/office/drawing/2014/main" id="{3F3A36BC-9A9A-802E-B282-13CE9BC6E91F}"/>
              </a:ext>
            </a:extLst>
          </p:cNvPr>
          <p:cNvSpPr txBox="1"/>
          <p:nvPr/>
        </p:nvSpPr>
        <p:spPr>
          <a:xfrm>
            <a:off x="101600" y="9027886"/>
            <a:ext cx="3699060" cy="2954655"/>
          </a:xfrm>
          <a:prstGeom prst="rect">
            <a:avLst/>
          </a:prstGeom>
          <a:noFill/>
        </p:spPr>
        <p:txBody>
          <a:bodyPr wrap="square" rtlCol="0">
            <a:spAutoFit/>
          </a:bodyPr>
          <a:lstStyle/>
          <a:p>
            <a:r>
              <a:rPr lang="en-GB" b="1" dirty="0">
                <a:solidFill>
                  <a:srgbClr val="3366FF"/>
                </a:solidFill>
              </a:rPr>
              <a:t>Importance of Play Therapy</a:t>
            </a:r>
          </a:p>
          <a:p>
            <a:r>
              <a:rPr lang="en-GB" sz="1200" dirty="0"/>
              <a:t>Play therapy in early years education is vitally important as it helps then understand their feeling, emotions and it is good for stimulation of the brain. Children almost use play as a communication method. For example, if a practitioner has any concern over the well-being of a child, they may be able to ask them questions and have better responses whilst the adult plays with the child. The child will feel more at ease and comfortable talking with an adult if they are distracted and playing something they enjoy. It is especially important with younger children and during transitions to use play therapy, so the child can demonstrate what they enjoy and any difficulties they struggle with. This way, the adult can help incorporate learning through play. </a:t>
            </a:r>
          </a:p>
        </p:txBody>
      </p:sp>
    </p:spTree>
    <p:extLst>
      <p:ext uri="{BB962C8B-B14F-4D97-AF65-F5344CB8AC3E}">
        <p14:creationId xmlns:p14="http://schemas.microsoft.com/office/powerpoint/2010/main" val="3399596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6B16F-09CB-364F-1A81-F6A73799525E}"/>
              </a:ext>
            </a:extLst>
          </p:cNvPr>
          <p:cNvSpPr>
            <a:spLocks noGrp="1"/>
          </p:cNvSpPr>
          <p:nvPr>
            <p:ph type="title"/>
          </p:nvPr>
        </p:nvSpPr>
        <p:spPr>
          <a:xfrm>
            <a:off x="2008188" y="314109"/>
            <a:ext cx="5915025" cy="773286"/>
          </a:xfrm>
        </p:spPr>
        <p:txBody>
          <a:bodyPr/>
          <a:lstStyle/>
          <a:p>
            <a:r>
              <a:rPr lang="en-GB" dirty="0"/>
              <a:t>Interventions </a:t>
            </a:r>
          </a:p>
        </p:txBody>
      </p:sp>
      <p:sp>
        <p:nvSpPr>
          <p:cNvPr id="3" name="Content Placeholder 2">
            <a:extLst>
              <a:ext uri="{FF2B5EF4-FFF2-40B4-BE49-F238E27FC236}">
                <a16:creationId xmlns:a16="http://schemas.microsoft.com/office/drawing/2014/main" id="{3E72B3DC-911A-3E3B-79D2-913CBFC4D8AF}"/>
              </a:ext>
            </a:extLst>
          </p:cNvPr>
          <p:cNvSpPr>
            <a:spLocks noGrp="1"/>
          </p:cNvSpPr>
          <p:nvPr>
            <p:ph idx="1"/>
          </p:nvPr>
        </p:nvSpPr>
        <p:spPr>
          <a:xfrm>
            <a:off x="471488" y="1384300"/>
            <a:ext cx="6119812" cy="10518950"/>
          </a:xfrm>
        </p:spPr>
        <p:txBody>
          <a:bodyPr>
            <a:normAutofit/>
          </a:bodyPr>
          <a:lstStyle/>
          <a:p>
            <a:pPr marL="0" indent="0">
              <a:buNone/>
            </a:pPr>
            <a:r>
              <a:rPr lang="en-GB" sz="1800" b="1" dirty="0"/>
              <a:t>Welcome Packs </a:t>
            </a:r>
          </a:p>
          <a:p>
            <a:pPr marL="0" indent="0">
              <a:buNone/>
            </a:pPr>
            <a:r>
              <a:rPr lang="en-GB" sz="1800" dirty="0"/>
              <a:t>Each child will receive a welcome pack before they start in nursery. In the pack, there a multiple forms for parents to fill out, and plenty of room to ensure the parents are telling the practitioners everything about their child, and their specific needs. This allows the practitioner to gain an understanding of how they can meet this child’s needs, before the child can even starts at nursery. </a:t>
            </a:r>
          </a:p>
          <a:p>
            <a:pPr marL="0" indent="0">
              <a:buNone/>
            </a:pPr>
            <a:endParaRPr lang="en-GB" sz="1800" b="1" dirty="0"/>
          </a:p>
          <a:p>
            <a:pPr marL="0" indent="0">
              <a:buNone/>
            </a:pPr>
            <a:endParaRPr lang="en-GB" sz="1800" b="1" dirty="0"/>
          </a:p>
          <a:p>
            <a:pPr marL="0" indent="0">
              <a:buNone/>
            </a:pPr>
            <a:endParaRPr lang="en-GB" sz="1800" b="1" dirty="0"/>
          </a:p>
          <a:p>
            <a:pPr marL="0" indent="0">
              <a:buNone/>
            </a:pPr>
            <a:r>
              <a:rPr lang="en-GB" sz="1800" b="1" dirty="0"/>
              <a:t>Welcome Meetings</a:t>
            </a:r>
          </a:p>
          <a:p>
            <a:pPr marL="0" indent="0">
              <a:buNone/>
            </a:pPr>
            <a:r>
              <a:rPr lang="en-GB" sz="1800" dirty="0"/>
              <a:t>Before the child starts at nursery, they will come into the setting, with their mother/father/parent/carer, to have a sense of understanding and for the setting to be familiar to them, when it is time to actually start at nursery. At the welcome meetings, the welcome packs will be given out, where the parents have the chance to write anything down that they want to practitioner to be aware of. Alternatively, they have the chance to pull the practitioner to one side, and discuss any issues or anything to be aware of. This will give the practitioner a head start, in a way, to plan any interventions needed in order for the child to feel safe at nursery. </a:t>
            </a:r>
          </a:p>
          <a:p>
            <a:pPr marL="0" indent="0">
              <a:buNone/>
            </a:pPr>
            <a:endParaRPr lang="en-GB" sz="1800" dirty="0"/>
          </a:p>
          <a:p>
            <a:pPr marL="0" indent="0">
              <a:buNone/>
            </a:pPr>
            <a:endParaRPr lang="en-GB" sz="1800" b="1" dirty="0"/>
          </a:p>
          <a:p>
            <a:pPr marL="0" indent="0">
              <a:buNone/>
            </a:pPr>
            <a:endParaRPr lang="en-GB" sz="1800" b="1" dirty="0"/>
          </a:p>
          <a:p>
            <a:pPr marL="0" indent="0">
              <a:buNone/>
            </a:pPr>
            <a:endParaRPr lang="en-GB" sz="1800" b="1" dirty="0"/>
          </a:p>
          <a:p>
            <a:pPr marL="0" indent="0">
              <a:buNone/>
            </a:pPr>
            <a:r>
              <a:rPr lang="en-GB" sz="1800" b="1" dirty="0"/>
              <a:t>Stay and Play </a:t>
            </a:r>
          </a:p>
          <a:p>
            <a:pPr marL="0" indent="0">
              <a:buNone/>
            </a:pPr>
            <a:r>
              <a:rPr lang="en-GB" sz="1800" dirty="0"/>
              <a:t>Some nurseries allow the parents to come in with their child, and play with them at the nursery. This allows the child to see that their parent and the practitioner build a relationship, meaning that they will be more likely to trust the practitioner more, seeing that their parents are friendly with the practitioner, and have trust in them. </a:t>
            </a:r>
          </a:p>
        </p:txBody>
      </p:sp>
      <p:pic>
        <p:nvPicPr>
          <p:cNvPr id="4" name="Picture 3">
            <a:extLst>
              <a:ext uri="{FF2B5EF4-FFF2-40B4-BE49-F238E27FC236}">
                <a16:creationId xmlns:a16="http://schemas.microsoft.com/office/drawing/2014/main" id="{D56A27AE-C784-18B8-CDF9-7C8C9B30A173}"/>
              </a:ext>
            </a:extLst>
          </p:cNvPr>
          <p:cNvPicPr>
            <a:picLocks noChangeAspect="1"/>
          </p:cNvPicPr>
          <p:nvPr/>
        </p:nvPicPr>
        <p:blipFill>
          <a:blip r:embed="rId2"/>
          <a:stretch>
            <a:fillRect/>
          </a:stretch>
        </p:blipFill>
        <p:spPr>
          <a:xfrm>
            <a:off x="552134" y="288750"/>
            <a:ext cx="5834378" cy="798645"/>
          </a:xfrm>
          <a:prstGeom prst="rect">
            <a:avLst/>
          </a:prstGeom>
        </p:spPr>
      </p:pic>
      <p:pic>
        <p:nvPicPr>
          <p:cNvPr id="1028" name="Picture 4" descr="See the source image">
            <a:extLst>
              <a:ext uri="{FF2B5EF4-FFF2-40B4-BE49-F238E27FC236}">
                <a16:creationId xmlns:a16="http://schemas.microsoft.com/office/drawing/2014/main" id="{1D9D584B-5C9D-AD15-A8D1-8F1F2A3431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5700" y="3219450"/>
            <a:ext cx="1390650" cy="1390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AB0C385-8B1B-F107-A4E7-EBD0EF0F9D65}"/>
              </a:ext>
            </a:extLst>
          </p:cNvPr>
          <p:cNvSpPr txBox="1"/>
          <p:nvPr/>
        </p:nvSpPr>
        <p:spPr>
          <a:xfrm>
            <a:off x="4651375" y="4566895"/>
            <a:ext cx="1543050" cy="276999"/>
          </a:xfrm>
          <a:prstGeom prst="rect">
            <a:avLst/>
          </a:prstGeom>
          <a:noFill/>
        </p:spPr>
        <p:txBody>
          <a:bodyPr wrap="square" rtlCol="0">
            <a:spAutoFit/>
          </a:bodyPr>
          <a:lstStyle/>
          <a:p>
            <a:r>
              <a:rPr lang="en-GB" sz="1200" dirty="0"/>
              <a:t>Clipart Library (2016)</a:t>
            </a:r>
          </a:p>
        </p:txBody>
      </p:sp>
      <p:pic>
        <p:nvPicPr>
          <p:cNvPr id="1030" name="Picture 6" descr="See the source image">
            <a:extLst>
              <a:ext uri="{FF2B5EF4-FFF2-40B4-BE49-F238E27FC236}">
                <a16:creationId xmlns:a16="http://schemas.microsoft.com/office/drawing/2014/main" id="{A1905349-70F7-C7AB-1ABC-55ECA03285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2200" y="7484316"/>
            <a:ext cx="1543050" cy="17352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6A9089-5287-C13D-0FFD-52C05CD7BBE0}"/>
              </a:ext>
            </a:extLst>
          </p:cNvPr>
          <p:cNvSpPr txBox="1"/>
          <p:nvPr/>
        </p:nvSpPr>
        <p:spPr>
          <a:xfrm>
            <a:off x="4181855" y="9219533"/>
            <a:ext cx="1241045" cy="276999"/>
          </a:xfrm>
          <a:prstGeom prst="rect">
            <a:avLst/>
          </a:prstGeom>
          <a:noFill/>
        </p:spPr>
        <p:txBody>
          <a:bodyPr wrap="none" rtlCol="0">
            <a:spAutoFit/>
          </a:bodyPr>
          <a:lstStyle/>
          <a:p>
            <a:r>
              <a:rPr lang="en-GB" sz="1200" dirty="0"/>
              <a:t>Webstock (2022)</a:t>
            </a:r>
          </a:p>
        </p:txBody>
      </p:sp>
      <p:pic>
        <p:nvPicPr>
          <p:cNvPr id="1032" name="Picture 8" descr="See the source image">
            <a:extLst>
              <a:ext uri="{FF2B5EF4-FFF2-40B4-BE49-F238E27FC236}">
                <a16:creationId xmlns:a16="http://schemas.microsoft.com/office/drawing/2014/main" id="{1CADDFF2-E1BD-BE47-6B90-8A6585FB13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1512" y="10807700"/>
            <a:ext cx="1504570" cy="136490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774D7E5-49EA-BF30-A900-8E91F7EA09B3}"/>
              </a:ext>
            </a:extLst>
          </p:cNvPr>
          <p:cNvSpPr txBox="1"/>
          <p:nvPr/>
        </p:nvSpPr>
        <p:spPr>
          <a:xfrm>
            <a:off x="3245684" y="11785872"/>
            <a:ext cx="1179169" cy="276999"/>
          </a:xfrm>
          <a:prstGeom prst="rect">
            <a:avLst/>
          </a:prstGeom>
          <a:noFill/>
        </p:spPr>
        <p:txBody>
          <a:bodyPr wrap="none" rtlCol="0">
            <a:spAutoFit/>
          </a:bodyPr>
          <a:lstStyle/>
          <a:p>
            <a:r>
              <a:rPr lang="en-GB" sz="1200" dirty="0" err="1"/>
              <a:t>Vecteezy</a:t>
            </a:r>
            <a:r>
              <a:rPr lang="en-GB" sz="1200" dirty="0"/>
              <a:t> (2022)</a:t>
            </a:r>
          </a:p>
        </p:txBody>
      </p:sp>
    </p:spTree>
    <p:extLst>
      <p:ext uri="{BB962C8B-B14F-4D97-AF65-F5344CB8AC3E}">
        <p14:creationId xmlns:p14="http://schemas.microsoft.com/office/powerpoint/2010/main" val="3863807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90D348-3F24-5231-9313-25F0DA0C62DC}"/>
              </a:ext>
            </a:extLst>
          </p:cNvPr>
          <p:cNvSpPr>
            <a:spLocks noGrp="1"/>
          </p:cNvSpPr>
          <p:nvPr>
            <p:ph idx="1"/>
          </p:nvPr>
        </p:nvSpPr>
        <p:spPr>
          <a:xfrm>
            <a:off x="471488" y="1225107"/>
            <a:ext cx="5915025" cy="9756161"/>
          </a:xfrm>
        </p:spPr>
        <p:txBody>
          <a:bodyPr>
            <a:normAutofit lnSpcReduction="10000"/>
          </a:bodyPr>
          <a:lstStyle/>
          <a:p>
            <a:pPr marL="0" indent="0">
              <a:buNone/>
            </a:pPr>
            <a:r>
              <a:rPr lang="en-GB" dirty="0"/>
              <a:t>To be able to understand if the child’s transition from home to nursery is successful, the child should show positive signs, like engagement, confidence, and they feel settled in the setting. </a:t>
            </a:r>
          </a:p>
          <a:p>
            <a:pPr marL="0" indent="0">
              <a:buNone/>
            </a:pPr>
            <a:r>
              <a:rPr lang="en-GB" dirty="0"/>
              <a:t>Long term positive outcomes of the child having a successful transition is that the child will appear to confide and trust the practitioner and key worker more, meaning they will be able to speak freely, and address any issues they may encounter. This suggests that the practitioner and parent can feel more at ease, knowing that the child is happy and settled in their new environment.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Overall, the parent knows their child the most until starting school, but over time, the practitioner may become more of a support to the child, as they use Maslow’s hierarchy of needs, and meet all the child’s needs by working together to benefit the child’s development long term. </a:t>
            </a:r>
          </a:p>
          <a:p>
            <a:pPr marL="0" indent="0">
              <a:buNone/>
            </a:pPr>
            <a:endParaRPr lang="en-GB" dirty="0"/>
          </a:p>
        </p:txBody>
      </p:sp>
      <p:pic>
        <p:nvPicPr>
          <p:cNvPr id="4" name="Picture 3">
            <a:extLst>
              <a:ext uri="{FF2B5EF4-FFF2-40B4-BE49-F238E27FC236}">
                <a16:creationId xmlns:a16="http://schemas.microsoft.com/office/drawing/2014/main" id="{0ED9968A-E33D-3A5D-4478-AD99BF5091B9}"/>
              </a:ext>
            </a:extLst>
          </p:cNvPr>
          <p:cNvPicPr>
            <a:picLocks noChangeAspect="1"/>
          </p:cNvPicPr>
          <p:nvPr/>
        </p:nvPicPr>
        <p:blipFill>
          <a:blip r:embed="rId2"/>
          <a:stretch>
            <a:fillRect/>
          </a:stretch>
        </p:blipFill>
        <p:spPr>
          <a:xfrm>
            <a:off x="552134" y="288750"/>
            <a:ext cx="5834378" cy="798645"/>
          </a:xfrm>
          <a:prstGeom prst="rect">
            <a:avLst/>
          </a:prstGeom>
        </p:spPr>
      </p:pic>
      <p:sp>
        <p:nvSpPr>
          <p:cNvPr id="5" name="TextBox 4">
            <a:extLst>
              <a:ext uri="{FF2B5EF4-FFF2-40B4-BE49-F238E27FC236}">
                <a16:creationId xmlns:a16="http://schemas.microsoft.com/office/drawing/2014/main" id="{6CDD1F97-1392-955A-B083-97259EAC5749}"/>
              </a:ext>
            </a:extLst>
          </p:cNvPr>
          <p:cNvSpPr txBox="1"/>
          <p:nvPr/>
        </p:nvSpPr>
        <p:spPr>
          <a:xfrm>
            <a:off x="1776412" y="426462"/>
            <a:ext cx="4610100" cy="523220"/>
          </a:xfrm>
          <a:prstGeom prst="rect">
            <a:avLst/>
          </a:prstGeom>
          <a:noFill/>
        </p:spPr>
        <p:txBody>
          <a:bodyPr wrap="square" rtlCol="0">
            <a:spAutoFit/>
          </a:bodyPr>
          <a:lstStyle/>
          <a:p>
            <a:r>
              <a:rPr lang="en-GB" sz="2800" dirty="0"/>
              <a:t>Proposed Outcomes </a:t>
            </a:r>
          </a:p>
        </p:txBody>
      </p:sp>
      <p:pic>
        <p:nvPicPr>
          <p:cNvPr id="3074" name="Picture 2" descr="See the source image">
            <a:extLst>
              <a:ext uri="{FF2B5EF4-FFF2-40B4-BE49-F238E27FC236}">
                <a16:creationId xmlns:a16="http://schemas.microsoft.com/office/drawing/2014/main" id="{8DF56513-61D2-0CFC-FC19-6CB2A8688A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12" y="4592686"/>
            <a:ext cx="5715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708906-E321-8E9A-AA26-8B8D5D20F741}"/>
              </a:ext>
            </a:extLst>
          </p:cNvPr>
          <p:cNvSpPr txBox="1"/>
          <p:nvPr/>
        </p:nvSpPr>
        <p:spPr>
          <a:xfrm>
            <a:off x="3962400" y="7540945"/>
            <a:ext cx="2424112" cy="369332"/>
          </a:xfrm>
          <a:prstGeom prst="rect">
            <a:avLst/>
          </a:prstGeom>
          <a:noFill/>
        </p:spPr>
        <p:txBody>
          <a:bodyPr wrap="square" rtlCol="0">
            <a:spAutoFit/>
          </a:bodyPr>
          <a:lstStyle/>
          <a:p>
            <a:r>
              <a:rPr lang="en-GB" dirty="0"/>
              <a:t>Holywell Church (2020)</a:t>
            </a:r>
          </a:p>
        </p:txBody>
      </p:sp>
    </p:spTree>
    <p:extLst>
      <p:ext uri="{BB962C8B-B14F-4D97-AF65-F5344CB8AC3E}">
        <p14:creationId xmlns:p14="http://schemas.microsoft.com/office/powerpoint/2010/main" val="1948210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2FDB-0BE2-CC98-E14D-7B078A7F162C}"/>
              </a:ext>
            </a:extLst>
          </p:cNvPr>
          <p:cNvSpPr>
            <a:spLocks noGrp="1"/>
          </p:cNvSpPr>
          <p:nvPr>
            <p:ph type="title"/>
          </p:nvPr>
        </p:nvSpPr>
        <p:spPr>
          <a:xfrm>
            <a:off x="471488" y="649114"/>
            <a:ext cx="5915025" cy="865787"/>
          </a:xfrm>
        </p:spPr>
        <p:txBody>
          <a:bodyPr/>
          <a:lstStyle/>
          <a:p>
            <a:r>
              <a:rPr lang="en-GB" dirty="0"/>
              <a:t>Reference List </a:t>
            </a:r>
          </a:p>
        </p:txBody>
      </p:sp>
      <p:sp>
        <p:nvSpPr>
          <p:cNvPr id="3" name="Content Placeholder 2">
            <a:extLst>
              <a:ext uri="{FF2B5EF4-FFF2-40B4-BE49-F238E27FC236}">
                <a16:creationId xmlns:a16="http://schemas.microsoft.com/office/drawing/2014/main" id="{5A510E50-624A-F720-8B31-ADDC1A031C46}"/>
              </a:ext>
            </a:extLst>
          </p:cNvPr>
          <p:cNvSpPr>
            <a:spLocks noGrp="1"/>
          </p:cNvSpPr>
          <p:nvPr>
            <p:ph idx="1"/>
          </p:nvPr>
        </p:nvSpPr>
        <p:spPr>
          <a:xfrm>
            <a:off x="0" y="1419367"/>
            <a:ext cx="6858000" cy="10772633"/>
          </a:xfrm>
        </p:spPr>
        <p:txBody>
          <a:bodyPr>
            <a:normAutofit/>
          </a:bodyPr>
          <a:lstStyle/>
          <a:p>
            <a:pPr marL="0" indent="0">
              <a:buNone/>
            </a:pPr>
            <a:r>
              <a:rPr lang="en-GB" dirty="0"/>
              <a:t>Parent Zone Scotland (2022) </a:t>
            </a:r>
            <a:r>
              <a:rPr lang="en-GB" i="1" dirty="0"/>
              <a:t>What are transitions? </a:t>
            </a:r>
            <a:r>
              <a:rPr lang="en-GB" dirty="0"/>
              <a:t>Available at: </a:t>
            </a:r>
            <a:r>
              <a:rPr lang="en-GB" dirty="0">
                <a:hlinkClick r:id="rId2"/>
              </a:rPr>
              <a:t>https://education.gov.scot/parentzone/my-child/transitions/what-are-transitions</a:t>
            </a:r>
            <a:endParaRPr lang="en-GB" dirty="0"/>
          </a:p>
          <a:p>
            <a:pPr marL="0" indent="0">
              <a:buNone/>
            </a:pPr>
            <a:endParaRPr lang="en-GB" dirty="0"/>
          </a:p>
          <a:p>
            <a:pPr marL="0" indent="0">
              <a:buNone/>
            </a:pPr>
            <a:r>
              <a:rPr lang="en-GB" dirty="0" err="1"/>
              <a:t>Mcleod</a:t>
            </a:r>
            <a:r>
              <a:rPr lang="en-GB" dirty="0"/>
              <a:t>, S (2007) </a:t>
            </a:r>
            <a:r>
              <a:rPr lang="en-GB" i="1" dirty="0"/>
              <a:t>Simply Psychology. </a:t>
            </a:r>
            <a:r>
              <a:rPr lang="en-GB" dirty="0"/>
              <a:t>Available at: </a:t>
            </a:r>
            <a:r>
              <a:rPr lang="en-GB" dirty="0">
                <a:hlinkClick r:id="rId3"/>
              </a:rPr>
              <a:t>Maslow's Hierarchy of Needs - Simply Psychology</a:t>
            </a:r>
            <a:endParaRPr lang="en-GB" dirty="0"/>
          </a:p>
          <a:p>
            <a:endParaRPr lang="en-GB" dirty="0"/>
          </a:p>
          <a:p>
            <a:pPr marL="0" indent="0">
              <a:buNone/>
            </a:pPr>
            <a:r>
              <a:rPr lang="en-GB" dirty="0"/>
              <a:t>50minutes.com, (2015) </a:t>
            </a:r>
            <a:r>
              <a:rPr lang="en-GB" i="1" dirty="0"/>
              <a:t>Maslow’s Hierarchy of Needs. </a:t>
            </a:r>
            <a:r>
              <a:rPr lang="en-GB" dirty="0"/>
              <a:t>Available at: </a:t>
            </a:r>
            <a:r>
              <a:rPr lang="en-GB" dirty="0" err="1">
                <a:hlinkClick r:id="rId4"/>
              </a:rPr>
              <a:t>EpubReader</a:t>
            </a:r>
            <a:r>
              <a:rPr lang="en-GB" dirty="0">
                <a:hlinkClick r:id="rId4"/>
              </a:rPr>
              <a:t> (vlereader.com)</a:t>
            </a:r>
            <a:r>
              <a:rPr lang="en-GB" dirty="0"/>
              <a:t> (Accessed: 28/11/22)</a:t>
            </a:r>
          </a:p>
          <a:p>
            <a:pPr marL="0" indent="0">
              <a:buNone/>
            </a:pPr>
            <a:r>
              <a:rPr lang="en-GB" dirty="0"/>
              <a:t> </a:t>
            </a:r>
          </a:p>
          <a:p>
            <a:pPr marL="0" indent="0">
              <a:buNone/>
            </a:pPr>
            <a:r>
              <a:rPr lang="en-GB" dirty="0"/>
              <a:t>Nursery Resources, (2019) </a:t>
            </a:r>
            <a:r>
              <a:rPr lang="en-GB" i="1" dirty="0"/>
              <a:t>The importance of communication with parents in the EYFS. </a:t>
            </a:r>
            <a:r>
              <a:rPr lang="en-GB" dirty="0"/>
              <a:t>Available at: </a:t>
            </a:r>
            <a:r>
              <a:rPr lang="en-GB" dirty="0">
                <a:hlinkClick r:id="rId5"/>
              </a:rPr>
              <a:t>Communication With Parents in EYFS and It's Importance : Nursery Resources | Blog</a:t>
            </a:r>
            <a:r>
              <a:rPr lang="en-GB" dirty="0"/>
              <a:t>. (Accessed: 28/11/22)</a:t>
            </a:r>
          </a:p>
          <a:p>
            <a:pPr marL="0" indent="0">
              <a:buNone/>
            </a:pPr>
            <a:endParaRPr lang="en-GB" dirty="0"/>
          </a:p>
          <a:p>
            <a:pPr marL="0" indent="0">
              <a:buNone/>
            </a:pPr>
            <a:r>
              <a:rPr lang="en-GB" dirty="0"/>
              <a:t>Pilcher, M (2022) Family Corner, </a:t>
            </a:r>
            <a:r>
              <a:rPr lang="en-GB" i="1" dirty="0"/>
              <a:t>What is a key person, and why are they important? </a:t>
            </a:r>
            <a:r>
              <a:rPr lang="en-GB" dirty="0"/>
              <a:t>Available </a:t>
            </a:r>
            <a:r>
              <a:rPr lang="en-GB" dirty="0" err="1"/>
              <a:t>at:</a:t>
            </a:r>
            <a:r>
              <a:rPr lang="en-GB" dirty="0" err="1">
                <a:hlinkClick r:id="rId6"/>
              </a:rPr>
              <a:t>What</a:t>
            </a:r>
            <a:r>
              <a:rPr lang="en-GB" dirty="0">
                <a:hlinkClick r:id="rId6"/>
              </a:rPr>
              <a:t> is a ‘key person’ and why are they important? | Family Corner</a:t>
            </a:r>
            <a:r>
              <a:rPr lang="en-GB" dirty="0"/>
              <a:t>. (Accessed: 28/11/22)</a:t>
            </a:r>
          </a:p>
          <a:p>
            <a:pPr marL="0" indent="0">
              <a:buNone/>
            </a:pPr>
            <a:endParaRPr lang="en-GB" dirty="0"/>
          </a:p>
          <a:p>
            <a:pPr marL="0" indent="0">
              <a:buNone/>
            </a:pPr>
            <a:r>
              <a:rPr lang="en-GB" dirty="0"/>
              <a:t>Clipart Files, (2016) Available at: </a:t>
            </a:r>
            <a:r>
              <a:rPr lang="en-GB" u="sng" dirty="0">
                <a:solidFill>
                  <a:srgbClr val="116AC4"/>
                </a:solidFill>
              </a:rPr>
              <a:t>Free Free </a:t>
            </a:r>
            <a:r>
              <a:rPr lang="en-GB" u="sng" dirty="0" err="1">
                <a:solidFill>
                  <a:srgbClr val="116AC4"/>
                </a:solidFill>
              </a:rPr>
              <a:t>Cliparts</a:t>
            </a:r>
            <a:r>
              <a:rPr lang="en-GB" u="sng" dirty="0">
                <a:solidFill>
                  <a:srgbClr val="116AC4"/>
                </a:solidFill>
              </a:rPr>
              <a:t> Files, Download Free </a:t>
            </a:r>
            <a:r>
              <a:rPr lang="en-GB" u="sng" dirty="0" err="1">
                <a:solidFill>
                  <a:srgbClr val="116AC4"/>
                </a:solidFill>
              </a:rPr>
              <a:t>Free</a:t>
            </a:r>
            <a:r>
              <a:rPr lang="en-GB" u="sng" dirty="0">
                <a:solidFill>
                  <a:srgbClr val="116AC4"/>
                </a:solidFill>
              </a:rPr>
              <a:t> </a:t>
            </a:r>
            <a:r>
              <a:rPr lang="en-GB" u="sng" dirty="0" err="1">
                <a:solidFill>
                  <a:srgbClr val="116AC4"/>
                </a:solidFill>
              </a:rPr>
              <a:t>Cliparts</a:t>
            </a:r>
            <a:r>
              <a:rPr lang="en-GB" u="sng" dirty="0">
                <a:solidFill>
                  <a:srgbClr val="116AC4"/>
                </a:solidFill>
              </a:rPr>
              <a:t> Files </a:t>
            </a:r>
            <a:r>
              <a:rPr lang="en-GB" u="sng" dirty="0" err="1">
                <a:solidFill>
                  <a:srgbClr val="116AC4"/>
                </a:solidFill>
              </a:rPr>
              <a:t>png</a:t>
            </a:r>
            <a:r>
              <a:rPr lang="en-GB" u="sng" dirty="0">
                <a:solidFill>
                  <a:srgbClr val="116AC4"/>
                </a:solidFill>
              </a:rPr>
              <a:t> images, Free </a:t>
            </a:r>
            <a:r>
              <a:rPr lang="en-GB" u="sng" dirty="0" err="1">
                <a:solidFill>
                  <a:srgbClr val="116AC4"/>
                </a:solidFill>
              </a:rPr>
              <a:t>ClipArts</a:t>
            </a:r>
            <a:r>
              <a:rPr lang="en-GB" u="sng" dirty="0">
                <a:solidFill>
                  <a:srgbClr val="116AC4"/>
                </a:solidFill>
              </a:rPr>
              <a:t> on Clipart Library</a:t>
            </a:r>
            <a:r>
              <a:rPr lang="en-GB" dirty="0"/>
              <a:t>. (Accessed: 01/12/22)</a:t>
            </a:r>
          </a:p>
          <a:p>
            <a:pPr marL="0" indent="0">
              <a:buNone/>
            </a:pPr>
            <a:endParaRPr lang="en-GB" dirty="0"/>
          </a:p>
          <a:p>
            <a:pPr marL="0" indent="0">
              <a:buNone/>
            </a:pPr>
            <a:r>
              <a:rPr lang="en-GB" dirty="0"/>
              <a:t>Webstock Review, (2022) </a:t>
            </a:r>
            <a:r>
              <a:rPr lang="en-GB" i="1" dirty="0"/>
              <a:t>Parent Love. </a:t>
            </a:r>
            <a:r>
              <a:rPr lang="en-GB" dirty="0"/>
              <a:t>Available at: </a:t>
            </a:r>
            <a:r>
              <a:rPr lang="en-GB" dirty="0">
                <a:hlinkClick r:id="rId7"/>
              </a:rPr>
              <a:t>Parent clipart parent love, Parent </a:t>
            </a:r>
            <a:r>
              <a:rPr lang="en-GB" dirty="0" err="1">
                <a:hlinkClick r:id="rId7"/>
              </a:rPr>
              <a:t>parent</a:t>
            </a:r>
            <a:r>
              <a:rPr lang="en-GB" dirty="0">
                <a:hlinkClick r:id="rId7"/>
              </a:rPr>
              <a:t> love Transparent FREE for download on </a:t>
            </a:r>
            <a:r>
              <a:rPr lang="en-GB" dirty="0" err="1">
                <a:hlinkClick r:id="rId7"/>
              </a:rPr>
              <a:t>WebStockReview</a:t>
            </a:r>
            <a:r>
              <a:rPr lang="en-GB" dirty="0">
                <a:hlinkClick r:id="rId7"/>
              </a:rPr>
              <a:t> 2022</a:t>
            </a:r>
            <a:r>
              <a:rPr lang="en-GB" dirty="0"/>
              <a:t>. (Accessed: 01/12/22)</a:t>
            </a:r>
          </a:p>
          <a:p>
            <a:pPr marL="0" indent="0">
              <a:buNone/>
            </a:pPr>
            <a:endParaRPr lang="en-GB" dirty="0"/>
          </a:p>
          <a:p>
            <a:pPr marL="0" indent="0">
              <a:buNone/>
            </a:pPr>
            <a:r>
              <a:rPr lang="en-GB" dirty="0"/>
              <a:t>Our Young Wonders, (2020) </a:t>
            </a:r>
            <a:r>
              <a:rPr lang="en-GB" i="1" dirty="0"/>
              <a:t>Five ways children learn in different ways. </a:t>
            </a:r>
            <a:r>
              <a:rPr lang="en-GB" dirty="0"/>
              <a:t>Available at: </a:t>
            </a:r>
            <a:r>
              <a:rPr lang="en-GB" dirty="0">
                <a:hlinkClick r:id="rId8"/>
              </a:rPr>
              <a:t>Five Ways Children Learn in Different Ways - Our Young Wonders</a:t>
            </a:r>
            <a:r>
              <a:rPr lang="en-GB" dirty="0"/>
              <a:t>. (Accessed: 02/12/22)</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844152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8B21A2-8CED-D7C8-5668-98842C601274}"/>
              </a:ext>
            </a:extLst>
          </p:cNvPr>
          <p:cNvSpPr>
            <a:spLocks noGrp="1"/>
          </p:cNvSpPr>
          <p:nvPr>
            <p:ph idx="1"/>
          </p:nvPr>
        </p:nvSpPr>
        <p:spPr>
          <a:xfrm>
            <a:off x="471488" y="383458"/>
            <a:ext cx="5915025" cy="10597810"/>
          </a:xfrm>
        </p:spPr>
        <p:txBody>
          <a:bodyPr/>
          <a:lstStyle/>
          <a:p>
            <a:pPr marL="0" indent="0">
              <a:buNone/>
            </a:pPr>
            <a:r>
              <a:rPr lang="en-GB" dirty="0"/>
              <a:t>Clipart.co, (2022) </a:t>
            </a:r>
            <a:r>
              <a:rPr lang="en-GB" i="1" dirty="0"/>
              <a:t>Early Childhood Clip Art. </a:t>
            </a:r>
            <a:r>
              <a:rPr lang="en-GB" dirty="0"/>
              <a:t>Available at: </a:t>
            </a:r>
            <a:r>
              <a:rPr lang="en-GB" dirty="0">
                <a:hlinkClick r:id="rId2"/>
              </a:rPr>
              <a:t>Early Childhood Clip Art - Cliparts.co</a:t>
            </a:r>
            <a:r>
              <a:rPr lang="en-GB" i="1" dirty="0"/>
              <a:t>. </a:t>
            </a:r>
            <a:r>
              <a:rPr lang="en-GB" dirty="0"/>
              <a:t>(Accessed: 03/12/22)</a:t>
            </a:r>
          </a:p>
          <a:p>
            <a:pPr marL="0" indent="0">
              <a:buNone/>
            </a:pPr>
            <a:r>
              <a:rPr lang="en-GB" dirty="0"/>
              <a:t> Kelly (2016) </a:t>
            </a:r>
            <a:r>
              <a:rPr lang="en-GB" i="1" dirty="0"/>
              <a:t>Overcoming parent in partner relationships. </a:t>
            </a:r>
            <a:r>
              <a:rPr lang="en-GB" dirty="0"/>
              <a:t>Available </a:t>
            </a:r>
            <a:r>
              <a:rPr lang="en-GB" dirty="0" err="1"/>
              <a:t>at:</a:t>
            </a:r>
            <a:r>
              <a:rPr lang="en-GB" dirty="0" err="1">
                <a:hlinkClick r:id="rId3"/>
              </a:rPr>
              <a:t>Overcoming</a:t>
            </a:r>
            <a:r>
              <a:rPr lang="en-GB" dirty="0">
                <a:hlinkClick r:id="rId3"/>
              </a:rPr>
              <a:t> Parent In Partnership Barriers - Early Years Careers</a:t>
            </a:r>
            <a:r>
              <a:rPr lang="en-GB" dirty="0"/>
              <a:t>. (Accessed: 03/12/22)</a:t>
            </a:r>
          </a:p>
          <a:p>
            <a:pPr marL="0" indent="0">
              <a:buNone/>
            </a:pPr>
            <a:endParaRPr lang="en-GB" dirty="0"/>
          </a:p>
          <a:p>
            <a:pPr marL="0" indent="0">
              <a:buNone/>
            </a:pPr>
            <a:r>
              <a:rPr lang="en-GB" dirty="0"/>
              <a:t>Beehive Day Nursery (2022) Available </a:t>
            </a:r>
            <a:r>
              <a:rPr lang="en-GB" dirty="0" err="1"/>
              <a:t>at:</a:t>
            </a:r>
            <a:r>
              <a:rPr lang="en-GB" dirty="0" err="1">
                <a:hlinkClick r:id="rId4"/>
              </a:rPr>
              <a:t>Parent</a:t>
            </a:r>
            <a:r>
              <a:rPr lang="en-GB" dirty="0">
                <a:hlinkClick r:id="rId4"/>
              </a:rPr>
              <a:t> Partnerships – The Beehive Day Nursery</a:t>
            </a:r>
            <a:r>
              <a:rPr lang="en-GB" dirty="0"/>
              <a:t>. (Accessed: 04/12/22)</a:t>
            </a:r>
          </a:p>
          <a:p>
            <a:pPr marL="0" indent="0">
              <a:buNone/>
            </a:pPr>
            <a:endParaRPr lang="en-GB" dirty="0"/>
          </a:p>
          <a:p>
            <a:pPr marL="0" indent="0">
              <a:buNone/>
            </a:pPr>
            <a:r>
              <a:rPr lang="en-GB" dirty="0" err="1"/>
              <a:t>Dontpanicdothis</a:t>
            </a:r>
            <a:r>
              <a:rPr lang="en-GB" dirty="0"/>
              <a:t> (2022) Available </a:t>
            </a:r>
            <a:r>
              <a:rPr lang="en-GB" dirty="0" err="1"/>
              <a:t>at:</a:t>
            </a:r>
            <a:r>
              <a:rPr lang="en-GB" dirty="0" err="1">
                <a:hlinkClick r:id="rId5"/>
              </a:rPr>
              <a:t>Anxiety</a:t>
            </a:r>
            <a:r>
              <a:rPr lang="en-GB" dirty="0">
                <a:hlinkClick r:id="rId5"/>
              </a:rPr>
              <a:t> 101: What is the Root Cause of Anxiety? - Don't Panic, Do This! (dontpanicdothis.com)</a:t>
            </a:r>
            <a:r>
              <a:rPr lang="en-GB" dirty="0"/>
              <a:t> (Accessed:04/12/22)</a:t>
            </a:r>
          </a:p>
          <a:p>
            <a:pPr marL="0" indent="0">
              <a:buNone/>
            </a:pPr>
            <a:endParaRPr lang="en-GB" dirty="0"/>
          </a:p>
          <a:p>
            <a:pPr marL="0" indent="0">
              <a:buNone/>
            </a:pPr>
            <a:r>
              <a:rPr lang="en-GB" dirty="0"/>
              <a:t>Holywell Church (2020) Available </a:t>
            </a:r>
            <a:r>
              <a:rPr lang="en-GB" dirty="0" err="1"/>
              <a:t>at:</a:t>
            </a:r>
            <a:r>
              <a:rPr lang="en-GB" dirty="0" err="1">
                <a:hlinkClick r:id="rId6"/>
              </a:rPr>
              <a:t>Children</a:t>
            </a:r>
            <a:r>
              <a:rPr lang="en-GB" dirty="0">
                <a:hlinkClick r:id="rId6"/>
              </a:rPr>
              <a:t> – Holywell Church</a:t>
            </a:r>
            <a:r>
              <a:rPr lang="en-GB" dirty="0"/>
              <a:t>. Accessed:04/12/22)</a:t>
            </a:r>
          </a:p>
        </p:txBody>
      </p:sp>
    </p:spTree>
    <p:extLst>
      <p:ext uri="{BB962C8B-B14F-4D97-AF65-F5344CB8AC3E}">
        <p14:creationId xmlns:p14="http://schemas.microsoft.com/office/powerpoint/2010/main" val="41216440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34029</TotalTime>
  <Words>2981</Words>
  <Application>Microsoft Office PowerPoint</Application>
  <PresentationFormat>Widescreen</PresentationFormat>
  <Paragraphs>135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Bookman Old Style</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Interventions </vt:lpstr>
      <vt:lpstr>PowerPoint Presentation</vt:lpstr>
      <vt:lpstr>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Saltmarsh</dc:creator>
  <cp:lastModifiedBy>Holly Saltmarsh</cp:lastModifiedBy>
  <cp:revision>1</cp:revision>
  <dcterms:created xsi:type="dcterms:W3CDTF">2022-11-10T19:41:18Z</dcterms:created>
  <dcterms:modified xsi:type="dcterms:W3CDTF">2022-12-04T14:56:09Z</dcterms:modified>
</cp:coreProperties>
</file>