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6"/>
  </p:notesMasterIdLst>
  <p:sldIdLst>
    <p:sldId id="257" r:id="rId2"/>
    <p:sldId id="294" r:id="rId3"/>
    <p:sldId id="335" r:id="rId4"/>
    <p:sldId id="336" r:id="rId5"/>
    <p:sldId id="343" r:id="rId6"/>
    <p:sldId id="373" r:id="rId7"/>
    <p:sldId id="342" r:id="rId8"/>
    <p:sldId id="345" r:id="rId9"/>
    <p:sldId id="340" r:id="rId10"/>
    <p:sldId id="357" r:id="rId11"/>
    <p:sldId id="337" r:id="rId12"/>
    <p:sldId id="363" r:id="rId13"/>
    <p:sldId id="364" r:id="rId14"/>
    <p:sldId id="365" r:id="rId15"/>
    <p:sldId id="369" r:id="rId16"/>
    <p:sldId id="366" r:id="rId17"/>
    <p:sldId id="367" r:id="rId18"/>
    <p:sldId id="368" r:id="rId19"/>
    <p:sldId id="338" r:id="rId20"/>
    <p:sldId id="339" r:id="rId21"/>
    <p:sldId id="355" r:id="rId22"/>
    <p:sldId id="356" r:id="rId23"/>
    <p:sldId id="341" r:id="rId24"/>
    <p:sldId id="346" r:id="rId25"/>
    <p:sldId id="347" r:id="rId26"/>
    <p:sldId id="349" r:id="rId27"/>
    <p:sldId id="348" r:id="rId28"/>
    <p:sldId id="350" r:id="rId29"/>
    <p:sldId id="351" r:id="rId30"/>
    <p:sldId id="353" r:id="rId31"/>
    <p:sldId id="376" r:id="rId32"/>
    <p:sldId id="273" r:id="rId33"/>
    <p:sldId id="320" r:id="rId34"/>
    <p:sldId id="33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386"/>
    <p:restoredTop sz="49326"/>
  </p:normalViewPr>
  <p:slideViewPr>
    <p:cSldViewPr snapToGrid="0" snapToObjects="1">
      <p:cViewPr varScale="1">
        <p:scale>
          <a:sx n="87" d="100"/>
          <a:sy n="87" d="100"/>
        </p:scale>
        <p:origin x="4016" y="192"/>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9/22/20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250" indent="-222250" eaLnBrk="1" hangingPunct="1">
              <a:spcBef>
                <a:spcPct val="35000"/>
              </a:spcBef>
              <a:defRPr/>
            </a:pPr>
            <a:br>
              <a:rPr lang="en-US" dirty="0"/>
            </a:b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250" indent="-222250" eaLnBrk="1" hangingPunct="1">
              <a:spcBef>
                <a:spcPct val="35000"/>
              </a:spcBef>
              <a:defRPr/>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3239288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defRPr/>
            </a:pPr>
            <a:r>
              <a:rPr lang="en-US" altLang="en-US" sz="1200" b="1" dirty="0"/>
              <a:t>How best coordination</a:t>
            </a:r>
            <a:r>
              <a:rPr lang="en-US" altLang="en-US" sz="1200" dirty="0"/>
              <a:t> is achieved.  Consider:</a:t>
            </a:r>
          </a:p>
          <a:p>
            <a:pPr eaLnBrk="1" hangingPunct="1">
              <a:lnSpc>
                <a:spcPct val="80000"/>
              </a:lnSpc>
              <a:defRPr/>
            </a:pPr>
            <a:r>
              <a:rPr lang="en-US" altLang="en-US" sz="1200" dirty="0"/>
              <a:t>Unity of command</a:t>
            </a:r>
            <a:br>
              <a:rPr lang="en-US" altLang="en-US" sz="1200" dirty="0"/>
            </a:br>
            <a:r>
              <a:rPr lang="en-US" altLang="en-US" sz="1200" dirty="0"/>
              <a:t>Scalar principle</a:t>
            </a:r>
            <a:br>
              <a:rPr lang="en-US" altLang="en-US" sz="1200" dirty="0"/>
            </a:br>
            <a:r>
              <a:rPr lang="en-US" altLang="en-US" sz="1200" dirty="0"/>
              <a:t>Responsibility and</a:t>
            </a:r>
            <a:r>
              <a:rPr lang="en-US" altLang="en-US" sz="1100" dirty="0"/>
              <a:t> </a:t>
            </a:r>
            <a:r>
              <a:rPr lang="en-US" altLang="en-US" sz="1200" dirty="0"/>
              <a:t>authority principle</a:t>
            </a:r>
            <a:br>
              <a:rPr lang="en-US" altLang="en-US" sz="1100" dirty="0"/>
            </a:br>
            <a:r>
              <a:rPr lang="en-US" altLang="en-US" sz="1200" dirty="0"/>
              <a:t>Span of control</a:t>
            </a:r>
            <a:br>
              <a:rPr lang="en-US" altLang="en-US" sz="1200" dirty="0"/>
            </a:br>
            <a:r>
              <a:rPr lang="en-US" altLang="en-US" sz="1200" dirty="0"/>
              <a:t>Departmentalization</a:t>
            </a:r>
            <a:br>
              <a:rPr lang="en-US" altLang="en-US" sz="1200" dirty="0"/>
            </a:br>
            <a:r>
              <a:rPr lang="en-US" altLang="en-US" sz="1200" dirty="0"/>
              <a:t>- functional</a:t>
            </a:r>
            <a:br>
              <a:rPr lang="en-US" altLang="en-US" sz="1200" dirty="0"/>
            </a:br>
            <a:r>
              <a:rPr lang="en-US" altLang="en-US" sz="1200" dirty="0"/>
              <a:t>- product</a:t>
            </a:r>
            <a:br>
              <a:rPr lang="en-US" altLang="en-US" sz="1200" dirty="0"/>
            </a:br>
            <a:r>
              <a:rPr lang="en-US" altLang="en-US" sz="1200" dirty="0"/>
              <a:t>- users</a:t>
            </a:r>
            <a:br>
              <a:rPr lang="en-US" altLang="en-US" sz="1200" dirty="0"/>
            </a:br>
            <a:r>
              <a:rPr lang="en-US" altLang="en-US" sz="1200" dirty="0"/>
              <a:t>- territory</a:t>
            </a:r>
            <a:br>
              <a:rPr lang="en-US" altLang="en-US" sz="1200" dirty="0"/>
            </a:br>
            <a:r>
              <a:rPr lang="en-US" altLang="en-US" sz="1200" dirty="0"/>
              <a:t>- process or equipment </a:t>
            </a:r>
            <a:endParaRPr lang="en-US" altLang="en-US" sz="1200" b="1" dirty="0"/>
          </a:p>
          <a:p>
            <a:pPr eaLnBrk="1" hangingPunct="1">
              <a:lnSpc>
                <a:spcPct val="80000"/>
              </a:lnSpc>
              <a:defRPr/>
            </a:pPr>
            <a:r>
              <a:rPr lang="en-US" altLang="en-US" sz="1200" b="1" dirty="0"/>
              <a:t>De-centralization and centralization</a:t>
            </a:r>
            <a:r>
              <a:rPr lang="en-US" altLang="en-US" sz="1200" dirty="0"/>
              <a:t> </a:t>
            </a:r>
            <a:endParaRPr lang="en-US" altLang="en-US" sz="1200" b="1" dirty="0"/>
          </a:p>
          <a:p>
            <a:pPr eaLnBrk="1" hangingPunct="1">
              <a:lnSpc>
                <a:spcPct val="80000"/>
              </a:lnSpc>
              <a:defRPr/>
            </a:pPr>
            <a:r>
              <a:rPr lang="en-US" altLang="en-US" sz="1200" b="1" dirty="0"/>
              <a:t>Line and staff relationships</a:t>
            </a:r>
            <a:r>
              <a:rPr lang="en-US" altLang="en-US" sz="1200" dirty="0"/>
              <a:t> </a:t>
            </a:r>
          </a:p>
          <a:p>
            <a:br>
              <a:rPr lang="en-US" dirty="0"/>
            </a:br>
            <a:r>
              <a:rPr lang="en-US" b="1" dirty="0" err="1"/>
              <a:t>Centralised</a:t>
            </a:r>
            <a:r>
              <a:rPr lang="en-US" dirty="0"/>
              <a:t>:  In a simple </a:t>
            </a:r>
            <a:r>
              <a:rPr lang="en-US" dirty="0" err="1"/>
              <a:t>centralised</a:t>
            </a:r>
            <a:r>
              <a:rPr lang="en-US" dirty="0"/>
              <a:t> </a:t>
            </a:r>
            <a:r>
              <a:rPr lang="en-US" dirty="0" err="1"/>
              <a:t>organisational</a:t>
            </a:r>
            <a:r>
              <a:rPr lang="en-US" dirty="0"/>
              <a:t> structure, power, decision making authority and responsibility for goal setting are vested in one person at the top. This structure is usually found in small and single-person-owned </a:t>
            </a:r>
            <a:r>
              <a:rPr lang="en-US" dirty="0" err="1"/>
              <a:t>organisations</a:t>
            </a:r>
            <a:r>
              <a:rPr lang="en-US" dirty="0"/>
              <a:t>. The basic requirement of a simple </a:t>
            </a:r>
            <a:r>
              <a:rPr lang="en-US" dirty="0" err="1"/>
              <a:t>centralised</a:t>
            </a:r>
            <a:r>
              <a:rPr lang="en-US" dirty="0"/>
              <a:t> structure is that it has only one or two functions, and a few people who are specialists in critical functions. The manager is generally an expert in all related areas of functions and is responsible for coordination. Thus, the </a:t>
            </a:r>
            <a:r>
              <a:rPr lang="en-US" dirty="0" err="1"/>
              <a:t>organisation</a:t>
            </a:r>
            <a:r>
              <a:rPr lang="en-US" dirty="0"/>
              <a:t> has only two hierarchical levels. However, this structure has to become more complex for growth, diversification or other reasons. </a:t>
            </a:r>
          </a:p>
          <a:p>
            <a:br>
              <a:rPr lang="en-US" dirty="0"/>
            </a:br>
            <a:r>
              <a:rPr lang="en-US" b="1" dirty="0"/>
              <a:t>Bureaucratic</a:t>
            </a:r>
            <a:r>
              <a:rPr lang="en-US" dirty="0"/>
              <a:t>: </a:t>
            </a:r>
          </a:p>
          <a:p>
            <a:r>
              <a:rPr lang="en-US" dirty="0"/>
              <a:t>In large </a:t>
            </a:r>
            <a:r>
              <a:rPr lang="en-US" dirty="0" err="1"/>
              <a:t>organisations</a:t>
            </a:r>
            <a:r>
              <a:rPr lang="en-US" dirty="0"/>
              <a:t> and </a:t>
            </a:r>
            <a:r>
              <a:rPr lang="en-US" u="sng" dirty="0"/>
              <a:t>under well defined conditions</a:t>
            </a:r>
            <a:r>
              <a:rPr lang="en-US" dirty="0"/>
              <a:t>, </a:t>
            </a:r>
            <a:r>
              <a:rPr lang="en-US" dirty="0" err="1"/>
              <a:t>organisation</a:t>
            </a:r>
            <a:r>
              <a:rPr lang="en-US" dirty="0"/>
              <a:t> structure may be bureaucratic. The essential elements of a bureaucratic </a:t>
            </a:r>
            <a:r>
              <a:rPr lang="en-US" dirty="0" err="1"/>
              <a:t>organisation</a:t>
            </a:r>
            <a:r>
              <a:rPr lang="en-US" dirty="0"/>
              <a:t> are: </a:t>
            </a:r>
          </a:p>
          <a:p>
            <a:r>
              <a:rPr lang="en-US" dirty="0"/>
              <a:t>· the use of standard methods and procedures for performing work; and</a:t>
            </a:r>
            <a:br>
              <a:rPr lang="en-US" dirty="0"/>
            </a:br>
            <a:r>
              <a:rPr lang="en-US" dirty="0"/>
              <a:t>· a high degree of control to ensure standard performance. </a:t>
            </a:r>
          </a:p>
          <a:p>
            <a:r>
              <a:rPr lang="en-US" dirty="0"/>
              <a:t>Strengths: </a:t>
            </a:r>
          </a:p>
          <a:p>
            <a:r>
              <a:rPr lang="en-US" dirty="0"/>
              <a:t>economies of scale</a:t>
            </a:r>
          </a:p>
          <a:p>
            <a:r>
              <a:rPr lang="en-US" dirty="0"/>
              <a:t>minimum duplication (personnel &amp; equipment)</a:t>
            </a:r>
          </a:p>
          <a:p>
            <a:r>
              <a:rPr lang="en-US" dirty="0"/>
              <a:t>Lower quality employees acceptable (reduces employment costs)</a:t>
            </a:r>
          </a:p>
          <a:p>
            <a:r>
              <a:rPr lang="en-US" dirty="0"/>
              <a:t>Weaknesses</a:t>
            </a:r>
            <a:br>
              <a:rPr lang="en-US" dirty="0"/>
            </a:br>
            <a:r>
              <a:rPr lang="en-US" dirty="0"/>
              <a:t>potential conflicts</a:t>
            </a:r>
          </a:p>
          <a:p>
            <a:r>
              <a:rPr lang="en-US" dirty="0"/>
              <a:t>Obsession over rule following</a:t>
            </a:r>
          </a:p>
          <a:p>
            <a:endParaRPr lang="en-US" dirty="0"/>
          </a:p>
          <a:p>
            <a:r>
              <a:rPr lang="en-US" b="1" dirty="0" err="1"/>
              <a:t>Divisionalised</a:t>
            </a:r>
            <a:r>
              <a:rPr lang="en-US" dirty="0"/>
              <a:t> </a:t>
            </a:r>
            <a:r>
              <a:rPr lang="en-US" dirty="0" err="1"/>
              <a:t>organisational</a:t>
            </a:r>
            <a:r>
              <a:rPr lang="en-US" dirty="0"/>
              <a:t> design refers to a multi-product or service design that separates different products or services to facilitate management planning and control. Different divisions in the </a:t>
            </a:r>
            <a:r>
              <a:rPr lang="en-US" dirty="0" err="1"/>
              <a:t>organisation</a:t>
            </a:r>
            <a:r>
              <a:rPr lang="en-US" dirty="0"/>
              <a:t> can further have simple </a:t>
            </a:r>
            <a:r>
              <a:rPr lang="en-US" dirty="0" err="1"/>
              <a:t>centralised</a:t>
            </a:r>
            <a:r>
              <a:rPr lang="en-US" dirty="0"/>
              <a:t> or functional designs, depending upon their size and activities. This type of </a:t>
            </a:r>
            <a:r>
              <a:rPr lang="en-US" dirty="0" err="1"/>
              <a:t>organisational</a:t>
            </a:r>
            <a:r>
              <a:rPr lang="en-US" dirty="0"/>
              <a:t> design is </a:t>
            </a:r>
            <a:r>
              <a:rPr lang="en-US" dirty="0" err="1"/>
              <a:t>favoured</a:t>
            </a:r>
            <a:r>
              <a:rPr lang="en-US" dirty="0"/>
              <a:t> when different kinds of products or services require different kinds of management. </a:t>
            </a:r>
          </a:p>
          <a:p>
            <a:endParaRPr lang="en-US" dirty="0"/>
          </a:p>
          <a:p>
            <a:pPr eaLnBrk="1" hangingPunct="1">
              <a:lnSpc>
                <a:spcPct val="90000"/>
              </a:lnSpc>
              <a:buFont typeface="Wingdings" pitchFamily="2" charset="2"/>
              <a:buNone/>
              <a:defRPr/>
            </a:pPr>
            <a:r>
              <a:rPr lang="en-US" altLang="en-US" dirty="0"/>
              <a:t>Modern approaches to </a:t>
            </a:r>
            <a:r>
              <a:rPr lang="en-US" altLang="en-US" dirty="0" err="1"/>
              <a:t>organisational</a:t>
            </a:r>
            <a:r>
              <a:rPr lang="en-US" altLang="en-US" dirty="0"/>
              <a:t> design include project, matrix and adhocracy types:</a:t>
            </a:r>
            <a:br>
              <a:rPr lang="en-US" altLang="en-US" dirty="0"/>
            </a:br>
            <a:endParaRPr lang="en-US" altLang="en-US" sz="1200" dirty="0"/>
          </a:p>
          <a:p>
            <a:pPr eaLnBrk="1" hangingPunct="1">
              <a:lnSpc>
                <a:spcPct val="90000"/>
              </a:lnSpc>
              <a:defRPr/>
            </a:pPr>
            <a:r>
              <a:rPr lang="en-US" altLang="en-US" sz="1200" b="1" dirty="0"/>
              <a:t>Project design </a:t>
            </a:r>
            <a:r>
              <a:rPr lang="en-US" altLang="en-US" sz="1200" dirty="0"/>
              <a:t>is also called </a:t>
            </a:r>
            <a:r>
              <a:rPr lang="en-US" altLang="en-US" sz="1200" u="sng" dirty="0"/>
              <a:t>team or task force</a:t>
            </a:r>
            <a:r>
              <a:rPr lang="en-US" altLang="en-US" sz="1200" dirty="0"/>
              <a:t> type. Used to coordinate across departments for temporary, specific and complex problems which cannot be handled by a single department. This design facilitates inputs from different areas. Members from different departments and functional areas constitute a team, in which every member provides expertise in their area of specialization. Such a structure generally coexists with the more traditional functional designs. </a:t>
            </a:r>
          </a:p>
          <a:p>
            <a:pPr marL="0" marR="0" lvl="0" indent="0" algn="l" defTabSz="914400" rtl="0" eaLnBrk="1" fontAlgn="auto" latinLnBrk="0" hangingPunct="1">
              <a:lnSpc>
                <a:spcPct val="90000"/>
              </a:lnSpc>
              <a:spcBef>
                <a:spcPts val="0"/>
              </a:spcBef>
              <a:spcAft>
                <a:spcPts val="0"/>
              </a:spcAft>
              <a:buClrTx/>
              <a:buSzTx/>
              <a:buFontTx/>
              <a:buNone/>
              <a:tabLst/>
              <a:defRPr/>
            </a:pPr>
            <a:br>
              <a:rPr lang="en-US" altLang="en-US" sz="1200" b="0" dirty="0"/>
            </a:br>
            <a:r>
              <a:rPr lang="en-US" altLang="en-US" sz="1200" b="1" dirty="0"/>
              <a:t>Matrix</a:t>
            </a:r>
            <a:r>
              <a:rPr lang="en-US" altLang="en-US" sz="1200" dirty="0"/>
              <a:t> design blends 2 different types of designs, (project and functional) (</a:t>
            </a:r>
            <a:r>
              <a:rPr lang="en-US" altLang="en-US" sz="1200" dirty="0" err="1"/>
              <a:t>Kolodny</a:t>
            </a:r>
            <a:r>
              <a:rPr lang="en-US" altLang="en-US" sz="1200" dirty="0"/>
              <a:t>, 1979). Since the project type of </a:t>
            </a:r>
            <a:r>
              <a:rPr lang="en-US" altLang="en-US" sz="1200" dirty="0" err="1"/>
              <a:t>organisational</a:t>
            </a:r>
            <a:r>
              <a:rPr lang="en-US" altLang="en-US" sz="1200" dirty="0"/>
              <a:t> design is not considered stable, matrix designs attempt to provide permanent management structures by combining project and functional structures. The main advantage of this combination is that the matrix design balances both technical and project goals while allocating specific responsibilities to both. Technical goals refer to how well work is done, while project goals relate to issues such as type of work to be done and its costs. </a:t>
            </a:r>
          </a:p>
          <a:p>
            <a:pPr marL="0" marR="0" lvl="0" indent="0" algn="l" defTabSz="914400" rtl="0" eaLnBrk="1" fontAlgn="auto" latinLnBrk="0" hangingPunct="1">
              <a:lnSpc>
                <a:spcPct val="9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90000"/>
              </a:lnSpc>
              <a:spcBef>
                <a:spcPts val="0"/>
              </a:spcBef>
              <a:spcAft>
                <a:spcPts val="0"/>
              </a:spcAft>
              <a:buClrTx/>
              <a:buSzTx/>
              <a:buFontTx/>
              <a:buNone/>
              <a:tabLst/>
              <a:defRPr/>
            </a:pPr>
            <a:r>
              <a:rPr lang="en-US" altLang="en-US" sz="1200" b="1" dirty="0"/>
              <a:t>Adhocratic</a:t>
            </a:r>
            <a:r>
              <a:rPr lang="en-US" altLang="en-US" sz="1200" dirty="0"/>
              <a:t> structures are also called 'free form' or organic structures. They stress managerial styles which do not depend upon formal structures. Are well suited for complex and non-standard work and rely on informal structures. An adhocratic structure is flexible, adaptive and </a:t>
            </a:r>
            <a:r>
              <a:rPr lang="en-US" altLang="en-US" sz="1200" dirty="0" err="1"/>
              <a:t>organised</a:t>
            </a:r>
            <a:r>
              <a:rPr lang="en-US" altLang="en-US" sz="1200" dirty="0"/>
              <a:t> around special problems to be solved by a group consisting of experts with diverse professional skills (Robbins, 1989). These experts have decision making authority and other powers. The adhocratic structure is usually small, with an ill-defined hierarchy. Such a design is suitable for high technology and high growth organizations where an arranged and inflexible structure may be a handicap. </a:t>
            </a:r>
            <a:endParaRPr lang="en-US" dirty="0"/>
          </a:p>
          <a:p>
            <a:endParaRPr lang="en-US" dirty="0"/>
          </a:p>
          <a:p>
            <a:r>
              <a:rPr lang="en-US" dirty="0"/>
              <a:t> </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718672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46065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3247730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964788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081539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90796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260662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3796953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 [Sept 20] ministers are</a:t>
            </a:r>
            <a:br>
              <a:rPr lang="en-US" dirty="0"/>
            </a:br>
            <a:br>
              <a:rPr lang="en-US" dirty="0"/>
            </a:br>
            <a:r>
              <a:rPr lang="en-GB" sz="1200" b="0" i="0" kern="1200" dirty="0">
                <a:solidFill>
                  <a:schemeClr val="tx1"/>
                </a:solidFill>
                <a:effectLst/>
                <a:latin typeface="+mn-lt"/>
                <a:ea typeface="+mn-ea"/>
                <a:cs typeface="+mn-cs"/>
              </a:rPr>
              <a:t>Boris Johnson became Prime Minister on 24 July 2019</a:t>
            </a:r>
          </a:p>
          <a:p>
            <a:r>
              <a:rPr lang="en-US" dirty="0"/>
              <a:t>Chancellor: </a:t>
            </a:r>
            <a:r>
              <a:rPr lang="en-GB" sz="1200" b="0" i="0" kern="1200" dirty="0">
                <a:solidFill>
                  <a:schemeClr val="tx1"/>
                </a:solidFill>
                <a:effectLst/>
                <a:latin typeface="+mn-lt"/>
                <a:ea typeface="+mn-ea"/>
                <a:cs typeface="+mn-cs"/>
              </a:rPr>
              <a:t>Rishi Sunak was appointed Chancellor of the Exchequer on 13 February 2020</a:t>
            </a:r>
          </a:p>
          <a:p>
            <a:r>
              <a:rPr lang="en-GB" sz="1200" b="0" i="0" kern="1200" dirty="0">
                <a:solidFill>
                  <a:schemeClr val="tx1"/>
                </a:solidFill>
                <a:effectLst/>
                <a:latin typeface="+mn-lt"/>
                <a:ea typeface="+mn-ea"/>
                <a:cs typeface="+mn-cs"/>
              </a:rPr>
              <a:t>Education: Gavin Williamson CBE was appointed Secretary of State for Education on 24 July 2019</a:t>
            </a:r>
          </a:p>
          <a:p>
            <a:r>
              <a:rPr lang="en-GB" sz="1200" b="0" i="0" kern="1200" dirty="0">
                <a:solidFill>
                  <a:schemeClr val="tx1"/>
                </a:solidFill>
                <a:effectLst/>
                <a:latin typeface="+mn-lt"/>
                <a:ea typeface="+mn-ea"/>
                <a:cs typeface="+mn-cs"/>
              </a:rPr>
              <a:t>Defence: Ben Wallace was appointed Secretary of State for Defence on 24 July 2019</a:t>
            </a:r>
          </a:p>
          <a:p>
            <a:r>
              <a:rPr lang="en-GB" sz="1200" b="0" i="0" kern="1200" dirty="0">
                <a:solidFill>
                  <a:schemeClr val="tx1"/>
                </a:solidFill>
                <a:effectLst/>
                <a:latin typeface="+mn-lt"/>
                <a:ea typeface="+mn-ea"/>
                <a:cs typeface="+mn-cs"/>
              </a:rPr>
              <a:t>Health: Matt Hancock was appointed Secretary of State for Health and Social Care on 9 July 2018</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2899135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4043859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827584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Fao.org</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Session 2. Structure Of An Organization</a:t>
            </a:r>
            <a:r>
              <a:rPr lang="en-GB" sz="1200" b="0" i="0" kern="1200" dirty="0">
                <a:solidFill>
                  <a:schemeClr val="tx1"/>
                </a:solidFill>
                <a:effectLst/>
                <a:latin typeface="+mn-lt"/>
                <a:ea typeface="+mn-ea"/>
                <a:cs typeface="+mn-cs"/>
              </a:rPr>
              <a:t>. [online] Available at: &lt;http://</a:t>
            </a:r>
            <a:r>
              <a:rPr lang="en-GB" sz="1200" b="0" i="0" kern="1200" dirty="0" err="1">
                <a:solidFill>
                  <a:schemeClr val="tx1"/>
                </a:solidFill>
                <a:effectLst/>
                <a:latin typeface="+mn-lt"/>
                <a:ea typeface="+mn-ea"/>
                <a:cs typeface="+mn-cs"/>
              </a:rPr>
              <a:t>www.fao.org</a:t>
            </a:r>
            <a:r>
              <a:rPr lang="en-GB" sz="1200" b="0" i="0" kern="1200" dirty="0">
                <a:solidFill>
                  <a:schemeClr val="tx1"/>
                </a:solidFill>
                <a:effectLst/>
                <a:latin typeface="+mn-lt"/>
                <a:ea typeface="+mn-ea"/>
                <a:cs typeface="+mn-cs"/>
              </a:rPr>
              <a:t>/3/w7503e/w7503e04.htm&gt; [Accessed 9 August 2020].</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6977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Fao.org</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Session 2. Structure Of An Organization</a:t>
            </a:r>
            <a:r>
              <a:rPr lang="en-GB" sz="1200" b="0" i="0" kern="1200" dirty="0">
                <a:solidFill>
                  <a:schemeClr val="tx1"/>
                </a:solidFill>
                <a:effectLst/>
                <a:latin typeface="+mn-lt"/>
                <a:ea typeface="+mn-ea"/>
                <a:cs typeface="+mn-cs"/>
              </a:rPr>
              <a:t>. [online] Available at: &lt;http://</a:t>
            </a:r>
            <a:r>
              <a:rPr lang="en-GB" sz="1200" b="0" i="0" kern="1200" dirty="0" err="1">
                <a:solidFill>
                  <a:schemeClr val="tx1"/>
                </a:solidFill>
                <a:effectLst/>
                <a:latin typeface="+mn-lt"/>
                <a:ea typeface="+mn-ea"/>
                <a:cs typeface="+mn-cs"/>
              </a:rPr>
              <a:t>www.fao.org</a:t>
            </a:r>
            <a:r>
              <a:rPr lang="en-GB" sz="1200" b="0" i="0" kern="1200" dirty="0">
                <a:solidFill>
                  <a:schemeClr val="tx1"/>
                </a:solidFill>
                <a:effectLst/>
                <a:latin typeface="+mn-lt"/>
                <a:ea typeface="+mn-ea"/>
                <a:cs typeface="+mn-cs"/>
              </a:rPr>
              <a:t>/3/w7503e/w7503e04.htm&gt; [Accessed 9 August 2020].</a:t>
            </a:r>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6330022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Fao.org</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Session 2. Structure Of An Organization</a:t>
            </a:r>
            <a:r>
              <a:rPr lang="en-GB" sz="1200" b="0" i="0" kern="1200" dirty="0">
                <a:solidFill>
                  <a:schemeClr val="tx1"/>
                </a:solidFill>
                <a:effectLst/>
                <a:latin typeface="+mn-lt"/>
                <a:ea typeface="+mn-ea"/>
                <a:cs typeface="+mn-cs"/>
              </a:rPr>
              <a:t>. [online] Available at: &lt;http://</a:t>
            </a:r>
            <a:r>
              <a:rPr lang="en-GB" sz="1200" b="0" i="0" kern="1200" dirty="0" err="1">
                <a:solidFill>
                  <a:schemeClr val="tx1"/>
                </a:solidFill>
                <a:effectLst/>
                <a:latin typeface="+mn-lt"/>
                <a:ea typeface="+mn-ea"/>
                <a:cs typeface="+mn-cs"/>
              </a:rPr>
              <a:t>www.fao.org</a:t>
            </a:r>
            <a:r>
              <a:rPr lang="en-GB" sz="1200" b="0" i="0" kern="1200" dirty="0">
                <a:solidFill>
                  <a:schemeClr val="tx1"/>
                </a:solidFill>
                <a:effectLst/>
                <a:latin typeface="+mn-lt"/>
                <a:ea typeface="+mn-ea"/>
                <a:cs typeface="+mn-cs"/>
              </a:rPr>
              <a:t>/3/w7503e/w7503e04.htm&gt; [Accessed 9 August 2020].</a:t>
            </a:r>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4247674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Fao.org</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Session 2. Structure Of An Organization</a:t>
            </a:r>
            <a:r>
              <a:rPr lang="en-GB" sz="1200" b="0" i="0" kern="1200" dirty="0">
                <a:solidFill>
                  <a:schemeClr val="tx1"/>
                </a:solidFill>
                <a:effectLst/>
                <a:latin typeface="+mn-lt"/>
                <a:ea typeface="+mn-ea"/>
                <a:cs typeface="+mn-cs"/>
              </a:rPr>
              <a:t>. [online] Available at: &lt;http://</a:t>
            </a:r>
            <a:r>
              <a:rPr lang="en-GB" sz="1200" b="0" i="0" kern="1200" dirty="0" err="1">
                <a:solidFill>
                  <a:schemeClr val="tx1"/>
                </a:solidFill>
                <a:effectLst/>
                <a:latin typeface="+mn-lt"/>
                <a:ea typeface="+mn-ea"/>
                <a:cs typeface="+mn-cs"/>
              </a:rPr>
              <a:t>www.fao.org</a:t>
            </a:r>
            <a:r>
              <a:rPr lang="en-GB" sz="1200" b="0" i="0" kern="1200" dirty="0">
                <a:solidFill>
                  <a:schemeClr val="tx1"/>
                </a:solidFill>
                <a:effectLst/>
                <a:latin typeface="+mn-lt"/>
                <a:ea typeface="+mn-ea"/>
                <a:cs typeface="+mn-cs"/>
              </a:rPr>
              <a:t>/3/w7503e/w7503e04.htm&gt; [Accessed 9 August 2020].</a:t>
            </a:r>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2086706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fontAlgn="auto" hangingPunct="1">
              <a:spcAft>
                <a:spcPts val="0"/>
              </a:spcAft>
              <a:defRPr/>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1944787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25110342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40646275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26</a:t>
            </a:fld>
            <a:endParaRPr lang="en-US"/>
          </a:p>
        </p:txBody>
      </p:sp>
    </p:spTree>
    <p:extLst>
      <p:ext uri="{BB962C8B-B14F-4D97-AF65-F5344CB8AC3E}">
        <p14:creationId xmlns:p14="http://schemas.microsoft.com/office/powerpoint/2010/main" val="5802028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27</a:t>
            </a:fld>
            <a:endParaRPr lang="en-US"/>
          </a:p>
        </p:txBody>
      </p:sp>
    </p:spTree>
    <p:extLst>
      <p:ext uri="{BB962C8B-B14F-4D97-AF65-F5344CB8AC3E}">
        <p14:creationId xmlns:p14="http://schemas.microsoft.com/office/powerpoint/2010/main" val="8860073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28</a:t>
            </a:fld>
            <a:endParaRPr lang="en-US"/>
          </a:p>
        </p:txBody>
      </p:sp>
    </p:spTree>
    <p:extLst>
      <p:ext uri="{BB962C8B-B14F-4D97-AF65-F5344CB8AC3E}">
        <p14:creationId xmlns:p14="http://schemas.microsoft.com/office/powerpoint/2010/main" val="35090451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29</a:t>
            </a:fld>
            <a:endParaRPr lang="en-US"/>
          </a:p>
        </p:txBody>
      </p:sp>
    </p:spTree>
    <p:extLst>
      <p:ext uri="{BB962C8B-B14F-4D97-AF65-F5344CB8AC3E}">
        <p14:creationId xmlns:p14="http://schemas.microsoft.com/office/powerpoint/2010/main" val="31878124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30</a:t>
            </a:fld>
            <a:endParaRPr lang="en-US"/>
          </a:p>
        </p:txBody>
      </p:sp>
    </p:spTree>
    <p:extLst>
      <p:ext uri="{BB962C8B-B14F-4D97-AF65-F5344CB8AC3E}">
        <p14:creationId xmlns:p14="http://schemas.microsoft.com/office/powerpoint/2010/main" val="7948915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31</a:t>
            </a:fld>
            <a:endParaRPr lang="en-US"/>
          </a:p>
        </p:txBody>
      </p:sp>
    </p:spTree>
    <p:extLst>
      <p:ext uri="{BB962C8B-B14F-4D97-AF65-F5344CB8AC3E}">
        <p14:creationId xmlns:p14="http://schemas.microsoft.com/office/powerpoint/2010/main" val="7299256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32</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33</a:t>
            </a:fld>
            <a:endParaRPr lang="en-US"/>
          </a:p>
        </p:txBody>
      </p:sp>
    </p:spTree>
    <p:extLst>
      <p:ext uri="{BB962C8B-B14F-4D97-AF65-F5344CB8AC3E}">
        <p14:creationId xmlns:p14="http://schemas.microsoft.com/office/powerpoint/2010/main" val="3687609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34</a:t>
            </a:fld>
            <a:endParaRPr lang="en-US"/>
          </a:p>
        </p:txBody>
      </p:sp>
    </p:spTree>
    <p:extLst>
      <p:ext uri="{BB962C8B-B14F-4D97-AF65-F5344CB8AC3E}">
        <p14:creationId xmlns:p14="http://schemas.microsoft.com/office/powerpoint/2010/main" val="4136578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22/09/2020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22/09/2020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22/09/2020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22/09/2020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22/09/2020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22/09/2020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4</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4 </a:t>
            </a:r>
            <a:br>
              <a:rPr lang="en-GB" altLang="en-US" dirty="0">
                <a:latin typeface="Arial" panose="020B0604020202020204" pitchFamily="34" charset="0"/>
                <a:cs typeface="Arial" panose="020B0604020202020204" pitchFamily="34" charset="0"/>
              </a:rPr>
            </a:br>
            <a:r>
              <a:rPr lang="en-GB" dirty="0"/>
              <a:t>Organisational Support Structures</a:t>
            </a:r>
            <a:endParaRPr lang="en-GB" altLang="en-US"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1"/>
            <a:ext cx="10896600" cy="3276217"/>
          </a:xfrm>
        </p:spPr>
        <p:txBody>
          <a:bodyPr>
            <a:normAutofit/>
          </a:bodyPr>
          <a:lstStyle/>
          <a:p>
            <a:pPr marL="0" indent="0">
              <a:buNone/>
            </a:pPr>
            <a:r>
              <a:rPr lang="en-GB" sz="2400" b="1" dirty="0"/>
              <a:t>Organising</a:t>
            </a:r>
          </a:p>
          <a:p>
            <a:pPr lvl="1">
              <a:buFont typeface="Arial" panose="020B0604020202020204" pitchFamily="34" charset="0"/>
              <a:buChar char="•"/>
            </a:pPr>
            <a:r>
              <a:rPr lang="en-GB" dirty="0"/>
              <a:t>That process through which managers establish effective working relationships to achieve goals.</a:t>
            </a:r>
          </a:p>
          <a:p>
            <a:pPr marL="0" indent="0">
              <a:buNone/>
            </a:pPr>
            <a:endParaRPr lang="en-GB" sz="2400" dirty="0"/>
          </a:p>
          <a:p>
            <a:pPr marL="0" indent="0">
              <a:buNone/>
            </a:pPr>
            <a:r>
              <a:rPr lang="en-GB" sz="2400" b="1" dirty="0"/>
              <a:t>Organisational Structure</a:t>
            </a:r>
          </a:p>
          <a:p>
            <a:pPr lvl="1">
              <a:buFont typeface="Arial" panose="020B0604020202020204" pitchFamily="34" charset="0"/>
              <a:buChar char="•"/>
            </a:pPr>
            <a:r>
              <a:rPr lang="en-GB" dirty="0"/>
              <a:t>A formal system of task and reporting relationships demonstrating how employees use resources.</a:t>
            </a:r>
          </a:p>
        </p:txBody>
      </p:sp>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Organisational Design</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1"/>
            <a:ext cx="10896600" cy="3276217"/>
          </a:xfrm>
        </p:spPr>
        <p:txBody>
          <a:bodyPr>
            <a:normAutofit/>
          </a:bodyPr>
          <a:lstStyle/>
          <a:p>
            <a:pPr marL="341312" lvl="1" indent="0">
              <a:spcBef>
                <a:spcPct val="35000"/>
              </a:spcBef>
              <a:buNone/>
              <a:defRPr/>
            </a:pPr>
            <a:r>
              <a:rPr lang="en-US" altLang="en-US" sz="2000" dirty="0"/>
              <a:t>This process involves decisions considering </a:t>
            </a:r>
            <a:r>
              <a:rPr lang="en-US" altLang="en-US" sz="2000" b="1" dirty="0"/>
              <a:t>6</a:t>
            </a:r>
            <a:r>
              <a:rPr lang="en-US" altLang="en-US" sz="2000" dirty="0"/>
              <a:t> key elements:</a:t>
            </a:r>
            <a:br>
              <a:rPr lang="en-US" altLang="en-US" sz="2000" dirty="0"/>
            </a:br>
            <a:endParaRPr lang="en-US" altLang="en-US" sz="2000" dirty="0"/>
          </a:p>
          <a:p>
            <a:pPr marL="974725" lvl="2" indent="-234950">
              <a:spcBef>
                <a:spcPct val="35000"/>
              </a:spcBef>
              <a:buNone/>
              <a:defRPr/>
            </a:pPr>
            <a:r>
              <a:rPr lang="en-US" altLang="en-US" dirty="0"/>
              <a:t>1.Work </a:t>
            </a:r>
            <a:r>
              <a:rPr lang="en-US" altLang="en-US" dirty="0" err="1"/>
              <a:t>specialisation</a:t>
            </a:r>
            <a:endParaRPr lang="en-US" altLang="en-US" dirty="0"/>
          </a:p>
          <a:p>
            <a:pPr marL="974725" lvl="2" indent="-234950">
              <a:spcBef>
                <a:spcPct val="35000"/>
              </a:spcBef>
              <a:buNone/>
              <a:defRPr/>
            </a:pPr>
            <a:r>
              <a:rPr lang="en-US" altLang="en-US" dirty="0"/>
              <a:t>2.Departmentalisation</a:t>
            </a:r>
          </a:p>
          <a:p>
            <a:pPr marL="974725" lvl="2" indent="-234950">
              <a:spcBef>
                <a:spcPct val="35000"/>
              </a:spcBef>
              <a:buNone/>
              <a:defRPr/>
            </a:pPr>
            <a:r>
              <a:rPr lang="en-US" altLang="en-US" dirty="0"/>
              <a:t>3.Chain of command</a:t>
            </a:r>
          </a:p>
          <a:p>
            <a:pPr marL="974725" lvl="2" indent="-234950">
              <a:spcBef>
                <a:spcPct val="35000"/>
              </a:spcBef>
              <a:buNone/>
              <a:defRPr/>
            </a:pPr>
            <a:r>
              <a:rPr lang="en-US" altLang="en-US" dirty="0"/>
              <a:t>4.Span of control</a:t>
            </a:r>
          </a:p>
          <a:p>
            <a:pPr marL="974725" lvl="2" indent="-234950">
              <a:spcBef>
                <a:spcPct val="35000"/>
              </a:spcBef>
              <a:buNone/>
              <a:defRPr/>
            </a:pPr>
            <a:r>
              <a:rPr lang="en-US" altLang="en-US" dirty="0"/>
              <a:t>5.Centralisation and </a:t>
            </a:r>
            <a:r>
              <a:rPr lang="en-US" altLang="en-US" dirty="0" err="1"/>
              <a:t>decentralisation</a:t>
            </a:r>
            <a:endParaRPr lang="en-US" altLang="en-US" dirty="0"/>
          </a:p>
          <a:p>
            <a:pPr marL="974725" lvl="2" indent="-234950">
              <a:spcBef>
                <a:spcPct val="35000"/>
              </a:spcBef>
              <a:buNone/>
              <a:defRPr/>
            </a:pPr>
            <a:r>
              <a:rPr lang="en-US" altLang="en-US" dirty="0"/>
              <a:t>6.Formalisation</a:t>
            </a:r>
          </a:p>
        </p:txBody>
      </p:sp>
    </p:spTree>
    <p:extLst>
      <p:ext uri="{BB962C8B-B14F-4D97-AF65-F5344CB8AC3E}">
        <p14:creationId xmlns:p14="http://schemas.microsoft.com/office/powerpoint/2010/main" val="3169889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9C100-6E4A-BD47-AAA6-E2728A5999CB}"/>
              </a:ext>
            </a:extLst>
          </p:cNvPr>
          <p:cNvSpPr>
            <a:spLocks noGrp="1"/>
          </p:cNvSpPr>
          <p:nvPr>
            <p:ph type="title"/>
          </p:nvPr>
        </p:nvSpPr>
        <p:spPr/>
        <p:txBody>
          <a:bodyPr/>
          <a:lstStyle/>
          <a:p>
            <a:r>
              <a:rPr lang="en-US" altLang="en-US" dirty="0"/>
              <a:t>Principles of </a:t>
            </a:r>
            <a:r>
              <a:rPr lang="en-US" altLang="en-US" dirty="0" err="1"/>
              <a:t>Organisational</a:t>
            </a:r>
            <a:r>
              <a:rPr lang="en-US" altLang="en-US" dirty="0"/>
              <a:t> Structure </a:t>
            </a:r>
            <a:endParaRPr lang="en-US" dirty="0"/>
          </a:p>
        </p:txBody>
      </p:sp>
      <p:sp>
        <p:nvSpPr>
          <p:cNvPr id="3" name="Content Placeholder 2">
            <a:extLst>
              <a:ext uri="{FF2B5EF4-FFF2-40B4-BE49-F238E27FC236}">
                <a16:creationId xmlns:a16="http://schemas.microsoft.com/office/drawing/2014/main" id="{767CE119-BB5C-8149-AF39-837CBD4255F4}"/>
              </a:ext>
            </a:extLst>
          </p:cNvPr>
          <p:cNvSpPr>
            <a:spLocks noGrp="1"/>
          </p:cNvSpPr>
          <p:nvPr>
            <p:ph idx="1"/>
          </p:nvPr>
        </p:nvSpPr>
        <p:spPr/>
        <p:txBody>
          <a:bodyPr>
            <a:normAutofit fontScale="85000" lnSpcReduction="20000"/>
          </a:bodyPr>
          <a:lstStyle/>
          <a:p>
            <a:pPr marL="0" indent="0">
              <a:buNone/>
            </a:pPr>
            <a:r>
              <a:rPr lang="en-US" dirty="0"/>
              <a:t>Horizontal or Vertical</a:t>
            </a:r>
            <a:br>
              <a:rPr lang="en-US" dirty="0"/>
            </a:br>
            <a:br>
              <a:rPr lang="en-US" dirty="0"/>
            </a:br>
            <a:r>
              <a:rPr lang="en-US" b="1" dirty="0"/>
              <a:t>Classic </a:t>
            </a:r>
            <a:r>
              <a:rPr lang="en-US" b="1" dirty="0" err="1"/>
              <a:t>Organisational</a:t>
            </a:r>
            <a:r>
              <a:rPr lang="en-US" b="1" dirty="0"/>
              <a:t> Structure</a:t>
            </a:r>
            <a:endParaRPr lang="en-US" dirty="0"/>
          </a:p>
          <a:p>
            <a:r>
              <a:rPr lang="en-US" dirty="0" err="1"/>
              <a:t>Centralised</a:t>
            </a:r>
            <a:r>
              <a:rPr lang="en-US" dirty="0"/>
              <a:t> design</a:t>
            </a:r>
          </a:p>
          <a:p>
            <a:r>
              <a:rPr lang="en-US" dirty="0" err="1"/>
              <a:t>Bureauocratic</a:t>
            </a:r>
            <a:r>
              <a:rPr lang="en-US" dirty="0"/>
              <a:t> </a:t>
            </a:r>
            <a:r>
              <a:rPr lang="en-US" dirty="0" err="1"/>
              <a:t>organisations</a:t>
            </a:r>
            <a:endParaRPr lang="en-US" dirty="0"/>
          </a:p>
          <a:p>
            <a:r>
              <a:rPr lang="en-US" dirty="0"/>
              <a:t>Division type </a:t>
            </a:r>
          </a:p>
          <a:p>
            <a:pPr marL="0" indent="0">
              <a:buNone/>
            </a:pPr>
            <a:br>
              <a:rPr lang="en-US" b="1" dirty="0"/>
            </a:br>
            <a:r>
              <a:rPr lang="en-US" b="1" dirty="0"/>
              <a:t>Modern </a:t>
            </a:r>
            <a:r>
              <a:rPr lang="en-US" b="1" dirty="0" err="1"/>
              <a:t>Organisational</a:t>
            </a:r>
            <a:r>
              <a:rPr lang="en-US" b="1" dirty="0"/>
              <a:t> Structure</a:t>
            </a:r>
          </a:p>
          <a:p>
            <a:r>
              <a:rPr lang="en-US" dirty="0"/>
              <a:t>Project </a:t>
            </a:r>
          </a:p>
          <a:p>
            <a:r>
              <a:rPr lang="en-US" dirty="0"/>
              <a:t>Matrix</a:t>
            </a:r>
          </a:p>
          <a:p>
            <a:r>
              <a:rPr lang="en-US" dirty="0"/>
              <a:t>Adhocratic</a:t>
            </a:r>
          </a:p>
        </p:txBody>
      </p:sp>
      <p:sp>
        <p:nvSpPr>
          <p:cNvPr id="4" name="Slide Number Placeholder 3">
            <a:extLst>
              <a:ext uri="{FF2B5EF4-FFF2-40B4-BE49-F238E27FC236}">
                <a16:creationId xmlns:a16="http://schemas.microsoft.com/office/drawing/2014/main" id="{332F031D-B432-7540-8B6A-AF5D2A58CD00}"/>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3890619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A9631-E10E-DD49-97BA-C2B4DD9BAEF3}"/>
              </a:ext>
            </a:extLst>
          </p:cNvPr>
          <p:cNvSpPr>
            <a:spLocks noGrp="1"/>
          </p:cNvSpPr>
          <p:nvPr>
            <p:ph type="title"/>
          </p:nvPr>
        </p:nvSpPr>
        <p:spPr/>
        <p:txBody>
          <a:bodyPr/>
          <a:lstStyle/>
          <a:p>
            <a:r>
              <a:rPr lang="en-US" dirty="0"/>
              <a:t>Approaches to </a:t>
            </a:r>
            <a:r>
              <a:rPr lang="en-US" dirty="0" err="1"/>
              <a:t>Organisational</a:t>
            </a:r>
            <a:r>
              <a:rPr lang="en-US" dirty="0"/>
              <a:t> Effectiveness</a:t>
            </a:r>
          </a:p>
        </p:txBody>
      </p:sp>
      <p:sp>
        <p:nvSpPr>
          <p:cNvPr id="3" name="Content Placeholder 2">
            <a:extLst>
              <a:ext uri="{FF2B5EF4-FFF2-40B4-BE49-F238E27FC236}">
                <a16:creationId xmlns:a16="http://schemas.microsoft.com/office/drawing/2014/main" id="{B7ACB845-CC39-9044-9247-B28F86ABBB01}"/>
              </a:ext>
            </a:extLst>
          </p:cNvPr>
          <p:cNvSpPr>
            <a:spLocks noGrp="1"/>
          </p:cNvSpPr>
          <p:nvPr>
            <p:ph idx="1"/>
          </p:nvPr>
        </p:nvSpPr>
        <p:spPr/>
        <p:txBody>
          <a:bodyPr/>
          <a:lstStyle/>
          <a:p>
            <a:r>
              <a:rPr lang="en-US" dirty="0"/>
              <a:t>Goal </a:t>
            </a:r>
          </a:p>
          <a:p>
            <a:r>
              <a:rPr lang="en-US" dirty="0"/>
              <a:t>Internal Process </a:t>
            </a:r>
          </a:p>
          <a:p>
            <a:r>
              <a:rPr lang="en-US" dirty="0"/>
              <a:t>System Resource</a:t>
            </a:r>
          </a:p>
          <a:p>
            <a:r>
              <a:rPr lang="en-US" dirty="0"/>
              <a:t>Constituency</a:t>
            </a:r>
          </a:p>
          <a:p>
            <a:r>
              <a:rPr lang="en-US" dirty="0"/>
              <a:t>Domain</a:t>
            </a:r>
          </a:p>
        </p:txBody>
      </p:sp>
      <p:sp>
        <p:nvSpPr>
          <p:cNvPr id="4" name="Slide Number Placeholder 3">
            <a:extLst>
              <a:ext uri="{FF2B5EF4-FFF2-40B4-BE49-F238E27FC236}">
                <a16:creationId xmlns:a16="http://schemas.microsoft.com/office/drawing/2014/main" id="{524A28F2-6D9D-E34B-A35F-A4FA1E38723F}"/>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3903361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15BA1-031E-144C-AB62-5452D5E81630}"/>
              </a:ext>
            </a:extLst>
          </p:cNvPr>
          <p:cNvSpPr>
            <a:spLocks noGrp="1"/>
          </p:cNvSpPr>
          <p:nvPr>
            <p:ph type="title"/>
          </p:nvPr>
        </p:nvSpPr>
        <p:spPr/>
        <p:txBody>
          <a:bodyPr/>
          <a:lstStyle/>
          <a:p>
            <a:r>
              <a:rPr lang="en-US" dirty="0"/>
              <a:t>Advantages of an Effective </a:t>
            </a:r>
            <a:r>
              <a:rPr lang="en-US" dirty="0" err="1"/>
              <a:t>Organisational</a:t>
            </a:r>
            <a:r>
              <a:rPr lang="en-US" dirty="0"/>
              <a:t> Structure</a:t>
            </a:r>
          </a:p>
        </p:txBody>
      </p:sp>
      <p:sp>
        <p:nvSpPr>
          <p:cNvPr id="3" name="Content Placeholder 2">
            <a:extLst>
              <a:ext uri="{FF2B5EF4-FFF2-40B4-BE49-F238E27FC236}">
                <a16:creationId xmlns:a16="http://schemas.microsoft.com/office/drawing/2014/main" id="{CCA52041-89FE-D94D-A512-4E71EB7D67F7}"/>
              </a:ext>
            </a:extLst>
          </p:cNvPr>
          <p:cNvSpPr>
            <a:spLocks noGrp="1"/>
          </p:cNvSpPr>
          <p:nvPr>
            <p:ph idx="1"/>
          </p:nvPr>
        </p:nvSpPr>
        <p:spPr/>
        <p:txBody>
          <a:bodyPr>
            <a:normAutofit fontScale="92500" lnSpcReduction="20000"/>
          </a:bodyPr>
          <a:lstStyle/>
          <a:p>
            <a:r>
              <a:rPr lang="en-US" dirty="0"/>
              <a:t>Allows growth</a:t>
            </a:r>
          </a:p>
          <a:p>
            <a:r>
              <a:rPr lang="en-US" dirty="0"/>
              <a:t>Focuses attention on strategic goals</a:t>
            </a:r>
          </a:p>
          <a:p>
            <a:r>
              <a:rPr lang="en-US" dirty="0"/>
              <a:t>Unites employees</a:t>
            </a:r>
          </a:p>
          <a:p>
            <a:r>
              <a:rPr lang="en-US" dirty="0"/>
              <a:t>Encourages employees to enhance skills</a:t>
            </a:r>
          </a:p>
          <a:p>
            <a:r>
              <a:rPr lang="en-US" dirty="0"/>
              <a:t>Efficient decision-making process</a:t>
            </a:r>
          </a:p>
          <a:p>
            <a:r>
              <a:rPr lang="en-US" dirty="0"/>
              <a:t>Facilitates </a:t>
            </a:r>
            <a:r>
              <a:rPr lang="en-US" dirty="0" err="1"/>
              <a:t>specialisation</a:t>
            </a:r>
            <a:r>
              <a:rPr lang="en-US" dirty="0"/>
              <a:t> of employees.</a:t>
            </a:r>
          </a:p>
          <a:p>
            <a:r>
              <a:rPr lang="en-US" dirty="0"/>
              <a:t>Better control and use of resources.</a:t>
            </a:r>
          </a:p>
          <a:p>
            <a:r>
              <a:rPr lang="en-US" dirty="0"/>
              <a:t>Enables easier and better communication</a:t>
            </a:r>
          </a:p>
          <a:p>
            <a:r>
              <a:rPr lang="en-US" dirty="0"/>
              <a:t>Identify clear roles and responsibilities.</a:t>
            </a:r>
          </a:p>
        </p:txBody>
      </p:sp>
      <p:sp>
        <p:nvSpPr>
          <p:cNvPr id="4" name="Slide Number Placeholder 3">
            <a:extLst>
              <a:ext uri="{FF2B5EF4-FFF2-40B4-BE49-F238E27FC236}">
                <a16:creationId xmlns:a16="http://schemas.microsoft.com/office/drawing/2014/main" id="{E0A0F0CC-0B29-BA4E-A5A5-52BE07CEA40C}"/>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2432008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9E7F4-B4E9-C44E-A3B4-FE39282D1E9A}"/>
              </a:ext>
            </a:extLst>
          </p:cNvPr>
          <p:cNvSpPr>
            <a:spLocks noGrp="1"/>
          </p:cNvSpPr>
          <p:nvPr>
            <p:ph type="title"/>
          </p:nvPr>
        </p:nvSpPr>
        <p:spPr/>
        <p:txBody>
          <a:bodyPr/>
          <a:lstStyle/>
          <a:p>
            <a:r>
              <a:rPr lang="en-US" dirty="0" err="1"/>
              <a:t>Organisational</a:t>
            </a:r>
            <a:r>
              <a:rPr lang="en-US" dirty="0"/>
              <a:t> Design Challenges</a:t>
            </a:r>
          </a:p>
        </p:txBody>
      </p:sp>
      <p:sp>
        <p:nvSpPr>
          <p:cNvPr id="3" name="Content Placeholder 2">
            <a:extLst>
              <a:ext uri="{FF2B5EF4-FFF2-40B4-BE49-F238E27FC236}">
                <a16:creationId xmlns:a16="http://schemas.microsoft.com/office/drawing/2014/main" id="{8B88BAAC-C04D-F749-89A9-D58CF4E5388E}"/>
              </a:ext>
            </a:extLst>
          </p:cNvPr>
          <p:cNvSpPr>
            <a:spLocks noGrp="1"/>
          </p:cNvSpPr>
          <p:nvPr>
            <p:ph idx="1"/>
          </p:nvPr>
        </p:nvSpPr>
        <p:spPr/>
        <p:txBody>
          <a:bodyPr>
            <a:normAutofit/>
          </a:bodyPr>
          <a:lstStyle/>
          <a:p>
            <a:r>
              <a:rPr lang="en-US" sz="2400" dirty="0"/>
              <a:t>Keeping employees connected</a:t>
            </a:r>
          </a:p>
          <a:p>
            <a:r>
              <a:rPr lang="en-US" sz="2400" dirty="0"/>
              <a:t>Creating a learning organization</a:t>
            </a:r>
          </a:p>
          <a:p>
            <a:r>
              <a:rPr lang="en-US" sz="2400" dirty="0"/>
              <a:t>Managing global structural issues </a:t>
            </a:r>
          </a:p>
          <a:p>
            <a:pPr lvl="1">
              <a:buFont typeface="Arial" panose="020B0604020202020204" pitchFamily="34" charset="0"/>
              <a:buChar char="•"/>
            </a:pPr>
            <a:r>
              <a:rPr lang="en-US" dirty="0"/>
              <a:t>Cultural implications</a:t>
            </a:r>
          </a:p>
          <a:p>
            <a:pPr marL="457200" lvl="1" indent="0">
              <a:buNone/>
            </a:pPr>
            <a:endParaRPr lang="en-US" dirty="0"/>
          </a:p>
          <a:p>
            <a:pPr marL="457200" lvl="1" indent="0">
              <a:buNone/>
            </a:pPr>
            <a:r>
              <a:rPr lang="en-US" sz="2000" dirty="0"/>
              <a:t>Taylor, F. Scientific management theory </a:t>
            </a:r>
          </a:p>
          <a:p>
            <a:pPr marL="457200" lvl="1" indent="0">
              <a:buNone/>
            </a:pPr>
            <a:r>
              <a:rPr lang="en-US" sz="2000" dirty="0"/>
              <a:t>Fayol, H.  Effectiveness is a function of clear authority &amp; discipline in </a:t>
            </a:r>
            <a:r>
              <a:rPr lang="en-US" sz="2000" dirty="0" err="1"/>
              <a:t>organisations</a:t>
            </a:r>
            <a:endParaRPr lang="en-US" sz="2000" dirty="0"/>
          </a:p>
          <a:p>
            <a:pPr marL="457200" lvl="1" indent="0">
              <a:buNone/>
            </a:pPr>
            <a:r>
              <a:rPr lang="en-US" sz="2000" dirty="0"/>
              <a:t>Mayo, E. Effectiveness is a function of productivity resultant from employee satisfaction</a:t>
            </a:r>
          </a:p>
        </p:txBody>
      </p:sp>
      <p:sp>
        <p:nvSpPr>
          <p:cNvPr id="4" name="Slide Number Placeholder 3">
            <a:extLst>
              <a:ext uri="{FF2B5EF4-FFF2-40B4-BE49-F238E27FC236}">
                <a16:creationId xmlns:a16="http://schemas.microsoft.com/office/drawing/2014/main" id="{F74D72B5-B91B-B84B-AA7E-6338E271AFE8}"/>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3610475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F7F7B-AC0B-6947-B77B-62B99BC6A1B5}"/>
              </a:ext>
            </a:extLst>
          </p:cNvPr>
          <p:cNvSpPr>
            <a:spLocks noGrp="1"/>
          </p:cNvSpPr>
          <p:nvPr>
            <p:ph type="title"/>
          </p:nvPr>
        </p:nvSpPr>
        <p:spPr/>
        <p:txBody>
          <a:bodyPr/>
          <a:lstStyle/>
          <a:p>
            <a:r>
              <a:rPr lang="en-US" dirty="0"/>
              <a:t>Dimensions of Effectiveness</a:t>
            </a:r>
          </a:p>
        </p:txBody>
      </p:sp>
      <p:sp>
        <p:nvSpPr>
          <p:cNvPr id="4" name="Slide Number Placeholder 3">
            <a:extLst>
              <a:ext uri="{FF2B5EF4-FFF2-40B4-BE49-F238E27FC236}">
                <a16:creationId xmlns:a16="http://schemas.microsoft.com/office/drawing/2014/main" id="{9580676A-2744-AF4C-B9E1-11A0583C44B8}"/>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5" name="Picture 4">
            <a:extLst>
              <a:ext uri="{FF2B5EF4-FFF2-40B4-BE49-F238E27FC236}">
                <a16:creationId xmlns:a16="http://schemas.microsoft.com/office/drawing/2014/main" id="{994E92D6-DB1B-764B-8882-E0A6746F4FDA}"/>
              </a:ext>
            </a:extLst>
          </p:cNvPr>
          <p:cNvPicPr>
            <a:picLocks noChangeAspect="1"/>
          </p:cNvPicPr>
          <p:nvPr/>
        </p:nvPicPr>
        <p:blipFill>
          <a:blip r:embed="rId3"/>
          <a:stretch>
            <a:fillRect/>
          </a:stretch>
        </p:blipFill>
        <p:spPr>
          <a:xfrm>
            <a:off x="2983831" y="1174746"/>
            <a:ext cx="6628063" cy="4437624"/>
          </a:xfrm>
          <a:prstGeom prst="rect">
            <a:avLst/>
          </a:prstGeom>
        </p:spPr>
      </p:pic>
    </p:spTree>
    <p:extLst>
      <p:ext uri="{BB962C8B-B14F-4D97-AF65-F5344CB8AC3E}">
        <p14:creationId xmlns:p14="http://schemas.microsoft.com/office/powerpoint/2010/main" val="580346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0C044-5042-1543-ABEA-9EDE5130E068}"/>
              </a:ext>
            </a:extLst>
          </p:cNvPr>
          <p:cNvSpPr>
            <a:spLocks noGrp="1"/>
          </p:cNvSpPr>
          <p:nvPr>
            <p:ph type="title"/>
          </p:nvPr>
        </p:nvSpPr>
        <p:spPr/>
        <p:txBody>
          <a:bodyPr/>
          <a:lstStyle/>
          <a:p>
            <a:r>
              <a:rPr lang="en-US" dirty="0"/>
              <a:t>What does </a:t>
            </a:r>
            <a:r>
              <a:rPr lang="en-US" dirty="0" err="1"/>
              <a:t>Organisational</a:t>
            </a:r>
            <a:r>
              <a:rPr lang="en-US" dirty="0"/>
              <a:t> Growth Require?</a:t>
            </a:r>
          </a:p>
        </p:txBody>
      </p:sp>
      <p:sp>
        <p:nvSpPr>
          <p:cNvPr id="3" name="Content Placeholder 2">
            <a:extLst>
              <a:ext uri="{FF2B5EF4-FFF2-40B4-BE49-F238E27FC236}">
                <a16:creationId xmlns:a16="http://schemas.microsoft.com/office/drawing/2014/main" id="{E2F3FCC3-E1FC-A24D-B2C9-4805D6ADD522}"/>
              </a:ext>
            </a:extLst>
          </p:cNvPr>
          <p:cNvSpPr>
            <a:spLocks noGrp="1"/>
          </p:cNvSpPr>
          <p:nvPr>
            <p:ph idx="1"/>
          </p:nvPr>
        </p:nvSpPr>
        <p:spPr/>
        <p:txBody>
          <a:bodyPr/>
          <a:lstStyle/>
          <a:p>
            <a:r>
              <a:rPr lang="en-US" dirty="0"/>
              <a:t>Structuring of resources (human, physical, financial)</a:t>
            </a:r>
          </a:p>
          <a:p>
            <a:r>
              <a:rPr lang="en-US" dirty="0"/>
              <a:t>Recruitment – specialized talent &amp; skillsets</a:t>
            </a:r>
          </a:p>
          <a:p>
            <a:r>
              <a:rPr lang="en-US" dirty="0" err="1"/>
              <a:t>Formalised</a:t>
            </a:r>
            <a:r>
              <a:rPr lang="en-US" dirty="0"/>
              <a:t> structure (as workforce &amp; </a:t>
            </a:r>
            <a:r>
              <a:rPr lang="en-US" dirty="0" err="1"/>
              <a:t>specialisations</a:t>
            </a:r>
            <a:r>
              <a:rPr lang="en-US" dirty="0"/>
              <a:t> grow)</a:t>
            </a:r>
          </a:p>
          <a:p>
            <a:r>
              <a:rPr lang="en-US" dirty="0"/>
              <a:t>Assign work tasks (individuals and departmental)</a:t>
            </a:r>
          </a:p>
          <a:p>
            <a:r>
              <a:rPr lang="en-US" dirty="0"/>
              <a:t>Assign responsibilities (for </a:t>
            </a:r>
            <a:r>
              <a:rPr lang="en-US" dirty="0" err="1"/>
              <a:t>organisational</a:t>
            </a:r>
            <a:r>
              <a:rPr lang="en-US" dirty="0"/>
              <a:t> objectives)</a:t>
            </a:r>
          </a:p>
        </p:txBody>
      </p:sp>
      <p:sp>
        <p:nvSpPr>
          <p:cNvPr id="4" name="Slide Number Placeholder 3">
            <a:extLst>
              <a:ext uri="{FF2B5EF4-FFF2-40B4-BE49-F238E27FC236}">
                <a16:creationId xmlns:a16="http://schemas.microsoft.com/office/drawing/2014/main" id="{FD2CC445-C6B5-9848-8F46-5CCF40591C33}"/>
              </a:ext>
            </a:extLst>
          </p:cNvPr>
          <p:cNvSpPr>
            <a:spLocks noGrp="1"/>
          </p:cNvSpPr>
          <p:nvPr>
            <p:ph type="sldNum" sz="quarter" idx="12"/>
          </p:nvPr>
        </p:nvSpPr>
        <p:spPr/>
        <p:txBody>
          <a:bodyPr/>
          <a:lstStyle/>
          <a:p>
            <a:fld id="{3D165440-4880-415F-9146-4793BDD623F8}" type="slidenum">
              <a:rPr lang="en-GB" smtClean="0"/>
              <a:t>9</a:t>
            </a:fld>
            <a:endParaRPr lang="en-GB"/>
          </a:p>
        </p:txBody>
      </p:sp>
    </p:spTree>
    <p:extLst>
      <p:ext uri="{BB962C8B-B14F-4D97-AF65-F5344CB8AC3E}">
        <p14:creationId xmlns:p14="http://schemas.microsoft.com/office/powerpoint/2010/main" val="2123874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A0F0F-2F79-994A-8598-BF36E1CDDCA8}"/>
              </a:ext>
            </a:extLst>
          </p:cNvPr>
          <p:cNvSpPr>
            <a:spLocks noGrp="1"/>
          </p:cNvSpPr>
          <p:nvPr>
            <p:ph type="title"/>
          </p:nvPr>
        </p:nvSpPr>
        <p:spPr/>
        <p:txBody>
          <a:bodyPr>
            <a:normAutofit/>
          </a:bodyPr>
          <a:lstStyle/>
          <a:p>
            <a:r>
              <a:rPr lang="en-US" dirty="0"/>
              <a:t>Greiner’s 6 Phases Growth Model</a:t>
            </a:r>
            <a:br>
              <a:rPr lang="en-US" dirty="0"/>
            </a:br>
            <a:endParaRPr lang="en-US" dirty="0"/>
          </a:p>
        </p:txBody>
      </p:sp>
      <p:sp>
        <p:nvSpPr>
          <p:cNvPr id="4" name="Slide Number Placeholder 3">
            <a:extLst>
              <a:ext uri="{FF2B5EF4-FFF2-40B4-BE49-F238E27FC236}">
                <a16:creationId xmlns:a16="http://schemas.microsoft.com/office/drawing/2014/main" id="{0F8B9BA6-EC7F-8C42-A63A-12317F1EF157}"/>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7" name="Picture 6">
            <a:extLst>
              <a:ext uri="{FF2B5EF4-FFF2-40B4-BE49-F238E27FC236}">
                <a16:creationId xmlns:a16="http://schemas.microsoft.com/office/drawing/2014/main" id="{3D19FEAE-E5F1-0A4C-A23F-15B6ED4F92E9}"/>
              </a:ext>
            </a:extLst>
          </p:cNvPr>
          <p:cNvPicPr>
            <a:picLocks noChangeAspect="1"/>
          </p:cNvPicPr>
          <p:nvPr/>
        </p:nvPicPr>
        <p:blipFill>
          <a:blip r:embed="rId3"/>
          <a:stretch>
            <a:fillRect/>
          </a:stretch>
        </p:blipFill>
        <p:spPr>
          <a:xfrm>
            <a:off x="2139286" y="603246"/>
            <a:ext cx="7913427" cy="4956090"/>
          </a:xfrm>
          <a:prstGeom prst="rect">
            <a:avLst/>
          </a:prstGeom>
        </p:spPr>
      </p:pic>
      <p:sp>
        <p:nvSpPr>
          <p:cNvPr id="8" name="TextBox 7">
            <a:extLst>
              <a:ext uri="{FF2B5EF4-FFF2-40B4-BE49-F238E27FC236}">
                <a16:creationId xmlns:a16="http://schemas.microsoft.com/office/drawing/2014/main" id="{DA659504-A241-6D43-B330-66EAAFA8093C}"/>
              </a:ext>
            </a:extLst>
          </p:cNvPr>
          <p:cNvSpPr txBox="1"/>
          <p:nvPr/>
        </p:nvSpPr>
        <p:spPr>
          <a:xfrm>
            <a:off x="10522604" y="5356579"/>
            <a:ext cx="1231427" cy="307777"/>
          </a:xfrm>
          <a:prstGeom prst="rect">
            <a:avLst/>
          </a:prstGeom>
          <a:noFill/>
        </p:spPr>
        <p:txBody>
          <a:bodyPr wrap="none" rtlCol="0">
            <a:spAutoFit/>
          </a:bodyPr>
          <a:lstStyle/>
          <a:p>
            <a:r>
              <a:rPr lang="en-US" sz="1400" dirty="0"/>
              <a:t>Greiner, 1997)</a:t>
            </a:r>
          </a:p>
        </p:txBody>
      </p:sp>
    </p:spTree>
    <p:extLst>
      <p:ext uri="{BB962C8B-B14F-4D97-AF65-F5344CB8AC3E}">
        <p14:creationId xmlns:p14="http://schemas.microsoft.com/office/powerpoint/2010/main" val="290442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EBB8-5B20-C443-98C3-AE1390EB52AE}"/>
              </a:ext>
            </a:extLst>
          </p:cNvPr>
          <p:cNvSpPr>
            <a:spLocks noGrp="1"/>
          </p:cNvSpPr>
          <p:nvPr>
            <p:ph type="title"/>
          </p:nvPr>
        </p:nvSpPr>
        <p:spPr/>
        <p:txBody>
          <a:bodyPr/>
          <a:lstStyle/>
          <a:p>
            <a:r>
              <a:rPr lang="en-US" dirty="0"/>
              <a:t>Evolution of a Clothing Store</a:t>
            </a:r>
          </a:p>
        </p:txBody>
      </p:sp>
      <p:sp>
        <p:nvSpPr>
          <p:cNvPr id="4" name="Slide Number Placeholder 3">
            <a:extLst>
              <a:ext uri="{FF2B5EF4-FFF2-40B4-BE49-F238E27FC236}">
                <a16:creationId xmlns:a16="http://schemas.microsoft.com/office/drawing/2014/main" id="{7B70CA78-3268-B549-894C-1352F36AF4F0}"/>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5" name="Picture 5" descr="fer73587_0801">
            <a:extLst>
              <a:ext uri="{FF2B5EF4-FFF2-40B4-BE49-F238E27FC236}">
                <a16:creationId xmlns:a16="http://schemas.microsoft.com/office/drawing/2014/main" id="{983815A7-7EEA-0943-828E-C22193B740A2}"/>
              </a:ext>
            </a:extLst>
          </p:cNvPr>
          <p:cNvPicPr>
            <a:picLocks noChangeAspect="1" noChangeArrowheads="1"/>
          </p:cNvPicPr>
          <p:nvPr/>
        </p:nvPicPr>
        <p:blipFill>
          <a:blip r:embed="rId3">
            <a:clrChange>
              <a:clrFrom>
                <a:srgbClr val="FFF3C9"/>
              </a:clrFrom>
              <a:clrTo>
                <a:srgbClr val="FFF3C9">
                  <a:alpha val="0"/>
                </a:srgbClr>
              </a:clrTo>
            </a:clrChange>
            <a:extLst>
              <a:ext uri="{28A0092B-C50C-407E-A947-70E740481C1C}">
                <a14:useLocalDpi xmlns:a14="http://schemas.microsoft.com/office/drawing/2010/main" val="0"/>
              </a:ext>
            </a:extLst>
          </a:blip>
          <a:srcRect/>
          <a:stretch>
            <a:fillRect/>
          </a:stretch>
        </p:blipFill>
        <p:spPr bwMode="auto">
          <a:xfrm>
            <a:off x="1147009" y="1355558"/>
            <a:ext cx="9980793" cy="3761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7201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72CD-1200-C74A-AF8D-F330CF78925F}"/>
              </a:ext>
            </a:extLst>
          </p:cNvPr>
          <p:cNvSpPr>
            <a:spLocks noGrp="1"/>
          </p:cNvSpPr>
          <p:nvPr>
            <p:ph type="title"/>
          </p:nvPr>
        </p:nvSpPr>
        <p:spPr/>
        <p:txBody>
          <a:bodyPr/>
          <a:lstStyle/>
          <a:p>
            <a:r>
              <a:rPr lang="en-US" dirty="0"/>
              <a:t>Formal </a:t>
            </a:r>
            <a:r>
              <a:rPr lang="en-US" dirty="0" err="1"/>
              <a:t>Organisation</a:t>
            </a:r>
            <a:endParaRPr lang="en-US" dirty="0"/>
          </a:p>
        </p:txBody>
      </p:sp>
      <p:sp>
        <p:nvSpPr>
          <p:cNvPr id="3" name="Content Placeholder 2">
            <a:extLst>
              <a:ext uri="{FF2B5EF4-FFF2-40B4-BE49-F238E27FC236}">
                <a16:creationId xmlns:a16="http://schemas.microsoft.com/office/drawing/2014/main" id="{DBC00B5E-E506-714D-8A88-F9EF3F51EC36}"/>
              </a:ext>
            </a:extLst>
          </p:cNvPr>
          <p:cNvSpPr>
            <a:spLocks noGrp="1"/>
          </p:cNvSpPr>
          <p:nvPr>
            <p:ph idx="1"/>
          </p:nvPr>
        </p:nvSpPr>
        <p:spPr/>
        <p:txBody>
          <a:bodyPr>
            <a:normAutofit/>
          </a:bodyPr>
          <a:lstStyle/>
          <a:p>
            <a:pPr marL="0" indent="0">
              <a:buNone/>
            </a:pPr>
            <a:r>
              <a:rPr lang="en-GB" altLang="en-US" sz="2000" dirty="0">
                <a:ea typeface="ＭＳ Ｐゴシック" panose="020B0600070205080204" pitchFamily="34" charset="-128"/>
                <a:cs typeface="Geneva" panose="020B0503030404040204" pitchFamily="34" charset="0"/>
              </a:rPr>
              <a:t>Formal organisation is the internal structure of a business. The way in which human resources are organised. </a:t>
            </a:r>
          </a:p>
          <a:p>
            <a:pPr marL="0" indent="0">
              <a:buNone/>
            </a:pPr>
            <a:endParaRPr lang="en-GB" altLang="en-US" sz="2000" dirty="0">
              <a:ea typeface="ＭＳ Ｐゴシック" panose="020B0600070205080204" pitchFamily="34" charset="-128"/>
              <a:cs typeface="Geneva" panose="020B0503030404040204" pitchFamily="34" charset="0"/>
            </a:endParaRPr>
          </a:p>
          <a:p>
            <a:pPr marL="0" indent="0">
              <a:buNone/>
            </a:pPr>
            <a:r>
              <a:rPr lang="en-GB" altLang="en-US" sz="2000" dirty="0">
                <a:ea typeface="ＭＳ Ｐゴシック" panose="020B0600070205080204" pitchFamily="34" charset="-128"/>
                <a:cs typeface="Geneva" panose="020B0503030404040204" pitchFamily="34" charset="0"/>
              </a:rPr>
              <a:t>It takes into account:</a:t>
            </a:r>
          </a:p>
          <a:p>
            <a:pPr lvl="2"/>
            <a:endParaRPr lang="en-GB" altLang="en-US" dirty="0">
              <a:cs typeface="Geneva" panose="020B0503030404040204" pitchFamily="34" charset="0"/>
            </a:endParaRPr>
          </a:p>
          <a:p>
            <a:pPr lvl="2"/>
            <a:r>
              <a:rPr lang="en-GB" altLang="en-US" dirty="0">
                <a:cs typeface="Geneva" panose="020B0503030404040204" pitchFamily="34" charset="0"/>
              </a:rPr>
              <a:t>who is in charge</a:t>
            </a:r>
          </a:p>
          <a:p>
            <a:pPr lvl="2"/>
            <a:r>
              <a:rPr lang="en-GB" altLang="en-US" dirty="0">
                <a:cs typeface="Geneva" panose="020B0503030404040204" pitchFamily="34" charset="0"/>
              </a:rPr>
              <a:t>the relationships between individuals</a:t>
            </a:r>
          </a:p>
          <a:p>
            <a:pPr lvl="2"/>
            <a:r>
              <a:rPr lang="en-GB" altLang="en-US" dirty="0">
                <a:cs typeface="Geneva" panose="020B0503030404040204" pitchFamily="34" charset="0"/>
              </a:rPr>
              <a:t>who has authority to make decisions</a:t>
            </a:r>
          </a:p>
          <a:p>
            <a:pPr lvl="2"/>
            <a:r>
              <a:rPr lang="en-GB" altLang="en-US" dirty="0">
                <a:cs typeface="Geneva" panose="020B0503030404040204" pitchFamily="34" charset="0"/>
              </a:rPr>
              <a:t>who carries out decisions</a:t>
            </a:r>
          </a:p>
          <a:p>
            <a:pPr lvl="2"/>
            <a:r>
              <a:rPr lang="en-GB" altLang="en-US" dirty="0">
                <a:cs typeface="Geneva" panose="020B0503030404040204" pitchFamily="34" charset="0"/>
              </a:rPr>
              <a:t>how information is communicate</a:t>
            </a:r>
          </a:p>
          <a:p>
            <a:endParaRPr lang="en-US" dirty="0"/>
          </a:p>
        </p:txBody>
      </p:sp>
      <p:sp>
        <p:nvSpPr>
          <p:cNvPr id="4" name="Slide Number Placeholder 3">
            <a:extLst>
              <a:ext uri="{FF2B5EF4-FFF2-40B4-BE49-F238E27FC236}">
                <a16:creationId xmlns:a16="http://schemas.microsoft.com/office/drawing/2014/main" id="{3E16C208-62A3-DB4C-919A-2F50E14AE8CE}"/>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3233542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D637-EBD7-FD46-B766-151B1F8FE1A0}"/>
              </a:ext>
            </a:extLst>
          </p:cNvPr>
          <p:cNvSpPr>
            <a:spLocks noGrp="1"/>
          </p:cNvSpPr>
          <p:nvPr>
            <p:ph type="title"/>
          </p:nvPr>
        </p:nvSpPr>
        <p:spPr/>
        <p:txBody>
          <a:bodyPr/>
          <a:lstStyle/>
          <a:p>
            <a:r>
              <a:rPr lang="en-US" dirty="0"/>
              <a:t>Span of Control</a:t>
            </a:r>
          </a:p>
        </p:txBody>
      </p:sp>
      <p:sp>
        <p:nvSpPr>
          <p:cNvPr id="3" name="Content Placeholder 2">
            <a:extLst>
              <a:ext uri="{FF2B5EF4-FFF2-40B4-BE49-F238E27FC236}">
                <a16:creationId xmlns:a16="http://schemas.microsoft.com/office/drawing/2014/main" id="{E51070E2-EDD8-734C-A724-06AEF1F9BFF3}"/>
              </a:ext>
            </a:extLst>
          </p:cNvPr>
          <p:cNvSpPr>
            <a:spLocks noGrp="1"/>
          </p:cNvSpPr>
          <p:nvPr>
            <p:ph idx="1"/>
          </p:nvPr>
        </p:nvSpPr>
        <p:spPr>
          <a:xfrm>
            <a:off x="609600" y="1600201"/>
            <a:ext cx="10972800" cy="1640304"/>
          </a:xfrm>
        </p:spPr>
        <p:txBody>
          <a:bodyPr/>
          <a:lstStyle/>
          <a:p>
            <a:pPr lvl="1">
              <a:buFont typeface="Arial" panose="020B0604020202020204" pitchFamily="34" charset="0"/>
              <a:buChar char="•"/>
            </a:pPr>
            <a:r>
              <a:rPr lang="en-US" altLang="en-US" sz="1800" dirty="0">
                <a:cs typeface="Geneva" panose="020B0503030404040204" pitchFamily="34" charset="0"/>
              </a:rPr>
              <a:t>The number of people who directly report to one manager in a hierarchy.</a:t>
            </a:r>
          </a:p>
          <a:p>
            <a:pPr lvl="1">
              <a:buFont typeface="Arial" panose="020B0604020202020204" pitchFamily="34" charset="0"/>
              <a:buChar char="•"/>
            </a:pPr>
            <a:r>
              <a:rPr lang="en-US" altLang="en-US" sz="1800" dirty="0">
                <a:cs typeface="Geneva" panose="020B0503030404040204" pitchFamily="34" charset="0"/>
              </a:rPr>
              <a:t>The more people under the control of one manager, the wider the span of control.</a:t>
            </a:r>
          </a:p>
          <a:p>
            <a:pPr lvl="1">
              <a:buFont typeface="Arial" panose="020B0604020202020204" pitchFamily="34" charset="0"/>
              <a:buChar char="•"/>
            </a:pPr>
            <a:r>
              <a:rPr lang="en-US" altLang="en-US" sz="1800" dirty="0">
                <a:cs typeface="Geneva" panose="020B0503030404040204" pitchFamily="34" charset="0"/>
              </a:rPr>
              <a:t>Less people means a narrower span of control.</a:t>
            </a:r>
            <a:br>
              <a:rPr lang="en-US" altLang="en-US" sz="1800" dirty="0">
                <a:cs typeface="Geneva" panose="020B0503030404040204" pitchFamily="34" charset="0"/>
              </a:rPr>
            </a:br>
            <a:endParaRPr lang="en-US" altLang="en-US" sz="1800" dirty="0">
              <a:cs typeface="Geneva" panose="020B0503030404040204" pitchFamily="34" charset="0"/>
            </a:endParaRPr>
          </a:p>
          <a:p>
            <a:pPr lvl="1">
              <a:buFont typeface="Arial" panose="020B0604020202020204" pitchFamily="34" charset="0"/>
              <a:buChar char="•"/>
            </a:pPr>
            <a:r>
              <a:rPr lang="en-US" altLang="en-US" sz="1800" dirty="0">
                <a:cs typeface="Geneva" panose="020B0503030404040204" pitchFamily="34" charset="0"/>
              </a:rPr>
              <a:t>The example below would have a span of control of four people.</a:t>
            </a:r>
          </a:p>
          <a:p>
            <a:endParaRPr lang="en-US" dirty="0"/>
          </a:p>
        </p:txBody>
      </p:sp>
      <p:sp>
        <p:nvSpPr>
          <p:cNvPr id="4" name="Slide Number Placeholder 3">
            <a:extLst>
              <a:ext uri="{FF2B5EF4-FFF2-40B4-BE49-F238E27FC236}">
                <a16:creationId xmlns:a16="http://schemas.microsoft.com/office/drawing/2014/main" id="{60F3A6AC-AF48-3F45-AFE1-806B994CE177}"/>
              </a:ext>
            </a:extLst>
          </p:cNvPr>
          <p:cNvSpPr>
            <a:spLocks noGrp="1"/>
          </p:cNvSpPr>
          <p:nvPr>
            <p:ph type="sldNum" sz="quarter" idx="12"/>
          </p:nvPr>
        </p:nvSpPr>
        <p:spPr/>
        <p:txBody>
          <a:bodyPr/>
          <a:lstStyle/>
          <a:p>
            <a:fld id="{3D165440-4880-415F-9146-4793BDD623F8}" type="slidenum">
              <a:rPr lang="en-GB" smtClean="0"/>
              <a:t>13</a:t>
            </a:fld>
            <a:endParaRPr lang="en-GB"/>
          </a:p>
        </p:txBody>
      </p:sp>
      <p:grpSp>
        <p:nvGrpSpPr>
          <p:cNvPr id="15" name="Group 14">
            <a:extLst>
              <a:ext uri="{FF2B5EF4-FFF2-40B4-BE49-F238E27FC236}">
                <a16:creationId xmlns:a16="http://schemas.microsoft.com/office/drawing/2014/main" id="{4EF5C57A-DA6A-5845-86CB-BAA9054359E0}"/>
              </a:ext>
            </a:extLst>
          </p:cNvPr>
          <p:cNvGrpSpPr>
            <a:grpSpLocks/>
          </p:cNvGrpSpPr>
          <p:nvPr/>
        </p:nvGrpSpPr>
        <p:grpSpPr bwMode="auto">
          <a:xfrm>
            <a:off x="2626813" y="3601679"/>
            <a:ext cx="6842127" cy="1728788"/>
            <a:chOff x="1247" y="2523"/>
            <a:chExt cx="4309" cy="1089"/>
          </a:xfrm>
        </p:grpSpPr>
        <p:sp>
          <p:nvSpPr>
            <p:cNvPr id="20" name="Rectangle 19">
              <a:extLst>
                <a:ext uri="{FF2B5EF4-FFF2-40B4-BE49-F238E27FC236}">
                  <a16:creationId xmlns:a16="http://schemas.microsoft.com/office/drawing/2014/main" id="{47FE5BDB-3193-024C-A5C8-A08995C78310}"/>
                </a:ext>
              </a:extLst>
            </p:cNvPr>
            <p:cNvSpPr>
              <a:spLocks noChangeArrowheads="1"/>
            </p:cNvSpPr>
            <p:nvPr/>
          </p:nvSpPr>
          <p:spPr bwMode="auto">
            <a:xfrm>
              <a:off x="2699" y="2523"/>
              <a:ext cx="999"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GB" altLang="en-US" sz="1100" dirty="0"/>
                <a:t>Prime Minister</a:t>
              </a:r>
              <a:endParaRPr lang="en-US" altLang="en-US" sz="1100" dirty="0"/>
            </a:p>
          </p:txBody>
        </p:sp>
        <p:sp>
          <p:nvSpPr>
            <p:cNvPr id="21" name="Rectangle 20">
              <a:extLst>
                <a:ext uri="{FF2B5EF4-FFF2-40B4-BE49-F238E27FC236}">
                  <a16:creationId xmlns:a16="http://schemas.microsoft.com/office/drawing/2014/main" id="{1605C42B-3E39-5B4B-8EFE-26EDACEBEFED}"/>
                </a:ext>
              </a:extLst>
            </p:cNvPr>
            <p:cNvSpPr>
              <a:spLocks noChangeArrowheads="1"/>
            </p:cNvSpPr>
            <p:nvPr/>
          </p:nvSpPr>
          <p:spPr bwMode="auto">
            <a:xfrm>
              <a:off x="1247" y="3158"/>
              <a:ext cx="998"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GB" altLang="en-US" sz="1100" dirty="0"/>
                <a:t>Chancellor</a:t>
              </a:r>
              <a:endParaRPr lang="en-US" altLang="en-US" sz="1100" dirty="0"/>
            </a:p>
          </p:txBody>
        </p:sp>
        <p:sp>
          <p:nvSpPr>
            <p:cNvPr id="22" name="Rectangle 21">
              <a:extLst>
                <a:ext uri="{FF2B5EF4-FFF2-40B4-BE49-F238E27FC236}">
                  <a16:creationId xmlns:a16="http://schemas.microsoft.com/office/drawing/2014/main" id="{657735C1-F831-9948-B8D8-1CE0F6855D13}"/>
                </a:ext>
              </a:extLst>
            </p:cNvPr>
            <p:cNvSpPr>
              <a:spLocks noChangeArrowheads="1"/>
            </p:cNvSpPr>
            <p:nvPr/>
          </p:nvSpPr>
          <p:spPr bwMode="auto">
            <a:xfrm>
              <a:off x="2381" y="3158"/>
              <a:ext cx="998"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GB" altLang="en-US" sz="1100" dirty="0"/>
                <a:t>Education Secretary</a:t>
              </a:r>
              <a:endParaRPr lang="en-US" altLang="en-US" sz="1100" dirty="0"/>
            </a:p>
          </p:txBody>
        </p:sp>
        <p:sp>
          <p:nvSpPr>
            <p:cNvPr id="23" name="Rectangle 22">
              <a:extLst>
                <a:ext uri="{FF2B5EF4-FFF2-40B4-BE49-F238E27FC236}">
                  <a16:creationId xmlns:a16="http://schemas.microsoft.com/office/drawing/2014/main" id="{3736ED8C-80D3-CD48-9629-14C6ADB9E3D0}"/>
                </a:ext>
              </a:extLst>
            </p:cNvPr>
            <p:cNvSpPr>
              <a:spLocks noChangeArrowheads="1"/>
            </p:cNvSpPr>
            <p:nvPr/>
          </p:nvSpPr>
          <p:spPr bwMode="auto">
            <a:xfrm>
              <a:off x="3470" y="3158"/>
              <a:ext cx="998"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GB" altLang="en-US" sz="1100" dirty="0"/>
                <a:t>Defence Secretary</a:t>
              </a:r>
              <a:endParaRPr lang="en-US" altLang="en-US" sz="1100" dirty="0"/>
            </a:p>
          </p:txBody>
        </p:sp>
        <p:sp>
          <p:nvSpPr>
            <p:cNvPr id="24" name="Rectangle 23">
              <a:extLst>
                <a:ext uri="{FF2B5EF4-FFF2-40B4-BE49-F238E27FC236}">
                  <a16:creationId xmlns:a16="http://schemas.microsoft.com/office/drawing/2014/main" id="{2C76DFE4-4B06-3546-8E72-430BA2A0ABF5}"/>
                </a:ext>
              </a:extLst>
            </p:cNvPr>
            <p:cNvSpPr>
              <a:spLocks noChangeArrowheads="1"/>
            </p:cNvSpPr>
            <p:nvPr/>
          </p:nvSpPr>
          <p:spPr bwMode="auto">
            <a:xfrm>
              <a:off x="4558" y="3158"/>
              <a:ext cx="998"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US" altLang="en-US" sz="1100" dirty="0"/>
                <a:t>Health Secretary</a:t>
              </a:r>
            </a:p>
          </p:txBody>
        </p:sp>
      </p:grpSp>
      <p:cxnSp>
        <p:nvCxnSpPr>
          <p:cNvPr id="16" name="AutoShape 10">
            <a:extLst>
              <a:ext uri="{FF2B5EF4-FFF2-40B4-BE49-F238E27FC236}">
                <a16:creationId xmlns:a16="http://schemas.microsoft.com/office/drawing/2014/main" id="{6EC085F9-D07E-1B43-8E23-98197B3FF251}"/>
              </a:ext>
            </a:extLst>
          </p:cNvPr>
          <p:cNvCxnSpPr>
            <a:cxnSpLocks noChangeShapeType="1"/>
          </p:cNvCxnSpPr>
          <p:nvPr/>
        </p:nvCxnSpPr>
        <p:spPr bwMode="auto">
          <a:xfrm rot="5400000">
            <a:off x="4428625" y="3312754"/>
            <a:ext cx="287338" cy="2306637"/>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7" name="AutoShape 11">
            <a:extLst>
              <a:ext uri="{FF2B5EF4-FFF2-40B4-BE49-F238E27FC236}">
                <a16:creationId xmlns:a16="http://schemas.microsoft.com/office/drawing/2014/main" id="{7980792A-3E56-724B-BA07-8BF441DFD56C}"/>
              </a:ext>
            </a:extLst>
          </p:cNvPr>
          <p:cNvCxnSpPr>
            <a:cxnSpLocks noChangeShapeType="1"/>
          </p:cNvCxnSpPr>
          <p:nvPr/>
        </p:nvCxnSpPr>
        <p:spPr bwMode="auto">
          <a:xfrm rot="5400000">
            <a:off x="5328737" y="4212867"/>
            <a:ext cx="287338" cy="506412"/>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8" name="AutoShape 12">
            <a:extLst>
              <a:ext uri="{FF2B5EF4-FFF2-40B4-BE49-F238E27FC236}">
                <a16:creationId xmlns:a16="http://schemas.microsoft.com/office/drawing/2014/main" id="{21ABB033-113D-4749-8243-A4DCF691B11E}"/>
              </a:ext>
            </a:extLst>
          </p:cNvPr>
          <p:cNvCxnSpPr>
            <a:cxnSpLocks noChangeShapeType="1"/>
          </p:cNvCxnSpPr>
          <p:nvPr/>
        </p:nvCxnSpPr>
        <p:spPr bwMode="auto">
          <a:xfrm rot="16200000" flipH="1">
            <a:off x="6193925" y="3854091"/>
            <a:ext cx="287338" cy="1223963"/>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9" name="AutoShape 13">
            <a:extLst>
              <a:ext uri="{FF2B5EF4-FFF2-40B4-BE49-F238E27FC236}">
                <a16:creationId xmlns:a16="http://schemas.microsoft.com/office/drawing/2014/main" id="{DFBB8DE9-92E0-FF4C-AD94-053BAD0A6416}"/>
              </a:ext>
            </a:extLst>
          </p:cNvPr>
          <p:cNvCxnSpPr>
            <a:cxnSpLocks noChangeShapeType="1"/>
          </p:cNvCxnSpPr>
          <p:nvPr/>
        </p:nvCxnSpPr>
        <p:spPr bwMode="auto">
          <a:xfrm rot="16200000" flipH="1">
            <a:off x="7057525" y="2990491"/>
            <a:ext cx="287338" cy="2951163"/>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67820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42D0B-34C6-BC48-B6E9-2554878D96FB}"/>
              </a:ext>
            </a:extLst>
          </p:cNvPr>
          <p:cNvSpPr>
            <a:spLocks noGrp="1"/>
          </p:cNvSpPr>
          <p:nvPr>
            <p:ph type="title"/>
          </p:nvPr>
        </p:nvSpPr>
        <p:spPr/>
        <p:txBody>
          <a:bodyPr/>
          <a:lstStyle/>
          <a:p>
            <a:r>
              <a:rPr lang="en-US" dirty="0"/>
              <a:t>Chain of Command</a:t>
            </a:r>
          </a:p>
        </p:txBody>
      </p:sp>
      <p:sp>
        <p:nvSpPr>
          <p:cNvPr id="3" name="Content Placeholder 2">
            <a:extLst>
              <a:ext uri="{FF2B5EF4-FFF2-40B4-BE49-F238E27FC236}">
                <a16:creationId xmlns:a16="http://schemas.microsoft.com/office/drawing/2014/main" id="{19506FE0-29BB-6A49-8DF4-C999ED5AA9DE}"/>
              </a:ext>
            </a:extLst>
          </p:cNvPr>
          <p:cNvSpPr>
            <a:spLocks noGrp="1"/>
          </p:cNvSpPr>
          <p:nvPr>
            <p:ph idx="1"/>
          </p:nvPr>
        </p:nvSpPr>
        <p:spPr>
          <a:xfrm>
            <a:off x="609600" y="1600201"/>
            <a:ext cx="10972800" cy="918410"/>
          </a:xfrm>
        </p:spPr>
        <p:txBody>
          <a:bodyPr>
            <a:normAutofit lnSpcReduction="10000"/>
          </a:bodyPr>
          <a:lstStyle/>
          <a:p>
            <a:pPr marL="0" indent="0">
              <a:buNone/>
            </a:pPr>
            <a:r>
              <a:rPr lang="en-US" dirty="0"/>
              <a:t>Line in which orders and decisions are passed from top to bottom of a hierarchal system</a:t>
            </a:r>
          </a:p>
        </p:txBody>
      </p:sp>
      <p:sp>
        <p:nvSpPr>
          <p:cNvPr id="4" name="Slide Number Placeholder 3">
            <a:extLst>
              <a:ext uri="{FF2B5EF4-FFF2-40B4-BE49-F238E27FC236}">
                <a16:creationId xmlns:a16="http://schemas.microsoft.com/office/drawing/2014/main" id="{C35EAF70-9703-9D42-ADF0-5AAC0C48E404}"/>
              </a:ext>
            </a:extLst>
          </p:cNvPr>
          <p:cNvSpPr>
            <a:spLocks noGrp="1"/>
          </p:cNvSpPr>
          <p:nvPr>
            <p:ph type="sldNum" sz="quarter" idx="12"/>
          </p:nvPr>
        </p:nvSpPr>
        <p:spPr/>
        <p:txBody>
          <a:bodyPr/>
          <a:lstStyle/>
          <a:p>
            <a:fld id="{3D165440-4880-415F-9146-4793BDD623F8}" type="slidenum">
              <a:rPr lang="en-GB" smtClean="0"/>
              <a:t>14</a:t>
            </a:fld>
            <a:endParaRPr lang="en-GB"/>
          </a:p>
        </p:txBody>
      </p:sp>
      <p:grpSp>
        <p:nvGrpSpPr>
          <p:cNvPr id="5" name="Group 4">
            <a:extLst>
              <a:ext uri="{FF2B5EF4-FFF2-40B4-BE49-F238E27FC236}">
                <a16:creationId xmlns:a16="http://schemas.microsoft.com/office/drawing/2014/main" id="{3C77C30F-C598-864D-AAAD-D121A02E5CA7}"/>
              </a:ext>
            </a:extLst>
          </p:cNvPr>
          <p:cNvGrpSpPr>
            <a:grpSpLocks/>
          </p:cNvGrpSpPr>
          <p:nvPr/>
        </p:nvGrpSpPr>
        <p:grpSpPr bwMode="auto">
          <a:xfrm>
            <a:off x="4750970" y="2320760"/>
            <a:ext cx="2612356" cy="3293976"/>
            <a:chOff x="2381" y="1661"/>
            <a:chExt cx="1316" cy="1724"/>
          </a:xfrm>
        </p:grpSpPr>
        <p:sp>
          <p:nvSpPr>
            <p:cNvPr id="6" name="Rectangle 5">
              <a:extLst>
                <a:ext uri="{FF2B5EF4-FFF2-40B4-BE49-F238E27FC236}">
                  <a16:creationId xmlns:a16="http://schemas.microsoft.com/office/drawing/2014/main" id="{54E41D34-1A94-8F45-AC28-662AC6EACE14}"/>
                </a:ext>
              </a:extLst>
            </p:cNvPr>
            <p:cNvSpPr>
              <a:spLocks noChangeArrowheads="1"/>
            </p:cNvSpPr>
            <p:nvPr/>
          </p:nvSpPr>
          <p:spPr bwMode="auto">
            <a:xfrm>
              <a:off x="2699" y="1661"/>
              <a:ext cx="998" cy="3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algn="ctr" eaLnBrk="1" hangingPunct="1"/>
              <a:r>
                <a:rPr lang="en-GB" altLang="en-US" sz="1000" dirty="0"/>
                <a:t>Boris Johnston</a:t>
              </a:r>
              <a:endParaRPr lang="en-US" altLang="en-US" sz="1000" dirty="0"/>
            </a:p>
          </p:txBody>
        </p:sp>
        <p:sp>
          <p:nvSpPr>
            <p:cNvPr id="7" name="Rectangle 6">
              <a:extLst>
                <a:ext uri="{FF2B5EF4-FFF2-40B4-BE49-F238E27FC236}">
                  <a16:creationId xmlns:a16="http://schemas.microsoft.com/office/drawing/2014/main" id="{1C3CEAD4-36A0-164C-8E05-6150DC1F7D4A}"/>
                </a:ext>
              </a:extLst>
            </p:cNvPr>
            <p:cNvSpPr>
              <a:spLocks noChangeArrowheads="1"/>
            </p:cNvSpPr>
            <p:nvPr/>
          </p:nvSpPr>
          <p:spPr bwMode="auto">
            <a:xfrm>
              <a:off x="2699" y="2115"/>
              <a:ext cx="998" cy="3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algn="ctr" eaLnBrk="1" hangingPunct="1"/>
              <a:r>
                <a:rPr lang="en-GB" altLang="en-US" sz="1000" dirty="0"/>
                <a:t>Chancellor</a:t>
              </a:r>
              <a:endParaRPr lang="en-US" altLang="en-US" sz="1000" dirty="0"/>
            </a:p>
          </p:txBody>
        </p:sp>
        <p:sp>
          <p:nvSpPr>
            <p:cNvPr id="8" name="Rectangle 7">
              <a:extLst>
                <a:ext uri="{FF2B5EF4-FFF2-40B4-BE49-F238E27FC236}">
                  <a16:creationId xmlns:a16="http://schemas.microsoft.com/office/drawing/2014/main" id="{251CD45D-1047-FC44-8759-5841BFD4F913}"/>
                </a:ext>
              </a:extLst>
            </p:cNvPr>
            <p:cNvSpPr>
              <a:spLocks noChangeArrowheads="1"/>
            </p:cNvSpPr>
            <p:nvPr/>
          </p:nvSpPr>
          <p:spPr bwMode="auto">
            <a:xfrm>
              <a:off x="2699" y="2568"/>
              <a:ext cx="998" cy="3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algn="ctr" eaLnBrk="1" hangingPunct="1"/>
              <a:r>
                <a:rPr lang="en-GB" altLang="en-US" sz="1000"/>
                <a:t>Junior Treasury minister</a:t>
              </a:r>
              <a:endParaRPr lang="en-US" altLang="en-US" sz="1000"/>
            </a:p>
          </p:txBody>
        </p:sp>
        <p:sp>
          <p:nvSpPr>
            <p:cNvPr id="9" name="Rectangle 8">
              <a:extLst>
                <a:ext uri="{FF2B5EF4-FFF2-40B4-BE49-F238E27FC236}">
                  <a16:creationId xmlns:a16="http://schemas.microsoft.com/office/drawing/2014/main" id="{335D2F09-D779-E14A-B87D-8BDA7DC28445}"/>
                </a:ext>
              </a:extLst>
            </p:cNvPr>
            <p:cNvSpPr>
              <a:spLocks noChangeArrowheads="1"/>
            </p:cNvSpPr>
            <p:nvPr/>
          </p:nvSpPr>
          <p:spPr bwMode="auto">
            <a:xfrm>
              <a:off x="2699" y="3022"/>
              <a:ext cx="998" cy="3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algn="ctr" eaLnBrk="1" hangingPunct="1"/>
              <a:r>
                <a:rPr lang="en-GB" altLang="en-US" sz="1000"/>
                <a:t>Civil servant</a:t>
              </a:r>
              <a:endParaRPr lang="en-US" altLang="en-US" sz="1000"/>
            </a:p>
          </p:txBody>
        </p:sp>
        <p:sp>
          <p:nvSpPr>
            <p:cNvPr id="10" name="AutoShape 10">
              <a:extLst>
                <a:ext uri="{FF2B5EF4-FFF2-40B4-BE49-F238E27FC236}">
                  <a16:creationId xmlns:a16="http://schemas.microsoft.com/office/drawing/2014/main" id="{C82DA152-4ADF-2C49-B63F-6FC860DD5052}"/>
                </a:ext>
              </a:extLst>
            </p:cNvPr>
            <p:cNvSpPr>
              <a:spLocks noChangeArrowheads="1"/>
            </p:cNvSpPr>
            <p:nvPr/>
          </p:nvSpPr>
          <p:spPr bwMode="auto">
            <a:xfrm>
              <a:off x="2381" y="1752"/>
              <a:ext cx="272" cy="544"/>
            </a:xfrm>
            <a:prstGeom prst="curvedRightArrow">
              <a:avLst>
                <a:gd name="adj1" fmla="val 40000"/>
                <a:gd name="adj2" fmla="val 80000"/>
                <a:gd name="adj3" fmla="val 33333"/>
              </a:avLst>
            </a:prstGeom>
            <a:solidFill>
              <a:schemeClr val="hlink"/>
            </a:solidFill>
            <a:ln w="9525">
              <a:solidFill>
                <a:schemeClr val="tx1"/>
              </a:solidFill>
              <a:miter lim="800000"/>
              <a:headEnd/>
              <a:tailEnd/>
            </a:ln>
          </p:spPr>
          <p:txBody>
            <a:bodyPr wrap="none"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eaLnBrk="1" hangingPunct="1"/>
              <a:endParaRPr lang="en-US" altLang="en-US"/>
            </a:p>
          </p:txBody>
        </p:sp>
        <p:sp>
          <p:nvSpPr>
            <p:cNvPr id="11" name="AutoShape 11">
              <a:extLst>
                <a:ext uri="{FF2B5EF4-FFF2-40B4-BE49-F238E27FC236}">
                  <a16:creationId xmlns:a16="http://schemas.microsoft.com/office/drawing/2014/main" id="{5D52B5E9-AF1A-AF47-A878-7D0E5910DB59}"/>
                </a:ext>
              </a:extLst>
            </p:cNvPr>
            <p:cNvSpPr>
              <a:spLocks noChangeArrowheads="1"/>
            </p:cNvSpPr>
            <p:nvPr/>
          </p:nvSpPr>
          <p:spPr bwMode="auto">
            <a:xfrm>
              <a:off x="2381" y="2251"/>
              <a:ext cx="272" cy="544"/>
            </a:xfrm>
            <a:prstGeom prst="curvedRightArrow">
              <a:avLst>
                <a:gd name="adj1" fmla="val 40000"/>
                <a:gd name="adj2" fmla="val 80000"/>
                <a:gd name="adj3" fmla="val 33333"/>
              </a:avLst>
            </a:prstGeom>
            <a:solidFill>
              <a:schemeClr val="hlink"/>
            </a:solidFill>
            <a:ln w="9525">
              <a:solidFill>
                <a:schemeClr val="tx1"/>
              </a:solidFill>
              <a:miter lim="800000"/>
              <a:headEnd/>
              <a:tailEnd/>
            </a:ln>
          </p:spPr>
          <p:txBody>
            <a:bodyPr wrap="none"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eaLnBrk="1" hangingPunct="1"/>
              <a:endParaRPr lang="en-US" altLang="en-US"/>
            </a:p>
          </p:txBody>
        </p:sp>
        <p:sp>
          <p:nvSpPr>
            <p:cNvPr id="12" name="AutoShape 12">
              <a:extLst>
                <a:ext uri="{FF2B5EF4-FFF2-40B4-BE49-F238E27FC236}">
                  <a16:creationId xmlns:a16="http://schemas.microsoft.com/office/drawing/2014/main" id="{F4219CE2-3554-CC41-878F-62495AEA0198}"/>
                </a:ext>
              </a:extLst>
            </p:cNvPr>
            <p:cNvSpPr>
              <a:spLocks noChangeArrowheads="1"/>
            </p:cNvSpPr>
            <p:nvPr/>
          </p:nvSpPr>
          <p:spPr bwMode="auto">
            <a:xfrm>
              <a:off x="2381" y="2795"/>
              <a:ext cx="272" cy="544"/>
            </a:xfrm>
            <a:prstGeom prst="curvedRightArrow">
              <a:avLst>
                <a:gd name="adj1" fmla="val 40000"/>
                <a:gd name="adj2" fmla="val 80000"/>
                <a:gd name="adj3" fmla="val 33333"/>
              </a:avLst>
            </a:prstGeom>
            <a:solidFill>
              <a:schemeClr val="hlink"/>
            </a:solidFill>
            <a:ln w="9525">
              <a:solidFill>
                <a:schemeClr val="tx1"/>
              </a:solidFill>
              <a:miter lim="800000"/>
              <a:headEnd/>
              <a:tailEnd/>
            </a:ln>
          </p:spPr>
          <p:txBody>
            <a:bodyPr wrap="none"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eaLnBrk="1" hangingPunct="1"/>
              <a:endParaRPr lang="en-US" altLang="en-US"/>
            </a:p>
          </p:txBody>
        </p:sp>
      </p:grpSp>
    </p:spTree>
    <p:extLst>
      <p:ext uri="{BB962C8B-B14F-4D97-AF65-F5344CB8AC3E}">
        <p14:creationId xmlns:p14="http://schemas.microsoft.com/office/powerpoint/2010/main" val="719046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6B229-5AD7-9548-957B-86485B007D4D}"/>
              </a:ext>
            </a:extLst>
          </p:cNvPr>
          <p:cNvSpPr>
            <a:spLocks noGrp="1"/>
          </p:cNvSpPr>
          <p:nvPr>
            <p:ph type="title"/>
          </p:nvPr>
        </p:nvSpPr>
        <p:spPr/>
        <p:txBody>
          <a:bodyPr/>
          <a:lstStyle/>
          <a:p>
            <a:r>
              <a:rPr lang="en-US" dirty="0"/>
              <a:t>Types of </a:t>
            </a:r>
            <a:r>
              <a:rPr lang="en-US" dirty="0" err="1"/>
              <a:t>Organisational</a:t>
            </a:r>
            <a:r>
              <a:rPr lang="en-US" dirty="0"/>
              <a:t> Structure</a:t>
            </a:r>
          </a:p>
        </p:txBody>
      </p:sp>
      <p:sp>
        <p:nvSpPr>
          <p:cNvPr id="3" name="Content Placeholder 2">
            <a:extLst>
              <a:ext uri="{FF2B5EF4-FFF2-40B4-BE49-F238E27FC236}">
                <a16:creationId xmlns:a16="http://schemas.microsoft.com/office/drawing/2014/main" id="{5DCB5B73-D318-6F4D-B95A-2613F40CE261}"/>
              </a:ext>
            </a:extLst>
          </p:cNvPr>
          <p:cNvSpPr>
            <a:spLocks noGrp="1"/>
          </p:cNvSpPr>
          <p:nvPr>
            <p:ph idx="1"/>
          </p:nvPr>
        </p:nvSpPr>
        <p:spPr/>
        <p:txBody>
          <a:bodyPr>
            <a:normAutofit fontScale="85000" lnSpcReduction="20000"/>
          </a:bodyPr>
          <a:lstStyle/>
          <a:p>
            <a:pPr marL="0" indent="0">
              <a:buNone/>
            </a:pPr>
            <a:r>
              <a:rPr lang="en-GB" b="1" dirty="0"/>
              <a:t>Functional (Centralised) Organizational Structure - </a:t>
            </a:r>
            <a:r>
              <a:rPr lang="en-GB" dirty="0"/>
              <a:t>most commonly used organizational structure. </a:t>
            </a:r>
            <a:br>
              <a:rPr lang="en-GB" dirty="0"/>
            </a:br>
            <a:endParaRPr lang="en-US" altLang="en-US" b="1" dirty="0">
              <a:ea typeface="ＭＳ Ｐゴシック" panose="020B0600070205080204" pitchFamily="34" charset="-128"/>
              <a:cs typeface="Geneva" panose="020B0503030404040204" pitchFamily="34" charset="0"/>
            </a:endParaRPr>
          </a:p>
          <a:p>
            <a:pPr marL="0" indent="0">
              <a:lnSpc>
                <a:spcPct val="90000"/>
              </a:lnSpc>
              <a:buNone/>
            </a:pPr>
            <a:r>
              <a:rPr lang="en-US" altLang="en-US" b="1" dirty="0">
                <a:ea typeface="ＭＳ Ｐゴシック" panose="020B0600070205080204" pitchFamily="34" charset="-128"/>
                <a:cs typeface="Geneva" panose="020B0503030404040204" pitchFamily="34" charset="0"/>
              </a:rPr>
              <a:t>Entrepreneurial </a:t>
            </a:r>
            <a:r>
              <a:rPr lang="en-US" altLang="en-US" dirty="0">
                <a:ea typeface="ＭＳ Ｐゴシック" panose="020B0600070205080204" pitchFamily="34" charset="-128"/>
                <a:cs typeface="Geneva" panose="020B0503030404040204" pitchFamily="34" charset="0"/>
              </a:rPr>
              <a:t>— decisions made centrally.</a:t>
            </a:r>
          </a:p>
          <a:p>
            <a:pPr marL="0" indent="0">
              <a:lnSpc>
                <a:spcPct val="90000"/>
              </a:lnSpc>
              <a:buNone/>
            </a:pPr>
            <a:br>
              <a:rPr lang="en-US" altLang="en-US" b="1" dirty="0">
                <a:ea typeface="ＭＳ Ｐゴシック" panose="020B0600070205080204" pitchFamily="34" charset="-128"/>
                <a:cs typeface="Geneva" panose="020B0503030404040204" pitchFamily="34" charset="0"/>
              </a:rPr>
            </a:br>
            <a:r>
              <a:rPr lang="en-US" altLang="en-US" b="1" dirty="0">
                <a:ea typeface="ＭＳ Ｐゴシック" panose="020B0600070205080204" pitchFamily="34" charset="-128"/>
                <a:cs typeface="Geneva" panose="020B0503030404040204" pitchFamily="34" charset="0"/>
              </a:rPr>
              <a:t>Pyramid/hierarchical </a:t>
            </a:r>
            <a:r>
              <a:rPr lang="en-US" altLang="en-US" dirty="0">
                <a:ea typeface="ＭＳ Ｐゴシック" panose="020B0600070205080204" pitchFamily="34" charset="-128"/>
                <a:cs typeface="Geneva" panose="020B0503030404040204" pitchFamily="34" charset="0"/>
              </a:rPr>
              <a:t>— staff have a role; shared decision making; </a:t>
            </a:r>
            <a:r>
              <a:rPr lang="en-US" altLang="en-US" dirty="0" err="1">
                <a:ea typeface="ＭＳ Ｐゴシック" panose="020B0600070205080204" pitchFamily="34" charset="-128"/>
                <a:cs typeface="Geneva" panose="020B0503030404040204" pitchFamily="34" charset="0"/>
              </a:rPr>
              <a:t>specialisation</a:t>
            </a:r>
            <a:r>
              <a:rPr lang="en-US" altLang="en-US" dirty="0">
                <a:ea typeface="ＭＳ Ｐゴシック" panose="020B0600070205080204" pitchFamily="34" charset="-128"/>
                <a:cs typeface="Geneva" panose="020B0503030404040204" pitchFamily="34" charset="0"/>
              </a:rPr>
              <a:t> is possible.</a:t>
            </a:r>
          </a:p>
          <a:p>
            <a:pPr marL="0" indent="0">
              <a:lnSpc>
                <a:spcPct val="90000"/>
              </a:lnSpc>
              <a:buNone/>
            </a:pPr>
            <a:br>
              <a:rPr lang="en-US" altLang="en-US" b="1" dirty="0">
                <a:ea typeface="ＭＳ Ｐゴシック" panose="020B0600070205080204" pitchFamily="34" charset="-128"/>
                <a:cs typeface="Geneva" panose="020B0503030404040204" pitchFamily="34" charset="0"/>
              </a:rPr>
            </a:br>
            <a:r>
              <a:rPr lang="en-US" altLang="en-US" b="1" dirty="0">
                <a:ea typeface="ＭＳ Ｐゴシック" panose="020B0600070205080204" pitchFamily="34" charset="-128"/>
                <a:cs typeface="Geneva" panose="020B0503030404040204" pitchFamily="34" charset="0"/>
              </a:rPr>
              <a:t>Matrix</a:t>
            </a:r>
            <a:r>
              <a:rPr lang="en-US" altLang="en-US" dirty="0">
                <a:ea typeface="ＭＳ Ｐゴシック" panose="020B0600070205080204" pitchFamily="34" charset="-128"/>
                <a:cs typeface="Geneva" panose="020B0503030404040204" pitchFamily="34" charset="0"/>
              </a:rPr>
              <a:t> — staff with specific skills join project teams; individuals have responsibility.</a:t>
            </a:r>
          </a:p>
          <a:p>
            <a:pPr marL="0" indent="0">
              <a:lnSpc>
                <a:spcPct val="90000"/>
              </a:lnSpc>
              <a:buNone/>
            </a:pPr>
            <a:br>
              <a:rPr lang="en-US" altLang="en-US" b="1" dirty="0">
                <a:ea typeface="ＭＳ Ｐゴシック" panose="020B0600070205080204" pitchFamily="34" charset="-128"/>
                <a:cs typeface="Geneva" panose="020B0503030404040204" pitchFamily="34" charset="0"/>
              </a:rPr>
            </a:br>
            <a:r>
              <a:rPr lang="en-US" altLang="en-US" b="1" dirty="0">
                <a:ea typeface="ＭＳ Ｐゴシック" panose="020B0600070205080204" pitchFamily="34" charset="-128"/>
                <a:cs typeface="Geneva" panose="020B0503030404040204" pitchFamily="34" charset="0"/>
              </a:rPr>
              <a:t>Independent </a:t>
            </a:r>
            <a:r>
              <a:rPr lang="en-US" altLang="en-US" dirty="0">
                <a:ea typeface="ＭＳ Ｐゴシック" panose="020B0600070205080204" pitchFamily="34" charset="-128"/>
                <a:cs typeface="Geneva" panose="020B0503030404040204" pitchFamily="34" charset="0"/>
              </a:rPr>
              <a:t>— seen in professions where </a:t>
            </a:r>
            <a:r>
              <a:rPr lang="en-US" altLang="en-US" dirty="0" err="1">
                <a:ea typeface="ＭＳ Ｐゴシック" panose="020B0600070205080204" pitchFamily="34" charset="-128"/>
                <a:cs typeface="Geneva" panose="020B0503030404040204" pitchFamily="34" charset="0"/>
              </a:rPr>
              <a:t>organisation</a:t>
            </a:r>
            <a:r>
              <a:rPr lang="en-US" altLang="en-US" dirty="0">
                <a:ea typeface="ＭＳ Ｐゴシック" panose="020B0600070205080204" pitchFamily="34" charset="-128"/>
                <a:cs typeface="Geneva" panose="020B0503030404040204" pitchFamily="34" charset="0"/>
              </a:rPr>
              <a:t> provides support systems and little else.</a:t>
            </a:r>
          </a:p>
          <a:p>
            <a:endParaRPr lang="en-US" dirty="0"/>
          </a:p>
        </p:txBody>
      </p:sp>
      <p:sp>
        <p:nvSpPr>
          <p:cNvPr id="4" name="Slide Number Placeholder 3">
            <a:extLst>
              <a:ext uri="{FF2B5EF4-FFF2-40B4-BE49-F238E27FC236}">
                <a16:creationId xmlns:a16="http://schemas.microsoft.com/office/drawing/2014/main" id="{4EEF3A3D-1EEC-9F4E-A964-6C56D62F6CE9}"/>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1937792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F73B6-6809-614D-B435-29B9991B14C5}"/>
              </a:ext>
            </a:extLst>
          </p:cNvPr>
          <p:cNvSpPr>
            <a:spLocks noGrp="1"/>
          </p:cNvSpPr>
          <p:nvPr>
            <p:ph type="title"/>
          </p:nvPr>
        </p:nvSpPr>
        <p:spPr/>
        <p:txBody>
          <a:bodyPr/>
          <a:lstStyle/>
          <a:p>
            <a:r>
              <a:rPr lang="en-US" dirty="0"/>
              <a:t>Flat Structures</a:t>
            </a:r>
          </a:p>
        </p:txBody>
      </p:sp>
      <p:sp>
        <p:nvSpPr>
          <p:cNvPr id="3" name="Content Placeholder 2">
            <a:extLst>
              <a:ext uri="{FF2B5EF4-FFF2-40B4-BE49-F238E27FC236}">
                <a16:creationId xmlns:a16="http://schemas.microsoft.com/office/drawing/2014/main" id="{7F9173AC-81DC-3043-AF7C-7D82B37F8FFB}"/>
              </a:ext>
            </a:extLst>
          </p:cNvPr>
          <p:cNvSpPr>
            <a:spLocks noGrp="1"/>
          </p:cNvSpPr>
          <p:nvPr>
            <p:ph idx="1"/>
          </p:nvPr>
        </p:nvSpPr>
        <p:spPr>
          <a:xfrm>
            <a:off x="609600" y="1600201"/>
            <a:ext cx="7122695" cy="469231"/>
          </a:xfrm>
        </p:spPr>
        <p:txBody>
          <a:bodyPr/>
          <a:lstStyle/>
          <a:p>
            <a:pPr>
              <a:buFont typeface="Wingdings" pitchFamily="2" charset="2"/>
              <a:buNone/>
            </a:pPr>
            <a:r>
              <a:rPr lang="en-GB" altLang="en-US" sz="2400" dirty="0">
                <a:ea typeface="ＭＳ Ｐゴシック" panose="020B0600070205080204" pitchFamily="34" charset="-128"/>
                <a:cs typeface="Geneva" panose="020B0503030404040204" pitchFamily="34" charset="0"/>
              </a:rPr>
              <a:t>These have a few layers and a wider </a:t>
            </a:r>
            <a:r>
              <a:rPr lang="en-US" altLang="en-US" sz="2400" dirty="0">
                <a:ea typeface="ＭＳ Ｐゴシック" panose="020B0600070205080204" pitchFamily="34" charset="-128"/>
                <a:cs typeface="Geneva" panose="020B0503030404040204" pitchFamily="34" charset="0"/>
              </a:rPr>
              <a:t>span of control.</a:t>
            </a:r>
            <a:endParaRPr lang="en-GB" altLang="en-US" sz="2400" dirty="0">
              <a:ea typeface="ＭＳ Ｐゴシック" panose="020B0600070205080204" pitchFamily="34" charset="-128"/>
              <a:cs typeface="Geneva" panose="020B0503030404040204" pitchFamily="34" charset="0"/>
            </a:endParaRPr>
          </a:p>
        </p:txBody>
      </p:sp>
      <p:sp>
        <p:nvSpPr>
          <p:cNvPr id="4" name="Slide Number Placeholder 3">
            <a:extLst>
              <a:ext uri="{FF2B5EF4-FFF2-40B4-BE49-F238E27FC236}">
                <a16:creationId xmlns:a16="http://schemas.microsoft.com/office/drawing/2014/main" id="{687571D1-1036-D544-8C0F-EC8DB25836B2}"/>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Content Placeholder 2">
            <a:extLst>
              <a:ext uri="{FF2B5EF4-FFF2-40B4-BE49-F238E27FC236}">
                <a16:creationId xmlns:a16="http://schemas.microsoft.com/office/drawing/2014/main" id="{E18827B7-2338-DD4C-A346-FAD1A578AC41}"/>
              </a:ext>
            </a:extLst>
          </p:cNvPr>
          <p:cNvSpPr txBox="1">
            <a:spLocks/>
          </p:cNvSpPr>
          <p:nvPr/>
        </p:nvSpPr>
        <p:spPr>
          <a:xfrm>
            <a:off x="609600" y="2672391"/>
            <a:ext cx="4700337" cy="2332746"/>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1800" b="1" dirty="0">
                <a:solidFill>
                  <a:srgbClr val="00B050"/>
                </a:solidFill>
                <a:ea typeface="ＭＳ Ｐゴシック" panose="020B0600070205080204" pitchFamily="34" charset="-128"/>
                <a:cs typeface="Geneva" panose="020B0503030404040204" pitchFamily="34" charset="0"/>
              </a:rPr>
              <a:t>Advantages</a:t>
            </a:r>
          </a:p>
          <a:p>
            <a:r>
              <a:rPr lang="en-US" altLang="en-US" sz="1800" dirty="0">
                <a:solidFill>
                  <a:srgbClr val="00B050"/>
                </a:solidFill>
                <a:ea typeface="ＭＳ Ｐゴシック" panose="020B0600070205080204" pitchFamily="34" charset="-128"/>
                <a:cs typeface="Geneva" panose="020B0503030404040204" pitchFamily="34" charset="0"/>
              </a:rPr>
              <a:t>Vertical communication is often quicker.</a:t>
            </a:r>
          </a:p>
          <a:p>
            <a:r>
              <a:rPr lang="en-US" altLang="en-US" sz="1800" dirty="0">
                <a:solidFill>
                  <a:srgbClr val="00B050"/>
                </a:solidFill>
                <a:ea typeface="ＭＳ Ｐゴシック" panose="020B0600070205080204" pitchFamily="34" charset="-128"/>
                <a:cs typeface="Geneva" panose="020B0503030404040204" pitchFamily="34" charset="0"/>
              </a:rPr>
              <a:t>It costs less money to run a wider span of control because a business does not need to employ as many managers on higher salaries.</a:t>
            </a:r>
          </a:p>
          <a:p>
            <a:r>
              <a:rPr lang="en-US" altLang="en-US" sz="1800" dirty="0">
                <a:solidFill>
                  <a:srgbClr val="00B050"/>
                </a:solidFill>
                <a:ea typeface="ＭＳ Ｐゴシック" panose="020B0600070205080204" pitchFamily="34" charset="-128"/>
                <a:cs typeface="Geneva" panose="020B0503030404040204" pitchFamily="34" charset="0"/>
              </a:rPr>
              <a:t>Workers are more motivated as they benefit from job enrichment.</a:t>
            </a:r>
          </a:p>
          <a:p>
            <a:pPr marL="0" indent="0">
              <a:buFont typeface="Arial" pitchFamily="34" charset="0"/>
              <a:buNone/>
            </a:pPr>
            <a:endParaRPr lang="en-US" dirty="0"/>
          </a:p>
        </p:txBody>
      </p:sp>
      <p:sp>
        <p:nvSpPr>
          <p:cNvPr id="6" name="Content Placeholder 2">
            <a:extLst>
              <a:ext uri="{FF2B5EF4-FFF2-40B4-BE49-F238E27FC236}">
                <a16:creationId xmlns:a16="http://schemas.microsoft.com/office/drawing/2014/main" id="{C83EF398-6DE4-A043-B2F7-2591B0AE390A}"/>
              </a:ext>
            </a:extLst>
          </p:cNvPr>
          <p:cNvSpPr txBox="1">
            <a:spLocks/>
          </p:cNvSpPr>
          <p:nvPr/>
        </p:nvSpPr>
        <p:spPr>
          <a:xfrm>
            <a:off x="6689558" y="2592181"/>
            <a:ext cx="4636169" cy="233274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1800" b="1" dirty="0">
                <a:solidFill>
                  <a:srgbClr val="FF0000"/>
                </a:solidFill>
                <a:ea typeface="ＭＳ Ｐゴシック" panose="020B0600070205080204" pitchFamily="34" charset="-128"/>
                <a:cs typeface="Geneva" panose="020B0503030404040204" pitchFamily="34" charset="0"/>
              </a:rPr>
              <a:t>Disadvantages</a:t>
            </a:r>
          </a:p>
          <a:p>
            <a:r>
              <a:rPr lang="en-US" altLang="en-US" sz="1800" dirty="0">
                <a:solidFill>
                  <a:srgbClr val="FF0000"/>
                </a:solidFill>
                <a:ea typeface="ＭＳ Ｐゴシック" panose="020B0600070205080204" pitchFamily="34" charset="-128"/>
                <a:cs typeface="Geneva" panose="020B0503030404040204" pitchFamily="34" charset="0"/>
              </a:rPr>
              <a:t>Not much opportunity for promotion. Workers will receive the skills required for these managerial positions but will get frustrated with the promotional opportunities available, which can lead to a high </a:t>
            </a:r>
            <a:r>
              <a:rPr lang="en-US" altLang="en-US" sz="1800" dirty="0" err="1">
                <a:solidFill>
                  <a:srgbClr val="FF0000"/>
                </a:solidFill>
                <a:ea typeface="ＭＳ Ｐゴシック" panose="020B0600070205080204" pitchFamily="34" charset="-128"/>
                <a:cs typeface="Geneva" panose="020B0503030404040204" pitchFamily="34" charset="0"/>
              </a:rPr>
              <a:t>labour</a:t>
            </a:r>
            <a:r>
              <a:rPr lang="en-US" altLang="en-US" sz="1800" dirty="0">
                <a:solidFill>
                  <a:srgbClr val="FF0000"/>
                </a:solidFill>
                <a:ea typeface="ＭＳ Ｐゴシック" panose="020B0600070205080204" pitchFamily="34" charset="-128"/>
                <a:cs typeface="Geneva" panose="020B0503030404040204" pitchFamily="34" charset="0"/>
              </a:rPr>
              <a:t> turnover.</a:t>
            </a:r>
          </a:p>
          <a:p>
            <a:r>
              <a:rPr lang="en-US" altLang="en-US" sz="1800" dirty="0">
                <a:solidFill>
                  <a:srgbClr val="FF0000"/>
                </a:solidFill>
                <a:ea typeface="ＭＳ Ｐゴシック" panose="020B0600070205080204" pitchFamily="34" charset="-128"/>
                <a:cs typeface="Geneva" panose="020B0503030404040204" pitchFamily="34" charset="0"/>
              </a:rPr>
              <a:t>Difficult and time consuming for managers to control so many workers.</a:t>
            </a:r>
          </a:p>
          <a:p>
            <a:pPr marL="0" indent="0">
              <a:buFont typeface="Arial" pitchFamily="34" charset="0"/>
              <a:buNone/>
            </a:pPr>
            <a:endParaRPr lang="en-US" dirty="0"/>
          </a:p>
        </p:txBody>
      </p:sp>
    </p:spTree>
    <p:extLst>
      <p:ext uri="{BB962C8B-B14F-4D97-AF65-F5344CB8AC3E}">
        <p14:creationId xmlns:p14="http://schemas.microsoft.com/office/powerpoint/2010/main" val="3184185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49744-B1CC-B846-9202-DBCB433B020B}"/>
              </a:ext>
            </a:extLst>
          </p:cNvPr>
          <p:cNvSpPr>
            <a:spLocks noGrp="1"/>
          </p:cNvSpPr>
          <p:nvPr>
            <p:ph type="title"/>
          </p:nvPr>
        </p:nvSpPr>
        <p:spPr/>
        <p:txBody>
          <a:bodyPr/>
          <a:lstStyle/>
          <a:p>
            <a:r>
              <a:rPr lang="en-US" dirty="0"/>
              <a:t>Tall Structures</a:t>
            </a:r>
          </a:p>
        </p:txBody>
      </p:sp>
      <p:sp>
        <p:nvSpPr>
          <p:cNvPr id="3" name="Content Placeholder 2">
            <a:extLst>
              <a:ext uri="{FF2B5EF4-FFF2-40B4-BE49-F238E27FC236}">
                <a16:creationId xmlns:a16="http://schemas.microsoft.com/office/drawing/2014/main" id="{29534575-E481-6E47-82D3-65167C9E892A}"/>
              </a:ext>
            </a:extLst>
          </p:cNvPr>
          <p:cNvSpPr>
            <a:spLocks noGrp="1"/>
          </p:cNvSpPr>
          <p:nvPr>
            <p:ph idx="1"/>
          </p:nvPr>
        </p:nvSpPr>
        <p:spPr>
          <a:xfrm>
            <a:off x="609600" y="1600202"/>
            <a:ext cx="4379495" cy="389020"/>
          </a:xfrm>
        </p:spPr>
        <p:txBody>
          <a:bodyPr>
            <a:normAutofit lnSpcReduction="10000"/>
          </a:bodyPr>
          <a:lstStyle/>
          <a:p>
            <a:pPr marL="0" indent="0">
              <a:buNone/>
            </a:pPr>
            <a:r>
              <a:rPr lang="en-US" sz="2000" dirty="0"/>
              <a:t>Many layers.  Narrow span of control</a:t>
            </a:r>
          </a:p>
        </p:txBody>
      </p:sp>
      <p:sp>
        <p:nvSpPr>
          <p:cNvPr id="4" name="Slide Number Placeholder 3">
            <a:extLst>
              <a:ext uri="{FF2B5EF4-FFF2-40B4-BE49-F238E27FC236}">
                <a16:creationId xmlns:a16="http://schemas.microsoft.com/office/drawing/2014/main" id="{48628068-4AB2-E64A-9BE4-74003F4046C2}"/>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5" name="Rectangle 4">
            <a:extLst>
              <a:ext uri="{FF2B5EF4-FFF2-40B4-BE49-F238E27FC236}">
                <a16:creationId xmlns:a16="http://schemas.microsoft.com/office/drawing/2014/main" id="{DC0E736F-3762-B24D-BE31-9921E0B5E171}"/>
              </a:ext>
            </a:extLst>
          </p:cNvPr>
          <p:cNvSpPr/>
          <p:nvPr/>
        </p:nvSpPr>
        <p:spPr>
          <a:xfrm>
            <a:off x="609600" y="2414678"/>
            <a:ext cx="4267200" cy="2585323"/>
          </a:xfrm>
          <a:prstGeom prst="rect">
            <a:avLst/>
          </a:prstGeom>
        </p:spPr>
        <p:txBody>
          <a:bodyPr wrap="square">
            <a:spAutoFit/>
          </a:bodyPr>
          <a:lstStyle/>
          <a:p>
            <a:r>
              <a:rPr lang="en-US" altLang="en-US" b="1" dirty="0">
                <a:solidFill>
                  <a:srgbClr val="00B050"/>
                </a:solidFill>
                <a:ea typeface="ＭＳ Ｐゴシック" panose="020B0600070205080204" pitchFamily="34" charset="-128"/>
                <a:cs typeface="Geneva" panose="020B0503030404040204" pitchFamily="34" charset="0"/>
              </a:rPr>
              <a:t>Advantages</a:t>
            </a:r>
            <a:br>
              <a:rPr lang="en-US" altLang="en-US" b="1" dirty="0">
                <a:solidFill>
                  <a:srgbClr val="00B050"/>
                </a:solidFill>
                <a:ea typeface="ＭＳ Ｐゴシック" panose="020B0600070205080204" pitchFamily="34" charset="-128"/>
                <a:cs typeface="Geneva" panose="020B0503030404040204" pitchFamily="34" charset="0"/>
              </a:rPr>
            </a:br>
            <a:endParaRPr lang="en-US" altLang="en-US" b="1" dirty="0">
              <a:solidFill>
                <a:srgbClr val="00B05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00B050"/>
                </a:solidFill>
                <a:ea typeface="ＭＳ Ｐゴシック" panose="020B0600070205080204" pitchFamily="34" charset="-128"/>
                <a:cs typeface="Geneva" panose="020B0503030404040204" pitchFamily="34" charset="0"/>
              </a:rPr>
              <a:t>More opportunity for promotion, as more layers within the business.</a:t>
            </a:r>
            <a:br>
              <a:rPr lang="en-US" altLang="en-US" dirty="0">
                <a:solidFill>
                  <a:srgbClr val="00B050"/>
                </a:solidFill>
                <a:ea typeface="ＭＳ Ｐゴシック" panose="020B0600070205080204" pitchFamily="34" charset="-128"/>
                <a:cs typeface="Geneva" panose="020B0503030404040204" pitchFamily="34" charset="0"/>
              </a:rPr>
            </a:br>
            <a:endParaRPr lang="en-US" altLang="en-US" dirty="0">
              <a:solidFill>
                <a:srgbClr val="00B05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00B050"/>
                </a:solidFill>
                <a:ea typeface="ＭＳ Ｐゴシック" panose="020B0600070205080204" pitchFamily="34" charset="-128"/>
                <a:cs typeface="Geneva" panose="020B0503030404040204" pitchFamily="34" charset="0"/>
              </a:rPr>
              <a:t>Quicker horizontal communication.</a:t>
            </a:r>
            <a:br>
              <a:rPr lang="en-US" altLang="en-US" dirty="0">
                <a:solidFill>
                  <a:srgbClr val="00B050"/>
                </a:solidFill>
                <a:ea typeface="ＭＳ Ｐゴシック" panose="020B0600070205080204" pitchFamily="34" charset="-128"/>
                <a:cs typeface="Geneva" panose="020B0503030404040204" pitchFamily="34" charset="0"/>
              </a:rPr>
            </a:br>
            <a:endParaRPr lang="en-US" altLang="en-US" dirty="0">
              <a:solidFill>
                <a:srgbClr val="00B05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00B050"/>
                </a:solidFill>
                <a:ea typeface="ＭＳ Ｐゴシック" panose="020B0600070205080204" pitchFamily="34" charset="-128"/>
                <a:cs typeface="Geneva" panose="020B0503030404040204" pitchFamily="34" charset="0"/>
              </a:rPr>
              <a:t>Closer supervision of workers and fewer mistakes.</a:t>
            </a:r>
          </a:p>
        </p:txBody>
      </p:sp>
      <p:sp>
        <p:nvSpPr>
          <p:cNvPr id="6" name="Rectangle 5">
            <a:extLst>
              <a:ext uri="{FF2B5EF4-FFF2-40B4-BE49-F238E27FC236}">
                <a16:creationId xmlns:a16="http://schemas.microsoft.com/office/drawing/2014/main" id="{3F458D70-E676-844E-9220-FCAAC00FE39C}"/>
              </a:ext>
            </a:extLst>
          </p:cNvPr>
          <p:cNvSpPr/>
          <p:nvPr/>
        </p:nvSpPr>
        <p:spPr>
          <a:xfrm>
            <a:off x="5847352" y="2414677"/>
            <a:ext cx="4788568" cy="2308324"/>
          </a:xfrm>
          <a:prstGeom prst="rect">
            <a:avLst/>
          </a:prstGeom>
        </p:spPr>
        <p:txBody>
          <a:bodyPr wrap="square">
            <a:spAutoFit/>
          </a:bodyPr>
          <a:lstStyle/>
          <a:p>
            <a:r>
              <a:rPr lang="en-US" altLang="en-US" b="1" dirty="0">
                <a:solidFill>
                  <a:srgbClr val="FF0000"/>
                </a:solidFill>
                <a:ea typeface="ＭＳ Ｐゴシック" panose="020B0600070205080204" pitchFamily="34" charset="-128"/>
                <a:cs typeface="Geneva" panose="020B0503030404040204" pitchFamily="34" charset="0"/>
              </a:rPr>
              <a:t>Disadvantages</a:t>
            </a:r>
            <a:br>
              <a:rPr lang="en-US" altLang="en-US" b="1" dirty="0">
                <a:solidFill>
                  <a:srgbClr val="FF0000"/>
                </a:solidFill>
                <a:ea typeface="ＭＳ Ｐゴシック" panose="020B0600070205080204" pitchFamily="34" charset="-128"/>
                <a:cs typeface="Geneva" panose="020B0503030404040204" pitchFamily="34" charset="0"/>
              </a:rPr>
            </a:br>
            <a:endParaRPr lang="en-US" altLang="en-US" b="1" dirty="0">
              <a:solidFill>
                <a:srgbClr val="FF000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FF0000"/>
                </a:solidFill>
                <a:ea typeface="ＭＳ Ｐゴシック" panose="020B0600070205080204" pitchFamily="34" charset="-128"/>
                <a:cs typeface="Geneva" panose="020B0503030404040204" pitchFamily="34" charset="0"/>
              </a:rPr>
              <a:t>Vertical communication can become difficult and lead to poor motivation of subordinates.</a:t>
            </a:r>
            <a:br>
              <a:rPr lang="en-US" altLang="en-US" dirty="0">
                <a:solidFill>
                  <a:srgbClr val="FF0000"/>
                </a:solidFill>
                <a:ea typeface="ＭＳ Ｐゴシック" panose="020B0600070205080204" pitchFamily="34" charset="-128"/>
                <a:cs typeface="Geneva" panose="020B0503030404040204" pitchFamily="34" charset="0"/>
              </a:rPr>
            </a:br>
            <a:endParaRPr lang="en-US" altLang="en-US" dirty="0">
              <a:solidFill>
                <a:srgbClr val="FF000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FF0000"/>
                </a:solidFill>
                <a:ea typeface="ＭＳ Ｐゴシック" panose="020B0600070205080204" pitchFamily="34" charset="-128"/>
                <a:cs typeface="Geneva" panose="020B0503030404040204" pitchFamily="34" charset="0"/>
              </a:rPr>
              <a:t>Costly, as there are lots of managers.</a:t>
            </a:r>
            <a:br>
              <a:rPr lang="en-US" altLang="en-US" dirty="0">
                <a:solidFill>
                  <a:srgbClr val="FF0000"/>
                </a:solidFill>
                <a:ea typeface="ＭＳ Ｐゴシック" panose="020B0600070205080204" pitchFamily="34" charset="-128"/>
                <a:cs typeface="Geneva" panose="020B0503030404040204" pitchFamily="34" charset="0"/>
              </a:rPr>
            </a:br>
            <a:endParaRPr lang="en-US" altLang="en-US" dirty="0">
              <a:solidFill>
                <a:srgbClr val="FF000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FF0000"/>
                </a:solidFill>
                <a:ea typeface="ＭＳ Ｐゴシック" panose="020B0600070205080204" pitchFamily="34" charset="-128"/>
                <a:cs typeface="Geneva" panose="020B0503030404040204" pitchFamily="34" charset="0"/>
              </a:rPr>
              <a:t>Poor motivation, as little delegation occurs.</a:t>
            </a:r>
          </a:p>
        </p:txBody>
      </p:sp>
    </p:spTree>
    <p:extLst>
      <p:ext uri="{BB962C8B-B14F-4D97-AF65-F5344CB8AC3E}">
        <p14:creationId xmlns:p14="http://schemas.microsoft.com/office/powerpoint/2010/main" val="2577038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C155D-490F-784F-9532-7E6B89EAF5A5}"/>
              </a:ext>
            </a:extLst>
          </p:cNvPr>
          <p:cNvSpPr>
            <a:spLocks noGrp="1"/>
          </p:cNvSpPr>
          <p:nvPr>
            <p:ph type="title"/>
          </p:nvPr>
        </p:nvSpPr>
        <p:spPr/>
        <p:txBody>
          <a:bodyPr/>
          <a:lstStyle/>
          <a:p>
            <a:r>
              <a:rPr lang="en-US" dirty="0"/>
              <a:t>Business Structures</a:t>
            </a:r>
          </a:p>
        </p:txBody>
      </p:sp>
      <p:sp>
        <p:nvSpPr>
          <p:cNvPr id="3" name="Content Placeholder 2">
            <a:extLst>
              <a:ext uri="{FF2B5EF4-FFF2-40B4-BE49-F238E27FC236}">
                <a16:creationId xmlns:a16="http://schemas.microsoft.com/office/drawing/2014/main" id="{9284E097-9489-4C46-BF12-FB7404FF1A8D}"/>
              </a:ext>
            </a:extLst>
          </p:cNvPr>
          <p:cNvSpPr>
            <a:spLocks noGrp="1"/>
          </p:cNvSpPr>
          <p:nvPr>
            <p:ph idx="1"/>
          </p:nvPr>
        </p:nvSpPr>
        <p:spPr>
          <a:xfrm>
            <a:off x="609600" y="1600201"/>
            <a:ext cx="4924926" cy="2683041"/>
          </a:xfrm>
        </p:spPr>
        <p:txBody>
          <a:bodyPr>
            <a:normAutofit/>
          </a:bodyPr>
          <a:lstStyle/>
          <a:p>
            <a:pPr marL="0" indent="0">
              <a:buNone/>
            </a:pPr>
            <a:r>
              <a:rPr lang="en-US" sz="2000" b="1" dirty="0" err="1"/>
              <a:t>Centralisation</a:t>
            </a:r>
            <a:endParaRPr lang="en-US" sz="2000" b="1" dirty="0"/>
          </a:p>
          <a:p>
            <a:pPr marL="0" indent="0">
              <a:buNone/>
            </a:pPr>
            <a:r>
              <a:rPr lang="en-US" sz="2000" dirty="0"/>
              <a:t>Managers keep control</a:t>
            </a:r>
          </a:p>
          <a:p>
            <a:pPr marL="0" indent="0">
              <a:buNone/>
            </a:pPr>
            <a:r>
              <a:rPr lang="en-US" sz="2000" dirty="0"/>
              <a:t>Simple to understand</a:t>
            </a:r>
          </a:p>
          <a:p>
            <a:pPr marL="0" indent="0">
              <a:buNone/>
            </a:pPr>
            <a:r>
              <a:rPr lang="en-US" sz="2000" dirty="0"/>
              <a:t>Less staff responsibility, fewer mistakes</a:t>
            </a:r>
          </a:p>
          <a:p>
            <a:pPr marL="0" indent="0">
              <a:buNone/>
            </a:pPr>
            <a:r>
              <a:rPr lang="en-US" sz="2000" dirty="0"/>
              <a:t>Cost cutting – </a:t>
            </a:r>
            <a:r>
              <a:rPr lang="en-US" sz="2000" dirty="0" err="1"/>
              <a:t>standardised</a:t>
            </a:r>
            <a:r>
              <a:rPr lang="en-US" sz="2000" dirty="0"/>
              <a:t> purchasing</a:t>
            </a:r>
          </a:p>
          <a:p>
            <a:pPr marL="0" indent="0">
              <a:buNone/>
            </a:pPr>
            <a:r>
              <a:rPr lang="en-US" sz="2000" dirty="0"/>
              <a:t>Strong leadership</a:t>
            </a:r>
          </a:p>
        </p:txBody>
      </p:sp>
      <p:sp>
        <p:nvSpPr>
          <p:cNvPr id="4" name="Slide Number Placeholder 3">
            <a:extLst>
              <a:ext uri="{FF2B5EF4-FFF2-40B4-BE49-F238E27FC236}">
                <a16:creationId xmlns:a16="http://schemas.microsoft.com/office/drawing/2014/main" id="{9FCE0BE0-2B28-5D4B-AF07-A3908EB4D0FB}"/>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Content Placeholder 2">
            <a:extLst>
              <a:ext uri="{FF2B5EF4-FFF2-40B4-BE49-F238E27FC236}">
                <a16:creationId xmlns:a16="http://schemas.microsoft.com/office/drawing/2014/main" id="{8D96A7D8-D91C-5540-AEFB-066392C057B0}"/>
              </a:ext>
            </a:extLst>
          </p:cNvPr>
          <p:cNvSpPr txBox="1">
            <a:spLocks/>
          </p:cNvSpPr>
          <p:nvPr/>
        </p:nvSpPr>
        <p:spPr>
          <a:xfrm>
            <a:off x="6657474" y="1600201"/>
            <a:ext cx="5261810" cy="268304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b="1" dirty="0" err="1"/>
              <a:t>Decentralisation</a:t>
            </a:r>
            <a:endParaRPr lang="en-US" sz="2000" b="1" dirty="0"/>
          </a:p>
          <a:p>
            <a:pPr marL="0" indent="0">
              <a:buFont typeface="Arial" pitchFamily="34" charset="0"/>
              <a:buNone/>
            </a:pPr>
            <a:r>
              <a:rPr lang="en-US" sz="2000" dirty="0"/>
              <a:t>Empowered &amp; motivated</a:t>
            </a:r>
          </a:p>
          <a:p>
            <a:pPr marL="0" indent="0">
              <a:buFont typeface="Arial" pitchFamily="34" charset="0"/>
              <a:buNone/>
            </a:pPr>
            <a:r>
              <a:rPr lang="en-US" sz="2000" dirty="0" err="1"/>
              <a:t>Free’s</a:t>
            </a:r>
            <a:r>
              <a:rPr lang="en-US" sz="2000" dirty="0"/>
              <a:t> senior managers time</a:t>
            </a:r>
          </a:p>
          <a:p>
            <a:pPr marL="0" indent="0">
              <a:buFont typeface="Arial" pitchFamily="34" charset="0"/>
              <a:buNone/>
            </a:pPr>
            <a:r>
              <a:rPr lang="en-US" sz="2000" dirty="0"/>
              <a:t>Better knowledge (those closer to customers)</a:t>
            </a:r>
          </a:p>
          <a:p>
            <a:pPr marL="0" indent="0">
              <a:buFont typeface="Arial" pitchFamily="34" charset="0"/>
              <a:buNone/>
            </a:pPr>
            <a:r>
              <a:rPr lang="en-US" sz="2000" dirty="0"/>
              <a:t>Good staff development</a:t>
            </a:r>
          </a:p>
        </p:txBody>
      </p:sp>
    </p:spTree>
    <p:extLst>
      <p:ext uri="{BB962C8B-B14F-4D97-AF65-F5344CB8AC3E}">
        <p14:creationId xmlns:p14="http://schemas.microsoft.com/office/powerpoint/2010/main" val="2361158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0582A-5356-454F-872E-5B0FE47F183E}"/>
              </a:ext>
            </a:extLst>
          </p:cNvPr>
          <p:cNvSpPr>
            <a:spLocks noGrp="1"/>
          </p:cNvSpPr>
          <p:nvPr>
            <p:ph type="title"/>
          </p:nvPr>
        </p:nvSpPr>
        <p:spPr/>
        <p:txBody>
          <a:bodyPr/>
          <a:lstStyle/>
          <a:p>
            <a:r>
              <a:rPr lang="en-US" dirty="0"/>
              <a:t>Bureaucratic Structure</a:t>
            </a:r>
          </a:p>
        </p:txBody>
      </p:sp>
      <p:sp>
        <p:nvSpPr>
          <p:cNvPr id="4" name="Slide Number Placeholder 3">
            <a:extLst>
              <a:ext uri="{FF2B5EF4-FFF2-40B4-BE49-F238E27FC236}">
                <a16:creationId xmlns:a16="http://schemas.microsoft.com/office/drawing/2014/main" id="{FF80C873-0AD9-E24D-A9E8-A5935B2F1999}"/>
              </a:ext>
            </a:extLst>
          </p:cNvPr>
          <p:cNvSpPr>
            <a:spLocks noGrp="1"/>
          </p:cNvSpPr>
          <p:nvPr>
            <p:ph type="sldNum" sz="quarter" idx="12"/>
          </p:nvPr>
        </p:nvSpPr>
        <p:spPr/>
        <p:txBody>
          <a:bodyPr/>
          <a:lstStyle/>
          <a:p>
            <a:fld id="{3D165440-4880-415F-9146-4793BDD623F8}" type="slidenum">
              <a:rPr lang="en-GB" smtClean="0"/>
              <a:t>19</a:t>
            </a:fld>
            <a:endParaRPr lang="en-GB"/>
          </a:p>
        </p:txBody>
      </p:sp>
      <p:pic>
        <p:nvPicPr>
          <p:cNvPr id="5" name="Picture 4">
            <a:extLst>
              <a:ext uri="{FF2B5EF4-FFF2-40B4-BE49-F238E27FC236}">
                <a16:creationId xmlns:a16="http://schemas.microsoft.com/office/drawing/2014/main" id="{C5756BFD-6E49-6948-8DC1-116EBE6427BE}"/>
              </a:ext>
            </a:extLst>
          </p:cNvPr>
          <p:cNvPicPr>
            <a:picLocks noChangeAspect="1"/>
          </p:cNvPicPr>
          <p:nvPr/>
        </p:nvPicPr>
        <p:blipFill>
          <a:blip r:embed="rId3"/>
          <a:stretch>
            <a:fillRect/>
          </a:stretch>
        </p:blipFill>
        <p:spPr>
          <a:xfrm>
            <a:off x="2757571" y="1174746"/>
            <a:ext cx="6578934" cy="4063782"/>
          </a:xfrm>
          <a:prstGeom prst="rect">
            <a:avLst/>
          </a:prstGeom>
        </p:spPr>
      </p:pic>
      <p:sp>
        <p:nvSpPr>
          <p:cNvPr id="6" name="TextBox 5">
            <a:extLst>
              <a:ext uri="{FF2B5EF4-FFF2-40B4-BE49-F238E27FC236}">
                <a16:creationId xmlns:a16="http://schemas.microsoft.com/office/drawing/2014/main" id="{115B8998-5318-AC4C-A95E-6E861E283E48}"/>
              </a:ext>
            </a:extLst>
          </p:cNvPr>
          <p:cNvSpPr txBox="1"/>
          <p:nvPr/>
        </p:nvSpPr>
        <p:spPr>
          <a:xfrm>
            <a:off x="8438147" y="5358063"/>
            <a:ext cx="3584636" cy="307777"/>
          </a:xfrm>
          <a:prstGeom prst="rect">
            <a:avLst/>
          </a:prstGeom>
          <a:noFill/>
        </p:spPr>
        <p:txBody>
          <a:bodyPr wrap="none" rtlCol="0">
            <a:spAutoFit/>
          </a:bodyPr>
          <a:lstStyle/>
          <a:p>
            <a:r>
              <a:rPr lang="en-GB" sz="1400" dirty="0"/>
              <a:t>(Session 2. Structure of an organization, 2020)</a:t>
            </a:r>
            <a:endParaRPr lang="en-US" sz="1400" dirty="0"/>
          </a:p>
        </p:txBody>
      </p:sp>
    </p:spTree>
    <p:extLst>
      <p:ext uri="{BB962C8B-B14F-4D97-AF65-F5344CB8AC3E}">
        <p14:creationId xmlns:p14="http://schemas.microsoft.com/office/powerpoint/2010/main" val="2791681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A491-090A-A340-9773-1E69ACC3E78B}"/>
              </a:ext>
            </a:extLst>
          </p:cNvPr>
          <p:cNvSpPr>
            <a:spLocks noGrp="1"/>
          </p:cNvSpPr>
          <p:nvPr>
            <p:ph type="title"/>
          </p:nvPr>
        </p:nvSpPr>
        <p:spPr/>
        <p:txBody>
          <a:bodyPr/>
          <a:lstStyle/>
          <a:p>
            <a:r>
              <a:rPr lang="en-US" dirty="0"/>
              <a:t>Project Type </a:t>
            </a:r>
            <a:r>
              <a:rPr lang="en-US" dirty="0" err="1"/>
              <a:t>Organisation</a:t>
            </a:r>
            <a:endParaRPr lang="en-US" dirty="0"/>
          </a:p>
        </p:txBody>
      </p:sp>
      <p:sp>
        <p:nvSpPr>
          <p:cNvPr id="4" name="Slide Number Placeholder 3">
            <a:extLst>
              <a:ext uri="{FF2B5EF4-FFF2-40B4-BE49-F238E27FC236}">
                <a16:creationId xmlns:a16="http://schemas.microsoft.com/office/drawing/2014/main" id="{A3764029-89BD-B748-97DC-A31BA5700DAC}"/>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Content Placeholder 4" descr="w7503e0a">
            <a:extLst>
              <a:ext uri="{FF2B5EF4-FFF2-40B4-BE49-F238E27FC236}">
                <a16:creationId xmlns:a16="http://schemas.microsoft.com/office/drawing/2014/main" id="{B30DC940-04B2-584F-9A9B-3046DD50A71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864894" y="1042653"/>
            <a:ext cx="6462211" cy="425060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TextBox 5">
            <a:extLst>
              <a:ext uri="{FF2B5EF4-FFF2-40B4-BE49-F238E27FC236}">
                <a16:creationId xmlns:a16="http://schemas.microsoft.com/office/drawing/2014/main" id="{D68620EC-3C9C-2249-A5EE-7BDE0BF084AB}"/>
              </a:ext>
            </a:extLst>
          </p:cNvPr>
          <p:cNvSpPr txBox="1"/>
          <p:nvPr/>
        </p:nvSpPr>
        <p:spPr>
          <a:xfrm>
            <a:off x="8438147" y="5358063"/>
            <a:ext cx="3584636" cy="307777"/>
          </a:xfrm>
          <a:prstGeom prst="rect">
            <a:avLst/>
          </a:prstGeom>
          <a:noFill/>
        </p:spPr>
        <p:txBody>
          <a:bodyPr wrap="none" rtlCol="0">
            <a:spAutoFit/>
          </a:bodyPr>
          <a:lstStyle/>
          <a:p>
            <a:r>
              <a:rPr lang="en-GB" sz="1400" dirty="0"/>
              <a:t>(Session 2. Structure of an organization, 2020)</a:t>
            </a:r>
            <a:endParaRPr lang="en-US" sz="1400" dirty="0"/>
          </a:p>
        </p:txBody>
      </p:sp>
    </p:spTree>
    <p:extLst>
      <p:ext uri="{BB962C8B-B14F-4D97-AF65-F5344CB8AC3E}">
        <p14:creationId xmlns:p14="http://schemas.microsoft.com/office/powerpoint/2010/main" val="2895067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A491-090A-A340-9773-1E69ACC3E78B}"/>
              </a:ext>
            </a:extLst>
          </p:cNvPr>
          <p:cNvSpPr>
            <a:spLocks noGrp="1"/>
          </p:cNvSpPr>
          <p:nvPr>
            <p:ph type="title"/>
          </p:nvPr>
        </p:nvSpPr>
        <p:spPr/>
        <p:txBody>
          <a:bodyPr/>
          <a:lstStyle/>
          <a:p>
            <a:r>
              <a:rPr lang="en-US" dirty="0"/>
              <a:t>Matrix Type </a:t>
            </a:r>
            <a:r>
              <a:rPr lang="en-US" dirty="0" err="1"/>
              <a:t>Organisation</a:t>
            </a:r>
            <a:endParaRPr lang="en-US" dirty="0"/>
          </a:p>
        </p:txBody>
      </p:sp>
      <p:sp>
        <p:nvSpPr>
          <p:cNvPr id="4" name="Slide Number Placeholder 3">
            <a:extLst>
              <a:ext uri="{FF2B5EF4-FFF2-40B4-BE49-F238E27FC236}">
                <a16:creationId xmlns:a16="http://schemas.microsoft.com/office/drawing/2014/main" id="{A3764029-89BD-B748-97DC-A31BA5700DAC}"/>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6" name="TextBox 5">
            <a:extLst>
              <a:ext uri="{FF2B5EF4-FFF2-40B4-BE49-F238E27FC236}">
                <a16:creationId xmlns:a16="http://schemas.microsoft.com/office/drawing/2014/main" id="{D68620EC-3C9C-2249-A5EE-7BDE0BF084AB}"/>
              </a:ext>
            </a:extLst>
          </p:cNvPr>
          <p:cNvSpPr txBox="1"/>
          <p:nvPr/>
        </p:nvSpPr>
        <p:spPr>
          <a:xfrm>
            <a:off x="8438147" y="5358063"/>
            <a:ext cx="3584636" cy="307777"/>
          </a:xfrm>
          <a:prstGeom prst="rect">
            <a:avLst/>
          </a:prstGeom>
          <a:noFill/>
        </p:spPr>
        <p:txBody>
          <a:bodyPr wrap="none" rtlCol="0">
            <a:spAutoFit/>
          </a:bodyPr>
          <a:lstStyle/>
          <a:p>
            <a:r>
              <a:rPr lang="en-GB" sz="1400" dirty="0"/>
              <a:t>(Session 2. Structure of an organization, 2020)</a:t>
            </a:r>
            <a:endParaRPr lang="en-US" sz="1400" dirty="0"/>
          </a:p>
        </p:txBody>
      </p:sp>
      <p:pic>
        <p:nvPicPr>
          <p:cNvPr id="3" name="Picture 2">
            <a:extLst>
              <a:ext uri="{FF2B5EF4-FFF2-40B4-BE49-F238E27FC236}">
                <a16:creationId xmlns:a16="http://schemas.microsoft.com/office/drawing/2014/main" id="{30E4FB6A-B42E-D345-BC6E-2F88C78A5158}"/>
              </a:ext>
            </a:extLst>
          </p:cNvPr>
          <p:cNvPicPr>
            <a:picLocks noChangeAspect="1"/>
          </p:cNvPicPr>
          <p:nvPr/>
        </p:nvPicPr>
        <p:blipFill>
          <a:blip r:embed="rId3"/>
          <a:stretch>
            <a:fillRect/>
          </a:stretch>
        </p:blipFill>
        <p:spPr>
          <a:xfrm>
            <a:off x="3249807" y="889413"/>
            <a:ext cx="5188340" cy="4776427"/>
          </a:xfrm>
          <a:prstGeom prst="rect">
            <a:avLst/>
          </a:prstGeom>
        </p:spPr>
      </p:pic>
    </p:spTree>
    <p:extLst>
      <p:ext uri="{BB962C8B-B14F-4D97-AF65-F5344CB8AC3E}">
        <p14:creationId xmlns:p14="http://schemas.microsoft.com/office/powerpoint/2010/main" val="3812459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A491-090A-A340-9773-1E69ACC3E78B}"/>
              </a:ext>
            </a:extLst>
          </p:cNvPr>
          <p:cNvSpPr>
            <a:spLocks noGrp="1"/>
          </p:cNvSpPr>
          <p:nvPr>
            <p:ph type="title"/>
          </p:nvPr>
        </p:nvSpPr>
        <p:spPr/>
        <p:txBody>
          <a:bodyPr/>
          <a:lstStyle/>
          <a:p>
            <a:r>
              <a:rPr lang="en-US" dirty="0"/>
              <a:t>Adhocratic Type </a:t>
            </a:r>
            <a:r>
              <a:rPr lang="en-US" dirty="0" err="1"/>
              <a:t>Organisation</a:t>
            </a:r>
            <a:endParaRPr lang="en-US" dirty="0"/>
          </a:p>
        </p:txBody>
      </p:sp>
      <p:sp>
        <p:nvSpPr>
          <p:cNvPr id="4" name="Slide Number Placeholder 3">
            <a:extLst>
              <a:ext uri="{FF2B5EF4-FFF2-40B4-BE49-F238E27FC236}">
                <a16:creationId xmlns:a16="http://schemas.microsoft.com/office/drawing/2014/main" id="{A3764029-89BD-B748-97DC-A31BA5700DAC}"/>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6" name="TextBox 5">
            <a:extLst>
              <a:ext uri="{FF2B5EF4-FFF2-40B4-BE49-F238E27FC236}">
                <a16:creationId xmlns:a16="http://schemas.microsoft.com/office/drawing/2014/main" id="{D68620EC-3C9C-2249-A5EE-7BDE0BF084AB}"/>
              </a:ext>
            </a:extLst>
          </p:cNvPr>
          <p:cNvSpPr txBox="1"/>
          <p:nvPr/>
        </p:nvSpPr>
        <p:spPr>
          <a:xfrm>
            <a:off x="8438147" y="5358063"/>
            <a:ext cx="3584636" cy="307777"/>
          </a:xfrm>
          <a:prstGeom prst="rect">
            <a:avLst/>
          </a:prstGeom>
          <a:noFill/>
        </p:spPr>
        <p:txBody>
          <a:bodyPr wrap="none" rtlCol="0">
            <a:spAutoFit/>
          </a:bodyPr>
          <a:lstStyle/>
          <a:p>
            <a:r>
              <a:rPr lang="en-GB" sz="1400" dirty="0"/>
              <a:t>(Session 2. Structure of an organization, 2020)</a:t>
            </a:r>
            <a:endParaRPr lang="en-US" sz="1400" dirty="0"/>
          </a:p>
        </p:txBody>
      </p:sp>
      <p:pic>
        <p:nvPicPr>
          <p:cNvPr id="5" name="Picture 4">
            <a:extLst>
              <a:ext uri="{FF2B5EF4-FFF2-40B4-BE49-F238E27FC236}">
                <a16:creationId xmlns:a16="http://schemas.microsoft.com/office/drawing/2014/main" id="{3B24CCFC-D18F-BC4D-B3AC-5C0913F19DC0}"/>
              </a:ext>
            </a:extLst>
          </p:cNvPr>
          <p:cNvPicPr>
            <a:picLocks noChangeAspect="1"/>
          </p:cNvPicPr>
          <p:nvPr/>
        </p:nvPicPr>
        <p:blipFill>
          <a:blip r:embed="rId3"/>
          <a:stretch>
            <a:fillRect/>
          </a:stretch>
        </p:blipFill>
        <p:spPr>
          <a:xfrm>
            <a:off x="2343919" y="990600"/>
            <a:ext cx="7266973" cy="4367463"/>
          </a:xfrm>
          <a:prstGeom prst="rect">
            <a:avLst/>
          </a:prstGeom>
        </p:spPr>
      </p:pic>
    </p:spTree>
    <p:extLst>
      <p:ext uri="{BB962C8B-B14F-4D97-AF65-F5344CB8AC3E}">
        <p14:creationId xmlns:p14="http://schemas.microsoft.com/office/powerpoint/2010/main" val="2787442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C327-D045-674C-A873-B0E11AADFBA3}"/>
              </a:ext>
            </a:extLst>
          </p:cNvPr>
          <p:cNvSpPr>
            <a:spLocks noGrp="1"/>
          </p:cNvSpPr>
          <p:nvPr>
            <p:ph type="title"/>
          </p:nvPr>
        </p:nvSpPr>
        <p:spPr/>
        <p:txBody>
          <a:bodyPr/>
          <a:lstStyle/>
          <a:p>
            <a:r>
              <a:rPr lang="en-US" dirty="0"/>
              <a:t>Communication in </a:t>
            </a:r>
            <a:r>
              <a:rPr lang="en-US" dirty="0" err="1"/>
              <a:t>Organisations</a:t>
            </a:r>
            <a:endParaRPr lang="en-US" dirty="0"/>
          </a:p>
        </p:txBody>
      </p:sp>
      <p:sp>
        <p:nvSpPr>
          <p:cNvPr id="4" name="Slide Number Placeholder 3">
            <a:extLst>
              <a:ext uri="{FF2B5EF4-FFF2-40B4-BE49-F238E27FC236}">
                <a16:creationId xmlns:a16="http://schemas.microsoft.com/office/drawing/2014/main" id="{2990CEBC-3DF1-D143-B69D-8231C96957EC}"/>
              </a:ext>
            </a:extLst>
          </p:cNvPr>
          <p:cNvSpPr>
            <a:spLocks noGrp="1"/>
          </p:cNvSpPr>
          <p:nvPr>
            <p:ph type="sldNum" sz="quarter" idx="12"/>
          </p:nvPr>
        </p:nvSpPr>
        <p:spPr/>
        <p:txBody>
          <a:bodyPr/>
          <a:lstStyle/>
          <a:p>
            <a:fld id="{3D165440-4880-415F-9146-4793BDD623F8}" type="slidenum">
              <a:rPr lang="en-GB" smtClean="0"/>
              <a:t>23</a:t>
            </a:fld>
            <a:endParaRPr lang="en-GB"/>
          </a:p>
        </p:txBody>
      </p:sp>
      <p:pic>
        <p:nvPicPr>
          <p:cNvPr id="5" name="Picture 50" descr="fer73587_0808">
            <a:extLst>
              <a:ext uri="{FF2B5EF4-FFF2-40B4-BE49-F238E27FC236}">
                <a16:creationId xmlns:a16="http://schemas.microsoft.com/office/drawing/2014/main" id="{50B426CA-6A4B-5E40-B700-86FF37E5E49E}"/>
              </a:ext>
            </a:extLst>
          </p:cNvPr>
          <p:cNvPicPr>
            <a:picLocks noChangeAspect="1" noChangeArrowheads="1"/>
          </p:cNvPicPr>
          <p:nvPr/>
        </p:nvPicPr>
        <p:blipFill>
          <a:blip r:embed="rId3">
            <a:clrChange>
              <a:clrFrom>
                <a:srgbClr val="FFF3C9"/>
              </a:clrFrom>
              <a:clrTo>
                <a:srgbClr val="FFF3C9">
                  <a:alpha val="0"/>
                </a:srgbClr>
              </a:clrTo>
            </a:clrChange>
            <a:extLst>
              <a:ext uri="{28A0092B-C50C-407E-A947-70E740481C1C}">
                <a14:useLocalDpi xmlns:a14="http://schemas.microsoft.com/office/drawing/2010/main" val="0"/>
              </a:ext>
            </a:extLst>
          </a:blip>
          <a:srcRect/>
          <a:stretch>
            <a:fillRect/>
          </a:stretch>
        </p:blipFill>
        <p:spPr bwMode="auto">
          <a:xfrm>
            <a:off x="2213560" y="1174746"/>
            <a:ext cx="8083704" cy="4407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836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9F77-71A3-284A-B102-C36E07D9FC78}"/>
              </a:ext>
            </a:extLst>
          </p:cNvPr>
          <p:cNvSpPr>
            <a:spLocks noGrp="1"/>
          </p:cNvSpPr>
          <p:nvPr>
            <p:ph type="title"/>
          </p:nvPr>
        </p:nvSpPr>
        <p:spPr/>
        <p:txBody>
          <a:bodyPr/>
          <a:lstStyle/>
          <a:p>
            <a:r>
              <a:rPr lang="en-US" dirty="0"/>
              <a:t>Common </a:t>
            </a:r>
            <a:r>
              <a:rPr lang="en-US" dirty="0" err="1"/>
              <a:t>Organisational</a:t>
            </a:r>
            <a:r>
              <a:rPr lang="en-US" dirty="0"/>
              <a:t> Structure</a:t>
            </a:r>
          </a:p>
        </p:txBody>
      </p:sp>
      <p:sp>
        <p:nvSpPr>
          <p:cNvPr id="3" name="Content Placeholder 2">
            <a:extLst>
              <a:ext uri="{FF2B5EF4-FFF2-40B4-BE49-F238E27FC236}">
                <a16:creationId xmlns:a16="http://schemas.microsoft.com/office/drawing/2014/main" id="{128B1E84-82B3-B845-9065-3A869726B944}"/>
              </a:ext>
            </a:extLst>
          </p:cNvPr>
          <p:cNvSpPr>
            <a:spLocks noGrp="1"/>
          </p:cNvSpPr>
          <p:nvPr>
            <p:ph idx="1"/>
          </p:nvPr>
        </p:nvSpPr>
        <p:spPr>
          <a:xfrm>
            <a:off x="609600" y="1600201"/>
            <a:ext cx="4363453" cy="3917032"/>
          </a:xfrm>
        </p:spPr>
        <p:txBody>
          <a:bodyPr/>
          <a:lstStyle/>
          <a:p>
            <a:r>
              <a:rPr lang="en-US" dirty="0"/>
              <a:t>Traditional Hierarchy</a:t>
            </a:r>
          </a:p>
          <a:p>
            <a:r>
              <a:rPr lang="en-US" dirty="0"/>
              <a:t>Flatter </a:t>
            </a:r>
            <a:r>
              <a:rPr lang="en-US" dirty="0" err="1"/>
              <a:t>Organisations</a:t>
            </a:r>
            <a:endParaRPr lang="en-US" dirty="0"/>
          </a:p>
          <a:p>
            <a:r>
              <a:rPr lang="en-US" dirty="0"/>
              <a:t>Flat </a:t>
            </a:r>
            <a:r>
              <a:rPr lang="en-US" dirty="0" err="1"/>
              <a:t>Organisations</a:t>
            </a:r>
            <a:endParaRPr lang="en-US" dirty="0"/>
          </a:p>
          <a:p>
            <a:r>
              <a:rPr lang="en-US" dirty="0" err="1"/>
              <a:t>Flatarchies</a:t>
            </a:r>
            <a:endParaRPr lang="en-US" dirty="0"/>
          </a:p>
          <a:p>
            <a:r>
              <a:rPr lang="en-US" dirty="0" err="1"/>
              <a:t>Holacratic</a:t>
            </a:r>
            <a:r>
              <a:rPr lang="en-US" dirty="0"/>
              <a:t> </a:t>
            </a:r>
            <a:r>
              <a:rPr lang="en-US" dirty="0" err="1"/>
              <a:t>organisations</a:t>
            </a:r>
            <a:endParaRPr lang="en-US" dirty="0"/>
          </a:p>
        </p:txBody>
      </p:sp>
      <p:sp>
        <p:nvSpPr>
          <p:cNvPr id="4" name="Slide Number Placeholder 3">
            <a:extLst>
              <a:ext uri="{FF2B5EF4-FFF2-40B4-BE49-F238E27FC236}">
                <a16:creationId xmlns:a16="http://schemas.microsoft.com/office/drawing/2014/main" id="{E4974402-CE87-B34E-BCB7-BECC7A17F601}"/>
              </a:ext>
            </a:extLst>
          </p:cNvPr>
          <p:cNvSpPr>
            <a:spLocks noGrp="1"/>
          </p:cNvSpPr>
          <p:nvPr>
            <p:ph type="sldNum" sz="quarter" idx="12"/>
          </p:nvPr>
        </p:nvSpPr>
        <p:spPr/>
        <p:txBody>
          <a:bodyPr/>
          <a:lstStyle/>
          <a:p>
            <a:fld id="{3D165440-4880-415F-9146-4793BDD623F8}" type="slidenum">
              <a:rPr lang="en-GB" smtClean="0"/>
              <a:t>24</a:t>
            </a:fld>
            <a:endParaRPr lang="en-GB"/>
          </a:p>
        </p:txBody>
      </p:sp>
    </p:spTree>
    <p:extLst>
      <p:ext uri="{BB962C8B-B14F-4D97-AF65-F5344CB8AC3E}">
        <p14:creationId xmlns:p14="http://schemas.microsoft.com/office/powerpoint/2010/main" val="2047394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CD240-2A7D-294D-8296-51B5FD927C73}"/>
              </a:ext>
            </a:extLst>
          </p:cNvPr>
          <p:cNvSpPr>
            <a:spLocks noGrp="1"/>
          </p:cNvSpPr>
          <p:nvPr>
            <p:ph type="title"/>
          </p:nvPr>
        </p:nvSpPr>
        <p:spPr/>
        <p:txBody>
          <a:bodyPr/>
          <a:lstStyle/>
          <a:p>
            <a:r>
              <a:rPr lang="en-US" dirty="0"/>
              <a:t>Hierarchal Structure</a:t>
            </a:r>
          </a:p>
        </p:txBody>
      </p:sp>
      <p:sp>
        <p:nvSpPr>
          <p:cNvPr id="4" name="Slide Number Placeholder 3">
            <a:extLst>
              <a:ext uri="{FF2B5EF4-FFF2-40B4-BE49-F238E27FC236}">
                <a16:creationId xmlns:a16="http://schemas.microsoft.com/office/drawing/2014/main" id="{B4E3CE54-1391-FD42-9FCC-86F420DFF8FC}"/>
              </a:ext>
            </a:extLst>
          </p:cNvPr>
          <p:cNvSpPr>
            <a:spLocks noGrp="1"/>
          </p:cNvSpPr>
          <p:nvPr>
            <p:ph type="sldNum" sz="quarter" idx="12"/>
          </p:nvPr>
        </p:nvSpPr>
        <p:spPr/>
        <p:txBody>
          <a:bodyPr/>
          <a:lstStyle/>
          <a:p>
            <a:fld id="{3D165440-4880-415F-9146-4793BDD623F8}" type="slidenum">
              <a:rPr lang="en-GB" smtClean="0"/>
              <a:t>25</a:t>
            </a:fld>
            <a:endParaRPr lang="en-GB"/>
          </a:p>
        </p:txBody>
      </p:sp>
      <p:pic>
        <p:nvPicPr>
          <p:cNvPr id="6" name="Picture 5">
            <a:extLst>
              <a:ext uri="{FF2B5EF4-FFF2-40B4-BE49-F238E27FC236}">
                <a16:creationId xmlns:a16="http://schemas.microsoft.com/office/drawing/2014/main" id="{9035762E-9B2E-D741-B08D-9E531F820D6F}"/>
              </a:ext>
            </a:extLst>
          </p:cNvPr>
          <p:cNvPicPr>
            <a:picLocks noChangeAspect="1"/>
          </p:cNvPicPr>
          <p:nvPr/>
        </p:nvPicPr>
        <p:blipFill>
          <a:blip r:embed="rId3"/>
          <a:stretch>
            <a:fillRect/>
          </a:stretch>
        </p:blipFill>
        <p:spPr>
          <a:xfrm>
            <a:off x="3582405" y="1174746"/>
            <a:ext cx="5229359" cy="3702054"/>
          </a:xfrm>
          <a:prstGeom prst="rect">
            <a:avLst/>
          </a:prstGeom>
        </p:spPr>
      </p:pic>
    </p:spTree>
    <p:extLst>
      <p:ext uri="{BB962C8B-B14F-4D97-AF65-F5344CB8AC3E}">
        <p14:creationId xmlns:p14="http://schemas.microsoft.com/office/powerpoint/2010/main" val="16784224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3D9F9-1312-A546-B677-CF3BB4C3F119}"/>
              </a:ext>
            </a:extLst>
          </p:cNvPr>
          <p:cNvSpPr>
            <a:spLocks noGrp="1"/>
          </p:cNvSpPr>
          <p:nvPr>
            <p:ph type="title"/>
          </p:nvPr>
        </p:nvSpPr>
        <p:spPr/>
        <p:txBody>
          <a:bodyPr/>
          <a:lstStyle/>
          <a:p>
            <a:r>
              <a:rPr lang="en-US" dirty="0"/>
              <a:t>Flat Structure</a:t>
            </a:r>
          </a:p>
        </p:txBody>
      </p:sp>
      <p:sp>
        <p:nvSpPr>
          <p:cNvPr id="4" name="Slide Number Placeholder 3">
            <a:extLst>
              <a:ext uri="{FF2B5EF4-FFF2-40B4-BE49-F238E27FC236}">
                <a16:creationId xmlns:a16="http://schemas.microsoft.com/office/drawing/2014/main" id="{8BF3363E-458D-8F41-AEC9-E834F5A59CA2}"/>
              </a:ext>
            </a:extLst>
          </p:cNvPr>
          <p:cNvSpPr>
            <a:spLocks noGrp="1"/>
          </p:cNvSpPr>
          <p:nvPr>
            <p:ph type="sldNum" sz="quarter" idx="12"/>
          </p:nvPr>
        </p:nvSpPr>
        <p:spPr/>
        <p:txBody>
          <a:bodyPr/>
          <a:lstStyle/>
          <a:p>
            <a:fld id="{3D165440-4880-415F-9146-4793BDD623F8}" type="slidenum">
              <a:rPr lang="en-GB" smtClean="0"/>
              <a:t>26</a:t>
            </a:fld>
            <a:endParaRPr lang="en-GB"/>
          </a:p>
        </p:txBody>
      </p:sp>
      <p:pic>
        <p:nvPicPr>
          <p:cNvPr id="6" name="Picture 5">
            <a:extLst>
              <a:ext uri="{FF2B5EF4-FFF2-40B4-BE49-F238E27FC236}">
                <a16:creationId xmlns:a16="http://schemas.microsoft.com/office/drawing/2014/main" id="{B88CDCCD-18D6-9847-ABA4-5B62A0884693}"/>
              </a:ext>
            </a:extLst>
          </p:cNvPr>
          <p:cNvPicPr>
            <a:picLocks noChangeAspect="1"/>
          </p:cNvPicPr>
          <p:nvPr/>
        </p:nvPicPr>
        <p:blipFill>
          <a:blip r:embed="rId3"/>
          <a:stretch>
            <a:fillRect/>
          </a:stretch>
        </p:blipFill>
        <p:spPr>
          <a:xfrm>
            <a:off x="1947769" y="994152"/>
            <a:ext cx="8532395" cy="4495255"/>
          </a:xfrm>
          <a:prstGeom prst="rect">
            <a:avLst/>
          </a:prstGeom>
        </p:spPr>
      </p:pic>
    </p:spTree>
    <p:extLst>
      <p:ext uri="{BB962C8B-B14F-4D97-AF65-F5344CB8AC3E}">
        <p14:creationId xmlns:p14="http://schemas.microsoft.com/office/powerpoint/2010/main" val="22248177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7AA3-5022-5E4E-9C45-1586AD96C40E}"/>
              </a:ext>
            </a:extLst>
          </p:cNvPr>
          <p:cNvSpPr>
            <a:spLocks noGrp="1"/>
          </p:cNvSpPr>
          <p:nvPr>
            <p:ph type="title"/>
          </p:nvPr>
        </p:nvSpPr>
        <p:spPr/>
        <p:txBody>
          <a:bodyPr/>
          <a:lstStyle/>
          <a:p>
            <a:r>
              <a:rPr lang="en-US" dirty="0"/>
              <a:t>Flatter Structure</a:t>
            </a:r>
          </a:p>
        </p:txBody>
      </p:sp>
      <p:sp>
        <p:nvSpPr>
          <p:cNvPr id="4" name="Slide Number Placeholder 3">
            <a:extLst>
              <a:ext uri="{FF2B5EF4-FFF2-40B4-BE49-F238E27FC236}">
                <a16:creationId xmlns:a16="http://schemas.microsoft.com/office/drawing/2014/main" id="{E19D1711-EA94-B942-827A-A1DD31CA31E5}"/>
              </a:ext>
            </a:extLst>
          </p:cNvPr>
          <p:cNvSpPr>
            <a:spLocks noGrp="1"/>
          </p:cNvSpPr>
          <p:nvPr>
            <p:ph type="sldNum" sz="quarter" idx="12"/>
          </p:nvPr>
        </p:nvSpPr>
        <p:spPr/>
        <p:txBody>
          <a:bodyPr/>
          <a:lstStyle/>
          <a:p>
            <a:fld id="{3D165440-4880-415F-9146-4793BDD623F8}" type="slidenum">
              <a:rPr lang="en-GB" smtClean="0"/>
              <a:t>27</a:t>
            </a:fld>
            <a:endParaRPr lang="en-GB"/>
          </a:p>
        </p:txBody>
      </p:sp>
      <p:pic>
        <p:nvPicPr>
          <p:cNvPr id="6" name="Picture 5">
            <a:extLst>
              <a:ext uri="{FF2B5EF4-FFF2-40B4-BE49-F238E27FC236}">
                <a16:creationId xmlns:a16="http://schemas.microsoft.com/office/drawing/2014/main" id="{34983AE7-B94E-914F-8C85-31F882596B0A}"/>
              </a:ext>
            </a:extLst>
          </p:cNvPr>
          <p:cNvPicPr>
            <a:picLocks noChangeAspect="1"/>
          </p:cNvPicPr>
          <p:nvPr/>
        </p:nvPicPr>
        <p:blipFill>
          <a:blip r:embed="rId3"/>
          <a:stretch>
            <a:fillRect/>
          </a:stretch>
        </p:blipFill>
        <p:spPr>
          <a:xfrm>
            <a:off x="1930360" y="1174746"/>
            <a:ext cx="8397079" cy="4311654"/>
          </a:xfrm>
          <a:prstGeom prst="rect">
            <a:avLst/>
          </a:prstGeom>
        </p:spPr>
      </p:pic>
    </p:spTree>
    <p:extLst>
      <p:ext uri="{BB962C8B-B14F-4D97-AF65-F5344CB8AC3E}">
        <p14:creationId xmlns:p14="http://schemas.microsoft.com/office/powerpoint/2010/main" val="2046080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2BA42-9C08-424B-B23D-7EFE8B91EE07}"/>
              </a:ext>
            </a:extLst>
          </p:cNvPr>
          <p:cNvSpPr>
            <a:spLocks noGrp="1"/>
          </p:cNvSpPr>
          <p:nvPr>
            <p:ph type="title"/>
          </p:nvPr>
        </p:nvSpPr>
        <p:spPr/>
        <p:txBody>
          <a:bodyPr/>
          <a:lstStyle/>
          <a:p>
            <a:r>
              <a:rPr lang="en-US" dirty="0" err="1"/>
              <a:t>Flatarchies</a:t>
            </a:r>
            <a:endParaRPr lang="en-US" dirty="0"/>
          </a:p>
        </p:txBody>
      </p:sp>
      <p:sp>
        <p:nvSpPr>
          <p:cNvPr id="4" name="Slide Number Placeholder 3">
            <a:extLst>
              <a:ext uri="{FF2B5EF4-FFF2-40B4-BE49-F238E27FC236}">
                <a16:creationId xmlns:a16="http://schemas.microsoft.com/office/drawing/2014/main" id="{3121D410-C31E-A94F-81BE-E373C748E9BF}"/>
              </a:ext>
            </a:extLst>
          </p:cNvPr>
          <p:cNvSpPr>
            <a:spLocks noGrp="1"/>
          </p:cNvSpPr>
          <p:nvPr>
            <p:ph type="sldNum" sz="quarter" idx="12"/>
          </p:nvPr>
        </p:nvSpPr>
        <p:spPr/>
        <p:txBody>
          <a:bodyPr/>
          <a:lstStyle/>
          <a:p>
            <a:fld id="{3D165440-4880-415F-9146-4793BDD623F8}" type="slidenum">
              <a:rPr lang="en-GB" smtClean="0"/>
              <a:t>28</a:t>
            </a:fld>
            <a:endParaRPr lang="en-GB"/>
          </a:p>
        </p:txBody>
      </p:sp>
      <p:pic>
        <p:nvPicPr>
          <p:cNvPr id="5" name="Picture 4">
            <a:extLst>
              <a:ext uri="{FF2B5EF4-FFF2-40B4-BE49-F238E27FC236}">
                <a16:creationId xmlns:a16="http://schemas.microsoft.com/office/drawing/2014/main" id="{F0EA2009-33A9-EE49-89A8-4C0BFC231FDA}"/>
              </a:ext>
            </a:extLst>
          </p:cNvPr>
          <p:cNvPicPr>
            <a:picLocks noChangeAspect="1"/>
          </p:cNvPicPr>
          <p:nvPr/>
        </p:nvPicPr>
        <p:blipFill>
          <a:blip r:embed="rId3"/>
          <a:stretch>
            <a:fillRect/>
          </a:stretch>
        </p:blipFill>
        <p:spPr>
          <a:xfrm>
            <a:off x="2582779" y="889501"/>
            <a:ext cx="7389448" cy="4637003"/>
          </a:xfrm>
          <a:prstGeom prst="rect">
            <a:avLst/>
          </a:prstGeom>
        </p:spPr>
      </p:pic>
    </p:spTree>
    <p:extLst>
      <p:ext uri="{BB962C8B-B14F-4D97-AF65-F5344CB8AC3E}">
        <p14:creationId xmlns:p14="http://schemas.microsoft.com/office/powerpoint/2010/main" val="10953628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A12BC-6C29-D146-A479-9BC78AB2BC6B}"/>
              </a:ext>
            </a:extLst>
          </p:cNvPr>
          <p:cNvSpPr>
            <a:spLocks noGrp="1"/>
          </p:cNvSpPr>
          <p:nvPr>
            <p:ph type="title"/>
          </p:nvPr>
        </p:nvSpPr>
        <p:spPr/>
        <p:txBody>
          <a:bodyPr/>
          <a:lstStyle/>
          <a:p>
            <a:r>
              <a:rPr lang="en-US" dirty="0" err="1"/>
              <a:t>Holocratic</a:t>
            </a:r>
            <a:r>
              <a:rPr lang="en-US" dirty="0"/>
              <a:t> Structure</a:t>
            </a:r>
          </a:p>
        </p:txBody>
      </p:sp>
      <p:sp>
        <p:nvSpPr>
          <p:cNvPr id="4" name="Slide Number Placeholder 3">
            <a:extLst>
              <a:ext uri="{FF2B5EF4-FFF2-40B4-BE49-F238E27FC236}">
                <a16:creationId xmlns:a16="http://schemas.microsoft.com/office/drawing/2014/main" id="{C4526222-AFED-FF4E-B128-B8EA679C2F17}"/>
              </a:ext>
            </a:extLst>
          </p:cNvPr>
          <p:cNvSpPr>
            <a:spLocks noGrp="1"/>
          </p:cNvSpPr>
          <p:nvPr>
            <p:ph type="sldNum" sz="quarter" idx="12"/>
          </p:nvPr>
        </p:nvSpPr>
        <p:spPr/>
        <p:txBody>
          <a:bodyPr/>
          <a:lstStyle/>
          <a:p>
            <a:fld id="{3D165440-4880-415F-9146-4793BDD623F8}" type="slidenum">
              <a:rPr lang="en-GB" smtClean="0"/>
              <a:t>29</a:t>
            </a:fld>
            <a:endParaRPr lang="en-GB"/>
          </a:p>
        </p:txBody>
      </p:sp>
      <p:pic>
        <p:nvPicPr>
          <p:cNvPr id="5" name="Picture 4">
            <a:extLst>
              <a:ext uri="{FF2B5EF4-FFF2-40B4-BE49-F238E27FC236}">
                <a16:creationId xmlns:a16="http://schemas.microsoft.com/office/drawing/2014/main" id="{AA8C3CA5-FC44-C24E-B187-552CE2000F87}"/>
              </a:ext>
            </a:extLst>
          </p:cNvPr>
          <p:cNvPicPr>
            <a:picLocks noChangeAspect="1"/>
          </p:cNvPicPr>
          <p:nvPr/>
        </p:nvPicPr>
        <p:blipFill>
          <a:blip r:embed="rId3"/>
          <a:stretch>
            <a:fillRect/>
          </a:stretch>
        </p:blipFill>
        <p:spPr>
          <a:xfrm>
            <a:off x="2043474" y="1174746"/>
            <a:ext cx="8500859" cy="4174289"/>
          </a:xfrm>
          <a:prstGeom prst="rect">
            <a:avLst/>
          </a:prstGeom>
        </p:spPr>
      </p:pic>
    </p:spTree>
    <p:extLst>
      <p:ext uri="{BB962C8B-B14F-4D97-AF65-F5344CB8AC3E}">
        <p14:creationId xmlns:p14="http://schemas.microsoft.com/office/powerpoint/2010/main" val="15082543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314A0-11CD-7644-81A0-5AEF3153BE28}"/>
              </a:ext>
            </a:extLst>
          </p:cNvPr>
          <p:cNvSpPr>
            <a:spLocks noGrp="1"/>
          </p:cNvSpPr>
          <p:nvPr>
            <p:ph type="title"/>
          </p:nvPr>
        </p:nvSpPr>
        <p:spPr/>
        <p:txBody>
          <a:bodyPr/>
          <a:lstStyle/>
          <a:p>
            <a:r>
              <a:rPr lang="en-US" dirty="0"/>
              <a:t>Review</a:t>
            </a:r>
          </a:p>
        </p:txBody>
      </p:sp>
      <p:sp>
        <p:nvSpPr>
          <p:cNvPr id="3" name="Content Placeholder 2">
            <a:extLst>
              <a:ext uri="{FF2B5EF4-FFF2-40B4-BE49-F238E27FC236}">
                <a16:creationId xmlns:a16="http://schemas.microsoft.com/office/drawing/2014/main" id="{55089712-ED98-EC41-922B-3A49693F040A}"/>
              </a:ext>
            </a:extLst>
          </p:cNvPr>
          <p:cNvSpPr>
            <a:spLocks noGrp="1"/>
          </p:cNvSpPr>
          <p:nvPr>
            <p:ph idx="1"/>
          </p:nvPr>
        </p:nvSpPr>
        <p:spPr>
          <a:xfrm>
            <a:off x="609600" y="1174746"/>
            <a:ext cx="10972800" cy="3917032"/>
          </a:xfrm>
        </p:spPr>
        <p:txBody>
          <a:bodyPr>
            <a:normAutofit fontScale="92500" lnSpcReduction="20000"/>
          </a:bodyPr>
          <a:lstStyle/>
          <a:p>
            <a:r>
              <a:rPr lang="en-GB" sz="2400" dirty="0"/>
              <a:t>An organisational structure is a framework that helps organizations achieve their business objectives</a:t>
            </a:r>
          </a:p>
          <a:p>
            <a:endParaRPr lang="en-GB" sz="2400" dirty="0"/>
          </a:p>
          <a:p>
            <a:r>
              <a:rPr lang="en-GB" sz="2400" dirty="0"/>
              <a:t>An organizational structure shows employees a transparent reporting system helping to avoid conflicts and supporting good communication. </a:t>
            </a:r>
            <a:br>
              <a:rPr lang="en-GB" sz="2400" dirty="0"/>
            </a:br>
            <a:endParaRPr lang="en-GB" sz="2400" dirty="0"/>
          </a:p>
          <a:p>
            <a:pPr marL="0" indent="0">
              <a:buNone/>
            </a:pPr>
            <a:r>
              <a:rPr lang="en-GB" sz="2400" b="1" dirty="0"/>
              <a:t>Organising</a:t>
            </a:r>
          </a:p>
          <a:p>
            <a:pPr lvl="1">
              <a:buFont typeface="Arial" pitchFamily="34" charset="0"/>
              <a:buChar char="•"/>
            </a:pPr>
            <a:r>
              <a:rPr lang="en-GB" dirty="0"/>
              <a:t>That process through which managers establish effective working relationships to achieve goals.</a:t>
            </a:r>
          </a:p>
          <a:p>
            <a:pPr marL="0" indent="0">
              <a:buNone/>
            </a:pPr>
            <a:endParaRPr lang="en-GB" sz="2400" dirty="0"/>
          </a:p>
          <a:p>
            <a:pPr marL="0" indent="0">
              <a:buNone/>
            </a:pPr>
            <a:r>
              <a:rPr lang="en-GB" sz="2400" b="1" dirty="0"/>
              <a:t>Organisational Structure</a:t>
            </a:r>
          </a:p>
          <a:p>
            <a:pPr lvl="1">
              <a:buFont typeface="Arial" pitchFamily="34" charset="0"/>
              <a:buChar char="•"/>
            </a:pPr>
            <a:r>
              <a:rPr lang="en-GB" dirty="0"/>
              <a:t>A formal system of task and reporting</a:t>
            </a:r>
          </a:p>
          <a:p>
            <a:endParaRPr lang="en-US" dirty="0"/>
          </a:p>
        </p:txBody>
      </p:sp>
      <p:sp>
        <p:nvSpPr>
          <p:cNvPr id="4" name="Slide Number Placeholder 3">
            <a:extLst>
              <a:ext uri="{FF2B5EF4-FFF2-40B4-BE49-F238E27FC236}">
                <a16:creationId xmlns:a16="http://schemas.microsoft.com/office/drawing/2014/main" id="{68255D36-F5E7-B64A-8CEB-D668BB47F054}"/>
              </a:ext>
            </a:extLst>
          </p:cNvPr>
          <p:cNvSpPr>
            <a:spLocks noGrp="1"/>
          </p:cNvSpPr>
          <p:nvPr>
            <p:ph type="sldNum" sz="quarter" idx="12"/>
          </p:nvPr>
        </p:nvSpPr>
        <p:spPr/>
        <p:txBody>
          <a:bodyPr/>
          <a:lstStyle/>
          <a:p>
            <a:fld id="{3D165440-4880-415F-9146-4793BDD623F8}" type="slidenum">
              <a:rPr lang="en-GB" smtClean="0"/>
              <a:t>30</a:t>
            </a:fld>
            <a:endParaRPr lang="en-GB"/>
          </a:p>
        </p:txBody>
      </p:sp>
    </p:spTree>
    <p:extLst>
      <p:ext uri="{BB962C8B-B14F-4D97-AF65-F5344CB8AC3E}">
        <p14:creationId xmlns:p14="http://schemas.microsoft.com/office/powerpoint/2010/main" val="42596051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B2FBD9-EE47-A845-9EB9-DF97703B5F40}"/>
              </a:ext>
            </a:extLst>
          </p:cNvPr>
          <p:cNvSpPr>
            <a:spLocks noGrp="1"/>
          </p:cNvSpPr>
          <p:nvPr>
            <p:ph type="sldNum" sz="quarter" idx="12"/>
          </p:nvPr>
        </p:nvSpPr>
        <p:spPr/>
        <p:txBody>
          <a:bodyPr/>
          <a:lstStyle/>
          <a:p>
            <a:fld id="{3D165440-4880-415F-9146-4793BDD623F8}" type="slidenum">
              <a:rPr lang="en-GB" smtClean="0"/>
              <a:t>31</a:t>
            </a:fld>
            <a:endParaRPr lang="en-GB"/>
          </a:p>
        </p:txBody>
      </p:sp>
      <p:sp>
        <p:nvSpPr>
          <p:cNvPr id="5" name="Title 1">
            <a:extLst>
              <a:ext uri="{FF2B5EF4-FFF2-40B4-BE49-F238E27FC236}">
                <a16:creationId xmlns:a16="http://schemas.microsoft.com/office/drawing/2014/main" id="{B0C1976A-EA88-364C-9742-A82BF8D391ED}"/>
              </a:ext>
            </a:extLst>
          </p:cNvPr>
          <p:cNvSpPr>
            <a:spLocks noGrp="1"/>
          </p:cNvSpPr>
          <p:nvPr>
            <p:ph type="title"/>
          </p:nvPr>
        </p:nvSpPr>
        <p:spPr>
          <a:xfrm>
            <a:off x="615539" y="-3005"/>
            <a:ext cx="10515600" cy="932396"/>
          </a:xfrm>
        </p:spPr>
        <p:txBody>
          <a:bodyPr/>
          <a:lstStyle/>
          <a:p>
            <a:r>
              <a:rPr lang="en-US" dirty="0"/>
              <a:t>Re-cap</a:t>
            </a:r>
          </a:p>
        </p:txBody>
      </p:sp>
      <p:sp>
        <p:nvSpPr>
          <p:cNvPr id="6" name="Content Placeholder 2">
            <a:extLst>
              <a:ext uri="{FF2B5EF4-FFF2-40B4-BE49-F238E27FC236}">
                <a16:creationId xmlns:a16="http://schemas.microsoft.com/office/drawing/2014/main" id="{D91ABBD7-9D7F-8443-8000-CBD3ADD3997A}"/>
              </a:ext>
            </a:extLst>
          </p:cNvPr>
          <p:cNvSpPr>
            <a:spLocks noGrp="1"/>
          </p:cNvSpPr>
          <p:nvPr>
            <p:ph idx="1"/>
          </p:nvPr>
        </p:nvSpPr>
        <p:spPr>
          <a:xfrm>
            <a:off x="553064" y="1116395"/>
            <a:ext cx="4953001" cy="4351338"/>
          </a:xfrm>
        </p:spPr>
        <p:txBody>
          <a:bodyPr/>
          <a:lstStyle/>
          <a:p>
            <a:r>
              <a:rPr lang="en-US" sz="1400" dirty="0" err="1"/>
              <a:t>Organisational</a:t>
            </a:r>
            <a:r>
              <a:rPr lang="en-US" sz="1400" dirty="0"/>
              <a:t> Design</a:t>
            </a:r>
          </a:p>
          <a:p>
            <a:r>
              <a:rPr lang="en-US" sz="1400" dirty="0"/>
              <a:t>Principles of </a:t>
            </a:r>
            <a:r>
              <a:rPr lang="en-US" sz="1400" dirty="0" err="1"/>
              <a:t>Organisational</a:t>
            </a:r>
            <a:r>
              <a:rPr lang="en-US" sz="1400" dirty="0"/>
              <a:t> Structure </a:t>
            </a:r>
          </a:p>
          <a:p>
            <a:r>
              <a:rPr lang="en-US" sz="1400" dirty="0"/>
              <a:t>Approaches to </a:t>
            </a:r>
            <a:r>
              <a:rPr lang="en-US" sz="1400" dirty="0" err="1"/>
              <a:t>Organisational</a:t>
            </a:r>
            <a:r>
              <a:rPr lang="en-US" sz="1400" dirty="0"/>
              <a:t> Effectiveness</a:t>
            </a:r>
          </a:p>
          <a:p>
            <a:r>
              <a:rPr lang="en-US" sz="1400" dirty="0"/>
              <a:t>Advantages of an Effective </a:t>
            </a:r>
            <a:r>
              <a:rPr lang="en-US" sz="1400" dirty="0" err="1"/>
              <a:t>Organisational</a:t>
            </a:r>
            <a:r>
              <a:rPr lang="en-US" sz="1400" dirty="0"/>
              <a:t> Structure</a:t>
            </a:r>
          </a:p>
          <a:p>
            <a:r>
              <a:rPr lang="en-US" sz="1400" dirty="0" err="1"/>
              <a:t>Organisational</a:t>
            </a:r>
            <a:r>
              <a:rPr lang="en-US" sz="1400" dirty="0"/>
              <a:t> Design Challenges</a:t>
            </a:r>
          </a:p>
          <a:p>
            <a:r>
              <a:rPr lang="en-US" sz="1400" dirty="0"/>
              <a:t>Dimensions of Effectiveness</a:t>
            </a:r>
          </a:p>
          <a:p>
            <a:r>
              <a:rPr lang="en-US" sz="1400" dirty="0"/>
              <a:t>What does </a:t>
            </a:r>
            <a:r>
              <a:rPr lang="en-US" sz="1400" dirty="0" err="1"/>
              <a:t>Organisational</a:t>
            </a:r>
            <a:r>
              <a:rPr lang="en-US" sz="1400" dirty="0"/>
              <a:t> Growth Require?</a:t>
            </a:r>
          </a:p>
          <a:p>
            <a:r>
              <a:rPr lang="en-US" sz="1400" dirty="0"/>
              <a:t>Greiner’s 6 Phases Growth Model</a:t>
            </a:r>
          </a:p>
          <a:p>
            <a:r>
              <a:rPr lang="en-US" sz="1400" dirty="0"/>
              <a:t>Example: Evolution of a Clothing Store</a:t>
            </a:r>
          </a:p>
          <a:p>
            <a:r>
              <a:rPr lang="en-US" sz="1400" dirty="0"/>
              <a:t>Formal </a:t>
            </a:r>
            <a:r>
              <a:rPr lang="en-US" sz="1400" dirty="0" err="1"/>
              <a:t>Organisation</a:t>
            </a:r>
            <a:endParaRPr lang="en-US" sz="1400" dirty="0"/>
          </a:p>
          <a:p>
            <a:r>
              <a:rPr lang="en-US" sz="1400" dirty="0"/>
              <a:t>Span of Control</a:t>
            </a:r>
          </a:p>
          <a:p>
            <a:r>
              <a:rPr lang="en-US" sz="1400" dirty="0"/>
              <a:t>Chain of Command</a:t>
            </a:r>
          </a:p>
          <a:p>
            <a:r>
              <a:rPr lang="en-US" sz="1400" dirty="0"/>
              <a:t>Types of </a:t>
            </a:r>
            <a:r>
              <a:rPr lang="en-US" sz="1400" dirty="0" err="1"/>
              <a:t>Organisational</a:t>
            </a:r>
            <a:r>
              <a:rPr lang="en-US" sz="1400" dirty="0"/>
              <a:t> Structure</a:t>
            </a:r>
          </a:p>
          <a:p>
            <a:r>
              <a:rPr lang="en-US" sz="1400" dirty="0"/>
              <a:t>Flat Structures</a:t>
            </a:r>
          </a:p>
        </p:txBody>
      </p:sp>
      <p:sp>
        <p:nvSpPr>
          <p:cNvPr id="7" name="Content Placeholder 2">
            <a:extLst>
              <a:ext uri="{FF2B5EF4-FFF2-40B4-BE49-F238E27FC236}">
                <a16:creationId xmlns:a16="http://schemas.microsoft.com/office/drawing/2014/main" id="{24ABC2AC-E637-6E48-99A1-DFFFCC8F2AC0}"/>
              </a:ext>
            </a:extLst>
          </p:cNvPr>
          <p:cNvSpPr txBox="1">
            <a:spLocks/>
          </p:cNvSpPr>
          <p:nvPr/>
        </p:nvSpPr>
        <p:spPr>
          <a:xfrm>
            <a:off x="5873339" y="1116395"/>
            <a:ext cx="4953001"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r>
              <a:rPr lang="en-US" sz="1400" dirty="0"/>
              <a:t>Tall Structures</a:t>
            </a:r>
          </a:p>
          <a:p>
            <a:pPr marL="285750" indent="-285750"/>
            <a:r>
              <a:rPr lang="en-US" sz="1400" dirty="0"/>
              <a:t>Business Structures</a:t>
            </a:r>
          </a:p>
          <a:p>
            <a:pPr marL="285750" indent="-285750"/>
            <a:r>
              <a:rPr lang="en-US" sz="1400" dirty="0"/>
              <a:t>Bureaucratic Structure</a:t>
            </a:r>
          </a:p>
          <a:p>
            <a:pPr marL="285750" indent="-285750"/>
            <a:r>
              <a:rPr lang="en-US" sz="1400" dirty="0"/>
              <a:t>Project Type </a:t>
            </a:r>
            <a:r>
              <a:rPr lang="en-US" sz="1400" dirty="0" err="1"/>
              <a:t>Organisation</a:t>
            </a:r>
            <a:endParaRPr lang="en-US" sz="1400" dirty="0"/>
          </a:p>
          <a:p>
            <a:pPr marL="285750" indent="-285750"/>
            <a:r>
              <a:rPr lang="en-US" sz="1400" dirty="0"/>
              <a:t>Matrix Type </a:t>
            </a:r>
            <a:r>
              <a:rPr lang="en-US" sz="1400" dirty="0" err="1"/>
              <a:t>Organisation</a:t>
            </a:r>
            <a:endParaRPr lang="en-US" sz="1400" dirty="0"/>
          </a:p>
          <a:p>
            <a:pPr marL="285750" indent="-285750"/>
            <a:r>
              <a:rPr lang="en-US" sz="1400" dirty="0"/>
              <a:t>Adhocratic Type </a:t>
            </a:r>
            <a:r>
              <a:rPr lang="en-US" sz="1400" dirty="0" err="1"/>
              <a:t>Organisation</a:t>
            </a:r>
            <a:endParaRPr lang="en-US" sz="1400" dirty="0"/>
          </a:p>
          <a:p>
            <a:pPr marL="285750" indent="-285750"/>
            <a:r>
              <a:rPr lang="en-US" sz="1400" dirty="0" err="1"/>
              <a:t>Organisation</a:t>
            </a:r>
            <a:r>
              <a:rPr lang="en-US" sz="1400" dirty="0"/>
              <a:t> Communication Example</a:t>
            </a:r>
          </a:p>
          <a:p>
            <a:pPr marL="285750" indent="-285750"/>
            <a:r>
              <a:rPr lang="en-US" sz="1400" dirty="0"/>
              <a:t>Common </a:t>
            </a:r>
            <a:r>
              <a:rPr lang="en-US" sz="1400" dirty="0" err="1"/>
              <a:t>Organisational</a:t>
            </a:r>
            <a:r>
              <a:rPr lang="en-US" sz="1400" dirty="0"/>
              <a:t> Structure</a:t>
            </a:r>
          </a:p>
          <a:p>
            <a:pPr marL="285750" indent="-285750"/>
            <a:r>
              <a:rPr lang="en-US" sz="1400" dirty="0"/>
              <a:t>Hierarchal Structure</a:t>
            </a:r>
          </a:p>
          <a:p>
            <a:pPr marL="285750" indent="-285750"/>
            <a:r>
              <a:rPr lang="en-US" sz="1400" dirty="0"/>
              <a:t>Flat Structure</a:t>
            </a:r>
          </a:p>
          <a:p>
            <a:pPr marL="285750" indent="-285750"/>
            <a:r>
              <a:rPr lang="en-US" sz="1400" dirty="0"/>
              <a:t>Flatter Structure</a:t>
            </a:r>
          </a:p>
          <a:p>
            <a:pPr marL="285750" indent="-285750"/>
            <a:r>
              <a:rPr lang="en-US" sz="1400" dirty="0" err="1"/>
              <a:t>Flatarchies</a:t>
            </a:r>
            <a:endParaRPr lang="en-US" sz="1400" dirty="0"/>
          </a:p>
          <a:p>
            <a:pPr marL="285750" indent="-285750"/>
            <a:r>
              <a:rPr lang="en-US" sz="1400" dirty="0" err="1"/>
              <a:t>Holocratic</a:t>
            </a:r>
            <a:r>
              <a:rPr lang="en-US" sz="1400" dirty="0"/>
              <a:t> Structure</a:t>
            </a:r>
          </a:p>
        </p:txBody>
      </p:sp>
    </p:spTree>
    <p:extLst>
      <p:ext uri="{BB962C8B-B14F-4D97-AF65-F5344CB8AC3E}">
        <p14:creationId xmlns:p14="http://schemas.microsoft.com/office/powerpoint/2010/main" val="3229329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32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fontScale="90000"/>
          </a:bodyPr>
          <a:lstStyle/>
          <a:p>
            <a:r>
              <a:rPr lang="en-GB" altLang="en-US" sz="2000" dirty="0">
                <a:latin typeface="Arial" panose="020B0604020202020204" pitchFamily="34" charset="0"/>
                <a:cs typeface="Arial" panose="020B0604020202020204" pitchFamily="34" charset="0"/>
              </a:rPr>
              <a:t>Session 4 </a:t>
            </a:r>
            <a:br>
              <a:rPr lang="en-GB" altLang="en-US" sz="2000" dirty="0">
                <a:latin typeface="Arial" panose="020B0604020202020204" pitchFamily="34" charset="0"/>
                <a:cs typeface="Arial" panose="020B0604020202020204" pitchFamily="34" charset="0"/>
              </a:rPr>
            </a:br>
            <a:r>
              <a:rPr lang="en-GB" sz="2000" dirty="0"/>
              <a:t>Organisational Support Structures</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33</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Homework</a:t>
            </a:r>
            <a:endParaRPr lang="en-US" sz="20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3917032"/>
          </a:xfrm>
        </p:spPr>
        <p:txBody>
          <a:bodyPr>
            <a:normAutofit fontScale="92500" lnSpcReduction="20000"/>
          </a:bodyPr>
          <a:lstStyle/>
          <a:p>
            <a:pPr marL="0" indent="0">
              <a:buNone/>
            </a:pPr>
            <a:r>
              <a:rPr lang="en-GB" sz="1800" dirty="0"/>
              <a:t>Consider the organisational structure of your chosen organisation, define what type of structure it is</a:t>
            </a:r>
          </a:p>
          <a:p>
            <a:pPr marL="0" indent="0">
              <a:buNone/>
            </a:pPr>
            <a:endParaRPr lang="en-US" sz="1800" dirty="0"/>
          </a:p>
          <a:p>
            <a:pPr marL="0" indent="0">
              <a:buNone/>
            </a:pPr>
            <a:r>
              <a:rPr lang="en-US" sz="1800" dirty="0"/>
              <a:t>What are the:	</a:t>
            </a:r>
          </a:p>
          <a:p>
            <a:r>
              <a:rPr lang="en-US" sz="1800" dirty="0"/>
              <a:t>Advantages</a:t>
            </a:r>
          </a:p>
          <a:p>
            <a:r>
              <a:rPr lang="en-US" sz="1800" dirty="0"/>
              <a:t>Disadvantages</a:t>
            </a:r>
          </a:p>
          <a:p>
            <a:r>
              <a:rPr lang="en-US" sz="1800" dirty="0"/>
              <a:t>Is there room for improvement</a:t>
            </a:r>
            <a:br>
              <a:rPr lang="en-US" sz="1800" dirty="0"/>
            </a:br>
            <a:endParaRPr lang="en-US" sz="1800" dirty="0"/>
          </a:p>
          <a:p>
            <a:pPr marL="0" indent="0">
              <a:buNone/>
            </a:pPr>
            <a:r>
              <a:rPr lang="en-US" sz="1800" dirty="0"/>
              <a:t>What stage in </a:t>
            </a:r>
            <a:r>
              <a:rPr lang="en-US" sz="1800" dirty="0" err="1"/>
              <a:t>Greiners</a:t>
            </a:r>
            <a:r>
              <a:rPr lang="en-US" sz="1800" dirty="0"/>
              <a:t> Growth  model is your organization?  </a:t>
            </a:r>
          </a:p>
          <a:p>
            <a:r>
              <a:rPr lang="en-US" sz="1800" dirty="0"/>
              <a:t>Should it move to the next stage and is it prepared for that?</a:t>
            </a:r>
          </a:p>
          <a:p>
            <a:pPr marL="0" indent="0">
              <a:buNone/>
            </a:pPr>
            <a:endParaRPr lang="en-US" sz="1800" dirty="0"/>
          </a:p>
          <a:p>
            <a:pPr marL="0" indent="0">
              <a:buNone/>
            </a:pPr>
            <a:r>
              <a:rPr lang="en-US" sz="1800" dirty="0"/>
              <a:t>Determine what challenges exist to the organization:</a:t>
            </a:r>
          </a:p>
          <a:p>
            <a:r>
              <a:rPr lang="en-US" sz="1800" dirty="0"/>
              <a:t>Taylor – management theory</a:t>
            </a:r>
          </a:p>
          <a:p>
            <a:r>
              <a:rPr lang="en-US" sz="1800" dirty="0"/>
              <a:t>Fayol – effectiveness of authority &amp; discipline</a:t>
            </a:r>
          </a:p>
          <a:p>
            <a:r>
              <a:rPr lang="en-US" sz="1800" dirty="0"/>
              <a:t>Mayo – effectiveness of productivity</a:t>
            </a:r>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7470461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34</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mn-lt"/>
                <a:cs typeface="Arial" panose="020B0604020202020204" pitchFamily="34" charset="0"/>
              </a:rPr>
              <a:t>Additional Reading</a:t>
            </a:r>
            <a:endParaRPr lang="en-US" sz="2000" dirty="0">
              <a:latin typeface="+mn-lt"/>
            </a:endParaRPr>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3917032"/>
          </a:xfrm>
        </p:spPr>
        <p:txBody>
          <a:bodyPr>
            <a:normAutofit fontScale="92500" lnSpcReduction="10000"/>
          </a:bodyPr>
          <a:lstStyle/>
          <a:p>
            <a:pPr algn="just"/>
            <a:r>
              <a:rPr lang="en-US" altLang="en-US" sz="1600" dirty="0"/>
              <a:t>Britt, J.  (November 2003).  It's time to get serious about succession planning.  </a:t>
            </a:r>
            <a:r>
              <a:rPr lang="en-US" altLang="en-US" sz="1600" i="1" dirty="0" err="1"/>
              <a:t>HRMagazine</a:t>
            </a:r>
            <a:r>
              <a:rPr lang="en-US" altLang="en-US" sz="1600" dirty="0"/>
              <a:t>, pp. 12-13.</a:t>
            </a:r>
          </a:p>
          <a:p>
            <a:pPr algn="just"/>
            <a:r>
              <a:rPr lang="en-US" altLang="en-US" sz="1600" dirty="0"/>
              <a:t>Conger, J.A., &amp; Fulmer, R. M.  (December 2003).  Developing your leadership pipeline.  </a:t>
            </a:r>
            <a:r>
              <a:rPr lang="en-US" altLang="en-US" sz="1600" i="1" dirty="0"/>
              <a:t>Harvard Business Review</a:t>
            </a:r>
            <a:r>
              <a:rPr lang="en-US" altLang="en-US" sz="1600" dirty="0"/>
              <a:t>, pp. 76-84.</a:t>
            </a:r>
          </a:p>
          <a:p>
            <a:pPr algn="just"/>
            <a:r>
              <a:rPr lang="en-US" altLang="en-US" sz="1600" dirty="0"/>
              <a:t>DeLong, T. J., &amp; </a:t>
            </a:r>
            <a:r>
              <a:rPr lang="en-US" altLang="en-US" sz="1600" dirty="0" err="1"/>
              <a:t>Vijayaraghavan</a:t>
            </a:r>
            <a:r>
              <a:rPr lang="en-US" altLang="en-US" sz="1600" dirty="0"/>
              <a:t>, V.  (June 2003).  Let’s hear it for B players.  </a:t>
            </a:r>
            <a:r>
              <a:rPr lang="en-US" altLang="en-US" sz="1600" i="1" dirty="0"/>
              <a:t>Harvard Business Review</a:t>
            </a:r>
            <a:r>
              <a:rPr lang="en-US" altLang="en-US" sz="1600" dirty="0"/>
              <a:t>, pp. 96-102.</a:t>
            </a:r>
          </a:p>
          <a:p>
            <a:pPr algn="just"/>
            <a:r>
              <a:rPr lang="en-US" altLang="en-US" sz="1600" dirty="0" err="1"/>
              <a:t>Frase</a:t>
            </a:r>
            <a:r>
              <a:rPr lang="en-US" altLang="en-US" sz="1600" dirty="0"/>
              <a:t>-Blunt, M.  (November 2003).  Moving past “Mini-Me”. </a:t>
            </a:r>
            <a:r>
              <a:rPr lang="en-US" altLang="en-US" sz="1600" i="1" dirty="0"/>
              <a:t> </a:t>
            </a:r>
            <a:r>
              <a:rPr lang="en-US" altLang="en-US" sz="1600" i="1" dirty="0" err="1"/>
              <a:t>HRMagazine</a:t>
            </a:r>
            <a:r>
              <a:rPr lang="en-US" altLang="en-US" sz="1600" dirty="0"/>
              <a:t>, pp. 95-97.</a:t>
            </a:r>
          </a:p>
          <a:p>
            <a:pPr algn="just"/>
            <a:r>
              <a:rPr lang="en-US" altLang="en-US" sz="1600" dirty="0"/>
              <a:t>Griffin, N. S.  (March 2003)  Personalize your management development.  </a:t>
            </a:r>
            <a:r>
              <a:rPr lang="en-US" altLang="en-US" sz="1600" i="1" dirty="0"/>
              <a:t>Harvard Business Review</a:t>
            </a:r>
            <a:r>
              <a:rPr lang="en-US" altLang="en-US" sz="1600" dirty="0"/>
              <a:t>, pp. 113-119.</a:t>
            </a:r>
          </a:p>
          <a:p>
            <a:r>
              <a:rPr lang="en-US" altLang="en-US" sz="1600" dirty="0"/>
              <a:t>Hewlett, S. A.  (April 2002).  Executive women and the myth of having it all.  </a:t>
            </a:r>
            <a:r>
              <a:rPr lang="en-US" altLang="en-US" sz="1600" i="1" dirty="0"/>
              <a:t>Harvard Business Review</a:t>
            </a:r>
            <a:r>
              <a:rPr lang="en-US" altLang="en-US" sz="1600" dirty="0"/>
              <a:t>, pp. 66-73.</a:t>
            </a:r>
          </a:p>
          <a:p>
            <a:r>
              <a:rPr lang="en-US" altLang="en-US" sz="1600" dirty="0"/>
              <a:t>de </a:t>
            </a:r>
            <a:r>
              <a:rPr lang="en-US" altLang="en-US" sz="1600" dirty="0" err="1"/>
              <a:t>Janasz</a:t>
            </a:r>
            <a:r>
              <a:rPr lang="en-US" altLang="en-US" sz="1600" dirty="0"/>
              <a:t>, S. C., Sullivan, S. E., &amp; Whiting, V.  (2003).  Mentor networks and career success: Lessons for turbulent times.  </a:t>
            </a:r>
            <a:r>
              <a:rPr lang="en-US" altLang="en-US" sz="1600" i="1" dirty="0"/>
              <a:t>Academy of Management Executive</a:t>
            </a:r>
            <a:r>
              <a:rPr lang="en-US" altLang="en-US" sz="1600" dirty="0"/>
              <a:t>, 17(4), 78-91.</a:t>
            </a:r>
          </a:p>
          <a:p>
            <a:r>
              <a:rPr lang="en-US" altLang="en-US" sz="1600" dirty="0" err="1"/>
              <a:t>Lankau</a:t>
            </a:r>
            <a:r>
              <a:rPr lang="en-US" altLang="en-US" sz="1600" dirty="0"/>
              <a:t>, M. J., &amp; </a:t>
            </a:r>
            <a:r>
              <a:rPr lang="en-US" altLang="en-US" sz="1600" dirty="0" err="1"/>
              <a:t>Scandura</a:t>
            </a:r>
            <a:r>
              <a:rPr lang="en-US" altLang="en-US" sz="1600" dirty="0"/>
              <a:t>, T. A.  (An investigation of personal learning in mentoring relationships: Content, antecedents, and consequences.  Academy of Management Journal, 45(4), 779-790.</a:t>
            </a:r>
          </a:p>
          <a:p>
            <a:r>
              <a:rPr lang="en-US" altLang="en-US" sz="1600" dirty="0"/>
              <a:t>Wells, S. J.  (November 2003).  Who’s next?  </a:t>
            </a:r>
            <a:r>
              <a:rPr lang="en-US" altLang="en-US" sz="1600" i="1" dirty="0" err="1"/>
              <a:t>HRMagazine</a:t>
            </a:r>
            <a:r>
              <a:rPr lang="en-US" altLang="en-US" sz="1600" dirty="0"/>
              <a:t>, pp. 44-50.</a:t>
            </a:r>
          </a:p>
          <a:p>
            <a:r>
              <a:rPr lang="en-GB" sz="1600" dirty="0"/>
              <a:t>Greedy, E. (December 2019) HR happiness at risk because career development is lacking</a:t>
            </a:r>
          </a:p>
          <a:p>
            <a:r>
              <a:rPr lang="en-GB" sz="1600" dirty="0"/>
              <a:t>Livingstone, S. (March 19) Charity board volunteering as leadership development</a:t>
            </a:r>
            <a:endParaRPr lang="en-US" altLang="en-US" sz="1600" dirty="0"/>
          </a:p>
          <a:p>
            <a:r>
              <a:rPr lang="en-GB" sz="1600" dirty="0" err="1"/>
              <a:t>Prospects.ac.uk</a:t>
            </a:r>
            <a:r>
              <a:rPr lang="en-GB" sz="1600" dirty="0"/>
              <a:t>. 2020. </a:t>
            </a:r>
            <a:r>
              <a:rPr lang="en-GB" sz="1600" i="1" dirty="0"/>
              <a:t>7 Skills For A Successful Management Career | </a:t>
            </a:r>
            <a:r>
              <a:rPr lang="en-GB" sz="1600" i="1" dirty="0" err="1"/>
              <a:t>Prospects.Ac.Uk</a:t>
            </a:r>
            <a:r>
              <a:rPr lang="en-GB" sz="1600" dirty="0"/>
              <a:t>. [online] Available at: &lt;https://</a:t>
            </a:r>
            <a:r>
              <a:rPr lang="en-GB" sz="1600" dirty="0" err="1"/>
              <a:t>www.prospects.ac.uk</a:t>
            </a:r>
            <a:r>
              <a:rPr lang="en-GB" sz="1600" dirty="0"/>
              <a:t>/jobs-and-work-experience/job-sectors/business-consulting-and-management/7-skills-for-a-successful-management-career&gt; [Accessed 4 September 2020].</a:t>
            </a:r>
            <a:endParaRPr lang="en-US" altLang="en-US" sz="1600"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6973919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31319</TotalTime>
  <Words>2296</Words>
  <Application>Microsoft Macintosh PowerPoint</Application>
  <PresentationFormat>Widescreen</PresentationFormat>
  <Paragraphs>308</Paragraphs>
  <Slides>34</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ＭＳ Ｐゴシック</vt:lpstr>
      <vt:lpstr>Arial</vt:lpstr>
      <vt:lpstr>Calibri</vt:lpstr>
      <vt:lpstr>Geneva</vt:lpstr>
      <vt:lpstr>Myriad Pro</vt:lpstr>
      <vt:lpstr>Verdana</vt:lpstr>
      <vt:lpstr>Wingdings</vt:lpstr>
      <vt:lpstr>20140311PresentationUWTSDTemplate</vt:lpstr>
      <vt:lpstr>BA Management Skills for the Workplace BMSK5002</vt:lpstr>
      <vt:lpstr>Session 4  Organisational Support Structures</vt:lpstr>
      <vt:lpstr>Organisational Design</vt:lpstr>
      <vt:lpstr>Principles of Organisational Structure </vt:lpstr>
      <vt:lpstr>Approaches to Organisational Effectiveness</vt:lpstr>
      <vt:lpstr>Advantages of an Effective Organisational Structure</vt:lpstr>
      <vt:lpstr>Organisational Design Challenges</vt:lpstr>
      <vt:lpstr>Dimensions of Effectiveness</vt:lpstr>
      <vt:lpstr>What does Organisational Growth Require?</vt:lpstr>
      <vt:lpstr>Greiner’s 6 Phases Growth Model </vt:lpstr>
      <vt:lpstr>Evolution of a Clothing Store</vt:lpstr>
      <vt:lpstr>Formal Organisation</vt:lpstr>
      <vt:lpstr>Span of Control</vt:lpstr>
      <vt:lpstr>Chain of Command</vt:lpstr>
      <vt:lpstr>Types of Organisational Structure</vt:lpstr>
      <vt:lpstr>Flat Structures</vt:lpstr>
      <vt:lpstr>Tall Structures</vt:lpstr>
      <vt:lpstr>Business Structures</vt:lpstr>
      <vt:lpstr>Bureaucratic Structure</vt:lpstr>
      <vt:lpstr>Project Type Organisation</vt:lpstr>
      <vt:lpstr>Matrix Type Organisation</vt:lpstr>
      <vt:lpstr>Adhocratic Type Organisation</vt:lpstr>
      <vt:lpstr>Communication in Organisations</vt:lpstr>
      <vt:lpstr>Common Organisational Structure</vt:lpstr>
      <vt:lpstr>Hierarchal Structure</vt:lpstr>
      <vt:lpstr>Flat Structure</vt:lpstr>
      <vt:lpstr>Flatter Structure</vt:lpstr>
      <vt:lpstr>Flatarchies</vt:lpstr>
      <vt:lpstr>Holocratic Structure</vt:lpstr>
      <vt:lpstr>Review</vt:lpstr>
      <vt:lpstr>Re-cap</vt:lpstr>
      <vt:lpstr>Session 4  Organisational Support Structures</vt:lpstr>
      <vt:lpstr>Homework</vt:lpstr>
      <vt:lpstr>Additional Reading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323</cp:revision>
  <dcterms:created xsi:type="dcterms:W3CDTF">2020-06-08T16:11:31Z</dcterms:created>
  <dcterms:modified xsi:type="dcterms:W3CDTF">2020-09-22T15:11:50Z</dcterms:modified>
</cp:coreProperties>
</file>