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9" r:id="rId1"/>
  </p:sldMasterIdLst>
  <p:notesMasterIdLst>
    <p:notesMasterId r:id="rId12"/>
  </p:notesMasterIdLst>
  <p:sldIdLst>
    <p:sldId id="268" r:id="rId2"/>
    <p:sldId id="257" r:id="rId3"/>
    <p:sldId id="258" r:id="rId4"/>
    <p:sldId id="259" r:id="rId5"/>
    <p:sldId id="260" r:id="rId6"/>
    <p:sldId id="261" r:id="rId7"/>
    <p:sldId id="262" r:id="rId8"/>
    <p:sldId id="263" r:id="rId9"/>
    <p:sldId id="267"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51" autoAdjust="0"/>
    <p:restoredTop sz="94660"/>
  </p:normalViewPr>
  <p:slideViewPr>
    <p:cSldViewPr snapToGrid="0">
      <p:cViewPr varScale="1">
        <p:scale>
          <a:sx n="74" d="100"/>
          <a:sy n="74" d="100"/>
        </p:scale>
        <p:origin x="91" y="1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47CF6F-9B16-4A1F-B633-ACCECAB5E8CF}" type="datetimeFigureOut">
              <a:rPr lang="en-GB" smtClean="0"/>
              <a:t>19/08/2022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141C05-E4E3-40E4-BA04-501CC7F84001}" type="slidenum">
              <a:rPr lang="en-GB" smtClean="0"/>
              <a:t>‹#›</a:t>
            </a:fld>
            <a:endParaRPr lang="en-GB"/>
          </a:p>
        </p:txBody>
      </p:sp>
    </p:spTree>
    <p:extLst>
      <p:ext uri="{BB962C8B-B14F-4D97-AF65-F5344CB8AC3E}">
        <p14:creationId xmlns:p14="http://schemas.microsoft.com/office/powerpoint/2010/main" val="3663094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taking the supportive side, the current presentation supports that flexible working arrangements can be vital in promoting diversity and inclusion and HR managers have a vital role in that. Flexible work arrangements have received critical scholarly attention in the last five years (</a:t>
            </a:r>
            <a:r>
              <a:rPr lang="en-US" dirty="0" err="1"/>
              <a:t>Waldoff</a:t>
            </a:r>
            <a:r>
              <a:rPr lang="en-US" dirty="0"/>
              <a:t> and Litchfield 2021). The CIPD Factsheet (2022) defines “flexible working” as the process of giving flexibility over where, when, and the hours employees work. From April 2020 to around March 2021, ACAS received over 710,000 calls from people and different employers to their national helpline. Out of the calls mentioned above, 6,100 were related to flexible working. In addition to that, the ACAS website received around 19 million visits from different people seeking advice and support (</a:t>
            </a:r>
            <a:r>
              <a:rPr lang="en-US" dirty="0" err="1"/>
              <a:t>Acas</a:t>
            </a:r>
            <a:r>
              <a:rPr lang="en-US" dirty="0"/>
              <a:t>, 30th November 2021). The increased demand for ACAS services was mainly associated with the COVID-19 pandemic. Now shifting our attention to flexible working, a survey conducted by ACAS found that half of the employees across Britain expected an increase in demand for flexible working arrangements after the country came out of the COVID-19 pandemic (</a:t>
            </a:r>
            <a:r>
              <a:rPr lang="en-US" dirty="0" err="1"/>
              <a:t>Acas</a:t>
            </a:r>
            <a:r>
              <a:rPr lang="en-US" dirty="0"/>
              <a:t>, 15th July 2021). Specifically, around 55% of employers expected an increase in employees working from home during the week. On the other hand, around 49% of employers expected an increase in employees working from home all throughout the week (</a:t>
            </a:r>
            <a:r>
              <a:rPr lang="en-US" dirty="0" err="1"/>
              <a:t>Acas</a:t>
            </a:r>
            <a:r>
              <a:rPr lang="en-US" dirty="0"/>
              <a:t>, 15TH July 2021).</a:t>
            </a:r>
            <a:endParaRPr lang="en-GB" dirty="0"/>
          </a:p>
        </p:txBody>
      </p:sp>
      <p:sp>
        <p:nvSpPr>
          <p:cNvPr id="4" name="Slide Number Placeholder 3"/>
          <p:cNvSpPr>
            <a:spLocks noGrp="1"/>
          </p:cNvSpPr>
          <p:nvPr>
            <p:ph type="sldNum" sz="quarter" idx="5"/>
          </p:nvPr>
        </p:nvSpPr>
        <p:spPr/>
        <p:txBody>
          <a:bodyPr/>
          <a:lstStyle/>
          <a:p>
            <a:fld id="{B2141C05-E4E3-40E4-BA04-501CC7F84001}" type="slidenum">
              <a:rPr lang="en-GB" smtClean="0"/>
              <a:t>2</a:t>
            </a:fld>
            <a:endParaRPr lang="en-GB"/>
          </a:p>
        </p:txBody>
      </p:sp>
    </p:spTree>
    <p:extLst>
      <p:ext uri="{BB962C8B-B14F-4D97-AF65-F5344CB8AC3E}">
        <p14:creationId xmlns:p14="http://schemas.microsoft.com/office/powerpoint/2010/main" val="2309771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should be noted that flexible working arrangements existed even before the Covid-19 pandemic hit the global market. According to CIPD Factsheet (2022), flexible working arrangement helps employees access the </a:t>
            </a:r>
            <a:r>
              <a:rPr lang="en-US" dirty="0" err="1"/>
              <a:t>labour</a:t>
            </a:r>
            <a:r>
              <a:rPr lang="en-US" dirty="0"/>
              <a:t> market, manage personal responsibilities, ensure work-life balance, and improve their overall wellbeing. For instance, flexible working arrangement helps parents and </a:t>
            </a:r>
            <a:r>
              <a:rPr lang="en-US" dirty="0" err="1"/>
              <a:t>carers</a:t>
            </a:r>
            <a:r>
              <a:rPr lang="en-US" dirty="0"/>
              <a:t> balance their job and life responsibilities (</a:t>
            </a:r>
            <a:r>
              <a:rPr lang="en-US" dirty="0" err="1"/>
              <a:t>Waldoff</a:t>
            </a:r>
            <a:r>
              <a:rPr lang="en-US" dirty="0"/>
              <a:t> </a:t>
            </a:r>
            <a:r>
              <a:rPr lang="en-US"/>
              <a:t>and Litchfield 2021). </a:t>
            </a:r>
            <a:r>
              <a:rPr lang="en-US" dirty="0"/>
              <a:t>Additionally, many employees reported that flexible working was the key motivator for increased productivity. Employees also </a:t>
            </a:r>
            <a:r>
              <a:rPr lang="en-US" dirty="0" err="1"/>
              <a:t>favour</a:t>
            </a:r>
            <a:r>
              <a:rPr lang="en-US" dirty="0"/>
              <a:t> flexible working arrangements as it mitigates commute stress. Moreover, arrangements such as working from home also help people to increase their savings. Similarly, flexible working arrangements such as flexible shifts allow people to beat traffic, saving both time and money. However, the factsheet adds that obstacles such as negative attitudes from leaders and line managers can significantly hinder the success of flexible working arrangements (CIPD Factsheet 2022). </a:t>
            </a:r>
            <a:endParaRPr lang="en-GB" dirty="0"/>
          </a:p>
        </p:txBody>
      </p:sp>
      <p:sp>
        <p:nvSpPr>
          <p:cNvPr id="4" name="Slide Number Placeholder 3"/>
          <p:cNvSpPr>
            <a:spLocks noGrp="1"/>
          </p:cNvSpPr>
          <p:nvPr>
            <p:ph type="sldNum" sz="quarter" idx="5"/>
          </p:nvPr>
        </p:nvSpPr>
        <p:spPr/>
        <p:txBody>
          <a:bodyPr/>
          <a:lstStyle/>
          <a:p>
            <a:fld id="{B2141C05-E4E3-40E4-BA04-501CC7F84001}" type="slidenum">
              <a:rPr lang="en-GB" smtClean="0"/>
              <a:t>3</a:t>
            </a:fld>
            <a:endParaRPr lang="en-GB"/>
          </a:p>
        </p:txBody>
      </p:sp>
    </p:spTree>
    <p:extLst>
      <p:ext uri="{BB962C8B-B14F-4D97-AF65-F5344CB8AC3E}">
        <p14:creationId xmlns:p14="http://schemas.microsoft.com/office/powerpoint/2010/main" val="3224815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stated earlier, flexible working arrangements can bring considerable benefits to employees. By the same token, flexible working arrangements can bring considerable benefits to employers. For example, under flexible arrangements, employees can balance their work and personal arrangements, which significantly results in increased productivity. Flexible working policies can also help firms attract top talents. According to CIPD Factsheet (2022), 87% of employees want to work flexibly. However, the Factsheet noted that only 11% of firms are advertised as flexible. That is to mean that firms that embrace flexible working are likely to attract top talents. Flexible arrangements are also associated with improved employee engagement, job satisfaction, as well as loyalty. The increased engagement and employee satisfaction are likely to boost the </a:t>
            </a:r>
            <a:r>
              <a:rPr lang="en-US" dirty="0" err="1"/>
              <a:t>organisation's</a:t>
            </a:r>
            <a:r>
              <a:rPr lang="en-US" dirty="0"/>
              <a:t> revenue and performance by over 20% (CIPD Factsheet 2022). Additionally, flexible working is also associated with reduced employee absenteeism and improved employee wellbeing. This is because flexible working arrangements can help the employee manage key causes of absenteeism, such as disability and long-term health conditions. Lastly, and most importantly, the flexible working arrangement can help improve diversity and inclusion. </a:t>
            </a:r>
            <a:endParaRPr lang="en-GB" dirty="0"/>
          </a:p>
        </p:txBody>
      </p:sp>
      <p:sp>
        <p:nvSpPr>
          <p:cNvPr id="4" name="Slide Number Placeholder 3"/>
          <p:cNvSpPr>
            <a:spLocks noGrp="1"/>
          </p:cNvSpPr>
          <p:nvPr>
            <p:ph type="sldNum" sz="quarter" idx="5"/>
          </p:nvPr>
        </p:nvSpPr>
        <p:spPr/>
        <p:txBody>
          <a:bodyPr/>
          <a:lstStyle/>
          <a:p>
            <a:fld id="{B2141C05-E4E3-40E4-BA04-501CC7F84001}" type="slidenum">
              <a:rPr lang="en-GB" smtClean="0"/>
              <a:t>4</a:t>
            </a:fld>
            <a:endParaRPr lang="en-GB"/>
          </a:p>
        </p:txBody>
      </p:sp>
    </p:spTree>
    <p:extLst>
      <p:ext uri="{BB962C8B-B14F-4D97-AF65-F5344CB8AC3E}">
        <p14:creationId xmlns:p14="http://schemas.microsoft.com/office/powerpoint/2010/main" val="16114394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meeting convened on 20th October 2020 in Vienna by the United Nations Industrial Development Organisation (UNIDO) and Vienna Regional Office (2020) identified flexible working arrangements as an opportunity to promote gender equality, diversity, and inclusion. This section highlights some of the ways flexible working arrangements can promote diversity and inclusion. One advantage of a Flexible working arrangement over a traditional working arrangement is that it </a:t>
            </a:r>
            <a:r>
              <a:rPr lang="en-US" dirty="0" err="1"/>
              <a:t>prioritises</a:t>
            </a:r>
            <a:r>
              <a:rPr lang="en-US" dirty="0"/>
              <a:t> talent over locations (Litchfield and </a:t>
            </a:r>
            <a:r>
              <a:rPr lang="en-US" dirty="0" err="1"/>
              <a:t>Waldoff</a:t>
            </a:r>
            <a:r>
              <a:rPr lang="en-US" dirty="0"/>
              <a:t> 2021). Currently, </a:t>
            </a:r>
            <a:r>
              <a:rPr lang="en-US" dirty="0" err="1"/>
              <a:t>organisations</a:t>
            </a:r>
            <a:r>
              <a:rPr lang="en-US" dirty="0"/>
              <a:t> have widened their search for talents beyond their office's zip code. On the other hand, </a:t>
            </a:r>
            <a:r>
              <a:rPr lang="en-US" dirty="0" err="1"/>
              <a:t>organisations</a:t>
            </a:r>
            <a:r>
              <a:rPr lang="en-US" dirty="0"/>
              <a:t> can </a:t>
            </a:r>
            <a:r>
              <a:rPr lang="en-US" dirty="0" err="1"/>
              <a:t>utilise</a:t>
            </a:r>
            <a:r>
              <a:rPr lang="en-US" dirty="0"/>
              <a:t> flexible working arrangements to balance under-represented employees. Arguably, modern employees want a sense of belonging. Firms can </a:t>
            </a:r>
            <a:r>
              <a:rPr lang="en-US" dirty="0" err="1"/>
              <a:t>utilise</a:t>
            </a:r>
            <a:r>
              <a:rPr lang="en-US" dirty="0"/>
              <a:t> this opportunity by identifying themselves with a variety of backgrounds, gender expressions, religious beliefs, and ethnic affiliations. For instance, websites of renowned </a:t>
            </a:r>
            <a:r>
              <a:rPr lang="en-US" dirty="0" err="1"/>
              <a:t>organisations</a:t>
            </a:r>
            <a:r>
              <a:rPr lang="en-US" dirty="0"/>
              <a:t> such as Johnson &amp; Johnson and McKinsey &amp; Company represent people with various backgrounds to diverse talents and portray their commitment to diversity and inclusion. </a:t>
            </a:r>
            <a:r>
              <a:rPr lang="en-US" dirty="0" err="1"/>
              <a:t>Organisational</a:t>
            </a:r>
            <a:r>
              <a:rPr lang="en-US" dirty="0"/>
              <a:t> leaders should also articulate a clear strategy for diversity, equality, and inclusion through various meetings and platforms to attract a diverse workforce. Furthermore, the management should create inclusion networks with groups such as LGBTQ and disability movements (</a:t>
            </a:r>
            <a:r>
              <a:rPr lang="en-US" dirty="0" err="1"/>
              <a:t>Bernadsky</a:t>
            </a:r>
            <a:r>
              <a:rPr lang="en-US" dirty="0"/>
              <a:t> 2021). These groups can provide critical insight, recommend solutions, and aid in the recruitment and mentoring of a diverse workforce. Lastly, </a:t>
            </a:r>
            <a:r>
              <a:rPr lang="en-US" dirty="0" err="1"/>
              <a:t>organisations</a:t>
            </a:r>
            <a:r>
              <a:rPr lang="en-US" dirty="0"/>
              <a:t> should train their managers on benefits and strategies for promoting diversity and inclusion in flexible work arrangements. </a:t>
            </a:r>
            <a:endParaRPr lang="en-GB" dirty="0"/>
          </a:p>
        </p:txBody>
      </p:sp>
      <p:sp>
        <p:nvSpPr>
          <p:cNvPr id="4" name="Slide Number Placeholder 3"/>
          <p:cNvSpPr>
            <a:spLocks noGrp="1"/>
          </p:cNvSpPr>
          <p:nvPr>
            <p:ph type="sldNum" sz="quarter" idx="5"/>
          </p:nvPr>
        </p:nvSpPr>
        <p:spPr/>
        <p:txBody>
          <a:bodyPr/>
          <a:lstStyle/>
          <a:p>
            <a:fld id="{B2141C05-E4E3-40E4-BA04-501CC7F84001}" type="slidenum">
              <a:rPr lang="en-GB" smtClean="0"/>
              <a:t>5</a:t>
            </a:fld>
            <a:endParaRPr lang="en-GB"/>
          </a:p>
        </p:txBody>
      </p:sp>
    </p:spTree>
    <p:extLst>
      <p:ext uri="{BB962C8B-B14F-4D97-AF65-F5344CB8AC3E}">
        <p14:creationId xmlns:p14="http://schemas.microsoft.com/office/powerpoint/2010/main" val="2906559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CIPD Profession Map (2021), the key purpose of people professionals is to champion better work and working lives. The same doesn’t change as the global market shifts to flexible working arrangements. As a consequence, people professionals should continue championing better work even in new circumstances (Bontrager et al. 2021). One way to champion better work is by promoting diversity and inclusion. HR managers can promote diversity and inclusion by evaluating available policies or proposing new ones. For example, HR managers can promote diversity and inclusion by increasing the number of people working from home. Additionally, the HR manager can promote diversity and inclusion by proposing a wider framework for flexible job opportunities. HR managers can also promote diversity by extending the option for flexible working hours. Additionally, HR managers can also promote diversity by posting flexible job opportunities using different languages. Moreover, HR managers can promote diversity and inclusion by connecting their flexible working employees with outside resource groups such as LGBTQ career development groups and young leadership forums. LASTLY, HR managers can promote diversity and inclusion by seeking minority groups’ assistance to learn the needs of different employees and use the information to develop successful flexible working arrangements. </a:t>
            </a:r>
            <a:endParaRPr lang="en-GB" dirty="0"/>
          </a:p>
        </p:txBody>
      </p:sp>
      <p:sp>
        <p:nvSpPr>
          <p:cNvPr id="4" name="Slide Number Placeholder 3"/>
          <p:cNvSpPr>
            <a:spLocks noGrp="1"/>
          </p:cNvSpPr>
          <p:nvPr>
            <p:ph type="sldNum" sz="quarter" idx="5"/>
          </p:nvPr>
        </p:nvSpPr>
        <p:spPr/>
        <p:txBody>
          <a:bodyPr/>
          <a:lstStyle/>
          <a:p>
            <a:fld id="{B2141C05-E4E3-40E4-BA04-501CC7F84001}" type="slidenum">
              <a:rPr lang="en-GB" smtClean="0"/>
              <a:t>6</a:t>
            </a:fld>
            <a:endParaRPr lang="en-GB"/>
          </a:p>
        </p:txBody>
      </p:sp>
    </p:spTree>
    <p:extLst>
      <p:ext uri="{BB962C8B-B14F-4D97-AF65-F5344CB8AC3E}">
        <p14:creationId xmlns:p14="http://schemas.microsoft.com/office/powerpoint/2010/main" val="4032609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aimed to justify that flexible working arrangement can aid in promoting diversity and inclusion. The presentation also supported that HR managers play a vital role in promoting diversity and inclusion. Flexible working arrangements have existed for a long but accelerated significantly during the Covid-19 pandemic (CIPD Factsheet 2022). A recent </a:t>
            </a:r>
            <a:r>
              <a:rPr lang="en-US" dirty="0" err="1"/>
              <a:t>Acas</a:t>
            </a:r>
            <a:r>
              <a:rPr lang="en-US" dirty="0"/>
              <a:t> research estimated the demand for flexible working arrangements to increase even as the pandemic slows. The key reason for the increased demand is that flexible working arrangement bolsters work-life balance. A flexible working arrangement also allows employees to save a lot of money. Apart from these advantages, </a:t>
            </a:r>
            <a:r>
              <a:rPr lang="en-US" dirty="0" err="1"/>
              <a:t>organisations</a:t>
            </a:r>
            <a:r>
              <a:rPr lang="en-US" dirty="0"/>
              <a:t> can also use this opportunity to promote diversity and inclusion. For instance, firms like Johnson &amp; Johnson have </a:t>
            </a:r>
            <a:r>
              <a:rPr lang="en-US" dirty="0" err="1"/>
              <a:t>utilised</a:t>
            </a:r>
            <a:r>
              <a:rPr lang="en-US" dirty="0"/>
              <a:t> diversity profiles to attract diverse employees. HR managers can also use flexible working to promote diversity by reviewing current policies and policies. </a:t>
            </a:r>
            <a:endParaRPr lang="en-GB" dirty="0"/>
          </a:p>
        </p:txBody>
      </p:sp>
      <p:sp>
        <p:nvSpPr>
          <p:cNvPr id="4" name="Slide Number Placeholder 3"/>
          <p:cNvSpPr>
            <a:spLocks noGrp="1"/>
          </p:cNvSpPr>
          <p:nvPr>
            <p:ph type="sldNum" sz="quarter" idx="5"/>
          </p:nvPr>
        </p:nvSpPr>
        <p:spPr/>
        <p:txBody>
          <a:bodyPr/>
          <a:lstStyle/>
          <a:p>
            <a:fld id="{B2141C05-E4E3-40E4-BA04-501CC7F84001}" type="slidenum">
              <a:rPr lang="en-GB" smtClean="0"/>
              <a:t>7</a:t>
            </a:fld>
            <a:endParaRPr lang="en-GB"/>
          </a:p>
        </p:txBody>
      </p:sp>
    </p:spTree>
    <p:extLst>
      <p:ext uri="{BB962C8B-B14F-4D97-AF65-F5344CB8AC3E}">
        <p14:creationId xmlns:p14="http://schemas.microsoft.com/office/powerpoint/2010/main" val="1182290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Acas</a:t>
            </a:r>
            <a:r>
              <a:rPr lang="en-US" dirty="0"/>
              <a:t>, 15th July 2021. New study reveals half of employers expect more flexible working requests from staff after the pandemic is over. [online] Available at: &lt;https://www.acas.org.uk/new-study-reveals-half-of-employers-expect-more-flexible-working-after-pandemic&gt; [Accessed 1 August 2022].</a:t>
            </a:r>
          </a:p>
          <a:p>
            <a:r>
              <a:rPr lang="en-US" dirty="0" err="1"/>
              <a:t>Acas</a:t>
            </a:r>
            <a:r>
              <a:rPr lang="en-US" dirty="0"/>
              <a:t>, 30th November 2021. Making flexible working the default – </a:t>
            </a:r>
            <a:r>
              <a:rPr lang="en-US" dirty="0" err="1"/>
              <a:t>Acas</a:t>
            </a:r>
            <a:r>
              <a:rPr lang="en-US" dirty="0"/>
              <a:t> response. [online] Available at: &lt;https://www.acas.org.uk/making-flexible-working-the-default-acas-response&gt; [Accessed 1 August 2022].</a:t>
            </a:r>
          </a:p>
          <a:p>
            <a:r>
              <a:rPr lang="en-US" dirty="0" err="1"/>
              <a:t>Bernadsky</a:t>
            </a:r>
            <a:r>
              <a:rPr lang="en-US" dirty="0"/>
              <a:t>, C. 2021. "How Johnson &amp; Johnson Helped Us Adopt 11 Children.” Available at: https://www.jnj.com/personal-stories/supporting-one-employee-through-11-adoptions (Accessed: 1st August 2022).</a:t>
            </a:r>
          </a:p>
          <a:p>
            <a:r>
              <a:rPr lang="en-US" dirty="0"/>
              <a:t>CIPD Factsheets, 2022. Flexible Working Practices. Available at: https://www.cipd.co.uk/knowledge/fundamentals/relations/flexible-working/factsheet (Accessed: 1st August 2022).</a:t>
            </a:r>
          </a:p>
          <a:p>
            <a:r>
              <a:rPr lang="en-US" dirty="0"/>
              <a:t>CIPD Profession Map, 2021. Available at: https://peopleprofession.cipd.org/profession-map#gref (Accessed: 1st August 2022).</a:t>
            </a:r>
          </a:p>
          <a:p>
            <a:r>
              <a:rPr lang="en-US" dirty="0"/>
              <a:t>UNIDO, 2020. Flexible working arrangements and the future of work: promoting gender equality, diversity and inclusion. Available at: https://www.unido.org/news/flexible-working-arrangements-and-future-work-promoting-gender-equality-diversity-and-inclusion (Accessed: 1st August 2022).</a:t>
            </a:r>
          </a:p>
          <a:p>
            <a:endParaRPr lang="en-GB" dirty="0"/>
          </a:p>
        </p:txBody>
      </p:sp>
      <p:sp>
        <p:nvSpPr>
          <p:cNvPr id="4" name="Slide Number Placeholder 3"/>
          <p:cNvSpPr>
            <a:spLocks noGrp="1"/>
          </p:cNvSpPr>
          <p:nvPr>
            <p:ph type="sldNum" sz="quarter" idx="5"/>
          </p:nvPr>
        </p:nvSpPr>
        <p:spPr/>
        <p:txBody>
          <a:bodyPr/>
          <a:lstStyle/>
          <a:p>
            <a:fld id="{B2141C05-E4E3-40E4-BA04-501CC7F84001}" type="slidenum">
              <a:rPr lang="en-GB" smtClean="0"/>
              <a:t>8</a:t>
            </a:fld>
            <a:endParaRPr lang="en-GB"/>
          </a:p>
        </p:txBody>
      </p:sp>
    </p:spTree>
    <p:extLst>
      <p:ext uri="{BB962C8B-B14F-4D97-AF65-F5344CB8AC3E}">
        <p14:creationId xmlns:p14="http://schemas.microsoft.com/office/powerpoint/2010/main" val="4253551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387F885-EAF2-4987-9100-014F4D410B85}" type="datetimeFigureOut">
              <a:rPr lang="en-GB" smtClean="0"/>
              <a:t>19/08/2022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897812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87F885-EAF2-4987-9100-014F4D410B85}" type="datetimeFigureOut">
              <a:rPr lang="en-GB" smtClean="0"/>
              <a:t>19/08/2022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1664136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87F885-EAF2-4987-9100-014F4D410B85}" type="datetimeFigureOut">
              <a:rPr lang="en-GB" smtClean="0"/>
              <a:t>19/08/2022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3474137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87F885-EAF2-4987-9100-014F4D410B85}" type="datetimeFigureOut">
              <a:rPr lang="en-GB" smtClean="0"/>
              <a:t>19/08/2022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778108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87F885-EAF2-4987-9100-014F4D410B85}" type="datetimeFigureOut">
              <a:rPr lang="en-GB" smtClean="0"/>
              <a:t>19/08/2022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4042231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87F885-EAF2-4987-9100-014F4D410B85}" type="datetimeFigureOut">
              <a:rPr lang="en-GB" smtClean="0"/>
              <a:t>19/08/2022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3264879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87F885-EAF2-4987-9100-014F4D410B85}" type="datetimeFigureOut">
              <a:rPr lang="en-GB" smtClean="0"/>
              <a:t>19/08/2022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1356890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87F885-EAF2-4987-9100-014F4D410B85}" type="datetimeFigureOut">
              <a:rPr lang="en-GB" smtClean="0"/>
              <a:t>19/08/2022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2008646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87F885-EAF2-4987-9100-014F4D410B85}" type="datetimeFigureOut">
              <a:rPr lang="en-GB" smtClean="0"/>
              <a:t>19/08/2022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794129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87F885-EAF2-4987-9100-014F4D410B85}" type="datetimeFigureOut">
              <a:rPr lang="en-GB" smtClean="0"/>
              <a:t>19/08/2022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3480988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87F885-EAF2-4987-9100-014F4D410B85}" type="datetimeFigureOut">
              <a:rPr lang="en-GB" smtClean="0"/>
              <a:t>19/08/2022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19394149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87F885-EAF2-4987-9100-014F4D410B85}" type="datetimeFigureOut">
              <a:rPr lang="en-GB" smtClean="0"/>
              <a:t>19/08/2022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B27A22-23EA-4007-B851-ED340A27D204}"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259537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87F885-EAF2-4987-9100-014F4D410B85}" type="datetimeFigureOut">
              <a:rPr lang="en-GB" smtClean="0"/>
              <a:t>19/08/2022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21686867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387F885-EAF2-4987-9100-014F4D410B85}" type="datetimeFigureOut">
              <a:rPr lang="en-GB" smtClean="0"/>
              <a:t>19/08/2022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5773643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387F885-EAF2-4987-9100-014F4D410B85}" type="datetimeFigureOut">
              <a:rPr lang="en-GB" smtClean="0"/>
              <a:t>19/08/2022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16832598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87F885-EAF2-4987-9100-014F4D410B85}" type="datetimeFigureOut">
              <a:rPr lang="en-GB" smtClean="0"/>
              <a:t>19/08/2022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1577364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87F885-EAF2-4987-9100-014F4D410B85}" type="datetimeFigureOut">
              <a:rPr lang="en-GB" smtClean="0"/>
              <a:t>19/08/2022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B27A22-23EA-4007-B851-ED340A27D204}" type="slidenum">
              <a:rPr lang="en-GB" smtClean="0"/>
              <a:t>‹#›</a:t>
            </a:fld>
            <a:endParaRPr lang="en-GB"/>
          </a:p>
        </p:txBody>
      </p:sp>
    </p:spTree>
    <p:extLst>
      <p:ext uri="{BB962C8B-B14F-4D97-AF65-F5344CB8AC3E}">
        <p14:creationId xmlns:p14="http://schemas.microsoft.com/office/powerpoint/2010/main" val="2081312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C387F885-EAF2-4987-9100-014F4D410B85}" type="datetimeFigureOut">
              <a:rPr lang="en-GB" smtClean="0"/>
              <a:t>19/08/2022</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C1B27A22-23EA-4007-B851-ED340A27D204}" type="slidenum">
              <a:rPr lang="en-GB" smtClean="0"/>
              <a:t>‹#›</a:t>
            </a:fld>
            <a:endParaRPr lang="en-GB"/>
          </a:p>
        </p:txBody>
      </p:sp>
    </p:spTree>
    <p:extLst>
      <p:ext uri="{BB962C8B-B14F-4D97-AF65-F5344CB8AC3E}">
        <p14:creationId xmlns:p14="http://schemas.microsoft.com/office/powerpoint/2010/main" val="1847744705"/>
      </p:ext>
    </p:extLst>
  </p:cSld>
  <p:clrMap bg1="dk1" tx1="lt1" bg2="dk2" tx2="lt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 id="2147483851" r:id="rId12"/>
    <p:sldLayoutId id="2147483852" r:id="rId13"/>
    <p:sldLayoutId id="2147483853" r:id="rId14"/>
    <p:sldLayoutId id="2147483854" r:id="rId15"/>
    <p:sldLayoutId id="2147483855" r:id="rId16"/>
    <p:sldLayoutId id="2147483856"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peoplematters.in/article/infographics/infographic-benefits-of-flexible-work-environment-23254"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blog/life-at-work/work-life-balance-is-a-myth-15127"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researchleap.com/ethical-culture-employee-intention-stay-employee-productivity-rivers-state-civil-servic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hyperlink" Target="https://creativecommons.org/licenses/by/3.0/" TargetMode="External"/><Relationship Id="rId4" Type="http://schemas.openxmlformats.org/officeDocument/2006/relationships/hyperlink" Target="https://perspectives-anotherwaytoview.blogspot.com/p/blog-page_19.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www.hrconnect.cl/tendencias/6-beneficios-de-la-diversidad-en-el-trabajo/"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5" name="Picture 4" descr="Person holding a puzzle piece">
            <a:extLst>
              <a:ext uri="{FF2B5EF4-FFF2-40B4-BE49-F238E27FC236}">
                <a16:creationId xmlns:a16="http://schemas.microsoft.com/office/drawing/2014/main" id="{2070F150-D07C-0714-78DD-08A0BD41B8F5}"/>
              </a:ext>
            </a:extLst>
          </p:cNvPr>
          <p:cNvPicPr>
            <a:picLocks noChangeAspect="1"/>
          </p:cNvPicPr>
          <p:nvPr/>
        </p:nvPicPr>
        <p:blipFill rotWithShape="1">
          <a:blip r:embed="rId3"/>
          <a:srcRect t="16999"/>
          <a:stretch/>
        </p:blipFill>
        <p:spPr>
          <a:xfrm>
            <a:off x="20" y="38610"/>
            <a:ext cx="12191980" cy="6855970"/>
          </a:xfrm>
          <a:prstGeom prst="rect">
            <a:avLst/>
          </a:prstGeom>
          <a:ln>
            <a:noFill/>
          </a:ln>
          <a:effectLst>
            <a:outerShdw blurRad="292100" dist="139700" dir="2700000" algn="tl" rotWithShape="0">
              <a:srgbClr val="333333">
                <a:alpha val="65000"/>
              </a:srgbClr>
            </a:outerShdw>
          </a:effectLst>
        </p:spPr>
      </p:pic>
      <p:sp>
        <p:nvSpPr>
          <p:cNvPr id="14" name="Rectangle 13">
            <a:extLst>
              <a:ext uri="{FF2B5EF4-FFF2-40B4-BE49-F238E27FC236}">
                <a16:creationId xmlns:a16="http://schemas.microsoft.com/office/drawing/2014/main" id="{BD1CAB03-F6A4-4736-85F6-261056424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16" name="Rectangle 15">
            <a:extLst>
              <a:ext uri="{FF2B5EF4-FFF2-40B4-BE49-F238E27FC236}">
                <a16:creationId xmlns:a16="http://schemas.microsoft.com/office/drawing/2014/main" id="{3E2321B3-5D47-422E-8DD6-192DA485F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30000"/>
              <a:duotone>
                <a:prstClr val="black"/>
                <a:schemeClr val="accent3">
                  <a:tint val="45000"/>
                  <a:satMod val="400000"/>
                </a:schemeClr>
              </a:duotone>
              <a:extLst>
                <a:ext uri="{BEBA8EAE-BF5A-486C-A8C5-ECC9F3942E4B}">
                  <a14:imgProps xmlns:a14="http://schemas.microsoft.com/office/drawing/2010/main">
                    <a14:imgLayer>
                      <a14:imgEffect>
                        <a14:sharpenSoften amount="35000"/>
                      </a14:imgEffect>
                    </a14:imgLayer>
                  </a14:imgProps>
                </a:ext>
              </a:extLst>
            </a:blip>
            <a:srcRect/>
            <a:tile tx="0" ty="0" sx="100000" sy="100000" flip="none" algn="ctr"/>
          </a:blip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3B8CDC-A805-CA6C-0D30-52A84057255B}"/>
              </a:ext>
            </a:extLst>
          </p:cNvPr>
          <p:cNvSpPr>
            <a:spLocks noGrp="1"/>
          </p:cNvSpPr>
          <p:nvPr>
            <p:ph type="ctrTitle"/>
          </p:nvPr>
        </p:nvSpPr>
        <p:spPr>
          <a:xfrm>
            <a:off x="1381909" y="-234700"/>
            <a:ext cx="9001462" cy="2387600"/>
          </a:xfrm>
        </p:spPr>
        <p:txBody>
          <a:bodyPr>
            <a:normAutofit/>
          </a:bodyPr>
          <a:lstStyle/>
          <a:p>
            <a:r>
              <a:rPr lang="en-GB" sz="5400" dirty="0"/>
              <a:t>MANAGING PEOPLE</a:t>
            </a:r>
            <a:br>
              <a:rPr lang="en-GB" sz="5400" dirty="0"/>
            </a:br>
            <a:r>
              <a:rPr lang="en-GB" sz="5400" dirty="0"/>
              <a:t>(LCBB5004</a:t>
            </a:r>
            <a:r>
              <a:rPr lang="en-GB" dirty="0"/>
              <a:t>)</a:t>
            </a:r>
          </a:p>
        </p:txBody>
      </p:sp>
      <p:sp>
        <p:nvSpPr>
          <p:cNvPr id="3" name="Subtitle 2">
            <a:extLst>
              <a:ext uri="{FF2B5EF4-FFF2-40B4-BE49-F238E27FC236}">
                <a16:creationId xmlns:a16="http://schemas.microsoft.com/office/drawing/2014/main" id="{C97EAFFB-1C05-0901-F5C7-D7AAE5718BEE}"/>
              </a:ext>
            </a:extLst>
          </p:cNvPr>
          <p:cNvSpPr>
            <a:spLocks noGrp="1"/>
          </p:cNvSpPr>
          <p:nvPr>
            <p:ph type="subTitle" idx="1"/>
          </p:nvPr>
        </p:nvSpPr>
        <p:spPr>
          <a:xfrm>
            <a:off x="1381909" y="3078639"/>
            <a:ext cx="9001462" cy="1655762"/>
          </a:xfrm>
        </p:spPr>
        <p:txBody>
          <a:bodyPr>
            <a:normAutofit fontScale="25000" lnSpcReduction="20000"/>
          </a:bodyPr>
          <a:lstStyle/>
          <a:p>
            <a:pPr>
              <a:lnSpc>
                <a:spcPct val="110000"/>
              </a:lnSpc>
            </a:pPr>
            <a:r>
              <a:rPr lang="en-US" sz="12800" b="1" dirty="0"/>
              <a:t>SUPPORTING THAT A FLEXIBLE WORKING ARRANGEMENT CAN PROMOTE DIVERSITY AND INCLUSION </a:t>
            </a:r>
          </a:p>
          <a:p>
            <a:pPr>
              <a:lnSpc>
                <a:spcPct val="110000"/>
              </a:lnSpc>
            </a:pPr>
            <a:endParaRPr lang="en-US" sz="9600" dirty="0"/>
          </a:p>
          <a:p>
            <a:pPr>
              <a:lnSpc>
                <a:spcPct val="110000"/>
              </a:lnSpc>
            </a:pPr>
            <a:r>
              <a:rPr lang="en-US" sz="9600" i="1" dirty="0"/>
              <a:t>Student Name: Bianca Constandachi (20305820)</a:t>
            </a:r>
          </a:p>
          <a:p>
            <a:pPr>
              <a:lnSpc>
                <a:spcPct val="110000"/>
              </a:lnSpc>
            </a:pPr>
            <a:endParaRPr lang="en-US" sz="9600" i="1" dirty="0"/>
          </a:p>
          <a:p>
            <a:pPr>
              <a:lnSpc>
                <a:spcPct val="110000"/>
              </a:lnSpc>
            </a:pPr>
            <a:r>
              <a:rPr lang="en-US" sz="9600" i="1" dirty="0"/>
              <a:t>Professor Name: Hossein Shokri</a:t>
            </a:r>
          </a:p>
          <a:p>
            <a:pPr>
              <a:lnSpc>
                <a:spcPct val="110000"/>
              </a:lnSpc>
            </a:pPr>
            <a:r>
              <a:rPr lang="en-US" sz="9600" i="1" dirty="0"/>
              <a:t>University: Trinity Saint David</a:t>
            </a:r>
            <a:endParaRPr lang="en-GB" sz="9600" i="1" dirty="0"/>
          </a:p>
          <a:p>
            <a:pPr>
              <a:lnSpc>
                <a:spcPct val="110000"/>
              </a:lnSpc>
            </a:pPr>
            <a:endParaRPr lang="en-GB" sz="800" dirty="0"/>
          </a:p>
        </p:txBody>
      </p:sp>
    </p:spTree>
    <p:extLst>
      <p:ext uri="{BB962C8B-B14F-4D97-AF65-F5344CB8AC3E}">
        <p14:creationId xmlns:p14="http://schemas.microsoft.com/office/powerpoint/2010/main" val="461071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EB0EF-3077-4B78-8AF5-E19925CE1078}"/>
              </a:ext>
            </a:extLst>
          </p:cNvPr>
          <p:cNvSpPr>
            <a:spLocks noGrp="1"/>
          </p:cNvSpPr>
          <p:nvPr>
            <p:ph type="title"/>
          </p:nvPr>
        </p:nvSpPr>
        <p:spPr/>
        <p:txBody>
          <a:bodyPr/>
          <a:lstStyle/>
          <a:p>
            <a:pPr algn="l"/>
            <a:r>
              <a:rPr lang="en-US" dirty="0"/>
              <a:t>I) i</a:t>
            </a:r>
            <a:r>
              <a:rPr lang="en-US" b="0" dirty="0">
                <a:effectLst/>
              </a:rPr>
              <a:t>NTRODUCTION</a:t>
            </a:r>
            <a:endParaRPr lang="en-GB" dirty="0"/>
          </a:p>
        </p:txBody>
      </p:sp>
      <p:sp>
        <p:nvSpPr>
          <p:cNvPr id="3" name="Content Placeholder 2">
            <a:extLst>
              <a:ext uri="{FF2B5EF4-FFF2-40B4-BE49-F238E27FC236}">
                <a16:creationId xmlns:a16="http://schemas.microsoft.com/office/drawing/2014/main" id="{96F7CFF1-1165-4BB4-86FC-7A07DADD62C2}"/>
              </a:ext>
            </a:extLst>
          </p:cNvPr>
          <p:cNvSpPr>
            <a:spLocks noGrp="1"/>
          </p:cNvSpPr>
          <p:nvPr>
            <p:ph sz="half" idx="1"/>
          </p:nvPr>
        </p:nvSpPr>
        <p:spPr/>
        <p:txBody>
          <a:bodyPr>
            <a:normAutofit fontScale="85000" lnSpcReduction="20000"/>
          </a:bodyPr>
          <a:lstStyle/>
          <a:p>
            <a:r>
              <a:rPr lang="en-US" dirty="0"/>
              <a:t>This research supports that flexible working arrangements can support diversity and inclusion. </a:t>
            </a:r>
          </a:p>
          <a:p>
            <a:r>
              <a:rPr lang="en-US" dirty="0"/>
              <a:t>A “Flexible working” is the process of giving flexible where, when, and hours employees work.</a:t>
            </a:r>
          </a:p>
          <a:p>
            <a:r>
              <a:rPr lang="en-US" dirty="0"/>
              <a:t>ACAS Received over 6,100 calls regarding flexible working between April 2020 and March 2021.</a:t>
            </a:r>
          </a:p>
          <a:p>
            <a:r>
              <a:rPr lang="en-US" dirty="0"/>
              <a:t>Increased demand for flexible working arrangement has been mainly fueled by Covid-19 pandemic. </a:t>
            </a:r>
            <a:endParaRPr lang="en-GB" dirty="0"/>
          </a:p>
        </p:txBody>
      </p:sp>
      <p:pic>
        <p:nvPicPr>
          <p:cNvPr id="18" name="Content Placeholder 17">
            <a:extLst>
              <a:ext uri="{FF2B5EF4-FFF2-40B4-BE49-F238E27FC236}">
                <a16:creationId xmlns:a16="http://schemas.microsoft.com/office/drawing/2014/main" id="{989C0E38-212A-4F00-A996-276B5CBE4A76}"/>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16635" y="1272760"/>
            <a:ext cx="5094287" cy="3855279"/>
          </a:xfrm>
        </p:spPr>
      </p:pic>
      <p:sp>
        <p:nvSpPr>
          <p:cNvPr id="4" name="TextBox 3">
            <a:extLst>
              <a:ext uri="{FF2B5EF4-FFF2-40B4-BE49-F238E27FC236}">
                <a16:creationId xmlns:a16="http://schemas.microsoft.com/office/drawing/2014/main" id="{DA0A1679-698C-4143-B4E6-0DAA7D8C780C}"/>
              </a:ext>
            </a:extLst>
          </p:cNvPr>
          <p:cNvSpPr txBox="1"/>
          <p:nvPr/>
        </p:nvSpPr>
        <p:spPr>
          <a:xfrm>
            <a:off x="6306532" y="5260157"/>
            <a:ext cx="5755069" cy="923330"/>
          </a:xfrm>
          <a:prstGeom prst="rect">
            <a:avLst/>
          </a:prstGeom>
          <a:noFill/>
        </p:spPr>
        <p:txBody>
          <a:bodyPr wrap="square" rtlCol="0">
            <a:spAutoFit/>
          </a:bodyPr>
          <a:lstStyle/>
          <a:p>
            <a:r>
              <a:rPr lang="en-US" dirty="0"/>
              <a:t>Sources: CIPD Factsheet 2022, </a:t>
            </a:r>
            <a:r>
              <a:rPr lang="en-US" dirty="0" err="1"/>
              <a:t>Acas</a:t>
            </a:r>
            <a:r>
              <a:rPr lang="en-US" dirty="0"/>
              <a:t>, 15</a:t>
            </a:r>
            <a:r>
              <a:rPr lang="en-US" baseline="30000" dirty="0"/>
              <a:t>th</a:t>
            </a:r>
            <a:r>
              <a:rPr lang="en-US" dirty="0"/>
              <a:t> July 2021, </a:t>
            </a:r>
            <a:r>
              <a:rPr lang="en-US" dirty="0" err="1"/>
              <a:t>Waldoff</a:t>
            </a:r>
            <a:r>
              <a:rPr lang="en-US" dirty="0"/>
              <a:t> and Litchfield 2021, </a:t>
            </a:r>
            <a:r>
              <a:rPr lang="en-US" dirty="0" err="1"/>
              <a:t>Acas</a:t>
            </a:r>
            <a:r>
              <a:rPr lang="en-US" dirty="0"/>
              <a:t>, 30</a:t>
            </a:r>
            <a:r>
              <a:rPr lang="en-US" baseline="30000" dirty="0"/>
              <a:t>th</a:t>
            </a:r>
            <a:r>
              <a:rPr lang="en-US" dirty="0"/>
              <a:t> November 2021)</a:t>
            </a:r>
            <a:endParaRPr lang="en-GB" dirty="0"/>
          </a:p>
        </p:txBody>
      </p:sp>
    </p:spTree>
    <p:extLst>
      <p:ext uri="{BB962C8B-B14F-4D97-AF65-F5344CB8AC3E}">
        <p14:creationId xmlns:p14="http://schemas.microsoft.com/office/powerpoint/2010/main" val="397161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1D04B-3895-446D-BC2C-8E5E0B05EAEC}"/>
              </a:ext>
            </a:extLst>
          </p:cNvPr>
          <p:cNvSpPr>
            <a:spLocks noGrp="1"/>
          </p:cNvSpPr>
          <p:nvPr>
            <p:ph type="title"/>
          </p:nvPr>
        </p:nvSpPr>
        <p:spPr/>
        <p:txBody>
          <a:bodyPr>
            <a:normAutofit fontScale="90000"/>
          </a:bodyPr>
          <a:lstStyle/>
          <a:p>
            <a:r>
              <a:rPr lang="en-US" dirty="0"/>
              <a:t>ii) Key reasons for the rising demand of employees seeking flexible working</a:t>
            </a:r>
            <a:endParaRPr lang="en-GB" dirty="0"/>
          </a:p>
        </p:txBody>
      </p:sp>
      <p:sp>
        <p:nvSpPr>
          <p:cNvPr id="3" name="Content Placeholder 2">
            <a:extLst>
              <a:ext uri="{FF2B5EF4-FFF2-40B4-BE49-F238E27FC236}">
                <a16:creationId xmlns:a16="http://schemas.microsoft.com/office/drawing/2014/main" id="{EE007672-E072-42D8-AC70-43EA4F044221}"/>
              </a:ext>
            </a:extLst>
          </p:cNvPr>
          <p:cNvSpPr>
            <a:spLocks noGrp="1"/>
          </p:cNvSpPr>
          <p:nvPr>
            <p:ph sz="half" idx="1"/>
          </p:nvPr>
        </p:nvSpPr>
        <p:spPr/>
        <p:txBody>
          <a:bodyPr/>
          <a:lstStyle/>
          <a:p>
            <a:r>
              <a:rPr lang="en-US" dirty="0"/>
              <a:t>It is easy to access markets using flexible working arrangements.</a:t>
            </a:r>
          </a:p>
          <a:p>
            <a:r>
              <a:rPr lang="en-US" dirty="0"/>
              <a:t>Flexible working promotes a good work-life balance.</a:t>
            </a:r>
          </a:p>
          <a:p>
            <a:r>
              <a:rPr lang="en-US" dirty="0"/>
              <a:t>Flexible work mitigates commuting stress.</a:t>
            </a:r>
          </a:p>
          <a:p>
            <a:r>
              <a:rPr lang="en-US" dirty="0"/>
              <a:t>However, negative leadership can hinder the success of flexible working</a:t>
            </a:r>
            <a:endParaRPr lang="en-GB" dirty="0"/>
          </a:p>
        </p:txBody>
      </p:sp>
      <p:pic>
        <p:nvPicPr>
          <p:cNvPr id="6" name="Content Placeholder 5">
            <a:extLst>
              <a:ext uri="{FF2B5EF4-FFF2-40B4-BE49-F238E27FC236}">
                <a16:creationId xmlns:a16="http://schemas.microsoft.com/office/drawing/2014/main" id="{05893BF2-BC9A-4AE5-BD3A-7A7AC42B4FDC}"/>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73788" y="2088319"/>
            <a:ext cx="5094287" cy="3283830"/>
          </a:xfrm>
        </p:spPr>
      </p:pic>
      <p:sp>
        <p:nvSpPr>
          <p:cNvPr id="7" name="TextBox 6">
            <a:extLst>
              <a:ext uri="{FF2B5EF4-FFF2-40B4-BE49-F238E27FC236}">
                <a16:creationId xmlns:a16="http://schemas.microsoft.com/office/drawing/2014/main" id="{1A7A0587-E9D4-486C-90B8-39F83EE5BAE1}"/>
              </a:ext>
            </a:extLst>
          </p:cNvPr>
          <p:cNvSpPr txBox="1"/>
          <p:nvPr/>
        </p:nvSpPr>
        <p:spPr>
          <a:xfrm>
            <a:off x="6173788" y="5372149"/>
            <a:ext cx="5094287" cy="230832"/>
          </a:xfrm>
          <a:prstGeom prst="rect">
            <a:avLst/>
          </a:prstGeom>
          <a:noFill/>
        </p:spPr>
        <p:txBody>
          <a:bodyPr wrap="square" rtlCol="0">
            <a:spAutoFit/>
          </a:bodyPr>
          <a:lstStyle/>
          <a:p>
            <a:r>
              <a:rPr lang="en-GB" sz="900">
                <a:hlinkClick r:id="rId4" tooltip="https://www.peoplematters.in/blog/life-at-work/work-life-balance-is-a-myth-15127"/>
              </a:rPr>
              <a:t>This Photo</a:t>
            </a:r>
            <a:r>
              <a:rPr lang="en-GB" sz="900"/>
              <a:t> by Unknown Author is licensed under </a:t>
            </a:r>
            <a:r>
              <a:rPr lang="en-GB" sz="900">
                <a:hlinkClick r:id="rId5" tooltip="https://creativecommons.org/licenses/by-nc-sa/3.0/"/>
              </a:rPr>
              <a:t>CC BY-SA-NC</a:t>
            </a:r>
            <a:endParaRPr lang="en-GB" sz="900"/>
          </a:p>
        </p:txBody>
      </p:sp>
      <p:sp>
        <p:nvSpPr>
          <p:cNvPr id="4" name="TextBox 3">
            <a:extLst>
              <a:ext uri="{FF2B5EF4-FFF2-40B4-BE49-F238E27FC236}">
                <a16:creationId xmlns:a16="http://schemas.microsoft.com/office/drawing/2014/main" id="{9E051173-E10F-43C2-93E4-6C0C7AA936DE}"/>
              </a:ext>
            </a:extLst>
          </p:cNvPr>
          <p:cNvSpPr txBox="1"/>
          <p:nvPr/>
        </p:nvSpPr>
        <p:spPr>
          <a:xfrm>
            <a:off x="5421086" y="6183086"/>
            <a:ext cx="6248400" cy="646331"/>
          </a:xfrm>
          <a:prstGeom prst="rect">
            <a:avLst/>
          </a:prstGeom>
          <a:noFill/>
        </p:spPr>
        <p:txBody>
          <a:bodyPr wrap="square" rtlCol="0">
            <a:spAutoFit/>
          </a:bodyPr>
          <a:lstStyle/>
          <a:p>
            <a:r>
              <a:rPr lang="en-US" dirty="0"/>
              <a:t>Sources: CIPD Factsheet 2022, </a:t>
            </a:r>
            <a:r>
              <a:rPr lang="en-US" dirty="0" err="1"/>
              <a:t>Waldoff</a:t>
            </a:r>
            <a:r>
              <a:rPr lang="en-US" dirty="0"/>
              <a:t> and Litchfield 2021)</a:t>
            </a:r>
            <a:endParaRPr lang="en-GB" dirty="0"/>
          </a:p>
        </p:txBody>
      </p:sp>
    </p:spTree>
    <p:extLst>
      <p:ext uri="{BB962C8B-B14F-4D97-AF65-F5344CB8AC3E}">
        <p14:creationId xmlns:p14="http://schemas.microsoft.com/office/powerpoint/2010/main" val="443405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6EB7B-AD02-4434-9769-F0D420D2FD0A}"/>
              </a:ext>
            </a:extLst>
          </p:cNvPr>
          <p:cNvSpPr>
            <a:spLocks noGrp="1"/>
          </p:cNvSpPr>
          <p:nvPr>
            <p:ph type="title"/>
          </p:nvPr>
        </p:nvSpPr>
        <p:spPr/>
        <p:txBody>
          <a:bodyPr>
            <a:normAutofit fontScale="90000"/>
          </a:bodyPr>
          <a:lstStyle/>
          <a:p>
            <a:r>
              <a:rPr lang="en-US" dirty="0"/>
              <a:t>iii) Why it is important for organisation to adopt flexible working </a:t>
            </a:r>
            <a:endParaRPr lang="en-GB" dirty="0"/>
          </a:p>
        </p:txBody>
      </p:sp>
      <p:sp>
        <p:nvSpPr>
          <p:cNvPr id="3" name="Content Placeholder 2">
            <a:extLst>
              <a:ext uri="{FF2B5EF4-FFF2-40B4-BE49-F238E27FC236}">
                <a16:creationId xmlns:a16="http://schemas.microsoft.com/office/drawing/2014/main" id="{A6B449E8-10D5-48FC-BEEC-03458DE5945A}"/>
              </a:ext>
            </a:extLst>
          </p:cNvPr>
          <p:cNvSpPr>
            <a:spLocks noGrp="1"/>
          </p:cNvSpPr>
          <p:nvPr>
            <p:ph sz="half" idx="1"/>
          </p:nvPr>
        </p:nvSpPr>
        <p:spPr/>
        <p:txBody>
          <a:bodyPr/>
          <a:lstStyle/>
          <a:p>
            <a:r>
              <a:rPr lang="en-US" dirty="0"/>
              <a:t>Flexible work increases employee productivity.</a:t>
            </a:r>
          </a:p>
          <a:p>
            <a:r>
              <a:rPr lang="en-US" dirty="0"/>
              <a:t>Flexible work improves employee engagement.</a:t>
            </a:r>
          </a:p>
          <a:p>
            <a:r>
              <a:rPr lang="en-US" dirty="0"/>
              <a:t>Flexible work increases employee job satisfaction.</a:t>
            </a:r>
          </a:p>
          <a:p>
            <a:r>
              <a:rPr lang="en-US" dirty="0"/>
              <a:t>Flexible work reduces absenteeism and increases retention.</a:t>
            </a:r>
            <a:endParaRPr lang="en-GB" dirty="0"/>
          </a:p>
        </p:txBody>
      </p:sp>
      <p:pic>
        <p:nvPicPr>
          <p:cNvPr id="6" name="Content Placeholder 5">
            <a:extLst>
              <a:ext uri="{FF2B5EF4-FFF2-40B4-BE49-F238E27FC236}">
                <a16:creationId xmlns:a16="http://schemas.microsoft.com/office/drawing/2014/main" id="{116033F5-87F8-440E-80D9-F1CF8C717CEC}"/>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73269" y="2088319"/>
            <a:ext cx="4757967" cy="3439645"/>
          </a:xfrm>
        </p:spPr>
      </p:pic>
      <p:sp>
        <p:nvSpPr>
          <p:cNvPr id="4" name="TextBox 3">
            <a:extLst>
              <a:ext uri="{FF2B5EF4-FFF2-40B4-BE49-F238E27FC236}">
                <a16:creationId xmlns:a16="http://schemas.microsoft.com/office/drawing/2014/main" id="{97288898-0856-4A43-8E6B-1C74779BEA8D}"/>
              </a:ext>
            </a:extLst>
          </p:cNvPr>
          <p:cNvSpPr txBox="1"/>
          <p:nvPr/>
        </p:nvSpPr>
        <p:spPr>
          <a:xfrm>
            <a:off x="5355771" y="5791200"/>
            <a:ext cx="6313715" cy="369332"/>
          </a:xfrm>
          <a:prstGeom prst="rect">
            <a:avLst/>
          </a:prstGeom>
          <a:noFill/>
        </p:spPr>
        <p:txBody>
          <a:bodyPr wrap="square" rtlCol="0">
            <a:spAutoFit/>
          </a:bodyPr>
          <a:lstStyle/>
          <a:p>
            <a:r>
              <a:rPr lang="en-US" dirty="0"/>
              <a:t>Sources: CIPD Factsheet 2022, Bontrager et al. 2021)</a:t>
            </a:r>
            <a:endParaRPr lang="en-GB" dirty="0"/>
          </a:p>
        </p:txBody>
      </p:sp>
    </p:spTree>
    <p:extLst>
      <p:ext uri="{BB962C8B-B14F-4D97-AF65-F5344CB8AC3E}">
        <p14:creationId xmlns:p14="http://schemas.microsoft.com/office/powerpoint/2010/main" val="31164127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D04BD-5863-40ED-A2DA-6F38A8A73F75}"/>
              </a:ext>
            </a:extLst>
          </p:cNvPr>
          <p:cNvSpPr>
            <a:spLocks noGrp="1"/>
          </p:cNvSpPr>
          <p:nvPr>
            <p:ph type="title"/>
          </p:nvPr>
        </p:nvSpPr>
        <p:spPr/>
        <p:txBody>
          <a:bodyPr>
            <a:normAutofit fontScale="90000"/>
          </a:bodyPr>
          <a:lstStyle/>
          <a:p>
            <a:r>
              <a:rPr lang="en-US" dirty="0"/>
              <a:t>iv) Using flexible working flexibility to promote equality, diversity, and inclusion</a:t>
            </a:r>
            <a:endParaRPr lang="en-GB" dirty="0"/>
          </a:p>
        </p:txBody>
      </p:sp>
      <p:sp>
        <p:nvSpPr>
          <p:cNvPr id="3" name="Content Placeholder 2">
            <a:extLst>
              <a:ext uri="{FF2B5EF4-FFF2-40B4-BE49-F238E27FC236}">
                <a16:creationId xmlns:a16="http://schemas.microsoft.com/office/drawing/2014/main" id="{29E98D51-6C84-4E43-B111-B930AAC41052}"/>
              </a:ext>
            </a:extLst>
          </p:cNvPr>
          <p:cNvSpPr>
            <a:spLocks noGrp="1"/>
          </p:cNvSpPr>
          <p:nvPr>
            <p:ph sz="half" idx="1"/>
          </p:nvPr>
        </p:nvSpPr>
        <p:spPr/>
        <p:txBody>
          <a:bodyPr>
            <a:normAutofit fontScale="92500" lnSpcReduction="20000"/>
          </a:bodyPr>
          <a:lstStyle/>
          <a:p>
            <a:r>
              <a:rPr lang="en-US" dirty="0"/>
              <a:t>UNIDO recognizes flexible working as an opportunity to promote diversity and inclusion.</a:t>
            </a:r>
          </a:p>
          <a:p>
            <a:r>
              <a:rPr lang="en-US" dirty="0"/>
              <a:t>Organisation can use flexible work to balance under-presented groups. </a:t>
            </a:r>
          </a:p>
          <a:p>
            <a:r>
              <a:rPr lang="en-US" dirty="0"/>
              <a:t>Firms can identify themselves as diverse to attract diverse talents e.g. Johnson &amp; Johnson.</a:t>
            </a:r>
          </a:p>
          <a:p>
            <a:r>
              <a:rPr lang="en-US" sz="2000" dirty="0" err="1"/>
              <a:t>Organisational</a:t>
            </a:r>
            <a:r>
              <a:rPr lang="en-US" sz="2000" dirty="0"/>
              <a:t> leaders can also use a strategy for </a:t>
            </a:r>
            <a:r>
              <a:rPr lang="en-US" sz="2000" dirty="0" err="1"/>
              <a:t>diversity,equality</a:t>
            </a:r>
            <a:r>
              <a:rPr lang="en-US" sz="2000" dirty="0"/>
              <a:t> and inclusion.</a:t>
            </a:r>
            <a:endParaRPr lang="en-GB" sz="2000" dirty="0"/>
          </a:p>
          <a:p>
            <a:endParaRPr lang="en-US" dirty="0"/>
          </a:p>
        </p:txBody>
      </p:sp>
      <p:pic>
        <p:nvPicPr>
          <p:cNvPr id="5" name="Content Placeholder 4">
            <a:extLst>
              <a:ext uri="{FF2B5EF4-FFF2-40B4-BE49-F238E27FC236}">
                <a16:creationId xmlns:a16="http://schemas.microsoft.com/office/drawing/2014/main" id="{6E1F4B38-E348-4B0B-8A78-12FEEC8DCA7D}"/>
              </a:ext>
            </a:extLst>
          </p:cNvPr>
          <p:cNvPicPr>
            <a:picLocks noGrp="1" noChangeAspect="1"/>
          </p:cNvPicPr>
          <p:nvPr>
            <p:ph sz="half" idx="2"/>
          </p:nvPr>
        </p:nvPicPr>
        <p:blipFill>
          <a:blip r:embed="rId3"/>
          <a:stretch>
            <a:fillRect/>
          </a:stretch>
        </p:blipFill>
        <p:spPr>
          <a:xfrm>
            <a:off x="6172203" y="2088318"/>
            <a:ext cx="5569523" cy="3356517"/>
          </a:xfrm>
          <a:prstGeom prst="rect">
            <a:avLst/>
          </a:prstGeom>
        </p:spPr>
      </p:pic>
      <p:sp>
        <p:nvSpPr>
          <p:cNvPr id="4" name="TextBox 3">
            <a:extLst>
              <a:ext uri="{FF2B5EF4-FFF2-40B4-BE49-F238E27FC236}">
                <a16:creationId xmlns:a16="http://schemas.microsoft.com/office/drawing/2014/main" id="{D2D3780E-2164-46BF-BEF5-A44AD5370BB3}"/>
              </a:ext>
            </a:extLst>
          </p:cNvPr>
          <p:cNvSpPr txBox="1"/>
          <p:nvPr/>
        </p:nvSpPr>
        <p:spPr>
          <a:xfrm>
            <a:off x="5442858" y="5791200"/>
            <a:ext cx="5983180" cy="646331"/>
          </a:xfrm>
          <a:prstGeom prst="rect">
            <a:avLst/>
          </a:prstGeom>
          <a:noFill/>
        </p:spPr>
        <p:txBody>
          <a:bodyPr wrap="square" rtlCol="0">
            <a:spAutoFit/>
          </a:bodyPr>
          <a:lstStyle/>
          <a:p>
            <a:r>
              <a:rPr lang="en-US" dirty="0"/>
              <a:t>UNIDO 2020, </a:t>
            </a:r>
            <a:r>
              <a:rPr lang="en-US" dirty="0" err="1"/>
              <a:t>Bernadsky</a:t>
            </a:r>
            <a:r>
              <a:rPr lang="en-US" dirty="0"/>
              <a:t> 2021, Litchfield and </a:t>
            </a:r>
            <a:r>
              <a:rPr lang="en-US" dirty="0" err="1"/>
              <a:t>Waldoff</a:t>
            </a:r>
            <a:r>
              <a:rPr lang="en-US" dirty="0"/>
              <a:t> 2021)</a:t>
            </a:r>
            <a:endParaRPr lang="en-GB" dirty="0"/>
          </a:p>
        </p:txBody>
      </p:sp>
    </p:spTree>
    <p:extLst>
      <p:ext uri="{BB962C8B-B14F-4D97-AF65-F5344CB8AC3E}">
        <p14:creationId xmlns:p14="http://schemas.microsoft.com/office/powerpoint/2010/main" val="3130298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1BBC4-D74F-4A12-9D18-4B5C44C3E5E8}"/>
              </a:ext>
            </a:extLst>
          </p:cNvPr>
          <p:cNvSpPr>
            <a:spLocks noGrp="1"/>
          </p:cNvSpPr>
          <p:nvPr>
            <p:ph type="title"/>
          </p:nvPr>
        </p:nvSpPr>
        <p:spPr/>
        <p:txBody>
          <a:bodyPr>
            <a:normAutofit fontScale="90000"/>
          </a:bodyPr>
          <a:lstStyle/>
          <a:p>
            <a:r>
              <a:rPr lang="en-US" dirty="0"/>
              <a:t>v) Role of the Hr managers in promoting diversity and inclusion through flexible working</a:t>
            </a:r>
            <a:endParaRPr lang="en-GB" dirty="0"/>
          </a:p>
        </p:txBody>
      </p:sp>
      <p:sp>
        <p:nvSpPr>
          <p:cNvPr id="3" name="Content Placeholder 2">
            <a:extLst>
              <a:ext uri="{FF2B5EF4-FFF2-40B4-BE49-F238E27FC236}">
                <a16:creationId xmlns:a16="http://schemas.microsoft.com/office/drawing/2014/main" id="{C18BDD4C-4DCD-4C8C-BA7B-CB38033A3AB5}"/>
              </a:ext>
            </a:extLst>
          </p:cNvPr>
          <p:cNvSpPr>
            <a:spLocks noGrp="1"/>
          </p:cNvSpPr>
          <p:nvPr>
            <p:ph sz="half" idx="1"/>
          </p:nvPr>
        </p:nvSpPr>
        <p:spPr/>
        <p:txBody>
          <a:bodyPr/>
          <a:lstStyle/>
          <a:p>
            <a:r>
              <a:rPr lang="en-US" dirty="0"/>
              <a:t>Reviewing policies and practices.</a:t>
            </a:r>
          </a:p>
          <a:p>
            <a:r>
              <a:rPr lang="en-US" dirty="0"/>
              <a:t>By increasing number of people working from home.</a:t>
            </a:r>
          </a:p>
          <a:p>
            <a:r>
              <a:rPr lang="en-US" dirty="0"/>
              <a:t>Proposing a wider framework for advertising flexible job opportunities.</a:t>
            </a:r>
          </a:p>
          <a:p>
            <a:r>
              <a:rPr lang="en-US" dirty="0"/>
              <a:t>Prioritizing minority groups such as LGBTQ for flexible working opportunities.</a:t>
            </a:r>
            <a:endParaRPr lang="en-GB" dirty="0"/>
          </a:p>
        </p:txBody>
      </p:sp>
      <p:pic>
        <p:nvPicPr>
          <p:cNvPr id="6" name="Content Placeholder 5">
            <a:extLst>
              <a:ext uri="{FF2B5EF4-FFF2-40B4-BE49-F238E27FC236}">
                <a16:creationId xmlns:a16="http://schemas.microsoft.com/office/drawing/2014/main" id="{7C015ADB-4453-43EB-902F-9625C6369231}"/>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73788" y="2088320"/>
            <a:ext cx="5094285" cy="3124633"/>
          </a:xfrm>
        </p:spPr>
      </p:pic>
      <p:sp>
        <p:nvSpPr>
          <p:cNvPr id="7" name="TextBox 6">
            <a:extLst>
              <a:ext uri="{FF2B5EF4-FFF2-40B4-BE49-F238E27FC236}">
                <a16:creationId xmlns:a16="http://schemas.microsoft.com/office/drawing/2014/main" id="{4DE4FD07-C206-4D1E-9E40-2695A6D282B9}"/>
              </a:ext>
            </a:extLst>
          </p:cNvPr>
          <p:cNvSpPr txBox="1"/>
          <p:nvPr/>
        </p:nvSpPr>
        <p:spPr>
          <a:xfrm>
            <a:off x="6173788" y="5212953"/>
            <a:ext cx="5094287" cy="230832"/>
          </a:xfrm>
          <a:prstGeom prst="rect">
            <a:avLst/>
          </a:prstGeom>
          <a:noFill/>
        </p:spPr>
        <p:txBody>
          <a:bodyPr wrap="square" rtlCol="0">
            <a:spAutoFit/>
          </a:bodyPr>
          <a:lstStyle/>
          <a:p>
            <a:r>
              <a:rPr lang="en-GB" sz="900">
                <a:hlinkClick r:id="rId4" tooltip="https://perspectives-anotherwaytoview.blogspot.com/p/blog-page_19.html"/>
              </a:rPr>
              <a:t>This Photo</a:t>
            </a:r>
            <a:r>
              <a:rPr lang="en-GB" sz="900"/>
              <a:t> by Unknown Author is licensed under </a:t>
            </a:r>
            <a:r>
              <a:rPr lang="en-GB" sz="900">
                <a:hlinkClick r:id="rId5" tooltip="https://creativecommons.org/licenses/by/3.0/"/>
              </a:rPr>
              <a:t>CC BY</a:t>
            </a:r>
            <a:endParaRPr lang="en-GB" sz="900"/>
          </a:p>
        </p:txBody>
      </p:sp>
      <p:sp>
        <p:nvSpPr>
          <p:cNvPr id="4" name="TextBox 3">
            <a:extLst>
              <a:ext uri="{FF2B5EF4-FFF2-40B4-BE49-F238E27FC236}">
                <a16:creationId xmlns:a16="http://schemas.microsoft.com/office/drawing/2014/main" id="{617EE4FB-B6AA-4A5F-A750-40941F74CA9F}"/>
              </a:ext>
            </a:extLst>
          </p:cNvPr>
          <p:cNvSpPr txBox="1"/>
          <p:nvPr/>
        </p:nvSpPr>
        <p:spPr>
          <a:xfrm>
            <a:off x="5834743" y="5638800"/>
            <a:ext cx="6183086" cy="646331"/>
          </a:xfrm>
          <a:prstGeom prst="rect">
            <a:avLst/>
          </a:prstGeom>
          <a:noFill/>
        </p:spPr>
        <p:txBody>
          <a:bodyPr wrap="square" rtlCol="0">
            <a:spAutoFit/>
          </a:bodyPr>
          <a:lstStyle/>
          <a:p>
            <a:r>
              <a:rPr lang="en-US" dirty="0"/>
              <a:t>Sources: CIPD Profession Map 2022, Bontrager et al. 2021)</a:t>
            </a:r>
            <a:endParaRPr lang="en-GB" dirty="0"/>
          </a:p>
        </p:txBody>
      </p:sp>
    </p:spTree>
    <p:extLst>
      <p:ext uri="{BB962C8B-B14F-4D97-AF65-F5344CB8AC3E}">
        <p14:creationId xmlns:p14="http://schemas.microsoft.com/office/powerpoint/2010/main" val="2829638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ACE4F-C564-4391-82A1-6C53CAAC1B08}"/>
              </a:ext>
            </a:extLst>
          </p:cNvPr>
          <p:cNvSpPr>
            <a:spLocks noGrp="1"/>
          </p:cNvSpPr>
          <p:nvPr>
            <p:ph type="title"/>
          </p:nvPr>
        </p:nvSpPr>
        <p:spPr/>
        <p:txBody>
          <a:bodyPr/>
          <a:lstStyle/>
          <a:p>
            <a:r>
              <a:rPr lang="en-US" dirty="0"/>
              <a:t>V) cONCLUSION</a:t>
            </a:r>
            <a:endParaRPr lang="en-GB" dirty="0"/>
          </a:p>
        </p:txBody>
      </p:sp>
      <p:sp>
        <p:nvSpPr>
          <p:cNvPr id="3" name="Content Placeholder 2">
            <a:extLst>
              <a:ext uri="{FF2B5EF4-FFF2-40B4-BE49-F238E27FC236}">
                <a16:creationId xmlns:a16="http://schemas.microsoft.com/office/drawing/2014/main" id="{3DE5678E-A375-41CD-90F6-032DE8C19B85}"/>
              </a:ext>
            </a:extLst>
          </p:cNvPr>
          <p:cNvSpPr>
            <a:spLocks noGrp="1"/>
          </p:cNvSpPr>
          <p:nvPr>
            <p:ph sz="half" idx="1"/>
          </p:nvPr>
        </p:nvSpPr>
        <p:spPr/>
        <p:txBody>
          <a:bodyPr>
            <a:normAutofit lnSpcReduction="10000"/>
          </a:bodyPr>
          <a:lstStyle/>
          <a:p>
            <a:r>
              <a:rPr lang="en-US" dirty="0"/>
              <a:t>The presentation justified flexible working can promote diversity and inclusion.</a:t>
            </a:r>
          </a:p>
          <a:p>
            <a:r>
              <a:rPr lang="en-US" dirty="0"/>
              <a:t>The demand for flexible working will continue increasing.</a:t>
            </a:r>
          </a:p>
          <a:p>
            <a:r>
              <a:rPr lang="en-US" dirty="0"/>
              <a:t>Firms should embrace flexible working to promote diversity and inclusion.</a:t>
            </a:r>
          </a:p>
          <a:p>
            <a:r>
              <a:rPr lang="en-US" dirty="0"/>
              <a:t>The HR managers can increase diversity and inclusion through flexible working</a:t>
            </a:r>
          </a:p>
          <a:p>
            <a:endParaRPr lang="en-GB" dirty="0"/>
          </a:p>
        </p:txBody>
      </p:sp>
      <p:pic>
        <p:nvPicPr>
          <p:cNvPr id="6" name="Content Placeholder 5">
            <a:extLst>
              <a:ext uri="{FF2B5EF4-FFF2-40B4-BE49-F238E27FC236}">
                <a16:creationId xmlns:a16="http://schemas.microsoft.com/office/drawing/2014/main" id="{B575D575-6760-423D-ADCA-7AE979BD7A29}"/>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19798" y="1935921"/>
            <a:ext cx="5247757" cy="3356010"/>
          </a:xfrm>
        </p:spPr>
      </p:pic>
      <p:sp>
        <p:nvSpPr>
          <p:cNvPr id="7" name="TextBox 6">
            <a:extLst>
              <a:ext uri="{FF2B5EF4-FFF2-40B4-BE49-F238E27FC236}">
                <a16:creationId xmlns:a16="http://schemas.microsoft.com/office/drawing/2014/main" id="{6DA6A292-2186-453F-B90B-D898A14FC130}"/>
              </a:ext>
            </a:extLst>
          </p:cNvPr>
          <p:cNvSpPr txBox="1"/>
          <p:nvPr/>
        </p:nvSpPr>
        <p:spPr>
          <a:xfrm>
            <a:off x="6019798" y="5291931"/>
            <a:ext cx="5247757" cy="230832"/>
          </a:xfrm>
          <a:prstGeom prst="rect">
            <a:avLst/>
          </a:prstGeom>
          <a:noFill/>
        </p:spPr>
        <p:txBody>
          <a:bodyPr wrap="square" rtlCol="0">
            <a:spAutoFit/>
          </a:bodyPr>
          <a:lstStyle/>
          <a:p>
            <a:r>
              <a:rPr lang="en-GB" sz="900">
                <a:hlinkClick r:id="rId4" tooltip="https://www.hrconnect.cl/tendencias/6-beneficios-de-la-diversidad-en-el-trabajo/"/>
              </a:rPr>
              <a:t>This Photo</a:t>
            </a:r>
            <a:r>
              <a:rPr lang="en-GB" sz="900"/>
              <a:t> by Unknown Author is licensed under </a:t>
            </a:r>
            <a:r>
              <a:rPr lang="en-GB" sz="900">
                <a:hlinkClick r:id="rId5" tooltip="https://creativecommons.org/licenses/by-nc-nd/3.0/"/>
              </a:rPr>
              <a:t>CC BY-NC-ND</a:t>
            </a:r>
            <a:endParaRPr lang="en-GB" sz="900"/>
          </a:p>
        </p:txBody>
      </p:sp>
      <p:sp>
        <p:nvSpPr>
          <p:cNvPr id="4" name="TextBox 3">
            <a:extLst>
              <a:ext uri="{FF2B5EF4-FFF2-40B4-BE49-F238E27FC236}">
                <a16:creationId xmlns:a16="http://schemas.microsoft.com/office/drawing/2014/main" id="{2036C419-3286-4966-BE01-917939672804}"/>
              </a:ext>
            </a:extLst>
          </p:cNvPr>
          <p:cNvSpPr txBox="1"/>
          <p:nvPr/>
        </p:nvSpPr>
        <p:spPr>
          <a:xfrm>
            <a:off x="6640286" y="5791200"/>
            <a:ext cx="4637919" cy="369332"/>
          </a:xfrm>
          <a:prstGeom prst="rect">
            <a:avLst/>
          </a:prstGeom>
          <a:noFill/>
        </p:spPr>
        <p:txBody>
          <a:bodyPr wrap="square" rtlCol="0">
            <a:spAutoFit/>
          </a:bodyPr>
          <a:lstStyle/>
          <a:p>
            <a:r>
              <a:rPr lang="en-US" dirty="0"/>
              <a:t>CIPD Factsheet 2022)</a:t>
            </a:r>
            <a:endParaRPr lang="en-GB" dirty="0"/>
          </a:p>
        </p:txBody>
      </p:sp>
    </p:spTree>
    <p:extLst>
      <p:ext uri="{BB962C8B-B14F-4D97-AF65-F5344CB8AC3E}">
        <p14:creationId xmlns:p14="http://schemas.microsoft.com/office/powerpoint/2010/main" val="3052273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9B0AB-5255-4DE6-A638-DA46029FF686}"/>
              </a:ext>
            </a:extLst>
          </p:cNvPr>
          <p:cNvSpPr>
            <a:spLocks noGrp="1"/>
          </p:cNvSpPr>
          <p:nvPr>
            <p:ph type="title"/>
          </p:nvPr>
        </p:nvSpPr>
        <p:spPr/>
        <p:txBody>
          <a:bodyPr/>
          <a:lstStyle/>
          <a:p>
            <a:r>
              <a:rPr lang="en-US" dirty="0"/>
              <a:t>vi) References</a:t>
            </a:r>
            <a:endParaRPr lang="en-GB" dirty="0"/>
          </a:p>
        </p:txBody>
      </p:sp>
      <p:sp>
        <p:nvSpPr>
          <p:cNvPr id="5" name="Content Placeholder 4">
            <a:extLst>
              <a:ext uri="{FF2B5EF4-FFF2-40B4-BE49-F238E27FC236}">
                <a16:creationId xmlns:a16="http://schemas.microsoft.com/office/drawing/2014/main" id="{E93278E2-E759-4589-A39C-EBA7E06C1497}"/>
              </a:ext>
            </a:extLst>
          </p:cNvPr>
          <p:cNvSpPr>
            <a:spLocks noGrp="1"/>
          </p:cNvSpPr>
          <p:nvPr>
            <p:ph idx="1"/>
          </p:nvPr>
        </p:nvSpPr>
        <p:spPr>
          <a:xfrm>
            <a:off x="913795" y="1579418"/>
            <a:ext cx="10353762" cy="4821382"/>
          </a:xfrm>
        </p:spPr>
        <p:txBody>
          <a:bodyPr>
            <a:normAutofit fontScale="70000" lnSpcReduction="20000"/>
          </a:bodyPr>
          <a:lstStyle/>
          <a:p>
            <a:r>
              <a:rPr lang="en-US" dirty="0" err="1"/>
              <a:t>Acas</a:t>
            </a:r>
            <a:r>
              <a:rPr lang="en-US" dirty="0"/>
              <a:t>, 15th July 2021. New study reveals half of employers expect more flexible working requests from staff after the pandemic is over. [online] Available at: &lt;https://www.acas.org.uk/new-study-reveals-half-of-employers-expect-more-flexible-working-after-pandemic&gt; [Accessed 1 August 2022].</a:t>
            </a:r>
          </a:p>
          <a:p>
            <a:r>
              <a:rPr lang="en-US" dirty="0" err="1"/>
              <a:t>Acas</a:t>
            </a:r>
            <a:r>
              <a:rPr lang="en-US" dirty="0"/>
              <a:t>, 30th November 2021. Making flexible working the default – </a:t>
            </a:r>
            <a:r>
              <a:rPr lang="en-US" dirty="0" err="1"/>
              <a:t>Acas</a:t>
            </a:r>
            <a:r>
              <a:rPr lang="en-US" dirty="0"/>
              <a:t> response. [online] Available at: &lt;https://www.acas.org.uk/making-flexible-working-the-default-acas-response&gt; [Accessed 1 August 2022].</a:t>
            </a:r>
          </a:p>
          <a:p>
            <a:r>
              <a:rPr lang="en-US" dirty="0" err="1"/>
              <a:t>Bernadsky</a:t>
            </a:r>
            <a:r>
              <a:rPr lang="en-US" dirty="0"/>
              <a:t>, C. 2021. "How Johnson &amp; Johnson Helped Us Adopt 11 Children.” Available at: https://www.jnj.com/personal-stories/supporting-one-employee-through-11-adoptions (Accessed: 1st August 2022).</a:t>
            </a:r>
          </a:p>
          <a:p>
            <a:r>
              <a:rPr lang="en-US" dirty="0"/>
              <a:t>CIPD Factsheets, 2022. Flexible Working Practices. Available at: https://www.cipd.co.uk/knowledge/fundamentals/relations/flexible-working/factsheet (Accessed: 1st August 2022).</a:t>
            </a:r>
          </a:p>
          <a:p>
            <a:r>
              <a:rPr lang="en-US" dirty="0"/>
              <a:t>CIPD Profession Map, 2021. Available at: https://peopleprofession.cipd.org/profession-map#gref (Accessed: 1st August 2022).</a:t>
            </a:r>
          </a:p>
          <a:p>
            <a:r>
              <a:rPr lang="en-US" dirty="0"/>
              <a:t>UNIDO, 2020. Flexible working arrangements and the future of work: promoting gender equality, diversity and inclusion. Available at: https://www.unido.org/news/flexible-working-arrangements-and-future-work-promoting-gender-equality-diversity-and-inclusion (Accessed: 1st August 2022).</a:t>
            </a:r>
          </a:p>
          <a:p>
            <a:r>
              <a:rPr lang="en-US" dirty="0" err="1"/>
              <a:t>Woldoff</a:t>
            </a:r>
            <a:r>
              <a:rPr lang="en-US" dirty="0"/>
              <a:t>, R., &amp; Litchfield, R. C. (2021). Digital nomads : in search of freedom, community, and meaningful work in the new economy. New York, New York: Oxford University Press.</a:t>
            </a:r>
          </a:p>
        </p:txBody>
      </p:sp>
    </p:spTree>
    <p:extLst>
      <p:ext uri="{BB962C8B-B14F-4D97-AF65-F5344CB8AC3E}">
        <p14:creationId xmlns:p14="http://schemas.microsoft.com/office/powerpoint/2010/main" val="3911716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9" name="Picture 8" descr="A picture containing text&#10;&#10;Description automatically generated">
            <a:extLst>
              <a:ext uri="{FF2B5EF4-FFF2-40B4-BE49-F238E27FC236}">
                <a16:creationId xmlns:a16="http://schemas.microsoft.com/office/drawing/2014/main" id="{BC7BD655-4AFE-1A2E-8792-2BE6628E5805}"/>
              </a:ext>
            </a:extLst>
          </p:cNvPr>
          <p:cNvPicPr>
            <a:picLocks noChangeAspect="1"/>
          </p:cNvPicPr>
          <p:nvPr/>
        </p:nvPicPr>
        <p:blipFill rotWithShape="1">
          <a:blip r:embed="rId3">
            <a:extLst>
              <a:ext uri="{28A0092B-C50C-407E-A947-70E740481C1C}">
                <a14:useLocalDpi xmlns:a14="http://schemas.microsoft.com/office/drawing/2010/main" val="0"/>
              </a:ext>
            </a:extLst>
          </a:blip>
          <a:srcRect t="18797" r="1" b="7448"/>
          <a:stretch/>
        </p:blipFill>
        <p:spPr>
          <a:xfrm>
            <a:off x="913795" y="643466"/>
            <a:ext cx="10276720" cy="55710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0096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80">
                                          <p:stCondLst>
                                            <p:cond delay="0"/>
                                          </p:stCondLst>
                                        </p:cTn>
                                        <p:tgtEl>
                                          <p:spTgt spid="9"/>
                                        </p:tgtEl>
                                      </p:cBhvr>
                                    </p:animEffect>
                                    <p:anim calcmode="lin" valueType="num">
                                      <p:cBhvr>
                                        <p:cTn id="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3" dur="26">
                                          <p:stCondLst>
                                            <p:cond delay="650"/>
                                          </p:stCondLst>
                                        </p:cTn>
                                        <p:tgtEl>
                                          <p:spTgt spid="9"/>
                                        </p:tgtEl>
                                      </p:cBhvr>
                                      <p:to x="100000" y="60000"/>
                                    </p:animScale>
                                    <p:animScale>
                                      <p:cBhvr>
                                        <p:cTn id="14" dur="166" decel="50000">
                                          <p:stCondLst>
                                            <p:cond delay="676"/>
                                          </p:stCondLst>
                                        </p:cTn>
                                        <p:tgtEl>
                                          <p:spTgt spid="9"/>
                                        </p:tgtEl>
                                      </p:cBhvr>
                                      <p:to x="100000" y="100000"/>
                                    </p:animScale>
                                    <p:animScale>
                                      <p:cBhvr>
                                        <p:cTn id="15" dur="26">
                                          <p:stCondLst>
                                            <p:cond delay="1312"/>
                                          </p:stCondLst>
                                        </p:cTn>
                                        <p:tgtEl>
                                          <p:spTgt spid="9"/>
                                        </p:tgtEl>
                                      </p:cBhvr>
                                      <p:to x="100000" y="80000"/>
                                    </p:animScale>
                                    <p:animScale>
                                      <p:cBhvr>
                                        <p:cTn id="16" dur="166" decel="50000">
                                          <p:stCondLst>
                                            <p:cond delay="1338"/>
                                          </p:stCondLst>
                                        </p:cTn>
                                        <p:tgtEl>
                                          <p:spTgt spid="9"/>
                                        </p:tgtEl>
                                      </p:cBhvr>
                                      <p:to x="100000" y="100000"/>
                                    </p:animScale>
                                    <p:animScale>
                                      <p:cBhvr>
                                        <p:cTn id="17" dur="26">
                                          <p:stCondLst>
                                            <p:cond delay="1642"/>
                                          </p:stCondLst>
                                        </p:cTn>
                                        <p:tgtEl>
                                          <p:spTgt spid="9"/>
                                        </p:tgtEl>
                                      </p:cBhvr>
                                      <p:to x="100000" y="90000"/>
                                    </p:animScale>
                                    <p:animScale>
                                      <p:cBhvr>
                                        <p:cTn id="18" dur="166" decel="50000">
                                          <p:stCondLst>
                                            <p:cond delay="1668"/>
                                          </p:stCondLst>
                                        </p:cTn>
                                        <p:tgtEl>
                                          <p:spTgt spid="9"/>
                                        </p:tgtEl>
                                      </p:cBhvr>
                                      <p:to x="100000" y="100000"/>
                                    </p:animScale>
                                    <p:animScale>
                                      <p:cBhvr>
                                        <p:cTn id="19" dur="26">
                                          <p:stCondLst>
                                            <p:cond delay="1808"/>
                                          </p:stCondLst>
                                        </p:cTn>
                                        <p:tgtEl>
                                          <p:spTgt spid="9"/>
                                        </p:tgtEl>
                                      </p:cBhvr>
                                      <p:to x="100000" y="95000"/>
                                    </p:animScale>
                                    <p:animScale>
                                      <p:cBhvr>
                                        <p:cTn id="20"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08F50ACD-2B4D-95F9-90D5-ABC3B42F8002}"/>
              </a:ext>
            </a:extLst>
          </p:cNvPr>
          <p:cNvPicPr>
            <a:picLocks noChangeAspect="1"/>
          </p:cNvPicPr>
          <p:nvPr/>
        </p:nvPicPr>
        <p:blipFill rotWithShape="1">
          <a:blip r:embed="rId3">
            <a:extLst>
              <a:ext uri="{28A0092B-C50C-407E-A947-70E740481C1C}">
                <a14:useLocalDpi xmlns:a14="http://schemas.microsoft.com/office/drawing/2010/main" val="0"/>
              </a:ext>
            </a:extLst>
          </a:blip>
          <a:srcRect l="26214"/>
          <a:stretch/>
        </p:blipFill>
        <p:spPr>
          <a:xfrm>
            <a:off x="913795" y="643466"/>
            <a:ext cx="10276720" cy="557106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808890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1177</TotalTime>
  <Words>2255</Words>
  <Application>Microsoft Office PowerPoint</Application>
  <PresentationFormat>Widescreen</PresentationFormat>
  <Paragraphs>73</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Bookman Old Style</vt:lpstr>
      <vt:lpstr>Calibri</vt:lpstr>
      <vt:lpstr>Rockwell</vt:lpstr>
      <vt:lpstr>Damask</vt:lpstr>
      <vt:lpstr>MANAGING PEOPLE (LCBB5004)</vt:lpstr>
      <vt:lpstr>I) iNTRODUCTION</vt:lpstr>
      <vt:lpstr>ii) Key reasons for the rising demand of employees seeking flexible working</vt:lpstr>
      <vt:lpstr>iii) Why it is important for organisation to adopt flexible working </vt:lpstr>
      <vt:lpstr>iv) Using flexible working flexibility to promote equality, diversity, and inclusion</vt:lpstr>
      <vt:lpstr>v) Role of the Hr managers in promoting diversity and inclusion through flexible working</vt:lpstr>
      <vt:lpstr>V) cONCLUSION</vt:lpstr>
      <vt:lpstr>vi) 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2030582@student.uwtsd.ac.uk</dc:creator>
  <cp:lastModifiedBy>Bianca Constandachi (2030582)</cp:lastModifiedBy>
  <cp:revision>14</cp:revision>
  <dcterms:created xsi:type="dcterms:W3CDTF">2022-08-01T13:11:12Z</dcterms:created>
  <dcterms:modified xsi:type="dcterms:W3CDTF">2022-08-19T13:27:39Z</dcterms:modified>
</cp:coreProperties>
</file>