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4"/>
  </p:sldMasterIdLst>
  <p:notesMasterIdLst>
    <p:notesMasterId r:id="rId20"/>
  </p:notesMasterIdLst>
  <p:handoutMasterIdLst>
    <p:handoutMasterId r:id="rId21"/>
  </p:handoutMasterIdLst>
  <p:sldIdLst>
    <p:sldId id="281" r:id="rId5"/>
    <p:sldId id="269" r:id="rId6"/>
    <p:sldId id="268" r:id="rId7"/>
    <p:sldId id="272" r:id="rId8"/>
    <p:sldId id="270" r:id="rId9"/>
    <p:sldId id="273" r:id="rId10"/>
    <p:sldId id="274" r:id="rId11"/>
    <p:sldId id="271" r:id="rId12"/>
    <p:sldId id="275" r:id="rId13"/>
    <p:sldId id="277" r:id="rId14"/>
    <p:sldId id="282" r:id="rId15"/>
    <p:sldId id="276" r:id="rId16"/>
    <p:sldId id="278" r:id="rId17"/>
    <p:sldId id="279" r:id="rId18"/>
    <p:sldId id="280" r:id="rId19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FEF"/>
          </a:solidFill>
        </a:fill>
      </a:tcStyle>
    </a:wholeTbl>
    <a:band1H>
      <a:tcStyle>
        <a:tcBdr/>
        <a:fill>
          <a:solidFill>
            <a:srgbClr val="CBDEDE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BDEDE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9999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9999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009999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009999"/>
          </a:solidFill>
        </a:fill>
      </a:tcStyle>
    </a:firstRow>
  </a:tblStyle>
  <a:tblStyle styleId="{B301B821-A1FF-4177-AEE7-76D212191A09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009999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009999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009999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009999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7EFEF"/>
          </a:solidFill>
        </a:fill>
      </a:tcStyle>
    </a:band1H>
    <a:band1V>
      <a:tcStyle>
        <a:tcBdr/>
        <a:fill>
          <a:solidFill>
            <a:srgbClr val="E7EFEF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9999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9999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64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3F72DFC-9F40-7DD7-489D-05ACF6F3B5F8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1218986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881B25-4E0D-61D6-CEC7-983290356307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1218986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7EB968C-0B84-46FD-B660-70BA5823B0E7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1218986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8/7/2026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07AD7C-9EB4-CC7A-9FE8-FA66BE6F7C84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1218986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4912D5-2F22-223E-1809-E1EC87D7A783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1218986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0D6A7CB-0263-45E9-93DD-B7FDE71623D3}" type="slidenum">
              <a:t>‹#›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619746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7A3FC8A-1A8D-D284-E20C-AC71BCCB1216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1218986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8EC993-BCFA-B10F-D1E9-DF6F7324C580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1218986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105C8004-EC9D-4AFB-9813-4D95454FBFC6}" type="datetime1">
              <a:rPr lang="en-US"/>
              <a:pPr lvl="0"/>
              <a:t>8/7/2026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27A9D51-C71F-A152-D10D-D01265A96BD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3" y="685800"/>
            <a:ext cx="6096003" cy="34290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A2D7CCB-D8FF-9264-DACF-D082C3EC7C5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994EB8-CF56-DBC1-6708-FAB142EE20D2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1218986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DB1903-7CEE-8228-000E-9B7A97616A5A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1218986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8DEDC880-0A66-4902-B3C0-26F1E06F14A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146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1218986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6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609493" marR="0" lvl="1" indent="0" algn="l" defTabSz="1218986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6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1218986" marR="0" lvl="2" indent="0" algn="l" defTabSz="1218986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6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828479" marR="0" lvl="3" indent="0" algn="l" defTabSz="1218986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6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2437973" marR="0" lvl="4" indent="0" algn="l" defTabSz="1218986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6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1ED47A-7AF8-87A9-B50A-6F50638E06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10025D-BDC3-17C7-8CE8-2E611385A91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520496-1E32-763E-C554-EFF6E43BC3BE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1218986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CEFA046-4C9C-492C-900E-3A89C06BDBBB}" type="slidenum">
              <a:t>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1256E7-B15E-4B06-A07B-6945B2E9A8E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8175A3-EB40-7CC1-93BE-B373C544A56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69614D-30E5-E186-EFA2-834540B00902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1218986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F02B73E-7C51-4D03-A64D-E7DAC9F479F0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AB812D-8FAD-4E3C-A0B7-3E5D0206DD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614EA6-B721-DCFE-05B6-A20E36E9F25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071D76-E148-91E4-F901-FE925FE04304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1218986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2EB3801-58F2-4EE1-B859-80AE23476822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1B581F-E083-6758-E2E8-0775FA44C6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C9500E-BBBD-795E-DF60-C2B42196951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28D20F-A918-AF8C-BC35-FCA570D6BD79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1218986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491353E-939D-4194-BC68-E1AFE4BC3A29}" type="slidenum">
              <a:t>10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D09C4-1783-6779-A678-C2F8A6741D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603" y="1122363"/>
            <a:ext cx="9141619" cy="2387600"/>
          </a:xfrm>
        </p:spPr>
        <p:txBody>
          <a:bodyPr anchor="b"/>
          <a:lstStyle>
            <a:lvl1pPr algn="ctr">
              <a:defRPr sz="5998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88DB0B-C221-85A1-8AF7-FC27B75D08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603" y="3602038"/>
            <a:ext cx="9141619" cy="1655762"/>
          </a:xfrm>
        </p:spPr>
        <p:txBody>
          <a:bodyPr/>
          <a:lstStyle>
            <a:lvl1pPr marL="0" indent="0" algn="ctr">
              <a:buNone/>
              <a:defRPr sz="2399"/>
            </a:lvl1pPr>
            <a:lvl2pPr marL="457063" indent="0" algn="ctr">
              <a:buNone/>
              <a:defRPr sz="1999"/>
            </a:lvl2pPr>
            <a:lvl3pPr marL="914126" indent="0" algn="ctr">
              <a:buNone/>
              <a:defRPr sz="1799"/>
            </a:lvl3pPr>
            <a:lvl4pPr marL="1371189" indent="0" algn="ctr">
              <a:buNone/>
              <a:defRPr sz="1600"/>
            </a:lvl4pPr>
            <a:lvl5pPr marL="1828251" indent="0" algn="ctr">
              <a:buNone/>
              <a:defRPr sz="1600"/>
            </a:lvl5pPr>
            <a:lvl6pPr marL="2285314" indent="0" algn="ctr">
              <a:buNone/>
              <a:defRPr sz="1600"/>
            </a:lvl6pPr>
            <a:lvl7pPr marL="2742377" indent="0" algn="ctr">
              <a:buNone/>
              <a:defRPr sz="1600"/>
            </a:lvl7pPr>
            <a:lvl8pPr marL="3199440" indent="0" algn="ctr">
              <a:buNone/>
              <a:defRPr sz="1600"/>
            </a:lvl8pPr>
            <a:lvl9pPr marL="365650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EDBA00-6113-F9E1-C3D1-A61FEFC51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019B4B8-DA2E-4D61-B550-98C7AE847E17}" type="datetime1">
              <a:rPr lang="en-US" smtClean="0"/>
              <a:pPr lvl="0"/>
              <a:t>8/7/2026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6EE47A-B2A0-C83C-100B-5ACB632D2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E457DE-1078-AFA5-9C5A-F72DA68C8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B72FDCB-4D67-458B-971B-A1580B39A3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852906"/>
      </p:ext>
    </p:extLst>
  </p:cSld>
  <p:clrMapOvr>
    <a:masterClrMapping/>
  </p:clrMapOvr>
  <p:transition spd="med">
    <p:fade/>
  </p:transition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79FF5-479F-A0E2-F4F6-445AD9FD1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58E4A-B215-D13E-0F3E-FC5A6BF5C7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498E18-F52B-4A0C-94E5-810CC4CAFB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A86DFCF-B6EB-49A3-9E50-8A76B3914264}" type="datetime1">
              <a:rPr lang="en-US" smtClean="0"/>
              <a:pPr lvl="0"/>
              <a:t>8/7/2026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E65CA9-EF48-0D8C-6F75-45A210B89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D11E56-CFDB-7570-D282-1B88DDFBE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DDF0CA0-0B1A-4945-B6F3-7E0713C1FB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110719"/>
      </p:ext>
    </p:extLst>
  </p:cSld>
  <p:clrMapOvr>
    <a:masterClrMapping/>
  </p:clrMapOvr>
  <p:transition spd="med">
    <p:fade/>
  </p:transition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A8608-D677-9358-3AC6-B7AB2454A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633" y="1709739"/>
            <a:ext cx="10512862" cy="2852737"/>
          </a:xfrm>
        </p:spPr>
        <p:txBody>
          <a:bodyPr anchor="b"/>
          <a:lstStyle>
            <a:lvl1pPr>
              <a:defRPr sz="5998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7E3B89-496D-3645-303A-188B7586A8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633" y="4589464"/>
            <a:ext cx="10512862" cy="1500187"/>
          </a:xfrm>
        </p:spPr>
        <p:txBody>
          <a:bodyPr/>
          <a:lstStyle>
            <a:lvl1pPr marL="0" indent="0">
              <a:buNone/>
              <a:defRPr sz="2399">
                <a:solidFill>
                  <a:schemeClr val="tx1">
                    <a:tint val="82000"/>
                  </a:schemeClr>
                </a:solidFill>
              </a:defRPr>
            </a:lvl1pPr>
            <a:lvl2pPr marL="457063" indent="0">
              <a:buNone/>
              <a:defRPr sz="1999">
                <a:solidFill>
                  <a:schemeClr val="tx1">
                    <a:tint val="82000"/>
                  </a:schemeClr>
                </a:solidFill>
              </a:defRPr>
            </a:lvl2pPr>
            <a:lvl3pPr marL="914126" indent="0">
              <a:buNone/>
              <a:defRPr sz="1799">
                <a:solidFill>
                  <a:schemeClr val="tx1">
                    <a:tint val="82000"/>
                  </a:schemeClr>
                </a:solidFill>
              </a:defRPr>
            </a:lvl3pPr>
            <a:lvl4pPr marL="1371189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251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5314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2377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19944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6503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994551-D55F-4DF6-4226-7023AE369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2DBB5F8-CB62-40E9-86A6-F7160F43A733}" type="datetime1">
              <a:rPr lang="en-US" smtClean="0"/>
              <a:pPr lvl="0"/>
              <a:t>8/7/2026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F6777-B211-3786-DDDB-0487FEDEC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09B35-D65A-DFA8-8501-925AE5D95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79F65C6-2C56-4875-B597-C61822D5F1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812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71682-620F-FAF2-4A42-A9854EE67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9277D-434B-E79B-46B7-EC6D3D8FC0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798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0D0FF1-2C42-9295-3B3F-7552C2DB92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0592" y="1825625"/>
            <a:ext cx="518025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50D469-52D5-AEDC-99CD-0322939BF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CF9F9F4-5E55-44DB-BABD-097C062D94E2}" type="datetime1">
              <a:rPr lang="en-US" smtClean="0"/>
              <a:pPr lvl="0"/>
              <a:t>8/7/2026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2D4EAD-BD3D-210D-DB3A-B4564004A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34FE84-B330-D78A-F879-E694DAE06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B82F2B1-A187-41D1-B8E8-9EB128324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437738"/>
      </p:ext>
    </p:extLst>
  </p:cSld>
  <p:clrMapOvr>
    <a:masterClrMapping/>
  </p:clrMapOvr>
  <p:transition spd="med">
    <p:fade/>
  </p:transition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4EDD7-8B35-C45B-3930-9B41064C4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69" y="365126"/>
            <a:ext cx="105128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A0A390-7ABC-E772-4B7F-5DF512719A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570" y="1681163"/>
            <a:ext cx="5156444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CB471E-33ED-D733-E5A7-D217990C86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570" y="2505075"/>
            <a:ext cx="5156444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307E9C-6769-CCA5-8747-417D740C48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0593" y="1681163"/>
            <a:ext cx="5181838" cy="823912"/>
          </a:xfrm>
        </p:spPr>
        <p:txBody>
          <a:bodyPr anchor="b"/>
          <a:lstStyle>
            <a:lvl1pPr marL="0" indent="0">
              <a:buNone/>
              <a:defRPr sz="2399" b="1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42537-EBEC-14F5-EAF3-2D892101DE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0593" y="2505075"/>
            <a:ext cx="518183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F1C3C5-AA20-2AE6-726B-B7F162F01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D57E079-C26C-4F58-ACE9-C08143D0A822}" type="datetime1">
              <a:rPr lang="en-US" smtClean="0"/>
              <a:pPr lvl="0"/>
              <a:t>8/7/2026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3D602B-80C4-0C35-F869-11C423C5C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EE3C97-A251-0A1C-18A3-2E71C41DF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A69C470-1A78-4E49-A671-4E5AEB02A4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384977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3101B-8E4B-C9DA-3808-120E75524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577FB4-8389-3416-728C-E7505EABE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5CEB755-5284-4739-8817-446BD0300A27}" type="datetime1">
              <a:rPr lang="en-US" smtClean="0"/>
              <a:pPr lvl="0"/>
              <a:t>8/7/2026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8C5FD8-AABC-1602-B5D9-CFDB19768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045875-83A8-2BF6-2280-0EFD58914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64C90E1-5FC0-4642-AE8C-E520F46BC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5662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DBAD31-4EB0-E0EA-70CC-85411BC8F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2DBB5F8-CB62-40E9-86A6-F7160F43A733}" type="datetime1">
              <a:rPr lang="en-US" smtClean="0"/>
              <a:pPr lvl="0"/>
              <a:t>8/7/2026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FBFC1B-F826-F3FF-2C52-AB9BA9CD1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32B43E-432D-054F-3BDD-4D86F3159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79F65C6-2C56-4875-B597-C61822D5F1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462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0B1BA-7EE4-E143-0C41-50A5E7827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9CC98-909B-7411-312E-5CA89B8B1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838" y="987426"/>
            <a:ext cx="6170593" cy="4873625"/>
          </a:xfrm>
        </p:spPr>
        <p:txBody>
          <a:bodyPr/>
          <a:lstStyle>
            <a:lvl1pPr>
              <a:defRPr sz="3199"/>
            </a:lvl1pPr>
            <a:lvl2pPr>
              <a:defRPr sz="2799"/>
            </a:lvl2pPr>
            <a:lvl3pPr>
              <a:defRPr sz="2399"/>
            </a:lvl3pPr>
            <a:lvl4pPr>
              <a:defRPr sz="1999"/>
            </a:lvl4pPr>
            <a:lvl5pPr>
              <a:defRPr sz="1999"/>
            </a:lvl5pPr>
            <a:lvl6pPr>
              <a:defRPr sz="1999"/>
            </a:lvl6pPr>
            <a:lvl7pPr>
              <a:defRPr sz="1999"/>
            </a:lvl7pPr>
            <a:lvl8pPr>
              <a:defRPr sz="1999"/>
            </a:lvl8pPr>
            <a:lvl9pPr>
              <a:defRPr sz="199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225031-B431-80DB-C44F-4DBBB69A46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8D5B99-1550-2E36-5C55-77C65C5F9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7F0F737-A212-4650-ADBB-C129DB5CA2CD}" type="datetime1">
              <a:rPr lang="en-US" smtClean="0"/>
              <a:pPr lvl="0"/>
              <a:t>8/7/2026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A1C297-50C7-7073-D320-ED690C0F4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16A505-D3D0-48C8-47B8-CCA978674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83DB855-CA01-4EB2-BBC5-73BA4F9AD9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22335"/>
      </p:ext>
    </p:extLst>
  </p:cSld>
  <p:clrMapOvr>
    <a:masterClrMapping/>
  </p:clrMapOvr>
  <p:transition spd="med">
    <p:fade/>
  </p:transition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A6DBE-CBD1-55D1-4F37-E3AB5FD50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70" y="457200"/>
            <a:ext cx="3931213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46DE96-29FC-025D-A890-2D09041B81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1838" y="987426"/>
            <a:ext cx="6170593" cy="4873625"/>
          </a:xfrm>
        </p:spPr>
        <p:txBody>
          <a:bodyPr/>
          <a:lstStyle>
            <a:lvl1pPr marL="0" indent="0">
              <a:buNone/>
              <a:defRPr sz="3199"/>
            </a:lvl1pPr>
            <a:lvl2pPr marL="457063" indent="0">
              <a:buNone/>
              <a:defRPr sz="2799"/>
            </a:lvl2pPr>
            <a:lvl3pPr marL="914126" indent="0">
              <a:buNone/>
              <a:defRPr sz="2399"/>
            </a:lvl3pPr>
            <a:lvl4pPr marL="1371189" indent="0">
              <a:buNone/>
              <a:defRPr sz="1999"/>
            </a:lvl4pPr>
            <a:lvl5pPr marL="1828251" indent="0">
              <a:buNone/>
              <a:defRPr sz="1999"/>
            </a:lvl5pPr>
            <a:lvl6pPr marL="2285314" indent="0">
              <a:buNone/>
              <a:defRPr sz="1999"/>
            </a:lvl6pPr>
            <a:lvl7pPr marL="2742377" indent="0">
              <a:buNone/>
              <a:defRPr sz="1999"/>
            </a:lvl7pPr>
            <a:lvl8pPr marL="3199440" indent="0">
              <a:buNone/>
              <a:defRPr sz="1999"/>
            </a:lvl8pPr>
            <a:lvl9pPr marL="3656503" indent="0">
              <a:buNone/>
              <a:defRPr sz="1999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EA711-4D61-3B6C-3A4A-3CA1498965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570" y="2057400"/>
            <a:ext cx="393121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6EE78D-ABDA-FA0E-A3B3-4EAF7479A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2DBB5F8-CB62-40E9-86A6-F7160F43A733}" type="datetime1">
              <a:rPr lang="en-US" smtClean="0"/>
              <a:pPr lvl="0"/>
              <a:t>8/7/2026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5D2797-1CD6-E293-D5FA-B6C160760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2BF4D2-50DD-FC99-36C2-3BD7883FF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79F65C6-2C56-4875-B597-C61822D5F1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968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65E42-0A06-0357-E787-04C048363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973C6F-D53B-D12E-5E08-EEB54F91AD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A84DBB-185D-1D04-DBFE-D9CD15D9D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2DBB5F8-CB62-40E9-86A6-F7160F43A733}" type="datetime1">
              <a:rPr lang="en-US" smtClean="0"/>
              <a:pPr lvl="0"/>
              <a:t>8/7/2026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CC1A8-322A-AAE9-8685-5BF75E34C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A202CE-28AE-A0F5-48EE-E47B8B505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79F65C6-2C56-4875-B597-C61822D5F1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274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6FD5EF-2D4B-6B46-9EA4-736B0EE9EF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2628" y="365125"/>
            <a:ext cx="262821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A21806-8C73-B01F-DF7E-F2054638A5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7982" y="365125"/>
            <a:ext cx="7732286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C9360C-E1D3-BF2E-F593-E91F59BF1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2DBB5F8-CB62-40E9-86A6-F7160F43A733}" type="datetime1">
              <a:rPr lang="en-US" smtClean="0"/>
              <a:pPr lvl="0"/>
              <a:t>8/7/2026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F99AB-0BCB-B1A8-BD48-1A0CF7C85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6D50D7-346A-A3B8-D4C4-877CECFED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79F65C6-2C56-4875-B597-C61822D5F1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130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EAEED2-7FEF-1EA1-5B21-3FBBDD182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982" y="365126"/>
            <a:ext cx="105128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B9CE2E-1B15-28F8-9C2F-D69D4B3FA8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7982" y="1825625"/>
            <a:ext cx="105128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E23A7-5C91-B474-7FD6-24A367712B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7982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lvl="0"/>
            <a:fld id="{42DBB5F8-CB62-40E9-86A6-F7160F43A733}" type="datetime1">
              <a:rPr lang="en-US" smtClean="0"/>
              <a:pPr lvl="0"/>
              <a:t>8/7/2026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ECA9BA-887B-B652-E5B6-72A1F20994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7549" y="6356351"/>
            <a:ext cx="41137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338CAF-3143-BCD1-E147-2D5AAB377C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08357" y="6356351"/>
            <a:ext cx="27424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lvl="0"/>
            <a:fld id="{479F65C6-2C56-4875-B597-C61822D5F1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827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</p:sldLayoutIdLst>
  <p:transition spd="med">
    <p:fade/>
  </p:transition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sg-link.byteoversea.com/?target=https%3A%2F%2FRADIO.NET&amp;scene=im&amp;aid=495671&amp;lang=en-US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sg-link.byteoversea.com/?target=https%3A%2F%2FRADIO.NET&amp;scene=im&amp;aid=495671&amp;lang=en-U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g-link.byteoversea.com/?target=https%3A%2F%2FRADIO.NET&amp;scene=im&amp;aid=495671&amp;lang=en-U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sg-link.byteoversea.com/?target=https%3A%2F%2FRADIO.NET&amp;scene=im&amp;aid=495671&amp;lang=en-U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sg-link.byteoversea.com/?target=https%3A%2F%2FRADIO.NET&amp;scene=im&amp;aid=495671&amp;lang=en-U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0462D-07FE-D48C-769E-B34E6C850B3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340429" y="608992"/>
            <a:ext cx="6082413" cy="1152125"/>
          </a:xfrm>
        </p:spPr>
        <p:txBody>
          <a:bodyPr/>
          <a:lstStyle/>
          <a:p>
            <a:pPr lvl="0"/>
            <a:r>
              <a:rPr lang="en-GB" b="1" dirty="0"/>
              <a:t>  ikeradio.net        </a:t>
            </a:r>
            <a:endParaRPr lang="en-US" dirty="0"/>
          </a:p>
        </p:txBody>
      </p:sp>
      <p:sp>
        <p:nvSpPr>
          <p:cNvPr id="3" name="Subtitle 4">
            <a:extLst>
              <a:ext uri="{FF2B5EF4-FFF2-40B4-BE49-F238E27FC236}">
                <a16:creationId xmlns:a16="http://schemas.microsoft.com/office/drawing/2014/main" id="{1FB2C677-F5F3-3575-FFDE-C770A380C68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625172" y="2513466"/>
            <a:ext cx="9141619" cy="2276248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r>
              <a:rPr lang="en-GB" sz="2600" dirty="0"/>
              <a:t>Name - Colin Charles</a:t>
            </a:r>
          </a:p>
          <a:p>
            <a:pPr lvl="0">
              <a:lnSpc>
                <a:spcPct val="80000"/>
              </a:lnSpc>
            </a:pPr>
            <a:r>
              <a:rPr lang="en-GB" sz="2600" dirty="0"/>
              <a:t>Student ID number - 2509080 </a:t>
            </a:r>
          </a:p>
          <a:p>
            <a:pPr lvl="0">
              <a:lnSpc>
                <a:spcPct val="80000"/>
              </a:lnSpc>
            </a:pPr>
            <a:r>
              <a:rPr lang="en-GB" sz="2600" dirty="0"/>
              <a:t>Module code  - LCLM4006      </a:t>
            </a:r>
          </a:p>
          <a:p>
            <a:pPr lvl="0">
              <a:lnSpc>
                <a:spcPct val="80000"/>
              </a:lnSpc>
            </a:pPr>
            <a:r>
              <a:rPr lang="en-GB" sz="2600" dirty="0"/>
              <a:t>Module title – Enterprise ad entrepreneurship</a:t>
            </a:r>
          </a:p>
          <a:p>
            <a:pPr lvl="0">
              <a:lnSpc>
                <a:spcPct val="80000"/>
              </a:lnSpc>
            </a:pPr>
            <a:r>
              <a:rPr lang="en-GB" sz="2600" dirty="0"/>
              <a:t>Lecturer’s name – Dr </a:t>
            </a:r>
            <a:r>
              <a:rPr lang="en-GB" sz="2600" dirty="0" err="1"/>
              <a:t>Mustakkima</a:t>
            </a:r>
            <a:r>
              <a:rPr lang="en-GB" sz="2600" dirty="0"/>
              <a:t> Afrin</a:t>
            </a:r>
          </a:p>
          <a:p>
            <a:pPr lvl="0">
              <a:lnSpc>
                <a:spcPct val="80000"/>
              </a:lnSpc>
            </a:pPr>
            <a:endParaRPr lang="en-US" sz="2600" dirty="0"/>
          </a:p>
        </p:txBody>
      </p:sp>
    </p:spTree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1BA2B-E2AB-5FDA-D563-8C3C7F53258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INTRODUCTION</a:t>
            </a:r>
            <a:br>
              <a:rPr lang="en-GB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7969A-A60F-5EA4-5D29-6DE845FEB35A}"/>
              </a:ext>
            </a:extLst>
          </p:cNvPr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70000"/>
              </a:lnSpc>
            </a:pPr>
            <a:r>
              <a:rPr lang="en-GB" sz="1500"/>
              <a:t>About Me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Name: Colin Charles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30+ years’ experience in radio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10 years across production, programming &amp; operations at the BBC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Owner/operator of independent radio enterprises under IQ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Purpose of Presentation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Present full business plan for IKE </a:t>
            </a:r>
            <a:r>
              <a:rPr lang="en-GB" sz="1500">
                <a:hlinkClick r:id="rId2" tooltip="auto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RADIO.NET</a:t>
            </a:r>
            <a:endParaRPr lang="en-GB" sz="1500"/>
          </a:p>
          <a:p>
            <a:pPr lvl="0">
              <a:lnSpc>
                <a:spcPct val="70000"/>
              </a:lnSpc>
            </a:pPr>
            <a:r>
              <a:rPr lang="en-GB" sz="1500"/>
              <a:t>Demonstrate how the service meets market needs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Explain operational, legal &amp; financial arrangements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Confirm investment required &amp; projected outcomes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My Role: I am an Entrepreneur – IKE </a:t>
            </a:r>
            <a:r>
              <a:rPr lang="en-GB" sz="1500">
                <a:hlinkClick r:id="rId2" tooltip="auto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RADIO.NET</a:t>
            </a:r>
            <a:r>
              <a:rPr lang="en-GB" sz="1500"/>
              <a:t> is fully independent under my enterprise IQ.</a:t>
            </a:r>
          </a:p>
          <a:p>
            <a:pPr lvl="0">
              <a:lnSpc>
                <a:spcPct val="70000"/>
              </a:lnSpc>
            </a:pPr>
            <a:endParaRPr lang="en-US" sz="1500"/>
          </a:p>
        </p:txBody>
      </p:sp>
      <p:pic>
        <p:nvPicPr>
          <p:cNvPr id="4" name="Content Placeholder 7" descr="Colorful ukuleles on display">
            <a:extLst>
              <a:ext uri="{FF2B5EF4-FFF2-40B4-BE49-F238E27FC236}">
                <a16:creationId xmlns:a16="http://schemas.microsoft.com/office/drawing/2014/main" id="{367B6EF1-80FB-D09E-06C9-4A342FDD192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70613" y="2286427"/>
            <a:ext cx="5180012" cy="3429734"/>
          </a:xfrm>
        </p:spPr>
      </p:pic>
    </p:spTree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2">
            <a:extLst>
              <a:ext uri="{FF2B5EF4-FFF2-40B4-BE49-F238E27FC236}">
                <a16:creationId xmlns:a16="http://schemas.microsoft.com/office/drawing/2014/main" id="{F5705302-0EF6-99C5-B825-3092AF460DA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Enterprise and Entrepreneurship</a:t>
            </a:r>
            <a:endParaRPr lang="en-US"/>
          </a:p>
        </p:txBody>
      </p:sp>
      <p:sp>
        <p:nvSpPr>
          <p:cNvPr id="3" name="Content Placeholder 13">
            <a:extLst>
              <a:ext uri="{FF2B5EF4-FFF2-40B4-BE49-F238E27FC236}">
                <a16:creationId xmlns:a16="http://schemas.microsoft.com/office/drawing/2014/main" id="{7E96D345-9C31-C941-3D14-0694F23D5B5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70000"/>
              </a:lnSpc>
            </a:pPr>
            <a:r>
              <a:rPr lang="en-GB" sz="2600"/>
              <a:t>TABLE OF CONTENTS</a:t>
            </a:r>
          </a:p>
          <a:p>
            <a:pPr lvl="0">
              <a:lnSpc>
                <a:spcPct val="70000"/>
              </a:lnSpc>
            </a:pPr>
            <a:r>
              <a:rPr lang="en-GB" sz="2600"/>
              <a:t>Introduction</a:t>
            </a:r>
          </a:p>
          <a:p>
            <a:pPr lvl="0">
              <a:lnSpc>
                <a:spcPct val="70000"/>
              </a:lnSpc>
            </a:pPr>
            <a:r>
              <a:rPr lang="en-GB" sz="2600"/>
              <a:t>Entrepreneur vs Entrepreneurship</a:t>
            </a:r>
          </a:p>
          <a:p>
            <a:pPr lvl="0">
              <a:lnSpc>
                <a:spcPct val="70000"/>
              </a:lnSpc>
            </a:pPr>
            <a:r>
              <a:rPr lang="en-GB" sz="2600"/>
              <a:t>Section 1 – Overview of the Business Idea</a:t>
            </a:r>
          </a:p>
          <a:p>
            <a:pPr lvl="0">
              <a:lnSpc>
                <a:spcPct val="70000"/>
              </a:lnSpc>
            </a:pPr>
            <a:r>
              <a:rPr lang="en-GB" sz="2600"/>
              <a:t>Section 2 – Legal Format &amp; Management Structure</a:t>
            </a:r>
          </a:p>
          <a:p>
            <a:pPr lvl="0">
              <a:lnSpc>
                <a:spcPct val="70000"/>
              </a:lnSpc>
            </a:pPr>
            <a:r>
              <a:rPr lang="en-GB" sz="2600"/>
              <a:t>Section 3 – PESTEL Analysis &amp; Strategic Alignment</a:t>
            </a:r>
          </a:p>
          <a:p>
            <a:pPr lvl="0">
              <a:lnSpc>
                <a:spcPct val="70000"/>
              </a:lnSpc>
            </a:pPr>
            <a:r>
              <a:rPr lang="en-GB" sz="2600"/>
              <a:t>Section 4 – Marketing Strategies</a:t>
            </a:r>
          </a:p>
          <a:p>
            <a:pPr lvl="0">
              <a:lnSpc>
                <a:spcPct val="70000"/>
              </a:lnSpc>
            </a:pPr>
            <a:r>
              <a:rPr lang="en-GB" sz="2600"/>
              <a:t>Section 5 – Funding Requirements &amp; Financial Forecasts</a:t>
            </a:r>
          </a:p>
          <a:p>
            <a:pPr lvl="0">
              <a:lnSpc>
                <a:spcPct val="70000"/>
              </a:lnSpc>
            </a:pPr>
            <a:r>
              <a:rPr lang="en-GB" sz="2600"/>
              <a:t>Conclusions</a:t>
            </a:r>
            <a:endParaRPr lang="en-US" sz="2600"/>
          </a:p>
        </p:txBody>
      </p:sp>
    </p:spTree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8C434-2EE5-D87C-C640-50099E9DC65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IKE </a:t>
            </a:r>
            <a:r>
              <a:rPr lang="en-GB">
                <a:hlinkClick r:id="rId2" tooltip="auto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RADIO.NET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6F702-AD48-87E7-966A-1D30AD96110B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Enterprise and Entrepreneurship</a:t>
            </a:r>
          </a:p>
          <a:p>
            <a:pPr lvl="0"/>
            <a:r>
              <a:rPr lang="en-GB"/>
              <a:t>Subtitle: Business Plan – IKE </a:t>
            </a:r>
            <a:r>
              <a:rPr lang="en-GB">
                <a:hlinkClick r:id="rId2" tooltip="auto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RADIO.NET</a:t>
            </a:r>
            <a:endParaRPr lang="en-GB"/>
          </a:p>
          <a:p>
            <a:pPr lvl="0"/>
            <a:r>
              <a:rPr lang="en-GB"/>
              <a:t>Tagline: Independent Digital Radio &amp; Media Service</a:t>
            </a:r>
          </a:p>
          <a:p>
            <a:pPr lvl="0"/>
            <a:r>
              <a:rPr lang="en-GB"/>
              <a:t>Presented by: Colin Charles</a:t>
            </a:r>
          </a:p>
          <a:p>
            <a:pPr lvl="0"/>
            <a:r>
              <a:rPr lang="en-GB"/>
              <a:t>Under the enterprise: IQ</a:t>
            </a:r>
          </a:p>
          <a:p>
            <a:pPr lvl="0"/>
            <a:endParaRPr lang="en-GB"/>
          </a:p>
        </p:txBody>
      </p:sp>
    </p:spTree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C4751-EFD1-BBDE-CE6F-0D659EDD03B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ENTREPRENEUR VS Entrepreneurship</a:t>
            </a:r>
            <a:endParaRPr lang="en-US"/>
          </a:p>
        </p:txBody>
      </p:sp>
      <p:graphicFrame>
        <p:nvGraphicFramePr>
          <p:cNvPr id="3" name="Content Placeholder 3">
            <a:extLst>
              <a:ext uri="{FF2B5EF4-FFF2-40B4-BE49-F238E27FC236}">
                <a16:creationId xmlns:a16="http://schemas.microsoft.com/office/drawing/2014/main" id="{F7B40A23-8253-0347-F9C9-D1750136EAC9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609603" y="1628802"/>
          <a:ext cx="10909477" cy="5283387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5052764">
                  <a:extLst>
                    <a:ext uri="{9D8B030D-6E8A-4147-A177-3AD203B41FA5}">
                      <a16:colId xmlns:a16="http://schemas.microsoft.com/office/drawing/2014/main" val="1580686559"/>
                    </a:ext>
                  </a:extLst>
                </a:gridCol>
                <a:gridCol w="5856713">
                  <a:extLst>
                    <a:ext uri="{9D8B030D-6E8A-4147-A177-3AD203B41FA5}">
                      <a16:colId xmlns:a16="http://schemas.microsoft.com/office/drawing/2014/main" val="2891059264"/>
                    </a:ext>
                  </a:extLst>
                </a:gridCol>
              </a:tblGrid>
              <a:tr h="645712"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4000" kern="0"/>
                        <a:t>Entrepreneur</a:t>
                      </a:r>
                      <a:endParaRPr lang="en-GB" sz="4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4000"/>
                        <a:t>Entrepreneurship</a:t>
                      </a:r>
                      <a:endParaRPr lang="en-GB" sz="4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033233508"/>
                  </a:ext>
                </a:extLst>
              </a:tr>
              <a:tr h="601181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200">
                          <a:solidFill>
                            <a:srgbClr val="FFFFFF"/>
                          </a:solidFill>
                          <a:latin typeface="Calibri"/>
                        </a:rPr>
                        <a:t>Full control over all decisions</a:t>
                      </a:r>
                      <a:endParaRPr lang="en-GB" sz="4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Works within an existing organisation</a:t>
                      </a:r>
                      <a:endParaRPr lang="en-GB" sz="2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125370781"/>
                  </a:ext>
                </a:extLst>
              </a:tr>
              <a:tr h="601181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200">
                          <a:solidFill>
                            <a:srgbClr val="FFFFFF"/>
                          </a:solidFill>
                          <a:latin typeface="Calibri"/>
                        </a:rPr>
                        <a:t>Owns and runs an independent business</a:t>
                      </a:r>
                      <a:endParaRPr lang="en-GB" sz="4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solidFill>
                            <a:srgbClr val="000000"/>
                          </a:solidFill>
                          <a:latin typeface="Calibri"/>
                        </a:rPr>
                        <a:t>Follows company rules and uses existing resources</a:t>
                      </a:r>
                      <a:endParaRPr lang="en-GB" sz="4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245151917"/>
                  </a:ext>
                </a:extLst>
              </a:tr>
              <a:tr h="1581491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Takes personal financial &amp; </a:t>
                      </a:r>
                      <a:r>
                        <a:rPr lang="en-GB" sz="2400" b="1" kern="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operational</a:t>
                      </a:r>
                      <a:r>
                        <a:rPr lang="en-GB" sz="2400" kern="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 risk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4000" kern="0"/>
                    </a:p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solidFill>
                            <a:srgbClr val="000000"/>
                          </a:solidFill>
                          <a:latin typeface="Calibri"/>
                        </a:rPr>
                        <a:t>Risk is carried by the parent company</a:t>
                      </a:r>
                      <a:endParaRPr lang="en-GB" sz="600" kern="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600" kern="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600" kern="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600" kern="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600" kern="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600" kern="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600" kern="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6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655077747"/>
                  </a:ext>
                </a:extLst>
              </a:tr>
              <a:tr h="601181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>
                          <a:solidFill>
                            <a:srgbClr val="000000"/>
                          </a:solidFill>
                          <a:latin typeface="Arial" pitchFamily="34"/>
                          <a:ea typeface="Times New Roman" pitchFamily="18"/>
                          <a:cs typeface="Times New Roman" pitchFamily="18"/>
                        </a:rPr>
                        <a:t>Keeps all profits and full ownership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solidFill>
                            <a:srgbClr val="000000"/>
                          </a:solidFill>
                          <a:latin typeface="Calibri"/>
                        </a:rPr>
                        <a:t>Receives salary, bonuses or recognition for results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702688708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2">
            <a:extLst>
              <a:ext uri="{FF2B5EF4-FFF2-40B4-BE49-F238E27FC236}">
                <a16:creationId xmlns:a16="http://schemas.microsoft.com/office/drawing/2014/main" id="{DB432C0C-BAD0-3FC4-9637-94EFE9F8D55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OVERVIEW OF THE BUSINESS IDEA</a:t>
            </a:r>
            <a:endParaRPr lang="en-US"/>
          </a:p>
        </p:txBody>
      </p:sp>
      <p:sp>
        <p:nvSpPr>
          <p:cNvPr id="3" name="Content Placeholder 13">
            <a:extLst>
              <a:ext uri="{FF2B5EF4-FFF2-40B4-BE49-F238E27FC236}">
                <a16:creationId xmlns:a16="http://schemas.microsoft.com/office/drawing/2014/main" id="{3F1F1B3A-EB6F-75B3-880F-C4888916F8C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70000"/>
              </a:lnSpc>
            </a:pPr>
            <a:endParaRPr lang="en-GB" sz="1800"/>
          </a:p>
          <a:p>
            <a:pPr lvl="0">
              <a:lnSpc>
                <a:spcPct val="70000"/>
              </a:lnSpc>
            </a:pPr>
            <a:r>
              <a:rPr lang="en-GB" sz="1800"/>
              <a:t>Business Concept</a:t>
            </a:r>
          </a:p>
          <a:p>
            <a:pPr lvl="0">
              <a:lnSpc>
                <a:spcPct val="70000"/>
              </a:lnSpc>
            </a:pPr>
            <a:r>
              <a:rPr lang="en-GB" sz="1800"/>
              <a:t>IKE </a:t>
            </a:r>
            <a:r>
              <a:rPr lang="en-GB" sz="1800">
                <a:hlinkClick r:id="rId3" tooltip="auto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RADIO.NET</a:t>
            </a:r>
            <a:r>
              <a:rPr lang="en-GB" sz="1800"/>
              <a:t> – independent digital radio &amp; media service</a:t>
            </a:r>
          </a:p>
          <a:p>
            <a:pPr lvl="0">
              <a:lnSpc>
                <a:spcPct val="70000"/>
              </a:lnSpc>
            </a:pPr>
            <a:r>
              <a:rPr lang="en-GB" sz="1800"/>
              <a:t>Delivers curated music, specialist shows, podcasts &amp; community content</a:t>
            </a:r>
          </a:p>
          <a:p>
            <a:pPr lvl="0">
              <a:lnSpc>
                <a:spcPct val="70000"/>
              </a:lnSpc>
            </a:pPr>
            <a:r>
              <a:rPr lang="en-GB" sz="1800"/>
              <a:t>Available globally via streaming, smart speakers &amp; mobile apps</a:t>
            </a:r>
          </a:p>
          <a:p>
            <a:pPr lvl="0">
              <a:lnSpc>
                <a:spcPct val="70000"/>
              </a:lnSpc>
            </a:pPr>
            <a:r>
              <a:rPr lang="en-GB" sz="1800"/>
              <a:t>Operated under my existing company IQ</a:t>
            </a:r>
          </a:p>
          <a:p>
            <a:pPr lvl="0">
              <a:lnSpc>
                <a:spcPct val="70000"/>
              </a:lnSpc>
            </a:pPr>
            <a:r>
              <a:rPr lang="en-GB" sz="1800"/>
              <a:t>Market Need</a:t>
            </a:r>
          </a:p>
          <a:p>
            <a:pPr lvl="0">
              <a:lnSpc>
                <a:spcPct val="70000"/>
              </a:lnSpc>
            </a:pPr>
            <a:r>
              <a:rPr lang="en-GB" sz="1800"/>
              <a:t>Mainstream radio prioritises mass appeal with repetitive playlists</a:t>
            </a:r>
          </a:p>
          <a:p>
            <a:pPr lvl="0">
              <a:lnSpc>
                <a:spcPct val="70000"/>
              </a:lnSpc>
            </a:pPr>
            <a:r>
              <a:rPr lang="en-GB" sz="1800"/>
              <a:t>Niche genres &amp; diverse audiences are underserved</a:t>
            </a:r>
          </a:p>
          <a:p>
            <a:pPr lvl="0">
              <a:lnSpc>
                <a:spcPct val="70000"/>
              </a:lnSpc>
            </a:pPr>
            <a:r>
              <a:rPr lang="en-GB" sz="1800"/>
              <a:t>Listeners want human-curated content, not only algorithmic playlists</a:t>
            </a:r>
          </a:p>
          <a:p>
            <a:pPr lvl="0">
              <a:lnSpc>
                <a:spcPct val="70000"/>
              </a:lnSpc>
            </a:pPr>
            <a:r>
              <a:rPr lang="en-GB" sz="1800"/>
              <a:t>Growing demand for independent, inclusive &amp; low-advertisement media</a:t>
            </a:r>
          </a:p>
          <a:p>
            <a:pPr lvl="0">
              <a:lnSpc>
                <a:spcPct val="70000"/>
              </a:lnSpc>
            </a:pPr>
            <a:endParaRPr lang="en-US" sz="1800"/>
          </a:p>
        </p:txBody>
      </p:sp>
    </p:spTree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2">
            <a:extLst>
              <a:ext uri="{FF2B5EF4-FFF2-40B4-BE49-F238E27FC236}">
                <a16:creationId xmlns:a16="http://schemas.microsoft.com/office/drawing/2014/main" id="{6CB577FC-E96A-B598-BF9C-D21B4B685EC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LEGAL FORMAT &amp; MANAGEMENT STRUCTURE</a:t>
            </a:r>
            <a:endParaRPr lang="en-US"/>
          </a:p>
        </p:txBody>
      </p:sp>
      <p:sp>
        <p:nvSpPr>
          <p:cNvPr id="3" name="Content Placeholder 13">
            <a:extLst>
              <a:ext uri="{FF2B5EF4-FFF2-40B4-BE49-F238E27FC236}">
                <a16:creationId xmlns:a16="http://schemas.microsoft.com/office/drawing/2014/main" id="{8DAB8F02-1415-A6B8-9C65-B3E535C6BE1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70000"/>
              </a:lnSpc>
            </a:pPr>
            <a:endParaRPr lang="en-GB" sz="2200"/>
          </a:p>
          <a:p>
            <a:pPr lvl="0">
              <a:lnSpc>
                <a:spcPct val="70000"/>
              </a:lnSpc>
            </a:pPr>
            <a:r>
              <a:rPr lang="en-GB" sz="2200"/>
              <a:t>LEGAL FORMAT &amp; MANAGEMENT STRUCTURE</a:t>
            </a:r>
          </a:p>
          <a:p>
            <a:pPr lvl="0">
              <a:lnSpc>
                <a:spcPct val="70000"/>
              </a:lnSpc>
            </a:pPr>
            <a:r>
              <a:rPr lang="en-GB" sz="2200"/>
              <a:t>Legal Structure: Private Limited Company (Ltd)</a:t>
            </a:r>
          </a:p>
          <a:p>
            <a:pPr lvl="0">
              <a:lnSpc>
                <a:spcPct val="70000"/>
              </a:lnSpc>
            </a:pPr>
            <a:r>
              <a:rPr lang="en-GB" sz="2200"/>
              <a:t>Reasons:</a:t>
            </a:r>
          </a:p>
          <a:p>
            <a:pPr lvl="0">
              <a:lnSpc>
                <a:spcPct val="70000"/>
              </a:lnSpc>
            </a:pPr>
            <a:r>
              <a:rPr lang="en-GB" sz="2200"/>
              <a:t>Separates personal assets from business liabilities</a:t>
            </a:r>
          </a:p>
          <a:p>
            <a:pPr lvl="0">
              <a:lnSpc>
                <a:spcPct val="70000"/>
              </a:lnSpc>
            </a:pPr>
            <a:r>
              <a:rPr lang="en-GB" sz="2200"/>
              <a:t>Builds credibility with advertisers, partners &amp; investors</a:t>
            </a:r>
          </a:p>
          <a:p>
            <a:pPr lvl="0">
              <a:lnSpc>
                <a:spcPct val="70000"/>
              </a:lnSpc>
            </a:pPr>
            <a:r>
              <a:rPr lang="en-GB" sz="2200"/>
              <a:t>Supports future growth &amp; partnership opportunities</a:t>
            </a:r>
          </a:p>
          <a:p>
            <a:pPr lvl="0">
              <a:lnSpc>
                <a:spcPct val="70000"/>
              </a:lnSpc>
            </a:pPr>
            <a:r>
              <a:rPr lang="en-GB" sz="2200"/>
              <a:t>Retains full operational control</a:t>
            </a:r>
          </a:p>
          <a:p>
            <a:pPr lvl="0">
              <a:lnSpc>
                <a:spcPct val="70000"/>
              </a:lnSpc>
            </a:pPr>
            <a:r>
              <a:rPr lang="en-GB" sz="2200"/>
              <a:t>Management Structure</a:t>
            </a:r>
          </a:p>
          <a:p>
            <a:pPr lvl="0">
              <a:lnSpc>
                <a:spcPct val="70000"/>
              </a:lnSpc>
            </a:pPr>
            <a:r>
              <a:rPr lang="en-GB" sz="2200"/>
              <a:t>plaintext</a:t>
            </a:r>
          </a:p>
          <a:p>
            <a:pPr lvl="0">
              <a:lnSpc>
                <a:spcPct val="70000"/>
              </a:lnSpc>
            </a:pPr>
            <a:endParaRPr lang="en-US" sz="2200"/>
          </a:p>
        </p:txBody>
      </p:sp>
    </p:spTree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370E8-0FC3-AE5F-6BE0-B8046E5E465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/>
              <a:t>MANAGING DIRECTOR (Colin Charles)</a:t>
            </a:r>
          </a:p>
          <a:p>
            <a:pPr lvl="0"/>
            <a:r>
              <a:rPr lang="en-GB"/>
              <a:t>                │</a:t>
            </a:r>
          </a:p>
          <a:p>
            <a:pPr lvl="0"/>
            <a:r>
              <a:rPr lang="en-GB"/>
              <a:t>   ┌────────────┼────────────┐</a:t>
            </a:r>
          </a:p>
          <a:p>
            <a:pPr lvl="0"/>
            <a:r>
              <a:rPr lang="en-GB"/>
              <a:t>Programme    Technical &amp;    Sales &amp;</a:t>
            </a:r>
          </a:p>
          <a:p>
            <a:pPr lvl="0"/>
            <a:r>
              <a:rPr lang="en-GB"/>
              <a:t>Controller   Operations     Marketing</a:t>
            </a:r>
          </a:p>
          <a:p>
            <a:pPr lvl="0"/>
            <a:r>
              <a:rPr lang="en-GB"/>
              <a:t>   │            │            │</a:t>
            </a:r>
          </a:p>
          <a:p>
            <a:pPr lvl="0"/>
            <a:r>
              <a:rPr lang="en-GB"/>
              <a:t>Presenters    Hosting       Advertising</a:t>
            </a:r>
          </a:p>
          <a:p>
            <a:pPr lvl="0"/>
            <a:r>
              <a:rPr lang="en-GB"/>
              <a:t>&amp; Producers   &amp; Tech        &amp; Promotion</a:t>
            </a:r>
          </a:p>
          <a:p>
            <a:pPr lvl="0"/>
            <a:endParaRPr lang="en-US"/>
          </a:p>
        </p:txBody>
      </p:sp>
      <p:sp>
        <p:nvSpPr>
          <p:cNvPr id="2" name="Text Placeholder 3">
            <a:extLst>
              <a:ext uri="{FF2B5EF4-FFF2-40B4-BE49-F238E27FC236}">
                <a16:creationId xmlns:a16="http://schemas.microsoft.com/office/drawing/2014/main" id="{71A7EA8E-9DFE-374B-D25F-C8427A452603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1218886" y="836712"/>
            <a:ext cx="4062944" cy="5335487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5" descr="A needle in the groove of vinyl record spinning on a turntable with light reflections">
            <a:extLst>
              <a:ext uri="{FF2B5EF4-FFF2-40B4-BE49-F238E27FC236}">
                <a16:creationId xmlns:a16="http://schemas.microsoft.com/office/drawing/2014/main" id="{693DB826-6CA3-71CD-0153-1E30873A00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911" y="820591"/>
            <a:ext cx="4330909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5E22D-663F-71BC-1F37-9940BB69B9D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Add a Slide Title - 4</a:t>
            </a:r>
          </a:p>
        </p:txBody>
      </p:sp>
      <p:graphicFrame>
        <p:nvGraphicFramePr>
          <p:cNvPr id="4" name="Content Placeholder 4">
            <a:extLst>
              <a:ext uri="{FF2B5EF4-FFF2-40B4-BE49-F238E27FC236}">
                <a16:creationId xmlns:a16="http://schemas.microsoft.com/office/drawing/2014/main" id="{A6C087AE-5EE3-CC93-64AA-7C229A08B46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7747" y="764703"/>
          <a:ext cx="11881309" cy="5469143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4982181">
                  <a:extLst>
                    <a:ext uri="{9D8B030D-6E8A-4147-A177-3AD203B41FA5}">
                      <a16:colId xmlns:a16="http://schemas.microsoft.com/office/drawing/2014/main" val="3625575885"/>
                    </a:ext>
                  </a:extLst>
                </a:gridCol>
                <a:gridCol w="3449564">
                  <a:extLst>
                    <a:ext uri="{9D8B030D-6E8A-4147-A177-3AD203B41FA5}">
                      <a16:colId xmlns:a16="http://schemas.microsoft.com/office/drawing/2014/main" val="2728857633"/>
                    </a:ext>
                  </a:extLst>
                </a:gridCol>
                <a:gridCol w="3449564">
                  <a:extLst>
                    <a:ext uri="{9D8B030D-6E8A-4147-A177-3AD203B41FA5}">
                      <a16:colId xmlns:a16="http://schemas.microsoft.com/office/drawing/2014/main" val="4186733753"/>
                    </a:ext>
                  </a:extLst>
                </a:gridCol>
              </a:tblGrid>
              <a:tr h="500478"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Factor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Key</a:t>
                      </a:r>
                      <a:r>
                        <a:rPr lang="en-GB" sz="700" kern="0"/>
                        <a:t> </a:t>
                      </a:r>
                      <a:r>
                        <a:rPr lang="en-GB" sz="2400" kern="0"/>
                        <a:t>External Issues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Business Strategy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922664761"/>
                  </a:ext>
                </a:extLst>
              </a:tr>
              <a:tr h="1084889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Political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Ofcom regulations; copyright; support for independent media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Full compliance; apply for industry grants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251113818"/>
                  </a:ext>
                </a:extLst>
              </a:tr>
              <a:tr h="500478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Economic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Advertising spend shifts; cost-of-living pressures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Flexible pricing; diversify revenue streams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20827391"/>
                  </a:ext>
                </a:extLst>
              </a:tr>
              <a:tr h="1084889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Social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Growth in digital listening; demand for diverse content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Target underserved audiences; build community features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885978933"/>
                  </a:ext>
                </a:extLst>
              </a:tr>
              <a:tr h="1084889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Technological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Low-cost streaming; smart devices; AI tools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Use reliable, affordable tech; keep human curation central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98051802"/>
                  </a:ext>
                </a:extLst>
              </a:tr>
              <a:tr h="500478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Environmental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Digital broadcast has low carbon impact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Promote eco-friendly operations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596594681"/>
                  </a:ext>
                </a:extLst>
              </a:tr>
              <a:tr h="500478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Legal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Royalties; GDPR; employment law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Join licensing bodies; strict compliance procedures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770241708"/>
                  </a:ext>
                </a:extLst>
              </a:tr>
            </a:tbl>
          </a:graphicData>
        </a:graphic>
      </p:graphicFrame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106DA59-37CD-2B53-ED00-4DF71232CA9A}"/>
              </a:ext>
            </a:extLst>
          </p:cNvPr>
          <p:cNvSpPr txBox="1">
            <a:spLocks noGrp="1"/>
          </p:cNvSpPr>
          <p:nvPr>
            <p:ph type="body" sz="half" idx="2"/>
          </p:nvPr>
        </p:nvSpPr>
        <p:spPr>
          <a:xfrm>
            <a:off x="1701927" y="404667"/>
            <a:ext cx="8856988" cy="504053"/>
          </a:xfrm>
        </p:spPr>
        <p:txBody>
          <a:bodyPr/>
          <a:lstStyle/>
          <a:p>
            <a:pPr lvl="0"/>
            <a:r>
              <a:rPr lang="en-GB"/>
              <a:t>PESTEL ANALYSIS &amp; STRATEGIC ALIGNMENT</a:t>
            </a:r>
            <a:endParaRPr lang="en-US"/>
          </a:p>
        </p:txBody>
      </p:sp>
    </p:spTree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2">
            <a:extLst>
              <a:ext uri="{FF2B5EF4-FFF2-40B4-BE49-F238E27FC236}">
                <a16:creationId xmlns:a16="http://schemas.microsoft.com/office/drawing/2014/main" id="{D364C4AF-4C34-0219-9E4B-D424222255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18886" y="116631"/>
            <a:ext cx="10360499" cy="576062"/>
          </a:xfrm>
        </p:spPr>
        <p:txBody>
          <a:bodyPr/>
          <a:lstStyle/>
          <a:p>
            <a:pPr lvl="0"/>
            <a:r>
              <a:rPr lang="en-GB" sz="3200"/>
              <a:t>                  MARKETING STRATEGIES</a:t>
            </a:r>
            <a:endParaRPr lang="en-US" sz="3200"/>
          </a:p>
        </p:txBody>
      </p:sp>
      <p:sp>
        <p:nvSpPr>
          <p:cNvPr id="3" name="Content Placeholder 13">
            <a:extLst>
              <a:ext uri="{FF2B5EF4-FFF2-40B4-BE49-F238E27FC236}">
                <a16:creationId xmlns:a16="http://schemas.microsoft.com/office/drawing/2014/main" id="{7F644DFF-D763-E568-82E9-4CCA4495F13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18886" y="836712"/>
            <a:ext cx="10360499" cy="1224134"/>
          </a:xfrm>
        </p:spPr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2000"/>
              <a:t>                             FUNDING REQUIREMENTS &amp; ALLOCATION</a:t>
            </a:r>
            <a:r>
              <a:rPr lang="en-GB" sz="2000" i="1" kern="0">
                <a:solidFill>
                  <a:srgbClr val="000000"/>
                </a:solidFill>
                <a:latin typeface="Arial" pitchFamily="34"/>
                <a:cs typeface="Times New Roman" pitchFamily="18"/>
              </a:rPr>
              <a:t>,000 + £3,250 + £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000"/>
              <a:t>                             Total Investment Needed: £25,000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2000" i="1"/>
              <a:t>                             Calculation: £18,000 + £3,250 + £2,550 + £1,200</a:t>
            </a:r>
            <a:r>
              <a:rPr lang="en-GB" sz="2000" i="1" kern="0">
                <a:solidFill>
                  <a:srgbClr val="000000"/>
                </a:solidFill>
                <a:latin typeface="Arial" pitchFamily="34"/>
                <a:cs typeface="Times New Roman" pitchFamily="18"/>
              </a:rPr>
              <a:t>2,550 1,200)</a:t>
            </a:r>
            <a:endParaRPr lang="en-GB" sz="2000">
              <a:latin typeface="Aptos" pitchFamily="34"/>
              <a:cs typeface="Times New Roman" pitchFamily="18"/>
            </a:endParaRPr>
          </a:p>
          <a:p>
            <a:pPr lvl="0">
              <a:lnSpc>
                <a:spcPct val="70000"/>
              </a:lnSpc>
            </a:pPr>
            <a:endParaRPr lang="en-GB" sz="2000"/>
          </a:p>
          <a:p>
            <a:pPr lvl="0">
              <a:lnSpc>
                <a:spcPct val="70000"/>
              </a:lnSpc>
            </a:pPr>
            <a:endParaRPr lang="en-US" sz="2000"/>
          </a:p>
        </p:txBody>
      </p:sp>
      <p:graphicFrame>
        <p:nvGraphicFramePr>
          <p:cNvPr id="4" name="Table 1">
            <a:extLst>
              <a:ext uri="{FF2B5EF4-FFF2-40B4-BE49-F238E27FC236}">
                <a16:creationId xmlns:a16="http://schemas.microsoft.com/office/drawing/2014/main" id="{7955EF40-437A-EC28-77FD-E7A95E4A1BDA}"/>
              </a:ext>
            </a:extLst>
          </p:cNvPr>
          <p:cNvGraphicFramePr>
            <a:graphicFrameLocks noGrp="1"/>
          </p:cNvGraphicFramePr>
          <p:nvPr/>
        </p:nvGraphicFramePr>
        <p:xfrm>
          <a:off x="189756" y="2204865"/>
          <a:ext cx="11389464" cy="4176475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3796488">
                  <a:extLst>
                    <a:ext uri="{9D8B030D-6E8A-4147-A177-3AD203B41FA5}">
                      <a16:colId xmlns:a16="http://schemas.microsoft.com/office/drawing/2014/main" val="1325352730"/>
                    </a:ext>
                  </a:extLst>
                </a:gridCol>
                <a:gridCol w="3796488">
                  <a:extLst>
                    <a:ext uri="{9D8B030D-6E8A-4147-A177-3AD203B41FA5}">
                      <a16:colId xmlns:a16="http://schemas.microsoft.com/office/drawing/2014/main" val="1360205992"/>
                    </a:ext>
                  </a:extLst>
                </a:gridCol>
                <a:gridCol w="3796488">
                  <a:extLst>
                    <a:ext uri="{9D8B030D-6E8A-4147-A177-3AD203B41FA5}">
                      <a16:colId xmlns:a16="http://schemas.microsoft.com/office/drawing/2014/main" val="2613199504"/>
                    </a:ext>
                  </a:extLst>
                </a:gridCol>
              </a:tblGrid>
              <a:tr h="835295"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Category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Amount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Covers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399219539"/>
                  </a:ext>
                </a:extLst>
              </a:tr>
              <a:tr h="835295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Startup Costs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£18,000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Licences, royalties, studio kit, website, legal fees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67418643"/>
                  </a:ext>
                </a:extLst>
              </a:tr>
              <a:tr h="835295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Fixed Costs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£3,250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Hosting, insurance, subscriptions, compliance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547889598"/>
                  </a:ext>
                </a:extLst>
              </a:tr>
              <a:tr h="835295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Variable Costs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£2,550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Presenter fees, marketing, promotions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541696063"/>
                  </a:ext>
                </a:extLst>
              </a:tr>
              <a:tr h="835295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Working Capital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£1,200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Cashflow buffer &amp; contingency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231637537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2">
            <a:extLst>
              <a:ext uri="{FF2B5EF4-FFF2-40B4-BE49-F238E27FC236}">
                <a16:creationId xmlns:a16="http://schemas.microsoft.com/office/drawing/2014/main" id="{9FB87EAC-C8B1-BDBE-8336-4CB3767377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18886" y="116631"/>
            <a:ext cx="10360499" cy="576062"/>
          </a:xfrm>
        </p:spPr>
        <p:txBody>
          <a:bodyPr/>
          <a:lstStyle/>
          <a:p>
            <a:pPr lvl="0"/>
            <a:r>
              <a:rPr lang="en-GB" sz="3200"/>
              <a:t>                  MARKETING STRATEGIES</a:t>
            </a:r>
            <a:endParaRPr lang="en-US" sz="3200"/>
          </a:p>
        </p:txBody>
      </p:sp>
      <p:sp>
        <p:nvSpPr>
          <p:cNvPr id="3" name="Content Placeholder 13">
            <a:extLst>
              <a:ext uri="{FF2B5EF4-FFF2-40B4-BE49-F238E27FC236}">
                <a16:creationId xmlns:a16="http://schemas.microsoft.com/office/drawing/2014/main" id="{0D13EBAA-86DA-F715-8A31-9EB164CE0B8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1801" y="836712"/>
            <a:ext cx="11377266" cy="6552727"/>
          </a:xfrm>
        </p:spPr>
        <p:txBody>
          <a:bodyPr/>
          <a:lstStyle/>
          <a:p>
            <a:pPr marL="0" lvl="0" indent="0">
              <a:buNone/>
            </a:pPr>
            <a:r>
              <a:rPr lang="en-GB"/>
              <a:t>                             </a:t>
            </a:r>
          </a:p>
          <a:p>
            <a:pPr lvl="0"/>
            <a:endParaRPr lang="en-US"/>
          </a:p>
        </p:txBody>
      </p:sp>
      <p:graphicFrame>
        <p:nvGraphicFramePr>
          <p:cNvPr id="4" name="Table 2">
            <a:extLst>
              <a:ext uri="{FF2B5EF4-FFF2-40B4-BE49-F238E27FC236}">
                <a16:creationId xmlns:a16="http://schemas.microsoft.com/office/drawing/2014/main" id="{6FF28A88-681B-CF1E-645C-0B54A47F45C2}"/>
              </a:ext>
            </a:extLst>
          </p:cNvPr>
          <p:cNvGraphicFramePr>
            <a:graphicFrameLocks noGrp="1"/>
          </p:cNvGraphicFramePr>
          <p:nvPr/>
        </p:nvGraphicFramePr>
        <p:xfrm>
          <a:off x="909837" y="1052739"/>
          <a:ext cx="4608511" cy="3206742"/>
        </p:xfrm>
        <a:graphic>
          <a:graphicData uri="http://schemas.openxmlformats.org/drawingml/2006/table">
            <a:tbl>
              <a:tblPr firstRow="1">
                <a:effectLst/>
                <a:tableStyleId>{5C22544A-7EE6-4342-B048-85BDC9FD1C3A}</a:tableStyleId>
              </a:tblPr>
              <a:tblGrid>
                <a:gridCol w="2657273">
                  <a:extLst>
                    <a:ext uri="{9D8B030D-6E8A-4147-A177-3AD203B41FA5}">
                      <a16:colId xmlns:a16="http://schemas.microsoft.com/office/drawing/2014/main" val="465395768"/>
                    </a:ext>
                  </a:extLst>
                </a:gridCol>
                <a:gridCol w="1951238">
                  <a:extLst>
                    <a:ext uri="{9D8B030D-6E8A-4147-A177-3AD203B41FA5}">
                      <a16:colId xmlns:a16="http://schemas.microsoft.com/office/drawing/2014/main" val="3509234524"/>
                    </a:ext>
                  </a:extLst>
                </a:gridCol>
              </a:tblGrid>
              <a:tr h="534457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>
                          <a:highlight>
                            <a:srgbClr val="00FFFF"/>
                          </a:highlight>
                        </a:rPr>
                        <a:t>Startup Cost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0680" marR="10680" marT="10680" marB="0" anchor="ctr"/>
                </a:tc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>
                          <a:highlight>
                            <a:srgbClr val="00FFFF"/>
                          </a:highlight>
                        </a:rPr>
                        <a:t> 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0680" marR="10680" marT="10680" marB="0" anchor="ctr"/>
                </a:tc>
                <a:extLst>
                  <a:ext uri="{0D108BD9-81ED-4DB2-BD59-A6C34878D82A}">
                    <a16:rowId xmlns:a16="http://schemas.microsoft.com/office/drawing/2014/main" val="1897176810"/>
                  </a:ext>
                </a:extLst>
              </a:tr>
              <a:tr h="534457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>
                          <a:highlight>
                            <a:srgbClr val="00FFFF"/>
                          </a:highlight>
                        </a:rPr>
                        <a:t>Furnitur</a:t>
                      </a:r>
                      <a:r>
                        <a:rPr lang="en-GB" sz="2600" kern="1200"/>
                        <a:t>e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0680" marR="10680" marT="1068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>
                          <a:highlight>
                            <a:srgbClr val="FFFFFF"/>
                          </a:highlight>
                        </a:rPr>
                        <a:t>£8,000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0680" marR="10680" marT="10680" marB="0" anchor="ctr"/>
                </a:tc>
                <a:extLst>
                  <a:ext uri="{0D108BD9-81ED-4DB2-BD59-A6C34878D82A}">
                    <a16:rowId xmlns:a16="http://schemas.microsoft.com/office/drawing/2014/main" val="1426478513"/>
                  </a:ext>
                </a:extLst>
              </a:tr>
              <a:tr h="534457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>
                          <a:highlight>
                            <a:srgbClr val="00FFFF"/>
                          </a:highlight>
                        </a:rPr>
                        <a:t>Accessories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0680" marR="10680" marT="1068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>
                          <a:highlight>
                            <a:srgbClr val="FFFFFF"/>
                          </a:highlight>
                        </a:rPr>
                        <a:t>4000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0680" marR="10680" marT="10680" marB="0" anchor="ctr"/>
                </a:tc>
                <a:extLst>
                  <a:ext uri="{0D108BD9-81ED-4DB2-BD59-A6C34878D82A}">
                    <a16:rowId xmlns:a16="http://schemas.microsoft.com/office/drawing/2014/main" val="1042964817"/>
                  </a:ext>
                </a:extLst>
              </a:tr>
              <a:tr h="534457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>
                          <a:highlight>
                            <a:srgbClr val="00FFFF"/>
                          </a:highlight>
                        </a:rPr>
                        <a:t>Toileteries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0680" marR="10680" marT="1068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>
                          <a:highlight>
                            <a:srgbClr val="FFFFFF"/>
                          </a:highlight>
                        </a:rPr>
                        <a:t>1000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0680" marR="10680" marT="10680" marB="0" anchor="ctr"/>
                </a:tc>
                <a:extLst>
                  <a:ext uri="{0D108BD9-81ED-4DB2-BD59-A6C34878D82A}">
                    <a16:rowId xmlns:a16="http://schemas.microsoft.com/office/drawing/2014/main" val="2397147964"/>
                  </a:ext>
                </a:extLst>
              </a:tr>
              <a:tr h="534457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>
                          <a:highlight>
                            <a:srgbClr val="00FFFF"/>
                          </a:highlight>
                        </a:rPr>
                        <a:t>Renovation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0680" marR="10680" marT="1068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>
                          <a:highlight>
                            <a:srgbClr val="FFFFFF"/>
                          </a:highlight>
                        </a:rPr>
                        <a:t>5000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0680" marR="10680" marT="10680" marB="0" anchor="ctr"/>
                </a:tc>
                <a:extLst>
                  <a:ext uri="{0D108BD9-81ED-4DB2-BD59-A6C34878D82A}">
                    <a16:rowId xmlns:a16="http://schemas.microsoft.com/office/drawing/2014/main" val="3089597184"/>
                  </a:ext>
                </a:extLst>
              </a:tr>
              <a:tr h="534457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>
                          <a:highlight>
                            <a:srgbClr val="FFFF00"/>
                          </a:highlight>
                        </a:rPr>
                        <a:t>Total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0680" marR="10680" marT="1068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>
                          <a:highlight>
                            <a:srgbClr val="FFFFFF"/>
                          </a:highlight>
                        </a:rPr>
                        <a:t>£18,000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0680" marR="10680" marT="10680" marB="0" anchor="ctr"/>
                </a:tc>
                <a:extLst>
                  <a:ext uri="{0D108BD9-81ED-4DB2-BD59-A6C34878D82A}">
                    <a16:rowId xmlns:a16="http://schemas.microsoft.com/office/drawing/2014/main" val="2874216661"/>
                  </a:ext>
                </a:extLst>
              </a:tr>
            </a:tbl>
          </a:graphicData>
        </a:graphic>
      </p:graphicFrame>
      <p:graphicFrame>
        <p:nvGraphicFramePr>
          <p:cNvPr id="5" name="Table 3">
            <a:extLst>
              <a:ext uri="{FF2B5EF4-FFF2-40B4-BE49-F238E27FC236}">
                <a16:creationId xmlns:a16="http://schemas.microsoft.com/office/drawing/2014/main" id="{2CC1BDE9-3DB1-FB8A-A156-879AB647E359}"/>
              </a:ext>
            </a:extLst>
          </p:cNvPr>
          <p:cNvGraphicFramePr>
            <a:graphicFrameLocks noGrp="1"/>
          </p:cNvGraphicFramePr>
          <p:nvPr/>
        </p:nvGraphicFramePr>
        <p:xfrm>
          <a:off x="5662367" y="980730"/>
          <a:ext cx="5917017" cy="3278765"/>
        </p:xfrm>
        <a:graphic>
          <a:graphicData uri="http://schemas.openxmlformats.org/drawingml/2006/table">
            <a:tbl>
              <a:tblPr bandRow="1">
                <a:effectLst/>
                <a:tableStyleId>{5C22544A-7EE6-4342-B048-85BDC9FD1C3A}</a:tableStyleId>
              </a:tblPr>
              <a:tblGrid>
                <a:gridCol w="3574279">
                  <a:extLst>
                    <a:ext uri="{9D8B030D-6E8A-4147-A177-3AD203B41FA5}">
                      <a16:colId xmlns:a16="http://schemas.microsoft.com/office/drawing/2014/main" val="3972015383"/>
                    </a:ext>
                  </a:extLst>
                </a:gridCol>
                <a:gridCol w="2342738">
                  <a:extLst>
                    <a:ext uri="{9D8B030D-6E8A-4147-A177-3AD203B41FA5}">
                      <a16:colId xmlns:a16="http://schemas.microsoft.com/office/drawing/2014/main" val="1563578451"/>
                    </a:ext>
                  </a:extLst>
                </a:gridCol>
              </a:tblGrid>
              <a:tr h="432044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Fixed Costs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per month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extLst>
                  <a:ext uri="{0D108BD9-81ED-4DB2-BD59-A6C34878D82A}">
                    <a16:rowId xmlns:a16="http://schemas.microsoft.com/office/drawing/2014/main" val="552802654"/>
                  </a:ext>
                </a:extLst>
              </a:tr>
              <a:tr h="432044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Rent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£1,500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extLst>
                  <a:ext uri="{0D108BD9-81ED-4DB2-BD59-A6C34878D82A}">
                    <a16:rowId xmlns:a16="http://schemas.microsoft.com/office/drawing/2014/main" val="1193372352"/>
                  </a:ext>
                </a:extLst>
              </a:tr>
              <a:tr h="432044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Bus. Rate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£300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extLst>
                  <a:ext uri="{0D108BD9-81ED-4DB2-BD59-A6C34878D82A}">
                    <a16:rowId xmlns:a16="http://schemas.microsoft.com/office/drawing/2014/main" val="869889665"/>
                  </a:ext>
                </a:extLst>
              </a:tr>
              <a:tr h="432044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Gas bill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£150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extLst>
                  <a:ext uri="{0D108BD9-81ED-4DB2-BD59-A6C34878D82A}">
                    <a16:rowId xmlns:a16="http://schemas.microsoft.com/office/drawing/2014/main" val="1810335267"/>
                  </a:ext>
                </a:extLst>
              </a:tr>
              <a:tr h="432044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Two Emp Salary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£3,500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extLst>
                  <a:ext uri="{0D108BD9-81ED-4DB2-BD59-A6C34878D82A}">
                    <a16:rowId xmlns:a16="http://schemas.microsoft.com/office/drawing/2014/main" val="3975424883"/>
                  </a:ext>
                </a:extLst>
              </a:tr>
              <a:tr h="432044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Accountant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£100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extLst>
                  <a:ext uri="{0D108BD9-81ED-4DB2-BD59-A6C34878D82A}">
                    <a16:rowId xmlns:a16="http://schemas.microsoft.com/office/drawing/2014/main" val="668052283"/>
                  </a:ext>
                </a:extLst>
              </a:tr>
              <a:tr h="432044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Total cost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600" kern="1200"/>
                        <a:t>£5,550</a:t>
                      </a:r>
                      <a:endParaRPr lang="en-GB" sz="10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2719" marR="12719" marT="12719" marB="0" anchor="ctr"/>
                </a:tc>
                <a:extLst>
                  <a:ext uri="{0D108BD9-81ED-4DB2-BD59-A6C34878D82A}">
                    <a16:rowId xmlns:a16="http://schemas.microsoft.com/office/drawing/2014/main" val="2266780190"/>
                  </a:ext>
                </a:extLst>
              </a:tr>
            </a:tbl>
          </a:graphicData>
        </a:graphic>
      </p:graphicFrame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EB83FA2D-37CD-0925-3975-0BA5808FD9A1}"/>
              </a:ext>
            </a:extLst>
          </p:cNvPr>
          <p:cNvGraphicFramePr>
            <a:graphicFrameLocks noGrp="1"/>
          </p:cNvGraphicFramePr>
          <p:nvPr/>
        </p:nvGraphicFramePr>
        <p:xfrm>
          <a:off x="909837" y="4403503"/>
          <a:ext cx="10669553" cy="2454514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216121">
                  <a:extLst>
                    <a:ext uri="{9D8B030D-6E8A-4147-A177-3AD203B41FA5}">
                      <a16:colId xmlns:a16="http://schemas.microsoft.com/office/drawing/2014/main" val="4153302815"/>
                    </a:ext>
                  </a:extLst>
                </a:gridCol>
                <a:gridCol w="1125937">
                  <a:extLst>
                    <a:ext uri="{9D8B030D-6E8A-4147-A177-3AD203B41FA5}">
                      <a16:colId xmlns:a16="http://schemas.microsoft.com/office/drawing/2014/main" val="242394067"/>
                    </a:ext>
                  </a:extLst>
                </a:gridCol>
                <a:gridCol w="1465499">
                  <a:extLst>
                    <a:ext uri="{9D8B030D-6E8A-4147-A177-3AD203B41FA5}">
                      <a16:colId xmlns:a16="http://schemas.microsoft.com/office/drawing/2014/main" val="1627024599"/>
                    </a:ext>
                  </a:extLst>
                </a:gridCol>
                <a:gridCol w="1465499">
                  <a:extLst>
                    <a:ext uri="{9D8B030D-6E8A-4147-A177-3AD203B41FA5}">
                      <a16:colId xmlns:a16="http://schemas.microsoft.com/office/drawing/2014/main" val="1503239128"/>
                    </a:ext>
                  </a:extLst>
                </a:gridCol>
                <a:gridCol w="1465499">
                  <a:extLst>
                    <a:ext uri="{9D8B030D-6E8A-4147-A177-3AD203B41FA5}">
                      <a16:colId xmlns:a16="http://schemas.microsoft.com/office/drawing/2014/main" val="1544288183"/>
                    </a:ext>
                  </a:extLst>
                </a:gridCol>
                <a:gridCol w="1465499">
                  <a:extLst>
                    <a:ext uri="{9D8B030D-6E8A-4147-A177-3AD203B41FA5}">
                      <a16:colId xmlns:a16="http://schemas.microsoft.com/office/drawing/2014/main" val="2127104392"/>
                    </a:ext>
                  </a:extLst>
                </a:gridCol>
                <a:gridCol w="1465499">
                  <a:extLst>
                    <a:ext uri="{9D8B030D-6E8A-4147-A177-3AD203B41FA5}">
                      <a16:colId xmlns:a16="http://schemas.microsoft.com/office/drawing/2014/main" val="2057020413"/>
                    </a:ext>
                  </a:extLst>
                </a:gridCol>
              </a:tblGrid>
              <a:tr h="486479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00FFFF"/>
                          </a:highlight>
                        </a:rPr>
                        <a:t>Electricity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£300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400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500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700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700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750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extLst>
                  <a:ext uri="{0D108BD9-81ED-4DB2-BD59-A6C34878D82A}">
                    <a16:rowId xmlns:a16="http://schemas.microsoft.com/office/drawing/2014/main" val="616257636"/>
                  </a:ext>
                </a:extLst>
              </a:tr>
              <a:tr h="556266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00FFFF"/>
                          </a:highlight>
                        </a:rPr>
                        <a:t>Raw materials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£400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600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650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800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800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1000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extLst>
                  <a:ext uri="{0D108BD9-81ED-4DB2-BD59-A6C34878D82A}">
                    <a16:rowId xmlns:a16="http://schemas.microsoft.com/office/drawing/2014/main" val="1620373157"/>
                  </a:ext>
                </a:extLst>
              </a:tr>
              <a:tr h="855503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00FFFF"/>
                          </a:highlight>
                        </a:rPr>
                        <a:t>hourly paid Emp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£0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500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500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600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600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700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extLst>
                  <a:ext uri="{0D108BD9-81ED-4DB2-BD59-A6C34878D82A}">
                    <a16:rowId xmlns:a16="http://schemas.microsoft.com/office/drawing/2014/main" val="599919431"/>
                  </a:ext>
                </a:extLst>
              </a:tr>
              <a:tr h="556266">
                <a:tc>
                  <a:txBody>
                    <a:bodyPr/>
                    <a:lstStyle/>
                    <a:p>
                      <a:pPr lvl="0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00"/>
                          </a:highlight>
                        </a:rPr>
                        <a:t>Total Var cost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£700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£1,500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£1,650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£2,100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£2,100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tc>
                  <a:txBody>
                    <a:bodyPr/>
                    <a:lstStyle/>
                    <a:p>
                      <a:pPr lvl="0" algn="r" font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200">
                          <a:highlight>
                            <a:srgbClr val="FFFFFF"/>
                          </a:highlight>
                        </a:rPr>
                        <a:t>£2,450</a:t>
                      </a:r>
                      <a:endParaRPr lang="en-GB" sz="12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11430" marR="11430" marT="11430" marB="0" anchor="ctr"/>
                </a:tc>
                <a:extLst>
                  <a:ext uri="{0D108BD9-81ED-4DB2-BD59-A6C34878D82A}">
                    <a16:rowId xmlns:a16="http://schemas.microsoft.com/office/drawing/2014/main" val="20796817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2">
            <a:extLst>
              <a:ext uri="{FF2B5EF4-FFF2-40B4-BE49-F238E27FC236}">
                <a16:creationId xmlns:a16="http://schemas.microsoft.com/office/drawing/2014/main" id="{87A730E0-03EE-6953-D1B3-569AE7F0DA9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/>
              <a:t>FINANCIAL FORECAST &amp; BREAKEVEN ANALYSIS</a:t>
            </a:r>
            <a:endParaRPr lang="en-US"/>
          </a:p>
        </p:txBody>
      </p:sp>
      <p:sp>
        <p:nvSpPr>
          <p:cNvPr id="3" name="Content Placeholder 13">
            <a:extLst>
              <a:ext uri="{FF2B5EF4-FFF2-40B4-BE49-F238E27FC236}">
                <a16:creationId xmlns:a16="http://schemas.microsoft.com/office/drawing/2014/main" id="{7B1AB2AC-3E0C-B660-3F89-C71540E94A0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/>
          </a:p>
          <a:p>
            <a:pPr lvl="0"/>
            <a:endParaRPr lang="en-GB"/>
          </a:p>
          <a:p>
            <a:pPr lvl="0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0AD822C-D6C0-04E3-CD40-105386CF7AA0}"/>
              </a:ext>
            </a:extLst>
          </p:cNvPr>
          <p:cNvGraphicFramePr>
            <a:graphicFrameLocks noGrp="1"/>
          </p:cNvGraphicFramePr>
          <p:nvPr/>
        </p:nvGraphicFramePr>
        <p:xfrm>
          <a:off x="189756" y="1412775"/>
          <a:ext cx="11405418" cy="5400605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1980215">
                  <a:extLst>
                    <a:ext uri="{9D8B030D-6E8A-4147-A177-3AD203B41FA5}">
                      <a16:colId xmlns:a16="http://schemas.microsoft.com/office/drawing/2014/main" val="1950232553"/>
                    </a:ext>
                  </a:extLst>
                </a:gridCol>
                <a:gridCol w="1980215">
                  <a:extLst>
                    <a:ext uri="{9D8B030D-6E8A-4147-A177-3AD203B41FA5}">
                      <a16:colId xmlns:a16="http://schemas.microsoft.com/office/drawing/2014/main" val="3601911350"/>
                    </a:ext>
                  </a:extLst>
                </a:gridCol>
                <a:gridCol w="1980215">
                  <a:extLst>
                    <a:ext uri="{9D8B030D-6E8A-4147-A177-3AD203B41FA5}">
                      <a16:colId xmlns:a16="http://schemas.microsoft.com/office/drawing/2014/main" val="3789786630"/>
                    </a:ext>
                  </a:extLst>
                </a:gridCol>
                <a:gridCol w="1863720">
                  <a:extLst>
                    <a:ext uri="{9D8B030D-6E8A-4147-A177-3AD203B41FA5}">
                      <a16:colId xmlns:a16="http://schemas.microsoft.com/office/drawing/2014/main" val="2928491087"/>
                    </a:ext>
                  </a:extLst>
                </a:gridCol>
                <a:gridCol w="1620838">
                  <a:extLst>
                    <a:ext uri="{9D8B030D-6E8A-4147-A177-3AD203B41FA5}">
                      <a16:colId xmlns:a16="http://schemas.microsoft.com/office/drawing/2014/main" val="2347855993"/>
                    </a:ext>
                  </a:extLst>
                </a:gridCol>
                <a:gridCol w="1980215">
                  <a:extLst>
                    <a:ext uri="{9D8B030D-6E8A-4147-A177-3AD203B41FA5}">
                      <a16:colId xmlns:a16="http://schemas.microsoft.com/office/drawing/2014/main" val="3892604115"/>
                    </a:ext>
                  </a:extLst>
                </a:gridCol>
              </a:tblGrid>
              <a:tr h="773234">
                <a:tc>
                  <a:txBody>
                    <a:bodyPr/>
                    <a:lstStyle/>
                    <a:p>
                      <a:pPr lvl="0" algn="ct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Month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Income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Fixed Costs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Variable Costs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Net Position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Cumulative Position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03225401"/>
                  </a:ext>
                </a:extLst>
              </a:tr>
              <a:tr h="773234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1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800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271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200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-329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-329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815610077"/>
                  </a:ext>
                </a:extLst>
              </a:tr>
              <a:tr h="761201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2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1,200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271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250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/>
                        <a:t>+</a:t>
                      </a:r>
                      <a:r>
                        <a:rPr lang="en-GB" sz="2400" kern="0"/>
                        <a:t>67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-262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43344063"/>
                  </a:ext>
                </a:extLst>
              </a:tr>
              <a:tr h="773234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3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1,800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271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300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/>
                        <a:t>+</a:t>
                      </a:r>
                      <a:r>
                        <a:rPr lang="en-GB" sz="2400" kern="0"/>
                        <a:t>1,229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/>
                        <a:t>+</a:t>
                      </a:r>
                      <a:r>
                        <a:rPr lang="en-GB" sz="2400" kern="0"/>
                        <a:t>967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29730253"/>
                  </a:ext>
                </a:extLst>
              </a:tr>
              <a:tr h="773234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4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2,200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271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350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/>
                        <a:t>+</a:t>
                      </a:r>
                      <a:r>
                        <a:rPr lang="en-GB" sz="2400" kern="0"/>
                        <a:t>1,579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0"/>
                        <a:t>+2,546</a:t>
                      </a:r>
                      <a:endParaRPr lang="en-GB" sz="28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242479803"/>
                  </a:ext>
                </a:extLst>
              </a:tr>
              <a:tr h="773234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5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2,600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271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400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/>
                        <a:t>+</a:t>
                      </a:r>
                      <a:r>
                        <a:rPr lang="en-GB" sz="2400" kern="0"/>
                        <a:t>1,929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+4,475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238894741"/>
                  </a:ext>
                </a:extLst>
              </a:tr>
              <a:tr h="773234">
                <a:tc>
                  <a:txBody>
                    <a:bodyPr/>
                    <a:lstStyle/>
                    <a:p>
                      <a:pPr lvl="0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6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3,000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271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0"/>
                        <a:t>450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/>
                        <a:t>+</a:t>
                      </a:r>
                      <a:r>
                        <a:rPr lang="en-GB" sz="2400" kern="0"/>
                        <a:t>2,279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lvl="0" algn="r">
                        <a:lnSpc>
                          <a:spcPts val="18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/>
                        <a:t>+</a:t>
                      </a:r>
                      <a:r>
                        <a:rPr lang="en-GB" sz="2400" kern="0"/>
                        <a:t>6,754</a:t>
                      </a:r>
                      <a:endParaRPr lang="en-GB" sz="2400" kern="1200">
                        <a:latin typeface="Aptos" pitchFamily="34"/>
                        <a:ea typeface="Aptos" pitchFamily="34"/>
                        <a:cs typeface="Times New Roman" pitchFamily="18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199176985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med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2A34F-EDDD-6C96-8BDB-8E434D90780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IKE </a:t>
            </a:r>
            <a:r>
              <a:rPr lang="en-GB">
                <a:hlinkClick r:id="rId2" tooltip="auto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RADIO.NET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73FDF-1C2D-CF12-3DC1-89E2086C1DB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Breakeven Summary</a:t>
            </a:r>
          </a:p>
          <a:p>
            <a:pPr lvl="0"/>
            <a:r>
              <a:rPr lang="en-GB"/>
              <a:t>Monthly breakeven revenue: ~£596</a:t>
            </a:r>
          </a:p>
          <a:p>
            <a:pPr lvl="0"/>
            <a:r>
              <a:rPr lang="en-GB"/>
              <a:t>Breakeven achieved: Month 2</a:t>
            </a:r>
          </a:p>
          <a:p>
            <a:pPr lvl="0"/>
            <a:r>
              <a:rPr lang="en-GB"/>
              <a:t>Consistent profitability from Month 3</a:t>
            </a:r>
          </a:p>
        </p:txBody>
      </p:sp>
    </p:spTree>
  </p:cSld>
  <p:clrMapOvr>
    <a:masterClrMapping/>
  </p:clrMapOvr>
  <p:transition spd="med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38985-4418-8395-5A30-056A064607B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BC081-8EAD-AA23-30C9-50EE968C1364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endParaRPr lang="en-GB"/>
          </a:p>
          <a:p>
            <a:pPr lvl="0"/>
            <a:r>
              <a:rPr lang="en-GB"/>
              <a:t>IKE </a:t>
            </a:r>
            <a:r>
              <a:rPr lang="en-GB">
                <a:hlinkClick r:id="rId2" tooltip="autol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RADIO.NET</a:t>
            </a:r>
            <a:r>
              <a:rPr lang="en-GB"/>
              <a:t> fills a clear gap in the media market</a:t>
            </a:r>
          </a:p>
          <a:p>
            <a:pPr lvl="0"/>
            <a:r>
              <a:rPr lang="en-GB"/>
              <a:t>Led by proven industry expertise &amp; entrepreneurial experience</a:t>
            </a:r>
          </a:p>
          <a:p>
            <a:pPr lvl="0"/>
            <a:r>
              <a:rPr lang="en-GB"/>
              <a:t>Robust legal structure &amp; low-risk operational plan</a:t>
            </a:r>
          </a:p>
          <a:p>
            <a:pPr lvl="0"/>
            <a:r>
              <a:rPr lang="en-GB"/>
              <a:t>£25,000 investment delivers a profitable, sustainable business</a:t>
            </a:r>
          </a:p>
          <a:p>
            <a:pPr lvl="0"/>
            <a:r>
              <a:rPr lang="en-GB"/>
              <a:t>Delivers value to listeners, advertisers &amp; the creative community</a:t>
            </a:r>
          </a:p>
          <a:p>
            <a:pPr lvl="0"/>
            <a:r>
              <a:rPr lang="en-GB"/>
              <a:t>Next Steps: Secure funding → complete setup → launch within 3 months</a:t>
            </a:r>
          </a:p>
          <a:p>
            <a:pPr lvl="0"/>
            <a:endParaRPr lang="en-GB"/>
          </a:p>
        </p:txBody>
      </p:sp>
    </p:spTree>
  </p:cSld>
  <p:clrMapOvr>
    <a:masterClrMapping/>
  </p:clrMapOvr>
  <p:transition spd="med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4">
            <a:extLst>
              <a:ext uri="{FF2B5EF4-FFF2-40B4-BE49-F238E27FC236}">
                <a16:creationId xmlns:a16="http://schemas.microsoft.com/office/drawing/2014/main" id="{6EE9D725-922C-D8EC-DC39-BFC9C8B4BC2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US" dirty="0"/>
              <a:t>Subtitle</a:t>
            </a:r>
          </a:p>
        </p:txBody>
      </p:sp>
      <p:sp>
        <p:nvSpPr>
          <p:cNvPr id="3" name="TextBox 10">
            <a:extLst>
              <a:ext uri="{FF2B5EF4-FFF2-40B4-BE49-F238E27FC236}">
                <a16:creationId xmlns:a16="http://schemas.microsoft.com/office/drawing/2014/main" id="{9251BC22-CE82-308E-6BAF-3BFE876D0493}"/>
              </a:ext>
            </a:extLst>
          </p:cNvPr>
          <p:cNvSpPr txBox="1"/>
          <p:nvPr/>
        </p:nvSpPr>
        <p:spPr>
          <a:xfrm>
            <a:off x="981846" y="332658"/>
            <a:ext cx="11017221" cy="11578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1218986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 dirty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Times New Roman" pitchFamily="18"/>
              </a:rPr>
              <a:t>Ens</a:t>
            </a:r>
            <a:endParaRPr lang="en-GB" sz="1200" b="0" i="0" u="none" strike="noStrike" kern="1200" cap="none" spc="0" baseline="0" dirty="0">
              <a:solidFill>
                <a:srgbClr val="FFFFFF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0" marR="0" lvl="0" indent="0" algn="l" defTabSz="1218986" rtl="0" fontAlgn="auto" hangingPunct="1">
              <a:lnSpc>
                <a:spcPts val="18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 dirty="0" err="1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Times New Roman" pitchFamily="18"/>
              </a:rPr>
              <a:t>Suagline</a:t>
            </a: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Times New Roman" pitchFamily="18"/>
              </a:rPr>
              <a:t>: Independent Digital Radio &amp; Media Service</a:t>
            </a:r>
            <a:endParaRPr lang="en-GB" sz="1200" b="0" i="0" u="none" strike="noStrike" kern="1200" cap="none" spc="0" baseline="0">
              <a:solidFill>
                <a:srgbClr val="FFFFFF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0" marR="0" lvl="0" indent="0" algn="l" defTabSz="1218986" rtl="0" fontAlgn="auto" hangingPunct="1">
              <a:lnSpc>
                <a:spcPts val="18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Times New Roman" pitchFamily="18"/>
              </a:rPr>
              <a:t>Presented by: Colin Charles</a:t>
            </a:r>
            <a:endParaRPr lang="en-GB" sz="1200" b="0" i="0" u="none" strike="noStrike" kern="1200" cap="none" spc="0" baseline="0">
              <a:solidFill>
                <a:srgbClr val="FFFFFF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  <a:p>
            <a:pPr marL="0" marR="0" lvl="0" indent="0" algn="l" defTabSz="1218986" rtl="0" fontAlgn="auto" hangingPunct="1">
              <a:lnSpc>
                <a:spcPts val="18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2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Times New Roman" pitchFamily="18"/>
              </a:rPr>
              <a:t>Under the enterprise: IQ</a:t>
            </a:r>
            <a:endParaRPr lang="en-GB" sz="1200" b="0" i="0" u="none" strike="noStrike" kern="1200" cap="none" spc="0" baseline="0">
              <a:solidFill>
                <a:srgbClr val="FFFFFF"/>
              </a:solidFill>
              <a:uFillTx/>
              <a:latin typeface="Aptos" pitchFamily="34"/>
              <a:ea typeface="Aptos" pitchFamily="34"/>
              <a:cs typeface="Times New Roman" pitchFamily="1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0B9716-790D-C148-21CD-B9863F85A5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370" y="0"/>
            <a:ext cx="11698083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8" ma:contentTypeDescription="Create a new document." ma:contentTypeScope="" ma:versionID="552cba395fc12e0099fab772dc7639f5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063e3166692745221456e3f8c37da451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82BBE84-81DC-4AAC-982D-E4FB74D3D2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F9D4E6F-2333-4DA6-927F-C1EFABA8D6B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5FCF768-9060-4182-BA9D-B9025F5ADD65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1447</TotalTime>
  <Words>862</Words>
  <Application>Microsoft Office PowerPoint</Application>
  <PresentationFormat>Widescreen</PresentationFormat>
  <Paragraphs>246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  ikeradio.net        </vt:lpstr>
      <vt:lpstr>INTRODUCTION </vt:lpstr>
      <vt:lpstr>Enterprise and Entrepreneurship</vt:lpstr>
      <vt:lpstr>IKE RADIO.NET</vt:lpstr>
      <vt:lpstr>ENTREPRENEUR VS Entrepreneurship</vt:lpstr>
      <vt:lpstr>OVERVIEW OF THE BUSINESS IDEA</vt:lpstr>
      <vt:lpstr>LEGAL FORMAT &amp; MANAGEMENT STRUCTURE</vt:lpstr>
      <vt:lpstr>PowerPoint Presentation</vt:lpstr>
      <vt:lpstr>Add a Slide Title - 4</vt:lpstr>
      <vt:lpstr>                  MARKETING STRATEGIES</vt:lpstr>
      <vt:lpstr>                  MARKETING STRATEGIES</vt:lpstr>
      <vt:lpstr>FINANCIAL FORECAST &amp; BREAKEVEN ANALYSIS</vt:lpstr>
      <vt:lpstr>IKE RADIO.NET</vt:lpstr>
      <vt:lpstr>CONCLUSIONS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Colin Charles (2509080)</dc:creator>
  <cp:lastModifiedBy>Colin Charles (2509080)</cp:lastModifiedBy>
  <cp:revision>12</cp:revision>
  <dcterms:created xsi:type="dcterms:W3CDTF">2026-08-03T22:43:43Z</dcterms:created>
  <dcterms:modified xsi:type="dcterms:W3CDTF">2026-08-07T09:31:16Z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0x010100EC7AA10F5A1D3A4F887C4BB63AD5C124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