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20"/>
  </p:handoutMasterIdLst>
  <p:sldIdLst>
    <p:sldId id="256" r:id="rId2"/>
    <p:sldId id="257" r:id="rId3"/>
    <p:sldId id="258" r:id="rId4"/>
    <p:sldId id="268" r:id="rId5"/>
    <p:sldId id="259" r:id="rId6"/>
    <p:sldId id="274" r:id="rId7"/>
    <p:sldId id="260" r:id="rId8"/>
    <p:sldId id="281" r:id="rId9"/>
    <p:sldId id="261" r:id="rId10"/>
    <p:sldId id="276" r:id="rId11"/>
    <p:sldId id="264" r:id="rId12"/>
    <p:sldId id="272" r:id="rId13"/>
    <p:sldId id="262" r:id="rId14"/>
    <p:sldId id="277" r:id="rId15"/>
    <p:sldId id="278" r:id="rId16"/>
    <p:sldId id="271" r:id="rId17"/>
    <p:sldId id="267" r:id="rId18"/>
    <p:sldId id="270"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488" y="35"/>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2AA99CC-0480-4E14-9209-E604C0AB6EC0}" type="datetimeFigureOut">
              <a:rPr lang="en-GB" smtClean="0"/>
              <a:t>20/01/2022</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D51319D-9D16-49B2-9EA5-F353266D9557}" type="slidenum">
              <a:rPr lang="en-GB" smtClean="0"/>
              <a:t>‹#›</a:t>
            </a:fld>
            <a:endParaRPr lang="en-GB"/>
          </a:p>
        </p:txBody>
      </p:sp>
    </p:spTree>
    <p:extLst>
      <p:ext uri="{BB962C8B-B14F-4D97-AF65-F5344CB8AC3E}">
        <p14:creationId xmlns:p14="http://schemas.microsoft.com/office/powerpoint/2010/main" val="256016900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20/01/2022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20/01/2022</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a:xfrm>
            <a:off x="685800" y="3505200"/>
            <a:ext cx="7990656" cy="1752600"/>
          </a:xfrm>
        </p:spPr>
        <p:txBody>
          <a:bodyPr>
            <a:normAutofit lnSpcReduction="10000"/>
          </a:bodyPr>
          <a:lstStyle/>
          <a:p>
            <a:r>
              <a:rPr lang="en-GB" sz="3600" dirty="0"/>
              <a:t>Understanding Children and Young People’s Development</a:t>
            </a:r>
          </a:p>
          <a:p>
            <a:r>
              <a:rPr lang="en-GB" sz="3600"/>
              <a:t>BMHP4007</a:t>
            </a:r>
            <a:endParaRPr lang="en-GB" sz="3600"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VLE</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pPr marL="0" indent="0">
              <a:buNone/>
            </a:pPr>
            <a:endParaRPr lang="en-GB" dirty="0"/>
          </a:p>
          <a:p>
            <a:pPr marL="0" indent="0">
              <a:buNone/>
            </a:pPr>
            <a:r>
              <a:rPr lang="en-GB" dirty="0"/>
              <a:t>Duration</a:t>
            </a:r>
          </a:p>
          <a:p>
            <a:pPr marL="0" indent="0">
              <a:buNone/>
            </a:pPr>
            <a:endParaRPr lang="en-GB" dirty="0"/>
          </a:p>
          <a:p>
            <a:pPr marL="0" indent="0">
              <a:buNone/>
            </a:pPr>
            <a:r>
              <a:rPr lang="en-GB" dirty="0">
                <a:solidFill>
                  <a:srgbClr val="FF0000"/>
                </a:solidFill>
              </a:rPr>
              <a:t>	Throughout semester 2 from 24</a:t>
            </a:r>
            <a:r>
              <a:rPr lang="en-GB" baseline="30000" dirty="0">
                <a:solidFill>
                  <a:srgbClr val="FF0000"/>
                </a:solidFill>
              </a:rPr>
              <a:t>th</a:t>
            </a:r>
            <a:r>
              <a:rPr lang="en-GB" dirty="0">
                <a:solidFill>
                  <a:srgbClr val="FF0000"/>
                </a:solidFill>
              </a:rPr>
              <a:t> </a:t>
            </a:r>
            <a:r>
              <a:rPr lang="en-GB" dirty="0" err="1">
                <a:solidFill>
                  <a:srgbClr val="FF0000"/>
                </a:solidFill>
              </a:rPr>
              <a:t>Jauary</a:t>
            </a:r>
            <a:r>
              <a:rPr lang="en-GB" dirty="0">
                <a:solidFill>
                  <a:srgbClr val="FF0000"/>
                </a:solidFill>
              </a:rPr>
              <a:t> </a:t>
            </a:r>
          </a:p>
          <a:p>
            <a:pPr marL="0" indent="0">
              <a:buNone/>
            </a:pPr>
            <a:r>
              <a:rPr lang="en-GB" dirty="0">
                <a:solidFill>
                  <a:srgbClr val="FF0000"/>
                </a:solidFill>
              </a:rPr>
              <a:t>  	2022 to 6</a:t>
            </a:r>
            <a:r>
              <a:rPr lang="en-GB" baseline="30000" dirty="0">
                <a:solidFill>
                  <a:srgbClr val="FF0000"/>
                </a:solidFill>
              </a:rPr>
              <a:t>th</a:t>
            </a:r>
            <a:r>
              <a:rPr lang="en-GB" dirty="0">
                <a:solidFill>
                  <a:srgbClr val="FF0000"/>
                </a:solidFill>
              </a:rPr>
              <a:t> May 2022</a:t>
            </a:r>
            <a:endParaRPr lang="en-GB" dirty="0"/>
          </a:p>
          <a:p>
            <a:pPr marL="0" indent="0">
              <a:buNone/>
            </a:pPr>
            <a:r>
              <a:rPr lang="en-GB" dirty="0"/>
              <a:t>20 Credits</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4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4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 </a:t>
            </a:r>
          </a:p>
          <a:p>
            <a:pPr>
              <a:buNone/>
            </a:pPr>
            <a:r>
              <a:rPr lang="en-GB" b="1" dirty="0"/>
              <a:t> </a:t>
            </a: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normAutofit/>
          </a:bodyPr>
          <a:lstStyle/>
          <a:p>
            <a:r>
              <a:rPr lang="en-GB" sz="3200" dirty="0"/>
              <a:t>To understand the theories relating to the development of children and young people, and to apply theoretical knowledge of development to enhance work with children and young people.</a:t>
            </a:r>
          </a:p>
          <a:p>
            <a:endParaRPr lang="en-GB" sz="3200"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sz="2800" dirty="0"/>
              <a:t>Upon the successful completion of this module, the student should be able to demonstrate the ability to:</a:t>
            </a:r>
          </a:p>
          <a:p>
            <a:pPr marL="0" lvl="0" indent="0">
              <a:buNone/>
            </a:pPr>
            <a:r>
              <a:rPr lang="en-GB" sz="2800" dirty="0"/>
              <a:t>1. </a:t>
            </a:r>
            <a:r>
              <a:rPr lang="en-GB" dirty="0"/>
              <a:t>Identify and evaluate the process of observation and assessment.</a:t>
            </a:r>
          </a:p>
          <a:p>
            <a:pPr marL="0" indent="0">
              <a:buNone/>
            </a:pPr>
            <a:r>
              <a:rPr lang="en-GB" dirty="0"/>
              <a:t> </a:t>
            </a:r>
          </a:p>
          <a:p>
            <a:pPr marL="0" lvl="0" indent="0">
              <a:buNone/>
            </a:pPr>
            <a:r>
              <a:rPr lang="en-GB" dirty="0"/>
              <a:t>2. Understand the importance of the theoretical knowledge of child development to enhance work with children and young people.</a:t>
            </a:r>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379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lnSpcReduction="10000"/>
          </a:bodyPr>
          <a:lstStyle/>
          <a:p>
            <a:r>
              <a:rPr lang="en-GB" dirty="0"/>
              <a:t>This module is designed to develop students’ awareness and understanding of:</a:t>
            </a:r>
          </a:p>
          <a:p>
            <a:pPr marL="0" indent="0">
              <a:buNone/>
            </a:pPr>
            <a:endParaRPr lang="en-GB" dirty="0"/>
          </a:p>
          <a:p>
            <a:pPr lvl="1"/>
            <a:r>
              <a:rPr lang="en-GB" sz="2400" dirty="0"/>
              <a:t>The skills in observing and assessing children and young people’s development.</a:t>
            </a:r>
          </a:p>
          <a:p>
            <a:pPr lvl="1"/>
            <a:r>
              <a:rPr lang="en-GB" sz="2400" dirty="0"/>
              <a:t>The  advantages  and  disadvantages  of  a  range  of  methods  of  observation and assessment.</a:t>
            </a:r>
          </a:p>
          <a:p>
            <a:pPr lvl="1"/>
            <a:r>
              <a:rPr lang="en-GB" sz="2400" dirty="0"/>
              <a:t>The importance of effective observation.</a:t>
            </a:r>
          </a:p>
          <a:p>
            <a:pPr lvl="1"/>
            <a:r>
              <a:rPr lang="en-GB" sz="2400" dirty="0"/>
              <a:t>The  importance  of  ethics  in  observations  to  ensure  consent  and  to  maintain confidentiality and anonymity.</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a:bodyPr>
          <a:lstStyle/>
          <a:p>
            <a:pPr lvl="0"/>
            <a:r>
              <a:rPr lang="en-GB" sz="2600" dirty="0"/>
              <a:t>How children and young people develop and the key principles of the work of a broad range of influential theorists.</a:t>
            </a:r>
          </a:p>
          <a:p>
            <a:pPr lvl="0"/>
            <a:r>
              <a:rPr lang="en-GB" sz="2600" dirty="0"/>
              <a:t>Influences on development and the differences between growth, development and maturation.</a:t>
            </a:r>
          </a:p>
          <a:p>
            <a:pPr lvl="0"/>
            <a:r>
              <a:rPr lang="en-GB" sz="2600" dirty="0"/>
              <a:t>The role of adults in supporting the development of children and young people through a range of appropriate activities and experiences.</a:t>
            </a:r>
          </a:p>
          <a:p>
            <a:endParaRPr lang="en-GB" sz="3600" dirty="0"/>
          </a:p>
        </p:txBody>
      </p:sp>
    </p:spTree>
    <p:extLst>
      <p:ext uri="{BB962C8B-B14F-4D97-AF65-F5344CB8AC3E}">
        <p14:creationId xmlns:p14="http://schemas.microsoft.com/office/powerpoint/2010/main" val="1634982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pPr marL="0" indent="0">
              <a:buNone/>
            </a:pPr>
            <a:r>
              <a:rPr lang="en-GB" b="1" dirty="0"/>
              <a:t>Assessment Component 1 – 50% </a:t>
            </a:r>
          </a:p>
          <a:p>
            <a:pPr marL="0" indent="0">
              <a:buNone/>
            </a:pPr>
            <a:r>
              <a:rPr lang="en-GB" b="1" dirty="0"/>
              <a:t>Option 1 - Observations 2000 Words</a:t>
            </a:r>
          </a:p>
          <a:p>
            <a:pPr marL="0" indent="0">
              <a:buNone/>
            </a:pPr>
            <a:r>
              <a:rPr lang="en-GB" b="1" dirty="0"/>
              <a:t>Option 2 – Blog 2000 Words</a:t>
            </a:r>
          </a:p>
          <a:p>
            <a:pPr marL="0" indent="0">
              <a:buNone/>
            </a:pPr>
            <a:endParaRPr lang="en-GB" b="1" dirty="0"/>
          </a:p>
          <a:p>
            <a:pPr marL="0" indent="0">
              <a:buNone/>
            </a:pPr>
            <a:r>
              <a:rPr lang="en-GB" b="1" dirty="0"/>
              <a:t>Outcome 1</a:t>
            </a:r>
            <a:r>
              <a:rPr lang="en-GB" dirty="0"/>
              <a:t> Students will be required to undertake and write up two observations using two different methods, on one child or young person that considers one or more area(s) of development, following appropriate ethical procedures (or use pre-approved video recordings). Students will be required to evaluate the child/young person’s development and suggest ways that the future development of the child/young person may be enhanced.</a:t>
            </a:r>
          </a:p>
          <a:p>
            <a:pPr marL="0" indent="0">
              <a:buNone/>
            </a:pPr>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Assessments</a:t>
            </a:r>
          </a:p>
        </p:txBody>
      </p:sp>
      <p:sp>
        <p:nvSpPr>
          <p:cNvPr id="3" name="Content Placeholder 2"/>
          <p:cNvSpPr>
            <a:spLocks noGrp="1"/>
          </p:cNvSpPr>
          <p:nvPr>
            <p:ph idx="1"/>
          </p:nvPr>
        </p:nvSpPr>
        <p:spPr>
          <a:xfrm>
            <a:off x="457200" y="1600200"/>
            <a:ext cx="8229600" cy="3989040"/>
          </a:xfrm>
        </p:spPr>
        <p:txBody>
          <a:bodyPr>
            <a:normAutofit fontScale="92500" lnSpcReduction="10000"/>
          </a:bodyPr>
          <a:lstStyle/>
          <a:p>
            <a:pPr marL="0" indent="0">
              <a:buNone/>
            </a:pPr>
            <a:r>
              <a:rPr lang="en-GB" b="1" dirty="0"/>
              <a:t>Assessment Component 2 – 50%</a:t>
            </a:r>
          </a:p>
          <a:p>
            <a:pPr marL="0" indent="0">
              <a:buNone/>
            </a:pPr>
            <a:r>
              <a:rPr lang="en-GB" b="1" dirty="0"/>
              <a:t>Essay 2000 Words</a:t>
            </a:r>
          </a:p>
          <a:p>
            <a:pPr marL="0" indent="0">
              <a:buNone/>
            </a:pPr>
            <a:endParaRPr lang="en-GB" b="1" dirty="0"/>
          </a:p>
          <a:p>
            <a:pPr marL="0" indent="0">
              <a:buNone/>
            </a:pPr>
            <a:r>
              <a:rPr lang="en-GB" b="1" dirty="0"/>
              <a:t>Outcome 2</a:t>
            </a:r>
            <a:r>
              <a:rPr lang="en-GB" dirty="0"/>
              <a:t> Students will be required to write </a:t>
            </a:r>
            <a:r>
              <a:rPr lang="en-GB" dirty="0">
                <a:effectLst/>
                <a:latin typeface="Arial" panose="020B0604020202020204" pitchFamily="34" charset="0"/>
                <a:ea typeface="Times New Roman" panose="02020603050405020304" pitchFamily="18" charset="0"/>
              </a:rPr>
              <a:t>an essay comparing and contrasting between 2 chosen theories on the development of children and young people. Students could consider positive and negative factors which influence the health, development and behaviour of children and young people based on their chosen theories. Students could discuss the strengths and limitations of using child development theories when assessing the development of children and planning to support their </a:t>
            </a:r>
            <a:r>
              <a:rPr lang="en-GB">
                <a:effectLst/>
                <a:latin typeface="Arial" panose="020B0604020202020204" pitchFamily="34" charset="0"/>
                <a:ea typeface="Times New Roman" panose="02020603050405020304" pitchFamily="18" charset="0"/>
              </a:rPr>
              <a:t>future development.</a:t>
            </a: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4548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normAutofit fontScale="92500" lnSpcReduction="20000"/>
          </a:bodyPr>
          <a:lstStyle/>
          <a:p>
            <a:pPr marL="0" indent="0">
              <a:buNone/>
            </a:pPr>
            <a:r>
              <a:rPr lang="en-GB" sz="3200" b="1" i="1" dirty="0"/>
              <a:t>Assignment 1 Final Submission</a:t>
            </a:r>
          </a:p>
          <a:p>
            <a:pPr marL="0" indent="0">
              <a:buNone/>
            </a:pPr>
            <a:r>
              <a:rPr lang="en-GB" sz="3200" b="1" dirty="0">
                <a:solidFill>
                  <a:srgbClr val="FF0000"/>
                </a:solidFill>
              </a:rPr>
              <a:t>Friday 25</a:t>
            </a:r>
            <a:r>
              <a:rPr lang="en-GB" sz="3200" b="1" baseline="30000" dirty="0">
                <a:solidFill>
                  <a:srgbClr val="FF0000"/>
                </a:solidFill>
              </a:rPr>
              <a:t>th</a:t>
            </a:r>
            <a:r>
              <a:rPr lang="en-GB" sz="3200" b="1" dirty="0">
                <a:solidFill>
                  <a:srgbClr val="FF0000"/>
                </a:solidFill>
              </a:rPr>
              <a:t> March 2022</a:t>
            </a:r>
          </a:p>
          <a:p>
            <a:pPr marL="0" indent="0">
              <a:buNone/>
            </a:pPr>
            <a:r>
              <a:rPr lang="en-GB" sz="3200" b="1" i="1" dirty="0"/>
              <a:t>Draft Tutorial week </a:t>
            </a:r>
          </a:p>
          <a:p>
            <a:pPr marL="0" indent="0">
              <a:buNone/>
            </a:pPr>
            <a:r>
              <a:rPr lang="en-GB" sz="3200" b="1" dirty="0">
                <a:solidFill>
                  <a:srgbClr val="FF0000"/>
                </a:solidFill>
              </a:rPr>
              <a:t>Week beginning 14</a:t>
            </a:r>
            <a:r>
              <a:rPr lang="en-GB" sz="3200" b="1" baseline="30000" dirty="0">
                <a:solidFill>
                  <a:srgbClr val="FF0000"/>
                </a:solidFill>
              </a:rPr>
              <a:t>th</a:t>
            </a:r>
            <a:r>
              <a:rPr lang="en-GB" sz="3200" b="1" dirty="0">
                <a:solidFill>
                  <a:srgbClr val="FF0000"/>
                </a:solidFill>
              </a:rPr>
              <a:t> March 2022</a:t>
            </a:r>
          </a:p>
          <a:p>
            <a:pPr marL="0" indent="0">
              <a:buNone/>
            </a:pPr>
            <a:r>
              <a:rPr lang="en-GB" sz="3200" b="1" i="1" dirty="0"/>
              <a:t>Assignment 2 Final Submission</a:t>
            </a:r>
          </a:p>
          <a:p>
            <a:pPr marL="0" indent="0">
              <a:buNone/>
            </a:pPr>
            <a:r>
              <a:rPr lang="en-GB" sz="3200" b="1" dirty="0">
                <a:solidFill>
                  <a:srgbClr val="FF0000"/>
                </a:solidFill>
              </a:rPr>
              <a:t>Friday 6</a:t>
            </a:r>
            <a:r>
              <a:rPr lang="en-GB" sz="3200" b="1" baseline="30000" dirty="0">
                <a:solidFill>
                  <a:srgbClr val="FF0000"/>
                </a:solidFill>
              </a:rPr>
              <a:t>th</a:t>
            </a:r>
            <a:r>
              <a:rPr lang="en-GB" sz="3200" b="1" dirty="0">
                <a:solidFill>
                  <a:srgbClr val="FF0000"/>
                </a:solidFill>
              </a:rPr>
              <a:t> May 2022</a:t>
            </a:r>
          </a:p>
          <a:p>
            <a:pPr marL="0" indent="0">
              <a:buNone/>
            </a:pPr>
            <a:r>
              <a:rPr lang="en-GB" sz="3200" b="1" i="1" dirty="0"/>
              <a:t>Draft Tutorial Week</a:t>
            </a:r>
          </a:p>
          <a:p>
            <a:pPr marL="0" indent="0">
              <a:buNone/>
            </a:pPr>
            <a:r>
              <a:rPr lang="en-GB" sz="3200" b="1" dirty="0">
                <a:solidFill>
                  <a:srgbClr val="FF0000"/>
                </a:solidFill>
              </a:rPr>
              <a:t>Week beginning 25</a:t>
            </a:r>
            <a:r>
              <a:rPr lang="en-GB" sz="3200" b="1" baseline="30000" dirty="0">
                <a:solidFill>
                  <a:srgbClr val="FF0000"/>
                </a:solidFill>
              </a:rPr>
              <a:t>th</a:t>
            </a:r>
            <a:r>
              <a:rPr lang="en-GB" sz="3200" b="1" dirty="0">
                <a:solidFill>
                  <a:srgbClr val="FF0000"/>
                </a:solidFill>
              </a:rPr>
              <a:t> April 2022</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Best to input </a:t>
            </a:r>
          </a:p>
          <a:p>
            <a:pPr marL="0" indent="0">
              <a:buNone/>
            </a:pPr>
            <a:r>
              <a:rPr lang="en-GB" dirty="0"/>
              <a:t>  manually</a:t>
            </a:r>
          </a:p>
          <a:p>
            <a:endParaRPr lang="en-GB" dirty="0"/>
          </a:p>
          <a:p>
            <a:r>
              <a:rPr lang="en-GB" dirty="0"/>
              <a:t>You can utilise </a:t>
            </a:r>
          </a:p>
          <a:p>
            <a:pPr marL="0" indent="0">
              <a:buNone/>
            </a:pPr>
            <a:r>
              <a:rPr lang="en-GB" dirty="0"/>
              <a:t>  word referencing </a:t>
            </a:r>
          </a:p>
          <a:p>
            <a:endParaRPr lang="en-GB" dirty="0"/>
          </a:p>
          <a:p>
            <a:endParaRPr lang="en-GB" dirty="0"/>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cstate="print">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Moodle page (more about this below)</a:t>
            </a:r>
          </a:p>
          <a:p>
            <a:r>
              <a:rPr lang="en-GB" dirty="0"/>
              <a:t>You can use campus libraries in the Swansea, Carmarthen, or Lampeter campuses.</a:t>
            </a:r>
          </a:p>
          <a:p>
            <a:r>
              <a:rPr lang="en-GB" dirty="0"/>
              <a:t>Libraries will order in books from other campuses or may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a:bodyPr>
          <a:lstStyle/>
          <a:p>
            <a:pPr marL="0" indent="0">
              <a:buNone/>
            </a:pPr>
            <a:r>
              <a:rPr lang="en-GB" b="1" dirty="0"/>
              <a:t>Essential</a:t>
            </a:r>
          </a:p>
          <a:p>
            <a:r>
              <a:rPr lang="en-GB" dirty="0"/>
              <a:t>Berk. L.E. (2012) </a:t>
            </a:r>
            <a:r>
              <a:rPr lang="en-GB" i="1" dirty="0"/>
              <a:t>Child Development. </a:t>
            </a:r>
            <a:r>
              <a:rPr lang="en-GB" dirty="0"/>
              <a:t>(9th Edition). Boston: Pearson</a:t>
            </a:r>
          </a:p>
          <a:p>
            <a:pPr marL="0" indent="0">
              <a:buNone/>
            </a:pPr>
            <a:r>
              <a:rPr lang="en-GB" dirty="0"/>
              <a:t> </a:t>
            </a:r>
          </a:p>
          <a:p>
            <a:r>
              <a:rPr lang="en-GB" dirty="0"/>
              <a:t>Smith, P. K., Cowie, H. &amp; Blades, M. (2011) </a:t>
            </a:r>
            <a:r>
              <a:rPr lang="en-GB" i="1" dirty="0"/>
              <a:t>Understanding Children's Development. </a:t>
            </a:r>
            <a:r>
              <a:rPr lang="en-GB" dirty="0"/>
              <a:t>Chichester: John Wiley &amp; Sons Ltd</a:t>
            </a:r>
          </a:p>
          <a:p>
            <a:pPr marL="0" indent="0">
              <a:buNone/>
            </a:pP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57101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normAutofit fontScale="85000" lnSpcReduction="10000"/>
          </a:bodyPr>
          <a:lstStyle/>
          <a:p>
            <a:pPr marL="0" indent="0">
              <a:buNone/>
            </a:pPr>
            <a:r>
              <a:rPr lang="en-GB" b="1" dirty="0"/>
              <a:t>Background</a:t>
            </a:r>
          </a:p>
          <a:p>
            <a:r>
              <a:rPr lang="en-GB" dirty="0"/>
              <a:t>Keenan, T. and Evans, S. (2009) </a:t>
            </a:r>
            <a:r>
              <a:rPr lang="en-GB" i="1" dirty="0"/>
              <a:t>An Introduction to Child Development </a:t>
            </a:r>
            <a:r>
              <a:rPr lang="en-GB" dirty="0"/>
              <a:t>(2</a:t>
            </a:r>
            <a:r>
              <a:rPr lang="en-GB" baseline="30000" dirty="0"/>
              <a:t>nd</a:t>
            </a:r>
            <a:r>
              <a:rPr lang="en-GB" dirty="0"/>
              <a:t> Edition), London: Sage.</a:t>
            </a:r>
          </a:p>
          <a:p>
            <a:pPr marL="0" indent="0">
              <a:buNone/>
            </a:pPr>
            <a:r>
              <a:rPr lang="en-GB" dirty="0"/>
              <a:t> </a:t>
            </a:r>
          </a:p>
          <a:p>
            <a:r>
              <a:rPr lang="en-GB" dirty="0"/>
              <a:t>Lindon, J (2010) </a:t>
            </a:r>
            <a:r>
              <a:rPr lang="en-GB" i="1" dirty="0"/>
              <a:t>Understanding Child Development: Linking Theory and Practice.</a:t>
            </a:r>
            <a:r>
              <a:rPr lang="en-GB" dirty="0"/>
              <a:t> Second Edition. London: Hodder Education</a:t>
            </a:r>
          </a:p>
          <a:p>
            <a:pPr marL="0" indent="0">
              <a:buNone/>
            </a:pPr>
            <a:endParaRPr lang="en-GB" dirty="0"/>
          </a:p>
          <a:p>
            <a:r>
              <a:rPr lang="en-GB" dirty="0"/>
              <a:t>May, P. (2010) </a:t>
            </a:r>
            <a:r>
              <a:rPr lang="en-GB" i="1" dirty="0"/>
              <a:t>Child Development in Practice: Responsive Teaching and Learning from Birth to Five. </a:t>
            </a:r>
            <a:r>
              <a:rPr lang="en-GB" dirty="0"/>
              <a:t>Abingdon: Routledge. </a:t>
            </a:r>
          </a:p>
          <a:p>
            <a:pPr marL="0" indent="0">
              <a:buNone/>
            </a:pPr>
            <a:r>
              <a:rPr lang="en-GB" dirty="0"/>
              <a:t> </a:t>
            </a:r>
          </a:p>
          <a:p>
            <a:r>
              <a:rPr lang="en-GB" dirty="0" err="1"/>
              <a:t>Neaum</a:t>
            </a:r>
            <a:r>
              <a:rPr lang="en-GB" dirty="0"/>
              <a:t>, S. (2010) </a:t>
            </a:r>
            <a:r>
              <a:rPr lang="en-GB" i="1" dirty="0"/>
              <a:t>Child Development for Early Childhood Studies. </a:t>
            </a:r>
            <a:r>
              <a:rPr lang="en-GB" dirty="0"/>
              <a:t>Exeter: Learning Matters.</a:t>
            </a:r>
          </a:p>
          <a:p>
            <a:pPr marL="0" indent="0">
              <a:buNone/>
            </a:pPr>
            <a:endParaRPr lang="en-GB" dirty="0"/>
          </a:p>
          <a:p>
            <a:pPr marL="0" indent="0">
              <a:buNone/>
            </a:pPr>
            <a:endParaRPr lang="en-GB" b="1"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733222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 and Websites</a:t>
            </a:r>
          </a:p>
        </p:txBody>
      </p:sp>
      <p:sp>
        <p:nvSpPr>
          <p:cNvPr id="3" name="Content Placeholder 2"/>
          <p:cNvSpPr>
            <a:spLocks noGrp="1"/>
          </p:cNvSpPr>
          <p:nvPr>
            <p:ph idx="1"/>
          </p:nvPr>
        </p:nvSpPr>
        <p:spPr>
          <a:xfrm>
            <a:off x="457200" y="1600200"/>
            <a:ext cx="8229600" cy="3989040"/>
          </a:xfrm>
        </p:spPr>
        <p:txBody>
          <a:bodyPr>
            <a:normAutofit fontScale="70000" lnSpcReduction="20000"/>
          </a:bodyPr>
          <a:lstStyle/>
          <a:p>
            <a:r>
              <a:rPr lang="en-GB" b="1" dirty="0"/>
              <a:t>Journals</a:t>
            </a:r>
            <a:r>
              <a:rPr lang="en-GB" dirty="0"/>
              <a:t>:</a:t>
            </a:r>
          </a:p>
          <a:p>
            <a:pPr marL="0" indent="0">
              <a:buNone/>
            </a:pPr>
            <a:r>
              <a:rPr lang="en-GB" dirty="0"/>
              <a:t> </a:t>
            </a:r>
          </a:p>
          <a:p>
            <a:r>
              <a:rPr lang="en-GB" dirty="0"/>
              <a:t>Child Care Health and Development</a:t>
            </a:r>
          </a:p>
          <a:p>
            <a:r>
              <a:rPr lang="en-GB" dirty="0"/>
              <a:t>Child Development </a:t>
            </a:r>
          </a:p>
          <a:p>
            <a:r>
              <a:rPr lang="en-GB" dirty="0"/>
              <a:t>Early Years Educator </a:t>
            </a:r>
          </a:p>
          <a:p>
            <a:r>
              <a:rPr lang="en-GB" dirty="0"/>
              <a:t>Education 3-13</a:t>
            </a:r>
          </a:p>
          <a:p>
            <a:r>
              <a:rPr lang="en-GB" dirty="0"/>
              <a:t>5-7 years</a:t>
            </a:r>
          </a:p>
          <a:p>
            <a:endParaRPr lang="en-GB" dirty="0"/>
          </a:p>
          <a:p>
            <a:r>
              <a:rPr lang="en-GB" b="1" dirty="0"/>
              <a:t>Useful Websites: </a:t>
            </a:r>
            <a:endParaRPr lang="en-GB" dirty="0"/>
          </a:p>
          <a:p>
            <a:pPr marL="0" indent="0">
              <a:buNone/>
            </a:pPr>
            <a:r>
              <a:rPr lang="en-GB" b="1" dirty="0"/>
              <a:t> </a:t>
            </a:r>
            <a:endParaRPr lang="en-GB" dirty="0"/>
          </a:p>
          <a:p>
            <a:r>
              <a:rPr lang="en-GB" dirty="0"/>
              <a:t>www.ecrp.uiuc.edu </a:t>
            </a:r>
          </a:p>
          <a:p>
            <a:r>
              <a:rPr lang="en-GB" dirty="0"/>
              <a:t>www.education.gov.uk</a:t>
            </a:r>
          </a:p>
          <a:p>
            <a:r>
              <a:rPr lang="en-GB" dirty="0"/>
              <a:t>www.nhs.uk </a:t>
            </a:r>
          </a:p>
          <a:p>
            <a:r>
              <a:rPr lang="en-GB" dirty="0"/>
              <a:t>wales.gov.uk </a:t>
            </a:r>
          </a:p>
          <a:p>
            <a:r>
              <a:rPr lang="en-GB" dirty="0"/>
              <a:t>www.who.int</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944</Words>
  <Application>Microsoft Office PowerPoint</Application>
  <PresentationFormat>On-screen Show (4:3)</PresentationFormat>
  <Paragraphs>121</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Clarity</vt:lpstr>
      <vt:lpstr>Introduction to Module</vt:lpstr>
      <vt:lpstr>Contents</vt:lpstr>
      <vt:lpstr>Brief Overview</vt:lpstr>
      <vt:lpstr>Level of Study : 4 </vt:lpstr>
      <vt:lpstr>Aims of Module</vt:lpstr>
      <vt:lpstr>Learning Outcomes</vt:lpstr>
      <vt:lpstr>Lesson Content</vt:lpstr>
      <vt:lpstr>Lesson Content</vt:lpstr>
      <vt:lpstr>Assessments</vt:lpstr>
      <vt:lpstr>Assessments</vt:lpstr>
      <vt:lpstr>Deadline Dates</vt:lpstr>
      <vt:lpstr>Referencing </vt:lpstr>
      <vt:lpstr>Reading Lists</vt:lpstr>
      <vt:lpstr>Reading Lists</vt:lpstr>
      <vt:lpstr>Reading Lists</vt:lpstr>
      <vt:lpstr>Journals and Websites</vt:lpstr>
      <vt:lpstr>Virtual Learning Environment </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Karen Hudson</cp:lastModifiedBy>
  <cp:revision>34</cp:revision>
  <cp:lastPrinted>2017-09-20T09:54:29Z</cp:lastPrinted>
  <dcterms:created xsi:type="dcterms:W3CDTF">2014-09-13T13:55:51Z</dcterms:created>
  <dcterms:modified xsi:type="dcterms:W3CDTF">2022-01-20T16:20:09Z</dcterms:modified>
</cp:coreProperties>
</file>