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8" d="100"/>
          <a:sy n="98" d="100"/>
        </p:scale>
        <p:origin x="36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561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hyperlink" Target="https://future.nhs.uk/WhatGoodLooksLikeKnowledge/grouphome"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hyperlink" Target="https://www.microsoft.com/en-us/ai/health" TargetMode="External"/><Relationship Id="rId5" Type="http://schemas.openxmlformats.org/officeDocument/2006/relationships/hyperlink" Target="https://www.kingsfund.org.uk/insight-and-analysis/reports/digital-nhs" TargetMode="External"/><Relationship Id="rId4" Type="http://schemas.openxmlformats.org/officeDocument/2006/relationships/hyperlink" Target="https://www.cqc.org.uk/guidance-providers/regulations-enforcement/regulation-17-good-govern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3A5C"/>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A896"/>
          </a:solidFill>
          <a:ln w="12700">
            <a:solidFill>
              <a:srgbClr val="00A896"/>
            </a:solidFill>
            <a:prstDash val="solid"/>
          </a:ln>
        </p:spPr>
        <p:txBody>
          <a:bodyPr/>
          <a:lstStyle/>
          <a:p>
            <a:endParaRPr lang="en-GB"/>
          </a:p>
        </p:txBody>
      </p:sp>
      <p:pic>
        <p:nvPicPr>
          <p:cNvPr id="3" name="Image 0" descr="preencoded.png"/>
          <p:cNvPicPr>
            <a:picLocks noChangeAspect="1"/>
          </p:cNvPicPr>
          <p:nvPr/>
        </p:nvPicPr>
        <p:blipFill>
          <a:blip r:embed="rId3">
            <a:alphaModFix amt="65000"/>
          </a:blip>
          <a:stretch>
            <a:fillRect/>
          </a:stretch>
        </p:blipFill>
        <p:spPr>
          <a:xfrm>
            <a:off x="5029200" y="73152"/>
            <a:ext cx="4114800" cy="5065776"/>
          </a:xfrm>
          <a:prstGeom prst="rect">
            <a:avLst/>
          </a:prstGeom>
        </p:spPr>
      </p:pic>
      <p:sp>
        <p:nvSpPr>
          <p:cNvPr id="4" name="Shape 1"/>
          <p:cNvSpPr/>
          <p:nvPr/>
        </p:nvSpPr>
        <p:spPr>
          <a:xfrm>
            <a:off x="5029200" y="73152"/>
            <a:ext cx="4114800" cy="5065776"/>
          </a:xfrm>
          <a:prstGeom prst="rect">
            <a:avLst/>
          </a:prstGeom>
          <a:solidFill>
            <a:srgbClr val="1A3A5C">
              <a:alpha val="70000"/>
            </a:srgbClr>
          </a:solidFill>
          <a:ln w="12700">
            <a:solidFill>
              <a:srgbClr val="1A3A5C"/>
            </a:solidFill>
            <a:prstDash val="solid"/>
          </a:ln>
        </p:spPr>
        <p:txBody>
          <a:bodyPr/>
          <a:lstStyle/>
          <a:p>
            <a:endParaRPr lang="en-GB"/>
          </a:p>
        </p:txBody>
      </p:sp>
      <p:sp>
        <p:nvSpPr>
          <p:cNvPr id="5" name="Text 2"/>
          <p:cNvSpPr/>
          <p:nvPr/>
        </p:nvSpPr>
        <p:spPr>
          <a:xfrm>
            <a:off x="457200" y="457200"/>
            <a:ext cx="4572000" cy="320040"/>
          </a:xfrm>
          <a:prstGeom prst="rect">
            <a:avLst/>
          </a:prstGeom>
          <a:noFill/>
          <a:ln/>
        </p:spPr>
        <p:txBody>
          <a:bodyPr wrap="square" rtlCol="0" anchor="ctr"/>
          <a:lstStyle/>
          <a:p>
            <a:pPr marL="0" indent="0">
              <a:buNone/>
            </a:pPr>
            <a:r>
              <a:rPr lang="en-US" sz="1000" i="1" dirty="0">
                <a:solidFill>
                  <a:srgbClr val="A8C8D8"/>
                </a:solidFill>
                <a:latin typeface="Calibri" pitchFamily="34" charset="0"/>
                <a:ea typeface="Calibri" pitchFamily="34" charset="-122"/>
                <a:cs typeface="Calibri" pitchFamily="34" charset="-120"/>
              </a:rPr>
              <a:t>LCHS4007 | Digital Skills and Research Methods</a:t>
            </a:r>
            <a:endParaRPr lang="en-US" sz="1000" dirty="0"/>
          </a:p>
        </p:txBody>
      </p:sp>
      <p:sp>
        <p:nvSpPr>
          <p:cNvPr id="6" name="Text 3"/>
          <p:cNvSpPr/>
          <p:nvPr/>
        </p:nvSpPr>
        <p:spPr>
          <a:xfrm>
            <a:off x="457200" y="914400"/>
            <a:ext cx="4572000" cy="685800"/>
          </a:xfrm>
          <a:prstGeom prst="rect">
            <a:avLst/>
          </a:prstGeom>
          <a:noFill/>
          <a:ln/>
        </p:spPr>
        <p:txBody>
          <a:bodyPr wrap="square" rtlCol="0" anchor="ctr"/>
          <a:lstStyle/>
          <a:p>
            <a:pPr marL="0" indent="0">
              <a:buNone/>
            </a:pPr>
            <a:r>
              <a:rPr lang="en-US" sz="3800" b="1" dirty="0">
                <a:solidFill>
                  <a:srgbClr val="FFFFFF"/>
                </a:solidFill>
                <a:latin typeface="Calibri" pitchFamily="34" charset="0"/>
                <a:ea typeface="Calibri" pitchFamily="34" charset="-122"/>
                <a:cs typeface="Calibri" pitchFamily="34" charset="-120"/>
              </a:rPr>
              <a:t>Microsoft Word for</a:t>
            </a:r>
            <a:endParaRPr lang="en-US" sz="3800" dirty="0"/>
          </a:p>
        </p:txBody>
      </p:sp>
      <p:sp>
        <p:nvSpPr>
          <p:cNvPr id="7" name="Text 4"/>
          <p:cNvSpPr/>
          <p:nvPr/>
        </p:nvSpPr>
        <p:spPr>
          <a:xfrm>
            <a:off x="457200" y="1600200"/>
            <a:ext cx="4572000" cy="685800"/>
          </a:xfrm>
          <a:prstGeom prst="rect">
            <a:avLst/>
          </a:prstGeom>
          <a:noFill/>
          <a:ln/>
        </p:spPr>
        <p:txBody>
          <a:bodyPr wrap="square" rtlCol="0" anchor="ctr"/>
          <a:lstStyle/>
          <a:p>
            <a:pPr marL="0" indent="0">
              <a:buNone/>
            </a:pPr>
            <a:r>
              <a:rPr lang="en-US" sz="3800" b="1" dirty="0">
                <a:solidFill>
                  <a:srgbClr val="00A896"/>
                </a:solidFill>
                <a:latin typeface="Calibri" pitchFamily="34" charset="0"/>
                <a:ea typeface="Calibri" pitchFamily="34" charset="-122"/>
                <a:cs typeface="Calibri" pitchFamily="34" charset="-120"/>
              </a:rPr>
              <a:t>Care Documentation</a:t>
            </a:r>
            <a:endParaRPr lang="en-US" sz="3800" dirty="0"/>
          </a:p>
        </p:txBody>
      </p:sp>
      <p:sp>
        <p:nvSpPr>
          <p:cNvPr id="8" name="Text 5"/>
          <p:cNvSpPr/>
          <p:nvPr/>
        </p:nvSpPr>
        <p:spPr>
          <a:xfrm>
            <a:off x="457200" y="2423160"/>
            <a:ext cx="4572000" cy="594360"/>
          </a:xfrm>
          <a:prstGeom prst="rect">
            <a:avLst/>
          </a:prstGeom>
          <a:noFill/>
          <a:ln/>
        </p:spPr>
        <p:txBody>
          <a:bodyPr wrap="square" rtlCol="0" anchor="ctr"/>
          <a:lstStyle/>
          <a:p>
            <a:pPr marL="0" indent="0">
              <a:buNone/>
            </a:pPr>
            <a:r>
              <a:rPr lang="en-US" sz="1400" dirty="0">
                <a:solidFill>
                  <a:srgbClr val="C8DCE8"/>
                </a:solidFill>
                <a:latin typeface="Calibri" pitchFamily="34" charset="0"/>
                <a:ea typeface="Calibri" pitchFamily="34" charset="-122"/>
                <a:cs typeface="Calibri" pitchFamily="34" charset="-120"/>
              </a:rPr>
              <a:t>A Digital Tool Recommendation</a:t>
            </a:r>
            <a:endParaRPr lang="en-US" sz="1400" dirty="0"/>
          </a:p>
          <a:p>
            <a:pPr marL="0" indent="0">
              <a:buNone/>
            </a:pPr>
            <a:r>
              <a:rPr lang="en-US" sz="1400" dirty="0">
                <a:solidFill>
                  <a:srgbClr val="C8DCE8"/>
                </a:solidFill>
                <a:latin typeface="Calibri" pitchFamily="34" charset="0"/>
                <a:ea typeface="Calibri" pitchFamily="34" charset="-122"/>
                <a:cs typeface="Calibri" pitchFamily="34" charset="-120"/>
              </a:rPr>
              <a:t>for Riverdale Nursing Home</a:t>
            </a:r>
            <a:endParaRPr lang="en-US" sz="1400" dirty="0"/>
          </a:p>
        </p:txBody>
      </p:sp>
      <p:sp>
        <p:nvSpPr>
          <p:cNvPr id="9" name="Shape 6"/>
          <p:cNvSpPr/>
          <p:nvPr/>
        </p:nvSpPr>
        <p:spPr>
          <a:xfrm>
            <a:off x="457200" y="3154680"/>
            <a:ext cx="4572000" cy="36576"/>
          </a:xfrm>
          <a:prstGeom prst="rect">
            <a:avLst/>
          </a:prstGeom>
          <a:solidFill>
            <a:srgbClr val="00A896"/>
          </a:solidFill>
          <a:ln w="12700">
            <a:solidFill>
              <a:srgbClr val="00A896"/>
            </a:solidFill>
            <a:prstDash val="solid"/>
          </a:ln>
        </p:spPr>
        <p:txBody>
          <a:bodyPr/>
          <a:lstStyle/>
          <a:p>
            <a:endParaRPr lang="en-GB"/>
          </a:p>
        </p:txBody>
      </p:sp>
      <p:sp>
        <p:nvSpPr>
          <p:cNvPr id="10" name="Text 7"/>
          <p:cNvSpPr/>
          <p:nvPr/>
        </p:nvSpPr>
        <p:spPr>
          <a:xfrm>
            <a:off x="457200" y="3337560"/>
            <a:ext cx="4572000" cy="320040"/>
          </a:xfrm>
          <a:prstGeom prst="rect">
            <a:avLst/>
          </a:prstGeom>
          <a:noFill/>
          <a:ln/>
        </p:spPr>
        <p:txBody>
          <a:bodyPr wrap="square" rtlCol="0" anchor="ctr"/>
          <a:lstStyle/>
          <a:p>
            <a:pPr marL="0" indent="0">
              <a:buNone/>
            </a:pPr>
            <a:r>
              <a:rPr lang="en-US" sz="1300" dirty="0">
                <a:solidFill>
                  <a:srgbClr val="A8C8D8"/>
                </a:solidFill>
                <a:latin typeface="Calibri" pitchFamily="34" charset="0"/>
                <a:ea typeface="Calibri" pitchFamily="34" charset="-122"/>
                <a:cs typeface="Calibri" pitchFamily="34" charset="-120"/>
              </a:rPr>
              <a:t>Presented by: </a:t>
            </a:r>
            <a:r>
              <a:rPr lang="en-US" sz="1300" b="1" dirty="0">
                <a:solidFill>
                  <a:srgbClr val="FFFFFF"/>
                </a:solidFill>
                <a:latin typeface="Calibri" pitchFamily="34" charset="0"/>
                <a:ea typeface="Calibri" pitchFamily="34" charset="-122"/>
                <a:cs typeface="Calibri" pitchFamily="34" charset="-120"/>
              </a:rPr>
              <a:t>Wasim Sattar</a:t>
            </a:r>
            <a:endParaRPr lang="en-US" sz="1300" dirty="0"/>
          </a:p>
        </p:txBody>
      </p:sp>
      <p:sp>
        <p:nvSpPr>
          <p:cNvPr id="11" name="Text 8"/>
          <p:cNvSpPr/>
          <p:nvPr/>
        </p:nvSpPr>
        <p:spPr>
          <a:xfrm>
            <a:off x="457200" y="3703320"/>
            <a:ext cx="4572000" cy="320040"/>
          </a:xfrm>
          <a:prstGeom prst="rect">
            <a:avLst/>
          </a:prstGeom>
          <a:noFill/>
          <a:ln/>
        </p:spPr>
        <p:txBody>
          <a:bodyPr wrap="square" rtlCol="0" anchor="ctr"/>
          <a:lstStyle/>
          <a:p>
            <a:pPr marL="0" indent="0">
              <a:buNone/>
            </a:pPr>
            <a:r>
              <a:rPr lang="en-US" sz="1300" dirty="0">
                <a:solidFill>
                  <a:srgbClr val="A8C8D8"/>
                </a:solidFill>
                <a:latin typeface="Calibri" pitchFamily="34" charset="0"/>
                <a:ea typeface="Calibri" pitchFamily="34" charset="-122"/>
                <a:cs typeface="Calibri" pitchFamily="34" charset="-120"/>
              </a:rPr>
              <a:t>Lecturer: </a:t>
            </a:r>
            <a:r>
              <a:rPr lang="en-US" sz="1300" b="1" dirty="0">
                <a:solidFill>
                  <a:srgbClr val="FFFFFF"/>
                </a:solidFill>
                <a:latin typeface="Calibri" pitchFamily="34" charset="0"/>
                <a:ea typeface="Calibri" pitchFamily="34" charset="-122"/>
                <a:cs typeface="Calibri" pitchFamily="34" charset="-120"/>
              </a:rPr>
              <a:t>Hajra Mustasim</a:t>
            </a:r>
            <a:endParaRPr lang="en-US" sz="1300" dirty="0"/>
          </a:p>
        </p:txBody>
      </p:sp>
      <p:sp>
        <p:nvSpPr>
          <p:cNvPr id="12" name="Text 9"/>
          <p:cNvSpPr/>
          <p:nvPr/>
        </p:nvSpPr>
        <p:spPr>
          <a:xfrm>
            <a:off x="476655" y="4041648"/>
            <a:ext cx="4572000" cy="274320"/>
          </a:xfrm>
          <a:prstGeom prst="rect">
            <a:avLst/>
          </a:prstGeom>
          <a:noFill/>
          <a:ln/>
        </p:spPr>
        <p:txBody>
          <a:bodyPr wrap="square" rtlCol="0" anchor="ctr"/>
          <a:lstStyle/>
          <a:p>
            <a:pPr marL="0" indent="0">
              <a:buNone/>
            </a:pPr>
            <a:endParaRPr lang="en-US" sz="1100" i="1" dirty="0">
              <a:solidFill>
                <a:srgbClr val="A8C8D8"/>
              </a:solidFill>
              <a:latin typeface="Calibri" pitchFamily="34" charset="0"/>
              <a:ea typeface="Calibri" pitchFamily="34" charset="-122"/>
              <a:cs typeface="Calibri" pitchFamily="34" charset="-120"/>
            </a:endParaRPr>
          </a:p>
          <a:p>
            <a:pPr marL="0" indent="0">
              <a:buNone/>
            </a:pPr>
            <a:r>
              <a:rPr lang="en-US" sz="1100" i="1" dirty="0">
                <a:solidFill>
                  <a:srgbClr val="A8C8D8"/>
                </a:solidFill>
                <a:latin typeface="Calibri" pitchFamily="34" charset="0"/>
                <a:ea typeface="Calibri" pitchFamily="34" charset="-122"/>
                <a:cs typeface="Calibri" pitchFamily="34" charset="-120"/>
              </a:rPr>
              <a:t>Submission: 15th June 2026</a:t>
            </a:r>
          </a:p>
          <a:p>
            <a:pPr marL="0" indent="0">
              <a:buNone/>
            </a:pPr>
            <a:r>
              <a:rPr lang="en-US" sz="1100" i="1" dirty="0">
                <a:solidFill>
                  <a:srgbClr val="A8C8D8"/>
                </a:solidFill>
                <a:latin typeface="Calibri" pitchFamily="34" charset="0"/>
                <a:ea typeface="Calibri" pitchFamily="34" charset="-122"/>
                <a:cs typeface="Calibri" pitchFamily="34" charset="-120"/>
              </a:rPr>
              <a:t>Student number: 2540523</a:t>
            </a:r>
          </a:p>
          <a:p>
            <a:pPr marL="0" indent="0">
              <a:buNone/>
            </a:pPr>
            <a:endParaRPr lang="en-US" sz="1100" i="1" dirty="0">
              <a:solidFill>
                <a:srgbClr val="A8C8D8"/>
              </a:solidFill>
              <a:latin typeface="Calibri" pitchFamily="34" charset="0"/>
              <a:ea typeface="Calibri" pitchFamily="34" charset="-122"/>
              <a:cs typeface="Calibri" pitchFamily="34" charset="-120"/>
            </a:endParaRPr>
          </a:p>
        </p:txBody>
      </p:sp>
      <p:sp>
        <p:nvSpPr>
          <p:cNvPr id="13" name="Shape 10"/>
          <p:cNvSpPr/>
          <p:nvPr/>
        </p:nvSpPr>
        <p:spPr>
          <a:xfrm>
            <a:off x="0" y="4956048"/>
            <a:ext cx="9144000" cy="182880"/>
          </a:xfrm>
          <a:prstGeom prst="rect">
            <a:avLst/>
          </a:prstGeom>
          <a:solidFill>
            <a:srgbClr val="007A87"/>
          </a:solidFill>
          <a:ln w="12700">
            <a:solidFill>
              <a:srgbClr val="007A87"/>
            </a:solidFill>
            <a:prstDash val="solid"/>
          </a:ln>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1A3A5C"/>
          </a:solidFill>
          <a:ln w="12700">
            <a:solidFill>
              <a:srgbClr val="1A3A5C"/>
            </a:solidFill>
            <a:prstDash val="solid"/>
          </a:ln>
        </p:spPr>
        <p:txBody>
          <a:bodyPr/>
          <a:lstStyle/>
          <a:p>
            <a:endParaRPr lang="en-GB"/>
          </a:p>
        </p:txBody>
      </p:sp>
      <p:sp>
        <p:nvSpPr>
          <p:cNvPr id="3" name="Text 1"/>
          <p:cNvSpPr/>
          <p:nvPr/>
        </p:nvSpPr>
        <p:spPr>
          <a:xfrm>
            <a:off x="365760" y="182880"/>
            <a:ext cx="8503920" cy="548640"/>
          </a:xfrm>
          <a:prstGeom prst="rect">
            <a:avLst/>
          </a:prstGeom>
          <a:noFill/>
          <a:ln/>
        </p:spPr>
        <p:txBody>
          <a:bodyPr wrap="square" rtlCol="0" anchor="ctr"/>
          <a:lstStyle/>
          <a:p>
            <a:pPr marL="0" indent="0">
              <a:buNone/>
            </a:pPr>
            <a:r>
              <a:rPr lang="en-US" sz="3000" b="1" dirty="0">
                <a:solidFill>
                  <a:srgbClr val="1A3A5C"/>
                </a:solidFill>
                <a:latin typeface="Calibri" pitchFamily="34" charset="0"/>
                <a:ea typeface="Calibri" pitchFamily="34" charset="-122"/>
                <a:cs typeface="Calibri" pitchFamily="34" charset="-120"/>
              </a:rPr>
              <a:t>The Workplace Task</a:t>
            </a:r>
            <a:endParaRPr lang="en-US" sz="3000" dirty="0"/>
          </a:p>
        </p:txBody>
      </p:sp>
      <p:sp>
        <p:nvSpPr>
          <p:cNvPr id="4" name="Text 2"/>
          <p:cNvSpPr/>
          <p:nvPr/>
        </p:nvSpPr>
        <p:spPr>
          <a:xfrm>
            <a:off x="365760" y="731520"/>
            <a:ext cx="8503920" cy="320040"/>
          </a:xfrm>
          <a:prstGeom prst="rect">
            <a:avLst/>
          </a:prstGeom>
          <a:noFill/>
          <a:ln/>
        </p:spPr>
        <p:txBody>
          <a:bodyPr wrap="square" rtlCol="0" anchor="ctr"/>
          <a:lstStyle/>
          <a:p>
            <a:pPr marL="0" indent="0">
              <a:buNone/>
            </a:pPr>
            <a:r>
              <a:rPr lang="en-US" sz="1400" b="1" dirty="0">
                <a:solidFill>
                  <a:srgbClr val="007A87"/>
                </a:solidFill>
                <a:latin typeface="Calibri" pitchFamily="34" charset="0"/>
                <a:ea typeface="Calibri" pitchFamily="34" charset="-122"/>
                <a:cs typeface="Calibri" pitchFamily="34" charset="-120"/>
              </a:rPr>
              <a:t>Writing Care-Related Documents / Care Documentation</a:t>
            </a:r>
            <a:endParaRPr lang="en-US" sz="1400" dirty="0"/>
          </a:p>
        </p:txBody>
      </p:sp>
      <p:sp>
        <p:nvSpPr>
          <p:cNvPr id="5" name="Shape 3"/>
          <p:cNvSpPr/>
          <p:nvPr/>
        </p:nvSpPr>
        <p:spPr>
          <a:xfrm>
            <a:off x="365760" y="1078992"/>
            <a:ext cx="8503920" cy="27432"/>
          </a:xfrm>
          <a:prstGeom prst="rect">
            <a:avLst/>
          </a:prstGeom>
          <a:solidFill>
            <a:srgbClr val="007A87"/>
          </a:solidFill>
          <a:ln w="12700">
            <a:solidFill>
              <a:srgbClr val="007A87"/>
            </a:solidFill>
            <a:prstDash val="solid"/>
          </a:ln>
        </p:spPr>
        <p:txBody>
          <a:bodyPr/>
          <a:lstStyle/>
          <a:p>
            <a:endParaRPr lang="en-GB"/>
          </a:p>
        </p:txBody>
      </p:sp>
      <p:sp>
        <p:nvSpPr>
          <p:cNvPr id="7" name="Text 4"/>
          <p:cNvSpPr/>
          <p:nvPr/>
        </p:nvSpPr>
        <p:spPr>
          <a:xfrm>
            <a:off x="365760" y="1188720"/>
            <a:ext cx="4572000" cy="1097280"/>
          </a:xfrm>
          <a:prstGeom prst="rect">
            <a:avLst/>
          </a:prstGeom>
          <a:noFill/>
          <a:ln/>
        </p:spPr>
        <p:txBody>
          <a:bodyPr wrap="square" rtlCol="0" anchor="ctr"/>
          <a:lstStyle/>
          <a:p>
            <a:pPr marL="0" indent="0">
              <a:buNone/>
            </a:pPr>
            <a:r>
              <a:rPr lang="en-US" sz="1200" dirty="0">
                <a:solidFill>
                  <a:srgbClr val="1E293B"/>
                </a:solidFill>
                <a:latin typeface="Calibri" pitchFamily="34" charset="0"/>
                <a:ea typeface="Calibri" pitchFamily="34" charset="-122"/>
                <a:cs typeface="Calibri" pitchFamily="34" charset="-120"/>
              </a:rPr>
              <a:t>At Riverdale Nursing Home, care documentation is a core daily responsibility. Staff must accurately record patient observations, medication records, incident reports, care plans, and handover notes.</a:t>
            </a:r>
            <a:endParaRPr lang="en-US" sz="1200" dirty="0"/>
          </a:p>
        </p:txBody>
      </p:sp>
      <p:sp>
        <p:nvSpPr>
          <p:cNvPr id="8" name="Text 5"/>
          <p:cNvSpPr/>
          <p:nvPr/>
        </p:nvSpPr>
        <p:spPr>
          <a:xfrm>
            <a:off x="365760" y="2240280"/>
            <a:ext cx="4572000" cy="274320"/>
          </a:xfrm>
          <a:prstGeom prst="rect">
            <a:avLst/>
          </a:prstGeom>
          <a:noFill/>
          <a:ln/>
        </p:spPr>
        <p:txBody>
          <a:bodyPr wrap="square" rtlCol="0" anchor="ctr"/>
          <a:lstStyle/>
          <a:p>
            <a:pPr marL="0" indent="0">
              <a:buNone/>
            </a:pPr>
            <a:r>
              <a:rPr lang="en-US" sz="1000" i="1" dirty="0">
                <a:solidFill>
                  <a:srgbClr val="64748B"/>
                </a:solidFill>
                <a:latin typeface="Calibri" pitchFamily="34" charset="0"/>
                <a:ea typeface="Calibri" pitchFamily="34" charset="-122"/>
                <a:cs typeface="Calibri" pitchFamily="34" charset="-120"/>
              </a:rPr>
              <a:t>(Glasby and Dickinson, 2014)</a:t>
            </a:r>
            <a:endParaRPr lang="en-US" sz="1000" dirty="0"/>
          </a:p>
        </p:txBody>
      </p:sp>
      <p:sp>
        <p:nvSpPr>
          <p:cNvPr id="9" name="Shape 6"/>
          <p:cNvSpPr/>
          <p:nvPr/>
        </p:nvSpPr>
        <p:spPr>
          <a:xfrm>
            <a:off x="274320" y="3840480"/>
            <a:ext cx="2743200" cy="1005840"/>
          </a:xfrm>
          <a:prstGeom prst="rect">
            <a:avLst/>
          </a:prstGeom>
          <a:solidFill>
            <a:srgbClr val="FFFFFF"/>
          </a:solidFill>
          <a:ln w="6350">
            <a:solidFill>
              <a:srgbClr val="E2E8F0"/>
            </a:solidFill>
            <a:prstDash val="solid"/>
          </a:ln>
          <a:effectLst>
            <a:outerShdw blurRad="101600" dist="38100" dir="8100000" algn="bl" rotWithShape="0">
              <a:srgbClr val="000000">
                <a:alpha val="10000"/>
              </a:srgbClr>
            </a:outerShdw>
          </a:effectLst>
        </p:spPr>
        <p:txBody>
          <a:bodyPr/>
          <a:lstStyle/>
          <a:p>
            <a:endParaRPr lang="en-GB"/>
          </a:p>
        </p:txBody>
      </p:sp>
      <p:sp>
        <p:nvSpPr>
          <p:cNvPr id="10" name="Shape 7"/>
          <p:cNvSpPr/>
          <p:nvPr/>
        </p:nvSpPr>
        <p:spPr>
          <a:xfrm>
            <a:off x="274320" y="3840480"/>
            <a:ext cx="2743200" cy="64008"/>
          </a:xfrm>
          <a:prstGeom prst="rect">
            <a:avLst/>
          </a:prstGeom>
          <a:solidFill>
            <a:srgbClr val="1A3A5C"/>
          </a:solidFill>
          <a:ln w="12700">
            <a:solidFill>
              <a:srgbClr val="1A3A5C"/>
            </a:solidFill>
            <a:prstDash val="solid"/>
          </a:ln>
        </p:spPr>
        <p:txBody>
          <a:bodyPr/>
          <a:lstStyle/>
          <a:p>
            <a:endParaRPr lang="en-GB"/>
          </a:p>
        </p:txBody>
      </p:sp>
      <p:sp>
        <p:nvSpPr>
          <p:cNvPr id="11" name="Text 8"/>
          <p:cNvSpPr/>
          <p:nvPr/>
        </p:nvSpPr>
        <p:spPr>
          <a:xfrm>
            <a:off x="365760" y="3931920"/>
            <a:ext cx="2560320" cy="274320"/>
          </a:xfrm>
          <a:prstGeom prst="rect">
            <a:avLst/>
          </a:prstGeom>
          <a:noFill/>
          <a:ln/>
        </p:spPr>
        <p:txBody>
          <a:bodyPr wrap="square" rtlCol="0" anchor="ctr"/>
          <a:lstStyle/>
          <a:p>
            <a:pPr marL="0" indent="0">
              <a:buNone/>
            </a:pPr>
            <a:r>
              <a:rPr lang="en-US" sz="1200" b="1" dirty="0">
                <a:solidFill>
                  <a:srgbClr val="1A3A5C"/>
                </a:solidFill>
                <a:latin typeface="Calibri" pitchFamily="34" charset="0"/>
                <a:ea typeface="Calibri" pitchFamily="34" charset="-122"/>
                <a:cs typeface="Calibri" pitchFamily="34" charset="-120"/>
              </a:rPr>
              <a:t>Handwritten Notes</a:t>
            </a:r>
            <a:endParaRPr lang="en-US" sz="1200" dirty="0"/>
          </a:p>
        </p:txBody>
      </p:sp>
      <p:sp>
        <p:nvSpPr>
          <p:cNvPr id="12" name="Text 9"/>
          <p:cNvSpPr/>
          <p:nvPr/>
        </p:nvSpPr>
        <p:spPr>
          <a:xfrm>
            <a:off x="365760" y="4251960"/>
            <a:ext cx="2560320" cy="457200"/>
          </a:xfrm>
          <a:prstGeom prst="rect">
            <a:avLst/>
          </a:prstGeom>
          <a:noFill/>
          <a:ln/>
        </p:spPr>
        <p:txBody>
          <a:bodyPr wrap="square" rtlCol="0" anchor="ctr"/>
          <a:lstStyle/>
          <a:p>
            <a:r>
              <a:rPr lang="en-US" sz="1200" dirty="0"/>
              <a:t>Documentation often contain errors and are hard to read.</a:t>
            </a:r>
            <a:endParaRPr lang="en-US" sz="900" dirty="0"/>
          </a:p>
        </p:txBody>
      </p:sp>
      <p:sp>
        <p:nvSpPr>
          <p:cNvPr id="13" name="Shape 10"/>
          <p:cNvSpPr/>
          <p:nvPr/>
        </p:nvSpPr>
        <p:spPr>
          <a:xfrm>
            <a:off x="3182112" y="3840480"/>
            <a:ext cx="2743200" cy="1005840"/>
          </a:xfrm>
          <a:prstGeom prst="rect">
            <a:avLst/>
          </a:prstGeom>
          <a:solidFill>
            <a:srgbClr val="FFFFFF"/>
          </a:solidFill>
          <a:ln w="6350">
            <a:solidFill>
              <a:srgbClr val="E2E8F0"/>
            </a:solidFill>
            <a:prstDash val="solid"/>
          </a:ln>
          <a:effectLst>
            <a:outerShdw blurRad="101600" dist="38100" dir="8100000" algn="bl" rotWithShape="0">
              <a:srgbClr val="000000">
                <a:alpha val="10000"/>
              </a:srgbClr>
            </a:outerShdw>
          </a:effectLst>
        </p:spPr>
        <p:txBody>
          <a:bodyPr/>
          <a:lstStyle/>
          <a:p>
            <a:endParaRPr lang="en-GB"/>
          </a:p>
        </p:txBody>
      </p:sp>
      <p:sp>
        <p:nvSpPr>
          <p:cNvPr id="14" name="Shape 11"/>
          <p:cNvSpPr/>
          <p:nvPr/>
        </p:nvSpPr>
        <p:spPr>
          <a:xfrm>
            <a:off x="3182112" y="3840480"/>
            <a:ext cx="2743200" cy="64008"/>
          </a:xfrm>
          <a:prstGeom prst="rect">
            <a:avLst/>
          </a:prstGeom>
          <a:solidFill>
            <a:srgbClr val="1A3A5C"/>
          </a:solidFill>
          <a:ln w="12700">
            <a:solidFill>
              <a:srgbClr val="1A3A5C"/>
            </a:solidFill>
            <a:prstDash val="solid"/>
          </a:ln>
        </p:spPr>
        <p:txBody>
          <a:bodyPr/>
          <a:lstStyle/>
          <a:p>
            <a:endParaRPr lang="en-GB"/>
          </a:p>
        </p:txBody>
      </p:sp>
      <p:sp>
        <p:nvSpPr>
          <p:cNvPr id="15" name="Text 12"/>
          <p:cNvSpPr/>
          <p:nvPr/>
        </p:nvSpPr>
        <p:spPr>
          <a:xfrm>
            <a:off x="3273552" y="3931920"/>
            <a:ext cx="2560320" cy="274320"/>
          </a:xfrm>
          <a:prstGeom prst="rect">
            <a:avLst/>
          </a:prstGeom>
          <a:noFill/>
          <a:ln/>
        </p:spPr>
        <p:txBody>
          <a:bodyPr wrap="square" rtlCol="0" anchor="ctr"/>
          <a:lstStyle/>
          <a:p>
            <a:pPr marL="0" indent="0">
              <a:buNone/>
            </a:pPr>
            <a:r>
              <a:rPr lang="en-US" sz="1200" b="1" dirty="0">
                <a:solidFill>
                  <a:srgbClr val="1A3A5C"/>
                </a:solidFill>
                <a:latin typeface="Calibri" pitchFamily="34" charset="0"/>
                <a:ea typeface="Calibri" pitchFamily="34" charset="-122"/>
                <a:cs typeface="Calibri" pitchFamily="34" charset="-120"/>
              </a:rPr>
              <a:t>No Consistency</a:t>
            </a:r>
            <a:endParaRPr lang="en-US" sz="1200" dirty="0"/>
          </a:p>
        </p:txBody>
      </p:sp>
      <p:sp>
        <p:nvSpPr>
          <p:cNvPr id="16" name="Text 13"/>
          <p:cNvSpPr/>
          <p:nvPr/>
        </p:nvSpPr>
        <p:spPr>
          <a:xfrm>
            <a:off x="3273552" y="4251960"/>
            <a:ext cx="2560320" cy="457200"/>
          </a:xfrm>
          <a:prstGeom prst="rect">
            <a:avLst/>
          </a:prstGeom>
          <a:noFill/>
          <a:ln/>
        </p:spPr>
        <p:txBody>
          <a:bodyPr wrap="square" rtlCol="0" anchor="ctr"/>
          <a:lstStyle/>
          <a:p>
            <a:r>
              <a:rPr lang="en-US" sz="1200" dirty="0"/>
              <a:t>Each shift uses a different format</a:t>
            </a:r>
            <a:endParaRPr lang="en-US" sz="900" dirty="0"/>
          </a:p>
        </p:txBody>
      </p:sp>
      <p:sp>
        <p:nvSpPr>
          <p:cNvPr id="17" name="Shape 14"/>
          <p:cNvSpPr/>
          <p:nvPr/>
        </p:nvSpPr>
        <p:spPr>
          <a:xfrm>
            <a:off x="6089904" y="3840480"/>
            <a:ext cx="2743200" cy="1005840"/>
          </a:xfrm>
          <a:prstGeom prst="rect">
            <a:avLst/>
          </a:prstGeom>
          <a:solidFill>
            <a:srgbClr val="FFFFFF"/>
          </a:solidFill>
          <a:ln w="6350">
            <a:solidFill>
              <a:srgbClr val="E2E8F0"/>
            </a:solidFill>
            <a:prstDash val="solid"/>
          </a:ln>
          <a:effectLst>
            <a:outerShdw blurRad="101600" dist="38100" dir="8100000" algn="bl" rotWithShape="0">
              <a:srgbClr val="000000">
                <a:alpha val="10000"/>
              </a:srgbClr>
            </a:outerShdw>
          </a:effectLst>
        </p:spPr>
        <p:txBody>
          <a:bodyPr/>
          <a:lstStyle/>
          <a:p>
            <a:endParaRPr lang="en-GB"/>
          </a:p>
        </p:txBody>
      </p:sp>
      <p:sp>
        <p:nvSpPr>
          <p:cNvPr id="18" name="Shape 15"/>
          <p:cNvSpPr/>
          <p:nvPr/>
        </p:nvSpPr>
        <p:spPr>
          <a:xfrm>
            <a:off x="6089904" y="3840480"/>
            <a:ext cx="2743200" cy="64008"/>
          </a:xfrm>
          <a:prstGeom prst="rect">
            <a:avLst/>
          </a:prstGeom>
          <a:solidFill>
            <a:srgbClr val="1A3A5C"/>
          </a:solidFill>
          <a:ln w="12700">
            <a:solidFill>
              <a:srgbClr val="1A3A5C"/>
            </a:solidFill>
            <a:prstDash val="solid"/>
          </a:ln>
        </p:spPr>
        <p:txBody>
          <a:bodyPr/>
          <a:lstStyle/>
          <a:p>
            <a:endParaRPr lang="en-GB"/>
          </a:p>
        </p:txBody>
      </p:sp>
      <p:sp>
        <p:nvSpPr>
          <p:cNvPr id="19" name="Text 16"/>
          <p:cNvSpPr/>
          <p:nvPr/>
        </p:nvSpPr>
        <p:spPr>
          <a:xfrm>
            <a:off x="6181344" y="3931920"/>
            <a:ext cx="2560320" cy="274320"/>
          </a:xfrm>
          <a:prstGeom prst="rect">
            <a:avLst/>
          </a:prstGeom>
          <a:noFill/>
          <a:ln/>
        </p:spPr>
        <p:txBody>
          <a:bodyPr wrap="square" rtlCol="0" anchor="ctr"/>
          <a:lstStyle/>
          <a:p>
            <a:pPr marL="0" indent="0">
              <a:buNone/>
            </a:pPr>
            <a:r>
              <a:rPr lang="en-US" sz="1200" b="1" dirty="0">
                <a:solidFill>
                  <a:srgbClr val="1A3A5C"/>
                </a:solidFill>
                <a:latin typeface="Calibri" pitchFamily="34" charset="0"/>
                <a:ea typeface="Calibri" pitchFamily="34" charset="-122"/>
                <a:cs typeface="Calibri" pitchFamily="34" charset="-120"/>
              </a:rPr>
              <a:t>Compliance Risk</a:t>
            </a:r>
            <a:endParaRPr lang="en-US" sz="1200" dirty="0"/>
          </a:p>
        </p:txBody>
      </p:sp>
      <p:sp>
        <p:nvSpPr>
          <p:cNvPr id="20" name="Text 17"/>
          <p:cNvSpPr/>
          <p:nvPr/>
        </p:nvSpPr>
        <p:spPr>
          <a:xfrm>
            <a:off x="6181344" y="4251960"/>
            <a:ext cx="2560320" cy="457200"/>
          </a:xfrm>
          <a:prstGeom prst="rect">
            <a:avLst/>
          </a:prstGeom>
          <a:noFill/>
          <a:ln/>
        </p:spPr>
        <p:txBody>
          <a:bodyPr wrap="square" rtlCol="0" anchor="ctr"/>
          <a:lstStyle/>
          <a:p>
            <a:r>
              <a:rPr lang="en-US" sz="1200" dirty="0"/>
              <a:t>These formats do not comply with CQC digital standards.</a:t>
            </a:r>
            <a:endParaRPr lang="en-US" sz="900" dirty="0"/>
          </a:p>
        </p:txBody>
      </p:sp>
      <p:sp>
        <p:nvSpPr>
          <p:cNvPr id="21" name="Shape 18"/>
          <p:cNvSpPr/>
          <p:nvPr/>
        </p:nvSpPr>
        <p:spPr>
          <a:xfrm>
            <a:off x="0" y="4956048"/>
            <a:ext cx="9144000" cy="182880"/>
          </a:xfrm>
          <a:prstGeom prst="rect">
            <a:avLst/>
          </a:prstGeom>
          <a:solidFill>
            <a:srgbClr val="E8F4F6"/>
          </a:solidFill>
          <a:ln w="12700">
            <a:solidFill>
              <a:srgbClr val="E8F4F6"/>
            </a:solidFill>
            <a:prstDash val="solid"/>
          </a:ln>
        </p:spPr>
        <p:txBody>
          <a:bodyPr/>
          <a:lstStyle/>
          <a:p>
            <a:endParaRPr lang="en-GB"/>
          </a:p>
        </p:txBody>
      </p:sp>
      <p:sp>
        <p:nvSpPr>
          <p:cNvPr id="22" name="Text 19"/>
          <p:cNvSpPr/>
          <p:nvPr/>
        </p:nvSpPr>
        <p:spPr>
          <a:xfrm>
            <a:off x="274320" y="4974336"/>
            <a:ext cx="8686800" cy="164592"/>
          </a:xfrm>
          <a:prstGeom prst="rect">
            <a:avLst/>
          </a:prstGeom>
          <a:noFill/>
          <a:ln/>
        </p:spPr>
        <p:txBody>
          <a:bodyPr wrap="square" rtlCol="0" anchor="ctr"/>
          <a:lstStyle/>
          <a:p>
            <a:pPr marL="0" indent="0">
              <a:buNone/>
            </a:pPr>
            <a:r>
              <a:rPr lang="en-US" sz="900" dirty="0">
                <a:solidFill>
                  <a:srgbClr val="64748B"/>
                </a:solidFill>
                <a:latin typeface="Calibri" pitchFamily="34" charset="0"/>
                <a:ea typeface="Calibri" pitchFamily="34" charset="-122"/>
                <a:cs typeface="Calibri" pitchFamily="34" charset="-120"/>
              </a:rPr>
              <a:t>Wasim | LCHS4007 | Riverdale Nursing Home Digital Tools</a:t>
            </a:r>
            <a:endParaRPr lang="en-US" sz="900" dirty="0"/>
          </a:p>
        </p:txBody>
      </p:sp>
      <p:pic>
        <p:nvPicPr>
          <p:cNvPr id="23" name="Picture 2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44135" y="1164179"/>
            <a:ext cx="3587781" cy="253914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1A3A5C"/>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alphaModFix amt="95000"/>
          </a:blip>
          <a:srcRect/>
          <a:stretch/>
        </p:blipFill>
        <p:spPr>
          <a:xfrm>
            <a:off x="0" y="73152"/>
            <a:ext cx="4754880" cy="5065776"/>
          </a:xfrm>
          <a:prstGeom prst="rect">
            <a:avLst/>
          </a:prstGeom>
        </p:spPr>
      </p:pic>
      <p:sp>
        <p:nvSpPr>
          <p:cNvPr id="3" name="Shape 0"/>
          <p:cNvSpPr/>
          <p:nvPr/>
        </p:nvSpPr>
        <p:spPr>
          <a:xfrm>
            <a:off x="0" y="73152"/>
            <a:ext cx="4754880" cy="5065776"/>
          </a:xfrm>
          <a:prstGeom prst="rect">
            <a:avLst/>
          </a:prstGeom>
          <a:solidFill>
            <a:srgbClr val="1A3A5C">
              <a:alpha val="75000"/>
            </a:srgbClr>
          </a:solidFill>
          <a:ln w="12700">
            <a:solidFill>
              <a:srgbClr val="1A3A5C"/>
            </a:solidFill>
            <a:prstDash val="solid"/>
          </a:ln>
        </p:spPr>
        <p:txBody>
          <a:bodyPr/>
          <a:lstStyle/>
          <a:p>
            <a:endParaRPr lang="en-GB"/>
          </a:p>
        </p:txBody>
      </p:sp>
      <p:sp>
        <p:nvSpPr>
          <p:cNvPr id="4" name="Shape 1"/>
          <p:cNvSpPr/>
          <p:nvPr/>
        </p:nvSpPr>
        <p:spPr>
          <a:xfrm>
            <a:off x="0" y="0"/>
            <a:ext cx="9144000" cy="73152"/>
          </a:xfrm>
          <a:prstGeom prst="rect">
            <a:avLst/>
          </a:prstGeom>
          <a:solidFill>
            <a:srgbClr val="00A896"/>
          </a:solidFill>
          <a:ln w="12700">
            <a:solidFill>
              <a:srgbClr val="00A896"/>
            </a:solidFill>
            <a:prstDash val="solid"/>
          </a:ln>
        </p:spPr>
        <p:txBody>
          <a:bodyPr/>
          <a:lstStyle/>
          <a:p>
            <a:endParaRPr lang="en-GB"/>
          </a:p>
        </p:txBody>
      </p:sp>
      <p:sp>
        <p:nvSpPr>
          <p:cNvPr id="5" name="Shape 2"/>
          <p:cNvSpPr/>
          <p:nvPr/>
        </p:nvSpPr>
        <p:spPr>
          <a:xfrm>
            <a:off x="4754880" y="73152"/>
            <a:ext cx="4389120" cy="5065776"/>
          </a:xfrm>
          <a:prstGeom prst="rect">
            <a:avLst/>
          </a:prstGeom>
          <a:solidFill>
            <a:srgbClr val="122A42"/>
          </a:solidFill>
          <a:ln w="12700">
            <a:solidFill>
              <a:srgbClr val="122A42"/>
            </a:solidFill>
            <a:prstDash val="solid"/>
          </a:ln>
        </p:spPr>
        <p:txBody>
          <a:bodyPr/>
          <a:lstStyle/>
          <a:p>
            <a:endParaRPr lang="en-GB"/>
          </a:p>
        </p:txBody>
      </p:sp>
      <p:sp>
        <p:nvSpPr>
          <p:cNvPr id="7" name="Text 3"/>
          <p:cNvSpPr/>
          <p:nvPr/>
        </p:nvSpPr>
        <p:spPr>
          <a:xfrm>
            <a:off x="4846320" y="1737360"/>
            <a:ext cx="4206240" cy="502920"/>
          </a:xfrm>
          <a:prstGeom prst="rect">
            <a:avLst/>
          </a:prstGeom>
          <a:noFill/>
          <a:ln/>
        </p:spPr>
        <p:txBody>
          <a:bodyPr wrap="square" rtlCol="0" anchor="ctr"/>
          <a:lstStyle/>
          <a:p>
            <a:pPr marL="0" indent="0" algn="ctr">
              <a:buNone/>
            </a:pPr>
            <a:r>
              <a:rPr lang="en-US" sz="2600" b="1" dirty="0">
                <a:solidFill>
                  <a:srgbClr val="FFFFFF"/>
                </a:solidFill>
                <a:latin typeface="Calibri" pitchFamily="34" charset="0"/>
                <a:ea typeface="Calibri" pitchFamily="34" charset="-122"/>
                <a:cs typeface="Calibri" pitchFamily="34" charset="-120"/>
              </a:rPr>
              <a:t>Microsoft Word</a:t>
            </a:r>
            <a:endParaRPr lang="en-US" sz="2600" dirty="0"/>
          </a:p>
        </p:txBody>
      </p:sp>
      <p:sp>
        <p:nvSpPr>
          <p:cNvPr id="8" name="Text 4"/>
          <p:cNvSpPr/>
          <p:nvPr/>
        </p:nvSpPr>
        <p:spPr>
          <a:xfrm>
            <a:off x="4846320" y="2240280"/>
            <a:ext cx="4206240" cy="320040"/>
          </a:xfrm>
          <a:prstGeom prst="rect">
            <a:avLst/>
          </a:prstGeom>
          <a:noFill/>
          <a:ln/>
        </p:spPr>
        <p:txBody>
          <a:bodyPr wrap="square" rtlCol="0" anchor="ctr"/>
          <a:lstStyle/>
          <a:p>
            <a:pPr marL="0" indent="0" algn="ctr">
              <a:buNone/>
            </a:pPr>
            <a:r>
              <a:rPr lang="en-US" sz="1300" i="1" dirty="0">
                <a:solidFill>
                  <a:srgbClr val="00A896"/>
                </a:solidFill>
                <a:latin typeface="Calibri" pitchFamily="34" charset="0"/>
                <a:ea typeface="Calibri" pitchFamily="34" charset="-122"/>
                <a:cs typeface="Calibri" pitchFamily="34" charset="-120"/>
              </a:rPr>
              <a:t>The Selected MS 365 Tool</a:t>
            </a:r>
            <a:endParaRPr lang="en-US" sz="1300" dirty="0"/>
          </a:p>
        </p:txBody>
      </p:sp>
      <p:sp>
        <p:nvSpPr>
          <p:cNvPr id="9" name="Shape 5"/>
          <p:cNvSpPr/>
          <p:nvPr/>
        </p:nvSpPr>
        <p:spPr>
          <a:xfrm>
            <a:off x="5029200" y="2606040"/>
            <a:ext cx="3840480" cy="36576"/>
          </a:xfrm>
          <a:prstGeom prst="rect">
            <a:avLst/>
          </a:prstGeom>
          <a:solidFill>
            <a:srgbClr val="00A896"/>
          </a:solidFill>
          <a:ln w="12700">
            <a:solidFill>
              <a:srgbClr val="00A896"/>
            </a:solidFill>
            <a:prstDash val="solid"/>
          </a:ln>
        </p:spPr>
        <p:txBody>
          <a:bodyPr/>
          <a:lstStyle/>
          <a:p>
            <a:endParaRPr lang="en-GB"/>
          </a:p>
        </p:txBody>
      </p:sp>
      <p:sp>
        <p:nvSpPr>
          <p:cNvPr id="10" name="Text 6"/>
          <p:cNvSpPr/>
          <p:nvPr/>
        </p:nvSpPr>
        <p:spPr>
          <a:xfrm>
            <a:off x="4937760" y="2788920"/>
            <a:ext cx="4023360" cy="365760"/>
          </a:xfrm>
          <a:prstGeom prst="rect">
            <a:avLst/>
          </a:prstGeom>
          <a:noFill/>
          <a:ln/>
        </p:spPr>
        <p:txBody>
          <a:bodyPr wrap="square" rtlCol="0" anchor="ctr"/>
          <a:lstStyle/>
          <a:p>
            <a:r>
              <a:rPr lang="en-US" sz="1200" b="1" dirty="0">
                <a:solidFill>
                  <a:srgbClr val="00A896"/>
                </a:solidFill>
                <a:latin typeface="Calibri" pitchFamily="34" charset="0"/>
                <a:ea typeface="Calibri" pitchFamily="34" charset="-122"/>
                <a:cs typeface="Calibri" pitchFamily="34" charset="-120"/>
              </a:rPr>
              <a:t>1  </a:t>
            </a:r>
            <a:r>
              <a:rPr lang="en-US" sz="1200" dirty="0">
                <a:solidFill>
                  <a:schemeClr val="bg1"/>
                </a:solidFill>
              </a:rPr>
              <a:t>Commonly used in other health/social care sectors</a:t>
            </a:r>
            <a:endParaRPr lang="en-US" sz="1000" dirty="0">
              <a:solidFill>
                <a:schemeClr val="bg1"/>
              </a:solidFill>
            </a:endParaRPr>
          </a:p>
        </p:txBody>
      </p:sp>
      <p:sp>
        <p:nvSpPr>
          <p:cNvPr id="11" name="Text 7"/>
          <p:cNvSpPr/>
          <p:nvPr/>
        </p:nvSpPr>
        <p:spPr>
          <a:xfrm>
            <a:off x="4937760" y="3200400"/>
            <a:ext cx="4023360" cy="365760"/>
          </a:xfrm>
          <a:prstGeom prst="rect">
            <a:avLst/>
          </a:prstGeom>
          <a:noFill/>
          <a:ln/>
        </p:spPr>
        <p:txBody>
          <a:bodyPr wrap="square" rtlCol="0" anchor="ctr"/>
          <a:lstStyle/>
          <a:p>
            <a:r>
              <a:rPr lang="en-US" sz="1200" b="1" dirty="0">
                <a:solidFill>
                  <a:srgbClr val="00A896"/>
                </a:solidFill>
                <a:latin typeface="Calibri" pitchFamily="34" charset="0"/>
                <a:ea typeface="Calibri" pitchFamily="34" charset="-122"/>
                <a:cs typeface="Calibri" pitchFamily="34" charset="-120"/>
              </a:rPr>
              <a:t>2  </a:t>
            </a:r>
            <a:r>
              <a:rPr lang="en-US" sz="1200" dirty="0">
                <a:solidFill>
                  <a:schemeClr val="bg1"/>
                </a:solidFill>
              </a:rPr>
              <a:t>Standard templates for Care Plans/Handover</a:t>
            </a:r>
            <a:endParaRPr lang="en-US" sz="1000" dirty="0">
              <a:solidFill>
                <a:schemeClr val="bg1"/>
              </a:solidFill>
            </a:endParaRPr>
          </a:p>
        </p:txBody>
      </p:sp>
      <p:sp>
        <p:nvSpPr>
          <p:cNvPr id="12" name="Text 8"/>
          <p:cNvSpPr/>
          <p:nvPr/>
        </p:nvSpPr>
        <p:spPr>
          <a:xfrm>
            <a:off x="4937760" y="3611880"/>
            <a:ext cx="4023360" cy="365760"/>
          </a:xfrm>
          <a:prstGeom prst="rect">
            <a:avLst/>
          </a:prstGeom>
          <a:noFill/>
          <a:ln/>
        </p:spPr>
        <p:txBody>
          <a:bodyPr wrap="square" rtlCol="0" anchor="ctr"/>
          <a:lstStyle/>
          <a:p>
            <a:pPr marL="0" indent="0">
              <a:buNone/>
            </a:pPr>
            <a:r>
              <a:rPr lang="en-US" sz="1200" b="1" dirty="0">
                <a:solidFill>
                  <a:srgbClr val="00A896"/>
                </a:solidFill>
                <a:latin typeface="Calibri" pitchFamily="34" charset="0"/>
                <a:ea typeface="Calibri" pitchFamily="34" charset="-122"/>
                <a:cs typeface="Calibri" pitchFamily="34" charset="-120"/>
              </a:rPr>
              <a:t>3  </a:t>
            </a:r>
            <a:r>
              <a:rPr lang="en-US" sz="1100" dirty="0">
                <a:solidFill>
                  <a:srgbClr val="FFFFFF"/>
                </a:solidFill>
                <a:latin typeface="Calibri" pitchFamily="34" charset="0"/>
                <a:ea typeface="Calibri" pitchFamily="34" charset="-122"/>
                <a:cs typeface="Calibri" pitchFamily="34" charset="-120"/>
              </a:rPr>
              <a:t>Spell-check, grammar &amp; Track Changes for accuracy</a:t>
            </a:r>
            <a:endParaRPr lang="en-US" sz="1200" dirty="0"/>
          </a:p>
        </p:txBody>
      </p:sp>
      <p:sp>
        <p:nvSpPr>
          <p:cNvPr id="13" name="Text 9"/>
          <p:cNvSpPr/>
          <p:nvPr/>
        </p:nvSpPr>
        <p:spPr>
          <a:xfrm>
            <a:off x="4937760" y="4023360"/>
            <a:ext cx="4023360" cy="365760"/>
          </a:xfrm>
          <a:prstGeom prst="rect">
            <a:avLst/>
          </a:prstGeom>
          <a:noFill/>
          <a:ln/>
        </p:spPr>
        <p:txBody>
          <a:bodyPr wrap="square" rtlCol="0" anchor="ctr"/>
          <a:lstStyle/>
          <a:p>
            <a:pPr marL="0" indent="0">
              <a:buNone/>
            </a:pPr>
            <a:r>
              <a:rPr lang="en-US" sz="1200" b="1" dirty="0">
                <a:solidFill>
                  <a:srgbClr val="00A896"/>
                </a:solidFill>
                <a:latin typeface="Calibri" pitchFamily="34" charset="0"/>
                <a:ea typeface="Calibri" pitchFamily="34" charset="-122"/>
                <a:cs typeface="Calibri" pitchFamily="34" charset="-120"/>
              </a:rPr>
              <a:t>4  </a:t>
            </a:r>
            <a:r>
              <a:rPr lang="en-US" sz="1100" dirty="0">
                <a:solidFill>
                  <a:srgbClr val="FFFFFF"/>
                </a:solidFill>
                <a:latin typeface="Calibri" pitchFamily="34" charset="0"/>
                <a:ea typeface="Calibri" pitchFamily="34" charset="-122"/>
                <a:cs typeface="Calibri" pitchFamily="34" charset="-120"/>
              </a:rPr>
              <a:t>Password protection for GDPR compliance</a:t>
            </a:r>
            <a:endParaRPr lang="en-US" sz="1200" dirty="0"/>
          </a:p>
        </p:txBody>
      </p:sp>
      <p:sp>
        <p:nvSpPr>
          <p:cNvPr id="14" name="Text 10"/>
          <p:cNvSpPr/>
          <p:nvPr/>
        </p:nvSpPr>
        <p:spPr>
          <a:xfrm>
            <a:off x="4937760" y="4434840"/>
            <a:ext cx="4023360" cy="365760"/>
          </a:xfrm>
          <a:prstGeom prst="rect">
            <a:avLst/>
          </a:prstGeom>
          <a:noFill/>
          <a:ln/>
        </p:spPr>
        <p:txBody>
          <a:bodyPr wrap="square" rtlCol="0" anchor="ctr"/>
          <a:lstStyle/>
          <a:p>
            <a:r>
              <a:rPr lang="en-US" sz="1200" b="1" dirty="0">
                <a:solidFill>
                  <a:srgbClr val="00A896"/>
                </a:solidFill>
                <a:latin typeface="Calibri" pitchFamily="34" charset="0"/>
                <a:ea typeface="Calibri" pitchFamily="34" charset="-122"/>
                <a:cs typeface="Calibri" pitchFamily="34" charset="-120"/>
              </a:rPr>
              <a:t>5  </a:t>
            </a:r>
            <a:r>
              <a:rPr lang="en-US" sz="1200" dirty="0">
                <a:solidFill>
                  <a:schemeClr val="bg1"/>
                </a:solidFill>
              </a:rPr>
              <a:t>Seamless integration with OneDrive</a:t>
            </a:r>
            <a:endParaRPr lang="en-US" sz="1000" dirty="0">
              <a:solidFill>
                <a:schemeClr val="bg1"/>
              </a:solidFill>
            </a:endParaRPr>
          </a:p>
        </p:txBody>
      </p:sp>
      <p:sp>
        <p:nvSpPr>
          <p:cNvPr id="15" name="Shape 11"/>
          <p:cNvSpPr/>
          <p:nvPr/>
        </p:nvSpPr>
        <p:spPr>
          <a:xfrm>
            <a:off x="0" y="4956048"/>
            <a:ext cx="9144000" cy="182880"/>
          </a:xfrm>
          <a:prstGeom prst="rect">
            <a:avLst/>
          </a:prstGeom>
          <a:solidFill>
            <a:srgbClr val="0A1E30"/>
          </a:solidFill>
          <a:ln w="12700">
            <a:solidFill>
              <a:srgbClr val="0A1E30"/>
            </a:solidFill>
            <a:prstDash val="solid"/>
          </a:ln>
        </p:spPr>
        <p:txBody>
          <a:bodyPr/>
          <a:lstStyle/>
          <a:p>
            <a:endParaRPr lang="en-GB"/>
          </a:p>
        </p:txBody>
      </p:sp>
      <p:sp>
        <p:nvSpPr>
          <p:cNvPr id="16" name="Text 12"/>
          <p:cNvSpPr/>
          <p:nvPr/>
        </p:nvSpPr>
        <p:spPr>
          <a:xfrm>
            <a:off x="274320" y="4974336"/>
            <a:ext cx="8686800" cy="164592"/>
          </a:xfrm>
          <a:prstGeom prst="rect">
            <a:avLst/>
          </a:prstGeom>
          <a:noFill/>
          <a:ln/>
        </p:spPr>
        <p:txBody>
          <a:bodyPr wrap="square" rtlCol="0" anchor="ctr"/>
          <a:lstStyle/>
          <a:p>
            <a:pPr marL="0" indent="0">
              <a:buNone/>
            </a:pPr>
            <a:r>
              <a:rPr lang="en-US" sz="900" i="1" dirty="0">
                <a:solidFill>
                  <a:srgbClr val="A8C8D8"/>
                </a:solidFill>
                <a:latin typeface="Calibri" pitchFamily="34" charset="0"/>
                <a:ea typeface="Calibri" pitchFamily="34" charset="-122"/>
                <a:cs typeface="Calibri" pitchFamily="34" charset="-120"/>
              </a:rPr>
              <a:t>(Microsoft, 2023; NHS England, 2021)</a:t>
            </a:r>
            <a:endParaRPr lang="en-US" sz="900" dirty="0"/>
          </a:p>
        </p:txBody>
      </p:sp>
      <p:pic>
        <p:nvPicPr>
          <p:cNvPr id="17" name="Picture 16"/>
          <p:cNvPicPr>
            <a:picLocks noChangeAspect="1"/>
          </p:cNvPicPr>
          <p:nvPr/>
        </p:nvPicPr>
        <p:blipFill rotWithShape="1">
          <a:blip r:embed="rId4">
            <a:extLst>
              <a:ext uri="{28A0092B-C50C-407E-A947-70E740481C1C}">
                <a14:useLocalDpi xmlns:a14="http://schemas.microsoft.com/office/drawing/2010/main" val="0"/>
              </a:ext>
            </a:extLst>
          </a:blip>
          <a:srcRect l="78771" t="2167" r="3466" b="70278"/>
          <a:stretch/>
        </p:blipFill>
        <p:spPr>
          <a:xfrm>
            <a:off x="6285114" y="365760"/>
            <a:ext cx="1356360" cy="129094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007A87"/>
          </a:solidFill>
          <a:ln w="12700">
            <a:solidFill>
              <a:srgbClr val="007A87"/>
            </a:solidFill>
            <a:prstDash val="solid"/>
          </a:ln>
        </p:spPr>
        <p:txBody>
          <a:bodyPr/>
          <a:lstStyle/>
          <a:p>
            <a:endParaRPr lang="en-GB"/>
          </a:p>
        </p:txBody>
      </p:sp>
      <p:sp>
        <p:nvSpPr>
          <p:cNvPr id="3" name="Text 1"/>
          <p:cNvSpPr/>
          <p:nvPr/>
        </p:nvSpPr>
        <p:spPr>
          <a:xfrm>
            <a:off x="365760" y="182880"/>
            <a:ext cx="8503920" cy="548640"/>
          </a:xfrm>
          <a:prstGeom prst="rect">
            <a:avLst/>
          </a:prstGeom>
          <a:noFill/>
          <a:ln/>
        </p:spPr>
        <p:txBody>
          <a:bodyPr wrap="square" rtlCol="0" anchor="ctr"/>
          <a:lstStyle/>
          <a:p>
            <a:pPr marL="0" indent="0">
              <a:buNone/>
            </a:pPr>
            <a:r>
              <a:rPr lang="en-US" sz="2600" b="1" dirty="0">
                <a:solidFill>
                  <a:srgbClr val="1A3A5C"/>
                </a:solidFill>
                <a:latin typeface="Calibri" pitchFamily="34" charset="0"/>
                <a:ea typeface="Calibri" pitchFamily="34" charset="-122"/>
                <a:cs typeface="Calibri" pitchFamily="34" charset="-120"/>
              </a:rPr>
              <a:t>Why Word is Suitable for Care Documentation</a:t>
            </a:r>
            <a:endParaRPr lang="en-US" sz="2600" dirty="0"/>
          </a:p>
        </p:txBody>
      </p:sp>
      <p:sp>
        <p:nvSpPr>
          <p:cNvPr id="4" name="Shape 2"/>
          <p:cNvSpPr/>
          <p:nvPr/>
        </p:nvSpPr>
        <p:spPr>
          <a:xfrm>
            <a:off x="365760" y="731520"/>
            <a:ext cx="8503920" cy="36576"/>
          </a:xfrm>
          <a:prstGeom prst="rect">
            <a:avLst/>
          </a:prstGeom>
          <a:solidFill>
            <a:srgbClr val="00A896"/>
          </a:solidFill>
          <a:ln w="12700">
            <a:solidFill>
              <a:srgbClr val="00A896"/>
            </a:solidFill>
            <a:prstDash val="solid"/>
          </a:ln>
        </p:spPr>
        <p:txBody>
          <a:bodyPr/>
          <a:lstStyle/>
          <a:p>
            <a:endParaRPr lang="en-GB"/>
          </a:p>
        </p:txBody>
      </p:sp>
      <p:sp>
        <p:nvSpPr>
          <p:cNvPr id="5" name="Shape 3"/>
          <p:cNvSpPr/>
          <p:nvPr/>
        </p:nvSpPr>
        <p:spPr>
          <a:xfrm>
            <a:off x="274320" y="960120"/>
            <a:ext cx="4114800" cy="1691640"/>
          </a:xfrm>
          <a:prstGeom prst="rect">
            <a:avLst/>
          </a:prstGeom>
          <a:solidFill>
            <a:srgbClr val="FFFFFF"/>
          </a:solidFill>
          <a:ln w="6350">
            <a:solidFill>
              <a:srgbClr val="E2E8F0"/>
            </a:solidFill>
            <a:prstDash val="solid"/>
          </a:ln>
          <a:effectLst>
            <a:outerShdw blurRad="101600" dist="38100" dir="8100000" algn="bl" rotWithShape="0">
              <a:srgbClr val="000000">
                <a:alpha val="10000"/>
              </a:srgbClr>
            </a:outerShdw>
          </a:effectLst>
        </p:spPr>
        <p:txBody>
          <a:bodyPr/>
          <a:lstStyle/>
          <a:p>
            <a:endParaRPr lang="en-GB"/>
          </a:p>
        </p:txBody>
      </p:sp>
      <p:sp>
        <p:nvSpPr>
          <p:cNvPr id="6" name="Shape 4"/>
          <p:cNvSpPr/>
          <p:nvPr/>
        </p:nvSpPr>
        <p:spPr>
          <a:xfrm>
            <a:off x="274320" y="960120"/>
            <a:ext cx="4114800" cy="64008"/>
          </a:xfrm>
          <a:prstGeom prst="rect">
            <a:avLst/>
          </a:prstGeom>
          <a:solidFill>
            <a:srgbClr val="00A896"/>
          </a:solidFill>
          <a:ln w="12700">
            <a:solidFill>
              <a:srgbClr val="00A896"/>
            </a:solidFill>
            <a:prstDash val="solid"/>
          </a:ln>
        </p:spPr>
        <p:txBody>
          <a:bodyPr/>
          <a:lstStyle/>
          <a:p>
            <a:endParaRPr lang="en-GB"/>
          </a:p>
        </p:txBody>
      </p:sp>
      <p:pic>
        <p:nvPicPr>
          <p:cNvPr id="7" name="Image 0" descr="preencoded.png"/>
          <p:cNvPicPr>
            <a:picLocks noChangeAspect="1"/>
          </p:cNvPicPr>
          <p:nvPr/>
        </p:nvPicPr>
        <p:blipFill>
          <a:blip r:embed="rId3"/>
          <a:stretch>
            <a:fillRect/>
          </a:stretch>
        </p:blipFill>
        <p:spPr>
          <a:xfrm>
            <a:off x="411480" y="1124712"/>
            <a:ext cx="384048" cy="384048"/>
          </a:xfrm>
          <a:prstGeom prst="rect">
            <a:avLst/>
          </a:prstGeom>
        </p:spPr>
      </p:pic>
      <p:sp>
        <p:nvSpPr>
          <p:cNvPr id="8" name="Text 5"/>
          <p:cNvSpPr/>
          <p:nvPr/>
        </p:nvSpPr>
        <p:spPr>
          <a:xfrm>
            <a:off x="868680" y="1097280"/>
            <a:ext cx="3383280" cy="347472"/>
          </a:xfrm>
          <a:prstGeom prst="rect">
            <a:avLst/>
          </a:prstGeom>
          <a:noFill/>
          <a:ln/>
        </p:spPr>
        <p:txBody>
          <a:bodyPr wrap="square" rtlCol="0" anchor="ctr"/>
          <a:lstStyle/>
          <a:p>
            <a:pPr marL="0" indent="0">
              <a:buNone/>
            </a:pPr>
            <a:r>
              <a:rPr lang="en-US" sz="1300" b="1" dirty="0">
                <a:solidFill>
                  <a:srgbClr val="1A3A5C"/>
                </a:solidFill>
                <a:latin typeface="Calibri" pitchFamily="34" charset="0"/>
                <a:ea typeface="Calibri" pitchFamily="34" charset="-122"/>
                <a:cs typeface="Calibri" pitchFamily="34" charset="-120"/>
              </a:rPr>
              <a:t>Template Standardisation</a:t>
            </a:r>
            <a:endParaRPr lang="en-US" sz="1300" dirty="0"/>
          </a:p>
        </p:txBody>
      </p:sp>
      <p:sp>
        <p:nvSpPr>
          <p:cNvPr id="9" name="Text 6"/>
          <p:cNvSpPr/>
          <p:nvPr/>
        </p:nvSpPr>
        <p:spPr>
          <a:xfrm>
            <a:off x="411480" y="1527048"/>
            <a:ext cx="3794760" cy="1024128"/>
          </a:xfrm>
          <a:prstGeom prst="rect">
            <a:avLst/>
          </a:prstGeom>
          <a:noFill/>
          <a:ln/>
        </p:spPr>
        <p:txBody>
          <a:bodyPr wrap="square" rtlCol="0" anchor="ctr"/>
          <a:lstStyle/>
          <a:p>
            <a:r>
              <a:rPr lang="en-US" sz="1200" dirty="0"/>
              <a:t>Managers create care plan and incident report templates that are consistent. Staff using the same format decreases discrepancies</a:t>
            </a:r>
            <a:r>
              <a:rPr lang="en-US" sz="1200" dirty="0">
                <a:solidFill>
                  <a:srgbClr val="1E293B"/>
                </a:solidFill>
                <a:ea typeface="Calibri" pitchFamily="34" charset="-122"/>
                <a:cs typeface="Calibri" pitchFamily="34" charset="-120"/>
              </a:rPr>
              <a:t>(Glasby </a:t>
            </a:r>
            <a:r>
              <a:rPr lang="en-US" sz="1200" dirty="0">
                <a:solidFill>
                  <a:srgbClr val="1E293B"/>
                </a:solidFill>
                <a:latin typeface="Calibri" pitchFamily="34" charset="0"/>
                <a:ea typeface="Calibri" pitchFamily="34" charset="-122"/>
                <a:cs typeface="Calibri" pitchFamily="34" charset="-120"/>
              </a:rPr>
              <a:t>and Dickinson, 2014).</a:t>
            </a:r>
            <a:endParaRPr lang="en-US" sz="1200" dirty="0"/>
          </a:p>
        </p:txBody>
      </p:sp>
      <p:sp>
        <p:nvSpPr>
          <p:cNvPr id="10" name="Shape 7"/>
          <p:cNvSpPr/>
          <p:nvPr/>
        </p:nvSpPr>
        <p:spPr>
          <a:xfrm>
            <a:off x="4663440" y="960120"/>
            <a:ext cx="4114800" cy="1691640"/>
          </a:xfrm>
          <a:prstGeom prst="rect">
            <a:avLst/>
          </a:prstGeom>
          <a:solidFill>
            <a:srgbClr val="FFFFFF"/>
          </a:solidFill>
          <a:ln w="6350">
            <a:solidFill>
              <a:srgbClr val="E2E8F0"/>
            </a:solidFill>
            <a:prstDash val="solid"/>
          </a:ln>
          <a:effectLst>
            <a:outerShdw blurRad="101600" dist="38100" dir="8100000" algn="bl" rotWithShape="0">
              <a:srgbClr val="000000">
                <a:alpha val="10000"/>
              </a:srgbClr>
            </a:outerShdw>
          </a:effectLst>
        </p:spPr>
        <p:txBody>
          <a:bodyPr/>
          <a:lstStyle/>
          <a:p>
            <a:endParaRPr lang="en-GB"/>
          </a:p>
        </p:txBody>
      </p:sp>
      <p:sp>
        <p:nvSpPr>
          <p:cNvPr id="11" name="Shape 8"/>
          <p:cNvSpPr/>
          <p:nvPr/>
        </p:nvSpPr>
        <p:spPr>
          <a:xfrm>
            <a:off x="4663440" y="960120"/>
            <a:ext cx="4114800" cy="64008"/>
          </a:xfrm>
          <a:prstGeom prst="rect">
            <a:avLst/>
          </a:prstGeom>
          <a:solidFill>
            <a:srgbClr val="007A87"/>
          </a:solidFill>
          <a:ln w="12700">
            <a:solidFill>
              <a:srgbClr val="007A87"/>
            </a:solidFill>
            <a:prstDash val="solid"/>
          </a:ln>
        </p:spPr>
        <p:txBody>
          <a:bodyPr/>
          <a:lstStyle/>
          <a:p>
            <a:endParaRPr lang="en-GB"/>
          </a:p>
        </p:txBody>
      </p:sp>
      <p:pic>
        <p:nvPicPr>
          <p:cNvPr id="12" name="Image 1" descr="preencoded.png"/>
          <p:cNvPicPr>
            <a:picLocks noChangeAspect="1"/>
          </p:cNvPicPr>
          <p:nvPr/>
        </p:nvPicPr>
        <p:blipFill>
          <a:blip r:embed="rId4"/>
          <a:stretch>
            <a:fillRect/>
          </a:stretch>
        </p:blipFill>
        <p:spPr>
          <a:xfrm>
            <a:off x="4800600" y="1124712"/>
            <a:ext cx="384048" cy="384048"/>
          </a:xfrm>
          <a:prstGeom prst="rect">
            <a:avLst/>
          </a:prstGeom>
        </p:spPr>
      </p:pic>
      <p:sp>
        <p:nvSpPr>
          <p:cNvPr id="13" name="Text 9"/>
          <p:cNvSpPr/>
          <p:nvPr/>
        </p:nvSpPr>
        <p:spPr>
          <a:xfrm>
            <a:off x="5257800" y="1097280"/>
            <a:ext cx="3383280" cy="347472"/>
          </a:xfrm>
          <a:prstGeom prst="rect">
            <a:avLst/>
          </a:prstGeom>
          <a:noFill/>
          <a:ln/>
        </p:spPr>
        <p:txBody>
          <a:bodyPr wrap="square" rtlCol="0" anchor="ctr"/>
          <a:lstStyle/>
          <a:p>
            <a:pPr marL="0" indent="0">
              <a:buNone/>
            </a:pPr>
            <a:r>
              <a:rPr lang="en-US" sz="1300" b="1" dirty="0">
                <a:solidFill>
                  <a:srgbClr val="1A3A5C"/>
                </a:solidFill>
                <a:latin typeface="Calibri" pitchFamily="34" charset="0"/>
                <a:ea typeface="Calibri" pitchFamily="34" charset="-122"/>
                <a:cs typeface="Calibri" pitchFamily="34" charset="-120"/>
              </a:rPr>
              <a:t>Regulatory Compliance</a:t>
            </a:r>
            <a:endParaRPr lang="en-US" sz="1300" dirty="0"/>
          </a:p>
        </p:txBody>
      </p:sp>
      <p:sp>
        <p:nvSpPr>
          <p:cNvPr id="14" name="Text 10"/>
          <p:cNvSpPr/>
          <p:nvPr/>
        </p:nvSpPr>
        <p:spPr>
          <a:xfrm>
            <a:off x="4800600" y="1527048"/>
            <a:ext cx="3794760" cy="1024128"/>
          </a:xfrm>
          <a:prstGeom prst="rect">
            <a:avLst/>
          </a:prstGeom>
          <a:noFill/>
          <a:ln/>
        </p:spPr>
        <p:txBody>
          <a:bodyPr wrap="square" rtlCol="0" anchor="ctr"/>
          <a:lstStyle/>
          <a:p>
            <a:r>
              <a:rPr lang="en-US" sz="1200" dirty="0"/>
              <a:t>Word provides for electronic records that meet CQC requirements of legibility, accuracy and date/time stamping</a:t>
            </a:r>
            <a:r>
              <a:rPr lang="en-US" sz="1200" dirty="0">
                <a:solidFill>
                  <a:srgbClr val="1E293B"/>
                </a:solidFill>
                <a:ea typeface="Calibri" pitchFamily="34" charset="-122"/>
                <a:cs typeface="Calibri" pitchFamily="34" charset="-120"/>
              </a:rPr>
              <a:t>(CQC, 2022).</a:t>
            </a:r>
            <a:endParaRPr lang="en-US" sz="1200" dirty="0"/>
          </a:p>
        </p:txBody>
      </p:sp>
      <p:sp>
        <p:nvSpPr>
          <p:cNvPr id="15" name="Shape 11"/>
          <p:cNvSpPr/>
          <p:nvPr/>
        </p:nvSpPr>
        <p:spPr>
          <a:xfrm>
            <a:off x="274320" y="2880360"/>
            <a:ext cx="4114800" cy="1691640"/>
          </a:xfrm>
          <a:prstGeom prst="rect">
            <a:avLst/>
          </a:prstGeom>
          <a:solidFill>
            <a:srgbClr val="FFFFFF"/>
          </a:solidFill>
          <a:ln w="6350">
            <a:solidFill>
              <a:srgbClr val="E2E8F0"/>
            </a:solidFill>
            <a:prstDash val="solid"/>
          </a:ln>
          <a:effectLst>
            <a:outerShdw blurRad="101600" dist="38100" dir="8100000" algn="bl" rotWithShape="0">
              <a:srgbClr val="000000">
                <a:alpha val="10000"/>
              </a:srgbClr>
            </a:outerShdw>
          </a:effectLst>
        </p:spPr>
        <p:txBody>
          <a:bodyPr/>
          <a:lstStyle/>
          <a:p>
            <a:endParaRPr lang="en-GB"/>
          </a:p>
        </p:txBody>
      </p:sp>
      <p:sp>
        <p:nvSpPr>
          <p:cNvPr id="16" name="Shape 12"/>
          <p:cNvSpPr/>
          <p:nvPr/>
        </p:nvSpPr>
        <p:spPr>
          <a:xfrm>
            <a:off x="274320" y="2880360"/>
            <a:ext cx="4114800" cy="64008"/>
          </a:xfrm>
          <a:prstGeom prst="rect">
            <a:avLst/>
          </a:prstGeom>
          <a:solidFill>
            <a:srgbClr val="1A3A5C"/>
          </a:solidFill>
          <a:ln w="12700">
            <a:solidFill>
              <a:srgbClr val="1A3A5C"/>
            </a:solidFill>
            <a:prstDash val="solid"/>
          </a:ln>
        </p:spPr>
        <p:txBody>
          <a:bodyPr/>
          <a:lstStyle/>
          <a:p>
            <a:endParaRPr lang="en-GB"/>
          </a:p>
        </p:txBody>
      </p:sp>
      <p:pic>
        <p:nvPicPr>
          <p:cNvPr id="17" name="Image 2" descr="preencoded.png"/>
          <p:cNvPicPr>
            <a:picLocks noChangeAspect="1"/>
          </p:cNvPicPr>
          <p:nvPr/>
        </p:nvPicPr>
        <p:blipFill>
          <a:blip r:embed="rId5"/>
          <a:stretch>
            <a:fillRect/>
          </a:stretch>
        </p:blipFill>
        <p:spPr>
          <a:xfrm>
            <a:off x="411480" y="3044952"/>
            <a:ext cx="384048" cy="384048"/>
          </a:xfrm>
          <a:prstGeom prst="rect">
            <a:avLst/>
          </a:prstGeom>
        </p:spPr>
      </p:pic>
      <p:sp>
        <p:nvSpPr>
          <p:cNvPr id="18" name="Text 13"/>
          <p:cNvSpPr/>
          <p:nvPr/>
        </p:nvSpPr>
        <p:spPr>
          <a:xfrm>
            <a:off x="868680" y="3017520"/>
            <a:ext cx="3383280" cy="347472"/>
          </a:xfrm>
          <a:prstGeom prst="rect">
            <a:avLst/>
          </a:prstGeom>
          <a:noFill/>
          <a:ln/>
        </p:spPr>
        <p:txBody>
          <a:bodyPr wrap="square" rtlCol="0" anchor="ctr"/>
          <a:lstStyle/>
          <a:p>
            <a:pPr marL="0" indent="0">
              <a:buNone/>
            </a:pPr>
            <a:r>
              <a:rPr lang="en-US" sz="1300" b="1" dirty="0">
                <a:solidFill>
                  <a:srgbClr val="1A3A5C"/>
                </a:solidFill>
                <a:latin typeface="Calibri" pitchFamily="34" charset="0"/>
                <a:ea typeface="Calibri" pitchFamily="34" charset="-122"/>
                <a:cs typeface="Calibri" pitchFamily="34" charset="-120"/>
              </a:rPr>
              <a:t>Ease of Use for All Staff</a:t>
            </a:r>
            <a:endParaRPr lang="en-US" sz="1300" dirty="0"/>
          </a:p>
        </p:txBody>
      </p:sp>
      <p:sp>
        <p:nvSpPr>
          <p:cNvPr id="19" name="Text 14"/>
          <p:cNvSpPr/>
          <p:nvPr/>
        </p:nvSpPr>
        <p:spPr>
          <a:xfrm>
            <a:off x="411480" y="3447288"/>
            <a:ext cx="3794760" cy="1024128"/>
          </a:xfrm>
          <a:prstGeom prst="rect">
            <a:avLst/>
          </a:prstGeom>
          <a:noFill/>
          <a:ln/>
        </p:spPr>
        <p:txBody>
          <a:bodyPr wrap="square" rtlCol="0" anchor="ctr"/>
          <a:lstStyle/>
          <a:p>
            <a:r>
              <a:rPr lang="en-US" sz="1200" dirty="0"/>
              <a:t>All staff receive training in the use of Word. This greatly reduces the amount of training time that staff require. </a:t>
            </a:r>
            <a:r>
              <a:rPr lang="en-US" sz="1200" dirty="0">
                <a:solidFill>
                  <a:srgbClr val="1E293B"/>
                </a:solidFill>
                <a:latin typeface="Calibri" pitchFamily="34" charset="0"/>
                <a:ea typeface="Calibri" pitchFamily="34" charset="-122"/>
                <a:cs typeface="Calibri" pitchFamily="34" charset="-120"/>
              </a:rPr>
              <a:t>(Honeyman et al., 2020).</a:t>
            </a:r>
            <a:endParaRPr lang="en-US" sz="1200" dirty="0"/>
          </a:p>
        </p:txBody>
      </p:sp>
      <p:sp>
        <p:nvSpPr>
          <p:cNvPr id="20" name="Shape 15"/>
          <p:cNvSpPr/>
          <p:nvPr/>
        </p:nvSpPr>
        <p:spPr>
          <a:xfrm>
            <a:off x="4663440" y="2880360"/>
            <a:ext cx="4114800" cy="1691640"/>
          </a:xfrm>
          <a:prstGeom prst="rect">
            <a:avLst/>
          </a:prstGeom>
          <a:solidFill>
            <a:srgbClr val="FFFFFF"/>
          </a:solidFill>
          <a:ln w="6350">
            <a:solidFill>
              <a:srgbClr val="E2E8F0"/>
            </a:solidFill>
            <a:prstDash val="solid"/>
          </a:ln>
          <a:effectLst>
            <a:outerShdw blurRad="101600" dist="38100" dir="8100000" algn="bl" rotWithShape="0">
              <a:srgbClr val="000000">
                <a:alpha val="10000"/>
              </a:srgbClr>
            </a:outerShdw>
          </a:effectLst>
        </p:spPr>
        <p:txBody>
          <a:bodyPr/>
          <a:lstStyle/>
          <a:p>
            <a:endParaRPr lang="en-GB"/>
          </a:p>
        </p:txBody>
      </p:sp>
      <p:sp>
        <p:nvSpPr>
          <p:cNvPr id="21" name="Shape 16"/>
          <p:cNvSpPr/>
          <p:nvPr/>
        </p:nvSpPr>
        <p:spPr>
          <a:xfrm>
            <a:off x="4663440" y="2880360"/>
            <a:ext cx="4114800" cy="64008"/>
          </a:xfrm>
          <a:prstGeom prst="rect">
            <a:avLst/>
          </a:prstGeom>
          <a:solidFill>
            <a:srgbClr val="F59E0B"/>
          </a:solidFill>
          <a:ln w="12700">
            <a:solidFill>
              <a:srgbClr val="F59E0B"/>
            </a:solidFill>
            <a:prstDash val="solid"/>
          </a:ln>
        </p:spPr>
        <p:txBody>
          <a:bodyPr/>
          <a:lstStyle/>
          <a:p>
            <a:endParaRPr lang="en-GB"/>
          </a:p>
        </p:txBody>
      </p:sp>
      <p:pic>
        <p:nvPicPr>
          <p:cNvPr id="22" name="Image 3" descr="preencoded.png"/>
          <p:cNvPicPr>
            <a:picLocks noChangeAspect="1"/>
          </p:cNvPicPr>
          <p:nvPr/>
        </p:nvPicPr>
        <p:blipFill>
          <a:blip r:embed="rId6"/>
          <a:stretch>
            <a:fillRect/>
          </a:stretch>
        </p:blipFill>
        <p:spPr>
          <a:xfrm>
            <a:off x="4800600" y="3044952"/>
            <a:ext cx="384048" cy="384048"/>
          </a:xfrm>
          <a:prstGeom prst="rect">
            <a:avLst/>
          </a:prstGeom>
        </p:spPr>
      </p:pic>
      <p:sp>
        <p:nvSpPr>
          <p:cNvPr id="23" name="Text 17"/>
          <p:cNvSpPr/>
          <p:nvPr/>
        </p:nvSpPr>
        <p:spPr>
          <a:xfrm>
            <a:off x="5257800" y="3017520"/>
            <a:ext cx="3383280" cy="347472"/>
          </a:xfrm>
          <a:prstGeom prst="rect">
            <a:avLst/>
          </a:prstGeom>
          <a:noFill/>
          <a:ln/>
        </p:spPr>
        <p:txBody>
          <a:bodyPr wrap="square" rtlCol="0" anchor="ctr"/>
          <a:lstStyle/>
          <a:p>
            <a:pPr marL="0" indent="0">
              <a:buNone/>
            </a:pPr>
            <a:r>
              <a:rPr lang="en-US" sz="1300" b="1" dirty="0">
                <a:solidFill>
                  <a:srgbClr val="1A3A5C"/>
                </a:solidFill>
                <a:latin typeface="Calibri" pitchFamily="34" charset="0"/>
                <a:ea typeface="Calibri" pitchFamily="34" charset="-122"/>
                <a:cs typeface="Calibri" pitchFamily="34" charset="-120"/>
              </a:rPr>
              <a:t>OneDrive Collaboration</a:t>
            </a:r>
            <a:endParaRPr lang="en-US" sz="1300" dirty="0"/>
          </a:p>
        </p:txBody>
      </p:sp>
      <p:sp>
        <p:nvSpPr>
          <p:cNvPr id="24" name="Text 18"/>
          <p:cNvSpPr/>
          <p:nvPr/>
        </p:nvSpPr>
        <p:spPr>
          <a:xfrm>
            <a:off x="4800600" y="3447288"/>
            <a:ext cx="3794760" cy="1024128"/>
          </a:xfrm>
          <a:prstGeom prst="rect">
            <a:avLst/>
          </a:prstGeom>
          <a:noFill/>
          <a:ln/>
        </p:spPr>
        <p:txBody>
          <a:bodyPr wrap="square" rtlCol="0" anchor="ctr"/>
          <a:lstStyle/>
          <a:p>
            <a:r>
              <a:rPr lang="en-US" sz="1200" dirty="0"/>
              <a:t>Documents stored in Word and OneDrive are accessible to all staff at the same time from either of Riverdale's buildings.</a:t>
            </a:r>
            <a:r>
              <a:rPr lang="en-US" sz="1200" dirty="0">
                <a:solidFill>
                  <a:srgbClr val="1E293B"/>
                </a:solidFill>
                <a:ea typeface="Calibri" pitchFamily="34" charset="-122"/>
                <a:cs typeface="Calibri" pitchFamily="34" charset="-120"/>
              </a:rPr>
              <a:t>(</a:t>
            </a:r>
            <a:r>
              <a:rPr lang="en-US" sz="1200" dirty="0">
                <a:solidFill>
                  <a:srgbClr val="1E293B"/>
                </a:solidFill>
                <a:latin typeface="Calibri" pitchFamily="34" charset="0"/>
                <a:ea typeface="Calibri" pitchFamily="34" charset="-122"/>
                <a:cs typeface="Calibri" pitchFamily="34" charset="-120"/>
              </a:rPr>
              <a:t>Microsoft, 2023).</a:t>
            </a:r>
            <a:endParaRPr lang="en-US" sz="1200" dirty="0"/>
          </a:p>
        </p:txBody>
      </p:sp>
      <p:sp>
        <p:nvSpPr>
          <p:cNvPr id="25" name="Shape 19"/>
          <p:cNvSpPr/>
          <p:nvPr/>
        </p:nvSpPr>
        <p:spPr>
          <a:xfrm>
            <a:off x="0" y="4956048"/>
            <a:ext cx="9144000" cy="182880"/>
          </a:xfrm>
          <a:prstGeom prst="rect">
            <a:avLst/>
          </a:prstGeom>
          <a:solidFill>
            <a:srgbClr val="E8F4F6"/>
          </a:solidFill>
          <a:ln w="12700">
            <a:solidFill>
              <a:srgbClr val="E8F4F6"/>
            </a:solidFill>
            <a:prstDash val="solid"/>
          </a:ln>
        </p:spPr>
        <p:txBody>
          <a:bodyPr/>
          <a:lstStyle/>
          <a:p>
            <a:endParaRPr lang="en-GB"/>
          </a:p>
        </p:txBody>
      </p:sp>
      <p:sp>
        <p:nvSpPr>
          <p:cNvPr id="26" name="Text 20"/>
          <p:cNvSpPr/>
          <p:nvPr/>
        </p:nvSpPr>
        <p:spPr>
          <a:xfrm>
            <a:off x="274320" y="4974336"/>
            <a:ext cx="8686800" cy="164592"/>
          </a:xfrm>
          <a:prstGeom prst="rect">
            <a:avLst/>
          </a:prstGeom>
          <a:noFill/>
          <a:ln/>
        </p:spPr>
        <p:txBody>
          <a:bodyPr wrap="square" rtlCol="0" anchor="ctr"/>
          <a:lstStyle/>
          <a:p>
            <a:pPr marL="0" indent="0">
              <a:buNone/>
            </a:pPr>
            <a:r>
              <a:rPr lang="en-US" sz="900" dirty="0">
                <a:solidFill>
                  <a:srgbClr val="64748B"/>
                </a:solidFill>
                <a:latin typeface="Calibri" pitchFamily="34" charset="0"/>
                <a:ea typeface="Calibri" pitchFamily="34" charset="-122"/>
                <a:cs typeface="Calibri" pitchFamily="34" charset="-120"/>
              </a:rPr>
              <a:t>Wasim | LCHS4007 | Riverdale Nursing Home Digital Tools</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00A896"/>
          </a:solidFill>
          <a:ln w="12700">
            <a:solidFill>
              <a:srgbClr val="00A896"/>
            </a:solidFill>
            <a:prstDash val="solid"/>
          </a:ln>
        </p:spPr>
        <p:txBody>
          <a:bodyPr/>
          <a:lstStyle/>
          <a:p>
            <a:endParaRPr lang="en-GB"/>
          </a:p>
        </p:txBody>
      </p:sp>
      <p:sp>
        <p:nvSpPr>
          <p:cNvPr id="3" name="Text 1"/>
          <p:cNvSpPr/>
          <p:nvPr/>
        </p:nvSpPr>
        <p:spPr>
          <a:xfrm>
            <a:off x="365760" y="182880"/>
            <a:ext cx="5943600" cy="594360"/>
          </a:xfrm>
          <a:prstGeom prst="rect">
            <a:avLst/>
          </a:prstGeom>
          <a:noFill/>
          <a:ln/>
        </p:spPr>
        <p:txBody>
          <a:bodyPr wrap="square" rtlCol="0" anchor="ctr"/>
          <a:lstStyle/>
          <a:p>
            <a:pPr marL="0" indent="0">
              <a:buNone/>
            </a:pPr>
            <a:r>
              <a:rPr lang="en-US" sz="2200" b="1" dirty="0">
                <a:solidFill>
                  <a:srgbClr val="1A3A5C"/>
                </a:solidFill>
                <a:latin typeface="Calibri" pitchFamily="34" charset="0"/>
                <a:ea typeface="Calibri" pitchFamily="34" charset="-122"/>
                <a:cs typeface="Calibri" pitchFamily="34" charset="-120"/>
              </a:rPr>
              <a:t>How Microsoft Word Improves Efficiency &amp; Communication</a:t>
            </a:r>
            <a:endParaRPr lang="en-US" sz="2200" dirty="0"/>
          </a:p>
        </p:txBody>
      </p:sp>
      <p:sp>
        <p:nvSpPr>
          <p:cNvPr id="4" name="Shape 2"/>
          <p:cNvSpPr/>
          <p:nvPr/>
        </p:nvSpPr>
        <p:spPr>
          <a:xfrm>
            <a:off x="365760" y="795528"/>
            <a:ext cx="5943600" cy="36576"/>
          </a:xfrm>
          <a:prstGeom prst="rect">
            <a:avLst/>
          </a:prstGeom>
          <a:solidFill>
            <a:srgbClr val="00A896"/>
          </a:solidFill>
          <a:ln w="12700">
            <a:solidFill>
              <a:srgbClr val="00A896"/>
            </a:solidFill>
            <a:prstDash val="solid"/>
          </a:ln>
        </p:spPr>
        <p:txBody>
          <a:bodyPr/>
          <a:lstStyle/>
          <a:p>
            <a:endParaRPr lang="en-GB"/>
          </a:p>
        </p:txBody>
      </p:sp>
      <p:pic>
        <p:nvPicPr>
          <p:cNvPr id="5" name="Image 0" descr="preencoded.png"/>
          <p:cNvPicPr>
            <a:picLocks noChangeAspect="1"/>
          </p:cNvPicPr>
          <p:nvPr/>
        </p:nvPicPr>
        <p:blipFill rotWithShape="1">
          <a:blip r:embed="rId3"/>
          <a:srcRect b="43750"/>
          <a:stretch/>
        </p:blipFill>
        <p:spPr>
          <a:xfrm>
            <a:off x="6255327" y="1042416"/>
            <a:ext cx="2705793" cy="1332807"/>
          </a:xfrm>
          <a:prstGeom prst="rect">
            <a:avLst/>
          </a:prstGeom>
        </p:spPr>
      </p:pic>
      <p:sp>
        <p:nvSpPr>
          <p:cNvPr id="6" name="Shape 3"/>
          <p:cNvSpPr/>
          <p:nvPr/>
        </p:nvSpPr>
        <p:spPr>
          <a:xfrm>
            <a:off x="320040" y="1005840"/>
            <a:ext cx="658368" cy="658368"/>
          </a:xfrm>
          <a:prstGeom prst="rect">
            <a:avLst/>
          </a:prstGeom>
          <a:solidFill>
            <a:srgbClr val="1A3A5C"/>
          </a:solidFill>
          <a:ln w="12700">
            <a:solidFill>
              <a:srgbClr val="1A3A5C"/>
            </a:solidFill>
            <a:prstDash val="solid"/>
          </a:ln>
        </p:spPr>
        <p:txBody>
          <a:bodyPr/>
          <a:lstStyle/>
          <a:p>
            <a:endParaRPr lang="en-GB"/>
          </a:p>
        </p:txBody>
      </p:sp>
      <p:sp>
        <p:nvSpPr>
          <p:cNvPr id="7" name="Text 4"/>
          <p:cNvSpPr/>
          <p:nvPr/>
        </p:nvSpPr>
        <p:spPr>
          <a:xfrm>
            <a:off x="320040" y="1005840"/>
            <a:ext cx="658368" cy="658368"/>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01</a:t>
            </a:r>
            <a:endParaRPr lang="en-US" sz="1800" dirty="0"/>
          </a:p>
        </p:txBody>
      </p:sp>
      <p:sp>
        <p:nvSpPr>
          <p:cNvPr id="8" name="Text 5"/>
          <p:cNvSpPr/>
          <p:nvPr/>
        </p:nvSpPr>
        <p:spPr>
          <a:xfrm>
            <a:off x="1097280" y="1042416"/>
            <a:ext cx="5212080" cy="292608"/>
          </a:xfrm>
          <a:prstGeom prst="rect">
            <a:avLst/>
          </a:prstGeom>
          <a:noFill/>
          <a:ln/>
        </p:spPr>
        <p:txBody>
          <a:bodyPr wrap="square" rtlCol="0" anchor="ctr"/>
          <a:lstStyle/>
          <a:p>
            <a:pPr marL="0" indent="0">
              <a:buNone/>
            </a:pPr>
            <a:r>
              <a:rPr lang="en-US" sz="1300" b="1" dirty="0">
                <a:solidFill>
                  <a:srgbClr val="1A3A5C"/>
                </a:solidFill>
                <a:latin typeface="Calibri" pitchFamily="34" charset="0"/>
                <a:ea typeface="Calibri" pitchFamily="34" charset="-122"/>
                <a:cs typeface="Calibri" pitchFamily="34" charset="-120"/>
              </a:rPr>
              <a:t>Create Once, Reuse Always</a:t>
            </a:r>
            <a:endParaRPr lang="en-US" sz="1300" dirty="0"/>
          </a:p>
        </p:txBody>
      </p:sp>
      <p:sp>
        <p:nvSpPr>
          <p:cNvPr id="9" name="Text 6"/>
          <p:cNvSpPr/>
          <p:nvPr/>
        </p:nvSpPr>
        <p:spPr>
          <a:xfrm>
            <a:off x="1097279" y="1357744"/>
            <a:ext cx="5213465" cy="553351"/>
          </a:xfrm>
          <a:prstGeom prst="rect">
            <a:avLst/>
          </a:prstGeom>
          <a:noFill/>
          <a:ln/>
        </p:spPr>
        <p:txBody>
          <a:bodyPr wrap="square" rtlCol="0" anchor="ctr"/>
          <a:lstStyle/>
          <a:p>
            <a:r>
              <a:rPr lang="en-US" sz="1100" dirty="0"/>
              <a:t>Standard templates eliminate the need for staff to recreate the same content multiple times. Handover templates ensure similar information is communicated during the handover from one shift to the next.</a:t>
            </a:r>
          </a:p>
        </p:txBody>
      </p:sp>
      <p:sp>
        <p:nvSpPr>
          <p:cNvPr id="10" name="Shape 7"/>
          <p:cNvSpPr/>
          <p:nvPr/>
        </p:nvSpPr>
        <p:spPr>
          <a:xfrm>
            <a:off x="320040" y="1965960"/>
            <a:ext cx="658368" cy="658368"/>
          </a:xfrm>
          <a:prstGeom prst="rect">
            <a:avLst/>
          </a:prstGeom>
          <a:solidFill>
            <a:srgbClr val="1A3A5C"/>
          </a:solidFill>
          <a:ln w="12700">
            <a:solidFill>
              <a:srgbClr val="1A3A5C"/>
            </a:solidFill>
            <a:prstDash val="solid"/>
          </a:ln>
        </p:spPr>
        <p:txBody>
          <a:bodyPr/>
          <a:lstStyle/>
          <a:p>
            <a:endParaRPr lang="en-GB"/>
          </a:p>
        </p:txBody>
      </p:sp>
      <p:sp>
        <p:nvSpPr>
          <p:cNvPr id="11" name="Text 8"/>
          <p:cNvSpPr/>
          <p:nvPr/>
        </p:nvSpPr>
        <p:spPr>
          <a:xfrm>
            <a:off x="320040" y="1965960"/>
            <a:ext cx="658368" cy="658368"/>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02</a:t>
            </a:r>
            <a:endParaRPr lang="en-US" sz="1800" dirty="0"/>
          </a:p>
        </p:txBody>
      </p:sp>
      <p:sp>
        <p:nvSpPr>
          <p:cNvPr id="12" name="Text 9"/>
          <p:cNvSpPr/>
          <p:nvPr/>
        </p:nvSpPr>
        <p:spPr>
          <a:xfrm>
            <a:off x="1097280" y="2002536"/>
            <a:ext cx="5212080" cy="292608"/>
          </a:xfrm>
          <a:prstGeom prst="rect">
            <a:avLst/>
          </a:prstGeom>
          <a:noFill/>
          <a:ln/>
        </p:spPr>
        <p:txBody>
          <a:bodyPr wrap="square" rtlCol="0" anchor="ctr"/>
          <a:lstStyle/>
          <a:p>
            <a:pPr marL="0" indent="0">
              <a:buNone/>
            </a:pPr>
            <a:r>
              <a:rPr lang="en-US" sz="1300" b="1" dirty="0">
                <a:solidFill>
                  <a:srgbClr val="1A3A5C"/>
                </a:solidFill>
                <a:latin typeface="Calibri" pitchFamily="34" charset="0"/>
                <a:ea typeface="Calibri" pitchFamily="34" charset="-122"/>
                <a:cs typeface="Calibri" pitchFamily="34" charset="-120"/>
              </a:rPr>
              <a:t>Faster Handovers Between Shifts</a:t>
            </a:r>
            <a:endParaRPr lang="en-US" sz="1300" dirty="0"/>
          </a:p>
        </p:txBody>
      </p:sp>
      <p:sp>
        <p:nvSpPr>
          <p:cNvPr id="13" name="Text 10"/>
          <p:cNvSpPr/>
          <p:nvPr/>
        </p:nvSpPr>
        <p:spPr>
          <a:xfrm>
            <a:off x="1097280" y="2304288"/>
            <a:ext cx="5212080" cy="566928"/>
          </a:xfrm>
          <a:prstGeom prst="rect">
            <a:avLst/>
          </a:prstGeom>
          <a:noFill/>
          <a:ln/>
        </p:spPr>
        <p:txBody>
          <a:bodyPr wrap="square" rtlCol="0" anchor="ctr"/>
          <a:lstStyle/>
          <a:p>
            <a:r>
              <a:rPr lang="en-US" sz="1100" dirty="0"/>
              <a:t>Handover team members are able to access completed Word documents stored in OneDrive at the start of each shift rather than relying on verbal reports or written notes.</a:t>
            </a:r>
            <a:r>
              <a:rPr lang="en-US" sz="1100" dirty="0">
                <a:solidFill>
                  <a:srgbClr val="1E293B"/>
                </a:solidFill>
                <a:ea typeface="Calibri" pitchFamily="34" charset="-122"/>
                <a:cs typeface="Calibri" pitchFamily="34" charset="-120"/>
              </a:rPr>
              <a:t>(NHS England, 2021).</a:t>
            </a:r>
            <a:endParaRPr lang="en-US" sz="1100" dirty="0"/>
          </a:p>
        </p:txBody>
      </p:sp>
      <p:sp>
        <p:nvSpPr>
          <p:cNvPr id="14" name="Shape 11"/>
          <p:cNvSpPr/>
          <p:nvPr/>
        </p:nvSpPr>
        <p:spPr>
          <a:xfrm>
            <a:off x="320040" y="2926080"/>
            <a:ext cx="658368" cy="658368"/>
          </a:xfrm>
          <a:prstGeom prst="rect">
            <a:avLst/>
          </a:prstGeom>
          <a:solidFill>
            <a:srgbClr val="1A3A5C"/>
          </a:solidFill>
          <a:ln w="12700">
            <a:solidFill>
              <a:srgbClr val="1A3A5C"/>
            </a:solidFill>
            <a:prstDash val="solid"/>
          </a:ln>
        </p:spPr>
        <p:txBody>
          <a:bodyPr/>
          <a:lstStyle/>
          <a:p>
            <a:endParaRPr lang="en-GB"/>
          </a:p>
        </p:txBody>
      </p:sp>
      <p:sp>
        <p:nvSpPr>
          <p:cNvPr id="15" name="Text 12"/>
          <p:cNvSpPr/>
          <p:nvPr/>
        </p:nvSpPr>
        <p:spPr>
          <a:xfrm>
            <a:off x="320040" y="2926080"/>
            <a:ext cx="658368" cy="658368"/>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03</a:t>
            </a:r>
            <a:endParaRPr lang="en-US" sz="1800" dirty="0"/>
          </a:p>
        </p:txBody>
      </p:sp>
      <p:sp>
        <p:nvSpPr>
          <p:cNvPr id="16" name="Text 13"/>
          <p:cNvSpPr/>
          <p:nvPr/>
        </p:nvSpPr>
        <p:spPr>
          <a:xfrm>
            <a:off x="1097280" y="2962656"/>
            <a:ext cx="5212080" cy="292608"/>
          </a:xfrm>
          <a:prstGeom prst="rect">
            <a:avLst/>
          </a:prstGeom>
          <a:noFill/>
          <a:ln/>
        </p:spPr>
        <p:txBody>
          <a:bodyPr wrap="square" rtlCol="0" anchor="ctr"/>
          <a:lstStyle/>
          <a:p>
            <a:pPr marL="0" indent="0">
              <a:buNone/>
            </a:pPr>
            <a:r>
              <a:rPr lang="en-US" sz="1300" b="1" dirty="0">
                <a:solidFill>
                  <a:srgbClr val="1A3A5C"/>
                </a:solidFill>
                <a:latin typeface="Calibri" pitchFamily="34" charset="0"/>
                <a:ea typeface="Calibri" pitchFamily="34" charset="-122"/>
                <a:cs typeface="Calibri" pitchFamily="34" charset="-120"/>
              </a:rPr>
              <a:t>Accurate Medication &amp; Incident Records</a:t>
            </a:r>
            <a:endParaRPr lang="en-US" sz="1300" dirty="0"/>
          </a:p>
        </p:txBody>
      </p:sp>
      <p:sp>
        <p:nvSpPr>
          <p:cNvPr id="17" name="Text 14"/>
          <p:cNvSpPr/>
          <p:nvPr/>
        </p:nvSpPr>
        <p:spPr>
          <a:xfrm>
            <a:off x="1097280" y="3264408"/>
            <a:ext cx="5212080" cy="566928"/>
          </a:xfrm>
          <a:prstGeom prst="rect">
            <a:avLst/>
          </a:prstGeom>
          <a:noFill/>
          <a:ln/>
        </p:spPr>
        <p:txBody>
          <a:bodyPr wrap="square" rtlCol="0" anchor="ctr"/>
          <a:lstStyle/>
          <a:p>
            <a:r>
              <a:rPr lang="en-US" sz="1100" dirty="0"/>
              <a:t>One of the benefits of using Word is that a consistent structure for reports with tables and date/time stamping will lessen the occurrence of errors and ensure that clinical governance is met.</a:t>
            </a:r>
            <a:r>
              <a:rPr lang="en-US" sz="1100" dirty="0">
                <a:solidFill>
                  <a:srgbClr val="1E293B"/>
                </a:solidFill>
                <a:ea typeface="Calibri" pitchFamily="34" charset="-122"/>
                <a:cs typeface="Calibri" pitchFamily="34" charset="-120"/>
              </a:rPr>
              <a:t> (CQC, 2022).</a:t>
            </a:r>
            <a:endParaRPr lang="en-US" sz="1100" dirty="0"/>
          </a:p>
        </p:txBody>
      </p:sp>
      <p:sp>
        <p:nvSpPr>
          <p:cNvPr id="18" name="Shape 15"/>
          <p:cNvSpPr/>
          <p:nvPr/>
        </p:nvSpPr>
        <p:spPr>
          <a:xfrm>
            <a:off x="320040" y="3886200"/>
            <a:ext cx="658368" cy="658368"/>
          </a:xfrm>
          <a:prstGeom prst="rect">
            <a:avLst/>
          </a:prstGeom>
          <a:solidFill>
            <a:srgbClr val="1A3A5C"/>
          </a:solidFill>
          <a:ln w="12700">
            <a:solidFill>
              <a:srgbClr val="1A3A5C"/>
            </a:solidFill>
            <a:prstDash val="solid"/>
          </a:ln>
        </p:spPr>
        <p:txBody>
          <a:bodyPr/>
          <a:lstStyle/>
          <a:p>
            <a:endParaRPr lang="en-GB"/>
          </a:p>
        </p:txBody>
      </p:sp>
      <p:sp>
        <p:nvSpPr>
          <p:cNvPr id="19" name="Text 16"/>
          <p:cNvSpPr/>
          <p:nvPr/>
        </p:nvSpPr>
        <p:spPr>
          <a:xfrm>
            <a:off x="320040" y="3886200"/>
            <a:ext cx="658368" cy="658368"/>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04</a:t>
            </a:r>
            <a:endParaRPr lang="en-US" sz="1800" dirty="0"/>
          </a:p>
        </p:txBody>
      </p:sp>
      <p:sp>
        <p:nvSpPr>
          <p:cNvPr id="20" name="Text 17"/>
          <p:cNvSpPr/>
          <p:nvPr/>
        </p:nvSpPr>
        <p:spPr>
          <a:xfrm>
            <a:off x="1097280" y="3922776"/>
            <a:ext cx="5212080" cy="292608"/>
          </a:xfrm>
          <a:prstGeom prst="rect">
            <a:avLst/>
          </a:prstGeom>
          <a:noFill/>
          <a:ln/>
        </p:spPr>
        <p:txBody>
          <a:bodyPr wrap="square" rtlCol="0" anchor="ctr"/>
          <a:lstStyle/>
          <a:p>
            <a:pPr marL="0" indent="0">
              <a:buNone/>
            </a:pPr>
            <a:r>
              <a:rPr lang="en-US" sz="1300" b="1" dirty="0">
                <a:solidFill>
                  <a:srgbClr val="1A3A5C"/>
                </a:solidFill>
                <a:latin typeface="Calibri" pitchFamily="34" charset="0"/>
                <a:ea typeface="Calibri" pitchFamily="34" charset="-122"/>
                <a:cs typeface="Calibri" pitchFamily="34" charset="-120"/>
              </a:rPr>
              <a:t>Reduced Communication Gaps</a:t>
            </a:r>
            <a:endParaRPr lang="en-US" sz="1300" dirty="0"/>
          </a:p>
        </p:txBody>
      </p:sp>
      <p:sp>
        <p:nvSpPr>
          <p:cNvPr id="21" name="Text 18"/>
          <p:cNvSpPr/>
          <p:nvPr/>
        </p:nvSpPr>
        <p:spPr>
          <a:xfrm>
            <a:off x="1097280" y="4224528"/>
            <a:ext cx="5212080" cy="566928"/>
          </a:xfrm>
          <a:prstGeom prst="rect">
            <a:avLst/>
          </a:prstGeom>
          <a:noFill/>
          <a:ln/>
        </p:spPr>
        <p:txBody>
          <a:bodyPr wrap="square" rtlCol="0" anchor="ctr"/>
          <a:lstStyle/>
          <a:p>
            <a:r>
              <a:rPr lang="en-US" sz="1100" dirty="0"/>
              <a:t>All staff use the same version of the document with the ability to add comments and mark as reviewed or approved by DC (directives) will allow for a quick review and approval by the senior care staff working on the subsequent designee.</a:t>
            </a:r>
          </a:p>
        </p:txBody>
      </p:sp>
      <p:sp>
        <p:nvSpPr>
          <p:cNvPr id="22" name="Shape 19"/>
          <p:cNvSpPr/>
          <p:nvPr/>
        </p:nvSpPr>
        <p:spPr>
          <a:xfrm>
            <a:off x="0" y="4956048"/>
            <a:ext cx="9144000" cy="182880"/>
          </a:xfrm>
          <a:prstGeom prst="rect">
            <a:avLst/>
          </a:prstGeom>
          <a:solidFill>
            <a:srgbClr val="E8F4F6"/>
          </a:solidFill>
          <a:ln w="12700">
            <a:solidFill>
              <a:srgbClr val="E8F4F6"/>
            </a:solidFill>
            <a:prstDash val="solid"/>
          </a:ln>
        </p:spPr>
        <p:txBody>
          <a:bodyPr/>
          <a:lstStyle/>
          <a:p>
            <a:endParaRPr lang="en-GB"/>
          </a:p>
        </p:txBody>
      </p:sp>
      <p:sp>
        <p:nvSpPr>
          <p:cNvPr id="23" name="Text 20"/>
          <p:cNvSpPr/>
          <p:nvPr/>
        </p:nvSpPr>
        <p:spPr>
          <a:xfrm>
            <a:off x="274320" y="4974336"/>
            <a:ext cx="8686800" cy="164592"/>
          </a:xfrm>
          <a:prstGeom prst="rect">
            <a:avLst/>
          </a:prstGeom>
          <a:noFill/>
          <a:ln/>
        </p:spPr>
        <p:txBody>
          <a:bodyPr wrap="square" rtlCol="0" anchor="ctr"/>
          <a:lstStyle/>
          <a:p>
            <a:pPr marL="0" indent="0">
              <a:buNone/>
            </a:pPr>
            <a:r>
              <a:rPr lang="en-US" sz="900" dirty="0">
                <a:solidFill>
                  <a:srgbClr val="64748B"/>
                </a:solidFill>
                <a:latin typeface="Calibri" pitchFamily="34" charset="0"/>
                <a:ea typeface="Calibri" pitchFamily="34" charset="-122"/>
                <a:cs typeface="Calibri" pitchFamily="34" charset="-120"/>
              </a:rPr>
              <a:t>Wasim | LCHS4007 | Riverdale Nursing Home Digital Tools</a:t>
            </a:r>
            <a:endParaRPr lang="en-US" sz="900" dirty="0"/>
          </a:p>
        </p:txBody>
      </p:sp>
      <p:pic>
        <p:nvPicPr>
          <p:cNvPr id="24" name="Image 0" descr="preencoded.png"/>
          <p:cNvPicPr>
            <a:picLocks noChangeAspect="1"/>
          </p:cNvPicPr>
          <p:nvPr/>
        </p:nvPicPr>
        <p:blipFill rotWithShape="1">
          <a:blip r:embed="rId3"/>
          <a:srcRect t="58302" b="11711"/>
          <a:stretch/>
        </p:blipFill>
        <p:spPr>
          <a:xfrm>
            <a:off x="6255327" y="2833255"/>
            <a:ext cx="2705793" cy="66668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1A3A5C"/>
          </a:solidFill>
          <a:ln w="12700">
            <a:solidFill>
              <a:srgbClr val="1A3A5C"/>
            </a:solidFill>
            <a:prstDash val="solid"/>
          </a:ln>
        </p:spPr>
        <p:txBody>
          <a:bodyPr/>
          <a:lstStyle/>
          <a:p>
            <a:endParaRPr lang="en-GB"/>
          </a:p>
        </p:txBody>
      </p:sp>
      <p:sp>
        <p:nvSpPr>
          <p:cNvPr id="3" name="Text 1"/>
          <p:cNvSpPr/>
          <p:nvPr/>
        </p:nvSpPr>
        <p:spPr>
          <a:xfrm>
            <a:off x="365760" y="182880"/>
            <a:ext cx="8503920" cy="502920"/>
          </a:xfrm>
          <a:prstGeom prst="rect">
            <a:avLst/>
          </a:prstGeom>
          <a:noFill/>
          <a:ln/>
        </p:spPr>
        <p:txBody>
          <a:bodyPr wrap="square" rtlCol="0" anchor="ctr"/>
          <a:lstStyle/>
          <a:p>
            <a:pPr marL="0" indent="0">
              <a:buNone/>
            </a:pPr>
            <a:r>
              <a:rPr lang="en-US" sz="2600" b="1" dirty="0">
                <a:solidFill>
                  <a:srgbClr val="1A3A5C"/>
                </a:solidFill>
                <a:latin typeface="Calibri" pitchFamily="34" charset="0"/>
                <a:ea typeface="Calibri" pitchFamily="34" charset="-122"/>
                <a:cs typeface="Calibri" pitchFamily="34" charset="-120"/>
              </a:rPr>
              <a:t>Advantages &amp; Limitations of Microsoft Word</a:t>
            </a:r>
            <a:endParaRPr lang="en-US" sz="2600" dirty="0"/>
          </a:p>
        </p:txBody>
      </p:sp>
      <p:sp>
        <p:nvSpPr>
          <p:cNvPr id="4" name="Shape 2"/>
          <p:cNvSpPr/>
          <p:nvPr/>
        </p:nvSpPr>
        <p:spPr>
          <a:xfrm>
            <a:off x="365760" y="713232"/>
            <a:ext cx="8503920" cy="36576"/>
          </a:xfrm>
          <a:prstGeom prst="rect">
            <a:avLst/>
          </a:prstGeom>
          <a:solidFill>
            <a:srgbClr val="1A3A5C"/>
          </a:solidFill>
          <a:ln w="12700">
            <a:solidFill>
              <a:srgbClr val="1A3A5C"/>
            </a:solidFill>
            <a:prstDash val="solid"/>
          </a:ln>
        </p:spPr>
        <p:txBody>
          <a:bodyPr/>
          <a:lstStyle/>
          <a:p>
            <a:endParaRPr lang="en-GB"/>
          </a:p>
        </p:txBody>
      </p:sp>
      <p:sp>
        <p:nvSpPr>
          <p:cNvPr id="7" name="Shape 4"/>
          <p:cNvSpPr/>
          <p:nvPr/>
        </p:nvSpPr>
        <p:spPr>
          <a:xfrm>
            <a:off x="274320" y="822960"/>
            <a:ext cx="4114800" cy="411480"/>
          </a:xfrm>
          <a:prstGeom prst="rect">
            <a:avLst/>
          </a:prstGeom>
          <a:solidFill>
            <a:srgbClr val="16A34A"/>
          </a:solidFill>
          <a:ln w="12700">
            <a:solidFill>
              <a:srgbClr val="16A34A"/>
            </a:solidFill>
            <a:prstDash val="solid"/>
          </a:ln>
        </p:spPr>
        <p:txBody>
          <a:bodyPr/>
          <a:lstStyle/>
          <a:p>
            <a:endParaRPr lang="en-GB"/>
          </a:p>
        </p:txBody>
      </p:sp>
      <p:pic>
        <p:nvPicPr>
          <p:cNvPr id="8" name="Image 1" descr="preencoded.png"/>
          <p:cNvPicPr>
            <a:picLocks noChangeAspect="1"/>
          </p:cNvPicPr>
          <p:nvPr/>
        </p:nvPicPr>
        <p:blipFill>
          <a:blip r:embed="rId3"/>
          <a:stretch>
            <a:fillRect/>
          </a:stretch>
        </p:blipFill>
        <p:spPr>
          <a:xfrm>
            <a:off x="411480" y="886968"/>
            <a:ext cx="274320" cy="274320"/>
          </a:xfrm>
          <a:prstGeom prst="rect">
            <a:avLst/>
          </a:prstGeom>
        </p:spPr>
      </p:pic>
      <p:sp>
        <p:nvSpPr>
          <p:cNvPr id="9" name="Text 5"/>
          <p:cNvSpPr/>
          <p:nvPr/>
        </p:nvSpPr>
        <p:spPr>
          <a:xfrm>
            <a:off x="777240" y="896112"/>
            <a:ext cx="3474720" cy="274320"/>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ADVANTAGES</a:t>
            </a:r>
            <a:endParaRPr lang="en-US" sz="1400" dirty="0"/>
          </a:p>
        </p:txBody>
      </p:sp>
      <p:sp>
        <p:nvSpPr>
          <p:cNvPr id="10" name="Text 6"/>
          <p:cNvSpPr/>
          <p:nvPr/>
        </p:nvSpPr>
        <p:spPr>
          <a:xfrm>
            <a:off x="365760" y="1371600"/>
            <a:ext cx="3840480" cy="457200"/>
          </a:xfrm>
          <a:prstGeom prst="rect">
            <a:avLst/>
          </a:prstGeom>
          <a:noFill/>
          <a:ln/>
        </p:spPr>
        <p:txBody>
          <a:bodyPr wrap="square" rtlCol="0" anchor="ctr"/>
          <a:lstStyle/>
          <a:p>
            <a:r>
              <a:rPr lang="en-US" sz="1100" b="1" dirty="0">
                <a:solidFill>
                  <a:srgbClr val="16A34A"/>
                </a:solidFill>
                <a:ea typeface="Calibri" pitchFamily="34" charset="-122"/>
                <a:cs typeface="Calibri" pitchFamily="34" charset="-120"/>
              </a:rPr>
              <a:t>✔  </a:t>
            </a:r>
            <a:r>
              <a:rPr lang="en-US" sz="1100" dirty="0"/>
              <a:t>Familiar to everyone in the workforce, so requires little or no training</a:t>
            </a:r>
          </a:p>
        </p:txBody>
      </p:sp>
      <p:sp>
        <p:nvSpPr>
          <p:cNvPr id="11" name="Text 7"/>
          <p:cNvSpPr/>
          <p:nvPr/>
        </p:nvSpPr>
        <p:spPr>
          <a:xfrm>
            <a:off x="365760" y="1874520"/>
            <a:ext cx="3840480" cy="457200"/>
          </a:xfrm>
          <a:prstGeom prst="rect">
            <a:avLst/>
          </a:prstGeom>
          <a:noFill/>
          <a:ln/>
        </p:spPr>
        <p:txBody>
          <a:bodyPr wrap="square" rtlCol="0" anchor="ctr"/>
          <a:lstStyle/>
          <a:p>
            <a:r>
              <a:rPr lang="en-US" sz="1200" b="1" dirty="0">
                <a:solidFill>
                  <a:srgbClr val="16A34A"/>
                </a:solidFill>
                <a:latin typeface="Calibri" pitchFamily="34" charset="0"/>
                <a:ea typeface="Calibri" pitchFamily="34" charset="-122"/>
                <a:cs typeface="Calibri" pitchFamily="34" charset="-120"/>
              </a:rPr>
              <a:t>✔  </a:t>
            </a:r>
            <a:r>
              <a:rPr lang="en-US" sz="1100" dirty="0"/>
              <a:t>Using templates allows for consistent documents</a:t>
            </a:r>
          </a:p>
        </p:txBody>
      </p:sp>
      <p:sp>
        <p:nvSpPr>
          <p:cNvPr id="12" name="Text 8"/>
          <p:cNvSpPr/>
          <p:nvPr/>
        </p:nvSpPr>
        <p:spPr>
          <a:xfrm>
            <a:off x="365760" y="2377440"/>
            <a:ext cx="3840480" cy="457200"/>
          </a:xfrm>
          <a:prstGeom prst="rect">
            <a:avLst/>
          </a:prstGeom>
          <a:noFill/>
          <a:ln/>
        </p:spPr>
        <p:txBody>
          <a:bodyPr wrap="square" rtlCol="0" anchor="ctr"/>
          <a:lstStyle/>
          <a:p>
            <a:r>
              <a:rPr lang="en-US" sz="1200" b="1" dirty="0">
                <a:solidFill>
                  <a:srgbClr val="16A34A"/>
                </a:solidFill>
                <a:latin typeface="Calibri" pitchFamily="34" charset="0"/>
                <a:ea typeface="Calibri" pitchFamily="34" charset="-122"/>
                <a:cs typeface="Calibri" pitchFamily="34" charset="-120"/>
              </a:rPr>
              <a:t>✔  </a:t>
            </a:r>
            <a:r>
              <a:rPr lang="en-US" sz="1100" dirty="0"/>
              <a:t>Can be used to create a log for tracking changes, providing an audit trail</a:t>
            </a:r>
          </a:p>
        </p:txBody>
      </p:sp>
      <p:sp>
        <p:nvSpPr>
          <p:cNvPr id="13" name="Text 9"/>
          <p:cNvSpPr/>
          <p:nvPr/>
        </p:nvSpPr>
        <p:spPr>
          <a:xfrm>
            <a:off x="365760" y="2880360"/>
            <a:ext cx="3840480" cy="457200"/>
          </a:xfrm>
          <a:prstGeom prst="rect">
            <a:avLst/>
          </a:prstGeom>
          <a:noFill/>
          <a:ln/>
        </p:spPr>
        <p:txBody>
          <a:bodyPr wrap="square" rtlCol="0" anchor="ctr"/>
          <a:lstStyle/>
          <a:p>
            <a:r>
              <a:rPr lang="en-US" sz="1200" b="1" dirty="0">
                <a:solidFill>
                  <a:srgbClr val="16A34A"/>
                </a:solidFill>
                <a:latin typeface="Calibri" pitchFamily="34" charset="0"/>
                <a:ea typeface="Calibri" pitchFamily="34" charset="-122"/>
                <a:cs typeface="Calibri" pitchFamily="34" charset="-120"/>
              </a:rPr>
              <a:t>✔  </a:t>
            </a:r>
            <a:r>
              <a:rPr lang="en-US" sz="1100" dirty="0"/>
              <a:t>Increased accuracy due to spell-check and grammar tools</a:t>
            </a:r>
          </a:p>
        </p:txBody>
      </p:sp>
      <p:sp>
        <p:nvSpPr>
          <p:cNvPr id="14" name="Text 10"/>
          <p:cNvSpPr/>
          <p:nvPr/>
        </p:nvSpPr>
        <p:spPr>
          <a:xfrm>
            <a:off x="365760" y="3383280"/>
            <a:ext cx="3840480" cy="457200"/>
          </a:xfrm>
          <a:prstGeom prst="rect">
            <a:avLst/>
          </a:prstGeom>
          <a:noFill/>
          <a:ln/>
        </p:spPr>
        <p:txBody>
          <a:bodyPr wrap="square" rtlCol="0" anchor="ctr"/>
          <a:lstStyle/>
          <a:p>
            <a:r>
              <a:rPr lang="en-US" sz="1200" b="1" dirty="0">
                <a:solidFill>
                  <a:srgbClr val="16A34A"/>
                </a:solidFill>
                <a:latin typeface="Calibri" pitchFamily="34" charset="0"/>
                <a:ea typeface="Calibri" pitchFamily="34" charset="-122"/>
                <a:cs typeface="Calibri" pitchFamily="34" charset="-120"/>
              </a:rPr>
              <a:t>✔  </a:t>
            </a:r>
            <a:r>
              <a:rPr lang="en-US" sz="1100" dirty="0"/>
              <a:t>Ensures GDPR compliance by enabling password protection for users</a:t>
            </a:r>
          </a:p>
        </p:txBody>
      </p:sp>
      <p:sp>
        <p:nvSpPr>
          <p:cNvPr id="15" name="Shape 11"/>
          <p:cNvSpPr/>
          <p:nvPr/>
        </p:nvSpPr>
        <p:spPr>
          <a:xfrm>
            <a:off x="0" y="4956048"/>
            <a:ext cx="9144000" cy="182880"/>
          </a:xfrm>
          <a:prstGeom prst="rect">
            <a:avLst/>
          </a:prstGeom>
          <a:solidFill>
            <a:srgbClr val="E8F4F6"/>
          </a:solidFill>
          <a:ln w="12700">
            <a:solidFill>
              <a:srgbClr val="E8F4F6"/>
            </a:solidFill>
            <a:prstDash val="solid"/>
          </a:ln>
        </p:spPr>
        <p:txBody>
          <a:bodyPr/>
          <a:lstStyle/>
          <a:p>
            <a:endParaRPr lang="en-GB"/>
          </a:p>
        </p:txBody>
      </p:sp>
      <p:sp>
        <p:nvSpPr>
          <p:cNvPr id="16" name="Text 12"/>
          <p:cNvSpPr/>
          <p:nvPr/>
        </p:nvSpPr>
        <p:spPr>
          <a:xfrm>
            <a:off x="274320" y="4974336"/>
            <a:ext cx="8686800" cy="164592"/>
          </a:xfrm>
          <a:prstGeom prst="rect">
            <a:avLst/>
          </a:prstGeom>
          <a:noFill/>
          <a:ln/>
        </p:spPr>
        <p:txBody>
          <a:bodyPr wrap="square" rtlCol="0" anchor="ctr"/>
          <a:lstStyle/>
          <a:p>
            <a:pPr marL="0" indent="0">
              <a:buNone/>
            </a:pPr>
            <a:r>
              <a:rPr lang="en-US" sz="900" dirty="0">
                <a:solidFill>
                  <a:srgbClr val="64748B"/>
                </a:solidFill>
                <a:latin typeface="Calibri" pitchFamily="34" charset="0"/>
                <a:ea typeface="Calibri" pitchFamily="34" charset="-122"/>
                <a:cs typeface="Calibri" pitchFamily="34" charset="-120"/>
              </a:rPr>
              <a:t>Wasim | LCHS4007 | Riverdale Nursing Home Digital Tools</a:t>
            </a:r>
            <a:endParaRPr lang="en-US" sz="900" dirty="0"/>
          </a:p>
        </p:txBody>
      </p:sp>
      <p:sp>
        <p:nvSpPr>
          <p:cNvPr id="17" name="Shape 4"/>
          <p:cNvSpPr/>
          <p:nvPr/>
        </p:nvSpPr>
        <p:spPr>
          <a:xfrm>
            <a:off x="4680065" y="818388"/>
            <a:ext cx="4114800" cy="411480"/>
          </a:xfrm>
          <a:prstGeom prst="rect">
            <a:avLst/>
          </a:prstGeom>
          <a:solidFill>
            <a:srgbClr val="C00000"/>
          </a:solidFill>
          <a:ln w="12700">
            <a:solidFill>
              <a:srgbClr val="16A34A"/>
            </a:solidFill>
            <a:prstDash val="solid"/>
          </a:ln>
        </p:spPr>
        <p:txBody>
          <a:bodyPr/>
          <a:lstStyle/>
          <a:p>
            <a:endParaRPr lang="en-GB"/>
          </a:p>
        </p:txBody>
      </p:sp>
      <p:sp>
        <p:nvSpPr>
          <p:cNvPr id="19" name="Oval 18"/>
          <p:cNvSpPr/>
          <p:nvPr/>
        </p:nvSpPr>
        <p:spPr>
          <a:xfrm>
            <a:off x="4857402" y="890155"/>
            <a:ext cx="263236" cy="27113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C00000"/>
                </a:solidFill>
              </a:rPr>
              <a:t>X</a:t>
            </a:r>
          </a:p>
        </p:txBody>
      </p:sp>
      <p:sp>
        <p:nvSpPr>
          <p:cNvPr id="20" name="Text 6"/>
          <p:cNvSpPr/>
          <p:nvPr/>
        </p:nvSpPr>
        <p:spPr>
          <a:xfrm>
            <a:off x="4680065" y="1298448"/>
            <a:ext cx="3840480" cy="457200"/>
          </a:xfrm>
          <a:prstGeom prst="rect">
            <a:avLst/>
          </a:prstGeom>
          <a:noFill/>
          <a:ln/>
        </p:spPr>
        <p:txBody>
          <a:bodyPr wrap="square" rtlCol="0" anchor="ctr"/>
          <a:lstStyle/>
          <a:p>
            <a:r>
              <a:rPr lang="en-US" sz="1100" b="1" dirty="0">
                <a:solidFill>
                  <a:srgbClr val="C00000"/>
                </a:solidFill>
                <a:ea typeface="Calibri" pitchFamily="34" charset="-122"/>
                <a:cs typeface="Calibri" pitchFamily="34" charset="-120"/>
              </a:rPr>
              <a:t>X </a:t>
            </a:r>
            <a:r>
              <a:rPr lang="en-US" sz="1100" b="1" dirty="0">
                <a:solidFill>
                  <a:srgbClr val="16A34A"/>
                </a:solidFill>
                <a:ea typeface="Calibri" pitchFamily="34" charset="-122"/>
                <a:cs typeface="Calibri" pitchFamily="34" charset="-120"/>
              </a:rPr>
              <a:t> </a:t>
            </a:r>
            <a:r>
              <a:rPr lang="en-US" sz="1100" dirty="0"/>
              <a:t>Not designed specifically for working in the area of care</a:t>
            </a:r>
          </a:p>
        </p:txBody>
      </p:sp>
      <p:sp>
        <p:nvSpPr>
          <p:cNvPr id="22" name="Rectangle 21"/>
          <p:cNvSpPr/>
          <p:nvPr/>
        </p:nvSpPr>
        <p:spPr>
          <a:xfrm>
            <a:off x="4680065" y="1930771"/>
            <a:ext cx="4114800" cy="261610"/>
          </a:xfrm>
          <a:prstGeom prst="rect">
            <a:avLst/>
          </a:prstGeom>
        </p:spPr>
        <p:txBody>
          <a:bodyPr wrap="square">
            <a:spAutoFit/>
          </a:bodyPr>
          <a:lstStyle/>
          <a:p>
            <a:r>
              <a:rPr lang="en-US" sz="1100" b="1" dirty="0">
                <a:solidFill>
                  <a:srgbClr val="C00000"/>
                </a:solidFill>
                <a:ea typeface="Calibri" pitchFamily="34" charset="-122"/>
                <a:cs typeface="Calibri" pitchFamily="34" charset="-120"/>
              </a:rPr>
              <a:t>X </a:t>
            </a:r>
            <a:r>
              <a:rPr lang="en-US" sz="1100" dirty="0"/>
              <a:t>Conflicts between different versions may occur</a:t>
            </a:r>
          </a:p>
        </p:txBody>
      </p:sp>
      <p:sp>
        <p:nvSpPr>
          <p:cNvPr id="23" name="Rectangle 22"/>
          <p:cNvSpPr/>
          <p:nvPr/>
        </p:nvSpPr>
        <p:spPr>
          <a:xfrm>
            <a:off x="4680064" y="2399873"/>
            <a:ext cx="4114800" cy="261610"/>
          </a:xfrm>
          <a:prstGeom prst="rect">
            <a:avLst/>
          </a:prstGeom>
        </p:spPr>
        <p:txBody>
          <a:bodyPr wrap="square">
            <a:spAutoFit/>
          </a:bodyPr>
          <a:lstStyle/>
          <a:p>
            <a:r>
              <a:rPr lang="en-US" sz="1100" b="1" dirty="0">
                <a:solidFill>
                  <a:srgbClr val="C00000"/>
                </a:solidFill>
                <a:ea typeface="Calibri" pitchFamily="34" charset="-122"/>
                <a:cs typeface="Calibri" pitchFamily="34" charset="-120"/>
              </a:rPr>
              <a:t>X</a:t>
            </a:r>
            <a:r>
              <a:rPr lang="en-US" sz="1100" b="1" dirty="0">
                <a:solidFill>
                  <a:srgbClr val="16A34A"/>
                </a:solidFill>
                <a:ea typeface="Calibri" pitchFamily="34" charset="-122"/>
                <a:cs typeface="Calibri" pitchFamily="34" charset="-120"/>
              </a:rPr>
              <a:t> </a:t>
            </a:r>
            <a:r>
              <a:rPr lang="en-US" sz="1100" dirty="0"/>
              <a:t>We run the risk of staff accidentally overwriting documents</a:t>
            </a:r>
          </a:p>
        </p:txBody>
      </p:sp>
      <p:sp>
        <p:nvSpPr>
          <p:cNvPr id="24" name="Rectangle 23"/>
          <p:cNvSpPr/>
          <p:nvPr/>
        </p:nvSpPr>
        <p:spPr>
          <a:xfrm>
            <a:off x="4680064" y="2963433"/>
            <a:ext cx="4114801" cy="261610"/>
          </a:xfrm>
          <a:prstGeom prst="rect">
            <a:avLst/>
          </a:prstGeom>
        </p:spPr>
        <p:txBody>
          <a:bodyPr wrap="square">
            <a:spAutoFit/>
          </a:bodyPr>
          <a:lstStyle/>
          <a:p>
            <a:r>
              <a:rPr lang="en-US" sz="1100" b="1" dirty="0">
                <a:solidFill>
                  <a:srgbClr val="C00000"/>
                </a:solidFill>
                <a:ea typeface="Calibri" pitchFamily="34" charset="-122"/>
                <a:cs typeface="Calibri" pitchFamily="34" charset="-120"/>
              </a:rPr>
              <a:t>X</a:t>
            </a:r>
            <a:r>
              <a:rPr lang="en-US" sz="1100" b="1" dirty="0">
                <a:solidFill>
                  <a:srgbClr val="16A34A"/>
                </a:solidFill>
                <a:ea typeface="Calibri" pitchFamily="34" charset="-122"/>
                <a:cs typeface="Calibri" pitchFamily="34" charset="-120"/>
              </a:rPr>
              <a:t> </a:t>
            </a:r>
            <a:r>
              <a:rPr lang="en-US" sz="1100" dirty="0"/>
              <a:t>No way to send automatic notifications</a:t>
            </a:r>
          </a:p>
        </p:txBody>
      </p:sp>
      <p:sp>
        <p:nvSpPr>
          <p:cNvPr id="25" name="Rectangle 24"/>
          <p:cNvSpPr/>
          <p:nvPr/>
        </p:nvSpPr>
        <p:spPr>
          <a:xfrm>
            <a:off x="4680064" y="3396180"/>
            <a:ext cx="3778135" cy="261610"/>
          </a:xfrm>
          <a:prstGeom prst="rect">
            <a:avLst/>
          </a:prstGeom>
        </p:spPr>
        <p:txBody>
          <a:bodyPr wrap="square">
            <a:spAutoFit/>
          </a:bodyPr>
          <a:lstStyle/>
          <a:p>
            <a:r>
              <a:rPr lang="en-US" sz="1100" b="1" dirty="0">
                <a:solidFill>
                  <a:srgbClr val="C00000"/>
                </a:solidFill>
                <a:ea typeface="Calibri" pitchFamily="34" charset="-122"/>
                <a:cs typeface="Calibri" pitchFamily="34" charset="-120"/>
              </a:rPr>
              <a:t>X</a:t>
            </a:r>
            <a:r>
              <a:rPr lang="en-US" sz="1100" b="1" dirty="0">
                <a:solidFill>
                  <a:srgbClr val="16A34A"/>
                </a:solidFill>
                <a:ea typeface="Calibri" pitchFamily="34" charset="-122"/>
                <a:cs typeface="Calibri" pitchFamily="34" charset="-120"/>
              </a:rPr>
              <a:t> </a:t>
            </a:r>
            <a:r>
              <a:rPr lang="en-US" sz="1100" dirty="0"/>
              <a:t>No link to a patient’s previous medical records</a:t>
            </a:r>
            <a:r>
              <a:rPr lang="en-US" sz="1100" b="1" dirty="0">
                <a:solidFill>
                  <a:srgbClr val="16A34A"/>
                </a:solidFill>
                <a:ea typeface="Calibri" pitchFamily="34" charset="-122"/>
                <a:cs typeface="Calibri" pitchFamily="34" charset="-120"/>
              </a:rPr>
              <a:t> </a:t>
            </a:r>
            <a:endParaRPr lang="en-US" sz="1100" dirty="0"/>
          </a:p>
        </p:txBody>
      </p:sp>
      <p:sp>
        <p:nvSpPr>
          <p:cNvPr id="26" name="TextBox 25"/>
          <p:cNvSpPr txBox="1"/>
          <p:nvPr/>
        </p:nvSpPr>
        <p:spPr>
          <a:xfrm>
            <a:off x="5201273" y="826845"/>
            <a:ext cx="1196866" cy="369332"/>
          </a:xfrm>
          <a:prstGeom prst="rect">
            <a:avLst/>
          </a:prstGeom>
          <a:noFill/>
        </p:spPr>
        <p:txBody>
          <a:bodyPr wrap="none" rtlCol="0">
            <a:spAutoFit/>
          </a:bodyPr>
          <a:lstStyle/>
          <a:p>
            <a:r>
              <a:rPr lang="en-US" sz="1400" b="1" dirty="0">
                <a:solidFill>
                  <a:schemeClr val="bg1"/>
                </a:solidFill>
              </a:rPr>
              <a:t>LIMITATIONS</a:t>
            </a:r>
            <a:r>
              <a:rPr lang="en-US" dirty="0"/>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1A3A5C"/>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A896"/>
          </a:solidFill>
          <a:ln w="12700">
            <a:solidFill>
              <a:srgbClr val="00A896"/>
            </a:solidFill>
            <a:prstDash val="solid"/>
          </a:ln>
        </p:spPr>
        <p:txBody>
          <a:bodyPr/>
          <a:lstStyle/>
          <a:p>
            <a:endParaRPr lang="en-GB"/>
          </a:p>
        </p:txBody>
      </p:sp>
      <p:pic>
        <p:nvPicPr>
          <p:cNvPr id="3" name="Image 0" descr="preencoded.png"/>
          <p:cNvPicPr>
            <a:picLocks noChangeAspect="1"/>
          </p:cNvPicPr>
          <p:nvPr/>
        </p:nvPicPr>
        <p:blipFill>
          <a:blip r:embed="rId3">
            <a:alphaModFix amt="80000"/>
          </a:blip>
          <a:srcRect/>
          <a:stretch/>
        </p:blipFill>
        <p:spPr>
          <a:xfrm>
            <a:off x="5029200" y="73152"/>
            <a:ext cx="4114800" cy="5065776"/>
          </a:xfrm>
          <a:prstGeom prst="rect">
            <a:avLst/>
          </a:prstGeom>
        </p:spPr>
      </p:pic>
      <p:sp>
        <p:nvSpPr>
          <p:cNvPr id="4" name="Shape 1"/>
          <p:cNvSpPr/>
          <p:nvPr/>
        </p:nvSpPr>
        <p:spPr>
          <a:xfrm>
            <a:off x="5029200" y="73152"/>
            <a:ext cx="4114800" cy="5065776"/>
          </a:xfrm>
          <a:prstGeom prst="rect">
            <a:avLst/>
          </a:prstGeom>
          <a:solidFill>
            <a:srgbClr val="1A3A5C">
              <a:alpha val="80000"/>
            </a:srgbClr>
          </a:solidFill>
          <a:ln w="12700">
            <a:solidFill>
              <a:srgbClr val="1A3A5C"/>
            </a:solidFill>
            <a:prstDash val="solid"/>
          </a:ln>
        </p:spPr>
        <p:txBody>
          <a:bodyPr/>
          <a:lstStyle/>
          <a:p>
            <a:endParaRPr lang="en-GB"/>
          </a:p>
        </p:txBody>
      </p:sp>
      <p:sp>
        <p:nvSpPr>
          <p:cNvPr id="5" name="Text 2"/>
          <p:cNvSpPr/>
          <p:nvPr/>
        </p:nvSpPr>
        <p:spPr>
          <a:xfrm>
            <a:off x="457200" y="228600"/>
            <a:ext cx="4572000" cy="548640"/>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Conclusion &amp; Recommendation</a:t>
            </a:r>
            <a:endParaRPr lang="en-US" sz="2600" dirty="0"/>
          </a:p>
        </p:txBody>
      </p:sp>
      <p:sp>
        <p:nvSpPr>
          <p:cNvPr id="6" name="Shape 3"/>
          <p:cNvSpPr/>
          <p:nvPr/>
        </p:nvSpPr>
        <p:spPr>
          <a:xfrm>
            <a:off x="457200" y="804672"/>
            <a:ext cx="4572000" cy="36576"/>
          </a:xfrm>
          <a:prstGeom prst="rect">
            <a:avLst/>
          </a:prstGeom>
          <a:solidFill>
            <a:srgbClr val="00A896"/>
          </a:solidFill>
          <a:ln w="12700">
            <a:solidFill>
              <a:srgbClr val="00A896"/>
            </a:solidFill>
            <a:prstDash val="solid"/>
          </a:ln>
        </p:spPr>
        <p:txBody>
          <a:bodyPr/>
          <a:lstStyle/>
          <a:p>
            <a:endParaRPr lang="en-GB"/>
          </a:p>
        </p:txBody>
      </p:sp>
      <p:sp>
        <p:nvSpPr>
          <p:cNvPr id="7" name="Text 4"/>
          <p:cNvSpPr/>
          <p:nvPr/>
        </p:nvSpPr>
        <p:spPr>
          <a:xfrm>
            <a:off x="457200" y="960120"/>
            <a:ext cx="4389120" cy="1051560"/>
          </a:xfrm>
          <a:prstGeom prst="rect">
            <a:avLst/>
          </a:prstGeom>
          <a:noFill/>
          <a:ln/>
        </p:spPr>
        <p:txBody>
          <a:bodyPr wrap="square" rtlCol="0" anchor="ctr"/>
          <a:lstStyle/>
          <a:p>
            <a:pPr algn="just"/>
            <a:r>
              <a:rPr lang="en-US" sz="1200" dirty="0">
                <a:solidFill>
                  <a:schemeClr val="bg1"/>
                </a:solidFill>
              </a:rPr>
              <a:t>The use of Word is the best option for Riverdale Nursing Home to document all care related activity as it solves the problems associated with inconsistent amounts of handwriting, poor legibility and lack of regulatory compliance with </a:t>
            </a:r>
            <a:r>
              <a:rPr lang="en-US" sz="1200" dirty="0" err="1">
                <a:solidFill>
                  <a:schemeClr val="bg1"/>
                </a:solidFill>
              </a:rPr>
              <a:t>standardised</a:t>
            </a:r>
            <a:r>
              <a:rPr lang="en-US" sz="1200" dirty="0">
                <a:solidFill>
                  <a:schemeClr val="bg1"/>
                </a:solidFill>
              </a:rPr>
              <a:t> templates; integrated revision management tools, as well as seamless access through OneDrive.</a:t>
            </a:r>
          </a:p>
        </p:txBody>
      </p:sp>
      <p:sp>
        <p:nvSpPr>
          <p:cNvPr id="8" name="Shape 5"/>
          <p:cNvSpPr/>
          <p:nvPr/>
        </p:nvSpPr>
        <p:spPr>
          <a:xfrm>
            <a:off x="365760" y="2194560"/>
            <a:ext cx="4480560" cy="594360"/>
          </a:xfrm>
          <a:prstGeom prst="rect">
            <a:avLst/>
          </a:prstGeom>
          <a:solidFill>
            <a:srgbClr val="1E4A6E"/>
          </a:solidFill>
          <a:ln w="12700">
            <a:solidFill>
              <a:srgbClr val="007A87"/>
            </a:solidFill>
            <a:prstDash val="solid"/>
          </a:ln>
        </p:spPr>
        <p:txBody>
          <a:bodyPr/>
          <a:lstStyle/>
          <a:p>
            <a:endParaRPr lang="en-GB"/>
          </a:p>
        </p:txBody>
      </p:sp>
      <p:sp>
        <p:nvSpPr>
          <p:cNvPr id="9" name="Text 6"/>
          <p:cNvSpPr/>
          <p:nvPr/>
        </p:nvSpPr>
        <p:spPr>
          <a:xfrm>
            <a:off x="502920" y="2258568"/>
            <a:ext cx="1280160" cy="201168"/>
          </a:xfrm>
          <a:prstGeom prst="rect">
            <a:avLst/>
          </a:prstGeom>
          <a:noFill/>
          <a:ln/>
        </p:spPr>
        <p:txBody>
          <a:bodyPr wrap="square" rtlCol="0" anchor="ctr"/>
          <a:lstStyle/>
          <a:p>
            <a:pPr marL="0" indent="0">
              <a:buNone/>
            </a:pPr>
            <a:r>
              <a:rPr lang="en-US" sz="1000" b="1" dirty="0">
                <a:solidFill>
                  <a:srgbClr val="00A896"/>
                </a:solidFill>
                <a:latin typeface="Calibri" pitchFamily="34" charset="0"/>
                <a:ea typeface="Calibri" pitchFamily="34" charset="-122"/>
                <a:cs typeface="Calibri" pitchFamily="34" charset="-120"/>
              </a:rPr>
              <a:t>Task</a:t>
            </a:r>
            <a:endParaRPr lang="en-US" sz="1000" dirty="0"/>
          </a:p>
        </p:txBody>
      </p:sp>
      <p:sp>
        <p:nvSpPr>
          <p:cNvPr id="10" name="Text 7"/>
          <p:cNvSpPr/>
          <p:nvPr/>
        </p:nvSpPr>
        <p:spPr>
          <a:xfrm>
            <a:off x="1645920" y="2267712"/>
            <a:ext cx="3017520" cy="41148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Writing Care-Related Documents</a:t>
            </a:r>
            <a:endParaRPr lang="en-US" sz="1100" dirty="0"/>
          </a:p>
        </p:txBody>
      </p:sp>
      <p:sp>
        <p:nvSpPr>
          <p:cNvPr id="11" name="Shape 8"/>
          <p:cNvSpPr/>
          <p:nvPr/>
        </p:nvSpPr>
        <p:spPr>
          <a:xfrm>
            <a:off x="365760" y="2907792"/>
            <a:ext cx="4480560" cy="594360"/>
          </a:xfrm>
          <a:prstGeom prst="rect">
            <a:avLst/>
          </a:prstGeom>
          <a:solidFill>
            <a:srgbClr val="1E4A6E"/>
          </a:solidFill>
          <a:ln w="12700">
            <a:solidFill>
              <a:srgbClr val="007A87"/>
            </a:solidFill>
            <a:prstDash val="solid"/>
          </a:ln>
        </p:spPr>
        <p:txBody>
          <a:bodyPr/>
          <a:lstStyle/>
          <a:p>
            <a:endParaRPr lang="en-GB"/>
          </a:p>
        </p:txBody>
      </p:sp>
      <p:sp>
        <p:nvSpPr>
          <p:cNvPr id="12" name="Text 9"/>
          <p:cNvSpPr/>
          <p:nvPr/>
        </p:nvSpPr>
        <p:spPr>
          <a:xfrm>
            <a:off x="502920" y="2971800"/>
            <a:ext cx="1280160" cy="201168"/>
          </a:xfrm>
          <a:prstGeom prst="rect">
            <a:avLst/>
          </a:prstGeom>
          <a:noFill/>
          <a:ln/>
        </p:spPr>
        <p:txBody>
          <a:bodyPr wrap="square" rtlCol="0" anchor="ctr"/>
          <a:lstStyle/>
          <a:p>
            <a:pPr marL="0" indent="0">
              <a:buNone/>
            </a:pPr>
            <a:r>
              <a:rPr lang="en-US" sz="1000" b="1" dirty="0">
                <a:solidFill>
                  <a:srgbClr val="00A896"/>
                </a:solidFill>
                <a:latin typeface="Calibri" pitchFamily="34" charset="0"/>
                <a:ea typeface="Calibri" pitchFamily="34" charset="-122"/>
                <a:cs typeface="Calibri" pitchFamily="34" charset="-120"/>
              </a:rPr>
              <a:t>Tool</a:t>
            </a:r>
            <a:endParaRPr lang="en-US" sz="1000" dirty="0"/>
          </a:p>
        </p:txBody>
      </p:sp>
      <p:sp>
        <p:nvSpPr>
          <p:cNvPr id="13" name="Text 10"/>
          <p:cNvSpPr/>
          <p:nvPr/>
        </p:nvSpPr>
        <p:spPr>
          <a:xfrm>
            <a:off x="1645920" y="2980944"/>
            <a:ext cx="3017520" cy="41148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Microsoft Word (MS 365)</a:t>
            </a:r>
            <a:endParaRPr lang="en-US" sz="1100" dirty="0"/>
          </a:p>
        </p:txBody>
      </p:sp>
      <p:sp>
        <p:nvSpPr>
          <p:cNvPr id="14" name="Shape 11"/>
          <p:cNvSpPr/>
          <p:nvPr/>
        </p:nvSpPr>
        <p:spPr>
          <a:xfrm>
            <a:off x="365760" y="3621024"/>
            <a:ext cx="4480560" cy="594360"/>
          </a:xfrm>
          <a:prstGeom prst="rect">
            <a:avLst/>
          </a:prstGeom>
          <a:solidFill>
            <a:srgbClr val="1E4A6E"/>
          </a:solidFill>
          <a:ln w="12700">
            <a:solidFill>
              <a:srgbClr val="007A87"/>
            </a:solidFill>
            <a:prstDash val="solid"/>
          </a:ln>
        </p:spPr>
        <p:txBody>
          <a:bodyPr/>
          <a:lstStyle/>
          <a:p>
            <a:endParaRPr lang="en-GB"/>
          </a:p>
        </p:txBody>
      </p:sp>
      <p:sp>
        <p:nvSpPr>
          <p:cNvPr id="15" name="Text 12"/>
          <p:cNvSpPr/>
          <p:nvPr/>
        </p:nvSpPr>
        <p:spPr>
          <a:xfrm>
            <a:off x="502920" y="3685032"/>
            <a:ext cx="1280160" cy="201168"/>
          </a:xfrm>
          <a:prstGeom prst="rect">
            <a:avLst/>
          </a:prstGeom>
          <a:noFill/>
          <a:ln/>
        </p:spPr>
        <p:txBody>
          <a:bodyPr wrap="square" rtlCol="0" anchor="ctr"/>
          <a:lstStyle/>
          <a:p>
            <a:pPr marL="0" indent="0">
              <a:buNone/>
            </a:pPr>
            <a:r>
              <a:rPr lang="en-US" sz="1000" b="1" dirty="0">
                <a:solidFill>
                  <a:srgbClr val="00A896"/>
                </a:solidFill>
                <a:latin typeface="Calibri" pitchFamily="34" charset="0"/>
                <a:ea typeface="Calibri" pitchFamily="34" charset="-122"/>
                <a:cs typeface="Calibri" pitchFamily="34" charset="-120"/>
              </a:rPr>
              <a:t>Key Benefit</a:t>
            </a:r>
            <a:endParaRPr lang="en-US" sz="1000" dirty="0"/>
          </a:p>
        </p:txBody>
      </p:sp>
      <p:sp>
        <p:nvSpPr>
          <p:cNvPr id="16" name="Text 13"/>
          <p:cNvSpPr/>
          <p:nvPr/>
        </p:nvSpPr>
        <p:spPr>
          <a:xfrm>
            <a:off x="1645920" y="3694176"/>
            <a:ext cx="3017520" cy="41148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Standardised, compliant digital documentation</a:t>
            </a:r>
            <a:endParaRPr lang="en-US" sz="1100" dirty="0"/>
          </a:p>
        </p:txBody>
      </p:sp>
      <p:sp>
        <p:nvSpPr>
          <p:cNvPr id="17" name="Text 14"/>
          <p:cNvSpPr/>
          <p:nvPr/>
        </p:nvSpPr>
        <p:spPr>
          <a:xfrm>
            <a:off x="365760" y="4297680"/>
            <a:ext cx="4572000" cy="548640"/>
          </a:xfrm>
          <a:prstGeom prst="rect">
            <a:avLst/>
          </a:prstGeom>
          <a:noFill/>
          <a:ln/>
        </p:spPr>
        <p:txBody>
          <a:bodyPr wrap="square" rtlCol="0" anchor="ctr"/>
          <a:lstStyle/>
          <a:p>
            <a:r>
              <a:rPr lang="en-US" sz="1100" dirty="0">
                <a:solidFill>
                  <a:schemeClr val="bg1"/>
                </a:solidFill>
              </a:rPr>
              <a:t>“Digital solutions in the healthcare space will only be successful if they are aligned with actual ‘real-world’ workflow requirements, as well as decreasing the burden on the staff to complete their work” (</a:t>
            </a:r>
            <a:r>
              <a:rPr lang="en-US" sz="1100" dirty="0" err="1">
                <a:solidFill>
                  <a:schemeClr val="bg1"/>
                </a:solidFill>
              </a:rPr>
              <a:t>Honeyman</a:t>
            </a:r>
            <a:r>
              <a:rPr lang="en-US" sz="1100" dirty="0">
                <a:solidFill>
                  <a:schemeClr val="bg1"/>
                </a:solidFill>
              </a:rPr>
              <a:t> et al., 2020).</a:t>
            </a:r>
          </a:p>
        </p:txBody>
      </p:sp>
      <p:sp>
        <p:nvSpPr>
          <p:cNvPr id="18" name="Shape 15"/>
          <p:cNvSpPr/>
          <p:nvPr/>
        </p:nvSpPr>
        <p:spPr>
          <a:xfrm>
            <a:off x="0" y="4892040"/>
            <a:ext cx="9144000" cy="251460"/>
          </a:xfrm>
          <a:prstGeom prst="rect">
            <a:avLst/>
          </a:prstGeom>
          <a:solidFill>
            <a:srgbClr val="0A1E30"/>
          </a:solidFill>
          <a:ln w="12700">
            <a:solidFill>
              <a:srgbClr val="0A1E30"/>
            </a:solidFill>
            <a:prstDash val="solid"/>
          </a:ln>
        </p:spPr>
        <p:txBody>
          <a:bodyPr/>
          <a:lstStyle/>
          <a:p>
            <a:endParaRPr lang="en-GB"/>
          </a:p>
        </p:txBody>
      </p:sp>
      <p:sp>
        <p:nvSpPr>
          <p:cNvPr id="19" name="Text 16"/>
          <p:cNvSpPr/>
          <p:nvPr/>
        </p:nvSpPr>
        <p:spPr>
          <a:xfrm>
            <a:off x="274320" y="4919472"/>
            <a:ext cx="8686800" cy="201168"/>
          </a:xfrm>
          <a:prstGeom prst="rect">
            <a:avLst/>
          </a:prstGeom>
          <a:noFill/>
          <a:ln/>
        </p:spPr>
        <p:txBody>
          <a:bodyPr wrap="square" rtlCol="0" anchor="ctr"/>
          <a:lstStyle/>
          <a:p>
            <a:pPr marL="0" indent="0" algn="ctr">
              <a:buNone/>
            </a:pPr>
            <a:r>
              <a:rPr lang="en-US" sz="1200" i="1" dirty="0">
                <a:solidFill>
                  <a:srgbClr val="A8C8D8"/>
                </a:solidFill>
                <a:latin typeface="Calibri" pitchFamily="34" charset="0"/>
                <a:ea typeface="Calibri" pitchFamily="34" charset="-122"/>
                <a:cs typeface="Calibri" pitchFamily="34" charset="-120"/>
              </a:rPr>
              <a:t>Thank you for listening | Questions Welcome</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1A3A5C"/>
          </a:solidFill>
          <a:ln w="12700">
            <a:solidFill>
              <a:srgbClr val="1A3A5C"/>
            </a:solidFill>
            <a:prstDash val="solid"/>
          </a:ln>
        </p:spPr>
        <p:txBody>
          <a:bodyPr/>
          <a:lstStyle/>
          <a:p>
            <a:endParaRPr lang="en-GB"/>
          </a:p>
        </p:txBody>
      </p:sp>
      <p:sp>
        <p:nvSpPr>
          <p:cNvPr id="3" name="Shape 1"/>
          <p:cNvSpPr/>
          <p:nvPr/>
        </p:nvSpPr>
        <p:spPr>
          <a:xfrm>
            <a:off x="0" y="0"/>
            <a:ext cx="9144000" cy="73152"/>
          </a:xfrm>
          <a:prstGeom prst="rect">
            <a:avLst/>
          </a:prstGeom>
          <a:solidFill>
            <a:srgbClr val="007A87"/>
          </a:solidFill>
          <a:ln w="12700">
            <a:solidFill>
              <a:srgbClr val="007A87"/>
            </a:solidFill>
            <a:prstDash val="solid"/>
          </a:ln>
        </p:spPr>
        <p:txBody>
          <a:bodyPr/>
          <a:lstStyle/>
          <a:p>
            <a:endParaRPr lang="en-GB"/>
          </a:p>
        </p:txBody>
      </p:sp>
      <p:sp>
        <p:nvSpPr>
          <p:cNvPr id="4" name="Text 2"/>
          <p:cNvSpPr/>
          <p:nvPr/>
        </p:nvSpPr>
        <p:spPr>
          <a:xfrm>
            <a:off x="365760" y="164592"/>
            <a:ext cx="8229600" cy="502920"/>
          </a:xfrm>
          <a:prstGeom prst="rect">
            <a:avLst/>
          </a:prstGeom>
          <a:noFill/>
          <a:ln/>
        </p:spPr>
        <p:txBody>
          <a:bodyPr wrap="square" rtlCol="0" anchor="ctr"/>
          <a:lstStyle/>
          <a:p>
            <a:pPr marL="0" indent="0">
              <a:buNone/>
            </a:pPr>
            <a:r>
              <a:rPr lang="en-US" sz="2800" b="1" dirty="0">
                <a:solidFill>
                  <a:srgbClr val="1A3A5C"/>
                </a:solidFill>
                <a:latin typeface="Calibri" pitchFamily="34" charset="0"/>
                <a:ea typeface="Calibri" pitchFamily="34" charset="-122"/>
                <a:cs typeface="Calibri" pitchFamily="34" charset="-120"/>
              </a:rPr>
              <a:t>Reference List</a:t>
            </a:r>
            <a:endParaRPr lang="en-US" sz="2800" dirty="0"/>
          </a:p>
        </p:txBody>
      </p:sp>
      <p:sp>
        <p:nvSpPr>
          <p:cNvPr id="5" name="Shape 3"/>
          <p:cNvSpPr/>
          <p:nvPr/>
        </p:nvSpPr>
        <p:spPr>
          <a:xfrm>
            <a:off x="365760" y="685800"/>
            <a:ext cx="8229600" cy="36576"/>
          </a:xfrm>
          <a:prstGeom prst="rect">
            <a:avLst/>
          </a:prstGeom>
          <a:solidFill>
            <a:srgbClr val="007A87"/>
          </a:solidFill>
          <a:ln w="12700">
            <a:solidFill>
              <a:srgbClr val="007A87"/>
            </a:solidFill>
            <a:prstDash val="solid"/>
          </a:ln>
        </p:spPr>
        <p:txBody>
          <a:bodyPr/>
          <a:lstStyle/>
          <a:p>
            <a:endParaRPr lang="en-GB"/>
          </a:p>
        </p:txBody>
      </p:sp>
      <p:pic>
        <p:nvPicPr>
          <p:cNvPr id="6" name="Image 0" descr="preencoded.png"/>
          <p:cNvPicPr>
            <a:picLocks noChangeAspect="1"/>
          </p:cNvPicPr>
          <p:nvPr/>
        </p:nvPicPr>
        <p:blipFill>
          <a:blip r:embed="rId3"/>
          <a:stretch>
            <a:fillRect/>
          </a:stretch>
        </p:blipFill>
        <p:spPr>
          <a:xfrm>
            <a:off x="8161020" y="164592"/>
            <a:ext cx="502920" cy="502920"/>
          </a:xfrm>
          <a:prstGeom prst="rect">
            <a:avLst/>
          </a:prstGeom>
        </p:spPr>
      </p:pic>
      <p:sp>
        <p:nvSpPr>
          <p:cNvPr id="7" name="Text 4"/>
          <p:cNvSpPr/>
          <p:nvPr/>
        </p:nvSpPr>
        <p:spPr>
          <a:xfrm>
            <a:off x="365760" y="868680"/>
            <a:ext cx="8412480" cy="685800"/>
          </a:xfrm>
          <a:prstGeom prst="rect">
            <a:avLst/>
          </a:prstGeom>
          <a:noFill/>
          <a:ln/>
        </p:spPr>
        <p:txBody>
          <a:bodyPr wrap="square" rtlCol="0" anchor="ctr"/>
          <a:lstStyle/>
          <a:p>
            <a:pPr marL="0" indent="0">
              <a:buNone/>
            </a:pPr>
            <a:r>
              <a:rPr lang="en-US" sz="1050" dirty="0">
                <a:solidFill>
                  <a:srgbClr val="1E293B"/>
                </a:solidFill>
                <a:latin typeface="Calibri" pitchFamily="34" charset="0"/>
                <a:ea typeface="Calibri" pitchFamily="34" charset="-122"/>
                <a:cs typeface="Calibri" pitchFamily="34" charset="-120"/>
              </a:rPr>
              <a:t>Care Quality Commission (CQC) (2022) Regulation 17: Good governance. Available at: </a:t>
            </a:r>
            <a:r>
              <a:rPr lang="en-US" sz="1050" dirty="0">
                <a:solidFill>
                  <a:srgbClr val="1E293B"/>
                </a:solidFill>
                <a:latin typeface="Calibri" pitchFamily="34" charset="0"/>
                <a:ea typeface="Calibri" pitchFamily="34" charset="-122"/>
                <a:cs typeface="Calibri" pitchFamily="34" charset="-120"/>
                <a:hlinkClick r:id="rId4"/>
              </a:rPr>
              <a:t>https://www.cqc.org.uk/guidance-providers/regulations-enforcement/regulation-17-good-governance</a:t>
            </a:r>
            <a:r>
              <a:rPr lang="en-US" sz="1050" dirty="0">
                <a:solidFill>
                  <a:srgbClr val="1E293B"/>
                </a:solidFill>
                <a:latin typeface="Calibri" pitchFamily="34" charset="0"/>
                <a:ea typeface="Calibri" pitchFamily="34" charset="-122"/>
                <a:cs typeface="Calibri" pitchFamily="34" charset="-120"/>
              </a:rPr>
              <a:t>  (Accessed: 20 May 2026).</a:t>
            </a:r>
            <a:endParaRPr lang="en-US" sz="1050" dirty="0"/>
          </a:p>
        </p:txBody>
      </p:sp>
      <p:sp>
        <p:nvSpPr>
          <p:cNvPr id="8" name="Shape 5"/>
          <p:cNvSpPr/>
          <p:nvPr/>
        </p:nvSpPr>
        <p:spPr>
          <a:xfrm>
            <a:off x="365760" y="1536192"/>
            <a:ext cx="8412480" cy="13716"/>
          </a:xfrm>
          <a:prstGeom prst="rect">
            <a:avLst/>
          </a:prstGeom>
          <a:solidFill>
            <a:srgbClr val="E2E8F0"/>
          </a:solidFill>
          <a:ln w="12700">
            <a:solidFill>
              <a:srgbClr val="E2E8F0"/>
            </a:solidFill>
            <a:prstDash val="solid"/>
          </a:ln>
        </p:spPr>
        <p:txBody>
          <a:bodyPr/>
          <a:lstStyle/>
          <a:p>
            <a:endParaRPr lang="en-GB"/>
          </a:p>
        </p:txBody>
      </p:sp>
      <p:sp>
        <p:nvSpPr>
          <p:cNvPr id="9" name="Text 6"/>
          <p:cNvSpPr/>
          <p:nvPr/>
        </p:nvSpPr>
        <p:spPr>
          <a:xfrm>
            <a:off x="365760" y="1673352"/>
            <a:ext cx="8412480" cy="685800"/>
          </a:xfrm>
          <a:prstGeom prst="rect">
            <a:avLst/>
          </a:prstGeom>
          <a:noFill/>
          <a:ln/>
        </p:spPr>
        <p:txBody>
          <a:bodyPr wrap="square" rtlCol="0" anchor="ctr"/>
          <a:lstStyle/>
          <a:p>
            <a:pPr marL="0" indent="0">
              <a:buNone/>
            </a:pPr>
            <a:r>
              <a:rPr lang="en-US" sz="1050" dirty="0">
                <a:solidFill>
                  <a:srgbClr val="1E293B"/>
                </a:solidFill>
                <a:latin typeface="Calibri" pitchFamily="34" charset="0"/>
                <a:ea typeface="Calibri" pitchFamily="34" charset="-122"/>
                <a:cs typeface="Calibri" pitchFamily="34" charset="-120"/>
              </a:rPr>
              <a:t>Glasby, J. and Dickinson, H. (2014) Partnership Working in Health and Social Care: What Is Integrated Care and How Can We Deliver It? 2</a:t>
            </a:r>
            <a:r>
              <a:rPr lang="en-US" sz="1050" baseline="30000" dirty="0">
                <a:solidFill>
                  <a:srgbClr val="1E293B"/>
                </a:solidFill>
                <a:latin typeface="Calibri" pitchFamily="34" charset="0"/>
                <a:ea typeface="Calibri" pitchFamily="34" charset="-122"/>
                <a:cs typeface="Calibri" pitchFamily="34" charset="-120"/>
              </a:rPr>
              <a:t>nd</a:t>
            </a:r>
            <a:r>
              <a:rPr lang="en-US" sz="1050" dirty="0">
                <a:solidFill>
                  <a:srgbClr val="1E293B"/>
                </a:solidFill>
                <a:latin typeface="Calibri" pitchFamily="34" charset="0"/>
                <a:ea typeface="Calibri" pitchFamily="34" charset="-122"/>
                <a:cs typeface="Calibri" pitchFamily="34" charset="-120"/>
              </a:rPr>
              <a:t>  edn. Bristol: Policy Press.</a:t>
            </a:r>
            <a:endParaRPr lang="en-US" sz="1050" dirty="0"/>
          </a:p>
        </p:txBody>
      </p:sp>
      <p:sp>
        <p:nvSpPr>
          <p:cNvPr id="10" name="Shape 7"/>
          <p:cNvSpPr/>
          <p:nvPr/>
        </p:nvSpPr>
        <p:spPr>
          <a:xfrm>
            <a:off x="365760" y="2340864"/>
            <a:ext cx="8412480" cy="13716"/>
          </a:xfrm>
          <a:prstGeom prst="rect">
            <a:avLst/>
          </a:prstGeom>
          <a:solidFill>
            <a:srgbClr val="E2E8F0"/>
          </a:solidFill>
          <a:ln w="12700">
            <a:solidFill>
              <a:srgbClr val="E2E8F0"/>
            </a:solidFill>
            <a:prstDash val="solid"/>
          </a:ln>
        </p:spPr>
        <p:txBody>
          <a:bodyPr/>
          <a:lstStyle/>
          <a:p>
            <a:endParaRPr lang="en-GB"/>
          </a:p>
        </p:txBody>
      </p:sp>
      <p:sp>
        <p:nvSpPr>
          <p:cNvPr id="11" name="Text 8"/>
          <p:cNvSpPr/>
          <p:nvPr/>
        </p:nvSpPr>
        <p:spPr>
          <a:xfrm>
            <a:off x="365760" y="2478024"/>
            <a:ext cx="8412480" cy="685800"/>
          </a:xfrm>
          <a:prstGeom prst="rect">
            <a:avLst/>
          </a:prstGeom>
          <a:noFill/>
          <a:ln/>
        </p:spPr>
        <p:txBody>
          <a:bodyPr wrap="square" rtlCol="0" anchor="ctr"/>
          <a:lstStyle/>
          <a:p>
            <a:r>
              <a:rPr lang="en-US" sz="1050" dirty="0">
                <a:solidFill>
                  <a:srgbClr val="1E293B"/>
                </a:solidFill>
                <a:latin typeface="Calibri" pitchFamily="34" charset="0"/>
                <a:ea typeface="Calibri" pitchFamily="34" charset="-122"/>
                <a:cs typeface="Calibri" pitchFamily="34" charset="-120"/>
              </a:rPr>
              <a:t>Honeyman, M., Dunn, P. and McKenna, H. (2020) A Digital NHS? Unpacking the Debate. London: The King's Fund. Available at: </a:t>
            </a:r>
            <a:r>
              <a:rPr lang="en-US" sz="1050" dirty="0">
                <a:solidFill>
                  <a:srgbClr val="1E293B"/>
                </a:solidFill>
                <a:latin typeface="Calibri" pitchFamily="34" charset="0"/>
                <a:ea typeface="Calibri" pitchFamily="34" charset="-122"/>
                <a:cs typeface="Calibri" pitchFamily="34" charset="-120"/>
                <a:hlinkClick r:id="rId5"/>
              </a:rPr>
              <a:t>https://www.kingsfund.org.uk/insight-and-analysis/reports/digital-nhs</a:t>
            </a:r>
            <a:r>
              <a:rPr lang="en-US" sz="1050" dirty="0">
                <a:solidFill>
                  <a:srgbClr val="1E293B"/>
                </a:solidFill>
                <a:latin typeface="Calibri" pitchFamily="34" charset="0"/>
                <a:ea typeface="Calibri" pitchFamily="34" charset="-122"/>
                <a:cs typeface="Calibri" pitchFamily="34" charset="-120"/>
              </a:rPr>
              <a:t>  (Accessed: 18 May 2026).</a:t>
            </a:r>
            <a:endParaRPr lang="en-US" sz="1050" dirty="0"/>
          </a:p>
        </p:txBody>
      </p:sp>
      <p:sp>
        <p:nvSpPr>
          <p:cNvPr id="12" name="Shape 9"/>
          <p:cNvSpPr/>
          <p:nvPr/>
        </p:nvSpPr>
        <p:spPr>
          <a:xfrm>
            <a:off x="365760" y="3145536"/>
            <a:ext cx="8412480" cy="13716"/>
          </a:xfrm>
          <a:prstGeom prst="rect">
            <a:avLst/>
          </a:prstGeom>
          <a:solidFill>
            <a:srgbClr val="E2E8F0"/>
          </a:solidFill>
          <a:ln w="12700">
            <a:solidFill>
              <a:srgbClr val="E2E8F0"/>
            </a:solidFill>
            <a:prstDash val="solid"/>
          </a:ln>
        </p:spPr>
        <p:txBody>
          <a:bodyPr/>
          <a:lstStyle/>
          <a:p>
            <a:endParaRPr lang="en-GB"/>
          </a:p>
        </p:txBody>
      </p:sp>
      <p:sp>
        <p:nvSpPr>
          <p:cNvPr id="13" name="Text 10"/>
          <p:cNvSpPr/>
          <p:nvPr/>
        </p:nvSpPr>
        <p:spPr>
          <a:xfrm>
            <a:off x="365760" y="3282696"/>
            <a:ext cx="8412480" cy="685800"/>
          </a:xfrm>
          <a:prstGeom prst="rect">
            <a:avLst/>
          </a:prstGeom>
          <a:noFill/>
          <a:ln/>
        </p:spPr>
        <p:txBody>
          <a:bodyPr wrap="square" rtlCol="0" anchor="ctr"/>
          <a:lstStyle/>
          <a:p>
            <a:r>
              <a:rPr lang="en-US" sz="1050" dirty="0">
                <a:solidFill>
                  <a:srgbClr val="1E293B"/>
                </a:solidFill>
                <a:latin typeface="Calibri" pitchFamily="34" charset="0"/>
                <a:ea typeface="Calibri" pitchFamily="34" charset="-122"/>
                <a:cs typeface="Calibri" pitchFamily="34" charset="-120"/>
              </a:rPr>
              <a:t>Microsoft (2023) Microsoft for Healthcare. Available at: </a:t>
            </a:r>
            <a:r>
              <a:rPr lang="en-US" sz="1050" dirty="0">
                <a:solidFill>
                  <a:srgbClr val="1E293B"/>
                </a:solidFill>
                <a:latin typeface="Calibri" pitchFamily="34" charset="0"/>
                <a:ea typeface="Calibri" pitchFamily="34" charset="-122"/>
                <a:cs typeface="Calibri" pitchFamily="34" charset="-120"/>
                <a:hlinkClick r:id="rId6"/>
              </a:rPr>
              <a:t>https://www.microsoft.com/en-us/ai/health</a:t>
            </a:r>
            <a:r>
              <a:rPr lang="en-US" sz="1050" dirty="0">
                <a:solidFill>
                  <a:srgbClr val="1E293B"/>
                </a:solidFill>
                <a:latin typeface="Calibri" pitchFamily="34" charset="0"/>
                <a:ea typeface="Calibri" pitchFamily="34" charset="-122"/>
                <a:cs typeface="Calibri" pitchFamily="34" charset="-120"/>
              </a:rPr>
              <a:t> (Accessed: 21 May 2026).</a:t>
            </a:r>
            <a:endParaRPr lang="en-US" sz="1050" dirty="0"/>
          </a:p>
        </p:txBody>
      </p:sp>
      <p:sp>
        <p:nvSpPr>
          <p:cNvPr id="14" name="Shape 11"/>
          <p:cNvSpPr/>
          <p:nvPr/>
        </p:nvSpPr>
        <p:spPr>
          <a:xfrm>
            <a:off x="365760" y="3950208"/>
            <a:ext cx="8412480" cy="13716"/>
          </a:xfrm>
          <a:prstGeom prst="rect">
            <a:avLst/>
          </a:prstGeom>
          <a:solidFill>
            <a:srgbClr val="E2E8F0"/>
          </a:solidFill>
          <a:ln w="12700">
            <a:solidFill>
              <a:srgbClr val="E2E8F0"/>
            </a:solidFill>
            <a:prstDash val="solid"/>
          </a:ln>
        </p:spPr>
        <p:txBody>
          <a:bodyPr/>
          <a:lstStyle/>
          <a:p>
            <a:endParaRPr lang="en-GB"/>
          </a:p>
        </p:txBody>
      </p:sp>
      <p:sp>
        <p:nvSpPr>
          <p:cNvPr id="15" name="Text 12"/>
          <p:cNvSpPr/>
          <p:nvPr/>
        </p:nvSpPr>
        <p:spPr>
          <a:xfrm>
            <a:off x="365760" y="4087368"/>
            <a:ext cx="8412480" cy="685800"/>
          </a:xfrm>
          <a:prstGeom prst="rect">
            <a:avLst/>
          </a:prstGeom>
          <a:noFill/>
          <a:ln/>
        </p:spPr>
        <p:txBody>
          <a:bodyPr wrap="square" rtlCol="0" anchor="ctr"/>
          <a:lstStyle/>
          <a:p>
            <a:r>
              <a:rPr lang="en-US" sz="1050" dirty="0">
                <a:solidFill>
                  <a:srgbClr val="1E293B"/>
                </a:solidFill>
                <a:latin typeface="Calibri" pitchFamily="34" charset="0"/>
                <a:ea typeface="Calibri" pitchFamily="34" charset="-122"/>
                <a:cs typeface="Calibri" pitchFamily="34" charset="-120"/>
              </a:rPr>
              <a:t>NHS England (2021) What Good Looks Like Framework: Digital Working Practices in Health and Care. London: NHS England. Available at: </a:t>
            </a:r>
            <a:r>
              <a:rPr lang="en-US" sz="1050" dirty="0">
                <a:solidFill>
                  <a:srgbClr val="1E293B"/>
                </a:solidFill>
                <a:latin typeface="Calibri" pitchFamily="34" charset="0"/>
                <a:ea typeface="Calibri" pitchFamily="34" charset="-122"/>
                <a:cs typeface="Calibri" pitchFamily="34" charset="-120"/>
                <a:hlinkClick r:id="rId7"/>
              </a:rPr>
              <a:t>https://future.nhs.uk/WhatGoodLooksLikeKnowledge/grouphome</a:t>
            </a:r>
            <a:r>
              <a:rPr lang="en-US" sz="1050" dirty="0">
                <a:solidFill>
                  <a:srgbClr val="1E293B"/>
                </a:solidFill>
                <a:latin typeface="Calibri" pitchFamily="34" charset="0"/>
                <a:ea typeface="Calibri" pitchFamily="34" charset="-122"/>
                <a:cs typeface="Calibri" pitchFamily="34" charset="-120"/>
              </a:rPr>
              <a:t> (Accessed: 19 May 2026)</a:t>
            </a:r>
            <a:endParaRPr lang="en-US" sz="1050" dirty="0"/>
          </a:p>
        </p:txBody>
      </p:sp>
      <p:sp>
        <p:nvSpPr>
          <p:cNvPr id="16" name="Shape 13"/>
          <p:cNvSpPr/>
          <p:nvPr/>
        </p:nvSpPr>
        <p:spPr>
          <a:xfrm>
            <a:off x="0" y="4956048"/>
            <a:ext cx="9144000" cy="182880"/>
          </a:xfrm>
          <a:prstGeom prst="rect">
            <a:avLst/>
          </a:prstGeom>
          <a:solidFill>
            <a:srgbClr val="E8F4F6"/>
          </a:solidFill>
          <a:ln w="12700">
            <a:solidFill>
              <a:srgbClr val="E8F4F6"/>
            </a:solidFill>
            <a:prstDash val="solid"/>
          </a:ln>
        </p:spPr>
        <p:txBody>
          <a:bodyPr/>
          <a:lstStyle/>
          <a:p>
            <a:endParaRPr lang="en-GB"/>
          </a:p>
        </p:txBody>
      </p:sp>
      <p:sp>
        <p:nvSpPr>
          <p:cNvPr id="17" name="Text 14"/>
          <p:cNvSpPr/>
          <p:nvPr/>
        </p:nvSpPr>
        <p:spPr>
          <a:xfrm>
            <a:off x="274320" y="4974336"/>
            <a:ext cx="8686800" cy="164592"/>
          </a:xfrm>
          <a:prstGeom prst="rect">
            <a:avLst/>
          </a:prstGeom>
          <a:noFill/>
          <a:ln/>
        </p:spPr>
        <p:txBody>
          <a:bodyPr wrap="square" rtlCol="0" anchor="ctr"/>
          <a:lstStyle/>
          <a:p>
            <a:pPr marL="0" indent="0">
              <a:buNone/>
            </a:pPr>
            <a:r>
              <a:rPr lang="en-US" sz="900" dirty="0">
                <a:solidFill>
                  <a:srgbClr val="64748B"/>
                </a:solidFill>
                <a:latin typeface="Calibri" pitchFamily="34" charset="0"/>
                <a:ea typeface="Calibri" pitchFamily="34" charset="-122"/>
                <a:cs typeface="Calibri" pitchFamily="34" charset="-120"/>
              </a:rPr>
              <a:t>Harvard Referencing Style | UWTSD Guidelines | LCHS4007</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243</TotalTime>
  <Words>974</Words>
  <Application>Microsoft Office PowerPoint</Application>
  <PresentationFormat>On-screen Show (16:9)</PresentationFormat>
  <Paragraphs>93</Paragraphs>
  <Slides>8</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Microsoft Word for Care Documentation – Riverdale Nursing Home</dc:title>
  <dc:subject>PptxGenJS Presentation</dc:subject>
  <dc:creator>Waseem</dc:creator>
  <cp:lastModifiedBy>wasim sattar</cp:lastModifiedBy>
  <cp:revision>9</cp:revision>
  <dcterms:created xsi:type="dcterms:W3CDTF">2026-06-02T11:37:38Z</dcterms:created>
  <dcterms:modified xsi:type="dcterms:W3CDTF">2026-06-11T09:27:09Z</dcterms:modified>
</cp:coreProperties>
</file>