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notesSlides/notesSlide1.xml" ContentType="application/vnd.openxmlformats-officedocument.presentationml.notesSlide+xml"/>
  <Override PartName="/ppt/slides/slide3.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notesSlides/notesSlide3.xml" ContentType="application/vnd.openxmlformats-officedocument.presentationml.notesSlide+xml"/>
  <Override PartName="/ppt/slides/slide5.xml" ContentType="application/vnd.openxmlformats-officedocument.presentationml.slide+xml"/>
  <Override PartName="/ppt/notesSlides/notesSlide4.xml" ContentType="application/vnd.openxmlformats-officedocument.presentationml.notesSlide+xml"/>
  <Override PartName="/ppt/slides/slide6.xml" ContentType="application/vnd.openxmlformats-officedocument.presentationml.slide+xml"/>
  <Override PartName="/ppt/notesSlides/notesSlide5.xml" ContentType="application/vnd.openxmlformats-officedocument.presentationml.notesSlide+xml"/>
  <Override PartName="/ppt/slides/slide7.xml" ContentType="application/vnd.openxmlformats-officedocument.presentationml.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7.xml" ContentType="application/vnd.openxmlformats-officedocument.presentationml.notesSlide+xml"/>
  <Override PartName="/ppt/slides/slide9.xml" ContentType="application/vnd.openxmlformats-officedocument.presentationml.slide+xml"/>
  <Override PartName="/ppt/notesSlides/notesSlide8.xml" ContentType="application/vnd.openxmlformats-officedocument.presentationml.notesSlide+xml"/>
  <Override PartName="/ppt/slides/slide10.xml" ContentType="application/vnd.openxmlformats-officedocument.presentationml.slide+xml"/>
  <Override PartName="/ppt/notesSlides/notesSlide9.xml" ContentType="application/vnd.openxmlformats-officedocument.presentationml.notesSlide+xml"/>
  <Override PartName="/ppt/slides/slide11.xml" ContentType="application/vnd.openxmlformats-officedocument.presentationml.slide+xml"/>
  <Override PartName="/ppt/notesSlides/notesSlide10.xml" ContentType="application/vnd.openxmlformats-officedocument.presentationml.notesSlide+xml"/>
  <Override PartName="/ppt/slides/slide12.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saveSubsetFonts="1">
  <p:sldMasterIdLst>
    <p:sldMasterId id="2147483660" r:id="rId1"/>
  </p:sldMasterIdLst>
  <p:notesMasterIdLst>
    <p:notesMasterId r:id="rId2"/>
  </p:notesMasterIdLst>
  <p:sldIdLst>
    <p:sldId id="280" r:id="rId3"/>
    <p:sldId id="281" r:id="rId4"/>
    <p:sldId id="282" r:id="rId5"/>
    <p:sldId id="283" r:id="rId6"/>
    <p:sldId id="284" r:id="rId7"/>
    <p:sldId id="285" r:id="rId8"/>
    <p:sldId id="286" r:id="rId9"/>
    <p:sldId id="287" r:id="rId10"/>
    <p:sldId id="288" r:id="rId11"/>
    <p:sldId id="289" r:id="rId12"/>
    <p:sldId id="290" r:id="rId13"/>
    <p:sldId id="291" r:id="rId14"/>
  </p:sldIdLst>
  <p:sldSz type="screen16x9" cy="6858000" cx="12192000"/>
  <p:notesSz cx="6858000" cy="9144000"/>
  <p:defaultText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lastView="sldThumbnailView">
  <p:normalViewPr>
    <p:restoredLeft sz="15000" autoAdjust="0"/>
    <p:restoredTop sz="90538" autoAdjust="0"/>
  </p:normalViewPr>
  <p:slideViewPr>
    <p:cSldViewPr snapToGrid="0">
      <p:cViewPr varScale="1">
        <p:scale>
          <a:sx n="65" d="100"/>
          <a:sy n="65" d="100"/>
        </p:scale>
        <p:origin x="936" y="72"/>
      </p:cViewPr>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tableStyles" Target="tableStyles.xml"/><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69" name=""/>
        <p:cNvGrpSpPr/>
        <p:nvPr/>
      </p:nvGrpSpPr>
      <p:grpSpPr>
        <a:xfrm>
          <a:off x="0" y="0"/>
          <a:ext cx="0" cy="0"/>
          <a:chOff x="0" y="0"/>
          <a:chExt cx="0" cy="0"/>
        </a:xfrm>
      </p:grpSpPr>
      <p:sp>
        <p:nvSpPr>
          <p:cNvPr id="1048706" name="Header Placeholder 1"/>
          <p:cNvSpPr>
            <a:spLocks noGrp="1"/>
          </p:cNvSpPr>
          <p:nvPr>
            <p:ph type="hdr" sz="quarter"/>
          </p:nvPr>
        </p:nvSpPr>
        <p:spPr>
          <a:xfrm>
            <a:off x="0" y="0"/>
            <a:ext cx="2971800" cy="458788"/>
          </a:xfrm>
          <a:prstGeom prst="rect"/>
        </p:spPr>
        <p:txBody>
          <a:bodyPr bIns="45720" lIns="91440" rIns="91440" rtlCol="0" tIns="45720" vert="horz"/>
          <a:lstStyle>
            <a:lvl1pPr algn="l">
              <a:defRPr sz="1200"/>
            </a:lvl1pPr>
          </a:lstStyle>
          <a:p>
            <a:endParaRPr lang="en-GB"/>
          </a:p>
        </p:txBody>
      </p:sp>
      <p:sp>
        <p:nvSpPr>
          <p:cNvPr id="1048707" name="Date Placeholder 2"/>
          <p:cNvSpPr>
            <a:spLocks noGrp="1"/>
          </p:cNvSpPr>
          <p:nvPr>
            <p:ph type="dt" idx="1"/>
          </p:nvPr>
        </p:nvSpPr>
        <p:spPr>
          <a:xfrm>
            <a:off x="3884613" y="0"/>
            <a:ext cx="2971800" cy="458788"/>
          </a:xfrm>
          <a:prstGeom prst="rect"/>
        </p:spPr>
        <p:txBody>
          <a:bodyPr bIns="45720" lIns="91440" rIns="91440" rtlCol="0" tIns="45720" vert="horz"/>
          <a:lstStyle>
            <a:lvl1pPr algn="r">
              <a:defRPr sz="1200"/>
            </a:lvl1pPr>
          </a:lstStyle>
          <a:p>
            <a:fld id="{36C55E00-BD1F-4336-9DED-2F7ACD5FEA21}" type="datetimeFigureOut">
              <a:rPr lang="en-GB" smtClean="0"/>
              <a:t>08/08/2026</a:t>
            </a:fld>
            <a:endParaRPr lang="en-GB"/>
          </a:p>
        </p:txBody>
      </p:sp>
      <p:sp>
        <p:nvSpPr>
          <p:cNvPr id="1048708" name="Slide Image Placeholder 3"/>
          <p:cNvSpPr>
            <a:spLocks noChangeAspect="1" noRot="1" noGrp="1"/>
          </p:cNvSpPr>
          <p:nvPr>
            <p:ph type="sldImg" idx="2"/>
          </p:nvPr>
        </p:nvSpPr>
        <p:spPr>
          <a:xfrm>
            <a:off x="685800" y="1143000"/>
            <a:ext cx="5486400" cy="3086100"/>
          </a:xfrm>
          <a:prstGeom prst="rect"/>
          <a:noFill/>
          <a:ln w="12700">
            <a:solidFill>
              <a:prstClr val="black"/>
            </a:solidFill>
          </a:ln>
        </p:spPr>
        <p:txBody>
          <a:bodyPr anchor="ctr" bIns="45720" lIns="91440" rIns="91440" rtlCol="0" tIns="45720" vert="horz"/>
          <a:p>
            <a:endParaRPr lang="en-GB"/>
          </a:p>
        </p:txBody>
      </p:sp>
      <p:sp>
        <p:nvSpPr>
          <p:cNvPr id="1048709" name="Notes Placeholder 4"/>
          <p:cNvSpPr>
            <a:spLocks noGrp="1"/>
          </p:cNvSpPr>
          <p:nvPr>
            <p:ph type="body" sz="quarter" idx="3"/>
          </p:nvPr>
        </p:nvSpPr>
        <p:spPr>
          <a:xfrm>
            <a:off x="685800" y="4400550"/>
            <a:ext cx="5486400" cy="3600450"/>
          </a:xfrm>
          <a:prstGeom prst="rect"/>
        </p:spPr>
        <p:txBody>
          <a:bodyPr bIns="45720" lIns="91440" rIns="91440" rtlCol="0" tIns="45720" vert="horz"/>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10" name="Footer Placeholder 5"/>
          <p:cNvSpPr>
            <a:spLocks noGrp="1"/>
          </p:cNvSpPr>
          <p:nvPr>
            <p:ph type="ftr" sz="quarter" idx="4"/>
          </p:nvPr>
        </p:nvSpPr>
        <p:spPr>
          <a:xfrm>
            <a:off x="0" y="8685213"/>
            <a:ext cx="2971800" cy="458787"/>
          </a:xfrm>
          <a:prstGeom prst="rect"/>
        </p:spPr>
        <p:txBody>
          <a:bodyPr anchor="b" bIns="45720" lIns="91440" rIns="91440" rtlCol="0" tIns="45720" vert="horz"/>
          <a:lstStyle>
            <a:lvl1pPr algn="l">
              <a:defRPr sz="1200"/>
            </a:lvl1pPr>
          </a:lstStyle>
          <a:p>
            <a:endParaRPr lang="en-GB"/>
          </a:p>
        </p:txBody>
      </p:sp>
      <p:sp>
        <p:nvSpPr>
          <p:cNvPr id="1048711" name="Slide Number Placeholder 6"/>
          <p:cNvSpPr>
            <a:spLocks noGrp="1"/>
          </p:cNvSpPr>
          <p:nvPr>
            <p:ph type="sldNum" sz="quarter" idx="5"/>
          </p:nvPr>
        </p:nvSpPr>
        <p:spPr>
          <a:xfrm>
            <a:off x="3884613" y="8685213"/>
            <a:ext cx="2971800" cy="458787"/>
          </a:xfrm>
          <a:prstGeom prst="rect"/>
        </p:spPr>
        <p:txBody>
          <a:bodyPr anchor="b" bIns="45720" lIns="91440" rIns="91440" rtlCol="0" tIns="45720" vert="horz"/>
          <a:lstStyle>
            <a:lvl1pPr algn="r">
              <a:defRPr sz="1200"/>
            </a:lvl1pPr>
          </a:lstStyle>
          <a:p>
            <a:fld id="{FCD15AEE-FB6F-4DE5-9E9C-74E2EE4339B0}" type="slidenum">
              <a:rPr lang="en-GB" smtClean="0"/>
              <a:t>‹#›</a:t>
            </a:fld>
            <a:endParaRPr lang="en-GB"/>
          </a:p>
        </p:txBody>
      </p:sp>
    </p:spTree>
  </p:cSld>
  <p:clrMap accent1="accent1" accent2="accent2" accent3="accent3" accent4="accent4" accent5="accent5" accent6="accent6" bg1="lt1" bg2="lt2" tx1="dk1" tx2="dk2" hlink="hlink" folHlink="folHlink"/>
  <p:notesStyle>
    <a:lvl1pPr algn="l" defTabSz="914400" eaLnBrk="1" hangingPunct="1" latinLnBrk="0" marL="0" rtl="0">
      <a:defRPr sz="1200" kern="1200">
        <a:solidFill>
          <a:schemeClr val="tx1"/>
        </a:solidFill>
        <a:latin typeface="+mn-lt"/>
        <a:ea typeface="+mn-ea"/>
        <a:cs typeface="+mn-cs"/>
      </a:defRPr>
    </a:lvl1pPr>
    <a:lvl2pPr algn="l" defTabSz="914400" eaLnBrk="1" hangingPunct="1" latinLnBrk="0" marL="457200" rtl="0">
      <a:defRPr sz="1200" kern="1200">
        <a:solidFill>
          <a:schemeClr val="tx1"/>
        </a:solidFill>
        <a:latin typeface="+mn-lt"/>
        <a:ea typeface="+mn-ea"/>
        <a:cs typeface="+mn-cs"/>
      </a:defRPr>
    </a:lvl2pPr>
    <a:lvl3pPr algn="l" defTabSz="914400" eaLnBrk="1" hangingPunct="1" latinLnBrk="0" marL="914400" rtl="0">
      <a:defRPr sz="1200" kern="1200">
        <a:solidFill>
          <a:schemeClr val="tx1"/>
        </a:solidFill>
        <a:latin typeface="+mn-lt"/>
        <a:ea typeface="+mn-ea"/>
        <a:cs typeface="+mn-cs"/>
      </a:defRPr>
    </a:lvl3pPr>
    <a:lvl4pPr algn="l" defTabSz="914400" eaLnBrk="1" hangingPunct="1" latinLnBrk="0" marL="1371600" rtl="0">
      <a:defRPr sz="1200" kern="1200">
        <a:solidFill>
          <a:schemeClr val="tx1"/>
        </a:solidFill>
        <a:latin typeface="+mn-lt"/>
        <a:ea typeface="+mn-ea"/>
        <a:cs typeface="+mn-cs"/>
      </a:defRPr>
    </a:lvl4pPr>
    <a:lvl5pPr algn="l" defTabSz="914400" eaLnBrk="1" hangingPunct="1" latinLnBrk="0" marL="1828800" rtl="0">
      <a:defRPr sz="1200" kern="1200">
        <a:solidFill>
          <a:schemeClr val="tx1"/>
        </a:solidFill>
        <a:latin typeface="+mn-lt"/>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31" name=""/>
        <p:cNvGrpSpPr/>
        <p:nvPr/>
      </p:nvGrpSpPr>
      <p:grpSpPr>
        <a:xfrm>
          <a:off x="0" y="0"/>
          <a:ext cx="0" cy="0"/>
          <a:chOff x="0" y="0"/>
          <a:chExt cx="0" cy="0"/>
        </a:xfrm>
      </p:grpSpPr>
      <p:sp>
        <p:nvSpPr>
          <p:cNvPr id="1048596" name="Slide Image Placeholder 1"/>
          <p:cNvSpPr>
            <a:spLocks noChangeAspect="1" noRot="1" noGrp="1"/>
          </p:cNvSpPr>
          <p:nvPr>
            <p:ph type="sldImg"/>
          </p:nvPr>
        </p:nvSpPr>
        <p:spPr/>
      </p:sp>
      <p:sp>
        <p:nvSpPr>
          <p:cNvPr id="1048597"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b="1" dirty="0" sz="1800" lang="en-GB">
                <a:effectLst/>
                <a:latin typeface="Arial" panose="020B0604020202020204" pitchFamily="34" charset="0"/>
                <a:ea typeface="Arial" panose="020B0604020202020204" pitchFamily="34" charset="0"/>
              </a:rPr>
              <a:t>Sn: </a:t>
            </a:r>
            <a:r>
              <a:rPr dirty="0" sz="1800" lang="en-GB">
                <a:effectLst/>
                <a:latin typeface="Arial" panose="020B0604020202020204" pitchFamily="34" charset="0"/>
                <a:ea typeface="Arial" panose="020B0604020202020204" pitchFamily="34" charset="0"/>
              </a:rPr>
              <a:t>It has been recognised that environmental triggers in the case of asthma include inhaled allergens, viral respiratory infections, ambient air pollution, tobacco smoke and occupational sensitisers (Nishida and </a:t>
            </a:r>
            <a:r>
              <a:rPr dirty="0" sz="1800" lang="en-GB" err="1">
                <a:effectLst/>
                <a:latin typeface="Arial" panose="020B0604020202020204" pitchFamily="34" charset="0"/>
                <a:ea typeface="Arial" panose="020B0604020202020204" pitchFamily="34" charset="0"/>
              </a:rPr>
              <a:t>Yatera</a:t>
            </a:r>
            <a:r>
              <a:rPr dirty="0" sz="1800" lang="en-GB">
                <a:effectLst/>
                <a:latin typeface="Arial" panose="020B0604020202020204" pitchFamily="34" charset="0"/>
                <a:ea typeface="Arial" panose="020B0604020202020204" pitchFamily="34" charset="0"/>
              </a:rPr>
              <a:t>, 2022). Thus, Asthma is considered to be a chronic inflammatory disorder of the lower respiratory tract characterised by airway hyper-responsiveness, bronchial mucosal oedema, and reversible airflow limitation.</a:t>
            </a:r>
            <a:endParaRPr dirty="0" sz="1800" lang="en-IN">
              <a:effectLst/>
              <a:latin typeface="Arial" panose="020B0604020202020204" pitchFamily="34" charset="0"/>
              <a:ea typeface="Arial" panose="020B0604020202020204" pitchFamily="34" charset="0"/>
            </a:endParaRPr>
          </a:p>
          <a:p>
            <a:endParaRPr dirty="0" lang="en-GB"/>
          </a:p>
        </p:txBody>
      </p:sp>
      <p:sp>
        <p:nvSpPr>
          <p:cNvPr id="1048598" name="Slide Number Placeholder 3"/>
          <p:cNvSpPr>
            <a:spLocks noGrp="1"/>
          </p:cNvSpPr>
          <p:nvPr>
            <p:ph type="sldNum" sz="quarter" idx="5"/>
          </p:nvPr>
        </p:nvSpPr>
        <p:spPr/>
        <p:txBody>
          <a:bodyPr/>
          <a:p>
            <a:fld id="{FCD15AEE-FB6F-4DE5-9E9C-74E2EE4339B0}" type="slidenum">
              <a:rPr lang="en-GB" smtClean="0"/>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34" name=""/>
        <p:cNvGrpSpPr/>
        <p:nvPr/>
      </p:nvGrpSpPr>
      <p:grpSpPr>
        <a:xfrm>
          <a:off x="0" y="0"/>
          <a:ext cx="0" cy="0"/>
          <a:chOff x="0" y="0"/>
          <a:chExt cx="0" cy="0"/>
        </a:xfrm>
      </p:grpSpPr>
      <p:sp>
        <p:nvSpPr>
          <p:cNvPr id="1048602" name="Slide Image Placeholder 1"/>
          <p:cNvSpPr>
            <a:spLocks noChangeAspect="1" noRot="1" noGrp="1"/>
          </p:cNvSpPr>
          <p:nvPr>
            <p:ph type="sldImg"/>
          </p:nvPr>
        </p:nvSpPr>
        <p:spPr/>
      </p:sp>
      <p:sp>
        <p:nvSpPr>
          <p:cNvPr id="1048603"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b="1" dirty="0" sz="1800" lang="en-GB">
                <a:effectLst/>
                <a:latin typeface="Arial" panose="020B0604020202020204" pitchFamily="34" charset="0"/>
                <a:ea typeface="Arial" panose="020B0604020202020204" pitchFamily="34" charset="0"/>
              </a:rPr>
              <a:t>Sn: </a:t>
            </a:r>
            <a:r>
              <a:rPr dirty="0" sz="1800" lang="en-GB">
                <a:effectLst/>
                <a:latin typeface="Arial" panose="020B0604020202020204" pitchFamily="34" charset="0"/>
                <a:ea typeface="Arial" panose="020B0604020202020204" pitchFamily="34" charset="0"/>
              </a:rPr>
              <a:t>According to WHO, Asthma is a chronic lung disease affecting people of all ages. On the other hand, the Allergy UK report highlights that Allergy is the cause of asthma in about 80% of cases (</a:t>
            </a:r>
            <a:r>
              <a:rPr dirty="0" sz="1800" lang="en-GB" err="1">
                <a:effectLst/>
                <a:latin typeface="Arial" panose="020B0604020202020204" pitchFamily="34" charset="0"/>
                <a:ea typeface="Arial" panose="020B0604020202020204" pitchFamily="34" charset="0"/>
              </a:rPr>
              <a:t>Allergyuk</a:t>
            </a:r>
            <a:r>
              <a:rPr dirty="0" sz="1800" lang="en-GB">
                <a:effectLst/>
                <a:latin typeface="Arial" panose="020B0604020202020204" pitchFamily="34" charset="0"/>
                <a:ea typeface="Arial" panose="020B0604020202020204" pitchFamily="34" charset="0"/>
              </a:rPr>
              <a:t>, 2026). The report also highlights that the UK has the highest prevalence rates of allergic conditions in the world, with over 20% of the population affected by one or more allergic disorders.</a:t>
            </a:r>
            <a:endParaRPr dirty="0" sz="1800" lang="en-IN">
              <a:effectLst/>
              <a:latin typeface="Arial" panose="020B0604020202020204" pitchFamily="34" charset="0"/>
              <a:ea typeface="Arial" panose="020B0604020202020204" pitchFamily="34" charset="0"/>
            </a:endParaRPr>
          </a:p>
          <a:p>
            <a:endParaRPr dirty="0" lang="en-GB"/>
          </a:p>
        </p:txBody>
      </p:sp>
      <p:sp>
        <p:nvSpPr>
          <p:cNvPr id="1048604" name="Slide Number Placeholder 3"/>
          <p:cNvSpPr>
            <a:spLocks noGrp="1"/>
          </p:cNvSpPr>
          <p:nvPr>
            <p:ph type="sldNum" sz="quarter" idx="5"/>
          </p:nvPr>
        </p:nvSpPr>
        <p:spPr/>
        <p:txBody>
          <a:bodyPr/>
          <a:p>
            <a:fld id="{FCD15AEE-FB6F-4DE5-9E9C-74E2EE4339B0}"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37" name=""/>
        <p:cNvGrpSpPr/>
        <p:nvPr/>
      </p:nvGrpSpPr>
      <p:grpSpPr>
        <a:xfrm>
          <a:off x="0" y="0"/>
          <a:ext cx="0" cy="0"/>
          <a:chOff x="0" y="0"/>
          <a:chExt cx="0" cy="0"/>
        </a:xfrm>
      </p:grpSpPr>
      <p:sp>
        <p:nvSpPr>
          <p:cNvPr id="1048608" name="Slide Image Placeholder 1"/>
          <p:cNvSpPr>
            <a:spLocks noChangeAspect="1" noRot="1" noGrp="1"/>
          </p:cNvSpPr>
          <p:nvPr>
            <p:ph type="sldImg"/>
          </p:nvPr>
        </p:nvSpPr>
        <p:spPr/>
      </p:sp>
      <p:sp>
        <p:nvSpPr>
          <p:cNvPr id="1048609"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800" lang="en-GB">
                <a:effectLst/>
                <a:latin typeface="Arial" panose="020B0604020202020204" pitchFamily="34" charset="0"/>
                <a:ea typeface="Arial" panose="020B0604020202020204" pitchFamily="34" charset="0"/>
              </a:rPr>
              <a:t>SN: It has been recognised that asthma bears the highest monetary costs due to expensive treatments, specialised care as well as capital-related spending. Apart from this, the financial impact spans direct medical expenditures as well as indirect societal productivity losses.  </a:t>
            </a:r>
            <a:endParaRPr dirty="0" sz="1800" lang="en-IN">
              <a:effectLst/>
              <a:latin typeface="Arial" panose="020B0604020202020204" pitchFamily="34" charset="0"/>
              <a:ea typeface="Arial" panose="020B0604020202020204" pitchFamily="34" charset="0"/>
            </a:endParaRPr>
          </a:p>
          <a:p>
            <a:endParaRPr dirty="0" lang="en-GB"/>
          </a:p>
        </p:txBody>
      </p:sp>
      <p:sp>
        <p:nvSpPr>
          <p:cNvPr id="1048610" name="Slide Number Placeholder 3"/>
          <p:cNvSpPr>
            <a:spLocks noGrp="1"/>
          </p:cNvSpPr>
          <p:nvPr>
            <p:ph type="sldNum" sz="quarter" idx="5"/>
          </p:nvPr>
        </p:nvSpPr>
        <p:spPr/>
        <p:txBody>
          <a:bodyPr/>
          <a:p>
            <a:fld id="{FCD15AEE-FB6F-4DE5-9E9C-74E2EE4339B0}" type="slidenum">
              <a:rPr lang="en-GB" smtClean="0"/>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40" name=""/>
        <p:cNvGrpSpPr/>
        <p:nvPr/>
      </p:nvGrpSpPr>
      <p:grpSpPr>
        <a:xfrm>
          <a:off x="0" y="0"/>
          <a:ext cx="0" cy="0"/>
          <a:chOff x="0" y="0"/>
          <a:chExt cx="0" cy="0"/>
        </a:xfrm>
      </p:grpSpPr>
      <p:sp>
        <p:nvSpPr>
          <p:cNvPr id="1048614" name="Slide Image Placeholder 1"/>
          <p:cNvSpPr>
            <a:spLocks noChangeAspect="1" noRot="1" noGrp="1"/>
          </p:cNvSpPr>
          <p:nvPr>
            <p:ph type="sldImg"/>
          </p:nvPr>
        </p:nvSpPr>
        <p:spPr/>
      </p:sp>
      <p:sp>
        <p:nvSpPr>
          <p:cNvPr id="1048615"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800" lang="en-GB">
                <a:effectLst/>
                <a:latin typeface="Arial" panose="020B0604020202020204" pitchFamily="34" charset="0"/>
                <a:ea typeface="Arial" panose="020B0604020202020204" pitchFamily="34" charset="0"/>
              </a:rPr>
              <a:t>Sn: Asthma diagnosis relies on a structured clinical history paired with objective physiological testing in terms of demonstrating variable airflow obstruction in accordance with updated joint BTS/NICE/SIGN guidance (Nice, 2026). Thus, an initial asthma assessment requires a structured clinical history to identify characteristic patterns of variable breathlessness, chest tightness, cough as well as wheezing, alongside triggers and allergy history.</a:t>
            </a:r>
            <a:endParaRPr dirty="0" sz="1800" lang="en-IN">
              <a:effectLst/>
              <a:latin typeface="Arial" panose="020B0604020202020204" pitchFamily="34" charset="0"/>
              <a:ea typeface="Arial" panose="020B0604020202020204" pitchFamily="34" charset="0"/>
            </a:endParaRPr>
          </a:p>
          <a:p>
            <a:endParaRPr dirty="0" lang="en-GB"/>
          </a:p>
        </p:txBody>
      </p:sp>
      <p:sp>
        <p:nvSpPr>
          <p:cNvPr id="1048616" name="Slide Number Placeholder 3"/>
          <p:cNvSpPr>
            <a:spLocks noGrp="1"/>
          </p:cNvSpPr>
          <p:nvPr>
            <p:ph type="sldNum" sz="quarter" idx="5"/>
          </p:nvPr>
        </p:nvSpPr>
        <p:spPr/>
        <p:txBody>
          <a:bodyPr/>
          <a:p>
            <a:fld id="{FCD15AEE-FB6F-4DE5-9E9C-74E2EE4339B0}" type="slidenum">
              <a:rPr lang="en-GB" smtClean="0"/>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43" name=""/>
        <p:cNvGrpSpPr/>
        <p:nvPr/>
      </p:nvGrpSpPr>
      <p:grpSpPr>
        <a:xfrm>
          <a:off x="0" y="0"/>
          <a:ext cx="0" cy="0"/>
          <a:chOff x="0" y="0"/>
          <a:chExt cx="0" cy="0"/>
        </a:xfrm>
      </p:grpSpPr>
      <p:sp>
        <p:nvSpPr>
          <p:cNvPr id="1048622" name="Slide Image Placeholder 1"/>
          <p:cNvSpPr>
            <a:spLocks noChangeAspect="1" noRot="1" noGrp="1"/>
          </p:cNvSpPr>
          <p:nvPr>
            <p:ph type="sldImg"/>
          </p:nvPr>
        </p:nvSpPr>
        <p:spPr/>
      </p:sp>
      <p:sp>
        <p:nvSpPr>
          <p:cNvPr id="1048623"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800" lang="en-GB">
                <a:effectLst/>
                <a:latin typeface="Arial" panose="020B0604020202020204" pitchFamily="34" charset="0"/>
                <a:ea typeface="Arial" panose="020B0604020202020204" pitchFamily="34" charset="0"/>
              </a:rPr>
              <a:t>Sn: The influence of BTS/NICE/SIGN in the UK has emphasised a stepwise approach to achieve complete symptom control and reduce future exacerbation risk of asthma (British Thoracic Society and National Institute for Health and Care Excellence, 2025). The use of such frameworks helped in decision support, such as integrating evidence-based guidelines directly into electronic health record workflows.</a:t>
            </a:r>
            <a:endParaRPr dirty="0" sz="1800" lang="en-IN">
              <a:effectLst/>
              <a:latin typeface="Arial" panose="020B0604020202020204" pitchFamily="34" charset="0"/>
              <a:ea typeface="Arial" panose="020B0604020202020204" pitchFamily="34" charset="0"/>
            </a:endParaRPr>
          </a:p>
          <a:p>
            <a:endParaRPr dirty="0" lang="en-GB"/>
          </a:p>
        </p:txBody>
      </p:sp>
      <p:sp>
        <p:nvSpPr>
          <p:cNvPr id="1048624" name="Slide Number Placeholder 3"/>
          <p:cNvSpPr>
            <a:spLocks noGrp="1"/>
          </p:cNvSpPr>
          <p:nvPr>
            <p:ph type="sldNum" sz="quarter" idx="5"/>
          </p:nvPr>
        </p:nvSpPr>
        <p:spPr/>
        <p:txBody>
          <a:bodyPr/>
          <a:p>
            <a:fld id="{FCD15AEE-FB6F-4DE5-9E9C-74E2EE4339B0}" type="slidenum">
              <a:rPr lang="en-GB" smtClean="0"/>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46" name=""/>
        <p:cNvGrpSpPr/>
        <p:nvPr/>
      </p:nvGrpSpPr>
      <p:grpSpPr>
        <a:xfrm>
          <a:off x="0" y="0"/>
          <a:ext cx="0" cy="0"/>
          <a:chOff x="0" y="0"/>
          <a:chExt cx="0" cy="0"/>
        </a:xfrm>
      </p:grpSpPr>
      <p:sp>
        <p:nvSpPr>
          <p:cNvPr id="1048628" name="Slide Image Placeholder 1"/>
          <p:cNvSpPr>
            <a:spLocks noChangeAspect="1" noRot="1" noGrp="1"/>
          </p:cNvSpPr>
          <p:nvPr>
            <p:ph type="sldImg"/>
          </p:nvPr>
        </p:nvSpPr>
        <p:spPr/>
      </p:sp>
      <p:sp>
        <p:nvSpPr>
          <p:cNvPr id="1048629"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800" lang="en-GB">
                <a:effectLst/>
                <a:latin typeface="Arial" panose="020B0604020202020204" pitchFamily="34" charset="0"/>
                <a:ea typeface="Arial" panose="020B0604020202020204" pitchFamily="34" charset="0"/>
              </a:rPr>
              <a:t>Sn: It has been recognised that Short courses of tablets such as prednisolone are prescribed during severe flare-ups to quickly lower high inflammation. Additionally, the NHS prescribed MART inhalers that combine a preventer and a fast-acting reliever into one single device used for both daily control and symptom relief in terms of treating Asthma (</a:t>
            </a:r>
            <a:r>
              <a:rPr dirty="0" sz="1800" lang="en-GB" err="1">
                <a:effectLst/>
                <a:latin typeface="Arial" panose="020B0604020202020204" pitchFamily="34" charset="0"/>
                <a:ea typeface="Arial" panose="020B0604020202020204" pitchFamily="34" charset="0"/>
              </a:rPr>
              <a:t>Nhs</a:t>
            </a:r>
            <a:r>
              <a:rPr dirty="0" sz="1800" lang="en-GB">
                <a:effectLst/>
                <a:latin typeface="Arial" panose="020B0604020202020204" pitchFamily="34" charset="0"/>
                <a:ea typeface="Arial" panose="020B0604020202020204" pitchFamily="34" charset="0"/>
              </a:rPr>
              <a:t>, 2026). The influence of such treatment has helped the UK’s population to address asthma to a great extent. </a:t>
            </a:r>
            <a:endParaRPr dirty="0" sz="1800" lang="en-IN">
              <a:effectLst/>
              <a:latin typeface="Arial" panose="020B0604020202020204" pitchFamily="34" charset="0"/>
              <a:ea typeface="Arial" panose="020B0604020202020204" pitchFamily="34" charset="0"/>
            </a:endParaRPr>
          </a:p>
          <a:p>
            <a:endParaRPr dirty="0" lang="en-GB"/>
          </a:p>
        </p:txBody>
      </p:sp>
      <p:sp>
        <p:nvSpPr>
          <p:cNvPr id="1048630" name="Slide Number Placeholder 3"/>
          <p:cNvSpPr>
            <a:spLocks noGrp="1"/>
          </p:cNvSpPr>
          <p:nvPr>
            <p:ph type="sldNum" sz="quarter" idx="5"/>
          </p:nvPr>
        </p:nvSpPr>
        <p:spPr/>
        <p:txBody>
          <a:bodyPr/>
          <a:p>
            <a:fld id="{FCD15AEE-FB6F-4DE5-9E9C-74E2EE4339B0}" type="slidenum">
              <a:rPr lang="en-GB" smtClean="0"/>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49" name=""/>
        <p:cNvGrpSpPr/>
        <p:nvPr/>
      </p:nvGrpSpPr>
      <p:grpSpPr>
        <a:xfrm>
          <a:off x="0" y="0"/>
          <a:ext cx="0" cy="0"/>
          <a:chOff x="0" y="0"/>
          <a:chExt cx="0" cy="0"/>
        </a:xfrm>
      </p:grpSpPr>
      <p:sp>
        <p:nvSpPr>
          <p:cNvPr id="1048634" name="Slide Image Placeholder 1"/>
          <p:cNvSpPr>
            <a:spLocks noChangeAspect="1" noRot="1" noGrp="1"/>
          </p:cNvSpPr>
          <p:nvPr>
            <p:ph type="sldImg"/>
          </p:nvPr>
        </p:nvSpPr>
        <p:spPr/>
      </p:sp>
      <p:sp>
        <p:nvSpPr>
          <p:cNvPr id="1048635"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800" lang="en-GB">
                <a:effectLst/>
                <a:latin typeface="Arial" panose="020B0604020202020204" pitchFamily="34" charset="0"/>
                <a:ea typeface="Arial" panose="020B0604020202020204" pitchFamily="34" charset="0"/>
              </a:rPr>
              <a:t>Sn: It has been recognised that depression and anxiety disorders impair treatment adherence, exacerbate hyperventilation, and alter subjective breathlessness perception, which are the major comorbidities of asthma (Khan </a:t>
            </a:r>
            <a:r>
              <a:rPr dirty="0" sz="1800" i="1" lang="en-GB">
                <a:effectLst/>
                <a:latin typeface="Arial" panose="020B0604020202020204" pitchFamily="34" charset="0"/>
                <a:ea typeface="Arial" panose="020B0604020202020204" pitchFamily="34" charset="0"/>
              </a:rPr>
              <a:t>et al., </a:t>
            </a:r>
            <a:r>
              <a:rPr dirty="0" sz="1800" lang="en-GB">
                <a:effectLst/>
                <a:latin typeface="Arial" panose="020B0604020202020204" pitchFamily="34" charset="0"/>
                <a:ea typeface="Arial" panose="020B0604020202020204" pitchFamily="34" charset="0"/>
              </a:rPr>
              <a:t>2023). On the other hand, </a:t>
            </a:r>
            <a:r>
              <a:rPr dirty="0" sz="1800" lang="en-GB" err="1">
                <a:effectLst/>
                <a:latin typeface="Arial" panose="020B0604020202020204" pitchFamily="34" charset="0"/>
                <a:ea typeface="Arial" panose="020B0604020202020204" pitchFamily="34" charset="0"/>
              </a:rPr>
              <a:t>Deenstra</a:t>
            </a:r>
            <a:r>
              <a:rPr dirty="0" sz="1800" lang="en-GB">
                <a:effectLst/>
                <a:latin typeface="Arial" panose="020B0604020202020204" pitchFamily="34" charset="0"/>
                <a:ea typeface="Arial" panose="020B0604020202020204" pitchFamily="34" charset="0"/>
              </a:rPr>
              <a:t> </a:t>
            </a:r>
            <a:r>
              <a:rPr dirty="0" sz="1800" i="1" lang="en-GB">
                <a:effectLst/>
                <a:latin typeface="Arial" panose="020B0604020202020204" pitchFamily="34" charset="0"/>
                <a:ea typeface="Arial" panose="020B0604020202020204" pitchFamily="34" charset="0"/>
              </a:rPr>
              <a:t>et al. </a:t>
            </a:r>
            <a:r>
              <a:rPr dirty="0" sz="1800" lang="en-GB">
                <a:effectLst/>
                <a:latin typeface="Arial" panose="020B0604020202020204" pitchFamily="34" charset="0"/>
                <a:ea typeface="Arial" panose="020B0604020202020204" pitchFamily="34" charset="0"/>
              </a:rPr>
              <a:t>(2022) have argued that Hyperventilation syndrome and vocal cord dysfunction are the comorbidities of asthma.  Apart from this, frequent overlaps in older adults can lead to a higher rate of flare-ups as well as rapid lung function decline. The increased systemic inflammation as well as mechanical pressure on the lungs reduces asthmatic treatment response.</a:t>
            </a:r>
            <a:endParaRPr dirty="0" sz="1800" lang="en-IN">
              <a:effectLst/>
              <a:latin typeface="Arial" panose="020B0604020202020204" pitchFamily="34" charset="0"/>
              <a:ea typeface="Arial" panose="020B0604020202020204" pitchFamily="34" charset="0"/>
            </a:endParaRPr>
          </a:p>
          <a:p>
            <a:endParaRPr dirty="0" lang="en-GB"/>
          </a:p>
        </p:txBody>
      </p:sp>
      <p:sp>
        <p:nvSpPr>
          <p:cNvPr id="1048636" name="Slide Number Placeholder 3"/>
          <p:cNvSpPr>
            <a:spLocks noGrp="1"/>
          </p:cNvSpPr>
          <p:nvPr>
            <p:ph type="sldNum" sz="quarter" idx="5"/>
          </p:nvPr>
        </p:nvSpPr>
        <p:spPr/>
        <p:txBody>
          <a:bodyPr/>
          <a:p>
            <a:fld id="{FCD15AEE-FB6F-4DE5-9E9C-74E2EE4339B0}" type="slidenum">
              <a:rPr lang="en-GB" smtClean="0"/>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52" name=""/>
        <p:cNvGrpSpPr/>
        <p:nvPr/>
      </p:nvGrpSpPr>
      <p:grpSpPr>
        <a:xfrm>
          <a:off x="0" y="0"/>
          <a:ext cx="0" cy="0"/>
          <a:chOff x="0" y="0"/>
          <a:chExt cx="0" cy="0"/>
        </a:xfrm>
      </p:grpSpPr>
      <p:sp>
        <p:nvSpPr>
          <p:cNvPr id="1048640" name="Slide Image Placeholder 1"/>
          <p:cNvSpPr>
            <a:spLocks noChangeAspect="1" noRot="1" noGrp="1"/>
          </p:cNvSpPr>
          <p:nvPr>
            <p:ph type="sldImg"/>
          </p:nvPr>
        </p:nvSpPr>
        <p:spPr/>
      </p:sp>
      <p:sp>
        <p:nvSpPr>
          <p:cNvPr id="1048641"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800" lang="en-GB">
                <a:effectLst/>
                <a:latin typeface="Arial" panose="020B0604020202020204" pitchFamily="34" charset="0"/>
                <a:ea typeface="Arial" panose="020B0604020202020204" pitchFamily="34" charset="0"/>
              </a:rPr>
              <a:t>Sn: It has been recognised that taking long-term controller or anti-inflammatory inhalers to keep airways calm, even when an individual feels fine, helps to prevent asthma. Apart from this, regular exercise and using a rescue inhaler beforehand if physical activity triggers asthma symptoms. Additionally, following personalized asthma action plans in terms of tracking breathing changes as well as knowing when to use rescue inhalers can help in preventing asthma. </a:t>
            </a:r>
            <a:endParaRPr dirty="0" sz="1800" lang="en-IN">
              <a:effectLst/>
              <a:latin typeface="Arial" panose="020B0604020202020204" pitchFamily="34" charset="0"/>
              <a:ea typeface="Arial" panose="020B0604020202020204" pitchFamily="34" charset="0"/>
            </a:endParaRPr>
          </a:p>
          <a:p>
            <a:endParaRPr dirty="0" lang="en-GB"/>
          </a:p>
        </p:txBody>
      </p:sp>
      <p:sp>
        <p:nvSpPr>
          <p:cNvPr id="1048642" name="Slide Number Placeholder 3"/>
          <p:cNvSpPr>
            <a:spLocks noGrp="1"/>
          </p:cNvSpPr>
          <p:nvPr>
            <p:ph type="sldNum" sz="quarter" idx="5"/>
          </p:nvPr>
        </p:nvSpPr>
        <p:spPr/>
        <p:txBody>
          <a:bodyPr/>
          <a:p>
            <a:fld id="{FCD15AEE-FB6F-4DE5-9E9C-74E2EE4339B0}" type="slidenum">
              <a:rPr lang="en-GB" smtClean="0"/>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55" name=""/>
        <p:cNvGrpSpPr/>
        <p:nvPr/>
      </p:nvGrpSpPr>
      <p:grpSpPr>
        <a:xfrm>
          <a:off x="0" y="0"/>
          <a:ext cx="0" cy="0"/>
          <a:chOff x="0" y="0"/>
          <a:chExt cx="0" cy="0"/>
        </a:xfrm>
      </p:grpSpPr>
      <p:sp>
        <p:nvSpPr>
          <p:cNvPr id="1048646" name="Slide Image Placeholder 1"/>
          <p:cNvSpPr>
            <a:spLocks noChangeAspect="1" noRot="1" noGrp="1"/>
          </p:cNvSpPr>
          <p:nvPr>
            <p:ph type="sldImg"/>
          </p:nvPr>
        </p:nvSpPr>
        <p:spPr/>
      </p:sp>
      <p:sp>
        <p:nvSpPr>
          <p:cNvPr id="1048647"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800" lang="en-GB">
                <a:effectLst/>
                <a:latin typeface="Arial" panose="020B0604020202020204" pitchFamily="34" charset="0"/>
                <a:ea typeface="Arial" panose="020B0604020202020204" pitchFamily="34" charset="0"/>
              </a:rPr>
              <a:t>Sn: It has been recognised that co-productive care in asthma requires shifting from traditional medical treatment to an equal partnership between the person as well as their healthcare team. Apart from this, clinicians are required to actively involve patients in choosing inhaler devices that align with their physical dexterity, lifestyle preferences as well as environmental values. </a:t>
            </a:r>
            <a:endParaRPr dirty="0" sz="1800" lang="en-IN">
              <a:effectLst/>
              <a:latin typeface="Arial" panose="020B0604020202020204" pitchFamily="34" charset="0"/>
              <a:ea typeface="Arial" panose="020B0604020202020204" pitchFamily="34" charset="0"/>
            </a:endParaRPr>
          </a:p>
          <a:p>
            <a:endParaRPr dirty="0" lang="en-GB"/>
          </a:p>
        </p:txBody>
      </p:sp>
      <p:sp>
        <p:nvSpPr>
          <p:cNvPr id="1048648" name="Slide Number Placeholder 3"/>
          <p:cNvSpPr>
            <a:spLocks noGrp="1"/>
          </p:cNvSpPr>
          <p:nvPr>
            <p:ph type="sldNum" sz="quarter" idx="5"/>
          </p:nvPr>
        </p:nvSpPr>
        <p:spPr/>
        <p:txBody>
          <a:bodyPr/>
          <a:p>
            <a:fld id="{FCD15AEE-FB6F-4DE5-9E9C-74E2EE4339B0}" type="slidenum">
              <a:rPr lang="en-GB" smtClean="0"/>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58" name=""/>
        <p:cNvGrpSpPr/>
        <p:nvPr/>
      </p:nvGrpSpPr>
      <p:grpSpPr>
        <a:xfrm>
          <a:off x="0" y="0"/>
          <a:ext cx="0" cy="0"/>
          <a:chOff x="0" y="0"/>
          <a:chExt cx="0" cy="0"/>
        </a:xfrm>
      </p:grpSpPr>
      <p:sp>
        <p:nvSpPr>
          <p:cNvPr id="1048652" name="Slide Image Placeholder 1"/>
          <p:cNvSpPr>
            <a:spLocks noChangeAspect="1" noRot="1" noGrp="1"/>
          </p:cNvSpPr>
          <p:nvPr>
            <p:ph type="sldImg"/>
          </p:nvPr>
        </p:nvSpPr>
        <p:spPr/>
      </p:sp>
      <p:sp>
        <p:nvSpPr>
          <p:cNvPr id="1048653"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800" lang="en-GB">
                <a:effectLst/>
                <a:latin typeface="Arial" panose="020B0604020202020204" pitchFamily="34" charset="0"/>
                <a:ea typeface="Arial" panose="020B0604020202020204" pitchFamily="34" charset="0"/>
              </a:rPr>
              <a:t>Sn: The management of asthma is required to be operationalised across all six components of the NHS Comprehensive Model of Personalised Care. The NHS Comprehensive Model of Personalised Care is considered to be a whole-population framework designed to give people more control over their health and wellbeing (</a:t>
            </a:r>
            <a:r>
              <a:rPr dirty="0" sz="1800" lang="en-GB" err="1">
                <a:effectLst/>
                <a:latin typeface="Arial" panose="020B0604020202020204" pitchFamily="34" charset="0"/>
                <a:ea typeface="Arial" panose="020B0604020202020204" pitchFamily="34" charset="0"/>
              </a:rPr>
              <a:t>Nhs</a:t>
            </a:r>
            <a:r>
              <a:rPr dirty="0" sz="1800" lang="en-GB">
                <a:effectLst/>
                <a:latin typeface="Arial" panose="020B0604020202020204" pitchFamily="34" charset="0"/>
                <a:ea typeface="Arial" panose="020B0604020202020204" pitchFamily="34" charset="0"/>
              </a:rPr>
              <a:t>, 2026). </a:t>
            </a:r>
            <a:br>
              <a:rPr dirty="0" sz="1800" lang="en-GB">
                <a:effectLst/>
                <a:latin typeface="Arial" panose="020B0604020202020204" pitchFamily="34" charset="0"/>
                <a:ea typeface="Arial" panose="020B0604020202020204" pitchFamily="34" charset="0"/>
              </a:rPr>
            </a:br>
            <a:endParaRPr dirty="0" sz="1800" lang="en-IN">
              <a:effectLst/>
              <a:latin typeface="Arial" panose="020B0604020202020204" pitchFamily="34" charset="0"/>
              <a:ea typeface="Arial" panose="020B0604020202020204" pitchFamily="34" charset="0"/>
            </a:endParaRPr>
          </a:p>
          <a:p>
            <a:endParaRPr dirty="0" lang="en-GB"/>
          </a:p>
        </p:txBody>
      </p:sp>
      <p:sp>
        <p:nvSpPr>
          <p:cNvPr id="1048654" name="Slide Number Placeholder 3"/>
          <p:cNvSpPr>
            <a:spLocks noGrp="1"/>
          </p:cNvSpPr>
          <p:nvPr>
            <p:ph type="sldNum" sz="quarter" idx="5"/>
          </p:nvPr>
        </p:nvSpPr>
        <p:spPr/>
        <p:txBody>
          <a:bodyPr/>
          <a:p>
            <a:fld id="{FCD15AEE-FB6F-4DE5-9E9C-74E2EE4339B0}" type="slidenum">
              <a:rPr lang="en-GB" smtClean="0"/>
              <a:t>11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24" name=""/>
        <p:cNvGrpSpPr/>
        <p:nvPr/>
      </p:nvGrpSpPr>
      <p:grpSpPr>
        <a:xfrm>
          <a:off x="0" y="0"/>
          <a:ext cx="0" cy="0"/>
          <a:chOff x="0" y="0"/>
          <a:chExt cx="0" cy="0"/>
        </a:xfrm>
      </p:grpSpPr>
      <p:sp>
        <p:nvSpPr>
          <p:cNvPr id="1048581"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1048582" name="Subtitle 2"/>
          <p:cNvSpPr>
            <a:spLocks noGrp="1"/>
          </p:cNvSpPr>
          <p:nvPr>
            <p:ph type="subTitle" idx="1"/>
          </p:nvPr>
        </p:nvSpPr>
        <p:spPr>
          <a:xfrm>
            <a:off x="1524000" y="3602038"/>
            <a:ext cx="9144000" cy="1655762"/>
          </a:xfrm>
        </p:spPr>
        <p:txBody>
          <a:bodyPr/>
          <a:lstStyle>
            <a:lvl1pPr algn="ctr" indent="0" marL="0">
              <a:buNone/>
              <a:defRPr sz="2400"/>
            </a:lvl1pPr>
            <a:lvl2pPr algn="ctr" indent="0" marL="457200">
              <a:buNone/>
              <a:defRPr sz="20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lang="en-US"/>
              <a:t>Click to edit Master subtitle style</a:t>
            </a:r>
            <a:endParaRPr lang="en-GB"/>
          </a:p>
        </p:txBody>
      </p:sp>
      <p:sp>
        <p:nvSpPr>
          <p:cNvPr id="1048583" name="Date Placeholder 3"/>
          <p:cNvSpPr>
            <a:spLocks noGrp="1"/>
          </p:cNvSpPr>
          <p:nvPr>
            <p:ph type="dt" sz="half" idx="10"/>
          </p:nvPr>
        </p:nvSpPr>
        <p:spPr/>
        <p:txBody>
          <a:bodyPr/>
          <a:p>
            <a:fld id="{DF7F1D5C-30D2-4F1A-8247-C6EBBFAB6FE5}" type="datetimeFigureOut">
              <a:rPr lang="en-GB" smtClean="0"/>
              <a:t>08/08/2026</a:t>
            </a:fld>
            <a:endParaRPr lang="en-GB"/>
          </a:p>
        </p:txBody>
      </p:sp>
      <p:sp>
        <p:nvSpPr>
          <p:cNvPr id="1048584" name="Footer Placeholder 4"/>
          <p:cNvSpPr>
            <a:spLocks noGrp="1"/>
          </p:cNvSpPr>
          <p:nvPr>
            <p:ph type="ftr" sz="quarter" idx="11"/>
          </p:nvPr>
        </p:nvSpPr>
        <p:spPr/>
        <p:txBody>
          <a:bodyPr/>
          <a:p>
            <a:endParaRPr lang="en-GB"/>
          </a:p>
        </p:txBody>
      </p:sp>
      <p:sp>
        <p:nvSpPr>
          <p:cNvPr id="1048585" name="Slide Number Placeholder 5"/>
          <p:cNvSpPr>
            <a:spLocks noGrp="1"/>
          </p:cNvSpPr>
          <p:nvPr>
            <p:ph type="sldNum" sz="quarter" idx="12"/>
          </p:nvPr>
        </p:nvSpPr>
        <p:spPr/>
        <p:txBody>
          <a:bodyPr/>
          <a:p>
            <a:fld id="{A90B76E5-128F-4592-9847-BCF01195B444}"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28" name=""/>
        <p:cNvGrpSpPr/>
        <p:nvPr/>
      </p:nvGrpSpPr>
      <p:grpSpPr>
        <a:xfrm>
          <a:off x="0" y="0"/>
          <a:ext cx="0" cy="0"/>
          <a:chOff x="0" y="0"/>
          <a:chExt cx="0" cy="0"/>
        </a:xfrm>
      </p:grpSpPr>
      <p:sp>
        <p:nvSpPr>
          <p:cNvPr id="1048588" name="Title 1"/>
          <p:cNvSpPr>
            <a:spLocks noGrp="1"/>
          </p:cNvSpPr>
          <p:nvPr>
            <p:ph type="title"/>
          </p:nvPr>
        </p:nvSpPr>
        <p:spPr/>
        <p:txBody>
          <a:bodyPr/>
          <a:p>
            <a:r>
              <a:rPr lang="en-US"/>
              <a:t>Click to edit Master title style</a:t>
            </a:r>
            <a:endParaRPr lang="en-GB"/>
          </a:p>
        </p:txBody>
      </p:sp>
      <p:sp>
        <p:nvSpPr>
          <p:cNvPr id="1048589" name="Content Placeholder 2"/>
          <p:cNvSpPr>
            <a:spLocks noGrp="1"/>
          </p:cNvSpPr>
          <p:nvPr>
            <p:ph idx="1"/>
          </p:nvPr>
        </p:nvSpPr>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590" name="Date Placeholder 3"/>
          <p:cNvSpPr>
            <a:spLocks noGrp="1"/>
          </p:cNvSpPr>
          <p:nvPr>
            <p:ph type="dt" sz="half" idx="10"/>
          </p:nvPr>
        </p:nvSpPr>
        <p:spPr/>
        <p:txBody>
          <a:bodyPr/>
          <a:p>
            <a:fld id="{DF7F1D5C-30D2-4F1A-8247-C6EBBFAB6FE5}" type="datetimeFigureOut">
              <a:rPr lang="en-GB" smtClean="0"/>
              <a:t>08/08/2026</a:t>
            </a:fld>
            <a:endParaRPr lang="en-GB"/>
          </a:p>
        </p:txBody>
      </p:sp>
      <p:sp>
        <p:nvSpPr>
          <p:cNvPr id="1048591" name="Footer Placeholder 4"/>
          <p:cNvSpPr>
            <a:spLocks noGrp="1"/>
          </p:cNvSpPr>
          <p:nvPr>
            <p:ph type="ftr" sz="quarter" idx="11"/>
          </p:nvPr>
        </p:nvSpPr>
        <p:spPr/>
        <p:txBody>
          <a:bodyPr/>
          <a:p>
            <a:endParaRPr lang="en-GB"/>
          </a:p>
        </p:txBody>
      </p:sp>
      <p:sp>
        <p:nvSpPr>
          <p:cNvPr id="1048592" name="Slide Number Placeholder 5"/>
          <p:cNvSpPr>
            <a:spLocks noGrp="1"/>
          </p:cNvSpPr>
          <p:nvPr>
            <p:ph type="sldNum" sz="quarter" idx="12"/>
          </p:nvPr>
        </p:nvSpPr>
        <p:spPr/>
        <p:txBody>
          <a:bodyPr/>
          <a:p>
            <a:fld id="{A90B76E5-128F-4592-9847-BCF01195B444}"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64" name=""/>
        <p:cNvGrpSpPr/>
        <p:nvPr/>
      </p:nvGrpSpPr>
      <p:grpSpPr>
        <a:xfrm>
          <a:off x="0" y="0"/>
          <a:ext cx="0" cy="0"/>
          <a:chOff x="0" y="0"/>
          <a:chExt cx="0" cy="0"/>
        </a:xfrm>
      </p:grpSpPr>
      <p:sp>
        <p:nvSpPr>
          <p:cNvPr id="1048678"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1048679" name="Text Placeholder 2"/>
          <p:cNvSpPr>
            <a:spLocks noGrp="1"/>
          </p:cNvSpPr>
          <p:nvPr>
            <p:ph type="body" idx="1"/>
          </p:nvPr>
        </p:nvSpPr>
        <p:spPr>
          <a:xfrm>
            <a:off x="831850" y="4589463"/>
            <a:ext cx="10515600" cy="1500187"/>
          </a:xfrm>
        </p:spPr>
        <p:txBody>
          <a:bodyPr/>
          <a:lstStyle>
            <a:lvl1pPr indent="0" marL="0">
              <a:buNone/>
              <a:defRPr sz="2400">
                <a:solidFill>
                  <a:schemeClr val="tx1">
                    <a:tint val="75000"/>
                  </a:schemeClr>
                </a:solidFill>
              </a:defRPr>
            </a:lvl1pPr>
            <a:lvl2pPr indent="0" marL="457200">
              <a:buNone/>
              <a:defRPr sz="2000">
                <a:solidFill>
                  <a:schemeClr val="tx1">
                    <a:tint val="75000"/>
                  </a:schemeClr>
                </a:solidFill>
              </a:defRPr>
            </a:lvl2pPr>
            <a:lvl3pPr indent="0" marL="914400">
              <a:buNone/>
              <a:defRPr sz="1800">
                <a:solidFill>
                  <a:schemeClr val="tx1">
                    <a:tint val="75000"/>
                  </a:schemeClr>
                </a:solidFill>
              </a:defRPr>
            </a:lvl3pPr>
            <a:lvl4pPr indent="0" marL="1371600">
              <a:buNone/>
              <a:defRPr sz="1600">
                <a:solidFill>
                  <a:schemeClr val="tx1">
                    <a:tint val="75000"/>
                  </a:schemeClr>
                </a:solidFill>
              </a:defRPr>
            </a:lvl4pPr>
            <a:lvl5pPr indent="0" marL="1828800">
              <a:buNone/>
              <a:defRPr sz="1600">
                <a:solidFill>
                  <a:schemeClr val="tx1">
                    <a:tint val="75000"/>
                  </a:schemeClr>
                </a:solidFill>
              </a:defRPr>
            </a:lvl5pPr>
            <a:lvl6pPr indent="0" marL="2286000">
              <a:buNone/>
              <a:defRPr sz="1600">
                <a:solidFill>
                  <a:schemeClr val="tx1">
                    <a:tint val="75000"/>
                  </a:schemeClr>
                </a:solidFill>
              </a:defRPr>
            </a:lvl6pPr>
            <a:lvl7pPr indent="0" marL="2743200">
              <a:buNone/>
              <a:defRPr sz="1600">
                <a:solidFill>
                  <a:schemeClr val="tx1">
                    <a:tint val="75000"/>
                  </a:schemeClr>
                </a:solidFill>
              </a:defRPr>
            </a:lvl7pPr>
            <a:lvl8pPr indent="0" marL="3200400">
              <a:buNone/>
              <a:defRPr sz="1600">
                <a:solidFill>
                  <a:schemeClr val="tx1">
                    <a:tint val="75000"/>
                  </a:schemeClr>
                </a:solidFill>
              </a:defRPr>
            </a:lvl8pPr>
            <a:lvl9pPr indent="0" marL="3657600">
              <a:buNone/>
              <a:defRPr sz="1600">
                <a:solidFill>
                  <a:schemeClr val="tx1">
                    <a:tint val="75000"/>
                  </a:schemeClr>
                </a:solidFill>
              </a:defRPr>
            </a:lvl9pPr>
          </a:lstStyle>
          <a:p>
            <a:pPr lvl="0"/>
            <a:r>
              <a:rPr lang="en-US"/>
              <a:t>Click to edit Master text styles</a:t>
            </a:r>
          </a:p>
        </p:txBody>
      </p:sp>
      <p:sp>
        <p:nvSpPr>
          <p:cNvPr id="1048680" name="Date Placeholder 3"/>
          <p:cNvSpPr>
            <a:spLocks noGrp="1"/>
          </p:cNvSpPr>
          <p:nvPr>
            <p:ph type="dt" sz="half" idx="10"/>
          </p:nvPr>
        </p:nvSpPr>
        <p:spPr/>
        <p:txBody>
          <a:bodyPr/>
          <a:p>
            <a:fld id="{DF7F1D5C-30D2-4F1A-8247-C6EBBFAB6FE5}" type="datetimeFigureOut">
              <a:rPr lang="en-GB" smtClean="0"/>
              <a:t>08/08/2026</a:t>
            </a:fld>
            <a:endParaRPr lang="en-GB"/>
          </a:p>
        </p:txBody>
      </p:sp>
      <p:sp>
        <p:nvSpPr>
          <p:cNvPr id="1048681" name="Footer Placeholder 4"/>
          <p:cNvSpPr>
            <a:spLocks noGrp="1"/>
          </p:cNvSpPr>
          <p:nvPr>
            <p:ph type="ftr" sz="quarter" idx="11"/>
          </p:nvPr>
        </p:nvSpPr>
        <p:spPr/>
        <p:txBody>
          <a:bodyPr/>
          <a:p>
            <a:endParaRPr lang="en-GB"/>
          </a:p>
        </p:txBody>
      </p:sp>
      <p:sp>
        <p:nvSpPr>
          <p:cNvPr id="1048682" name="Slide Number Placeholder 5"/>
          <p:cNvSpPr>
            <a:spLocks noGrp="1"/>
          </p:cNvSpPr>
          <p:nvPr>
            <p:ph type="sldNum" sz="quarter" idx="12"/>
          </p:nvPr>
        </p:nvSpPr>
        <p:spPr/>
        <p:txBody>
          <a:bodyPr/>
          <a:p>
            <a:fld id="{A90B76E5-128F-4592-9847-BCF01195B444}"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65" name=""/>
        <p:cNvGrpSpPr/>
        <p:nvPr/>
      </p:nvGrpSpPr>
      <p:grpSpPr>
        <a:xfrm>
          <a:off x="0" y="0"/>
          <a:ext cx="0" cy="0"/>
          <a:chOff x="0" y="0"/>
          <a:chExt cx="0" cy="0"/>
        </a:xfrm>
      </p:grpSpPr>
      <p:sp>
        <p:nvSpPr>
          <p:cNvPr id="1048683" name="Title 1"/>
          <p:cNvSpPr>
            <a:spLocks noGrp="1"/>
          </p:cNvSpPr>
          <p:nvPr>
            <p:ph type="title"/>
          </p:nvPr>
        </p:nvSpPr>
        <p:spPr/>
        <p:txBody>
          <a:bodyPr/>
          <a:p>
            <a:r>
              <a:rPr lang="en-US"/>
              <a:t>Click to edit Master title style</a:t>
            </a:r>
            <a:endParaRPr lang="en-GB"/>
          </a:p>
        </p:txBody>
      </p:sp>
      <p:sp>
        <p:nvSpPr>
          <p:cNvPr id="1048684" name="Content Placeholder 2"/>
          <p:cNvSpPr>
            <a:spLocks noGrp="1"/>
          </p:cNvSpPr>
          <p:nvPr>
            <p:ph sz="half" idx="1"/>
          </p:nvPr>
        </p:nvSpPr>
        <p:spPr>
          <a:xfrm>
            <a:off x="838200" y="1825625"/>
            <a:ext cx="5181600" cy="435133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85" name="Content Placeholder 3"/>
          <p:cNvSpPr>
            <a:spLocks noGrp="1"/>
          </p:cNvSpPr>
          <p:nvPr>
            <p:ph sz="half" idx="2"/>
          </p:nvPr>
        </p:nvSpPr>
        <p:spPr>
          <a:xfrm>
            <a:off x="6172200" y="1825625"/>
            <a:ext cx="5181600" cy="435133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86" name="Date Placeholder 4"/>
          <p:cNvSpPr>
            <a:spLocks noGrp="1"/>
          </p:cNvSpPr>
          <p:nvPr>
            <p:ph type="dt" sz="half" idx="10"/>
          </p:nvPr>
        </p:nvSpPr>
        <p:spPr/>
        <p:txBody>
          <a:bodyPr/>
          <a:p>
            <a:fld id="{DF7F1D5C-30D2-4F1A-8247-C6EBBFAB6FE5}" type="datetimeFigureOut">
              <a:rPr lang="en-GB" smtClean="0"/>
              <a:t>08/08/2026</a:t>
            </a:fld>
            <a:endParaRPr lang="en-GB"/>
          </a:p>
        </p:txBody>
      </p:sp>
      <p:sp>
        <p:nvSpPr>
          <p:cNvPr id="1048687" name="Footer Placeholder 5"/>
          <p:cNvSpPr>
            <a:spLocks noGrp="1"/>
          </p:cNvSpPr>
          <p:nvPr>
            <p:ph type="ftr" sz="quarter" idx="11"/>
          </p:nvPr>
        </p:nvSpPr>
        <p:spPr/>
        <p:txBody>
          <a:bodyPr/>
          <a:p>
            <a:endParaRPr lang="en-GB"/>
          </a:p>
        </p:txBody>
      </p:sp>
      <p:sp>
        <p:nvSpPr>
          <p:cNvPr id="1048688" name="Slide Number Placeholder 6"/>
          <p:cNvSpPr>
            <a:spLocks noGrp="1"/>
          </p:cNvSpPr>
          <p:nvPr>
            <p:ph type="sldNum" sz="quarter" idx="12"/>
          </p:nvPr>
        </p:nvSpPr>
        <p:spPr/>
        <p:txBody>
          <a:bodyPr/>
          <a:p>
            <a:fld id="{A90B76E5-128F-4592-9847-BCF01195B444}"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66" name=""/>
        <p:cNvGrpSpPr/>
        <p:nvPr/>
      </p:nvGrpSpPr>
      <p:grpSpPr>
        <a:xfrm>
          <a:off x="0" y="0"/>
          <a:ext cx="0" cy="0"/>
          <a:chOff x="0" y="0"/>
          <a:chExt cx="0" cy="0"/>
        </a:xfrm>
      </p:grpSpPr>
      <p:sp>
        <p:nvSpPr>
          <p:cNvPr id="1048689" name="Title 1"/>
          <p:cNvSpPr>
            <a:spLocks noGrp="1"/>
          </p:cNvSpPr>
          <p:nvPr>
            <p:ph type="title"/>
          </p:nvPr>
        </p:nvSpPr>
        <p:spPr>
          <a:xfrm>
            <a:off x="839788" y="365125"/>
            <a:ext cx="10515600" cy="1325563"/>
          </a:xfrm>
        </p:spPr>
        <p:txBody>
          <a:bodyPr/>
          <a:p>
            <a:r>
              <a:rPr lang="en-US"/>
              <a:t>Click to edit Master title style</a:t>
            </a:r>
            <a:endParaRPr lang="en-GB"/>
          </a:p>
        </p:txBody>
      </p:sp>
      <p:sp>
        <p:nvSpPr>
          <p:cNvPr id="1048690" name="Text Placeholder 2"/>
          <p:cNvSpPr>
            <a:spLocks noGrp="1"/>
          </p:cNvSpPr>
          <p:nvPr>
            <p:ph type="body" idx="1"/>
          </p:nvPr>
        </p:nvSpPr>
        <p:spPr>
          <a:xfrm>
            <a:off x="839788" y="1681163"/>
            <a:ext cx="5157787" cy="82391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691" name="Content Placeholder 3"/>
          <p:cNvSpPr>
            <a:spLocks noGrp="1"/>
          </p:cNvSpPr>
          <p:nvPr>
            <p:ph sz="half" idx="2"/>
          </p:nvPr>
        </p:nvSpPr>
        <p:spPr>
          <a:xfrm>
            <a:off x="839788" y="2505075"/>
            <a:ext cx="5157787" cy="368458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92" name="Text Placeholder 4"/>
          <p:cNvSpPr>
            <a:spLocks noGrp="1"/>
          </p:cNvSpPr>
          <p:nvPr>
            <p:ph type="body" sz="quarter" idx="3"/>
          </p:nvPr>
        </p:nvSpPr>
        <p:spPr>
          <a:xfrm>
            <a:off x="6172200" y="1681163"/>
            <a:ext cx="5183188" cy="82391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693" name="Content Placeholder 5"/>
          <p:cNvSpPr>
            <a:spLocks noGrp="1"/>
          </p:cNvSpPr>
          <p:nvPr>
            <p:ph sz="quarter" idx="4"/>
          </p:nvPr>
        </p:nvSpPr>
        <p:spPr>
          <a:xfrm>
            <a:off x="6172200" y="2505075"/>
            <a:ext cx="5183188" cy="368458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94" name="Date Placeholder 6"/>
          <p:cNvSpPr>
            <a:spLocks noGrp="1"/>
          </p:cNvSpPr>
          <p:nvPr>
            <p:ph type="dt" sz="half" idx="10"/>
          </p:nvPr>
        </p:nvSpPr>
        <p:spPr/>
        <p:txBody>
          <a:bodyPr/>
          <a:p>
            <a:fld id="{DF7F1D5C-30D2-4F1A-8247-C6EBBFAB6FE5}" type="datetimeFigureOut">
              <a:rPr lang="en-GB" smtClean="0"/>
              <a:t>08/08/2026</a:t>
            </a:fld>
            <a:endParaRPr lang="en-GB"/>
          </a:p>
        </p:txBody>
      </p:sp>
      <p:sp>
        <p:nvSpPr>
          <p:cNvPr id="1048695" name="Footer Placeholder 7"/>
          <p:cNvSpPr>
            <a:spLocks noGrp="1"/>
          </p:cNvSpPr>
          <p:nvPr>
            <p:ph type="ftr" sz="quarter" idx="11"/>
          </p:nvPr>
        </p:nvSpPr>
        <p:spPr/>
        <p:txBody>
          <a:bodyPr/>
          <a:p>
            <a:endParaRPr lang="en-GB"/>
          </a:p>
        </p:txBody>
      </p:sp>
      <p:sp>
        <p:nvSpPr>
          <p:cNvPr id="1048696" name="Slide Number Placeholder 8"/>
          <p:cNvSpPr>
            <a:spLocks noGrp="1"/>
          </p:cNvSpPr>
          <p:nvPr>
            <p:ph type="sldNum" sz="quarter" idx="12"/>
          </p:nvPr>
        </p:nvSpPr>
        <p:spPr/>
        <p:txBody>
          <a:bodyPr/>
          <a:p>
            <a:fld id="{A90B76E5-128F-4592-9847-BCF01195B444}"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60" name=""/>
        <p:cNvGrpSpPr/>
        <p:nvPr/>
      </p:nvGrpSpPr>
      <p:grpSpPr>
        <a:xfrm>
          <a:off x="0" y="0"/>
          <a:ext cx="0" cy="0"/>
          <a:chOff x="0" y="0"/>
          <a:chExt cx="0" cy="0"/>
        </a:xfrm>
      </p:grpSpPr>
      <p:sp>
        <p:nvSpPr>
          <p:cNvPr id="1048658" name="Title 1"/>
          <p:cNvSpPr>
            <a:spLocks noGrp="1"/>
          </p:cNvSpPr>
          <p:nvPr>
            <p:ph type="title"/>
          </p:nvPr>
        </p:nvSpPr>
        <p:spPr/>
        <p:txBody>
          <a:bodyPr/>
          <a:p>
            <a:r>
              <a:rPr lang="en-US"/>
              <a:t>Click to edit Master title style</a:t>
            </a:r>
            <a:endParaRPr lang="en-GB"/>
          </a:p>
        </p:txBody>
      </p:sp>
      <p:sp>
        <p:nvSpPr>
          <p:cNvPr id="1048659" name="Date Placeholder 2"/>
          <p:cNvSpPr>
            <a:spLocks noGrp="1"/>
          </p:cNvSpPr>
          <p:nvPr>
            <p:ph type="dt" sz="half" idx="10"/>
          </p:nvPr>
        </p:nvSpPr>
        <p:spPr/>
        <p:txBody>
          <a:bodyPr/>
          <a:p>
            <a:fld id="{DF7F1D5C-30D2-4F1A-8247-C6EBBFAB6FE5}" type="datetimeFigureOut">
              <a:rPr lang="en-GB" smtClean="0"/>
              <a:t>08/08/2026</a:t>
            </a:fld>
            <a:endParaRPr lang="en-GB"/>
          </a:p>
        </p:txBody>
      </p:sp>
      <p:sp>
        <p:nvSpPr>
          <p:cNvPr id="1048660" name="Footer Placeholder 3"/>
          <p:cNvSpPr>
            <a:spLocks noGrp="1"/>
          </p:cNvSpPr>
          <p:nvPr>
            <p:ph type="ftr" sz="quarter" idx="11"/>
          </p:nvPr>
        </p:nvSpPr>
        <p:spPr/>
        <p:txBody>
          <a:bodyPr/>
          <a:p>
            <a:endParaRPr lang="en-GB"/>
          </a:p>
        </p:txBody>
      </p:sp>
      <p:sp>
        <p:nvSpPr>
          <p:cNvPr id="1048661" name="Slide Number Placeholder 4"/>
          <p:cNvSpPr>
            <a:spLocks noGrp="1"/>
          </p:cNvSpPr>
          <p:nvPr>
            <p:ph type="sldNum" sz="quarter" idx="12"/>
          </p:nvPr>
        </p:nvSpPr>
        <p:spPr/>
        <p:txBody>
          <a:bodyPr/>
          <a:p>
            <a:fld id="{A90B76E5-128F-4592-9847-BCF01195B44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67" name=""/>
        <p:cNvGrpSpPr/>
        <p:nvPr/>
      </p:nvGrpSpPr>
      <p:grpSpPr>
        <a:xfrm>
          <a:off x="0" y="0"/>
          <a:ext cx="0" cy="0"/>
          <a:chOff x="0" y="0"/>
          <a:chExt cx="0" cy="0"/>
        </a:xfrm>
      </p:grpSpPr>
      <p:sp>
        <p:nvSpPr>
          <p:cNvPr id="1048697" name="Date Placeholder 1"/>
          <p:cNvSpPr>
            <a:spLocks noGrp="1"/>
          </p:cNvSpPr>
          <p:nvPr>
            <p:ph type="dt" sz="half" idx="10"/>
          </p:nvPr>
        </p:nvSpPr>
        <p:spPr/>
        <p:txBody>
          <a:bodyPr/>
          <a:p>
            <a:fld id="{DF7F1D5C-30D2-4F1A-8247-C6EBBFAB6FE5}" type="datetimeFigureOut">
              <a:rPr lang="en-GB" smtClean="0"/>
              <a:t>08/08/2026</a:t>
            </a:fld>
            <a:endParaRPr lang="en-GB"/>
          </a:p>
        </p:txBody>
      </p:sp>
      <p:sp>
        <p:nvSpPr>
          <p:cNvPr id="1048698" name="Footer Placeholder 2"/>
          <p:cNvSpPr>
            <a:spLocks noGrp="1"/>
          </p:cNvSpPr>
          <p:nvPr>
            <p:ph type="ftr" sz="quarter" idx="11"/>
          </p:nvPr>
        </p:nvSpPr>
        <p:spPr/>
        <p:txBody>
          <a:bodyPr/>
          <a:p>
            <a:endParaRPr lang="en-GB"/>
          </a:p>
        </p:txBody>
      </p:sp>
      <p:sp>
        <p:nvSpPr>
          <p:cNvPr id="1048699" name="Slide Number Placeholder 3"/>
          <p:cNvSpPr>
            <a:spLocks noGrp="1"/>
          </p:cNvSpPr>
          <p:nvPr>
            <p:ph type="sldNum" sz="quarter" idx="12"/>
          </p:nvPr>
        </p:nvSpPr>
        <p:spPr/>
        <p:txBody>
          <a:bodyPr/>
          <a:p>
            <a:fld id="{A90B76E5-128F-4592-9847-BCF01195B44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68" name=""/>
        <p:cNvGrpSpPr/>
        <p:nvPr/>
      </p:nvGrpSpPr>
      <p:grpSpPr>
        <a:xfrm>
          <a:off x="0" y="0"/>
          <a:ext cx="0" cy="0"/>
          <a:chOff x="0" y="0"/>
          <a:chExt cx="0" cy="0"/>
        </a:xfrm>
      </p:grpSpPr>
      <p:sp>
        <p:nvSpPr>
          <p:cNvPr id="1048700"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1048701"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02" name="Text Placeholder 3"/>
          <p:cNvSpPr>
            <a:spLocks noGrp="1"/>
          </p:cNvSpPr>
          <p:nvPr>
            <p:ph type="body" sz="half" idx="2"/>
          </p:nvPr>
        </p:nvSpPr>
        <p:spPr>
          <a:xfrm>
            <a:off x="839788" y="2057400"/>
            <a:ext cx="3932237" cy="3811588"/>
          </a:xfrm>
        </p:spPr>
        <p:txBody>
          <a:bodyPr/>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1048703" name="Date Placeholder 4"/>
          <p:cNvSpPr>
            <a:spLocks noGrp="1"/>
          </p:cNvSpPr>
          <p:nvPr>
            <p:ph type="dt" sz="half" idx="10"/>
          </p:nvPr>
        </p:nvSpPr>
        <p:spPr/>
        <p:txBody>
          <a:bodyPr/>
          <a:p>
            <a:fld id="{DF7F1D5C-30D2-4F1A-8247-C6EBBFAB6FE5}" type="datetimeFigureOut">
              <a:rPr lang="en-GB" smtClean="0"/>
              <a:t>08/08/2026</a:t>
            </a:fld>
            <a:endParaRPr lang="en-GB"/>
          </a:p>
        </p:txBody>
      </p:sp>
      <p:sp>
        <p:nvSpPr>
          <p:cNvPr id="1048704" name="Footer Placeholder 5"/>
          <p:cNvSpPr>
            <a:spLocks noGrp="1"/>
          </p:cNvSpPr>
          <p:nvPr>
            <p:ph type="ftr" sz="quarter" idx="11"/>
          </p:nvPr>
        </p:nvSpPr>
        <p:spPr/>
        <p:txBody>
          <a:bodyPr/>
          <a:p>
            <a:endParaRPr lang="en-GB"/>
          </a:p>
        </p:txBody>
      </p:sp>
      <p:sp>
        <p:nvSpPr>
          <p:cNvPr id="1048705" name="Slide Number Placeholder 6"/>
          <p:cNvSpPr>
            <a:spLocks noGrp="1"/>
          </p:cNvSpPr>
          <p:nvPr>
            <p:ph type="sldNum" sz="quarter" idx="12"/>
          </p:nvPr>
        </p:nvSpPr>
        <p:spPr/>
        <p:txBody>
          <a:bodyPr/>
          <a:p>
            <a:fld id="{A90B76E5-128F-4592-9847-BCF01195B444}"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62" name=""/>
        <p:cNvGrpSpPr/>
        <p:nvPr/>
      </p:nvGrpSpPr>
      <p:grpSpPr>
        <a:xfrm>
          <a:off x="0" y="0"/>
          <a:ext cx="0" cy="0"/>
          <a:chOff x="0" y="0"/>
          <a:chExt cx="0" cy="0"/>
        </a:xfrm>
      </p:grpSpPr>
      <p:sp>
        <p:nvSpPr>
          <p:cNvPr id="1048667"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1048668" name="Picture Placeholder 2"/>
          <p:cNvSpPr>
            <a:spLocks noGrp="1"/>
          </p:cNvSpPr>
          <p:nvPr>
            <p:ph type="pic" idx="1"/>
          </p:nvPr>
        </p:nvSpPr>
        <p:spPr>
          <a:xfrm>
            <a:off x="5183188" y="987425"/>
            <a:ext cx="6172200" cy="4873625"/>
          </a:xfrm>
        </p:spPr>
        <p:txBody>
          <a:bodyPr/>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GB"/>
          </a:p>
        </p:txBody>
      </p:sp>
      <p:sp>
        <p:nvSpPr>
          <p:cNvPr id="1048669" name="Text Placeholder 3"/>
          <p:cNvSpPr>
            <a:spLocks noGrp="1"/>
          </p:cNvSpPr>
          <p:nvPr>
            <p:ph type="body" sz="half" idx="2"/>
          </p:nvPr>
        </p:nvSpPr>
        <p:spPr>
          <a:xfrm>
            <a:off x="839788" y="2057400"/>
            <a:ext cx="3932237" cy="3811588"/>
          </a:xfrm>
        </p:spPr>
        <p:txBody>
          <a:bodyPr/>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1048670" name="Date Placeholder 4"/>
          <p:cNvSpPr>
            <a:spLocks noGrp="1"/>
          </p:cNvSpPr>
          <p:nvPr>
            <p:ph type="dt" sz="half" idx="10"/>
          </p:nvPr>
        </p:nvSpPr>
        <p:spPr/>
        <p:txBody>
          <a:bodyPr/>
          <a:p>
            <a:fld id="{DF7F1D5C-30D2-4F1A-8247-C6EBBFAB6FE5}" type="datetimeFigureOut">
              <a:rPr lang="en-GB" smtClean="0"/>
              <a:t>08/08/2026</a:t>
            </a:fld>
            <a:endParaRPr lang="en-GB"/>
          </a:p>
        </p:txBody>
      </p:sp>
      <p:sp>
        <p:nvSpPr>
          <p:cNvPr id="1048671" name="Footer Placeholder 5"/>
          <p:cNvSpPr>
            <a:spLocks noGrp="1"/>
          </p:cNvSpPr>
          <p:nvPr>
            <p:ph type="ftr" sz="quarter" idx="11"/>
          </p:nvPr>
        </p:nvSpPr>
        <p:spPr/>
        <p:txBody>
          <a:bodyPr/>
          <a:p>
            <a:endParaRPr lang="en-GB"/>
          </a:p>
        </p:txBody>
      </p:sp>
      <p:sp>
        <p:nvSpPr>
          <p:cNvPr id="1048672" name="Slide Number Placeholder 6"/>
          <p:cNvSpPr>
            <a:spLocks noGrp="1"/>
          </p:cNvSpPr>
          <p:nvPr>
            <p:ph type="sldNum" sz="quarter" idx="12"/>
          </p:nvPr>
        </p:nvSpPr>
        <p:spPr/>
        <p:txBody>
          <a:bodyPr/>
          <a:p>
            <a:fld id="{A90B76E5-128F-4592-9847-BCF01195B444}"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63" name=""/>
        <p:cNvGrpSpPr/>
        <p:nvPr/>
      </p:nvGrpSpPr>
      <p:grpSpPr>
        <a:xfrm>
          <a:off x="0" y="0"/>
          <a:ext cx="0" cy="0"/>
          <a:chOff x="0" y="0"/>
          <a:chExt cx="0" cy="0"/>
        </a:xfrm>
      </p:grpSpPr>
      <p:sp>
        <p:nvSpPr>
          <p:cNvPr id="1048673" name="Title 1"/>
          <p:cNvSpPr>
            <a:spLocks noGrp="1"/>
          </p:cNvSpPr>
          <p:nvPr>
            <p:ph type="title"/>
          </p:nvPr>
        </p:nvSpPr>
        <p:spPr/>
        <p:txBody>
          <a:bodyPr/>
          <a:p>
            <a:r>
              <a:rPr lang="en-US"/>
              <a:t>Click to edit Master title style</a:t>
            </a:r>
            <a:endParaRPr lang="en-GB"/>
          </a:p>
        </p:txBody>
      </p:sp>
      <p:sp>
        <p:nvSpPr>
          <p:cNvPr id="1048674" name="Vertical Text Placeholder 2"/>
          <p:cNvSpPr>
            <a:spLocks noGrp="1"/>
          </p:cNvSpPr>
          <p:nvPr>
            <p:ph type="body" orient="vert" idx="1"/>
          </p:nvPr>
        </p:nvSpPr>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75" name="Date Placeholder 3"/>
          <p:cNvSpPr>
            <a:spLocks noGrp="1"/>
          </p:cNvSpPr>
          <p:nvPr>
            <p:ph type="dt" sz="half" idx="10"/>
          </p:nvPr>
        </p:nvSpPr>
        <p:spPr/>
        <p:txBody>
          <a:bodyPr/>
          <a:p>
            <a:fld id="{DF7F1D5C-30D2-4F1A-8247-C6EBBFAB6FE5}" type="datetimeFigureOut">
              <a:rPr lang="en-GB" smtClean="0"/>
              <a:t>08/08/2026</a:t>
            </a:fld>
            <a:endParaRPr lang="en-GB"/>
          </a:p>
        </p:txBody>
      </p:sp>
      <p:sp>
        <p:nvSpPr>
          <p:cNvPr id="1048676" name="Footer Placeholder 4"/>
          <p:cNvSpPr>
            <a:spLocks noGrp="1"/>
          </p:cNvSpPr>
          <p:nvPr>
            <p:ph type="ftr" sz="quarter" idx="11"/>
          </p:nvPr>
        </p:nvSpPr>
        <p:spPr/>
        <p:txBody>
          <a:bodyPr/>
          <a:p>
            <a:endParaRPr lang="en-GB"/>
          </a:p>
        </p:txBody>
      </p:sp>
      <p:sp>
        <p:nvSpPr>
          <p:cNvPr id="1048677" name="Slide Number Placeholder 5"/>
          <p:cNvSpPr>
            <a:spLocks noGrp="1"/>
          </p:cNvSpPr>
          <p:nvPr>
            <p:ph type="sldNum" sz="quarter" idx="12"/>
          </p:nvPr>
        </p:nvSpPr>
        <p:spPr/>
        <p:txBody>
          <a:bodyPr/>
          <a:p>
            <a:fld id="{A90B76E5-128F-4592-9847-BCF01195B44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61" name=""/>
        <p:cNvGrpSpPr/>
        <p:nvPr/>
      </p:nvGrpSpPr>
      <p:grpSpPr>
        <a:xfrm>
          <a:off x="0" y="0"/>
          <a:ext cx="0" cy="0"/>
          <a:chOff x="0" y="0"/>
          <a:chExt cx="0" cy="0"/>
        </a:xfrm>
      </p:grpSpPr>
      <p:sp>
        <p:nvSpPr>
          <p:cNvPr id="1048662" name="Vertical Title 1"/>
          <p:cNvSpPr>
            <a:spLocks noGrp="1"/>
          </p:cNvSpPr>
          <p:nvPr>
            <p:ph type="title" orient="vert"/>
          </p:nvPr>
        </p:nvSpPr>
        <p:spPr>
          <a:xfrm>
            <a:off x="8724900" y="365125"/>
            <a:ext cx="2628900" cy="5811838"/>
          </a:xfrm>
        </p:spPr>
        <p:txBody>
          <a:bodyPr vert="eaVert"/>
          <a:p>
            <a:r>
              <a:rPr lang="en-US"/>
              <a:t>Click to edit Master title style</a:t>
            </a:r>
            <a:endParaRPr lang="en-GB"/>
          </a:p>
        </p:txBody>
      </p:sp>
      <p:sp>
        <p:nvSpPr>
          <p:cNvPr id="1048663" name="Vertical Text Placeholder 2"/>
          <p:cNvSpPr>
            <a:spLocks noGrp="1"/>
          </p:cNvSpPr>
          <p:nvPr>
            <p:ph type="body" orient="vert" idx="1"/>
          </p:nvPr>
        </p:nvSpPr>
        <p:spPr>
          <a:xfrm>
            <a:off x="838200" y="365125"/>
            <a:ext cx="7734300" cy="5811838"/>
          </a:xfrm>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64" name="Date Placeholder 3"/>
          <p:cNvSpPr>
            <a:spLocks noGrp="1"/>
          </p:cNvSpPr>
          <p:nvPr>
            <p:ph type="dt" sz="half" idx="10"/>
          </p:nvPr>
        </p:nvSpPr>
        <p:spPr/>
        <p:txBody>
          <a:bodyPr/>
          <a:p>
            <a:fld id="{DF7F1D5C-30D2-4F1A-8247-C6EBBFAB6FE5}" type="datetimeFigureOut">
              <a:rPr lang="en-GB" smtClean="0"/>
              <a:t>08/08/2026</a:t>
            </a:fld>
            <a:endParaRPr lang="en-GB"/>
          </a:p>
        </p:txBody>
      </p:sp>
      <p:sp>
        <p:nvSpPr>
          <p:cNvPr id="1048665" name="Footer Placeholder 4"/>
          <p:cNvSpPr>
            <a:spLocks noGrp="1"/>
          </p:cNvSpPr>
          <p:nvPr>
            <p:ph type="ftr" sz="quarter" idx="11"/>
          </p:nvPr>
        </p:nvSpPr>
        <p:spPr/>
        <p:txBody>
          <a:bodyPr/>
          <a:p>
            <a:endParaRPr lang="en-GB"/>
          </a:p>
        </p:txBody>
      </p:sp>
      <p:sp>
        <p:nvSpPr>
          <p:cNvPr id="1048666" name="Slide Number Placeholder 5"/>
          <p:cNvSpPr>
            <a:spLocks noGrp="1"/>
          </p:cNvSpPr>
          <p:nvPr>
            <p:ph type="sldNum" sz="quarter" idx="12"/>
          </p:nvPr>
        </p:nvSpPr>
        <p:spPr/>
        <p:txBody>
          <a:bodyPr/>
          <a:p>
            <a:fld id="{A90B76E5-128F-4592-9847-BCF01195B444}"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20">
          <a:fgClr>
            <a:schemeClr val="accent2">
              <a:lumMod val="40000"/>
              <a:lumOff val="60000"/>
            </a:schemeClr>
          </a:fgClr>
          <a:bgClr>
            <a:schemeClr val="bg1"/>
          </a:bgClr>
        </a:pattFill>
        <a:effectLst/>
      </p:bgPr>
    </p:bg>
    <p:spTree>
      <p:nvGrpSpPr>
        <p:cNvPr id="12" name=""/>
        <p:cNvGrpSpPr/>
        <p:nvPr/>
      </p:nvGrpSpPr>
      <p:grpSpPr>
        <a:xfrm>
          <a:off x="0" y="0"/>
          <a:ext cx="0" cy="0"/>
          <a:chOff x="0" y="0"/>
          <a:chExt cx="0" cy="0"/>
        </a:xfrm>
      </p:grpSpPr>
      <p:sp>
        <p:nvSpPr>
          <p:cNvPr id="1048576" name="Title Placeholder 1"/>
          <p:cNvSpPr>
            <a:spLocks noGrp="1"/>
          </p:cNvSpPr>
          <p:nvPr>
            <p:ph type="title"/>
          </p:nvPr>
        </p:nvSpPr>
        <p:spPr>
          <a:xfrm>
            <a:off x="838200" y="365125"/>
            <a:ext cx="10515600" cy="1325563"/>
          </a:xfrm>
          <a:prstGeom prst="rect"/>
        </p:spPr>
        <p:txBody>
          <a:bodyPr anchor="ctr" bIns="45720" lIns="91440" rIns="91440" rtlCol="0" tIns="45720" vert="horz">
            <a:normAutofit/>
          </a:bodyPr>
          <a:p>
            <a:r>
              <a:rPr lang="en-US"/>
              <a:t>Click to edit Master title style</a:t>
            </a:r>
            <a:endParaRPr lang="en-GB"/>
          </a:p>
        </p:txBody>
      </p:sp>
      <p:sp>
        <p:nvSpPr>
          <p:cNvPr id="1048577" name="Text Placeholder 2"/>
          <p:cNvSpPr>
            <a:spLocks noGrp="1"/>
          </p:cNvSpPr>
          <p:nvPr>
            <p:ph type="body" idx="1"/>
          </p:nvPr>
        </p:nvSpPr>
        <p:spPr>
          <a:xfrm>
            <a:off x="838200" y="1825625"/>
            <a:ext cx="10515600" cy="4351338"/>
          </a:xfrm>
          <a:prstGeom prst="rect"/>
        </p:spPr>
        <p:txBody>
          <a:bodyPr bIns="45720" lIns="91440" rIns="91440" rtlCol="0" tIns="45720" vert="horz">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578" name="Date Placeholder 3"/>
          <p:cNvSpPr>
            <a:spLocks noGrp="1"/>
          </p:cNvSpPr>
          <p:nvPr>
            <p:ph type="dt" sz="half" idx="2"/>
          </p:nvPr>
        </p:nvSpPr>
        <p:spPr>
          <a:xfrm>
            <a:off x="838200" y="6356350"/>
            <a:ext cx="2743200" cy="365125"/>
          </a:xfrm>
          <a:prstGeom prst="rect"/>
        </p:spPr>
        <p:txBody>
          <a:bodyPr anchor="ctr" bIns="45720" lIns="91440" rIns="91440" rtlCol="0" tIns="45720" vert="horz"/>
          <a:lstStyle>
            <a:lvl1pPr algn="l">
              <a:defRPr sz="1200">
                <a:solidFill>
                  <a:schemeClr val="tx1">
                    <a:tint val="75000"/>
                  </a:schemeClr>
                </a:solidFill>
              </a:defRPr>
            </a:lvl1pPr>
          </a:lstStyle>
          <a:p>
            <a:fld id="{DF7F1D5C-30D2-4F1A-8247-C6EBBFAB6FE5}" type="datetimeFigureOut">
              <a:rPr lang="en-GB" smtClean="0"/>
              <a:t>08/08/2026</a:t>
            </a:fld>
            <a:endParaRPr lang="en-GB"/>
          </a:p>
        </p:txBody>
      </p:sp>
      <p:sp>
        <p:nvSpPr>
          <p:cNvPr id="1048579" name="Footer Placeholder 4"/>
          <p:cNvSpPr>
            <a:spLocks noGrp="1"/>
          </p:cNvSpPr>
          <p:nvPr>
            <p:ph type="ftr" sz="quarter" idx="3"/>
          </p:nvPr>
        </p:nvSpPr>
        <p:spPr>
          <a:xfrm>
            <a:off x="4038600" y="6356350"/>
            <a:ext cx="4114800" cy="365125"/>
          </a:xfrm>
          <a:prstGeom prst="rect"/>
        </p:spPr>
        <p:txBody>
          <a:bodyPr anchor="ctr" bIns="45720" lIns="91440" rIns="91440" rtlCol="0" tIns="45720" vert="horz"/>
          <a:lstStyle>
            <a:lvl1pPr algn="ctr">
              <a:defRPr sz="1200">
                <a:solidFill>
                  <a:schemeClr val="tx1">
                    <a:tint val="75000"/>
                  </a:schemeClr>
                </a:solidFill>
              </a:defRPr>
            </a:lvl1pPr>
          </a:lstStyle>
          <a:p>
            <a:endParaRPr lang="en-GB"/>
          </a:p>
        </p:txBody>
      </p:sp>
      <p:sp>
        <p:nvSpPr>
          <p:cNvPr id="1048580" name="Slide Number Placeholder 5"/>
          <p:cNvSpPr>
            <a:spLocks noGrp="1"/>
          </p:cNvSpPr>
          <p:nvPr>
            <p:ph type="sldNum" sz="quarter" idx="4"/>
          </p:nvPr>
        </p:nvSpPr>
        <p:spPr>
          <a:xfrm>
            <a:off x="8610600" y="6356350"/>
            <a:ext cx="2743200" cy="365125"/>
          </a:xfrm>
          <a:prstGeom prst="rect"/>
        </p:spPr>
        <p:txBody>
          <a:bodyPr anchor="ctr" bIns="45720" lIns="91440" rIns="91440" rtlCol="0" tIns="45720" vert="horz"/>
          <a:lstStyle>
            <a:lvl1pPr algn="r">
              <a:defRPr sz="1200">
                <a:solidFill>
                  <a:schemeClr val="tx1">
                    <a:tint val="75000"/>
                  </a:schemeClr>
                </a:solidFill>
              </a:defRPr>
            </a:lvl1pPr>
          </a:lstStyle>
          <a:p>
            <a:fld id="{A90B76E5-128F-4592-9847-BCF01195B444}" type="slidenum">
              <a:rPr lang="en-GB" smtClean="0"/>
              <a:t>‹#›</a:t>
            </a:fld>
            <a:endParaRPr lang="en-GB"/>
          </a:p>
        </p:txBody>
      </p:sp>
    </p:spTree>
  </p:cSld>
  <p:clrMap accent1="accent1" accent2="accent2" accent3="accent3" accent4="accent4" accent5="accent5" accent6="accent6" bg1="lt1" bg2="lt2" tx1="dk1" tx2="dk2"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eaLnBrk="1" hangingPunct="1" latinLnBrk="0" rtl="0">
        <a:lnSpc>
          <a:spcPct val="90000"/>
        </a:lnSpc>
        <a:spcBef>
          <a:spcPct val="0"/>
        </a:spcBef>
        <a:buNone/>
        <a:defRPr sz="4400" kern="1200">
          <a:solidFill>
            <a:schemeClr val="tx1"/>
          </a:solidFill>
          <a:latin typeface="+mj-lt"/>
          <a:ea typeface="+mj-ea"/>
          <a:cs typeface="+mj-cs"/>
        </a:defRPr>
      </a:lvl1pPr>
    </p:titleStyle>
    <p:body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image" Target="../media/image2.png"/><Relationship Id="rId2" Type="http://schemas.openxmlformats.org/officeDocument/2006/relationships/slideLayout" Target="../slideLayouts/slideLayout2.xml"/><Relationship Id="rId3"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2.xml"/><Relationship Id="rId3"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image" Target="../media/image4.png"/><Relationship Id="rId2" Type="http://schemas.openxmlformats.org/officeDocument/2006/relationships/slideLayout" Target="../slideLayouts/slideLayout2.xml"/><Relationship Id="rId3"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image" Target="../media/image5.png"/><Relationship Id="rId2" Type="http://schemas.openxmlformats.org/officeDocument/2006/relationships/slideLayout" Target="../slideLayouts/slideLayout2.xml"/><Relationship Id="rId3"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image" Target="../media/image6.png"/><Relationship Id="rId2" Type="http://schemas.openxmlformats.org/officeDocument/2006/relationships/image" Target="../media/image7.png"/><Relationship Id="rId3" Type="http://schemas.openxmlformats.org/officeDocument/2006/relationships/slideLayout" Target="../slideLayouts/slideLayout2.xml"/><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image" Target="../media/image8.png"/><Relationship Id="rId2" Type="http://schemas.openxmlformats.org/officeDocument/2006/relationships/slideLayout" Target="../slideLayouts/slideLayout2.xml"/><Relationship Id="rId3"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2.xml"/><Relationship Id="rId3"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image" Target="../media/image10.png"/><Relationship Id="rId2" Type="http://schemas.openxmlformats.org/officeDocument/2006/relationships/slideLayout" Target="../slideLayouts/slideLayout2.xml"/><Relationship Id="rId3"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2.xml"/><Relationship Id="rId3"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1" Type="http://schemas.openxmlformats.org/officeDocument/2006/relationships/image" Target="../media/image12.png"/><Relationship Id="rId2" Type="http://schemas.openxmlformats.org/officeDocument/2006/relationships/slideLayout" Target="../slideLayouts/slideLayout2.xml"/><Relationship Id="rId3"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1" Type="http://schemas.openxmlformats.org/officeDocument/2006/relationships/hyperlink" Target="https://www.allergyuk.org/about-us/media-centre/statistics-and-figures/" TargetMode="External"/><Relationship Id="rId2" Type="http://schemas.openxmlformats.org/officeDocument/2006/relationships/hyperlink" Target="https://doi.org/10.3389/fimmu.2026.1815798" TargetMode="External"/><Relationship Id="rId3" Type="http://schemas.openxmlformats.org/officeDocument/2006/relationships/hyperlink" Target="https://www.asthmaandlung.org.uk/conditions/asthma/what-asthma" TargetMode="External"/><Relationship Id="rId4" Type="http://schemas.openxmlformats.org/officeDocument/2006/relationships/hyperlink" Target="https://doi.org/10.1136/thorax-2024-222910" TargetMode="External"/><Relationship Id="rId5" Type="http://schemas.openxmlformats.org/officeDocument/2006/relationships/hyperlink" Target="https://www.brit-thoracic.org.uk/clinical-resources/guidelines/asthma-chronic/" TargetMode="External"/><Relationship Id="rId6" Type="http://schemas.openxmlformats.org/officeDocument/2006/relationships/hyperlink" Target="https://doi.org/10.1080/02770903.2021.1959926" TargetMode="External"/><Relationship Id="rId7" Type="http://schemas.openxmlformats.org/officeDocument/2006/relationships/hyperlink" Target="https://commonslibrary.parliament.uk/research-briefings/cdp-2024-0148/" TargetMode="External"/><Relationship Id="rId8" Type="http://schemas.openxmlformats.org/officeDocument/2006/relationships/hyperlink" Target="https://www.globalasthmareport.org/2018/burden/economic.php" TargetMode="External"/><Relationship Id="rId9" Type="http://schemas.openxmlformats.org/officeDocument/2006/relationships/hyperlink" Target="https://doi.org/10.3390/jcm13195775" TargetMode="External"/><Relationship Id="rId10" Type="http://schemas.openxmlformats.org/officeDocument/2006/relationships/hyperlink" Target="https://www.gov.uk/guidance/asthma-and-airborne-allergens" TargetMode="External"/><Relationship Id="rId11" Type="http://schemas.openxmlformats.org/officeDocument/2006/relationships/hyperlink" Target="https://doi.org/10.1183/20734735.0133-2023" TargetMode="External"/><Relationship Id="rId12" Type="http://schemas.openxmlformats.org/officeDocument/2006/relationships/hyperlink" Target="https://doi.org/10.3390/children11040469" TargetMode="External"/><Relationship Id="rId13" Type="http://schemas.openxmlformats.org/officeDocument/2006/relationships/hyperlink" Target="https://doi.org/10.1016/S2213-2600(25)00256-5" TargetMode="External"/><Relationship Id="rId14" Type="http://schemas.openxmlformats.org/officeDocument/2006/relationships/hyperlink" Target="https://doi.org/10.1136/bmjresp-2023-001959" TargetMode="External"/><Relationship Id="rId15" Type="http://schemas.openxmlformats.org/officeDocument/2006/relationships/hyperlink" Target="https://doi.org/10.1111/hsc.13611" TargetMode="External"/><Relationship Id="rId16" Type="http://schemas.openxmlformats.org/officeDocument/2006/relationships/hyperlink" Target="https://doi.org/10.1183/13993003.01585-2021" TargetMode="External"/><Relationship Id="rId17" Type="http://schemas.openxmlformats.org/officeDocument/2006/relationships/hyperlink" Target="https://www.nhs.uk/conditions/asthma/" TargetMode="External"/><Relationship Id="rId18" Type="http://schemas.openxmlformats.org/officeDocument/2006/relationships/hyperlink" Target="https://www.england.nhs.uk/personalisedcare/comprehensive-model-of-personalised-care/" TargetMode="External"/><Relationship Id="rId19" Type="http://schemas.openxmlformats.org/officeDocument/2006/relationships/hyperlink" Target="https://www.england.nhs.uk/london/wp-content/uploads/sites/8/2025/10/MART-and-AIR-for-General-Practice_.pdf" TargetMode="External"/><Relationship Id="rId20" Type="http://schemas.openxmlformats.org/officeDocument/2006/relationships/hyperlink" Target="https://www.nhsinform.scot/illnesses-and-conditions/lungs-and-airways/asthma/" TargetMode="External"/><Relationship Id="rId21" Type="http://schemas.openxmlformats.org/officeDocument/2006/relationships/hyperlink" Target="https://www.nice.org.uk/guidance/ng245/chapter/Recommendations%23initial-clinical-assessment" TargetMode="External"/><Relationship Id="rId22" Type="http://schemas.openxmlformats.org/officeDocument/2006/relationships/hyperlink" Target="https://www.mdpi.com/1660-4601/19/5/2788" TargetMode="External"/><Relationship Id="rId23" Type="http://schemas.openxmlformats.org/officeDocument/2006/relationships/hyperlink" Target="https://doi.org/10.1111/jan.70127" TargetMode="External"/><Relationship Id="rId24" Type="http://schemas.openxmlformats.org/officeDocument/2006/relationships/hyperlink" Target="https://doi.org/10.3389/fmed.2025.1639805" TargetMode="External"/><Relationship Id="rId25" Type="http://schemas.openxmlformats.org/officeDocument/2006/relationships/hyperlink" Target="https://doi.org/10.5498/wjp.v14.i12.1797" TargetMode="External"/><Relationship Id="rId26" Type="http://schemas.openxmlformats.org/officeDocument/2006/relationships/hyperlink" Target="https://doi.org/10.54209/eduhealth.v15i01" TargetMode="External"/><Relationship Id="rId27" Type="http://schemas.openxmlformats.org/officeDocument/2006/relationships/hyperlink" Target="https://doi.org/10.1136/emermed-2024-214407" TargetMode="External"/><Relationship Id="rId28" Type="http://schemas.openxmlformats.org/officeDocument/2006/relationships/hyperlink" Target="https://www.statista.com/statistics/449345/asthma-prevalence-united-kingdom-uk/?srsltid=AfmBOoo6PZnTgFVNNaoPmwqS83Fo3UdTOxGMTIKs3wFOGCZowW9-PzVH" TargetMode="External"/><Relationship Id="rId29" Type="http://schemas.openxmlformats.org/officeDocument/2006/relationships/hyperlink" Target="https://www.who.int/news-room/fact-sheets/detail/asthma" TargetMode="External"/><Relationship Id="rId30" Type="http://schemas.openxmlformats.org/officeDocument/2006/relationships/hyperlink" Target="https://doi.org/10.1136/bmjresp-2025-003144" TargetMode="External"/><Relationship Id="rId3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25" name=""/>
        <p:cNvGrpSpPr/>
        <p:nvPr/>
      </p:nvGrpSpPr>
      <p:grpSpPr>
        <a:xfrm>
          <a:off x="0" y="0"/>
          <a:ext cx="0" cy="0"/>
          <a:chOff x="0" y="0"/>
          <a:chExt cx="0" cy="0"/>
        </a:xfrm>
      </p:grpSpPr>
      <p:sp>
        <p:nvSpPr>
          <p:cNvPr id="1048586" name="Title 1"/>
          <p:cNvSpPr>
            <a:spLocks noGrp="1"/>
          </p:cNvSpPr>
          <p:nvPr>
            <p:ph type="ctrTitle"/>
          </p:nvPr>
        </p:nvSpPr>
        <p:spPr>
          <a:xfrm>
            <a:off x="530087" y="1802296"/>
            <a:ext cx="11171583" cy="3511825"/>
          </a:xfrm>
        </p:spPr>
        <p:txBody>
          <a:bodyPr>
            <a:normAutofit/>
          </a:bodyPr>
          <a:p>
            <a:pPr>
              <a:lnSpc>
                <a:spcPct val="150000"/>
              </a:lnSpc>
              <a:spcBef>
                <a:spcPts val="1000"/>
              </a:spcBef>
            </a:pPr>
            <a:r>
              <a:rPr b="1" dirty="0" sz="2400" lang="en-GB">
                <a:effectLst/>
                <a:latin typeface="Arial" panose="020B0604020202020204" pitchFamily="34" charset="0"/>
                <a:ea typeface="Arial" panose="020B0604020202020204" pitchFamily="34" charset="0"/>
              </a:rPr>
              <a:t>Programme: MSc Public Health and Social Care in Practice</a:t>
            </a:r>
            <a:br>
              <a:rPr dirty="0" sz="2400" lang="en-IN">
                <a:effectLst/>
                <a:latin typeface="Arial" panose="020B0604020202020204" pitchFamily="34" charset="0"/>
                <a:ea typeface="Arial" panose="020B0604020202020204" pitchFamily="34" charset="0"/>
              </a:rPr>
            </a:br>
            <a:r>
              <a:rPr b="1" dirty="0" sz="2400" lang="en-GB">
                <a:effectLst/>
                <a:latin typeface="Arial" panose="020B0604020202020204" pitchFamily="34" charset="0"/>
                <a:ea typeface="Arial" panose="020B0604020202020204" pitchFamily="34" charset="0"/>
              </a:rPr>
              <a:t>Module: Community Care and Management of Longer-term Conditions</a:t>
            </a:r>
            <a:br>
              <a:rPr dirty="0" sz="2400" lang="en-IN">
                <a:effectLst/>
                <a:latin typeface="Arial" panose="020B0604020202020204" pitchFamily="34" charset="0"/>
                <a:ea typeface="Arial" panose="020B0604020202020204" pitchFamily="34" charset="0"/>
              </a:rPr>
            </a:br>
            <a:r>
              <a:rPr b="1" dirty="0" sz="2400" lang="en-GB">
                <a:effectLst/>
                <a:latin typeface="Arial" panose="020B0604020202020204" pitchFamily="34" charset="0"/>
                <a:ea typeface="Arial" panose="020B0604020202020204" pitchFamily="34" charset="0"/>
              </a:rPr>
              <a:t>Module code: LCHS7003</a:t>
            </a:r>
            <a:br>
              <a:rPr dirty="0" sz="2400" lang="en-IN">
                <a:effectLst/>
                <a:latin typeface="Arial" panose="020B0604020202020204" pitchFamily="34" charset="0"/>
                <a:ea typeface="Arial" panose="020B0604020202020204" pitchFamily="34" charset="0"/>
              </a:rPr>
            </a:br>
            <a:r>
              <a:rPr b="1" dirty="0" sz="2400" lang="en-GB">
                <a:effectLst/>
                <a:latin typeface="Arial" panose="020B0604020202020204" pitchFamily="34" charset="0"/>
                <a:ea typeface="Arial" panose="020B0604020202020204" pitchFamily="34" charset="0"/>
              </a:rPr>
              <a:t>Lecturer: Muhammad Khan</a:t>
            </a:r>
            <a:br>
              <a:rPr dirty="0" sz="2400" lang="en-IN">
                <a:effectLst/>
                <a:latin typeface="Arial" panose="020B0604020202020204" pitchFamily="34" charset="0"/>
                <a:ea typeface="Arial" panose="020B0604020202020204" pitchFamily="34" charset="0"/>
              </a:rPr>
            </a:br>
            <a:r>
              <a:rPr b="1" dirty="0" sz="2400" lang="en-GB">
                <a:effectLst/>
                <a:latin typeface="Arial" panose="020B0604020202020204" pitchFamily="34" charset="0"/>
                <a:ea typeface="Arial" panose="020B0604020202020204" pitchFamily="34" charset="0"/>
              </a:rPr>
              <a:t>Assignment Title: Component 2 Individual Presentation</a:t>
            </a:r>
            <a:br>
              <a:rPr dirty="0" sz="2400" lang="en-IN">
                <a:effectLst/>
                <a:latin typeface="Arial" panose="020B0604020202020204" pitchFamily="34" charset="0"/>
                <a:ea typeface="Arial" panose="020B0604020202020204" pitchFamily="34" charset="0"/>
              </a:rPr>
            </a:br>
            <a:r>
              <a:rPr b="1" dirty="0" sz="2400" i="1" lang="en-GB">
                <a:effectLst/>
                <a:latin typeface="Arial" panose="020B0604020202020204" pitchFamily="34" charset="0"/>
                <a:ea typeface="Arial" panose="020B0604020202020204" pitchFamily="34" charset="0"/>
              </a:rPr>
              <a:t>Selected long-term condition: Asthma </a:t>
            </a:r>
            <a:endParaRPr dirty="0" sz="7200" lang="en-GB"/>
          </a:p>
        </p:txBody>
      </p:sp>
      <p:sp>
        <p:nvSpPr>
          <p:cNvPr id="1048587" name="Subtitle 2"/>
          <p:cNvSpPr>
            <a:spLocks noGrp="1"/>
          </p:cNvSpPr>
          <p:nvPr>
            <p:ph type="subTitle" idx="1"/>
          </p:nvPr>
        </p:nvSpPr>
        <p:spPr>
          <a:xfrm>
            <a:off x="1524000" y="5590796"/>
            <a:ext cx="9144000" cy="797684"/>
          </a:xfrm>
        </p:spPr>
        <p:txBody>
          <a:bodyPr>
            <a:normAutofit/>
          </a:bodyPr>
          <a:p>
            <a:r>
              <a:rPr b="1" dirty="0" sz="1800" i="1" lang="en-GB">
                <a:latin typeface="Arial" panose="020B0604020202020204" pitchFamily="34" charset="0"/>
                <a:cs typeface="Arial" panose="020B0604020202020204" pitchFamily="34" charset="0"/>
              </a:rPr>
              <a:t>Student Id:</a:t>
            </a:r>
            <a:r>
              <a:rPr altLang="en-GB" b="1" dirty="0" sz="1800" i="1" lang="en-US">
                <a:latin typeface="Arial" panose="020B0604020202020204" pitchFamily="34" charset="0"/>
                <a:cs typeface="Arial" panose="020B0604020202020204" pitchFamily="34" charset="0"/>
              </a:rPr>
              <a:t>2</a:t>
            </a:r>
            <a:r>
              <a:rPr altLang="en-GB" b="1" dirty="0" sz="1800" i="1" lang="en-US">
                <a:latin typeface="Arial" panose="020B0604020202020204" pitchFamily="34" charset="0"/>
                <a:cs typeface="Arial" panose="020B0604020202020204" pitchFamily="34" charset="0"/>
              </a:rPr>
              <a:t>5</a:t>
            </a:r>
            <a:r>
              <a:rPr altLang="en-GB" b="1" dirty="0" sz="1800" i="1" lang="en-US">
                <a:latin typeface="Arial" panose="020B0604020202020204" pitchFamily="34" charset="0"/>
                <a:cs typeface="Arial" panose="020B0604020202020204" pitchFamily="34" charset="0"/>
              </a:rPr>
              <a:t>3</a:t>
            </a:r>
            <a:r>
              <a:rPr altLang="en-GB" b="1" dirty="0" sz="1800" i="1" lang="en-US">
                <a:latin typeface="Arial" panose="020B0604020202020204" pitchFamily="34" charset="0"/>
                <a:cs typeface="Arial" panose="020B0604020202020204" pitchFamily="34" charset="0"/>
              </a:rPr>
              <a:t>5</a:t>
            </a:r>
            <a:r>
              <a:rPr altLang="en-GB" b="1" dirty="0" sz="1800" i="1" lang="en-US">
                <a:latin typeface="Arial" panose="020B0604020202020204" pitchFamily="34" charset="0"/>
                <a:cs typeface="Arial" panose="020B0604020202020204" pitchFamily="34" charset="0"/>
              </a:rPr>
              <a:t>8</a:t>
            </a:r>
            <a:r>
              <a:rPr altLang="en-GB" b="1" dirty="0" sz="1800" i="1" lang="en-US">
                <a:latin typeface="Arial" panose="020B0604020202020204" pitchFamily="34" charset="0"/>
                <a:cs typeface="Arial" panose="020B0604020202020204" pitchFamily="34" charset="0"/>
              </a:rPr>
              <a:t>0</a:t>
            </a:r>
            <a:r>
              <a:rPr altLang="en-GB" b="1" dirty="0" sz="1800" i="1" lang="en-US">
                <a:latin typeface="Arial" panose="020B0604020202020204" pitchFamily="34" charset="0"/>
                <a:cs typeface="Arial" panose="020B0604020202020204" pitchFamily="34" charset="0"/>
              </a:rPr>
              <a:t>1</a:t>
            </a:r>
            <a:endParaRPr altLang="en-US" lang="zh-CN"/>
          </a:p>
          <a:p>
            <a:r>
              <a:rPr b="1" dirty="0" sz="1800" i="1" lang="en-GB">
                <a:latin typeface="Arial" panose="020B0604020202020204" pitchFamily="34" charset="0"/>
                <a:cs typeface="Arial" panose="020B0604020202020204" pitchFamily="34" charset="0"/>
              </a:rPr>
              <a:t>Name:</a:t>
            </a:r>
            <a:r>
              <a:rPr altLang="en-GB" b="1" dirty="0" sz="1800" i="1" lang="en-US">
                <a:latin typeface="Arial" panose="020B0604020202020204" pitchFamily="34" charset="0"/>
                <a:cs typeface="Arial" panose="020B0604020202020204" pitchFamily="34" charset="0"/>
              </a:rPr>
              <a:t>Akashpuri Ishvarpuri Gausvami</a:t>
            </a:r>
            <a:endParaRPr altLang="en-US" lang="zh-CN"/>
          </a:p>
        </p:txBody>
      </p:sp>
      <p:pic>
        <p:nvPicPr>
          <p:cNvPr id="2097152" name="image1.png"/>
          <p:cNvPicPr>
            <a:picLocks/>
          </p:cNvPicPr>
          <p:nvPr/>
        </p:nvPicPr>
        <p:blipFill>
          <a:blip xmlns:r="http://schemas.openxmlformats.org/officeDocument/2006/relationships" r:embed="rId1"/>
          <a:srcRect/>
          <a:stretch>
            <a:fillRect/>
          </a:stretch>
        </p:blipFill>
        <p:spPr>
          <a:xfrm>
            <a:off x="4814887" y="263783"/>
            <a:ext cx="2562225" cy="1400175"/>
          </a:xfrm>
          <a:prstGeom prst="rec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29" name=""/>
        <p:cNvGrpSpPr/>
        <p:nvPr/>
      </p:nvGrpSpPr>
      <p:grpSpPr>
        <a:xfrm>
          <a:off x="0" y="0"/>
          <a:ext cx="0" cy="0"/>
          <a:chOff x="0" y="0"/>
          <a:chExt cx="0" cy="0"/>
        </a:xfrm>
      </p:grpSpPr>
      <p:sp>
        <p:nvSpPr>
          <p:cNvPr id="1048593" name="Title 1"/>
          <p:cNvSpPr>
            <a:spLocks noGrp="1"/>
          </p:cNvSpPr>
          <p:nvPr>
            <p:ph type="title"/>
          </p:nvPr>
        </p:nvSpPr>
        <p:spPr>
          <a:xfrm>
            <a:off x="838200" y="365126"/>
            <a:ext cx="10515600" cy="933588"/>
          </a:xfrm>
        </p:spPr>
        <p:txBody>
          <a:bodyPr>
            <a:normAutofit/>
          </a:bodyPr>
          <a:p>
            <a:pPr algn="ctr">
              <a:lnSpc>
                <a:spcPct val="150000"/>
              </a:lnSpc>
            </a:pPr>
            <a:r>
              <a:rPr b="1" dirty="0" sz="3600" lang="en-GB">
                <a:latin typeface="Arial" panose="020B0604020202020204" pitchFamily="34" charset="0"/>
                <a:cs typeface="Arial" panose="020B0604020202020204" pitchFamily="34" charset="0"/>
              </a:rPr>
              <a:t>THE OVERVIEW OF ASTHMA </a:t>
            </a:r>
          </a:p>
        </p:txBody>
      </p:sp>
      <p:sp>
        <p:nvSpPr>
          <p:cNvPr id="1048594" name="Content Placeholder 2"/>
          <p:cNvSpPr>
            <a:spLocks noGrp="1"/>
          </p:cNvSpPr>
          <p:nvPr>
            <p:ph idx="1"/>
          </p:nvPr>
        </p:nvSpPr>
        <p:spPr>
          <a:xfrm>
            <a:off x="377153" y="1499706"/>
            <a:ext cx="6008898" cy="5210809"/>
          </a:xfrm>
        </p:spPr>
        <p:txBody>
          <a:bodyPr>
            <a:noAutofit/>
          </a:bodyPr>
          <a:p>
            <a:pPr algn="just" indent="-342900" lvl="0" marL="342900">
              <a:lnSpc>
                <a:spcPct val="150000"/>
              </a:lnSpc>
              <a:spcBef>
                <a:spcPts val="1000"/>
              </a:spcBef>
              <a:spcAft>
                <a:spcPts val="0"/>
              </a:spcAft>
              <a:buFont typeface="Arial" panose="020B0604020202020204" pitchFamily="34" charset="0"/>
              <a:buChar char="●"/>
            </a:pPr>
            <a:r>
              <a:rPr b="1" dirty="0" sz="1600" lang="en-GB" strike="noStrike" u="none">
                <a:effectLst/>
                <a:latin typeface="Arial" panose="020B0604020202020204" pitchFamily="34" charset="0"/>
                <a:ea typeface="Arial" panose="020B0604020202020204" pitchFamily="34" charset="0"/>
              </a:rPr>
              <a:t>Definition: </a:t>
            </a:r>
            <a:r>
              <a:rPr dirty="0" sz="1600" lang="en-GB" strike="noStrike" u="none">
                <a:effectLst/>
                <a:latin typeface="Arial" panose="020B0604020202020204" pitchFamily="34" charset="0"/>
                <a:ea typeface="Arial" panose="020B0604020202020204" pitchFamily="34" charset="0"/>
              </a:rPr>
              <a:t>Asthma is considered to be a long-term lung disease that inflames as well as narrows the airways, making it hard to breathe, causing coughing, wheezing, shortness of breath, and chest tightness (</a:t>
            </a:r>
            <a:r>
              <a:rPr dirty="0" sz="1600" lang="en-GB" err="1" strike="noStrike" u="none">
                <a:effectLst/>
                <a:latin typeface="Arial" panose="020B0604020202020204" pitchFamily="34" charset="0"/>
                <a:ea typeface="Arial" panose="020B0604020202020204" pitchFamily="34" charset="0"/>
              </a:rPr>
              <a:t>Gohal</a:t>
            </a:r>
            <a:r>
              <a:rPr dirty="0" sz="1600" lang="en-GB" strike="noStrike" u="none">
                <a:effectLst/>
                <a:latin typeface="Arial" panose="020B0604020202020204" pitchFamily="34" charset="0"/>
                <a:ea typeface="Arial" panose="020B0604020202020204" pitchFamily="34" charset="0"/>
              </a:rPr>
              <a:t> </a:t>
            </a:r>
            <a:r>
              <a:rPr dirty="0" sz="1600" i="1" lang="en-GB" strike="noStrike" u="none">
                <a:effectLst/>
                <a:latin typeface="Arial" panose="020B0604020202020204" pitchFamily="34" charset="0"/>
                <a:ea typeface="Arial" panose="020B0604020202020204" pitchFamily="34" charset="0"/>
              </a:rPr>
              <a:t>et al. </a:t>
            </a:r>
            <a:r>
              <a:rPr dirty="0" sz="1600" lang="en-GB" strike="noStrike" u="none">
                <a:effectLst/>
                <a:latin typeface="Arial" panose="020B0604020202020204" pitchFamily="34" charset="0"/>
                <a:ea typeface="Arial" panose="020B0604020202020204" pitchFamily="34" charset="0"/>
              </a:rPr>
              <a:t>2024).  </a:t>
            </a:r>
            <a:endParaRPr dirty="0" sz="1600" lang="en-IN" strike="noStrike" u="none">
              <a:effectLst/>
              <a:latin typeface="Arial" panose="020B0604020202020204" pitchFamily="34" charset="0"/>
              <a:ea typeface="Arial" panose="020B0604020202020204" pitchFamily="34" charset="0"/>
            </a:endParaRPr>
          </a:p>
          <a:p>
            <a:pPr algn="just" indent="-342900" lvl="0" marL="342900">
              <a:lnSpc>
                <a:spcPct val="150000"/>
              </a:lnSpc>
              <a:spcBef>
                <a:spcPts val="1000"/>
              </a:spcBef>
              <a:spcAft>
                <a:spcPts val="0"/>
              </a:spcAft>
              <a:buFont typeface="Arial" panose="020B0604020202020204" pitchFamily="34" charset="0"/>
              <a:buChar char="●"/>
            </a:pPr>
            <a:r>
              <a:rPr b="1" dirty="0" sz="1600" lang="en-GB" strike="noStrike" u="none">
                <a:effectLst/>
                <a:latin typeface="Arial" panose="020B0604020202020204" pitchFamily="34" charset="0"/>
                <a:ea typeface="Arial" panose="020B0604020202020204" pitchFamily="34" charset="0"/>
              </a:rPr>
              <a:t>Symptoms: </a:t>
            </a:r>
            <a:r>
              <a:rPr dirty="0" sz="1600" lang="en-GB" strike="noStrike" u="none">
                <a:effectLst/>
                <a:latin typeface="Arial" panose="020B0604020202020204" pitchFamily="34" charset="0"/>
                <a:ea typeface="Arial" panose="020B0604020202020204" pitchFamily="34" charset="0"/>
              </a:rPr>
              <a:t>Asthma symptoms commonly include shortness of breath, chest tightness, as well as wheezing (</a:t>
            </a:r>
            <a:r>
              <a:rPr dirty="0" sz="1600" lang="en-GB" err="1" strike="noStrike" u="none">
                <a:effectLst/>
                <a:latin typeface="Arial" panose="020B0604020202020204" pitchFamily="34" charset="0"/>
                <a:ea typeface="Arial" panose="020B0604020202020204" pitchFamily="34" charset="0"/>
              </a:rPr>
              <a:t>Sahrun</a:t>
            </a:r>
            <a:r>
              <a:rPr dirty="0" sz="1600" lang="en-GB" strike="noStrike" u="none">
                <a:effectLst/>
                <a:latin typeface="Arial" panose="020B0604020202020204" pitchFamily="34" charset="0"/>
                <a:ea typeface="Arial" panose="020B0604020202020204" pitchFamily="34" charset="0"/>
              </a:rPr>
              <a:t> </a:t>
            </a:r>
            <a:r>
              <a:rPr dirty="0" sz="1600" i="1" lang="en-GB" strike="noStrike" u="none">
                <a:effectLst/>
                <a:latin typeface="Arial" panose="020B0604020202020204" pitchFamily="34" charset="0"/>
                <a:ea typeface="Arial" panose="020B0604020202020204" pitchFamily="34" charset="0"/>
              </a:rPr>
              <a:t>et al. </a:t>
            </a:r>
            <a:r>
              <a:rPr dirty="0" sz="1600" lang="en-GB" strike="noStrike" u="none">
                <a:effectLst/>
                <a:latin typeface="Arial" panose="020B0604020202020204" pitchFamily="34" charset="0"/>
                <a:ea typeface="Arial" panose="020B0604020202020204" pitchFamily="34" charset="0"/>
              </a:rPr>
              <a:t>2024).</a:t>
            </a:r>
            <a:endParaRPr dirty="0" sz="1600" lang="en-IN" strike="noStrike" u="none">
              <a:effectLst/>
              <a:latin typeface="Arial" panose="020B0604020202020204" pitchFamily="34" charset="0"/>
              <a:ea typeface="Arial" panose="020B0604020202020204" pitchFamily="34" charset="0"/>
            </a:endParaRPr>
          </a:p>
          <a:p>
            <a:pPr algn="just" indent="-342900" lvl="0" marL="342900">
              <a:lnSpc>
                <a:spcPct val="150000"/>
              </a:lnSpc>
              <a:spcBef>
                <a:spcPts val="1000"/>
              </a:spcBef>
              <a:spcAft>
                <a:spcPts val="0"/>
              </a:spcAft>
              <a:buFont typeface="Arial" panose="020B0604020202020204" pitchFamily="34" charset="0"/>
              <a:buChar char="●"/>
            </a:pPr>
            <a:r>
              <a:rPr b="1" dirty="0" sz="1600" lang="en-GB" strike="noStrike" u="none">
                <a:effectLst/>
                <a:latin typeface="Arial" panose="020B0604020202020204" pitchFamily="34" charset="0"/>
                <a:ea typeface="Arial" panose="020B0604020202020204" pitchFamily="34" charset="0"/>
              </a:rPr>
              <a:t>Aetiology: </a:t>
            </a:r>
            <a:r>
              <a:rPr dirty="0" sz="1600" lang="en-GB" strike="noStrike" u="none">
                <a:effectLst/>
                <a:latin typeface="Arial" panose="020B0604020202020204" pitchFamily="34" charset="0"/>
                <a:ea typeface="Arial" panose="020B0604020202020204" pitchFamily="34" charset="0"/>
              </a:rPr>
              <a:t>The aetiology of Asthma is complex and multifactorial, involving an interplay between genetic susceptibility, such as a personal or family history of atopy as well as environmental exposures (</a:t>
            </a:r>
            <a:r>
              <a:rPr dirty="0" sz="1600" lang="en-GB" err="1" strike="noStrike" u="none">
                <a:effectLst/>
                <a:latin typeface="Arial" panose="020B0604020202020204" pitchFamily="34" charset="0"/>
                <a:ea typeface="Arial" panose="020B0604020202020204" pitchFamily="34" charset="0"/>
              </a:rPr>
              <a:t>Altynova</a:t>
            </a:r>
            <a:r>
              <a:rPr dirty="0" sz="1600" lang="en-GB" strike="noStrike" u="none">
                <a:effectLst/>
                <a:latin typeface="Arial" panose="020B0604020202020204" pitchFamily="34" charset="0"/>
                <a:ea typeface="Arial" panose="020B0604020202020204" pitchFamily="34" charset="0"/>
              </a:rPr>
              <a:t> </a:t>
            </a:r>
            <a:r>
              <a:rPr dirty="0" sz="1600" i="1" lang="en-GB" strike="noStrike" u="none">
                <a:effectLst/>
                <a:latin typeface="Arial" panose="020B0604020202020204" pitchFamily="34" charset="0"/>
                <a:ea typeface="Arial" panose="020B0604020202020204" pitchFamily="34" charset="0"/>
              </a:rPr>
              <a:t>et al. </a:t>
            </a:r>
            <a:r>
              <a:rPr dirty="0" sz="1600" lang="en-GB" strike="noStrike" u="none">
                <a:effectLst/>
                <a:latin typeface="Arial" panose="020B0604020202020204" pitchFamily="34" charset="0"/>
                <a:ea typeface="Arial" panose="020B0604020202020204" pitchFamily="34" charset="0"/>
              </a:rPr>
              <a:t>2026).</a:t>
            </a:r>
            <a:endParaRPr dirty="0" sz="1600" lang="en-IN" strike="noStrike" u="none">
              <a:effectLst/>
              <a:latin typeface="Arial" panose="020B0604020202020204" pitchFamily="34" charset="0"/>
              <a:ea typeface="Arial" panose="020B0604020202020204" pitchFamily="34" charset="0"/>
            </a:endParaRPr>
          </a:p>
        </p:txBody>
      </p:sp>
      <p:pic>
        <p:nvPicPr>
          <p:cNvPr id="2097153" name="image5.png"/>
          <p:cNvPicPr>
            <a:picLocks/>
          </p:cNvPicPr>
          <p:nvPr/>
        </p:nvPicPr>
        <p:blipFill>
          <a:blip xmlns:r="http://schemas.openxmlformats.org/officeDocument/2006/relationships" r:embed="rId1"/>
          <a:srcRect/>
          <a:stretch>
            <a:fillRect/>
          </a:stretch>
        </p:blipFill>
        <p:spPr>
          <a:xfrm>
            <a:off x="6679096" y="1825625"/>
            <a:ext cx="5360504" cy="3727036"/>
          </a:xfrm>
          <a:prstGeom prst="rect"/>
          <a:ln w="12700">
            <a:solidFill>
              <a:srgbClr val="000000"/>
            </a:solidFill>
            <a:prstDash val="solid"/>
          </a:ln>
        </p:spPr>
      </p:pic>
      <p:sp>
        <p:nvSpPr>
          <p:cNvPr id="1048595" name="TextBox 5"/>
          <p:cNvSpPr txBox="1"/>
          <p:nvPr/>
        </p:nvSpPr>
        <p:spPr>
          <a:xfrm>
            <a:off x="7278757" y="5720428"/>
            <a:ext cx="4161182" cy="491490"/>
          </a:xfrm>
          <a:prstGeom prst="rect"/>
          <a:noFill/>
        </p:spPr>
        <p:txBody>
          <a:bodyPr wrap="square">
            <a:spAutoFit/>
          </a:bodyPr>
          <a:p>
            <a:pPr algn="ctr">
              <a:lnSpc>
                <a:spcPct val="150000"/>
              </a:lnSpc>
              <a:spcBef>
                <a:spcPts val="1000"/>
              </a:spcBef>
            </a:pPr>
            <a:r>
              <a:rPr dirty="0" sz="1800" lang="en-GB">
                <a:effectLst/>
                <a:latin typeface="Arial" panose="020B0604020202020204" pitchFamily="34" charset="0"/>
                <a:ea typeface="Arial" panose="020B0604020202020204" pitchFamily="34" charset="0"/>
              </a:rPr>
              <a:t>(Source: </a:t>
            </a:r>
            <a:r>
              <a:rPr dirty="0" sz="1800" lang="en-GB" err="1">
                <a:effectLst/>
                <a:latin typeface="Arial" panose="020B0604020202020204" pitchFamily="34" charset="0"/>
                <a:ea typeface="Arial" panose="020B0604020202020204" pitchFamily="34" charset="0"/>
              </a:rPr>
              <a:t>Nhs</a:t>
            </a:r>
            <a:r>
              <a:rPr dirty="0" sz="1800" lang="en-GB">
                <a:effectLst/>
                <a:latin typeface="Arial" panose="020B0604020202020204" pitchFamily="34" charset="0"/>
                <a:ea typeface="Arial" panose="020B0604020202020204" pitchFamily="34" charset="0"/>
              </a:rPr>
              <a:t>, 2026)</a:t>
            </a:r>
            <a:endParaRPr dirty="0" sz="1600" lang="en-IN">
              <a:effectLst/>
              <a:latin typeface="Arial" panose="020B0604020202020204" pitchFamily="34" charset="0"/>
              <a:ea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32" name=""/>
        <p:cNvGrpSpPr/>
        <p:nvPr/>
      </p:nvGrpSpPr>
      <p:grpSpPr>
        <a:xfrm>
          <a:off x="0" y="0"/>
          <a:ext cx="0" cy="0"/>
          <a:chOff x="0" y="0"/>
          <a:chExt cx="0" cy="0"/>
        </a:xfrm>
      </p:grpSpPr>
      <p:sp>
        <p:nvSpPr>
          <p:cNvPr id="1048599" name="Title 1"/>
          <p:cNvSpPr>
            <a:spLocks noGrp="1"/>
          </p:cNvSpPr>
          <p:nvPr>
            <p:ph type="title"/>
          </p:nvPr>
        </p:nvSpPr>
        <p:spPr>
          <a:xfrm>
            <a:off x="181897" y="207296"/>
            <a:ext cx="11828206" cy="1357315"/>
          </a:xfrm>
        </p:spPr>
        <p:txBody>
          <a:bodyPr>
            <a:noAutofit/>
          </a:bodyPr>
          <a:p>
            <a:pPr algn="ctr">
              <a:lnSpc>
                <a:spcPct val="150000"/>
              </a:lnSpc>
            </a:pPr>
            <a:r>
              <a:rPr b="1" dirty="0" sz="3600" lang="en-US">
                <a:latin typeface="Arial" panose="020B0604020202020204" pitchFamily="34" charset="0"/>
                <a:cs typeface="Arial" panose="020B0604020202020204" pitchFamily="34" charset="0"/>
              </a:rPr>
              <a:t>PREVALENCE OF ASTHMA IN THE UK AND WORLDWIDE</a:t>
            </a:r>
            <a:endParaRPr b="1" dirty="0" sz="3600" lang="en-GB">
              <a:latin typeface="Arial" panose="020B0604020202020204" pitchFamily="34" charset="0"/>
              <a:cs typeface="Arial" panose="020B0604020202020204" pitchFamily="34" charset="0"/>
            </a:endParaRPr>
          </a:p>
        </p:txBody>
      </p:sp>
      <p:sp>
        <p:nvSpPr>
          <p:cNvPr id="1048600" name="Content Placeholder 2"/>
          <p:cNvSpPr>
            <a:spLocks noGrp="1"/>
          </p:cNvSpPr>
          <p:nvPr>
            <p:ph idx="1"/>
          </p:nvPr>
        </p:nvSpPr>
        <p:spPr>
          <a:xfrm>
            <a:off x="5813321" y="1832438"/>
            <a:ext cx="6083710" cy="4825079"/>
          </a:xfrm>
        </p:spPr>
        <p:txBody>
          <a:bodyPr>
            <a:normAutofit/>
          </a:bodyPr>
          <a:p>
            <a:pPr algn="just" indent="-342900" lvl="0" marL="342900">
              <a:lnSpc>
                <a:spcPct val="150000"/>
              </a:lnSpc>
              <a:spcBef>
                <a:spcPts val="1000"/>
              </a:spcBef>
              <a:spcAft>
                <a:spcPts val="0"/>
              </a:spcAft>
              <a:buFont typeface="Arial" panose="020B0604020202020204" pitchFamily="34" charset="0"/>
              <a:buChar char="●"/>
            </a:pPr>
            <a:r>
              <a:rPr dirty="0" sz="1600" lang="en-GB" strike="noStrike" u="none">
                <a:effectLst/>
                <a:latin typeface="Arial" panose="020B0604020202020204" pitchFamily="34" charset="0"/>
                <a:ea typeface="Arial" panose="020B0604020202020204" pitchFamily="34" charset="0"/>
              </a:rPr>
              <a:t>According to the UK Government report, about 7.2 million of the country’s population will suffer from Asthma in 2025 (Gov, 2026). </a:t>
            </a:r>
            <a:endParaRPr dirty="0" sz="1600" lang="en-IN" strike="noStrike" u="none">
              <a:effectLst/>
              <a:latin typeface="Arial" panose="020B0604020202020204" pitchFamily="34" charset="0"/>
              <a:ea typeface="Arial" panose="020B0604020202020204" pitchFamily="34" charset="0"/>
            </a:endParaRPr>
          </a:p>
          <a:p>
            <a:pPr algn="just" indent="-342900" lvl="0" marL="342900">
              <a:lnSpc>
                <a:spcPct val="150000"/>
              </a:lnSpc>
              <a:spcBef>
                <a:spcPts val="1000"/>
              </a:spcBef>
              <a:spcAft>
                <a:spcPts val="0"/>
              </a:spcAft>
              <a:buFont typeface="Arial" panose="020B0604020202020204" pitchFamily="34" charset="0"/>
              <a:buChar char="●"/>
            </a:pPr>
            <a:r>
              <a:rPr dirty="0" sz="1600" lang="en-GB" strike="noStrike" u="none">
                <a:effectLst/>
                <a:latin typeface="Arial" panose="020B0604020202020204" pitchFamily="34" charset="0"/>
                <a:ea typeface="Arial" panose="020B0604020202020204" pitchFamily="34" charset="0"/>
              </a:rPr>
              <a:t>On the other hand, according to the report of Lung UK, about 8 in every 100 people are associated with asthma at the present time (</a:t>
            </a:r>
            <a:r>
              <a:rPr dirty="0" sz="1600" lang="en-GB" err="1" strike="noStrike" u="none">
                <a:effectLst/>
                <a:latin typeface="Arial" panose="020B0604020202020204" pitchFamily="34" charset="0"/>
                <a:ea typeface="Arial" panose="020B0604020202020204" pitchFamily="34" charset="0"/>
              </a:rPr>
              <a:t>Asthmaandlung</a:t>
            </a:r>
            <a:r>
              <a:rPr dirty="0" sz="1600" lang="en-GB" strike="noStrike" u="none">
                <a:effectLst/>
                <a:latin typeface="Arial" panose="020B0604020202020204" pitchFamily="34" charset="0"/>
                <a:ea typeface="Arial" panose="020B0604020202020204" pitchFamily="34" charset="0"/>
              </a:rPr>
              <a:t>, 2026). </a:t>
            </a:r>
            <a:endParaRPr dirty="0" sz="1600" lang="en-IN" strike="noStrike" u="none">
              <a:effectLst/>
              <a:latin typeface="Arial" panose="020B0604020202020204" pitchFamily="34" charset="0"/>
              <a:ea typeface="Arial" panose="020B0604020202020204" pitchFamily="34" charset="0"/>
            </a:endParaRPr>
          </a:p>
          <a:p>
            <a:pPr algn="just" indent="-342900" lvl="0" marL="342900">
              <a:lnSpc>
                <a:spcPct val="150000"/>
              </a:lnSpc>
              <a:spcBef>
                <a:spcPts val="1000"/>
              </a:spcBef>
              <a:spcAft>
                <a:spcPts val="0"/>
              </a:spcAft>
              <a:buFont typeface="Arial" panose="020B0604020202020204" pitchFamily="34" charset="0"/>
              <a:buChar char="●"/>
            </a:pPr>
            <a:r>
              <a:rPr dirty="0" sz="1600" lang="en-GB" strike="noStrike" u="none">
                <a:effectLst/>
                <a:latin typeface="Arial" panose="020B0604020202020204" pitchFamily="34" charset="0"/>
                <a:ea typeface="Arial" panose="020B0604020202020204" pitchFamily="34" charset="0"/>
              </a:rPr>
              <a:t>According to the report of the World Health Organisation,  asthma has affected about 363 million people in 2023 as well as caused 442 000 deaths (Who, 2026).</a:t>
            </a:r>
            <a:endParaRPr dirty="0" sz="1600" lang="en-IN" strike="noStrike" u="none">
              <a:effectLst/>
              <a:latin typeface="Arial" panose="020B0604020202020204" pitchFamily="34" charset="0"/>
              <a:ea typeface="Arial" panose="020B0604020202020204" pitchFamily="34" charset="0"/>
            </a:endParaRPr>
          </a:p>
          <a:p>
            <a:pPr algn="just" indent="-342900" lvl="0" marL="342900">
              <a:lnSpc>
                <a:spcPct val="150000"/>
              </a:lnSpc>
              <a:spcBef>
                <a:spcPts val="1000"/>
              </a:spcBef>
              <a:spcAft>
                <a:spcPts val="0"/>
              </a:spcAft>
              <a:buFont typeface="Arial" panose="020B0604020202020204" pitchFamily="34" charset="0"/>
              <a:buChar char="●"/>
            </a:pPr>
            <a:r>
              <a:rPr dirty="0" sz="1600" lang="en-GB" strike="noStrike" u="none">
                <a:effectLst/>
                <a:latin typeface="Arial" panose="020B0604020202020204" pitchFamily="34" charset="0"/>
                <a:ea typeface="Arial" panose="020B0604020202020204" pitchFamily="34" charset="0"/>
              </a:rPr>
              <a:t>As per the findings of Zhang </a:t>
            </a:r>
            <a:r>
              <a:rPr dirty="0" sz="1600" i="1" lang="en-GB" strike="noStrike" u="none">
                <a:effectLst/>
                <a:latin typeface="Arial" panose="020B0604020202020204" pitchFamily="34" charset="0"/>
                <a:ea typeface="Arial" panose="020B0604020202020204" pitchFamily="34" charset="0"/>
              </a:rPr>
              <a:t>et al. </a:t>
            </a:r>
            <a:r>
              <a:rPr dirty="0" sz="1600" lang="en-GB" strike="noStrike" u="none">
                <a:effectLst/>
                <a:latin typeface="Arial" panose="020B0604020202020204" pitchFamily="34" charset="0"/>
                <a:ea typeface="Arial" panose="020B0604020202020204" pitchFamily="34" charset="0"/>
              </a:rPr>
              <a:t>(2025), approximately 260.48 million prevalent cases and 436190 deaths were found due to asthma globally. </a:t>
            </a:r>
            <a:endParaRPr dirty="0" sz="1600" lang="en-IN" strike="noStrike" u="none">
              <a:effectLst/>
              <a:latin typeface="Arial" panose="020B0604020202020204" pitchFamily="34" charset="0"/>
              <a:ea typeface="Arial" panose="020B0604020202020204" pitchFamily="34" charset="0"/>
            </a:endParaRPr>
          </a:p>
        </p:txBody>
      </p:sp>
      <p:pic>
        <p:nvPicPr>
          <p:cNvPr id="2097154" name="image11.png"/>
          <p:cNvPicPr>
            <a:picLocks/>
          </p:cNvPicPr>
          <p:nvPr/>
        </p:nvPicPr>
        <p:blipFill>
          <a:blip xmlns:r="http://schemas.openxmlformats.org/officeDocument/2006/relationships" r:embed="rId1"/>
          <a:srcRect/>
          <a:stretch>
            <a:fillRect/>
          </a:stretch>
        </p:blipFill>
        <p:spPr>
          <a:xfrm>
            <a:off x="294969" y="1784555"/>
            <a:ext cx="5220928" cy="4041058"/>
          </a:xfrm>
          <a:prstGeom prst="rect"/>
          <a:ln w="12700">
            <a:solidFill>
              <a:srgbClr val="000000"/>
            </a:solidFill>
            <a:prstDash val="solid"/>
          </a:ln>
        </p:spPr>
      </p:pic>
      <p:sp>
        <p:nvSpPr>
          <p:cNvPr id="1048601" name="TextBox 5"/>
          <p:cNvSpPr txBox="1"/>
          <p:nvPr/>
        </p:nvSpPr>
        <p:spPr>
          <a:xfrm>
            <a:off x="1126409" y="6045557"/>
            <a:ext cx="3558048" cy="491490"/>
          </a:xfrm>
          <a:prstGeom prst="rect"/>
          <a:noFill/>
        </p:spPr>
        <p:txBody>
          <a:bodyPr wrap="square">
            <a:spAutoFit/>
          </a:bodyPr>
          <a:p>
            <a:pPr algn="ctr">
              <a:lnSpc>
                <a:spcPct val="150000"/>
              </a:lnSpc>
              <a:spcBef>
                <a:spcPts val="1000"/>
              </a:spcBef>
            </a:pPr>
            <a:r>
              <a:rPr dirty="0" sz="1800" lang="en-GB">
                <a:effectLst/>
                <a:latin typeface="Arial" panose="020B0604020202020204" pitchFamily="34" charset="0"/>
                <a:ea typeface="Arial" panose="020B0604020202020204" pitchFamily="34" charset="0"/>
              </a:rPr>
              <a:t>(Source: Statista, 2026)</a:t>
            </a:r>
            <a:endParaRPr dirty="0" sz="1600" lang="en-IN">
              <a:effectLst/>
              <a:latin typeface="Arial" panose="020B0604020202020204" pitchFamily="34" charset="0"/>
              <a:ea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35" name=""/>
        <p:cNvGrpSpPr/>
        <p:nvPr/>
      </p:nvGrpSpPr>
      <p:grpSpPr>
        <a:xfrm>
          <a:off x="0" y="0"/>
          <a:ext cx="0" cy="0"/>
          <a:chOff x="0" y="0"/>
          <a:chExt cx="0" cy="0"/>
        </a:xfrm>
      </p:grpSpPr>
      <p:sp>
        <p:nvSpPr>
          <p:cNvPr id="1048605" name="Title 1"/>
          <p:cNvSpPr>
            <a:spLocks noGrp="1"/>
          </p:cNvSpPr>
          <p:nvPr>
            <p:ph type="title"/>
          </p:nvPr>
        </p:nvSpPr>
        <p:spPr>
          <a:xfrm>
            <a:off x="294967" y="365126"/>
            <a:ext cx="11621729" cy="1038046"/>
          </a:xfrm>
        </p:spPr>
        <p:txBody>
          <a:bodyPr>
            <a:noAutofit/>
          </a:bodyPr>
          <a:p>
            <a:pPr algn="ctr">
              <a:lnSpc>
                <a:spcPct val="150000"/>
              </a:lnSpc>
            </a:pPr>
            <a:r>
              <a:rPr b="1" dirty="0" sz="3600" lang="en-US">
                <a:latin typeface="Arial" panose="020B0604020202020204" pitchFamily="34" charset="0"/>
                <a:cs typeface="Arial" panose="020B0604020202020204" pitchFamily="34" charset="0"/>
              </a:rPr>
              <a:t>ECONOMIC AND SOCIAL BURDEN OF ASTHMA</a:t>
            </a:r>
            <a:endParaRPr b="1" dirty="0" sz="3600" lang="en-GB">
              <a:latin typeface="Arial" panose="020B0604020202020204" pitchFamily="34" charset="0"/>
              <a:cs typeface="Arial" panose="020B0604020202020204" pitchFamily="34" charset="0"/>
            </a:endParaRPr>
          </a:p>
        </p:txBody>
      </p:sp>
      <p:sp>
        <p:nvSpPr>
          <p:cNvPr id="1048606" name="Content Placeholder 2"/>
          <p:cNvSpPr>
            <a:spLocks noGrp="1"/>
          </p:cNvSpPr>
          <p:nvPr>
            <p:ph idx="1"/>
          </p:nvPr>
        </p:nvSpPr>
        <p:spPr>
          <a:xfrm>
            <a:off x="152400" y="1607702"/>
            <a:ext cx="6499123" cy="4667250"/>
          </a:xfrm>
        </p:spPr>
        <p:txBody>
          <a:bodyPr>
            <a:normAutofit/>
          </a:bodyPr>
          <a:p>
            <a:pPr algn="just" indent="-342900" lvl="0" marL="342900">
              <a:lnSpc>
                <a:spcPct val="150000"/>
              </a:lnSpc>
              <a:spcBef>
                <a:spcPts val="1000"/>
              </a:spcBef>
              <a:spcAft>
                <a:spcPts val="0"/>
              </a:spcAft>
              <a:buFont typeface="Arial" panose="020B0604020202020204" pitchFamily="34" charset="0"/>
              <a:buChar char="●"/>
            </a:pPr>
            <a:r>
              <a:rPr dirty="0" sz="1600" lang="en-GB" strike="noStrike" u="none">
                <a:effectLst/>
                <a:latin typeface="Arial" panose="020B0604020202020204" pitchFamily="34" charset="0"/>
                <a:ea typeface="Arial" panose="020B0604020202020204" pitchFamily="34" charset="0"/>
              </a:rPr>
              <a:t>According to the report of </a:t>
            </a:r>
            <a:r>
              <a:rPr dirty="0" sz="1600" lang="en-GB" err="1" strike="noStrike" u="none">
                <a:effectLst/>
                <a:latin typeface="Arial" panose="020B0604020202020204" pitchFamily="34" charset="0"/>
                <a:ea typeface="Arial" panose="020B0604020202020204" pitchFamily="34" charset="0"/>
              </a:rPr>
              <a:t>Gajjar</a:t>
            </a:r>
            <a:r>
              <a:rPr dirty="0" sz="1600" lang="en-GB" strike="noStrike" u="none">
                <a:effectLst/>
                <a:latin typeface="Arial" panose="020B0604020202020204" pitchFamily="34" charset="0"/>
                <a:ea typeface="Arial" panose="020B0604020202020204" pitchFamily="34" charset="0"/>
              </a:rPr>
              <a:t> and Burnett (2026), the UK government has estimated a cost of £11 billion for Asthma treatment in the NHS annually.</a:t>
            </a:r>
            <a:endParaRPr dirty="0" sz="1600" lang="en-IN" strike="noStrike" u="none">
              <a:effectLst/>
              <a:latin typeface="Arial" panose="020B0604020202020204" pitchFamily="34" charset="0"/>
              <a:ea typeface="Arial" panose="020B0604020202020204" pitchFamily="34" charset="0"/>
            </a:endParaRPr>
          </a:p>
          <a:p>
            <a:pPr algn="just" indent="-342900" lvl="0" marL="342900">
              <a:lnSpc>
                <a:spcPct val="150000"/>
              </a:lnSpc>
              <a:spcBef>
                <a:spcPts val="1000"/>
              </a:spcBef>
              <a:spcAft>
                <a:spcPts val="0"/>
              </a:spcAft>
              <a:buFont typeface="Arial" panose="020B0604020202020204" pitchFamily="34" charset="0"/>
              <a:buChar char="●"/>
            </a:pPr>
            <a:r>
              <a:rPr dirty="0" sz="1600" lang="en-GB" strike="noStrike" u="none">
                <a:effectLst/>
                <a:latin typeface="Arial" panose="020B0604020202020204" pitchFamily="34" charset="0"/>
                <a:ea typeface="Arial" panose="020B0604020202020204" pitchFamily="34" charset="0"/>
              </a:rPr>
              <a:t>As per Skene </a:t>
            </a:r>
            <a:r>
              <a:rPr dirty="0" sz="1600" i="1" lang="en-GB" strike="noStrike" u="none">
                <a:effectLst/>
                <a:latin typeface="Arial" panose="020B0604020202020204" pitchFamily="34" charset="0"/>
                <a:ea typeface="Arial" panose="020B0604020202020204" pitchFamily="34" charset="0"/>
              </a:rPr>
              <a:t>et al. </a:t>
            </a:r>
            <a:r>
              <a:rPr dirty="0" sz="1600" lang="en-GB" strike="noStrike" u="none">
                <a:effectLst/>
                <a:latin typeface="Arial" panose="020B0604020202020204" pitchFamily="34" charset="0"/>
                <a:ea typeface="Arial" panose="020B0604020202020204" pitchFamily="34" charset="0"/>
              </a:rPr>
              <a:t>(2025), asthma exacerbations lead to approximately 60 000 hospital admissions, 110 000 ambulance callouts, 120 000 emergency department (ED) visits and 200 000 bed days per year in the UK. </a:t>
            </a:r>
            <a:endParaRPr dirty="0" sz="1600" lang="en-IN" strike="noStrike" u="none">
              <a:effectLst/>
              <a:latin typeface="Arial" panose="020B0604020202020204" pitchFamily="34" charset="0"/>
              <a:ea typeface="Arial" panose="020B0604020202020204" pitchFamily="34" charset="0"/>
            </a:endParaRPr>
          </a:p>
          <a:p>
            <a:pPr algn="just" indent="-342900" lvl="0" marL="342900">
              <a:lnSpc>
                <a:spcPct val="150000"/>
              </a:lnSpc>
              <a:spcBef>
                <a:spcPts val="1000"/>
              </a:spcBef>
              <a:spcAft>
                <a:spcPts val="0"/>
              </a:spcAft>
              <a:buFont typeface="Arial" panose="020B0604020202020204" pitchFamily="34" charset="0"/>
              <a:buChar char="●"/>
            </a:pPr>
            <a:r>
              <a:rPr dirty="0" sz="1600" lang="en-GB" strike="noStrike" u="none">
                <a:effectLst/>
                <a:latin typeface="Arial" panose="020B0604020202020204" pitchFamily="34" charset="0"/>
                <a:ea typeface="Arial" panose="020B0604020202020204" pitchFamily="34" charset="0"/>
              </a:rPr>
              <a:t>For instance, the annual direct costs varied from less than US$150 per patient in Abu Dhabi to more than US$3,000 per patient in the USA, signifying a 20-fold difference (</a:t>
            </a:r>
            <a:r>
              <a:rPr dirty="0" sz="1600" lang="en-GB" err="1" strike="noStrike" u="none">
                <a:effectLst/>
                <a:latin typeface="Arial" panose="020B0604020202020204" pitchFamily="34" charset="0"/>
                <a:ea typeface="Arial" panose="020B0604020202020204" pitchFamily="34" charset="0"/>
              </a:rPr>
              <a:t>Globalasthmareport</a:t>
            </a:r>
            <a:r>
              <a:rPr dirty="0" sz="1600" lang="en-GB" strike="noStrike" u="none">
                <a:effectLst/>
                <a:latin typeface="Arial" panose="020B0604020202020204" pitchFamily="34" charset="0"/>
                <a:ea typeface="Arial" panose="020B0604020202020204" pitchFamily="34" charset="0"/>
              </a:rPr>
              <a:t>, 2026).</a:t>
            </a:r>
            <a:endParaRPr dirty="0" sz="1600" lang="en-IN" strike="noStrike" u="none">
              <a:effectLst/>
              <a:latin typeface="Arial" panose="020B0604020202020204" pitchFamily="34" charset="0"/>
              <a:ea typeface="Arial" panose="020B0604020202020204" pitchFamily="34" charset="0"/>
            </a:endParaRPr>
          </a:p>
        </p:txBody>
      </p:sp>
      <p:pic>
        <p:nvPicPr>
          <p:cNvPr id="2097155" name="image7.png"/>
          <p:cNvPicPr>
            <a:picLocks/>
          </p:cNvPicPr>
          <p:nvPr/>
        </p:nvPicPr>
        <p:blipFill>
          <a:blip xmlns:r="http://schemas.openxmlformats.org/officeDocument/2006/relationships" r:embed="rId1"/>
          <a:srcRect/>
          <a:stretch>
            <a:fillRect/>
          </a:stretch>
        </p:blipFill>
        <p:spPr>
          <a:xfrm>
            <a:off x="6946490" y="1956286"/>
            <a:ext cx="5093110" cy="3498543"/>
          </a:xfrm>
          <a:prstGeom prst="rect"/>
          <a:ln w="12700">
            <a:solidFill>
              <a:srgbClr val="000000"/>
            </a:solidFill>
            <a:prstDash val="solid"/>
          </a:ln>
        </p:spPr>
      </p:pic>
      <p:sp>
        <p:nvSpPr>
          <p:cNvPr id="1048607" name="TextBox 5"/>
          <p:cNvSpPr txBox="1"/>
          <p:nvPr/>
        </p:nvSpPr>
        <p:spPr>
          <a:xfrm>
            <a:off x="7505700" y="5720428"/>
            <a:ext cx="4533900" cy="491490"/>
          </a:xfrm>
          <a:prstGeom prst="rect"/>
          <a:noFill/>
        </p:spPr>
        <p:txBody>
          <a:bodyPr wrap="square">
            <a:spAutoFit/>
          </a:bodyPr>
          <a:p>
            <a:pPr algn="ctr">
              <a:lnSpc>
                <a:spcPct val="150000"/>
              </a:lnSpc>
              <a:spcBef>
                <a:spcPts val="1000"/>
              </a:spcBef>
            </a:pPr>
            <a:r>
              <a:rPr dirty="0" sz="1800" lang="en-GB">
                <a:effectLst/>
                <a:latin typeface="Arial" panose="020B0604020202020204" pitchFamily="34" charset="0"/>
                <a:ea typeface="Arial" panose="020B0604020202020204" pitchFamily="34" charset="0"/>
              </a:rPr>
              <a:t>(Source: </a:t>
            </a:r>
            <a:r>
              <a:rPr dirty="0" sz="1800" lang="en-GB" err="1">
                <a:effectLst/>
                <a:latin typeface="Arial" panose="020B0604020202020204" pitchFamily="34" charset="0"/>
                <a:ea typeface="Arial" panose="020B0604020202020204" pitchFamily="34" charset="0"/>
              </a:rPr>
              <a:t>Globalasthmareport</a:t>
            </a:r>
            <a:r>
              <a:rPr dirty="0" sz="1800" lang="en-GB">
                <a:effectLst/>
                <a:latin typeface="Arial" panose="020B0604020202020204" pitchFamily="34" charset="0"/>
                <a:ea typeface="Arial" panose="020B0604020202020204" pitchFamily="34" charset="0"/>
              </a:rPr>
              <a:t>, 2026)</a:t>
            </a:r>
            <a:endParaRPr dirty="0" sz="1600" lang="en-IN">
              <a:effectLst/>
              <a:latin typeface="Arial" panose="020B0604020202020204" pitchFamily="34" charset="0"/>
              <a:ea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38" name=""/>
        <p:cNvGrpSpPr/>
        <p:nvPr/>
      </p:nvGrpSpPr>
      <p:grpSpPr>
        <a:xfrm>
          <a:off x="0" y="0"/>
          <a:ext cx="0" cy="0"/>
          <a:chOff x="0" y="0"/>
          <a:chExt cx="0" cy="0"/>
        </a:xfrm>
      </p:grpSpPr>
      <p:sp>
        <p:nvSpPr>
          <p:cNvPr id="1048611" name="Title 1"/>
          <p:cNvSpPr>
            <a:spLocks noGrp="1"/>
          </p:cNvSpPr>
          <p:nvPr>
            <p:ph type="title"/>
          </p:nvPr>
        </p:nvSpPr>
        <p:spPr>
          <a:xfrm>
            <a:off x="838200" y="365126"/>
            <a:ext cx="10515600" cy="1109714"/>
          </a:xfrm>
        </p:spPr>
        <p:txBody>
          <a:bodyPr>
            <a:normAutofit fontScale="95556"/>
          </a:bodyPr>
          <a:p>
            <a:pPr algn="ctr">
              <a:lnSpc>
                <a:spcPct val="150000"/>
              </a:lnSpc>
            </a:pPr>
            <a:r>
              <a:rPr b="1" dirty="0" sz="3600" lang="en-US">
                <a:latin typeface="Arial" panose="020B0604020202020204" pitchFamily="34" charset="0"/>
                <a:cs typeface="Arial" panose="020B0604020202020204" pitchFamily="34" charset="0"/>
              </a:rPr>
              <a:t>DIAGNOSIS AND INITIAL ASSESSMENT OF ASTHMA </a:t>
            </a:r>
            <a:endParaRPr b="1" dirty="0" sz="3600" lang="en-GB">
              <a:latin typeface="Arial" panose="020B0604020202020204" pitchFamily="34" charset="0"/>
              <a:cs typeface="Arial" panose="020B0604020202020204" pitchFamily="34" charset="0"/>
            </a:endParaRPr>
          </a:p>
        </p:txBody>
      </p:sp>
      <p:sp>
        <p:nvSpPr>
          <p:cNvPr id="1048612" name="Content Placeholder 2"/>
          <p:cNvSpPr>
            <a:spLocks noGrp="1"/>
          </p:cNvSpPr>
          <p:nvPr>
            <p:ph idx="1"/>
          </p:nvPr>
        </p:nvSpPr>
        <p:spPr>
          <a:xfrm>
            <a:off x="457046" y="1930398"/>
            <a:ext cx="5958502" cy="4560427"/>
          </a:xfrm>
        </p:spPr>
        <p:txBody>
          <a:bodyPr>
            <a:normAutofit/>
          </a:bodyPr>
          <a:p>
            <a:pPr algn="just" indent="-342900" lvl="0" marL="342900">
              <a:lnSpc>
                <a:spcPct val="150000"/>
              </a:lnSpc>
              <a:spcBef>
                <a:spcPts val="1000"/>
              </a:spcBef>
              <a:spcAft>
                <a:spcPts val="0"/>
              </a:spcAft>
              <a:buFont typeface="Arial" panose="020B0604020202020204" pitchFamily="34" charset="0"/>
              <a:buChar char="●"/>
            </a:pPr>
            <a:r>
              <a:rPr dirty="0" sz="1600" lang="en-GB" strike="noStrike" u="none">
                <a:effectLst/>
                <a:latin typeface="Arial" panose="020B0604020202020204" pitchFamily="34" charset="0"/>
                <a:ea typeface="Arial" panose="020B0604020202020204" pitchFamily="34" charset="0"/>
              </a:rPr>
              <a:t>Diagnosing asthma requires a structured clinical assessment combining a detailed medical history of variable respiratory symptoms with objective lung function tests such as spirometry, peak flow variability, and fractional exhaled nitric oxide (</a:t>
            </a:r>
            <a:r>
              <a:rPr dirty="0" sz="1600" lang="en-GB" err="1" strike="noStrike" u="none">
                <a:effectLst/>
                <a:latin typeface="Arial" panose="020B0604020202020204" pitchFamily="34" charset="0"/>
                <a:ea typeface="Arial" panose="020B0604020202020204" pitchFamily="34" charset="0"/>
              </a:rPr>
              <a:t>FeNO</a:t>
            </a:r>
            <a:r>
              <a:rPr dirty="0" sz="1600" lang="en-GB" strike="noStrike" u="none">
                <a:effectLst/>
                <a:latin typeface="Arial" panose="020B0604020202020204" pitchFamily="34" charset="0"/>
                <a:ea typeface="Arial" panose="020B0604020202020204" pitchFamily="34" charset="0"/>
              </a:rPr>
              <a:t>) testing (Drake, 2022).</a:t>
            </a:r>
            <a:endParaRPr dirty="0" sz="1600" lang="en-IN" strike="noStrike" u="none">
              <a:effectLst/>
              <a:latin typeface="Arial" panose="020B0604020202020204" pitchFamily="34" charset="0"/>
              <a:ea typeface="Arial" panose="020B0604020202020204" pitchFamily="34" charset="0"/>
            </a:endParaRPr>
          </a:p>
          <a:p>
            <a:pPr algn="just" indent="-342900" lvl="0" marL="342900">
              <a:lnSpc>
                <a:spcPct val="150000"/>
              </a:lnSpc>
              <a:spcBef>
                <a:spcPts val="1000"/>
              </a:spcBef>
              <a:spcAft>
                <a:spcPts val="0"/>
              </a:spcAft>
              <a:buFont typeface="Arial" panose="020B0604020202020204" pitchFamily="34" charset="0"/>
              <a:buChar char="●"/>
            </a:pPr>
            <a:r>
              <a:rPr dirty="0" sz="1600" lang="en-GB" strike="noStrike" u="none">
                <a:effectLst/>
                <a:latin typeface="Arial" panose="020B0604020202020204" pitchFamily="34" charset="0"/>
                <a:ea typeface="Arial" panose="020B0604020202020204" pitchFamily="34" charset="0"/>
              </a:rPr>
              <a:t>Diagnose asthma if the eosinophil count is above the laboratory reference range or the </a:t>
            </a:r>
            <a:r>
              <a:rPr dirty="0" sz="1600" lang="en-GB" err="1" strike="noStrike" u="none">
                <a:effectLst/>
                <a:latin typeface="Arial" panose="020B0604020202020204" pitchFamily="34" charset="0"/>
                <a:ea typeface="Arial" panose="020B0604020202020204" pitchFamily="34" charset="0"/>
              </a:rPr>
              <a:t>FeNO</a:t>
            </a:r>
            <a:r>
              <a:rPr dirty="0" sz="1600" lang="en-GB" strike="noStrike" u="none">
                <a:effectLst/>
                <a:latin typeface="Arial" panose="020B0604020202020204" pitchFamily="34" charset="0"/>
                <a:ea typeface="Arial" panose="020B0604020202020204" pitchFamily="34" charset="0"/>
              </a:rPr>
              <a:t> level is 50 parts per billion (ppb) or more (Nice, 2026). </a:t>
            </a:r>
            <a:endParaRPr dirty="0" sz="1600" lang="en-IN" strike="noStrike" u="none">
              <a:effectLst/>
              <a:latin typeface="Arial" panose="020B0604020202020204" pitchFamily="34" charset="0"/>
              <a:ea typeface="Arial" panose="020B0604020202020204" pitchFamily="34" charset="0"/>
            </a:endParaRPr>
          </a:p>
          <a:p>
            <a:pPr algn="just" indent="-342900" lvl="0" marL="342900">
              <a:lnSpc>
                <a:spcPct val="150000"/>
              </a:lnSpc>
              <a:spcBef>
                <a:spcPts val="1000"/>
              </a:spcBef>
              <a:spcAft>
                <a:spcPts val="0"/>
              </a:spcAft>
              <a:buFont typeface="Arial" panose="020B0604020202020204" pitchFamily="34" charset="0"/>
              <a:buChar char="●"/>
            </a:pPr>
            <a:r>
              <a:rPr dirty="0" sz="1600" lang="en-GB" strike="noStrike" u="none">
                <a:effectLst/>
                <a:latin typeface="Arial" panose="020B0604020202020204" pitchFamily="34" charset="0"/>
                <a:ea typeface="Arial" panose="020B0604020202020204" pitchFamily="34" charset="0"/>
              </a:rPr>
              <a:t>The need for monitoring daily diurnal flow variation, which is required to be below 20% variability, suggests an asthma diagnosis as initial assessment (Louis </a:t>
            </a:r>
            <a:r>
              <a:rPr dirty="0" sz="1600" i="1" lang="en-GB" strike="noStrike" u="none">
                <a:effectLst/>
                <a:latin typeface="Arial" panose="020B0604020202020204" pitchFamily="34" charset="0"/>
                <a:ea typeface="Arial" panose="020B0604020202020204" pitchFamily="34" charset="0"/>
              </a:rPr>
              <a:t>et al., </a:t>
            </a:r>
            <a:r>
              <a:rPr dirty="0" sz="1600" lang="en-GB" strike="noStrike" u="none">
                <a:effectLst/>
                <a:latin typeface="Arial" panose="020B0604020202020204" pitchFamily="34" charset="0"/>
                <a:ea typeface="Arial" panose="020B0604020202020204" pitchFamily="34" charset="0"/>
              </a:rPr>
              <a:t>2022). </a:t>
            </a:r>
            <a:endParaRPr dirty="0" sz="1600" lang="en-IN" strike="noStrike" u="none">
              <a:effectLst/>
              <a:latin typeface="Arial" panose="020B0604020202020204" pitchFamily="34" charset="0"/>
              <a:ea typeface="Arial" panose="020B0604020202020204" pitchFamily="34" charset="0"/>
            </a:endParaRPr>
          </a:p>
        </p:txBody>
      </p:sp>
      <p:pic>
        <p:nvPicPr>
          <p:cNvPr id="2097156" name="image9.png"/>
          <p:cNvPicPr>
            <a:picLocks/>
          </p:cNvPicPr>
          <p:nvPr/>
        </p:nvPicPr>
        <p:blipFill>
          <a:blip xmlns:r="http://schemas.openxmlformats.org/officeDocument/2006/relationships" r:embed="rId1"/>
          <a:srcRect/>
          <a:stretch>
            <a:fillRect/>
          </a:stretch>
        </p:blipFill>
        <p:spPr>
          <a:xfrm>
            <a:off x="6931743" y="1734676"/>
            <a:ext cx="4803212" cy="4257675"/>
          </a:xfrm>
          <a:prstGeom prst="rect"/>
          <a:ln w="12700">
            <a:solidFill>
              <a:srgbClr val="000000"/>
            </a:solidFill>
            <a:prstDash val="solid"/>
          </a:ln>
        </p:spPr>
      </p:pic>
      <p:sp>
        <p:nvSpPr>
          <p:cNvPr id="1048613" name="TextBox 5"/>
          <p:cNvSpPr txBox="1"/>
          <p:nvPr/>
        </p:nvSpPr>
        <p:spPr>
          <a:xfrm>
            <a:off x="7828399" y="6143162"/>
            <a:ext cx="3009899" cy="491489"/>
          </a:xfrm>
          <a:prstGeom prst="rect"/>
          <a:noFill/>
        </p:spPr>
        <p:txBody>
          <a:bodyPr wrap="square">
            <a:spAutoFit/>
          </a:bodyPr>
          <a:p>
            <a:pPr algn="ctr">
              <a:lnSpc>
                <a:spcPct val="150000"/>
              </a:lnSpc>
              <a:spcBef>
                <a:spcPts val="1000"/>
              </a:spcBef>
            </a:pPr>
            <a:r>
              <a:rPr dirty="0" sz="1800" lang="en-GB">
                <a:effectLst/>
                <a:latin typeface="Arial" panose="020B0604020202020204" pitchFamily="34" charset="0"/>
                <a:ea typeface="Arial" panose="020B0604020202020204" pitchFamily="34" charset="0"/>
              </a:rPr>
              <a:t>(Source: Nice, 2026)</a:t>
            </a:r>
            <a:endParaRPr dirty="0" sz="1600" lang="en-IN">
              <a:effectLst/>
              <a:latin typeface="Arial" panose="020B0604020202020204" pitchFamily="34" charset="0"/>
              <a:ea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41" name=""/>
        <p:cNvGrpSpPr/>
        <p:nvPr/>
      </p:nvGrpSpPr>
      <p:grpSpPr>
        <a:xfrm>
          <a:off x="0" y="0"/>
          <a:ext cx="0" cy="0"/>
          <a:chOff x="0" y="0"/>
          <a:chExt cx="0" cy="0"/>
        </a:xfrm>
      </p:grpSpPr>
      <p:sp>
        <p:nvSpPr>
          <p:cNvPr id="1048617" name="Title 1"/>
          <p:cNvSpPr>
            <a:spLocks noGrp="1"/>
          </p:cNvSpPr>
          <p:nvPr>
            <p:ph type="title"/>
          </p:nvPr>
        </p:nvSpPr>
        <p:spPr>
          <a:xfrm>
            <a:off x="0" y="234530"/>
            <a:ext cx="8162594" cy="2014874"/>
          </a:xfrm>
        </p:spPr>
        <p:txBody>
          <a:bodyPr>
            <a:normAutofit fontScale="98333"/>
          </a:bodyPr>
          <a:p>
            <a:pPr algn="ctr">
              <a:lnSpc>
                <a:spcPct val="150000"/>
              </a:lnSpc>
            </a:pPr>
            <a:r>
              <a:rPr b="1" dirty="0" sz="3600" lang="en-US">
                <a:latin typeface="Arial" panose="020B0604020202020204" pitchFamily="34" charset="0"/>
                <a:cs typeface="Arial" panose="020B0604020202020204" pitchFamily="34" charset="0"/>
              </a:rPr>
              <a:t>MANAGEMENT OF ASTHMA FOLLOWING A SPECIFIC UK GUIDANCE</a:t>
            </a:r>
            <a:endParaRPr b="1" dirty="0" sz="3600" lang="en-GB">
              <a:latin typeface="Arial" panose="020B0604020202020204" pitchFamily="34" charset="0"/>
              <a:cs typeface="Arial" panose="020B0604020202020204" pitchFamily="34" charset="0"/>
            </a:endParaRPr>
          </a:p>
        </p:txBody>
      </p:sp>
      <p:sp>
        <p:nvSpPr>
          <p:cNvPr id="1048618" name="Content Placeholder 2"/>
          <p:cNvSpPr>
            <a:spLocks noGrp="1"/>
          </p:cNvSpPr>
          <p:nvPr>
            <p:ph idx="1"/>
          </p:nvPr>
        </p:nvSpPr>
        <p:spPr>
          <a:xfrm>
            <a:off x="235974" y="2379999"/>
            <a:ext cx="4384440" cy="3892409"/>
          </a:xfrm>
        </p:spPr>
        <p:txBody>
          <a:bodyPr>
            <a:normAutofit/>
          </a:bodyPr>
          <a:p>
            <a:pPr algn="just" indent="-342900" lvl="0" marL="342900">
              <a:lnSpc>
                <a:spcPct val="150000"/>
              </a:lnSpc>
              <a:spcBef>
                <a:spcPts val="1000"/>
              </a:spcBef>
              <a:spcAft>
                <a:spcPts val="0"/>
              </a:spcAft>
              <a:buFont typeface="Arial" panose="020B0604020202020204" pitchFamily="34" charset="0"/>
              <a:buChar char="●"/>
            </a:pPr>
            <a:r>
              <a:rPr dirty="0" sz="1600" lang="en-GB" strike="noStrike" u="none">
                <a:effectLst/>
                <a:latin typeface="Arial" panose="020B0604020202020204" pitchFamily="34" charset="0"/>
                <a:ea typeface="Arial" panose="020B0604020202020204" pitchFamily="34" charset="0"/>
              </a:rPr>
              <a:t>It has been recognised that asthma management in the UK follows joint national guidance such as BTS/NICE/SIGN (Brit-thoracic, 2026).</a:t>
            </a:r>
            <a:endParaRPr dirty="0" sz="1600" lang="en-IN" strike="noStrike" u="none">
              <a:effectLst/>
              <a:latin typeface="Arial" panose="020B0604020202020204" pitchFamily="34" charset="0"/>
              <a:ea typeface="Arial" panose="020B0604020202020204" pitchFamily="34" charset="0"/>
            </a:endParaRPr>
          </a:p>
          <a:p>
            <a:pPr algn="just" indent="-342900" lvl="0" marL="342900">
              <a:lnSpc>
                <a:spcPct val="150000"/>
              </a:lnSpc>
              <a:spcBef>
                <a:spcPts val="1000"/>
              </a:spcBef>
              <a:spcAft>
                <a:spcPts val="0"/>
              </a:spcAft>
              <a:buFont typeface="Arial" panose="020B0604020202020204" pitchFamily="34" charset="0"/>
              <a:buChar char="●"/>
            </a:pPr>
            <a:r>
              <a:rPr dirty="0" sz="1600" lang="en-GB" strike="noStrike" u="none">
                <a:effectLst/>
                <a:latin typeface="Arial" panose="020B0604020202020204" pitchFamily="34" charset="0"/>
                <a:ea typeface="Arial" panose="020B0604020202020204" pitchFamily="34" charset="0"/>
              </a:rPr>
              <a:t>Structural models such as the Chronic Care Model and the House of Care framework are considered to be widely implemented in primary care practice to optimise Asthma outcomes (</a:t>
            </a:r>
            <a:r>
              <a:rPr dirty="0" sz="1600" lang="en-GB" err="1" strike="noStrike" u="none">
                <a:effectLst/>
                <a:latin typeface="Arial" panose="020B0604020202020204" pitchFamily="34" charset="0"/>
                <a:ea typeface="Arial" panose="020B0604020202020204" pitchFamily="34" charset="0"/>
              </a:rPr>
              <a:t>Longhini</a:t>
            </a:r>
            <a:r>
              <a:rPr dirty="0" sz="1600" lang="en-GB" strike="noStrike" u="none">
                <a:effectLst/>
                <a:latin typeface="Arial" panose="020B0604020202020204" pitchFamily="34" charset="0"/>
                <a:ea typeface="Arial" panose="020B0604020202020204" pitchFamily="34" charset="0"/>
              </a:rPr>
              <a:t> </a:t>
            </a:r>
            <a:r>
              <a:rPr dirty="0" sz="1600" i="1" lang="en-GB" strike="noStrike" u="none">
                <a:effectLst/>
                <a:latin typeface="Arial" panose="020B0604020202020204" pitchFamily="34" charset="0"/>
                <a:ea typeface="Arial" panose="020B0604020202020204" pitchFamily="34" charset="0"/>
              </a:rPr>
              <a:t>et al., </a:t>
            </a:r>
            <a:r>
              <a:rPr dirty="0" sz="1600" lang="en-GB" strike="noStrike" u="none">
                <a:effectLst/>
                <a:latin typeface="Arial" panose="020B0604020202020204" pitchFamily="34" charset="0"/>
                <a:ea typeface="Arial" panose="020B0604020202020204" pitchFamily="34" charset="0"/>
              </a:rPr>
              <a:t>2022).</a:t>
            </a:r>
            <a:endParaRPr dirty="0" sz="1600" lang="en-IN" strike="noStrike" u="none">
              <a:effectLst/>
              <a:latin typeface="Arial" panose="020B0604020202020204" pitchFamily="34" charset="0"/>
              <a:ea typeface="Arial" panose="020B0604020202020204" pitchFamily="34" charset="0"/>
            </a:endParaRPr>
          </a:p>
        </p:txBody>
      </p:sp>
      <p:pic>
        <p:nvPicPr>
          <p:cNvPr id="2097157" name="image2.png"/>
          <p:cNvPicPr>
            <a:picLocks/>
          </p:cNvPicPr>
          <p:nvPr/>
        </p:nvPicPr>
        <p:blipFill>
          <a:blip xmlns:r="http://schemas.openxmlformats.org/officeDocument/2006/relationships" r:embed="rId1"/>
          <a:srcRect/>
          <a:stretch>
            <a:fillRect/>
          </a:stretch>
        </p:blipFill>
        <p:spPr>
          <a:xfrm>
            <a:off x="4757719" y="2661155"/>
            <a:ext cx="3316160" cy="3063875"/>
          </a:xfrm>
          <a:prstGeom prst="rect"/>
          <a:ln w="12700">
            <a:solidFill>
              <a:srgbClr val="000000"/>
            </a:solidFill>
            <a:prstDash val="solid"/>
          </a:ln>
        </p:spPr>
      </p:pic>
      <p:sp>
        <p:nvSpPr>
          <p:cNvPr id="1048619" name="TextBox 5"/>
          <p:cNvSpPr txBox="1"/>
          <p:nvPr/>
        </p:nvSpPr>
        <p:spPr>
          <a:xfrm>
            <a:off x="4871535" y="5725030"/>
            <a:ext cx="2817291" cy="375552"/>
          </a:xfrm>
          <a:prstGeom prst="rect"/>
          <a:noFill/>
        </p:spPr>
        <p:txBody>
          <a:bodyPr wrap="square">
            <a:spAutoFit/>
          </a:bodyPr>
          <a:p>
            <a:pPr algn="ctr">
              <a:lnSpc>
                <a:spcPct val="150000"/>
              </a:lnSpc>
              <a:spcBef>
                <a:spcPts val="1000"/>
              </a:spcBef>
            </a:pPr>
            <a:r>
              <a:rPr dirty="0" sz="1400" lang="en-GB">
                <a:effectLst/>
                <a:latin typeface="Arial" panose="020B0604020202020204" pitchFamily="34" charset="0"/>
                <a:ea typeface="Arial" panose="020B0604020202020204" pitchFamily="34" charset="0"/>
              </a:rPr>
              <a:t>(Source: Brit-thoracic, 2026)</a:t>
            </a:r>
            <a:endParaRPr dirty="0" sz="1200" lang="en-IN">
              <a:effectLst/>
              <a:latin typeface="Arial" panose="020B0604020202020204" pitchFamily="34" charset="0"/>
              <a:ea typeface="Arial" panose="020B0604020202020204" pitchFamily="34" charset="0"/>
            </a:endParaRPr>
          </a:p>
        </p:txBody>
      </p:sp>
      <p:pic>
        <p:nvPicPr>
          <p:cNvPr id="2097158" name="image8.png"/>
          <p:cNvPicPr>
            <a:picLocks/>
          </p:cNvPicPr>
          <p:nvPr/>
        </p:nvPicPr>
        <p:blipFill>
          <a:blip xmlns:r="http://schemas.openxmlformats.org/officeDocument/2006/relationships" r:embed="rId2"/>
          <a:srcRect/>
          <a:stretch>
            <a:fillRect/>
          </a:stretch>
        </p:blipFill>
        <p:spPr>
          <a:xfrm>
            <a:off x="8299899" y="365125"/>
            <a:ext cx="3716228" cy="3063875"/>
          </a:xfrm>
          <a:prstGeom prst="rect"/>
          <a:ln w="12700">
            <a:solidFill>
              <a:srgbClr val="000000"/>
            </a:solidFill>
            <a:prstDash val="solid"/>
          </a:ln>
        </p:spPr>
      </p:pic>
      <p:sp>
        <p:nvSpPr>
          <p:cNvPr id="1048620" name="TextBox 8"/>
          <p:cNvSpPr txBox="1"/>
          <p:nvPr/>
        </p:nvSpPr>
        <p:spPr>
          <a:xfrm>
            <a:off x="8751939" y="3429000"/>
            <a:ext cx="3204087" cy="453390"/>
          </a:xfrm>
          <a:prstGeom prst="rect"/>
          <a:noFill/>
        </p:spPr>
        <p:txBody>
          <a:bodyPr wrap="square">
            <a:spAutoFit/>
          </a:bodyPr>
          <a:p>
            <a:pPr algn="ctr">
              <a:lnSpc>
                <a:spcPct val="150000"/>
              </a:lnSpc>
              <a:spcBef>
                <a:spcPts val="1000"/>
              </a:spcBef>
            </a:pPr>
            <a:r>
              <a:rPr dirty="0" sz="1600" lang="en-GB">
                <a:effectLst/>
                <a:latin typeface="Arial" panose="020B0604020202020204" pitchFamily="34" charset="0"/>
                <a:ea typeface="Arial" panose="020B0604020202020204" pitchFamily="34" charset="0"/>
              </a:rPr>
              <a:t>(Source: Brit-thoracic, 2026)</a:t>
            </a:r>
            <a:endParaRPr dirty="0" sz="1400" lang="en-IN">
              <a:effectLst/>
              <a:latin typeface="Arial" panose="020B0604020202020204" pitchFamily="34" charset="0"/>
              <a:ea typeface="Arial" panose="020B0604020202020204" pitchFamily="34" charset="0"/>
            </a:endParaRPr>
          </a:p>
        </p:txBody>
      </p:sp>
      <p:sp>
        <p:nvSpPr>
          <p:cNvPr id="1048621" name="TextBox 10"/>
          <p:cNvSpPr txBox="1"/>
          <p:nvPr/>
        </p:nvSpPr>
        <p:spPr>
          <a:xfrm>
            <a:off x="8239798" y="4388799"/>
            <a:ext cx="3716228" cy="1524007"/>
          </a:xfrm>
          <a:prstGeom prst="rect"/>
          <a:noFill/>
        </p:spPr>
        <p:txBody>
          <a:bodyPr wrap="square">
            <a:spAutoFit/>
          </a:bodyPr>
          <a:p>
            <a:pPr algn="just" indent="-342900" lvl="0" marL="342900">
              <a:lnSpc>
                <a:spcPct val="150000"/>
              </a:lnSpc>
              <a:spcBef>
                <a:spcPts val="1000"/>
              </a:spcBef>
              <a:spcAft>
                <a:spcPts val="0"/>
              </a:spcAft>
              <a:buFont typeface="Arial" panose="020B0604020202020204" pitchFamily="34" charset="0"/>
              <a:buChar char="●"/>
            </a:pPr>
            <a:r>
              <a:rPr dirty="0" sz="1600" lang="en-GB" strike="noStrike" u="none">
                <a:effectLst/>
                <a:latin typeface="Arial" panose="020B0604020202020204" pitchFamily="34" charset="0"/>
                <a:ea typeface="Arial" panose="020B0604020202020204" pitchFamily="34" charset="0"/>
              </a:rPr>
              <a:t>Initiate treatment using low-dose ICS combined with formoterol or fixed controller routines depending on the targeted age pathway</a:t>
            </a:r>
            <a:endParaRPr dirty="0" sz="1600" lang="en-IN" strike="noStrike" u="none">
              <a:effectLst/>
              <a:latin typeface="Arial" panose="020B0604020202020204" pitchFamily="34" charset="0"/>
              <a:ea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44" name=""/>
        <p:cNvGrpSpPr/>
        <p:nvPr/>
      </p:nvGrpSpPr>
      <p:grpSpPr>
        <a:xfrm>
          <a:off x="0" y="0"/>
          <a:ext cx="0" cy="0"/>
          <a:chOff x="0" y="0"/>
          <a:chExt cx="0" cy="0"/>
        </a:xfrm>
      </p:grpSpPr>
      <p:sp>
        <p:nvSpPr>
          <p:cNvPr id="1048625" name="Title 1"/>
          <p:cNvSpPr>
            <a:spLocks noGrp="1"/>
          </p:cNvSpPr>
          <p:nvPr>
            <p:ph type="title"/>
          </p:nvPr>
        </p:nvSpPr>
        <p:spPr>
          <a:xfrm>
            <a:off x="103239" y="217641"/>
            <a:ext cx="11901948" cy="1325563"/>
          </a:xfrm>
        </p:spPr>
        <p:txBody>
          <a:bodyPr>
            <a:noAutofit/>
          </a:bodyPr>
          <a:p>
            <a:pPr algn="ctr">
              <a:lnSpc>
                <a:spcPct val="150000"/>
              </a:lnSpc>
            </a:pPr>
            <a:r>
              <a:rPr b="1" dirty="0" sz="3600" lang="en-US">
                <a:latin typeface="Arial" panose="020B0604020202020204" pitchFamily="34" charset="0"/>
                <a:cs typeface="Arial" panose="020B0604020202020204" pitchFamily="34" charset="0"/>
              </a:rPr>
              <a:t>TREATMENT OPTIONS AVAILABLE FOR ASTHMA IN THE UK</a:t>
            </a:r>
            <a:endParaRPr b="1" dirty="0" sz="3600" lang="en-GB">
              <a:latin typeface="Arial" panose="020B0604020202020204" pitchFamily="34" charset="0"/>
              <a:cs typeface="Arial" panose="020B0604020202020204" pitchFamily="34" charset="0"/>
            </a:endParaRPr>
          </a:p>
        </p:txBody>
      </p:sp>
      <p:sp>
        <p:nvSpPr>
          <p:cNvPr id="1048626" name="Content Placeholder 2"/>
          <p:cNvSpPr>
            <a:spLocks noGrp="1"/>
          </p:cNvSpPr>
          <p:nvPr>
            <p:ph idx="1"/>
          </p:nvPr>
        </p:nvSpPr>
        <p:spPr>
          <a:xfrm>
            <a:off x="5793658" y="2047670"/>
            <a:ext cx="6211529" cy="4351338"/>
          </a:xfrm>
        </p:spPr>
        <p:txBody>
          <a:bodyPr>
            <a:normAutofit/>
          </a:bodyPr>
          <a:p>
            <a:pPr algn="just" indent="-342900" lvl="0" marL="342900">
              <a:lnSpc>
                <a:spcPct val="150000"/>
              </a:lnSpc>
              <a:spcBef>
                <a:spcPts val="1000"/>
              </a:spcBef>
              <a:spcAft>
                <a:spcPts val="0"/>
              </a:spcAft>
              <a:buFont typeface="Arial" panose="020B0604020202020204" pitchFamily="34" charset="0"/>
              <a:buChar char="●"/>
            </a:pPr>
            <a:r>
              <a:rPr dirty="0" sz="1600" lang="en-GB" strike="noStrike" u="none">
                <a:effectLst/>
                <a:latin typeface="Arial" panose="020B0604020202020204" pitchFamily="34" charset="0"/>
                <a:ea typeface="Arial" panose="020B0604020202020204" pitchFamily="34" charset="0"/>
              </a:rPr>
              <a:t>Asthma treatment in the UK relies mainly on daily preventer inhalers in terms of reducing airway swelling and blue reliever inhalers to stop sudden symptoms.</a:t>
            </a:r>
            <a:endParaRPr dirty="0" sz="1600" lang="en-IN" strike="noStrike" u="none">
              <a:effectLst/>
              <a:latin typeface="Arial" panose="020B0604020202020204" pitchFamily="34" charset="0"/>
              <a:ea typeface="Arial" panose="020B0604020202020204" pitchFamily="34" charset="0"/>
            </a:endParaRPr>
          </a:p>
          <a:p>
            <a:pPr algn="just" indent="-342900" lvl="0" marL="342900">
              <a:lnSpc>
                <a:spcPct val="150000"/>
              </a:lnSpc>
              <a:spcBef>
                <a:spcPts val="1000"/>
              </a:spcBef>
              <a:spcAft>
                <a:spcPts val="0"/>
              </a:spcAft>
              <a:buFont typeface="Arial" panose="020B0604020202020204" pitchFamily="34" charset="0"/>
              <a:buChar char="●"/>
            </a:pPr>
            <a:r>
              <a:rPr dirty="0" sz="1600" lang="en-GB" strike="noStrike" u="none">
                <a:effectLst/>
                <a:latin typeface="Arial" panose="020B0604020202020204" pitchFamily="34" charset="0"/>
                <a:ea typeface="Arial" panose="020B0604020202020204" pitchFamily="34" charset="0"/>
              </a:rPr>
              <a:t>According to the UK NHS, hospital treatments may include oxygen through a mask, using a nebuliser to breathe in high doses of medicine and steroid tablets or injections (</a:t>
            </a:r>
            <a:r>
              <a:rPr dirty="0" sz="1600" lang="en-GB" err="1" strike="noStrike" u="none">
                <a:effectLst/>
                <a:latin typeface="Arial" panose="020B0604020202020204" pitchFamily="34" charset="0"/>
                <a:ea typeface="Arial" panose="020B0604020202020204" pitchFamily="34" charset="0"/>
              </a:rPr>
              <a:t>Nhs</a:t>
            </a:r>
            <a:r>
              <a:rPr dirty="0" sz="1600" lang="en-GB" strike="noStrike" u="none">
                <a:effectLst/>
                <a:latin typeface="Arial" panose="020B0604020202020204" pitchFamily="34" charset="0"/>
                <a:ea typeface="Arial" panose="020B0604020202020204" pitchFamily="34" charset="0"/>
              </a:rPr>
              <a:t>, 2026).</a:t>
            </a:r>
            <a:endParaRPr dirty="0" sz="1600" lang="en-IN" strike="noStrike" u="none">
              <a:effectLst/>
              <a:latin typeface="Arial" panose="020B0604020202020204" pitchFamily="34" charset="0"/>
              <a:ea typeface="Arial" panose="020B0604020202020204" pitchFamily="34" charset="0"/>
            </a:endParaRPr>
          </a:p>
          <a:p>
            <a:pPr algn="just" indent="-342900" lvl="0" marL="342900">
              <a:lnSpc>
                <a:spcPct val="150000"/>
              </a:lnSpc>
              <a:spcBef>
                <a:spcPts val="1000"/>
              </a:spcBef>
              <a:spcAft>
                <a:spcPts val="0"/>
              </a:spcAft>
              <a:buFont typeface="Arial" panose="020B0604020202020204" pitchFamily="34" charset="0"/>
              <a:buChar char="●"/>
            </a:pPr>
            <a:r>
              <a:rPr dirty="0" sz="1600" lang="en-GB" strike="noStrike" u="none">
                <a:effectLst/>
                <a:latin typeface="Arial" panose="020B0604020202020204" pitchFamily="34" charset="0"/>
                <a:ea typeface="Arial" panose="020B0604020202020204" pitchFamily="34" charset="0"/>
              </a:rPr>
              <a:t>Apart from this, the NHS uses Anti-inflammatory reliever (AIR) therapy in terms of treating Asthma (</a:t>
            </a:r>
            <a:r>
              <a:rPr dirty="0" sz="1600" lang="en-GB" err="1" strike="noStrike" u="none">
                <a:effectLst/>
                <a:latin typeface="Arial" panose="020B0604020202020204" pitchFamily="34" charset="0"/>
                <a:ea typeface="Arial" panose="020B0604020202020204" pitchFamily="34" charset="0"/>
              </a:rPr>
              <a:t>Nhsinform</a:t>
            </a:r>
            <a:r>
              <a:rPr dirty="0" sz="1600" lang="en-GB" strike="noStrike" u="none">
                <a:effectLst/>
                <a:latin typeface="Arial" panose="020B0604020202020204" pitchFamily="34" charset="0"/>
                <a:ea typeface="Arial" panose="020B0604020202020204" pitchFamily="34" charset="0"/>
              </a:rPr>
              <a:t>, 2026). </a:t>
            </a:r>
            <a:endParaRPr dirty="0" sz="1600" lang="en-IN" strike="noStrike" u="none">
              <a:effectLst/>
              <a:latin typeface="Arial" panose="020B0604020202020204" pitchFamily="34" charset="0"/>
              <a:ea typeface="Arial" panose="020B0604020202020204" pitchFamily="34" charset="0"/>
            </a:endParaRPr>
          </a:p>
        </p:txBody>
      </p:sp>
      <p:pic>
        <p:nvPicPr>
          <p:cNvPr id="2097159" name="image12.png"/>
          <p:cNvPicPr>
            <a:picLocks/>
          </p:cNvPicPr>
          <p:nvPr/>
        </p:nvPicPr>
        <p:blipFill>
          <a:blip xmlns:r="http://schemas.openxmlformats.org/officeDocument/2006/relationships" r:embed="rId1"/>
          <a:srcRect/>
          <a:stretch>
            <a:fillRect/>
          </a:stretch>
        </p:blipFill>
        <p:spPr>
          <a:xfrm>
            <a:off x="496837" y="1891839"/>
            <a:ext cx="4591050" cy="3943350"/>
          </a:xfrm>
          <a:prstGeom prst="rect"/>
          <a:ln w="12700">
            <a:solidFill>
              <a:srgbClr val="000000"/>
            </a:solidFill>
            <a:prstDash val="solid"/>
          </a:ln>
        </p:spPr>
      </p:pic>
      <p:sp>
        <p:nvSpPr>
          <p:cNvPr id="1048627" name="TextBox 5"/>
          <p:cNvSpPr txBox="1"/>
          <p:nvPr/>
        </p:nvSpPr>
        <p:spPr>
          <a:xfrm>
            <a:off x="1209830" y="6036340"/>
            <a:ext cx="2805880" cy="491490"/>
          </a:xfrm>
          <a:prstGeom prst="rect"/>
          <a:noFill/>
        </p:spPr>
        <p:txBody>
          <a:bodyPr wrap="square">
            <a:spAutoFit/>
          </a:bodyPr>
          <a:p>
            <a:pPr algn="ctr">
              <a:lnSpc>
                <a:spcPct val="150000"/>
              </a:lnSpc>
              <a:spcBef>
                <a:spcPts val="1000"/>
              </a:spcBef>
            </a:pPr>
            <a:r>
              <a:rPr dirty="0" sz="1800" lang="en-GB">
                <a:effectLst/>
                <a:latin typeface="Arial" panose="020B0604020202020204" pitchFamily="34" charset="0"/>
                <a:ea typeface="Arial" panose="020B0604020202020204" pitchFamily="34" charset="0"/>
              </a:rPr>
              <a:t>(Source: </a:t>
            </a:r>
            <a:r>
              <a:rPr dirty="0" sz="1800" lang="en-GB" err="1">
                <a:effectLst/>
                <a:latin typeface="Arial" panose="020B0604020202020204" pitchFamily="34" charset="0"/>
                <a:ea typeface="Arial" panose="020B0604020202020204" pitchFamily="34" charset="0"/>
              </a:rPr>
              <a:t>Nhs</a:t>
            </a:r>
            <a:r>
              <a:rPr dirty="0" sz="1800" lang="en-GB">
                <a:effectLst/>
                <a:latin typeface="Arial" panose="020B0604020202020204" pitchFamily="34" charset="0"/>
                <a:ea typeface="Arial" panose="020B0604020202020204" pitchFamily="34" charset="0"/>
              </a:rPr>
              <a:t>, 2026)</a:t>
            </a:r>
            <a:endParaRPr dirty="0" sz="1600" lang="en-IN">
              <a:effectLst/>
              <a:latin typeface="Arial" panose="020B0604020202020204" pitchFamily="34" charset="0"/>
              <a:ea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47" name=""/>
        <p:cNvGrpSpPr/>
        <p:nvPr/>
      </p:nvGrpSpPr>
      <p:grpSpPr>
        <a:xfrm>
          <a:off x="0" y="0"/>
          <a:ext cx="0" cy="0"/>
          <a:chOff x="0" y="0"/>
          <a:chExt cx="0" cy="0"/>
        </a:xfrm>
      </p:grpSpPr>
      <p:sp>
        <p:nvSpPr>
          <p:cNvPr id="1048631" name="Title 1"/>
          <p:cNvSpPr>
            <a:spLocks noGrp="1"/>
          </p:cNvSpPr>
          <p:nvPr>
            <p:ph type="title"/>
          </p:nvPr>
        </p:nvSpPr>
        <p:spPr>
          <a:xfrm>
            <a:off x="838200" y="89565"/>
            <a:ext cx="10515600" cy="1325563"/>
          </a:xfrm>
        </p:spPr>
        <p:txBody>
          <a:bodyPr>
            <a:noAutofit/>
          </a:bodyPr>
          <a:p>
            <a:pPr algn="ctr">
              <a:lnSpc>
                <a:spcPct val="150000"/>
              </a:lnSpc>
            </a:pPr>
            <a:r>
              <a:rPr b="1" dirty="0" sz="3600" lang="en-US">
                <a:latin typeface="Arial" panose="020B0604020202020204" pitchFamily="34" charset="0"/>
                <a:cs typeface="Arial" panose="020B0604020202020204" pitchFamily="34" charset="0"/>
              </a:rPr>
              <a:t>HIGHLIGHT THE COMORBIDITY THAT CAN ACCOMPANY ASTHMA</a:t>
            </a:r>
            <a:endParaRPr b="1" dirty="0" sz="3600" lang="en-GB">
              <a:latin typeface="Arial" panose="020B0604020202020204" pitchFamily="34" charset="0"/>
              <a:cs typeface="Arial" panose="020B0604020202020204" pitchFamily="34" charset="0"/>
            </a:endParaRPr>
          </a:p>
        </p:txBody>
      </p:sp>
      <p:sp>
        <p:nvSpPr>
          <p:cNvPr id="1048632" name="Content Placeholder 2"/>
          <p:cNvSpPr>
            <a:spLocks noGrp="1"/>
          </p:cNvSpPr>
          <p:nvPr>
            <p:ph idx="1"/>
          </p:nvPr>
        </p:nvSpPr>
        <p:spPr>
          <a:xfrm>
            <a:off x="324465" y="1825625"/>
            <a:ext cx="6297561" cy="4351338"/>
          </a:xfrm>
        </p:spPr>
        <p:txBody>
          <a:bodyPr>
            <a:normAutofit/>
          </a:bodyPr>
          <a:p>
            <a:pPr algn="just" indent="-342900" lvl="0" marL="342900">
              <a:lnSpc>
                <a:spcPct val="150000"/>
              </a:lnSpc>
              <a:spcBef>
                <a:spcPts val="1000"/>
              </a:spcBef>
              <a:spcAft>
                <a:spcPts val="0"/>
              </a:spcAft>
              <a:buFont typeface="Arial" panose="020B0604020202020204" pitchFamily="34" charset="0"/>
              <a:buChar char="●"/>
            </a:pPr>
            <a:r>
              <a:rPr dirty="0" sz="1600" lang="en-GB" strike="noStrike" u="none">
                <a:effectLst/>
                <a:latin typeface="Arial" panose="020B0604020202020204" pitchFamily="34" charset="0"/>
                <a:ea typeface="Arial" panose="020B0604020202020204" pitchFamily="34" charset="0"/>
              </a:rPr>
              <a:t>It has been recognised that Asthma frequently co-occurs with comorbid conditions that complicate clinical management, exacerbate respiratory symptoms, and increase hospital admission rates (</a:t>
            </a:r>
            <a:r>
              <a:rPr dirty="0" sz="1600" lang="en-GB" err="1" strike="noStrike" u="none">
                <a:effectLst/>
                <a:latin typeface="Arial" panose="020B0604020202020204" pitchFamily="34" charset="0"/>
                <a:ea typeface="Arial" panose="020B0604020202020204" pitchFamily="34" charset="0"/>
              </a:rPr>
              <a:t>Qiu</a:t>
            </a:r>
            <a:r>
              <a:rPr dirty="0" sz="1600" lang="en-GB" strike="noStrike" u="none">
                <a:effectLst/>
                <a:latin typeface="Arial" panose="020B0604020202020204" pitchFamily="34" charset="0"/>
                <a:ea typeface="Arial" panose="020B0604020202020204" pitchFamily="34" charset="0"/>
              </a:rPr>
              <a:t> and Wu, 2024).</a:t>
            </a:r>
            <a:endParaRPr dirty="0" sz="1600" lang="en-IN" strike="noStrike" u="none">
              <a:effectLst/>
              <a:latin typeface="Arial" panose="020B0604020202020204" pitchFamily="34" charset="0"/>
              <a:ea typeface="Arial" panose="020B0604020202020204" pitchFamily="34" charset="0"/>
            </a:endParaRPr>
          </a:p>
          <a:p>
            <a:pPr algn="just" indent="-342900" lvl="0" marL="342900">
              <a:lnSpc>
                <a:spcPct val="150000"/>
              </a:lnSpc>
              <a:spcBef>
                <a:spcPts val="1000"/>
              </a:spcBef>
              <a:spcAft>
                <a:spcPts val="0"/>
              </a:spcAft>
              <a:buFont typeface="Arial" panose="020B0604020202020204" pitchFamily="34" charset="0"/>
              <a:buChar char="●"/>
            </a:pPr>
            <a:r>
              <a:rPr dirty="0" sz="1600" lang="en-GB" strike="noStrike" u="none">
                <a:effectLst/>
                <a:latin typeface="Arial" panose="020B0604020202020204" pitchFamily="34" charset="0"/>
                <a:ea typeface="Arial" panose="020B0604020202020204" pitchFamily="34" charset="0"/>
              </a:rPr>
              <a:t>The most common coexisting conditions of Asthma include allergic rhinitis, chronic rhinosinusitis, gastroesophageal reflux disease, anxiety or depression, and COPD (</a:t>
            </a:r>
            <a:r>
              <a:rPr dirty="0" sz="1600" lang="en-GB" err="1" strike="noStrike" u="none">
                <a:effectLst/>
                <a:latin typeface="Arial" panose="020B0604020202020204" pitchFamily="34" charset="0"/>
                <a:ea typeface="Arial" panose="020B0604020202020204" pitchFamily="34" charset="0"/>
              </a:rPr>
              <a:t>Lemmetyinen</a:t>
            </a:r>
            <a:r>
              <a:rPr dirty="0" sz="1600" lang="en-GB" strike="noStrike" u="none">
                <a:effectLst/>
                <a:latin typeface="Arial" panose="020B0604020202020204" pitchFamily="34" charset="0"/>
                <a:ea typeface="Arial" panose="020B0604020202020204" pitchFamily="34" charset="0"/>
              </a:rPr>
              <a:t> </a:t>
            </a:r>
            <a:r>
              <a:rPr dirty="0" sz="1600" i="1" lang="en-GB" strike="noStrike" u="none">
                <a:effectLst/>
                <a:latin typeface="Arial" panose="020B0604020202020204" pitchFamily="34" charset="0"/>
                <a:ea typeface="Arial" panose="020B0604020202020204" pitchFamily="34" charset="0"/>
              </a:rPr>
              <a:t>et al., </a:t>
            </a:r>
            <a:r>
              <a:rPr dirty="0" sz="1600" lang="en-GB" strike="noStrike" u="none">
                <a:effectLst/>
                <a:latin typeface="Arial" panose="020B0604020202020204" pitchFamily="34" charset="0"/>
                <a:ea typeface="Arial" panose="020B0604020202020204" pitchFamily="34" charset="0"/>
              </a:rPr>
              <a:t>2024).</a:t>
            </a:r>
          </a:p>
          <a:p>
            <a:pPr algn="just" indent="-342900" marL="342900">
              <a:lnSpc>
                <a:spcPct val="150000"/>
              </a:lnSpc>
              <a:buFont typeface="Arial" panose="020B0604020202020204" pitchFamily="34" charset="0"/>
              <a:buChar char="●"/>
            </a:pPr>
            <a:r>
              <a:rPr dirty="0" sz="1600" lang="en-GB" strike="noStrike" u="none">
                <a:effectLst/>
                <a:latin typeface="Arial" panose="020B0604020202020204" pitchFamily="34" charset="0"/>
                <a:ea typeface="Arial" panose="020B0604020202020204" pitchFamily="34" charset="0"/>
              </a:rPr>
              <a:t>Obesity increases mechanical chest wall restriction, signifying a major comorbidity of asthma. </a:t>
            </a:r>
            <a:endParaRPr dirty="0" sz="1600" lang="en-IN" strike="noStrike" u="none">
              <a:effectLst/>
              <a:latin typeface="Arial" panose="020B0604020202020204" pitchFamily="34" charset="0"/>
              <a:ea typeface="Arial" panose="020B0604020202020204" pitchFamily="34" charset="0"/>
            </a:endParaRPr>
          </a:p>
        </p:txBody>
      </p:sp>
      <p:pic>
        <p:nvPicPr>
          <p:cNvPr id="2097160" name="image3.png"/>
          <p:cNvPicPr>
            <a:picLocks/>
          </p:cNvPicPr>
          <p:nvPr/>
        </p:nvPicPr>
        <p:blipFill>
          <a:blip xmlns:r="http://schemas.openxmlformats.org/officeDocument/2006/relationships" r:embed="rId1"/>
          <a:srcRect/>
          <a:stretch>
            <a:fillRect/>
          </a:stretch>
        </p:blipFill>
        <p:spPr>
          <a:xfrm>
            <a:off x="6946490" y="1700213"/>
            <a:ext cx="4921045" cy="4476750"/>
          </a:xfrm>
          <a:prstGeom prst="rect"/>
          <a:ln w="25400">
            <a:solidFill>
              <a:srgbClr val="000000"/>
            </a:solidFill>
            <a:prstDash val="solid"/>
          </a:ln>
        </p:spPr>
      </p:pic>
      <p:sp>
        <p:nvSpPr>
          <p:cNvPr id="1048633" name="TextBox 5"/>
          <p:cNvSpPr txBox="1"/>
          <p:nvPr/>
        </p:nvSpPr>
        <p:spPr>
          <a:xfrm>
            <a:off x="7192910" y="6233780"/>
            <a:ext cx="4428204" cy="491490"/>
          </a:xfrm>
          <a:prstGeom prst="rect"/>
          <a:noFill/>
        </p:spPr>
        <p:txBody>
          <a:bodyPr wrap="square">
            <a:spAutoFit/>
          </a:bodyPr>
          <a:p>
            <a:pPr algn="ctr">
              <a:lnSpc>
                <a:spcPct val="150000"/>
              </a:lnSpc>
              <a:spcBef>
                <a:spcPts val="1000"/>
              </a:spcBef>
            </a:pPr>
            <a:r>
              <a:rPr dirty="0" sz="1800" lang="en-GB">
                <a:effectLst/>
                <a:latin typeface="Arial" panose="020B0604020202020204" pitchFamily="34" charset="0"/>
                <a:ea typeface="Arial" panose="020B0604020202020204" pitchFamily="34" charset="0"/>
              </a:rPr>
              <a:t>(Source: </a:t>
            </a:r>
            <a:r>
              <a:rPr dirty="0" sz="1800" lang="en-GB" err="1">
                <a:effectLst/>
                <a:latin typeface="Arial" panose="020B0604020202020204" pitchFamily="34" charset="0"/>
                <a:ea typeface="Arial" panose="020B0604020202020204" pitchFamily="34" charset="0"/>
              </a:rPr>
              <a:t>Lemmetyinen</a:t>
            </a:r>
            <a:r>
              <a:rPr dirty="0" sz="1800" lang="en-GB">
                <a:effectLst/>
                <a:latin typeface="Arial" panose="020B0604020202020204" pitchFamily="34" charset="0"/>
                <a:ea typeface="Arial" panose="020B0604020202020204" pitchFamily="34" charset="0"/>
              </a:rPr>
              <a:t> </a:t>
            </a:r>
            <a:r>
              <a:rPr dirty="0" sz="1800" i="1" lang="en-GB">
                <a:effectLst/>
                <a:latin typeface="Arial" panose="020B0604020202020204" pitchFamily="34" charset="0"/>
                <a:ea typeface="Arial" panose="020B0604020202020204" pitchFamily="34" charset="0"/>
              </a:rPr>
              <a:t>et al</a:t>
            </a:r>
            <a:r>
              <a:rPr dirty="0" sz="1800" lang="en-GB">
                <a:effectLst/>
                <a:latin typeface="Arial" panose="020B0604020202020204" pitchFamily="34" charset="0"/>
                <a:ea typeface="Arial" panose="020B0604020202020204" pitchFamily="34" charset="0"/>
              </a:rPr>
              <a:t>., 2024)</a:t>
            </a:r>
            <a:endParaRPr dirty="0" sz="1600" lang="en-IN">
              <a:effectLst/>
              <a:latin typeface="Arial" panose="020B0604020202020204" pitchFamily="34" charset="0"/>
              <a:ea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50" name=""/>
        <p:cNvGrpSpPr/>
        <p:nvPr/>
      </p:nvGrpSpPr>
      <p:grpSpPr>
        <a:xfrm>
          <a:off x="0" y="0"/>
          <a:ext cx="0" cy="0"/>
          <a:chOff x="0" y="0"/>
          <a:chExt cx="0" cy="0"/>
        </a:xfrm>
      </p:grpSpPr>
      <p:sp>
        <p:nvSpPr>
          <p:cNvPr id="1048637" name="Title 1"/>
          <p:cNvSpPr>
            <a:spLocks noGrp="1"/>
          </p:cNvSpPr>
          <p:nvPr>
            <p:ph type="title"/>
          </p:nvPr>
        </p:nvSpPr>
        <p:spPr>
          <a:xfrm>
            <a:off x="838200" y="157623"/>
            <a:ext cx="10515600" cy="865853"/>
          </a:xfrm>
        </p:spPr>
        <p:txBody>
          <a:bodyPr>
            <a:normAutofit fontScale="90000"/>
          </a:bodyPr>
          <a:p>
            <a:pPr algn="ctr">
              <a:lnSpc>
                <a:spcPct val="150000"/>
              </a:lnSpc>
            </a:pPr>
            <a:r>
              <a:rPr b="1" dirty="0" sz="4000" lang="en-GB">
                <a:latin typeface="Arial" panose="020B0604020202020204" pitchFamily="34" charset="0"/>
                <a:cs typeface="Arial" panose="020B0604020202020204" pitchFamily="34" charset="0"/>
              </a:rPr>
              <a:t>PROCEDURE TO PREVENT ASTHMA </a:t>
            </a:r>
          </a:p>
        </p:txBody>
      </p:sp>
      <p:sp>
        <p:nvSpPr>
          <p:cNvPr id="1048638" name="Content Placeholder 2"/>
          <p:cNvSpPr>
            <a:spLocks noGrp="1"/>
          </p:cNvSpPr>
          <p:nvPr>
            <p:ph idx="1"/>
          </p:nvPr>
        </p:nvSpPr>
        <p:spPr>
          <a:xfrm>
            <a:off x="6096000" y="1825625"/>
            <a:ext cx="5805948" cy="4351338"/>
          </a:xfrm>
        </p:spPr>
        <p:txBody>
          <a:bodyPr>
            <a:normAutofit/>
          </a:bodyPr>
          <a:p>
            <a:pPr algn="just" indent="-342900" lvl="0" marL="342900">
              <a:lnSpc>
                <a:spcPct val="150000"/>
              </a:lnSpc>
              <a:spcBef>
                <a:spcPts val="1000"/>
              </a:spcBef>
              <a:spcAft>
                <a:spcPts val="0"/>
              </a:spcAft>
              <a:buFont typeface="Arial" panose="020B0604020202020204" pitchFamily="34" charset="0"/>
              <a:buChar char="●"/>
            </a:pPr>
            <a:r>
              <a:rPr b="1" dirty="0" sz="1600" lang="en-GB" strike="noStrike" u="none">
                <a:effectLst/>
                <a:latin typeface="Arial" panose="020B0604020202020204" pitchFamily="34" charset="0"/>
                <a:ea typeface="Arial" panose="020B0604020202020204" pitchFamily="34" charset="0"/>
              </a:rPr>
              <a:t>Primary Prevention: </a:t>
            </a:r>
            <a:r>
              <a:rPr dirty="0" sz="1600" lang="en-GB" strike="noStrike" u="none">
                <a:effectLst/>
                <a:latin typeface="Arial" panose="020B0604020202020204" pitchFamily="34" charset="0"/>
                <a:ea typeface="Arial" panose="020B0604020202020204" pitchFamily="34" charset="0"/>
              </a:rPr>
              <a:t>Reducing early life risk factors, avoiding maternal smoking cessation during pregnancy, exposure to environmental tobacco smoke during infancy and promoting exclusive breastfeeding (</a:t>
            </a:r>
            <a:r>
              <a:rPr dirty="0" sz="1600" lang="en-GB" err="1" strike="noStrike" u="none">
                <a:effectLst/>
                <a:latin typeface="Arial" panose="020B0604020202020204" pitchFamily="34" charset="0"/>
                <a:ea typeface="Arial" panose="020B0604020202020204" pitchFamily="34" charset="0"/>
              </a:rPr>
              <a:t>Koppelman</a:t>
            </a:r>
            <a:r>
              <a:rPr dirty="0" sz="1600" lang="en-GB" strike="noStrike" u="none">
                <a:effectLst/>
                <a:latin typeface="Arial" panose="020B0604020202020204" pitchFamily="34" charset="0"/>
                <a:ea typeface="Arial" panose="020B0604020202020204" pitchFamily="34" charset="0"/>
              </a:rPr>
              <a:t> </a:t>
            </a:r>
            <a:r>
              <a:rPr dirty="0" sz="1600" i="1" lang="en-GB" strike="noStrike" u="none">
                <a:effectLst/>
                <a:latin typeface="Arial" panose="020B0604020202020204" pitchFamily="34" charset="0"/>
                <a:ea typeface="Arial" panose="020B0604020202020204" pitchFamily="34" charset="0"/>
              </a:rPr>
              <a:t>et al. </a:t>
            </a:r>
            <a:r>
              <a:rPr dirty="0" sz="1600" lang="en-GB" strike="noStrike" u="none">
                <a:effectLst/>
                <a:latin typeface="Arial" panose="020B0604020202020204" pitchFamily="34" charset="0"/>
                <a:ea typeface="Arial" panose="020B0604020202020204" pitchFamily="34" charset="0"/>
              </a:rPr>
              <a:t>2025). </a:t>
            </a:r>
            <a:endParaRPr dirty="0" sz="1600" lang="en-IN" strike="noStrike" u="none">
              <a:effectLst/>
              <a:latin typeface="Arial" panose="020B0604020202020204" pitchFamily="34" charset="0"/>
              <a:ea typeface="Arial" panose="020B0604020202020204" pitchFamily="34" charset="0"/>
            </a:endParaRPr>
          </a:p>
          <a:p>
            <a:pPr algn="just" indent="-342900" lvl="0" marL="342900">
              <a:lnSpc>
                <a:spcPct val="150000"/>
              </a:lnSpc>
              <a:spcBef>
                <a:spcPts val="1000"/>
              </a:spcBef>
              <a:spcAft>
                <a:spcPts val="0"/>
              </a:spcAft>
              <a:buFont typeface="Arial" panose="020B0604020202020204" pitchFamily="34" charset="0"/>
              <a:buChar char="●"/>
            </a:pPr>
            <a:r>
              <a:rPr b="1" dirty="0" sz="1600" lang="en-GB" strike="noStrike" u="none">
                <a:effectLst/>
                <a:latin typeface="Arial" panose="020B0604020202020204" pitchFamily="34" charset="0"/>
                <a:ea typeface="Arial" panose="020B0604020202020204" pitchFamily="34" charset="0"/>
              </a:rPr>
              <a:t>Secondary Prevention:</a:t>
            </a:r>
            <a:r>
              <a:rPr dirty="0" sz="1600" lang="en-GB" strike="noStrike" u="none">
                <a:effectLst/>
                <a:latin typeface="Arial" panose="020B0604020202020204" pitchFamily="34" charset="0"/>
                <a:ea typeface="Arial" panose="020B0604020202020204" pitchFamily="34" charset="0"/>
              </a:rPr>
              <a:t> Preventing disease onset or symptom manifestation in sensitised or high-risk individuals, identifying personal allergic triggers, improving indoor air quality and strict occupational hygiene practices (Klain </a:t>
            </a:r>
            <a:r>
              <a:rPr dirty="0" sz="1600" i="1" lang="en-GB" strike="noStrike" u="none">
                <a:effectLst/>
                <a:latin typeface="Arial" panose="020B0604020202020204" pitchFamily="34" charset="0"/>
                <a:ea typeface="Arial" panose="020B0604020202020204" pitchFamily="34" charset="0"/>
              </a:rPr>
              <a:t>et al. </a:t>
            </a:r>
            <a:r>
              <a:rPr dirty="0" sz="1600" lang="en-GB" strike="noStrike" u="none">
                <a:effectLst/>
                <a:latin typeface="Arial" panose="020B0604020202020204" pitchFamily="34" charset="0"/>
                <a:ea typeface="Arial" panose="020B0604020202020204" pitchFamily="34" charset="0"/>
              </a:rPr>
              <a:t>2024).</a:t>
            </a:r>
            <a:endParaRPr dirty="0" sz="1600" lang="en-IN" strike="noStrike" u="none">
              <a:effectLst/>
              <a:latin typeface="Arial" panose="020B0604020202020204" pitchFamily="34" charset="0"/>
              <a:ea typeface="Arial" panose="020B0604020202020204" pitchFamily="34" charset="0"/>
            </a:endParaRPr>
          </a:p>
          <a:p>
            <a:pPr algn="just"/>
            <a:endParaRPr dirty="0" sz="1100" lang="en-GB">
              <a:latin typeface="Arial" panose="020B0604020202020204" pitchFamily="34" charset="0"/>
              <a:cs typeface="Arial" panose="020B0604020202020204" pitchFamily="34" charset="0"/>
            </a:endParaRPr>
          </a:p>
        </p:txBody>
      </p:sp>
      <p:pic>
        <p:nvPicPr>
          <p:cNvPr id="2097161" name="image6.png"/>
          <p:cNvPicPr>
            <a:picLocks/>
          </p:cNvPicPr>
          <p:nvPr/>
        </p:nvPicPr>
        <p:blipFill>
          <a:blip xmlns:r="http://schemas.openxmlformats.org/officeDocument/2006/relationships" r:embed="rId1"/>
          <a:srcRect/>
          <a:stretch>
            <a:fillRect/>
          </a:stretch>
        </p:blipFill>
        <p:spPr>
          <a:xfrm>
            <a:off x="142567" y="1607575"/>
            <a:ext cx="5638800" cy="4232786"/>
          </a:xfrm>
          <a:prstGeom prst="rect"/>
        </p:spPr>
      </p:pic>
      <p:sp>
        <p:nvSpPr>
          <p:cNvPr id="1048639" name="TextBox 5"/>
          <p:cNvSpPr txBox="1"/>
          <p:nvPr/>
        </p:nvSpPr>
        <p:spPr>
          <a:xfrm>
            <a:off x="1017638" y="5948695"/>
            <a:ext cx="3351570" cy="491490"/>
          </a:xfrm>
          <a:prstGeom prst="rect"/>
          <a:noFill/>
        </p:spPr>
        <p:txBody>
          <a:bodyPr wrap="square">
            <a:spAutoFit/>
          </a:bodyPr>
          <a:p>
            <a:pPr algn="ctr">
              <a:lnSpc>
                <a:spcPct val="150000"/>
              </a:lnSpc>
              <a:spcBef>
                <a:spcPts val="1000"/>
              </a:spcBef>
            </a:pPr>
            <a:r>
              <a:rPr dirty="0" sz="1800" lang="en-GB">
                <a:effectLst/>
                <a:latin typeface="Arial" panose="020B0604020202020204" pitchFamily="34" charset="0"/>
                <a:ea typeface="Arial" panose="020B0604020202020204" pitchFamily="34" charset="0"/>
              </a:rPr>
              <a:t>(Source: </a:t>
            </a:r>
            <a:r>
              <a:rPr dirty="0" sz="1800" lang="en-GB" err="1">
                <a:effectLst/>
                <a:latin typeface="Arial" panose="020B0604020202020204" pitchFamily="34" charset="0"/>
                <a:ea typeface="Arial" panose="020B0604020202020204" pitchFamily="34" charset="0"/>
              </a:rPr>
              <a:t>Nhs</a:t>
            </a:r>
            <a:r>
              <a:rPr dirty="0" sz="1800" lang="en-GB">
                <a:effectLst/>
                <a:latin typeface="Arial" panose="020B0604020202020204" pitchFamily="34" charset="0"/>
                <a:ea typeface="Arial" panose="020B0604020202020204" pitchFamily="34" charset="0"/>
              </a:rPr>
              <a:t>, 2026)</a:t>
            </a:r>
            <a:endParaRPr dirty="0" sz="1600" lang="en-IN">
              <a:effectLst/>
              <a:latin typeface="Arial" panose="020B0604020202020204" pitchFamily="34" charset="0"/>
              <a:ea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53" name=""/>
        <p:cNvGrpSpPr/>
        <p:nvPr/>
      </p:nvGrpSpPr>
      <p:grpSpPr>
        <a:xfrm>
          <a:off x="0" y="0"/>
          <a:ext cx="0" cy="0"/>
          <a:chOff x="0" y="0"/>
          <a:chExt cx="0" cy="0"/>
        </a:xfrm>
      </p:grpSpPr>
      <p:sp>
        <p:nvSpPr>
          <p:cNvPr id="1048643" name="Title 1"/>
          <p:cNvSpPr>
            <a:spLocks noGrp="1"/>
          </p:cNvSpPr>
          <p:nvPr>
            <p:ph type="title"/>
          </p:nvPr>
        </p:nvSpPr>
        <p:spPr>
          <a:xfrm>
            <a:off x="838200" y="224502"/>
            <a:ext cx="10515600" cy="1325563"/>
          </a:xfrm>
        </p:spPr>
        <p:txBody>
          <a:bodyPr>
            <a:normAutofit/>
          </a:bodyPr>
          <a:p>
            <a:pPr algn="ctr">
              <a:lnSpc>
                <a:spcPct val="150000"/>
              </a:lnSpc>
            </a:pPr>
            <a:r>
              <a:rPr b="1" dirty="0" sz="3600" lang="en-GB">
                <a:latin typeface="Arial" panose="020B0604020202020204" pitchFamily="34" charset="0"/>
                <a:cs typeface="Arial" panose="020B0604020202020204" pitchFamily="34" charset="0"/>
              </a:rPr>
              <a:t>SKILLS, VALUES AND BEHAVIOURS </a:t>
            </a:r>
          </a:p>
        </p:txBody>
      </p:sp>
      <p:sp>
        <p:nvSpPr>
          <p:cNvPr id="1048644" name="Content Placeholder 2"/>
          <p:cNvSpPr>
            <a:spLocks noGrp="1"/>
          </p:cNvSpPr>
          <p:nvPr>
            <p:ph idx="1"/>
          </p:nvPr>
        </p:nvSpPr>
        <p:spPr>
          <a:xfrm>
            <a:off x="324466" y="1825625"/>
            <a:ext cx="6327058" cy="4351338"/>
          </a:xfrm>
        </p:spPr>
        <p:txBody>
          <a:bodyPr>
            <a:normAutofit/>
          </a:bodyPr>
          <a:p>
            <a:pPr algn="just" indent="-342900" lvl="0" marL="342900">
              <a:lnSpc>
                <a:spcPct val="150000"/>
              </a:lnSpc>
              <a:spcBef>
                <a:spcPts val="1000"/>
              </a:spcBef>
              <a:spcAft>
                <a:spcPts val="0"/>
              </a:spcAft>
              <a:buFont typeface="Arial" panose="020B0604020202020204" pitchFamily="34" charset="0"/>
              <a:buChar char="●"/>
            </a:pPr>
            <a:r>
              <a:rPr dirty="0" sz="1600" lang="en-GB" strike="noStrike" u="none">
                <a:effectLst/>
                <a:latin typeface="Arial" panose="020B0604020202020204" pitchFamily="34" charset="0"/>
                <a:ea typeface="Arial" panose="020B0604020202020204" pitchFamily="34" charset="0"/>
              </a:rPr>
              <a:t>The core skills to provide co-productive care for asthma are communication, collaboration, digital literacy and assessment (</a:t>
            </a:r>
            <a:r>
              <a:rPr dirty="0" sz="1600" lang="en-GB" err="1" strike="noStrike" u="none">
                <a:effectLst/>
                <a:latin typeface="Arial" panose="020B0604020202020204" pitchFamily="34" charset="0"/>
                <a:ea typeface="Arial" panose="020B0604020202020204" pitchFamily="34" charset="0"/>
              </a:rPr>
              <a:t>Ominyi</a:t>
            </a:r>
            <a:r>
              <a:rPr dirty="0" sz="1600" lang="en-GB" strike="noStrike" u="none">
                <a:effectLst/>
                <a:latin typeface="Arial" panose="020B0604020202020204" pitchFamily="34" charset="0"/>
                <a:ea typeface="Arial" panose="020B0604020202020204" pitchFamily="34" charset="0"/>
              </a:rPr>
              <a:t> </a:t>
            </a:r>
            <a:r>
              <a:rPr dirty="0" sz="1600" i="1" lang="en-GB" strike="noStrike" u="none">
                <a:effectLst/>
                <a:latin typeface="Arial" panose="020B0604020202020204" pitchFamily="34" charset="0"/>
                <a:ea typeface="Arial" panose="020B0604020202020204" pitchFamily="34" charset="0"/>
              </a:rPr>
              <a:t>et al. </a:t>
            </a:r>
            <a:r>
              <a:rPr dirty="0" sz="1600" lang="en-GB" strike="noStrike" u="none">
                <a:effectLst/>
                <a:latin typeface="Arial" panose="020B0604020202020204" pitchFamily="34" charset="0"/>
                <a:ea typeface="Arial" panose="020B0604020202020204" pitchFamily="34" charset="0"/>
              </a:rPr>
              <a:t>2026).</a:t>
            </a:r>
            <a:endParaRPr dirty="0" sz="1600" lang="en-IN" strike="noStrike" u="none">
              <a:effectLst/>
              <a:latin typeface="Arial" panose="020B0604020202020204" pitchFamily="34" charset="0"/>
              <a:ea typeface="Arial" panose="020B0604020202020204" pitchFamily="34" charset="0"/>
            </a:endParaRPr>
          </a:p>
          <a:p>
            <a:pPr algn="just" indent="-342900" lvl="0" marL="342900">
              <a:lnSpc>
                <a:spcPct val="150000"/>
              </a:lnSpc>
              <a:spcBef>
                <a:spcPts val="1000"/>
              </a:spcBef>
              <a:spcAft>
                <a:spcPts val="0"/>
              </a:spcAft>
              <a:buFont typeface="Arial" panose="020B0604020202020204" pitchFamily="34" charset="0"/>
              <a:buChar char="●"/>
            </a:pPr>
            <a:r>
              <a:rPr dirty="0" sz="1600" lang="en-GB" strike="noStrike" u="none">
                <a:effectLst/>
                <a:latin typeface="Arial" panose="020B0604020202020204" pitchFamily="34" charset="0"/>
                <a:ea typeface="Arial" panose="020B0604020202020204" pitchFamily="34" charset="0"/>
              </a:rPr>
              <a:t>The essential values for treating asthmatic patients are equality, trust, respect and empathy (</a:t>
            </a:r>
            <a:r>
              <a:rPr dirty="0" sz="1600" lang="en-GB" err="1" strike="noStrike" u="none">
                <a:effectLst/>
                <a:latin typeface="Arial" panose="020B0604020202020204" pitchFamily="34" charset="0"/>
                <a:ea typeface="Arial" panose="020B0604020202020204" pitchFamily="34" charset="0"/>
              </a:rPr>
              <a:t>Piątkowska</a:t>
            </a:r>
            <a:r>
              <a:rPr dirty="0" sz="1600" lang="en-GB" strike="noStrike" u="none">
                <a:effectLst/>
                <a:latin typeface="Arial" panose="020B0604020202020204" pitchFamily="34" charset="0"/>
                <a:ea typeface="Arial" panose="020B0604020202020204" pitchFamily="34" charset="0"/>
              </a:rPr>
              <a:t> </a:t>
            </a:r>
            <a:r>
              <a:rPr dirty="0" sz="1600" i="1" lang="en-GB" strike="noStrike" u="none">
                <a:effectLst/>
                <a:latin typeface="Arial" panose="020B0604020202020204" pitchFamily="34" charset="0"/>
                <a:ea typeface="Arial" panose="020B0604020202020204" pitchFamily="34" charset="0"/>
              </a:rPr>
              <a:t>et al. </a:t>
            </a:r>
            <a:r>
              <a:rPr dirty="0" sz="1600" lang="en-GB" strike="noStrike" u="none">
                <a:effectLst/>
                <a:latin typeface="Arial" panose="020B0604020202020204" pitchFamily="34" charset="0"/>
                <a:ea typeface="Arial" panose="020B0604020202020204" pitchFamily="34" charset="0"/>
              </a:rPr>
              <a:t>2025).  </a:t>
            </a:r>
            <a:endParaRPr dirty="0" sz="1600" lang="en-IN" strike="noStrike" u="none">
              <a:effectLst/>
              <a:latin typeface="Arial" panose="020B0604020202020204" pitchFamily="34" charset="0"/>
              <a:ea typeface="Arial" panose="020B0604020202020204" pitchFamily="34" charset="0"/>
            </a:endParaRPr>
          </a:p>
          <a:p>
            <a:pPr algn="just" indent="-342900" lvl="0" marL="342900">
              <a:lnSpc>
                <a:spcPct val="150000"/>
              </a:lnSpc>
              <a:spcBef>
                <a:spcPts val="1000"/>
              </a:spcBef>
              <a:spcAft>
                <a:spcPts val="0"/>
              </a:spcAft>
              <a:buFont typeface="Arial" panose="020B0604020202020204" pitchFamily="34" charset="0"/>
              <a:buChar char="●"/>
            </a:pPr>
            <a:r>
              <a:rPr dirty="0" sz="1600" lang="en-GB" strike="noStrike" u="none">
                <a:effectLst/>
                <a:latin typeface="Arial" panose="020B0604020202020204" pitchFamily="34" charset="0"/>
                <a:ea typeface="Arial" panose="020B0604020202020204" pitchFamily="34" charset="0"/>
              </a:rPr>
              <a:t>The key behaviours for treating patients with asthma are shared decision-making, transparent negotiation of treatment regimens, non-judgmental exploration of non-adherence as well as proactive encouragement</a:t>
            </a:r>
            <a:endParaRPr dirty="0" sz="1600" lang="en-IN" strike="noStrike" u="none">
              <a:effectLst/>
              <a:latin typeface="Arial" panose="020B0604020202020204" pitchFamily="34" charset="0"/>
              <a:ea typeface="Arial" panose="020B0604020202020204" pitchFamily="34" charset="0"/>
            </a:endParaRPr>
          </a:p>
        </p:txBody>
      </p:sp>
      <p:pic>
        <p:nvPicPr>
          <p:cNvPr id="2097162" name="image4.png"/>
          <p:cNvPicPr>
            <a:picLocks/>
          </p:cNvPicPr>
          <p:nvPr/>
        </p:nvPicPr>
        <p:blipFill>
          <a:blip xmlns:r="http://schemas.openxmlformats.org/officeDocument/2006/relationships" r:embed="rId1"/>
          <a:srcRect/>
          <a:stretch>
            <a:fillRect/>
          </a:stretch>
        </p:blipFill>
        <p:spPr>
          <a:xfrm>
            <a:off x="6858001" y="1404938"/>
            <a:ext cx="5009534" cy="4772025"/>
          </a:xfrm>
          <a:prstGeom prst="rect"/>
        </p:spPr>
      </p:pic>
      <p:sp>
        <p:nvSpPr>
          <p:cNvPr id="1048645" name="TextBox 5"/>
          <p:cNvSpPr txBox="1"/>
          <p:nvPr/>
        </p:nvSpPr>
        <p:spPr>
          <a:xfrm>
            <a:off x="6527390" y="6176963"/>
            <a:ext cx="6098458" cy="491489"/>
          </a:xfrm>
          <a:prstGeom prst="rect"/>
          <a:noFill/>
        </p:spPr>
        <p:txBody>
          <a:bodyPr wrap="square">
            <a:spAutoFit/>
          </a:bodyPr>
          <a:p>
            <a:pPr algn="ctr">
              <a:lnSpc>
                <a:spcPct val="150000"/>
              </a:lnSpc>
              <a:spcBef>
                <a:spcPts val="1000"/>
              </a:spcBef>
            </a:pPr>
            <a:r>
              <a:rPr dirty="0" sz="1800" lang="en-GB">
                <a:effectLst/>
                <a:latin typeface="Arial" panose="020B0604020202020204" pitchFamily="34" charset="0"/>
                <a:ea typeface="Arial" panose="020B0604020202020204" pitchFamily="34" charset="0"/>
              </a:rPr>
              <a:t>(Source: </a:t>
            </a:r>
            <a:r>
              <a:rPr dirty="0" sz="1800" lang="en-GB" err="1">
                <a:effectLst/>
                <a:latin typeface="Arial" panose="020B0604020202020204" pitchFamily="34" charset="0"/>
                <a:ea typeface="Arial" panose="020B0604020202020204" pitchFamily="34" charset="0"/>
              </a:rPr>
              <a:t>Nhs</a:t>
            </a:r>
            <a:r>
              <a:rPr dirty="0" sz="1800" lang="en-GB">
                <a:effectLst/>
                <a:latin typeface="Arial" panose="020B0604020202020204" pitchFamily="34" charset="0"/>
                <a:ea typeface="Arial" panose="020B0604020202020204" pitchFamily="34" charset="0"/>
              </a:rPr>
              <a:t>, 2026)</a:t>
            </a:r>
            <a:endParaRPr dirty="0" sz="1600" lang="en-IN">
              <a:effectLst/>
              <a:latin typeface="Arial" panose="020B0604020202020204" pitchFamily="34" charset="0"/>
              <a:ea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56" name=""/>
        <p:cNvGrpSpPr/>
        <p:nvPr/>
      </p:nvGrpSpPr>
      <p:grpSpPr>
        <a:xfrm>
          <a:off x="0" y="0"/>
          <a:ext cx="0" cy="0"/>
          <a:chOff x="0" y="0"/>
          <a:chExt cx="0" cy="0"/>
        </a:xfrm>
      </p:grpSpPr>
      <p:sp>
        <p:nvSpPr>
          <p:cNvPr id="1048649" name="Title 1"/>
          <p:cNvSpPr>
            <a:spLocks noGrp="1"/>
          </p:cNvSpPr>
          <p:nvPr>
            <p:ph type="title"/>
          </p:nvPr>
        </p:nvSpPr>
        <p:spPr>
          <a:xfrm>
            <a:off x="221226" y="224502"/>
            <a:ext cx="11754464" cy="1325563"/>
          </a:xfrm>
        </p:spPr>
        <p:txBody>
          <a:bodyPr>
            <a:normAutofit fontScale="90000"/>
          </a:bodyPr>
          <a:p>
            <a:pPr algn="ctr">
              <a:lnSpc>
                <a:spcPct val="150000"/>
              </a:lnSpc>
            </a:pPr>
            <a:r>
              <a:rPr b="1" dirty="0" sz="3600" lang="en-US">
                <a:latin typeface="Arial" panose="020B0604020202020204" pitchFamily="34" charset="0"/>
                <a:cs typeface="Arial" panose="020B0604020202020204" pitchFamily="34" charset="0"/>
              </a:rPr>
              <a:t>A COMPREHENSIVE MODEL OF PERSONALISED CARE AND SELF-MANAGEMENT </a:t>
            </a:r>
            <a:endParaRPr b="1" dirty="0" sz="3600" lang="en-GB">
              <a:latin typeface="Arial" panose="020B0604020202020204" pitchFamily="34" charset="0"/>
              <a:cs typeface="Arial" panose="020B0604020202020204" pitchFamily="34" charset="0"/>
            </a:endParaRPr>
          </a:p>
        </p:txBody>
      </p:sp>
      <p:sp>
        <p:nvSpPr>
          <p:cNvPr id="1048650" name="Content Placeholder 2"/>
          <p:cNvSpPr>
            <a:spLocks noGrp="1"/>
          </p:cNvSpPr>
          <p:nvPr>
            <p:ph idx="1"/>
          </p:nvPr>
        </p:nvSpPr>
        <p:spPr>
          <a:xfrm>
            <a:off x="5029201" y="1591135"/>
            <a:ext cx="7162800" cy="5266865"/>
          </a:xfrm>
        </p:spPr>
        <p:txBody>
          <a:bodyPr>
            <a:noAutofit/>
          </a:bodyPr>
          <a:p>
            <a:pPr algn="just" indent="-342900" lvl="0" marL="342900">
              <a:lnSpc>
                <a:spcPct val="150000"/>
              </a:lnSpc>
              <a:spcBef>
                <a:spcPts val="600"/>
              </a:spcBef>
              <a:spcAft>
                <a:spcPts val="0"/>
              </a:spcAft>
              <a:buFont typeface="Arial" panose="020B0604020202020204" pitchFamily="34" charset="0"/>
              <a:buChar char="●"/>
            </a:pPr>
            <a:r>
              <a:rPr b="1" dirty="0" sz="1600" lang="en-GB" strike="noStrike" u="none">
                <a:effectLst/>
                <a:latin typeface="Arial" panose="020B0604020202020204" pitchFamily="34" charset="0"/>
                <a:ea typeface="Arial" panose="020B0604020202020204" pitchFamily="34" charset="0"/>
              </a:rPr>
              <a:t>Personalised Care and Support Planning</a:t>
            </a:r>
            <a:r>
              <a:rPr dirty="0" sz="1600" lang="en-GB" strike="noStrike" u="none">
                <a:effectLst/>
                <a:latin typeface="Arial" panose="020B0604020202020204" pitchFamily="34" charset="0"/>
                <a:ea typeface="Arial" panose="020B0604020202020204" pitchFamily="34" charset="0"/>
              </a:rPr>
              <a:t>: Co-create a written Personalised Asthma Action Plan (PAAP) detailing daily maintenance doses</a:t>
            </a:r>
            <a:endParaRPr dirty="0" sz="1600" lang="en-IN" strike="noStrike" u="none">
              <a:effectLst/>
              <a:latin typeface="Arial" panose="020B0604020202020204" pitchFamily="34" charset="0"/>
              <a:ea typeface="Arial" panose="020B0604020202020204" pitchFamily="34" charset="0"/>
            </a:endParaRPr>
          </a:p>
          <a:p>
            <a:pPr algn="just" indent="-342900" lvl="0" marL="342900">
              <a:lnSpc>
                <a:spcPct val="150000"/>
              </a:lnSpc>
              <a:spcBef>
                <a:spcPts val="600"/>
              </a:spcBef>
              <a:spcAft>
                <a:spcPts val="0"/>
              </a:spcAft>
              <a:buFont typeface="Arial" panose="020B0604020202020204" pitchFamily="34" charset="0"/>
              <a:buChar char="●"/>
            </a:pPr>
            <a:r>
              <a:rPr b="1" dirty="0" sz="1600" lang="en-GB" strike="noStrike" u="none">
                <a:effectLst/>
                <a:latin typeface="Arial" panose="020B0604020202020204" pitchFamily="34" charset="0"/>
                <a:ea typeface="Arial" panose="020B0604020202020204" pitchFamily="34" charset="0"/>
              </a:rPr>
              <a:t>Shared Decision-Making</a:t>
            </a:r>
            <a:r>
              <a:rPr dirty="0" sz="1600" lang="en-GB" strike="noStrike" u="none">
                <a:effectLst/>
                <a:latin typeface="Arial" panose="020B0604020202020204" pitchFamily="34" charset="0"/>
                <a:ea typeface="Arial" panose="020B0604020202020204" pitchFamily="34" charset="0"/>
              </a:rPr>
              <a:t>: Collaborate on inhaler selection, balancing dose efficacy and environmental preferences</a:t>
            </a:r>
            <a:endParaRPr dirty="0" sz="1600" lang="en-IN" strike="noStrike" u="none">
              <a:effectLst/>
              <a:latin typeface="Arial" panose="020B0604020202020204" pitchFamily="34" charset="0"/>
              <a:ea typeface="Arial" panose="020B0604020202020204" pitchFamily="34" charset="0"/>
            </a:endParaRPr>
          </a:p>
          <a:p>
            <a:pPr algn="just" indent="-342900" lvl="0" marL="342900">
              <a:lnSpc>
                <a:spcPct val="150000"/>
              </a:lnSpc>
              <a:spcBef>
                <a:spcPts val="600"/>
              </a:spcBef>
              <a:spcAft>
                <a:spcPts val="0"/>
              </a:spcAft>
              <a:buFont typeface="Arial" panose="020B0604020202020204" pitchFamily="34" charset="0"/>
              <a:buChar char="●"/>
            </a:pPr>
            <a:r>
              <a:rPr b="1" dirty="0" sz="1600" lang="en-GB" strike="noStrike" u="none">
                <a:effectLst/>
                <a:latin typeface="Arial" panose="020B0604020202020204" pitchFamily="34" charset="0"/>
                <a:ea typeface="Arial" panose="020B0604020202020204" pitchFamily="34" charset="0"/>
              </a:rPr>
              <a:t>Social Prescribing</a:t>
            </a:r>
            <a:r>
              <a:rPr dirty="0" sz="1600" lang="en-GB" strike="noStrike" u="none">
                <a:effectLst/>
                <a:latin typeface="Arial" panose="020B0604020202020204" pitchFamily="34" charset="0"/>
                <a:ea typeface="Arial" panose="020B0604020202020204" pitchFamily="34" charset="0"/>
              </a:rPr>
              <a:t>: Connecting patients via link workers to local community assets</a:t>
            </a:r>
            <a:endParaRPr dirty="0" sz="1600" lang="en-IN" strike="noStrike" u="none">
              <a:effectLst/>
              <a:latin typeface="Arial" panose="020B0604020202020204" pitchFamily="34" charset="0"/>
              <a:ea typeface="Arial" panose="020B0604020202020204" pitchFamily="34" charset="0"/>
            </a:endParaRPr>
          </a:p>
          <a:p>
            <a:pPr algn="just" indent="-342900" lvl="0" marL="342900">
              <a:lnSpc>
                <a:spcPct val="150000"/>
              </a:lnSpc>
              <a:spcBef>
                <a:spcPts val="600"/>
              </a:spcBef>
              <a:spcAft>
                <a:spcPts val="0"/>
              </a:spcAft>
              <a:buFont typeface="Arial" panose="020B0604020202020204" pitchFamily="34" charset="0"/>
              <a:buChar char="●"/>
            </a:pPr>
            <a:r>
              <a:rPr b="1" dirty="0" sz="1600" lang="en-GB" strike="noStrike" u="none">
                <a:effectLst/>
                <a:latin typeface="Arial" panose="020B0604020202020204" pitchFamily="34" charset="0"/>
                <a:ea typeface="Arial" panose="020B0604020202020204" pitchFamily="34" charset="0"/>
              </a:rPr>
              <a:t>Personal Health Budgets:</a:t>
            </a:r>
            <a:r>
              <a:rPr dirty="0" sz="1600" lang="en-GB" strike="noStrike" u="none">
                <a:effectLst/>
                <a:latin typeface="Arial" panose="020B0604020202020204" pitchFamily="34" charset="0"/>
                <a:ea typeface="Arial" panose="020B0604020202020204" pitchFamily="34" charset="0"/>
              </a:rPr>
              <a:t> Utilising flexible funding streams for eligible individuals with severe asthma. </a:t>
            </a:r>
            <a:endParaRPr dirty="0" sz="1600" lang="en-IN" strike="noStrike" u="none">
              <a:effectLst/>
              <a:latin typeface="Arial" panose="020B0604020202020204" pitchFamily="34" charset="0"/>
              <a:ea typeface="Arial" panose="020B0604020202020204" pitchFamily="34" charset="0"/>
            </a:endParaRPr>
          </a:p>
          <a:p>
            <a:pPr algn="just" indent="-342900" lvl="0" marL="342900">
              <a:lnSpc>
                <a:spcPct val="150000"/>
              </a:lnSpc>
              <a:spcBef>
                <a:spcPts val="600"/>
              </a:spcBef>
              <a:spcAft>
                <a:spcPts val="0"/>
              </a:spcAft>
              <a:buFont typeface="Arial" panose="020B0604020202020204" pitchFamily="34" charset="0"/>
              <a:buChar char="●"/>
            </a:pPr>
            <a:r>
              <a:rPr b="1" dirty="0" sz="1600" lang="en-GB" strike="noStrike" u="none">
                <a:effectLst/>
                <a:latin typeface="Arial" panose="020B0604020202020204" pitchFamily="34" charset="0"/>
                <a:ea typeface="Arial" panose="020B0604020202020204" pitchFamily="34" charset="0"/>
              </a:rPr>
              <a:t>Enabling Choice:</a:t>
            </a:r>
            <a:r>
              <a:rPr dirty="0" sz="1600" lang="en-GB" strike="noStrike" u="none">
                <a:effectLst/>
                <a:latin typeface="Arial" panose="020B0604020202020204" pitchFamily="34" charset="0"/>
                <a:ea typeface="Arial" panose="020B0604020202020204" pitchFamily="34" charset="0"/>
              </a:rPr>
              <a:t> Providing patients with choice regarding care delivery modes</a:t>
            </a:r>
            <a:endParaRPr dirty="0" sz="1600" lang="en-IN" strike="noStrike" u="none">
              <a:effectLst/>
              <a:latin typeface="Arial" panose="020B0604020202020204" pitchFamily="34" charset="0"/>
              <a:ea typeface="Arial" panose="020B0604020202020204" pitchFamily="34" charset="0"/>
            </a:endParaRPr>
          </a:p>
          <a:p>
            <a:pPr algn="just" indent="-342900" lvl="0" marL="342900">
              <a:lnSpc>
                <a:spcPct val="150000"/>
              </a:lnSpc>
              <a:spcBef>
                <a:spcPts val="600"/>
              </a:spcBef>
              <a:spcAft>
                <a:spcPts val="0"/>
              </a:spcAft>
              <a:buFont typeface="Arial" panose="020B0604020202020204" pitchFamily="34" charset="0"/>
              <a:buChar char="●"/>
            </a:pPr>
            <a:r>
              <a:rPr b="1" dirty="0" sz="1600" lang="en-GB" strike="noStrike" u="none">
                <a:effectLst/>
                <a:latin typeface="Arial" panose="020B0604020202020204" pitchFamily="34" charset="0"/>
                <a:ea typeface="Arial" panose="020B0604020202020204" pitchFamily="34" charset="0"/>
              </a:rPr>
              <a:t>Supported Self-Management</a:t>
            </a:r>
            <a:r>
              <a:rPr dirty="0" sz="1600" lang="en-GB" strike="noStrike" u="none">
                <a:effectLst/>
                <a:latin typeface="Arial" panose="020B0604020202020204" pitchFamily="34" charset="0"/>
                <a:ea typeface="Arial" panose="020B0604020202020204" pitchFamily="34" charset="0"/>
              </a:rPr>
              <a:t>: Offering structured asthma education, digital peak flow tracking apps as well as health coaching. </a:t>
            </a:r>
            <a:endParaRPr dirty="0" sz="1600" lang="en-IN" strike="noStrike" u="none">
              <a:effectLst/>
              <a:latin typeface="Arial" panose="020B0604020202020204" pitchFamily="34" charset="0"/>
              <a:ea typeface="Arial" panose="020B0604020202020204" pitchFamily="34" charset="0"/>
            </a:endParaRPr>
          </a:p>
        </p:txBody>
      </p:sp>
      <p:pic>
        <p:nvPicPr>
          <p:cNvPr id="2097163" name="image10.png"/>
          <p:cNvPicPr>
            <a:picLocks/>
          </p:cNvPicPr>
          <p:nvPr/>
        </p:nvPicPr>
        <p:blipFill>
          <a:blip xmlns:r="http://schemas.openxmlformats.org/officeDocument/2006/relationships" r:embed="rId1"/>
          <a:srcRect/>
          <a:stretch>
            <a:fillRect/>
          </a:stretch>
        </p:blipFill>
        <p:spPr>
          <a:xfrm>
            <a:off x="221226" y="1825625"/>
            <a:ext cx="4660490" cy="4295775"/>
          </a:xfrm>
          <a:prstGeom prst="rect"/>
        </p:spPr>
      </p:pic>
      <p:sp>
        <p:nvSpPr>
          <p:cNvPr id="1048651" name="TextBox 5"/>
          <p:cNvSpPr txBox="1"/>
          <p:nvPr/>
        </p:nvSpPr>
        <p:spPr>
          <a:xfrm>
            <a:off x="-419100" y="6176963"/>
            <a:ext cx="6098458" cy="491489"/>
          </a:xfrm>
          <a:prstGeom prst="rect"/>
          <a:noFill/>
        </p:spPr>
        <p:txBody>
          <a:bodyPr wrap="square">
            <a:spAutoFit/>
          </a:bodyPr>
          <a:p>
            <a:pPr algn="ctr">
              <a:lnSpc>
                <a:spcPct val="150000"/>
              </a:lnSpc>
              <a:spcBef>
                <a:spcPts val="1000"/>
              </a:spcBef>
            </a:pPr>
            <a:r>
              <a:rPr dirty="0" sz="1800" lang="en-GB">
                <a:effectLst/>
                <a:latin typeface="Arial" panose="020B0604020202020204" pitchFamily="34" charset="0"/>
                <a:ea typeface="Arial" panose="020B0604020202020204" pitchFamily="34" charset="0"/>
              </a:rPr>
              <a:t>(Source: </a:t>
            </a:r>
            <a:r>
              <a:rPr dirty="0" sz="1800" lang="en-GB" err="1">
                <a:effectLst/>
                <a:latin typeface="Arial" panose="020B0604020202020204" pitchFamily="34" charset="0"/>
                <a:ea typeface="Arial" panose="020B0604020202020204" pitchFamily="34" charset="0"/>
              </a:rPr>
              <a:t>Nhs</a:t>
            </a:r>
            <a:r>
              <a:rPr dirty="0" sz="1800" lang="en-GB">
                <a:effectLst/>
                <a:latin typeface="Arial" panose="020B0604020202020204" pitchFamily="34" charset="0"/>
                <a:ea typeface="Arial" panose="020B0604020202020204" pitchFamily="34" charset="0"/>
              </a:rPr>
              <a:t>, 2026)</a:t>
            </a:r>
            <a:endParaRPr dirty="0" sz="1600" lang="en-IN">
              <a:effectLst/>
              <a:latin typeface="Arial" panose="020B0604020202020204" pitchFamily="34" charset="0"/>
              <a:ea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59" name=""/>
        <p:cNvGrpSpPr/>
        <p:nvPr/>
      </p:nvGrpSpPr>
      <p:grpSpPr>
        <a:xfrm>
          <a:off x="0" y="0"/>
          <a:ext cx="0" cy="0"/>
          <a:chOff x="0" y="0"/>
          <a:chExt cx="0" cy="0"/>
        </a:xfrm>
      </p:grpSpPr>
      <p:sp>
        <p:nvSpPr>
          <p:cNvPr id="1048655" name="Title 1"/>
          <p:cNvSpPr>
            <a:spLocks noGrp="1"/>
          </p:cNvSpPr>
          <p:nvPr>
            <p:ph type="title"/>
          </p:nvPr>
        </p:nvSpPr>
        <p:spPr>
          <a:xfrm>
            <a:off x="838200" y="95739"/>
            <a:ext cx="10515600" cy="641680"/>
          </a:xfrm>
        </p:spPr>
        <p:txBody>
          <a:bodyPr>
            <a:normAutofit/>
          </a:bodyPr>
          <a:p>
            <a:pPr algn="ctr">
              <a:lnSpc>
                <a:spcPct val="150000"/>
              </a:lnSpc>
            </a:pPr>
            <a:r>
              <a:rPr b="1" dirty="0" sz="2400" lang="en-GB">
                <a:effectLst/>
                <a:latin typeface="Arial" panose="020B0604020202020204" pitchFamily="34" charset="0"/>
                <a:ea typeface="Arial" panose="020B0604020202020204" pitchFamily="34" charset="0"/>
              </a:rPr>
              <a:t>REFERENCES</a:t>
            </a:r>
            <a:endParaRPr b="1" dirty="0" lang="en-GB">
              <a:latin typeface="Arial" panose="020B0604020202020204" pitchFamily="34" charset="0"/>
              <a:cs typeface="Arial" panose="020B0604020202020204" pitchFamily="34" charset="0"/>
            </a:endParaRPr>
          </a:p>
        </p:txBody>
      </p:sp>
      <p:sp>
        <p:nvSpPr>
          <p:cNvPr id="1048656" name="Content Placeholder 2"/>
          <p:cNvSpPr>
            <a:spLocks noGrp="1"/>
          </p:cNvSpPr>
          <p:nvPr>
            <p:ph idx="1"/>
          </p:nvPr>
        </p:nvSpPr>
        <p:spPr>
          <a:xfrm>
            <a:off x="130277" y="925233"/>
            <a:ext cx="5769078" cy="4351338"/>
          </a:xfrm>
        </p:spPr>
        <p:txBody>
          <a:bodyPr>
            <a:noAutofit/>
          </a:bodyPr>
          <a:p>
            <a:pPr algn="just">
              <a:lnSpc>
                <a:spcPct val="150000"/>
              </a:lnSpc>
              <a:spcBef>
                <a:spcPts val="0"/>
              </a:spcBef>
            </a:pPr>
            <a:r>
              <a:rPr dirty="0" sz="700" lang="en-GB" err="1">
                <a:effectLst/>
                <a:latin typeface="Arial" panose="020B0604020202020204" pitchFamily="34" charset="0"/>
                <a:ea typeface="Arial" panose="020B0604020202020204" pitchFamily="34" charset="0"/>
              </a:rPr>
              <a:t>Allergyuk</a:t>
            </a:r>
            <a:r>
              <a:rPr dirty="0" sz="700" lang="en-GB">
                <a:effectLst/>
                <a:latin typeface="Arial" panose="020B0604020202020204" pitchFamily="34" charset="0"/>
                <a:ea typeface="Arial" panose="020B0604020202020204" pitchFamily="34" charset="0"/>
              </a:rPr>
              <a:t>, (2026). </a:t>
            </a:r>
            <a:r>
              <a:rPr dirty="0" sz="700" i="1" lang="en-GB">
                <a:effectLst/>
                <a:latin typeface="Arial" panose="020B0604020202020204" pitchFamily="34" charset="0"/>
                <a:ea typeface="Arial" panose="020B0604020202020204" pitchFamily="34" charset="0"/>
              </a:rPr>
              <a:t>Allergy Prevalence: Useful facts and figures. </a:t>
            </a:r>
            <a:r>
              <a:rPr dirty="0" sz="700" lang="en-GB">
                <a:effectLst/>
                <a:latin typeface="Arial" panose="020B0604020202020204" pitchFamily="34" charset="0"/>
                <a:ea typeface="Arial" panose="020B0604020202020204" pitchFamily="34" charset="0"/>
              </a:rPr>
              <a:t>Available at:</a:t>
            </a:r>
            <a:r>
              <a:rPr dirty="0" sz="700" lang="en-GB" strike="noStrike" u="none">
                <a:solidFill>
                  <a:srgbClr val="0000FF"/>
                </a:solidFill>
                <a:effectLst/>
                <a:latin typeface="Arial" panose="020B0604020202020204" pitchFamily="34" charset="0"/>
                <a:ea typeface="Arial" panose="020B0604020202020204" pitchFamily="34" charset="0"/>
                <a:hlinkClick r:id="rId1"/>
              </a:rPr>
              <a:t> </a:t>
            </a:r>
            <a:r>
              <a:rPr dirty="0" sz="700" lang="en-GB" u="sng">
                <a:solidFill>
                  <a:srgbClr val="1155CC"/>
                </a:solidFill>
                <a:effectLst/>
                <a:latin typeface="Arial" panose="020B0604020202020204" pitchFamily="34" charset="0"/>
                <a:ea typeface="Arial" panose="020B0604020202020204" pitchFamily="34" charset="0"/>
                <a:hlinkClick r:id="rId1"/>
              </a:rPr>
              <a:t>https://www.allergyuk.org/about-us/media-centre/statistics-and-figures/</a:t>
            </a:r>
            <a:r>
              <a:rPr dirty="0" sz="700" lang="en-GB">
                <a:effectLst/>
                <a:latin typeface="Arial" panose="020B0604020202020204" pitchFamily="34" charset="0"/>
                <a:ea typeface="Arial" panose="020B0604020202020204" pitchFamily="34" charset="0"/>
              </a:rPr>
              <a:t> (Accessed on: 8 August 2026).</a:t>
            </a:r>
            <a:endParaRPr dirty="0" sz="700" lang="en-IN">
              <a:effectLst/>
              <a:latin typeface="Arial" panose="020B0604020202020204" pitchFamily="34" charset="0"/>
              <a:ea typeface="Arial" panose="020B0604020202020204" pitchFamily="34" charset="0"/>
            </a:endParaRPr>
          </a:p>
          <a:p>
            <a:pPr algn="just">
              <a:lnSpc>
                <a:spcPct val="150000"/>
              </a:lnSpc>
              <a:spcBef>
                <a:spcPts val="0"/>
              </a:spcBef>
            </a:pPr>
            <a:r>
              <a:rPr dirty="0" sz="700" lang="en-GB" err="1">
                <a:effectLst/>
                <a:latin typeface="Arial" panose="020B0604020202020204" pitchFamily="34" charset="0"/>
                <a:ea typeface="Arial" panose="020B0604020202020204" pitchFamily="34" charset="0"/>
              </a:rPr>
              <a:t>Altynova</a:t>
            </a:r>
            <a:r>
              <a:rPr dirty="0" sz="700" lang="en-GB">
                <a:effectLst/>
                <a:latin typeface="Arial" panose="020B0604020202020204" pitchFamily="34" charset="0"/>
                <a:ea typeface="Arial" panose="020B0604020202020204" pitchFamily="34" charset="0"/>
              </a:rPr>
              <a:t>, N.K., </a:t>
            </a:r>
            <a:r>
              <a:rPr dirty="0" sz="700" lang="en-GB" err="1">
                <a:effectLst/>
                <a:latin typeface="Arial" panose="020B0604020202020204" pitchFamily="34" charset="0"/>
                <a:ea typeface="Arial" panose="020B0604020202020204" pitchFamily="34" charset="0"/>
              </a:rPr>
              <a:t>Lebedeva</a:t>
            </a:r>
            <a:r>
              <a:rPr dirty="0" sz="700" lang="en-GB">
                <a:effectLst/>
                <a:latin typeface="Arial" panose="020B0604020202020204" pitchFamily="34" charset="0"/>
                <a:ea typeface="Arial" panose="020B0604020202020204" pitchFamily="34" charset="0"/>
              </a:rPr>
              <a:t>, L.P., </a:t>
            </a:r>
            <a:r>
              <a:rPr dirty="0" sz="700" lang="en-GB" err="1">
                <a:effectLst/>
                <a:latin typeface="Arial" panose="020B0604020202020204" pitchFamily="34" charset="0"/>
                <a:ea typeface="Arial" panose="020B0604020202020204" pitchFamily="34" charset="0"/>
              </a:rPr>
              <a:t>Abdullayeva</a:t>
            </a:r>
            <a:r>
              <a:rPr dirty="0" sz="700" lang="en-GB">
                <a:effectLst/>
                <a:latin typeface="Arial" panose="020B0604020202020204" pitchFamily="34" charset="0"/>
                <a:ea typeface="Arial" panose="020B0604020202020204" pitchFamily="34" charset="0"/>
              </a:rPr>
              <a:t>, M.S., </a:t>
            </a:r>
            <a:r>
              <a:rPr dirty="0" sz="700" lang="en-GB" err="1">
                <a:effectLst/>
                <a:latin typeface="Arial" panose="020B0604020202020204" pitchFamily="34" charset="0"/>
                <a:ea typeface="Arial" panose="020B0604020202020204" pitchFamily="34" charset="0"/>
              </a:rPr>
              <a:t>Kassymbekova</a:t>
            </a:r>
            <a:r>
              <a:rPr dirty="0" sz="700" lang="en-GB">
                <a:effectLst/>
                <a:latin typeface="Arial" panose="020B0604020202020204" pitchFamily="34" charset="0"/>
                <a:ea typeface="Arial" panose="020B0604020202020204" pitchFamily="34" charset="0"/>
              </a:rPr>
              <a:t>, A.M., </a:t>
            </a:r>
            <a:r>
              <a:rPr dirty="0" sz="700" lang="en-GB" err="1">
                <a:effectLst/>
                <a:latin typeface="Arial" panose="020B0604020202020204" pitchFamily="34" charset="0"/>
                <a:ea typeface="Arial" panose="020B0604020202020204" pitchFamily="34" charset="0"/>
              </a:rPr>
              <a:t>Yergali</a:t>
            </a:r>
            <a:r>
              <a:rPr dirty="0" sz="700" lang="en-GB">
                <a:effectLst/>
                <a:latin typeface="Arial" panose="020B0604020202020204" pitchFamily="34" charset="0"/>
                <a:ea typeface="Arial" panose="020B0604020202020204" pitchFamily="34" charset="0"/>
              </a:rPr>
              <a:t>, K., </a:t>
            </a:r>
            <a:r>
              <a:rPr dirty="0" sz="700" lang="en-GB" err="1">
                <a:effectLst/>
                <a:latin typeface="Arial" panose="020B0604020202020204" pitchFamily="34" charset="0"/>
                <a:ea typeface="Arial" panose="020B0604020202020204" pitchFamily="34" charset="0"/>
              </a:rPr>
              <a:t>Homaira</a:t>
            </a:r>
            <a:r>
              <a:rPr dirty="0" sz="700" lang="en-GB">
                <a:effectLst/>
                <a:latin typeface="Arial" panose="020B0604020202020204" pitchFamily="34" charset="0"/>
                <a:ea typeface="Arial" panose="020B0604020202020204" pitchFamily="34" charset="0"/>
              </a:rPr>
              <a:t>, N. and </a:t>
            </a:r>
            <a:r>
              <a:rPr dirty="0" sz="700" lang="en-GB" err="1">
                <a:effectLst/>
                <a:latin typeface="Arial" panose="020B0604020202020204" pitchFamily="34" charset="0"/>
                <a:ea typeface="Arial" panose="020B0604020202020204" pitchFamily="34" charset="0"/>
              </a:rPr>
              <a:t>Djansugurova</a:t>
            </a:r>
            <a:r>
              <a:rPr dirty="0" sz="700" lang="en-GB">
                <a:effectLst/>
                <a:latin typeface="Arial" panose="020B0604020202020204" pitchFamily="34" charset="0"/>
                <a:ea typeface="Arial" panose="020B0604020202020204" pitchFamily="34" charset="0"/>
              </a:rPr>
              <a:t>, L.B., (2026). ‘Genetic and environmental risk factors of asthma: a narrative review’. </a:t>
            </a:r>
            <a:r>
              <a:rPr dirty="0" sz="700" i="1" lang="en-GB">
                <a:effectLst/>
                <a:latin typeface="Arial" panose="020B0604020202020204" pitchFamily="34" charset="0"/>
                <a:ea typeface="Arial" panose="020B0604020202020204" pitchFamily="34" charset="0"/>
              </a:rPr>
              <a:t>Frontiers in Immunology</a:t>
            </a:r>
            <a:r>
              <a:rPr dirty="0" sz="700" lang="en-GB">
                <a:effectLst/>
                <a:latin typeface="Arial" panose="020B0604020202020204" pitchFamily="34" charset="0"/>
                <a:ea typeface="Arial" panose="020B0604020202020204" pitchFamily="34" charset="0"/>
              </a:rPr>
              <a:t>, </a:t>
            </a:r>
            <a:r>
              <a:rPr dirty="0" sz="700" i="1" lang="en-GB">
                <a:effectLst/>
                <a:latin typeface="Arial" panose="020B0604020202020204" pitchFamily="34" charset="0"/>
                <a:ea typeface="Arial" panose="020B0604020202020204" pitchFamily="34" charset="0"/>
              </a:rPr>
              <a:t>17</a:t>
            </a:r>
            <a:r>
              <a:rPr dirty="0" sz="700" lang="en-GB">
                <a:effectLst/>
                <a:latin typeface="Arial" panose="020B0604020202020204" pitchFamily="34" charset="0"/>
                <a:ea typeface="Arial" panose="020B0604020202020204" pitchFamily="34" charset="0"/>
              </a:rPr>
              <a:t>, p.1815798.</a:t>
            </a:r>
            <a:r>
              <a:rPr dirty="0" sz="700" lang="en-GB" strike="noStrike" u="none">
                <a:solidFill>
                  <a:srgbClr val="0000FF"/>
                </a:solidFill>
                <a:effectLst/>
                <a:latin typeface="Arial" panose="020B0604020202020204" pitchFamily="34" charset="0"/>
                <a:ea typeface="Arial" panose="020B0604020202020204" pitchFamily="34" charset="0"/>
                <a:hlinkClick r:id="rId2"/>
              </a:rPr>
              <a:t> </a:t>
            </a:r>
            <a:r>
              <a:rPr dirty="0" sz="700" lang="en-GB" u="sng">
                <a:solidFill>
                  <a:srgbClr val="1155CC"/>
                </a:solidFill>
                <a:effectLst/>
                <a:latin typeface="Arial" panose="020B0604020202020204" pitchFamily="34" charset="0"/>
                <a:ea typeface="Arial" panose="020B0604020202020204" pitchFamily="34" charset="0"/>
                <a:hlinkClick r:id="rId2"/>
              </a:rPr>
              <a:t>https://doi.org/10.3389/fimmu.2026.1815798</a:t>
            </a:r>
            <a:endParaRPr dirty="0" sz="700" lang="en-IN">
              <a:effectLst/>
              <a:latin typeface="Arial" panose="020B0604020202020204" pitchFamily="34" charset="0"/>
              <a:ea typeface="Arial" panose="020B0604020202020204" pitchFamily="34" charset="0"/>
            </a:endParaRPr>
          </a:p>
          <a:p>
            <a:pPr algn="just">
              <a:lnSpc>
                <a:spcPct val="150000"/>
              </a:lnSpc>
              <a:spcBef>
                <a:spcPts val="0"/>
              </a:spcBef>
            </a:pPr>
            <a:r>
              <a:rPr dirty="0" sz="700" lang="en-GB" err="1">
                <a:effectLst/>
                <a:latin typeface="Arial" panose="020B0604020202020204" pitchFamily="34" charset="0"/>
                <a:ea typeface="Arial" panose="020B0604020202020204" pitchFamily="34" charset="0"/>
              </a:rPr>
              <a:t>Asthmaandlung</a:t>
            </a:r>
            <a:r>
              <a:rPr dirty="0" sz="700" lang="en-GB">
                <a:effectLst/>
                <a:latin typeface="Arial" panose="020B0604020202020204" pitchFamily="34" charset="0"/>
                <a:ea typeface="Arial" panose="020B0604020202020204" pitchFamily="34" charset="0"/>
              </a:rPr>
              <a:t>, (2026).</a:t>
            </a:r>
            <a:r>
              <a:rPr dirty="0" sz="700" i="1" lang="en-GB">
                <a:effectLst/>
                <a:latin typeface="Arial" panose="020B0604020202020204" pitchFamily="34" charset="0"/>
                <a:ea typeface="Arial" panose="020B0604020202020204" pitchFamily="34" charset="0"/>
              </a:rPr>
              <a:t> What is asthma?</a:t>
            </a:r>
            <a:r>
              <a:rPr dirty="0" sz="700" lang="en-GB">
                <a:effectLst/>
                <a:latin typeface="Arial" panose="020B0604020202020204" pitchFamily="34" charset="0"/>
                <a:ea typeface="Arial" panose="020B0604020202020204" pitchFamily="34" charset="0"/>
              </a:rPr>
              <a:t> Available at:</a:t>
            </a:r>
            <a:r>
              <a:rPr dirty="0" sz="700" lang="en-GB" strike="noStrike" u="none">
                <a:solidFill>
                  <a:srgbClr val="0000FF"/>
                </a:solidFill>
                <a:effectLst/>
                <a:latin typeface="Arial" panose="020B0604020202020204" pitchFamily="34" charset="0"/>
                <a:ea typeface="Arial" panose="020B0604020202020204" pitchFamily="34" charset="0"/>
                <a:hlinkClick r:id="rId3"/>
              </a:rPr>
              <a:t> </a:t>
            </a:r>
            <a:r>
              <a:rPr dirty="0" sz="700" lang="en-GB" u="sng">
                <a:solidFill>
                  <a:srgbClr val="1155CC"/>
                </a:solidFill>
                <a:effectLst/>
                <a:latin typeface="Arial" panose="020B0604020202020204" pitchFamily="34" charset="0"/>
                <a:ea typeface="Arial" panose="020B0604020202020204" pitchFamily="34" charset="0"/>
                <a:hlinkClick r:id="rId3"/>
              </a:rPr>
              <a:t>https://www.asthmaandlung.org.uk/conditions/asthma/what-asthma</a:t>
            </a:r>
            <a:r>
              <a:rPr dirty="0" sz="700" lang="en-GB">
                <a:effectLst/>
                <a:latin typeface="Arial" panose="020B0604020202020204" pitchFamily="34" charset="0"/>
                <a:ea typeface="Arial" panose="020B0604020202020204" pitchFamily="34" charset="0"/>
              </a:rPr>
              <a:t> (Accessed on: 8 August 2026).</a:t>
            </a:r>
            <a:endParaRPr dirty="0" sz="700" lang="en-IN">
              <a:effectLst/>
              <a:latin typeface="Arial" panose="020B0604020202020204" pitchFamily="34" charset="0"/>
              <a:ea typeface="Arial" panose="020B0604020202020204" pitchFamily="34" charset="0"/>
            </a:endParaRPr>
          </a:p>
          <a:p>
            <a:pPr algn="just">
              <a:lnSpc>
                <a:spcPct val="150000"/>
              </a:lnSpc>
              <a:spcBef>
                <a:spcPts val="0"/>
              </a:spcBef>
            </a:pPr>
            <a:r>
              <a:rPr dirty="0" sz="700" lang="en-GB">
                <a:effectLst/>
                <a:latin typeface="Arial" panose="020B0604020202020204" pitchFamily="34" charset="0"/>
                <a:ea typeface="Arial" panose="020B0604020202020204" pitchFamily="34" charset="0"/>
              </a:rPr>
              <a:t>British Thoracic Society (BTS) and National Institute for Health and Care Excellence (NICE), (2025). ‘BTS/NICE/SIGN joint guideline on asthma: diagnosis, monitoring and chronic asthma management (November 2024)-summary of recommendations’. </a:t>
            </a:r>
            <a:r>
              <a:rPr dirty="0" sz="700" i="1" lang="en-GB">
                <a:effectLst/>
                <a:latin typeface="Arial" panose="020B0604020202020204" pitchFamily="34" charset="0"/>
                <a:ea typeface="Arial" panose="020B0604020202020204" pitchFamily="34" charset="0"/>
              </a:rPr>
              <a:t>thorax</a:t>
            </a:r>
            <a:r>
              <a:rPr dirty="0" sz="700" lang="en-GB">
                <a:effectLst/>
                <a:latin typeface="Arial" panose="020B0604020202020204" pitchFamily="34" charset="0"/>
                <a:ea typeface="Arial" panose="020B0604020202020204" pitchFamily="34" charset="0"/>
              </a:rPr>
              <a:t>, </a:t>
            </a:r>
            <a:r>
              <a:rPr dirty="0" sz="700" i="1" lang="en-GB">
                <a:effectLst/>
                <a:latin typeface="Arial" panose="020B0604020202020204" pitchFamily="34" charset="0"/>
                <a:ea typeface="Arial" panose="020B0604020202020204" pitchFamily="34" charset="0"/>
              </a:rPr>
              <a:t>80</a:t>
            </a:r>
            <a:r>
              <a:rPr dirty="0" sz="700" lang="en-GB">
                <a:effectLst/>
                <a:latin typeface="Arial" panose="020B0604020202020204" pitchFamily="34" charset="0"/>
                <a:ea typeface="Arial" panose="020B0604020202020204" pitchFamily="34" charset="0"/>
              </a:rPr>
              <a:t>(7), pp.416-424.</a:t>
            </a:r>
            <a:r>
              <a:rPr dirty="0" sz="700" lang="en-GB" strike="noStrike" u="none">
                <a:solidFill>
                  <a:srgbClr val="0000FF"/>
                </a:solidFill>
                <a:effectLst/>
                <a:latin typeface="Arial" panose="020B0604020202020204" pitchFamily="34" charset="0"/>
                <a:ea typeface="Arial" panose="020B0604020202020204" pitchFamily="34" charset="0"/>
                <a:hlinkClick r:id="rId4"/>
              </a:rPr>
              <a:t> </a:t>
            </a:r>
            <a:r>
              <a:rPr dirty="0" sz="700" lang="en-GB" u="sng">
                <a:solidFill>
                  <a:srgbClr val="1155CC"/>
                </a:solidFill>
                <a:effectLst/>
                <a:latin typeface="Arial" panose="020B0604020202020204" pitchFamily="34" charset="0"/>
                <a:ea typeface="Arial" panose="020B0604020202020204" pitchFamily="34" charset="0"/>
                <a:hlinkClick r:id="rId4"/>
              </a:rPr>
              <a:t>https://doi.org/10.1136/thorax-2024-222910</a:t>
            </a:r>
            <a:endParaRPr dirty="0" sz="700" lang="en-IN">
              <a:effectLst/>
              <a:latin typeface="Arial" panose="020B0604020202020204" pitchFamily="34" charset="0"/>
              <a:ea typeface="Arial" panose="020B0604020202020204" pitchFamily="34" charset="0"/>
            </a:endParaRPr>
          </a:p>
          <a:p>
            <a:pPr algn="just">
              <a:lnSpc>
                <a:spcPct val="150000"/>
              </a:lnSpc>
              <a:spcBef>
                <a:spcPts val="0"/>
              </a:spcBef>
            </a:pPr>
            <a:r>
              <a:rPr dirty="0" sz="700" lang="en-GB">
                <a:effectLst/>
                <a:latin typeface="Arial" panose="020B0604020202020204" pitchFamily="34" charset="0"/>
                <a:ea typeface="Arial" panose="020B0604020202020204" pitchFamily="34" charset="0"/>
              </a:rPr>
              <a:t>Brit-thoracic, (2026).</a:t>
            </a:r>
            <a:r>
              <a:rPr dirty="0" sz="700" i="1" lang="en-GB">
                <a:effectLst/>
                <a:latin typeface="Arial" panose="020B0604020202020204" pitchFamily="34" charset="0"/>
                <a:ea typeface="Arial" panose="020B0604020202020204" pitchFamily="34" charset="0"/>
              </a:rPr>
              <a:t> BTS/NICE/SIGN Joint Guideline on Asthma: diagnosis, monitoring and chronic asthma management.</a:t>
            </a:r>
            <a:r>
              <a:rPr dirty="0" sz="700" lang="en-GB">
                <a:effectLst/>
                <a:latin typeface="Arial" panose="020B0604020202020204" pitchFamily="34" charset="0"/>
                <a:ea typeface="Arial" panose="020B0604020202020204" pitchFamily="34" charset="0"/>
              </a:rPr>
              <a:t> Available at:</a:t>
            </a:r>
            <a:r>
              <a:rPr dirty="0" sz="700" lang="en-GB" strike="noStrike" u="none">
                <a:solidFill>
                  <a:srgbClr val="0000FF"/>
                </a:solidFill>
                <a:effectLst/>
                <a:latin typeface="Arial" panose="020B0604020202020204" pitchFamily="34" charset="0"/>
                <a:ea typeface="Arial" panose="020B0604020202020204" pitchFamily="34" charset="0"/>
                <a:hlinkClick r:id="rId5"/>
              </a:rPr>
              <a:t> </a:t>
            </a:r>
            <a:r>
              <a:rPr dirty="0" sz="700" lang="en-GB" u="sng">
                <a:solidFill>
                  <a:srgbClr val="1155CC"/>
                </a:solidFill>
                <a:effectLst/>
                <a:latin typeface="Arial" panose="020B0604020202020204" pitchFamily="34" charset="0"/>
                <a:ea typeface="Arial" panose="020B0604020202020204" pitchFamily="34" charset="0"/>
                <a:hlinkClick r:id="rId5"/>
              </a:rPr>
              <a:t>https://www.brit-thoracic.org.uk/clinical-resources/guidelines/asthma-chronic/</a:t>
            </a:r>
            <a:r>
              <a:rPr dirty="0" sz="700" lang="en-GB">
                <a:effectLst/>
                <a:latin typeface="Arial" panose="020B0604020202020204" pitchFamily="34" charset="0"/>
                <a:ea typeface="Arial" panose="020B0604020202020204" pitchFamily="34" charset="0"/>
              </a:rPr>
              <a:t> (Accessed on: 8 August 2026).</a:t>
            </a:r>
            <a:endParaRPr dirty="0" sz="700" lang="en-IN">
              <a:effectLst/>
              <a:latin typeface="Arial" panose="020B0604020202020204" pitchFamily="34" charset="0"/>
              <a:ea typeface="Arial" panose="020B0604020202020204" pitchFamily="34" charset="0"/>
            </a:endParaRPr>
          </a:p>
          <a:p>
            <a:pPr algn="just">
              <a:lnSpc>
                <a:spcPct val="150000"/>
              </a:lnSpc>
              <a:spcBef>
                <a:spcPts val="0"/>
              </a:spcBef>
            </a:pPr>
            <a:r>
              <a:rPr dirty="0" sz="700" lang="en-GB" err="1">
                <a:effectLst/>
                <a:latin typeface="Arial" panose="020B0604020202020204" pitchFamily="34" charset="0"/>
                <a:ea typeface="Arial" panose="020B0604020202020204" pitchFamily="34" charset="0"/>
              </a:rPr>
              <a:t>Deenstra</a:t>
            </a:r>
            <a:r>
              <a:rPr dirty="0" sz="700" lang="en-GB">
                <a:effectLst/>
                <a:latin typeface="Arial" panose="020B0604020202020204" pitchFamily="34" charset="0"/>
                <a:ea typeface="Arial" panose="020B0604020202020204" pitchFamily="34" charset="0"/>
              </a:rPr>
              <a:t>, D.D., van </a:t>
            </a:r>
            <a:r>
              <a:rPr dirty="0" sz="700" lang="en-GB" err="1">
                <a:effectLst/>
                <a:latin typeface="Arial" panose="020B0604020202020204" pitchFamily="34" charset="0"/>
                <a:ea typeface="Arial" panose="020B0604020202020204" pitchFamily="34" charset="0"/>
              </a:rPr>
              <a:t>Helvoort</a:t>
            </a:r>
            <a:r>
              <a:rPr dirty="0" sz="700" lang="en-GB">
                <a:effectLst/>
                <a:latin typeface="Arial" panose="020B0604020202020204" pitchFamily="34" charset="0"/>
                <a:ea typeface="Arial" panose="020B0604020202020204" pitchFamily="34" charset="0"/>
              </a:rPr>
              <a:t>, H.A., </a:t>
            </a:r>
            <a:r>
              <a:rPr dirty="0" sz="700" lang="en-GB" err="1">
                <a:effectLst/>
                <a:latin typeface="Arial" panose="020B0604020202020204" pitchFamily="34" charset="0"/>
                <a:ea typeface="Arial" panose="020B0604020202020204" pitchFamily="34" charset="0"/>
              </a:rPr>
              <a:t>Djamin</a:t>
            </a:r>
            <a:r>
              <a:rPr dirty="0" sz="700" lang="en-GB">
                <a:effectLst/>
                <a:latin typeface="Arial" panose="020B0604020202020204" pitchFamily="34" charset="0"/>
                <a:ea typeface="Arial" panose="020B0604020202020204" pitchFamily="34" charset="0"/>
              </a:rPr>
              <a:t>, R.S., van </a:t>
            </a:r>
            <a:r>
              <a:rPr dirty="0" sz="700" lang="en-GB" err="1">
                <a:effectLst/>
                <a:latin typeface="Arial" panose="020B0604020202020204" pitchFamily="34" charset="0"/>
                <a:ea typeface="Arial" panose="020B0604020202020204" pitchFamily="34" charset="0"/>
              </a:rPr>
              <a:t>Zelst</a:t>
            </a:r>
            <a:r>
              <a:rPr dirty="0" sz="700" lang="en-GB">
                <a:effectLst/>
                <a:latin typeface="Arial" panose="020B0604020202020204" pitchFamily="34" charset="0"/>
                <a:ea typeface="Arial" panose="020B0604020202020204" pitchFamily="34" charset="0"/>
              </a:rPr>
              <a:t>, C., </a:t>
            </a:r>
            <a:r>
              <a:rPr dirty="0" sz="700" lang="en-GB" err="1">
                <a:effectLst/>
                <a:latin typeface="Arial" panose="020B0604020202020204" pitchFamily="34" charset="0"/>
                <a:ea typeface="Arial" panose="020B0604020202020204" pitchFamily="34" charset="0"/>
              </a:rPr>
              <a:t>in’t</a:t>
            </a:r>
            <a:r>
              <a:rPr dirty="0" sz="700" lang="en-GB">
                <a:effectLst/>
                <a:latin typeface="Arial" panose="020B0604020202020204" pitchFamily="34" charset="0"/>
                <a:ea typeface="Arial" panose="020B0604020202020204" pitchFamily="34" charset="0"/>
              </a:rPr>
              <a:t> Veen, J.C., </a:t>
            </a:r>
            <a:r>
              <a:rPr dirty="0" sz="700" lang="en-GB" err="1">
                <a:effectLst/>
                <a:latin typeface="Arial" panose="020B0604020202020204" pitchFamily="34" charset="0"/>
                <a:ea typeface="Arial" panose="020B0604020202020204" pitchFamily="34" charset="0"/>
              </a:rPr>
              <a:t>Antons</a:t>
            </a:r>
            <a:r>
              <a:rPr dirty="0" sz="700" lang="en-GB">
                <a:effectLst/>
                <a:latin typeface="Arial" panose="020B0604020202020204" pitchFamily="34" charset="0"/>
                <a:ea typeface="Arial" panose="020B0604020202020204" pitchFamily="34" charset="0"/>
              </a:rPr>
              <a:t>, J.C., Spruit, M.A. and </a:t>
            </a:r>
            <a:r>
              <a:rPr dirty="0" sz="700" lang="en-GB" err="1">
                <a:effectLst/>
                <a:latin typeface="Arial" panose="020B0604020202020204" pitchFamily="34" charset="0"/>
                <a:ea typeface="Arial" panose="020B0604020202020204" pitchFamily="34" charset="0"/>
              </a:rPr>
              <a:t>van’t</a:t>
            </a:r>
            <a:r>
              <a:rPr dirty="0" sz="700" lang="en-GB">
                <a:effectLst/>
                <a:latin typeface="Arial" panose="020B0604020202020204" pitchFamily="34" charset="0"/>
                <a:ea typeface="Arial" panose="020B0604020202020204" pitchFamily="34" charset="0"/>
              </a:rPr>
              <a:t> </a:t>
            </a:r>
            <a:r>
              <a:rPr dirty="0" sz="700" lang="en-GB" err="1">
                <a:effectLst/>
                <a:latin typeface="Arial" panose="020B0604020202020204" pitchFamily="34" charset="0"/>
                <a:ea typeface="Arial" panose="020B0604020202020204" pitchFamily="34" charset="0"/>
              </a:rPr>
              <a:t>Hul</a:t>
            </a:r>
            <a:r>
              <a:rPr dirty="0" sz="700" lang="en-GB">
                <a:effectLst/>
                <a:latin typeface="Arial" panose="020B0604020202020204" pitchFamily="34" charset="0"/>
                <a:ea typeface="Arial" panose="020B0604020202020204" pitchFamily="34" charset="0"/>
              </a:rPr>
              <a:t>, A.J., (2022). ‘Prevalence of hyperventilation in patients with asthma’. </a:t>
            </a:r>
            <a:r>
              <a:rPr dirty="0" sz="700" i="1" lang="en-GB">
                <a:effectLst/>
                <a:latin typeface="Arial" panose="020B0604020202020204" pitchFamily="34" charset="0"/>
                <a:ea typeface="Arial" panose="020B0604020202020204" pitchFamily="34" charset="0"/>
              </a:rPr>
              <a:t>Journal of asthma</a:t>
            </a:r>
            <a:r>
              <a:rPr dirty="0" sz="700" lang="en-GB">
                <a:effectLst/>
                <a:latin typeface="Arial" panose="020B0604020202020204" pitchFamily="34" charset="0"/>
                <a:ea typeface="Arial" panose="020B0604020202020204" pitchFamily="34" charset="0"/>
              </a:rPr>
              <a:t>, </a:t>
            </a:r>
            <a:r>
              <a:rPr dirty="0" sz="700" i="1" lang="en-GB">
                <a:effectLst/>
                <a:latin typeface="Arial" panose="020B0604020202020204" pitchFamily="34" charset="0"/>
                <a:ea typeface="Arial" panose="020B0604020202020204" pitchFamily="34" charset="0"/>
              </a:rPr>
              <a:t>59</a:t>
            </a:r>
            <a:r>
              <a:rPr dirty="0" sz="700" lang="en-GB">
                <a:effectLst/>
                <a:latin typeface="Arial" panose="020B0604020202020204" pitchFamily="34" charset="0"/>
                <a:ea typeface="Arial" panose="020B0604020202020204" pitchFamily="34" charset="0"/>
              </a:rPr>
              <a:t>(8), pp.1560-1567.</a:t>
            </a:r>
            <a:r>
              <a:rPr dirty="0" sz="700" lang="en-GB" strike="noStrike" u="none">
                <a:solidFill>
                  <a:srgbClr val="0000FF"/>
                </a:solidFill>
                <a:effectLst/>
                <a:latin typeface="Arial" panose="020B0604020202020204" pitchFamily="34" charset="0"/>
                <a:ea typeface="Arial" panose="020B0604020202020204" pitchFamily="34" charset="0"/>
                <a:hlinkClick r:id="rId6"/>
              </a:rPr>
              <a:t> </a:t>
            </a:r>
            <a:r>
              <a:rPr dirty="0" sz="700" lang="en-GB" u="sng">
                <a:solidFill>
                  <a:srgbClr val="1155CC"/>
                </a:solidFill>
                <a:effectLst/>
                <a:latin typeface="Arial" panose="020B0604020202020204" pitchFamily="34" charset="0"/>
                <a:ea typeface="Arial" panose="020B0604020202020204" pitchFamily="34" charset="0"/>
                <a:hlinkClick r:id="rId6"/>
              </a:rPr>
              <a:t>https://doi.org/10.1080/02770903.2021.1959926</a:t>
            </a:r>
            <a:endParaRPr dirty="0" sz="700" lang="en-IN">
              <a:effectLst/>
              <a:latin typeface="Arial" panose="020B0604020202020204" pitchFamily="34" charset="0"/>
              <a:ea typeface="Arial" panose="020B0604020202020204" pitchFamily="34" charset="0"/>
            </a:endParaRPr>
          </a:p>
          <a:p>
            <a:pPr algn="just">
              <a:lnSpc>
                <a:spcPct val="150000"/>
              </a:lnSpc>
              <a:spcBef>
                <a:spcPts val="0"/>
              </a:spcBef>
            </a:pPr>
            <a:r>
              <a:rPr dirty="0" sz="700" lang="en-GB">
                <a:effectLst/>
                <a:latin typeface="Arial" panose="020B0604020202020204" pitchFamily="34" charset="0"/>
                <a:ea typeface="Arial" panose="020B0604020202020204" pitchFamily="34" charset="0"/>
              </a:rPr>
              <a:t>Drake, S.M., (2022). </a:t>
            </a:r>
            <a:r>
              <a:rPr dirty="0" sz="700" i="1" lang="en-GB">
                <a:effectLst/>
                <a:latin typeface="Arial" panose="020B0604020202020204" pitchFamily="34" charset="0"/>
                <a:ea typeface="Arial" panose="020B0604020202020204" pitchFamily="34" charset="0"/>
              </a:rPr>
              <a:t>The optimum series of investigations to diagnose asthma</a:t>
            </a:r>
            <a:r>
              <a:rPr dirty="0" sz="700" lang="en-GB">
                <a:effectLst/>
                <a:latin typeface="Arial" panose="020B0604020202020204" pitchFamily="34" charset="0"/>
                <a:ea typeface="Arial" panose="020B0604020202020204" pitchFamily="34" charset="0"/>
              </a:rPr>
              <a:t>. The University of Manchester (United Kingdom).</a:t>
            </a:r>
            <a:endParaRPr dirty="0" sz="700" lang="en-IN">
              <a:effectLst/>
              <a:latin typeface="Arial" panose="020B0604020202020204" pitchFamily="34" charset="0"/>
              <a:ea typeface="Arial" panose="020B0604020202020204" pitchFamily="34" charset="0"/>
            </a:endParaRPr>
          </a:p>
          <a:p>
            <a:pPr algn="just">
              <a:lnSpc>
                <a:spcPct val="150000"/>
              </a:lnSpc>
              <a:spcBef>
                <a:spcPts val="0"/>
              </a:spcBef>
            </a:pPr>
            <a:r>
              <a:rPr dirty="0" sz="700" lang="en-GB" err="1">
                <a:effectLst/>
                <a:latin typeface="Arial" panose="020B0604020202020204" pitchFamily="34" charset="0"/>
                <a:ea typeface="Arial" panose="020B0604020202020204" pitchFamily="34" charset="0"/>
              </a:rPr>
              <a:t>Gajjar</a:t>
            </a:r>
            <a:r>
              <a:rPr dirty="0" sz="700" lang="en-GB">
                <a:effectLst/>
                <a:latin typeface="Arial" panose="020B0604020202020204" pitchFamily="34" charset="0"/>
                <a:ea typeface="Arial" panose="020B0604020202020204" pitchFamily="34" charset="0"/>
              </a:rPr>
              <a:t>, D., and Burnett, H., (2026). </a:t>
            </a:r>
            <a:r>
              <a:rPr dirty="0" sz="700" i="1" lang="en-GB">
                <a:effectLst/>
                <a:latin typeface="Arial" panose="020B0604020202020204" pitchFamily="34" charset="0"/>
                <a:ea typeface="Arial" panose="020B0604020202020204" pitchFamily="34" charset="0"/>
              </a:rPr>
              <a:t>Respiratory health. </a:t>
            </a:r>
            <a:r>
              <a:rPr dirty="0" sz="700" lang="en-GB">
                <a:effectLst/>
                <a:latin typeface="Arial" panose="020B0604020202020204" pitchFamily="34" charset="0"/>
                <a:ea typeface="Arial" panose="020B0604020202020204" pitchFamily="34" charset="0"/>
              </a:rPr>
              <a:t>Available at:</a:t>
            </a:r>
            <a:r>
              <a:rPr dirty="0" sz="700" lang="en-GB" strike="noStrike" u="none">
                <a:solidFill>
                  <a:srgbClr val="0000FF"/>
                </a:solidFill>
                <a:effectLst/>
                <a:latin typeface="Arial" panose="020B0604020202020204" pitchFamily="34" charset="0"/>
                <a:ea typeface="Arial" panose="020B0604020202020204" pitchFamily="34" charset="0"/>
                <a:hlinkClick r:id="rId7"/>
              </a:rPr>
              <a:t> </a:t>
            </a:r>
            <a:r>
              <a:rPr dirty="0" sz="700" lang="en-GB" u="sng">
                <a:solidFill>
                  <a:srgbClr val="1155CC"/>
                </a:solidFill>
                <a:effectLst/>
                <a:latin typeface="Arial" panose="020B0604020202020204" pitchFamily="34" charset="0"/>
                <a:ea typeface="Arial" panose="020B0604020202020204" pitchFamily="34" charset="0"/>
                <a:hlinkClick r:id="rId7"/>
              </a:rPr>
              <a:t>https://commonslibrary.parliament.uk/research-briefings/cdp-2024-0148/</a:t>
            </a:r>
            <a:r>
              <a:rPr dirty="0" sz="700" lang="en-GB">
                <a:effectLst/>
                <a:latin typeface="Arial" panose="020B0604020202020204" pitchFamily="34" charset="0"/>
                <a:ea typeface="Arial" panose="020B0604020202020204" pitchFamily="34" charset="0"/>
              </a:rPr>
              <a:t>  (Accessed on: 8 August 2026).</a:t>
            </a:r>
            <a:endParaRPr dirty="0" sz="700" lang="en-IN">
              <a:effectLst/>
              <a:latin typeface="Arial" panose="020B0604020202020204" pitchFamily="34" charset="0"/>
              <a:ea typeface="Arial" panose="020B0604020202020204" pitchFamily="34" charset="0"/>
            </a:endParaRPr>
          </a:p>
          <a:p>
            <a:pPr algn="just">
              <a:lnSpc>
                <a:spcPct val="150000"/>
              </a:lnSpc>
              <a:spcBef>
                <a:spcPts val="0"/>
              </a:spcBef>
            </a:pPr>
            <a:r>
              <a:rPr dirty="0" sz="700" lang="en-GB" err="1">
                <a:effectLst/>
                <a:latin typeface="Arial" panose="020B0604020202020204" pitchFamily="34" charset="0"/>
                <a:ea typeface="Arial" panose="020B0604020202020204" pitchFamily="34" charset="0"/>
              </a:rPr>
              <a:t>Globalasthmareport</a:t>
            </a:r>
            <a:r>
              <a:rPr dirty="0" sz="700" lang="en-GB">
                <a:effectLst/>
                <a:latin typeface="Arial" panose="020B0604020202020204" pitchFamily="34" charset="0"/>
                <a:ea typeface="Arial" panose="020B0604020202020204" pitchFamily="34" charset="0"/>
              </a:rPr>
              <a:t>, (2026). </a:t>
            </a:r>
            <a:r>
              <a:rPr dirty="0" sz="700" i="1" lang="en-GB">
                <a:effectLst/>
                <a:latin typeface="Arial" panose="020B0604020202020204" pitchFamily="34" charset="0"/>
                <a:ea typeface="Arial" panose="020B0604020202020204" pitchFamily="34" charset="0"/>
              </a:rPr>
              <a:t>The Global Asthma Report 2018. </a:t>
            </a:r>
            <a:r>
              <a:rPr dirty="0" sz="700" lang="en-GB">
                <a:effectLst/>
                <a:latin typeface="Arial" panose="020B0604020202020204" pitchFamily="34" charset="0"/>
                <a:ea typeface="Arial" panose="020B0604020202020204" pitchFamily="34" charset="0"/>
              </a:rPr>
              <a:t>Available at:</a:t>
            </a:r>
            <a:r>
              <a:rPr dirty="0" sz="700" i="1" lang="en-GB" strike="noStrike" u="none">
                <a:solidFill>
                  <a:srgbClr val="0000FF"/>
                </a:solidFill>
                <a:effectLst/>
                <a:latin typeface="Arial" panose="020B0604020202020204" pitchFamily="34" charset="0"/>
                <a:ea typeface="Arial" panose="020B0604020202020204" pitchFamily="34" charset="0"/>
                <a:hlinkClick r:id="rId8"/>
              </a:rPr>
              <a:t> </a:t>
            </a:r>
            <a:r>
              <a:rPr dirty="0" sz="700" lang="en-GB" u="sng">
                <a:solidFill>
                  <a:srgbClr val="1155CC"/>
                </a:solidFill>
                <a:effectLst/>
                <a:latin typeface="Arial" panose="020B0604020202020204" pitchFamily="34" charset="0"/>
                <a:ea typeface="Arial" panose="020B0604020202020204" pitchFamily="34" charset="0"/>
                <a:hlinkClick r:id="rId8"/>
              </a:rPr>
              <a:t>https://www.globalasthmareport.org/2018/burden/economic.php</a:t>
            </a:r>
            <a:r>
              <a:rPr dirty="0" sz="700" lang="en-GB">
                <a:effectLst/>
                <a:latin typeface="Arial" panose="020B0604020202020204" pitchFamily="34" charset="0"/>
                <a:ea typeface="Arial" panose="020B0604020202020204" pitchFamily="34" charset="0"/>
              </a:rPr>
              <a:t> (Accessed on: 8 August 2026).</a:t>
            </a:r>
            <a:endParaRPr dirty="0" sz="700" lang="en-IN">
              <a:effectLst/>
              <a:latin typeface="Arial" panose="020B0604020202020204" pitchFamily="34" charset="0"/>
              <a:ea typeface="Arial" panose="020B0604020202020204" pitchFamily="34" charset="0"/>
            </a:endParaRPr>
          </a:p>
          <a:p>
            <a:pPr algn="just">
              <a:lnSpc>
                <a:spcPct val="150000"/>
              </a:lnSpc>
              <a:spcBef>
                <a:spcPts val="0"/>
              </a:spcBef>
            </a:pPr>
            <a:r>
              <a:rPr dirty="0" sz="700" lang="en-GB" err="1">
                <a:effectLst/>
                <a:latin typeface="Arial" panose="020B0604020202020204" pitchFamily="34" charset="0"/>
                <a:ea typeface="Arial" panose="020B0604020202020204" pitchFamily="34" charset="0"/>
              </a:rPr>
              <a:t>Gohal</a:t>
            </a:r>
            <a:r>
              <a:rPr dirty="0" sz="700" lang="en-GB">
                <a:effectLst/>
                <a:latin typeface="Arial" panose="020B0604020202020204" pitchFamily="34" charset="0"/>
                <a:ea typeface="Arial" panose="020B0604020202020204" pitchFamily="34" charset="0"/>
              </a:rPr>
              <a:t>, G., Moni, S.S., </a:t>
            </a:r>
            <a:r>
              <a:rPr dirty="0" sz="700" lang="en-GB" err="1">
                <a:effectLst/>
                <a:latin typeface="Arial" panose="020B0604020202020204" pitchFamily="34" charset="0"/>
                <a:ea typeface="Arial" panose="020B0604020202020204" pitchFamily="34" charset="0"/>
              </a:rPr>
              <a:t>Bakkari</a:t>
            </a:r>
            <a:r>
              <a:rPr dirty="0" sz="700" lang="en-GB">
                <a:effectLst/>
                <a:latin typeface="Arial" panose="020B0604020202020204" pitchFamily="34" charset="0"/>
                <a:ea typeface="Arial" panose="020B0604020202020204" pitchFamily="34" charset="0"/>
              </a:rPr>
              <a:t>, M.A. and </a:t>
            </a:r>
            <a:r>
              <a:rPr dirty="0" sz="700" lang="en-GB" err="1">
                <a:effectLst/>
                <a:latin typeface="Arial" panose="020B0604020202020204" pitchFamily="34" charset="0"/>
                <a:ea typeface="Arial" panose="020B0604020202020204" pitchFamily="34" charset="0"/>
              </a:rPr>
              <a:t>Elmobark</a:t>
            </a:r>
            <a:r>
              <a:rPr dirty="0" sz="700" lang="en-GB">
                <a:effectLst/>
                <a:latin typeface="Arial" panose="020B0604020202020204" pitchFamily="34" charset="0"/>
                <a:ea typeface="Arial" panose="020B0604020202020204" pitchFamily="34" charset="0"/>
              </a:rPr>
              <a:t>, M.E., (2024). ‘A review on asthma and allergy: current understanding on molecular perspectives’. </a:t>
            </a:r>
            <a:r>
              <a:rPr dirty="0" sz="700" i="1" lang="en-GB">
                <a:effectLst/>
                <a:latin typeface="Arial" panose="020B0604020202020204" pitchFamily="34" charset="0"/>
                <a:ea typeface="Arial" panose="020B0604020202020204" pitchFamily="34" charset="0"/>
              </a:rPr>
              <a:t>Journal of clinical medicine</a:t>
            </a:r>
            <a:r>
              <a:rPr dirty="0" sz="700" lang="en-GB">
                <a:effectLst/>
                <a:latin typeface="Arial" panose="020B0604020202020204" pitchFamily="34" charset="0"/>
                <a:ea typeface="Arial" panose="020B0604020202020204" pitchFamily="34" charset="0"/>
              </a:rPr>
              <a:t>, </a:t>
            </a:r>
            <a:r>
              <a:rPr dirty="0" sz="700" i="1" lang="en-GB">
                <a:effectLst/>
                <a:latin typeface="Arial" panose="020B0604020202020204" pitchFamily="34" charset="0"/>
                <a:ea typeface="Arial" panose="020B0604020202020204" pitchFamily="34" charset="0"/>
              </a:rPr>
              <a:t>13</a:t>
            </a:r>
            <a:r>
              <a:rPr dirty="0" sz="700" lang="en-GB">
                <a:effectLst/>
                <a:latin typeface="Arial" panose="020B0604020202020204" pitchFamily="34" charset="0"/>
                <a:ea typeface="Arial" panose="020B0604020202020204" pitchFamily="34" charset="0"/>
              </a:rPr>
              <a:t>(19), p.5775.</a:t>
            </a:r>
            <a:r>
              <a:rPr dirty="0" sz="700" lang="en-GB" strike="noStrike" u="none">
                <a:solidFill>
                  <a:srgbClr val="0000FF"/>
                </a:solidFill>
                <a:effectLst/>
                <a:latin typeface="Arial" panose="020B0604020202020204" pitchFamily="34" charset="0"/>
                <a:ea typeface="Arial" panose="020B0604020202020204" pitchFamily="34" charset="0"/>
                <a:hlinkClick r:id="rId9"/>
              </a:rPr>
              <a:t> </a:t>
            </a:r>
            <a:r>
              <a:rPr dirty="0" sz="700" lang="en-GB" u="sng">
                <a:solidFill>
                  <a:srgbClr val="1155CC"/>
                </a:solidFill>
                <a:effectLst/>
                <a:latin typeface="Arial" panose="020B0604020202020204" pitchFamily="34" charset="0"/>
                <a:ea typeface="Arial" panose="020B0604020202020204" pitchFamily="34" charset="0"/>
                <a:hlinkClick r:id="rId9"/>
              </a:rPr>
              <a:t>https://doi.org/10.3390/jcm13195775</a:t>
            </a:r>
            <a:endParaRPr dirty="0" sz="700" lang="en-IN">
              <a:effectLst/>
              <a:latin typeface="Arial" panose="020B0604020202020204" pitchFamily="34" charset="0"/>
              <a:ea typeface="Arial" panose="020B0604020202020204" pitchFamily="34" charset="0"/>
            </a:endParaRPr>
          </a:p>
          <a:p>
            <a:pPr algn="just">
              <a:lnSpc>
                <a:spcPct val="150000"/>
              </a:lnSpc>
              <a:spcBef>
                <a:spcPts val="0"/>
              </a:spcBef>
            </a:pPr>
            <a:r>
              <a:rPr dirty="0" sz="700" lang="en-GB">
                <a:effectLst/>
                <a:latin typeface="Arial" panose="020B0604020202020204" pitchFamily="34" charset="0"/>
                <a:ea typeface="Arial" panose="020B0604020202020204" pitchFamily="34" charset="0"/>
              </a:rPr>
              <a:t>Gov, (2026). </a:t>
            </a:r>
            <a:r>
              <a:rPr dirty="0" sz="700" i="1" lang="en-GB">
                <a:effectLst/>
                <a:latin typeface="Arial" panose="020B0604020202020204" pitchFamily="34" charset="0"/>
                <a:ea typeface="Arial" panose="020B0604020202020204" pitchFamily="34" charset="0"/>
              </a:rPr>
              <a:t>Asthma and airborne allergens. </a:t>
            </a:r>
            <a:r>
              <a:rPr dirty="0" sz="700" lang="en-GB">
                <a:effectLst/>
                <a:latin typeface="Arial" panose="020B0604020202020204" pitchFamily="34" charset="0"/>
                <a:ea typeface="Arial" panose="020B0604020202020204" pitchFamily="34" charset="0"/>
              </a:rPr>
              <a:t>Available at:</a:t>
            </a:r>
            <a:r>
              <a:rPr dirty="0" sz="700" lang="en-GB" strike="noStrike" u="none">
                <a:solidFill>
                  <a:srgbClr val="0000FF"/>
                </a:solidFill>
                <a:effectLst/>
                <a:latin typeface="Arial" panose="020B0604020202020204" pitchFamily="34" charset="0"/>
                <a:ea typeface="Arial" panose="020B0604020202020204" pitchFamily="34" charset="0"/>
                <a:hlinkClick r:id="rId10"/>
              </a:rPr>
              <a:t> </a:t>
            </a:r>
            <a:r>
              <a:rPr dirty="0" sz="700" lang="en-GB" u="sng">
                <a:solidFill>
                  <a:srgbClr val="1155CC"/>
                </a:solidFill>
                <a:effectLst/>
                <a:latin typeface="Arial" panose="020B0604020202020204" pitchFamily="34" charset="0"/>
                <a:ea typeface="Arial" panose="020B0604020202020204" pitchFamily="34" charset="0"/>
                <a:hlinkClick r:id="rId10"/>
              </a:rPr>
              <a:t>https://www.gov.uk/guidance/asthma-and-airborne-allergens</a:t>
            </a:r>
            <a:r>
              <a:rPr dirty="0" sz="700" lang="en-GB">
                <a:effectLst/>
                <a:latin typeface="Arial" panose="020B0604020202020204" pitchFamily="34" charset="0"/>
                <a:ea typeface="Arial" panose="020B0604020202020204" pitchFamily="34" charset="0"/>
              </a:rPr>
              <a:t> (Accessed on: 8 August 2026).</a:t>
            </a:r>
            <a:endParaRPr dirty="0" sz="700" lang="en-IN">
              <a:effectLst/>
              <a:latin typeface="Arial" panose="020B0604020202020204" pitchFamily="34" charset="0"/>
              <a:ea typeface="Arial" panose="020B0604020202020204" pitchFamily="34" charset="0"/>
            </a:endParaRPr>
          </a:p>
          <a:p>
            <a:pPr algn="just">
              <a:lnSpc>
                <a:spcPct val="150000"/>
              </a:lnSpc>
              <a:spcBef>
                <a:spcPts val="0"/>
              </a:spcBef>
            </a:pPr>
            <a:r>
              <a:rPr dirty="0" sz="700" lang="en-GB">
                <a:effectLst/>
                <a:latin typeface="Arial" panose="020B0604020202020204" pitchFamily="34" charset="0"/>
                <a:ea typeface="Arial" panose="020B0604020202020204" pitchFamily="34" charset="0"/>
              </a:rPr>
              <a:t>Khan, J., Moran, B., McCarthy, C., Butler, M.W. and Franciosi, A.N., (2023). ‘Management of comorbidities in difficult and severe asthma’. </a:t>
            </a:r>
            <a:r>
              <a:rPr dirty="0" sz="700" i="1" lang="en-GB">
                <a:effectLst/>
                <a:latin typeface="Arial" panose="020B0604020202020204" pitchFamily="34" charset="0"/>
                <a:ea typeface="Arial" panose="020B0604020202020204" pitchFamily="34" charset="0"/>
              </a:rPr>
              <a:t>Breathe</a:t>
            </a:r>
            <a:r>
              <a:rPr dirty="0" sz="700" lang="en-GB">
                <a:effectLst/>
                <a:latin typeface="Arial" panose="020B0604020202020204" pitchFamily="34" charset="0"/>
                <a:ea typeface="Arial" panose="020B0604020202020204" pitchFamily="34" charset="0"/>
              </a:rPr>
              <a:t>, </a:t>
            </a:r>
            <a:r>
              <a:rPr dirty="0" sz="700" i="1" lang="en-GB">
                <a:effectLst/>
                <a:latin typeface="Arial" panose="020B0604020202020204" pitchFamily="34" charset="0"/>
                <a:ea typeface="Arial" panose="020B0604020202020204" pitchFamily="34" charset="0"/>
              </a:rPr>
              <a:t>19</a:t>
            </a:r>
            <a:r>
              <a:rPr dirty="0" sz="700" lang="en-GB">
                <a:effectLst/>
                <a:latin typeface="Arial" panose="020B0604020202020204" pitchFamily="34" charset="0"/>
                <a:ea typeface="Arial" panose="020B0604020202020204" pitchFamily="34" charset="0"/>
              </a:rPr>
              <a:t>(3), p.230133.</a:t>
            </a:r>
            <a:r>
              <a:rPr dirty="0" sz="700" lang="en-GB" strike="noStrike" u="none">
                <a:solidFill>
                  <a:srgbClr val="0000FF"/>
                </a:solidFill>
                <a:effectLst/>
                <a:latin typeface="Arial" panose="020B0604020202020204" pitchFamily="34" charset="0"/>
                <a:ea typeface="Arial" panose="020B0604020202020204" pitchFamily="34" charset="0"/>
                <a:hlinkClick r:id="rId11"/>
              </a:rPr>
              <a:t> </a:t>
            </a:r>
            <a:r>
              <a:rPr dirty="0" sz="700" lang="en-GB" u="sng">
                <a:solidFill>
                  <a:srgbClr val="1155CC"/>
                </a:solidFill>
                <a:effectLst/>
                <a:latin typeface="Arial" panose="020B0604020202020204" pitchFamily="34" charset="0"/>
                <a:ea typeface="Arial" panose="020B0604020202020204" pitchFamily="34" charset="0"/>
                <a:hlinkClick r:id="rId11"/>
              </a:rPr>
              <a:t>https://doi.org/10.1183/20734735.0133-2023</a:t>
            </a:r>
            <a:endParaRPr dirty="0" sz="700" lang="en-IN">
              <a:effectLst/>
              <a:latin typeface="Arial" panose="020B0604020202020204" pitchFamily="34" charset="0"/>
              <a:ea typeface="Arial" panose="020B0604020202020204" pitchFamily="34" charset="0"/>
            </a:endParaRPr>
          </a:p>
          <a:p>
            <a:pPr algn="just">
              <a:lnSpc>
                <a:spcPct val="150000"/>
              </a:lnSpc>
              <a:spcBef>
                <a:spcPts val="0"/>
              </a:spcBef>
            </a:pPr>
            <a:r>
              <a:rPr dirty="0" sz="700" lang="en-GB">
                <a:effectLst/>
                <a:latin typeface="Arial" panose="020B0604020202020204" pitchFamily="34" charset="0"/>
                <a:ea typeface="Arial" panose="020B0604020202020204" pitchFamily="34" charset="0"/>
              </a:rPr>
              <a:t>Klain, A., </a:t>
            </a:r>
            <a:r>
              <a:rPr dirty="0" sz="700" lang="en-GB" err="1">
                <a:effectLst/>
                <a:latin typeface="Arial" panose="020B0604020202020204" pitchFamily="34" charset="0"/>
                <a:ea typeface="Arial" panose="020B0604020202020204" pitchFamily="34" charset="0"/>
              </a:rPr>
              <a:t>Senatore</a:t>
            </a:r>
            <a:r>
              <a:rPr dirty="0" sz="700" lang="en-GB">
                <a:effectLst/>
                <a:latin typeface="Arial" panose="020B0604020202020204" pitchFamily="34" charset="0"/>
                <a:ea typeface="Arial" panose="020B0604020202020204" pitchFamily="34" charset="0"/>
              </a:rPr>
              <a:t>, A.A., Licari, A., </a:t>
            </a:r>
            <a:r>
              <a:rPr dirty="0" sz="700" lang="en-GB" err="1">
                <a:effectLst/>
                <a:latin typeface="Arial" panose="020B0604020202020204" pitchFamily="34" charset="0"/>
                <a:ea typeface="Arial" panose="020B0604020202020204" pitchFamily="34" charset="0"/>
              </a:rPr>
              <a:t>Galletta</a:t>
            </a:r>
            <a:r>
              <a:rPr dirty="0" sz="700" lang="en-GB">
                <a:effectLst/>
                <a:latin typeface="Arial" panose="020B0604020202020204" pitchFamily="34" charset="0"/>
                <a:ea typeface="Arial" panose="020B0604020202020204" pitchFamily="34" charset="0"/>
              </a:rPr>
              <a:t>, F., Bettini, I., Tomei, L., Manti, S., Mori, F., </a:t>
            </a:r>
            <a:r>
              <a:rPr dirty="0" sz="700" lang="en-GB" err="1">
                <a:effectLst/>
                <a:latin typeface="Arial" panose="020B0604020202020204" pitchFamily="34" charset="0"/>
                <a:ea typeface="Arial" panose="020B0604020202020204" pitchFamily="34" charset="0"/>
              </a:rPr>
              <a:t>Miraglia</a:t>
            </a:r>
            <a:r>
              <a:rPr dirty="0" sz="700" lang="en-GB">
                <a:effectLst/>
                <a:latin typeface="Arial" panose="020B0604020202020204" pitchFamily="34" charset="0"/>
                <a:ea typeface="Arial" panose="020B0604020202020204" pitchFamily="34" charset="0"/>
              </a:rPr>
              <a:t> del Giudice, M. and </a:t>
            </a:r>
            <a:r>
              <a:rPr dirty="0" sz="700" lang="en-GB" err="1">
                <a:effectLst/>
                <a:latin typeface="Arial" panose="020B0604020202020204" pitchFamily="34" charset="0"/>
                <a:ea typeface="Arial" panose="020B0604020202020204" pitchFamily="34" charset="0"/>
              </a:rPr>
              <a:t>Indolfi</a:t>
            </a:r>
            <a:r>
              <a:rPr dirty="0" sz="700" lang="en-GB">
                <a:effectLst/>
                <a:latin typeface="Arial" panose="020B0604020202020204" pitchFamily="34" charset="0"/>
                <a:ea typeface="Arial" panose="020B0604020202020204" pitchFamily="34" charset="0"/>
              </a:rPr>
              <a:t>, C., (2024). ‘The prevention of house dust mite allergies in </a:t>
            </a:r>
            <a:r>
              <a:rPr dirty="0" sz="700" lang="en-GB" err="1">
                <a:effectLst/>
                <a:latin typeface="Arial" panose="020B0604020202020204" pitchFamily="34" charset="0"/>
                <a:ea typeface="Arial" panose="020B0604020202020204" pitchFamily="34" charset="0"/>
              </a:rPr>
              <a:t>pediatric</a:t>
            </a:r>
            <a:r>
              <a:rPr dirty="0" sz="700" lang="en-GB">
                <a:effectLst/>
                <a:latin typeface="Arial" panose="020B0604020202020204" pitchFamily="34" charset="0"/>
                <a:ea typeface="Arial" panose="020B0604020202020204" pitchFamily="34" charset="0"/>
              </a:rPr>
              <a:t> asthma’. </a:t>
            </a:r>
            <a:r>
              <a:rPr dirty="0" sz="700" i="1" lang="en-GB">
                <a:effectLst/>
                <a:latin typeface="Arial" panose="020B0604020202020204" pitchFamily="34" charset="0"/>
                <a:ea typeface="Arial" panose="020B0604020202020204" pitchFamily="34" charset="0"/>
              </a:rPr>
              <a:t>Children</a:t>
            </a:r>
            <a:r>
              <a:rPr dirty="0" sz="700" lang="en-GB">
                <a:effectLst/>
                <a:latin typeface="Arial" panose="020B0604020202020204" pitchFamily="34" charset="0"/>
                <a:ea typeface="Arial" panose="020B0604020202020204" pitchFamily="34" charset="0"/>
              </a:rPr>
              <a:t>, </a:t>
            </a:r>
            <a:r>
              <a:rPr dirty="0" sz="700" i="1" lang="en-GB">
                <a:effectLst/>
                <a:latin typeface="Arial" panose="020B0604020202020204" pitchFamily="34" charset="0"/>
                <a:ea typeface="Arial" panose="020B0604020202020204" pitchFamily="34" charset="0"/>
              </a:rPr>
              <a:t>11</a:t>
            </a:r>
            <a:r>
              <a:rPr dirty="0" sz="700" lang="en-GB">
                <a:effectLst/>
                <a:latin typeface="Arial" panose="020B0604020202020204" pitchFamily="34" charset="0"/>
                <a:ea typeface="Arial" panose="020B0604020202020204" pitchFamily="34" charset="0"/>
              </a:rPr>
              <a:t>(4), p.469.</a:t>
            </a:r>
            <a:r>
              <a:rPr dirty="0" sz="700" lang="en-GB" strike="noStrike" u="none">
                <a:solidFill>
                  <a:srgbClr val="0000FF"/>
                </a:solidFill>
                <a:effectLst/>
                <a:latin typeface="Arial" panose="020B0604020202020204" pitchFamily="34" charset="0"/>
                <a:ea typeface="Arial" panose="020B0604020202020204" pitchFamily="34" charset="0"/>
                <a:hlinkClick r:id="rId12"/>
              </a:rPr>
              <a:t> </a:t>
            </a:r>
            <a:r>
              <a:rPr dirty="0" sz="700" lang="en-GB" u="sng">
                <a:solidFill>
                  <a:srgbClr val="1155CC"/>
                </a:solidFill>
                <a:effectLst/>
                <a:latin typeface="Arial" panose="020B0604020202020204" pitchFamily="34" charset="0"/>
                <a:ea typeface="Arial" panose="020B0604020202020204" pitchFamily="34" charset="0"/>
                <a:hlinkClick r:id="rId12"/>
              </a:rPr>
              <a:t>https://doi.org/10.3390/children11040469</a:t>
            </a:r>
            <a:endParaRPr dirty="0" sz="700" lang="en-IN">
              <a:effectLst/>
              <a:latin typeface="Arial" panose="020B0604020202020204" pitchFamily="34" charset="0"/>
              <a:ea typeface="Arial" panose="020B0604020202020204" pitchFamily="34" charset="0"/>
            </a:endParaRPr>
          </a:p>
          <a:p>
            <a:pPr algn="just">
              <a:lnSpc>
                <a:spcPct val="150000"/>
              </a:lnSpc>
              <a:spcBef>
                <a:spcPts val="0"/>
              </a:spcBef>
            </a:pPr>
            <a:r>
              <a:rPr dirty="0" sz="700" lang="en-GB" err="1">
                <a:effectLst/>
                <a:latin typeface="Arial" panose="020B0604020202020204" pitchFamily="34" charset="0"/>
                <a:ea typeface="Arial" panose="020B0604020202020204" pitchFamily="34" charset="0"/>
              </a:rPr>
              <a:t>Koppelman</a:t>
            </a:r>
            <a:r>
              <a:rPr dirty="0" sz="700" lang="en-GB">
                <a:effectLst/>
                <a:latin typeface="Arial" panose="020B0604020202020204" pitchFamily="34" charset="0"/>
                <a:ea typeface="Arial" panose="020B0604020202020204" pitchFamily="34" charset="0"/>
              </a:rPr>
              <a:t>, G.H., Pino-</a:t>
            </a:r>
            <a:r>
              <a:rPr dirty="0" sz="700" lang="en-GB" err="1">
                <a:effectLst/>
                <a:latin typeface="Arial" panose="020B0604020202020204" pitchFamily="34" charset="0"/>
                <a:ea typeface="Arial" panose="020B0604020202020204" pitchFamily="34" charset="0"/>
              </a:rPr>
              <a:t>Yanes</a:t>
            </a:r>
            <a:r>
              <a:rPr dirty="0" sz="700" lang="en-GB">
                <a:effectLst/>
                <a:latin typeface="Arial" panose="020B0604020202020204" pitchFamily="34" charset="0"/>
                <a:ea typeface="Arial" panose="020B0604020202020204" pitchFamily="34" charset="0"/>
              </a:rPr>
              <a:t>, M., </a:t>
            </a:r>
            <a:r>
              <a:rPr dirty="0" sz="700" lang="en-GB" err="1">
                <a:effectLst/>
                <a:latin typeface="Arial" panose="020B0604020202020204" pitchFamily="34" charset="0"/>
                <a:ea typeface="Arial" panose="020B0604020202020204" pitchFamily="34" charset="0"/>
              </a:rPr>
              <a:t>Melén</a:t>
            </a:r>
            <a:r>
              <a:rPr dirty="0" sz="700" lang="en-GB">
                <a:effectLst/>
                <a:latin typeface="Arial" panose="020B0604020202020204" pitchFamily="34" charset="0"/>
                <a:ea typeface="Arial" panose="020B0604020202020204" pitchFamily="34" charset="0"/>
              </a:rPr>
              <a:t>, E., Powell, P., </a:t>
            </a:r>
            <a:r>
              <a:rPr dirty="0" sz="700" lang="en-GB" err="1">
                <a:effectLst/>
                <a:latin typeface="Arial" panose="020B0604020202020204" pitchFamily="34" charset="0"/>
                <a:ea typeface="Arial" panose="020B0604020202020204" pitchFamily="34" charset="0"/>
              </a:rPr>
              <a:t>Bracke</a:t>
            </a:r>
            <a:r>
              <a:rPr dirty="0" sz="700" lang="en-GB">
                <a:effectLst/>
                <a:latin typeface="Arial" panose="020B0604020202020204" pitchFamily="34" charset="0"/>
                <a:ea typeface="Arial" panose="020B0604020202020204" pitchFamily="34" charset="0"/>
              </a:rPr>
              <a:t>, K.R., </a:t>
            </a:r>
            <a:r>
              <a:rPr dirty="0" sz="700" lang="en-GB" err="1">
                <a:effectLst/>
                <a:latin typeface="Arial" panose="020B0604020202020204" pitchFamily="34" charset="0"/>
                <a:ea typeface="Arial" panose="020B0604020202020204" pitchFamily="34" charset="0"/>
              </a:rPr>
              <a:t>Celedón</a:t>
            </a:r>
            <a:r>
              <a:rPr dirty="0" sz="700" lang="en-GB">
                <a:effectLst/>
                <a:latin typeface="Arial" panose="020B0604020202020204" pitchFamily="34" charset="0"/>
                <a:ea typeface="Arial" panose="020B0604020202020204" pitchFamily="34" charset="0"/>
              </a:rPr>
              <a:t>, J.C. and </a:t>
            </a:r>
            <a:r>
              <a:rPr dirty="0" sz="700" lang="en-GB" err="1">
                <a:effectLst/>
                <a:latin typeface="Arial" panose="020B0604020202020204" pitchFamily="34" charset="0"/>
                <a:ea typeface="Arial" panose="020B0604020202020204" pitchFamily="34" charset="0"/>
              </a:rPr>
              <a:t>Brusselle</a:t>
            </a:r>
            <a:r>
              <a:rPr dirty="0" sz="700" lang="en-GB">
                <a:effectLst/>
                <a:latin typeface="Arial" panose="020B0604020202020204" pitchFamily="34" charset="0"/>
                <a:ea typeface="Arial" panose="020B0604020202020204" pitchFamily="34" charset="0"/>
              </a:rPr>
              <a:t>, G.G., (2025). ‘Genetic and environmental risk factors for asthma: towards prevention’. </a:t>
            </a:r>
            <a:r>
              <a:rPr dirty="0" sz="700" i="1" lang="en-GB">
                <a:effectLst/>
                <a:latin typeface="Arial" panose="020B0604020202020204" pitchFamily="34" charset="0"/>
                <a:ea typeface="Arial" panose="020B0604020202020204" pitchFamily="34" charset="0"/>
              </a:rPr>
              <a:t>The Lancet Respiratory Medicine</a:t>
            </a:r>
            <a:r>
              <a:rPr dirty="0" sz="700" lang="en-GB">
                <a:effectLst/>
                <a:latin typeface="Arial" panose="020B0604020202020204" pitchFamily="34" charset="0"/>
                <a:ea typeface="Arial" panose="020B0604020202020204" pitchFamily="34" charset="0"/>
              </a:rPr>
              <a:t>, </a:t>
            </a:r>
            <a:r>
              <a:rPr dirty="0" sz="700" i="1" lang="en-GB">
                <a:effectLst/>
                <a:latin typeface="Arial" panose="020B0604020202020204" pitchFamily="34" charset="0"/>
                <a:ea typeface="Arial" panose="020B0604020202020204" pitchFamily="34" charset="0"/>
              </a:rPr>
              <a:t>13</a:t>
            </a:r>
            <a:r>
              <a:rPr dirty="0" sz="700" lang="en-GB">
                <a:effectLst/>
                <a:latin typeface="Arial" panose="020B0604020202020204" pitchFamily="34" charset="0"/>
                <a:ea typeface="Arial" panose="020B0604020202020204" pitchFamily="34" charset="0"/>
              </a:rPr>
              <a:t>(11), pp.1011-1025.</a:t>
            </a:r>
            <a:r>
              <a:rPr dirty="0" sz="700" lang="en-GB" strike="noStrike" u="none">
                <a:solidFill>
                  <a:srgbClr val="0000FF"/>
                </a:solidFill>
                <a:effectLst/>
                <a:latin typeface="Arial" panose="020B0604020202020204" pitchFamily="34" charset="0"/>
                <a:ea typeface="Arial" panose="020B0604020202020204" pitchFamily="34" charset="0"/>
                <a:hlinkClick r:id="rId13"/>
              </a:rPr>
              <a:t> </a:t>
            </a:r>
            <a:r>
              <a:rPr dirty="0" sz="700" lang="en-GB" u="sng">
                <a:solidFill>
                  <a:srgbClr val="1155CC"/>
                </a:solidFill>
                <a:effectLst/>
                <a:latin typeface="Arial" panose="020B0604020202020204" pitchFamily="34" charset="0"/>
                <a:ea typeface="Arial" panose="020B0604020202020204" pitchFamily="34" charset="0"/>
                <a:hlinkClick r:id="rId13"/>
              </a:rPr>
              <a:t>https://doi.org/10.1016/S2213-2600(25)00256-5</a:t>
            </a:r>
            <a:endParaRPr dirty="0" sz="700" lang="en-IN">
              <a:effectLst/>
              <a:latin typeface="Arial" panose="020B0604020202020204" pitchFamily="34" charset="0"/>
              <a:ea typeface="Arial" panose="020B0604020202020204" pitchFamily="34" charset="0"/>
            </a:endParaRPr>
          </a:p>
          <a:p>
            <a:pPr algn="just">
              <a:lnSpc>
                <a:spcPct val="150000"/>
              </a:lnSpc>
              <a:spcBef>
                <a:spcPts val="0"/>
              </a:spcBef>
            </a:pPr>
            <a:r>
              <a:rPr dirty="0" sz="700" lang="en-GB" err="1">
                <a:effectLst/>
                <a:latin typeface="Arial" panose="020B0604020202020204" pitchFamily="34" charset="0"/>
                <a:ea typeface="Arial" panose="020B0604020202020204" pitchFamily="34" charset="0"/>
              </a:rPr>
              <a:t>Lemmetyinen</a:t>
            </a:r>
            <a:r>
              <a:rPr dirty="0" sz="700" lang="en-GB">
                <a:effectLst/>
                <a:latin typeface="Arial" panose="020B0604020202020204" pitchFamily="34" charset="0"/>
                <a:ea typeface="Arial" panose="020B0604020202020204" pitchFamily="34" charset="0"/>
              </a:rPr>
              <a:t>, R.E., </a:t>
            </a:r>
            <a:r>
              <a:rPr dirty="0" sz="700" lang="en-GB" err="1">
                <a:effectLst/>
                <a:latin typeface="Arial" panose="020B0604020202020204" pitchFamily="34" charset="0"/>
                <a:ea typeface="Arial" panose="020B0604020202020204" pitchFamily="34" charset="0"/>
              </a:rPr>
              <a:t>Toppila</a:t>
            </a:r>
            <a:r>
              <a:rPr dirty="0" sz="700" lang="en-GB">
                <a:effectLst/>
                <a:latin typeface="Arial" panose="020B0604020202020204" pitchFamily="34" charset="0"/>
                <a:ea typeface="Arial" panose="020B0604020202020204" pitchFamily="34" charset="0"/>
              </a:rPr>
              <a:t>-Salmi, S.K., But, A., </a:t>
            </a:r>
            <a:r>
              <a:rPr dirty="0" sz="700" lang="en-GB" err="1">
                <a:effectLst/>
                <a:latin typeface="Arial" panose="020B0604020202020204" pitchFamily="34" charset="0"/>
                <a:ea typeface="Arial" panose="020B0604020202020204" pitchFamily="34" charset="0"/>
              </a:rPr>
              <a:t>Renkonen</a:t>
            </a:r>
            <a:r>
              <a:rPr dirty="0" sz="700" lang="en-GB">
                <a:effectLst/>
                <a:latin typeface="Arial" panose="020B0604020202020204" pitchFamily="34" charset="0"/>
                <a:ea typeface="Arial" panose="020B0604020202020204" pitchFamily="34" charset="0"/>
              </a:rPr>
              <a:t>, R., </a:t>
            </a:r>
            <a:r>
              <a:rPr dirty="0" sz="700" lang="en-GB" err="1">
                <a:effectLst/>
                <a:latin typeface="Arial" panose="020B0604020202020204" pitchFamily="34" charset="0"/>
                <a:ea typeface="Arial" panose="020B0604020202020204" pitchFamily="34" charset="0"/>
              </a:rPr>
              <a:t>Pekkanen</a:t>
            </a:r>
            <a:r>
              <a:rPr dirty="0" sz="700" lang="en-GB">
                <a:effectLst/>
                <a:latin typeface="Arial" panose="020B0604020202020204" pitchFamily="34" charset="0"/>
                <a:ea typeface="Arial" panose="020B0604020202020204" pitchFamily="34" charset="0"/>
              </a:rPr>
              <a:t>, J., </a:t>
            </a:r>
            <a:r>
              <a:rPr dirty="0" sz="700" lang="en-GB" err="1">
                <a:effectLst/>
                <a:latin typeface="Arial" panose="020B0604020202020204" pitchFamily="34" charset="0"/>
                <a:ea typeface="Arial" panose="020B0604020202020204" pitchFamily="34" charset="0"/>
              </a:rPr>
              <a:t>Haukka</a:t>
            </a:r>
            <a:r>
              <a:rPr dirty="0" sz="700" lang="en-GB">
                <a:effectLst/>
                <a:latin typeface="Arial" panose="020B0604020202020204" pitchFamily="34" charset="0"/>
                <a:ea typeface="Arial" panose="020B0604020202020204" pitchFamily="34" charset="0"/>
              </a:rPr>
              <a:t>, J. and Karjalainen, J., (2024). ‘Comorbidities associated with adult asthma: a population-based matched cohort study in Finland’. </a:t>
            </a:r>
            <a:r>
              <a:rPr dirty="0" sz="700" i="1" lang="en-GB">
                <a:effectLst/>
                <a:latin typeface="Arial" panose="020B0604020202020204" pitchFamily="34" charset="0"/>
                <a:ea typeface="Arial" panose="020B0604020202020204" pitchFamily="34" charset="0"/>
              </a:rPr>
              <a:t>BMJ open respiratory research</a:t>
            </a:r>
            <a:r>
              <a:rPr dirty="0" sz="700" lang="en-GB">
                <a:effectLst/>
                <a:latin typeface="Arial" panose="020B0604020202020204" pitchFamily="34" charset="0"/>
                <a:ea typeface="Arial" panose="020B0604020202020204" pitchFamily="34" charset="0"/>
              </a:rPr>
              <a:t>, </a:t>
            </a:r>
            <a:r>
              <a:rPr dirty="0" sz="700" i="1" lang="en-GB">
                <a:effectLst/>
                <a:latin typeface="Arial" panose="020B0604020202020204" pitchFamily="34" charset="0"/>
                <a:ea typeface="Arial" panose="020B0604020202020204" pitchFamily="34" charset="0"/>
              </a:rPr>
              <a:t>11</a:t>
            </a:r>
            <a:r>
              <a:rPr dirty="0" sz="700" lang="en-GB">
                <a:effectLst/>
                <a:latin typeface="Arial" panose="020B0604020202020204" pitchFamily="34" charset="0"/>
                <a:ea typeface="Arial" panose="020B0604020202020204" pitchFamily="34" charset="0"/>
              </a:rPr>
              <a:t>(1), p.e001959.</a:t>
            </a:r>
            <a:r>
              <a:rPr dirty="0" sz="700" lang="en-GB" strike="noStrike" u="none">
                <a:solidFill>
                  <a:srgbClr val="0000FF"/>
                </a:solidFill>
                <a:effectLst/>
                <a:latin typeface="Arial" panose="020B0604020202020204" pitchFamily="34" charset="0"/>
                <a:ea typeface="Arial" panose="020B0604020202020204" pitchFamily="34" charset="0"/>
                <a:hlinkClick r:id="rId14"/>
              </a:rPr>
              <a:t> </a:t>
            </a:r>
            <a:r>
              <a:rPr dirty="0" sz="700" lang="en-GB" u="sng">
                <a:solidFill>
                  <a:srgbClr val="1155CC"/>
                </a:solidFill>
                <a:effectLst/>
                <a:latin typeface="Arial" panose="020B0604020202020204" pitchFamily="34" charset="0"/>
                <a:ea typeface="Arial" panose="020B0604020202020204" pitchFamily="34" charset="0"/>
                <a:hlinkClick r:id="rId14"/>
              </a:rPr>
              <a:t>https://doi.org/10.1136/bmjresp-2023-001959</a:t>
            </a:r>
            <a:r>
              <a:rPr dirty="0" sz="700" lang="en-GB">
                <a:effectLst/>
                <a:latin typeface="Arial" panose="020B0604020202020204" pitchFamily="34" charset="0"/>
                <a:ea typeface="Arial" panose="020B0604020202020204" pitchFamily="34" charset="0"/>
              </a:rPr>
              <a:t>   </a:t>
            </a:r>
            <a:endParaRPr dirty="0" sz="700" lang="en-IN">
              <a:effectLst/>
              <a:latin typeface="Arial" panose="020B0604020202020204" pitchFamily="34" charset="0"/>
              <a:ea typeface="Arial" panose="020B0604020202020204" pitchFamily="34" charset="0"/>
            </a:endParaRPr>
          </a:p>
          <a:p>
            <a:pPr algn="just">
              <a:lnSpc>
                <a:spcPct val="150000"/>
              </a:lnSpc>
              <a:spcBef>
                <a:spcPts val="0"/>
              </a:spcBef>
            </a:pPr>
            <a:r>
              <a:rPr dirty="0" sz="700" lang="en-GB" err="1">
                <a:effectLst/>
                <a:latin typeface="Arial" panose="020B0604020202020204" pitchFamily="34" charset="0"/>
                <a:ea typeface="Arial" panose="020B0604020202020204" pitchFamily="34" charset="0"/>
              </a:rPr>
              <a:t>Longhini</a:t>
            </a:r>
            <a:r>
              <a:rPr dirty="0" sz="700" lang="en-GB">
                <a:effectLst/>
                <a:latin typeface="Arial" panose="020B0604020202020204" pitchFamily="34" charset="0"/>
                <a:ea typeface="Arial" panose="020B0604020202020204" pitchFamily="34" charset="0"/>
              </a:rPr>
              <a:t>, J., </a:t>
            </a:r>
            <a:r>
              <a:rPr dirty="0" sz="700" lang="en-GB" err="1">
                <a:effectLst/>
                <a:latin typeface="Arial" panose="020B0604020202020204" pitchFamily="34" charset="0"/>
                <a:ea typeface="Arial" panose="020B0604020202020204" pitchFamily="34" charset="0"/>
              </a:rPr>
              <a:t>Canzan</a:t>
            </a:r>
            <a:r>
              <a:rPr dirty="0" sz="700" lang="en-GB">
                <a:effectLst/>
                <a:latin typeface="Arial" panose="020B0604020202020204" pitchFamily="34" charset="0"/>
                <a:ea typeface="Arial" panose="020B0604020202020204" pitchFamily="34" charset="0"/>
              </a:rPr>
              <a:t>, F., </a:t>
            </a:r>
            <a:r>
              <a:rPr dirty="0" sz="700" lang="en-GB" err="1">
                <a:effectLst/>
                <a:latin typeface="Arial" panose="020B0604020202020204" pitchFamily="34" charset="0"/>
                <a:ea typeface="Arial" panose="020B0604020202020204" pitchFamily="34" charset="0"/>
              </a:rPr>
              <a:t>Mezzalira</a:t>
            </a:r>
            <a:r>
              <a:rPr dirty="0" sz="700" lang="en-GB">
                <a:effectLst/>
                <a:latin typeface="Arial" panose="020B0604020202020204" pitchFamily="34" charset="0"/>
                <a:ea typeface="Arial" panose="020B0604020202020204" pitchFamily="34" charset="0"/>
              </a:rPr>
              <a:t>, E., </a:t>
            </a:r>
            <a:r>
              <a:rPr dirty="0" sz="700" lang="en-GB" err="1">
                <a:effectLst/>
                <a:latin typeface="Arial" panose="020B0604020202020204" pitchFamily="34" charset="0"/>
                <a:ea typeface="Arial" panose="020B0604020202020204" pitchFamily="34" charset="0"/>
              </a:rPr>
              <a:t>Saiani</a:t>
            </a:r>
            <a:r>
              <a:rPr dirty="0" sz="700" lang="en-GB">
                <a:effectLst/>
                <a:latin typeface="Arial" panose="020B0604020202020204" pitchFamily="34" charset="0"/>
                <a:ea typeface="Arial" panose="020B0604020202020204" pitchFamily="34" charset="0"/>
              </a:rPr>
              <a:t>, L. and </a:t>
            </a:r>
            <a:r>
              <a:rPr dirty="0" sz="700" lang="en-GB" err="1">
                <a:effectLst/>
                <a:latin typeface="Arial" panose="020B0604020202020204" pitchFamily="34" charset="0"/>
                <a:ea typeface="Arial" panose="020B0604020202020204" pitchFamily="34" charset="0"/>
              </a:rPr>
              <a:t>Ambrosi</a:t>
            </a:r>
            <a:r>
              <a:rPr dirty="0" sz="700" lang="en-GB">
                <a:effectLst/>
                <a:latin typeface="Arial" panose="020B0604020202020204" pitchFamily="34" charset="0"/>
                <a:ea typeface="Arial" panose="020B0604020202020204" pitchFamily="34" charset="0"/>
              </a:rPr>
              <a:t>, E., (2022). ‘Organisational models in primary health care to manage chronic conditions: a scoping review’. </a:t>
            </a:r>
            <a:r>
              <a:rPr dirty="0" sz="700" i="1" lang="en-GB">
                <a:effectLst/>
                <a:latin typeface="Arial" panose="020B0604020202020204" pitchFamily="34" charset="0"/>
                <a:ea typeface="Arial" panose="020B0604020202020204" pitchFamily="34" charset="0"/>
              </a:rPr>
              <a:t>Health &amp; social care in the community</a:t>
            </a:r>
            <a:r>
              <a:rPr dirty="0" sz="700" lang="en-GB">
                <a:effectLst/>
                <a:latin typeface="Arial" panose="020B0604020202020204" pitchFamily="34" charset="0"/>
                <a:ea typeface="Arial" panose="020B0604020202020204" pitchFamily="34" charset="0"/>
              </a:rPr>
              <a:t>, </a:t>
            </a:r>
            <a:r>
              <a:rPr dirty="0" sz="700" i="1" lang="en-GB">
                <a:effectLst/>
                <a:latin typeface="Arial" panose="020B0604020202020204" pitchFamily="34" charset="0"/>
                <a:ea typeface="Arial" panose="020B0604020202020204" pitchFamily="34" charset="0"/>
              </a:rPr>
              <a:t>30</a:t>
            </a:r>
            <a:r>
              <a:rPr dirty="0" sz="700" lang="en-GB">
                <a:effectLst/>
                <a:latin typeface="Arial" panose="020B0604020202020204" pitchFamily="34" charset="0"/>
                <a:ea typeface="Arial" panose="020B0604020202020204" pitchFamily="34" charset="0"/>
              </a:rPr>
              <a:t>(3), pp.e565-e588.</a:t>
            </a:r>
            <a:r>
              <a:rPr dirty="0" sz="700" lang="en-GB" strike="noStrike" u="none">
                <a:solidFill>
                  <a:srgbClr val="0000FF"/>
                </a:solidFill>
                <a:effectLst/>
                <a:latin typeface="Arial" panose="020B0604020202020204" pitchFamily="34" charset="0"/>
                <a:ea typeface="Arial" panose="020B0604020202020204" pitchFamily="34" charset="0"/>
                <a:hlinkClick r:id="rId15"/>
              </a:rPr>
              <a:t> </a:t>
            </a:r>
            <a:r>
              <a:rPr dirty="0" sz="700" lang="en-GB" u="sng">
                <a:solidFill>
                  <a:srgbClr val="1155CC"/>
                </a:solidFill>
                <a:effectLst/>
                <a:latin typeface="Arial" panose="020B0604020202020204" pitchFamily="34" charset="0"/>
                <a:ea typeface="Arial" panose="020B0604020202020204" pitchFamily="34" charset="0"/>
                <a:hlinkClick r:id="rId15"/>
              </a:rPr>
              <a:t>https://doi.org/10.1111/hsc.13611</a:t>
            </a:r>
            <a:endParaRPr dirty="0" sz="700" lang="en-IN">
              <a:effectLst/>
              <a:latin typeface="Arial" panose="020B0604020202020204" pitchFamily="34" charset="0"/>
              <a:ea typeface="Arial" panose="020B0604020202020204" pitchFamily="34" charset="0"/>
            </a:endParaRPr>
          </a:p>
          <a:p>
            <a:pPr algn="just">
              <a:spcBef>
                <a:spcPts val="0"/>
              </a:spcBef>
            </a:pPr>
            <a:endParaRPr dirty="0" sz="500" lang="en-GB">
              <a:latin typeface="Arial" panose="020B0604020202020204" pitchFamily="34" charset="0"/>
              <a:cs typeface="Arial" panose="020B0604020202020204" pitchFamily="34" charset="0"/>
            </a:endParaRPr>
          </a:p>
        </p:txBody>
      </p:sp>
      <p:sp>
        <p:nvSpPr>
          <p:cNvPr id="1048657" name="TextBox 4"/>
          <p:cNvSpPr txBox="1"/>
          <p:nvPr/>
        </p:nvSpPr>
        <p:spPr>
          <a:xfrm>
            <a:off x="5899355" y="925233"/>
            <a:ext cx="6098458" cy="4815840"/>
          </a:xfrm>
          <a:prstGeom prst="rect"/>
          <a:noFill/>
        </p:spPr>
        <p:txBody>
          <a:bodyPr wrap="square">
            <a:spAutoFit/>
          </a:bodyPr>
          <a:p>
            <a:pPr algn="just">
              <a:lnSpc>
                <a:spcPct val="150000"/>
              </a:lnSpc>
            </a:pPr>
            <a:r>
              <a:rPr dirty="0" sz="700" lang="en-GB">
                <a:effectLst/>
                <a:latin typeface="Arial" panose="020B0604020202020204" pitchFamily="34" charset="0"/>
                <a:ea typeface="Arial" panose="020B0604020202020204" pitchFamily="34" charset="0"/>
                <a:cs typeface="Arial" panose="020B0604020202020204" pitchFamily="34" charset="0"/>
              </a:rPr>
              <a:t>Louis, R., </a:t>
            </a:r>
            <a:r>
              <a:rPr dirty="0" sz="700" lang="en-GB" err="1">
                <a:effectLst/>
                <a:latin typeface="Arial" panose="020B0604020202020204" pitchFamily="34" charset="0"/>
                <a:ea typeface="Arial" panose="020B0604020202020204" pitchFamily="34" charset="0"/>
                <a:cs typeface="Arial" panose="020B0604020202020204" pitchFamily="34" charset="0"/>
              </a:rPr>
              <a:t>Satia</a:t>
            </a:r>
            <a:r>
              <a:rPr dirty="0" sz="700" lang="en-GB">
                <a:effectLst/>
                <a:latin typeface="Arial" panose="020B0604020202020204" pitchFamily="34" charset="0"/>
                <a:ea typeface="Arial" panose="020B0604020202020204" pitchFamily="34" charset="0"/>
                <a:cs typeface="Arial" panose="020B0604020202020204" pitchFamily="34" charset="0"/>
              </a:rPr>
              <a:t>, I., </a:t>
            </a:r>
            <a:r>
              <a:rPr dirty="0" sz="700" lang="en-GB" err="1">
                <a:effectLst/>
                <a:latin typeface="Arial" panose="020B0604020202020204" pitchFamily="34" charset="0"/>
                <a:ea typeface="Arial" panose="020B0604020202020204" pitchFamily="34" charset="0"/>
                <a:cs typeface="Arial" panose="020B0604020202020204" pitchFamily="34" charset="0"/>
              </a:rPr>
              <a:t>Ojanguren</a:t>
            </a:r>
            <a:r>
              <a:rPr dirty="0" sz="700" lang="en-GB">
                <a:effectLst/>
                <a:latin typeface="Arial" panose="020B0604020202020204" pitchFamily="34" charset="0"/>
                <a:ea typeface="Arial" panose="020B0604020202020204" pitchFamily="34" charset="0"/>
                <a:cs typeface="Arial" panose="020B0604020202020204" pitchFamily="34" charset="0"/>
              </a:rPr>
              <a:t>, I., </a:t>
            </a:r>
            <a:r>
              <a:rPr dirty="0" sz="700" lang="en-GB" err="1">
                <a:effectLst/>
                <a:latin typeface="Arial" panose="020B0604020202020204" pitchFamily="34" charset="0"/>
                <a:ea typeface="Arial" panose="020B0604020202020204" pitchFamily="34" charset="0"/>
                <a:cs typeface="Arial" panose="020B0604020202020204" pitchFamily="34" charset="0"/>
              </a:rPr>
              <a:t>Schleich</a:t>
            </a:r>
            <a:r>
              <a:rPr dirty="0" sz="700" lang="en-GB">
                <a:effectLst/>
                <a:latin typeface="Arial" panose="020B0604020202020204" pitchFamily="34" charset="0"/>
                <a:ea typeface="Arial" panose="020B0604020202020204" pitchFamily="34" charset="0"/>
                <a:cs typeface="Arial" panose="020B0604020202020204" pitchFamily="34" charset="0"/>
              </a:rPr>
              <a:t>, F., </a:t>
            </a:r>
            <a:r>
              <a:rPr dirty="0" sz="700" lang="en-GB" err="1">
                <a:effectLst/>
                <a:latin typeface="Arial" panose="020B0604020202020204" pitchFamily="34" charset="0"/>
                <a:ea typeface="Arial" panose="020B0604020202020204" pitchFamily="34" charset="0"/>
                <a:cs typeface="Arial" panose="020B0604020202020204" pitchFamily="34" charset="0"/>
              </a:rPr>
              <a:t>Bonini</a:t>
            </a:r>
            <a:r>
              <a:rPr dirty="0" sz="700" lang="en-GB">
                <a:effectLst/>
                <a:latin typeface="Arial" panose="020B0604020202020204" pitchFamily="34" charset="0"/>
                <a:ea typeface="Arial" panose="020B0604020202020204" pitchFamily="34" charset="0"/>
                <a:cs typeface="Arial" panose="020B0604020202020204" pitchFamily="34" charset="0"/>
              </a:rPr>
              <a:t>, M., Tonia, T., </a:t>
            </a:r>
            <a:r>
              <a:rPr dirty="0" sz="700" lang="en-GB" err="1">
                <a:effectLst/>
                <a:latin typeface="Arial" panose="020B0604020202020204" pitchFamily="34" charset="0"/>
                <a:ea typeface="Arial" panose="020B0604020202020204" pitchFamily="34" charset="0"/>
                <a:cs typeface="Arial" panose="020B0604020202020204" pitchFamily="34" charset="0"/>
              </a:rPr>
              <a:t>Rigau</a:t>
            </a:r>
            <a:r>
              <a:rPr dirty="0" sz="700" lang="en-GB">
                <a:effectLst/>
                <a:latin typeface="Arial" panose="020B0604020202020204" pitchFamily="34" charset="0"/>
                <a:ea typeface="Arial" panose="020B0604020202020204" pitchFamily="34" charset="0"/>
                <a:cs typeface="Arial" panose="020B0604020202020204" pitchFamily="34" charset="0"/>
              </a:rPr>
              <a:t>, D., Ten </a:t>
            </a:r>
            <a:r>
              <a:rPr dirty="0" sz="700" lang="en-GB" err="1">
                <a:effectLst/>
                <a:latin typeface="Arial" panose="020B0604020202020204" pitchFamily="34" charset="0"/>
                <a:ea typeface="Arial" panose="020B0604020202020204" pitchFamily="34" charset="0"/>
                <a:cs typeface="Arial" panose="020B0604020202020204" pitchFamily="34" charset="0"/>
              </a:rPr>
              <a:t>Brinke</a:t>
            </a:r>
            <a:r>
              <a:rPr dirty="0" sz="700" lang="en-GB">
                <a:effectLst/>
                <a:latin typeface="Arial" panose="020B0604020202020204" pitchFamily="34" charset="0"/>
                <a:ea typeface="Arial" panose="020B0604020202020204" pitchFamily="34" charset="0"/>
                <a:cs typeface="Arial" panose="020B0604020202020204" pitchFamily="34" charset="0"/>
              </a:rPr>
              <a:t>, A., Buhl, R., </a:t>
            </a:r>
            <a:r>
              <a:rPr dirty="0" sz="700" lang="en-GB" err="1">
                <a:effectLst/>
                <a:latin typeface="Arial" panose="020B0604020202020204" pitchFamily="34" charset="0"/>
                <a:ea typeface="Arial" panose="020B0604020202020204" pitchFamily="34" charset="0"/>
                <a:cs typeface="Arial" panose="020B0604020202020204" pitchFamily="34" charset="0"/>
              </a:rPr>
              <a:t>Loukides</a:t>
            </a:r>
            <a:r>
              <a:rPr dirty="0" sz="700" lang="en-GB">
                <a:effectLst/>
                <a:latin typeface="Arial" panose="020B0604020202020204" pitchFamily="34" charset="0"/>
                <a:ea typeface="Arial" panose="020B0604020202020204" pitchFamily="34" charset="0"/>
                <a:cs typeface="Arial" panose="020B0604020202020204" pitchFamily="34" charset="0"/>
              </a:rPr>
              <a:t>, S. and </a:t>
            </a:r>
            <a:r>
              <a:rPr dirty="0" sz="700" lang="en-GB" err="1">
                <a:effectLst/>
                <a:latin typeface="Arial" panose="020B0604020202020204" pitchFamily="34" charset="0"/>
                <a:ea typeface="Arial" panose="020B0604020202020204" pitchFamily="34" charset="0"/>
                <a:cs typeface="Arial" panose="020B0604020202020204" pitchFamily="34" charset="0"/>
              </a:rPr>
              <a:t>Kocks</a:t>
            </a:r>
            <a:r>
              <a:rPr dirty="0" sz="700" lang="en-GB">
                <a:effectLst/>
                <a:latin typeface="Arial" panose="020B0604020202020204" pitchFamily="34" charset="0"/>
                <a:ea typeface="Arial" panose="020B0604020202020204" pitchFamily="34" charset="0"/>
                <a:cs typeface="Arial" panose="020B0604020202020204" pitchFamily="34" charset="0"/>
              </a:rPr>
              <a:t>, J.W., (2022). ‘European Respiratory Society guidelines for the diagnosis of asthma in adults’. </a:t>
            </a:r>
            <a:r>
              <a:rPr dirty="0" sz="700" i="1" lang="en-GB">
                <a:effectLst/>
                <a:latin typeface="Arial" panose="020B0604020202020204" pitchFamily="34" charset="0"/>
                <a:ea typeface="Arial" panose="020B0604020202020204" pitchFamily="34" charset="0"/>
                <a:cs typeface="Arial" panose="020B0604020202020204" pitchFamily="34" charset="0"/>
              </a:rPr>
              <a:t>European Respiratory Journal</a:t>
            </a:r>
            <a:r>
              <a:rPr dirty="0" sz="700" lang="en-GB">
                <a:effectLst/>
                <a:latin typeface="Arial" panose="020B0604020202020204" pitchFamily="34" charset="0"/>
                <a:ea typeface="Arial" panose="020B0604020202020204" pitchFamily="34" charset="0"/>
                <a:cs typeface="Arial" panose="020B0604020202020204" pitchFamily="34" charset="0"/>
              </a:rPr>
              <a:t>, </a:t>
            </a:r>
            <a:r>
              <a:rPr dirty="0" sz="700" i="1" lang="en-GB">
                <a:effectLst/>
                <a:latin typeface="Arial" panose="020B0604020202020204" pitchFamily="34" charset="0"/>
                <a:ea typeface="Arial" panose="020B0604020202020204" pitchFamily="34" charset="0"/>
                <a:cs typeface="Arial" panose="020B0604020202020204" pitchFamily="34" charset="0"/>
              </a:rPr>
              <a:t>60</a:t>
            </a:r>
            <a:r>
              <a:rPr dirty="0" sz="700" lang="en-GB">
                <a:effectLst/>
                <a:latin typeface="Arial" panose="020B0604020202020204" pitchFamily="34" charset="0"/>
                <a:ea typeface="Arial" panose="020B0604020202020204" pitchFamily="34" charset="0"/>
                <a:cs typeface="Arial" panose="020B0604020202020204" pitchFamily="34" charset="0"/>
              </a:rPr>
              <a:t>(3), p.2101585.</a:t>
            </a:r>
            <a:r>
              <a:rPr dirty="0" sz="700" lang="en-GB" strike="noStrike" u="none">
                <a:solidFill>
                  <a:srgbClr val="0000FF"/>
                </a:solidFill>
                <a:effectLst/>
                <a:latin typeface="Arial" panose="020B0604020202020204" pitchFamily="34" charset="0"/>
                <a:ea typeface="Arial" panose="020B0604020202020204" pitchFamily="34" charset="0"/>
                <a:cs typeface="Arial" panose="020B0604020202020204" pitchFamily="34" charset="0"/>
                <a:hlinkClick r:id="rId16"/>
              </a:rPr>
              <a:t> </a:t>
            </a:r>
            <a:r>
              <a:rPr dirty="0" sz="700" lang="en-GB" u="sng">
                <a:solidFill>
                  <a:srgbClr val="1155CC"/>
                </a:solidFill>
                <a:effectLst/>
                <a:latin typeface="Arial" panose="020B0604020202020204" pitchFamily="34" charset="0"/>
                <a:ea typeface="Arial" panose="020B0604020202020204" pitchFamily="34" charset="0"/>
                <a:cs typeface="Arial" panose="020B0604020202020204" pitchFamily="34" charset="0"/>
                <a:hlinkClick r:id="rId16"/>
              </a:rPr>
              <a:t>https://doi.org/10.1183/13993003.01585-2021</a:t>
            </a:r>
            <a:endParaRPr dirty="0" sz="700" lang="en-IN">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dirty="0" sz="700" lang="en-GB" err="1">
                <a:effectLst/>
                <a:latin typeface="Arial" panose="020B0604020202020204" pitchFamily="34" charset="0"/>
                <a:ea typeface="Arial" panose="020B0604020202020204" pitchFamily="34" charset="0"/>
                <a:cs typeface="Arial" panose="020B0604020202020204" pitchFamily="34" charset="0"/>
              </a:rPr>
              <a:t>Nhs</a:t>
            </a:r>
            <a:r>
              <a:rPr dirty="0" sz="700" lang="en-GB">
                <a:effectLst/>
                <a:latin typeface="Arial" panose="020B0604020202020204" pitchFamily="34" charset="0"/>
                <a:ea typeface="Arial" panose="020B0604020202020204" pitchFamily="34" charset="0"/>
                <a:cs typeface="Arial" panose="020B0604020202020204" pitchFamily="34" charset="0"/>
              </a:rPr>
              <a:t>, (2026). </a:t>
            </a:r>
            <a:r>
              <a:rPr dirty="0" sz="700" i="1" lang="en-GB">
                <a:effectLst/>
                <a:latin typeface="Arial" panose="020B0604020202020204" pitchFamily="34" charset="0"/>
                <a:ea typeface="Arial" panose="020B0604020202020204" pitchFamily="34" charset="0"/>
                <a:cs typeface="Arial" panose="020B0604020202020204" pitchFamily="34" charset="0"/>
              </a:rPr>
              <a:t>Asthma. </a:t>
            </a:r>
            <a:r>
              <a:rPr dirty="0" sz="700" lang="en-GB">
                <a:effectLst/>
                <a:latin typeface="Arial" panose="020B0604020202020204" pitchFamily="34" charset="0"/>
                <a:ea typeface="Arial" panose="020B0604020202020204" pitchFamily="34" charset="0"/>
                <a:cs typeface="Arial" panose="020B0604020202020204" pitchFamily="34" charset="0"/>
              </a:rPr>
              <a:t>Available at:</a:t>
            </a:r>
            <a:r>
              <a:rPr dirty="0" sz="700" lang="en-GB" strike="noStrike" u="none">
                <a:solidFill>
                  <a:srgbClr val="0000FF"/>
                </a:solidFill>
                <a:effectLst/>
                <a:latin typeface="Arial" panose="020B0604020202020204" pitchFamily="34" charset="0"/>
                <a:ea typeface="Arial" panose="020B0604020202020204" pitchFamily="34" charset="0"/>
                <a:cs typeface="Arial" panose="020B0604020202020204" pitchFamily="34" charset="0"/>
                <a:hlinkClick r:id="rId17"/>
              </a:rPr>
              <a:t> </a:t>
            </a:r>
            <a:r>
              <a:rPr dirty="0" sz="700" lang="en-GB" u="sng">
                <a:solidFill>
                  <a:srgbClr val="1155CC"/>
                </a:solidFill>
                <a:effectLst/>
                <a:latin typeface="Arial" panose="020B0604020202020204" pitchFamily="34" charset="0"/>
                <a:ea typeface="Arial" panose="020B0604020202020204" pitchFamily="34" charset="0"/>
                <a:cs typeface="Arial" panose="020B0604020202020204" pitchFamily="34" charset="0"/>
                <a:hlinkClick r:id="rId17"/>
              </a:rPr>
              <a:t>https://www.nhs.uk/conditions/asthma/</a:t>
            </a:r>
            <a:r>
              <a:rPr dirty="0" sz="700" lang="en-GB">
                <a:effectLst/>
                <a:latin typeface="Arial" panose="020B0604020202020204" pitchFamily="34" charset="0"/>
                <a:ea typeface="Arial" panose="020B0604020202020204" pitchFamily="34" charset="0"/>
                <a:cs typeface="Arial" panose="020B0604020202020204" pitchFamily="34" charset="0"/>
              </a:rPr>
              <a:t> (Accessed on: 8 August 2026).</a:t>
            </a:r>
            <a:endParaRPr dirty="0" sz="700" lang="en-IN">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dirty="0" sz="700" lang="en-GB" err="1">
                <a:effectLst/>
                <a:latin typeface="Arial" panose="020B0604020202020204" pitchFamily="34" charset="0"/>
                <a:ea typeface="Arial" panose="020B0604020202020204" pitchFamily="34" charset="0"/>
                <a:cs typeface="Arial" panose="020B0604020202020204" pitchFamily="34" charset="0"/>
              </a:rPr>
              <a:t>Nhs</a:t>
            </a:r>
            <a:r>
              <a:rPr dirty="0" sz="700" lang="en-GB">
                <a:effectLst/>
                <a:latin typeface="Arial" panose="020B0604020202020204" pitchFamily="34" charset="0"/>
                <a:ea typeface="Arial" panose="020B0604020202020204" pitchFamily="34" charset="0"/>
                <a:cs typeface="Arial" panose="020B0604020202020204" pitchFamily="34" charset="0"/>
              </a:rPr>
              <a:t>, (2026). </a:t>
            </a:r>
            <a:r>
              <a:rPr dirty="0" sz="700" i="1" lang="en-GB">
                <a:effectLst/>
                <a:latin typeface="Arial" panose="020B0604020202020204" pitchFamily="34" charset="0"/>
                <a:ea typeface="Arial" panose="020B0604020202020204" pitchFamily="34" charset="0"/>
                <a:cs typeface="Arial" panose="020B0604020202020204" pitchFamily="34" charset="0"/>
              </a:rPr>
              <a:t>Comprehensive model of personalised care. </a:t>
            </a:r>
            <a:r>
              <a:rPr dirty="0" sz="700" lang="en-GB">
                <a:effectLst/>
                <a:latin typeface="Arial" panose="020B0604020202020204" pitchFamily="34" charset="0"/>
                <a:ea typeface="Arial" panose="020B0604020202020204" pitchFamily="34" charset="0"/>
                <a:cs typeface="Arial" panose="020B0604020202020204" pitchFamily="34" charset="0"/>
              </a:rPr>
              <a:t>Available at:</a:t>
            </a:r>
            <a:r>
              <a:rPr dirty="0" sz="700" lang="en-GB" strike="noStrike" u="none">
                <a:solidFill>
                  <a:srgbClr val="0000FF"/>
                </a:solidFill>
                <a:effectLst/>
                <a:latin typeface="Arial" panose="020B0604020202020204" pitchFamily="34" charset="0"/>
                <a:ea typeface="Arial" panose="020B0604020202020204" pitchFamily="34" charset="0"/>
                <a:cs typeface="Arial" panose="020B0604020202020204" pitchFamily="34" charset="0"/>
                <a:hlinkClick r:id="rId18"/>
              </a:rPr>
              <a:t> </a:t>
            </a:r>
            <a:r>
              <a:rPr dirty="0" sz="700" lang="en-GB" u="sng">
                <a:solidFill>
                  <a:srgbClr val="1155CC"/>
                </a:solidFill>
                <a:effectLst/>
                <a:latin typeface="Arial" panose="020B0604020202020204" pitchFamily="34" charset="0"/>
                <a:ea typeface="Arial" panose="020B0604020202020204" pitchFamily="34" charset="0"/>
                <a:cs typeface="Arial" panose="020B0604020202020204" pitchFamily="34" charset="0"/>
                <a:hlinkClick r:id="rId18"/>
              </a:rPr>
              <a:t>https://www.england.nhs.uk/personalisedcare/comprehensive-model-of-personalised-care/</a:t>
            </a:r>
            <a:r>
              <a:rPr dirty="0" sz="700" lang="en-GB">
                <a:effectLst/>
                <a:latin typeface="Arial" panose="020B0604020202020204" pitchFamily="34" charset="0"/>
                <a:ea typeface="Arial" panose="020B0604020202020204" pitchFamily="34" charset="0"/>
                <a:cs typeface="Arial" panose="020B0604020202020204" pitchFamily="34" charset="0"/>
              </a:rPr>
              <a:t> (Accessed on: 8 August 2026).</a:t>
            </a:r>
            <a:endParaRPr dirty="0" sz="700" lang="en-IN">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dirty="0" sz="700" lang="en-GB" err="1">
                <a:effectLst/>
                <a:latin typeface="Arial" panose="020B0604020202020204" pitchFamily="34" charset="0"/>
                <a:ea typeface="Arial" panose="020B0604020202020204" pitchFamily="34" charset="0"/>
                <a:cs typeface="Arial" panose="020B0604020202020204" pitchFamily="34" charset="0"/>
              </a:rPr>
              <a:t>Nhs</a:t>
            </a:r>
            <a:r>
              <a:rPr dirty="0" sz="700" lang="en-GB">
                <a:effectLst/>
                <a:latin typeface="Arial" panose="020B0604020202020204" pitchFamily="34" charset="0"/>
                <a:ea typeface="Arial" panose="020B0604020202020204" pitchFamily="34" charset="0"/>
                <a:cs typeface="Arial" panose="020B0604020202020204" pitchFamily="34" charset="0"/>
              </a:rPr>
              <a:t>, (2026). </a:t>
            </a:r>
            <a:r>
              <a:rPr dirty="0" sz="700" i="1" lang="en-GB">
                <a:effectLst/>
                <a:latin typeface="Arial" panose="020B0604020202020204" pitchFamily="34" charset="0"/>
                <a:ea typeface="Arial" panose="020B0604020202020204" pitchFamily="34" charset="0"/>
                <a:cs typeface="Arial" panose="020B0604020202020204" pitchFamily="34" charset="0"/>
              </a:rPr>
              <a:t>MART and AIR for General Practice. </a:t>
            </a:r>
            <a:r>
              <a:rPr dirty="0" sz="700" lang="en-GB">
                <a:effectLst/>
                <a:latin typeface="Arial" panose="020B0604020202020204" pitchFamily="34" charset="0"/>
                <a:ea typeface="Arial" panose="020B0604020202020204" pitchFamily="34" charset="0"/>
                <a:cs typeface="Arial" panose="020B0604020202020204" pitchFamily="34" charset="0"/>
              </a:rPr>
              <a:t>Available at:</a:t>
            </a:r>
            <a:r>
              <a:rPr dirty="0" sz="700" lang="en-GB" strike="noStrike" u="none">
                <a:solidFill>
                  <a:srgbClr val="0000FF"/>
                </a:solidFill>
                <a:effectLst/>
                <a:latin typeface="Arial" panose="020B0604020202020204" pitchFamily="34" charset="0"/>
                <a:ea typeface="Arial" panose="020B0604020202020204" pitchFamily="34" charset="0"/>
                <a:cs typeface="Arial" panose="020B0604020202020204" pitchFamily="34" charset="0"/>
                <a:hlinkClick r:id="rId19"/>
              </a:rPr>
              <a:t> </a:t>
            </a:r>
            <a:r>
              <a:rPr dirty="0" sz="700" lang="en-GB" u="sng">
                <a:solidFill>
                  <a:srgbClr val="1155CC"/>
                </a:solidFill>
                <a:effectLst/>
                <a:latin typeface="Arial" panose="020B0604020202020204" pitchFamily="34" charset="0"/>
                <a:ea typeface="Arial" panose="020B0604020202020204" pitchFamily="34" charset="0"/>
                <a:cs typeface="Arial" panose="020B0604020202020204" pitchFamily="34" charset="0"/>
                <a:hlinkClick r:id="rId19"/>
              </a:rPr>
              <a:t>https://www.england.nhs.uk/london/wp-content/uploads/sites/8/2025/10/MART-and-AIR-for-General-Practice_.pdf</a:t>
            </a:r>
            <a:r>
              <a:rPr dirty="0" sz="700" lang="en-GB">
                <a:effectLst/>
                <a:latin typeface="Arial" panose="020B0604020202020204" pitchFamily="34" charset="0"/>
                <a:ea typeface="Arial" panose="020B0604020202020204" pitchFamily="34" charset="0"/>
                <a:cs typeface="Arial" panose="020B0604020202020204" pitchFamily="34" charset="0"/>
              </a:rPr>
              <a:t> (Accessed on: 8 August 2026).</a:t>
            </a:r>
            <a:endParaRPr dirty="0" sz="700" lang="en-IN">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dirty="0" sz="700" lang="en-GB" err="1">
                <a:effectLst/>
                <a:latin typeface="Arial" panose="020B0604020202020204" pitchFamily="34" charset="0"/>
                <a:ea typeface="Arial" panose="020B0604020202020204" pitchFamily="34" charset="0"/>
                <a:cs typeface="Arial" panose="020B0604020202020204" pitchFamily="34" charset="0"/>
              </a:rPr>
              <a:t>Nhsinform</a:t>
            </a:r>
            <a:r>
              <a:rPr dirty="0" sz="700" lang="en-GB">
                <a:effectLst/>
                <a:latin typeface="Arial" panose="020B0604020202020204" pitchFamily="34" charset="0"/>
                <a:ea typeface="Arial" panose="020B0604020202020204" pitchFamily="34" charset="0"/>
                <a:cs typeface="Arial" panose="020B0604020202020204" pitchFamily="34" charset="0"/>
              </a:rPr>
              <a:t>, (2026). </a:t>
            </a:r>
            <a:r>
              <a:rPr dirty="0" sz="700" i="1" lang="en-GB">
                <a:effectLst/>
                <a:latin typeface="Arial" panose="020B0604020202020204" pitchFamily="34" charset="0"/>
                <a:ea typeface="Arial" panose="020B0604020202020204" pitchFamily="34" charset="0"/>
                <a:cs typeface="Arial" panose="020B0604020202020204" pitchFamily="34" charset="0"/>
              </a:rPr>
              <a:t>Asthma. </a:t>
            </a:r>
            <a:r>
              <a:rPr dirty="0" sz="700" lang="en-GB">
                <a:effectLst/>
                <a:latin typeface="Arial" panose="020B0604020202020204" pitchFamily="34" charset="0"/>
                <a:ea typeface="Arial" panose="020B0604020202020204" pitchFamily="34" charset="0"/>
                <a:cs typeface="Arial" panose="020B0604020202020204" pitchFamily="34" charset="0"/>
              </a:rPr>
              <a:t>Available at:</a:t>
            </a:r>
            <a:r>
              <a:rPr dirty="0" sz="700" lang="en-GB" strike="noStrike" u="none">
                <a:solidFill>
                  <a:srgbClr val="0000FF"/>
                </a:solidFill>
                <a:effectLst/>
                <a:latin typeface="Arial" panose="020B0604020202020204" pitchFamily="34" charset="0"/>
                <a:ea typeface="Arial" panose="020B0604020202020204" pitchFamily="34" charset="0"/>
                <a:cs typeface="Arial" panose="020B0604020202020204" pitchFamily="34" charset="0"/>
                <a:hlinkClick r:id="rId20"/>
              </a:rPr>
              <a:t> </a:t>
            </a:r>
            <a:r>
              <a:rPr dirty="0" sz="700" lang="en-GB" u="sng">
                <a:solidFill>
                  <a:srgbClr val="1155CC"/>
                </a:solidFill>
                <a:effectLst/>
                <a:latin typeface="Arial" panose="020B0604020202020204" pitchFamily="34" charset="0"/>
                <a:ea typeface="Arial" panose="020B0604020202020204" pitchFamily="34" charset="0"/>
                <a:cs typeface="Arial" panose="020B0604020202020204" pitchFamily="34" charset="0"/>
                <a:hlinkClick r:id="rId20"/>
              </a:rPr>
              <a:t>https://www.nhsinform.scot/illnesses-and-conditions/lungs-and-airways/asthma/</a:t>
            </a:r>
            <a:r>
              <a:rPr dirty="0" sz="700" lang="en-GB">
                <a:effectLst/>
                <a:latin typeface="Arial" panose="020B0604020202020204" pitchFamily="34" charset="0"/>
                <a:ea typeface="Arial" panose="020B0604020202020204" pitchFamily="34" charset="0"/>
                <a:cs typeface="Arial" panose="020B0604020202020204" pitchFamily="34" charset="0"/>
              </a:rPr>
              <a:t> (Accessed on: 8 August 2026).</a:t>
            </a:r>
            <a:endParaRPr dirty="0" sz="700" lang="en-IN">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dirty="0" sz="700" lang="en-GB">
                <a:effectLst/>
                <a:latin typeface="Arial" panose="020B0604020202020204" pitchFamily="34" charset="0"/>
                <a:ea typeface="Arial" panose="020B0604020202020204" pitchFamily="34" charset="0"/>
                <a:cs typeface="Arial" panose="020B0604020202020204" pitchFamily="34" charset="0"/>
              </a:rPr>
              <a:t>Nice, (2026). </a:t>
            </a:r>
            <a:r>
              <a:rPr dirty="0" sz="700" i="1" lang="en-GB">
                <a:effectLst/>
                <a:latin typeface="Arial" panose="020B0604020202020204" pitchFamily="34" charset="0"/>
                <a:ea typeface="Arial" panose="020B0604020202020204" pitchFamily="34" charset="0"/>
                <a:cs typeface="Arial" panose="020B0604020202020204" pitchFamily="34" charset="0"/>
              </a:rPr>
              <a:t>Asthma: diagnosis, monitoring and chronic asthma management (BTS, NICE, SIGN). </a:t>
            </a:r>
            <a:r>
              <a:rPr dirty="0" sz="700" lang="en-GB">
                <a:effectLst/>
                <a:latin typeface="Arial" panose="020B0604020202020204" pitchFamily="34" charset="0"/>
                <a:ea typeface="Arial" panose="020B0604020202020204" pitchFamily="34" charset="0"/>
                <a:cs typeface="Arial" panose="020B0604020202020204" pitchFamily="34" charset="0"/>
              </a:rPr>
              <a:t>Available at:</a:t>
            </a:r>
            <a:r>
              <a:rPr dirty="0" sz="700" lang="en-GB" strike="noStrike" u="none">
                <a:solidFill>
                  <a:srgbClr val="0000FF"/>
                </a:solidFill>
                <a:effectLst/>
                <a:latin typeface="Arial" panose="020B0604020202020204" pitchFamily="34" charset="0"/>
                <a:ea typeface="Arial" panose="020B0604020202020204" pitchFamily="34" charset="0"/>
                <a:cs typeface="Arial" panose="020B0604020202020204" pitchFamily="34" charset="0"/>
                <a:hlinkClick r:id="rId21"/>
              </a:rPr>
              <a:t> </a:t>
            </a:r>
            <a:r>
              <a:rPr dirty="0" sz="700" lang="en-GB" u="sng">
                <a:solidFill>
                  <a:srgbClr val="1155CC"/>
                </a:solidFill>
                <a:effectLst/>
                <a:latin typeface="Arial" panose="020B0604020202020204" pitchFamily="34" charset="0"/>
                <a:ea typeface="Arial" panose="020B0604020202020204" pitchFamily="34" charset="0"/>
                <a:cs typeface="Arial" panose="020B0604020202020204" pitchFamily="34" charset="0"/>
                <a:hlinkClick r:id="rId21"/>
              </a:rPr>
              <a:t>https://www.nice.org.uk/guidance/ng245/chapter/Recommendations#initial-clinical-assessment</a:t>
            </a:r>
            <a:r>
              <a:rPr dirty="0" sz="700" lang="en-GB">
                <a:effectLst/>
                <a:latin typeface="Arial" panose="020B0604020202020204" pitchFamily="34" charset="0"/>
                <a:ea typeface="Arial" panose="020B0604020202020204" pitchFamily="34" charset="0"/>
                <a:cs typeface="Arial" panose="020B0604020202020204" pitchFamily="34" charset="0"/>
              </a:rPr>
              <a:t> (Accessed on: 8 August 2026).</a:t>
            </a:r>
            <a:endParaRPr dirty="0" sz="700" lang="en-IN">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dirty="0" sz="700" lang="en-GB">
                <a:effectLst/>
                <a:latin typeface="Arial" panose="020B0604020202020204" pitchFamily="34" charset="0"/>
                <a:ea typeface="Arial" panose="020B0604020202020204" pitchFamily="34" charset="0"/>
                <a:cs typeface="Arial" panose="020B0604020202020204" pitchFamily="34" charset="0"/>
              </a:rPr>
              <a:t>Nishida, C. and </a:t>
            </a:r>
            <a:r>
              <a:rPr dirty="0" sz="700" lang="en-GB" err="1">
                <a:effectLst/>
                <a:latin typeface="Arial" panose="020B0604020202020204" pitchFamily="34" charset="0"/>
                <a:ea typeface="Arial" panose="020B0604020202020204" pitchFamily="34" charset="0"/>
                <a:cs typeface="Arial" panose="020B0604020202020204" pitchFamily="34" charset="0"/>
              </a:rPr>
              <a:t>Yatera</a:t>
            </a:r>
            <a:r>
              <a:rPr dirty="0" sz="700" lang="en-GB">
                <a:effectLst/>
                <a:latin typeface="Arial" panose="020B0604020202020204" pitchFamily="34" charset="0"/>
                <a:ea typeface="Arial" panose="020B0604020202020204" pitchFamily="34" charset="0"/>
                <a:cs typeface="Arial" panose="020B0604020202020204" pitchFamily="34" charset="0"/>
              </a:rPr>
              <a:t>, K., (2022). ‘The impact of ambient environmental and occupational pollution on respiratory diseases’. </a:t>
            </a:r>
            <a:r>
              <a:rPr dirty="0" sz="700" i="1" lang="en-GB">
                <a:effectLst/>
                <a:latin typeface="Arial" panose="020B0604020202020204" pitchFamily="34" charset="0"/>
                <a:ea typeface="Arial" panose="020B0604020202020204" pitchFamily="34" charset="0"/>
                <a:cs typeface="Arial" panose="020B0604020202020204" pitchFamily="34" charset="0"/>
              </a:rPr>
              <a:t>International journal of environmental research and public health</a:t>
            </a:r>
            <a:r>
              <a:rPr dirty="0" sz="700" lang="en-GB">
                <a:effectLst/>
                <a:latin typeface="Arial" panose="020B0604020202020204" pitchFamily="34" charset="0"/>
                <a:ea typeface="Arial" panose="020B0604020202020204" pitchFamily="34" charset="0"/>
                <a:cs typeface="Arial" panose="020B0604020202020204" pitchFamily="34" charset="0"/>
              </a:rPr>
              <a:t>, </a:t>
            </a:r>
            <a:r>
              <a:rPr dirty="0" sz="700" i="1" lang="en-GB">
                <a:effectLst/>
                <a:latin typeface="Arial" panose="020B0604020202020204" pitchFamily="34" charset="0"/>
                <a:ea typeface="Arial" panose="020B0604020202020204" pitchFamily="34" charset="0"/>
                <a:cs typeface="Arial" panose="020B0604020202020204" pitchFamily="34" charset="0"/>
              </a:rPr>
              <a:t>19</a:t>
            </a:r>
            <a:r>
              <a:rPr dirty="0" sz="700" lang="en-GB">
                <a:effectLst/>
                <a:latin typeface="Arial" panose="020B0604020202020204" pitchFamily="34" charset="0"/>
                <a:ea typeface="Arial" panose="020B0604020202020204" pitchFamily="34" charset="0"/>
                <a:cs typeface="Arial" panose="020B0604020202020204" pitchFamily="34" charset="0"/>
              </a:rPr>
              <a:t>(5), p.2788.</a:t>
            </a:r>
            <a:r>
              <a:rPr dirty="0" sz="700" lang="en-GB" strike="noStrike" u="none">
                <a:solidFill>
                  <a:srgbClr val="0000FF"/>
                </a:solidFill>
                <a:effectLst/>
                <a:latin typeface="Arial" panose="020B0604020202020204" pitchFamily="34" charset="0"/>
                <a:ea typeface="Arial" panose="020B0604020202020204" pitchFamily="34" charset="0"/>
                <a:cs typeface="Arial" panose="020B0604020202020204" pitchFamily="34" charset="0"/>
                <a:hlinkClick r:id="rId22"/>
              </a:rPr>
              <a:t> </a:t>
            </a:r>
            <a:r>
              <a:rPr dirty="0" sz="700" lang="en-GB" u="sng">
                <a:solidFill>
                  <a:srgbClr val="1155CC"/>
                </a:solidFill>
                <a:effectLst/>
                <a:latin typeface="Arial" panose="020B0604020202020204" pitchFamily="34" charset="0"/>
                <a:ea typeface="Arial" panose="020B0604020202020204" pitchFamily="34" charset="0"/>
                <a:cs typeface="Arial" panose="020B0604020202020204" pitchFamily="34" charset="0"/>
                <a:hlinkClick r:id="rId22"/>
              </a:rPr>
              <a:t>https://www.mdpi.com/1660-4601/19/5/2788#</a:t>
            </a:r>
            <a:endParaRPr dirty="0" sz="700" lang="en-IN">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dirty="0" sz="700" lang="en-GB" err="1">
                <a:effectLst/>
                <a:latin typeface="Arial" panose="020B0604020202020204" pitchFamily="34" charset="0"/>
                <a:ea typeface="Arial" panose="020B0604020202020204" pitchFamily="34" charset="0"/>
                <a:cs typeface="Arial" panose="020B0604020202020204" pitchFamily="34" charset="0"/>
              </a:rPr>
              <a:t>Ominyi</a:t>
            </a:r>
            <a:r>
              <a:rPr dirty="0" sz="700" lang="en-GB">
                <a:effectLst/>
                <a:latin typeface="Arial" panose="020B0604020202020204" pitchFamily="34" charset="0"/>
                <a:ea typeface="Arial" panose="020B0604020202020204" pitchFamily="34" charset="0"/>
                <a:cs typeface="Arial" panose="020B0604020202020204" pitchFamily="34" charset="0"/>
              </a:rPr>
              <a:t>, J., Clifton, A. and </a:t>
            </a:r>
            <a:r>
              <a:rPr dirty="0" sz="700" lang="en-GB" err="1">
                <a:effectLst/>
                <a:latin typeface="Arial" panose="020B0604020202020204" pitchFamily="34" charset="0"/>
                <a:ea typeface="Arial" panose="020B0604020202020204" pitchFamily="34" charset="0"/>
                <a:cs typeface="Arial" panose="020B0604020202020204" pitchFamily="34" charset="0"/>
              </a:rPr>
              <a:t>Chima</a:t>
            </a:r>
            <a:r>
              <a:rPr dirty="0" sz="700" lang="en-GB">
                <a:effectLst/>
                <a:latin typeface="Arial" panose="020B0604020202020204" pitchFamily="34" charset="0"/>
                <a:ea typeface="Arial" panose="020B0604020202020204" pitchFamily="34" charset="0"/>
                <a:cs typeface="Arial" panose="020B0604020202020204" pitchFamily="34" charset="0"/>
              </a:rPr>
              <a:t>, U., (2026). ‘Co‐Producing Evidence‐Based Care: Nurses' and Patients' Lived Experiences in Long‐Term Condition Management’. </a:t>
            </a:r>
            <a:r>
              <a:rPr dirty="0" sz="700" i="1" lang="en-GB">
                <a:effectLst/>
                <a:latin typeface="Arial" panose="020B0604020202020204" pitchFamily="34" charset="0"/>
                <a:ea typeface="Arial" panose="020B0604020202020204" pitchFamily="34" charset="0"/>
                <a:cs typeface="Arial" panose="020B0604020202020204" pitchFamily="34" charset="0"/>
              </a:rPr>
              <a:t>Journal of Advanced Nursing</a:t>
            </a:r>
            <a:r>
              <a:rPr dirty="0" sz="700" lang="en-GB">
                <a:effectLst/>
                <a:latin typeface="Arial" panose="020B0604020202020204" pitchFamily="34" charset="0"/>
                <a:ea typeface="Arial" panose="020B0604020202020204" pitchFamily="34" charset="0"/>
                <a:cs typeface="Arial" panose="020B0604020202020204" pitchFamily="34" charset="0"/>
              </a:rPr>
              <a:t>, </a:t>
            </a:r>
            <a:r>
              <a:rPr dirty="0" sz="700" i="1" lang="en-GB">
                <a:effectLst/>
                <a:latin typeface="Arial" panose="020B0604020202020204" pitchFamily="34" charset="0"/>
                <a:ea typeface="Arial" panose="020B0604020202020204" pitchFamily="34" charset="0"/>
                <a:cs typeface="Arial" panose="020B0604020202020204" pitchFamily="34" charset="0"/>
              </a:rPr>
              <a:t>82</a:t>
            </a:r>
            <a:r>
              <a:rPr dirty="0" sz="700" lang="en-GB">
                <a:effectLst/>
                <a:latin typeface="Arial" panose="020B0604020202020204" pitchFamily="34" charset="0"/>
                <a:ea typeface="Arial" panose="020B0604020202020204" pitchFamily="34" charset="0"/>
                <a:cs typeface="Arial" panose="020B0604020202020204" pitchFamily="34" charset="0"/>
              </a:rPr>
              <a:t>(5), pp.5288-5304.</a:t>
            </a:r>
            <a:r>
              <a:rPr dirty="0" sz="700" lang="en-GB" strike="noStrike" u="none">
                <a:solidFill>
                  <a:srgbClr val="0000FF"/>
                </a:solidFill>
                <a:effectLst/>
                <a:latin typeface="Arial" panose="020B0604020202020204" pitchFamily="34" charset="0"/>
                <a:ea typeface="Arial" panose="020B0604020202020204" pitchFamily="34" charset="0"/>
                <a:cs typeface="Arial" panose="020B0604020202020204" pitchFamily="34" charset="0"/>
                <a:hlinkClick r:id="rId23"/>
              </a:rPr>
              <a:t> </a:t>
            </a:r>
            <a:r>
              <a:rPr dirty="0" sz="700" lang="en-GB" u="sng">
                <a:solidFill>
                  <a:srgbClr val="1155CC"/>
                </a:solidFill>
                <a:effectLst/>
                <a:latin typeface="Arial" panose="020B0604020202020204" pitchFamily="34" charset="0"/>
                <a:ea typeface="Arial" panose="020B0604020202020204" pitchFamily="34" charset="0"/>
                <a:cs typeface="Arial" panose="020B0604020202020204" pitchFamily="34" charset="0"/>
                <a:hlinkClick r:id="rId23"/>
              </a:rPr>
              <a:t>https://doi.org/10.1111/jan.70127</a:t>
            </a:r>
            <a:endParaRPr dirty="0" sz="700" lang="en-IN">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dirty="0" sz="700" lang="en-GB" err="1">
                <a:effectLst/>
                <a:latin typeface="Arial" panose="020B0604020202020204" pitchFamily="34" charset="0"/>
                <a:ea typeface="Arial" panose="020B0604020202020204" pitchFamily="34" charset="0"/>
                <a:cs typeface="Arial" panose="020B0604020202020204" pitchFamily="34" charset="0"/>
              </a:rPr>
              <a:t>Piątkowska</a:t>
            </a:r>
            <a:r>
              <a:rPr dirty="0" sz="700" lang="en-GB">
                <a:effectLst/>
                <a:latin typeface="Arial" panose="020B0604020202020204" pitchFamily="34" charset="0"/>
                <a:ea typeface="Arial" panose="020B0604020202020204" pitchFamily="34" charset="0"/>
                <a:cs typeface="Arial" panose="020B0604020202020204" pitchFamily="34" charset="0"/>
              </a:rPr>
              <a:t>, A., </a:t>
            </a:r>
            <a:r>
              <a:rPr dirty="0" sz="700" lang="en-GB" err="1">
                <a:effectLst/>
                <a:latin typeface="Arial" panose="020B0604020202020204" pitchFamily="34" charset="0"/>
                <a:ea typeface="Arial" panose="020B0604020202020204" pitchFamily="34" charset="0"/>
                <a:cs typeface="Arial" panose="020B0604020202020204" pitchFamily="34" charset="0"/>
              </a:rPr>
              <a:t>Marszałek</a:t>
            </a:r>
            <a:r>
              <a:rPr dirty="0" sz="700" lang="en-GB">
                <a:effectLst/>
                <a:latin typeface="Arial" panose="020B0604020202020204" pitchFamily="34" charset="0"/>
                <a:ea typeface="Arial" panose="020B0604020202020204" pitchFamily="34" charset="0"/>
                <a:cs typeface="Arial" panose="020B0604020202020204" pitchFamily="34" charset="0"/>
              </a:rPr>
              <a:t>, K., </a:t>
            </a:r>
            <a:r>
              <a:rPr dirty="0" sz="700" lang="en-GB" err="1">
                <a:effectLst/>
                <a:latin typeface="Arial" panose="020B0604020202020204" pitchFamily="34" charset="0"/>
                <a:ea typeface="Arial" panose="020B0604020202020204" pitchFamily="34" charset="0"/>
                <a:cs typeface="Arial" panose="020B0604020202020204" pitchFamily="34" charset="0"/>
              </a:rPr>
              <a:t>Krupińska</a:t>
            </a:r>
            <a:r>
              <a:rPr dirty="0" sz="700" lang="en-GB">
                <a:effectLst/>
                <a:latin typeface="Arial" panose="020B0604020202020204" pitchFamily="34" charset="0"/>
                <a:ea typeface="Arial" panose="020B0604020202020204" pitchFamily="34" charset="0"/>
                <a:cs typeface="Arial" panose="020B0604020202020204" pitchFamily="34" charset="0"/>
              </a:rPr>
              <a:t>, N., Malaya, E., </a:t>
            </a:r>
            <a:r>
              <a:rPr dirty="0" sz="700" lang="en-GB" err="1">
                <a:effectLst/>
                <a:latin typeface="Arial" panose="020B0604020202020204" pitchFamily="34" charset="0"/>
                <a:ea typeface="Arial" panose="020B0604020202020204" pitchFamily="34" charset="0"/>
                <a:cs typeface="Arial" panose="020B0604020202020204" pitchFamily="34" charset="0"/>
              </a:rPr>
              <a:t>Adamczewska</a:t>
            </a:r>
            <a:r>
              <a:rPr dirty="0" sz="700" lang="en-GB">
                <a:effectLst/>
                <a:latin typeface="Arial" panose="020B0604020202020204" pitchFamily="34" charset="0"/>
                <a:ea typeface="Arial" panose="020B0604020202020204" pitchFamily="34" charset="0"/>
                <a:cs typeface="Arial" panose="020B0604020202020204" pitchFamily="34" charset="0"/>
              </a:rPr>
              <a:t>, M., Kuna, P. and </a:t>
            </a:r>
            <a:r>
              <a:rPr dirty="0" sz="700" lang="en-GB" err="1">
                <a:effectLst/>
                <a:latin typeface="Arial" panose="020B0604020202020204" pitchFamily="34" charset="0"/>
                <a:ea typeface="Arial" panose="020B0604020202020204" pitchFamily="34" charset="0"/>
                <a:cs typeface="Arial" panose="020B0604020202020204" pitchFamily="34" charset="0"/>
              </a:rPr>
              <a:t>Panek</a:t>
            </a:r>
            <a:r>
              <a:rPr dirty="0" sz="700" lang="en-GB">
                <a:effectLst/>
                <a:latin typeface="Arial" panose="020B0604020202020204" pitchFamily="34" charset="0"/>
                <a:ea typeface="Arial" panose="020B0604020202020204" pitchFamily="34" charset="0"/>
                <a:cs typeface="Arial" panose="020B0604020202020204" pitchFamily="34" charset="0"/>
              </a:rPr>
              <a:t>, M., (2025). ‘Shared decision making-a review of its evaluation, efficacy, and applicability in asthma’. </a:t>
            </a:r>
            <a:r>
              <a:rPr dirty="0" sz="700" i="1" lang="en-GB">
                <a:effectLst/>
                <a:latin typeface="Arial" panose="020B0604020202020204" pitchFamily="34" charset="0"/>
                <a:ea typeface="Arial" panose="020B0604020202020204" pitchFamily="34" charset="0"/>
                <a:cs typeface="Arial" panose="020B0604020202020204" pitchFamily="34" charset="0"/>
              </a:rPr>
              <a:t>Frontiers in Medicine</a:t>
            </a:r>
            <a:r>
              <a:rPr dirty="0" sz="700" lang="en-GB">
                <a:effectLst/>
                <a:latin typeface="Arial" panose="020B0604020202020204" pitchFamily="34" charset="0"/>
                <a:ea typeface="Arial" panose="020B0604020202020204" pitchFamily="34" charset="0"/>
                <a:cs typeface="Arial" panose="020B0604020202020204" pitchFamily="34" charset="0"/>
              </a:rPr>
              <a:t>, </a:t>
            </a:r>
            <a:r>
              <a:rPr dirty="0" sz="700" i="1" lang="en-GB">
                <a:effectLst/>
                <a:latin typeface="Arial" panose="020B0604020202020204" pitchFamily="34" charset="0"/>
                <a:ea typeface="Arial" panose="020B0604020202020204" pitchFamily="34" charset="0"/>
                <a:cs typeface="Arial" panose="020B0604020202020204" pitchFamily="34" charset="0"/>
              </a:rPr>
              <a:t>12</a:t>
            </a:r>
            <a:r>
              <a:rPr dirty="0" sz="700" lang="en-GB">
                <a:effectLst/>
                <a:latin typeface="Arial" panose="020B0604020202020204" pitchFamily="34" charset="0"/>
                <a:ea typeface="Arial" panose="020B0604020202020204" pitchFamily="34" charset="0"/>
                <a:cs typeface="Arial" panose="020B0604020202020204" pitchFamily="34" charset="0"/>
              </a:rPr>
              <a:t>, p.1639805.</a:t>
            </a:r>
            <a:r>
              <a:rPr dirty="0" sz="700" lang="en-GB" strike="noStrike" u="none">
                <a:solidFill>
                  <a:srgbClr val="0000FF"/>
                </a:solidFill>
                <a:effectLst/>
                <a:latin typeface="Arial" panose="020B0604020202020204" pitchFamily="34" charset="0"/>
                <a:ea typeface="Arial" panose="020B0604020202020204" pitchFamily="34" charset="0"/>
                <a:cs typeface="Arial" panose="020B0604020202020204" pitchFamily="34" charset="0"/>
                <a:hlinkClick r:id="rId24"/>
              </a:rPr>
              <a:t> </a:t>
            </a:r>
            <a:r>
              <a:rPr dirty="0" sz="700" lang="en-GB" u="sng">
                <a:solidFill>
                  <a:srgbClr val="1155CC"/>
                </a:solidFill>
                <a:effectLst/>
                <a:latin typeface="Arial" panose="020B0604020202020204" pitchFamily="34" charset="0"/>
                <a:ea typeface="Arial" panose="020B0604020202020204" pitchFamily="34" charset="0"/>
                <a:cs typeface="Arial" panose="020B0604020202020204" pitchFamily="34" charset="0"/>
                <a:hlinkClick r:id="rId24"/>
              </a:rPr>
              <a:t>https://doi.org/10.3389/fmed.2025.1639805</a:t>
            </a:r>
            <a:endParaRPr dirty="0" sz="700" lang="en-IN">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dirty="0" sz="700" lang="en-GB" err="1">
                <a:effectLst/>
                <a:latin typeface="Arial" panose="020B0604020202020204" pitchFamily="34" charset="0"/>
                <a:ea typeface="Arial" panose="020B0604020202020204" pitchFamily="34" charset="0"/>
                <a:cs typeface="Arial" panose="020B0604020202020204" pitchFamily="34" charset="0"/>
              </a:rPr>
              <a:t>Qiu</a:t>
            </a:r>
            <a:r>
              <a:rPr dirty="0" sz="700" lang="en-GB">
                <a:effectLst/>
                <a:latin typeface="Arial" panose="020B0604020202020204" pitchFamily="34" charset="0"/>
                <a:ea typeface="Arial" panose="020B0604020202020204" pitchFamily="34" charset="0"/>
                <a:cs typeface="Arial" panose="020B0604020202020204" pitchFamily="34" charset="0"/>
              </a:rPr>
              <a:t>, C.J. and Wu, S., (2024). ‘Depression and anxiety disorders in chronic obstructive pulmonary disease patients: Prevalence, disease impact, treatment’. </a:t>
            </a:r>
            <a:r>
              <a:rPr dirty="0" sz="700" i="1" lang="en-GB">
                <a:effectLst/>
                <a:latin typeface="Arial" panose="020B0604020202020204" pitchFamily="34" charset="0"/>
                <a:ea typeface="Arial" panose="020B0604020202020204" pitchFamily="34" charset="0"/>
                <a:cs typeface="Arial" panose="020B0604020202020204" pitchFamily="34" charset="0"/>
              </a:rPr>
              <a:t>World Journal of Psychiatry</a:t>
            </a:r>
            <a:r>
              <a:rPr dirty="0" sz="700" lang="en-GB">
                <a:effectLst/>
                <a:latin typeface="Arial" panose="020B0604020202020204" pitchFamily="34" charset="0"/>
                <a:ea typeface="Arial" panose="020B0604020202020204" pitchFamily="34" charset="0"/>
                <a:cs typeface="Arial" panose="020B0604020202020204" pitchFamily="34" charset="0"/>
              </a:rPr>
              <a:t>, </a:t>
            </a:r>
            <a:r>
              <a:rPr dirty="0" sz="700" i="1" lang="en-GB">
                <a:effectLst/>
                <a:latin typeface="Arial" panose="020B0604020202020204" pitchFamily="34" charset="0"/>
                <a:ea typeface="Arial" panose="020B0604020202020204" pitchFamily="34" charset="0"/>
                <a:cs typeface="Arial" panose="020B0604020202020204" pitchFamily="34" charset="0"/>
              </a:rPr>
              <a:t>14</a:t>
            </a:r>
            <a:r>
              <a:rPr dirty="0" sz="700" lang="en-GB">
                <a:effectLst/>
                <a:latin typeface="Arial" panose="020B0604020202020204" pitchFamily="34" charset="0"/>
                <a:ea typeface="Arial" panose="020B0604020202020204" pitchFamily="34" charset="0"/>
                <a:cs typeface="Arial" panose="020B0604020202020204" pitchFamily="34" charset="0"/>
              </a:rPr>
              <a:t>(12), p.1797.</a:t>
            </a:r>
            <a:r>
              <a:rPr dirty="0" sz="700" lang="en-GB" strike="noStrike" u="none">
                <a:solidFill>
                  <a:srgbClr val="0000FF"/>
                </a:solidFill>
                <a:effectLst/>
                <a:latin typeface="Arial" panose="020B0604020202020204" pitchFamily="34" charset="0"/>
                <a:ea typeface="Arial" panose="020B0604020202020204" pitchFamily="34" charset="0"/>
                <a:cs typeface="Arial" panose="020B0604020202020204" pitchFamily="34" charset="0"/>
                <a:hlinkClick r:id="rId25"/>
              </a:rPr>
              <a:t> </a:t>
            </a:r>
            <a:r>
              <a:rPr dirty="0" sz="700" lang="en-GB" u="sng">
                <a:solidFill>
                  <a:srgbClr val="1155CC"/>
                </a:solidFill>
                <a:effectLst/>
                <a:latin typeface="Arial" panose="020B0604020202020204" pitchFamily="34" charset="0"/>
                <a:ea typeface="Arial" panose="020B0604020202020204" pitchFamily="34" charset="0"/>
                <a:cs typeface="Arial" panose="020B0604020202020204" pitchFamily="34" charset="0"/>
                <a:hlinkClick r:id="rId25"/>
              </a:rPr>
              <a:t>https://doi.org/10.5498/wjp.v14.i12.1797</a:t>
            </a:r>
            <a:endParaRPr dirty="0" sz="700" lang="en-IN">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dirty="0" sz="700" lang="en-GB" err="1">
                <a:effectLst/>
                <a:latin typeface="Arial" panose="020B0604020202020204" pitchFamily="34" charset="0"/>
                <a:ea typeface="Arial" panose="020B0604020202020204" pitchFamily="34" charset="0"/>
                <a:cs typeface="Arial" panose="020B0604020202020204" pitchFamily="34" charset="0"/>
              </a:rPr>
              <a:t>Sahrun</a:t>
            </a:r>
            <a:r>
              <a:rPr dirty="0" sz="700" lang="en-GB">
                <a:effectLst/>
                <a:latin typeface="Arial" panose="020B0604020202020204" pitchFamily="34" charset="0"/>
                <a:ea typeface="Arial" panose="020B0604020202020204" pitchFamily="34" charset="0"/>
                <a:cs typeface="Arial" panose="020B0604020202020204" pitchFamily="34" charset="0"/>
              </a:rPr>
              <a:t>, S., </a:t>
            </a:r>
            <a:r>
              <a:rPr dirty="0" sz="700" lang="en-GB" err="1">
                <a:effectLst/>
                <a:latin typeface="Arial" panose="020B0604020202020204" pitchFamily="34" charset="0"/>
                <a:ea typeface="Arial" panose="020B0604020202020204" pitchFamily="34" charset="0"/>
                <a:cs typeface="Arial" panose="020B0604020202020204" pitchFamily="34" charset="0"/>
              </a:rPr>
              <a:t>Auliya</a:t>
            </a:r>
            <a:r>
              <a:rPr dirty="0" sz="700" lang="en-GB">
                <a:effectLst/>
                <a:latin typeface="Arial" panose="020B0604020202020204" pitchFamily="34" charset="0"/>
                <a:ea typeface="Arial" panose="020B0604020202020204" pitchFamily="34" charset="0"/>
                <a:cs typeface="Arial" panose="020B0604020202020204" pitchFamily="34" charset="0"/>
              </a:rPr>
              <a:t>, K. and </a:t>
            </a:r>
            <a:r>
              <a:rPr dirty="0" sz="700" lang="en-GB" err="1">
                <a:effectLst/>
                <a:latin typeface="Arial" panose="020B0604020202020204" pitchFamily="34" charset="0"/>
                <a:ea typeface="Arial" panose="020B0604020202020204" pitchFamily="34" charset="0"/>
                <a:cs typeface="Arial" panose="020B0604020202020204" pitchFamily="34" charset="0"/>
              </a:rPr>
              <a:t>Sulyastuty</a:t>
            </a:r>
            <a:r>
              <a:rPr dirty="0" sz="700" lang="en-GB">
                <a:effectLst/>
                <a:latin typeface="Arial" panose="020B0604020202020204" pitchFamily="34" charset="0"/>
                <a:ea typeface="Arial" panose="020B0604020202020204" pitchFamily="34" charset="0"/>
                <a:cs typeface="Arial" panose="020B0604020202020204" pitchFamily="34" charset="0"/>
              </a:rPr>
              <a:t>, K., (2024). ‘A case report of bronchial asthma in a 56-year-old mother with the main complaint of shortness of breath in the emergency room’. </a:t>
            </a:r>
            <a:r>
              <a:rPr dirty="0" sz="700" i="1" lang="en-GB" err="1">
                <a:effectLst/>
                <a:latin typeface="Arial" panose="020B0604020202020204" pitchFamily="34" charset="0"/>
                <a:ea typeface="Arial" panose="020B0604020202020204" pitchFamily="34" charset="0"/>
                <a:cs typeface="Arial" panose="020B0604020202020204" pitchFamily="34" charset="0"/>
              </a:rPr>
              <a:t>Jurnal</a:t>
            </a:r>
            <a:r>
              <a:rPr dirty="0" sz="700" i="1" lang="en-GB">
                <a:effectLst/>
                <a:latin typeface="Arial" panose="020B0604020202020204" pitchFamily="34" charset="0"/>
                <a:ea typeface="Arial" panose="020B0604020202020204" pitchFamily="34" charset="0"/>
                <a:cs typeface="Arial" panose="020B0604020202020204" pitchFamily="34" charset="0"/>
              </a:rPr>
              <a:t> </a:t>
            </a:r>
            <a:r>
              <a:rPr dirty="0" sz="700" i="1" lang="en-GB" err="1">
                <a:effectLst/>
                <a:latin typeface="Arial" panose="020B0604020202020204" pitchFamily="34" charset="0"/>
                <a:ea typeface="Arial" panose="020B0604020202020204" pitchFamily="34" charset="0"/>
                <a:cs typeface="Arial" panose="020B0604020202020204" pitchFamily="34" charset="0"/>
              </a:rPr>
              <a:t>EduHealth</a:t>
            </a:r>
            <a:r>
              <a:rPr dirty="0" sz="700" lang="en-GB">
                <a:effectLst/>
                <a:latin typeface="Arial" panose="020B0604020202020204" pitchFamily="34" charset="0"/>
                <a:ea typeface="Arial" panose="020B0604020202020204" pitchFamily="34" charset="0"/>
                <a:cs typeface="Arial" panose="020B0604020202020204" pitchFamily="34" charset="0"/>
              </a:rPr>
              <a:t>, </a:t>
            </a:r>
            <a:r>
              <a:rPr dirty="0" sz="700" i="1" lang="en-GB">
                <a:effectLst/>
                <a:latin typeface="Arial" panose="020B0604020202020204" pitchFamily="34" charset="0"/>
                <a:ea typeface="Arial" panose="020B0604020202020204" pitchFamily="34" charset="0"/>
                <a:cs typeface="Arial" panose="020B0604020202020204" pitchFamily="34" charset="0"/>
              </a:rPr>
              <a:t>15</a:t>
            </a:r>
            <a:r>
              <a:rPr dirty="0" sz="700" lang="en-GB">
                <a:effectLst/>
                <a:latin typeface="Arial" panose="020B0604020202020204" pitchFamily="34" charset="0"/>
                <a:ea typeface="Arial" panose="020B0604020202020204" pitchFamily="34" charset="0"/>
                <a:cs typeface="Arial" panose="020B0604020202020204" pitchFamily="34" charset="0"/>
              </a:rPr>
              <a:t>(01), pp.784-792.</a:t>
            </a:r>
            <a:r>
              <a:rPr dirty="0" sz="700" lang="en-GB" strike="noStrike" u="none">
                <a:solidFill>
                  <a:srgbClr val="0000FF"/>
                </a:solidFill>
                <a:effectLst/>
                <a:latin typeface="Arial" panose="020B0604020202020204" pitchFamily="34" charset="0"/>
                <a:ea typeface="Arial" panose="020B0604020202020204" pitchFamily="34" charset="0"/>
                <a:cs typeface="Arial" panose="020B0604020202020204" pitchFamily="34" charset="0"/>
                <a:hlinkClick r:id="rId26"/>
              </a:rPr>
              <a:t> </a:t>
            </a:r>
            <a:r>
              <a:rPr dirty="0" sz="700" lang="en-GB" u="sng">
                <a:solidFill>
                  <a:srgbClr val="1155CC"/>
                </a:solidFill>
                <a:effectLst/>
                <a:latin typeface="Arial" panose="020B0604020202020204" pitchFamily="34" charset="0"/>
                <a:ea typeface="Arial" panose="020B0604020202020204" pitchFamily="34" charset="0"/>
                <a:cs typeface="Arial" panose="020B0604020202020204" pitchFamily="34" charset="0"/>
                <a:hlinkClick r:id="rId26"/>
              </a:rPr>
              <a:t>https://doi.org/10.54209/eduhealth.v15i01</a:t>
            </a:r>
            <a:endParaRPr dirty="0" sz="700" lang="en-IN">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dirty="0" sz="700" lang="en-GB">
                <a:effectLst/>
                <a:latin typeface="Arial" panose="020B0604020202020204" pitchFamily="34" charset="0"/>
                <a:ea typeface="Arial" panose="020B0604020202020204" pitchFamily="34" charset="0"/>
                <a:cs typeface="Arial" panose="020B0604020202020204" pitchFamily="34" charset="0"/>
              </a:rPr>
              <a:t>Skene, I., Griffiths, C., Pike, K., Bloom, B.M., Pfeffer, P. and Steed, L., (2025). ‘Are acute asthma presentations to the emergency department an opportunity for optimising long-term management? A qualitative study on beliefs and behaviours of healthcare professionals’. </a:t>
            </a:r>
            <a:r>
              <a:rPr dirty="0" sz="700" i="1" lang="en-GB">
                <a:effectLst/>
                <a:latin typeface="Arial" panose="020B0604020202020204" pitchFamily="34" charset="0"/>
                <a:ea typeface="Arial" panose="020B0604020202020204" pitchFamily="34" charset="0"/>
                <a:cs typeface="Arial" panose="020B0604020202020204" pitchFamily="34" charset="0"/>
              </a:rPr>
              <a:t>Emergency Medicine Journal</a:t>
            </a:r>
            <a:r>
              <a:rPr dirty="0" sz="700" lang="en-GB">
                <a:effectLst/>
                <a:latin typeface="Arial" panose="020B0604020202020204" pitchFamily="34" charset="0"/>
                <a:ea typeface="Arial" panose="020B0604020202020204" pitchFamily="34" charset="0"/>
                <a:cs typeface="Arial" panose="020B0604020202020204" pitchFamily="34" charset="0"/>
              </a:rPr>
              <a:t>, </a:t>
            </a:r>
            <a:r>
              <a:rPr dirty="0" sz="700" i="1" lang="en-GB">
                <a:effectLst/>
                <a:latin typeface="Arial" panose="020B0604020202020204" pitchFamily="34" charset="0"/>
                <a:ea typeface="Arial" panose="020B0604020202020204" pitchFamily="34" charset="0"/>
                <a:cs typeface="Arial" panose="020B0604020202020204" pitchFamily="34" charset="0"/>
              </a:rPr>
              <a:t>42</a:t>
            </a:r>
            <a:r>
              <a:rPr dirty="0" sz="700" lang="en-GB">
                <a:effectLst/>
                <a:latin typeface="Arial" panose="020B0604020202020204" pitchFamily="34" charset="0"/>
                <a:ea typeface="Arial" panose="020B0604020202020204" pitchFamily="34" charset="0"/>
                <a:cs typeface="Arial" panose="020B0604020202020204" pitchFamily="34" charset="0"/>
              </a:rPr>
              <a:t>(9), pp.608-614.</a:t>
            </a:r>
            <a:r>
              <a:rPr dirty="0" sz="700" lang="en-GB" strike="noStrike" u="none">
                <a:solidFill>
                  <a:srgbClr val="0000FF"/>
                </a:solidFill>
                <a:effectLst/>
                <a:latin typeface="Arial" panose="020B0604020202020204" pitchFamily="34" charset="0"/>
                <a:ea typeface="Arial" panose="020B0604020202020204" pitchFamily="34" charset="0"/>
                <a:cs typeface="Arial" panose="020B0604020202020204" pitchFamily="34" charset="0"/>
                <a:hlinkClick r:id="rId27"/>
              </a:rPr>
              <a:t> </a:t>
            </a:r>
            <a:r>
              <a:rPr dirty="0" sz="700" lang="en-GB" u="sng">
                <a:solidFill>
                  <a:srgbClr val="1155CC"/>
                </a:solidFill>
                <a:effectLst/>
                <a:latin typeface="Arial" panose="020B0604020202020204" pitchFamily="34" charset="0"/>
                <a:ea typeface="Arial" panose="020B0604020202020204" pitchFamily="34" charset="0"/>
                <a:cs typeface="Arial" panose="020B0604020202020204" pitchFamily="34" charset="0"/>
                <a:hlinkClick r:id="rId27"/>
              </a:rPr>
              <a:t>https://doi.org/10.1136/emermed-2024-214407</a:t>
            </a:r>
            <a:endParaRPr dirty="0" sz="700" lang="en-IN">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dirty="0" sz="700" lang="en-GB">
                <a:effectLst/>
                <a:latin typeface="Arial" panose="020B0604020202020204" pitchFamily="34" charset="0"/>
                <a:ea typeface="Arial" panose="020B0604020202020204" pitchFamily="34" charset="0"/>
                <a:cs typeface="Arial" panose="020B0604020202020204" pitchFamily="34" charset="0"/>
              </a:rPr>
              <a:t>Statista, (2026). </a:t>
            </a:r>
            <a:r>
              <a:rPr dirty="0" sz="700" i="1" lang="en-GB">
                <a:effectLst/>
                <a:latin typeface="Arial" panose="020B0604020202020204" pitchFamily="34" charset="0"/>
                <a:ea typeface="Arial" panose="020B0604020202020204" pitchFamily="34" charset="0"/>
                <a:cs typeface="Arial" panose="020B0604020202020204" pitchFamily="34" charset="0"/>
              </a:rPr>
              <a:t>Number of individuals with asthma in Great Britain in 2015, by region. </a:t>
            </a:r>
            <a:r>
              <a:rPr dirty="0" sz="700" lang="en-GB">
                <a:effectLst/>
                <a:latin typeface="Arial" panose="020B0604020202020204" pitchFamily="34" charset="0"/>
                <a:ea typeface="Arial" panose="020B0604020202020204" pitchFamily="34" charset="0"/>
                <a:cs typeface="Arial" panose="020B0604020202020204" pitchFamily="34" charset="0"/>
              </a:rPr>
              <a:t>Available at:</a:t>
            </a:r>
            <a:r>
              <a:rPr dirty="0" sz="700" lang="en-GB" strike="noStrike" u="none">
                <a:solidFill>
                  <a:srgbClr val="0000FF"/>
                </a:solidFill>
                <a:effectLst/>
                <a:latin typeface="Arial" panose="020B0604020202020204" pitchFamily="34" charset="0"/>
                <a:ea typeface="Arial" panose="020B0604020202020204" pitchFamily="34" charset="0"/>
                <a:cs typeface="Arial" panose="020B0604020202020204" pitchFamily="34" charset="0"/>
                <a:hlinkClick r:id="rId28"/>
              </a:rPr>
              <a:t> </a:t>
            </a:r>
            <a:r>
              <a:rPr dirty="0" sz="700" lang="en-GB" u="sng">
                <a:solidFill>
                  <a:srgbClr val="1155CC"/>
                </a:solidFill>
                <a:effectLst/>
                <a:latin typeface="Arial" panose="020B0604020202020204" pitchFamily="34" charset="0"/>
                <a:ea typeface="Arial" panose="020B0604020202020204" pitchFamily="34" charset="0"/>
                <a:cs typeface="Arial" panose="020B0604020202020204" pitchFamily="34" charset="0"/>
                <a:hlinkClick r:id="rId28"/>
              </a:rPr>
              <a:t>https://www.statista.com/statistics/449345/asthma-prevalence-united-kingdom-uk/?srsltid=AfmBOoo6PZnTgFVNNaoPmwqS83Fo3UdTOxGMTIKs3wFOGCZowW9-PzVH</a:t>
            </a:r>
            <a:r>
              <a:rPr dirty="0" sz="700" lang="en-GB">
                <a:effectLst/>
                <a:latin typeface="Arial" panose="020B0604020202020204" pitchFamily="34" charset="0"/>
                <a:ea typeface="Arial" panose="020B0604020202020204" pitchFamily="34" charset="0"/>
                <a:cs typeface="Arial" panose="020B0604020202020204" pitchFamily="34" charset="0"/>
              </a:rPr>
              <a:t> (Accessed on: 8 August 2026).</a:t>
            </a:r>
            <a:endParaRPr dirty="0" sz="700" lang="en-IN">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dirty="0" sz="700" lang="en-GB">
                <a:effectLst/>
                <a:latin typeface="Arial" panose="020B0604020202020204" pitchFamily="34" charset="0"/>
                <a:ea typeface="Arial" panose="020B0604020202020204" pitchFamily="34" charset="0"/>
                <a:cs typeface="Arial" panose="020B0604020202020204" pitchFamily="34" charset="0"/>
              </a:rPr>
              <a:t>Who, (2026). </a:t>
            </a:r>
            <a:r>
              <a:rPr dirty="0" sz="700" i="1" lang="en-GB">
                <a:effectLst/>
                <a:latin typeface="Arial" panose="020B0604020202020204" pitchFamily="34" charset="0"/>
                <a:ea typeface="Arial" panose="020B0604020202020204" pitchFamily="34" charset="0"/>
                <a:cs typeface="Arial" panose="020B0604020202020204" pitchFamily="34" charset="0"/>
              </a:rPr>
              <a:t>Asthma. </a:t>
            </a:r>
            <a:r>
              <a:rPr dirty="0" sz="700" lang="en-GB">
                <a:effectLst/>
                <a:latin typeface="Arial" panose="020B0604020202020204" pitchFamily="34" charset="0"/>
                <a:ea typeface="Arial" panose="020B0604020202020204" pitchFamily="34" charset="0"/>
                <a:cs typeface="Arial" panose="020B0604020202020204" pitchFamily="34" charset="0"/>
              </a:rPr>
              <a:t>Available at:</a:t>
            </a:r>
            <a:r>
              <a:rPr dirty="0" sz="700" lang="en-GB" strike="noStrike" u="none">
                <a:solidFill>
                  <a:srgbClr val="0000FF"/>
                </a:solidFill>
                <a:effectLst/>
                <a:latin typeface="Arial" panose="020B0604020202020204" pitchFamily="34" charset="0"/>
                <a:ea typeface="Arial" panose="020B0604020202020204" pitchFamily="34" charset="0"/>
                <a:cs typeface="Arial" panose="020B0604020202020204" pitchFamily="34" charset="0"/>
                <a:hlinkClick r:id="rId29"/>
              </a:rPr>
              <a:t> </a:t>
            </a:r>
            <a:r>
              <a:rPr dirty="0" sz="700" lang="en-GB" u="sng">
                <a:solidFill>
                  <a:srgbClr val="1155CC"/>
                </a:solidFill>
                <a:effectLst/>
                <a:latin typeface="Arial" panose="020B0604020202020204" pitchFamily="34" charset="0"/>
                <a:ea typeface="Arial" panose="020B0604020202020204" pitchFamily="34" charset="0"/>
                <a:cs typeface="Arial" panose="020B0604020202020204" pitchFamily="34" charset="0"/>
                <a:hlinkClick r:id="rId29"/>
              </a:rPr>
              <a:t>https://www.who.int/news-room/fact-sheets/detail/asthma</a:t>
            </a:r>
            <a:r>
              <a:rPr dirty="0" sz="700" lang="en-GB">
                <a:effectLst/>
                <a:latin typeface="Arial" panose="020B0604020202020204" pitchFamily="34" charset="0"/>
                <a:ea typeface="Arial" panose="020B0604020202020204" pitchFamily="34" charset="0"/>
                <a:cs typeface="Arial" panose="020B0604020202020204" pitchFamily="34" charset="0"/>
              </a:rPr>
              <a:t> (Accessed on: 8 August 2026).</a:t>
            </a:r>
            <a:endParaRPr dirty="0" sz="700" lang="en-IN">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dirty="0" sz="700" lang="en-GB">
                <a:effectLst/>
                <a:latin typeface="Arial" panose="020B0604020202020204" pitchFamily="34" charset="0"/>
                <a:ea typeface="Arial" panose="020B0604020202020204" pitchFamily="34" charset="0"/>
                <a:cs typeface="Arial" panose="020B0604020202020204" pitchFamily="34" charset="0"/>
              </a:rPr>
              <a:t>Zhang, L., Jiang, H., Yang, G., Zhang, J., Yuan, S., Chen, J., Tang, M., Lin, J., Yuan, J. and Yin, Y., (2025). ‘Global, regional and national burden of asthma from 1990 to 2021: a systematic analysis for the Global Burden of Disease Study 2021’. </a:t>
            </a:r>
            <a:r>
              <a:rPr dirty="0" sz="700" i="1" lang="en-GB">
                <a:effectLst/>
                <a:latin typeface="Arial" panose="020B0604020202020204" pitchFamily="34" charset="0"/>
                <a:ea typeface="Arial" panose="020B0604020202020204" pitchFamily="34" charset="0"/>
                <a:cs typeface="Arial" panose="020B0604020202020204" pitchFamily="34" charset="0"/>
              </a:rPr>
              <a:t>BMJ Open Respiratory Research</a:t>
            </a:r>
            <a:r>
              <a:rPr dirty="0" sz="700" lang="en-GB">
                <a:effectLst/>
                <a:latin typeface="Arial" panose="020B0604020202020204" pitchFamily="34" charset="0"/>
                <a:ea typeface="Arial" panose="020B0604020202020204" pitchFamily="34" charset="0"/>
                <a:cs typeface="Arial" panose="020B0604020202020204" pitchFamily="34" charset="0"/>
              </a:rPr>
              <a:t>, </a:t>
            </a:r>
            <a:r>
              <a:rPr dirty="0" sz="700" i="1" lang="en-GB">
                <a:effectLst/>
                <a:latin typeface="Arial" panose="020B0604020202020204" pitchFamily="34" charset="0"/>
                <a:ea typeface="Arial" panose="020B0604020202020204" pitchFamily="34" charset="0"/>
                <a:cs typeface="Arial" panose="020B0604020202020204" pitchFamily="34" charset="0"/>
              </a:rPr>
              <a:t>12</a:t>
            </a:r>
            <a:r>
              <a:rPr dirty="0" sz="700" lang="en-GB">
                <a:effectLst/>
                <a:latin typeface="Arial" panose="020B0604020202020204" pitchFamily="34" charset="0"/>
                <a:ea typeface="Arial" panose="020B0604020202020204" pitchFamily="34" charset="0"/>
                <a:cs typeface="Arial" panose="020B0604020202020204" pitchFamily="34" charset="0"/>
              </a:rPr>
              <a:t>(1), p.e003144.</a:t>
            </a:r>
            <a:r>
              <a:rPr dirty="0" sz="700" lang="en-GB" strike="noStrike" u="none">
                <a:solidFill>
                  <a:srgbClr val="0000FF"/>
                </a:solidFill>
                <a:effectLst/>
                <a:latin typeface="Arial" panose="020B0604020202020204" pitchFamily="34" charset="0"/>
                <a:ea typeface="Arial" panose="020B0604020202020204" pitchFamily="34" charset="0"/>
                <a:cs typeface="Arial" panose="020B0604020202020204" pitchFamily="34" charset="0"/>
                <a:hlinkClick r:id="rId30"/>
              </a:rPr>
              <a:t> </a:t>
            </a:r>
            <a:r>
              <a:rPr dirty="0" sz="700" lang="en-GB" u="sng">
                <a:solidFill>
                  <a:srgbClr val="1155CC"/>
                </a:solidFill>
                <a:effectLst/>
                <a:latin typeface="Arial" panose="020B0604020202020204" pitchFamily="34" charset="0"/>
                <a:ea typeface="Arial" panose="020B0604020202020204" pitchFamily="34" charset="0"/>
                <a:cs typeface="Arial" panose="020B0604020202020204" pitchFamily="34" charset="0"/>
                <a:hlinkClick r:id="rId30"/>
              </a:rPr>
              <a:t>https://doi.org/10.1136/bmjresp-2025-003144</a:t>
            </a:r>
            <a:endParaRPr dirty="0" sz="700" lang="en-IN">
              <a:effectLst/>
              <a:latin typeface="Arial" panose="020B0604020202020204" pitchFamily="34" charset="0"/>
              <a:ea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http://schemas.openxmlformats.org/officeDocument/2006/extended-properties">
  <Application>Microsoft Office PowerPoint</Application>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title>Programme: MSc Public Health and Social Care in Practice Module: Community Care and Management of Longer-term Conditions Module code: LCHS7003 Lecturer: Muhammad Khan Assignment Title: Component 2 Individual Presentation Selected long-term condition: Asthma </dc:title>
  <dc:creator>CPH2707</dc:creator>
  <cp:lastModifiedBy>User</cp:lastModifiedBy>
  <dcterms:created xsi:type="dcterms:W3CDTF">2026-08-08T08:25:26Z</dcterms:created>
  <dcterms:modified xsi:type="dcterms:W3CDTF">2026-08-12T11:49:32Z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411332a4b7dd46689d2a992d8c8aa0de_23</vt:lpwstr>
  </property>
</Properties>
</file>